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2"/>
  </p:notesMasterIdLst>
  <p:handoutMasterIdLst>
    <p:handoutMasterId r:id="rId73"/>
  </p:handoutMasterIdLst>
  <p:sldIdLst>
    <p:sldId id="256" r:id="rId2"/>
    <p:sldId id="300" r:id="rId3"/>
    <p:sldId id="411" r:id="rId4"/>
    <p:sldId id="307" r:id="rId5"/>
    <p:sldId id="306" r:id="rId6"/>
    <p:sldId id="336" r:id="rId7"/>
    <p:sldId id="309" r:id="rId8"/>
    <p:sldId id="334" r:id="rId9"/>
    <p:sldId id="335" r:id="rId10"/>
    <p:sldId id="333" r:id="rId11"/>
    <p:sldId id="323" r:id="rId12"/>
    <p:sldId id="338" r:id="rId13"/>
    <p:sldId id="314" r:id="rId14"/>
    <p:sldId id="313" r:id="rId15"/>
    <p:sldId id="340" r:id="rId16"/>
    <p:sldId id="319" r:id="rId17"/>
    <p:sldId id="320" r:id="rId18"/>
    <p:sldId id="315" r:id="rId19"/>
    <p:sldId id="341" r:id="rId20"/>
    <p:sldId id="316" r:id="rId21"/>
    <p:sldId id="412" r:id="rId22"/>
    <p:sldId id="317" r:id="rId23"/>
    <p:sldId id="343" r:id="rId24"/>
    <p:sldId id="342" r:id="rId25"/>
    <p:sldId id="415" r:id="rId26"/>
    <p:sldId id="416" r:id="rId27"/>
    <p:sldId id="417" r:id="rId28"/>
    <p:sldId id="432" r:id="rId29"/>
    <p:sldId id="418" r:id="rId30"/>
    <p:sldId id="419" r:id="rId31"/>
    <p:sldId id="420" r:id="rId32"/>
    <p:sldId id="421" r:id="rId33"/>
    <p:sldId id="422" r:id="rId34"/>
    <p:sldId id="423" r:id="rId35"/>
    <p:sldId id="424" r:id="rId36"/>
    <p:sldId id="433" r:id="rId37"/>
    <p:sldId id="425" r:id="rId38"/>
    <p:sldId id="426" r:id="rId39"/>
    <p:sldId id="427" r:id="rId40"/>
    <p:sldId id="428" r:id="rId41"/>
    <p:sldId id="429" r:id="rId42"/>
    <p:sldId id="430" r:id="rId43"/>
    <p:sldId id="367" r:id="rId44"/>
    <p:sldId id="434" r:id="rId45"/>
    <p:sldId id="435" r:id="rId46"/>
    <p:sldId id="436" r:id="rId47"/>
    <p:sldId id="437" r:id="rId48"/>
    <p:sldId id="438" r:id="rId49"/>
    <p:sldId id="439" r:id="rId50"/>
    <p:sldId id="440" r:id="rId51"/>
    <p:sldId id="441" r:id="rId52"/>
    <p:sldId id="442" r:id="rId53"/>
    <p:sldId id="443" r:id="rId54"/>
    <p:sldId id="444" r:id="rId55"/>
    <p:sldId id="445" r:id="rId56"/>
    <p:sldId id="446" r:id="rId57"/>
    <p:sldId id="447" r:id="rId58"/>
    <p:sldId id="448" r:id="rId59"/>
    <p:sldId id="449" r:id="rId60"/>
    <p:sldId id="450" r:id="rId61"/>
    <p:sldId id="451" r:id="rId62"/>
    <p:sldId id="452" r:id="rId63"/>
    <p:sldId id="453" r:id="rId64"/>
    <p:sldId id="362" r:id="rId65"/>
    <p:sldId id="324" r:id="rId66"/>
    <p:sldId id="326" r:id="rId67"/>
    <p:sldId id="377" r:id="rId68"/>
    <p:sldId id="431" r:id="rId69"/>
    <p:sldId id="454" r:id="rId70"/>
    <p:sldId id="322" r:id="rId7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78">
          <p15:clr>
            <a:srgbClr val="A4A3A4"/>
          </p15:clr>
        </p15:guide>
        <p15:guide id="2" orient="horz" pos="1706">
          <p15:clr>
            <a:srgbClr val="A4A3A4"/>
          </p15:clr>
        </p15:guide>
        <p15:guide id="3" orient="horz" pos="2840">
          <p15:clr>
            <a:srgbClr val="A4A3A4"/>
          </p15:clr>
        </p15:guide>
        <p15:guide id="4" orient="horz" pos="3884">
          <p15:clr>
            <a:srgbClr val="A4A3A4"/>
          </p15:clr>
        </p15:guide>
        <p15:guide id="5" pos="208">
          <p15:clr>
            <a:srgbClr val="A4A3A4"/>
          </p15:clr>
        </p15:guide>
        <p15:guide id="6" pos="2018">
          <p15:clr>
            <a:srgbClr val="A4A3A4"/>
          </p15:clr>
        </p15:guide>
        <p15:guide id="7" pos="5556">
          <p15:clr>
            <a:srgbClr val="A4A3A4"/>
          </p15:clr>
        </p15:guide>
        <p15:guide id="8" pos="3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FF"/>
    <a:srgbClr val="660066"/>
    <a:srgbClr val="6983FF"/>
    <a:srgbClr val="00FF00"/>
    <a:srgbClr val="FF0000"/>
    <a:srgbClr val="FF66FF"/>
    <a:srgbClr val="F2EFF2"/>
    <a:srgbClr val="E9D1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19" autoAdjust="0"/>
    <p:restoredTop sz="74735" autoAdjust="0"/>
  </p:normalViewPr>
  <p:slideViewPr>
    <p:cSldViewPr>
      <p:cViewPr>
        <p:scale>
          <a:sx n="82" d="100"/>
          <a:sy n="82" d="100"/>
        </p:scale>
        <p:origin x="656" y="144"/>
      </p:cViewPr>
      <p:guideLst>
        <p:guide orient="horz" pos="578"/>
        <p:guide orient="horz" pos="1706"/>
        <p:guide orient="horz" pos="2840"/>
        <p:guide orient="horz" pos="3884"/>
        <p:guide pos="208"/>
        <p:guide pos="2018"/>
        <p:guide pos="5556"/>
        <p:guide pos="374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pPr>
              <a:defRPr/>
            </a:pPr>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pPr>
              <a:defRPr/>
            </a:pPr>
            <a:fld id="{2A75C351-5432-EA4F-BA51-4B2CADE90786}" type="datetimeFigureOut">
              <a:rPr lang="es-ES_tradnl"/>
              <a:pPr>
                <a:defRPr/>
              </a:pPr>
              <a:t>26/04/2018</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pPr>
              <a:defRPr/>
            </a:pPr>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pPr>
              <a:defRPr/>
            </a:pPr>
            <a:fld id="{66484D61-7EE8-2D43-96FE-006A7ABB1D5F}" type="slidenum">
              <a:rPr lang="es-ES_tradnl"/>
              <a:pPr>
                <a:defRPr/>
              </a:pPr>
              <a:t>‹#›</a:t>
            </a:fld>
            <a:endParaRPr lang="es-ES_trad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GB" altLang="en-US"/>
          </a:p>
        </p:txBody>
      </p:sp>
      <p:sp>
        <p:nvSpPr>
          <p:cNvPr id="440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GB"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GB" altLang="en-US"/>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C3DF1D4B-D557-2348-ADC6-82729138720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1</a:t>
            </a:fld>
            <a:endParaRPr lang="en-GB" altLang="en-US"/>
          </a:p>
        </p:txBody>
      </p:sp>
    </p:spTree>
    <p:extLst>
      <p:ext uri="{BB962C8B-B14F-4D97-AF65-F5344CB8AC3E}">
        <p14:creationId xmlns:p14="http://schemas.microsoft.com/office/powerpoint/2010/main" val="52935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1" kern="1200" dirty="0" err="1">
                <a:solidFill>
                  <a:schemeClr val="tx1"/>
                </a:solidFill>
                <a:effectLst/>
                <a:latin typeface="Arial" panose="020B0604020202020204" pitchFamily="34" charset="0"/>
                <a:ea typeface="+mn-ea"/>
                <a:cs typeface="+mn-cs"/>
              </a:rPr>
              <a:t>concentration</a:t>
            </a:r>
            <a:r>
              <a:rPr lang="es-ES_tradnl" sz="1200" b="0" i="0" kern="1200" dirty="0">
                <a:solidFill>
                  <a:schemeClr val="tx1"/>
                </a:solidFill>
                <a:effectLst/>
                <a:latin typeface="Arial" panose="020B0604020202020204" pitchFamily="34" charset="0"/>
                <a:ea typeface="+mn-ea"/>
                <a:cs typeface="+mn-cs"/>
              </a:rPr>
              <a:t>—&gt;mean of GM and WM in </a:t>
            </a:r>
            <a:r>
              <a:rPr lang="es-ES_tradnl" sz="1200" b="0" i="0" kern="1200" dirty="0" err="1">
                <a:solidFill>
                  <a:schemeClr val="tx1"/>
                </a:solidFill>
                <a:effectLst/>
                <a:latin typeface="Arial" panose="020B0604020202020204" pitchFamily="34" charset="0"/>
                <a:ea typeface="+mn-ea"/>
                <a:cs typeface="+mn-cs"/>
              </a:rPr>
              <a:t>each</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voxel</a:t>
            </a:r>
            <a:r>
              <a:rPr lang="es-ES_tradnl" sz="1200" b="0" i="0" kern="1200" dirty="0">
                <a:solidFill>
                  <a:schemeClr val="tx1"/>
                </a:solidFill>
                <a:effectLst/>
                <a:latin typeface="Arial" panose="020B0604020202020204" pitchFamily="34" charset="0"/>
                <a:ea typeface="+mn-ea"/>
                <a:cs typeface="+mn-cs"/>
              </a:rPr>
              <a:t> in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spatially</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normalized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images</a:t>
            </a:r>
            <a:r>
              <a:rPr lang="es-ES_tradnl" sz="1200" b="0" i="0" kern="1200" dirty="0">
                <a:solidFill>
                  <a:schemeClr val="tx1"/>
                </a:solidFill>
                <a:effectLst/>
                <a:latin typeface="Arial" panose="020B0604020202020204" pitchFamily="34" charset="0"/>
                <a:ea typeface="+mn-ea"/>
                <a:cs typeface="+mn-cs"/>
              </a:rPr>
              <a:t>. </a:t>
            </a:r>
          </a:p>
          <a:p>
            <a:r>
              <a:rPr lang="es-ES_tradnl" sz="1200" b="0" i="1" kern="1200" dirty="0" err="1">
                <a:solidFill>
                  <a:schemeClr val="tx1"/>
                </a:solidFill>
                <a:effectLst/>
                <a:latin typeface="Arial" panose="020B0604020202020204" pitchFamily="34" charset="0"/>
                <a:ea typeface="+mn-ea"/>
                <a:cs typeface="+mn-cs"/>
              </a:rPr>
              <a:t>modulation</a:t>
            </a:r>
            <a:r>
              <a:rPr lang="es-ES_tradnl" sz="1200" b="0" i="0" kern="1200" dirty="0">
                <a:solidFill>
                  <a:schemeClr val="tx1"/>
                </a:solidFill>
                <a:effectLst/>
                <a:latin typeface="Arial" panose="020B0604020202020204" pitchFamily="34" charset="0"/>
                <a:ea typeface="+mn-ea"/>
                <a:cs typeface="+mn-cs"/>
              </a:rPr>
              <a:t>—</a:t>
            </a:r>
            <a:r>
              <a:rPr lang="es-ES_tradnl" sz="1200" b="0" i="1" kern="1200" dirty="0">
                <a:solidFill>
                  <a:schemeClr val="tx1"/>
                </a:solidFill>
                <a:effectLst/>
                <a:latin typeface="Arial" panose="020B0604020202020204" pitchFamily="34" charset="0"/>
                <a:ea typeface="+mn-ea"/>
                <a:cs typeface="+mn-cs"/>
              </a:rPr>
              <a:t>&gt;</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important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thing</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VOLUME (</a:t>
            </a:r>
            <a:r>
              <a:rPr lang="es-ES_tradnl" sz="1200" b="0" i="0" kern="1200" dirty="0" err="1">
                <a:solidFill>
                  <a:schemeClr val="tx1"/>
                </a:solidFill>
                <a:effectLst/>
                <a:latin typeface="Arial" panose="020B0604020202020204" pitchFamily="34" charset="0"/>
                <a:ea typeface="+mn-ea"/>
                <a:cs typeface="+mn-cs"/>
              </a:rPr>
              <a:t>does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not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matter</a:t>
            </a:r>
            <a:r>
              <a:rPr lang="es-ES_tradnl" sz="1200" b="0" i="0" kern="1200" dirty="0">
                <a:solidFill>
                  <a:schemeClr val="tx1"/>
                </a:solidFill>
                <a:effectLst/>
                <a:latin typeface="Arial" panose="020B0604020202020204" pitchFamily="34" charset="0"/>
                <a:ea typeface="+mn-ea"/>
                <a:cs typeface="+mn-cs"/>
              </a:rPr>
              <a:t> GM </a:t>
            </a:r>
            <a:r>
              <a:rPr lang="es-ES_tradnl" sz="1200" b="0" i="0" kern="1200" dirty="0" err="1">
                <a:solidFill>
                  <a:schemeClr val="tx1"/>
                </a:solidFill>
                <a:effectLst/>
                <a:latin typeface="Arial" panose="020B0604020202020204" pitchFamily="34" charset="0"/>
                <a:ea typeface="+mn-ea"/>
                <a:cs typeface="+mn-cs"/>
              </a:rPr>
              <a:t>or</a:t>
            </a:r>
            <a:r>
              <a:rPr lang="es-ES_tradnl" sz="1200" b="0" i="0" kern="1200" dirty="0">
                <a:solidFill>
                  <a:schemeClr val="tx1"/>
                </a:solidFill>
                <a:effectLst/>
                <a:latin typeface="Arial" panose="020B0604020202020204" pitchFamily="34" charset="0"/>
                <a:ea typeface="+mn-ea"/>
                <a:cs typeface="+mn-cs"/>
              </a:rPr>
              <a:t> WM). </a:t>
            </a:r>
            <a:r>
              <a:rPr lang="es-ES_tradnl" sz="1200" b="0" i="0" kern="1200" dirty="0" err="1">
                <a:solidFill>
                  <a:schemeClr val="tx1"/>
                </a:solidFill>
                <a:effectLst/>
                <a:latin typeface="Arial" panose="020B0604020202020204" pitchFamily="34" charset="0"/>
                <a:ea typeface="+mn-ea"/>
                <a:cs typeface="+mn-cs"/>
              </a:rPr>
              <a:t>Involves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multiplying</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spatially</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normalizedGM</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by</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its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relative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volume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before</a:t>
            </a:r>
            <a:r>
              <a:rPr lang="es-ES_tradnl" sz="1200" b="0" i="0" kern="1200" dirty="0">
                <a:solidFill>
                  <a:schemeClr val="tx1"/>
                </a:solidFill>
                <a:effectLst/>
                <a:latin typeface="Arial" panose="020B0604020202020204" pitchFamily="34" charset="0"/>
                <a:ea typeface="+mn-ea"/>
                <a:cs typeface="+mn-cs"/>
              </a:rPr>
              <a:t> and </a:t>
            </a:r>
            <a:r>
              <a:rPr lang="es-ES_tradnl" sz="1200" b="0" i="0" kern="1200" dirty="0" err="1">
                <a:solidFill>
                  <a:schemeClr val="tx1"/>
                </a:solidFill>
                <a:effectLst/>
                <a:latin typeface="Arial" panose="020B0604020202020204" pitchFamily="34" charset="0"/>
                <a:ea typeface="+mn-ea"/>
                <a:cs typeface="+mn-cs"/>
              </a:rPr>
              <a:t>after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normalization</a:t>
            </a:r>
            <a:r>
              <a:rPr lang="es-ES_tradnl" sz="1200" b="0" i="0" kern="1200" dirty="0">
                <a:solidFill>
                  <a:schemeClr val="tx1"/>
                </a:solidFill>
                <a:effectLst/>
                <a:latin typeface="Arial" panose="020B0604020202020204" pitchFamily="34" charset="0"/>
                <a:ea typeface="+mn-ea"/>
                <a:cs typeface="+mn-cs"/>
              </a:rPr>
              <a:t>. </a:t>
            </a:r>
          </a:p>
          <a:p>
            <a:r>
              <a:rPr lang="es-ES_tradnl" sz="1200" b="0" i="0" kern="1200" dirty="0">
                <a:solidFill>
                  <a:schemeClr val="tx1"/>
                </a:solidFill>
                <a:effectLst/>
                <a:latin typeface="Arial" panose="020B0604020202020204" pitchFamily="34" charset="0"/>
                <a:ea typeface="+mn-ea"/>
                <a:cs typeface="+mn-cs"/>
              </a:rPr>
              <a:t>[</a:t>
            </a:r>
            <a:r>
              <a:rPr lang="es-ES_tradnl" sz="1200" b="0" i="0" kern="1200" dirty="0" err="1">
                <a:solidFill>
                  <a:schemeClr val="tx1"/>
                </a:solidFill>
                <a:effectLst/>
                <a:latin typeface="Arial" panose="020B0604020202020204" pitchFamily="34" charset="0"/>
                <a:ea typeface="+mn-ea"/>
                <a:cs typeface="+mn-cs"/>
              </a:rPr>
              <a:t>for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instance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if</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spatial</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normalisation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results</a:t>
            </a:r>
            <a:r>
              <a:rPr lang="es-ES_tradnl" sz="1200" b="0" i="0" kern="1200" dirty="0">
                <a:solidFill>
                  <a:schemeClr val="tx1"/>
                </a:solidFill>
                <a:effectLst/>
                <a:latin typeface="Arial" panose="020B0604020202020204" pitchFamily="34" charset="0"/>
                <a:ea typeface="+mn-ea"/>
                <a:cs typeface="+mn-cs"/>
              </a:rPr>
              <a:t> in a </a:t>
            </a:r>
            <a:r>
              <a:rPr lang="es-ES_tradnl" sz="1200" b="0" i="0" kern="1200" dirty="0" err="1">
                <a:solidFill>
                  <a:schemeClr val="tx1"/>
                </a:solidFill>
                <a:effectLst/>
                <a:latin typeface="Arial" panose="020B0604020202020204" pitchFamily="34" charset="0"/>
                <a:ea typeface="+mn-ea"/>
                <a:cs typeface="+mn-cs"/>
              </a:rPr>
              <a:t>subject's</a:t>
            </a:r>
            <a:r>
              <a:rPr lang="es-ES_tradnl" sz="1200" b="0" i="0" kern="1200" dirty="0">
                <a:solidFill>
                  <a:schemeClr val="tx1"/>
                </a:solidFill>
                <a:effectLst/>
                <a:latin typeface="Arial" panose="020B0604020202020204" pitchFamily="34" charset="0"/>
                <a:ea typeface="+mn-ea"/>
                <a:cs typeface="+mn-cs"/>
              </a:rPr>
              <a:t> temporal </a:t>
            </a:r>
            <a:r>
              <a:rPr lang="es-ES_tradnl" sz="1200" b="0" i="0" kern="1200" dirty="0" err="1">
                <a:solidFill>
                  <a:schemeClr val="tx1"/>
                </a:solidFill>
                <a:effectLst/>
                <a:latin typeface="Arial" panose="020B0604020202020204" pitchFamily="34" charset="0"/>
                <a:ea typeface="+mn-ea"/>
                <a:cs typeface="+mn-cs"/>
              </a:rPr>
              <a:t>lobe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doubling</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its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volume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correction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will</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halve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intensity</a:t>
            </a:r>
            <a:r>
              <a:rPr lang="es-ES_tradnl" sz="1200" b="0" i="0" kern="1200" dirty="0">
                <a:solidFill>
                  <a:schemeClr val="tx1"/>
                </a:solidFill>
                <a:effectLst/>
                <a:latin typeface="Arial" panose="020B0604020202020204" pitchFamily="34" charset="0"/>
                <a:ea typeface="+mn-ea"/>
                <a:cs typeface="+mn-cs"/>
              </a:rPr>
              <a:t> of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signal</a:t>
            </a:r>
            <a:r>
              <a:rPr lang="es-ES_tradnl" sz="1200" b="0" i="0" kern="1200" dirty="0">
                <a:solidFill>
                  <a:schemeClr val="tx1"/>
                </a:solidFill>
                <a:effectLst/>
                <a:latin typeface="Arial" panose="020B0604020202020204" pitchFamily="34" charset="0"/>
                <a:ea typeface="+mn-ea"/>
                <a:cs typeface="+mn-cs"/>
              </a:rPr>
              <a:t> in </a:t>
            </a:r>
            <a:r>
              <a:rPr lang="es-ES_tradnl" sz="1200" b="0" i="0" kern="1200" dirty="0" err="1">
                <a:solidFill>
                  <a:schemeClr val="tx1"/>
                </a:solidFill>
                <a:effectLst/>
                <a:latin typeface="Arial" panose="020B0604020202020204" pitchFamily="34" charset="0"/>
                <a:ea typeface="+mn-ea"/>
                <a:cs typeface="+mn-cs"/>
              </a:rPr>
              <a:t>this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region</a:t>
            </a:r>
            <a:r>
              <a:rPr lang="es-ES_tradnl" sz="1200" b="0" i="0" kern="1200" dirty="0">
                <a:solidFill>
                  <a:schemeClr val="tx1"/>
                </a:solidFill>
                <a:effectLst/>
                <a:latin typeface="Arial" panose="020B0604020202020204" pitchFamily="34" charset="0"/>
                <a:ea typeface="+mn-ea"/>
                <a:cs typeface="+mn-cs"/>
              </a:rPr>
              <a:t>]</a:t>
            </a:r>
          </a:p>
          <a:p>
            <a:br>
              <a:rPr lang="es-ES_tradnl" sz="1200" b="0" i="0" kern="1200" dirty="0">
                <a:solidFill>
                  <a:schemeClr val="tx1"/>
                </a:solidFill>
                <a:effectLst/>
                <a:latin typeface="Arial" panose="020B0604020202020204" pitchFamily="34" charset="0"/>
                <a:ea typeface="+mn-ea"/>
                <a:cs typeface="+mn-cs"/>
              </a:rPr>
            </a:br>
            <a:endParaRPr lang="es-ES_tradnl" sz="1200" b="0" i="0" kern="1200" dirty="0">
              <a:solidFill>
                <a:schemeClr val="tx1"/>
              </a:solidFill>
              <a:effectLst/>
              <a:latin typeface="Arial" panose="020B0604020202020204" pitchFamily="34" charset="0"/>
              <a:ea typeface="+mn-ea"/>
              <a:cs typeface="+mn-cs"/>
            </a:endParaRPr>
          </a:p>
          <a:p>
            <a:r>
              <a:rPr lang="es-ES_tradnl" sz="1200" b="0" i="0" kern="1200" dirty="0">
                <a:solidFill>
                  <a:schemeClr val="tx1"/>
                </a:solidFill>
                <a:effectLst/>
                <a:latin typeface="Arial" panose="020B0604020202020204" pitchFamily="34" charset="0"/>
                <a:ea typeface="+mn-ea"/>
                <a:cs typeface="+mn-cs"/>
              </a:rPr>
              <a:t>SO, WITHOUT MODULATION YOU SEE ONLY THE AMOUNT OF GM, WM,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relative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concentration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that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they</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have</a:t>
            </a:r>
            <a:r>
              <a:rPr lang="es-ES_tradnl" sz="1200" b="0" i="0" kern="1200" dirty="0">
                <a:solidFill>
                  <a:schemeClr val="tx1"/>
                </a:solidFill>
                <a:effectLst/>
                <a:latin typeface="Arial" panose="020B0604020202020204" pitchFamily="34" charset="0"/>
                <a:ea typeface="+mn-ea"/>
                <a:cs typeface="+mn-cs"/>
              </a:rPr>
              <a:t>. WITH MODULATION YOU CHECK THE VOLUME</a:t>
            </a:r>
          </a:p>
          <a:p>
            <a:endParaRPr lang="es-ES_tradnl" sz="1200" b="0" i="0" kern="1200" dirty="0">
              <a:solidFill>
                <a:schemeClr val="tx1"/>
              </a:solidFill>
              <a:effectLst/>
              <a:latin typeface="Arial" panose="020B0604020202020204" pitchFamily="34" charset="0"/>
              <a:ea typeface="+mn-ea"/>
              <a:cs typeface="+mn-cs"/>
            </a:endParaRPr>
          </a:p>
          <a:p>
            <a:r>
              <a:rPr lang="es-ES_tradnl" sz="1200" b="0" i="0" kern="1200" dirty="0">
                <a:solidFill>
                  <a:schemeClr val="tx1"/>
                </a:solidFill>
                <a:effectLst/>
                <a:latin typeface="Arial" panose="020B0604020202020204" pitchFamily="34" charset="0"/>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ea typeface="ＭＳ Ｐゴシック" pitchFamily="34" charset="-128"/>
              </a:rPr>
              <a:t>Voxel intensities can be further modulated by determinant of Jacobean of warps: </a:t>
            </a:r>
            <a:r>
              <a:rPr lang="en-GB" altLang="en-US" sz="1200" b="1" dirty="0" err="1">
                <a:ea typeface="ＭＳ Ｐゴシック" pitchFamily="34" charset="-128"/>
              </a:rPr>
              <a:t>i.e</a:t>
            </a:r>
            <a:r>
              <a:rPr lang="en-GB" altLang="en-US" sz="1200" b="1" dirty="0">
                <a:ea typeface="ＭＳ Ｐゴシック" pitchFamily="34" charset="-128"/>
              </a:rPr>
              <a:t>, whether want to compare </a:t>
            </a:r>
            <a:r>
              <a:rPr lang="en-GB" altLang="en-US" sz="1200" b="1" dirty="0" err="1">
                <a:ea typeface="ＭＳ Ｐゴシック" pitchFamily="34" charset="-128"/>
              </a:rPr>
              <a:t>gray</a:t>
            </a:r>
            <a:r>
              <a:rPr lang="en-GB" altLang="en-US" sz="1200" b="1" dirty="0">
                <a:ea typeface="ＭＳ Ｐゴシック" pitchFamily="34" charset="-128"/>
              </a:rPr>
              <a:t> matter density (unmodulated) or volume (modulated).</a:t>
            </a:r>
          </a:p>
          <a:p>
            <a:pPr marL="0" indent="0" algn="just" eaLnBrk="1" hangingPunct="1">
              <a:lnSpc>
                <a:spcPct val="90000"/>
              </a:lnSpc>
              <a:defRPr/>
            </a:pPr>
            <a:r>
              <a:rPr lang="en-GB" altLang="en-US" sz="1200" dirty="0">
                <a:ea typeface="ＭＳ Ｐゴシック" pitchFamily="34" charset="-128"/>
              </a:rPr>
              <a:t>During modulation voxel intensities are multiplied by the local value in the deformation field from normalisation, so that total GM/WM signal remains the same</a:t>
            </a:r>
          </a:p>
          <a:p>
            <a:pPr marL="0" indent="0" eaLnBrk="1" hangingPunct="1">
              <a:lnSpc>
                <a:spcPct val="90000"/>
              </a:lnSpc>
              <a:defRPr/>
            </a:pPr>
            <a:r>
              <a:rPr lang="en-GB" altLang="en-US" sz="1200" dirty="0">
                <a:ea typeface="ＭＳ Ｐゴシック" pitchFamily="34" charset="-128"/>
              </a:rPr>
              <a:t> Change of intensity now represents volume relative to template</a:t>
            </a:r>
          </a:p>
          <a:p>
            <a:pPr marL="0" indent="0" eaLnBrk="1" hangingPunct="1">
              <a:lnSpc>
                <a:spcPct val="90000"/>
              </a:lnSpc>
              <a:defRPr/>
            </a:pPr>
            <a:r>
              <a:rPr lang="en-GB" altLang="en-US" sz="1200" dirty="0">
                <a:ea typeface="ＭＳ Ｐゴシック" pitchFamily="34" charset="-128"/>
              </a:rPr>
              <a:t>Multiplication of the warped (normalised) tissue intensities so that their regional or global volume is preserve</a:t>
            </a:r>
          </a:p>
          <a:p>
            <a:endParaRPr lang="es-ES_tradnl" sz="1200" b="0" i="0" kern="1200" dirty="0">
              <a:solidFill>
                <a:schemeClr val="tx1"/>
              </a:solidFill>
              <a:effectLst/>
              <a:latin typeface="Arial" panose="020B060402020202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18</a:t>
            </a:fld>
            <a:endParaRPr lang="en-GB" altLang="en-US"/>
          </a:p>
        </p:txBody>
      </p:sp>
    </p:spTree>
    <p:extLst>
      <p:ext uri="{BB962C8B-B14F-4D97-AF65-F5344CB8AC3E}">
        <p14:creationId xmlns:p14="http://schemas.microsoft.com/office/powerpoint/2010/main" val="276692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a:t>By</a:t>
            </a:r>
            <a:r>
              <a:rPr lang="es-ES_tradnl" dirty="0"/>
              <a:t> </a:t>
            </a:r>
            <a:r>
              <a:rPr lang="es-ES_tradnl" dirty="0" err="1"/>
              <a:t>the</a:t>
            </a:r>
            <a:r>
              <a:rPr lang="es-ES_tradnl" dirty="0"/>
              <a:t> central </a:t>
            </a:r>
            <a:r>
              <a:rPr lang="es-ES_tradnl" dirty="0" err="1"/>
              <a:t>limit</a:t>
            </a:r>
            <a:r>
              <a:rPr lang="es-ES_tradnl" dirty="0"/>
              <a:t> </a:t>
            </a:r>
            <a:r>
              <a:rPr lang="es-ES_tradnl" dirty="0" err="1"/>
              <a:t>theorem</a:t>
            </a:r>
            <a:r>
              <a:rPr lang="es-ES_tradnl" dirty="0"/>
              <a:t> </a:t>
            </a:r>
            <a:r>
              <a:rPr lang="es-ES_tradnl" dirty="0" err="1"/>
              <a:t>smoothing</a:t>
            </a:r>
            <a:r>
              <a:rPr lang="es-ES_tradnl" dirty="0"/>
              <a:t> </a:t>
            </a:r>
            <a:r>
              <a:rPr lang="es-ES_tradnl" dirty="0" err="1"/>
              <a:t>also</a:t>
            </a:r>
            <a:r>
              <a:rPr lang="es-ES_tradnl" dirty="0"/>
              <a:t> </a:t>
            </a:r>
            <a:r>
              <a:rPr lang="es-ES_tradnl" dirty="0" err="1"/>
              <a:t>renders</a:t>
            </a:r>
            <a:r>
              <a:rPr lang="es-ES_tradnl" dirty="0"/>
              <a:t> </a:t>
            </a:r>
            <a:r>
              <a:rPr lang="es-ES_tradnl" dirty="0" err="1"/>
              <a:t>errors</a:t>
            </a:r>
            <a:r>
              <a:rPr lang="es-ES_tradnl" baseline="0" dirty="0"/>
              <a:t> normal in </a:t>
            </a:r>
            <a:r>
              <a:rPr lang="es-ES_tradnl" baseline="0" dirty="0" err="1"/>
              <a:t>the</a:t>
            </a:r>
            <a:r>
              <a:rPr lang="es-ES_tradnl" baseline="0" dirty="0"/>
              <a:t> </a:t>
            </a:r>
            <a:r>
              <a:rPr lang="es-ES_tradnl" baseline="0" dirty="0" err="1"/>
              <a:t>distribution</a:t>
            </a:r>
            <a:r>
              <a:rPr lang="es-ES_tradnl" baseline="0" dirty="0"/>
              <a:t>, </a:t>
            </a:r>
            <a:r>
              <a:rPr lang="es-ES_tradnl" baseline="0" dirty="0" err="1"/>
              <a:t>ensures</a:t>
            </a:r>
            <a:r>
              <a:rPr lang="es-ES_tradnl" baseline="0" dirty="0"/>
              <a:t> </a:t>
            </a:r>
            <a:r>
              <a:rPr lang="es-ES_tradnl" baseline="0" dirty="0" err="1"/>
              <a:t>the</a:t>
            </a:r>
            <a:r>
              <a:rPr lang="es-ES_tradnl" baseline="0" dirty="0"/>
              <a:t> </a:t>
            </a:r>
            <a:r>
              <a:rPr lang="es-ES_tradnl" baseline="0" dirty="0" err="1"/>
              <a:t>validity</a:t>
            </a:r>
            <a:r>
              <a:rPr lang="es-ES_tradnl" baseline="0" dirty="0"/>
              <a:t> of </a:t>
            </a:r>
            <a:r>
              <a:rPr lang="es-ES_tradnl" baseline="0" dirty="0" err="1"/>
              <a:t>the</a:t>
            </a:r>
            <a:r>
              <a:rPr lang="es-ES_tradnl" baseline="0" dirty="0"/>
              <a:t> data</a:t>
            </a:r>
            <a:endParaRPr lang="es-ES_tradnl" dirty="0"/>
          </a:p>
          <a:p>
            <a:endParaRPr lang="es-ES_tradnl" dirty="0"/>
          </a:p>
          <a:p>
            <a:r>
              <a:rPr lang="es-ES_tradnl" dirty="0"/>
              <a:t>Produces data</a:t>
            </a:r>
            <a:r>
              <a:rPr lang="es-ES_tradnl" baseline="0" dirty="0"/>
              <a:t> in a more normal </a:t>
            </a:r>
            <a:r>
              <a:rPr lang="es-ES_tradnl" baseline="0" dirty="0" err="1"/>
              <a:t>distribution</a:t>
            </a:r>
            <a:endParaRPr lang="es-ES_tradnl" baseline="0" dirty="0"/>
          </a:p>
          <a:p>
            <a:pPr marL="285750" indent="-285750">
              <a:buFont typeface="Arial" pitchFamily="34" charset="0"/>
              <a:buChar char="•"/>
            </a:pPr>
            <a:r>
              <a:rPr lang="en-GB" sz="2000" dirty="0"/>
              <a:t>Gets rid of roughness and noise to produce data in a more normal distribution</a:t>
            </a:r>
          </a:p>
          <a:p>
            <a:pPr marL="285750" indent="-285750">
              <a:buFont typeface="Arial" pitchFamily="34" charset="0"/>
              <a:buChar char="•"/>
            </a:pPr>
            <a:r>
              <a:rPr lang="en-GB" sz="2000" dirty="0"/>
              <a:t>Removes some registration errors</a:t>
            </a:r>
          </a:p>
          <a:p>
            <a:pPr marL="285750" indent="-285750">
              <a:buFont typeface="Arial" pitchFamily="34" charset="0"/>
              <a:buChar char="•"/>
            </a:pPr>
            <a:r>
              <a:rPr lang="en-GB" sz="2000" dirty="0"/>
              <a:t>Kernel defined in terms of FWHM (full width at half maximum) of filter</a:t>
            </a:r>
          </a:p>
          <a:p>
            <a:pPr marL="285750" indent="-285750">
              <a:buFont typeface="Arial" pitchFamily="34" charset="0"/>
              <a:buChar char="•"/>
            </a:pPr>
            <a:r>
              <a:rPr lang="en-GB" sz="2000" dirty="0"/>
              <a:t>7-14mm kernel</a:t>
            </a:r>
          </a:p>
          <a:p>
            <a:pPr marL="285750" indent="-285750">
              <a:buFont typeface="Arial" pitchFamily="34" charset="0"/>
              <a:buChar char="•"/>
            </a:pPr>
            <a:r>
              <a:rPr lang="en-GB" sz="2000" dirty="0"/>
              <a:t>Analysis is most sensitive to effects that match the shape and size of the kernel </a:t>
            </a:r>
          </a:p>
          <a:p>
            <a:pPr marL="742950" lvl="1" indent="-285750">
              <a:buFont typeface="Arial" pitchFamily="34" charset="0"/>
              <a:buChar char="•"/>
            </a:pPr>
            <a:r>
              <a:rPr lang="en-GB" sz="2000" dirty="0"/>
              <a:t>Match Filter Theorem </a:t>
            </a:r>
          </a:p>
          <a:p>
            <a:pPr marL="285750" indent="-285750">
              <a:buFont typeface="Arial" pitchFamily="34" charset="0"/>
              <a:buChar char="•"/>
            </a:pPr>
            <a:r>
              <a:rPr lang="en-GB" sz="2000" dirty="0"/>
              <a:t>Kernel takes weighted average of the surrounding intensities</a:t>
            </a:r>
          </a:p>
          <a:p>
            <a:pPr marL="285750" indent="-285750">
              <a:buFont typeface="Arial" pitchFamily="34" charset="0"/>
              <a:buChar char="•"/>
            </a:pPr>
            <a:r>
              <a:rPr lang="en-GB" sz="2000" dirty="0"/>
              <a:t>Smaller kernels mean results can be localised to a more precise region</a:t>
            </a:r>
          </a:p>
          <a:p>
            <a:pPr marL="285750" indent="-285750">
              <a:buFont typeface="Arial" pitchFamily="34" charset="0"/>
              <a:buChar char="•"/>
            </a:pPr>
            <a:r>
              <a:rPr lang="en-GB" sz="2000" dirty="0"/>
              <a:t>Less smoothing needed if DARTEL used</a:t>
            </a:r>
          </a:p>
          <a:p>
            <a:pPr marL="285750" indent="-285750">
              <a:buFont typeface="Arial" pitchFamily="34" charset="0"/>
              <a:buChar char="•"/>
            </a:pPr>
            <a:r>
              <a:rPr lang="en-GB" sz="2000" dirty="0"/>
              <a:t>In an ideal world this would not be needed</a:t>
            </a:r>
          </a:p>
          <a:p>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20</a:t>
            </a:fld>
            <a:endParaRPr lang="en-GB" altLang="en-US"/>
          </a:p>
        </p:txBody>
      </p:sp>
    </p:spTree>
    <p:extLst>
      <p:ext uri="{BB962C8B-B14F-4D97-AF65-F5344CB8AC3E}">
        <p14:creationId xmlns:p14="http://schemas.microsoft.com/office/powerpoint/2010/main" val="1386882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Arial" panose="020B0604020202020204" pitchFamily="34" charset="0"/>
                <a:ea typeface="+mn-ea"/>
                <a:cs typeface="+mn-cs"/>
              </a:rPr>
              <a:t>FWHM full </a:t>
            </a:r>
            <a:r>
              <a:rPr lang="es-ES_tradnl" sz="1200" b="0" i="0" kern="1200" dirty="0" err="1">
                <a:solidFill>
                  <a:schemeClr val="tx1"/>
                </a:solidFill>
                <a:effectLst/>
                <a:latin typeface="Arial" panose="020B0604020202020204" pitchFamily="34" charset="0"/>
                <a:ea typeface="+mn-ea"/>
                <a:cs typeface="+mn-cs"/>
              </a:rPr>
              <a:t>width</a:t>
            </a:r>
            <a:r>
              <a:rPr lang="es-ES_tradnl" sz="1200" b="0" i="0" kern="1200" dirty="0">
                <a:solidFill>
                  <a:schemeClr val="tx1"/>
                </a:solidFill>
                <a:effectLst/>
                <a:latin typeface="Arial" panose="020B0604020202020204" pitchFamily="34" charset="0"/>
                <a:ea typeface="+mn-ea"/>
                <a:cs typeface="+mn-cs"/>
              </a:rPr>
              <a:t> at </a:t>
            </a:r>
            <a:r>
              <a:rPr lang="es-ES_tradnl" sz="1200" b="0" i="0" kern="1200" dirty="0" err="1">
                <a:solidFill>
                  <a:schemeClr val="tx1"/>
                </a:solidFill>
                <a:effectLst/>
                <a:latin typeface="Arial" panose="020B0604020202020204" pitchFamily="34" charset="0"/>
                <a:ea typeface="+mn-ea"/>
                <a:cs typeface="+mn-cs"/>
              </a:rPr>
              <a:t>half</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maximum</a:t>
            </a:r>
            <a:r>
              <a:rPr lang="es-ES_tradnl" sz="1200" b="0" i="0" kern="1200" dirty="0">
                <a:solidFill>
                  <a:schemeClr val="tx1"/>
                </a:solidFill>
                <a:effectLst/>
                <a:latin typeface="Arial" panose="020B0604020202020204" pitchFamily="34" charset="0"/>
                <a:ea typeface="+mn-ea"/>
                <a:cs typeface="+mn-cs"/>
              </a:rPr>
              <a:t> of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gaussian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kernel</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required</a:t>
            </a:r>
            <a:r>
              <a:rPr lang="es-ES_tradnl" sz="1200" b="0" i="0" kern="1200" dirty="0">
                <a:solidFill>
                  <a:schemeClr val="tx1"/>
                </a:solidFill>
                <a:effectLst/>
                <a:latin typeface="Arial" panose="020B0604020202020204" pitchFamily="34" charset="0"/>
                <a:ea typeface="+mn-ea"/>
                <a:cs typeface="+mn-cs"/>
              </a:rPr>
              <a:t> to </a:t>
            </a:r>
            <a:r>
              <a:rPr lang="es-ES_tradnl" sz="1200" b="0" i="0" kern="1200" dirty="0" err="1">
                <a:solidFill>
                  <a:schemeClr val="tx1"/>
                </a:solidFill>
                <a:effectLst/>
                <a:latin typeface="Arial" panose="020B0604020202020204" pitchFamily="34" charset="0"/>
                <a:ea typeface="+mn-ea"/>
                <a:cs typeface="+mn-cs"/>
              </a:rPr>
              <a:t>smooth</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independent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white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noise</a:t>
            </a:r>
            <a:r>
              <a:rPr lang="es-ES_tradnl" sz="1200" b="0" i="0" kern="1200" dirty="0">
                <a:solidFill>
                  <a:schemeClr val="tx1"/>
                </a:solidFill>
                <a:effectLst/>
                <a:latin typeface="Arial" panose="020B0604020202020204" pitchFamily="34" charset="0"/>
                <a:ea typeface="+mn-ea"/>
                <a:cs typeface="+mn-cs"/>
              </a:rPr>
              <a:t> data </a:t>
            </a:r>
            <a:r>
              <a:rPr lang="es-ES_tradnl" sz="1200" b="0" i="0" kern="1200" dirty="0" err="1">
                <a:solidFill>
                  <a:schemeClr val="tx1"/>
                </a:solidFill>
                <a:effectLst/>
                <a:latin typeface="Arial" panose="020B0604020202020204" pitchFamily="34" charset="0"/>
                <a:ea typeface="+mn-ea"/>
                <a:cs typeface="+mn-cs"/>
              </a:rPr>
              <a:t>required</a:t>
            </a:r>
            <a:r>
              <a:rPr lang="es-ES_tradnl" sz="1200" b="0" i="0" kern="1200" dirty="0">
                <a:solidFill>
                  <a:schemeClr val="tx1"/>
                </a:solidFill>
                <a:effectLst/>
                <a:latin typeface="Arial" panose="020B0604020202020204" pitchFamily="34" charset="0"/>
                <a:ea typeface="+mn-ea"/>
                <a:cs typeface="+mn-cs"/>
              </a:rPr>
              <a:t> to </a:t>
            </a:r>
            <a:r>
              <a:rPr lang="es-ES_tradnl" sz="1200" b="0" i="0" kern="1200" dirty="0" err="1">
                <a:solidFill>
                  <a:schemeClr val="tx1"/>
                </a:solidFill>
                <a:effectLst/>
                <a:latin typeface="Arial" panose="020B0604020202020204" pitchFamily="34" charset="0"/>
                <a:ea typeface="+mn-ea"/>
                <a:cs typeface="+mn-cs"/>
              </a:rPr>
              <a:t>smooth</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independent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white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noise</a:t>
            </a:r>
            <a:r>
              <a:rPr lang="es-ES_tradnl" sz="1200" b="0" i="0" kern="1200" dirty="0">
                <a:solidFill>
                  <a:schemeClr val="tx1"/>
                </a:solidFill>
                <a:effectLst/>
                <a:latin typeface="Arial" panose="020B0604020202020204" pitchFamily="34" charset="0"/>
                <a:ea typeface="+mn-ea"/>
                <a:cs typeface="+mn-cs"/>
              </a:rPr>
              <a:t> data</a:t>
            </a:r>
            <a:endParaRPr lang="en-GB" sz="1200" i="1" dirty="0">
              <a:ea typeface="+mn-ea"/>
            </a:endParaRPr>
          </a:p>
          <a:p>
            <a:r>
              <a:rPr lang="en-GB" sz="1200" i="1" dirty="0">
                <a:ea typeface="+mn-ea"/>
              </a:rPr>
              <a:t>The degree of blurring should relate to the accuracy with which the data can be registered, more blurring if the </a:t>
            </a:r>
            <a:r>
              <a:rPr lang="en-GB" sz="1200" i="1" dirty="0" err="1">
                <a:ea typeface="+mn-ea"/>
              </a:rPr>
              <a:t>intersubject</a:t>
            </a:r>
            <a:r>
              <a:rPr lang="en-GB" sz="1200" i="1" dirty="0">
                <a:ea typeface="+mn-ea"/>
              </a:rPr>
              <a:t> registration is less accurate.</a:t>
            </a:r>
          </a:p>
          <a:p>
            <a:r>
              <a:rPr lang="en-GB" sz="1200" i="1" dirty="0">
                <a:ea typeface="+mn-ea"/>
              </a:rPr>
              <a:t>More blurring if more FWHM </a:t>
            </a:r>
          </a:p>
          <a:p>
            <a:r>
              <a:rPr lang="en-GB" sz="1200" i="1" dirty="0">
                <a:ea typeface="+mn-ea"/>
              </a:rPr>
              <a:t>Degree of blurring should be related to the accuracy of registration with more blurring if </a:t>
            </a:r>
            <a:r>
              <a:rPr lang="en-GB" sz="1200" i="1" dirty="0" err="1">
                <a:ea typeface="+mn-ea"/>
              </a:rPr>
              <a:t>regitration</a:t>
            </a:r>
            <a:r>
              <a:rPr lang="en-GB" sz="1200" i="1" dirty="0">
                <a:ea typeface="+mn-ea"/>
              </a:rPr>
              <a:t> is less</a:t>
            </a:r>
            <a:r>
              <a:rPr lang="en-GB" sz="1200" i="1" baseline="0" dirty="0">
                <a:ea typeface="+mn-ea"/>
              </a:rPr>
              <a:t> accurate.</a:t>
            </a:r>
          </a:p>
          <a:p>
            <a:r>
              <a:rPr lang="en-GB" sz="1200" i="1" baseline="0" dirty="0">
                <a:ea typeface="+mn-ea"/>
              </a:rPr>
              <a:t>More </a:t>
            </a:r>
            <a:r>
              <a:rPr lang="en-GB" sz="1200" i="1" baseline="0" dirty="0" err="1">
                <a:ea typeface="+mn-ea"/>
              </a:rPr>
              <a:t>FWHMore</a:t>
            </a:r>
            <a:r>
              <a:rPr lang="en-GB" sz="1200" i="1" baseline="0" dirty="0">
                <a:ea typeface="+mn-ea"/>
              </a:rPr>
              <a:t> blurring --&gt; </a:t>
            </a:r>
          </a:p>
          <a:p>
            <a:r>
              <a:rPr lang="en-GB" sz="1200" i="1" baseline="0" dirty="0">
                <a:ea typeface="+mn-ea"/>
              </a:rPr>
              <a:t>DARTEL </a:t>
            </a:r>
            <a:r>
              <a:rPr lang="en-GB" sz="1200" i="1" baseline="0" dirty="0">
                <a:ea typeface="+mn-ea"/>
                <a:sym typeface="Wingdings"/>
              </a:rPr>
              <a:t>better registration </a:t>
            </a:r>
          </a:p>
          <a:p>
            <a:endParaRPr lang="en-GB" sz="1200" i="1" baseline="0" dirty="0">
              <a:ea typeface="+mn-ea"/>
              <a:sym typeface="Wingdings"/>
            </a:endParaRPr>
          </a:p>
          <a:p>
            <a:r>
              <a:rPr lang="en-GB" sz="1200" i="1" baseline="0" dirty="0">
                <a:ea typeface="+mn-ea"/>
                <a:sym typeface="Wingdings"/>
              </a:rPr>
              <a:t>Kernel depends on the size of the expected effect</a:t>
            </a:r>
          </a:p>
          <a:p>
            <a:r>
              <a:rPr lang="en-GB" sz="1200" i="1" baseline="0" dirty="0">
                <a:ea typeface="+mn-ea"/>
                <a:sym typeface="Wingdings"/>
              </a:rPr>
              <a:t>Excessive smoothing </a:t>
            </a:r>
            <a:r>
              <a:rPr lang="en-GB" sz="1200" i="1" baseline="0" dirty="0" err="1">
                <a:ea typeface="+mn-ea"/>
                <a:sym typeface="Wingdings"/>
              </a:rPr>
              <a:t>difficults</a:t>
            </a:r>
            <a:r>
              <a:rPr lang="en-GB" sz="1200" i="1" baseline="0" dirty="0">
                <a:ea typeface="+mn-ea"/>
                <a:sym typeface="Wingdings"/>
              </a:rPr>
              <a:t> anatomical localization</a:t>
            </a:r>
          </a:p>
          <a:p>
            <a:endParaRPr lang="en-GB" sz="1200" i="1" baseline="0" dirty="0">
              <a:ea typeface="+mn-ea"/>
              <a:sym typeface="Wingdings"/>
            </a:endParaRPr>
          </a:p>
          <a:p>
            <a:r>
              <a:rPr lang="en-GB" sz="1200" i="1" baseline="0" dirty="0">
                <a:ea typeface="+mn-ea"/>
                <a:sym typeface="Wingdings"/>
              </a:rPr>
              <a:t>Allows Gaussian RFT threshold </a:t>
            </a:r>
          </a:p>
          <a:p>
            <a:endParaRPr lang="en-GB" sz="1200" i="1" baseline="0" dirty="0">
              <a:ea typeface="+mn-ea"/>
              <a:sym typeface="Wingdings"/>
            </a:endParaRPr>
          </a:p>
          <a:p>
            <a:r>
              <a:rPr lang="en-GB" sz="1200" i="1" baseline="0" dirty="0">
                <a:ea typeface="+mn-ea"/>
                <a:sym typeface="Wingdings"/>
              </a:rPr>
              <a:t>6 compared with 12 mm is anticonservative</a:t>
            </a:r>
          </a:p>
          <a:p>
            <a:r>
              <a:rPr lang="en-GB" sz="1200" i="1" baseline="0" dirty="0">
                <a:ea typeface="+mn-ea"/>
                <a:sym typeface="Wingdings"/>
              </a:rPr>
              <a:t>12 mm is conservative</a:t>
            </a:r>
          </a:p>
          <a:p>
            <a:endParaRPr lang="en-GB" sz="1200" i="1" baseline="0" dirty="0">
              <a:ea typeface="+mn-ea"/>
              <a:sym typeface="Wingdings"/>
            </a:endParaRPr>
          </a:p>
          <a:p>
            <a:r>
              <a:rPr lang="en-GB" sz="1200" b="0" i="0" kern="1200" dirty="0">
                <a:solidFill>
                  <a:schemeClr val="tx1"/>
                </a:solidFill>
                <a:effectLst/>
                <a:latin typeface="Arial" panose="020B0604020202020204" pitchFamily="34" charset="0"/>
                <a:ea typeface="+mn-ea"/>
                <a:cs typeface="+mn-cs"/>
              </a:rPr>
              <a:t>While reduced smoothing should increase sensitivity to effects of smaller size by “Matched Filter” arguments, cluster size tests are most sensitive to effects that are larger than the noise smoothness. Hence, to the extent that large scale anatomical effects are present after either low- or high-resolution warping, high-resolution results may be more sensitive as effects will be larger in units of </a:t>
            </a:r>
            <a:r>
              <a:rPr lang="en-GB" sz="1200" b="0" i="0" kern="1200" dirty="0" err="1">
                <a:solidFill>
                  <a:schemeClr val="tx1"/>
                </a:solidFill>
                <a:effectLst/>
                <a:latin typeface="Arial" panose="020B0604020202020204" pitchFamily="34" charset="0"/>
                <a:ea typeface="+mn-ea"/>
                <a:cs typeface="+mn-cs"/>
              </a:rPr>
              <a:t>resels</a:t>
            </a:r>
            <a:r>
              <a:rPr lang="en-GB" sz="1200" b="0" i="0" kern="1200" dirty="0">
                <a:solidFill>
                  <a:schemeClr val="tx1"/>
                </a:solidFill>
                <a:effectLst/>
                <a:latin typeface="Arial" panose="020B0604020202020204" pitchFamily="34" charset="0"/>
                <a:ea typeface="+mn-ea"/>
                <a:cs typeface="+mn-cs"/>
              </a:rPr>
              <a:t>.</a:t>
            </a:r>
          </a:p>
          <a:p>
            <a:r>
              <a:rPr lang="en-GB" sz="1200" b="0" i="0" kern="1200" dirty="0">
                <a:solidFill>
                  <a:schemeClr val="tx1"/>
                </a:solidFill>
                <a:effectLst/>
                <a:latin typeface="Arial" panose="020B0604020202020204" pitchFamily="34" charset="0"/>
                <a:ea typeface="+mn-ea"/>
                <a:cs typeface="+mn-cs"/>
              </a:rPr>
              <a:t>In the present study, differing amounts of smoothing were found to have a pronounced effect on rejection rates. Tests on images smoothed with a 6 mm Gaussian kernel were highly anticonservative at all thresholds including the highest (</a:t>
            </a:r>
            <a:r>
              <a:rPr lang="en-GB" sz="1200" b="0" i="1" kern="1200" dirty="0">
                <a:solidFill>
                  <a:schemeClr val="tx1"/>
                </a:solidFill>
                <a:effectLst/>
                <a:latin typeface="Arial" panose="020B0604020202020204" pitchFamily="34" charset="0"/>
                <a:ea typeface="+mn-ea"/>
                <a:cs typeface="+mn-cs"/>
              </a:rPr>
              <a:t>α</a:t>
            </a:r>
            <a:r>
              <a:rPr lang="en-GB" sz="1200" b="0" i="1" kern="1200" baseline="-25000" dirty="0">
                <a:solidFill>
                  <a:schemeClr val="tx1"/>
                </a:solidFill>
                <a:effectLst/>
                <a:latin typeface="Arial" panose="020B0604020202020204" pitchFamily="34" charset="0"/>
                <a:ea typeface="+mn-ea"/>
                <a:cs typeface="+mn-cs"/>
              </a:rPr>
              <a:t>c</a:t>
            </a:r>
            <a:r>
              <a:rPr lang="en-GB" sz="1200" b="0" i="0" kern="1200" dirty="0">
                <a:solidFill>
                  <a:schemeClr val="tx1"/>
                </a:solidFill>
                <a:effectLst/>
                <a:latin typeface="Arial" panose="020B0604020202020204" pitchFamily="34" charset="0"/>
                <a:ea typeface="+mn-ea"/>
                <a:cs typeface="+mn-cs"/>
              </a:rPr>
              <a:t> = 0.001), and were consistently more anticonservative when compared with 12 mm smoothing results.</a:t>
            </a:r>
          </a:p>
          <a:p>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22</a:t>
            </a:fld>
            <a:endParaRPr lang="en-GB" altLang="en-US"/>
          </a:p>
        </p:txBody>
      </p:sp>
    </p:spTree>
    <p:extLst>
      <p:ext uri="{BB962C8B-B14F-4D97-AF65-F5344CB8AC3E}">
        <p14:creationId xmlns:p14="http://schemas.microsoft.com/office/powerpoint/2010/main" val="19665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sz="1200" dirty="0">
                <a:ea typeface="ＭＳ Ｐゴシック" pitchFamily="34" charset="-128"/>
              </a:rPr>
              <a:t>WHY</a:t>
            </a:r>
            <a:r>
              <a:rPr lang="en-GB" altLang="en-US" sz="1200" baseline="0" dirty="0">
                <a:ea typeface="ＭＳ Ｐゴシック" pitchFamily="34" charset="-128"/>
              </a:rPr>
              <a:t> INCREASES S/N Ratio??</a:t>
            </a:r>
            <a:endParaRPr lang="en-GB" altLang="en-US" sz="1200"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sz="1200"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sz="1200" dirty="0">
                <a:ea typeface="ＭＳ Ｐゴシック" pitchFamily="34" charset="-128"/>
              </a:rPr>
              <a:t>Compensates for inexact nature of spatial normalisation</a:t>
            </a:r>
            <a:r>
              <a:rPr lang="en-GB" altLang="en-US" sz="1200" baseline="0" dirty="0">
                <a:ea typeface="ＭＳ Ｐゴシック" pitchFamily="34" charset="-128"/>
              </a:rPr>
              <a:t> =Improves SNR = </a:t>
            </a:r>
            <a:r>
              <a:rPr lang="es-ES_tradnl" dirty="0" err="1"/>
              <a:t>Blurs</a:t>
            </a:r>
            <a:r>
              <a:rPr lang="es-ES_tradnl" dirty="0"/>
              <a:t> residual </a:t>
            </a:r>
            <a:r>
              <a:rPr lang="es-ES_tradnl" dirty="0" err="1"/>
              <a:t>errors</a:t>
            </a:r>
            <a:endParaRPr lang="es-ES_tradnl"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dirty="0"/>
          </a:p>
          <a:p>
            <a:pPr marL="0" marR="0" indent="0" algn="l" defTabSz="914400" rtl="0" eaLnBrk="0" fontAlgn="base" latinLnBrk="0" hangingPunct="0">
              <a:lnSpc>
                <a:spcPct val="100000"/>
              </a:lnSpc>
              <a:spcBef>
                <a:spcPct val="30000"/>
              </a:spcBef>
              <a:spcAft>
                <a:spcPct val="0"/>
              </a:spcAft>
              <a:buClrTx/>
              <a:buSzTx/>
              <a:buFontTx/>
              <a:buNone/>
              <a:tabLst/>
              <a:defRPr/>
            </a:pPr>
            <a:r>
              <a:rPr lang="es-ES_tradnl" dirty="0" err="1"/>
              <a:t>Makes</a:t>
            </a:r>
            <a:r>
              <a:rPr lang="es-ES_tradnl" dirty="0"/>
              <a:t> </a:t>
            </a:r>
            <a:r>
              <a:rPr lang="es-ES_tradnl" dirty="0" err="1"/>
              <a:t>the</a:t>
            </a:r>
            <a:r>
              <a:rPr lang="es-ES_tradnl" baseline="0" dirty="0"/>
              <a:t> </a:t>
            </a:r>
            <a:r>
              <a:rPr lang="es-ES_tradnl" baseline="0" dirty="0" err="1"/>
              <a:t>distribution</a:t>
            </a:r>
            <a:r>
              <a:rPr lang="es-ES_tradnl" baseline="0" dirty="0"/>
              <a:t> more normal </a:t>
            </a:r>
            <a:r>
              <a:rPr lang="es-ES_tradnl" baseline="0" dirty="0">
                <a:sym typeface="Wingdings"/>
              </a:rPr>
              <a:t>central </a:t>
            </a:r>
            <a:r>
              <a:rPr lang="es-ES_tradnl" baseline="0" dirty="0" err="1">
                <a:sym typeface="Wingdings"/>
              </a:rPr>
              <a:t>limit</a:t>
            </a:r>
            <a:r>
              <a:rPr lang="es-ES_tradnl" baseline="0" dirty="0">
                <a:sym typeface="Wingdings"/>
              </a:rPr>
              <a:t> </a:t>
            </a:r>
            <a:r>
              <a:rPr lang="es-ES_tradnl" baseline="0" dirty="0" err="1">
                <a:sym typeface="Wingdings"/>
              </a:rPr>
              <a:t>theorem</a:t>
            </a:r>
            <a:endParaRPr lang="es-ES_tradnl"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ja-JP" sz="1200" dirty="0">
              <a:ea typeface="ＭＳ Ｐゴシック" pitchFamily="34" charset="-128"/>
            </a:endParaRPr>
          </a:p>
          <a:p>
            <a:r>
              <a:rPr lang="es-ES_tradnl" altLang="x-none" dirty="0">
                <a:latin typeface="Arial" charset="0"/>
              </a:rPr>
              <a:t>http://</a:t>
            </a:r>
            <a:r>
              <a:rPr lang="es-ES_tradnl" altLang="x-none" dirty="0" err="1">
                <a:latin typeface="Arial" charset="0"/>
              </a:rPr>
              <a:t>support.brainvoyager.com</a:t>
            </a:r>
            <a:r>
              <a:rPr lang="es-ES_tradnl" altLang="x-none" dirty="0">
                <a:latin typeface="Arial" charset="0"/>
              </a:rPr>
              <a:t>/</a:t>
            </a:r>
            <a:r>
              <a:rPr lang="es-ES_tradnl" altLang="x-none" dirty="0" err="1">
                <a:latin typeface="Arial" charset="0"/>
              </a:rPr>
              <a:t>functional-analysis-preparation</a:t>
            </a:r>
            <a:r>
              <a:rPr lang="es-ES_tradnl" altLang="x-none" dirty="0">
                <a:latin typeface="Arial" charset="0"/>
              </a:rPr>
              <a:t>/27-pre-processing/279-spatial-smoothing-in-preparation.html</a:t>
            </a:r>
          </a:p>
          <a:p>
            <a:endParaRPr lang="es-ES_tradnl" altLang="x-none" dirty="0">
              <a:latin typeface="Arial" charset="0"/>
            </a:endParaRPr>
          </a:p>
          <a:p>
            <a:r>
              <a:rPr lang="es-ES_tradnl" altLang="x-none" dirty="0">
                <a:latin typeface="Arial" charset="0"/>
              </a:rPr>
              <a:t>DARTEL GREATER PRECISSION ALLOWS LESS SMOOTHING</a:t>
            </a:r>
          </a:p>
          <a:p>
            <a:r>
              <a:rPr lang="es-ES_tradnl" altLang="x-none" dirty="0">
                <a:latin typeface="Arial" charset="0"/>
              </a:rPr>
              <a:t>SCHEME PROCESSING NEW </a:t>
            </a:r>
          </a:p>
          <a:p>
            <a:r>
              <a:rPr lang="es-ES_tradnl" sz="1200" b="0" i="0" kern="1200" dirty="0" err="1">
                <a:solidFill>
                  <a:schemeClr val="tx1"/>
                </a:solidFill>
                <a:effectLst/>
                <a:latin typeface="Arial" panose="020B0604020202020204" pitchFamily="34" charset="0"/>
                <a:ea typeface="+mn-ea"/>
                <a:cs typeface="+mn-cs"/>
              </a:rPr>
              <a:t>According</a:t>
            </a:r>
            <a:r>
              <a:rPr lang="es-ES_tradnl" sz="1200" b="0" i="0" kern="1200" dirty="0">
                <a:solidFill>
                  <a:schemeClr val="tx1"/>
                </a:solidFill>
                <a:effectLst/>
                <a:latin typeface="Arial" panose="020B0604020202020204" pitchFamily="34" charset="0"/>
                <a:ea typeface="+mn-ea"/>
                <a:cs typeface="+mn-cs"/>
              </a:rPr>
              <a:t> to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matched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filter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theorem</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SNR </a:t>
            </a:r>
            <a:r>
              <a:rPr lang="es-ES_tradnl" sz="1200" b="0" i="0" kern="1200" dirty="0" err="1">
                <a:solidFill>
                  <a:schemeClr val="tx1"/>
                </a:solidFill>
                <a:effectLst/>
                <a:latin typeface="Arial" panose="020B0604020202020204" pitchFamily="34" charset="0"/>
                <a:ea typeface="+mn-ea"/>
                <a:cs typeface="+mn-cs"/>
              </a:rPr>
              <a:t>reaches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its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maximum</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when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filter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width</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matches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expected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signal</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width</a:t>
            </a:r>
            <a:endParaRPr lang="es-ES_tradnl" sz="1200" b="0" i="0" kern="1200" dirty="0">
              <a:solidFill>
                <a:schemeClr val="tx1"/>
              </a:solidFill>
              <a:effectLst/>
              <a:latin typeface="Arial" panose="020B060402020202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b="0" i="0" kern="1200" dirty="0">
              <a:solidFill>
                <a:schemeClr val="tx1"/>
              </a:solidFill>
              <a:effectLst/>
              <a:latin typeface="Arial" panose="020B060402020202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b="0" i="0" kern="1200" dirty="0" err="1">
                <a:solidFill>
                  <a:schemeClr val="tx1"/>
                </a:solidFill>
                <a:effectLst/>
                <a:latin typeface="Arial" panose="020B0604020202020204" pitchFamily="34" charset="0"/>
                <a:ea typeface="+mn-ea"/>
                <a:cs typeface="+mn-cs"/>
              </a:rPr>
              <a:t>Matched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filter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theorem</a:t>
            </a:r>
            <a:r>
              <a:rPr lang="es-ES_tradnl" sz="1200" b="0" i="0" kern="1200" dirty="0">
                <a:solidFill>
                  <a:schemeClr val="tx1"/>
                </a:solidFill>
                <a:effectLst/>
                <a:latin typeface="Arial" panose="020B0604020202020204" pitchFamily="34"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his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theorem</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states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that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filter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that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will</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give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optimum</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resolution</a:t>
            </a:r>
            <a:r>
              <a:rPr lang="es-ES_tradnl" sz="1200" b="0" i="0" kern="1200" dirty="0">
                <a:solidFill>
                  <a:schemeClr val="tx1"/>
                </a:solidFill>
                <a:effectLst/>
                <a:latin typeface="Arial" panose="020B0604020202020204" pitchFamily="34" charset="0"/>
                <a:ea typeface="+mn-ea"/>
                <a:cs typeface="+mn-cs"/>
              </a:rPr>
              <a:t> of </a:t>
            </a:r>
            <a:r>
              <a:rPr lang="es-ES_tradnl" sz="1200" b="0" i="0" kern="1200" dirty="0" err="1">
                <a:solidFill>
                  <a:schemeClr val="tx1"/>
                </a:solidFill>
                <a:effectLst/>
                <a:latin typeface="Arial" panose="020B0604020202020204" pitchFamily="34" charset="0"/>
                <a:ea typeface="+mn-ea"/>
                <a:cs typeface="+mn-cs"/>
              </a:rPr>
              <a:t>signal</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from</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noise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is</a:t>
            </a:r>
            <a:r>
              <a:rPr lang="es-ES_tradnl" sz="1200" b="0" i="0" kern="1200" dirty="0">
                <a:solidFill>
                  <a:schemeClr val="tx1"/>
                </a:solidFill>
                <a:effectLst/>
                <a:latin typeface="Arial" panose="020B0604020202020204" pitchFamily="34" charset="0"/>
                <a:ea typeface="+mn-ea"/>
                <a:cs typeface="+mn-cs"/>
              </a:rPr>
              <a:t> a </a:t>
            </a:r>
            <a:r>
              <a:rPr lang="es-ES_tradnl" sz="1200" b="0" i="0" kern="1200" dirty="0" err="1">
                <a:solidFill>
                  <a:schemeClr val="tx1"/>
                </a:solidFill>
                <a:effectLst/>
                <a:latin typeface="Arial" panose="020B0604020202020204" pitchFamily="34" charset="0"/>
                <a:ea typeface="+mn-ea"/>
                <a:cs typeface="+mn-cs"/>
              </a:rPr>
              <a:t>filter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that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matched</a:t>
            </a:r>
            <a:r>
              <a:rPr lang="es-ES_tradnl" sz="1200" b="0" i="0" kern="1200" dirty="0">
                <a:solidFill>
                  <a:schemeClr val="tx1"/>
                </a:solidFill>
                <a:effectLst/>
                <a:latin typeface="Arial" panose="020B0604020202020204" pitchFamily="34" charset="0"/>
                <a:ea typeface="+mn-ea"/>
                <a:cs typeface="+mn-cs"/>
              </a:rPr>
              <a:t> to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signal</a:t>
            </a:r>
            <a:r>
              <a:rPr lang="es-ES_tradnl" sz="1200" b="0" i="0" kern="1200" dirty="0">
                <a:solidFill>
                  <a:schemeClr val="tx1"/>
                </a:solidFill>
                <a:effectLst/>
                <a:latin typeface="Arial" panose="020B0604020202020204" pitchFamily="34" charset="0"/>
                <a:ea typeface="+mn-ea"/>
                <a:cs typeface="+mn-cs"/>
              </a:rPr>
              <a:t>. In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case of </a:t>
            </a:r>
            <a:r>
              <a:rPr lang="es-ES_tradnl" sz="1200" b="0" i="0" kern="1200" dirty="0" err="1">
                <a:solidFill>
                  <a:schemeClr val="tx1"/>
                </a:solidFill>
                <a:effectLst/>
                <a:latin typeface="Arial" panose="020B0604020202020204" pitchFamily="34" charset="0"/>
                <a:ea typeface="+mn-ea"/>
                <a:cs typeface="+mn-cs"/>
              </a:rPr>
              <a:t>smoothing</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filter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Gaussian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kernel</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Therefore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if</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we</a:t>
            </a:r>
            <a:r>
              <a:rPr lang="es-ES_tradnl" sz="1200" b="0" i="0" kern="1200" dirty="0">
                <a:solidFill>
                  <a:schemeClr val="tx1"/>
                </a:solidFill>
                <a:effectLst/>
                <a:latin typeface="Arial" panose="020B0604020202020204" pitchFamily="34" charset="0"/>
                <a:ea typeface="+mn-ea"/>
                <a:cs typeface="+mn-cs"/>
              </a:rPr>
              <a:t> are </a:t>
            </a:r>
            <a:r>
              <a:rPr lang="es-ES_tradnl" sz="1200" b="0" i="0" kern="1200" dirty="0" err="1">
                <a:solidFill>
                  <a:schemeClr val="tx1"/>
                </a:solidFill>
                <a:effectLst/>
                <a:latin typeface="Arial" panose="020B0604020202020204" pitchFamily="34" charset="0"/>
                <a:ea typeface="+mn-ea"/>
                <a:cs typeface="+mn-cs"/>
              </a:rPr>
              <a:t>expecting</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signal</a:t>
            </a:r>
            <a:r>
              <a:rPr lang="es-ES_tradnl" sz="1200" b="0" i="0" kern="1200" dirty="0">
                <a:solidFill>
                  <a:schemeClr val="tx1"/>
                </a:solidFill>
                <a:effectLst/>
                <a:latin typeface="Arial" panose="020B0604020202020204" pitchFamily="34" charset="0"/>
                <a:ea typeface="+mn-ea"/>
                <a:cs typeface="+mn-cs"/>
              </a:rPr>
              <a:t> in </a:t>
            </a:r>
            <a:r>
              <a:rPr lang="es-ES_tradnl" sz="1200" b="0" i="0" kern="1200" dirty="0" err="1">
                <a:solidFill>
                  <a:schemeClr val="tx1"/>
                </a:solidFill>
                <a:effectLst/>
                <a:latin typeface="Arial" panose="020B0604020202020204" pitchFamily="34" charset="0"/>
                <a:ea typeface="+mn-ea"/>
                <a:cs typeface="+mn-cs"/>
              </a:rPr>
              <a:t>our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images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that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is</a:t>
            </a:r>
            <a:r>
              <a:rPr lang="es-ES_tradnl" sz="1200" b="0" i="0" kern="1200" dirty="0">
                <a:solidFill>
                  <a:schemeClr val="tx1"/>
                </a:solidFill>
                <a:effectLst/>
                <a:latin typeface="Arial" panose="020B0604020202020204" pitchFamily="34" charset="0"/>
                <a:ea typeface="+mn-ea"/>
                <a:cs typeface="+mn-cs"/>
              </a:rPr>
              <a:t> of </a:t>
            </a:r>
            <a:r>
              <a:rPr lang="es-ES_tradnl" sz="1200" b="0" i="0" kern="1200" dirty="0" err="1">
                <a:solidFill>
                  <a:schemeClr val="tx1"/>
                </a:solidFill>
                <a:effectLst/>
                <a:latin typeface="Arial" panose="020B0604020202020204" pitchFamily="34" charset="0"/>
                <a:ea typeface="+mn-ea"/>
                <a:cs typeface="+mn-cs"/>
              </a:rPr>
              <a:t>Gaussian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shape</a:t>
            </a:r>
            <a:r>
              <a:rPr lang="es-ES_tradnl" sz="1200" b="0" i="0" kern="1200" dirty="0">
                <a:solidFill>
                  <a:schemeClr val="tx1"/>
                </a:solidFill>
                <a:effectLst/>
                <a:latin typeface="Arial" panose="020B0604020202020204" pitchFamily="34" charset="0"/>
                <a:ea typeface="+mn-ea"/>
                <a:cs typeface="+mn-cs"/>
              </a:rPr>
              <a:t>, and of FWHM of </a:t>
            </a:r>
            <a:r>
              <a:rPr lang="es-ES_tradnl" sz="1200" b="0" i="0" kern="1200" dirty="0" err="1">
                <a:solidFill>
                  <a:schemeClr val="tx1"/>
                </a:solidFill>
                <a:effectLst/>
                <a:latin typeface="Arial" panose="020B0604020202020204" pitchFamily="34" charset="0"/>
                <a:ea typeface="+mn-ea"/>
                <a:cs typeface="+mn-cs"/>
              </a:rPr>
              <a:t>say</a:t>
            </a:r>
            <a:r>
              <a:rPr lang="es-ES_tradnl" sz="1200" b="0" i="0" kern="1200" dirty="0">
                <a:solidFill>
                  <a:schemeClr val="tx1"/>
                </a:solidFill>
                <a:effectLst/>
                <a:latin typeface="Arial" panose="020B0604020202020204" pitchFamily="34" charset="0"/>
                <a:ea typeface="+mn-ea"/>
                <a:cs typeface="+mn-cs"/>
              </a:rPr>
              <a:t> 10mm, </a:t>
            </a:r>
            <a:r>
              <a:rPr lang="es-ES_tradnl" sz="1200" b="0" i="0" kern="1200" dirty="0" err="1">
                <a:solidFill>
                  <a:schemeClr val="tx1"/>
                </a:solidFill>
                <a:effectLst/>
                <a:latin typeface="Arial" panose="020B0604020202020204" pitchFamily="34" charset="0"/>
                <a:ea typeface="+mn-ea"/>
                <a:cs typeface="+mn-cs"/>
              </a:rPr>
              <a:t>then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this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signal</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will</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best</a:t>
            </a:r>
            <a:r>
              <a:rPr lang="es-ES_tradnl" sz="1200" b="0" i="0" kern="1200" dirty="0">
                <a:solidFill>
                  <a:schemeClr val="tx1"/>
                </a:solidFill>
                <a:effectLst/>
                <a:latin typeface="Arial" panose="020B0604020202020204" pitchFamily="34" charset="0"/>
                <a:ea typeface="+mn-ea"/>
                <a:cs typeface="+mn-cs"/>
              </a:rPr>
              <a:t> be </a:t>
            </a:r>
            <a:r>
              <a:rPr lang="es-ES_tradnl" sz="1200" b="0" i="0" kern="1200" dirty="0" err="1">
                <a:solidFill>
                  <a:schemeClr val="tx1"/>
                </a:solidFill>
                <a:effectLst/>
                <a:latin typeface="Arial" panose="020B0604020202020204" pitchFamily="34" charset="0"/>
                <a:ea typeface="+mn-ea"/>
                <a:cs typeface="+mn-cs"/>
              </a:rPr>
              <a:t>detected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after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have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smoothed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our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images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with</a:t>
            </a:r>
            <a:r>
              <a:rPr lang="es-ES_tradnl" sz="1200" b="0" i="0" kern="1200" dirty="0">
                <a:solidFill>
                  <a:schemeClr val="tx1"/>
                </a:solidFill>
                <a:effectLst/>
                <a:latin typeface="Arial" panose="020B0604020202020204" pitchFamily="34" charset="0"/>
                <a:ea typeface="+mn-ea"/>
                <a:cs typeface="+mn-cs"/>
              </a:rPr>
              <a:t> a 10mm FWHM </a:t>
            </a:r>
            <a:r>
              <a:rPr lang="es-ES_tradnl" sz="1200" b="0" i="0" kern="1200" dirty="0" err="1">
                <a:solidFill>
                  <a:schemeClr val="tx1"/>
                </a:solidFill>
                <a:effectLst/>
                <a:latin typeface="Arial" panose="020B0604020202020204" pitchFamily="34" charset="0"/>
                <a:ea typeface="+mn-ea"/>
                <a:cs typeface="+mn-cs"/>
              </a:rPr>
              <a:t>Gaussian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filter.The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next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few</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images</a:t>
            </a:r>
            <a:r>
              <a:rPr lang="es-ES_tradnl" sz="1200" b="0" i="0" kern="1200" dirty="0">
                <a:solidFill>
                  <a:schemeClr val="tx1"/>
                </a:solidFill>
                <a:effectLst/>
                <a:latin typeface="Arial" panose="020B0604020202020204" pitchFamily="34" charset="0"/>
                <a:ea typeface="+mn-ea"/>
                <a:cs typeface="+mn-cs"/>
              </a:rPr>
              <a:t> show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matched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filter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theorem</a:t>
            </a:r>
            <a:r>
              <a:rPr lang="es-ES_tradnl" sz="1200" b="0" i="0" kern="1200" dirty="0">
                <a:solidFill>
                  <a:schemeClr val="tx1"/>
                </a:solidFill>
                <a:effectLst/>
                <a:latin typeface="Arial" panose="020B0604020202020204" pitchFamily="34" charset="0"/>
                <a:ea typeface="+mn-ea"/>
                <a:cs typeface="+mn-cs"/>
              </a:rPr>
              <a:t> in </a:t>
            </a:r>
            <a:r>
              <a:rPr lang="es-ES_tradnl" sz="1200" b="0" i="0" kern="1200" dirty="0" err="1">
                <a:solidFill>
                  <a:schemeClr val="tx1"/>
                </a:solidFill>
                <a:effectLst/>
                <a:latin typeface="Arial" panose="020B0604020202020204" pitchFamily="34" charset="0"/>
                <a:ea typeface="+mn-ea"/>
                <a:cs typeface="+mn-cs"/>
              </a:rPr>
              <a:t>action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First</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we</a:t>
            </a:r>
            <a:r>
              <a:rPr lang="es-ES_tradnl" sz="1200" b="0" i="0" kern="1200" dirty="0">
                <a:solidFill>
                  <a:schemeClr val="tx1"/>
                </a:solidFill>
                <a:effectLst/>
                <a:latin typeface="Arial" panose="020B0604020202020204" pitchFamily="34" charset="0"/>
                <a:ea typeface="+mn-ea"/>
                <a:cs typeface="+mn-cs"/>
              </a:rPr>
              <a:t> can </a:t>
            </a:r>
            <a:r>
              <a:rPr lang="es-ES_tradnl" sz="1200" b="0" i="0" kern="1200" dirty="0" err="1">
                <a:solidFill>
                  <a:schemeClr val="tx1"/>
                </a:solidFill>
                <a:effectLst/>
                <a:latin typeface="Arial" panose="020B0604020202020204" pitchFamily="34" charset="0"/>
                <a:ea typeface="+mn-ea"/>
                <a:cs typeface="+mn-cs"/>
              </a:rPr>
              <a:t>generate</a:t>
            </a:r>
            <a:r>
              <a:rPr lang="es-ES_tradnl" sz="1200" b="0" i="0" kern="1200" dirty="0">
                <a:solidFill>
                  <a:schemeClr val="tx1"/>
                </a:solidFill>
                <a:effectLst/>
                <a:latin typeface="Arial" panose="020B0604020202020204" pitchFamily="34" charset="0"/>
                <a:ea typeface="+mn-ea"/>
                <a:cs typeface="+mn-cs"/>
              </a:rPr>
              <a:t> a </a:t>
            </a:r>
            <a:r>
              <a:rPr lang="es-ES_tradnl" sz="1200" b="0" i="0" kern="1200" dirty="0" err="1">
                <a:solidFill>
                  <a:schemeClr val="tx1"/>
                </a:solidFill>
                <a:effectLst/>
                <a:latin typeface="Arial" panose="020B0604020202020204" pitchFamily="34" charset="0"/>
                <a:ea typeface="+mn-ea"/>
                <a:cs typeface="+mn-cs"/>
              </a:rPr>
              <a:t>simulated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signal</a:t>
            </a:r>
            <a:r>
              <a:rPr lang="es-ES_tradnl" sz="1200" b="0" i="0" kern="1200" dirty="0">
                <a:solidFill>
                  <a:schemeClr val="tx1"/>
                </a:solidFill>
                <a:effectLst/>
                <a:latin typeface="Arial" panose="020B0604020202020204" pitchFamily="34" charset="0"/>
                <a:ea typeface="+mn-ea"/>
                <a:cs typeface="+mn-cs"/>
              </a:rPr>
              <a:t> in a </a:t>
            </a:r>
            <a:r>
              <a:rPr lang="es-ES_tradnl" sz="1200" b="0" i="0" kern="1200" dirty="0" err="1">
                <a:solidFill>
                  <a:schemeClr val="tx1"/>
                </a:solidFill>
                <a:effectLst/>
                <a:latin typeface="Arial" panose="020B0604020202020204" pitchFamily="34" charset="0"/>
                <a:ea typeface="+mn-ea"/>
                <a:cs typeface="+mn-cs"/>
              </a:rPr>
              <a:t>one</a:t>
            </a:r>
            <a:r>
              <a:rPr lang="es-ES_tradnl" sz="1200" b="0" i="0" kern="1200" dirty="0">
                <a:solidFill>
                  <a:schemeClr val="tx1"/>
                </a:solidFill>
                <a:effectLst/>
                <a:latin typeface="Arial" panose="020B0604020202020204" pitchFamily="34" charset="0"/>
                <a:ea typeface="+mn-ea"/>
                <a:cs typeface="+mn-cs"/>
              </a:rPr>
              <a:t> dimensional set of data, </a:t>
            </a:r>
            <a:r>
              <a:rPr lang="es-ES_tradnl" sz="1200" b="0" i="0" kern="1200" dirty="0" err="1">
                <a:solidFill>
                  <a:schemeClr val="tx1"/>
                </a:solidFill>
                <a:effectLst/>
                <a:latin typeface="Arial" panose="020B0604020202020204" pitchFamily="34" charset="0"/>
                <a:ea typeface="+mn-ea"/>
                <a:cs typeface="+mn-cs"/>
              </a:rPr>
              <a:t>by</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creating</a:t>
            </a:r>
            <a:r>
              <a:rPr lang="es-ES_tradnl" sz="1200" b="0" i="0" kern="1200" dirty="0">
                <a:solidFill>
                  <a:schemeClr val="tx1"/>
                </a:solidFill>
                <a:effectLst/>
                <a:latin typeface="Arial" panose="020B0604020202020204" pitchFamily="34" charset="0"/>
                <a:ea typeface="+mn-ea"/>
                <a:cs typeface="+mn-cs"/>
              </a:rPr>
              <a:t> a </a:t>
            </a:r>
            <a:r>
              <a:rPr lang="es-ES_tradnl" sz="1200" b="0" i="0" kern="1200" dirty="0" err="1">
                <a:solidFill>
                  <a:schemeClr val="tx1"/>
                </a:solidFill>
                <a:effectLst/>
                <a:latin typeface="Arial" panose="020B0604020202020204" pitchFamily="34" charset="0"/>
                <a:ea typeface="+mn-ea"/>
                <a:cs typeface="+mn-cs"/>
              </a:rPr>
              <a:t>Gaussian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with</a:t>
            </a:r>
            <a:r>
              <a:rPr lang="es-ES_tradnl" sz="1200" b="0" i="0" kern="1200" dirty="0">
                <a:solidFill>
                  <a:schemeClr val="tx1"/>
                </a:solidFill>
                <a:effectLst/>
                <a:latin typeface="Arial" panose="020B0604020202020204" pitchFamily="34" charset="0"/>
                <a:ea typeface="+mn-ea"/>
                <a:cs typeface="+mn-cs"/>
              </a:rPr>
              <a:t> FWHM 8 </a:t>
            </a:r>
            <a:r>
              <a:rPr lang="es-ES_tradnl" sz="1200" b="0" i="0" kern="1200" dirty="0" err="1">
                <a:solidFill>
                  <a:schemeClr val="tx1"/>
                </a:solidFill>
                <a:effectLst/>
                <a:latin typeface="Arial" panose="020B0604020202020204" pitchFamily="34" charset="0"/>
                <a:ea typeface="+mn-ea"/>
                <a:cs typeface="+mn-cs"/>
              </a:rPr>
              <a:t>pixels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centered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over</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14th data </a:t>
            </a:r>
            <a:r>
              <a:rPr lang="es-ES_tradnl" sz="1200" b="0" i="0" kern="1200" dirty="0" err="1">
                <a:solidFill>
                  <a:schemeClr val="tx1"/>
                </a:solidFill>
                <a:effectLst/>
                <a:latin typeface="Arial" panose="020B0604020202020204" pitchFamily="34" charset="0"/>
                <a:ea typeface="+mn-ea"/>
                <a:cs typeface="+mn-cs"/>
              </a:rPr>
              <a:t>poi</a:t>
            </a:r>
            <a:endParaRPr lang="es-ES_tradnl" altLang="x-none" dirty="0">
              <a:latin typeface="Arial" charset="0"/>
            </a:endParaRPr>
          </a:p>
          <a:p>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24</a:t>
            </a:fld>
            <a:endParaRPr lang="en-GB" altLang="en-US"/>
          </a:p>
        </p:txBody>
      </p:sp>
    </p:spTree>
    <p:extLst>
      <p:ext uri="{BB962C8B-B14F-4D97-AF65-F5344CB8AC3E}">
        <p14:creationId xmlns:p14="http://schemas.microsoft.com/office/powerpoint/2010/main" val="1494116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DISPLAY –&gt;</a:t>
            </a:r>
            <a:r>
              <a:rPr lang="es-ES_tradnl" dirty="0" err="1"/>
              <a:t>if</a:t>
            </a:r>
            <a:r>
              <a:rPr lang="es-ES_tradnl" baseline="0" dirty="0"/>
              <a:t> </a:t>
            </a:r>
            <a:r>
              <a:rPr lang="es-ES_tradnl" baseline="0" dirty="0" err="1"/>
              <a:t>images</a:t>
            </a:r>
            <a:r>
              <a:rPr lang="es-ES_tradnl" baseline="0" dirty="0"/>
              <a:t> </a:t>
            </a:r>
            <a:r>
              <a:rPr lang="es-ES_tradnl" baseline="0" dirty="0" err="1"/>
              <a:t>need</a:t>
            </a:r>
            <a:r>
              <a:rPr lang="es-ES_tradnl" baseline="0" dirty="0"/>
              <a:t> to be </a:t>
            </a:r>
            <a:r>
              <a:rPr lang="es-ES_tradnl" baseline="0" dirty="0" err="1"/>
              <a:t>rotated</a:t>
            </a:r>
            <a:r>
              <a:rPr lang="es-ES_tradnl" baseline="0" dirty="0"/>
              <a:t> </a:t>
            </a:r>
            <a:r>
              <a:rPr lang="es-ES_tradnl" baseline="0" dirty="0" err="1"/>
              <a:t>or</a:t>
            </a:r>
            <a:r>
              <a:rPr lang="es-ES_tradnl" baseline="0" dirty="0"/>
              <a:t> </a:t>
            </a:r>
            <a:r>
              <a:rPr lang="es-ES_tradnl" baseline="0" dirty="0" err="1"/>
              <a:t>traslated</a:t>
            </a:r>
            <a:r>
              <a:rPr lang="es-ES_tradnl" baseline="0" dirty="0"/>
              <a:t> (</a:t>
            </a:r>
            <a:r>
              <a:rPr lang="es-ES_tradnl" baseline="0" dirty="0" err="1"/>
              <a:t>shifted</a:t>
            </a:r>
            <a:r>
              <a:rPr lang="es-ES_tradnl" baseline="0" dirty="0"/>
              <a:t>) </a:t>
            </a: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29</a:t>
            </a:fld>
            <a:endParaRPr lang="en-GB" altLang="en-US"/>
          </a:p>
        </p:txBody>
      </p:sp>
    </p:spTree>
    <p:extLst>
      <p:ext uri="{BB962C8B-B14F-4D97-AF65-F5344CB8AC3E}">
        <p14:creationId xmlns:p14="http://schemas.microsoft.com/office/powerpoint/2010/main" val="385328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To </a:t>
            </a:r>
            <a:r>
              <a:rPr lang="es-ES_tradnl" dirty="0" err="1"/>
              <a:t>check</a:t>
            </a:r>
            <a:r>
              <a:rPr lang="es-ES_tradnl" baseline="0" dirty="0"/>
              <a:t> </a:t>
            </a:r>
            <a:r>
              <a:rPr lang="es-ES_tradnl" baseline="0" dirty="0" err="1"/>
              <a:t>if</a:t>
            </a:r>
            <a:r>
              <a:rPr lang="es-ES_tradnl" baseline="0" dirty="0"/>
              <a:t> </a:t>
            </a:r>
            <a:r>
              <a:rPr lang="es-ES_tradnl" baseline="0" dirty="0" err="1"/>
              <a:t>the</a:t>
            </a:r>
            <a:r>
              <a:rPr lang="es-ES_tradnl" baseline="0" dirty="0"/>
              <a:t> position </a:t>
            </a:r>
            <a:r>
              <a:rPr lang="es-ES_tradnl" baseline="0" dirty="0" err="1"/>
              <a:t>is</a:t>
            </a:r>
            <a:r>
              <a:rPr lang="es-ES_tradnl" baseline="0" dirty="0"/>
              <a:t> </a:t>
            </a:r>
            <a:r>
              <a:rPr lang="es-ES_tradnl" baseline="0" dirty="0" err="1"/>
              <a:t>the</a:t>
            </a:r>
            <a:r>
              <a:rPr lang="es-ES_tradnl" baseline="0" dirty="0"/>
              <a:t> </a:t>
            </a:r>
            <a:r>
              <a:rPr lang="es-ES_tradnl" baseline="0" dirty="0" err="1"/>
              <a:t>same</a:t>
            </a: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30</a:t>
            </a:fld>
            <a:endParaRPr lang="en-GB" altLang="en-US"/>
          </a:p>
        </p:txBody>
      </p:sp>
    </p:spTree>
    <p:extLst>
      <p:ext uri="{BB962C8B-B14F-4D97-AF65-F5344CB8AC3E}">
        <p14:creationId xmlns:p14="http://schemas.microsoft.com/office/powerpoint/2010/main" val="125771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a:t>Generate</a:t>
            </a:r>
            <a:r>
              <a:rPr lang="es-ES_tradnl" dirty="0"/>
              <a:t> </a:t>
            </a:r>
            <a:r>
              <a:rPr lang="es-ES_tradnl" dirty="0" err="1"/>
              <a:t>rigid</a:t>
            </a:r>
            <a:r>
              <a:rPr lang="es-ES_tradnl" dirty="0"/>
              <a:t> </a:t>
            </a:r>
            <a:r>
              <a:rPr lang="es-ES_tradnl" dirty="0" err="1"/>
              <a:t>body</a:t>
            </a:r>
            <a:r>
              <a:rPr lang="es-ES_tradnl" dirty="0"/>
              <a:t> </a:t>
            </a:r>
            <a:r>
              <a:rPr lang="es-ES_tradnl" dirty="0" err="1"/>
              <a:t>aligned</a:t>
            </a:r>
            <a:r>
              <a:rPr lang="es-ES_tradnl" dirty="0"/>
              <a:t> GM and WM of </a:t>
            </a:r>
            <a:r>
              <a:rPr lang="es-ES_tradnl" dirty="0" err="1"/>
              <a:t>subjecy</a:t>
            </a:r>
            <a:endParaRPr lang="es-ES_tradnl" dirty="0"/>
          </a:p>
          <a:p>
            <a:endParaRPr lang="es-ES_tradnl" dirty="0"/>
          </a:p>
          <a:p>
            <a:r>
              <a:rPr lang="es-ES_tradnl" dirty="0"/>
              <a:t>C1</a:t>
            </a:r>
            <a:r>
              <a:rPr lang="es-ES_tradnl" baseline="0" dirty="0"/>
              <a:t> GM</a:t>
            </a:r>
          </a:p>
          <a:p>
            <a:r>
              <a:rPr lang="es-ES_tradnl" baseline="0" dirty="0"/>
              <a:t>C2 WM </a:t>
            </a:r>
          </a:p>
          <a:p>
            <a:r>
              <a:rPr lang="es-ES_tradnl" baseline="0" dirty="0"/>
              <a:t>Rc1 </a:t>
            </a:r>
            <a:r>
              <a:rPr lang="es-ES_tradnl" baseline="0" dirty="0" err="1"/>
              <a:t>dartel</a:t>
            </a:r>
            <a:r>
              <a:rPr lang="es-ES_tradnl" baseline="0" dirty="0"/>
              <a:t> GM</a:t>
            </a:r>
          </a:p>
          <a:p>
            <a:r>
              <a:rPr lang="es-ES_tradnl" baseline="0" dirty="0"/>
              <a:t>Rc2 </a:t>
            </a:r>
            <a:r>
              <a:rPr lang="es-ES_tradnl" baseline="0" dirty="0" err="1"/>
              <a:t>dartel</a:t>
            </a:r>
            <a:r>
              <a:rPr lang="es-ES_tradnl" baseline="0" dirty="0"/>
              <a:t> WM</a:t>
            </a: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32</a:t>
            </a:fld>
            <a:endParaRPr lang="en-GB" altLang="en-US"/>
          </a:p>
        </p:txBody>
      </p:sp>
    </p:spTree>
    <p:extLst>
      <p:ext uri="{BB962C8B-B14F-4D97-AF65-F5344CB8AC3E}">
        <p14:creationId xmlns:p14="http://schemas.microsoft.com/office/powerpoint/2010/main" val="48595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a:t>Change</a:t>
            </a:r>
            <a:r>
              <a:rPr lang="es-ES_tradnl" dirty="0"/>
              <a:t> to “</a:t>
            </a:r>
            <a:r>
              <a:rPr lang="es-ES_tradnl" dirty="0" err="1"/>
              <a:t>native</a:t>
            </a:r>
            <a:r>
              <a:rPr lang="es-ES_tradnl" dirty="0"/>
              <a:t> </a:t>
            </a:r>
            <a:r>
              <a:rPr lang="es-ES_tradnl" dirty="0" err="1"/>
              <a:t>space</a:t>
            </a:r>
            <a:r>
              <a:rPr lang="es-ES_tradnl" dirty="0"/>
              <a:t> + </a:t>
            </a:r>
            <a:r>
              <a:rPr lang="es-ES_tradnl" dirty="0" err="1"/>
              <a:t>Dartel</a:t>
            </a:r>
            <a:r>
              <a:rPr lang="es-ES_tradnl" dirty="0"/>
              <a:t> </a:t>
            </a:r>
            <a:r>
              <a:rPr lang="es-ES_tradnl" dirty="0" err="1"/>
              <a:t>imported</a:t>
            </a:r>
            <a:r>
              <a:rPr lang="es-ES_tradnl" dirty="0"/>
              <a:t>”</a:t>
            </a:r>
            <a:r>
              <a:rPr lang="es-ES_tradnl" baseline="0" dirty="0"/>
              <a:t> in </a:t>
            </a:r>
            <a:r>
              <a:rPr lang="es-ES_tradnl" baseline="0" dirty="0" err="1"/>
              <a:t>tissues</a:t>
            </a:r>
            <a:r>
              <a:rPr lang="es-ES_tradnl" baseline="0" dirty="0"/>
              <a:t> 1, 2 </a:t>
            </a:r>
            <a:r>
              <a:rPr lang="es-ES_tradnl" baseline="0" dirty="0" err="1"/>
              <a:t>which</a:t>
            </a:r>
            <a:r>
              <a:rPr lang="es-ES_tradnl" baseline="0" dirty="0"/>
              <a:t> are GM and WM</a:t>
            </a: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33</a:t>
            </a:fld>
            <a:endParaRPr lang="en-GB" altLang="en-US"/>
          </a:p>
        </p:txBody>
      </p:sp>
    </p:spTree>
    <p:extLst>
      <p:ext uri="{BB962C8B-B14F-4D97-AF65-F5344CB8AC3E}">
        <p14:creationId xmlns:p14="http://schemas.microsoft.com/office/powerpoint/2010/main" val="33101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DARTEL</a:t>
            </a:r>
            <a:r>
              <a:rPr lang="es-ES_tradnl" baseline="0" dirty="0"/>
              <a:t> </a:t>
            </a:r>
            <a:r>
              <a:rPr lang="es-ES_tradnl" baseline="0" dirty="0" err="1"/>
              <a:t>aligns</a:t>
            </a:r>
            <a:r>
              <a:rPr lang="es-ES_tradnl" baseline="0" dirty="0"/>
              <a:t> GM and WM </a:t>
            </a:r>
            <a:r>
              <a:rPr lang="es-ES_tradnl" baseline="0" dirty="0" err="1"/>
              <a:t>simulateously</a:t>
            </a:r>
            <a:r>
              <a:rPr lang="es-ES_tradnl" baseline="0" dirty="0"/>
              <a:t> </a:t>
            </a:r>
            <a:r>
              <a:rPr lang="es-ES_tradnl" baseline="0" dirty="0" err="1"/>
              <a:t>generating</a:t>
            </a:r>
            <a:r>
              <a:rPr lang="es-ES_tradnl" baseline="0" dirty="0"/>
              <a:t> </a:t>
            </a:r>
            <a:r>
              <a:rPr lang="es-ES_tradnl" baseline="0" dirty="0" err="1"/>
              <a:t>its</a:t>
            </a:r>
            <a:r>
              <a:rPr lang="es-ES_tradnl" baseline="0" dirty="0"/>
              <a:t> </a:t>
            </a:r>
            <a:r>
              <a:rPr lang="es-ES_tradnl" baseline="0" dirty="0" err="1"/>
              <a:t>own</a:t>
            </a:r>
            <a:r>
              <a:rPr lang="es-ES_tradnl" baseline="0" dirty="0"/>
              <a:t> </a:t>
            </a:r>
            <a:r>
              <a:rPr lang="es-ES_tradnl" baseline="0" dirty="0" err="1"/>
              <a:t>average</a:t>
            </a:r>
            <a:r>
              <a:rPr lang="es-ES_tradnl" baseline="0" dirty="0"/>
              <a:t> </a:t>
            </a:r>
            <a:r>
              <a:rPr lang="es-ES_tradnl" baseline="0" dirty="0" err="1"/>
              <a:t>template</a:t>
            </a:r>
            <a:r>
              <a:rPr lang="es-ES_tradnl" baseline="0" dirty="0"/>
              <a:t> data to </a:t>
            </a:r>
            <a:r>
              <a:rPr lang="es-ES_tradnl" baseline="0" dirty="0" err="1"/>
              <a:t>which</a:t>
            </a:r>
            <a:r>
              <a:rPr lang="es-ES_tradnl" baseline="0" dirty="0"/>
              <a:t> </a:t>
            </a:r>
            <a:r>
              <a:rPr lang="es-ES_tradnl" baseline="0" dirty="0" err="1"/>
              <a:t>the</a:t>
            </a:r>
            <a:r>
              <a:rPr lang="es-ES_tradnl" baseline="0" dirty="0"/>
              <a:t> data are </a:t>
            </a:r>
            <a:r>
              <a:rPr lang="es-ES_tradnl" baseline="0" dirty="0" err="1"/>
              <a:t>iteraativelu</a:t>
            </a:r>
            <a:r>
              <a:rPr lang="es-ES_tradnl" baseline="0" dirty="0"/>
              <a:t> </a:t>
            </a:r>
            <a:r>
              <a:rPr lang="es-ES_tradnl" baseline="0" dirty="0" err="1"/>
              <a:t>aligned</a:t>
            </a:r>
            <a:r>
              <a:rPr lang="es-ES_tradnl" baseline="0" dirty="0"/>
              <a:t> a</a:t>
            </a:r>
          </a:p>
          <a:p>
            <a:r>
              <a:rPr lang="es-ES_tradnl" baseline="0" dirty="0" err="1"/>
              <a:t>Generates</a:t>
            </a:r>
            <a:r>
              <a:rPr lang="es-ES_tradnl" baseline="0" dirty="0"/>
              <a:t> Template0.nii; Template1.nii (…) Template_6.nii</a:t>
            </a: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37</a:t>
            </a:fld>
            <a:endParaRPr lang="en-GB" altLang="en-US"/>
          </a:p>
        </p:txBody>
      </p:sp>
    </p:spTree>
    <p:extLst>
      <p:ext uri="{BB962C8B-B14F-4D97-AF65-F5344CB8AC3E}">
        <p14:creationId xmlns:p14="http://schemas.microsoft.com/office/powerpoint/2010/main" val="1848708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a:t>U_rc</a:t>
            </a:r>
            <a:endParaRPr lang="es-ES_tradnl" dirty="0"/>
          </a:p>
          <a:p>
            <a:r>
              <a:rPr lang="es-ES_tradnl" dirty="0" err="1"/>
              <a:t>Right</a:t>
            </a:r>
            <a:r>
              <a:rPr lang="es-ES_tradnl" dirty="0"/>
              <a:t> </a:t>
            </a:r>
            <a:r>
              <a:rPr lang="es-ES_tradnl" dirty="0">
                <a:sym typeface="Wingdings"/>
              </a:rPr>
              <a:t></a:t>
            </a: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39</a:t>
            </a:fld>
            <a:endParaRPr lang="en-GB" altLang="en-US"/>
          </a:p>
        </p:txBody>
      </p:sp>
    </p:spTree>
    <p:extLst>
      <p:ext uri="{BB962C8B-B14F-4D97-AF65-F5344CB8AC3E}">
        <p14:creationId xmlns:p14="http://schemas.microsoft.com/office/powerpoint/2010/main" val="40007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17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x-none" altLang="x-none">
              <a:latin typeface="Arial" charset="0"/>
            </a:endParaRPr>
          </a:p>
        </p:txBody>
      </p:sp>
      <p:sp>
        <p:nvSpPr>
          <p:cNvPr id="71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F3713ADC-4846-CF40-8718-1E91335102BA}" type="slidenum">
              <a:rPr lang="en-GB" altLang="en-US" smtClean="0"/>
              <a:pPr>
                <a:defRPr/>
              </a:pPr>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a:t>This</a:t>
            </a:r>
            <a:r>
              <a:rPr lang="es-ES_tradnl" dirty="0"/>
              <a:t> uses u_rc1</a:t>
            </a:r>
            <a:r>
              <a:rPr lang="es-ES_tradnl" baseline="0" dirty="0"/>
              <a:t> files to </a:t>
            </a:r>
            <a:r>
              <a:rPr lang="es-ES_tradnl" baseline="0" dirty="0" err="1"/>
              <a:t>generate</a:t>
            </a:r>
            <a:r>
              <a:rPr lang="es-ES_tradnl" baseline="0" dirty="0"/>
              <a:t> </a:t>
            </a:r>
            <a:r>
              <a:rPr lang="es-ES_tradnl" baseline="0" dirty="0" err="1"/>
              <a:t>smoothed</a:t>
            </a:r>
            <a:r>
              <a:rPr lang="es-ES_tradnl" baseline="0" dirty="0"/>
              <a:t> </a:t>
            </a:r>
            <a:r>
              <a:rPr lang="es-ES_tradnl" baseline="0" dirty="0" err="1"/>
              <a:t>spatially</a:t>
            </a:r>
            <a:r>
              <a:rPr lang="es-ES_tradnl" baseline="0" dirty="0"/>
              <a:t> </a:t>
            </a:r>
            <a:r>
              <a:rPr lang="es-ES_tradnl" baseline="0" dirty="0" err="1"/>
              <a:t>normalized</a:t>
            </a:r>
            <a:r>
              <a:rPr lang="es-ES_tradnl" baseline="0" dirty="0"/>
              <a:t> </a:t>
            </a:r>
            <a:r>
              <a:rPr lang="es-ES_tradnl" baseline="0" dirty="0" err="1"/>
              <a:t>jacobian</a:t>
            </a:r>
            <a:r>
              <a:rPr lang="es-ES_tradnl" baseline="0" dirty="0"/>
              <a:t> </a:t>
            </a:r>
            <a:r>
              <a:rPr lang="es-ES_tradnl" baseline="0" dirty="0" err="1"/>
              <a:t>scaled</a:t>
            </a:r>
            <a:r>
              <a:rPr lang="es-ES_tradnl" baseline="0" dirty="0"/>
              <a:t> GM </a:t>
            </a:r>
            <a:r>
              <a:rPr lang="es-ES_tradnl" baseline="0" dirty="0" err="1"/>
              <a:t>images</a:t>
            </a:r>
            <a:r>
              <a:rPr lang="es-ES_tradnl" baseline="0" dirty="0"/>
              <a:t> in MNI </a:t>
            </a:r>
            <a:r>
              <a:rPr lang="es-ES_tradnl" baseline="0" dirty="0" err="1"/>
              <a:t>space</a:t>
            </a: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40</a:t>
            </a:fld>
            <a:endParaRPr lang="en-GB" altLang="en-US"/>
          </a:p>
        </p:txBody>
      </p:sp>
    </p:spTree>
    <p:extLst>
      <p:ext uri="{BB962C8B-B14F-4D97-AF65-F5344CB8AC3E}">
        <p14:creationId xmlns:p14="http://schemas.microsoft.com/office/powerpoint/2010/main" val="1579656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Template_6</a:t>
            </a:r>
            <a:r>
              <a:rPr lang="es-ES_tradnl" baseline="0" dirty="0"/>
              <a:t> </a:t>
            </a:r>
            <a:r>
              <a:rPr lang="es-ES_tradnl" baseline="0" dirty="0" err="1"/>
              <a:t>registered</a:t>
            </a:r>
            <a:r>
              <a:rPr lang="es-ES_tradnl" baseline="0" dirty="0"/>
              <a:t> to </a:t>
            </a:r>
            <a:r>
              <a:rPr lang="es-ES_tradnl" baseline="0" dirty="0" err="1"/>
              <a:t>the</a:t>
            </a:r>
            <a:r>
              <a:rPr lang="es-ES_tradnl" baseline="0" dirty="0"/>
              <a:t> MNI </a:t>
            </a:r>
          </a:p>
          <a:p>
            <a:r>
              <a:rPr lang="es-ES_tradnl" baseline="0" dirty="0"/>
              <a:t>C1 and u_rc1 in </a:t>
            </a:r>
            <a:r>
              <a:rPr lang="es-ES_tradnl" baseline="0" dirty="0" err="1"/>
              <a:t>the</a:t>
            </a:r>
            <a:r>
              <a:rPr lang="es-ES_tradnl" baseline="0" dirty="0"/>
              <a:t> </a:t>
            </a:r>
            <a:r>
              <a:rPr lang="es-ES_tradnl" baseline="0" dirty="0" err="1"/>
              <a:t>same</a:t>
            </a:r>
            <a:r>
              <a:rPr lang="es-ES_tradnl" baseline="0" dirty="0"/>
              <a:t> </a:t>
            </a:r>
            <a:r>
              <a:rPr lang="es-ES_tradnl" baseline="0" dirty="0" err="1"/>
              <a:t>order</a:t>
            </a:r>
            <a:endParaRPr lang="es-ES_tradnl" baseline="0" dirty="0"/>
          </a:p>
          <a:p>
            <a:endParaRPr lang="es-ES_tradnl" baseline="0" dirty="0"/>
          </a:p>
          <a:p>
            <a:r>
              <a:rPr lang="es-ES_tradnl" baseline="0" dirty="0"/>
              <a:t>PRESERVE AMOUNT == MODULATION</a:t>
            </a: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41</a:t>
            </a:fld>
            <a:endParaRPr lang="en-GB" altLang="en-US"/>
          </a:p>
        </p:txBody>
      </p:sp>
    </p:spTree>
    <p:extLst>
      <p:ext uri="{BB962C8B-B14F-4D97-AF65-F5344CB8AC3E}">
        <p14:creationId xmlns:p14="http://schemas.microsoft.com/office/powerpoint/2010/main" val="60462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25602" name="Marcador de notas 2"/>
          <p:cNvSpPr>
            <a:spLocks noGrp="1"/>
          </p:cNvSpPr>
          <p:nvPr>
            <p:ph type="body" idx="1"/>
          </p:nvPr>
        </p:nvSpPr>
        <p:spPr>
          <a:noFill/>
        </p:spPr>
        <p:txBody>
          <a:bodyPr/>
          <a:lstStyle/>
          <a:p>
            <a:endParaRPr lang="es-ES_tradnl" altLang="x-none">
              <a:latin typeface="Arial" charset="0"/>
            </a:endParaRPr>
          </a:p>
        </p:txBody>
      </p:sp>
      <p:sp>
        <p:nvSpPr>
          <p:cNvPr id="25603" name="Marcador de número de diapositiva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C9C82C4-740E-794F-A81E-398ED153853C}" type="slidenum">
              <a:rPr lang="en-GB" altLang="en-US"/>
              <a:pPr/>
              <a:t>43</a:t>
            </a:fld>
            <a:endParaRPr lang="en-GB" altLang="en-US"/>
          </a:p>
        </p:txBody>
      </p:sp>
    </p:spTree>
    <p:extLst>
      <p:ext uri="{BB962C8B-B14F-4D97-AF65-F5344CB8AC3E}">
        <p14:creationId xmlns:p14="http://schemas.microsoft.com/office/powerpoint/2010/main" val="1977124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a:t>
            </a:r>
            <a:r>
              <a:rPr lang="en-US" baseline="0" dirty="0"/>
              <a:t> analyses are conducted through a General Linear Model with voxel intensity as the dependent variable and independent variables of interest as the predictors</a:t>
            </a:r>
          </a:p>
          <a:p>
            <a:endParaRPr lang="en-US" baseline="0" dirty="0"/>
          </a:p>
          <a:p>
            <a:pPr marL="171450" indent="-171450">
              <a:buFont typeface="Wingdings" charset="2"/>
              <a:buChar char="à"/>
            </a:pPr>
            <a:r>
              <a:rPr lang="en-US" baseline="0" dirty="0">
                <a:sym typeface="Wingdings"/>
              </a:rPr>
              <a:t>Many different options for what to include as IVs. Common use of VBM is to compare two groups, so a relevant IV could be Group. Sometimes will have a continuous variable of interest, so can enter that as a covariate. e.g., in the difference in GM volume between old and young individuals, is there an effect of lifetime stress?</a:t>
            </a:r>
          </a:p>
          <a:p>
            <a:pPr marL="171450" indent="-171450">
              <a:buFont typeface="Wingdings" charset="2"/>
              <a:buChar char="à"/>
            </a:pPr>
            <a:r>
              <a:rPr lang="en-US" baseline="0" dirty="0">
                <a:sym typeface="Wingdings"/>
              </a:rPr>
              <a:t>Will get a beta weight for each factor </a:t>
            </a:r>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44</a:t>
            </a:fld>
            <a:endParaRPr lang="en-GB" altLang="en-US"/>
          </a:p>
        </p:txBody>
      </p:sp>
    </p:spTree>
    <p:extLst>
      <p:ext uri="{BB962C8B-B14F-4D97-AF65-F5344CB8AC3E}">
        <p14:creationId xmlns:p14="http://schemas.microsoft.com/office/powerpoint/2010/main" val="602008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err="1"/>
              <a:t>MfD</a:t>
            </a:r>
            <a:r>
              <a:rPr lang="en-US" dirty="0"/>
              <a:t> 2009</a:t>
            </a:r>
          </a:p>
          <a:p>
            <a:endParaRPr lang="en-US" dirty="0"/>
          </a:p>
          <a:p>
            <a:r>
              <a:rPr lang="en-US" dirty="0"/>
              <a:t>Imagine</a:t>
            </a:r>
            <a:r>
              <a:rPr lang="en-US" baseline="0" dirty="0"/>
              <a:t> that we are looking at a group of patients with Alzheimer’s vs. healthy controls; we want to understand how their GM volume differs. Here, G1 = Alzheimer’s (AZ), G2 = healthy controls (HC). We add a predictor variable for each to the GLM to assess whether there is a significant difference based on group.</a:t>
            </a:r>
          </a:p>
          <a:p>
            <a:endParaRPr lang="en-US" baseline="0" dirty="0"/>
          </a:p>
          <a:p>
            <a:r>
              <a:rPr lang="en-US" baseline="0" dirty="0"/>
              <a:t>Now, there are many covariates that could affect the level of GM in the brain. Imagine we are also interested in looking at whether any difference in GM volume between individuals with AZ and healthy controls exists above and beyond the effects of the covariate of “life stress.” To do this, we can add life stress to the model as well.</a:t>
            </a:r>
          </a:p>
          <a:p>
            <a:endParaRPr lang="en-US" baseline="0" dirty="0"/>
          </a:p>
          <a:p>
            <a:r>
              <a:rPr lang="en-US" baseline="0" dirty="0"/>
              <a:t>Note here that global volume is also included is a covariate. This is one, but not the only, way of accounting for total brain volume in the GLM. Generally, the “Global </a:t>
            </a:r>
            <a:r>
              <a:rPr lang="en-US" baseline="0" dirty="0" err="1"/>
              <a:t>normalisation</a:t>
            </a:r>
            <a:r>
              <a:rPr lang="en-US" baseline="0" dirty="0"/>
              <a:t>” tab during the second-level model building is use to specify this covariate. However, an alternative way of incorporating information re: global volume is to perform “proportional scaling,” which scales all voxels of the brain based on the total </a:t>
            </a:r>
            <a:r>
              <a:rPr lang="en-US" baseline="0" dirty="0" err="1"/>
              <a:t>incranial</a:t>
            </a:r>
            <a:r>
              <a:rPr lang="en-US" baseline="0" dirty="0"/>
              <a:t> volume.</a:t>
            </a:r>
          </a:p>
          <a:p>
            <a:endParaRPr lang="en-US" baseline="0"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45</a:t>
            </a:fld>
            <a:endParaRPr lang="en-GB" altLang="en-US"/>
          </a:p>
        </p:txBody>
      </p:sp>
    </p:spTree>
    <p:extLst>
      <p:ext uri="{BB962C8B-B14F-4D97-AF65-F5344CB8AC3E}">
        <p14:creationId xmlns:p14="http://schemas.microsoft.com/office/powerpoint/2010/main" val="842068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err="1"/>
              <a:t>MfD</a:t>
            </a:r>
            <a:r>
              <a:rPr lang="en-US" dirty="0"/>
              <a:t> 2009</a:t>
            </a:r>
          </a:p>
          <a:p>
            <a:endParaRPr lang="en-US" dirty="0"/>
          </a:p>
          <a:p>
            <a:r>
              <a:rPr lang="en-US" dirty="0"/>
              <a:t>Now</a:t>
            </a:r>
            <a:r>
              <a:rPr lang="en-US" baseline="0" dirty="0"/>
              <a:t> imagine that instead of looking at group differences in GM, we want to look across people with AZ and healthy controls to see if a common, dimensional factor accounts for changes in GM volume. We can use that common factor as a continuous predictor (here, we use life stress) across groups.</a:t>
            </a: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46</a:t>
            </a:fld>
            <a:endParaRPr lang="en-GB" altLang="en-US"/>
          </a:p>
        </p:txBody>
      </p:sp>
    </p:spTree>
    <p:extLst>
      <p:ext uri="{BB962C8B-B14F-4D97-AF65-F5344CB8AC3E}">
        <p14:creationId xmlns:p14="http://schemas.microsoft.com/office/powerpoint/2010/main" val="139454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err="1"/>
              <a:t>MfD</a:t>
            </a:r>
            <a:r>
              <a:rPr lang="en-US" dirty="0"/>
              <a:t> 2013</a:t>
            </a:r>
          </a:p>
          <a:p>
            <a:endParaRPr lang="en-US" dirty="0"/>
          </a:p>
          <a:p>
            <a:r>
              <a:rPr lang="en-US" dirty="0"/>
              <a:t>SPM</a:t>
            </a:r>
            <a:r>
              <a:rPr lang="en-US" baseline="0" dirty="0"/>
              <a:t> output: clusters showing significant differences based on the group specification or variable of interest. Note that the regions that emerge are entirely dependent on the correction for multiple comparisons used (100,000 independent tests creates many false positives). Rigorous correction should be used (see next slide). </a:t>
            </a: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47</a:t>
            </a:fld>
            <a:endParaRPr lang="en-GB" altLang="en-US"/>
          </a:p>
        </p:txBody>
      </p:sp>
    </p:spTree>
    <p:extLst>
      <p:ext uri="{BB962C8B-B14F-4D97-AF65-F5344CB8AC3E}">
        <p14:creationId xmlns:p14="http://schemas.microsoft.com/office/powerpoint/2010/main" val="1853456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From </a:t>
            </a:r>
            <a:r>
              <a:rPr lang="en-US" dirty="0" err="1"/>
              <a:t>MfD</a:t>
            </a:r>
            <a:r>
              <a:rPr lang="en-US" dirty="0"/>
              <a:t> 2009, </a:t>
            </a:r>
            <a:r>
              <a:rPr lang="en-US" dirty="0" err="1"/>
              <a:t>Suz</a:t>
            </a:r>
            <a:r>
              <a:rPr lang="en-US" dirty="0"/>
              <a:t> </a:t>
            </a:r>
            <a:r>
              <a:rPr lang="en-US" dirty="0" err="1"/>
              <a:t>Prejawa</a:t>
            </a:r>
            <a:endParaRPr lang="en-US" dirty="0"/>
          </a:p>
          <a:p>
            <a:pPr marL="171450" indent="-171450">
              <a:buFont typeface="Arial" charset="0"/>
              <a:buChar char="•"/>
            </a:pPr>
            <a:endParaRPr lang="en-US" dirty="0"/>
          </a:p>
          <a:p>
            <a:pPr marL="0" indent="0">
              <a:buFont typeface="Arial" charset="0"/>
              <a:buNone/>
            </a:pPr>
            <a:r>
              <a:rPr lang="en-US" dirty="0"/>
              <a:t>When </a:t>
            </a:r>
            <a:r>
              <a:rPr lang="en-US" baseline="0" dirty="0"/>
              <a:t>the whole brain is sampled, introduce a high chance of false positives! MUST correct for multiple comparisons. </a:t>
            </a: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48</a:t>
            </a:fld>
            <a:endParaRPr lang="en-GB" altLang="en-US"/>
          </a:p>
        </p:txBody>
      </p:sp>
    </p:spTree>
    <p:extLst>
      <p:ext uri="{BB962C8B-B14F-4D97-AF65-F5344CB8AC3E}">
        <p14:creationId xmlns:p14="http://schemas.microsoft.com/office/powerpoint/2010/main" val="1381853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From </a:t>
            </a:r>
            <a:r>
              <a:rPr lang="en-US" dirty="0" err="1"/>
              <a:t>MfD</a:t>
            </a:r>
            <a:r>
              <a:rPr lang="en-US" dirty="0"/>
              <a:t> 2009, </a:t>
            </a:r>
            <a:r>
              <a:rPr lang="en-US" dirty="0" err="1"/>
              <a:t>Suz</a:t>
            </a:r>
            <a:r>
              <a:rPr lang="en-US" dirty="0"/>
              <a:t> </a:t>
            </a:r>
            <a:r>
              <a:rPr lang="en-US" dirty="0" err="1"/>
              <a:t>Prejawa</a:t>
            </a:r>
            <a:r>
              <a:rPr lang="en-US" dirty="0"/>
              <a:t>, and </a:t>
            </a:r>
            <a:r>
              <a:rPr lang="en-US" dirty="0" err="1"/>
              <a:t>MfD</a:t>
            </a:r>
            <a:r>
              <a:rPr lang="en-US" dirty="0"/>
              <a:t> 2013</a:t>
            </a:r>
          </a:p>
          <a:p>
            <a:pPr marL="171450" indent="-171450">
              <a:buFont typeface="Arial" charset="0"/>
              <a:buChar char="•"/>
            </a:pPr>
            <a:endParaRPr lang="en-US"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49</a:t>
            </a:fld>
            <a:endParaRPr lang="en-GB" altLang="en-US"/>
          </a:p>
        </p:txBody>
      </p:sp>
    </p:spTree>
    <p:extLst>
      <p:ext uri="{BB962C8B-B14F-4D97-AF65-F5344CB8AC3E}">
        <p14:creationId xmlns:p14="http://schemas.microsoft.com/office/powerpoint/2010/main" val="1353051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a:t>
            </a:r>
            <a:r>
              <a:rPr lang="en-US" baseline="0" dirty="0"/>
              <a:t> the following links for v</a:t>
            </a:r>
            <a:r>
              <a:rPr lang="en-US" dirty="0"/>
              <a:t>ery helpful</a:t>
            </a:r>
            <a:r>
              <a:rPr lang="en-US" baseline="0" dirty="0"/>
              <a:t> comparisons of Bonferroni / Random Field Theory, and thresholding</a:t>
            </a:r>
          </a:p>
          <a:p>
            <a:endParaRPr lang="en-US" dirty="0"/>
          </a:p>
          <a:p>
            <a:r>
              <a:rPr lang="en-US" dirty="0"/>
              <a:t>http://</a:t>
            </a:r>
            <a:r>
              <a:rPr lang="en-US" dirty="0" err="1"/>
              <a:t>www.fil.ion.ucl.ac.uk</a:t>
            </a:r>
            <a:r>
              <a:rPr lang="en-US" dirty="0"/>
              <a:t>/</a:t>
            </a:r>
            <a:r>
              <a:rPr lang="en-US" dirty="0" err="1"/>
              <a:t>spm</a:t>
            </a:r>
            <a:r>
              <a:rPr lang="en-US" dirty="0"/>
              <a:t>/course/slides10-vancouver/05_Thresholding.pdf</a:t>
            </a:r>
          </a:p>
          <a:p>
            <a:endParaRPr lang="en-US" dirty="0"/>
          </a:p>
          <a:p>
            <a:r>
              <a:rPr lang="en-US" dirty="0"/>
              <a:t>http://</a:t>
            </a:r>
            <a:r>
              <a:rPr lang="en-US" dirty="0" err="1"/>
              <a:t>imaging.mrc-cbu.cam.ac.uk</a:t>
            </a:r>
            <a:r>
              <a:rPr lang="en-US" dirty="0"/>
              <a:t>/imaging/PrinciplesRandomFields#How_does_the_Random_Field_maths_compare_to_the_Bonferroni_correction.3F</a:t>
            </a:r>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50</a:t>
            </a:fld>
            <a:endParaRPr lang="en-GB" altLang="en-US"/>
          </a:p>
        </p:txBody>
      </p:sp>
    </p:spTree>
    <p:extLst>
      <p:ext uri="{BB962C8B-B14F-4D97-AF65-F5344CB8AC3E}">
        <p14:creationId xmlns:p14="http://schemas.microsoft.com/office/powerpoint/2010/main" val="38623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126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altLang="x-none" b="1" dirty="0">
                <a:latin typeface="Arial" charset="0"/>
              </a:rPr>
              <a:t>Picture output  of SPM</a:t>
            </a:r>
          </a:p>
          <a:p>
            <a:pPr>
              <a:defRPr/>
            </a:pPr>
            <a:r>
              <a:rPr lang="en-US" altLang="x-none" dirty="0">
                <a:latin typeface="Arial" charset="0"/>
              </a:rPr>
              <a:t>Actually thanks to MODULATION </a:t>
            </a:r>
          </a:p>
          <a:p>
            <a:pPr>
              <a:defRPr/>
            </a:pPr>
            <a:r>
              <a:rPr lang="en-US" altLang="x-none" dirty="0">
                <a:latin typeface="Arial" charset="0"/>
              </a:rPr>
              <a:t>SUITABLE</a:t>
            </a:r>
            <a:r>
              <a:rPr lang="en-US" altLang="x-none" baseline="0" dirty="0">
                <a:latin typeface="Arial" charset="0"/>
              </a:rPr>
              <a:t> FOR STUDYING FOCAL VOLUMETRIC DIFFERENCES OF WM </a:t>
            </a:r>
          </a:p>
          <a:p>
            <a:pPr>
              <a:defRPr/>
            </a:pPr>
            <a:endParaRPr lang="en-US" altLang="x-none" baseline="0" dirty="0">
              <a:latin typeface="Arial" charset="0"/>
            </a:endParaRPr>
          </a:p>
          <a:p>
            <a:pPr>
              <a:defRPr/>
            </a:pPr>
            <a:r>
              <a:rPr lang="en-US" altLang="x-none" baseline="0" dirty="0">
                <a:latin typeface="Arial" charset="0"/>
              </a:rPr>
              <a:t>Aim is identifying differences in the local composition of brain tissue (Gm, WM, or CSF)</a:t>
            </a:r>
          </a:p>
          <a:p>
            <a:pPr>
              <a:defRPr/>
            </a:pPr>
            <a:endParaRPr lang="en-US" altLang="x-none" baseline="0" dirty="0">
              <a:latin typeface="Arial" charset="0"/>
            </a:endParaRPr>
          </a:p>
          <a:p>
            <a:pPr>
              <a:defRPr/>
            </a:pPr>
            <a:r>
              <a:rPr lang="en-US" altLang="x-none" baseline="0" dirty="0" err="1">
                <a:latin typeface="Arial" charset="0"/>
              </a:rPr>
              <a:t>Autoated</a:t>
            </a:r>
            <a:r>
              <a:rPr lang="en-US" altLang="x-none" baseline="0" dirty="0">
                <a:latin typeface="Arial" charset="0"/>
              </a:rPr>
              <a:t>. Unbiased. </a:t>
            </a:r>
            <a:r>
              <a:rPr lang="en-US" altLang="x-none" baseline="0" dirty="0" err="1">
                <a:latin typeface="Arial" charset="0"/>
              </a:rPr>
              <a:t>Exploratoru</a:t>
            </a:r>
            <a:r>
              <a:rPr lang="en-US" altLang="x-none" baseline="0" dirty="0">
                <a:latin typeface="Arial" charset="0"/>
              </a:rPr>
              <a:t>.</a:t>
            </a:r>
            <a:endParaRPr lang="en-US" altLang="x-none" dirty="0">
              <a:latin typeface="Arial" charset="0"/>
            </a:endParaRPr>
          </a:p>
        </p:txBody>
      </p:sp>
      <p:sp>
        <p:nvSpPr>
          <p:cNvPr id="112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0F02C944-9449-174A-9588-386E5590450C}" type="slidenum">
              <a:rPr lang="en-GB" altLang="en-US" smtClean="0"/>
              <a:pPr>
                <a:defRPr/>
              </a:pPr>
              <a:t>3</a:t>
            </a:fld>
            <a:endParaRPr lang="en-GB" altLang="en-US"/>
          </a:p>
        </p:txBody>
      </p:sp>
    </p:spTree>
    <p:extLst>
      <p:ext uri="{BB962C8B-B14F-4D97-AF65-F5344CB8AC3E}">
        <p14:creationId xmlns:p14="http://schemas.microsoft.com/office/powerpoint/2010/main" val="1764986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err="1">
                <a:ea typeface="ＭＳ Ｐゴシック" pitchFamily="34" charset="-128"/>
              </a:rPr>
              <a:t>Mechelli</a:t>
            </a:r>
            <a:r>
              <a:rPr lang="en-GB" altLang="en-US" dirty="0">
                <a:ea typeface="ＭＳ Ｐゴシック" pitchFamily="34" charset="-128"/>
              </a:rPr>
              <a:t>, Price, </a:t>
            </a:r>
            <a:r>
              <a:rPr lang="en-GB" altLang="en-US" dirty="0" err="1">
                <a:ea typeface="ＭＳ Ｐゴシック" pitchFamily="34" charset="-128"/>
              </a:rPr>
              <a:t>Friston</a:t>
            </a:r>
            <a:r>
              <a:rPr lang="en-GB" altLang="en-US" dirty="0">
                <a:ea typeface="ＭＳ Ｐゴシック" pitchFamily="34" charset="-128"/>
              </a:rPr>
              <a:t> &amp; </a:t>
            </a:r>
            <a:r>
              <a:rPr lang="en-GB" altLang="en-US" dirty="0" err="1">
                <a:ea typeface="ＭＳ Ｐゴシック" pitchFamily="34" charset="-128"/>
              </a:rPr>
              <a:t>Ashburner</a:t>
            </a:r>
            <a:r>
              <a:rPr lang="en-GB" altLang="en-US" dirty="0">
                <a:ea typeface="ＭＳ Ｐゴシック" pitchFamily="34" charset="-128"/>
              </a:rPr>
              <a:t>, 2005:</a:t>
            </a:r>
            <a:r>
              <a:rPr lang="en-GB" altLang="en-US" baseline="0" dirty="0">
                <a:ea typeface="ＭＳ Ｐゴシック" pitchFamily="34" charset="-128"/>
              </a:rPr>
              <a:t> discuss the necessity of looking at peak-level corrections rather than cluster-wise corrections. </a:t>
            </a:r>
            <a:r>
              <a:rPr lang="en-US" altLang="en-US" baseline="0" dirty="0">
                <a:ea typeface="ＭＳ Ｐゴシック" pitchFamily="34" charset="-128"/>
              </a:rPr>
              <a:t>Important consideration for SPM analyses.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51</a:t>
            </a:fld>
            <a:endParaRPr lang="en-GB" altLang="en-US"/>
          </a:p>
        </p:txBody>
      </p:sp>
    </p:spTree>
    <p:extLst>
      <p:ext uri="{BB962C8B-B14F-4D97-AF65-F5344CB8AC3E}">
        <p14:creationId xmlns:p14="http://schemas.microsoft.com/office/powerpoint/2010/main" val="930587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From </a:t>
            </a:r>
            <a:r>
              <a:rPr lang="en-US" dirty="0" err="1"/>
              <a:t>MfD</a:t>
            </a:r>
            <a:r>
              <a:rPr lang="en-US" dirty="0"/>
              <a:t> 2009, </a:t>
            </a:r>
            <a:r>
              <a:rPr lang="en-US" dirty="0" err="1"/>
              <a:t>Suz</a:t>
            </a:r>
            <a:r>
              <a:rPr lang="en-US" dirty="0"/>
              <a:t> </a:t>
            </a:r>
            <a:r>
              <a:rPr lang="en-US" dirty="0" err="1"/>
              <a:t>Prejawa</a:t>
            </a:r>
            <a:r>
              <a:rPr lang="en-US" dirty="0"/>
              <a:t>, and </a:t>
            </a:r>
            <a:r>
              <a:rPr lang="en-US" dirty="0" err="1"/>
              <a:t>MfD</a:t>
            </a:r>
            <a:r>
              <a:rPr lang="en-US" dirty="0"/>
              <a:t> 2013</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52</a:t>
            </a:fld>
            <a:endParaRPr lang="en-GB" altLang="en-US"/>
          </a:p>
        </p:txBody>
      </p:sp>
    </p:spTree>
    <p:extLst>
      <p:ext uri="{BB962C8B-B14F-4D97-AF65-F5344CB8AC3E}">
        <p14:creationId xmlns:p14="http://schemas.microsoft.com/office/powerpoint/2010/main" val="1805031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From </a:t>
            </a:r>
            <a:r>
              <a:rPr lang="en-US" dirty="0" err="1"/>
              <a:t>MfD</a:t>
            </a:r>
            <a:r>
              <a:rPr lang="en-US" dirty="0"/>
              <a:t> 2009, </a:t>
            </a:r>
            <a:r>
              <a:rPr lang="en-US" dirty="0" err="1"/>
              <a:t>Suz</a:t>
            </a:r>
            <a:r>
              <a:rPr lang="en-US" dirty="0"/>
              <a:t> </a:t>
            </a:r>
            <a:r>
              <a:rPr lang="en-US" dirty="0" err="1"/>
              <a:t>Prejawa</a:t>
            </a:r>
            <a:r>
              <a:rPr lang="en-US" dirty="0"/>
              <a:t>, and </a:t>
            </a:r>
            <a:r>
              <a:rPr lang="en-US" dirty="0" err="1"/>
              <a:t>MfD</a:t>
            </a:r>
            <a:r>
              <a:rPr lang="en-US" dirty="0"/>
              <a:t> 2013</a:t>
            </a:r>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53</a:t>
            </a:fld>
            <a:endParaRPr lang="en-GB" altLang="en-US"/>
          </a:p>
        </p:txBody>
      </p:sp>
    </p:spTree>
    <p:extLst>
      <p:ext uri="{BB962C8B-B14F-4D97-AF65-F5344CB8AC3E}">
        <p14:creationId xmlns:p14="http://schemas.microsoft.com/office/powerpoint/2010/main" val="909730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a:t>
            </a:r>
            <a:r>
              <a:rPr lang="en-US" baseline="0" dirty="0" err="1"/>
              <a:t>MfD</a:t>
            </a:r>
            <a:r>
              <a:rPr lang="en-US" baseline="0" dirty="0"/>
              <a:t> 2014</a:t>
            </a: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54</a:t>
            </a:fld>
            <a:endParaRPr lang="en-GB" altLang="en-US"/>
          </a:p>
        </p:txBody>
      </p:sp>
    </p:spTree>
    <p:extLst>
      <p:ext uri="{BB962C8B-B14F-4D97-AF65-F5344CB8AC3E}">
        <p14:creationId xmlns:p14="http://schemas.microsoft.com/office/powerpoint/2010/main" val="302642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VBM, go straight</a:t>
            </a:r>
            <a:r>
              <a:rPr lang="en-US" baseline="0" dirty="0"/>
              <a:t> to second level analyses</a:t>
            </a: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56</a:t>
            </a:fld>
            <a:endParaRPr lang="en-GB" altLang="en-US"/>
          </a:p>
        </p:txBody>
      </p:sp>
    </p:spTree>
    <p:extLst>
      <p:ext uri="{BB962C8B-B14F-4D97-AF65-F5344CB8AC3E}">
        <p14:creationId xmlns:p14="http://schemas.microsoft.com/office/powerpoint/2010/main" val="4710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options for</a:t>
            </a:r>
            <a:r>
              <a:rPr lang="en-US" baseline="0" dirty="0"/>
              <a:t> statistical tests of interest. Here we will focus on the </a:t>
            </a:r>
            <a:r>
              <a:rPr lang="en-US" baseline="0" dirty="0" err="1"/>
              <a:t>groupwise</a:t>
            </a:r>
            <a:r>
              <a:rPr lang="en-US" baseline="0" dirty="0"/>
              <a:t> ANOVA, but by no means the only analysis possible.</a:t>
            </a: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57</a:t>
            </a:fld>
            <a:endParaRPr lang="en-GB" altLang="en-US"/>
          </a:p>
        </p:txBody>
      </p:sp>
    </p:spTree>
    <p:extLst>
      <p:ext uri="{BB962C8B-B14F-4D97-AF65-F5344CB8AC3E}">
        <p14:creationId xmlns:p14="http://schemas.microsoft.com/office/powerpoint/2010/main" val="593234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analyses we will imagine that we have a</a:t>
            </a:r>
            <a:r>
              <a:rPr lang="en-US" baseline="0" dirty="0"/>
              <a:t> participant pool consisting of 40 men and 40 women. Half of each gender group is right-handed, and half of each group is left-handed.</a:t>
            </a: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58</a:t>
            </a:fld>
            <a:endParaRPr lang="en-GB" altLang="en-US"/>
          </a:p>
        </p:txBody>
      </p:sp>
    </p:spTree>
    <p:extLst>
      <p:ext uri="{BB962C8B-B14F-4D97-AF65-F5344CB8AC3E}">
        <p14:creationId xmlns:p14="http://schemas.microsoft.com/office/powerpoint/2010/main" val="536440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SPM,</a:t>
            </a:r>
            <a:r>
              <a:rPr lang="en-US" baseline="0" dirty="0"/>
              <a:t> each factor/level combination is called a “cell” --</a:t>
            </a: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59</a:t>
            </a:fld>
            <a:endParaRPr lang="en-GB" altLang="en-US"/>
          </a:p>
        </p:txBody>
      </p:sp>
    </p:spTree>
    <p:extLst>
      <p:ext uri="{BB962C8B-B14F-4D97-AF65-F5344CB8AC3E}">
        <p14:creationId xmlns:p14="http://schemas.microsoft.com/office/powerpoint/2010/main" val="1485814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Threshold</a:t>
            </a:r>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60</a:t>
            </a:fld>
            <a:endParaRPr lang="en-GB" altLang="en-US"/>
          </a:p>
        </p:txBody>
      </p:sp>
    </p:spTree>
    <p:extLst>
      <p:ext uri="{BB962C8B-B14F-4D97-AF65-F5344CB8AC3E}">
        <p14:creationId xmlns:p14="http://schemas.microsoft.com/office/powerpoint/2010/main" val="358931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61</a:t>
            </a:fld>
            <a:endParaRPr lang="en-GB" altLang="en-US"/>
          </a:p>
        </p:txBody>
      </p:sp>
    </p:spTree>
    <p:extLst>
      <p:ext uri="{BB962C8B-B14F-4D97-AF65-F5344CB8AC3E}">
        <p14:creationId xmlns:p14="http://schemas.microsoft.com/office/powerpoint/2010/main" val="123609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25602" name="Marcador de notas 2"/>
          <p:cNvSpPr>
            <a:spLocks noGrp="1"/>
          </p:cNvSpPr>
          <p:nvPr>
            <p:ph type="body" idx="1"/>
          </p:nvPr>
        </p:nvSpPr>
        <p:spPr>
          <a:noFill/>
        </p:spPr>
        <p:txBody>
          <a:bodyPr/>
          <a:lstStyle/>
          <a:p>
            <a:endParaRPr lang="es-ES_tradnl" altLang="x-none">
              <a:latin typeface="Arial" charset="0"/>
            </a:endParaRPr>
          </a:p>
        </p:txBody>
      </p:sp>
      <p:sp>
        <p:nvSpPr>
          <p:cNvPr id="25603" name="Marcador de número de diapositiva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C9C82C4-740E-794F-A81E-398ED153853C}" type="slidenum">
              <a:rPr lang="en-GB" altLang="en-US"/>
              <a:pPr/>
              <a:t>4</a:t>
            </a:fld>
            <a:endParaRPr lang="en-GB" altLang="en-US"/>
          </a:p>
        </p:txBody>
      </p:sp>
    </p:spTree>
    <p:extLst>
      <p:ext uri="{BB962C8B-B14F-4D97-AF65-F5344CB8AC3E}">
        <p14:creationId xmlns:p14="http://schemas.microsoft.com/office/powerpoint/2010/main" val="654426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62</a:t>
            </a:fld>
            <a:endParaRPr lang="en-GB" altLang="en-US"/>
          </a:p>
        </p:txBody>
      </p:sp>
    </p:spTree>
    <p:extLst>
      <p:ext uri="{BB962C8B-B14F-4D97-AF65-F5344CB8AC3E}">
        <p14:creationId xmlns:p14="http://schemas.microsoft.com/office/powerpoint/2010/main" val="1008040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63</a:t>
            </a:fld>
            <a:endParaRPr lang="en-GB" altLang="en-US"/>
          </a:p>
        </p:txBody>
      </p:sp>
    </p:spTree>
    <p:extLst>
      <p:ext uri="{BB962C8B-B14F-4D97-AF65-F5344CB8AC3E}">
        <p14:creationId xmlns:p14="http://schemas.microsoft.com/office/powerpoint/2010/main" val="98082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a:t>Not</a:t>
            </a:r>
            <a:r>
              <a:rPr lang="es-ES_tradnl" dirty="0"/>
              <a:t> </a:t>
            </a:r>
            <a:r>
              <a:rPr lang="es-ES_tradnl" dirty="0" err="1"/>
              <a:t>useful</a:t>
            </a:r>
            <a:r>
              <a:rPr lang="es-ES_tradnl" dirty="0"/>
              <a:t> </a:t>
            </a:r>
            <a:r>
              <a:rPr lang="es-ES_tradnl" dirty="0" err="1"/>
              <a:t>for</a:t>
            </a:r>
            <a:r>
              <a:rPr lang="es-ES_tradnl" dirty="0"/>
              <a:t> </a:t>
            </a:r>
            <a:r>
              <a:rPr lang="es-ES_tradnl" dirty="0" err="1"/>
              <a:t>structures</a:t>
            </a:r>
            <a:r>
              <a:rPr lang="es-ES_tradnl" dirty="0"/>
              <a:t> </a:t>
            </a:r>
            <a:r>
              <a:rPr lang="es-ES_tradnl" dirty="0" err="1"/>
              <a:t>without</a:t>
            </a:r>
            <a:r>
              <a:rPr lang="es-ES_tradnl" baseline="0" dirty="0"/>
              <a:t> </a:t>
            </a:r>
            <a:r>
              <a:rPr lang="es-ES_tradnl" baseline="0" dirty="0" err="1"/>
              <a:t>brain</a:t>
            </a:r>
            <a:r>
              <a:rPr lang="es-ES_tradnl" baseline="0" dirty="0"/>
              <a:t>-CSF </a:t>
            </a:r>
            <a:r>
              <a:rPr lang="es-ES_tradnl" baseline="0" dirty="0" err="1"/>
              <a:t>boundary</a:t>
            </a:r>
            <a:endParaRPr lang="es-ES_tradnl" baseline="0" dirty="0"/>
          </a:p>
          <a:p>
            <a:pPr marL="800100" lvl="1" indent="-342900">
              <a:lnSpc>
                <a:spcPct val="80000"/>
              </a:lnSpc>
              <a:buClr>
                <a:schemeClr val="accent1"/>
              </a:buClr>
              <a:buFont typeface="Wingdings" pitchFamily="2" charset="2"/>
              <a:buChar char="§"/>
            </a:pPr>
            <a:r>
              <a:rPr lang="en-GB" sz="2000" dirty="0"/>
              <a:t>Voxels at follow-up are </a:t>
            </a:r>
          </a:p>
          <a:p>
            <a:pPr lvl="1">
              <a:lnSpc>
                <a:spcPct val="80000"/>
              </a:lnSpc>
              <a:buClr>
                <a:schemeClr val="accent1"/>
              </a:buClr>
            </a:pPr>
            <a:r>
              <a:rPr lang="en-GB" sz="2000" dirty="0"/>
              <a:t> warped to voxels at baseline</a:t>
            </a:r>
          </a:p>
          <a:p>
            <a:pPr lvl="1">
              <a:lnSpc>
                <a:spcPct val="80000"/>
              </a:lnSpc>
              <a:buClr>
                <a:schemeClr val="accent1"/>
              </a:buClr>
            </a:pPr>
            <a:endParaRPr lang="en-GB" sz="2000" dirty="0"/>
          </a:p>
          <a:p>
            <a:pPr marL="800100" lvl="1" indent="-342900">
              <a:lnSpc>
                <a:spcPct val="80000"/>
              </a:lnSpc>
              <a:buClr>
                <a:schemeClr val="accent1"/>
              </a:buClr>
              <a:buFont typeface="Wingdings" pitchFamily="2" charset="2"/>
              <a:buChar char="§"/>
            </a:pPr>
            <a:r>
              <a:rPr lang="en-GB" sz="2000" dirty="0"/>
              <a:t>Represented visually as </a:t>
            </a:r>
          </a:p>
          <a:p>
            <a:pPr lvl="1">
              <a:lnSpc>
                <a:spcPct val="80000"/>
              </a:lnSpc>
            </a:pPr>
            <a:r>
              <a:rPr lang="en-GB" sz="2000" dirty="0"/>
              <a:t>a voxel compression map </a:t>
            </a:r>
          </a:p>
          <a:p>
            <a:pPr lvl="1">
              <a:lnSpc>
                <a:spcPct val="80000"/>
              </a:lnSpc>
            </a:pPr>
            <a:r>
              <a:rPr lang="en-GB" sz="2000" dirty="0"/>
              <a:t>showing regions of contraction </a:t>
            </a:r>
          </a:p>
          <a:p>
            <a:pPr lvl="1">
              <a:lnSpc>
                <a:spcPct val="80000"/>
              </a:lnSpc>
            </a:pPr>
            <a:r>
              <a:rPr lang="en-GB" sz="2000" dirty="0"/>
              <a:t>and expansion</a:t>
            </a:r>
          </a:p>
          <a:p>
            <a:pPr>
              <a:buClr>
                <a:schemeClr val="accent1"/>
              </a:buClr>
            </a:pPr>
            <a:endParaRPr lang="en-GB" sz="2200" dirty="0"/>
          </a:p>
          <a:p>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65</a:t>
            </a:fld>
            <a:endParaRPr lang="en-GB" altLang="en-US"/>
          </a:p>
        </p:txBody>
      </p:sp>
    </p:spTree>
    <p:extLst>
      <p:ext uri="{BB962C8B-B14F-4D97-AF65-F5344CB8AC3E}">
        <p14:creationId xmlns:p14="http://schemas.microsoft.com/office/powerpoint/2010/main" val="4433555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b="1" kern="1200" dirty="0" err="1">
                <a:solidFill>
                  <a:schemeClr val="tx1"/>
                </a:solidFill>
                <a:effectLst/>
                <a:latin typeface="Arial" panose="020B0604020202020204" pitchFamily="34" charset="0"/>
                <a:ea typeface="+mn-ea"/>
                <a:cs typeface="+mn-cs"/>
              </a:rPr>
              <a:t>Visualisation</a:t>
            </a:r>
            <a:r>
              <a:rPr lang="es-ES_tradnl" sz="1200" b="1" kern="1200" dirty="0">
                <a:solidFill>
                  <a:schemeClr val="tx1"/>
                </a:solidFill>
                <a:effectLst/>
                <a:latin typeface="Arial" panose="020B0604020202020204" pitchFamily="34" charset="0"/>
                <a:ea typeface="+mn-ea"/>
                <a:cs typeface="+mn-cs"/>
              </a:rPr>
              <a:t> and </a:t>
            </a:r>
            <a:r>
              <a:rPr lang="es-ES_tradnl" sz="1200" b="1" kern="1200" dirty="0" err="1">
                <a:solidFill>
                  <a:schemeClr val="tx1"/>
                </a:solidFill>
                <a:effectLst/>
                <a:latin typeface="Arial" panose="020B0604020202020204" pitchFamily="34" charset="0"/>
                <a:ea typeface="+mn-ea"/>
                <a:cs typeface="+mn-cs"/>
              </a:rPr>
              <a:t>quantification</a:t>
            </a:r>
            <a:r>
              <a:rPr lang="es-ES_tradnl" sz="1200" b="1" kern="1200" dirty="0">
                <a:solidFill>
                  <a:schemeClr val="tx1"/>
                </a:solidFill>
                <a:effectLst/>
                <a:latin typeface="Arial" panose="020B0604020202020204" pitchFamily="34" charset="0"/>
                <a:ea typeface="+mn-ea"/>
                <a:cs typeface="+mn-cs"/>
              </a:rPr>
              <a:t> of </a:t>
            </a:r>
            <a:r>
              <a:rPr lang="es-ES_tradnl" sz="1200" b="1" kern="1200" dirty="0" err="1">
                <a:solidFill>
                  <a:schemeClr val="tx1"/>
                </a:solidFill>
                <a:effectLst/>
                <a:latin typeface="Arial" panose="020B0604020202020204" pitchFamily="34" charset="0"/>
                <a:ea typeface="+mn-ea"/>
                <a:cs typeface="+mn-cs"/>
              </a:rPr>
              <a:t>rates</a:t>
            </a:r>
            <a:r>
              <a:rPr lang="es-ES_tradnl" sz="1200" b="1" kern="1200" dirty="0">
                <a:solidFill>
                  <a:schemeClr val="tx1"/>
                </a:solidFill>
                <a:effectLst/>
                <a:latin typeface="Arial" panose="020B0604020202020204" pitchFamily="34" charset="0"/>
                <a:ea typeface="+mn-ea"/>
                <a:cs typeface="+mn-cs"/>
              </a:rPr>
              <a:t> of </a:t>
            </a:r>
            <a:r>
              <a:rPr lang="es-ES_tradnl" sz="1200" b="1" kern="1200" dirty="0" err="1">
                <a:solidFill>
                  <a:schemeClr val="tx1"/>
                </a:solidFill>
                <a:effectLst/>
                <a:latin typeface="Arial" panose="020B0604020202020204" pitchFamily="34" charset="0"/>
                <a:ea typeface="+mn-ea"/>
                <a:cs typeface="+mn-cs"/>
              </a:rPr>
              <a:t>atrophy</a:t>
            </a:r>
            <a:r>
              <a:rPr lang="es-ES_tradnl" sz="1200" b="1" kern="1200" dirty="0">
                <a:solidFill>
                  <a:schemeClr val="tx1"/>
                </a:solidFill>
                <a:effectLst/>
                <a:latin typeface="Arial" panose="020B0604020202020204" pitchFamily="34" charset="0"/>
                <a:ea typeface="+mn-ea"/>
                <a:cs typeface="+mn-cs"/>
              </a:rPr>
              <a:t> in </a:t>
            </a:r>
            <a:r>
              <a:rPr lang="es-ES_tradnl" sz="1200" b="1" kern="1200" dirty="0" err="1">
                <a:solidFill>
                  <a:schemeClr val="tx1"/>
                </a:solidFill>
                <a:effectLst/>
                <a:latin typeface="Arial" panose="020B0604020202020204" pitchFamily="34" charset="0"/>
                <a:ea typeface="+mn-ea"/>
                <a:cs typeface="+mn-cs"/>
              </a:rPr>
              <a:t>Alzheimer’s</a:t>
            </a:r>
            <a:r>
              <a:rPr lang="es-ES_tradnl" sz="1200" b="1" kern="1200" dirty="0">
                <a:solidFill>
                  <a:schemeClr val="tx1"/>
                </a:solidFill>
                <a:effectLst/>
                <a:latin typeface="Arial" panose="020B0604020202020204" pitchFamily="34" charset="0"/>
                <a:ea typeface="+mn-ea"/>
                <a:cs typeface="+mn-cs"/>
              </a:rPr>
              <a:t> </a:t>
            </a:r>
            <a:r>
              <a:rPr lang="es-ES_tradnl" sz="1200" b="1" kern="1200" dirty="0" err="1">
                <a:solidFill>
                  <a:schemeClr val="tx1"/>
                </a:solidFill>
                <a:effectLst/>
                <a:latin typeface="Arial" panose="020B0604020202020204" pitchFamily="34" charset="0"/>
                <a:ea typeface="+mn-ea"/>
                <a:cs typeface="+mn-cs"/>
              </a:rPr>
              <a:t>disease</a:t>
            </a:r>
            <a:r>
              <a:rPr lang="es-ES_tradnl" sz="1200" b="1" kern="1200" dirty="0">
                <a:solidFill>
                  <a:schemeClr val="tx1"/>
                </a:solidFill>
                <a:effectLst/>
                <a:latin typeface="Arial" panose="020B0604020202020204" pitchFamily="34"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b="1" kern="1200" dirty="0">
              <a:solidFill>
                <a:schemeClr val="tx1"/>
              </a:solidFill>
              <a:effectLst/>
              <a:latin typeface="Arial" panose="020B060402020202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b="1" kern="1200" dirty="0">
              <a:solidFill>
                <a:schemeClr val="tx1"/>
              </a:solidFill>
              <a:effectLst/>
              <a:latin typeface="Arial" panose="020B060402020202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b="1" kern="1200" dirty="0" err="1">
                <a:solidFill>
                  <a:schemeClr val="tx1"/>
                </a:solidFill>
                <a:effectLst/>
                <a:latin typeface="Arial" panose="020B0604020202020204" pitchFamily="34" charset="0"/>
                <a:ea typeface="+mn-ea"/>
                <a:cs typeface="+mn-cs"/>
              </a:rPr>
              <a:t>Evaluation</a:t>
            </a:r>
            <a:r>
              <a:rPr lang="es-ES_tradnl" sz="1200" b="1" kern="1200" dirty="0">
                <a:solidFill>
                  <a:schemeClr val="tx1"/>
                </a:solidFill>
                <a:effectLst/>
                <a:latin typeface="Arial" panose="020B0604020202020204" pitchFamily="34" charset="0"/>
                <a:ea typeface="+mn-ea"/>
                <a:cs typeface="+mn-cs"/>
              </a:rPr>
              <a:t> of local and global </a:t>
            </a:r>
            <a:r>
              <a:rPr lang="es-ES_tradnl" sz="1200" b="1" kern="1200" dirty="0" err="1">
                <a:solidFill>
                  <a:schemeClr val="tx1"/>
                </a:solidFill>
                <a:effectLst/>
                <a:latin typeface="Arial" panose="020B0604020202020204" pitchFamily="34" charset="0"/>
                <a:ea typeface="+mn-ea"/>
                <a:cs typeface="+mn-cs"/>
              </a:rPr>
              <a:t>atrophy</a:t>
            </a:r>
            <a:r>
              <a:rPr lang="es-ES_tradnl" sz="1200" b="1" kern="1200" dirty="0">
                <a:solidFill>
                  <a:schemeClr val="tx1"/>
                </a:solidFill>
                <a:effectLst/>
                <a:latin typeface="Arial" panose="020B0604020202020204" pitchFamily="34" charset="0"/>
                <a:ea typeface="+mn-ea"/>
                <a:cs typeface="+mn-cs"/>
              </a:rPr>
              <a:t> </a:t>
            </a:r>
            <a:r>
              <a:rPr lang="es-ES_tradnl" sz="1200" b="1" kern="1200" dirty="0" err="1">
                <a:solidFill>
                  <a:schemeClr val="tx1"/>
                </a:solidFill>
                <a:effectLst/>
                <a:latin typeface="Arial" panose="020B0604020202020204" pitchFamily="34" charset="0"/>
                <a:ea typeface="+mn-ea"/>
                <a:cs typeface="+mn-cs"/>
              </a:rPr>
              <a:t>measurement</a:t>
            </a:r>
            <a:r>
              <a:rPr lang="es-ES_tradnl" sz="1200" b="1" kern="1200" dirty="0">
                <a:solidFill>
                  <a:schemeClr val="tx1"/>
                </a:solidFill>
                <a:effectLst/>
                <a:latin typeface="Arial" panose="020B0604020202020204" pitchFamily="34" charset="0"/>
                <a:ea typeface="+mn-ea"/>
                <a:cs typeface="+mn-cs"/>
              </a:rPr>
              <a:t> </a:t>
            </a:r>
            <a:r>
              <a:rPr lang="es-ES_tradnl" sz="1200" b="1" kern="1200" dirty="0" err="1">
                <a:solidFill>
                  <a:schemeClr val="tx1"/>
                </a:solidFill>
                <a:effectLst/>
                <a:latin typeface="Arial" panose="020B0604020202020204" pitchFamily="34" charset="0"/>
                <a:ea typeface="+mn-ea"/>
                <a:cs typeface="+mn-cs"/>
              </a:rPr>
              <a:t>techniques</a:t>
            </a:r>
            <a:r>
              <a:rPr lang="es-ES_tradnl" sz="1200" b="1" kern="1200" dirty="0">
                <a:solidFill>
                  <a:schemeClr val="tx1"/>
                </a:solidFill>
                <a:effectLst/>
                <a:latin typeface="Arial" panose="020B0604020202020204" pitchFamily="34" charset="0"/>
                <a:ea typeface="+mn-ea"/>
                <a:cs typeface="+mn-cs"/>
              </a:rPr>
              <a:t> </a:t>
            </a:r>
            <a:r>
              <a:rPr lang="es-ES_tradnl" sz="1200" b="1" kern="1200" dirty="0" err="1">
                <a:solidFill>
                  <a:schemeClr val="tx1"/>
                </a:solidFill>
                <a:effectLst/>
                <a:latin typeface="Arial" panose="020B0604020202020204" pitchFamily="34" charset="0"/>
                <a:ea typeface="+mn-ea"/>
                <a:cs typeface="+mn-cs"/>
              </a:rPr>
              <a:t>with</a:t>
            </a:r>
            <a:r>
              <a:rPr lang="es-ES_tradnl" sz="1200" b="1" kern="1200" dirty="0">
                <a:solidFill>
                  <a:schemeClr val="tx1"/>
                </a:solidFill>
                <a:effectLst/>
                <a:latin typeface="Arial" panose="020B0604020202020204" pitchFamily="34" charset="0"/>
                <a:ea typeface="+mn-ea"/>
                <a:cs typeface="+mn-cs"/>
              </a:rPr>
              <a:t> </a:t>
            </a:r>
            <a:r>
              <a:rPr lang="es-ES_tradnl" sz="1200" b="1" kern="1200" dirty="0" err="1">
                <a:solidFill>
                  <a:schemeClr val="tx1"/>
                </a:solidFill>
                <a:effectLst/>
                <a:latin typeface="Arial" panose="020B0604020202020204" pitchFamily="34" charset="0"/>
                <a:ea typeface="+mn-ea"/>
                <a:cs typeface="+mn-cs"/>
              </a:rPr>
              <a:t>simulated</a:t>
            </a:r>
            <a:r>
              <a:rPr lang="es-ES_tradnl" sz="1200" b="1" kern="1200" dirty="0">
                <a:solidFill>
                  <a:schemeClr val="tx1"/>
                </a:solidFill>
                <a:effectLst/>
                <a:latin typeface="Arial" panose="020B0604020202020204" pitchFamily="34" charset="0"/>
                <a:ea typeface="+mn-ea"/>
                <a:cs typeface="+mn-cs"/>
              </a:rPr>
              <a:t> </a:t>
            </a:r>
            <a:r>
              <a:rPr lang="es-ES_tradnl" sz="1200" b="1" kern="1200" dirty="0" err="1">
                <a:solidFill>
                  <a:schemeClr val="tx1"/>
                </a:solidFill>
                <a:effectLst/>
                <a:latin typeface="Arial" panose="020B0604020202020204" pitchFamily="34" charset="0"/>
                <a:ea typeface="+mn-ea"/>
                <a:cs typeface="+mn-cs"/>
              </a:rPr>
              <a:t>Alzheimer’s</a:t>
            </a:r>
            <a:r>
              <a:rPr lang="es-ES_tradnl" sz="1200" b="1" kern="1200" dirty="0">
                <a:solidFill>
                  <a:schemeClr val="tx1"/>
                </a:solidFill>
                <a:effectLst/>
                <a:latin typeface="Arial" panose="020B0604020202020204" pitchFamily="34" charset="0"/>
                <a:ea typeface="+mn-ea"/>
                <a:cs typeface="+mn-cs"/>
              </a:rPr>
              <a:t> </a:t>
            </a:r>
            <a:r>
              <a:rPr lang="es-ES_tradnl" sz="1200" b="1" kern="1200" dirty="0" err="1">
                <a:solidFill>
                  <a:schemeClr val="tx1"/>
                </a:solidFill>
                <a:effectLst/>
                <a:latin typeface="Arial" panose="020B0604020202020204" pitchFamily="34" charset="0"/>
                <a:ea typeface="+mn-ea"/>
                <a:cs typeface="+mn-cs"/>
              </a:rPr>
              <a:t>disease</a:t>
            </a:r>
            <a:r>
              <a:rPr lang="es-ES_tradnl" sz="1200" b="1" kern="1200" dirty="0">
                <a:solidFill>
                  <a:schemeClr val="tx1"/>
                </a:solidFill>
                <a:effectLst/>
                <a:latin typeface="Arial" panose="020B0604020202020204" pitchFamily="34" charset="0"/>
                <a:ea typeface="+mn-ea"/>
                <a:cs typeface="+mn-cs"/>
              </a:rPr>
              <a:t> data </a:t>
            </a:r>
            <a:endParaRPr lang="es-ES_tradnl" dirty="0"/>
          </a:p>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b="1" kern="1200" dirty="0" err="1">
                <a:solidFill>
                  <a:schemeClr val="tx1"/>
                </a:solidFill>
                <a:effectLst/>
                <a:latin typeface="Arial" panose="020B0604020202020204" pitchFamily="34" charset="0"/>
                <a:ea typeface="+mn-ea"/>
                <a:cs typeface="+mn-cs"/>
              </a:rPr>
              <a:t>gure</a:t>
            </a:r>
            <a:r>
              <a:rPr lang="es-ES_tradnl" sz="1200" b="1" kern="1200" dirty="0">
                <a:solidFill>
                  <a:schemeClr val="tx1"/>
                </a:solidFill>
                <a:effectLst/>
                <a:latin typeface="Arial" panose="020B0604020202020204" pitchFamily="34" charset="0"/>
                <a:ea typeface="+mn-ea"/>
                <a:cs typeface="+mn-cs"/>
              </a:rPr>
              <a:t> 2. </a:t>
            </a:r>
            <a:r>
              <a:rPr lang="es-ES_tradnl" sz="1200" kern="1200" dirty="0">
                <a:solidFill>
                  <a:schemeClr val="tx1"/>
                </a:solidFill>
                <a:effectLst/>
                <a:latin typeface="Arial" panose="020B0604020202020204" pitchFamily="34" charset="0"/>
                <a:ea typeface="+mn-ea"/>
                <a:cs typeface="+mn-cs"/>
              </a:rPr>
              <a:t>Gold standard </a:t>
            </a:r>
            <a:r>
              <a:rPr lang="es-ES_tradnl" sz="1200" kern="1200" dirty="0" err="1">
                <a:solidFill>
                  <a:schemeClr val="tx1"/>
                </a:solidFill>
                <a:effectLst/>
                <a:latin typeface="Arial" panose="020B0604020202020204" pitchFamily="34" charset="0"/>
                <a:ea typeface="+mn-ea"/>
                <a:cs typeface="+mn-cs"/>
              </a:rPr>
              <a:t>deformation</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field</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left</a:t>
            </a:r>
            <a:r>
              <a:rPr lang="es-ES_tradnl" sz="1200" kern="1200" dirty="0">
                <a:solidFill>
                  <a:schemeClr val="tx1"/>
                </a:solidFill>
                <a:effectLst/>
                <a:latin typeface="Arial" panose="020B0604020202020204" pitchFamily="34" charset="0"/>
                <a:ea typeface="+mn-ea"/>
                <a:cs typeface="+mn-cs"/>
              </a:rPr>
              <a:t>) and zoom </a:t>
            </a:r>
            <a:r>
              <a:rPr lang="es-ES_tradnl" sz="1200" kern="1200" dirty="0" err="1">
                <a:solidFill>
                  <a:schemeClr val="tx1"/>
                </a:solidFill>
                <a:effectLst/>
                <a:latin typeface="Arial" panose="020B0604020202020204" pitchFamily="34" charset="0"/>
                <a:ea typeface="+mn-ea"/>
                <a:cs typeface="+mn-cs"/>
              </a:rPr>
              <a:t>into</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the</a:t>
            </a:r>
            <a:r>
              <a:rPr lang="es-ES_tradnl" sz="1200" kern="1200" dirty="0">
                <a:solidFill>
                  <a:schemeClr val="tx1"/>
                </a:solidFill>
                <a:effectLst/>
                <a:latin typeface="Arial" panose="020B0604020202020204" pitchFamily="34" charset="0"/>
                <a:ea typeface="+mn-ea"/>
                <a:cs typeface="+mn-cs"/>
              </a:rPr>
              <a:t> lateral </a:t>
            </a:r>
            <a:r>
              <a:rPr lang="es-ES_tradnl" sz="1200" kern="1200" dirty="0" err="1">
                <a:solidFill>
                  <a:schemeClr val="tx1"/>
                </a:solidFill>
                <a:effectLst/>
                <a:latin typeface="Arial" panose="020B0604020202020204" pitchFamily="34" charset="0"/>
                <a:ea typeface="+mn-ea"/>
                <a:cs typeface="+mn-cs"/>
              </a:rPr>
              <a:t>ventricles</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middle</a:t>
            </a:r>
            <a:r>
              <a:rPr lang="es-ES_tradnl" sz="1200" kern="1200" dirty="0">
                <a:solidFill>
                  <a:schemeClr val="tx1"/>
                </a:solidFill>
                <a:effectLst/>
                <a:latin typeface="Arial" panose="020B0604020202020204" pitchFamily="34" charset="0"/>
                <a:ea typeface="+mn-ea"/>
                <a:cs typeface="+mn-cs"/>
              </a:rPr>
              <a:t>, top) and </a:t>
            </a:r>
            <a:r>
              <a:rPr lang="es-ES_tradnl" sz="1200" kern="1200" dirty="0" err="1">
                <a:solidFill>
                  <a:schemeClr val="tx1"/>
                </a:solidFill>
                <a:effectLst/>
                <a:latin typeface="Arial" panose="020B0604020202020204" pitchFamily="34" charset="0"/>
                <a:ea typeface="+mn-ea"/>
                <a:cs typeface="+mn-cs"/>
              </a:rPr>
              <a:t>both</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hippocampi</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middle</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bottom</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The</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corresponding</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Jacobian</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map</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right</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is</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also</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shown</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yellow</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volume</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gain</a:t>
            </a:r>
            <a:r>
              <a:rPr lang="es-ES_tradnl" sz="1200" kern="1200" dirty="0">
                <a:solidFill>
                  <a:schemeClr val="tx1"/>
                </a:solidFill>
                <a:effectLst/>
                <a:latin typeface="Arial" panose="020B0604020202020204" pitchFamily="34" charset="0"/>
                <a:ea typeface="+mn-ea"/>
                <a:cs typeface="+mn-cs"/>
              </a:rPr>
              <a:t>; red: </a:t>
            </a:r>
            <a:r>
              <a:rPr lang="es-ES_tradnl" sz="1200" kern="1200" dirty="0" err="1">
                <a:solidFill>
                  <a:schemeClr val="tx1"/>
                </a:solidFill>
                <a:effectLst/>
                <a:latin typeface="Arial" panose="020B0604020202020204" pitchFamily="34" charset="0"/>
                <a:ea typeface="+mn-ea"/>
                <a:cs typeface="+mn-cs"/>
              </a:rPr>
              <a:t>volume</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loss</a:t>
            </a:r>
            <a:r>
              <a:rPr lang="es-ES_tradnl" sz="1200" kern="1200" dirty="0">
                <a:solidFill>
                  <a:schemeClr val="tx1"/>
                </a:solidFill>
                <a:effectLst/>
                <a:latin typeface="Arial" panose="020B0604020202020204" pitchFamily="34" charset="0"/>
                <a:ea typeface="+mn-ea"/>
                <a:cs typeface="+mn-cs"/>
              </a:rPr>
              <a:t>; blue: </a:t>
            </a:r>
            <a:r>
              <a:rPr lang="es-ES_tradnl" sz="1200" kern="1200" dirty="0" err="1">
                <a:solidFill>
                  <a:schemeClr val="tx1"/>
                </a:solidFill>
                <a:effectLst/>
                <a:latin typeface="Arial" panose="020B0604020202020204" pitchFamily="34" charset="0"/>
                <a:ea typeface="+mn-ea"/>
                <a:cs typeface="+mn-cs"/>
              </a:rPr>
              <a:t>small</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volume</a:t>
            </a:r>
            <a:r>
              <a:rPr lang="es-ES_tradnl" sz="1200" kern="1200" dirty="0">
                <a:solidFill>
                  <a:schemeClr val="tx1"/>
                </a:solidFill>
                <a:effectLst/>
                <a:latin typeface="Arial" panose="020B0604020202020204" pitchFamily="34" charset="0"/>
                <a:ea typeface="+mn-ea"/>
                <a:cs typeface="+mn-cs"/>
              </a:rPr>
              <a:t> </a:t>
            </a:r>
            <a:r>
              <a:rPr lang="es-ES_tradnl" sz="1200" kern="1200" dirty="0" err="1">
                <a:solidFill>
                  <a:schemeClr val="tx1"/>
                </a:solidFill>
                <a:effectLst/>
                <a:latin typeface="Arial" panose="020B0604020202020204" pitchFamily="34" charset="0"/>
                <a:ea typeface="+mn-ea"/>
                <a:cs typeface="+mn-cs"/>
              </a:rPr>
              <a:t>change</a:t>
            </a:r>
            <a:r>
              <a:rPr lang="es-ES_tradnl" sz="1200" kern="1200" dirty="0">
                <a:solidFill>
                  <a:schemeClr val="tx1"/>
                </a:solidFill>
                <a:effectLst/>
                <a:latin typeface="Arial" panose="020B0604020202020204" pitchFamily="34" charset="0"/>
                <a:ea typeface="+mn-ea"/>
                <a:cs typeface="+mn-cs"/>
              </a:rPr>
              <a:t>). </a:t>
            </a:r>
            <a:endParaRPr lang="es-ES_tradnl"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66</a:t>
            </a:fld>
            <a:endParaRPr lang="en-GB" altLang="en-US"/>
          </a:p>
        </p:txBody>
      </p:sp>
    </p:spTree>
    <p:extLst>
      <p:ext uri="{BB962C8B-B14F-4D97-AF65-F5344CB8AC3E}">
        <p14:creationId xmlns:p14="http://schemas.microsoft.com/office/powerpoint/2010/main" val="1036910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a:t>
            </a:r>
            <a:r>
              <a:rPr lang="en-US" baseline="0" dirty="0" err="1"/>
              <a:t>MfD</a:t>
            </a:r>
            <a:r>
              <a:rPr lang="en-US" baseline="0" dirty="0"/>
              <a:t> 2014</a:t>
            </a:r>
            <a:endParaRPr lang="en-US" dirty="0"/>
          </a:p>
        </p:txBody>
      </p:sp>
      <p:sp>
        <p:nvSpPr>
          <p:cNvPr id="4" name="Slide Number Placeholder 3"/>
          <p:cNvSpPr>
            <a:spLocks noGrp="1"/>
          </p:cNvSpPr>
          <p:nvPr>
            <p:ph type="sldNum" sz="quarter" idx="10"/>
          </p:nvPr>
        </p:nvSpPr>
        <p:spPr/>
        <p:txBody>
          <a:bodyPr/>
          <a:lstStyle/>
          <a:p>
            <a:pPr>
              <a:defRPr/>
            </a:pPr>
            <a:fld id="{C3DF1D4B-D557-2348-ADC6-827291387202}" type="slidenum">
              <a:rPr lang="en-GB" altLang="en-US" smtClean="0"/>
              <a:pPr>
                <a:defRPr/>
              </a:pPr>
              <a:t>67</a:t>
            </a:fld>
            <a:endParaRPr lang="en-GB" altLang="en-US"/>
          </a:p>
        </p:txBody>
      </p:sp>
    </p:spTree>
    <p:extLst>
      <p:ext uri="{BB962C8B-B14F-4D97-AF65-F5344CB8AC3E}">
        <p14:creationId xmlns:p14="http://schemas.microsoft.com/office/powerpoint/2010/main" val="407403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ALSO </a:t>
            </a:r>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68</a:t>
            </a:fld>
            <a:endParaRPr lang="en-GB" altLang="en-US"/>
          </a:p>
        </p:txBody>
      </p:sp>
    </p:spTree>
    <p:extLst>
      <p:ext uri="{BB962C8B-B14F-4D97-AF65-F5344CB8AC3E}">
        <p14:creationId xmlns:p14="http://schemas.microsoft.com/office/powerpoint/2010/main" val="11169587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ALSO </a:t>
            </a:r>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69</a:t>
            </a:fld>
            <a:endParaRPr lang="en-GB" altLang="en-US"/>
          </a:p>
        </p:txBody>
      </p:sp>
    </p:spTree>
    <p:extLst>
      <p:ext uri="{BB962C8B-B14F-4D97-AF65-F5344CB8AC3E}">
        <p14:creationId xmlns:p14="http://schemas.microsoft.com/office/powerpoint/2010/main" val="120035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HIGH RESOLUTION T1</a:t>
            </a:r>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5</a:t>
            </a:fld>
            <a:endParaRPr lang="en-GB" altLang="en-US"/>
          </a:p>
        </p:txBody>
      </p:sp>
    </p:spTree>
    <p:extLst>
      <p:ext uri="{BB962C8B-B14F-4D97-AF65-F5344CB8AC3E}">
        <p14:creationId xmlns:p14="http://schemas.microsoft.com/office/powerpoint/2010/main" val="63485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MIXTURE OF GAUSSIANS?</a:t>
            </a:r>
            <a:r>
              <a:rPr lang="es-ES_tradnl" baseline="0" dirty="0"/>
              <a:t> </a:t>
            </a:r>
          </a:p>
          <a:p>
            <a:r>
              <a:rPr lang="es-ES_tradnl" baseline="0" dirty="0" err="1"/>
              <a:t>TPMs</a:t>
            </a:r>
            <a:r>
              <a:rPr lang="es-ES_tradnl" baseline="0" dirty="0"/>
              <a:t> are </a:t>
            </a:r>
            <a:r>
              <a:rPr lang="es-ES_tradnl" baseline="0" dirty="0" err="1"/>
              <a:t>affine</a:t>
            </a:r>
            <a:r>
              <a:rPr lang="es-ES_tradnl" baseline="0" dirty="0"/>
              <a:t> </a:t>
            </a:r>
            <a:r>
              <a:rPr lang="es-ES_tradnl" baseline="0" dirty="0" err="1"/>
              <a:t>registered</a:t>
            </a:r>
            <a:r>
              <a:rPr lang="es-ES_tradnl" baseline="0" dirty="0"/>
              <a:t> </a:t>
            </a:r>
            <a:r>
              <a:rPr lang="es-ES_tradnl" baseline="0" dirty="0" err="1"/>
              <a:t>or</a:t>
            </a:r>
            <a:r>
              <a:rPr lang="es-ES_tradnl" baseline="0" dirty="0"/>
              <a:t> are </a:t>
            </a:r>
            <a:r>
              <a:rPr lang="es-ES_tradnl" baseline="0" dirty="0" err="1"/>
              <a:t>warped</a:t>
            </a:r>
            <a:r>
              <a:rPr lang="es-ES_tradnl" baseline="0" dirty="0"/>
              <a:t>?? </a:t>
            </a: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7</a:t>
            </a:fld>
            <a:endParaRPr lang="en-GB" altLang="en-US"/>
          </a:p>
        </p:txBody>
      </p:sp>
    </p:spTree>
    <p:extLst>
      <p:ext uri="{BB962C8B-B14F-4D97-AF65-F5344CB8AC3E}">
        <p14:creationId xmlns:p14="http://schemas.microsoft.com/office/powerpoint/2010/main" val="79466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Constructs a flow field so one image can slowly ‘flow’ into another</a:t>
            </a:r>
          </a:p>
          <a:p>
            <a:r>
              <a:rPr lang="es-ES_tradnl" dirty="0" err="1"/>
              <a:t>The</a:t>
            </a:r>
            <a:r>
              <a:rPr lang="es-ES_tradnl" dirty="0"/>
              <a:t> </a:t>
            </a:r>
            <a:r>
              <a:rPr lang="es-ES_tradnl" dirty="0" err="1"/>
              <a:t>amount</a:t>
            </a:r>
            <a:r>
              <a:rPr lang="es-ES_tradnl" dirty="0"/>
              <a:t> of </a:t>
            </a:r>
            <a:r>
              <a:rPr lang="es-ES_tradnl" dirty="0" err="1"/>
              <a:t>distortion</a:t>
            </a:r>
            <a:r>
              <a:rPr lang="es-ES_tradnl" dirty="0"/>
              <a:t> </a:t>
            </a:r>
            <a:r>
              <a:rPr lang="es-ES_tradnl" dirty="0" err="1"/>
              <a:t>is</a:t>
            </a:r>
            <a:r>
              <a:rPr lang="es-ES_tradnl" dirty="0"/>
              <a:t> </a:t>
            </a:r>
            <a:r>
              <a:rPr lang="es-ES_tradnl" dirty="0" err="1"/>
              <a:t>computed</a:t>
            </a:r>
            <a:r>
              <a:rPr lang="es-ES_tradnl" dirty="0"/>
              <a:t> </a:t>
            </a:r>
            <a:r>
              <a:rPr lang="es-ES_tradnl" dirty="0" err="1"/>
              <a:t>by</a:t>
            </a:r>
            <a:r>
              <a:rPr lang="es-ES_tradnl" dirty="0"/>
              <a:t> </a:t>
            </a:r>
            <a:r>
              <a:rPr lang="es-ES_tradnl" dirty="0" err="1"/>
              <a:t>summing</a:t>
            </a:r>
            <a:r>
              <a:rPr lang="es-ES_tradnl" dirty="0"/>
              <a:t> up </a:t>
            </a:r>
            <a:r>
              <a:rPr lang="es-ES_tradnl" dirty="0" err="1"/>
              <a:t>distortion</a:t>
            </a:r>
            <a:r>
              <a:rPr lang="es-ES_tradnl" dirty="0"/>
              <a:t> </a:t>
            </a:r>
            <a:r>
              <a:rPr lang="es-ES_tradnl" dirty="0" err="1"/>
              <a:t>measures</a:t>
            </a:r>
            <a:r>
              <a:rPr lang="es-ES_tradnl" dirty="0"/>
              <a:t> </a:t>
            </a:r>
            <a:r>
              <a:rPr lang="es-ES_tradnl" dirty="0" err="1"/>
              <a:t>from</a:t>
            </a:r>
            <a:r>
              <a:rPr lang="es-ES_tradnl" baseline="0" dirty="0"/>
              <a:t> </a:t>
            </a:r>
            <a:r>
              <a:rPr lang="es-ES_tradnl" baseline="0" dirty="0" err="1"/>
              <a:t>small</a:t>
            </a:r>
            <a:r>
              <a:rPr lang="es-ES_tradnl" baseline="0" dirty="0"/>
              <a:t> </a:t>
            </a:r>
            <a:r>
              <a:rPr lang="es-ES_tradnl" baseline="0" dirty="0" err="1"/>
              <a:t>displacement</a:t>
            </a:r>
            <a:endParaRPr lang="es-ES_tradnl" baseline="0" dirty="0"/>
          </a:p>
          <a:p>
            <a:r>
              <a:rPr lang="es-ES_tradnl" baseline="0" dirty="0" err="1"/>
              <a:t>Register</a:t>
            </a:r>
            <a:r>
              <a:rPr lang="es-ES_tradnl" baseline="0" dirty="0"/>
              <a:t> </a:t>
            </a:r>
            <a:r>
              <a:rPr lang="es-ES_tradnl" baseline="0" dirty="0" err="1"/>
              <a:t>images</a:t>
            </a:r>
            <a:r>
              <a:rPr lang="es-ES_tradnl" baseline="0" dirty="0"/>
              <a:t> </a:t>
            </a:r>
            <a:r>
              <a:rPr lang="es-ES_tradnl" baseline="0" dirty="0" err="1"/>
              <a:t>computin</a:t>
            </a:r>
            <a:r>
              <a:rPr lang="es-ES_tradnl" baseline="0" dirty="0"/>
              <a:t> a “</a:t>
            </a:r>
            <a:r>
              <a:rPr lang="es-ES_tradnl" baseline="0" dirty="0" err="1"/>
              <a:t>flow-field</a:t>
            </a:r>
            <a:r>
              <a:rPr lang="es-ES_tradnl" baseline="0" dirty="0"/>
              <a:t> “ </a:t>
            </a:r>
            <a:r>
              <a:rPr lang="es-ES_tradnl" baseline="0" dirty="0" err="1"/>
              <a:t>which</a:t>
            </a:r>
            <a:r>
              <a:rPr lang="es-ES_tradnl" baseline="0" dirty="0"/>
              <a:t> </a:t>
            </a:r>
            <a:r>
              <a:rPr lang="es-ES_tradnl" baseline="0" dirty="0" err="1"/>
              <a:t>is</a:t>
            </a:r>
            <a:r>
              <a:rPr lang="es-ES_tradnl" baseline="0" dirty="0"/>
              <a:t> </a:t>
            </a:r>
            <a:r>
              <a:rPr lang="es-ES_tradnl" baseline="0" dirty="0" err="1"/>
              <a:t>exponentiated</a:t>
            </a:r>
            <a:r>
              <a:rPr lang="es-ES_tradnl" baseline="0" dirty="0"/>
              <a:t> </a:t>
            </a:r>
            <a:r>
              <a:rPr lang="es-ES_tradnl" baseline="0" dirty="0" err="1"/>
              <a:t>creatinn</a:t>
            </a:r>
            <a:r>
              <a:rPr lang="es-ES_tradnl" baseline="0" dirty="0"/>
              <a:t> forward and </a:t>
            </a:r>
            <a:r>
              <a:rPr lang="es-ES_tradnl" baseline="0" dirty="0" err="1"/>
              <a:t>backward</a:t>
            </a:r>
            <a:r>
              <a:rPr lang="es-ES_tradnl" baseline="0" dirty="0"/>
              <a:t> </a:t>
            </a:r>
            <a:r>
              <a:rPr lang="es-ES_tradnl" baseline="0" dirty="0" err="1"/>
              <a:t>deviations</a:t>
            </a:r>
            <a:endParaRPr lang="es-ES_tradnl" baseline="0" dirty="0"/>
          </a:p>
          <a:p>
            <a:r>
              <a:rPr lang="es-ES_tradnl" baseline="0" dirty="0"/>
              <a:t>THEN TEMPLATE WITH ALL THE IMAGES (mean) </a:t>
            </a:r>
            <a:r>
              <a:rPr lang="es-ES_tradnl" baseline="0" dirty="0" err="1"/>
              <a:t>The</a:t>
            </a:r>
            <a:r>
              <a:rPr lang="es-ES_tradnl" baseline="0" dirty="0"/>
              <a:t> </a:t>
            </a:r>
            <a:r>
              <a:rPr lang="es-ES_tradnl" baseline="0" dirty="0" err="1"/>
              <a:t>information</a:t>
            </a:r>
            <a:r>
              <a:rPr lang="es-ES_tradnl" baseline="0" dirty="0"/>
              <a:t> </a:t>
            </a:r>
            <a:r>
              <a:rPr lang="es-ES_tradnl" baseline="0" dirty="0" err="1"/>
              <a:t>from</a:t>
            </a:r>
            <a:r>
              <a:rPr lang="es-ES_tradnl" baseline="0" dirty="0"/>
              <a:t> </a:t>
            </a:r>
            <a:r>
              <a:rPr lang="es-ES_tradnl" baseline="0" dirty="0" err="1"/>
              <a:t>the</a:t>
            </a:r>
            <a:r>
              <a:rPr lang="es-ES_tradnl" baseline="0" dirty="0"/>
              <a:t> </a:t>
            </a:r>
            <a:r>
              <a:rPr lang="es-ES_tradnl" baseline="0" dirty="0" err="1"/>
              <a:t>template</a:t>
            </a:r>
            <a:r>
              <a:rPr lang="es-ES_tradnl" baseline="0" dirty="0"/>
              <a:t> to </a:t>
            </a:r>
            <a:r>
              <a:rPr lang="es-ES_tradnl" baseline="0" dirty="0" err="1"/>
              <a:t>each</a:t>
            </a:r>
            <a:r>
              <a:rPr lang="es-ES_tradnl" baseline="0" dirty="0"/>
              <a:t> of </a:t>
            </a:r>
            <a:r>
              <a:rPr lang="es-ES_tradnl" baseline="0" dirty="0" err="1"/>
              <a:t>the</a:t>
            </a:r>
            <a:r>
              <a:rPr lang="es-ES_tradnl" baseline="0" dirty="0"/>
              <a:t> individual </a:t>
            </a:r>
            <a:r>
              <a:rPr lang="es-ES_tradnl" baseline="0" dirty="0" err="1"/>
              <a:t>images</a:t>
            </a:r>
            <a:r>
              <a:rPr lang="es-ES_tradnl" baseline="0" dirty="0"/>
              <a:t> </a:t>
            </a:r>
            <a:r>
              <a:rPr lang="es-ES_tradnl" baseline="0" dirty="0" err="1"/>
              <a:t>is</a:t>
            </a:r>
            <a:r>
              <a:rPr lang="es-ES_tradnl" baseline="0" dirty="0"/>
              <a:t> </a:t>
            </a:r>
            <a:r>
              <a:rPr lang="es-ES_tradnl" baseline="0" dirty="0" err="1"/>
              <a:t>computed</a:t>
            </a:r>
            <a:r>
              <a:rPr lang="es-ES_tradnl" baseline="0" dirty="0"/>
              <a:t>  and </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template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then</a:t>
            </a:r>
            <a:r>
              <a:rPr lang="es-ES_tradnl" sz="1200" b="0" i="0" kern="1200" dirty="0">
                <a:solidFill>
                  <a:schemeClr val="tx1"/>
                </a:solidFill>
                <a:effectLst/>
                <a:latin typeface="Arial" panose="020B0604020202020204" pitchFamily="34" charset="0"/>
                <a:ea typeface="+mn-ea"/>
                <a:cs typeface="+mn-cs"/>
              </a:rPr>
              <a:t> re-</a:t>
            </a:r>
            <a:r>
              <a:rPr lang="es-ES_tradnl" sz="1200" b="0" i="0" kern="1200" dirty="0" err="1">
                <a:solidFill>
                  <a:schemeClr val="tx1"/>
                </a:solidFill>
                <a:effectLst/>
                <a:latin typeface="Arial" panose="020B0604020202020204" pitchFamily="34" charset="0"/>
                <a:ea typeface="+mn-ea"/>
                <a:cs typeface="+mn-cs"/>
              </a:rPr>
              <a:t>generated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by</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applying</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inverses</a:t>
            </a:r>
            <a:r>
              <a:rPr lang="es-ES_tradnl" sz="1200" b="0" i="0" kern="1200" dirty="0">
                <a:solidFill>
                  <a:schemeClr val="tx1"/>
                </a:solidFill>
                <a:effectLst/>
                <a:latin typeface="Arial" panose="020B0604020202020204" pitchFamily="34" charset="0"/>
                <a:ea typeface="+mn-ea"/>
                <a:cs typeface="+mn-cs"/>
              </a:rPr>
              <a:t> of </a:t>
            </a:r>
            <a:r>
              <a:rPr lang="es-ES_tradnl" sz="1200" b="0" i="0" kern="1200" dirty="0" err="1">
                <a:solidFill>
                  <a:schemeClr val="tx1"/>
                </a:solidFill>
                <a:effectLst/>
                <a:latin typeface="Arial" panose="020B0604020202020204" pitchFamily="34" charset="0"/>
                <a:ea typeface="+mn-ea"/>
                <a:cs typeface="+mn-cs"/>
              </a:rPr>
              <a:t>the</a:t>
            </a:r>
            <a:br>
              <a:rPr lang="es-ES_tradnl" dirty="0"/>
            </a:br>
            <a:r>
              <a:rPr lang="es-ES_tradnl" sz="1200" b="0" i="0" kern="1200" dirty="0" err="1">
                <a:solidFill>
                  <a:schemeClr val="tx1"/>
                </a:solidFill>
                <a:effectLst/>
                <a:latin typeface="Arial" panose="020B0604020202020204" pitchFamily="34" charset="0"/>
                <a:ea typeface="+mn-ea"/>
                <a:cs typeface="+mn-cs"/>
              </a:rPr>
              <a:t>deformations</a:t>
            </a:r>
            <a:r>
              <a:rPr lang="es-ES_tradnl" sz="1200" b="0" i="0" kern="1200" dirty="0">
                <a:solidFill>
                  <a:schemeClr val="tx1"/>
                </a:solidFill>
                <a:effectLst/>
                <a:latin typeface="Arial" panose="020B0604020202020204" pitchFamily="34" charset="0"/>
                <a:ea typeface="+mn-ea"/>
                <a:cs typeface="+mn-cs"/>
              </a:rPr>
              <a:t> to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images</a:t>
            </a:r>
            <a:r>
              <a:rPr lang="es-ES_tradnl" sz="1200" b="0" i="0" kern="1200" dirty="0">
                <a:solidFill>
                  <a:schemeClr val="tx1"/>
                </a:solidFill>
                <a:effectLst/>
                <a:latin typeface="Arial" panose="020B0604020202020204" pitchFamily="34" charset="0"/>
                <a:ea typeface="+mn-ea"/>
                <a:cs typeface="+mn-cs"/>
              </a:rPr>
              <a:t> and </a:t>
            </a:r>
            <a:r>
              <a:rPr lang="es-ES_tradnl" sz="1200" b="0" i="0" kern="1200" dirty="0" err="1">
                <a:solidFill>
                  <a:schemeClr val="tx1"/>
                </a:solidFill>
                <a:effectLst/>
                <a:latin typeface="Arial" panose="020B0604020202020204" pitchFamily="34" charset="0"/>
                <a:ea typeface="+mn-ea"/>
                <a:cs typeface="+mn-cs"/>
              </a:rPr>
              <a:t>averaging</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This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procedure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is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repeated</a:t>
            </a:r>
            <a:r>
              <a:rPr lang="es-ES_tradnl" sz="1200" b="0" i="0" kern="1200" dirty="0">
                <a:solidFill>
                  <a:schemeClr val="tx1"/>
                </a:solidFill>
                <a:effectLst/>
                <a:latin typeface="Arial" panose="020B0604020202020204" pitchFamily="34" charset="0"/>
                <a:ea typeface="+mn-ea"/>
                <a:cs typeface="+mn-cs"/>
              </a:rPr>
              <a:t> a </a:t>
            </a:r>
            <a:r>
              <a:rPr lang="es-ES_tradnl" sz="1200" b="0" i="0" kern="1200" dirty="0" err="1">
                <a:solidFill>
                  <a:schemeClr val="tx1"/>
                </a:solidFill>
                <a:effectLst/>
                <a:latin typeface="Arial" panose="020B0604020202020204" pitchFamily="34" charset="0"/>
                <a:ea typeface="+mn-ea"/>
                <a:cs typeface="+mn-cs"/>
              </a:rPr>
              <a:t>number</a:t>
            </a:r>
            <a:r>
              <a:rPr lang="es-ES_tradnl" sz="1200" b="0" i="0" kern="1200" dirty="0">
                <a:solidFill>
                  <a:schemeClr val="tx1"/>
                </a:solidFill>
                <a:effectLst/>
                <a:latin typeface="Arial" panose="020B0604020202020204" pitchFamily="34" charset="0"/>
                <a:ea typeface="+mn-ea"/>
                <a:cs typeface="+mn-cs"/>
              </a:rPr>
              <a:t> of </a:t>
            </a:r>
            <a:r>
              <a:rPr lang="es-ES_tradnl" sz="1200" b="0" i="0" kern="1200" dirty="0" err="1">
                <a:solidFill>
                  <a:schemeClr val="tx1"/>
                </a:solidFill>
                <a:effectLst/>
                <a:latin typeface="Arial" panose="020B0604020202020204" pitchFamily="34" charset="0"/>
                <a:ea typeface="+mn-ea"/>
                <a:cs typeface="+mn-cs"/>
              </a:rPr>
              <a:t>times.</a:t>
            </a:r>
            <a:r>
              <a:rPr lang="es-ES_tradnl" baseline="0" dirty="0" err="1"/>
              <a:t>Then</a:t>
            </a:r>
            <a:r>
              <a:rPr lang="es-ES_tradnl" baseline="0" dirty="0"/>
              <a:t> </a:t>
            </a:r>
            <a:r>
              <a:rPr lang="es-ES_tradnl" sz="1200" b="0" i="0" kern="1200" dirty="0" err="1">
                <a:solidFill>
                  <a:schemeClr val="tx1"/>
                </a:solidFill>
                <a:effectLst/>
                <a:latin typeface="Arial" panose="020B0604020202020204" pitchFamily="34" charset="0"/>
                <a:ea typeface="+mn-ea"/>
                <a:cs typeface="+mn-cs"/>
              </a:rPr>
              <a:t>nvolves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simultaneous</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registration</a:t>
            </a:r>
            <a:r>
              <a:rPr lang="es-ES_tradnl" sz="1200" b="0" i="0" kern="1200" dirty="0">
                <a:solidFill>
                  <a:schemeClr val="tx1"/>
                </a:solidFill>
                <a:effectLst/>
                <a:latin typeface="Arial" panose="020B0604020202020204" pitchFamily="34" charset="0"/>
                <a:ea typeface="+mn-ea"/>
                <a:cs typeface="+mn-cs"/>
              </a:rPr>
              <a:t> of </a:t>
            </a:r>
            <a:r>
              <a:rPr lang="es-ES_tradnl" sz="1200" b="0" i="0" kern="1200" dirty="0" err="1">
                <a:solidFill>
                  <a:schemeClr val="tx1"/>
                </a:solidFill>
                <a:effectLst/>
                <a:latin typeface="Arial" panose="020B0604020202020204" pitchFamily="34" charset="0"/>
                <a:ea typeface="+mn-ea"/>
                <a:cs typeface="+mn-cs"/>
              </a:rPr>
              <a:t>e.g</a:t>
            </a:r>
            <a:r>
              <a:rPr lang="es-ES_tradnl" sz="1200" b="0" i="0" kern="1200" dirty="0">
                <a:solidFill>
                  <a:schemeClr val="tx1"/>
                </a:solidFill>
                <a:effectLst/>
                <a:latin typeface="Arial" panose="020B0604020202020204" pitchFamily="34" charset="0"/>
                <a:ea typeface="+mn-ea"/>
                <a:cs typeface="+mn-cs"/>
              </a:rPr>
              <a:t>.</a:t>
            </a:r>
            <a:r>
              <a:rPr lang="es-ES_tradnl" sz="1200" b="0" i="0" kern="1200" baseline="0" dirty="0">
                <a:solidFill>
                  <a:schemeClr val="tx1"/>
                </a:solidFill>
                <a:effectLst/>
                <a:latin typeface="Arial" panose="020B0604020202020204" pitchFamily="34" charset="0"/>
                <a:ea typeface="+mn-ea"/>
                <a:cs typeface="+mn-cs"/>
              </a:rPr>
              <a:t> </a:t>
            </a:r>
            <a:r>
              <a:rPr lang="es-ES_tradnl" sz="1200" b="0" i="0" kern="1200" dirty="0">
                <a:solidFill>
                  <a:schemeClr val="tx1"/>
                </a:solidFill>
                <a:effectLst/>
                <a:latin typeface="Arial" panose="020B0604020202020204" pitchFamily="34" charset="0"/>
                <a:ea typeface="+mn-ea"/>
                <a:cs typeface="+mn-cs"/>
              </a:rPr>
              <a:t>GM </a:t>
            </a:r>
            <a:r>
              <a:rPr lang="es-ES_tradnl" sz="1200" b="0" i="0" kern="1200" dirty="0" err="1">
                <a:solidFill>
                  <a:schemeClr val="tx1"/>
                </a:solidFill>
                <a:effectLst/>
                <a:latin typeface="Arial" panose="020B0604020202020204" pitchFamily="34" charset="0"/>
                <a:ea typeface="+mn-ea"/>
                <a:cs typeface="+mn-cs"/>
              </a:rPr>
              <a:t>with</a:t>
            </a:r>
            <a:r>
              <a:rPr lang="es-ES_tradnl" sz="1200" b="0" i="0" kern="1200" dirty="0">
                <a:solidFill>
                  <a:schemeClr val="tx1"/>
                </a:solidFill>
                <a:effectLst/>
                <a:latin typeface="Arial" panose="020B0604020202020204" pitchFamily="34" charset="0"/>
                <a:ea typeface="+mn-ea"/>
                <a:cs typeface="+mn-cs"/>
              </a:rPr>
              <a:t> GM, WM </a:t>
            </a:r>
            <a:r>
              <a:rPr lang="es-ES_tradnl" sz="1200" b="0" i="0" kern="1200" dirty="0" err="1">
                <a:solidFill>
                  <a:schemeClr val="tx1"/>
                </a:solidFill>
                <a:effectLst/>
                <a:latin typeface="Arial" panose="020B0604020202020204" pitchFamily="34" charset="0"/>
                <a:ea typeface="+mn-ea"/>
                <a:cs typeface="+mn-cs"/>
              </a:rPr>
              <a:t>with</a:t>
            </a:r>
            <a:r>
              <a:rPr lang="es-ES_tradnl" sz="1200" b="0" i="0" kern="1200" dirty="0">
                <a:solidFill>
                  <a:schemeClr val="tx1"/>
                </a:solidFill>
                <a:effectLst/>
                <a:latin typeface="Arial" panose="020B0604020202020204" pitchFamily="34" charset="0"/>
                <a:ea typeface="+mn-ea"/>
                <a:cs typeface="+mn-cs"/>
              </a:rPr>
              <a:t> WM and 1-(GM+WM) </a:t>
            </a:r>
            <a:r>
              <a:rPr lang="es-ES_tradnl" sz="1200" b="0" i="0" kern="1200" dirty="0" err="1">
                <a:solidFill>
                  <a:schemeClr val="tx1"/>
                </a:solidFill>
                <a:effectLst/>
                <a:latin typeface="Arial" panose="020B0604020202020204" pitchFamily="34" charset="0"/>
                <a:ea typeface="+mn-ea"/>
                <a:cs typeface="+mn-cs"/>
              </a:rPr>
              <a:t>with</a:t>
            </a:r>
            <a:r>
              <a:rPr lang="es-ES_tradnl" sz="1200" b="0" i="0" kern="1200" dirty="0">
                <a:solidFill>
                  <a:schemeClr val="tx1"/>
                </a:solidFill>
                <a:effectLst/>
                <a:latin typeface="Arial" panose="020B0604020202020204" pitchFamily="34" charset="0"/>
                <a:ea typeface="+mn-ea"/>
                <a:cs typeface="+mn-cs"/>
              </a:rPr>
              <a:t> 1-(GM+WM) (</a:t>
            </a:r>
            <a:r>
              <a:rPr lang="es-ES_tradnl" sz="1200" b="0" i="0" kern="1200" dirty="0" err="1">
                <a:solidFill>
                  <a:schemeClr val="tx1"/>
                </a:solidFill>
                <a:effectLst/>
                <a:latin typeface="Arial" panose="020B0604020202020204" pitchFamily="34" charset="0"/>
                <a:ea typeface="+mn-ea"/>
                <a:cs typeface="+mn-cs"/>
              </a:rPr>
              <a:t>when</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needed</a:t>
            </a:r>
            <a:r>
              <a:rPr lang="es-ES_tradnl" sz="1200" b="0" i="0" kern="1200" dirty="0">
                <a:solidFill>
                  <a:schemeClr val="tx1"/>
                </a:solidFill>
                <a:effectLst/>
                <a:latin typeface="Arial" panose="020B0604020202020204" pitchFamily="34" charset="0"/>
                <a:ea typeface="+mn-ea"/>
                <a:cs typeface="+mn-cs"/>
              </a:rPr>
              <a:t>, </a:t>
            </a:r>
            <a:r>
              <a:rPr lang="es-ES_tradnl" sz="1200" b="0" i="0" kern="1200" dirty="0" err="1">
                <a:solidFill>
                  <a:schemeClr val="tx1"/>
                </a:solidFill>
                <a:effectLst/>
                <a:latin typeface="Arial" panose="020B0604020202020204" pitchFamily="34" charset="0"/>
                <a:ea typeface="+mn-ea"/>
                <a:cs typeface="+mn-cs"/>
              </a:rPr>
              <a:t>the</a:t>
            </a:r>
            <a:r>
              <a:rPr lang="es-ES_tradnl" sz="1200" b="0" i="0" kern="1200" dirty="0">
                <a:solidFill>
                  <a:schemeClr val="tx1"/>
                </a:solidFill>
                <a:effectLst/>
                <a:latin typeface="Arial" panose="020B0604020202020204" pitchFamily="34" charset="0"/>
                <a:ea typeface="+mn-ea"/>
                <a:cs typeface="+mn-cs"/>
              </a:rPr>
              <a:t> 1-</a:t>
            </a:r>
            <a:br>
              <a:rPr lang="es-ES_tradnl" dirty="0"/>
            </a:br>
            <a:r>
              <a:rPr lang="es-ES_tradnl" sz="1200" b="0" i="0" kern="1200" dirty="0">
                <a:solidFill>
                  <a:schemeClr val="tx1"/>
                </a:solidFill>
                <a:effectLst/>
                <a:latin typeface="Arial" panose="020B0604020202020204" pitchFamily="34" charset="0"/>
                <a:ea typeface="+mn-ea"/>
                <a:cs typeface="+mn-cs"/>
              </a:rPr>
              <a:t>(GM+WM)</a:t>
            </a:r>
          </a:p>
          <a:p>
            <a:endParaRPr lang="es-ES_tradnl" sz="1200" b="0" i="0" kern="1200" dirty="0">
              <a:solidFill>
                <a:schemeClr val="tx1"/>
              </a:solidFill>
              <a:effectLst/>
              <a:latin typeface="Arial" panose="020B0604020202020204" pitchFamily="34" charset="0"/>
              <a:ea typeface="+mn-ea"/>
              <a:cs typeface="+mn-cs"/>
            </a:endParaRPr>
          </a:p>
          <a:p>
            <a:r>
              <a:rPr lang="es-ES_tradnl" sz="1200" b="0" i="0" kern="1200" dirty="0">
                <a:solidFill>
                  <a:schemeClr val="tx1"/>
                </a:solidFill>
                <a:effectLst/>
                <a:latin typeface="Arial" panose="020B0604020202020204" pitchFamily="34" charset="0"/>
                <a:ea typeface="+mn-ea"/>
                <a:cs typeface="+mn-cs"/>
              </a:rPr>
              <a:t> http://</a:t>
            </a:r>
            <a:r>
              <a:rPr lang="es-ES_tradnl" sz="1200" b="0" i="0" kern="1200" dirty="0" err="1">
                <a:solidFill>
                  <a:schemeClr val="tx1"/>
                </a:solidFill>
                <a:effectLst/>
                <a:latin typeface="Arial" panose="020B0604020202020204" pitchFamily="34" charset="0"/>
                <a:ea typeface="+mn-ea"/>
                <a:cs typeface="+mn-cs"/>
              </a:rPr>
              <a:t>www.neurometrika.org</a:t>
            </a:r>
            <a:r>
              <a:rPr lang="es-ES_tradnl" sz="1200" b="0" i="0" kern="1200" dirty="0">
                <a:solidFill>
                  <a:schemeClr val="tx1"/>
                </a:solidFill>
                <a:effectLst/>
                <a:latin typeface="Arial" panose="020B0604020202020204" pitchFamily="34" charset="0"/>
                <a:ea typeface="+mn-ea"/>
                <a:cs typeface="+mn-cs"/>
              </a:rPr>
              <a:t>/</a:t>
            </a:r>
            <a:r>
              <a:rPr lang="es-ES_tradnl" sz="1200" b="0" i="0" kern="1200" dirty="0" err="1">
                <a:solidFill>
                  <a:schemeClr val="tx1"/>
                </a:solidFill>
                <a:effectLst/>
                <a:latin typeface="Arial" panose="020B0604020202020204" pitchFamily="34" charset="0"/>
                <a:ea typeface="+mn-ea"/>
                <a:cs typeface="+mn-cs"/>
              </a:rPr>
              <a:t>node</a:t>
            </a:r>
            <a:r>
              <a:rPr lang="es-ES_tradnl" sz="1200" b="0" i="0" kern="1200" dirty="0">
                <a:solidFill>
                  <a:schemeClr val="tx1"/>
                </a:solidFill>
                <a:effectLst/>
                <a:latin typeface="Arial" panose="020B0604020202020204" pitchFamily="34" charset="0"/>
                <a:ea typeface="+mn-ea"/>
                <a:cs typeface="+mn-cs"/>
              </a:rPr>
              <a:t>/34</a:t>
            </a:r>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13</a:t>
            </a:fld>
            <a:endParaRPr lang="en-GB" altLang="en-US"/>
          </a:p>
        </p:txBody>
      </p:sp>
    </p:spTree>
    <p:extLst>
      <p:ext uri="{BB962C8B-B14F-4D97-AF65-F5344CB8AC3E}">
        <p14:creationId xmlns:p14="http://schemas.microsoft.com/office/powerpoint/2010/main" val="494165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en-GB" dirty="0"/>
              <a:t>More precise inter-subject alignment (multiple iterations: more than 6.000.000 registrations rather than 1.000 registration parameters from the previous model).</a:t>
            </a:r>
          </a:p>
          <a:p>
            <a:pPr>
              <a:defRPr/>
            </a:pPr>
            <a:r>
              <a:rPr lang="en-GB" dirty="0"/>
              <a:t>More sensitive to identify more accurate localization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14</a:t>
            </a:fld>
            <a:endParaRPr lang="en-GB" altLang="en-US"/>
          </a:p>
        </p:txBody>
      </p:sp>
    </p:spTree>
    <p:extLst>
      <p:ext uri="{BB962C8B-B14F-4D97-AF65-F5344CB8AC3E}">
        <p14:creationId xmlns:p14="http://schemas.microsoft.com/office/powerpoint/2010/main" val="133410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C3DF1D4B-D557-2348-ADC6-827291387202}" type="slidenum">
              <a:rPr lang="en-GB" altLang="en-US" smtClean="0"/>
              <a:pPr>
                <a:defRPr/>
              </a:pPr>
              <a:t>17</a:t>
            </a:fld>
            <a:endParaRPr lang="en-GB" altLang="en-US"/>
          </a:p>
        </p:txBody>
      </p:sp>
    </p:spTree>
    <p:extLst>
      <p:ext uri="{BB962C8B-B14F-4D97-AF65-F5344CB8AC3E}">
        <p14:creationId xmlns:p14="http://schemas.microsoft.com/office/powerpoint/2010/main" val="563664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descr="MidBlue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pPr lvl="0"/>
            <a:r>
              <a:rPr lang="en-US" altLang="en-US" noProof="0"/>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pPr lvl="0"/>
            <a:r>
              <a:rPr lang="en-US" altLang="en-US" noProof="0"/>
              <a:t>Click to edit Master subtitle style</a:t>
            </a:r>
          </a:p>
        </p:txBody>
      </p:sp>
      <p:sp>
        <p:nvSpPr>
          <p:cNvPr id="5" name="Rectangle 9"/>
          <p:cNvSpPr>
            <a:spLocks noGrp="1" noChangeArrowheads="1"/>
          </p:cNvSpPr>
          <p:nvPr>
            <p:ph type="ftr" sz="quarter" idx="10"/>
          </p:nvPr>
        </p:nvSpPr>
        <p:spPr bwMode="auto">
          <a:xfrm>
            <a:off x="323850" y="6245225"/>
            <a:ext cx="84963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ltLang="en-US"/>
          </a:p>
        </p:txBody>
      </p:sp>
    </p:spTree>
    <p:extLst>
      <p:ext uri="{BB962C8B-B14F-4D97-AF65-F5344CB8AC3E}">
        <p14:creationId xmlns:p14="http://schemas.microsoft.com/office/powerpoint/2010/main" val="951265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325180A-E58D-9B45-B1F6-18E533A4CF97}" type="slidenum">
              <a:rPr lang="en-US" altLang="en-US"/>
              <a:pPr>
                <a:defRPr/>
              </a:pPr>
              <a:t>‹#›</a:t>
            </a:fld>
            <a:endParaRPr lang="en-US" altLang="en-US"/>
          </a:p>
        </p:txBody>
      </p:sp>
    </p:spTree>
    <p:extLst>
      <p:ext uri="{BB962C8B-B14F-4D97-AF65-F5344CB8AC3E}">
        <p14:creationId xmlns:p14="http://schemas.microsoft.com/office/powerpoint/2010/main" val="2133997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AED8274-ACEF-8948-9637-BC009ADB57F2}" type="slidenum">
              <a:rPr lang="en-US" altLang="en-US"/>
              <a:pPr>
                <a:defRPr/>
              </a:pPr>
              <a:t>‹#›</a:t>
            </a:fld>
            <a:endParaRPr lang="en-US" altLang="en-US"/>
          </a:p>
        </p:txBody>
      </p:sp>
    </p:spTree>
    <p:extLst>
      <p:ext uri="{BB962C8B-B14F-4D97-AF65-F5344CB8AC3E}">
        <p14:creationId xmlns:p14="http://schemas.microsoft.com/office/powerpoint/2010/main" val="97356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0BDCAE6-EA2B-5840-9CD7-DEF3DC313708}" type="slidenum">
              <a:rPr lang="en-US" altLang="en-US"/>
              <a:pPr>
                <a:defRPr/>
              </a:pPr>
              <a:t>‹#›</a:t>
            </a:fld>
            <a:endParaRPr lang="en-US" altLang="en-US"/>
          </a:p>
        </p:txBody>
      </p:sp>
    </p:spTree>
    <p:extLst>
      <p:ext uri="{BB962C8B-B14F-4D97-AF65-F5344CB8AC3E}">
        <p14:creationId xmlns:p14="http://schemas.microsoft.com/office/powerpoint/2010/main" val="16400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F332E2F-E9BF-9C4F-B054-9CF7F010E913}" type="slidenum">
              <a:rPr lang="en-US" altLang="en-US"/>
              <a:pPr>
                <a:defRPr/>
              </a:pPr>
              <a:t>‹#›</a:t>
            </a:fld>
            <a:endParaRPr lang="en-US" altLang="en-US"/>
          </a:p>
        </p:txBody>
      </p:sp>
    </p:spTree>
    <p:extLst>
      <p:ext uri="{BB962C8B-B14F-4D97-AF65-F5344CB8AC3E}">
        <p14:creationId xmlns:p14="http://schemas.microsoft.com/office/powerpoint/2010/main" val="122260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0200" y="2708275"/>
            <a:ext cx="4168775"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708275"/>
            <a:ext cx="4168775"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844779C-0E38-5B49-9741-561E0079C604}" type="slidenum">
              <a:rPr lang="en-US" altLang="en-US"/>
              <a:pPr>
                <a:defRPr/>
              </a:pPr>
              <a:t>‹#›</a:t>
            </a:fld>
            <a:endParaRPr lang="en-US" altLang="en-US"/>
          </a:p>
        </p:txBody>
      </p:sp>
    </p:spTree>
    <p:extLst>
      <p:ext uri="{BB962C8B-B14F-4D97-AF65-F5344CB8AC3E}">
        <p14:creationId xmlns:p14="http://schemas.microsoft.com/office/powerpoint/2010/main" val="1116884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C80C9FD1-DDE8-234F-AFBD-21799E1244B0}" type="slidenum">
              <a:rPr lang="en-US" altLang="en-US"/>
              <a:pPr>
                <a:defRPr/>
              </a:pPr>
              <a:t>‹#›</a:t>
            </a:fld>
            <a:endParaRPr lang="en-US" altLang="en-US"/>
          </a:p>
        </p:txBody>
      </p:sp>
    </p:spTree>
    <p:extLst>
      <p:ext uri="{BB962C8B-B14F-4D97-AF65-F5344CB8AC3E}">
        <p14:creationId xmlns:p14="http://schemas.microsoft.com/office/powerpoint/2010/main" val="31530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F7BD772A-6AB8-F44B-8CD9-A83A5BC61289}" type="slidenum">
              <a:rPr lang="en-US" altLang="en-US"/>
              <a:pPr>
                <a:defRPr/>
              </a:pPr>
              <a:t>‹#›</a:t>
            </a:fld>
            <a:endParaRPr lang="en-US" altLang="en-US"/>
          </a:p>
        </p:txBody>
      </p:sp>
    </p:spTree>
    <p:extLst>
      <p:ext uri="{BB962C8B-B14F-4D97-AF65-F5344CB8AC3E}">
        <p14:creationId xmlns:p14="http://schemas.microsoft.com/office/powerpoint/2010/main" val="140778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91481A0-7385-0A41-9BA9-D5A50E254132}" type="slidenum">
              <a:rPr lang="en-US" altLang="en-US"/>
              <a:pPr>
                <a:defRPr/>
              </a:pPr>
              <a:t>‹#›</a:t>
            </a:fld>
            <a:endParaRPr lang="en-US" altLang="en-US"/>
          </a:p>
        </p:txBody>
      </p:sp>
    </p:spTree>
    <p:extLst>
      <p:ext uri="{BB962C8B-B14F-4D97-AF65-F5344CB8AC3E}">
        <p14:creationId xmlns:p14="http://schemas.microsoft.com/office/powerpoint/2010/main" val="178547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E11BBD0-488A-8D40-B544-66D1DF92536E}" type="slidenum">
              <a:rPr lang="en-US" altLang="en-US"/>
              <a:pPr>
                <a:defRPr/>
              </a:pPr>
              <a:t>‹#›</a:t>
            </a:fld>
            <a:endParaRPr lang="en-US" altLang="en-US"/>
          </a:p>
        </p:txBody>
      </p:sp>
    </p:spTree>
    <p:extLst>
      <p:ext uri="{BB962C8B-B14F-4D97-AF65-F5344CB8AC3E}">
        <p14:creationId xmlns:p14="http://schemas.microsoft.com/office/powerpoint/2010/main" val="168661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3D377F8-6365-7049-BA70-83ED5808619E}" type="slidenum">
              <a:rPr lang="en-US" altLang="en-US"/>
              <a:pPr>
                <a:defRPr/>
              </a:pPr>
              <a:t>‹#›</a:t>
            </a:fld>
            <a:endParaRPr lang="en-US" altLang="en-US"/>
          </a:p>
        </p:txBody>
      </p:sp>
    </p:spTree>
    <p:extLst>
      <p:ext uri="{BB962C8B-B14F-4D97-AF65-F5344CB8AC3E}">
        <p14:creationId xmlns:p14="http://schemas.microsoft.com/office/powerpoint/2010/main" val="23050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EC8D0D7A-9F8B-7E42-9C51-29E17E97B3F2}" type="slidenum">
              <a:rPr lang="en-US" altLang="en-US"/>
              <a:pPr>
                <a:defRPr/>
              </a:pPr>
              <a:t>‹#›</a:t>
            </a:fld>
            <a:endParaRPr lang="en-US" altLang="en-US"/>
          </a:p>
        </p:txBody>
      </p:sp>
      <p:pic>
        <p:nvPicPr>
          <p:cNvPr id="1029" name="Picture 17" descr="MidBlue9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6"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w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imaging.mrc-cbu.cam.ac.uk/imaging/PrinciplesRandomField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upport.brainvoyager.com/functional-analysis-preparation/27-pre-processing/279-spatial-smoothing-in-preparation.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971600" y="4220965"/>
            <a:ext cx="8496300" cy="1368425"/>
          </a:xfrm>
        </p:spPr>
        <p:txBody>
          <a:bodyPr/>
          <a:lstStyle/>
          <a:p>
            <a:pPr eaLnBrk="1" hangingPunct="1">
              <a:defRPr/>
            </a:pPr>
            <a:r>
              <a:rPr lang="en-US" altLang="en-US" sz="4000" dirty="0"/>
              <a:t>Voxel–Based Morphometry</a:t>
            </a:r>
            <a:br>
              <a:rPr lang="en-US" altLang="en-US" sz="4000" dirty="0"/>
            </a:br>
            <a:r>
              <a:rPr lang="en-US" altLang="en-US" sz="4000" dirty="0"/>
              <a:t>           </a:t>
            </a:r>
            <a:r>
              <a:rPr lang="en-US" altLang="en-US" sz="2000" dirty="0"/>
              <a:t>- </a:t>
            </a:r>
            <a:r>
              <a:rPr lang="en-US" sz="2000" dirty="0"/>
              <a:t>Methods for Dummies 2018- </a:t>
            </a:r>
            <a:br>
              <a:rPr lang="en-US" sz="4000" dirty="0"/>
            </a:br>
            <a:endParaRPr lang="en-US" altLang="en-US" sz="4000" dirty="0"/>
          </a:p>
        </p:txBody>
      </p:sp>
      <p:sp>
        <p:nvSpPr>
          <p:cNvPr id="2" name="Subtitle 1"/>
          <p:cNvSpPr>
            <a:spLocks noGrp="1"/>
          </p:cNvSpPr>
          <p:nvPr>
            <p:ph type="subTitle" idx="1"/>
          </p:nvPr>
        </p:nvSpPr>
        <p:spPr>
          <a:xfrm>
            <a:off x="6588224" y="1556792"/>
            <a:ext cx="5535613" cy="646112"/>
          </a:xfrm>
        </p:spPr>
        <p:txBody>
          <a:bodyPr/>
          <a:lstStyle/>
          <a:p>
            <a:pPr>
              <a:defRPr/>
            </a:pPr>
            <a:r>
              <a:rPr lang="en-US" dirty="0">
                <a:solidFill>
                  <a:schemeClr val="bg2">
                    <a:lumMod val="60000"/>
                    <a:lumOff val="40000"/>
                  </a:schemeClr>
                </a:solidFill>
              </a:rPr>
              <a:t>25</a:t>
            </a:r>
            <a:r>
              <a:rPr lang="en-US" baseline="30000" dirty="0">
                <a:solidFill>
                  <a:schemeClr val="bg2">
                    <a:lumMod val="60000"/>
                    <a:lumOff val="40000"/>
                  </a:schemeClr>
                </a:solidFill>
              </a:rPr>
              <a:t>th</a:t>
            </a:r>
            <a:r>
              <a:rPr lang="en-US" dirty="0">
                <a:solidFill>
                  <a:schemeClr val="bg2">
                    <a:lumMod val="60000"/>
                    <a:lumOff val="40000"/>
                  </a:schemeClr>
                </a:solidFill>
              </a:rPr>
              <a:t> April 2018</a:t>
            </a:r>
          </a:p>
        </p:txBody>
      </p:sp>
      <p:sp>
        <p:nvSpPr>
          <p:cNvPr id="6" name="Subtitle 1"/>
          <p:cNvSpPr txBox="1">
            <a:spLocks/>
          </p:cNvSpPr>
          <p:nvPr/>
        </p:nvSpPr>
        <p:spPr bwMode="auto">
          <a:xfrm>
            <a:off x="0" y="5732463"/>
            <a:ext cx="55356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0" indent="0" algn="l" rtl="0" eaLnBrk="0" fontAlgn="base" hangingPunct="0">
              <a:spcBef>
                <a:spcPct val="20000"/>
              </a:spcBef>
              <a:spcAft>
                <a:spcPct val="0"/>
              </a:spcAft>
              <a:buFontTx/>
              <a:buNone/>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chemeClr val="bg2">
                    <a:lumMod val="60000"/>
                    <a:lumOff val="40000"/>
                  </a:schemeClr>
                </a:solidFill>
              </a:rPr>
              <a:t>Isobel Green </a:t>
            </a:r>
          </a:p>
          <a:p>
            <a:pPr>
              <a:defRPr/>
            </a:pPr>
            <a:r>
              <a:rPr lang="en-US" dirty="0">
                <a:solidFill>
                  <a:schemeClr val="bg2">
                    <a:lumMod val="60000"/>
                    <a:lumOff val="40000"/>
                  </a:schemeClr>
                </a:solidFill>
              </a:rPr>
              <a:t>Carlos Estevez Fraga</a:t>
            </a:r>
          </a:p>
        </p:txBody>
      </p:sp>
      <p:pic>
        <p:nvPicPr>
          <p:cNvPr id="9" name="Imagen 8"/>
          <p:cNvPicPr>
            <a:picLocks noChangeAspect="1"/>
          </p:cNvPicPr>
          <p:nvPr/>
        </p:nvPicPr>
        <p:blipFill>
          <a:blip r:embed="rId3"/>
          <a:stretch>
            <a:fillRect/>
          </a:stretch>
        </p:blipFill>
        <p:spPr>
          <a:xfrm>
            <a:off x="3203848" y="1339692"/>
            <a:ext cx="2736304" cy="28812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34958" y="548680"/>
            <a:ext cx="8489950" cy="1296988"/>
          </a:xfrm>
        </p:spPr>
        <p:txBody>
          <a:bodyPr/>
          <a:lstStyle/>
          <a:p>
            <a:r>
              <a:rPr lang="es-ES_tradnl" dirty="0" err="1"/>
              <a:t>Preprocessing</a:t>
            </a:r>
            <a:r>
              <a:rPr lang="es-ES_tradnl" dirty="0"/>
              <a:t>: </a:t>
            </a:r>
            <a:r>
              <a:rPr lang="es-ES_tradnl" dirty="0" err="1"/>
              <a:t>Segmentation</a:t>
            </a:r>
            <a:r>
              <a:rPr lang="es-ES_tradnl" dirty="0"/>
              <a:t> </a:t>
            </a:r>
          </a:p>
        </p:txBody>
      </p:sp>
      <p:pic>
        <p:nvPicPr>
          <p:cNvPr id="5" name="Picture 4" descr="Intensity.png"/>
          <p:cNvPicPr>
            <a:picLocks noChangeAspect="1"/>
          </p:cNvPicPr>
          <p:nvPr/>
        </p:nvPicPr>
        <p:blipFill>
          <a:blip r:embed="rId2" cstate="print"/>
          <a:srcRect/>
          <a:stretch>
            <a:fillRect/>
          </a:stretch>
        </p:blipFill>
        <p:spPr bwMode="auto">
          <a:xfrm>
            <a:off x="255163" y="2924944"/>
            <a:ext cx="2578124" cy="1935618"/>
          </a:xfrm>
          <a:prstGeom prst="rect">
            <a:avLst/>
          </a:prstGeom>
          <a:noFill/>
          <a:ln w="9525">
            <a:noFill/>
            <a:miter lim="800000"/>
            <a:headEnd/>
            <a:tailEnd/>
          </a:ln>
        </p:spPr>
      </p:pic>
      <p:sp>
        <p:nvSpPr>
          <p:cNvPr id="7" name="Cruz 6"/>
          <p:cNvSpPr/>
          <p:nvPr/>
        </p:nvSpPr>
        <p:spPr>
          <a:xfrm>
            <a:off x="2833287" y="3792842"/>
            <a:ext cx="372391" cy="457098"/>
          </a:xfrm>
          <a:prstGeom prst="plus">
            <a:avLst>
              <a:gd name="adj" fmla="val 3452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700" y="2874783"/>
            <a:ext cx="2844181" cy="183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9" name="Imagen 8"/>
          <p:cNvPicPr>
            <a:picLocks noChangeAspect="1"/>
          </p:cNvPicPr>
          <p:nvPr/>
        </p:nvPicPr>
        <p:blipFill>
          <a:blip r:embed="rId4"/>
          <a:stretch>
            <a:fillRect/>
          </a:stretch>
        </p:blipFill>
        <p:spPr>
          <a:xfrm>
            <a:off x="3412297" y="3132172"/>
            <a:ext cx="1999114" cy="1636859"/>
          </a:xfrm>
          <a:prstGeom prst="rect">
            <a:avLst/>
          </a:prstGeom>
        </p:spPr>
      </p:pic>
      <p:sp>
        <p:nvSpPr>
          <p:cNvPr id="13" name="Rectángulo 12"/>
          <p:cNvSpPr/>
          <p:nvPr/>
        </p:nvSpPr>
        <p:spPr>
          <a:xfrm>
            <a:off x="5602027" y="3806760"/>
            <a:ext cx="50405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ángulo 13"/>
          <p:cNvSpPr/>
          <p:nvPr/>
        </p:nvSpPr>
        <p:spPr>
          <a:xfrm>
            <a:off x="5602027" y="4094792"/>
            <a:ext cx="50405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710173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his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825" y="2420888"/>
            <a:ext cx="8640763" cy="320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524250" y="5711775"/>
            <a:ext cx="18780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Comic Sans MS" pitchFamily="66" charset="0"/>
              </a:defRPr>
            </a:lvl1pPr>
            <a:lvl2pPr marL="742950" indent="-285750" eaLnBrk="0" hangingPunct="0">
              <a:defRPr sz="2000" baseline="-25000">
                <a:solidFill>
                  <a:schemeClr val="tx1"/>
                </a:solidFill>
                <a:latin typeface="Comic Sans MS" pitchFamily="66" charset="0"/>
              </a:defRPr>
            </a:lvl2pPr>
            <a:lvl3pPr marL="1143000" indent="-228600" eaLnBrk="0" hangingPunct="0">
              <a:defRPr sz="2000" baseline="-25000">
                <a:solidFill>
                  <a:schemeClr val="tx1"/>
                </a:solidFill>
                <a:latin typeface="Comic Sans MS" pitchFamily="66" charset="0"/>
              </a:defRPr>
            </a:lvl3pPr>
            <a:lvl4pPr marL="1600200" indent="-228600" eaLnBrk="0" hangingPunct="0">
              <a:defRPr sz="2000" baseline="-25000">
                <a:solidFill>
                  <a:schemeClr val="tx1"/>
                </a:solidFill>
                <a:latin typeface="Comic Sans MS" pitchFamily="66" charset="0"/>
              </a:defRPr>
            </a:lvl4pPr>
            <a:lvl5pPr marL="2057400" indent="-228600" eaLnBrk="0" hangingPunct="0">
              <a:defRPr sz="2000" baseline="-25000">
                <a:solidFill>
                  <a:schemeClr val="tx1"/>
                </a:solidFill>
                <a:latin typeface="Comic Sans MS" pitchFamily="66" charset="0"/>
              </a:defRPr>
            </a:lvl5pPr>
            <a:lvl6pPr marL="2514600" indent="-228600" eaLnBrk="0" fontAlgn="base" hangingPunct="0">
              <a:spcBef>
                <a:spcPct val="0"/>
              </a:spcBef>
              <a:spcAft>
                <a:spcPct val="0"/>
              </a:spcAft>
              <a:defRPr sz="2000" baseline="-25000">
                <a:solidFill>
                  <a:schemeClr val="tx1"/>
                </a:solidFill>
                <a:latin typeface="Comic Sans MS" pitchFamily="66" charset="0"/>
              </a:defRPr>
            </a:lvl6pPr>
            <a:lvl7pPr marL="2971800" indent="-228600" eaLnBrk="0" fontAlgn="base" hangingPunct="0">
              <a:spcBef>
                <a:spcPct val="0"/>
              </a:spcBef>
              <a:spcAft>
                <a:spcPct val="0"/>
              </a:spcAft>
              <a:defRPr sz="2000" baseline="-25000">
                <a:solidFill>
                  <a:schemeClr val="tx1"/>
                </a:solidFill>
                <a:latin typeface="Comic Sans MS" pitchFamily="66" charset="0"/>
              </a:defRPr>
            </a:lvl7pPr>
            <a:lvl8pPr marL="3429000" indent="-228600" eaLnBrk="0" fontAlgn="base" hangingPunct="0">
              <a:spcBef>
                <a:spcPct val="0"/>
              </a:spcBef>
              <a:spcAft>
                <a:spcPct val="0"/>
              </a:spcAft>
              <a:defRPr sz="2000" baseline="-25000">
                <a:solidFill>
                  <a:schemeClr val="tx1"/>
                </a:solidFill>
                <a:latin typeface="Comic Sans MS" pitchFamily="66" charset="0"/>
              </a:defRPr>
            </a:lvl8pPr>
            <a:lvl9pPr marL="3886200" indent="-228600" eaLnBrk="0" fontAlgn="base" hangingPunct="0">
              <a:spcBef>
                <a:spcPct val="0"/>
              </a:spcBef>
              <a:spcAft>
                <a:spcPct val="0"/>
              </a:spcAft>
              <a:defRPr sz="2000" baseline="-25000">
                <a:solidFill>
                  <a:schemeClr val="tx1"/>
                </a:solidFill>
                <a:latin typeface="Comic Sans MS" pitchFamily="66" charset="0"/>
              </a:defRPr>
            </a:lvl9pPr>
          </a:lstStyle>
          <a:p>
            <a:pPr eaLnBrk="1" hangingPunct="1"/>
            <a:r>
              <a:rPr lang="en-GB" sz="1800" baseline="0">
                <a:latin typeface="Arial" pitchFamily="34" charset="0"/>
                <a:cs typeface="Arial" pitchFamily="34" charset="0"/>
              </a:rPr>
              <a:t>Image Intensity</a:t>
            </a:r>
          </a:p>
        </p:txBody>
      </p:sp>
      <p:sp>
        <p:nvSpPr>
          <p:cNvPr id="7" name="Text Box 7"/>
          <p:cNvSpPr txBox="1">
            <a:spLocks noChangeArrowheads="1"/>
          </p:cNvSpPr>
          <p:nvPr/>
        </p:nvSpPr>
        <p:spPr bwMode="auto">
          <a:xfrm>
            <a:off x="0" y="3656757"/>
            <a:ext cx="13684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aseline="-25000">
                <a:solidFill>
                  <a:schemeClr val="tx1"/>
                </a:solidFill>
                <a:latin typeface="Comic Sans MS" pitchFamily="66" charset="0"/>
              </a:defRPr>
            </a:lvl1pPr>
            <a:lvl2pPr marL="742950" indent="-285750" eaLnBrk="0" hangingPunct="0">
              <a:defRPr sz="2000" baseline="-25000">
                <a:solidFill>
                  <a:schemeClr val="tx1"/>
                </a:solidFill>
                <a:latin typeface="Comic Sans MS" pitchFamily="66" charset="0"/>
              </a:defRPr>
            </a:lvl2pPr>
            <a:lvl3pPr marL="1143000" indent="-228600" eaLnBrk="0" hangingPunct="0">
              <a:defRPr sz="2000" baseline="-25000">
                <a:solidFill>
                  <a:schemeClr val="tx1"/>
                </a:solidFill>
                <a:latin typeface="Comic Sans MS" pitchFamily="66" charset="0"/>
              </a:defRPr>
            </a:lvl3pPr>
            <a:lvl4pPr marL="1600200" indent="-228600" eaLnBrk="0" hangingPunct="0">
              <a:defRPr sz="2000" baseline="-25000">
                <a:solidFill>
                  <a:schemeClr val="tx1"/>
                </a:solidFill>
                <a:latin typeface="Comic Sans MS" pitchFamily="66" charset="0"/>
              </a:defRPr>
            </a:lvl4pPr>
            <a:lvl5pPr marL="2057400" indent="-228600" eaLnBrk="0" hangingPunct="0">
              <a:defRPr sz="2000" baseline="-25000">
                <a:solidFill>
                  <a:schemeClr val="tx1"/>
                </a:solidFill>
                <a:latin typeface="Comic Sans MS" pitchFamily="66" charset="0"/>
              </a:defRPr>
            </a:lvl5pPr>
            <a:lvl6pPr marL="2514600" indent="-228600" eaLnBrk="0" fontAlgn="base" hangingPunct="0">
              <a:spcBef>
                <a:spcPct val="0"/>
              </a:spcBef>
              <a:spcAft>
                <a:spcPct val="0"/>
              </a:spcAft>
              <a:defRPr sz="2000" baseline="-25000">
                <a:solidFill>
                  <a:schemeClr val="tx1"/>
                </a:solidFill>
                <a:latin typeface="Comic Sans MS" pitchFamily="66" charset="0"/>
              </a:defRPr>
            </a:lvl6pPr>
            <a:lvl7pPr marL="2971800" indent="-228600" eaLnBrk="0" fontAlgn="base" hangingPunct="0">
              <a:spcBef>
                <a:spcPct val="0"/>
              </a:spcBef>
              <a:spcAft>
                <a:spcPct val="0"/>
              </a:spcAft>
              <a:defRPr sz="2000" baseline="-25000">
                <a:solidFill>
                  <a:schemeClr val="tx1"/>
                </a:solidFill>
                <a:latin typeface="Comic Sans MS" pitchFamily="66" charset="0"/>
              </a:defRPr>
            </a:lvl7pPr>
            <a:lvl8pPr marL="3429000" indent="-228600" eaLnBrk="0" fontAlgn="base" hangingPunct="0">
              <a:spcBef>
                <a:spcPct val="0"/>
              </a:spcBef>
              <a:spcAft>
                <a:spcPct val="0"/>
              </a:spcAft>
              <a:defRPr sz="2000" baseline="-25000">
                <a:solidFill>
                  <a:schemeClr val="tx1"/>
                </a:solidFill>
                <a:latin typeface="Comic Sans MS" pitchFamily="66" charset="0"/>
              </a:defRPr>
            </a:lvl8pPr>
            <a:lvl9pPr marL="3886200" indent="-228600" eaLnBrk="0" fontAlgn="base" hangingPunct="0">
              <a:spcBef>
                <a:spcPct val="0"/>
              </a:spcBef>
              <a:spcAft>
                <a:spcPct val="0"/>
              </a:spcAft>
              <a:defRPr sz="2000" baseline="-25000">
                <a:solidFill>
                  <a:schemeClr val="tx1"/>
                </a:solidFill>
                <a:latin typeface="Comic Sans MS" pitchFamily="66" charset="0"/>
              </a:defRPr>
            </a:lvl9pPr>
          </a:lstStyle>
          <a:p>
            <a:pPr eaLnBrk="1" hangingPunct="1"/>
            <a:r>
              <a:rPr lang="en-GB" sz="1800" baseline="0" dirty="0">
                <a:latin typeface="Arial" pitchFamily="34" charset="0"/>
                <a:cs typeface="Arial" pitchFamily="34" charset="0"/>
              </a:rPr>
              <a:t>Frequency</a:t>
            </a:r>
          </a:p>
        </p:txBody>
      </p:sp>
      <p:sp>
        <p:nvSpPr>
          <p:cNvPr id="8" name="Line 8"/>
          <p:cNvSpPr>
            <a:spLocks noChangeShapeType="1"/>
          </p:cNvSpPr>
          <p:nvPr/>
        </p:nvSpPr>
        <p:spPr bwMode="auto">
          <a:xfrm flipV="1">
            <a:off x="509588" y="3001913"/>
            <a:ext cx="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9" name="Line 9"/>
          <p:cNvSpPr>
            <a:spLocks noChangeShapeType="1"/>
          </p:cNvSpPr>
          <p:nvPr/>
        </p:nvSpPr>
        <p:spPr bwMode="auto">
          <a:xfrm>
            <a:off x="5364163" y="5914975"/>
            <a:ext cx="6223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842894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123728" y="2636912"/>
            <a:ext cx="4968552" cy="1584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ln w="0"/>
                <a:solidFill>
                  <a:schemeClr val="tx1"/>
                </a:solidFill>
                <a:effectLst>
                  <a:outerShdw blurRad="38100" dist="19050" dir="2700000" algn="tl" rotWithShape="0">
                    <a:schemeClr val="dk1">
                      <a:alpha val="40000"/>
                    </a:schemeClr>
                  </a:outerShdw>
                </a:effectLst>
              </a:rPr>
              <a:t>DARTEL NORMALIZATION</a:t>
            </a:r>
          </a:p>
        </p:txBody>
      </p:sp>
    </p:spTree>
    <p:extLst>
      <p:ext uri="{BB962C8B-B14F-4D97-AF65-F5344CB8AC3E}">
        <p14:creationId xmlns:p14="http://schemas.microsoft.com/office/powerpoint/2010/main" val="290445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2952" y="620688"/>
            <a:ext cx="8489950" cy="1296988"/>
          </a:xfrm>
        </p:spPr>
        <p:txBody>
          <a:bodyPr/>
          <a:lstStyle/>
          <a:p>
            <a:r>
              <a:rPr lang="es-ES_tradnl" dirty="0" err="1"/>
              <a:t>Preprocessing</a:t>
            </a:r>
            <a:r>
              <a:rPr lang="es-ES_tradnl" dirty="0"/>
              <a:t>: DARTEL </a:t>
            </a:r>
            <a:r>
              <a:rPr lang="es-ES_tradnl" dirty="0" err="1"/>
              <a:t>normalization</a:t>
            </a:r>
            <a:endParaRPr lang="es-ES_tradnl" dirty="0"/>
          </a:p>
        </p:txBody>
      </p:sp>
      <p:sp>
        <p:nvSpPr>
          <p:cNvPr id="6" name="Content Placeholder 2"/>
          <p:cNvSpPr>
            <a:spLocks noGrp="1"/>
          </p:cNvSpPr>
          <p:nvPr>
            <p:ph idx="1"/>
          </p:nvPr>
        </p:nvSpPr>
        <p:spPr>
          <a:xfrm>
            <a:off x="467544" y="1484784"/>
            <a:ext cx="8496944" cy="5583390"/>
          </a:xfrm>
        </p:spPr>
        <p:txBody>
          <a:bodyPr>
            <a:normAutofit/>
          </a:bodyPr>
          <a:lstStyle/>
          <a:p>
            <a:pPr>
              <a:lnSpc>
                <a:spcPct val="150000"/>
              </a:lnSpc>
            </a:pPr>
            <a:r>
              <a:rPr lang="en-GB" sz="2400" dirty="0"/>
              <a:t>1</a:t>
            </a:r>
            <a:r>
              <a:rPr lang="en-GB" sz="2400" baseline="30000" dirty="0"/>
              <a:t>st</a:t>
            </a:r>
            <a:r>
              <a:rPr lang="en-GB" sz="2400" dirty="0"/>
              <a:t> Takes the parameter files from </a:t>
            </a:r>
            <a:r>
              <a:rPr lang="en-GB" sz="2400" b="1" dirty="0"/>
              <a:t>previous segmentation</a:t>
            </a:r>
          </a:p>
          <a:p>
            <a:pPr>
              <a:lnSpc>
                <a:spcPct val="150000"/>
              </a:lnSpc>
            </a:pPr>
            <a:r>
              <a:rPr lang="en-GB" sz="2400" dirty="0"/>
              <a:t>2</a:t>
            </a:r>
            <a:r>
              <a:rPr lang="en-GB" sz="2400" baseline="30000" dirty="0"/>
              <a:t>nd</a:t>
            </a:r>
            <a:r>
              <a:rPr lang="en-GB" sz="2400" dirty="0"/>
              <a:t> </a:t>
            </a:r>
            <a:r>
              <a:rPr lang="en-GB" sz="2400" b="1" dirty="0"/>
              <a:t>Rigid registration </a:t>
            </a:r>
            <a:r>
              <a:rPr lang="en-GB" sz="2400" dirty="0"/>
              <a:t>of images to be aligned with TPM</a:t>
            </a:r>
          </a:p>
          <a:p>
            <a:pPr>
              <a:lnSpc>
                <a:spcPct val="150000"/>
              </a:lnSpc>
            </a:pPr>
            <a:r>
              <a:rPr lang="en-GB" sz="2400" dirty="0"/>
              <a:t>3</a:t>
            </a:r>
            <a:r>
              <a:rPr lang="en-GB" sz="2400" baseline="30000" dirty="0"/>
              <a:t>rd</a:t>
            </a:r>
            <a:r>
              <a:rPr lang="en-GB" sz="2400" dirty="0"/>
              <a:t> Mean of all images created as </a:t>
            </a:r>
            <a:r>
              <a:rPr lang="en-GB" sz="2400" b="1" dirty="0"/>
              <a:t>initial template </a:t>
            </a:r>
          </a:p>
          <a:p>
            <a:pPr>
              <a:lnSpc>
                <a:spcPct val="150000"/>
              </a:lnSpc>
            </a:pPr>
            <a:r>
              <a:rPr lang="en-GB" sz="2400" dirty="0"/>
              <a:t>4</a:t>
            </a:r>
            <a:r>
              <a:rPr lang="en-GB" sz="2400" baseline="30000" dirty="0"/>
              <a:t>th</a:t>
            </a:r>
            <a:r>
              <a:rPr lang="en-GB" sz="2400" dirty="0"/>
              <a:t> </a:t>
            </a:r>
            <a:r>
              <a:rPr lang="en-GB" sz="2400" b="1" dirty="0"/>
              <a:t>Deformations</a:t>
            </a:r>
            <a:r>
              <a:rPr lang="en-GB" sz="2400" dirty="0"/>
              <a:t> of each image to the template are computed</a:t>
            </a:r>
          </a:p>
          <a:p>
            <a:pPr>
              <a:lnSpc>
                <a:spcPct val="150000"/>
              </a:lnSpc>
            </a:pPr>
            <a:r>
              <a:rPr lang="en-GB" sz="2400" dirty="0"/>
              <a:t>5</a:t>
            </a:r>
            <a:r>
              <a:rPr lang="en-GB" sz="2400" baseline="30000" dirty="0"/>
              <a:t>th</a:t>
            </a:r>
            <a:r>
              <a:rPr lang="en-GB" sz="2400" dirty="0"/>
              <a:t> Template is </a:t>
            </a:r>
            <a:r>
              <a:rPr lang="en-GB" sz="2400" b="1" dirty="0"/>
              <a:t>regenerated and averaged</a:t>
            </a:r>
          </a:p>
          <a:p>
            <a:pPr>
              <a:lnSpc>
                <a:spcPct val="150000"/>
              </a:lnSpc>
            </a:pPr>
            <a:r>
              <a:rPr lang="en-GB" sz="2400" dirty="0"/>
              <a:t>6</a:t>
            </a:r>
            <a:r>
              <a:rPr lang="en-GB" sz="2400" baseline="30000" dirty="0"/>
              <a:t>th</a:t>
            </a:r>
            <a:r>
              <a:rPr lang="en-GB" sz="2400" dirty="0"/>
              <a:t> </a:t>
            </a:r>
            <a:r>
              <a:rPr lang="en-GB" sz="2400" b="1" dirty="0"/>
              <a:t>Warped images</a:t>
            </a:r>
            <a:r>
              <a:rPr lang="en-GB" sz="2400" dirty="0"/>
              <a:t> are generated</a:t>
            </a:r>
          </a:p>
        </p:txBody>
      </p:sp>
    </p:spTree>
    <p:extLst>
      <p:ext uri="{BB962C8B-B14F-4D97-AF65-F5344CB8AC3E}">
        <p14:creationId xmlns:p14="http://schemas.microsoft.com/office/powerpoint/2010/main" val="164090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2952" y="620688"/>
            <a:ext cx="8489950" cy="1296988"/>
          </a:xfrm>
        </p:spPr>
        <p:txBody>
          <a:bodyPr/>
          <a:lstStyle/>
          <a:p>
            <a:r>
              <a:rPr lang="es-ES_tradnl" dirty="0" err="1"/>
              <a:t>Preprocessing</a:t>
            </a:r>
            <a:r>
              <a:rPr lang="es-ES_tradnl" dirty="0"/>
              <a:t>: DARTEL </a:t>
            </a:r>
            <a:r>
              <a:rPr lang="es-ES_tradnl" dirty="0" err="1"/>
              <a:t>normalization</a:t>
            </a:r>
            <a:endParaRPr lang="es-ES_tradnl"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140968"/>
            <a:ext cx="3816424" cy="3383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a:spLocks noGrp="1"/>
          </p:cNvSpPr>
          <p:nvPr>
            <p:ph idx="1"/>
          </p:nvPr>
        </p:nvSpPr>
        <p:spPr>
          <a:xfrm>
            <a:off x="107504" y="1484784"/>
            <a:ext cx="5220072" cy="4608512"/>
          </a:xfrm>
        </p:spPr>
        <p:txBody>
          <a:bodyPr/>
          <a:lstStyle/>
          <a:p>
            <a:pPr>
              <a:defRPr/>
            </a:pPr>
            <a:r>
              <a:rPr lang="en-GB" dirty="0"/>
              <a:t>Better inter-subject alignment</a:t>
            </a:r>
          </a:p>
          <a:p>
            <a:pPr>
              <a:defRPr/>
            </a:pPr>
            <a:endParaRPr lang="en-GB" dirty="0"/>
          </a:p>
          <a:p>
            <a:pPr>
              <a:defRPr/>
            </a:pPr>
            <a:r>
              <a:rPr lang="en-GB" dirty="0"/>
              <a:t>More accurate localization</a:t>
            </a:r>
          </a:p>
          <a:p>
            <a:pPr>
              <a:defRPr/>
            </a:pPr>
            <a:endParaRPr lang="en-US" dirty="0"/>
          </a:p>
        </p:txBody>
      </p:sp>
    </p:spTree>
    <p:extLst>
      <p:ext uri="{BB962C8B-B14F-4D97-AF65-F5344CB8AC3E}">
        <p14:creationId xmlns:p14="http://schemas.microsoft.com/office/powerpoint/2010/main" val="920839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123728" y="2636912"/>
            <a:ext cx="4968552" cy="1584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ln w="0"/>
                <a:solidFill>
                  <a:schemeClr val="tx1"/>
                </a:solidFill>
                <a:effectLst>
                  <a:outerShdw blurRad="38100" dist="19050" dir="2700000" algn="tl" rotWithShape="0">
                    <a:schemeClr val="dk1">
                      <a:alpha val="40000"/>
                    </a:schemeClr>
                  </a:outerShdw>
                </a:effectLst>
              </a:rPr>
              <a:t>MODULATION</a:t>
            </a:r>
          </a:p>
        </p:txBody>
      </p:sp>
    </p:spTree>
    <p:extLst>
      <p:ext uri="{BB962C8B-B14F-4D97-AF65-F5344CB8AC3E}">
        <p14:creationId xmlns:p14="http://schemas.microsoft.com/office/powerpoint/2010/main" val="1400035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6400" y="1556792"/>
            <a:ext cx="8489950" cy="5112568"/>
          </a:xfrm>
        </p:spPr>
        <p:txBody>
          <a:bodyPr/>
          <a:lstStyle/>
          <a:p>
            <a:r>
              <a:rPr lang="en-GB" altLang="en-US" dirty="0">
                <a:ea typeface="ＭＳ Ｐゴシック" pitchFamily="34" charset="-128"/>
              </a:rPr>
              <a:t>Voxel intensities can be further modulated by </a:t>
            </a:r>
            <a:r>
              <a:rPr lang="en-GB" altLang="en-US" b="1" dirty="0">
                <a:ea typeface="ＭＳ Ｐゴシック" pitchFamily="34" charset="-128"/>
              </a:rPr>
              <a:t>determinant of Jacobean </a:t>
            </a:r>
            <a:r>
              <a:rPr lang="en-GB" altLang="en-US" dirty="0">
                <a:ea typeface="ＭＳ Ｐゴシック" pitchFamily="34" charset="-128"/>
              </a:rPr>
              <a:t>of warps</a:t>
            </a:r>
          </a:p>
          <a:p>
            <a:r>
              <a:rPr lang="es-ES_tradnl" dirty="0" err="1"/>
              <a:t>During</a:t>
            </a:r>
            <a:r>
              <a:rPr lang="es-ES_tradnl" dirty="0"/>
              <a:t> </a:t>
            </a:r>
            <a:r>
              <a:rPr lang="es-ES_tradnl" dirty="0" err="1"/>
              <a:t>modulation</a:t>
            </a:r>
            <a:r>
              <a:rPr lang="es-ES_tradnl" dirty="0"/>
              <a:t> </a:t>
            </a:r>
            <a:r>
              <a:rPr lang="en-GB" altLang="en-US" dirty="0">
                <a:ea typeface="ＭＳ Ｐゴシック" pitchFamily="34" charset="-128"/>
              </a:rPr>
              <a:t>voxel intensities are multiplied by the local value in the deformation field from normalisation, so that total GM/WM signal remains the same</a:t>
            </a:r>
          </a:p>
          <a:p>
            <a:r>
              <a:rPr lang="en-GB" altLang="en-US" dirty="0">
                <a:ea typeface="ＭＳ Ｐゴシック" pitchFamily="34" charset="-128"/>
              </a:rPr>
              <a:t>Comparisons </a:t>
            </a:r>
          </a:p>
          <a:p>
            <a:pPr lvl="1"/>
            <a:r>
              <a:rPr lang="en-GB" altLang="en-US" dirty="0">
                <a:ea typeface="ＭＳ Ｐゴシック" pitchFamily="34" charset="-128"/>
              </a:rPr>
              <a:t>Grey matter density/concentration (</a:t>
            </a:r>
            <a:r>
              <a:rPr lang="en-GB" altLang="en-US" b="1" dirty="0">
                <a:ea typeface="ＭＳ Ｐゴシック" pitchFamily="34" charset="-128"/>
              </a:rPr>
              <a:t>unmodulated</a:t>
            </a:r>
            <a:r>
              <a:rPr lang="en-GB" altLang="en-US" dirty="0">
                <a:ea typeface="ＭＳ Ｐゴシック" pitchFamily="34" charset="-128"/>
              </a:rPr>
              <a:t>)</a:t>
            </a:r>
          </a:p>
          <a:p>
            <a:pPr lvl="1"/>
            <a:r>
              <a:rPr lang="en-GB" altLang="en-US" dirty="0">
                <a:ea typeface="ＭＳ Ｐゴシック" pitchFamily="34" charset="-128"/>
              </a:rPr>
              <a:t>Volume (</a:t>
            </a:r>
            <a:r>
              <a:rPr lang="en-GB" altLang="en-US" b="1" dirty="0">
                <a:ea typeface="ＭＳ Ｐゴシック" pitchFamily="34" charset="-128"/>
              </a:rPr>
              <a:t>modulated</a:t>
            </a:r>
            <a:r>
              <a:rPr lang="en-GB" altLang="en-US" dirty="0">
                <a:ea typeface="ＭＳ Ｐゴシック" pitchFamily="34" charset="-128"/>
              </a:rPr>
              <a:t>).</a:t>
            </a:r>
          </a:p>
          <a:p>
            <a:r>
              <a:rPr lang="es-ES_tradnl" dirty="0"/>
              <a:t>CHANGE IN INTENSITY = CHANGE IN VOLUME</a:t>
            </a:r>
          </a:p>
        </p:txBody>
      </p:sp>
      <p:sp>
        <p:nvSpPr>
          <p:cNvPr id="4" name="Título 1"/>
          <p:cNvSpPr txBox="1">
            <a:spLocks/>
          </p:cNvSpPr>
          <p:nvPr/>
        </p:nvSpPr>
        <p:spPr bwMode="auto">
          <a:xfrm>
            <a:off x="251520" y="764704"/>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Preprocessing</a:t>
            </a:r>
            <a:r>
              <a:rPr lang="es-ES_tradnl" dirty="0"/>
              <a:t>: </a:t>
            </a:r>
            <a:r>
              <a:rPr lang="es-ES_tradnl" dirty="0" err="1"/>
              <a:t>Modulation</a:t>
            </a:r>
            <a:r>
              <a:rPr lang="es-ES_tradnl" dirty="0"/>
              <a:t> (</a:t>
            </a:r>
            <a:r>
              <a:rPr lang="es-ES_tradnl" dirty="0" err="1"/>
              <a:t>preserved</a:t>
            </a:r>
            <a:r>
              <a:rPr lang="es-ES_tradnl" dirty="0"/>
              <a:t> </a:t>
            </a:r>
            <a:r>
              <a:rPr lang="es-ES_tradnl" dirty="0" err="1"/>
              <a:t>amount</a:t>
            </a:r>
            <a:r>
              <a:rPr lang="es-ES_tradnl" dirty="0"/>
              <a:t>)</a:t>
            </a:r>
          </a:p>
        </p:txBody>
      </p:sp>
    </p:spTree>
    <p:extLst>
      <p:ext uri="{BB962C8B-B14F-4D97-AF65-F5344CB8AC3E}">
        <p14:creationId xmlns:p14="http://schemas.microsoft.com/office/powerpoint/2010/main" val="2090385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t"/>
          <p:cNvPicPr>
            <a:picLocks noChangeAspect="1" noChangeArrowheads="1"/>
          </p:cNvPicPr>
          <p:nvPr/>
        </p:nvPicPr>
        <p:blipFill>
          <a:blip r:embed="rId3" cstate="print"/>
          <a:srcRect/>
          <a:stretch>
            <a:fillRect/>
          </a:stretch>
        </p:blipFill>
        <p:spPr bwMode="auto">
          <a:xfrm>
            <a:off x="4919911" y="1340768"/>
            <a:ext cx="4067175" cy="4475163"/>
          </a:xfrm>
          <a:prstGeom prst="rect">
            <a:avLst/>
          </a:prstGeom>
          <a:noFill/>
        </p:spPr>
      </p:pic>
      <p:pic>
        <p:nvPicPr>
          <p:cNvPr id="5" name="Picture 4" descr="def_forward"/>
          <p:cNvPicPr>
            <a:picLocks noChangeAspect="1" noChangeArrowheads="1"/>
          </p:cNvPicPr>
          <p:nvPr/>
        </p:nvPicPr>
        <p:blipFill>
          <a:blip r:embed="rId4" cstate="print"/>
          <a:srcRect/>
          <a:stretch>
            <a:fillRect/>
          </a:stretch>
        </p:blipFill>
        <p:spPr bwMode="auto">
          <a:xfrm>
            <a:off x="395536" y="1340768"/>
            <a:ext cx="4067175" cy="4468813"/>
          </a:xfrm>
          <a:prstGeom prst="rect">
            <a:avLst/>
          </a:prstGeom>
          <a:noFill/>
        </p:spPr>
      </p:pic>
      <p:sp>
        <p:nvSpPr>
          <p:cNvPr id="6" name="Text Box 5"/>
          <p:cNvSpPr txBox="1">
            <a:spLocks noChangeArrowheads="1"/>
          </p:cNvSpPr>
          <p:nvPr/>
        </p:nvSpPr>
        <p:spPr bwMode="auto">
          <a:xfrm>
            <a:off x="1362324" y="5896893"/>
            <a:ext cx="2152650" cy="366713"/>
          </a:xfrm>
          <a:prstGeom prst="rect">
            <a:avLst/>
          </a:prstGeom>
          <a:noFill/>
          <a:ln w="9525">
            <a:noFill/>
            <a:miter lim="800000"/>
            <a:headEnd/>
            <a:tailEnd/>
          </a:ln>
          <a:effectLst/>
        </p:spPr>
        <p:txBody>
          <a:bodyPr wrap="none">
            <a:spAutoFit/>
          </a:bodyPr>
          <a:lstStyle/>
          <a:p>
            <a:r>
              <a:rPr lang="en-GB" sz="1800" baseline="0">
                <a:latin typeface="Arial" charset="0"/>
              </a:rPr>
              <a:t>Deformation Field</a:t>
            </a:r>
          </a:p>
        </p:txBody>
      </p:sp>
      <p:sp>
        <p:nvSpPr>
          <p:cNvPr id="7" name="Text Box 6"/>
          <p:cNvSpPr txBox="1">
            <a:spLocks noChangeArrowheads="1"/>
          </p:cNvSpPr>
          <p:nvPr/>
        </p:nvSpPr>
        <p:spPr bwMode="auto">
          <a:xfrm>
            <a:off x="4897686" y="5896893"/>
            <a:ext cx="4584700" cy="641350"/>
          </a:xfrm>
          <a:prstGeom prst="rect">
            <a:avLst/>
          </a:prstGeom>
          <a:noFill/>
          <a:ln w="9525">
            <a:noFill/>
            <a:miter lim="800000"/>
            <a:headEnd/>
            <a:tailEnd/>
          </a:ln>
          <a:effectLst/>
        </p:spPr>
        <p:txBody>
          <a:bodyPr>
            <a:spAutoFit/>
          </a:bodyPr>
          <a:lstStyle/>
          <a:p>
            <a:pPr algn="ctr"/>
            <a:r>
              <a:rPr lang="en-GB" sz="1800" baseline="0" dirty="0">
                <a:latin typeface="Arial" charset="0"/>
              </a:rPr>
              <a:t>Jacobians determinants</a:t>
            </a:r>
            <a:br>
              <a:rPr lang="en-GB" sz="1800" baseline="0" dirty="0">
                <a:latin typeface="Arial" charset="0"/>
              </a:rPr>
            </a:br>
            <a:r>
              <a:rPr lang="en-GB" sz="1800" baseline="0" dirty="0">
                <a:latin typeface="Arial" charset="0"/>
              </a:rPr>
              <a:t>Dark </a:t>
            </a:r>
            <a:r>
              <a:rPr lang="en-GB" sz="1800" baseline="0" dirty="0">
                <a:latin typeface="Arial" charset="0"/>
                <a:sym typeface="Wingdings"/>
              </a:rPr>
              <a:t>deformation lines closer</a:t>
            </a:r>
            <a:r>
              <a:rPr lang="en-GB" sz="1800" baseline="0" dirty="0">
                <a:latin typeface="Arial" charset="0"/>
              </a:rPr>
              <a:t>.</a:t>
            </a:r>
          </a:p>
        </p:txBody>
      </p:sp>
    </p:spTree>
    <p:extLst>
      <p:ext uri="{BB962C8B-B14F-4D97-AF65-F5344CB8AC3E}">
        <p14:creationId xmlns:p14="http://schemas.microsoft.com/office/powerpoint/2010/main" val="863433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2952" y="620688"/>
            <a:ext cx="8489950" cy="1296988"/>
          </a:xfrm>
        </p:spPr>
        <p:txBody>
          <a:bodyPr/>
          <a:lstStyle/>
          <a:p>
            <a:r>
              <a:rPr lang="es-ES_tradnl" dirty="0" err="1"/>
              <a:t>Preprocessing</a:t>
            </a:r>
            <a:r>
              <a:rPr lang="es-ES_tradnl" dirty="0"/>
              <a:t>: </a:t>
            </a:r>
            <a:r>
              <a:rPr lang="es-ES_tradnl" dirty="0" err="1"/>
              <a:t>Modulation</a:t>
            </a:r>
            <a:r>
              <a:rPr lang="es-ES_tradnl" dirty="0"/>
              <a:t> (</a:t>
            </a:r>
            <a:r>
              <a:rPr lang="es-ES_tradnl" dirty="0" err="1"/>
              <a:t>preserved</a:t>
            </a:r>
            <a:r>
              <a:rPr lang="es-ES_tradnl" dirty="0"/>
              <a:t> </a:t>
            </a:r>
            <a:r>
              <a:rPr lang="es-ES_tradnl" dirty="0" err="1"/>
              <a:t>amount</a:t>
            </a:r>
            <a:r>
              <a:rPr lang="es-ES_tradnl" dirty="0"/>
              <a:t>)</a:t>
            </a:r>
            <a:br>
              <a:rPr lang="es-ES_tradnl" dirty="0"/>
            </a:br>
            <a:endParaRPr lang="es-ES_tradnl" dirty="0"/>
          </a:p>
        </p:txBody>
      </p:sp>
      <p:sp>
        <p:nvSpPr>
          <p:cNvPr id="6" name="Content Placeholder 2"/>
          <p:cNvSpPr>
            <a:spLocks noGrp="1"/>
          </p:cNvSpPr>
          <p:nvPr>
            <p:ph idx="1"/>
          </p:nvPr>
        </p:nvSpPr>
        <p:spPr>
          <a:xfrm>
            <a:off x="467544" y="1662034"/>
            <a:ext cx="8496944" cy="5583390"/>
          </a:xfrm>
        </p:spPr>
        <p:txBody>
          <a:bodyPr>
            <a:normAutofit/>
          </a:bodyPr>
          <a:lstStyle/>
          <a:p>
            <a:pPr>
              <a:lnSpc>
                <a:spcPct val="150000"/>
              </a:lnSpc>
            </a:pPr>
            <a:r>
              <a:rPr lang="es-ES_tradnl" sz="2400" dirty="0" err="1">
                <a:latin typeface="Arial" panose="020B0604020202020204" pitchFamily="34" charset="0"/>
              </a:rPr>
              <a:t>Involves</a:t>
            </a:r>
            <a:r>
              <a:rPr lang="es-ES_tradnl" sz="2400" dirty="0">
                <a:latin typeface="Arial" panose="020B0604020202020204" pitchFamily="34" charset="0"/>
              </a:rPr>
              <a:t> </a:t>
            </a:r>
            <a:r>
              <a:rPr lang="es-ES_tradnl" sz="2400" dirty="0" err="1">
                <a:latin typeface="Arial" panose="020B0604020202020204" pitchFamily="34" charset="0"/>
              </a:rPr>
              <a:t>multiplying</a:t>
            </a:r>
            <a:r>
              <a:rPr lang="es-ES_tradnl" sz="2400" dirty="0">
                <a:latin typeface="Arial" panose="020B0604020202020204" pitchFamily="34" charset="0"/>
              </a:rPr>
              <a:t> </a:t>
            </a:r>
            <a:r>
              <a:rPr lang="es-ES_tradnl" sz="2400" dirty="0" err="1">
                <a:latin typeface="Arial" panose="020B0604020202020204" pitchFamily="34" charset="0"/>
              </a:rPr>
              <a:t>the</a:t>
            </a:r>
            <a:r>
              <a:rPr lang="es-ES_tradnl" sz="2400" dirty="0">
                <a:latin typeface="Arial" panose="020B0604020202020204" pitchFamily="34" charset="0"/>
              </a:rPr>
              <a:t> </a:t>
            </a:r>
            <a:r>
              <a:rPr lang="es-ES_tradnl" sz="2400" dirty="0" err="1">
                <a:latin typeface="Arial" panose="020B0604020202020204" pitchFamily="34" charset="0"/>
              </a:rPr>
              <a:t>spatially</a:t>
            </a:r>
            <a:r>
              <a:rPr lang="es-ES_tradnl" sz="2400" dirty="0">
                <a:latin typeface="Arial" panose="020B0604020202020204" pitchFamily="34" charset="0"/>
              </a:rPr>
              <a:t> </a:t>
            </a:r>
            <a:r>
              <a:rPr lang="es-ES_tradnl" sz="2400" dirty="0" err="1">
                <a:latin typeface="Arial" panose="020B0604020202020204" pitchFamily="34" charset="0"/>
              </a:rPr>
              <a:t>normalized</a:t>
            </a:r>
            <a:r>
              <a:rPr lang="es-ES_tradnl" sz="2400" dirty="0">
                <a:latin typeface="Arial" panose="020B0604020202020204" pitchFamily="34" charset="0"/>
              </a:rPr>
              <a:t> GM </a:t>
            </a:r>
            <a:r>
              <a:rPr lang="es-ES_tradnl" sz="2400" dirty="0" err="1">
                <a:latin typeface="Arial" panose="020B0604020202020204" pitchFamily="34" charset="0"/>
              </a:rPr>
              <a:t>by</a:t>
            </a:r>
            <a:r>
              <a:rPr lang="es-ES_tradnl" sz="2400" dirty="0">
                <a:latin typeface="Arial" panose="020B0604020202020204" pitchFamily="34" charset="0"/>
              </a:rPr>
              <a:t> </a:t>
            </a:r>
            <a:r>
              <a:rPr lang="es-ES_tradnl" sz="2400" dirty="0" err="1">
                <a:latin typeface="Arial" panose="020B0604020202020204" pitchFamily="34" charset="0"/>
              </a:rPr>
              <a:t>its</a:t>
            </a:r>
            <a:r>
              <a:rPr lang="es-ES_tradnl" sz="2400" dirty="0">
                <a:latin typeface="Arial" panose="020B0604020202020204" pitchFamily="34" charset="0"/>
              </a:rPr>
              <a:t> </a:t>
            </a:r>
            <a:r>
              <a:rPr lang="es-ES_tradnl" sz="2400" dirty="0" err="1">
                <a:latin typeface="Arial" panose="020B0604020202020204" pitchFamily="34" charset="0"/>
              </a:rPr>
              <a:t>relative</a:t>
            </a:r>
            <a:r>
              <a:rPr lang="es-ES_tradnl" sz="2400" dirty="0">
                <a:latin typeface="Arial" panose="020B0604020202020204" pitchFamily="34" charset="0"/>
              </a:rPr>
              <a:t> </a:t>
            </a:r>
            <a:r>
              <a:rPr lang="es-ES_tradnl" sz="2400" dirty="0" err="1">
                <a:latin typeface="Arial" panose="020B0604020202020204" pitchFamily="34" charset="0"/>
              </a:rPr>
              <a:t>volume</a:t>
            </a:r>
            <a:r>
              <a:rPr lang="es-ES_tradnl" sz="2400" dirty="0">
                <a:latin typeface="Arial" panose="020B0604020202020204" pitchFamily="34" charset="0"/>
              </a:rPr>
              <a:t> </a:t>
            </a:r>
            <a:r>
              <a:rPr lang="es-ES_tradnl" sz="2400" dirty="0" err="1">
                <a:latin typeface="Arial" panose="020B0604020202020204" pitchFamily="34" charset="0"/>
              </a:rPr>
              <a:t>before</a:t>
            </a:r>
            <a:r>
              <a:rPr lang="es-ES_tradnl" sz="2400" dirty="0">
                <a:latin typeface="Arial" panose="020B0604020202020204" pitchFamily="34" charset="0"/>
              </a:rPr>
              <a:t> and </a:t>
            </a:r>
            <a:r>
              <a:rPr lang="es-ES_tradnl" sz="2400" dirty="0" err="1">
                <a:latin typeface="Arial" panose="020B0604020202020204" pitchFamily="34" charset="0"/>
              </a:rPr>
              <a:t>after</a:t>
            </a:r>
            <a:r>
              <a:rPr lang="es-ES_tradnl" sz="2400" dirty="0">
                <a:latin typeface="Arial" panose="020B0604020202020204" pitchFamily="34" charset="0"/>
              </a:rPr>
              <a:t> </a:t>
            </a:r>
            <a:r>
              <a:rPr lang="es-ES_tradnl" sz="2400" dirty="0" err="1">
                <a:latin typeface="Arial" panose="020B0604020202020204" pitchFamily="34" charset="0"/>
              </a:rPr>
              <a:t>normalization</a:t>
            </a:r>
            <a:r>
              <a:rPr lang="es-ES_tradnl" sz="2400" dirty="0">
                <a:latin typeface="Arial" panose="020B0604020202020204" pitchFamily="34" charset="0"/>
              </a:rPr>
              <a:t>. </a:t>
            </a:r>
          </a:p>
          <a:p>
            <a:pPr>
              <a:lnSpc>
                <a:spcPct val="150000"/>
              </a:lnSpc>
            </a:pPr>
            <a:endParaRPr lang="en-GB" sz="2400" b="1" dirty="0">
              <a:sym typeface="Wingdings"/>
            </a:endParaRPr>
          </a:p>
          <a:p>
            <a:pPr>
              <a:lnSpc>
                <a:spcPct val="150000"/>
              </a:lnSpc>
            </a:pPr>
            <a:endParaRPr lang="en-GB" sz="2400" dirty="0"/>
          </a:p>
        </p:txBody>
      </p:sp>
      <p:sp>
        <p:nvSpPr>
          <p:cNvPr id="2" name="Rectángulo 1"/>
          <p:cNvSpPr/>
          <p:nvPr/>
        </p:nvSpPr>
        <p:spPr>
          <a:xfrm>
            <a:off x="6215497" y="5877272"/>
            <a:ext cx="93610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9" name="Conector recto de flecha 8"/>
          <p:cNvCxnSpPr/>
          <p:nvPr/>
        </p:nvCxnSpPr>
        <p:spPr>
          <a:xfrm>
            <a:off x="2724527" y="4315866"/>
            <a:ext cx="3409024" cy="215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a:stCxn id="17" idx="3"/>
            <a:endCxn id="2" idx="1"/>
          </p:cNvCxnSpPr>
          <p:nvPr/>
        </p:nvCxnSpPr>
        <p:spPr>
          <a:xfrm flipV="1">
            <a:off x="2051720" y="6237312"/>
            <a:ext cx="4163777" cy="362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899592" y="3520234"/>
            <a:ext cx="1800200" cy="1421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ángulo 16"/>
          <p:cNvSpPr/>
          <p:nvPr/>
        </p:nvSpPr>
        <p:spPr>
          <a:xfrm>
            <a:off x="1547664" y="6085198"/>
            <a:ext cx="504056" cy="3766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ángulo 10"/>
          <p:cNvSpPr/>
          <p:nvPr/>
        </p:nvSpPr>
        <p:spPr>
          <a:xfrm>
            <a:off x="899592" y="3510832"/>
            <a:ext cx="1800200" cy="1440160"/>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ángulo 11"/>
          <p:cNvSpPr/>
          <p:nvPr/>
        </p:nvSpPr>
        <p:spPr>
          <a:xfrm>
            <a:off x="1547664" y="6093296"/>
            <a:ext cx="504056" cy="376657"/>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12"/>
          <p:cNvSpPr/>
          <p:nvPr/>
        </p:nvSpPr>
        <p:spPr>
          <a:xfrm>
            <a:off x="6159696" y="3933056"/>
            <a:ext cx="936104" cy="720080"/>
          </a:xfrm>
          <a:prstGeom prst="rect">
            <a:avLst/>
          </a:prstGeom>
          <a:solidFill>
            <a:schemeClr val="accent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ángulo 14"/>
          <p:cNvSpPr/>
          <p:nvPr/>
        </p:nvSpPr>
        <p:spPr>
          <a:xfrm>
            <a:off x="6156176" y="3933559"/>
            <a:ext cx="93610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p:cNvSpPr/>
          <p:nvPr/>
        </p:nvSpPr>
        <p:spPr>
          <a:xfrm>
            <a:off x="6228184" y="5877272"/>
            <a:ext cx="936104" cy="720080"/>
          </a:xfrm>
          <a:prstGeom prst="rect">
            <a:avLst/>
          </a:prstGeom>
          <a:solidFill>
            <a:schemeClr val="accent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uadroTexto 2"/>
          <p:cNvSpPr txBox="1"/>
          <p:nvPr/>
        </p:nvSpPr>
        <p:spPr>
          <a:xfrm>
            <a:off x="683568" y="3068960"/>
            <a:ext cx="3240360" cy="369332"/>
          </a:xfrm>
          <a:prstGeom prst="rect">
            <a:avLst/>
          </a:prstGeom>
          <a:noFill/>
        </p:spPr>
        <p:txBody>
          <a:bodyPr wrap="square" rtlCol="0">
            <a:spAutoFit/>
          </a:bodyPr>
          <a:lstStyle/>
          <a:p>
            <a:r>
              <a:rPr lang="es-ES_tradnl" b="1" dirty="0"/>
              <a:t>BEFORE</a:t>
            </a:r>
            <a:r>
              <a:rPr lang="es-ES_tradnl" dirty="0"/>
              <a:t> MODULATION</a:t>
            </a:r>
          </a:p>
        </p:txBody>
      </p:sp>
      <p:sp>
        <p:nvSpPr>
          <p:cNvPr id="18" name="CuadroTexto 17"/>
          <p:cNvSpPr txBox="1"/>
          <p:nvPr/>
        </p:nvSpPr>
        <p:spPr>
          <a:xfrm>
            <a:off x="5724128" y="3069256"/>
            <a:ext cx="3240360" cy="369332"/>
          </a:xfrm>
          <a:prstGeom prst="rect">
            <a:avLst/>
          </a:prstGeom>
          <a:noFill/>
        </p:spPr>
        <p:txBody>
          <a:bodyPr wrap="square" rtlCol="0">
            <a:spAutoFit/>
          </a:bodyPr>
          <a:lstStyle/>
          <a:p>
            <a:r>
              <a:rPr lang="es-ES_tradnl" b="1" dirty="0"/>
              <a:t>AFTER </a:t>
            </a:r>
            <a:r>
              <a:rPr lang="es-ES_tradnl" dirty="0"/>
              <a:t>MODULATION</a:t>
            </a:r>
          </a:p>
        </p:txBody>
      </p:sp>
    </p:spTree>
    <p:extLst>
      <p:ext uri="{BB962C8B-B14F-4D97-AF65-F5344CB8AC3E}">
        <p14:creationId xmlns:p14="http://schemas.microsoft.com/office/powerpoint/2010/main" val="78531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heckerboard(across)">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1" grpId="0" animBg="1"/>
      <p:bldP spid="12"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123728" y="2636912"/>
            <a:ext cx="4968552" cy="1584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ln w="0"/>
                <a:solidFill>
                  <a:schemeClr val="tx1"/>
                </a:solidFill>
                <a:effectLst>
                  <a:outerShdw blurRad="38100" dist="19050" dir="2700000" algn="tl" rotWithShape="0">
                    <a:schemeClr val="dk1">
                      <a:alpha val="40000"/>
                    </a:schemeClr>
                  </a:outerShdw>
                </a:effectLst>
              </a:rPr>
              <a:t>SMOOTHING</a:t>
            </a:r>
          </a:p>
        </p:txBody>
      </p:sp>
    </p:spTree>
    <p:extLst>
      <p:ext uri="{BB962C8B-B14F-4D97-AF65-F5344CB8AC3E}">
        <p14:creationId xmlns:p14="http://schemas.microsoft.com/office/powerpoint/2010/main" val="457605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CONTENTS</a:t>
            </a:r>
          </a:p>
        </p:txBody>
      </p:sp>
      <p:sp>
        <p:nvSpPr>
          <p:cNvPr id="5" name="Content Placeholder 2"/>
          <p:cNvSpPr txBox="1">
            <a:spLocks/>
          </p:cNvSpPr>
          <p:nvPr/>
        </p:nvSpPr>
        <p:spPr bwMode="auto">
          <a:xfrm>
            <a:off x="330200" y="1557338"/>
            <a:ext cx="8129588"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defRPr/>
            </a:pPr>
            <a:r>
              <a:rPr lang="en-US" altLang="en-US" b="1"/>
              <a:t>1.- Introduction </a:t>
            </a:r>
          </a:p>
          <a:p>
            <a:pPr marL="0" indent="0" eaLnBrk="1" hangingPunct="1">
              <a:buFontTx/>
              <a:buNone/>
              <a:defRPr/>
            </a:pPr>
            <a:r>
              <a:rPr lang="en-US" altLang="en-US" b="1"/>
              <a:t>2.- Preprocessing</a:t>
            </a:r>
          </a:p>
          <a:p>
            <a:pPr marL="0" indent="0" eaLnBrk="1" hangingPunct="1">
              <a:buFontTx/>
              <a:buNone/>
              <a:defRPr/>
            </a:pPr>
            <a:r>
              <a:rPr lang="en-US" altLang="en-US" b="1"/>
              <a:t>3.- Preprocessing tutorial</a:t>
            </a:r>
          </a:p>
          <a:p>
            <a:pPr marL="0" indent="0" eaLnBrk="1" hangingPunct="1">
              <a:buFontTx/>
              <a:buNone/>
              <a:defRPr/>
            </a:pPr>
            <a:r>
              <a:rPr lang="en-US" altLang="en-US"/>
              <a:t>4.- Analysis</a:t>
            </a:r>
          </a:p>
          <a:p>
            <a:pPr marL="0" indent="0" eaLnBrk="1" hangingPunct="1">
              <a:buFontTx/>
              <a:buNone/>
              <a:defRPr/>
            </a:pPr>
            <a:r>
              <a:rPr lang="en-US" altLang="en-US"/>
              <a:t>5.- Other issues in VBM (BSI, Fluid registration) </a:t>
            </a:r>
          </a:p>
          <a:p>
            <a:pPr marL="0" indent="0" eaLnBrk="1" hangingPunct="1">
              <a:buFontTx/>
              <a:buNone/>
              <a:defRPr/>
            </a:pPr>
            <a:r>
              <a:rPr lang="en-US" altLang="en-US"/>
              <a:t>6.- Analysis tutorial</a:t>
            </a:r>
          </a:p>
          <a:p>
            <a:pPr marL="0" indent="0" eaLnBrk="1" hangingPunct="1">
              <a:buFontTx/>
              <a:buNone/>
              <a:defRPr/>
            </a:pPr>
            <a:r>
              <a:rPr lang="en-US" altLang="en-US"/>
              <a:t>7.- Summary</a:t>
            </a:r>
          </a:p>
          <a:p>
            <a:pPr marL="0" indent="0" eaLnBrk="1" hangingPunct="1">
              <a:buFontTx/>
              <a:buNone/>
              <a:defRPr/>
            </a:pPr>
            <a:r>
              <a:rPr lang="en-US" altLang="en-US"/>
              <a:t>8.- Useful references</a:t>
            </a:r>
          </a:p>
          <a:p>
            <a:pPr marL="0" indent="0" eaLnBrk="1" hangingPunct="1">
              <a:lnSpc>
                <a:spcPct val="150000"/>
              </a:lnSpc>
              <a:buFontTx/>
              <a:buNone/>
              <a:defRPr/>
            </a:pPr>
            <a:r>
              <a:rPr lang="en-US" altLang="en-US"/>
              <a:t>	</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0200" y="1340769"/>
            <a:ext cx="8489950" cy="4825082"/>
          </a:xfrm>
        </p:spPr>
        <p:txBody>
          <a:bodyPr/>
          <a:lstStyle/>
          <a:p>
            <a:pPr>
              <a:lnSpc>
                <a:spcPct val="150000"/>
              </a:lnSpc>
            </a:pPr>
            <a:r>
              <a:rPr lang="es-ES_tradnl" dirty="0" err="1"/>
              <a:t>Each</a:t>
            </a:r>
            <a:r>
              <a:rPr lang="es-ES_tradnl" dirty="0"/>
              <a:t> </a:t>
            </a:r>
            <a:r>
              <a:rPr lang="es-ES_tradnl" dirty="0" err="1"/>
              <a:t>voxel</a:t>
            </a:r>
            <a:r>
              <a:rPr lang="es-ES_tradnl" dirty="0"/>
              <a:t> </a:t>
            </a:r>
            <a:r>
              <a:rPr lang="es-ES_tradnl" dirty="0" err="1"/>
              <a:t>is</a:t>
            </a:r>
            <a:r>
              <a:rPr lang="es-ES_tradnl" dirty="0"/>
              <a:t> </a:t>
            </a:r>
            <a:r>
              <a:rPr lang="es-ES_tradnl" dirty="0" err="1"/>
              <a:t>replaced</a:t>
            </a:r>
            <a:r>
              <a:rPr lang="es-ES_tradnl" dirty="0"/>
              <a:t> </a:t>
            </a:r>
            <a:r>
              <a:rPr lang="es-ES_tradnl" dirty="0" err="1"/>
              <a:t>by</a:t>
            </a:r>
            <a:r>
              <a:rPr lang="es-ES_tradnl" dirty="0"/>
              <a:t> </a:t>
            </a:r>
            <a:r>
              <a:rPr lang="es-ES_tradnl" dirty="0" err="1"/>
              <a:t>the</a:t>
            </a:r>
            <a:r>
              <a:rPr lang="es-ES_tradnl" dirty="0"/>
              <a:t> </a:t>
            </a:r>
            <a:r>
              <a:rPr lang="es-ES_tradnl" dirty="0" err="1"/>
              <a:t>weighted</a:t>
            </a:r>
            <a:r>
              <a:rPr lang="es-ES_tradnl" dirty="0"/>
              <a:t> </a:t>
            </a:r>
            <a:r>
              <a:rPr lang="es-ES_tradnl" dirty="0" err="1"/>
              <a:t>average</a:t>
            </a:r>
            <a:r>
              <a:rPr lang="es-ES_tradnl" dirty="0"/>
              <a:t> (of GM and WM) </a:t>
            </a:r>
            <a:r>
              <a:rPr lang="es-ES_tradnl" dirty="0" err="1"/>
              <a:t>with</a:t>
            </a:r>
            <a:r>
              <a:rPr lang="es-ES_tradnl" dirty="0"/>
              <a:t> </a:t>
            </a:r>
            <a:r>
              <a:rPr lang="es-ES_tradnl" dirty="0" err="1"/>
              <a:t>its</a:t>
            </a:r>
            <a:r>
              <a:rPr lang="es-ES_tradnl" dirty="0"/>
              <a:t> </a:t>
            </a:r>
            <a:r>
              <a:rPr lang="es-ES_tradnl" dirty="0" err="1"/>
              <a:t>neighbours</a:t>
            </a:r>
            <a:endParaRPr lang="es-ES_tradnl" dirty="0"/>
          </a:p>
          <a:p>
            <a:pPr>
              <a:lnSpc>
                <a:spcPct val="150000"/>
              </a:lnSpc>
            </a:pPr>
            <a:r>
              <a:rPr lang="es-ES_tradnl" dirty="0" err="1"/>
              <a:t>Convolves</a:t>
            </a:r>
            <a:r>
              <a:rPr lang="es-ES_tradnl" dirty="0"/>
              <a:t> </a:t>
            </a:r>
            <a:r>
              <a:rPr lang="es-ES_tradnl" dirty="0" err="1"/>
              <a:t>images</a:t>
            </a:r>
            <a:r>
              <a:rPr lang="es-ES_tradnl" dirty="0"/>
              <a:t> </a:t>
            </a:r>
            <a:r>
              <a:rPr lang="es-ES_tradnl" dirty="0" err="1"/>
              <a:t>with</a:t>
            </a:r>
            <a:r>
              <a:rPr lang="es-ES_tradnl" dirty="0"/>
              <a:t> a 3D </a:t>
            </a:r>
            <a:r>
              <a:rPr lang="es-ES_tradnl" dirty="0" err="1"/>
              <a:t>Gaussian</a:t>
            </a:r>
            <a:r>
              <a:rPr lang="es-ES_tradnl" dirty="0"/>
              <a:t> </a:t>
            </a:r>
            <a:r>
              <a:rPr lang="es-ES_tradnl" dirty="0" err="1"/>
              <a:t>kernel</a:t>
            </a:r>
            <a:endParaRPr lang="es-ES_tradnl" dirty="0"/>
          </a:p>
        </p:txBody>
      </p:sp>
      <p:sp>
        <p:nvSpPr>
          <p:cNvPr id="4" name="Título 1"/>
          <p:cNvSpPr>
            <a:spLocks noGrp="1"/>
          </p:cNvSpPr>
          <p:nvPr>
            <p:ph type="title"/>
          </p:nvPr>
        </p:nvSpPr>
        <p:spPr>
          <a:xfrm>
            <a:off x="325065" y="692696"/>
            <a:ext cx="8489950" cy="1296988"/>
          </a:xfrm>
        </p:spPr>
        <p:txBody>
          <a:bodyPr/>
          <a:lstStyle/>
          <a:p>
            <a:r>
              <a:rPr lang="es-ES_tradnl" dirty="0" err="1"/>
              <a:t>Preprocessing</a:t>
            </a:r>
            <a:r>
              <a:rPr lang="es-ES_tradnl" dirty="0"/>
              <a:t>: </a:t>
            </a:r>
            <a:r>
              <a:rPr lang="es-ES_tradnl" dirty="0" err="1"/>
              <a:t>Smoothing</a:t>
            </a:r>
            <a:endParaRPr lang="es-ES_tradnl" dirty="0"/>
          </a:p>
        </p:txBody>
      </p:sp>
      <p:pic>
        <p:nvPicPr>
          <p:cNvPr id="5" name="Imagen 4"/>
          <p:cNvPicPr>
            <a:picLocks noChangeAspect="1"/>
          </p:cNvPicPr>
          <p:nvPr/>
        </p:nvPicPr>
        <p:blipFill>
          <a:blip r:embed="rId3"/>
          <a:stretch>
            <a:fillRect/>
          </a:stretch>
        </p:blipFill>
        <p:spPr>
          <a:xfrm>
            <a:off x="2483768" y="3753310"/>
            <a:ext cx="3209778" cy="2575818"/>
          </a:xfrm>
          <a:prstGeom prst="rect">
            <a:avLst/>
          </a:prstGeom>
        </p:spPr>
      </p:pic>
    </p:spTree>
    <p:extLst>
      <p:ext uri="{BB962C8B-B14F-4D97-AF65-F5344CB8AC3E}">
        <p14:creationId xmlns:p14="http://schemas.microsoft.com/office/powerpoint/2010/main" val="641637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07604" y="2430179"/>
            <a:ext cx="3240360" cy="646331"/>
          </a:xfrm>
          <a:prstGeom prst="rect">
            <a:avLst/>
          </a:prstGeom>
          <a:noFill/>
        </p:spPr>
        <p:txBody>
          <a:bodyPr wrap="square" rtlCol="0">
            <a:spAutoFit/>
          </a:bodyPr>
          <a:lstStyle/>
          <a:p>
            <a:r>
              <a:rPr lang="es-ES_tradnl" b="1" dirty="0"/>
              <a:t>BEFORE</a:t>
            </a:r>
            <a:r>
              <a:rPr lang="es-ES_tradnl" dirty="0"/>
              <a:t> SMOOTHING</a:t>
            </a:r>
          </a:p>
          <a:p>
            <a:endParaRPr lang="es-ES_tradnl" dirty="0"/>
          </a:p>
        </p:txBody>
      </p:sp>
      <p:sp>
        <p:nvSpPr>
          <p:cNvPr id="5" name="CuadroTexto 4"/>
          <p:cNvSpPr txBox="1"/>
          <p:nvPr/>
        </p:nvSpPr>
        <p:spPr>
          <a:xfrm>
            <a:off x="4860032" y="2420888"/>
            <a:ext cx="3240360" cy="369332"/>
          </a:xfrm>
          <a:prstGeom prst="rect">
            <a:avLst/>
          </a:prstGeom>
          <a:noFill/>
        </p:spPr>
        <p:txBody>
          <a:bodyPr wrap="square" rtlCol="0">
            <a:spAutoFit/>
          </a:bodyPr>
          <a:lstStyle/>
          <a:p>
            <a:r>
              <a:rPr lang="es-ES_tradnl" b="1" dirty="0"/>
              <a:t>AFTER </a:t>
            </a:r>
            <a:r>
              <a:rPr lang="es-ES_tradnl" dirty="0"/>
              <a:t>SMOOTHING</a:t>
            </a:r>
          </a:p>
        </p:txBody>
      </p:sp>
      <p:sp>
        <p:nvSpPr>
          <p:cNvPr id="6" name="Rectángulo 5"/>
          <p:cNvSpPr/>
          <p:nvPr/>
        </p:nvSpPr>
        <p:spPr>
          <a:xfrm>
            <a:off x="1475656" y="3222268"/>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6"/>
          <p:cNvSpPr/>
          <p:nvPr/>
        </p:nvSpPr>
        <p:spPr>
          <a:xfrm>
            <a:off x="2123728" y="3222268"/>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ángulo 7"/>
          <p:cNvSpPr/>
          <p:nvPr/>
        </p:nvSpPr>
        <p:spPr>
          <a:xfrm>
            <a:off x="2771800" y="3222268"/>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8"/>
          <p:cNvSpPr/>
          <p:nvPr/>
        </p:nvSpPr>
        <p:spPr>
          <a:xfrm>
            <a:off x="1475656" y="3798332"/>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ángulo 9"/>
          <p:cNvSpPr/>
          <p:nvPr/>
        </p:nvSpPr>
        <p:spPr>
          <a:xfrm>
            <a:off x="2123728" y="3798332"/>
            <a:ext cx="504056"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ángulo 10"/>
          <p:cNvSpPr/>
          <p:nvPr/>
        </p:nvSpPr>
        <p:spPr>
          <a:xfrm>
            <a:off x="2771800" y="3798332"/>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ángulo 11"/>
          <p:cNvSpPr/>
          <p:nvPr/>
        </p:nvSpPr>
        <p:spPr>
          <a:xfrm>
            <a:off x="1475656" y="4374396"/>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12"/>
          <p:cNvSpPr/>
          <p:nvPr/>
        </p:nvSpPr>
        <p:spPr>
          <a:xfrm>
            <a:off x="2123728" y="4374396"/>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ángulo 13"/>
          <p:cNvSpPr/>
          <p:nvPr/>
        </p:nvSpPr>
        <p:spPr>
          <a:xfrm>
            <a:off x="2771800" y="4374396"/>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ángulo 14"/>
          <p:cNvSpPr/>
          <p:nvPr/>
        </p:nvSpPr>
        <p:spPr>
          <a:xfrm>
            <a:off x="5148064" y="3222268"/>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  </a:t>
            </a:r>
          </a:p>
        </p:txBody>
      </p:sp>
      <p:sp>
        <p:nvSpPr>
          <p:cNvPr id="16" name="Rectángulo 15"/>
          <p:cNvSpPr/>
          <p:nvPr/>
        </p:nvSpPr>
        <p:spPr>
          <a:xfrm>
            <a:off x="5796136" y="3222268"/>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  </a:t>
            </a:r>
          </a:p>
        </p:txBody>
      </p:sp>
      <p:sp>
        <p:nvSpPr>
          <p:cNvPr id="17" name="Rectángulo 16"/>
          <p:cNvSpPr/>
          <p:nvPr/>
        </p:nvSpPr>
        <p:spPr>
          <a:xfrm>
            <a:off x="6444208" y="3222268"/>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 </a:t>
            </a:r>
          </a:p>
        </p:txBody>
      </p:sp>
      <p:sp>
        <p:nvSpPr>
          <p:cNvPr id="18" name="Rectángulo 17"/>
          <p:cNvSpPr/>
          <p:nvPr/>
        </p:nvSpPr>
        <p:spPr>
          <a:xfrm>
            <a:off x="5148064" y="3798332"/>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p:cNvSpPr/>
          <p:nvPr/>
        </p:nvSpPr>
        <p:spPr>
          <a:xfrm>
            <a:off x="5796136" y="3798332"/>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Rectángulo 19"/>
          <p:cNvSpPr/>
          <p:nvPr/>
        </p:nvSpPr>
        <p:spPr>
          <a:xfrm>
            <a:off x="6444208" y="3798332"/>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  </a:t>
            </a:r>
          </a:p>
        </p:txBody>
      </p:sp>
      <p:sp>
        <p:nvSpPr>
          <p:cNvPr id="21" name="Rectángulo 20"/>
          <p:cNvSpPr/>
          <p:nvPr/>
        </p:nvSpPr>
        <p:spPr>
          <a:xfrm>
            <a:off x="5148064" y="4374396"/>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ectángulo 21"/>
          <p:cNvSpPr/>
          <p:nvPr/>
        </p:nvSpPr>
        <p:spPr>
          <a:xfrm>
            <a:off x="5796136" y="4374396"/>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Rectángulo 22"/>
          <p:cNvSpPr/>
          <p:nvPr/>
        </p:nvSpPr>
        <p:spPr>
          <a:xfrm>
            <a:off x="6444208" y="4374396"/>
            <a:ext cx="504056"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Flecha derecha 23"/>
          <p:cNvSpPr/>
          <p:nvPr/>
        </p:nvSpPr>
        <p:spPr>
          <a:xfrm>
            <a:off x="3851920" y="3798332"/>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39536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heckerboard(across)">
                                      <p:cBhvr>
                                        <p:cTn id="20" dur="500"/>
                                        <p:tgtEl>
                                          <p:spTgt spid="2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heckerboard(across)">
                                      <p:cBhvr>
                                        <p:cTn id="23" dur="500"/>
                                        <p:tgtEl>
                                          <p:spTgt spid="1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heckerboard(across)">
                                      <p:cBhvr>
                                        <p:cTn id="29" dur="500"/>
                                        <p:tgtEl>
                                          <p:spTgt spid="1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heckerboard(across)">
                                      <p:cBhvr>
                                        <p:cTn id="32" dur="500"/>
                                        <p:tgtEl>
                                          <p:spTgt spid="18"/>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heckerboard(across)">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a:t>Smoothing</a:t>
            </a:r>
            <a:r>
              <a:rPr lang="es-ES_tradnl" dirty="0"/>
              <a:t> – FWHM - </a:t>
            </a:r>
          </a:p>
        </p:txBody>
      </p:sp>
      <p:sp>
        <p:nvSpPr>
          <p:cNvPr id="3" name="Marcador de contenido 2"/>
          <p:cNvSpPr>
            <a:spLocks noGrp="1"/>
          </p:cNvSpPr>
          <p:nvPr>
            <p:ph idx="1"/>
          </p:nvPr>
        </p:nvSpPr>
        <p:spPr>
          <a:xfrm>
            <a:off x="330200" y="1555379"/>
            <a:ext cx="8813800" cy="4610472"/>
          </a:xfrm>
        </p:spPr>
        <p:txBody>
          <a:bodyPr/>
          <a:lstStyle/>
          <a:p>
            <a:r>
              <a:rPr lang="es-ES_tradnl" sz="2400" dirty="0"/>
              <a:t>Full-</a:t>
            </a:r>
            <a:r>
              <a:rPr lang="es-ES_tradnl" sz="2400" dirty="0" err="1"/>
              <a:t>width</a:t>
            </a:r>
            <a:r>
              <a:rPr lang="es-ES_tradnl" sz="2400" dirty="0"/>
              <a:t> at </a:t>
            </a:r>
            <a:r>
              <a:rPr lang="es-ES_tradnl" sz="2400" dirty="0" err="1"/>
              <a:t>half</a:t>
            </a:r>
            <a:r>
              <a:rPr lang="es-ES_tradnl" sz="2400" dirty="0"/>
              <a:t> </a:t>
            </a:r>
            <a:r>
              <a:rPr lang="es-ES_tradnl" sz="2400" dirty="0" err="1"/>
              <a:t>maximum</a:t>
            </a:r>
            <a:r>
              <a:rPr lang="es-ES_tradnl" sz="2400" dirty="0"/>
              <a:t> (FWHM) 4-16 mm </a:t>
            </a:r>
          </a:p>
          <a:p>
            <a:r>
              <a:rPr lang="es-ES_tradnl" sz="2400" dirty="0" err="1"/>
              <a:t>Bigger</a:t>
            </a:r>
            <a:r>
              <a:rPr lang="es-ES_tradnl" sz="2400" dirty="0"/>
              <a:t> FWHM </a:t>
            </a:r>
            <a:r>
              <a:rPr lang="es-ES_tradnl" sz="2400" dirty="0">
                <a:sym typeface="Wingdings"/>
              </a:rPr>
              <a:t> More </a:t>
            </a:r>
            <a:r>
              <a:rPr lang="es-ES_tradnl" sz="2400" dirty="0" err="1">
                <a:sym typeface="Wingdings"/>
              </a:rPr>
              <a:t>blurring</a:t>
            </a:r>
            <a:r>
              <a:rPr lang="es-ES_tradnl" sz="2400" dirty="0">
                <a:sym typeface="Wingdings"/>
              </a:rPr>
              <a:t> </a:t>
            </a:r>
            <a:r>
              <a:rPr lang="es-ES_tradnl" sz="2400" dirty="0" err="1">
                <a:sym typeface="Wingdings"/>
              </a:rPr>
              <a:t>Worse</a:t>
            </a:r>
            <a:r>
              <a:rPr lang="es-ES_tradnl" sz="2400" dirty="0">
                <a:sym typeface="Wingdings"/>
              </a:rPr>
              <a:t> </a:t>
            </a:r>
            <a:r>
              <a:rPr lang="es-ES_tradnl" sz="2400" dirty="0" err="1">
                <a:sym typeface="Wingdings"/>
              </a:rPr>
              <a:t>localization</a:t>
            </a:r>
            <a:endParaRPr lang="es-ES_tradnl" sz="2400" dirty="0">
              <a:sym typeface="Wingdings"/>
            </a:endParaRPr>
          </a:p>
          <a:p>
            <a:r>
              <a:rPr lang="en-GB" sz="2400" dirty="0"/>
              <a:t>Degree of blurring should relate to:</a:t>
            </a:r>
          </a:p>
          <a:p>
            <a:pPr lvl="1"/>
            <a:r>
              <a:rPr lang="en-GB" sz="2000" dirty="0"/>
              <a:t> The accuracy with which the data can be registered, more blurring if the </a:t>
            </a:r>
            <a:r>
              <a:rPr lang="en-GB" sz="2000" dirty="0" err="1"/>
              <a:t>intersubject</a:t>
            </a:r>
            <a:r>
              <a:rPr lang="en-GB" sz="2000" dirty="0"/>
              <a:t> registration is less accurate</a:t>
            </a:r>
          </a:p>
          <a:p>
            <a:pPr lvl="1"/>
            <a:r>
              <a:rPr lang="en-GB" sz="2000" dirty="0"/>
              <a:t>Size of the </a:t>
            </a:r>
            <a:r>
              <a:rPr lang="es-ES" sz="2000" dirty="0" err="1"/>
              <a:t>region</a:t>
            </a:r>
            <a:r>
              <a:rPr lang="es-ES" sz="2000" dirty="0"/>
              <a:t> </a:t>
            </a:r>
            <a:r>
              <a:rPr lang="es-ES" sz="2000" dirty="0" err="1"/>
              <a:t>we</a:t>
            </a:r>
            <a:r>
              <a:rPr lang="es-ES" sz="2000" dirty="0"/>
              <a:t> are </a:t>
            </a:r>
            <a:r>
              <a:rPr lang="es-ES" sz="2000" dirty="0" err="1"/>
              <a:t>looking</a:t>
            </a:r>
            <a:r>
              <a:rPr lang="es-ES" sz="2000" dirty="0"/>
              <a:t> to</a:t>
            </a:r>
            <a:endParaRPr lang="es-ES_tradnl" sz="2000" dirty="0"/>
          </a:p>
          <a:p>
            <a:endParaRPr lang="es-ES_tradnl" dirty="0"/>
          </a:p>
        </p:txBody>
      </p:sp>
      <p:pic>
        <p:nvPicPr>
          <p:cNvPr id="5" name="Imagen 4"/>
          <p:cNvPicPr>
            <a:picLocks noChangeAspect="1"/>
          </p:cNvPicPr>
          <p:nvPr/>
        </p:nvPicPr>
        <p:blipFill>
          <a:blip r:embed="rId3"/>
          <a:stretch>
            <a:fillRect/>
          </a:stretch>
        </p:blipFill>
        <p:spPr>
          <a:xfrm>
            <a:off x="107504" y="4221088"/>
            <a:ext cx="4968552" cy="1728192"/>
          </a:xfrm>
          <a:prstGeom prst="rect">
            <a:avLst/>
          </a:prstGeom>
        </p:spPr>
      </p:pic>
      <p:pic>
        <p:nvPicPr>
          <p:cNvPr id="4" name="Imagen 3"/>
          <p:cNvPicPr>
            <a:picLocks noChangeAspect="1"/>
          </p:cNvPicPr>
          <p:nvPr/>
        </p:nvPicPr>
        <p:blipFill>
          <a:blip r:embed="rId4"/>
          <a:stretch>
            <a:fillRect/>
          </a:stretch>
        </p:blipFill>
        <p:spPr>
          <a:xfrm>
            <a:off x="5153273" y="4077072"/>
            <a:ext cx="3913510" cy="2116668"/>
          </a:xfrm>
          <a:prstGeom prst="rect">
            <a:avLst/>
          </a:prstGeom>
        </p:spPr>
      </p:pic>
      <p:cxnSp>
        <p:nvCxnSpPr>
          <p:cNvPr id="8" name="Conector recto 7"/>
          <p:cNvCxnSpPr/>
          <p:nvPr/>
        </p:nvCxnSpPr>
        <p:spPr>
          <a:xfrm>
            <a:off x="5220072" y="4076639"/>
            <a:ext cx="0" cy="2088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H="1">
            <a:off x="5220072" y="6165304"/>
            <a:ext cx="3846711"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5169492" y="4216802"/>
            <a:ext cx="842667" cy="276999"/>
          </a:xfrm>
          <a:prstGeom prst="rect">
            <a:avLst/>
          </a:prstGeom>
          <a:noFill/>
        </p:spPr>
        <p:txBody>
          <a:bodyPr wrap="square" rtlCol="0">
            <a:spAutoFit/>
          </a:bodyPr>
          <a:lstStyle/>
          <a:p>
            <a:r>
              <a:rPr lang="es-ES_tradnl" sz="1200" dirty="0" err="1"/>
              <a:t>fmax</a:t>
            </a:r>
            <a:endParaRPr lang="es-ES_tradnl" sz="1200" dirty="0"/>
          </a:p>
        </p:txBody>
      </p:sp>
      <p:cxnSp>
        <p:nvCxnSpPr>
          <p:cNvPr id="18" name="Conector recto de flecha 17"/>
          <p:cNvCxnSpPr/>
          <p:nvPr/>
        </p:nvCxnSpPr>
        <p:spPr>
          <a:xfrm>
            <a:off x="5220072" y="4149080"/>
            <a:ext cx="18899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5220072" y="5134973"/>
            <a:ext cx="1839376" cy="222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5176440" y="5157192"/>
            <a:ext cx="842667" cy="276999"/>
          </a:xfrm>
          <a:prstGeom prst="rect">
            <a:avLst/>
          </a:prstGeom>
          <a:noFill/>
          <a:ln>
            <a:noFill/>
          </a:ln>
        </p:spPr>
        <p:txBody>
          <a:bodyPr wrap="square" rtlCol="0">
            <a:spAutoFit/>
          </a:bodyPr>
          <a:lstStyle/>
          <a:p>
            <a:r>
              <a:rPr lang="es-ES_tradnl" sz="1200" dirty="0" err="1">
                <a:ln>
                  <a:solidFill>
                    <a:srgbClr val="FF0000"/>
                  </a:solidFill>
                </a:ln>
              </a:rPr>
              <a:t>Fmax</a:t>
            </a:r>
            <a:r>
              <a:rPr lang="es-ES_tradnl" sz="1200" dirty="0">
                <a:ln>
                  <a:solidFill>
                    <a:srgbClr val="FF0000"/>
                  </a:solidFill>
                </a:ln>
              </a:rPr>
              <a:t>/2</a:t>
            </a:r>
          </a:p>
        </p:txBody>
      </p:sp>
    </p:spTree>
    <p:extLst>
      <p:ext uri="{BB962C8B-B14F-4D97-AF65-F5344CB8AC3E}">
        <p14:creationId xmlns:p14="http://schemas.microsoft.com/office/powerpoint/2010/main" val="1483449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46150" y="2095500"/>
            <a:ext cx="7251700" cy="2667000"/>
          </a:xfrm>
          <a:prstGeom prst="rect">
            <a:avLst/>
          </a:prstGeom>
        </p:spPr>
      </p:pic>
      <p:sp>
        <p:nvSpPr>
          <p:cNvPr id="5" name="CuadroTexto 4"/>
          <p:cNvSpPr txBox="1"/>
          <p:nvPr/>
        </p:nvSpPr>
        <p:spPr>
          <a:xfrm>
            <a:off x="1619672" y="4961910"/>
            <a:ext cx="1296144" cy="369332"/>
          </a:xfrm>
          <a:prstGeom prst="rect">
            <a:avLst/>
          </a:prstGeom>
          <a:noFill/>
        </p:spPr>
        <p:txBody>
          <a:bodyPr wrap="square" rtlCol="0">
            <a:spAutoFit/>
          </a:bodyPr>
          <a:lstStyle/>
          <a:p>
            <a:r>
              <a:rPr lang="es-ES_tradnl" dirty="0"/>
              <a:t>FWHM = 5    </a:t>
            </a:r>
          </a:p>
        </p:txBody>
      </p:sp>
      <p:sp>
        <p:nvSpPr>
          <p:cNvPr id="6" name="CuadroTexto 5"/>
          <p:cNvSpPr txBox="1"/>
          <p:nvPr/>
        </p:nvSpPr>
        <p:spPr>
          <a:xfrm>
            <a:off x="5940152" y="4961910"/>
            <a:ext cx="1728192" cy="369332"/>
          </a:xfrm>
          <a:prstGeom prst="rect">
            <a:avLst/>
          </a:prstGeom>
          <a:noFill/>
        </p:spPr>
        <p:txBody>
          <a:bodyPr wrap="square" rtlCol="0">
            <a:spAutoFit/>
          </a:bodyPr>
          <a:lstStyle/>
          <a:p>
            <a:r>
              <a:rPr lang="es-ES_tradnl"/>
              <a:t>FWHM = 16 </a:t>
            </a:r>
            <a:endParaRPr lang="es-ES_tradnl" dirty="0"/>
          </a:p>
        </p:txBody>
      </p:sp>
      <p:sp>
        <p:nvSpPr>
          <p:cNvPr id="7" name="Título 1"/>
          <p:cNvSpPr>
            <a:spLocks noGrp="1"/>
          </p:cNvSpPr>
          <p:nvPr>
            <p:ph type="title"/>
          </p:nvPr>
        </p:nvSpPr>
        <p:spPr>
          <a:xfrm>
            <a:off x="330200" y="908050"/>
            <a:ext cx="8489950" cy="1296988"/>
          </a:xfrm>
        </p:spPr>
        <p:txBody>
          <a:bodyPr/>
          <a:lstStyle/>
          <a:p>
            <a:r>
              <a:rPr lang="es-ES_tradnl" dirty="0" err="1"/>
              <a:t>Smoothing</a:t>
            </a:r>
            <a:r>
              <a:rPr lang="es-ES_tradnl"/>
              <a:t> – FWHM - </a:t>
            </a:r>
            <a:endParaRPr lang="es-ES_tradnl" dirty="0"/>
          </a:p>
        </p:txBody>
      </p:sp>
    </p:spTree>
    <p:extLst>
      <p:ext uri="{BB962C8B-B14F-4D97-AF65-F5344CB8AC3E}">
        <p14:creationId xmlns:p14="http://schemas.microsoft.com/office/powerpoint/2010/main" val="203798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13151856"/>
              </p:ext>
            </p:extLst>
          </p:nvPr>
        </p:nvGraphicFramePr>
        <p:xfrm>
          <a:off x="325438" y="1988840"/>
          <a:ext cx="8489950" cy="3032760"/>
        </p:xfrm>
        <a:graphic>
          <a:graphicData uri="http://schemas.openxmlformats.org/drawingml/2006/table">
            <a:tbl>
              <a:tblPr firstRow="1" bandRow="1">
                <a:tableStyleId>{5940675A-B579-460E-94D1-54222C63F5DA}</a:tableStyleId>
              </a:tblPr>
              <a:tblGrid>
                <a:gridCol w="4244975">
                  <a:extLst>
                    <a:ext uri="{9D8B030D-6E8A-4147-A177-3AD203B41FA5}">
                      <a16:colId xmlns:a16="http://schemas.microsoft.com/office/drawing/2014/main" val="20000"/>
                    </a:ext>
                  </a:extLst>
                </a:gridCol>
                <a:gridCol w="4244975">
                  <a:extLst>
                    <a:ext uri="{9D8B030D-6E8A-4147-A177-3AD203B41FA5}">
                      <a16:colId xmlns:a16="http://schemas.microsoft.com/office/drawing/2014/main" val="20001"/>
                    </a:ext>
                  </a:extLst>
                </a:gridCol>
              </a:tblGrid>
              <a:tr h="370840">
                <a:tc>
                  <a:txBody>
                    <a:bodyPr/>
                    <a:lstStyle/>
                    <a:p>
                      <a:pPr algn="ctr"/>
                      <a:r>
                        <a:rPr lang="es-ES_tradnl" dirty="0"/>
                        <a:t>GOOD</a:t>
                      </a:r>
                    </a:p>
                  </a:txBody>
                  <a:tcPr>
                    <a:solidFill>
                      <a:srgbClr val="00B050"/>
                    </a:solidFill>
                  </a:tcPr>
                </a:tc>
                <a:tc>
                  <a:txBody>
                    <a:bodyPr/>
                    <a:lstStyle/>
                    <a:p>
                      <a:pPr algn="ctr"/>
                      <a:r>
                        <a:rPr lang="es-ES_tradnl" dirty="0"/>
                        <a:t>NOT SO</a:t>
                      </a:r>
                      <a:r>
                        <a:rPr lang="es-ES_tradnl" baseline="0" dirty="0"/>
                        <a:t> GOOD</a:t>
                      </a:r>
                      <a:endParaRPr lang="es-ES_tradnl" dirty="0"/>
                    </a:p>
                  </a:txBody>
                  <a:tcPr>
                    <a:solidFill>
                      <a:srgbClr val="FF0000"/>
                    </a:solidFill>
                  </a:tcPr>
                </a:tc>
                <a:extLst>
                  <a:ext uri="{0D108BD9-81ED-4DB2-BD59-A6C34878D82A}">
                    <a16:rowId xmlns:a16="http://schemas.microsoft.com/office/drawing/2014/main" val="10000"/>
                  </a:ext>
                </a:extLst>
              </a:tr>
              <a:tr h="3708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ES_tradnl" dirty="0" err="1"/>
                        <a:t>Improves</a:t>
                      </a:r>
                      <a:r>
                        <a:rPr lang="es-ES_tradnl" dirty="0"/>
                        <a:t> </a:t>
                      </a:r>
                      <a:r>
                        <a:rPr lang="es-ES_tradnl" dirty="0" err="1"/>
                        <a:t>signal</a:t>
                      </a:r>
                      <a:r>
                        <a:rPr lang="es-ES_tradnl" dirty="0"/>
                        <a:t> to </a:t>
                      </a:r>
                      <a:r>
                        <a:rPr lang="es-ES_tradnl" dirty="0" err="1"/>
                        <a:t>noise</a:t>
                      </a:r>
                      <a:r>
                        <a:rPr lang="es-ES_tradnl" dirty="0"/>
                        <a:t> ratio</a:t>
                      </a:r>
                    </a:p>
                    <a:p>
                      <a:pPr algn="ctr"/>
                      <a:endParaRPr lang="es-ES_tradnl" dirty="0"/>
                    </a:p>
                  </a:txBody>
                  <a:tcPr/>
                </a:tc>
                <a:tc>
                  <a:txBody>
                    <a:bodyPr/>
                    <a:lstStyle/>
                    <a:p>
                      <a:pPr algn="ctr"/>
                      <a:r>
                        <a:rPr lang="es-ES_tradnl" dirty="0" err="1"/>
                        <a:t>Reduced</a:t>
                      </a:r>
                      <a:r>
                        <a:rPr lang="es-ES_tradnl" baseline="0" dirty="0"/>
                        <a:t> </a:t>
                      </a:r>
                      <a:r>
                        <a:rPr lang="es-ES_tradnl" baseline="0" dirty="0" err="1"/>
                        <a:t>spatial</a:t>
                      </a:r>
                      <a:r>
                        <a:rPr lang="es-ES_tradnl" baseline="0" dirty="0"/>
                        <a:t> </a:t>
                      </a:r>
                      <a:r>
                        <a:rPr lang="es-ES_tradnl" baseline="0" dirty="0" err="1"/>
                        <a:t>resolution</a:t>
                      </a:r>
                      <a:endParaRPr lang="es-ES_tradnl" dirty="0"/>
                    </a:p>
                  </a:txBody>
                  <a:tcPr/>
                </a:tc>
                <a:extLst>
                  <a:ext uri="{0D108BD9-81ED-4DB2-BD59-A6C34878D82A}">
                    <a16:rowId xmlns:a16="http://schemas.microsoft.com/office/drawing/2014/main" val="10001"/>
                  </a:ext>
                </a:extLst>
              </a:tr>
              <a:tr h="3708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ES_tradnl" dirty="0" err="1"/>
                        <a:t>Makes</a:t>
                      </a:r>
                      <a:r>
                        <a:rPr lang="es-ES_tradnl" dirty="0"/>
                        <a:t> </a:t>
                      </a:r>
                      <a:r>
                        <a:rPr lang="es-ES_tradnl" dirty="0" err="1"/>
                        <a:t>the</a:t>
                      </a:r>
                      <a:r>
                        <a:rPr lang="es-ES_tradnl" dirty="0"/>
                        <a:t> error </a:t>
                      </a:r>
                      <a:r>
                        <a:rPr lang="es-ES_tradnl" dirty="0" err="1"/>
                        <a:t>distribution</a:t>
                      </a:r>
                      <a:r>
                        <a:rPr lang="es-ES_tradnl" dirty="0"/>
                        <a:t> more normal</a:t>
                      </a:r>
                    </a:p>
                  </a:txBody>
                  <a:tcPr/>
                </a:tc>
                <a:tc>
                  <a:txBody>
                    <a:bodyPr/>
                    <a:lstStyle/>
                    <a:p>
                      <a:pPr algn="ctr"/>
                      <a:r>
                        <a:rPr lang="es-ES_tradnl" dirty="0" err="1"/>
                        <a:t>Edge</a:t>
                      </a:r>
                      <a:r>
                        <a:rPr lang="es-ES_tradnl" dirty="0"/>
                        <a:t> </a:t>
                      </a:r>
                      <a:r>
                        <a:rPr lang="es-ES_tradnl" dirty="0" err="1"/>
                        <a:t>artifacts</a:t>
                      </a:r>
                      <a:endParaRPr lang="es-ES_tradnl" dirty="0"/>
                    </a:p>
                  </a:txBody>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dirty="0" err="1">
                          <a:sym typeface="Wingdings"/>
                        </a:rPr>
                        <a:t>Increased</a:t>
                      </a:r>
                      <a:r>
                        <a:rPr lang="es-ES_tradnl" dirty="0">
                          <a:sym typeface="Wingdings"/>
                        </a:rPr>
                        <a:t> </a:t>
                      </a:r>
                      <a:r>
                        <a:rPr lang="es-ES_tradnl" dirty="0" err="1">
                          <a:sym typeface="Wingdings"/>
                        </a:rPr>
                        <a:t>validity</a:t>
                      </a:r>
                      <a:r>
                        <a:rPr lang="es-ES_tradnl" dirty="0">
                          <a:sym typeface="Wingdings"/>
                        </a:rPr>
                        <a:t> of </a:t>
                      </a:r>
                      <a:r>
                        <a:rPr lang="es-ES_tradnl" dirty="0" err="1">
                          <a:sym typeface="Wingdings"/>
                        </a:rPr>
                        <a:t>parametric</a:t>
                      </a:r>
                      <a:r>
                        <a:rPr lang="es-ES_tradnl" dirty="0">
                          <a:sym typeface="Wingdings"/>
                        </a:rPr>
                        <a:t> </a:t>
                      </a:r>
                      <a:r>
                        <a:rPr lang="es-ES_tradnl" dirty="0" err="1">
                          <a:sym typeface="Wingdings"/>
                        </a:rPr>
                        <a:t>tests</a:t>
                      </a:r>
                      <a:r>
                        <a:rPr lang="es-ES_tradnl" dirty="0">
                          <a:sym typeface="Wingdings"/>
                        </a:rPr>
                        <a:t> </a:t>
                      </a:r>
                      <a:endParaRPr lang="es-ES_tradnl" dirty="0"/>
                    </a:p>
                    <a:p>
                      <a:pPr marL="0" marR="0" indent="0" algn="ctr" defTabSz="914400" rtl="0" eaLnBrk="1" fontAlgn="auto" latinLnBrk="0" hangingPunct="1">
                        <a:lnSpc>
                          <a:spcPct val="100000"/>
                        </a:lnSpc>
                        <a:spcBef>
                          <a:spcPts val="0"/>
                        </a:spcBef>
                        <a:spcAft>
                          <a:spcPts val="0"/>
                        </a:spcAft>
                        <a:buClrTx/>
                        <a:buSzTx/>
                        <a:buFontTx/>
                        <a:buNone/>
                        <a:tabLst/>
                        <a:defRPr/>
                      </a:pPr>
                      <a:endParaRPr lang="en-GB" altLang="ja-JP" sz="1800" dirty="0">
                        <a:ea typeface="ＭＳ Ｐゴシック" pitchFamily="34" charset="-128"/>
                      </a:endParaRPr>
                    </a:p>
                  </a:txBody>
                  <a:tcPr/>
                </a:tc>
                <a:tc>
                  <a:txBody>
                    <a:bodyPr/>
                    <a:lstStyle/>
                    <a:p>
                      <a:pPr algn="ctr"/>
                      <a:r>
                        <a:rPr lang="es-ES_tradnl" dirty="0" err="1"/>
                        <a:t>Merging</a:t>
                      </a:r>
                      <a:endParaRPr lang="es-ES_tradnl" dirty="0"/>
                    </a:p>
                  </a:txBody>
                  <a:tcPr/>
                </a:tc>
                <a:extLst>
                  <a:ext uri="{0D108BD9-81ED-4DB2-BD59-A6C34878D82A}">
                    <a16:rowId xmlns:a16="http://schemas.microsoft.com/office/drawing/2014/main" val="10003"/>
                  </a:ext>
                </a:extLst>
              </a:tr>
              <a:tr h="370840">
                <a:tc>
                  <a:txBody>
                    <a:bodyPr/>
                    <a:lstStyle/>
                    <a:p>
                      <a:pPr algn="ctr"/>
                      <a:endParaRPr lang="es-ES_tradnl" dirty="0"/>
                    </a:p>
                  </a:txBody>
                  <a:tcPr/>
                </a:tc>
                <a:tc>
                  <a:txBody>
                    <a:bodyPr/>
                    <a:lstStyle/>
                    <a:p>
                      <a:pPr algn="ctr"/>
                      <a:r>
                        <a:rPr lang="es-ES_tradnl" dirty="0" err="1"/>
                        <a:t>Extinction</a:t>
                      </a:r>
                      <a:endParaRPr lang="es-ES_tradnl" dirty="0"/>
                    </a:p>
                  </a:txBody>
                  <a:tcPr/>
                </a:tc>
                <a:extLst>
                  <a:ext uri="{0D108BD9-81ED-4DB2-BD59-A6C34878D82A}">
                    <a16:rowId xmlns:a16="http://schemas.microsoft.com/office/drawing/2014/main" val="10004"/>
                  </a:ext>
                </a:extLst>
              </a:tr>
              <a:tr h="370840">
                <a:tc>
                  <a:txBody>
                    <a:bodyPr/>
                    <a:lstStyle/>
                    <a:p>
                      <a:pPr algn="ctr"/>
                      <a:endParaRPr lang="es-ES_tradnl" dirty="0"/>
                    </a:p>
                  </a:txBody>
                  <a:tcPr/>
                </a:tc>
                <a:tc>
                  <a:txBody>
                    <a:bodyPr/>
                    <a:lstStyle/>
                    <a:p>
                      <a:pPr algn="ctr"/>
                      <a:r>
                        <a:rPr lang="es-ES_tradnl" sz="1800" kern="1200" dirty="0" err="1">
                          <a:effectLst/>
                        </a:rPr>
                        <a:t>Mislocalization</a:t>
                      </a:r>
                      <a:r>
                        <a:rPr lang="es-ES_tradnl" sz="1800" kern="1200" dirty="0">
                          <a:effectLst/>
                        </a:rPr>
                        <a:t> of </a:t>
                      </a:r>
                      <a:r>
                        <a:rPr lang="es-ES_tradnl" sz="1800" kern="1200" dirty="0" err="1">
                          <a:effectLst/>
                        </a:rPr>
                        <a:t>activation</a:t>
                      </a:r>
                      <a:r>
                        <a:rPr lang="es-ES_tradnl" sz="1800" kern="1200" dirty="0">
                          <a:effectLst/>
                        </a:rPr>
                        <a:t> </a:t>
                      </a:r>
                      <a:r>
                        <a:rPr lang="es-ES_tradnl" sz="1800" kern="1200" dirty="0" err="1">
                          <a:effectLst/>
                        </a:rPr>
                        <a:t>peaks</a:t>
                      </a:r>
                      <a:endParaRPr lang="es-ES_tradnl" b="0" dirty="0"/>
                    </a:p>
                  </a:txBody>
                  <a:tcPr/>
                </a:tc>
                <a:extLst>
                  <a:ext uri="{0D108BD9-81ED-4DB2-BD59-A6C34878D82A}">
                    <a16:rowId xmlns:a16="http://schemas.microsoft.com/office/drawing/2014/main" val="10005"/>
                  </a:ext>
                </a:extLst>
              </a:tr>
            </a:tbl>
          </a:graphicData>
        </a:graphic>
      </p:graphicFrame>
      <p:sp>
        <p:nvSpPr>
          <p:cNvPr id="5" name="Title 1"/>
          <p:cNvSpPr txBox="1">
            <a:spLocks/>
          </p:cNvSpPr>
          <p:nvPr/>
        </p:nvSpPr>
        <p:spPr bwMode="auto">
          <a:xfrm>
            <a:off x="325438" y="549275"/>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pPr>
              <a:defRPr/>
            </a:pPr>
            <a:r>
              <a:rPr lang="en-US" dirty="0"/>
              <a:t>Preprocessing - Smoothing</a:t>
            </a:r>
          </a:p>
        </p:txBody>
      </p:sp>
    </p:spTree>
    <p:extLst>
      <p:ext uri="{BB962C8B-B14F-4D97-AF65-F5344CB8AC3E}">
        <p14:creationId xmlns:p14="http://schemas.microsoft.com/office/powerpoint/2010/main" val="431032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123728" y="2636912"/>
            <a:ext cx="4968552" cy="1584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ln w="0"/>
                <a:solidFill>
                  <a:schemeClr val="tx1"/>
                </a:solidFill>
                <a:effectLst>
                  <a:outerShdw blurRad="38100" dist="19050" dir="2700000" algn="tl" rotWithShape="0">
                    <a:schemeClr val="dk1">
                      <a:alpha val="40000"/>
                    </a:schemeClr>
                  </a:outerShdw>
                </a:effectLst>
              </a:rPr>
              <a:t>TUTORIAL</a:t>
            </a:r>
          </a:p>
        </p:txBody>
      </p:sp>
    </p:spTree>
    <p:extLst>
      <p:ext uri="{BB962C8B-B14F-4D97-AF65-F5344CB8AC3E}">
        <p14:creationId xmlns:p14="http://schemas.microsoft.com/office/powerpoint/2010/main" val="1435653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0200" y="692696"/>
            <a:ext cx="8489950" cy="1296988"/>
          </a:xfrm>
        </p:spPr>
        <p:txBody>
          <a:bodyPr/>
          <a:lstStyle/>
          <a:p>
            <a:r>
              <a:rPr lang="es-ES_tradnl" dirty="0"/>
              <a:t>VBM – Tutorial</a:t>
            </a:r>
          </a:p>
        </p:txBody>
      </p:sp>
      <p:sp>
        <p:nvSpPr>
          <p:cNvPr id="3" name="Marcador de contenido 2"/>
          <p:cNvSpPr>
            <a:spLocks noGrp="1"/>
          </p:cNvSpPr>
          <p:nvPr>
            <p:ph idx="1"/>
          </p:nvPr>
        </p:nvSpPr>
        <p:spPr>
          <a:xfrm>
            <a:off x="168275" y="3068960"/>
            <a:ext cx="8813800" cy="345757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ES_tradnl" dirty="0"/>
              <a:t>http://</a:t>
            </a:r>
            <a:r>
              <a:rPr lang="es-ES_tradnl" dirty="0" err="1"/>
              <a:t>www.fil.ion.ucl.ac.uk</a:t>
            </a:r>
            <a:r>
              <a:rPr lang="es-ES_tradnl" dirty="0"/>
              <a:t>/~</a:t>
            </a:r>
            <a:r>
              <a:rPr lang="es-ES_tradnl" dirty="0" err="1"/>
              <a:t>john</a:t>
            </a:r>
            <a:r>
              <a:rPr lang="es-ES_tradnl" dirty="0"/>
              <a:t>/</a:t>
            </a:r>
            <a:r>
              <a:rPr lang="es-ES_tradnl" dirty="0" err="1"/>
              <a:t>misc</a:t>
            </a:r>
            <a:r>
              <a:rPr lang="es-ES_tradnl" dirty="0"/>
              <a:t>/VBMclass15.pdf</a:t>
            </a:r>
          </a:p>
        </p:txBody>
      </p:sp>
    </p:spTree>
    <p:extLst>
      <p:ext uri="{BB962C8B-B14F-4D97-AF65-F5344CB8AC3E}">
        <p14:creationId xmlns:p14="http://schemas.microsoft.com/office/powerpoint/2010/main" val="2052239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30200"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a:t>
            </a:r>
            <a:r>
              <a:rPr lang="es-ES_tradnl" dirty="0" err="1"/>
              <a:t>Preprocessing</a:t>
            </a:r>
            <a:r>
              <a:rPr lang="es-ES_tradnl" dirty="0"/>
              <a:t> – Tutorial</a:t>
            </a:r>
          </a:p>
        </p:txBody>
      </p:sp>
      <p:pic>
        <p:nvPicPr>
          <p:cNvPr id="5" name="Imagen 4"/>
          <p:cNvPicPr>
            <a:picLocks noChangeAspect="1"/>
          </p:cNvPicPr>
          <p:nvPr/>
        </p:nvPicPr>
        <p:blipFill>
          <a:blip r:embed="rId2"/>
          <a:stretch>
            <a:fillRect/>
          </a:stretch>
        </p:blipFill>
        <p:spPr>
          <a:xfrm>
            <a:off x="1428750" y="1714500"/>
            <a:ext cx="6286500" cy="3429000"/>
          </a:xfrm>
          <a:prstGeom prst="rect">
            <a:avLst/>
          </a:prstGeom>
        </p:spPr>
      </p:pic>
      <p:sp>
        <p:nvSpPr>
          <p:cNvPr id="2" name="Anillo 1"/>
          <p:cNvSpPr/>
          <p:nvPr/>
        </p:nvSpPr>
        <p:spPr>
          <a:xfrm>
            <a:off x="3131840" y="3861048"/>
            <a:ext cx="1152128" cy="432048"/>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12486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sp>
        <p:nvSpPr>
          <p:cNvPr id="3" name="Marcador de contenido 2"/>
          <p:cNvSpPr>
            <a:spLocks noGrp="1"/>
          </p:cNvSpPr>
          <p:nvPr>
            <p:ph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2267744" y="1340768"/>
            <a:ext cx="3866440" cy="4257154"/>
          </a:xfrm>
          <a:prstGeom prst="rect">
            <a:avLst/>
          </a:prstGeom>
        </p:spPr>
      </p:pic>
      <p:sp>
        <p:nvSpPr>
          <p:cNvPr id="5" name="Anillo 4"/>
          <p:cNvSpPr/>
          <p:nvPr/>
        </p:nvSpPr>
        <p:spPr>
          <a:xfrm>
            <a:off x="5148064" y="4869160"/>
            <a:ext cx="1152128" cy="432048"/>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143347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4991100" y="476672"/>
            <a:ext cx="4104456" cy="5978885"/>
          </a:xfrm>
          <a:prstGeom prst="rect">
            <a:avLst/>
          </a:prstGeom>
        </p:spPr>
      </p:pic>
      <p:pic>
        <p:nvPicPr>
          <p:cNvPr id="7" name="Imagen 6"/>
          <p:cNvPicPr>
            <a:picLocks noChangeAspect="1"/>
          </p:cNvPicPr>
          <p:nvPr/>
        </p:nvPicPr>
        <p:blipFill>
          <a:blip r:embed="rId4"/>
          <a:stretch>
            <a:fillRect/>
          </a:stretch>
        </p:blipFill>
        <p:spPr>
          <a:xfrm>
            <a:off x="562330" y="1628800"/>
            <a:ext cx="3866440" cy="4257154"/>
          </a:xfrm>
          <a:prstGeom prst="rect">
            <a:avLst/>
          </a:prstGeom>
        </p:spPr>
      </p:pic>
      <p:sp>
        <p:nvSpPr>
          <p:cNvPr id="8" name="Título 1"/>
          <p:cNvSpPr txBox="1">
            <a:spLocks/>
          </p:cNvSpPr>
          <p:nvPr/>
        </p:nvSpPr>
        <p:spPr bwMode="auto">
          <a:xfrm>
            <a:off x="0" y="620688"/>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Tutorial</a:t>
            </a:r>
          </a:p>
        </p:txBody>
      </p:sp>
      <p:sp>
        <p:nvSpPr>
          <p:cNvPr id="5" name="Anillo 4"/>
          <p:cNvSpPr/>
          <p:nvPr/>
        </p:nvSpPr>
        <p:spPr>
          <a:xfrm>
            <a:off x="405365" y="4792005"/>
            <a:ext cx="1152128" cy="432048"/>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 name="CuadroTexto 8"/>
          <p:cNvSpPr txBox="1"/>
          <p:nvPr/>
        </p:nvSpPr>
        <p:spPr>
          <a:xfrm>
            <a:off x="7036928" y="2985508"/>
            <a:ext cx="1944216" cy="369332"/>
          </a:xfrm>
          <a:prstGeom prst="rect">
            <a:avLst/>
          </a:prstGeom>
          <a:noFill/>
        </p:spPr>
        <p:txBody>
          <a:bodyPr wrap="square" rtlCol="0">
            <a:spAutoFit/>
          </a:bodyPr>
          <a:lstStyle/>
          <a:p>
            <a:r>
              <a:rPr lang="es-ES_tradnl"/>
              <a:t>example.nii</a:t>
            </a:r>
            <a:endParaRPr lang="es-ES_tradnl" dirty="0"/>
          </a:p>
        </p:txBody>
      </p:sp>
    </p:spTree>
    <p:extLst>
      <p:ext uri="{BB962C8B-B14F-4D97-AF65-F5344CB8AC3E}">
        <p14:creationId xmlns:p14="http://schemas.microsoft.com/office/powerpoint/2010/main" val="12447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549275"/>
            <a:ext cx="8489950" cy="1296988"/>
          </a:xfrm>
        </p:spPr>
        <p:txBody>
          <a:bodyPr/>
          <a:lstStyle/>
          <a:p>
            <a:pPr>
              <a:defRPr/>
            </a:pPr>
            <a:r>
              <a:rPr lang="en-US" dirty="0"/>
              <a:t>Introduction</a:t>
            </a:r>
          </a:p>
        </p:txBody>
      </p:sp>
      <p:sp>
        <p:nvSpPr>
          <p:cNvPr id="3" name="Content Placeholder 2"/>
          <p:cNvSpPr>
            <a:spLocks noGrp="1"/>
          </p:cNvSpPr>
          <p:nvPr>
            <p:ph idx="1"/>
          </p:nvPr>
        </p:nvSpPr>
        <p:spPr>
          <a:xfrm>
            <a:off x="323850" y="1412875"/>
            <a:ext cx="8489950" cy="4824413"/>
          </a:xfrm>
        </p:spPr>
        <p:txBody>
          <a:bodyPr/>
          <a:lstStyle/>
          <a:p>
            <a:pPr>
              <a:lnSpc>
                <a:spcPct val="150000"/>
              </a:lnSpc>
              <a:defRPr/>
            </a:pPr>
            <a:r>
              <a:rPr lang="en-US" dirty="0"/>
              <a:t>Voxel-wise comparison of </a:t>
            </a:r>
            <a:r>
              <a:rPr lang="en-US" b="1" dirty="0"/>
              <a:t>regional GM / WM density </a:t>
            </a:r>
            <a:r>
              <a:rPr lang="en-US" dirty="0"/>
              <a:t>(density=VOLUME) between groups.</a:t>
            </a:r>
          </a:p>
          <a:p>
            <a:pPr>
              <a:lnSpc>
                <a:spcPct val="150000"/>
              </a:lnSpc>
              <a:defRPr/>
            </a:pPr>
            <a:r>
              <a:rPr lang="en-US" dirty="0"/>
              <a:t>Output</a:t>
            </a:r>
            <a:endParaRPr lang="en-US" dirty="0">
              <a:sym typeface="Wingdings" panose="05000000000000000000" pitchFamily="2" charset="2"/>
            </a:endParaRPr>
          </a:p>
          <a:p>
            <a:pPr lvl="1">
              <a:lnSpc>
                <a:spcPct val="150000"/>
              </a:lnSpc>
              <a:defRPr/>
            </a:pPr>
            <a:r>
              <a:rPr lang="en-US" dirty="0">
                <a:sym typeface="Wingdings" panose="05000000000000000000" pitchFamily="2" charset="2"/>
              </a:rPr>
              <a:t>Whole-brain approach</a:t>
            </a:r>
          </a:p>
          <a:p>
            <a:pPr lvl="1">
              <a:lnSpc>
                <a:spcPct val="150000"/>
              </a:lnSpc>
              <a:defRPr/>
            </a:pPr>
            <a:r>
              <a:rPr lang="en-US" dirty="0">
                <a:sym typeface="Wingdings" panose="05000000000000000000" pitchFamily="2" charset="2"/>
              </a:rPr>
              <a:t>Map of parametric statistics (SPM) </a:t>
            </a:r>
            <a:endParaRPr lang="en-US" dirty="0"/>
          </a:p>
          <a:p>
            <a:pPr lvl="2">
              <a:lnSpc>
                <a:spcPct val="150000"/>
              </a:lnSpc>
              <a:defRPr/>
            </a:pPr>
            <a:r>
              <a:rPr lang="en-US" dirty="0"/>
              <a:t>Between groups</a:t>
            </a:r>
          </a:p>
          <a:p>
            <a:pPr lvl="2">
              <a:lnSpc>
                <a:spcPct val="150000"/>
              </a:lnSpc>
              <a:defRPr/>
            </a:pPr>
            <a:r>
              <a:rPr lang="en-US" dirty="0"/>
              <a:t>Correlation region - measure</a:t>
            </a:r>
          </a:p>
        </p:txBody>
      </p:sp>
    </p:spTree>
    <p:extLst>
      <p:ext uri="{BB962C8B-B14F-4D97-AF65-F5344CB8AC3E}">
        <p14:creationId xmlns:p14="http://schemas.microsoft.com/office/powerpoint/2010/main" val="1388104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5004048" y="858779"/>
            <a:ext cx="3617768" cy="5182638"/>
          </a:xfrm>
          <a:prstGeom prst="rect">
            <a:avLst/>
          </a:prstGeom>
        </p:spPr>
      </p:pic>
      <p:pic>
        <p:nvPicPr>
          <p:cNvPr id="4" name="Imagen 3"/>
          <p:cNvPicPr>
            <a:picLocks noChangeAspect="1"/>
          </p:cNvPicPr>
          <p:nvPr/>
        </p:nvPicPr>
        <p:blipFill>
          <a:blip r:embed="rId4"/>
          <a:stretch>
            <a:fillRect/>
          </a:stretch>
        </p:blipFill>
        <p:spPr>
          <a:xfrm>
            <a:off x="539552" y="1321521"/>
            <a:ext cx="3866440" cy="4257154"/>
          </a:xfrm>
          <a:prstGeom prst="rect">
            <a:avLst/>
          </a:prstGeom>
        </p:spPr>
      </p:pic>
      <p:sp>
        <p:nvSpPr>
          <p:cNvPr id="7" name="Anillo 6"/>
          <p:cNvSpPr/>
          <p:nvPr/>
        </p:nvSpPr>
        <p:spPr>
          <a:xfrm>
            <a:off x="1322287" y="4509120"/>
            <a:ext cx="1152128" cy="432048"/>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154740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555776" y="1124744"/>
            <a:ext cx="3866440" cy="4257154"/>
          </a:xfrm>
          <a:prstGeom prst="rect">
            <a:avLst/>
          </a:prstGeom>
        </p:spPr>
      </p:pic>
      <p:sp>
        <p:nvSpPr>
          <p:cNvPr id="4" name="Anillo 3"/>
          <p:cNvSpPr/>
          <p:nvPr/>
        </p:nvSpPr>
        <p:spPr>
          <a:xfrm>
            <a:off x="4355976" y="5013176"/>
            <a:ext cx="1152128" cy="432048"/>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66676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97759" y="1484784"/>
            <a:ext cx="4904862" cy="5373216"/>
          </a:xfrm>
          <a:prstGeom prst="rect">
            <a:avLst/>
          </a:prstGeom>
        </p:spPr>
      </p:pic>
      <p:sp>
        <p:nvSpPr>
          <p:cNvPr id="3" name="Título 1"/>
          <p:cNvSpPr txBox="1">
            <a:spLocks/>
          </p:cNvSpPr>
          <p:nvPr/>
        </p:nvSpPr>
        <p:spPr bwMode="auto">
          <a:xfrm>
            <a:off x="330200"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Tutorial – </a:t>
            </a:r>
            <a:r>
              <a:rPr lang="es-ES_tradnl" dirty="0" err="1"/>
              <a:t>Segmentation</a:t>
            </a:r>
            <a:r>
              <a:rPr lang="es-ES_tradnl" dirty="0"/>
              <a:t> </a:t>
            </a:r>
          </a:p>
        </p:txBody>
      </p:sp>
      <p:sp>
        <p:nvSpPr>
          <p:cNvPr id="4" name="CuadroTexto 3"/>
          <p:cNvSpPr txBox="1"/>
          <p:nvPr/>
        </p:nvSpPr>
        <p:spPr>
          <a:xfrm>
            <a:off x="6480380" y="1115452"/>
            <a:ext cx="169202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a:t>example.nii</a:t>
            </a:r>
            <a:r>
              <a:rPr lang="es-ES_tradnl" dirty="0"/>
              <a:t> </a:t>
            </a:r>
          </a:p>
        </p:txBody>
      </p:sp>
      <p:sp>
        <p:nvSpPr>
          <p:cNvPr id="5" name="CuadroTexto 4"/>
          <p:cNvSpPr txBox="1"/>
          <p:nvPr/>
        </p:nvSpPr>
        <p:spPr>
          <a:xfrm>
            <a:off x="6475389" y="2636912"/>
            <a:ext cx="191303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dirty="0"/>
              <a:t>c1example.nii</a:t>
            </a:r>
          </a:p>
          <a:p>
            <a:r>
              <a:rPr lang="es-ES_tradnl" dirty="0"/>
              <a:t>c2example.nii</a:t>
            </a:r>
          </a:p>
          <a:p>
            <a:r>
              <a:rPr lang="es-ES_tradnl" dirty="0"/>
              <a:t>rc1example.nii</a:t>
            </a:r>
          </a:p>
          <a:p>
            <a:r>
              <a:rPr lang="es-ES_tradnl" dirty="0"/>
              <a:t>rc2example.nii </a:t>
            </a:r>
          </a:p>
        </p:txBody>
      </p:sp>
      <p:sp>
        <p:nvSpPr>
          <p:cNvPr id="6" name="Flecha curvada hacia la derecha 5"/>
          <p:cNvSpPr/>
          <p:nvPr/>
        </p:nvSpPr>
        <p:spPr>
          <a:xfrm>
            <a:off x="5796136" y="1341190"/>
            <a:ext cx="576064" cy="158375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816627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6678" y="713020"/>
            <a:ext cx="6696744" cy="5989635"/>
          </a:xfrm>
          <a:prstGeom prst="rect">
            <a:avLst/>
          </a:prstGeom>
        </p:spPr>
      </p:pic>
      <p:sp>
        <p:nvSpPr>
          <p:cNvPr id="3" name="CuadroTexto 2"/>
          <p:cNvSpPr txBox="1"/>
          <p:nvPr/>
        </p:nvSpPr>
        <p:spPr>
          <a:xfrm>
            <a:off x="6948264" y="1772816"/>
            <a:ext cx="1944216" cy="369332"/>
          </a:xfrm>
          <a:prstGeom prst="rect">
            <a:avLst/>
          </a:prstGeom>
          <a:noFill/>
        </p:spPr>
        <p:txBody>
          <a:bodyPr wrap="square" rtlCol="0">
            <a:spAutoFit/>
          </a:bodyPr>
          <a:lstStyle/>
          <a:p>
            <a:r>
              <a:rPr lang="es-ES_tradnl" dirty="0" err="1"/>
              <a:t>example.nii</a:t>
            </a:r>
            <a:endParaRPr lang="es-ES_tradnl" dirty="0"/>
          </a:p>
        </p:txBody>
      </p:sp>
      <p:sp>
        <p:nvSpPr>
          <p:cNvPr id="4" name="CuadroTexto 3"/>
          <p:cNvSpPr txBox="1"/>
          <p:nvPr/>
        </p:nvSpPr>
        <p:spPr>
          <a:xfrm>
            <a:off x="6948264" y="3246173"/>
            <a:ext cx="2088232" cy="923330"/>
          </a:xfrm>
          <a:prstGeom prst="rect">
            <a:avLst/>
          </a:prstGeom>
          <a:noFill/>
        </p:spPr>
        <p:txBody>
          <a:bodyPr wrap="square" rtlCol="0">
            <a:spAutoFit/>
          </a:bodyPr>
          <a:lstStyle/>
          <a:p>
            <a:r>
              <a:rPr lang="es-ES_tradnl" dirty="0" err="1"/>
              <a:t>change</a:t>
            </a:r>
            <a:r>
              <a:rPr lang="es-ES_tradnl" dirty="0"/>
              <a:t> to “</a:t>
            </a:r>
            <a:r>
              <a:rPr lang="es-ES_tradnl" dirty="0" err="1"/>
              <a:t>native</a:t>
            </a:r>
            <a:r>
              <a:rPr lang="es-ES_tradnl" dirty="0"/>
              <a:t> </a:t>
            </a:r>
            <a:r>
              <a:rPr lang="es-ES_tradnl" dirty="0" err="1"/>
              <a:t>Space</a:t>
            </a:r>
            <a:r>
              <a:rPr lang="es-ES_tradnl" dirty="0"/>
              <a:t> + </a:t>
            </a:r>
            <a:r>
              <a:rPr lang="es-ES_tradnl" dirty="0" err="1"/>
              <a:t>Dartel</a:t>
            </a:r>
            <a:r>
              <a:rPr lang="es-ES_tradnl" dirty="0"/>
              <a:t> </a:t>
            </a:r>
            <a:r>
              <a:rPr lang="es-ES_tradnl" dirty="0" err="1"/>
              <a:t>imported</a:t>
            </a:r>
            <a:r>
              <a:rPr lang="es-ES_tradnl" dirty="0"/>
              <a:t>”</a:t>
            </a:r>
          </a:p>
        </p:txBody>
      </p:sp>
      <p:cxnSp>
        <p:nvCxnSpPr>
          <p:cNvPr id="6" name="Conector recto de flecha 5"/>
          <p:cNvCxnSpPr/>
          <p:nvPr/>
        </p:nvCxnSpPr>
        <p:spPr>
          <a:xfrm flipV="1">
            <a:off x="6444208" y="3573016"/>
            <a:ext cx="504056"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p:cNvCxnSpPr/>
          <p:nvPr/>
        </p:nvCxnSpPr>
        <p:spPr>
          <a:xfrm flipV="1">
            <a:off x="6511225" y="1957482"/>
            <a:ext cx="504056"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567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47664" y="1052736"/>
            <a:ext cx="4852615" cy="4365104"/>
          </a:xfrm>
          <a:prstGeom prst="rect">
            <a:avLst/>
          </a:prstGeom>
        </p:spPr>
      </p:pic>
      <p:sp>
        <p:nvSpPr>
          <p:cNvPr id="4" name="Anillo 3"/>
          <p:cNvSpPr/>
          <p:nvPr/>
        </p:nvSpPr>
        <p:spPr>
          <a:xfrm>
            <a:off x="1835696" y="1057920"/>
            <a:ext cx="576064" cy="432048"/>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5" name="Anillo 4"/>
          <p:cNvSpPr/>
          <p:nvPr/>
        </p:nvSpPr>
        <p:spPr>
          <a:xfrm>
            <a:off x="5148064" y="2348880"/>
            <a:ext cx="1008112" cy="216024"/>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 name="Anillo 5"/>
          <p:cNvSpPr/>
          <p:nvPr/>
        </p:nvSpPr>
        <p:spPr>
          <a:xfrm>
            <a:off x="5387406" y="3019264"/>
            <a:ext cx="1008112" cy="216024"/>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7" name="Anillo 6"/>
          <p:cNvSpPr/>
          <p:nvPr/>
        </p:nvSpPr>
        <p:spPr>
          <a:xfrm>
            <a:off x="4572000" y="1673628"/>
            <a:ext cx="1584176" cy="220891"/>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1396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339752" y="764704"/>
            <a:ext cx="4118568" cy="5720910"/>
          </a:xfrm>
          <a:prstGeom prst="rect">
            <a:avLst/>
          </a:prstGeom>
        </p:spPr>
      </p:pic>
      <p:sp>
        <p:nvSpPr>
          <p:cNvPr id="5" name="CuadroTexto 4"/>
          <p:cNvSpPr txBox="1"/>
          <p:nvPr/>
        </p:nvSpPr>
        <p:spPr>
          <a:xfrm>
            <a:off x="2339752" y="1268760"/>
            <a:ext cx="1944216" cy="369332"/>
          </a:xfrm>
          <a:prstGeom prst="rect">
            <a:avLst/>
          </a:prstGeom>
          <a:noFill/>
        </p:spPr>
        <p:txBody>
          <a:bodyPr wrap="square" rtlCol="0">
            <a:spAutoFit/>
          </a:bodyPr>
          <a:lstStyle/>
          <a:p>
            <a:r>
              <a:rPr lang="es-ES_tradnl" dirty="0"/>
              <a:t>c1example.nii</a:t>
            </a:r>
          </a:p>
        </p:txBody>
      </p:sp>
      <p:sp>
        <p:nvSpPr>
          <p:cNvPr id="6" name="CuadroTexto 5"/>
          <p:cNvSpPr txBox="1"/>
          <p:nvPr/>
        </p:nvSpPr>
        <p:spPr>
          <a:xfrm>
            <a:off x="4514104" y="1268760"/>
            <a:ext cx="1944216" cy="369332"/>
          </a:xfrm>
          <a:prstGeom prst="rect">
            <a:avLst/>
          </a:prstGeom>
          <a:noFill/>
        </p:spPr>
        <p:txBody>
          <a:bodyPr wrap="square" rtlCol="0">
            <a:spAutoFit/>
          </a:bodyPr>
          <a:lstStyle/>
          <a:p>
            <a:r>
              <a:rPr lang="es-ES_tradnl"/>
              <a:t>c2example.nii</a:t>
            </a:r>
            <a:endParaRPr lang="es-ES_tradnl" dirty="0"/>
          </a:p>
        </p:txBody>
      </p:sp>
      <p:sp>
        <p:nvSpPr>
          <p:cNvPr id="7" name="CuadroTexto 6"/>
          <p:cNvSpPr txBox="1"/>
          <p:nvPr/>
        </p:nvSpPr>
        <p:spPr>
          <a:xfrm>
            <a:off x="2336895" y="4149080"/>
            <a:ext cx="1944216" cy="369332"/>
          </a:xfrm>
          <a:prstGeom prst="rect">
            <a:avLst/>
          </a:prstGeom>
          <a:noFill/>
        </p:spPr>
        <p:txBody>
          <a:bodyPr wrap="square" rtlCol="0">
            <a:spAutoFit/>
          </a:bodyPr>
          <a:lstStyle/>
          <a:p>
            <a:r>
              <a:rPr lang="es-ES_tradnl" dirty="0"/>
              <a:t>c3example.nii</a:t>
            </a:r>
          </a:p>
        </p:txBody>
      </p:sp>
      <p:sp>
        <p:nvSpPr>
          <p:cNvPr id="8" name="CuadroTexto 7"/>
          <p:cNvSpPr txBox="1"/>
          <p:nvPr/>
        </p:nvSpPr>
        <p:spPr>
          <a:xfrm>
            <a:off x="3426928" y="3068960"/>
            <a:ext cx="1944216" cy="369332"/>
          </a:xfrm>
          <a:prstGeom prst="rect">
            <a:avLst/>
          </a:prstGeom>
          <a:noFill/>
        </p:spPr>
        <p:txBody>
          <a:bodyPr wrap="square" rtlCol="0">
            <a:spAutoFit/>
          </a:bodyPr>
          <a:lstStyle/>
          <a:p>
            <a:r>
              <a:rPr lang="es-ES_tradnl" dirty="0">
                <a:solidFill>
                  <a:srgbClr val="FF0000"/>
                </a:solidFill>
              </a:rPr>
              <a:t>GM</a:t>
            </a:r>
          </a:p>
        </p:txBody>
      </p:sp>
      <p:sp>
        <p:nvSpPr>
          <p:cNvPr id="9" name="CuadroTexto 8"/>
          <p:cNvSpPr txBox="1"/>
          <p:nvPr/>
        </p:nvSpPr>
        <p:spPr>
          <a:xfrm>
            <a:off x="5724128" y="3068960"/>
            <a:ext cx="1944216" cy="369332"/>
          </a:xfrm>
          <a:prstGeom prst="rect">
            <a:avLst/>
          </a:prstGeom>
          <a:noFill/>
        </p:spPr>
        <p:txBody>
          <a:bodyPr wrap="square" rtlCol="0">
            <a:spAutoFit/>
          </a:bodyPr>
          <a:lstStyle/>
          <a:p>
            <a:r>
              <a:rPr lang="es-ES_tradnl" dirty="0">
                <a:solidFill>
                  <a:srgbClr val="FF0000"/>
                </a:solidFill>
              </a:rPr>
              <a:t>WM</a:t>
            </a:r>
          </a:p>
        </p:txBody>
      </p:sp>
      <p:sp>
        <p:nvSpPr>
          <p:cNvPr id="10" name="CuadroTexto 9"/>
          <p:cNvSpPr txBox="1"/>
          <p:nvPr/>
        </p:nvSpPr>
        <p:spPr>
          <a:xfrm>
            <a:off x="3460781" y="5764614"/>
            <a:ext cx="1944216" cy="369332"/>
          </a:xfrm>
          <a:prstGeom prst="rect">
            <a:avLst/>
          </a:prstGeom>
          <a:noFill/>
        </p:spPr>
        <p:txBody>
          <a:bodyPr wrap="square" rtlCol="0">
            <a:spAutoFit/>
          </a:bodyPr>
          <a:lstStyle/>
          <a:p>
            <a:r>
              <a:rPr lang="es-ES_tradnl" dirty="0">
                <a:solidFill>
                  <a:srgbClr val="FF0000"/>
                </a:solidFill>
              </a:rPr>
              <a:t>CSF</a:t>
            </a:r>
          </a:p>
        </p:txBody>
      </p:sp>
    </p:spTree>
    <p:extLst>
      <p:ext uri="{BB962C8B-B14F-4D97-AF65-F5344CB8AC3E}">
        <p14:creationId xmlns:p14="http://schemas.microsoft.com/office/powerpoint/2010/main" val="2118467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434918" y="740191"/>
            <a:ext cx="1944216" cy="369332"/>
          </a:xfrm>
          <a:prstGeom prst="rect">
            <a:avLst/>
          </a:prstGeom>
          <a:noFill/>
        </p:spPr>
        <p:txBody>
          <a:bodyPr wrap="square" rtlCol="0">
            <a:spAutoFit/>
          </a:bodyPr>
          <a:lstStyle/>
          <a:p>
            <a:r>
              <a:rPr lang="es-ES_tradnl" dirty="0"/>
              <a:t>rc1example.nii</a:t>
            </a:r>
          </a:p>
        </p:txBody>
      </p:sp>
      <p:sp>
        <p:nvSpPr>
          <p:cNvPr id="5" name="CuadroTexto 4"/>
          <p:cNvSpPr txBox="1"/>
          <p:nvPr/>
        </p:nvSpPr>
        <p:spPr>
          <a:xfrm>
            <a:off x="5769441" y="849886"/>
            <a:ext cx="1944216" cy="369332"/>
          </a:xfrm>
          <a:prstGeom prst="rect">
            <a:avLst/>
          </a:prstGeom>
          <a:noFill/>
        </p:spPr>
        <p:txBody>
          <a:bodyPr wrap="square" rtlCol="0">
            <a:spAutoFit/>
          </a:bodyPr>
          <a:lstStyle/>
          <a:p>
            <a:r>
              <a:rPr lang="es-ES_tradnl" dirty="0"/>
              <a:t>rc2example.nii</a:t>
            </a:r>
          </a:p>
        </p:txBody>
      </p:sp>
      <p:pic>
        <p:nvPicPr>
          <p:cNvPr id="6" name="Imagen 5"/>
          <p:cNvPicPr>
            <a:picLocks noChangeAspect="1"/>
          </p:cNvPicPr>
          <p:nvPr/>
        </p:nvPicPr>
        <p:blipFill>
          <a:blip r:embed="rId2"/>
          <a:stretch>
            <a:fillRect/>
          </a:stretch>
        </p:blipFill>
        <p:spPr>
          <a:xfrm>
            <a:off x="4635975" y="1268294"/>
            <a:ext cx="3445078" cy="5318992"/>
          </a:xfrm>
          <a:prstGeom prst="rect">
            <a:avLst/>
          </a:prstGeom>
        </p:spPr>
      </p:pic>
      <p:pic>
        <p:nvPicPr>
          <p:cNvPr id="7" name="Imagen 6"/>
          <p:cNvPicPr>
            <a:picLocks noChangeAspect="1"/>
          </p:cNvPicPr>
          <p:nvPr/>
        </p:nvPicPr>
        <p:blipFill>
          <a:blip r:embed="rId3"/>
          <a:stretch>
            <a:fillRect/>
          </a:stretch>
        </p:blipFill>
        <p:spPr>
          <a:xfrm>
            <a:off x="611560" y="1214070"/>
            <a:ext cx="3590932" cy="5373216"/>
          </a:xfrm>
          <a:prstGeom prst="rect">
            <a:avLst/>
          </a:prstGeom>
        </p:spPr>
      </p:pic>
      <p:sp>
        <p:nvSpPr>
          <p:cNvPr id="8" name="CuadroTexto 7"/>
          <p:cNvSpPr txBox="1"/>
          <p:nvPr/>
        </p:nvSpPr>
        <p:spPr>
          <a:xfrm>
            <a:off x="2512929" y="3645024"/>
            <a:ext cx="1944216" cy="369332"/>
          </a:xfrm>
          <a:prstGeom prst="rect">
            <a:avLst/>
          </a:prstGeom>
          <a:noFill/>
        </p:spPr>
        <p:txBody>
          <a:bodyPr wrap="square" rtlCol="0">
            <a:spAutoFit/>
          </a:bodyPr>
          <a:lstStyle/>
          <a:p>
            <a:r>
              <a:rPr lang="es-ES_tradnl" dirty="0">
                <a:solidFill>
                  <a:srgbClr val="FF0000"/>
                </a:solidFill>
              </a:rPr>
              <a:t>GM</a:t>
            </a:r>
          </a:p>
        </p:txBody>
      </p:sp>
      <p:sp>
        <p:nvSpPr>
          <p:cNvPr id="9" name="CuadroTexto 8"/>
          <p:cNvSpPr txBox="1"/>
          <p:nvPr/>
        </p:nvSpPr>
        <p:spPr>
          <a:xfrm>
            <a:off x="7491980" y="3592843"/>
            <a:ext cx="1944216" cy="369332"/>
          </a:xfrm>
          <a:prstGeom prst="rect">
            <a:avLst/>
          </a:prstGeom>
          <a:noFill/>
        </p:spPr>
        <p:txBody>
          <a:bodyPr wrap="square" rtlCol="0">
            <a:spAutoFit/>
          </a:bodyPr>
          <a:lstStyle/>
          <a:p>
            <a:r>
              <a:rPr lang="es-ES_tradnl" dirty="0">
                <a:solidFill>
                  <a:srgbClr val="FF0000"/>
                </a:solidFill>
              </a:rPr>
              <a:t>WM</a:t>
            </a:r>
          </a:p>
        </p:txBody>
      </p:sp>
    </p:spTree>
    <p:extLst>
      <p:ext uri="{BB962C8B-B14F-4D97-AF65-F5344CB8AC3E}">
        <p14:creationId xmlns:p14="http://schemas.microsoft.com/office/powerpoint/2010/main" val="45147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bwMode="auto">
          <a:xfrm>
            <a:off x="330200"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Tutorial – DARTEL </a:t>
            </a:r>
            <a:r>
              <a:rPr lang="es-ES_tradnl" dirty="0" err="1"/>
              <a:t>normalization</a:t>
            </a:r>
            <a:endParaRPr lang="es-ES_tradnl" dirty="0"/>
          </a:p>
        </p:txBody>
      </p:sp>
      <p:pic>
        <p:nvPicPr>
          <p:cNvPr id="3" name="Imagen 2"/>
          <p:cNvPicPr>
            <a:picLocks noChangeAspect="1"/>
          </p:cNvPicPr>
          <p:nvPr/>
        </p:nvPicPr>
        <p:blipFill>
          <a:blip r:embed="rId3"/>
          <a:stretch>
            <a:fillRect/>
          </a:stretch>
        </p:blipFill>
        <p:spPr>
          <a:xfrm>
            <a:off x="179512" y="1835821"/>
            <a:ext cx="4032448" cy="4022943"/>
          </a:xfrm>
          <a:prstGeom prst="rect">
            <a:avLst/>
          </a:prstGeom>
        </p:spPr>
      </p:pic>
      <p:sp>
        <p:nvSpPr>
          <p:cNvPr id="5" name="CuadroTexto 4"/>
          <p:cNvSpPr txBox="1"/>
          <p:nvPr/>
        </p:nvSpPr>
        <p:spPr>
          <a:xfrm>
            <a:off x="5889870" y="2193997"/>
            <a:ext cx="206650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dirty="0"/>
              <a:t>rc1example.nii </a:t>
            </a:r>
          </a:p>
          <a:p>
            <a:r>
              <a:rPr lang="es-ES_tradnl" dirty="0"/>
              <a:t>rc2example.nii</a:t>
            </a:r>
          </a:p>
        </p:txBody>
      </p:sp>
      <p:sp>
        <p:nvSpPr>
          <p:cNvPr id="6" name="CuadroTexto 5"/>
          <p:cNvSpPr txBox="1"/>
          <p:nvPr/>
        </p:nvSpPr>
        <p:spPr>
          <a:xfrm>
            <a:off x="5884880" y="3715457"/>
            <a:ext cx="191303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dirty="0" err="1"/>
              <a:t>Template_x.nii</a:t>
            </a:r>
            <a:endParaRPr lang="es-ES_tradnl" dirty="0"/>
          </a:p>
          <a:p>
            <a:r>
              <a:rPr lang="es-ES_tradnl" dirty="0"/>
              <a:t>u_rc1example.nii </a:t>
            </a:r>
          </a:p>
        </p:txBody>
      </p:sp>
      <p:sp>
        <p:nvSpPr>
          <p:cNvPr id="7" name="Flecha curvada hacia la derecha 6"/>
          <p:cNvSpPr/>
          <p:nvPr/>
        </p:nvSpPr>
        <p:spPr>
          <a:xfrm>
            <a:off x="5205627" y="2419735"/>
            <a:ext cx="576064" cy="158375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1951972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6512" y="908720"/>
            <a:ext cx="5793702" cy="5085184"/>
          </a:xfrm>
          <a:prstGeom prst="rect">
            <a:avLst/>
          </a:prstGeom>
        </p:spPr>
      </p:pic>
      <p:sp>
        <p:nvSpPr>
          <p:cNvPr id="9" name="CuadroTexto 8"/>
          <p:cNvSpPr txBox="1"/>
          <p:nvPr/>
        </p:nvSpPr>
        <p:spPr>
          <a:xfrm>
            <a:off x="6948264" y="1772816"/>
            <a:ext cx="1944216" cy="369332"/>
          </a:xfrm>
          <a:prstGeom prst="rect">
            <a:avLst/>
          </a:prstGeom>
          <a:noFill/>
        </p:spPr>
        <p:txBody>
          <a:bodyPr wrap="square" rtlCol="0">
            <a:spAutoFit/>
          </a:bodyPr>
          <a:lstStyle/>
          <a:p>
            <a:r>
              <a:rPr lang="es-ES_tradnl" dirty="0"/>
              <a:t>rc1example.nii</a:t>
            </a:r>
          </a:p>
        </p:txBody>
      </p:sp>
      <p:sp>
        <p:nvSpPr>
          <p:cNvPr id="10" name="CuadroTexto 9"/>
          <p:cNvSpPr txBox="1"/>
          <p:nvPr/>
        </p:nvSpPr>
        <p:spPr>
          <a:xfrm>
            <a:off x="6948264" y="1957482"/>
            <a:ext cx="1944216" cy="369332"/>
          </a:xfrm>
          <a:prstGeom prst="rect">
            <a:avLst/>
          </a:prstGeom>
          <a:noFill/>
        </p:spPr>
        <p:txBody>
          <a:bodyPr wrap="square" rtlCol="0">
            <a:spAutoFit/>
          </a:bodyPr>
          <a:lstStyle/>
          <a:p>
            <a:r>
              <a:rPr lang="es-ES_tradnl" dirty="0"/>
              <a:t>rc2example.nii</a:t>
            </a:r>
          </a:p>
        </p:txBody>
      </p:sp>
      <p:cxnSp>
        <p:nvCxnSpPr>
          <p:cNvPr id="12" name="Conector recto de flecha 11"/>
          <p:cNvCxnSpPr/>
          <p:nvPr/>
        </p:nvCxnSpPr>
        <p:spPr>
          <a:xfrm>
            <a:off x="5757190" y="1957482"/>
            <a:ext cx="11910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5757190" y="2132856"/>
            <a:ext cx="11910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052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9650" y="260648"/>
            <a:ext cx="4577749" cy="5805264"/>
          </a:xfrm>
          <a:prstGeom prst="rect">
            <a:avLst/>
          </a:prstGeom>
        </p:spPr>
      </p:pic>
      <p:pic>
        <p:nvPicPr>
          <p:cNvPr id="3" name="Imagen 2"/>
          <p:cNvPicPr>
            <a:picLocks noChangeAspect="1"/>
          </p:cNvPicPr>
          <p:nvPr/>
        </p:nvPicPr>
        <p:blipFill>
          <a:blip r:embed="rId4"/>
          <a:stretch>
            <a:fillRect/>
          </a:stretch>
        </p:blipFill>
        <p:spPr>
          <a:xfrm>
            <a:off x="4529759" y="260648"/>
            <a:ext cx="4527690" cy="5846566"/>
          </a:xfrm>
          <a:prstGeom prst="rect">
            <a:avLst/>
          </a:prstGeom>
        </p:spPr>
      </p:pic>
      <p:sp>
        <p:nvSpPr>
          <p:cNvPr id="4" name="CuadroTexto 3"/>
          <p:cNvSpPr txBox="1"/>
          <p:nvPr/>
        </p:nvSpPr>
        <p:spPr>
          <a:xfrm>
            <a:off x="5814961" y="6169278"/>
            <a:ext cx="1944216" cy="369332"/>
          </a:xfrm>
          <a:prstGeom prst="rect">
            <a:avLst/>
          </a:prstGeom>
          <a:noFill/>
        </p:spPr>
        <p:txBody>
          <a:bodyPr wrap="square" rtlCol="0">
            <a:spAutoFit/>
          </a:bodyPr>
          <a:lstStyle/>
          <a:p>
            <a:r>
              <a:rPr lang="es-ES_tradnl" dirty="0" err="1"/>
              <a:t>Template_x.nii</a:t>
            </a:r>
            <a:endParaRPr lang="es-ES_tradnl" dirty="0"/>
          </a:p>
        </p:txBody>
      </p:sp>
      <p:sp>
        <p:nvSpPr>
          <p:cNvPr id="5" name="CuadroTexto 4"/>
          <p:cNvSpPr txBox="1"/>
          <p:nvPr/>
        </p:nvSpPr>
        <p:spPr>
          <a:xfrm>
            <a:off x="467544" y="6215412"/>
            <a:ext cx="1944216" cy="369332"/>
          </a:xfrm>
          <a:prstGeom prst="rect">
            <a:avLst/>
          </a:prstGeom>
          <a:noFill/>
        </p:spPr>
        <p:txBody>
          <a:bodyPr wrap="square" rtlCol="0">
            <a:spAutoFit/>
          </a:bodyPr>
          <a:lstStyle/>
          <a:p>
            <a:r>
              <a:rPr lang="es-ES_tradnl" dirty="0"/>
              <a:t>u_rc1example.nii</a:t>
            </a:r>
          </a:p>
        </p:txBody>
      </p:sp>
    </p:spTree>
    <p:extLst>
      <p:ext uri="{BB962C8B-B14F-4D97-AF65-F5344CB8AC3E}">
        <p14:creationId xmlns:p14="http://schemas.microsoft.com/office/powerpoint/2010/main" val="1382529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1643063"/>
            <a:ext cx="2911475" cy="240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3"/>
          <p:cNvPicPr>
            <a:picLocks noChangeArrowheads="1"/>
          </p:cNvPicPr>
          <p:nvPr/>
        </p:nvPicPr>
        <p:blipFill>
          <a:blip r:embed="rId4">
            <a:extLst>
              <a:ext uri="{28A0092B-C50C-407E-A947-70E740481C1C}">
                <a14:useLocalDpi xmlns:a14="http://schemas.microsoft.com/office/drawing/2010/main" val="0"/>
              </a:ext>
            </a:extLst>
          </a:blip>
          <a:srcRect l="68709" t="30252" r="7512" b="14130"/>
          <a:stretch>
            <a:fillRect/>
          </a:stretch>
        </p:blipFill>
        <p:spPr bwMode="auto">
          <a:xfrm>
            <a:off x="4244975" y="1741488"/>
            <a:ext cx="1203325" cy="1214437"/>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hlink"/>
                </a:solidFill>
                <a:miter lim="800000"/>
                <a:headEnd/>
                <a:tailEnd/>
              </a14:hiddenLine>
            </a:ext>
          </a:extLst>
        </p:spPr>
      </p:pic>
      <p:sp>
        <p:nvSpPr>
          <p:cNvPr id="24579" name="Rectangle 4"/>
          <p:cNvSpPr>
            <a:spLocks noChangeArrowheads="1"/>
          </p:cNvSpPr>
          <p:nvPr/>
        </p:nvSpPr>
        <p:spPr bwMode="auto">
          <a:xfrm>
            <a:off x="971550" y="4557713"/>
            <a:ext cx="1638300" cy="6413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x-none">
              <a:solidFill>
                <a:srgbClr val="000000"/>
              </a:solidFill>
            </a:endParaRPr>
          </a:p>
        </p:txBody>
      </p:sp>
      <p:sp>
        <p:nvSpPr>
          <p:cNvPr id="48" name="Rectangle 5"/>
          <p:cNvSpPr>
            <a:spLocks noChangeArrowheads="1"/>
          </p:cNvSpPr>
          <p:nvPr/>
        </p:nvSpPr>
        <p:spPr bwMode="auto">
          <a:xfrm>
            <a:off x="985838" y="4686300"/>
            <a:ext cx="1628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Normalisation</a:t>
            </a:r>
          </a:p>
        </p:txBody>
      </p:sp>
      <p:sp>
        <p:nvSpPr>
          <p:cNvPr id="49" name="Rectangle 6"/>
          <p:cNvSpPr>
            <a:spLocks noChangeArrowheads="1"/>
          </p:cNvSpPr>
          <p:nvPr/>
        </p:nvSpPr>
        <p:spPr bwMode="auto">
          <a:xfrm>
            <a:off x="6224588" y="1360488"/>
            <a:ext cx="292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Statistical Parametric Map</a:t>
            </a:r>
          </a:p>
        </p:txBody>
      </p:sp>
      <p:sp>
        <p:nvSpPr>
          <p:cNvPr id="50" name="Rectangle 7"/>
          <p:cNvSpPr>
            <a:spLocks noChangeArrowheads="1"/>
          </p:cNvSpPr>
          <p:nvPr/>
        </p:nvSpPr>
        <p:spPr bwMode="auto">
          <a:xfrm>
            <a:off x="492125" y="1258888"/>
            <a:ext cx="6254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dirty="0">
                <a:solidFill>
                  <a:srgbClr val="000000"/>
                </a:solidFill>
                <a:effectLst>
                  <a:outerShdw blurRad="38100" dist="38100" dir="2700000" algn="tl">
                    <a:srgbClr val="C0C0C0"/>
                  </a:outerShdw>
                </a:effectLst>
                <a:latin typeface="Arial Unicode MS" pitchFamily="34" charset="-128"/>
              </a:rPr>
              <a:t>MRI</a:t>
            </a:r>
          </a:p>
        </p:txBody>
      </p:sp>
      <p:sp>
        <p:nvSpPr>
          <p:cNvPr id="51" name="Rectangle 8"/>
          <p:cNvSpPr>
            <a:spLocks noChangeArrowheads="1"/>
          </p:cNvSpPr>
          <p:nvPr/>
        </p:nvSpPr>
        <p:spPr bwMode="auto">
          <a:xfrm>
            <a:off x="3676650" y="6254750"/>
            <a:ext cx="2363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Parameter estimates</a:t>
            </a:r>
          </a:p>
        </p:txBody>
      </p:sp>
      <p:pic>
        <p:nvPicPr>
          <p:cNvPr id="24584" name="Picture 9"/>
          <p:cNvPicPr>
            <a:picLocks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1917700" y="1817688"/>
            <a:ext cx="1549400" cy="10572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10"/>
          <p:cNvPicPr>
            <a:picLocks noChangeArrowheads="1"/>
          </p:cNvPicPr>
          <p:nvPr/>
        </p:nvPicPr>
        <p:blipFill>
          <a:blip r:embed="rId6">
            <a:extLst>
              <a:ext uri="{28A0092B-C50C-407E-A947-70E740481C1C}">
                <a14:useLocalDpi xmlns:a14="http://schemas.microsoft.com/office/drawing/2010/main" val="0"/>
              </a:ext>
            </a:extLst>
          </a:blip>
          <a:srcRect l="10599" t="6715" r="8142" b="6468"/>
          <a:stretch>
            <a:fillRect/>
          </a:stretch>
        </p:blipFill>
        <p:spPr bwMode="auto">
          <a:xfrm>
            <a:off x="4040188" y="4533900"/>
            <a:ext cx="1670050" cy="1654175"/>
          </a:xfrm>
          <a:prstGeom prst="rect">
            <a:avLst/>
          </a:prstGeom>
          <a:noFill/>
          <a:ln w="12700">
            <a:solidFill>
              <a:schemeClr val="bg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54" name="Rectangle 11"/>
          <p:cNvSpPr>
            <a:spLocks noChangeArrowheads="1"/>
          </p:cNvSpPr>
          <p:nvPr/>
        </p:nvSpPr>
        <p:spPr bwMode="auto">
          <a:xfrm>
            <a:off x="3773488" y="3265488"/>
            <a:ext cx="2268537" cy="68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solidFill>
                  <a:srgbClr val="000000"/>
                </a:solidFill>
                <a:effectLst>
                  <a:outerShdw blurRad="38100" dist="38100" dir="2700000" algn="tl">
                    <a:srgbClr val="C0C0C0"/>
                  </a:outerShdw>
                </a:effectLst>
              </a:rPr>
              <a:t>General Linear Model</a:t>
            </a:r>
            <a:endParaRPr lang="en-US">
              <a:solidFill>
                <a:srgbClr val="000000"/>
              </a:solidFill>
              <a:effectLst>
                <a:outerShdw blurRad="38100" dist="38100" dir="2700000" algn="tl">
                  <a:srgbClr val="C0C0C0"/>
                </a:outerShdw>
              </a:effectLst>
            </a:endParaRPr>
          </a:p>
        </p:txBody>
      </p:sp>
      <p:sp>
        <p:nvSpPr>
          <p:cNvPr id="55" name="Rectangle 12"/>
          <p:cNvSpPr>
            <a:spLocks noChangeArrowheads="1"/>
          </p:cNvSpPr>
          <p:nvPr/>
        </p:nvSpPr>
        <p:spPr bwMode="auto">
          <a:xfrm>
            <a:off x="166688" y="3265488"/>
            <a:ext cx="1401762" cy="68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solidFill>
                  <a:srgbClr val="000000"/>
                </a:solidFill>
                <a:effectLst>
                  <a:outerShdw blurRad="38100" dist="38100" dir="2700000" algn="tl">
                    <a:srgbClr val="C0C0C0"/>
                  </a:outerShdw>
                </a:effectLst>
              </a:rPr>
              <a:t>Realignment</a:t>
            </a:r>
            <a:endParaRPr lang="en-US">
              <a:solidFill>
                <a:srgbClr val="000000"/>
              </a:solidFill>
              <a:effectLst>
                <a:outerShdw blurRad="38100" dist="38100" dir="2700000" algn="tl">
                  <a:srgbClr val="C0C0C0"/>
                </a:outerShdw>
              </a:effectLst>
            </a:endParaRPr>
          </a:p>
        </p:txBody>
      </p:sp>
      <p:sp>
        <p:nvSpPr>
          <p:cNvPr id="56" name="Rectangle 13"/>
          <p:cNvSpPr>
            <a:spLocks noChangeArrowheads="1"/>
          </p:cNvSpPr>
          <p:nvPr/>
        </p:nvSpPr>
        <p:spPr bwMode="auto">
          <a:xfrm>
            <a:off x="1954213" y="3265488"/>
            <a:ext cx="1500187" cy="6969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solidFill>
                  <a:srgbClr val="000000"/>
                </a:solidFill>
                <a:effectLst>
                  <a:outerShdw blurRad="38100" dist="38100" dir="2700000" algn="tl">
                    <a:srgbClr val="C0C0C0"/>
                  </a:outerShdw>
                </a:effectLst>
              </a:rPr>
              <a:t>Smoothing</a:t>
            </a:r>
            <a:endParaRPr lang="en-US">
              <a:solidFill>
                <a:srgbClr val="000000"/>
              </a:solidFill>
              <a:effectLst>
                <a:outerShdw blurRad="38100" dist="38100" dir="2700000" algn="tl">
                  <a:srgbClr val="C0C0C0"/>
                </a:outerShdw>
              </a:effectLst>
            </a:endParaRPr>
          </a:p>
        </p:txBody>
      </p:sp>
      <p:sp>
        <p:nvSpPr>
          <p:cNvPr id="24589" name="Rectangle 14"/>
          <p:cNvSpPr>
            <a:spLocks noChangeArrowheads="1"/>
          </p:cNvSpPr>
          <p:nvPr/>
        </p:nvSpPr>
        <p:spPr bwMode="auto">
          <a:xfrm>
            <a:off x="4110038" y="1390650"/>
            <a:ext cx="1628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x-none">
                <a:solidFill>
                  <a:srgbClr val="000000"/>
                </a:solidFill>
                <a:latin typeface="Arial Unicode MS" charset="0"/>
              </a:rPr>
              <a:t>Design matrix</a:t>
            </a:r>
          </a:p>
        </p:txBody>
      </p:sp>
      <p:pic>
        <p:nvPicPr>
          <p:cNvPr id="24590" name="Picture 15"/>
          <p:cNvPicPr>
            <a:picLocks noChangeArrowheads="1"/>
          </p:cNvPicPr>
          <p:nvPr/>
        </p:nvPicPr>
        <p:blipFill>
          <a:blip r:embed="rId7">
            <a:lum contrast="-6000"/>
            <a:extLst>
              <a:ext uri="{28A0092B-C50C-407E-A947-70E740481C1C}">
                <a14:useLocalDpi xmlns:a14="http://schemas.microsoft.com/office/drawing/2010/main" val="0"/>
              </a:ext>
            </a:extLst>
          </a:blip>
          <a:srcRect/>
          <a:stretch>
            <a:fillRect/>
          </a:stretch>
        </p:blipFill>
        <p:spPr bwMode="auto">
          <a:xfrm>
            <a:off x="1066800" y="5578475"/>
            <a:ext cx="1412875" cy="11874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ectangle 16"/>
          <p:cNvSpPr>
            <a:spLocks noChangeArrowheads="1"/>
          </p:cNvSpPr>
          <p:nvPr/>
        </p:nvSpPr>
        <p:spPr bwMode="auto">
          <a:xfrm>
            <a:off x="2408238" y="5870575"/>
            <a:ext cx="1354137"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Anatomical</a:t>
            </a:r>
            <a:br>
              <a:rPr lang="en-US">
                <a:solidFill>
                  <a:srgbClr val="000000"/>
                </a:solidFill>
                <a:effectLst>
                  <a:outerShdw blurRad="38100" dist="38100" dir="2700000" algn="tl">
                    <a:srgbClr val="C0C0C0"/>
                  </a:outerShdw>
                </a:effectLst>
                <a:latin typeface="Arial Unicode MS" pitchFamily="34" charset="-128"/>
              </a:rPr>
            </a:br>
            <a:r>
              <a:rPr lang="en-US">
                <a:solidFill>
                  <a:srgbClr val="000000"/>
                </a:solidFill>
                <a:effectLst>
                  <a:outerShdw blurRad="38100" dist="38100" dir="2700000" algn="tl">
                    <a:srgbClr val="C0C0C0"/>
                  </a:outerShdw>
                </a:effectLst>
                <a:latin typeface="Arial Unicode MS" pitchFamily="34" charset="-128"/>
              </a:rPr>
              <a:t>reference</a:t>
            </a:r>
          </a:p>
        </p:txBody>
      </p:sp>
      <p:sp>
        <p:nvSpPr>
          <p:cNvPr id="60" name="Rectangle 17"/>
          <p:cNvSpPr>
            <a:spLocks noChangeArrowheads="1"/>
          </p:cNvSpPr>
          <p:nvPr/>
        </p:nvSpPr>
        <p:spPr bwMode="auto">
          <a:xfrm>
            <a:off x="2000250" y="1403350"/>
            <a:ext cx="1419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Spatial filter</a:t>
            </a:r>
          </a:p>
        </p:txBody>
      </p:sp>
      <p:sp>
        <p:nvSpPr>
          <p:cNvPr id="24593" name="Line 18"/>
          <p:cNvSpPr>
            <a:spLocks noChangeShapeType="1"/>
          </p:cNvSpPr>
          <p:nvPr/>
        </p:nvSpPr>
        <p:spPr bwMode="auto">
          <a:xfrm>
            <a:off x="881063" y="2936875"/>
            <a:ext cx="0" cy="3079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4" name="Line 19"/>
          <p:cNvSpPr>
            <a:spLocks noChangeShapeType="1"/>
          </p:cNvSpPr>
          <p:nvPr/>
        </p:nvSpPr>
        <p:spPr bwMode="auto">
          <a:xfrm>
            <a:off x="1608138" y="3643313"/>
            <a:ext cx="32226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5" name="Line 20"/>
          <p:cNvSpPr>
            <a:spLocks noChangeShapeType="1"/>
          </p:cNvSpPr>
          <p:nvPr/>
        </p:nvSpPr>
        <p:spPr bwMode="auto">
          <a:xfrm flipV="1">
            <a:off x="6019800" y="3646488"/>
            <a:ext cx="26035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6" name="Line 21"/>
          <p:cNvSpPr>
            <a:spLocks noChangeShapeType="1"/>
          </p:cNvSpPr>
          <p:nvPr/>
        </p:nvSpPr>
        <p:spPr bwMode="auto">
          <a:xfrm>
            <a:off x="4851400" y="4017963"/>
            <a:ext cx="0" cy="5175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7" name="Line 22"/>
          <p:cNvSpPr>
            <a:spLocks noChangeShapeType="1"/>
          </p:cNvSpPr>
          <p:nvPr/>
        </p:nvSpPr>
        <p:spPr bwMode="auto">
          <a:xfrm>
            <a:off x="4846638" y="2967038"/>
            <a:ext cx="0" cy="3079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8" name="Line 23"/>
          <p:cNvSpPr>
            <a:spLocks noChangeShapeType="1"/>
          </p:cNvSpPr>
          <p:nvPr/>
        </p:nvSpPr>
        <p:spPr bwMode="auto">
          <a:xfrm>
            <a:off x="2676525" y="2917825"/>
            <a:ext cx="0" cy="3079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9" name="Line 24"/>
          <p:cNvSpPr>
            <a:spLocks noChangeShapeType="1"/>
          </p:cNvSpPr>
          <p:nvPr/>
        </p:nvSpPr>
        <p:spPr bwMode="auto">
          <a:xfrm>
            <a:off x="3429000" y="3641725"/>
            <a:ext cx="320675"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600" name="Line 25"/>
          <p:cNvSpPr>
            <a:spLocks noChangeShapeType="1"/>
          </p:cNvSpPr>
          <p:nvPr/>
        </p:nvSpPr>
        <p:spPr bwMode="auto">
          <a:xfrm flipV="1">
            <a:off x="1749425" y="5184775"/>
            <a:ext cx="0" cy="3905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601" name="Line 26"/>
          <p:cNvSpPr>
            <a:spLocks noChangeShapeType="1"/>
          </p:cNvSpPr>
          <p:nvPr/>
        </p:nvSpPr>
        <p:spPr bwMode="auto">
          <a:xfrm>
            <a:off x="1265238" y="4014788"/>
            <a:ext cx="1587" cy="4857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602" name="Line 27"/>
          <p:cNvSpPr>
            <a:spLocks noChangeShapeType="1"/>
          </p:cNvSpPr>
          <p:nvPr/>
        </p:nvSpPr>
        <p:spPr bwMode="auto">
          <a:xfrm flipV="1">
            <a:off x="2286000" y="4027488"/>
            <a:ext cx="0" cy="4540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71" name="Rectangle 28"/>
          <p:cNvSpPr>
            <a:spLocks noChangeArrowheads="1"/>
          </p:cNvSpPr>
          <p:nvPr/>
        </p:nvSpPr>
        <p:spPr bwMode="auto">
          <a:xfrm>
            <a:off x="6218238" y="4256088"/>
            <a:ext cx="1393825" cy="7524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solidFill>
                  <a:srgbClr val="000000"/>
                </a:solidFill>
                <a:effectLst>
                  <a:outerShdw blurRad="38100" dist="38100" dir="2700000" algn="tl">
                    <a:srgbClr val="C0C0C0"/>
                  </a:outerShdw>
                </a:effectLst>
              </a:rPr>
              <a:t>Statistical</a:t>
            </a:r>
            <a:br>
              <a:rPr lang="en-GB">
                <a:solidFill>
                  <a:srgbClr val="000000"/>
                </a:solidFill>
                <a:effectLst>
                  <a:outerShdw blurRad="38100" dist="38100" dir="2700000" algn="tl">
                    <a:srgbClr val="C0C0C0"/>
                  </a:outerShdw>
                </a:effectLst>
              </a:rPr>
            </a:br>
            <a:r>
              <a:rPr lang="en-GB">
                <a:solidFill>
                  <a:srgbClr val="000000"/>
                </a:solidFill>
                <a:effectLst>
                  <a:outerShdw blurRad="38100" dist="38100" dir="2700000" algn="tl">
                    <a:srgbClr val="C0C0C0"/>
                  </a:outerShdw>
                </a:effectLst>
              </a:rPr>
              <a:t>Inference</a:t>
            </a:r>
            <a:endParaRPr lang="en-US">
              <a:solidFill>
                <a:srgbClr val="000000"/>
              </a:solidFill>
              <a:effectLst>
                <a:outerShdw blurRad="38100" dist="38100" dir="2700000" algn="tl">
                  <a:srgbClr val="C0C0C0"/>
                </a:outerShdw>
              </a:effectLst>
            </a:endParaRPr>
          </a:p>
        </p:txBody>
      </p:sp>
      <p:sp>
        <p:nvSpPr>
          <p:cNvPr id="72" name="Rectangle 29"/>
          <p:cNvSpPr>
            <a:spLocks noChangeArrowheads="1"/>
          </p:cNvSpPr>
          <p:nvPr/>
        </p:nvSpPr>
        <p:spPr bwMode="auto">
          <a:xfrm>
            <a:off x="8213725" y="4425950"/>
            <a:ext cx="646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defRPr/>
            </a:pPr>
            <a:r>
              <a:rPr lang="en-US">
                <a:solidFill>
                  <a:srgbClr val="000000"/>
                </a:solidFill>
                <a:effectLst>
                  <a:outerShdw blurRad="38100" dist="38100" dir="2700000" algn="tl">
                    <a:srgbClr val="C0C0C0"/>
                  </a:outerShdw>
                </a:effectLst>
                <a:latin typeface="Arial Unicode MS" pitchFamily="34" charset="-128"/>
              </a:rPr>
              <a:t>RFT</a:t>
            </a:r>
          </a:p>
        </p:txBody>
      </p:sp>
      <p:sp>
        <p:nvSpPr>
          <p:cNvPr id="24605" name="Line 30"/>
          <p:cNvSpPr>
            <a:spLocks noChangeShapeType="1"/>
          </p:cNvSpPr>
          <p:nvPr/>
        </p:nvSpPr>
        <p:spPr bwMode="auto">
          <a:xfrm>
            <a:off x="6919913" y="3917950"/>
            <a:ext cx="0" cy="3175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pic>
        <p:nvPicPr>
          <p:cNvPr id="24606" name="Picture 31"/>
          <p:cNvPicPr>
            <a:picLocks noChangeArrowheads="1"/>
          </p:cNvPicPr>
          <p:nvPr/>
        </p:nvPicPr>
        <p:blipFill>
          <a:blip r:embed="rId3">
            <a:extLst>
              <a:ext uri="{28A0092B-C50C-407E-A947-70E740481C1C}">
                <a14:useLocalDpi xmlns:a14="http://schemas.microsoft.com/office/drawing/2010/main" val="0"/>
              </a:ext>
            </a:extLst>
          </a:blip>
          <a:srcRect l="5832" t="60948" r="69249" b="6488"/>
          <a:stretch>
            <a:fillRect/>
          </a:stretch>
        </p:blipFill>
        <p:spPr bwMode="auto">
          <a:xfrm>
            <a:off x="6405563" y="5475288"/>
            <a:ext cx="1092200"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07" name="Line 32"/>
          <p:cNvSpPr>
            <a:spLocks noChangeShapeType="1"/>
          </p:cNvSpPr>
          <p:nvPr/>
        </p:nvSpPr>
        <p:spPr bwMode="auto">
          <a:xfrm flipH="1">
            <a:off x="6943725" y="5018088"/>
            <a:ext cx="0" cy="4540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76" name="Rectangle 33"/>
          <p:cNvSpPr>
            <a:spLocks noChangeArrowheads="1"/>
          </p:cNvSpPr>
          <p:nvPr/>
        </p:nvSpPr>
        <p:spPr bwMode="auto">
          <a:xfrm>
            <a:off x="7775575" y="5780088"/>
            <a:ext cx="979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p &lt;0.05</a:t>
            </a:r>
          </a:p>
        </p:txBody>
      </p:sp>
      <p:sp>
        <p:nvSpPr>
          <p:cNvPr id="24609" name="Line 34"/>
          <p:cNvSpPr>
            <a:spLocks noChangeShapeType="1"/>
          </p:cNvSpPr>
          <p:nvPr/>
        </p:nvSpPr>
        <p:spPr bwMode="auto">
          <a:xfrm flipH="1" flipV="1">
            <a:off x="7620000" y="4637088"/>
            <a:ext cx="55086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610" name="Line 35"/>
          <p:cNvSpPr>
            <a:spLocks noChangeShapeType="1"/>
          </p:cNvSpPr>
          <p:nvPr/>
        </p:nvSpPr>
        <p:spPr bwMode="auto">
          <a:xfrm flipH="1">
            <a:off x="6886575" y="6008688"/>
            <a:ext cx="933450" cy="37465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83" name="Rectangle 1"/>
          <p:cNvSpPr>
            <a:spLocks noChangeArrowheads="1"/>
          </p:cNvSpPr>
          <p:nvPr/>
        </p:nvSpPr>
        <p:spPr bwMode="auto">
          <a:xfrm>
            <a:off x="82550" y="904875"/>
            <a:ext cx="3711575" cy="5953125"/>
          </a:xfrm>
          <a:prstGeom prst="rect">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x-none"/>
          </a:p>
        </p:txBody>
      </p:sp>
      <p:sp>
        <p:nvSpPr>
          <p:cNvPr id="84" name="Rectangle 40"/>
          <p:cNvSpPr>
            <a:spLocks noChangeArrowheads="1"/>
          </p:cNvSpPr>
          <p:nvPr/>
        </p:nvSpPr>
        <p:spPr bwMode="auto">
          <a:xfrm>
            <a:off x="3708400" y="904875"/>
            <a:ext cx="2527300" cy="5953125"/>
          </a:xfrm>
          <a:prstGeom prst="rect">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x-none"/>
          </a:p>
        </p:txBody>
      </p:sp>
      <p:sp>
        <p:nvSpPr>
          <p:cNvPr id="85" name="Rectangle 41"/>
          <p:cNvSpPr>
            <a:spLocks noChangeArrowheads="1"/>
          </p:cNvSpPr>
          <p:nvPr/>
        </p:nvSpPr>
        <p:spPr bwMode="auto">
          <a:xfrm>
            <a:off x="6156325" y="904875"/>
            <a:ext cx="2987675" cy="5953125"/>
          </a:xfrm>
          <a:prstGeom prst="rect">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x-none"/>
          </a:p>
        </p:txBody>
      </p:sp>
      <p:pic>
        <p:nvPicPr>
          <p:cNvPr id="24614" name="Imagen 8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975" y="1595438"/>
            <a:ext cx="1109663"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uadroTexto 89"/>
          <p:cNvSpPr txBox="1">
            <a:spLocks noChangeArrowheads="1"/>
          </p:cNvSpPr>
          <p:nvPr/>
        </p:nvSpPr>
        <p:spPr bwMode="auto">
          <a:xfrm>
            <a:off x="946150" y="1079500"/>
            <a:ext cx="315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S_tradnl" altLang="x-none" b="1" dirty="0">
                <a:solidFill>
                  <a:srgbClr val="00FF00"/>
                </a:solidFill>
              </a:rPr>
              <a:t>PREPROCESSING</a:t>
            </a:r>
          </a:p>
        </p:txBody>
      </p:sp>
      <p:sp>
        <p:nvSpPr>
          <p:cNvPr id="43" name="CuadroTexto 90"/>
          <p:cNvSpPr txBox="1">
            <a:spLocks noChangeArrowheads="1"/>
          </p:cNvSpPr>
          <p:nvPr/>
        </p:nvSpPr>
        <p:spPr bwMode="auto">
          <a:xfrm>
            <a:off x="3949700" y="476672"/>
            <a:ext cx="4957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S_tradnl" altLang="x-none" b="1" dirty="0">
                <a:solidFill>
                  <a:srgbClr val="6983FF"/>
                </a:solidFill>
              </a:rPr>
              <a:t>ANALYSIS + INFERENCES</a:t>
            </a:r>
          </a:p>
        </p:txBody>
      </p:sp>
      <p:sp>
        <p:nvSpPr>
          <p:cNvPr id="44" name="Anillo 43"/>
          <p:cNvSpPr/>
          <p:nvPr/>
        </p:nvSpPr>
        <p:spPr>
          <a:xfrm>
            <a:off x="47625" y="604838"/>
            <a:ext cx="3729038" cy="6161087"/>
          </a:xfrm>
          <a:prstGeom prst="donut">
            <a:avLst>
              <a:gd name="adj" fmla="val 8059"/>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chemeClr val="tx1"/>
              </a:solidFill>
            </a:endParaRPr>
          </a:p>
        </p:txBody>
      </p:sp>
    </p:spTree>
    <p:extLst>
      <p:ext uri="{BB962C8B-B14F-4D97-AF65-F5344CB8AC3E}">
        <p14:creationId xmlns:p14="http://schemas.microsoft.com/office/powerpoint/2010/main" val="12905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bwMode="auto">
          <a:xfrm>
            <a:off x="330200"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Tutorial – </a:t>
            </a:r>
            <a:r>
              <a:rPr lang="es-ES_tradnl" dirty="0" err="1"/>
              <a:t>Normalize</a:t>
            </a:r>
            <a:r>
              <a:rPr lang="es-ES_tradnl" dirty="0"/>
              <a:t> to MNI + </a:t>
            </a:r>
            <a:r>
              <a:rPr lang="es-ES_tradnl" dirty="0" err="1"/>
              <a:t>Modulation</a:t>
            </a:r>
            <a:endParaRPr lang="es-ES_tradnl" dirty="0"/>
          </a:p>
        </p:txBody>
      </p:sp>
      <p:pic>
        <p:nvPicPr>
          <p:cNvPr id="3" name="Imagen 2"/>
          <p:cNvPicPr>
            <a:picLocks noChangeAspect="1"/>
          </p:cNvPicPr>
          <p:nvPr/>
        </p:nvPicPr>
        <p:blipFill>
          <a:blip r:embed="rId3"/>
          <a:stretch>
            <a:fillRect/>
          </a:stretch>
        </p:blipFill>
        <p:spPr>
          <a:xfrm>
            <a:off x="0" y="1340768"/>
            <a:ext cx="5196012" cy="4654592"/>
          </a:xfrm>
          <a:prstGeom prst="rect">
            <a:avLst/>
          </a:prstGeom>
        </p:spPr>
      </p:pic>
      <p:sp>
        <p:nvSpPr>
          <p:cNvPr id="6" name="CuadroTexto 5"/>
          <p:cNvSpPr txBox="1"/>
          <p:nvPr/>
        </p:nvSpPr>
        <p:spPr>
          <a:xfrm>
            <a:off x="5884880" y="3715457"/>
            <a:ext cx="235952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dirty="0" err="1"/>
              <a:t>smwcexample.nii</a:t>
            </a:r>
            <a:endParaRPr lang="es-ES_tradnl" dirty="0"/>
          </a:p>
        </p:txBody>
      </p:sp>
      <p:sp>
        <p:nvSpPr>
          <p:cNvPr id="7" name="Flecha curvada hacia la derecha 6"/>
          <p:cNvSpPr/>
          <p:nvPr/>
        </p:nvSpPr>
        <p:spPr>
          <a:xfrm>
            <a:off x="5205627" y="2419735"/>
            <a:ext cx="576064" cy="158375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CuadroTexto 7"/>
          <p:cNvSpPr txBox="1"/>
          <p:nvPr/>
        </p:nvSpPr>
        <p:spPr>
          <a:xfrm>
            <a:off x="5893482" y="1989684"/>
            <a:ext cx="1913035"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dirty="0"/>
              <a:t>Template_6.nii</a:t>
            </a:r>
          </a:p>
          <a:p>
            <a:r>
              <a:rPr lang="es-ES_tradnl" dirty="0"/>
              <a:t>c1example.nii</a:t>
            </a:r>
          </a:p>
          <a:p>
            <a:r>
              <a:rPr lang="es-ES_tradnl" dirty="0"/>
              <a:t>u_rc1example.nii </a:t>
            </a:r>
          </a:p>
        </p:txBody>
      </p:sp>
    </p:spTree>
    <p:extLst>
      <p:ext uri="{BB962C8B-B14F-4D97-AF65-F5344CB8AC3E}">
        <p14:creationId xmlns:p14="http://schemas.microsoft.com/office/powerpoint/2010/main" val="337798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3265" y="1052736"/>
            <a:ext cx="5932172" cy="5253685"/>
          </a:xfrm>
          <a:prstGeom prst="rect">
            <a:avLst/>
          </a:prstGeom>
        </p:spPr>
      </p:pic>
      <p:sp>
        <p:nvSpPr>
          <p:cNvPr id="6" name="CuadroTexto 5"/>
          <p:cNvSpPr txBox="1"/>
          <p:nvPr/>
        </p:nvSpPr>
        <p:spPr>
          <a:xfrm>
            <a:off x="7236296" y="1700808"/>
            <a:ext cx="1944216" cy="369332"/>
          </a:xfrm>
          <a:prstGeom prst="rect">
            <a:avLst/>
          </a:prstGeom>
          <a:noFill/>
        </p:spPr>
        <p:txBody>
          <a:bodyPr wrap="square" rtlCol="0">
            <a:spAutoFit/>
          </a:bodyPr>
          <a:lstStyle/>
          <a:p>
            <a:r>
              <a:rPr lang="es-ES_tradnl" dirty="0"/>
              <a:t>Template_6.nii</a:t>
            </a:r>
          </a:p>
        </p:txBody>
      </p:sp>
      <p:sp>
        <p:nvSpPr>
          <p:cNvPr id="7" name="CuadroTexto 6"/>
          <p:cNvSpPr txBox="1"/>
          <p:nvPr/>
        </p:nvSpPr>
        <p:spPr>
          <a:xfrm>
            <a:off x="7236296" y="2132856"/>
            <a:ext cx="1944216" cy="369332"/>
          </a:xfrm>
          <a:prstGeom prst="rect">
            <a:avLst/>
          </a:prstGeom>
          <a:noFill/>
        </p:spPr>
        <p:txBody>
          <a:bodyPr wrap="square" rtlCol="0">
            <a:spAutoFit/>
          </a:bodyPr>
          <a:lstStyle/>
          <a:p>
            <a:r>
              <a:rPr lang="es-ES_tradnl" dirty="0"/>
              <a:t>u_rc1example.nii</a:t>
            </a:r>
          </a:p>
        </p:txBody>
      </p:sp>
      <p:cxnSp>
        <p:nvCxnSpPr>
          <p:cNvPr id="8" name="Conector recto de flecha 7"/>
          <p:cNvCxnSpPr/>
          <p:nvPr/>
        </p:nvCxnSpPr>
        <p:spPr>
          <a:xfrm>
            <a:off x="6045222" y="1885474"/>
            <a:ext cx="11910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V="1">
            <a:off x="6024732" y="2308230"/>
            <a:ext cx="1211564" cy="68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7215806" y="2891712"/>
            <a:ext cx="1944216" cy="369332"/>
          </a:xfrm>
          <a:prstGeom prst="rect">
            <a:avLst/>
          </a:prstGeom>
          <a:noFill/>
        </p:spPr>
        <p:txBody>
          <a:bodyPr wrap="square" rtlCol="0">
            <a:spAutoFit/>
          </a:bodyPr>
          <a:lstStyle/>
          <a:p>
            <a:r>
              <a:rPr lang="es-ES_tradnl" dirty="0"/>
              <a:t>Preserve </a:t>
            </a:r>
            <a:r>
              <a:rPr lang="es-ES_tradnl" dirty="0" err="1"/>
              <a:t>Amount</a:t>
            </a:r>
            <a:endParaRPr lang="es-ES_tradnl" dirty="0"/>
          </a:p>
        </p:txBody>
      </p:sp>
      <p:cxnSp>
        <p:nvCxnSpPr>
          <p:cNvPr id="12" name="Conector recto de flecha 11"/>
          <p:cNvCxnSpPr/>
          <p:nvPr/>
        </p:nvCxnSpPr>
        <p:spPr>
          <a:xfrm>
            <a:off x="6024732" y="3067086"/>
            <a:ext cx="11910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Anillo 12"/>
          <p:cNvSpPr/>
          <p:nvPr/>
        </p:nvSpPr>
        <p:spPr>
          <a:xfrm>
            <a:off x="1897424" y="2201678"/>
            <a:ext cx="1234416" cy="175374"/>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 name="CuadroTexto 13"/>
          <p:cNvSpPr txBox="1"/>
          <p:nvPr/>
        </p:nvSpPr>
        <p:spPr>
          <a:xfrm>
            <a:off x="7215806" y="2555612"/>
            <a:ext cx="1944216" cy="369332"/>
          </a:xfrm>
          <a:prstGeom prst="rect">
            <a:avLst/>
          </a:prstGeom>
          <a:noFill/>
        </p:spPr>
        <p:txBody>
          <a:bodyPr wrap="square" rtlCol="0">
            <a:spAutoFit/>
          </a:bodyPr>
          <a:lstStyle/>
          <a:p>
            <a:r>
              <a:rPr lang="es-ES_tradnl" dirty="0"/>
              <a:t>c1example.nii</a:t>
            </a:r>
          </a:p>
        </p:txBody>
      </p:sp>
      <p:cxnSp>
        <p:nvCxnSpPr>
          <p:cNvPr id="15" name="Conector recto de flecha 14"/>
          <p:cNvCxnSpPr/>
          <p:nvPr/>
        </p:nvCxnSpPr>
        <p:spPr>
          <a:xfrm>
            <a:off x="6045222" y="2574852"/>
            <a:ext cx="1170584" cy="156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Anillo 17"/>
          <p:cNvSpPr/>
          <p:nvPr/>
        </p:nvSpPr>
        <p:spPr>
          <a:xfrm>
            <a:off x="1619672" y="4125712"/>
            <a:ext cx="1800200" cy="432048"/>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6" name="Anillo 15"/>
          <p:cNvSpPr/>
          <p:nvPr/>
        </p:nvSpPr>
        <p:spPr>
          <a:xfrm>
            <a:off x="4080516" y="2924944"/>
            <a:ext cx="1715620" cy="259446"/>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7" name="Anillo 16"/>
          <p:cNvSpPr/>
          <p:nvPr/>
        </p:nvSpPr>
        <p:spPr>
          <a:xfrm>
            <a:off x="1779426" y="3127030"/>
            <a:ext cx="1352413" cy="301970"/>
          </a:xfrm>
          <a:prstGeom prst="donut">
            <a:avLst>
              <a:gd name="adj" fmla="val 1207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cxnSp>
        <p:nvCxnSpPr>
          <p:cNvPr id="3" name="Conector recto de flecha 2"/>
          <p:cNvCxnSpPr/>
          <p:nvPr/>
        </p:nvCxnSpPr>
        <p:spPr>
          <a:xfrm flipV="1">
            <a:off x="3131839" y="3184390"/>
            <a:ext cx="1080121" cy="8206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4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linds(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linds(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animBg="1"/>
      <p:bldP spid="13" grpId="1" animBg="1"/>
      <p:bldP spid="14" grpId="0"/>
      <p:bldP spid="18"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15616" y="326049"/>
            <a:ext cx="4489855" cy="6199295"/>
          </a:xfrm>
          <a:prstGeom prst="rect">
            <a:avLst/>
          </a:prstGeom>
        </p:spPr>
      </p:pic>
      <p:sp>
        <p:nvSpPr>
          <p:cNvPr id="5" name="CuadroTexto 4"/>
          <p:cNvSpPr txBox="1"/>
          <p:nvPr/>
        </p:nvSpPr>
        <p:spPr>
          <a:xfrm>
            <a:off x="6156176" y="3056364"/>
            <a:ext cx="1944216" cy="369332"/>
          </a:xfrm>
          <a:prstGeom prst="rect">
            <a:avLst/>
          </a:prstGeom>
          <a:noFill/>
        </p:spPr>
        <p:txBody>
          <a:bodyPr wrap="square" rtlCol="0">
            <a:spAutoFit/>
          </a:bodyPr>
          <a:lstStyle/>
          <a:p>
            <a:r>
              <a:rPr lang="es-ES_tradnl" dirty="0" err="1"/>
              <a:t>smwcexample.nii</a:t>
            </a:r>
            <a:endParaRPr lang="es-ES_tradnl" dirty="0"/>
          </a:p>
        </p:txBody>
      </p:sp>
    </p:spTree>
    <p:extLst>
      <p:ext uri="{BB962C8B-B14F-4D97-AF65-F5344CB8AC3E}">
        <p14:creationId xmlns:p14="http://schemas.microsoft.com/office/powerpoint/2010/main" val="440212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1643063"/>
            <a:ext cx="2911475" cy="240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3"/>
          <p:cNvPicPr>
            <a:picLocks noChangeArrowheads="1"/>
          </p:cNvPicPr>
          <p:nvPr/>
        </p:nvPicPr>
        <p:blipFill>
          <a:blip r:embed="rId4">
            <a:extLst>
              <a:ext uri="{28A0092B-C50C-407E-A947-70E740481C1C}">
                <a14:useLocalDpi xmlns:a14="http://schemas.microsoft.com/office/drawing/2010/main" val="0"/>
              </a:ext>
            </a:extLst>
          </a:blip>
          <a:srcRect l="68709" t="30252" r="7512" b="14130"/>
          <a:stretch>
            <a:fillRect/>
          </a:stretch>
        </p:blipFill>
        <p:spPr bwMode="auto">
          <a:xfrm>
            <a:off x="4244975" y="1741488"/>
            <a:ext cx="1203325" cy="1214437"/>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hlink"/>
                </a:solidFill>
                <a:miter lim="800000"/>
                <a:headEnd/>
                <a:tailEnd/>
              </a14:hiddenLine>
            </a:ext>
          </a:extLst>
        </p:spPr>
      </p:pic>
      <p:sp>
        <p:nvSpPr>
          <p:cNvPr id="24579" name="Rectangle 4"/>
          <p:cNvSpPr>
            <a:spLocks noChangeArrowheads="1"/>
          </p:cNvSpPr>
          <p:nvPr/>
        </p:nvSpPr>
        <p:spPr bwMode="auto">
          <a:xfrm>
            <a:off x="971550" y="4557713"/>
            <a:ext cx="1638300" cy="6413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x-none">
              <a:solidFill>
                <a:srgbClr val="000000"/>
              </a:solidFill>
            </a:endParaRPr>
          </a:p>
        </p:txBody>
      </p:sp>
      <p:sp>
        <p:nvSpPr>
          <p:cNvPr id="48" name="Rectangle 5"/>
          <p:cNvSpPr>
            <a:spLocks noChangeArrowheads="1"/>
          </p:cNvSpPr>
          <p:nvPr/>
        </p:nvSpPr>
        <p:spPr bwMode="auto">
          <a:xfrm>
            <a:off x="985838" y="4686300"/>
            <a:ext cx="1628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Normalisation</a:t>
            </a:r>
          </a:p>
        </p:txBody>
      </p:sp>
      <p:sp>
        <p:nvSpPr>
          <p:cNvPr id="49" name="Rectangle 6"/>
          <p:cNvSpPr>
            <a:spLocks noChangeArrowheads="1"/>
          </p:cNvSpPr>
          <p:nvPr/>
        </p:nvSpPr>
        <p:spPr bwMode="auto">
          <a:xfrm>
            <a:off x="6224588" y="1360488"/>
            <a:ext cx="292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Statistical Parametric Map</a:t>
            </a:r>
          </a:p>
        </p:txBody>
      </p:sp>
      <p:sp>
        <p:nvSpPr>
          <p:cNvPr id="50" name="Rectangle 7"/>
          <p:cNvSpPr>
            <a:spLocks noChangeArrowheads="1"/>
          </p:cNvSpPr>
          <p:nvPr/>
        </p:nvSpPr>
        <p:spPr bwMode="auto">
          <a:xfrm>
            <a:off x="492125" y="1258888"/>
            <a:ext cx="6254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dirty="0">
                <a:solidFill>
                  <a:srgbClr val="000000"/>
                </a:solidFill>
                <a:effectLst>
                  <a:outerShdw blurRad="38100" dist="38100" dir="2700000" algn="tl">
                    <a:srgbClr val="C0C0C0"/>
                  </a:outerShdw>
                </a:effectLst>
                <a:latin typeface="Arial Unicode MS" pitchFamily="34" charset="-128"/>
              </a:rPr>
              <a:t>MRI</a:t>
            </a:r>
          </a:p>
        </p:txBody>
      </p:sp>
      <p:sp>
        <p:nvSpPr>
          <p:cNvPr id="51" name="Rectangle 8"/>
          <p:cNvSpPr>
            <a:spLocks noChangeArrowheads="1"/>
          </p:cNvSpPr>
          <p:nvPr/>
        </p:nvSpPr>
        <p:spPr bwMode="auto">
          <a:xfrm>
            <a:off x="3676650" y="6254750"/>
            <a:ext cx="2363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Parameter estimates</a:t>
            </a:r>
          </a:p>
        </p:txBody>
      </p:sp>
      <p:pic>
        <p:nvPicPr>
          <p:cNvPr id="24584" name="Picture 9"/>
          <p:cNvPicPr>
            <a:picLocks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1917700" y="1817688"/>
            <a:ext cx="1549400" cy="10572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10"/>
          <p:cNvPicPr>
            <a:picLocks noChangeArrowheads="1"/>
          </p:cNvPicPr>
          <p:nvPr/>
        </p:nvPicPr>
        <p:blipFill>
          <a:blip r:embed="rId6">
            <a:extLst>
              <a:ext uri="{28A0092B-C50C-407E-A947-70E740481C1C}">
                <a14:useLocalDpi xmlns:a14="http://schemas.microsoft.com/office/drawing/2010/main" val="0"/>
              </a:ext>
            </a:extLst>
          </a:blip>
          <a:srcRect l="10599" t="6715" r="8142" b="6468"/>
          <a:stretch>
            <a:fillRect/>
          </a:stretch>
        </p:blipFill>
        <p:spPr bwMode="auto">
          <a:xfrm>
            <a:off x="4040188" y="4533900"/>
            <a:ext cx="1670050" cy="1654175"/>
          </a:xfrm>
          <a:prstGeom prst="rect">
            <a:avLst/>
          </a:prstGeom>
          <a:noFill/>
          <a:ln w="12700">
            <a:solidFill>
              <a:schemeClr val="bg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54" name="Rectangle 11"/>
          <p:cNvSpPr>
            <a:spLocks noChangeArrowheads="1"/>
          </p:cNvSpPr>
          <p:nvPr/>
        </p:nvSpPr>
        <p:spPr bwMode="auto">
          <a:xfrm>
            <a:off x="3773488" y="3265488"/>
            <a:ext cx="2268537" cy="68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solidFill>
                  <a:srgbClr val="000000"/>
                </a:solidFill>
                <a:effectLst>
                  <a:outerShdw blurRad="38100" dist="38100" dir="2700000" algn="tl">
                    <a:srgbClr val="C0C0C0"/>
                  </a:outerShdw>
                </a:effectLst>
              </a:rPr>
              <a:t>General Linear Model</a:t>
            </a:r>
            <a:endParaRPr lang="en-US">
              <a:solidFill>
                <a:srgbClr val="000000"/>
              </a:solidFill>
              <a:effectLst>
                <a:outerShdw blurRad="38100" dist="38100" dir="2700000" algn="tl">
                  <a:srgbClr val="C0C0C0"/>
                </a:outerShdw>
              </a:effectLst>
            </a:endParaRPr>
          </a:p>
        </p:txBody>
      </p:sp>
      <p:sp>
        <p:nvSpPr>
          <p:cNvPr id="55" name="Rectangle 12"/>
          <p:cNvSpPr>
            <a:spLocks noChangeArrowheads="1"/>
          </p:cNvSpPr>
          <p:nvPr/>
        </p:nvSpPr>
        <p:spPr bwMode="auto">
          <a:xfrm>
            <a:off x="166688" y="3265488"/>
            <a:ext cx="1401762" cy="68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solidFill>
                  <a:srgbClr val="000000"/>
                </a:solidFill>
                <a:effectLst>
                  <a:outerShdw blurRad="38100" dist="38100" dir="2700000" algn="tl">
                    <a:srgbClr val="C0C0C0"/>
                  </a:outerShdw>
                </a:effectLst>
              </a:rPr>
              <a:t>Realignment</a:t>
            </a:r>
            <a:endParaRPr lang="en-US">
              <a:solidFill>
                <a:srgbClr val="000000"/>
              </a:solidFill>
              <a:effectLst>
                <a:outerShdw blurRad="38100" dist="38100" dir="2700000" algn="tl">
                  <a:srgbClr val="C0C0C0"/>
                </a:outerShdw>
              </a:effectLst>
            </a:endParaRPr>
          </a:p>
        </p:txBody>
      </p:sp>
      <p:sp>
        <p:nvSpPr>
          <p:cNvPr id="56" name="Rectangle 13"/>
          <p:cNvSpPr>
            <a:spLocks noChangeArrowheads="1"/>
          </p:cNvSpPr>
          <p:nvPr/>
        </p:nvSpPr>
        <p:spPr bwMode="auto">
          <a:xfrm>
            <a:off x="1954213" y="3265488"/>
            <a:ext cx="1500187" cy="6969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solidFill>
                  <a:srgbClr val="000000"/>
                </a:solidFill>
                <a:effectLst>
                  <a:outerShdw blurRad="38100" dist="38100" dir="2700000" algn="tl">
                    <a:srgbClr val="C0C0C0"/>
                  </a:outerShdw>
                </a:effectLst>
              </a:rPr>
              <a:t>Smoothing</a:t>
            </a:r>
            <a:endParaRPr lang="en-US">
              <a:solidFill>
                <a:srgbClr val="000000"/>
              </a:solidFill>
              <a:effectLst>
                <a:outerShdw blurRad="38100" dist="38100" dir="2700000" algn="tl">
                  <a:srgbClr val="C0C0C0"/>
                </a:outerShdw>
              </a:effectLst>
            </a:endParaRPr>
          </a:p>
        </p:txBody>
      </p:sp>
      <p:sp>
        <p:nvSpPr>
          <p:cNvPr id="24589" name="Rectangle 14"/>
          <p:cNvSpPr>
            <a:spLocks noChangeArrowheads="1"/>
          </p:cNvSpPr>
          <p:nvPr/>
        </p:nvSpPr>
        <p:spPr bwMode="auto">
          <a:xfrm>
            <a:off x="4110038" y="1390650"/>
            <a:ext cx="1628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x-none">
                <a:solidFill>
                  <a:srgbClr val="000000"/>
                </a:solidFill>
                <a:latin typeface="Arial Unicode MS" charset="0"/>
              </a:rPr>
              <a:t>Design matrix</a:t>
            </a:r>
          </a:p>
        </p:txBody>
      </p:sp>
      <p:pic>
        <p:nvPicPr>
          <p:cNvPr id="24590" name="Picture 15"/>
          <p:cNvPicPr>
            <a:picLocks noChangeArrowheads="1"/>
          </p:cNvPicPr>
          <p:nvPr/>
        </p:nvPicPr>
        <p:blipFill>
          <a:blip r:embed="rId7">
            <a:lum contrast="-6000"/>
            <a:extLst>
              <a:ext uri="{28A0092B-C50C-407E-A947-70E740481C1C}">
                <a14:useLocalDpi xmlns:a14="http://schemas.microsoft.com/office/drawing/2010/main" val="0"/>
              </a:ext>
            </a:extLst>
          </a:blip>
          <a:srcRect/>
          <a:stretch>
            <a:fillRect/>
          </a:stretch>
        </p:blipFill>
        <p:spPr bwMode="auto">
          <a:xfrm>
            <a:off x="1066800" y="5578475"/>
            <a:ext cx="1412875" cy="11874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ectangle 16"/>
          <p:cNvSpPr>
            <a:spLocks noChangeArrowheads="1"/>
          </p:cNvSpPr>
          <p:nvPr/>
        </p:nvSpPr>
        <p:spPr bwMode="auto">
          <a:xfrm>
            <a:off x="2408238" y="5870575"/>
            <a:ext cx="1354137"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Anatomical</a:t>
            </a:r>
            <a:br>
              <a:rPr lang="en-US">
                <a:solidFill>
                  <a:srgbClr val="000000"/>
                </a:solidFill>
                <a:effectLst>
                  <a:outerShdw blurRad="38100" dist="38100" dir="2700000" algn="tl">
                    <a:srgbClr val="C0C0C0"/>
                  </a:outerShdw>
                </a:effectLst>
                <a:latin typeface="Arial Unicode MS" pitchFamily="34" charset="-128"/>
              </a:rPr>
            </a:br>
            <a:r>
              <a:rPr lang="en-US">
                <a:solidFill>
                  <a:srgbClr val="000000"/>
                </a:solidFill>
                <a:effectLst>
                  <a:outerShdw blurRad="38100" dist="38100" dir="2700000" algn="tl">
                    <a:srgbClr val="C0C0C0"/>
                  </a:outerShdw>
                </a:effectLst>
                <a:latin typeface="Arial Unicode MS" pitchFamily="34" charset="-128"/>
              </a:rPr>
              <a:t>reference</a:t>
            </a:r>
          </a:p>
        </p:txBody>
      </p:sp>
      <p:sp>
        <p:nvSpPr>
          <p:cNvPr id="60" name="Rectangle 17"/>
          <p:cNvSpPr>
            <a:spLocks noChangeArrowheads="1"/>
          </p:cNvSpPr>
          <p:nvPr/>
        </p:nvSpPr>
        <p:spPr bwMode="auto">
          <a:xfrm>
            <a:off x="2000250" y="1403350"/>
            <a:ext cx="1419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Spatial filter</a:t>
            </a:r>
          </a:p>
        </p:txBody>
      </p:sp>
      <p:sp>
        <p:nvSpPr>
          <p:cNvPr id="24593" name="Line 18"/>
          <p:cNvSpPr>
            <a:spLocks noChangeShapeType="1"/>
          </p:cNvSpPr>
          <p:nvPr/>
        </p:nvSpPr>
        <p:spPr bwMode="auto">
          <a:xfrm>
            <a:off x="881063" y="2936875"/>
            <a:ext cx="0" cy="3079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4" name="Line 19"/>
          <p:cNvSpPr>
            <a:spLocks noChangeShapeType="1"/>
          </p:cNvSpPr>
          <p:nvPr/>
        </p:nvSpPr>
        <p:spPr bwMode="auto">
          <a:xfrm>
            <a:off x="1608138" y="3643313"/>
            <a:ext cx="32226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5" name="Line 20"/>
          <p:cNvSpPr>
            <a:spLocks noChangeShapeType="1"/>
          </p:cNvSpPr>
          <p:nvPr/>
        </p:nvSpPr>
        <p:spPr bwMode="auto">
          <a:xfrm flipV="1">
            <a:off x="6019800" y="3646488"/>
            <a:ext cx="26035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6" name="Line 21"/>
          <p:cNvSpPr>
            <a:spLocks noChangeShapeType="1"/>
          </p:cNvSpPr>
          <p:nvPr/>
        </p:nvSpPr>
        <p:spPr bwMode="auto">
          <a:xfrm>
            <a:off x="4851400" y="4017963"/>
            <a:ext cx="0" cy="5175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7" name="Line 22"/>
          <p:cNvSpPr>
            <a:spLocks noChangeShapeType="1"/>
          </p:cNvSpPr>
          <p:nvPr/>
        </p:nvSpPr>
        <p:spPr bwMode="auto">
          <a:xfrm>
            <a:off x="4846638" y="2967038"/>
            <a:ext cx="0" cy="3079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8" name="Line 23"/>
          <p:cNvSpPr>
            <a:spLocks noChangeShapeType="1"/>
          </p:cNvSpPr>
          <p:nvPr/>
        </p:nvSpPr>
        <p:spPr bwMode="auto">
          <a:xfrm>
            <a:off x="2676525" y="2917825"/>
            <a:ext cx="0" cy="3079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599" name="Line 24"/>
          <p:cNvSpPr>
            <a:spLocks noChangeShapeType="1"/>
          </p:cNvSpPr>
          <p:nvPr/>
        </p:nvSpPr>
        <p:spPr bwMode="auto">
          <a:xfrm>
            <a:off x="3429000" y="3641725"/>
            <a:ext cx="320675"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600" name="Line 25"/>
          <p:cNvSpPr>
            <a:spLocks noChangeShapeType="1"/>
          </p:cNvSpPr>
          <p:nvPr/>
        </p:nvSpPr>
        <p:spPr bwMode="auto">
          <a:xfrm flipV="1">
            <a:off x="1749425" y="5184775"/>
            <a:ext cx="0" cy="3905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601" name="Line 26"/>
          <p:cNvSpPr>
            <a:spLocks noChangeShapeType="1"/>
          </p:cNvSpPr>
          <p:nvPr/>
        </p:nvSpPr>
        <p:spPr bwMode="auto">
          <a:xfrm>
            <a:off x="1265238" y="4014788"/>
            <a:ext cx="1587" cy="4857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602" name="Line 27"/>
          <p:cNvSpPr>
            <a:spLocks noChangeShapeType="1"/>
          </p:cNvSpPr>
          <p:nvPr/>
        </p:nvSpPr>
        <p:spPr bwMode="auto">
          <a:xfrm flipV="1">
            <a:off x="2286000" y="4027488"/>
            <a:ext cx="0" cy="4540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71" name="Rectangle 28"/>
          <p:cNvSpPr>
            <a:spLocks noChangeArrowheads="1"/>
          </p:cNvSpPr>
          <p:nvPr/>
        </p:nvSpPr>
        <p:spPr bwMode="auto">
          <a:xfrm>
            <a:off x="6218238" y="4256088"/>
            <a:ext cx="1393825" cy="7524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solidFill>
                  <a:srgbClr val="000000"/>
                </a:solidFill>
                <a:effectLst>
                  <a:outerShdw blurRad="38100" dist="38100" dir="2700000" algn="tl">
                    <a:srgbClr val="C0C0C0"/>
                  </a:outerShdw>
                </a:effectLst>
              </a:rPr>
              <a:t>Statistical</a:t>
            </a:r>
            <a:br>
              <a:rPr lang="en-GB">
                <a:solidFill>
                  <a:srgbClr val="000000"/>
                </a:solidFill>
                <a:effectLst>
                  <a:outerShdw blurRad="38100" dist="38100" dir="2700000" algn="tl">
                    <a:srgbClr val="C0C0C0"/>
                  </a:outerShdw>
                </a:effectLst>
              </a:rPr>
            </a:br>
            <a:r>
              <a:rPr lang="en-GB">
                <a:solidFill>
                  <a:srgbClr val="000000"/>
                </a:solidFill>
                <a:effectLst>
                  <a:outerShdw blurRad="38100" dist="38100" dir="2700000" algn="tl">
                    <a:srgbClr val="C0C0C0"/>
                  </a:outerShdw>
                </a:effectLst>
              </a:rPr>
              <a:t>Inference</a:t>
            </a:r>
            <a:endParaRPr lang="en-US">
              <a:solidFill>
                <a:srgbClr val="000000"/>
              </a:solidFill>
              <a:effectLst>
                <a:outerShdw blurRad="38100" dist="38100" dir="2700000" algn="tl">
                  <a:srgbClr val="C0C0C0"/>
                </a:outerShdw>
              </a:effectLst>
            </a:endParaRPr>
          </a:p>
        </p:txBody>
      </p:sp>
      <p:sp>
        <p:nvSpPr>
          <p:cNvPr id="72" name="Rectangle 29"/>
          <p:cNvSpPr>
            <a:spLocks noChangeArrowheads="1"/>
          </p:cNvSpPr>
          <p:nvPr/>
        </p:nvSpPr>
        <p:spPr bwMode="auto">
          <a:xfrm>
            <a:off x="8213725" y="4425950"/>
            <a:ext cx="646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defRPr/>
            </a:pPr>
            <a:r>
              <a:rPr lang="en-US">
                <a:solidFill>
                  <a:srgbClr val="000000"/>
                </a:solidFill>
                <a:effectLst>
                  <a:outerShdw blurRad="38100" dist="38100" dir="2700000" algn="tl">
                    <a:srgbClr val="C0C0C0"/>
                  </a:outerShdw>
                </a:effectLst>
                <a:latin typeface="Arial Unicode MS" pitchFamily="34" charset="-128"/>
              </a:rPr>
              <a:t>RFT</a:t>
            </a:r>
          </a:p>
        </p:txBody>
      </p:sp>
      <p:sp>
        <p:nvSpPr>
          <p:cNvPr id="24605" name="Line 30"/>
          <p:cNvSpPr>
            <a:spLocks noChangeShapeType="1"/>
          </p:cNvSpPr>
          <p:nvPr/>
        </p:nvSpPr>
        <p:spPr bwMode="auto">
          <a:xfrm>
            <a:off x="6919913" y="3917950"/>
            <a:ext cx="0" cy="3175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pic>
        <p:nvPicPr>
          <p:cNvPr id="24606" name="Picture 31"/>
          <p:cNvPicPr>
            <a:picLocks noChangeArrowheads="1"/>
          </p:cNvPicPr>
          <p:nvPr/>
        </p:nvPicPr>
        <p:blipFill>
          <a:blip r:embed="rId3">
            <a:extLst>
              <a:ext uri="{28A0092B-C50C-407E-A947-70E740481C1C}">
                <a14:useLocalDpi xmlns:a14="http://schemas.microsoft.com/office/drawing/2010/main" val="0"/>
              </a:ext>
            </a:extLst>
          </a:blip>
          <a:srcRect l="5832" t="60948" r="69249" b="6488"/>
          <a:stretch>
            <a:fillRect/>
          </a:stretch>
        </p:blipFill>
        <p:spPr bwMode="auto">
          <a:xfrm>
            <a:off x="6405563" y="5475288"/>
            <a:ext cx="1092200"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07" name="Line 32"/>
          <p:cNvSpPr>
            <a:spLocks noChangeShapeType="1"/>
          </p:cNvSpPr>
          <p:nvPr/>
        </p:nvSpPr>
        <p:spPr bwMode="auto">
          <a:xfrm flipH="1">
            <a:off x="6943725" y="5018088"/>
            <a:ext cx="0" cy="4540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76" name="Rectangle 33"/>
          <p:cNvSpPr>
            <a:spLocks noChangeArrowheads="1"/>
          </p:cNvSpPr>
          <p:nvPr/>
        </p:nvSpPr>
        <p:spPr bwMode="auto">
          <a:xfrm>
            <a:off x="7775575" y="5780088"/>
            <a:ext cx="979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solidFill>
                  <a:srgbClr val="000000"/>
                </a:solidFill>
                <a:effectLst>
                  <a:outerShdw blurRad="38100" dist="38100" dir="2700000" algn="tl">
                    <a:srgbClr val="C0C0C0"/>
                  </a:outerShdw>
                </a:effectLst>
                <a:latin typeface="Arial Unicode MS" pitchFamily="34" charset="-128"/>
              </a:rPr>
              <a:t>p &lt;0.05</a:t>
            </a:r>
          </a:p>
        </p:txBody>
      </p:sp>
      <p:sp>
        <p:nvSpPr>
          <p:cNvPr id="24609" name="Line 34"/>
          <p:cNvSpPr>
            <a:spLocks noChangeShapeType="1"/>
          </p:cNvSpPr>
          <p:nvPr/>
        </p:nvSpPr>
        <p:spPr bwMode="auto">
          <a:xfrm flipH="1" flipV="1">
            <a:off x="7620000" y="4637088"/>
            <a:ext cx="55086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24610" name="Line 35"/>
          <p:cNvSpPr>
            <a:spLocks noChangeShapeType="1"/>
          </p:cNvSpPr>
          <p:nvPr/>
        </p:nvSpPr>
        <p:spPr bwMode="auto">
          <a:xfrm flipH="1">
            <a:off x="6886575" y="6008688"/>
            <a:ext cx="933450" cy="37465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83" name="Rectangle 1"/>
          <p:cNvSpPr>
            <a:spLocks noChangeArrowheads="1"/>
          </p:cNvSpPr>
          <p:nvPr/>
        </p:nvSpPr>
        <p:spPr bwMode="auto">
          <a:xfrm>
            <a:off x="82550" y="904875"/>
            <a:ext cx="3711575" cy="5953125"/>
          </a:xfrm>
          <a:prstGeom prst="rect">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x-none"/>
          </a:p>
        </p:txBody>
      </p:sp>
      <p:sp>
        <p:nvSpPr>
          <p:cNvPr id="84" name="Rectangle 40"/>
          <p:cNvSpPr>
            <a:spLocks noChangeArrowheads="1"/>
          </p:cNvSpPr>
          <p:nvPr/>
        </p:nvSpPr>
        <p:spPr bwMode="auto">
          <a:xfrm>
            <a:off x="3708400" y="904875"/>
            <a:ext cx="2527300" cy="5953125"/>
          </a:xfrm>
          <a:prstGeom prst="rect">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x-none"/>
          </a:p>
        </p:txBody>
      </p:sp>
      <p:sp>
        <p:nvSpPr>
          <p:cNvPr id="85" name="Rectangle 41"/>
          <p:cNvSpPr>
            <a:spLocks noChangeArrowheads="1"/>
          </p:cNvSpPr>
          <p:nvPr/>
        </p:nvSpPr>
        <p:spPr bwMode="auto">
          <a:xfrm>
            <a:off x="6156325" y="904875"/>
            <a:ext cx="2987675" cy="5953125"/>
          </a:xfrm>
          <a:prstGeom prst="rect">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x-none"/>
          </a:p>
        </p:txBody>
      </p:sp>
      <p:pic>
        <p:nvPicPr>
          <p:cNvPr id="24614" name="Imagen 8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975" y="1595438"/>
            <a:ext cx="1109663"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uadroTexto 89"/>
          <p:cNvSpPr txBox="1">
            <a:spLocks noChangeArrowheads="1"/>
          </p:cNvSpPr>
          <p:nvPr/>
        </p:nvSpPr>
        <p:spPr bwMode="auto">
          <a:xfrm>
            <a:off x="899592" y="548680"/>
            <a:ext cx="315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S_tradnl" altLang="x-none" b="1" dirty="0">
                <a:solidFill>
                  <a:srgbClr val="6983FF"/>
                </a:solidFill>
              </a:rPr>
              <a:t>PREPROCESSING</a:t>
            </a:r>
          </a:p>
        </p:txBody>
      </p:sp>
      <p:sp>
        <p:nvSpPr>
          <p:cNvPr id="43" name="CuadroTexto 90"/>
          <p:cNvSpPr txBox="1">
            <a:spLocks noChangeArrowheads="1"/>
          </p:cNvSpPr>
          <p:nvPr/>
        </p:nvSpPr>
        <p:spPr bwMode="auto">
          <a:xfrm>
            <a:off x="3923928" y="1124744"/>
            <a:ext cx="4957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S_tradnl" altLang="x-none" b="1" dirty="0">
                <a:solidFill>
                  <a:srgbClr val="00FF00"/>
                </a:solidFill>
              </a:rPr>
              <a:t>ANALYSIS + INFERENCES</a:t>
            </a:r>
          </a:p>
        </p:txBody>
      </p:sp>
      <p:sp>
        <p:nvSpPr>
          <p:cNvPr id="44" name="Anillo 43"/>
          <p:cNvSpPr/>
          <p:nvPr/>
        </p:nvSpPr>
        <p:spPr>
          <a:xfrm>
            <a:off x="3347864" y="188640"/>
            <a:ext cx="6120680" cy="6161087"/>
          </a:xfrm>
          <a:prstGeom prst="donut">
            <a:avLst>
              <a:gd name="adj" fmla="val 8059"/>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chemeClr val="tx1"/>
              </a:solidFill>
            </a:endParaRPr>
          </a:p>
        </p:txBody>
      </p:sp>
    </p:spTree>
    <p:extLst>
      <p:ext uri="{BB962C8B-B14F-4D97-AF65-F5344CB8AC3E}">
        <p14:creationId xmlns:p14="http://schemas.microsoft.com/office/powerpoint/2010/main" val="189167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a:spLocks noGrp="1"/>
          </p:cNvSpPr>
          <p:nvPr>
            <p:ph idx="1"/>
          </p:nvPr>
        </p:nvSpPr>
        <p:spPr>
          <a:xfrm>
            <a:off x="323528" y="1340768"/>
            <a:ext cx="8489950" cy="5112568"/>
          </a:xfrm>
        </p:spPr>
        <p:txBody>
          <a:bodyPr/>
          <a:lstStyle/>
          <a:p>
            <a:pPr marL="0" indent="0">
              <a:buNone/>
            </a:pPr>
            <a:r>
              <a:rPr lang="en-GB" altLang="en-US" dirty="0">
                <a:ea typeface="ＭＳ Ｐゴシック" pitchFamily="34" charset="-128"/>
              </a:rPr>
              <a:t>Statistical Analyses are performed by fitting a GLM</a:t>
            </a:r>
          </a:p>
          <a:p>
            <a:pPr marL="0" indent="0" algn="ctr">
              <a:buNone/>
            </a:pPr>
            <a:endParaRPr lang="en-GB" altLang="en-US" b="1" dirty="0">
              <a:ea typeface="ＭＳ Ｐゴシック" pitchFamily="34" charset="-128"/>
            </a:endParaRPr>
          </a:p>
          <a:p>
            <a:pPr marL="0" indent="0" algn="ctr">
              <a:buNone/>
            </a:pPr>
            <a:r>
              <a:rPr lang="en-GB" altLang="en-US" b="1" dirty="0">
                <a:ea typeface="ＭＳ Ｐゴシック" pitchFamily="34" charset="-128"/>
              </a:rPr>
              <a:t>Y = X</a:t>
            </a:r>
            <a:r>
              <a:rPr lang="el-GR" altLang="en-US" b="1" dirty="0">
                <a:ea typeface="ＭＳ Ｐゴシック" pitchFamily="34" charset="-128"/>
              </a:rPr>
              <a:t>β + ε</a:t>
            </a:r>
            <a:endParaRPr lang="en-US" altLang="en-US" b="1" dirty="0">
              <a:ea typeface="ＭＳ Ｐゴシック" pitchFamily="34" charset="-128"/>
            </a:endParaRPr>
          </a:p>
          <a:p>
            <a:pPr marL="0" indent="0" algn="ctr">
              <a:buNone/>
            </a:pPr>
            <a:endParaRPr lang="en-US" altLang="en-US" b="1" dirty="0">
              <a:ea typeface="ＭＳ Ｐゴシック" pitchFamily="34" charset="-128"/>
            </a:endParaRPr>
          </a:p>
          <a:p>
            <a:pPr marL="0" indent="0">
              <a:buNone/>
            </a:pPr>
            <a:r>
              <a:rPr lang="en-GB" altLang="en-US" dirty="0">
                <a:ea typeface="ＭＳ Ｐゴシック" pitchFamily="34" charset="-128"/>
              </a:rPr>
              <a:t>Mass-Univariate approach: independent statistical test for every voxel! </a:t>
            </a:r>
          </a:p>
        </p:txBody>
      </p:sp>
      <p:sp>
        <p:nvSpPr>
          <p:cNvPr id="7"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General Linear </a:t>
            </a:r>
            <a:r>
              <a:rPr lang="es-ES_tradnl" dirty="0" err="1"/>
              <a:t>Model</a:t>
            </a:r>
            <a:endParaRPr lang="es-ES_tradnl" dirty="0"/>
          </a:p>
        </p:txBody>
      </p:sp>
      <p:sp>
        <p:nvSpPr>
          <p:cNvPr id="9" name="TextBox 8"/>
          <p:cNvSpPr txBox="1"/>
          <p:nvPr/>
        </p:nvSpPr>
        <p:spPr>
          <a:xfrm>
            <a:off x="2195736" y="1988840"/>
            <a:ext cx="2376264" cy="369332"/>
          </a:xfrm>
          <a:prstGeom prst="rect">
            <a:avLst/>
          </a:prstGeom>
          <a:noFill/>
        </p:spPr>
        <p:txBody>
          <a:bodyPr wrap="square" rtlCol="0">
            <a:spAutoFit/>
          </a:bodyPr>
          <a:lstStyle/>
          <a:p>
            <a:r>
              <a:rPr lang="en-US" dirty="0">
                <a:solidFill>
                  <a:srgbClr val="C00000"/>
                </a:solidFill>
              </a:rPr>
              <a:t>Voxel Intensity (DV)</a:t>
            </a:r>
          </a:p>
        </p:txBody>
      </p:sp>
      <p:sp>
        <p:nvSpPr>
          <p:cNvPr id="11" name="TextBox 10"/>
          <p:cNvSpPr txBox="1"/>
          <p:nvPr/>
        </p:nvSpPr>
        <p:spPr>
          <a:xfrm>
            <a:off x="5292080" y="2132856"/>
            <a:ext cx="2376264" cy="369332"/>
          </a:xfrm>
          <a:prstGeom prst="rect">
            <a:avLst/>
          </a:prstGeom>
          <a:noFill/>
        </p:spPr>
        <p:txBody>
          <a:bodyPr wrap="square" rtlCol="0">
            <a:spAutoFit/>
          </a:bodyPr>
          <a:lstStyle/>
          <a:p>
            <a:r>
              <a:rPr lang="en-US" dirty="0">
                <a:solidFill>
                  <a:srgbClr val="C00000"/>
                </a:solidFill>
              </a:rPr>
              <a:t>Error term</a:t>
            </a:r>
          </a:p>
        </p:txBody>
      </p:sp>
      <p:sp>
        <p:nvSpPr>
          <p:cNvPr id="12" name="TextBox 11"/>
          <p:cNvSpPr txBox="1"/>
          <p:nvPr/>
        </p:nvSpPr>
        <p:spPr>
          <a:xfrm>
            <a:off x="3275856" y="2996952"/>
            <a:ext cx="3456384" cy="369332"/>
          </a:xfrm>
          <a:prstGeom prst="rect">
            <a:avLst/>
          </a:prstGeom>
          <a:noFill/>
        </p:spPr>
        <p:txBody>
          <a:bodyPr wrap="square" rtlCol="0">
            <a:spAutoFit/>
          </a:bodyPr>
          <a:lstStyle/>
          <a:p>
            <a:r>
              <a:rPr lang="en-US" dirty="0">
                <a:solidFill>
                  <a:srgbClr val="C00000"/>
                </a:solidFill>
              </a:rPr>
              <a:t>Predictor variables</a:t>
            </a:r>
          </a:p>
        </p:txBody>
      </p:sp>
      <p:cxnSp>
        <p:nvCxnSpPr>
          <p:cNvPr id="14" name="Straight Arrow Connector 13"/>
          <p:cNvCxnSpPr/>
          <p:nvPr/>
        </p:nvCxnSpPr>
        <p:spPr>
          <a:xfrm>
            <a:off x="3347864" y="2420888"/>
            <a:ext cx="36004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355976" y="2852936"/>
            <a:ext cx="216024"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436096" y="2492896"/>
            <a:ext cx="36004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293096"/>
            <a:ext cx="3456384" cy="239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3" name="Text Box 8"/>
          <p:cNvSpPr txBox="1">
            <a:spLocks noChangeArrowheads="1"/>
          </p:cNvSpPr>
          <p:nvPr/>
        </p:nvSpPr>
        <p:spPr bwMode="auto">
          <a:xfrm>
            <a:off x="4732391" y="4491101"/>
            <a:ext cx="408940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spcBef>
                <a:spcPct val="20000"/>
              </a:spcBef>
              <a:buChar char="•"/>
              <a:defRPr sz="2800">
                <a:solidFill>
                  <a:schemeClr val="tx1"/>
                </a:solidFill>
                <a:latin typeface="Arial" charset="0"/>
                <a:ea typeface="ＭＳ Ｐゴシック" charset="-128"/>
              </a:defRPr>
            </a:lvl1pPr>
            <a:lvl2pPr marL="742950" indent="-285750" eaLnBrk="0" hangingPunct="0">
              <a:spcBef>
                <a:spcPct val="20000"/>
              </a:spcBef>
              <a:buChar char="–"/>
              <a:defRPr sz="2400">
                <a:solidFill>
                  <a:schemeClr val="tx1"/>
                </a:solidFill>
                <a:latin typeface="Arial" charset="0"/>
                <a:ea typeface="ＭＳ Ｐゴシック" charset="-128"/>
              </a:defRPr>
            </a:lvl2pPr>
            <a:lvl3pPr marL="1143000" indent="-228600" eaLnBrk="0" hangingPunct="0">
              <a:spcBef>
                <a:spcPct val="20000"/>
              </a:spcBef>
              <a:buChar char="•"/>
              <a:defRPr sz="20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b="1" i="1"/>
              <a:t>H</a:t>
            </a:r>
            <a:r>
              <a:rPr lang="en-US" altLang="en-US" sz="1600" b="1" i="1"/>
              <a:t>0</a:t>
            </a:r>
            <a:r>
              <a:rPr lang="en-US" altLang="en-US" sz="2000"/>
              <a:t>: there is no difference between </a:t>
            </a:r>
          </a:p>
          <a:p>
            <a:pPr eaLnBrk="1" hangingPunct="1">
              <a:spcBef>
                <a:spcPct val="0"/>
              </a:spcBef>
              <a:buFontTx/>
              <a:buNone/>
            </a:pPr>
            <a:r>
              <a:rPr lang="en-US" altLang="en-US" sz="2000"/>
              <a:t>these groups</a:t>
            </a:r>
          </a:p>
          <a:p>
            <a:pPr eaLnBrk="1" hangingPunct="1">
              <a:spcBef>
                <a:spcPct val="0"/>
              </a:spcBef>
              <a:buFontTx/>
              <a:buNone/>
            </a:pPr>
            <a:endParaRPr lang="en-US" altLang="en-US" sz="2000"/>
          </a:p>
          <a:p>
            <a:pPr eaLnBrk="1" hangingPunct="1">
              <a:spcBef>
                <a:spcPct val="0"/>
              </a:spcBef>
              <a:buFontTx/>
              <a:buNone/>
            </a:pPr>
            <a:r>
              <a:rPr lang="en-GB" altLang="en-US" sz="1800" b="1"/>
              <a:t>β: </a:t>
            </a:r>
            <a:r>
              <a:rPr lang="en-GB" altLang="en-US" sz="1800"/>
              <a:t>other covariates, not just the mean</a:t>
            </a:r>
            <a:endParaRPr lang="en-US" altLang="en-US" sz="1800" b="1"/>
          </a:p>
        </p:txBody>
      </p:sp>
    </p:spTree>
    <p:extLst>
      <p:ext uri="{BB962C8B-B14F-4D97-AF65-F5344CB8AC3E}">
        <p14:creationId xmlns:p14="http://schemas.microsoft.com/office/powerpoint/2010/main" val="1815181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General Linear </a:t>
            </a:r>
            <a:r>
              <a:rPr lang="es-ES_tradnl" dirty="0" err="1"/>
              <a:t>Model</a:t>
            </a:r>
            <a:endParaRPr lang="es-ES_tradnl" dirty="0"/>
          </a:p>
        </p:txBody>
      </p:sp>
      <p:sp>
        <p:nvSpPr>
          <p:cNvPr id="13" name="Rectangle 3"/>
          <p:cNvSpPr txBox="1">
            <a:spLocks noChangeArrowheads="1"/>
          </p:cNvSpPr>
          <p:nvPr/>
        </p:nvSpPr>
        <p:spPr bwMode="auto">
          <a:xfrm>
            <a:off x="323528" y="1700808"/>
            <a:ext cx="848995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GB" altLang="en-US" sz="2000" b="1" dirty="0"/>
              <a:t>Intensity </a:t>
            </a:r>
            <a:r>
              <a:rPr lang="en-GB" altLang="en-US" sz="2000" dirty="0"/>
              <a:t>for each voxel (V) is a function that models the different things that account for differences between scans</a:t>
            </a:r>
          </a:p>
          <a:p>
            <a:pPr marL="0" indent="0">
              <a:lnSpc>
                <a:spcPct val="80000"/>
              </a:lnSpc>
              <a:buNone/>
            </a:pPr>
            <a:endParaRPr lang="en-GB" altLang="en-US" sz="2000" dirty="0"/>
          </a:p>
          <a:p>
            <a:pPr marL="0" indent="0">
              <a:lnSpc>
                <a:spcPct val="80000"/>
              </a:lnSpc>
              <a:buNone/>
            </a:pPr>
            <a:r>
              <a:rPr lang="en-GB" altLang="en-US" sz="2000" dirty="0"/>
              <a:t>Two-Group Comparison</a:t>
            </a:r>
          </a:p>
          <a:p>
            <a:pPr>
              <a:lnSpc>
                <a:spcPct val="80000"/>
              </a:lnSpc>
            </a:pPr>
            <a:endParaRPr lang="en-GB" altLang="en-US" sz="2000" dirty="0"/>
          </a:p>
          <a:p>
            <a:pPr>
              <a:lnSpc>
                <a:spcPct val="80000"/>
              </a:lnSpc>
            </a:pPr>
            <a:r>
              <a:rPr lang="en-GB" altLang="en-US" sz="2000" dirty="0"/>
              <a:t>V = β</a:t>
            </a:r>
            <a:r>
              <a:rPr lang="en-GB" altLang="en-US" sz="2000" baseline="-25000" dirty="0"/>
              <a:t>1</a:t>
            </a:r>
            <a:r>
              <a:rPr lang="en-GB" altLang="en-US" sz="2000" dirty="0"/>
              <a:t>(G1) + β</a:t>
            </a:r>
            <a:r>
              <a:rPr lang="en-GB" altLang="en-US" sz="2000" baseline="-25000" dirty="0"/>
              <a:t>2</a:t>
            </a:r>
            <a:r>
              <a:rPr lang="en-GB" altLang="en-US" sz="2000" dirty="0"/>
              <a:t>(G2) + β</a:t>
            </a:r>
            <a:r>
              <a:rPr lang="en-GB" altLang="en-US" sz="2000" baseline="-25000" dirty="0"/>
              <a:t>3</a:t>
            </a:r>
            <a:r>
              <a:rPr lang="en-GB" altLang="en-US" sz="2000" dirty="0"/>
              <a:t>(covariates) </a:t>
            </a:r>
            <a:r>
              <a:rPr lang="en-GB" altLang="en-US" sz="2000" i="1" dirty="0">
                <a:solidFill>
                  <a:srgbClr val="7030A0"/>
                </a:solidFill>
              </a:rPr>
              <a:t>+ β</a:t>
            </a:r>
            <a:r>
              <a:rPr lang="en-GB" altLang="en-US" sz="2000" i="1" baseline="-25000" dirty="0">
                <a:solidFill>
                  <a:srgbClr val="7030A0"/>
                </a:solidFill>
              </a:rPr>
              <a:t>4</a:t>
            </a:r>
            <a:r>
              <a:rPr lang="en-GB" altLang="en-US" sz="2000" i="1" dirty="0">
                <a:solidFill>
                  <a:srgbClr val="7030A0"/>
                </a:solidFill>
              </a:rPr>
              <a:t>(global volume) </a:t>
            </a:r>
            <a:r>
              <a:rPr lang="en-GB" altLang="en-US" sz="2000" i="1" dirty="0"/>
              <a:t>+ </a:t>
            </a:r>
            <a:r>
              <a:rPr lang="en-GB" altLang="en-US" sz="2000" dirty="0" err="1"/>
              <a:t>μ</a:t>
            </a:r>
            <a:r>
              <a:rPr lang="en-GB" altLang="en-US" sz="2000" dirty="0"/>
              <a:t> + </a:t>
            </a:r>
            <a:r>
              <a:rPr lang="en-GB" altLang="en-US" sz="2000" dirty="0" err="1"/>
              <a:t>ε</a:t>
            </a:r>
            <a:r>
              <a:rPr lang="en-GB" altLang="en-US" sz="2000" dirty="0"/>
              <a:t> </a:t>
            </a:r>
          </a:p>
          <a:p>
            <a:pPr>
              <a:lnSpc>
                <a:spcPct val="80000"/>
              </a:lnSpc>
            </a:pPr>
            <a:r>
              <a:rPr lang="en-GB" altLang="en-US" sz="2000" dirty="0">
                <a:ea typeface="Times New Roman" charset="0"/>
                <a:cs typeface="Times New Roman" charset="0"/>
              </a:rPr>
              <a:t>V = β</a:t>
            </a:r>
            <a:r>
              <a:rPr lang="en-GB" altLang="en-US" sz="2000" baseline="-25000" dirty="0">
                <a:ea typeface="Times New Roman" charset="0"/>
                <a:cs typeface="Times New Roman" charset="0"/>
              </a:rPr>
              <a:t>1</a:t>
            </a:r>
            <a:r>
              <a:rPr lang="en-GB" altLang="en-US" sz="2000" dirty="0">
                <a:ea typeface="Times New Roman" charset="0"/>
                <a:cs typeface="Times New Roman" charset="0"/>
              </a:rPr>
              <a:t>(</a:t>
            </a:r>
            <a:r>
              <a:rPr lang="en-GB" altLang="en-US" sz="2000" dirty="0"/>
              <a:t>AZ</a:t>
            </a:r>
            <a:r>
              <a:rPr lang="en-GB" altLang="en-US" sz="2000" dirty="0">
                <a:ea typeface="Times New Roman" charset="0"/>
                <a:cs typeface="Times New Roman" charset="0"/>
              </a:rPr>
              <a:t>) + β</a:t>
            </a:r>
            <a:r>
              <a:rPr lang="en-GB" altLang="en-US" sz="2000" baseline="-25000" dirty="0">
                <a:ea typeface="Times New Roman" charset="0"/>
                <a:cs typeface="Times New Roman" charset="0"/>
              </a:rPr>
              <a:t>2</a:t>
            </a:r>
            <a:r>
              <a:rPr lang="en-GB" altLang="en-US" sz="2000" dirty="0">
                <a:ea typeface="Times New Roman" charset="0"/>
                <a:cs typeface="Times New Roman" charset="0"/>
              </a:rPr>
              <a:t>(</a:t>
            </a:r>
            <a:r>
              <a:rPr lang="en-GB" altLang="en-US" sz="2000" dirty="0"/>
              <a:t>HC</a:t>
            </a:r>
            <a:r>
              <a:rPr lang="en-GB" altLang="en-US" sz="2000" dirty="0">
                <a:ea typeface="Times New Roman" charset="0"/>
                <a:cs typeface="Times New Roman" charset="0"/>
              </a:rPr>
              <a:t>) </a:t>
            </a:r>
            <a:r>
              <a:rPr lang="en-GB" altLang="en-US" sz="2000" dirty="0"/>
              <a:t>+ β3(life stress) </a:t>
            </a:r>
            <a:r>
              <a:rPr lang="en-GB" altLang="en-US" sz="2000" i="1" dirty="0">
                <a:solidFill>
                  <a:srgbClr val="7030A0"/>
                </a:solidFill>
              </a:rPr>
              <a:t>+ β4(global volume) </a:t>
            </a:r>
            <a:r>
              <a:rPr lang="en-GB" altLang="en-US" sz="2000" i="1" dirty="0">
                <a:solidFill>
                  <a:schemeClr val="accent4"/>
                </a:solidFill>
              </a:rPr>
              <a:t>+</a:t>
            </a:r>
            <a:r>
              <a:rPr lang="en-GB" altLang="en-US" sz="2000" i="1" dirty="0">
                <a:solidFill>
                  <a:srgbClr val="7030A0"/>
                </a:solidFill>
              </a:rPr>
              <a:t> </a:t>
            </a:r>
            <a:r>
              <a:rPr lang="en-GB" altLang="en-US" sz="2000" dirty="0" err="1"/>
              <a:t>μ</a:t>
            </a:r>
            <a:r>
              <a:rPr lang="en-GB" altLang="en-US" sz="2000" dirty="0"/>
              <a:t> + </a:t>
            </a:r>
            <a:r>
              <a:rPr lang="en-GB" altLang="en-US" sz="2000" dirty="0" err="1"/>
              <a:t>ε</a:t>
            </a:r>
            <a:r>
              <a:rPr lang="en-GB" altLang="en-US" sz="2000" dirty="0"/>
              <a:t> </a:t>
            </a:r>
          </a:p>
          <a:p>
            <a:pPr>
              <a:lnSpc>
                <a:spcPct val="80000"/>
              </a:lnSpc>
            </a:pPr>
            <a:endParaRPr lang="en-GB" altLang="en-US" sz="2000" dirty="0"/>
          </a:p>
          <a:p>
            <a:pPr marL="0" indent="0">
              <a:lnSpc>
                <a:spcPct val="80000"/>
              </a:lnSpc>
              <a:buNone/>
            </a:pPr>
            <a:r>
              <a:rPr lang="en-GB" altLang="en-US" sz="2000" dirty="0">
                <a:solidFill>
                  <a:srgbClr val="6983FF"/>
                </a:solidFill>
              </a:rPr>
              <a:t>Q of interest: is voxel intensity significantly different between group 1 and group 2?</a:t>
            </a:r>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p:txBody>
      </p:sp>
      <p:pic>
        <p:nvPicPr>
          <p:cNvPr id="5" name="Picture 4" descr="GroupDistribution"/>
          <p:cNvPicPr>
            <a:picLocks noChangeAspect="1" noChangeArrowheads="1"/>
          </p:cNvPicPr>
          <p:nvPr/>
        </p:nvPicPr>
        <p:blipFill>
          <a:blip r:embed="rId3">
            <a:extLst>
              <a:ext uri="{28A0092B-C50C-407E-A947-70E740481C1C}">
                <a14:useLocalDpi xmlns:a14="http://schemas.microsoft.com/office/drawing/2010/main" val="0"/>
              </a:ext>
            </a:extLst>
          </a:blip>
          <a:srcRect l="6657" t="3830" r="4552"/>
          <a:stretch>
            <a:fillRect/>
          </a:stretch>
        </p:blipFill>
        <p:spPr bwMode="auto">
          <a:xfrm>
            <a:off x="2915816" y="4725144"/>
            <a:ext cx="3168352" cy="197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608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General Linear </a:t>
            </a:r>
            <a:r>
              <a:rPr lang="es-ES_tradnl" dirty="0" err="1"/>
              <a:t>Model</a:t>
            </a:r>
            <a:endParaRPr lang="es-ES_tradnl" dirty="0"/>
          </a:p>
        </p:txBody>
      </p:sp>
      <p:sp>
        <p:nvSpPr>
          <p:cNvPr id="13" name="Rectangle 3"/>
          <p:cNvSpPr txBox="1">
            <a:spLocks noChangeArrowheads="1"/>
          </p:cNvSpPr>
          <p:nvPr/>
        </p:nvSpPr>
        <p:spPr bwMode="auto">
          <a:xfrm>
            <a:off x="323528" y="1700808"/>
            <a:ext cx="848995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GB" altLang="en-US" sz="2000" b="1" dirty="0"/>
              <a:t>Intensity </a:t>
            </a:r>
            <a:r>
              <a:rPr lang="en-GB" altLang="en-US" sz="2000" dirty="0"/>
              <a:t>for each voxel (V) is a function that models the different things that account for differences between scans</a:t>
            </a:r>
          </a:p>
          <a:p>
            <a:pPr marL="0" indent="0">
              <a:lnSpc>
                <a:spcPct val="80000"/>
              </a:lnSpc>
              <a:buNone/>
            </a:pPr>
            <a:endParaRPr lang="en-GB" altLang="en-US" sz="2000" dirty="0"/>
          </a:p>
          <a:p>
            <a:pPr marL="0" indent="0">
              <a:lnSpc>
                <a:spcPct val="80000"/>
              </a:lnSpc>
              <a:buNone/>
            </a:pPr>
            <a:r>
              <a:rPr lang="en-GB" altLang="en-US" sz="2000" dirty="0"/>
              <a:t>Continuous Predictor</a:t>
            </a:r>
          </a:p>
          <a:p>
            <a:pPr marL="0" indent="0">
              <a:lnSpc>
                <a:spcPct val="80000"/>
              </a:lnSpc>
              <a:buNone/>
            </a:pPr>
            <a:endParaRPr lang="en-GB" altLang="en-US" sz="2000" dirty="0"/>
          </a:p>
          <a:p>
            <a:pPr>
              <a:lnSpc>
                <a:spcPct val="80000"/>
              </a:lnSpc>
            </a:pPr>
            <a:r>
              <a:rPr lang="en-GB" altLang="en-US" sz="2000" dirty="0">
                <a:ea typeface="Times New Roman" charset="0"/>
                <a:cs typeface="Times New Roman" charset="0"/>
              </a:rPr>
              <a:t>V = β</a:t>
            </a:r>
            <a:r>
              <a:rPr lang="en-GB" altLang="en-US" sz="2000" baseline="-25000" dirty="0">
                <a:ea typeface="Times New Roman" charset="0"/>
                <a:cs typeface="Times New Roman" charset="0"/>
              </a:rPr>
              <a:t>1</a:t>
            </a:r>
            <a:r>
              <a:rPr lang="en-GB" altLang="en-US" sz="2000" dirty="0">
                <a:ea typeface="Times New Roman" charset="0"/>
                <a:cs typeface="Times New Roman" charset="0"/>
              </a:rPr>
              <a:t>(predictor1) + β</a:t>
            </a:r>
            <a:r>
              <a:rPr lang="en-GB" altLang="en-US" sz="2000" baseline="-25000" dirty="0">
                <a:ea typeface="Times New Roman" charset="0"/>
                <a:cs typeface="Times New Roman" charset="0"/>
              </a:rPr>
              <a:t>2</a:t>
            </a:r>
            <a:r>
              <a:rPr lang="en-GB" altLang="en-US" sz="2000" dirty="0">
                <a:ea typeface="Times New Roman" charset="0"/>
                <a:cs typeface="Times New Roman" charset="0"/>
              </a:rPr>
              <a:t>(covariates) + β</a:t>
            </a:r>
            <a:r>
              <a:rPr lang="en-GB" altLang="en-US" sz="2000" baseline="-25000" dirty="0">
                <a:ea typeface="Times New Roman" charset="0"/>
                <a:cs typeface="Times New Roman" charset="0"/>
              </a:rPr>
              <a:t>3</a:t>
            </a:r>
            <a:r>
              <a:rPr lang="en-GB" altLang="en-US" sz="2000" dirty="0">
                <a:ea typeface="Times New Roman" charset="0"/>
                <a:cs typeface="Times New Roman" charset="0"/>
              </a:rPr>
              <a:t>(global volume) + </a:t>
            </a:r>
            <a:r>
              <a:rPr lang="en-GB" altLang="en-US" sz="2400" dirty="0" err="1"/>
              <a:t>μ</a:t>
            </a:r>
            <a:r>
              <a:rPr lang="en-GB" altLang="en-US" sz="2400" dirty="0"/>
              <a:t> + </a:t>
            </a:r>
            <a:r>
              <a:rPr lang="en-GB" altLang="en-US" sz="2400" dirty="0" err="1"/>
              <a:t>ε</a:t>
            </a:r>
            <a:r>
              <a:rPr lang="en-GB" altLang="en-US" sz="2400" dirty="0">
                <a:effectLst>
                  <a:outerShdw blurRad="38100" dist="38100" dir="2700000" algn="tl">
                    <a:srgbClr val="FFFFFF"/>
                  </a:outerShdw>
                </a:effectLst>
              </a:rPr>
              <a:t> </a:t>
            </a:r>
            <a:endParaRPr lang="en-GB" altLang="en-US" sz="2000" dirty="0">
              <a:ea typeface="Times New Roman" charset="0"/>
              <a:cs typeface="Times New Roman" charset="0"/>
            </a:endParaRPr>
          </a:p>
          <a:p>
            <a:pPr>
              <a:lnSpc>
                <a:spcPct val="80000"/>
              </a:lnSpc>
            </a:pPr>
            <a:r>
              <a:rPr lang="en-GB" altLang="en-US" sz="2000" dirty="0">
                <a:ea typeface="Times New Roman" charset="0"/>
                <a:cs typeface="Times New Roman" charset="0"/>
              </a:rPr>
              <a:t>V = β</a:t>
            </a:r>
            <a:r>
              <a:rPr lang="en-GB" altLang="en-US" sz="2000" baseline="-25000" dirty="0">
                <a:ea typeface="Times New Roman" charset="0"/>
                <a:cs typeface="Times New Roman" charset="0"/>
              </a:rPr>
              <a:t>1</a:t>
            </a:r>
            <a:r>
              <a:rPr lang="en-GB" altLang="en-US" sz="2000" dirty="0">
                <a:ea typeface="Times New Roman" charset="0"/>
                <a:cs typeface="Times New Roman" charset="0"/>
              </a:rPr>
              <a:t>(dementia score) + β</a:t>
            </a:r>
            <a:r>
              <a:rPr lang="en-GB" altLang="en-US" sz="2000" baseline="-25000" dirty="0">
                <a:ea typeface="Times New Roman" charset="0"/>
                <a:cs typeface="Times New Roman" charset="0"/>
              </a:rPr>
              <a:t>2</a:t>
            </a:r>
            <a:r>
              <a:rPr lang="en-GB" altLang="en-US" sz="2000" dirty="0">
                <a:ea typeface="Times New Roman" charset="0"/>
                <a:cs typeface="Times New Roman" charset="0"/>
              </a:rPr>
              <a:t>(life stress) + β</a:t>
            </a:r>
            <a:r>
              <a:rPr lang="en-GB" altLang="en-US" sz="2000" baseline="-25000" dirty="0">
                <a:ea typeface="Times New Roman" charset="0"/>
                <a:cs typeface="Times New Roman" charset="0"/>
              </a:rPr>
              <a:t>3</a:t>
            </a:r>
            <a:r>
              <a:rPr lang="en-GB" altLang="en-US" sz="2000" dirty="0">
                <a:ea typeface="Times New Roman" charset="0"/>
                <a:cs typeface="Times New Roman" charset="0"/>
              </a:rPr>
              <a:t>(global volume) + </a:t>
            </a:r>
            <a:r>
              <a:rPr lang="en-GB" altLang="en-US" sz="2400" dirty="0" err="1"/>
              <a:t>μ</a:t>
            </a:r>
            <a:r>
              <a:rPr lang="en-GB" altLang="en-US" sz="2400" dirty="0"/>
              <a:t> + </a:t>
            </a:r>
            <a:r>
              <a:rPr lang="en-GB" altLang="en-US" sz="2400" dirty="0" err="1"/>
              <a:t>ε</a:t>
            </a:r>
            <a:r>
              <a:rPr lang="en-GB" altLang="en-US" sz="2400" dirty="0">
                <a:effectLst>
                  <a:outerShdw blurRad="38100" dist="38100" dir="2700000" algn="tl">
                    <a:srgbClr val="FFFFFF"/>
                  </a:outerShdw>
                </a:effectLst>
              </a:rPr>
              <a:t> </a:t>
            </a:r>
            <a:endParaRPr lang="en-GB" altLang="en-US" sz="2000" dirty="0">
              <a:ea typeface="Times New Roman" charset="0"/>
              <a:cs typeface="Times New Roman" charset="0"/>
            </a:endParaRPr>
          </a:p>
          <a:p>
            <a:pPr>
              <a:lnSpc>
                <a:spcPct val="80000"/>
              </a:lnSpc>
            </a:pPr>
            <a:endParaRPr lang="en-GB" altLang="en-US" sz="2000" dirty="0"/>
          </a:p>
          <a:p>
            <a:pPr marL="0" indent="0">
              <a:lnSpc>
                <a:spcPct val="80000"/>
              </a:lnSpc>
              <a:buNone/>
            </a:pPr>
            <a:r>
              <a:rPr lang="en-GB" altLang="en-US" sz="2000" dirty="0">
                <a:solidFill>
                  <a:srgbClr val="6983FF"/>
                </a:solidFill>
              </a:rPr>
              <a:t>Q of interest: is the association between intensity &amp; test score significantly different from zero?</a:t>
            </a:r>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p:txBody>
      </p:sp>
    </p:spTree>
    <p:extLst>
      <p:ext uri="{BB962C8B-B14F-4D97-AF65-F5344CB8AC3E}">
        <p14:creationId xmlns:p14="http://schemas.microsoft.com/office/powerpoint/2010/main" val="734650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SPM </a:t>
            </a:r>
          </a:p>
        </p:txBody>
      </p:sp>
      <p:sp>
        <p:nvSpPr>
          <p:cNvPr id="4" name="Content Placeholder 2"/>
          <p:cNvSpPr>
            <a:spLocks noGrp="1"/>
          </p:cNvSpPr>
          <p:nvPr>
            <p:ph idx="1"/>
          </p:nvPr>
        </p:nvSpPr>
        <p:spPr>
          <a:xfrm>
            <a:off x="457200" y="1556793"/>
            <a:ext cx="8686800" cy="5040560"/>
          </a:xfrm>
        </p:spPr>
        <p:txBody>
          <a:bodyPr>
            <a:normAutofit fontScale="25000" lnSpcReduction="20000"/>
          </a:bodyPr>
          <a:lstStyle/>
          <a:p>
            <a:pPr marL="0" indent="0">
              <a:buNone/>
            </a:pPr>
            <a:r>
              <a:rPr lang="en-GB" sz="8000" dirty="0"/>
              <a:t>SPM</a:t>
            </a:r>
            <a:endParaRPr lang="en-GB" sz="7200" dirty="0"/>
          </a:p>
          <a:p>
            <a:endParaRPr lang="en-GB" sz="7200" dirty="0"/>
          </a:p>
          <a:p>
            <a:r>
              <a:rPr lang="en-GB" sz="7200" dirty="0"/>
              <a:t>Mass </a:t>
            </a:r>
            <a:r>
              <a:rPr lang="en-GB" sz="7200" dirty="0" err="1"/>
              <a:t>univariate</a:t>
            </a:r>
            <a:r>
              <a:rPr lang="en-GB" sz="7200" dirty="0"/>
              <a:t> independent </a:t>
            </a:r>
          </a:p>
          <a:p>
            <a:pPr marL="118872" indent="0">
              <a:buNone/>
            </a:pPr>
            <a:r>
              <a:rPr lang="en-GB" sz="7200" dirty="0"/>
              <a:t>       statistical tests for every voxel</a:t>
            </a:r>
          </a:p>
          <a:p>
            <a:pPr marL="118872" indent="0">
              <a:buNone/>
            </a:pPr>
            <a:r>
              <a:rPr lang="en-GB" sz="7200" dirty="0"/>
              <a:t>       ~ 1000,000</a:t>
            </a:r>
          </a:p>
          <a:p>
            <a:pPr marL="118872" indent="0">
              <a:buNone/>
            </a:pPr>
            <a:endParaRPr lang="en-GB" sz="7200" dirty="0"/>
          </a:p>
          <a:p>
            <a:pPr>
              <a:buFont typeface="Arial" charset="0"/>
              <a:buChar char="•"/>
            </a:pPr>
            <a:r>
              <a:rPr lang="en-GB" sz="7200" dirty="0"/>
              <a:t>Regions of significantly less grey</a:t>
            </a:r>
          </a:p>
          <a:p>
            <a:pPr marL="118872" indent="0">
              <a:buNone/>
            </a:pPr>
            <a:r>
              <a:rPr lang="en-GB" sz="7200" dirty="0"/>
              <a:t>       matter intensity between  </a:t>
            </a:r>
          </a:p>
          <a:p>
            <a:pPr marL="118872" indent="0">
              <a:buNone/>
            </a:pPr>
            <a:r>
              <a:rPr lang="en-GB" sz="7200" dirty="0"/>
              <a:t>       subjects and controls</a:t>
            </a:r>
          </a:p>
          <a:p>
            <a:pPr marL="118872" indent="0">
              <a:buNone/>
            </a:pPr>
            <a:endParaRPr lang="en-GB" sz="7200" dirty="0"/>
          </a:p>
          <a:p>
            <a:pPr>
              <a:buFont typeface="Arial" charset="0"/>
              <a:buChar char="•"/>
            </a:pPr>
            <a:r>
              <a:rPr lang="en-GB" sz="7200" dirty="0"/>
              <a:t>Regions showing a significant</a:t>
            </a:r>
          </a:p>
          <a:p>
            <a:pPr marL="118872" indent="0">
              <a:buNone/>
            </a:pPr>
            <a:r>
              <a:rPr lang="en-GB" sz="7200" dirty="0"/>
              <a:t>        correlation with test score or </a:t>
            </a:r>
          </a:p>
          <a:p>
            <a:pPr marL="118872" indent="0">
              <a:buNone/>
            </a:pPr>
            <a:r>
              <a:rPr lang="en-GB" sz="7200" dirty="0"/>
              <a:t>        clinical measure </a:t>
            </a:r>
          </a:p>
          <a:p>
            <a:pPr marL="118872" indent="0">
              <a:buNone/>
            </a:pPr>
            <a:endParaRPr lang="en-GB" sz="4500" dirty="0"/>
          </a:p>
          <a:p>
            <a:pPr marL="118872" indent="0">
              <a:buNone/>
            </a:pPr>
            <a:endParaRPr lang="en-GB" sz="4500" dirty="0"/>
          </a:p>
          <a:p>
            <a:pPr marL="118872" indent="0">
              <a:buNone/>
            </a:pPr>
            <a:endParaRPr lang="en-GB" sz="4500" dirty="0"/>
          </a:p>
          <a:p>
            <a:pPr marL="118872" indent="0">
              <a:buNone/>
            </a:pPr>
            <a:endParaRPr lang="en-GB" sz="2100" dirty="0"/>
          </a:p>
          <a:p>
            <a:pPr marL="118872" indent="0">
              <a:buNone/>
            </a:pPr>
            <a:r>
              <a:rPr lang="en-GB" sz="2100" dirty="0"/>
              <a:t>         </a:t>
            </a:r>
          </a:p>
          <a:p>
            <a:endParaRPr lang="en-GB" dirty="0"/>
          </a:p>
          <a:p>
            <a:pPr marL="118872" indent="0">
              <a:buNone/>
            </a:pPr>
            <a:r>
              <a:rPr lang="en-GB" dirty="0"/>
              <a:t>                          </a:t>
            </a:r>
          </a:p>
          <a:p>
            <a:pPr marL="118872" indent="0">
              <a:buNone/>
            </a:pPr>
            <a:endParaRPr lang="en-GB" dirty="0"/>
          </a:p>
          <a:p>
            <a:pPr marL="457200" lvl="1" indent="0">
              <a:buNone/>
            </a:pPr>
            <a:endParaRPr lang="en-GB" dirty="0"/>
          </a:p>
          <a:p>
            <a:pPr marL="457200" lvl="1" indent="0">
              <a:buNone/>
            </a:pPr>
            <a:endParaRPr lang="en-GB" dirty="0"/>
          </a:p>
          <a:p>
            <a:pPr marL="118872" indent="0">
              <a:buNone/>
            </a:pPr>
            <a:endParaRPr lang="en-GB" sz="1600" dirty="0"/>
          </a:p>
          <a:p>
            <a:pPr marL="118872" indent="0">
              <a:buNone/>
            </a:pPr>
            <a:endParaRPr lang="en-GB" dirty="0"/>
          </a:p>
          <a:p>
            <a:endParaRPr lang="en-GB" dirty="0"/>
          </a:p>
          <a:p>
            <a:endParaRPr lang="en-GB" dirty="0"/>
          </a:p>
          <a:p>
            <a:endParaRPr lang="en-GB" dirty="0"/>
          </a:p>
        </p:txBody>
      </p:sp>
      <p:pic>
        <p:nvPicPr>
          <p:cNvPr id="5" name="Picture 9" descr="6monthgre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48880"/>
            <a:ext cx="3572161" cy="326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94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a:t>
            </a:r>
            <a:r>
              <a:rPr lang="es-ES_tradnl" dirty="0" err="1"/>
              <a:t>Multiple</a:t>
            </a:r>
            <a:r>
              <a:rPr lang="es-ES_tradnl" dirty="0"/>
              <a:t> </a:t>
            </a:r>
            <a:r>
              <a:rPr lang="es-ES_tradnl" dirty="0" err="1"/>
              <a:t>Comparisons</a:t>
            </a:r>
            <a:endParaRPr lang="es-ES_tradnl" dirty="0"/>
          </a:p>
        </p:txBody>
      </p:sp>
      <p:sp>
        <p:nvSpPr>
          <p:cNvPr id="13" name="Rectangle 3"/>
          <p:cNvSpPr txBox="1">
            <a:spLocks noChangeArrowheads="1"/>
          </p:cNvSpPr>
          <p:nvPr/>
        </p:nvSpPr>
        <p:spPr bwMode="auto">
          <a:xfrm>
            <a:off x="323528" y="1700808"/>
            <a:ext cx="848995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p:txBody>
      </p:sp>
      <p:sp>
        <p:nvSpPr>
          <p:cNvPr id="4" name="Rectangle 3"/>
          <p:cNvSpPr txBox="1">
            <a:spLocks noChangeArrowheads="1"/>
          </p:cNvSpPr>
          <p:nvPr/>
        </p:nvSpPr>
        <p:spPr bwMode="auto">
          <a:xfrm>
            <a:off x="395536" y="1412776"/>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a:t>Introducing false positives when you deal with more than one statistical comparison</a:t>
            </a:r>
          </a:p>
          <a:p>
            <a:endParaRPr lang="en-GB" altLang="en-US" sz="2000" dirty="0"/>
          </a:p>
          <a:p>
            <a:r>
              <a:rPr lang="en-GB" altLang="en-US" sz="2000" dirty="0"/>
              <a:t>One t-test with p &lt; .05 </a:t>
            </a:r>
          </a:p>
          <a:p>
            <a:pPr lvl="1"/>
            <a:r>
              <a:rPr lang="en-GB" altLang="en-US" sz="2000" dirty="0"/>
              <a:t>a 5% chance of (at least) one false positive</a:t>
            </a:r>
          </a:p>
          <a:p>
            <a:r>
              <a:rPr lang="en-GB" altLang="en-US" sz="2000" dirty="0"/>
              <a:t>3 t-tests, all at p &lt; .05 </a:t>
            </a:r>
          </a:p>
          <a:p>
            <a:pPr lvl="1"/>
            <a:r>
              <a:rPr lang="en-GB" altLang="en-US" sz="2000" dirty="0"/>
              <a:t>All have 5% chance of a false positive</a:t>
            </a:r>
          </a:p>
          <a:p>
            <a:pPr lvl="1"/>
            <a:r>
              <a:rPr lang="en-GB" altLang="en-US" sz="2000" dirty="0"/>
              <a:t>So actually you have 3*5% chance of a false positive </a:t>
            </a:r>
          </a:p>
          <a:p>
            <a:pPr lvl="1">
              <a:buFontTx/>
              <a:buNone/>
            </a:pPr>
            <a:r>
              <a:rPr lang="en-GB" altLang="en-US" sz="2000" dirty="0">
                <a:solidFill>
                  <a:srgbClr val="FF5050"/>
                </a:solidFill>
              </a:rPr>
              <a:t>=</a:t>
            </a:r>
            <a:r>
              <a:rPr lang="en-GB" altLang="en-US" sz="2000" dirty="0"/>
              <a:t> </a:t>
            </a:r>
            <a:r>
              <a:rPr lang="en-GB" altLang="en-US" sz="2000" dirty="0">
                <a:solidFill>
                  <a:srgbClr val="FF5050"/>
                </a:solidFill>
              </a:rPr>
              <a:t>15% chance of introducing a false positive with 3 tests</a:t>
            </a:r>
            <a:r>
              <a:rPr lang="mr-IN" altLang="en-US" sz="2000" dirty="0">
                <a:solidFill>
                  <a:srgbClr val="FF5050"/>
                </a:solidFill>
              </a:rPr>
              <a:t>…</a:t>
            </a:r>
            <a:r>
              <a:rPr lang="en-GB" altLang="en-US" sz="2000" dirty="0">
                <a:solidFill>
                  <a:srgbClr val="FF5050"/>
                </a:solidFill>
              </a:rPr>
              <a:t>VBM is conducting </a:t>
            </a:r>
            <a:r>
              <a:rPr lang="is-IS" altLang="en-US" sz="2000" dirty="0">
                <a:solidFill>
                  <a:srgbClr val="FF5050"/>
                </a:solidFill>
              </a:rPr>
              <a:t>1,000,000 </a:t>
            </a:r>
            <a:endParaRPr lang="en-GB" altLang="en-US" sz="2000" dirty="0"/>
          </a:p>
          <a:p>
            <a:endParaRPr lang="en-GB" altLang="en-US" dirty="0"/>
          </a:p>
        </p:txBody>
      </p:sp>
      <p:sp>
        <p:nvSpPr>
          <p:cNvPr id="5" name="Text Box 5"/>
          <p:cNvSpPr txBox="1">
            <a:spLocks noChangeArrowheads="1"/>
          </p:cNvSpPr>
          <p:nvPr/>
        </p:nvSpPr>
        <p:spPr bwMode="auto">
          <a:xfrm>
            <a:off x="395536" y="6021288"/>
            <a:ext cx="84963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ltLang="en-US" sz="1400" dirty="0"/>
              <a:t>Read: Brett, Penny &amp; </a:t>
            </a:r>
            <a:r>
              <a:rPr lang="en-GB" altLang="en-US" sz="1400" dirty="0" err="1"/>
              <a:t>Kiebel</a:t>
            </a:r>
            <a:r>
              <a:rPr lang="en-GB" altLang="en-US" sz="1400" dirty="0"/>
              <a:t> (2003): An Introduction to Random Field Theory 	Or see </a:t>
            </a:r>
            <a:r>
              <a:rPr lang="en-GB" altLang="en-US" sz="1400" dirty="0">
                <a:hlinkClick r:id="rId3"/>
              </a:rPr>
              <a:t>http://imaging.mrc-cbu.cam.ac.uk/imaging/PrinciplesRandomFields</a:t>
            </a:r>
            <a:r>
              <a:rPr lang="en-GB" altLang="en-US" sz="1400" dirty="0"/>
              <a:t> 	They’re the same guys </a:t>
            </a:r>
            <a:r>
              <a:rPr lang="en-GB" altLang="en-US" sz="1400" dirty="0">
                <a:sym typeface="Wingdings" charset="2"/>
              </a:rPr>
              <a:t></a:t>
            </a:r>
            <a:endParaRPr lang="en-GB" altLang="en-US" sz="1400" dirty="0"/>
          </a:p>
        </p:txBody>
      </p:sp>
    </p:spTree>
    <p:extLst>
      <p:ext uri="{BB962C8B-B14F-4D97-AF65-F5344CB8AC3E}">
        <p14:creationId xmlns:p14="http://schemas.microsoft.com/office/powerpoint/2010/main" val="1791717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a:t>
            </a:r>
            <a:r>
              <a:rPr lang="es-ES_tradnl" dirty="0" err="1"/>
              <a:t>Multiple</a:t>
            </a:r>
            <a:r>
              <a:rPr lang="es-ES_tradnl" dirty="0"/>
              <a:t> </a:t>
            </a:r>
            <a:r>
              <a:rPr lang="es-ES_tradnl" dirty="0" err="1"/>
              <a:t>Comparisons</a:t>
            </a:r>
            <a:endParaRPr lang="es-ES_tradnl" dirty="0"/>
          </a:p>
        </p:txBody>
      </p:sp>
      <p:sp>
        <p:nvSpPr>
          <p:cNvPr id="13" name="Rectangle 3"/>
          <p:cNvSpPr txBox="1">
            <a:spLocks noChangeArrowheads="1"/>
          </p:cNvSpPr>
          <p:nvPr/>
        </p:nvSpPr>
        <p:spPr bwMode="auto">
          <a:xfrm>
            <a:off x="323528" y="1700808"/>
            <a:ext cx="848995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p:txBody>
      </p:sp>
      <p:sp>
        <p:nvSpPr>
          <p:cNvPr id="4" name="Rectangle 3"/>
          <p:cNvSpPr txBox="1">
            <a:spLocks noChangeArrowheads="1"/>
          </p:cNvSpPr>
          <p:nvPr/>
        </p:nvSpPr>
        <p:spPr bwMode="auto">
          <a:xfrm>
            <a:off x="395536" y="1412776"/>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ltLang="en-US" sz="2000" dirty="0">
                <a:ea typeface="ＭＳ Ｐゴシック" pitchFamily="34" charset="-128"/>
              </a:rPr>
              <a:t>Several different strategies to correct for multiple comparisons:</a:t>
            </a:r>
          </a:p>
          <a:p>
            <a:pPr lvl="1">
              <a:defRPr/>
            </a:pPr>
            <a:r>
              <a:rPr lang="en-GB" altLang="en-US" sz="2000" dirty="0">
                <a:ea typeface="ＭＳ Ｐゴシック" pitchFamily="34" charset="-128"/>
              </a:rPr>
              <a:t>Bonferroni Correction</a:t>
            </a:r>
          </a:p>
          <a:p>
            <a:pPr lvl="1">
              <a:defRPr/>
            </a:pPr>
            <a:r>
              <a:rPr lang="en-GB" altLang="en-US" sz="2000" dirty="0">
                <a:ea typeface="ＭＳ Ｐゴシック" pitchFamily="34" charset="-128"/>
              </a:rPr>
              <a:t>False Discovery Rate</a:t>
            </a:r>
          </a:p>
          <a:p>
            <a:pPr lvl="1">
              <a:defRPr/>
            </a:pPr>
            <a:r>
              <a:rPr lang="en-GB" altLang="en-US" sz="2000" dirty="0">
                <a:ea typeface="ＭＳ Ｐゴシック" pitchFamily="34" charset="-128"/>
              </a:rPr>
              <a:t>Random Field Theory/ Family-wise error </a:t>
            </a:r>
          </a:p>
          <a:p>
            <a:pPr lvl="1">
              <a:defRPr/>
            </a:pPr>
            <a:endParaRPr lang="en-GB" altLang="en-US" sz="2000" dirty="0">
              <a:ea typeface="ＭＳ Ｐゴシック" pitchFamily="34" charset="-128"/>
            </a:endParaRPr>
          </a:p>
          <a:p>
            <a:pPr marL="0" indent="0" algn="ctr">
              <a:buNone/>
              <a:defRPr/>
            </a:pPr>
            <a:r>
              <a:rPr lang="en-GB" altLang="en-US" sz="2000" b="1" dirty="0">
                <a:ea typeface="ＭＳ Ｐゴシック" pitchFamily="34" charset="-128"/>
              </a:rPr>
              <a:t>Which one to choose??</a:t>
            </a:r>
          </a:p>
          <a:p>
            <a:endParaRPr lang="en-GB" altLang="en-US" dirty="0"/>
          </a:p>
        </p:txBody>
      </p:sp>
      <p:pic>
        <p:nvPicPr>
          <p:cNvPr id="6" name="Picture 3" descr="Macintosh HD:Users:clarisseaichelburg:Desktop:correc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861048"/>
            <a:ext cx="3384376" cy="249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027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4"/>
          <p:cNvGrpSpPr>
            <a:grpSpLocks/>
          </p:cNvGrpSpPr>
          <p:nvPr/>
        </p:nvGrpSpPr>
        <p:grpSpPr bwMode="auto">
          <a:xfrm>
            <a:off x="309563" y="2809875"/>
            <a:ext cx="8556625" cy="1260475"/>
            <a:chOff x="588398" y="3072979"/>
            <a:chExt cx="6782858" cy="616623"/>
          </a:xfrm>
        </p:grpSpPr>
        <p:sp>
          <p:nvSpPr>
            <p:cNvPr id="5" name="Freeform 5"/>
            <p:cNvSpPr/>
            <p:nvPr/>
          </p:nvSpPr>
          <p:spPr>
            <a:xfrm>
              <a:off x="588398" y="3072979"/>
              <a:ext cx="1028125" cy="616623"/>
            </a:xfrm>
            <a:custGeom>
              <a:avLst/>
              <a:gdLst>
                <a:gd name="connsiteX0" fmla="*/ 0 w 1027705"/>
                <a:gd name="connsiteY0" fmla="*/ 61662 h 616623"/>
                <a:gd name="connsiteX1" fmla="*/ 61662 w 1027705"/>
                <a:gd name="connsiteY1" fmla="*/ 0 h 616623"/>
                <a:gd name="connsiteX2" fmla="*/ 966043 w 1027705"/>
                <a:gd name="connsiteY2" fmla="*/ 0 h 616623"/>
                <a:gd name="connsiteX3" fmla="*/ 1027705 w 1027705"/>
                <a:gd name="connsiteY3" fmla="*/ 61662 h 616623"/>
                <a:gd name="connsiteX4" fmla="*/ 1027705 w 1027705"/>
                <a:gd name="connsiteY4" fmla="*/ 554961 h 616623"/>
                <a:gd name="connsiteX5" fmla="*/ 966043 w 1027705"/>
                <a:gd name="connsiteY5" fmla="*/ 616623 h 616623"/>
                <a:gd name="connsiteX6" fmla="*/ 61662 w 1027705"/>
                <a:gd name="connsiteY6" fmla="*/ 616623 h 616623"/>
                <a:gd name="connsiteX7" fmla="*/ 0 w 1027705"/>
                <a:gd name="connsiteY7" fmla="*/ 554961 h 616623"/>
                <a:gd name="connsiteX8" fmla="*/ 0 w 1027705"/>
                <a:gd name="connsiteY8" fmla="*/ 61662 h 61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705" h="616623">
                  <a:moveTo>
                    <a:pt x="0" y="61662"/>
                  </a:moveTo>
                  <a:cubicBezTo>
                    <a:pt x="0" y="27607"/>
                    <a:pt x="27607" y="0"/>
                    <a:pt x="61662" y="0"/>
                  </a:cubicBezTo>
                  <a:lnTo>
                    <a:pt x="966043" y="0"/>
                  </a:lnTo>
                  <a:cubicBezTo>
                    <a:pt x="1000098" y="0"/>
                    <a:pt x="1027705" y="27607"/>
                    <a:pt x="1027705" y="61662"/>
                  </a:cubicBezTo>
                  <a:lnTo>
                    <a:pt x="1027705" y="554961"/>
                  </a:lnTo>
                  <a:cubicBezTo>
                    <a:pt x="1027705" y="589016"/>
                    <a:pt x="1000098" y="616623"/>
                    <a:pt x="966043" y="616623"/>
                  </a:cubicBezTo>
                  <a:lnTo>
                    <a:pt x="61662" y="616623"/>
                  </a:lnTo>
                  <a:cubicBezTo>
                    <a:pt x="27607" y="616623"/>
                    <a:pt x="0" y="589016"/>
                    <a:pt x="0" y="554961"/>
                  </a:cubicBezTo>
                  <a:lnTo>
                    <a:pt x="0" y="61662"/>
                  </a:lnTo>
                  <a:close/>
                </a:path>
              </a:pathLst>
            </a:custGeom>
            <a:solidFill>
              <a:schemeClr val="accent2">
                <a:lumMod val="50000"/>
                <a:lumOff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59970" tIns="59970" rIns="59970" bIns="59970" spcCol="1270" anchor="ctr"/>
            <a:lstStyle/>
            <a:p>
              <a:pPr algn="ctr" defTabSz="488950">
                <a:lnSpc>
                  <a:spcPct val="90000"/>
                </a:lnSpc>
                <a:spcAft>
                  <a:spcPct val="35000"/>
                </a:spcAft>
                <a:defRPr/>
              </a:pPr>
              <a:r>
                <a:rPr lang="en-GB" sz="1400" b="1" dirty="0">
                  <a:solidFill>
                    <a:schemeClr val="tx1"/>
                  </a:solidFill>
                </a:rPr>
                <a:t>Segmentation</a:t>
              </a:r>
            </a:p>
          </p:txBody>
        </p:sp>
        <p:sp>
          <p:nvSpPr>
            <p:cNvPr id="6" name="Freeform 6"/>
            <p:cNvSpPr/>
            <p:nvPr/>
          </p:nvSpPr>
          <p:spPr>
            <a:xfrm>
              <a:off x="1718455" y="3253928"/>
              <a:ext cx="217705" cy="254726"/>
            </a:xfrm>
            <a:custGeom>
              <a:avLst/>
              <a:gdLst>
                <a:gd name="connsiteX0" fmla="*/ 0 w 217873"/>
                <a:gd name="connsiteY0" fmla="*/ 50974 h 254871"/>
                <a:gd name="connsiteX1" fmla="*/ 108937 w 217873"/>
                <a:gd name="connsiteY1" fmla="*/ 50974 h 254871"/>
                <a:gd name="connsiteX2" fmla="*/ 108937 w 217873"/>
                <a:gd name="connsiteY2" fmla="*/ 0 h 254871"/>
                <a:gd name="connsiteX3" fmla="*/ 217873 w 217873"/>
                <a:gd name="connsiteY3" fmla="*/ 127436 h 254871"/>
                <a:gd name="connsiteX4" fmla="*/ 108937 w 217873"/>
                <a:gd name="connsiteY4" fmla="*/ 254871 h 254871"/>
                <a:gd name="connsiteX5" fmla="*/ 108937 w 217873"/>
                <a:gd name="connsiteY5" fmla="*/ 203897 h 254871"/>
                <a:gd name="connsiteX6" fmla="*/ 0 w 217873"/>
                <a:gd name="connsiteY6" fmla="*/ 203897 h 254871"/>
                <a:gd name="connsiteX7" fmla="*/ 0 w 217873"/>
                <a:gd name="connsiteY7" fmla="*/ 50974 h 25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873" h="254871">
                  <a:moveTo>
                    <a:pt x="0" y="50974"/>
                  </a:moveTo>
                  <a:lnTo>
                    <a:pt x="108937" y="50974"/>
                  </a:lnTo>
                  <a:lnTo>
                    <a:pt x="108937" y="0"/>
                  </a:lnTo>
                  <a:lnTo>
                    <a:pt x="217873" y="127436"/>
                  </a:lnTo>
                  <a:lnTo>
                    <a:pt x="108937" y="254871"/>
                  </a:lnTo>
                  <a:lnTo>
                    <a:pt x="108937" y="203897"/>
                  </a:lnTo>
                  <a:lnTo>
                    <a:pt x="0" y="203897"/>
                  </a:lnTo>
                  <a:lnTo>
                    <a:pt x="0" y="50974"/>
                  </a:lnTo>
                  <a:close/>
                </a:path>
              </a:pathLst>
            </a:custGeom>
            <a:solidFill>
              <a:schemeClr val="accent2">
                <a:lumMod val="50000"/>
                <a:lumOff val="50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0" tIns="50974" rIns="65362" bIns="50974" spcCol="1270" anchor="ctr"/>
            <a:lstStyle/>
            <a:p>
              <a:pPr algn="ctr" defTabSz="400050">
                <a:lnSpc>
                  <a:spcPct val="90000"/>
                </a:lnSpc>
                <a:spcAft>
                  <a:spcPct val="35000"/>
                </a:spcAft>
                <a:defRPr/>
              </a:pPr>
              <a:endParaRPr lang="en-GB" sz="1400" b="1">
                <a:solidFill>
                  <a:schemeClr val="tx1"/>
                </a:solidFill>
              </a:endParaRPr>
            </a:p>
          </p:txBody>
        </p:sp>
        <p:sp>
          <p:nvSpPr>
            <p:cNvPr id="7" name="Freeform 7"/>
            <p:cNvSpPr/>
            <p:nvPr/>
          </p:nvSpPr>
          <p:spPr>
            <a:xfrm>
              <a:off x="1936160" y="3072979"/>
              <a:ext cx="1118732" cy="616623"/>
            </a:xfrm>
            <a:custGeom>
              <a:avLst/>
              <a:gdLst>
                <a:gd name="connsiteX0" fmla="*/ 0 w 1027705"/>
                <a:gd name="connsiteY0" fmla="*/ 61662 h 616623"/>
                <a:gd name="connsiteX1" fmla="*/ 61662 w 1027705"/>
                <a:gd name="connsiteY1" fmla="*/ 0 h 616623"/>
                <a:gd name="connsiteX2" fmla="*/ 966043 w 1027705"/>
                <a:gd name="connsiteY2" fmla="*/ 0 h 616623"/>
                <a:gd name="connsiteX3" fmla="*/ 1027705 w 1027705"/>
                <a:gd name="connsiteY3" fmla="*/ 61662 h 616623"/>
                <a:gd name="connsiteX4" fmla="*/ 1027705 w 1027705"/>
                <a:gd name="connsiteY4" fmla="*/ 554961 h 616623"/>
                <a:gd name="connsiteX5" fmla="*/ 966043 w 1027705"/>
                <a:gd name="connsiteY5" fmla="*/ 616623 h 616623"/>
                <a:gd name="connsiteX6" fmla="*/ 61662 w 1027705"/>
                <a:gd name="connsiteY6" fmla="*/ 616623 h 616623"/>
                <a:gd name="connsiteX7" fmla="*/ 0 w 1027705"/>
                <a:gd name="connsiteY7" fmla="*/ 554961 h 616623"/>
                <a:gd name="connsiteX8" fmla="*/ 0 w 1027705"/>
                <a:gd name="connsiteY8" fmla="*/ 61662 h 61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705" h="616623">
                  <a:moveTo>
                    <a:pt x="0" y="61662"/>
                  </a:moveTo>
                  <a:cubicBezTo>
                    <a:pt x="0" y="27607"/>
                    <a:pt x="27607" y="0"/>
                    <a:pt x="61662" y="0"/>
                  </a:cubicBezTo>
                  <a:lnTo>
                    <a:pt x="966043" y="0"/>
                  </a:lnTo>
                  <a:cubicBezTo>
                    <a:pt x="1000098" y="0"/>
                    <a:pt x="1027705" y="27607"/>
                    <a:pt x="1027705" y="61662"/>
                  </a:cubicBezTo>
                  <a:lnTo>
                    <a:pt x="1027705" y="554961"/>
                  </a:lnTo>
                  <a:cubicBezTo>
                    <a:pt x="1027705" y="589016"/>
                    <a:pt x="1000098" y="616623"/>
                    <a:pt x="966043" y="616623"/>
                  </a:cubicBezTo>
                  <a:lnTo>
                    <a:pt x="61662" y="616623"/>
                  </a:lnTo>
                  <a:cubicBezTo>
                    <a:pt x="27607" y="616623"/>
                    <a:pt x="0" y="589016"/>
                    <a:pt x="0" y="554961"/>
                  </a:cubicBezTo>
                  <a:lnTo>
                    <a:pt x="0" y="61662"/>
                  </a:lnTo>
                  <a:close/>
                </a:path>
              </a:pathLst>
            </a:custGeom>
          </p:spPr>
          <p:style>
            <a:lnRef idx="2">
              <a:schemeClr val="lt1">
                <a:hueOff val="0"/>
                <a:satOff val="0"/>
                <a:lumOff val="0"/>
                <a:alphaOff val="0"/>
              </a:schemeClr>
            </a:lnRef>
            <a:fillRef idx="1">
              <a:schemeClr val="accent2">
                <a:hueOff val="-2337974"/>
                <a:satOff val="-20000"/>
                <a:lumOff val="16510"/>
                <a:alphaOff val="0"/>
              </a:schemeClr>
            </a:fillRef>
            <a:effectRef idx="0">
              <a:schemeClr val="accent2">
                <a:hueOff val="-2337974"/>
                <a:satOff val="-20000"/>
                <a:lumOff val="16510"/>
                <a:alphaOff val="0"/>
              </a:schemeClr>
            </a:effectRef>
            <a:fontRef idx="minor">
              <a:schemeClr val="lt1"/>
            </a:fontRef>
          </p:style>
          <p:txBody>
            <a:bodyPr lIns="59970" tIns="59970" rIns="59970" bIns="59970" spcCol="1270" anchor="ctr"/>
            <a:lstStyle/>
            <a:p>
              <a:pPr algn="ctr" defTabSz="488950">
                <a:lnSpc>
                  <a:spcPct val="90000"/>
                </a:lnSpc>
                <a:spcAft>
                  <a:spcPct val="35000"/>
                </a:spcAft>
                <a:defRPr/>
              </a:pPr>
              <a:r>
                <a:rPr lang="en-GB" sz="1400" b="1" dirty="0">
                  <a:solidFill>
                    <a:schemeClr val="tx1"/>
                  </a:solidFill>
                </a:rPr>
                <a:t>Group-wise Normalisation </a:t>
              </a:r>
            </a:p>
            <a:p>
              <a:pPr algn="ctr" defTabSz="488950">
                <a:lnSpc>
                  <a:spcPct val="90000"/>
                </a:lnSpc>
                <a:spcAft>
                  <a:spcPct val="35000"/>
                </a:spcAft>
                <a:defRPr/>
              </a:pPr>
              <a:r>
                <a:rPr lang="en-GB" sz="1400" b="1" dirty="0">
                  <a:solidFill>
                    <a:schemeClr val="tx1"/>
                  </a:solidFill>
                </a:rPr>
                <a:t>(DARTEL)</a:t>
              </a:r>
            </a:p>
          </p:txBody>
        </p:sp>
        <p:sp>
          <p:nvSpPr>
            <p:cNvPr id="8" name="Freeform 8"/>
            <p:cNvSpPr/>
            <p:nvPr/>
          </p:nvSpPr>
          <p:spPr>
            <a:xfrm>
              <a:off x="3158082" y="3253928"/>
              <a:ext cx="217705" cy="254726"/>
            </a:xfrm>
            <a:custGeom>
              <a:avLst/>
              <a:gdLst>
                <a:gd name="connsiteX0" fmla="*/ 0 w 217873"/>
                <a:gd name="connsiteY0" fmla="*/ 50974 h 254871"/>
                <a:gd name="connsiteX1" fmla="*/ 108937 w 217873"/>
                <a:gd name="connsiteY1" fmla="*/ 50974 h 254871"/>
                <a:gd name="connsiteX2" fmla="*/ 108937 w 217873"/>
                <a:gd name="connsiteY2" fmla="*/ 0 h 254871"/>
                <a:gd name="connsiteX3" fmla="*/ 217873 w 217873"/>
                <a:gd name="connsiteY3" fmla="*/ 127436 h 254871"/>
                <a:gd name="connsiteX4" fmla="*/ 108937 w 217873"/>
                <a:gd name="connsiteY4" fmla="*/ 254871 h 254871"/>
                <a:gd name="connsiteX5" fmla="*/ 108937 w 217873"/>
                <a:gd name="connsiteY5" fmla="*/ 203897 h 254871"/>
                <a:gd name="connsiteX6" fmla="*/ 0 w 217873"/>
                <a:gd name="connsiteY6" fmla="*/ 203897 h 254871"/>
                <a:gd name="connsiteX7" fmla="*/ 0 w 217873"/>
                <a:gd name="connsiteY7" fmla="*/ 50974 h 25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873" h="254871">
                  <a:moveTo>
                    <a:pt x="0" y="50974"/>
                  </a:moveTo>
                  <a:lnTo>
                    <a:pt x="108937" y="50974"/>
                  </a:lnTo>
                  <a:lnTo>
                    <a:pt x="108937" y="0"/>
                  </a:lnTo>
                  <a:lnTo>
                    <a:pt x="217873" y="127436"/>
                  </a:lnTo>
                  <a:lnTo>
                    <a:pt x="108937" y="254871"/>
                  </a:lnTo>
                  <a:lnTo>
                    <a:pt x="108937" y="203897"/>
                  </a:lnTo>
                  <a:lnTo>
                    <a:pt x="0" y="203897"/>
                  </a:lnTo>
                  <a:lnTo>
                    <a:pt x="0" y="50974"/>
                  </a:lnTo>
                  <a:close/>
                </a:path>
              </a:pathLst>
            </a:custGeom>
          </p:spPr>
          <p:style>
            <a:lnRef idx="0">
              <a:schemeClr val="lt1">
                <a:hueOff val="0"/>
                <a:satOff val="0"/>
                <a:lumOff val="0"/>
                <a:alphaOff val="0"/>
              </a:schemeClr>
            </a:lnRef>
            <a:fillRef idx="1">
              <a:schemeClr val="accent2">
                <a:hueOff val="-2922467"/>
                <a:satOff val="-25000"/>
                <a:lumOff val="20637"/>
                <a:alphaOff val="0"/>
              </a:schemeClr>
            </a:fillRef>
            <a:effectRef idx="0">
              <a:schemeClr val="accent2">
                <a:hueOff val="-2922467"/>
                <a:satOff val="-25000"/>
                <a:lumOff val="20637"/>
                <a:alphaOff val="0"/>
              </a:schemeClr>
            </a:effectRef>
            <a:fontRef idx="minor">
              <a:schemeClr val="lt1"/>
            </a:fontRef>
          </p:style>
          <p:txBody>
            <a:bodyPr lIns="0" tIns="50974" rIns="65362" bIns="50974" spcCol="1270" anchor="ctr"/>
            <a:lstStyle/>
            <a:p>
              <a:pPr algn="ctr" defTabSz="400050">
                <a:lnSpc>
                  <a:spcPct val="90000"/>
                </a:lnSpc>
                <a:spcAft>
                  <a:spcPct val="35000"/>
                </a:spcAft>
                <a:defRPr/>
              </a:pPr>
              <a:endParaRPr lang="en-GB" sz="1400" b="1">
                <a:solidFill>
                  <a:schemeClr val="tx1"/>
                </a:solidFill>
              </a:endParaRPr>
            </a:p>
          </p:txBody>
        </p:sp>
        <p:sp>
          <p:nvSpPr>
            <p:cNvPr id="9" name="Freeform 9"/>
            <p:cNvSpPr/>
            <p:nvPr/>
          </p:nvSpPr>
          <p:spPr>
            <a:xfrm>
              <a:off x="3466393" y="3072979"/>
              <a:ext cx="1130057" cy="616623"/>
            </a:xfrm>
            <a:custGeom>
              <a:avLst/>
              <a:gdLst>
                <a:gd name="connsiteX0" fmla="*/ 0 w 1027705"/>
                <a:gd name="connsiteY0" fmla="*/ 61662 h 616623"/>
                <a:gd name="connsiteX1" fmla="*/ 61662 w 1027705"/>
                <a:gd name="connsiteY1" fmla="*/ 0 h 616623"/>
                <a:gd name="connsiteX2" fmla="*/ 966043 w 1027705"/>
                <a:gd name="connsiteY2" fmla="*/ 0 h 616623"/>
                <a:gd name="connsiteX3" fmla="*/ 1027705 w 1027705"/>
                <a:gd name="connsiteY3" fmla="*/ 61662 h 616623"/>
                <a:gd name="connsiteX4" fmla="*/ 1027705 w 1027705"/>
                <a:gd name="connsiteY4" fmla="*/ 554961 h 616623"/>
                <a:gd name="connsiteX5" fmla="*/ 966043 w 1027705"/>
                <a:gd name="connsiteY5" fmla="*/ 616623 h 616623"/>
                <a:gd name="connsiteX6" fmla="*/ 61662 w 1027705"/>
                <a:gd name="connsiteY6" fmla="*/ 616623 h 616623"/>
                <a:gd name="connsiteX7" fmla="*/ 0 w 1027705"/>
                <a:gd name="connsiteY7" fmla="*/ 554961 h 616623"/>
                <a:gd name="connsiteX8" fmla="*/ 0 w 1027705"/>
                <a:gd name="connsiteY8" fmla="*/ 61662 h 61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705" h="616623">
                  <a:moveTo>
                    <a:pt x="0" y="61662"/>
                  </a:moveTo>
                  <a:cubicBezTo>
                    <a:pt x="0" y="27607"/>
                    <a:pt x="27607" y="0"/>
                    <a:pt x="61662" y="0"/>
                  </a:cubicBezTo>
                  <a:lnTo>
                    <a:pt x="966043" y="0"/>
                  </a:lnTo>
                  <a:cubicBezTo>
                    <a:pt x="1000098" y="0"/>
                    <a:pt x="1027705" y="27607"/>
                    <a:pt x="1027705" y="61662"/>
                  </a:cubicBezTo>
                  <a:lnTo>
                    <a:pt x="1027705" y="554961"/>
                  </a:lnTo>
                  <a:cubicBezTo>
                    <a:pt x="1027705" y="589016"/>
                    <a:pt x="1000098" y="616623"/>
                    <a:pt x="966043" y="616623"/>
                  </a:cubicBezTo>
                  <a:lnTo>
                    <a:pt x="61662" y="616623"/>
                  </a:lnTo>
                  <a:cubicBezTo>
                    <a:pt x="27607" y="616623"/>
                    <a:pt x="0" y="589016"/>
                    <a:pt x="0" y="554961"/>
                  </a:cubicBezTo>
                  <a:lnTo>
                    <a:pt x="0" y="61662"/>
                  </a:lnTo>
                  <a:close/>
                </a:path>
              </a:pathLst>
            </a:custGeom>
          </p:spPr>
          <p:style>
            <a:lnRef idx="2">
              <a:schemeClr val="lt1">
                <a:hueOff val="0"/>
                <a:satOff val="0"/>
                <a:lumOff val="0"/>
                <a:alphaOff val="0"/>
              </a:schemeClr>
            </a:lnRef>
            <a:fillRef idx="1">
              <a:schemeClr val="accent2">
                <a:hueOff val="-4675947"/>
                <a:satOff val="-40000"/>
                <a:lumOff val="33020"/>
                <a:alphaOff val="0"/>
              </a:schemeClr>
            </a:fillRef>
            <a:effectRef idx="0">
              <a:schemeClr val="accent2">
                <a:hueOff val="-4675947"/>
                <a:satOff val="-40000"/>
                <a:lumOff val="33020"/>
                <a:alphaOff val="0"/>
              </a:schemeClr>
            </a:effectRef>
            <a:fontRef idx="minor">
              <a:schemeClr val="lt1"/>
            </a:fontRef>
          </p:style>
          <p:txBody>
            <a:bodyPr lIns="59970" tIns="59970" rIns="59970" bIns="59970" spcCol="1270" anchor="ctr"/>
            <a:lstStyle/>
            <a:p>
              <a:pPr algn="ctr" defTabSz="488950">
                <a:lnSpc>
                  <a:spcPct val="90000"/>
                </a:lnSpc>
                <a:spcAft>
                  <a:spcPct val="35000"/>
                </a:spcAft>
                <a:defRPr/>
              </a:pPr>
              <a:r>
                <a:rPr lang="en-GB" sz="1400" b="1" dirty="0">
                  <a:solidFill>
                    <a:schemeClr val="tx1"/>
                  </a:solidFill>
                </a:rPr>
                <a:t>Modulation</a:t>
              </a:r>
            </a:p>
          </p:txBody>
        </p:sp>
        <p:sp>
          <p:nvSpPr>
            <p:cNvPr id="10" name="Freeform 10"/>
            <p:cNvSpPr/>
            <p:nvPr/>
          </p:nvSpPr>
          <p:spPr>
            <a:xfrm>
              <a:off x="4631686" y="3253928"/>
              <a:ext cx="217706" cy="254726"/>
            </a:xfrm>
            <a:custGeom>
              <a:avLst/>
              <a:gdLst>
                <a:gd name="connsiteX0" fmla="*/ 0 w 217873"/>
                <a:gd name="connsiteY0" fmla="*/ 50974 h 254871"/>
                <a:gd name="connsiteX1" fmla="*/ 108937 w 217873"/>
                <a:gd name="connsiteY1" fmla="*/ 50974 h 254871"/>
                <a:gd name="connsiteX2" fmla="*/ 108937 w 217873"/>
                <a:gd name="connsiteY2" fmla="*/ 0 h 254871"/>
                <a:gd name="connsiteX3" fmla="*/ 217873 w 217873"/>
                <a:gd name="connsiteY3" fmla="*/ 127436 h 254871"/>
                <a:gd name="connsiteX4" fmla="*/ 108937 w 217873"/>
                <a:gd name="connsiteY4" fmla="*/ 254871 h 254871"/>
                <a:gd name="connsiteX5" fmla="*/ 108937 w 217873"/>
                <a:gd name="connsiteY5" fmla="*/ 203897 h 254871"/>
                <a:gd name="connsiteX6" fmla="*/ 0 w 217873"/>
                <a:gd name="connsiteY6" fmla="*/ 203897 h 254871"/>
                <a:gd name="connsiteX7" fmla="*/ 0 w 217873"/>
                <a:gd name="connsiteY7" fmla="*/ 50974 h 25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873" h="254871">
                  <a:moveTo>
                    <a:pt x="0" y="50974"/>
                  </a:moveTo>
                  <a:lnTo>
                    <a:pt x="108937" y="50974"/>
                  </a:lnTo>
                  <a:lnTo>
                    <a:pt x="108937" y="0"/>
                  </a:lnTo>
                  <a:lnTo>
                    <a:pt x="217873" y="127436"/>
                  </a:lnTo>
                  <a:lnTo>
                    <a:pt x="108937" y="254871"/>
                  </a:lnTo>
                  <a:lnTo>
                    <a:pt x="108937" y="203897"/>
                  </a:lnTo>
                  <a:lnTo>
                    <a:pt x="0" y="203897"/>
                  </a:lnTo>
                  <a:lnTo>
                    <a:pt x="0" y="50974"/>
                  </a:lnTo>
                  <a:close/>
                </a:path>
              </a:pathLst>
            </a:custGeom>
          </p:spPr>
          <p:style>
            <a:lnRef idx="0">
              <a:schemeClr val="lt1">
                <a:hueOff val="0"/>
                <a:satOff val="0"/>
                <a:lumOff val="0"/>
                <a:alphaOff val="0"/>
              </a:schemeClr>
            </a:lnRef>
            <a:fillRef idx="1">
              <a:schemeClr val="accent2">
                <a:hueOff val="-5844934"/>
                <a:satOff val="-50000"/>
                <a:lumOff val="41274"/>
                <a:alphaOff val="0"/>
              </a:schemeClr>
            </a:fillRef>
            <a:effectRef idx="0">
              <a:schemeClr val="accent2">
                <a:hueOff val="-5844934"/>
                <a:satOff val="-50000"/>
                <a:lumOff val="41274"/>
                <a:alphaOff val="0"/>
              </a:schemeClr>
            </a:effectRef>
            <a:fontRef idx="minor">
              <a:schemeClr val="lt1"/>
            </a:fontRef>
          </p:style>
          <p:txBody>
            <a:bodyPr lIns="0" tIns="50974" rIns="65362" bIns="50974" spcCol="1270" anchor="ctr"/>
            <a:lstStyle/>
            <a:p>
              <a:pPr algn="ctr" defTabSz="400050">
                <a:lnSpc>
                  <a:spcPct val="90000"/>
                </a:lnSpc>
                <a:spcAft>
                  <a:spcPct val="35000"/>
                </a:spcAft>
                <a:defRPr/>
              </a:pPr>
              <a:endParaRPr lang="en-GB" sz="1400" b="1">
                <a:solidFill>
                  <a:schemeClr val="tx1"/>
                </a:solidFill>
              </a:endParaRPr>
            </a:p>
          </p:txBody>
        </p:sp>
        <p:sp>
          <p:nvSpPr>
            <p:cNvPr id="11" name="Freeform 11"/>
            <p:cNvSpPr/>
            <p:nvPr/>
          </p:nvSpPr>
          <p:spPr>
            <a:xfrm>
              <a:off x="4904762" y="3072979"/>
              <a:ext cx="1028125" cy="616623"/>
            </a:xfrm>
            <a:custGeom>
              <a:avLst/>
              <a:gdLst>
                <a:gd name="connsiteX0" fmla="*/ 0 w 1027705"/>
                <a:gd name="connsiteY0" fmla="*/ 61662 h 616623"/>
                <a:gd name="connsiteX1" fmla="*/ 61662 w 1027705"/>
                <a:gd name="connsiteY1" fmla="*/ 0 h 616623"/>
                <a:gd name="connsiteX2" fmla="*/ 966043 w 1027705"/>
                <a:gd name="connsiteY2" fmla="*/ 0 h 616623"/>
                <a:gd name="connsiteX3" fmla="*/ 1027705 w 1027705"/>
                <a:gd name="connsiteY3" fmla="*/ 61662 h 616623"/>
                <a:gd name="connsiteX4" fmla="*/ 1027705 w 1027705"/>
                <a:gd name="connsiteY4" fmla="*/ 554961 h 616623"/>
                <a:gd name="connsiteX5" fmla="*/ 966043 w 1027705"/>
                <a:gd name="connsiteY5" fmla="*/ 616623 h 616623"/>
                <a:gd name="connsiteX6" fmla="*/ 61662 w 1027705"/>
                <a:gd name="connsiteY6" fmla="*/ 616623 h 616623"/>
                <a:gd name="connsiteX7" fmla="*/ 0 w 1027705"/>
                <a:gd name="connsiteY7" fmla="*/ 554961 h 616623"/>
                <a:gd name="connsiteX8" fmla="*/ 0 w 1027705"/>
                <a:gd name="connsiteY8" fmla="*/ 61662 h 61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705" h="616623">
                  <a:moveTo>
                    <a:pt x="0" y="61662"/>
                  </a:moveTo>
                  <a:cubicBezTo>
                    <a:pt x="0" y="27607"/>
                    <a:pt x="27607" y="0"/>
                    <a:pt x="61662" y="0"/>
                  </a:cubicBezTo>
                  <a:lnTo>
                    <a:pt x="966043" y="0"/>
                  </a:lnTo>
                  <a:cubicBezTo>
                    <a:pt x="1000098" y="0"/>
                    <a:pt x="1027705" y="27607"/>
                    <a:pt x="1027705" y="61662"/>
                  </a:cubicBezTo>
                  <a:lnTo>
                    <a:pt x="1027705" y="554961"/>
                  </a:lnTo>
                  <a:cubicBezTo>
                    <a:pt x="1027705" y="589016"/>
                    <a:pt x="1000098" y="616623"/>
                    <a:pt x="966043" y="616623"/>
                  </a:cubicBezTo>
                  <a:lnTo>
                    <a:pt x="61662" y="616623"/>
                  </a:lnTo>
                  <a:cubicBezTo>
                    <a:pt x="27607" y="616623"/>
                    <a:pt x="0" y="589016"/>
                    <a:pt x="0" y="554961"/>
                  </a:cubicBezTo>
                  <a:lnTo>
                    <a:pt x="0" y="61662"/>
                  </a:lnTo>
                  <a:close/>
                </a:path>
              </a:pathLst>
            </a:custGeom>
          </p:spPr>
          <p:style>
            <a:lnRef idx="2">
              <a:schemeClr val="lt1">
                <a:hueOff val="0"/>
                <a:satOff val="0"/>
                <a:lumOff val="0"/>
                <a:alphaOff val="0"/>
              </a:schemeClr>
            </a:lnRef>
            <a:fillRef idx="1">
              <a:schemeClr val="accent2">
                <a:hueOff val="-7013921"/>
                <a:satOff val="-60000"/>
                <a:lumOff val="49529"/>
                <a:alphaOff val="0"/>
              </a:schemeClr>
            </a:fillRef>
            <a:effectRef idx="0">
              <a:schemeClr val="accent2">
                <a:hueOff val="-7013921"/>
                <a:satOff val="-60000"/>
                <a:lumOff val="49529"/>
                <a:alphaOff val="0"/>
              </a:schemeClr>
            </a:effectRef>
            <a:fontRef idx="minor">
              <a:schemeClr val="lt1"/>
            </a:fontRef>
          </p:style>
          <p:txBody>
            <a:bodyPr lIns="59970" tIns="59970" rIns="59970" bIns="59970" spcCol="1270" anchor="ctr"/>
            <a:lstStyle/>
            <a:p>
              <a:pPr algn="ctr" defTabSz="488950">
                <a:lnSpc>
                  <a:spcPct val="90000"/>
                </a:lnSpc>
                <a:spcAft>
                  <a:spcPct val="35000"/>
                </a:spcAft>
                <a:defRPr/>
              </a:pPr>
              <a:r>
                <a:rPr lang="en-GB" sz="1400" b="1" dirty="0">
                  <a:solidFill>
                    <a:schemeClr val="tx1"/>
                  </a:solidFill>
                </a:rPr>
                <a:t>Smoothing</a:t>
              </a:r>
            </a:p>
          </p:txBody>
        </p:sp>
        <p:sp>
          <p:nvSpPr>
            <p:cNvPr id="12" name="Freeform 12"/>
            <p:cNvSpPr/>
            <p:nvPr/>
          </p:nvSpPr>
          <p:spPr>
            <a:xfrm>
              <a:off x="6034819" y="3253928"/>
              <a:ext cx="217705" cy="254726"/>
            </a:xfrm>
            <a:custGeom>
              <a:avLst/>
              <a:gdLst>
                <a:gd name="connsiteX0" fmla="*/ 0 w 217873"/>
                <a:gd name="connsiteY0" fmla="*/ 50974 h 254871"/>
                <a:gd name="connsiteX1" fmla="*/ 108937 w 217873"/>
                <a:gd name="connsiteY1" fmla="*/ 50974 h 254871"/>
                <a:gd name="connsiteX2" fmla="*/ 108937 w 217873"/>
                <a:gd name="connsiteY2" fmla="*/ 0 h 254871"/>
                <a:gd name="connsiteX3" fmla="*/ 217873 w 217873"/>
                <a:gd name="connsiteY3" fmla="*/ 127436 h 254871"/>
                <a:gd name="connsiteX4" fmla="*/ 108937 w 217873"/>
                <a:gd name="connsiteY4" fmla="*/ 254871 h 254871"/>
                <a:gd name="connsiteX5" fmla="*/ 108937 w 217873"/>
                <a:gd name="connsiteY5" fmla="*/ 203897 h 254871"/>
                <a:gd name="connsiteX6" fmla="*/ 0 w 217873"/>
                <a:gd name="connsiteY6" fmla="*/ 203897 h 254871"/>
                <a:gd name="connsiteX7" fmla="*/ 0 w 217873"/>
                <a:gd name="connsiteY7" fmla="*/ 50974 h 25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873" h="254871">
                  <a:moveTo>
                    <a:pt x="0" y="50974"/>
                  </a:moveTo>
                  <a:lnTo>
                    <a:pt x="108937" y="50974"/>
                  </a:lnTo>
                  <a:lnTo>
                    <a:pt x="108937" y="0"/>
                  </a:lnTo>
                  <a:lnTo>
                    <a:pt x="217873" y="127436"/>
                  </a:lnTo>
                  <a:lnTo>
                    <a:pt x="108937" y="254871"/>
                  </a:lnTo>
                  <a:lnTo>
                    <a:pt x="108937" y="203897"/>
                  </a:lnTo>
                  <a:lnTo>
                    <a:pt x="0" y="203897"/>
                  </a:lnTo>
                  <a:lnTo>
                    <a:pt x="0" y="50974"/>
                  </a:lnTo>
                  <a:close/>
                </a:path>
              </a:pathLst>
            </a:custGeom>
          </p:spPr>
          <p:style>
            <a:lnRef idx="0">
              <a:schemeClr val="lt1">
                <a:hueOff val="0"/>
                <a:satOff val="0"/>
                <a:lumOff val="0"/>
                <a:alphaOff val="0"/>
              </a:schemeClr>
            </a:lnRef>
            <a:fillRef idx="1">
              <a:schemeClr val="accent2">
                <a:hueOff val="-8767401"/>
                <a:satOff val="-75000"/>
                <a:lumOff val="61912"/>
                <a:alphaOff val="0"/>
              </a:schemeClr>
            </a:fillRef>
            <a:effectRef idx="0">
              <a:schemeClr val="accent2">
                <a:hueOff val="-8767401"/>
                <a:satOff val="-75000"/>
                <a:lumOff val="61912"/>
                <a:alphaOff val="0"/>
              </a:schemeClr>
            </a:effectRef>
            <a:fontRef idx="minor">
              <a:schemeClr val="lt1"/>
            </a:fontRef>
          </p:style>
          <p:txBody>
            <a:bodyPr lIns="0" tIns="50974" rIns="65362" bIns="50974" spcCol="1270" anchor="ctr"/>
            <a:lstStyle/>
            <a:p>
              <a:pPr algn="ctr" defTabSz="400050">
                <a:lnSpc>
                  <a:spcPct val="90000"/>
                </a:lnSpc>
                <a:spcAft>
                  <a:spcPct val="35000"/>
                </a:spcAft>
                <a:defRPr/>
              </a:pPr>
              <a:endParaRPr lang="en-GB" sz="1400" b="1">
                <a:solidFill>
                  <a:schemeClr val="tx1"/>
                </a:solidFill>
              </a:endParaRPr>
            </a:p>
          </p:txBody>
        </p:sp>
        <p:sp>
          <p:nvSpPr>
            <p:cNvPr id="13" name="Freeform 13"/>
            <p:cNvSpPr/>
            <p:nvPr/>
          </p:nvSpPr>
          <p:spPr>
            <a:xfrm>
              <a:off x="6343130" y="3072979"/>
              <a:ext cx="1028126" cy="616623"/>
            </a:xfrm>
            <a:custGeom>
              <a:avLst/>
              <a:gdLst>
                <a:gd name="connsiteX0" fmla="*/ 0 w 1027705"/>
                <a:gd name="connsiteY0" fmla="*/ 61662 h 616623"/>
                <a:gd name="connsiteX1" fmla="*/ 61662 w 1027705"/>
                <a:gd name="connsiteY1" fmla="*/ 0 h 616623"/>
                <a:gd name="connsiteX2" fmla="*/ 966043 w 1027705"/>
                <a:gd name="connsiteY2" fmla="*/ 0 h 616623"/>
                <a:gd name="connsiteX3" fmla="*/ 1027705 w 1027705"/>
                <a:gd name="connsiteY3" fmla="*/ 61662 h 616623"/>
                <a:gd name="connsiteX4" fmla="*/ 1027705 w 1027705"/>
                <a:gd name="connsiteY4" fmla="*/ 554961 h 616623"/>
                <a:gd name="connsiteX5" fmla="*/ 966043 w 1027705"/>
                <a:gd name="connsiteY5" fmla="*/ 616623 h 616623"/>
                <a:gd name="connsiteX6" fmla="*/ 61662 w 1027705"/>
                <a:gd name="connsiteY6" fmla="*/ 616623 h 616623"/>
                <a:gd name="connsiteX7" fmla="*/ 0 w 1027705"/>
                <a:gd name="connsiteY7" fmla="*/ 554961 h 616623"/>
                <a:gd name="connsiteX8" fmla="*/ 0 w 1027705"/>
                <a:gd name="connsiteY8" fmla="*/ 61662 h 61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705" h="616623">
                  <a:moveTo>
                    <a:pt x="0" y="61662"/>
                  </a:moveTo>
                  <a:cubicBezTo>
                    <a:pt x="0" y="27607"/>
                    <a:pt x="27607" y="0"/>
                    <a:pt x="61662" y="0"/>
                  </a:cubicBezTo>
                  <a:lnTo>
                    <a:pt x="966043" y="0"/>
                  </a:lnTo>
                  <a:cubicBezTo>
                    <a:pt x="1000098" y="0"/>
                    <a:pt x="1027705" y="27607"/>
                    <a:pt x="1027705" y="61662"/>
                  </a:cubicBezTo>
                  <a:lnTo>
                    <a:pt x="1027705" y="554961"/>
                  </a:lnTo>
                  <a:cubicBezTo>
                    <a:pt x="1027705" y="589016"/>
                    <a:pt x="1000098" y="616623"/>
                    <a:pt x="966043" y="616623"/>
                  </a:cubicBezTo>
                  <a:lnTo>
                    <a:pt x="61662" y="616623"/>
                  </a:lnTo>
                  <a:cubicBezTo>
                    <a:pt x="27607" y="616623"/>
                    <a:pt x="0" y="589016"/>
                    <a:pt x="0" y="554961"/>
                  </a:cubicBezTo>
                  <a:lnTo>
                    <a:pt x="0" y="61662"/>
                  </a:lnTo>
                  <a:close/>
                </a:path>
              </a:pathLst>
            </a:custGeom>
          </p:spPr>
          <p:style>
            <a:lnRef idx="2">
              <a:schemeClr val="lt1">
                <a:hueOff val="0"/>
                <a:satOff val="0"/>
                <a:lumOff val="0"/>
                <a:alphaOff val="0"/>
              </a:schemeClr>
            </a:lnRef>
            <a:fillRef idx="1">
              <a:schemeClr val="accent2">
                <a:hueOff val="-9351895"/>
                <a:satOff val="-80000"/>
                <a:lumOff val="66039"/>
                <a:alphaOff val="0"/>
              </a:schemeClr>
            </a:fillRef>
            <a:effectRef idx="0">
              <a:schemeClr val="accent2">
                <a:hueOff val="-9351895"/>
                <a:satOff val="-80000"/>
                <a:lumOff val="66039"/>
                <a:alphaOff val="0"/>
              </a:schemeClr>
            </a:effectRef>
            <a:fontRef idx="minor">
              <a:schemeClr val="lt1"/>
            </a:fontRef>
          </p:style>
          <p:txBody>
            <a:bodyPr lIns="59970" tIns="59970" rIns="59970" bIns="59970" spcCol="1270" anchor="ctr"/>
            <a:lstStyle/>
            <a:p>
              <a:pPr algn="ctr" defTabSz="488950">
                <a:lnSpc>
                  <a:spcPct val="90000"/>
                </a:lnSpc>
                <a:spcAft>
                  <a:spcPct val="35000"/>
                </a:spcAft>
                <a:defRPr/>
              </a:pPr>
              <a:r>
                <a:rPr lang="en-GB" sz="1400" b="1" dirty="0">
                  <a:solidFill>
                    <a:schemeClr val="tx1"/>
                  </a:solidFill>
                </a:rPr>
                <a:t>Voxel-wise statistical analysis</a:t>
              </a:r>
            </a:p>
          </p:txBody>
        </p:sp>
      </p:grpSp>
      <p:sp>
        <p:nvSpPr>
          <p:cNvPr id="14" name="Title 1"/>
          <p:cNvSpPr>
            <a:spLocks noGrp="1"/>
          </p:cNvSpPr>
          <p:nvPr>
            <p:ph type="title"/>
          </p:nvPr>
        </p:nvSpPr>
        <p:spPr>
          <a:xfrm>
            <a:off x="179388" y="549275"/>
            <a:ext cx="8489950" cy="1296988"/>
          </a:xfrm>
        </p:spPr>
        <p:txBody>
          <a:bodyPr/>
          <a:lstStyle/>
          <a:p>
            <a:pPr>
              <a:defRPr/>
            </a:pPr>
            <a:r>
              <a:rPr lang="en-US" dirty="0"/>
              <a:t>Preprocessing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1412776"/>
            <a:ext cx="7830616" cy="6278642"/>
          </a:xfrm>
          <a:prstGeom prst="rect">
            <a:avLst/>
          </a:prstGeom>
        </p:spPr>
        <p:txBody>
          <a:bodyPr wrap="square">
            <a:spAutoFit/>
          </a:bodyPr>
          <a:lstStyle/>
          <a:p>
            <a:pPr marL="285750" indent="-285750">
              <a:buFont typeface="Arial" charset="0"/>
              <a:buChar char="•"/>
              <a:defRPr/>
            </a:pPr>
            <a:r>
              <a:rPr lang="en-GB" altLang="en-US" dirty="0">
                <a:ea typeface="ＭＳ Ｐゴシック" pitchFamily="34" charset="-128"/>
              </a:rPr>
              <a:t>Bonferroni</a:t>
            </a:r>
          </a:p>
          <a:p>
            <a:pPr marL="742950" lvl="1" indent="-285750">
              <a:buFont typeface="Arial" charset="0"/>
              <a:buChar char="•"/>
              <a:defRPr/>
            </a:pPr>
            <a:r>
              <a:rPr lang="en-GB" altLang="en-US" dirty="0">
                <a:ea typeface="ＭＳ Ｐゴシック" pitchFamily="34" charset="-128"/>
              </a:rPr>
              <a:t>Set the p-value threshold equal to (alpha) / (# of tests run)</a:t>
            </a:r>
          </a:p>
          <a:p>
            <a:pPr marL="742950" lvl="1" indent="-285750">
              <a:buFont typeface="Arial" charset="0"/>
              <a:buChar char="•"/>
              <a:defRPr/>
            </a:pPr>
            <a:r>
              <a:rPr lang="en-GB" altLang="en-US" dirty="0">
                <a:ea typeface="ＭＳ Ｐゴシック" pitchFamily="34" charset="-128"/>
              </a:rPr>
              <a:t>Assumes that all tests are independent</a:t>
            </a:r>
          </a:p>
          <a:p>
            <a:pPr marL="742950" lvl="1" indent="-285750">
              <a:buFont typeface="Arial" charset="0"/>
              <a:buChar char="•"/>
              <a:defRPr/>
            </a:pPr>
            <a:r>
              <a:rPr lang="en-GB" altLang="en-US" dirty="0">
                <a:ea typeface="ＭＳ Ｐゴシック" pitchFamily="34" charset="-128"/>
              </a:rPr>
              <a:t>Does not apply well to SPMs as voxels are often highly correlated with </a:t>
            </a:r>
            <a:r>
              <a:rPr lang="en-GB" altLang="en-US" dirty="0" err="1">
                <a:ea typeface="ＭＳ Ｐゴシック" pitchFamily="34" charset="-128"/>
              </a:rPr>
              <a:t>neighbors</a:t>
            </a:r>
            <a:r>
              <a:rPr lang="en-GB" altLang="en-US" dirty="0">
                <a:ea typeface="ＭＳ Ｐゴシック" pitchFamily="34" charset="-128"/>
              </a:rPr>
              <a:t> &amp; this increases with smoothing</a:t>
            </a:r>
          </a:p>
          <a:p>
            <a:pPr marL="742950" lvl="1" indent="-285750">
              <a:buFont typeface="Arial" charset="0"/>
              <a:buChar char="•"/>
              <a:defRPr/>
            </a:pPr>
            <a:endParaRPr lang="en-GB" altLang="en-US" dirty="0">
              <a:ea typeface="ＭＳ Ｐゴシック" pitchFamily="34" charset="-128"/>
            </a:endParaRPr>
          </a:p>
          <a:p>
            <a:pPr marL="285750" indent="-285750">
              <a:buFont typeface="Arial" charset="0"/>
              <a:buChar char="•"/>
              <a:defRPr/>
            </a:pPr>
            <a:r>
              <a:rPr lang="en-GB" altLang="en-US" dirty="0">
                <a:ea typeface="ＭＳ Ｐゴシック" pitchFamily="34" charset="-128"/>
              </a:rPr>
              <a:t>False Discovery Rate</a:t>
            </a:r>
          </a:p>
          <a:p>
            <a:pPr marL="742950" lvl="1" indent="-285750">
              <a:buFont typeface="Arial" charset="0"/>
              <a:buChar char="•"/>
              <a:defRPr/>
            </a:pPr>
            <a:r>
              <a:rPr lang="en-GB" altLang="en-US" dirty="0">
                <a:ea typeface="ＭＳ Ｐゴシック" pitchFamily="34" charset="-128"/>
              </a:rPr>
              <a:t>Like Bonferroni, treats each voxel separately</a:t>
            </a:r>
          </a:p>
          <a:p>
            <a:pPr marL="742950" lvl="1" indent="-285750">
              <a:buFont typeface="Arial" charset="0"/>
              <a:buChar char="•"/>
              <a:defRPr/>
            </a:pPr>
            <a:r>
              <a:rPr lang="en-GB" altLang="en-US" dirty="0">
                <a:ea typeface="ＭＳ Ｐゴシック" pitchFamily="34" charset="-128"/>
              </a:rPr>
              <a:t>Instead of the expected false positives in voxels, calculates the expected false positives </a:t>
            </a:r>
            <a:r>
              <a:rPr lang="en-GB" altLang="en-US" i="1" dirty="0">
                <a:ea typeface="ＭＳ Ｐゴシック" pitchFamily="34" charset="-128"/>
              </a:rPr>
              <a:t>within</a:t>
            </a:r>
            <a:r>
              <a:rPr lang="en-GB" altLang="en-US" dirty="0">
                <a:ea typeface="ＭＳ Ｐゴシック" pitchFamily="34" charset="-128"/>
              </a:rPr>
              <a:t> the uncorrected, </a:t>
            </a:r>
            <a:r>
              <a:rPr lang="en-GB" altLang="en-US" dirty="0" err="1">
                <a:ea typeface="ＭＳ Ｐゴシック" pitchFamily="34" charset="-128"/>
              </a:rPr>
              <a:t>alread</a:t>
            </a:r>
            <a:r>
              <a:rPr lang="en-US" altLang="en-US" dirty="0">
                <a:ea typeface="ＭＳ Ｐゴシック" pitchFamily="34" charset="-128"/>
              </a:rPr>
              <a:t>—</a:t>
            </a:r>
            <a:r>
              <a:rPr lang="en-GB" altLang="en-US" dirty="0">
                <a:ea typeface="ＭＳ Ｐゴシック" pitchFamily="34" charset="-128"/>
              </a:rPr>
              <a:t>detected positives</a:t>
            </a:r>
          </a:p>
          <a:p>
            <a:pPr marL="742950" lvl="1" indent="-285750">
              <a:buFont typeface="Arial" charset="0"/>
              <a:buChar char="•"/>
              <a:defRPr/>
            </a:pPr>
            <a:r>
              <a:rPr lang="en-GB" altLang="en-US" dirty="0">
                <a:ea typeface="ＭＳ Ｐゴシック" pitchFamily="34" charset="-128"/>
              </a:rPr>
              <a:t>More sensitive, less specific</a:t>
            </a:r>
          </a:p>
          <a:p>
            <a:pPr marL="285750" indent="-285750">
              <a:buFont typeface="Arial" charset="0"/>
              <a:buChar char="•"/>
              <a:defRPr/>
            </a:pPr>
            <a:endParaRPr lang="en-GB" altLang="en-US" dirty="0">
              <a:ea typeface="ＭＳ Ｐゴシック" pitchFamily="34" charset="-128"/>
            </a:endParaRPr>
          </a:p>
          <a:p>
            <a:pPr marL="285750" indent="-285750">
              <a:buFont typeface="Arial" charset="0"/>
              <a:buChar char="•"/>
              <a:defRPr/>
            </a:pPr>
            <a:r>
              <a:rPr lang="en-GB" altLang="en-US" dirty="0">
                <a:ea typeface="ＭＳ Ｐゴシック" pitchFamily="34" charset="-128"/>
              </a:rPr>
              <a:t>Random Field Theory</a:t>
            </a:r>
          </a:p>
          <a:p>
            <a:pPr marL="742950" lvl="1" indent="-285750">
              <a:buFont typeface="Arial" charset="0"/>
              <a:buChar char="•"/>
              <a:defRPr/>
            </a:pPr>
            <a:r>
              <a:rPr lang="en-GB" altLang="en-US" dirty="0">
                <a:ea typeface="ＭＳ Ｐゴシック" pitchFamily="34" charset="-128"/>
              </a:rPr>
              <a:t>Looks at pixels the width of the smoothing kernel (“</a:t>
            </a:r>
            <a:r>
              <a:rPr lang="en-GB" altLang="en-US" dirty="0" err="1">
                <a:ea typeface="ＭＳ Ｐゴシック" pitchFamily="34" charset="-128"/>
              </a:rPr>
              <a:t>resels</a:t>
            </a:r>
            <a:r>
              <a:rPr lang="en-GB" altLang="en-US" dirty="0">
                <a:ea typeface="ＭＳ Ｐゴシック" pitchFamily="34" charset="-128"/>
              </a:rPr>
              <a:t>”), rather than voxels More appropriate for the highly correlated voxels of a VBM SPM; treats data as a continuous measurement vs. independent observations</a:t>
            </a:r>
          </a:p>
          <a:p>
            <a:pPr marL="285750" indent="-285750">
              <a:buFont typeface="Arial" charset="0"/>
              <a:buChar char="•"/>
              <a:defRPr/>
            </a:pPr>
            <a:endParaRPr lang="en-GB" altLang="en-US" dirty="0">
              <a:ea typeface="ＭＳ Ｐゴシック" pitchFamily="34" charset="-128"/>
            </a:endParaRPr>
          </a:p>
          <a:p>
            <a:pPr marL="285750" indent="-285750">
              <a:buFont typeface="Arial" charset="0"/>
              <a:buChar char="•"/>
              <a:defRPr/>
            </a:pPr>
            <a:endParaRPr lang="en-GB" altLang="en-US" dirty="0">
              <a:ea typeface="ＭＳ Ｐゴシック" pitchFamily="34" charset="-128"/>
            </a:endParaRPr>
          </a:p>
          <a:p>
            <a:pPr>
              <a:defRPr/>
            </a:pPr>
            <a:endParaRPr lang="en-GB" altLang="en-US" sz="2200" dirty="0">
              <a:ea typeface="ＭＳ Ｐゴシック" pitchFamily="34" charset="-128"/>
            </a:endParaRPr>
          </a:p>
          <a:p>
            <a:endParaRPr lang="en-GB" altLang="en-US" sz="2000" dirty="0"/>
          </a:p>
        </p:txBody>
      </p:sp>
      <p:sp>
        <p:nvSpPr>
          <p:cNvPr id="5"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a:t>
            </a:r>
            <a:r>
              <a:rPr lang="es-ES_tradnl" dirty="0" err="1"/>
              <a:t>Multiple</a:t>
            </a:r>
            <a:r>
              <a:rPr lang="es-ES_tradnl" dirty="0"/>
              <a:t> </a:t>
            </a:r>
            <a:r>
              <a:rPr lang="es-ES_tradnl" dirty="0" err="1"/>
              <a:t>Comparisons</a:t>
            </a:r>
            <a:endParaRPr lang="es-ES_tradnl" dirty="0"/>
          </a:p>
        </p:txBody>
      </p:sp>
      <p:sp>
        <p:nvSpPr>
          <p:cNvPr id="6" name="5-Point Star 5"/>
          <p:cNvSpPr/>
          <p:nvPr/>
        </p:nvSpPr>
        <p:spPr>
          <a:xfrm>
            <a:off x="539552" y="4797152"/>
            <a:ext cx="504056" cy="576064"/>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034474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a:t>
            </a:r>
            <a:r>
              <a:rPr lang="es-ES_tradnl" dirty="0" err="1"/>
              <a:t>Multiple</a:t>
            </a:r>
            <a:r>
              <a:rPr lang="es-ES_tradnl" dirty="0"/>
              <a:t> </a:t>
            </a:r>
            <a:r>
              <a:rPr lang="es-ES_tradnl" dirty="0" err="1"/>
              <a:t>Comparisons</a:t>
            </a:r>
            <a:endParaRPr lang="es-ES_tradnl" dirty="0"/>
          </a:p>
        </p:txBody>
      </p:sp>
      <p:sp>
        <p:nvSpPr>
          <p:cNvPr id="2" name="Rectangle 1"/>
          <p:cNvSpPr/>
          <p:nvPr/>
        </p:nvSpPr>
        <p:spPr>
          <a:xfrm>
            <a:off x="251520" y="1700808"/>
            <a:ext cx="8461448" cy="3416320"/>
          </a:xfrm>
          <a:prstGeom prst="rect">
            <a:avLst/>
          </a:prstGeom>
        </p:spPr>
        <p:txBody>
          <a:bodyPr wrap="square">
            <a:spAutoFit/>
          </a:bodyPr>
          <a:lstStyle/>
          <a:p>
            <a:pPr marL="285750" indent="-285750">
              <a:buFont typeface="Arial" charset="0"/>
              <a:buChar char="•"/>
              <a:defRPr/>
            </a:pPr>
            <a:r>
              <a:rPr lang="en-GB" altLang="en-US" dirty="0">
                <a:ea typeface="ＭＳ Ｐゴシック" pitchFamily="34" charset="-128"/>
              </a:rPr>
              <a:t>M</a:t>
            </a:r>
            <a:r>
              <a:rPr lang="en-US" altLang="en-US" dirty="0" err="1">
                <a:ea typeface="ＭＳ Ｐゴシック" pitchFamily="34" charset="-128"/>
              </a:rPr>
              <a:t>ust</a:t>
            </a:r>
            <a:r>
              <a:rPr lang="en-GB" altLang="en-US" dirty="0">
                <a:ea typeface="ＭＳ Ｐゴシック" pitchFamily="34" charset="-128"/>
              </a:rPr>
              <a:t> base corrections on peak heights (voxel-wise) vs. cluster extent as smoothness of residuals is not uniformly distributed in VBM (</a:t>
            </a:r>
            <a:r>
              <a:rPr lang="en-GB" altLang="en-US" dirty="0" err="1">
                <a:ea typeface="ＭＳ Ｐゴシック" pitchFamily="34" charset="-128"/>
              </a:rPr>
              <a:t>Mechelli</a:t>
            </a:r>
            <a:r>
              <a:rPr lang="en-GB" altLang="en-US" dirty="0">
                <a:ea typeface="ＭＳ Ｐゴシック" pitchFamily="34" charset="-128"/>
              </a:rPr>
              <a:t>, Price, </a:t>
            </a:r>
            <a:r>
              <a:rPr lang="en-GB" altLang="en-US" dirty="0" err="1">
                <a:ea typeface="ＭＳ Ｐゴシック" pitchFamily="34" charset="-128"/>
              </a:rPr>
              <a:t>Friston</a:t>
            </a:r>
            <a:r>
              <a:rPr lang="en-GB" altLang="en-US" dirty="0">
                <a:ea typeface="ＭＳ Ｐゴシック" pitchFamily="34" charset="-128"/>
              </a:rPr>
              <a:t> &amp; </a:t>
            </a:r>
            <a:r>
              <a:rPr lang="en-GB" altLang="en-US" dirty="0" err="1">
                <a:ea typeface="ＭＳ Ｐゴシック" pitchFamily="34" charset="-128"/>
              </a:rPr>
              <a:t>Ashburner</a:t>
            </a:r>
            <a:r>
              <a:rPr lang="en-GB" altLang="en-US" dirty="0">
                <a:ea typeface="ＭＳ Ｐゴシック" pitchFamily="34" charset="-128"/>
              </a:rPr>
              <a:t>, 2005)</a:t>
            </a:r>
          </a:p>
          <a:p>
            <a:pPr marL="285750" indent="-285750">
              <a:buFont typeface="Arial" charset="0"/>
              <a:buChar char="•"/>
              <a:defRPr/>
            </a:pPr>
            <a:endParaRPr lang="en-GB" altLang="en-US" dirty="0">
              <a:ea typeface="ＭＳ Ｐゴシック" pitchFamily="34" charset="-128"/>
            </a:endParaRPr>
          </a:p>
          <a:p>
            <a:pPr marL="285750" indent="-285750">
              <a:buFont typeface="Arial" charset="0"/>
              <a:buChar char="•"/>
              <a:defRPr/>
            </a:pPr>
            <a:endParaRPr lang="en-GB" altLang="en-US" dirty="0">
              <a:ea typeface="ＭＳ Ｐゴシック" pitchFamily="34" charset="-128"/>
            </a:endParaRPr>
          </a:p>
          <a:p>
            <a:pPr marL="285750" indent="-285750">
              <a:buFont typeface="Arial" charset="0"/>
              <a:buChar char="•"/>
              <a:defRPr/>
            </a:pPr>
            <a:r>
              <a:rPr lang="en-GB" altLang="en-US" dirty="0">
                <a:ea typeface="ＭＳ Ｐゴシック" pitchFamily="34" charset="-128"/>
              </a:rPr>
              <a:t>Why not uniformly distributed?</a:t>
            </a:r>
          </a:p>
          <a:p>
            <a:pPr marL="742950" lvl="1" indent="-285750">
              <a:buFont typeface="Wingdings" charset="2"/>
              <a:buChar char="§"/>
              <a:defRPr/>
            </a:pPr>
            <a:r>
              <a:rPr lang="en-GB" altLang="en-US" dirty="0">
                <a:ea typeface="ＭＳ Ｐゴシック" pitchFamily="34" charset="-128"/>
              </a:rPr>
              <a:t>Underlying neuroanatomy is non-stationary</a:t>
            </a:r>
          </a:p>
          <a:p>
            <a:pPr marL="742950" lvl="1" indent="-285750">
              <a:buFont typeface="Wingdings" charset="2"/>
              <a:buChar char="§"/>
              <a:defRPr/>
            </a:pPr>
            <a:r>
              <a:rPr lang="en-GB" altLang="en-US" dirty="0">
                <a:ea typeface="ＭＳ Ｐゴシック" pitchFamily="34" charset="-128"/>
              </a:rPr>
              <a:t>Smoother regions will have larger clusters, and less-smooth regions will have smaller clusters</a:t>
            </a:r>
          </a:p>
          <a:p>
            <a:pPr marL="742950" lvl="1" indent="-285750">
              <a:buFont typeface="Wingdings" charset="2"/>
              <a:buChar char="§"/>
              <a:defRPr/>
            </a:pPr>
            <a:r>
              <a:rPr lang="en-GB" altLang="en-US" dirty="0">
                <a:ea typeface="ＭＳ Ｐゴシック" pitchFamily="34" charset="-128"/>
              </a:rPr>
              <a:t>Therefore, bigger blobs expected in smoother regions, purely by chance</a:t>
            </a:r>
          </a:p>
          <a:p>
            <a:pPr marL="742950" lvl="1" indent="-285750">
              <a:buFont typeface="Arial" charset="0"/>
              <a:buChar char="•"/>
              <a:defRPr/>
            </a:pPr>
            <a:endParaRPr lang="en-GB" altLang="en-US" dirty="0">
              <a:ea typeface="ＭＳ Ｐゴシック" pitchFamily="34" charset="-128"/>
            </a:endParaRPr>
          </a:p>
          <a:p>
            <a:endParaRPr lang="en-US" dirty="0"/>
          </a:p>
        </p:txBody>
      </p:sp>
    </p:spTree>
    <p:extLst>
      <p:ext uri="{BB962C8B-B14F-4D97-AF65-F5344CB8AC3E}">
        <p14:creationId xmlns:p14="http://schemas.microsoft.com/office/powerpoint/2010/main" val="1836283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Global </a:t>
            </a:r>
            <a:r>
              <a:rPr lang="es-ES_tradnl" dirty="0" err="1"/>
              <a:t>Effects</a:t>
            </a:r>
            <a:endParaRPr lang="es-ES_tradnl" dirty="0"/>
          </a:p>
        </p:txBody>
      </p:sp>
      <p:sp>
        <p:nvSpPr>
          <p:cNvPr id="13" name="Rectangle 3"/>
          <p:cNvSpPr txBox="1">
            <a:spLocks noChangeArrowheads="1"/>
          </p:cNvSpPr>
          <p:nvPr/>
        </p:nvSpPr>
        <p:spPr bwMode="auto">
          <a:xfrm>
            <a:off x="323528" y="1700808"/>
            <a:ext cx="848995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p:txBody>
      </p:sp>
      <p:sp>
        <p:nvSpPr>
          <p:cNvPr id="14" name="Content Placeholder 2"/>
          <p:cNvSpPr>
            <a:spLocks noGrp="1"/>
          </p:cNvSpPr>
          <p:nvPr>
            <p:ph idx="1"/>
          </p:nvPr>
        </p:nvSpPr>
        <p:spPr>
          <a:xfrm>
            <a:off x="467544" y="1484784"/>
            <a:ext cx="9117698" cy="4310276"/>
          </a:xfrm>
        </p:spPr>
        <p:txBody>
          <a:bodyPr>
            <a:noAutofit/>
          </a:bodyPr>
          <a:lstStyle/>
          <a:p>
            <a:pPr>
              <a:defRPr/>
            </a:pPr>
            <a:r>
              <a:rPr lang="en-GB" altLang="en-US" sz="1800" dirty="0">
                <a:ea typeface="ＭＳ Ｐゴシック" pitchFamily="34" charset="-128"/>
              </a:rPr>
              <a:t>Model global effects during statistical analysis?</a:t>
            </a:r>
          </a:p>
          <a:p>
            <a:pPr lvl="1">
              <a:defRPr/>
            </a:pPr>
            <a:r>
              <a:rPr lang="en-US" altLang="en-US" sz="1800" dirty="0">
                <a:ea typeface="ＭＳ Ｐゴシック" pitchFamily="34" charset="-128"/>
              </a:rPr>
              <a:t>Regional volumes are likely to vary as a function of the whole brain volume</a:t>
            </a:r>
          </a:p>
          <a:p>
            <a:pPr lvl="1">
              <a:defRPr/>
            </a:pPr>
            <a:r>
              <a:rPr lang="en-US" altLang="en-US" sz="1800" dirty="0">
                <a:ea typeface="ＭＳ Ｐゴシック" pitchFamily="34" charset="-128"/>
              </a:rPr>
              <a:t>In regional studies, need to correct for “global brain volume”</a:t>
            </a:r>
          </a:p>
          <a:p>
            <a:pPr lvl="2">
              <a:defRPr/>
            </a:pPr>
            <a:r>
              <a:rPr lang="en-US" altLang="en-US" sz="1800" dirty="0">
                <a:ea typeface="ＭＳ Ｐゴシック" pitchFamily="34" charset="-128"/>
              </a:rPr>
              <a:t>Total GM volume</a:t>
            </a:r>
          </a:p>
          <a:p>
            <a:pPr lvl="2">
              <a:defRPr/>
            </a:pPr>
            <a:r>
              <a:rPr lang="en-US" altLang="en-US" sz="1800" dirty="0">
                <a:ea typeface="ＭＳ Ｐゴシック" pitchFamily="34" charset="-128"/>
              </a:rPr>
              <a:t>Total intra-cranial volume</a:t>
            </a:r>
            <a:endParaRPr lang="en-GB" altLang="en-US" sz="1800" dirty="0">
              <a:ea typeface="ＭＳ Ｐゴシック" pitchFamily="34" charset="-128"/>
            </a:endParaRPr>
          </a:p>
          <a:p>
            <a:pPr>
              <a:defRPr/>
            </a:pPr>
            <a:endParaRPr lang="en-GB" altLang="en-US" sz="1800" dirty="0">
              <a:ea typeface="ＭＳ Ｐゴシック" pitchFamily="34" charset="-128"/>
            </a:endParaRPr>
          </a:p>
          <a:p>
            <a:pPr>
              <a:defRPr/>
            </a:pPr>
            <a:endParaRPr lang="en-GB" altLang="en-US" sz="1800" dirty="0">
              <a:ea typeface="ＭＳ Ｐゴシック" pitchFamily="34" charset="-128"/>
            </a:endParaRPr>
          </a:p>
          <a:p>
            <a:pPr>
              <a:defRPr/>
            </a:pPr>
            <a:endParaRPr lang="en-GB" altLang="en-US" sz="1800" dirty="0">
              <a:ea typeface="ＭＳ Ｐゴシック" pitchFamily="34" charset="-128"/>
            </a:endParaRPr>
          </a:p>
          <a:p>
            <a:pPr>
              <a:defRPr/>
            </a:pPr>
            <a:endParaRPr lang="en-GB" altLang="en-US" sz="1800" dirty="0">
              <a:ea typeface="ＭＳ Ｐゴシック" pitchFamily="34" charset="-128"/>
            </a:endParaRPr>
          </a:p>
          <a:p>
            <a:pPr>
              <a:defRPr/>
            </a:pPr>
            <a:endParaRPr lang="en-GB" altLang="en-US" sz="1800" dirty="0">
              <a:ea typeface="ＭＳ Ｐゴシック" pitchFamily="34" charset="-128"/>
            </a:endParaRPr>
          </a:p>
          <a:p>
            <a:pPr>
              <a:defRPr/>
            </a:pPr>
            <a:endParaRPr lang="en-GB" altLang="en-US" sz="1800" dirty="0">
              <a:ea typeface="ＭＳ Ｐゴシック" pitchFamily="34" charset="-128"/>
            </a:endParaRPr>
          </a:p>
          <a:p>
            <a:pPr>
              <a:defRPr/>
            </a:pPr>
            <a:endParaRPr lang="en-GB" altLang="en-US" sz="1800" dirty="0">
              <a:ea typeface="ＭＳ Ｐゴシック" pitchFamily="34" charset="-128"/>
            </a:endParaRPr>
          </a:p>
          <a:p>
            <a:pPr>
              <a:defRPr/>
            </a:pPr>
            <a:endParaRPr lang="en-GB" altLang="en-US" sz="2200" dirty="0">
              <a:ea typeface="ＭＳ Ｐゴシック" pitchFamily="34" charset="-128"/>
            </a:endParaRPr>
          </a:p>
          <a:p>
            <a:pPr>
              <a:defRPr/>
            </a:pPr>
            <a:endParaRPr lang="en-GB" altLang="en-US" sz="1800" dirty="0">
              <a:ea typeface="ＭＳ Ｐゴシック" pitchFamily="34" charset="-128"/>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l="33406" t="44409" r="28754" b="16933"/>
          <a:stretch>
            <a:fillRect/>
          </a:stretch>
        </p:blipFill>
        <p:spPr bwMode="auto">
          <a:xfrm>
            <a:off x="251520" y="3717032"/>
            <a:ext cx="4019550" cy="25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798942" y="4365104"/>
            <a:ext cx="4341585" cy="646331"/>
          </a:xfrm>
          <a:prstGeom prst="rect">
            <a:avLst/>
          </a:prstGeom>
          <a:noFill/>
        </p:spPr>
        <p:txBody>
          <a:bodyPr wrap="square" rtlCol="0">
            <a:spAutoFit/>
          </a:bodyPr>
          <a:lstStyle/>
          <a:p>
            <a:r>
              <a:rPr lang="en-US" dirty="0"/>
              <a:t>Which one to use?</a:t>
            </a:r>
          </a:p>
          <a:p>
            <a:r>
              <a:rPr lang="en-US" dirty="0"/>
              <a:t>Depends on question of interest.</a:t>
            </a:r>
          </a:p>
        </p:txBody>
      </p:sp>
      <p:cxnSp>
        <p:nvCxnSpPr>
          <p:cNvPr id="20" name="Straight Arrow Connector 19"/>
          <p:cNvCxnSpPr>
            <a:stCxn id="23" idx="2"/>
          </p:cNvCxnSpPr>
          <p:nvPr/>
        </p:nvCxnSpPr>
        <p:spPr>
          <a:xfrm>
            <a:off x="4499992" y="2996952"/>
            <a:ext cx="1296144" cy="136815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Right Bracket 22"/>
          <p:cNvSpPr/>
          <p:nvPr/>
        </p:nvSpPr>
        <p:spPr>
          <a:xfrm>
            <a:off x="4355976" y="2564904"/>
            <a:ext cx="144016" cy="864096"/>
          </a:xfrm>
          <a:prstGeom prst="rightBracket">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425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bwMode="auto">
          <a:xfrm>
            <a:off x="251520" y="692696"/>
            <a:ext cx="882104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err="1"/>
              <a:t>Statistical</a:t>
            </a:r>
            <a:r>
              <a:rPr lang="es-ES_tradnl" dirty="0"/>
              <a:t> </a:t>
            </a:r>
            <a:r>
              <a:rPr lang="es-ES_tradnl" dirty="0" err="1"/>
              <a:t>Analysis</a:t>
            </a:r>
            <a:r>
              <a:rPr lang="es-ES_tradnl" dirty="0"/>
              <a:t>: Global </a:t>
            </a:r>
            <a:r>
              <a:rPr lang="es-ES_tradnl" dirty="0" err="1"/>
              <a:t>Effects</a:t>
            </a:r>
            <a:endParaRPr lang="es-ES_tradnl" dirty="0"/>
          </a:p>
        </p:txBody>
      </p:sp>
      <p:sp>
        <p:nvSpPr>
          <p:cNvPr id="13" name="Rectangle 3"/>
          <p:cNvSpPr txBox="1">
            <a:spLocks noChangeArrowheads="1"/>
          </p:cNvSpPr>
          <p:nvPr/>
        </p:nvSpPr>
        <p:spPr bwMode="auto">
          <a:xfrm>
            <a:off x="323528" y="1340768"/>
            <a:ext cx="848995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a:lnSpc>
                <a:spcPct val="80000"/>
              </a:lnSpc>
            </a:pPr>
            <a:endParaRPr lang="en-GB" altLang="en-US" sz="2000" dirty="0"/>
          </a:p>
          <a:p>
            <a:pPr>
              <a:lnSpc>
                <a:spcPct val="80000"/>
              </a:lnSpc>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a:p>
            <a:pPr marL="0" indent="0">
              <a:lnSpc>
                <a:spcPct val="80000"/>
              </a:lnSpc>
              <a:buNone/>
            </a:pPr>
            <a:endParaRPr lang="en-GB" altLang="en-US" sz="2000" dirty="0"/>
          </a:p>
        </p:txBody>
      </p:sp>
      <p:pic>
        <p:nvPicPr>
          <p:cNvPr id="6" name="Picture 5" descr="age4image48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556792"/>
            <a:ext cx="3096344" cy="2112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8468" y="4117628"/>
            <a:ext cx="3889028" cy="2308324"/>
          </a:xfrm>
          <a:prstGeom prst="rect">
            <a:avLst/>
          </a:prstGeom>
        </p:spPr>
        <p:txBody>
          <a:bodyPr wrap="square">
            <a:spAutoFit/>
          </a:bodyPr>
          <a:lstStyle/>
          <a:p>
            <a:r>
              <a:rPr lang="en-US" sz="1200" b="1" dirty="0">
                <a:effectLst/>
                <a:latin typeface="TimesNewRomanPS" charset="0"/>
              </a:rPr>
              <a:t>Fig. (2). </a:t>
            </a:r>
            <a:r>
              <a:rPr lang="en-US" sz="1200" dirty="0">
                <a:effectLst/>
                <a:latin typeface="TimesNewRomanPSMT" charset="0"/>
              </a:rPr>
              <a:t>Global and localized inferences may identify different brain regions. In the example, images (</a:t>
            </a:r>
            <a:r>
              <a:rPr lang="en-US" sz="1200" dirty="0" err="1">
                <a:effectLst/>
                <a:latin typeface="TimesNewRomanPSMT" charset="0"/>
              </a:rPr>
              <a:t>i</a:t>
            </a:r>
            <a:r>
              <a:rPr lang="en-US" sz="1200" dirty="0">
                <a:effectLst/>
                <a:latin typeface="TimesNewRomanPSMT" charset="0"/>
              </a:rPr>
              <a:t>) and (ii) differ at both global and local levels. Without modelling some kind of “global'' value as a confounding effect, the comparison would identify greater volume for image (ii) relative to image (</a:t>
            </a:r>
            <a:r>
              <a:rPr lang="en-US" sz="1200" dirty="0" err="1">
                <a:effectLst/>
                <a:latin typeface="TimesNewRomanPSMT" charset="0"/>
              </a:rPr>
              <a:t>i</a:t>
            </a:r>
            <a:r>
              <a:rPr lang="en-US" sz="1200" dirty="0">
                <a:effectLst/>
                <a:latin typeface="TimesNewRomanPSMT" charset="0"/>
              </a:rPr>
              <a:t>) in all voxels apart from the thinner area on the right side of image (ii). When global differences are discounted, however, the same comparison will detect greater volume for image (</a:t>
            </a:r>
            <a:r>
              <a:rPr lang="en-US" sz="1200" dirty="0" err="1">
                <a:effectLst/>
                <a:latin typeface="TimesNewRomanPSMT" charset="0"/>
              </a:rPr>
              <a:t>i</a:t>
            </a:r>
            <a:r>
              <a:rPr lang="en-US" sz="1200" dirty="0">
                <a:effectLst/>
                <a:latin typeface="TimesNewRomanPSMT" charset="0"/>
              </a:rPr>
              <a:t>) relative to image (ii) in the thinner area on the right side of image (ii) only.</a:t>
            </a:r>
          </a:p>
          <a:p>
            <a:endParaRPr lang="en-US" sz="1200" dirty="0">
              <a:latin typeface="TimesNewRomanPSMT" charset="0"/>
            </a:endParaRPr>
          </a:p>
          <a:p>
            <a:r>
              <a:rPr lang="en-US" sz="1200" dirty="0">
                <a:effectLst/>
                <a:latin typeface="TimesNewRomanPSMT" charset="0"/>
              </a:rPr>
              <a:t>(</a:t>
            </a:r>
            <a:r>
              <a:rPr lang="en-US" sz="1200" dirty="0" err="1">
                <a:effectLst/>
                <a:latin typeface="TimesNewRomanPSMT" charset="0"/>
              </a:rPr>
              <a:t>Mechelli</a:t>
            </a:r>
            <a:r>
              <a:rPr lang="en-US" sz="1200" dirty="0">
                <a:effectLst/>
                <a:latin typeface="TimesNewRomanPSMT" charset="0"/>
              </a:rPr>
              <a:t>, Price, </a:t>
            </a:r>
            <a:r>
              <a:rPr lang="en-US" sz="1200" dirty="0" err="1">
                <a:effectLst/>
                <a:latin typeface="TimesNewRomanPSMT" charset="0"/>
              </a:rPr>
              <a:t>Friston</a:t>
            </a:r>
            <a:r>
              <a:rPr lang="en-US" sz="1200" dirty="0">
                <a:effectLst/>
                <a:latin typeface="TimesNewRomanPSMT" charset="0"/>
              </a:rPr>
              <a:t>, and </a:t>
            </a:r>
            <a:r>
              <a:rPr lang="en-US" sz="1200" dirty="0" err="1">
                <a:effectLst/>
                <a:latin typeface="TimesNewRomanPSMT" charset="0"/>
              </a:rPr>
              <a:t>Ashburner</a:t>
            </a:r>
            <a:r>
              <a:rPr lang="en-US" sz="1200" dirty="0">
                <a:effectLst/>
                <a:latin typeface="TimesNewRomanPSMT" charset="0"/>
              </a:rPr>
              <a:t>, 2005)</a:t>
            </a:r>
            <a:endParaRPr lang="en-US" sz="1200" dirty="0"/>
          </a:p>
        </p:txBody>
      </p:sp>
      <p:sp>
        <p:nvSpPr>
          <p:cNvPr id="3" name="TextBox 2"/>
          <p:cNvSpPr txBox="1"/>
          <p:nvPr/>
        </p:nvSpPr>
        <p:spPr>
          <a:xfrm>
            <a:off x="4932040" y="2348880"/>
            <a:ext cx="3851920" cy="1200329"/>
          </a:xfrm>
          <a:prstGeom prst="rect">
            <a:avLst/>
          </a:prstGeom>
          <a:noFill/>
        </p:spPr>
        <p:txBody>
          <a:bodyPr wrap="square" rtlCol="0">
            <a:spAutoFit/>
          </a:bodyPr>
          <a:lstStyle/>
          <a:p>
            <a:r>
              <a:rPr lang="en-US" dirty="0"/>
              <a:t>(ii) is globally thinner, but locally thicker than (</a:t>
            </a:r>
            <a:r>
              <a:rPr lang="en-US" dirty="0" err="1"/>
              <a:t>i</a:t>
            </a:r>
            <a:r>
              <a:rPr lang="en-US" dirty="0"/>
              <a:t>); which effect do we care about? Regional studies, likely the latter</a:t>
            </a:r>
          </a:p>
        </p:txBody>
      </p:sp>
      <p:sp>
        <p:nvSpPr>
          <p:cNvPr id="4" name="Curved Down Arrow 3"/>
          <p:cNvSpPr/>
          <p:nvPr/>
        </p:nvSpPr>
        <p:spPr>
          <a:xfrm>
            <a:off x="4067944" y="1772816"/>
            <a:ext cx="1944216" cy="360040"/>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03700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Considerations: Maintaining Statistical Validity</a:t>
            </a:r>
          </a:p>
        </p:txBody>
      </p:sp>
      <p:sp>
        <p:nvSpPr>
          <p:cNvPr id="4" name="Content Placeholder 2"/>
          <p:cNvSpPr>
            <a:spLocks noGrp="1"/>
          </p:cNvSpPr>
          <p:nvPr>
            <p:ph idx="1"/>
          </p:nvPr>
        </p:nvSpPr>
        <p:spPr>
          <a:xfrm>
            <a:off x="323528" y="2132856"/>
            <a:ext cx="8489950" cy="4370387"/>
          </a:xfrm>
        </p:spPr>
        <p:txBody>
          <a:bodyPr/>
          <a:lstStyle/>
          <a:p>
            <a:pPr>
              <a:defRPr/>
            </a:pPr>
            <a:r>
              <a:rPr lang="en-US" altLang="en-US" sz="1800" dirty="0">
                <a:ea typeface="ＭＳ Ｐゴシック" pitchFamily="34" charset="-128"/>
              </a:rPr>
              <a:t>VBM relies upon assumption that the error terms in the voxel intensity error terms are normally distributed</a:t>
            </a:r>
          </a:p>
          <a:p>
            <a:pPr>
              <a:defRPr/>
            </a:pPr>
            <a:r>
              <a:rPr lang="en-US" altLang="en-US" sz="1800" dirty="0">
                <a:ea typeface="ＭＳ Ｐゴシック" pitchFamily="34" charset="-128"/>
              </a:rPr>
              <a:t>Supposedly ensured via Gaussian smoothing</a:t>
            </a:r>
          </a:p>
          <a:p>
            <a:pPr>
              <a:defRPr/>
            </a:pPr>
            <a:r>
              <a:rPr lang="en-US" altLang="en-US" sz="1800" dirty="0">
                <a:ea typeface="ＭＳ Ｐゴシック" pitchFamily="34" charset="-128"/>
              </a:rPr>
              <a:t>However, smoothed image residuals are not always normally distributed, especially with smaller kernels</a:t>
            </a:r>
          </a:p>
          <a:p>
            <a:pPr>
              <a:defRPr/>
            </a:pPr>
            <a:r>
              <a:rPr lang="en-US" altLang="en-US" sz="1800" dirty="0">
                <a:ea typeface="ＭＳ Ｐゴシック" pitchFamily="34" charset="-128"/>
              </a:rPr>
              <a:t>Especially problematic for single subject vs. group studies: inflates false positives</a:t>
            </a:r>
          </a:p>
          <a:p>
            <a:pPr>
              <a:defRPr/>
            </a:pPr>
            <a:r>
              <a:rPr lang="en-US" altLang="en-US" sz="1800" dirty="0">
                <a:ea typeface="ＭＳ Ｐゴシック" pitchFamily="34" charset="-128"/>
              </a:rPr>
              <a:t>As long of groups are of equal size, false positive rate does not seem to be inflated</a:t>
            </a:r>
          </a:p>
          <a:p>
            <a:pPr>
              <a:defRPr/>
            </a:pPr>
            <a:endParaRPr lang="en-US" altLang="en-US" sz="2400" dirty="0">
              <a:ea typeface="ＭＳ Ｐゴシック" pitchFamily="34" charset="-128"/>
            </a:endParaRPr>
          </a:p>
        </p:txBody>
      </p:sp>
      <p:sp>
        <p:nvSpPr>
          <p:cNvPr id="5" name="TextBox 4"/>
          <p:cNvSpPr txBox="1"/>
          <p:nvPr/>
        </p:nvSpPr>
        <p:spPr>
          <a:xfrm>
            <a:off x="611560" y="5373216"/>
            <a:ext cx="3168352" cy="369332"/>
          </a:xfrm>
          <a:prstGeom prst="rect">
            <a:avLst/>
          </a:prstGeom>
          <a:noFill/>
        </p:spPr>
        <p:txBody>
          <a:bodyPr wrap="square" rtlCol="0">
            <a:spAutoFit/>
          </a:bodyPr>
          <a:lstStyle/>
          <a:p>
            <a:r>
              <a:rPr lang="en-US" dirty="0" err="1"/>
              <a:t>Scarpazza</a:t>
            </a:r>
            <a:r>
              <a:rPr lang="en-US" dirty="0"/>
              <a:t> et al., 2015</a:t>
            </a:r>
          </a:p>
        </p:txBody>
      </p:sp>
    </p:spTree>
    <p:extLst>
      <p:ext uri="{BB962C8B-B14F-4D97-AF65-F5344CB8AC3E}">
        <p14:creationId xmlns:p14="http://schemas.microsoft.com/office/powerpoint/2010/main" val="1906010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123728" y="2636912"/>
            <a:ext cx="4968552" cy="1584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ln w="0"/>
                <a:solidFill>
                  <a:schemeClr val="tx1"/>
                </a:solidFill>
                <a:effectLst>
                  <a:outerShdw blurRad="38100" dist="19050" dir="2700000" algn="tl" rotWithShape="0">
                    <a:schemeClr val="dk1">
                      <a:alpha val="40000"/>
                    </a:schemeClr>
                  </a:outerShdw>
                </a:effectLst>
              </a:rPr>
              <a:t>TUTORIAL</a:t>
            </a:r>
          </a:p>
        </p:txBody>
      </p:sp>
    </p:spTree>
    <p:extLst>
      <p:ext uri="{BB962C8B-B14F-4D97-AF65-F5344CB8AC3E}">
        <p14:creationId xmlns:p14="http://schemas.microsoft.com/office/powerpoint/2010/main" val="1267120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30200"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a:t>
            </a:r>
            <a:r>
              <a:rPr lang="es-ES_tradnl" dirty="0" err="1"/>
              <a:t>Statistical</a:t>
            </a:r>
            <a:r>
              <a:rPr lang="es-ES_tradnl" dirty="0"/>
              <a:t> </a:t>
            </a:r>
            <a:r>
              <a:rPr lang="es-ES_tradnl" dirty="0" err="1"/>
              <a:t>Analyses</a:t>
            </a:r>
            <a:r>
              <a:rPr lang="es-ES_tradnl" dirty="0"/>
              <a:t> – Tutorial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412776"/>
            <a:ext cx="4470400" cy="5245100"/>
          </a:xfrm>
          <a:prstGeom prst="rect">
            <a:avLst/>
          </a:prstGeom>
        </p:spPr>
      </p:pic>
      <p:sp>
        <p:nvSpPr>
          <p:cNvPr id="7" name="Donut 6"/>
          <p:cNvSpPr/>
          <p:nvPr/>
        </p:nvSpPr>
        <p:spPr>
          <a:xfrm>
            <a:off x="971600" y="3501008"/>
            <a:ext cx="2232248" cy="288032"/>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640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30200"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a:t>
            </a:r>
            <a:r>
              <a:rPr lang="es-ES_tradnl" dirty="0" err="1"/>
              <a:t>Statistical</a:t>
            </a:r>
            <a:r>
              <a:rPr lang="es-ES_tradnl" dirty="0"/>
              <a:t> </a:t>
            </a:r>
            <a:r>
              <a:rPr lang="es-ES_tradnl" dirty="0" err="1"/>
              <a:t>Analyses</a:t>
            </a:r>
            <a:r>
              <a:rPr lang="es-ES_tradnl" dirty="0"/>
              <a:t> – Tutorial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772816"/>
            <a:ext cx="7517782" cy="2756520"/>
          </a:xfrm>
          <a:prstGeom prst="rect">
            <a:avLst/>
          </a:prstGeom>
        </p:spPr>
      </p:pic>
      <p:sp>
        <p:nvSpPr>
          <p:cNvPr id="2" name="Donut 1"/>
          <p:cNvSpPr/>
          <p:nvPr/>
        </p:nvSpPr>
        <p:spPr>
          <a:xfrm>
            <a:off x="4716016" y="3429000"/>
            <a:ext cx="1152128" cy="360040"/>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Arrow Connector 5"/>
          <p:cNvCxnSpPr/>
          <p:nvPr/>
        </p:nvCxnSpPr>
        <p:spPr>
          <a:xfrm>
            <a:off x="4788024" y="3717032"/>
            <a:ext cx="0" cy="12961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11960" y="5085184"/>
            <a:ext cx="1728192" cy="523220"/>
          </a:xfrm>
          <a:prstGeom prst="rect">
            <a:avLst/>
          </a:prstGeom>
          <a:noFill/>
          <a:ln>
            <a:solidFill>
              <a:srgbClr val="C00000"/>
            </a:solidFill>
          </a:ln>
        </p:spPr>
        <p:txBody>
          <a:bodyPr wrap="square" rtlCol="0">
            <a:spAutoFit/>
          </a:bodyPr>
          <a:lstStyle/>
          <a:p>
            <a:pPr algn="ctr"/>
            <a:r>
              <a:rPr lang="en-US" sz="1400" dirty="0"/>
              <a:t>2 factors</a:t>
            </a:r>
            <a:r>
              <a:rPr lang="en-US" sz="1400"/>
              <a:t>: gender, handedness</a:t>
            </a:r>
            <a:endParaRPr lang="en-US" sz="1400" dirty="0"/>
          </a:p>
        </p:txBody>
      </p:sp>
      <p:sp>
        <p:nvSpPr>
          <p:cNvPr id="8" name="TextBox 7"/>
          <p:cNvSpPr txBox="1"/>
          <p:nvPr/>
        </p:nvSpPr>
        <p:spPr>
          <a:xfrm>
            <a:off x="539552" y="5877272"/>
            <a:ext cx="6624736" cy="646331"/>
          </a:xfrm>
          <a:prstGeom prst="rect">
            <a:avLst/>
          </a:prstGeom>
          <a:noFill/>
        </p:spPr>
        <p:txBody>
          <a:bodyPr wrap="square" rtlCol="0">
            <a:spAutoFit/>
          </a:bodyPr>
          <a:lstStyle/>
          <a:p>
            <a:r>
              <a:rPr lang="en-US" dirty="0"/>
              <a:t>** all slides in the statistical analyses tutorial taken from:</a:t>
            </a:r>
          </a:p>
          <a:p>
            <a:r>
              <a:rPr lang="en-US" b="1" dirty="0" err="1"/>
              <a:t>dbm.neuro.uni-jena.de</a:t>
            </a:r>
            <a:r>
              <a:rPr lang="en-US" b="1" dirty="0"/>
              <a:t>/vbm8/vbm8-manual.pdf</a:t>
            </a:r>
          </a:p>
        </p:txBody>
      </p:sp>
    </p:spTree>
    <p:extLst>
      <p:ext uri="{BB962C8B-B14F-4D97-AF65-F5344CB8AC3E}">
        <p14:creationId xmlns:p14="http://schemas.microsoft.com/office/powerpoint/2010/main" val="1372290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30200"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a:t>
            </a:r>
            <a:r>
              <a:rPr lang="es-ES_tradnl" dirty="0" err="1"/>
              <a:t>Model</a:t>
            </a:r>
            <a:r>
              <a:rPr lang="es-ES_tradnl" dirty="0"/>
              <a:t> </a:t>
            </a:r>
            <a:r>
              <a:rPr lang="es-ES_tradnl" dirty="0" err="1"/>
              <a:t>Design</a:t>
            </a:r>
            <a:r>
              <a:rPr lang="es-ES_tradnl" dirty="0"/>
              <a:t> – Tutorial</a:t>
            </a:r>
          </a:p>
        </p:txBody>
      </p:sp>
      <p:sp>
        <p:nvSpPr>
          <p:cNvPr id="10" name="TextBox 9"/>
          <p:cNvSpPr txBox="1"/>
          <p:nvPr/>
        </p:nvSpPr>
        <p:spPr>
          <a:xfrm>
            <a:off x="6444208" y="2556193"/>
            <a:ext cx="2448272" cy="584775"/>
          </a:xfrm>
          <a:prstGeom prst="rect">
            <a:avLst/>
          </a:prstGeom>
          <a:noFill/>
        </p:spPr>
        <p:txBody>
          <a:bodyPr wrap="square" rtlCol="0">
            <a:spAutoFit/>
          </a:bodyPr>
          <a:lstStyle/>
          <a:p>
            <a:r>
              <a:rPr lang="en-US" sz="1400" i="1" dirty="0"/>
              <a:t>[specify text (e.g., ”sex”)] </a:t>
            </a:r>
            <a:endParaRPr lang="en-US" sz="1400" dirty="0"/>
          </a:p>
          <a:p>
            <a:endParaRPr lang="en-US" dirty="0"/>
          </a:p>
        </p:txBody>
      </p:sp>
      <p:sp>
        <p:nvSpPr>
          <p:cNvPr id="11" name="TextBox 10"/>
          <p:cNvSpPr txBox="1"/>
          <p:nvPr/>
        </p:nvSpPr>
        <p:spPr>
          <a:xfrm>
            <a:off x="6444208" y="2761183"/>
            <a:ext cx="2448272" cy="307777"/>
          </a:xfrm>
          <a:prstGeom prst="rect">
            <a:avLst/>
          </a:prstGeom>
          <a:noFill/>
        </p:spPr>
        <p:txBody>
          <a:bodyPr wrap="square" rtlCol="0">
            <a:spAutoFit/>
          </a:bodyPr>
          <a:lstStyle/>
          <a:p>
            <a:r>
              <a:rPr lang="en-US" sz="1400" dirty="0"/>
              <a:t>2</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412776"/>
            <a:ext cx="5356487" cy="5085184"/>
          </a:xfrm>
          <a:prstGeom prst="rect">
            <a:avLst/>
          </a:prstGeom>
        </p:spPr>
      </p:pic>
      <p:cxnSp>
        <p:nvCxnSpPr>
          <p:cNvPr id="15" name="Straight Arrow Connector 14"/>
          <p:cNvCxnSpPr/>
          <p:nvPr/>
        </p:nvCxnSpPr>
        <p:spPr>
          <a:xfrm>
            <a:off x="5580112" y="2708920"/>
            <a:ext cx="86409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580112" y="2852936"/>
            <a:ext cx="86409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580112" y="3356992"/>
            <a:ext cx="86409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44208" y="3212976"/>
            <a:ext cx="3312368" cy="584775"/>
          </a:xfrm>
          <a:prstGeom prst="rect">
            <a:avLst/>
          </a:prstGeom>
          <a:noFill/>
        </p:spPr>
        <p:txBody>
          <a:bodyPr wrap="square" rtlCol="0">
            <a:spAutoFit/>
          </a:bodyPr>
          <a:lstStyle/>
          <a:p>
            <a:r>
              <a:rPr lang="en-US" sz="1400" i="1" dirty="0"/>
              <a:t>[specify text (e.g., ”handedness”)] </a:t>
            </a:r>
            <a:endParaRPr lang="en-US" sz="1400" dirty="0"/>
          </a:p>
          <a:p>
            <a:endParaRPr lang="en-US" dirty="0"/>
          </a:p>
        </p:txBody>
      </p:sp>
      <p:sp>
        <p:nvSpPr>
          <p:cNvPr id="19" name="TextBox 18"/>
          <p:cNvSpPr txBox="1"/>
          <p:nvPr/>
        </p:nvSpPr>
        <p:spPr>
          <a:xfrm>
            <a:off x="6444208" y="3429000"/>
            <a:ext cx="2448272" cy="307777"/>
          </a:xfrm>
          <a:prstGeom prst="rect">
            <a:avLst/>
          </a:prstGeom>
          <a:noFill/>
        </p:spPr>
        <p:txBody>
          <a:bodyPr wrap="square" rtlCol="0">
            <a:spAutoFit/>
          </a:bodyPr>
          <a:lstStyle/>
          <a:p>
            <a:r>
              <a:rPr lang="en-US" sz="1400" dirty="0"/>
              <a:t>2</a:t>
            </a:r>
          </a:p>
        </p:txBody>
      </p:sp>
      <p:cxnSp>
        <p:nvCxnSpPr>
          <p:cNvPr id="20" name="Straight Arrow Connector 19"/>
          <p:cNvCxnSpPr/>
          <p:nvPr/>
        </p:nvCxnSpPr>
        <p:spPr>
          <a:xfrm>
            <a:off x="5580112" y="3520753"/>
            <a:ext cx="86409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23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23528"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a:t>
            </a:r>
            <a:r>
              <a:rPr lang="es-ES_tradnl" dirty="0" err="1"/>
              <a:t>Model</a:t>
            </a:r>
            <a:r>
              <a:rPr lang="es-ES_tradnl" dirty="0"/>
              <a:t> </a:t>
            </a:r>
            <a:r>
              <a:rPr lang="es-ES_tradnl" dirty="0" err="1"/>
              <a:t>Design</a:t>
            </a:r>
            <a:r>
              <a:rPr lang="es-ES_tradnl" dirty="0"/>
              <a:t> – Tutorial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484784"/>
            <a:ext cx="5184576" cy="4921297"/>
          </a:xfrm>
          <a:prstGeom prst="rect">
            <a:avLst/>
          </a:prstGeom>
        </p:spPr>
      </p:pic>
      <p:cxnSp>
        <p:nvCxnSpPr>
          <p:cNvPr id="25" name="Straight Arrow Connector 24"/>
          <p:cNvCxnSpPr/>
          <p:nvPr/>
        </p:nvCxnSpPr>
        <p:spPr>
          <a:xfrm>
            <a:off x="5508104" y="2780928"/>
            <a:ext cx="119021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508104" y="2060848"/>
            <a:ext cx="936104" cy="5040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516216" y="1556792"/>
            <a:ext cx="2030428" cy="307777"/>
          </a:xfrm>
          <a:prstGeom prst="rect">
            <a:avLst/>
          </a:prstGeom>
        </p:spPr>
        <p:txBody>
          <a:bodyPr wrap="none">
            <a:spAutoFit/>
          </a:bodyPr>
          <a:lstStyle/>
          <a:p>
            <a:r>
              <a:rPr lang="en-US" sz="1400" i="1" dirty="0">
                <a:latin typeface="Calibri" charset="0"/>
              </a:rPr>
              <a:t>[specify text (e.g., “1 1”)] </a:t>
            </a:r>
            <a:endParaRPr lang="en-US" sz="1400" dirty="0">
              <a:effectLst/>
            </a:endParaRPr>
          </a:p>
        </p:txBody>
      </p:sp>
      <p:sp>
        <p:nvSpPr>
          <p:cNvPr id="28" name="Rectangle 27"/>
          <p:cNvSpPr/>
          <p:nvPr/>
        </p:nvSpPr>
        <p:spPr>
          <a:xfrm>
            <a:off x="6458412" y="1772816"/>
            <a:ext cx="3600400" cy="523220"/>
          </a:xfrm>
          <a:prstGeom prst="rect">
            <a:avLst/>
          </a:prstGeom>
        </p:spPr>
        <p:txBody>
          <a:bodyPr wrap="square">
            <a:spAutoFit/>
          </a:bodyPr>
          <a:lstStyle/>
          <a:p>
            <a:r>
              <a:rPr lang="en-US" sz="1400" i="1" dirty="0">
                <a:latin typeface="Calibri" charset="0"/>
              </a:rPr>
              <a:t>[select files (e.g., the smoothed</a:t>
            </a:r>
          </a:p>
          <a:p>
            <a:r>
              <a:rPr lang="en-US" sz="1400" i="1" dirty="0">
                <a:latin typeface="Calibri" charset="0"/>
              </a:rPr>
              <a:t>GM volumes of LH males)] </a:t>
            </a:r>
            <a:endParaRPr lang="en-US" sz="1400" dirty="0">
              <a:effectLst/>
            </a:endParaRPr>
          </a:p>
        </p:txBody>
      </p:sp>
      <p:sp>
        <p:nvSpPr>
          <p:cNvPr id="31" name="Rectangle 30"/>
          <p:cNvSpPr/>
          <p:nvPr/>
        </p:nvSpPr>
        <p:spPr>
          <a:xfrm>
            <a:off x="6700633" y="2348880"/>
            <a:ext cx="2083327" cy="307777"/>
          </a:xfrm>
          <a:prstGeom prst="rect">
            <a:avLst/>
          </a:prstGeom>
        </p:spPr>
        <p:txBody>
          <a:bodyPr wrap="none">
            <a:spAutoFit/>
          </a:bodyPr>
          <a:lstStyle/>
          <a:p>
            <a:r>
              <a:rPr lang="en-US" sz="1400" i="1" dirty="0">
                <a:latin typeface="Calibri" charset="0"/>
              </a:rPr>
              <a:t>[specify text (e.g., “1 2”)] </a:t>
            </a:r>
            <a:endParaRPr lang="en-US" sz="1400" dirty="0">
              <a:effectLst/>
            </a:endParaRPr>
          </a:p>
        </p:txBody>
      </p:sp>
      <p:sp>
        <p:nvSpPr>
          <p:cNvPr id="32" name="Rectangle 31"/>
          <p:cNvSpPr/>
          <p:nvPr/>
        </p:nvSpPr>
        <p:spPr>
          <a:xfrm>
            <a:off x="6660232" y="2564904"/>
            <a:ext cx="3600400" cy="523220"/>
          </a:xfrm>
          <a:prstGeom prst="rect">
            <a:avLst/>
          </a:prstGeom>
        </p:spPr>
        <p:txBody>
          <a:bodyPr wrap="square">
            <a:spAutoFit/>
          </a:bodyPr>
          <a:lstStyle/>
          <a:p>
            <a:r>
              <a:rPr lang="en-US" sz="1400" i="1" dirty="0">
                <a:latin typeface="Calibri" charset="0"/>
              </a:rPr>
              <a:t>[select files (e.g., the smoothed</a:t>
            </a:r>
          </a:p>
          <a:p>
            <a:r>
              <a:rPr lang="en-US" sz="1400" i="1" dirty="0">
                <a:latin typeface="Calibri" charset="0"/>
              </a:rPr>
              <a:t>GM volumes of RH males)] </a:t>
            </a:r>
            <a:endParaRPr lang="en-US" sz="1400" dirty="0">
              <a:effectLst/>
            </a:endParaRPr>
          </a:p>
        </p:txBody>
      </p:sp>
      <p:cxnSp>
        <p:nvCxnSpPr>
          <p:cNvPr id="33" name="Straight Arrow Connector 32"/>
          <p:cNvCxnSpPr/>
          <p:nvPr/>
        </p:nvCxnSpPr>
        <p:spPr>
          <a:xfrm>
            <a:off x="5508104" y="3212976"/>
            <a:ext cx="119021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660232" y="3068960"/>
            <a:ext cx="2030428" cy="307777"/>
          </a:xfrm>
          <a:prstGeom prst="rect">
            <a:avLst/>
          </a:prstGeom>
        </p:spPr>
        <p:txBody>
          <a:bodyPr wrap="none">
            <a:spAutoFit/>
          </a:bodyPr>
          <a:lstStyle/>
          <a:p>
            <a:r>
              <a:rPr lang="en-US" sz="1400" i="1" dirty="0">
                <a:latin typeface="Calibri" charset="0"/>
              </a:rPr>
              <a:t>[specify text (e.g., “1 2”)] </a:t>
            </a:r>
            <a:endParaRPr lang="en-US" sz="1400" dirty="0">
              <a:effectLst/>
            </a:endParaRPr>
          </a:p>
        </p:txBody>
      </p:sp>
      <p:sp>
        <p:nvSpPr>
          <p:cNvPr id="35" name="Rectangle 34"/>
          <p:cNvSpPr/>
          <p:nvPr/>
        </p:nvSpPr>
        <p:spPr>
          <a:xfrm>
            <a:off x="6660232" y="3284984"/>
            <a:ext cx="3600400" cy="523220"/>
          </a:xfrm>
          <a:prstGeom prst="rect">
            <a:avLst/>
          </a:prstGeom>
        </p:spPr>
        <p:txBody>
          <a:bodyPr wrap="square">
            <a:spAutoFit/>
          </a:bodyPr>
          <a:lstStyle/>
          <a:p>
            <a:r>
              <a:rPr lang="en-US" sz="1400" i="1" dirty="0">
                <a:latin typeface="Calibri" charset="0"/>
              </a:rPr>
              <a:t>[select files (e.g., the smoothed</a:t>
            </a:r>
          </a:p>
          <a:p>
            <a:r>
              <a:rPr lang="en-US" sz="1400" i="1" dirty="0">
                <a:latin typeface="Calibri" charset="0"/>
              </a:rPr>
              <a:t>GM volumes of LH females)] </a:t>
            </a:r>
            <a:endParaRPr lang="en-US" sz="1400" dirty="0">
              <a:effectLst/>
            </a:endParaRPr>
          </a:p>
        </p:txBody>
      </p:sp>
      <p:cxnSp>
        <p:nvCxnSpPr>
          <p:cNvPr id="39" name="Straight Arrow Connector 38"/>
          <p:cNvCxnSpPr/>
          <p:nvPr/>
        </p:nvCxnSpPr>
        <p:spPr>
          <a:xfrm>
            <a:off x="5508104" y="3501008"/>
            <a:ext cx="936104" cy="5040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430004" y="3861048"/>
            <a:ext cx="2030428" cy="307777"/>
          </a:xfrm>
          <a:prstGeom prst="rect">
            <a:avLst/>
          </a:prstGeom>
        </p:spPr>
        <p:txBody>
          <a:bodyPr wrap="none">
            <a:spAutoFit/>
          </a:bodyPr>
          <a:lstStyle/>
          <a:p>
            <a:r>
              <a:rPr lang="en-US" sz="1400" i="1" dirty="0">
                <a:latin typeface="Calibri" charset="0"/>
              </a:rPr>
              <a:t>[specify text (e.g., “2 2”)] </a:t>
            </a:r>
            <a:endParaRPr lang="en-US" sz="1400" dirty="0">
              <a:effectLst/>
            </a:endParaRPr>
          </a:p>
        </p:txBody>
      </p:sp>
      <p:sp>
        <p:nvSpPr>
          <p:cNvPr id="46" name="Rectangle 45"/>
          <p:cNvSpPr/>
          <p:nvPr/>
        </p:nvSpPr>
        <p:spPr>
          <a:xfrm>
            <a:off x="6372200" y="4077072"/>
            <a:ext cx="3600400" cy="523220"/>
          </a:xfrm>
          <a:prstGeom prst="rect">
            <a:avLst/>
          </a:prstGeom>
        </p:spPr>
        <p:txBody>
          <a:bodyPr wrap="square">
            <a:spAutoFit/>
          </a:bodyPr>
          <a:lstStyle/>
          <a:p>
            <a:r>
              <a:rPr lang="en-US" sz="1400" i="1" dirty="0">
                <a:latin typeface="Calibri" charset="0"/>
              </a:rPr>
              <a:t>[select files (e.g., the smoothed</a:t>
            </a:r>
          </a:p>
          <a:p>
            <a:r>
              <a:rPr lang="en-US" sz="1400" i="1" dirty="0">
                <a:latin typeface="Calibri" charset="0"/>
              </a:rPr>
              <a:t>GM volumes of RH females)] </a:t>
            </a:r>
            <a:endParaRPr lang="en-US" sz="1400" dirty="0">
              <a:effectLst/>
            </a:endParaRPr>
          </a:p>
        </p:txBody>
      </p:sp>
    </p:spTree>
    <p:extLst>
      <p:ext uri="{BB962C8B-B14F-4D97-AF65-F5344CB8AC3E}">
        <p14:creationId xmlns:p14="http://schemas.microsoft.com/office/powerpoint/2010/main" val="2146962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123728" y="2636912"/>
            <a:ext cx="4968552" cy="1584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ln w="0"/>
                <a:solidFill>
                  <a:schemeClr val="tx1"/>
                </a:solidFill>
                <a:effectLst>
                  <a:outerShdw blurRad="38100" dist="19050" dir="2700000" algn="tl" rotWithShape="0">
                    <a:schemeClr val="dk1">
                      <a:alpha val="40000"/>
                    </a:schemeClr>
                  </a:outerShdw>
                </a:effectLst>
              </a:rPr>
              <a:t>SEGMENTATION</a:t>
            </a:r>
          </a:p>
        </p:txBody>
      </p:sp>
    </p:spTree>
    <p:extLst>
      <p:ext uri="{BB962C8B-B14F-4D97-AF65-F5344CB8AC3E}">
        <p14:creationId xmlns:p14="http://schemas.microsoft.com/office/powerpoint/2010/main" val="1729460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23528" y="764704"/>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a:t>
            </a:r>
            <a:r>
              <a:rPr lang="es-ES_tradnl" dirty="0" err="1"/>
              <a:t>Model</a:t>
            </a:r>
            <a:r>
              <a:rPr lang="es-ES_tradnl" dirty="0"/>
              <a:t> </a:t>
            </a:r>
            <a:r>
              <a:rPr lang="es-ES_tradnl" dirty="0" err="1"/>
              <a:t>Design</a:t>
            </a:r>
            <a:r>
              <a:rPr lang="es-ES_tradnl" dirty="0"/>
              <a:t>– Tutorial</a:t>
            </a:r>
          </a:p>
        </p:txBody>
      </p:sp>
      <p:sp>
        <p:nvSpPr>
          <p:cNvPr id="7" name="TextBox 6"/>
          <p:cNvSpPr txBox="1"/>
          <p:nvPr/>
        </p:nvSpPr>
        <p:spPr>
          <a:xfrm>
            <a:off x="6804248" y="3212976"/>
            <a:ext cx="3024336" cy="307777"/>
          </a:xfrm>
          <a:prstGeom prst="rect">
            <a:avLst/>
          </a:prstGeom>
          <a:noFill/>
        </p:spPr>
        <p:txBody>
          <a:bodyPr wrap="square" rtlCol="0">
            <a:spAutoFit/>
          </a:bodyPr>
          <a:lstStyle/>
          <a:p>
            <a:r>
              <a:rPr lang="en-US" sz="1400" i="1" dirty="0"/>
              <a:t>[specify value (e.g., “0.1”)] </a:t>
            </a:r>
            <a:endParaRPr lang="en-US" sz="1400" dirty="0"/>
          </a:p>
        </p:txBody>
      </p:sp>
      <p:sp>
        <p:nvSpPr>
          <p:cNvPr id="27" name="TextBox 26"/>
          <p:cNvSpPr txBox="1"/>
          <p:nvPr/>
        </p:nvSpPr>
        <p:spPr>
          <a:xfrm>
            <a:off x="6804248" y="3429000"/>
            <a:ext cx="3024336" cy="307777"/>
          </a:xfrm>
          <a:prstGeom prst="rect">
            <a:avLst/>
          </a:prstGeom>
          <a:noFill/>
        </p:spPr>
        <p:txBody>
          <a:bodyPr wrap="square" rtlCol="0">
            <a:spAutoFit/>
          </a:bodyPr>
          <a:lstStyle/>
          <a:p>
            <a:r>
              <a:rPr lang="en-US" sz="1400" i="1" dirty="0"/>
              <a:t>Yes</a:t>
            </a:r>
            <a:endParaRPr lang="en-US" sz="1400" dirty="0"/>
          </a:p>
        </p:txBody>
      </p:sp>
      <p:sp>
        <p:nvSpPr>
          <p:cNvPr id="29" name="TextBox 28"/>
          <p:cNvSpPr txBox="1"/>
          <p:nvPr/>
        </p:nvSpPr>
        <p:spPr>
          <a:xfrm>
            <a:off x="6804248" y="3645024"/>
            <a:ext cx="3024336" cy="307777"/>
          </a:xfrm>
          <a:prstGeom prst="rect">
            <a:avLst/>
          </a:prstGeom>
          <a:noFill/>
        </p:spPr>
        <p:txBody>
          <a:bodyPr wrap="square" rtlCol="0">
            <a:spAutoFit/>
          </a:bodyPr>
          <a:lstStyle/>
          <a:p>
            <a:r>
              <a:rPr lang="en-US" sz="1400" i="1" dirty="0"/>
              <a:t>None</a:t>
            </a:r>
            <a:endParaRPr lang="en-US" sz="1400" dirty="0"/>
          </a:p>
        </p:txBody>
      </p:sp>
      <p:sp>
        <p:nvSpPr>
          <p:cNvPr id="9" name="TextBox 8"/>
          <p:cNvSpPr txBox="1"/>
          <p:nvPr/>
        </p:nvSpPr>
        <p:spPr>
          <a:xfrm>
            <a:off x="6516216" y="4653136"/>
            <a:ext cx="1944216" cy="1477328"/>
          </a:xfrm>
          <a:prstGeom prst="rect">
            <a:avLst/>
          </a:prstGeom>
          <a:noFill/>
        </p:spPr>
        <p:txBody>
          <a:bodyPr wrap="square" rtlCol="0">
            <a:spAutoFit/>
          </a:bodyPr>
          <a:lstStyle/>
          <a:p>
            <a:r>
              <a:rPr lang="en-US" dirty="0"/>
              <a:t>* Note: After this step would be a great time to “review” the design matrix!</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84784"/>
            <a:ext cx="5652874" cy="4245212"/>
          </a:xfrm>
          <a:prstGeom prst="rect">
            <a:avLst/>
          </a:prstGeom>
        </p:spPr>
      </p:pic>
      <p:cxnSp>
        <p:nvCxnSpPr>
          <p:cNvPr id="20" name="Straight Arrow Connector 19"/>
          <p:cNvCxnSpPr/>
          <p:nvPr/>
        </p:nvCxnSpPr>
        <p:spPr>
          <a:xfrm>
            <a:off x="5868144" y="3553271"/>
            <a:ext cx="86409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868144" y="3717032"/>
            <a:ext cx="86409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868144" y="3429000"/>
            <a:ext cx="86409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68144" y="4221088"/>
            <a:ext cx="86409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04248" y="4077072"/>
            <a:ext cx="3024336" cy="307777"/>
          </a:xfrm>
          <a:prstGeom prst="rect">
            <a:avLst/>
          </a:prstGeom>
          <a:noFill/>
        </p:spPr>
        <p:txBody>
          <a:bodyPr wrap="square" rtlCol="0">
            <a:spAutoFit/>
          </a:bodyPr>
          <a:lstStyle/>
          <a:p>
            <a:r>
              <a:rPr lang="en-US" sz="1400" i="1" dirty="0"/>
              <a:t>Select proportional</a:t>
            </a:r>
            <a:endParaRPr lang="en-US" sz="1400" dirty="0"/>
          </a:p>
        </p:txBody>
      </p:sp>
    </p:spTree>
    <p:extLst>
      <p:ext uri="{BB962C8B-B14F-4D97-AF65-F5344CB8AC3E}">
        <p14:creationId xmlns:p14="http://schemas.microsoft.com/office/powerpoint/2010/main" val="1971071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23528"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a:t>
            </a:r>
            <a:r>
              <a:rPr lang="es-ES_tradnl" dirty="0" err="1"/>
              <a:t>Model</a:t>
            </a:r>
            <a:r>
              <a:rPr lang="es-ES_tradnl" dirty="0"/>
              <a:t> </a:t>
            </a:r>
            <a:r>
              <a:rPr lang="es-ES_tradnl" dirty="0" err="1"/>
              <a:t>Estimation</a:t>
            </a:r>
            <a:r>
              <a:rPr lang="es-ES_tradnl" dirty="0"/>
              <a:t> – Tutorial</a:t>
            </a:r>
          </a:p>
        </p:txBody>
      </p:sp>
      <p:sp>
        <p:nvSpPr>
          <p:cNvPr id="7" name="TextBox 6"/>
          <p:cNvSpPr txBox="1"/>
          <p:nvPr/>
        </p:nvSpPr>
        <p:spPr>
          <a:xfrm>
            <a:off x="6588224" y="2060848"/>
            <a:ext cx="1800200" cy="523220"/>
          </a:xfrm>
          <a:prstGeom prst="rect">
            <a:avLst/>
          </a:prstGeom>
          <a:noFill/>
        </p:spPr>
        <p:txBody>
          <a:bodyPr wrap="square" rtlCol="0">
            <a:spAutoFit/>
          </a:bodyPr>
          <a:lstStyle/>
          <a:p>
            <a:r>
              <a:rPr lang="en-US" sz="1400" i="1" dirty="0"/>
              <a:t>[select the </a:t>
            </a:r>
            <a:r>
              <a:rPr lang="en-US" sz="1400" i="1" dirty="0" err="1"/>
              <a:t>SPM.mat</a:t>
            </a:r>
            <a:r>
              <a:rPr lang="en-US" sz="1400" i="1" dirty="0"/>
              <a:t> which you just built] </a:t>
            </a:r>
            <a:endParaRPr lang="en-US" sz="1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412776"/>
            <a:ext cx="5275684" cy="5007778"/>
          </a:xfrm>
          <a:prstGeom prst="rect">
            <a:avLst/>
          </a:prstGeom>
        </p:spPr>
      </p:pic>
      <p:cxnSp>
        <p:nvCxnSpPr>
          <p:cNvPr id="23" name="Straight Arrow Connector 22"/>
          <p:cNvCxnSpPr/>
          <p:nvPr/>
        </p:nvCxnSpPr>
        <p:spPr>
          <a:xfrm>
            <a:off x="5652120" y="2204864"/>
            <a:ext cx="86409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886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23528" y="692696"/>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a:t>
            </a:r>
            <a:r>
              <a:rPr lang="es-ES_tradnl" dirty="0" err="1"/>
              <a:t>Defining</a:t>
            </a:r>
            <a:r>
              <a:rPr lang="es-ES_tradnl" dirty="0"/>
              <a:t> </a:t>
            </a:r>
            <a:r>
              <a:rPr lang="es-ES_tradnl" dirty="0" err="1"/>
              <a:t>Contrasts</a:t>
            </a:r>
            <a:r>
              <a:rPr lang="es-ES_tradnl" dirty="0"/>
              <a:t> – Tutorial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484784"/>
            <a:ext cx="3888432" cy="4551233"/>
          </a:xfrm>
          <a:prstGeom prst="rect">
            <a:avLst/>
          </a:prstGeom>
        </p:spPr>
      </p:pic>
      <p:cxnSp>
        <p:nvCxnSpPr>
          <p:cNvPr id="8" name="Straight Arrow Connector 7"/>
          <p:cNvCxnSpPr/>
          <p:nvPr/>
        </p:nvCxnSpPr>
        <p:spPr>
          <a:xfrm flipV="1">
            <a:off x="3419872" y="2492896"/>
            <a:ext cx="2304256" cy="13681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24128" y="2060848"/>
            <a:ext cx="2520280" cy="523220"/>
          </a:xfrm>
          <a:prstGeom prst="rect">
            <a:avLst/>
          </a:prstGeom>
          <a:noFill/>
        </p:spPr>
        <p:txBody>
          <a:bodyPr wrap="square" rtlCol="0">
            <a:spAutoFit/>
          </a:bodyPr>
          <a:lstStyle/>
          <a:p>
            <a:r>
              <a:rPr lang="en-US" sz="1400" dirty="0"/>
              <a:t>Select recently estimated </a:t>
            </a:r>
            <a:r>
              <a:rPr lang="en-US" sz="1400" dirty="0" err="1"/>
              <a:t>SPM.mat</a:t>
            </a:r>
            <a:endParaRPr lang="en-US" sz="1400" dirty="0"/>
          </a:p>
        </p:txBody>
      </p:sp>
      <p:sp>
        <p:nvSpPr>
          <p:cNvPr id="10" name="TextBox 9"/>
          <p:cNvSpPr txBox="1"/>
          <p:nvPr/>
        </p:nvSpPr>
        <p:spPr>
          <a:xfrm>
            <a:off x="4895528" y="3069987"/>
            <a:ext cx="4248472" cy="2893100"/>
          </a:xfrm>
          <a:prstGeom prst="rect">
            <a:avLst/>
          </a:prstGeom>
          <a:noFill/>
        </p:spPr>
        <p:txBody>
          <a:bodyPr wrap="square" rtlCol="0">
            <a:spAutoFit/>
          </a:bodyPr>
          <a:lstStyle/>
          <a:p>
            <a:r>
              <a:rPr lang="en-US" sz="1400" b="1" u="sng" dirty="0"/>
              <a:t>Contrast Manager</a:t>
            </a:r>
          </a:p>
          <a:p>
            <a:r>
              <a:rPr lang="en-US" sz="1400" dirty="0"/>
              <a:t>For the 2 x2 Gender x Handedness ANOVA:</a:t>
            </a:r>
          </a:p>
          <a:p>
            <a:pPr marL="285750" indent="-285750">
              <a:buFont typeface="Arial" charset="0"/>
              <a:buChar char="•"/>
            </a:pPr>
            <a:r>
              <a:rPr lang="en-US" sz="1400" dirty="0"/>
              <a:t>For left-handed males &gt; right-handed males: specify </a:t>
            </a:r>
            <a:r>
              <a:rPr lang="en-US" sz="1400" i="1" dirty="0"/>
              <a:t>“1 -1 0 0” </a:t>
            </a:r>
            <a:endParaRPr lang="en-US" sz="1400" dirty="0"/>
          </a:p>
          <a:p>
            <a:pPr marL="285750" indent="-285750">
              <a:buFont typeface="Arial" charset="0"/>
              <a:buChar char="•"/>
            </a:pPr>
            <a:r>
              <a:rPr lang="en-US" sz="1400" dirty="0"/>
              <a:t>For left-handed females &gt; right-handed females: specify </a:t>
            </a:r>
            <a:r>
              <a:rPr lang="en-US" sz="1400" i="1" dirty="0"/>
              <a:t>“0 0 1 -1” </a:t>
            </a:r>
            <a:endParaRPr lang="en-US" sz="1400" dirty="0"/>
          </a:p>
          <a:p>
            <a:pPr marL="285750" indent="-285750">
              <a:buFont typeface="Arial" charset="0"/>
              <a:buChar char="•"/>
            </a:pPr>
            <a:r>
              <a:rPr lang="en-US" sz="1400" dirty="0"/>
              <a:t>For left-handed males &gt; left-handed females: specify </a:t>
            </a:r>
            <a:r>
              <a:rPr lang="en-US" sz="1400" i="1" dirty="0"/>
              <a:t>“1 0 -1 0” </a:t>
            </a:r>
            <a:endParaRPr lang="en-US" sz="1400" dirty="0"/>
          </a:p>
          <a:p>
            <a:pPr marL="285750" indent="-285750">
              <a:buFont typeface="Arial" charset="0"/>
              <a:buChar char="•"/>
            </a:pPr>
            <a:r>
              <a:rPr lang="en-US" sz="1400" dirty="0"/>
              <a:t>For right-handed males &gt; right-handed females: specify </a:t>
            </a:r>
            <a:r>
              <a:rPr lang="en-US" sz="1400" i="1" dirty="0"/>
              <a:t>“0 1 0 -1” </a:t>
            </a:r>
            <a:endParaRPr lang="en-US" sz="1400" dirty="0"/>
          </a:p>
          <a:p>
            <a:pPr marL="285750" indent="-285750">
              <a:buFont typeface="Arial" charset="0"/>
              <a:buChar char="•"/>
            </a:pPr>
            <a:endParaRPr lang="en-US" sz="1400" dirty="0"/>
          </a:p>
          <a:p>
            <a:endParaRPr lang="en-US" sz="1400" dirty="0"/>
          </a:p>
          <a:p>
            <a:endParaRPr lang="en-US" sz="1400" dirty="0"/>
          </a:p>
        </p:txBody>
      </p:sp>
    </p:spTree>
    <p:extLst>
      <p:ext uri="{BB962C8B-B14F-4D97-AF65-F5344CB8AC3E}">
        <p14:creationId xmlns:p14="http://schemas.microsoft.com/office/powerpoint/2010/main" val="292788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323528" y="764704"/>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kern="1200">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panose="020B0604020202020204" pitchFamily="34" charset="0"/>
              </a:defRPr>
            </a:lvl2pPr>
            <a:lvl3pPr algn="l" rtl="0" eaLnBrk="0" fontAlgn="base" hangingPunct="0">
              <a:spcBef>
                <a:spcPct val="0"/>
              </a:spcBef>
              <a:spcAft>
                <a:spcPct val="0"/>
              </a:spcAft>
              <a:defRPr sz="3000" b="1">
                <a:solidFill>
                  <a:schemeClr val="tx2"/>
                </a:solidFill>
                <a:latin typeface="Arial" panose="020B0604020202020204" pitchFamily="34" charset="0"/>
              </a:defRPr>
            </a:lvl3pPr>
            <a:lvl4pPr algn="l" rtl="0" eaLnBrk="0" fontAlgn="base" hangingPunct="0">
              <a:spcBef>
                <a:spcPct val="0"/>
              </a:spcBef>
              <a:spcAft>
                <a:spcPct val="0"/>
              </a:spcAft>
              <a:defRPr sz="3000" b="1">
                <a:solidFill>
                  <a:schemeClr val="tx2"/>
                </a:solidFill>
                <a:latin typeface="Arial" panose="020B0604020202020204" pitchFamily="34" charset="0"/>
              </a:defRPr>
            </a:lvl4pPr>
            <a:lvl5pPr algn="l" rtl="0" eaLnBrk="0" fontAlgn="base" hangingPunct="0">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s-ES_tradnl" dirty="0"/>
              <a:t>VBM </a:t>
            </a:r>
            <a:r>
              <a:rPr lang="es-ES_tradnl" dirty="0" err="1"/>
              <a:t>Defining</a:t>
            </a:r>
            <a:r>
              <a:rPr lang="es-ES_tradnl" dirty="0"/>
              <a:t> </a:t>
            </a:r>
            <a:r>
              <a:rPr lang="es-ES_tradnl" dirty="0" err="1"/>
              <a:t>Contrasts</a:t>
            </a:r>
            <a:r>
              <a:rPr lang="es-ES_tradnl" dirty="0"/>
              <a:t> – Tutorial</a:t>
            </a:r>
          </a:p>
        </p:txBody>
      </p:sp>
      <p:sp>
        <p:nvSpPr>
          <p:cNvPr id="6" name="TextBox 5"/>
          <p:cNvSpPr txBox="1"/>
          <p:nvPr/>
        </p:nvSpPr>
        <p:spPr>
          <a:xfrm>
            <a:off x="5220072" y="1772816"/>
            <a:ext cx="2520280" cy="923330"/>
          </a:xfrm>
          <a:prstGeom prst="rect">
            <a:avLst/>
          </a:prstGeom>
          <a:noFill/>
          <a:ln>
            <a:solidFill>
              <a:srgbClr val="C00000"/>
            </a:solidFill>
          </a:ln>
        </p:spPr>
        <p:txBody>
          <a:bodyPr wrap="square" rtlCol="0">
            <a:spAutoFit/>
          </a:bodyPr>
          <a:lstStyle/>
          <a:p>
            <a:r>
              <a:rPr lang="en-US" dirty="0"/>
              <a:t>Critical </a:t>
            </a:r>
            <a:r>
              <a:rPr lang="mr-IN" dirty="0"/>
              <a:t>–</a:t>
            </a:r>
            <a:r>
              <a:rPr lang="en-US" dirty="0"/>
              <a:t> remember to correct for multiple comparisons!!</a:t>
            </a:r>
          </a:p>
        </p:txBody>
      </p:sp>
      <p:pic>
        <p:nvPicPr>
          <p:cNvPr id="7" name="Picture 3" descr="Macintosh HD:Users:clarisseaichelburg:Desktop:correc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28800"/>
            <a:ext cx="4081463"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512" y="5877272"/>
            <a:ext cx="4680520" cy="738664"/>
          </a:xfrm>
          <a:prstGeom prst="rect">
            <a:avLst/>
          </a:prstGeom>
          <a:noFill/>
        </p:spPr>
        <p:txBody>
          <a:bodyPr wrap="square" rtlCol="0">
            <a:spAutoFit/>
          </a:bodyPr>
          <a:lstStyle/>
          <a:p>
            <a:r>
              <a:rPr lang="en-US" sz="1400" dirty="0"/>
              <a:t>** note: image for visualization only </a:t>
            </a:r>
            <a:r>
              <a:rPr lang="mr-IN" sz="1400" dirty="0"/>
              <a:t>–</a:t>
            </a:r>
            <a:r>
              <a:rPr lang="en-US" sz="1400" dirty="0"/>
              <a:t> not relevant to handedness/gender (though see Jan et al., 2017, for VPM study of brain morphology &amp; handedness!)</a:t>
            </a:r>
          </a:p>
        </p:txBody>
      </p:sp>
    </p:spTree>
    <p:extLst>
      <p:ext uri="{BB962C8B-B14F-4D97-AF65-F5344CB8AC3E}">
        <p14:creationId xmlns:p14="http://schemas.microsoft.com/office/powerpoint/2010/main" val="6377217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01221" y="3244334"/>
            <a:ext cx="1941557" cy="369332"/>
          </a:xfrm>
          <a:prstGeom prst="rect">
            <a:avLst/>
          </a:prstGeom>
        </p:spPr>
        <p:txBody>
          <a:bodyPr wrap="none">
            <a:spAutoFit/>
          </a:bodyPr>
          <a:lstStyle/>
          <a:p>
            <a:r>
              <a:rPr lang="es-ES_tradnl" dirty="0" err="1"/>
              <a:t>smwcexample.nii</a:t>
            </a:r>
            <a:endParaRPr lang="es-ES_tradnl" dirty="0"/>
          </a:p>
        </p:txBody>
      </p:sp>
      <p:sp>
        <p:nvSpPr>
          <p:cNvPr id="5" name="Rectángulo redondeado 4"/>
          <p:cNvSpPr/>
          <p:nvPr/>
        </p:nvSpPr>
        <p:spPr>
          <a:xfrm>
            <a:off x="2123728" y="2636912"/>
            <a:ext cx="4968552" cy="1584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ln w="0"/>
                <a:solidFill>
                  <a:schemeClr val="tx1"/>
                </a:solidFill>
                <a:effectLst>
                  <a:outerShdw blurRad="38100" dist="19050" dir="2700000" algn="tl" rotWithShape="0">
                    <a:schemeClr val="dk1">
                      <a:alpha val="40000"/>
                    </a:schemeClr>
                  </a:outerShdw>
                </a:effectLst>
              </a:rPr>
              <a:t>LONGITUDINAL ANALYSIS</a:t>
            </a:r>
          </a:p>
        </p:txBody>
      </p:sp>
    </p:spTree>
    <p:extLst>
      <p:ext uri="{BB962C8B-B14F-4D97-AF65-F5344CB8AC3E}">
        <p14:creationId xmlns:p14="http://schemas.microsoft.com/office/powerpoint/2010/main" val="137863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Longitudinal </a:t>
            </a:r>
            <a:r>
              <a:rPr lang="es-ES_tradnl" dirty="0" err="1"/>
              <a:t>analysis</a:t>
            </a:r>
            <a:endParaRPr lang="es-ES_tradnl" dirty="0"/>
          </a:p>
        </p:txBody>
      </p:sp>
      <p:sp>
        <p:nvSpPr>
          <p:cNvPr id="3" name="Marcador de contenido 2"/>
          <p:cNvSpPr>
            <a:spLocks noGrp="1"/>
          </p:cNvSpPr>
          <p:nvPr>
            <p:ph idx="1"/>
          </p:nvPr>
        </p:nvSpPr>
        <p:spPr>
          <a:xfrm>
            <a:off x="330200" y="1772817"/>
            <a:ext cx="8489950" cy="4393034"/>
          </a:xfrm>
        </p:spPr>
        <p:txBody>
          <a:bodyPr/>
          <a:lstStyle/>
          <a:p>
            <a:r>
              <a:rPr lang="es-ES_tradnl" sz="2400" dirty="0" err="1"/>
              <a:t>Two</a:t>
            </a:r>
            <a:r>
              <a:rPr lang="es-ES_tradnl" sz="2400" dirty="0"/>
              <a:t> serial </a:t>
            </a:r>
            <a:r>
              <a:rPr lang="es-ES_tradnl" sz="2400" dirty="0" err="1"/>
              <a:t>MRIs</a:t>
            </a:r>
            <a:r>
              <a:rPr lang="es-ES_tradnl" sz="2400" dirty="0"/>
              <a:t> </a:t>
            </a:r>
            <a:r>
              <a:rPr lang="es-ES_tradnl" sz="2400" b="1" dirty="0"/>
              <a:t>of </a:t>
            </a:r>
            <a:r>
              <a:rPr lang="es-ES_tradnl" sz="2400" b="1" dirty="0" err="1"/>
              <a:t>the</a:t>
            </a:r>
            <a:r>
              <a:rPr lang="es-ES_tradnl" sz="2400" b="1" dirty="0"/>
              <a:t> </a:t>
            </a:r>
            <a:r>
              <a:rPr lang="es-ES_tradnl" sz="2400" b="1" dirty="0" err="1"/>
              <a:t>same</a:t>
            </a:r>
            <a:r>
              <a:rPr lang="es-ES_tradnl" sz="2400" b="1" dirty="0"/>
              <a:t> </a:t>
            </a:r>
            <a:r>
              <a:rPr lang="es-ES_tradnl" sz="2400" b="1" dirty="0" err="1"/>
              <a:t>subject</a:t>
            </a:r>
            <a:r>
              <a:rPr lang="es-ES_tradnl" sz="2400" b="1" dirty="0"/>
              <a:t> </a:t>
            </a:r>
            <a:r>
              <a:rPr lang="es-ES_tradnl" sz="2400" dirty="0"/>
              <a:t>are </a:t>
            </a:r>
            <a:r>
              <a:rPr lang="es-ES_tradnl" sz="2400" dirty="0" err="1"/>
              <a:t>registered</a:t>
            </a:r>
            <a:r>
              <a:rPr lang="es-ES_tradnl" sz="2400" dirty="0"/>
              <a:t> </a:t>
            </a:r>
            <a:r>
              <a:rPr lang="es-ES_tradnl" sz="2400" b="1" dirty="0" err="1"/>
              <a:t>Boundary</a:t>
            </a:r>
            <a:r>
              <a:rPr lang="es-ES_tradnl" sz="2400" b="1" dirty="0"/>
              <a:t> </a:t>
            </a:r>
            <a:r>
              <a:rPr lang="es-ES_tradnl" sz="2400" b="1" dirty="0" err="1"/>
              <a:t>shift</a:t>
            </a:r>
            <a:r>
              <a:rPr lang="es-ES_tradnl" sz="2400" b="1" dirty="0"/>
              <a:t> integral </a:t>
            </a:r>
            <a:r>
              <a:rPr lang="es-ES_tradnl" sz="2400" dirty="0"/>
              <a:t>(</a:t>
            </a:r>
            <a:r>
              <a:rPr lang="es-ES_tradnl" sz="2400" dirty="0" err="1"/>
              <a:t>brain</a:t>
            </a:r>
            <a:r>
              <a:rPr lang="es-ES_tradnl" sz="2400" dirty="0"/>
              <a:t> </a:t>
            </a:r>
            <a:r>
              <a:rPr lang="es-ES_tradnl" sz="2400" dirty="0" err="1"/>
              <a:t>atrophy</a:t>
            </a:r>
            <a:r>
              <a:rPr lang="es-ES_tradnl" sz="2400" dirty="0"/>
              <a:t>)</a:t>
            </a:r>
            <a:endParaRPr lang="es-ES_tradnl" sz="2400" b="1" dirty="0"/>
          </a:p>
          <a:p>
            <a:pPr lvl="1"/>
            <a:r>
              <a:rPr lang="es-ES_tradnl" dirty="0" err="1"/>
              <a:t>Rigid</a:t>
            </a:r>
            <a:r>
              <a:rPr lang="es-ES_tradnl" dirty="0"/>
              <a:t> </a:t>
            </a:r>
            <a:r>
              <a:rPr lang="es-ES_tradnl" dirty="0" err="1"/>
              <a:t>body</a:t>
            </a:r>
            <a:r>
              <a:rPr lang="es-ES_tradnl" dirty="0"/>
              <a:t> </a:t>
            </a:r>
            <a:r>
              <a:rPr lang="es-ES_tradnl" dirty="0" err="1"/>
              <a:t>registration</a:t>
            </a:r>
            <a:endParaRPr lang="es-ES_tradnl" dirty="0"/>
          </a:p>
          <a:p>
            <a:pPr lvl="1"/>
            <a:r>
              <a:rPr lang="es-ES_tradnl" dirty="0" err="1"/>
              <a:t>Shift</a:t>
            </a:r>
            <a:r>
              <a:rPr lang="es-ES_tradnl" dirty="0"/>
              <a:t> </a:t>
            </a:r>
            <a:r>
              <a:rPr lang="es-ES_tradnl" dirty="0" err="1"/>
              <a:t>into</a:t>
            </a:r>
            <a:r>
              <a:rPr lang="es-ES_tradnl" dirty="0"/>
              <a:t> </a:t>
            </a:r>
            <a:r>
              <a:rPr lang="es-ES_tradnl" dirty="0" err="1"/>
              <a:t>brain</a:t>
            </a:r>
            <a:r>
              <a:rPr lang="es-ES_tradnl" dirty="0"/>
              <a:t>-CSF </a:t>
            </a:r>
            <a:r>
              <a:rPr lang="es-ES_tradnl" dirty="0" err="1"/>
              <a:t>boundaries</a:t>
            </a:r>
            <a:endParaRPr lang="es-ES_tradnl" dirty="0"/>
          </a:p>
          <a:p>
            <a:r>
              <a:rPr lang="es-ES_tradnl" sz="2400" b="1" dirty="0"/>
              <a:t>Fluid </a:t>
            </a:r>
            <a:r>
              <a:rPr lang="es-ES_tradnl" sz="2400" b="1" dirty="0" err="1"/>
              <a:t>registration</a:t>
            </a:r>
            <a:endParaRPr lang="es-ES_tradnl" sz="2400" b="1" dirty="0"/>
          </a:p>
          <a:p>
            <a:pPr lvl="1"/>
            <a:r>
              <a:rPr lang="es-ES_tradnl" dirty="0"/>
              <a:t>Non-</a:t>
            </a:r>
            <a:r>
              <a:rPr lang="es-ES_tradnl" dirty="0" err="1"/>
              <a:t>rigid</a:t>
            </a:r>
            <a:r>
              <a:rPr lang="es-ES_tradnl" dirty="0"/>
              <a:t> </a:t>
            </a:r>
            <a:r>
              <a:rPr lang="es-ES_tradnl" dirty="0" err="1"/>
              <a:t>registration</a:t>
            </a:r>
            <a:endParaRPr lang="es-ES_tradnl" dirty="0"/>
          </a:p>
          <a:p>
            <a:pPr lvl="1"/>
            <a:r>
              <a:rPr lang="es-ES_tradnl" dirty="0" err="1"/>
              <a:t>Voxels</a:t>
            </a:r>
            <a:r>
              <a:rPr lang="es-ES_tradnl" dirty="0"/>
              <a:t> at </a:t>
            </a:r>
            <a:r>
              <a:rPr lang="es-ES_tradnl" dirty="0" err="1"/>
              <a:t>later</a:t>
            </a:r>
            <a:r>
              <a:rPr lang="es-ES_tradnl" dirty="0"/>
              <a:t> time-</a:t>
            </a:r>
            <a:r>
              <a:rPr lang="es-ES_tradnl" dirty="0" err="1"/>
              <a:t>point</a:t>
            </a:r>
            <a:r>
              <a:rPr lang="es-ES_tradnl" dirty="0"/>
              <a:t> </a:t>
            </a:r>
            <a:r>
              <a:rPr lang="es-ES_tradnl" dirty="0" err="1"/>
              <a:t>warped</a:t>
            </a:r>
            <a:r>
              <a:rPr lang="es-ES_tradnl" dirty="0"/>
              <a:t> to </a:t>
            </a:r>
            <a:r>
              <a:rPr lang="es-ES_tradnl" dirty="0" err="1"/>
              <a:t>voxels</a:t>
            </a:r>
            <a:r>
              <a:rPr lang="es-ES_tradnl" dirty="0"/>
              <a:t> at </a:t>
            </a:r>
            <a:r>
              <a:rPr lang="es-ES_tradnl" dirty="0" err="1"/>
              <a:t>start</a:t>
            </a:r>
            <a:endParaRPr lang="es-ES_tradnl" dirty="0"/>
          </a:p>
          <a:p>
            <a:pPr lvl="1"/>
            <a:r>
              <a:rPr lang="es-ES_tradnl" dirty="0" err="1"/>
              <a:t>Jacobian</a:t>
            </a:r>
            <a:r>
              <a:rPr lang="es-ES_tradnl" dirty="0"/>
              <a:t> </a:t>
            </a:r>
            <a:r>
              <a:rPr lang="es-ES_tradnl" dirty="0" err="1"/>
              <a:t>determinants</a:t>
            </a:r>
            <a:r>
              <a:rPr lang="es-ES_tradnl" dirty="0" err="1">
                <a:sym typeface="Wingdings"/>
              </a:rPr>
              <a:t>Voxel</a:t>
            </a:r>
            <a:r>
              <a:rPr lang="es-ES_tradnl" dirty="0">
                <a:sym typeface="Wingdings"/>
              </a:rPr>
              <a:t> </a:t>
            </a:r>
            <a:r>
              <a:rPr lang="es-ES_tradnl" dirty="0" err="1">
                <a:sym typeface="Wingdings"/>
              </a:rPr>
              <a:t>compression</a:t>
            </a:r>
            <a:r>
              <a:rPr lang="es-ES_tradnl" dirty="0">
                <a:sym typeface="Wingdings"/>
              </a:rPr>
              <a:t> </a:t>
            </a:r>
            <a:r>
              <a:rPr lang="es-ES_tradnl" dirty="0" err="1">
                <a:sym typeface="Wingdings"/>
              </a:rPr>
              <a:t>maps</a:t>
            </a:r>
            <a:r>
              <a:rPr lang="es-ES_tradnl" dirty="0">
                <a:sym typeface="Wingdings"/>
              </a:rPr>
              <a:t>.</a:t>
            </a:r>
            <a:endParaRPr lang="es-ES_tradnl" dirty="0"/>
          </a:p>
        </p:txBody>
      </p:sp>
    </p:spTree>
    <p:extLst>
      <p:ext uri="{BB962C8B-B14F-4D97-AF65-F5344CB8AC3E}">
        <p14:creationId xmlns:p14="http://schemas.microsoft.com/office/powerpoint/2010/main" val="3037688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35716" y="400428"/>
            <a:ext cx="2148052" cy="6453336"/>
          </a:xfrm>
          <a:prstGeom prst="rect">
            <a:avLst/>
          </a:prstGeom>
        </p:spPr>
      </p:pic>
      <p:pic>
        <p:nvPicPr>
          <p:cNvPr id="6" name="Imagen 5"/>
          <p:cNvPicPr>
            <a:picLocks noChangeAspect="1"/>
          </p:cNvPicPr>
          <p:nvPr/>
        </p:nvPicPr>
        <p:blipFill>
          <a:blip r:embed="rId4"/>
          <a:stretch>
            <a:fillRect/>
          </a:stretch>
        </p:blipFill>
        <p:spPr>
          <a:xfrm>
            <a:off x="4909600" y="1300925"/>
            <a:ext cx="2921293" cy="2631098"/>
          </a:xfrm>
          <a:prstGeom prst="rect">
            <a:avLst/>
          </a:prstGeom>
        </p:spPr>
      </p:pic>
      <p:pic>
        <p:nvPicPr>
          <p:cNvPr id="7" name="Picture 3"/>
          <p:cNvPicPr>
            <a:picLocks noChangeArrowheads="1"/>
          </p:cNvPicPr>
          <p:nvPr/>
        </p:nvPicPr>
        <p:blipFill>
          <a:blip r:embed="rId5">
            <a:extLst>
              <a:ext uri="{28A0092B-C50C-407E-A947-70E740481C1C}">
                <a14:useLocalDpi xmlns:a14="http://schemas.microsoft.com/office/drawing/2010/main" val="0"/>
              </a:ext>
            </a:extLst>
          </a:blip>
          <a:srcRect l="2409" t="7880" r="3920" b="11070"/>
          <a:stretch>
            <a:fillRect/>
          </a:stretch>
        </p:blipFill>
        <p:spPr>
          <a:xfrm>
            <a:off x="4281088" y="1265585"/>
            <a:ext cx="4101307" cy="2885380"/>
          </a:xfrm>
          <a:prstGeom prst="rect">
            <a:avLst/>
          </a:prstGeom>
        </p:spPr>
      </p:pic>
      <p:grpSp>
        <p:nvGrpSpPr>
          <p:cNvPr id="8" name="Group 5"/>
          <p:cNvGrpSpPr>
            <a:grpSpLocks/>
          </p:cNvGrpSpPr>
          <p:nvPr/>
        </p:nvGrpSpPr>
        <p:grpSpPr bwMode="auto">
          <a:xfrm>
            <a:off x="2714278" y="4344988"/>
            <a:ext cx="6120680" cy="292608"/>
            <a:chOff x="596" y="44"/>
            <a:chExt cx="4773" cy="288"/>
          </a:xfrm>
        </p:grpSpPr>
        <p:sp>
          <p:nvSpPr>
            <p:cNvPr id="9" name="Freeform 6"/>
            <p:cNvSpPr>
              <a:spLocks/>
            </p:cNvSpPr>
            <p:nvPr/>
          </p:nvSpPr>
          <p:spPr bwMode="auto">
            <a:xfrm>
              <a:off x="365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7"/>
            <p:cNvSpPr>
              <a:spLocks/>
            </p:cNvSpPr>
            <p:nvPr/>
          </p:nvSpPr>
          <p:spPr bwMode="auto">
            <a:xfrm>
              <a:off x="366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F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8"/>
            <p:cNvSpPr>
              <a:spLocks/>
            </p:cNvSpPr>
            <p:nvPr/>
          </p:nvSpPr>
          <p:spPr bwMode="auto">
            <a:xfrm>
              <a:off x="368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9"/>
            <p:cNvSpPr>
              <a:spLocks/>
            </p:cNvSpPr>
            <p:nvPr/>
          </p:nvSpPr>
          <p:spPr bwMode="auto">
            <a:xfrm>
              <a:off x="369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0"/>
            <p:cNvSpPr>
              <a:spLocks/>
            </p:cNvSpPr>
            <p:nvPr/>
          </p:nvSpPr>
          <p:spPr bwMode="auto">
            <a:xfrm>
              <a:off x="370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1"/>
            <p:cNvSpPr>
              <a:spLocks/>
            </p:cNvSpPr>
            <p:nvPr/>
          </p:nvSpPr>
          <p:spPr bwMode="auto">
            <a:xfrm>
              <a:off x="372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2"/>
            <p:cNvSpPr>
              <a:spLocks/>
            </p:cNvSpPr>
            <p:nvPr/>
          </p:nvSpPr>
          <p:spPr bwMode="auto">
            <a:xfrm>
              <a:off x="373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3"/>
            <p:cNvSpPr>
              <a:spLocks/>
            </p:cNvSpPr>
            <p:nvPr/>
          </p:nvSpPr>
          <p:spPr bwMode="auto">
            <a:xfrm>
              <a:off x="374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4"/>
            <p:cNvSpPr>
              <a:spLocks/>
            </p:cNvSpPr>
            <p:nvPr/>
          </p:nvSpPr>
          <p:spPr bwMode="auto">
            <a:xfrm>
              <a:off x="376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D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5"/>
            <p:cNvSpPr>
              <a:spLocks/>
            </p:cNvSpPr>
            <p:nvPr/>
          </p:nvSpPr>
          <p:spPr bwMode="auto">
            <a:xfrm>
              <a:off x="377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6"/>
            <p:cNvSpPr>
              <a:spLocks/>
            </p:cNvSpPr>
            <p:nvPr/>
          </p:nvSpPr>
          <p:spPr bwMode="auto">
            <a:xfrm>
              <a:off x="378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17"/>
            <p:cNvSpPr>
              <a:spLocks/>
            </p:cNvSpPr>
            <p:nvPr/>
          </p:nvSpPr>
          <p:spPr bwMode="auto">
            <a:xfrm>
              <a:off x="380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D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18"/>
            <p:cNvSpPr>
              <a:spLocks/>
            </p:cNvSpPr>
            <p:nvPr/>
          </p:nvSpPr>
          <p:spPr bwMode="auto">
            <a:xfrm>
              <a:off x="381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19"/>
            <p:cNvSpPr>
              <a:spLocks/>
            </p:cNvSpPr>
            <p:nvPr/>
          </p:nvSpPr>
          <p:spPr bwMode="auto">
            <a:xfrm>
              <a:off x="382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C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0"/>
            <p:cNvSpPr>
              <a:spLocks/>
            </p:cNvSpPr>
            <p:nvPr/>
          </p:nvSpPr>
          <p:spPr bwMode="auto">
            <a:xfrm>
              <a:off x="384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1"/>
            <p:cNvSpPr>
              <a:spLocks/>
            </p:cNvSpPr>
            <p:nvPr/>
          </p:nvSpPr>
          <p:spPr bwMode="auto">
            <a:xfrm>
              <a:off x="385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2"/>
            <p:cNvSpPr>
              <a:spLocks/>
            </p:cNvSpPr>
            <p:nvPr/>
          </p:nvSpPr>
          <p:spPr bwMode="auto">
            <a:xfrm>
              <a:off x="386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B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3"/>
            <p:cNvSpPr>
              <a:spLocks/>
            </p:cNvSpPr>
            <p:nvPr/>
          </p:nvSpPr>
          <p:spPr bwMode="auto">
            <a:xfrm>
              <a:off x="388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B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 name="Freeform 24"/>
            <p:cNvSpPr>
              <a:spLocks/>
            </p:cNvSpPr>
            <p:nvPr/>
          </p:nvSpPr>
          <p:spPr bwMode="auto">
            <a:xfrm>
              <a:off x="389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8" name="Freeform 25"/>
            <p:cNvSpPr>
              <a:spLocks/>
            </p:cNvSpPr>
            <p:nvPr/>
          </p:nvSpPr>
          <p:spPr bwMode="auto">
            <a:xfrm>
              <a:off x="390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9" name="Freeform 26"/>
            <p:cNvSpPr>
              <a:spLocks/>
            </p:cNvSpPr>
            <p:nvPr/>
          </p:nvSpPr>
          <p:spPr bwMode="auto">
            <a:xfrm>
              <a:off x="392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A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0" name="Freeform 27"/>
            <p:cNvSpPr>
              <a:spLocks/>
            </p:cNvSpPr>
            <p:nvPr/>
          </p:nvSpPr>
          <p:spPr bwMode="auto">
            <a:xfrm>
              <a:off x="393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A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1" name="Freeform 28"/>
            <p:cNvSpPr>
              <a:spLocks/>
            </p:cNvSpPr>
            <p:nvPr/>
          </p:nvSpPr>
          <p:spPr bwMode="auto">
            <a:xfrm>
              <a:off x="395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A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2" name="Freeform 29"/>
            <p:cNvSpPr>
              <a:spLocks/>
            </p:cNvSpPr>
            <p:nvPr/>
          </p:nvSpPr>
          <p:spPr bwMode="auto">
            <a:xfrm>
              <a:off x="396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A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3" name="Freeform 30"/>
            <p:cNvSpPr>
              <a:spLocks/>
            </p:cNvSpPr>
            <p:nvPr/>
          </p:nvSpPr>
          <p:spPr bwMode="auto">
            <a:xfrm>
              <a:off x="397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9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4" name="Freeform 31"/>
            <p:cNvSpPr>
              <a:spLocks/>
            </p:cNvSpPr>
            <p:nvPr/>
          </p:nvSpPr>
          <p:spPr bwMode="auto">
            <a:xfrm>
              <a:off x="399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9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 name="Freeform 32"/>
            <p:cNvSpPr>
              <a:spLocks/>
            </p:cNvSpPr>
            <p:nvPr/>
          </p:nvSpPr>
          <p:spPr bwMode="auto">
            <a:xfrm>
              <a:off x="400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6" name="Freeform 33"/>
            <p:cNvSpPr>
              <a:spLocks/>
            </p:cNvSpPr>
            <p:nvPr/>
          </p:nvSpPr>
          <p:spPr bwMode="auto">
            <a:xfrm>
              <a:off x="401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7" name="Freeform 34"/>
            <p:cNvSpPr>
              <a:spLocks/>
            </p:cNvSpPr>
            <p:nvPr/>
          </p:nvSpPr>
          <p:spPr bwMode="auto">
            <a:xfrm>
              <a:off x="403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8" name="Freeform 35"/>
            <p:cNvSpPr>
              <a:spLocks/>
            </p:cNvSpPr>
            <p:nvPr/>
          </p:nvSpPr>
          <p:spPr bwMode="auto">
            <a:xfrm>
              <a:off x="404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8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 name="Freeform 36"/>
            <p:cNvSpPr>
              <a:spLocks/>
            </p:cNvSpPr>
            <p:nvPr/>
          </p:nvSpPr>
          <p:spPr bwMode="auto">
            <a:xfrm>
              <a:off x="405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8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 name="Freeform 37"/>
            <p:cNvSpPr>
              <a:spLocks/>
            </p:cNvSpPr>
            <p:nvPr/>
          </p:nvSpPr>
          <p:spPr bwMode="auto">
            <a:xfrm>
              <a:off x="407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1" name="Freeform 38"/>
            <p:cNvSpPr>
              <a:spLocks/>
            </p:cNvSpPr>
            <p:nvPr/>
          </p:nvSpPr>
          <p:spPr bwMode="auto">
            <a:xfrm>
              <a:off x="408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2" name="Freeform 39"/>
            <p:cNvSpPr>
              <a:spLocks/>
            </p:cNvSpPr>
            <p:nvPr/>
          </p:nvSpPr>
          <p:spPr bwMode="auto">
            <a:xfrm>
              <a:off x="409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3" name="Freeform 40"/>
            <p:cNvSpPr>
              <a:spLocks/>
            </p:cNvSpPr>
            <p:nvPr/>
          </p:nvSpPr>
          <p:spPr bwMode="auto">
            <a:xfrm>
              <a:off x="411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4" name="Freeform 41"/>
            <p:cNvSpPr>
              <a:spLocks/>
            </p:cNvSpPr>
            <p:nvPr/>
          </p:nvSpPr>
          <p:spPr bwMode="auto">
            <a:xfrm>
              <a:off x="412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5" name="Freeform 42"/>
            <p:cNvSpPr>
              <a:spLocks/>
            </p:cNvSpPr>
            <p:nvPr/>
          </p:nvSpPr>
          <p:spPr bwMode="auto">
            <a:xfrm>
              <a:off x="413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6" name="Freeform 43"/>
            <p:cNvSpPr>
              <a:spLocks/>
            </p:cNvSpPr>
            <p:nvPr/>
          </p:nvSpPr>
          <p:spPr bwMode="auto">
            <a:xfrm>
              <a:off x="415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7" name="Freeform 44"/>
            <p:cNvSpPr>
              <a:spLocks/>
            </p:cNvSpPr>
            <p:nvPr/>
          </p:nvSpPr>
          <p:spPr bwMode="auto">
            <a:xfrm>
              <a:off x="416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8" name="Freeform 45"/>
            <p:cNvSpPr>
              <a:spLocks/>
            </p:cNvSpPr>
            <p:nvPr/>
          </p:nvSpPr>
          <p:spPr bwMode="auto">
            <a:xfrm>
              <a:off x="417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9" name="Freeform 46"/>
            <p:cNvSpPr>
              <a:spLocks/>
            </p:cNvSpPr>
            <p:nvPr/>
          </p:nvSpPr>
          <p:spPr bwMode="auto">
            <a:xfrm>
              <a:off x="419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0" name="Freeform 47"/>
            <p:cNvSpPr>
              <a:spLocks/>
            </p:cNvSpPr>
            <p:nvPr/>
          </p:nvSpPr>
          <p:spPr bwMode="auto">
            <a:xfrm>
              <a:off x="420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 name="Freeform 48"/>
            <p:cNvSpPr>
              <a:spLocks/>
            </p:cNvSpPr>
            <p:nvPr/>
          </p:nvSpPr>
          <p:spPr bwMode="auto">
            <a:xfrm>
              <a:off x="421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 name="Freeform 49"/>
            <p:cNvSpPr>
              <a:spLocks/>
            </p:cNvSpPr>
            <p:nvPr/>
          </p:nvSpPr>
          <p:spPr bwMode="auto">
            <a:xfrm>
              <a:off x="423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 name="Freeform 50"/>
            <p:cNvSpPr>
              <a:spLocks/>
            </p:cNvSpPr>
            <p:nvPr/>
          </p:nvSpPr>
          <p:spPr bwMode="auto">
            <a:xfrm>
              <a:off x="424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 name="Freeform 51"/>
            <p:cNvSpPr>
              <a:spLocks/>
            </p:cNvSpPr>
            <p:nvPr/>
          </p:nvSpPr>
          <p:spPr bwMode="auto">
            <a:xfrm>
              <a:off x="425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 name="Freeform 52"/>
            <p:cNvSpPr>
              <a:spLocks/>
            </p:cNvSpPr>
            <p:nvPr/>
          </p:nvSpPr>
          <p:spPr bwMode="auto">
            <a:xfrm>
              <a:off x="427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 name="Freeform 53"/>
            <p:cNvSpPr>
              <a:spLocks/>
            </p:cNvSpPr>
            <p:nvPr/>
          </p:nvSpPr>
          <p:spPr bwMode="auto">
            <a:xfrm>
              <a:off x="428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7" name="Freeform 54"/>
            <p:cNvSpPr>
              <a:spLocks/>
            </p:cNvSpPr>
            <p:nvPr/>
          </p:nvSpPr>
          <p:spPr bwMode="auto">
            <a:xfrm>
              <a:off x="429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8" name="Freeform 55"/>
            <p:cNvSpPr>
              <a:spLocks/>
            </p:cNvSpPr>
            <p:nvPr/>
          </p:nvSpPr>
          <p:spPr bwMode="auto">
            <a:xfrm>
              <a:off x="431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9" name="Freeform 56"/>
            <p:cNvSpPr>
              <a:spLocks/>
            </p:cNvSpPr>
            <p:nvPr/>
          </p:nvSpPr>
          <p:spPr bwMode="auto">
            <a:xfrm>
              <a:off x="432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C3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0" name="Freeform 57"/>
            <p:cNvSpPr>
              <a:spLocks/>
            </p:cNvSpPr>
            <p:nvPr/>
          </p:nvSpPr>
          <p:spPr bwMode="auto">
            <a:xfrm>
              <a:off x="297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40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1" name="Freeform 58"/>
            <p:cNvSpPr>
              <a:spLocks/>
            </p:cNvSpPr>
            <p:nvPr/>
          </p:nvSpPr>
          <p:spPr bwMode="auto">
            <a:xfrm>
              <a:off x="298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80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 name="Freeform 59"/>
            <p:cNvSpPr>
              <a:spLocks/>
            </p:cNvSpPr>
            <p:nvPr/>
          </p:nvSpPr>
          <p:spPr bwMode="auto">
            <a:xfrm>
              <a:off x="299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C0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3" name="Freeform 60"/>
            <p:cNvSpPr>
              <a:spLocks/>
            </p:cNvSpPr>
            <p:nvPr/>
          </p:nvSpPr>
          <p:spPr bwMode="auto">
            <a:xfrm>
              <a:off x="300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01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4" name="Freeform 61"/>
            <p:cNvSpPr>
              <a:spLocks/>
            </p:cNvSpPr>
            <p:nvPr/>
          </p:nvSpPr>
          <p:spPr bwMode="auto">
            <a:xfrm>
              <a:off x="301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41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 name="Freeform 62"/>
            <p:cNvSpPr>
              <a:spLocks/>
            </p:cNvSpPr>
            <p:nvPr/>
          </p:nvSpPr>
          <p:spPr bwMode="auto">
            <a:xfrm>
              <a:off x="302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81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6" name="Freeform 63"/>
            <p:cNvSpPr>
              <a:spLocks/>
            </p:cNvSpPr>
            <p:nvPr/>
          </p:nvSpPr>
          <p:spPr bwMode="auto">
            <a:xfrm>
              <a:off x="303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C1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7" name="Freeform 64"/>
            <p:cNvSpPr>
              <a:spLocks/>
            </p:cNvSpPr>
            <p:nvPr/>
          </p:nvSpPr>
          <p:spPr bwMode="auto">
            <a:xfrm>
              <a:off x="305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8" name="Freeform 65"/>
            <p:cNvSpPr>
              <a:spLocks/>
            </p:cNvSpPr>
            <p:nvPr/>
          </p:nvSpPr>
          <p:spPr bwMode="auto">
            <a:xfrm>
              <a:off x="306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2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9" name="Freeform 66"/>
            <p:cNvSpPr>
              <a:spLocks/>
            </p:cNvSpPr>
            <p:nvPr/>
          </p:nvSpPr>
          <p:spPr bwMode="auto">
            <a:xfrm>
              <a:off x="307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8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0" name="Freeform 67"/>
            <p:cNvSpPr>
              <a:spLocks/>
            </p:cNvSpPr>
            <p:nvPr/>
          </p:nvSpPr>
          <p:spPr bwMode="auto">
            <a:xfrm>
              <a:off x="308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C2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 name="Freeform 68"/>
            <p:cNvSpPr>
              <a:spLocks/>
            </p:cNvSpPr>
            <p:nvPr/>
          </p:nvSpPr>
          <p:spPr bwMode="auto">
            <a:xfrm>
              <a:off x="309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2" name="Freeform 69"/>
            <p:cNvSpPr>
              <a:spLocks/>
            </p:cNvSpPr>
            <p:nvPr/>
          </p:nvSpPr>
          <p:spPr bwMode="auto">
            <a:xfrm>
              <a:off x="310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43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3" name="Freeform 70"/>
            <p:cNvSpPr>
              <a:spLocks/>
            </p:cNvSpPr>
            <p:nvPr/>
          </p:nvSpPr>
          <p:spPr bwMode="auto">
            <a:xfrm>
              <a:off x="311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8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4" name="Freeform 71"/>
            <p:cNvSpPr>
              <a:spLocks/>
            </p:cNvSpPr>
            <p:nvPr/>
          </p:nvSpPr>
          <p:spPr bwMode="auto">
            <a:xfrm>
              <a:off x="312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C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5" name="Freeform 72"/>
            <p:cNvSpPr>
              <a:spLocks/>
            </p:cNvSpPr>
            <p:nvPr/>
          </p:nvSpPr>
          <p:spPr bwMode="auto">
            <a:xfrm>
              <a:off x="313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4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6" name="Freeform 73"/>
            <p:cNvSpPr>
              <a:spLocks/>
            </p:cNvSpPr>
            <p:nvPr/>
          </p:nvSpPr>
          <p:spPr bwMode="auto">
            <a:xfrm>
              <a:off x="314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44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7" name="Freeform 74"/>
            <p:cNvSpPr>
              <a:spLocks/>
            </p:cNvSpPr>
            <p:nvPr/>
          </p:nvSpPr>
          <p:spPr bwMode="auto">
            <a:xfrm>
              <a:off x="316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48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 name="Freeform 75"/>
            <p:cNvSpPr>
              <a:spLocks/>
            </p:cNvSpPr>
            <p:nvPr/>
          </p:nvSpPr>
          <p:spPr bwMode="auto">
            <a:xfrm>
              <a:off x="317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4C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 name="Freeform 76"/>
            <p:cNvSpPr>
              <a:spLocks/>
            </p:cNvSpPr>
            <p:nvPr/>
          </p:nvSpPr>
          <p:spPr bwMode="auto">
            <a:xfrm>
              <a:off x="318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5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0" name="Freeform 77"/>
            <p:cNvSpPr>
              <a:spLocks/>
            </p:cNvSpPr>
            <p:nvPr/>
          </p:nvSpPr>
          <p:spPr bwMode="auto">
            <a:xfrm>
              <a:off x="319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54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1" name="Freeform 78"/>
            <p:cNvSpPr>
              <a:spLocks/>
            </p:cNvSpPr>
            <p:nvPr/>
          </p:nvSpPr>
          <p:spPr bwMode="auto">
            <a:xfrm>
              <a:off x="320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58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2" name="Freeform 79"/>
            <p:cNvSpPr>
              <a:spLocks/>
            </p:cNvSpPr>
            <p:nvPr/>
          </p:nvSpPr>
          <p:spPr bwMode="auto">
            <a:xfrm>
              <a:off x="321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5C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 name="Freeform 80"/>
            <p:cNvSpPr>
              <a:spLocks/>
            </p:cNvSpPr>
            <p:nvPr/>
          </p:nvSpPr>
          <p:spPr bwMode="auto">
            <a:xfrm>
              <a:off x="322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6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4" name="Freeform 81"/>
            <p:cNvSpPr>
              <a:spLocks/>
            </p:cNvSpPr>
            <p:nvPr/>
          </p:nvSpPr>
          <p:spPr bwMode="auto">
            <a:xfrm>
              <a:off x="323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64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5" name="Freeform 82"/>
            <p:cNvSpPr>
              <a:spLocks/>
            </p:cNvSpPr>
            <p:nvPr/>
          </p:nvSpPr>
          <p:spPr bwMode="auto">
            <a:xfrm>
              <a:off x="324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68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6" name="Freeform 83"/>
            <p:cNvSpPr>
              <a:spLocks/>
            </p:cNvSpPr>
            <p:nvPr/>
          </p:nvSpPr>
          <p:spPr bwMode="auto">
            <a:xfrm>
              <a:off x="326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6C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7" name="Freeform 84"/>
            <p:cNvSpPr>
              <a:spLocks/>
            </p:cNvSpPr>
            <p:nvPr/>
          </p:nvSpPr>
          <p:spPr bwMode="auto">
            <a:xfrm>
              <a:off x="327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7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8" name="Freeform 85"/>
            <p:cNvSpPr>
              <a:spLocks/>
            </p:cNvSpPr>
            <p:nvPr/>
          </p:nvSpPr>
          <p:spPr bwMode="auto">
            <a:xfrm>
              <a:off x="328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74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9" name="Freeform 86"/>
            <p:cNvSpPr>
              <a:spLocks/>
            </p:cNvSpPr>
            <p:nvPr/>
          </p:nvSpPr>
          <p:spPr bwMode="auto">
            <a:xfrm>
              <a:off x="329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78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0" name="Freeform 87"/>
            <p:cNvSpPr>
              <a:spLocks/>
            </p:cNvSpPr>
            <p:nvPr/>
          </p:nvSpPr>
          <p:spPr bwMode="auto">
            <a:xfrm>
              <a:off x="330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7C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1" name="Freeform 88"/>
            <p:cNvSpPr>
              <a:spLocks/>
            </p:cNvSpPr>
            <p:nvPr/>
          </p:nvSpPr>
          <p:spPr bwMode="auto">
            <a:xfrm>
              <a:off x="331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2" name="Freeform 89"/>
            <p:cNvSpPr>
              <a:spLocks/>
            </p:cNvSpPr>
            <p:nvPr/>
          </p:nvSpPr>
          <p:spPr bwMode="auto">
            <a:xfrm>
              <a:off x="332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848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3" name="Freeform 90"/>
            <p:cNvSpPr>
              <a:spLocks/>
            </p:cNvSpPr>
            <p:nvPr/>
          </p:nvSpPr>
          <p:spPr bwMode="auto">
            <a:xfrm>
              <a:off x="333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888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4" name="Freeform 91"/>
            <p:cNvSpPr>
              <a:spLocks/>
            </p:cNvSpPr>
            <p:nvPr/>
          </p:nvSpPr>
          <p:spPr bwMode="auto">
            <a:xfrm>
              <a:off x="334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8C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5" name="Freeform 92"/>
            <p:cNvSpPr>
              <a:spLocks/>
            </p:cNvSpPr>
            <p:nvPr/>
          </p:nvSpPr>
          <p:spPr bwMode="auto">
            <a:xfrm>
              <a:off x="335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90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6" name="Freeform 93"/>
            <p:cNvSpPr>
              <a:spLocks/>
            </p:cNvSpPr>
            <p:nvPr/>
          </p:nvSpPr>
          <p:spPr bwMode="auto">
            <a:xfrm>
              <a:off x="337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94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 name="Freeform 94"/>
            <p:cNvSpPr>
              <a:spLocks/>
            </p:cNvSpPr>
            <p:nvPr/>
          </p:nvSpPr>
          <p:spPr bwMode="auto">
            <a:xfrm>
              <a:off x="338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989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8" name="Freeform 95"/>
            <p:cNvSpPr>
              <a:spLocks/>
            </p:cNvSpPr>
            <p:nvPr/>
          </p:nvSpPr>
          <p:spPr bwMode="auto">
            <a:xfrm>
              <a:off x="339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9C9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9" name="Freeform 96"/>
            <p:cNvSpPr>
              <a:spLocks/>
            </p:cNvSpPr>
            <p:nvPr/>
          </p:nvSpPr>
          <p:spPr bwMode="auto">
            <a:xfrm>
              <a:off x="340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A0A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0" name="Freeform 97"/>
            <p:cNvSpPr>
              <a:spLocks/>
            </p:cNvSpPr>
            <p:nvPr/>
          </p:nvSpPr>
          <p:spPr bwMode="auto">
            <a:xfrm>
              <a:off x="341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A4A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1" name="Freeform 98"/>
            <p:cNvSpPr>
              <a:spLocks/>
            </p:cNvSpPr>
            <p:nvPr/>
          </p:nvSpPr>
          <p:spPr bwMode="auto">
            <a:xfrm>
              <a:off x="342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A8A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 name="Freeform 99"/>
            <p:cNvSpPr>
              <a:spLocks/>
            </p:cNvSpPr>
            <p:nvPr/>
          </p:nvSpPr>
          <p:spPr bwMode="auto">
            <a:xfrm>
              <a:off x="343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ACA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3" name="Freeform 100"/>
            <p:cNvSpPr>
              <a:spLocks/>
            </p:cNvSpPr>
            <p:nvPr/>
          </p:nvSpPr>
          <p:spPr bwMode="auto">
            <a:xfrm>
              <a:off x="344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B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 name="Freeform 101"/>
            <p:cNvSpPr>
              <a:spLocks/>
            </p:cNvSpPr>
            <p:nvPr/>
          </p:nvSpPr>
          <p:spPr bwMode="auto">
            <a:xfrm>
              <a:off x="345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B4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 name="Freeform 102"/>
            <p:cNvSpPr>
              <a:spLocks/>
            </p:cNvSpPr>
            <p:nvPr/>
          </p:nvSpPr>
          <p:spPr bwMode="auto">
            <a:xfrm>
              <a:off x="346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B8B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 name="Freeform 103"/>
            <p:cNvSpPr>
              <a:spLocks/>
            </p:cNvSpPr>
            <p:nvPr/>
          </p:nvSpPr>
          <p:spPr bwMode="auto">
            <a:xfrm>
              <a:off x="348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BCB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 name="Freeform 104"/>
            <p:cNvSpPr>
              <a:spLocks/>
            </p:cNvSpPr>
            <p:nvPr/>
          </p:nvSpPr>
          <p:spPr bwMode="auto">
            <a:xfrm>
              <a:off x="349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C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8" name="Freeform 105"/>
            <p:cNvSpPr>
              <a:spLocks/>
            </p:cNvSpPr>
            <p:nvPr/>
          </p:nvSpPr>
          <p:spPr bwMode="auto">
            <a:xfrm>
              <a:off x="350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C4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9" name="Freeform 106"/>
            <p:cNvSpPr>
              <a:spLocks/>
            </p:cNvSpPr>
            <p:nvPr/>
          </p:nvSpPr>
          <p:spPr bwMode="auto">
            <a:xfrm>
              <a:off x="351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C8C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0" name="Freeform 107"/>
            <p:cNvSpPr>
              <a:spLocks/>
            </p:cNvSpPr>
            <p:nvPr/>
          </p:nvSpPr>
          <p:spPr bwMode="auto">
            <a:xfrm>
              <a:off x="352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CC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1" name="Freeform 108"/>
            <p:cNvSpPr>
              <a:spLocks/>
            </p:cNvSpPr>
            <p:nvPr/>
          </p:nvSpPr>
          <p:spPr bwMode="auto">
            <a:xfrm>
              <a:off x="353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D0D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2" name="Freeform 109"/>
            <p:cNvSpPr>
              <a:spLocks/>
            </p:cNvSpPr>
            <p:nvPr/>
          </p:nvSpPr>
          <p:spPr bwMode="auto">
            <a:xfrm>
              <a:off x="354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D4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3" name="Freeform 110"/>
            <p:cNvSpPr>
              <a:spLocks/>
            </p:cNvSpPr>
            <p:nvPr/>
          </p:nvSpPr>
          <p:spPr bwMode="auto">
            <a:xfrm>
              <a:off x="355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D8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4" name="Freeform 111"/>
            <p:cNvSpPr>
              <a:spLocks/>
            </p:cNvSpPr>
            <p:nvPr/>
          </p:nvSpPr>
          <p:spPr bwMode="auto">
            <a:xfrm>
              <a:off x="356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DCD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 name="Freeform 112"/>
            <p:cNvSpPr>
              <a:spLocks/>
            </p:cNvSpPr>
            <p:nvPr/>
          </p:nvSpPr>
          <p:spPr bwMode="auto">
            <a:xfrm>
              <a:off x="357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E0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 name="Freeform 113"/>
            <p:cNvSpPr>
              <a:spLocks/>
            </p:cNvSpPr>
            <p:nvPr/>
          </p:nvSpPr>
          <p:spPr bwMode="auto">
            <a:xfrm>
              <a:off x="359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E4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 name="Freeform 114"/>
            <p:cNvSpPr>
              <a:spLocks/>
            </p:cNvSpPr>
            <p:nvPr/>
          </p:nvSpPr>
          <p:spPr bwMode="auto">
            <a:xfrm>
              <a:off x="360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E8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8" name="Freeform 115"/>
            <p:cNvSpPr>
              <a:spLocks/>
            </p:cNvSpPr>
            <p:nvPr/>
          </p:nvSpPr>
          <p:spPr bwMode="auto">
            <a:xfrm>
              <a:off x="361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EC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9" name="Freeform 116"/>
            <p:cNvSpPr>
              <a:spLocks/>
            </p:cNvSpPr>
            <p:nvPr/>
          </p:nvSpPr>
          <p:spPr bwMode="auto">
            <a:xfrm>
              <a:off x="362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0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0" name="Freeform 117"/>
            <p:cNvSpPr>
              <a:spLocks/>
            </p:cNvSpPr>
            <p:nvPr/>
          </p:nvSpPr>
          <p:spPr bwMode="auto">
            <a:xfrm>
              <a:off x="363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4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1" name="Freeform 118"/>
            <p:cNvSpPr>
              <a:spLocks/>
            </p:cNvSpPr>
            <p:nvPr/>
          </p:nvSpPr>
          <p:spPr bwMode="auto">
            <a:xfrm>
              <a:off x="364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F8F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2" name="Freeform 119"/>
            <p:cNvSpPr>
              <a:spLocks/>
            </p:cNvSpPr>
            <p:nvPr/>
          </p:nvSpPr>
          <p:spPr bwMode="auto">
            <a:xfrm>
              <a:off x="186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8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3" name="Freeform 120"/>
            <p:cNvSpPr>
              <a:spLocks/>
            </p:cNvSpPr>
            <p:nvPr/>
          </p:nvSpPr>
          <p:spPr bwMode="auto">
            <a:xfrm>
              <a:off x="187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4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4" name="Freeform 121"/>
            <p:cNvSpPr>
              <a:spLocks/>
            </p:cNvSpPr>
            <p:nvPr/>
          </p:nvSpPr>
          <p:spPr bwMode="auto">
            <a:xfrm>
              <a:off x="189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0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5" name="Freeform 122"/>
            <p:cNvSpPr>
              <a:spLocks/>
            </p:cNvSpPr>
            <p:nvPr/>
          </p:nvSpPr>
          <p:spPr bwMode="auto">
            <a:xfrm>
              <a:off x="190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4C0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6" name="Freeform 123"/>
            <p:cNvSpPr>
              <a:spLocks/>
            </p:cNvSpPr>
            <p:nvPr/>
          </p:nvSpPr>
          <p:spPr bwMode="auto">
            <a:xfrm>
              <a:off x="192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4BC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7" name="Freeform 124"/>
            <p:cNvSpPr>
              <a:spLocks/>
            </p:cNvSpPr>
            <p:nvPr/>
          </p:nvSpPr>
          <p:spPr bwMode="auto">
            <a:xfrm>
              <a:off x="193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4B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8" name="Freeform 125"/>
            <p:cNvSpPr>
              <a:spLocks/>
            </p:cNvSpPr>
            <p:nvPr/>
          </p:nvSpPr>
          <p:spPr bwMode="auto">
            <a:xfrm>
              <a:off x="194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4B4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9" name="Freeform 126"/>
            <p:cNvSpPr>
              <a:spLocks/>
            </p:cNvSpPr>
            <p:nvPr/>
          </p:nvSpPr>
          <p:spPr bwMode="auto">
            <a:xfrm>
              <a:off x="196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8B4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0" name="Freeform 127"/>
            <p:cNvSpPr>
              <a:spLocks/>
            </p:cNvSpPr>
            <p:nvPr/>
          </p:nvSpPr>
          <p:spPr bwMode="auto">
            <a:xfrm>
              <a:off x="197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8B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1" name="Freeform 128"/>
            <p:cNvSpPr>
              <a:spLocks/>
            </p:cNvSpPr>
            <p:nvPr/>
          </p:nvSpPr>
          <p:spPr bwMode="auto">
            <a:xfrm>
              <a:off x="198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8AC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2" name="Freeform 129"/>
            <p:cNvSpPr>
              <a:spLocks/>
            </p:cNvSpPr>
            <p:nvPr/>
          </p:nvSpPr>
          <p:spPr bwMode="auto">
            <a:xfrm>
              <a:off x="200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8A8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3" name="Freeform 130"/>
            <p:cNvSpPr>
              <a:spLocks/>
            </p:cNvSpPr>
            <p:nvPr/>
          </p:nvSpPr>
          <p:spPr bwMode="auto">
            <a:xfrm>
              <a:off x="201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CA8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4" name="Freeform 131"/>
            <p:cNvSpPr>
              <a:spLocks/>
            </p:cNvSpPr>
            <p:nvPr/>
          </p:nvSpPr>
          <p:spPr bwMode="auto">
            <a:xfrm>
              <a:off x="202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CA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 name="Freeform 132"/>
            <p:cNvSpPr>
              <a:spLocks/>
            </p:cNvSpPr>
            <p:nvPr/>
          </p:nvSpPr>
          <p:spPr bwMode="auto">
            <a:xfrm>
              <a:off x="204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CA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 name="Freeform 133"/>
            <p:cNvSpPr>
              <a:spLocks/>
            </p:cNvSpPr>
            <p:nvPr/>
          </p:nvSpPr>
          <p:spPr bwMode="auto">
            <a:xfrm>
              <a:off x="205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C9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7" name="Freeform 134"/>
            <p:cNvSpPr>
              <a:spLocks/>
            </p:cNvSpPr>
            <p:nvPr/>
          </p:nvSpPr>
          <p:spPr bwMode="auto">
            <a:xfrm>
              <a:off x="207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09C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 name="Freeform 135"/>
            <p:cNvSpPr>
              <a:spLocks/>
            </p:cNvSpPr>
            <p:nvPr/>
          </p:nvSpPr>
          <p:spPr bwMode="auto">
            <a:xfrm>
              <a:off x="208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098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9" name="Freeform 136"/>
            <p:cNvSpPr>
              <a:spLocks/>
            </p:cNvSpPr>
            <p:nvPr/>
          </p:nvSpPr>
          <p:spPr bwMode="auto">
            <a:xfrm>
              <a:off x="209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09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0" name="Freeform 137"/>
            <p:cNvSpPr>
              <a:spLocks/>
            </p:cNvSpPr>
            <p:nvPr/>
          </p:nvSpPr>
          <p:spPr bwMode="auto">
            <a:xfrm>
              <a:off x="211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090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1" name="Freeform 138"/>
            <p:cNvSpPr>
              <a:spLocks/>
            </p:cNvSpPr>
            <p:nvPr/>
          </p:nvSpPr>
          <p:spPr bwMode="auto">
            <a:xfrm>
              <a:off x="212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48C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2" name="Freeform 139"/>
            <p:cNvSpPr>
              <a:spLocks/>
            </p:cNvSpPr>
            <p:nvPr/>
          </p:nvSpPr>
          <p:spPr bwMode="auto">
            <a:xfrm>
              <a:off x="213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4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 name="Freeform 140"/>
            <p:cNvSpPr>
              <a:spLocks/>
            </p:cNvSpPr>
            <p:nvPr/>
          </p:nvSpPr>
          <p:spPr bwMode="auto">
            <a:xfrm>
              <a:off x="215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48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4" name="Freeform 141"/>
            <p:cNvSpPr>
              <a:spLocks/>
            </p:cNvSpPr>
            <p:nvPr/>
          </p:nvSpPr>
          <p:spPr bwMode="auto">
            <a:xfrm>
              <a:off x="216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484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5" name="Freeform 142"/>
            <p:cNvSpPr>
              <a:spLocks/>
            </p:cNvSpPr>
            <p:nvPr/>
          </p:nvSpPr>
          <p:spPr bwMode="auto">
            <a:xfrm>
              <a:off x="218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88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6" name="Freeform 143"/>
            <p:cNvSpPr>
              <a:spLocks/>
            </p:cNvSpPr>
            <p:nvPr/>
          </p:nvSpPr>
          <p:spPr bwMode="auto">
            <a:xfrm>
              <a:off x="219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880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7" name="Freeform 144"/>
            <p:cNvSpPr>
              <a:spLocks/>
            </p:cNvSpPr>
            <p:nvPr/>
          </p:nvSpPr>
          <p:spPr bwMode="auto">
            <a:xfrm>
              <a:off x="220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87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8" name="Freeform 145"/>
            <p:cNvSpPr>
              <a:spLocks/>
            </p:cNvSpPr>
            <p:nvPr/>
          </p:nvSpPr>
          <p:spPr bwMode="auto">
            <a:xfrm>
              <a:off x="222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878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9" name="Freeform 146"/>
            <p:cNvSpPr>
              <a:spLocks/>
            </p:cNvSpPr>
            <p:nvPr/>
          </p:nvSpPr>
          <p:spPr bwMode="auto">
            <a:xfrm>
              <a:off x="223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C74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0" name="Freeform 147"/>
            <p:cNvSpPr>
              <a:spLocks/>
            </p:cNvSpPr>
            <p:nvPr/>
          </p:nvSpPr>
          <p:spPr bwMode="auto">
            <a:xfrm>
              <a:off x="224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C74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1" name="Freeform 148"/>
            <p:cNvSpPr>
              <a:spLocks/>
            </p:cNvSpPr>
            <p:nvPr/>
          </p:nvSpPr>
          <p:spPr bwMode="auto">
            <a:xfrm>
              <a:off x="226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C70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2" name="Freeform 149"/>
            <p:cNvSpPr>
              <a:spLocks/>
            </p:cNvSpPr>
            <p:nvPr/>
          </p:nvSpPr>
          <p:spPr bwMode="auto">
            <a:xfrm>
              <a:off x="227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C6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3" name="Freeform 150"/>
            <p:cNvSpPr>
              <a:spLocks/>
            </p:cNvSpPr>
            <p:nvPr/>
          </p:nvSpPr>
          <p:spPr bwMode="auto">
            <a:xfrm>
              <a:off x="228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06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4" name="Freeform 151"/>
            <p:cNvSpPr>
              <a:spLocks/>
            </p:cNvSpPr>
            <p:nvPr/>
          </p:nvSpPr>
          <p:spPr bwMode="auto">
            <a:xfrm>
              <a:off x="230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068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5" name="Freeform 152"/>
            <p:cNvSpPr>
              <a:spLocks/>
            </p:cNvSpPr>
            <p:nvPr/>
          </p:nvSpPr>
          <p:spPr bwMode="auto">
            <a:xfrm>
              <a:off x="231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064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6" name="Freeform 153"/>
            <p:cNvSpPr>
              <a:spLocks/>
            </p:cNvSpPr>
            <p:nvPr/>
          </p:nvSpPr>
          <p:spPr bwMode="auto">
            <a:xfrm>
              <a:off x="233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06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7" name="Freeform 154"/>
            <p:cNvSpPr>
              <a:spLocks/>
            </p:cNvSpPr>
            <p:nvPr/>
          </p:nvSpPr>
          <p:spPr bwMode="auto">
            <a:xfrm>
              <a:off x="234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5C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8" name="Freeform 155"/>
            <p:cNvSpPr>
              <a:spLocks/>
            </p:cNvSpPr>
            <p:nvPr/>
          </p:nvSpPr>
          <p:spPr bwMode="auto">
            <a:xfrm>
              <a:off x="235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5C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9" name="Freeform 156"/>
            <p:cNvSpPr>
              <a:spLocks/>
            </p:cNvSpPr>
            <p:nvPr/>
          </p:nvSpPr>
          <p:spPr bwMode="auto">
            <a:xfrm>
              <a:off x="237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5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0" name="Freeform 157"/>
            <p:cNvSpPr>
              <a:spLocks/>
            </p:cNvSpPr>
            <p:nvPr/>
          </p:nvSpPr>
          <p:spPr bwMode="auto">
            <a:xfrm>
              <a:off x="238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54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1" name="Freeform 158"/>
            <p:cNvSpPr>
              <a:spLocks/>
            </p:cNvSpPr>
            <p:nvPr/>
          </p:nvSpPr>
          <p:spPr bwMode="auto">
            <a:xfrm>
              <a:off x="239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854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2" name="Freeform 159"/>
            <p:cNvSpPr>
              <a:spLocks/>
            </p:cNvSpPr>
            <p:nvPr/>
          </p:nvSpPr>
          <p:spPr bwMode="auto">
            <a:xfrm>
              <a:off x="241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850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3" name="Freeform 160"/>
            <p:cNvSpPr>
              <a:spLocks/>
            </p:cNvSpPr>
            <p:nvPr/>
          </p:nvSpPr>
          <p:spPr bwMode="auto">
            <a:xfrm>
              <a:off x="242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84C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4" name="Freeform 161"/>
            <p:cNvSpPr>
              <a:spLocks/>
            </p:cNvSpPr>
            <p:nvPr/>
          </p:nvSpPr>
          <p:spPr bwMode="auto">
            <a:xfrm>
              <a:off x="243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848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5" name="Freeform 162"/>
            <p:cNvSpPr>
              <a:spLocks/>
            </p:cNvSpPr>
            <p:nvPr/>
          </p:nvSpPr>
          <p:spPr bwMode="auto">
            <a:xfrm>
              <a:off x="245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C48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6" name="Freeform 163"/>
            <p:cNvSpPr>
              <a:spLocks/>
            </p:cNvSpPr>
            <p:nvPr/>
          </p:nvSpPr>
          <p:spPr bwMode="auto">
            <a:xfrm>
              <a:off x="246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C4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7" name="Freeform 164"/>
            <p:cNvSpPr>
              <a:spLocks/>
            </p:cNvSpPr>
            <p:nvPr/>
          </p:nvSpPr>
          <p:spPr bwMode="auto">
            <a:xfrm>
              <a:off x="248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C40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8" name="Freeform 165"/>
            <p:cNvSpPr>
              <a:spLocks/>
            </p:cNvSpPr>
            <p:nvPr/>
          </p:nvSpPr>
          <p:spPr bwMode="auto">
            <a:xfrm>
              <a:off x="249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C3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9" name="Freeform 166"/>
            <p:cNvSpPr>
              <a:spLocks/>
            </p:cNvSpPr>
            <p:nvPr/>
          </p:nvSpPr>
          <p:spPr bwMode="auto">
            <a:xfrm>
              <a:off x="250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03C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0" name="Freeform 167"/>
            <p:cNvSpPr>
              <a:spLocks/>
            </p:cNvSpPr>
            <p:nvPr/>
          </p:nvSpPr>
          <p:spPr bwMode="auto">
            <a:xfrm>
              <a:off x="252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03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1" name="Freeform 168"/>
            <p:cNvSpPr>
              <a:spLocks/>
            </p:cNvSpPr>
            <p:nvPr/>
          </p:nvSpPr>
          <p:spPr bwMode="auto">
            <a:xfrm>
              <a:off x="253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034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2" name="Freeform 169"/>
            <p:cNvSpPr>
              <a:spLocks/>
            </p:cNvSpPr>
            <p:nvPr/>
          </p:nvSpPr>
          <p:spPr bwMode="auto">
            <a:xfrm>
              <a:off x="161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030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3" name="Freeform 170"/>
            <p:cNvSpPr>
              <a:spLocks/>
            </p:cNvSpPr>
            <p:nvPr/>
          </p:nvSpPr>
          <p:spPr bwMode="auto">
            <a:xfrm>
              <a:off x="162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034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4" name="Freeform 171"/>
            <p:cNvSpPr>
              <a:spLocks/>
            </p:cNvSpPr>
            <p:nvPr/>
          </p:nvSpPr>
          <p:spPr bwMode="auto">
            <a:xfrm>
              <a:off x="163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03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5" name="Freeform 172"/>
            <p:cNvSpPr>
              <a:spLocks/>
            </p:cNvSpPr>
            <p:nvPr/>
          </p:nvSpPr>
          <p:spPr bwMode="auto">
            <a:xfrm>
              <a:off x="164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303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6" name="Freeform 173"/>
            <p:cNvSpPr>
              <a:spLocks/>
            </p:cNvSpPr>
            <p:nvPr/>
          </p:nvSpPr>
          <p:spPr bwMode="auto">
            <a:xfrm>
              <a:off x="166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C3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7" name="Freeform 174"/>
            <p:cNvSpPr>
              <a:spLocks/>
            </p:cNvSpPr>
            <p:nvPr/>
          </p:nvSpPr>
          <p:spPr bwMode="auto">
            <a:xfrm>
              <a:off x="167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C40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8" name="Freeform 175"/>
            <p:cNvSpPr>
              <a:spLocks/>
            </p:cNvSpPr>
            <p:nvPr/>
          </p:nvSpPr>
          <p:spPr bwMode="auto">
            <a:xfrm>
              <a:off x="168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C4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9" name="Freeform 176"/>
            <p:cNvSpPr>
              <a:spLocks/>
            </p:cNvSpPr>
            <p:nvPr/>
          </p:nvSpPr>
          <p:spPr bwMode="auto">
            <a:xfrm>
              <a:off x="170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C44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0" name="Freeform 177"/>
            <p:cNvSpPr>
              <a:spLocks/>
            </p:cNvSpPr>
            <p:nvPr/>
          </p:nvSpPr>
          <p:spPr bwMode="auto">
            <a:xfrm>
              <a:off x="171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848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1" name="Freeform 178"/>
            <p:cNvSpPr>
              <a:spLocks/>
            </p:cNvSpPr>
            <p:nvPr/>
          </p:nvSpPr>
          <p:spPr bwMode="auto">
            <a:xfrm>
              <a:off x="172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84C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2" name="Freeform 179"/>
            <p:cNvSpPr>
              <a:spLocks/>
            </p:cNvSpPr>
            <p:nvPr/>
          </p:nvSpPr>
          <p:spPr bwMode="auto">
            <a:xfrm>
              <a:off x="174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850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3" name="Freeform 180"/>
            <p:cNvSpPr>
              <a:spLocks/>
            </p:cNvSpPr>
            <p:nvPr/>
          </p:nvSpPr>
          <p:spPr bwMode="auto">
            <a:xfrm>
              <a:off x="175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85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4" name="Freeform 181"/>
            <p:cNvSpPr>
              <a:spLocks/>
            </p:cNvSpPr>
            <p:nvPr/>
          </p:nvSpPr>
          <p:spPr bwMode="auto">
            <a:xfrm>
              <a:off x="176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54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5" name="Freeform 182"/>
            <p:cNvSpPr>
              <a:spLocks/>
            </p:cNvSpPr>
            <p:nvPr/>
          </p:nvSpPr>
          <p:spPr bwMode="auto">
            <a:xfrm>
              <a:off x="178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5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6" name="Freeform 183"/>
            <p:cNvSpPr>
              <a:spLocks/>
            </p:cNvSpPr>
            <p:nvPr/>
          </p:nvSpPr>
          <p:spPr bwMode="auto">
            <a:xfrm>
              <a:off x="179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58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7" name="Freeform 184"/>
            <p:cNvSpPr>
              <a:spLocks/>
            </p:cNvSpPr>
            <p:nvPr/>
          </p:nvSpPr>
          <p:spPr bwMode="auto">
            <a:xfrm>
              <a:off x="180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5C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8" name="Freeform 185"/>
            <p:cNvSpPr>
              <a:spLocks/>
            </p:cNvSpPr>
            <p:nvPr/>
          </p:nvSpPr>
          <p:spPr bwMode="auto">
            <a:xfrm>
              <a:off x="182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46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9" name="Freeform 186"/>
            <p:cNvSpPr>
              <a:spLocks/>
            </p:cNvSpPr>
            <p:nvPr/>
          </p:nvSpPr>
          <p:spPr bwMode="auto">
            <a:xfrm>
              <a:off x="183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060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0" name="Freeform 187"/>
            <p:cNvSpPr>
              <a:spLocks/>
            </p:cNvSpPr>
            <p:nvPr/>
          </p:nvSpPr>
          <p:spPr bwMode="auto">
            <a:xfrm>
              <a:off x="184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06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1" name="Freeform 188"/>
            <p:cNvSpPr>
              <a:spLocks/>
            </p:cNvSpPr>
            <p:nvPr/>
          </p:nvSpPr>
          <p:spPr bwMode="auto">
            <a:xfrm>
              <a:off x="185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068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2" name="Freeform 189"/>
            <p:cNvSpPr>
              <a:spLocks/>
            </p:cNvSpPr>
            <p:nvPr/>
          </p:nvSpPr>
          <p:spPr bwMode="auto">
            <a:xfrm>
              <a:off x="187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206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3" name="Freeform 190"/>
            <p:cNvSpPr>
              <a:spLocks/>
            </p:cNvSpPr>
            <p:nvPr/>
          </p:nvSpPr>
          <p:spPr bwMode="auto">
            <a:xfrm>
              <a:off x="188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C70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4" name="Freeform 191"/>
            <p:cNvSpPr>
              <a:spLocks/>
            </p:cNvSpPr>
            <p:nvPr/>
          </p:nvSpPr>
          <p:spPr bwMode="auto">
            <a:xfrm>
              <a:off x="189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C70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5" name="Freeform 192"/>
            <p:cNvSpPr>
              <a:spLocks/>
            </p:cNvSpPr>
            <p:nvPr/>
          </p:nvSpPr>
          <p:spPr bwMode="auto">
            <a:xfrm>
              <a:off x="191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C74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6" name="Freeform 193"/>
            <p:cNvSpPr>
              <a:spLocks/>
            </p:cNvSpPr>
            <p:nvPr/>
          </p:nvSpPr>
          <p:spPr bwMode="auto">
            <a:xfrm>
              <a:off x="192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C78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7" name="Freeform 194"/>
            <p:cNvSpPr>
              <a:spLocks/>
            </p:cNvSpPr>
            <p:nvPr/>
          </p:nvSpPr>
          <p:spPr bwMode="auto">
            <a:xfrm>
              <a:off x="193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87C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8" name="Freeform 195"/>
            <p:cNvSpPr>
              <a:spLocks/>
            </p:cNvSpPr>
            <p:nvPr/>
          </p:nvSpPr>
          <p:spPr bwMode="auto">
            <a:xfrm>
              <a:off x="195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87C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 name="Freeform 196"/>
            <p:cNvSpPr>
              <a:spLocks/>
            </p:cNvSpPr>
            <p:nvPr/>
          </p:nvSpPr>
          <p:spPr bwMode="auto">
            <a:xfrm>
              <a:off x="196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88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 name="Freeform 197"/>
            <p:cNvSpPr>
              <a:spLocks/>
            </p:cNvSpPr>
            <p:nvPr/>
          </p:nvSpPr>
          <p:spPr bwMode="auto">
            <a:xfrm>
              <a:off x="197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884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1" name="Freeform 198"/>
            <p:cNvSpPr>
              <a:spLocks/>
            </p:cNvSpPr>
            <p:nvPr/>
          </p:nvSpPr>
          <p:spPr bwMode="auto">
            <a:xfrm>
              <a:off x="199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48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2" name="Freeform 199"/>
            <p:cNvSpPr>
              <a:spLocks/>
            </p:cNvSpPr>
            <p:nvPr/>
          </p:nvSpPr>
          <p:spPr bwMode="auto">
            <a:xfrm>
              <a:off x="200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488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3" name="Freeform 200"/>
            <p:cNvSpPr>
              <a:spLocks/>
            </p:cNvSpPr>
            <p:nvPr/>
          </p:nvSpPr>
          <p:spPr bwMode="auto">
            <a:xfrm>
              <a:off x="201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48C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4" name="Freeform 201"/>
            <p:cNvSpPr>
              <a:spLocks/>
            </p:cNvSpPr>
            <p:nvPr/>
          </p:nvSpPr>
          <p:spPr bwMode="auto">
            <a:xfrm>
              <a:off x="202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490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5" name="Freeform 202"/>
            <p:cNvSpPr>
              <a:spLocks/>
            </p:cNvSpPr>
            <p:nvPr/>
          </p:nvSpPr>
          <p:spPr bwMode="auto">
            <a:xfrm>
              <a:off x="204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09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6" name="Freeform 203"/>
            <p:cNvSpPr>
              <a:spLocks/>
            </p:cNvSpPr>
            <p:nvPr/>
          </p:nvSpPr>
          <p:spPr bwMode="auto">
            <a:xfrm>
              <a:off x="205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09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7" name="Freeform 204"/>
            <p:cNvSpPr>
              <a:spLocks/>
            </p:cNvSpPr>
            <p:nvPr/>
          </p:nvSpPr>
          <p:spPr bwMode="auto">
            <a:xfrm>
              <a:off x="206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09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8" name="Freeform 205"/>
            <p:cNvSpPr>
              <a:spLocks/>
            </p:cNvSpPr>
            <p:nvPr/>
          </p:nvSpPr>
          <p:spPr bwMode="auto">
            <a:xfrm>
              <a:off x="208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109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9" name="Freeform 206"/>
            <p:cNvSpPr>
              <a:spLocks/>
            </p:cNvSpPr>
            <p:nvPr/>
          </p:nvSpPr>
          <p:spPr bwMode="auto">
            <a:xfrm>
              <a:off x="209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CA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0" name="Freeform 207"/>
            <p:cNvSpPr>
              <a:spLocks/>
            </p:cNvSpPr>
            <p:nvPr/>
          </p:nvSpPr>
          <p:spPr bwMode="auto">
            <a:xfrm>
              <a:off x="210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CA0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1" name="Freeform 208"/>
            <p:cNvSpPr>
              <a:spLocks/>
            </p:cNvSpPr>
            <p:nvPr/>
          </p:nvSpPr>
          <p:spPr bwMode="auto">
            <a:xfrm>
              <a:off x="212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CA4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 name="Freeform 209"/>
            <p:cNvSpPr>
              <a:spLocks/>
            </p:cNvSpPr>
            <p:nvPr/>
          </p:nvSpPr>
          <p:spPr bwMode="auto">
            <a:xfrm>
              <a:off x="213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CA8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 name="Freeform 210"/>
            <p:cNvSpPr>
              <a:spLocks/>
            </p:cNvSpPr>
            <p:nvPr/>
          </p:nvSpPr>
          <p:spPr bwMode="auto">
            <a:xfrm>
              <a:off x="214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8AC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 name="Freeform 211"/>
            <p:cNvSpPr>
              <a:spLocks/>
            </p:cNvSpPr>
            <p:nvPr/>
          </p:nvSpPr>
          <p:spPr bwMode="auto">
            <a:xfrm>
              <a:off x="216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8A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5" name="Freeform 212"/>
            <p:cNvSpPr>
              <a:spLocks/>
            </p:cNvSpPr>
            <p:nvPr/>
          </p:nvSpPr>
          <p:spPr bwMode="auto">
            <a:xfrm>
              <a:off x="217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8B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 name="Freeform 213"/>
            <p:cNvSpPr>
              <a:spLocks/>
            </p:cNvSpPr>
            <p:nvPr/>
          </p:nvSpPr>
          <p:spPr bwMode="auto">
            <a:xfrm>
              <a:off x="218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8B4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 name="Freeform 214"/>
            <p:cNvSpPr>
              <a:spLocks/>
            </p:cNvSpPr>
            <p:nvPr/>
          </p:nvSpPr>
          <p:spPr bwMode="auto">
            <a:xfrm>
              <a:off x="220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4B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8" name="Freeform 215"/>
            <p:cNvSpPr>
              <a:spLocks/>
            </p:cNvSpPr>
            <p:nvPr/>
          </p:nvSpPr>
          <p:spPr bwMode="auto">
            <a:xfrm>
              <a:off x="221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4B8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9" name="Freeform 216"/>
            <p:cNvSpPr>
              <a:spLocks/>
            </p:cNvSpPr>
            <p:nvPr/>
          </p:nvSpPr>
          <p:spPr bwMode="auto">
            <a:xfrm>
              <a:off x="222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4BC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0" name="Freeform 217"/>
            <p:cNvSpPr>
              <a:spLocks/>
            </p:cNvSpPr>
            <p:nvPr/>
          </p:nvSpPr>
          <p:spPr bwMode="auto">
            <a:xfrm>
              <a:off x="224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4C0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1" name="Freeform 218"/>
            <p:cNvSpPr>
              <a:spLocks/>
            </p:cNvSpPr>
            <p:nvPr/>
          </p:nvSpPr>
          <p:spPr bwMode="auto">
            <a:xfrm>
              <a:off x="225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4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2" name="Freeform 219"/>
            <p:cNvSpPr>
              <a:spLocks/>
            </p:cNvSpPr>
            <p:nvPr/>
          </p:nvSpPr>
          <p:spPr bwMode="auto">
            <a:xfrm>
              <a:off x="226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3" name="Freeform 220"/>
            <p:cNvSpPr>
              <a:spLocks/>
            </p:cNvSpPr>
            <p:nvPr/>
          </p:nvSpPr>
          <p:spPr bwMode="auto">
            <a:xfrm>
              <a:off x="227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4" name="Freeform 221"/>
            <p:cNvSpPr>
              <a:spLocks/>
            </p:cNvSpPr>
            <p:nvPr/>
          </p:nvSpPr>
          <p:spPr bwMode="auto">
            <a:xfrm>
              <a:off x="229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5" name="Freeform 222"/>
            <p:cNvSpPr>
              <a:spLocks/>
            </p:cNvSpPr>
            <p:nvPr/>
          </p:nvSpPr>
          <p:spPr bwMode="auto">
            <a:xfrm>
              <a:off x="230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6" name="Freeform 223"/>
            <p:cNvSpPr>
              <a:spLocks/>
            </p:cNvSpPr>
            <p:nvPr/>
          </p:nvSpPr>
          <p:spPr bwMode="auto">
            <a:xfrm>
              <a:off x="231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 name="Freeform 224"/>
            <p:cNvSpPr>
              <a:spLocks/>
            </p:cNvSpPr>
            <p:nvPr/>
          </p:nvSpPr>
          <p:spPr bwMode="auto">
            <a:xfrm>
              <a:off x="233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8" name="Freeform 225"/>
            <p:cNvSpPr>
              <a:spLocks/>
            </p:cNvSpPr>
            <p:nvPr/>
          </p:nvSpPr>
          <p:spPr bwMode="auto">
            <a:xfrm>
              <a:off x="2345"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B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 name="Freeform 226"/>
            <p:cNvSpPr>
              <a:spLocks/>
            </p:cNvSpPr>
            <p:nvPr/>
          </p:nvSpPr>
          <p:spPr bwMode="auto">
            <a:xfrm>
              <a:off x="235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B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0" name="Freeform 227"/>
            <p:cNvSpPr>
              <a:spLocks/>
            </p:cNvSpPr>
            <p:nvPr/>
          </p:nvSpPr>
          <p:spPr bwMode="auto">
            <a:xfrm>
              <a:off x="237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1" name="Freeform 228"/>
            <p:cNvSpPr>
              <a:spLocks/>
            </p:cNvSpPr>
            <p:nvPr/>
          </p:nvSpPr>
          <p:spPr bwMode="auto">
            <a:xfrm>
              <a:off x="238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2" name="Freeform 229"/>
            <p:cNvSpPr>
              <a:spLocks/>
            </p:cNvSpPr>
            <p:nvPr/>
          </p:nvSpPr>
          <p:spPr bwMode="auto">
            <a:xfrm>
              <a:off x="239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A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3" name="Freeform 230"/>
            <p:cNvSpPr>
              <a:spLocks/>
            </p:cNvSpPr>
            <p:nvPr/>
          </p:nvSpPr>
          <p:spPr bwMode="auto">
            <a:xfrm>
              <a:off x="241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A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4" name="Freeform 231"/>
            <p:cNvSpPr>
              <a:spLocks/>
            </p:cNvSpPr>
            <p:nvPr/>
          </p:nvSpPr>
          <p:spPr bwMode="auto">
            <a:xfrm>
              <a:off x="242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A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5" name="Freeform 232"/>
            <p:cNvSpPr>
              <a:spLocks/>
            </p:cNvSpPr>
            <p:nvPr/>
          </p:nvSpPr>
          <p:spPr bwMode="auto">
            <a:xfrm>
              <a:off x="243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A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6" name="Freeform 233"/>
            <p:cNvSpPr>
              <a:spLocks/>
            </p:cNvSpPr>
            <p:nvPr/>
          </p:nvSpPr>
          <p:spPr bwMode="auto">
            <a:xfrm>
              <a:off x="245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9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7" name="Freeform 234"/>
            <p:cNvSpPr>
              <a:spLocks/>
            </p:cNvSpPr>
            <p:nvPr/>
          </p:nvSpPr>
          <p:spPr bwMode="auto">
            <a:xfrm>
              <a:off x="246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9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8" name="Freeform 235"/>
            <p:cNvSpPr>
              <a:spLocks/>
            </p:cNvSpPr>
            <p:nvPr/>
          </p:nvSpPr>
          <p:spPr bwMode="auto">
            <a:xfrm>
              <a:off x="247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9" name="Freeform 236"/>
            <p:cNvSpPr>
              <a:spLocks/>
            </p:cNvSpPr>
            <p:nvPr/>
          </p:nvSpPr>
          <p:spPr bwMode="auto">
            <a:xfrm>
              <a:off x="249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0" name="Freeform 237"/>
            <p:cNvSpPr>
              <a:spLocks/>
            </p:cNvSpPr>
            <p:nvPr/>
          </p:nvSpPr>
          <p:spPr bwMode="auto">
            <a:xfrm>
              <a:off x="250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1" name="Freeform 238"/>
            <p:cNvSpPr>
              <a:spLocks/>
            </p:cNvSpPr>
            <p:nvPr/>
          </p:nvSpPr>
          <p:spPr bwMode="auto">
            <a:xfrm>
              <a:off x="251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8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2" name="Freeform 239"/>
            <p:cNvSpPr>
              <a:spLocks/>
            </p:cNvSpPr>
            <p:nvPr/>
          </p:nvSpPr>
          <p:spPr bwMode="auto">
            <a:xfrm>
              <a:off x="253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8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3" name="Freeform 240"/>
            <p:cNvSpPr>
              <a:spLocks/>
            </p:cNvSpPr>
            <p:nvPr/>
          </p:nvSpPr>
          <p:spPr bwMode="auto">
            <a:xfrm>
              <a:off x="254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4" name="Freeform 241"/>
            <p:cNvSpPr>
              <a:spLocks/>
            </p:cNvSpPr>
            <p:nvPr/>
          </p:nvSpPr>
          <p:spPr bwMode="auto">
            <a:xfrm>
              <a:off x="256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5" name="Freeform 242"/>
            <p:cNvSpPr>
              <a:spLocks/>
            </p:cNvSpPr>
            <p:nvPr/>
          </p:nvSpPr>
          <p:spPr bwMode="auto">
            <a:xfrm>
              <a:off x="257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6" name="Freeform 243"/>
            <p:cNvSpPr>
              <a:spLocks/>
            </p:cNvSpPr>
            <p:nvPr/>
          </p:nvSpPr>
          <p:spPr bwMode="auto">
            <a:xfrm>
              <a:off x="258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7" name="Freeform 244"/>
            <p:cNvSpPr>
              <a:spLocks/>
            </p:cNvSpPr>
            <p:nvPr/>
          </p:nvSpPr>
          <p:spPr bwMode="auto">
            <a:xfrm>
              <a:off x="259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8" name="Freeform 245"/>
            <p:cNvSpPr>
              <a:spLocks/>
            </p:cNvSpPr>
            <p:nvPr/>
          </p:nvSpPr>
          <p:spPr bwMode="auto">
            <a:xfrm>
              <a:off x="261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9" name="Freeform 246"/>
            <p:cNvSpPr>
              <a:spLocks/>
            </p:cNvSpPr>
            <p:nvPr/>
          </p:nvSpPr>
          <p:spPr bwMode="auto">
            <a:xfrm>
              <a:off x="262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0" name="Freeform 247"/>
            <p:cNvSpPr>
              <a:spLocks/>
            </p:cNvSpPr>
            <p:nvPr/>
          </p:nvSpPr>
          <p:spPr bwMode="auto">
            <a:xfrm>
              <a:off x="263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1" name="Freeform 248"/>
            <p:cNvSpPr>
              <a:spLocks/>
            </p:cNvSpPr>
            <p:nvPr/>
          </p:nvSpPr>
          <p:spPr bwMode="auto">
            <a:xfrm>
              <a:off x="265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2" name="Freeform 249"/>
            <p:cNvSpPr>
              <a:spLocks/>
            </p:cNvSpPr>
            <p:nvPr/>
          </p:nvSpPr>
          <p:spPr bwMode="auto">
            <a:xfrm>
              <a:off x="266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3" name="Freeform 250"/>
            <p:cNvSpPr>
              <a:spLocks/>
            </p:cNvSpPr>
            <p:nvPr/>
          </p:nvSpPr>
          <p:spPr bwMode="auto">
            <a:xfrm>
              <a:off x="2679"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4" name="Freeform 251"/>
            <p:cNvSpPr>
              <a:spLocks/>
            </p:cNvSpPr>
            <p:nvPr/>
          </p:nvSpPr>
          <p:spPr bwMode="auto">
            <a:xfrm>
              <a:off x="2692"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5" name="Freeform 252"/>
            <p:cNvSpPr>
              <a:spLocks/>
            </p:cNvSpPr>
            <p:nvPr/>
          </p:nvSpPr>
          <p:spPr bwMode="auto">
            <a:xfrm>
              <a:off x="2706"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6" name="Freeform 253"/>
            <p:cNvSpPr>
              <a:spLocks/>
            </p:cNvSpPr>
            <p:nvPr/>
          </p:nvSpPr>
          <p:spPr bwMode="auto">
            <a:xfrm>
              <a:off x="272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7" name="Freeform 254"/>
            <p:cNvSpPr>
              <a:spLocks/>
            </p:cNvSpPr>
            <p:nvPr/>
          </p:nvSpPr>
          <p:spPr bwMode="auto">
            <a:xfrm>
              <a:off x="273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8" name="Freeform 255"/>
            <p:cNvSpPr>
              <a:spLocks/>
            </p:cNvSpPr>
            <p:nvPr/>
          </p:nvSpPr>
          <p:spPr bwMode="auto">
            <a:xfrm>
              <a:off x="274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9" name="Freeform 256"/>
            <p:cNvSpPr>
              <a:spLocks/>
            </p:cNvSpPr>
            <p:nvPr/>
          </p:nvSpPr>
          <p:spPr bwMode="auto">
            <a:xfrm>
              <a:off x="276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0" name="Freeform 257"/>
            <p:cNvSpPr>
              <a:spLocks/>
            </p:cNvSpPr>
            <p:nvPr/>
          </p:nvSpPr>
          <p:spPr bwMode="auto">
            <a:xfrm>
              <a:off x="277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1" name="Freeform 258"/>
            <p:cNvSpPr>
              <a:spLocks/>
            </p:cNvSpPr>
            <p:nvPr/>
          </p:nvSpPr>
          <p:spPr bwMode="auto">
            <a:xfrm>
              <a:off x="278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2" name="Freeform 259"/>
            <p:cNvSpPr>
              <a:spLocks/>
            </p:cNvSpPr>
            <p:nvPr/>
          </p:nvSpPr>
          <p:spPr bwMode="auto">
            <a:xfrm>
              <a:off x="280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3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3" name="Freeform 260"/>
            <p:cNvSpPr>
              <a:spLocks/>
            </p:cNvSpPr>
            <p:nvPr/>
          </p:nvSpPr>
          <p:spPr bwMode="auto">
            <a:xfrm>
              <a:off x="281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4" name="Freeform 261"/>
            <p:cNvSpPr>
              <a:spLocks/>
            </p:cNvSpPr>
            <p:nvPr/>
          </p:nvSpPr>
          <p:spPr bwMode="auto">
            <a:xfrm>
              <a:off x="282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2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5" name="Freeform 262"/>
            <p:cNvSpPr>
              <a:spLocks/>
            </p:cNvSpPr>
            <p:nvPr/>
          </p:nvSpPr>
          <p:spPr bwMode="auto">
            <a:xfrm>
              <a:off x="284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6" name="Freeform 263"/>
            <p:cNvSpPr>
              <a:spLocks/>
            </p:cNvSpPr>
            <p:nvPr/>
          </p:nvSpPr>
          <p:spPr bwMode="auto">
            <a:xfrm>
              <a:off x="2853"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2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7" name="Freeform 264"/>
            <p:cNvSpPr>
              <a:spLocks/>
            </p:cNvSpPr>
            <p:nvPr/>
          </p:nvSpPr>
          <p:spPr bwMode="auto">
            <a:xfrm>
              <a:off x="2867"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8" name="Freeform 265"/>
            <p:cNvSpPr>
              <a:spLocks/>
            </p:cNvSpPr>
            <p:nvPr/>
          </p:nvSpPr>
          <p:spPr bwMode="auto">
            <a:xfrm>
              <a:off x="2880"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1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9" name="Freeform 266"/>
            <p:cNvSpPr>
              <a:spLocks/>
            </p:cNvSpPr>
            <p:nvPr/>
          </p:nvSpPr>
          <p:spPr bwMode="auto">
            <a:xfrm>
              <a:off x="289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1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0" name="Freeform 267"/>
            <p:cNvSpPr>
              <a:spLocks/>
            </p:cNvSpPr>
            <p:nvPr/>
          </p:nvSpPr>
          <p:spPr bwMode="auto">
            <a:xfrm>
              <a:off x="290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1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1" name="Freeform 268"/>
            <p:cNvSpPr>
              <a:spLocks/>
            </p:cNvSpPr>
            <p:nvPr/>
          </p:nvSpPr>
          <p:spPr bwMode="auto">
            <a:xfrm>
              <a:off x="292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1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2" name="Freeform 269"/>
            <p:cNvSpPr>
              <a:spLocks/>
            </p:cNvSpPr>
            <p:nvPr/>
          </p:nvSpPr>
          <p:spPr bwMode="auto">
            <a:xfrm>
              <a:off x="2934"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0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3" name="Freeform 270"/>
            <p:cNvSpPr>
              <a:spLocks/>
            </p:cNvSpPr>
            <p:nvPr/>
          </p:nvSpPr>
          <p:spPr bwMode="auto">
            <a:xfrm>
              <a:off x="2948"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0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4" name="Freeform 271"/>
            <p:cNvSpPr>
              <a:spLocks/>
            </p:cNvSpPr>
            <p:nvPr/>
          </p:nvSpPr>
          <p:spPr bwMode="auto">
            <a:xfrm>
              <a:off x="2961" y="107"/>
              <a:ext cx="17" cy="166"/>
            </a:xfrm>
            <a:custGeom>
              <a:avLst/>
              <a:gdLst>
                <a:gd name="T0" fmla="*/ 0 w 17"/>
                <a:gd name="T1" fmla="*/ 165 h 166"/>
                <a:gd name="T2" fmla="*/ 0 w 17"/>
                <a:gd name="T3" fmla="*/ 0 h 166"/>
                <a:gd name="T4" fmla="*/ 16 w 17"/>
                <a:gd name="T5" fmla="*/ 0 h 166"/>
                <a:gd name="T6" fmla="*/ 16 w 17"/>
                <a:gd name="T7" fmla="*/ 165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65"/>
                  </a:lnTo>
                  <a:lnTo>
                    <a:pt x="0" y="165"/>
                  </a:lnTo>
                </a:path>
              </a:pathLst>
            </a:custGeom>
            <a:solidFill>
              <a:srgbClr val="000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5" name="Rectangle 272"/>
            <p:cNvSpPr>
              <a:spLocks noChangeArrowheads="1"/>
            </p:cNvSpPr>
            <p:nvPr/>
          </p:nvSpPr>
          <p:spPr bwMode="auto">
            <a:xfrm>
              <a:off x="1614" y="111"/>
              <a:ext cx="2720" cy="15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pitchFamily="34" charset="0"/>
              </a:endParaRPr>
            </a:p>
          </p:txBody>
        </p:sp>
        <p:sp>
          <p:nvSpPr>
            <p:cNvPr id="276" name="Rectangle 273"/>
            <p:cNvSpPr>
              <a:spLocks noChangeArrowheads="1"/>
            </p:cNvSpPr>
            <p:nvPr/>
          </p:nvSpPr>
          <p:spPr bwMode="auto">
            <a:xfrm>
              <a:off x="4399" y="44"/>
              <a:ext cx="9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b="1">
                  <a:latin typeface="Times New Roman" pitchFamily="18" charset="0"/>
                  <a:cs typeface="Times New Roman" pitchFamily="18" charset="0"/>
                </a:rPr>
                <a:t>expanding</a:t>
              </a:r>
            </a:p>
          </p:txBody>
        </p:sp>
        <p:sp>
          <p:nvSpPr>
            <p:cNvPr id="277" name="Rectangle 274"/>
            <p:cNvSpPr>
              <a:spLocks noChangeArrowheads="1"/>
            </p:cNvSpPr>
            <p:nvPr/>
          </p:nvSpPr>
          <p:spPr bwMode="auto">
            <a:xfrm>
              <a:off x="596" y="44"/>
              <a:ext cx="105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b="1" dirty="0">
                  <a:latin typeface="Times New Roman" pitchFamily="18" charset="0"/>
                  <a:cs typeface="Times New Roman" pitchFamily="18" charset="0"/>
                </a:rPr>
                <a:t>contracting</a:t>
              </a:r>
            </a:p>
          </p:txBody>
        </p:sp>
      </p:grpSp>
    </p:spTree>
    <p:extLst>
      <p:ext uri="{BB962C8B-B14F-4D97-AF65-F5344CB8AC3E}">
        <p14:creationId xmlns:p14="http://schemas.microsoft.com/office/powerpoint/2010/main" val="16560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Considerations: Rules to Live By</a:t>
            </a:r>
          </a:p>
        </p:txBody>
      </p:sp>
      <p:sp>
        <p:nvSpPr>
          <p:cNvPr id="4" name="Content Placeholder 2"/>
          <p:cNvSpPr>
            <a:spLocks noGrp="1"/>
          </p:cNvSpPr>
          <p:nvPr>
            <p:ph idx="1"/>
          </p:nvPr>
        </p:nvSpPr>
        <p:spPr>
          <a:xfrm>
            <a:off x="330200" y="1795463"/>
            <a:ext cx="8489950" cy="4370387"/>
          </a:xfrm>
        </p:spPr>
        <p:txBody>
          <a:bodyPr/>
          <a:lstStyle/>
          <a:p>
            <a:pPr marL="0" indent="0">
              <a:buNone/>
              <a:defRPr/>
            </a:pPr>
            <a:r>
              <a:rPr lang="en-US" altLang="en-US" sz="2400" dirty="0">
                <a:ea typeface="ＭＳ Ｐゴシック" pitchFamily="34" charset="-128"/>
              </a:rPr>
              <a:t>10 Rules for reporting VBM studies (Ridgway et al., 2008)</a:t>
            </a:r>
            <a:endParaRPr lang="en-GB" altLang="en-US" sz="24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set out rationale of study and describe data fully</a:t>
            </a:r>
            <a:endParaRPr lang="en-GB" altLang="en-US" sz="20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explain how brain segmentations are produced</a:t>
            </a:r>
            <a:endParaRPr lang="en-GB" altLang="en-US" sz="20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describe method of inter-subject spatial normalization</a:t>
            </a:r>
            <a:endParaRPr lang="en-GB" altLang="en-US" sz="20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make your statistical design transparent</a:t>
            </a:r>
            <a:endParaRPr lang="en-GB" altLang="en-US" sz="20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be clear about the significance of your findings</a:t>
            </a:r>
            <a:endParaRPr lang="en-GB" altLang="en-US" sz="20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present results unambiguously</a:t>
            </a:r>
            <a:endParaRPr lang="en-GB" altLang="en-US" sz="20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clarify and justify any non-standard statistical analysis</a:t>
            </a:r>
            <a:endParaRPr lang="en-GB" altLang="en-US" sz="20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guard against common pitfalls</a:t>
            </a:r>
            <a:endParaRPr lang="en-GB" altLang="en-US" sz="20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recognize the limitations of the technique</a:t>
            </a:r>
            <a:endParaRPr lang="en-GB" altLang="en-US" sz="2000" dirty="0">
              <a:ea typeface="ＭＳ Ｐゴシック" pitchFamily="34" charset="-128"/>
            </a:endParaRPr>
          </a:p>
          <a:p>
            <a:pPr marL="914400" lvl="1" indent="-457200">
              <a:buFontTx/>
              <a:buAutoNum type="arabicPeriod"/>
              <a:defRPr/>
            </a:pPr>
            <a:r>
              <a:rPr lang="en-US" altLang="en-US" sz="2000" dirty="0">
                <a:ea typeface="ＭＳ Ｐゴシック" pitchFamily="34" charset="-128"/>
              </a:rPr>
              <a:t> interpret your results cautiously and in context</a:t>
            </a:r>
            <a:endParaRPr lang="en-GB" altLang="en-US" sz="2000" dirty="0">
              <a:ea typeface="ＭＳ Ｐゴシック" pitchFamily="34" charset="-128"/>
            </a:endParaRPr>
          </a:p>
          <a:p>
            <a:pPr>
              <a:defRPr/>
            </a:pPr>
            <a:endParaRPr lang="en-US" altLang="en-US" sz="2400" dirty="0">
              <a:ea typeface="ＭＳ Ｐゴシック" pitchFamily="34" charset="-128"/>
            </a:endParaRPr>
          </a:p>
        </p:txBody>
      </p:sp>
    </p:spTree>
    <p:extLst>
      <p:ext uri="{BB962C8B-B14F-4D97-AF65-F5344CB8AC3E}">
        <p14:creationId xmlns:p14="http://schemas.microsoft.com/office/powerpoint/2010/main" val="1606771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970" y="620688"/>
            <a:ext cx="8489950" cy="1296988"/>
          </a:xfrm>
        </p:spPr>
        <p:txBody>
          <a:bodyPr/>
          <a:lstStyle/>
          <a:p>
            <a:r>
              <a:rPr lang="es-ES_tradnl" dirty="0"/>
              <a:t>SUMMARY</a:t>
            </a:r>
          </a:p>
        </p:txBody>
      </p:sp>
      <p:sp>
        <p:nvSpPr>
          <p:cNvPr id="3" name="Marcador de contenido 2"/>
          <p:cNvSpPr>
            <a:spLocks noGrp="1"/>
          </p:cNvSpPr>
          <p:nvPr>
            <p:ph idx="1"/>
          </p:nvPr>
        </p:nvSpPr>
        <p:spPr>
          <a:xfrm>
            <a:off x="314970" y="1484784"/>
            <a:ext cx="8813800" cy="4609703"/>
          </a:xfrm>
        </p:spPr>
        <p:txBody>
          <a:bodyPr/>
          <a:lstStyle/>
          <a:p>
            <a:r>
              <a:rPr lang="es-ES_tradnl" sz="2400" dirty="0" err="1"/>
              <a:t>Automated</a:t>
            </a:r>
            <a:r>
              <a:rPr lang="es-ES_tradnl" sz="2400" dirty="0"/>
              <a:t> </a:t>
            </a:r>
            <a:r>
              <a:rPr lang="es-ES_tradnl" sz="2400" dirty="0" err="1"/>
              <a:t>voxel-wise</a:t>
            </a:r>
            <a:r>
              <a:rPr lang="es-ES_tradnl" sz="2400" dirty="0"/>
              <a:t> </a:t>
            </a:r>
            <a:r>
              <a:rPr lang="es-ES_tradnl" sz="2400" dirty="0" err="1"/>
              <a:t>analysis</a:t>
            </a:r>
            <a:r>
              <a:rPr lang="es-ES_tradnl" sz="2400" dirty="0"/>
              <a:t> of </a:t>
            </a:r>
            <a:r>
              <a:rPr lang="es-ES_tradnl" sz="2400" dirty="0" err="1"/>
              <a:t>differences</a:t>
            </a:r>
            <a:r>
              <a:rPr lang="es-ES_tradnl" sz="2400" dirty="0"/>
              <a:t> in </a:t>
            </a:r>
            <a:r>
              <a:rPr lang="es-ES_tradnl" sz="2400" dirty="0" err="1"/>
              <a:t>brain</a:t>
            </a:r>
            <a:r>
              <a:rPr lang="es-ES_tradnl" sz="2400" dirty="0"/>
              <a:t> </a:t>
            </a:r>
            <a:r>
              <a:rPr lang="es-ES_tradnl" sz="2400" dirty="0" err="1"/>
              <a:t>volume</a:t>
            </a:r>
            <a:r>
              <a:rPr lang="es-ES_tradnl" sz="2400" dirty="0"/>
              <a:t>.</a:t>
            </a:r>
          </a:p>
          <a:p>
            <a:r>
              <a:rPr lang="es-ES_tradnl" sz="2400" dirty="0" err="1"/>
              <a:t>Requires</a:t>
            </a:r>
            <a:r>
              <a:rPr lang="es-ES_tradnl" sz="2400" dirty="0"/>
              <a:t> </a:t>
            </a:r>
            <a:r>
              <a:rPr lang="es-ES_tradnl" sz="2400" dirty="0" err="1"/>
              <a:t>segmentation</a:t>
            </a:r>
            <a:r>
              <a:rPr lang="es-ES_tradnl" sz="2400" dirty="0"/>
              <a:t>, DARTEL </a:t>
            </a:r>
            <a:r>
              <a:rPr lang="es-ES_tradnl" sz="2400" dirty="0" err="1"/>
              <a:t>normalization</a:t>
            </a:r>
            <a:r>
              <a:rPr lang="es-ES_tradnl" sz="2400" dirty="0"/>
              <a:t>, </a:t>
            </a:r>
            <a:r>
              <a:rPr lang="es-ES_tradnl" sz="2400" dirty="0" err="1"/>
              <a:t>modulation</a:t>
            </a:r>
            <a:r>
              <a:rPr lang="es-ES_tradnl" sz="2400" dirty="0"/>
              <a:t> and </a:t>
            </a:r>
            <a:r>
              <a:rPr lang="es-ES_tradnl" sz="2400" dirty="0" err="1"/>
              <a:t>smoothing</a:t>
            </a:r>
            <a:r>
              <a:rPr lang="es-ES_tradnl" sz="2400" dirty="0"/>
              <a:t>.</a:t>
            </a:r>
          </a:p>
          <a:p>
            <a:r>
              <a:rPr lang="es-ES_tradnl" sz="2400" dirty="0"/>
              <a:t>Uses </a:t>
            </a:r>
            <a:r>
              <a:rPr lang="es-ES_tradnl" sz="2400" dirty="0" err="1"/>
              <a:t>statistical</a:t>
            </a:r>
            <a:r>
              <a:rPr lang="es-ES_tradnl" sz="2400" dirty="0"/>
              <a:t> </a:t>
            </a:r>
            <a:r>
              <a:rPr lang="es-ES_tradnl" sz="2400" dirty="0" err="1"/>
              <a:t>parametric</a:t>
            </a:r>
            <a:r>
              <a:rPr lang="es-ES_tradnl" sz="2400" dirty="0"/>
              <a:t> </a:t>
            </a:r>
            <a:r>
              <a:rPr lang="es-ES_tradnl" sz="2400" dirty="0" err="1"/>
              <a:t>mapping</a:t>
            </a:r>
            <a:r>
              <a:rPr lang="es-ES_tradnl" sz="2400" dirty="0"/>
              <a:t>.</a:t>
            </a:r>
          </a:p>
          <a:p>
            <a:r>
              <a:rPr lang="es-ES_tradnl" sz="2400" dirty="0" err="1"/>
              <a:t>Requires</a:t>
            </a:r>
            <a:r>
              <a:rPr lang="es-ES_tradnl" sz="2400" dirty="0"/>
              <a:t> </a:t>
            </a:r>
            <a:r>
              <a:rPr lang="es-ES_tradnl" sz="2400" dirty="0" err="1"/>
              <a:t>correction</a:t>
            </a:r>
            <a:r>
              <a:rPr lang="es-ES_tradnl" sz="2400" dirty="0"/>
              <a:t> </a:t>
            </a:r>
            <a:r>
              <a:rPr lang="es-ES_tradnl" sz="2400" dirty="0" err="1"/>
              <a:t>for</a:t>
            </a:r>
            <a:r>
              <a:rPr lang="es-ES_tradnl" sz="2400" dirty="0"/>
              <a:t> </a:t>
            </a:r>
            <a:r>
              <a:rPr lang="es-ES_tradnl" sz="2400" dirty="0" err="1"/>
              <a:t>multiple</a:t>
            </a:r>
            <a:r>
              <a:rPr lang="es-ES_tradnl" sz="2400" dirty="0"/>
              <a:t> </a:t>
            </a:r>
            <a:r>
              <a:rPr lang="es-ES_tradnl" sz="2400" dirty="0" err="1"/>
              <a:t>comparisons</a:t>
            </a:r>
            <a:r>
              <a:rPr lang="es-ES_tradnl" sz="2400" dirty="0"/>
              <a:t>.</a:t>
            </a:r>
          </a:p>
          <a:p>
            <a:r>
              <a:rPr lang="es-ES_tradnl" sz="2400" dirty="0" err="1"/>
              <a:t>Differences</a:t>
            </a:r>
            <a:r>
              <a:rPr lang="es-ES_tradnl" sz="2400" dirty="0"/>
              <a:t> in global and local </a:t>
            </a:r>
            <a:r>
              <a:rPr lang="es-ES_tradnl" sz="2400" dirty="0" err="1"/>
              <a:t>scale</a:t>
            </a:r>
            <a:r>
              <a:rPr lang="es-ES_tradnl" sz="2400" dirty="0"/>
              <a:t>.</a:t>
            </a:r>
          </a:p>
          <a:p>
            <a:r>
              <a:rPr lang="es-ES_tradnl" sz="2400" dirty="0" err="1"/>
              <a:t>Changes</a:t>
            </a:r>
            <a:r>
              <a:rPr lang="es-ES_tradnl" sz="2400" dirty="0"/>
              <a:t> </a:t>
            </a:r>
            <a:r>
              <a:rPr lang="es-ES_tradnl" sz="2400" dirty="0" err="1"/>
              <a:t>over</a:t>
            </a:r>
            <a:r>
              <a:rPr lang="es-ES_tradnl" sz="2400" dirty="0"/>
              <a:t> time </a:t>
            </a:r>
            <a:r>
              <a:rPr lang="es-ES_tradnl" sz="2400" dirty="0">
                <a:sym typeface="Wingdings"/>
              </a:rPr>
              <a:t></a:t>
            </a:r>
            <a:r>
              <a:rPr lang="es-ES_tradnl" sz="2400" dirty="0"/>
              <a:t>BSI, Fluid </a:t>
            </a:r>
            <a:r>
              <a:rPr lang="es-ES_tradnl" sz="2400" dirty="0" err="1"/>
              <a:t>registration</a:t>
            </a:r>
            <a:r>
              <a:rPr lang="es-ES_tradnl" sz="2400" dirty="0"/>
              <a:t>.</a:t>
            </a:r>
          </a:p>
        </p:txBody>
      </p:sp>
    </p:spTree>
    <p:extLst>
      <p:ext uri="{BB962C8B-B14F-4D97-AF65-F5344CB8AC3E}">
        <p14:creationId xmlns:p14="http://schemas.microsoft.com/office/powerpoint/2010/main" val="1698555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970" y="620688"/>
            <a:ext cx="8489950" cy="1296988"/>
          </a:xfrm>
        </p:spPr>
        <p:txBody>
          <a:bodyPr/>
          <a:lstStyle/>
          <a:p>
            <a:r>
              <a:rPr lang="es-ES_tradnl" dirty="0"/>
              <a:t>ACKNOWLEDGEMENTS</a:t>
            </a:r>
          </a:p>
        </p:txBody>
      </p:sp>
      <p:sp>
        <p:nvSpPr>
          <p:cNvPr id="3" name="Marcador de contenido 2"/>
          <p:cNvSpPr>
            <a:spLocks noGrp="1"/>
          </p:cNvSpPr>
          <p:nvPr>
            <p:ph idx="1"/>
          </p:nvPr>
        </p:nvSpPr>
        <p:spPr>
          <a:xfrm>
            <a:off x="314970" y="1484784"/>
            <a:ext cx="8813800" cy="4609703"/>
          </a:xfrm>
        </p:spPr>
        <p:txBody>
          <a:bodyPr/>
          <a:lstStyle/>
          <a:p>
            <a:r>
              <a:rPr lang="es-ES_tradnl" sz="2400" dirty="0" err="1"/>
              <a:t>Much</a:t>
            </a:r>
            <a:r>
              <a:rPr lang="es-ES_tradnl" sz="2400" dirty="0"/>
              <a:t> </a:t>
            </a:r>
            <a:r>
              <a:rPr lang="es-ES_tradnl" sz="2400" dirty="0" err="1"/>
              <a:t>gratitude</a:t>
            </a:r>
            <a:r>
              <a:rPr lang="es-ES_tradnl" sz="2400" dirty="0"/>
              <a:t> to </a:t>
            </a:r>
            <a:r>
              <a:rPr lang="es-ES_tradnl" sz="2400" dirty="0" err="1"/>
              <a:t>the</a:t>
            </a:r>
            <a:r>
              <a:rPr lang="es-ES_tradnl" sz="2400" dirty="0"/>
              <a:t> </a:t>
            </a:r>
            <a:r>
              <a:rPr lang="es-ES_tradnl" sz="2400" dirty="0" err="1"/>
              <a:t>former</a:t>
            </a:r>
            <a:r>
              <a:rPr lang="es-ES_tradnl" sz="2400" dirty="0"/>
              <a:t> </a:t>
            </a:r>
            <a:r>
              <a:rPr lang="es-ES_tradnl" sz="2400" dirty="0" err="1"/>
              <a:t>MfDs</a:t>
            </a:r>
            <a:r>
              <a:rPr lang="es-ES_tradnl" sz="2400" dirty="0"/>
              <a:t> </a:t>
            </a:r>
            <a:r>
              <a:rPr lang="es-ES_tradnl" sz="2400" dirty="0" err="1"/>
              <a:t>presenters</a:t>
            </a:r>
            <a:r>
              <a:rPr lang="es-ES_tradnl" sz="2400" dirty="0"/>
              <a:t>, </a:t>
            </a:r>
            <a:r>
              <a:rPr lang="es-ES_tradnl" sz="2400" dirty="0" err="1"/>
              <a:t>whose</a:t>
            </a:r>
            <a:r>
              <a:rPr lang="es-ES_tradnl" sz="2400" dirty="0"/>
              <a:t> </a:t>
            </a:r>
            <a:r>
              <a:rPr lang="es-ES_tradnl" sz="2400" dirty="0" err="1"/>
              <a:t>work</a:t>
            </a:r>
            <a:r>
              <a:rPr lang="es-ES_tradnl" sz="2400" dirty="0"/>
              <a:t> </a:t>
            </a:r>
            <a:r>
              <a:rPr lang="es-ES_tradnl" sz="2400" dirty="0" err="1"/>
              <a:t>is</a:t>
            </a:r>
            <a:r>
              <a:rPr lang="es-ES_tradnl" sz="2400" dirty="0"/>
              <a:t> </a:t>
            </a:r>
            <a:r>
              <a:rPr lang="es-ES_tradnl" sz="2400" dirty="0" err="1"/>
              <a:t>heavily</a:t>
            </a:r>
            <a:r>
              <a:rPr lang="es-ES_tradnl" sz="2400" dirty="0"/>
              <a:t> </a:t>
            </a:r>
            <a:r>
              <a:rPr lang="es-ES_tradnl" sz="2400" dirty="0" err="1"/>
              <a:t>represented</a:t>
            </a:r>
            <a:r>
              <a:rPr lang="es-ES_tradnl" sz="2400" dirty="0"/>
              <a:t> </a:t>
            </a:r>
            <a:r>
              <a:rPr lang="es-ES_tradnl" sz="2400" dirty="0" err="1"/>
              <a:t>here</a:t>
            </a:r>
            <a:endParaRPr lang="es-ES_tradnl" sz="2400" dirty="0"/>
          </a:p>
          <a:p>
            <a:endParaRPr lang="es-ES_tradnl" sz="2400" dirty="0"/>
          </a:p>
          <a:p>
            <a:r>
              <a:rPr lang="es-ES_tradnl" sz="2400" dirty="0"/>
              <a:t>A </a:t>
            </a:r>
            <a:r>
              <a:rPr lang="es-ES_tradnl" sz="2400" dirty="0" err="1"/>
              <a:t>big</a:t>
            </a:r>
            <a:r>
              <a:rPr lang="es-ES_tradnl" sz="2400" dirty="0"/>
              <a:t> </a:t>
            </a:r>
            <a:r>
              <a:rPr lang="es-ES_tradnl" sz="2400" dirty="0" err="1"/>
              <a:t>thank-you</a:t>
            </a:r>
            <a:r>
              <a:rPr lang="es-ES_tradnl" sz="2400" dirty="0"/>
              <a:t> to John </a:t>
            </a:r>
            <a:r>
              <a:rPr lang="es-ES_tradnl" sz="2400" dirty="0" err="1"/>
              <a:t>Ashburner</a:t>
            </a:r>
            <a:r>
              <a:rPr lang="es-ES_tradnl" sz="2400" dirty="0"/>
              <a:t> </a:t>
            </a:r>
            <a:r>
              <a:rPr lang="es-ES_tradnl" sz="2400" dirty="0" err="1"/>
              <a:t>for</a:t>
            </a:r>
            <a:r>
              <a:rPr lang="es-ES_tradnl" sz="2400" dirty="0"/>
              <a:t> </a:t>
            </a:r>
            <a:r>
              <a:rPr lang="es-ES_tradnl" sz="2400" dirty="0" err="1"/>
              <a:t>guidance</a:t>
            </a:r>
            <a:r>
              <a:rPr lang="es-ES_tradnl" sz="2400" dirty="0"/>
              <a:t> and </a:t>
            </a:r>
            <a:r>
              <a:rPr lang="es-ES_tradnl" sz="2400" dirty="0" err="1"/>
              <a:t>expertise</a:t>
            </a:r>
            <a:r>
              <a:rPr lang="es-ES_tradnl" sz="2400" dirty="0"/>
              <a:t>!</a:t>
            </a:r>
          </a:p>
        </p:txBody>
      </p:sp>
    </p:spTree>
    <p:extLst>
      <p:ext uri="{BB962C8B-B14F-4D97-AF65-F5344CB8AC3E}">
        <p14:creationId xmlns:p14="http://schemas.microsoft.com/office/powerpoint/2010/main" val="1365263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0200" y="620688"/>
            <a:ext cx="8489950" cy="1296988"/>
          </a:xfrm>
        </p:spPr>
        <p:txBody>
          <a:bodyPr/>
          <a:lstStyle/>
          <a:p>
            <a:r>
              <a:rPr lang="es-ES_tradnl" dirty="0" err="1"/>
              <a:t>Preprocessing</a:t>
            </a:r>
            <a:r>
              <a:rPr lang="es-ES_tradnl" dirty="0"/>
              <a:t>: </a:t>
            </a:r>
            <a:r>
              <a:rPr lang="es-ES_tradnl" dirty="0" err="1"/>
              <a:t>Segmentation</a:t>
            </a:r>
            <a:r>
              <a:rPr lang="es-ES_tradnl" dirty="0"/>
              <a:t> </a:t>
            </a:r>
          </a:p>
        </p:txBody>
      </p:sp>
      <p:sp>
        <p:nvSpPr>
          <p:cNvPr id="3" name="Marcador de contenido 2"/>
          <p:cNvSpPr>
            <a:spLocks noGrp="1"/>
          </p:cNvSpPr>
          <p:nvPr>
            <p:ph idx="1"/>
          </p:nvPr>
        </p:nvSpPr>
        <p:spPr>
          <a:xfrm>
            <a:off x="107504" y="1269182"/>
            <a:ext cx="5171088" cy="4897090"/>
          </a:xfrm>
        </p:spPr>
        <p:txBody>
          <a:bodyPr/>
          <a:lstStyle/>
          <a:p>
            <a:pPr marL="342900" lvl="2" indent="-342900">
              <a:lnSpc>
                <a:spcPct val="200000"/>
              </a:lnSpc>
            </a:pPr>
            <a:r>
              <a:rPr lang="es-ES_tradnl" sz="2500" dirty="0" err="1"/>
              <a:t>Classifies</a:t>
            </a:r>
            <a:r>
              <a:rPr lang="es-ES_tradnl" sz="2500" dirty="0"/>
              <a:t> </a:t>
            </a:r>
            <a:r>
              <a:rPr lang="es-ES_tradnl" sz="2500" dirty="0" err="1"/>
              <a:t>tissues</a:t>
            </a:r>
            <a:r>
              <a:rPr lang="es-ES_tradnl" sz="2500" dirty="0"/>
              <a:t> </a:t>
            </a:r>
            <a:r>
              <a:rPr lang="es-ES_tradnl" sz="2500" dirty="0" err="1"/>
              <a:t>into</a:t>
            </a:r>
            <a:r>
              <a:rPr lang="es-ES_tradnl" sz="2500" dirty="0"/>
              <a:t> </a:t>
            </a:r>
            <a:r>
              <a:rPr lang="es-ES_tradnl" sz="2500" b="1" dirty="0"/>
              <a:t>GM, WM, CSF</a:t>
            </a:r>
          </a:p>
          <a:p>
            <a:pPr marL="342900" lvl="2" indent="-342900">
              <a:lnSpc>
                <a:spcPct val="200000"/>
              </a:lnSpc>
            </a:pPr>
            <a:r>
              <a:rPr lang="es-ES_tradnl" sz="2500" dirty="0" err="1"/>
              <a:t>Models</a:t>
            </a:r>
            <a:r>
              <a:rPr lang="es-ES_tradnl" sz="2500" dirty="0"/>
              <a:t> </a:t>
            </a:r>
            <a:r>
              <a:rPr lang="es-ES_tradnl" sz="2500" dirty="0" err="1"/>
              <a:t>the</a:t>
            </a:r>
            <a:r>
              <a:rPr lang="es-ES_tradnl" sz="2500" dirty="0"/>
              <a:t> </a:t>
            </a:r>
            <a:r>
              <a:rPr lang="es-ES_tradnl" sz="2500" dirty="0" err="1"/>
              <a:t>intensity</a:t>
            </a:r>
            <a:r>
              <a:rPr lang="es-ES_tradnl" sz="2500" dirty="0"/>
              <a:t> </a:t>
            </a:r>
            <a:r>
              <a:rPr lang="en-GB" sz="2500" dirty="0"/>
              <a:t>distributions by a mixture of Gaussians, but </a:t>
            </a:r>
            <a:r>
              <a:rPr lang="en-GB" sz="2500" b="1" dirty="0"/>
              <a:t>using tissue probability map (TPM)</a:t>
            </a:r>
            <a:r>
              <a:rPr lang="en-GB" sz="2500" dirty="0"/>
              <a:t> to weight the classification</a:t>
            </a:r>
            <a:endParaRPr lang="es-ES_tradnl" sz="25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781" y="1960102"/>
            <a:ext cx="3652465" cy="235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4525029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970" y="620688"/>
            <a:ext cx="8489950" cy="1296988"/>
          </a:xfrm>
        </p:spPr>
        <p:txBody>
          <a:bodyPr/>
          <a:lstStyle/>
          <a:p>
            <a:r>
              <a:rPr lang="es-ES_tradnl" dirty="0" err="1"/>
              <a:t>References</a:t>
            </a:r>
            <a:endParaRPr lang="es-ES_tradnl" dirty="0"/>
          </a:p>
        </p:txBody>
      </p:sp>
      <p:sp>
        <p:nvSpPr>
          <p:cNvPr id="3" name="Marcador de contenido 2"/>
          <p:cNvSpPr>
            <a:spLocks noGrp="1"/>
          </p:cNvSpPr>
          <p:nvPr>
            <p:ph idx="1"/>
          </p:nvPr>
        </p:nvSpPr>
        <p:spPr>
          <a:xfrm>
            <a:off x="179512" y="836712"/>
            <a:ext cx="8813800" cy="4609703"/>
          </a:xfrm>
        </p:spPr>
        <p:txBody>
          <a:bodyPr/>
          <a:lstStyle/>
          <a:p>
            <a:endParaRPr lang="en-GB" altLang="x-none" sz="1800" dirty="0"/>
          </a:p>
          <a:p>
            <a:pPr marL="0" indent="0"/>
            <a:r>
              <a:rPr lang="en-GB" altLang="x-none" sz="1800" b="1" dirty="0"/>
              <a:t> Slides from previous </a:t>
            </a:r>
            <a:r>
              <a:rPr lang="en-GB" altLang="x-none" sz="1800" b="1" dirty="0" err="1"/>
              <a:t>MfD</a:t>
            </a:r>
            <a:r>
              <a:rPr lang="en-GB" altLang="x-none" sz="1800" b="1" dirty="0"/>
              <a:t> courses</a:t>
            </a:r>
          </a:p>
          <a:p>
            <a:pPr marL="0" indent="0"/>
            <a:r>
              <a:rPr lang="en-GB" altLang="x-none" sz="1800" dirty="0"/>
              <a:t> http://</a:t>
            </a:r>
            <a:r>
              <a:rPr lang="en-GB" altLang="x-none" sz="1800" dirty="0" err="1"/>
              <a:t>www.fil.ion.ucl.ac.uk</a:t>
            </a:r>
            <a:r>
              <a:rPr lang="en-GB" altLang="x-none" sz="1800" dirty="0"/>
              <a:t>/</a:t>
            </a:r>
            <a:r>
              <a:rPr lang="en-GB" altLang="x-none" sz="1800" dirty="0" err="1"/>
              <a:t>spm</a:t>
            </a:r>
            <a:r>
              <a:rPr lang="en-GB" altLang="x-none" sz="1800" dirty="0"/>
              <a:t> </a:t>
            </a:r>
            <a:endParaRPr lang="es-ES_tradnl" altLang="x-none" sz="1800" dirty="0"/>
          </a:p>
          <a:p>
            <a:pPr marL="0" indent="0"/>
            <a:r>
              <a:rPr lang="es-ES_tradnl" altLang="x-none" sz="1800" dirty="0"/>
              <a:t> </a:t>
            </a:r>
            <a:r>
              <a:rPr lang="es-ES_tradnl" altLang="x-none" sz="1800" dirty="0">
                <a:hlinkClick r:id="rId2"/>
              </a:rPr>
              <a:t>http://support.brainvoyager.com/functional-analysis-preparation/27-pre-processing/279-spatial-smoothing-in-preparation.html</a:t>
            </a:r>
            <a:endParaRPr lang="es-ES_tradnl" altLang="x-none" sz="1800" dirty="0"/>
          </a:p>
          <a:p>
            <a:pPr marL="0" indent="0"/>
            <a:r>
              <a:rPr lang="en-GB" sz="1800" dirty="0"/>
              <a:t> </a:t>
            </a:r>
            <a:r>
              <a:rPr lang="en-GB" sz="1800" dirty="0" err="1"/>
              <a:t>dbm.neuro.uni-jena.de</a:t>
            </a:r>
            <a:r>
              <a:rPr lang="en-GB" sz="1800" dirty="0"/>
              <a:t>/vbm8/vbm8-manual.pdf\Jang H, Lee JY, Lee KI, Park KM. Are there differences in brain morphology according to handedness?. Brain </a:t>
            </a:r>
            <a:r>
              <a:rPr lang="en-GB" sz="1800" dirty="0" err="1"/>
              <a:t>Behav</a:t>
            </a:r>
            <a:r>
              <a:rPr lang="en-GB" sz="1800" dirty="0"/>
              <a:t>. 2017;7(7):e00730.</a:t>
            </a:r>
            <a:endParaRPr lang="en-GB" altLang="x-none" sz="1800" dirty="0"/>
          </a:p>
          <a:p>
            <a:pPr marL="0" indent="0"/>
            <a:r>
              <a:rPr lang="en-GB" altLang="x-none" sz="1800" dirty="0"/>
              <a:t> </a:t>
            </a:r>
            <a:r>
              <a:rPr lang="en-GB" altLang="x-none" sz="1800" dirty="0" err="1"/>
              <a:t>Ashburner</a:t>
            </a:r>
            <a:r>
              <a:rPr lang="en-GB" altLang="x-none" sz="1800" dirty="0"/>
              <a:t> J, </a:t>
            </a:r>
            <a:r>
              <a:rPr lang="en-GB" altLang="x-none" sz="1800" dirty="0" err="1"/>
              <a:t>Friston</a:t>
            </a:r>
            <a:r>
              <a:rPr lang="en-GB" altLang="x-none" sz="1800" dirty="0"/>
              <a:t> KJ. Voxel-based morphometry--the methods. </a:t>
            </a:r>
            <a:r>
              <a:rPr lang="en-GB" altLang="x-none" sz="1800" dirty="0" err="1"/>
              <a:t>Neuroimage</a:t>
            </a:r>
            <a:r>
              <a:rPr lang="en-GB" altLang="x-none" sz="1800" dirty="0"/>
              <a:t> 2000; 11: 805-821  (the original VBM paper)</a:t>
            </a:r>
          </a:p>
          <a:p>
            <a:pPr marL="0" indent="0">
              <a:spcAft>
                <a:spcPct val="20000"/>
              </a:spcAft>
            </a:pPr>
            <a:r>
              <a:rPr lang="en-GB" altLang="x-none" sz="1800" dirty="0"/>
              <a:t> Good CD, </a:t>
            </a:r>
            <a:r>
              <a:rPr lang="en-GB" altLang="x-none" sz="1800" dirty="0" err="1"/>
              <a:t>Johnsrude</a:t>
            </a:r>
            <a:r>
              <a:rPr lang="en-GB" altLang="x-none" sz="1800" dirty="0"/>
              <a:t> IS, </a:t>
            </a:r>
            <a:r>
              <a:rPr lang="en-GB" altLang="x-none" sz="1800" dirty="0" err="1"/>
              <a:t>Ashburner</a:t>
            </a:r>
            <a:r>
              <a:rPr lang="en-GB" altLang="x-none" sz="1800" dirty="0"/>
              <a:t> J, Henson RN, </a:t>
            </a:r>
            <a:r>
              <a:rPr lang="en-GB" altLang="x-none" sz="1800" dirty="0" err="1"/>
              <a:t>Friston</a:t>
            </a:r>
            <a:r>
              <a:rPr lang="en-GB" altLang="x-none" sz="1800" dirty="0"/>
              <a:t> KJ, </a:t>
            </a:r>
            <a:r>
              <a:rPr lang="en-GB" altLang="x-none" sz="1800" dirty="0" err="1"/>
              <a:t>Frackowiak</a:t>
            </a:r>
            <a:r>
              <a:rPr lang="en-GB" altLang="x-none" sz="1800" dirty="0"/>
              <a:t> RS. A voxel-based morphometric study of ageing in 465 normal adult human brains. </a:t>
            </a:r>
            <a:r>
              <a:rPr lang="en-GB" altLang="x-none" sz="1800" dirty="0" err="1"/>
              <a:t>Neuroimage</a:t>
            </a:r>
            <a:r>
              <a:rPr lang="en-GB" altLang="x-none" sz="1800" dirty="0"/>
              <a:t> 2001; 14: 21-36  (the optimised VBM paper)</a:t>
            </a:r>
          </a:p>
          <a:p>
            <a:pPr marL="0" indent="0">
              <a:spcAft>
                <a:spcPct val="20000"/>
              </a:spcAft>
            </a:pPr>
            <a:r>
              <a:rPr lang="en-GB" altLang="x-none" sz="1800" dirty="0"/>
              <a:t>  Ridgway GR, Henley SM, Rohrer JD, </a:t>
            </a:r>
            <a:r>
              <a:rPr lang="en-GB" altLang="x-none" sz="1800" dirty="0" err="1"/>
              <a:t>Scahill</a:t>
            </a:r>
            <a:r>
              <a:rPr lang="en-GB" altLang="x-none" sz="1800" dirty="0"/>
              <a:t> RI, Warren JD, Fox NC. Ten simple rules for reporting voxel-based morphometry studies. </a:t>
            </a:r>
            <a:r>
              <a:rPr lang="en-GB" altLang="x-none" sz="1800" dirty="0" err="1"/>
              <a:t>Neuroimage</a:t>
            </a:r>
            <a:r>
              <a:rPr lang="en-GB" altLang="x-none" sz="1800" dirty="0"/>
              <a:t> 2008.</a:t>
            </a:r>
          </a:p>
          <a:p>
            <a:pPr marL="0" indent="0">
              <a:spcAft>
                <a:spcPct val="20000"/>
              </a:spcAft>
            </a:pPr>
            <a:r>
              <a:rPr lang="en-GB" altLang="x-none" sz="1800" dirty="0" err="1"/>
              <a:t>Peelle</a:t>
            </a:r>
            <a:r>
              <a:rPr lang="en-GB" altLang="x-none" sz="1800" dirty="0"/>
              <a:t> JE, Cusack R, Henson RN. Adjusting for global effects in voxel-based morphometry: </a:t>
            </a:r>
            <a:r>
              <a:rPr lang="en-GB" altLang="x-none" sz="1800" dirty="0" err="1"/>
              <a:t>gray</a:t>
            </a:r>
            <a:r>
              <a:rPr lang="en-GB" altLang="x-none" sz="1800" dirty="0"/>
              <a:t> matter decline in normal aging. </a:t>
            </a:r>
            <a:r>
              <a:rPr lang="en-GB" altLang="x-none" sz="1800" dirty="0" err="1"/>
              <a:t>Neuroimage</a:t>
            </a:r>
            <a:r>
              <a:rPr lang="en-GB" altLang="x-none" sz="1800" dirty="0"/>
              <a:t>. 2012;60(2):1503-16.</a:t>
            </a:r>
          </a:p>
          <a:p>
            <a:pPr marL="0" indent="0">
              <a:spcAft>
                <a:spcPct val="20000"/>
              </a:spcAft>
            </a:pPr>
            <a:endParaRPr lang="en-GB" altLang="x-none" sz="1800" dirty="0"/>
          </a:p>
          <a:p>
            <a:pPr marL="0" indent="0">
              <a:spcAft>
                <a:spcPct val="20000"/>
              </a:spcAft>
            </a:pPr>
            <a:endParaRPr lang="en-GB" altLang="x-none" sz="1800" dirty="0"/>
          </a:p>
          <a:p>
            <a:pPr marL="179388" lvl="1" indent="0">
              <a:lnSpc>
                <a:spcPct val="90000"/>
              </a:lnSpc>
            </a:pPr>
            <a:endParaRPr lang="en-GB" altLang="x-none" sz="1800" dirty="0"/>
          </a:p>
          <a:p>
            <a:endParaRPr lang="es-ES_tradnl" dirty="0"/>
          </a:p>
        </p:txBody>
      </p:sp>
    </p:spTree>
    <p:extLst>
      <p:ext uri="{BB962C8B-B14F-4D97-AF65-F5344CB8AC3E}">
        <p14:creationId xmlns:p14="http://schemas.microsoft.com/office/powerpoint/2010/main" val="492377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a:t>Segmentation</a:t>
            </a:r>
            <a:r>
              <a:rPr lang="es-ES_tradnl" dirty="0"/>
              <a:t>: </a:t>
            </a:r>
            <a:r>
              <a:rPr lang="es-ES_tradnl" dirty="0" err="1"/>
              <a:t>Tissue</a:t>
            </a:r>
            <a:r>
              <a:rPr lang="es-ES_tradnl" dirty="0"/>
              <a:t> </a:t>
            </a:r>
            <a:r>
              <a:rPr lang="es-ES_tradnl" dirty="0" err="1"/>
              <a:t>probability</a:t>
            </a:r>
            <a:r>
              <a:rPr lang="es-ES_tradnl" dirty="0"/>
              <a:t> </a:t>
            </a:r>
            <a:r>
              <a:rPr lang="es-ES_tradnl" dirty="0" err="1"/>
              <a:t>maps</a:t>
            </a:r>
            <a:r>
              <a:rPr lang="es-ES_tradnl" dirty="0"/>
              <a:t> 					(</a:t>
            </a:r>
            <a:r>
              <a:rPr lang="es-ES_tradnl" dirty="0" err="1"/>
              <a:t>Bayesian</a:t>
            </a:r>
            <a:r>
              <a:rPr lang="es-ES_tradnl" dirty="0"/>
              <a:t> </a:t>
            </a:r>
            <a:r>
              <a:rPr lang="es-ES_tradnl" dirty="0" err="1"/>
              <a:t>priors</a:t>
            </a:r>
            <a:r>
              <a:rPr lang="es-ES_tradnl" dirty="0"/>
              <a:t>) </a:t>
            </a:r>
          </a:p>
        </p:txBody>
      </p:sp>
      <p:sp>
        <p:nvSpPr>
          <p:cNvPr id="3" name="Marcador de contenido 2"/>
          <p:cNvSpPr>
            <a:spLocks noGrp="1"/>
          </p:cNvSpPr>
          <p:nvPr>
            <p:ph idx="1"/>
          </p:nvPr>
        </p:nvSpPr>
        <p:spPr>
          <a:xfrm>
            <a:off x="-252536" y="1916832"/>
            <a:ext cx="6042000" cy="3457575"/>
          </a:xfrm>
        </p:spPr>
        <p:txBody>
          <a:bodyPr/>
          <a:lstStyle/>
          <a:p>
            <a:pPr lvl="1">
              <a:defRPr/>
            </a:pPr>
            <a:r>
              <a:rPr lang="en-GB" altLang="en-US" sz="2500" dirty="0"/>
              <a:t>Each TPM indicates the prior probability for a particular tissue at each point in MNI space</a:t>
            </a:r>
          </a:p>
          <a:p>
            <a:pPr lvl="1">
              <a:defRPr/>
            </a:pPr>
            <a:endParaRPr lang="en-GB" altLang="en-US" sz="2500" dirty="0"/>
          </a:p>
          <a:p>
            <a:pPr lvl="1">
              <a:defRPr/>
            </a:pPr>
            <a:r>
              <a:rPr lang="en-GB" altLang="en-US" sz="2500" dirty="0"/>
              <a:t>TPMs are warped to match the subject</a:t>
            </a:r>
            <a:endParaRPr lang="es-ES_tradnl" sz="2500" dirty="0"/>
          </a:p>
          <a:p>
            <a:endParaRPr lang="es-ES_tradnl" dirty="0"/>
          </a:p>
        </p:txBody>
      </p:sp>
      <p:pic>
        <p:nvPicPr>
          <p:cNvPr id="6" name="Imagen 5"/>
          <p:cNvPicPr>
            <a:picLocks noChangeAspect="1"/>
          </p:cNvPicPr>
          <p:nvPr/>
        </p:nvPicPr>
        <p:blipFill>
          <a:blip r:embed="rId2"/>
          <a:stretch>
            <a:fillRect/>
          </a:stretch>
        </p:blipFill>
        <p:spPr>
          <a:xfrm>
            <a:off x="349616" y="4437112"/>
            <a:ext cx="8407400" cy="2260600"/>
          </a:xfrm>
          <a:prstGeom prst="rect">
            <a:avLst/>
          </a:prstGeom>
        </p:spPr>
      </p:pic>
      <p:pic>
        <p:nvPicPr>
          <p:cNvPr id="7" name="Imagen 6"/>
          <p:cNvPicPr>
            <a:picLocks noChangeAspect="1"/>
          </p:cNvPicPr>
          <p:nvPr/>
        </p:nvPicPr>
        <p:blipFill>
          <a:blip r:embed="rId3"/>
          <a:stretch>
            <a:fillRect/>
          </a:stretch>
        </p:blipFill>
        <p:spPr>
          <a:xfrm>
            <a:off x="6300762" y="2240322"/>
            <a:ext cx="1892300" cy="1549400"/>
          </a:xfrm>
          <a:prstGeom prst="rect">
            <a:avLst/>
          </a:prstGeom>
        </p:spPr>
      </p:pic>
    </p:spTree>
    <p:extLst>
      <p:ext uri="{BB962C8B-B14F-4D97-AF65-F5344CB8AC3E}">
        <p14:creationId xmlns:p14="http://schemas.microsoft.com/office/powerpoint/2010/main" val="1159268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a:t>Segmentation</a:t>
            </a:r>
            <a:r>
              <a:rPr lang="es-ES_tradnl" dirty="0"/>
              <a:t>: </a:t>
            </a:r>
            <a:r>
              <a:rPr lang="es-ES_tradnl" dirty="0" err="1"/>
              <a:t>Voxel</a:t>
            </a:r>
            <a:r>
              <a:rPr lang="es-ES_tradnl" dirty="0"/>
              <a:t> </a:t>
            </a:r>
            <a:r>
              <a:rPr lang="es-ES_tradnl" dirty="0" err="1"/>
              <a:t>intensity</a:t>
            </a:r>
            <a:r>
              <a:rPr lang="es-ES_tradnl" dirty="0"/>
              <a:t> </a:t>
            </a:r>
            <a:r>
              <a:rPr lang="es-ES_tradnl" dirty="0" err="1"/>
              <a:t>distribution</a:t>
            </a:r>
            <a:endParaRPr lang="es-ES_tradnl" dirty="0"/>
          </a:p>
        </p:txBody>
      </p:sp>
      <p:pic>
        <p:nvPicPr>
          <p:cNvPr id="4" name="Picture 4" descr="Intensity.png"/>
          <p:cNvPicPr>
            <a:picLocks noChangeAspect="1"/>
          </p:cNvPicPr>
          <p:nvPr/>
        </p:nvPicPr>
        <p:blipFill>
          <a:blip r:embed="rId2" cstate="print"/>
          <a:srcRect/>
          <a:stretch>
            <a:fillRect/>
          </a:stretch>
        </p:blipFill>
        <p:spPr bwMode="auto">
          <a:xfrm>
            <a:off x="1421385" y="1566832"/>
            <a:ext cx="6307579" cy="4735639"/>
          </a:xfrm>
          <a:prstGeom prst="rect">
            <a:avLst/>
          </a:prstGeom>
          <a:noFill/>
          <a:ln w="9525">
            <a:noFill/>
            <a:miter lim="800000"/>
            <a:headEnd/>
            <a:tailEnd/>
          </a:ln>
        </p:spPr>
      </p:pic>
    </p:spTree>
    <p:extLst>
      <p:ext uri="{BB962C8B-B14F-4D97-AF65-F5344CB8AC3E}">
        <p14:creationId xmlns:p14="http://schemas.microsoft.com/office/powerpoint/2010/main" val="1303679388"/>
      </p:ext>
    </p:extLst>
  </p:cSld>
  <p:clrMapOvr>
    <a:masterClrMapping/>
  </p:clrMapOvr>
</p:sld>
</file>

<file path=ppt/theme/theme1.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15291</TotalTime>
  <Words>3647</Words>
  <Application>Microsoft Office PowerPoint</Application>
  <PresentationFormat>On-screen Show (4:3)</PresentationFormat>
  <Paragraphs>638</Paragraphs>
  <Slides>70</Slides>
  <Notes>46</Notes>
  <HiddenSlides>1</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Custom Design</vt:lpstr>
      <vt:lpstr>Voxel–Based Morphometry            - Methods for Dummies 2018-  </vt:lpstr>
      <vt:lpstr>CONTENTS</vt:lpstr>
      <vt:lpstr>Introduction</vt:lpstr>
      <vt:lpstr>PowerPoint Presentation</vt:lpstr>
      <vt:lpstr>Preprocessing</vt:lpstr>
      <vt:lpstr>PowerPoint Presentation</vt:lpstr>
      <vt:lpstr>Preprocessing: Segmentation </vt:lpstr>
      <vt:lpstr>Segmentation: Tissue probability maps      (Bayesian priors) </vt:lpstr>
      <vt:lpstr>Segmentation: Voxel intensity distribution</vt:lpstr>
      <vt:lpstr>Preprocessing: Segmentation </vt:lpstr>
      <vt:lpstr>PowerPoint Presentation</vt:lpstr>
      <vt:lpstr>PowerPoint Presentation</vt:lpstr>
      <vt:lpstr>Preprocessing: DARTEL normalization</vt:lpstr>
      <vt:lpstr>Preprocessing: DARTEL normalization</vt:lpstr>
      <vt:lpstr>PowerPoint Presentation</vt:lpstr>
      <vt:lpstr>PowerPoint Presentation</vt:lpstr>
      <vt:lpstr>PowerPoint Presentation</vt:lpstr>
      <vt:lpstr>Preprocessing: Modulation (preserved amount) </vt:lpstr>
      <vt:lpstr>PowerPoint Presentation</vt:lpstr>
      <vt:lpstr>Preprocessing: Smoothing</vt:lpstr>
      <vt:lpstr>PowerPoint Presentation</vt:lpstr>
      <vt:lpstr>Smoothing – FWHM - </vt:lpstr>
      <vt:lpstr>Smoothing – FWHM - </vt:lpstr>
      <vt:lpstr>PowerPoint Presentation</vt:lpstr>
      <vt:lpstr>PowerPoint Presentation</vt:lpstr>
      <vt:lpstr>VBM – Tutorial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Considerations: Maintaining Statistical Validity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Longitudinal analysis</vt:lpstr>
      <vt:lpstr>PowerPoint Presentation</vt:lpstr>
      <vt:lpstr>Additional Considerations: Rules to Live By</vt:lpstr>
      <vt:lpstr>SUMMARY</vt:lpstr>
      <vt:lpstr>ACKNOWLEDGEMENTS</vt:lpstr>
      <vt:lpstr>References</vt:lpstr>
    </vt:vector>
  </TitlesOfParts>
  <Company>UCL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Green, Isobel Wouk</cp:lastModifiedBy>
  <cp:revision>351</cp:revision>
  <dcterms:created xsi:type="dcterms:W3CDTF">2005-07-13T12:26:50Z</dcterms:created>
  <dcterms:modified xsi:type="dcterms:W3CDTF">2018-04-26T08:15:30Z</dcterms:modified>
</cp:coreProperties>
</file>