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81" r:id="rId7"/>
    <p:sldId id="282" r:id="rId8"/>
    <p:sldId id="283" r:id="rId9"/>
    <p:sldId id="264" r:id="rId10"/>
    <p:sldId id="284" r:id="rId11"/>
    <p:sldId id="267" r:id="rId12"/>
    <p:sldId id="265" r:id="rId13"/>
    <p:sldId id="285" r:id="rId14"/>
    <p:sldId id="263" r:id="rId15"/>
    <p:sldId id="268" r:id="rId16"/>
    <p:sldId id="294" r:id="rId17"/>
    <p:sldId id="270" r:id="rId18"/>
    <p:sldId id="271" r:id="rId19"/>
    <p:sldId id="286" r:id="rId20"/>
    <p:sldId id="287" r:id="rId21"/>
    <p:sldId id="288" r:id="rId22"/>
    <p:sldId id="289" r:id="rId23"/>
    <p:sldId id="277" r:id="rId24"/>
    <p:sldId id="290" r:id="rId25"/>
    <p:sldId id="291" r:id="rId26"/>
    <p:sldId id="292" r:id="rId27"/>
    <p:sldId id="29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94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Castegnaro" initials="AC" lastIdx="1" clrIdx="0">
    <p:extLst>
      <p:ext uri="{19B8F6BF-5375-455C-9EA6-DF929625EA0E}">
        <p15:presenceInfo xmlns:p15="http://schemas.microsoft.com/office/powerpoint/2012/main" userId="S-1-5-21-4162148797-2564408184-1572032981-43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9" autoAdjust="0"/>
    <p:restoredTop sz="83519" autoAdjust="0"/>
  </p:normalViewPr>
  <p:slideViewPr>
    <p:cSldViewPr snapToGrid="0" showGuides="1">
      <p:cViewPr>
        <p:scale>
          <a:sx n="86" d="100"/>
          <a:sy n="86" d="100"/>
        </p:scale>
        <p:origin x="466" y="-566"/>
      </p:cViewPr>
      <p:guideLst>
        <p:guide orient="horz" pos="2160"/>
        <p:guide pos="69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emf"/><Relationship Id="rId5" Type="http://schemas.openxmlformats.org/officeDocument/2006/relationships/image" Target="../media/image22.wmf"/><Relationship Id="rId4"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F4C4D-1D89-4140-8AD8-27FD8CF82645}" type="datetimeFigureOut">
              <a:rPr lang="en-GB" smtClean="0"/>
              <a:t>27/11/2018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1F1C0-F234-4A98-ADA6-06B4AF9B2802}" type="slidenum">
              <a:rPr lang="en-GB" smtClean="0"/>
              <a:t>‹Nº›</a:t>
            </a:fld>
            <a:endParaRPr lang="en-GB"/>
          </a:p>
        </p:txBody>
      </p:sp>
    </p:spTree>
    <p:extLst>
      <p:ext uri="{BB962C8B-B14F-4D97-AF65-F5344CB8AC3E}">
        <p14:creationId xmlns:p14="http://schemas.microsoft.com/office/powerpoint/2010/main" val="4222267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Overview of the SPM data processing. In</a:t>
            </a:r>
            <a:r>
              <a:rPr lang="en-GB" baseline="0" dirty="0"/>
              <a:t> the previous presentations we covered the </a:t>
            </a:r>
            <a:r>
              <a:rPr lang="en-GB" baseline="0" dirty="0" err="1"/>
              <a:t>preprocessing</a:t>
            </a:r>
            <a:r>
              <a:rPr lang="en-GB" baseline="0" dirty="0"/>
              <a:t> step that realigned the date to be consistent over time. Now we are ready to start the statistical analysis on the data.</a:t>
            </a:r>
          </a:p>
          <a:p>
            <a:endParaRPr lang="en-GB" baseline="0" dirty="0"/>
          </a:p>
          <a:p>
            <a:r>
              <a:rPr lang="en-GB" baseline="0" dirty="0"/>
              <a:t>This analysis is based on the General Linear Model.</a:t>
            </a:r>
          </a:p>
        </p:txBody>
      </p:sp>
      <p:sp>
        <p:nvSpPr>
          <p:cNvPr id="4" name="Slide Number Placeholder 3"/>
          <p:cNvSpPr>
            <a:spLocks noGrp="1"/>
          </p:cNvSpPr>
          <p:nvPr>
            <p:ph type="sldNum" sz="quarter" idx="10"/>
          </p:nvPr>
        </p:nvSpPr>
        <p:spPr/>
        <p:txBody>
          <a:bodyPr/>
          <a:lstStyle/>
          <a:p>
            <a:fld id="{B621F1C0-F234-4A98-ADA6-06B4AF9B2802}" type="slidenum">
              <a:rPr lang="en-GB" smtClean="0"/>
              <a:t>2</a:t>
            </a:fld>
            <a:endParaRPr lang="en-GB"/>
          </a:p>
        </p:txBody>
      </p:sp>
    </p:spTree>
    <p:extLst>
      <p:ext uri="{BB962C8B-B14F-4D97-AF65-F5344CB8AC3E}">
        <p14:creationId xmlns:p14="http://schemas.microsoft.com/office/powerpoint/2010/main" val="971150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Illustrate convolution as</a:t>
            </a:r>
            <a:r>
              <a:rPr lang="en-GB" baseline="0" dirty="0"/>
              <a:t> well as the 3 assumed properties of linear model transformation. Calculating all the single HRF and summing them.</a:t>
            </a:r>
            <a:endParaRPr lang="en-GB" dirty="0"/>
          </a:p>
        </p:txBody>
      </p:sp>
      <p:sp>
        <p:nvSpPr>
          <p:cNvPr id="4" name="Slide Number Placeholder 3"/>
          <p:cNvSpPr>
            <a:spLocks noGrp="1"/>
          </p:cNvSpPr>
          <p:nvPr>
            <p:ph type="sldNum" sz="quarter" idx="10"/>
          </p:nvPr>
        </p:nvSpPr>
        <p:spPr/>
        <p:txBody>
          <a:bodyPr/>
          <a:lstStyle/>
          <a:p>
            <a:fld id="{12287E60-BCA2-4C6A-9E69-15E68C7458E2}" type="slidenum">
              <a:rPr lang="en-GB" smtClean="0"/>
              <a:t>11</a:t>
            </a:fld>
            <a:endParaRPr lang="en-GB"/>
          </a:p>
        </p:txBody>
      </p:sp>
    </p:spTree>
    <p:extLst>
      <p:ext uri="{BB962C8B-B14F-4D97-AF65-F5344CB8AC3E}">
        <p14:creationId xmlns:p14="http://schemas.microsoft.com/office/powerpoint/2010/main" val="1909733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the expected</a:t>
            </a:r>
            <a:r>
              <a:rPr lang="en-GB" baseline="0" dirty="0"/>
              <a:t> BOLD signal is done by SPM. IN our example we get something that better shape our response. We have a peak and then a </a:t>
            </a:r>
            <a:r>
              <a:rPr lang="en-GB" baseline="0" dirty="0" err="1"/>
              <a:t>plateu</a:t>
            </a:r>
            <a:r>
              <a:rPr lang="en-GB" baseline="0" dirty="0"/>
              <a:t> on the green line</a:t>
            </a:r>
            <a:endParaRPr lang="en-GB" dirty="0"/>
          </a:p>
        </p:txBody>
      </p:sp>
      <p:sp>
        <p:nvSpPr>
          <p:cNvPr id="4" name="Slide Number Placeholder 3"/>
          <p:cNvSpPr>
            <a:spLocks noGrp="1"/>
          </p:cNvSpPr>
          <p:nvPr>
            <p:ph type="sldNum" sz="quarter" idx="10"/>
          </p:nvPr>
        </p:nvSpPr>
        <p:spPr/>
        <p:txBody>
          <a:bodyPr/>
          <a:lstStyle/>
          <a:p>
            <a:fld id="{B621F1C0-F234-4A98-ADA6-06B4AF9B2802}" type="slidenum">
              <a:rPr lang="en-GB" smtClean="0"/>
              <a:t>12</a:t>
            </a:fld>
            <a:endParaRPr lang="en-GB"/>
          </a:p>
        </p:txBody>
      </p:sp>
    </p:spTree>
    <p:extLst>
      <p:ext uri="{BB962C8B-B14F-4D97-AF65-F5344CB8AC3E}">
        <p14:creationId xmlns:p14="http://schemas.microsoft.com/office/powerpoint/2010/main" val="3117932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Second</a:t>
            </a:r>
            <a:r>
              <a:rPr lang="en-GB" baseline="0" dirty="0"/>
              <a:t> problem. We have low frequency modulating our signal, depending for example on the machine heating up. We can use some high pass filter to reduce the low frequencies (SPM does that) or we can add </a:t>
            </a:r>
            <a:r>
              <a:rPr lang="en-GB" baseline="0" dirty="0" err="1"/>
              <a:t>regressors</a:t>
            </a:r>
            <a:r>
              <a:rPr lang="en-GB" baseline="0" dirty="0"/>
              <a:t> that take slow frequencies. If we do that then our model will look like the green line in the graph.</a:t>
            </a:r>
            <a:endParaRPr lang="en-GB" dirty="0"/>
          </a:p>
        </p:txBody>
      </p:sp>
      <p:sp>
        <p:nvSpPr>
          <p:cNvPr id="4" name="Slide Number Placeholder 3"/>
          <p:cNvSpPr>
            <a:spLocks noGrp="1"/>
          </p:cNvSpPr>
          <p:nvPr>
            <p:ph type="sldNum" sz="quarter" idx="10"/>
          </p:nvPr>
        </p:nvSpPr>
        <p:spPr/>
        <p:txBody>
          <a:bodyPr/>
          <a:lstStyle/>
          <a:p>
            <a:fld id="{B621F1C0-F234-4A98-ADA6-06B4AF9B2802}" type="slidenum">
              <a:rPr lang="en-GB" smtClean="0"/>
              <a:t>13</a:t>
            </a:fld>
            <a:endParaRPr lang="en-GB"/>
          </a:p>
        </p:txBody>
      </p:sp>
    </p:spTree>
    <p:extLst>
      <p:ext uri="{BB962C8B-B14F-4D97-AF65-F5344CB8AC3E}">
        <p14:creationId xmlns:p14="http://schemas.microsoft.com/office/powerpoint/2010/main" val="1136627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we arrived</a:t>
            </a:r>
            <a:r>
              <a:rPr lang="en-GB" baseline="0" dirty="0"/>
              <a:t> to a very complex design matrix, but we can go a little step further. When modelling the design matrix it s always having a balance between, what we think will contribute to the actual observed signal, thus reducing the error term. If we exclude also </a:t>
            </a:r>
            <a:r>
              <a:rPr lang="en-GB" baseline="0" dirty="0" err="1"/>
              <a:t>regressors</a:t>
            </a:r>
            <a:r>
              <a:rPr lang="en-GB" baseline="0" dirty="0"/>
              <a:t> of no interest we may end up to have bigger noise. So to improve the model we can think to add to the design matrix also </a:t>
            </a:r>
            <a:r>
              <a:rPr lang="en-GB" baseline="0" dirty="0" err="1"/>
              <a:t>regressors</a:t>
            </a:r>
            <a:r>
              <a:rPr lang="en-GB" baseline="0" dirty="0"/>
              <a:t> that are not dependent from manipulation.</a:t>
            </a:r>
            <a:endParaRPr lang="en-GB" dirty="0"/>
          </a:p>
        </p:txBody>
      </p:sp>
      <p:sp>
        <p:nvSpPr>
          <p:cNvPr id="4" name="Slide Number Placeholder 3"/>
          <p:cNvSpPr>
            <a:spLocks noGrp="1"/>
          </p:cNvSpPr>
          <p:nvPr>
            <p:ph type="sldNum" sz="quarter" idx="10"/>
          </p:nvPr>
        </p:nvSpPr>
        <p:spPr/>
        <p:txBody>
          <a:bodyPr/>
          <a:lstStyle/>
          <a:p>
            <a:fld id="{B621F1C0-F234-4A98-ADA6-06B4AF9B2802}" type="slidenum">
              <a:rPr lang="en-GB" smtClean="0"/>
              <a:t>14</a:t>
            </a:fld>
            <a:endParaRPr lang="en-GB"/>
          </a:p>
        </p:txBody>
      </p:sp>
    </p:spTree>
    <p:extLst>
      <p:ext uri="{BB962C8B-B14F-4D97-AF65-F5344CB8AC3E}">
        <p14:creationId xmlns:p14="http://schemas.microsoft.com/office/powerpoint/2010/main" val="3447100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Overview of the SPM processing.</a:t>
            </a:r>
          </a:p>
          <a:p>
            <a:endParaRPr lang="en-GB" dirty="0"/>
          </a:p>
          <a:p>
            <a:r>
              <a:rPr lang="en-GB" dirty="0"/>
              <a:t>After</a:t>
            </a:r>
            <a:r>
              <a:rPr lang="en-GB" baseline="0" dirty="0"/>
              <a:t> the </a:t>
            </a:r>
            <a:r>
              <a:rPr lang="en-GB" baseline="0" dirty="0" err="1"/>
              <a:t>preprocessing</a:t>
            </a:r>
            <a:r>
              <a:rPr lang="en-GB" baseline="0" dirty="0"/>
              <a:t> step, where all of the data has been realigned to be consistent over time, we are ready to start the statistical analysis on the data. This analysis is based on the General Linear Model.</a:t>
            </a:r>
          </a:p>
        </p:txBody>
      </p:sp>
      <p:sp>
        <p:nvSpPr>
          <p:cNvPr id="4" name="Slide Number Placeholder 3"/>
          <p:cNvSpPr>
            <a:spLocks noGrp="1"/>
          </p:cNvSpPr>
          <p:nvPr>
            <p:ph type="sldNum" sz="quarter" idx="10"/>
          </p:nvPr>
        </p:nvSpPr>
        <p:spPr/>
        <p:txBody>
          <a:bodyPr/>
          <a:lstStyle/>
          <a:p>
            <a:fld id="{B621F1C0-F234-4A98-ADA6-06B4AF9B2802}" type="slidenum">
              <a:rPr lang="en-GB" smtClean="0"/>
              <a:t>16</a:t>
            </a:fld>
            <a:endParaRPr lang="en-GB"/>
          </a:p>
        </p:txBody>
      </p:sp>
    </p:spTree>
    <p:extLst>
      <p:ext uri="{BB962C8B-B14F-4D97-AF65-F5344CB8AC3E}">
        <p14:creationId xmlns:p14="http://schemas.microsoft.com/office/powerpoint/2010/main" val="1737477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we have the model </a:t>
            </a:r>
            <a:r>
              <a:rPr lang="en-GB" baseline="0" dirty="0"/>
              <a:t>we want to see if there is any significant activation in a particular brain region due to our experimental conditions. Asking this question means asking if any of parameter weights of interest we calculated with our model justify the signal changes.</a:t>
            </a:r>
          </a:p>
          <a:p>
            <a:endParaRPr lang="en-GB" baseline="0" dirty="0"/>
          </a:p>
          <a:p>
            <a:r>
              <a:rPr lang="en-GB" baseline="0" dirty="0"/>
              <a:t>In order to do that we use contrasts. So in general contrast specify effect of interest by weighting our parameters and selecting </a:t>
            </a:r>
            <a:r>
              <a:rPr lang="en-GB" baseline="0" dirty="0" err="1"/>
              <a:t>regressors</a:t>
            </a:r>
            <a:r>
              <a:rPr lang="en-GB" baseline="0" dirty="0"/>
              <a:t> of interest. Our inference will be performed on a linear combination of regression </a:t>
            </a:r>
            <a:r>
              <a:rPr lang="en-GB" baseline="0" dirty="0" err="1"/>
              <a:t>coefficeints</a:t>
            </a:r>
            <a:r>
              <a:rPr lang="en-GB" baseline="0" dirty="0"/>
              <a:t> (beta)</a:t>
            </a:r>
            <a:r>
              <a:rPr lang="en-GB" altLang="zh-TW" sz="1200" i="1" dirty="0">
                <a:sym typeface="Wingdings" pitchFamily="2" charset="2"/>
              </a:rPr>
              <a:t> </a:t>
            </a:r>
            <a:r>
              <a:rPr lang="en-GB" altLang="zh-TW" sz="1200" i="1" dirty="0" err="1">
                <a:sym typeface="Wingdings" pitchFamily="2" charset="2"/>
              </a:rPr>
              <a:t>c</a:t>
            </a:r>
            <a:r>
              <a:rPr lang="en-GB" altLang="zh-TW" sz="1200" i="1" baseline="30000" dirty="0" err="1">
                <a:sym typeface="Wingdings" pitchFamily="2" charset="2"/>
              </a:rPr>
              <a:t>T</a:t>
            </a:r>
            <a:r>
              <a:rPr lang="el-GR" altLang="zh-TW" sz="1200" dirty="0">
                <a:cs typeface="Arial" charset="0"/>
              </a:rPr>
              <a:t>β</a:t>
            </a:r>
            <a:endParaRPr lang="en-GB" baseline="0" dirty="0"/>
          </a:p>
        </p:txBody>
      </p:sp>
      <p:sp>
        <p:nvSpPr>
          <p:cNvPr id="4" name="Slide Number Placeholder 3"/>
          <p:cNvSpPr>
            <a:spLocks noGrp="1"/>
          </p:cNvSpPr>
          <p:nvPr>
            <p:ph type="sldNum" sz="quarter" idx="10"/>
          </p:nvPr>
        </p:nvSpPr>
        <p:spPr/>
        <p:txBody>
          <a:bodyPr/>
          <a:lstStyle/>
          <a:p>
            <a:fld id="{B621F1C0-F234-4A98-ADA6-06B4AF9B2802}" type="slidenum">
              <a:rPr lang="en-GB" smtClean="0"/>
              <a:t>17</a:t>
            </a:fld>
            <a:endParaRPr lang="en-GB"/>
          </a:p>
        </p:txBody>
      </p:sp>
    </p:spTree>
    <p:extLst>
      <p:ext uri="{BB962C8B-B14F-4D97-AF65-F5344CB8AC3E}">
        <p14:creationId xmlns:p14="http://schemas.microsoft.com/office/powerpoint/2010/main" val="2978501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the on and off </a:t>
            </a:r>
            <a:r>
              <a:rPr lang="en-GB" dirty="0" err="1"/>
              <a:t>regressor</a:t>
            </a:r>
            <a:r>
              <a:rPr lang="en-GB" dirty="0"/>
              <a:t> modelling our experimental factors and we are interested</a:t>
            </a:r>
            <a:r>
              <a:rPr lang="en-GB" baseline="0" dirty="0"/>
              <a:t> if it affects the signal in all the voxel </a:t>
            </a:r>
          </a:p>
          <a:p>
            <a:r>
              <a:rPr lang="en-GB" baseline="0" dirty="0"/>
              <a:t>So our question is if b1 &gt; 0? </a:t>
            </a:r>
          </a:p>
          <a:p>
            <a:endParaRPr lang="en-GB" baseline="0" dirty="0"/>
          </a:p>
          <a:p>
            <a:r>
              <a:rPr lang="en-GB" baseline="0" dirty="0"/>
              <a:t>We can do that by adding weights to the </a:t>
            </a:r>
            <a:r>
              <a:rPr lang="en-GB" baseline="0" dirty="0" err="1"/>
              <a:t>paramaters</a:t>
            </a:r>
            <a:r>
              <a:rPr lang="en-GB" baseline="0" dirty="0"/>
              <a:t> by using a contrast vector </a:t>
            </a:r>
          </a:p>
        </p:txBody>
      </p:sp>
      <p:sp>
        <p:nvSpPr>
          <p:cNvPr id="4" name="Slide Number Placeholder 3"/>
          <p:cNvSpPr>
            <a:spLocks noGrp="1"/>
          </p:cNvSpPr>
          <p:nvPr>
            <p:ph type="sldNum" sz="quarter" idx="10"/>
          </p:nvPr>
        </p:nvSpPr>
        <p:spPr/>
        <p:txBody>
          <a:bodyPr/>
          <a:lstStyle/>
          <a:p>
            <a:fld id="{B621F1C0-F234-4A98-ADA6-06B4AF9B2802}" type="slidenum">
              <a:rPr lang="en-GB" smtClean="0"/>
              <a:t>18</a:t>
            </a:fld>
            <a:endParaRPr lang="en-GB"/>
          </a:p>
        </p:txBody>
      </p:sp>
    </p:spTree>
    <p:extLst>
      <p:ext uri="{BB962C8B-B14F-4D97-AF65-F5344CB8AC3E}">
        <p14:creationId xmlns:p14="http://schemas.microsoft.com/office/powerpoint/2010/main" val="4264553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 we build a test statistics?</a:t>
            </a:r>
          </a:p>
          <a:p>
            <a:r>
              <a:rPr lang="en-GB" dirty="0"/>
              <a:t>We have to test against a null hypothesis, which is what we want to disprove. In this case assuming that there is no effect, and having a very small p value that can discard it.</a:t>
            </a:r>
          </a:p>
          <a:p>
            <a:r>
              <a:rPr lang="en-GB" dirty="0"/>
              <a:t>We have already done some assumptions</a:t>
            </a:r>
            <a:r>
              <a:rPr lang="en-GB" baseline="0" dirty="0"/>
              <a:t> on our errors to we know what a null </a:t>
            </a:r>
            <a:r>
              <a:rPr lang="en-GB" baseline="0" dirty="0" err="1"/>
              <a:t>hypothesys</a:t>
            </a:r>
            <a:r>
              <a:rPr lang="en-GB" baseline="0" dirty="0"/>
              <a:t> distribution should look like.</a:t>
            </a:r>
            <a:endParaRPr lang="en-GB" dirty="0"/>
          </a:p>
          <a:p>
            <a:r>
              <a:rPr lang="en-GB" dirty="0"/>
              <a:t>If there is no effect we assume that the value of T is very small, not exactly zero, but just explained by the variability represented under the null hypothesis</a:t>
            </a:r>
          </a:p>
        </p:txBody>
      </p:sp>
      <p:sp>
        <p:nvSpPr>
          <p:cNvPr id="4" name="Slide Number Placeholder 3"/>
          <p:cNvSpPr>
            <a:spLocks noGrp="1"/>
          </p:cNvSpPr>
          <p:nvPr>
            <p:ph type="sldNum" sz="quarter" idx="10"/>
          </p:nvPr>
        </p:nvSpPr>
        <p:spPr/>
        <p:txBody>
          <a:bodyPr/>
          <a:lstStyle/>
          <a:p>
            <a:fld id="{B621F1C0-F234-4A98-ADA6-06B4AF9B2802}" type="slidenum">
              <a:rPr lang="en-GB" smtClean="0"/>
              <a:t>19</a:t>
            </a:fld>
            <a:endParaRPr lang="en-GB"/>
          </a:p>
        </p:txBody>
      </p:sp>
    </p:spTree>
    <p:extLst>
      <p:ext uri="{BB962C8B-B14F-4D97-AF65-F5344CB8AC3E}">
        <p14:creationId xmlns:p14="http://schemas.microsoft.com/office/powerpoint/2010/main" val="1122021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accept a risk of accepting the false positive. Claiming an effect where there is not. To recap the risk is represented</a:t>
            </a:r>
            <a:r>
              <a:rPr lang="en-GB" baseline="0" dirty="0"/>
              <a:t> </a:t>
            </a:r>
            <a:r>
              <a:rPr lang="en-GB" dirty="0"/>
              <a:t>by alpha which is the probability of observing a value which is bigger than the threshold given the null hypothesis. </a:t>
            </a:r>
          </a:p>
          <a:p>
            <a:r>
              <a:rPr lang="en-GB" dirty="0"/>
              <a:t>If we get a T which is bigger or alternative a p value</a:t>
            </a:r>
            <a:r>
              <a:rPr lang="en-GB" baseline="0" dirty="0"/>
              <a:t> that is smaller </a:t>
            </a:r>
            <a:r>
              <a:rPr lang="en-GB" dirty="0"/>
              <a:t>we can reject the null hypothesis, and</a:t>
            </a:r>
            <a:r>
              <a:rPr lang="en-GB" baseline="0" dirty="0"/>
              <a:t> so we can accept our hypothesis.</a:t>
            </a:r>
            <a:endParaRPr lang="en-GB" dirty="0"/>
          </a:p>
        </p:txBody>
      </p:sp>
      <p:sp>
        <p:nvSpPr>
          <p:cNvPr id="4" name="Slide Number Placeholder 3"/>
          <p:cNvSpPr>
            <a:spLocks noGrp="1"/>
          </p:cNvSpPr>
          <p:nvPr>
            <p:ph type="sldNum" sz="quarter" idx="10"/>
          </p:nvPr>
        </p:nvSpPr>
        <p:spPr/>
        <p:txBody>
          <a:bodyPr/>
          <a:lstStyle/>
          <a:p>
            <a:fld id="{B621F1C0-F234-4A98-ADA6-06B4AF9B2802}" type="slidenum">
              <a:rPr lang="en-GB" smtClean="0"/>
              <a:t>20</a:t>
            </a:fld>
            <a:endParaRPr lang="en-GB"/>
          </a:p>
        </p:txBody>
      </p:sp>
    </p:spTree>
    <p:extLst>
      <p:ext uri="{BB962C8B-B14F-4D97-AF65-F5344CB8AC3E}">
        <p14:creationId xmlns:p14="http://schemas.microsoft.com/office/powerpoint/2010/main" val="2924551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 test is doing a signal to noise measure, meaning that we divide the estimated </a:t>
            </a:r>
            <a:r>
              <a:rPr lang="en-GB" baseline="0" dirty="0" err="1"/>
              <a:t>paramaters</a:t>
            </a:r>
            <a:r>
              <a:rPr lang="en-GB" baseline="0" dirty="0"/>
              <a:t> by the standard deviation or the variance. The variation is composed by the estimated variance of the residuals and then something that depends on the model , the design matrix and the weight just </a:t>
            </a:r>
            <a:r>
              <a:rPr lang="en-GB" baseline="0" dirty="0" err="1"/>
              <a:t>choosed</a:t>
            </a:r>
            <a:r>
              <a:rPr lang="en-GB" baseline="0" dirty="0"/>
              <a:t>.</a:t>
            </a:r>
            <a:endParaRPr lang="en-GB" dirty="0"/>
          </a:p>
          <a:p>
            <a:endParaRPr lang="en-GB" dirty="0"/>
          </a:p>
        </p:txBody>
      </p:sp>
      <p:sp>
        <p:nvSpPr>
          <p:cNvPr id="4" name="Slide Number Placeholder 3"/>
          <p:cNvSpPr>
            <a:spLocks noGrp="1"/>
          </p:cNvSpPr>
          <p:nvPr>
            <p:ph type="sldNum" sz="quarter" idx="10"/>
          </p:nvPr>
        </p:nvSpPr>
        <p:spPr/>
        <p:txBody>
          <a:bodyPr/>
          <a:lstStyle/>
          <a:p>
            <a:fld id="{B621F1C0-F234-4A98-ADA6-06B4AF9B2802}" type="slidenum">
              <a:rPr lang="en-GB" smtClean="0"/>
              <a:t>21</a:t>
            </a:fld>
            <a:endParaRPr lang="en-GB"/>
          </a:p>
        </p:txBody>
      </p:sp>
    </p:spTree>
    <p:extLst>
      <p:ext uri="{BB962C8B-B14F-4D97-AF65-F5344CB8AC3E}">
        <p14:creationId xmlns:p14="http://schemas.microsoft.com/office/powerpoint/2010/main" val="3362111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a:t>
            </a:r>
            <a:r>
              <a:rPr lang="en-GB" baseline="0" dirty="0"/>
              <a:t> each subject, we have collected data in different scanning period, namely a session. For each of the session, we collect several 3D volumes of brain regions, organized in slices, which again consist of many voxels.</a:t>
            </a:r>
          </a:p>
          <a:p>
            <a:endParaRPr lang="en-GB" baseline="0" dirty="0"/>
          </a:p>
          <a:p>
            <a:r>
              <a:rPr lang="en-GB" baseline="0" dirty="0"/>
              <a:t>So a voxel corresponds to a particular location in space and its represented by its activation intensity. </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In SPM analysis is divided in two stages, the first one which is the one we </a:t>
            </a:r>
            <a:r>
              <a:rPr lang="en-GB" baseline="0" dirty="0" err="1"/>
              <a:t>ll</a:t>
            </a:r>
            <a:r>
              <a:rPr lang="en-GB" baseline="0" dirty="0"/>
              <a:t> consider is referred as the 1</a:t>
            </a:r>
            <a:r>
              <a:rPr lang="en-GB" baseline="30000" dirty="0"/>
              <a:t>st</a:t>
            </a:r>
            <a:r>
              <a:rPr lang="en-GB" baseline="0" dirty="0"/>
              <a:t> level analysis and is a within subject analysis. It means extracting a value across scans over a session for an individual subject. Later on we will make inferences on the population with a between subject analysis. </a:t>
            </a:r>
            <a:endParaRPr lang="en-GB" dirty="0"/>
          </a:p>
        </p:txBody>
      </p:sp>
      <p:sp>
        <p:nvSpPr>
          <p:cNvPr id="4" name="Slide Number Placeholder 3"/>
          <p:cNvSpPr>
            <a:spLocks noGrp="1"/>
          </p:cNvSpPr>
          <p:nvPr>
            <p:ph type="sldNum" sz="quarter" idx="10"/>
          </p:nvPr>
        </p:nvSpPr>
        <p:spPr/>
        <p:txBody>
          <a:bodyPr/>
          <a:lstStyle/>
          <a:p>
            <a:fld id="{B621F1C0-F234-4A98-ADA6-06B4AF9B2802}" type="slidenum">
              <a:rPr lang="en-GB" smtClean="0"/>
              <a:t>3</a:t>
            </a:fld>
            <a:endParaRPr lang="en-GB"/>
          </a:p>
        </p:txBody>
      </p:sp>
    </p:spTree>
    <p:extLst>
      <p:ext uri="{BB962C8B-B14F-4D97-AF65-F5344CB8AC3E}">
        <p14:creationId xmlns:p14="http://schemas.microsoft.com/office/powerpoint/2010/main" val="2382970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apply the t statistics in each voxel</a:t>
            </a:r>
            <a:r>
              <a:rPr lang="en-GB" baseline="0" dirty="0"/>
              <a:t> of the brain and so SPM can get our image with the brain regions that had major effects</a:t>
            </a:r>
            <a:endParaRPr lang="en-GB" dirty="0"/>
          </a:p>
        </p:txBody>
      </p:sp>
      <p:sp>
        <p:nvSpPr>
          <p:cNvPr id="4" name="Slide Number Placeholder 3"/>
          <p:cNvSpPr>
            <a:spLocks noGrp="1"/>
          </p:cNvSpPr>
          <p:nvPr>
            <p:ph type="sldNum" sz="quarter" idx="10"/>
          </p:nvPr>
        </p:nvSpPr>
        <p:spPr/>
        <p:txBody>
          <a:bodyPr/>
          <a:lstStyle/>
          <a:p>
            <a:fld id="{B621F1C0-F234-4A98-ADA6-06B4AF9B2802}" type="slidenum">
              <a:rPr lang="en-GB" smtClean="0"/>
              <a:t>22</a:t>
            </a:fld>
            <a:endParaRPr lang="en-GB"/>
          </a:p>
        </p:txBody>
      </p:sp>
    </p:spTree>
    <p:extLst>
      <p:ext uri="{BB962C8B-B14F-4D97-AF65-F5344CB8AC3E}">
        <p14:creationId xmlns:p14="http://schemas.microsoft.com/office/powerpoint/2010/main" val="4098351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21F1C0-F234-4A98-ADA6-06B4AF9B2802}" type="slidenum">
              <a:rPr lang="en-GB" smtClean="0"/>
              <a:t>23</a:t>
            </a:fld>
            <a:endParaRPr lang="en-GB"/>
          </a:p>
        </p:txBody>
      </p:sp>
    </p:spTree>
    <p:extLst>
      <p:ext uri="{BB962C8B-B14F-4D97-AF65-F5344CB8AC3E}">
        <p14:creationId xmlns:p14="http://schemas.microsoft.com/office/powerpoint/2010/main" val="3759612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Testing for multiple</a:t>
            </a:r>
            <a:r>
              <a:rPr lang="en-GB" baseline="0" dirty="0"/>
              <a:t> linear hypothesis means testing between two models. Consider this design matrix have a model with X0 and X1 as a full model. We want to know if the added variance can better justify the variability in the error term. So in this case we use an F test is a comparison of reduced sum of square divided by the unexplained variance.</a:t>
            </a:r>
          </a:p>
          <a:p>
            <a:endParaRPr lang="en-GB" baseline="0" dirty="0"/>
          </a:p>
          <a:p>
            <a:r>
              <a:rPr lang="en-GB" baseline="0" dirty="0"/>
              <a:t>WE compute the two residuals, full model </a:t>
            </a:r>
            <a:r>
              <a:rPr lang="en-GB" baseline="0" dirty="0" err="1"/>
              <a:t>wull</a:t>
            </a:r>
            <a:r>
              <a:rPr lang="en-GB" baseline="0" dirty="0"/>
              <a:t> have a less error. In F statistics variance of the noise is approximated by full model. The numerator represents the variance added by X1</a:t>
            </a:r>
            <a:endParaRPr lang="en-GB" dirty="0"/>
          </a:p>
        </p:txBody>
      </p:sp>
      <p:sp>
        <p:nvSpPr>
          <p:cNvPr id="4" name="Slide Number Placeholder 3"/>
          <p:cNvSpPr>
            <a:spLocks noGrp="1"/>
          </p:cNvSpPr>
          <p:nvPr>
            <p:ph type="sldNum" sz="quarter" idx="10"/>
          </p:nvPr>
        </p:nvSpPr>
        <p:spPr/>
        <p:txBody>
          <a:bodyPr/>
          <a:lstStyle/>
          <a:p>
            <a:fld id="{B621F1C0-F234-4A98-ADA6-06B4AF9B2802}" type="slidenum">
              <a:rPr lang="en-GB" smtClean="0"/>
              <a:t>24</a:t>
            </a:fld>
            <a:endParaRPr lang="en-GB"/>
          </a:p>
        </p:txBody>
      </p:sp>
    </p:spTree>
    <p:extLst>
      <p:ext uri="{BB962C8B-B14F-4D97-AF65-F5344CB8AC3E}">
        <p14:creationId xmlns:p14="http://schemas.microsoft.com/office/powerpoint/2010/main" val="3699093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 we build that in SPM. We define</a:t>
            </a:r>
            <a:r>
              <a:rPr lang="en-GB" baseline="0" dirty="0"/>
              <a:t> a contrast matrix instead of a vector so we can test the </a:t>
            </a:r>
            <a:r>
              <a:rPr lang="en-GB" baseline="0" dirty="0" err="1"/>
              <a:t>regressors</a:t>
            </a:r>
            <a:r>
              <a:rPr lang="en-GB" baseline="0" dirty="0"/>
              <a:t> simultaneously. </a:t>
            </a:r>
            <a:endParaRPr lang="en-GB" dirty="0"/>
          </a:p>
        </p:txBody>
      </p:sp>
      <p:sp>
        <p:nvSpPr>
          <p:cNvPr id="4" name="Slide Number Placeholder 3"/>
          <p:cNvSpPr>
            <a:spLocks noGrp="1"/>
          </p:cNvSpPr>
          <p:nvPr>
            <p:ph type="sldNum" sz="quarter" idx="10"/>
          </p:nvPr>
        </p:nvSpPr>
        <p:spPr/>
        <p:txBody>
          <a:bodyPr/>
          <a:lstStyle/>
          <a:p>
            <a:fld id="{B621F1C0-F234-4A98-ADA6-06B4AF9B2802}" type="slidenum">
              <a:rPr lang="en-GB" smtClean="0"/>
              <a:t>25</a:t>
            </a:fld>
            <a:endParaRPr lang="en-GB"/>
          </a:p>
        </p:txBody>
      </p:sp>
    </p:spTree>
    <p:extLst>
      <p:ext uri="{BB962C8B-B14F-4D97-AF65-F5344CB8AC3E}">
        <p14:creationId xmlns:p14="http://schemas.microsoft.com/office/powerpoint/2010/main" val="1682881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Pre-processing made sure that the each voxel is consistent over time by putting them in the same anatomical space and for each one of them we have collected</a:t>
            </a:r>
            <a:r>
              <a:rPr lang="en-GB" dirty="0"/>
              <a:t> a time-series of </a:t>
            </a:r>
            <a:r>
              <a:rPr lang="en-GB" baseline="0" dirty="0"/>
              <a:t>the changes in fMRI through the experiment. These changes consists on measuring the blood oxygen level dependent (BOLD) signal.</a:t>
            </a:r>
          </a:p>
          <a:p>
            <a:r>
              <a:rPr lang="en-GB" baseline="0" dirty="0"/>
              <a:t>We want to model the time series to make an inference on the effect of interests, by testing hypothesis on this particular voxel.</a:t>
            </a:r>
          </a:p>
          <a:p>
            <a:endParaRPr lang="en-GB" baseline="0" dirty="0"/>
          </a:p>
          <a:p>
            <a:r>
              <a:rPr lang="en-GB" baseline="0" dirty="0"/>
              <a:t>Statistical parametric map representing the results of our statistical inference.</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B621F1C0-F234-4A98-ADA6-06B4AF9B2802}" type="slidenum">
              <a:rPr lang="en-GB" smtClean="0"/>
              <a:t>4</a:t>
            </a:fld>
            <a:endParaRPr lang="en-GB"/>
          </a:p>
        </p:txBody>
      </p:sp>
    </p:spTree>
    <p:extLst>
      <p:ext uri="{BB962C8B-B14F-4D97-AF65-F5344CB8AC3E}">
        <p14:creationId xmlns:p14="http://schemas.microsoft.com/office/powerpoint/2010/main" val="2555671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to define</a:t>
            </a:r>
            <a:r>
              <a:rPr lang="en-GB" baseline="0" dirty="0"/>
              <a:t> the model. </a:t>
            </a:r>
            <a:r>
              <a:rPr lang="en-GB" dirty="0"/>
              <a:t>We</a:t>
            </a:r>
            <a:r>
              <a:rPr lang="en-GB" baseline="0" dirty="0"/>
              <a:t> want to measure the effect of our experiment on the observed data (Y), our dependent variable, by using a combination of independent variables, called </a:t>
            </a:r>
            <a:r>
              <a:rPr lang="en-GB" baseline="0" dirty="0" err="1"/>
              <a:t>regressors</a:t>
            </a:r>
            <a:r>
              <a:rPr lang="en-GB" baseline="0" dirty="0"/>
              <a:t>, that reflects the conditions or manipulations in our experiment.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When doing this we will assume that there are errors depending on the noise, which is something we cannot control in the experiments.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SPM will perform this analysis in each single voxel (mass univariate approach), by fitting the same model to each voxel </a:t>
            </a:r>
            <a:r>
              <a:rPr lang="en-GB" baseline="0" dirty="0" err="1"/>
              <a:t>indipendentely</a:t>
            </a:r>
            <a:r>
              <a:rPr lang="en-GB"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result of our model is calculation the Beta parameters. </a:t>
            </a:r>
          </a:p>
        </p:txBody>
      </p:sp>
      <p:sp>
        <p:nvSpPr>
          <p:cNvPr id="4" name="Slide Number Placeholder 3"/>
          <p:cNvSpPr>
            <a:spLocks noGrp="1"/>
          </p:cNvSpPr>
          <p:nvPr>
            <p:ph type="sldNum" sz="quarter" idx="10"/>
          </p:nvPr>
        </p:nvSpPr>
        <p:spPr/>
        <p:txBody>
          <a:bodyPr/>
          <a:lstStyle/>
          <a:p>
            <a:fld id="{B621F1C0-F234-4A98-ADA6-06B4AF9B2802}" type="slidenum">
              <a:rPr lang="en-GB" smtClean="0"/>
              <a:t>5</a:t>
            </a:fld>
            <a:endParaRPr lang="en-GB"/>
          </a:p>
        </p:txBody>
      </p:sp>
    </p:spTree>
    <p:extLst>
      <p:ext uri="{BB962C8B-B14F-4D97-AF65-F5344CB8AC3E}">
        <p14:creationId xmlns:p14="http://schemas.microsoft.com/office/powerpoint/2010/main" val="1367907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know we</a:t>
            </a:r>
            <a:r>
              <a:rPr lang="en-GB" baseline="0" dirty="0"/>
              <a:t> alternate between conditions, so we can have one </a:t>
            </a:r>
            <a:r>
              <a:rPr lang="en-GB" baseline="0" dirty="0" err="1"/>
              <a:t>regressor</a:t>
            </a:r>
            <a:r>
              <a:rPr lang="en-GB" baseline="0" dirty="0"/>
              <a:t> to model this condition. For each volume we will then know if the subject was listening or waiting for the signal. We </a:t>
            </a:r>
            <a:r>
              <a:rPr lang="en-GB" baseline="0" dirty="0" err="1"/>
              <a:t>wll</a:t>
            </a:r>
            <a:r>
              <a:rPr lang="en-GB" baseline="0" dirty="0"/>
              <a:t> add a c</a:t>
            </a:r>
            <a:r>
              <a:rPr lang="en-GB" dirty="0"/>
              <a:t>onstant model the average signal. </a:t>
            </a:r>
            <a:r>
              <a:rPr lang="en-GB" dirty="0" err="1"/>
              <a:t>Fmri</a:t>
            </a:r>
            <a:r>
              <a:rPr lang="en-GB" dirty="0"/>
              <a:t> are relative measures and not absolute. We</a:t>
            </a:r>
            <a:r>
              <a:rPr lang="en-GB" baseline="0" dirty="0"/>
              <a:t> add the error term.</a:t>
            </a:r>
            <a:r>
              <a:rPr lang="en-GB" dirty="0"/>
              <a:t> This</a:t>
            </a:r>
            <a:r>
              <a:rPr lang="en-GB" baseline="0" dirty="0"/>
              <a:t> </a:t>
            </a:r>
            <a:r>
              <a:rPr lang="en-GB" dirty="0"/>
              <a:t>simple</a:t>
            </a:r>
            <a:r>
              <a:rPr lang="en-GB" baseline="0" dirty="0"/>
              <a:t> experiment can be </a:t>
            </a:r>
            <a:r>
              <a:rPr lang="en-GB" baseline="0" dirty="0" err="1"/>
              <a:t>modeled</a:t>
            </a:r>
            <a:r>
              <a:rPr lang="en-GB" baseline="0" dirty="0"/>
              <a:t> it by using two </a:t>
            </a:r>
            <a:r>
              <a:rPr lang="en-GB" baseline="0" dirty="0" err="1"/>
              <a:t>regressors</a:t>
            </a:r>
            <a:r>
              <a:rPr lang="en-GB" baseline="0" dirty="0"/>
              <a:t>. </a:t>
            </a:r>
            <a:endParaRPr lang="en-GB" dirty="0"/>
          </a:p>
        </p:txBody>
      </p:sp>
      <p:sp>
        <p:nvSpPr>
          <p:cNvPr id="4" name="Slide Number Placeholder 3"/>
          <p:cNvSpPr>
            <a:spLocks noGrp="1"/>
          </p:cNvSpPr>
          <p:nvPr>
            <p:ph type="sldNum" sz="quarter" idx="10"/>
          </p:nvPr>
        </p:nvSpPr>
        <p:spPr/>
        <p:txBody>
          <a:bodyPr/>
          <a:lstStyle/>
          <a:p>
            <a:fld id="{B621F1C0-F234-4A98-ADA6-06B4AF9B2802}" type="slidenum">
              <a:rPr lang="en-GB" smtClean="0"/>
              <a:t>6</a:t>
            </a:fld>
            <a:endParaRPr lang="en-GB"/>
          </a:p>
        </p:txBody>
      </p:sp>
    </p:spTree>
    <p:extLst>
      <p:ext uri="{BB962C8B-B14F-4D97-AF65-F5344CB8AC3E}">
        <p14:creationId xmlns:p14="http://schemas.microsoft.com/office/powerpoint/2010/main" val="3684898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a:t>
            </a:r>
            <a:r>
              <a:rPr lang="en-GB" baseline="0" dirty="0"/>
              <a:t> have the general linear model we then have to make assumptions on the random term, our noise. We assume a Gaussian distribution with </a:t>
            </a:r>
            <a:r>
              <a:rPr lang="en-GB" baseline="0" dirty="0" err="1"/>
              <a:t>indepent</a:t>
            </a:r>
            <a:r>
              <a:rPr lang="en-GB" baseline="0" dirty="0"/>
              <a:t> at each a time point and identical means the variance is constant over time.</a:t>
            </a:r>
            <a:endParaRPr lang="en-GB" dirty="0"/>
          </a:p>
        </p:txBody>
      </p:sp>
      <p:sp>
        <p:nvSpPr>
          <p:cNvPr id="4" name="Slide Number Placeholder 3"/>
          <p:cNvSpPr>
            <a:spLocks noGrp="1"/>
          </p:cNvSpPr>
          <p:nvPr>
            <p:ph type="sldNum" sz="quarter" idx="10"/>
          </p:nvPr>
        </p:nvSpPr>
        <p:spPr/>
        <p:txBody>
          <a:bodyPr/>
          <a:lstStyle/>
          <a:p>
            <a:fld id="{B621F1C0-F234-4A98-ADA6-06B4AF9B2802}" type="slidenum">
              <a:rPr lang="en-GB" smtClean="0"/>
              <a:t>7</a:t>
            </a:fld>
            <a:endParaRPr lang="en-GB"/>
          </a:p>
        </p:txBody>
      </p:sp>
    </p:spTree>
    <p:extLst>
      <p:ext uri="{BB962C8B-B14F-4D97-AF65-F5344CB8AC3E}">
        <p14:creationId xmlns:p14="http://schemas.microsoft.com/office/powerpoint/2010/main" val="439913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BOLD</a:t>
            </a:r>
            <a:r>
              <a:rPr lang="en-GB" baseline="0" dirty="0"/>
              <a:t> signal does not change quickly. It has a specific shape and the duration is about 20 seconds.</a:t>
            </a:r>
          </a:p>
          <a:p>
            <a:r>
              <a:rPr lang="en-GB" baseline="0" dirty="0"/>
              <a:t>The acquired signal can have additional components, and it has to do with the experimental setup. Usually this additional components have the form of a low noise frequencies.</a:t>
            </a:r>
          </a:p>
          <a:p>
            <a:r>
              <a:rPr lang="en-GB" baseline="0" dirty="0"/>
              <a:t>Subjects have physiological activity, like the heart beat and our acquisition is relatively slow comparing to these factors, we are actually measuring also those. </a:t>
            </a:r>
            <a:endParaRPr lang="en-GB" dirty="0"/>
          </a:p>
        </p:txBody>
      </p:sp>
      <p:sp>
        <p:nvSpPr>
          <p:cNvPr id="4" name="Slide Number Placeholder 3"/>
          <p:cNvSpPr>
            <a:spLocks noGrp="1"/>
          </p:cNvSpPr>
          <p:nvPr>
            <p:ph type="sldNum" sz="quarter" idx="10"/>
          </p:nvPr>
        </p:nvSpPr>
        <p:spPr/>
        <p:txBody>
          <a:bodyPr/>
          <a:lstStyle/>
          <a:p>
            <a:fld id="{B621F1C0-F234-4A98-ADA6-06B4AF9B2802}" type="slidenum">
              <a:rPr lang="en-GB" smtClean="0"/>
              <a:t>8</a:t>
            </a:fld>
            <a:endParaRPr lang="en-GB"/>
          </a:p>
        </p:txBody>
      </p:sp>
    </p:spTree>
    <p:extLst>
      <p:ext uri="{BB962C8B-B14F-4D97-AF65-F5344CB8AC3E}">
        <p14:creationId xmlns:p14="http://schemas.microsoft.com/office/powerpoint/2010/main" val="3598425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s discussed in a </a:t>
            </a:r>
            <a:r>
              <a:rPr lang="en-GB" baseline="0" dirty="0" err="1"/>
              <a:t>prevuious</a:t>
            </a:r>
            <a:r>
              <a:rPr lang="en-GB" baseline="0" dirty="0"/>
              <a:t> lecture in the fMRI we acquire a the correlate of a neural activity. So if we see a spark in the neuronal response, what we measure is the release of oxygen to the neurons, the BOLD signal.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Duration is around 30 seconds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We need to take that into account. In our simple experiment our activation give as a response which is similar to the one shown.</a:t>
            </a:r>
            <a:endParaRPr lang="en-GB" b="0" u="none" baseline="0" dirty="0">
              <a:solidFill>
                <a:schemeClr val="tx1"/>
              </a:solidFill>
            </a:endParaRPr>
          </a:p>
          <a:p>
            <a:endParaRPr lang="en-GB" i="0" dirty="0"/>
          </a:p>
        </p:txBody>
      </p:sp>
      <p:sp>
        <p:nvSpPr>
          <p:cNvPr id="4" name="Slide Number Placeholder 3"/>
          <p:cNvSpPr>
            <a:spLocks noGrp="1"/>
          </p:cNvSpPr>
          <p:nvPr>
            <p:ph type="sldNum" sz="quarter" idx="10"/>
          </p:nvPr>
        </p:nvSpPr>
        <p:spPr/>
        <p:txBody>
          <a:bodyPr/>
          <a:lstStyle/>
          <a:p>
            <a:fld id="{B621F1C0-F234-4A98-ADA6-06B4AF9B2802}" type="slidenum">
              <a:rPr lang="en-GB" smtClean="0"/>
              <a:t>9</a:t>
            </a:fld>
            <a:endParaRPr lang="en-GB"/>
          </a:p>
        </p:txBody>
      </p:sp>
    </p:spTree>
    <p:extLst>
      <p:ext uri="{BB962C8B-B14F-4D97-AF65-F5344CB8AC3E}">
        <p14:creationId xmlns:p14="http://schemas.microsoft.com/office/powerpoint/2010/main" val="2369709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
            </a:r>
            <a:r>
              <a:rPr lang="en-GB" baseline="0" dirty="0"/>
              <a:t> take into account by convolving the input function with the </a:t>
            </a:r>
            <a:r>
              <a:rPr lang="en-GB" baseline="0" dirty="0" err="1"/>
              <a:t>Hemondynamic</a:t>
            </a:r>
            <a:r>
              <a:rPr lang="en-GB" baseline="0" dirty="0"/>
              <a:t> response function and we can do that because this function is linear time-invariant meaning that is scales with the neuronal response, its additive meaning that two stimulation in time will lead to a </a:t>
            </a:r>
            <a:r>
              <a:rPr lang="en-GB" baseline="0" dirty="0" err="1"/>
              <a:t>reponse</a:t>
            </a:r>
            <a:r>
              <a:rPr lang="en-GB" baseline="0" dirty="0"/>
              <a:t> which is the sum of the two responses and it is shift invariant so a stimuli presented at later stage shift the response accordingly</a:t>
            </a:r>
            <a:endParaRPr lang="en-GB" dirty="0"/>
          </a:p>
        </p:txBody>
      </p:sp>
      <p:sp>
        <p:nvSpPr>
          <p:cNvPr id="4" name="Slide Number Placeholder 3"/>
          <p:cNvSpPr>
            <a:spLocks noGrp="1"/>
          </p:cNvSpPr>
          <p:nvPr>
            <p:ph type="sldNum" sz="quarter" idx="10"/>
          </p:nvPr>
        </p:nvSpPr>
        <p:spPr/>
        <p:txBody>
          <a:bodyPr/>
          <a:lstStyle/>
          <a:p>
            <a:fld id="{B621F1C0-F234-4A98-ADA6-06B4AF9B2802}" type="slidenum">
              <a:rPr lang="en-GB" smtClean="0"/>
              <a:t>10</a:t>
            </a:fld>
            <a:endParaRPr lang="en-GB"/>
          </a:p>
        </p:txBody>
      </p:sp>
    </p:spTree>
    <p:extLst>
      <p:ext uri="{BB962C8B-B14F-4D97-AF65-F5344CB8AC3E}">
        <p14:creationId xmlns:p14="http://schemas.microsoft.com/office/powerpoint/2010/main" val="3578270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E57F480-40CA-49A9-BE77-33CF947DFD95}" type="datetimeFigureOut">
              <a:rPr lang="en-GB" smtClean="0"/>
              <a:t>27/11/2018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331A59-FD0D-4049-ADB7-5696FAC55B22}" type="slidenum">
              <a:rPr lang="en-GB" smtClean="0"/>
              <a:t>‹Nº›</a:t>
            </a:fld>
            <a:endParaRPr lang="en-GB"/>
          </a:p>
        </p:txBody>
      </p:sp>
    </p:spTree>
    <p:extLst>
      <p:ext uri="{BB962C8B-B14F-4D97-AF65-F5344CB8AC3E}">
        <p14:creationId xmlns:p14="http://schemas.microsoft.com/office/powerpoint/2010/main" val="145648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E57F480-40CA-49A9-BE77-33CF947DFD95}" type="datetimeFigureOut">
              <a:rPr lang="en-GB" smtClean="0"/>
              <a:t>27/11/2018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331A59-FD0D-4049-ADB7-5696FAC55B22}" type="slidenum">
              <a:rPr lang="en-GB" smtClean="0"/>
              <a:t>‹Nº›</a:t>
            </a:fld>
            <a:endParaRPr lang="en-GB"/>
          </a:p>
        </p:txBody>
      </p:sp>
    </p:spTree>
    <p:extLst>
      <p:ext uri="{BB962C8B-B14F-4D97-AF65-F5344CB8AC3E}">
        <p14:creationId xmlns:p14="http://schemas.microsoft.com/office/powerpoint/2010/main" val="2240562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E57F480-40CA-49A9-BE77-33CF947DFD95}" type="datetimeFigureOut">
              <a:rPr lang="en-GB" smtClean="0"/>
              <a:t>27/11/2018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331A59-FD0D-4049-ADB7-5696FAC55B22}" type="slidenum">
              <a:rPr lang="en-GB" smtClean="0"/>
              <a:t>‹Nº›</a:t>
            </a:fld>
            <a:endParaRPr lang="en-GB"/>
          </a:p>
        </p:txBody>
      </p:sp>
    </p:spTree>
    <p:extLst>
      <p:ext uri="{BB962C8B-B14F-4D97-AF65-F5344CB8AC3E}">
        <p14:creationId xmlns:p14="http://schemas.microsoft.com/office/powerpoint/2010/main" val="622453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E57F480-40CA-49A9-BE77-33CF947DFD95}" type="datetimeFigureOut">
              <a:rPr lang="en-GB" smtClean="0"/>
              <a:t>27/11/2018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331A59-FD0D-4049-ADB7-5696FAC55B22}" type="slidenum">
              <a:rPr lang="en-GB" smtClean="0"/>
              <a:t>‹Nº›</a:t>
            </a:fld>
            <a:endParaRPr lang="en-GB"/>
          </a:p>
        </p:txBody>
      </p:sp>
    </p:spTree>
    <p:extLst>
      <p:ext uri="{BB962C8B-B14F-4D97-AF65-F5344CB8AC3E}">
        <p14:creationId xmlns:p14="http://schemas.microsoft.com/office/powerpoint/2010/main" val="107203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57F480-40CA-49A9-BE77-33CF947DFD95}" type="datetimeFigureOut">
              <a:rPr lang="en-GB" smtClean="0"/>
              <a:t>27/11/2018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331A59-FD0D-4049-ADB7-5696FAC55B22}" type="slidenum">
              <a:rPr lang="en-GB" smtClean="0"/>
              <a:t>‹Nº›</a:t>
            </a:fld>
            <a:endParaRPr lang="en-GB"/>
          </a:p>
        </p:txBody>
      </p:sp>
    </p:spTree>
    <p:extLst>
      <p:ext uri="{BB962C8B-B14F-4D97-AF65-F5344CB8AC3E}">
        <p14:creationId xmlns:p14="http://schemas.microsoft.com/office/powerpoint/2010/main" val="419006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E57F480-40CA-49A9-BE77-33CF947DFD95}" type="datetimeFigureOut">
              <a:rPr lang="en-GB" smtClean="0"/>
              <a:t>27/11/2018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331A59-FD0D-4049-ADB7-5696FAC55B22}" type="slidenum">
              <a:rPr lang="en-GB" smtClean="0"/>
              <a:t>‹Nº›</a:t>
            </a:fld>
            <a:endParaRPr lang="en-GB"/>
          </a:p>
        </p:txBody>
      </p:sp>
    </p:spTree>
    <p:extLst>
      <p:ext uri="{BB962C8B-B14F-4D97-AF65-F5344CB8AC3E}">
        <p14:creationId xmlns:p14="http://schemas.microsoft.com/office/powerpoint/2010/main" val="4069239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E57F480-40CA-49A9-BE77-33CF947DFD95}" type="datetimeFigureOut">
              <a:rPr lang="en-GB" smtClean="0"/>
              <a:t>27/11/2018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331A59-FD0D-4049-ADB7-5696FAC55B22}" type="slidenum">
              <a:rPr lang="en-GB" smtClean="0"/>
              <a:t>‹Nº›</a:t>
            </a:fld>
            <a:endParaRPr lang="en-GB"/>
          </a:p>
        </p:txBody>
      </p:sp>
    </p:spTree>
    <p:extLst>
      <p:ext uri="{BB962C8B-B14F-4D97-AF65-F5344CB8AC3E}">
        <p14:creationId xmlns:p14="http://schemas.microsoft.com/office/powerpoint/2010/main" val="1551999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E57F480-40CA-49A9-BE77-33CF947DFD95}" type="datetimeFigureOut">
              <a:rPr lang="en-GB" smtClean="0"/>
              <a:t>27/11/2018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331A59-FD0D-4049-ADB7-5696FAC55B22}" type="slidenum">
              <a:rPr lang="en-GB" smtClean="0"/>
              <a:t>‹Nº›</a:t>
            </a:fld>
            <a:endParaRPr lang="en-GB"/>
          </a:p>
        </p:txBody>
      </p:sp>
    </p:spTree>
    <p:extLst>
      <p:ext uri="{BB962C8B-B14F-4D97-AF65-F5344CB8AC3E}">
        <p14:creationId xmlns:p14="http://schemas.microsoft.com/office/powerpoint/2010/main" val="52153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7F480-40CA-49A9-BE77-33CF947DFD95}" type="datetimeFigureOut">
              <a:rPr lang="en-GB" smtClean="0"/>
              <a:t>27/11/2018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331A59-FD0D-4049-ADB7-5696FAC55B22}" type="slidenum">
              <a:rPr lang="en-GB" smtClean="0"/>
              <a:t>‹Nº›</a:t>
            </a:fld>
            <a:endParaRPr lang="en-GB"/>
          </a:p>
        </p:txBody>
      </p:sp>
    </p:spTree>
    <p:extLst>
      <p:ext uri="{BB962C8B-B14F-4D97-AF65-F5344CB8AC3E}">
        <p14:creationId xmlns:p14="http://schemas.microsoft.com/office/powerpoint/2010/main" val="3642140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57F480-40CA-49A9-BE77-33CF947DFD95}" type="datetimeFigureOut">
              <a:rPr lang="en-GB" smtClean="0"/>
              <a:t>27/11/2018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331A59-FD0D-4049-ADB7-5696FAC55B22}" type="slidenum">
              <a:rPr lang="en-GB" smtClean="0"/>
              <a:t>‹Nº›</a:t>
            </a:fld>
            <a:endParaRPr lang="en-GB"/>
          </a:p>
        </p:txBody>
      </p:sp>
    </p:spTree>
    <p:extLst>
      <p:ext uri="{BB962C8B-B14F-4D97-AF65-F5344CB8AC3E}">
        <p14:creationId xmlns:p14="http://schemas.microsoft.com/office/powerpoint/2010/main" val="1797526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57F480-40CA-49A9-BE77-33CF947DFD95}" type="datetimeFigureOut">
              <a:rPr lang="en-GB" smtClean="0"/>
              <a:t>27/11/2018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331A59-FD0D-4049-ADB7-5696FAC55B22}" type="slidenum">
              <a:rPr lang="en-GB" smtClean="0"/>
              <a:t>‹Nº›</a:t>
            </a:fld>
            <a:endParaRPr lang="en-GB"/>
          </a:p>
        </p:txBody>
      </p:sp>
    </p:spTree>
    <p:extLst>
      <p:ext uri="{BB962C8B-B14F-4D97-AF65-F5344CB8AC3E}">
        <p14:creationId xmlns:p14="http://schemas.microsoft.com/office/powerpoint/2010/main" val="1759863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7F480-40CA-49A9-BE77-33CF947DFD95}" type="datetimeFigureOut">
              <a:rPr lang="en-GB" smtClean="0"/>
              <a:t>27/11/2018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31A59-FD0D-4049-ADB7-5696FAC55B22}" type="slidenum">
              <a:rPr lang="en-GB" smtClean="0"/>
              <a:t>‹Nº›</a:t>
            </a:fld>
            <a:endParaRPr lang="en-GB"/>
          </a:p>
        </p:txBody>
      </p:sp>
    </p:spTree>
    <p:extLst>
      <p:ext uri="{BB962C8B-B14F-4D97-AF65-F5344CB8AC3E}">
        <p14:creationId xmlns:p14="http://schemas.microsoft.com/office/powerpoint/2010/main" val="3490728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jpe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6.gif"/><Relationship Id="rId4" Type="http://schemas.openxmlformats.org/officeDocument/2006/relationships/image" Target="../media/image35.gif"/></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youtube.com/watch?v=OyLKMb9FNhg&amp;index=19&amp;list=PLfXA4opIOVrGHncHRxI3Qa5GeCSudwmxM" TargetMode="External"/><Relationship Id="rId5" Type="http://schemas.openxmlformats.org/officeDocument/2006/relationships/image" Target="../media/image39.jpe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png"/><Relationship Id="rId7" Type="http://schemas.openxmlformats.org/officeDocument/2006/relationships/image" Target="../media/image5.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png"/><Relationship Id="rId7"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18.xml"/><Relationship Id="rId7"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47.wmf"/><Relationship Id="rId4" Type="http://schemas.openxmlformats.org/officeDocument/2006/relationships/image" Target="../media/image46.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8.wmf"/><Relationship Id="rId5" Type="http://schemas.openxmlformats.org/officeDocument/2006/relationships/oleObject" Target="../embeddings/oleObject8.bin"/><Relationship Id="rId4" Type="http://schemas.openxmlformats.org/officeDocument/2006/relationships/image" Target="../media/image44.wmf"/></Relationships>
</file>

<file path=ppt/slides/_rels/slide22.xml.rels><?xml version="1.0" encoding="UTF-8" standalone="yes"?>
<Relationships xmlns="http://schemas.openxmlformats.org/package/2006/relationships"><Relationship Id="rId8" Type="http://schemas.openxmlformats.org/officeDocument/2006/relationships/image" Target="../media/image510.png"/><Relationship Id="rId3" Type="http://schemas.openxmlformats.org/officeDocument/2006/relationships/notesSlide" Target="../notesSlides/notesSlide20.xml"/><Relationship Id="rId7"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9.emf"/><Relationship Id="rId5" Type="http://schemas.openxmlformats.org/officeDocument/2006/relationships/oleObject" Target="../embeddings/oleObject9.bin"/><Relationship Id="rId4" Type="http://schemas.openxmlformats.org/officeDocument/2006/relationships/image" Target="../media/image50.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notesSlide" Target="../notesSlides/notesSlide22.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2.wmf"/><Relationship Id="rId5" Type="http://schemas.openxmlformats.org/officeDocument/2006/relationships/oleObject" Target="../embeddings/oleObject10.bin"/><Relationship Id="rId4" Type="http://schemas.openxmlformats.org/officeDocument/2006/relationships/image" Target="../media/image54.png"/><Relationship Id="rId9"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notesSlide" Target="../notesSlides/notesSlide5.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20.wmf"/><Relationship Id="rId3" Type="http://schemas.openxmlformats.org/officeDocument/2006/relationships/notesSlide" Target="../notesSlides/notesSlide6.xml"/><Relationship Id="rId7" Type="http://schemas.openxmlformats.org/officeDocument/2006/relationships/image" Target="../media/image18.emf"/><Relationship Id="rId12" Type="http://schemas.openxmlformats.org/officeDocument/2006/relationships/oleObject" Target="../embeddings/oleObject4.bin"/><Relationship Id="rId17" Type="http://schemas.openxmlformats.org/officeDocument/2006/relationships/image" Target="../media/image22.wmf"/><Relationship Id="rId2" Type="http://schemas.openxmlformats.org/officeDocument/2006/relationships/slideLayout" Target="../slideLayouts/slideLayout4.xml"/><Relationship Id="rId16" Type="http://schemas.openxmlformats.org/officeDocument/2006/relationships/oleObject" Target="../embeddings/oleObject6.bin"/><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26.jpg"/><Relationship Id="rId5" Type="http://schemas.openxmlformats.org/officeDocument/2006/relationships/image" Target="../media/image24.jpeg"/><Relationship Id="rId15" Type="http://schemas.openxmlformats.org/officeDocument/2006/relationships/image" Target="../media/image21.wmf"/><Relationship Id="rId10" Type="http://schemas.openxmlformats.org/officeDocument/2006/relationships/image" Target="../media/image25.jpeg"/><Relationship Id="rId4" Type="http://schemas.openxmlformats.org/officeDocument/2006/relationships/image" Target="../media/image23.jpeg"/><Relationship Id="rId9" Type="http://schemas.openxmlformats.org/officeDocument/2006/relationships/image" Target="../media/image19.wmf"/><Relationship Id="rId1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1</a:t>
            </a:r>
            <a:r>
              <a:rPr lang="en-GB" baseline="30000" dirty="0"/>
              <a:t>st</a:t>
            </a:r>
            <a:r>
              <a:rPr lang="en-GB" dirty="0"/>
              <a:t> Level Analysis</a:t>
            </a:r>
          </a:p>
        </p:txBody>
      </p:sp>
      <p:sp>
        <p:nvSpPr>
          <p:cNvPr id="3" name="Subtitle 2"/>
          <p:cNvSpPr>
            <a:spLocks noGrp="1"/>
          </p:cNvSpPr>
          <p:nvPr>
            <p:ph type="subTitle" idx="1"/>
          </p:nvPr>
        </p:nvSpPr>
        <p:spPr/>
        <p:txBody>
          <a:bodyPr>
            <a:normAutofit fontScale="92500" lnSpcReduction="10000"/>
          </a:bodyPr>
          <a:lstStyle/>
          <a:p>
            <a:r>
              <a:rPr lang="en-GB" dirty="0"/>
              <a:t>Design Matrix, General Linear Modelling, Contrasts and Inference</a:t>
            </a:r>
          </a:p>
          <a:p>
            <a:endParaRPr lang="en-GB" dirty="0"/>
          </a:p>
          <a:p>
            <a:r>
              <a:rPr lang="en-GB" sz="2800" dirty="0"/>
              <a:t>Carlos Escalante &amp; Eddie Kane</a:t>
            </a:r>
          </a:p>
          <a:p>
            <a:r>
              <a:rPr lang="en-GB" sz="2800" dirty="0"/>
              <a:t>Dr </a:t>
            </a:r>
            <a:r>
              <a:rPr lang="en-GB" sz="2800" dirty="0" err="1"/>
              <a:t>Guillame</a:t>
            </a:r>
            <a:r>
              <a:rPr lang="en-GB" sz="2800" dirty="0"/>
              <a:t> </a:t>
            </a:r>
            <a:r>
              <a:rPr lang="en-GB" sz="2800" dirty="0" err="1"/>
              <a:t>Flandin</a:t>
            </a:r>
            <a:endParaRPr lang="en-GB" sz="2800" dirty="0"/>
          </a:p>
        </p:txBody>
      </p:sp>
    </p:spTree>
    <p:extLst>
      <p:ext uri="{BB962C8B-B14F-4D97-AF65-F5344CB8AC3E}">
        <p14:creationId xmlns:p14="http://schemas.microsoft.com/office/powerpoint/2010/main" val="2264430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Problem 1 – HRF Convolution</a:t>
            </a:r>
          </a:p>
        </p:txBody>
      </p:sp>
      <p:sp>
        <p:nvSpPr>
          <p:cNvPr id="7" name="TextBox 6"/>
          <p:cNvSpPr txBox="1"/>
          <p:nvPr/>
        </p:nvSpPr>
        <p:spPr>
          <a:xfrm>
            <a:off x="8635147" y="6550223"/>
            <a:ext cx="2638799" cy="307777"/>
          </a:xfrm>
          <a:prstGeom prst="rect">
            <a:avLst/>
          </a:prstGeom>
          <a:noFill/>
        </p:spPr>
        <p:txBody>
          <a:bodyPr wrap="none" rtlCol="0">
            <a:spAutoFit/>
          </a:bodyPr>
          <a:lstStyle/>
          <a:p>
            <a:r>
              <a:rPr lang="en-GB" sz="1400" dirty="0"/>
              <a:t>Boynton et al, NeuroImage, 2012.</a:t>
            </a:r>
          </a:p>
        </p:txBody>
      </p:sp>
      <p:grpSp>
        <p:nvGrpSpPr>
          <p:cNvPr id="30" name="Group 29"/>
          <p:cNvGrpSpPr/>
          <p:nvPr/>
        </p:nvGrpSpPr>
        <p:grpSpPr>
          <a:xfrm>
            <a:off x="7133292" y="1419616"/>
            <a:ext cx="3895071" cy="1333177"/>
            <a:chOff x="5865664" y="1336319"/>
            <a:chExt cx="4013003" cy="1439266"/>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488" y="1336319"/>
              <a:ext cx="2348179" cy="1439266"/>
            </a:xfrm>
            <a:prstGeom prst="rect">
              <a:avLst/>
            </a:prstGeom>
          </p:spPr>
        </p:pic>
        <p:sp>
          <p:nvSpPr>
            <p:cNvPr id="8" name="TextBox 7"/>
            <p:cNvSpPr txBox="1"/>
            <p:nvPr/>
          </p:nvSpPr>
          <p:spPr>
            <a:xfrm>
              <a:off x="5865664" y="1983497"/>
              <a:ext cx="833562" cy="369332"/>
            </a:xfrm>
            <a:prstGeom prst="rect">
              <a:avLst/>
            </a:prstGeom>
            <a:noFill/>
          </p:spPr>
          <p:txBody>
            <a:bodyPr wrap="none" rtlCol="0">
              <a:spAutoFit/>
            </a:bodyPr>
            <a:lstStyle/>
            <a:p>
              <a:r>
                <a:rPr lang="en-GB" dirty="0"/>
                <a:t>Scaling</a:t>
              </a:r>
            </a:p>
          </p:txBody>
        </p:sp>
      </p:grpSp>
      <p:grpSp>
        <p:nvGrpSpPr>
          <p:cNvPr id="32" name="Group 31"/>
          <p:cNvGrpSpPr/>
          <p:nvPr/>
        </p:nvGrpSpPr>
        <p:grpSpPr>
          <a:xfrm>
            <a:off x="6875653" y="4444813"/>
            <a:ext cx="4152710" cy="2152677"/>
            <a:chOff x="5770199" y="4698758"/>
            <a:chExt cx="4278442" cy="2323978"/>
          </a:xfrm>
        </p:grpSpPr>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40922"/>
            <a:stretch/>
          </p:blipFill>
          <p:spPr>
            <a:xfrm>
              <a:off x="6890303" y="4698758"/>
              <a:ext cx="3158338" cy="2323978"/>
            </a:xfrm>
            <a:prstGeom prst="rect">
              <a:avLst/>
            </a:prstGeom>
          </p:spPr>
        </p:pic>
        <p:sp>
          <p:nvSpPr>
            <p:cNvPr id="10" name="TextBox 9"/>
            <p:cNvSpPr txBox="1"/>
            <p:nvPr/>
          </p:nvSpPr>
          <p:spPr>
            <a:xfrm>
              <a:off x="5770199" y="5614308"/>
              <a:ext cx="1145635" cy="646331"/>
            </a:xfrm>
            <a:prstGeom prst="rect">
              <a:avLst/>
            </a:prstGeom>
            <a:noFill/>
          </p:spPr>
          <p:txBody>
            <a:bodyPr wrap="none" rtlCol="0">
              <a:spAutoFit/>
            </a:bodyPr>
            <a:lstStyle/>
            <a:p>
              <a:pPr algn="ctr"/>
              <a:r>
                <a:rPr lang="en-GB" dirty="0"/>
                <a:t>Shift</a:t>
              </a:r>
              <a:br>
                <a:rPr lang="en-GB" dirty="0"/>
              </a:br>
              <a:r>
                <a:rPr lang="en-GB" dirty="0"/>
                <a:t>invariance</a:t>
              </a:r>
            </a:p>
          </p:txBody>
        </p:sp>
      </p:grpSp>
      <p:grpSp>
        <p:nvGrpSpPr>
          <p:cNvPr id="11" name="Group 10"/>
          <p:cNvGrpSpPr/>
          <p:nvPr/>
        </p:nvGrpSpPr>
        <p:grpSpPr>
          <a:xfrm>
            <a:off x="1337799" y="1623457"/>
            <a:ext cx="3751567" cy="2402582"/>
            <a:chOff x="1811524" y="1160748"/>
            <a:chExt cx="3919856" cy="2706936"/>
          </a:xfrm>
        </p:grpSpPr>
        <p:grpSp>
          <p:nvGrpSpPr>
            <p:cNvPr id="12" name="Group 11"/>
            <p:cNvGrpSpPr>
              <a:grpSpLocks/>
            </p:cNvGrpSpPr>
            <p:nvPr/>
          </p:nvGrpSpPr>
          <p:grpSpPr bwMode="auto">
            <a:xfrm>
              <a:off x="2594620" y="1592797"/>
              <a:ext cx="2781300" cy="2274887"/>
              <a:chOff x="4233" y="1014"/>
              <a:chExt cx="1971" cy="1433"/>
            </a:xfrm>
          </p:grpSpPr>
          <p:sp>
            <p:nvSpPr>
              <p:cNvPr id="14" name="Rectangle 13"/>
              <p:cNvSpPr>
                <a:spLocks noChangeArrowheads="1"/>
              </p:cNvSpPr>
              <p:nvPr/>
            </p:nvSpPr>
            <p:spPr bwMode="auto">
              <a:xfrm>
                <a:off x="4233" y="1615"/>
                <a:ext cx="1971" cy="233"/>
              </a:xfrm>
              <a:prstGeom prst="rect">
                <a:avLst/>
              </a:prstGeom>
              <a:solidFill>
                <a:srgbClr val="FFFFFF"/>
              </a:solidFill>
              <a:ln w="9525">
                <a:noFill/>
                <a:miter lim="800000"/>
                <a:headEnd/>
                <a:tailEnd/>
              </a:ln>
            </p:spPr>
            <p:txBody>
              <a:bodyPr anchor="ctr">
                <a:spAutoFit/>
              </a:bodyPr>
              <a:lstStyle/>
              <a:p>
                <a:pPr eaLnBrk="0" hangingPunct="0"/>
                <a:endParaRPr lang="en-GB"/>
              </a:p>
            </p:txBody>
          </p:sp>
          <p:pic>
            <p:nvPicPr>
              <p:cNvPr id="15" name="Picture 14" descr="hrf"/>
              <p:cNvPicPr>
                <a:picLocks noChangeAspect="1" noChangeArrowheads="1"/>
              </p:cNvPicPr>
              <p:nvPr/>
            </p:nvPicPr>
            <p:blipFill>
              <a:blip r:embed="rId5"/>
              <a:srcRect l="2220" t="4445" r="9438" b="1482"/>
              <a:stretch>
                <a:fillRect/>
              </a:stretch>
            </p:blipFill>
            <p:spPr bwMode="auto">
              <a:xfrm>
                <a:off x="4289" y="1014"/>
                <a:ext cx="1795" cy="1433"/>
              </a:xfrm>
              <a:prstGeom prst="rect">
                <a:avLst/>
              </a:prstGeom>
              <a:noFill/>
              <a:ln w="9525">
                <a:noFill/>
                <a:miter lim="800000"/>
                <a:headEnd/>
                <a:tailEnd/>
              </a:ln>
            </p:spPr>
          </p:pic>
          <p:sp>
            <p:nvSpPr>
              <p:cNvPr id="16" name="Line 16"/>
              <p:cNvSpPr>
                <a:spLocks noChangeShapeType="1"/>
              </p:cNvSpPr>
              <p:nvPr/>
            </p:nvSpPr>
            <p:spPr bwMode="auto">
              <a:xfrm>
                <a:off x="4505" y="2090"/>
                <a:ext cx="1573" cy="0"/>
              </a:xfrm>
              <a:prstGeom prst="line">
                <a:avLst/>
              </a:prstGeom>
              <a:noFill/>
              <a:ln w="9525">
                <a:solidFill>
                  <a:srgbClr val="000000"/>
                </a:solidFill>
                <a:round/>
                <a:headEnd/>
                <a:tailEnd/>
              </a:ln>
            </p:spPr>
            <p:txBody>
              <a:bodyPr>
                <a:spAutoFit/>
              </a:bodyPr>
              <a:lstStyle/>
              <a:p>
                <a:endParaRPr lang="en-US"/>
              </a:p>
            </p:txBody>
          </p:sp>
        </p:grpSp>
        <p:sp>
          <p:nvSpPr>
            <p:cNvPr id="13" name="TextBox 12"/>
            <p:cNvSpPr txBox="1"/>
            <p:nvPr/>
          </p:nvSpPr>
          <p:spPr>
            <a:xfrm>
              <a:off x="1811524" y="1160748"/>
              <a:ext cx="3919856" cy="369332"/>
            </a:xfrm>
            <a:prstGeom prst="rect">
              <a:avLst/>
            </a:prstGeom>
            <a:noFill/>
          </p:spPr>
          <p:txBody>
            <a:bodyPr wrap="none" rtlCol="0">
              <a:spAutoFit/>
            </a:bodyPr>
            <a:lstStyle/>
            <a:p>
              <a:r>
                <a:rPr lang="en-GB" dirty="0"/>
                <a:t>Hemodynamic response function (HRF):</a:t>
              </a:r>
            </a:p>
          </p:txBody>
        </p:sp>
      </p:grpSp>
      <p:grpSp>
        <p:nvGrpSpPr>
          <p:cNvPr id="31" name="Group 30"/>
          <p:cNvGrpSpPr/>
          <p:nvPr/>
        </p:nvGrpSpPr>
        <p:grpSpPr>
          <a:xfrm>
            <a:off x="6868524" y="2881204"/>
            <a:ext cx="4159839" cy="1485527"/>
            <a:chOff x="5762854" y="2911561"/>
            <a:chExt cx="4285787" cy="1603739"/>
          </a:xfrm>
        </p:grpSpPr>
        <p:sp>
          <p:nvSpPr>
            <p:cNvPr id="9" name="TextBox 8"/>
            <p:cNvSpPr txBox="1"/>
            <p:nvPr/>
          </p:nvSpPr>
          <p:spPr>
            <a:xfrm>
              <a:off x="5762854" y="3528764"/>
              <a:ext cx="1107996" cy="369332"/>
            </a:xfrm>
            <a:prstGeom prst="rect">
              <a:avLst/>
            </a:prstGeom>
            <a:noFill/>
          </p:spPr>
          <p:txBody>
            <a:bodyPr wrap="none" rtlCol="0">
              <a:spAutoFit/>
            </a:bodyPr>
            <a:lstStyle/>
            <a:p>
              <a:r>
                <a:rPr lang="en-GB" dirty="0"/>
                <a:t>Additivity</a:t>
              </a:r>
            </a:p>
          </p:txBody>
        </p:sp>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t="59231"/>
            <a:stretch/>
          </p:blipFill>
          <p:spPr>
            <a:xfrm>
              <a:off x="6890303" y="2911561"/>
              <a:ext cx="3158338" cy="1603739"/>
            </a:xfrm>
            <a:prstGeom prst="rect">
              <a:avLst/>
            </a:prstGeom>
          </p:spPr>
        </p:pic>
      </p:grpSp>
      <p:grpSp>
        <p:nvGrpSpPr>
          <p:cNvPr id="29" name="Group 28"/>
          <p:cNvGrpSpPr/>
          <p:nvPr/>
        </p:nvGrpSpPr>
        <p:grpSpPr>
          <a:xfrm>
            <a:off x="1659028" y="4081705"/>
            <a:ext cx="3715563" cy="2628293"/>
            <a:chOff x="1373803" y="4467773"/>
            <a:chExt cx="3715563" cy="2628293"/>
          </a:xfrm>
        </p:grpSpPr>
        <p:sp>
          <p:nvSpPr>
            <p:cNvPr id="4" name="Rectangle 3"/>
            <p:cNvSpPr/>
            <p:nvPr/>
          </p:nvSpPr>
          <p:spPr bwMode="auto">
            <a:xfrm>
              <a:off x="1949868" y="6024549"/>
              <a:ext cx="3013633" cy="1071516"/>
            </a:xfrm>
            <a:prstGeom prst="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a:lstStyle/>
            <a:p>
              <a:pPr eaLnBrk="0" hangingPunct="0">
                <a:defRPr/>
              </a:pPr>
              <a:endParaRPr lang="en-GB">
                <a:solidFill>
                  <a:schemeClr val="tx1"/>
                </a:solidFill>
              </a:endParaRPr>
            </a:p>
          </p:txBody>
        </p:sp>
        <p:sp>
          <p:nvSpPr>
            <p:cNvPr id="18" name="TextBox 17"/>
            <p:cNvSpPr txBox="1"/>
            <p:nvPr/>
          </p:nvSpPr>
          <p:spPr>
            <a:xfrm>
              <a:off x="1373803" y="4467773"/>
              <a:ext cx="3348224" cy="369332"/>
            </a:xfrm>
            <a:prstGeom prst="rect">
              <a:avLst/>
            </a:prstGeom>
            <a:noFill/>
          </p:spPr>
          <p:txBody>
            <a:bodyPr wrap="none" rtlCol="0">
              <a:spAutoFit/>
            </a:bodyPr>
            <a:lstStyle/>
            <a:p>
              <a:r>
                <a:rPr lang="en-GB" dirty="0"/>
                <a:t>Linear time-invariant (LTI) system:</a:t>
              </a:r>
            </a:p>
          </p:txBody>
        </p:sp>
        <p:sp>
          <p:nvSpPr>
            <p:cNvPr id="19" name="Rectangle 18"/>
            <p:cNvSpPr/>
            <p:nvPr/>
          </p:nvSpPr>
          <p:spPr bwMode="auto">
            <a:xfrm>
              <a:off x="2836454" y="4971829"/>
              <a:ext cx="1080120" cy="576064"/>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a:latin typeface="Arial" pitchFamily="34" charset="0"/>
              </a:endParaRPr>
            </a:p>
          </p:txBody>
        </p:sp>
        <p:cxnSp>
          <p:nvCxnSpPr>
            <p:cNvPr id="20" name="Straight Arrow Connector 19"/>
            <p:cNvCxnSpPr>
              <a:endCxn id="19" idx="1"/>
            </p:cNvCxnSpPr>
            <p:nvPr/>
          </p:nvCxnSpPr>
          <p:spPr bwMode="auto">
            <a:xfrm>
              <a:off x="2182050" y="5259861"/>
              <a:ext cx="65440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a:off x="3925886" y="5278839"/>
              <a:ext cx="710086"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a:xfrm>
              <a:off x="1716130" y="5062815"/>
              <a:ext cx="530915" cy="369332"/>
            </a:xfrm>
            <a:prstGeom prst="rect">
              <a:avLst/>
            </a:prstGeom>
            <a:noFill/>
          </p:spPr>
          <p:txBody>
            <a:bodyPr wrap="none" rtlCol="0">
              <a:spAutoFit/>
            </a:bodyPr>
            <a:lstStyle/>
            <a:p>
              <a:r>
                <a:rPr lang="en-GB" i="1" dirty="0">
                  <a:effectLst>
                    <a:outerShdw blurRad="38100" dist="38100" dir="2700000" algn="tl">
                      <a:srgbClr val="000000">
                        <a:alpha val="43137"/>
                      </a:srgbClr>
                    </a:outerShdw>
                  </a:effectLst>
                </a:rPr>
                <a:t>u(t)</a:t>
              </a:r>
            </a:p>
          </p:txBody>
        </p:sp>
        <p:sp>
          <p:nvSpPr>
            <p:cNvPr id="23" name="TextBox 22"/>
            <p:cNvSpPr txBox="1"/>
            <p:nvPr/>
          </p:nvSpPr>
          <p:spPr>
            <a:xfrm>
              <a:off x="4587305" y="5062815"/>
              <a:ext cx="502061" cy="369332"/>
            </a:xfrm>
            <a:prstGeom prst="rect">
              <a:avLst/>
            </a:prstGeom>
            <a:noFill/>
          </p:spPr>
          <p:txBody>
            <a:bodyPr wrap="none" rtlCol="0">
              <a:spAutoFit/>
            </a:bodyPr>
            <a:lstStyle/>
            <a:p>
              <a:r>
                <a:rPr lang="en-GB" i="1" dirty="0">
                  <a:effectLst>
                    <a:outerShdw blurRad="38100" dist="38100" dir="2700000" algn="tl">
                      <a:srgbClr val="000000">
                        <a:alpha val="43137"/>
                      </a:srgbClr>
                    </a:outerShdw>
                  </a:effectLst>
                </a:rPr>
                <a:t>x(t)</a:t>
              </a:r>
            </a:p>
          </p:txBody>
        </p:sp>
        <p:sp>
          <p:nvSpPr>
            <p:cNvPr id="24" name="TextBox 23"/>
            <p:cNvSpPr txBox="1"/>
            <p:nvPr/>
          </p:nvSpPr>
          <p:spPr>
            <a:xfrm>
              <a:off x="3042085" y="5070549"/>
              <a:ext cx="671979" cy="369332"/>
            </a:xfrm>
            <a:prstGeom prst="rect">
              <a:avLst/>
            </a:prstGeom>
            <a:noFill/>
          </p:spPr>
          <p:txBody>
            <a:bodyPr wrap="none" rtlCol="0">
              <a:spAutoFit/>
            </a:bodyPr>
            <a:lstStyle/>
            <a:p>
              <a:r>
                <a:rPr lang="en-GB" i="1" dirty="0">
                  <a:effectLst>
                    <a:outerShdw blurRad="38100" dist="38100" dir="2700000" algn="tl">
                      <a:srgbClr val="000000">
                        <a:alpha val="43137"/>
                      </a:srgbClr>
                    </a:outerShdw>
                  </a:effectLst>
                </a:rPr>
                <a:t>hrf(t)</a:t>
              </a:r>
            </a:p>
          </p:txBody>
        </p:sp>
        <mc:AlternateContent xmlns:mc="http://schemas.openxmlformats.org/markup-compatibility/2006" xmlns:a14="http://schemas.microsoft.com/office/drawing/2010/main">
          <mc:Choice Requires="a14">
            <p:sp>
              <p:nvSpPr>
                <p:cNvPr id="25" name="TextBox 24"/>
                <p:cNvSpPr txBox="1"/>
                <p:nvPr/>
              </p:nvSpPr>
              <p:spPr>
                <a:xfrm>
                  <a:off x="1959104" y="6024548"/>
                  <a:ext cx="22706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a:effectLst>
                              <a:outerShdw blurRad="38100" dist="38100" dir="2700000" algn="tl">
                                <a:srgbClr val="000000">
                                  <a:alpha val="43137"/>
                                </a:srgbClr>
                              </a:outerShdw>
                            </a:effectLst>
                            <a:latin typeface="Cambria Math"/>
                          </a:rPr>
                          <m:t>𝑥</m:t>
                        </m:r>
                        <m:d>
                          <m:dPr>
                            <m:ctrlPr>
                              <a:rPr lang="en-GB" i="1">
                                <a:effectLst>
                                  <a:outerShdw blurRad="38100" dist="38100" dir="2700000" algn="tl">
                                    <a:srgbClr val="000000">
                                      <a:alpha val="43137"/>
                                    </a:srgbClr>
                                  </a:outerShdw>
                                </a:effectLst>
                                <a:latin typeface="Cambria Math" panose="02040503050406030204" pitchFamily="18" charset="0"/>
                              </a:rPr>
                            </m:ctrlPr>
                          </m:dPr>
                          <m:e>
                            <m:r>
                              <a:rPr lang="en-GB" i="1">
                                <a:effectLst>
                                  <a:outerShdw blurRad="38100" dist="38100" dir="2700000" algn="tl">
                                    <a:srgbClr val="000000">
                                      <a:alpha val="43137"/>
                                    </a:srgbClr>
                                  </a:outerShdw>
                                </a:effectLst>
                                <a:latin typeface="Cambria Math"/>
                              </a:rPr>
                              <m:t>𝑡</m:t>
                            </m:r>
                          </m:e>
                        </m:d>
                        <m:r>
                          <a:rPr lang="en-GB" i="1">
                            <a:effectLst>
                              <a:outerShdw blurRad="38100" dist="38100" dir="2700000" algn="tl">
                                <a:srgbClr val="000000">
                                  <a:alpha val="43137"/>
                                </a:srgbClr>
                              </a:outerShdw>
                            </a:effectLst>
                            <a:latin typeface="Cambria Math"/>
                          </a:rPr>
                          <m:t>=</m:t>
                        </m:r>
                        <m:r>
                          <a:rPr lang="en-GB" i="1">
                            <a:effectLst>
                              <a:outerShdw blurRad="38100" dist="38100" dir="2700000" algn="tl">
                                <a:srgbClr val="000000">
                                  <a:alpha val="43137"/>
                                </a:srgbClr>
                              </a:outerShdw>
                            </a:effectLst>
                            <a:latin typeface="Cambria Math"/>
                          </a:rPr>
                          <m:t>𝑢</m:t>
                        </m:r>
                        <m:d>
                          <m:dPr>
                            <m:ctrlPr>
                              <a:rPr lang="en-GB" i="1">
                                <a:effectLst>
                                  <a:outerShdw blurRad="38100" dist="38100" dir="2700000" algn="tl">
                                    <a:srgbClr val="000000">
                                      <a:alpha val="43137"/>
                                    </a:srgbClr>
                                  </a:outerShdw>
                                </a:effectLst>
                                <a:latin typeface="Cambria Math" panose="02040503050406030204" pitchFamily="18" charset="0"/>
                              </a:rPr>
                            </m:ctrlPr>
                          </m:dPr>
                          <m:e>
                            <m:r>
                              <a:rPr lang="en-GB" i="1">
                                <a:effectLst>
                                  <a:outerShdw blurRad="38100" dist="38100" dir="2700000" algn="tl">
                                    <a:srgbClr val="000000">
                                      <a:alpha val="43137"/>
                                    </a:srgbClr>
                                  </a:outerShdw>
                                </a:effectLst>
                                <a:latin typeface="Cambria Math"/>
                              </a:rPr>
                              <m:t>𝑡</m:t>
                            </m:r>
                          </m:e>
                        </m:d>
                        <m:r>
                          <a:rPr lang="en-GB" i="1">
                            <a:effectLst>
                              <a:outerShdw blurRad="38100" dist="38100" dir="2700000" algn="tl">
                                <a:srgbClr val="000000">
                                  <a:alpha val="43137"/>
                                </a:srgbClr>
                              </a:outerShdw>
                            </a:effectLst>
                            <a:latin typeface="Cambria Math"/>
                            <a:ea typeface="Cambria Math"/>
                          </a:rPr>
                          <m:t>∗</m:t>
                        </m:r>
                        <m:r>
                          <a:rPr lang="en-GB" i="1">
                            <a:effectLst>
                              <a:outerShdw blurRad="38100" dist="38100" dir="2700000" algn="tl">
                                <a:srgbClr val="000000">
                                  <a:alpha val="43137"/>
                                </a:srgbClr>
                              </a:outerShdw>
                            </a:effectLst>
                            <a:latin typeface="Cambria Math"/>
                            <a:ea typeface="Cambria Math"/>
                          </a:rPr>
                          <m:t>h𝑟𝑓</m:t>
                        </m:r>
                        <m:d>
                          <m:dPr>
                            <m:ctrlPr>
                              <a:rPr lang="en-GB" i="1">
                                <a:effectLst>
                                  <a:outerShdw blurRad="38100" dist="38100" dir="2700000" algn="tl">
                                    <a:srgbClr val="000000">
                                      <a:alpha val="43137"/>
                                    </a:srgbClr>
                                  </a:outerShdw>
                                </a:effectLst>
                                <a:latin typeface="Cambria Math" panose="02040503050406030204" pitchFamily="18" charset="0"/>
                                <a:ea typeface="Cambria Math"/>
                              </a:rPr>
                            </m:ctrlPr>
                          </m:dPr>
                          <m:e>
                            <m:r>
                              <a:rPr lang="en-GB" i="1">
                                <a:effectLst>
                                  <a:outerShdw blurRad="38100" dist="38100" dir="2700000" algn="tl">
                                    <a:srgbClr val="000000">
                                      <a:alpha val="43137"/>
                                    </a:srgbClr>
                                  </a:outerShdw>
                                </a:effectLst>
                                <a:latin typeface="Cambria Math"/>
                                <a:ea typeface="Cambria Math"/>
                              </a:rPr>
                              <m:t>𝑡</m:t>
                            </m:r>
                          </m:e>
                        </m:d>
                      </m:oMath>
                    </m:oMathPara>
                  </a14:m>
                  <a:endParaRPr lang="en-GB" dirty="0">
                    <a:effectLst>
                      <a:outerShdw blurRad="38100" dist="38100" dir="2700000" algn="tl">
                        <a:srgbClr val="000000">
                          <a:alpha val="43137"/>
                        </a:srgbClr>
                      </a:outerShdw>
                    </a:effectLst>
                    <a:ea typeface="Cambria Math"/>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959104" y="6024548"/>
                  <a:ext cx="2270686" cy="369332"/>
                </a:xfrm>
                <a:prstGeom prst="rect">
                  <a:avLst/>
                </a:prstGeom>
                <a:blipFill rotWithShape="0">
                  <a:blip r:embed="rId7"/>
                  <a:stretch>
                    <a:fillRect b="-1967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443220" y="6384589"/>
                  <a:ext cx="2481128" cy="7114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a:effectLst>
                              <a:outerShdw blurRad="38100" dist="38100" dir="2700000" algn="tl">
                                <a:srgbClr val="000000">
                                  <a:alpha val="43137"/>
                                </a:srgbClr>
                              </a:outerShdw>
                            </a:effectLst>
                            <a:latin typeface="Cambria Math"/>
                          </a:rPr>
                          <m:t>=</m:t>
                        </m:r>
                        <m:nary>
                          <m:naryPr>
                            <m:ctrlPr>
                              <a:rPr lang="en-GB" i="1">
                                <a:effectLst>
                                  <a:outerShdw blurRad="38100" dist="38100" dir="2700000" algn="tl">
                                    <a:srgbClr val="000000">
                                      <a:alpha val="43137"/>
                                    </a:srgbClr>
                                  </a:outerShdw>
                                </a:effectLst>
                                <a:latin typeface="Cambria Math" panose="02040503050406030204" pitchFamily="18" charset="0"/>
                              </a:rPr>
                            </m:ctrlPr>
                          </m:naryPr>
                          <m:sub>
                            <m:r>
                              <m:rPr>
                                <m:brk m:alnAt="23"/>
                              </m:rPr>
                              <a:rPr lang="en-GB" i="1">
                                <a:effectLst>
                                  <a:outerShdw blurRad="38100" dist="38100" dir="2700000" algn="tl">
                                    <a:srgbClr val="000000">
                                      <a:alpha val="43137"/>
                                    </a:srgbClr>
                                  </a:outerShdw>
                                </a:effectLst>
                                <a:latin typeface="Cambria Math"/>
                              </a:rPr>
                              <m:t>𝑜</m:t>
                            </m:r>
                          </m:sub>
                          <m:sup>
                            <m:r>
                              <a:rPr lang="en-GB" i="1">
                                <a:effectLst>
                                  <a:outerShdw blurRad="38100" dist="38100" dir="2700000" algn="tl">
                                    <a:srgbClr val="000000">
                                      <a:alpha val="43137"/>
                                    </a:srgbClr>
                                  </a:outerShdw>
                                </a:effectLst>
                                <a:latin typeface="Cambria Math"/>
                              </a:rPr>
                              <m:t>𝑡</m:t>
                            </m:r>
                          </m:sup>
                          <m:e>
                            <m:r>
                              <a:rPr lang="en-GB" i="1">
                                <a:effectLst>
                                  <a:outerShdw blurRad="38100" dist="38100" dir="2700000" algn="tl">
                                    <a:srgbClr val="000000">
                                      <a:alpha val="43137"/>
                                    </a:srgbClr>
                                  </a:outerShdw>
                                </a:effectLst>
                                <a:latin typeface="Cambria Math"/>
                              </a:rPr>
                              <m:t>𝑢</m:t>
                            </m:r>
                            <m:d>
                              <m:dPr>
                                <m:ctrlPr>
                                  <a:rPr lang="en-GB" i="1">
                                    <a:effectLst>
                                      <a:outerShdw blurRad="38100" dist="38100" dir="2700000" algn="tl">
                                        <a:srgbClr val="000000">
                                          <a:alpha val="43137"/>
                                        </a:srgbClr>
                                      </a:outerShdw>
                                    </a:effectLst>
                                    <a:latin typeface="Cambria Math" panose="02040503050406030204" pitchFamily="18" charset="0"/>
                                  </a:rPr>
                                </m:ctrlPr>
                              </m:dPr>
                              <m:e>
                                <m:r>
                                  <a:rPr lang="en-GB" i="1">
                                    <a:effectLst>
                                      <a:outerShdw blurRad="38100" dist="38100" dir="2700000" algn="tl">
                                        <a:srgbClr val="000000">
                                          <a:alpha val="43137"/>
                                        </a:srgbClr>
                                      </a:outerShdw>
                                    </a:effectLst>
                                    <a:latin typeface="Cambria Math"/>
                                    <a:ea typeface="Cambria Math"/>
                                  </a:rPr>
                                  <m:t>𝜏</m:t>
                                </m:r>
                              </m:e>
                            </m:d>
                            <m:r>
                              <a:rPr lang="en-GB" i="1">
                                <a:effectLst>
                                  <a:outerShdw blurRad="38100" dist="38100" dir="2700000" algn="tl">
                                    <a:srgbClr val="000000">
                                      <a:alpha val="43137"/>
                                    </a:srgbClr>
                                  </a:outerShdw>
                                </a:effectLst>
                                <a:latin typeface="Cambria Math"/>
                              </a:rPr>
                              <m:t>h𝑟𝑓</m:t>
                            </m:r>
                            <m:d>
                              <m:dPr>
                                <m:ctrlPr>
                                  <a:rPr lang="en-GB" i="1">
                                    <a:effectLst>
                                      <a:outerShdw blurRad="38100" dist="38100" dir="2700000" algn="tl">
                                        <a:srgbClr val="000000">
                                          <a:alpha val="43137"/>
                                        </a:srgbClr>
                                      </a:outerShdw>
                                    </a:effectLst>
                                    <a:latin typeface="Cambria Math" panose="02040503050406030204" pitchFamily="18" charset="0"/>
                                  </a:rPr>
                                </m:ctrlPr>
                              </m:dPr>
                              <m:e>
                                <m:r>
                                  <a:rPr lang="en-GB" i="1">
                                    <a:effectLst>
                                      <a:outerShdw blurRad="38100" dist="38100" dir="2700000" algn="tl">
                                        <a:srgbClr val="000000">
                                          <a:alpha val="43137"/>
                                        </a:srgbClr>
                                      </a:outerShdw>
                                    </a:effectLst>
                                    <a:latin typeface="Cambria Math"/>
                                  </a:rPr>
                                  <m:t>𝑡</m:t>
                                </m:r>
                                <m:r>
                                  <a:rPr lang="en-GB" i="1">
                                    <a:effectLst>
                                      <a:outerShdw blurRad="38100" dist="38100" dir="2700000" algn="tl">
                                        <a:srgbClr val="000000">
                                          <a:alpha val="43137"/>
                                        </a:srgbClr>
                                      </a:outerShdw>
                                    </a:effectLst>
                                    <a:latin typeface="Cambria Math"/>
                                  </a:rPr>
                                  <m:t>−</m:t>
                                </m:r>
                                <m:r>
                                  <a:rPr lang="en-GB" i="1">
                                    <a:effectLst>
                                      <a:outerShdw blurRad="38100" dist="38100" dir="2700000" algn="tl">
                                        <a:srgbClr val="000000">
                                          <a:alpha val="43137"/>
                                        </a:srgbClr>
                                      </a:outerShdw>
                                    </a:effectLst>
                                    <a:latin typeface="Cambria Math"/>
                                    <a:ea typeface="Cambria Math"/>
                                  </a:rPr>
                                  <m:t>𝜏</m:t>
                                </m:r>
                              </m:e>
                            </m:d>
                            <m:r>
                              <a:rPr lang="en-GB" i="1">
                                <a:effectLst>
                                  <a:outerShdw blurRad="38100" dist="38100" dir="2700000" algn="tl">
                                    <a:srgbClr val="000000">
                                      <a:alpha val="43137"/>
                                    </a:srgbClr>
                                  </a:outerShdw>
                                </a:effectLst>
                                <a:latin typeface="Cambria Math"/>
                                <a:ea typeface="Cambria Math"/>
                              </a:rPr>
                              <m:t>𝑑</m:t>
                            </m:r>
                            <m:r>
                              <a:rPr lang="en-GB" i="1">
                                <a:effectLst>
                                  <a:outerShdw blurRad="38100" dist="38100" dir="2700000" algn="tl">
                                    <a:srgbClr val="000000">
                                      <a:alpha val="43137"/>
                                    </a:srgbClr>
                                  </a:outerShdw>
                                </a:effectLst>
                                <a:latin typeface="Cambria Math"/>
                                <a:ea typeface="Cambria Math"/>
                              </a:rPr>
                              <m:t>𝜏</m:t>
                            </m:r>
                          </m:e>
                        </m:nary>
                      </m:oMath>
                    </m:oMathPara>
                  </a14:m>
                  <a:endParaRPr lang="en-GB" dirty="0">
                    <a:effectLst>
                      <a:outerShdw blurRad="38100" dist="38100" dir="2700000" algn="tl">
                        <a:srgbClr val="000000">
                          <a:alpha val="43137"/>
                        </a:srgbClr>
                      </a:outerShdw>
                    </a:effectLst>
                    <a:ea typeface="Cambria Math"/>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443220" y="6384589"/>
                  <a:ext cx="2481128" cy="711477"/>
                </a:xfrm>
                <a:prstGeom prst="rect">
                  <a:avLst/>
                </a:prstGeom>
                <a:blipFill rotWithShape="0">
                  <a:blip r:embed="rId8"/>
                  <a:stretch>
                    <a:fillRect/>
                  </a:stretch>
                </a:blipFill>
              </p:spPr>
              <p:txBody>
                <a:bodyPr/>
                <a:lstStyle/>
                <a:p>
                  <a:r>
                    <a:rPr lang="en-GB">
                      <a:noFill/>
                    </a:rPr>
                    <a:t> </a:t>
                  </a:r>
                </a:p>
              </p:txBody>
            </p:sp>
          </mc:Fallback>
        </mc:AlternateContent>
        <p:sp>
          <p:nvSpPr>
            <p:cNvPr id="27" name="TextBox 26"/>
            <p:cNvSpPr txBox="1"/>
            <p:nvPr/>
          </p:nvSpPr>
          <p:spPr>
            <a:xfrm>
              <a:off x="1490912" y="5619901"/>
              <a:ext cx="2255105" cy="369332"/>
            </a:xfrm>
            <a:prstGeom prst="rect">
              <a:avLst/>
            </a:prstGeom>
            <a:noFill/>
          </p:spPr>
          <p:txBody>
            <a:bodyPr wrap="none" rtlCol="0">
              <a:spAutoFit/>
            </a:bodyPr>
            <a:lstStyle/>
            <a:p>
              <a:r>
                <a:rPr lang="en-GB" dirty="0"/>
                <a:t>Convolution operator:</a:t>
              </a:r>
            </a:p>
          </p:txBody>
        </p:sp>
      </p:grpSp>
    </p:spTree>
    <p:extLst>
      <p:ext uri="{BB962C8B-B14F-4D97-AF65-F5344CB8AC3E}">
        <p14:creationId xmlns:p14="http://schemas.microsoft.com/office/powerpoint/2010/main" val="403107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0010" y="4586209"/>
            <a:ext cx="7880649" cy="218446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7298" y="1629736"/>
            <a:ext cx="3395195" cy="267713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0010" y="1629736"/>
            <a:ext cx="3374694" cy="2660966"/>
          </a:xfrm>
          <a:prstGeom prst="rect">
            <a:avLst/>
          </a:prstGeom>
        </p:spPr>
      </p:pic>
      <p:sp>
        <p:nvSpPr>
          <p:cNvPr id="6" name="Rectangle 23"/>
          <p:cNvSpPr>
            <a:spLocks noChangeArrowheads="1"/>
          </p:cNvSpPr>
          <p:nvPr/>
        </p:nvSpPr>
        <p:spPr bwMode="auto">
          <a:xfrm>
            <a:off x="1739900" y="614364"/>
            <a:ext cx="8585200" cy="942975"/>
          </a:xfrm>
          <a:prstGeom prst="rect">
            <a:avLst/>
          </a:prstGeom>
          <a:noFill/>
          <a:ln w="9525">
            <a:noFill/>
            <a:miter lim="800000"/>
            <a:headEnd/>
            <a:tailEnd/>
          </a:ln>
        </p:spPr>
        <p:txBody>
          <a:bodyPr anchor="ctr"/>
          <a:lstStyle/>
          <a:p>
            <a:pPr eaLnBrk="0" hangingPunct="0"/>
            <a:endParaRPr lang="en-US" sz="2400" b="1" dirty="0">
              <a:latin typeface="Arial Unicode MS" pitchFamily="34" charset="-128"/>
              <a:ea typeface="Arial Unicode MS" pitchFamily="34" charset="-128"/>
              <a:cs typeface="Arial Unicode MS" pitchFamily="34" charset="-128"/>
            </a:endParaRPr>
          </a:p>
        </p:txBody>
      </p:sp>
      <p:sp>
        <p:nvSpPr>
          <p:cNvPr id="7" name="Title 1"/>
          <p:cNvSpPr txBox="1">
            <a:spLocks/>
          </p:cNvSpPr>
          <p:nvPr/>
        </p:nvSpPr>
        <p:spPr>
          <a:xfrm>
            <a:off x="990600" y="5175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HRF Convolution</a:t>
            </a:r>
          </a:p>
          <a:p>
            <a:endParaRPr lang="en-GB" dirty="0"/>
          </a:p>
        </p:txBody>
      </p:sp>
      <p:sp>
        <p:nvSpPr>
          <p:cNvPr id="8" name="Title 1"/>
          <p:cNvSpPr txBox="1">
            <a:spLocks/>
          </p:cNvSpPr>
          <p:nvPr/>
        </p:nvSpPr>
        <p:spPr>
          <a:xfrm>
            <a:off x="910371" y="118866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165412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Problem 1 - Convolution model</a:t>
            </a:r>
          </a:p>
        </p:txBody>
      </p:sp>
      <p:sp>
        <p:nvSpPr>
          <p:cNvPr id="13" name="TextBox 12"/>
          <p:cNvSpPr txBox="1"/>
          <p:nvPr/>
        </p:nvSpPr>
        <p:spPr>
          <a:xfrm>
            <a:off x="1660167" y="5103097"/>
            <a:ext cx="1564957" cy="1200329"/>
          </a:xfrm>
          <a:prstGeom prst="rect">
            <a:avLst/>
          </a:prstGeom>
          <a:noFill/>
        </p:spPr>
        <p:txBody>
          <a:bodyPr wrap="square" rtlCol="0">
            <a:spAutoFit/>
          </a:bodyPr>
          <a:lstStyle/>
          <a:p>
            <a:r>
              <a:rPr lang="en-US" sz="2400" dirty="0">
                <a:solidFill>
                  <a:srgbClr val="FF0000"/>
                </a:solidFill>
              </a:rPr>
              <a:t>Original design matrix</a:t>
            </a:r>
          </a:p>
        </p:txBody>
      </p:sp>
      <p:sp>
        <p:nvSpPr>
          <p:cNvPr id="14" name="TextBox 13"/>
          <p:cNvSpPr txBox="1"/>
          <p:nvPr/>
        </p:nvSpPr>
        <p:spPr>
          <a:xfrm>
            <a:off x="2973796" y="5103097"/>
            <a:ext cx="1665026" cy="1200329"/>
          </a:xfrm>
          <a:prstGeom prst="rect">
            <a:avLst/>
          </a:prstGeom>
          <a:noFill/>
        </p:spPr>
        <p:txBody>
          <a:bodyPr wrap="square" rtlCol="0">
            <a:spAutoFit/>
          </a:bodyPr>
          <a:lstStyle/>
          <a:p>
            <a:r>
              <a:rPr lang="en-US" sz="2400" dirty="0">
                <a:solidFill>
                  <a:schemeClr val="accent6"/>
                </a:solidFill>
              </a:rPr>
              <a:t>Convolved design matrix</a:t>
            </a:r>
          </a:p>
        </p:txBody>
      </p:sp>
      <p:pic>
        <p:nvPicPr>
          <p:cNvPr id="15" name="Picture 14" descr="x1improved_img"/>
          <p:cNvPicPr>
            <a:picLocks noChangeAspect="1" noChangeArrowheads="1"/>
          </p:cNvPicPr>
          <p:nvPr/>
        </p:nvPicPr>
        <p:blipFill>
          <a:blip r:embed="rId3"/>
          <a:srcRect l="15256" t="6679" r="14993" b="11111"/>
          <a:stretch>
            <a:fillRect/>
          </a:stretch>
        </p:blipFill>
        <p:spPr bwMode="auto">
          <a:xfrm>
            <a:off x="3415784" y="1992312"/>
            <a:ext cx="390525" cy="2873375"/>
          </a:xfrm>
          <a:prstGeom prst="rect">
            <a:avLst/>
          </a:prstGeom>
          <a:noFill/>
          <a:ln w="38100">
            <a:solidFill>
              <a:srgbClr val="00FF00"/>
            </a:solidFill>
            <a:miter lim="800000"/>
            <a:headEnd/>
            <a:tailEnd/>
          </a:ln>
        </p:spPr>
      </p:pic>
      <p:pic>
        <p:nvPicPr>
          <p:cNvPr id="16" name="Picture 15" descr="x1_img"/>
          <p:cNvPicPr>
            <a:picLocks noChangeAspect="1" noChangeArrowheads="1"/>
          </p:cNvPicPr>
          <p:nvPr/>
        </p:nvPicPr>
        <p:blipFill>
          <a:blip r:embed="rId4"/>
          <a:srcRect l="20830" t="7640" r="21660" b="11111"/>
          <a:stretch>
            <a:fillRect/>
          </a:stretch>
        </p:blipFill>
        <p:spPr bwMode="auto">
          <a:xfrm>
            <a:off x="1996559" y="1992312"/>
            <a:ext cx="390525" cy="2873375"/>
          </a:xfrm>
          <a:prstGeom prst="rect">
            <a:avLst/>
          </a:prstGeom>
          <a:noFill/>
          <a:ln w="38100">
            <a:solidFill>
              <a:srgbClr val="FF0000"/>
            </a:solidFill>
            <a:miter lim="800000"/>
            <a:headEnd/>
            <a:tailEnd/>
          </a:ln>
        </p:spPr>
      </p:pic>
      <p:sp>
        <p:nvSpPr>
          <p:cNvPr id="17" name="Line 16"/>
          <p:cNvSpPr>
            <a:spLocks noChangeShapeType="1"/>
          </p:cNvSpPr>
          <p:nvPr/>
        </p:nvSpPr>
        <p:spPr bwMode="auto">
          <a:xfrm>
            <a:off x="2442646" y="3475037"/>
            <a:ext cx="887413" cy="0"/>
          </a:xfrm>
          <a:prstGeom prst="line">
            <a:avLst/>
          </a:prstGeom>
          <a:noFill/>
          <a:ln w="76200">
            <a:solidFill>
              <a:schemeClr val="tx1"/>
            </a:solidFill>
            <a:round/>
            <a:headEnd/>
            <a:tailEnd type="triangle" w="med" len="med"/>
          </a:ln>
        </p:spPr>
        <p:txBody>
          <a:bodyPr wrap="none" anchor="ctr"/>
          <a:lstStyle/>
          <a:p>
            <a:endParaRPr lang="en-US" dirty="0"/>
          </a:p>
        </p:txBody>
      </p:sp>
      <p:sp>
        <p:nvSpPr>
          <p:cNvPr id="18" name="Text Box 18"/>
          <p:cNvSpPr txBox="1">
            <a:spLocks noChangeArrowheads="1"/>
          </p:cNvSpPr>
          <p:nvPr/>
        </p:nvSpPr>
        <p:spPr bwMode="auto">
          <a:xfrm>
            <a:off x="2395021" y="2941637"/>
            <a:ext cx="1046163" cy="400050"/>
          </a:xfrm>
          <a:prstGeom prst="rect">
            <a:avLst/>
          </a:prstGeom>
          <a:noFill/>
          <a:ln w="9525">
            <a:noFill/>
            <a:miter lim="800000"/>
            <a:headEnd/>
            <a:tailEnd/>
          </a:ln>
        </p:spPr>
        <p:txBody>
          <a:bodyPr wrap="none">
            <a:spAutoFit/>
          </a:bodyPr>
          <a:lstStyle/>
          <a:p>
            <a:pPr eaLnBrk="0" hangingPunct="0">
              <a:spcBef>
                <a:spcPct val="50000"/>
              </a:spcBef>
            </a:pPr>
            <a:r>
              <a:rPr lang="en-GB" sz="2000" dirty="0">
                <a:latin typeface="Arial Unicode MS" pitchFamily="34" charset="-128"/>
                <a:sym typeface="Symbol" pitchFamily="18" charset="2"/>
              </a:rPr>
              <a:t> </a:t>
            </a:r>
            <a:r>
              <a:rPr lang="en-GB" sz="2000" dirty="0">
                <a:latin typeface="Arial Unicode MS" pitchFamily="34" charset="-128"/>
              </a:rPr>
              <a:t>HRF</a:t>
            </a:r>
            <a:endParaRPr lang="en-US" sz="2000" dirty="0">
              <a:latin typeface="Arial Unicode MS" pitchFamily="34" charset="-128"/>
            </a:endParaRPr>
          </a:p>
        </p:txBody>
      </p:sp>
      <p:pic>
        <p:nvPicPr>
          <p:cNvPr id="19" name="Picture 17" descr="newestimates"/>
          <p:cNvPicPr>
            <a:picLocks noChangeAspect="1" noChangeArrowheads="1"/>
          </p:cNvPicPr>
          <p:nvPr/>
        </p:nvPicPr>
        <p:blipFill>
          <a:blip r:embed="rId5"/>
          <a:srcRect l="3609" t="4814" r="9438" b="1852"/>
          <a:stretch>
            <a:fillRect/>
          </a:stretch>
        </p:blipFill>
        <p:spPr bwMode="auto">
          <a:xfrm>
            <a:off x="6096000" y="1699566"/>
            <a:ext cx="4826000" cy="4368800"/>
          </a:xfrm>
          <a:prstGeom prst="rect">
            <a:avLst/>
          </a:prstGeom>
          <a:noFill/>
          <a:ln w="9525">
            <a:noFill/>
            <a:miter lim="800000"/>
            <a:headEnd/>
            <a:tailEnd/>
          </a:ln>
        </p:spPr>
      </p:pic>
      <p:sp>
        <p:nvSpPr>
          <p:cNvPr id="3" name="CuadroTexto 2">
            <a:extLst>
              <a:ext uri="{FF2B5EF4-FFF2-40B4-BE49-F238E27FC236}">
                <a16:creationId xmlns:a16="http://schemas.microsoft.com/office/drawing/2014/main" id="{0213A50D-B022-4C50-A112-BC5CAA775706}"/>
              </a:ext>
            </a:extLst>
          </p:cNvPr>
          <p:cNvSpPr txBox="1"/>
          <p:nvPr/>
        </p:nvSpPr>
        <p:spPr>
          <a:xfrm>
            <a:off x="8149701" y="845371"/>
            <a:ext cx="3346882" cy="646331"/>
          </a:xfrm>
          <a:prstGeom prst="rect">
            <a:avLst/>
          </a:prstGeom>
          <a:noFill/>
        </p:spPr>
        <p:txBody>
          <a:bodyPr wrap="square" rtlCol="0">
            <a:spAutoFit/>
          </a:bodyPr>
          <a:lstStyle/>
          <a:p>
            <a:r>
              <a:rPr lang="es-MX" sz="1200" dirty="0">
                <a:hlinkClick r:id="rId6"/>
              </a:rPr>
              <a:t>https://www.youtube.com/watch?v=OyLKMb9FNhg&amp;index=19&amp;list=PLfXA4opIOVrGHncHRxI3Qa5GeCSudwmxM</a:t>
            </a:r>
            <a:endParaRPr lang="es-MX" sz="1200" dirty="0"/>
          </a:p>
        </p:txBody>
      </p:sp>
    </p:spTree>
    <p:extLst>
      <p:ext uri="{BB962C8B-B14F-4D97-AF65-F5344CB8AC3E}">
        <p14:creationId xmlns:p14="http://schemas.microsoft.com/office/powerpoint/2010/main" val="1371079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Problem 2 – Low frequency noise</a:t>
            </a:r>
          </a:p>
        </p:txBody>
      </p:sp>
      <p:sp>
        <p:nvSpPr>
          <p:cNvPr id="4" name="Rectangle 14"/>
          <p:cNvSpPr>
            <a:spLocks noChangeArrowheads="1"/>
          </p:cNvSpPr>
          <p:nvPr/>
        </p:nvSpPr>
        <p:spPr bwMode="auto">
          <a:xfrm>
            <a:off x="3508089" y="3378200"/>
            <a:ext cx="185737" cy="368300"/>
          </a:xfrm>
          <a:prstGeom prst="rect">
            <a:avLst/>
          </a:prstGeom>
          <a:solidFill>
            <a:srgbClr val="FFFFFF"/>
          </a:solidFill>
          <a:ln w="9525">
            <a:noFill/>
            <a:miter lim="800000"/>
            <a:headEnd/>
            <a:tailEnd/>
          </a:ln>
        </p:spPr>
        <p:txBody>
          <a:bodyPr wrap="none" anchor="ctr">
            <a:spAutoFit/>
          </a:bodyPr>
          <a:lstStyle/>
          <a:p>
            <a:pPr eaLnBrk="0" hangingPunct="0"/>
            <a:endParaRPr lang="en-GB" dirty="0"/>
          </a:p>
        </p:txBody>
      </p:sp>
      <p:pic>
        <p:nvPicPr>
          <p:cNvPr id="6" name="Picture 17" descr="x1improved_img"/>
          <p:cNvPicPr>
            <a:picLocks noChangeAspect="1" noChangeArrowheads="1"/>
          </p:cNvPicPr>
          <p:nvPr/>
        </p:nvPicPr>
        <p:blipFill>
          <a:blip r:embed="rId3"/>
          <a:srcRect l="15256" t="6679" r="14993" b="11111"/>
          <a:stretch>
            <a:fillRect/>
          </a:stretch>
        </p:blipFill>
        <p:spPr bwMode="auto">
          <a:xfrm>
            <a:off x="3749389" y="1690688"/>
            <a:ext cx="230135" cy="2873375"/>
          </a:xfrm>
          <a:prstGeom prst="rect">
            <a:avLst/>
          </a:prstGeom>
          <a:noFill/>
          <a:ln w="9525">
            <a:noFill/>
            <a:miter lim="800000"/>
            <a:headEnd/>
            <a:tailEnd/>
          </a:ln>
        </p:spPr>
      </p:pic>
      <p:sp>
        <p:nvSpPr>
          <p:cNvPr id="7" name="Rectangle 18"/>
          <p:cNvSpPr>
            <a:spLocks noChangeArrowheads="1"/>
          </p:cNvSpPr>
          <p:nvPr/>
        </p:nvSpPr>
        <p:spPr bwMode="auto">
          <a:xfrm>
            <a:off x="3979524" y="1690688"/>
            <a:ext cx="228723" cy="2873375"/>
          </a:xfrm>
          <a:prstGeom prst="rect">
            <a:avLst/>
          </a:prstGeom>
          <a:solidFill>
            <a:schemeClr val="bg1"/>
          </a:solidFill>
          <a:ln w="9525">
            <a:noFill/>
            <a:miter lim="800000"/>
            <a:headEnd/>
            <a:tailEnd/>
          </a:ln>
        </p:spPr>
        <p:txBody>
          <a:bodyPr wrap="none" anchor="ctr"/>
          <a:lstStyle/>
          <a:p>
            <a:pPr algn="ctr" eaLnBrk="0" hangingPunct="0"/>
            <a:endParaRPr lang="en-GB" sz="3200" dirty="0">
              <a:latin typeface="Arial Unicode MS" pitchFamily="34" charset="-128"/>
            </a:endParaRPr>
          </a:p>
        </p:txBody>
      </p:sp>
      <p:pic>
        <p:nvPicPr>
          <p:cNvPr id="8" name="Picture 19" descr="highpass"/>
          <p:cNvPicPr>
            <a:picLocks noChangeAspect="1" noChangeArrowheads="1"/>
          </p:cNvPicPr>
          <p:nvPr/>
        </p:nvPicPr>
        <p:blipFill>
          <a:blip r:embed="rId4"/>
          <a:srcRect l="13324" t="7777" r="9993" b="11111"/>
          <a:stretch>
            <a:fillRect/>
          </a:stretch>
        </p:blipFill>
        <p:spPr bwMode="auto">
          <a:xfrm>
            <a:off x="4208246" y="1690688"/>
            <a:ext cx="2170043" cy="2873375"/>
          </a:xfrm>
          <a:prstGeom prst="rect">
            <a:avLst/>
          </a:prstGeom>
          <a:noFill/>
          <a:ln w="9525">
            <a:noFill/>
            <a:miter lim="800000"/>
            <a:headEnd/>
            <a:tailEnd/>
          </a:ln>
        </p:spPr>
      </p:pic>
      <p:sp>
        <p:nvSpPr>
          <p:cNvPr id="9" name="Rectangle 20"/>
          <p:cNvSpPr>
            <a:spLocks noChangeArrowheads="1"/>
          </p:cNvSpPr>
          <p:nvPr/>
        </p:nvSpPr>
        <p:spPr bwMode="auto">
          <a:xfrm>
            <a:off x="3749389" y="4564063"/>
            <a:ext cx="2628900" cy="304800"/>
          </a:xfrm>
          <a:prstGeom prst="rect">
            <a:avLst/>
          </a:prstGeom>
          <a:solidFill>
            <a:srgbClr val="00FF00"/>
          </a:solidFill>
          <a:ln w="9525">
            <a:noFill/>
            <a:miter lim="800000"/>
            <a:headEnd/>
            <a:tailEnd/>
          </a:ln>
        </p:spPr>
        <p:txBody>
          <a:bodyPr wrap="none" anchor="ctr"/>
          <a:lstStyle/>
          <a:p>
            <a:pPr eaLnBrk="0" hangingPunct="0"/>
            <a:endParaRPr lang="en-GB" dirty="0"/>
          </a:p>
        </p:txBody>
      </p:sp>
      <p:sp>
        <p:nvSpPr>
          <p:cNvPr id="10" name="Rectangle 21"/>
          <p:cNvSpPr>
            <a:spLocks noChangeArrowheads="1"/>
          </p:cNvSpPr>
          <p:nvPr/>
        </p:nvSpPr>
        <p:spPr bwMode="auto">
          <a:xfrm>
            <a:off x="3749389" y="5173663"/>
            <a:ext cx="458787" cy="304800"/>
          </a:xfrm>
          <a:prstGeom prst="rect">
            <a:avLst/>
          </a:prstGeom>
          <a:solidFill>
            <a:srgbClr val="FF0000"/>
          </a:solidFill>
          <a:ln w="9525">
            <a:noFill/>
            <a:miter lim="800000"/>
            <a:headEnd/>
            <a:tailEnd/>
          </a:ln>
        </p:spPr>
        <p:txBody>
          <a:bodyPr wrap="none" anchor="ctr"/>
          <a:lstStyle/>
          <a:p>
            <a:pPr eaLnBrk="0" hangingPunct="0"/>
            <a:endParaRPr lang="en-GB" dirty="0"/>
          </a:p>
        </p:txBody>
      </p:sp>
      <p:sp>
        <p:nvSpPr>
          <p:cNvPr id="11" name="Rectangle 22"/>
          <p:cNvSpPr>
            <a:spLocks noChangeArrowheads="1"/>
          </p:cNvSpPr>
          <p:nvPr/>
        </p:nvSpPr>
        <p:spPr bwMode="auto">
          <a:xfrm>
            <a:off x="3979576" y="4868863"/>
            <a:ext cx="2398713" cy="304800"/>
          </a:xfrm>
          <a:prstGeom prst="rect">
            <a:avLst/>
          </a:prstGeom>
          <a:solidFill>
            <a:srgbClr val="000000"/>
          </a:solidFill>
          <a:ln w="9525">
            <a:noFill/>
            <a:miter lim="800000"/>
            <a:headEnd/>
            <a:tailEnd/>
          </a:ln>
        </p:spPr>
        <p:txBody>
          <a:bodyPr wrap="none" anchor="ctr"/>
          <a:lstStyle/>
          <a:p>
            <a:pPr eaLnBrk="0" hangingPunct="0"/>
            <a:endParaRPr lang="en-GB" dirty="0"/>
          </a:p>
        </p:txBody>
      </p:sp>
      <p:sp>
        <p:nvSpPr>
          <p:cNvPr id="12" name="Rectangle 27"/>
          <p:cNvSpPr>
            <a:spLocks noChangeArrowheads="1"/>
          </p:cNvSpPr>
          <p:nvPr/>
        </p:nvSpPr>
        <p:spPr bwMode="auto">
          <a:xfrm>
            <a:off x="4219289" y="5099050"/>
            <a:ext cx="2228850" cy="1016000"/>
          </a:xfrm>
          <a:prstGeom prst="rect">
            <a:avLst/>
          </a:prstGeom>
          <a:noFill/>
          <a:ln w="9525">
            <a:noFill/>
            <a:miter lim="800000"/>
            <a:headEnd/>
            <a:tailEnd/>
          </a:ln>
        </p:spPr>
        <p:txBody>
          <a:bodyPr anchor="ctr">
            <a:spAutoFit/>
          </a:bodyPr>
          <a:lstStyle/>
          <a:p>
            <a:pPr algn="ctr" eaLnBrk="0" hangingPunct="0"/>
            <a:r>
              <a:rPr lang="de-DE" sz="2000">
                <a:latin typeface="Arial Unicode MS" pitchFamily="34" charset="-128"/>
              </a:rPr>
              <a:t>discrete cosine transform (DCT) set</a:t>
            </a:r>
            <a:endParaRPr lang="en-GB" sz="2000" dirty="0">
              <a:latin typeface="Arial Unicode MS" pitchFamily="34" charset="-128"/>
            </a:endParaRPr>
          </a:p>
        </p:txBody>
      </p:sp>
      <p:grpSp>
        <p:nvGrpSpPr>
          <p:cNvPr id="13" name="Group 23"/>
          <p:cNvGrpSpPr>
            <a:grpSpLocks/>
          </p:cNvGrpSpPr>
          <p:nvPr/>
        </p:nvGrpSpPr>
        <p:grpSpPr bwMode="auto">
          <a:xfrm>
            <a:off x="6924943" y="1321623"/>
            <a:ext cx="4314825" cy="5373687"/>
            <a:chOff x="2858" y="728"/>
            <a:chExt cx="3057" cy="3385"/>
          </a:xfrm>
        </p:grpSpPr>
        <p:pic>
          <p:nvPicPr>
            <p:cNvPr id="14" name="Picture 24" descr="hpfit"/>
            <p:cNvPicPr>
              <a:picLocks noChangeAspect="1" noChangeArrowheads="1"/>
            </p:cNvPicPr>
            <p:nvPr/>
          </p:nvPicPr>
          <p:blipFill>
            <a:blip r:embed="rId5"/>
            <a:srcRect l="3886" t="3488" r="9715" b="1550"/>
            <a:stretch>
              <a:fillRect/>
            </a:stretch>
          </p:blipFill>
          <p:spPr bwMode="auto">
            <a:xfrm>
              <a:off x="2858" y="728"/>
              <a:ext cx="3057" cy="2406"/>
            </a:xfrm>
            <a:prstGeom prst="rect">
              <a:avLst/>
            </a:prstGeom>
            <a:noFill/>
            <a:ln w="9525">
              <a:noFill/>
              <a:miter lim="800000"/>
              <a:headEnd/>
              <a:tailEnd/>
            </a:ln>
          </p:spPr>
        </p:pic>
        <p:sp>
          <p:nvSpPr>
            <p:cNvPr id="15" name="Text Box 25"/>
            <p:cNvSpPr txBox="1">
              <a:spLocks noChangeAspect="1" noChangeArrowheads="1"/>
            </p:cNvSpPr>
            <p:nvPr/>
          </p:nvSpPr>
          <p:spPr bwMode="auto">
            <a:xfrm>
              <a:off x="2858" y="3033"/>
              <a:ext cx="3056" cy="1080"/>
            </a:xfrm>
            <a:prstGeom prst="rect">
              <a:avLst/>
            </a:prstGeom>
            <a:solidFill>
              <a:srgbClr val="FFFFFF"/>
            </a:solidFill>
            <a:ln w="9525" algn="ctr">
              <a:solidFill>
                <a:srgbClr val="FFFFFF"/>
              </a:solidFill>
              <a:miter lim="800000"/>
              <a:headEnd/>
              <a:tailEnd/>
            </a:ln>
          </p:spPr>
          <p:txBody>
            <a:bodyPr/>
            <a:lstStyle/>
            <a:p>
              <a:pPr eaLnBrk="0" hangingPunct="0">
                <a:spcBef>
                  <a:spcPct val="50000"/>
                </a:spcBef>
              </a:pPr>
              <a:r>
                <a:rPr lang="en-GB" sz="1600" dirty="0">
                  <a:solidFill>
                    <a:srgbClr val="003399"/>
                  </a:solidFill>
                </a:rPr>
                <a:t>blue</a:t>
              </a:r>
              <a:r>
                <a:rPr lang="en-GB" sz="1600" dirty="0">
                  <a:solidFill>
                    <a:srgbClr val="FFFFFF"/>
                  </a:solidFill>
                </a:rPr>
                <a:t> </a:t>
              </a:r>
              <a:r>
                <a:rPr lang="en-GB" sz="1600" dirty="0">
                  <a:solidFill>
                    <a:srgbClr val="000000"/>
                  </a:solidFill>
                </a:rPr>
                <a:t>= 	data</a:t>
              </a:r>
            </a:p>
            <a:p>
              <a:pPr eaLnBrk="0" hangingPunct="0">
                <a:spcBef>
                  <a:spcPct val="20000"/>
                </a:spcBef>
              </a:pPr>
              <a:r>
                <a:rPr lang="en-GB" sz="1600" dirty="0">
                  <a:solidFill>
                    <a:srgbClr val="000000"/>
                  </a:solidFill>
                </a:rPr>
                <a:t>black = 	mean + low-frequency drift</a:t>
              </a:r>
            </a:p>
            <a:p>
              <a:pPr eaLnBrk="0" hangingPunct="0">
                <a:spcBef>
                  <a:spcPct val="20000"/>
                </a:spcBef>
              </a:pPr>
              <a:r>
                <a:rPr lang="en-GB" sz="1600" dirty="0">
                  <a:solidFill>
                    <a:srgbClr val="00FF00"/>
                  </a:solidFill>
                </a:rPr>
                <a:t>green</a:t>
              </a:r>
              <a:r>
                <a:rPr lang="en-GB" sz="1600" dirty="0">
                  <a:solidFill>
                    <a:srgbClr val="FFFFFF"/>
                  </a:solidFill>
                </a:rPr>
                <a:t> </a:t>
              </a:r>
              <a:r>
                <a:rPr lang="en-GB" sz="1600" dirty="0">
                  <a:solidFill>
                    <a:srgbClr val="000000"/>
                  </a:solidFill>
                </a:rPr>
                <a:t>= 	predicted response, taking into account 	low-frequency drift</a:t>
              </a:r>
            </a:p>
            <a:p>
              <a:pPr eaLnBrk="0" hangingPunct="0">
                <a:spcBef>
                  <a:spcPct val="20000"/>
                </a:spcBef>
              </a:pPr>
              <a:r>
                <a:rPr lang="en-GB" sz="1600" dirty="0">
                  <a:solidFill>
                    <a:srgbClr val="FF0000"/>
                  </a:solidFill>
                </a:rPr>
                <a:t>red</a:t>
              </a:r>
              <a:r>
                <a:rPr lang="en-GB" sz="1600" dirty="0">
                  <a:solidFill>
                    <a:srgbClr val="FFFFFF"/>
                  </a:solidFill>
                </a:rPr>
                <a:t> </a:t>
              </a:r>
              <a:r>
                <a:rPr lang="en-GB" sz="1600" dirty="0">
                  <a:solidFill>
                    <a:srgbClr val="000000"/>
                  </a:solidFill>
                </a:rPr>
                <a:t>= 	predicted response, NOT taking into 	account low-frequency drift</a:t>
              </a:r>
              <a:endParaRPr lang="en-US" sz="1600" dirty="0">
                <a:solidFill>
                  <a:srgbClr val="000000"/>
                </a:solidFill>
              </a:endParaRPr>
            </a:p>
          </p:txBody>
        </p:sp>
      </p:grpSp>
      <p:sp>
        <p:nvSpPr>
          <p:cNvPr id="16" name="TextBox 15"/>
          <p:cNvSpPr txBox="1"/>
          <p:nvPr/>
        </p:nvSpPr>
        <p:spPr>
          <a:xfrm>
            <a:off x="654342" y="2463741"/>
            <a:ext cx="2990798" cy="3970318"/>
          </a:xfrm>
          <a:prstGeom prst="rect">
            <a:avLst/>
          </a:prstGeom>
          <a:noFill/>
        </p:spPr>
        <p:txBody>
          <a:bodyPr wrap="square" rtlCol="0">
            <a:spAutoFit/>
          </a:bodyPr>
          <a:lstStyle/>
          <a:p>
            <a:r>
              <a:rPr lang="en-GB" dirty="0"/>
              <a:t>Intensity drifts are due to setup issues</a:t>
            </a:r>
          </a:p>
          <a:p>
            <a:endParaRPr lang="en-GB" dirty="0"/>
          </a:p>
          <a:p>
            <a:pPr marL="285750" indent="-285750">
              <a:buFont typeface="Arial" panose="020B0604020202020204" pitchFamily="34" charset="0"/>
              <a:buChar char="•"/>
            </a:pPr>
            <a:r>
              <a:rPr lang="en-GB" dirty="0"/>
              <a:t>Using  an high pass filter (SPM)</a:t>
            </a:r>
          </a:p>
          <a:p>
            <a:endParaRPr lang="en-GB" dirty="0"/>
          </a:p>
          <a:p>
            <a:pPr marL="285750" indent="-285750">
              <a:buFont typeface="Arial" panose="020B0604020202020204" pitchFamily="34" charset="0"/>
              <a:buChar char="•"/>
            </a:pPr>
            <a:r>
              <a:rPr lang="en-GB" dirty="0"/>
              <a:t>Add </a:t>
            </a:r>
            <a:r>
              <a:rPr lang="en-GB" b="1" dirty="0"/>
              <a:t>nuisance</a:t>
            </a:r>
            <a:r>
              <a:rPr lang="en-GB" dirty="0"/>
              <a:t> </a:t>
            </a:r>
            <a:r>
              <a:rPr lang="en-GB" dirty="0" err="1"/>
              <a:t>regressors</a:t>
            </a:r>
            <a:r>
              <a:rPr lang="en-GB" dirty="0"/>
              <a:t> that models the low frequency</a:t>
            </a:r>
          </a:p>
          <a:p>
            <a:pPr marL="742950" lvl="1" indent="-285750">
              <a:buFont typeface="Arial" panose="020B0604020202020204" pitchFamily="34" charset="0"/>
              <a:buChar char="•"/>
            </a:pPr>
            <a:r>
              <a:rPr lang="en-GB" dirty="0"/>
              <a:t>A series of cosine functions</a:t>
            </a:r>
          </a:p>
          <a:p>
            <a:pPr marL="285750" indent="-285750">
              <a:buFont typeface="Arial" panose="020B0604020202020204" pitchFamily="34" charset="0"/>
              <a:buChar char="•"/>
            </a:pPr>
            <a:endParaRPr lang="en-GB" dirty="0"/>
          </a:p>
          <a:p>
            <a:endParaRPr lang="en-GB" dirty="0"/>
          </a:p>
          <a:p>
            <a:endParaRPr lang="en-GB" dirty="0"/>
          </a:p>
        </p:txBody>
      </p:sp>
    </p:spTree>
    <p:extLst>
      <p:ext uri="{BB962C8B-B14F-4D97-AF65-F5344CB8AC3E}">
        <p14:creationId xmlns:p14="http://schemas.microsoft.com/office/powerpoint/2010/main" val="4182875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Improving model - Design Matrix - </a:t>
            </a:r>
            <a:r>
              <a:rPr lang="en-GB" dirty="0" err="1"/>
              <a:t>Regressors</a:t>
            </a:r>
            <a:endParaRPr lang="en-GB" dirty="0"/>
          </a:p>
        </p:txBody>
      </p:sp>
      <p:sp>
        <p:nvSpPr>
          <p:cNvPr id="11" name="Content Placeholder 10"/>
          <p:cNvSpPr>
            <a:spLocks noGrp="1"/>
          </p:cNvSpPr>
          <p:nvPr>
            <p:ph sz="half" idx="1"/>
          </p:nvPr>
        </p:nvSpPr>
        <p:spPr>
          <a:xfrm>
            <a:off x="838199" y="1825625"/>
            <a:ext cx="6126723" cy="4351338"/>
          </a:xfrm>
        </p:spPr>
        <p:txBody>
          <a:bodyPr>
            <a:normAutofit fontScale="77500" lnSpcReduction="20000"/>
          </a:bodyPr>
          <a:lstStyle/>
          <a:p>
            <a:pPr marL="0" indent="0">
              <a:buNone/>
            </a:pPr>
            <a:r>
              <a:rPr lang="en-GB" dirty="0" err="1"/>
              <a:t>Regressors</a:t>
            </a:r>
            <a:r>
              <a:rPr lang="en-GB" dirty="0"/>
              <a:t> are hypothesised contributors in experiment. </a:t>
            </a:r>
          </a:p>
          <a:p>
            <a:r>
              <a:rPr lang="en-GB" dirty="0" err="1"/>
              <a:t>Regressor</a:t>
            </a:r>
            <a:r>
              <a:rPr lang="en-GB" dirty="0"/>
              <a:t> of interest: intentionally manipulated</a:t>
            </a:r>
          </a:p>
          <a:p>
            <a:r>
              <a:rPr lang="en-GB" dirty="0" err="1"/>
              <a:t>Regressor</a:t>
            </a:r>
            <a:r>
              <a:rPr lang="en-GB" dirty="0"/>
              <a:t> of no interest: not manipulated, potential confound – e.g. head movement (6 regressors)</a:t>
            </a:r>
          </a:p>
          <a:p>
            <a:endParaRPr lang="en-GB" dirty="0"/>
          </a:p>
          <a:p>
            <a:r>
              <a:rPr lang="en-GB" dirty="0"/>
              <a:t>Conditions</a:t>
            </a:r>
          </a:p>
          <a:p>
            <a:pPr lvl="1"/>
            <a:r>
              <a:rPr lang="en-GB" dirty="0"/>
              <a:t>‘dummy codes’ identifying levels of experimental factor</a:t>
            </a:r>
          </a:p>
          <a:p>
            <a:pPr lvl="2"/>
            <a:r>
              <a:rPr lang="en-GB" dirty="0"/>
              <a:t>E.g. 0 or 1 for ‘off’ and ‘on’</a:t>
            </a:r>
          </a:p>
          <a:p>
            <a:r>
              <a:rPr lang="en-GB" dirty="0"/>
              <a:t>Covariates</a:t>
            </a:r>
          </a:p>
          <a:p>
            <a:pPr lvl="1"/>
            <a:r>
              <a:rPr lang="en-GB" dirty="0"/>
              <a:t>Parametric modulation of independent variable</a:t>
            </a:r>
          </a:p>
          <a:p>
            <a:pPr lvl="2"/>
            <a:r>
              <a:rPr lang="en-GB" dirty="0"/>
              <a:t>E.g. task difficulty</a:t>
            </a:r>
          </a:p>
        </p:txBody>
      </p:sp>
      <p:grpSp>
        <p:nvGrpSpPr>
          <p:cNvPr id="3" name="Group 2"/>
          <p:cNvGrpSpPr/>
          <p:nvPr/>
        </p:nvGrpSpPr>
        <p:grpSpPr>
          <a:xfrm>
            <a:off x="7075255" y="2171985"/>
            <a:ext cx="4410750" cy="4703487"/>
            <a:chOff x="7073618" y="1907624"/>
            <a:chExt cx="3665428" cy="4509243"/>
          </a:xfrm>
        </p:grpSpPr>
        <p:sp>
          <p:nvSpPr>
            <p:cNvPr id="7" name="Line 7"/>
            <p:cNvSpPr>
              <a:spLocks noChangeShapeType="1"/>
            </p:cNvSpPr>
            <p:nvPr/>
          </p:nvSpPr>
          <p:spPr bwMode="auto">
            <a:xfrm>
              <a:off x="7685370" y="1907624"/>
              <a:ext cx="0" cy="4129087"/>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 name="Rectangle 8"/>
            <p:cNvSpPr>
              <a:spLocks noChangeArrowheads="1"/>
            </p:cNvSpPr>
            <p:nvPr/>
          </p:nvSpPr>
          <p:spPr bwMode="auto">
            <a:xfrm>
              <a:off x="7073618" y="3776940"/>
              <a:ext cx="6575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dirty="0"/>
                <a:t>Time</a:t>
              </a:r>
            </a:p>
          </p:txBody>
        </p:sp>
        <p:sp>
          <p:nvSpPr>
            <p:cNvPr id="9" name="Line 9"/>
            <p:cNvSpPr>
              <a:spLocks noChangeShapeType="1"/>
            </p:cNvSpPr>
            <p:nvPr/>
          </p:nvSpPr>
          <p:spPr bwMode="auto">
            <a:xfrm>
              <a:off x="7794470" y="6134651"/>
              <a:ext cx="2512482" cy="6699"/>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 name="Rectangle 10"/>
            <p:cNvSpPr>
              <a:spLocks noChangeArrowheads="1"/>
            </p:cNvSpPr>
            <p:nvPr/>
          </p:nvSpPr>
          <p:spPr bwMode="auto">
            <a:xfrm>
              <a:off x="8597509" y="6050155"/>
              <a:ext cx="21415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b="1" dirty="0" err="1"/>
                <a:t>Regressors</a:t>
              </a:r>
              <a:endParaRPr lang="en-GB" altLang="en-US" b="1" dirty="0"/>
            </a:p>
          </p:txBody>
        </p:sp>
      </p:grpSp>
      <p:sp>
        <p:nvSpPr>
          <p:cNvPr id="5" name="Rectangle 4"/>
          <p:cNvSpPr/>
          <p:nvPr/>
        </p:nvSpPr>
        <p:spPr>
          <a:xfrm>
            <a:off x="9145110" y="1317793"/>
            <a:ext cx="607859" cy="1015663"/>
          </a:xfrm>
          <a:prstGeom prst="rect">
            <a:avLst/>
          </a:prstGeom>
        </p:spPr>
        <p:txBody>
          <a:bodyPr wrap="none">
            <a:spAutoFit/>
          </a:bodyPr>
          <a:lstStyle/>
          <a:p>
            <a:r>
              <a:rPr lang="en-US" altLang="zh-TW" sz="6000" b="1" dirty="0">
                <a:solidFill>
                  <a:srgbClr val="0070C0"/>
                </a:solidFill>
              </a:rPr>
              <a:t>X</a:t>
            </a:r>
            <a:endParaRPr lang="en-GB" b="1" dirty="0"/>
          </a:p>
        </p:txBody>
      </p:sp>
      <p:pic>
        <p:nvPicPr>
          <p:cNvPr id="13" name="Picture 17" descr="x1improved_img"/>
          <p:cNvPicPr>
            <a:picLocks noChangeAspect="1" noChangeArrowheads="1"/>
          </p:cNvPicPr>
          <p:nvPr/>
        </p:nvPicPr>
        <p:blipFill>
          <a:blip r:embed="rId3"/>
          <a:srcRect l="15256" t="6679" r="14993" b="11111"/>
          <a:stretch>
            <a:fillRect/>
          </a:stretch>
        </p:blipFill>
        <p:spPr bwMode="auto">
          <a:xfrm>
            <a:off x="7910524" y="2160969"/>
            <a:ext cx="267482" cy="4306955"/>
          </a:xfrm>
          <a:prstGeom prst="rect">
            <a:avLst/>
          </a:prstGeom>
          <a:noFill/>
          <a:ln w="9525">
            <a:noFill/>
            <a:miter lim="800000"/>
            <a:headEnd/>
            <a:tailEnd/>
          </a:ln>
        </p:spPr>
      </p:pic>
      <p:sp>
        <p:nvSpPr>
          <p:cNvPr id="14" name="Rectangle 18"/>
          <p:cNvSpPr>
            <a:spLocks noChangeArrowheads="1"/>
          </p:cNvSpPr>
          <p:nvPr/>
        </p:nvSpPr>
        <p:spPr bwMode="auto">
          <a:xfrm>
            <a:off x="8178006" y="2160969"/>
            <a:ext cx="265841" cy="4306955"/>
          </a:xfrm>
          <a:prstGeom prst="rect">
            <a:avLst/>
          </a:prstGeom>
          <a:solidFill>
            <a:schemeClr val="bg1"/>
          </a:solidFill>
          <a:ln w="9525">
            <a:noFill/>
            <a:miter lim="800000"/>
            <a:headEnd/>
            <a:tailEnd/>
          </a:ln>
        </p:spPr>
        <p:txBody>
          <a:bodyPr wrap="none" anchor="ctr"/>
          <a:lstStyle/>
          <a:p>
            <a:pPr algn="ctr" eaLnBrk="0" hangingPunct="0"/>
            <a:endParaRPr lang="en-GB" sz="3200" dirty="0">
              <a:latin typeface="Arial Unicode MS" pitchFamily="34" charset="-128"/>
            </a:endParaRPr>
          </a:p>
        </p:txBody>
      </p:sp>
      <p:pic>
        <p:nvPicPr>
          <p:cNvPr id="15" name="Picture 19" descr="highpass"/>
          <p:cNvPicPr>
            <a:picLocks noChangeAspect="1" noChangeArrowheads="1"/>
          </p:cNvPicPr>
          <p:nvPr/>
        </p:nvPicPr>
        <p:blipFill>
          <a:blip r:embed="rId4"/>
          <a:srcRect l="13324" t="7777" r="9993" b="11111"/>
          <a:stretch>
            <a:fillRect/>
          </a:stretch>
        </p:blipFill>
        <p:spPr bwMode="auto">
          <a:xfrm>
            <a:off x="8443846" y="2160969"/>
            <a:ext cx="2522203" cy="4306955"/>
          </a:xfrm>
          <a:prstGeom prst="rect">
            <a:avLst/>
          </a:prstGeom>
          <a:noFill/>
          <a:ln w="9525">
            <a:noFill/>
            <a:miter lim="800000"/>
            <a:headEnd/>
            <a:tailEnd/>
          </a:ln>
        </p:spPr>
      </p:pic>
    </p:spTree>
    <p:extLst>
      <p:ext uri="{BB962C8B-B14F-4D97-AF65-F5344CB8AC3E}">
        <p14:creationId xmlns:p14="http://schemas.microsoft.com/office/powerpoint/2010/main" val="2824522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Interim Summary</a:t>
            </a:r>
          </a:p>
        </p:txBody>
      </p:sp>
      <p:sp>
        <p:nvSpPr>
          <p:cNvPr id="3" name="Content Placeholder 2"/>
          <p:cNvSpPr>
            <a:spLocks noGrp="1"/>
          </p:cNvSpPr>
          <p:nvPr>
            <p:ph idx="1"/>
          </p:nvPr>
        </p:nvSpPr>
        <p:spPr/>
        <p:txBody>
          <a:bodyPr/>
          <a:lstStyle/>
          <a:p>
            <a:r>
              <a:rPr lang="en-GB" dirty="0"/>
              <a:t>Quantify the effect of the experimental factors on BOLD signal, by building a </a:t>
            </a:r>
            <a:r>
              <a:rPr lang="en-GB" b="1" dirty="0"/>
              <a:t>General Linear Model</a:t>
            </a:r>
          </a:p>
          <a:p>
            <a:r>
              <a:rPr lang="en-GB" dirty="0"/>
              <a:t>The </a:t>
            </a:r>
            <a:r>
              <a:rPr lang="en-GB" b="1" dirty="0"/>
              <a:t>design matrix </a:t>
            </a:r>
            <a:r>
              <a:rPr lang="en-GB" dirty="0"/>
              <a:t>informs on how the BOLD signal should change with respect to each experimental variable</a:t>
            </a:r>
          </a:p>
          <a:p>
            <a:pPr lvl="1"/>
            <a:r>
              <a:rPr lang="en-GB" dirty="0" err="1"/>
              <a:t>Regressors</a:t>
            </a:r>
            <a:r>
              <a:rPr lang="en-GB" dirty="0"/>
              <a:t> build our predicted model and can be used to model predicted errors in the setup</a:t>
            </a:r>
          </a:p>
          <a:p>
            <a:r>
              <a:rPr lang="en-GB" b="1" dirty="0"/>
              <a:t>Design matrix </a:t>
            </a:r>
            <a:r>
              <a:rPr lang="en-GB" dirty="0"/>
              <a:t>is convolved with the </a:t>
            </a:r>
            <a:r>
              <a:rPr lang="en-GB" b="1" dirty="0"/>
              <a:t>HRF </a:t>
            </a:r>
            <a:r>
              <a:rPr lang="en-GB" dirty="0"/>
              <a:t>to make the predicted model more representative of the observed data</a:t>
            </a:r>
          </a:p>
          <a:p>
            <a:r>
              <a:rPr lang="en-GB" b="1" dirty="0"/>
              <a:t>SPM </a:t>
            </a:r>
            <a:r>
              <a:rPr lang="en-GB" dirty="0"/>
              <a:t>calculates the parameters </a:t>
            </a:r>
            <a:r>
              <a:rPr lang="en-US" dirty="0"/>
              <a:t>(</a:t>
            </a:r>
            <a:r>
              <a:rPr lang="el-GR" dirty="0"/>
              <a:t>β</a:t>
            </a:r>
            <a:r>
              <a:rPr lang="en-GB" dirty="0"/>
              <a:t>) for each </a:t>
            </a:r>
            <a:r>
              <a:rPr lang="en-GB" dirty="0" err="1"/>
              <a:t>regressor</a:t>
            </a:r>
            <a:r>
              <a:rPr lang="en-GB" dirty="0"/>
              <a:t> by minimizing the SSE</a:t>
            </a:r>
            <a:endParaRPr lang="en-GB" b="1" dirty="0"/>
          </a:p>
        </p:txBody>
      </p:sp>
    </p:spTree>
    <p:extLst>
      <p:ext uri="{BB962C8B-B14F-4D97-AF65-F5344CB8AC3E}">
        <p14:creationId xmlns:p14="http://schemas.microsoft.com/office/powerpoint/2010/main" val="1329255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pic>
        <p:nvPicPr>
          <p:cNvPr id="4" name="Picture 5"/>
          <p:cNvPicPr>
            <a:picLocks noChangeArrowheads="1"/>
          </p:cNvPicPr>
          <p:nvPr/>
        </p:nvPicPr>
        <p:blipFill>
          <a:blip r:embed="rId3"/>
          <a:srcRect/>
          <a:stretch>
            <a:fillRect/>
          </a:stretch>
        </p:blipFill>
        <p:spPr bwMode="auto">
          <a:xfrm>
            <a:off x="7689910" y="1716114"/>
            <a:ext cx="2818104" cy="2384775"/>
          </a:xfrm>
          <a:prstGeom prst="rect">
            <a:avLst/>
          </a:prstGeom>
          <a:noFill/>
          <a:ln w="9525">
            <a:noFill/>
            <a:miter lim="800000"/>
            <a:headEnd/>
            <a:tailEnd/>
          </a:ln>
        </p:spPr>
      </p:pic>
      <p:pic>
        <p:nvPicPr>
          <p:cNvPr id="5" name="Picture 6"/>
          <p:cNvPicPr>
            <a:picLocks noChangeArrowheads="1"/>
          </p:cNvPicPr>
          <p:nvPr/>
        </p:nvPicPr>
        <p:blipFill>
          <a:blip r:embed="rId4"/>
          <a:srcRect l="68709" t="30252" r="7512" b="14130"/>
          <a:stretch>
            <a:fillRect/>
          </a:stretch>
        </p:blipFill>
        <p:spPr bwMode="auto">
          <a:xfrm>
            <a:off x="5735009" y="1813196"/>
            <a:ext cx="1164689" cy="1202565"/>
          </a:xfrm>
          <a:prstGeom prst="rect">
            <a:avLst/>
          </a:prstGeom>
          <a:noFill/>
          <a:ln>
            <a:noFill/>
          </a:ln>
          <a:effectLst>
            <a:outerShdw dist="81320" dir="2319588" algn="ctr" rotWithShape="0">
              <a:schemeClr val="bg2"/>
            </a:outerShdw>
          </a:effectLst>
          <a:extLst/>
        </p:spPr>
      </p:pic>
      <p:sp>
        <p:nvSpPr>
          <p:cNvPr id="6" name="Rectangle 7"/>
          <p:cNvSpPr>
            <a:spLocks noChangeArrowheads="1"/>
          </p:cNvSpPr>
          <p:nvPr/>
        </p:nvSpPr>
        <p:spPr bwMode="auto">
          <a:xfrm>
            <a:off x="2463088" y="4590996"/>
            <a:ext cx="1585184" cy="635731"/>
          </a:xfrm>
          <a:prstGeom prst="rect">
            <a:avLst/>
          </a:prstGeom>
          <a:noFill/>
          <a:ln w="12700">
            <a:solidFill>
              <a:schemeClr val="tx1"/>
            </a:solidFill>
            <a:miter lim="800000"/>
            <a:headEnd/>
            <a:tailEnd/>
          </a:ln>
        </p:spPr>
        <p:txBody>
          <a:bodyPr wrap="none" anchor="ctr"/>
          <a:lstStyle/>
          <a:p>
            <a:pPr eaLnBrk="0" hangingPunct="0"/>
            <a:endParaRPr lang="en-GB"/>
          </a:p>
        </p:txBody>
      </p:sp>
      <p:sp>
        <p:nvSpPr>
          <p:cNvPr id="7" name="Rectangle 10"/>
          <p:cNvSpPr>
            <a:spLocks noChangeArrowheads="1"/>
          </p:cNvSpPr>
          <p:nvPr/>
        </p:nvSpPr>
        <p:spPr bwMode="auto">
          <a:xfrm>
            <a:off x="2477370" y="4717830"/>
            <a:ext cx="1577250" cy="358577"/>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Normalisation</a:t>
            </a:r>
          </a:p>
        </p:txBody>
      </p:sp>
      <p:sp>
        <p:nvSpPr>
          <p:cNvPr id="8" name="Rectangle 12"/>
          <p:cNvSpPr>
            <a:spLocks noChangeArrowheads="1"/>
          </p:cNvSpPr>
          <p:nvPr/>
        </p:nvSpPr>
        <p:spPr bwMode="auto">
          <a:xfrm>
            <a:off x="7713712" y="1437394"/>
            <a:ext cx="2833972" cy="358578"/>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Statistical Parametric Map</a:t>
            </a:r>
          </a:p>
        </p:txBody>
      </p:sp>
      <p:sp>
        <p:nvSpPr>
          <p:cNvPr id="9" name="Rectangle 14"/>
          <p:cNvSpPr>
            <a:spLocks noChangeArrowheads="1"/>
          </p:cNvSpPr>
          <p:nvPr/>
        </p:nvSpPr>
        <p:spPr bwMode="auto">
          <a:xfrm>
            <a:off x="5166945" y="6264880"/>
            <a:ext cx="2288123" cy="358577"/>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Parameter estimates</a:t>
            </a:r>
          </a:p>
        </p:txBody>
      </p:sp>
      <p:pic>
        <p:nvPicPr>
          <p:cNvPr id="10" name="Picture 15"/>
          <p:cNvPicPr>
            <a:picLocks noChangeArrowheads="1"/>
          </p:cNvPicPr>
          <p:nvPr/>
        </p:nvPicPr>
        <p:blipFill>
          <a:blip r:embed="rId5">
            <a:lum contrast="-6000"/>
          </a:blip>
          <a:srcRect/>
          <a:stretch>
            <a:fillRect/>
          </a:stretch>
        </p:blipFill>
        <p:spPr bwMode="auto">
          <a:xfrm>
            <a:off x="3408804" y="1888356"/>
            <a:ext cx="1499498" cy="1047547"/>
          </a:xfrm>
          <a:prstGeom prst="rect">
            <a:avLst/>
          </a:prstGeom>
          <a:noFill/>
          <a:ln w="12700">
            <a:solidFill>
              <a:schemeClr val="tx1"/>
            </a:solidFill>
            <a:miter lim="800000"/>
            <a:headEnd/>
            <a:tailEnd/>
          </a:ln>
        </p:spPr>
      </p:pic>
      <p:pic>
        <p:nvPicPr>
          <p:cNvPr id="11" name="Picture 16"/>
          <p:cNvPicPr>
            <a:picLocks noChangeArrowheads="1"/>
          </p:cNvPicPr>
          <p:nvPr/>
        </p:nvPicPr>
        <p:blipFill>
          <a:blip r:embed="rId6"/>
          <a:srcRect l="10599" t="6715" r="8142" b="6468"/>
          <a:stretch>
            <a:fillRect/>
          </a:stretch>
        </p:blipFill>
        <p:spPr bwMode="auto">
          <a:xfrm>
            <a:off x="5530316" y="4567509"/>
            <a:ext cx="1616918" cy="1639434"/>
          </a:xfrm>
          <a:prstGeom prst="rect">
            <a:avLst/>
          </a:prstGeom>
          <a:noFill/>
          <a:ln w="12700">
            <a:solidFill>
              <a:schemeClr val="bg2"/>
            </a:solidFill>
            <a:miter lim="800000"/>
            <a:headEnd/>
            <a:tailEnd/>
          </a:ln>
          <a:effectLst>
            <a:outerShdw dist="35921" dir="2700000" algn="ctr" rotWithShape="0">
              <a:schemeClr val="bg2"/>
            </a:outerShdw>
          </a:effectLst>
          <a:extLst/>
        </p:spPr>
      </p:pic>
      <p:sp>
        <p:nvSpPr>
          <p:cNvPr id="12" name="Rectangle 17"/>
          <p:cNvSpPr>
            <a:spLocks noChangeArrowheads="1"/>
          </p:cNvSpPr>
          <p:nvPr/>
        </p:nvSpPr>
        <p:spPr bwMode="auto">
          <a:xfrm>
            <a:off x="5263739" y="3316402"/>
            <a:ext cx="2196090" cy="679575"/>
          </a:xfrm>
          <a:prstGeom prst="rect">
            <a:avLst/>
          </a:prstGeom>
          <a:noFill/>
          <a:ln w="12700">
            <a:solidFill>
              <a:schemeClr val="tx1"/>
            </a:solidFill>
            <a:miter lim="800000"/>
            <a:headEnd/>
            <a:tailEnd/>
          </a:ln>
          <a:effectLst/>
          <a:extLst/>
        </p:spPr>
        <p:txBody>
          <a:bodyPr wrap="none" anchor="ctr"/>
          <a:lstStyle/>
          <a:p>
            <a:pPr algn="ctr" eaLnBrk="0" hangingPunct="0">
              <a:defRPr/>
            </a:pPr>
            <a:r>
              <a:rPr lang="en-GB" dirty="0">
                <a:effectLst>
                  <a:outerShdw blurRad="38100" dist="38100" dir="2700000" algn="tl">
                    <a:srgbClr val="C0C0C0"/>
                  </a:outerShdw>
                </a:effectLst>
                <a:latin typeface="Arial" pitchFamily="34" charset="0"/>
              </a:rPr>
              <a:t>General Linear Model</a:t>
            </a:r>
            <a:endParaRPr lang="en-US" dirty="0">
              <a:effectLst>
                <a:outerShdw blurRad="38100" dist="38100" dir="2700000" algn="tl">
                  <a:srgbClr val="C0C0C0"/>
                </a:outerShdw>
              </a:effectLst>
              <a:latin typeface="Arial" pitchFamily="34" charset="0"/>
            </a:endParaRPr>
          </a:p>
        </p:txBody>
      </p:sp>
      <p:sp>
        <p:nvSpPr>
          <p:cNvPr id="13" name="Rectangle 18"/>
          <p:cNvSpPr>
            <a:spLocks noChangeArrowheads="1"/>
          </p:cNvSpPr>
          <p:nvPr/>
        </p:nvSpPr>
        <p:spPr bwMode="auto">
          <a:xfrm>
            <a:off x="1658596" y="3316402"/>
            <a:ext cx="1356688" cy="679575"/>
          </a:xfrm>
          <a:prstGeom prst="rect">
            <a:avLst/>
          </a:prstGeom>
          <a:noFill/>
          <a:ln w="12700">
            <a:solidFill>
              <a:schemeClr val="tx1"/>
            </a:solidFill>
            <a:miter lim="800000"/>
            <a:headEnd/>
            <a:tailEnd/>
          </a:ln>
          <a:effectLst/>
          <a:extLst/>
        </p:spPr>
        <p:txBody>
          <a:bodyPr wrap="none" anchor="ctr"/>
          <a:lstStyle/>
          <a:p>
            <a:pPr algn="ctr" eaLnBrk="0" hangingPunct="0">
              <a:defRPr/>
            </a:pPr>
            <a:r>
              <a:rPr lang="en-GB">
                <a:effectLst>
                  <a:outerShdw blurRad="38100" dist="38100" dir="2700000" algn="tl">
                    <a:srgbClr val="C0C0C0"/>
                  </a:outerShdw>
                </a:effectLst>
                <a:latin typeface="Arial" pitchFamily="34" charset="0"/>
              </a:rPr>
              <a:t>Realignment</a:t>
            </a:r>
            <a:endParaRPr lang="en-US">
              <a:effectLst>
                <a:outerShdw blurRad="38100" dist="38100" dir="2700000" algn="tl">
                  <a:srgbClr val="C0C0C0"/>
                </a:outerShdw>
              </a:effectLst>
              <a:latin typeface="Arial" pitchFamily="34" charset="0"/>
            </a:endParaRPr>
          </a:p>
        </p:txBody>
      </p:sp>
      <p:sp>
        <p:nvSpPr>
          <p:cNvPr id="14" name="Rectangle 19"/>
          <p:cNvSpPr>
            <a:spLocks noChangeArrowheads="1"/>
          </p:cNvSpPr>
          <p:nvPr/>
        </p:nvSpPr>
        <p:spPr bwMode="auto">
          <a:xfrm>
            <a:off x="3445300" y="3316402"/>
            <a:ext cx="1451894" cy="690536"/>
          </a:xfrm>
          <a:prstGeom prst="rect">
            <a:avLst/>
          </a:prstGeom>
          <a:noFill/>
          <a:ln w="12700">
            <a:solidFill>
              <a:schemeClr val="tx1"/>
            </a:solidFill>
            <a:miter lim="800000"/>
            <a:headEnd/>
            <a:tailEnd/>
          </a:ln>
          <a:effectLst/>
          <a:extLst/>
        </p:spPr>
        <p:txBody>
          <a:bodyPr wrap="none" anchor="ctr"/>
          <a:lstStyle/>
          <a:p>
            <a:pPr algn="ctr" eaLnBrk="0" hangingPunct="0">
              <a:defRPr/>
            </a:pPr>
            <a:r>
              <a:rPr lang="en-GB">
                <a:effectLst>
                  <a:outerShdw blurRad="38100" dist="38100" dir="2700000" algn="tl">
                    <a:srgbClr val="C0C0C0"/>
                  </a:outerShdw>
                </a:effectLst>
                <a:latin typeface="Arial" pitchFamily="34" charset="0"/>
              </a:rPr>
              <a:t>Smoothing</a:t>
            </a:r>
            <a:endParaRPr lang="en-US">
              <a:effectLst>
                <a:outerShdw blurRad="38100" dist="38100" dir="2700000" algn="tl">
                  <a:srgbClr val="C0C0C0"/>
                </a:outerShdw>
              </a:effectLst>
              <a:latin typeface="Arial" pitchFamily="34" charset="0"/>
            </a:endParaRPr>
          </a:p>
        </p:txBody>
      </p:sp>
      <p:sp>
        <p:nvSpPr>
          <p:cNvPr id="15" name="Rectangle 20"/>
          <p:cNvSpPr>
            <a:spLocks noChangeArrowheads="1"/>
          </p:cNvSpPr>
          <p:nvPr/>
        </p:nvSpPr>
        <p:spPr bwMode="auto">
          <a:xfrm>
            <a:off x="5600134" y="1467146"/>
            <a:ext cx="1577250" cy="358577"/>
          </a:xfrm>
          <a:prstGeom prst="rect">
            <a:avLst/>
          </a:prstGeom>
          <a:noFill/>
          <a:ln w="9525">
            <a:noFill/>
            <a:miter lim="800000"/>
            <a:headEnd/>
            <a:tailEnd/>
          </a:ln>
        </p:spPr>
        <p:txBody>
          <a:bodyPr wrap="none" lIns="90488" tIns="44450" rIns="90488" bIns="44450">
            <a:spAutoFit/>
          </a:bodyPr>
          <a:lstStyle/>
          <a:p>
            <a:pPr eaLnBrk="0" hangingPunct="0"/>
            <a:r>
              <a:rPr lang="en-US">
                <a:latin typeface="Arial Unicode MS" pitchFamily="34" charset="-128"/>
              </a:rPr>
              <a:t>Design matrix</a:t>
            </a:r>
          </a:p>
        </p:txBody>
      </p:sp>
      <p:pic>
        <p:nvPicPr>
          <p:cNvPr id="16" name="Picture 21"/>
          <p:cNvPicPr>
            <a:picLocks noChangeArrowheads="1"/>
          </p:cNvPicPr>
          <p:nvPr/>
        </p:nvPicPr>
        <p:blipFill>
          <a:blip r:embed="rId7">
            <a:lum contrast="-6000"/>
          </a:blip>
          <a:srcRect/>
          <a:stretch>
            <a:fillRect/>
          </a:stretch>
        </p:blipFill>
        <p:spPr bwMode="auto">
          <a:xfrm>
            <a:off x="2558295" y="5597832"/>
            <a:ext cx="1367796" cy="1175945"/>
          </a:xfrm>
          <a:prstGeom prst="rect">
            <a:avLst/>
          </a:prstGeom>
          <a:noFill/>
          <a:ln w="12700">
            <a:solidFill>
              <a:schemeClr val="tx1"/>
            </a:solidFill>
            <a:miter lim="800000"/>
            <a:headEnd/>
            <a:tailEnd/>
          </a:ln>
        </p:spPr>
      </p:pic>
      <p:sp>
        <p:nvSpPr>
          <p:cNvPr id="17" name="Rectangle 22"/>
          <p:cNvSpPr>
            <a:spLocks noChangeArrowheads="1"/>
          </p:cNvSpPr>
          <p:nvPr/>
        </p:nvSpPr>
        <p:spPr bwMode="auto">
          <a:xfrm>
            <a:off x="3899116" y="5885946"/>
            <a:ext cx="1310672" cy="629468"/>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Anatomical</a:t>
            </a:r>
            <a:br>
              <a:rPr lang="en-US">
                <a:effectLst>
                  <a:outerShdw blurRad="38100" dist="38100" dir="2700000" algn="tl">
                    <a:srgbClr val="C0C0C0"/>
                  </a:outerShdw>
                </a:effectLst>
                <a:latin typeface="Arial Unicode MS" pitchFamily="34" charset="-128"/>
              </a:rPr>
            </a:br>
            <a:r>
              <a:rPr lang="en-US">
                <a:effectLst>
                  <a:outerShdw blurRad="38100" dist="38100" dir="2700000" algn="tl">
                    <a:srgbClr val="C0C0C0"/>
                  </a:outerShdw>
                </a:effectLst>
                <a:latin typeface="Arial Unicode MS" pitchFamily="34" charset="-128"/>
              </a:rPr>
              <a:t>reference</a:t>
            </a:r>
          </a:p>
        </p:txBody>
      </p:sp>
      <p:sp>
        <p:nvSpPr>
          <p:cNvPr id="18" name="Rectangle 23"/>
          <p:cNvSpPr>
            <a:spLocks noChangeArrowheads="1"/>
          </p:cNvSpPr>
          <p:nvPr/>
        </p:nvSpPr>
        <p:spPr bwMode="auto">
          <a:xfrm>
            <a:off x="3491316" y="1479673"/>
            <a:ext cx="1374143" cy="358577"/>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Spatial filter</a:t>
            </a:r>
          </a:p>
        </p:txBody>
      </p:sp>
      <p:sp>
        <p:nvSpPr>
          <p:cNvPr id="19" name="Line 24"/>
          <p:cNvSpPr>
            <a:spLocks noChangeShapeType="1"/>
          </p:cNvSpPr>
          <p:nvPr/>
        </p:nvSpPr>
        <p:spPr bwMode="auto">
          <a:xfrm>
            <a:off x="2372643" y="2992274"/>
            <a:ext cx="0" cy="305338"/>
          </a:xfrm>
          <a:prstGeom prst="line">
            <a:avLst/>
          </a:prstGeom>
          <a:noFill/>
          <a:ln w="25400">
            <a:solidFill>
              <a:schemeClr val="tx1"/>
            </a:solidFill>
            <a:round/>
            <a:headEnd/>
            <a:tailEnd type="triangle" w="med" len="med"/>
          </a:ln>
        </p:spPr>
        <p:txBody>
          <a:bodyPr wrap="none" anchor="ctr"/>
          <a:lstStyle/>
          <a:p>
            <a:endParaRPr lang="en-US"/>
          </a:p>
        </p:txBody>
      </p:sp>
      <p:sp>
        <p:nvSpPr>
          <p:cNvPr id="20" name="Line 25"/>
          <p:cNvSpPr>
            <a:spLocks noChangeShapeType="1"/>
          </p:cNvSpPr>
          <p:nvPr/>
        </p:nvSpPr>
        <p:spPr bwMode="auto">
          <a:xfrm>
            <a:off x="3099384" y="3689072"/>
            <a:ext cx="312593" cy="3132"/>
          </a:xfrm>
          <a:prstGeom prst="line">
            <a:avLst/>
          </a:prstGeom>
          <a:noFill/>
          <a:ln w="25400">
            <a:solidFill>
              <a:schemeClr val="tx1"/>
            </a:solidFill>
            <a:round/>
            <a:headEnd/>
            <a:tailEnd type="triangle" w="med" len="med"/>
          </a:ln>
        </p:spPr>
        <p:txBody>
          <a:bodyPr wrap="none" anchor="ctr"/>
          <a:lstStyle/>
          <a:p>
            <a:endParaRPr lang="en-US"/>
          </a:p>
        </p:txBody>
      </p:sp>
      <p:sp>
        <p:nvSpPr>
          <p:cNvPr id="21" name="Line 26"/>
          <p:cNvSpPr>
            <a:spLocks noChangeShapeType="1"/>
          </p:cNvSpPr>
          <p:nvPr/>
        </p:nvSpPr>
        <p:spPr bwMode="auto">
          <a:xfrm flipV="1">
            <a:off x="7509018" y="3692204"/>
            <a:ext cx="252297" cy="0"/>
          </a:xfrm>
          <a:prstGeom prst="line">
            <a:avLst/>
          </a:prstGeom>
          <a:noFill/>
          <a:ln w="25400">
            <a:solidFill>
              <a:schemeClr val="tx1"/>
            </a:solidFill>
            <a:round/>
            <a:headEnd/>
            <a:tailEnd type="triangle" w="med" len="med"/>
          </a:ln>
        </p:spPr>
        <p:txBody>
          <a:bodyPr wrap="none" anchor="ctr"/>
          <a:lstStyle/>
          <a:p>
            <a:endParaRPr lang="en-US"/>
          </a:p>
        </p:txBody>
      </p:sp>
      <p:sp>
        <p:nvSpPr>
          <p:cNvPr id="22" name="Line 27"/>
          <p:cNvSpPr>
            <a:spLocks noChangeShapeType="1"/>
          </p:cNvSpPr>
          <p:nvPr/>
        </p:nvSpPr>
        <p:spPr bwMode="auto">
          <a:xfrm>
            <a:off x="6341155" y="4058611"/>
            <a:ext cx="0" cy="513596"/>
          </a:xfrm>
          <a:prstGeom prst="line">
            <a:avLst/>
          </a:prstGeom>
          <a:noFill/>
          <a:ln w="25400">
            <a:solidFill>
              <a:schemeClr val="tx1"/>
            </a:solidFill>
            <a:round/>
            <a:headEnd/>
            <a:tailEnd type="triangle" w="med" len="med"/>
          </a:ln>
        </p:spPr>
        <p:txBody>
          <a:bodyPr wrap="none" anchor="ctr"/>
          <a:lstStyle/>
          <a:p>
            <a:endParaRPr lang="en-US"/>
          </a:p>
        </p:txBody>
      </p:sp>
      <p:sp>
        <p:nvSpPr>
          <p:cNvPr id="23" name="Line 28"/>
          <p:cNvSpPr>
            <a:spLocks noChangeShapeType="1"/>
          </p:cNvSpPr>
          <p:nvPr/>
        </p:nvSpPr>
        <p:spPr bwMode="auto">
          <a:xfrm>
            <a:off x="6336395" y="3022024"/>
            <a:ext cx="0" cy="305339"/>
          </a:xfrm>
          <a:prstGeom prst="line">
            <a:avLst/>
          </a:prstGeom>
          <a:noFill/>
          <a:ln w="25400">
            <a:solidFill>
              <a:schemeClr val="tx1"/>
            </a:solidFill>
            <a:round/>
            <a:headEnd/>
            <a:tailEnd type="triangle" w="med" len="med"/>
          </a:ln>
        </p:spPr>
        <p:txBody>
          <a:bodyPr wrap="none" anchor="ctr"/>
          <a:lstStyle/>
          <a:p>
            <a:endParaRPr lang="en-US"/>
          </a:p>
        </p:txBody>
      </p:sp>
      <p:sp>
        <p:nvSpPr>
          <p:cNvPr id="24" name="Line 29"/>
          <p:cNvSpPr>
            <a:spLocks noChangeShapeType="1"/>
          </p:cNvSpPr>
          <p:nvPr/>
        </p:nvSpPr>
        <p:spPr bwMode="auto">
          <a:xfrm>
            <a:off x="4167280" y="2973484"/>
            <a:ext cx="0" cy="305338"/>
          </a:xfrm>
          <a:prstGeom prst="line">
            <a:avLst/>
          </a:prstGeom>
          <a:noFill/>
          <a:ln w="25400">
            <a:solidFill>
              <a:schemeClr val="tx1"/>
            </a:solidFill>
            <a:round/>
            <a:headEnd/>
            <a:tailEnd type="triangle" w="med" len="med"/>
          </a:ln>
        </p:spPr>
        <p:txBody>
          <a:bodyPr wrap="none" anchor="ctr"/>
          <a:lstStyle/>
          <a:p>
            <a:endParaRPr lang="en-US"/>
          </a:p>
        </p:txBody>
      </p:sp>
      <p:sp>
        <p:nvSpPr>
          <p:cNvPr id="25" name="Line 30"/>
          <p:cNvSpPr>
            <a:spLocks noChangeShapeType="1"/>
          </p:cNvSpPr>
          <p:nvPr/>
        </p:nvSpPr>
        <p:spPr bwMode="auto">
          <a:xfrm>
            <a:off x="4919409" y="3687507"/>
            <a:ext cx="311007" cy="3132"/>
          </a:xfrm>
          <a:prstGeom prst="line">
            <a:avLst/>
          </a:prstGeom>
          <a:noFill/>
          <a:ln w="25400">
            <a:solidFill>
              <a:schemeClr val="tx1"/>
            </a:solidFill>
            <a:round/>
            <a:headEnd/>
            <a:tailEnd type="triangle" w="med" len="med"/>
          </a:ln>
        </p:spPr>
        <p:txBody>
          <a:bodyPr wrap="none" anchor="ctr"/>
          <a:lstStyle/>
          <a:p>
            <a:endParaRPr lang="en-US"/>
          </a:p>
        </p:txBody>
      </p:sp>
      <p:sp>
        <p:nvSpPr>
          <p:cNvPr id="26" name="Line 31"/>
          <p:cNvSpPr>
            <a:spLocks noChangeShapeType="1"/>
          </p:cNvSpPr>
          <p:nvPr/>
        </p:nvSpPr>
        <p:spPr bwMode="auto">
          <a:xfrm flipV="1">
            <a:off x="3240606" y="5209503"/>
            <a:ext cx="0" cy="386762"/>
          </a:xfrm>
          <a:prstGeom prst="line">
            <a:avLst/>
          </a:prstGeom>
          <a:noFill/>
          <a:ln w="25400">
            <a:solidFill>
              <a:schemeClr val="tx1"/>
            </a:solidFill>
            <a:round/>
            <a:headEnd/>
            <a:tailEnd type="triangle" w="med" len="med"/>
          </a:ln>
        </p:spPr>
        <p:txBody>
          <a:bodyPr wrap="none" anchor="ctr"/>
          <a:lstStyle/>
          <a:p>
            <a:endParaRPr lang="en-US"/>
          </a:p>
        </p:txBody>
      </p:sp>
      <p:sp>
        <p:nvSpPr>
          <p:cNvPr id="27" name="Line 32"/>
          <p:cNvSpPr>
            <a:spLocks noChangeShapeType="1"/>
          </p:cNvSpPr>
          <p:nvPr/>
        </p:nvSpPr>
        <p:spPr bwMode="auto">
          <a:xfrm>
            <a:off x="2756642" y="4055479"/>
            <a:ext cx="1586" cy="482279"/>
          </a:xfrm>
          <a:prstGeom prst="line">
            <a:avLst/>
          </a:prstGeom>
          <a:noFill/>
          <a:ln w="25400">
            <a:solidFill>
              <a:schemeClr val="tx1"/>
            </a:solidFill>
            <a:round/>
            <a:headEnd/>
            <a:tailEnd type="triangle" w="med" len="med"/>
          </a:ln>
        </p:spPr>
        <p:txBody>
          <a:bodyPr wrap="none" anchor="ctr"/>
          <a:lstStyle/>
          <a:p>
            <a:endParaRPr lang="en-US"/>
          </a:p>
        </p:txBody>
      </p:sp>
      <p:sp>
        <p:nvSpPr>
          <p:cNvPr id="28" name="Line 33"/>
          <p:cNvSpPr>
            <a:spLocks noChangeShapeType="1"/>
          </p:cNvSpPr>
          <p:nvPr/>
        </p:nvSpPr>
        <p:spPr bwMode="auto">
          <a:xfrm flipV="1">
            <a:off x="3776934" y="4068006"/>
            <a:ext cx="0" cy="450962"/>
          </a:xfrm>
          <a:prstGeom prst="line">
            <a:avLst/>
          </a:prstGeom>
          <a:noFill/>
          <a:ln w="25400">
            <a:solidFill>
              <a:schemeClr val="tx1"/>
            </a:solidFill>
            <a:round/>
            <a:headEnd/>
            <a:tailEnd type="triangle" w="med" len="med"/>
          </a:ln>
        </p:spPr>
        <p:txBody>
          <a:bodyPr wrap="none" anchor="ctr"/>
          <a:lstStyle/>
          <a:p>
            <a:endParaRPr lang="en-US"/>
          </a:p>
        </p:txBody>
      </p:sp>
      <p:sp>
        <p:nvSpPr>
          <p:cNvPr id="29" name="Rectangle 34"/>
          <p:cNvSpPr>
            <a:spLocks noChangeArrowheads="1"/>
          </p:cNvSpPr>
          <p:nvPr/>
        </p:nvSpPr>
        <p:spPr bwMode="auto">
          <a:xfrm>
            <a:off x="7707365" y="4293487"/>
            <a:ext cx="1348755" cy="745340"/>
          </a:xfrm>
          <a:prstGeom prst="rect">
            <a:avLst/>
          </a:prstGeom>
          <a:noFill/>
          <a:ln w="12700">
            <a:solidFill>
              <a:schemeClr val="tx1"/>
            </a:solidFill>
            <a:miter lim="800000"/>
            <a:headEnd/>
            <a:tailEnd/>
          </a:ln>
          <a:effectLst/>
          <a:extLst/>
        </p:spPr>
        <p:txBody>
          <a:bodyPr wrap="none" anchor="ctr"/>
          <a:lstStyle/>
          <a:p>
            <a:pPr algn="ctr" eaLnBrk="0" hangingPunct="0">
              <a:defRPr/>
            </a:pPr>
            <a:r>
              <a:rPr lang="en-GB">
                <a:effectLst>
                  <a:outerShdw blurRad="38100" dist="38100" dir="2700000" algn="tl">
                    <a:srgbClr val="C0C0C0"/>
                  </a:outerShdw>
                </a:effectLst>
                <a:latin typeface="Arial" pitchFamily="34" charset="0"/>
              </a:rPr>
              <a:t>Statistical</a:t>
            </a:r>
            <a:br>
              <a:rPr lang="en-GB">
                <a:effectLst>
                  <a:outerShdw blurRad="38100" dist="38100" dir="2700000" algn="tl">
                    <a:srgbClr val="C0C0C0"/>
                  </a:outerShdw>
                </a:effectLst>
                <a:latin typeface="Arial" pitchFamily="34" charset="0"/>
              </a:rPr>
            </a:br>
            <a:r>
              <a:rPr lang="en-GB">
                <a:effectLst>
                  <a:outerShdw blurRad="38100" dist="38100" dir="2700000" algn="tl">
                    <a:srgbClr val="C0C0C0"/>
                  </a:outerShdw>
                </a:effectLst>
                <a:latin typeface="Arial" pitchFamily="34" charset="0"/>
              </a:rPr>
              <a:t>Inference</a:t>
            </a:r>
            <a:endParaRPr lang="en-US">
              <a:effectLst>
                <a:outerShdw blurRad="38100" dist="38100" dir="2700000" algn="tl">
                  <a:srgbClr val="C0C0C0"/>
                </a:outerShdw>
              </a:effectLst>
              <a:latin typeface="Arial" pitchFamily="34" charset="0"/>
            </a:endParaRPr>
          </a:p>
        </p:txBody>
      </p:sp>
      <p:sp>
        <p:nvSpPr>
          <p:cNvPr id="30" name="Rectangle 35"/>
          <p:cNvSpPr>
            <a:spLocks noChangeArrowheads="1"/>
          </p:cNvSpPr>
          <p:nvPr/>
        </p:nvSpPr>
        <p:spPr bwMode="auto">
          <a:xfrm>
            <a:off x="9701935" y="4461032"/>
            <a:ext cx="625188" cy="358577"/>
          </a:xfrm>
          <a:prstGeom prst="rect">
            <a:avLst/>
          </a:prstGeom>
          <a:noFill/>
          <a:ln>
            <a:noFill/>
          </a:ln>
          <a:effectLst/>
          <a:extLst/>
        </p:spPr>
        <p:txBody>
          <a:bodyPr wrap="none" lIns="90488" tIns="44450" rIns="90488" bIns="44450">
            <a:spAutoFit/>
          </a:bodyPr>
          <a:lstStyle/>
          <a:p>
            <a:pPr algn="ctr" eaLnBrk="0" hangingPunct="0">
              <a:defRPr/>
            </a:pPr>
            <a:r>
              <a:rPr lang="en-US">
                <a:effectLst>
                  <a:outerShdw blurRad="38100" dist="38100" dir="2700000" algn="tl">
                    <a:srgbClr val="C0C0C0"/>
                  </a:outerShdw>
                </a:effectLst>
                <a:latin typeface="Arial Unicode MS" pitchFamily="34" charset="-128"/>
              </a:rPr>
              <a:t>RFT</a:t>
            </a:r>
          </a:p>
        </p:txBody>
      </p:sp>
      <p:sp>
        <p:nvSpPr>
          <p:cNvPr id="31" name="Line 36"/>
          <p:cNvSpPr>
            <a:spLocks noChangeShapeType="1"/>
          </p:cNvSpPr>
          <p:nvPr/>
        </p:nvSpPr>
        <p:spPr bwMode="auto">
          <a:xfrm>
            <a:off x="8408717" y="3959963"/>
            <a:ext cx="0" cy="314733"/>
          </a:xfrm>
          <a:prstGeom prst="line">
            <a:avLst/>
          </a:prstGeom>
          <a:noFill/>
          <a:ln w="25400">
            <a:solidFill>
              <a:schemeClr val="tx1"/>
            </a:solidFill>
            <a:round/>
            <a:headEnd/>
            <a:tailEnd type="triangle" w="med" len="med"/>
          </a:ln>
        </p:spPr>
        <p:txBody>
          <a:bodyPr wrap="none" anchor="ctr"/>
          <a:lstStyle/>
          <a:p>
            <a:endParaRPr lang="en-US"/>
          </a:p>
        </p:txBody>
      </p:sp>
      <p:pic>
        <p:nvPicPr>
          <p:cNvPr id="32" name="Picture 37"/>
          <p:cNvPicPr>
            <a:picLocks noChangeArrowheads="1"/>
          </p:cNvPicPr>
          <p:nvPr/>
        </p:nvPicPr>
        <p:blipFill>
          <a:blip r:embed="rId3"/>
          <a:srcRect l="5832" t="60948" r="69249" b="6488"/>
          <a:stretch>
            <a:fillRect/>
          </a:stretch>
        </p:blipFill>
        <p:spPr bwMode="auto">
          <a:xfrm>
            <a:off x="7894604" y="5496052"/>
            <a:ext cx="1056789" cy="1171248"/>
          </a:xfrm>
          <a:prstGeom prst="rect">
            <a:avLst/>
          </a:prstGeom>
          <a:noFill/>
          <a:ln w="9525">
            <a:noFill/>
            <a:miter lim="800000"/>
            <a:headEnd/>
            <a:tailEnd/>
          </a:ln>
        </p:spPr>
      </p:pic>
      <p:sp>
        <p:nvSpPr>
          <p:cNvPr id="33" name="Line 38"/>
          <p:cNvSpPr>
            <a:spLocks noChangeShapeType="1"/>
          </p:cNvSpPr>
          <p:nvPr/>
        </p:nvSpPr>
        <p:spPr bwMode="auto">
          <a:xfrm flipH="1">
            <a:off x="8432518" y="5045090"/>
            <a:ext cx="0" cy="450962"/>
          </a:xfrm>
          <a:prstGeom prst="line">
            <a:avLst/>
          </a:prstGeom>
          <a:noFill/>
          <a:ln w="25400">
            <a:solidFill>
              <a:schemeClr val="tx1"/>
            </a:solidFill>
            <a:round/>
            <a:headEnd/>
            <a:tailEnd type="triangle" w="med" len="med"/>
          </a:ln>
        </p:spPr>
        <p:txBody>
          <a:bodyPr wrap="none" anchor="ctr"/>
          <a:lstStyle/>
          <a:p>
            <a:endParaRPr lang="en-US"/>
          </a:p>
        </p:txBody>
      </p:sp>
      <p:sp>
        <p:nvSpPr>
          <p:cNvPr id="34" name="Rectangle 39"/>
          <p:cNvSpPr>
            <a:spLocks noChangeArrowheads="1"/>
          </p:cNvSpPr>
          <p:nvPr/>
        </p:nvSpPr>
        <p:spPr bwMode="auto">
          <a:xfrm>
            <a:off x="9263986" y="5796693"/>
            <a:ext cx="948889" cy="358578"/>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p &lt;0.05</a:t>
            </a:r>
          </a:p>
        </p:txBody>
      </p:sp>
      <p:sp>
        <p:nvSpPr>
          <p:cNvPr id="35" name="Line 41"/>
          <p:cNvSpPr>
            <a:spLocks noChangeShapeType="1"/>
          </p:cNvSpPr>
          <p:nvPr/>
        </p:nvSpPr>
        <p:spPr bwMode="auto">
          <a:xfrm flipH="1" flipV="1">
            <a:off x="9108483" y="4669288"/>
            <a:ext cx="533155" cy="0"/>
          </a:xfrm>
          <a:prstGeom prst="line">
            <a:avLst/>
          </a:prstGeom>
          <a:noFill/>
          <a:ln w="25400">
            <a:solidFill>
              <a:schemeClr val="tx1"/>
            </a:solidFill>
            <a:round/>
            <a:headEnd/>
            <a:tailEnd type="triangle" w="med" len="med"/>
          </a:ln>
        </p:spPr>
        <p:txBody>
          <a:bodyPr wrap="none" anchor="ctr"/>
          <a:lstStyle/>
          <a:p>
            <a:endParaRPr lang="en-US"/>
          </a:p>
        </p:txBody>
      </p:sp>
      <p:sp>
        <p:nvSpPr>
          <p:cNvPr id="36" name="Line 42"/>
          <p:cNvSpPr>
            <a:spLocks noChangeShapeType="1"/>
          </p:cNvSpPr>
          <p:nvPr/>
        </p:nvSpPr>
        <p:spPr bwMode="auto">
          <a:xfrm flipH="1">
            <a:off x="8375395" y="6022174"/>
            <a:ext cx="902873" cy="371105"/>
          </a:xfrm>
          <a:prstGeom prst="line">
            <a:avLst/>
          </a:prstGeom>
          <a:noFill/>
          <a:ln w="25400">
            <a:solidFill>
              <a:srgbClr val="FF0000"/>
            </a:solidFill>
            <a:round/>
            <a:headEnd/>
            <a:tailEnd type="triangle" w="med" len="med"/>
          </a:ln>
        </p:spPr>
        <p:txBody>
          <a:bodyPr wrap="none" anchor="ctr"/>
          <a:lstStyle/>
          <a:p>
            <a:endParaRPr lang="en-US"/>
          </a:p>
        </p:txBody>
      </p:sp>
      <p:grpSp>
        <p:nvGrpSpPr>
          <p:cNvPr id="37" name="Group 43"/>
          <p:cNvGrpSpPr>
            <a:grpSpLocks/>
          </p:cNvGrpSpPr>
          <p:nvPr/>
        </p:nvGrpSpPr>
        <p:grpSpPr bwMode="auto">
          <a:xfrm>
            <a:off x="1644315" y="1557965"/>
            <a:ext cx="1507432" cy="1393598"/>
            <a:chOff x="197" y="764"/>
            <a:chExt cx="987" cy="890"/>
          </a:xfrm>
        </p:grpSpPr>
        <p:pic>
          <p:nvPicPr>
            <p:cNvPr id="38" name="Picture 44"/>
            <p:cNvPicPr>
              <a:picLocks noChangeArrowheads="1"/>
            </p:cNvPicPr>
            <p:nvPr/>
          </p:nvPicPr>
          <p:blipFill>
            <a:blip r:embed="rId8">
              <a:lum contrast="-6000"/>
            </a:blip>
            <a:srcRect/>
            <a:stretch>
              <a:fillRect/>
            </a:stretch>
          </p:blipFill>
          <p:spPr bwMode="auto">
            <a:xfrm>
              <a:off x="197" y="764"/>
              <a:ext cx="796" cy="698"/>
            </a:xfrm>
            <a:prstGeom prst="rect">
              <a:avLst/>
            </a:prstGeom>
            <a:noFill/>
            <a:ln w="12700">
              <a:solidFill>
                <a:srgbClr val="C1CEFF"/>
              </a:solidFill>
              <a:miter lim="800000"/>
              <a:headEnd/>
              <a:tailEnd/>
            </a:ln>
          </p:spPr>
        </p:pic>
        <p:pic>
          <p:nvPicPr>
            <p:cNvPr id="39" name="Picture 45"/>
            <p:cNvPicPr>
              <a:picLocks noChangeArrowheads="1"/>
            </p:cNvPicPr>
            <p:nvPr/>
          </p:nvPicPr>
          <p:blipFill>
            <a:blip r:embed="rId8">
              <a:lum contrast="-6000"/>
            </a:blip>
            <a:srcRect/>
            <a:stretch>
              <a:fillRect/>
            </a:stretch>
          </p:blipFill>
          <p:spPr bwMode="auto">
            <a:xfrm>
              <a:off x="293" y="860"/>
              <a:ext cx="795" cy="698"/>
            </a:xfrm>
            <a:prstGeom prst="rect">
              <a:avLst/>
            </a:prstGeom>
            <a:noFill/>
            <a:ln w="12700">
              <a:solidFill>
                <a:srgbClr val="C1CEFF"/>
              </a:solidFill>
              <a:miter lim="800000"/>
              <a:headEnd/>
              <a:tailEnd/>
            </a:ln>
          </p:spPr>
        </p:pic>
        <p:pic>
          <p:nvPicPr>
            <p:cNvPr id="40" name="Picture 46"/>
            <p:cNvPicPr>
              <a:picLocks noChangeArrowheads="1"/>
            </p:cNvPicPr>
            <p:nvPr/>
          </p:nvPicPr>
          <p:blipFill>
            <a:blip r:embed="rId8">
              <a:lum contrast="-6000"/>
            </a:blip>
            <a:srcRect/>
            <a:stretch>
              <a:fillRect/>
            </a:stretch>
          </p:blipFill>
          <p:spPr bwMode="auto">
            <a:xfrm>
              <a:off x="389" y="956"/>
              <a:ext cx="795" cy="698"/>
            </a:xfrm>
            <a:prstGeom prst="rect">
              <a:avLst/>
            </a:prstGeom>
            <a:noFill/>
            <a:ln w="12700">
              <a:solidFill>
                <a:srgbClr val="C1CEFF"/>
              </a:solidFill>
              <a:miter lim="800000"/>
              <a:headEnd/>
              <a:tailEnd/>
            </a:ln>
          </p:spPr>
        </p:pic>
      </p:grpSp>
      <p:sp>
        <p:nvSpPr>
          <p:cNvPr id="41" name="Rectangle 40"/>
          <p:cNvSpPr>
            <a:spLocks noChangeArrowheads="1"/>
          </p:cNvSpPr>
          <p:nvPr/>
        </p:nvSpPr>
        <p:spPr bwMode="auto">
          <a:xfrm>
            <a:off x="7635166" y="1287857"/>
            <a:ext cx="2992577" cy="5438162"/>
          </a:xfrm>
          <a:prstGeom prst="rect">
            <a:avLst/>
          </a:prstGeom>
          <a:noFill/>
          <a:ln w="57150" algn="ctr">
            <a:solidFill>
              <a:srgbClr val="CC3300"/>
            </a:solidFill>
            <a:round/>
            <a:headEnd/>
            <a:tailEnd/>
          </a:ln>
        </p:spPr>
        <p:txBody>
          <a:bodyPr/>
          <a:lstStyle/>
          <a:p>
            <a:pPr eaLnBrk="0" hangingPunct="0"/>
            <a:endParaRPr lang="en-GB"/>
          </a:p>
        </p:txBody>
      </p:sp>
    </p:spTree>
    <p:extLst>
      <p:ext uri="{BB962C8B-B14F-4D97-AF65-F5344CB8AC3E}">
        <p14:creationId xmlns:p14="http://schemas.microsoft.com/office/powerpoint/2010/main" val="129887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Statistical inference: contrasts</a:t>
            </a:r>
          </a:p>
        </p:txBody>
      </p:sp>
      <p:sp>
        <p:nvSpPr>
          <p:cNvPr id="3" name="Content Placeholder 2"/>
          <p:cNvSpPr>
            <a:spLocks noGrp="1"/>
          </p:cNvSpPr>
          <p:nvPr>
            <p:ph idx="1"/>
          </p:nvPr>
        </p:nvSpPr>
        <p:spPr/>
        <p:txBody>
          <a:bodyPr>
            <a:normAutofit fontScale="85000" lnSpcReduction="20000"/>
          </a:bodyPr>
          <a:lstStyle/>
          <a:p>
            <a:pPr marL="0" indent="0">
              <a:buNone/>
            </a:pPr>
            <a:r>
              <a:rPr lang="en-GB" dirty="0"/>
              <a:t>WHAT:</a:t>
            </a:r>
          </a:p>
          <a:p>
            <a:pPr marL="0" indent="0">
              <a:buNone/>
            </a:pPr>
            <a:r>
              <a:rPr lang="en-GB" dirty="0"/>
              <a:t>We want to know if there is a </a:t>
            </a:r>
            <a:r>
              <a:rPr lang="en-GB" b="1" dirty="0"/>
              <a:t>significant activation </a:t>
            </a:r>
            <a:r>
              <a:rPr lang="en-GB" dirty="0"/>
              <a:t>in a particular voxel due to our experiment conditions</a:t>
            </a:r>
          </a:p>
          <a:p>
            <a:pPr lvl="1"/>
            <a:r>
              <a:rPr lang="en-GB" dirty="0"/>
              <a:t>Evaluating whether the experimental manipulation caused a significant change in the parameter weights</a:t>
            </a:r>
          </a:p>
          <a:p>
            <a:pPr marL="0" indent="0">
              <a:buNone/>
            </a:pPr>
            <a:endParaRPr lang="en-GB" dirty="0"/>
          </a:p>
          <a:p>
            <a:pPr marL="0" indent="0">
              <a:buNone/>
            </a:pPr>
            <a:r>
              <a:rPr lang="en-GB" dirty="0"/>
              <a:t>HOW:</a:t>
            </a:r>
          </a:p>
          <a:p>
            <a:pPr marL="0" indent="0">
              <a:buNone/>
            </a:pPr>
            <a:r>
              <a:rPr lang="en-GB" dirty="0"/>
              <a:t>We use </a:t>
            </a:r>
            <a:r>
              <a:rPr lang="en-GB" b="1" dirty="0"/>
              <a:t>contrasts</a:t>
            </a:r>
          </a:p>
          <a:p>
            <a:pPr lvl="1"/>
            <a:r>
              <a:rPr lang="en-GB" dirty="0"/>
              <a:t>Specify effects of interest</a:t>
            </a:r>
          </a:p>
          <a:p>
            <a:pPr lvl="1"/>
            <a:r>
              <a:rPr lang="en-GB" dirty="0"/>
              <a:t>Perform statistical evaluation of hypothesis</a:t>
            </a:r>
          </a:p>
          <a:p>
            <a:pPr lvl="1"/>
            <a:endParaRPr lang="en-GB" dirty="0"/>
          </a:p>
          <a:p>
            <a:r>
              <a:rPr lang="en-GB" dirty="0"/>
              <a:t>Contrasts used and their interpretation depends on the model specification, therefore on the design of the experiment</a:t>
            </a:r>
          </a:p>
        </p:txBody>
      </p:sp>
      <p:pic>
        <p:nvPicPr>
          <p:cNvPr id="6" name="Picture 5"/>
          <p:cNvPicPr>
            <a:picLocks noChangeAspect="1"/>
          </p:cNvPicPr>
          <p:nvPr/>
        </p:nvPicPr>
        <p:blipFill>
          <a:blip r:embed="rId3"/>
          <a:stretch>
            <a:fillRect/>
          </a:stretch>
        </p:blipFill>
        <p:spPr>
          <a:xfrm>
            <a:off x="3670874" y="6033988"/>
            <a:ext cx="4460841" cy="555824"/>
          </a:xfrm>
          <a:prstGeom prst="rect">
            <a:avLst/>
          </a:prstGeom>
        </p:spPr>
      </p:pic>
    </p:spTree>
    <p:extLst>
      <p:ext uri="{BB962C8B-B14F-4D97-AF65-F5344CB8AC3E}">
        <p14:creationId xmlns:p14="http://schemas.microsoft.com/office/powerpoint/2010/main" val="1031865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 Contrasts </a:t>
            </a:r>
          </a:p>
        </p:txBody>
      </p:sp>
      <p:sp>
        <p:nvSpPr>
          <p:cNvPr id="10" name="Content Placeholder 9"/>
          <p:cNvSpPr>
            <a:spLocks noGrp="1"/>
          </p:cNvSpPr>
          <p:nvPr>
            <p:ph sz="half" idx="1"/>
          </p:nvPr>
        </p:nvSpPr>
        <p:spPr>
          <a:xfrm>
            <a:off x="5783531" y="1690688"/>
            <a:ext cx="5786170" cy="4351338"/>
          </a:xfrm>
        </p:spPr>
        <p:txBody>
          <a:bodyPr>
            <a:normAutofit/>
          </a:bodyPr>
          <a:lstStyle/>
          <a:p>
            <a:pPr>
              <a:spcBef>
                <a:spcPct val="50000"/>
              </a:spcBef>
              <a:buClr>
                <a:schemeClr val="tx1"/>
              </a:buClr>
            </a:pPr>
            <a:r>
              <a:rPr lang="en-GB" altLang="ja-JP" dirty="0" err="1"/>
              <a:t>c</a:t>
            </a:r>
            <a:r>
              <a:rPr lang="en-GB" altLang="ja-JP" baseline="30000" dirty="0" err="1"/>
              <a:t>T</a:t>
            </a:r>
            <a:r>
              <a:rPr lang="en-GB" altLang="ja-JP" dirty="0"/>
              <a:t> = [1 0 0 0 0 …]</a:t>
            </a:r>
          </a:p>
          <a:p>
            <a:pPr lvl="1">
              <a:spcBef>
                <a:spcPct val="50000"/>
              </a:spcBef>
              <a:buClr>
                <a:schemeClr val="tx1"/>
              </a:buClr>
            </a:pPr>
            <a:r>
              <a:rPr lang="en-GB" altLang="ja-JP" dirty="0"/>
              <a:t>Vector length is # regressors</a:t>
            </a:r>
          </a:p>
          <a:p>
            <a:pPr>
              <a:spcBef>
                <a:spcPct val="50000"/>
              </a:spcBef>
              <a:buClr>
                <a:schemeClr val="tx1"/>
              </a:buClr>
            </a:pPr>
            <a:r>
              <a:rPr lang="en-GB" altLang="ja-JP" dirty="0"/>
              <a:t>Linear combination:</a:t>
            </a:r>
            <a:br>
              <a:rPr lang="en-GB" altLang="ja-JP" dirty="0"/>
            </a:br>
            <a:r>
              <a:rPr lang="en-GB" altLang="ja-JP" dirty="0" err="1"/>
              <a:t>c</a:t>
            </a:r>
            <a:r>
              <a:rPr lang="en-GB" altLang="ja-JP" baseline="30000" dirty="0" err="1"/>
              <a:t>T</a:t>
            </a:r>
            <a:r>
              <a:rPr lang="en-GB" altLang="ja-JP" baseline="30000" dirty="0"/>
              <a:t> </a:t>
            </a:r>
            <a:r>
              <a:rPr lang="el-GR" dirty="0"/>
              <a:t>β</a:t>
            </a:r>
            <a:r>
              <a:rPr lang="en-GB" altLang="ja-JP" i="1" dirty="0"/>
              <a:t> = </a:t>
            </a:r>
            <a:r>
              <a:rPr lang="en-GB" altLang="ja-JP" dirty="0"/>
              <a:t>1x</a:t>
            </a:r>
            <a:r>
              <a:rPr lang="el-GR" dirty="0"/>
              <a:t> β</a:t>
            </a:r>
            <a:r>
              <a:rPr lang="en-GB" altLang="ja-JP" dirty="0"/>
              <a:t>1 + 0x</a:t>
            </a:r>
            <a:r>
              <a:rPr lang="el-GR" dirty="0"/>
              <a:t> β</a:t>
            </a:r>
            <a:r>
              <a:rPr lang="en-GB" altLang="ja-JP" dirty="0"/>
              <a:t>2 + 0x</a:t>
            </a:r>
            <a:r>
              <a:rPr lang="el-GR" dirty="0"/>
              <a:t> β</a:t>
            </a:r>
            <a:r>
              <a:rPr lang="en-GB" altLang="ja-JP" dirty="0"/>
              <a:t>3 + 0x</a:t>
            </a:r>
            <a:r>
              <a:rPr lang="el-GR" dirty="0"/>
              <a:t> β</a:t>
            </a:r>
            <a:r>
              <a:rPr lang="en-GB" altLang="ja-JP" dirty="0"/>
              <a:t>4 + 0x</a:t>
            </a:r>
            <a:r>
              <a:rPr lang="el-GR" dirty="0"/>
              <a:t> β</a:t>
            </a:r>
            <a:r>
              <a:rPr lang="en-GB" altLang="ja-JP" dirty="0"/>
              <a:t>5 + . . .</a:t>
            </a:r>
            <a:endParaRPr lang="en-GB" altLang="ja-JP" baseline="30000" dirty="0"/>
          </a:p>
          <a:p>
            <a:pPr>
              <a:spcBef>
                <a:spcPct val="50000"/>
              </a:spcBef>
              <a:buClr>
                <a:schemeClr val="tx1"/>
              </a:buClr>
            </a:pPr>
            <a:r>
              <a:rPr lang="en-GB" altLang="ja-JP" dirty="0"/>
              <a:t>Contrast is a statistical assessment of </a:t>
            </a:r>
            <a:r>
              <a:rPr lang="en-GB" altLang="ja-JP" dirty="0" err="1"/>
              <a:t>c</a:t>
            </a:r>
            <a:r>
              <a:rPr lang="en-GB" altLang="ja-JP" baseline="30000" dirty="0" err="1"/>
              <a:t>T</a:t>
            </a:r>
            <a:r>
              <a:rPr lang="en-GB" altLang="ja-JP" baseline="30000" dirty="0"/>
              <a:t> </a:t>
            </a:r>
            <a:r>
              <a:rPr lang="el-GR" dirty="0"/>
              <a:t>β</a:t>
            </a:r>
            <a:endParaRPr lang="en-GB" dirty="0"/>
          </a:p>
          <a:p>
            <a:pPr>
              <a:spcBef>
                <a:spcPct val="50000"/>
              </a:spcBef>
              <a:buClr>
                <a:schemeClr val="tx1"/>
              </a:buClr>
            </a:pPr>
            <a:r>
              <a:rPr lang="en-GB" altLang="ja-JP" dirty="0"/>
              <a:t>Is </a:t>
            </a:r>
            <a:r>
              <a:rPr lang="el-GR" dirty="0"/>
              <a:t>β</a:t>
            </a:r>
            <a:r>
              <a:rPr lang="en-GB" altLang="ja-JP" dirty="0"/>
              <a:t>1 &gt; 0?</a:t>
            </a:r>
          </a:p>
          <a:p>
            <a:pPr>
              <a:spcBef>
                <a:spcPct val="50000"/>
              </a:spcBef>
              <a:buClr>
                <a:schemeClr val="tx1"/>
              </a:buClr>
            </a:pPr>
            <a:endParaRPr lang="en-GB" dirty="0"/>
          </a:p>
          <a:p>
            <a:pPr>
              <a:spcBef>
                <a:spcPct val="50000"/>
              </a:spcBef>
              <a:buClr>
                <a:schemeClr val="tx1"/>
              </a:buClr>
            </a:pPr>
            <a:endParaRPr lang="en-GB" altLang="ja-JP" baseline="30000" dirty="0"/>
          </a:p>
          <a:p>
            <a:pPr>
              <a:spcBef>
                <a:spcPct val="50000"/>
              </a:spcBef>
              <a:buClr>
                <a:schemeClr val="tx1"/>
              </a:buClr>
            </a:pPr>
            <a:endParaRPr lang="en-GB" altLang="ja-JP" baseline="30000" dirty="0"/>
          </a:p>
          <a:p>
            <a:pPr>
              <a:spcBef>
                <a:spcPct val="50000"/>
              </a:spcBef>
              <a:buClr>
                <a:schemeClr val="tx1"/>
              </a:buClr>
            </a:pPr>
            <a:endParaRPr lang="en-GB" altLang="ja-JP" baseline="30000" dirty="0"/>
          </a:p>
        </p:txBody>
      </p:sp>
      <p:pic>
        <p:nvPicPr>
          <p:cNvPr id="12"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663" y="2903934"/>
            <a:ext cx="2592388" cy="3259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Line 7"/>
          <p:cNvSpPr>
            <a:spLocks noChangeShapeType="1"/>
          </p:cNvSpPr>
          <p:nvPr/>
        </p:nvSpPr>
        <p:spPr bwMode="auto">
          <a:xfrm flipH="1">
            <a:off x="838199" y="2943640"/>
            <a:ext cx="25563" cy="3287542"/>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Rectangle 8"/>
          <p:cNvSpPr>
            <a:spLocks noChangeArrowheads="1"/>
          </p:cNvSpPr>
          <p:nvPr/>
        </p:nvSpPr>
        <p:spPr bwMode="auto">
          <a:xfrm>
            <a:off x="0" y="3105279"/>
            <a:ext cx="6575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dirty="0"/>
              <a:t>Time</a:t>
            </a:r>
          </a:p>
        </p:txBody>
      </p:sp>
      <p:sp>
        <p:nvSpPr>
          <p:cNvPr id="15" name="Line 9"/>
          <p:cNvSpPr>
            <a:spLocks noChangeShapeType="1"/>
          </p:cNvSpPr>
          <p:nvPr/>
        </p:nvSpPr>
        <p:spPr bwMode="auto">
          <a:xfrm>
            <a:off x="1079663" y="6231182"/>
            <a:ext cx="2592388" cy="0"/>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 name="Rectangle 10"/>
          <p:cNvSpPr>
            <a:spLocks noChangeArrowheads="1"/>
          </p:cNvSpPr>
          <p:nvPr/>
        </p:nvSpPr>
        <p:spPr bwMode="auto">
          <a:xfrm>
            <a:off x="1402297" y="6387087"/>
            <a:ext cx="21415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b="1" dirty="0" err="1"/>
              <a:t>Regressors</a:t>
            </a:r>
            <a:endParaRPr lang="en-GB" altLang="en-US" b="1" dirty="0"/>
          </a:p>
        </p:txBody>
      </p:sp>
      <p:sp>
        <p:nvSpPr>
          <p:cNvPr id="20" name="TextBox 19">
            <a:extLst>
              <a:ext uri="{FF2B5EF4-FFF2-40B4-BE49-F238E27FC236}">
                <a16:creationId xmlns:a16="http://schemas.microsoft.com/office/drawing/2014/main" id="{E7C32420-FC41-4B58-96F3-1B1AA60F7AFC}"/>
              </a:ext>
            </a:extLst>
          </p:cNvPr>
          <p:cNvSpPr txBox="1"/>
          <p:nvPr/>
        </p:nvSpPr>
        <p:spPr>
          <a:xfrm>
            <a:off x="624511" y="2496991"/>
            <a:ext cx="3223959" cy="409343"/>
          </a:xfrm>
          <a:prstGeom prst="rect">
            <a:avLst/>
          </a:prstGeom>
          <a:noFill/>
        </p:spPr>
        <p:txBody>
          <a:bodyPr wrap="none" rtlCol="0">
            <a:spAutoFit/>
          </a:bodyPr>
          <a:lstStyle/>
          <a:p>
            <a:r>
              <a:rPr lang="en-GB" altLang="ja-JP" sz="2000" dirty="0" err="1"/>
              <a:t>c</a:t>
            </a:r>
            <a:r>
              <a:rPr lang="en-GB" altLang="ja-JP" sz="2000" baseline="30000" dirty="0" err="1"/>
              <a:t>T</a:t>
            </a:r>
            <a:r>
              <a:rPr lang="en-GB" altLang="ja-JP" sz="2000" baseline="30000" dirty="0"/>
              <a:t> </a:t>
            </a:r>
            <a:r>
              <a:rPr lang="en-GB" altLang="ja-JP" sz="2000" dirty="0"/>
              <a:t>=</a:t>
            </a:r>
            <a:r>
              <a:rPr lang="en-GB" sz="2060" dirty="0"/>
              <a:t> [1  0  0   0  0   0   0   0  0]</a:t>
            </a:r>
          </a:p>
        </p:txBody>
      </p:sp>
      <p:grpSp>
        <p:nvGrpSpPr>
          <p:cNvPr id="4" name="Group 3"/>
          <p:cNvGrpSpPr/>
          <p:nvPr/>
        </p:nvGrpSpPr>
        <p:grpSpPr>
          <a:xfrm>
            <a:off x="1150269" y="1690688"/>
            <a:ext cx="2450344" cy="783960"/>
            <a:chOff x="2020602" y="1553315"/>
            <a:chExt cx="2450344" cy="783960"/>
          </a:xfrm>
        </p:grpSpPr>
        <p:cxnSp>
          <p:nvCxnSpPr>
            <p:cNvPr id="18" name="Straight Connector 17">
              <a:extLst>
                <a:ext uri="{FF2B5EF4-FFF2-40B4-BE49-F238E27FC236}">
                  <a16:creationId xmlns:a16="http://schemas.microsoft.com/office/drawing/2014/main" id="{DD8FC9D6-EEBD-4F32-8EE1-CAFC593B305B}"/>
                </a:ext>
              </a:extLst>
            </p:cNvPr>
            <p:cNvCxnSpPr/>
            <p:nvPr/>
          </p:nvCxnSpPr>
          <p:spPr>
            <a:xfrm flipV="1">
              <a:off x="2020602" y="2320898"/>
              <a:ext cx="2450344" cy="16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77A99F0-BE54-42D7-B5D4-D8349DD0A405}"/>
                </a:ext>
              </a:extLst>
            </p:cNvPr>
            <p:cNvSpPr/>
            <p:nvPr/>
          </p:nvSpPr>
          <p:spPr>
            <a:xfrm>
              <a:off x="2020602" y="1553315"/>
              <a:ext cx="252028" cy="783960"/>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630751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1091BC-D5A8-4847-A4A7-9F1B9EC9CE5C}"/>
              </a:ext>
            </a:extLst>
          </p:cNvPr>
          <p:cNvSpPr>
            <a:spLocks noGrp="1"/>
          </p:cNvSpPr>
          <p:nvPr>
            <p:ph type="title"/>
          </p:nvPr>
        </p:nvSpPr>
        <p:spPr/>
        <p:txBody>
          <a:bodyPr/>
          <a:lstStyle/>
          <a:p>
            <a:r>
              <a:rPr lang="en-GB" dirty="0"/>
              <a:t>Hypothesis Testing</a:t>
            </a:r>
          </a:p>
        </p:txBody>
      </p:sp>
      <p:sp>
        <p:nvSpPr>
          <p:cNvPr id="6" name="Content Placeholder 5">
            <a:extLst>
              <a:ext uri="{FF2B5EF4-FFF2-40B4-BE49-F238E27FC236}">
                <a16:creationId xmlns:a16="http://schemas.microsoft.com/office/drawing/2014/main" id="{759D3840-C094-4CAA-8568-4FC782978D34}"/>
              </a:ext>
            </a:extLst>
          </p:cNvPr>
          <p:cNvSpPr>
            <a:spLocks noGrp="1"/>
          </p:cNvSpPr>
          <p:nvPr>
            <p:ph idx="1"/>
          </p:nvPr>
        </p:nvSpPr>
        <p:spPr>
          <a:xfrm>
            <a:off x="838200" y="1825625"/>
            <a:ext cx="10515600" cy="681037"/>
          </a:xfrm>
        </p:spPr>
        <p:txBody>
          <a:bodyPr/>
          <a:lstStyle/>
          <a:p>
            <a:pPr marL="0" indent="0">
              <a:buNone/>
            </a:pPr>
            <a:r>
              <a:rPr lang="en-GB" dirty="0"/>
              <a:t>To test an hypothesis, we construct a “test statistics”.</a:t>
            </a:r>
          </a:p>
          <a:p>
            <a:pPr marL="0" indent="0">
              <a:buNone/>
            </a:pPr>
            <a:endParaRPr lang="en-GB" dirty="0"/>
          </a:p>
        </p:txBody>
      </p:sp>
      <p:sp>
        <p:nvSpPr>
          <p:cNvPr id="7" name="Content Placeholder 5">
            <a:extLst>
              <a:ext uri="{FF2B5EF4-FFF2-40B4-BE49-F238E27FC236}">
                <a16:creationId xmlns:a16="http://schemas.microsoft.com/office/drawing/2014/main" id="{BAA0DD29-6037-41BF-A230-105DBBDA02E5}"/>
              </a:ext>
            </a:extLst>
          </p:cNvPr>
          <p:cNvSpPr txBox="1">
            <a:spLocks/>
          </p:cNvSpPr>
          <p:nvPr/>
        </p:nvSpPr>
        <p:spPr>
          <a:xfrm>
            <a:off x="838200" y="2506662"/>
            <a:ext cx="10515600" cy="11232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Null Hypothesis </a:t>
            </a:r>
            <a:r>
              <a:rPr lang="en-GB" b="1" dirty="0"/>
              <a:t>H</a:t>
            </a:r>
            <a:r>
              <a:rPr lang="en-GB" b="1" baseline="-25000" dirty="0"/>
              <a:t>0</a:t>
            </a:r>
            <a:endParaRPr lang="en-GB" dirty="0"/>
          </a:p>
          <a:p>
            <a:pPr marL="0" indent="0">
              <a:buNone/>
            </a:pPr>
            <a:r>
              <a:rPr lang="en-GB" dirty="0"/>
              <a:t>We want to disprove </a:t>
            </a:r>
            <a:r>
              <a:rPr lang="en-GB" dirty="0">
                <a:sym typeface="Wingdings" panose="05000000000000000000" pitchFamily="2" charset="2"/>
              </a:rPr>
              <a:t> Accept the Hypothesis </a:t>
            </a:r>
            <a:r>
              <a:rPr lang="en-GB" b="1" dirty="0">
                <a:sym typeface="Wingdings" panose="05000000000000000000" pitchFamily="2" charset="2"/>
              </a:rPr>
              <a:t>H</a:t>
            </a:r>
            <a:r>
              <a:rPr lang="en-GB" b="1" baseline="-25000" dirty="0">
                <a:sym typeface="Wingdings" panose="05000000000000000000" pitchFamily="2" charset="2"/>
              </a:rPr>
              <a:t>a</a:t>
            </a:r>
            <a:endParaRPr lang="en-GB" b="1" baseline="-25000" dirty="0"/>
          </a:p>
        </p:txBody>
      </p:sp>
      <p:sp>
        <p:nvSpPr>
          <p:cNvPr id="8" name="Content Placeholder 5">
            <a:extLst>
              <a:ext uri="{FF2B5EF4-FFF2-40B4-BE49-F238E27FC236}">
                <a16:creationId xmlns:a16="http://schemas.microsoft.com/office/drawing/2014/main" id="{F2D27F94-CB4A-4C94-B7F5-7DD103EEF020}"/>
              </a:ext>
            </a:extLst>
          </p:cNvPr>
          <p:cNvSpPr txBox="1">
            <a:spLocks/>
          </p:cNvSpPr>
          <p:nvPr/>
        </p:nvSpPr>
        <p:spPr>
          <a:xfrm>
            <a:off x="838200" y="3749313"/>
            <a:ext cx="6657109" cy="274356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500" b="1" dirty="0"/>
              <a:t>Test Statistic T</a:t>
            </a:r>
          </a:p>
          <a:p>
            <a:pPr marL="0" indent="0">
              <a:buNone/>
            </a:pPr>
            <a:r>
              <a:rPr lang="en-GB" dirty="0"/>
              <a:t>The test statistic summarises evidence about H0.</a:t>
            </a:r>
          </a:p>
          <a:p>
            <a:pPr marL="0" indent="0">
              <a:buNone/>
            </a:pPr>
            <a:r>
              <a:rPr lang="en-GB" dirty="0"/>
              <a:t>Typically, test statistic is small in magnitude when the hypothesis H0 is true and large when the contrary</a:t>
            </a:r>
          </a:p>
          <a:p>
            <a:pPr marL="0" indent="0">
              <a:buNone/>
            </a:pPr>
            <a:r>
              <a:rPr lang="en-GB" dirty="0"/>
              <a:t>We need to know the distribution of T under the null hypothesis.</a:t>
            </a:r>
          </a:p>
        </p:txBody>
      </p:sp>
      <p:grpSp>
        <p:nvGrpSpPr>
          <p:cNvPr id="9" name="Group 23">
            <a:extLst>
              <a:ext uri="{FF2B5EF4-FFF2-40B4-BE49-F238E27FC236}">
                <a16:creationId xmlns:a16="http://schemas.microsoft.com/office/drawing/2014/main" id="{E1EEC5D6-1F47-443E-84B8-B9D900D3EBC7}"/>
              </a:ext>
            </a:extLst>
          </p:cNvPr>
          <p:cNvGrpSpPr>
            <a:grpSpLocks/>
          </p:cNvGrpSpPr>
          <p:nvPr/>
        </p:nvGrpSpPr>
        <p:grpSpPr bwMode="auto">
          <a:xfrm>
            <a:off x="7495309" y="4026622"/>
            <a:ext cx="4107873" cy="2466253"/>
            <a:chOff x="1920" y="3024"/>
            <a:chExt cx="2198" cy="1268"/>
          </a:xfrm>
        </p:grpSpPr>
        <p:sp>
          <p:nvSpPr>
            <p:cNvPr id="10" name="Rectangle 12">
              <a:extLst>
                <a:ext uri="{FF2B5EF4-FFF2-40B4-BE49-F238E27FC236}">
                  <a16:creationId xmlns:a16="http://schemas.microsoft.com/office/drawing/2014/main" id="{E1D7F0FE-01E7-4D53-A75A-0072D7CD4F0D}"/>
                </a:ext>
              </a:extLst>
            </p:cNvPr>
            <p:cNvSpPr>
              <a:spLocks noChangeArrowheads="1"/>
            </p:cNvSpPr>
            <p:nvPr/>
          </p:nvSpPr>
          <p:spPr bwMode="auto">
            <a:xfrm>
              <a:off x="2220" y="3024"/>
              <a:ext cx="1551" cy="1047"/>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 name="Freeform 18">
              <a:extLst>
                <a:ext uri="{FF2B5EF4-FFF2-40B4-BE49-F238E27FC236}">
                  <a16:creationId xmlns:a16="http://schemas.microsoft.com/office/drawing/2014/main" id="{45F41A9E-0475-454A-809C-0476C41027B0}"/>
                </a:ext>
              </a:extLst>
            </p:cNvPr>
            <p:cNvSpPr>
              <a:spLocks/>
            </p:cNvSpPr>
            <p:nvPr/>
          </p:nvSpPr>
          <p:spPr bwMode="auto">
            <a:xfrm>
              <a:off x="2228" y="3175"/>
              <a:ext cx="1536" cy="885"/>
            </a:xfrm>
            <a:custGeom>
              <a:avLst/>
              <a:gdLst>
                <a:gd name="T0" fmla="*/ 0 w 1536"/>
                <a:gd name="T1" fmla="*/ 885 h 885"/>
                <a:gd name="T2" fmla="*/ 52 w 1536"/>
                <a:gd name="T3" fmla="*/ 869 h 885"/>
                <a:gd name="T4" fmla="*/ 104 w 1536"/>
                <a:gd name="T5" fmla="*/ 857 h 885"/>
                <a:gd name="T6" fmla="*/ 153 w 1536"/>
                <a:gd name="T7" fmla="*/ 837 h 885"/>
                <a:gd name="T8" fmla="*/ 205 w 1536"/>
                <a:gd name="T9" fmla="*/ 809 h 885"/>
                <a:gd name="T10" fmla="*/ 257 w 1536"/>
                <a:gd name="T11" fmla="*/ 765 h 885"/>
                <a:gd name="T12" fmla="*/ 309 w 1536"/>
                <a:gd name="T13" fmla="*/ 709 h 885"/>
                <a:gd name="T14" fmla="*/ 357 w 1536"/>
                <a:gd name="T15" fmla="*/ 641 h 885"/>
                <a:gd name="T16" fmla="*/ 409 w 1536"/>
                <a:gd name="T17" fmla="*/ 553 h 885"/>
                <a:gd name="T18" fmla="*/ 461 w 1536"/>
                <a:gd name="T19" fmla="*/ 453 h 885"/>
                <a:gd name="T20" fmla="*/ 513 w 1536"/>
                <a:gd name="T21" fmla="*/ 348 h 885"/>
                <a:gd name="T22" fmla="*/ 562 w 1536"/>
                <a:gd name="T23" fmla="*/ 240 h 885"/>
                <a:gd name="T24" fmla="*/ 614 w 1536"/>
                <a:gd name="T25" fmla="*/ 144 h 885"/>
                <a:gd name="T26" fmla="*/ 666 w 1536"/>
                <a:gd name="T27" fmla="*/ 68 h 885"/>
                <a:gd name="T28" fmla="*/ 718 w 1536"/>
                <a:gd name="T29" fmla="*/ 16 h 885"/>
                <a:gd name="T30" fmla="*/ 770 w 1536"/>
                <a:gd name="T31" fmla="*/ 0 h 885"/>
                <a:gd name="T32" fmla="*/ 818 w 1536"/>
                <a:gd name="T33" fmla="*/ 16 h 885"/>
                <a:gd name="T34" fmla="*/ 870 w 1536"/>
                <a:gd name="T35" fmla="*/ 68 h 885"/>
                <a:gd name="T36" fmla="*/ 922 w 1536"/>
                <a:gd name="T37" fmla="*/ 144 h 885"/>
                <a:gd name="T38" fmla="*/ 974 w 1536"/>
                <a:gd name="T39" fmla="*/ 240 h 885"/>
                <a:gd name="T40" fmla="*/ 1023 w 1536"/>
                <a:gd name="T41" fmla="*/ 348 h 885"/>
                <a:gd name="T42" fmla="*/ 1075 w 1536"/>
                <a:gd name="T43" fmla="*/ 453 h 885"/>
                <a:gd name="T44" fmla="*/ 1127 w 1536"/>
                <a:gd name="T45" fmla="*/ 553 h 885"/>
                <a:gd name="T46" fmla="*/ 1179 w 1536"/>
                <a:gd name="T47" fmla="*/ 641 h 885"/>
                <a:gd name="T48" fmla="*/ 1227 w 1536"/>
                <a:gd name="T49" fmla="*/ 709 h 885"/>
                <a:gd name="T50" fmla="*/ 1279 w 1536"/>
                <a:gd name="T51" fmla="*/ 765 h 885"/>
                <a:gd name="T52" fmla="*/ 1331 w 1536"/>
                <a:gd name="T53" fmla="*/ 809 h 885"/>
                <a:gd name="T54" fmla="*/ 1383 w 1536"/>
                <a:gd name="T55" fmla="*/ 837 h 885"/>
                <a:gd name="T56" fmla="*/ 1432 w 1536"/>
                <a:gd name="T57" fmla="*/ 857 h 885"/>
                <a:gd name="T58" fmla="*/ 1484 w 1536"/>
                <a:gd name="T59" fmla="*/ 869 h 885"/>
                <a:gd name="T60" fmla="*/ 1536 w 1536"/>
                <a:gd name="T61" fmla="*/ 885 h 885"/>
                <a:gd name="T62" fmla="*/ 0 w 1536"/>
                <a:gd name="T63" fmla="*/ 885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6" h="885">
                  <a:moveTo>
                    <a:pt x="0" y="885"/>
                  </a:moveTo>
                  <a:lnTo>
                    <a:pt x="0" y="885"/>
                  </a:lnTo>
                  <a:lnTo>
                    <a:pt x="24" y="873"/>
                  </a:lnTo>
                  <a:lnTo>
                    <a:pt x="52" y="869"/>
                  </a:lnTo>
                  <a:lnTo>
                    <a:pt x="76" y="865"/>
                  </a:lnTo>
                  <a:lnTo>
                    <a:pt x="104" y="857"/>
                  </a:lnTo>
                  <a:lnTo>
                    <a:pt x="128" y="849"/>
                  </a:lnTo>
                  <a:lnTo>
                    <a:pt x="153" y="837"/>
                  </a:lnTo>
                  <a:lnTo>
                    <a:pt x="181" y="825"/>
                  </a:lnTo>
                  <a:lnTo>
                    <a:pt x="205" y="809"/>
                  </a:lnTo>
                  <a:lnTo>
                    <a:pt x="233" y="789"/>
                  </a:lnTo>
                  <a:lnTo>
                    <a:pt x="257" y="765"/>
                  </a:lnTo>
                  <a:lnTo>
                    <a:pt x="281" y="741"/>
                  </a:lnTo>
                  <a:lnTo>
                    <a:pt x="309" y="709"/>
                  </a:lnTo>
                  <a:lnTo>
                    <a:pt x="333" y="677"/>
                  </a:lnTo>
                  <a:lnTo>
                    <a:pt x="357" y="641"/>
                  </a:lnTo>
                  <a:lnTo>
                    <a:pt x="385" y="597"/>
                  </a:lnTo>
                  <a:lnTo>
                    <a:pt x="409" y="553"/>
                  </a:lnTo>
                  <a:lnTo>
                    <a:pt x="437" y="505"/>
                  </a:lnTo>
                  <a:lnTo>
                    <a:pt x="461" y="453"/>
                  </a:lnTo>
                  <a:lnTo>
                    <a:pt x="485" y="400"/>
                  </a:lnTo>
                  <a:lnTo>
                    <a:pt x="513" y="348"/>
                  </a:lnTo>
                  <a:lnTo>
                    <a:pt x="537" y="292"/>
                  </a:lnTo>
                  <a:lnTo>
                    <a:pt x="562" y="240"/>
                  </a:lnTo>
                  <a:lnTo>
                    <a:pt x="590" y="192"/>
                  </a:lnTo>
                  <a:lnTo>
                    <a:pt x="614" y="144"/>
                  </a:lnTo>
                  <a:lnTo>
                    <a:pt x="642" y="104"/>
                  </a:lnTo>
                  <a:lnTo>
                    <a:pt x="666" y="68"/>
                  </a:lnTo>
                  <a:lnTo>
                    <a:pt x="690" y="36"/>
                  </a:lnTo>
                  <a:lnTo>
                    <a:pt x="718" y="16"/>
                  </a:lnTo>
                  <a:lnTo>
                    <a:pt x="742" y="4"/>
                  </a:lnTo>
                  <a:lnTo>
                    <a:pt x="770" y="0"/>
                  </a:lnTo>
                  <a:lnTo>
                    <a:pt x="794" y="4"/>
                  </a:lnTo>
                  <a:lnTo>
                    <a:pt x="818" y="16"/>
                  </a:lnTo>
                  <a:lnTo>
                    <a:pt x="846" y="36"/>
                  </a:lnTo>
                  <a:lnTo>
                    <a:pt x="870" y="68"/>
                  </a:lnTo>
                  <a:lnTo>
                    <a:pt x="894" y="104"/>
                  </a:lnTo>
                  <a:lnTo>
                    <a:pt x="922" y="144"/>
                  </a:lnTo>
                  <a:lnTo>
                    <a:pt x="946" y="192"/>
                  </a:lnTo>
                  <a:lnTo>
                    <a:pt x="974" y="240"/>
                  </a:lnTo>
                  <a:lnTo>
                    <a:pt x="999" y="292"/>
                  </a:lnTo>
                  <a:lnTo>
                    <a:pt x="1023" y="348"/>
                  </a:lnTo>
                  <a:lnTo>
                    <a:pt x="1051" y="400"/>
                  </a:lnTo>
                  <a:lnTo>
                    <a:pt x="1075" y="453"/>
                  </a:lnTo>
                  <a:lnTo>
                    <a:pt x="1099" y="505"/>
                  </a:lnTo>
                  <a:lnTo>
                    <a:pt x="1127" y="553"/>
                  </a:lnTo>
                  <a:lnTo>
                    <a:pt x="1151" y="597"/>
                  </a:lnTo>
                  <a:lnTo>
                    <a:pt x="1179" y="641"/>
                  </a:lnTo>
                  <a:lnTo>
                    <a:pt x="1203" y="677"/>
                  </a:lnTo>
                  <a:lnTo>
                    <a:pt x="1227" y="709"/>
                  </a:lnTo>
                  <a:lnTo>
                    <a:pt x="1255" y="741"/>
                  </a:lnTo>
                  <a:lnTo>
                    <a:pt x="1279" y="765"/>
                  </a:lnTo>
                  <a:lnTo>
                    <a:pt x="1303" y="789"/>
                  </a:lnTo>
                  <a:lnTo>
                    <a:pt x="1331" y="809"/>
                  </a:lnTo>
                  <a:lnTo>
                    <a:pt x="1355" y="825"/>
                  </a:lnTo>
                  <a:lnTo>
                    <a:pt x="1383" y="837"/>
                  </a:lnTo>
                  <a:lnTo>
                    <a:pt x="1408" y="849"/>
                  </a:lnTo>
                  <a:lnTo>
                    <a:pt x="1432" y="857"/>
                  </a:lnTo>
                  <a:lnTo>
                    <a:pt x="1460" y="865"/>
                  </a:lnTo>
                  <a:lnTo>
                    <a:pt x="1484" y="869"/>
                  </a:lnTo>
                  <a:lnTo>
                    <a:pt x="1512" y="873"/>
                  </a:lnTo>
                  <a:lnTo>
                    <a:pt x="1536" y="885"/>
                  </a:lnTo>
                  <a:lnTo>
                    <a:pt x="1536" y="885"/>
                  </a:lnTo>
                  <a:lnTo>
                    <a:pt x="0" y="885"/>
                  </a:lnTo>
                  <a:close/>
                </a:path>
              </a:pathLst>
            </a:custGeom>
            <a:solidFill>
              <a:srgbClr val="973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9">
              <a:extLst>
                <a:ext uri="{FF2B5EF4-FFF2-40B4-BE49-F238E27FC236}">
                  <a16:creationId xmlns:a16="http://schemas.microsoft.com/office/drawing/2014/main" id="{218C8485-2A61-40AB-A37D-75840D177ADD}"/>
                </a:ext>
              </a:extLst>
            </p:cNvPr>
            <p:cNvSpPr>
              <a:spLocks/>
            </p:cNvSpPr>
            <p:nvPr/>
          </p:nvSpPr>
          <p:spPr bwMode="auto">
            <a:xfrm>
              <a:off x="2228" y="3175"/>
              <a:ext cx="1536" cy="885"/>
            </a:xfrm>
            <a:custGeom>
              <a:avLst/>
              <a:gdLst>
                <a:gd name="T0" fmla="*/ 0 w 1536"/>
                <a:gd name="T1" fmla="*/ 885 h 885"/>
                <a:gd name="T2" fmla="*/ 52 w 1536"/>
                <a:gd name="T3" fmla="*/ 869 h 885"/>
                <a:gd name="T4" fmla="*/ 104 w 1536"/>
                <a:gd name="T5" fmla="*/ 857 h 885"/>
                <a:gd name="T6" fmla="*/ 153 w 1536"/>
                <a:gd name="T7" fmla="*/ 837 h 885"/>
                <a:gd name="T8" fmla="*/ 205 w 1536"/>
                <a:gd name="T9" fmla="*/ 809 h 885"/>
                <a:gd name="T10" fmla="*/ 257 w 1536"/>
                <a:gd name="T11" fmla="*/ 765 h 885"/>
                <a:gd name="T12" fmla="*/ 309 w 1536"/>
                <a:gd name="T13" fmla="*/ 709 h 885"/>
                <a:gd name="T14" fmla="*/ 357 w 1536"/>
                <a:gd name="T15" fmla="*/ 641 h 885"/>
                <a:gd name="T16" fmla="*/ 409 w 1536"/>
                <a:gd name="T17" fmla="*/ 553 h 885"/>
                <a:gd name="T18" fmla="*/ 461 w 1536"/>
                <a:gd name="T19" fmla="*/ 453 h 885"/>
                <a:gd name="T20" fmla="*/ 513 w 1536"/>
                <a:gd name="T21" fmla="*/ 348 h 885"/>
                <a:gd name="T22" fmla="*/ 562 w 1536"/>
                <a:gd name="T23" fmla="*/ 240 h 885"/>
                <a:gd name="T24" fmla="*/ 614 w 1536"/>
                <a:gd name="T25" fmla="*/ 144 h 885"/>
                <a:gd name="T26" fmla="*/ 666 w 1536"/>
                <a:gd name="T27" fmla="*/ 68 h 885"/>
                <a:gd name="T28" fmla="*/ 718 w 1536"/>
                <a:gd name="T29" fmla="*/ 16 h 885"/>
                <a:gd name="T30" fmla="*/ 770 w 1536"/>
                <a:gd name="T31" fmla="*/ 0 h 885"/>
                <a:gd name="T32" fmla="*/ 818 w 1536"/>
                <a:gd name="T33" fmla="*/ 16 h 885"/>
                <a:gd name="T34" fmla="*/ 870 w 1536"/>
                <a:gd name="T35" fmla="*/ 68 h 885"/>
                <a:gd name="T36" fmla="*/ 922 w 1536"/>
                <a:gd name="T37" fmla="*/ 144 h 885"/>
                <a:gd name="T38" fmla="*/ 974 w 1536"/>
                <a:gd name="T39" fmla="*/ 240 h 885"/>
                <a:gd name="T40" fmla="*/ 1023 w 1536"/>
                <a:gd name="T41" fmla="*/ 348 h 885"/>
                <a:gd name="T42" fmla="*/ 1075 w 1536"/>
                <a:gd name="T43" fmla="*/ 453 h 885"/>
                <a:gd name="T44" fmla="*/ 1127 w 1536"/>
                <a:gd name="T45" fmla="*/ 553 h 885"/>
                <a:gd name="T46" fmla="*/ 1179 w 1536"/>
                <a:gd name="T47" fmla="*/ 641 h 885"/>
                <a:gd name="T48" fmla="*/ 1227 w 1536"/>
                <a:gd name="T49" fmla="*/ 709 h 885"/>
                <a:gd name="T50" fmla="*/ 1279 w 1536"/>
                <a:gd name="T51" fmla="*/ 765 h 885"/>
                <a:gd name="T52" fmla="*/ 1331 w 1536"/>
                <a:gd name="T53" fmla="*/ 809 h 885"/>
                <a:gd name="T54" fmla="*/ 1383 w 1536"/>
                <a:gd name="T55" fmla="*/ 837 h 885"/>
                <a:gd name="T56" fmla="*/ 1432 w 1536"/>
                <a:gd name="T57" fmla="*/ 857 h 885"/>
                <a:gd name="T58" fmla="*/ 1484 w 1536"/>
                <a:gd name="T59" fmla="*/ 869 h 885"/>
                <a:gd name="T60" fmla="*/ 1536 w 1536"/>
                <a:gd name="T61" fmla="*/ 885 h 885"/>
                <a:gd name="T62" fmla="*/ 0 w 1536"/>
                <a:gd name="T63" fmla="*/ 885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6" h="885">
                  <a:moveTo>
                    <a:pt x="0" y="885"/>
                  </a:moveTo>
                  <a:lnTo>
                    <a:pt x="0" y="885"/>
                  </a:lnTo>
                  <a:lnTo>
                    <a:pt x="24" y="873"/>
                  </a:lnTo>
                  <a:lnTo>
                    <a:pt x="52" y="869"/>
                  </a:lnTo>
                  <a:lnTo>
                    <a:pt x="76" y="865"/>
                  </a:lnTo>
                  <a:lnTo>
                    <a:pt x="104" y="857"/>
                  </a:lnTo>
                  <a:lnTo>
                    <a:pt x="128" y="849"/>
                  </a:lnTo>
                  <a:lnTo>
                    <a:pt x="153" y="837"/>
                  </a:lnTo>
                  <a:lnTo>
                    <a:pt x="181" y="825"/>
                  </a:lnTo>
                  <a:lnTo>
                    <a:pt x="205" y="809"/>
                  </a:lnTo>
                  <a:lnTo>
                    <a:pt x="233" y="789"/>
                  </a:lnTo>
                  <a:lnTo>
                    <a:pt x="257" y="765"/>
                  </a:lnTo>
                  <a:lnTo>
                    <a:pt x="281" y="741"/>
                  </a:lnTo>
                  <a:lnTo>
                    <a:pt x="309" y="709"/>
                  </a:lnTo>
                  <a:lnTo>
                    <a:pt x="333" y="677"/>
                  </a:lnTo>
                  <a:lnTo>
                    <a:pt x="357" y="641"/>
                  </a:lnTo>
                  <a:lnTo>
                    <a:pt x="385" y="597"/>
                  </a:lnTo>
                  <a:lnTo>
                    <a:pt x="409" y="553"/>
                  </a:lnTo>
                  <a:lnTo>
                    <a:pt x="437" y="505"/>
                  </a:lnTo>
                  <a:lnTo>
                    <a:pt x="461" y="453"/>
                  </a:lnTo>
                  <a:lnTo>
                    <a:pt x="485" y="400"/>
                  </a:lnTo>
                  <a:lnTo>
                    <a:pt x="513" y="348"/>
                  </a:lnTo>
                  <a:lnTo>
                    <a:pt x="537" y="292"/>
                  </a:lnTo>
                  <a:lnTo>
                    <a:pt x="562" y="240"/>
                  </a:lnTo>
                  <a:lnTo>
                    <a:pt x="590" y="192"/>
                  </a:lnTo>
                  <a:lnTo>
                    <a:pt x="614" y="144"/>
                  </a:lnTo>
                  <a:lnTo>
                    <a:pt x="642" y="104"/>
                  </a:lnTo>
                  <a:lnTo>
                    <a:pt x="666" y="68"/>
                  </a:lnTo>
                  <a:lnTo>
                    <a:pt x="690" y="36"/>
                  </a:lnTo>
                  <a:lnTo>
                    <a:pt x="718" y="16"/>
                  </a:lnTo>
                  <a:lnTo>
                    <a:pt x="742" y="4"/>
                  </a:lnTo>
                  <a:lnTo>
                    <a:pt x="770" y="0"/>
                  </a:lnTo>
                  <a:lnTo>
                    <a:pt x="794" y="4"/>
                  </a:lnTo>
                  <a:lnTo>
                    <a:pt x="818" y="16"/>
                  </a:lnTo>
                  <a:lnTo>
                    <a:pt x="846" y="36"/>
                  </a:lnTo>
                  <a:lnTo>
                    <a:pt x="870" y="68"/>
                  </a:lnTo>
                  <a:lnTo>
                    <a:pt x="894" y="104"/>
                  </a:lnTo>
                  <a:lnTo>
                    <a:pt x="922" y="144"/>
                  </a:lnTo>
                  <a:lnTo>
                    <a:pt x="946" y="192"/>
                  </a:lnTo>
                  <a:lnTo>
                    <a:pt x="974" y="240"/>
                  </a:lnTo>
                  <a:lnTo>
                    <a:pt x="999" y="292"/>
                  </a:lnTo>
                  <a:lnTo>
                    <a:pt x="1023" y="348"/>
                  </a:lnTo>
                  <a:lnTo>
                    <a:pt x="1051" y="400"/>
                  </a:lnTo>
                  <a:lnTo>
                    <a:pt x="1075" y="453"/>
                  </a:lnTo>
                  <a:lnTo>
                    <a:pt x="1099" y="505"/>
                  </a:lnTo>
                  <a:lnTo>
                    <a:pt x="1127" y="553"/>
                  </a:lnTo>
                  <a:lnTo>
                    <a:pt x="1151" y="597"/>
                  </a:lnTo>
                  <a:lnTo>
                    <a:pt x="1179" y="641"/>
                  </a:lnTo>
                  <a:lnTo>
                    <a:pt x="1203" y="677"/>
                  </a:lnTo>
                  <a:lnTo>
                    <a:pt x="1227" y="709"/>
                  </a:lnTo>
                  <a:lnTo>
                    <a:pt x="1255" y="741"/>
                  </a:lnTo>
                  <a:lnTo>
                    <a:pt x="1279" y="765"/>
                  </a:lnTo>
                  <a:lnTo>
                    <a:pt x="1303" y="789"/>
                  </a:lnTo>
                  <a:lnTo>
                    <a:pt x="1331" y="809"/>
                  </a:lnTo>
                  <a:lnTo>
                    <a:pt x="1355" y="825"/>
                  </a:lnTo>
                  <a:lnTo>
                    <a:pt x="1383" y="837"/>
                  </a:lnTo>
                  <a:lnTo>
                    <a:pt x="1408" y="849"/>
                  </a:lnTo>
                  <a:lnTo>
                    <a:pt x="1432" y="857"/>
                  </a:lnTo>
                  <a:lnTo>
                    <a:pt x="1460" y="865"/>
                  </a:lnTo>
                  <a:lnTo>
                    <a:pt x="1484" y="869"/>
                  </a:lnTo>
                  <a:lnTo>
                    <a:pt x="1512" y="873"/>
                  </a:lnTo>
                  <a:lnTo>
                    <a:pt x="1536" y="885"/>
                  </a:lnTo>
                  <a:lnTo>
                    <a:pt x="1536" y="885"/>
                  </a:lnTo>
                  <a:lnTo>
                    <a:pt x="0" y="885"/>
                  </a:lnTo>
                </a:path>
              </a:pathLst>
            </a:custGeom>
            <a:noFill/>
            <a:ln w="25400">
              <a:solidFill>
                <a:srgbClr val="BFBFB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 name="Text Box 22">
              <a:extLst>
                <a:ext uri="{FF2B5EF4-FFF2-40B4-BE49-F238E27FC236}">
                  <a16:creationId xmlns:a16="http://schemas.microsoft.com/office/drawing/2014/main" id="{30222894-570F-4572-A720-DE61BDF877B2}"/>
                </a:ext>
              </a:extLst>
            </p:cNvPr>
            <p:cNvSpPr txBox="1">
              <a:spLocks noChangeArrowheads="1"/>
            </p:cNvSpPr>
            <p:nvPr/>
          </p:nvSpPr>
          <p:spPr bwMode="auto">
            <a:xfrm>
              <a:off x="1920" y="4080"/>
              <a:ext cx="2198" cy="212"/>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1600"/>
                <a:t>Null Distribution of T</a:t>
              </a:r>
            </a:p>
          </p:txBody>
        </p:sp>
      </p:grpSp>
    </p:spTree>
    <p:extLst>
      <p:ext uri="{BB962C8B-B14F-4D97-AF65-F5344CB8AC3E}">
        <p14:creationId xmlns:p14="http://schemas.microsoft.com/office/powerpoint/2010/main" val="270056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pic>
        <p:nvPicPr>
          <p:cNvPr id="4" name="Picture 5"/>
          <p:cNvPicPr>
            <a:picLocks noChangeArrowheads="1"/>
          </p:cNvPicPr>
          <p:nvPr/>
        </p:nvPicPr>
        <p:blipFill>
          <a:blip r:embed="rId3"/>
          <a:srcRect/>
          <a:stretch>
            <a:fillRect/>
          </a:stretch>
        </p:blipFill>
        <p:spPr bwMode="auto">
          <a:xfrm>
            <a:off x="7689910" y="1716114"/>
            <a:ext cx="2818104" cy="2384775"/>
          </a:xfrm>
          <a:prstGeom prst="rect">
            <a:avLst/>
          </a:prstGeom>
          <a:noFill/>
          <a:ln w="9525">
            <a:noFill/>
            <a:miter lim="800000"/>
            <a:headEnd/>
            <a:tailEnd/>
          </a:ln>
        </p:spPr>
      </p:pic>
      <p:pic>
        <p:nvPicPr>
          <p:cNvPr id="5" name="Picture 6"/>
          <p:cNvPicPr>
            <a:picLocks noChangeArrowheads="1"/>
          </p:cNvPicPr>
          <p:nvPr/>
        </p:nvPicPr>
        <p:blipFill>
          <a:blip r:embed="rId4"/>
          <a:srcRect l="68709" t="30252" r="7512" b="14130"/>
          <a:stretch>
            <a:fillRect/>
          </a:stretch>
        </p:blipFill>
        <p:spPr bwMode="auto">
          <a:xfrm>
            <a:off x="5735009" y="1813196"/>
            <a:ext cx="1164689" cy="1202565"/>
          </a:xfrm>
          <a:prstGeom prst="rect">
            <a:avLst/>
          </a:prstGeom>
          <a:noFill/>
          <a:ln>
            <a:noFill/>
          </a:ln>
          <a:effectLst>
            <a:outerShdw dist="81320" dir="2319588" algn="ctr" rotWithShape="0">
              <a:schemeClr val="bg2"/>
            </a:outerShdw>
          </a:effectLst>
          <a:extLst/>
        </p:spPr>
      </p:pic>
      <p:sp>
        <p:nvSpPr>
          <p:cNvPr id="6" name="Rectangle 7"/>
          <p:cNvSpPr>
            <a:spLocks noChangeArrowheads="1"/>
          </p:cNvSpPr>
          <p:nvPr/>
        </p:nvSpPr>
        <p:spPr bwMode="auto">
          <a:xfrm>
            <a:off x="2463089" y="4590996"/>
            <a:ext cx="1585184" cy="635731"/>
          </a:xfrm>
          <a:prstGeom prst="rect">
            <a:avLst/>
          </a:prstGeom>
          <a:noFill/>
          <a:ln w="12700">
            <a:solidFill>
              <a:schemeClr val="tx1"/>
            </a:solidFill>
            <a:miter lim="800000"/>
            <a:headEnd/>
            <a:tailEnd/>
          </a:ln>
        </p:spPr>
        <p:txBody>
          <a:bodyPr wrap="none" anchor="ctr"/>
          <a:lstStyle/>
          <a:p>
            <a:pPr eaLnBrk="0" hangingPunct="0"/>
            <a:endParaRPr lang="en-GB"/>
          </a:p>
        </p:txBody>
      </p:sp>
      <p:sp>
        <p:nvSpPr>
          <p:cNvPr id="7" name="Rectangle 10"/>
          <p:cNvSpPr>
            <a:spLocks noChangeArrowheads="1"/>
          </p:cNvSpPr>
          <p:nvPr/>
        </p:nvSpPr>
        <p:spPr bwMode="auto">
          <a:xfrm>
            <a:off x="2477370" y="4717830"/>
            <a:ext cx="1577250" cy="358577"/>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Normalisation</a:t>
            </a:r>
          </a:p>
        </p:txBody>
      </p:sp>
      <p:sp>
        <p:nvSpPr>
          <p:cNvPr id="8" name="Rectangle 12"/>
          <p:cNvSpPr>
            <a:spLocks noChangeArrowheads="1"/>
          </p:cNvSpPr>
          <p:nvPr/>
        </p:nvSpPr>
        <p:spPr bwMode="auto">
          <a:xfrm>
            <a:off x="7713712" y="1437394"/>
            <a:ext cx="2833972" cy="358578"/>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Statistical Parametric Map</a:t>
            </a:r>
          </a:p>
        </p:txBody>
      </p:sp>
      <p:sp>
        <p:nvSpPr>
          <p:cNvPr id="9" name="Rectangle 14"/>
          <p:cNvSpPr>
            <a:spLocks noChangeArrowheads="1"/>
          </p:cNvSpPr>
          <p:nvPr/>
        </p:nvSpPr>
        <p:spPr bwMode="auto">
          <a:xfrm>
            <a:off x="5166945" y="6264879"/>
            <a:ext cx="2288123" cy="358577"/>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Parameter estimates</a:t>
            </a:r>
          </a:p>
        </p:txBody>
      </p:sp>
      <p:pic>
        <p:nvPicPr>
          <p:cNvPr id="10" name="Picture 15"/>
          <p:cNvPicPr>
            <a:picLocks noChangeArrowheads="1"/>
          </p:cNvPicPr>
          <p:nvPr/>
        </p:nvPicPr>
        <p:blipFill>
          <a:blip r:embed="rId5">
            <a:lum contrast="-6000"/>
          </a:blip>
          <a:srcRect/>
          <a:stretch>
            <a:fillRect/>
          </a:stretch>
        </p:blipFill>
        <p:spPr bwMode="auto">
          <a:xfrm>
            <a:off x="3408804" y="1888356"/>
            <a:ext cx="1499498" cy="1047547"/>
          </a:xfrm>
          <a:prstGeom prst="rect">
            <a:avLst/>
          </a:prstGeom>
          <a:noFill/>
          <a:ln w="12700">
            <a:solidFill>
              <a:schemeClr val="tx1"/>
            </a:solidFill>
            <a:miter lim="800000"/>
            <a:headEnd/>
            <a:tailEnd/>
          </a:ln>
        </p:spPr>
      </p:pic>
      <p:pic>
        <p:nvPicPr>
          <p:cNvPr id="11" name="Picture 16"/>
          <p:cNvPicPr>
            <a:picLocks noChangeArrowheads="1"/>
          </p:cNvPicPr>
          <p:nvPr/>
        </p:nvPicPr>
        <p:blipFill>
          <a:blip r:embed="rId6"/>
          <a:srcRect l="10599" t="6715" r="8142" b="6468"/>
          <a:stretch>
            <a:fillRect/>
          </a:stretch>
        </p:blipFill>
        <p:spPr bwMode="auto">
          <a:xfrm>
            <a:off x="5530316" y="4567509"/>
            <a:ext cx="1616918" cy="1639434"/>
          </a:xfrm>
          <a:prstGeom prst="rect">
            <a:avLst/>
          </a:prstGeom>
          <a:noFill/>
          <a:ln w="12700">
            <a:solidFill>
              <a:schemeClr val="bg2"/>
            </a:solidFill>
            <a:miter lim="800000"/>
            <a:headEnd/>
            <a:tailEnd/>
          </a:ln>
          <a:effectLst>
            <a:outerShdw dist="35921" dir="2700000" algn="ctr" rotWithShape="0">
              <a:schemeClr val="bg2"/>
            </a:outerShdw>
          </a:effectLst>
          <a:extLst/>
        </p:spPr>
      </p:pic>
      <p:sp>
        <p:nvSpPr>
          <p:cNvPr id="12" name="Rectangle 17"/>
          <p:cNvSpPr>
            <a:spLocks noChangeArrowheads="1"/>
          </p:cNvSpPr>
          <p:nvPr/>
        </p:nvSpPr>
        <p:spPr bwMode="auto">
          <a:xfrm>
            <a:off x="5263739" y="3316402"/>
            <a:ext cx="2196090" cy="679575"/>
          </a:xfrm>
          <a:prstGeom prst="rect">
            <a:avLst/>
          </a:prstGeom>
          <a:noFill/>
          <a:ln w="12700">
            <a:solidFill>
              <a:schemeClr val="tx1"/>
            </a:solidFill>
            <a:miter lim="800000"/>
            <a:headEnd/>
            <a:tailEnd/>
          </a:ln>
          <a:effectLst/>
          <a:extLst/>
        </p:spPr>
        <p:txBody>
          <a:bodyPr wrap="none" anchor="ctr"/>
          <a:lstStyle/>
          <a:p>
            <a:pPr algn="ctr" eaLnBrk="0" hangingPunct="0">
              <a:defRPr/>
            </a:pPr>
            <a:r>
              <a:rPr lang="en-GB" dirty="0">
                <a:effectLst>
                  <a:outerShdw blurRad="38100" dist="38100" dir="2700000" algn="tl">
                    <a:srgbClr val="C0C0C0"/>
                  </a:outerShdw>
                </a:effectLst>
                <a:latin typeface="Arial" pitchFamily="34" charset="0"/>
              </a:rPr>
              <a:t>General Linear Model</a:t>
            </a:r>
            <a:endParaRPr lang="en-US" dirty="0">
              <a:effectLst>
                <a:outerShdw blurRad="38100" dist="38100" dir="2700000" algn="tl">
                  <a:srgbClr val="C0C0C0"/>
                </a:outerShdw>
              </a:effectLst>
              <a:latin typeface="Arial" pitchFamily="34" charset="0"/>
            </a:endParaRPr>
          </a:p>
        </p:txBody>
      </p:sp>
      <p:sp>
        <p:nvSpPr>
          <p:cNvPr id="13" name="Rectangle 18"/>
          <p:cNvSpPr>
            <a:spLocks noChangeArrowheads="1"/>
          </p:cNvSpPr>
          <p:nvPr/>
        </p:nvSpPr>
        <p:spPr bwMode="auto">
          <a:xfrm>
            <a:off x="1658596" y="3316402"/>
            <a:ext cx="1356688" cy="679575"/>
          </a:xfrm>
          <a:prstGeom prst="rect">
            <a:avLst/>
          </a:prstGeom>
          <a:noFill/>
          <a:ln w="12700">
            <a:solidFill>
              <a:schemeClr val="tx1"/>
            </a:solidFill>
            <a:miter lim="800000"/>
            <a:headEnd/>
            <a:tailEnd/>
          </a:ln>
          <a:effectLst/>
          <a:extLst/>
        </p:spPr>
        <p:txBody>
          <a:bodyPr wrap="none" anchor="ctr"/>
          <a:lstStyle/>
          <a:p>
            <a:pPr algn="ctr" eaLnBrk="0" hangingPunct="0">
              <a:defRPr/>
            </a:pPr>
            <a:r>
              <a:rPr lang="en-GB">
                <a:effectLst>
                  <a:outerShdw blurRad="38100" dist="38100" dir="2700000" algn="tl">
                    <a:srgbClr val="C0C0C0"/>
                  </a:outerShdw>
                </a:effectLst>
                <a:latin typeface="Arial" pitchFamily="34" charset="0"/>
              </a:rPr>
              <a:t>Realignment</a:t>
            </a:r>
            <a:endParaRPr lang="en-US">
              <a:effectLst>
                <a:outerShdw blurRad="38100" dist="38100" dir="2700000" algn="tl">
                  <a:srgbClr val="C0C0C0"/>
                </a:outerShdw>
              </a:effectLst>
              <a:latin typeface="Arial" pitchFamily="34" charset="0"/>
            </a:endParaRPr>
          </a:p>
        </p:txBody>
      </p:sp>
      <p:sp>
        <p:nvSpPr>
          <p:cNvPr id="14" name="Rectangle 19"/>
          <p:cNvSpPr>
            <a:spLocks noChangeArrowheads="1"/>
          </p:cNvSpPr>
          <p:nvPr/>
        </p:nvSpPr>
        <p:spPr bwMode="auto">
          <a:xfrm>
            <a:off x="3445300" y="3316402"/>
            <a:ext cx="1451894" cy="690536"/>
          </a:xfrm>
          <a:prstGeom prst="rect">
            <a:avLst/>
          </a:prstGeom>
          <a:noFill/>
          <a:ln w="12700">
            <a:solidFill>
              <a:schemeClr val="tx1"/>
            </a:solidFill>
            <a:miter lim="800000"/>
            <a:headEnd/>
            <a:tailEnd/>
          </a:ln>
          <a:effectLst/>
          <a:extLst/>
        </p:spPr>
        <p:txBody>
          <a:bodyPr wrap="none" anchor="ctr"/>
          <a:lstStyle/>
          <a:p>
            <a:pPr algn="ctr" eaLnBrk="0" hangingPunct="0">
              <a:defRPr/>
            </a:pPr>
            <a:r>
              <a:rPr lang="en-GB">
                <a:effectLst>
                  <a:outerShdw blurRad="38100" dist="38100" dir="2700000" algn="tl">
                    <a:srgbClr val="C0C0C0"/>
                  </a:outerShdw>
                </a:effectLst>
                <a:latin typeface="Arial" pitchFamily="34" charset="0"/>
              </a:rPr>
              <a:t>Smoothing</a:t>
            </a:r>
            <a:endParaRPr lang="en-US">
              <a:effectLst>
                <a:outerShdw blurRad="38100" dist="38100" dir="2700000" algn="tl">
                  <a:srgbClr val="C0C0C0"/>
                </a:outerShdw>
              </a:effectLst>
              <a:latin typeface="Arial" pitchFamily="34" charset="0"/>
            </a:endParaRPr>
          </a:p>
        </p:txBody>
      </p:sp>
      <p:sp>
        <p:nvSpPr>
          <p:cNvPr id="15" name="Rectangle 20"/>
          <p:cNvSpPr>
            <a:spLocks noChangeArrowheads="1"/>
          </p:cNvSpPr>
          <p:nvPr/>
        </p:nvSpPr>
        <p:spPr bwMode="auto">
          <a:xfrm>
            <a:off x="5600134" y="1467146"/>
            <a:ext cx="1577250" cy="358577"/>
          </a:xfrm>
          <a:prstGeom prst="rect">
            <a:avLst/>
          </a:prstGeom>
          <a:noFill/>
          <a:ln w="9525">
            <a:noFill/>
            <a:miter lim="800000"/>
            <a:headEnd/>
            <a:tailEnd/>
          </a:ln>
        </p:spPr>
        <p:txBody>
          <a:bodyPr wrap="none" lIns="90488" tIns="44450" rIns="90488" bIns="44450">
            <a:spAutoFit/>
          </a:bodyPr>
          <a:lstStyle/>
          <a:p>
            <a:pPr eaLnBrk="0" hangingPunct="0"/>
            <a:r>
              <a:rPr lang="en-US">
                <a:latin typeface="Arial Unicode MS" pitchFamily="34" charset="-128"/>
              </a:rPr>
              <a:t>Design matrix</a:t>
            </a:r>
          </a:p>
        </p:txBody>
      </p:sp>
      <p:pic>
        <p:nvPicPr>
          <p:cNvPr id="16" name="Picture 21"/>
          <p:cNvPicPr>
            <a:picLocks noChangeArrowheads="1"/>
          </p:cNvPicPr>
          <p:nvPr/>
        </p:nvPicPr>
        <p:blipFill>
          <a:blip r:embed="rId7">
            <a:lum contrast="-6000"/>
          </a:blip>
          <a:srcRect/>
          <a:stretch>
            <a:fillRect/>
          </a:stretch>
        </p:blipFill>
        <p:spPr bwMode="auto">
          <a:xfrm>
            <a:off x="2558295" y="5597832"/>
            <a:ext cx="1367796" cy="1175945"/>
          </a:xfrm>
          <a:prstGeom prst="rect">
            <a:avLst/>
          </a:prstGeom>
          <a:noFill/>
          <a:ln w="12700">
            <a:solidFill>
              <a:schemeClr val="tx1"/>
            </a:solidFill>
            <a:miter lim="800000"/>
            <a:headEnd/>
            <a:tailEnd/>
          </a:ln>
        </p:spPr>
      </p:pic>
      <p:sp>
        <p:nvSpPr>
          <p:cNvPr id="17" name="Rectangle 22"/>
          <p:cNvSpPr>
            <a:spLocks noChangeArrowheads="1"/>
          </p:cNvSpPr>
          <p:nvPr/>
        </p:nvSpPr>
        <p:spPr bwMode="auto">
          <a:xfrm>
            <a:off x="3899116" y="5885946"/>
            <a:ext cx="1310672" cy="629468"/>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Anatomical</a:t>
            </a:r>
            <a:br>
              <a:rPr lang="en-US">
                <a:effectLst>
                  <a:outerShdw blurRad="38100" dist="38100" dir="2700000" algn="tl">
                    <a:srgbClr val="C0C0C0"/>
                  </a:outerShdw>
                </a:effectLst>
                <a:latin typeface="Arial Unicode MS" pitchFamily="34" charset="-128"/>
              </a:rPr>
            </a:br>
            <a:r>
              <a:rPr lang="en-US">
                <a:effectLst>
                  <a:outerShdw blurRad="38100" dist="38100" dir="2700000" algn="tl">
                    <a:srgbClr val="C0C0C0"/>
                  </a:outerShdw>
                </a:effectLst>
                <a:latin typeface="Arial Unicode MS" pitchFamily="34" charset="-128"/>
              </a:rPr>
              <a:t>reference</a:t>
            </a:r>
          </a:p>
        </p:txBody>
      </p:sp>
      <p:sp>
        <p:nvSpPr>
          <p:cNvPr id="18" name="Rectangle 23"/>
          <p:cNvSpPr>
            <a:spLocks noChangeArrowheads="1"/>
          </p:cNvSpPr>
          <p:nvPr/>
        </p:nvSpPr>
        <p:spPr bwMode="auto">
          <a:xfrm>
            <a:off x="3491316" y="1479672"/>
            <a:ext cx="1374143" cy="358577"/>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Spatial filter</a:t>
            </a:r>
          </a:p>
        </p:txBody>
      </p:sp>
      <p:sp>
        <p:nvSpPr>
          <p:cNvPr id="19" name="Line 24"/>
          <p:cNvSpPr>
            <a:spLocks noChangeShapeType="1"/>
          </p:cNvSpPr>
          <p:nvPr/>
        </p:nvSpPr>
        <p:spPr bwMode="auto">
          <a:xfrm>
            <a:off x="2372643" y="2992274"/>
            <a:ext cx="0" cy="305338"/>
          </a:xfrm>
          <a:prstGeom prst="line">
            <a:avLst/>
          </a:prstGeom>
          <a:noFill/>
          <a:ln w="25400">
            <a:solidFill>
              <a:schemeClr val="tx1"/>
            </a:solidFill>
            <a:round/>
            <a:headEnd/>
            <a:tailEnd type="triangle" w="med" len="med"/>
          </a:ln>
        </p:spPr>
        <p:txBody>
          <a:bodyPr wrap="none" anchor="ctr"/>
          <a:lstStyle/>
          <a:p>
            <a:endParaRPr lang="en-US"/>
          </a:p>
        </p:txBody>
      </p:sp>
      <p:sp>
        <p:nvSpPr>
          <p:cNvPr id="20" name="Line 25"/>
          <p:cNvSpPr>
            <a:spLocks noChangeShapeType="1"/>
          </p:cNvSpPr>
          <p:nvPr/>
        </p:nvSpPr>
        <p:spPr bwMode="auto">
          <a:xfrm>
            <a:off x="3099384" y="3689072"/>
            <a:ext cx="312593" cy="3132"/>
          </a:xfrm>
          <a:prstGeom prst="line">
            <a:avLst/>
          </a:prstGeom>
          <a:noFill/>
          <a:ln w="25400">
            <a:solidFill>
              <a:schemeClr val="tx1"/>
            </a:solidFill>
            <a:round/>
            <a:headEnd/>
            <a:tailEnd type="triangle" w="med" len="med"/>
          </a:ln>
        </p:spPr>
        <p:txBody>
          <a:bodyPr wrap="none" anchor="ctr"/>
          <a:lstStyle/>
          <a:p>
            <a:endParaRPr lang="en-US"/>
          </a:p>
        </p:txBody>
      </p:sp>
      <p:sp>
        <p:nvSpPr>
          <p:cNvPr id="21" name="Line 26"/>
          <p:cNvSpPr>
            <a:spLocks noChangeShapeType="1"/>
          </p:cNvSpPr>
          <p:nvPr/>
        </p:nvSpPr>
        <p:spPr bwMode="auto">
          <a:xfrm flipV="1">
            <a:off x="7509018" y="3692204"/>
            <a:ext cx="252297" cy="0"/>
          </a:xfrm>
          <a:prstGeom prst="line">
            <a:avLst/>
          </a:prstGeom>
          <a:noFill/>
          <a:ln w="25400">
            <a:solidFill>
              <a:schemeClr val="tx1"/>
            </a:solidFill>
            <a:round/>
            <a:headEnd/>
            <a:tailEnd type="triangle" w="med" len="med"/>
          </a:ln>
        </p:spPr>
        <p:txBody>
          <a:bodyPr wrap="none" anchor="ctr"/>
          <a:lstStyle/>
          <a:p>
            <a:endParaRPr lang="en-US"/>
          </a:p>
        </p:txBody>
      </p:sp>
      <p:sp>
        <p:nvSpPr>
          <p:cNvPr id="22" name="Line 27"/>
          <p:cNvSpPr>
            <a:spLocks noChangeShapeType="1"/>
          </p:cNvSpPr>
          <p:nvPr/>
        </p:nvSpPr>
        <p:spPr bwMode="auto">
          <a:xfrm>
            <a:off x="6341155" y="4058610"/>
            <a:ext cx="0" cy="513596"/>
          </a:xfrm>
          <a:prstGeom prst="line">
            <a:avLst/>
          </a:prstGeom>
          <a:noFill/>
          <a:ln w="25400">
            <a:solidFill>
              <a:schemeClr val="tx1"/>
            </a:solidFill>
            <a:round/>
            <a:headEnd/>
            <a:tailEnd type="triangle" w="med" len="med"/>
          </a:ln>
        </p:spPr>
        <p:txBody>
          <a:bodyPr wrap="none" anchor="ctr"/>
          <a:lstStyle/>
          <a:p>
            <a:endParaRPr lang="en-US"/>
          </a:p>
        </p:txBody>
      </p:sp>
      <p:sp>
        <p:nvSpPr>
          <p:cNvPr id="23" name="Line 28"/>
          <p:cNvSpPr>
            <a:spLocks noChangeShapeType="1"/>
          </p:cNvSpPr>
          <p:nvPr/>
        </p:nvSpPr>
        <p:spPr bwMode="auto">
          <a:xfrm>
            <a:off x="6336395" y="3022024"/>
            <a:ext cx="0" cy="305339"/>
          </a:xfrm>
          <a:prstGeom prst="line">
            <a:avLst/>
          </a:prstGeom>
          <a:noFill/>
          <a:ln w="25400">
            <a:solidFill>
              <a:schemeClr val="tx1"/>
            </a:solidFill>
            <a:round/>
            <a:headEnd/>
            <a:tailEnd type="triangle" w="med" len="med"/>
          </a:ln>
        </p:spPr>
        <p:txBody>
          <a:bodyPr wrap="none" anchor="ctr"/>
          <a:lstStyle/>
          <a:p>
            <a:endParaRPr lang="en-US"/>
          </a:p>
        </p:txBody>
      </p:sp>
      <p:sp>
        <p:nvSpPr>
          <p:cNvPr id="24" name="Line 29"/>
          <p:cNvSpPr>
            <a:spLocks noChangeShapeType="1"/>
          </p:cNvSpPr>
          <p:nvPr/>
        </p:nvSpPr>
        <p:spPr bwMode="auto">
          <a:xfrm>
            <a:off x="4167280" y="2973484"/>
            <a:ext cx="0" cy="305338"/>
          </a:xfrm>
          <a:prstGeom prst="line">
            <a:avLst/>
          </a:prstGeom>
          <a:noFill/>
          <a:ln w="25400">
            <a:solidFill>
              <a:schemeClr val="tx1"/>
            </a:solidFill>
            <a:round/>
            <a:headEnd/>
            <a:tailEnd type="triangle" w="med" len="med"/>
          </a:ln>
        </p:spPr>
        <p:txBody>
          <a:bodyPr wrap="none" anchor="ctr"/>
          <a:lstStyle/>
          <a:p>
            <a:endParaRPr lang="en-US"/>
          </a:p>
        </p:txBody>
      </p:sp>
      <p:sp>
        <p:nvSpPr>
          <p:cNvPr id="25" name="Line 30"/>
          <p:cNvSpPr>
            <a:spLocks noChangeShapeType="1"/>
          </p:cNvSpPr>
          <p:nvPr/>
        </p:nvSpPr>
        <p:spPr bwMode="auto">
          <a:xfrm>
            <a:off x="4919409" y="3687507"/>
            <a:ext cx="311007" cy="3132"/>
          </a:xfrm>
          <a:prstGeom prst="line">
            <a:avLst/>
          </a:prstGeom>
          <a:noFill/>
          <a:ln w="25400">
            <a:solidFill>
              <a:schemeClr val="tx1"/>
            </a:solidFill>
            <a:round/>
            <a:headEnd/>
            <a:tailEnd type="triangle" w="med" len="med"/>
          </a:ln>
        </p:spPr>
        <p:txBody>
          <a:bodyPr wrap="none" anchor="ctr"/>
          <a:lstStyle/>
          <a:p>
            <a:endParaRPr lang="en-US"/>
          </a:p>
        </p:txBody>
      </p:sp>
      <p:sp>
        <p:nvSpPr>
          <p:cNvPr id="26" name="Line 31"/>
          <p:cNvSpPr>
            <a:spLocks noChangeShapeType="1"/>
          </p:cNvSpPr>
          <p:nvPr/>
        </p:nvSpPr>
        <p:spPr bwMode="auto">
          <a:xfrm flipV="1">
            <a:off x="3240606" y="5209503"/>
            <a:ext cx="0" cy="386762"/>
          </a:xfrm>
          <a:prstGeom prst="line">
            <a:avLst/>
          </a:prstGeom>
          <a:noFill/>
          <a:ln w="25400">
            <a:solidFill>
              <a:schemeClr val="tx1"/>
            </a:solidFill>
            <a:round/>
            <a:headEnd/>
            <a:tailEnd type="triangle" w="med" len="med"/>
          </a:ln>
        </p:spPr>
        <p:txBody>
          <a:bodyPr wrap="none" anchor="ctr"/>
          <a:lstStyle/>
          <a:p>
            <a:endParaRPr lang="en-US"/>
          </a:p>
        </p:txBody>
      </p:sp>
      <p:sp>
        <p:nvSpPr>
          <p:cNvPr id="27" name="Line 32"/>
          <p:cNvSpPr>
            <a:spLocks noChangeShapeType="1"/>
          </p:cNvSpPr>
          <p:nvPr/>
        </p:nvSpPr>
        <p:spPr bwMode="auto">
          <a:xfrm>
            <a:off x="2756642" y="4055479"/>
            <a:ext cx="1586" cy="482279"/>
          </a:xfrm>
          <a:prstGeom prst="line">
            <a:avLst/>
          </a:prstGeom>
          <a:noFill/>
          <a:ln w="25400">
            <a:solidFill>
              <a:schemeClr val="tx1"/>
            </a:solidFill>
            <a:round/>
            <a:headEnd/>
            <a:tailEnd type="triangle" w="med" len="med"/>
          </a:ln>
        </p:spPr>
        <p:txBody>
          <a:bodyPr wrap="none" anchor="ctr"/>
          <a:lstStyle/>
          <a:p>
            <a:endParaRPr lang="en-US"/>
          </a:p>
        </p:txBody>
      </p:sp>
      <p:sp>
        <p:nvSpPr>
          <p:cNvPr id="28" name="Line 33"/>
          <p:cNvSpPr>
            <a:spLocks noChangeShapeType="1"/>
          </p:cNvSpPr>
          <p:nvPr/>
        </p:nvSpPr>
        <p:spPr bwMode="auto">
          <a:xfrm flipV="1">
            <a:off x="3776934" y="4068005"/>
            <a:ext cx="0" cy="450962"/>
          </a:xfrm>
          <a:prstGeom prst="line">
            <a:avLst/>
          </a:prstGeom>
          <a:noFill/>
          <a:ln w="25400">
            <a:solidFill>
              <a:schemeClr val="tx1"/>
            </a:solidFill>
            <a:round/>
            <a:headEnd/>
            <a:tailEnd type="triangle" w="med" len="med"/>
          </a:ln>
        </p:spPr>
        <p:txBody>
          <a:bodyPr wrap="none" anchor="ctr"/>
          <a:lstStyle/>
          <a:p>
            <a:endParaRPr lang="en-US"/>
          </a:p>
        </p:txBody>
      </p:sp>
      <p:sp>
        <p:nvSpPr>
          <p:cNvPr id="29" name="Rectangle 34"/>
          <p:cNvSpPr>
            <a:spLocks noChangeArrowheads="1"/>
          </p:cNvSpPr>
          <p:nvPr/>
        </p:nvSpPr>
        <p:spPr bwMode="auto">
          <a:xfrm>
            <a:off x="7707365" y="4293486"/>
            <a:ext cx="1348755" cy="745340"/>
          </a:xfrm>
          <a:prstGeom prst="rect">
            <a:avLst/>
          </a:prstGeom>
          <a:noFill/>
          <a:ln w="12700">
            <a:solidFill>
              <a:schemeClr val="tx1"/>
            </a:solidFill>
            <a:miter lim="800000"/>
            <a:headEnd/>
            <a:tailEnd/>
          </a:ln>
          <a:effectLst/>
          <a:extLst/>
        </p:spPr>
        <p:txBody>
          <a:bodyPr wrap="none" anchor="ctr"/>
          <a:lstStyle/>
          <a:p>
            <a:pPr algn="ctr" eaLnBrk="0" hangingPunct="0">
              <a:defRPr/>
            </a:pPr>
            <a:r>
              <a:rPr lang="en-GB">
                <a:effectLst>
                  <a:outerShdw blurRad="38100" dist="38100" dir="2700000" algn="tl">
                    <a:srgbClr val="C0C0C0"/>
                  </a:outerShdw>
                </a:effectLst>
                <a:latin typeface="Arial" pitchFamily="34" charset="0"/>
              </a:rPr>
              <a:t>Statistical</a:t>
            </a:r>
            <a:br>
              <a:rPr lang="en-GB">
                <a:effectLst>
                  <a:outerShdw blurRad="38100" dist="38100" dir="2700000" algn="tl">
                    <a:srgbClr val="C0C0C0"/>
                  </a:outerShdw>
                </a:effectLst>
                <a:latin typeface="Arial" pitchFamily="34" charset="0"/>
              </a:rPr>
            </a:br>
            <a:r>
              <a:rPr lang="en-GB">
                <a:effectLst>
                  <a:outerShdw blurRad="38100" dist="38100" dir="2700000" algn="tl">
                    <a:srgbClr val="C0C0C0"/>
                  </a:outerShdw>
                </a:effectLst>
                <a:latin typeface="Arial" pitchFamily="34" charset="0"/>
              </a:rPr>
              <a:t>Inference</a:t>
            </a:r>
            <a:endParaRPr lang="en-US">
              <a:effectLst>
                <a:outerShdw blurRad="38100" dist="38100" dir="2700000" algn="tl">
                  <a:srgbClr val="C0C0C0"/>
                </a:outerShdw>
              </a:effectLst>
              <a:latin typeface="Arial" pitchFamily="34" charset="0"/>
            </a:endParaRPr>
          </a:p>
        </p:txBody>
      </p:sp>
      <p:sp>
        <p:nvSpPr>
          <p:cNvPr id="30" name="Rectangle 35"/>
          <p:cNvSpPr>
            <a:spLocks noChangeArrowheads="1"/>
          </p:cNvSpPr>
          <p:nvPr/>
        </p:nvSpPr>
        <p:spPr bwMode="auto">
          <a:xfrm>
            <a:off x="9701935" y="4461032"/>
            <a:ext cx="625188" cy="358577"/>
          </a:xfrm>
          <a:prstGeom prst="rect">
            <a:avLst/>
          </a:prstGeom>
          <a:noFill/>
          <a:ln>
            <a:noFill/>
          </a:ln>
          <a:effectLst/>
          <a:extLst/>
        </p:spPr>
        <p:txBody>
          <a:bodyPr wrap="none" lIns="90488" tIns="44450" rIns="90488" bIns="44450">
            <a:spAutoFit/>
          </a:bodyPr>
          <a:lstStyle/>
          <a:p>
            <a:pPr algn="ctr" eaLnBrk="0" hangingPunct="0">
              <a:defRPr/>
            </a:pPr>
            <a:r>
              <a:rPr lang="en-US">
                <a:effectLst>
                  <a:outerShdw blurRad="38100" dist="38100" dir="2700000" algn="tl">
                    <a:srgbClr val="C0C0C0"/>
                  </a:outerShdw>
                </a:effectLst>
                <a:latin typeface="Arial Unicode MS" pitchFamily="34" charset="-128"/>
              </a:rPr>
              <a:t>RFT</a:t>
            </a:r>
          </a:p>
        </p:txBody>
      </p:sp>
      <p:sp>
        <p:nvSpPr>
          <p:cNvPr id="31" name="Line 36"/>
          <p:cNvSpPr>
            <a:spLocks noChangeShapeType="1"/>
          </p:cNvSpPr>
          <p:nvPr/>
        </p:nvSpPr>
        <p:spPr bwMode="auto">
          <a:xfrm>
            <a:off x="8408718" y="3959963"/>
            <a:ext cx="0" cy="314733"/>
          </a:xfrm>
          <a:prstGeom prst="line">
            <a:avLst/>
          </a:prstGeom>
          <a:noFill/>
          <a:ln w="25400">
            <a:solidFill>
              <a:schemeClr val="tx1"/>
            </a:solidFill>
            <a:round/>
            <a:headEnd/>
            <a:tailEnd type="triangle" w="med" len="med"/>
          </a:ln>
        </p:spPr>
        <p:txBody>
          <a:bodyPr wrap="none" anchor="ctr"/>
          <a:lstStyle/>
          <a:p>
            <a:endParaRPr lang="en-US"/>
          </a:p>
        </p:txBody>
      </p:sp>
      <p:pic>
        <p:nvPicPr>
          <p:cNvPr id="32" name="Picture 37"/>
          <p:cNvPicPr>
            <a:picLocks noChangeArrowheads="1"/>
          </p:cNvPicPr>
          <p:nvPr/>
        </p:nvPicPr>
        <p:blipFill>
          <a:blip r:embed="rId3"/>
          <a:srcRect l="5832" t="60948" r="69249" b="6488"/>
          <a:stretch>
            <a:fillRect/>
          </a:stretch>
        </p:blipFill>
        <p:spPr bwMode="auto">
          <a:xfrm>
            <a:off x="7894604" y="5496052"/>
            <a:ext cx="1056789" cy="1171248"/>
          </a:xfrm>
          <a:prstGeom prst="rect">
            <a:avLst/>
          </a:prstGeom>
          <a:noFill/>
          <a:ln w="9525">
            <a:noFill/>
            <a:miter lim="800000"/>
            <a:headEnd/>
            <a:tailEnd/>
          </a:ln>
        </p:spPr>
      </p:pic>
      <p:sp>
        <p:nvSpPr>
          <p:cNvPr id="33" name="Line 38"/>
          <p:cNvSpPr>
            <a:spLocks noChangeShapeType="1"/>
          </p:cNvSpPr>
          <p:nvPr/>
        </p:nvSpPr>
        <p:spPr bwMode="auto">
          <a:xfrm flipH="1">
            <a:off x="8432519" y="5045090"/>
            <a:ext cx="0" cy="450962"/>
          </a:xfrm>
          <a:prstGeom prst="line">
            <a:avLst/>
          </a:prstGeom>
          <a:noFill/>
          <a:ln w="25400">
            <a:solidFill>
              <a:schemeClr val="tx1"/>
            </a:solidFill>
            <a:round/>
            <a:headEnd/>
            <a:tailEnd type="triangle" w="med" len="med"/>
          </a:ln>
        </p:spPr>
        <p:txBody>
          <a:bodyPr wrap="none" anchor="ctr"/>
          <a:lstStyle/>
          <a:p>
            <a:endParaRPr lang="en-US"/>
          </a:p>
        </p:txBody>
      </p:sp>
      <p:sp>
        <p:nvSpPr>
          <p:cNvPr id="34" name="Rectangle 39"/>
          <p:cNvSpPr>
            <a:spLocks noChangeArrowheads="1"/>
          </p:cNvSpPr>
          <p:nvPr/>
        </p:nvSpPr>
        <p:spPr bwMode="auto">
          <a:xfrm>
            <a:off x="9263986" y="5796693"/>
            <a:ext cx="948889" cy="358578"/>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p &lt;0.05</a:t>
            </a:r>
          </a:p>
        </p:txBody>
      </p:sp>
      <p:sp>
        <p:nvSpPr>
          <p:cNvPr id="35" name="Line 41"/>
          <p:cNvSpPr>
            <a:spLocks noChangeShapeType="1"/>
          </p:cNvSpPr>
          <p:nvPr/>
        </p:nvSpPr>
        <p:spPr bwMode="auto">
          <a:xfrm flipH="1" flipV="1">
            <a:off x="9108483" y="4669288"/>
            <a:ext cx="533155" cy="0"/>
          </a:xfrm>
          <a:prstGeom prst="line">
            <a:avLst/>
          </a:prstGeom>
          <a:noFill/>
          <a:ln w="25400">
            <a:solidFill>
              <a:schemeClr val="tx1"/>
            </a:solidFill>
            <a:round/>
            <a:headEnd/>
            <a:tailEnd type="triangle" w="med" len="med"/>
          </a:ln>
        </p:spPr>
        <p:txBody>
          <a:bodyPr wrap="none" anchor="ctr"/>
          <a:lstStyle/>
          <a:p>
            <a:endParaRPr lang="en-US"/>
          </a:p>
        </p:txBody>
      </p:sp>
      <p:sp>
        <p:nvSpPr>
          <p:cNvPr id="36" name="Line 42"/>
          <p:cNvSpPr>
            <a:spLocks noChangeShapeType="1"/>
          </p:cNvSpPr>
          <p:nvPr/>
        </p:nvSpPr>
        <p:spPr bwMode="auto">
          <a:xfrm flipH="1">
            <a:off x="8375395" y="6022174"/>
            <a:ext cx="902873" cy="371105"/>
          </a:xfrm>
          <a:prstGeom prst="line">
            <a:avLst/>
          </a:prstGeom>
          <a:noFill/>
          <a:ln w="25400">
            <a:solidFill>
              <a:srgbClr val="FF0000"/>
            </a:solidFill>
            <a:round/>
            <a:headEnd/>
            <a:tailEnd type="triangle" w="med" len="med"/>
          </a:ln>
        </p:spPr>
        <p:txBody>
          <a:bodyPr wrap="none" anchor="ctr"/>
          <a:lstStyle/>
          <a:p>
            <a:endParaRPr lang="en-US"/>
          </a:p>
        </p:txBody>
      </p:sp>
      <p:grpSp>
        <p:nvGrpSpPr>
          <p:cNvPr id="37" name="Group 43"/>
          <p:cNvGrpSpPr>
            <a:grpSpLocks/>
          </p:cNvGrpSpPr>
          <p:nvPr/>
        </p:nvGrpSpPr>
        <p:grpSpPr bwMode="auto">
          <a:xfrm>
            <a:off x="1644315" y="1557964"/>
            <a:ext cx="1507432" cy="1393598"/>
            <a:chOff x="197" y="764"/>
            <a:chExt cx="987" cy="890"/>
          </a:xfrm>
        </p:grpSpPr>
        <p:pic>
          <p:nvPicPr>
            <p:cNvPr id="38" name="Picture 44"/>
            <p:cNvPicPr>
              <a:picLocks noChangeArrowheads="1"/>
            </p:cNvPicPr>
            <p:nvPr/>
          </p:nvPicPr>
          <p:blipFill>
            <a:blip r:embed="rId8">
              <a:lum contrast="-6000"/>
            </a:blip>
            <a:srcRect/>
            <a:stretch>
              <a:fillRect/>
            </a:stretch>
          </p:blipFill>
          <p:spPr bwMode="auto">
            <a:xfrm>
              <a:off x="197" y="764"/>
              <a:ext cx="796" cy="698"/>
            </a:xfrm>
            <a:prstGeom prst="rect">
              <a:avLst/>
            </a:prstGeom>
            <a:noFill/>
            <a:ln w="12700">
              <a:solidFill>
                <a:srgbClr val="C1CEFF"/>
              </a:solidFill>
              <a:miter lim="800000"/>
              <a:headEnd/>
              <a:tailEnd/>
            </a:ln>
          </p:spPr>
        </p:pic>
        <p:pic>
          <p:nvPicPr>
            <p:cNvPr id="39" name="Picture 45"/>
            <p:cNvPicPr>
              <a:picLocks noChangeArrowheads="1"/>
            </p:cNvPicPr>
            <p:nvPr/>
          </p:nvPicPr>
          <p:blipFill>
            <a:blip r:embed="rId8">
              <a:lum contrast="-6000"/>
            </a:blip>
            <a:srcRect/>
            <a:stretch>
              <a:fillRect/>
            </a:stretch>
          </p:blipFill>
          <p:spPr bwMode="auto">
            <a:xfrm>
              <a:off x="293" y="860"/>
              <a:ext cx="795" cy="698"/>
            </a:xfrm>
            <a:prstGeom prst="rect">
              <a:avLst/>
            </a:prstGeom>
            <a:noFill/>
            <a:ln w="12700">
              <a:solidFill>
                <a:srgbClr val="C1CEFF"/>
              </a:solidFill>
              <a:miter lim="800000"/>
              <a:headEnd/>
              <a:tailEnd/>
            </a:ln>
          </p:spPr>
        </p:pic>
        <p:pic>
          <p:nvPicPr>
            <p:cNvPr id="40" name="Picture 46"/>
            <p:cNvPicPr>
              <a:picLocks noChangeArrowheads="1"/>
            </p:cNvPicPr>
            <p:nvPr/>
          </p:nvPicPr>
          <p:blipFill>
            <a:blip r:embed="rId8">
              <a:lum contrast="-6000"/>
            </a:blip>
            <a:srcRect/>
            <a:stretch>
              <a:fillRect/>
            </a:stretch>
          </p:blipFill>
          <p:spPr bwMode="auto">
            <a:xfrm>
              <a:off x="389" y="956"/>
              <a:ext cx="795" cy="698"/>
            </a:xfrm>
            <a:prstGeom prst="rect">
              <a:avLst/>
            </a:prstGeom>
            <a:noFill/>
            <a:ln w="12700">
              <a:solidFill>
                <a:srgbClr val="C1CEFF"/>
              </a:solidFill>
              <a:miter lim="800000"/>
              <a:headEnd/>
              <a:tailEnd/>
            </a:ln>
          </p:spPr>
        </p:pic>
      </p:grpSp>
      <p:sp>
        <p:nvSpPr>
          <p:cNvPr id="41" name="Rectangle 40"/>
          <p:cNvSpPr>
            <a:spLocks noChangeArrowheads="1"/>
          </p:cNvSpPr>
          <p:nvPr/>
        </p:nvSpPr>
        <p:spPr bwMode="auto">
          <a:xfrm>
            <a:off x="5138383" y="1307430"/>
            <a:ext cx="2423035" cy="5438162"/>
          </a:xfrm>
          <a:prstGeom prst="rect">
            <a:avLst/>
          </a:prstGeom>
          <a:noFill/>
          <a:ln w="57150" algn="ctr">
            <a:solidFill>
              <a:srgbClr val="CC3300"/>
            </a:solidFill>
            <a:round/>
            <a:headEnd/>
            <a:tailEnd/>
          </a:ln>
        </p:spPr>
        <p:txBody>
          <a:bodyPr/>
          <a:lstStyle/>
          <a:p>
            <a:pPr eaLnBrk="0" hangingPunct="0"/>
            <a:endParaRPr lang="en-GB"/>
          </a:p>
        </p:txBody>
      </p:sp>
    </p:spTree>
    <p:extLst>
      <p:ext uri="{BB962C8B-B14F-4D97-AF65-F5344CB8AC3E}">
        <p14:creationId xmlns:p14="http://schemas.microsoft.com/office/powerpoint/2010/main" val="359955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310A-17EB-418B-9FF1-FAF490B13F56}"/>
              </a:ext>
            </a:extLst>
          </p:cNvPr>
          <p:cNvSpPr>
            <a:spLocks noGrp="1"/>
          </p:cNvSpPr>
          <p:nvPr>
            <p:ph type="title"/>
          </p:nvPr>
        </p:nvSpPr>
        <p:spPr/>
        <p:txBody>
          <a:bodyPr/>
          <a:lstStyle/>
          <a:p>
            <a:r>
              <a:rPr lang="en-GB" dirty="0"/>
              <a:t>Hypothesis Testing</a:t>
            </a:r>
          </a:p>
        </p:txBody>
      </p:sp>
      <p:sp>
        <p:nvSpPr>
          <p:cNvPr id="3" name="Content Placeholder 2">
            <a:extLst>
              <a:ext uri="{FF2B5EF4-FFF2-40B4-BE49-F238E27FC236}">
                <a16:creationId xmlns:a16="http://schemas.microsoft.com/office/drawing/2014/main" id="{57D0B736-7049-4C20-8AE0-83913D0077A2}"/>
              </a:ext>
            </a:extLst>
          </p:cNvPr>
          <p:cNvSpPr>
            <a:spLocks noGrp="1"/>
          </p:cNvSpPr>
          <p:nvPr>
            <p:ph idx="1"/>
          </p:nvPr>
        </p:nvSpPr>
        <p:spPr>
          <a:xfrm>
            <a:off x="838200" y="1714788"/>
            <a:ext cx="10515600" cy="1970520"/>
          </a:xfrm>
        </p:spPr>
        <p:txBody>
          <a:bodyPr>
            <a:normAutofit/>
          </a:bodyPr>
          <a:lstStyle/>
          <a:p>
            <a:pPr>
              <a:spcBef>
                <a:spcPct val="20000"/>
              </a:spcBef>
            </a:pPr>
            <a:r>
              <a:rPr lang="en-GB" sz="2400" b="1" i="1" dirty="0"/>
              <a:t>Significance level </a:t>
            </a:r>
            <a:r>
              <a:rPr lang="el-GR" sz="2400" b="1" i="1" dirty="0"/>
              <a:t>α</a:t>
            </a:r>
            <a:r>
              <a:rPr lang="en-GB" sz="2400" b="1" i="1" dirty="0"/>
              <a:t>:</a:t>
            </a:r>
            <a:endParaRPr lang="en-GB" sz="2400" dirty="0"/>
          </a:p>
          <a:p>
            <a:pPr marL="0" indent="0">
              <a:spcBef>
                <a:spcPct val="20000"/>
              </a:spcBef>
              <a:buClr>
                <a:srgbClr val="993366"/>
              </a:buClr>
              <a:buNone/>
            </a:pPr>
            <a:r>
              <a:rPr lang="en-GB" sz="2400" dirty="0"/>
              <a:t>     Acceptable </a:t>
            </a:r>
            <a:r>
              <a:rPr lang="en-GB" sz="2400" i="1" dirty="0"/>
              <a:t>false positive rate </a:t>
            </a:r>
            <a:r>
              <a:rPr lang="el-GR" sz="2400" i="1" dirty="0"/>
              <a:t>α</a:t>
            </a:r>
            <a:endParaRPr lang="en-GB" sz="2400" i="1" dirty="0"/>
          </a:p>
          <a:p>
            <a:pPr marL="0" indent="0">
              <a:spcBef>
                <a:spcPct val="20000"/>
              </a:spcBef>
              <a:buClr>
                <a:schemeClr val="tx1"/>
              </a:buClr>
              <a:buNone/>
            </a:pPr>
            <a:r>
              <a:rPr lang="en-GB" sz="2400" i="1" dirty="0"/>
              <a:t>	</a:t>
            </a:r>
            <a:r>
              <a:rPr lang="en-GB" sz="2400" dirty="0">
                <a:sym typeface="Wingdings" pitchFamily="2" charset="2"/>
              </a:rPr>
              <a:t> threshold </a:t>
            </a:r>
            <a:r>
              <a:rPr lang="en-GB" sz="2400" i="1" dirty="0">
                <a:sym typeface="Wingdings" pitchFamily="2" charset="2"/>
              </a:rPr>
              <a:t>u</a:t>
            </a:r>
            <a:r>
              <a:rPr lang="el-GR" sz="2400" i="1" baseline="-25000" dirty="0"/>
              <a:t>α</a:t>
            </a:r>
            <a:endParaRPr lang="en-GB" sz="2400" dirty="0"/>
          </a:p>
          <a:p>
            <a:pPr marL="0" indent="0">
              <a:spcBef>
                <a:spcPct val="20000"/>
              </a:spcBef>
              <a:buClr>
                <a:srgbClr val="993366"/>
              </a:buClr>
              <a:buNone/>
            </a:pPr>
            <a:r>
              <a:rPr lang="en-GB" sz="2400" dirty="0"/>
              <a:t>     Threshold </a:t>
            </a:r>
            <a:r>
              <a:rPr lang="en-GB" sz="2400" i="1" dirty="0">
                <a:sym typeface="Wingdings" pitchFamily="2" charset="2"/>
              </a:rPr>
              <a:t>u</a:t>
            </a:r>
            <a:r>
              <a:rPr lang="el-GR" sz="2400" i="1" baseline="-25000" dirty="0"/>
              <a:t>α</a:t>
            </a:r>
            <a:r>
              <a:rPr lang="en-GB" sz="2400" dirty="0"/>
              <a:t> controls the false positive rate</a:t>
            </a:r>
          </a:p>
        </p:txBody>
      </p:sp>
      <p:sp>
        <p:nvSpPr>
          <p:cNvPr id="5" name="Content Placeholder 2">
            <a:extLst>
              <a:ext uri="{FF2B5EF4-FFF2-40B4-BE49-F238E27FC236}">
                <a16:creationId xmlns:a16="http://schemas.microsoft.com/office/drawing/2014/main" id="{136D46F0-20A3-4924-B297-6BDBC4C33E09}"/>
              </a:ext>
            </a:extLst>
          </p:cNvPr>
          <p:cNvSpPr txBox="1">
            <a:spLocks/>
          </p:cNvSpPr>
          <p:nvPr/>
        </p:nvSpPr>
        <p:spPr>
          <a:xfrm>
            <a:off x="831417" y="3769446"/>
            <a:ext cx="7405255" cy="14163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20000"/>
              </a:spcBef>
            </a:pPr>
            <a:r>
              <a:rPr lang="en-GB" sz="2400" b="1" dirty="0"/>
              <a:t>Conclusion about the hypothesis:</a:t>
            </a:r>
          </a:p>
          <a:p>
            <a:pPr marL="342900" indent="-342900">
              <a:spcBef>
                <a:spcPct val="20000"/>
              </a:spcBef>
              <a:buClr>
                <a:srgbClr val="993366"/>
              </a:buClr>
              <a:buNone/>
            </a:pPr>
            <a:r>
              <a:rPr lang="en-GB" sz="2400" dirty="0"/>
              <a:t>     We reject the null hypothesis in favour of the alternative hypothesis if </a:t>
            </a:r>
            <a:r>
              <a:rPr lang="en-GB" sz="2400" i="1" dirty="0"/>
              <a:t>t </a:t>
            </a:r>
            <a:r>
              <a:rPr lang="en-GB" sz="2400" dirty="0"/>
              <a:t>&gt; </a:t>
            </a:r>
            <a:r>
              <a:rPr lang="en-GB" sz="2400" i="1" dirty="0">
                <a:sym typeface="Wingdings" pitchFamily="2" charset="2"/>
              </a:rPr>
              <a:t>u</a:t>
            </a:r>
            <a:r>
              <a:rPr lang="el-GR" sz="2400" i="1" baseline="-25000" dirty="0"/>
              <a:t>α</a:t>
            </a:r>
            <a:endParaRPr lang="en-GB" sz="2400" dirty="0"/>
          </a:p>
          <a:p>
            <a:endParaRPr lang="en-GB" sz="2400" dirty="0"/>
          </a:p>
        </p:txBody>
      </p:sp>
      <p:sp>
        <p:nvSpPr>
          <p:cNvPr id="6" name="Content Placeholder 2">
            <a:extLst>
              <a:ext uri="{FF2B5EF4-FFF2-40B4-BE49-F238E27FC236}">
                <a16:creationId xmlns:a16="http://schemas.microsoft.com/office/drawing/2014/main" id="{F4091847-30B3-4448-85DD-265C048F70CB}"/>
              </a:ext>
            </a:extLst>
          </p:cNvPr>
          <p:cNvSpPr txBox="1">
            <a:spLocks/>
          </p:cNvSpPr>
          <p:nvPr/>
        </p:nvSpPr>
        <p:spPr>
          <a:xfrm>
            <a:off x="838199" y="4962595"/>
            <a:ext cx="7962901" cy="141633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20000"/>
              </a:spcBef>
            </a:pPr>
            <a:r>
              <a:rPr lang="en-GB" sz="2400" b="1" i="1" dirty="0"/>
              <a:t>p-value</a:t>
            </a:r>
            <a:r>
              <a:rPr lang="en-GB" sz="2400" b="1" dirty="0"/>
              <a:t>:</a:t>
            </a:r>
          </a:p>
          <a:p>
            <a:pPr marL="342900" indent="-342900">
              <a:spcBef>
                <a:spcPct val="20000"/>
              </a:spcBef>
              <a:buClr>
                <a:srgbClr val="993366"/>
              </a:buClr>
              <a:buNone/>
            </a:pPr>
            <a:r>
              <a:rPr lang="en-GB" sz="2400" dirty="0"/>
              <a:t>     A </a:t>
            </a:r>
            <a:r>
              <a:rPr lang="en-GB" sz="2400" i="1" dirty="0"/>
              <a:t>p-value</a:t>
            </a:r>
            <a:r>
              <a:rPr lang="en-GB" sz="2400" dirty="0"/>
              <a:t> summarises evidence against H</a:t>
            </a:r>
            <a:r>
              <a:rPr lang="en-GB" sz="2400" baseline="-25000" dirty="0"/>
              <a:t>0</a:t>
            </a:r>
            <a:r>
              <a:rPr lang="en-GB" sz="2400" dirty="0"/>
              <a:t>.</a:t>
            </a:r>
          </a:p>
          <a:p>
            <a:pPr marL="342900" indent="-342900">
              <a:spcBef>
                <a:spcPct val="20000"/>
              </a:spcBef>
              <a:buClr>
                <a:srgbClr val="993366"/>
              </a:buClr>
              <a:buNone/>
            </a:pPr>
            <a:r>
              <a:rPr lang="en-GB" sz="2400" dirty="0"/>
              <a:t>     This is the chance of observing value more extreme than </a:t>
            </a:r>
            <a:r>
              <a:rPr lang="en-GB" sz="2400" i="1" dirty="0"/>
              <a:t>t</a:t>
            </a:r>
            <a:r>
              <a:rPr lang="en-GB" sz="2400" dirty="0"/>
              <a:t> under the null hypothesis.</a:t>
            </a:r>
            <a:endParaRPr lang="en-GB" sz="2400" i="1" dirty="0"/>
          </a:p>
          <a:p>
            <a:endParaRPr lang="en-GB" sz="2400" dirty="0"/>
          </a:p>
        </p:txBody>
      </p:sp>
      <p:grpSp>
        <p:nvGrpSpPr>
          <p:cNvPr id="13" name="Group 12">
            <a:extLst>
              <a:ext uri="{FF2B5EF4-FFF2-40B4-BE49-F238E27FC236}">
                <a16:creationId xmlns:a16="http://schemas.microsoft.com/office/drawing/2014/main" id="{B0DFA63F-EB51-4886-966B-9CB479E5C507}"/>
              </a:ext>
            </a:extLst>
          </p:cNvPr>
          <p:cNvGrpSpPr/>
          <p:nvPr/>
        </p:nvGrpSpPr>
        <p:grpSpPr>
          <a:xfrm>
            <a:off x="8693150" y="1690688"/>
            <a:ext cx="2660650" cy="2416175"/>
            <a:chOff x="6186488" y="1208088"/>
            <a:chExt cx="2660650" cy="2416175"/>
          </a:xfrm>
        </p:grpSpPr>
        <p:sp>
          <p:nvSpPr>
            <p:cNvPr id="7" name="Rectangle 8">
              <a:extLst>
                <a:ext uri="{FF2B5EF4-FFF2-40B4-BE49-F238E27FC236}">
                  <a16:creationId xmlns:a16="http://schemas.microsoft.com/office/drawing/2014/main" id="{9E9C4C25-629F-4AA8-80E0-01B2B38776C0}"/>
                </a:ext>
              </a:extLst>
            </p:cNvPr>
            <p:cNvSpPr>
              <a:spLocks noChangeArrowheads="1"/>
            </p:cNvSpPr>
            <p:nvPr/>
          </p:nvSpPr>
          <p:spPr bwMode="auto">
            <a:xfrm>
              <a:off x="6281738" y="1290638"/>
              <a:ext cx="2462212" cy="195421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8" name="Picture 9">
              <a:extLst>
                <a:ext uri="{FF2B5EF4-FFF2-40B4-BE49-F238E27FC236}">
                  <a16:creationId xmlns:a16="http://schemas.microsoft.com/office/drawing/2014/main" id="{973FBD58-AA20-42D9-8682-E3A65C2BC9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6488" y="1644650"/>
              <a:ext cx="2660650" cy="17668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10">
              <a:extLst>
                <a:ext uri="{FF2B5EF4-FFF2-40B4-BE49-F238E27FC236}">
                  <a16:creationId xmlns:a16="http://schemas.microsoft.com/office/drawing/2014/main" id="{CE7C2E7F-40E8-4F7A-AA46-7369CE008BE6}"/>
                </a:ext>
              </a:extLst>
            </p:cNvPr>
            <p:cNvSpPr>
              <a:spLocks noChangeShapeType="1"/>
            </p:cNvSpPr>
            <p:nvPr/>
          </p:nvSpPr>
          <p:spPr bwMode="auto">
            <a:xfrm flipV="1">
              <a:off x="8178800" y="1284288"/>
              <a:ext cx="0" cy="1954212"/>
            </a:xfrm>
            <a:prstGeom prst="line">
              <a:avLst/>
            </a:prstGeom>
            <a:noFill/>
            <a:ln w="25400">
              <a:solidFill>
                <a:srgbClr val="00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 name="Text Box 11">
              <a:extLst>
                <a:ext uri="{FF2B5EF4-FFF2-40B4-BE49-F238E27FC236}">
                  <a16:creationId xmlns:a16="http://schemas.microsoft.com/office/drawing/2014/main" id="{9B6772D5-51CE-4CF1-BE57-C078B829A7CF}"/>
                </a:ext>
              </a:extLst>
            </p:cNvPr>
            <p:cNvSpPr txBox="1">
              <a:spLocks noChangeArrowheads="1"/>
            </p:cNvSpPr>
            <p:nvPr/>
          </p:nvSpPr>
          <p:spPr bwMode="auto">
            <a:xfrm>
              <a:off x="6302375" y="3287713"/>
              <a:ext cx="2438400" cy="33655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1600"/>
                <a:t>Null Distribution of T</a:t>
              </a:r>
            </a:p>
          </p:txBody>
        </p:sp>
        <p:sp>
          <p:nvSpPr>
            <p:cNvPr id="11" name="Text Box 23">
              <a:extLst>
                <a:ext uri="{FF2B5EF4-FFF2-40B4-BE49-F238E27FC236}">
                  <a16:creationId xmlns:a16="http://schemas.microsoft.com/office/drawing/2014/main" id="{C4FCB12A-6A61-4633-B1F0-0A9B888D8F7D}"/>
                </a:ext>
              </a:extLst>
            </p:cNvPr>
            <p:cNvSpPr txBox="1">
              <a:spLocks noChangeArrowheads="1"/>
            </p:cNvSpPr>
            <p:nvPr/>
          </p:nvSpPr>
          <p:spPr bwMode="auto">
            <a:xfrm>
              <a:off x="8378825" y="2655888"/>
              <a:ext cx="239713" cy="366712"/>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eaLnBrk="1" hangingPunct="1">
                <a:spcBef>
                  <a:spcPct val="50000"/>
                </a:spcBef>
              </a:pPr>
              <a:r>
                <a:rPr lang="en-US" b="1">
                  <a:sym typeface="Symbol" pitchFamily="18" charset="2"/>
                </a:rPr>
                <a:t></a:t>
              </a:r>
            </a:p>
          </p:txBody>
        </p:sp>
        <p:sp>
          <p:nvSpPr>
            <p:cNvPr id="12" name="Text Box 24">
              <a:extLst>
                <a:ext uri="{FF2B5EF4-FFF2-40B4-BE49-F238E27FC236}">
                  <a16:creationId xmlns:a16="http://schemas.microsoft.com/office/drawing/2014/main" id="{6A4363DF-38DC-492A-B04E-179E5EB7EED1}"/>
                </a:ext>
              </a:extLst>
            </p:cNvPr>
            <p:cNvSpPr txBox="1">
              <a:spLocks noChangeArrowheads="1"/>
            </p:cNvSpPr>
            <p:nvPr/>
          </p:nvSpPr>
          <p:spPr bwMode="auto">
            <a:xfrm>
              <a:off x="8186738" y="1208088"/>
              <a:ext cx="508000" cy="457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400" i="1">
                  <a:latin typeface="Times New Roman" pitchFamily="18" charset="0"/>
                </a:rPr>
                <a:t>u</a:t>
              </a:r>
              <a:r>
                <a:rPr lang="en-US" sz="2400" baseline="-25000">
                  <a:latin typeface="Times New Roman" pitchFamily="18" charset="0"/>
                  <a:sym typeface="Symbol" pitchFamily="18" charset="2"/>
                </a:rPr>
                <a:t></a:t>
              </a:r>
            </a:p>
          </p:txBody>
        </p:sp>
      </p:grpSp>
      <p:grpSp>
        <p:nvGrpSpPr>
          <p:cNvPr id="20" name="Group 19">
            <a:extLst>
              <a:ext uri="{FF2B5EF4-FFF2-40B4-BE49-F238E27FC236}">
                <a16:creationId xmlns:a16="http://schemas.microsoft.com/office/drawing/2014/main" id="{28FEFEE8-BBE8-4525-AAEA-41A3D71FCBBE}"/>
              </a:ext>
            </a:extLst>
          </p:cNvPr>
          <p:cNvGrpSpPr/>
          <p:nvPr/>
        </p:nvGrpSpPr>
        <p:grpSpPr>
          <a:xfrm>
            <a:off x="8693150" y="4315403"/>
            <a:ext cx="2849450" cy="2324100"/>
            <a:chOff x="6159500" y="4110038"/>
            <a:chExt cx="2849450" cy="2324100"/>
          </a:xfrm>
        </p:grpSpPr>
        <p:sp>
          <p:nvSpPr>
            <p:cNvPr id="14" name="Rectangle 17">
              <a:extLst>
                <a:ext uri="{FF2B5EF4-FFF2-40B4-BE49-F238E27FC236}">
                  <a16:creationId xmlns:a16="http://schemas.microsoft.com/office/drawing/2014/main" id="{B479629C-41CE-49CD-9928-081A83F627AD}"/>
                </a:ext>
              </a:extLst>
            </p:cNvPr>
            <p:cNvSpPr>
              <a:spLocks noChangeArrowheads="1"/>
            </p:cNvSpPr>
            <p:nvPr/>
          </p:nvSpPr>
          <p:spPr bwMode="auto">
            <a:xfrm>
              <a:off x="6267450" y="4171950"/>
              <a:ext cx="2462213" cy="19542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5" name="Picture 18">
              <a:extLst>
                <a:ext uri="{FF2B5EF4-FFF2-40B4-BE49-F238E27FC236}">
                  <a16:creationId xmlns:a16="http://schemas.microsoft.com/office/drawing/2014/main" id="{BB0D8039-6712-4F9F-9A6B-1BA794BAFC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9500" y="4541838"/>
              <a:ext cx="2681288" cy="174625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19">
              <a:extLst>
                <a:ext uri="{FF2B5EF4-FFF2-40B4-BE49-F238E27FC236}">
                  <a16:creationId xmlns:a16="http://schemas.microsoft.com/office/drawing/2014/main" id="{B1C51F38-336A-4ED5-B07F-91018112DB49}"/>
                </a:ext>
              </a:extLst>
            </p:cNvPr>
            <p:cNvSpPr txBox="1">
              <a:spLocks noChangeArrowheads="1"/>
            </p:cNvSpPr>
            <p:nvPr/>
          </p:nvSpPr>
          <p:spPr bwMode="auto">
            <a:xfrm>
              <a:off x="7793038" y="4110038"/>
              <a:ext cx="508000" cy="4572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400" i="1">
                  <a:latin typeface="Times New Roman" pitchFamily="18" charset="0"/>
                </a:rPr>
                <a:t>t</a:t>
              </a:r>
            </a:p>
          </p:txBody>
        </p:sp>
        <p:sp>
          <p:nvSpPr>
            <p:cNvPr id="17" name="Text Box 20">
              <a:extLst>
                <a:ext uri="{FF2B5EF4-FFF2-40B4-BE49-F238E27FC236}">
                  <a16:creationId xmlns:a16="http://schemas.microsoft.com/office/drawing/2014/main" id="{55AA0246-F146-4FCD-BCFE-5AA9886FA12E}"/>
                </a:ext>
              </a:extLst>
            </p:cNvPr>
            <p:cNvSpPr txBox="1">
              <a:spLocks noChangeArrowheads="1"/>
            </p:cNvSpPr>
            <p:nvPr/>
          </p:nvSpPr>
          <p:spPr bwMode="auto">
            <a:xfrm>
              <a:off x="8064388" y="5229200"/>
              <a:ext cx="944562" cy="36671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eaLnBrk="1" hangingPunct="1">
                <a:spcBef>
                  <a:spcPct val="50000"/>
                </a:spcBef>
              </a:pPr>
              <a:r>
                <a:rPr lang="en-US" b="1" i="1" dirty="0"/>
                <a:t>p-value  </a:t>
              </a:r>
            </a:p>
          </p:txBody>
        </p:sp>
        <p:sp>
          <p:nvSpPr>
            <p:cNvPr id="18" name="Line 21">
              <a:extLst>
                <a:ext uri="{FF2B5EF4-FFF2-40B4-BE49-F238E27FC236}">
                  <a16:creationId xmlns:a16="http://schemas.microsoft.com/office/drawing/2014/main" id="{427E4C25-D894-47A2-B27F-96A7B72AAAA2}"/>
                </a:ext>
              </a:extLst>
            </p:cNvPr>
            <p:cNvSpPr>
              <a:spLocks noChangeShapeType="1"/>
            </p:cNvSpPr>
            <p:nvPr/>
          </p:nvSpPr>
          <p:spPr bwMode="auto">
            <a:xfrm flipV="1">
              <a:off x="7921625" y="4165600"/>
              <a:ext cx="0" cy="1954213"/>
            </a:xfrm>
            <a:prstGeom prst="line">
              <a:avLst/>
            </a:prstGeom>
            <a:noFill/>
            <a:ln w="25400">
              <a:solidFill>
                <a:srgbClr val="00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 name="Text Box 22">
              <a:extLst>
                <a:ext uri="{FF2B5EF4-FFF2-40B4-BE49-F238E27FC236}">
                  <a16:creationId xmlns:a16="http://schemas.microsoft.com/office/drawing/2014/main" id="{D3C01F34-3EC8-4DC3-A438-D02928D77467}"/>
                </a:ext>
              </a:extLst>
            </p:cNvPr>
            <p:cNvSpPr txBox="1">
              <a:spLocks noChangeArrowheads="1"/>
            </p:cNvSpPr>
            <p:nvPr/>
          </p:nvSpPr>
          <p:spPr bwMode="auto">
            <a:xfrm>
              <a:off x="6267450" y="6097588"/>
              <a:ext cx="2514600" cy="33655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1600"/>
                <a:t>Null Distribution of T</a:t>
              </a:r>
            </a:p>
          </p:txBody>
        </p:sp>
      </p:grpSp>
      <p:graphicFrame>
        <p:nvGraphicFramePr>
          <p:cNvPr id="21" name="Object 26">
            <a:extLst>
              <a:ext uri="{FF2B5EF4-FFF2-40B4-BE49-F238E27FC236}">
                <a16:creationId xmlns:a16="http://schemas.microsoft.com/office/drawing/2014/main" id="{DACFC409-5135-4FCC-B51B-95874FE38B4E}"/>
              </a:ext>
            </a:extLst>
          </p:cNvPr>
          <p:cNvGraphicFramePr>
            <a:graphicFrameLocks noChangeAspect="1"/>
          </p:cNvGraphicFramePr>
          <p:nvPr>
            <p:extLst>
              <p:ext uri="{D42A27DB-BD31-4B8C-83A1-F6EECF244321}">
                <p14:modId xmlns:p14="http://schemas.microsoft.com/office/powerpoint/2010/main" val="632770903"/>
              </p:ext>
            </p:extLst>
          </p:nvPr>
        </p:nvGraphicFramePr>
        <p:xfrm>
          <a:off x="2936009" y="3332015"/>
          <a:ext cx="2209800" cy="452438"/>
        </p:xfrm>
        <a:graphic>
          <a:graphicData uri="http://schemas.openxmlformats.org/presentationml/2006/ole">
            <mc:AlternateContent xmlns:mc="http://schemas.openxmlformats.org/markup-compatibility/2006">
              <mc:Choice xmlns:v="urn:schemas-microsoft-com:vml" Requires="v">
                <p:oleObj spid="_x0000_s3084" name="Equation" r:id="rId6" imgW="1180800" imgH="241200" progId="Equation.3">
                  <p:embed/>
                </p:oleObj>
              </mc:Choice>
              <mc:Fallback>
                <p:oleObj name="Equation" r:id="rId6" imgW="1180800" imgH="241200" progId="Equation.3">
                  <p:embed/>
                  <p:pic>
                    <p:nvPicPr>
                      <p:cNvPr id="21" name="Object 26">
                        <a:extLst>
                          <a:ext uri="{FF2B5EF4-FFF2-40B4-BE49-F238E27FC236}">
                            <a16:creationId xmlns:a16="http://schemas.microsoft.com/office/drawing/2014/main" id="{DACFC409-5135-4FCC-B51B-95874FE38B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6009" y="3332015"/>
                        <a:ext cx="2209800"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4BF8435-44A1-4806-B9A8-51C5A0B8466F}"/>
                  </a:ext>
                </a:extLst>
              </p:cNvPr>
              <p:cNvSpPr txBox="1"/>
              <p:nvPr/>
            </p:nvSpPr>
            <p:spPr>
              <a:xfrm>
                <a:off x="3622724" y="6219823"/>
                <a:ext cx="1836204" cy="461665"/>
              </a:xfrm>
              <a:prstGeom prst="rect">
                <a:avLst/>
              </a:prstGeom>
              <a:noFill/>
              <a:ln>
                <a:solidFill>
                  <a:schemeClr val="tx1"/>
                </a:solidFill>
              </a:ln>
              <a:effectLst>
                <a:outerShdw blurRad="50800" dist="38100" dir="2700000" algn="tl"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a:rPr>
                        <m:t>𝑝</m:t>
                      </m:r>
                      <m:d>
                        <m:dPr>
                          <m:ctrlPr>
                            <a:rPr lang="en-GB" sz="2400" b="0" i="1" smtClean="0">
                              <a:latin typeface="Cambria Math" panose="02040503050406030204" pitchFamily="18" charset="0"/>
                            </a:rPr>
                          </m:ctrlPr>
                        </m:dPr>
                        <m:e>
                          <m:r>
                            <a:rPr lang="en-GB" sz="2400" b="0" i="1" smtClean="0">
                              <a:latin typeface="Cambria Math"/>
                            </a:rPr>
                            <m:t>𝑇</m:t>
                          </m:r>
                          <m:r>
                            <a:rPr lang="en-GB" sz="2400" b="0" i="1" smtClean="0">
                              <a:latin typeface="Cambria Math"/>
                            </a:rPr>
                            <m:t>&gt;</m:t>
                          </m:r>
                          <m:r>
                            <a:rPr lang="en-GB" sz="2400" b="0" i="1" smtClean="0">
                              <a:latin typeface="Cambria Math"/>
                            </a:rPr>
                            <m:t>𝑡</m:t>
                          </m:r>
                          <m:r>
                            <a:rPr lang="en-GB" sz="2400" b="0" i="1" smtClean="0">
                              <a:latin typeface="Cambria Math"/>
                            </a:rPr>
                            <m:t>|</m:t>
                          </m:r>
                          <m:sSub>
                            <m:sSubPr>
                              <m:ctrlPr>
                                <a:rPr lang="en-GB" sz="2400" b="0" i="1" smtClean="0">
                                  <a:latin typeface="Cambria Math" panose="02040503050406030204" pitchFamily="18" charset="0"/>
                                </a:rPr>
                              </m:ctrlPr>
                            </m:sSubPr>
                            <m:e>
                              <m:r>
                                <a:rPr lang="en-GB" sz="2400" b="0" i="1" smtClean="0">
                                  <a:latin typeface="Cambria Math"/>
                                </a:rPr>
                                <m:t>𝐻</m:t>
                              </m:r>
                            </m:e>
                            <m:sub>
                              <m:r>
                                <a:rPr lang="en-GB" sz="2400" b="0" i="1" smtClean="0">
                                  <a:latin typeface="Cambria Math"/>
                                </a:rPr>
                                <m:t>0</m:t>
                              </m:r>
                            </m:sub>
                          </m:sSub>
                        </m:e>
                      </m:d>
                    </m:oMath>
                  </m:oMathPara>
                </a14:m>
                <a:endParaRPr lang="en-GB" dirty="0"/>
              </a:p>
            </p:txBody>
          </p:sp>
        </mc:Choice>
        <mc:Fallback xmlns="">
          <p:sp>
            <p:nvSpPr>
              <p:cNvPr id="22" name="TextBox 21">
                <a:extLst>
                  <a:ext uri="{FF2B5EF4-FFF2-40B4-BE49-F238E27FC236}">
                    <a16:creationId xmlns:a16="http://schemas.microsoft.com/office/drawing/2014/main" id="{E4BF8435-44A1-4806-B9A8-51C5A0B8466F}"/>
                  </a:ext>
                </a:extLst>
              </p:cNvPr>
              <p:cNvSpPr txBox="1">
                <a:spLocks noRot="1" noChangeAspect="1" noMove="1" noResize="1" noEditPoints="1" noAdjustHandles="1" noChangeArrowheads="1" noChangeShapeType="1" noTextEdit="1"/>
              </p:cNvSpPr>
              <p:nvPr/>
            </p:nvSpPr>
            <p:spPr>
              <a:xfrm>
                <a:off x="3622724" y="6219823"/>
                <a:ext cx="1836204" cy="461665"/>
              </a:xfrm>
              <a:prstGeom prst="rect">
                <a:avLst/>
              </a:prstGeom>
              <a:blipFill>
                <a:blip r:embed="rId8"/>
                <a:stretch>
                  <a:fillRect/>
                </a:stretch>
              </a:blipFill>
              <a:ln>
                <a:solidFill>
                  <a:schemeClr val="tx1"/>
                </a:solidFill>
              </a:ln>
              <a:effectLst>
                <a:outerShdw blurRad="50800" dist="38100" dir="2700000" algn="tl"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2927186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50614-0BDD-4939-BA25-8489CFF3225A}"/>
              </a:ext>
            </a:extLst>
          </p:cNvPr>
          <p:cNvSpPr>
            <a:spLocks noGrp="1"/>
          </p:cNvSpPr>
          <p:nvPr>
            <p:ph type="title"/>
          </p:nvPr>
        </p:nvSpPr>
        <p:spPr/>
        <p:txBody>
          <a:bodyPr/>
          <a:lstStyle/>
          <a:p>
            <a:r>
              <a:rPr lang="en-GB" dirty="0"/>
              <a:t>T statistics</a:t>
            </a:r>
          </a:p>
        </p:txBody>
      </p:sp>
      <p:pic>
        <p:nvPicPr>
          <p:cNvPr id="4" name="Picture 6">
            <a:extLst>
              <a:ext uri="{FF2B5EF4-FFF2-40B4-BE49-F238E27FC236}">
                <a16:creationId xmlns:a16="http://schemas.microsoft.com/office/drawing/2014/main" id="{C27165DD-51B0-4766-AB19-77C2B5FE6909}"/>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663" y="2903934"/>
            <a:ext cx="2592388" cy="3259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7">
            <a:extLst>
              <a:ext uri="{FF2B5EF4-FFF2-40B4-BE49-F238E27FC236}">
                <a16:creationId xmlns:a16="http://schemas.microsoft.com/office/drawing/2014/main" id="{D3808207-2CA2-44D0-A161-8101D3930472}"/>
              </a:ext>
            </a:extLst>
          </p:cNvPr>
          <p:cNvSpPr>
            <a:spLocks noChangeShapeType="1"/>
          </p:cNvSpPr>
          <p:nvPr/>
        </p:nvSpPr>
        <p:spPr bwMode="auto">
          <a:xfrm flipH="1">
            <a:off x="838199" y="2943640"/>
            <a:ext cx="25563" cy="3287542"/>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 name="Rectangle 8">
            <a:extLst>
              <a:ext uri="{FF2B5EF4-FFF2-40B4-BE49-F238E27FC236}">
                <a16:creationId xmlns:a16="http://schemas.microsoft.com/office/drawing/2014/main" id="{FF1C5B89-9CD0-4592-926D-4A7272663484}"/>
              </a:ext>
            </a:extLst>
          </p:cNvPr>
          <p:cNvSpPr>
            <a:spLocks noChangeArrowheads="1"/>
          </p:cNvSpPr>
          <p:nvPr/>
        </p:nvSpPr>
        <p:spPr bwMode="auto">
          <a:xfrm>
            <a:off x="0" y="3105279"/>
            <a:ext cx="6575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dirty="0"/>
              <a:t>Time</a:t>
            </a:r>
          </a:p>
        </p:txBody>
      </p:sp>
      <p:sp>
        <p:nvSpPr>
          <p:cNvPr id="7" name="Line 9">
            <a:extLst>
              <a:ext uri="{FF2B5EF4-FFF2-40B4-BE49-F238E27FC236}">
                <a16:creationId xmlns:a16="http://schemas.microsoft.com/office/drawing/2014/main" id="{84B01941-8E0B-453D-858E-83962D764C23}"/>
              </a:ext>
            </a:extLst>
          </p:cNvPr>
          <p:cNvSpPr>
            <a:spLocks noChangeShapeType="1"/>
          </p:cNvSpPr>
          <p:nvPr/>
        </p:nvSpPr>
        <p:spPr bwMode="auto">
          <a:xfrm>
            <a:off x="1079663" y="6231182"/>
            <a:ext cx="2592388" cy="0"/>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 name="Rectangle 10">
            <a:extLst>
              <a:ext uri="{FF2B5EF4-FFF2-40B4-BE49-F238E27FC236}">
                <a16:creationId xmlns:a16="http://schemas.microsoft.com/office/drawing/2014/main" id="{A86472BE-8F83-49E5-8D09-B946155A3715}"/>
              </a:ext>
            </a:extLst>
          </p:cNvPr>
          <p:cNvSpPr>
            <a:spLocks noChangeArrowheads="1"/>
          </p:cNvSpPr>
          <p:nvPr/>
        </p:nvSpPr>
        <p:spPr bwMode="auto">
          <a:xfrm>
            <a:off x="1402297" y="6387087"/>
            <a:ext cx="21415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b="1" dirty="0" err="1"/>
              <a:t>Regressors</a:t>
            </a:r>
            <a:endParaRPr lang="en-GB" altLang="en-US" b="1" dirty="0"/>
          </a:p>
        </p:txBody>
      </p:sp>
      <p:sp>
        <p:nvSpPr>
          <p:cNvPr id="9" name="TextBox 8">
            <a:extLst>
              <a:ext uri="{FF2B5EF4-FFF2-40B4-BE49-F238E27FC236}">
                <a16:creationId xmlns:a16="http://schemas.microsoft.com/office/drawing/2014/main" id="{2AE946BA-2E40-43FD-80C9-3D8B0967FB4C}"/>
              </a:ext>
            </a:extLst>
          </p:cNvPr>
          <p:cNvSpPr txBox="1"/>
          <p:nvPr/>
        </p:nvSpPr>
        <p:spPr>
          <a:xfrm>
            <a:off x="624511" y="2496991"/>
            <a:ext cx="3223959" cy="409343"/>
          </a:xfrm>
          <a:prstGeom prst="rect">
            <a:avLst/>
          </a:prstGeom>
          <a:noFill/>
        </p:spPr>
        <p:txBody>
          <a:bodyPr wrap="none" rtlCol="0">
            <a:spAutoFit/>
          </a:bodyPr>
          <a:lstStyle/>
          <a:p>
            <a:r>
              <a:rPr lang="en-GB" altLang="ja-JP" sz="2000" dirty="0" err="1"/>
              <a:t>c</a:t>
            </a:r>
            <a:r>
              <a:rPr lang="en-GB" altLang="ja-JP" sz="2000" baseline="30000" dirty="0" err="1"/>
              <a:t>T</a:t>
            </a:r>
            <a:r>
              <a:rPr lang="en-GB" altLang="ja-JP" sz="2000" baseline="30000" dirty="0"/>
              <a:t> </a:t>
            </a:r>
            <a:r>
              <a:rPr lang="en-GB" altLang="ja-JP" sz="2000" dirty="0"/>
              <a:t>=</a:t>
            </a:r>
            <a:r>
              <a:rPr lang="en-GB" sz="2060" dirty="0"/>
              <a:t> [1  0  0   0  0   0   0   0  0]</a:t>
            </a:r>
          </a:p>
        </p:txBody>
      </p:sp>
      <p:grpSp>
        <p:nvGrpSpPr>
          <p:cNvPr id="10" name="Group 9">
            <a:extLst>
              <a:ext uri="{FF2B5EF4-FFF2-40B4-BE49-F238E27FC236}">
                <a16:creationId xmlns:a16="http://schemas.microsoft.com/office/drawing/2014/main" id="{1789659F-BFE0-43B3-B30E-965844ADDA50}"/>
              </a:ext>
            </a:extLst>
          </p:cNvPr>
          <p:cNvGrpSpPr/>
          <p:nvPr/>
        </p:nvGrpSpPr>
        <p:grpSpPr>
          <a:xfrm>
            <a:off x="1150269" y="1690688"/>
            <a:ext cx="2450344" cy="783960"/>
            <a:chOff x="2020602" y="1553315"/>
            <a:chExt cx="2450344" cy="783960"/>
          </a:xfrm>
        </p:grpSpPr>
        <p:cxnSp>
          <p:nvCxnSpPr>
            <p:cNvPr id="11" name="Straight Connector 10">
              <a:extLst>
                <a:ext uri="{FF2B5EF4-FFF2-40B4-BE49-F238E27FC236}">
                  <a16:creationId xmlns:a16="http://schemas.microsoft.com/office/drawing/2014/main" id="{90A9F93F-B31B-4669-833C-ADBBB45DCF78}"/>
                </a:ext>
              </a:extLst>
            </p:cNvPr>
            <p:cNvCxnSpPr/>
            <p:nvPr/>
          </p:nvCxnSpPr>
          <p:spPr>
            <a:xfrm flipV="1">
              <a:off x="2020602" y="2320898"/>
              <a:ext cx="2450344" cy="16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4816563-3D2E-4784-9C9B-891533ED0B29}"/>
                </a:ext>
              </a:extLst>
            </p:cNvPr>
            <p:cNvSpPr/>
            <p:nvPr/>
          </p:nvSpPr>
          <p:spPr>
            <a:xfrm>
              <a:off x="2020602" y="1553315"/>
              <a:ext cx="252028" cy="783960"/>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37">
            <a:extLst>
              <a:ext uri="{FF2B5EF4-FFF2-40B4-BE49-F238E27FC236}">
                <a16:creationId xmlns:a16="http://schemas.microsoft.com/office/drawing/2014/main" id="{969C252E-3575-4603-B587-F39FCCF73585}"/>
              </a:ext>
            </a:extLst>
          </p:cNvPr>
          <p:cNvGrpSpPr>
            <a:grpSpLocks/>
          </p:cNvGrpSpPr>
          <p:nvPr/>
        </p:nvGrpSpPr>
        <p:grpSpPr bwMode="auto">
          <a:xfrm>
            <a:off x="7932801" y="3711815"/>
            <a:ext cx="1949450" cy="1714500"/>
            <a:chOff x="1409" y="3010"/>
            <a:chExt cx="1228" cy="1080"/>
          </a:xfrm>
        </p:grpSpPr>
        <p:sp>
          <p:nvSpPr>
            <p:cNvPr id="14" name="Rectangle 15">
              <a:extLst>
                <a:ext uri="{FF2B5EF4-FFF2-40B4-BE49-F238E27FC236}">
                  <a16:creationId xmlns:a16="http://schemas.microsoft.com/office/drawing/2014/main" id="{8BAB00DF-12EF-47E2-8F11-D82A83374879}"/>
                </a:ext>
              </a:extLst>
            </p:cNvPr>
            <p:cNvSpPr>
              <a:spLocks noChangeArrowheads="1"/>
            </p:cNvSpPr>
            <p:nvPr/>
          </p:nvSpPr>
          <p:spPr bwMode="auto">
            <a:xfrm>
              <a:off x="1409" y="3543"/>
              <a:ext cx="38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sz="2000" i="1">
                  <a:latin typeface="Times New Roman" pitchFamily="18" charset="0"/>
                </a:rPr>
                <a:t>T</a:t>
              </a:r>
              <a:r>
                <a:rPr lang="en-GB" sz="2000" b="1"/>
                <a:t> = </a:t>
              </a:r>
            </a:p>
          </p:txBody>
        </p:sp>
        <p:sp>
          <p:nvSpPr>
            <p:cNvPr id="15" name="Rectangle 16">
              <a:extLst>
                <a:ext uri="{FF2B5EF4-FFF2-40B4-BE49-F238E27FC236}">
                  <a16:creationId xmlns:a16="http://schemas.microsoft.com/office/drawing/2014/main" id="{6ECD5793-91E1-4C3C-BF54-9FE2E4D67483}"/>
                </a:ext>
              </a:extLst>
            </p:cNvPr>
            <p:cNvSpPr>
              <a:spLocks noChangeArrowheads="1"/>
            </p:cNvSpPr>
            <p:nvPr/>
          </p:nvSpPr>
          <p:spPr bwMode="auto">
            <a:xfrm>
              <a:off x="1707" y="3010"/>
              <a:ext cx="890" cy="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GB" b="1" i="1" dirty="0"/>
                <a:t>contrast</a:t>
              </a:r>
              <a:r>
                <a:rPr lang="en-GB" b="1" dirty="0"/>
                <a:t> of</a:t>
              </a:r>
              <a:br>
                <a:rPr lang="en-GB" b="1" dirty="0"/>
              </a:br>
              <a:r>
                <a:rPr lang="en-GB" b="1" dirty="0"/>
                <a:t>estimated</a:t>
              </a:r>
              <a:br>
                <a:rPr lang="en-GB" b="1" dirty="0"/>
              </a:br>
              <a:r>
                <a:rPr lang="en-GB" b="1" dirty="0"/>
                <a:t>parameters</a:t>
              </a:r>
            </a:p>
          </p:txBody>
        </p:sp>
        <p:sp>
          <p:nvSpPr>
            <p:cNvPr id="16" name="Rectangle 17">
              <a:extLst>
                <a:ext uri="{FF2B5EF4-FFF2-40B4-BE49-F238E27FC236}">
                  <a16:creationId xmlns:a16="http://schemas.microsoft.com/office/drawing/2014/main" id="{280B91F9-2878-4413-B94E-010F574BEA25}"/>
                </a:ext>
              </a:extLst>
            </p:cNvPr>
            <p:cNvSpPr>
              <a:spLocks noChangeArrowheads="1"/>
            </p:cNvSpPr>
            <p:nvPr/>
          </p:nvSpPr>
          <p:spPr bwMode="auto">
            <a:xfrm>
              <a:off x="1833" y="3688"/>
              <a:ext cx="698"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GB" b="1"/>
                <a:t>variance</a:t>
              </a:r>
              <a:br>
                <a:rPr lang="en-GB" b="1"/>
              </a:br>
              <a:r>
                <a:rPr lang="en-GB" b="1"/>
                <a:t>estimate</a:t>
              </a:r>
            </a:p>
          </p:txBody>
        </p:sp>
        <p:sp>
          <p:nvSpPr>
            <p:cNvPr id="17" name="Line 18">
              <a:extLst>
                <a:ext uri="{FF2B5EF4-FFF2-40B4-BE49-F238E27FC236}">
                  <a16:creationId xmlns:a16="http://schemas.microsoft.com/office/drawing/2014/main" id="{BE2C8E31-CC6C-4C05-B149-0D4112468EE6}"/>
                </a:ext>
              </a:extLst>
            </p:cNvPr>
            <p:cNvSpPr>
              <a:spLocks noChangeShapeType="1"/>
            </p:cNvSpPr>
            <p:nvPr/>
          </p:nvSpPr>
          <p:spPr bwMode="auto">
            <a:xfrm flipV="1">
              <a:off x="1763" y="3648"/>
              <a:ext cx="816" cy="2"/>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 name="Freeform 19">
              <a:extLst>
                <a:ext uri="{FF2B5EF4-FFF2-40B4-BE49-F238E27FC236}">
                  <a16:creationId xmlns:a16="http://schemas.microsoft.com/office/drawing/2014/main" id="{261C61B2-9B5F-4EDB-9CAC-CE5AD47C9A90}"/>
                </a:ext>
              </a:extLst>
            </p:cNvPr>
            <p:cNvSpPr>
              <a:spLocks/>
            </p:cNvSpPr>
            <p:nvPr/>
          </p:nvSpPr>
          <p:spPr bwMode="auto">
            <a:xfrm>
              <a:off x="1649" y="3724"/>
              <a:ext cx="988" cy="364"/>
            </a:xfrm>
            <a:custGeom>
              <a:avLst/>
              <a:gdLst>
                <a:gd name="T0" fmla="*/ 0 w 1070"/>
                <a:gd name="T1" fmla="*/ 245 h 364"/>
                <a:gd name="T2" fmla="*/ 114 w 1070"/>
                <a:gd name="T3" fmla="*/ 363 h 364"/>
                <a:gd name="T4" fmla="*/ 114 w 1070"/>
                <a:gd name="T5" fmla="*/ 0 h 364"/>
                <a:gd name="T6" fmla="*/ 1017 w 1070"/>
                <a:gd name="T7" fmla="*/ 0 h 364"/>
                <a:gd name="T8" fmla="*/ 1069 w 1070"/>
                <a:gd name="T9" fmla="*/ 54 h 364"/>
              </a:gdLst>
              <a:ahLst/>
              <a:cxnLst>
                <a:cxn ang="0">
                  <a:pos x="T0" y="T1"/>
                </a:cxn>
                <a:cxn ang="0">
                  <a:pos x="T2" y="T3"/>
                </a:cxn>
                <a:cxn ang="0">
                  <a:pos x="T4" y="T5"/>
                </a:cxn>
                <a:cxn ang="0">
                  <a:pos x="T6" y="T7"/>
                </a:cxn>
                <a:cxn ang="0">
                  <a:pos x="T8" y="T9"/>
                </a:cxn>
              </a:cxnLst>
              <a:rect l="0" t="0" r="r" b="b"/>
              <a:pathLst>
                <a:path w="1070" h="364">
                  <a:moveTo>
                    <a:pt x="0" y="245"/>
                  </a:moveTo>
                  <a:lnTo>
                    <a:pt x="114" y="363"/>
                  </a:lnTo>
                  <a:lnTo>
                    <a:pt x="114" y="0"/>
                  </a:lnTo>
                  <a:lnTo>
                    <a:pt x="1017" y="0"/>
                  </a:lnTo>
                  <a:lnTo>
                    <a:pt x="1069" y="54"/>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9" name="Rectangle 21">
            <a:extLst>
              <a:ext uri="{FF2B5EF4-FFF2-40B4-BE49-F238E27FC236}">
                <a16:creationId xmlns:a16="http://schemas.microsoft.com/office/drawing/2014/main" id="{090209DB-5803-4A6B-ACD4-78DBB8432AD1}"/>
              </a:ext>
            </a:extLst>
          </p:cNvPr>
          <p:cNvSpPr>
            <a:spLocks noChangeArrowheads="1"/>
          </p:cNvSpPr>
          <p:nvPr/>
        </p:nvSpPr>
        <p:spPr bwMode="auto">
          <a:xfrm>
            <a:off x="8987734" y="4706171"/>
            <a:ext cx="1682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endParaRPr lang="en-GB" sz="2000" b="1"/>
          </a:p>
        </p:txBody>
      </p:sp>
      <p:sp>
        <p:nvSpPr>
          <p:cNvPr id="20" name="Rectangle 26">
            <a:extLst>
              <a:ext uri="{FF2B5EF4-FFF2-40B4-BE49-F238E27FC236}">
                <a16:creationId xmlns:a16="http://schemas.microsoft.com/office/drawing/2014/main" id="{7B9FF640-764F-47B2-9524-C507025A0D1F}"/>
              </a:ext>
            </a:extLst>
          </p:cNvPr>
          <p:cNvSpPr>
            <a:spLocks noChangeArrowheads="1"/>
          </p:cNvSpPr>
          <p:nvPr/>
        </p:nvSpPr>
        <p:spPr bwMode="auto">
          <a:xfrm>
            <a:off x="7693440" y="1575674"/>
            <a:ext cx="311598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2400" dirty="0"/>
              <a:t>box-car amplitude &gt; 0 ?</a:t>
            </a:r>
          </a:p>
          <a:p>
            <a:pPr algn="ctr"/>
            <a:r>
              <a:rPr lang="en-GB" sz="2400" dirty="0"/>
              <a:t>=</a:t>
            </a:r>
          </a:p>
          <a:p>
            <a:pPr algn="ctr"/>
            <a:r>
              <a:rPr lang="en-GB" sz="2400" i="1" dirty="0"/>
              <a:t>b</a:t>
            </a:r>
            <a:r>
              <a:rPr lang="en-GB" sz="2400" baseline="-25000" dirty="0"/>
              <a:t>1</a:t>
            </a:r>
            <a:r>
              <a:rPr lang="en-GB" sz="2400" dirty="0"/>
              <a:t> = </a:t>
            </a:r>
            <a:r>
              <a:rPr lang="en-GB" sz="2400" i="1" dirty="0" err="1"/>
              <a:t>c</a:t>
            </a:r>
            <a:r>
              <a:rPr lang="en-GB" sz="2400" baseline="30000" dirty="0" err="1"/>
              <a:t>T</a:t>
            </a:r>
            <a:r>
              <a:rPr lang="en-GB" sz="2400" i="1" dirty="0" err="1"/>
              <a:t>b</a:t>
            </a:r>
            <a:r>
              <a:rPr lang="en-GB" sz="2400" dirty="0"/>
              <a:t>&gt; 0 ?</a:t>
            </a:r>
          </a:p>
        </p:txBody>
      </p:sp>
      <p:sp>
        <p:nvSpPr>
          <p:cNvPr id="21" name="Text Box 33">
            <a:extLst>
              <a:ext uri="{FF2B5EF4-FFF2-40B4-BE49-F238E27FC236}">
                <a16:creationId xmlns:a16="http://schemas.microsoft.com/office/drawing/2014/main" id="{E50E0F41-C2F6-4E46-9B7A-289CD6377328}"/>
              </a:ext>
            </a:extLst>
          </p:cNvPr>
          <p:cNvSpPr txBox="1">
            <a:spLocks noChangeArrowheads="1"/>
          </p:cNvSpPr>
          <p:nvPr/>
        </p:nvSpPr>
        <p:spPr bwMode="auto">
          <a:xfrm>
            <a:off x="5714309" y="1570619"/>
            <a:ext cx="14347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b="1" dirty="0"/>
              <a:t>Question:</a:t>
            </a:r>
            <a:endParaRPr lang="en-US" sz="2400" b="1" dirty="0"/>
          </a:p>
        </p:txBody>
      </p:sp>
      <p:sp>
        <p:nvSpPr>
          <p:cNvPr id="22" name="Text Box 34">
            <a:extLst>
              <a:ext uri="{FF2B5EF4-FFF2-40B4-BE49-F238E27FC236}">
                <a16:creationId xmlns:a16="http://schemas.microsoft.com/office/drawing/2014/main" id="{AE970088-F6EB-423C-A525-92A8CCBCB205}"/>
              </a:ext>
            </a:extLst>
          </p:cNvPr>
          <p:cNvSpPr txBox="1">
            <a:spLocks noChangeArrowheads="1"/>
          </p:cNvSpPr>
          <p:nvPr/>
        </p:nvSpPr>
        <p:spPr bwMode="auto">
          <a:xfrm>
            <a:off x="5310609" y="2992103"/>
            <a:ext cx="22421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b="1" dirty="0"/>
              <a:t>Null hypothesis:</a:t>
            </a:r>
            <a:endParaRPr lang="en-US" sz="2400" b="1" dirty="0"/>
          </a:p>
        </p:txBody>
      </p:sp>
      <p:sp>
        <p:nvSpPr>
          <p:cNvPr id="23" name="Text Box 35">
            <a:extLst>
              <a:ext uri="{FF2B5EF4-FFF2-40B4-BE49-F238E27FC236}">
                <a16:creationId xmlns:a16="http://schemas.microsoft.com/office/drawing/2014/main" id="{AC0DDEC7-4733-4365-9354-8CB75C9A07C8}"/>
              </a:ext>
            </a:extLst>
          </p:cNvPr>
          <p:cNvSpPr txBox="1">
            <a:spLocks noChangeArrowheads="1"/>
          </p:cNvSpPr>
          <p:nvPr/>
        </p:nvSpPr>
        <p:spPr bwMode="auto">
          <a:xfrm>
            <a:off x="8352734" y="2953470"/>
            <a:ext cx="1539204" cy="523220"/>
          </a:xfrm>
          <a:prstGeom prst="rect">
            <a:avLst/>
          </a:prstGeom>
          <a:noFill/>
          <a:ln w="28575">
            <a:solidFill>
              <a:schemeClr val="accent2"/>
            </a:solidFill>
            <a:miter lim="800000"/>
            <a:headEnd/>
            <a:tailEnd/>
          </a:ln>
          <a:effectLst>
            <a:outerShdw dist="53882" dir="2700000" algn="ctr" rotWithShape="0">
              <a:schemeClr val="bg2">
                <a:alpha val="50000"/>
              </a:schemeClr>
            </a:outerShdw>
          </a:effectLst>
        </p:spPr>
        <p:txBody>
          <a:bodyPr wrap="none">
            <a:spAutoFit/>
          </a:bodyPr>
          <a:lstStyle/>
          <a:p>
            <a:r>
              <a:rPr lang="en-GB" sz="2400" dirty="0"/>
              <a:t>H</a:t>
            </a:r>
            <a:r>
              <a:rPr lang="en-GB" sz="2400" baseline="-25000" dirty="0"/>
              <a:t>0</a:t>
            </a:r>
            <a:r>
              <a:rPr lang="en-GB" sz="2400" dirty="0"/>
              <a:t>: </a:t>
            </a:r>
            <a:r>
              <a:rPr lang="en-GB" sz="2800" i="1" dirty="0" err="1"/>
              <a:t>c</a:t>
            </a:r>
            <a:r>
              <a:rPr lang="en-GB" sz="2800" i="1" baseline="30000" dirty="0" err="1"/>
              <a:t>T</a:t>
            </a:r>
            <a:r>
              <a:rPr lang="en-GB" sz="2800" i="1" dirty="0" err="1">
                <a:latin typeface="Symbol" pitchFamily="18" charset="2"/>
              </a:rPr>
              <a:t>b</a:t>
            </a:r>
            <a:r>
              <a:rPr lang="en-GB" sz="2800" i="1" dirty="0"/>
              <a:t>=0 </a:t>
            </a:r>
            <a:endParaRPr lang="en-US" sz="2800" i="1" dirty="0"/>
          </a:p>
        </p:txBody>
      </p:sp>
      <p:sp>
        <p:nvSpPr>
          <p:cNvPr id="24" name="Text Box 36">
            <a:extLst>
              <a:ext uri="{FF2B5EF4-FFF2-40B4-BE49-F238E27FC236}">
                <a16:creationId xmlns:a16="http://schemas.microsoft.com/office/drawing/2014/main" id="{1F8ACD9F-43A3-4D31-8B77-00E41B9FC102}"/>
              </a:ext>
            </a:extLst>
          </p:cNvPr>
          <p:cNvSpPr txBox="1">
            <a:spLocks noChangeArrowheads="1"/>
          </p:cNvSpPr>
          <p:nvPr/>
        </p:nvSpPr>
        <p:spPr bwMode="auto">
          <a:xfrm>
            <a:off x="5540293" y="4515844"/>
            <a:ext cx="18345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b="1" dirty="0"/>
              <a:t>Test statistic:</a:t>
            </a:r>
            <a:endParaRPr lang="en-US" sz="2400" b="1" dirty="0"/>
          </a:p>
        </p:txBody>
      </p:sp>
      <p:graphicFrame>
        <p:nvGraphicFramePr>
          <p:cNvPr id="26" name="Object 25">
            <a:extLst>
              <a:ext uri="{FF2B5EF4-FFF2-40B4-BE49-F238E27FC236}">
                <a16:creationId xmlns:a16="http://schemas.microsoft.com/office/drawing/2014/main" id="{CD6C65A8-E5AA-4AE2-A7B1-2550DCF3256B}"/>
              </a:ext>
            </a:extLst>
          </p:cNvPr>
          <p:cNvGraphicFramePr>
            <a:graphicFrameLocks noChangeAspect="1"/>
          </p:cNvGraphicFramePr>
          <p:nvPr>
            <p:extLst>
              <p:ext uri="{D42A27DB-BD31-4B8C-83A1-F6EECF244321}">
                <p14:modId xmlns:p14="http://schemas.microsoft.com/office/powerpoint/2010/main" val="4041930369"/>
              </p:ext>
            </p:extLst>
          </p:nvPr>
        </p:nvGraphicFramePr>
        <p:xfrm>
          <a:off x="5657233" y="5574629"/>
          <a:ext cx="4656993" cy="968286"/>
        </p:xfrm>
        <a:graphic>
          <a:graphicData uri="http://schemas.openxmlformats.org/presentationml/2006/ole">
            <mc:AlternateContent xmlns:mc="http://schemas.openxmlformats.org/markup-compatibility/2006">
              <mc:Choice xmlns:v="urn:schemas-microsoft-com:vml" Requires="v">
                <p:oleObj spid="_x0000_s4108" name="Equation" r:id="rId5" imgW="2565360" imgH="533160" progId="Equation.3">
                  <p:embed/>
                </p:oleObj>
              </mc:Choice>
              <mc:Fallback>
                <p:oleObj name="Equation" r:id="rId5" imgW="2565360" imgH="533160" progId="Equation.3">
                  <p:embed/>
                  <p:pic>
                    <p:nvPicPr>
                      <p:cNvPr id="26" name="Object 25">
                        <a:extLst>
                          <a:ext uri="{FF2B5EF4-FFF2-40B4-BE49-F238E27FC236}">
                            <a16:creationId xmlns:a16="http://schemas.microsoft.com/office/drawing/2014/main" id="{CD6C65A8-E5AA-4AE2-A7B1-2550DCF3256B}"/>
                          </a:ext>
                        </a:extLst>
                      </p:cNvPr>
                      <p:cNvPicPr/>
                      <p:nvPr/>
                    </p:nvPicPr>
                    <p:blipFill>
                      <a:blip r:embed="rId6"/>
                      <a:stretch>
                        <a:fillRect/>
                      </a:stretch>
                    </p:blipFill>
                    <p:spPr>
                      <a:xfrm>
                        <a:off x="5657233" y="5574629"/>
                        <a:ext cx="4656993" cy="968286"/>
                      </a:xfrm>
                      <a:prstGeom prst="rect">
                        <a:avLst/>
                      </a:prstGeom>
                    </p:spPr>
                  </p:pic>
                </p:oleObj>
              </mc:Fallback>
            </mc:AlternateContent>
          </a:graphicData>
        </a:graphic>
      </p:graphicFrame>
    </p:spTree>
    <p:extLst>
      <p:ext uri="{BB962C8B-B14F-4D97-AF65-F5344CB8AC3E}">
        <p14:creationId xmlns:p14="http://schemas.microsoft.com/office/powerpoint/2010/main" val="3671805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2A88-70CD-417D-A0CF-1186A63D3941}"/>
              </a:ext>
            </a:extLst>
          </p:cNvPr>
          <p:cNvSpPr>
            <a:spLocks noGrp="1"/>
          </p:cNvSpPr>
          <p:nvPr>
            <p:ph type="title"/>
          </p:nvPr>
        </p:nvSpPr>
        <p:spPr/>
        <p:txBody>
          <a:bodyPr/>
          <a:lstStyle/>
          <a:p>
            <a:r>
              <a:rPr lang="en-GB" dirty="0"/>
              <a:t>T-test: simple example</a:t>
            </a:r>
          </a:p>
        </p:txBody>
      </p:sp>
      <p:pic>
        <p:nvPicPr>
          <p:cNvPr id="4" name="Picture 5">
            <a:extLst>
              <a:ext uri="{FF2B5EF4-FFF2-40B4-BE49-F238E27FC236}">
                <a16:creationId xmlns:a16="http://schemas.microsoft.com/office/drawing/2014/main" id="{DFD99D92-35C4-4C11-BD92-45CA05DFFA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485" y="878607"/>
            <a:ext cx="3200400"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11">
            <a:extLst>
              <a:ext uri="{FF2B5EF4-FFF2-40B4-BE49-F238E27FC236}">
                <a16:creationId xmlns:a16="http://schemas.microsoft.com/office/drawing/2014/main" id="{3D27D1C6-86B9-48E2-A2BF-C298723471E7}"/>
              </a:ext>
            </a:extLst>
          </p:cNvPr>
          <p:cNvSpPr>
            <a:spLocks noChangeArrowheads="1"/>
          </p:cNvSpPr>
          <p:nvPr/>
        </p:nvSpPr>
        <p:spPr bwMode="auto">
          <a:xfrm>
            <a:off x="4036218" y="2441727"/>
            <a:ext cx="2900363" cy="688975"/>
          </a:xfrm>
          <a:prstGeom prst="rect">
            <a:avLst/>
          </a:prstGeom>
          <a:solidFill>
            <a:schemeClr val="accent1"/>
          </a:solidFill>
          <a:ln w="25400">
            <a:solidFill>
              <a:schemeClr val="tx1"/>
            </a:solidFill>
            <a:miter lim="800000"/>
            <a:headEnd/>
            <a:tailEnd/>
          </a:ln>
          <a:effectLst>
            <a:outerShdw dist="107763" dir="2700000" algn="ctr" rotWithShape="0">
              <a:schemeClr val="bg2"/>
            </a:outerShdw>
          </a:effectLst>
        </p:spPr>
        <p:txBody>
          <a:bodyPr anchor="ctr"/>
          <a:lstStyle/>
          <a:p>
            <a:pPr algn="ctr"/>
            <a:r>
              <a:rPr lang="de-DE" sz="2000" dirty="0">
                <a:solidFill>
                  <a:srgbClr val="000000"/>
                </a:solidFill>
                <a:latin typeface="Arial Unicode MS" pitchFamily="34" charset="-128"/>
              </a:rPr>
              <a:t>Q: activation during listening ?</a:t>
            </a:r>
            <a:endParaRPr lang="en-GB" sz="2000" dirty="0">
              <a:solidFill>
                <a:srgbClr val="000000"/>
              </a:solidFill>
              <a:latin typeface="Arial Unicode MS" pitchFamily="34" charset="-128"/>
            </a:endParaRPr>
          </a:p>
        </p:txBody>
      </p:sp>
      <p:sp>
        <p:nvSpPr>
          <p:cNvPr id="6" name="Rectangle 14">
            <a:extLst>
              <a:ext uri="{FF2B5EF4-FFF2-40B4-BE49-F238E27FC236}">
                <a16:creationId xmlns:a16="http://schemas.microsoft.com/office/drawing/2014/main" id="{95D885C1-2B68-48D5-BC25-6644E37FED33}"/>
              </a:ext>
            </a:extLst>
          </p:cNvPr>
          <p:cNvSpPr>
            <a:spLocks noChangeArrowheads="1"/>
          </p:cNvSpPr>
          <p:nvPr/>
        </p:nvSpPr>
        <p:spPr bwMode="auto">
          <a:xfrm>
            <a:off x="483755" y="2720371"/>
            <a:ext cx="2362200" cy="381000"/>
          </a:xfrm>
          <a:prstGeom prst="rect">
            <a:avLst/>
          </a:prstGeom>
          <a:solidFill>
            <a:srgbClr val="33CC33"/>
          </a:solidFill>
          <a:ln w="254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lstStyle/>
          <a:p>
            <a:pPr algn="ctr"/>
            <a:r>
              <a:rPr lang="de-DE" b="1" i="1" dirty="0">
                <a:solidFill>
                  <a:srgbClr val="000000"/>
                </a:solidFill>
                <a:latin typeface="Arial Unicode MS" pitchFamily="34" charset="-128"/>
              </a:rPr>
              <a:t>c</a:t>
            </a:r>
            <a:r>
              <a:rPr lang="en-US" b="1" i="1" baseline="30000" dirty="0">
                <a:solidFill>
                  <a:srgbClr val="000000"/>
                </a:solidFill>
                <a:latin typeface="Arial Unicode MS" pitchFamily="34" charset="-128"/>
              </a:rPr>
              <a:t>T</a:t>
            </a:r>
            <a:r>
              <a:rPr lang="de-DE" b="1" dirty="0">
                <a:solidFill>
                  <a:srgbClr val="000000"/>
                </a:solidFill>
                <a:latin typeface="Arial Unicode MS" pitchFamily="34" charset="-128"/>
              </a:rPr>
              <a:t> = [ </a:t>
            </a:r>
            <a:r>
              <a:rPr lang="en-US" b="1" dirty="0">
                <a:solidFill>
                  <a:srgbClr val="000000"/>
                </a:solidFill>
                <a:latin typeface="Arial Unicode MS" pitchFamily="34" charset="-128"/>
              </a:rPr>
              <a:t>1 0 0 0 0 0 0 0]</a:t>
            </a:r>
            <a:endParaRPr lang="en-GB" b="1" dirty="0">
              <a:solidFill>
                <a:srgbClr val="000000"/>
              </a:solidFill>
              <a:latin typeface="Arial Unicode MS" pitchFamily="34" charset="-128"/>
            </a:endParaRPr>
          </a:p>
        </p:txBody>
      </p:sp>
      <p:sp>
        <p:nvSpPr>
          <p:cNvPr id="7" name="Rectangle 15">
            <a:extLst>
              <a:ext uri="{FF2B5EF4-FFF2-40B4-BE49-F238E27FC236}">
                <a16:creationId xmlns:a16="http://schemas.microsoft.com/office/drawing/2014/main" id="{31E5CB9E-97A4-4713-901C-BF19B66A57BA}"/>
              </a:ext>
            </a:extLst>
          </p:cNvPr>
          <p:cNvSpPr>
            <a:spLocks noChangeArrowheads="1"/>
          </p:cNvSpPr>
          <p:nvPr/>
        </p:nvSpPr>
        <p:spPr bwMode="auto">
          <a:xfrm>
            <a:off x="4039433" y="3692511"/>
            <a:ext cx="2900363" cy="688975"/>
          </a:xfrm>
          <a:prstGeom prst="rect">
            <a:avLst/>
          </a:prstGeom>
          <a:solidFill>
            <a:schemeClr val="accent1"/>
          </a:solidFill>
          <a:ln w="25400">
            <a:solidFill>
              <a:schemeClr val="tx1"/>
            </a:solidFill>
            <a:miter lim="800000"/>
            <a:headEnd/>
            <a:tailEnd/>
          </a:ln>
          <a:effectLst>
            <a:outerShdw dist="107763" dir="2700000" algn="ctr" rotWithShape="0">
              <a:schemeClr val="bg2"/>
            </a:outerShdw>
          </a:effectLst>
        </p:spPr>
        <p:txBody>
          <a:bodyPr anchor="ctr"/>
          <a:lstStyle/>
          <a:p>
            <a:r>
              <a:rPr lang="de-DE" sz="2000">
                <a:solidFill>
                  <a:srgbClr val="000000"/>
                </a:solidFill>
                <a:latin typeface="Arial Unicode MS" pitchFamily="34" charset="-128"/>
              </a:rPr>
              <a:t>Null hypothesis:</a:t>
            </a:r>
            <a:endParaRPr lang="en-GB" sz="2000">
              <a:solidFill>
                <a:srgbClr val="000000"/>
              </a:solidFill>
              <a:latin typeface="Arial Unicode MS" pitchFamily="34" charset="-128"/>
            </a:endParaRPr>
          </a:p>
        </p:txBody>
      </p:sp>
      <p:graphicFrame>
        <p:nvGraphicFramePr>
          <p:cNvPr id="8" name="Object 16">
            <a:extLst>
              <a:ext uri="{FF2B5EF4-FFF2-40B4-BE49-F238E27FC236}">
                <a16:creationId xmlns:a16="http://schemas.microsoft.com/office/drawing/2014/main" id="{F921204E-AE00-49FD-B57B-033BB3148149}"/>
              </a:ext>
            </a:extLst>
          </p:cNvPr>
          <p:cNvGraphicFramePr>
            <a:graphicFrameLocks noChangeAspect="1"/>
          </p:cNvGraphicFramePr>
          <p:nvPr>
            <p:extLst>
              <p:ext uri="{D42A27DB-BD31-4B8C-83A1-F6EECF244321}">
                <p14:modId xmlns:p14="http://schemas.microsoft.com/office/powerpoint/2010/main" val="788138671"/>
              </p:ext>
            </p:extLst>
          </p:nvPr>
        </p:nvGraphicFramePr>
        <p:xfrm>
          <a:off x="5930543" y="3798079"/>
          <a:ext cx="927100" cy="477838"/>
        </p:xfrm>
        <a:graphic>
          <a:graphicData uri="http://schemas.openxmlformats.org/presentationml/2006/ole">
            <mc:AlternateContent xmlns:mc="http://schemas.openxmlformats.org/markup-compatibility/2006">
              <mc:Choice xmlns:v="urn:schemas-microsoft-com:vml" Requires="v">
                <p:oleObj spid="_x0000_s5132" name="Equation" r:id="rId5" imgW="419040" imgH="215640" progId="Equation.3">
                  <p:embed/>
                </p:oleObj>
              </mc:Choice>
              <mc:Fallback>
                <p:oleObj name="Equation" r:id="rId5" imgW="419040" imgH="215640" progId="Equation.3">
                  <p:embed/>
                  <p:pic>
                    <p:nvPicPr>
                      <p:cNvPr id="8" name="Object 16">
                        <a:extLst>
                          <a:ext uri="{FF2B5EF4-FFF2-40B4-BE49-F238E27FC236}">
                            <a16:creationId xmlns:a16="http://schemas.microsoft.com/office/drawing/2014/main" id="{F921204E-AE00-49FD-B57B-033BB31481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0543" y="3798079"/>
                        <a:ext cx="927100"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Rectangle 21">
            <a:extLst>
              <a:ext uri="{FF2B5EF4-FFF2-40B4-BE49-F238E27FC236}">
                <a16:creationId xmlns:a16="http://schemas.microsoft.com/office/drawing/2014/main" id="{2092F02E-4CB7-4161-923B-625A8071596D}"/>
              </a:ext>
            </a:extLst>
          </p:cNvPr>
          <p:cNvSpPr>
            <a:spLocks noChangeArrowheads="1"/>
          </p:cNvSpPr>
          <p:nvPr/>
        </p:nvSpPr>
        <p:spPr bwMode="auto">
          <a:xfrm>
            <a:off x="706438" y="1752600"/>
            <a:ext cx="5257800" cy="457200"/>
          </a:xfrm>
          <a:prstGeom prst="rect">
            <a:avLst/>
          </a:prstGeom>
          <a:solidFill>
            <a:schemeClr val="bg1"/>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pPr marL="342900" indent="-342900">
              <a:buFont typeface="Arial" panose="020B0604020202020204" pitchFamily="34" charset="0"/>
              <a:buChar char="•"/>
            </a:pPr>
            <a:r>
              <a:rPr lang="de-DE" sz="2400" dirty="0">
                <a:latin typeface="Arial Unicode MS" pitchFamily="34" charset="-128"/>
              </a:rPr>
              <a:t> Passive word listening versus rest</a:t>
            </a:r>
            <a:endParaRPr lang="en-GB" sz="2400" dirty="0">
              <a:latin typeface="Arial Unicode MS" pitchFamily="34" charset="-128"/>
            </a:endParaRPr>
          </a:p>
        </p:txBody>
      </p:sp>
      <p:grpSp>
        <p:nvGrpSpPr>
          <p:cNvPr id="10" name="Group 365">
            <a:extLst>
              <a:ext uri="{FF2B5EF4-FFF2-40B4-BE49-F238E27FC236}">
                <a16:creationId xmlns:a16="http://schemas.microsoft.com/office/drawing/2014/main" id="{4A190731-5531-47F8-A5B5-FF63ABE1EAC1}"/>
              </a:ext>
            </a:extLst>
          </p:cNvPr>
          <p:cNvGrpSpPr>
            <a:grpSpLocks/>
          </p:cNvGrpSpPr>
          <p:nvPr/>
        </p:nvGrpSpPr>
        <p:grpSpPr bwMode="auto">
          <a:xfrm>
            <a:off x="7592291" y="3760502"/>
            <a:ext cx="2519363" cy="422275"/>
            <a:chOff x="3648" y="2374"/>
            <a:chExt cx="1587" cy="266"/>
          </a:xfrm>
        </p:grpSpPr>
        <p:sp>
          <p:nvSpPr>
            <p:cNvPr id="11" name="Rectangle 36">
              <a:extLst>
                <a:ext uri="{FF2B5EF4-FFF2-40B4-BE49-F238E27FC236}">
                  <a16:creationId xmlns:a16="http://schemas.microsoft.com/office/drawing/2014/main" id="{96FEC0B1-B078-402D-9E13-579526FB72A4}"/>
                </a:ext>
              </a:extLst>
            </p:cNvPr>
            <p:cNvSpPr>
              <a:spLocks noChangeArrowheads="1"/>
            </p:cNvSpPr>
            <p:nvPr/>
          </p:nvSpPr>
          <p:spPr bwMode="auto">
            <a:xfrm>
              <a:off x="3648" y="2374"/>
              <a:ext cx="53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Arial Narrow" pitchFamily="34" charset="0"/>
                </a:rPr>
                <a:t>SPMresults:</a:t>
              </a:r>
              <a:endParaRPr lang="en-US" sz="1400"/>
            </a:p>
          </p:txBody>
        </p:sp>
        <p:sp>
          <p:nvSpPr>
            <p:cNvPr id="12" name="Rectangle 38">
              <a:extLst>
                <a:ext uri="{FF2B5EF4-FFF2-40B4-BE49-F238E27FC236}">
                  <a16:creationId xmlns:a16="http://schemas.microsoft.com/office/drawing/2014/main" id="{C5579FE5-9B52-4596-BFA2-E50BEDE15851}"/>
                </a:ext>
              </a:extLst>
            </p:cNvPr>
            <p:cNvSpPr>
              <a:spLocks noChangeArrowheads="1"/>
            </p:cNvSpPr>
            <p:nvPr/>
          </p:nvSpPr>
          <p:spPr bwMode="auto">
            <a:xfrm>
              <a:off x="3648" y="2506"/>
              <a:ext cx="15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latin typeface="Arial Narrow" pitchFamily="34" charset="0"/>
                </a:rPr>
                <a:t>Height threshold T = 3.2057  {p&lt;0.001}</a:t>
              </a:r>
              <a:endParaRPr lang="en-US" sz="1400"/>
            </a:p>
          </p:txBody>
        </p:sp>
      </p:grpSp>
      <p:grpSp>
        <p:nvGrpSpPr>
          <p:cNvPr id="13" name="Group 514">
            <a:extLst>
              <a:ext uri="{FF2B5EF4-FFF2-40B4-BE49-F238E27FC236}">
                <a16:creationId xmlns:a16="http://schemas.microsoft.com/office/drawing/2014/main" id="{4301C0E9-EC83-44F7-9C90-BB5306FD8E0B}"/>
              </a:ext>
            </a:extLst>
          </p:cNvPr>
          <p:cNvGrpSpPr>
            <a:grpSpLocks/>
          </p:cNvGrpSpPr>
          <p:nvPr/>
        </p:nvGrpSpPr>
        <p:grpSpPr bwMode="auto">
          <a:xfrm>
            <a:off x="7592291" y="4217702"/>
            <a:ext cx="3011488" cy="2438400"/>
            <a:chOff x="6630" y="2592"/>
            <a:chExt cx="1897" cy="1536"/>
          </a:xfrm>
        </p:grpSpPr>
        <p:sp>
          <p:nvSpPr>
            <p:cNvPr id="14" name="Rectangle 382">
              <a:extLst>
                <a:ext uri="{FF2B5EF4-FFF2-40B4-BE49-F238E27FC236}">
                  <a16:creationId xmlns:a16="http://schemas.microsoft.com/office/drawing/2014/main" id="{06FA1139-66D9-486B-B51E-7590096609A0}"/>
                </a:ext>
              </a:extLst>
            </p:cNvPr>
            <p:cNvSpPr>
              <a:spLocks noChangeArrowheads="1"/>
            </p:cNvSpPr>
            <p:nvPr/>
          </p:nvSpPr>
          <p:spPr bwMode="auto">
            <a:xfrm>
              <a:off x="6671" y="2592"/>
              <a:ext cx="43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Arial Narrow" pitchFamily="34" charset="0"/>
                </a:rPr>
                <a:t>voxel-level</a:t>
              </a:r>
              <a:endParaRPr lang="en-US" sz="3600"/>
            </a:p>
          </p:txBody>
        </p:sp>
        <p:sp>
          <p:nvSpPr>
            <p:cNvPr id="15" name="Line 383">
              <a:extLst>
                <a:ext uri="{FF2B5EF4-FFF2-40B4-BE49-F238E27FC236}">
                  <a16:creationId xmlns:a16="http://schemas.microsoft.com/office/drawing/2014/main" id="{10BA2C0A-A9AD-4C2B-820B-141951D5F749}"/>
                </a:ext>
              </a:extLst>
            </p:cNvPr>
            <p:cNvSpPr>
              <a:spLocks noChangeShapeType="1"/>
            </p:cNvSpPr>
            <p:nvPr/>
          </p:nvSpPr>
          <p:spPr bwMode="auto">
            <a:xfrm flipV="1">
              <a:off x="6672" y="2736"/>
              <a:ext cx="1200" cy="0"/>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 name="Rectangle 388">
              <a:extLst>
                <a:ext uri="{FF2B5EF4-FFF2-40B4-BE49-F238E27FC236}">
                  <a16:creationId xmlns:a16="http://schemas.microsoft.com/office/drawing/2014/main" id="{0CB385C0-73B9-44CD-B3A2-78C4A64FEB5F}"/>
                </a:ext>
              </a:extLst>
            </p:cNvPr>
            <p:cNvSpPr>
              <a:spLocks noChangeArrowheads="1"/>
            </p:cNvSpPr>
            <p:nvPr/>
          </p:nvSpPr>
          <p:spPr bwMode="auto">
            <a:xfrm>
              <a:off x="7339" y="2721"/>
              <a:ext cx="7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i="1">
                  <a:solidFill>
                    <a:srgbClr val="000000"/>
                  </a:solidFill>
                  <a:latin typeface="Arial Narrow" pitchFamily="34" charset="0"/>
                </a:rPr>
                <a:t>p </a:t>
              </a:r>
              <a:endParaRPr lang="en-US" sz="3600"/>
            </a:p>
          </p:txBody>
        </p:sp>
        <p:sp>
          <p:nvSpPr>
            <p:cNvPr id="17" name="Rectangle 389">
              <a:extLst>
                <a:ext uri="{FF2B5EF4-FFF2-40B4-BE49-F238E27FC236}">
                  <a16:creationId xmlns:a16="http://schemas.microsoft.com/office/drawing/2014/main" id="{629FB82D-81A8-4388-896E-81E7B279FA62}"/>
                </a:ext>
              </a:extLst>
            </p:cNvPr>
            <p:cNvSpPr>
              <a:spLocks noChangeArrowheads="1"/>
            </p:cNvSpPr>
            <p:nvPr/>
          </p:nvSpPr>
          <p:spPr bwMode="auto">
            <a:xfrm>
              <a:off x="7403" y="2772"/>
              <a:ext cx="34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Arial Narrow" pitchFamily="34" charset="0"/>
                </a:rPr>
                <a:t>uncorrected</a:t>
              </a:r>
              <a:endParaRPr lang="en-US" sz="3600"/>
            </a:p>
          </p:txBody>
        </p:sp>
        <p:sp>
          <p:nvSpPr>
            <p:cNvPr id="18" name="Rectangle 390">
              <a:extLst>
                <a:ext uri="{FF2B5EF4-FFF2-40B4-BE49-F238E27FC236}">
                  <a16:creationId xmlns:a16="http://schemas.microsoft.com/office/drawing/2014/main" id="{5EA66FC8-2B79-4856-81D8-373206DD23E5}"/>
                </a:ext>
              </a:extLst>
            </p:cNvPr>
            <p:cNvSpPr>
              <a:spLocks noChangeArrowheads="1"/>
            </p:cNvSpPr>
            <p:nvPr/>
          </p:nvSpPr>
          <p:spPr bwMode="auto">
            <a:xfrm>
              <a:off x="6711" y="2721"/>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i="1">
                  <a:solidFill>
                    <a:srgbClr val="000000"/>
                  </a:solidFill>
                  <a:latin typeface="Arial Narrow" pitchFamily="34" charset="0"/>
                </a:rPr>
                <a:t>T</a:t>
              </a:r>
              <a:endParaRPr lang="en-US" sz="3600"/>
            </a:p>
          </p:txBody>
        </p:sp>
        <p:sp>
          <p:nvSpPr>
            <p:cNvPr id="19" name="Rectangle 391">
              <a:extLst>
                <a:ext uri="{FF2B5EF4-FFF2-40B4-BE49-F238E27FC236}">
                  <a16:creationId xmlns:a16="http://schemas.microsoft.com/office/drawing/2014/main" id="{E1A422FB-2A46-4B08-800F-4B6DF1C0B36B}"/>
                </a:ext>
              </a:extLst>
            </p:cNvPr>
            <p:cNvSpPr>
              <a:spLocks noChangeArrowheads="1"/>
            </p:cNvSpPr>
            <p:nvPr/>
          </p:nvSpPr>
          <p:spPr bwMode="auto">
            <a:xfrm>
              <a:off x="7029" y="2729"/>
              <a:ext cx="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Arial Narrow" pitchFamily="34" charset="0"/>
                </a:rPr>
                <a:t>(</a:t>
              </a:r>
              <a:endParaRPr lang="en-US" sz="3600"/>
            </a:p>
          </p:txBody>
        </p:sp>
        <p:sp>
          <p:nvSpPr>
            <p:cNvPr id="20" name="Rectangle 392">
              <a:extLst>
                <a:ext uri="{FF2B5EF4-FFF2-40B4-BE49-F238E27FC236}">
                  <a16:creationId xmlns:a16="http://schemas.microsoft.com/office/drawing/2014/main" id="{395D1A27-7EEB-4942-85BA-618DD63CD136}"/>
                </a:ext>
              </a:extLst>
            </p:cNvPr>
            <p:cNvSpPr>
              <a:spLocks noChangeArrowheads="1"/>
            </p:cNvSpPr>
            <p:nvPr/>
          </p:nvSpPr>
          <p:spPr bwMode="auto">
            <a:xfrm>
              <a:off x="7074" y="2721"/>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i="1">
                  <a:solidFill>
                    <a:srgbClr val="000000"/>
                  </a:solidFill>
                  <a:latin typeface="Arial Narrow" pitchFamily="34" charset="0"/>
                </a:rPr>
                <a:t>Z</a:t>
              </a:r>
              <a:endParaRPr lang="en-US" sz="3600"/>
            </a:p>
          </p:txBody>
        </p:sp>
        <p:sp>
          <p:nvSpPr>
            <p:cNvPr id="21" name="Rectangle 393">
              <a:extLst>
                <a:ext uri="{FF2B5EF4-FFF2-40B4-BE49-F238E27FC236}">
                  <a16:creationId xmlns:a16="http://schemas.microsoft.com/office/drawing/2014/main" id="{61836F64-EB66-4F7A-BDFA-369E1E4E96F4}"/>
                </a:ext>
              </a:extLst>
            </p:cNvPr>
            <p:cNvSpPr>
              <a:spLocks noChangeArrowheads="1"/>
            </p:cNvSpPr>
            <p:nvPr/>
          </p:nvSpPr>
          <p:spPr bwMode="auto">
            <a:xfrm>
              <a:off x="7124" y="278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Symbol" pitchFamily="18" charset="2"/>
                </a:rPr>
                <a:t>º</a:t>
              </a:r>
              <a:endParaRPr lang="en-US" sz="3600"/>
            </a:p>
          </p:txBody>
        </p:sp>
        <p:sp>
          <p:nvSpPr>
            <p:cNvPr id="22" name="Rectangle 394">
              <a:extLst>
                <a:ext uri="{FF2B5EF4-FFF2-40B4-BE49-F238E27FC236}">
                  <a16:creationId xmlns:a16="http://schemas.microsoft.com/office/drawing/2014/main" id="{832B3538-27C3-4AFE-A299-A33FDADDE677}"/>
                </a:ext>
              </a:extLst>
            </p:cNvPr>
            <p:cNvSpPr>
              <a:spLocks noChangeArrowheads="1"/>
            </p:cNvSpPr>
            <p:nvPr/>
          </p:nvSpPr>
          <p:spPr bwMode="auto">
            <a:xfrm>
              <a:off x="7157" y="2729"/>
              <a:ext cx="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Arial Narrow" pitchFamily="34" charset="0"/>
                </a:rPr>
                <a:t>)</a:t>
              </a:r>
              <a:endParaRPr lang="en-US" sz="3600"/>
            </a:p>
          </p:txBody>
        </p:sp>
        <p:sp>
          <p:nvSpPr>
            <p:cNvPr id="23" name="Rectangle 395">
              <a:extLst>
                <a:ext uri="{FF2B5EF4-FFF2-40B4-BE49-F238E27FC236}">
                  <a16:creationId xmlns:a16="http://schemas.microsoft.com/office/drawing/2014/main" id="{1C743DBA-2CD1-42D0-8BF3-27E5C5252568}"/>
                </a:ext>
              </a:extLst>
            </p:cNvPr>
            <p:cNvSpPr>
              <a:spLocks noChangeArrowheads="1"/>
            </p:cNvSpPr>
            <p:nvPr/>
          </p:nvSpPr>
          <p:spPr bwMode="auto">
            <a:xfrm>
              <a:off x="7968" y="2671"/>
              <a:ext cx="44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Arial Narrow" pitchFamily="34" charset="0"/>
                </a:rPr>
                <a:t>mm mm mm</a:t>
              </a:r>
              <a:endParaRPr lang="en-US" sz="3600"/>
            </a:p>
          </p:txBody>
        </p:sp>
        <p:sp>
          <p:nvSpPr>
            <p:cNvPr id="24" name="Line 396">
              <a:extLst>
                <a:ext uri="{FF2B5EF4-FFF2-40B4-BE49-F238E27FC236}">
                  <a16:creationId xmlns:a16="http://schemas.microsoft.com/office/drawing/2014/main" id="{45B49F1B-35B2-412E-9FC7-588ED28C0AC7}"/>
                </a:ext>
              </a:extLst>
            </p:cNvPr>
            <p:cNvSpPr>
              <a:spLocks noChangeShapeType="1"/>
            </p:cNvSpPr>
            <p:nvPr/>
          </p:nvSpPr>
          <p:spPr bwMode="auto">
            <a:xfrm flipV="1">
              <a:off x="6672" y="2880"/>
              <a:ext cx="1824" cy="0"/>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 name="Rectangle 404">
              <a:extLst>
                <a:ext uri="{FF2B5EF4-FFF2-40B4-BE49-F238E27FC236}">
                  <a16:creationId xmlns:a16="http://schemas.microsoft.com/office/drawing/2014/main" id="{A5B04B84-C7FC-4889-AD75-DDEDA649AA9F}"/>
                </a:ext>
              </a:extLst>
            </p:cNvPr>
            <p:cNvSpPr>
              <a:spLocks noChangeArrowheads="1"/>
            </p:cNvSpPr>
            <p:nvPr/>
          </p:nvSpPr>
          <p:spPr bwMode="auto">
            <a:xfrm>
              <a:off x="6630" y="2893"/>
              <a:ext cx="3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13.94</a:t>
              </a:r>
              <a:endParaRPr lang="en-US" sz="3600"/>
            </a:p>
          </p:txBody>
        </p:sp>
        <p:sp>
          <p:nvSpPr>
            <p:cNvPr id="26" name="Rectangle 405">
              <a:extLst>
                <a:ext uri="{FF2B5EF4-FFF2-40B4-BE49-F238E27FC236}">
                  <a16:creationId xmlns:a16="http://schemas.microsoft.com/office/drawing/2014/main" id="{A3A481A5-B2FD-4EB1-A65C-70F0E1D18B99}"/>
                </a:ext>
              </a:extLst>
            </p:cNvPr>
            <p:cNvSpPr>
              <a:spLocks noChangeArrowheads="1"/>
            </p:cNvSpPr>
            <p:nvPr/>
          </p:nvSpPr>
          <p:spPr bwMode="auto">
            <a:xfrm>
              <a:off x="7009" y="2893"/>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Inf</a:t>
              </a:r>
              <a:endParaRPr lang="en-US" sz="3600"/>
            </a:p>
          </p:txBody>
        </p:sp>
        <p:sp>
          <p:nvSpPr>
            <p:cNvPr id="27" name="Rectangle 406">
              <a:extLst>
                <a:ext uri="{FF2B5EF4-FFF2-40B4-BE49-F238E27FC236}">
                  <a16:creationId xmlns:a16="http://schemas.microsoft.com/office/drawing/2014/main" id="{25A9B710-7E95-4D32-BCD1-F3077D2BE944}"/>
                </a:ext>
              </a:extLst>
            </p:cNvPr>
            <p:cNvSpPr>
              <a:spLocks noChangeArrowheads="1"/>
            </p:cNvSpPr>
            <p:nvPr/>
          </p:nvSpPr>
          <p:spPr bwMode="auto">
            <a:xfrm>
              <a:off x="7387" y="2893"/>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0.000</a:t>
              </a:r>
              <a:endParaRPr lang="en-US" sz="3600"/>
            </a:p>
          </p:txBody>
        </p:sp>
        <p:sp>
          <p:nvSpPr>
            <p:cNvPr id="28" name="Rectangle 407">
              <a:extLst>
                <a:ext uri="{FF2B5EF4-FFF2-40B4-BE49-F238E27FC236}">
                  <a16:creationId xmlns:a16="http://schemas.microsoft.com/office/drawing/2014/main" id="{2803DDF4-E7EF-4FA6-B999-5C6293A1C284}"/>
                </a:ext>
              </a:extLst>
            </p:cNvPr>
            <p:cNvSpPr>
              <a:spLocks noChangeArrowheads="1"/>
            </p:cNvSpPr>
            <p:nvPr/>
          </p:nvSpPr>
          <p:spPr bwMode="auto">
            <a:xfrm>
              <a:off x="7889" y="2893"/>
              <a:ext cx="6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FF0000"/>
                  </a:solidFill>
                  <a:latin typeface="Courier New" pitchFamily="49" charset="0"/>
                </a:rPr>
                <a:t>-63 -27  15</a:t>
              </a:r>
              <a:endParaRPr lang="en-US" sz="3600"/>
            </a:p>
          </p:txBody>
        </p:sp>
        <p:sp>
          <p:nvSpPr>
            <p:cNvPr id="29" name="Rectangle 410">
              <a:extLst>
                <a:ext uri="{FF2B5EF4-FFF2-40B4-BE49-F238E27FC236}">
                  <a16:creationId xmlns:a16="http://schemas.microsoft.com/office/drawing/2014/main" id="{4A300B8E-BFF6-4646-AF25-C088F4AD194C}"/>
                </a:ext>
              </a:extLst>
            </p:cNvPr>
            <p:cNvSpPr>
              <a:spLocks noChangeArrowheads="1"/>
            </p:cNvSpPr>
            <p:nvPr/>
          </p:nvSpPr>
          <p:spPr bwMode="auto">
            <a:xfrm>
              <a:off x="6630" y="2986"/>
              <a:ext cx="3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 12.04</a:t>
              </a:r>
              <a:endParaRPr lang="en-US" sz="3600"/>
            </a:p>
          </p:txBody>
        </p:sp>
        <p:sp>
          <p:nvSpPr>
            <p:cNvPr id="30" name="Rectangle 411">
              <a:extLst>
                <a:ext uri="{FF2B5EF4-FFF2-40B4-BE49-F238E27FC236}">
                  <a16:creationId xmlns:a16="http://schemas.microsoft.com/office/drawing/2014/main" id="{2A7CDE63-8573-4BE2-BEE3-9F4A4A72161A}"/>
                </a:ext>
              </a:extLst>
            </p:cNvPr>
            <p:cNvSpPr>
              <a:spLocks noChangeArrowheads="1"/>
            </p:cNvSpPr>
            <p:nvPr/>
          </p:nvSpPr>
          <p:spPr bwMode="auto">
            <a:xfrm>
              <a:off x="7009" y="2986"/>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  Inf</a:t>
              </a:r>
              <a:endParaRPr lang="en-US" sz="3600"/>
            </a:p>
          </p:txBody>
        </p:sp>
        <p:sp>
          <p:nvSpPr>
            <p:cNvPr id="31" name="Rectangle 412">
              <a:extLst>
                <a:ext uri="{FF2B5EF4-FFF2-40B4-BE49-F238E27FC236}">
                  <a16:creationId xmlns:a16="http://schemas.microsoft.com/office/drawing/2014/main" id="{D068EBF5-9736-4B34-AD5C-CAED4AAC144D}"/>
                </a:ext>
              </a:extLst>
            </p:cNvPr>
            <p:cNvSpPr>
              <a:spLocks noChangeArrowheads="1"/>
            </p:cNvSpPr>
            <p:nvPr/>
          </p:nvSpPr>
          <p:spPr bwMode="auto">
            <a:xfrm>
              <a:off x="7387" y="2986"/>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0.000</a:t>
              </a:r>
              <a:endParaRPr lang="en-US" sz="3600"/>
            </a:p>
          </p:txBody>
        </p:sp>
        <p:sp>
          <p:nvSpPr>
            <p:cNvPr id="32" name="Rectangle 413">
              <a:extLst>
                <a:ext uri="{FF2B5EF4-FFF2-40B4-BE49-F238E27FC236}">
                  <a16:creationId xmlns:a16="http://schemas.microsoft.com/office/drawing/2014/main" id="{4C79678D-5ADD-4AF4-AC44-8A0FF2B09372}"/>
                </a:ext>
              </a:extLst>
            </p:cNvPr>
            <p:cNvSpPr>
              <a:spLocks noChangeArrowheads="1"/>
            </p:cNvSpPr>
            <p:nvPr/>
          </p:nvSpPr>
          <p:spPr bwMode="auto">
            <a:xfrm>
              <a:off x="7889" y="2986"/>
              <a:ext cx="6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-48 -33  12</a:t>
              </a:r>
              <a:endParaRPr lang="en-US" sz="3600"/>
            </a:p>
          </p:txBody>
        </p:sp>
        <p:sp>
          <p:nvSpPr>
            <p:cNvPr id="33" name="Rectangle 416">
              <a:extLst>
                <a:ext uri="{FF2B5EF4-FFF2-40B4-BE49-F238E27FC236}">
                  <a16:creationId xmlns:a16="http://schemas.microsoft.com/office/drawing/2014/main" id="{C18740D5-028F-4AF7-824A-4A711774E902}"/>
                </a:ext>
              </a:extLst>
            </p:cNvPr>
            <p:cNvSpPr>
              <a:spLocks noChangeArrowheads="1"/>
            </p:cNvSpPr>
            <p:nvPr/>
          </p:nvSpPr>
          <p:spPr bwMode="auto">
            <a:xfrm>
              <a:off x="6630" y="3073"/>
              <a:ext cx="3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 11.82</a:t>
              </a:r>
              <a:endParaRPr lang="en-US" sz="3600"/>
            </a:p>
          </p:txBody>
        </p:sp>
        <p:sp>
          <p:nvSpPr>
            <p:cNvPr id="34" name="Rectangle 417">
              <a:extLst>
                <a:ext uri="{FF2B5EF4-FFF2-40B4-BE49-F238E27FC236}">
                  <a16:creationId xmlns:a16="http://schemas.microsoft.com/office/drawing/2014/main" id="{3793634C-3A4E-43D8-BA3A-6257282A1EB7}"/>
                </a:ext>
              </a:extLst>
            </p:cNvPr>
            <p:cNvSpPr>
              <a:spLocks noChangeArrowheads="1"/>
            </p:cNvSpPr>
            <p:nvPr/>
          </p:nvSpPr>
          <p:spPr bwMode="auto">
            <a:xfrm>
              <a:off x="7009" y="3073"/>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  Inf</a:t>
              </a:r>
              <a:endParaRPr lang="en-US" sz="3600"/>
            </a:p>
          </p:txBody>
        </p:sp>
        <p:sp>
          <p:nvSpPr>
            <p:cNvPr id="35" name="Rectangle 418">
              <a:extLst>
                <a:ext uri="{FF2B5EF4-FFF2-40B4-BE49-F238E27FC236}">
                  <a16:creationId xmlns:a16="http://schemas.microsoft.com/office/drawing/2014/main" id="{598511EC-FE53-4F9B-924E-D1704B6DAF1F}"/>
                </a:ext>
              </a:extLst>
            </p:cNvPr>
            <p:cNvSpPr>
              <a:spLocks noChangeArrowheads="1"/>
            </p:cNvSpPr>
            <p:nvPr/>
          </p:nvSpPr>
          <p:spPr bwMode="auto">
            <a:xfrm>
              <a:off x="7387" y="3073"/>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0.000</a:t>
              </a:r>
              <a:endParaRPr lang="en-US" sz="3600"/>
            </a:p>
          </p:txBody>
        </p:sp>
        <p:sp>
          <p:nvSpPr>
            <p:cNvPr id="36" name="Rectangle 419">
              <a:extLst>
                <a:ext uri="{FF2B5EF4-FFF2-40B4-BE49-F238E27FC236}">
                  <a16:creationId xmlns:a16="http://schemas.microsoft.com/office/drawing/2014/main" id="{F8D5AFD6-26CB-422D-B8DC-520C600809C5}"/>
                </a:ext>
              </a:extLst>
            </p:cNvPr>
            <p:cNvSpPr>
              <a:spLocks noChangeArrowheads="1"/>
            </p:cNvSpPr>
            <p:nvPr/>
          </p:nvSpPr>
          <p:spPr bwMode="auto">
            <a:xfrm>
              <a:off x="7889" y="3073"/>
              <a:ext cx="6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-66 -21   6</a:t>
              </a:r>
              <a:endParaRPr lang="en-US" sz="3600"/>
            </a:p>
          </p:txBody>
        </p:sp>
        <p:sp>
          <p:nvSpPr>
            <p:cNvPr id="37" name="Rectangle 425">
              <a:extLst>
                <a:ext uri="{FF2B5EF4-FFF2-40B4-BE49-F238E27FC236}">
                  <a16:creationId xmlns:a16="http://schemas.microsoft.com/office/drawing/2014/main" id="{814DFE52-15DB-4A7B-B792-B3C26F8ADB56}"/>
                </a:ext>
              </a:extLst>
            </p:cNvPr>
            <p:cNvSpPr>
              <a:spLocks noChangeArrowheads="1"/>
            </p:cNvSpPr>
            <p:nvPr/>
          </p:nvSpPr>
          <p:spPr bwMode="auto">
            <a:xfrm>
              <a:off x="6630" y="3153"/>
              <a:ext cx="34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13.72</a:t>
              </a:r>
              <a:endParaRPr lang="en-US" sz="3600"/>
            </a:p>
          </p:txBody>
        </p:sp>
        <p:sp>
          <p:nvSpPr>
            <p:cNvPr id="38" name="Rectangle 426">
              <a:extLst>
                <a:ext uri="{FF2B5EF4-FFF2-40B4-BE49-F238E27FC236}">
                  <a16:creationId xmlns:a16="http://schemas.microsoft.com/office/drawing/2014/main" id="{E46EA92B-329C-4AE6-8263-38DADB678058}"/>
                </a:ext>
              </a:extLst>
            </p:cNvPr>
            <p:cNvSpPr>
              <a:spLocks noChangeArrowheads="1"/>
            </p:cNvSpPr>
            <p:nvPr/>
          </p:nvSpPr>
          <p:spPr bwMode="auto">
            <a:xfrm>
              <a:off x="7009" y="3153"/>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Inf</a:t>
              </a:r>
              <a:endParaRPr lang="en-US" sz="3600"/>
            </a:p>
          </p:txBody>
        </p:sp>
        <p:sp>
          <p:nvSpPr>
            <p:cNvPr id="39" name="Rectangle 427">
              <a:extLst>
                <a:ext uri="{FF2B5EF4-FFF2-40B4-BE49-F238E27FC236}">
                  <a16:creationId xmlns:a16="http://schemas.microsoft.com/office/drawing/2014/main" id="{2A849F50-8706-4A1C-9FCF-88A9C36A2D73}"/>
                </a:ext>
              </a:extLst>
            </p:cNvPr>
            <p:cNvSpPr>
              <a:spLocks noChangeArrowheads="1"/>
            </p:cNvSpPr>
            <p:nvPr/>
          </p:nvSpPr>
          <p:spPr bwMode="auto">
            <a:xfrm>
              <a:off x="7387" y="3153"/>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0.000</a:t>
              </a:r>
              <a:endParaRPr lang="en-US" sz="3600"/>
            </a:p>
          </p:txBody>
        </p:sp>
        <p:sp>
          <p:nvSpPr>
            <p:cNvPr id="40" name="Rectangle 428">
              <a:extLst>
                <a:ext uri="{FF2B5EF4-FFF2-40B4-BE49-F238E27FC236}">
                  <a16:creationId xmlns:a16="http://schemas.microsoft.com/office/drawing/2014/main" id="{CC4685EE-D5CA-4879-9C15-4E680B487A0F}"/>
                </a:ext>
              </a:extLst>
            </p:cNvPr>
            <p:cNvSpPr>
              <a:spLocks noChangeArrowheads="1"/>
            </p:cNvSpPr>
            <p:nvPr/>
          </p:nvSpPr>
          <p:spPr bwMode="auto">
            <a:xfrm>
              <a:off x="7889" y="3153"/>
              <a:ext cx="6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57 -21  12</a:t>
              </a:r>
              <a:endParaRPr lang="en-US" sz="3600"/>
            </a:p>
          </p:txBody>
        </p:sp>
        <p:sp>
          <p:nvSpPr>
            <p:cNvPr id="41" name="Rectangle 431">
              <a:extLst>
                <a:ext uri="{FF2B5EF4-FFF2-40B4-BE49-F238E27FC236}">
                  <a16:creationId xmlns:a16="http://schemas.microsoft.com/office/drawing/2014/main" id="{7CB5A4C1-C680-4543-862F-0A5EF9D83200}"/>
                </a:ext>
              </a:extLst>
            </p:cNvPr>
            <p:cNvSpPr>
              <a:spLocks noChangeArrowheads="1"/>
            </p:cNvSpPr>
            <p:nvPr/>
          </p:nvSpPr>
          <p:spPr bwMode="auto">
            <a:xfrm>
              <a:off x="6630" y="3246"/>
              <a:ext cx="34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 12.29</a:t>
              </a:r>
              <a:endParaRPr lang="en-US" sz="3600"/>
            </a:p>
          </p:txBody>
        </p:sp>
        <p:sp>
          <p:nvSpPr>
            <p:cNvPr id="42" name="Rectangle 432">
              <a:extLst>
                <a:ext uri="{FF2B5EF4-FFF2-40B4-BE49-F238E27FC236}">
                  <a16:creationId xmlns:a16="http://schemas.microsoft.com/office/drawing/2014/main" id="{DA4196D2-5521-4DBD-9D47-E7D0913633C6}"/>
                </a:ext>
              </a:extLst>
            </p:cNvPr>
            <p:cNvSpPr>
              <a:spLocks noChangeArrowheads="1"/>
            </p:cNvSpPr>
            <p:nvPr/>
          </p:nvSpPr>
          <p:spPr bwMode="auto">
            <a:xfrm>
              <a:off x="7009" y="3246"/>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  Inf</a:t>
              </a:r>
              <a:endParaRPr lang="en-US" sz="3600"/>
            </a:p>
          </p:txBody>
        </p:sp>
        <p:sp>
          <p:nvSpPr>
            <p:cNvPr id="43" name="Rectangle 433">
              <a:extLst>
                <a:ext uri="{FF2B5EF4-FFF2-40B4-BE49-F238E27FC236}">
                  <a16:creationId xmlns:a16="http://schemas.microsoft.com/office/drawing/2014/main" id="{1AA2E00A-51EA-4B41-8E2E-5E286E43E313}"/>
                </a:ext>
              </a:extLst>
            </p:cNvPr>
            <p:cNvSpPr>
              <a:spLocks noChangeArrowheads="1"/>
            </p:cNvSpPr>
            <p:nvPr/>
          </p:nvSpPr>
          <p:spPr bwMode="auto">
            <a:xfrm>
              <a:off x="7387" y="3246"/>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0.000</a:t>
              </a:r>
              <a:endParaRPr lang="en-US" sz="3600"/>
            </a:p>
          </p:txBody>
        </p:sp>
        <p:sp>
          <p:nvSpPr>
            <p:cNvPr id="44" name="Rectangle 434">
              <a:extLst>
                <a:ext uri="{FF2B5EF4-FFF2-40B4-BE49-F238E27FC236}">
                  <a16:creationId xmlns:a16="http://schemas.microsoft.com/office/drawing/2014/main" id="{20D58174-E5A4-40C7-84CA-D1264E3E4D61}"/>
                </a:ext>
              </a:extLst>
            </p:cNvPr>
            <p:cNvSpPr>
              <a:spLocks noChangeArrowheads="1"/>
            </p:cNvSpPr>
            <p:nvPr/>
          </p:nvSpPr>
          <p:spPr bwMode="auto">
            <a:xfrm>
              <a:off x="7889" y="3246"/>
              <a:ext cx="6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 63 -12  -3</a:t>
              </a:r>
              <a:endParaRPr lang="en-US" sz="3600"/>
            </a:p>
          </p:txBody>
        </p:sp>
        <p:sp>
          <p:nvSpPr>
            <p:cNvPr id="45" name="Rectangle 437">
              <a:extLst>
                <a:ext uri="{FF2B5EF4-FFF2-40B4-BE49-F238E27FC236}">
                  <a16:creationId xmlns:a16="http://schemas.microsoft.com/office/drawing/2014/main" id="{7CA93883-3E4D-42AF-B5B2-F86D5C952BF6}"/>
                </a:ext>
              </a:extLst>
            </p:cNvPr>
            <p:cNvSpPr>
              <a:spLocks noChangeArrowheads="1"/>
            </p:cNvSpPr>
            <p:nvPr/>
          </p:nvSpPr>
          <p:spPr bwMode="auto">
            <a:xfrm>
              <a:off x="6630" y="3331"/>
              <a:ext cx="34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  9.89</a:t>
              </a:r>
              <a:endParaRPr lang="en-US" sz="3600"/>
            </a:p>
          </p:txBody>
        </p:sp>
        <p:sp>
          <p:nvSpPr>
            <p:cNvPr id="46" name="Rectangle 438">
              <a:extLst>
                <a:ext uri="{FF2B5EF4-FFF2-40B4-BE49-F238E27FC236}">
                  <a16:creationId xmlns:a16="http://schemas.microsoft.com/office/drawing/2014/main" id="{22CFEC48-CCAC-49F5-8AFE-32E5BFA44F0C}"/>
                </a:ext>
              </a:extLst>
            </p:cNvPr>
            <p:cNvSpPr>
              <a:spLocks noChangeArrowheads="1"/>
            </p:cNvSpPr>
            <p:nvPr/>
          </p:nvSpPr>
          <p:spPr bwMode="auto">
            <a:xfrm>
              <a:off x="7009" y="3331"/>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 7.83</a:t>
              </a:r>
              <a:endParaRPr lang="en-US" sz="3600"/>
            </a:p>
          </p:txBody>
        </p:sp>
        <p:sp>
          <p:nvSpPr>
            <p:cNvPr id="47" name="Rectangle 439">
              <a:extLst>
                <a:ext uri="{FF2B5EF4-FFF2-40B4-BE49-F238E27FC236}">
                  <a16:creationId xmlns:a16="http://schemas.microsoft.com/office/drawing/2014/main" id="{25339A16-D38D-4633-9E5D-39D3F3ECDF44}"/>
                </a:ext>
              </a:extLst>
            </p:cNvPr>
            <p:cNvSpPr>
              <a:spLocks noChangeArrowheads="1"/>
            </p:cNvSpPr>
            <p:nvPr/>
          </p:nvSpPr>
          <p:spPr bwMode="auto">
            <a:xfrm>
              <a:off x="7387" y="3331"/>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0.000</a:t>
              </a:r>
              <a:endParaRPr lang="en-US" sz="3600"/>
            </a:p>
          </p:txBody>
        </p:sp>
        <p:sp>
          <p:nvSpPr>
            <p:cNvPr id="48" name="Rectangle 440">
              <a:extLst>
                <a:ext uri="{FF2B5EF4-FFF2-40B4-BE49-F238E27FC236}">
                  <a16:creationId xmlns:a16="http://schemas.microsoft.com/office/drawing/2014/main" id="{69D03570-548D-4830-9F0B-D5D43AEAF716}"/>
                </a:ext>
              </a:extLst>
            </p:cNvPr>
            <p:cNvSpPr>
              <a:spLocks noChangeArrowheads="1"/>
            </p:cNvSpPr>
            <p:nvPr/>
          </p:nvSpPr>
          <p:spPr bwMode="auto">
            <a:xfrm>
              <a:off x="7889" y="3331"/>
              <a:ext cx="6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 57 -39   6</a:t>
              </a:r>
              <a:endParaRPr lang="en-US" sz="3600"/>
            </a:p>
          </p:txBody>
        </p:sp>
        <p:sp>
          <p:nvSpPr>
            <p:cNvPr id="49" name="Rectangle 446">
              <a:extLst>
                <a:ext uri="{FF2B5EF4-FFF2-40B4-BE49-F238E27FC236}">
                  <a16:creationId xmlns:a16="http://schemas.microsoft.com/office/drawing/2014/main" id="{A3F1EF9D-11EE-4C21-943D-D30764BE32D1}"/>
                </a:ext>
              </a:extLst>
            </p:cNvPr>
            <p:cNvSpPr>
              <a:spLocks noChangeArrowheads="1"/>
            </p:cNvSpPr>
            <p:nvPr/>
          </p:nvSpPr>
          <p:spPr bwMode="auto">
            <a:xfrm>
              <a:off x="6630" y="3410"/>
              <a:ext cx="34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7.39</a:t>
              </a:r>
              <a:endParaRPr lang="en-US" sz="3600"/>
            </a:p>
          </p:txBody>
        </p:sp>
        <p:sp>
          <p:nvSpPr>
            <p:cNvPr id="50" name="Rectangle 447">
              <a:extLst>
                <a:ext uri="{FF2B5EF4-FFF2-40B4-BE49-F238E27FC236}">
                  <a16:creationId xmlns:a16="http://schemas.microsoft.com/office/drawing/2014/main" id="{5A5ACC2D-B71D-45F1-B3FE-8E72360E2686}"/>
                </a:ext>
              </a:extLst>
            </p:cNvPr>
            <p:cNvSpPr>
              <a:spLocks noChangeArrowheads="1"/>
            </p:cNvSpPr>
            <p:nvPr/>
          </p:nvSpPr>
          <p:spPr bwMode="auto">
            <a:xfrm>
              <a:off x="7009" y="3410"/>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6.36</a:t>
              </a:r>
              <a:endParaRPr lang="en-US" sz="3600"/>
            </a:p>
          </p:txBody>
        </p:sp>
        <p:sp>
          <p:nvSpPr>
            <p:cNvPr id="51" name="Rectangle 448">
              <a:extLst>
                <a:ext uri="{FF2B5EF4-FFF2-40B4-BE49-F238E27FC236}">
                  <a16:creationId xmlns:a16="http://schemas.microsoft.com/office/drawing/2014/main" id="{228194E4-81BA-4931-8298-656D63C85B6E}"/>
                </a:ext>
              </a:extLst>
            </p:cNvPr>
            <p:cNvSpPr>
              <a:spLocks noChangeArrowheads="1"/>
            </p:cNvSpPr>
            <p:nvPr/>
          </p:nvSpPr>
          <p:spPr bwMode="auto">
            <a:xfrm>
              <a:off x="7387" y="3410"/>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0.000</a:t>
              </a:r>
              <a:endParaRPr lang="en-US" sz="3600"/>
            </a:p>
          </p:txBody>
        </p:sp>
        <p:sp>
          <p:nvSpPr>
            <p:cNvPr id="52" name="Rectangle 449">
              <a:extLst>
                <a:ext uri="{FF2B5EF4-FFF2-40B4-BE49-F238E27FC236}">
                  <a16:creationId xmlns:a16="http://schemas.microsoft.com/office/drawing/2014/main" id="{BCF1DF99-8C1E-4AC3-8D11-DDD083F46EFD}"/>
                </a:ext>
              </a:extLst>
            </p:cNvPr>
            <p:cNvSpPr>
              <a:spLocks noChangeArrowheads="1"/>
            </p:cNvSpPr>
            <p:nvPr/>
          </p:nvSpPr>
          <p:spPr bwMode="auto">
            <a:xfrm>
              <a:off x="7889" y="3410"/>
              <a:ext cx="6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36 -30 -15</a:t>
              </a:r>
              <a:endParaRPr lang="en-US" sz="3600"/>
            </a:p>
          </p:txBody>
        </p:sp>
        <p:sp>
          <p:nvSpPr>
            <p:cNvPr id="53" name="Rectangle 455">
              <a:extLst>
                <a:ext uri="{FF2B5EF4-FFF2-40B4-BE49-F238E27FC236}">
                  <a16:creationId xmlns:a16="http://schemas.microsoft.com/office/drawing/2014/main" id="{E87E4E14-6732-4E84-849A-F8E8D38510E6}"/>
                </a:ext>
              </a:extLst>
            </p:cNvPr>
            <p:cNvSpPr>
              <a:spLocks noChangeArrowheads="1"/>
            </p:cNvSpPr>
            <p:nvPr/>
          </p:nvSpPr>
          <p:spPr bwMode="auto">
            <a:xfrm>
              <a:off x="6630" y="3497"/>
              <a:ext cx="34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6.84</a:t>
              </a:r>
              <a:endParaRPr lang="en-US" sz="3600"/>
            </a:p>
          </p:txBody>
        </p:sp>
        <p:sp>
          <p:nvSpPr>
            <p:cNvPr id="54" name="Rectangle 456">
              <a:extLst>
                <a:ext uri="{FF2B5EF4-FFF2-40B4-BE49-F238E27FC236}">
                  <a16:creationId xmlns:a16="http://schemas.microsoft.com/office/drawing/2014/main" id="{4B93533A-0246-4E28-A934-8524FF4A84F8}"/>
                </a:ext>
              </a:extLst>
            </p:cNvPr>
            <p:cNvSpPr>
              <a:spLocks noChangeArrowheads="1"/>
            </p:cNvSpPr>
            <p:nvPr/>
          </p:nvSpPr>
          <p:spPr bwMode="auto">
            <a:xfrm>
              <a:off x="7009" y="3497"/>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5.99</a:t>
              </a:r>
              <a:endParaRPr lang="en-US" sz="3600"/>
            </a:p>
          </p:txBody>
        </p:sp>
        <p:sp>
          <p:nvSpPr>
            <p:cNvPr id="55" name="Rectangle 457">
              <a:extLst>
                <a:ext uri="{FF2B5EF4-FFF2-40B4-BE49-F238E27FC236}">
                  <a16:creationId xmlns:a16="http://schemas.microsoft.com/office/drawing/2014/main" id="{7744AAF5-1A53-4951-8BB7-FCE5C8CB7EC3}"/>
                </a:ext>
              </a:extLst>
            </p:cNvPr>
            <p:cNvSpPr>
              <a:spLocks noChangeArrowheads="1"/>
            </p:cNvSpPr>
            <p:nvPr/>
          </p:nvSpPr>
          <p:spPr bwMode="auto">
            <a:xfrm>
              <a:off x="7387" y="3497"/>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0.000</a:t>
              </a:r>
              <a:endParaRPr lang="en-US" sz="3600"/>
            </a:p>
          </p:txBody>
        </p:sp>
        <p:sp>
          <p:nvSpPr>
            <p:cNvPr id="56" name="Rectangle 458">
              <a:extLst>
                <a:ext uri="{FF2B5EF4-FFF2-40B4-BE49-F238E27FC236}">
                  <a16:creationId xmlns:a16="http://schemas.microsoft.com/office/drawing/2014/main" id="{386A588A-5D78-4C3D-81E9-54E5F70E6B21}"/>
                </a:ext>
              </a:extLst>
            </p:cNvPr>
            <p:cNvSpPr>
              <a:spLocks noChangeArrowheads="1"/>
            </p:cNvSpPr>
            <p:nvPr/>
          </p:nvSpPr>
          <p:spPr bwMode="auto">
            <a:xfrm>
              <a:off x="7889" y="3497"/>
              <a:ext cx="6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51   0  48</a:t>
              </a:r>
              <a:endParaRPr lang="en-US" sz="3600"/>
            </a:p>
          </p:txBody>
        </p:sp>
        <p:sp>
          <p:nvSpPr>
            <p:cNvPr id="57" name="Rectangle 464">
              <a:extLst>
                <a:ext uri="{FF2B5EF4-FFF2-40B4-BE49-F238E27FC236}">
                  <a16:creationId xmlns:a16="http://schemas.microsoft.com/office/drawing/2014/main" id="{117A67A8-DD74-4D74-B934-432347230A63}"/>
                </a:ext>
              </a:extLst>
            </p:cNvPr>
            <p:cNvSpPr>
              <a:spLocks noChangeArrowheads="1"/>
            </p:cNvSpPr>
            <p:nvPr/>
          </p:nvSpPr>
          <p:spPr bwMode="auto">
            <a:xfrm>
              <a:off x="6630" y="3582"/>
              <a:ext cx="3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6.36</a:t>
              </a:r>
              <a:endParaRPr lang="en-US" sz="3600"/>
            </a:p>
          </p:txBody>
        </p:sp>
        <p:sp>
          <p:nvSpPr>
            <p:cNvPr id="58" name="Rectangle 465">
              <a:extLst>
                <a:ext uri="{FF2B5EF4-FFF2-40B4-BE49-F238E27FC236}">
                  <a16:creationId xmlns:a16="http://schemas.microsoft.com/office/drawing/2014/main" id="{27EC3708-2310-401E-832F-F245899B2384}"/>
                </a:ext>
              </a:extLst>
            </p:cNvPr>
            <p:cNvSpPr>
              <a:spLocks noChangeArrowheads="1"/>
            </p:cNvSpPr>
            <p:nvPr/>
          </p:nvSpPr>
          <p:spPr bwMode="auto">
            <a:xfrm>
              <a:off x="7009" y="3582"/>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5.65</a:t>
              </a:r>
              <a:endParaRPr lang="en-US" sz="3600"/>
            </a:p>
          </p:txBody>
        </p:sp>
        <p:sp>
          <p:nvSpPr>
            <p:cNvPr id="59" name="Rectangle 466">
              <a:extLst>
                <a:ext uri="{FF2B5EF4-FFF2-40B4-BE49-F238E27FC236}">
                  <a16:creationId xmlns:a16="http://schemas.microsoft.com/office/drawing/2014/main" id="{5170BDC5-B91A-4224-A255-FD8B79040DAA}"/>
                </a:ext>
              </a:extLst>
            </p:cNvPr>
            <p:cNvSpPr>
              <a:spLocks noChangeArrowheads="1"/>
            </p:cNvSpPr>
            <p:nvPr/>
          </p:nvSpPr>
          <p:spPr bwMode="auto">
            <a:xfrm>
              <a:off x="7387" y="3582"/>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0.000</a:t>
              </a:r>
              <a:endParaRPr lang="en-US" sz="3600"/>
            </a:p>
          </p:txBody>
        </p:sp>
        <p:sp>
          <p:nvSpPr>
            <p:cNvPr id="60" name="Rectangle 467">
              <a:extLst>
                <a:ext uri="{FF2B5EF4-FFF2-40B4-BE49-F238E27FC236}">
                  <a16:creationId xmlns:a16="http://schemas.microsoft.com/office/drawing/2014/main" id="{5F8F2148-E118-4E19-B158-048A3432F1C8}"/>
                </a:ext>
              </a:extLst>
            </p:cNvPr>
            <p:cNvSpPr>
              <a:spLocks noChangeArrowheads="1"/>
            </p:cNvSpPr>
            <p:nvPr/>
          </p:nvSpPr>
          <p:spPr bwMode="auto">
            <a:xfrm>
              <a:off x="7889" y="3582"/>
              <a:ext cx="6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-63 -54  -3</a:t>
              </a:r>
              <a:endParaRPr lang="en-US" sz="3600"/>
            </a:p>
          </p:txBody>
        </p:sp>
        <p:sp>
          <p:nvSpPr>
            <p:cNvPr id="61" name="Rectangle 473">
              <a:extLst>
                <a:ext uri="{FF2B5EF4-FFF2-40B4-BE49-F238E27FC236}">
                  <a16:creationId xmlns:a16="http://schemas.microsoft.com/office/drawing/2014/main" id="{DEE1C947-B095-4A1D-A7A9-B0F598C5FED3}"/>
                </a:ext>
              </a:extLst>
            </p:cNvPr>
            <p:cNvSpPr>
              <a:spLocks noChangeArrowheads="1"/>
            </p:cNvSpPr>
            <p:nvPr/>
          </p:nvSpPr>
          <p:spPr bwMode="auto">
            <a:xfrm>
              <a:off x="6630" y="3669"/>
              <a:ext cx="3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6.19</a:t>
              </a:r>
              <a:endParaRPr lang="en-US" sz="3600"/>
            </a:p>
          </p:txBody>
        </p:sp>
        <p:sp>
          <p:nvSpPr>
            <p:cNvPr id="62" name="Rectangle 474">
              <a:extLst>
                <a:ext uri="{FF2B5EF4-FFF2-40B4-BE49-F238E27FC236}">
                  <a16:creationId xmlns:a16="http://schemas.microsoft.com/office/drawing/2014/main" id="{5CE993C5-9209-4FCF-96DF-A23C7005E8C1}"/>
                </a:ext>
              </a:extLst>
            </p:cNvPr>
            <p:cNvSpPr>
              <a:spLocks noChangeArrowheads="1"/>
            </p:cNvSpPr>
            <p:nvPr/>
          </p:nvSpPr>
          <p:spPr bwMode="auto">
            <a:xfrm>
              <a:off x="7009" y="3669"/>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5.53</a:t>
              </a:r>
              <a:endParaRPr lang="en-US" sz="3600"/>
            </a:p>
          </p:txBody>
        </p:sp>
        <p:sp>
          <p:nvSpPr>
            <p:cNvPr id="63" name="Rectangle 475">
              <a:extLst>
                <a:ext uri="{FF2B5EF4-FFF2-40B4-BE49-F238E27FC236}">
                  <a16:creationId xmlns:a16="http://schemas.microsoft.com/office/drawing/2014/main" id="{4DAA906D-39FE-42F3-AA37-41B7BE7D682D}"/>
                </a:ext>
              </a:extLst>
            </p:cNvPr>
            <p:cNvSpPr>
              <a:spLocks noChangeArrowheads="1"/>
            </p:cNvSpPr>
            <p:nvPr/>
          </p:nvSpPr>
          <p:spPr bwMode="auto">
            <a:xfrm>
              <a:off x="7387" y="3669"/>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0.000</a:t>
              </a:r>
              <a:endParaRPr lang="en-US" sz="3600"/>
            </a:p>
          </p:txBody>
        </p:sp>
        <p:sp>
          <p:nvSpPr>
            <p:cNvPr id="64" name="Rectangle 476">
              <a:extLst>
                <a:ext uri="{FF2B5EF4-FFF2-40B4-BE49-F238E27FC236}">
                  <a16:creationId xmlns:a16="http://schemas.microsoft.com/office/drawing/2014/main" id="{5A024A6C-1E81-4A6A-B889-EFF11FF1EB64}"/>
                </a:ext>
              </a:extLst>
            </p:cNvPr>
            <p:cNvSpPr>
              <a:spLocks noChangeArrowheads="1"/>
            </p:cNvSpPr>
            <p:nvPr/>
          </p:nvSpPr>
          <p:spPr bwMode="auto">
            <a:xfrm>
              <a:off x="7889" y="3669"/>
              <a:ext cx="6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-30 -33 -18</a:t>
              </a:r>
              <a:endParaRPr lang="en-US" sz="3600"/>
            </a:p>
          </p:txBody>
        </p:sp>
        <p:sp>
          <p:nvSpPr>
            <p:cNvPr id="65" name="Rectangle 482">
              <a:extLst>
                <a:ext uri="{FF2B5EF4-FFF2-40B4-BE49-F238E27FC236}">
                  <a16:creationId xmlns:a16="http://schemas.microsoft.com/office/drawing/2014/main" id="{90883E6F-787E-42EF-BC84-73F6A35207C2}"/>
                </a:ext>
              </a:extLst>
            </p:cNvPr>
            <p:cNvSpPr>
              <a:spLocks noChangeArrowheads="1"/>
            </p:cNvSpPr>
            <p:nvPr/>
          </p:nvSpPr>
          <p:spPr bwMode="auto">
            <a:xfrm>
              <a:off x="6630" y="3753"/>
              <a:ext cx="3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5.96</a:t>
              </a:r>
              <a:endParaRPr lang="en-US" sz="3600"/>
            </a:p>
          </p:txBody>
        </p:sp>
        <p:sp>
          <p:nvSpPr>
            <p:cNvPr id="66" name="Rectangle 483">
              <a:extLst>
                <a:ext uri="{FF2B5EF4-FFF2-40B4-BE49-F238E27FC236}">
                  <a16:creationId xmlns:a16="http://schemas.microsoft.com/office/drawing/2014/main" id="{09465274-95B0-440B-B947-67AC4892CDAE}"/>
                </a:ext>
              </a:extLst>
            </p:cNvPr>
            <p:cNvSpPr>
              <a:spLocks noChangeArrowheads="1"/>
            </p:cNvSpPr>
            <p:nvPr/>
          </p:nvSpPr>
          <p:spPr bwMode="auto">
            <a:xfrm>
              <a:off x="7009" y="3753"/>
              <a:ext cx="29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5.36</a:t>
              </a:r>
              <a:endParaRPr lang="en-US" sz="3600"/>
            </a:p>
          </p:txBody>
        </p:sp>
        <p:sp>
          <p:nvSpPr>
            <p:cNvPr id="67" name="Rectangle 484">
              <a:extLst>
                <a:ext uri="{FF2B5EF4-FFF2-40B4-BE49-F238E27FC236}">
                  <a16:creationId xmlns:a16="http://schemas.microsoft.com/office/drawing/2014/main" id="{854F3EF5-565D-4149-84C4-FF51F34D85CE}"/>
                </a:ext>
              </a:extLst>
            </p:cNvPr>
            <p:cNvSpPr>
              <a:spLocks noChangeArrowheads="1"/>
            </p:cNvSpPr>
            <p:nvPr/>
          </p:nvSpPr>
          <p:spPr bwMode="auto">
            <a:xfrm>
              <a:off x="7387" y="3753"/>
              <a:ext cx="29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0.000</a:t>
              </a:r>
              <a:endParaRPr lang="en-US" sz="3600"/>
            </a:p>
          </p:txBody>
        </p:sp>
        <p:sp>
          <p:nvSpPr>
            <p:cNvPr id="68" name="Rectangle 485">
              <a:extLst>
                <a:ext uri="{FF2B5EF4-FFF2-40B4-BE49-F238E27FC236}">
                  <a16:creationId xmlns:a16="http://schemas.microsoft.com/office/drawing/2014/main" id="{A1FE0C76-F17D-479B-A4C8-30E98A85D847}"/>
                </a:ext>
              </a:extLst>
            </p:cNvPr>
            <p:cNvSpPr>
              <a:spLocks noChangeArrowheads="1"/>
            </p:cNvSpPr>
            <p:nvPr/>
          </p:nvSpPr>
          <p:spPr bwMode="auto">
            <a:xfrm>
              <a:off x="7889" y="3753"/>
              <a:ext cx="63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36 -27   9</a:t>
              </a:r>
              <a:endParaRPr lang="en-US" sz="3600"/>
            </a:p>
          </p:txBody>
        </p:sp>
        <p:sp>
          <p:nvSpPr>
            <p:cNvPr id="69" name="Rectangle 491">
              <a:extLst>
                <a:ext uri="{FF2B5EF4-FFF2-40B4-BE49-F238E27FC236}">
                  <a16:creationId xmlns:a16="http://schemas.microsoft.com/office/drawing/2014/main" id="{7316C71D-411B-4FC7-B41D-A15044F568CF}"/>
                </a:ext>
              </a:extLst>
            </p:cNvPr>
            <p:cNvSpPr>
              <a:spLocks noChangeArrowheads="1"/>
            </p:cNvSpPr>
            <p:nvPr/>
          </p:nvSpPr>
          <p:spPr bwMode="auto">
            <a:xfrm>
              <a:off x="6630" y="3841"/>
              <a:ext cx="3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5.84</a:t>
              </a:r>
              <a:endParaRPr lang="en-US" sz="3600"/>
            </a:p>
          </p:txBody>
        </p:sp>
        <p:sp>
          <p:nvSpPr>
            <p:cNvPr id="70" name="Rectangle 492">
              <a:extLst>
                <a:ext uri="{FF2B5EF4-FFF2-40B4-BE49-F238E27FC236}">
                  <a16:creationId xmlns:a16="http://schemas.microsoft.com/office/drawing/2014/main" id="{AB69EF56-E738-459C-B40B-243220C271D2}"/>
                </a:ext>
              </a:extLst>
            </p:cNvPr>
            <p:cNvSpPr>
              <a:spLocks noChangeArrowheads="1"/>
            </p:cNvSpPr>
            <p:nvPr/>
          </p:nvSpPr>
          <p:spPr bwMode="auto">
            <a:xfrm>
              <a:off x="7009" y="3841"/>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5.27</a:t>
              </a:r>
              <a:endParaRPr lang="en-US" sz="3600"/>
            </a:p>
          </p:txBody>
        </p:sp>
        <p:sp>
          <p:nvSpPr>
            <p:cNvPr id="71" name="Rectangle 493">
              <a:extLst>
                <a:ext uri="{FF2B5EF4-FFF2-40B4-BE49-F238E27FC236}">
                  <a16:creationId xmlns:a16="http://schemas.microsoft.com/office/drawing/2014/main" id="{7E43E561-315C-43DC-9896-12CA617BF161}"/>
                </a:ext>
              </a:extLst>
            </p:cNvPr>
            <p:cNvSpPr>
              <a:spLocks noChangeArrowheads="1"/>
            </p:cNvSpPr>
            <p:nvPr/>
          </p:nvSpPr>
          <p:spPr bwMode="auto">
            <a:xfrm>
              <a:off x="7387" y="3841"/>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0.000</a:t>
              </a:r>
              <a:endParaRPr lang="en-US" sz="3600"/>
            </a:p>
          </p:txBody>
        </p:sp>
        <p:sp>
          <p:nvSpPr>
            <p:cNvPr id="72" name="Rectangle 494">
              <a:extLst>
                <a:ext uri="{FF2B5EF4-FFF2-40B4-BE49-F238E27FC236}">
                  <a16:creationId xmlns:a16="http://schemas.microsoft.com/office/drawing/2014/main" id="{D29F2145-0665-41DD-966C-EC632F2C78BC}"/>
                </a:ext>
              </a:extLst>
            </p:cNvPr>
            <p:cNvSpPr>
              <a:spLocks noChangeArrowheads="1"/>
            </p:cNvSpPr>
            <p:nvPr/>
          </p:nvSpPr>
          <p:spPr bwMode="auto">
            <a:xfrm>
              <a:off x="7889" y="3841"/>
              <a:ext cx="6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-45  42   9</a:t>
              </a:r>
              <a:endParaRPr lang="en-US" sz="3600"/>
            </a:p>
          </p:txBody>
        </p:sp>
        <p:sp>
          <p:nvSpPr>
            <p:cNvPr id="73" name="Rectangle 500">
              <a:extLst>
                <a:ext uri="{FF2B5EF4-FFF2-40B4-BE49-F238E27FC236}">
                  <a16:creationId xmlns:a16="http://schemas.microsoft.com/office/drawing/2014/main" id="{9AB3B88E-B5E4-4AAB-B48E-D5DEA42B646B}"/>
                </a:ext>
              </a:extLst>
            </p:cNvPr>
            <p:cNvSpPr>
              <a:spLocks noChangeArrowheads="1"/>
            </p:cNvSpPr>
            <p:nvPr/>
          </p:nvSpPr>
          <p:spPr bwMode="auto">
            <a:xfrm>
              <a:off x="6630" y="3928"/>
              <a:ext cx="3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5.44</a:t>
              </a:r>
              <a:endParaRPr lang="en-US" sz="3600"/>
            </a:p>
          </p:txBody>
        </p:sp>
        <p:sp>
          <p:nvSpPr>
            <p:cNvPr id="74" name="Rectangle 501">
              <a:extLst>
                <a:ext uri="{FF2B5EF4-FFF2-40B4-BE49-F238E27FC236}">
                  <a16:creationId xmlns:a16="http://schemas.microsoft.com/office/drawing/2014/main" id="{4ED9B2B4-385B-41D5-AD4C-C192BEDC3B3E}"/>
                </a:ext>
              </a:extLst>
            </p:cNvPr>
            <p:cNvSpPr>
              <a:spLocks noChangeArrowheads="1"/>
            </p:cNvSpPr>
            <p:nvPr/>
          </p:nvSpPr>
          <p:spPr bwMode="auto">
            <a:xfrm>
              <a:off x="7009" y="3928"/>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4.97</a:t>
              </a:r>
              <a:endParaRPr lang="en-US" sz="3600"/>
            </a:p>
          </p:txBody>
        </p:sp>
        <p:sp>
          <p:nvSpPr>
            <p:cNvPr id="75" name="Rectangle 502">
              <a:extLst>
                <a:ext uri="{FF2B5EF4-FFF2-40B4-BE49-F238E27FC236}">
                  <a16:creationId xmlns:a16="http://schemas.microsoft.com/office/drawing/2014/main" id="{E9877014-549D-4454-8B3C-284CCC8C4F06}"/>
                </a:ext>
              </a:extLst>
            </p:cNvPr>
            <p:cNvSpPr>
              <a:spLocks noChangeArrowheads="1"/>
            </p:cNvSpPr>
            <p:nvPr/>
          </p:nvSpPr>
          <p:spPr bwMode="auto">
            <a:xfrm>
              <a:off x="7387" y="3928"/>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0.000</a:t>
              </a:r>
              <a:endParaRPr lang="en-US" sz="3600"/>
            </a:p>
          </p:txBody>
        </p:sp>
        <p:sp>
          <p:nvSpPr>
            <p:cNvPr id="76" name="Rectangle 503">
              <a:extLst>
                <a:ext uri="{FF2B5EF4-FFF2-40B4-BE49-F238E27FC236}">
                  <a16:creationId xmlns:a16="http://schemas.microsoft.com/office/drawing/2014/main" id="{19DAE7BB-0193-4B93-B988-47BF6AD282F8}"/>
                </a:ext>
              </a:extLst>
            </p:cNvPr>
            <p:cNvSpPr>
              <a:spLocks noChangeArrowheads="1"/>
            </p:cNvSpPr>
            <p:nvPr/>
          </p:nvSpPr>
          <p:spPr bwMode="auto">
            <a:xfrm>
              <a:off x="7889" y="3928"/>
              <a:ext cx="6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48  27  24</a:t>
              </a:r>
              <a:endParaRPr lang="en-US" sz="3600"/>
            </a:p>
          </p:txBody>
        </p:sp>
        <p:sp>
          <p:nvSpPr>
            <p:cNvPr id="77" name="Rectangle 509">
              <a:extLst>
                <a:ext uri="{FF2B5EF4-FFF2-40B4-BE49-F238E27FC236}">
                  <a16:creationId xmlns:a16="http://schemas.microsoft.com/office/drawing/2014/main" id="{7EBAAD42-A51E-4889-BC04-13FFDF52113D}"/>
                </a:ext>
              </a:extLst>
            </p:cNvPr>
            <p:cNvSpPr>
              <a:spLocks noChangeArrowheads="1"/>
            </p:cNvSpPr>
            <p:nvPr/>
          </p:nvSpPr>
          <p:spPr bwMode="auto">
            <a:xfrm>
              <a:off x="6630" y="4014"/>
              <a:ext cx="34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5.32</a:t>
              </a:r>
              <a:endParaRPr lang="en-US" sz="3600"/>
            </a:p>
          </p:txBody>
        </p:sp>
        <p:sp>
          <p:nvSpPr>
            <p:cNvPr id="78" name="Rectangle 510">
              <a:extLst>
                <a:ext uri="{FF2B5EF4-FFF2-40B4-BE49-F238E27FC236}">
                  <a16:creationId xmlns:a16="http://schemas.microsoft.com/office/drawing/2014/main" id="{D647ACFC-3FED-4DA2-AA23-174C3E741103}"/>
                </a:ext>
              </a:extLst>
            </p:cNvPr>
            <p:cNvSpPr>
              <a:spLocks noChangeArrowheads="1"/>
            </p:cNvSpPr>
            <p:nvPr/>
          </p:nvSpPr>
          <p:spPr bwMode="auto">
            <a:xfrm>
              <a:off x="7009" y="4014"/>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4.87</a:t>
              </a:r>
              <a:endParaRPr lang="en-US" sz="3600"/>
            </a:p>
          </p:txBody>
        </p:sp>
        <p:sp>
          <p:nvSpPr>
            <p:cNvPr id="79" name="Rectangle 511">
              <a:extLst>
                <a:ext uri="{FF2B5EF4-FFF2-40B4-BE49-F238E27FC236}">
                  <a16:creationId xmlns:a16="http://schemas.microsoft.com/office/drawing/2014/main" id="{0C28FE43-D1C9-4462-AB1E-306272C84812}"/>
                </a:ext>
              </a:extLst>
            </p:cNvPr>
            <p:cNvSpPr>
              <a:spLocks noChangeArrowheads="1"/>
            </p:cNvSpPr>
            <p:nvPr/>
          </p:nvSpPr>
          <p:spPr bwMode="auto">
            <a:xfrm>
              <a:off x="7387" y="4014"/>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0.000</a:t>
              </a:r>
              <a:endParaRPr lang="en-US" sz="3600"/>
            </a:p>
          </p:txBody>
        </p:sp>
        <p:sp>
          <p:nvSpPr>
            <p:cNvPr id="80" name="Rectangle 512">
              <a:extLst>
                <a:ext uri="{FF2B5EF4-FFF2-40B4-BE49-F238E27FC236}">
                  <a16:creationId xmlns:a16="http://schemas.microsoft.com/office/drawing/2014/main" id="{821A97E7-CE26-4974-9EAB-C8FBF206D99F}"/>
                </a:ext>
              </a:extLst>
            </p:cNvPr>
            <p:cNvSpPr>
              <a:spLocks noChangeArrowheads="1"/>
            </p:cNvSpPr>
            <p:nvPr/>
          </p:nvSpPr>
          <p:spPr bwMode="auto">
            <a:xfrm>
              <a:off x="7889" y="4014"/>
              <a:ext cx="6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36 -27  42</a:t>
              </a:r>
              <a:endParaRPr lang="en-US" sz="3600"/>
            </a:p>
          </p:txBody>
        </p:sp>
      </p:grpSp>
      <p:grpSp>
        <p:nvGrpSpPr>
          <p:cNvPr id="81" name="Group 80">
            <a:extLst>
              <a:ext uri="{FF2B5EF4-FFF2-40B4-BE49-F238E27FC236}">
                <a16:creationId xmlns:a16="http://schemas.microsoft.com/office/drawing/2014/main" id="{64FBF15B-0404-48CA-93C9-BA04CE0E749E}"/>
              </a:ext>
            </a:extLst>
          </p:cNvPr>
          <p:cNvGrpSpPr/>
          <p:nvPr/>
        </p:nvGrpSpPr>
        <p:grpSpPr>
          <a:xfrm>
            <a:off x="1102123" y="3757588"/>
            <a:ext cx="1944216" cy="2808312"/>
            <a:chOff x="4206875" y="1087438"/>
            <a:chExt cx="5353050" cy="5581650"/>
          </a:xfrm>
        </p:grpSpPr>
        <p:sp>
          <p:nvSpPr>
            <p:cNvPr id="82" name="Rectangle 114">
              <a:extLst>
                <a:ext uri="{FF2B5EF4-FFF2-40B4-BE49-F238E27FC236}">
                  <a16:creationId xmlns:a16="http://schemas.microsoft.com/office/drawing/2014/main" id="{B071096B-9B16-4DC2-B1F8-0EBF5C61E222}"/>
                </a:ext>
              </a:extLst>
            </p:cNvPr>
            <p:cNvSpPr>
              <a:spLocks noChangeArrowheads="1"/>
            </p:cNvSpPr>
            <p:nvPr/>
          </p:nvSpPr>
          <p:spPr bwMode="auto">
            <a:xfrm>
              <a:off x="4206875" y="1087438"/>
              <a:ext cx="5353050" cy="5581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Rectangle 115">
              <a:extLst>
                <a:ext uri="{FF2B5EF4-FFF2-40B4-BE49-F238E27FC236}">
                  <a16:creationId xmlns:a16="http://schemas.microsoft.com/office/drawing/2014/main" id="{76034708-2B91-4102-8855-F1D4B5669F58}"/>
                </a:ext>
              </a:extLst>
            </p:cNvPr>
            <p:cNvSpPr>
              <a:spLocks noChangeArrowheads="1"/>
            </p:cNvSpPr>
            <p:nvPr/>
          </p:nvSpPr>
          <p:spPr bwMode="auto">
            <a:xfrm>
              <a:off x="4206875" y="1087438"/>
              <a:ext cx="5353050" cy="5581650"/>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4" name="Picture 116">
              <a:extLst>
                <a:ext uri="{FF2B5EF4-FFF2-40B4-BE49-F238E27FC236}">
                  <a16:creationId xmlns:a16="http://schemas.microsoft.com/office/drawing/2014/main" id="{B0F998D2-233A-43E4-95DB-334785C87C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6875" y="1087438"/>
              <a:ext cx="535305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Line 117">
              <a:extLst>
                <a:ext uri="{FF2B5EF4-FFF2-40B4-BE49-F238E27FC236}">
                  <a16:creationId xmlns:a16="http://schemas.microsoft.com/office/drawing/2014/main" id="{F4FA289C-D3CD-4B3A-9F1B-048DDED6F213}"/>
                </a:ext>
              </a:extLst>
            </p:cNvPr>
            <p:cNvSpPr>
              <a:spLocks noChangeShapeType="1"/>
            </p:cNvSpPr>
            <p:nvPr/>
          </p:nvSpPr>
          <p:spPr bwMode="auto">
            <a:xfrm>
              <a:off x="4206875" y="6669088"/>
              <a:ext cx="535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118">
              <a:extLst>
                <a:ext uri="{FF2B5EF4-FFF2-40B4-BE49-F238E27FC236}">
                  <a16:creationId xmlns:a16="http://schemas.microsoft.com/office/drawing/2014/main" id="{22701610-FAB6-40A1-83E3-B43B77C7DB30}"/>
                </a:ext>
              </a:extLst>
            </p:cNvPr>
            <p:cNvSpPr>
              <a:spLocks noChangeShapeType="1"/>
            </p:cNvSpPr>
            <p:nvPr/>
          </p:nvSpPr>
          <p:spPr bwMode="auto">
            <a:xfrm>
              <a:off x="4206875" y="1087438"/>
              <a:ext cx="535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119">
              <a:extLst>
                <a:ext uri="{FF2B5EF4-FFF2-40B4-BE49-F238E27FC236}">
                  <a16:creationId xmlns:a16="http://schemas.microsoft.com/office/drawing/2014/main" id="{313853CE-3CEE-4DAA-BD70-292A089A47E3}"/>
                </a:ext>
              </a:extLst>
            </p:cNvPr>
            <p:cNvSpPr>
              <a:spLocks noChangeShapeType="1"/>
            </p:cNvSpPr>
            <p:nvPr/>
          </p:nvSpPr>
          <p:spPr bwMode="auto">
            <a:xfrm>
              <a:off x="9559925" y="1087438"/>
              <a:ext cx="0" cy="55816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120">
              <a:extLst>
                <a:ext uri="{FF2B5EF4-FFF2-40B4-BE49-F238E27FC236}">
                  <a16:creationId xmlns:a16="http://schemas.microsoft.com/office/drawing/2014/main" id="{852BB492-5F5B-45AA-9E31-EE8FAC293106}"/>
                </a:ext>
              </a:extLst>
            </p:cNvPr>
            <p:cNvSpPr>
              <a:spLocks noChangeShapeType="1"/>
            </p:cNvSpPr>
            <p:nvPr/>
          </p:nvSpPr>
          <p:spPr bwMode="auto">
            <a:xfrm>
              <a:off x="4206875" y="1087438"/>
              <a:ext cx="0" cy="55816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121">
              <a:extLst>
                <a:ext uri="{FF2B5EF4-FFF2-40B4-BE49-F238E27FC236}">
                  <a16:creationId xmlns:a16="http://schemas.microsoft.com/office/drawing/2014/main" id="{B7944B3A-6CF8-4FF1-9F17-423B954777FF}"/>
                </a:ext>
              </a:extLst>
            </p:cNvPr>
            <p:cNvSpPr>
              <a:spLocks noChangeShapeType="1"/>
            </p:cNvSpPr>
            <p:nvPr/>
          </p:nvSpPr>
          <p:spPr bwMode="auto">
            <a:xfrm>
              <a:off x="4206875" y="6669088"/>
              <a:ext cx="535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122">
              <a:extLst>
                <a:ext uri="{FF2B5EF4-FFF2-40B4-BE49-F238E27FC236}">
                  <a16:creationId xmlns:a16="http://schemas.microsoft.com/office/drawing/2014/main" id="{055E4959-1038-46C3-99B7-E186F0AF6DCF}"/>
                </a:ext>
              </a:extLst>
            </p:cNvPr>
            <p:cNvSpPr>
              <a:spLocks noChangeShapeType="1"/>
            </p:cNvSpPr>
            <p:nvPr/>
          </p:nvSpPr>
          <p:spPr bwMode="auto">
            <a:xfrm>
              <a:off x="4206875" y="1087438"/>
              <a:ext cx="0" cy="55816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123">
              <a:extLst>
                <a:ext uri="{FF2B5EF4-FFF2-40B4-BE49-F238E27FC236}">
                  <a16:creationId xmlns:a16="http://schemas.microsoft.com/office/drawing/2014/main" id="{C7A5CC6F-4599-4F7F-A93E-F4FE945C3B59}"/>
                </a:ext>
              </a:extLst>
            </p:cNvPr>
            <p:cNvSpPr>
              <a:spLocks noChangeShapeType="1"/>
            </p:cNvSpPr>
            <p:nvPr/>
          </p:nvSpPr>
          <p:spPr bwMode="auto">
            <a:xfrm>
              <a:off x="4206875" y="6669088"/>
              <a:ext cx="535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124">
              <a:extLst>
                <a:ext uri="{FF2B5EF4-FFF2-40B4-BE49-F238E27FC236}">
                  <a16:creationId xmlns:a16="http://schemas.microsoft.com/office/drawing/2014/main" id="{4C7E9B4A-1DDF-4192-BE53-40A365FC8209}"/>
                </a:ext>
              </a:extLst>
            </p:cNvPr>
            <p:cNvSpPr>
              <a:spLocks noChangeShapeType="1"/>
            </p:cNvSpPr>
            <p:nvPr/>
          </p:nvSpPr>
          <p:spPr bwMode="auto">
            <a:xfrm>
              <a:off x="4206875" y="1087438"/>
              <a:ext cx="535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125">
              <a:extLst>
                <a:ext uri="{FF2B5EF4-FFF2-40B4-BE49-F238E27FC236}">
                  <a16:creationId xmlns:a16="http://schemas.microsoft.com/office/drawing/2014/main" id="{3516175E-5885-45AD-9358-CA61BACB9A36}"/>
                </a:ext>
              </a:extLst>
            </p:cNvPr>
            <p:cNvSpPr>
              <a:spLocks noChangeShapeType="1"/>
            </p:cNvSpPr>
            <p:nvPr/>
          </p:nvSpPr>
          <p:spPr bwMode="auto">
            <a:xfrm>
              <a:off x="9559925" y="1087438"/>
              <a:ext cx="0" cy="55816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94" name="Group 93">
            <a:extLst>
              <a:ext uri="{FF2B5EF4-FFF2-40B4-BE49-F238E27FC236}">
                <a16:creationId xmlns:a16="http://schemas.microsoft.com/office/drawing/2014/main" id="{2BD39200-ED51-403C-A024-4E587935558B}"/>
              </a:ext>
            </a:extLst>
          </p:cNvPr>
          <p:cNvGrpSpPr/>
          <p:nvPr/>
        </p:nvGrpSpPr>
        <p:grpSpPr>
          <a:xfrm>
            <a:off x="970595" y="3184635"/>
            <a:ext cx="2075744" cy="360885"/>
            <a:chOff x="323527" y="3248135"/>
            <a:chExt cx="2075744" cy="360885"/>
          </a:xfrm>
        </p:grpSpPr>
        <p:sp>
          <p:nvSpPr>
            <p:cNvPr id="95" name="Line 518">
              <a:extLst>
                <a:ext uri="{FF2B5EF4-FFF2-40B4-BE49-F238E27FC236}">
                  <a16:creationId xmlns:a16="http://schemas.microsoft.com/office/drawing/2014/main" id="{4F55667B-5A3E-4815-A3D6-9C660E80AC3F}"/>
                </a:ext>
              </a:extLst>
            </p:cNvPr>
            <p:cNvSpPr>
              <a:spLocks noChangeShapeType="1"/>
            </p:cNvSpPr>
            <p:nvPr/>
          </p:nvSpPr>
          <p:spPr bwMode="auto">
            <a:xfrm flipV="1">
              <a:off x="441398" y="3248135"/>
              <a:ext cx="0" cy="36088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6" name="Line 521">
              <a:extLst>
                <a:ext uri="{FF2B5EF4-FFF2-40B4-BE49-F238E27FC236}">
                  <a16:creationId xmlns:a16="http://schemas.microsoft.com/office/drawing/2014/main" id="{25BB3870-4731-4E46-9696-EA36EBC25172}"/>
                </a:ext>
              </a:extLst>
            </p:cNvPr>
            <p:cNvSpPr>
              <a:spLocks noChangeShapeType="1"/>
            </p:cNvSpPr>
            <p:nvPr/>
          </p:nvSpPr>
          <p:spPr bwMode="auto">
            <a:xfrm flipH="1">
              <a:off x="433863" y="3576062"/>
              <a:ext cx="753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7" name="Line 522">
              <a:extLst>
                <a:ext uri="{FF2B5EF4-FFF2-40B4-BE49-F238E27FC236}">
                  <a16:creationId xmlns:a16="http://schemas.microsoft.com/office/drawing/2014/main" id="{5BEA75F0-045B-46C0-981B-9D6CAFCFECA4}"/>
                </a:ext>
              </a:extLst>
            </p:cNvPr>
            <p:cNvSpPr>
              <a:spLocks noChangeShapeType="1"/>
            </p:cNvSpPr>
            <p:nvPr/>
          </p:nvSpPr>
          <p:spPr bwMode="auto">
            <a:xfrm flipH="1">
              <a:off x="433863" y="3274501"/>
              <a:ext cx="753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8" name="Rectangle 523">
              <a:extLst>
                <a:ext uri="{FF2B5EF4-FFF2-40B4-BE49-F238E27FC236}">
                  <a16:creationId xmlns:a16="http://schemas.microsoft.com/office/drawing/2014/main" id="{D1B5D918-71F3-47EA-9199-8114A2090957}"/>
                </a:ext>
              </a:extLst>
            </p:cNvPr>
            <p:cNvSpPr>
              <a:spLocks noChangeArrowheads="1"/>
            </p:cNvSpPr>
            <p:nvPr/>
          </p:nvSpPr>
          <p:spPr bwMode="auto">
            <a:xfrm>
              <a:off x="441398" y="3274501"/>
              <a:ext cx="280950" cy="301561"/>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9" name="Rectangle 524">
              <a:extLst>
                <a:ext uri="{FF2B5EF4-FFF2-40B4-BE49-F238E27FC236}">
                  <a16:creationId xmlns:a16="http://schemas.microsoft.com/office/drawing/2014/main" id="{561E9BA3-A8C9-4435-A922-402C2D2F429F}"/>
                </a:ext>
              </a:extLst>
            </p:cNvPr>
            <p:cNvSpPr>
              <a:spLocks noChangeArrowheads="1"/>
            </p:cNvSpPr>
            <p:nvPr/>
          </p:nvSpPr>
          <p:spPr bwMode="auto">
            <a:xfrm>
              <a:off x="441398" y="3274501"/>
              <a:ext cx="280950" cy="30156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0" name="Rectangle 527">
              <a:extLst>
                <a:ext uri="{FF2B5EF4-FFF2-40B4-BE49-F238E27FC236}">
                  <a16:creationId xmlns:a16="http://schemas.microsoft.com/office/drawing/2014/main" id="{51979653-E8A5-4940-A601-8FDFAA11F4F8}"/>
                </a:ext>
              </a:extLst>
            </p:cNvPr>
            <p:cNvSpPr>
              <a:spLocks noChangeArrowheads="1"/>
            </p:cNvSpPr>
            <p:nvPr/>
          </p:nvSpPr>
          <p:spPr bwMode="auto">
            <a:xfrm rot="16200000">
              <a:off x="332302" y="3416507"/>
              <a:ext cx="23894" cy="4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Narrow" pitchFamily="34" charset="0"/>
                </a:rPr>
                <a:t>1</a:t>
              </a:r>
              <a:endParaRPr lang="en-US"/>
            </a:p>
          </p:txBody>
        </p:sp>
        <p:cxnSp>
          <p:nvCxnSpPr>
            <p:cNvPr id="101" name="Straight Connector 100">
              <a:extLst>
                <a:ext uri="{FF2B5EF4-FFF2-40B4-BE49-F238E27FC236}">
                  <a16:creationId xmlns:a16="http://schemas.microsoft.com/office/drawing/2014/main" id="{ACB36278-7A5C-43E1-A8A4-DBD6FB60661D}"/>
                </a:ext>
              </a:extLst>
            </p:cNvPr>
            <p:cNvCxnSpPr/>
            <p:nvPr/>
          </p:nvCxnSpPr>
          <p:spPr>
            <a:xfrm>
              <a:off x="455055" y="3573016"/>
              <a:ext cx="19442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2FA5B7DC-C57E-4D01-8C42-C32E2A03DCF7}"/>
                  </a:ext>
                </a:extLst>
              </p:cNvPr>
              <p:cNvSpPr txBox="1"/>
              <p:nvPr/>
            </p:nvSpPr>
            <p:spPr>
              <a:xfrm>
                <a:off x="4072433" y="4899879"/>
                <a:ext cx="2268044" cy="1313886"/>
              </a:xfrm>
              <a:prstGeom prst="rect">
                <a:avLst/>
              </a:prstGeom>
              <a:noFill/>
              <a:ln>
                <a:solidFill>
                  <a:schemeClr val="tx1"/>
                </a:solidFill>
              </a:ln>
              <a:effectLst>
                <a:outerShdw blurRad="50800" dist="38100" dir="2700000" algn="tl"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a:rPr>
                        <m:t>𝑡</m:t>
                      </m:r>
                      <m:r>
                        <a:rPr lang="en-GB" sz="2400" b="0" i="1" smtClean="0">
                          <a:latin typeface="Cambria Math"/>
                        </a:rPr>
                        <m:t>=</m:t>
                      </m:r>
                      <m:f>
                        <m:fPr>
                          <m:ctrlPr>
                            <a:rPr lang="en-GB" sz="2400" b="0" i="1" smtClean="0">
                              <a:latin typeface="Cambria Math" panose="02040503050406030204" pitchFamily="18" charset="0"/>
                            </a:rPr>
                          </m:ctrlPr>
                        </m:fPr>
                        <m:num>
                          <m:sSup>
                            <m:sSupPr>
                              <m:ctrlPr>
                                <a:rPr lang="en-GB" sz="2400" b="0" i="1" smtClean="0">
                                  <a:latin typeface="Cambria Math" panose="02040503050406030204" pitchFamily="18" charset="0"/>
                                </a:rPr>
                              </m:ctrlPr>
                            </m:sSupPr>
                            <m:e>
                              <m:r>
                                <a:rPr lang="en-GB" sz="2400" b="0" i="1" smtClean="0">
                                  <a:latin typeface="Cambria Math"/>
                                </a:rPr>
                                <m:t>𝑐</m:t>
                              </m:r>
                            </m:e>
                            <m:sup>
                              <m:r>
                                <a:rPr lang="en-GB" sz="2400" b="0" i="1" smtClean="0">
                                  <a:latin typeface="Cambria Math"/>
                                </a:rPr>
                                <m:t>𝑇</m:t>
                              </m:r>
                            </m:sup>
                          </m:sSup>
                          <m:acc>
                            <m:accPr>
                              <m:chr m:val="̂"/>
                              <m:ctrlPr>
                                <a:rPr lang="en-GB" sz="2400" b="0" i="1" smtClean="0">
                                  <a:latin typeface="Cambria Math" panose="02040503050406030204" pitchFamily="18" charset="0"/>
                                </a:rPr>
                              </m:ctrlPr>
                            </m:accPr>
                            <m:e>
                              <m:r>
                                <a:rPr lang="en-GB" sz="2400" b="0" i="1" smtClean="0">
                                  <a:latin typeface="Cambria Math"/>
                                  <a:ea typeface="Cambria Math"/>
                                </a:rPr>
                                <m:t>𝛽</m:t>
                              </m:r>
                            </m:e>
                          </m:acc>
                        </m:num>
                        <m:den>
                          <m:rad>
                            <m:radPr>
                              <m:degHide m:val="on"/>
                              <m:ctrlPr>
                                <a:rPr lang="en-GB" sz="2400" b="0" i="1" smtClean="0">
                                  <a:latin typeface="Cambria Math" panose="02040503050406030204" pitchFamily="18" charset="0"/>
                                </a:rPr>
                              </m:ctrlPr>
                            </m:radPr>
                            <m:deg/>
                            <m:e>
                              <m:r>
                                <m:rPr>
                                  <m:nor/>
                                </m:rPr>
                                <a:rPr lang="en-GB" sz="2400" b="0" i="0" smtClean="0">
                                  <a:latin typeface="Cambria Math"/>
                                </a:rPr>
                                <m:t>var</m:t>
                              </m:r>
                              <m:d>
                                <m:dPr>
                                  <m:ctrlPr>
                                    <a:rPr lang="en-GB" sz="2400" b="0" i="1" smtClean="0">
                                      <a:latin typeface="Cambria Math" panose="02040503050406030204" pitchFamily="18" charset="0"/>
                                    </a:rPr>
                                  </m:ctrlPr>
                                </m:dPr>
                                <m:e>
                                  <m:sSup>
                                    <m:sSupPr>
                                      <m:ctrlPr>
                                        <a:rPr lang="en-GB" sz="2400" b="0" i="1" smtClean="0">
                                          <a:latin typeface="Cambria Math" panose="02040503050406030204" pitchFamily="18" charset="0"/>
                                        </a:rPr>
                                      </m:ctrlPr>
                                    </m:sSupPr>
                                    <m:e>
                                      <m:r>
                                        <a:rPr lang="en-GB" sz="2400" b="0" i="1" smtClean="0">
                                          <a:latin typeface="Cambria Math"/>
                                        </a:rPr>
                                        <m:t>𝑐</m:t>
                                      </m:r>
                                    </m:e>
                                    <m:sup>
                                      <m:r>
                                        <a:rPr lang="en-GB" sz="2400" b="0" i="1" smtClean="0">
                                          <a:latin typeface="Cambria Math"/>
                                        </a:rPr>
                                        <m:t>𝑇</m:t>
                                      </m:r>
                                    </m:sup>
                                  </m:sSup>
                                  <m:acc>
                                    <m:accPr>
                                      <m:chr m:val="̂"/>
                                      <m:ctrlPr>
                                        <a:rPr lang="en-GB" sz="2400" b="0" i="1" smtClean="0">
                                          <a:latin typeface="Cambria Math" panose="02040503050406030204" pitchFamily="18" charset="0"/>
                                        </a:rPr>
                                      </m:ctrlPr>
                                    </m:accPr>
                                    <m:e>
                                      <m:r>
                                        <a:rPr lang="en-GB" sz="2400" b="0" i="1" smtClean="0">
                                          <a:latin typeface="Cambria Math"/>
                                          <a:ea typeface="Cambria Math"/>
                                        </a:rPr>
                                        <m:t>𝛽</m:t>
                                      </m:r>
                                    </m:e>
                                  </m:acc>
                                </m:e>
                              </m:d>
                            </m:e>
                          </m:rad>
                        </m:den>
                      </m:f>
                    </m:oMath>
                  </m:oMathPara>
                </a14:m>
                <a:endParaRPr lang="en-GB" sz="2400" dirty="0"/>
              </a:p>
            </p:txBody>
          </p:sp>
        </mc:Choice>
        <mc:Fallback xmlns="">
          <p:sp>
            <p:nvSpPr>
              <p:cNvPr id="102" name="TextBox 101">
                <a:extLst>
                  <a:ext uri="{FF2B5EF4-FFF2-40B4-BE49-F238E27FC236}">
                    <a16:creationId xmlns:a16="http://schemas.microsoft.com/office/drawing/2014/main" id="{2FA5B7DC-C57E-4D01-8C42-C32E2A03DCF7}"/>
                  </a:ext>
                </a:extLst>
              </p:cNvPr>
              <p:cNvSpPr txBox="1">
                <a:spLocks noRot="1" noChangeAspect="1" noMove="1" noResize="1" noEditPoints="1" noAdjustHandles="1" noChangeArrowheads="1" noChangeShapeType="1" noTextEdit="1"/>
              </p:cNvSpPr>
              <p:nvPr/>
            </p:nvSpPr>
            <p:spPr>
              <a:xfrm>
                <a:off x="4072433" y="4899879"/>
                <a:ext cx="2268044" cy="1313886"/>
              </a:xfrm>
              <a:prstGeom prst="rect">
                <a:avLst/>
              </a:prstGeom>
              <a:blipFill>
                <a:blip r:embed="rId8"/>
                <a:stretch>
                  <a:fillRect/>
                </a:stretch>
              </a:blipFill>
              <a:ln>
                <a:solidFill>
                  <a:schemeClr val="tx1"/>
                </a:solidFill>
              </a:ln>
              <a:effectLst>
                <a:outerShdw blurRad="50800" dist="38100" dir="2700000" algn="tl"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2951376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T-test summary</a:t>
            </a:r>
            <a:endParaRPr lang="en-GB" dirty="0"/>
          </a:p>
        </p:txBody>
      </p:sp>
      <p:sp>
        <p:nvSpPr>
          <p:cNvPr id="3" name="Content Placeholder 2"/>
          <p:cNvSpPr>
            <a:spLocks noGrp="1"/>
          </p:cNvSpPr>
          <p:nvPr>
            <p:ph idx="1"/>
          </p:nvPr>
        </p:nvSpPr>
        <p:spPr>
          <a:xfrm>
            <a:off x="838200" y="1825625"/>
            <a:ext cx="10515600" cy="3451225"/>
          </a:xfrm>
        </p:spPr>
        <p:txBody>
          <a:bodyPr>
            <a:normAutofit fontScale="92500" lnSpcReduction="20000"/>
          </a:bodyPr>
          <a:lstStyle/>
          <a:p>
            <a:r>
              <a:rPr lang="en-US" dirty="0"/>
              <a:t>T-test is a signal-to-noise ratio measure</a:t>
            </a:r>
          </a:p>
          <a:p>
            <a:pPr lvl="1"/>
            <a:r>
              <a:rPr lang="en-US" dirty="0"/>
              <a:t>Estimate over standard deviation of the estimate</a:t>
            </a:r>
          </a:p>
          <a:p>
            <a:pPr>
              <a:spcBef>
                <a:spcPct val="50000"/>
              </a:spcBef>
              <a:buClr>
                <a:schemeClr val="tx1"/>
              </a:buClr>
            </a:pPr>
            <a:r>
              <a:rPr lang="en-GB" altLang="ja-JP" dirty="0">
                <a:cs typeface="Arial" panose="020B0604020202020204" pitchFamily="34" charset="0"/>
              </a:rPr>
              <a:t>Unidimensional</a:t>
            </a:r>
          </a:p>
          <a:p>
            <a:pPr lvl="1">
              <a:spcBef>
                <a:spcPct val="50000"/>
              </a:spcBef>
              <a:buClr>
                <a:schemeClr val="tx1"/>
              </a:buClr>
            </a:pPr>
            <a:r>
              <a:rPr lang="en-US" dirty="0"/>
              <a:t>C</a:t>
            </a:r>
            <a:r>
              <a:rPr lang="en-US" baseline="30000" dirty="0"/>
              <a:t>T </a:t>
            </a:r>
            <a:r>
              <a:rPr lang="en-US" dirty="0"/>
              <a:t>is a vector</a:t>
            </a:r>
            <a:endParaRPr lang="en-US" baseline="30000" dirty="0"/>
          </a:p>
          <a:p>
            <a:pPr>
              <a:spcBef>
                <a:spcPct val="50000"/>
              </a:spcBef>
              <a:buClr>
                <a:schemeClr val="tx1"/>
              </a:buClr>
            </a:pPr>
            <a:r>
              <a:rPr lang="en-GB" altLang="ja-JP" dirty="0">
                <a:cs typeface="Arial" panose="020B0604020202020204" pitchFamily="34" charset="0"/>
              </a:rPr>
              <a:t>Directional</a:t>
            </a:r>
          </a:p>
          <a:p>
            <a:pPr lvl="1"/>
            <a:r>
              <a:rPr lang="en-US" dirty="0"/>
              <a:t>H</a:t>
            </a:r>
            <a:r>
              <a:rPr lang="en-US" baseline="-25000" dirty="0"/>
              <a:t>0</a:t>
            </a:r>
            <a:r>
              <a:rPr lang="en-US" dirty="0"/>
              <a:t>: C</a:t>
            </a:r>
            <a:r>
              <a:rPr lang="en-US" baseline="30000" dirty="0"/>
              <a:t>T</a:t>
            </a:r>
            <a:r>
              <a:rPr lang="en-US" dirty="0"/>
              <a:t> </a:t>
            </a:r>
            <a:r>
              <a:rPr lang="el-GR" dirty="0"/>
              <a:t>β</a:t>
            </a:r>
            <a:r>
              <a:rPr lang="en-US" dirty="0"/>
              <a:t>=0 vs H</a:t>
            </a:r>
            <a:r>
              <a:rPr lang="en-US" baseline="-25000" dirty="0"/>
              <a:t>1</a:t>
            </a:r>
            <a:r>
              <a:rPr lang="en-US" dirty="0"/>
              <a:t>: C</a:t>
            </a:r>
            <a:r>
              <a:rPr lang="en-US" baseline="30000" dirty="0"/>
              <a:t>T</a:t>
            </a:r>
            <a:r>
              <a:rPr lang="en-US" dirty="0"/>
              <a:t> </a:t>
            </a:r>
            <a:r>
              <a:rPr lang="el-GR" dirty="0"/>
              <a:t>β</a:t>
            </a:r>
            <a:r>
              <a:rPr lang="en-US" dirty="0"/>
              <a:t>&gt;0 or C</a:t>
            </a:r>
            <a:r>
              <a:rPr lang="en-US" baseline="30000" dirty="0"/>
              <a:t>T</a:t>
            </a:r>
            <a:r>
              <a:rPr lang="en-US" dirty="0"/>
              <a:t> </a:t>
            </a:r>
            <a:r>
              <a:rPr lang="el-GR" dirty="0"/>
              <a:t>β</a:t>
            </a:r>
            <a:r>
              <a:rPr lang="en-US" dirty="0"/>
              <a:t>&lt;</a:t>
            </a:r>
            <a:r>
              <a:rPr lang="en-US"/>
              <a:t>0</a:t>
            </a:r>
            <a:endParaRPr lang="en-US" dirty="0"/>
          </a:p>
          <a:p>
            <a:pPr>
              <a:spcBef>
                <a:spcPct val="50000"/>
              </a:spcBef>
              <a:buClr>
                <a:schemeClr val="tx1"/>
              </a:buClr>
            </a:pPr>
            <a:r>
              <a:rPr lang="en-GB" dirty="0"/>
              <a:t>Assess the effect of </a:t>
            </a:r>
            <a:r>
              <a:rPr lang="en-GB" b="1" dirty="0"/>
              <a:t>one parameter 		</a:t>
            </a:r>
            <a:r>
              <a:rPr lang="en-GB" dirty="0"/>
              <a:t>(</a:t>
            </a:r>
            <a:r>
              <a:rPr lang="en-GB" dirty="0" err="1"/>
              <a:t>c</a:t>
            </a:r>
            <a:r>
              <a:rPr lang="en-GB" baseline="30000" dirty="0" err="1"/>
              <a:t>T</a:t>
            </a:r>
            <a:r>
              <a:rPr lang="en-GB" dirty="0"/>
              <a:t> = [1 0 0 0 …])</a:t>
            </a:r>
            <a:br>
              <a:rPr lang="en-GB" b="1" dirty="0"/>
            </a:br>
            <a:r>
              <a:rPr lang="en-GB" dirty="0"/>
              <a:t>OR</a:t>
            </a:r>
            <a:br>
              <a:rPr lang="en-GB" dirty="0"/>
            </a:br>
            <a:r>
              <a:rPr lang="en-GB" b="1" dirty="0"/>
              <a:t>compare</a:t>
            </a:r>
            <a:r>
              <a:rPr lang="en-GB" dirty="0"/>
              <a:t> combinations of parameters		(</a:t>
            </a:r>
            <a:r>
              <a:rPr lang="en-GB" dirty="0" err="1"/>
              <a:t>c</a:t>
            </a:r>
            <a:r>
              <a:rPr lang="en-GB" baseline="30000" dirty="0" err="1"/>
              <a:t>T</a:t>
            </a:r>
            <a:r>
              <a:rPr lang="en-GB" dirty="0"/>
              <a:t> = [-1 1 0 0 …])</a:t>
            </a:r>
            <a:endParaRPr lang="en-GB" altLang="ja-JP" dirty="0">
              <a:cs typeface="Arial" panose="020B0604020202020204" pitchFamily="34" charset="0"/>
            </a:endParaRPr>
          </a:p>
          <a:p>
            <a:pPr marL="0" indent="0">
              <a:buNone/>
            </a:pPr>
            <a:endParaRPr lang="en-US" dirty="0"/>
          </a:p>
        </p:txBody>
      </p:sp>
      <p:sp>
        <p:nvSpPr>
          <p:cNvPr id="4" name="Rectangle 3"/>
          <p:cNvSpPr/>
          <p:nvPr/>
        </p:nvSpPr>
        <p:spPr>
          <a:xfrm>
            <a:off x="2847349" y="5777984"/>
            <a:ext cx="6651564" cy="523220"/>
          </a:xfrm>
          <a:prstGeom prst="rect">
            <a:avLst/>
          </a:prstGeom>
        </p:spPr>
        <p:txBody>
          <a:bodyPr wrap="none">
            <a:spAutoFit/>
          </a:bodyPr>
          <a:lstStyle/>
          <a:p>
            <a:r>
              <a:rPr lang="en-US" sz="2800" dirty="0"/>
              <a:t>How can we test </a:t>
            </a:r>
            <a:r>
              <a:rPr lang="en-US" sz="2800" b="1" dirty="0"/>
              <a:t>multiple</a:t>
            </a:r>
            <a:r>
              <a:rPr lang="en-US" sz="2800" dirty="0"/>
              <a:t> linear hypothesis?</a:t>
            </a:r>
            <a:endParaRPr lang="en-GB" sz="2800" dirty="0"/>
          </a:p>
        </p:txBody>
      </p:sp>
    </p:spTree>
    <p:extLst>
      <p:ext uri="{BB962C8B-B14F-4D97-AF65-F5344CB8AC3E}">
        <p14:creationId xmlns:p14="http://schemas.microsoft.com/office/powerpoint/2010/main" val="121537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AD83F-6C77-493C-90E2-8A99F5648467}"/>
              </a:ext>
            </a:extLst>
          </p:cNvPr>
          <p:cNvSpPr>
            <a:spLocks noGrp="1"/>
          </p:cNvSpPr>
          <p:nvPr>
            <p:ph type="title"/>
          </p:nvPr>
        </p:nvSpPr>
        <p:spPr/>
        <p:txBody>
          <a:bodyPr/>
          <a:lstStyle/>
          <a:p>
            <a:r>
              <a:rPr lang="en-GB" dirty="0"/>
              <a:t>F Contrasts</a:t>
            </a:r>
          </a:p>
        </p:txBody>
      </p:sp>
      <p:pic>
        <p:nvPicPr>
          <p:cNvPr id="11" name="Picture 2">
            <a:extLst>
              <a:ext uri="{FF2B5EF4-FFF2-40B4-BE49-F238E27FC236}">
                <a16:creationId xmlns:a16="http://schemas.microsoft.com/office/drawing/2014/main" id="{8F68E602-41F9-4F58-9832-66C080CA2FD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50818" y="2747962"/>
            <a:ext cx="1714500"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3">
            <a:extLst>
              <a:ext uri="{FF2B5EF4-FFF2-40B4-BE49-F238E27FC236}">
                <a16:creationId xmlns:a16="http://schemas.microsoft.com/office/drawing/2014/main" id="{CA02B009-E23F-468B-A56E-9E6A865DB24D}"/>
              </a:ext>
            </a:extLst>
          </p:cNvPr>
          <p:cNvSpPr txBox="1">
            <a:spLocks noChangeArrowheads="1"/>
          </p:cNvSpPr>
          <p:nvPr/>
        </p:nvSpPr>
        <p:spPr bwMode="auto">
          <a:xfrm>
            <a:off x="1427018" y="6122193"/>
            <a:ext cx="163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sz="2000" dirty="0"/>
              <a:t>Full model ? </a:t>
            </a:r>
          </a:p>
        </p:txBody>
      </p:sp>
      <p:grpSp>
        <p:nvGrpSpPr>
          <p:cNvPr id="13" name="Group 12">
            <a:extLst>
              <a:ext uri="{FF2B5EF4-FFF2-40B4-BE49-F238E27FC236}">
                <a16:creationId xmlns:a16="http://schemas.microsoft.com/office/drawing/2014/main" id="{9CA09451-7EBC-4885-8EC4-BA08DE064BA5}"/>
              </a:ext>
            </a:extLst>
          </p:cNvPr>
          <p:cNvGrpSpPr>
            <a:grpSpLocks/>
          </p:cNvGrpSpPr>
          <p:nvPr/>
        </p:nvGrpSpPr>
        <p:grpSpPr bwMode="auto">
          <a:xfrm>
            <a:off x="1317481" y="2133600"/>
            <a:ext cx="1712912" cy="3962400"/>
            <a:chOff x="195263" y="2490788"/>
            <a:chExt cx="1712442" cy="3962400"/>
          </a:xfrm>
        </p:grpSpPr>
        <p:sp>
          <p:nvSpPr>
            <p:cNvPr id="14" name="Line 38">
              <a:extLst>
                <a:ext uri="{FF2B5EF4-FFF2-40B4-BE49-F238E27FC236}">
                  <a16:creationId xmlns:a16="http://schemas.microsoft.com/office/drawing/2014/main" id="{99AF9D08-F337-4C72-8908-58DD7AB6D88C}"/>
                </a:ext>
              </a:extLst>
            </p:cNvPr>
            <p:cNvSpPr>
              <a:spLocks noChangeShapeType="1"/>
            </p:cNvSpPr>
            <p:nvPr/>
          </p:nvSpPr>
          <p:spPr bwMode="auto">
            <a:xfrm flipH="1">
              <a:off x="804863" y="2566988"/>
              <a:ext cx="0" cy="38862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nvGrpSpPr>
            <p:cNvPr id="15" name="Group 39">
              <a:extLst>
                <a:ext uri="{FF2B5EF4-FFF2-40B4-BE49-F238E27FC236}">
                  <a16:creationId xmlns:a16="http://schemas.microsoft.com/office/drawing/2014/main" id="{A70E2277-5B32-43E3-B15B-D3DA414D82E8}"/>
                </a:ext>
              </a:extLst>
            </p:cNvPr>
            <p:cNvGrpSpPr>
              <a:grpSpLocks/>
            </p:cNvGrpSpPr>
            <p:nvPr/>
          </p:nvGrpSpPr>
          <p:grpSpPr bwMode="auto">
            <a:xfrm>
              <a:off x="825501" y="2972594"/>
              <a:ext cx="1082204" cy="119857"/>
              <a:chOff x="383" y="1855"/>
              <a:chExt cx="646" cy="42"/>
            </a:xfrm>
          </p:grpSpPr>
          <p:sp>
            <p:nvSpPr>
              <p:cNvPr id="18" name="Arc 40">
                <a:extLst>
                  <a:ext uri="{FF2B5EF4-FFF2-40B4-BE49-F238E27FC236}">
                    <a16:creationId xmlns:a16="http://schemas.microsoft.com/office/drawing/2014/main" id="{BC1C5ED0-95C1-4308-B40F-D3465F830BDA}"/>
                  </a:ext>
                </a:extLst>
              </p:cNvPr>
              <p:cNvSpPr>
                <a:spLocks/>
              </p:cNvSpPr>
              <p:nvPr/>
            </p:nvSpPr>
            <p:spPr bwMode="auto">
              <a:xfrm rot="10800000">
                <a:off x="712" y="1855"/>
                <a:ext cx="317" cy="42"/>
              </a:xfrm>
              <a:custGeom>
                <a:avLst/>
                <a:gdLst>
                  <a:gd name="T0" fmla="*/ 317 w 21600"/>
                  <a:gd name="T1" fmla="*/ 42 h 21600"/>
                  <a:gd name="T2" fmla="*/ 0 w 21600"/>
                  <a:gd name="T3" fmla="*/ 0 h 21600"/>
                  <a:gd name="T4" fmla="*/ 31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9" name="Arc 41">
                <a:extLst>
                  <a:ext uri="{FF2B5EF4-FFF2-40B4-BE49-F238E27FC236}">
                    <a16:creationId xmlns:a16="http://schemas.microsoft.com/office/drawing/2014/main" id="{5F520434-577E-47A6-9613-4CB33B0E3A78}"/>
                  </a:ext>
                </a:extLst>
              </p:cNvPr>
              <p:cNvSpPr>
                <a:spLocks/>
              </p:cNvSpPr>
              <p:nvPr/>
            </p:nvSpPr>
            <p:spPr bwMode="auto">
              <a:xfrm rot="10800000">
                <a:off x="383" y="1855"/>
                <a:ext cx="317" cy="42"/>
              </a:xfrm>
              <a:custGeom>
                <a:avLst/>
                <a:gdLst>
                  <a:gd name="T0" fmla="*/ 317 w 21600"/>
                  <a:gd name="T1" fmla="*/ 0 h 21600"/>
                  <a:gd name="T2" fmla="*/ 0 w 21600"/>
                  <a:gd name="T3" fmla="*/ 42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16" name="Rectangle 42">
              <a:extLst>
                <a:ext uri="{FF2B5EF4-FFF2-40B4-BE49-F238E27FC236}">
                  <a16:creationId xmlns:a16="http://schemas.microsoft.com/office/drawing/2014/main" id="{BA78829B-8DC8-4665-BF99-BA2EE42DB7F4}"/>
                </a:ext>
              </a:extLst>
            </p:cNvPr>
            <p:cNvSpPr>
              <a:spLocks noChangeArrowheads="1"/>
            </p:cNvSpPr>
            <p:nvPr/>
          </p:nvSpPr>
          <p:spPr bwMode="auto">
            <a:xfrm>
              <a:off x="1190625" y="2492376"/>
              <a:ext cx="6381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en-GB" sz="2400" b="1" i="1">
                  <a:latin typeface="Times New Roman" pitchFamily="18" charset="0"/>
                </a:rPr>
                <a:t>X</a:t>
              </a:r>
              <a:r>
                <a:rPr lang="en-GB" sz="2400" b="1" baseline="-25000">
                  <a:latin typeface="Times New Roman" pitchFamily="18" charset="0"/>
                </a:rPr>
                <a:t>1</a:t>
              </a:r>
              <a:r>
                <a:rPr lang="en-GB" sz="2400" b="1">
                  <a:latin typeface="Times New Roman" pitchFamily="18" charset="0"/>
                </a:rPr>
                <a:t>  </a:t>
              </a:r>
            </a:p>
          </p:txBody>
        </p:sp>
        <p:sp>
          <p:nvSpPr>
            <p:cNvPr id="17" name="Text Box 43">
              <a:extLst>
                <a:ext uri="{FF2B5EF4-FFF2-40B4-BE49-F238E27FC236}">
                  <a16:creationId xmlns:a16="http://schemas.microsoft.com/office/drawing/2014/main" id="{BA842081-AC2B-423B-A9BD-2F5A2BB969B1}"/>
                </a:ext>
              </a:extLst>
            </p:cNvPr>
            <p:cNvSpPr txBox="1">
              <a:spLocks noChangeArrowheads="1"/>
            </p:cNvSpPr>
            <p:nvPr/>
          </p:nvSpPr>
          <p:spPr bwMode="auto">
            <a:xfrm>
              <a:off x="195263" y="249078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sz="2400" b="1" i="1">
                  <a:latin typeface="Times New Roman" pitchFamily="18" charset="0"/>
                </a:rPr>
                <a:t>X</a:t>
              </a:r>
              <a:r>
                <a:rPr lang="en-GB" sz="2400" b="1" baseline="-25000">
                  <a:latin typeface="Times New Roman" pitchFamily="18" charset="0"/>
                </a:rPr>
                <a:t>0</a:t>
              </a:r>
            </a:p>
          </p:txBody>
        </p:sp>
      </p:grpSp>
      <p:sp>
        <p:nvSpPr>
          <p:cNvPr id="20" name="Text Box 48">
            <a:extLst>
              <a:ext uri="{FF2B5EF4-FFF2-40B4-BE49-F238E27FC236}">
                <a16:creationId xmlns:a16="http://schemas.microsoft.com/office/drawing/2014/main" id="{89FA0CA3-22D8-4FE1-A49E-B17154D859DD}"/>
              </a:ext>
            </a:extLst>
          </p:cNvPr>
          <p:cNvSpPr txBox="1">
            <a:spLocks noChangeArrowheads="1"/>
          </p:cNvSpPr>
          <p:nvPr/>
        </p:nvSpPr>
        <p:spPr bwMode="auto">
          <a:xfrm>
            <a:off x="4600431" y="6096000"/>
            <a:ext cx="2525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sz="2000"/>
              <a:t>or Reduced model? </a:t>
            </a:r>
          </a:p>
        </p:txBody>
      </p:sp>
      <p:sp>
        <p:nvSpPr>
          <p:cNvPr id="21" name="Text Box 49">
            <a:extLst>
              <a:ext uri="{FF2B5EF4-FFF2-40B4-BE49-F238E27FC236}">
                <a16:creationId xmlns:a16="http://schemas.microsoft.com/office/drawing/2014/main" id="{99CF4511-A604-489B-A2DB-988F4BD3A436}"/>
              </a:ext>
            </a:extLst>
          </p:cNvPr>
          <p:cNvSpPr txBox="1">
            <a:spLocks noChangeArrowheads="1"/>
          </p:cNvSpPr>
          <p:nvPr/>
        </p:nvSpPr>
        <p:spPr bwMode="auto">
          <a:xfrm>
            <a:off x="5000481" y="2081212"/>
            <a:ext cx="4889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sz="2400" b="1" i="1">
                <a:latin typeface="Times New Roman" pitchFamily="18" charset="0"/>
              </a:rPr>
              <a:t>X</a:t>
            </a:r>
            <a:r>
              <a:rPr lang="en-GB" sz="2400" b="1" baseline="-25000">
                <a:latin typeface="Times New Roman" pitchFamily="18" charset="0"/>
              </a:rPr>
              <a:t>0</a:t>
            </a:r>
          </a:p>
        </p:txBody>
      </p:sp>
      <p:sp>
        <p:nvSpPr>
          <p:cNvPr id="22" name="Text Box 102">
            <a:extLst>
              <a:ext uri="{FF2B5EF4-FFF2-40B4-BE49-F238E27FC236}">
                <a16:creationId xmlns:a16="http://schemas.microsoft.com/office/drawing/2014/main" id="{1D8B0DEF-4566-42CE-A495-E61DBCC4EEAF}"/>
              </a:ext>
            </a:extLst>
          </p:cNvPr>
          <p:cNvSpPr txBox="1">
            <a:spLocks noChangeArrowheads="1"/>
          </p:cNvSpPr>
          <p:nvPr/>
        </p:nvSpPr>
        <p:spPr bwMode="auto">
          <a:xfrm>
            <a:off x="7620331" y="2731783"/>
            <a:ext cx="414494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sz="2000" b="1" dirty="0"/>
              <a:t>Test statistic:</a:t>
            </a:r>
            <a:r>
              <a:rPr lang="en-GB" sz="2000" dirty="0"/>
              <a:t> ratio of explained variability and unexplained variability (error)</a:t>
            </a:r>
            <a:endParaRPr lang="en-US" sz="2000" dirty="0"/>
          </a:p>
        </p:txBody>
      </p:sp>
      <p:grpSp>
        <p:nvGrpSpPr>
          <p:cNvPr id="24" name="Group 108">
            <a:extLst>
              <a:ext uri="{FF2B5EF4-FFF2-40B4-BE49-F238E27FC236}">
                <a16:creationId xmlns:a16="http://schemas.microsoft.com/office/drawing/2014/main" id="{805097C3-97F4-472B-A797-B136173BB531}"/>
              </a:ext>
            </a:extLst>
          </p:cNvPr>
          <p:cNvGrpSpPr>
            <a:grpSpLocks/>
          </p:cNvGrpSpPr>
          <p:nvPr/>
        </p:nvGrpSpPr>
        <p:grpSpPr bwMode="auto">
          <a:xfrm>
            <a:off x="3173268" y="3962400"/>
            <a:ext cx="1522413" cy="871537"/>
            <a:chOff x="1356" y="2721"/>
            <a:chExt cx="959" cy="549"/>
          </a:xfrm>
        </p:grpSpPr>
        <p:sp>
          <p:nvSpPr>
            <p:cNvPr id="25" name="Rectangle 44">
              <a:extLst>
                <a:ext uri="{FF2B5EF4-FFF2-40B4-BE49-F238E27FC236}">
                  <a16:creationId xmlns:a16="http://schemas.microsoft.com/office/drawing/2014/main" id="{84C113C8-D14B-4956-830B-CEB38212797F}"/>
                </a:ext>
              </a:extLst>
            </p:cNvPr>
            <p:cNvSpPr>
              <a:spLocks noChangeArrowheads="1"/>
            </p:cNvSpPr>
            <p:nvPr/>
          </p:nvSpPr>
          <p:spPr bwMode="auto">
            <a:xfrm>
              <a:off x="1787" y="2721"/>
              <a:ext cx="467"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en-GB" sz="2400" b="1">
                  <a:latin typeface="Times New Roman" pitchFamily="18" charset="0"/>
                </a:rPr>
                <a:t>RSS</a:t>
              </a:r>
              <a:endParaRPr lang="en-GB" sz="2400" b="1" baseline="-25000">
                <a:latin typeface="Times New Roman" pitchFamily="18" charset="0"/>
              </a:endParaRPr>
            </a:p>
          </p:txBody>
        </p:sp>
        <p:sp>
          <p:nvSpPr>
            <p:cNvPr id="26" name="Line 45">
              <a:extLst>
                <a:ext uri="{FF2B5EF4-FFF2-40B4-BE49-F238E27FC236}">
                  <a16:creationId xmlns:a16="http://schemas.microsoft.com/office/drawing/2014/main" id="{45883E42-0470-404D-9E3F-2480128D3E81}"/>
                </a:ext>
              </a:extLst>
            </p:cNvPr>
            <p:cNvSpPr>
              <a:spLocks noChangeShapeType="1"/>
            </p:cNvSpPr>
            <p:nvPr/>
          </p:nvSpPr>
          <p:spPr bwMode="auto">
            <a:xfrm>
              <a:off x="1356" y="2865"/>
              <a:ext cx="384" cy="0"/>
            </a:xfrm>
            <a:prstGeom prst="line">
              <a:avLst/>
            </a:prstGeom>
            <a:noFill/>
            <a:ln w="381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endParaRPr lang="en-GB"/>
            </a:p>
          </p:txBody>
        </p:sp>
        <p:graphicFrame>
          <p:nvGraphicFramePr>
            <p:cNvPr id="27" name="Object 23">
              <a:extLst>
                <a:ext uri="{FF2B5EF4-FFF2-40B4-BE49-F238E27FC236}">
                  <a16:creationId xmlns:a16="http://schemas.microsoft.com/office/drawing/2014/main" id="{4D916FB8-3E72-45AC-B8F2-631D44E8AAB5}"/>
                </a:ext>
              </a:extLst>
            </p:cNvPr>
            <p:cNvGraphicFramePr>
              <a:graphicFrameLocks noChangeAspect="1"/>
            </p:cNvGraphicFramePr>
            <p:nvPr/>
          </p:nvGraphicFramePr>
          <p:xfrm>
            <a:off x="1787" y="2976"/>
            <a:ext cx="528" cy="294"/>
          </p:xfrm>
          <a:graphic>
            <a:graphicData uri="http://schemas.openxmlformats.org/presentationml/2006/ole">
              <mc:AlternateContent xmlns:mc="http://schemas.openxmlformats.org/markup-compatibility/2006">
                <mc:Choice xmlns:v="urn:schemas-microsoft-com:vml" Requires="v">
                  <p:oleObj spid="_x0000_s6166" name="Equation" r:id="rId5" imgW="457002" imgH="253890" progId="Equation.3">
                    <p:embed/>
                  </p:oleObj>
                </mc:Choice>
                <mc:Fallback>
                  <p:oleObj name="Equation" r:id="rId5" imgW="457002" imgH="253890" progId="Equation.3">
                    <p:embed/>
                    <p:pic>
                      <p:nvPicPr>
                        <p:cNvPr id="27" name="Object 23">
                          <a:extLst>
                            <a:ext uri="{FF2B5EF4-FFF2-40B4-BE49-F238E27FC236}">
                              <a16:creationId xmlns:a16="http://schemas.microsoft.com/office/drawing/2014/main" id="{4D916FB8-3E72-45AC-B8F2-631D44E8AA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7" y="2976"/>
                          <a:ext cx="528" cy="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8" name="Group 109">
            <a:extLst>
              <a:ext uri="{FF2B5EF4-FFF2-40B4-BE49-F238E27FC236}">
                <a16:creationId xmlns:a16="http://schemas.microsoft.com/office/drawing/2014/main" id="{A041F6C3-72BC-44B3-8788-94FCC8A64CC3}"/>
              </a:ext>
            </a:extLst>
          </p:cNvPr>
          <p:cNvGrpSpPr>
            <a:grpSpLocks/>
          </p:cNvGrpSpPr>
          <p:nvPr/>
        </p:nvGrpSpPr>
        <p:grpSpPr bwMode="auto">
          <a:xfrm>
            <a:off x="5679931" y="3935412"/>
            <a:ext cx="1733550" cy="949325"/>
            <a:chOff x="2748" y="2688"/>
            <a:chExt cx="1092" cy="598"/>
          </a:xfrm>
        </p:grpSpPr>
        <p:sp>
          <p:nvSpPr>
            <p:cNvPr id="29" name="Rectangle 50">
              <a:extLst>
                <a:ext uri="{FF2B5EF4-FFF2-40B4-BE49-F238E27FC236}">
                  <a16:creationId xmlns:a16="http://schemas.microsoft.com/office/drawing/2014/main" id="{0EEA4222-4A84-4E6A-AA52-A368BA55994B}"/>
                </a:ext>
              </a:extLst>
            </p:cNvPr>
            <p:cNvSpPr>
              <a:spLocks noChangeArrowheads="1"/>
            </p:cNvSpPr>
            <p:nvPr/>
          </p:nvSpPr>
          <p:spPr bwMode="auto">
            <a:xfrm>
              <a:off x="3183" y="2688"/>
              <a:ext cx="53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en-GB" sz="2400" b="1">
                  <a:latin typeface="Times New Roman" pitchFamily="18" charset="0"/>
                </a:rPr>
                <a:t>RSS</a:t>
              </a:r>
              <a:r>
                <a:rPr lang="en-GB" sz="2400" b="1" baseline="-25000">
                  <a:latin typeface="Times New Roman" pitchFamily="18" charset="0"/>
                </a:rPr>
                <a:t>0</a:t>
              </a:r>
              <a:endParaRPr lang="en-GB" sz="2400" b="1" baseline="30000">
                <a:latin typeface="Times New Roman" pitchFamily="18" charset="0"/>
              </a:endParaRPr>
            </a:p>
          </p:txBody>
        </p:sp>
        <p:sp>
          <p:nvSpPr>
            <p:cNvPr id="30" name="Line 51">
              <a:extLst>
                <a:ext uri="{FF2B5EF4-FFF2-40B4-BE49-F238E27FC236}">
                  <a16:creationId xmlns:a16="http://schemas.microsoft.com/office/drawing/2014/main" id="{5A112C2E-B673-4B32-8DD4-3FAB5FC79AB6}"/>
                </a:ext>
              </a:extLst>
            </p:cNvPr>
            <p:cNvSpPr>
              <a:spLocks noChangeShapeType="1"/>
            </p:cNvSpPr>
            <p:nvPr/>
          </p:nvSpPr>
          <p:spPr bwMode="auto">
            <a:xfrm>
              <a:off x="2748" y="2832"/>
              <a:ext cx="384" cy="0"/>
            </a:xfrm>
            <a:prstGeom prst="line">
              <a:avLst/>
            </a:prstGeom>
            <a:noFill/>
            <a:ln w="381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endParaRPr lang="en-GB"/>
            </a:p>
          </p:txBody>
        </p:sp>
        <p:graphicFrame>
          <p:nvGraphicFramePr>
            <p:cNvPr id="31" name="Object 27">
              <a:extLst>
                <a:ext uri="{FF2B5EF4-FFF2-40B4-BE49-F238E27FC236}">
                  <a16:creationId xmlns:a16="http://schemas.microsoft.com/office/drawing/2014/main" id="{34EE86A8-D4CC-4A69-BA6C-D29340867B71}"/>
                </a:ext>
              </a:extLst>
            </p:cNvPr>
            <p:cNvGraphicFramePr>
              <a:graphicFrameLocks noChangeAspect="1"/>
            </p:cNvGraphicFramePr>
            <p:nvPr/>
          </p:nvGraphicFramePr>
          <p:xfrm>
            <a:off x="3082" y="2976"/>
            <a:ext cx="758" cy="310"/>
          </p:xfrm>
          <a:graphic>
            <a:graphicData uri="http://schemas.openxmlformats.org/presentationml/2006/ole">
              <mc:AlternateContent xmlns:mc="http://schemas.openxmlformats.org/markup-compatibility/2006">
                <mc:Choice xmlns:v="urn:schemas-microsoft-com:vml" Requires="v">
                  <p:oleObj spid="_x0000_s6167" name="Equation" r:id="rId7" imgW="622030" imgH="253890" progId="Equation.3">
                    <p:embed/>
                  </p:oleObj>
                </mc:Choice>
                <mc:Fallback>
                  <p:oleObj name="Equation" r:id="rId7" imgW="622030" imgH="253890" progId="Equation.3">
                    <p:embed/>
                    <p:pic>
                      <p:nvPicPr>
                        <p:cNvPr id="31" name="Object 27">
                          <a:extLst>
                            <a:ext uri="{FF2B5EF4-FFF2-40B4-BE49-F238E27FC236}">
                              <a16:creationId xmlns:a16="http://schemas.microsoft.com/office/drawing/2014/main" id="{34EE86A8-D4CC-4A69-BA6C-D29340867B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2" y="2976"/>
                          <a:ext cx="758" cy="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32" name="Picture 31">
            <a:extLst>
              <a:ext uri="{FF2B5EF4-FFF2-40B4-BE49-F238E27FC236}">
                <a16:creationId xmlns:a16="http://schemas.microsoft.com/office/drawing/2014/main" id="{8A99F0D9-A404-4B69-8EED-8B715944545C}"/>
              </a:ext>
            </a:extLst>
          </p:cNvPr>
          <p:cNvPicPr>
            <a:picLocks noChangeAspect="1"/>
          </p:cNvPicPr>
          <p:nvPr/>
        </p:nvPicPr>
        <p:blipFill>
          <a:blip r:embed="rId4">
            <a:extLst>
              <a:ext uri="{28A0092B-C50C-407E-A947-70E740481C1C}">
                <a14:useLocalDpi xmlns:a14="http://schemas.microsoft.com/office/drawing/2010/main" val="0"/>
              </a:ext>
            </a:extLst>
          </a:blip>
          <a:srcRect r="66313"/>
          <a:stretch>
            <a:fillRect/>
          </a:stretch>
        </p:blipFill>
        <p:spPr bwMode="auto">
          <a:xfrm>
            <a:off x="5036993" y="2747962"/>
            <a:ext cx="577850" cy="334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 name="Rectangle 3">
            <a:extLst>
              <a:ext uri="{FF2B5EF4-FFF2-40B4-BE49-F238E27FC236}">
                <a16:creationId xmlns:a16="http://schemas.microsoft.com/office/drawing/2014/main" id="{34EEBE7E-F60A-4CB5-9C54-8FDAFD693398}"/>
              </a:ext>
            </a:extLst>
          </p:cNvPr>
          <p:cNvSpPr txBox="1">
            <a:spLocks noChangeArrowheads="1"/>
          </p:cNvSpPr>
          <p:nvPr/>
        </p:nvSpPr>
        <p:spPr>
          <a:xfrm>
            <a:off x="838200" y="1581368"/>
            <a:ext cx="8229600" cy="4286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Model comparison </a:t>
            </a:r>
            <a:r>
              <a:rPr lang="en-GB" sz="2400" dirty="0">
                <a:sym typeface="Wingdings" panose="05000000000000000000" pitchFamily="2" charset="2"/>
              </a:rPr>
              <a:t> </a:t>
            </a:r>
            <a:endParaRPr lang="en-US" sz="2400" i="1" dirty="0"/>
          </a:p>
        </p:txBody>
      </p:sp>
      <p:sp>
        <p:nvSpPr>
          <p:cNvPr id="38" name="Rectangle 34">
            <a:extLst>
              <a:ext uri="{FF2B5EF4-FFF2-40B4-BE49-F238E27FC236}">
                <a16:creationId xmlns:a16="http://schemas.microsoft.com/office/drawing/2014/main" id="{6919ECAC-3027-4B33-9BC7-6D53DBCF3DBB}"/>
              </a:ext>
            </a:extLst>
          </p:cNvPr>
          <p:cNvSpPr>
            <a:spLocks noChangeArrowheads="1"/>
          </p:cNvSpPr>
          <p:nvPr/>
        </p:nvSpPr>
        <p:spPr bwMode="auto">
          <a:xfrm>
            <a:off x="4044587" y="1536699"/>
            <a:ext cx="6842515" cy="4591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lIns="90488" tIns="44450" rIns="90488" bIns="44450">
            <a:spAutoFit/>
          </a:bodyPr>
          <a:lstStyle/>
          <a:p>
            <a:pPr>
              <a:defRPr/>
            </a:pPr>
            <a:r>
              <a:rPr lang="en-GB" sz="2400" b="1" dirty="0">
                <a:solidFill>
                  <a:schemeClr val="tx1"/>
                </a:solidFill>
              </a:rPr>
              <a:t>Null Hypothesis H</a:t>
            </a:r>
            <a:r>
              <a:rPr lang="en-GB" sz="2400" b="1" baseline="-25000" dirty="0">
                <a:solidFill>
                  <a:schemeClr val="tx1"/>
                </a:solidFill>
              </a:rPr>
              <a:t>0</a:t>
            </a:r>
            <a:r>
              <a:rPr lang="en-GB" sz="2400" b="1" dirty="0">
                <a:solidFill>
                  <a:schemeClr val="tx1"/>
                </a:solidFill>
              </a:rPr>
              <a:t>: </a:t>
            </a:r>
            <a:r>
              <a:rPr lang="en-GB" sz="2400" dirty="0">
                <a:solidFill>
                  <a:schemeClr val="tx1"/>
                </a:solidFill>
              </a:rPr>
              <a:t>True model is </a:t>
            </a:r>
            <a:r>
              <a:rPr lang="en-GB" sz="2400" i="1" dirty="0">
                <a:solidFill>
                  <a:schemeClr val="tx1"/>
                </a:solidFill>
              </a:rPr>
              <a:t>X</a:t>
            </a:r>
            <a:r>
              <a:rPr lang="en-GB" sz="2400" baseline="-25000" dirty="0">
                <a:solidFill>
                  <a:schemeClr val="tx1"/>
                </a:solidFill>
              </a:rPr>
              <a:t>0 </a:t>
            </a:r>
            <a:r>
              <a:rPr lang="en-GB" sz="2400" dirty="0">
                <a:solidFill>
                  <a:schemeClr val="tx1"/>
                </a:solidFill>
              </a:rPr>
              <a:t>(reduced model)</a:t>
            </a:r>
            <a:endParaRPr lang="en-GB" sz="2400" baseline="-25000" dirty="0">
              <a:solidFill>
                <a:schemeClr val="tx1"/>
              </a:solidFill>
            </a:endParaRP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E6A90B75-A093-4B27-B3B1-9EC7F98D7415}"/>
                  </a:ext>
                </a:extLst>
              </p:cNvPr>
              <p:cNvSpPr txBox="1"/>
              <p:nvPr/>
            </p:nvSpPr>
            <p:spPr>
              <a:xfrm>
                <a:off x="6457806" y="4052557"/>
                <a:ext cx="5627208" cy="80964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𝐹</m:t>
                      </m:r>
                      <m:r>
                        <a:rPr lang="en-GB" sz="2800" b="0" i="1" smtClean="0">
                          <a:latin typeface="Cambria Math" panose="02040503050406030204" pitchFamily="18" charset="0"/>
                          <a:ea typeface="Cambria Math" panose="02040503050406030204" pitchFamily="18" charset="0"/>
                        </a:rPr>
                        <m:t>∝ </m:t>
                      </m:r>
                      <m:f>
                        <m:fPr>
                          <m:ctrlPr>
                            <a:rPr lang="en-GB" sz="2800" b="0" i="1" smtClean="0">
                              <a:latin typeface="Cambria Math" panose="02040503050406030204" pitchFamily="18" charset="0"/>
                              <a:ea typeface="Cambria Math" panose="02040503050406030204" pitchFamily="18" charset="0"/>
                            </a:rPr>
                          </m:ctrlPr>
                        </m:fPr>
                        <m:num>
                          <m:r>
                            <a:rPr lang="en-GB" sz="2800" b="0" i="1" smtClean="0">
                              <a:latin typeface="Cambria Math" panose="02040503050406030204" pitchFamily="18" charset="0"/>
                              <a:ea typeface="Cambria Math" panose="02040503050406030204" pitchFamily="18" charset="0"/>
                            </a:rPr>
                            <m:t>𝑅𝑆𝑆</m:t>
                          </m:r>
                          <m:r>
                            <a:rPr lang="en-GB" sz="2800" b="0" i="1" baseline="-25000" smtClean="0">
                              <a:latin typeface="Cambria Math" panose="02040503050406030204" pitchFamily="18" charset="0"/>
                              <a:ea typeface="Cambria Math" panose="02040503050406030204" pitchFamily="18" charset="0"/>
                            </a:rPr>
                            <m:t>0</m:t>
                          </m:r>
                          <m:r>
                            <a:rPr lang="en-GB" sz="2800" b="0" i="1" smtClean="0">
                              <a:latin typeface="Cambria Math" panose="02040503050406030204" pitchFamily="18" charset="0"/>
                              <a:ea typeface="Cambria Math" panose="02040503050406030204" pitchFamily="18" charset="0"/>
                            </a:rPr>
                            <m:t> −</m:t>
                          </m:r>
                          <m:r>
                            <a:rPr lang="en-GB" sz="2800" b="0" i="1" smtClean="0">
                              <a:latin typeface="Cambria Math" panose="02040503050406030204" pitchFamily="18" charset="0"/>
                              <a:ea typeface="Cambria Math" panose="02040503050406030204" pitchFamily="18" charset="0"/>
                            </a:rPr>
                            <m:t>𝑅𝑆𝑆</m:t>
                          </m:r>
                        </m:num>
                        <m:den>
                          <m:r>
                            <a:rPr lang="en-GB" sz="2800" b="0" i="1" smtClean="0">
                              <a:latin typeface="Cambria Math" panose="02040503050406030204" pitchFamily="18" charset="0"/>
                              <a:ea typeface="Cambria Math" panose="02040503050406030204" pitchFamily="18" charset="0"/>
                            </a:rPr>
                            <m:t>𝑅𝑆𝑆</m:t>
                          </m:r>
                        </m:den>
                      </m:f>
                    </m:oMath>
                  </m:oMathPara>
                </a14:m>
                <a:endParaRPr lang="en-GB" sz="4000" dirty="0"/>
              </a:p>
            </p:txBody>
          </p:sp>
        </mc:Choice>
        <mc:Fallback xmlns="">
          <p:sp>
            <p:nvSpPr>
              <p:cNvPr id="44" name="TextBox 43">
                <a:extLst>
                  <a:ext uri="{FF2B5EF4-FFF2-40B4-BE49-F238E27FC236}">
                    <a16:creationId xmlns:a16="http://schemas.microsoft.com/office/drawing/2014/main" id="{E6A90B75-A093-4B27-B3B1-9EC7F98D7415}"/>
                  </a:ext>
                </a:extLst>
              </p:cNvPr>
              <p:cNvSpPr txBox="1">
                <a:spLocks noRot="1" noChangeAspect="1" noMove="1" noResize="1" noEditPoints="1" noAdjustHandles="1" noChangeArrowheads="1" noChangeShapeType="1" noTextEdit="1"/>
              </p:cNvSpPr>
              <p:nvPr/>
            </p:nvSpPr>
            <p:spPr>
              <a:xfrm>
                <a:off x="6457806" y="4052557"/>
                <a:ext cx="5627208" cy="809645"/>
              </a:xfrm>
              <a:prstGeom prst="rect">
                <a:avLst/>
              </a:prstGeom>
              <a:blipFill>
                <a:blip r:embed="rId9"/>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845848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E1323-878A-47A6-A116-3C5CB82B2625}"/>
              </a:ext>
            </a:extLst>
          </p:cNvPr>
          <p:cNvSpPr>
            <a:spLocks noGrp="1"/>
          </p:cNvSpPr>
          <p:nvPr>
            <p:ph type="title"/>
          </p:nvPr>
        </p:nvSpPr>
        <p:spPr/>
        <p:txBody>
          <a:bodyPr/>
          <a:lstStyle/>
          <a:p>
            <a:r>
              <a:rPr lang="en-GB" dirty="0"/>
              <a:t>F Contrasts</a:t>
            </a:r>
          </a:p>
        </p:txBody>
      </p:sp>
      <p:pic>
        <p:nvPicPr>
          <p:cNvPr id="4" name="Picture 3">
            <a:extLst>
              <a:ext uri="{FF2B5EF4-FFF2-40B4-BE49-F238E27FC236}">
                <a16:creationId xmlns:a16="http://schemas.microsoft.com/office/drawing/2014/main" id="{28BE2F76-DEA5-43FB-9D81-8A1A1ADCDB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9736" y="3983038"/>
            <a:ext cx="1427162"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5">
            <a:extLst>
              <a:ext uri="{FF2B5EF4-FFF2-40B4-BE49-F238E27FC236}">
                <a16:creationId xmlns:a16="http://schemas.microsoft.com/office/drawing/2014/main" id="{00E66E30-8A1B-438D-94DA-6EB52FEF18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8198" y="3011488"/>
            <a:ext cx="1716088"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EDFC4CBA-91B9-4539-B109-133D269DD3E9}"/>
              </a:ext>
            </a:extLst>
          </p:cNvPr>
          <p:cNvSpPr txBox="1">
            <a:spLocks noChangeArrowheads="1"/>
          </p:cNvSpPr>
          <p:nvPr/>
        </p:nvSpPr>
        <p:spPr>
          <a:xfrm>
            <a:off x="1821873" y="1295401"/>
            <a:ext cx="8229600" cy="3952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p:txBody>
      </p:sp>
      <p:sp>
        <p:nvSpPr>
          <p:cNvPr id="7" name="Line 71">
            <a:extLst>
              <a:ext uri="{FF2B5EF4-FFF2-40B4-BE49-F238E27FC236}">
                <a16:creationId xmlns:a16="http://schemas.microsoft.com/office/drawing/2014/main" id="{7AF6A6CE-0A06-45B4-858F-226A41596731}"/>
              </a:ext>
            </a:extLst>
          </p:cNvPr>
          <p:cNvSpPr>
            <a:spLocks noChangeShapeType="1"/>
          </p:cNvSpPr>
          <p:nvPr/>
        </p:nvSpPr>
        <p:spPr bwMode="auto">
          <a:xfrm flipH="1" flipV="1">
            <a:off x="6778048" y="2409826"/>
            <a:ext cx="15875" cy="4308475"/>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8" name="Rectangle 73">
            <a:extLst>
              <a:ext uri="{FF2B5EF4-FFF2-40B4-BE49-F238E27FC236}">
                <a16:creationId xmlns:a16="http://schemas.microsoft.com/office/drawing/2014/main" id="{0DB12A55-35EB-4DAA-9AF8-AC345ADB3781}"/>
              </a:ext>
            </a:extLst>
          </p:cNvPr>
          <p:cNvSpPr>
            <a:spLocks noChangeArrowheads="1"/>
          </p:cNvSpPr>
          <p:nvPr/>
        </p:nvSpPr>
        <p:spPr bwMode="auto">
          <a:xfrm>
            <a:off x="6270048" y="2409826"/>
            <a:ext cx="1550988"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r>
              <a:rPr lang="en-GB" sz="1600" b="1">
                <a:latin typeface="Times New Roman" pitchFamily="18" charset="0"/>
              </a:rPr>
              <a:t>0 0 0 </a:t>
            </a:r>
            <a:r>
              <a:rPr lang="en-GB" sz="1600" b="1">
                <a:solidFill>
                  <a:srgbClr val="CC3300"/>
                </a:solidFill>
                <a:latin typeface="Times New Roman" pitchFamily="18" charset="0"/>
              </a:rPr>
              <a:t>1</a:t>
            </a:r>
            <a:r>
              <a:rPr lang="en-GB" sz="1600" b="1">
                <a:latin typeface="Times New Roman" pitchFamily="18" charset="0"/>
              </a:rPr>
              <a:t> 0 0 0 0 0</a:t>
            </a:r>
          </a:p>
          <a:p>
            <a:r>
              <a:rPr lang="en-GB" sz="1600" b="1">
                <a:latin typeface="Times New Roman" pitchFamily="18" charset="0"/>
              </a:rPr>
              <a:t>0 0 0 0 </a:t>
            </a:r>
            <a:r>
              <a:rPr lang="en-GB" sz="1600" b="1">
                <a:solidFill>
                  <a:srgbClr val="CC3300"/>
                </a:solidFill>
                <a:latin typeface="Times New Roman" pitchFamily="18" charset="0"/>
              </a:rPr>
              <a:t>1</a:t>
            </a:r>
            <a:r>
              <a:rPr lang="en-GB" sz="1600" b="1">
                <a:latin typeface="Times New Roman" pitchFamily="18" charset="0"/>
              </a:rPr>
              <a:t> 0 0 0 0</a:t>
            </a:r>
          </a:p>
          <a:p>
            <a:r>
              <a:rPr lang="en-GB" sz="1600" b="1">
                <a:latin typeface="Times New Roman" pitchFamily="18" charset="0"/>
              </a:rPr>
              <a:t>0 0 0 0 0 </a:t>
            </a:r>
            <a:r>
              <a:rPr lang="en-GB" sz="1600" b="1">
                <a:solidFill>
                  <a:srgbClr val="CC3300"/>
                </a:solidFill>
                <a:latin typeface="Times New Roman" pitchFamily="18" charset="0"/>
              </a:rPr>
              <a:t>1</a:t>
            </a:r>
            <a:r>
              <a:rPr lang="en-GB" sz="1600" b="1">
                <a:latin typeface="Times New Roman" pitchFamily="18" charset="0"/>
              </a:rPr>
              <a:t> 0 0 0</a:t>
            </a:r>
          </a:p>
          <a:p>
            <a:r>
              <a:rPr lang="en-GB" sz="1600" b="1">
                <a:latin typeface="Times New Roman" pitchFamily="18" charset="0"/>
              </a:rPr>
              <a:t>0 0 0 0 0 0 </a:t>
            </a:r>
            <a:r>
              <a:rPr lang="en-GB" sz="1600" b="1">
                <a:solidFill>
                  <a:srgbClr val="CC3300"/>
                </a:solidFill>
                <a:latin typeface="Times New Roman" pitchFamily="18" charset="0"/>
              </a:rPr>
              <a:t>1</a:t>
            </a:r>
            <a:r>
              <a:rPr lang="en-GB" sz="1600" b="1">
                <a:latin typeface="Times New Roman" pitchFamily="18" charset="0"/>
              </a:rPr>
              <a:t> 0 0</a:t>
            </a:r>
          </a:p>
          <a:p>
            <a:r>
              <a:rPr lang="en-GB" sz="1600" b="1">
                <a:latin typeface="Times New Roman" pitchFamily="18" charset="0"/>
              </a:rPr>
              <a:t>0 0 0 0 0 0 0 </a:t>
            </a:r>
            <a:r>
              <a:rPr lang="en-GB" sz="1600" b="1">
                <a:solidFill>
                  <a:srgbClr val="CC3300"/>
                </a:solidFill>
                <a:latin typeface="Times New Roman" pitchFamily="18" charset="0"/>
              </a:rPr>
              <a:t>1</a:t>
            </a:r>
            <a:r>
              <a:rPr lang="en-GB" sz="1600" b="1">
                <a:latin typeface="Times New Roman" pitchFamily="18" charset="0"/>
              </a:rPr>
              <a:t> 0</a:t>
            </a:r>
          </a:p>
          <a:p>
            <a:r>
              <a:rPr lang="en-GB" sz="1600" b="1">
                <a:latin typeface="Times New Roman" pitchFamily="18" charset="0"/>
              </a:rPr>
              <a:t>0 0 0 0 0 0 0 0 </a:t>
            </a:r>
            <a:r>
              <a:rPr lang="en-GB" sz="1600" b="1">
                <a:solidFill>
                  <a:srgbClr val="CC3300"/>
                </a:solidFill>
                <a:latin typeface="Times New Roman" pitchFamily="18" charset="0"/>
              </a:rPr>
              <a:t>1</a:t>
            </a:r>
          </a:p>
        </p:txBody>
      </p:sp>
      <p:sp>
        <p:nvSpPr>
          <p:cNvPr id="9" name="Rectangle 75">
            <a:extLst>
              <a:ext uri="{FF2B5EF4-FFF2-40B4-BE49-F238E27FC236}">
                <a16:creationId xmlns:a16="http://schemas.microsoft.com/office/drawing/2014/main" id="{0984D018-7491-43A9-8C03-AE2899570CDB}"/>
              </a:ext>
            </a:extLst>
          </p:cNvPr>
          <p:cNvSpPr>
            <a:spLocks noChangeArrowheads="1"/>
          </p:cNvSpPr>
          <p:nvPr/>
        </p:nvSpPr>
        <p:spPr bwMode="auto">
          <a:xfrm>
            <a:off x="5642986" y="2959101"/>
            <a:ext cx="6667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en-GB" sz="2000" b="1" i="1">
                <a:latin typeface="Times New Roman" pitchFamily="18" charset="0"/>
              </a:rPr>
              <a:t>c</a:t>
            </a:r>
            <a:r>
              <a:rPr lang="en-GB" sz="2000" b="1" i="1" baseline="30000">
                <a:latin typeface="Times New Roman" pitchFamily="18" charset="0"/>
              </a:rPr>
              <a:t>T</a:t>
            </a:r>
            <a:r>
              <a:rPr lang="en-GB" sz="2000" b="1">
                <a:latin typeface="Times New Roman" pitchFamily="18" charset="0"/>
              </a:rPr>
              <a:t>  =</a:t>
            </a:r>
          </a:p>
        </p:txBody>
      </p:sp>
      <p:sp>
        <p:nvSpPr>
          <p:cNvPr id="10" name="Rectangle 81">
            <a:extLst>
              <a:ext uri="{FF2B5EF4-FFF2-40B4-BE49-F238E27FC236}">
                <a16:creationId xmlns:a16="http://schemas.microsoft.com/office/drawing/2014/main" id="{D5BF9F60-9A6E-4B19-99BA-3C626640B5A8}"/>
              </a:ext>
            </a:extLst>
          </p:cNvPr>
          <p:cNvSpPr>
            <a:spLocks noChangeArrowheads="1"/>
          </p:cNvSpPr>
          <p:nvPr/>
        </p:nvSpPr>
        <p:spPr bwMode="auto">
          <a:xfrm>
            <a:off x="4641273" y="1773238"/>
            <a:ext cx="3327400" cy="46355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lIns="90488" tIns="44450" rIns="90488" bIns="44450">
            <a:spAutoFit/>
          </a:bodyPr>
          <a:lstStyle/>
          <a:p>
            <a:pPr>
              <a:defRPr/>
            </a:pPr>
            <a:r>
              <a:rPr lang="en-GB" sz="2400" b="1" dirty="0">
                <a:solidFill>
                  <a:schemeClr val="tx1"/>
                </a:solidFill>
                <a:latin typeface="Times New Roman" pitchFamily="18" charset="0"/>
              </a:rPr>
              <a:t>H</a:t>
            </a:r>
            <a:r>
              <a:rPr lang="en-GB" sz="2400" b="1" baseline="-25000" dirty="0">
                <a:solidFill>
                  <a:schemeClr val="tx1"/>
                </a:solidFill>
                <a:latin typeface="Times New Roman" pitchFamily="18" charset="0"/>
              </a:rPr>
              <a:t>0</a:t>
            </a:r>
            <a:r>
              <a:rPr lang="en-GB" sz="2400" b="1" dirty="0">
                <a:solidFill>
                  <a:schemeClr val="tx1"/>
                </a:solidFill>
                <a:latin typeface="Times New Roman" pitchFamily="18" charset="0"/>
              </a:rPr>
              <a:t>: </a:t>
            </a:r>
            <a:r>
              <a:rPr lang="en-GB" sz="2400" i="1" dirty="0">
                <a:solidFill>
                  <a:schemeClr val="tx1"/>
                </a:solidFill>
                <a:latin typeface="Symbol" pitchFamily="18" charset="2"/>
              </a:rPr>
              <a:t>b</a:t>
            </a:r>
            <a:r>
              <a:rPr lang="en-GB" sz="2400" i="1" baseline="-25000" dirty="0">
                <a:solidFill>
                  <a:schemeClr val="tx1"/>
                </a:solidFill>
                <a:latin typeface="Times New Roman" pitchFamily="18" charset="0"/>
              </a:rPr>
              <a:t>4</a:t>
            </a:r>
            <a:r>
              <a:rPr lang="en-GB" sz="2400" i="1" dirty="0">
                <a:solidFill>
                  <a:schemeClr val="tx1"/>
                </a:solidFill>
                <a:latin typeface="Times New Roman" pitchFamily="18" charset="0"/>
              </a:rPr>
              <a:t> = </a:t>
            </a:r>
            <a:r>
              <a:rPr lang="en-GB" sz="2400" i="1" dirty="0">
                <a:solidFill>
                  <a:schemeClr val="tx1"/>
                </a:solidFill>
                <a:latin typeface="Symbol" pitchFamily="18" charset="2"/>
              </a:rPr>
              <a:t>b</a:t>
            </a:r>
            <a:r>
              <a:rPr lang="en-GB" sz="2400" i="1" baseline="-25000" dirty="0">
                <a:solidFill>
                  <a:schemeClr val="tx1"/>
                </a:solidFill>
                <a:latin typeface="Times New Roman" pitchFamily="18" charset="0"/>
              </a:rPr>
              <a:t>5</a:t>
            </a:r>
            <a:r>
              <a:rPr lang="en-GB" sz="2400" i="1" dirty="0">
                <a:solidFill>
                  <a:schemeClr val="tx1"/>
                </a:solidFill>
                <a:latin typeface="Times New Roman" pitchFamily="18" charset="0"/>
              </a:rPr>
              <a:t> = </a:t>
            </a:r>
            <a:r>
              <a:rPr lang="en-GB" sz="2400" i="1" dirty="0">
                <a:solidFill>
                  <a:schemeClr val="tx1"/>
                </a:solidFill>
                <a:latin typeface="Symbol" pitchFamily="18" charset="2"/>
              </a:rPr>
              <a:t>...</a:t>
            </a:r>
            <a:r>
              <a:rPr lang="en-GB" sz="2400" i="1" dirty="0">
                <a:solidFill>
                  <a:schemeClr val="tx1"/>
                </a:solidFill>
                <a:latin typeface="Times New Roman" pitchFamily="18" charset="0"/>
              </a:rPr>
              <a:t> = </a:t>
            </a:r>
            <a:r>
              <a:rPr lang="en-GB" sz="2400" i="1" dirty="0">
                <a:solidFill>
                  <a:schemeClr val="tx1"/>
                </a:solidFill>
                <a:latin typeface="Symbol" pitchFamily="18" charset="2"/>
              </a:rPr>
              <a:t>b</a:t>
            </a:r>
            <a:r>
              <a:rPr lang="en-GB" sz="2400" i="1" baseline="-25000" dirty="0">
                <a:solidFill>
                  <a:schemeClr val="tx1"/>
                </a:solidFill>
                <a:latin typeface="Times New Roman" pitchFamily="18" charset="0"/>
              </a:rPr>
              <a:t>9</a:t>
            </a:r>
            <a:r>
              <a:rPr lang="en-GB" sz="2400" i="1" dirty="0">
                <a:solidFill>
                  <a:schemeClr val="tx1"/>
                </a:solidFill>
                <a:latin typeface="Times New Roman" pitchFamily="18" charset="0"/>
              </a:rPr>
              <a:t> = 0</a:t>
            </a:r>
          </a:p>
        </p:txBody>
      </p:sp>
      <p:sp>
        <p:nvSpPr>
          <p:cNvPr id="11" name="Line 84">
            <a:extLst>
              <a:ext uri="{FF2B5EF4-FFF2-40B4-BE49-F238E27FC236}">
                <a16:creationId xmlns:a16="http://schemas.microsoft.com/office/drawing/2014/main" id="{78CAE94F-1A9B-4ED6-BAD3-DE54D6683A83}"/>
              </a:ext>
            </a:extLst>
          </p:cNvPr>
          <p:cNvSpPr>
            <a:spLocks noChangeShapeType="1"/>
          </p:cNvSpPr>
          <p:nvPr/>
        </p:nvSpPr>
        <p:spPr bwMode="auto">
          <a:xfrm flipH="1">
            <a:off x="2202873" y="2493963"/>
            <a:ext cx="7938" cy="381952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nvGrpSpPr>
          <p:cNvPr id="12" name="Group 86">
            <a:extLst>
              <a:ext uri="{FF2B5EF4-FFF2-40B4-BE49-F238E27FC236}">
                <a16:creationId xmlns:a16="http://schemas.microsoft.com/office/drawing/2014/main" id="{AA234FBC-FB67-4A4A-88A0-953A4124A7D7}"/>
              </a:ext>
            </a:extLst>
          </p:cNvPr>
          <p:cNvGrpSpPr>
            <a:grpSpLocks/>
          </p:cNvGrpSpPr>
          <p:nvPr/>
        </p:nvGrpSpPr>
        <p:grpSpPr bwMode="auto">
          <a:xfrm>
            <a:off x="2231448" y="2886076"/>
            <a:ext cx="1025525" cy="66675"/>
            <a:chOff x="383" y="1855"/>
            <a:chExt cx="646" cy="42"/>
          </a:xfrm>
        </p:grpSpPr>
        <p:sp>
          <p:nvSpPr>
            <p:cNvPr id="13" name="Arc 87">
              <a:extLst>
                <a:ext uri="{FF2B5EF4-FFF2-40B4-BE49-F238E27FC236}">
                  <a16:creationId xmlns:a16="http://schemas.microsoft.com/office/drawing/2014/main" id="{8E05F668-F507-475B-A243-CC9DB4888E17}"/>
                </a:ext>
              </a:extLst>
            </p:cNvPr>
            <p:cNvSpPr>
              <a:spLocks/>
            </p:cNvSpPr>
            <p:nvPr/>
          </p:nvSpPr>
          <p:spPr bwMode="auto">
            <a:xfrm rot="10800000">
              <a:off x="712" y="1855"/>
              <a:ext cx="317" cy="42"/>
            </a:xfrm>
            <a:custGeom>
              <a:avLst/>
              <a:gdLst>
                <a:gd name="T0" fmla="*/ 317 w 21600"/>
                <a:gd name="T1" fmla="*/ 42 h 21600"/>
                <a:gd name="T2" fmla="*/ 0 w 21600"/>
                <a:gd name="T3" fmla="*/ 0 h 21600"/>
                <a:gd name="T4" fmla="*/ 31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4" name="Arc 88">
              <a:extLst>
                <a:ext uri="{FF2B5EF4-FFF2-40B4-BE49-F238E27FC236}">
                  <a16:creationId xmlns:a16="http://schemas.microsoft.com/office/drawing/2014/main" id="{D208F85E-B2FE-4866-98EE-F387F1E47E7A}"/>
                </a:ext>
              </a:extLst>
            </p:cNvPr>
            <p:cNvSpPr>
              <a:spLocks/>
            </p:cNvSpPr>
            <p:nvPr/>
          </p:nvSpPr>
          <p:spPr bwMode="auto">
            <a:xfrm rot="10800000">
              <a:off x="383" y="1855"/>
              <a:ext cx="317" cy="42"/>
            </a:xfrm>
            <a:custGeom>
              <a:avLst/>
              <a:gdLst>
                <a:gd name="T0" fmla="*/ 317 w 21600"/>
                <a:gd name="T1" fmla="*/ 0 h 21600"/>
                <a:gd name="T2" fmla="*/ 0 w 21600"/>
                <a:gd name="T3" fmla="*/ 42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15" name="Rectangle 89">
            <a:extLst>
              <a:ext uri="{FF2B5EF4-FFF2-40B4-BE49-F238E27FC236}">
                <a16:creationId xmlns:a16="http://schemas.microsoft.com/office/drawing/2014/main" id="{4F09E01A-1C42-4188-B0B0-D12D79321A45}"/>
              </a:ext>
            </a:extLst>
          </p:cNvPr>
          <p:cNvSpPr>
            <a:spLocks noChangeArrowheads="1"/>
          </p:cNvSpPr>
          <p:nvPr/>
        </p:nvSpPr>
        <p:spPr bwMode="auto">
          <a:xfrm>
            <a:off x="2544186" y="2352676"/>
            <a:ext cx="12922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en-GB" sz="2400" b="1" i="1" dirty="0">
                <a:latin typeface="Times New Roman" pitchFamily="18" charset="0"/>
              </a:rPr>
              <a:t>X</a:t>
            </a:r>
            <a:r>
              <a:rPr lang="en-GB" sz="2400" b="1" baseline="-25000" dirty="0">
                <a:latin typeface="Times New Roman" pitchFamily="18" charset="0"/>
              </a:rPr>
              <a:t>1</a:t>
            </a:r>
            <a:r>
              <a:rPr lang="en-GB" sz="2400" b="1" dirty="0">
                <a:latin typeface="Times New Roman" pitchFamily="18" charset="0"/>
              </a:rPr>
              <a:t>  (</a:t>
            </a:r>
            <a:r>
              <a:rPr lang="en-GB" sz="2400" b="1" u="sng" dirty="0">
                <a:latin typeface="Symbol" pitchFamily="18" charset="2"/>
              </a:rPr>
              <a:t>b</a:t>
            </a:r>
            <a:r>
              <a:rPr lang="en-GB" sz="2400" b="1" baseline="-25000" dirty="0">
                <a:latin typeface="Times New Roman" pitchFamily="18" charset="0"/>
              </a:rPr>
              <a:t>4-9</a:t>
            </a:r>
            <a:r>
              <a:rPr lang="en-GB" sz="2400" b="1" dirty="0">
                <a:latin typeface="Times New Roman" pitchFamily="18" charset="0"/>
              </a:rPr>
              <a:t>)</a:t>
            </a:r>
          </a:p>
        </p:txBody>
      </p:sp>
      <p:sp>
        <p:nvSpPr>
          <p:cNvPr id="16" name="Text Box 90">
            <a:extLst>
              <a:ext uri="{FF2B5EF4-FFF2-40B4-BE49-F238E27FC236}">
                <a16:creationId xmlns:a16="http://schemas.microsoft.com/office/drawing/2014/main" id="{7F8B5B17-B8DF-42A1-80B7-F54A2417291B}"/>
              </a:ext>
            </a:extLst>
          </p:cNvPr>
          <p:cNvSpPr txBox="1">
            <a:spLocks noChangeArrowheads="1"/>
          </p:cNvSpPr>
          <p:nvPr/>
        </p:nvSpPr>
        <p:spPr bwMode="auto">
          <a:xfrm>
            <a:off x="1691698" y="235108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sz="2400" b="1" i="1">
                <a:latin typeface="Times New Roman" pitchFamily="18" charset="0"/>
              </a:rPr>
              <a:t>X</a:t>
            </a:r>
            <a:r>
              <a:rPr lang="en-GB" sz="2400" b="1" baseline="-25000">
                <a:latin typeface="Times New Roman" pitchFamily="18" charset="0"/>
              </a:rPr>
              <a:t>0</a:t>
            </a:r>
          </a:p>
        </p:txBody>
      </p:sp>
      <p:sp>
        <p:nvSpPr>
          <p:cNvPr id="17" name="Text Box 91">
            <a:extLst>
              <a:ext uri="{FF2B5EF4-FFF2-40B4-BE49-F238E27FC236}">
                <a16:creationId xmlns:a16="http://schemas.microsoft.com/office/drawing/2014/main" id="{39E2C122-12A0-4EC7-9DE9-F09156F0B50D}"/>
              </a:ext>
            </a:extLst>
          </p:cNvPr>
          <p:cNvSpPr txBox="1">
            <a:spLocks noChangeArrowheads="1"/>
          </p:cNvSpPr>
          <p:nvPr/>
        </p:nvSpPr>
        <p:spPr bwMode="auto">
          <a:xfrm>
            <a:off x="1771073" y="6338888"/>
            <a:ext cx="149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sz="2000"/>
              <a:t>Full model?</a:t>
            </a:r>
          </a:p>
        </p:txBody>
      </p:sp>
      <p:sp>
        <p:nvSpPr>
          <p:cNvPr id="18" name="Text Box 92">
            <a:extLst>
              <a:ext uri="{FF2B5EF4-FFF2-40B4-BE49-F238E27FC236}">
                <a16:creationId xmlns:a16="http://schemas.microsoft.com/office/drawing/2014/main" id="{8E2649ED-5921-4C56-BE5D-728F91DA0F04}"/>
              </a:ext>
            </a:extLst>
          </p:cNvPr>
          <p:cNvSpPr txBox="1">
            <a:spLocks noChangeArrowheads="1"/>
          </p:cNvSpPr>
          <p:nvPr/>
        </p:nvSpPr>
        <p:spPr bwMode="auto">
          <a:xfrm>
            <a:off x="3498273" y="6338888"/>
            <a:ext cx="2105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sz="2000"/>
              <a:t>Reduced model?</a:t>
            </a:r>
          </a:p>
        </p:txBody>
      </p:sp>
      <p:sp>
        <p:nvSpPr>
          <p:cNvPr id="19" name="Rectangle 93">
            <a:extLst>
              <a:ext uri="{FF2B5EF4-FFF2-40B4-BE49-F238E27FC236}">
                <a16:creationId xmlns:a16="http://schemas.microsoft.com/office/drawing/2014/main" id="{F3ABC0C3-8EC8-4810-A098-1C73A3C4EEC5}"/>
              </a:ext>
            </a:extLst>
          </p:cNvPr>
          <p:cNvSpPr>
            <a:spLocks noChangeArrowheads="1"/>
          </p:cNvSpPr>
          <p:nvPr/>
        </p:nvSpPr>
        <p:spPr bwMode="auto">
          <a:xfrm>
            <a:off x="1745673" y="1763713"/>
            <a:ext cx="2760663" cy="46355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lIns="90488" tIns="44450" rIns="90488" bIns="44450">
            <a:spAutoFit/>
          </a:bodyPr>
          <a:lstStyle/>
          <a:p>
            <a:pPr>
              <a:defRPr/>
            </a:pPr>
            <a:r>
              <a:rPr lang="en-GB" sz="2400" b="1" dirty="0">
                <a:solidFill>
                  <a:schemeClr val="tx1"/>
                </a:solidFill>
                <a:latin typeface="Times New Roman" pitchFamily="18" charset="0"/>
              </a:rPr>
              <a:t>H</a:t>
            </a:r>
            <a:r>
              <a:rPr lang="en-GB" sz="2400" b="1" baseline="-25000" dirty="0">
                <a:solidFill>
                  <a:schemeClr val="tx1"/>
                </a:solidFill>
                <a:latin typeface="Times New Roman" pitchFamily="18" charset="0"/>
              </a:rPr>
              <a:t>0</a:t>
            </a:r>
            <a:r>
              <a:rPr lang="en-GB" sz="2400" b="1" dirty="0">
                <a:solidFill>
                  <a:schemeClr val="tx1"/>
                </a:solidFill>
                <a:latin typeface="Times New Roman" pitchFamily="18" charset="0"/>
              </a:rPr>
              <a:t>: </a:t>
            </a:r>
            <a:r>
              <a:rPr lang="en-GB" sz="2400" dirty="0">
                <a:solidFill>
                  <a:schemeClr val="tx1"/>
                </a:solidFill>
                <a:latin typeface="Times New Roman" pitchFamily="18" charset="0"/>
              </a:rPr>
              <a:t>True model is </a:t>
            </a:r>
            <a:r>
              <a:rPr lang="en-GB" sz="2400" i="1" dirty="0">
                <a:solidFill>
                  <a:schemeClr val="tx1"/>
                </a:solidFill>
                <a:latin typeface="Times New Roman" pitchFamily="18" charset="0"/>
              </a:rPr>
              <a:t>X</a:t>
            </a:r>
            <a:r>
              <a:rPr lang="en-GB" sz="2400" baseline="-25000" dirty="0">
                <a:solidFill>
                  <a:schemeClr val="tx1"/>
                </a:solidFill>
                <a:latin typeface="Times New Roman" pitchFamily="18" charset="0"/>
              </a:rPr>
              <a:t>0</a:t>
            </a:r>
          </a:p>
        </p:txBody>
      </p:sp>
      <p:sp>
        <p:nvSpPr>
          <p:cNvPr id="20" name="Text Box 94">
            <a:extLst>
              <a:ext uri="{FF2B5EF4-FFF2-40B4-BE49-F238E27FC236}">
                <a16:creationId xmlns:a16="http://schemas.microsoft.com/office/drawing/2014/main" id="{87ED75A0-D866-48D3-A76D-0583EA6CE4A6}"/>
              </a:ext>
            </a:extLst>
          </p:cNvPr>
          <p:cNvSpPr txBox="1">
            <a:spLocks noChangeArrowheads="1"/>
          </p:cNvSpPr>
          <p:nvPr/>
        </p:nvSpPr>
        <p:spPr bwMode="auto">
          <a:xfrm>
            <a:off x="4231698" y="235108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sz="2400" b="1" i="1">
                <a:latin typeface="Times New Roman" pitchFamily="18" charset="0"/>
              </a:rPr>
              <a:t>X</a:t>
            </a:r>
            <a:r>
              <a:rPr lang="en-GB" sz="2400" b="1" baseline="-25000">
                <a:latin typeface="Times New Roman" pitchFamily="18" charset="0"/>
              </a:rPr>
              <a:t>0</a:t>
            </a:r>
          </a:p>
        </p:txBody>
      </p:sp>
      <p:grpSp>
        <p:nvGrpSpPr>
          <p:cNvPr id="21" name="Group 206">
            <a:extLst>
              <a:ext uri="{FF2B5EF4-FFF2-40B4-BE49-F238E27FC236}">
                <a16:creationId xmlns:a16="http://schemas.microsoft.com/office/drawing/2014/main" id="{E51B3C9D-BC41-4775-9FAF-F74F37FFA903}"/>
              </a:ext>
            </a:extLst>
          </p:cNvPr>
          <p:cNvGrpSpPr>
            <a:grpSpLocks/>
          </p:cNvGrpSpPr>
          <p:nvPr/>
        </p:nvGrpSpPr>
        <p:grpSpPr bwMode="auto">
          <a:xfrm>
            <a:off x="8092498" y="1785938"/>
            <a:ext cx="2520950" cy="2128838"/>
            <a:chOff x="4094" y="1116"/>
            <a:chExt cx="1588" cy="1341"/>
          </a:xfrm>
        </p:grpSpPr>
        <p:sp>
          <p:nvSpPr>
            <p:cNvPr id="22" name="Rectangle 79">
              <a:extLst>
                <a:ext uri="{FF2B5EF4-FFF2-40B4-BE49-F238E27FC236}">
                  <a16:creationId xmlns:a16="http://schemas.microsoft.com/office/drawing/2014/main" id="{A283C6F5-B518-40AA-9FEB-BD0EE868E5E6}"/>
                </a:ext>
              </a:extLst>
            </p:cNvPr>
            <p:cNvSpPr>
              <a:spLocks noChangeArrowheads="1"/>
            </p:cNvSpPr>
            <p:nvPr/>
          </p:nvSpPr>
          <p:spPr bwMode="auto">
            <a:xfrm>
              <a:off x="4094" y="1116"/>
              <a:ext cx="1588" cy="29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lIns="90488" tIns="44450" rIns="90488" bIns="44450">
              <a:spAutoFit/>
            </a:bodyPr>
            <a:lstStyle/>
            <a:p>
              <a:pPr algn="ctr">
                <a:defRPr/>
              </a:pPr>
              <a:r>
                <a:rPr lang="en-GB" sz="2400" b="1" dirty="0">
                  <a:solidFill>
                    <a:schemeClr val="tx1"/>
                  </a:solidFill>
                  <a:latin typeface="Times New Roman" pitchFamily="18" charset="0"/>
                </a:rPr>
                <a:t>test H</a:t>
              </a:r>
              <a:r>
                <a:rPr lang="en-GB" sz="2400" b="1" baseline="-25000" dirty="0">
                  <a:solidFill>
                    <a:schemeClr val="tx1"/>
                  </a:solidFill>
                  <a:latin typeface="Times New Roman" pitchFamily="18" charset="0"/>
                </a:rPr>
                <a:t>0 </a:t>
              </a:r>
              <a:r>
                <a:rPr lang="en-GB" sz="2400" b="1" dirty="0">
                  <a:solidFill>
                    <a:schemeClr val="tx1"/>
                  </a:solidFill>
                  <a:latin typeface="Times New Roman" pitchFamily="18" charset="0"/>
                </a:rPr>
                <a:t>:  </a:t>
              </a:r>
              <a:r>
                <a:rPr lang="en-GB" sz="2400" i="1" dirty="0" err="1">
                  <a:solidFill>
                    <a:schemeClr val="tx1"/>
                  </a:solidFill>
                  <a:latin typeface="Times New Roman" pitchFamily="18" charset="0"/>
                </a:rPr>
                <a:t>c</a:t>
              </a:r>
              <a:r>
                <a:rPr lang="en-GB" sz="2400" i="1" baseline="30000" dirty="0" err="1">
                  <a:solidFill>
                    <a:schemeClr val="tx1"/>
                  </a:solidFill>
                  <a:latin typeface="Times New Roman" pitchFamily="18" charset="0"/>
                </a:rPr>
                <a:t>T</a:t>
              </a:r>
              <a:r>
                <a:rPr lang="en-GB" sz="2400" i="1" dirty="0" err="1">
                  <a:solidFill>
                    <a:schemeClr val="tx1"/>
                  </a:solidFill>
                  <a:latin typeface="Symbol" pitchFamily="18" charset="2"/>
                </a:rPr>
                <a:t>b</a:t>
              </a:r>
              <a:r>
                <a:rPr lang="en-GB" sz="2400" i="1" dirty="0">
                  <a:solidFill>
                    <a:schemeClr val="tx1"/>
                  </a:solidFill>
                  <a:latin typeface="Times New Roman" pitchFamily="18" charset="0"/>
                </a:rPr>
                <a:t> = 0 ?</a:t>
              </a:r>
            </a:p>
          </p:txBody>
        </p:sp>
        <p:grpSp>
          <p:nvGrpSpPr>
            <p:cNvPr id="23" name="Group 103">
              <a:extLst>
                <a:ext uri="{FF2B5EF4-FFF2-40B4-BE49-F238E27FC236}">
                  <a16:creationId xmlns:a16="http://schemas.microsoft.com/office/drawing/2014/main" id="{8F35DA62-4278-4052-B6C3-B9DFD480F1E7}"/>
                </a:ext>
              </a:extLst>
            </p:cNvPr>
            <p:cNvGrpSpPr>
              <a:grpSpLocks/>
            </p:cNvGrpSpPr>
            <p:nvPr/>
          </p:nvGrpSpPr>
          <p:grpSpPr bwMode="auto">
            <a:xfrm>
              <a:off x="4554" y="1545"/>
              <a:ext cx="769" cy="912"/>
              <a:chOff x="4554" y="1545"/>
              <a:chExt cx="769" cy="912"/>
            </a:xfrm>
          </p:grpSpPr>
          <p:sp>
            <p:nvSpPr>
              <p:cNvPr id="26" name="Rectangle 96">
                <a:extLst>
                  <a:ext uri="{FF2B5EF4-FFF2-40B4-BE49-F238E27FC236}">
                    <a16:creationId xmlns:a16="http://schemas.microsoft.com/office/drawing/2014/main" id="{34EC795A-B00E-4B1A-AEBC-EECC48572482}"/>
                  </a:ext>
                </a:extLst>
              </p:cNvPr>
              <p:cNvSpPr>
                <a:spLocks noChangeArrowheads="1"/>
              </p:cNvSpPr>
              <p:nvPr/>
            </p:nvSpPr>
            <p:spPr bwMode="auto">
              <a:xfrm>
                <a:off x="4554" y="1545"/>
                <a:ext cx="768" cy="912"/>
              </a:xfrm>
              <a:prstGeom prst="rect">
                <a:avLst/>
              </a:prstGeom>
              <a:solidFill>
                <a:srgbClr val="7C7C7C"/>
              </a:solidFill>
              <a:ln w="12700">
                <a:solidFill>
                  <a:schemeClr val="tx1"/>
                </a:solidFill>
                <a:miter lim="800000"/>
                <a:headEnd type="none" w="sm" len="sm"/>
                <a:tailEnd type="none" w="sm" len="sm"/>
              </a:ln>
            </p:spPr>
            <p:txBody>
              <a:bodyPr wrap="none" anchor="ctr"/>
              <a:lstStyle/>
              <a:p>
                <a:endParaRPr lang="en-GB"/>
              </a:p>
            </p:txBody>
          </p:sp>
          <p:sp>
            <p:nvSpPr>
              <p:cNvPr id="27" name="Rectangle 97">
                <a:extLst>
                  <a:ext uri="{FF2B5EF4-FFF2-40B4-BE49-F238E27FC236}">
                    <a16:creationId xmlns:a16="http://schemas.microsoft.com/office/drawing/2014/main" id="{2D1A04A7-80A9-46B0-A94D-9AC3B399C62E}"/>
                  </a:ext>
                </a:extLst>
              </p:cNvPr>
              <p:cNvSpPr>
                <a:spLocks noChangeArrowheads="1"/>
              </p:cNvSpPr>
              <p:nvPr/>
            </p:nvSpPr>
            <p:spPr bwMode="auto">
              <a:xfrm>
                <a:off x="4769" y="1545"/>
                <a:ext cx="92" cy="152"/>
              </a:xfrm>
              <a:prstGeom prst="rect">
                <a:avLst/>
              </a:prstGeom>
              <a:solidFill>
                <a:schemeClr val="bg1"/>
              </a:solidFill>
              <a:ln w="12700">
                <a:solidFill>
                  <a:schemeClr val="tx1"/>
                </a:solidFill>
                <a:miter lim="800000"/>
                <a:headEnd type="none" w="sm" len="sm"/>
                <a:tailEnd type="none" w="sm" len="sm"/>
              </a:ln>
            </p:spPr>
            <p:txBody>
              <a:bodyPr wrap="none" anchor="ctr"/>
              <a:lstStyle/>
              <a:p>
                <a:endParaRPr lang="en-GB"/>
              </a:p>
            </p:txBody>
          </p:sp>
          <p:sp>
            <p:nvSpPr>
              <p:cNvPr id="28" name="Rectangle 98">
                <a:extLst>
                  <a:ext uri="{FF2B5EF4-FFF2-40B4-BE49-F238E27FC236}">
                    <a16:creationId xmlns:a16="http://schemas.microsoft.com/office/drawing/2014/main" id="{AD065967-C09F-457B-8F65-11B525ADE9EC}"/>
                  </a:ext>
                </a:extLst>
              </p:cNvPr>
              <p:cNvSpPr>
                <a:spLocks noChangeArrowheads="1"/>
              </p:cNvSpPr>
              <p:nvPr/>
            </p:nvSpPr>
            <p:spPr bwMode="auto">
              <a:xfrm>
                <a:off x="4861" y="1697"/>
                <a:ext cx="92" cy="152"/>
              </a:xfrm>
              <a:prstGeom prst="rect">
                <a:avLst/>
              </a:prstGeom>
              <a:solidFill>
                <a:schemeClr val="bg1"/>
              </a:solidFill>
              <a:ln w="12700">
                <a:solidFill>
                  <a:schemeClr val="tx1"/>
                </a:solidFill>
                <a:miter lim="800000"/>
                <a:headEnd type="none" w="sm" len="sm"/>
                <a:tailEnd type="none" w="sm" len="sm"/>
              </a:ln>
            </p:spPr>
            <p:txBody>
              <a:bodyPr wrap="none" anchor="ctr"/>
              <a:lstStyle/>
              <a:p>
                <a:endParaRPr lang="en-GB"/>
              </a:p>
            </p:txBody>
          </p:sp>
          <p:sp>
            <p:nvSpPr>
              <p:cNvPr id="29" name="Rectangle 99">
                <a:extLst>
                  <a:ext uri="{FF2B5EF4-FFF2-40B4-BE49-F238E27FC236}">
                    <a16:creationId xmlns:a16="http://schemas.microsoft.com/office/drawing/2014/main" id="{3B0586C1-66DB-4CA9-93E2-F7F65DAEBA80}"/>
                  </a:ext>
                </a:extLst>
              </p:cNvPr>
              <p:cNvSpPr>
                <a:spLocks noChangeArrowheads="1"/>
              </p:cNvSpPr>
              <p:nvPr/>
            </p:nvSpPr>
            <p:spPr bwMode="auto">
              <a:xfrm>
                <a:off x="4953" y="1849"/>
                <a:ext cx="93" cy="152"/>
              </a:xfrm>
              <a:prstGeom prst="rect">
                <a:avLst/>
              </a:prstGeom>
              <a:solidFill>
                <a:schemeClr val="bg1"/>
              </a:solidFill>
              <a:ln w="12700">
                <a:solidFill>
                  <a:schemeClr val="tx1"/>
                </a:solidFill>
                <a:miter lim="800000"/>
                <a:headEnd type="none" w="sm" len="sm"/>
                <a:tailEnd type="none" w="sm" len="sm"/>
              </a:ln>
            </p:spPr>
            <p:txBody>
              <a:bodyPr wrap="none" anchor="ctr"/>
              <a:lstStyle/>
              <a:p>
                <a:endParaRPr lang="en-GB"/>
              </a:p>
            </p:txBody>
          </p:sp>
          <p:sp>
            <p:nvSpPr>
              <p:cNvPr id="30" name="Rectangle 100">
                <a:extLst>
                  <a:ext uri="{FF2B5EF4-FFF2-40B4-BE49-F238E27FC236}">
                    <a16:creationId xmlns:a16="http://schemas.microsoft.com/office/drawing/2014/main" id="{24E5BD3F-9FBC-4A44-85CE-6A20C2326261}"/>
                  </a:ext>
                </a:extLst>
              </p:cNvPr>
              <p:cNvSpPr>
                <a:spLocks noChangeArrowheads="1"/>
              </p:cNvSpPr>
              <p:nvPr/>
            </p:nvSpPr>
            <p:spPr bwMode="auto">
              <a:xfrm>
                <a:off x="5138" y="2153"/>
                <a:ext cx="92" cy="152"/>
              </a:xfrm>
              <a:prstGeom prst="rect">
                <a:avLst/>
              </a:prstGeom>
              <a:solidFill>
                <a:schemeClr val="bg1"/>
              </a:solidFill>
              <a:ln w="12700">
                <a:solidFill>
                  <a:schemeClr val="tx1"/>
                </a:solidFill>
                <a:miter lim="800000"/>
                <a:headEnd type="none" w="sm" len="sm"/>
                <a:tailEnd type="none" w="sm" len="sm"/>
              </a:ln>
            </p:spPr>
            <p:txBody>
              <a:bodyPr wrap="none" anchor="ctr"/>
              <a:lstStyle/>
              <a:p>
                <a:pPr algn="ctr"/>
                <a:endParaRPr lang="en-GB" sz="2400">
                  <a:latin typeface="Times New Roman" pitchFamily="18" charset="0"/>
                </a:endParaRPr>
              </a:p>
            </p:txBody>
          </p:sp>
          <p:sp>
            <p:nvSpPr>
              <p:cNvPr id="31" name="Rectangle 101">
                <a:extLst>
                  <a:ext uri="{FF2B5EF4-FFF2-40B4-BE49-F238E27FC236}">
                    <a16:creationId xmlns:a16="http://schemas.microsoft.com/office/drawing/2014/main" id="{E3F066C4-1429-428A-AFAA-03B835BB619A}"/>
                  </a:ext>
                </a:extLst>
              </p:cNvPr>
              <p:cNvSpPr>
                <a:spLocks noChangeArrowheads="1"/>
              </p:cNvSpPr>
              <p:nvPr/>
            </p:nvSpPr>
            <p:spPr bwMode="auto">
              <a:xfrm>
                <a:off x="5231" y="2303"/>
                <a:ext cx="92" cy="152"/>
              </a:xfrm>
              <a:prstGeom prst="rect">
                <a:avLst/>
              </a:prstGeom>
              <a:solidFill>
                <a:schemeClr val="bg1"/>
              </a:solidFill>
              <a:ln w="12700">
                <a:solidFill>
                  <a:schemeClr val="tx1"/>
                </a:solidFill>
                <a:miter lim="800000"/>
                <a:headEnd type="none" w="sm" len="sm"/>
                <a:tailEnd type="none" w="sm" len="sm"/>
              </a:ln>
            </p:spPr>
            <p:txBody>
              <a:bodyPr wrap="none" anchor="ctr"/>
              <a:lstStyle/>
              <a:p>
                <a:endParaRPr lang="en-GB"/>
              </a:p>
            </p:txBody>
          </p:sp>
          <p:sp>
            <p:nvSpPr>
              <p:cNvPr id="32" name="Rectangle 102">
                <a:extLst>
                  <a:ext uri="{FF2B5EF4-FFF2-40B4-BE49-F238E27FC236}">
                    <a16:creationId xmlns:a16="http://schemas.microsoft.com/office/drawing/2014/main" id="{2C28C7CE-8797-473F-BFF4-C60F47C4E015}"/>
                  </a:ext>
                </a:extLst>
              </p:cNvPr>
              <p:cNvSpPr>
                <a:spLocks noChangeArrowheads="1"/>
              </p:cNvSpPr>
              <p:nvPr/>
            </p:nvSpPr>
            <p:spPr bwMode="auto">
              <a:xfrm>
                <a:off x="5046" y="2001"/>
                <a:ext cx="92" cy="152"/>
              </a:xfrm>
              <a:prstGeom prst="rect">
                <a:avLst/>
              </a:prstGeom>
              <a:solidFill>
                <a:schemeClr val="bg1"/>
              </a:solidFill>
              <a:ln w="12700">
                <a:solidFill>
                  <a:schemeClr val="tx1"/>
                </a:solidFill>
                <a:miter lim="800000"/>
                <a:headEnd type="none" w="sm" len="sm"/>
                <a:tailEnd type="none" w="sm" len="sm"/>
              </a:ln>
            </p:spPr>
            <p:txBody>
              <a:bodyPr wrap="none" anchor="ctr"/>
              <a:lstStyle/>
              <a:p>
                <a:endParaRPr lang="en-GB"/>
              </a:p>
            </p:txBody>
          </p:sp>
        </p:grpSp>
      </p:grpSp>
      <p:pic>
        <p:nvPicPr>
          <p:cNvPr id="33" name="Picture 36">
            <a:extLst>
              <a:ext uri="{FF2B5EF4-FFF2-40B4-BE49-F238E27FC236}">
                <a16:creationId xmlns:a16="http://schemas.microsoft.com/office/drawing/2014/main" id="{40578B2C-E099-4DCB-AB6C-FAC92A03EFB2}"/>
              </a:ext>
            </a:extLst>
          </p:cNvPr>
          <p:cNvPicPr>
            <a:picLocks noChangeAspect="1"/>
          </p:cNvPicPr>
          <p:nvPr/>
        </p:nvPicPr>
        <p:blipFill>
          <a:blip r:embed="rId3">
            <a:extLst>
              <a:ext uri="{28A0092B-C50C-407E-A947-70E740481C1C}">
                <a14:useLocalDpi xmlns:a14="http://schemas.microsoft.com/office/drawing/2010/main" val="0"/>
              </a:ext>
            </a:extLst>
          </a:blip>
          <a:srcRect r="66313"/>
          <a:stretch>
            <a:fillRect/>
          </a:stretch>
        </p:blipFill>
        <p:spPr bwMode="auto">
          <a:xfrm>
            <a:off x="4218998" y="3011488"/>
            <a:ext cx="577850" cy="334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 name="Picture 4" descr="movement_related_effects">
            <a:extLst>
              <a:ext uri="{FF2B5EF4-FFF2-40B4-BE49-F238E27FC236}">
                <a16:creationId xmlns:a16="http://schemas.microsoft.com/office/drawing/2014/main" id="{4024BC6B-B3A9-41CD-9E7D-EA1AA4A7CD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96" t="53423" r="9312" b="4285"/>
          <a:stretch/>
        </p:blipFill>
        <p:spPr bwMode="auto">
          <a:xfrm>
            <a:off x="8058366" y="4123475"/>
            <a:ext cx="3675063" cy="259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178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8D40C-04AB-4BF6-B511-70B1DB2EDFF1}"/>
              </a:ext>
            </a:extLst>
          </p:cNvPr>
          <p:cNvSpPr>
            <a:spLocks noGrp="1"/>
          </p:cNvSpPr>
          <p:nvPr>
            <p:ph type="title"/>
          </p:nvPr>
        </p:nvSpPr>
        <p:spPr/>
        <p:txBody>
          <a:bodyPr/>
          <a:lstStyle/>
          <a:p>
            <a:r>
              <a:rPr lang="en-GB" dirty="0"/>
              <a:t>F test summary</a:t>
            </a:r>
          </a:p>
        </p:txBody>
      </p:sp>
      <p:sp>
        <p:nvSpPr>
          <p:cNvPr id="3" name="Content Placeholder 2">
            <a:extLst>
              <a:ext uri="{FF2B5EF4-FFF2-40B4-BE49-F238E27FC236}">
                <a16:creationId xmlns:a16="http://schemas.microsoft.com/office/drawing/2014/main" id="{6AACA9D4-5332-4978-A4CA-B923CA6675F0}"/>
              </a:ext>
            </a:extLst>
          </p:cNvPr>
          <p:cNvSpPr>
            <a:spLocks noGrp="1"/>
          </p:cNvSpPr>
          <p:nvPr>
            <p:ph idx="1"/>
          </p:nvPr>
        </p:nvSpPr>
        <p:spPr/>
        <p:txBody>
          <a:bodyPr>
            <a:normAutofit/>
          </a:bodyPr>
          <a:lstStyle/>
          <a:p>
            <a:r>
              <a:rPr lang="en-GB" dirty="0"/>
              <a:t>F test tests for additional variance explained by larger model comparing to a simpler model </a:t>
            </a:r>
            <a:r>
              <a:rPr lang="en-GB" dirty="0">
                <a:sym typeface="Wingdings" panose="05000000000000000000" pitchFamily="2" charset="2"/>
              </a:rPr>
              <a:t> </a:t>
            </a:r>
            <a:r>
              <a:rPr lang="en-GB" b="1" dirty="0">
                <a:sym typeface="Wingdings" panose="05000000000000000000" pitchFamily="2" charset="2"/>
              </a:rPr>
              <a:t>model comparison</a:t>
            </a:r>
          </a:p>
          <a:p>
            <a:r>
              <a:rPr lang="en-US" dirty="0"/>
              <a:t>H</a:t>
            </a:r>
            <a:r>
              <a:rPr lang="en-US" baseline="-25000" dirty="0"/>
              <a:t>0</a:t>
            </a:r>
            <a:r>
              <a:rPr lang="en-US" dirty="0"/>
              <a:t>: C</a:t>
            </a:r>
            <a:r>
              <a:rPr lang="en-US" baseline="30000" dirty="0"/>
              <a:t>T</a:t>
            </a:r>
            <a:r>
              <a:rPr lang="en-US" dirty="0"/>
              <a:t> </a:t>
            </a:r>
            <a:r>
              <a:rPr lang="el-GR" dirty="0"/>
              <a:t>β</a:t>
            </a:r>
            <a:r>
              <a:rPr lang="en-US" dirty="0"/>
              <a:t>=0 vs H</a:t>
            </a:r>
            <a:r>
              <a:rPr lang="en-US" baseline="-25000" dirty="0"/>
              <a:t>1</a:t>
            </a:r>
            <a:r>
              <a:rPr lang="en-US" dirty="0"/>
              <a:t>: C</a:t>
            </a:r>
            <a:r>
              <a:rPr lang="en-US" baseline="30000" dirty="0"/>
              <a:t>T</a:t>
            </a:r>
            <a:r>
              <a:rPr lang="en-US" dirty="0"/>
              <a:t> </a:t>
            </a:r>
            <a:r>
              <a:rPr lang="el-GR" dirty="0"/>
              <a:t>β</a:t>
            </a:r>
            <a:r>
              <a:rPr lang="en-US" dirty="0"/>
              <a:t>≠0</a:t>
            </a:r>
          </a:p>
          <a:p>
            <a:r>
              <a:rPr lang="en-GB" dirty="0"/>
              <a:t>Non directional</a:t>
            </a:r>
          </a:p>
          <a:p>
            <a:pPr lvl="1"/>
            <a:r>
              <a:rPr lang="en-GB" dirty="0"/>
              <a:t>Can tell existence of significant contrasts. It does not tell which contrast drives the effect nor the direction of it</a:t>
            </a:r>
          </a:p>
          <a:p>
            <a:pPr lvl="1"/>
            <a:endParaRPr lang="en-GB" dirty="0"/>
          </a:p>
          <a:p>
            <a:r>
              <a:rPr lang="en-GB" dirty="0"/>
              <a:t>If the contrast matrix is a vector, we are implementing a two-sided T-test</a:t>
            </a:r>
            <a:endParaRPr lang="en-US" dirty="0"/>
          </a:p>
          <a:p>
            <a:endParaRPr lang="en-US" dirty="0"/>
          </a:p>
          <a:p>
            <a:endParaRPr lang="en-US" dirty="0"/>
          </a:p>
        </p:txBody>
      </p:sp>
    </p:spTree>
    <p:extLst>
      <p:ext uri="{BB962C8B-B14F-4D97-AF65-F5344CB8AC3E}">
        <p14:creationId xmlns:p14="http://schemas.microsoft.com/office/powerpoint/2010/main" val="2380626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D6B24-1A8E-40E9-B70B-36DEBB1F1B1D}"/>
              </a:ext>
            </a:extLst>
          </p:cNvPr>
          <p:cNvSpPr>
            <a:spLocks noGrp="1"/>
          </p:cNvSpPr>
          <p:nvPr>
            <p:ph type="title"/>
          </p:nvPr>
        </p:nvSpPr>
        <p:spPr/>
        <p:txBody>
          <a:bodyPr/>
          <a:lstStyle/>
          <a:p>
            <a:r>
              <a:rPr lang="en-GB" dirty="0"/>
              <a:t>Resources</a:t>
            </a:r>
          </a:p>
        </p:txBody>
      </p:sp>
      <p:sp>
        <p:nvSpPr>
          <p:cNvPr id="3" name="Content Placeholder 2">
            <a:extLst>
              <a:ext uri="{FF2B5EF4-FFF2-40B4-BE49-F238E27FC236}">
                <a16:creationId xmlns:a16="http://schemas.microsoft.com/office/drawing/2014/main" id="{865D306D-1B69-4F0B-B292-411F2E6B2E57}"/>
              </a:ext>
            </a:extLst>
          </p:cNvPr>
          <p:cNvSpPr>
            <a:spLocks noGrp="1"/>
          </p:cNvSpPr>
          <p:nvPr>
            <p:ph idx="1"/>
          </p:nvPr>
        </p:nvSpPr>
        <p:spPr/>
        <p:txBody>
          <a:bodyPr/>
          <a:lstStyle/>
          <a:p>
            <a:r>
              <a:rPr lang="en-GB" dirty="0"/>
              <a:t>UCL SPM website</a:t>
            </a:r>
          </a:p>
          <a:p>
            <a:r>
              <a:rPr lang="en-GB" dirty="0"/>
              <a:t>Previous </a:t>
            </a:r>
            <a:r>
              <a:rPr lang="en-GB" dirty="0" err="1"/>
              <a:t>MfD</a:t>
            </a:r>
            <a:r>
              <a:rPr lang="en-GB" dirty="0"/>
              <a:t> slides</a:t>
            </a:r>
          </a:p>
          <a:p>
            <a:endParaRPr lang="en-GB" dirty="0"/>
          </a:p>
        </p:txBody>
      </p:sp>
      <p:sp>
        <p:nvSpPr>
          <p:cNvPr id="4" name="TextBox 3">
            <a:extLst>
              <a:ext uri="{FF2B5EF4-FFF2-40B4-BE49-F238E27FC236}">
                <a16:creationId xmlns:a16="http://schemas.microsoft.com/office/drawing/2014/main" id="{BC2A6909-D64C-40EE-A7F7-6F98B4BF558B}"/>
              </a:ext>
            </a:extLst>
          </p:cNvPr>
          <p:cNvSpPr txBox="1"/>
          <p:nvPr/>
        </p:nvSpPr>
        <p:spPr>
          <a:xfrm>
            <a:off x="3463636" y="5407522"/>
            <a:ext cx="6317673" cy="769441"/>
          </a:xfrm>
          <a:prstGeom prst="rect">
            <a:avLst/>
          </a:prstGeom>
          <a:noFill/>
        </p:spPr>
        <p:txBody>
          <a:bodyPr wrap="square" rtlCol="0">
            <a:spAutoFit/>
          </a:bodyPr>
          <a:lstStyle/>
          <a:p>
            <a:r>
              <a:rPr lang="en-GB" sz="4400" dirty="0"/>
              <a:t>Thank you! Questions?</a:t>
            </a:r>
          </a:p>
        </p:txBody>
      </p:sp>
    </p:spTree>
    <p:extLst>
      <p:ext uri="{BB962C8B-B14F-4D97-AF65-F5344CB8AC3E}">
        <p14:creationId xmlns:p14="http://schemas.microsoft.com/office/powerpoint/2010/main" val="34417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Acquisition</a:t>
            </a:r>
          </a:p>
        </p:txBody>
      </p:sp>
      <p:grpSp>
        <p:nvGrpSpPr>
          <p:cNvPr id="34" name="Group 33"/>
          <p:cNvGrpSpPr/>
          <p:nvPr/>
        </p:nvGrpSpPr>
        <p:grpSpPr>
          <a:xfrm>
            <a:off x="1163759" y="1554894"/>
            <a:ext cx="9864481" cy="4745383"/>
            <a:chOff x="1289407" y="1145319"/>
            <a:chExt cx="9864481" cy="4745383"/>
          </a:xfrm>
        </p:grpSpPr>
        <p:sp>
          <p:nvSpPr>
            <p:cNvPr id="4" name="TextBox 3"/>
            <p:cNvSpPr txBox="1"/>
            <p:nvPr/>
          </p:nvSpPr>
          <p:spPr>
            <a:xfrm>
              <a:off x="5527841" y="1687544"/>
              <a:ext cx="1064715"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Subject A</a:t>
              </a:r>
            </a:p>
          </p:txBody>
        </p:sp>
        <p:sp>
          <p:nvSpPr>
            <p:cNvPr id="5" name="TextBox 4"/>
            <p:cNvSpPr txBox="1"/>
            <p:nvPr/>
          </p:nvSpPr>
          <p:spPr>
            <a:xfrm>
              <a:off x="4748463" y="2691328"/>
              <a:ext cx="1051891"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Session 1</a:t>
              </a:r>
            </a:p>
          </p:txBody>
        </p:sp>
        <p:sp>
          <p:nvSpPr>
            <p:cNvPr id="6" name="TextBox 5"/>
            <p:cNvSpPr txBox="1"/>
            <p:nvPr/>
          </p:nvSpPr>
          <p:spPr>
            <a:xfrm>
              <a:off x="3765248" y="3606029"/>
              <a:ext cx="955646"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Volume </a:t>
              </a:r>
            </a:p>
          </p:txBody>
        </p:sp>
        <p:sp>
          <p:nvSpPr>
            <p:cNvPr id="7" name="TextBox 6"/>
            <p:cNvSpPr txBox="1"/>
            <p:nvPr/>
          </p:nvSpPr>
          <p:spPr>
            <a:xfrm>
              <a:off x="3155786" y="4522447"/>
              <a:ext cx="609462"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Slice</a:t>
              </a:r>
            </a:p>
          </p:txBody>
        </p:sp>
        <p:sp>
          <p:nvSpPr>
            <p:cNvPr id="8" name="TextBox 7"/>
            <p:cNvSpPr txBox="1"/>
            <p:nvPr/>
          </p:nvSpPr>
          <p:spPr>
            <a:xfrm>
              <a:off x="2645951" y="5521370"/>
              <a:ext cx="685380"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Voxel</a:t>
              </a:r>
            </a:p>
          </p:txBody>
        </p:sp>
        <p:sp>
          <p:nvSpPr>
            <p:cNvPr id="9" name="TextBox 8"/>
            <p:cNvSpPr txBox="1"/>
            <p:nvPr/>
          </p:nvSpPr>
          <p:spPr>
            <a:xfrm>
              <a:off x="8711905" y="1690688"/>
              <a:ext cx="1056700" cy="369332"/>
            </a:xfrm>
            <a:prstGeom prst="rect">
              <a:avLst/>
            </a:prstGeom>
            <a:solidFill>
              <a:schemeClr val="accent6">
                <a:lumMod val="20000"/>
                <a:lumOff val="80000"/>
              </a:schemeClr>
            </a:solidFill>
            <a:ln w="28575">
              <a:solidFill>
                <a:schemeClr val="accent6">
                  <a:lumMod val="50000"/>
                </a:schemeClr>
              </a:solidFill>
            </a:ln>
          </p:spPr>
          <p:txBody>
            <a:bodyPr wrap="none" rtlCol="0">
              <a:spAutoFit/>
            </a:bodyPr>
            <a:lstStyle/>
            <a:p>
              <a:r>
                <a:rPr lang="en-GB" dirty="0"/>
                <a:t>Subject B</a:t>
              </a:r>
            </a:p>
          </p:txBody>
        </p:sp>
        <p:sp>
          <p:nvSpPr>
            <p:cNvPr id="10" name="TextBox 9"/>
            <p:cNvSpPr txBox="1"/>
            <p:nvPr/>
          </p:nvSpPr>
          <p:spPr>
            <a:xfrm>
              <a:off x="10810524" y="1690688"/>
              <a:ext cx="343364" cy="369332"/>
            </a:xfrm>
            <a:prstGeom prst="rect">
              <a:avLst/>
            </a:prstGeom>
            <a:solidFill>
              <a:schemeClr val="accent2">
                <a:lumMod val="20000"/>
                <a:lumOff val="80000"/>
              </a:schemeClr>
            </a:solidFill>
            <a:ln w="28575">
              <a:solidFill>
                <a:schemeClr val="accent2">
                  <a:lumMod val="75000"/>
                </a:schemeClr>
              </a:solidFill>
            </a:ln>
          </p:spPr>
          <p:txBody>
            <a:bodyPr wrap="none" rtlCol="0">
              <a:spAutoFit/>
            </a:bodyPr>
            <a:lstStyle/>
            <a:p>
              <a:r>
                <a:rPr lang="en-GB" dirty="0"/>
                <a:t>…</a:t>
              </a:r>
            </a:p>
          </p:txBody>
        </p:sp>
        <p:sp>
          <p:nvSpPr>
            <p:cNvPr id="11" name="TextBox 10"/>
            <p:cNvSpPr txBox="1"/>
            <p:nvPr/>
          </p:nvSpPr>
          <p:spPr>
            <a:xfrm>
              <a:off x="6236368" y="2691328"/>
              <a:ext cx="1051891"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Session 2</a:t>
              </a:r>
            </a:p>
          </p:txBody>
        </p:sp>
        <p:sp>
          <p:nvSpPr>
            <p:cNvPr id="12" name="TextBox 11"/>
            <p:cNvSpPr txBox="1"/>
            <p:nvPr/>
          </p:nvSpPr>
          <p:spPr>
            <a:xfrm>
              <a:off x="7645105" y="2684917"/>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a:t>
              </a:r>
            </a:p>
          </p:txBody>
        </p:sp>
        <p:sp>
          <p:nvSpPr>
            <p:cNvPr id="13" name="TextBox 12"/>
            <p:cNvSpPr txBox="1"/>
            <p:nvPr/>
          </p:nvSpPr>
          <p:spPr>
            <a:xfrm>
              <a:off x="5184477" y="3606029"/>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a:t>
              </a:r>
            </a:p>
          </p:txBody>
        </p:sp>
        <p:sp>
          <p:nvSpPr>
            <p:cNvPr id="14" name="TextBox 13"/>
            <p:cNvSpPr txBox="1"/>
            <p:nvPr/>
          </p:nvSpPr>
          <p:spPr>
            <a:xfrm>
              <a:off x="4224060" y="4522447"/>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a:t>
              </a:r>
            </a:p>
          </p:txBody>
        </p:sp>
        <p:sp>
          <p:nvSpPr>
            <p:cNvPr id="15" name="TextBox 14"/>
            <p:cNvSpPr txBox="1"/>
            <p:nvPr/>
          </p:nvSpPr>
          <p:spPr>
            <a:xfrm>
              <a:off x="3765248" y="5521370"/>
              <a:ext cx="343364" cy="369332"/>
            </a:xfrm>
            <a:prstGeom prst="rect">
              <a:avLst/>
            </a:prstGeom>
            <a:solidFill>
              <a:schemeClr val="accent1">
                <a:lumMod val="20000"/>
                <a:lumOff val="80000"/>
              </a:schemeClr>
            </a:solidFill>
            <a:ln w="19050">
              <a:solidFill>
                <a:schemeClr val="accent1">
                  <a:lumMod val="75000"/>
                </a:schemeClr>
              </a:solidFill>
            </a:ln>
          </p:spPr>
          <p:txBody>
            <a:bodyPr wrap="none" rtlCol="0">
              <a:spAutoFit/>
            </a:bodyPr>
            <a:lstStyle/>
            <a:p>
              <a:r>
                <a:rPr lang="en-GB" dirty="0"/>
                <a:t>…</a:t>
              </a:r>
            </a:p>
          </p:txBody>
        </p:sp>
        <p:cxnSp>
          <p:nvCxnSpPr>
            <p:cNvPr id="16" name="Straight Connector 15"/>
            <p:cNvCxnSpPr>
              <a:endCxn id="5" idx="0"/>
            </p:cNvCxnSpPr>
            <p:nvPr/>
          </p:nvCxnSpPr>
          <p:spPr>
            <a:xfrm flipH="1">
              <a:off x="5274409" y="2078319"/>
              <a:ext cx="621065" cy="613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567424" y="3131981"/>
              <a:ext cx="422652" cy="40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685960" y="3975361"/>
              <a:ext cx="422652" cy="40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989758" y="5006069"/>
              <a:ext cx="422652" cy="401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4" idx="2"/>
            </p:cNvCxnSpPr>
            <p:nvPr/>
          </p:nvCxnSpPr>
          <p:spPr>
            <a:xfrm>
              <a:off x="6060199" y="2056876"/>
              <a:ext cx="532357" cy="628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3" idx="0"/>
            </p:cNvCxnSpPr>
            <p:nvPr/>
          </p:nvCxnSpPr>
          <p:spPr>
            <a:xfrm>
              <a:off x="5184477" y="3131981"/>
              <a:ext cx="171682" cy="474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46425" y="4008435"/>
              <a:ext cx="171682" cy="474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514278" y="5017493"/>
              <a:ext cx="171682" cy="389587"/>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3"/>
            <a:stretch>
              <a:fillRect/>
            </a:stretch>
          </p:blipFill>
          <p:spPr>
            <a:xfrm>
              <a:off x="1445790" y="2554925"/>
              <a:ext cx="1909248" cy="1586907"/>
            </a:xfrm>
            <a:prstGeom prst="rect">
              <a:avLst/>
            </a:prstGeom>
          </p:spPr>
        </p:pic>
        <p:pic>
          <p:nvPicPr>
            <p:cNvPr id="25" name="Picture 24"/>
            <p:cNvPicPr>
              <a:picLocks noChangeAspect="1"/>
            </p:cNvPicPr>
            <p:nvPr/>
          </p:nvPicPr>
          <p:blipFill>
            <a:blip r:embed="rId4"/>
            <a:stretch>
              <a:fillRect/>
            </a:stretch>
          </p:blipFill>
          <p:spPr>
            <a:xfrm>
              <a:off x="1289407" y="4833322"/>
              <a:ext cx="980630" cy="980630"/>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9513" y="1145319"/>
              <a:ext cx="837900" cy="1026428"/>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7182" y="1567446"/>
              <a:ext cx="592908" cy="612672"/>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0295" y="1567446"/>
              <a:ext cx="375731" cy="604301"/>
            </a:xfrm>
            <a:prstGeom prst="rect">
              <a:avLst/>
            </a:prstGeom>
          </p:spPr>
        </p:pic>
        <p:cxnSp>
          <p:nvCxnSpPr>
            <p:cNvPr id="29" name="Straight Connector 28"/>
            <p:cNvCxnSpPr/>
            <p:nvPr/>
          </p:nvCxnSpPr>
          <p:spPr>
            <a:xfrm>
              <a:off x="6421420" y="2078319"/>
              <a:ext cx="1357806" cy="56084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9" idx="2"/>
              <a:endCxn id="32" idx="0"/>
            </p:cNvCxnSpPr>
            <p:nvPr/>
          </p:nvCxnSpPr>
          <p:spPr>
            <a:xfrm>
              <a:off x="9240255" y="2060020"/>
              <a:ext cx="5802" cy="633791"/>
            </a:xfrm>
            <a:prstGeom prst="line">
              <a:avLst/>
            </a:prstGeom>
          </p:spPr>
          <p:style>
            <a:lnRef idx="1">
              <a:schemeClr val="accent6"/>
            </a:lnRef>
            <a:fillRef idx="0">
              <a:schemeClr val="accent6"/>
            </a:fillRef>
            <a:effectRef idx="0">
              <a:schemeClr val="accent6"/>
            </a:effectRef>
            <a:fontRef idx="minor">
              <a:schemeClr val="tx1"/>
            </a:fontRef>
          </p:style>
        </p:cxnSp>
        <p:sp>
          <p:nvSpPr>
            <p:cNvPr id="31" name="TextBox 30"/>
            <p:cNvSpPr txBox="1"/>
            <p:nvPr/>
          </p:nvSpPr>
          <p:spPr>
            <a:xfrm>
              <a:off x="10810524" y="2680399"/>
              <a:ext cx="343364" cy="369332"/>
            </a:xfrm>
            <a:prstGeom prst="rect">
              <a:avLst/>
            </a:prstGeom>
            <a:solidFill>
              <a:schemeClr val="accent2">
                <a:lumMod val="20000"/>
                <a:lumOff val="80000"/>
              </a:schemeClr>
            </a:solidFill>
            <a:ln w="19050">
              <a:solidFill>
                <a:schemeClr val="accent2">
                  <a:lumMod val="75000"/>
                </a:schemeClr>
              </a:solidFill>
            </a:ln>
          </p:spPr>
          <p:txBody>
            <a:bodyPr wrap="none" rtlCol="0">
              <a:spAutoFit/>
            </a:bodyPr>
            <a:lstStyle/>
            <a:p>
              <a:r>
                <a:rPr lang="en-GB" dirty="0"/>
                <a:t>…</a:t>
              </a:r>
            </a:p>
          </p:txBody>
        </p:sp>
        <p:sp>
          <p:nvSpPr>
            <p:cNvPr id="32" name="TextBox 31"/>
            <p:cNvSpPr txBox="1"/>
            <p:nvPr/>
          </p:nvSpPr>
          <p:spPr>
            <a:xfrm>
              <a:off x="9074375" y="2693811"/>
              <a:ext cx="343364" cy="369332"/>
            </a:xfrm>
            <a:prstGeom prst="rect">
              <a:avLst/>
            </a:prstGeom>
            <a:solidFill>
              <a:schemeClr val="accent6">
                <a:lumMod val="20000"/>
                <a:lumOff val="80000"/>
              </a:schemeClr>
            </a:solidFill>
            <a:ln w="19050">
              <a:solidFill>
                <a:schemeClr val="accent6">
                  <a:lumMod val="75000"/>
                </a:schemeClr>
              </a:solidFill>
            </a:ln>
          </p:spPr>
          <p:txBody>
            <a:bodyPr wrap="none" rtlCol="0">
              <a:spAutoFit/>
            </a:bodyPr>
            <a:lstStyle/>
            <a:p>
              <a:r>
                <a:rPr lang="en-GB" dirty="0"/>
                <a:t>…</a:t>
              </a:r>
            </a:p>
          </p:txBody>
        </p:sp>
        <p:cxnSp>
          <p:nvCxnSpPr>
            <p:cNvPr id="33" name="Straight Connector 32"/>
            <p:cNvCxnSpPr>
              <a:stCxn id="10" idx="2"/>
              <a:endCxn id="31" idx="0"/>
            </p:cNvCxnSpPr>
            <p:nvPr/>
          </p:nvCxnSpPr>
          <p:spPr>
            <a:xfrm>
              <a:off x="10982206" y="2060020"/>
              <a:ext cx="0" cy="620379"/>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37" name="Group 36"/>
          <p:cNvGrpSpPr/>
          <p:nvPr/>
        </p:nvGrpSpPr>
        <p:grpSpPr>
          <a:xfrm>
            <a:off x="1747743" y="2716316"/>
            <a:ext cx="8215167" cy="4107181"/>
            <a:chOff x="1747743" y="2716316"/>
            <a:chExt cx="8215167" cy="4107181"/>
          </a:xfrm>
        </p:grpSpPr>
        <p:sp>
          <p:nvSpPr>
            <p:cNvPr id="35" name="Oval 34"/>
            <p:cNvSpPr/>
            <p:nvPr/>
          </p:nvSpPr>
          <p:spPr>
            <a:xfrm rot="2923798">
              <a:off x="3385375" y="1078684"/>
              <a:ext cx="2958104" cy="6233367"/>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5303301" y="5407725"/>
              <a:ext cx="4659609" cy="1415772"/>
            </a:xfrm>
            <a:prstGeom prst="rect">
              <a:avLst/>
            </a:prstGeom>
            <a:noFill/>
          </p:spPr>
          <p:txBody>
            <a:bodyPr wrap="none" rtlCol="0">
              <a:spAutoFit/>
            </a:bodyPr>
            <a:lstStyle/>
            <a:p>
              <a:pPr algn="ctr"/>
              <a:r>
                <a:rPr lang="en-GB" b="1" dirty="0">
                  <a:solidFill>
                    <a:schemeClr val="accent2">
                      <a:lumMod val="75000"/>
                    </a:schemeClr>
                  </a:solidFill>
                </a:rPr>
                <a:t>1</a:t>
              </a:r>
              <a:r>
                <a:rPr lang="en-GB" b="1" baseline="30000" dirty="0">
                  <a:solidFill>
                    <a:schemeClr val="accent2">
                      <a:lumMod val="75000"/>
                    </a:schemeClr>
                  </a:solidFill>
                </a:rPr>
                <a:t>st</a:t>
              </a:r>
              <a:r>
                <a:rPr lang="en-GB" b="1" dirty="0">
                  <a:solidFill>
                    <a:schemeClr val="accent2">
                      <a:lumMod val="75000"/>
                    </a:schemeClr>
                  </a:solidFill>
                </a:rPr>
                <a:t> level analysis: </a:t>
              </a:r>
              <a:r>
                <a:rPr lang="en-GB" dirty="0">
                  <a:solidFill>
                    <a:schemeClr val="accent2">
                      <a:lumMod val="75000"/>
                    </a:schemeClr>
                  </a:solidFill>
                </a:rPr>
                <a:t>within-subject analysis</a:t>
              </a:r>
            </a:p>
            <a:p>
              <a:endParaRPr lang="en-GB" dirty="0">
                <a:solidFill>
                  <a:schemeClr val="accent2">
                    <a:lumMod val="75000"/>
                  </a:schemeClr>
                </a:solidFill>
              </a:endParaRPr>
            </a:p>
            <a:p>
              <a:r>
                <a:rPr lang="en-GB" sz="1600" dirty="0">
                  <a:solidFill>
                    <a:schemeClr val="accent2">
                      <a:lumMod val="75000"/>
                    </a:schemeClr>
                  </a:solidFill>
                </a:rPr>
                <a:t>analysing the time course of the fMRI signal for every </a:t>
              </a:r>
            </a:p>
            <a:p>
              <a:r>
                <a:rPr lang="en-GB" sz="1600" dirty="0">
                  <a:solidFill>
                    <a:schemeClr val="accent2">
                      <a:lumMod val="75000"/>
                    </a:schemeClr>
                  </a:solidFill>
                </a:rPr>
                <a:t>single subject separately</a:t>
              </a:r>
            </a:p>
            <a:p>
              <a:endParaRPr lang="en-GB" dirty="0"/>
            </a:p>
          </p:txBody>
        </p:sp>
      </p:grpSp>
      <p:grpSp>
        <p:nvGrpSpPr>
          <p:cNvPr id="40" name="Group 39"/>
          <p:cNvGrpSpPr/>
          <p:nvPr/>
        </p:nvGrpSpPr>
        <p:grpSpPr>
          <a:xfrm>
            <a:off x="5141163" y="1289263"/>
            <a:ext cx="6436763" cy="3342690"/>
            <a:chOff x="5141163" y="1289263"/>
            <a:chExt cx="6436763" cy="3342690"/>
          </a:xfrm>
        </p:grpSpPr>
        <p:sp>
          <p:nvSpPr>
            <p:cNvPr id="38" name="Oval 37"/>
            <p:cNvSpPr/>
            <p:nvPr/>
          </p:nvSpPr>
          <p:spPr>
            <a:xfrm rot="5400000">
              <a:off x="6778795" y="-348369"/>
              <a:ext cx="2958104" cy="6233367"/>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7323748" y="4262621"/>
              <a:ext cx="4254178" cy="369332"/>
            </a:xfrm>
            <a:prstGeom prst="rect">
              <a:avLst/>
            </a:prstGeom>
            <a:noFill/>
          </p:spPr>
          <p:txBody>
            <a:bodyPr wrap="none" rtlCol="0">
              <a:spAutoFit/>
            </a:bodyPr>
            <a:lstStyle/>
            <a:p>
              <a:pPr algn="ctr"/>
              <a:r>
                <a:rPr lang="en-GB" b="1" dirty="0">
                  <a:solidFill>
                    <a:schemeClr val="accent2">
                      <a:lumMod val="75000"/>
                    </a:schemeClr>
                  </a:solidFill>
                </a:rPr>
                <a:t>2</a:t>
              </a:r>
              <a:r>
                <a:rPr lang="en-GB" b="1" baseline="30000" dirty="0">
                  <a:solidFill>
                    <a:schemeClr val="accent2">
                      <a:lumMod val="75000"/>
                    </a:schemeClr>
                  </a:solidFill>
                </a:rPr>
                <a:t>nd</a:t>
              </a:r>
              <a:r>
                <a:rPr lang="en-GB" b="1" dirty="0">
                  <a:solidFill>
                    <a:schemeClr val="accent2">
                      <a:lumMod val="75000"/>
                    </a:schemeClr>
                  </a:solidFill>
                </a:rPr>
                <a:t> level analysis: </a:t>
              </a:r>
              <a:r>
                <a:rPr lang="en-GB" dirty="0">
                  <a:solidFill>
                    <a:schemeClr val="accent2">
                      <a:lumMod val="75000"/>
                    </a:schemeClr>
                  </a:solidFill>
                </a:rPr>
                <a:t>between-subject analysis</a:t>
              </a:r>
            </a:p>
          </p:txBody>
        </p:sp>
      </p:grpSp>
    </p:spTree>
    <p:extLst>
      <p:ext uri="{BB962C8B-B14F-4D97-AF65-F5344CB8AC3E}">
        <p14:creationId xmlns:p14="http://schemas.microsoft.com/office/powerpoint/2010/main" val="343218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a:t>
            </a:r>
            <a:r>
              <a:rPr lang="en-GB" baseline="30000" dirty="0"/>
              <a:t>st</a:t>
            </a:r>
            <a:r>
              <a:rPr lang="en-GB" dirty="0"/>
              <a:t> Level Analysis:  voxel-wise time series</a:t>
            </a:r>
          </a:p>
        </p:txBody>
      </p:sp>
      <p:grpSp>
        <p:nvGrpSpPr>
          <p:cNvPr id="73" name="Group 72"/>
          <p:cNvGrpSpPr/>
          <p:nvPr/>
        </p:nvGrpSpPr>
        <p:grpSpPr>
          <a:xfrm>
            <a:off x="1367647" y="1934369"/>
            <a:ext cx="3461529" cy="3034222"/>
            <a:chOff x="304800" y="1298575"/>
            <a:chExt cx="3502025" cy="4351338"/>
          </a:xfrm>
        </p:grpSpPr>
        <p:sp>
          <p:nvSpPr>
            <p:cNvPr id="4" name="Text Box 164"/>
            <p:cNvSpPr txBox="1">
              <a:spLocks noChangeArrowheads="1"/>
            </p:cNvSpPr>
            <p:nvPr/>
          </p:nvSpPr>
          <p:spPr bwMode="auto">
            <a:xfrm rot="2267701">
              <a:off x="1009815" y="4346159"/>
              <a:ext cx="715633" cy="735844"/>
            </a:xfrm>
            <a:prstGeom prst="rect">
              <a:avLst/>
            </a:prstGeom>
            <a:noFill/>
            <a:ln w="9525">
              <a:noFill/>
              <a:miter lim="800000"/>
              <a:headEnd/>
              <a:tailEnd/>
            </a:ln>
          </p:spPr>
          <p:txBody>
            <a:bodyPr wrap="none">
              <a:spAutoFit/>
            </a:bodyPr>
            <a:lstStyle/>
            <a:p>
              <a:pPr algn="ctr" eaLnBrk="0" hangingPunct="0"/>
              <a:r>
                <a:rPr lang="de-DE" sz="2800" b="1" dirty="0"/>
                <a:t>Time</a:t>
              </a:r>
              <a:endParaRPr lang="en-GB" sz="2800" b="1" dirty="0"/>
            </a:p>
          </p:txBody>
        </p:sp>
        <p:sp>
          <p:nvSpPr>
            <p:cNvPr id="5" name="Line 165"/>
            <p:cNvSpPr>
              <a:spLocks noChangeShapeType="1"/>
            </p:cNvSpPr>
            <p:nvPr/>
          </p:nvSpPr>
          <p:spPr bwMode="auto">
            <a:xfrm flipH="1" flipV="1">
              <a:off x="333375" y="3163888"/>
              <a:ext cx="2438400" cy="2486025"/>
            </a:xfrm>
            <a:prstGeom prst="line">
              <a:avLst/>
            </a:prstGeom>
            <a:noFill/>
            <a:ln w="76200">
              <a:solidFill>
                <a:srgbClr val="99CC00"/>
              </a:solidFill>
              <a:round/>
              <a:headEnd type="triangle" w="med" len="med"/>
              <a:tailEnd/>
            </a:ln>
            <a:effectLst>
              <a:outerShdw dist="107763" dir="2700000" algn="ctr" rotWithShape="0">
                <a:schemeClr val="bg2"/>
              </a:outerShdw>
            </a:effectLst>
            <a:extLst/>
          </p:spPr>
          <p:txBody>
            <a:bodyPr wrap="none" anchor="ctr"/>
            <a:lstStyle/>
            <a:p>
              <a:pPr eaLnBrk="0" hangingPunct="0">
                <a:defRPr/>
              </a:pPr>
              <a:endParaRPr lang="en-GB">
                <a:latin typeface="Arial" pitchFamily="34" charset="0"/>
              </a:endParaRPr>
            </a:p>
          </p:txBody>
        </p:sp>
        <p:grpSp>
          <p:nvGrpSpPr>
            <p:cNvPr id="6" name="Group 180"/>
            <p:cNvGrpSpPr>
              <a:grpSpLocks/>
            </p:cNvGrpSpPr>
            <p:nvPr/>
          </p:nvGrpSpPr>
          <p:grpSpPr bwMode="auto">
            <a:xfrm>
              <a:off x="304800" y="1298575"/>
              <a:ext cx="1063625" cy="1408113"/>
              <a:chOff x="192" y="720"/>
              <a:chExt cx="670" cy="887"/>
            </a:xfrm>
          </p:grpSpPr>
          <p:pic>
            <p:nvPicPr>
              <p:cNvPr id="7" name="Picture 181"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8" name="Line 182"/>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9" name="Line 183"/>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10" name="Group 184"/>
            <p:cNvGrpSpPr>
              <a:grpSpLocks/>
            </p:cNvGrpSpPr>
            <p:nvPr/>
          </p:nvGrpSpPr>
          <p:grpSpPr bwMode="auto">
            <a:xfrm>
              <a:off x="457200" y="1450975"/>
              <a:ext cx="1063625" cy="1408113"/>
              <a:chOff x="192" y="720"/>
              <a:chExt cx="670" cy="887"/>
            </a:xfrm>
          </p:grpSpPr>
          <p:pic>
            <p:nvPicPr>
              <p:cNvPr id="11" name="Picture 185"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12" name="Line 186"/>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13" name="Line 187"/>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14" name="Group 188"/>
            <p:cNvGrpSpPr>
              <a:grpSpLocks/>
            </p:cNvGrpSpPr>
            <p:nvPr/>
          </p:nvGrpSpPr>
          <p:grpSpPr bwMode="auto">
            <a:xfrm>
              <a:off x="609600" y="1603375"/>
              <a:ext cx="1063625" cy="1408113"/>
              <a:chOff x="192" y="720"/>
              <a:chExt cx="670" cy="887"/>
            </a:xfrm>
          </p:grpSpPr>
          <p:pic>
            <p:nvPicPr>
              <p:cNvPr id="15" name="Picture 189"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16" name="Line 190"/>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17" name="Line 191"/>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18" name="Group 192"/>
            <p:cNvGrpSpPr>
              <a:grpSpLocks/>
            </p:cNvGrpSpPr>
            <p:nvPr/>
          </p:nvGrpSpPr>
          <p:grpSpPr bwMode="auto">
            <a:xfrm>
              <a:off x="762000" y="1755775"/>
              <a:ext cx="1063625" cy="1408113"/>
              <a:chOff x="192" y="720"/>
              <a:chExt cx="670" cy="887"/>
            </a:xfrm>
          </p:grpSpPr>
          <p:pic>
            <p:nvPicPr>
              <p:cNvPr id="19" name="Picture 193"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20" name="Line 194"/>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21" name="Line 195"/>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22" name="Group 196"/>
            <p:cNvGrpSpPr>
              <a:grpSpLocks/>
            </p:cNvGrpSpPr>
            <p:nvPr/>
          </p:nvGrpSpPr>
          <p:grpSpPr bwMode="auto">
            <a:xfrm>
              <a:off x="914400" y="1908175"/>
              <a:ext cx="1063625" cy="1408113"/>
              <a:chOff x="192" y="720"/>
              <a:chExt cx="670" cy="887"/>
            </a:xfrm>
          </p:grpSpPr>
          <p:pic>
            <p:nvPicPr>
              <p:cNvPr id="23" name="Picture 197"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24" name="Line 198"/>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25" name="Line 199"/>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26" name="Group 200"/>
            <p:cNvGrpSpPr>
              <a:grpSpLocks/>
            </p:cNvGrpSpPr>
            <p:nvPr/>
          </p:nvGrpSpPr>
          <p:grpSpPr bwMode="auto">
            <a:xfrm>
              <a:off x="1066800" y="2060575"/>
              <a:ext cx="1063625" cy="1408113"/>
              <a:chOff x="192" y="720"/>
              <a:chExt cx="670" cy="887"/>
            </a:xfrm>
          </p:grpSpPr>
          <p:pic>
            <p:nvPicPr>
              <p:cNvPr id="27" name="Picture 201"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28" name="Line 202"/>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29" name="Line 203"/>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30" name="Group 204"/>
            <p:cNvGrpSpPr>
              <a:grpSpLocks/>
            </p:cNvGrpSpPr>
            <p:nvPr/>
          </p:nvGrpSpPr>
          <p:grpSpPr bwMode="auto">
            <a:xfrm>
              <a:off x="1219200" y="2212975"/>
              <a:ext cx="1063625" cy="1408113"/>
              <a:chOff x="192" y="720"/>
              <a:chExt cx="670" cy="887"/>
            </a:xfrm>
          </p:grpSpPr>
          <p:pic>
            <p:nvPicPr>
              <p:cNvPr id="31" name="Picture 205"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32" name="Line 206"/>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33" name="Line 207"/>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34" name="Group 208"/>
            <p:cNvGrpSpPr>
              <a:grpSpLocks/>
            </p:cNvGrpSpPr>
            <p:nvPr/>
          </p:nvGrpSpPr>
          <p:grpSpPr bwMode="auto">
            <a:xfrm>
              <a:off x="1371600" y="2365375"/>
              <a:ext cx="1063625" cy="1408113"/>
              <a:chOff x="192" y="720"/>
              <a:chExt cx="670" cy="887"/>
            </a:xfrm>
          </p:grpSpPr>
          <p:pic>
            <p:nvPicPr>
              <p:cNvPr id="35" name="Picture 209"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36" name="Line 210"/>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37" name="Line 211"/>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38" name="Group 212"/>
            <p:cNvGrpSpPr>
              <a:grpSpLocks/>
            </p:cNvGrpSpPr>
            <p:nvPr/>
          </p:nvGrpSpPr>
          <p:grpSpPr bwMode="auto">
            <a:xfrm>
              <a:off x="1524000" y="2517775"/>
              <a:ext cx="1063625" cy="1408113"/>
              <a:chOff x="192" y="720"/>
              <a:chExt cx="670" cy="887"/>
            </a:xfrm>
          </p:grpSpPr>
          <p:pic>
            <p:nvPicPr>
              <p:cNvPr id="39" name="Picture 213"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40" name="Line 214"/>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41" name="Line 215"/>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42" name="Group 216"/>
            <p:cNvGrpSpPr>
              <a:grpSpLocks/>
            </p:cNvGrpSpPr>
            <p:nvPr/>
          </p:nvGrpSpPr>
          <p:grpSpPr bwMode="auto">
            <a:xfrm>
              <a:off x="1676400" y="2670175"/>
              <a:ext cx="1063625" cy="1408113"/>
              <a:chOff x="192" y="720"/>
              <a:chExt cx="670" cy="887"/>
            </a:xfrm>
          </p:grpSpPr>
          <p:pic>
            <p:nvPicPr>
              <p:cNvPr id="43" name="Picture 217"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44" name="Line 218"/>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45" name="Line 219"/>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46" name="Group 220"/>
            <p:cNvGrpSpPr>
              <a:grpSpLocks/>
            </p:cNvGrpSpPr>
            <p:nvPr/>
          </p:nvGrpSpPr>
          <p:grpSpPr bwMode="auto">
            <a:xfrm>
              <a:off x="1828800" y="2822575"/>
              <a:ext cx="1063625" cy="1408113"/>
              <a:chOff x="192" y="720"/>
              <a:chExt cx="670" cy="887"/>
            </a:xfrm>
          </p:grpSpPr>
          <p:pic>
            <p:nvPicPr>
              <p:cNvPr id="47" name="Picture 221"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48" name="Line 222"/>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49" name="Line 223"/>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50" name="Group 224"/>
            <p:cNvGrpSpPr>
              <a:grpSpLocks/>
            </p:cNvGrpSpPr>
            <p:nvPr/>
          </p:nvGrpSpPr>
          <p:grpSpPr bwMode="auto">
            <a:xfrm>
              <a:off x="1981200" y="2974975"/>
              <a:ext cx="1063625" cy="1408113"/>
              <a:chOff x="192" y="720"/>
              <a:chExt cx="670" cy="887"/>
            </a:xfrm>
          </p:grpSpPr>
          <p:pic>
            <p:nvPicPr>
              <p:cNvPr id="51" name="Picture 225"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52" name="Line 226"/>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53" name="Line 227"/>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54" name="Group 228"/>
            <p:cNvGrpSpPr>
              <a:grpSpLocks/>
            </p:cNvGrpSpPr>
            <p:nvPr/>
          </p:nvGrpSpPr>
          <p:grpSpPr bwMode="auto">
            <a:xfrm>
              <a:off x="2133600" y="3127375"/>
              <a:ext cx="1063625" cy="1408113"/>
              <a:chOff x="192" y="720"/>
              <a:chExt cx="670" cy="887"/>
            </a:xfrm>
          </p:grpSpPr>
          <p:pic>
            <p:nvPicPr>
              <p:cNvPr id="55" name="Picture 229"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56" name="Line 230"/>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57" name="Line 231"/>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58" name="Group 232"/>
            <p:cNvGrpSpPr>
              <a:grpSpLocks/>
            </p:cNvGrpSpPr>
            <p:nvPr/>
          </p:nvGrpSpPr>
          <p:grpSpPr bwMode="auto">
            <a:xfrm>
              <a:off x="2286000" y="3279775"/>
              <a:ext cx="1063625" cy="1408113"/>
              <a:chOff x="192" y="720"/>
              <a:chExt cx="670" cy="887"/>
            </a:xfrm>
          </p:grpSpPr>
          <p:pic>
            <p:nvPicPr>
              <p:cNvPr id="59" name="Picture 233"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60" name="Line 234"/>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61" name="Line 235"/>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62" name="Group 236"/>
            <p:cNvGrpSpPr>
              <a:grpSpLocks/>
            </p:cNvGrpSpPr>
            <p:nvPr/>
          </p:nvGrpSpPr>
          <p:grpSpPr bwMode="auto">
            <a:xfrm>
              <a:off x="2438400" y="3432175"/>
              <a:ext cx="1063625" cy="1408113"/>
              <a:chOff x="192" y="720"/>
              <a:chExt cx="670" cy="887"/>
            </a:xfrm>
          </p:grpSpPr>
          <p:pic>
            <p:nvPicPr>
              <p:cNvPr id="63" name="Picture 237"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64" name="Line 238"/>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65" name="Line 239"/>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66" name="Group 240"/>
            <p:cNvGrpSpPr>
              <a:grpSpLocks/>
            </p:cNvGrpSpPr>
            <p:nvPr/>
          </p:nvGrpSpPr>
          <p:grpSpPr bwMode="auto">
            <a:xfrm>
              <a:off x="2590800" y="3584575"/>
              <a:ext cx="1063625" cy="1408113"/>
              <a:chOff x="192" y="720"/>
              <a:chExt cx="670" cy="887"/>
            </a:xfrm>
          </p:grpSpPr>
          <p:pic>
            <p:nvPicPr>
              <p:cNvPr id="67" name="Picture 241"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68" name="Line 242"/>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69" name="Line 243"/>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pic>
          <p:nvPicPr>
            <p:cNvPr id="70" name="Picture 244" descr="slice"/>
            <p:cNvPicPr>
              <a:picLocks noChangeAspect="1" noChangeArrowheads="1"/>
            </p:cNvPicPr>
            <p:nvPr/>
          </p:nvPicPr>
          <p:blipFill>
            <a:blip r:embed="rId3"/>
            <a:srcRect l="14081" t="28236" r="54173" b="42599"/>
            <a:stretch>
              <a:fillRect/>
            </a:stretch>
          </p:blipFill>
          <p:spPr bwMode="auto">
            <a:xfrm>
              <a:off x="2743200" y="3736975"/>
              <a:ext cx="1063625" cy="1408113"/>
            </a:xfrm>
            <a:prstGeom prst="rect">
              <a:avLst/>
            </a:prstGeom>
            <a:noFill/>
            <a:ln w="9525">
              <a:noFill/>
              <a:miter lim="800000"/>
              <a:headEnd/>
              <a:tailEnd/>
            </a:ln>
          </p:spPr>
        </p:pic>
        <p:sp>
          <p:nvSpPr>
            <p:cNvPr id="71" name="Line 245"/>
            <p:cNvSpPr>
              <a:spLocks noChangeShapeType="1"/>
            </p:cNvSpPr>
            <p:nvPr/>
          </p:nvSpPr>
          <p:spPr bwMode="auto">
            <a:xfrm flipV="1">
              <a:off x="3686175" y="3736975"/>
              <a:ext cx="0" cy="1408113"/>
            </a:xfrm>
            <a:prstGeom prst="line">
              <a:avLst/>
            </a:prstGeom>
            <a:noFill/>
            <a:ln w="19050">
              <a:solidFill>
                <a:srgbClr val="FF6600"/>
              </a:solidFill>
              <a:round/>
              <a:headEnd/>
              <a:tailEnd/>
            </a:ln>
          </p:spPr>
          <p:txBody>
            <a:bodyPr wrap="none" anchor="ctr"/>
            <a:lstStyle/>
            <a:p>
              <a:endParaRPr lang="en-US"/>
            </a:p>
          </p:txBody>
        </p:sp>
        <p:sp>
          <p:nvSpPr>
            <p:cNvPr id="72" name="Line 246"/>
            <p:cNvSpPr>
              <a:spLocks noChangeShapeType="1"/>
            </p:cNvSpPr>
            <p:nvPr/>
          </p:nvSpPr>
          <p:spPr bwMode="auto">
            <a:xfrm flipV="1">
              <a:off x="2743200" y="4511675"/>
              <a:ext cx="1063625" cy="0"/>
            </a:xfrm>
            <a:prstGeom prst="line">
              <a:avLst/>
            </a:prstGeom>
            <a:noFill/>
            <a:ln w="19050">
              <a:solidFill>
                <a:srgbClr val="FF6600"/>
              </a:solidFill>
              <a:round/>
              <a:headEnd/>
              <a:tailEnd/>
            </a:ln>
          </p:spPr>
          <p:txBody>
            <a:bodyPr wrap="none" anchor="ctr"/>
            <a:lstStyle/>
            <a:p>
              <a:endParaRPr lang="en-US"/>
            </a:p>
          </p:txBody>
        </p:sp>
      </p:grpSp>
      <p:grpSp>
        <p:nvGrpSpPr>
          <p:cNvPr id="79" name="Group 78"/>
          <p:cNvGrpSpPr/>
          <p:nvPr/>
        </p:nvGrpSpPr>
        <p:grpSpPr>
          <a:xfrm>
            <a:off x="6923585" y="1888140"/>
            <a:ext cx="2070100" cy="4262438"/>
            <a:chOff x="4695825" y="1568450"/>
            <a:chExt cx="2070100" cy="4262438"/>
          </a:xfrm>
        </p:grpSpPr>
        <p:sp>
          <p:nvSpPr>
            <p:cNvPr id="74" name="Line 166"/>
            <p:cNvSpPr>
              <a:spLocks noChangeShapeType="1"/>
            </p:cNvSpPr>
            <p:nvPr/>
          </p:nvSpPr>
          <p:spPr bwMode="auto">
            <a:xfrm>
              <a:off x="5024438" y="5311775"/>
              <a:ext cx="1603375" cy="0"/>
            </a:xfrm>
            <a:prstGeom prst="line">
              <a:avLst/>
            </a:prstGeom>
            <a:noFill/>
            <a:ln w="76200">
              <a:solidFill>
                <a:srgbClr val="99CC00"/>
              </a:solidFill>
              <a:round/>
              <a:headEnd/>
              <a:tailEnd type="triangle" w="med" len="med"/>
            </a:ln>
            <a:effectLst>
              <a:outerShdw dist="107763" dir="2700000" algn="ctr" rotWithShape="0">
                <a:schemeClr val="bg2"/>
              </a:outerShdw>
            </a:effectLst>
            <a:extLst/>
          </p:spPr>
          <p:txBody>
            <a:bodyPr wrap="none" anchor="ctr"/>
            <a:lstStyle/>
            <a:p>
              <a:pPr eaLnBrk="0" hangingPunct="0">
                <a:defRPr/>
              </a:pPr>
              <a:endParaRPr lang="en-GB">
                <a:latin typeface="Arial" pitchFamily="34" charset="0"/>
              </a:endParaRPr>
            </a:p>
          </p:txBody>
        </p:sp>
        <p:sp>
          <p:nvSpPr>
            <p:cNvPr id="75" name="Text Box 167"/>
            <p:cNvSpPr txBox="1">
              <a:spLocks noChangeArrowheads="1"/>
            </p:cNvSpPr>
            <p:nvPr/>
          </p:nvSpPr>
          <p:spPr bwMode="auto">
            <a:xfrm>
              <a:off x="4754563" y="5373688"/>
              <a:ext cx="2011362" cy="457200"/>
            </a:xfrm>
            <a:prstGeom prst="rect">
              <a:avLst/>
            </a:prstGeom>
            <a:noFill/>
            <a:ln w="9525">
              <a:noFill/>
              <a:miter lim="800000"/>
              <a:headEnd/>
              <a:tailEnd/>
            </a:ln>
          </p:spPr>
          <p:txBody>
            <a:bodyPr wrap="none">
              <a:spAutoFit/>
            </a:bodyPr>
            <a:lstStyle/>
            <a:p>
              <a:pPr algn="ctr" eaLnBrk="0" hangingPunct="0"/>
              <a:r>
                <a:rPr lang="de-DE" sz="2400" b="1" dirty="0"/>
                <a:t>BOLD signal</a:t>
              </a:r>
              <a:endParaRPr lang="en-GB" sz="2400" b="1" dirty="0"/>
            </a:p>
          </p:txBody>
        </p:sp>
        <p:sp>
          <p:nvSpPr>
            <p:cNvPr id="76" name="Line 168"/>
            <p:cNvSpPr>
              <a:spLocks noChangeShapeType="1"/>
            </p:cNvSpPr>
            <p:nvPr/>
          </p:nvSpPr>
          <p:spPr bwMode="auto">
            <a:xfrm flipH="1">
              <a:off x="4695825" y="1570038"/>
              <a:ext cx="0" cy="3444875"/>
            </a:xfrm>
            <a:prstGeom prst="line">
              <a:avLst/>
            </a:prstGeom>
            <a:noFill/>
            <a:ln w="76200">
              <a:solidFill>
                <a:srgbClr val="99CC00"/>
              </a:solidFill>
              <a:round/>
              <a:headEnd/>
              <a:tailEnd type="triangle" w="med" len="med"/>
            </a:ln>
            <a:effectLst>
              <a:outerShdw dist="107763" dir="2700000" algn="ctr" rotWithShape="0">
                <a:schemeClr val="bg2"/>
              </a:outerShdw>
            </a:effectLst>
            <a:extLst/>
          </p:spPr>
          <p:txBody>
            <a:bodyPr wrap="none" anchor="ctr"/>
            <a:lstStyle/>
            <a:p>
              <a:pPr eaLnBrk="0" hangingPunct="0">
                <a:defRPr/>
              </a:pPr>
              <a:endParaRPr lang="en-GB">
                <a:latin typeface="Arial" pitchFamily="34" charset="0"/>
              </a:endParaRPr>
            </a:p>
          </p:txBody>
        </p:sp>
        <p:sp>
          <p:nvSpPr>
            <p:cNvPr id="77" name="Text Box 169"/>
            <p:cNvSpPr txBox="1">
              <a:spLocks noChangeArrowheads="1"/>
            </p:cNvSpPr>
            <p:nvPr/>
          </p:nvSpPr>
          <p:spPr bwMode="auto">
            <a:xfrm rot="5400000">
              <a:off x="4454526" y="3224212"/>
              <a:ext cx="1014412" cy="519113"/>
            </a:xfrm>
            <a:prstGeom prst="rect">
              <a:avLst/>
            </a:prstGeom>
            <a:noFill/>
            <a:ln w="9525">
              <a:noFill/>
              <a:miter lim="800000"/>
              <a:headEnd/>
              <a:tailEnd/>
            </a:ln>
          </p:spPr>
          <p:txBody>
            <a:bodyPr wrap="none">
              <a:spAutoFit/>
            </a:bodyPr>
            <a:lstStyle/>
            <a:p>
              <a:pPr algn="ctr" eaLnBrk="0" hangingPunct="0"/>
              <a:r>
                <a:rPr lang="de-DE" sz="2800" b="1"/>
                <a:t>Time</a:t>
              </a:r>
              <a:endParaRPr lang="en-GB" sz="2800" b="1"/>
            </a:p>
          </p:txBody>
        </p:sp>
        <p:pic>
          <p:nvPicPr>
            <p:cNvPr id="78" name="Picture 247" descr="data"/>
            <p:cNvPicPr>
              <a:picLocks noChangeAspect="1" noChangeArrowheads="1"/>
            </p:cNvPicPr>
            <p:nvPr/>
          </p:nvPicPr>
          <p:blipFill>
            <a:blip r:embed="rId4"/>
            <a:srcRect l="13046" t="6667" r="13879" b="14815"/>
            <a:stretch>
              <a:fillRect/>
            </a:stretch>
          </p:blipFill>
          <p:spPr bwMode="auto">
            <a:xfrm>
              <a:off x="5157788" y="1568450"/>
              <a:ext cx="1336675" cy="3532188"/>
            </a:xfrm>
            <a:prstGeom prst="rect">
              <a:avLst/>
            </a:prstGeom>
            <a:noFill/>
            <a:ln w="9525">
              <a:noFill/>
              <a:miter lim="800000"/>
              <a:headEnd/>
              <a:tailEnd/>
            </a:ln>
          </p:spPr>
        </p:pic>
      </p:grpSp>
      <p:sp>
        <p:nvSpPr>
          <p:cNvPr id="83" name="Content Placeholder 2"/>
          <p:cNvSpPr txBox="1">
            <a:spLocks/>
          </p:cNvSpPr>
          <p:nvPr/>
        </p:nvSpPr>
        <p:spPr>
          <a:xfrm>
            <a:off x="792576" y="5204873"/>
            <a:ext cx="6027037" cy="1378049"/>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dirty="0"/>
              <a:t>Pre-processing made sure a single voxel location is consistent over time</a:t>
            </a:r>
          </a:p>
          <a:p>
            <a:pPr marL="285750" indent="-285750">
              <a:buFont typeface="Arial" panose="020B0604020202020204" pitchFamily="34" charset="0"/>
              <a:buChar char="•"/>
            </a:pPr>
            <a:r>
              <a:rPr lang="en-GB" dirty="0"/>
              <a:t>For each voxel we have a time-series capturing changes in the BOLD signal.</a:t>
            </a:r>
          </a:p>
        </p:txBody>
      </p:sp>
      <p:sp>
        <p:nvSpPr>
          <p:cNvPr id="84" name="Line 166">
            <a:extLst>
              <a:ext uri="{FF2B5EF4-FFF2-40B4-BE49-F238E27FC236}">
                <a16:creationId xmlns:a16="http://schemas.microsoft.com/office/drawing/2014/main" id="{C9723F6A-5716-436E-9D3A-AA2B20073EAD}"/>
              </a:ext>
            </a:extLst>
          </p:cNvPr>
          <p:cNvSpPr>
            <a:spLocks noChangeShapeType="1"/>
          </p:cNvSpPr>
          <p:nvPr/>
        </p:nvSpPr>
        <p:spPr bwMode="auto">
          <a:xfrm>
            <a:off x="4729049" y="4174887"/>
            <a:ext cx="3591991" cy="1159716"/>
          </a:xfrm>
          <a:prstGeom prst="line">
            <a:avLst/>
          </a:prstGeom>
          <a:ln w="57150">
            <a:solidFill>
              <a:schemeClr val="accent4">
                <a:alpha val="49000"/>
              </a:schemeClr>
            </a:solidFill>
            <a:headEnd/>
            <a:tailEnd type="triangle" w="med" len="med"/>
          </a:ln>
          <a:extLst/>
        </p:spPr>
        <p:style>
          <a:lnRef idx="1">
            <a:schemeClr val="accent4"/>
          </a:lnRef>
          <a:fillRef idx="0">
            <a:schemeClr val="accent4"/>
          </a:fillRef>
          <a:effectRef idx="0">
            <a:schemeClr val="accent4"/>
          </a:effectRef>
          <a:fontRef idx="minor">
            <a:schemeClr val="tx1"/>
          </a:fontRef>
        </p:style>
        <p:txBody>
          <a:bodyPr wrap="none" anchor="ctr"/>
          <a:lstStyle/>
          <a:p>
            <a:pPr eaLnBrk="0" hangingPunct="0">
              <a:defRPr/>
            </a:pPr>
            <a:endParaRPr lang="en-GB" dirty="0">
              <a:latin typeface="Arial" pitchFamily="34" charset="0"/>
            </a:endParaRPr>
          </a:p>
        </p:txBody>
      </p:sp>
      <p:grpSp>
        <p:nvGrpSpPr>
          <p:cNvPr id="97" name="Group 96"/>
          <p:cNvGrpSpPr/>
          <p:nvPr/>
        </p:nvGrpSpPr>
        <p:grpSpPr>
          <a:xfrm>
            <a:off x="8006261" y="1228711"/>
            <a:ext cx="3022102" cy="5354211"/>
            <a:chOff x="8006261" y="1228711"/>
            <a:chExt cx="3022102" cy="5354211"/>
          </a:xfrm>
        </p:grpSpPr>
        <p:grpSp>
          <p:nvGrpSpPr>
            <p:cNvPr id="81" name="Group 173"/>
            <p:cNvGrpSpPr>
              <a:grpSpLocks/>
            </p:cNvGrpSpPr>
            <p:nvPr/>
          </p:nvGrpSpPr>
          <p:grpSpPr bwMode="auto">
            <a:xfrm>
              <a:off x="9126538" y="1990697"/>
              <a:ext cx="1901825" cy="2640012"/>
              <a:chOff x="4537" y="943"/>
              <a:chExt cx="1198" cy="1663"/>
            </a:xfrm>
          </p:grpSpPr>
          <p:sp>
            <p:nvSpPr>
              <p:cNvPr id="82" name="Rectangle 174"/>
              <p:cNvSpPr>
                <a:spLocks noChangeArrowheads="1"/>
              </p:cNvSpPr>
              <p:nvPr/>
            </p:nvSpPr>
            <p:spPr bwMode="auto">
              <a:xfrm>
                <a:off x="4537" y="943"/>
                <a:ext cx="1198" cy="523"/>
              </a:xfrm>
              <a:prstGeom prst="rect">
                <a:avLst/>
              </a:prstGeom>
              <a:noFill/>
              <a:ln w="25400">
                <a:solidFill>
                  <a:srgbClr val="FFC000"/>
                </a:solidFill>
                <a:miter lim="800000"/>
                <a:headEnd/>
                <a:tailEnd/>
              </a:ln>
              <a:effectLst/>
            </p:spPr>
            <p:txBody>
              <a:bodyPr anchor="ctr">
                <a:spAutoFit/>
              </a:bodyPr>
              <a:lstStyle/>
              <a:p>
                <a:pPr algn="ctr" eaLnBrk="0" hangingPunct="0">
                  <a:defRPr/>
                </a:pPr>
                <a:r>
                  <a:rPr lang="de-DE" sz="2400" dirty="0">
                    <a:ln w="0"/>
                    <a:effectLst>
                      <a:outerShdw blurRad="38100" dist="19050" dir="2700000" algn="tl" rotWithShape="0">
                        <a:schemeClr val="dk1">
                          <a:alpha val="40000"/>
                        </a:schemeClr>
                      </a:outerShdw>
                    </a:effectLst>
                    <a:latin typeface="Arial" pitchFamily="34" charset="0"/>
                  </a:rPr>
                  <a:t>Model specification</a:t>
                </a:r>
                <a:endParaRPr lang="de-DE" sz="2400" dirty="0">
                  <a:latin typeface="Arial" pitchFamily="34" charset="0"/>
                </a:endParaRPr>
              </a:p>
            </p:txBody>
          </p:sp>
          <p:sp>
            <p:nvSpPr>
              <p:cNvPr id="85" name="Rectangle 175"/>
              <p:cNvSpPr>
                <a:spLocks noChangeArrowheads="1"/>
              </p:cNvSpPr>
              <p:nvPr/>
            </p:nvSpPr>
            <p:spPr bwMode="auto">
              <a:xfrm>
                <a:off x="4537" y="1471"/>
                <a:ext cx="1198" cy="534"/>
              </a:xfrm>
              <a:prstGeom prst="rect">
                <a:avLst/>
              </a:prstGeom>
              <a:noFill/>
              <a:ln w="25400">
                <a:solidFill>
                  <a:srgbClr val="FFC000"/>
                </a:solidFill>
                <a:miter lim="800000"/>
                <a:headEnd/>
                <a:tailEnd/>
              </a:ln>
              <a:effectLst/>
            </p:spPr>
            <p:txBody>
              <a:bodyPr anchor="ctr">
                <a:spAutoFit/>
              </a:bodyPr>
              <a:lstStyle/>
              <a:p>
                <a:pPr algn="ctr" eaLnBrk="0" hangingPunct="0">
                  <a:defRPr/>
                </a:pPr>
                <a:r>
                  <a:rPr lang="de-DE" sz="2400" dirty="0">
                    <a:latin typeface="Arial" pitchFamily="34" charset="0"/>
                  </a:rPr>
                  <a:t>Parameter</a:t>
                </a:r>
              </a:p>
              <a:p>
                <a:pPr algn="ctr" eaLnBrk="0" hangingPunct="0">
                  <a:defRPr/>
                </a:pPr>
                <a:r>
                  <a:rPr lang="de-DE" sz="2400" dirty="0">
                    <a:latin typeface="Arial" pitchFamily="34" charset="0"/>
                  </a:rPr>
                  <a:t>estimation</a:t>
                </a:r>
                <a:endParaRPr lang="en-GB" sz="2400" dirty="0">
                  <a:latin typeface="Arial" pitchFamily="34" charset="0"/>
                </a:endParaRPr>
              </a:p>
            </p:txBody>
          </p:sp>
          <p:sp>
            <p:nvSpPr>
              <p:cNvPr id="86" name="Rectangle 176"/>
              <p:cNvSpPr>
                <a:spLocks noChangeArrowheads="1"/>
              </p:cNvSpPr>
              <p:nvPr/>
            </p:nvSpPr>
            <p:spPr bwMode="auto">
              <a:xfrm>
                <a:off x="4537" y="2005"/>
                <a:ext cx="1198" cy="304"/>
              </a:xfrm>
              <a:prstGeom prst="rect">
                <a:avLst/>
              </a:prstGeom>
              <a:noFill/>
              <a:ln w="25400">
                <a:solidFill>
                  <a:srgbClr val="FFC000"/>
                </a:solidFill>
                <a:miter lim="800000"/>
                <a:headEnd/>
                <a:tailEnd/>
              </a:ln>
              <a:effectLst/>
            </p:spPr>
            <p:txBody>
              <a:bodyPr anchor="ctr">
                <a:spAutoFit/>
              </a:bodyPr>
              <a:lstStyle/>
              <a:p>
                <a:pPr algn="ctr" eaLnBrk="0" hangingPunct="0">
                  <a:defRPr/>
                </a:pPr>
                <a:r>
                  <a:rPr lang="de-DE" sz="2400" dirty="0">
                    <a:latin typeface="Arial" pitchFamily="34" charset="0"/>
                  </a:rPr>
                  <a:t>Hypothesis</a:t>
                </a:r>
                <a:endParaRPr lang="en-GB" sz="2400" dirty="0">
                  <a:latin typeface="Arial" pitchFamily="34" charset="0"/>
                </a:endParaRPr>
              </a:p>
            </p:txBody>
          </p:sp>
          <p:sp>
            <p:nvSpPr>
              <p:cNvPr id="87" name="Rectangle 177"/>
              <p:cNvSpPr>
                <a:spLocks noChangeArrowheads="1"/>
              </p:cNvSpPr>
              <p:nvPr/>
            </p:nvSpPr>
            <p:spPr bwMode="auto">
              <a:xfrm>
                <a:off x="4537" y="2302"/>
                <a:ext cx="1198" cy="304"/>
              </a:xfrm>
              <a:prstGeom prst="rect">
                <a:avLst/>
              </a:prstGeom>
              <a:noFill/>
              <a:ln w="25400">
                <a:solidFill>
                  <a:srgbClr val="FFC000"/>
                </a:solidFill>
                <a:miter lim="800000"/>
                <a:headEnd/>
                <a:tailEnd/>
              </a:ln>
              <a:effectLst/>
            </p:spPr>
            <p:txBody>
              <a:bodyPr anchor="ctr">
                <a:spAutoFit/>
              </a:bodyPr>
              <a:lstStyle/>
              <a:p>
                <a:pPr algn="ctr" eaLnBrk="0" hangingPunct="0">
                  <a:defRPr/>
                </a:pPr>
                <a:r>
                  <a:rPr lang="de-DE" sz="2400" dirty="0">
                    <a:latin typeface="Arial" pitchFamily="34" charset="0"/>
                  </a:rPr>
                  <a:t>Statistic</a:t>
                </a:r>
                <a:endParaRPr lang="en-GB" sz="2400" dirty="0">
                  <a:latin typeface="Arial" pitchFamily="34" charset="0"/>
                </a:endParaRPr>
              </a:p>
            </p:txBody>
          </p:sp>
        </p:grpSp>
        <p:sp>
          <p:nvSpPr>
            <p:cNvPr id="80" name="Circular Arrow 79"/>
            <p:cNvSpPr/>
            <p:nvPr/>
          </p:nvSpPr>
          <p:spPr>
            <a:xfrm>
              <a:off x="8006261" y="1228711"/>
              <a:ext cx="2343150" cy="1400147"/>
            </a:xfrm>
            <a:prstGeom prst="circularArrow">
              <a:avLst>
                <a:gd name="adj1" fmla="val 3937"/>
                <a:gd name="adj2" fmla="val 1142705"/>
                <a:gd name="adj3" fmla="val 20439110"/>
                <a:gd name="adj4" fmla="val 11198579"/>
                <a:gd name="adj5" fmla="val 1944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cxnSp>
          <p:nvCxnSpPr>
            <p:cNvPr id="88" name="AutoShape 178"/>
            <p:cNvCxnSpPr>
              <a:cxnSpLocks noChangeShapeType="1"/>
            </p:cNvCxnSpPr>
            <p:nvPr/>
          </p:nvCxnSpPr>
          <p:spPr bwMode="auto">
            <a:xfrm>
              <a:off x="10094825" y="4681820"/>
              <a:ext cx="0" cy="286771"/>
            </a:xfrm>
            <a:prstGeom prst="straightConnector1">
              <a:avLst/>
            </a:prstGeom>
            <a:noFill/>
            <a:ln w="76200">
              <a:solidFill>
                <a:srgbClr val="FFC000"/>
              </a:solidFill>
              <a:round/>
              <a:headEnd/>
              <a:tailEnd type="triangle" w="med" len="med"/>
            </a:ln>
            <a:effectLst/>
            <a:extLst/>
          </p:spPr>
        </p:cxnSp>
        <p:grpSp>
          <p:nvGrpSpPr>
            <p:cNvPr id="89" name="Group 88"/>
            <p:cNvGrpSpPr/>
            <p:nvPr/>
          </p:nvGrpSpPr>
          <p:grpSpPr>
            <a:xfrm>
              <a:off x="9475700" y="5013419"/>
              <a:ext cx="1209640" cy="1569503"/>
              <a:chOff x="7237413" y="4687888"/>
              <a:chExt cx="1143000" cy="2093912"/>
            </a:xfrm>
          </p:grpSpPr>
          <p:sp>
            <p:nvSpPr>
              <p:cNvPr id="90" name="Rectangle 179"/>
              <p:cNvSpPr>
                <a:spLocks noChangeArrowheads="1"/>
              </p:cNvSpPr>
              <p:nvPr/>
            </p:nvSpPr>
            <p:spPr bwMode="auto">
              <a:xfrm>
                <a:off x="7351713" y="6299200"/>
                <a:ext cx="982662" cy="482600"/>
              </a:xfrm>
              <a:prstGeom prst="rect">
                <a:avLst/>
              </a:prstGeom>
              <a:solidFill>
                <a:srgbClr val="FFF3FF"/>
              </a:solidFill>
              <a:ln w="25400">
                <a:solidFill>
                  <a:schemeClr val="tx1"/>
                </a:solidFill>
                <a:miter lim="800000"/>
                <a:headEnd/>
                <a:tailEnd/>
              </a:ln>
              <a:effectLst>
                <a:outerShdw dist="107763" dir="2700000" algn="ctr" rotWithShape="0">
                  <a:schemeClr val="bg2"/>
                </a:outerShdw>
              </a:effectLst>
            </p:spPr>
            <p:txBody>
              <a:bodyPr anchor="ctr">
                <a:spAutoFit/>
              </a:bodyPr>
              <a:lstStyle/>
              <a:p>
                <a:pPr algn="ctr" eaLnBrk="0" hangingPunct="0">
                  <a:defRPr/>
                </a:pPr>
                <a:r>
                  <a:rPr lang="de-DE" sz="2400">
                    <a:latin typeface="Arial" pitchFamily="34" charset="0"/>
                  </a:rPr>
                  <a:t>SPM</a:t>
                </a:r>
                <a:endParaRPr lang="en-GB" sz="2400">
                  <a:latin typeface="Arial" pitchFamily="34" charset="0"/>
                </a:endParaRPr>
              </a:p>
            </p:txBody>
          </p:sp>
          <p:pic>
            <p:nvPicPr>
              <p:cNvPr id="91" name="Picture 248" descr="tmap"/>
              <p:cNvPicPr>
                <a:picLocks noChangeAspect="1" noChangeArrowheads="1"/>
              </p:cNvPicPr>
              <p:nvPr/>
            </p:nvPicPr>
            <p:blipFill>
              <a:blip r:embed="rId5"/>
              <a:srcRect l="13858" t="28154" r="54488" b="42381"/>
              <a:stretch>
                <a:fillRect/>
              </a:stretch>
            </p:blipFill>
            <p:spPr bwMode="auto">
              <a:xfrm>
                <a:off x="7237413" y="4687888"/>
                <a:ext cx="1143000" cy="1535112"/>
              </a:xfrm>
              <a:prstGeom prst="rect">
                <a:avLst/>
              </a:prstGeom>
              <a:noFill/>
              <a:ln w="9525">
                <a:noFill/>
                <a:miter lim="800000"/>
                <a:headEnd/>
                <a:tailEnd/>
              </a:ln>
            </p:spPr>
          </p:pic>
          <p:sp>
            <p:nvSpPr>
              <p:cNvPr id="92" name="Line 249"/>
              <p:cNvSpPr>
                <a:spLocks noChangeShapeType="1"/>
              </p:cNvSpPr>
              <p:nvPr/>
            </p:nvSpPr>
            <p:spPr bwMode="auto">
              <a:xfrm flipV="1">
                <a:off x="8264525" y="4689475"/>
                <a:ext cx="0" cy="1535113"/>
              </a:xfrm>
              <a:prstGeom prst="line">
                <a:avLst/>
              </a:prstGeom>
              <a:noFill/>
              <a:ln w="19050">
                <a:solidFill>
                  <a:srgbClr val="FF6600"/>
                </a:solidFill>
                <a:round/>
                <a:headEnd/>
                <a:tailEnd/>
              </a:ln>
            </p:spPr>
            <p:txBody>
              <a:bodyPr wrap="none" anchor="ctr"/>
              <a:lstStyle/>
              <a:p>
                <a:endParaRPr lang="en-US"/>
              </a:p>
            </p:txBody>
          </p:sp>
          <p:sp>
            <p:nvSpPr>
              <p:cNvPr id="93" name="Line 250"/>
              <p:cNvSpPr>
                <a:spLocks noChangeShapeType="1"/>
              </p:cNvSpPr>
              <p:nvPr/>
            </p:nvSpPr>
            <p:spPr bwMode="auto">
              <a:xfrm>
                <a:off x="7237413" y="5529263"/>
                <a:ext cx="1143000" cy="0"/>
              </a:xfrm>
              <a:prstGeom prst="line">
                <a:avLst/>
              </a:prstGeom>
              <a:noFill/>
              <a:ln w="19050">
                <a:solidFill>
                  <a:srgbClr val="FF6600"/>
                </a:solidFill>
                <a:round/>
                <a:headEnd/>
                <a:tailEnd/>
              </a:ln>
            </p:spPr>
            <p:txBody>
              <a:bodyPr wrap="none" anchor="ctr"/>
              <a:lstStyle/>
              <a:p>
                <a:endParaRPr lang="en-US"/>
              </a:p>
            </p:txBody>
          </p:sp>
        </p:grpSp>
      </p:grpSp>
    </p:spTree>
    <p:extLst>
      <p:ext uri="{BB962C8B-B14F-4D97-AF65-F5344CB8AC3E}">
        <p14:creationId xmlns:p14="http://schemas.microsoft.com/office/powerpoint/2010/main" val="342835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Linear Model</a:t>
            </a:r>
          </a:p>
        </p:txBody>
      </p:sp>
      <p:sp>
        <p:nvSpPr>
          <p:cNvPr id="4" name="Rectangle 3"/>
          <p:cNvSpPr/>
          <p:nvPr/>
        </p:nvSpPr>
        <p:spPr>
          <a:xfrm>
            <a:off x="1005193" y="1994061"/>
            <a:ext cx="9779479" cy="1754326"/>
          </a:xfrm>
          <a:prstGeom prst="rect">
            <a:avLst/>
          </a:prstGeom>
        </p:spPr>
        <p:txBody>
          <a:bodyPr wrap="square">
            <a:spAutoFit/>
          </a:bodyPr>
          <a:lstStyle/>
          <a:p>
            <a:pPr marL="285750" indent="-285750">
              <a:buFont typeface="Arial" panose="020B0604020202020204" pitchFamily="34" charset="0"/>
              <a:buChar char="•"/>
            </a:pPr>
            <a:r>
              <a:rPr lang="en-US" dirty="0"/>
              <a:t>Quantify the effect of the experimental variable on BOLD signal.</a:t>
            </a:r>
          </a:p>
          <a:p>
            <a:pPr marL="742950" lvl="1" indent="-285750">
              <a:buFont typeface="Arial" panose="020B0604020202020204" pitchFamily="34" charset="0"/>
              <a:buChar char="•"/>
            </a:pPr>
            <a:r>
              <a:rPr lang="en-US" b="1" dirty="0"/>
              <a:t>Y </a:t>
            </a:r>
            <a:r>
              <a:rPr lang="en-US" dirty="0"/>
              <a:t>is the dependent variable (BOLD signal)</a:t>
            </a:r>
          </a:p>
          <a:p>
            <a:pPr marL="742950" lvl="1" indent="-285750">
              <a:buFont typeface="Arial" panose="020B0604020202020204" pitchFamily="34" charset="0"/>
              <a:buChar char="•"/>
            </a:pPr>
            <a:r>
              <a:rPr lang="en-US" b="1" dirty="0"/>
              <a:t>X </a:t>
            </a:r>
            <a:r>
              <a:rPr lang="en-US" dirty="0"/>
              <a:t>is the independent variable (</a:t>
            </a:r>
            <a:r>
              <a:rPr lang="en-US" b="1" dirty="0"/>
              <a:t>design matrix</a:t>
            </a:r>
            <a:r>
              <a:rPr lang="en-US" dirty="0"/>
              <a:t>) build on our experiment (manipulations, external effects)</a:t>
            </a:r>
          </a:p>
          <a:p>
            <a:pPr marL="742950" lvl="1" indent="-285750">
              <a:buFont typeface="Arial" panose="020B0604020202020204" pitchFamily="34" charset="0"/>
              <a:buChar char="•"/>
            </a:pPr>
            <a:r>
              <a:rPr lang="el-GR" altLang="zh-TW" b="1" dirty="0"/>
              <a:t>ε</a:t>
            </a:r>
            <a:r>
              <a:rPr lang="en-GB" altLang="zh-TW" dirty="0"/>
              <a:t> take into account what we cannot model</a:t>
            </a:r>
          </a:p>
          <a:p>
            <a:pPr marL="742950" lvl="1" indent="-285750">
              <a:buFont typeface="Arial" panose="020B0604020202020204" pitchFamily="34" charset="0"/>
              <a:buChar char="•"/>
            </a:pPr>
            <a:endParaRPr lang="en-US" b="1" dirty="0"/>
          </a:p>
        </p:txBody>
      </p:sp>
      <p:grpSp>
        <p:nvGrpSpPr>
          <p:cNvPr id="3" name="Group 2"/>
          <p:cNvGrpSpPr/>
          <p:nvPr/>
        </p:nvGrpSpPr>
        <p:grpSpPr>
          <a:xfrm>
            <a:off x="1005193" y="4064810"/>
            <a:ext cx="10150406" cy="1221891"/>
            <a:chOff x="1016045" y="3340959"/>
            <a:chExt cx="10150406" cy="1221891"/>
          </a:xfrm>
        </p:grpSpPr>
        <p:sp>
          <p:nvSpPr>
            <p:cNvPr id="6" name="TextBox 35"/>
            <p:cNvSpPr txBox="1"/>
            <p:nvPr/>
          </p:nvSpPr>
          <p:spPr>
            <a:xfrm>
              <a:off x="1856100" y="3340959"/>
              <a:ext cx="842493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6000" dirty="0">
                  <a:solidFill>
                    <a:srgbClr val="FF0000"/>
                  </a:solidFill>
                </a:rPr>
                <a:t>Y  </a:t>
              </a:r>
              <a:r>
                <a:rPr lang="en-US" altLang="zh-TW" sz="6000" dirty="0"/>
                <a:t>   =     </a:t>
              </a:r>
              <a:r>
                <a:rPr lang="en-US" altLang="zh-TW" sz="6000" dirty="0">
                  <a:solidFill>
                    <a:srgbClr val="0070C0"/>
                  </a:solidFill>
                </a:rPr>
                <a:t>X</a:t>
              </a:r>
              <a:r>
                <a:rPr lang="en-US" altLang="zh-TW" sz="6000" dirty="0"/>
                <a:t>     </a:t>
              </a:r>
              <a:r>
                <a:rPr lang="en-US" altLang="zh-TW" sz="4800" dirty="0"/>
                <a:t>*</a:t>
              </a:r>
              <a:r>
                <a:rPr lang="en-US" altLang="zh-TW" sz="6000" dirty="0"/>
                <a:t>     </a:t>
              </a:r>
              <a:r>
                <a:rPr lang="el-GR" altLang="zh-TW" sz="6000" dirty="0">
                  <a:solidFill>
                    <a:srgbClr val="00B050"/>
                  </a:solidFill>
                </a:rPr>
                <a:t>β</a:t>
              </a:r>
              <a:r>
                <a:rPr lang="en-US" altLang="zh-TW" sz="6000" dirty="0"/>
                <a:t>     </a:t>
              </a:r>
              <a:r>
                <a:rPr lang="en-US" altLang="zh-TW" sz="4800" dirty="0"/>
                <a:t>+</a:t>
              </a:r>
              <a:r>
                <a:rPr lang="en-US" altLang="zh-TW" sz="6000" dirty="0"/>
                <a:t>     </a:t>
              </a:r>
              <a:r>
                <a:rPr lang="el-GR" altLang="zh-TW" sz="6000" dirty="0"/>
                <a:t>ε</a:t>
              </a:r>
              <a:endParaRPr lang="zh-TW" altLang="en-US" sz="6000" dirty="0"/>
            </a:p>
          </p:txBody>
        </p:sp>
        <p:sp>
          <p:nvSpPr>
            <p:cNvPr id="7" name="Text Box 6"/>
            <p:cNvSpPr txBox="1">
              <a:spLocks noChangeArrowheads="1"/>
            </p:cNvSpPr>
            <p:nvPr/>
          </p:nvSpPr>
          <p:spPr bwMode="auto">
            <a:xfrm>
              <a:off x="1016045" y="4193518"/>
              <a:ext cx="2879725" cy="369332"/>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altLang="zh-TW" dirty="0">
                  <a:solidFill>
                    <a:srgbClr val="FF0000"/>
                  </a:solidFill>
                  <a:ea typeface="新細明體" pitchFamily="18" charset="-120"/>
                </a:rPr>
                <a:t>Observed data</a:t>
              </a:r>
            </a:p>
          </p:txBody>
        </p:sp>
        <p:sp>
          <p:nvSpPr>
            <p:cNvPr id="8" name="Text Box 7"/>
            <p:cNvSpPr txBox="1">
              <a:spLocks noChangeArrowheads="1"/>
            </p:cNvSpPr>
            <p:nvPr/>
          </p:nvSpPr>
          <p:spPr bwMode="auto">
            <a:xfrm>
              <a:off x="3624866" y="4180398"/>
              <a:ext cx="2592388" cy="369332"/>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altLang="zh-TW" dirty="0">
                  <a:solidFill>
                    <a:srgbClr val="0070C0"/>
                  </a:solidFill>
                  <a:ea typeface="新細明體" pitchFamily="18" charset="-120"/>
                </a:rPr>
                <a:t>Design matrix (</a:t>
              </a:r>
              <a:r>
                <a:rPr lang="en-GB" altLang="zh-TW" dirty="0" err="1">
                  <a:solidFill>
                    <a:srgbClr val="0070C0"/>
                  </a:solidFill>
                  <a:ea typeface="新細明體" pitchFamily="18" charset="-120"/>
                </a:rPr>
                <a:t>Regressors</a:t>
              </a:r>
              <a:r>
                <a:rPr lang="en-GB" altLang="zh-TW" dirty="0">
                  <a:solidFill>
                    <a:srgbClr val="0070C0"/>
                  </a:solidFill>
                  <a:ea typeface="新細明體" pitchFamily="18" charset="-120"/>
                </a:rPr>
                <a:t>)</a:t>
              </a:r>
            </a:p>
          </p:txBody>
        </p:sp>
        <p:sp>
          <p:nvSpPr>
            <p:cNvPr id="9" name="Text Box 8"/>
            <p:cNvSpPr txBox="1">
              <a:spLocks noChangeArrowheads="1"/>
            </p:cNvSpPr>
            <p:nvPr/>
          </p:nvSpPr>
          <p:spPr bwMode="auto">
            <a:xfrm>
              <a:off x="5946350" y="4190649"/>
              <a:ext cx="2736850" cy="369332"/>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altLang="zh-TW" dirty="0">
                  <a:solidFill>
                    <a:srgbClr val="00B050"/>
                  </a:solidFill>
                  <a:ea typeface="新細明體" pitchFamily="18" charset="-120"/>
                </a:rPr>
                <a:t>Parameters Matrix</a:t>
              </a:r>
            </a:p>
          </p:txBody>
        </p:sp>
        <p:sp>
          <p:nvSpPr>
            <p:cNvPr id="10" name="Text Box 9"/>
            <p:cNvSpPr txBox="1">
              <a:spLocks noChangeArrowheads="1"/>
            </p:cNvSpPr>
            <p:nvPr/>
          </p:nvSpPr>
          <p:spPr bwMode="auto">
            <a:xfrm>
              <a:off x="8429601" y="4190664"/>
              <a:ext cx="2736850" cy="369332"/>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altLang="zh-TW" dirty="0">
                  <a:ea typeface="新細明體" pitchFamily="18" charset="-120"/>
                </a:rPr>
                <a:t>Error Matrix (residuals)</a:t>
              </a:r>
            </a:p>
          </p:txBody>
        </p:sp>
      </p:grpSp>
      <p:grpSp>
        <p:nvGrpSpPr>
          <p:cNvPr id="40" name="Group 39"/>
          <p:cNvGrpSpPr/>
          <p:nvPr/>
        </p:nvGrpSpPr>
        <p:grpSpPr>
          <a:xfrm>
            <a:off x="1395991" y="5218530"/>
            <a:ext cx="8997881" cy="1598396"/>
            <a:chOff x="1375614" y="5085338"/>
            <a:chExt cx="8997881" cy="1812792"/>
          </a:xfrm>
        </p:grpSpPr>
        <p:sp>
          <p:nvSpPr>
            <p:cNvPr id="22" name="Text Box 21"/>
            <p:cNvSpPr txBox="1">
              <a:spLocks noChangeArrowheads="1"/>
            </p:cNvSpPr>
            <p:nvPr/>
          </p:nvSpPr>
          <p:spPr bwMode="auto">
            <a:xfrm>
              <a:off x="1951877" y="6518850"/>
              <a:ext cx="1042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t>Voxels</a:t>
              </a:r>
            </a:p>
          </p:txBody>
        </p:sp>
        <p:sp>
          <p:nvSpPr>
            <p:cNvPr id="27" name="Text Box 21"/>
            <p:cNvSpPr txBox="1">
              <a:spLocks noChangeArrowheads="1"/>
            </p:cNvSpPr>
            <p:nvPr/>
          </p:nvSpPr>
          <p:spPr bwMode="auto">
            <a:xfrm>
              <a:off x="4472033" y="6528798"/>
              <a:ext cx="16239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dirty="0" err="1"/>
                <a:t>Regressors</a:t>
              </a:r>
              <a:endParaRPr lang="en-GB" altLang="en-US" dirty="0"/>
            </a:p>
          </p:txBody>
        </p:sp>
        <p:grpSp>
          <p:nvGrpSpPr>
            <p:cNvPr id="38" name="Group 37"/>
            <p:cNvGrpSpPr/>
            <p:nvPr/>
          </p:nvGrpSpPr>
          <p:grpSpPr>
            <a:xfrm>
              <a:off x="1375614" y="5085338"/>
              <a:ext cx="8710544" cy="1522835"/>
              <a:chOff x="1375614" y="5085338"/>
              <a:chExt cx="8710544" cy="1522835"/>
            </a:xfrm>
          </p:grpSpPr>
          <p:sp>
            <p:nvSpPr>
              <p:cNvPr id="18" name="Rectangle 17"/>
              <p:cNvSpPr>
                <a:spLocks noChangeArrowheads="1"/>
              </p:cNvSpPr>
              <p:nvPr/>
            </p:nvSpPr>
            <p:spPr bwMode="auto">
              <a:xfrm>
                <a:off x="2131264" y="5085338"/>
                <a:ext cx="576263" cy="1439862"/>
              </a:xfrm>
              <a:prstGeom prst="rect">
                <a:avLst/>
              </a:prstGeom>
              <a:solidFill>
                <a:srgbClr val="FF00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 name="Line 18"/>
              <p:cNvSpPr>
                <a:spLocks noChangeShapeType="1"/>
              </p:cNvSpPr>
              <p:nvPr/>
            </p:nvSpPr>
            <p:spPr bwMode="auto">
              <a:xfrm>
                <a:off x="2059827" y="5085338"/>
                <a:ext cx="0" cy="1441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 name="Text Box 19"/>
              <p:cNvSpPr txBox="1">
                <a:spLocks noChangeArrowheads="1"/>
              </p:cNvSpPr>
              <p:nvPr/>
            </p:nvSpPr>
            <p:spPr bwMode="auto">
              <a:xfrm>
                <a:off x="1375614" y="5439350"/>
                <a:ext cx="827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t>Time</a:t>
                </a:r>
              </a:p>
            </p:txBody>
          </p:sp>
          <p:sp>
            <p:nvSpPr>
              <p:cNvPr id="21" name="Line 20"/>
              <p:cNvSpPr>
                <a:spLocks noChangeShapeType="1"/>
              </p:cNvSpPr>
              <p:nvPr/>
            </p:nvSpPr>
            <p:spPr bwMode="auto">
              <a:xfrm>
                <a:off x="2131264" y="6598225"/>
                <a:ext cx="5762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 name="Rectangle 22"/>
              <p:cNvSpPr>
                <a:spLocks noChangeArrowheads="1"/>
              </p:cNvSpPr>
              <p:nvPr/>
            </p:nvSpPr>
            <p:spPr bwMode="auto">
              <a:xfrm>
                <a:off x="4651420" y="5095286"/>
                <a:ext cx="576263" cy="1439862"/>
              </a:xfrm>
              <a:prstGeom prst="rect">
                <a:avLst/>
              </a:prstGeom>
              <a:solidFill>
                <a:schemeClr val="accent1">
                  <a:lumMod val="60000"/>
                  <a:lumOff val="40000"/>
                </a:schemeClr>
              </a:solidFill>
              <a:ln w="9525">
                <a:solidFill>
                  <a:schemeClr val="tx1"/>
                </a:solidFill>
                <a:miter lim="800000"/>
                <a:headEnd/>
                <a:tailEnd/>
              </a:ln>
              <a:effectLst/>
              <a:extLst/>
            </p:spPr>
            <p:txBody>
              <a:bodyPr wrap="none" anchor="ctr"/>
              <a:lstStyle/>
              <a:p>
                <a:endParaRPr lang="en-GB"/>
              </a:p>
            </p:txBody>
          </p:sp>
          <p:sp>
            <p:nvSpPr>
              <p:cNvPr id="24" name="Line 18"/>
              <p:cNvSpPr>
                <a:spLocks noChangeShapeType="1"/>
              </p:cNvSpPr>
              <p:nvPr/>
            </p:nvSpPr>
            <p:spPr bwMode="auto">
              <a:xfrm>
                <a:off x="4579983" y="5095286"/>
                <a:ext cx="0" cy="1441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 name="Text Box 19"/>
              <p:cNvSpPr txBox="1">
                <a:spLocks noChangeArrowheads="1"/>
              </p:cNvSpPr>
              <p:nvPr/>
            </p:nvSpPr>
            <p:spPr bwMode="auto">
              <a:xfrm>
                <a:off x="3895770" y="5449298"/>
                <a:ext cx="827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t>Time</a:t>
                </a:r>
              </a:p>
            </p:txBody>
          </p:sp>
          <p:sp>
            <p:nvSpPr>
              <p:cNvPr id="26" name="Line 20"/>
              <p:cNvSpPr>
                <a:spLocks noChangeShapeType="1"/>
              </p:cNvSpPr>
              <p:nvPr/>
            </p:nvSpPr>
            <p:spPr bwMode="auto">
              <a:xfrm>
                <a:off x="4651420" y="6608173"/>
                <a:ext cx="5762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 name="Text Box 27"/>
              <p:cNvSpPr txBox="1">
                <a:spLocks noChangeArrowheads="1"/>
              </p:cNvSpPr>
              <p:nvPr/>
            </p:nvSpPr>
            <p:spPr bwMode="auto">
              <a:xfrm>
                <a:off x="5833464" y="5544123"/>
                <a:ext cx="130611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dirty="0" err="1"/>
                  <a:t>Regressors</a:t>
                </a:r>
                <a:endParaRPr lang="en-GB" altLang="en-US" dirty="0"/>
              </a:p>
            </p:txBody>
          </p:sp>
          <p:sp>
            <p:nvSpPr>
              <p:cNvPr id="29" name="Line 28"/>
              <p:cNvSpPr>
                <a:spLocks noChangeShapeType="1"/>
              </p:cNvSpPr>
              <p:nvPr/>
            </p:nvSpPr>
            <p:spPr bwMode="auto">
              <a:xfrm>
                <a:off x="6990926" y="5439350"/>
                <a:ext cx="0"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 name="Line 29"/>
              <p:cNvSpPr>
                <a:spLocks noChangeShapeType="1"/>
              </p:cNvSpPr>
              <p:nvPr/>
            </p:nvSpPr>
            <p:spPr bwMode="auto">
              <a:xfrm>
                <a:off x="7062363" y="6087050"/>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 name="Text Box 30"/>
              <p:cNvSpPr txBox="1">
                <a:spLocks noChangeArrowheads="1"/>
              </p:cNvSpPr>
              <p:nvPr/>
            </p:nvSpPr>
            <p:spPr bwMode="auto">
              <a:xfrm>
                <a:off x="6811576" y="6015609"/>
                <a:ext cx="10429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t>Voxels</a:t>
                </a:r>
              </a:p>
            </p:txBody>
          </p:sp>
          <p:sp>
            <p:nvSpPr>
              <p:cNvPr id="32" name="Rectangle 36"/>
              <p:cNvSpPr>
                <a:spLocks noChangeArrowheads="1"/>
              </p:cNvSpPr>
              <p:nvPr/>
            </p:nvSpPr>
            <p:spPr bwMode="auto">
              <a:xfrm rot="5400000">
                <a:off x="7026645" y="5475068"/>
                <a:ext cx="576262" cy="504825"/>
              </a:xfrm>
              <a:prstGeom prst="rect">
                <a:avLst/>
              </a:prstGeom>
              <a:solidFill>
                <a:srgbClr val="0080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 name="Rectangle 32"/>
              <p:cNvSpPr>
                <a:spLocks noChangeArrowheads="1"/>
              </p:cNvSpPr>
              <p:nvPr/>
            </p:nvSpPr>
            <p:spPr bwMode="auto">
              <a:xfrm>
                <a:off x="9509895" y="5095286"/>
                <a:ext cx="576263" cy="1439862"/>
              </a:xfrm>
              <a:prstGeom prst="rect">
                <a:avLst/>
              </a:prstGeom>
              <a:solidFill>
                <a:schemeClr val="tx1">
                  <a:lumMod val="65000"/>
                  <a:lumOff val="35000"/>
                </a:schemeClr>
              </a:solidFill>
              <a:ln w="9525">
                <a:solidFill>
                  <a:schemeClr val="tx1"/>
                </a:solidFill>
                <a:miter lim="800000"/>
                <a:headEnd/>
                <a:tailEnd/>
              </a:ln>
              <a:effectLst/>
              <a:extLst/>
            </p:spPr>
            <p:txBody>
              <a:bodyPr wrap="none" anchor="ctr"/>
              <a:lstStyle/>
              <a:p>
                <a:endParaRPr lang="en-GB"/>
              </a:p>
            </p:txBody>
          </p:sp>
          <p:sp>
            <p:nvSpPr>
              <p:cNvPr id="34" name="Line 18"/>
              <p:cNvSpPr>
                <a:spLocks noChangeShapeType="1"/>
              </p:cNvSpPr>
              <p:nvPr/>
            </p:nvSpPr>
            <p:spPr bwMode="auto">
              <a:xfrm>
                <a:off x="9438458" y="5095286"/>
                <a:ext cx="0" cy="1441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 name="Text Box 19"/>
              <p:cNvSpPr txBox="1">
                <a:spLocks noChangeArrowheads="1"/>
              </p:cNvSpPr>
              <p:nvPr/>
            </p:nvSpPr>
            <p:spPr bwMode="auto">
              <a:xfrm>
                <a:off x="8754245" y="5449298"/>
                <a:ext cx="827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t>Time</a:t>
                </a:r>
              </a:p>
            </p:txBody>
          </p:sp>
          <p:sp>
            <p:nvSpPr>
              <p:cNvPr id="36" name="Line 20"/>
              <p:cNvSpPr>
                <a:spLocks noChangeShapeType="1"/>
              </p:cNvSpPr>
              <p:nvPr/>
            </p:nvSpPr>
            <p:spPr bwMode="auto">
              <a:xfrm>
                <a:off x="9509895" y="6608173"/>
                <a:ext cx="5762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7" name="Text Box 21"/>
            <p:cNvSpPr txBox="1">
              <a:spLocks noChangeArrowheads="1"/>
            </p:cNvSpPr>
            <p:nvPr/>
          </p:nvSpPr>
          <p:spPr bwMode="auto">
            <a:xfrm>
              <a:off x="9330508" y="6528798"/>
              <a:ext cx="1042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dirty="0"/>
                <a:t>Voxels</a:t>
              </a:r>
            </a:p>
          </p:txBody>
        </p:sp>
      </p:grpSp>
      <p:sp>
        <p:nvSpPr>
          <p:cNvPr id="41" name="Rectangle 40"/>
          <p:cNvSpPr/>
          <p:nvPr/>
        </p:nvSpPr>
        <p:spPr>
          <a:xfrm>
            <a:off x="1005193" y="3537227"/>
            <a:ext cx="8766768" cy="369332"/>
          </a:xfrm>
          <a:prstGeom prst="rect">
            <a:avLst/>
          </a:prstGeom>
        </p:spPr>
        <p:txBody>
          <a:bodyPr wrap="square">
            <a:spAutoFit/>
          </a:bodyPr>
          <a:lstStyle/>
          <a:p>
            <a:pPr marL="285750" indent="-285750">
              <a:buFont typeface="Arial" panose="020B0604020202020204" pitchFamily="34" charset="0"/>
              <a:buChar char="•"/>
            </a:pPr>
            <a:r>
              <a:rPr lang="en-GB" b="1" dirty="0">
                <a:solidFill>
                  <a:schemeClr val="accent2">
                    <a:lumMod val="75000"/>
                  </a:schemeClr>
                </a:solidFill>
              </a:rPr>
              <a:t>Mass univariate approach: </a:t>
            </a:r>
            <a:r>
              <a:rPr lang="en-GB" dirty="0"/>
              <a:t>same model will be fitted in each voxel independently </a:t>
            </a:r>
            <a:endParaRPr lang="en-GB" b="1" dirty="0">
              <a:solidFill>
                <a:schemeClr val="accent2">
                  <a:lumMod val="75000"/>
                </a:schemeClr>
              </a:solidFill>
            </a:endParaRPr>
          </a:p>
        </p:txBody>
      </p:sp>
      <p:sp>
        <p:nvSpPr>
          <p:cNvPr id="5" name="Rectangle 4"/>
          <p:cNvSpPr/>
          <p:nvPr/>
        </p:nvSpPr>
        <p:spPr>
          <a:xfrm>
            <a:off x="1029677" y="1689116"/>
            <a:ext cx="1304716" cy="369332"/>
          </a:xfrm>
          <a:prstGeom prst="rect">
            <a:avLst/>
          </a:prstGeom>
        </p:spPr>
        <p:txBody>
          <a:bodyPr wrap="none">
            <a:spAutoFit/>
          </a:bodyPr>
          <a:lstStyle/>
          <a:p>
            <a:r>
              <a:rPr lang="en-GB" dirty="0"/>
              <a:t>Key Factors:</a:t>
            </a:r>
          </a:p>
        </p:txBody>
      </p:sp>
      <p:sp>
        <p:nvSpPr>
          <p:cNvPr id="14" name="Oval 13"/>
          <p:cNvSpPr/>
          <p:nvPr/>
        </p:nvSpPr>
        <p:spPr>
          <a:xfrm>
            <a:off x="6378148" y="4180831"/>
            <a:ext cx="1856922" cy="1620522"/>
          </a:xfrm>
          <a:prstGeom prst="ellipse">
            <a:avLst/>
          </a:prstGeom>
          <a:noFill/>
          <a:ln w="38100">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02946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Single voxel regression model</a:t>
            </a:r>
          </a:p>
        </p:txBody>
      </p:sp>
      <p:grpSp>
        <p:nvGrpSpPr>
          <p:cNvPr id="4" name="Group 3"/>
          <p:cNvGrpSpPr/>
          <p:nvPr/>
        </p:nvGrpSpPr>
        <p:grpSpPr>
          <a:xfrm>
            <a:off x="5267325" y="1690688"/>
            <a:ext cx="2070100" cy="4262438"/>
            <a:chOff x="4695825" y="1568450"/>
            <a:chExt cx="2070100" cy="4262438"/>
          </a:xfrm>
        </p:grpSpPr>
        <p:sp>
          <p:nvSpPr>
            <p:cNvPr id="5" name="Line 166"/>
            <p:cNvSpPr>
              <a:spLocks noChangeShapeType="1"/>
            </p:cNvSpPr>
            <p:nvPr/>
          </p:nvSpPr>
          <p:spPr bwMode="auto">
            <a:xfrm>
              <a:off x="5024438" y="5311775"/>
              <a:ext cx="1603375" cy="0"/>
            </a:xfrm>
            <a:prstGeom prst="line">
              <a:avLst/>
            </a:prstGeom>
            <a:noFill/>
            <a:ln w="76200">
              <a:solidFill>
                <a:srgbClr val="99CC00"/>
              </a:solidFill>
              <a:round/>
              <a:headEnd/>
              <a:tailEnd type="triangle" w="med" len="med"/>
            </a:ln>
            <a:effectLst>
              <a:outerShdw dist="107763" dir="2700000" algn="ctr" rotWithShape="0">
                <a:schemeClr val="bg2"/>
              </a:outerShdw>
            </a:effectLst>
            <a:extLst/>
          </p:spPr>
          <p:txBody>
            <a:bodyPr wrap="none" anchor="ctr"/>
            <a:lstStyle/>
            <a:p>
              <a:pPr eaLnBrk="0" hangingPunct="0">
                <a:defRPr/>
              </a:pPr>
              <a:endParaRPr lang="en-GB">
                <a:latin typeface="Arial" pitchFamily="34" charset="0"/>
              </a:endParaRPr>
            </a:p>
          </p:txBody>
        </p:sp>
        <p:sp>
          <p:nvSpPr>
            <p:cNvPr id="6" name="Text Box 167"/>
            <p:cNvSpPr txBox="1">
              <a:spLocks noChangeArrowheads="1"/>
            </p:cNvSpPr>
            <p:nvPr/>
          </p:nvSpPr>
          <p:spPr bwMode="auto">
            <a:xfrm>
              <a:off x="4754563" y="5373688"/>
              <a:ext cx="2011362" cy="457200"/>
            </a:xfrm>
            <a:prstGeom prst="rect">
              <a:avLst/>
            </a:prstGeom>
            <a:noFill/>
            <a:ln w="9525">
              <a:noFill/>
              <a:miter lim="800000"/>
              <a:headEnd/>
              <a:tailEnd/>
            </a:ln>
          </p:spPr>
          <p:txBody>
            <a:bodyPr wrap="none">
              <a:spAutoFit/>
            </a:bodyPr>
            <a:lstStyle/>
            <a:p>
              <a:pPr algn="ctr" eaLnBrk="0" hangingPunct="0"/>
              <a:r>
                <a:rPr lang="de-DE" sz="2400" b="1" dirty="0"/>
                <a:t>BOLD signal</a:t>
              </a:r>
              <a:endParaRPr lang="en-GB" sz="2400" b="1" dirty="0"/>
            </a:p>
          </p:txBody>
        </p:sp>
        <p:sp>
          <p:nvSpPr>
            <p:cNvPr id="7" name="Line 168"/>
            <p:cNvSpPr>
              <a:spLocks noChangeShapeType="1"/>
            </p:cNvSpPr>
            <p:nvPr/>
          </p:nvSpPr>
          <p:spPr bwMode="auto">
            <a:xfrm flipH="1">
              <a:off x="4695825" y="1570038"/>
              <a:ext cx="0" cy="3444875"/>
            </a:xfrm>
            <a:prstGeom prst="line">
              <a:avLst/>
            </a:prstGeom>
            <a:noFill/>
            <a:ln w="76200">
              <a:solidFill>
                <a:srgbClr val="99CC00"/>
              </a:solidFill>
              <a:round/>
              <a:headEnd/>
              <a:tailEnd type="triangle" w="med" len="med"/>
            </a:ln>
            <a:effectLst>
              <a:outerShdw dist="107763" dir="2700000" algn="ctr" rotWithShape="0">
                <a:schemeClr val="bg2"/>
              </a:outerShdw>
            </a:effectLst>
            <a:extLst/>
          </p:spPr>
          <p:txBody>
            <a:bodyPr wrap="none" anchor="ctr"/>
            <a:lstStyle/>
            <a:p>
              <a:pPr eaLnBrk="0" hangingPunct="0">
                <a:defRPr/>
              </a:pPr>
              <a:endParaRPr lang="en-GB">
                <a:latin typeface="Arial" pitchFamily="34" charset="0"/>
              </a:endParaRPr>
            </a:p>
          </p:txBody>
        </p:sp>
        <p:sp>
          <p:nvSpPr>
            <p:cNvPr id="8" name="Text Box 169"/>
            <p:cNvSpPr txBox="1">
              <a:spLocks noChangeArrowheads="1"/>
            </p:cNvSpPr>
            <p:nvPr/>
          </p:nvSpPr>
          <p:spPr bwMode="auto">
            <a:xfrm rot="5400000">
              <a:off x="4454526" y="3224212"/>
              <a:ext cx="1014412" cy="519113"/>
            </a:xfrm>
            <a:prstGeom prst="rect">
              <a:avLst/>
            </a:prstGeom>
            <a:noFill/>
            <a:ln w="9525">
              <a:noFill/>
              <a:miter lim="800000"/>
              <a:headEnd/>
              <a:tailEnd/>
            </a:ln>
          </p:spPr>
          <p:txBody>
            <a:bodyPr wrap="none">
              <a:spAutoFit/>
            </a:bodyPr>
            <a:lstStyle/>
            <a:p>
              <a:pPr algn="ctr" eaLnBrk="0" hangingPunct="0"/>
              <a:r>
                <a:rPr lang="de-DE" sz="2800" b="1"/>
                <a:t>Time</a:t>
              </a:r>
              <a:endParaRPr lang="en-GB" sz="2800" b="1"/>
            </a:p>
          </p:txBody>
        </p:sp>
        <p:pic>
          <p:nvPicPr>
            <p:cNvPr id="9" name="Picture 247" descr="data"/>
            <p:cNvPicPr>
              <a:picLocks noChangeAspect="1" noChangeArrowheads="1"/>
            </p:cNvPicPr>
            <p:nvPr/>
          </p:nvPicPr>
          <p:blipFill>
            <a:blip r:embed="rId4"/>
            <a:srcRect l="13046" t="6667" r="13879" b="14815"/>
            <a:stretch>
              <a:fillRect/>
            </a:stretch>
          </p:blipFill>
          <p:spPr bwMode="auto">
            <a:xfrm>
              <a:off x="5157788" y="1568450"/>
              <a:ext cx="1336675" cy="3532188"/>
            </a:xfrm>
            <a:prstGeom prst="rect">
              <a:avLst/>
            </a:prstGeom>
            <a:noFill/>
            <a:ln w="9525">
              <a:noFill/>
              <a:miter lim="800000"/>
              <a:headEnd/>
              <a:tailEnd/>
            </a:ln>
          </p:spPr>
        </p:pic>
      </p:grpSp>
      <p:sp>
        <p:nvSpPr>
          <p:cNvPr id="10" name="Text Box 28"/>
          <p:cNvSpPr txBox="1">
            <a:spLocks noChangeArrowheads="1"/>
          </p:cNvSpPr>
          <p:nvPr/>
        </p:nvSpPr>
        <p:spPr bwMode="auto">
          <a:xfrm>
            <a:off x="7259637" y="3340101"/>
            <a:ext cx="484188" cy="708025"/>
          </a:xfrm>
          <a:prstGeom prst="rect">
            <a:avLst/>
          </a:prstGeom>
          <a:noFill/>
          <a:ln w="9525">
            <a:noFill/>
            <a:miter lim="800000"/>
            <a:headEnd/>
            <a:tailEnd/>
          </a:ln>
        </p:spPr>
        <p:txBody>
          <a:bodyPr wrap="none">
            <a:spAutoFit/>
          </a:bodyPr>
          <a:lstStyle/>
          <a:p>
            <a:pPr algn="ctr" eaLnBrk="0" hangingPunct="0"/>
            <a:r>
              <a:rPr lang="de-DE" sz="4000" dirty="0">
                <a:latin typeface="Arial Unicode MS" pitchFamily="34" charset="-128"/>
              </a:rPr>
              <a:t>=</a:t>
            </a:r>
            <a:endParaRPr lang="en-GB" sz="4000" dirty="0">
              <a:latin typeface="Arial Unicode MS" pitchFamily="34" charset="-128"/>
            </a:endParaRPr>
          </a:p>
        </p:txBody>
      </p:sp>
      <p:sp>
        <p:nvSpPr>
          <p:cNvPr id="14" name="Text Box 31"/>
          <p:cNvSpPr txBox="1">
            <a:spLocks noChangeArrowheads="1"/>
          </p:cNvSpPr>
          <p:nvPr/>
        </p:nvSpPr>
        <p:spPr bwMode="auto">
          <a:xfrm>
            <a:off x="8916988" y="3254376"/>
            <a:ext cx="484187" cy="708025"/>
          </a:xfrm>
          <a:prstGeom prst="rect">
            <a:avLst/>
          </a:prstGeom>
          <a:noFill/>
          <a:ln w="9525">
            <a:noFill/>
            <a:miter lim="800000"/>
            <a:headEnd/>
            <a:tailEnd/>
          </a:ln>
        </p:spPr>
        <p:txBody>
          <a:bodyPr wrap="none">
            <a:spAutoFit/>
          </a:bodyPr>
          <a:lstStyle/>
          <a:p>
            <a:pPr algn="ctr" eaLnBrk="0" hangingPunct="0"/>
            <a:r>
              <a:rPr lang="de-DE" sz="4000" dirty="0">
                <a:latin typeface="Arial Unicode MS" pitchFamily="34" charset="-128"/>
              </a:rPr>
              <a:t>+</a:t>
            </a:r>
            <a:endParaRPr lang="en-GB" sz="4000" dirty="0">
              <a:latin typeface="Arial Unicode MS" pitchFamily="34" charset="-128"/>
            </a:endParaRPr>
          </a:p>
        </p:txBody>
      </p:sp>
      <p:grpSp>
        <p:nvGrpSpPr>
          <p:cNvPr id="25" name="Group 24"/>
          <p:cNvGrpSpPr/>
          <p:nvPr/>
        </p:nvGrpSpPr>
        <p:grpSpPr>
          <a:xfrm>
            <a:off x="9234488" y="1824038"/>
            <a:ext cx="1149350" cy="4141788"/>
            <a:chOff x="9234488" y="1824038"/>
            <a:chExt cx="1149350" cy="4141788"/>
          </a:xfrm>
        </p:grpSpPr>
        <p:pic>
          <p:nvPicPr>
            <p:cNvPr id="11" name="Picture 27" descr="constant"/>
            <p:cNvPicPr>
              <a:picLocks noChangeAspect="1" noChangeArrowheads="1"/>
            </p:cNvPicPr>
            <p:nvPr/>
          </p:nvPicPr>
          <p:blipFill>
            <a:blip r:embed="rId5"/>
            <a:srcRect l="47224" t="5556" r="43338" b="12222"/>
            <a:stretch>
              <a:fillRect/>
            </a:stretch>
          </p:blipFill>
          <p:spPr bwMode="auto">
            <a:xfrm>
              <a:off x="9756775" y="1824038"/>
              <a:ext cx="587375" cy="3532188"/>
            </a:xfrm>
            <a:prstGeom prst="rect">
              <a:avLst/>
            </a:prstGeom>
            <a:noFill/>
            <a:ln w="19050">
              <a:solidFill>
                <a:schemeClr val="tx1"/>
              </a:solidFill>
              <a:miter lim="800000"/>
              <a:headEnd/>
              <a:tailEnd/>
            </a:ln>
          </p:spPr>
        </p:pic>
        <p:sp>
          <p:nvSpPr>
            <p:cNvPr id="13" name="Text Box 30"/>
            <p:cNvSpPr txBox="1">
              <a:spLocks noChangeArrowheads="1"/>
            </p:cNvSpPr>
            <p:nvPr/>
          </p:nvSpPr>
          <p:spPr bwMode="auto">
            <a:xfrm>
              <a:off x="9234488" y="3340101"/>
              <a:ext cx="563562" cy="584200"/>
            </a:xfrm>
            <a:prstGeom prst="rect">
              <a:avLst/>
            </a:prstGeom>
            <a:noFill/>
            <a:ln w="9525">
              <a:noFill/>
              <a:miter lim="800000"/>
              <a:headEnd/>
              <a:tailEnd/>
            </a:ln>
          </p:spPr>
          <p:txBody>
            <a:bodyPr wrap="none">
              <a:spAutoFit/>
            </a:bodyPr>
            <a:lstStyle/>
            <a:p>
              <a:pPr algn="ctr" eaLnBrk="0" hangingPunct="0"/>
              <a:r>
                <a:rPr lang="de-DE" sz="3200">
                  <a:latin typeface="Arial Unicode MS" pitchFamily="34" charset="-128"/>
                  <a:sym typeface="Symbol" pitchFamily="18" charset="2"/>
                </a:rPr>
                <a:t></a:t>
              </a:r>
              <a:r>
                <a:rPr lang="de-DE" sz="3200" baseline="-25000">
                  <a:latin typeface="Arial Unicode MS" pitchFamily="34" charset="-128"/>
                </a:rPr>
                <a:t>2</a:t>
              </a:r>
              <a:endParaRPr lang="en-GB" sz="3200" baseline="-25000">
                <a:latin typeface="Arial Unicode MS" pitchFamily="34" charset="-128"/>
              </a:endParaRPr>
            </a:p>
          </p:txBody>
        </p:sp>
        <p:sp>
          <p:nvSpPr>
            <p:cNvPr id="18" name="Text Box 35"/>
            <p:cNvSpPr txBox="1">
              <a:spLocks noChangeArrowheads="1"/>
            </p:cNvSpPr>
            <p:nvPr/>
          </p:nvSpPr>
          <p:spPr bwMode="auto">
            <a:xfrm>
              <a:off x="9842500" y="5381626"/>
              <a:ext cx="541338" cy="584200"/>
            </a:xfrm>
            <a:prstGeom prst="rect">
              <a:avLst/>
            </a:prstGeom>
            <a:noFill/>
            <a:ln w="9525">
              <a:noFill/>
              <a:miter lim="800000"/>
              <a:headEnd/>
              <a:tailEnd/>
            </a:ln>
          </p:spPr>
          <p:txBody>
            <a:bodyPr wrap="none">
              <a:spAutoFit/>
            </a:bodyPr>
            <a:lstStyle/>
            <a:p>
              <a:pPr algn="ctr" eaLnBrk="0" hangingPunct="0"/>
              <a:r>
                <a:rPr lang="de-DE" sz="3200">
                  <a:latin typeface="Arial Unicode MS" pitchFamily="34" charset="-128"/>
                </a:rPr>
                <a:t>x</a:t>
              </a:r>
              <a:r>
                <a:rPr lang="de-DE" sz="3200" baseline="-25000">
                  <a:latin typeface="Arial Unicode MS" pitchFamily="34" charset="-128"/>
                </a:rPr>
                <a:t>2</a:t>
              </a:r>
              <a:endParaRPr lang="en-GB" sz="3200" baseline="-25000">
                <a:latin typeface="Arial Unicode MS" pitchFamily="34" charset="-128"/>
              </a:endParaRPr>
            </a:p>
          </p:txBody>
        </p:sp>
      </p:grpSp>
      <p:grpSp>
        <p:nvGrpSpPr>
          <p:cNvPr id="26" name="Group 25"/>
          <p:cNvGrpSpPr/>
          <p:nvPr/>
        </p:nvGrpSpPr>
        <p:grpSpPr>
          <a:xfrm>
            <a:off x="10313988" y="1825626"/>
            <a:ext cx="1039812" cy="4128075"/>
            <a:chOff x="10313988" y="1825626"/>
            <a:chExt cx="1039812" cy="4128075"/>
          </a:xfrm>
        </p:grpSpPr>
        <p:sp>
          <p:nvSpPr>
            <p:cNvPr id="15" name="Text Box 32"/>
            <p:cNvSpPr txBox="1">
              <a:spLocks noChangeArrowheads="1"/>
            </p:cNvSpPr>
            <p:nvPr/>
          </p:nvSpPr>
          <p:spPr bwMode="auto">
            <a:xfrm>
              <a:off x="10313988" y="3298826"/>
              <a:ext cx="484187" cy="708025"/>
            </a:xfrm>
            <a:prstGeom prst="rect">
              <a:avLst/>
            </a:prstGeom>
            <a:noFill/>
            <a:ln w="9525">
              <a:noFill/>
              <a:miter lim="800000"/>
              <a:headEnd/>
              <a:tailEnd/>
            </a:ln>
          </p:spPr>
          <p:txBody>
            <a:bodyPr wrap="none">
              <a:spAutoFit/>
            </a:bodyPr>
            <a:lstStyle/>
            <a:p>
              <a:pPr algn="ctr" eaLnBrk="0" hangingPunct="0"/>
              <a:r>
                <a:rPr lang="de-DE" sz="4000">
                  <a:latin typeface="Arial Unicode MS" pitchFamily="34" charset="-128"/>
                </a:rPr>
                <a:t>+</a:t>
              </a:r>
              <a:endParaRPr lang="en-GB" sz="4000">
                <a:latin typeface="Arial Unicode MS" pitchFamily="34" charset="-128"/>
              </a:endParaRPr>
            </a:p>
          </p:txBody>
        </p:sp>
        <p:sp>
          <p:nvSpPr>
            <p:cNvPr id="16" name="Rectangle 33"/>
            <p:cNvSpPr>
              <a:spLocks noChangeArrowheads="1"/>
            </p:cNvSpPr>
            <p:nvPr/>
          </p:nvSpPr>
          <p:spPr bwMode="auto">
            <a:xfrm>
              <a:off x="10764838" y="1825626"/>
              <a:ext cx="588962" cy="3532187"/>
            </a:xfrm>
            <a:prstGeom prst="rect">
              <a:avLst/>
            </a:prstGeom>
            <a:solidFill>
              <a:srgbClr val="B2B2B2"/>
            </a:solidFill>
            <a:ln w="19050">
              <a:solidFill>
                <a:schemeClr val="tx1"/>
              </a:solidFill>
              <a:miter lim="800000"/>
              <a:headEnd/>
              <a:tailEnd/>
            </a:ln>
          </p:spPr>
          <p:txBody>
            <a:bodyPr rot="10800000" vert="eaVert" wrap="none" anchor="ctr"/>
            <a:lstStyle/>
            <a:p>
              <a:pPr algn="ctr" eaLnBrk="0" hangingPunct="0"/>
              <a:r>
                <a:rPr lang="de-DE" sz="3200">
                  <a:latin typeface="Arial Unicode MS" pitchFamily="34" charset="-128"/>
                </a:rPr>
                <a:t>error</a:t>
              </a:r>
              <a:endParaRPr lang="en-GB" sz="3200">
                <a:latin typeface="Arial Unicode MS" pitchFamily="34" charset="-128"/>
              </a:endParaRPr>
            </a:p>
          </p:txBody>
        </p:sp>
        <p:sp>
          <p:nvSpPr>
            <p:cNvPr id="19" name="Text Box 36"/>
            <p:cNvSpPr txBox="1">
              <a:spLocks noChangeArrowheads="1"/>
            </p:cNvSpPr>
            <p:nvPr/>
          </p:nvSpPr>
          <p:spPr bwMode="auto">
            <a:xfrm>
              <a:off x="10904166" y="5368926"/>
              <a:ext cx="372218" cy="584775"/>
            </a:xfrm>
            <a:prstGeom prst="rect">
              <a:avLst/>
            </a:prstGeom>
            <a:noFill/>
            <a:ln w="9525">
              <a:noFill/>
              <a:miter lim="800000"/>
              <a:headEnd/>
              <a:tailEnd/>
            </a:ln>
          </p:spPr>
          <p:txBody>
            <a:bodyPr wrap="none">
              <a:spAutoFit/>
            </a:bodyPr>
            <a:lstStyle/>
            <a:p>
              <a:pPr algn="ctr" eaLnBrk="0" hangingPunct="0"/>
              <a:r>
                <a:rPr lang="el-GR" altLang="zh-TW" sz="3200" dirty="0"/>
                <a:t>ε</a:t>
              </a:r>
              <a:endParaRPr lang="en-GB" sz="3200" baseline="-25000" dirty="0">
                <a:latin typeface="Arial Unicode MS" pitchFamily="34" charset="-128"/>
              </a:endParaRPr>
            </a:p>
          </p:txBody>
        </p:sp>
      </p:grpSp>
      <p:grpSp>
        <p:nvGrpSpPr>
          <p:cNvPr id="24" name="Group 23"/>
          <p:cNvGrpSpPr/>
          <p:nvPr/>
        </p:nvGrpSpPr>
        <p:grpSpPr>
          <a:xfrm>
            <a:off x="7658100" y="1824038"/>
            <a:ext cx="1249363" cy="4141788"/>
            <a:chOff x="7658100" y="1824038"/>
            <a:chExt cx="1249363" cy="4141788"/>
          </a:xfrm>
        </p:grpSpPr>
        <p:sp>
          <p:nvSpPr>
            <p:cNvPr id="12" name="Text Box 29"/>
            <p:cNvSpPr txBox="1">
              <a:spLocks noChangeArrowheads="1"/>
            </p:cNvSpPr>
            <p:nvPr/>
          </p:nvSpPr>
          <p:spPr bwMode="auto">
            <a:xfrm>
              <a:off x="7658100" y="3340101"/>
              <a:ext cx="665163" cy="584200"/>
            </a:xfrm>
            <a:prstGeom prst="rect">
              <a:avLst/>
            </a:prstGeom>
            <a:noFill/>
            <a:ln w="9525">
              <a:noFill/>
              <a:miter lim="800000"/>
              <a:headEnd/>
              <a:tailEnd/>
            </a:ln>
          </p:spPr>
          <p:txBody>
            <a:bodyPr wrap="none">
              <a:spAutoFit/>
            </a:bodyPr>
            <a:lstStyle/>
            <a:p>
              <a:pPr algn="ctr" eaLnBrk="0" hangingPunct="0"/>
              <a:r>
                <a:rPr lang="de-DE" sz="3200" dirty="0">
                  <a:latin typeface="Arial Unicode MS" pitchFamily="34" charset="-128"/>
                  <a:sym typeface="Symbol" pitchFamily="18" charset="2"/>
                </a:rPr>
                <a:t></a:t>
              </a:r>
              <a:r>
                <a:rPr lang="de-DE" sz="3200" baseline="-25000" dirty="0">
                  <a:latin typeface="Arial Unicode MS" pitchFamily="34" charset="-128"/>
                </a:rPr>
                <a:t>1</a:t>
              </a:r>
              <a:endParaRPr lang="en-GB" sz="3200" baseline="-25000" dirty="0">
                <a:latin typeface="Arial Unicode MS" pitchFamily="34" charset="-128"/>
              </a:endParaRPr>
            </a:p>
          </p:txBody>
        </p:sp>
        <p:sp>
          <p:nvSpPr>
            <p:cNvPr id="17" name="Text Box 34"/>
            <p:cNvSpPr txBox="1">
              <a:spLocks noChangeArrowheads="1"/>
            </p:cNvSpPr>
            <p:nvPr/>
          </p:nvSpPr>
          <p:spPr bwMode="auto">
            <a:xfrm>
              <a:off x="8269288" y="5381626"/>
              <a:ext cx="541337" cy="584200"/>
            </a:xfrm>
            <a:prstGeom prst="rect">
              <a:avLst/>
            </a:prstGeom>
            <a:noFill/>
            <a:ln w="9525">
              <a:noFill/>
              <a:miter lim="800000"/>
              <a:headEnd/>
              <a:tailEnd/>
            </a:ln>
          </p:spPr>
          <p:txBody>
            <a:bodyPr wrap="none">
              <a:spAutoFit/>
            </a:bodyPr>
            <a:lstStyle/>
            <a:p>
              <a:pPr algn="ctr" eaLnBrk="0" hangingPunct="0"/>
              <a:r>
                <a:rPr lang="de-DE" sz="3200">
                  <a:latin typeface="Arial Unicode MS" pitchFamily="34" charset="-128"/>
                </a:rPr>
                <a:t>x</a:t>
              </a:r>
              <a:r>
                <a:rPr lang="de-DE" sz="3200" baseline="-25000">
                  <a:latin typeface="Arial Unicode MS" pitchFamily="34" charset="-128"/>
                </a:rPr>
                <a:t>1</a:t>
              </a:r>
              <a:endParaRPr lang="en-GB" sz="3200" baseline="-25000">
                <a:latin typeface="Arial Unicode MS" pitchFamily="34" charset="-128"/>
              </a:endParaRPr>
            </a:p>
          </p:txBody>
        </p:sp>
        <p:pic>
          <p:nvPicPr>
            <p:cNvPr id="20" name="Picture 37" descr="boxcar"/>
            <p:cNvPicPr>
              <a:picLocks noChangeAspect="1" noChangeArrowheads="1"/>
            </p:cNvPicPr>
            <p:nvPr/>
          </p:nvPicPr>
          <p:blipFill>
            <a:blip r:embed="rId6"/>
            <a:srcRect l="11034" t="6389" r="8362" b="14722"/>
            <a:stretch>
              <a:fillRect/>
            </a:stretch>
          </p:blipFill>
          <p:spPr bwMode="auto">
            <a:xfrm>
              <a:off x="8299450" y="1824038"/>
              <a:ext cx="608013" cy="3529013"/>
            </a:xfrm>
            <a:prstGeom prst="rect">
              <a:avLst/>
            </a:prstGeom>
            <a:noFill/>
            <a:ln w="19050">
              <a:solidFill>
                <a:schemeClr val="tx1"/>
              </a:solidFill>
              <a:miter lim="800000"/>
              <a:headEnd/>
              <a:tailEnd/>
            </a:ln>
          </p:spPr>
        </p:pic>
      </p:grpSp>
      <p:sp>
        <p:nvSpPr>
          <p:cNvPr id="22" name="TextBox 21"/>
          <p:cNvSpPr txBox="1"/>
          <p:nvPr/>
        </p:nvSpPr>
        <p:spPr>
          <a:xfrm>
            <a:off x="838200" y="1923691"/>
            <a:ext cx="3906328" cy="2308324"/>
          </a:xfrm>
          <a:prstGeom prst="rect">
            <a:avLst/>
          </a:prstGeom>
          <a:noFill/>
        </p:spPr>
        <p:txBody>
          <a:bodyPr wrap="square" rtlCol="0">
            <a:spAutoFit/>
          </a:bodyPr>
          <a:lstStyle/>
          <a:p>
            <a:r>
              <a:rPr lang="en-GB" dirty="0"/>
              <a:t>Simple experiment</a:t>
            </a:r>
          </a:p>
          <a:p>
            <a:endParaRPr lang="en-GB" dirty="0"/>
          </a:p>
          <a:p>
            <a:pPr marL="285750" indent="-285750">
              <a:buFont typeface="Arial" panose="020B0604020202020204" pitchFamily="34" charset="0"/>
              <a:buChar char="•"/>
            </a:pPr>
            <a:r>
              <a:rPr lang="en-GB" dirty="0"/>
              <a:t>One session</a:t>
            </a:r>
          </a:p>
          <a:p>
            <a:pPr marL="285750" indent="-285750">
              <a:buFont typeface="Arial" panose="020B0604020202020204" pitchFamily="34" charset="0"/>
              <a:buChar char="•"/>
            </a:pPr>
            <a:r>
              <a:rPr lang="en-GB" dirty="0"/>
              <a:t>Listening to words vs rest</a:t>
            </a:r>
          </a:p>
          <a:p>
            <a:endParaRPr lang="en-GB" dirty="0"/>
          </a:p>
          <a:p>
            <a:r>
              <a:rPr lang="en-GB" b="1" dirty="0"/>
              <a:t>Question</a:t>
            </a:r>
            <a:r>
              <a:rPr lang="en-GB" dirty="0"/>
              <a:t>: is there a change in the BOLD response between listening and rest?</a:t>
            </a:r>
          </a:p>
          <a:p>
            <a:pPr marL="285750" indent="-285750">
              <a:buFont typeface="Arial" panose="020B0604020202020204" pitchFamily="34" charset="0"/>
              <a:buChar char="•"/>
            </a:pPr>
            <a:endParaRPr lang="en-GB" dirty="0"/>
          </a:p>
        </p:txBody>
      </p:sp>
      <p:graphicFrame>
        <p:nvGraphicFramePr>
          <p:cNvPr id="23" name="Object 17"/>
          <p:cNvGraphicFramePr>
            <a:graphicFrameLocks noChangeAspect="1"/>
          </p:cNvGraphicFramePr>
          <p:nvPr>
            <p:extLst>
              <p:ext uri="{D42A27DB-BD31-4B8C-83A1-F6EECF244321}">
                <p14:modId xmlns:p14="http://schemas.microsoft.com/office/powerpoint/2010/main" val="1219019371"/>
              </p:ext>
            </p:extLst>
          </p:nvPr>
        </p:nvGraphicFramePr>
        <p:xfrm>
          <a:off x="7188993" y="6043614"/>
          <a:ext cx="3367088" cy="692150"/>
        </p:xfrm>
        <a:graphic>
          <a:graphicData uri="http://schemas.openxmlformats.org/presentationml/2006/ole">
            <mc:AlternateContent xmlns:mc="http://schemas.openxmlformats.org/markup-compatibility/2006">
              <mc:Choice xmlns:v="urn:schemas-microsoft-com:vml" Requires="v">
                <p:oleObj spid="_x0000_s1036" name="Equation" r:id="rId7" imgW="1171804" imgH="209499" progId="Equation.3">
                  <p:embed/>
                </p:oleObj>
              </mc:Choice>
              <mc:Fallback>
                <p:oleObj name="Equation" r:id="rId7" imgW="1171804" imgH="209499" progId="Equation.3">
                  <p:embed/>
                  <p:pic>
                    <p:nvPicPr>
                      <p:cNvPr id="23"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8993" y="6043614"/>
                        <a:ext cx="3367088" cy="692150"/>
                      </a:xfrm>
                      <a:prstGeom prst="rect">
                        <a:avLst/>
                      </a:prstGeom>
                      <a:solidFill>
                        <a:schemeClr val="bg1"/>
                      </a:solidFill>
                      <a:ln w="9525">
                        <a:solidFill>
                          <a:schemeClr val="tx1"/>
                        </a:solidFill>
                        <a:miter lim="800000"/>
                        <a:headEnd/>
                        <a:tailEnd/>
                      </a:ln>
                      <a:effectLst>
                        <a:outerShdw dist="107763" dir="18900000" algn="ctr" rotWithShape="0">
                          <a:srgbClr val="808080">
                            <a:alpha val="50000"/>
                          </a:srgbClr>
                        </a:outerShdw>
                      </a:effectLst>
                    </p:spPr>
                  </p:pic>
                </p:oleObj>
              </mc:Fallback>
            </mc:AlternateContent>
          </a:graphicData>
        </a:graphic>
      </p:graphicFrame>
      <p:sp>
        <p:nvSpPr>
          <p:cNvPr id="27" name="TextBox 26"/>
          <p:cNvSpPr txBox="1"/>
          <p:nvPr/>
        </p:nvSpPr>
        <p:spPr>
          <a:xfrm>
            <a:off x="847019" y="4113213"/>
            <a:ext cx="3906328" cy="646331"/>
          </a:xfrm>
          <a:prstGeom prst="rect">
            <a:avLst/>
          </a:prstGeom>
          <a:noFill/>
        </p:spPr>
        <p:txBody>
          <a:bodyPr wrap="square" rtlCol="0">
            <a:spAutoFit/>
          </a:bodyPr>
          <a:lstStyle/>
          <a:p>
            <a:r>
              <a:rPr lang="en-GB" dirty="0"/>
              <a:t>Modelling the condition:</a:t>
            </a:r>
          </a:p>
          <a:p>
            <a:pPr marL="285750" indent="-285750">
              <a:buFont typeface="Arial" panose="020B0604020202020204" pitchFamily="34" charset="0"/>
              <a:buChar char="•"/>
            </a:pPr>
            <a:r>
              <a:rPr lang="en-GB" dirty="0"/>
              <a:t>On and Off state (boxcar)</a:t>
            </a:r>
          </a:p>
        </p:txBody>
      </p:sp>
      <p:sp>
        <p:nvSpPr>
          <p:cNvPr id="3" name="Rectangle 2"/>
          <p:cNvSpPr/>
          <p:nvPr/>
        </p:nvSpPr>
        <p:spPr>
          <a:xfrm>
            <a:off x="851782" y="4622711"/>
            <a:ext cx="3958344" cy="1200329"/>
          </a:xfrm>
          <a:prstGeom prst="rect">
            <a:avLst/>
          </a:prstGeom>
        </p:spPr>
        <p:txBody>
          <a:bodyPr wrap="square">
            <a:spAutoFit/>
          </a:bodyPr>
          <a:lstStyle/>
          <a:p>
            <a:endParaRPr lang="en-GB" dirty="0"/>
          </a:p>
          <a:p>
            <a:r>
              <a:rPr lang="en-GB" dirty="0"/>
              <a:t>Modelling the constant:</a:t>
            </a:r>
          </a:p>
          <a:p>
            <a:pPr marL="285750" indent="-285750">
              <a:buFont typeface="Arial" panose="020B0604020202020204" pitchFamily="34" charset="0"/>
              <a:buChar char="•"/>
            </a:pPr>
            <a:r>
              <a:rPr lang="en-GB" dirty="0"/>
              <a:t>BOLD signal values are not absolute, but relative</a:t>
            </a:r>
          </a:p>
        </p:txBody>
      </p:sp>
    </p:spTree>
    <p:extLst>
      <p:ext uri="{BB962C8B-B14F-4D97-AF65-F5344CB8AC3E}">
        <p14:creationId xmlns:p14="http://schemas.microsoft.com/office/powerpoint/2010/main" val="41628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7"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Estimating the parameters </a:t>
            </a:r>
            <a:r>
              <a:rPr lang="en-GB" dirty="0">
                <a:latin typeface="+mn-lt"/>
              </a:rPr>
              <a:t>(</a:t>
            </a:r>
            <a:r>
              <a:rPr lang="de-DE" dirty="0">
                <a:latin typeface="+mn-lt"/>
                <a:sym typeface="Symbol" pitchFamily="18" charset="2"/>
              </a:rPr>
              <a:t>)</a:t>
            </a:r>
            <a:endParaRPr lang="en-GB" dirty="0">
              <a:latin typeface="+mn-lt"/>
            </a:endParaRPr>
          </a:p>
        </p:txBody>
      </p:sp>
      <p:grpSp>
        <p:nvGrpSpPr>
          <p:cNvPr id="15" name="Group 14"/>
          <p:cNvGrpSpPr/>
          <p:nvPr/>
        </p:nvGrpSpPr>
        <p:grpSpPr>
          <a:xfrm>
            <a:off x="1948092" y="1510817"/>
            <a:ext cx="2567200" cy="2556504"/>
            <a:chOff x="781050" y="1319213"/>
            <a:chExt cx="3976688" cy="3544887"/>
          </a:xfrm>
        </p:grpSpPr>
        <p:pic>
          <p:nvPicPr>
            <p:cNvPr id="7" name="Picture 5" descr="data_img"/>
            <p:cNvPicPr>
              <a:picLocks noChangeAspect="1" noChangeArrowheads="1"/>
            </p:cNvPicPr>
            <p:nvPr/>
          </p:nvPicPr>
          <p:blipFill>
            <a:blip r:embed="rId4"/>
            <a:srcRect l="18875" t="7408" r="10548" b="11852"/>
            <a:stretch>
              <a:fillRect/>
            </a:stretch>
          </p:blipFill>
          <p:spPr bwMode="auto">
            <a:xfrm>
              <a:off x="781050" y="1320800"/>
              <a:ext cx="495300" cy="2971800"/>
            </a:xfrm>
            <a:prstGeom prst="rect">
              <a:avLst/>
            </a:prstGeom>
            <a:noFill/>
            <a:ln w="9525">
              <a:noFill/>
              <a:miter lim="800000"/>
              <a:headEnd/>
              <a:tailEnd/>
            </a:ln>
          </p:spPr>
        </p:pic>
        <p:pic>
          <p:nvPicPr>
            <p:cNvPr id="8" name="Picture 6" descr="res_img"/>
            <p:cNvPicPr>
              <a:picLocks noChangeAspect="1" noChangeArrowheads="1"/>
            </p:cNvPicPr>
            <p:nvPr/>
          </p:nvPicPr>
          <p:blipFill>
            <a:blip r:embed="rId5"/>
            <a:srcRect l="14990" t="7408" r="10548" b="11852"/>
            <a:stretch>
              <a:fillRect/>
            </a:stretch>
          </p:blipFill>
          <p:spPr bwMode="auto">
            <a:xfrm>
              <a:off x="4262438" y="1320800"/>
              <a:ext cx="495300" cy="2971800"/>
            </a:xfrm>
            <a:prstGeom prst="rect">
              <a:avLst/>
            </a:prstGeom>
            <a:noFill/>
            <a:ln w="9525">
              <a:noFill/>
              <a:miter lim="800000"/>
              <a:headEnd/>
              <a:tailEnd/>
            </a:ln>
          </p:spPr>
        </p:pic>
        <p:sp>
          <p:nvSpPr>
            <p:cNvPr id="9" name="Text Box 7"/>
            <p:cNvSpPr txBox="1">
              <a:spLocks noChangeArrowheads="1"/>
            </p:cNvSpPr>
            <p:nvPr/>
          </p:nvSpPr>
          <p:spPr bwMode="auto">
            <a:xfrm>
              <a:off x="1347788" y="2435225"/>
              <a:ext cx="484187" cy="708025"/>
            </a:xfrm>
            <a:prstGeom prst="rect">
              <a:avLst/>
            </a:prstGeom>
            <a:noFill/>
            <a:ln w="9525">
              <a:noFill/>
              <a:miter lim="800000"/>
              <a:headEnd/>
              <a:tailEnd/>
            </a:ln>
          </p:spPr>
          <p:txBody>
            <a:bodyPr wrap="none">
              <a:spAutoFit/>
            </a:bodyPr>
            <a:lstStyle/>
            <a:p>
              <a:pPr algn="ctr" eaLnBrk="0" hangingPunct="0"/>
              <a:r>
                <a:rPr lang="de-DE" sz="4000">
                  <a:latin typeface="Arial Unicode MS" pitchFamily="34" charset="-128"/>
                </a:rPr>
                <a:t>=</a:t>
              </a:r>
              <a:endParaRPr lang="en-GB" sz="4000" dirty="0">
                <a:latin typeface="Arial Unicode MS" pitchFamily="34" charset="-128"/>
              </a:endParaRPr>
            </a:p>
          </p:txBody>
        </p:sp>
        <p:sp>
          <p:nvSpPr>
            <p:cNvPr id="10" name="Text Box 8"/>
            <p:cNvSpPr txBox="1">
              <a:spLocks noChangeArrowheads="1"/>
            </p:cNvSpPr>
            <p:nvPr/>
          </p:nvSpPr>
          <p:spPr bwMode="auto">
            <a:xfrm>
              <a:off x="3811588" y="2443163"/>
              <a:ext cx="484187" cy="708025"/>
            </a:xfrm>
            <a:prstGeom prst="rect">
              <a:avLst/>
            </a:prstGeom>
            <a:noFill/>
            <a:ln w="9525">
              <a:noFill/>
              <a:miter lim="800000"/>
              <a:headEnd/>
              <a:tailEnd/>
            </a:ln>
          </p:spPr>
          <p:txBody>
            <a:bodyPr wrap="none">
              <a:spAutoFit/>
            </a:bodyPr>
            <a:lstStyle/>
            <a:p>
              <a:pPr algn="ctr" eaLnBrk="0" hangingPunct="0"/>
              <a:r>
                <a:rPr lang="de-DE" sz="4000">
                  <a:latin typeface="Arial Unicode MS" pitchFamily="34" charset="-128"/>
                </a:rPr>
                <a:t>+</a:t>
              </a:r>
              <a:endParaRPr lang="en-GB" sz="4000" dirty="0">
                <a:latin typeface="Arial Unicode MS" pitchFamily="34" charset="-128"/>
              </a:endParaRPr>
            </a:p>
          </p:txBody>
        </p:sp>
        <p:graphicFrame>
          <p:nvGraphicFramePr>
            <p:cNvPr id="11" name="Object 88"/>
            <p:cNvGraphicFramePr>
              <a:graphicFrameLocks noChangeAspect="1"/>
            </p:cNvGraphicFramePr>
            <p:nvPr>
              <p:extLst>
                <p:ext uri="{D42A27DB-BD31-4B8C-83A1-F6EECF244321}">
                  <p14:modId xmlns:p14="http://schemas.microsoft.com/office/powerpoint/2010/main" val="727044843"/>
                </p:ext>
              </p:extLst>
            </p:nvPr>
          </p:nvGraphicFramePr>
          <p:xfrm>
            <a:off x="4360863" y="4440238"/>
            <a:ext cx="307975" cy="423862"/>
          </p:xfrm>
          <a:graphic>
            <a:graphicData uri="http://schemas.openxmlformats.org/presentationml/2006/ole">
              <mc:AlternateContent xmlns:mc="http://schemas.openxmlformats.org/markup-compatibility/2006">
                <mc:Choice xmlns:v="urn:schemas-microsoft-com:vml" Requires="v">
                  <p:oleObj spid="_x0000_s2100" name="Equation" r:id="rId6" imgW="104699" imgH="133401" progId="Equation.3">
                    <p:embed/>
                  </p:oleObj>
                </mc:Choice>
                <mc:Fallback>
                  <p:oleObj name="Equation" r:id="rId6" imgW="104699" imgH="133401" progId="Equation.3">
                    <p:embed/>
                    <p:pic>
                      <p:nvPicPr>
                        <p:cNvPr id="11" name="Object 8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0863" y="4440238"/>
                          <a:ext cx="307975" cy="42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89"/>
            <p:cNvGraphicFramePr>
              <a:graphicFrameLocks noChangeAspect="1"/>
            </p:cNvGraphicFramePr>
            <p:nvPr>
              <p:extLst>
                <p:ext uri="{D42A27DB-BD31-4B8C-83A1-F6EECF244321}">
                  <p14:modId xmlns:p14="http://schemas.microsoft.com/office/powerpoint/2010/main" val="2872435329"/>
                </p:ext>
              </p:extLst>
            </p:nvPr>
          </p:nvGraphicFramePr>
          <p:xfrm>
            <a:off x="2944146" y="2038858"/>
            <a:ext cx="906463" cy="1481138"/>
          </p:xfrm>
          <a:graphic>
            <a:graphicData uri="http://schemas.openxmlformats.org/presentationml/2006/ole">
              <mc:AlternateContent xmlns:mc="http://schemas.openxmlformats.org/markup-compatibility/2006">
                <mc:Choice xmlns:v="urn:schemas-microsoft-com:vml" Requires="v">
                  <p:oleObj spid="_x0000_s2101" name="Equation" r:id="rId8" imgW="330120" imgH="482400" progId="Equation.3">
                    <p:embed/>
                  </p:oleObj>
                </mc:Choice>
                <mc:Fallback>
                  <p:oleObj name="Equation" r:id="rId8" imgW="330120" imgH="482400" progId="Equation.3">
                    <p:embed/>
                    <p:pic>
                      <p:nvPicPr>
                        <p:cNvPr id="12" name="Object 89"/>
                        <p:cNvPicPr>
                          <a:picLocks noChangeAspect="1" noChangeArrowheads="1"/>
                        </p:cNvPicPr>
                        <p:nvPr/>
                      </p:nvPicPr>
                      <p:blipFill>
                        <a:blip r:embed="rId9"/>
                        <a:srcRect/>
                        <a:stretch>
                          <a:fillRect/>
                        </a:stretch>
                      </p:blipFill>
                      <p:spPr bwMode="auto">
                        <a:xfrm>
                          <a:off x="2944146" y="2038858"/>
                          <a:ext cx="906463" cy="1481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8"/>
            <p:cNvSpPr>
              <a:spLocks noChangeAspect="1" noChangeArrowheads="1"/>
            </p:cNvSpPr>
            <p:nvPr/>
          </p:nvSpPr>
          <p:spPr bwMode="auto">
            <a:xfrm>
              <a:off x="2438400" y="1319213"/>
              <a:ext cx="388938" cy="2973387"/>
            </a:xfrm>
            <a:prstGeom prst="rect">
              <a:avLst/>
            </a:prstGeom>
            <a:solidFill>
              <a:schemeClr val="bg1"/>
            </a:solidFill>
            <a:ln w="9525">
              <a:solidFill>
                <a:schemeClr val="tx1"/>
              </a:solidFill>
              <a:miter lim="800000"/>
              <a:headEnd/>
              <a:tailEnd/>
            </a:ln>
          </p:spPr>
          <p:txBody>
            <a:bodyPr wrap="none" anchor="ctr"/>
            <a:lstStyle/>
            <a:p>
              <a:pPr algn="ctr" eaLnBrk="0" hangingPunct="0"/>
              <a:endParaRPr lang="en-GB" sz="3200" dirty="0">
                <a:latin typeface="Arial Unicode MS" pitchFamily="34" charset="-128"/>
              </a:endParaRPr>
            </a:p>
          </p:txBody>
        </p:sp>
        <p:pic>
          <p:nvPicPr>
            <p:cNvPr id="14" name="Picture 19" descr="x1_img"/>
            <p:cNvPicPr>
              <a:picLocks noChangeAspect="1" noChangeArrowheads="1"/>
            </p:cNvPicPr>
            <p:nvPr/>
          </p:nvPicPr>
          <p:blipFill>
            <a:blip r:embed="rId10"/>
            <a:srcRect l="20819" t="7639" r="21652" b="11111"/>
            <a:stretch>
              <a:fillRect/>
            </a:stretch>
          </p:blipFill>
          <p:spPr bwMode="auto">
            <a:xfrm>
              <a:off x="1949450" y="1320800"/>
              <a:ext cx="488950" cy="2971800"/>
            </a:xfrm>
            <a:prstGeom prst="rect">
              <a:avLst/>
            </a:prstGeom>
            <a:noFill/>
            <a:ln w="9525">
              <a:solidFill>
                <a:schemeClr val="tx1"/>
              </a:solidFill>
              <a:miter lim="800000"/>
              <a:headEnd/>
              <a:tailEnd/>
            </a:ln>
          </p:spPr>
        </p:pic>
      </p:grpSp>
      <p:sp>
        <p:nvSpPr>
          <p:cNvPr id="17" name="Content Placeholder 6"/>
          <p:cNvSpPr>
            <a:spLocks noGrp="1"/>
          </p:cNvSpPr>
          <p:nvPr>
            <p:ph sz="half" idx="2"/>
          </p:nvPr>
        </p:nvSpPr>
        <p:spPr>
          <a:xfrm>
            <a:off x="6172200" y="1825625"/>
            <a:ext cx="5181600" cy="4351338"/>
          </a:xfrm>
        </p:spPr>
        <p:txBody>
          <a:bodyPr/>
          <a:lstStyle/>
          <a:p>
            <a:endParaRPr lang="en-GB" dirty="0"/>
          </a:p>
        </p:txBody>
      </p:sp>
      <p:pic>
        <p:nvPicPr>
          <p:cNvPr id="18" name="Content Placeholder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48548" y="1825625"/>
            <a:ext cx="4998720" cy="4066032"/>
          </a:xfrm>
          <a:prstGeom prst="rect">
            <a:avLst/>
          </a:prstGeom>
        </p:spPr>
      </p:pic>
      <p:sp>
        <p:nvSpPr>
          <p:cNvPr id="19" name="Rectangle 18"/>
          <p:cNvSpPr/>
          <p:nvPr/>
        </p:nvSpPr>
        <p:spPr>
          <a:xfrm>
            <a:off x="9188388" y="3409025"/>
            <a:ext cx="204187" cy="24857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9587883" y="3551068"/>
            <a:ext cx="205666" cy="24857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8398276" y="4128117"/>
            <a:ext cx="187911" cy="21454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7750206" y="4465469"/>
            <a:ext cx="251536" cy="3107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7253056" y="4660776"/>
            <a:ext cx="153881" cy="17459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10379476" y="2789069"/>
            <a:ext cx="220462" cy="26484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9793549" y="3258656"/>
            <a:ext cx="131686" cy="15036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7406937" y="4465469"/>
            <a:ext cx="105792" cy="10598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Arrow Connector 26"/>
          <p:cNvCxnSpPr>
            <a:stCxn id="30" idx="2"/>
            <a:endCxn id="19" idx="0"/>
          </p:cNvCxnSpPr>
          <p:nvPr/>
        </p:nvCxnSpPr>
        <p:spPr>
          <a:xfrm flipH="1">
            <a:off x="9290482" y="2866925"/>
            <a:ext cx="189681" cy="542100"/>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28" name="Straight Arrow Connector 27"/>
          <p:cNvCxnSpPr>
            <a:stCxn id="30" idx="2"/>
            <a:endCxn id="20" idx="0"/>
          </p:cNvCxnSpPr>
          <p:nvPr/>
        </p:nvCxnSpPr>
        <p:spPr>
          <a:xfrm>
            <a:off x="9480163" y="2866925"/>
            <a:ext cx="210553" cy="684143"/>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29" name="Straight Arrow Connector 28"/>
          <p:cNvCxnSpPr>
            <a:stCxn id="30" idx="2"/>
          </p:cNvCxnSpPr>
          <p:nvPr/>
        </p:nvCxnSpPr>
        <p:spPr>
          <a:xfrm>
            <a:off x="9480163" y="2866925"/>
            <a:ext cx="313386" cy="391731"/>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30" name="TextBox 29"/>
          <p:cNvSpPr txBox="1"/>
          <p:nvPr/>
        </p:nvSpPr>
        <p:spPr>
          <a:xfrm>
            <a:off x="8360387" y="2343705"/>
            <a:ext cx="2239551" cy="523220"/>
          </a:xfrm>
          <a:prstGeom prst="rect">
            <a:avLst/>
          </a:prstGeom>
          <a:noFill/>
        </p:spPr>
        <p:txBody>
          <a:bodyPr wrap="square" rtlCol="0">
            <a:spAutoFit/>
          </a:bodyPr>
          <a:lstStyle/>
          <a:p>
            <a:r>
              <a:rPr lang="en-GB" sz="1400" i="1" dirty="0">
                <a:solidFill>
                  <a:srgbClr val="FF0000"/>
                </a:solidFill>
                <a:latin typeface="Times New Roman" panose="02020603050405020304" pitchFamily="18" charset="0"/>
                <a:cs typeface="Times New Roman" panose="02020603050405020304" pitchFamily="18" charset="0"/>
              </a:rPr>
              <a:t>these are the squared errors for each observation</a:t>
            </a:r>
          </a:p>
        </p:txBody>
      </p:sp>
      <p:grpSp>
        <p:nvGrpSpPr>
          <p:cNvPr id="43" name="Group 42"/>
          <p:cNvGrpSpPr/>
          <p:nvPr/>
        </p:nvGrpSpPr>
        <p:grpSpPr>
          <a:xfrm>
            <a:off x="706263" y="4911546"/>
            <a:ext cx="5262496" cy="1282188"/>
            <a:chOff x="706263" y="4911546"/>
            <a:chExt cx="5262496" cy="1282188"/>
          </a:xfrm>
        </p:grpSpPr>
        <p:graphicFrame>
          <p:nvGraphicFramePr>
            <p:cNvPr id="35" name="Object 91"/>
            <p:cNvGraphicFramePr>
              <a:graphicFrameLocks noChangeAspect="1"/>
            </p:cNvGraphicFramePr>
            <p:nvPr>
              <p:extLst>
                <p:ext uri="{D42A27DB-BD31-4B8C-83A1-F6EECF244321}">
                  <p14:modId xmlns:p14="http://schemas.microsoft.com/office/powerpoint/2010/main" val="279211138"/>
                </p:ext>
              </p:extLst>
            </p:nvPr>
          </p:nvGraphicFramePr>
          <p:xfrm>
            <a:off x="4994296" y="4911546"/>
            <a:ext cx="974463" cy="1282188"/>
          </p:xfrm>
          <a:graphic>
            <a:graphicData uri="http://schemas.openxmlformats.org/presentationml/2006/ole">
              <mc:AlternateContent xmlns:mc="http://schemas.openxmlformats.org/markup-compatibility/2006">
                <mc:Choice xmlns:v="urn:schemas-microsoft-com:vml" Requires="v">
                  <p:oleObj spid="_x0000_s2102" name="Equation" r:id="rId12" imgW="368280" imgH="431640" progId="Equation.3">
                    <p:embed/>
                  </p:oleObj>
                </mc:Choice>
                <mc:Fallback>
                  <p:oleObj name="Equation" r:id="rId12" imgW="368280" imgH="431640" progId="Equation.3">
                    <p:embed/>
                    <p:pic>
                      <p:nvPicPr>
                        <p:cNvPr id="35" name="Object 91"/>
                        <p:cNvPicPr>
                          <a:picLocks noChangeAspect="1" noChangeArrowheads="1"/>
                        </p:cNvPicPr>
                        <p:nvPr/>
                      </p:nvPicPr>
                      <p:blipFill>
                        <a:blip r:embed="rId13"/>
                        <a:srcRect/>
                        <a:stretch>
                          <a:fillRect/>
                        </a:stretch>
                      </p:blipFill>
                      <p:spPr bwMode="auto">
                        <a:xfrm>
                          <a:off x="4994296" y="4911546"/>
                          <a:ext cx="974463" cy="1282188"/>
                        </a:xfrm>
                        <a:prstGeom prst="rect">
                          <a:avLst/>
                        </a:prstGeom>
                        <a:noFill/>
                        <a:ln>
                          <a:noFill/>
                        </a:ln>
                        <a:extLst/>
                      </p:spPr>
                    </p:pic>
                  </p:oleObj>
                </mc:Fallback>
              </mc:AlternateContent>
            </a:graphicData>
          </a:graphic>
        </p:graphicFrame>
        <p:sp>
          <p:nvSpPr>
            <p:cNvPr id="36" name="TextBox 35"/>
            <p:cNvSpPr txBox="1"/>
            <p:nvPr/>
          </p:nvSpPr>
          <p:spPr>
            <a:xfrm>
              <a:off x="706263" y="5127121"/>
              <a:ext cx="4084592" cy="923330"/>
            </a:xfrm>
            <a:prstGeom prst="rect">
              <a:avLst/>
            </a:prstGeom>
            <a:noFill/>
          </p:spPr>
          <p:txBody>
            <a:bodyPr wrap="square" rtlCol="0">
              <a:spAutoFit/>
            </a:bodyPr>
            <a:lstStyle/>
            <a:p>
              <a:r>
                <a:rPr lang="en-GB" dirty="0"/>
                <a:t>The parameters are estimated on the model that minimizes the sum of squared errors (SSE)</a:t>
              </a:r>
            </a:p>
          </p:txBody>
        </p:sp>
      </p:grpSp>
      <p:grpSp>
        <p:nvGrpSpPr>
          <p:cNvPr id="45" name="Group 44"/>
          <p:cNvGrpSpPr/>
          <p:nvPr/>
        </p:nvGrpSpPr>
        <p:grpSpPr>
          <a:xfrm>
            <a:off x="706263" y="3870910"/>
            <a:ext cx="4791456" cy="1016248"/>
            <a:chOff x="706263" y="3870910"/>
            <a:chExt cx="4791456" cy="1016248"/>
          </a:xfrm>
        </p:grpSpPr>
        <p:sp>
          <p:nvSpPr>
            <p:cNvPr id="37" name="TextBox 36"/>
            <p:cNvSpPr txBox="1"/>
            <p:nvPr/>
          </p:nvSpPr>
          <p:spPr>
            <a:xfrm>
              <a:off x="706263" y="3870910"/>
              <a:ext cx="4791456" cy="923330"/>
            </a:xfrm>
            <a:prstGeom prst="rect">
              <a:avLst/>
            </a:prstGeom>
            <a:noFill/>
          </p:spPr>
          <p:txBody>
            <a:bodyPr wrap="square" rtlCol="0">
              <a:spAutoFit/>
            </a:bodyPr>
            <a:lstStyle/>
            <a:p>
              <a:r>
                <a:rPr lang="en-GB" dirty="0"/>
                <a:t>Assumptions about residuals: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graphicFrame>
          <p:nvGraphicFramePr>
            <p:cNvPr id="40" name="Object 39"/>
            <p:cNvGraphicFramePr>
              <a:graphicFrameLocks noChangeAspect="1"/>
            </p:cNvGraphicFramePr>
            <p:nvPr>
              <p:extLst>
                <p:ext uri="{D42A27DB-BD31-4B8C-83A1-F6EECF244321}">
                  <p14:modId xmlns:p14="http://schemas.microsoft.com/office/powerpoint/2010/main" val="4183611886"/>
                </p:ext>
              </p:extLst>
            </p:nvPr>
          </p:nvGraphicFramePr>
          <p:xfrm>
            <a:off x="2236607" y="4340545"/>
            <a:ext cx="2064983" cy="546613"/>
          </p:xfrm>
          <a:graphic>
            <a:graphicData uri="http://schemas.openxmlformats.org/presentationml/2006/ole">
              <mc:AlternateContent xmlns:mc="http://schemas.openxmlformats.org/markup-compatibility/2006">
                <mc:Choice xmlns:v="urn:schemas-microsoft-com:vml" Requires="v">
                  <p:oleObj spid="_x0000_s2103" name="Equation" r:id="rId14" imgW="863280" imgH="228600" progId="Equation.3">
                    <p:embed/>
                  </p:oleObj>
                </mc:Choice>
                <mc:Fallback>
                  <p:oleObj name="Equation" r:id="rId14" imgW="863280" imgH="228600" progId="Equation.3">
                    <p:embed/>
                    <p:pic>
                      <p:nvPicPr>
                        <p:cNvPr id="40" name="Object 39"/>
                        <p:cNvPicPr/>
                        <p:nvPr/>
                      </p:nvPicPr>
                      <p:blipFill>
                        <a:blip r:embed="rId15"/>
                        <a:stretch>
                          <a:fillRect/>
                        </a:stretch>
                      </p:blipFill>
                      <p:spPr>
                        <a:xfrm>
                          <a:off x="2236607" y="4340545"/>
                          <a:ext cx="2064983" cy="546613"/>
                        </a:xfrm>
                        <a:prstGeom prst="rect">
                          <a:avLst/>
                        </a:prstGeom>
                      </p:spPr>
                    </p:pic>
                  </p:oleObj>
                </mc:Fallback>
              </mc:AlternateContent>
            </a:graphicData>
          </a:graphic>
        </p:graphicFrame>
      </p:grpSp>
      <p:grpSp>
        <p:nvGrpSpPr>
          <p:cNvPr id="44" name="Group 43"/>
          <p:cNvGrpSpPr/>
          <p:nvPr/>
        </p:nvGrpSpPr>
        <p:grpSpPr>
          <a:xfrm>
            <a:off x="2107965" y="5812500"/>
            <a:ext cx="2523808" cy="914038"/>
            <a:chOff x="2107965" y="5812500"/>
            <a:chExt cx="2523808" cy="914038"/>
          </a:xfrm>
        </p:grpSpPr>
        <p:graphicFrame>
          <p:nvGraphicFramePr>
            <p:cNvPr id="41" name="Object 40"/>
            <p:cNvGraphicFramePr>
              <a:graphicFrameLocks noChangeAspect="1"/>
            </p:cNvGraphicFramePr>
            <p:nvPr>
              <p:extLst>
                <p:ext uri="{D42A27DB-BD31-4B8C-83A1-F6EECF244321}">
                  <p14:modId xmlns:p14="http://schemas.microsoft.com/office/powerpoint/2010/main" val="2576682652"/>
                </p:ext>
              </p:extLst>
            </p:nvPr>
          </p:nvGraphicFramePr>
          <p:xfrm>
            <a:off x="2107965" y="6193734"/>
            <a:ext cx="2523808" cy="532804"/>
          </p:xfrm>
          <a:graphic>
            <a:graphicData uri="http://schemas.openxmlformats.org/presentationml/2006/ole">
              <mc:AlternateContent xmlns:mc="http://schemas.openxmlformats.org/markup-compatibility/2006">
                <mc:Choice xmlns:v="urn:schemas-microsoft-com:vml" Requires="v">
                  <p:oleObj spid="_x0000_s2104" name="Equation" r:id="rId16" imgW="1143000" imgH="241200" progId="Equation.3">
                    <p:embed/>
                  </p:oleObj>
                </mc:Choice>
                <mc:Fallback>
                  <p:oleObj name="Equation" r:id="rId16" imgW="1143000" imgH="241200" progId="Equation.3">
                    <p:embed/>
                    <p:pic>
                      <p:nvPicPr>
                        <p:cNvPr id="41" name="Object 40"/>
                        <p:cNvPicPr/>
                        <p:nvPr/>
                      </p:nvPicPr>
                      <p:blipFill>
                        <a:blip r:embed="rId17"/>
                        <a:stretch>
                          <a:fillRect/>
                        </a:stretch>
                      </p:blipFill>
                      <p:spPr>
                        <a:xfrm>
                          <a:off x="2107965" y="6193734"/>
                          <a:ext cx="2523808" cy="532804"/>
                        </a:xfrm>
                        <a:prstGeom prst="rect">
                          <a:avLst/>
                        </a:prstGeom>
                      </p:spPr>
                    </p:pic>
                  </p:oleObj>
                </mc:Fallback>
              </mc:AlternateContent>
            </a:graphicData>
          </a:graphic>
        </p:graphicFrame>
        <p:sp>
          <p:nvSpPr>
            <p:cNvPr id="42" name="Right Arrow 41"/>
            <p:cNvSpPr/>
            <p:nvPr/>
          </p:nvSpPr>
          <p:spPr>
            <a:xfrm rot="5400000">
              <a:off x="3180539" y="5885420"/>
              <a:ext cx="463757" cy="31791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94619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Problems with the fMRI time series</a:t>
            </a:r>
          </a:p>
        </p:txBody>
      </p:sp>
      <p:sp>
        <p:nvSpPr>
          <p:cNvPr id="5" name="Content Placeholder 4"/>
          <p:cNvSpPr>
            <a:spLocks noGrp="1"/>
          </p:cNvSpPr>
          <p:nvPr>
            <p:ph idx="1"/>
          </p:nvPr>
        </p:nvSpPr>
        <p:spPr/>
        <p:txBody>
          <a:bodyPr/>
          <a:lstStyle/>
          <a:p>
            <a:pPr marL="514350" indent="-514350">
              <a:buFont typeface="+mj-lt"/>
              <a:buAutoNum type="arabicPeriod"/>
            </a:pPr>
            <a:r>
              <a:rPr lang="en-GB" dirty="0"/>
              <a:t>The </a:t>
            </a:r>
            <a:r>
              <a:rPr lang="en-GB" b="1" dirty="0"/>
              <a:t>BOLD </a:t>
            </a:r>
            <a:r>
              <a:rPr lang="en-GB" dirty="0"/>
              <a:t>response has a delayed and dispersed shape.</a:t>
            </a:r>
          </a:p>
          <a:p>
            <a:pPr marL="514350" indent="-514350">
              <a:buFont typeface="+mj-lt"/>
              <a:buAutoNum type="arabicPeriod"/>
            </a:pPr>
            <a:endParaRPr lang="en-GB" dirty="0"/>
          </a:p>
          <a:p>
            <a:pPr marL="514350" indent="-514350">
              <a:buFont typeface="+mj-lt"/>
              <a:buAutoNum type="arabicPeriod"/>
            </a:pPr>
            <a:r>
              <a:rPr lang="en-GB" dirty="0"/>
              <a:t>The acquired</a:t>
            </a:r>
            <a:r>
              <a:rPr lang="en-GB" b="1" dirty="0"/>
              <a:t> </a:t>
            </a:r>
            <a:r>
              <a:rPr lang="en-GB" dirty="0"/>
              <a:t>signal includes </a:t>
            </a:r>
            <a:r>
              <a:rPr lang="en-GB" i="1" dirty="0"/>
              <a:t>low-frequency noise </a:t>
            </a:r>
            <a:r>
              <a:rPr lang="en-GB" dirty="0"/>
              <a:t>(e.g. scanner drifts)</a:t>
            </a:r>
          </a:p>
          <a:p>
            <a:pPr marL="514350" indent="-514350">
              <a:buFont typeface="+mj-lt"/>
              <a:buAutoNum type="arabicPeriod"/>
            </a:pPr>
            <a:endParaRPr lang="en-GB" dirty="0"/>
          </a:p>
          <a:p>
            <a:pPr marL="514350" indent="-514350">
              <a:buFont typeface="+mj-lt"/>
              <a:buAutoNum type="arabicPeriod"/>
            </a:pPr>
            <a:r>
              <a:rPr lang="en-GB" dirty="0"/>
              <a:t>Due to physiological factors, the </a:t>
            </a:r>
            <a:r>
              <a:rPr lang="en-GB" i="1" dirty="0"/>
              <a:t>errors are usually serially correlated.</a:t>
            </a:r>
          </a:p>
          <a:p>
            <a:pPr lvl="1"/>
            <a:r>
              <a:rPr lang="en-GB" dirty="0"/>
              <a:t>Violation of main GLM assumption for the residuals</a:t>
            </a:r>
          </a:p>
        </p:txBody>
      </p:sp>
    </p:spTree>
    <p:extLst>
      <p:ext uri="{BB962C8B-B14F-4D97-AF65-F5344CB8AC3E}">
        <p14:creationId xmlns:p14="http://schemas.microsoft.com/office/powerpoint/2010/main" val="1555785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Grp="1" noChangeArrowheads="1"/>
          </p:cNvPicPr>
          <p:nvPr>
            <p:ph idx="1"/>
          </p:nvPr>
        </p:nvPicPr>
        <p:blipFill>
          <a:blip r:embed="rId3" cstate="print">
            <a:extLst>
              <a:ext uri="{28A0092B-C50C-407E-A947-70E740481C1C}">
                <a14:useLocalDpi xmlns:a14="http://schemas.microsoft.com/office/drawing/2010/main" val="0"/>
              </a:ext>
            </a:extLst>
          </a:blip>
          <a:srcRect r="10909" b="21793"/>
          <a:stretch>
            <a:fillRect/>
          </a:stretch>
        </p:blipFill>
        <p:spPr bwMode="auto">
          <a:xfrm rot="16200000">
            <a:off x="2206968" y="3314476"/>
            <a:ext cx="688675" cy="503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rot="16200000">
            <a:off x="2360758" y="3328614"/>
            <a:ext cx="621101" cy="4934308"/>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 name="Title 1"/>
          <p:cNvSpPr>
            <a:spLocks noGrp="1"/>
          </p:cNvSpPr>
          <p:nvPr>
            <p:ph type="title"/>
          </p:nvPr>
        </p:nvSpPr>
        <p:spPr/>
        <p:txBody>
          <a:bodyPr/>
          <a:lstStyle/>
          <a:p>
            <a:r>
              <a:rPr lang="en-GB" dirty="0"/>
              <a:t>Problem 1 - Haemodynamic</a:t>
            </a:r>
          </a:p>
        </p:txBody>
      </p:sp>
      <p:sp>
        <p:nvSpPr>
          <p:cNvPr id="12" name="Content Placeholder 10"/>
          <p:cNvSpPr txBox="1">
            <a:spLocks/>
          </p:cNvSpPr>
          <p:nvPr/>
        </p:nvSpPr>
        <p:spPr>
          <a:xfrm>
            <a:off x="838199" y="1825625"/>
            <a:ext cx="991031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Neural activity (delta function) elicits a BOLD signal change which is our fMRI collected data</a:t>
            </a:r>
          </a:p>
          <a:p>
            <a:endParaRPr lang="en-GB" dirty="0"/>
          </a:p>
        </p:txBody>
      </p:sp>
      <p:grpSp>
        <p:nvGrpSpPr>
          <p:cNvPr id="13" name="Group 12"/>
          <p:cNvGrpSpPr/>
          <p:nvPr/>
        </p:nvGrpSpPr>
        <p:grpSpPr>
          <a:xfrm>
            <a:off x="1090743" y="2900452"/>
            <a:ext cx="3580408" cy="1908110"/>
            <a:chOff x="5625737" y="3806640"/>
            <a:chExt cx="2046514" cy="1305291"/>
          </a:xfrm>
        </p:grpSpPr>
        <p:cxnSp>
          <p:nvCxnSpPr>
            <p:cNvPr id="14" name="Straight Arrow Connector 13"/>
            <p:cNvCxnSpPr/>
            <p:nvPr/>
          </p:nvCxnSpPr>
          <p:spPr>
            <a:xfrm flipH="1" flipV="1">
              <a:off x="5625737" y="3806640"/>
              <a:ext cx="17417" cy="12791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643154" y="5103223"/>
              <a:ext cx="2029097" cy="87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5817333" y="4267200"/>
              <a:ext cx="8708" cy="818606"/>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pic>
        <p:nvPicPr>
          <p:cNvPr id="8" name="Picture 7"/>
          <p:cNvPicPr>
            <a:picLocks noChangeAspect="1"/>
          </p:cNvPicPr>
          <p:nvPr/>
        </p:nvPicPr>
        <p:blipFill rotWithShape="1">
          <a:blip r:embed="rId4"/>
          <a:srcRect l="32812" t="33000" r="26876" b="51458"/>
          <a:stretch/>
        </p:blipFill>
        <p:spPr>
          <a:xfrm>
            <a:off x="6170852" y="5253653"/>
            <a:ext cx="5679057" cy="1368401"/>
          </a:xfrm>
          <a:prstGeom prst="rect">
            <a:avLst/>
          </a:prstGeom>
        </p:spPr>
      </p:pic>
      <p:grpSp>
        <p:nvGrpSpPr>
          <p:cNvPr id="5" name="Group 4"/>
          <p:cNvGrpSpPr/>
          <p:nvPr/>
        </p:nvGrpSpPr>
        <p:grpSpPr>
          <a:xfrm>
            <a:off x="4787660" y="2707206"/>
            <a:ext cx="6987397" cy="2367851"/>
            <a:chOff x="4787660" y="2707206"/>
            <a:chExt cx="6987397" cy="2367851"/>
          </a:xfrm>
        </p:grpSpPr>
        <p:grpSp>
          <p:nvGrpSpPr>
            <p:cNvPr id="3" name="Group 2"/>
            <p:cNvGrpSpPr/>
            <p:nvPr/>
          </p:nvGrpSpPr>
          <p:grpSpPr>
            <a:xfrm>
              <a:off x="5931377" y="2707206"/>
              <a:ext cx="5843680" cy="2367851"/>
              <a:chOff x="634015" y="4536265"/>
              <a:chExt cx="5843680" cy="2367851"/>
            </a:xfrm>
          </p:grpSpPr>
          <p:pic>
            <p:nvPicPr>
              <p:cNvPr id="1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8020" t="22327" r="21132" b="59967"/>
              <a:stretch/>
            </p:blipFill>
            <p:spPr bwMode="auto">
              <a:xfrm>
                <a:off x="634015" y="4729511"/>
                <a:ext cx="5843680" cy="217460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9" name="TextBox 18"/>
              <p:cNvSpPr txBox="1"/>
              <p:nvPr/>
            </p:nvSpPr>
            <p:spPr>
              <a:xfrm>
                <a:off x="1449675" y="4536265"/>
                <a:ext cx="4819984" cy="400110"/>
              </a:xfrm>
              <a:prstGeom prst="rect">
                <a:avLst/>
              </a:prstGeom>
              <a:noFill/>
            </p:spPr>
            <p:txBody>
              <a:bodyPr wrap="square" rtlCol="0">
                <a:spAutoFit/>
              </a:bodyPr>
              <a:lstStyle/>
              <a:p>
                <a:r>
                  <a:rPr lang="en-GB" sz="2000" dirty="0">
                    <a:solidFill>
                      <a:schemeClr val="accent2">
                        <a:lumMod val="75000"/>
                      </a:schemeClr>
                    </a:solidFill>
                  </a:rPr>
                  <a:t>Haemodynamic response function (HRF)</a:t>
                </a:r>
              </a:p>
            </p:txBody>
          </p:sp>
        </p:grpSp>
        <p:sp>
          <p:nvSpPr>
            <p:cNvPr id="4" name="Right Arrow 3"/>
            <p:cNvSpPr/>
            <p:nvPr/>
          </p:nvSpPr>
          <p:spPr>
            <a:xfrm>
              <a:off x="4787660" y="3829707"/>
              <a:ext cx="1143717" cy="51758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3623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8599</TotalTime>
  <Words>3016</Words>
  <Application>Microsoft Office PowerPoint</Application>
  <PresentationFormat>Panorámica</PresentationFormat>
  <Paragraphs>433</Paragraphs>
  <Slides>27</Slides>
  <Notes>23</Notes>
  <HiddenSlides>0</HiddenSlides>
  <MMClips>0</MMClips>
  <ScaleCrop>false</ScaleCrop>
  <HeadingPairs>
    <vt:vector size="8" baseType="variant">
      <vt:variant>
        <vt:lpstr>Fuentes usadas</vt:lpstr>
      </vt:variant>
      <vt:variant>
        <vt:i4>12</vt:i4>
      </vt:variant>
      <vt:variant>
        <vt:lpstr>Tema</vt:lpstr>
      </vt:variant>
      <vt:variant>
        <vt:i4>1</vt:i4>
      </vt:variant>
      <vt:variant>
        <vt:lpstr>Servidores OLE incrustados</vt:lpstr>
      </vt:variant>
      <vt:variant>
        <vt:i4>1</vt:i4>
      </vt:variant>
      <vt:variant>
        <vt:lpstr>Títulos de diapositiva</vt:lpstr>
      </vt:variant>
      <vt:variant>
        <vt:i4>27</vt:i4>
      </vt:variant>
    </vt:vector>
  </HeadingPairs>
  <TitlesOfParts>
    <vt:vector size="41" baseType="lpstr">
      <vt:lpstr>ＭＳ Ｐゴシック</vt:lpstr>
      <vt:lpstr>新細明體</vt:lpstr>
      <vt:lpstr>Arial</vt:lpstr>
      <vt:lpstr>Arial Narrow</vt:lpstr>
      <vt:lpstr>Arial Unicode MS</vt:lpstr>
      <vt:lpstr>Calibri</vt:lpstr>
      <vt:lpstr>Calibri Light</vt:lpstr>
      <vt:lpstr>Cambria Math</vt:lpstr>
      <vt:lpstr>Courier New</vt:lpstr>
      <vt:lpstr>Symbol</vt:lpstr>
      <vt:lpstr>Times New Roman</vt:lpstr>
      <vt:lpstr>Wingdings</vt:lpstr>
      <vt:lpstr>Office Theme</vt:lpstr>
      <vt:lpstr>Equation</vt:lpstr>
      <vt:lpstr>1st Level Analysis</vt:lpstr>
      <vt:lpstr>Overview</vt:lpstr>
      <vt:lpstr>Data Acquisition</vt:lpstr>
      <vt:lpstr>1st Level Analysis:  voxel-wise time series</vt:lpstr>
      <vt:lpstr>General Linear Model</vt:lpstr>
      <vt:lpstr>Single voxel regression model</vt:lpstr>
      <vt:lpstr>Estimating the parameters ()</vt:lpstr>
      <vt:lpstr>Problems with the fMRI time series</vt:lpstr>
      <vt:lpstr>Problem 1 - Haemodynamic</vt:lpstr>
      <vt:lpstr>Problem 1 – HRF Convolution</vt:lpstr>
      <vt:lpstr>Presentación de PowerPoint</vt:lpstr>
      <vt:lpstr>Problem 1 - Convolution model</vt:lpstr>
      <vt:lpstr>Problem 2 – Low frequency noise</vt:lpstr>
      <vt:lpstr>Improving model - Design Matrix - Regressors</vt:lpstr>
      <vt:lpstr>Interim Summary</vt:lpstr>
      <vt:lpstr>Overview</vt:lpstr>
      <vt:lpstr>Statistical inference: contrasts</vt:lpstr>
      <vt:lpstr>T Contrasts </vt:lpstr>
      <vt:lpstr>Hypothesis Testing</vt:lpstr>
      <vt:lpstr>Hypothesis Testing</vt:lpstr>
      <vt:lpstr>T statistics</vt:lpstr>
      <vt:lpstr>T-test: simple example</vt:lpstr>
      <vt:lpstr>T-test summary</vt:lpstr>
      <vt:lpstr>F Contrasts</vt:lpstr>
      <vt:lpstr>F Contrasts</vt:lpstr>
      <vt:lpstr>F test summary</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Level Analysis</dc:title>
  <dc:creator>Andrea Castegnaro</dc:creator>
  <cp:lastModifiedBy>Escalante Vera, Carlos</cp:lastModifiedBy>
  <cp:revision>131</cp:revision>
  <dcterms:created xsi:type="dcterms:W3CDTF">2017-11-10T15:30:01Z</dcterms:created>
  <dcterms:modified xsi:type="dcterms:W3CDTF">2018-11-28T11:50:04Z</dcterms:modified>
</cp:coreProperties>
</file>