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47"/>
  </p:notesMasterIdLst>
  <p:sldIdLst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256" r:id="rId27"/>
    <p:sldId id="284" r:id="rId28"/>
    <p:sldId id="259" r:id="rId29"/>
    <p:sldId id="368" r:id="rId30"/>
    <p:sldId id="287" r:id="rId31"/>
    <p:sldId id="262" r:id="rId32"/>
    <p:sldId id="358" r:id="rId33"/>
    <p:sldId id="359" r:id="rId34"/>
    <p:sldId id="264" r:id="rId35"/>
    <p:sldId id="360" r:id="rId36"/>
    <p:sldId id="353" r:id="rId37"/>
    <p:sldId id="290" r:id="rId38"/>
    <p:sldId id="280" r:id="rId39"/>
    <p:sldId id="288" r:id="rId40"/>
    <p:sldId id="363" r:id="rId41"/>
    <p:sldId id="261" r:id="rId42"/>
    <p:sldId id="369" r:id="rId43"/>
    <p:sldId id="268" r:id="rId44"/>
    <p:sldId id="371" r:id="rId45"/>
    <p:sldId id="39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526" autoAdjust="0"/>
  </p:normalViewPr>
  <p:slideViewPr>
    <p:cSldViewPr snapToGrid="0">
      <p:cViewPr varScale="1">
        <p:scale>
          <a:sx n="79" d="100"/>
          <a:sy n="79" d="100"/>
        </p:scale>
        <p:origin x="18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6BB0-AFF4-4B84-8D39-D7B37BE688CE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C196-656B-4385-8AD4-A9D0A5BEB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243C7-AAA5-4AE7-A5AB-43E19198EE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45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938DAB6-CA85-4B36-BAF0-E3C27EA2D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B4274F-2EB7-422A-AF88-D4CEF7FD534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390F1F9-72AD-4F11-B0DC-FD6F2DD11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A7F4639-FA51-4820-947C-D63E86642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6388"/>
          </a:xfrm>
          <a:noFill/>
        </p:spPr>
        <p:txBody>
          <a:bodyPr/>
          <a:lstStyle/>
          <a:p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7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6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5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8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6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6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11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243C7-AAA5-4AE7-A5AB-43E19198EE4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7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122E14C-41CF-4913-A5F9-2DA2B520B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A6610-A878-4352-90AE-482B467106CE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67DDE4B-C2F9-4520-B96D-5E4FCB792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9E1FE8D-1C31-4CA8-A781-905610F17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6388"/>
          </a:xfrm>
          <a:noFill/>
        </p:spPr>
        <p:txBody>
          <a:bodyPr/>
          <a:lstStyle/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2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A973410-275E-4695-AD08-4FDCAE7E2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661119-F9D3-4F37-8DFC-ED530664558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779D3FA-3807-4560-874B-90B2DCD5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36176AB-69DA-4042-B313-25D8417CD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6388"/>
          </a:xfrm>
          <a:noFill/>
        </p:spPr>
        <p:txBody>
          <a:bodyPr/>
          <a:lstStyle/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8FCE375-6D0D-468A-8D85-F1182E1303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2F2F1-8876-4428-993D-5792FAEAE66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A18EB28-C62D-4722-BB4F-4753A7AA2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67A2FA3-ADD5-4DAC-8AE3-BAC2112B1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6388"/>
          </a:xfrm>
          <a:noFill/>
        </p:spPr>
        <p:txBody>
          <a:bodyPr/>
          <a:lstStyle/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C196-656B-4385-8AD4-A9D0A5BEB48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7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C221D3F-DF5B-42EC-8CA9-CB6E71F3B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59571F4A-996B-4C9E-AFBF-827018A3C533}" type="slidenum">
              <a:rPr kumimoji="0" lang="nl-NL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29</a:t>
            </a:fld>
            <a:endParaRPr kumimoji="0" lang="nl-NL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DDB5D73-F9FE-41C9-9417-5D48D8348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1363"/>
            <a:ext cx="6605587" cy="3716337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750FF5F-0F07-454E-BFC9-2CEB3D723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7700"/>
          </a:xfrm>
          <a:noFill/>
        </p:spPr>
        <p:txBody>
          <a:bodyPr/>
          <a:lstStyle/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21884A6-A3D4-402D-9060-B9A470063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A55E0F60-DF42-4E44-9FD9-8F89529D43F7}" type="slidenum">
              <a:rPr kumimoji="0" lang="nl-NL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30</a:t>
            </a:fld>
            <a:endParaRPr kumimoji="0" lang="nl-NL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FC5E2D5-F4FF-41A1-BCC1-E5BEE531D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1363"/>
            <a:ext cx="6605587" cy="3716337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FC75769-A248-44AC-96E7-D49C0FDB3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7700"/>
          </a:xfrm>
          <a:noFill/>
        </p:spPr>
        <p:txBody>
          <a:bodyPr/>
          <a:lstStyle/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AE1657C-1AB1-4003-A5E9-3979C0B2B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4829495C-29AC-4025-ADDF-82B5AB32EAAB}" type="slidenum">
              <a:rPr kumimoji="0" lang="nl-NL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33</a:t>
            </a:fld>
            <a:endParaRPr kumimoji="0" lang="nl-NL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19B8E3E-4405-4DAC-A25A-4F9505AEF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1363"/>
            <a:ext cx="6605587" cy="3716337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65A6A29-D725-40F7-9B3A-8BD2D2D49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7700"/>
          </a:xfrm>
          <a:noFill/>
        </p:spPr>
        <p:txBody>
          <a:bodyPr/>
          <a:lstStyle/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5314-61B6-484E-903C-4943E701D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A151D-4446-4BEE-9B50-4821EC7D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3CB5-5FEA-4544-8DE6-C164B79F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6B0B-A820-40F4-B192-5FC4E6AF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57F4D-8523-4D62-B7B7-663E928C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5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AF0B-4175-449F-8442-674513B9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6C09B-A58A-4B85-8EEB-49FF2400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4BFCA-B015-4C4F-BE59-D44CC996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11FB3-7703-4683-9EFF-4D69C135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8655-F7C1-4C22-82CE-490F4954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4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C1CD8-00F5-49FB-8E2B-9193687A8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324B5-90D6-4C3A-867D-06680E65D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DFF58-B1FD-485B-9941-6C492692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42DAF-C64D-4E2F-B43A-54DE8C72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443C8-61A9-4611-9CBE-6553D89D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1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BB41-928A-498A-A296-A72C1E6D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CA4C9-A214-4FA1-87F7-81BCB6714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4F928-BA24-4845-B480-500722D7C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A5B67-5BBD-4385-A186-9ED5D0C83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9A56E-A256-4AE6-B0D0-0EA4279AA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0A01-DF35-4773-8CEE-3CE83992F00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1634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072F-9017-40B7-8E66-7A49E2DE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3EEE-3948-40A3-9645-45F2712DB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F40361-0607-4333-AA7C-61A3539C9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81D22A-ED68-411E-AAA7-FD65E0022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DFCD9-DC5E-4D78-AA89-A38F8C007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7E0E-DA27-48BD-B703-7ABD3BBC1BB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4552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D57C-9BA7-4571-883F-E63A37F7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DA4C-DD42-4DD9-92AC-8D334638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6B8F5-78D4-40F5-AAC2-B9A1B7B74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EF1D03-AA0D-420B-8D04-0DBAF3B5C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A8641E-C12F-4A6B-A898-449687E2B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904B-78B1-4C4E-AB4F-128B5419520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070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661C-B57F-4D40-A93F-583372F5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389C-F66C-4A39-B947-4AA770DA9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B59AC-1330-4A17-B272-4222ECF36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7D34B-94F6-4A6B-B07C-BF7CF15E9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51343-960B-4668-B088-FA441C2BC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B500A-AA58-46DD-BACC-CB8F6356F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C2FF-C1D5-45A1-AF00-7E2879910ED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301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C047-A734-44EC-A198-0FC8A8B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A4DB5-7C06-4A30-950D-EE0F1B57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03178-10FA-46CC-B7D1-BEBD6ECCF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8B8B3-0BE8-4582-9CD4-A6D88F941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6083-52E0-405F-A064-2692219C8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44EC36-23C0-40EE-B15B-E151CF618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8B0CCC-3CBE-4F59-8347-583014FDE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2D921C-998D-4500-A571-A15114597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DBD8-13E5-4B62-B2AE-768A86D69A1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5573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4EC7-30A9-49C7-95B0-28F66B41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028BCE-3DC2-4E96-9A6B-FF788CFA8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8222A9-2C33-48AB-88DC-781344D0C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00EF40-CDAE-45B3-A4F4-49DFAF665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30C2-CFF5-4F98-9BD1-124DA9D4EB63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20338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112CEE-6463-4E1B-9EAA-84562CADB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65FC58-8C7D-40F7-94F0-99D8CBE2F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9C2FE2-942B-4AAE-A022-E2C0E69B6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4458-297D-4B55-A04A-D1353E14F94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2654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D905-4CAE-4C48-B3E9-1B97EA8B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F22B-E59D-403C-B857-EA464EE2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5B00B-2315-460A-B800-5D954C4BD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3D4D5-3167-4C1D-9CB2-C39ADEAE7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FC7C4-81C9-46C3-AA87-1E4BAECE3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5AC94-84C5-40D3-AAD5-70A9C0199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4005-0CA1-4401-AB5F-0434F1736735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4375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0553-87BB-4CA1-9DC0-B42C024D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F30F-F81B-4B44-A6F5-7C80D29A5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8DC26-0CCD-4761-A8C3-36B04E1C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9877-E077-4E01-9756-29327460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E175A-94F9-49C9-A028-678245F5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90EC-9112-4C04-B43E-254A77D0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62380-FB83-4201-8B0A-6B8E153F3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EAF21-41FF-4A22-BEA1-CAACEEC48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49B3E-B177-4657-B1FE-3644344A2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F0E5C-3B4B-460B-8171-F73F51DC4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4C350-16DD-49CE-93DC-D496244A6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CA4A-1F18-4312-81CA-135CED7D0511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538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2F31-5D10-4C55-ABF8-18D57B18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D871E-E243-4B1D-A182-EE84FBDF4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4EF2EE-3258-4796-B575-05F5DD097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DAE020-9FDC-41FD-AC5B-957A6A8AF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52896D-48E5-4779-A39C-016165CCE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63CB-E4EB-473C-92D8-D61865408993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77238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FE463-D864-4096-9832-EF2F5559F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8AC24-0C1F-4E93-AC4C-CA404CAF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6110E-3CB9-4032-835F-E3AD55352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C9555-2FB5-496D-8E3B-A95F0D896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83B69-159A-444E-A9A9-169D4B345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CCBC-E10F-46A0-8F36-891E330B7FD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51931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3F995-93BC-4AC0-BAFB-AFD32AEF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25FFC-7270-4ADC-95C7-F1C1836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6446-2634-49AF-AFBD-F9202130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2C4A-CF98-492D-9FBD-820F4FFFE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39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7AC0C-18F4-444C-B720-F6864589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EE55-69FB-4B55-8CC1-DB6879CB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0287-9612-4B03-AE39-901FA9A2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82FD-D97B-4728-86AE-EABE62E70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42806-95D1-47E8-9644-1AD9021B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7F95F-F59D-4F47-891F-ED9DD2C2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0BA-6120-4B3C-A4F6-62E6502D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9571-2121-45AB-9020-7843E3F97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360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AC5C42-9B57-415F-9AC7-4E5FD63D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5A2FF0-AEDE-4047-A50D-B8C96210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99631C-53DF-405A-9A15-9DEE5F9A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10D6-221A-4305-83AD-7B0253ACE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203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11261D-0B91-4AC9-9E26-2FB97DBE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6CEADE-065D-4835-B0A0-B16DD73E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612E28-A6D0-4ABD-A06F-DE9BA9E0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074A-0549-4E73-B82D-412F57233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69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320B6D-6083-4212-B564-D9C48635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6E3544-E123-4C0B-80E4-22E69BFF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51E16A-2C64-484C-8FBF-CE5B0384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9D55-EBBB-4DC0-8284-F2ECCD3EF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87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FB4C43-8F07-4212-BEFB-47D60980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4E28A1-FE91-4E00-9882-1E3C3467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1C44DE-6C2F-410A-8155-814717C2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13E-B0EF-4274-8588-60E4239D0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03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B76B-0895-434F-B7F2-6BBEF0D5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118A3-A512-4F42-8CA4-B1694E11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DBAE-C046-4CE7-980D-08F54F89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E63C-3295-47A3-889E-5D5BAD70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03E4-1DB3-4B4C-917F-447B9C83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24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5EF078-91C8-4616-A1A9-F399126D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2557D7-F21B-4CAB-839F-051B6FE9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3634C3-AAF3-4230-BFEC-2709FEED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7CA8-AA67-4A21-94EE-217A6DB84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3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12B910-1384-4658-A814-F33C9200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CF9646-4C46-495B-9182-81AB726E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ACA9E-FACC-4020-B095-2CC73D40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2C6E-E487-49BB-8408-F99A78D49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61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BD47-00A0-49C8-9E1C-AB099297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1BA55-69F4-4C80-B293-D891A46D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5B0E-DB47-43C8-95EF-F78F4F61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E199-8089-49A4-86BB-07585B1AC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637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2FE25-652D-4317-AC94-4976AABE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203E-BDF3-4991-A602-A5B27569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F8E9-C9B3-4528-AF68-ECF06010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2A9D-62B9-4771-84D2-F13C35503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0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F9C6-4E8A-4B22-9515-C8C16830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62D66-2138-4806-BD9A-624F5AEC7F1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35DBE-5B81-4641-AE91-5FAEC0352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97660-0C22-4AD2-BE6D-61F9075B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31B40-0FF2-4429-85D7-29DF80C9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CE594-6EE5-471A-BA96-7A4613E3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99D8-B02F-493C-A167-510724057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14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arkPurple1024">
            <a:extLst>
              <a:ext uri="{FF2B5EF4-FFF2-40B4-BE49-F238E27FC236}">
                <a16:creationId xmlns:a16="http://schemas.microsoft.com/office/drawing/2014/main" id="{D755A5E8-70A3-46D0-BD32-C8CA14B69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788A46D6-7055-4C12-939B-118CC79FD4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31C404-2DE5-4780-928F-64D29F615B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2BD1-3049-4250-B92D-499BD095D0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283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8320-4F4D-4866-977B-0E9043EC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D191-6752-4427-86A9-6301B32FD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787CF-7D53-4160-9D98-2CF7415CCD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5D5E-F561-4DE9-916F-075A12879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68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5BFB-AD2D-4C4A-B9C0-A2B2C613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147AB-F537-40C4-A5BF-E63901B5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992A4-5FD6-48A6-880A-851A68733F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F684C-CF33-4866-BEB9-7CDB63677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12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1B08-0FBA-4A5F-ABFE-A1EE1AB0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BF65-60F2-4834-9C07-2E6E70BCC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267" y="2708276"/>
            <a:ext cx="5558367" cy="345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BCEC5-EC9A-4181-9F62-E4D257996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834" y="2708276"/>
            <a:ext cx="5558367" cy="345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D619B-7473-46A1-B627-1A34859912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717A-C21E-4C0C-B89C-D11097F48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775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8BA-C247-4183-B868-4E74AF9C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56A03-228F-4D96-AFF8-82F1B760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D8874-F522-4412-B418-4CAA16B5D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D7459-F36F-4505-A8D9-AB6E4EB11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5EBEE-E619-424E-9E9A-A5331609F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AAF29B-F835-43F7-B447-7105183A7E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ACBD-768F-43A8-93F6-01F9209DF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5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1BA1-E015-4EE8-BBB3-96B2637A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E536-3056-4320-8FFC-2D3E8E7D5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5DCA-AE71-4855-A43B-D6FB7B810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20317-39B0-486C-B999-AB0656E3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D35AA-1A30-43F9-BEC8-C4126BFB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0E374-61D9-4E11-8ECE-B3F31A9F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91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6763-0D5F-4E2F-B036-536E3683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469A10-1584-4530-B652-32F076EBB4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A9E65-ECB9-4B95-B308-3F8966062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6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1470E0-5FCE-43FC-AE39-23FAA66BEC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E6C1-DBC3-471F-9FE7-77FF508CD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158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95E1-E4C8-4D03-8522-0A64E6A6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86F0-FF4D-4556-8736-EB5DE115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0F2B-A0C9-4FBF-B305-DB9E1BC77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AC6EE-F159-4B47-8B8D-645D4B332B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BE5E-9FFD-4AE3-BC55-5170AB7DA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86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A70A-FE9C-4601-92C9-2721C739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B5F49-5DE9-4D96-92E6-EFCFD20C8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3C627-02B3-4DC0-B89C-CEA623008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EC43B-754B-471C-8A45-5B6F6749E6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E530-D0D6-4DE6-B94A-8ACDD5245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00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B448-11B6-4BE0-BF0F-2AF389AD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E44C9-8A6C-4380-91DE-ACEF8652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803A9-5FDF-471D-9E31-A1D040C784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239E-E503-4696-B4BE-8F4A64762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95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2EAB5-2A51-4378-BCE3-A476FDDF3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30218" y="908050"/>
            <a:ext cx="2829983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98921-C3F2-445D-A51C-AC55662D2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0267" y="908050"/>
            <a:ext cx="8286751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773627-438A-4926-B001-C287931206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34CB-BC22-4BE8-8861-786254FCA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39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E7F9-D199-40B0-A1A0-F76B1A99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1BB75-EAE3-4980-9091-1A94F6C6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D0AF1-D67F-4EB0-A699-45D08A23B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D3021-9E19-432C-8B22-5EEF5C2FE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70C76-D903-47B5-8A67-E5D59350E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87B35-7D5D-4B70-8C7C-D1B96745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CA1C9-64D9-4752-A159-C13341F2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4AED0-9F10-4866-B14D-3252D936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8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A958-84F8-4D0B-A5CA-F8858330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FFABC-7759-4D55-995D-48580784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15D8D-B12E-4050-BBA7-60B2619F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E030C-B186-4441-8FAF-D66676C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0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618FC-B1A7-4927-831E-37E4EDA5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F7BA0-8013-444A-9D45-DB076B4A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F7F9A-8495-40EC-840F-0C68CFA0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9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5FB0-3CA4-4342-B991-8DB4039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35AB-75FD-4B4D-943B-4335E60A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902C9-32E5-4C59-95F9-5B714179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AA7F9-0E43-43D2-A859-E1179F91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74135-FC97-4E94-BE60-1F20CBF1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755B8-4FC9-4C3D-BCE2-B96DD0B3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B11E-E3AE-4801-8819-03401135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7EF56-242D-4F03-B091-1DB97A9EF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19143-CB9A-4F07-BDD8-3E33D55BE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8356B-79D7-4399-81C1-A6B0D3E3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B2F1-DF0F-4188-8204-452FC686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54B02-7D1B-4A00-BC34-E22DF020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2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91530-58FA-4E9A-9501-C779B2F0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CD493-AC3A-4753-A2F3-27EF6E4EC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BB51-2320-4111-A2CB-DAE626EC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3EFE-A4F8-478D-8BDB-6F5B3DA9FFC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7B5D-78BE-4D8C-B081-91AB9E83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2CE3F-6B9D-41A1-8606-279EC0C66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C4E4-7EE5-489F-BA97-2847D2132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2160EE-169D-4FBB-B7E1-435916B3A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878A05-E06D-4A15-B14A-D69285702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825811-E50A-4088-ACCD-1EEC0413DA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C97344-3346-4F30-8CDF-DFBB99D996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777072-A225-44D5-9160-6DF899F53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F79379A-02E0-4F7E-AF8D-875359333F85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032229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EF39E4-7256-496F-8D4D-A574D39F9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F38B88-194F-49FE-A877-342C1B45D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3398A-51E1-4470-9673-6FDE9FCCA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BC843-6D73-483B-BE96-D46E6E1F2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E4374-4774-428C-AC5E-F42B6F0A2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572BA-65C4-457F-AE54-BD9F56B32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E2C3EA-7009-444B-9666-352B1669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19933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66C4C5-1B61-4A28-A853-6F6A5C6F0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1993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4B7828D-78C4-4617-B5DC-3FA3067DB7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6117" y="6337300"/>
            <a:ext cx="13440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A7EFBA-BF83-4B61-B217-CBD6DD76E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5" descr="DarkPurple90">
            <a:extLst>
              <a:ext uri="{FF2B5EF4-FFF2-40B4-BE49-F238E27FC236}">
                <a16:creationId xmlns:a16="http://schemas.microsoft.com/office/drawing/2014/main" id="{B7174240-2C89-4B4C-87BF-9F9A073A2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F033-BA9E-4B25-8557-19C203D34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533178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fMRI 1st Level Analysis:</a:t>
            </a:r>
            <a:br>
              <a:rPr lang="en-GB" dirty="0"/>
            </a:br>
            <a:r>
              <a:rPr lang="en-GB" sz="4000" dirty="0"/>
              <a:t>Basis functions, parametric modulation and correlated regression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F4FC3-D2A9-447D-AE7F-DEB7D7C3C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012853"/>
            <a:ext cx="6858000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MfD</a:t>
            </a:r>
            <a:r>
              <a:rPr lang="en-GB" dirty="0"/>
              <a:t> 04/12/18</a:t>
            </a:r>
          </a:p>
          <a:p>
            <a:r>
              <a:rPr lang="en-GB" dirty="0"/>
              <a:t>Alice Accorroni – Elena </a:t>
            </a:r>
            <a:r>
              <a:rPr lang="en-GB" dirty="0" err="1"/>
              <a:t>Amoruso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0F6A5-C86C-425F-A141-7C5252847A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-1"/>
            <a:ext cx="9144000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9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Brain </a:t>
            </a:r>
            <a:r>
              <a:rPr lang="it-IT" dirty="0" err="1"/>
              <a:t>region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in BOLD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r="26079"/>
          <a:stretch/>
        </p:blipFill>
        <p:spPr>
          <a:xfrm>
            <a:off x="2279576" y="1944707"/>
            <a:ext cx="1294544" cy="26743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31704" y="298215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6456040" y="3283691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295800" y="307479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Aversive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Stimulus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138330"/>
            <a:ext cx="2592288" cy="253641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24" y="1581271"/>
            <a:ext cx="932001" cy="5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01" y="2420888"/>
            <a:ext cx="7978486" cy="2448272"/>
          </a:xfr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991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Brain </a:t>
            </a:r>
            <a:r>
              <a:rPr lang="it-IT" dirty="0" err="1"/>
              <a:t>region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in BOLD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44072" y="631941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Sommerfield</a:t>
            </a:r>
            <a:r>
              <a:rPr lang="it-IT" dirty="0"/>
              <a:t> et al 2006 </a:t>
            </a:r>
          </a:p>
        </p:txBody>
      </p:sp>
    </p:spTree>
    <p:extLst>
      <p:ext uri="{BB962C8B-B14F-4D97-AF65-F5344CB8AC3E}">
        <p14:creationId xmlns:p14="http://schemas.microsoft.com/office/powerpoint/2010/main" val="194528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2"/>
          <a:stretch/>
        </p:blipFill>
        <p:spPr>
          <a:xfrm>
            <a:off x="1991544" y="1628801"/>
            <a:ext cx="8146796" cy="7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692696"/>
            <a:ext cx="6858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1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28800"/>
            <a:ext cx="8146796" cy="4248472"/>
          </a:xfrm>
        </p:spPr>
      </p:pic>
      <p:cxnSp>
        <p:nvCxnSpPr>
          <p:cNvPr id="6" name="Connettore 2 5"/>
          <p:cNvCxnSpPr/>
          <p:nvPr/>
        </p:nvCxnSpPr>
        <p:spPr>
          <a:xfrm flipH="1">
            <a:off x="4151784" y="2276872"/>
            <a:ext cx="187220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473160"/>
            <a:ext cx="2448272" cy="23275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491229"/>
            <a:ext cx="2592288" cy="25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: FIR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57"/>
          <a:stretch/>
        </p:blipFill>
        <p:spPr>
          <a:xfrm>
            <a:off x="1991544" y="1556793"/>
            <a:ext cx="8146796" cy="724071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348880"/>
            <a:ext cx="4881364" cy="4147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9" y="2708920"/>
            <a:ext cx="3848100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8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2"/>
          <a:stretch/>
        </p:blipFill>
        <p:spPr>
          <a:xfrm>
            <a:off x="1991544" y="1628801"/>
            <a:ext cx="8146796" cy="7650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7" y="2924944"/>
            <a:ext cx="573405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852936"/>
            <a:ext cx="8417342" cy="3240360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2"/>
          <a:stretch/>
        </p:blipFill>
        <p:spPr>
          <a:xfrm>
            <a:off x="1991544" y="1628801"/>
            <a:ext cx="8146796" cy="7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"/>
          <a:stretch/>
        </p:blipFill>
        <p:spPr>
          <a:xfrm>
            <a:off x="3575721" y="1556793"/>
            <a:ext cx="5470473" cy="49056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19536" y="19888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Canonical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HRF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26076" y="37890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HRF +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derivatives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49544" y="52292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Finite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Impulse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Response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45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"/>
          <a:stretch/>
        </p:blipFill>
        <p:spPr>
          <a:xfrm>
            <a:off x="3575721" y="1556793"/>
            <a:ext cx="5470473" cy="49056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19536" y="19888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Canonical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HRF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26076" y="37890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HRF +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derivatives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49544" y="52292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Finite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Impulse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Response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5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818" y="-243408"/>
            <a:ext cx="8229600" cy="1143000"/>
          </a:xfrm>
        </p:spPr>
        <p:txBody>
          <a:bodyPr/>
          <a:lstStyle/>
          <a:p>
            <a:pPr algn="l"/>
            <a:r>
              <a:rPr lang="it-IT" dirty="0" err="1"/>
              <a:t>Overview</a:t>
            </a:r>
            <a:endParaRPr lang="it-IT" dirty="0"/>
          </a:p>
        </p:txBody>
      </p:sp>
      <p:pic>
        <p:nvPicPr>
          <p:cNvPr id="40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5366" y="1581454"/>
            <a:ext cx="2818104" cy="23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rrowheads="1"/>
          </p:cNvPicPr>
          <p:nvPr/>
        </p:nvPicPr>
        <p:blipFill>
          <a:blip r:embed="rId3"/>
          <a:srcRect l="68709" t="30252" r="7512" b="14130"/>
          <a:stretch>
            <a:fillRect/>
          </a:stretch>
        </p:blipFill>
        <p:spPr bwMode="auto">
          <a:xfrm>
            <a:off x="5810466" y="1678536"/>
            <a:ext cx="1164689" cy="1202565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2538545" y="4456336"/>
            <a:ext cx="1585184" cy="6357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552827" y="4583170"/>
            <a:ext cx="1482779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789168" y="1302734"/>
            <a:ext cx="2745946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242402" y="6130219"/>
            <a:ext cx="2194513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46" name="Picture 15"/>
          <p:cNvPicPr>
            <a:picLocks noChangeArrowheads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3484260" y="1753696"/>
            <a:ext cx="1499498" cy="10475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" name="Picture 16"/>
          <p:cNvPicPr>
            <a:picLocks noChangeArrowheads="1"/>
          </p:cNvPicPr>
          <p:nvPr/>
        </p:nvPicPr>
        <p:blipFill>
          <a:blip r:embed="rId5"/>
          <a:srcRect l="10599" t="6715" r="8142" b="6468"/>
          <a:stretch>
            <a:fillRect/>
          </a:stretch>
        </p:blipFill>
        <p:spPr bwMode="auto">
          <a:xfrm>
            <a:off x="5605772" y="4432848"/>
            <a:ext cx="1616918" cy="1639434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5339195" y="3181742"/>
            <a:ext cx="2196090" cy="67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1734052" y="3181742"/>
            <a:ext cx="1356688" cy="67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520756" y="3181741"/>
            <a:ext cx="1451894" cy="6905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5675591" y="1332486"/>
            <a:ext cx="1489191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>
                <a:latin typeface="Arial Unicode MS" pitchFamily="34" charset="-128"/>
              </a:rPr>
              <a:t>Design matrix</a:t>
            </a: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974573" y="5751285"/>
            <a:ext cx="1245535" cy="6437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566773" y="1345012"/>
            <a:ext cx="1349729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2448099" y="2857613"/>
            <a:ext cx="0" cy="305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3174841" y="3554411"/>
            <a:ext cx="312593" cy="31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V="1">
            <a:off x="7584475" y="3557543"/>
            <a:ext cx="25229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6416611" y="3923949"/>
            <a:ext cx="0" cy="513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6411851" y="2887364"/>
            <a:ext cx="0" cy="3053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4242736" y="2838823"/>
            <a:ext cx="0" cy="305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>
            <a:off x="4994866" y="3552846"/>
            <a:ext cx="311007" cy="31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3316062" y="5074842"/>
            <a:ext cx="0" cy="386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>
            <a:off x="2832098" y="3920819"/>
            <a:ext cx="1586" cy="4822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 flipV="1">
            <a:off x="3852390" y="3933344"/>
            <a:ext cx="0" cy="450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7782822" y="4158825"/>
            <a:ext cx="1348755" cy="7453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9795032" y="4326372"/>
            <a:ext cx="589906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66" name="Line 36"/>
          <p:cNvSpPr>
            <a:spLocks noChangeShapeType="1"/>
          </p:cNvSpPr>
          <p:nvPr/>
        </p:nvSpPr>
        <p:spPr bwMode="auto">
          <a:xfrm>
            <a:off x="8484174" y="3825303"/>
            <a:ext cx="0" cy="314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37"/>
          <p:cNvPicPr>
            <a:picLocks noChangeArrowheads="1"/>
          </p:cNvPicPr>
          <p:nvPr/>
        </p:nvPicPr>
        <p:blipFill>
          <a:blip r:embed="rId2"/>
          <a:srcRect l="5832" t="60948" r="69249" b="6488"/>
          <a:stretch>
            <a:fillRect/>
          </a:stretch>
        </p:blipFill>
        <p:spPr bwMode="auto">
          <a:xfrm>
            <a:off x="7970061" y="5361391"/>
            <a:ext cx="1056789" cy="117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Line 38"/>
          <p:cNvSpPr>
            <a:spLocks noChangeShapeType="1"/>
          </p:cNvSpPr>
          <p:nvPr/>
        </p:nvSpPr>
        <p:spPr bwMode="auto">
          <a:xfrm flipH="1">
            <a:off x="8507975" y="4910429"/>
            <a:ext cx="0" cy="450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9339443" y="5662033"/>
            <a:ext cx="875241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 flipV="1">
            <a:off x="9183940" y="4534627"/>
            <a:ext cx="53315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42"/>
          <p:cNvSpPr>
            <a:spLocks noChangeShapeType="1"/>
          </p:cNvSpPr>
          <p:nvPr/>
        </p:nvSpPr>
        <p:spPr bwMode="auto">
          <a:xfrm flipH="1">
            <a:off x="8450852" y="5887514"/>
            <a:ext cx="902873" cy="3711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43"/>
          <p:cNvGrpSpPr>
            <a:grpSpLocks/>
          </p:cNvGrpSpPr>
          <p:nvPr/>
        </p:nvGrpSpPr>
        <p:grpSpPr bwMode="auto">
          <a:xfrm>
            <a:off x="1719771" y="1423303"/>
            <a:ext cx="1507432" cy="1393598"/>
            <a:chOff x="197" y="764"/>
            <a:chExt cx="987" cy="890"/>
          </a:xfrm>
        </p:grpSpPr>
        <p:pic>
          <p:nvPicPr>
            <p:cNvPr id="73" name="Picture 44"/>
            <p:cNvPicPr>
              <a:picLocks noChangeArrowheads="1"/>
            </p:cNvPicPr>
            <p:nvPr/>
          </p:nvPicPr>
          <p:blipFill>
            <a:blip r:embed="rId6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74" name="Picture 45"/>
            <p:cNvPicPr>
              <a:picLocks noChangeArrowheads="1"/>
            </p:cNvPicPr>
            <p:nvPr/>
          </p:nvPicPr>
          <p:blipFill>
            <a:blip r:embed="rId6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75" name="Picture 46"/>
            <p:cNvPicPr>
              <a:picLocks noChangeArrowheads="1"/>
            </p:cNvPicPr>
            <p:nvPr/>
          </p:nvPicPr>
          <p:blipFill>
            <a:blip r:embed="rId6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pic>
        <p:nvPicPr>
          <p:cNvPr id="76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581787" y="5461605"/>
            <a:ext cx="1367796" cy="11759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" name="CasellaDiTesto 76"/>
          <p:cNvSpPr txBox="1"/>
          <p:nvPr/>
        </p:nvSpPr>
        <p:spPr>
          <a:xfrm>
            <a:off x="1866391" y="674566"/>
            <a:ext cx="31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Arial Unicode MS" pitchFamily="34" charset="-128"/>
              </a:rPr>
              <a:t>Preprocessing</a:t>
            </a:r>
            <a:r>
              <a:rPr lang="it-IT" dirty="0"/>
              <a:t> 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6084201" y="652046"/>
            <a:ext cx="31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itchFamily="34" charset="-128"/>
              </a:rPr>
              <a:t>Data Analysis</a:t>
            </a:r>
            <a:endParaRPr lang="it-IT" dirty="0"/>
          </a:p>
        </p:txBody>
      </p:sp>
      <p:sp>
        <p:nvSpPr>
          <p:cNvPr id="80" name="Rettangolo 79"/>
          <p:cNvSpPr/>
          <p:nvPr/>
        </p:nvSpPr>
        <p:spPr>
          <a:xfrm>
            <a:off x="5150368" y="1043898"/>
            <a:ext cx="5433102" cy="5697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1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524557"/>
            <a:ext cx="6711964" cy="453650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207468" y="2276873"/>
            <a:ext cx="1080120" cy="1515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15351" r="57663" b="47733"/>
          <a:stretch/>
        </p:blipFill>
        <p:spPr>
          <a:xfrm>
            <a:off x="4051024" y="2569376"/>
            <a:ext cx="1020541" cy="120288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15351" r="57663" b="47733"/>
          <a:stretch/>
        </p:blipFill>
        <p:spPr>
          <a:xfrm>
            <a:off x="3186928" y="2583613"/>
            <a:ext cx="1020541" cy="12028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567632" y="2276872"/>
            <a:ext cx="1728192" cy="1515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6" t="15294" r="30416" b="47054"/>
          <a:stretch/>
        </p:blipFill>
        <p:spPr>
          <a:xfrm>
            <a:off x="5362291" y="2624631"/>
            <a:ext cx="1178061" cy="120894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7464152" y="2276872"/>
            <a:ext cx="158417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1" t="14830" r="4241" b="42585"/>
          <a:stretch/>
        </p:blipFill>
        <p:spPr>
          <a:xfrm>
            <a:off x="7936278" y="2609904"/>
            <a:ext cx="903187" cy="113978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6" t="15294" r="30416" b="47054"/>
          <a:stretch/>
        </p:blipFill>
        <p:spPr>
          <a:xfrm>
            <a:off x="6483772" y="2637314"/>
            <a:ext cx="1178061" cy="120894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1" t="14830" r="4241" b="42585"/>
          <a:stretch/>
        </p:blipFill>
        <p:spPr>
          <a:xfrm>
            <a:off x="8839465" y="2569375"/>
            <a:ext cx="903187" cy="1139786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467206" y="3809059"/>
            <a:ext cx="7056784" cy="251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6" t="57022" r="61"/>
          <a:stretch/>
        </p:blipFill>
        <p:spPr>
          <a:xfrm>
            <a:off x="7896200" y="4092472"/>
            <a:ext cx="1902307" cy="194968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4" t="57022" r="31398"/>
          <a:stretch/>
        </p:blipFill>
        <p:spPr>
          <a:xfrm>
            <a:off x="5576525" y="4100924"/>
            <a:ext cx="1701332" cy="194968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8403"/>
          <a:stretch/>
        </p:blipFill>
        <p:spPr>
          <a:xfrm>
            <a:off x="2279576" y="3792809"/>
            <a:ext cx="2791988" cy="226825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090495" y="2366672"/>
            <a:ext cx="3170150" cy="4014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5393318" y="2391532"/>
            <a:ext cx="2211935" cy="40146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7774393" y="2408604"/>
            <a:ext cx="2145919" cy="40146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9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best </a:t>
            </a:r>
            <a:r>
              <a:rPr lang="it-IT" dirty="0" err="1"/>
              <a:t>basis</a:t>
            </a:r>
            <a:r>
              <a:rPr lang="it-IT" dirty="0"/>
              <a:t> set?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2060848"/>
            <a:ext cx="7288143" cy="2448272"/>
          </a:xfrm>
        </p:spPr>
      </p:pic>
    </p:spTree>
    <p:extLst>
      <p:ext uri="{BB962C8B-B14F-4D97-AF65-F5344CB8AC3E}">
        <p14:creationId xmlns:p14="http://schemas.microsoft.com/office/powerpoint/2010/main" val="177232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best </a:t>
            </a:r>
            <a:r>
              <a:rPr lang="it-IT" dirty="0" err="1"/>
              <a:t>basis</a:t>
            </a:r>
            <a:r>
              <a:rPr lang="it-IT" dirty="0"/>
              <a:t> set?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b="2421"/>
          <a:stretch/>
        </p:blipFill>
        <p:spPr>
          <a:xfrm>
            <a:off x="3137043" y="1916832"/>
            <a:ext cx="5677003" cy="3302440"/>
          </a:xfrm>
          <a:prstGeom prst="rect">
            <a:avLst/>
          </a:prstGeom>
        </p:spPr>
      </p:pic>
      <p:sp>
        <p:nvSpPr>
          <p:cNvPr id="6" name="Cuore 5"/>
          <p:cNvSpPr/>
          <p:nvPr/>
        </p:nvSpPr>
        <p:spPr>
          <a:xfrm>
            <a:off x="2567608" y="4581128"/>
            <a:ext cx="569434" cy="57606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uore 6"/>
          <p:cNvSpPr/>
          <p:nvPr/>
        </p:nvSpPr>
        <p:spPr>
          <a:xfrm>
            <a:off x="8483625" y="3789040"/>
            <a:ext cx="569434" cy="57606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6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49BE-4306-4D76-A642-E72DD6C2F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Correlated Regressors</a:t>
            </a:r>
          </a:p>
        </p:txBody>
      </p:sp>
    </p:spTree>
    <p:extLst>
      <p:ext uri="{BB962C8B-B14F-4D97-AF65-F5344CB8AC3E}">
        <p14:creationId xmlns:p14="http://schemas.microsoft.com/office/powerpoint/2010/main" val="154319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61B9F09F-80BE-4F08-BC92-968F39FD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546" y="209262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+mj-lt"/>
              </a:rPr>
              <a:t>Regression analysis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02BBCE9D-7919-4512-B0F3-88F3E43C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45" y="4412677"/>
            <a:ext cx="9538855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</a:rPr>
              <a:t>if the model fits the data well:</a:t>
            </a:r>
          </a:p>
          <a:p>
            <a:pPr lvl="1" eaLnBrk="1" hangingPunct="1">
              <a:spcBef>
                <a:spcPct val="20000"/>
              </a:spcBef>
              <a:buClr>
                <a:srgbClr val="660066"/>
              </a:buClr>
              <a:buFontTx/>
              <a:buChar char="-"/>
            </a:pPr>
            <a:r>
              <a:rPr lang="en-US" altLang="en-US" sz="2400" b="1" i="1" dirty="0">
                <a:latin typeface="+mn-lt"/>
              </a:rPr>
              <a:t>R</a:t>
            </a:r>
            <a:r>
              <a:rPr lang="en-US" altLang="en-US" sz="2400" b="1" i="1" baseline="30000" dirty="0">
                <a:latin typeface="+mn-lt"/>
              </a:rPr>
              <a:t>2</a:t>
            </a:r>
            <a:r>
              <a:rPr lang="en-US" altLang="en-US" sz="2400" dirty="0">
                <a:latin typeface="+mn-lt"/>
              </a:rPr>
              <a:t>  is high (reflects the proportion of variance in Y explained by the regressor X)</a:t>
            </a:r>
          </a:p>
          <a:p>
            <a:pPr lvl="1" eaLnBrk="1" hangingPunct="1">
              <a:spcBef>
                <a:spcPct val="20000"/>
              </a:spcBef>
              <a:buClr>
                <a:srgbClr val="660066"/>
              </a:buClr>
              <a:buFontTx/>
              <a:buChar char="-"/>
            </a:pPr>
            <a:r>
              <a:rPr lang="en-US" altLang="en-US" sz="2400" dirty="0">
                <a:latin typeface="+mn-lt"/>
              </a:rPr>
              <a:t>the corresponding </a:t>
            </a:r>
            <a:r>
              <a:rPr lang="en-US" altLang="en-US" sz="2400" b="1" i="1" dirty="0">
                <a:latin typeface="+mn-lt"/>
              </a:rPr>
              <a:t>p</a:t>
            </a:r>
            <a:r>
              <a:rPr lang="en-US" altLang="en-US" sz="2400" b="1" dirty="0">
                <a:latin typeface="+mn-lt"/>
              </a:rPr>
              <a:t> value </a:t>
            </a:r>
            <a:r>
              <a:rPr lang="en-US" altLang="en-US" sz="2400" dirty="0">
                <a:latin typeface="+mn-lt"/>
              </a:rPr>
              <a:t>will be low</a:t>
            </a:r>
            <a:endParaRPr lang="en-GB" altLang="en-US" sz="2400" dirty="0">
              <a:latin typeface="+mn-lt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5D0DEAC9-4324-4B12-9BED-86634941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45" y="1143001"/>
            <a:ext cx="4966855" cy="26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GB" altLang="en-US" sz="2400" b="1" dirty="0">
                <a:cs typeface="Calibri" panose="020F0502020204030204" pitchFamily="34" charset="0"/>
              </a:rPr>
              <a:t>Regression analysis</a:t>
            </a:r>
            <a:r>
              <a:rPr lang="en-GB" altLang="en-US" sz="2400" dirty="0">
                <a:cs typeface="Calibri" panose="020F0502020204030204" pitchFamily="34" charset="0"/>
              </a:rPr>
              <a:t> examines the relation of a dependent variable Y to a specified independent variables X: </a:t>
            </a:r>
          </a:p>
          <a:p>
            <a:pPr eaLnBrk="1" hangingPunct="1">
              <a:lnSpc>
                <a:spcPct val="130000"/>
              </a:lnSpc>
              <a:spcBef>
                <a:spcPct val="3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endParaRPr lang="en-GB" altLang="en-US" sz="24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3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GB" altLang="en-US" sz="2400" dirty="0">
                <a:cs typeface="Calibri" panose="020F0502020204030204" pitchFamily="34" charset="0"/>
              </a:rPr>
              <a:t>	</a:t>
            </a:r>
            <a:r>
              <a:rPr lang="en-GB" altLang="en-US" sz="2400" b="1" dirty="0">
                <a:cs typeface="Calibri" panose="020F0502020204030204" pitchFamily="34" charset="0"/>
              </a:rPr>
              <a:t>Y = a + </a:t>
            </a:r>
            <a:r>
              <a:rPr lang="en-GB" altLang="en-US" sz="2400" b="1" dirty="0" err="1">
                <a:cs typeface="Calibri" panose="020F0502020204030204" pitchFamily="34" charset="0"/>
              </a:rPr>
              <a:t>bX</a:t>
            </a:r>
            <a:endParaRPr lang="en-GB" altLang="en-US" sz="2400" b="1" dirty="0">
              <a:cs typeface="Calibri" panose="020F0502020204030204" pitchFamily="34" charset="0"/>
            </a:endParaRPr>
          </a:p>
        </p:txBody>
      </p:sp>
      <p:grpSp>
        <p:nvGrpSpPr>
          <p:cNvPr id="23558" name="Group 6">
            <a:extLst>
              <a:ext uri="{FF2B5EF4-FFF2-40B4-BE49-F238E27FC236}">
                <a16:creationId xmlns:a16="http://schemas.microsoft.com/office/drawing/2014/main" id="{397D8A00-C0F6-43E3-B88B-0271F198ECC0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118616"/>
            <a:ext cx="3886200" cy="3048000"/>
            <a:chOff x="624" y="624"/>
            <a:chExt cx="2448" cy="1920"/>
          </a:xfrm>
        </p:grpSpPr>
        <p:graphicFrame>
          <p:nvGraphicFramePr>
            <p:cNvPr id="23559" name="Object 7">
              <a:extLst>
                <a:ext uri="{FF2B5EF4-FFF2-40B4-BE49-F238E27FC236}">
                  <a16:creationId xmlns:a16="http://schemas.microsoft.com/office/drawing/2014/main" id="{9EDC0D65-3C5F-4A74-8A22-3BE750DC0E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624"/>
            <a:ext cx="2448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Picture" r:id="rId4" imgW="4572000" imgH="3730752" progId="StaticEnhancedMetafile">
                    <p:embed/>
                  </p:oleObj>
                </mc:Choice>
                <mc:Fallback>
                  <p:oleObj name="Picture" r:id="rId4" imgW="4572000" imgH="3730752" progId="StaticEnhancedMetafile">
                    <p:embed/>
                    <p:pic>
                      <p:nvPicPr>
                        <p:cNvPr id="23559" name="Object 7">
                          <a:extLst>
                            <a:ext uri="{FF2B5EF4-FFF2-40B4-BE49-F238E27FC236}">
                              <a16:creationId xmlns:a16="http://schemas.microsoft.com/office/drawing/2014/main" id="{9EDC0D65-3C5F-4A74-8A22-3BE750DC0E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928" b="12529"/>
                        <a:stretch>
                          <a:fillRect/>
                        </a:stretch>
                      </p:blipFill>
                      <p:spPr bwMode="auto">
                        <a:xfrm>
                          <a:off x="624" y="624"/>
                          <a:ext cx="2448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0" name="Line 8">
              <a:extLst>
                <a:ext uri="{FF2B5EF4-FFF2-40B4-BE49-F238E27FC236}">
                  <a16:creationId xmlns:a16="http://schemas.microsoft.com/office/drawing/2014/main" id="{011A3494-7CDE-40A4-AEE3-166A27FC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1680" cy="1344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61B9-D6C5-4278-92DD-1ADDCDF8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Multiple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E625F-68E8-46D2-8F79-0DEE09A1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326856"/>
            <a:ext cx="9345168" cy="456523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Multiple regression </a:t>
            </a:r>
            <a:r>
              <a:rPr lang="en-US" sz="2600" dirty="0" err="1"/>
              <a:t>characterises</a:t>
            </a:r>
            <a:r>
              <a:rPr lang="en-US" sz="2600" dirty="0"/>
              <a:t> the relationship between several independent variables (or </a:t>
            </a:r>
            <a:r>
              <a:rPr lang="en-US" sz="2600" b="1" dirty="0"/>
              <a:t>regressors</a:t>
            </a:r>
            <a:r>
              <a:rPr lang="en-US" sz="2600" dirty="0"/>
              <a:t>), X1, X2, X3 </a:t>
            </a:r>
            <a:r>
              <a:rPr lang="en-US" sz="2600" dirty="0" err="1"/>
              <a:t>etc</a:t>
            </a:r>
            <a:r>
              <a:rPr lang="en-US" sz="2600" dirty="0"/>
              <a:t>, and a single </a:t>
            </a:r>
            <a:r>
              <a:rPr lang="en-US" sz="2600" b="1" dirty="0"/>
              <a:t>dependent variable</a:t>
            </a:r>
            <a:r>
              <a:rPr lang="en-US" sz="2600" dirty="0"/>
              <a:t>, Y:</a:t>
            </a:r>
          </a:p>
          <a:p>
            <a:endParaRPr lang="en-US" sz="2600" dirty="0"/>
          </a:p>
          <a:p>
            <a:r>
              <a:rPr lang="en-GB" altLang="en-US" sz="2600" b="1" dirty="0">
                <a:cs typeface="Arial" panose="020B0604020202020204" pitchFamily="34" charset="0"/>
              </a:rPr>
              <a:t>Y = </a:t>
            </a:r>
            <a:r>
              <a:rPr lang="el-GR" altLang="en-US" sz="2600" b="1" dirty="0">
                <a:cs typeface="Arial" panose="020B0604020202020204" pitchFamily="34" charset="0"/>
              </a:rPr>
              <a:t>β</a:t>
            </a:r>
            <a:r>
              <a:rPr lang="en-GB" altLang="en-US" sz="2600" b="1" baseline="-25000" dirty="0">
                <a:cs typeface="Arial" panose="020B0604020202020204" pitchFamily="34" charset="0"/>
              </a:rPr>
              <a:t>1</a:t>
            </a:r>
            <a:r>
              <a:rPr lang="en-GB" altLang="en-US" sz="2600" b="1" dirty="0">
                <a:cs typeface="Arial" panose="020B0604020202020204" pitchFamily="34" charset="0"/>
              </a:rPr>
              <a:t>X</a:t>
            </a:r>
            <a:r>
              <a:rPr lang="en-GB" altLang="en-US" sz="2600" b="1" baseline="-25000" dirty="0">
                <a:cs typeface="Arial" panose="020B0604020202020204" pitchFamily="34" charset="0"/>
              </a:rPr>
              <a:t>1 </a:t>
            </a:r>
            <a:r>
              <a:rPr lang="en-GB" altLang="en-US" sz="2600" b="1" dirty="0">
                <a:cs typeface="Arial" panose="020B0604020202020204" pitchFamily="34" charset="0"/>
              </a:rPr>
              <a:t>+ </a:t>
            </a:r>
            <a:r>
              <a:rPr lang="el-GR" altLang="en-US" sz="2600" b="1" dirty="0">
                <a:cs typeface="Arial" panose="020B0604020202020204" pitchFamily="34" charset="0"/>
              </a:rPr>
              <a:t>β</a:t>
            </a:r>
            <a:r>
              <a:rPr lang="en-GB" altLang="en-US" sz="2600" b="1" baseline="-25000" dirty="0">
                <a:cs typeface="Arial" panose="020B0604020202020204" pitchFamily="34" charset="0"/>
              </a:rPr>
              <a:t>2</a:t>
            </a:r>
            <a:r>
              <a:rPr lang="en-GB" altLang="en-US" sz="2600" b="1" dirty="0">
                <a:cs typeface="Arial" panose="020B0604020202020204" pitchFamily="34" charset="0"/>
              </a:rPr>
              <a:t>X</a:t>
            </a:r>
            <a:r>
              <a:rPr lang="en-GB" altLang="en-US" sz="2600" b="1" baseline="-25000" dirty="0">
                <a:cs typeface="Arial" panose="020B0604020202020204" pitchFamily="34" charset="0"/>
              </a:rPr>
              <a:t>2</a:t>
            </a:r>
            <a:r>
              <a:rPr lang="en-GB" altLang="en-US" sz="2600" b="1" dirty="0">
                <a:cs typeface="Arial" panose="020B0604020202020204" pitchFamily="34" charset="0"/>
              </a:rPr>
              <a:t> +…..+ </a:t>
            </a:r>
            <a:r>
              <a:rPr lang="el-GR" altLang="en-US" sz="2600" b="1" dirty="0">
                <a:cs typeface="Arial" panose="020B0604020202020204" pitchFamily="34" charset="0"/>
              </a:rPr>
              <a:t>β</a:t>
            </a:r>
            <a:r>
              <a:rPr lang="en-GB" altLang="en-US" sz="2600" b="1" baseline="-25000" dirty="0">
                <a:cs typeface="Arial" panose="020B0604020202020204" pitchFamily="34" charset="0"/>
              </a:rPr>
              <a:t>L</a:t>
            </a:r>
            <a:r>
              <a:rPr lang="en-GB" altLang="en-US" sz="2600" b="1" dirty="0">
                <a:cs typeface="Arial" panose="020B0604020202020204" pitchFamily="34" charset="0"/>
              </a:rPr>
              <a:t>X</a:t>
            </a:r>
            <a:r>
              <a:rPr lang="en-GB" altLang="en-US" sz="2600" b="1" baseline="-25000" dirty="0">
                <a:cs typeface="Arial" panose="020B0604020202020204" pitchFamily="34" charset="0"/>
              </a:rPr>
              <a:t>L</a:t>
            </a:r>
            <a:r>
              <a:rPr lang="en-GB" altLang="en-US" sz="2600" b="1" dirty="0">
                <a:cs typeface="Arial" panose="020B0604020202020204" pitchFamily="34" charset="0"/>
              </a:rPr>
              <a:t> + </a:t>
            </a:r>
            <a:r>
              <a:rPr lang="el-GR" altLang="en-US" sz="2600" b="1" dirty="0">
                <a:cs typeface="Arial" panose="020B0604020202020204" pitchFamily="34" charset="0"/>
              </a:rPr>
              <a:t>ε</a:t>
            </a:r>
            <a:endParaRPr lang="en-GB" altLang="en-US" sz="2600" b="1" dirty="0">
              <a:cs typeface="Arial" panose="020B0604020202020204" pitchFamily="34" charset="0"/>
            </a:endParaRPr>
          </a:p>
          <a:p>
            <a:endParaRPr lang="en-US" sz="2600" dirty="0"/>
          </a:p>
          <a:p>
            <a:r>
              <a:rPr lang="en-US" sz="2600" dirty="0"/>
              <a:t>The X variables are combined linearly and each has its own regression coefficient β (</a:t>
            </a:r>
            <a:r>
              <a:rPr lang="en-US" sz="2600" b="1" dirty="0"/>
              <a:t>weight</a:t>
            </a:r>
            <a:r>
              <a:rPr lang="en-US" sz="2600" dirty="0"/>
              <a:t>)</a:t>
            </a:r>
          </a:p>
          <a:p>
            <a:r>
              <a:rPr lang="en-US" sz="2600" dirty="0"/>
              <a:t>βs reflect the independent contribution of each regressor, X, to the value of the dependent variable, Y</a:t>
            </a:r>
          </a:p>
          <a:p>
            <a:r>
              <a:rPr lang="en-US" sz="2600" dirty="0"/>
              <a:t>i.e. the proportion of the variance in Y accounted for by each regressor after all other regressors are accounted for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770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26E09406-8A49-4985-94C6-44BBED3C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1295718"/>
            <a:ext cx="9372600" cy="45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  <a:latin typeface="+mn-lt"/>
              </a:rPr>
              <a:t>Multiple regression results are sometimes difficult to interpret:</a:t>
            </a:r>
          </a:p>
          <a:p>
            <a:pPr lvl="1"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  <a:latin typeface="+mn-lt"/>
              </a:rPr>
              <a:t> the overall </a:t>
            </a:r>
            <a:r>
              <a:rPr lang="en-US" altLang="en-US" sz="2400" i="1" dirty="0">
                <a:effectLst/>
                <a:latin typeface="+mn-lt"/>
              </a:rPr>
              <a:t>p</a:t>
            </a:r>
            <a:r>
              <a:rPr lang="en-US" altLang="en-US" sz="2400" dirty="0">
                <a:effectLst/>
                <a:latin typeface="+mn-lt"/>
              </a:rPr>
              <a:t> value of a fitted model is very </a:t>
            </a:r>
            <a:r>
              <a:rPr lang="en-US" altLang="en-US" sz="2400" b="1" dirty="0">
                <a:effectLst/>
                <a:latin typeface="+mn-lt"/>
              </a:rPr>
              <a:t>low</a:t>
            </a:r>
            <a:endParaRPr lang="en-US" altLang="en-US" sz="2400" dirty="0">
              <a:effectLst/>
              <a:latin typeface="+mn-lt"/>
            </a:endParaRPr>
          </a:p>
          <a:p>
            <a:pPr lvl="2"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  <a:latin typeface="+mn-lt"/>
              </a:rPr>
              <a:t>i.e. the model fits the data well</a:t>
            </a:r>
          </a:p>
          <a:p>
            <a:pPr lvl="1"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  <a:latin typeface="+mn-lt"/>
              </a:rPr>
              <a:t>but individual </a:t>
            </a:r>
            <a:r>
              <a:rPr lang="en-US" altLang="en-US" sz="2400" i="1" dirty="0">
                <a:effectLst/>
                <a:latin typeface="+mn-lt"/>
              </a:rPr>
              <a:t>p</a:t>
            </a:r>
            <a:r>
              <a:rPr lang="en-US" altLang="en-US" sz="2400" dirty="0">
                <a:effectLst/>
                <a:latin typeface="+mn-lt"/>
              </a:rPr>
              <a:t> values for the regressors are </a:t>
            </a:r>
            <a:r>
              <a:rPr lang="en-US" altLang="en-US" sz="2400" b="1" dirty="0">
                <a:effectLst/>
                <a:latin typeface="+mn-lt"/>
              </a:rPr>
              <a:t>high</a:t>
            </a:r>
          </a:p>
          <a:p>
            <a:pPr lvl="2"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  <a:latin typeface="+mn-lt"/>
              </a:rPr>
              <a:t>i.e. none of the X variables has a significant impact on predicting Y. </a:t>
            </a:r>
          </a:p>
          <a:p>
            <a:pPr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  <a:latin typeface="+mn-lt"/>
              </a:rPr>
              <a:t>How is this possible?</a:t>
            </a:r>
          </a:p>
          <a:p>
            <a:pPr defTabSz="457200"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  <a:latin typeface="+mn-lt"/>
              </a:rPr>
              <a:t>Caused when two (or more)  regressors are highly correlated: problem known as</a:t>
            </a:r>
            <a:r>
              <a:rPr lang="en-US" altLang="en-US" sz="2400" b="1" dirty="0">
                <a:effectLst/>
                <a:latin typeface="+mn-lt"/>
              </a:rPr>
              <a:t> </a:t>
            </a:r>
            <a:r>
              <a:rPr lang="en-US" altLang="en-US" sz="2400" b="1" i="1" dirty="0">
                <a:effectLst/>
                <a:latin typeface="+mn-lt"/>
              </a:rPr>
              <a:t>multicollinearity</a:t>
            </a:r>
            <a:r>
              <a:rPr lang="en-US" altLang="en-US" sz="2400" b="1" dirty="0">
                <a:effectLst/>
                <a:latin typeface="+mn-lt"/>
              </a:rPr>
              <a:t> </a:t>
            </a:r>
            <a:endParaRPr lang="el-GR" altLang="en-US" sz="2400" b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0C83F6-0AAD-45F4-AB5B-E71C6A2EDC8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6366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b="1" dirty="0"/>
              <a:t>Multicollinearity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4717AB30-75E7-40CA-8B24-C1556A28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441" y="1380744"/>
            <a:ext cx="8823959" cy="45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effectLst/>
                <a:latin typeface="+mn-lt"/>
              </a:rPr>
              <a:t>Are correlated regressors a problem?</a:t>
            </a:r>
            <a:endParaRPr lang="en-GB" altLang="en-US" sz="2400" b="1" dirty="0">
              <a:effectLst/>
              <a:latin typeface="+mn-lt"/>
            </a:endParaRPr>
          </a:p>
          <a:p>
            <a:pPr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b="1" dirty="0">
                <a:effectLst/>
                <a:latin typeface="+mn-lt"/>
              </a:rPr>
              <a:t>No</a:t>
            </a:r>
          </a:p>
          <a:p>
            <a:pPr lvl="1"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effectLst/>
                <a:latin typeface="+mn-lt"/>
              </a:rPr>
              <a:t>when you want to predict Y from X1 and X2</a:t>
            </a:r>
          </a:p>
          <a:p>
            <a:pPr lvl="2"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dirty="0">
                <a:effectLst/>
                <a:latin typeface="+mn-lt"/>
              </a:rPr>
              <a:t>Because </a:t>
            </a:r>
            <a:r>
              <a:rPr lang="en-GB" altLang="en-US" i="1" dirty="0">
                <a:effectLst/>
                <a:latin typeface="+mn-lt"/>
              </a:rPr>
              <a:t>R</a:t>
            </a:r>
            <a:r>
              <a:rPr lang="en-GB" altLang="en-US" i="1" baseline="30000" dirty="0">
                <a:effectLst/>
                <a:latin typeface="+mn-lt"/>
              </a:rPr>
              <a:t>2</a:t>
            </a:r>
            <a:r>
              <a:rPr lang="en-GB" altLang="en-US" dirty="0">
                <a:effectLst/>
                <a:latin typeface="+mn-lt"/>
              </a:rPr>
              <a:t> and </a:t>
            </a:r>
            <a:r>
              <a:rPr lang="en-GB" altLang="en-US" i="1" dirty="0">
                <a:effectLst/>
                <a:latin typeface="+mn-lt"/>
              </a:rPr>
              <a:t>p</a:t>
            </a:r>
            <a:r>
              <a:rPr lang="en-GB" altLang="en-US" dirty="0">
                <a:effectLst/>
                <a:latin typeface="+mn-lt"/>
              </a:rPr>
              <a:t> will be correct</a:t>
            </a:r>
            <a:endParaRPr lang="en-GB" altLang="en-US" b="1" dirty="0">
              <a:effectLst/>
              <a:latin typeface="+mn-lt"/>
            </a:endParaRPr>
          </a:p>
          <a:p>
            <a:pPr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b="1" dirty="0">
                <a:effectLst/>
                <a:latin typeface="+mn-lt"/>
              </a:rPr>
              <a:t>Yes</a:t>
            </a:r>
          </a:p>
          <a:p>
            <a:pPr lvl="1"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effectLst/>
                <a:latin typeface="+mn-lt"/>
              </a:rPr>
              <a:t>when you want assess impact of individual regressors </a:t>
            </a:r>
          </a:p>
          <a:p>
            <a:pPr lvl="2"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dirty="0">
                <a:effectLst/>
                <a:latin typeface="+mn-lt"/>
              </a:rPr>
              <a:t>Because </a:t>
            </a:r>
            <a:r>
              <a:rPr lang="en-US" altLang="en-US" dirty="0">
                <a:effectLst/>
                <a:latin typeface="+mn-lt"/>
              </a:rPr>
              <a:t>individual </a:t>
            </a:r>
            <a:r>
              <a:rPr lang="en-US" altLang="en-US" i="1" dirty="0">
                <a:effectLst/>
                <a:latin typeface="+mn-lt"/>
              </a:rPr>
              <a:t>p</a:t>
            </a:r>
            <a:r>
              <a:rPr lang="en-US" altLang="en-US" dirty="0">
                <a:effectLst/>
                <a:latin typeface="+mn-lt"/>
              </a:rPr>
              <a:t> values can be misleading: a p value can be </a:t>
            </a:r>
            <a:r>
              <a:rPr lang="en-US" altLang="en-US" b="1" dirty="0">
                <a:effectLst/>
                <a:latin typeface="+mn-lt"/>
              </a:rPr>
              <a:t>high</a:t>
            </a:r>
            <a:r>
              <a:rPr lang="en-US" altLang="en-US" dirty="0">
                <a:effectLst/>
                <a:latin typeface="+mn-lt"/>
              </a:rPr>
              <a:t>, even though the variable is important</a:t>
            </a:r>
          </a:p>
          <a:p>
            <a:pPr lvl="1" defTabSz="457200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effectLst/>
              <a:latin typeface="+mn-lt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F32AA65-27EE-4D04-9877-FFFD27664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70FAF-8C63-44A0-8F98-7EF3EF328CA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6366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b="1" dirty="0"/>
              <a:t>Multicollinearity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5B5D-2FFD-4D7D-B649-1AFCDD7D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61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Multicollinearity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0AB6-13AE-45DC-A6D5-C4D07E3A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96" y="1441577"/>
            <a:ext cx="944270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Question: how can the </a:t>
            </a:r>
            <a:r>
              <a:rPr lang="en-US" sz="2400" b="1" dirty="0"/>
              <a:t>perceived clarity </a:t>
            </a:r>
            <a:r>
              <a:rPr lang="en-US" sz="2400" dirty="0"/>
              <a:t>of a auditory stimulus be predicted from the </a:t>
            </a:r>
            <a:r>
              <a:rPr lang="en-US" sz="2400" b="1" dirty="0"/>
              <a:t>loudness and frequency </a:t>
            </a:r>
            <a:r>
              <a:rPr lang="en-US" sz="2400" dirty="0"/>
              <a:t>of that stimulus?</a:t>
            </a:r>
          </a:p>
          <a:p>
            <a:r>
              <a:rPr lang="en-US" sz="2400" dirty="0"/>
              <a:t>Perception experiment in which subjects had to judge the clarity of an auditory stimulus. </a:t>
            </a:r>
          </a:p>
          <a:p>
            <a:r>
              <a:rPr lang="en-US" sz="2400" dirty="0"/>
              <a:t>Model to be fit:</a:t>
            </a:r>
          </a:p>
          <a:p>
            <a:r>
              <a:rPr lang="en-US" sz="2400" dirty="0"/>
              <a:t>		Y = β1X1 + β2X2 + ε</a:t>
            </a:r>
          </a:p>
          <a:p>
            <a:r>
              <a:rPr lang="en-US" sz="2400" dirty="0"/>
              <a:t>		Y = judged clarity of stimulus </a:t>
            </a:r>
          </a:p>
          <a:p>
            <a:r>
              <a:rPr lang="en-US" sz="2400" dirty="0"/>
              <a:t>		X1 = loudness </a:t>
            </a:r>
          </a:p>
          <a:p>
            <a:r>
              <a:rPr lang="en-US" sz="2400" dirty="0"/>
              <a:t>		X2 = frequency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1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F9713020-8844-400B-B3D5-B2C857CC1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FFFF"/>
                </a:solidFill>
                <a:latin typeface="Georgia" panose="02040502050405020303" pitchFamily="18" charset="0"/>
              </a:rPr>
              <a:t>Regression analysis: multicollinearity example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023EA47-3AB2-479B-BAC5-B9D7E3A14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12838"/>
            <a:ext cx="91440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when X1 (frequency) and X2 (loudness) are collinear, i.e., strongly correlated?</a:t>
            </a:r>
          </a:p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36DF6135-1430-4B68-A615-F4C7CE67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49734"/>
            <a:ext cx="29206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800C1672-6BF6-4477-A9B2-70A77F3FF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209801"/>
          <a:ext cx="541020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icture" r:id="rId4" imgW="4572000" imgH="3730752" progId="StaticEnhancedMetafile">
                  <p:embed/>
                </p:oleObj>
              </mc:Choice>
              <mc:Fallback>
                <p:oleObj name="Picture" r:id="rId4" imgW="4572000" imgH="3730752" progId="StaticEnhancedMetafile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800C1672-6BF6-4477-A9B2-70A77F3FF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1"/>
                        <a:ext cx="541020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43">
            <a:extLst>
              <a:ext uri="{FF2B5EF4-FFF2-40B4-BE49-F238E27FC236}">
                <a16:creationId xmlns:a16="http://schemas.microsoft.com/office/drawing/2014/main" id="{BFDA348B-F6A7-48B7-AFBD-D2E94CD6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170238"/>
            <a:ext cx="33528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loudness &amp; frequency :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0.945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(p&lt;0.000)</a:t>
            </a:r>
          </a:p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loudness values correspond to high frequency values</a:t>
            </a:r>
          </a:p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6633" name="Text Box 44">
            <a:extLst>
              <a:ext uri="{FF2B5EF4-FFF2-40B4-BE49-F238E27FC236}">
                <a16:creationId xmlns:a16="http://schemas.microsoft.com/office/drawing/2014/main" id="{0C1EE363-BBA0-447A-8EE9-34233967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140" y="6122575"/>
            <a:ext cx="2514600" cy="286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GB" altLang="en-US" sz="1400" dirty="0"/>
              <a:t>FREQUENCY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513423"/>
            <a:ext cx="3600400" cy="3259697"/>
          </a:xfrm>
        </p:spPr>
      </p:pic>
      <p:sp>
        <p:nvSpPr>
          <p:cNvPr id="5" name="Parentesi graffa aperta 4"/>
          <p:cNvSpPr/>
          <p:nvPr/>
        </p:nvSpPr>
        <p:spPr>
          <a:xfrm rot="16200000">
            <a:off x="6593210" y="3328580"/>
            <a:ext cx="504056" cy="135446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/>
          <p:cNvSpPr/>
          <p:nvPr/>
        </p:nvSpPr>
        <p:spPr>
          <a:xfrm rot="16200000">
            <a:off x="8100070" y="3328580"/>
            <a:ext cx="504056" cy="1354460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069032" y="4401855"/>
            <a:ext cx="135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Estimation</a:t>
            </a:r>
            <a:endParaRPr lang="it-IT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</a:t>
            </a:r>
            <a:r>
              <a:rPr lang="it-IT" b="1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 </a:t>
            </a:r>
            <a:r>
              <a:rPr lang="it-IT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level</a:t>
            </a:r>
            <a:r>
              <a:rPr lang="it-IT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423492" y="4430259"/>
            <a:ext cx="209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 Analysis</a:t>
            </a:r>
          </a:p>
          <a:p>
            <a:pPr algn="ctr"/>
            <a:r>
              <a:rPr lang="it-IT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</a:t>
            </a:r>
            <a:r>
              <a:rPr lang="it-IT" b="1" baseline="300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  </a:t>
            </a:r>
            <a:r>
              <a:rPr lang="it-IT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level</a:t>
            </a:r>
            <a:r>
              <a:rPr lang="it-IT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r="582" b="42001"/>
          <a:stretch/>
        </p:blipFill>
        <p:spPr>
          <a:xfrm>
            <a:off x="1524000" y="1970672"/>
            <a:ext cx="43119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815A45D5-B779-41DA-8AF4-69BE97E5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FFFF"/>
                </a:solidFill>
                <a:latin typeface="Georgia" panose="02040502050405020303" pitchFamily="18" charset="0"/>
              </a:rPr>
              <a:t>Regression analysis: multicollinearity example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B4B9079A-AE5C-4F4F-9C69-D562D61B0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60120"/>
            <a:ext cx="9144000" cy="10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of individual predictors (</a:t>
            </a:r>
            <a:r>
              <a:rPr lang="en-GB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regression</a:t>
            </a: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42C2D587-AF01-4094-964B-5C48151B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49734"/>
            <a:ext cx="29206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B411C774-A2DE-44A5-8AD9-61659160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89438"/>
            <a:ext cx="91440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X2 (frequency) entered as sole predictor:</a:t>
            </a:r>
          </a:p>
          <a:p>
            <a:pPr lvl="1" fontAlgn="base">
              <a:spcAft>
                <a:spcPct val="0"/>
              </a:spcAft>
              <a:buClr>
                <a:srgbClr val="660066"/>
              </a:buClr>
              <a:buNone/>
            </a:pP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= 0.824X</a:t>
            </a:r>
            <a:r>
              <a:rPr lang="en-GB" altLang="en-US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+ 26.94</a:t>
            </a:r>
          </a:p>
          <a:p>
            <a:pPr lvl="1" fontAlgn="base">
              <a:spcAft>
                <a:spcPct val="0"/>
              </a:spcAft>
              <a:buClr>
                <a:srgbClr val="660066"/>
              </a:buClr>
              <a:buNone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0.68 (68% explained variance in Y)</a:t>
            </a:r>
          </a:p>
          <a:p>
            <a:pPr lvl="1" fontAlgn="base">
              <a:spcAft>
                <a:spcPct val="0"/>
              </a:spcAft>
              <a:buClr>
                <a:srgbClr val="660066"/>
              </a:buClr>
              <a:buNone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&lt; 0.000</a:t>
            </a:r>
          </a:p>
        </p:txBody>
      </p:sp>
      <p:sp>
        <p:nvSpPr>
          <p:cNvPr id="28680" name="Rectangle 11">
            <a:extLst>
              <a:ext uri="{FF2B5EF4-FFF2-40B4-BE49-F238E27FC236}">
                <a16:creationId xmlns:a16="http://schemas.microsoft.com/office/drawing/2014/main" id="{97D8D156-7CDD-495D-A144-D76EA4E9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74838"/>
            <a:ext cx="91440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X1 (loudness) is entered as sole predictor:</a:t>
            </a:r>
          </a:p>
          <a:p>
            <a:pPr lvl="1" fontAlgn="base">
              <a:spcAft>
                <a:spcPct val="0"/>
              </a:spcAft>
              <a:buClr>
                <a:srgbClr val="660066"/>
              </a:buClr>
              <a:buNone/>
            </a:pP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= 0.859X</a:t>
            </a:r>
            <a:r>
              <a:rPr lang="en-GB" altLang="en-US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+ 24.41</a:t>
            </a:r>
          </a:p>
          <a:p>
            <a:pPr lvl="1" fontAlgn="base">
              <a:spcAft>
                <a:spcPct val="0"/>
              </a:spcAft>
              <a:buClr>
                <a:srgbClr val="660066"/>
              </a:buClr>
              <a:buNone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0.74 (74% explained variance in Y)</a:t>
            </a:r>
          </a:p>
          <a:p>
            <a:pPr lvl="1" fontAlgn="base">
              <a:spcAft>
                <a:spcPct val="0"/>
              </a:spcAft>
              <a:buClr>
                <a:srgbClr val="660066"/>
              </a:buClr>
              <a:buNone/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&lt; 0.000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13A9-1D1A-45D7-B6A7-A487219C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851" y="896112"/>
            <a:ext cx="9903417" cy="5280851"/>
          </a:xfrm>
        </p:spPr>
        <p:txBody>
          <a:bodyPr>
            <a:normAutofit/>
          </a:bodyPr>
          <a:lstStyle/>
          <a:p>
            <a:r>
              <a:rPr lang="en-US" dirty="0"/>
              <a:t>Collinear regressors X1 and X2 entered together (</a:t>
            </a:r>
            <a:r>
              <a:rPr lang="en-US" b="1" dirty="0"/>
              <a:t>multiple regression</a:t>
            </a:r>
            <a:r>
              <a:rPr lang="en-US" dirty="0"/>
              <a:t>):</a:t>
            </a:r>
          </a:p>
          <a:p>
            <a:r>
              <a:rPr lang="en-US" dirty="0"/>
              <a:t>Resulting model:</a:t>
            </a:r>
          </a:p>
          <a:p>
            <a:r>
              <a:rPr lang="en-US" dirty="0"/>
              <a:t>Y = 0.756X1 + 0.551X2 + 26.94 	</a:t>
            </a:r>
          </a:p>
          <a:p>
            <a:r>
              <a:rPr lang="en-US" dirty="0"/>
              <a:t>R2 = 0.74 (74% explained variance in Y)</a:t>
            </a:r>
          </a:p>
          <a:p>
            <a:r>
              <a:rPr lang="en-US" b="1" dirty="0"/>
              <a:t>p &lt; 0.000</a:t>
            </a:r>
          </a:p>
          <a:p>
            <a:endParaRPr lang="en-US" dirty="0"/>
          </a:p>
          <a:p>
            <a:r>
              <a:rPr lang="en-US" dirty="0"/>
              <a:t>Individual regressors:</a:t>
            </a:r>
          </a:p>
          <a:p>
            <a:r>
              <a:rPr lang="en-US" dirty="0"/>
              <a:t>X1 (loudness): 	R2 = 0.850  , p &lt; 0.000</a:t>
            </a:r>
          </a:p>
          <a:p>
            <a:r>
              <a:rPr lang="en-US" dirty="0"/>
              <a:t>X2 (frequency):	R2 = 0.555, </a:t>
            </a:r>
            <a:r>
              <a:rPr lang="en-US" b="1" dirty="0"/>
              <a:t>p &lt; 0.594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1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B8B5-6BE5-4273-9359-37CE1C9D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GLM and Correlated Regressors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DECB-95E6-4977-9934-AFC39144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General Linear Model </a:t>
            </a:r>
            <a:r>
              <a:rPr lang="en-US" dirty="0"/>
              <a:t>can be seen as an extension of multiple regression (or multiple regression is just a simple form of the General Linear Model):</a:t>
            </a:r>
          </a:p>
          <a:p>
            <a:r>
              <a:rPr lang="en-US" dirty="0"/>
              <a:t>Multiple Regression only looks at one Y variable</a:t>
            </a:r>
          </a:p>
          <a:p>
            <a:r>
              <a:rPr lang="en-US" dirty="0"/>
              <a:t>GLM allows you to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b="1" dirty="0"/>
              <a:t>several Y variables </a:t>
            </a:r>
            <a:r>
              <a:rPr lang="en-US" dirty="0"/>
              <a:t>in a linear combination  (time series in voxel)</a:t>
            </a:r>
          </a:p>
          <a:p>
            <a:r>
              <a:rPr lang="en-US" dirty="0"/>
              <a:t>ANOVA, t-test, F-test, etc. are also forms of the GLM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1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007BD0AD-8493-4F4E-B69B-CD0C3156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  <a:latin typeface="Georgia" panose="02040502050405020303" pitchFamily="18" charset="0"/>
              </a:rPr>
              <a:t>General Linear Model and fMRI</a:t>
            </a:r>
          </a:p>
        </p:txBody>
      </p:sp>
      <p:sp>
        <p:nvSpPr>
          <p:cNvPr id="345093" name="Text Box 5">
            <a:extLst>
              <a:ext uri="{FF2B5EF4-FFF2-40B4-BE49-F238E27FC236}">
                <a16:creationId xmlns:a16="http://schemas.microsoft.com/office/drawing/2014/main" id="{C2D56094-D578-41FA-904B-195A5D04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en-US" alt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Y</a:t>
            </a:r>
            <a:r>
              <a:rPr lang="en-US" altLang="en-US" sz="3200" i="1" dirty="0">
                <a:solidFill>
                  <a:srgbClr val="000000"/>
                </a:solidFill>
                <a:latin typeface="Georgia" panose="02040502050405020303" pitchFamily="18" charset="0"/>
              </a:rPr>
              <a:t>            </a:t>
            </a:r>
            <a:r>
              <a:rPr lang="en-US" alt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=           X</a:t>
            </a:r>
            <a:r>
              <a:rPr lang="en-US" altLang="en-US" sz="3200" i="1" dirty="0">
                <a:solidFill>
                  <a:srgbClr val="000000"/>
                </a:solidFill>
                <a:latin typeface="Georgia" panose="02040502050405020303" pitchFamily="18" charset="0"/>
              </a:rPr>
              <a:t>         </a:t>
            </a:r>
            <a:r>
              <a:rPr lang="en-US" alt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.        </a:t>
            </a:r>
            <a:r>
              <a:rPr lang="el-GR" altLang="en-US" sz="32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β</a:t>
            </a:r>
            <a:r>
              <a:rPr lang="en-US" altLang="en-US" sz="32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  </a:t>
            </a:r>
            <a:r>
              <a:rPr lang="en-US" altLang="en-US" sz="32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+          </a:t>
            </a:r>
            <a:r>
              <a:rPr lang="el-GR" altLang="en-US" sz="32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ε</a:t>
            </a:r>
            <a:endParaRPr lang="en-US" alt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A1C6AA38-CDFB-4D51-8CFE-02171F503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2286001"/>
            <a:ext cx="19446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data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is the BOLD signal at various time points at a single voxel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F4A7A33C-0339-4860-9745-7A165660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696" y="2286001"/>
            <a:ext cx="235610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matrix</a:t>
            </a:r>
          </a:p>
          <a:p>
            <a:r>
              <a:rPr lang="en-GB" alt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components which explain the observed data Y:</a:t>
            </a:r>
          </a:p>
          <a:p>
            <a:pPr>
              <a:buFontTx/>
              <a:buChar char="-"/>
            </a:pPr>
            <a:r>
              <a:rPr lang="en-GB" alt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stimuli</a:t>
            </a:r>
          </a:p>
          <a:p>
            <a:pPr>
              <a:buFontTx/>
              <a:buChar char="-"/>
            </a:pPr>
            <a:r>
              <a:rPr lang="en-US" alt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 regressors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6F354E30-88F3-4CAB-BE0C-1219F091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009" y="2286001"/>
            <a:ext cx="178276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contribution of each component of the design matrix to the value of Y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D8515ECC-59E8-4A12-BCAC-D95989C2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286000"/>
            <a:ext cx="1905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Error/residual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between the observed data, Y, and that predicted by the model, X</a:t>
            </a:r>
            <a:r>
              <a:rPr lang="el-GR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ABE3A777-8680-411E-8B8F-5CE530F9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48" y="2581502"/>
            <a:ext cx="10204704" cy="35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areas of the brain are active in visual movement processing?</a:t>
            </a:r>
          </a:p>
          <a:p>
            <a:pPr lvl="1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Subjects press a button when a shape on the screen suddenly moves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be fit:</a:t>
            </a:r>
          </a:p>
          <a:p>
            <a:pPr>
              <a:buNone/>
              <a:defRPr/>
            </a:pP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Y = </a:t>
            </a:r>
            <a:r>
              <a:rPr lang="el-GR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n-US" sz="24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altLang="en-US" sz="24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l-GR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altLang="en-US" sz="24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altLang="en-US" sz="24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l-GR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endParaRPr lang="en-GB" altLang="en-US" sz="2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Y = BOLD response</a:t>
            </a:r>
          </a:p>
          <a:p>
            <a:pPr>
              <a:buClr>
                <a:srgbClr val="660066"/>
              </a:buClr>
              <a:buNone/>
              <a:defRPr/>
            </a:pP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X1 = visual component</a:t>
            </a:r>
          </a:p>
          <a:p>
            <a:pPr>
              <a:buClr>
                <a:srgbClr val="660066"/>
              </a:buClr>
              <a:buNone/>
              <a:defRPr/>
            </a:pPr>
            <a:r>
              <a:rPr lang="en-GB" altLang="en-US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X2 = motor response</a:t>
            </a:r>
          </a:p>
          <a:p>
            <a:pPr>
              <a:buClr>
                <a:srgbClr val="660066"/>
              </a:buClr>
              <a:buNone/>
              <a:defRPr/>
            </a:pPr>
            <a:endParaRPr lang="en-GB" altLang="en-US" sz="2400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endParaRPr lang="en-GB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endParaRPr lang="en-GB" altLang="en-US" sz="18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§"/>
              <a:defRPr/>
            </a:pPr>
            <a:endParaRPr lang="el-GR" altLang="en-US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C2D0F2-5BE9-4975-BDC6-CFBF4C16FB2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fMRI Collinearity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7C65D-4A6D-4291-A13A-F9D231D640AB}"/>
              </a:ext>
            </a:extLst>
          </p:cNvPr>
          <p:cNvSpPr txBox="1"/>
          <p:nvPr/>
        </p:nvSpPr>
        <p:spPr>
          <a:xfrm>
            <a:off x="1060704" y="1311370"/>
            <a:ext cx="9921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the regressors are linearly dependent the results of the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GLM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easy to interpret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D00FAE-858E-4979-8421-6BFE1EFD2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/>
              <a:t>How do I deal with it? </a:t>
            </a:r>
            <a:r>
              <a:rPr lang="en-GB" altLang="en-US" b="1" dirty="0" err="1"/>
              <a:t>Ortogonalization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GB" altLang="en-US" dirty="0"/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A7968EB5-87CB-41A0-945F-CE4C5C596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9425" y="4391025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4" name="Line 5">
            <a:extLst>
              <a:ext uri="{FF2B5EF4-FFF2-40B4-BE49-F238E27FC236}">
                <a16:creationId xmlns:a16="http://schemas.microsoft.com/office/drawing/2014/main" id="{F43C7020-9E22-49FD-AC90-9F675C5682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9425" y="4010025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BF1A2923-DD7D-4085-AA68-C95BC28880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5" y="3400425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A5AD8F4B-5D79-47B9-AAAE-C55AEF28B4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9625" y="3400425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7" name="Line 8">
            <a:extLst>
              <a:ext uri="{FF2B5EF4-FFF2-40B4-BE49-F238E27FC236}">
                <a16:creationId xmlns:a16="http://schemas.microsoft.com/office/drawing/2014/main" id="{0A5F5167-24D2-45DC-9704-D7195A561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825" y="4010025"/>
            <a:ext cx="685800" cy="2809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8" name="Line 9">
            <a:extLst>
              <a:ext uri="{FF2B5EF4-FFF2-40B4-BE49-F238E27FC236}">
                <a16:creationId xmlns:a16="http://schemas.microsoft.com/office/drawing/2014/main" id="{B613F619-B761-4727-974C-676053CAC9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0825" y="4281489"/>
            <a:ext cx="228600" cy="7191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9" name="Text Box 10">
            <a:extLst>
              <a:ext uri="{FF2B5EF4-FFF2-40B4-BE49-F238E27FC236}">
                <a16:creationId xmlns:a16="http://schemas.microsoft.com/office/drawing/2014/main" id="{75954E3F-2322-47BF-8C8B-4BE297F8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4549776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>
                <a:latin typeface="Arial Unicode MS" pitchFamily="34" charset="-128"/>
                <a:ea typeface="Arial Unicode MS" pitchFamily="34" charset="-128"/>
              </a:rPr>
              <a:t>x</a:t>
            </a:r>
            <a:r>
              <a:rPr lang="de-DE" altLang="en-US" sz="2400" b="1" baseline="-25000">
                <a:latin typeface="Arial Unicode MS" pitchFamily="34" charset="-128"/>
                <a:ea typeface="Arial Unicode MS" pitchFamily="34" charset="-128"/>
              </a:rPr>
              <a:t>1</a:t>
            </a:r>
          </a:p>
        </p:txBody>
      </p:sp>
      <p:sp>
        <p:nvSpPr>
          <p:cNvPr id="30730" name="Text Box 11">
            <a:extLst>
              <a:ext uri="{FF2B5EF4-FFF2-40B4-BE49-F238E27FC236}">
                <a16:creationId xmlns:a16="http://schemas.microsoft.com/office/drawing/2014/main" id="{1B228271-6569-43A1-9D47-DD2E5D56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144964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>
                <a:latin typeface="Arial Unicode MS" pitchFamily="34" charset="-128"/>
                <a:ea typeface="Arial Unicode MS" pitchFamily="34" charset="-128"/>
              </a:rPr>
              <a:t>x</a:t>
            </a:r>
            <a:r>
              <a:rPr lang="de-DE" altLang="en-US" sz="2400" b="1" baseline="-25000">
                <a:latin typeface="Arial Unicode MS" pitchFamily="34" charset="-128"/>
                <a:ea typeface="Arial Unicode MS" pitchFamily="34" charset="-128"/>
              </a:rPr>
              <a:t>2</a:t>
            </a:r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9EE1892F-C984-4CA4-87B1-6CAB74E7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6" y="4297364"/>
            <a:ext cx="550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</a:rPr>
              <a:t>x</a:t>
            </a:r>
            <a:r>
              <a:rPr lang="de-DE" altLang="en-US" sz="2400" b="1" baseline="-250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</a:rPr>
              <a:t>2</a:t>
            </a:r>
            <a:r>
              <a:rPr lang="de-DE" altLang="en-US" sz="2400" b="1" baseline="300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</a:rPr>
              <a:t>*</a:t>
            </a:r>
          </a:p>
        </p:txBody>
      </p:sp>
      <p:sp>
        <p:nvSpPr>
          <p:cNvPr id="30732" name="Line 13">
            <a:extLst>
              <a:ext uri="{FF2B5EF4-FFF2-40B4-BE49-F238E27FC236}">
                <a16:creationId xmlns:a16="http://schemas.microsoft.com/office/drawing/2014/main" id="{BC5947F6-DA11-4F58-99B4-B989636C6E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46825" y="3400425"/>
            <a:ext cx="228600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3" name="Oval 14">
            <a:extLst>
              <a:ext uri="{FF2B5EF4-FFF2-40B4-BE49-F238E27FC236}">
                <a16:creationId xmlns:a16="http://schemas.microsoft.com/office/drawing/2014/main" id="{8628BAFC-61A0-4656-AB67-F96FC82F1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5" y="3324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34" name="Line 15">
            <a:extLst>
              <a:ext uri="{FF2B5EF4-FFF2-40B4-BE49-F238E27FC236}">
                <a16:creationId xmlns:a16="http://schemas.microsoft.com/office/drawing/2014/main" id="{DAF79FD5-2D29-4CFD-8672-D098CCF346B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289425" y="4130676"/>
            <a:ext cx="2286000" cy="868363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0B13FB9E-2455-4FD5-B3B4-B4EEEE1FF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2849564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>
                <a:latin typeface="Arial Unicode MS" pitchFamily="34" charset="-128"/>
                <a:ea typeface="Arial Unicode MS" pitchFamily="34" charset="-128"/>
              </a:rPr>
              <a:t>y</a:t>
            </a:r>
            <a:endParaRPr lang="de-DE" altLang="en-US" sz="2400" b="1" baseline="-2500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30736" name="Line 17">
            <a:extLst>
              <a:ext uri="{FF2B5EF4-FFF2-40B4-BE49-F238E27FC236}">
                <a16:creationId xmlns:a16="http://schemas.microsoft.com/office/drawing/2014/main" id="{D60124F3-089B-42AA-A72C-FADEFFAE8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9425" y="3095625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7" name="Line 18">
            <a:extLst>
              <a:ext uri="{FF2B5EF4-FFF2-40B4-BE49-F238E27FC236}">
                <a16:creationId xmlns:a16="http://schemas.microsoft.com/office/drawing/2014/main" id="{ECD71F1D-C203-4344-A88D-B7B1F423DD9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9425" y="2486025"/>
            <a:ext cx="0" cy="502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8" name="Text Box 19">
            <a:extLst>
              <a:ext uri="{FF2B5EF4-FFF2-40B4-BE49-F238E27FC236}">
                <a16:creationId xmlns:a16="http://schemas.microsoft.com/office/drawing/2014/main" id="{2F8377F2-0962-4AB4-9CB4-383A27DE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781301"/>
            <a:ext cx="2592388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US" sz="2400" dirty="0">
                <a:sym typeface="Symbol" panose="05050102010706020507" pitchFamily="18" charset="2"/>
              </a:rPr>
              <a:t>y = </a:t>
            </a:r>
            <a:r>
              <a:rPr lang="el-GR" altLang="en-US" sz="2400" dirty="0">
                <a:latin typeface="Arial Unicode MS" pitchFamily="34" charset="-128"/>
                <a:sym typeface="Symbol" panose="05050102010706020507" pitchFamily="18" charset="2"/>
              </a:rPr>
              <a:t></a:t>
            </a:r>
            <a:r>
              <a:rPr lang="en-GB" altLang="en-US" sz="2400" baseline="-25000" dirty="0">
                <a:latin typeface="Arial Unicode MS" pitchFamily="34" charset="-128"/>
              </a:rPr>
              <a:t>1</a:t>
            </a:r>
            <a:r>
              <a:rPr lang="en-GB" altLang="en-US" sz="2400" dirty="0">
                <a:latin typeface="Arial Unicode MS" pitchFamily="34" charset="-128"/>
              </a:rPr>
              <a:t>X</a:t>
            </a:r>
            <a:r>
              <a:rPr lang="en-GB" altLang="en-US" sz="2400" baseline="-25000" dirty="0">
                <a:latin typeface="Arial Unicode MS" pitchFamily="34" charset="-128"/>
              </a:rPr>
              <a:t>1 </a:t>
            </a:r>
            <a:r>
              <a:rPr lang="en-GB" altLang="en-US" sz="2400" dirty="0">
                <a:latin typeface="Arial Unicode MS" pitchFamily="34" charset="-128"/>
              </a:rPr>
              <a:t>+</a:t>
            </a:r>
            <a:r>
              <a:rPr lang="en-GB" altLang="en-US" sz="2400" baseline="-25000" dirty="0">
                <a:latin typeface="Arial Unicode MS" pitchFamily="34" charset="-128"/>
              </a:rPr>
              <a:t> </a:t>
            </a:r>
            <a:r>
              <a:rPr lang="el-GR" altLang="en-US" sz="2400" dirty="0">
                <a:latin typeface="Arial Unicode MS" pitchFamily="34" charset="-128"/>
                <a:sym typeface="Symbol" panose="05050102010706020507" pitchFamily="18" charset="2"/>
              </a:rPr>
              <a:t></a:t>
            </a:r>
            <a:r>
              <a:rPr lang="en-GB" altLang="en-US" sz="2400" baseline="-25000" dirty="0">
                <a:latin typeface="Arial Unicode MS" pitchFamily="34" charset="-128"/>
              </a:rPr>
              <a:t>2</a:t>
            </a:r>
            <a:r>
              <a:rPr lang="en-GB" altLang="en-US" sz="2400" dirty="0">
                <a:latin typeface="Arial Unicode MS" pitchFamily="34" charset="-128"/>
              </a:rPr>
              <a:t>*X</a:t>
            </a:r>
            <a:r>
              <a:rPr lang="en-GB" altLang="en-US" sz="2400" baseline="-25000" dirty="0">
                <a:latin typeface="Arial Unicode MS" pitchFamily="34" charset="-128"/>
              </a:rPr>
              <a:t>2 </a:t>
            </a:r>
            <a:r>
              <a:rPr lang="en-GB" altLang="en-US" sz="2400" dirty="0">
                <a:latin typeface="Arial Unicode MS" pitchFamily="34" charset="-128"/>
              </a:rPr>
              <a:t>*</a:t>
            </a:r>
            <a:endParaRPr lang="en-GB" altLang="en-US" sz="2400" baseline="-25000" dirty="0">
              <a:latin typeface="Arial Unicode MS" pitchFamily="34" charset="-128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altLang="en-US" sz="1000" baseline="-25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altLang="en-US" sz="2400" dirty="0">
                <a:latin typeface="Symbol" panose="05050102010706020507" pitchFamily="18" charset="2"/>
                <a:sym typeface="Symbol" panose="05050102010706020507" pitchFamily="18" charset="2"/>
              </a:rPr>
              <a:t></a:t>
            </a:r>
            <a:r>
              <a:rPr lang="en-GB" altLang="en-US" sz="2400" baseline="-25000" dirty="0">
                <a:latin typeface="Arial Unicode MS" pitchFamily="34" charset="-128"/>
              </a:rPr>
              <a:t>1</a:t>
            </a:r>
            <a:r>
              <a:rPr lang="en-GB" altLang="en-US" sz="2400" dirty="0">
                <a:latin typeface="Arial Unicode MS" pitchFamily="34" charset="-128"/>
              </a:rPr>
              <a:t> = 1.5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altLang="en-US" sz="2400" dirty="0">
                <a:latin typeface="Arial Unicode MS" pitchFamily="34" charset="-128"/>
                <a:sym typeface="Symbol" panose="05050102010706020507" pitchFamily="18" charset="2"/>
              </a:rPr>
              <a:t></a:t>
            </a:r>
            <a:r>
              <a:rPr lang="en-GB" altLang="en-US" sz="2400" baseline="-25000" dirty="0">
                <a:latin typeface="Arial Unicode MS" pitchFamily="34" charset="-128"/>
              </a:rPr>
              <a:t>2 </a:t>
            </a:r>
            <a:r>
              <a:rPr lang="en-GB" altLang="en-US" sz="2000" dirty="0"/>
              <a:t>*</a:t>
            </a:r>
            <a:r>
              <a:rPr lang="en-GB" altLang="en-US" sz="2400" dirty="0">
                <a:latin typeface="Arial Unicode MS" pitchFamily="34" charset="-128"/>
              </a:rPr>
              <a:t> = 1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altLang="en-US" sz="2400" baseline="-2500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06401" y="1751510"/>
            <a:ext cx="491374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Carefully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design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your experiment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When sequential scheme of predictors (stimulus – response) is inevitable: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 inject jittered delay (see B)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use a probabilistic R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-R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sequence (see C))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prstClr val="black"/>
                </a:solidFill>
                <a:latin typeface="Calibri"/>
              </a:rPr>
              <a:t>Orthogonalizing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might lead to self-fulfilling prophecies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71" y="1765367"/>
            <a:ext cx="6111827" cy="4334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599337" y="6320588"/>
            <a:ext cx="398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  <a:latin typeface="Calibri"/>
              </a:rPr>
              <a:t>(MRC CBU Cambridge, </a:t>
            </a:r>
          </a:p>
          <a:p>
            <a:pPr algn="ctr"/>
            <a:r>
              <a:rPr lang="en-GB" sz="1200" dirty="0">
                <a:solidFill>
                  <a:prstClr val="black"/>
                </a:solidFill>
                <a:latin typeface="Calibri"/>
              </a:rPr>
              <a:t>http://imaging.mrc-cbu.cam.ac.uk/imaging/DesignEfficiency)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96B5A2-5F15-4E40-A5F0-4C199B2B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do I deal with it? </a:t>
            </a:r>
            <a:r>
              <a:rPr lang="en-GB" b="1" dirty="0"/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658582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B3CA2-E7DE-45F8-8B98-0A6665A63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 Modulations</a:t>
            </a:r>
          </a:p>
        </p:txBody>
      </p:sp>
    </p:spTree>
    <p:extLst>
      <p:ext uri="{BB962C8B-B14F-4D97-AF65-F5344CB8AC3E}">
        <p14:creationId xmlns:p14="http://schemas.microsoft.com/office/powerpoint/2010/main" val="3163140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616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088" y="1735138"/>
            <a:ext cx="9746512" cy="4473751"/>
          </a:xfrm>
        </p:spPr>
        <p:txBody>
          <a:bodyPr>
            <a:normAutofit lnSpcReduction="10000"/>
          </a:bodyPr>
          <a:lstStyle/>
          <a:p>
            <a:pPr marL="533400" indent="-533400" algn="just">
              <a:buFontTx/>
              <a:buAutoNum type="arabicPeriod"/>
              <a:defRPr/>
            </a:pPr>
            <a:r>
              <a:rPr lang="en-GB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comparing the activity between stimulus types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GB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Factorial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combining two or more factors within a task and looking at the effect of one factor on the response to other factor</a:t>
            </a:r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</a:t>
            </a:r>
            <a:r>
              <a:rPr lang="en-GB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exploring systematic changes in BOLD signal according to some performance attributes of the task (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difficulty levels, increasing sensory input, drug doses,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algn="just">
              <a:defRPr/>
            </a:pPr>
            <a:endParaRPr lang="en-GB" dirty="0">
              <a:solidFill>
                <a:schemeClr val="bg2"/>
              </a:solidFill>
            </a:endParaRPr>
          </a:p>
          <a:p>
            <a:pPr marL="0" indent="0" algn="just">
              <a:buNone/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18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29BE0AFF-4AD3-442E-ADAB-0F79017B6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4095" y="1471616"/>
            <a:ext cx="10177669" cy="4905714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stimuli with a number of stimulus dimensions can be modelled by a set of </a:t>
            </a:r>
            <a:r>
              <a:rPr lang="en-GB" alt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 modulators </a:t>
            </a: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tied to the presentation of each stimulus.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that: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look at the contribution of each </a:t>
            </a:r>
            <a:r>
              <a:rPr lang="en-US" alt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stimulus dimension </a:t>
            </a:r>
            <a:r>
              <a:rPr lang="en-US" alt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independently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test predictions about the </a:t>
            </a:r>
            <a:r>
              <a:rPr lang="en-US" alt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and scaling of BOLD </a:t>
            </a:r>
            <a:r>
              <a:rPr lang="en-US" alt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due to these different dimensions (e.g., linear or non linear activation).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71AFB0CD-2D22-40C9-B567-0180CB433F05}"/>
              </a:ext>
            </a:extLst>
          </p:cNvPr>
          <p:cNvSpPr>
            <a:spLocks/>
          </p:cNvSpPr>
          <p:nvPr/>
        </p:nvSpPr>
        <p:spPr bwMode="auto">
          <a:xfrm>
            <a:off x="1854200" y="480670"/>
            <a:ext cx="8489950" cy="100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 Design </a:t>
            </a:r>
            <a:endParaRPr lang="en-US" altLang="en-US" sz="4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GLM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assumptions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743075"/>
            <a:ext cx="6962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51584" y="541734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Neural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activity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function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55840" y="5425533"/>
            <a:ext cx="121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HRF</a:t>
            </a:r>
          </a:p>
          <a:p>
            <a:pPr algn="ctr"/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51984" y="5431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Linear time-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invariant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95601" y="5417344"/>
            <a:ext cx="2016224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996372" y="5417344"/>
            <a:ext cx="2331876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655840" y="5410429"/>
            <a:ext cx="1215752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9268951-851E-45E5-8DDD-E51F821ED6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5086" y="560184"/>
            <a:ext cx="6862211" cy="5762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dirty="0">
                <a:latin typeface="+mn-lt"/>
                <a:cs typeface="Times New Roman" panose="02020603050405020304" pitchFamily="18" charset="0"/>
              </a:rPr>
              <a:t>Parametric Modulation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5D71A74-36E8-484D-A18B-6663DFB8B2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99592" y="1259949"/>
            <a:ext cx="8323263" cy="2160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	Very simple motor task  - Subject presses a button then rests. 		Repeats this four times, with an increasing level of force.</a:t>
            </a:r>
          </a:p>
          <a:p>
            <a:pPr eaLnBrk="1" hangingPunct="1">
              <a:buFontTx/>
              <a:buNone/>
            </a:pPr>
            <a:endParaRPr lang="en-GB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	We will see a linear increase in activation in motor cortex as the 		force increases</a:t>
            </a:r>
          </a:p>
          <a:p>
            <a:pPr eaLnBrk="1" hangingPunct="1">
              <a:buFontTx/>
              <a:buNone/>
            </a:pPr>
            <a:endParaRPr lang="en-GB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Model: 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Parametric </a:t>
            </a:r>
          </a:p>
          <a:p>
            <a:pPr eaLnBrk="1" hangingPunct="1"/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5FFEF33-4A5B-444A-94BB-FD632657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31" y="3716338"/>
            <a:ext cx="2700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Linear effect of force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D459D7A3-6EC8-499E-865A-19FF76775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1893" y="594995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917C9D47-A508-4AB3-AD9C-49ACBF1E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56" y="4365625"/>
            <a:ext cx="2016125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5">
            <a:extLst>
              <a:ext uri="{FF2B5EF4-FFF2-40B4-BE49-F238E27FC236}">
                <a16:creationId xmlns:a16="http://schemas.microsoft.com/office/drawing/2014/main" id="{376400B3-1D7C-4E2E-AC6A-3B5C55068721}"/>
              </a:ext>
            </a:extLst>
          </p:cNvPr>
          <p:cNvGrpSpPr>
            <a:grpSpLocks/>
          </p:cNvGrpSpPr>
          <p:nvPr/>
        </p:nvGrpSpPr>
        <p:grpSpPr bwMode="auto">
          <a:xfrm>
            <a:off x="2411356" y="3852613"/>
            <a:ext cx="5400675" cy="2814638"/>
            <a:chOff x="793" y="2432"/>
            <a:chExt cx="3402" cy="1773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BCC08155-537A-46BF-9B77-EB05C5B01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591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Time (scans)</a:t>
              </a:r>
              <a:endParaRPr lang="en-US" altLang="en-US" sz="1800"/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6F11387F-C154-4578-8AA0-D68137DC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2782"/>
              <a:ext cx="0" cy="10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B49D273-ECD6-43E8-A233-558942E07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3974"/>
              <a:ext cx="3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Regressors:     press     force     mean</a:t>
              </a:r>
            </a:p>
          </p:txBody>
        </p: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CF12F90F-0FF6-463A-8209-981C6F781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432"/>
              <a:ext cx="2041" cy="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id="{6B02BC2D-0C1A-407A-B49D-F295B845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181" y="3708151"/>
            <a:ext cx="561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Contrast:          0           1          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5B7BFB21-8731-44EF-B31C-4CFD3373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716338"/>
            <a:ext cx="561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Contrast:          0        0        1       0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AF595C3-D31E-4430-AF7B-491B502F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716338"/>
            <a:ext cx="2700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Quadratic effect of force</a:t>
            </a: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CBFC5965-FDFD-4659-B8BF-F07949FE3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94995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14A7AB3-2904-42CA-8FD8-7B507691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6092825"/>
            <a:ext cx="106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/>
              <a:t>Time (scans)</a:t>
            </a:r>
            <a:endParaRPr lang="en-US" altLang="en-US" sz="1200"/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08E0DC95-12CC-4833-9052-4D0A3026CC62}"/>
              </a:ext>
            </a:extLst>
          </p:cNvPr>
          <p:cNvGrpSpPr>
            <a:grpSpLocks/>
          </p:cNvGrpSpPr>
          <p:nvPr/>
        </p:nvGrpSpPr>
        <p:grpSpPr bwMode="auto">
          <a:xfrm>
            <a:off x="1336378" y="3907295"/>
            <a:ext cx="5400675" cy="2814638"/>
            <a:chOff x="793" y="2432"/>
            <a:chExt cx="3402" cy="1773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FA620F27-E875-42AA-8F4B-393E2852A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591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Time (scans)</a:t>
              </a:r>
              <a:endParaRPr lang="en-US" altLang="en-US" sz="1800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5A7853C6-F77A-426A-85F4-83605AD5B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2782"/>
              <a:ext cx="0" cy="10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79EE43DE-F5E2-4024-B74D-8087809EA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3974"/>
              <a:ext cx="3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Regressors:   </a:t>
              </a:r>
              <a:r>
                <a:rPr lang="en-GB" altLang="en-US" sz="1600"/>
                <a:t>press    force  (force)</a:t>
              </a:r>
              <a:r>
                <a:rPr lang="en-GB" altLang="en-US" sz="1600" baseline="30000"/>
                <a:t>2 </a:t>
              </a:r>
              <a:r>
                <a:rPr lang="en-GB" altLang="en-US" sz="1600"/>
                <a:t>mean</a:t>
              </a:r>
            </a:p>
          </p:txBody>
        </p:sp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754C7062-1F85-4EE9-9C41-318812554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2432"/>
              <a:ext cx="2041" cy="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5">
            <a:extLst>
              <a:ext uri="{FF2B5EF4-FFF2-40B4-BE49-F238E27FC236}">
                <a16:creationId xmlns:a16="http://schemas.microsoft.com/office/drawing/2014/main" id="{7F469CAD-7394-44B8-ADE1-10901753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78" y="4365625"/>
            <a:ext cx="2087562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E43A9964-1497-4F72-8EBC-F5F8740F30C9}"/>
              </a:ext>
            </a:extLst>
          </p:cNvPr>
          <p:cNvSpPr txBox="1">
            <a:spLocks noChangeArrowheads="1"/>
          </p:cNvSpPr>
          <p:nvPr/>
        </p:nvSpPr>
        <p:spPr>
          <a:xfrm>
            <a:off x="1699592" y="1226078"/>
            <a:ext cx="8323263" cy="216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	Very simple motor task  - Subject presses a button then rests. 		Repeats this four times, with an increasing level of force.</a:t>
            </a:r>
          </a:p>
          <a:p>
            <a:pPr>
              <a:buFontTx/>
              <a:buNone/>
            </a:pPr>
            <a:endParaRPr lang="en-GB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	We will see a linear increase in activation in motor cortex as the 		force increases</a:t>
            </a:r>
          </a:p>
          <a:p>
            <a:pPr>
              <a:buFontTx/>
              <a:buNone/>
            </a:pPr>
            <a:endParaRPr lang="en-GB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Model: 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Parametric </a:t>
            </a:r>
          </a:p>
          <a:p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D09CF48-C0B6-4279-84AA-95D9BEE7BE2B}"/>
              </a:ext>
            </a:extLst>
          </p:cNvPr>
          <p:cNvSpPr txBox="1">
            <a:spLocks noChangeArrowheads="1"/>
          </p:cNvSpPr>
          <p:nvPr/>
        </p:nvSpPr>
        <p:spPr>
          <a:xfrm>
            <a:off x="2435086" y="356988"/>
            <a:ext cx="6862211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latin typeface="+mn-lt"/>
                <a:cs typeface="Times New Roman" panose="02020603050405020304" pitchFamily="18" charset="0"/>
              </a:rPr>
              <a:t>Parametric Modulation </a:t>
            </a:r>
          </a:p>
        </p:txBody>
      </p:sp>
    </p:spTree>
    <p:extLst>
      <p:ext uri="{BB962C8B-B14F-4D97-AF65-F5344CB8AC3E}">
        <p14:creationId xmlns:p14="http://schemas.microsoft.com/office/powerpoint/2010/main" val="586244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70F6A5-C86C-425F-A141-7C5252847A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-1"/>
            <a:ext cx="9144000" cy="13377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0980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Thanks to…</a:t>
            </a:r>
            <a:endParaRPr lang="en-GB" sz="4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48B91D-475F-4215-A811-556477479803}"/>
              </a:ext>
            </a:extLst>
          </p:cNvPr>
          <p:cNvSpPr txBox="1">
            <a:spLocks/>
          </p:cNvSpPr>
          <p:nvPr/>
        </p:nvSpPr>
        <p:spPr>
          <a:xfrm>
            <a:off x="1524000" y="2369964"/>
            <a:ext cx="9144000" cy="288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Rik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Henson’s slides: </a:t>
            </a:r>
          </a:p>
          <a:p>
            <a:pPr algn="l">
              <a:buClr>
                <a:srgbClr val="86D1EC"/>
              </a:buClr>
              <a:buSzPct val="90000"/>
              <a:defRPr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www.mrc-cbu.cam.ac.uk/Imaging/Common/rikSPM-GLM.ppt </a:t>
            </a:r>
          </a:p>
          <a:p>
            <a:pPr marL="342900" indent="-342900" algn="l"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years’ presenters’ slides</a:t>
            </a:r>
          </a:p>
          <a:p>
            <a:pPr algn="l">
              <a:buClr>
                <a:srgbClr val="86D1EC"/>
              </a:buClr>
              <a:buSzPct val="90000"/>
              <a:defRPr/>
            </a:pP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Guillaume </a:t>
            </a:r>
            <a:r>
              <a:rPr lang="en-GB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Flandin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32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GLM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assumptions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r="53223"/>
          <a:stretch/>
        </p:blipFill>
        <p:spPr bwMode="auto">
          <a:xfrm>
            <a:off x="4441862" y="1743075"/>
            <a:ext cx="142973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655840" y="5425533"/>
            <a:ext cx="121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HRF</a:t>
            </a:r>
          </a:p>
          <a:p>
            <a:pPr algn="ctr"/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55840" y="5410429"/>
            <a:ext cx="1215752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6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GLM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assumptions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r="53223"/>
          <a:stretch/>
        </p:blipFill>
        <p:spPr bwMode="auto">
          <a:xfrm>
            <a:off x="2495601" y="1504041"/>
            <a:ext cx="142973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an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76" y="3075992"/>
            <a:ext cx="2448272" cy="19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43872" y="2935673"/>
            <a:ext cx="2448272" cy="1940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Textfeld 7"/>
          <p:cNvSpPr txBox="1"/>
          <p:nvPr/>
        </p:nvSpPr>
        <p:spPr>
          <a:xfrm>
            <a:off x="4943872" y="242089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Gamma functions</a:t>
            </a:r>
          </a:p>
          <a:p>
            <a:endParaRPr lang="en-US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608168" y="25545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Gamma functions added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4079776" y="3573016"/>
            <a:ext cx="720080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GLM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assumptions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r="53223"/>
          <a:stretch/>
        </p:blipFill>
        <p:spPr bwMode="auto">
          <a:xfrm>
            <a:off x="4441862" y="1743075"/>
            <a:ext cx="142973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655840" y="5425533"/>
            <a:ext cx="121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HRF</a:t>
            </a:r>
          </a:p>
          <a:p>
            <a:pPr algn="ctr"/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55840" y="5410429"/>
            <a:ext cx="1215752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86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GLM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assumptions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743075"/>
            <a:ext cx="6962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51584" y="541734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Neural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activity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function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55840" y="5425533"/>
            <a:ext cx="121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HRF</a:t>
            </a:r>
          </a:p>
          <a:p>
            <a:pPr algn="ctr"/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51984" y="5431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Linear time-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invariant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95601" y="5417344"/>
            <a:ext cx="2016224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996372" y="5417344"/>
            <a:ext cx="2331876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655840" y="5410429"/>
            <a:ext cx="1215752" cy="747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4542204" y="2265274"/>
            <a:ext cx="1224135" cy="2160240"/>
            <a:chOff x="3018203" y="2265274"/>
            <a:chExt cx="1224135" cy="2160240"/>
          </a:xfrm>
        </p:grpSpPr>
        <p:cxnSp>
          <p:nvCxnSpPr>
            <p:cNvPr id="11" name="Connettore 1 10"/>
            <p:cNvCxnSpPr/>
            <p:nvPr/>
          </p:nvCxnSpPr>
          <p:spPr>
            <a:xfrm flipH="1">
              <a:off x="3018204" y="2265274"/>
              <a:ext cx="1224134" cy="21602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3018203" y="2265274"/>
              <a:ext cx="1224135" cy="21602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1775520" y="6381329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Aguirre</a:t>
            </a:r>
            <a:r>
              <a:rPr lang="it-IT" sz="1200" dirty="0"/>
              <a:t>, </a:t>
            </a:r>
            <a:r>
              <a:rPr lang="it-IT" sz="1200" dirty="0" err="1"/>
              <a:t>Zarahn</a:t>
            </a:r>
            <a:r>
              <a:rPr lang="it-IT" sz="1200" dirty="0"/>
              <a:t> and D’Esposito, 1998; </a:t>
            </a:r>
            <a:r>
              <a:rPr lang="it-IT" sz="1200" dirty="0" err="1"/>
              <a:t>Buckner</a:t>
            </a:r>
            <a:r>
              <a:rPr lang="it-IT" sz="1200" dirty="0"/>
              <a:t>, 2003; </a:t>
            </a:r>
            <a:r>
              <a:rPr lang="it-IT" sz="1200" dirty="0" err="1"/>
              <a:t>Wager</a:t>
            </a:r>
            <a:r>
              <a:rPr lang="it-IT" sz="1200" dirty="0"/>
              <a:t>, </a:t>
            </a:r>
            <a:r>
              <a:rPr lang="it-IT" sz="1200" dirty="0" err="1"/>
              <a:t>Hernandez</a:t>
            </a:r>
            <a:r>
              <a:rPr lang="it-IT" sz="1200" dirty="0"/>
              <a:t>, </a:t>
            </a:r>
            <a:r>
              <a:rPr lang="it-IT" sz="1200" dirty="0" err="1"/>
              <a:t>Jonides</a:t>
            </a:r>
            <a:r>
              <a:rPr lang="it-IT" sz="1200" dirty="0"/>
              <a:t> and </a:t>
            </a:r>
            <a:r>
              <a:rPr lang="it-IT" sz="1200" dirty="0" err="1"/>
              <a:t>Lindquist</a:t>
            </a:r>
            <a:r>
              <a:rPr lang="it-IT" sz="1200" dirty="0"/>
              <a:t>, 2007a; </a:t>
            </a:r>
          </a:p>
        </p:txBody>
      </p:sp>
    </p:spTree>
    <p:extLst>
      <p:ext uri="{BB962C8B-B14F-4D97-AF65-F5344CB8AC3E}">
        <p14:creationId xmlns:p14="http://schemas.microsoft.com/office/powerpoint/2010/main" val="20734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Brain </a:t>
            </a:r>
            <a:r>
              <a:rPr lang="it-IT" dirty="0" err="1"/>
              <a:t>region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in BOLD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289718"/>
            <a:ext cx="2664296" cy="19843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r="26079"/>
          <a:stretch/>
        </p:blipFill>
        <p:spPr>
          <a:xfrm>
            <a:off x="2279576" y="1944707"/>
            <a:ext cx="1294544" cy="26743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31704" y="298215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7104112" y="3140968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220724"/>
            <a:ext cx="2448272" cy="23275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1732660"/>
            <a:ext cx="932001" cy="5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7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nl-NL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nl-NL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52425B"/>
      </a:dk2>
      <a:lt2>
        <a:srgbClr val="808080"/>
      </a:lt2>
      <a:accent1>
        <a:srgbClr val="7FA1AC"/>
      </a:accent1>
      <a:accent2>
        <a:srgbClr val="911853"/>
      </a:accent2>
      <a:accent3>
        <a:srgbClr val="FFFFFF"/>
      </a:accent3>
      <a:accent4>
        <a:srgbClr val="000000"/>
      </a:accent4>
      <a:accent5>
        <a:srgbClr val="C0CDD2"/>
      </a:accent5>
      <a:accent6>
        <a:srgbClr val="83154A"/>
      </a:accent6>
      <a:hlink>
        <a:srgbClr val="4B4620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52425B"/>
        </a:dk2>
        <a:lt2>
          <a:srgbClr val="808080"/>
        </a:lt2>
        <a:accent1>
          <a:srgbClr val="7FA1AC"/>
        </a:accent1>
        <a:accent2>
          <a:srgbClr val="911853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83154A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1177</Words>
  <Application>Microsoft Office PowerPoint</Application>
  <PresentationFormat>Widescreen</PresentationFormat>
  <Paragraphs>248</Paragraphs>
  <Slides>42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 Unicode MS</vt:lpstr>
      <vt:lpstr>Arial</vt:lpstr>
      <vt:lpstr>Calibri</vt:lpstr>
      <vt:lpstr>Calibri Light</vt:lpstr>
      <vt:lpstr>Georgia</vt:lpstr>
      <vt:lpstr>Symbol</vt:lpstr>
      <vt:lpstr>Times New Roman</vt:lpstr>
      <vt:lpstr>Verdana</vt:lpstr>
      <vt:lpstr>Wingdings</vt:lpstr>
      <vt:lpstr>Office Theme</vt:lpstr>
      <vt:lpstr>Standaardontwerp</vt:lpstr>
      <vt:lpstr>1_Office Theme</vt:lpstr>
      <vt:lpstr>Custom Design</vt:lpstr>
      <vt:lpstr>Picture</vt:lpstr>
      <vt:lpstr>fMRI 1st Level Analysis: Basis functions, parametric modulation and correlated regression</vt:lpstr>
      <vt:lpstr>Overview</vt:lpstr>
      <vt:lpstr>PowerPoint Presentation</vt:lpstr>
      <vt:lpstr>The GLM and its assumptions</vt:lpstr>
      <vt:lpstr>The GLM and its assumptions</vt:lpstr>
      <vt:lpstr>The GLM and its assumptions</vt:lpstr>
      <vt:lpstr>The GLM and its assumptions</vt:lpstr>
      <vt:lpstr>The GLM and its assumptions</vt:lpstr>
      <vt:lpstr>Brain region differences in BOLD</vt:lpstr>
      <vt:lpstr>Brain region differences in BOLD</vt:lpstr>
      <vt:lpstr>PowerPoint Presentation</vt:lpstr>
      <vt:lpstr>Temporal basis functions</vt:lpstr>
      <vt:lpstr>PowerPoint Presentation</vt:lpstr>
      <vt:lpstr>Temporal basis functions</vt:lpstr>
      <vt:lpstr>Temporal basis functions: FIR</vt:lpstr>
      <vt:lpstr>Temporal basis functions</vt:lpstr>
      <vt:lpstr>Temporal basis functions</vt:lpstr>
      <vt:lpstr>Temporal basis functions</vt:lpstr>
      <vt:lpstr>Temporal basis functions</vt:lpstr>
      <vt:lpstr>Temporal basis functions</vt:lpstr>
      <vt:lpstr>What is the best basis set?</vt:lpstr>
      <vt:lpstr>What is the best basis set?</vt:lpstr>
      <vt:lpstr>Correlated Regressors</vt:lpstr>
      <vt:lpstr>PowerPoint Presentation</vt:lpstr>
      <vt:lpstr>Multiple Regression</vt:lpstr>
      <vt:lpstr>PowerPoint Presentation</vt:lpstr>
      <vt:lpstr>PowerPoint Presentation</vt:lpstr>
      <vt:lpstr>Multicollinearity - Example</vt:lpstr>
      <vt:lpstr>PowerPoint Presentation</vt:lpstr>
      <vt:lpstr>PowerPoint Presentation</vt:lpstr>
      <vt:lpstr>PowerPoint Presentation</vt:lpstr>
      <vt:lpstr>GLM and Correlated Regressors</vt:lpstr>
      <vt:lpstr>PowerPoint Presentation</vt:lpstr>
      <vt:lpstr>PowerPoint Presentation</vt:lpstr>
      <vt:lpstr>How do I deal with it? Ortogonalization </vt:lpstr>
      <vt:lpstr>How do I deal with it? Experimental Design</vt:lpstr>
      <vt:lpstr>Parametric Modulations</vt:lpstr>
      <vt:lpstr>Types of experimental design</vt:lpstr>
      <vt:lpstr>PowerPoint Presentation</vt:lpstr>
      <vt:lpstr>Parametric Modulation </vt:lpstr>
      <vt:lpstr>PowerPoint Presentation</vt:lpstr>
      <vt:lpstr>Thanks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Correlated Regressors</dc:title>
  <dc:creator>Elena Amoruso</dc:creator>
  <cp:lastModifiedBy>Magda Dubois</cp:lastModifiedBy>
  <cp:revision>50</cp:revision>
  <dcterms:created xsi:type="dcterms:W3CDTF">2018-12-01T10:20:56Z</dcterms:created>
  <dcterms:modified xsi:type="dcterms:W3CDTF">2019-01-14T10:15:06Z</dcterms:modified>
</cp:coreProperties>
</file>