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3" r:id="rId1"/>
  </p:sldMasterIdLst>
  <p:notesMasterIdLst>
    <p:notesMasterId r:id="rId40"/>
  </p:notesMasterIdLst>
  <p:sldIdLst>
    <p:sldId id="256" r:id="rId2"/>
    <p:sldId id="259" r:id="rId3"/>
    <p:sldId id="258" r:id="rId4"/>
    <p:sldId id="260" r:id="rId5"/>
    <p:sldId id="262" r:id="rId6"/>
    <p:sldId id="263" r:id="rId7"/>
    <p:sldId id="265" r:id="rId8"/>
    <p:sldId id="264" r:id="rId9"/>
    <p:sldId id="266" r:id="rId10"/>
    <p:sldId id="267" r:id="rId11"/>
    <p:sldId id="268" r:id="rId12"/>
    <p:sldId id="261" r:id="rId13"/>
    <p:sldId id="272" r:id="rId14"/>
    <p:sldId id="271" r:id="rId15"/>
    <p:sldId id="273" r:id="rId16"/>
    <p:sldId id="274" r:id="rId17"/>
    <p:sldId id="275" r:id="rId18"/>
    <p:sldId id="276" r:id="rId19"/>
    <p:sldId id="277" r:id="rId20"/>
    <p:sldId id="278" r:id="rId21"/>
    <p:sldId id="279" r:id="rId22"/>
    <p:sldId id="280" r:id="rId23"/>
    <p:sldId id="281" r:id="rId24"/>
    <p:sldId id="297" r:id="rId25"/>
    <p:sldId id="298" r:id="rId26"/>
    <p:sldId id="283" r:id="rId27"/>
    <p:sldId id="284" r:id="rId28"/>
    <p:sldId id="285" r:id="rId29"/>
    <p:sldId id="286" r:id="rId30"/>
    <p:sldId id="287" r:id="rId31"/>
    <p:sldId id="288" r:id="rId32"/>
    <p:sldId id="289" r:id="rId33"/>
    <p:sldId id="295" r:id="rId34"/>
    <p:sldId id="296" r:id="rId35"/>
    <p:sldId id="291" r:id="rId36"/>
    <p:sldId id="292" r:id="rId37"/>
    <p:sldId id="293" r:id="rId38"/>
    <p:sldId id="294" r:id="rId39"/>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43" autoAdjust="0"/>
  </p:normalViewPr>
  <p:slideViewPr>
    <p:cSldViewPr snapToGrid="0" snapToObjects="1">
      <p:cViewPr varScale="1">
        <p:scale>
          <a:sx n="94" d="100"/>
          <a:sy n="94" d="100"/>
        </p:scale>
        <p:origin x="13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A5822-C7B0-1C45-8715-07F5451EE7C8}" type="datetimeFigureOut">
              <a:rPr kumimoji="1" lang="zh-TW" altLang="en-US" smtClean="0"/>
              <a:t>2019/1/18</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GB" smtClean="0"/>
              <a:t>按一下以編輯母片文字樣式</a:t>
            </a:r>
          </a:p>
          <a:p>
            <a:pPr lvl="1"/>
            <a:r>
              <a:rPr kumimoji="1" lang="zh-TW" altLang="en-GB" smtClean="0"/>
              <a:t>第二層</a:t>
            </a:r>
          </a:p>
          <a:p>
            <a:pPr lvl="2"/>
            <a:r>
              <a:rPr kumimoji="1" lang="zh-TW" altLang="en-GB" smtClean="0"/>
              <a:t>第三層</a:t>
            </a:r>
          </a:p>
          <a:p>
            <a:pPr lvl="3"/>
            <a:r>
              <a:rPr kumimoji="1" lang="zh-TW" altLang="en-GB" smtClean="0"/>
              <a:t>第四層</a:t>
            </a:r>
          </a:p>
          <a:p>
            <a:pPr lvl="4"/>
            <a:r>
              <a:rPr kumimoji="1" lang="zh-TW" altLang="en-GB" smtClean="0"/>
              <a:t>第五層</a:t>
            </a:r>
            <a:endParaRPr kumimoji="1"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0AA36A-B3DA-AC4F-A90A-AC2234AE1E66}" type="slidenum">
              <a:rPr kumimoji="1" lang="zh-TW" altLang="en-US" smtClean="0"/>
              <a:t>‹#›</a:t>
            </a:fld>
            <a:endParaRPr kumimoji="1" lang="zh-TW" altLang="en-US"/>
          </a:p>
        </p:txBody>
      </p:sp>
    </p:spTree>
    <p:extLst>
      <p:ext uri="{BB962C8B-B14F-4D97-AF65-F5344CB8AC3E}">
        <p14:creationId xmlns:p14="http://schemas.microsoft.com/office/powerpoint/2010/main" val="31407674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2</a:t>
            </a:fld>
            <a:endParaRPr kumimoji="1" lang="zh-TW" altLang="en-US"/>
          </a:p>
        </p:txBody>
      </p:sp>
    </p:spTree>
    <p:extLst>
      <p:ext uri="{BB962C8B-B14F-4D97-AF65-F5344CB8AC3E}">
        <p14:creationId xmlns:p14="http://schemas.microsoft.com/office/powerpoint/2010/main" val="3348488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Easy to</a:t>
            </a:r>
            <a:r>
              <a:rPr kumimoji="1" lang="en-GB" altLang="zh-TW" baseline="0" dirty="0" smtClean="0"/>
              <a:t> analyse</a:t>
            </a:r>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15</a:t>
            </a:fld>
            <a:endParaRPr kumimoji="1" lang="zh-TW" altLang="en-US"/>
          </a:p>
        </p:txBody>
      </p:sp>
    </p:spTree>
    <p:extLst>
      <p:ext uri="{BB962C8B-B14F-4D97-AF65-F5344CB8AC3E}">
        <p14:creationId xmlns:p14="http://schemas.microsoft.com/office/powerpoint/2010/main" val="205612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Block -&gt;</a:t>
            </a:r>
            <a:r>
              <a:rPr kumimoji="1" lang="en-GB" altLang="zh-TW" baseline="0" dirty="0" smtClean="0"/>
              <a:t> reflect</a:t>
            </a:r>
            <a:r>
              <a:rPr kumimoji="1" lang="en-GB" altLang="zh-TW" dirty="0" smtClean="0"/>
              <a:t> brain</a:t>
            </a:r>
            <a:r>
              <a:rPr kumimoji="1" lang="en-GB" altLang="zh-TW" baseline="0" dirty="0" smtClean="0"/>
              <a:t> state</a:t>
            </a:r>
          </a:p>
          <a:p>
            <a:r>
              <a:rPr kumimoji="1" lang="en-GB" altLang="zh-TW" baseline="0" dirty="0" smtClean="0"/>
              <a:t>Event-related -&gt; measure transient changes associated with a discrete stimuli</a:t>
            </a:r>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16</a:t>
            </a:fld>
            <a:endParaRPr kumimoji="1" lang="zh-TW" altLang="en-US"/>
          </a:p>
        </p:txBody>
      </p:sp>
    </p:spTree>
    <p:extLst>
      <p:ext uri="{BB962C8B-B14F-4D97-AF65-F5344CB8AC3E}">
        <p14:creationId xmlns:p14="http://schemas.microsoft.com/office/powerpoint/2010/main" val="18676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17</a:t>
            </a:fld>
            <a:endParaRPr kumimoji="1" lang="zh-TW" altLang="en-US"/>
          </a:p>
        </p:txBody>
      </p:sp>
    </p:spTree>
    <p:extLst>
      <p:ext uri="{BB962C8B-B14F-4D97-AF65-F5344CB8AC3E}">
        <p14:creationId xmlns:p14="http://schemas.microsoft.com/office/powerpoint/2010/main" val="388499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greater</a:t>
            </a:r>
            <a:r>
              <a:rPr lang="en-GB" baseline="0" dirty="0" smtClean="0"/>
              <a:t> the between subject variance in comparison to within subject variance, the more important sample size becomes. But depends on question, for example if you are interested in individual differences the within subject variability is more important</a:t>
            </a:r>
            <a:endParaRPr lang="en-GB" dirty="0" smtClean="0"/>
          </a:p>
          <a:p>
            <a:r>
              <a:rPr lang="en-GB" dirty="0" smtClean="0"/>
              <a:t>Of course not scanning longer than</a:t>
            </a:r>
            <a:r>
              <a:rPr lang="en-GB" baseline="0" dirty="0" smtClean="0"/>
              <a:t> the subject can show satisfactory </a:t>
            </a:r>
            <a:r>
              <a:rPr lang="en-GB" baseline="0" dirty="0" err="1" smtClean="0"/>
              <a:t>behavior</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20</a:t>
            </a:fld>
            <a:endParaRPr kumimoji="1" lang="zh-TW" altLang="en-US"/>
          </a:p>
        </p:txBody>
      </p:sp>
    </p:spTree>
    <p:extLst>
      <p:ext uri="{BB962C8B-B14F-4D97-AF65-F5344CB8AC3E}">
        <p14:creationId xmlns:p14="http://schemas.microsoft.com/office/powerpoint/2010/main" val="323257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We can directly influence</a:t>
            </a:r>
            <a:r>
              <a:rPr lang="en-GB" baseline="0" dirty="0" smtClean="0"/>
              <a:t> our efficiency by spacing and sequencing our events</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22</a:t>
            </a:fld>
            <a:endParaRPr kumimoji="1" lang="zh-TW" altLang="en-US"/>
          </a:p>
        </p:txBody>
      </p:sp>
    </p:spTree>
    <p:extLst>
      <p:ext uri="{BB962C8B-B14F-4D97-AF65-F5344CB8AC3E}">
        <p14:creationId xmlns:p14="http://schemas.microsoft.com/office/powerpoint/2010/main" val="2807338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p:sp>
      <p:sp>
        <p:nvSpPr>
          <p:cNvPr id="65539" name="Notes Placeholder 2"/>
          <p:cNvSpPr>
            <a:spLocks noGrp="1"/>
          </p:cNvSpPr>
          <p:nvPr>
            <p:ph type="body" idx="1"/>
          </p:nvPr>
        </p:nvSpPr>
        <p:spPr>
          <a:noFill/>
          <a:extLst>
            <a:ext uri="{91240B29-F687-4f45-9708-019B960494DF}">
              <a14:hiddenLine xmlns:a14="http://schemas.microsoft.com/office/drawing/2010/main" xmlns="" w="12700" cap="rnd">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r>
              <a:rPr lang="en-US" dirty="0" smtClean="0"/>
              <a:t>The relation between a burst of neuronal activity and the BOLD signal is captured by</a:t>
            </a:r>
            <a:r>
              <a:rPr lang="en-US" baseline="0" dirty="0" smtClean="0"/>
              <a:t> </a:t>
            </a:r>
            <a:r>
              <a:rPr lang="en-US" dirty="0" smtClean="0"/>
              <a:t> </a:t>
            </a:r>
            <a:r>
              <a:rPr lang="en-US" dirty="0" err="1" smtClean="0"/>
              <a:t>Haemodynamtic</a:t>
            </a:r>
            <a:r>
              <a:rPr lang="en-US" dirty="0" smtClean="0"/>
              <a:t> Response Function (HRF)the max BOLD signal peaks after 6 seconds, returns to baseline, and then undershoots between 10-25 s, and goes back to 0 after 25-30 sec; it’s a very slow response. </a:t>
            </a:r>
          </a:p>
          <a:p>
            <a:r>
              <a:rPr lang="en-GB" sz="2400" kern="1200" dirty="0" smtClean="0">
                <a:solidFill>
                  <a:srgbClr val="000000"/>
                </a:solidFill>
                <a:effectLst/>
                <a:latin typeface="Avenir Roman" charset="0"/>
                <a:ea typeface="ＭＳ Ｐゴシック" charset="0"/>
                <a:cs typeface="Avenir Roman" charset="0"/>
                <a:sym typeface="Avenir Roman" charset="0"/>
              </a:rPr>
              <a:t>So we have some difficulties. Firstly that the BOLD response is sluggish </a:t>
            </a:r>
          </a:p>
          <a:p>
            <a:pPr marL="0" marR="0" indent="0" algn="l" defTabSz="457200" rtl="0" eaLnBrk="0" fontAlgn="base" latinLnBrk="0" hangingPunct="0">
              <a:lnSpc>
                <a:spcPct val="125000"/>
              </a:lnSpc>
              <a:spcBef>
                <a:spcPct val="0"/>
              </a:spcBef>
              <a:spcAft>
                <a:spcPct val="0"/>
              </a:spcAft>
              <a:buClrTx/>
              <a:buSzTx/>
              <a:buFontTx/>
              <a:buNone/>
              <a:tabLst/>
              <a:defRPr/>
            </a:pPr>
            <a:r>
              <a:rPr lang="en-GB" dirty="0" smtClean="0"/>
              <a:t>Because the </a:t>
            </a:r>
            <a:r>
              <a:rPr lang="en-US" dirty="0" smtClean="0"/>
              <a:t>BOLD is delayed and spread out relative to the underlying neuronal activity and that means that the </a:t>
            </a:r>
            <a:r>
              <a:rPr lang="en-US" dirty="0" err="1" smtClean="0"/>
              <a:t>regressors</a:t>
            </a:r>
            <a:r>
              <a:rPr lang="en-US" dirty="0" smtClean="0"/>
              <a:t> you want to put in design matrix must be delayed and spread out as well or they won’t fit the data.  </a:t>
            </a:r>
            <a:endParaRPr lang="en-GB" sz="2400" kern="1200" dirty="0" smtClean="0">
              <a:solidFill>
                <a:srgbClr val="000000"/>
              </a:solidFill>
              <a:effectLst/>
              <a:latin typeface="Avenir Roman" charset="0"/>
              <a:ea typeface="ＭＳ Ｐゴシック" charset="0"/>
              <a:cs typeface="Avenir Roman" charset="0"/>
              <a:sym typeface="Avenir Roman" charset="0"/>
            </a:endParaRPr>
          </a:p>
          <a:p>
            <a:r>
              <a:rPr lang="en-GB" sz="2400" kern="1200" dirty="0" smtClean="0">
                <a:solidFill>
                  <a:srgbClr val="000000"/>
                </a:solidFill>
                <a:effectLst/>
                <a:latin typeface="Avenir Roman" charset="0"/>
                <a:ea typeface="ＭＳ Ｐゴシック" charset="0"/>
                <a:cs typeface="Avenir Roman" charset="0"/>
                <a:sym typeface="Avenir Roman" charset="0"/>
              </a:rPr>
              <a:t>and secondly, due to noise artefacts, we get low frequency drifts in fMRI signal, need to be filtered out  by high-pass filter</a:t>
            </a:r>
          </a:p>
          <a:p>
            <a:r>
              <a:rPr lang="en-GB" sz="2400" kern="1200" dirty="0" smtClean="0">
                <a:solidFill>
                  <a:srgbClr val="000000"/>
                </a:solidFill>
                <a:effectLst/>
                <a:latin typeface="Avenir Roman" charset="0"/>
                <a:ea typeface="ＭＳ Ｐゴシック" charset="0"/>
                <a:cs typeface="Avenir Roman" charset="0"/>
                <a:sym typeface="Avenir Roman" charset="0"/>
              </a:rPr>
              <a:t>HRF ACTS AS FILTER </a:t>
            </a:r>
            <a:endParaRPr lang="en-GB" sz="2400" kern="1200" dirty="0">
              <a:solidFill>
                <a:srgbClr val="000000"/>
              </a:solidFill>
              <a:effectLst/>
              <a:latin typeface="Avenir Roman" charset="0"/>
              <a:ea typeface="ＭＳ Ｐゴシック" charset="0"/>
              <a:cs typeface="Avenir Roman" charset="0"/>
              <a:sym typeface="Avenir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p:sp>
      <p:sp>
        <p:nvSpPr>
          <p:cNvPr id="69635" name="Notes Placeholder 2"/>
          <p:cNvSpPr>
            <a:spLocks noGrp="1"/>
          </p:cNvSpPr>
          <p:nvPr>
            <p:ph type="body" idx="1"/>
          </p:nvPr>
        </p:nvSpPr>
        <p:spPr>
          <a:noFill/>
          <a:extLst>
            <a:ext uri="{91240B29-F687-4f45-9708-019B960494DF}">
              <a14:hiddenLine xmlns:a14="http://schemas.microsoft.com/office/drawing/2010/main" xmlns="" w="12700" cap="rnd">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400" eaLnBrk="1">
              <a:lnSpc>
                <a:spcPct val="100000"/>
              </a:lnSpc>
            </a:pPr>
            <a:r>
              <a:rPr lang="en-GB" dirty="0" smtClean="0">
                <a:latin typeface="Calibri" charset="0"/>
                <a:cs typeface="Calibri" charset="0"/>
                <a:sym typeface="Calibri" charset="0"/>
              </a:rPr>
              <a:t>So</a:t>
            </a:r>
            <a:r>
              <a:rPr lang="en-GB" baseline="0" dirty="0" smtClean="0">
                <a:latin typeface="Calibri" charset="0"/>
                <a:cs typeface="Calibri" charset="0"/>
                <a:sym typeface="Calibri" charset="0"/>
              </a:rPr>
              <a:t> keeping in mind our HRF, how should we present our stimuli in order to maximise efficiency? Manipulate the stimulus onset asynchrony - </a:t>
            </a:r>
            <a:r>
              <a:rPr lang="en-GB" dirty="0" smtClean="0">
                <a:latin typeface="Calibri" charset="0"/>
                <a:cs typeface="Calibri" charset="0"/>
                <a:sym typeface="Calibri" charset="0"/>
              </a:rPr>
              <a:t>the </a:t>
            </a:r>
            <a:r>
              <a:rPr lang="en-GB" dirty="0">
                <a:latin typeface="Calibri" charset="0"/>
                <a:cs typeface="Calibri" charset="0"/>
                <a:sym typeface="Calibri" charset="0"/>
              </a:rPr>
              <a:t>time between the onsets of </a:t>
            </a:r>
            <a:r>
              <a:rPr lang="en-GB" dirty="0" smtClean="0"/>
              <a:t>stimuli. </a:t>
            </a:r>
            <a:endParaRPr lang="en-GB" dirty="0"/>
          </a:p>
          <a:p>
            <a:pPr defTabSz="914400"/>
            <a:r>
              <a:rPr lang="en-GB" dirty="0" smtClean="0"/>
              <a:t>To be best able to detect the signal in the presence of background noise, we want to maximize the variability of that signal. Maximising efficiency is maximising the signal variance. </a:t>
            </a:r>
          </a:p>
          <a:p>
            <a:pPr defTabSz="914400"/>
            <a:r>
              <a:rPr lang="en-GB" dirty="0" smtClean="0"/>
              <a:t>A </a:t>
            </a:r>
            <a:r>
              <a:rPr lang="en-GB" dirty="0"/>
              <a:t>signal that varies little will be difﬁcult to </a:t>
            </a:r>
            <a:r>
              <a:rPr lang="en-GB" dirty="0" smtClean="0"/>
              <a:t>detect</a:t>
            </a:r>
            <a:r>
              <a:rPr lang="en-GB" baseline="0" dirty="0" smtClean="0"/>
              <a:t> BECAUSE THERE WONT BE ANY CONTRAST BETWEEN HIGH AND LOW ACTIVITY. </a:t>
            </a:r>
            <a:r>
              <a:rPr lang="en-US" baseline="0" dirty="0" smtClean="0"/>
              <a:t>L</a:t>
            </a:r>
            <a:r>
              <a:rPr lang="en-GB" baseline="0" dirty="0" err="1" smtClean="0"/>
              <a:t>arger</a:t>
            </a:r>
            <a:r>
              <a:rPr lang="en-GB" baseline="0" dirty="0" smtClean="0"/>
              <a:t> signal variance has larger signal amplitude.</a:t>
            </a:r>
            <a:endParaRPr lang="en-GB" dirty="0"/>
          </a:p>
          <a:p>
            <a:pPr defTabSz="914400"/>
            <a:r>
              <a:rPr lang="en-GB" dirty="0"/>
              <a:t>This example (with a ﬁxed SOA of 16 s) is not particularly </a:t>
            </a:r>
            <a:r>
              <a:rPr lang="en-US" dirty="0" smtClean="0"/>
              <a:t>efﬁcient,</a:t>
            </a:r>
            <a:r>
              <a:rPr lang="en-US" baseline="0" dirty="0" smtClean="0"/>
              <a:t> </a:t>
            </a:r>
            <a:r>
              <a:rPr lang="en-GB" baseline="0" dirty="0" smtClean="0"/>
              <a:t>although there is some variability in the signal, we might get a more efficient design faster</a:t>
            </a:r>
          </a:p>
          <a:p>
            <a:pPr marL="0" marR="0" indent="0" algn="l" defTabSz="914400" rtl="0" eaLnBrk="0" fontAlgn="base" latinLnBrk="0" hangingPunct="0">
              <a:lnSpc>
                <a:spcPct val="125000"/>
              </a:lnSpc>
              <a:spcBef>
                <a:spcPct val="0"/>
              </a:spcBef>
              <a:spcAft>
                <a:spcPct val="0"/>
              </a:spcAft>
              <a:buClrTx/>
              <a:buSzTx/>
              <a:buFontTx/>
              <a:buNone/>
              <a:tabLst/>
              <a:defRPr/>
            </a:pPr>
            <a:r>
              <a:rPr lang="en-US" dirty="0" smtClean="0"/>
              <a:t>To obtain predicted fMRI time series:</a:t>
            </a:r>
            <a:r>
              <a:rPr lang="en-US" baseline="0" dirty="0" smtClean="0"/>
              <a:t> </a:t>
            </a:r>
            <a:r>
              <a:rPr lang="en-US" dirty="0" smtClean="0">
                <a:solidFill>
                  <a:srgbClr val="FF0000"/>
                </a:solidFill>
              </a:rPr>
              <a:t>Convolve </a:t>
            </a:r>
            <a:r>
              <a:rPr lang="en-US" dirty="0" smtClean="0"/>
              <a:t>stimulus function with a </a:t>
            </a:r>
            <a:r>
              <a:rPr lang="en-US" dirty="0" err="1" smtClean="0"/>
              <a:t>haemodynamic</a:t>
            </a:r>
            <a:r>
              <a:rPr lang="en-US" dirty="0" smtClean="0"/>
              <a:t> response</a:t>
            </a:r>
            <a:endParaRPr lang="en-GB" baseline="0" dirty="0" smtClean="0"/>
          </a:p>
          <a:p>
            <a:pPr defTabSz="914400"/>
            <a:endParaRPr lang="en-GB" baseline="0" dirty="0" smtClean="0">
              <a:latin typeface="Calibri" charset="0"/>
              <a:cs typeface="Calibri" charset="0"/>
              <a:sym typeface="Calibri" charset="0"/>
            </a:endParaRPr>
          </a:p>
          <a:p>
            <a:pPr marL="0" marR="0" indent="0" algn="l" defTabSz="914400" rtl="0" eaLnBrk="0" fontAlgn="base" latinLnBrk="0" hangingPunct="0">
              <a:lnSpc>
                <a:spcPct val="125000"/>
              </a:lnSpc>
              <a:spcBef>
                <a:spcPct val="0"/>
              </a:spcBef>
              <a:spcAft>
                <a:spcPct val="0"/>
              </a:spcAft>
              <a:buClrTx/>
              <a:buSzTx/>
              <a:buFontTx/>
              <a:buNone/>
              <a:tabLst/>
              <a:defRPr/>
            </a:pPr>
            <a:r>
              <a:rPr lang="en-GB" dirty="0" smtClean="0"/>
              <a:t>Maximizing the efﬁciency of a design is equivalent to maximizing the ‘energy’ of the predicted fMRI time-series, i.e. the sum of squared signal values at each scan (equal to the variance of the signal, after mean correction).</a:t>
            </a:r>
          </a:p>
          <a:p>
            <a:pPr defTabSz="914400"/>
            <a:endParaRPr lang="en-GB" dirty="0">
              <a:latin typeface="Calibri" charset="0"/>
              <a:cs typeface="Calibri" charset="0"/>
              <a:sym typeface="Calibri" charset="0"/>
            </a:endParaRPr>
          </a:p>
          <a:p>
            <a:pPr defTabSz="914400" eaLnBrk="1">
              <a:lnSpc>
                <a:spcPct val="100000"/>
              </a:lnSpc>
            </a:pPr>
            <a:endParaRPr lang="en-US" dirty="0">
              <a:latin typeface="Calibri" charset="0"/>
              <a:sym typeface="Calibri" charset="0"/>
            </a:endParaRPr>
          </a:p>
          <a:p>
            <a:pPr defTabSz="914400" eaLnBrk="1">
              <a:lnSpc>
                <a:spcPct val="100000"/>
              </a:lnSpc>
            </a:pPr>
            <a:endParaRPr lang="en-US" dirty="0">
              <a:latin typeface="Calibri" charset="0"/>
              <a:sym typeface="Calibri" charset="0"/>
            </a:endParaRPr>
          </a:p>
          <a:p>
            <a:pPr defTabSz="914400"/>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 overall signal is high, the variance is low, so that most of the signal will be lost after high-pass filtering</a:t>
            </a:r>
          </a:p>
          <a:p>
            <a:r>
              <a:rPr lang="en-GB" sz="1200" b="0" i="0" kern="1200" dirty="0" smtClean="0">
                <a:solidFill>
                  <a:schemeClr val="tx1"/>
                </a:solidFill>
                <a:effectLst/>
                <a:latin typeface="+mn-lt"/>
                <a:ea typeface="+mn-ea"/>
                <a:cs typeface="+mn-cs"/>
              </a:rPr>
              <a:t> Because the IRs to successive events now overlap considerably, we end up an initial build-up (transient) followed by small oscillations around a "raised baseline".</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26</a:t>
            </a:fld>
            <a:endParaRPr kumimoji="1" lang="zh-TW" altLang="en-US"/>
          </a:p>
        </p:txBody>
      </p:sp>
    </p:spTree>
    <p:extLst>
      <p:ext uri="{BB962C8B-B14F-4D97-AF65-F5344CB8AC3E}">
        <p14:creationId xmlns:p14="http://schemas.microsoft.com/office/powerpoint/2010/main" val="3430388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 Though we only use half as many stimuli as in Fig 3, this is a more efficient design. This is because there is a much larger variability in the signal (and we know </a:t>
            </a:r>
            <a:r>
              <a:rPr lang="en-GB" sz="1200" b="0" i="1" kern="1200" dirty="0" smtClean="0">
                <a:solidFill>
                  <a:schemeClr val="tx1"/>
                </a:solidFill>
                <a:effectLst/>
                <a:latin typeface="+mn-lt"/>
                <a:ea typeface="+mn-ea"/>
                <a:cs typeface="+mn-cs"/>
              </a:rPr>
              <a:t>how</a:t>
            </a:r>
            <a:r>
              <a:rPr lang="en-GB" sz="1200" b="0" i="0" kern="1200" dirty="0" smtClean="0">
                <a:solidFill>
                  <a:schemeClr val="tx1"/>
                </a:solidFill>
                <a:effectLst/>
                <a:latin typeface="+mn-lt"/>
                <a:ea typeface="+mn-ea"/>
                <a:cs typeface="+mn-cs"/>
              </a:rPr>
              <a:t> this signal varies, even though we generated the event sequence randomly, because we know the specific sequence that resulted).</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27</a:t>
            </a:fld>
            <a:endParaRPr kumimoji="1" lang="zh-TW" altLang="en-US"/>
          </a:p>
        </p:txBody>
      </p:sp>
    </p:spTree>
    <p:extLst>
      <p:ext uri="{BB962C8B-B14F-4D97-AF65-F5344CB8AC3E}">
        <p14:creationId xmlns:p14="http://schemas.microsoft.com/office/powerpoint/2010/main" val="1676809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Stimulus function can be seen as original data and the HRF as a temporal filter. Too high frequencies are filtered out, since the BOLD response is not that fast. Low pass filter.</a:t>
            </a:r>
          </a:p>
          <a:p>
            <a:r>
              <a:rPr lang="en-GB" dirty="0" smtClean="0"/>
              <a:t>What we want is that the majority of the signal is ‘passed’ by the HRF and not filtered out </a:t>
            </a:r>
          </a:p>
          <a:p>
            <a:r>
              <a:rPr lang="en-GB" dirty="0" smtClean="0"/>
              <a:t>To achieve this, the used stimulus frequency</a:t>
            </a:r>
            <a:r>
              <a:rPr lang="en-GB" baseline="0" dirty="0" smtClean="0"/>
              <a:t> should be best aligned with the dominant frequency of the HRF (.04 Hz).</a:t>
            </a:r>
          </a:p>
          <a:p>
            <a:r>
              <a:rPr lang="en-GB" baseline="0" dirty="0" smtClean="0"/>
              <a:t>The frequency of change of the stimulus should correspond to the dominant frequency of change of the HRF</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28</a:t>
            </a:fld>
            <a:endParaRPr kumimoji="1" lang="zh-TW" altLang="en-US"/>
          </a:p>
        </p:txBody>
      </p:sp>
    </p:spTree>
    <p:extLst>
      <p:ext uri="{BB962C8B-B14F-4D97-AF65-F5344CB8AC3E}">
        <p14:creationId xmlns:p14="http://schemas.microsoft.com/office/powerpoint/2010/main" val="170840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4</a:t>
            </a:fld>
            <a:endParaRPr kumimoji="1" lang="zh-TW" altLang="en-US"/>
          </a:p>
        </p:txBody>
      </p:sp>
    </p:spTree>
    <p:extLst>
      <p:ext uri="{BB962C8B-B14F-4D97-AF65-F5344CB8AC3E}">
        <p14:creationId xmlns:p14="http://schemas.microsoft.com/office/powerpoint/2010/main" val="1758852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A </a:t>
            </a:r>
            <a:r>
              <a:rPr lang="en-GB" dirty="0" err="1" smtClean="0"/>
              <a:t>sinusidoial</a:t>
            </a:r>
            <a:r>
              <a:rPr lang="en-GB" baseline="0" dirty="0" smtClean="0"/>
              <a:t> function of .03 Hz (30 seconds) is perfect for retaining most of the signal</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29</a:t>
            </a:fld>
            <a:endParaRPr kumimoji="1" lang="zh-TW" altLang="en-US"/>
          </a:p>
        </p:txBody>
      </p:sp>
    </p:spTree>
    <p:extLst>
      <p:ext uri="{BB962C8B-B14F-4D97-AF65-F5344CB8AC3E}">
        <p14:creationId xmlns:p14="http://schemas.microsoft.com/office/powerpoint/2010/main" val="2833165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31</a:t>
            </a:fld>
            <a:endParaRPr kumimoji="1" lang="zh-TW" altLang="en-US"/>
          </a:p>
        </p:txBody>
      </p:sp>
    </p:spTree>
    <p:extLst>
      <p:ext uri="{BB962C8B-B14F-4D97-AF65-F5344CB8AC3E}">
        <p14:creationId xmlns:p14="http://schemas.microsoft.com/office/powerpoint/2010/main" val="2034414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p:sp>
      <p:sp>
        <p:nvSpPr>
          <p:cNvPr id="90115" name="Notes Placeholder 2"/>
          <p:cNvSpPr>
            <a:spLocks noGrp="1"/>
          </p:cNvSpPr>
          <p:nvPr>
            <p:ph type="body" idx="1"/>
          </p:nvPr>
        </p:nvSpPr>
        <p:spPr>
          <a:noFill/>
          <a:extLst>
            <a:ext uri="{91240B29-F687-4f45-9708-019B960494DF}">
              <a14:hiddenLine xmlns:a14="http://schemas.microsoft.com/office/drawing/2010/main" xmlns="" w="12700" cap="rnd">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r>
              <a:rPr lang="en-GB" dirty="0" smtClean="0"/>
              <a:t>A </a:t>
            </a:r>
            <a:r>
              <a:rPr lang="en-GB" dirty="0"/>
              <a:t>fully randomized  design with two event-types (A and B, let’s say happy and sad </a:t>
            </a:r>
            <a:r>
              <a:rPr lang="en-GB" dirty="0" smtClean="0"/>
              <a:t>faces).</a:t>
            </a:r>
          </a:p>
          <a:p>
            <a:r>
              <a:rPr lang="en-US" dirty="0" smtClean="0">
                <a:latin typeface="Calibri" charset="0"/>
                <a:cs typeface="Calibri" charset="0"/>
                <a:sym typeface="Calibri" charset="0"/>
              </a:rPr>
              <a:t>We may want to ask </a:t>
            </a:r>
          </a:p>
          <a:p>
            <a:pPr>
              <a:buFontTx/>
              <a:buAutoNum type="arabicParenR"/>
            </a:pPr>
            <a:r>
              <a:rPr lang="en-US" dirty="0" smtClean="0">
                <a:latin typeface="Calibri" charset="0"/>
                <a:cs typeface="Calibri" charset="0"/>
                <a:sym typeface="Calibri" charset="0"/>
              </a:rPr>
              <a:t>where in the brain is there a response to faces vs. Baseline (regardless of expression) --&gt; common effect (the +1+1 contrast), and </a:t>
            </a:r>
          </a:p>
          <a:p>
            <a:pPr>
              <a:buFontTx/>
              <a:buAutoNum type="arabicParenR"/>
            </a:pPr>
            <a:r>
              <a:rPr lang="en-US" dirty="0" smtClean="0">
                <a:latin typeface="Calibri" charset="0"/>
                <a:cs typeface="Calibri" charset="0"/>
                <a:sym typeface="Calibri" charset="0"/>
              </a:rPr>
              <a:t>where, within those regions responsive to faces (i.e., using a mask or functionally defined ROIs from the first contrast),  is there a difference between happy and sad faces --&gt; differential effect (the +1-1 contrast).</a:t>
            </a:r>
          </a:p>
          <a:p>
            <a:r>
              <a:rPr lang="en-US" dirty="0" smtClean="0">
                <a:latin typeface="Calibri" charset="0"/>
                <a:cs typeface="Calibri" charset="0"/>
                <a:sym typeface="Calibri" charset="0"/>
              </a:rPr>
              <a:t>For this </a:t>
            </a:r>
            <a:r>
              <a:rPr lang="en-US" dirty="0" err="1" smtClean="0">
                <a:latin typeface="Calibri" charset="0"/>
                <a:cs typeface="Calibri" charset="0"/>
                <a:sym typeface="Calibri" charset="0"/>
              </a:rPr>
              <a:t>randomised</a:t>
            </a:r>
            <a:r>
              <a:rPr lang="en-US" dirty="0" smtClean="0">
                <a:latin typeface="Calibri" charset="0"/>
                <a:cs typeface="Calibri" charset="0"/>
                <a:sym typeface="Calibri" charset="0"/>
              </a:rPr>
              <a:t> design, the efficiency for both the differential and the common effect is shown in this figure. The SOA clearly differs for the two contrasts. </a:t>
            </a:r>
            <a:endParaRPr lang="en-GB" dirty="0" smtClean="0"/>
          </a:p>
          <a:p>
            <a:endParaRPr lang="en-GB" dirty="0" smtClean="0"/>
          </a:p>
          <a:p>
            <a:r>
              <a:rPr lang="en-GB" sz="2400" kern="1200" dirty="0" smtClean="0">
                <a:solidFill>
                  <a:srgbClr val="000000"/>
                </a:solidFill>
                <a:effectLst/>
                <a:latin typeface="Avenir Roman" charset="0"/>
                <a:ea typeface="ＭＳ Ｐゴシック" charset="0"/>
                <a:cs typeface="Avenir Roman" charset="0"/>
                <a:sym typeface="Avenir Roman" charset="0"/>
              </a:rPr>
              <a:t>As I mentioned earlier, efficiency depends on the contrast of interest. Short SOA’s are optimal for the differential effect (A-B). But they are really bad for the main effect (A+B). We have a trade off. </a:t>
            </a:r>
          </a:p>
          <a:p>
            <a:r>
              <a:rPr lang="en-GB" sz="2400" kern="1200" dirty="0" smtClean="0">
                <a:solidFill>
                  <a:srgbClr val="000000"/>
                </a:solidFill>
                <a:effectLst/>
                <a:latin typeface="Avenir Roman" charset="0"/>
                <a:ea typeface="ＭＳ Ｐゴシック" charset="0"/>
                <a:cs typeface="Avenir Roman" charset="0"/>
                <a:sym typeface="Avenir Roman" charset="0"/>
              </a:rPr>
              <a:t>WHY – BECAUSE WITH A SHORT SOA, THE SIGNAL NEVER RETURNS TO BASELINE, THEREFORE THERE WILL BE NO CONTRAST BETWEEN HIGH AND LOW ACTIVITY DUE TO LOW VARIABILITY. WE CAN STILL COMPARE BETWEEN CONDITIONS THOUGH, AND BECAUSE WE HAVE HIGH SIGNAL HERE, THIS IS OPTIMAL. </a:t>
            </a:r>
          </a:p>
          <a:p>
            <a:endParaRPr lang="en-GB" dirty="0"/>
          </a:p>
          <a:p>
            <a:endParaRPr lang="en-US" dirty="0">
              <a:latin typeface="Calibri" charset="0"/>
              <a:cs typeface="Calibri" charset="0"/>
              <a:sym typeface="Calibri" charset="0"/>
            </a:endParaRPr>
          </a:p>
          <a:p>
            <a:endParaRPr lang="en-US" dirty="0">
              <a:latin typeface="Calibri" charset="0"/>
              <a:cs typeface="Calibri" charset="0"/>
              <a:sym typeface="Calibri" charset="0"/>
            </a:endParaRPr>
          </a:p>
          <a:p>
            <a:endParaRPr lang="en-US" dirty="0">
              <a:latin typeface="Calibri" charset="0"/>
              <a:cs typeface="Calibri" charset="0"/>
              <a:sym typeface="Calibri" charset="0"/>
            </a:endParaRPr>
          </a:p>
          <a:p>
            <a:endParaRPr lang="en-US" dirty="0">
              <a:latin typeface="Calibri" charset="0"/>
              <a:cs typeface="Calibri" charset="0"/>
              <a:sym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p:sp>
      <p:sp>
        <p:nvSpPr>
          <p:cNvPr id="92163" name="Notes Placeholder 2"/>
          <p:cNvSpPr>
            <a:spLocks noGrp="1"/>
          </p:cNvSpPr>
          <p:nvPr>
            <p:ph type="body" idx="1"/>
          </p:nvPr>
        </p:nvSpPr>
        <p:spPr>
          <a:noFill/>
          <a:extLst>
            <a:ext uri="{91240B29-F687-4f45-9708-019B960494DF}">
              <a14:hiddenLine xmlns:a14="http://schemas.microsoft.com/office/drawing/2010/main" xmlns="" w="12700" cap="rnd">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GB" sz="2400" kern="1200" dirty="0" smtClean="0">
                <a:solidFill>
                  <a:srgbClr val="000000"/>
                </a:solidFill>
                <a:effectLst/>
                <a:latin typeface="Avenir Roman" charset="0"/>
                <a:ea typeface="ＭＳ Ｐゴシック" charset="0"/>
                <a:cs typeface="Avenir Roman" charset="0"/>
                <a:sym typeface="Avenir Roman" charset="0"/>
              </a:rPr>
              <a:t>Null events are a convenient way of creating a stochastic design by randomising the SOA between the components of interest. They are essentially like a fixation cross. Here you can see that this reduces the trade off between the two contrasts. Slightly impairs differential effect but at least can look at main effect now. </a:t>
            </a:r>
            <a:endParaRPr lang="en-GB" dirty="0" smtClean="0"/>
          </a:p>
          <a:p>
            <a:endParaRPr lang="en-GB" dirty="0" smtClean="0"/>
          </a:p>
          <a:p>
            <a:r>
              <a:rPr lang="en-GB" dirty="0" smtClean="0"/>
              <a:t>A </a:t>
            </a:r>
            <a:r>
              <a:rPr lang="en-GB" dirty="0"/>
              <a:t>further design concept concerns ‘null events’. These  are not real events, in that they do not differ from the  baseline and hence are not detectable by subjects (so are not generally modelled in the design matrix). </a:t>
            </a:r>
          </a:p>
          <a:p>
            <a:r>
              <a:rPr lang="en-GB" dirty="0"/>
              <a:t>They were  introduced by Dale and Buckner (1997) as ‘ﬁxation trials’,  to allow ‘selective averaging’. </a:t>
            </a:r>
          </a:p>
          <a:p>
            <a:r>
              <a:rPr lang="en-GB" dirty="0"/>
              <a:t>In fact, they are simply a convenient means of creating a  stochastic design by shufﬂing a certain proportion of null  events among the events of interest (producing an exponential distribution of SOAs). </a:t>
            </a:r>
          </a:p>
          <a:p>
            <a:r>
              <a:rPr lang="en-GB" dirty="0"/>
              <a:t>In other words, n</a:t>
            </a:r>
            <a:r>
              <a:rPr lang="en-US" dirty="0" err="1">
                <a:latin typeface="Calibri" charset="0"/>
                <a:cs typeface="Calibri" charset="0"/>
                <a:sym typeface="Calibri" charset="0"/>
              </a:rPr>
              <a:t>ull</a:t>
            </a:r>
            <a:r>
              <a:rPr lang="en-US" dirty="0">
                <a:latin typeface="Calibri" charset="0"/>
                <a:cs typeface="Calibri" charset="0"/>
                <a:sym typeface="Calibri" charset="0"/>
              </a:rPr>
              <a:t> events provide a convenient way of </a:t>
            </a:r>
            <a:r>
              <a:rPr lang="en-US" dirty="0" err="1">
                <a:latin typeface="Calibri" charset="0"/>
                <a:cs typeface="Calibri" charset="0"/>
                <a:sym typeface="Calibri" charset="0"/>
              </a:rPr>
              <a:t>randomising</a:t>
            </a:r>
            <a:r>
              <a:rPr lang="en-US" dirty="0">
                <a:latin typeface="Calibri" charset="0"/>
                <a:cs typeface="Calibri" charset="0"/>
                <a:sym typeface="Calibri" charset="0"/>
              </a:rPr>
              <a:t> the SOA between the events of interest.</a:t>
            </a:r>
            <a:endParaRPr lang="en-GB" dirty="0"/>
          </a:p>
          <a:p>
            <a:r>
              <a:rPr lang="en-GB" dirty="0"/>
              <a:t>From the perspective of multiple event-type designs, the reason for null events is to buy efﬁciency for both the main effect and differential  effect at short SOAs (at a slight cost to the efﬁciency for the differential effect).</a:t>
            </a:r>
          </a:p>
          <a:p>
            <a:pPr eaLnBrk="1">
              <a:lnSpc>
                <a:spcPct val="100000"/>
              </a:lnSpc>
            </a:pPr>
            <a:endParaRPr lang="en-US" dirty="0">
              <a:latin typeface="Calibri" charset="0"/>
              <a:cs typeface="Calibri" charset="0"/>
              <a:sym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further design concept concerns ‘null events’. These  are not real events, in that they do not differ from the  baseline and hence are not detectable by subjects (so are not generally modelled in the design matrix). </a:t>
            </a:r>
          </a:p>
          <a:p>
            <a:r>
              <a:rPr lang="en-GB" dirty="0" smtClean="0"/>
              <a:t>They were  introduced by Dale and Buckner (1997) as ‘ﬁxation trials’,  to allow ‘selective averaging’. </a:t>
            </a:r>
          </a:p>
          <a:p>
            <a:r>
              <a:rPr lang="en-GB" dirty="0" smtClean="0"/>
              <a:t>In fact, they are simply a convenient means of creating a  stochastic design by shufﬂing a certain proportion of null  events among the events of interest (producing an exponential distribution of SOAs). </a:t>
            </a:r>
          </a:p>
          <a:p>
            <a:endParaRPr lang="en-US" dirty="0" smtClean="0"/>
          </a:p>
          <a:p>
            <a:r>
              <a:rPr lang="en-US" dirty="0" smtClean="0"/>
              <a:t>NEED TO THINK</a:t>
            </a:r>
            <a:r>
              <a:rPr lang="en-US" baseline="0" dirty="0" smtClean="0"/>
              <a:t> ABOUT NOT JUST THE STIMULUS JITTER, BUT </a:t>
            </a:r>
            <a:r>
              <a:rPr lang="de-DE" baseline="0" dirty="0" smtClean="0"/>
              <a:t>TH</a:t>
            </a:r>
            <a:r>
              <a:rPr lang="en-US" baseline="0" dirty="0" smtClean="0"/>
              <a:t>E CONDITION JITTER </a:t>
            </a:r>
            <a:endParaRPr lang="en-US"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35</a:t>
            </a:fld>
            <a:endParaRPr kumimoji="1" lang="zh-TW" altLang="en-US"/>
          </a:p>
        </p:txBody>
      </p:sp>
    </p:spTree>
    <p:extLst>
      <p:ext uri="{BB962C8B-B14F-4D97-AF65-F5344CB8AC3E}">
        <p14:creationId xmlns:p14="http://schemas.microsoft.com/office/powerpoint/2010/main" val="1046451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 some cases we need to design experiments where there is necessarily some degree of correlation between </a:t>
            </a:r>
            <a:r>
              <a:rPr lang="en-US" altLang="en-US" sz="1200" dirty="0" err="1"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regressors</a:t>
            </a:r>
            <a:r>
              <a:rPr lang="en-US" altLang="en-US" sz="1200" dirty="0"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For example, when trials consist of two events, one of which must follow the other as in a working memory design (a trial consists of stimulus, short retention interval and a response). With short SOAs between each event type, the </a:t>
            </a:r>
            <a:r>
              <a:rPr lang="en-US" altLang="en-US" sz="1200" dirty="0" err="1"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regressors</a:t>
            </a:r>
            <a:r>
              <a:rPr lang="en-US" altLang="en-US" sz="1200" dirty="0"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for the stimulus and response will be negatively correlated as shown in A. Solutions could be: B -- Randomly vary (jitter) the time between successive stimuli and responses (assuming this is possible). C -- Keep stimulus-response interval fixed at 4s, but only require a response on a random half of trials. Effect of both: Reduced correlation between the </a:t>
            </a:r>
            <a:r>
              <a:rPr lang="en-US" altLang="en-US" sz="1200" dirty="0" err="1"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regressors</a:t>
            </a:r>
            <a:r>
              <a:rPr lang="en-US" altLang="en-US" sz="1200" dirty="0"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increases efficiency for separating the brain’s activity to stimuli and to responses.</a:t>
            </a:r>
            <a:endParaRPr lang="en-US" alt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36</a:t>
            </a:fld>
            <a:endParaRPr kumimoji="1" lang="zh-TW" altLang="en-US"/>
          </a:p>
        </p:txBody>
      </p:sp>
    </p:spTree>
    <p:extLst>
      <p:ext uri="{BB962C8B-B14F-4D97-AF65-F5344CB8AC3E}">
        <p14:creationId xmlns:p14="http://schemas.microsoft.com/office/powerpoint/2010/main" val="329304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Selectively</a:t>
            </a:r>
            <a:r>
              <a:rPr kumimoji="1" lang="en-GB" altLang="zh-TW" baseline="0" dirty="0" smtClean="0"/>
              <a:t> attending to just one attribute ‘motion’, a</a:t>
            </a:r>
            <a:r>
              <a:rPr kumimoji="1" lang="en-GB" altLang="zh-TW" dirty="0" smtClean="0"/>
              <a:t>s opposed t</a:t>
            </a:r>
            <a:r>
              <a:rPr kumimoji="1" lang="en-GB" altLang="zh-TW" baseline="0" dirty="0" smtClean="0"/>
              <a:t>o divided attention among many attributes (e.g. colour, shape, motion)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GB" altLang="zh-TW"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zh-TW" dirty="0" smtClean="0"/>
              <a:t>Fallaciously conclude V5 role in selective attention for motion though</a:t>
            </a:r>
            <a:r>
              <a:rPr kumimoji="1" lang="en-GB" altLang="zh-TW" baseline="0" dirty="0" smtClean="0"/>
              <a:t> it represents an interaction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GB" altLang="zh-TW"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zh-TW" baseline="0" dirty="0" smtClean="0"/>
              <a:t>Image taken from: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zh-TW" dirty="0" smtClean="0"/>
              <a:t>Effects</a:t>
            </a:r>
            <a:r>
              <a:rPr kumimoji="1" lang="en-GB" altLang="zh-TW" baseline="0" dirty="0" smtClean="0"/>
              <a:t> of task and </a:t>
            </a:r>
            <a:r>
              <a:rPr kumimoji="1" lang="en-GB" altLang="zh-TW" baseline="0" dirty="0" err="1" smtClean="0"/>
              <a:t>attentional</a:t>
            </a:r>
            <a:r>
              <a:rPr kumimoji="1" lang="en-GB" altLang="zh-TW" baseline="0" dirty="0" smtClean="0"/>
              <a:t> selection on responses in human visual cortex (</a:t>
            </a:r>
            <a:r>
              <a:rPr kumimoji="1" lang="en-GB" altLang="zh-TW" baseline="0" dirty="0" err="1" smtClean="0"/>
              <a:t>Runeson</a:t>
            </a:r>
            <a:r>
              <a:rPr kumimoji="1" lang="en-GB" altLang="zh-TW" baseline="0" dirty="0" smtClean="0"/>
              <a:t> et al., 2013)</a:t>
            </a:r>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5</a:t>
            </a:fld>
            <a:endParaRPr kumimoji="1" lang="zh-TW" altLang="en-US"/>
          </a:p>
        </p:txBody>
      </p:sp>
    </p:spTree>
    <p:extLst>
      <p:ext uri="{BB962C8B-B14F-4D97-AF65-F5344CB8AC3E}">
        <p14:creationId xmlns:p14="http://schemas.microsoft.com/office/powerpoint/2010/main" val="314169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Example </a:t>
            </a:r>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6</a:t>
            </a:fld>
            <a:endParaRPr kumimoji="1" lang="zh-TW" altLang="en-US"/>
          </a:p>
        </p:txBody>
      </p:sp>
    </p:spTree>
    <p:extLst>
      <p:ext uri="{BB962C8B-B14F-4D97-AF65-F5344CB8AC3E}">
        <p14:creationId xmlns:p14="http://schemas.microsoft.com/office/powerpoint/2010/main" val="102436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 Baseline challenge for</a:t>
            </a:r>
            <a:r>
              <a:rPr kumimoji="1" lang="en-GB" altLang="zh-TW" baseline="0" dirty="0" smtClean="0"/>
              <a:t> </a:t>
            </a:r>
            <a:r>
              <a:rPr kumimoji="1" lang="en-GB" altLang="zh-TW" baseline="0" dirty="0" err="1" smtClean="0"/>
              <a:t>substraction</a:t>
            </a:r>
            <a:r>
              <a:rPr kumimoji="1" lang="en-GB" altLang="zh-TW" baseline="0" dirty="0" smtClean="0"/>
              <a:t> (left) </a:t>
            </a:r>
          </a:p>
          <a:p>
            <a:pPr marL="171450" indent="-171450">
              <a:buFontTx/>
              <a:buChar char="-"/>
            </a:pPr>
            <a:r>
              <a:rPr kumimoji="1" lang="en-GB" altLang="zh-TW" baseline="0" dirty="0" smtClean="0"/>
              <a:t>Context-sensitive effect (i.e. interactions) will not come up; conjunction identifies context-insensitive activations </a:t>
            </a:r>
          </a:p>
          <a:p>
            <a:pPr marL="171450" indent="-171450">
              <a:buFontTx/>
              <a:buChar char="-"/>
            </a:pPr>
            <a:r>
              <a:rPr kumimoji="1" lang="en-GB" altLang="zh-TW" baseline="0" dirty="0" smtClean="0"/>
              <a:t>Subtraction assumes interaction does not exist; conjunction discounts interaction </a:t>
            </a:r>
          </a:p>
          <a:p>
            <a:r>
              <a:rPr kumimoji="1" lang="en-GB" altLang="zh-TW" baseline="0" dirty="0" smtClean="0"/>
              <a:t>	(Conjunction does assume different interactions do not activate the same area to the same degree)</a:t>
            </a:r>
          </a:p>
          <a:p>
            <a:r>
              <a:rPr kumimoji="1" lang="en-GB" altLang="zh-TW" baseline="0" dirty="0" smtClean="0"/>
              <a:t>- Too conservative – what if only partial overlap?</a:t>
            </a:r>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7</a:t>
            </a:fld>
            <a:endParaRPr kumimoji="1" lang="zh-TW" altLang="en-US"/>
          </a:p>
        </p:txBody>
      </p:sp>
    </p:spTree>
    <p:extLst>
      <p:ext uri="{BB962C8B-B14F-4D97-AF65-F5344CB8AC3E}">
        <p14:creationId xmlns:p14="http://schemas.microsoft.com/office/powerpoint/2010/main" val="270368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8</a:t>
            </a:fld>
            <a:endParaRPr kumimoji="1" lang="zh-TW" altLang="en-US"/>
          </a:p>
        </p:txBody>
      </p:sp>
    </p:spTree>
    <p:extLst>
      <p:ext uri="{BB962C8B-B14F-4D97-AF65-F5344CB8AC3E}">
        <p14:creationId xmlns:p14="http://schemas.microsoft.com/office/powerpoint/2010/main" val="98720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Conclude</a:t>
            </a:r>
            <a:r>
              <a:rPr kumimoji="1" lang="en-GB" altLang="zh-TW" baseline="0" dirty="0" smtClean="0"/>
              <a:t> IT is involved in object recognition, but not in phonological retrieval</a:t>
            </a:r>
          </a:p>
          <a:p>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9</a:t>
            </a:fld>
            <a:endParaRPr kumimoji="1" lang="zh-TW" altLang="en-US"/>
          </a:p>
        </p:txBody>
      </p:sp>
    </p:spTree>
    <p:extLst>
      <p:ext uri="{BB962C8B-B14F-4D97-AF65-F5344CB8AC3E}">
        <p14:creationId xmlns:p14="http://schemas.microsoft.com/office/powerpoint/2010/main" val="155342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Doe</a:t>
            </a:r>
            <a:r>
              <a:rPr kumimoji="1" lang="en-GB" altLang="zh-TW" baseline="0" dirty="0" smtClean="0"/>
              <a:t>s phonological retrieval modulate IT activation by object recognition?  ([D] – [C]) &gt; ([B] – [A])</a:t>
            </a:r>
          </a:p>
          <a:p>
            <a:r>
              <a:rPr kumimoji="1" lang="en-GB" altLang="zh-TW" baseline="0" dirty="0" smtClean="0"/>
              <a:t>Does object recognition modulate IT activation by phonological retrieval? ([D] – [B]) &lt; ([C] – [A]) -&gt; in the absence of object recognition, phonological retrieval deactivates IT</a:t>
            </a:r>
            <a:endParaRPr kumimoji="1" lang="en-GB" altLang="zh-TW" dirty="0" smtClean="0"/>
          </a:p>
          <a:p>
            <a:endParaRPr kumimoji="1" lang="en-GB" altLang="zh-TW" dirty="0" smtClean="0"/>
          </a:p>
          <a:p>
            <a:r>
              <a:rPr kumimoji="1" lang="en-GB" altLang="zh-TW" dirty="0" smtClean="0"/>
              <a:t>Check interaction by comparing</a:t>
            </a:r>
            <a:r>
              <a:rPr kumimoji="1" lang="en-GB" altLang="zh-TW" baseline="0" dirty="0" smtClean="0"/>
              <a:t>: Activation due to object recognition in the absence of phonological retrieval (B-A) 	</a:t>
            </a:r>
          </a:p>
          <a:p>
            <a:r>
              <a:rPr kumimoji="1" lang="en-GB" altLang="zh-TW" baseline="0" dirty="0" smtClean="0"/>
              <a:t>					</a:t>
            </a:r>
          </a:p>
          <a:p>
            <a:r>
              <a:rPr kumimoji="1" lang="en-GB" altLang="zh-TW" baseline="0" dirty="0" smtClean="0"/>
              <a:t>				VERSUS</a:t>
            </a:r>
          </a:p>
          <a:p>
            <a:r>
              <a:rPr kumimoji="1" lang="en-GB" altLang="zh-TW" baseline="0" dirty="0" smtClean="0"/>
              <a:t>						</a:t>
            </a:r>
          </a:p>
          <a:p>
            <a:r>
              <a:rPr kumimoji="1" lang="en-GB" altLang="zh-TW" baseline="0" dirty="0" smtClean="0"/>
              <a:t>				Activation due to o</a:t>
            </a:r>
            <a:r>
              <a:rPr kumimoji="1" lang="en-GB" altLang="zh-TW" dirty="0" smtClean="0"/>
              <a:t>bject</a:t>
            </a:r>
            <a:r>
              <a:rPr kumimoji="1" lang="en-GB" altLang="zh-TW" baseline="0" dirty="0" smtClean="0"/>
              <a:t> recognition </a:t>
            </a:r>
            <a:r>
              <a:rPr kumimoji="1" lang="en-GB" altLang="zh-TW" dirty="0" smtClean="0"/>
              <a:t> in the presence of phonological</a:t>
            </a:r>
            <a:r>
              <a:rPr kumimoji="1" lang="en-GB" altLang="zh-TW" baseline="0" dirty="0" smtClean="0"/>
              <a:t> retrieval (D-C)</a:t>
            </a:r>
          </a:p>
          <a:p>
            <a:endParaRPr kumimoji="1" lang="en-GB" altLang="zh-TW" dirty="0" smtClean="0"/>
          </a:p>
          <a:p>
            <a:r>
              <a:rPr kumimoji="1" lang="en-GB" altLang="zh-TW" dirty="0" smtClean="0"/>
              <a:t>(Pure insertion requires them to be</a:t>
            </a:r>
            <a:r>
              <a:rPr kumimoji="1" lang="en-GB" altLang="zh-TW" baseline="0" dirty="0" smtClean="0"/>
              <a:t> the same) </a:t>
            </a:r>
          </a:p>
          <a:p>
            <a:endParaRPr kumimoji="1" lang="en-GB" altLang="zh-TW" baseline="0" dirty="0" smtClean="0"/>
          </a:p>
          <a:p>
            <a:pPr marL="171450" indent="-171450">
              <a:buFontTx/>
              <a:buChar char="-"/>
            </a:pPr>
            <a:r>
              <a:rPr kumimoji="1" lang="en-GB" altLang="zh-TW" baseline="0" dirty="0" smtClean="0"/>
              <a:t>- - - </a:t>
            </a:r>
          </a:p>
          <a:p>
            <a:pPr marL="171450" indent="-171450">
              <a:buFontTx/>
              <a:buChar char="-"/>
            </a:pPr>
            <a:endParaRPr kumimoji="1" lang="en-GB" altLang="zh-TW" baseline="0" dirty="0" smtClean="0"/>
          </a:p>
          <a:p>
            <a:r>
              <a:rPr kumimoji="1" lang="en-GB" altLang="zh-TW" baseline="0" dirty="0" smtClean="0"/>
              <a:t>(C-A) vs. (D-B) if object recognition modulates phonological retrieval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GB" altLang="zh-TW" baseline="0" dirty="0" smtClean="0"/>
              <a:t>In the absence of object recognition, phonological retrieval deactivates IT</a:t>
            </a:r>
          </a:p>
          <a:p>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10</a:t>
            </a:fld>
            <a:endParaRPr kumimoji="1" lang="zh-TW" altLang="en-US"/>
          </a:p>
        </p:txBody>
      </p:sp>
    </p:spTree>
    <p:extLst>
      <p:ext uri="{BB962C8B-B14F-4D97-AF65-F5344CB8AC3E}">
        <p14:creationId xmlns:p14="http://schemas.microsoft.com/office/powerpoint/2010/main" val="220085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Parametric</a:t>
            </a:r>
            <a:r>
              <a:rPr kumimoji="1" lang="en-GB" altLang="zh-TW" baseline="0" dirty="0" smtClean="0"/>
              <a:t> with factorial</a:t>
            </a:r>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11</a:t>
            </a:fld>
            <a:endParaRPr kumimoji="1" lang="zh-TW" altLang="en-US"/>
          </a:p>
        </p:txBody>
      </p:sp>
    </p:spTree>
    <p:extLst>
      <p:ext uri="{BB962C8B-B14F-4D97-AF65-F5344CB8AC3E}">
        <p14:creationId xmlns:p14="http://schemas.microsoft.com/office/powerpoint/2010/main" val="55752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GB" smtClean="0"/>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GB" smtClean="0"/>
              <a:t>按一下以編輯母片子標題樣式</a:t>
            </a:r>
            <a:endParaRPr lang="en-US" dirty="0"/>
          </a:p>
        </p:txBody>
      </p:sp>
      <p:sp>
        <p:nvSpPr>
          <p:cNvPr id="4" name="Date Placeholder 3"/>
          <p:cNvSpPr>
            <a:spLocks noGrp="1"/>
          </p:cNvSpPr>
          <p:nvPr>
            <p:ph type="dt" sz="half" idx="10"/>
          </p:nvPr>
        </p:nvSpPr>
        <p:spPr/>
        <p:txBody>
          <a:bodyPr/>
          <a:lstStyle/>
          <a:p>
            <a:fld id="{C8BB400A-E2D8-6045-A460-D4E2AEF3EBDC}" type="datetimeFigureOut">
              <a:rPr kumimoji="1" lang="zh-TW" altLang="en-US" smtClean="0"/>
              <a:t>2019/1/18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GB"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a:p>
        </p:txBody>
      </p:sp>
      <p:sp>
        <p:nvSpPr>
          <p:cNvPr id="4" name="Date Placeholder 3"/>
          <p:cNvSpPr>
            <a:spLocks noGrp="1"/>
          </p:cNvSpPr>
          <p:nvPr>
            <p:ph type="dt" sz="half" idx="10"/>
          </p:nvPr>
        </p:nvSpPr>
        <p:spPr/>
        <p:txBody>
          <a:bodyPr/>
          <a:lstStyle/>
          <a:p>
            <a:fld id="{C8BB400A-E2D8-6045-A460-D4E2AEF3EBDC}" type="datetimeFigureOut">
              <a:rPr kumimoji="1" lang="zh-TW" altLang="en-US" smtClean="0"/>
              <a:t>2019/1/18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GB" smtClean="0"/>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4" name="Date Placeholder 3"/>
          <p:cNvSpPr>
            <a:spLocks noGrp="1"/>
          </p:cNvSpPr>
          <p:nvPr>
            <p:ph type="dt" sz="half" idx="10"/>
          </p:nvPr>
        </p:nvSpPr>
        <p:spPr/>
        <p:txBody>
          <a:bodyPr/>
          <a:lstStyle/>
          <a:p>
            <a:fld id="{C8BB400A-E2D8-6045-A460-D4E2AEF3EBDC}" type="datetimeFigureOut">
              <a:rPr kumimoji="1" lang="zh-TW" altLang="en-US" smtClean="0"/>
              <a:t>2019/1/18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GB" smtClean="0"/>
              <a:t>按一下以編輯母片標題樣式</a:t>
            </a:r>
            <a:endParaRPr lang="en-US"/>
          </a:p>
        </p:txBody>
      </p:sp>
      <p:sp>
        <p:nvSpPr>
          <p:cNvPr id="3" name="Content Placeholder 2"/>
          <p:cNvSpPr>
            <a:spLocks noGrp="1"/>
          </p:cNvSpPr>
          <p:nvPr>
            <p:ph idx="1"/>
          </p:nvPr>
        </p:nvSpPr>
        <p:spPr/>
        <p:txBody>
          <a:body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a:p>
        </p:txBody>
      </p:sp>
      <p:sp>
        <p:nvSpPr>
          <p:cNvPr id="4" name="Date Placeholder 3"/>
          <p:cNvSpPr>
            <a:spLocks noGrp="1"/>
          </p:cNvSpPr>
          <p:nvPr>
            <p:ph type="dt" sz="half" idx="10"/>
          </p:nvPr>
        </p:nvSpPr>
        <p:spPr/>
        <p:txBody>
          <a:bodyPr/>
          <a:lstStyle/>
          <a:p>
            <a:fld id="{C8BB400A-E2D8-6045-A460-D4E2AEF3EBDC}" type="datetimeFigureOut">
              <a:rPr kumimoji="1" lang="zh-TW" altLang="en-US" smtClean="0"/>
              <a:t>2019/1/18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TW" altLang="en-GB" smtClean="0"/>
              <a:t>按一下以編輯母片標題樣式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GB" smtClean="0"/>
              <a:t>按一下以編輯母片文字樣式</a:t>
            </a:r>
          </a:p>
        </p:txBody>
      </p:sp>
      <p:sp>
        <p:nvSpPr>
          <p:cNvPr id="4" name="Date Placeholder 3"/>
          <p:cNvSpPr>
            <a:spLocks noGrp="1"/>
          </p:cNvSpPr>
          <p:nvPr>
            <p:ph type="dt" sz="half" idx="10"/>
          </p:nvPr>
        </p:nvSpPr>
        <p:spPr/>
        <p:txBody>
          <a:bodyPr/>
          <a:lstStyle/>
          <a:p>
            <a:fld id="{C8BB400A-E2D8-6045-A460-D4E2AEF3EBDC}" type="datetimeFigureOut">
              <a:rPr kumimoji="1" lang="zh-TW" altLang="en-US" smtClean="0"/>
              <a:t>2019/1/18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GB" smtClean="0"/>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5" name="Date Placeholder 4"/>
          <p:cNvSpPr>
            <a:spLocks noGrp="1"/>
          </p:cNvSpPr>
          <p:nvPr>
            <p:ph type="dt" sz="half" idx="10"/>
          </p:nvPr>
        </p:nvSpPr>
        <p:spPr/>
        <p:txBody>
          <a:bodyPr/>
          <a:lstStyle/>
          <a:p>
            <a:fld id="{C8BB400A-E2D8-6045-A460-D4E2AEF3EBDC}" type="datetimeFigureOut">
              <a:rPr kumimoji="1" lang="zh-TW" altLang="en-US" smtClean="0"/>
              <a:t>2019/1/18</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GB" smtClean="0"/>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GB" smtClean="0"/>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GB" smtClean="0"/>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7" name="Date Placeholder 6"/>
          <p:cNvSpPr>
            <a:spLocks noGrp="1"/>
          </p:cNvSpPr>
          <p:nvPr>
            <p:ph type="dt" sz="half" idx="10"/>
          </p:nvPr>
        </p:nvSpPr>
        <p:spPr/>
        <p:txBody>
          <a:bodyPr/>
          <a:lstStyle/>
          <a:p>
            <a:fld id="{C8BB400A-E2D8-6045-A460-D4E2AEF3EBDC}" type="datetimeFigureOut">
              <a:rPr kumimoji="1" lang="zh-TW" altLang="en-US" smtClean="0"/>
              <a:t>2019/1/18</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GB" smtClean="0"/>
              <a:t>按一下以編輯母片標題樣式</a:t>
            </a:r>
            <a:endParaRPr lang="en-US"/>
          </a:p>
        </p:txBody>
      </p:sp>
      <p:sp>
        <p:nvSpPr>
          <p:cNvPr id="3" name="Date Placeholder 2"/>
          <p:cNvSpPr>
            <a:spLocks noGrp="1"/>
          </p:cNvSpPr>
          <p:nvPr>
            <p:ph type="dt" sz="half" idx="10"/>
          </p:nvPr>
        </p:nvSpPr>
        <p:spPr/>
        <p:txBody>
          <a:bodyPr/>
          <a:lstStyle/>
          <a:p>
            <a:fld id="{C8BB400A-E2D8-6045-A460-D4E2AEF3EBDC}" type="datetimeFigureOut">
              <a:rPr kumimoji="1" lang="zh-TW" altLang="en-US" smtClean="0"/>
              <a:t>2019/1/18</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B400A-E2D8-6045-A460-D4E2AEF3EBDC}" type="datetimeFigureOut">
              <a:rPr kumimoji="1" lang="zh-TW" altLang="en-US" smtClean="0"/>
              <a:t>2019/1/18</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GB" smtClean="0"/>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GB" smtClean="0"/>
              <a:t>按一下以編輯母片文字樣式</a:t>
            </a:r>
          </a:p>
        </p:txBody>
      </p:sp>
      <p:sp>
        <p:nvSpPr>
          <p:cNvPr id="5" name="Date Placeholder 4"/>
          <p:cNvSpPr>
            <a:spLocks noGrp="1"/>
          </p:cNvSpPr>
          <p:nvPr>
            <p:ph type="dt" sz="half" idx="10"/>
          </p:nvPr>
        </p:nvSpPr>
        <p:spPr/>
        <p:txBody>
          <a:bodyPr/>
          <a:lstStyle/>
          <a:p>
            <a:fld id="{C8BB400A-E2D8-6045-A460-D4E2AEF3EBDC}" type="datetimeFigureOut">
              <a:rPr kumimoji="1" lang="zh-TW" altLang="en-US" smtClean="0"/>
              <a:t>2019/1/18</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TW" altLang="en-GB" smtClean="0"/>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GB" smtClean="0"/>
              <a:t>將圖片拖曳至版面配置區或按一下圖示以新增</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GB" smtClean="0"/>
              <a:t>按一下以編輯母片文字樣式</a:t>
            </a:r>
          </a:p>
        </p:txBody>
      </p:sp>
      <p:sp>
        <p:nvSpPr>
          <p:cNvPr id="5" name="Date Placeholder 4"/>
          <p:cNvSpPr>
            <a:spLocks noGrp="1"/>
          </p:cNvSpPr>
          <p:nvPr>
            <p:ph type="dt" sz="half" idx="10"/>
          </p:nvPr>
        </p:nvSpPr>
        <p:spPr/>
        <p:txBody>
          <a:bodyPr/>
          <a:lstStyle/>
          <a:p>
            <a:fld id="{C8BB400A-E2D8-6045-A460-D4E2AEF3EBDC}" type="datetimeFigureOut">
              <a:rPr kumimoji="1" lang="zh-TW" altLang="en-US" smtClean="0"/>
              <a:t>2019/1/18</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GB" smtClean="0"/>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8BB400A-E2D8-6045-A460-D4E2AEF3EBDC}" type="datetimeFigureOut">
              <a:rPr kumimoji="1" lang="zh-TW" altLang="en-US" smtClean="0"/>
              <a:t>2019/1/18</a:t>
            </a:fld>
            <a:endParaRPr kumimoji="1"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zh-TW"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3D46B11-7CE2-DA43-BFF4-7FA486F24ABC}" type="slidenum">
              <a:rPr kumimoji="1" lang="zh-TW" altLang="en-US" smtClean="0"/>
              <a:t>‹#›</a:t>
            </a:fld>
            <a:endParaRPr kumimoji="1" lang="zh-TW" altLang="en-US"/>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oursera.org/learn/functional-mri-2/lecture/zVWBb/module-7a-advanced-experimental-design-i-fundamentals-of-design-efficiency" TargetMode="External"/><Relationship Id="rId2" Type="http://schemas.openxmlformats.org/officeDocument/2006/relationships/hyperlink" Target="https://mediacentral.ucl.ac.uk/Player/2897" TargetMode="External"/><Relationship Id="rId1" Type="http://schemas.openxmlformats.org/officeDocument/2006/relationships/slideLayout" Target="../slideLayouts/slideLayout2.xml"/><Relationship Id="rId4" Type="http://schemas.openxmlformats.org/officeDocument/2006/relationships/hyperlink" Target="http://imaging.mrc-cbu.cam.ac.uk/imaging/DesignEfficienc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kumimoji="1" lang="en-GB" altLang="zh-TW" dirty="0" smtClean="0">
                <a:latin typeface="Arial"/>
                <a:cs typeface="Arial"/>
              </a:rPr>
              <a:t>Study design </a:t>
            </a:r>
            <a:br>
              <a:rPr kumimoji="1" lang="en-GB" altLang="zh-TW" dirty="0" smtClean="0">
                <a:latin typeface="Arial"/>
                <a:cs typeface="Arial"/>
              </a:rPr>
            </a:br>
            <a:r>
              <a:rPr kumimoji="1" lang="en-GB" altLang="zh-TW" dirty="0" smtClean="0">
                <a:latin typeface="Arial"/>
                <a:cs typeface="Arial"/>
              </a:rPr>
              <a:t>&amp; EFFICIENCY</a:t>
            </a:r>
            <a:endParaRPr kumimoji="1" lang="zh-TW" altLang="en-US" dirty="0">
              <a:latin typeface="Arial"/>
              <a:cs typeface="Arial"/>
            </a:endParaRPr>
          </a:p>
        </p:txBody>
      </p:sp>
      <p:sp>
        <p:nvSpPr>
          <p:cNvPr id="3" name="子標題 2"/>
          <p:cNvSpPr>
            <a:spLocks noGrp="1"/>
          </p:cNvSpPr>
          <p:nvPr>
            <p:ph type="subTitle" idx="1"/>
          </p:nvPr>
        </p:nvSpPr>
        <p:spPr>
          <a:xfrm>
            <a:off x="685800" y="3505200"/>
            <a:ext cx="7848600" cy="2390446"/>
          </a:xfrm>
        </p:spPr>
        <p:txBody>
          <a:bodyPr>
            <a:normAutofit/>
          </a:bodyPr>
          <a:lstStyle/>
          <a:p>
            <a:r>
              <a:rPr kumimoji="1" lang="en-GB" altLang="zh-TW" dirty="0" smtClean="0"/>
              <a:t>By Innocent Aforlabi-Logoh &amp; </a:t>
            </a:r>
            <a:r>
              <a:rPr kumimoji="1" lang="en-GB" altLang="zh-TW" smtClean="0"/>
              <a:t>Alex Hopkins</a:t>
            </a:r>
            <a:endParaRPr kumimoji="1" lang="en-GB" altLang="zh-TW" dirty="0"/>
          </a:p>
          <a:p>
            <a:endParaRPr kumimoji="1" lang="en-GB" altLang="zh-TW" dirty="0"/>
          </a:p>
          <a:p>
            <a:endParaRPr kumimoji="1" lang="en-GB" altLang="zh-TW" dirty="0"/>
          </a:p>
          <a:p>
            <a:pPr algn="ctr"/>
            <a:r>
              <a:rPr kumimoji="1" lang="en-GB" altLang="zh-TW" dirty="0" smtClean="0"/>
              <a:t>MfD18-01-2018</a:t>
            </a:r>
            <a:endParaRPr kumimoji="1" lang="zh-TW" altLang="en-US" dirty="0"/>
          </a:p>
        </p:txBody>
      </p:sp>
    </p:spTree>
    <p:extLst>
      <p:ext uri="{BB962C8B-B14F-4D97-AF65-F5344CB8AC3E}">
        <p14:creationId xmlns:p14="http://schemas.microsoft.com/office/powerpoint/2010/main" val="123742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Screen Shot 2017-01-14 at 9.53.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02" y="5442740"/>
            <a:ext cx="4260003" cy="1415260"/>
          </a:xfrm>
          <a:prstGeom prst="rect">
            <a:avLst/>
          </a:prstGeom>
        </p:spPr>
      </p:pic>
      <p:pic>
        <p:nvPicPr>
          <p:cNvPr id="8" name="圖片 7" descr="Screen Shot 2017-01-14 at 9.45.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725" y="3504575"/>
            <a:ext cx="4198381" cy="716277"/>
          </a:xfrm>
          <a:prstGeom prst="rect">
            <a:avLst/>
          </a:prstGeom>
        </p:spPr>
      </p:pic>
      <p:pic>
        <p:nvPicPr>
          <p:cNvPr id="6" name="圖片 5" descr="Screen Shot 2017-01-14 at 9.44.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1102" y="4530644"/>
            <a:ext cx="4260004" cy="828738"/>
          </a:xfrm>
          <a:prstGeom prst="rect">
            <a:avLst/>
          </a:prstGeom>
        </p:spPr>
      </p:pic>
      <p:sp>
        <p:nvSpPr>
          <p:cNvPr id="2" name="標題 1"/>
          <p:cNvSpPr>
            <a:spLocks noGrp="1"/>
          </p:cNvSpPr>
          <p:nvPr>
            <p:ph type="title"/>
          </p:nvPr>
        </p:nvSpPr>
        <p:spPr/>
        <p:txBody>
          <a:bodyPr/>
          <a:lstStyle/>
          <a:p>
            <a:r>
              <a:rPr kumimoji="1" lang="en-GB" altLang="zh-TW" dirty="0" smtClean="0"/>
              <a:t>Factorial approach</a:t>
            </a:r>
            <a:endParaRPr kumimoji="1" lang="zh-TW" altLang="en-US" dirty="0"/>
          </a:p>
        </p:txBody>
      </p:sp>
      <p:sp>
        <p:nvSpPr>
          <p:cNvPr id="3" name="內容版面配置區 2"/>
          <p:cNvSpPr>
            <a:spLocks noGrp="1"/>
          </p:cNvSpPr>
          <p:nvPr>
            <p:ph idx="1"/>
          </p:nvPr>
        </p:nvSpPr>
        <p:spPr>
          <a:xfrm>
            <a:off x="457200" y="1600200"/>
            <a:ext cx="8229600" cy="5257800"/>
          </a:xfrm>
        </p:spPr>
        <p:txBody>
          <a:bodyPr>
            <a:normAutofit/>
          </a:bodyPr>
          <a:lstStyle/>
          <a:p>
            <a:r>
              <a:rPr kumimoji="1" lang="en-GB" altLang="zh-TW" sz="2200" dirty="0" smtClean="0"/>
              <a:t>Vary object recognition &amp; phonological retrieval independently</a:t>
            </a:r>
          </a:p>
          <a:p>
            <a:pPr lvl="1"/>
            <a:r>
              <a:rPr kumimoji="1" lang="en-GB" altLang="zh-TW" sz="1800" dirty="0" smtClean="0"/>
              <a:t>Add condition</a:t>
            </a:r>
            <a:r>
              <a:rPr kumimoji="1" lang="en-GB" altLang="zh-TW" sz="1800" b="1" dirty="0" smtClean="0"/>
              <a:t>: [4] Name the colour of the presented shape 			   </a:t>
            </a:r>
            <a:r>
              <a:rPr kumimoji="1" lang="en-GB" altLang="zh-TW" sz="1800" dirty="0" smtClean="0">
                <a:solidFill>
                  <a:srgbClr val="008000"/>
                </a:solidFill>
              </a:rPr>
              <a:t>(visual analysis, speech, phonological retrieval)</a:t>
            </a:r>
          </a:p>
          <a:p>
            <a:pPr lvl="1"/>
            <a:endParaRPr kumimoji="1" lang="en-GB" altLang="zh-TW" sz="2200" dirty="0" smtClean="0"/>
          </a:p>
          <a:p>
            <a:pPr marL="274320" lvl="1" indent="0">
              <a:buNone/>
            </a:pPr>
            <a:r>
              <a:rPr kumimoji="1" lang="en-GB" altLang="zh-TW" sz="1800" dirty="0" smtClean="0"/>
              <a:t>			</a:t>
            </a:r>
            <a:r>
              <a:rPr kumimoji="1" lang="en-GB" altLang="zh-TW" sz="1800" dirty="0"/>
              <a:t>	 </a:t>
            </a:r>
            <a:r>
              <a:rPr kumimoji="1" lang="en-GB" altLang="zh-TW" sz="1800" dirty="0" smtClean="0"/>
              <a:t>       </a:t>
            </a:r>
            <a:r>
              <a:rPr kumimoji="1" lang="en-GB" altLang="zh-TW" sz="1800" b="1" dirty="0" smtClean="0"/>
              <a:t>Main effect: </a:t>
            </a:r>
            <a:endParaRPr kumimoji="1" lang="en-GB" altLang="zh-TW" sz="1800" b="1" dirty="0"/>
          </a:p>
          <a:p>
            <a:pPr marL="274320" lvl="1" indent="0">
              <a:buNone/>
            </a:pPr>
            <a:r>
              <a:rPr kumimoji="1" lang="en-GB" altLang="zh-TW" sz="1800" dirty="0" smtClean="0"/>
              <a:t>				        </a:t>
            </a:r>
            <a:r>
              <a:rPr kumimoji="1" lang="en-GB" altLang="zh-TW" sz="1800" b="1" dirty="0" smtClean="0">
                <a:solidFill>
                  <a:schemeClr val="tx2"/>
                </a:solidFill>
              </a:rPr>
              <a:t>Object recognition</a:t>
            </a:r>
          </a:p>
          <a:p>
            <a:pPr marL="274320" lvl="1" indent="0">
              <a:buNone/>
            </a:pPr>
            <a:r>
              <a:rPr kumimoji="1" lang="en-GB" altLang="zh-TW" sz="1800" dirty="0"/>
              <a:t>	</a:t>
            </a:r>
            <a:r>
              <a:rPr kumimoji="1" lang="en-GB" altLang="zh-TW" sz="1800" dirty="0" smtClean="0"/>
              <a:t>				     </a:t>
            </a:r>
          </a:p>
          <a:p>
            <a:pPr marL="274320" lvl="1" indent="0">
              <a:buNone/>
            </a:pPr>
            <a:endParaRPr kumimoji="1" lang="en-GB" altLang="zh-TW" sz="1800" dirty="0" smtClean="0"/>
          </a:p>
          <a:p>
            <a:pPr marL="274320" lvl="1" indent="0">
              <a:buNone/>
            </a:pPr>
            <a:r>
              <a:rPr kumimoji="1" lang="en-GB" altLang="zh-TW" sz="1800" dirty="0"/>
              <a:t>	</a:t>
            </a:r>
            <a:r>
              <a:rPr kumimoji="1" lang="en-GB" altLang="zh-TW" sz="1800" dirty="0" smtClean="0"/>
              <a:t>			         </a:t>
            </a:r>
            <a:r>
              <a:rPr kumimoji="1" lang="en-GB" altLang="zh-TW" sz="1800" b="1" dirty="0" smtClean="0">
                <a:solidFill>
                  <a:srgbClr val="D2533C"/>
                </a:solidFill>
              </a:rPr>
              <a:t>Phonological retrieval</a:t>
            </a:r>
          </a:p>
          <a:p>
            <a:pPr marL="274320" lvl="1" indent="0">
              <a:buNone/>
            </a:pPr>
            <a:endParaRPr kumimoji="1" lang="en-GB" altLang="zh-TW" sz="1800" b="1" dirty="0">
              <a:solidFill>
                <a:srgbClr val="D2533C"/>
              </a:solidFill>
            </a:endParaRPr>
          </a:p>
          <a:p>
            <a:pPr marL="274320" lvl="1" indent="0">
              <a:buNone/>
            </a:pPr>
            <a:endParaRPr kumimoji="1" lang="en-GB" altLang="zh-TW" sz="1800" b="1" dirty="0" smtClean="0">
              <a:solidFill>
                <a:srgbClr val="D2533C"/>
              </a:solidFill>
            </a:endParaRPr>
          </a:p>
          <a:p>
            <a:pPr marL="274320" lvl="1" indent="0">
              <a:buNone/>
            </a:pPr>
            <a:r>
              <a:rPr kumimoji="1" lang="en-GB" altLang="zh-TW" sz="1800" b="1" dirty="0">
                <a:solidFill>
                  <a:srgbClr val="D2533C"/>
                </a:solidFill>
              </a:rPr>
              <a:t>	</a:t>
            </a:r>
            <a:r>
              <a:rPr kumimoji="1" lang="en-GB" altLang="zh-TW" sz="1800" b="1" dirty="0" smtClean="0">
                <a:solidFill>
                  <a:srgbClr val="D2533C"/>
                </a:solidFill>
              </a:rPr>
              <a:t>							</a:t>
            </a:r>
          </a:p>
          <a:p>
            <a:pPr marL="274320" lvl="1" indent="0">
              <a:buNone/>
            </a:pPr>
            <a:r>
              <a:rPr kumimoji="1" lang="en-GB" altLang="zh-TW" sz="1800" b="1" dirty="0" smtClean="0"/>
              <a:t>				        Interaction:</a:t>
            </a:r>
          </a:p>
          <a:p>
            <a:pPr marL="274320" lvl="1" indent="0">
              <a:buNone/>
            </a:pPr>
            <a:r>
              <a:rPr kumimoji="1" lang="en-GB" altLang="zh-TW" sz="1800" dirty="0" smtClean="0"/>
              <a:t>					</a:t>
            </a:r>
            <a:endParaRPr kumimoji="1" lang="en-GB" altLang="zh-TW" sz="1800" dirty="0"/>
          </a:p>
          <a:p>
            <a:pPr marL="274320" lvl="1" indent="0">
              <a:buNone/>
            </a:pPr>
            <a:r>
              <a:rPr kumimoji="1" lang="en-GB" altLang="zh-TW" sz="1800" dirty="0" smtClean="0"/>
              <a:t>					     </a:t>
            </a:r>
            <a:endParaRPr kumimoji="1" lang="zh-TW" altLang="en-US" sz="1800" dirty="0"/>
          </a:p>
        </p:txBody>
      </p:sp>
      <p:pic>
        <p:nvPicPr>
          <p:cNvPr id="4" name="圖片 3" descr="Screen Shot 2017-01-14 at 9.33.2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997" y="2827210"/>
            <a:ext cx="4296749" cy="2787283"/>
          </a:xfrm>
          <a:prstGeom prst="rect">
            <a:avLst/>
          </a:prstGeom>
        </p:spPr>
      </p:pic>
      <p:sp>
        <p:nvSpPr>
          <p:cNvPr id="12" name="文字方塊 11"/>
          <p:cNvSpPr txBox="1"/>
          <p:nvPr/>
        </p:nvSpPr>
        <p:spPr>
          <a:xfrm>
            <a:off x="518786" y="5820748"/>
            <a:ext cx="381116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TW" sz="1600" b="1" i="1" dirty="0" smtClean="0"/>
              <a:t>IT responses (to object recognition) change depending on the presence of phonological retrieval</a:t>
            </a:r>
            <a:endParaRPr kumimoji="1" lang="zh-TW" altLang="en-US" sz="1600" b="1" i="1" dirty="0"/>
          </a:p>
        </p:txBody>
      </p:sp>
      <p:sp>
        <p:nvSpPr>
          <p:cNvPr id="13" name="文字方塊 12"/>
          <p:cNvSpPr txBox="1"/>
          <p:nvPr/>
        </p:nvSpPr>
        <p:spPr>
          <a:xfrm>
            <a:off x="5912719" y="348734"/>
            <a:ext cx="3231280" cy="369332"/>
          </a:xfrm>
          <a:prstGeom prst="rect">
            <a:avLst/>
          </a:prstGeom>
          <a:noFill/>
        </p:spPr>
        <p:txBody>
          <a:bodyPr wrap="square" rtlCol="0">
            <a:spAutoFit/>
          </a:bodyPr>
          <a:lstStyle/>
          <a:p>
            <a:r>
              <a:rPr kumimoji="1" lang="en-GB" altLang="zh-TW" i="1" dirty="0" smtClean="0"/>
              <a:t>Slides from 2016 SPM course</a:t>
            </a:r>
            <a:endParaRPr kumimoji="1" lang="zh-TW" altLang="en-US" i="1" dirty="0"/>
          </a:p>
        </p:txBody>
      </p:sp>
    </p:spTree>
    <p:extLst>
      <p:ext uri="{BB962C8B-B14F-4D97-AF65-F5344CB8AC3E}">
        <p14:creationId xmlns:p14="http://schemas.microsoft.com/office/powerpoint/2010/main" val="731825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Parametric</a:t>
            </a:r>
            <a:endParaRPr kumimoji="1" lang="zh-TW" altLang="en-US" dirty="0"/>
          </a:p>
        </p:txBody>
      </p:sp>
      <p:sp>
        <p:nvSpPr>
          <p:cNvPr id="3" name="內容版面配置區 2"/>
          <p:cNvSpPr>
            <a:spLocks noGrp="1"/>
          </p:cNvSpPr>
          <p:nvPr>
            <p:ph idx="1"/>
          </p:nvPr>
        </p:nvSpPr>
        <p:spPr>
          <a:xfrm>
            <a:off x="457199" y="1600199"/>
            <a:ext cx="8476381" cy="5104581"/>
          </a:xfrm>
        </p:spPr>
        <p:txBody>
          <a:bodyPr>
            <a:normAutofit/>
          </a:bodyPr>
          <a:lstStyle/>
          <a:p>
            <a:r>
              <a:rPr kumimoji="1" lang="en-GB" altLang="zh-TW" dirty="0" smtClean="0"/>
              <a:t>Based on the idea that cognitive demand of task vary systematically with BOLD signal</a:t>
            </a:r>
          </a:p>
          <a:p>
            <a:pPr lvl="1"/>
            <a:r>
              <a:rPr kumimoji="1" lang="en-GB" altLang="zh-TW" dirty="0" smtClean="0"/>
              <a:t>Incrementally increase difficulty of task; relate to BOLD signal</a:t>
            </a:r>
            <a:endParaRPr kumimoji="1" lang="en-GB" altLang="zh-TW" dirty="0"/>
          </a:p>
          <a:p>
            <a:r>
              <a:rPr kumimoji="1" lang="en-GB" altLang="zh-TW" dirty="0" smtClean="0"/>
              <a:t>Allow dissociation between areas functionally associated with task &amp; other ‘maintenance’ areas</a:t>
            </a:r>
          </a:p>
          <a:p>
            <a:endParaRPr kumimoji="1" lang="en-GB" altLang="zh-TW" dirty="0" smtClean="0"/>
          </a:p>
          <a:p>
            <a:r>
              <a:rPr kumimoji="1" lang="en-GB" altLang="zh-TW" dirty="0" smtClean="0"/>
              <a:t>e.g. Working memory task </a:t>
            </a:r>
            <a:r>
              <a:rPr kumimoji="1" lang="en-GB" altLang="zh-TW" dirty="0"/>
              <a:t>(</a:t>
            </a:r>
            <a:r>
              <a:rPr kumimoji="1" lang="en-GB" altLang="zh-TW" dirty="0" err="1"/>
              <a:t>Seidman</a:t>
            </a:r>
            <a:r>
              <a:rPr kumimoji="1" lang="en-GB" altLang="zh-TW" dirty="0"/>
              <a:t> et al., 1998</a:t>
            </a:r>
            <a:r>
              <a:rPr kumimoji="1" lang="en-GB" altLang="zh-TW" dirty="0" smtClean="0"/>
              <a:t>)</a:t>
            </a:r>
          </a:p>
          <a:p>
            <a:pPr lvl="1"/>
            <a:r>
              <a:rPr kumimoji="1" lang="en-GB" altLang="zh-TW" sz="1800" dirty="0" smtClean="0"/>
              <a:t>Baseline: respond to all letters </a:t>
            </a:r>
          </a:p>
          <a:p>
            <a:pPr lvl="1"/>
            <a:r>
              <a:rPr kumimoji="1" lang="en-GB" altLang="zh-TW" sz="1800" dirty="0" smtClean="0"/>
              <a:t>Task 1: respond if A preceded by Q (e.g. QA)</a:t>
            </a:r>
          </a:p>
          <a:p>
            <a:pPr lvl="1"/>
            <a:r>
              <a:rPr kumimoji="1" lang="en-GB" altLang="zh-TW" sz="1800" dirty="0" smtClean="0"/>
              <a:t>Task 2: respond if A preceded by Q, separated by three letters (e.g. </a:t>
            </a:r>
            <a:r>
              <a:rPr kumimoji="1" lang="en-GB" altLang="zh-TW" sz="1800" dirty="0" err="1" smtClean="0"/>
              <a:t>QrctA</a:t>
            </a:r>
            <a:r>
              <a:rPr kumimoji="1" lang="en-GB" altLang="zh-TW" sz="1800" dirty="0" smtClean="0"/>
              <a:t>)</a:t>
            </a:r>
            <a:endParaRPr kumimoji="1" lang="en-GB" altLang="zh-TW" sz="1800" dirty="0"/>
          </a:p>
          <a:p>
            <a:endParaRPr kumimoji="1" lang="en-GB" altLang="zh-TW" dirty="0"/>
          </a:p>
          <a:p>
            <a:r>
              <a:rPr kumimoji="1" lang="en-GB" altLang="zh-TW" dirty="0" smtClean="0"/>
              <a:t>However, other circuits may be recruited at higher cognitive demand </a:t>
            </a:r>
            <a:endParaRPr kumimoji="1" lang="en-GB" altLang="zh-TW" dirty="0"/>
          </a:p>
          <a:p>
            <a:endParaRPr kumimoji="1" lang="zh-TW" altLang="en-US" dirty="0"/>
          </a:p>
        </p:txBody>
      </p:sp>
    </p:spTree>
    <p:extLst>
      <p:ext uri="{BB962C8B-B14F-4D97-AF65-F5344CB8AC3E}">
        <p14:creationId xmlns:p14="http://schemas.microsoft.com/office/powerpoint/2010/main" val="2327027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Summary</a:t>
            </a:r>
            <a:endParaRPr kumimoji="1" lang="zh-TW" altLang="en-US" dirty="0"/>
          </a:p>
        </p:txBody>
      </p:sp>
      <p:pic>
        <p:nvPicPr>
          <p:cNvPr id="6" name="內容版面配置區 5" descr="Screen Shot 2017-01-13 at 3.20.24 AM.png"/>
          <p:cNvPicPr>
            <a:picLocks noGrp="1" noChangeAspect="1"/>
          </p:cNvPicPr>
          <p:nvPr>
            <p:ph idx="1"/>
          </p:nvPr>
        </p:nvPicPr>
        <p:blipFill>
          <a:blip r:embed="rId2">
            <a:extLst>
              <a:ext uri="{28A0092B-C50C-407E-A947-70E740481C1C}">
                <a14:useLocalDpi xmlns:a14="http://schemas.microsoft.com/office/drawing/2010/main" val="0"/>
              </a:ext>
            </a:extLst>
          </a:blip>
          <a:srcRect l="-8035" r="-8035"/>
          <a:stretch>
            <a:fillRect/>
          </a:stretch>
        </p:blipFill>
        <p:spPr>
          <a:xfrm>
            <a:off x="457200" y="1539728"/>
            <a:ext cx="8229600" cy="4876800"/>
          </a:xfrm>
        </p:spPr>
      </p:pic>
      <p:sp>
        <p:nvSpPr>
          <p:cNvPr id="7" name="文字方塊 6"/>
          <p:cNvSpPr txBox="1"/>
          <p:nvPr/>
        </p:nvSpPr>
        <p:spPr>
          <a:xfrm>
            <a:off x="6543306" y="6446765"/>
            <a:ext cx="2528871" cy="369332"/>
          </a:xfrm>
          <a:prstGeom prst="rect">
            <a:avLst/>
          </a:prstGeom>
          <a:noFill/>
        </p:spPr>
        <p:txBody>
          <a:bodyPr wrap="square" rtlCol="0">
            <a:spAutoFit/>
          </a:bodyPr>
          <a:lstStyle/>
          <a:p>
            <a:r>
              <a:rPr kumimoji="1" lang="en-GB" altLang="zh-TW" dirty="0" err="1" smtClean="0"/>
              <a:t>Amaro</a:t>
            </a:r>
            <a:r>
              <a:rPr kumimoji="1" lang="en-GB" altLang="zh-TW" dirty="0" smtClean="0"/>
              <a:t> &amp; Barker (2006)</a:t>
            </a:r>
            <a:endParaRPr kumimoji="1" lang="zh-TW" altLang="en-US" dirty="0"/>
          </a:p>
        </p:txBody>
      </p:sp>
    </p:spTree>
    <p:extLst>
      <p:ext uri="{BB962C8B-B14F-4D97-AF65-F5344CB8AC3E}">
        <p14:creationId xmlns:p14="http://schemas.microsoft.com/office/powerpoint/2010/main" val="2710552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Study Design Overview</a:t>
            </a:r>
            <a:endParaRPr kumimoji="1" lang="zh-TW" altLang="en-US" dirty="0"/>
          </a:p>
        </p:txBody>
      </p:sp>
      <p:sp>
        <p:nvSpPr>
          <p:cNvPr id="3" name="內容版面配置區 2"/>
          <p:cNvSpPr>
            <a:spLocks noGrp="1"/>
          </p:cNvSpPr>
          <p:nvPr>
            <p:ph idx="1"/>
          </p:nvPr>
        </p:nvSpPr>
        <p:spPr/>
        <p:txBody>
          <a:bodyPr/>
          <a:lstStyle/>
          <a:p>
            <a:r>
              <a:rPr kumimoji="1" lang="en-GB" altLang="zh-TW" dirty="0" smtClean="0">
                <a:solidFill>
                  <a:srgbClr val="808DA0"/>
                </a:solidFill>
              </a:rPr>
              <a:t>Subtraction</a:t>
            </a:r>
          </a:p>
          <a:p>
            <a:r>
              <a:rPr kumimoji="1" lang="en-GB" altLang="zh-TW" dirty="0" smtClean="0">
                <a:solidFill>
                  <a:srgbClr val="808DA0"/>
                </a:solidFill>
              </a:rPr>
              <a:t>Conjunction</a:t>
            </a:r>
          </a:p>
          <a:p>
            <a:r>
              <a:rPr kumimoji="1" lang="en-GB" altLang="zh-TW" dirty="0" smtClean="0">
                <a:solidFill>
                  <a:srgbClr val="808DA0"/>
                </a:solidFill>
              </a:rPr>
              <a:t>Factorial</a:t>
            </a:r>
          </a:p>
          <a:p>
            <a:r>
              <a:rPr kumimoji="1" lang="en-GB" altLang="zh-TW" dirty="0" smtClean="0">
                <a:solidFill>
                  <a:srgbClr val="808DA0"/>
                </a:solidFill>
              </a:rPr>
              <a:t>Parametric</a:t>
            </a:r>
            <a:endParaRPr kumimoji="1" lang="en-GB" altLang="zh-TW" dirty="0">
              <a:solidFill>
                <a:srgbClr val="808DA0"/>
              </a:solidFill>
            </a:endParaRPr>
          </a:p>
          <a:p>
            <a:pPr marL="0" indent="0">
              <a:buNone/>
            </a:pPr>
            <a:endParaRPr kumimoji="1" lang="en-GB" altLang="zh-TW" dirty="0"/>
          </a:p>
          <a:p>
            <a:r>
              <a:rPr kumimoji="1" lang="en-GB" altLang="zh-TW" b="1" dirty="0" smtClean="0"/>
              <a:t>Stimulus presentation </a:t>
            </a:r>
            <a:r>
              <a:rPr kumimoji="1" lang="en-GB" altLang="zh-TW" b="1" dirty="0"/>
              <a:t>strategies</a:t>
            </a:r>
          </a:p>
          <a:p>
            <a:pPr lvl="1"/>
            <a:r>
              <a:rPr kumimoji="1" lang="en-GB" altLang="zh-TW" b="1" dirty="0" smtClean="0"/>
              <a:t>Blocked</a:t>
            </a:r>
          </a:p>
          <a:p>
            <a:pPr lvl="1"/>
            <a:r>
              <a:rPr kumimoji="1" lang="en-GB" altLang="zh-TW" b="1" dirty="0" smtClean="0"/>
              <a:t>Event-related</a:t>
            </a:r>
          </a:p>
          <a:p>
            <a:pPr lvl="1"/>
            <a:r>
              <a:rPr kumimoji="1" lang="en-GB" altLang="zh-TW" b="1" dirty="0" smtClean="0"/>
              <a:t>Mixed</a:t>
            </a:r>
          </a:p>
          <a:p>
            <a:pPr lvl="1"/>
            <a:endParaRPr kumimoji="1" lang="en-GB" altLang="zh-TW" dirty="0" smtClean="0"/>
          </a:p>
          <a:p>
            <a:pPr lvl="1"/>
            <a:endParaRPr kumimoji="1" lang="zh-TW" altLang="en-US" dirty="0"/>
          </a:p>
        </p:txBody>
      </p:sp>
    </p:spTree>
    <p:extLst>
      <p:ext uri="{BB962C8B-B14F-4D97-AF65-F5344CB8AC3E}">
        <p14:creationId xmlns:p14="http://schemas.microsoft.com/office/powerpoint/2010/main" val="216072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Presenting stimulus</a:t>
            </a:r>
            <a:endParaRPr kumimoji="1" lang="zh-TW" altLang="en-US" dirty="0"/>
          </a:p>
        </p:txBody>
      </p:sp>
      <p:sp>
        <p:nvSpPr>
          <p:cNvPr id="3" name="內容版面配置區 2"/>
          <p:cNvSpPr>
            <a:spLocks noGrp="1"/>
          </p:cNvSpPr>
          <p:nvPr>
            <p:ph idx="1"/>
          </p:nvPr>
        </p:nvSpPr>
        <p:spPr/>
        <p:txBody>
          <a:bodyPr/>
          <a:lstStyle/>
          <a:p>
            <a:pPr marL="0" indent="0">
              <a:buNone/>
            </a:pPr>
            <a:r>
              <a:rPr kumimoji="1" lang="en-GB" altLang="zh-TW" sz="2200" dirty="0" smtClean="0"/>
              <a:t>How to present your stimulus? </a:t>
            </a:r>
          </a:p>
          <a:p>
            <a:r>
              <a:rPr kumimoji="1" lang="en-GB" altLang="zh-TW" sz="2200" b="1" dirty="0" smtClean="0"/>
              <a:t>Detection: </a:t>
            </a:r>
            <a:r>
              <a:rPr kumimoji="1" lang="en-GB" altLang="zh-TW" sz="2200" dirty="0" smtClean="0"/>
              <a:t>knowing which voxel is active </a:t>
            </a:r>
            <a:r>
              <a:rPr kumimoji="1" lang="en-GB" altLang="zh-TW" sz="2200" i="1" dirty="0" smtClean="0"/>
              <a:t>(spatial resolution)</a:t>
            </a:r>
            <a:endParaRPr kumimoji="1" lang="en-GB" altLang="zh-TW" sz="2200" b="1" dirty="0" smtClean="0"/>
          </a:p>
          <a:p>
            <a:r>
              <a:rPr kumimoji="1" lang="en-GB" altLang="zh-TW" sz="2200" b="1" dirty="0" smtClean="0"/>
              <a:t>Estimation: </a:t>
            </a:r>
            <a:r>
              <a:rPr kumimoji="1" lang="en-GB" altLang="zh-TW" sz="2200" dirty="0" smtClean="0"/>
              <a:t>time course of active voxel </a:t>
            </a:r>
            <a:r>
              <a:rPr kumimoji="1" lang="en-GB" altLang="zh-TW" sz="2200" i="1" dirty="0" smtClean="0"/>
              <a:t>(temporal resolution)</a:t>
            </a:r>
            <a:endParaRPr kumimoji="1" lang="zh-TW" altLang="en-US" sz="2200" i="1" dirty="0"/>
          </a:p>
        </p:txBody>
      </p:sp>
      <p:pic>
        <p:nvPicPr>
          <p:cNvPr id="4" name="內容版面配置區 3" descr="presentationStrategy.png"/>
          <p:cNvPicPr>
            <a:picLocks noChangeAspect="1"/>
          </p:cNvPicPr>
          <p:nvPr/>
        </p:nvPicPr>
        <p:blipFill rotWithShape="1">
          <a:blip r:embed="rId2">
            <a:extLst>
              <a:ext uri="{28A0092B-C50C-407E-A947-70E740481C1C}">
                <a14:useLocalDpi xmlns:a14="http://schemas.microsoft.com/office/drawing/2010/main" val="0"/>
              </a:ext>
            </a:extLst>
          </a:blip>
          <a:srcRect l="-1749" r="-2706"/>
          <a:stretch/>
        </p:blipFill>
        <p:spPr>
          <a:xfrm>
            <a:off x="457200" y="3189939"/>
            <a:ext cx="4725754" cy="3585387"/>
          </a:xfrm>
          <a:prstGeom prst="rect">
            <a:avLst/>
          </a:prstGeom>
        </p:spPr>
      </p:pic>
      <p:sp>
        <p:nvSpPr>
          <p:cNvPr id="5" name="文字方塊 4"/>
          <p:cNvSpPr txBox="1"/>
          <p:nvPr/>
        </p:nvSpPr>
        <p:spPr>
          <a:xfrm>
            <a:off x="5182954" y="6416284"/>
            <a:ext cx="2179927" cy="307777"/>
          </a:xfrm>
          <a:prstGeom prst="rect">
            <a:avLst/>
          </a:prstGeom>
          <a:noFill/>
        </p:spPr>
        <p:txBody>
          <a:bodyPr wrap="square" rtlCol="0">
            <a:spAutoFit/>
          </a:bodyPr>
          <a:lstStyle/>
          <a:p>
            <a:r>
              <a:rPr kumimoji="1" lang="en-GB" altLang="zh-TW" sz="1400" dirty="0" smtClean="0"/>
              <a:t>Petersen &amp; </a:t>
            </a:r>
            <a:r>
              <a:rPr kumimoji="1" lang="en-GB" altLang="zh-TW" sz="1400" dirty="0" err="1" smtClean="0"/>
              <a:t>Dubis</a:t>
            </a:r>
            <a:r>
              <a:rPr kumimoji="1" lang="en-GB" altLang="zh-TW" sz="1400" dirty="0" smtClean="0"/>
              <a:t> (2012)</a:t>
            </a:r>
            <a:endParaRPr kumimoji="1" lang="zh-TW" altLang="en-US" sz="1400" dirty="0"/>
          </a:p>
        </p:txBody>
      </p:sp>
    </p:spTree>
    <p:extLst>
      <p:ext uri="{BB962C8B-B14F-4D97-AF65-F5344CB8AC3E}">
        <p14:creationId xmlns:p14="http://schemas.microsoft.com/office/powerpoint/2010/main" val="3113403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Block design</a:t>
            </a:r>
            <a:endParaRPr kumimoji="1" lang="zh-TW" altLang="en-US" dirty="0"/>
          </a:p>
        </p:txBody>
      </p:sp>
      <p:sp>
        <p:nvSpPr>
          <p:cNvPr id="3" name="內容版面配置區 2"/>
          <p:cNvSpPr>
            <a:spLocks noGrp="1"/>
          </p:cNvSpPr>
          <p:nvPr>
            <p:ph idx="1"/>
          </p:nvPr>
        </p:nvSpPr>
        <p:spPr>
          <a:xfrm>
            <a:off x="457200" y="1600199"/>
            <a:ext cx="8229600" cy="5119349"/>
          </a:xfrm>
        </p:spPr>
        <p:txBody>
          <a:bodyPr>
            <a:normAutofit/>
          </a:bodyPr>
          <a:lstStyle/>
          <a:p>
            <a:r>
              <a:rPr kumimoji="1" lang="en-GB" altLang="zh-TW" dirty="0" smtClean="0"/>
              <a:t>Alternating between task conditions</a:t>
            </a:r>
          </a:p>
          <a:p>
            <a:r>
              <a:rPr kumimoji="1" lang="en-GB" altLang="zh-TW" dirty="0"/>
              <a:t>e</a:t>
            </a:r>
            <a:r>
              <a:rPr kumimoji="1" lang="en-GB" altLang="zh-TW" dirty="0" smtClean="0"/>
              <a:t>.g. [ </a:t>
            </a:r>
            <a:r>
              <a:rPr kumimoji="1" lang="en-GB" altLang="zh-TW" dirty="0" smtClean="0">
                <a:solidFill>
                  <a:srgbClr val="FF0000"/>
                </a:solidFill>
              </a:rPr>
              <a:t>Task A </a:t>
            </a:r>
            <a:r>
              <a:rPr kumimoji="1" lang="en-GB" altLang="zh-TW" dirty="0" smtClean="0"/>
              <a:t>rest </a:t>
            </a:r>
            <a:r>
              <a:rPr kumimoji="1" lang="en-GB" altLang="zh-TW" dirty="0" smtClean="0">
                <a:solidFill>
                  <a:srgbClr val="0000FF"/>
                </a:solidFill>
              </a:rPr>
              <a:t>Task B </a:t>
            </a:r>
            <a:r>
              <a:rPr kumimoji="1" lang="en-GB" altLang="zh-TW" dirty="0" smtClean="0">
                <a:solidFill>
                  <a:srgbClr val="292934"/>
                </a:solidFill>
              </a:rPr>
              <a:t>rest </a:t>
            </a:r>
            <a:r>
              <a:rPr kumimoji="1" lang="en-GB" altLang="zh-TW" dirty="0" smtClean="0">
                <a:solidFill>
                  <a:srgbClr val="FF0000"/>
                </a:solidFill>
              </a:rPr>
              <a:t>Task A</a:t>
            </a:r>
            <a:r>
              <a:rPr kumimoji="1" lang="en-GB" altLang="zh-TW" dirty="0" smtClean="0"/>
              <a:t> </a:t>
            </a:r>
            <a:r>
              <a:rPr kumimoji="1" lang="en-GB" altLang="zh-TW" dirty="0" smtClean="0">
                <a:solidFill>
                  <a:srgbClr val="292934"/>
                </a:solidFill>
              </a:rPr>
              <a:t>rest</a:t>
            </a:r>
            <a:r>
              <a:rPr kumimoji="1" lang="en-GB" altLang="zh-TW" dirty="0" smtClean="0">
                <a:solidFill>
                  <a:srgbClr val="808DA0"/>
                </a:solidFill>
              </a:rPr>
              <a:t> </a:t>
            </a:r>
            <a:r>
              <a:rPr kumimoji="1" lang="en-GB" altLang="zh-TW" dirty="0" smtClean="0">
                <a:solidFill>
                  <a:srgbClr val="0000FF"/>
                </a:solidFill>
              </a:rPr>
              <a:t>Task B </a:t>
            </a:r>
            <a:r>
              <a:rPr kumimoji="1" lang="en-GB" altLang="zh-TW" dirty="0" smtClean="0"/>
              <a:t>rest ]</a:t>
            </a:r>
          </a:p>
          <a:p>
            <a:endParaRPr kumimoji="1" lang="en-GB" altLang="zh-TW" dirty="0"/>
          </a:p>
          <a:p>
            <a:r>
              <a:rPr kumimoji="1" lang="en-GB" altLang="zh-TW" dirty="0"/>
              <a:t>Strong detection/statistical </a:t>
            </a:r>
            <a:r>
              <a:rPr kumimoji="1" lang="en-GB" altLang="zh-TW" dirty="0" smtClean="0"/>
              <a:t>power</a:t>
            </a:r>
          </a:p>
          <a:p>
            <a:pPr lvl="1"/>
            <a:r>
              <a:rPr kumimoji="1" lang="en-GB" altLang="zh-TW" dirty="0"/>
              <a:t>Maximise data variability due to experimental manipulation (between-conditions variability)</a:t>
            </a:r>
          </a:p>
          <a:p>
            <a:pPr lvl="1"/>
            <a:r>
              <a:rPr kumimoji="1" lang="en-GB" altLang="zh-TW" dirty="0"/>
              <a:t>Minimise other sources of data variability (within-conditions variability</a:t>
            </a:r>
            <a:r>
              <a:rPr kumimoji="1" lang="en-GB" altLang="zh-TW" dirty="0" smtClean="0"/>
              <a:t>)</a:t>
            </a:r>
          </a:p>
          <a:p>
            <a:pPr lvl="1"/>
            <a:endParaRPr kumimoji="1" lang="en-GB" altLang="zh-TW" dirty="0" smtClean="0"/>
          </a:p>
          <a:p>
            <a:r>
              <a:rPr kumimoji="1" lang="en-GB" altLang="zh-TW" dirty="0" smtClean="0"/>
              <a:t>However</a:t>
            </a:r>
            <a:r>
              <a:rPr kumimoji="1" lang="mr-IN" altLang="zh-TW" dirty="0" smtClean="0"/>
              <a:t>…</a:t>
            </a:r>
            <a:endParaRPr kumimoji="1" lang="en-GB" altLang="zh-TW" dirty="0" smtClean="0"/>
          </a:p>
          <a:p>
            <a:pPr lvl="1"/>
            <a:r>
              <a:rPr kumimoji="1" lang="en-GB" altLang="zh-TW" dirty="0" smtClean="0"/>
              <a:t>Insensitive to shape and timing of hemodynamic response</a:t>
            </a:r>
          </a:p>
          <a:p>
            <a:pPr lvl="1"/>
            <a:r>
              <a:rPr kumimoji="1" lang="en-GB" altLang="zh-TW" dirty="0" smtClean="0"/>
              <a:t>Expectancy effect</a:t>
            </a:r>
          </a:p>
          <a:p>
            <a:pPr marL="274320" lvl="1" indent="0">
              <a:buNone/>
            </a:pPr>
            <a:r>
              <a:rPr kumimoji="1" lang="en-GB" altLang="zh-TW" dirty="0"/>
              <a:t>	</a:t>
            </a:r>
            <a:r>
              <a:rPr kumimoji="1" lang="en-GB" altLang="zh-TW" dirty="0" smtClean="0"/>
              <a:t>				       </a:t>
            </a:r>
            <a:r>
              <a:rPr kumimoji="1" lang="en-GB" altLang="zh-TW" sz="1800" dirty="0" smtClean="0"/>
              <a:t>Based </a:t>
            </a:r>
            <a:r>
              <a:rPr kumimoji="1" lang="en-GB" altLang="zh-TW" sz="1800" dirty="0"/>
              <a:t>on </a:t>
            </a:r>
            <a:r>
              <a:rPr kumimoji="1" lang="en-GB" altLang="zh-TW" sz="1800" dirty="0" err="1"/>
              <a:t>Huettel</a:t>
            </a:r>
            <a:r>
              <a:rPr kumimoji="1" lang="en-GB" altLang="zh-TW" sz="1800" dirty="0"/>
              <a:t> (Chapter 9)</a:t>
            </a:r>
            <a:endParaRPr kumimoji="1" lang="zh-TW" altLang="en-US" sz="1800" dirty="0"/>
          </a:p>
          <a:p>
            <a:pPr marL="274320" lvl="1" indent="0">
              <a:buNone/>
            </a:pPr>
            <a:endParaRPr kumimoji="1" lang="en-GB" altLang="zh-TW" dirty="0" smtClean="0"/>
          </a:p>
        </p:txBody>
      </p:sp>
      <p:pic>
        <p:nvPicPr>
          <p:cNvPr id="7" name="圖片 6" descr="blo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810" y="620289"/>
            <a:ext cx="4365851" cy="979910"/>
          </a:xfrm>
          <a:prstGeom prst="rect">
            <a:avLst/>
          </a:prstGeom>
        </p:spPr>
      </p:pic>
    </p:spTree>
    <p:extLst>
      <p:ext uri="{BB962C8B-B14F-4D97-AF65-F5344CB8AC3E}">
        <p14:creationId xmlns:p14="http://schemas.microsoft.com/office/powerpoint/2010/main" val="1586263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Event-related design</a:t>
            </a:r>
            <a:endParaRPr kumimoji="1" lang="zh-TW" altLang="en-US" dirty="0"/>
          </a:p>
        </p:txBody>
      </p:sp>
      <p:sp>
        <p:nvSpPr>
          <p:cNvPr id="3" name="內容版面配置區 2"/>
          <p:cNvSpPr>
            <a:spLocks noGrp="1"/>
          </p:cNvSpPr>
          <p:nvPr>
            <p:ph idx="1"/>
          </p:nvPr>
        </p:nvSpPr>
        <p:spPr>
          <a:xfrm>
            <a:off x="457200" y="1600200"/>
            <a:ext cx="8229600" cy="5257800"/>
          </a:xfrm>
        </p:spPr>
        <p:txBody>
          <a:bodyPr>
            <a:normAutofit/>
          </a:bodyPr>
          <a:lstStyle/>
          <a:p>
            <a:r>
              <a:rPr kumimoji="1" lang="en-GB" altLang="zh-TW" dirty="0" smtClean="0"/>
              <a:t>Evoke process of interest transiently by brief presentation of individual stimuli</a:t>
            </a:r>
          </a:p>
          <a:p>
            <a:pPr marL="0" indent="0">
              <a:buNone/>
            </a:pPr>
            <a:endParaRPr kumimoji="1" lang="en-GB" altLang="zh-TW" dirty="0" smtClean="0"/>
          </a:p>
          <a:p>
            <a:pPr marL="0" indent="0">
              <a:buNone/>
            </a:pPr>
            <a:endParaRPr kumimoji="1" lang="en-GB" altLang="zh-TW" dirty="0" smtClean="0"/>
          </a:p>
          <a:p>
            <a:r>
              <a:rPr kumimoji="1" lang="en-GB" altLang="zh-TW" dirty="0" smtClean="0"/>
              <a:t>Task order randomised</a:t>
            </a:r>
          </a:p>
          <a:p>
            <a:r>
              <a:rPr kumimoji="1" lang="en-GB" altLang="zh-TW" dirty="0" smtClean="0"/>
              <a:t>Better estimation of HRF shape and timing</a:t>
            </a:r>
          </a:p>
          <a:p>
            <a:r>
              <a:rPr kumimoji="1" lang="en-GB" altLang="zh-TW" dirty="0" smtClean="0"/>
              <a:t>Allow trial-by-trial sorting based on subject response (e.g. subsequent memory effect)</a:t>
            </a:r>
          </a:p>
          <a:p>
            <a:endParaRPr kumimoji="1" lang="en-GB" altLang="zh-TW" sz="1200" dirty="0"/>
          </a:p>
          <a:p>
            <a:pPr marL="0" indent="0">
              <a:buNone/>
            </a:pPr>
            <a:r>
              <a:rPr kumimoji="1" lang="en-GB" altLang="zh-TW" dirty="0" smtClean="0"/>
              <a:t>However</a:t>
            </a:r>
            <a:r>
              <a:rPr kumimoji="1" lang="mr-IN" altLang="zh-TW" dirty="0" smtClean="0"/>
              <a:t>…</a:t>
            </a:r>
            <a:endParaRPr kumimoji="1" lang="en-GB" altLang="zh-TW" dirty="0"/>
          </a:p>
          <a:p>
            <a:pPr lvl="1"/>
            <a:r>
              <a:rPr kumimoji="1" lang="en-GB" altLang="zh-TW" dirty="0" smtClean="0"/>
              <a:t>Evoke smaller changes in BOLD signal</a:t>
            </a:r>
          </a:p>
          <a:p>
            <a:pPr lvl="1"/>
            <a:r>
              <a:rPr kumimoji="1" lang="en-GB" altLang="zh-TW" dirty="0" smtClean="0"/>
              <a:t>Larger switching cost between tasks?</a:t>
            </a:r>
          </a:p>
          <a:p>
            <a:pPr marL="274320" lvl="1" indent="0">
              <a:buNone/>
            </a:pPr>
            <a:r>
              <a:rPr kumimoji="1" lang="en-GB" altLang="zh-TW" dirty="0"/>
              <a:t>	</a:t>
            </a:r>
            <a:r>
              <a:rPr kumimoji="1" lang="en-GB" altLang="zh-TW" dirty="0" smtClean="0"/>
              <a:t> 				      </a:t>
            </a:r>
            <a:r>
              <a:rPr kumimoji="1" lang="en-GB" altLang="zh-TW" sz="1800" dirty="0" smtClean="0"/>
              <a:t>Based </a:t>
            </a:r>
            <a:r>
              <a:rPr kumimoji="1" lang="en-GB" altLang="zh-TW" sz="1800" dirty="0"/>
              <a:t>on </a:t>
            </a:r>
            <a:r>
              <a:rPr kumimoji="1" lang="en-GB" altLang="zh-TW" sz="1800" dirty="0" err="1"/>
              <a:t>Huettel</a:t>
            </a:r>
            <a:r>
              <a:rPr kumimoji="1" lang="en-GB" altLang="zh-TW" sz="1800" dirty="0"/>
              <a:t> (Chapter 9</a:t>
            </a:r>
            <a:r>
              <a:rPr kumimoji="1" lang="en-GB" altLang="zh-TW" sz="1800" dirty="0" smtClean="0"/>
              <a:t>)</a:t>
            </a:r>
            <a:endParaRPr kumimoji="1" lang="zh-TW" altLang="en-US" sz="1800" dirty="0"/>
          </a:p>
        </p:txBody>
      </p:sp>
      <p:pic>
        <p:nvPicPr>
          <p:cNvPr id="4" name="圖片 3" descr="ev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952" y="2148364"/>
            <a:ext cx="4640848" cy="1430776"/>
          </a:xfrm>
          <a:prstGeom prst="rect">
            <a:avLst/>
          </a:prstGeom>
        </p:spPr>
      </p:pic>
    </p:spTree>
    <p:extLst>
      <p:ext uri="{BB962C8B-B14F-4D97-AF65-F5344CB8AC3E}">
        <p14:creationId xmlns:p14="http://schemas.microsoft.com/office/powerpoint/2010/main" val="3423869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Mixed designs</a:t>
            </a:r>
            <a:endParaRPr kumimoji="1" lang="zh-TW" altLang="en-US" dirty="0"/>
          </a:p>
        </p:txBody>
      </p:sp>
      <p:sp>
        <p:nvSpPr>
          <p:cNvPr id="3" name="內容版面配置區 2"/>
          <p:cNvSpPr>
            <a:spLocks noGrp="1"/>
          </p:cNvSpPr>
          <p:nvPr>
            <p:ph idx="1"/>
          </p:nvPr>
        </p:nvSpPr>
        <p:spPr>
          <a:xfrm>
            <a:off x="457200" y="1600199"/>
            <a:ext cx="8229600" cy="5257801"/>
          </a:xfrm>
        </p:spPr>
        <p:txBody>
          <a:bodyPr>
            <a:normAutofit/>
          </a:bodyPr>
          <a:lstStyle/>
          <a:p>
            <a:r>
              <a:rPr kumimoji="1" lang="en-GB" altLang="zh-TW" sz="2200" dirty="0" smtClean="0"/>
              <a:t>Combination of blocked and event-related designs</a:t>
            </a:r>
          </a:p>
          <a:p>
            <a:r>
              <a:rPr kumimoji="1" lang="en-GB" altLang="zh-TW" sz="2200" dirty="0" smtClean="0"/>
              <a:t>Stimulus present in regular blocks; &gt;1 types of events per block</a:t>
            </a:r>
            <a:endParaRPr kumimoji="1" lang="en-GB" altLang="zh-TW" sz="2200" dirty="0"/>
          </a:p>
          <a:p>
            <a:r>
              <a:rPr kumimoji="1" lang="en-GB" altLang="zh-TW" sz="2200" dirty="0" smtClean="0"/>
              <a:t>Analysis of IVs on different time scale </a:t>
            </a:r>
          </a:p>
          <a:p>
            <a:pPr lvl="1"/>
            <a:r>
              <a:rPr kumimoji="1" lang="en-GB" altLang="zh-TW" sz="1800" dirty="0" smtClean="0"/>
              <a:t>Block -&gt; state-related processes (e.g. attention) </a:t>
            </a:r>
          </a:p>
          <a:p>
            <a:pPr lvl="1"/>
            <a:r>
              <a:rPr kumimoji="1" lang="en-GB" altLang="zh-TW" sz="1800" dirty="0" smtClean="0"/>
              <a:t>Event -&gt; item-related processes (e.g. button press)</a:t>
            </a:r>
          </a:p>
          <a:p>
            <a:pPr lvl="1"/>
            <a:endParaRPr kumimoji="1" lang="en-GB" altLang="zh-TW" dirty="0" smtClean="0"/>
          </a:p>
          <a:p>
            <a:pPr lvl="1"/>
            <a:endParaRPr kumimoji="1" lang="en-GB" altLang="zh-TW" dirty="0" smtClean="0"/>
          </a:p>
          <a:p>
            <a:pPr lvl="1"/>
            <a:endParaRPr kumimoji="1" lang="en-GB" altLang="zh-TW" dirty="0" smtClean="0"/>
          </a:p>
          <a:p>
            <a:pPr lvl="1"/>
            <a:endParaRPr kumimoji="1" lang="en-GB" altLang="zh-TW" dirty="0" smtClean="0"/>
          </a:p>
          <a:p>
            <a:pPr marL="274320" lvl="1" indent="0">
              <a:buNone/>
            </a:pPr>
            <a:endParaRPr kumimoji="1" lang="en-GB" altLang="zh-TW" dirty="0" smtClean="0"/>
          </a:p>
          <a:p>
            <a:pPr marL="274320" lvl="1" indent="0">
              <a:buNone/>
            </a:pPr>
            <a:endParaRPr kumimoji="1" lang="en-GB" altLang="zh-TW" dirty="0" smtClean="0"/>
          </a:p>
          <a:p>
            <a:pPr marL="274320" lvl="1" indent="0">
              <a:buNone/>
            </a:pPr>
            <a:endParaRPr kumimoji="1" lang="en-GB" altLang="zh-TW" dirty="0" smtClean="0"/>
          </a:p>
          <a:p>
            <a:r>
              <a:rPr kumimoji="1" lang="en-GB" altLang="zh-TW" sz="2000" dirty="0" smtClean="0"/>
              <a:t>Memory retrieval: Donaldson et al. (2001) found brain areas associated with </a:t>
            </a:r>
            <a:r>
              <a:rPr kumimoji="1" lang="en-GB" altLang="zh-TW" sz="2000" i="1" dirty="0" smtClean="0"/>
              <a:t>‘retrieval mode’ </a:t>
            </a:r>
            <a:r>
              <a:rPr kumimoji="1" lang="en-GB" altLang="zh-TW" sz="2000" dirty="0" smtClean="0"/>
              <a:t>(state) and </a:t>
            </a:r>
            <a:r>
              <a:rPr kumimoji="1" lang="en-GB" altLang="zh-TW" sz="2000" i="1" dirty="0" smtClean="0"/>
              <a:t>‘retrieval success’ </a:t>
            </a:r>
            <a:r>
              <a:rPr kumimoji="1" lang="en-GB" altLang="zh-TW" sz="2000" dirty="0" smtClean="0"/>
              <a:t>(item).</a:t>
            </a:r>
          </a:p>
          <a:p>
            <a:pPr lvl="1"/>
            <a:endParaRPr kumimoji="1" lang="en-GB" altLang="zh-TW" dirty="0"/>
          </a:p>
        </p:txBody>
      </p:sp>
      <p:pic>
        <p:nvPicPr>
          <p:cNvPr id="7" name="圖片 6" descr="Screen Shot 2017-01-15 at 5.01.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29" y="3564784"/>
            <a:ext cx="4657855" cy="2474364"/>
          </a:xfrm>
          <a:prstGeom prst="rect">
            <a:avLst/>
          </a:prstGeom>
        </p:spPr>
      </p:pic>
      <p:sp>
        <p:nvSpPr>
          <p:cNvPr id="8" name="文字方塊 7"/>
          <p:cNvSpPr txBox="1"/>
          <p:nvPr/>
        </p:nvSpPr>
        <p:spPr>
          <a:xfrm>
            <a:off x="5676511" y="3931971"/>
            <a:ext cx="3136616" cy="1754327"/>
          </a:xfrm>
          <a:prstGeom prst="rect">
            <a:avLst/>
          </a:prstGeom>
          <a:noFill/>
        </p:spPr>
        <p:txBody>
          <a:bodyPr wrap="square" rtlCol="0">
            <a:spAutoFit/>
          </a:bodyPr>
          <a:lstStyle/>
          <a:p>
            <a:r>
              <a:rPr kumimoji="1" lang="en-GB" altLang="zh-TW" i="1" dirty="0" smtClean="0"/>
              <a:t>Example of a mixed design:</a:t>
            </a:r>
          </a:p>
          <a:p>
            <a:endParaRPr kumimoji="1" lang="en-GB" altLang="zh-TW" i="1" dirty="0"/>
          </a:p>
          <a:p>
            <a:r>
              <a:rPr kumimoji="1" lang="en-GB" altLang="zh-TW" i="1" dirty="0" smtClean="0"/>
              <a:t>Within task block, subject pressed button in response to infrequent target circles, ignoring non-target square.</a:t>
            </a:r>
            <a:endParaRPr kumimoji="1" lang="zh-TW" altLang="en-US" i="1" dirty="0"/>
          </a:p>
        </p:txBody>
      </p:sp>
    </p:spTree>
    <p:extLst>
      <p:ext uri="{BB962C8B-B14F-4D97-AF65-F5344CB8AC3E}">
        <p14:creationId xmlns:p14="http://schemas.microsoft.com/office/powerpoint/2010/main" val="3207596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References</a:t>
            </a:r>
            <a:endParaRPr kumimoji="1" lang="zh-TW" altLang="en-US" dirty="0"/>
          </a:p>
        </p:txBody>
      </p:sp>
      <p:sp>
        <p:nvSpPr>
          <p:cNvPr id="3" name="內容版面配置區 2"/>
          <p:cNvSpPr>
            <a:spLocks noGrp="1"/>
          </p:cNvSpPr>
          <p:nvPr>
            <p:ph idx="1"/>
          </p:nvPr>
        </p:nvSpPr>
        <p:spPr/>
        <p:txBody>
          <a:bodyPr>
            <a:normAutofit/>
          </a:bodyPr>
          <a:lstStyle/>
          <a:p>
            <a:r>
              <a:rPr kumimoji="1" lang="en-GB" altLang="zh-TW" sz="1600" dirty="0" smtClean="0"/>
              <a:t>SPM course slides (2016)</a:t>
            </a:r>
          </a:p>
          <a:p>
            <a:r>
              <a:rPr lang="en-US" altLang="zh-TW" sz="1600" dirty="0" smtClean="0"/>
              <a:t>Scott </a:t>
            </a:r>
            <a:r>
              <a:rPr lang="en-US" altLang="zh-TW" sz="1600" dirty="0"/>
              <a:t>A. </a:t>
            </a:r>
            <a:r>
              <a:rPr lang="en-US" altLang="zh-TW" sz="1600" dirty="0" err="1" smtClean="0"/>
              <a:t>Huettel</a:t>
            </a:r>
            <a:r>
              <a:rPr lang="en-US" altLang="zh-TW" sz="1600" dirty="0" smtClean="0"/>
              <a:t>. (2004). </a:t>
            </a:r>
            <a:r>
              <a:rPr lang="en-US" altLang="zh-TW" sz="1600" i="1" dirty="0"/>
              <a:t>Functional Magnetic Resonance Imaging</a:t>
            </a:r>
            <a:r>
              <a:rPr lang="en-US" altLang="zh-TW" sz="1600" dirty="0"/>
              <a:t>. </a:t>
            </a:r>
            <a:r>
              <a:rPr lang="en-US" altLang="zh-TW" sz="1600" i="1" dirty="0"/>
              <a:t>Chapter 9</a:t>
            </a:r>
            <a:r>
              <a:rPr lang="en-US" altLang="zh-TW" sz="1600" dirty="0" smtClean="0"/>
              <a:t>.</a:t>
            </a:r>
          </a:p>
          <a:p>
            <a:r>
              <a:rPr lang="en-US" altLang="zh-TW" sz="1600" dirty="0" err="1"/>
              <a:t>Friston</a:t>
            </a:r>
            <a:r>
              <a:rPr lang="en-US" altLang="zh-TW" sz="1600" dirty="0"/>
              <a:t>, K. J., Price, C. J., Fletcher, P., Moore, C., </a:t>
            </a:r>
            <a:r>
              <a:rPr lang="en-US" altLang="zh-TW" sz="1600" dirty="0" err="1"/>
              <a:t>Frackowiak</a:t>
            </a:r>
            <a:r>
              <a:rPr lang="en-US" altLang="zh-TW" sz="1600" dirty="0"/>
              <a:t>, R. S., &amp; Dolan, R. J. (1996). The trouble with cognitive subtraction. </a:t>
            </a:r>
            <a:r>
              <a:rPr lang="en-US" altLang="zh-TW" sz="1600" i="1" dirty="0" err="1"/>
              <a:t>NeuroImage</a:t>
            </a:r>
            <a:r>
              <a:rPr lang="en-US" altLang="zh-TW" sz="1600" dirty="0"/>
              <a:t>, </a:t>
            </a:r>
            <a:r>
              <a:rPr lang="en-US" altLang="zh-TW" sz="1600" i="1" dirty="0"/>
              <a:t>4</a:t>
            </a:r>
            <a:r>
              <a:rPr lang="en-US" altLang="zh-TW" sz="1600" dirty="0"/>
              <a:t>(2), 97–104. </a:t>
            </a:r>
            <a:endParaRPr lang="en-US" altLang="zh-TW" sz="1600" dirty="0" smtClean="0"/>
          </a:p>
          <a:p>
            <a:r>
              <a:rPr lang="en-US" altLang="zh-TW" sz="1600" dirty="0"/>
              <a:t>Price, C. J., &amp; </a:t>
            </a:r>
            <a:r>
              <a:rPr lang="en-US" altLang="zh-TW" sz="1600" dirty="0" err="1"/>
              <a:t>Friston</a:t>
            </a:r>
            <a:r>
              <a:rPr lang="en-US" altLang="zh-TW" sz="1600" dirty="0"/>
              <a:t>, K. J. (1997). Cognitive conjunction: a new approach to brain activation experiments. </a:t>
            </a:r>
            <a:r>
              <a:rPr lang="en-US" altLang="zh-TW" sz="1600" i="1" dirty="0" err="1"/>
              <a:t>NeuroImage</a:t>
            </a:r>
            <a:r>
              <a:rPr lang="en-US" altLang="zh-TW" sz="1600" dirty="0"/>
              <a:t>, </a:t>
            </a:r>
            <a:r>
              <a:rPr lang="en-US" altLang="zh-TW" sz="1600" i="1" dirty="0"/>
              <a:t>5</a:t>
            </a:r>
            <a:r>
              <a:rPr lang="en-US" altLang="zh-TW" sz="1600" dirty="0"/>
              <a:t>(4 </a:t>
            </a:r>
            <a:r>
              <a:rPr lang="en-US" altLang="zh-TW" sz="1600" dirty="0" err="1"/>
              <a:t>Pt</a:t>
            </a:r>
            <a:r>
              <a:rPr lang="en-US" altLang="zh-TW" sz="1600" dirty="0"/>
              <a:t> 1), 261–70</a:t>
            </a:r>
            <a:r>
              <a:rPr lang="en-US" altLang="zh-TW" sz="1600" dirty="0" smtClean="0"/>
              <a:t>.</a:t>
            </a:r>
          </a:p>
          <a:p>
            <a:r>
              <a:rPr lang="en-US" altLang="zh-TW" sz="1600" dirty="0" err="1"/>
              <a:t>Amaro</a:t>
            </a:r>
            <a:r>
              <a:rPr lang="en-US" altLang="zh-TW" sz="1600" dirty="0"/>
              <a:t>, E., &amp; Barker, G. J. (2006). Study design in fMRI: Basic principles. In </a:t>
            </a:r>
            <a:r>
              <a:rPr lang="en-US" altLang="zh-TW" sz="1600" i="1" dirty="0"/>
              <a:t>Brain and Cognition</a:t>
            </a:r>
            <a:r>
              <a:rPr lang="en-US" altLang="zh-TW" sz="1600" dirty="0"/>
              <a:t> (Vol. 60, pp. 220–232). </a:t>
            </a:r>
            <a:endParaRPr lang="en-US" altLang="zh-TW" sz="1600" dirty="0" smtClean="0"/>
          </a:p>
          <a:p>
            <a:r>
              <a:rPr lang="en-US" altLang="zh-TW" sz="1600" dirty="0" err="1"/>
              <a:t>Seidman</a:t>
            </a:r>
            <a:r>
              <a:rPr lang="en-US" altLang="zh-TW" sz="1600" dirty="0"/>
              <a:t>, L. J., </a:t>
            </a:r>
            <a:r>
              <a:rPr lang="en-US" altLang="zh-TW" sz="1600" dirty="0" err="1"/>
              <a:t>Breiter</a:t>
            </a:r>
            <a:r>
              <a:rPr lang="en-US" altLang="zh-TW" sz="1600" dirty="0"/>
              <a:t>, H. C., Goodman, J. M., Goldstein, J. M., Woodruff, P. W., </a:t>
            </a:r>
            <a:r>
              <a:rPr lang="en-US" altLang="zh-TW" sz="1600" dirty="0" err="1"/>
              <a:t>O’Craven</a:t>
            </a:r>
            <a:r>
              <a:rPr lang="en-US" altLang="zh-TW" sz="1600" dirty="0"/>
              <a:t>, K., et al. (1998). A functional magnetic resonance imaging study of auditory vigilance with low and high information processing demands. </a:t>
            </a:r>
            <a:r>
              <a:rPr lang="en-US" altLang="zh-TW" sz="1600" i="1" dirty="0"/>
              <a:t>Neuropsychology, 12</a:t>
            </a:r>
            <a:r>
              <a:rPr lang="en-US" altLang="zh-TW" sz="1600" dirty="0"/>
              <a:t>, 505–518. </a:t>
            </a:r>
            <a:endParaRPr lang="en-US" altLang="zh-TW" sz="1600" dirty="0" smtClean="0"/>
          </a:p>
          <a:p>
            <a:r>
              <a:rPr lang="en-US" altLang="zh-TW" sz="1600" dirty="0"/>
              <a:t>Petersen, S. E., &amp; </a:t>
            </a:r>
            <a:r>
              <a:rPr lang="en-US" altLang="zh-TW" sz="1600" dirty="0" err="1"/>
              <a:t>Dubis</a:t>
            </a:r>
            <a:r>
              <a:rPr lang="en-US" altLang="zh-TW" sz="1600" dirty="0"/>
              <a:t>, J. W. (2012). The mixed block/event-related design. </a:t>
            </a:r>
            <a:r>
              <a:rPr lang="en-US" altLang="zh-TW" sz="1600" i="1" dirty="0" err="1"/>
              <a:t>NeuroImage</a:t>
            </a:r>
            <a:r>
              <a:rPr lang="en-US" altLang="zh-TW" sz="1600" dirty="0" smtClean="0"/>
              <a:t>.</a:t>
            </a:r>
          </a:p>
          <a:p>
            <a:r>
              <a:rPr lang="en-US" altLang="zh-TW" sz="1600" dirty="0"/>
              <a:t>Donaldson, D. I., Petersen, S. E., </a:t>
            </a:r>
            <a:r>
              <a:rPr lang="en-US" altLang="zh-TW" sz="1600" dirty="0" err="1"/>
              <a:t>Ollinger</a:t>
            </a:r>
            <a:r>
              <a:rPr lang="en-US" altLang="zh-TW" sz="1600" dirty="0"/>
              <a:t>, J. M., &amp; Buckner, R. L. (2001). Dissociating state and item components of recognition memory using fMRI. </a:t>
            </a:r>
            <a:r>
              <a:rPr lang="en-US" altLang="zh-TW" sz="1600" i="1" dirty="0" err="1"/>
              <a:t>NeuroImage</a:t>
            </a:r>
            <a:r>
              <a:rPr lang="en-US" altLang="zh-TW" sz="1600" dirty="0"/>
              <a:t>, </a:t>
            </a:r>
            <a:r>
              <a:rPr lang="en-US" altLang="zh-TW" sz="1600" i="1" dirty="0"/>
              <a:t>13</a:t>
            </a:r>
            <a:r>
              <a:rPr lang="en-US" altLang="zh-TW" sz="1600" dirty="0"/>
              <a:t>(1), 129–142. </a:t>
            </a:r>
            <a:endParaRPr lang="en-US" altLang="zh-TW" sz="1600" dirty="0" smtClean="0"/>
          </a:p>
          <a:p>
            <a:endParaRPr lang="en-US" altLang="zh-TW" sz="1600" dirty="0"/>
          </a:p>
          <a:p>
            <a:endParaRPr lang="en-US" altLang="zh-TW" sz="1600" dirty="0" smtClean="0"/>
          </a:p>
          <a:p>
            <a:endParaRPr kumimoji="1" lang="zh-TW" altLang="en-US" sz="1600" dirty="0"/>
          </a:p>
        </p:txBody>
      </p:sp>
    </p:spTree>
    <p:extLst>
      <p:ext uri="{BB962C8B-B14F-4D97-AF65-F5344CB8AC3E}">
        <p14:creationId xmlns:p14="http://schemas.microsoft.com/office/powerpoint/2010/main" val="263967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Efficiency</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4734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Screen Shot 2017-01-13 at 2.57.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402" y="3543659"/>
            <a:ext cx="3460180" cy="2671462"/>
          </a:xfrm>
          <a:prstGeom prst="rect">
            <a:avLst/>
          </a:prstGeom>
        </p:spPr>
      </p:pic>
      <p:sp>
        <p:nvSpPr>
          <p:cNvPr id="2" name="標題 1"/>
          <p:cNvSpPr>
            <a:spLocks noGrp="1"/>
          </p:cNvSpPr>
          <p:nvPr>
            <p:ph type="title"/>
          </p:nvPr>
        </p:nvSpPr>
        <p:spPr/>
        <p:txBody>
          <a:bodyPr/>
          <a:lstStyle/>
          <a:p>
            <a:r>
              <a:rPr kumimoji="1" lang="en-GB" altLang="zh-TW" dirty="0" smtClean="0"/>
              <a:t>Goal of design</a:t>
            </a:r>
            <a:endParaRPr kumimoji="1" lang="zh-TW" altLang="en-US" dirty="0"/>
          </a:p>
        </p:txBody>
      </p:sp>
      <p:sp>
        <p:nvSpPr>
          <p:cNvPr id="3" name="內容版面配置區 2"/>
          <p:cNvSpPr>
            <a:spLocks noGrp="1"/>
          </p:cNvSpPr>
          <p:nvPr>
            <p:ph idx="1"/>
          </p:nvPr>
        </p:nvSpPr>
        <p:spPr>
          <a:xfrm>
            <a:off x="457200" y="1600200"/>
            <a:ext cx="8229600" cy="5095122"/>
          </a:xfrm>
        </p:spPr>
        <p:txBody>
          <a:bodyPr>
            <a:normAutofit lnSpcReduction="10000"/>
          </a:bodyPr>
          <a:lstStyle/>
          <a:p>
            <a:r>
              <a:rPr kumimoji="1" lang="en-GB" altLang="zh-TW" dirty="0" smtClean="0"/>
              <a:t>Isolate functional processes of interest </a:t>
            </a:r>
          </a:p>
          <a:p>
            <a:r>
              <a:rPr kumimoji="1" lang="en-GB" altLang="zh-TW" dirty="0" smtClean="0"/>
              <a:t>BOLD signal is relative </a:t>
            </a:r>
            <a:r>
              <a:rPr kumimoji="1" lang="mr-IN" altLang="zh-TW" dirty="0" smtClean="0"/>
              <a:t>–</a:t>
            </a:r>
            <a:r>
              <a:rPr kumimoji="1" lang="en-GB" altLang="zh-TW" dirty="0" smtClean="0"/>
              <a:t> choose stimulus conditions and timings that maximise BOLD signal contrast </a:t>
            </a:r>
          </a:p>
          <a:p>
            <a:r>
              <a:rPr lang="en-GB" altLang="zh-TW" dirty="0" smtClean="0"/>
              <a:t>Avoid </a:t>
            </a:r>
            <a:r>
              <a:rPr lang="en-GB" altLang="zh-TW" dirty="0"/>
              <a:t>confounding physiological and </a:t>
            </a:r>
            <a:r>
              <a:rPr lang="en-GB" altLang="zh-TW" dirty="0" smtClean="0"/>
              <a:t>psychological </a:t>
            </a:r>
            <a:r>
              <a:rPr lang="en-GB" altLang="zh-TW" dirty="0" err="1" smtClean="0"/>
              <a:t>artifacts</a:t>
            </a:r>
            <a:r>
              <a:rPr lang="en-GB" altLang="zh-TW" dirty="0" smtClean="0"/>
              <a:t> </a:t>
            </a:r>
            <a:endParaRPr lang="en-GB" altLang="zh-TW" dirty="0"/>
          </a:p>
          <a:p>
            <a:r>
              <a:rPr lang="en-GB" altLang="zh-TW" dirty="0" smtClean="0"/>
              <a:t>Collect </a:t>
            </a:r>
            <a:r>
              <a:rPr lang="en-GB" altLang="zh-TW" dirty="0"/>
              <a:t>as much data as possible </a:t>
            </a:r>
          </a:p>
          <a:p>
            <a:r>
              <a:rPr lang="en-GB" altLang="zh-TW" dirty="0" smtClean="0"/>
              <a:t>Measure </a:t>
            </a:r>
            <a:r>
              <a:rPr lang="en-GB" altLang="zh-TW" dirty="0"/>
              <a:t>behaviour </a:t>
            </a:r>
          </a:p>
          <a:p>
            <a:endParaRPr kumimoji="1" lang="en-GB" altLang="zh-TW" dirty="0" smtClean="0"/>
          </a:p>
          <a:p>
            <a:endParaRPr kumimoji="1" lang="en-GB" altLang="zh-TW" dirty="0" smtClean="0"/>
          </a:p>
          <a:p>
            <a:endParaRPr kumimoji="1" lang="en-GB" altLang="zh-TW" dirty="0" smtClean="0"/>
          </a:p>
          <a:p>
            <a:pPr marL="822960" lvl="3" indent="0">
              <a:buNone/>
            </a:pPr>
            <a:endParaRPr kumimoji="1" lang="en-GB" altLang="zh-TW" dirty="0"/>
          </a:p>
          <a:p>
            <a:pPr marL="822960" lvl="3" indent="0" algn="r">
              <a:buNone/>
            </a:pPr>
            <a:r>
              <a:rPr kumimoji="1" lang="en-GB" altLang="zh-TW" dirty="0" smtClean="0"/>
              <a:t>	</a:t>
            </a:r>
          </a:p>
          <a:p>
            <a:pPr marL="822960" lvl="3" indent="0" algn="r">
              <a:buNone/>
            </a:pPr>
            <a:endParaRPr kumimoji="1" lang="en-GB" altLang="zh-TW" dirty="0" smtClean="0"/>
          </a:p>
          <a:p>
            <a:pPr marL="822960" lvl="3" indent="0" algn="r">
              <a:buNone/>
            </a:pPr>
            <a:r>
              <a:rPr kumimoji="1" lang="en-GB" altLang="zh-TW" dirty="0" smtClean="0"/>
              <a:t>Based on </a:t>
            </a:r>
            <a:r>
              <a:rPr kumimoji="1" lang="en-GB" altLang="zh-TW" dirty="0" err="1" smtClean="0"/>
              <a:t>Huettel</a:t>
            </a:r>
            <a:r>
              <a:rPr kumimoji="1" lang="en-GB" altLang="zh-TW" dirty="0" smtClean="0"/>
              <a:t> (Chapter 9)</a:t>
            </a:r>
            <a:endParaRPr kumimoji="1" lang="zh-TW" altLang="en-US" dirty="0"/>
          </a:p>
        </p:txBody>
      </p:sp>
    </p:spTree>
    <p:extLst>
      <p:ext uri="{BB962C8B-B14F-4D97-AF65-F5344CB8AC3E}">
        <p14:creationId xmlns:p14="http://schemas.microsoft.com/office/powerpoint/2010/main" val="3326658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advices</a:t>
            </a:r>
          </a:p>
        </p:txBody>
      </p:sp>
      <p:sp>
        <p:nvSpPr>
          <p:cNvPr id="3" name="Content Placeholder 2"/>
          <p:cNvSpPr>
            <a:spLocks noGrp="1"/>
          </p:cNvSpPr>
          <p:nvPr>
            <p:ph idx="1"/>
          </p:nvPr>
        </p:nvSpPr>
        <p:spPr/>
        <p:txBody>
          <a:bodyPr>
            <a:normAutofit/>
          </a:bodyPr>
          <a:lstStyle/>
          <a:p>
            <a:r>
              <a:rPr lang="en-GB" dirty="0"/>
              <a:t>For group-level inference larger sample sizes are better </a:t>
            </a:r>
            <a:r>
              <a:rPr lang="en-GB" dirty="0" smtClean="0"/>
              <a:t>If </a:t>
            </a:r>
            <a:r>
              <a:rPr lang="en-GB" dirty="0"/>
              <a:t>you have 40 hours of scanning: rather 40 person 1 hour than 10 person 4 hours</a:t>
            </a:r>
          </a:p>
          <a:p>
            <a:r>
              <a:rPr lang="en-GB" dirty="0"/>
              <a:t>Run each scan as long as possible (40-60 </a:t>
            </a:r>
            <a:r>
              <a:rPr lang="en-GB" dirty="0" smtClean="0"/>
              <a:t>min)</a:t>
            </a:r>
            <a:endParaRPr lang="en-GB" dirty="0"/>
          </a:p>
          <a:p>
            <a:r>
              <a:rPr lang="en-GB" dirty="0"/>
              <a:t>Keep subject as busy as </a:t>
            </a:r>
            <a:r>
              <a:rPr lang="en-GB" dirty="0" smtClean="0"/>
              <a:t>possible</a:t>
            </a:r>
            <a:endParaRPr lang="en-GB" dirty="0"/>
          </a:p>
          <a:p>
            <a:r>
              <a:rPr lang="en-GB" dirty="0"/>
              <a:t>Fewer conditions/contrasts are better</a:t>
            </a:r>
          </a:p>
          <a:p>
            <a:r>
              <a:rPr lang="en-GB" dirty="0"/>
              <a:t>Efficiency is not the same for every contrast!!!!! (optimize efficiency for the most important contrast)</a:t>
            </a:r>
          </a:p>
          <a:p>
            <a:endParaRPr lang="en-GB" dirty="0"/>
          </a:p>
        </p:txBody>
      </p:sp>
    </p:spTree>
    <p:extLst>
      <p:ext uri="{BB962C8B-B14F-4D97-AF65-F5344CB8AC3E}">
        <p14:creationId xmlns:p14="http://schemas.microsoft.com/office/powerpoint/2010/main" val="163418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Technical considerations </a:t>
            </a:r>
          </a:p>
        </p:txBody>
      </p:sp>
      <p:sp>
        <p:nvSpPr>
          <p:cNvPr id="3" name="Content Placeholder 2"/>
          <p:cNvSpPr>
            <a:spLocks noGrp="1"/>
          </p:cNvSpPr>
          <p:nvPr>
            <p:ph idx="1"/>
          </p:nvPr>
        </p:nvSpPr>
        <p:spPr/>
        <p:txBody>
          <a:bodyPr/>
          <a:lstStyle/>
          <a:p>
            <a:pPr marL="0" indent="0">
              <a:buNone/>
            </a:pPr>
            <a:r>
              <a:rPr lang="en-GB" dirty="0"/>
              <a:t>A good fMRI experiment needs 2 things:</a:t>
            </a:r>
          </a:p>
          <a:p>
            <a:pPr marL="514350" indent="-514350">
              <a:buAutoNum type="arabicPeriod"/>
            </a:pPr>
            <a:r>
              <a:rPr lang="en-GB" dirty="0"/>
              <a:t>Induce subject to do or experience the psychological state that you want to study (psychological)</a:t>
            </a:r>
          </a:p>
          <a:p>
            <a:pPr marL="514350" indent="-514350">
              <a:buAutoNum type="arabicPeriod"/>
            </a:pPr>
            <a:r>
              <a:rPr lang="en-GB" b="1" dirty="0"/>
              <a:t>Effectively detect brain signals related to those psychological states (statistical)</a:t>
            </a:r>
          </a:p>
          <a:p>
            <a:pPr marL="514350" indent="-514350">
              <a:buAutoNum type="arabicPeriod"/>
            </a:pPr>
            <a:endParaRPr lang="en-GB" b="1" dirty="0"/>
          </a:p>
          <a:p>
            <a:pPr>
              <a:buFont typeface="Wingdings" panose="05000000000000000000" pitchFamily="2" charset="2"/>
              <a:buChar char="Ø"/>
            </a:pPr>
            <a:r>
              <a:rPr lang="en-GB" dirty="0"/>
              <a:t>You can have a great psychological experiment with huge neuronal response, but be completely unable to detect this in fMRI-signal</a:t>
            </a:r>
          </a:p>
          <a:p>
            <a:endParaRPr lang="en-GB" dirty="0"/>
          </a:p>
        </p:txBody>
      </p:sp>
    </p:spTree>
    <p:extLst>
      <p:ext uri="{BB962C8B-B14F-4D97-AF65-F5344CB8AC3E}">
        <p14:creationId xmlns:p14="http://schemas.microsoft.com/office/powerpoint/2010/main" val="42121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GLM</a:t>
            </a:r>
          </a:p>
        </p:txBody>
      </p:sp>
      <p:sp>
        <p:nvSpPr>
          <p:cNvPr id="3" name="Content Placeholder 2"/>
          <p:cNvSpPr>
            <a:spLocks noGrp="1"/>
          </p:cNvSpPr>
          <p:nvPr>
            <p:ph idx="1"/>
          </p:nvPr>
        </p:nvSpPr>
        <p:spPr/>
        <p:txBody>
          <a:bodyPr>
            <a:normAutofit fontScale="92500" lnSpcReduction="10000"/>
          </a:bodyPr>
          <a:lstStyle/>
          <a:p>
            <a:pPr marL="0" lvl="0" indent="0">
              <a:spcBef>
                <a:spcPts val="0"/>
              </a:spcBef>
              <a:buClrTx/>
              <a:buSzTx/>
              <a:buNone/>
              <a:defRPr/>
            </a:pPr>
            <a:r>
              <a:rPr lang="en-GB" sz="2600" b="1" kern="0" dirty="0">
                <a:solidFill>
                  <a:sysClr val="windowText" lastClr="000000"/>
                </a:solidFill>
              </a:rPr>
              <a:t>General Linear Model:  </a:t>
            </a:r>
          </a:p>
          <a:p>
            <a:pPr marL="0" lvl="0" indent="0">
              <a:spcBef>
                <a:spcPts val="0"/>
              </a:spcBef>
              <a:buClrTx/>
              <a:buSzTx/>
              <a:buNone/>
              <a:defRPr/>
            </a:pPr>
            <a:r>
              <a:rPr lang="en-GB" sz="2600" b="1" kern="0" dirty="0">
                <a:solidFill>
                  <a:sysClr val="windowText" lastClr="000000"/>
                </a:solidFill>
              </a:rPr>
              <a:t>                    Y        =          X              .	       β 	    +         </a:t>
            </a:r>
            <a:r>
              <a:rPr lang="el-GR" sz="2600" b="1" kern="0" dirty="0">
                <a:solidFill>
                  <a:sysClr val="windowText" lastClr="000000"/>
                </a:solidFill>
              </a:rPr>
              <a:t>ε</a:t>
            </a:r>
            <a:endParaRPr lang="en-GB" sz="2600" b="1" kern="0" dirty="0">
              <a:solidFill>
                <a:sysClr val="windowText" lastClr="000000"/>
              </a:solidFill>
            </a:endParaRPr>
          </a:p>
          <a:p>
            <a:pPr marL="0" lvl="0" indent="0">
              <a:spcBef>
                <a:spcPts val="0"/>
              </a:spcBef>
              <a:buClrTx/>
              <a:buSzTx/>
              <a:buNone/>
              <a:defRPr/>
            </a:pPr>
            <a:r>
              <a:rPr lang="en-GB" sz="2600" b="1" kern="0" dirty="0">
                <a:solidFill>
                  <a:sysClr val="windowText" lastClr="000000"/>
                </a:solidFill>
              </a:rPr>
              <a:t>                Data       Design Matrix    Parameters   error</a:t>
            </a:r>
          </a:p>
          <a:p>
            <a:pPr marL="0" lvl="0" indent="0">
              <a:spcBef>
                <a:spcPts val="0"/>
              </a:spcBef>
              <a:buClrTx/>
              <a:buSzTx/>
              <a:buNone/>
              <a:defRPr/>
            </a:pPr>
            <a:endParaRPr lang="en-US" sz="2600" kern="0" dirty="0">
              <a:solidFill>
                <a:sysClr val="windowText" lastClr="000000"/>
              </a:solidFill>
            </a:endParaRPr>
          </a:p>
          <a:p>
            <a:pPr marL="0" lvl="0" indent="0">
              <a:lnSpc>
                <a:spcPct val="100000"/>
              </a:lnSpc>
              <a:spcBef>
                <a:spcPts val="0"/>
              </a:spcBef>
              <a:buNone/>
              <a:defRPr/>
            </a:pPr>
            <a:r>
              <a:rPr lang="en-US" sz="2600" kern="0" dirty="0">
                <a:solidFill>
                  <a:sysClr val="windowText" lastClr="000000"/>
                </a:solidFill>
              </a:rPr>
              <a:t>Efficiency(e) is the ability to estimate </a:t>
            </a:r>
            <a:r>
              <a:rPr lang="en-GB" sz="2600" b="1" kern="0" dirty="0">
                <a:solidFill>
                  <a:sysClr val="windowText" lastClr="000000"/>
                </a:solidFill>
              </a:rPr>
              <a:t>β</a:t>
            </a:r>
            <a:r>
              <a:rPr lang="en-US" sz="2600" kern="0" dirty="0">
                <a:solidFill>
                  <a:sysClr val="windowText" lastClr="000000"/>
                </a:solidFill>
              </a:rPr>
              <a:t>, given the design matrix (X) for a particular contrast (c) and the given noise variance (</a:t>
            </a:r>
            <a:r>
              <a:rPr lang="el-GR" kern="0" dirty="0"/>
              <a:t>σ</a:t>
            </a:r>
            <a:r>
              <a:rPr lang="en-GB" kern="0" baseline="30000" dirty="0"/>
              <a:t>2</a:t>
            </a:r>
            <a:r>
              <a:rPr lang="en-GB" kern="0" dirty="0"/>
              <a:t>)</a:t>
            </a:r>
            <a:endParaRPr lang="en-US" sz="2600" kern="0" dirty="0"/>
          </a:p>
          <a:p>
            <a:pPr marL="0" lvl="0" indent="0">
              <a:spcBef>
                <a:spcPts val="0"/>
              </a:spcBef>
              <a:buClrTx/>
              <a:buSzTx/>
              <a:buNone/>
              <a:defRPr/>
            </a:pPr>
            <a:endParaRPr lang="en-US" sz="2600" kern="0" dirty="0">
              <a:solidFill>
                <a:sysClr val="windowText" lastClr="000000"/>
              </a:solidFill>
            </a:endParaRPr>
          </a:p>
          <a:p>
            <a:pPr marL="342900" lvl="1" indent="-342900" algn="ctr">
              <a:spcBef>
                <a:spcPts val="0"/>
              </a:spcBef>
              <a:buClrTx/>
              <a:buSzTx/>
              <a:buNone/>
              <a:defRPr/>
            </a:pPr>
            <a:r>
              <a:rPr lang="en-GB" sz="3400" b="1" kern="0" dirty="0">
                <a:solidFill>
                  <a:srgbClr val="860908"/>
                </a:solidFill>
              </a:rPr>
              <a:t>e (c, X) = inverse (</a:t>
            </a:r>
            <a:r>
              <a:rPr lang="el-GR" sz="3400" b="1" kern="0" dirty="0">
                <a:solidFill>
                  <a:srgbClr val="860908"/>
                </a:solidFill>
              </a:rPr>
              <a:t>σ</a:t>
            </a:r>
            <a:r>
              <a:rPr lang="en-GB" sz="3400" b="1" kern="0" baseline="30000" dirty="0">
                <a:solidFill>
                  <a:srgbClr val="860908"/>
                </a:solidFill>
              </a:rPr>
              <a:t>2</a:t>
            </a:r>
            <a:r>
              <a:rPr lang="en-GB" sz="3400" b="1" kern="0" dirty="0">
                <a:solidFill>
                  <a:srgbClr val="860908"/>
                </a:solidFill>
              </a:rPr>
              <a:t> </a:t>
            </a:r>
            <a:r>
              <a:rPr lang="en-GB" sz="3400" b="1" kern="0" dirty="0" err="1">
                <a:solidFill>
                  <a:srgbClr val="860908"/>
                </a:solidFill>
              </a:rPr>
              <a:t>c</a:t>
            </a:r>
            <a:r>
              <a:rPr lang="en-GB" sz="3400" b="1" kern="0" baseline="30000" dirty="0" err="1">
                <a:solidFill>
                  <a:srgbClr val="860908"/>
                </a:solidFill>
              </a:rPr>
              <a:t>T</a:t>
            </a:r>
            <a:r>
              <a:rPr lang="en-GB" sz="3400" b="1" kern="0" dirty="0">
                <a:solidFill>
                  <a:srgbClr val="860908"/>
                </a:solidFill>
              </a:rPr>
              <a:t> Inverse(X</a:t>
            </a:r>
            <a:r>
              <a:rPr lang="en-GB" sz="3400" b="1" kern="0" baseline="30000" dirty="0">
                <a:solidFill>
                  <a:srgbClr val="860908"/>
                </a:solidFill>
              </a:rPr>
              <a:t>T</a:t>
            </a:r>
            <a:r>
              <a:rPr lang="en-GB" sz="3400" b="1" kern="0" dirty="0">
                <a:solidFill>
                  <a:srgbClr val="860908"/>
                </a:solidFill>
              </a:rPr>
              <a:t>X) c)</a:t>
            </a:r>
          </a:p>
          <a:p>
            <a:pPr marL="0" lvl="0" indent="0">
              <a:spcBef>
                <a:spcPts val="0"/>
              </a:spcBef>
              <a:buClrTx/>
              <a:buSzTx/>
              <a:buNone/>
              <a:defRPr/>
            </a:pPr>
            <a:endParaRPr lang="en-GB" sz="2600" kern="0" baseline="30000" dirty="0">
              <a:solidFill>
                <a:sysClr val="windowText" lastClr="000000"/>
              </a:solidFill>
            </a:endParaRPr>
          </a:p>
          <a:p>
            <a:pPr marL="514350" lvl="0" indent="-514350">
              <a:spcBef>
                <a:spcPts val="0"/>
              </a:spcBef>
              <a:buClrTx/>
              <a:buSzTx/>
              <a:buFontTx/>
              <a:buAutoNum type="arabicPeriod"/>
              <a:defRPr/>
            </a:pPr>
            <a:r>
              <a:rPr lang="en-GB" sz="2600" kern="0" dirty="0">
                <a:solidFill>
                  <a:sysClr val="windowText" lastClr="000000"/>
                </a:solidFill>
              </a:rPr>
              <a:t>The efficiency for each contrast is different</a:t>
            </a:r>
          </a:p>
          <a:p>
            <a:pPr marL="514350" lvl="0" indent="-514350">
              <a:spcBef>
                <a:spcPts val="0"/>
              </a:spcBef>
              <a:buClrTx/>
              <a:buSzTx/>
              <a:buFontTx/>
              <a:buAutoNum type="arabicPeriod"/>
              <a:defRPr/>
            </a:pPr>
            <a:r>
              <a:rPr lang="en-GB" sz="2600" kern="0" dirty="0">
                <a:solidFill>
                  <a:sysClr val="windowText" lastClr="000000"/>
                </a:solidFill>
              </a:rPr>
              <a:t>We can calculate the efficiency just based on the contrast and design matrix before we have seen any data!</a:t>
            </a:r>
          </a:p>
          <a:p>
            <a:endParaRPr lang="en-GB" dirty="0"/>
          </a:p>
        </p:txBody>
      </p:sp>
    </p:spTree>
    <p:extLst>
      <p:ext uri="{BB962C8B-B14F-4D97-AF65-F5344CB8AC3E}">
        <p14:creationId xmlns:p14="http://schemas.microsoft.com/office/powerpoint/2010/main" val="382026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Issues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2045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txBox="1">
            <a:spLocks/>
          </p:cNvSpPr>
          <p:nvPr/>
        </p:nvSpPr>
        <p:spPr bwMode="auto">
          <a:xfrm>
            <a:off x="357188" y="562570"/>
            <a:ext cx="8429625"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spcBef>
                <a:spcPts val="1125"/>
              </a:spcBef>
            </a:pPr>
            <a:r>
              <a:rPr lang="en-GB" sz="4900" dirty="0">
                <a:solidFill>
                  <a:srgbClr val="D93E2B"/>
                </a:solidFill>
                <a:latin typeface="Bodoni SvtyTwo ITC TT-Book" charset="0"/>
                <a:cs typeface="Bodoni SvtyTwo ITC TT-Book" charset="0"/>
                <a:sym typeface="Bodoni SvtyTwo ITC TT-Book" charset="0"/>
              </a:rPr>
              <a:t>BOLD response</a:t>
            </a:r>
          </a:p>
        </p:txBody>
      </p:sp>
      <p:sp>
        <p:nvSpPr>
          <p:cNvPr id="64515" name="AutoShape 4"/>
          <p:cNvSpPr>
            <a:spLocks/>
          </p:cNvSpPr>
          <p:nvPr/>
        </p:nvSpPr>
        <p:spPr bwMode="auto">
          <a:xfrm>
            <a:off x="347142" y="1618506"/>
            <a:ext cx="3948038" cy="20739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a:spcBef>
                <a:spcPts val="844"/>
              </a:spcBef>
              <a:buSzPct val="100000"/>
            </a:pPr>
            <a:r>
              <a:rPr lang="en-US" sz="2000" dirty="0"/>
              <a:t>The relation between a burst of neuronal activity and the BOLD signal is captured by </a:t>
            </a:r>
            <a:r>
              <a:rPr lang="en-US" sz="2000" dirty="0" err="1"/>
              <a:t>Haemodynamic</a:t>
            </a:r>
            <a:r>
              <a:rPr lang="en-US" sz="2000" dirty="0"/>
              <a:t> Response Function (HRF)</a:t>
            </a:r>
            <a:endParaRPr lang="en-US" sz="2000" dirty="0">
              <a:solidFill>
                <a:srgbClr val="000000"/>
              </a:solidFill>
              <a:latin typeface="Corbel" charset="0"/>
              <a:cs typeface="Corbel" charset="0"/>
              <a:sym typeface="Corbel" charset="0"/>
            </a:endParaRPr>
          </a:p>
          <a:p>
            <a:pPr marL="210957" indent="-210957">
              <a:spcBef>
                <a:spcPts val="844"/>
              </a:spcBef>
              <a:buSzPct val="100000"/>
              <a:buFont typeface="Arial" charset="0"/>
              <a:buChar char="•"/>
            </a:pPr>
            <a:endParaRPr lang="en-US" sz="2000" dirty="0">
              <a:solidFill>
                <a:srgbClr val="000000"/>
              </a:solidFill>
              <a:latin typeface="Corbel" charset="0"/>
              <a:cs typeface="Corbel" charset="0"/>
              <a:sym typeface="Corbel" charset="0"/>
            </a:endParaRPr>
          </a:p>
          <a:p>
            <a:r>
              <a:rPr lang="en-GB" sz="2000" b="1" dirty="0"/>
              <a:t>2 difficulties for design timing:</a:t>
            </a:r>
          </a:p>
          <a:p>
            <a:endParaRPr lang="en-GB" sz="2000" b="1" dirty="0"/>
          </a:p>
          <a:p>
            <a:pPr marL="200911" indent="-200911">
              <a:buFont typeface="Arial" panose="020B0604020202020204" pitchFamily="34" charset="0"/>
              <a:buChar char="•"/>
            </a:pPr>
            <a:r>
              <a:rPr lang="en-GB" sz="2000" dirty="0"/>
              <a:t>BOLD response is very sluggish </a:t>
            </a:r>
            <a:endParaRPr lang="en-US" sz="2000" dirty="0">
              <a:sym typeface="Wingdings"/>
            </a:endParaRPr>
          </a:p>
          <a:p>
            <a:pPr marL="200911" indent="-200911">
              <a:buFont typeface="Arial" panose="020B0604020202020204" pitchFamily="34" charset="0"/>
              <a:buChar char="•"/>
            </a:pPr>
            <a:endParaRPr lang="en-GB" sz="2000" dirty="0"/>
          </a:p>
          <a:p>
            <a:pPr marL="200911" indent="-200911">
              <a:buFont typeface="Arial" panose="020B0604020202020204" pitchFamily="34" charset="0"/>
              <a:buChar char="•"/>
            </a:pPr>
            <a:r>
              <a:rPr lang="en-GB" sz="2000" dirty="0"/>
              <a:t>Low frequency drifts in fMRI signal, need to be filtered out  by high-pass filter</a:t>
            </a:r>
          </a:p>
        </p:txBody>
      </p:sp>
      <p:sp>
        <p:nvSpPr>
          <p:cNvPr id="5" name="AutoShape 3"/>
          <p:cNvSpPr>
            <a:spLocks/>
          </p:cNvSpPr>
          <p:nvPr/>
        </p:nvSpPr>
        <p:spPr bwMode="auto">
          <a:xfrm>
            <a:off x="5332140" y="5118944"/>
            <a:ext cx="3675682" cy="261193"/>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18" tIns="45718" rIns="45718" bIns="45718" anchor="ctr"/>
          <a:lstStyle/>
          <a:p>
            <a:pPr algn="r" eaLnBrk="1" hangingPunct="1"/>
            <a:r>
              <a:rPr lang="nb-NO" sz="700" b="1">
                <a:solidFill>
                  <a:srgbClr val="E0EBF2"/>
                </a:solidFill>
                <a:latin typeface="Palatino" charset="0"/>
                <a:cs typeface="Palatino" charset="0"/>
                <a:sym typeface="Palatino" charset="0"/>
              </a:rPr>
              <a:t>Rik Henson’s SPM guide:</a:t>
            </a:r>
          </a:p>
          <a:p>
            <a:pPr algn="r" eaLnBrk="1" hangingPunct="1"/>
            <a:r>
              <a:rPr lang="nb-NO" sz="700" b="1">
                <a:solidFill>
                  <a:srgbClr val="E0EBF2"/>
                </a:solidFill>
                <a:latin typeface="Palatino" charset="0"/>
                <a:cs typeface="Palatino" charset="0"/>
                <a:sym typeface="Palatino" charset="0"/>
              </a:rPr>
              <a:t>	http://imaging.mrc-cbu.cam.ac.uk/imaging/DesignEfficiency</a:t>
            </a:r>
          </a:p>
          <a:p>
            <a:pPr algn="r" eaLnBrk="1" hangingPunct="1"/>
            <a:endParaRPr lang="en-US" sz="1700">
              <a:solidFill>
                <a:srgbClr val="414141"/>
              </a:solidFill>
              <a:latin typeface="Palatino" charset="0"/>
              <a:cs typeface="Palatino" charset="0"/>
              <a:sym typeface="Palatino" charset="0"/>
            </a:endParaRPr>
          </a:p>
        </p:txBody>
      </p:sp>
      <p:pic>
        <p:nvPicPr>
          <p:cNvPr id="64517" name="Picture 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6955" y="1887513"/>
            <a:ext cx="4080867" cy="30584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4518" name="AutoShape 6"/>
          <p:cNvSpPr>
            <a:spLocks/>
          </p:cNvSpPr>
          <p:nvPr/>
        </p:nvSpPr>
        <p:spPr bwMode="auto">
          <a:xfrm>
            <a:off x="6770935" y="2293814"/>
            <a:ext cx="942053" cy="28798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algn="ctr" eaLnBrk="1" hangingPunct="1"/>
            <a:r>
              <a:rPr lang="en-US" dirty="0">
                <a:solidFill>
                  <a:srgbClr val="000000"/>
                </a:solidFill>
                <a:latin typeface="Corbel" charset="0"/>
                <a:cs typeface="Corbel" charset="0"/>
                <a:sym typeface="Corbel" charset="0"/>
              </a:rPr>
              <a:t>Peak</a:t>
            </a:r>
            <a:endParaRPr lang="en-US" sz="1700" dirty="0">
              <a:solidFill>
                <a:srgbClr val="414141"/>
              </a:solidFill>
              <a:latin typeface="Palatino" charset="0"/>
              <a:cs typeface="Palatino" charset="0"/>
              <a:sym typeface="Palatino" charset="0"/>
            </a:endParaRPr>
          </a:p>
        </p:txBody>
      </p:sp>
      <p:sp>
        <p:nvSpPr>
          <p:cNvPr id="64519" name="Line 7"/>
          <p:cNvSpPr>
            <a:spLocks noChangeShapeType="1"/>
          </p:cNvSpPr>
          <p:nvPr/>
        </p:nvSpPr>
        <p:spPr bwMode="auto">
          <a:xfrm flipH="1" flipV="1">
            <a:off x="6083350" y="2293814"/>
            <a:ext cx="623962" cy="1428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endParaRPr lang="en-US"/>
          </a:p>
        </p:txBody>
      </p:sp>
      <p:sp>
        <p:nvSpPr>
          <p:cNvPr id="64520" name="AutoShape 8"/>
          <p:cNvSpPr>
            <a:spLocks/>
          </p:cNvSpPr>
          <p:nvPr/>
        </p:nvSpPr>
        <p:spPr bwMode="auto">
          <a:xfrm>
            <a:off x="7066731" y="3336354"/>
            <a:ext cx="1669851" cy="3560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algn="ctr" eaLnBrk="1" hangingPunct="1"/>
            <a:r>
              <a:rPr lang="en-US" dirty="0">
                <a:solidFill>
                  <a:srgbClr val="000000"/>
                </a:solidFill>
                <a:latin typeface="Corbel" charset="0"/>
                <a:cs typeface="Corbel" charset="0"/>
                <a:sym typeface="Corbel" charset="0"/>
              </a:rPr>
              <a:t>Undershoot</a:t>
            </a:r>
            <a:endParaRPr lang="en-US" sz="1700" dirty="0">
              <a:solidFill>
                <a:srgbClr val="414141"/>
              </a:solidFill>
              <a:latin typeface="Palatino" charset="0"/>
              <a:cs typeface="Palatino" charset="0"/>
              <a:sym typeface="Palatino" charset="0"/>
            </a:endParaRPr>
          </a:p>
        </p:txBody>
      </p:sp>
      <p:sp>
        <p:nvSpPr>
          <p:cNvPr id="64521" name="Line 9"/>
          <p:cNvSpPr>
            <a:spLocks noChangeShapeType="1"/>
          </p:cNvSpPr>
          <p:nvPr/>
        </p:nvSpPr>
        <p:spPr bwMode="auto">
          <a:xfrm flipH="1">
            <a:off x="6981900" y="3590851"/>
            <a:ext cx="253380" cy="70321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endParaRPr lang="en-US"/>
          </a:p>
        </p:txBody>
      </p:sp>
      <p:sp>
        <p:nvSpPr>
          <p:cNvPr id="64522" name="AutoShape 10"/>
          <p:cNvSpPr>
            <a:spLocks/>
          </p:cNvSpPr>
          <p:nvPr/>
        </p:nvSpPr>
        <p:spPr bwMode="auto">
          <a:xfrm>
            <a:off x="6615783" y="1437680"/>
            <a:ext cx="636240" cy="45764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eaLnBrk="1" hangingPunct="1"/>
            <a:r>
              <a:rPr lang="en-US" sz="2400">
                <a:solidFill>
                  <a:srgbClr val="000000"/>
                </a:solidFill>
                <a:latin typeface="Corbel" charset="0"/>
                <a:cs typeface="Corbel" charset="0"/>
                <a:sym typeface="Corbel" charset="0"/>
              </a:rPr>
              <a:t>HRF</a:t>
            </a:r>
            <a:endParaRPr lang="en-US" sz="1700">
              <a:solidFill>
                <a:srgbClr val="414141"/>
              </a:solidFill>
              <a:latin typeface="Palatino" charset="0"/>
              <a:cs typeface="Palatino" charset="0"/>
              <a:sym typeface="Palatino" charset="0"/>
            </a:endParaRPr>
          </a:p>
        </p:txBody>
      </p:sp>
      <p:sp>
        <p:nvSpPr>
          <p:cNvPr id="14" name="AutoShape 3"/>
          <p:cNvSpPr>
            <a:spLocks/>
          </p:cNvSpPr>
          <p:nvPr/>
        </p:nvSpPr>
        <p:spPr bwMode="auto">
          <a:xfrm>
            <a:off x="5062017" y="6631410"/>
            <a:ext cx="3674566" cy="261193"/>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18" tIns="45718" rIns="45718" bIns="45718" anchor="ctr"/>
          <a:lstStyle>
            <a:lvl1pPr defTabSz="457200">
              <a:defRPr sz="2400">
                <a:solidFill>
                  <a:srgbClr val="414141"/>
                </a:solidFill>
                <a:latin typeface="Palatino" charset="0"/>
                <a:ea typeface="Palatino" charset="0"/>
                <a:cs typeface="Palatino" charset="0"/>
                <a:sym typeface="Palatino" charset="0"/>
              </a:defRPr>
            </a:lvl1pPr>
            <a:lvl2pPr marL="742950" indent="-285750" defTabSz="457200">
              <a:defRPr sz="2400">
                <a:solidFill>
                  <a:srgbClr val="414141"/>
                </a:solidFill>
                <a:latin typeface="Palatino" charset="0"/>
                <a:ea typeface="Palatino" charset="0"/>
                <a:cs typeface="Palatino" charset="0"/>
                <a:sym typeface="Palatino" charset="0"/>
              </a:defRPr>
            </a:lvl2pPr>
            <a:lvl3pPr marL="1143000" indent="-228600" defTabSz="457200">
              <a:defRPr sz="2400">
                <a:solidFill>
                  <a:srgbClr val="414141"/>
                </a:solidFill>
                <a:latin typeface="Palatino" charset="0"/>
                <a:ea typeface="Palatino" charset="0"/>
                <a:cs typeface="Palatino" charset="0"/>
                <a:sym typeface="Palatino" charset="0"/>
              </a:defRPr>
            </a:lvl3pPr>
            <a:lvl4pPr marL="1600200" indent="-228600" defTabSz="457200">
              <a:defRPr sz="2400">
                <a:solidFill>
                  <a:srgbClr val="414141"/>
                </a:solidFill>
                <a:latin typeface="Palatino" charset="0"/>
                <a:ea typeface="Palatino" charset="0"/>
                <a:cs typeface="Palatino" charset="0"/>
                <a:sym typeface="Palatino" charset="0"/>
              </a:defRPr>
            </a:lvl4pPr>
            <a:lvl5pPr marL="2057400" indent="-228600" defTabSz="457200">
              <a:defRPr sz="2400">
                <a:solidFill>
                  <a:srgbClr val="414141"/>
                </a:solidFill>
                <a:latin typeface="Palatino" charset="0"/>
                <a:ea typeface="Palatino" charset="0"/>
                <a:cs typeface="Palatino" charset="0"/>
                <a:sym typeface="Palatino" charset="0"/>
              </a:defRPr>
            </a:lvl5pPr>
            <a:lvl6pPr marL="2514600" indent="-228600" defTabSz="457200"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2971800" indent="-228600" defTabSz="457200"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3429000" indent="-228600" defTabSz="457200"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3886200" indent="-228600" defTabSz="457200"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defRPr/>
            </a:pPr>
            <a:r>
              <a:rPr lang="en-GB" altLang="en-US" sz="700" b="1" dirty="0">
                <a:solidFill>
                  <a:schemeClr val="bg2">
                    <a:lumMod val="60000"/>
                    <a:lumOff val="40000"/>
                  </a:schemeClr>
                </a:solidFill>
                <a:latin typeface="Arial" panose="020B0604020202020204" pitchFamily="34" charset="0"/>
              </a:rPr>
              <a:t>Alessandro G. </a:t>
            </a:r>
            <a:r>
              <a:rPr lang="en-GB" altLang="en-US" sz="700" b="1" dirty="0" err="1">
                <a:solidFill>
                  <a:schemeClr val="bg2">
                    <a:lumMod val="60000"/>
                    <a:lumOff val="40000"/>
                  </a:schemeClr>
                </a:solidFill>
                <a:latin typeface="Arial" panose="020B0604020202020204" pitchFamily="34" charset="0"/>
              </a:rPr>
              <a:t>Allievi</a:t>
            </a:r>
            <a:r>
              <a:rPr lang="en-GB" altLang="en-US" sz="700" b="1" dirty="0">
                <a:solidFill>
                  <a:schemeClr val="bg2">
                    <a:lumMod val="60000"/>
                    <a:lumOff val="40000"/>
                  </a:schemeClr>
                </a:solidFill>
                <a:latin typeface="Arial" panose="020B0604020202020204" pitchFamily="34" charset="0"/>
              </a:rPr>
              <a:t> et al. </a:t>
            </a:r>
            <a:r>
              <a:rPr lang="en-GB" altLang="en-US" sz="700" b="1" dirty="0" err="1">
                <a:solidFill>
                  <a:schemeClr val="bg2">
                    <a:lumMod val="60000"/>
                    <a:lumOff val="40000"/>
                  </a:schemeClr>
                </a:solidFill>
                <a:latin typeface="Arial" panose="020B0604020202020204" pitchFamily="34" charset="0"/>
              </a:rPr>
              <a:t>Cereb</a:t>
            </a:r>
            <a:r>
              <a:rPr lang="en-GB" altLang="en-US" sz="700" b="1" dirty="0">
                <a:solidFill>
                  <a:schemeClr val="bg2">
                    <a:lumMod val="60000"/>
                    <a:lumOff val="40000"/>
                  </a:schemeClr>
                </a:solidFill>
                <a:latin typeface="Arial" panose="020B0604020202020204" pitchFamily="34" charset="0"/>
              </a:rPr>
              <a:t>. Cortex 2015</a:t>
            </a:r>
          </a:p>
        </p:txBody>
      </p:sp>
    </p:spTree>
    <p:extLst>
      <p:ext uri="{BB962C8B-B14F-4D97-AF65-F5344CB8AC3E}">
        <p14:creationId xmlns:p14="http://schemas.microsoft.com/office/powerpoint/2010/main" val="1719048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txBox="1">
            <a:spLocks/>
          </p:cNvSpPr>
          <p:nvPr/>
        </p:nvSpPr>
        <p:spPr bwMode="auto">
          <a:xfrm>
            <a:off x="369658" y="212704"/>
            <a:ext cx="8429625"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spcBef>
                <a:spcPts val="1125"/>
              </a:spcBef>
            </a:pPr>
            <a:r>
              <a:rPr lang="en-GB" sz="4900" dirty="0">
                <a:solidFill>
                  <a:srgbClr val="D93E2B"/>
                </a:solidFill>
                <a:latin typeface="Bodoni SvtyTwo ITC TT-Book" charset="0"/>
                <a:cs typeface="Bodoni SvtyTwo ITC TT-Book" charset="0"/>
                <a:sym typeface="Bodoni SvtyTwo ITC TT-Book" charset="0"/>
              </a:rPr>
              <a:t>Fixed stimulus onset </a:t>
            </a:r>
            <a:r>
              <a:rPr lang="en-GB" sz="4900" dirty="0" err="1">
                <a:solidFill>
                  <a:srgbClr val="D93E2B"/>
                </a:solidFill>
                <a:latin typeface="Bodoni SvtyTwo ITC TT-Book" charset="0"/>
                <a:cs typeface="Bodoni SvtyTwo ITC TT-Book" charset="0"/>
                <a:sym typeface="Bodoni SvtyTwo ITC TT-Book" charset="0"/>
              </a:rPr>
              <a:t>asychrony</a:t>
            </a:r>
            <a:r>
              <a:rPr lang="en-GB" sz="4900" dirty="0">
                <a:solidFill>
                  <a:srgbClr val="D93E2B"/>
                </a:solidFill>
                <a:latin typeface="Bodoni SvtyTwo ITC TT-Book" charset="0"/>
                <a:cs typeface="Bodoni SvtyTwo ITC TT-Book" charset="0"/>
                <a:sym typeface="Bodoni SvtyTwo ITC TT-Book" charset="0"/>
              </a:rPr>
              <a:t> (SOA)= 16s</a:t>
            </a:r>
          </a:p>
        </p:txBody>
      </p:sp>
      <p:pic>
        <p:nvPicPr>
          <p:cNvPr id="68611" name="Picture 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139" y="1694409"/>
            <a:ext cx="8198570" cy="20694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Rectangle 5"/>
          <p:cNvSpPr txBox="1">
            <a:spLocks/>
          </p:cNvSpPr>
          <p:nvPr/>
        </p:nvSpPr>
        <p:spPr bwMode="auto">
          <a:xfrm>
            <a:off x="395139" y="4019476"/>
            <a:ext cx="8228707" cy="14633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lvl1pPr marL="300038" indent="-300038">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ts val="844"/>
              </a:spcBef>
              <a:buClr>
                <a:srgbClr val="000000"/>
              </a:buClr>
              <a:buFontTx/>
              <a:buChar char="•"/>
            </a:pPr>
            <a:r>
              <a:rPr lang="en-US" sz="2000" dirty="0">
                <a:solidFill>
                  <a:srgbClr val="000000"/>
                </a:solidFill>
                <a:latin typeface="Corbel" charset="0"/>
                <a:cs typeface="Corbel" charset="0"/>
                <a:sym typeface="Corbel" charset="0"/>
              </a:rPr>
              <a:t>Detection of signal in background noise works best if variability of neural signal is </a:t>
            </a:r>
            <a:r>
              <a:rPr lang="en-US" sz="2000" dirty="0" err="1">
                <a:solidFill>
                  <a:srgbClr val="000000"/>
                </a:solidFill>
                <a:latin typeface="Corbel" charset="0"/>
                <a:cs typeface="Corbel" charset="0"/>
                <a:sym typeface="Corbel" charset="0"/>
              </a:rPr>
              <a:t>maximised</a:t>
            </a:r>
            <a:endParaRPr lang="en-US" sz="2000" dirty="0">
              <a:solidFill>
                <a:srgbClr val="000000"/>
              </a:solidFill>
              <a:latin typeface="Corbel" charset="0"/>
              <a:cs typeface="Corbel" charset="0"/>
              <a:sym typeface="Corbel" charset="0"/>
            </a:endParaRPr>
          </a:p>
          <a:p>
            <a:pPr>
              <a:spcBef>
                <a:spcPts val="844"/>
              </a:spcBef>
              <a:buClr>
                <a:srgbClr val="000000"/>
              </a:buClr>
              <a:buFontTx/>
              <a:buChar char="•"/>
            </a:pPr>
            <a:r>
              <a:rPr lang="en-US" sz="2000" dirty="0">
                <a:solidFill>
                  <a:srgbClr val="000000"/>
                </a:solidFill>
                <a:latin typeface="Corbel" charset="0"/>
                <a:cs typeface="Corbel" charset="0"/>
                <a:sym typeface="Corbel" charset="0"/>
              </a:rPr>
              <a:t>Signal that varies little will be difficult to detect </a:t>
            </a:r>
            <a:r>
              <a:rPr lang="en-US" sz="2000" dirty="0">
                <a:solidFill>
                  <a:srgbClr val="000000"/>
                </a:solidFill>
                <a:latin typeface="Wingdings" charset="0"/>
                <a:cs typeface="Wingdings" charset="0"/>
                <a:sym typeface="Wingdings" charset="0"/>
              </a:rPr>
              <a:t></a:t>
            </a:r>
            <a:r>
              <a:rPr lang="en-US" sz="2000" dirty="0">
                <a:solidFill>
                  <a:srgbClr val="000000"/>
                </a:solidFill>
                <a:latin typeface="Corbel" charset="0"/>
                <a:cs typeface="Corbel" charset="0"/>
                <a:sym typeface="Corbel" charset="0"/>
              </a:rPr>
              <a:t> not particularly efficient </a:t>
            </a:r>
            <a:r>
              <a:rPr lang="en-US" sz="2000" dirty="0" smtClean="0">
                <a:solidFill>
                  <a:srgbClr val="000000"/>
                </a:solidFill>
                <a:latin typeface="Corbel" charset="0"/>
                <a:cs typeface="Corbel" charset="0"/>
                <a:sym typeface="Corbel" charset="0"/>
              </a:rPr>
              <a:t>design</a:t>
            </a:r>
          </a:p>
          <a:p>
            <a:pPr>
              <a:spcBef>
                <a:spcPts val="844"/>
              </a:spcBef>
              <a:buClr>
                <a:srgbClr val="000000"/>
              </a:buClr>
              <a:buFontTx/>
              <a:buChar char="•"/>
            </a:pPr>
            <a:r>
              <a:rPr lang="en-US" sz="2000" dirty="0"/>
              <a:t>To obtain predicted fMRI time series: </a:t>
            </a:r>
            <a:r>
              <a:rPr lang="en-US" sz="2000" dirty="0">
                <a:solidFill>
                  <a:srgbClr val="FF0000"/>
                </a:solidFill>
              </a:rPr>
              <a:t>Convolve </a:t>
            </a:r>
            <a:r>
              <a:rPr lang="en-US" sz="2000" dirty="0"/>
              <a:t>stimulus function with a </a:t>
            </a:r>
            <a:r>
              <a:rPr lang="en-US" sz="2000" dirty="0" err="1"/>
              <a:t>haemodynamic</a:t>
            </a:r>
            <a:r>
              <a:rPr lang="en-US" sz="2000" dirty="0"/>
              <a:t> response</a:t>
            </a:r>
            <a:endParaRPr lang="en-GB" sz="2000" dirty="0"/>
          </a:p>
          <a:p>
            <a:pPr>
              <a:spcBef>
                <a:spcPts val="844"/>
              </a:spcBef>
              <a:buClr>
                <a:srgbClr val="000000"/>
              </a:buClr>
              <a:buFontTx/>
              <a:buChar char="•"/>
            </a:pPr>
            <a:endParaRPr lang="en-US" sz="2000" dirty="0">
              <a:solidFill>
                <a:srgbClr val="000000"/>
              </a:solidFill>
              <a:latin typeface="Corbel" charset="0"/>
              <a:cs typeface="Corbel" charset="0"/>
              <a:sym typeface="Corbel" charset="0"/>
            </a:endParaRPr>
          </a:p>
        </p:txBody>
      </p:sp>
      <p:sp>
        <p:nvSpPr>
          <p:cNvPr id="6" name="AutoShape 3"/>
          <p:cNvSpPr>
            <a:spLocks/>
          </p:cNvSpPr>
          <p:nvPr/>
        </p:nvSpPr>
        <p:spPr bwMode="auto">
          <a:xfrm>
            <a:off x="5230198" y="6466838"/>
            <a:ext cx="3674566" cy="261193"/>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18" tIns="45718" rIns="45718" bIns="45718" anchor="ctr"/>
          <a:lstStyle/>
          <a:p>
            <a:pPr algn="r" eaLnBrk="1" hangingPunct="1"/>
            <a:r>
              <a:rPr lang="nb-NO" sz="700" b="1" dirty="0">
                <a:solidFill>
                  <a:srgbClr val="E0EBF2"/>
                </a:solidFill>
                <a:latin typeface="Palatino" charset="0"/>
                <a:cs typeface="Palatino" charset="0"/>
                <a:sym typeface="Palatino" charset="0"/>
              </a:rPr>
              <a:t>Rik </a:t>
            </a:r>
            <a:r>
              <a:rPr lang="nb-NO" sz="700" b="1" dirty="0" err="1">
                <a:solidFill>
                  <a:srgbClr val="E0EBF2"/>
                </a:solidFill>
                <a:latin typeface="Palatino" charset="0"/>
                <a:cs typeface="Palatino" charset="0"/>
                <a:sym typeface="Palatino" charset="0"/>
              </a:rPr>
              <a:t>Henson’s</a:t>
            </a:r>
            <a:r>
              <a:rPr lang="nb-NO" sz="700" b="1" dirty="0">
                <a:solidFill>
                  <a:srgbClr val="E0EBF2"/>
                </a:solidFill>
                <a:latin typeface="Palatino" charset="0"/>
                <a:cs typeface="Palatino" charset="0"/>
                <a:sym typeface="Palatino" charset="0"/>
              </a:rPr>
              <a:t> SPM guide:</a:t>
            </a:r>
          </a:p>
          <a:p>
            <a:pPr algn="r" eaLnBrk="1" hangingPunct="1"/>
            <a:r>
              <a:rPr lang="nb-NO" sz="700" b="1" dirty="0">
                <a:solidFill>
                  <a:srgbClr val="E0EBF2"/>
                </a:solidFill>
                <a:latin typeface="Palatino" charset="0"/>
                <a:cs typeface="Palatino" charset="0"/>
                <a:sym typeface="Palatino" charset="0"/>
              </a:rPr>
              <a:t>	http://</a:t>
            </a:r>
            <a:r>
              <a:rPr lang="nb-NO" sz="700" b="1" dirty="0" err="1">
                <a:solidFill>
                  <a:srgbClr val="E0EBF2"/>
                </a:solidFill>
                <a:latin typeface="Palatino" charset="0"/>
                <a:cs typeface="Palatino" charset="0"/>
                <a:sym typeface="Palatino" charset="0"/>
              </a:rPr>
              <a:t>imaging.mrc-cbu.cam.ac.uk</a:t>
            </a:r>
            <a:r>
              <a:rPr lang="nb-NO" sz="700" b="1" dirty="0">
                <a:solidFill>
                  <a:srgbClr val="E0EBF2"/>
                </a:solidFill>
                <a:latin typeface="Palatino" charset="0"/>
                <a:cs typeface="Palatino" charset="0"/>
                <a:sym typeface="Palatino" charset="0"/>
              </a:rPr>
              <a:t>/</a:t>
            </a:r>
            <a:r>
              <a:rPr lang="nb-NO" sz="700" b="1" dirty="0" err="1">
                <a:solidFill>
                  <a:srgbClr val="E0EBF2"/>
                </a:solidFill>
                <a:latin typeface="Palatino" charset="0"/>
                <a:cs typeface="Palatino" charset="0"/>
                <a:sym typeface="Palatino" charset="0"/>
              </a:rPr>
              <a:t>imaging</a:t>
            </a:r>
            <a:r>
              <a:rPr lang="nb-NO" sz="700" b="1" dirty="0">
                <a:solidFill>
                  <a:srgbClr val="E0EBF2"/>
                </a:solidFill>
                <a:latin typeface="Palatino" charset="0"/>
                <a:cs typeface="Palatino" charset="0"/>
                <a:sym typeface="Palatino" charset="0"/>
              </a:rPr>
              <a:t>/</a:t>
            </a:r>
            <a:r>
              <a:rPr lang="nb-NO" sz="700" b="1" dirty="0" err="1">
                <a:solidFill>
                  <a:srgbClr val="E0EBF2"/>
                </a:solidFill>
                <a:latin typeface="Palatino" charset="0"/>
                <a:cs typeface="Palatino" charset="0"/>
                <a:sym typeface="Palatino" charset="0"/>
              </a:rPr>
              <a:t>DesignEfficiency</a:t>
            </a:r>
            <a:endParaRPr lang="nb-NO" sz="700" b="1" dirty="0">
              <a:solidFill>
                <a:srgbClr val="E0EBF2"/>
              </a:solidFill>
              <a:latin typeface="Palatino" charset="0"/>
              <a:cs typeface="Palatino" charset="0"/>
              <a:sym typeface="Palatino" charset="0"/>
            </a:endParaRPr>
          </a:p>
          <a:p>
            <a:pPr algn="r" eaLnBrk="1" hangingPunct="1"/>
            <a:endParaRPr lang="en-US" sz="1700" dirty="0">
              <a:solidFill>
                <a:srgbClr val="414141"/>
              </a:solidFill>
              <a:latin typeface="Palatino" charset="0"/>
              <a:cs typeface="Palatino" charset="0"/>
              <a:sym typeface="Palatino" charset="0"/>
            </a:endParaRPr>
          </a:p>
        </p:txBody>
      </p:sp>
    </p:spTree>
    <p:extLst>
      <p:ext uri="{BB962C8B-B14F-4D97-AF65-F5344CB8AC3E}">
        <p14:creationId xmlns:p14="http://schemas.microsoft.com/office/powerpoint/2010/main" val="1930540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Fast event presentation-&gt; not efficient </a:t>
            </a:r>
          </a:p>
        </p:txBody>
      </p:sp>
      <p:sp>
        <p:nvSpPr>
          <p:cNvPr id="5" name="Rectangle 4"/>
          <p:cNvSpPr/>
          <p:nvPr/>
        </p:nvSpPr>
        <p:spPr>
          <a:xfrm>
            <a:off x="47601" y="1848136"/>
            <a:ext cx="1400704" cy="369332"/>
          </a:xfrm>
          <a:prstGeom prst="rect">
            <a:avLst/>
          </a:prstGeom>
        </p:spPr>
        <p:txBody>
          <a:bodyPr wrap="none">
            <a:spAutoFit/>
          </a:bodyPr>
          <a:lstStyle/>
          <a:p>
            <a:r>
              <a:rPr lang="en-US" b="1" u="sng" dirty="0"/>
              <a:t>Fixed SOA </a:t>
            </a:r>
            <a:r>
              <a:rPr lang="en-US" b="1" u="sng" dirty="0" smtClean="0"/>
              <a:t>4s</a:t>
            </a:r>
            <a:endParaRPr lang="en-US" b="1" u="sng" dirty="0"/>
          </a:p>
        </p:txBody>
      </p:sp>
      <p:grpSp>
        <p:nvGrpSpPr>
          <p:cNvPr id="7" name="Group 6"/>
          <p:cNvGrpSpPr/>
          <p:nvPr/>
        </p:nvGrpSpPr>
        <p:grpSpPr>
          <a:xfrm>
            <a:off x="0" y="2680638"/>
            <a:ext cx="8997564" cy="2659117"/>
            <a:chOff x="0" y="2680638"/>
            <a:chExt cx="8997564" cy="2659117"/>
          </a:xfrm>
        </p:grpSpPr>
        <p:pic>
          <p:nvPicPr>
            <p:cNvPr id="4" name="Content Placeholder 3"/>
            <p:cNvPicPr>
              <a:picLocks noChangeAspect="1"/>
            </p:cNvPicPr>
            <p:nvPr/>
          </p:nvPicPr>
          <p:blipFill>
            <a:blip r:embed="rId3"/>
            <a:stretch>
              <a:fillRect/>
            </a:stretch>
          </p:blipFill>
          <p:spPr>
            <a:xfrm>
              <a:off x="0" y="2680638"/>
              <a:ext cx="8997564" cy="2659117"/>
            </a:xfrm>
            <a:prstGeom prst="rect">
              <a:avLst/>
            </a:prstGeom>
          </p:spPr>
        </p:pic>
        <p:sp>
          <p:nvSpPr>
            <p:cNvPr id="6" name="TextBox 5"/>
            <p:cNvSpPr txBox="1"/>
            <p:nvPr/>
          </p:nvSpPr>
          <p:spPr>
            <a:xfrm>
              <a:off x="4094610" y="2680638"/>
              <a:ext cx="808344" cy="369332"/>
            </a:xfrm>
            <a:prstGeom prst="rect">
              <a:avLst/>
            </a:prstGeom>
            <a:solidFill>
              <a:schemeClr val="bg1"/>
            </a:solidFill>
            <a:ln>
              <a:solidFill>
                <a:schemeClr val="bg1"/>
              </a:solidFill>
            </a:ln>
          </p:spPr>
          <p:txBody>
            <a:bodyPr wrap="square" rtlCol="0">
              <a:spAutoFit/>
            </a:bodyPr>
            <a:lstStyle/>
            <a:p>
              <a:r>
                <a:rPr lang="en-GB" dirty="0" smtClean="0"/>
                <a:t>HRF</a:t>
              </a:r>
              <a:endParaRPr lang="en-GB" dirty="0"/>
            </a:p>
          </p:txBody>
        </p:sp>
      </p:grpSp>
      <p:sp>
        <p:nvSpPr>
          <p:cNvPr id="8" name="Rectangle 5"/>
          <p:cNvSpPr txBox="1">
            <a:spLocks/>
          </p:cNvSpPr>
          <p:nvPr/>
        </p:nvSpPr>
        <p:spPr bwMode="auto">
          <a:xfrm>
            <a:off x="1448305" y="5709840"/>
            <a:ext cx="5616467" cy="8260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lvl1pPr marL="300038" indent="-300038">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indent="0">
              <a:spcBef>
                <a:spcPts val="844"/>
              </a:spcBef>
              <a:buClr>
                <a:srgbClr val="000000"/>
              </a:buClr>
            </a:pPr>
            <a:r>
              <a:rPr lang="en-GB" sz="2000" dirty="0" smtClean="0">
                <a:solidFill>
                  <a:srgbClr val="000000"/>
                </a:solidFill>
                <a:latin typeface="Corbel" charset="0"/>
                <a:cs typeface="Corbel" charset="0"/>
                <a:sym typeface="Corbel" charset="0"/>
              </a:rPr>
              <a:t>Low variance </a:t>
            </a:r>
            <a:r>
              <a:rPr lang="en-US" sz="2000" dirty="0" smtClean="0">
                <a:solidFill>
                  <a:srgbClr val="000000"/>
                </a:solidFill>
                <a:latin typeface="Corbel" charset="0"/>
                <a:cs typeface="Corbel" charset="0"/>
                <a:sym typeface="Wingdings"/>
              </a:rPr>
              <a:t> cannot contrast with baseline</a:t>
            </a:r>
          </a:p>
          <a:p>
            <a:pPr marL="0" indent="0">
              <a:spcBef>
                <a:spcPts val="844"/>
              </a:spcBef>
              <a:buClr>
                <a:srgbClr val="000000"/>
              </a:buClr>
            </a:pPr>
            <a:r>
              <a:rPr lang="en-US" sz="2000" dirty="0" smtClean="0">
                <a:solidFill>
                  <a:srgbClr val="000000"/>
                </a:solidFill>
                <a:latin typeface="Corbel" charset="0"/>
                <a:cs typeface="Corbel" charset="0"/>
                <a:sym typeface="Wingdings"/>
              </a:rPr>
              <a:t>			 Signal lost after high-pass filtering </a:t>
            </a:r>
            <a:endParaRPr lang="en-GB" sz="2000" dirty="0"/>
          </a:p>
          <a:p>
            <a:pPr>
              <a:spcBef>
                <a:spcPts val="844"/>
              </a:spcBef>
              <a:buClr>
                <a:srgbClr val="000000"/>
              </a:buClr>
              <a:buFontTx/>
              <a:buChar char="•"/>
            </a:pPr>
            <a:endParaRPr lang="en-US" sz="2000" dirty="0">
              <a:solidFill>
                <a:srgbClr val="000000"/>
              </a:solidFill>
              <a:latin typeface="Corbel" charset="0"/>
              <a:cs typeface="Corbel" charset="0"/>
              <a:sym typeface="Corbel" charset="0"/>
            </a:endParaRPr>
          </a:p>
        </p:txBody>
      </p:sp>
    </p:spTree>
    <p:extLst>
      <p:ext uri="{BB962C8B-B14F-4D97-AF65-F5344CB8AC3E}">
        <p14:creationId xmlns:p14="http://schemas.microsoft.com/office/powerpoint/2010/main" val="34111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Stochastic and blocked event presentation  -&gt;very efficient</a:t>
            </a:r>
          </a:p>
        </p:txBody>
      </p:sp>
      <p:grpSp>
        <p:nvGrpSpPr>
          <p:cNvPr id="12" name="Group 11"/>
          <p:cNvGrpSpPr/>
          <p:nvPr/>
        </p:nvGrpSpPr>
        <p:grpSpPr>
          <a:xfrm>
            <a:off x="246490" y="1899139"/>
            <a:ext cx="8338517" cy="2120196"/>
            <a:chOff x="246490" y="1899139"/>
            <a:chExt cx="8338517" cy="2120196"/>
          </a:xfrm>
        </p:grpSpPr>
        <p:pic>
          <p:nvPicPr>
            <p:cNvPr id="5" name="Picture 4"/>
            <p:cNvPicPr>
              <a:picLocks noChangeAspect="1"/>
            </p:cNvPicPr>
            <p:nvPr/>
          </p:nvPicPr>
          <p:blipFill>
            <a:blip r:embed="rId3"/>
            <a:stretch>
              <a:fillRect/>
            </a:stretch>
          </p:blipFill>
          <p:spPr>
            <a:xfrm>
              <a:off x="246490" y="2195370"/>
              <a:ext cx="8338517" cy="1823965"/>
            </a:xfrm>
            <a:prstGeom prst="rect">
              <a:avLst/>
            </a:prstGeom>
          </p:spPr>
        </p:pic>
        <p:sp>
          <p:nvSpPr>
            <p:cNvPr id="6" name="TextBox 5"/>
            <p:cNvSpPr txBox="1"/>
            <p:nvPr/>
          </p:nvSpPr>
          <p:spPr>
            <a:xfrm>
              <a:off x="246490" y="1899139"/>
              <a:ext cx="8182234" cy="306669"/>
            </a:xfrm>
            <a:prstGeom prst="rect">
              <a:avLst/>
            </a:prstGeom>
            <a:noFill/>
          </p:spPr>
          <p:txBody>
            <a:bodyPr wrap="square" rtlCol="0">
              <a:spAutoFit/>
            </a:bodyPr>
            <a:lstStyle/>
            <a:p>
              <a:r>
                <a:rPr lang="en-US" b="1" u="sng" dirty="0" smtClean="0"/>
                <a:t>Random SOA minimum 4s e.g. event-related: larger variability in signa</a:t>
              </a:r>
              <a:r>
                <a:rPr lang="en-US" b="1" u="sng" dirty="0"/>
                <a:t>l</a:t>
              </a:r>
            </a:p>
          </p:txBody>
        </p:sp>
        <p:sp>
          <p:nvSpPr>
            <p:cNvPr id="9" name="TextBox 8"/>
            <p:cNvSpPr txBox="1"/>
            <p:nvPr/>
          </p:nvSpPr>
          <p:spPr>
            <a:xfrm>
              <a:off x="4094610" y="2221656"/>
              <a:ext cx="588708" cy="307777"/>
            </a:xfrm>
            <a:prstGeom prst="rect">
              <a:avLst/>
            </a:prstGeom>
            <a:solidFill>
              <a:schemeClr val="bg1"/>
            </a:solidFill>
            <a:ln>
              <a:solidFill>
                <a:schemeClr val="bg1"/>
              </a:solidFill>
            </a:ln>
          </p:spPr>
          <p:txBody>
            <a:bodyPr wrap="square" rtlCol="0">
              <a:spAutoFit/>
            </a:bodyPr>
            <a:lstStyle/>
            <a:p>
              <a:r>
                <a:rPr lang="en-GB" sz="1400" dirty="0" smtClean="0"/>
                <a:t>HRF</a:t>
              </a:r>
              <a:endParaRPr lang="en-GB" sz="1400" dirty="0"/>
            </a:p>
          </p:txBody>
        </p:sp>
      </p:grpSp>
      <p:grpSp>
        <p:nvGrpSpPr>
          <p:cNvPr id="13" name="Group 12"/>
          <p:cNvGrpSpPr/>
          <p:nvPr/>
        </p:nvGrpSpPr>
        <p:grpSpPr>
          <a:xfrm>
            <a:off x="246491" y="4027233"/>
            <a:ext cx="8555604" cy="2272325"/>
            <a:chOff x="246491" y="4027233"/>
            <a:chExt cx="8555604" cy="2272325"/>
          </a:xfrm>
        </p:grpSpPr>
        <p:pic>
          <p:nvPicPr>
            <p:cNvPr id="7" name="Picture 6"/>
            <p:cNvPicPr>
              <a:picLocks noChangeAspect="1"/>
            </p:cNvPicPr>
            <p:nvPr/>
          </p:nvPicPr>
          <p:blipFill>
            <a:blip r:embed="rId4"/>
            <a:stretch>
              <a:fillRect/>
            </a:stretch>
          </p:blipFill>
          <p:spPr>
            <a:xfrm>
              <a:off x="246491" y="4428108"/>
              <a:ext cx="8555604" cy="1871450"/>
            </a:xfrm>
            <a:prstGeom prst="rect">
              <a:avLst/>
            </a:prstGeom>
          </p:spPr>
        </p:pic>
        <p:sp>
          <p:nvSpPr>
            <p:cNvPr id="8" name="TextBox 7"/>
            <p:cNvSpPr txBox="1"/>
            <p:nvPr/>
          </p:nvSpPr>
          <p:spPr>
            <a:xfrm>
              <a:off x="246491" y="4027233"/>
              <a:ext cx="6438964" cy="306669"/>
            </a:xfrm>
            <a:prstGeom prst="rect">
              <a:avLst/>
            </a:prstGeom>
            <a:noFill/>
          </p:spPr>
          <p:txBody>
            <a:bodyPr wrap="square" rtlCol="0">
              <a:spAutoFit/>
            </a:bodyPr>
            <a:lstStyle/>
            <a:p>
              <a:r>
                <a:rPr lang="en-US" b="1" u="sng" dirty="0" smtClean="0"/>
                <a:t>Blocked, SOA 4s: larger variability in signa</a:t>
              </a:r>
              <a:r>
                <a:rPr lang="en-US" b="1" u="sng" dirty="0"/>
                <a:t>l</a:t>
              </a:r>
            </a:p>
          </p:txBody>
        </p:sp>
        <p:sp>
          <p:nvSpPr>
            <p:cNvPr id="10" name="TextBox 9"/>
            <p:cNvSpPr txBox="1"/>
            <p:nvPr/>
          </p:nvSpPr>
          <p:spPr>
            <a:xfrm>
              <a:off x="4121394" y="4395447"/>
              <a:ext cx="588708" cy="307777"/>
            </a:xfrm>
            <a:prstGeom prst="rect">
              <a:avLst/>
            </a:prstGeom>
            <a:solidFill>
              <a:schemeClr val="bg1"/>
            </a:solidFill>
            <a:ln>
              <a:solidFill>
                <a:schemeClr val="bg1"/>
              </a:solidFill>
            </a:ln>
          </p:spPr>
          <p:txBody>
            <a:bodyPr wrap="square" rtlCol="0">
              <a:spAutoFit/>
            </a:bodyPr>
            <a:lstStyle/>
            <a:p>
              <a:r>
                <a:rPr lang="en-GB" sz="1400" dirty="0" smtClean="0"/>
                <a:t>HRF</a:t>
              </a:r>
              <a:endParaRPr lang="en-GB" sz="1400" dirty="0"/>
            </a:p>
          </p:txBody>
        </p:sp>
      </p:grpSp>
    </p:spTree>
    <p:extLst>
      <p:ext uri="{BB962C8B-B14F-4D97-AF65-F5344CB8AC3E}">
        <p14:creationId xmlns:p14="http://schemas.microsoft.com/office/powerpoint/2010/main" val="67698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42" y="342360"/>
            <a:ext cx="8229600" cy="990600"/>
          </a:xfrm>
        </p:spPr>
        <p:txBody>
          <a:bodyPr/>
          <a:lstStyle/>
          <a:p>
            <a:r>
              <a:rPr lang="en-GB" dirty="0" smtClean="0"/>
              <a:t>Fourier Transformation</a:t>
            </a:r>
            <a:endParaRPr lang="en-GB" dirty="0"/>
          </a:p>
        </p:txBody>
      </p:sp>
      <p:pic>
        <p:nvPicPr>
          <p:cNvPr id="5" name="Picture 4"/>
          <p:cNvPicPr>
            <a:picLocks noChangeAspect="1"/>
          </p:cNvPicPr>
          <p:nvPr/>
        </p:nvPicPr>
        <p:blipFill rotWithShape="1">
          <a:blip r:embed="rId3"/>
          <a:srcRect t="46545"/>
          <a:stretch/>
        </p:blipFill>
        <p:spPr>
          <a:xfrm>
            <a:off x="2229056" y="3653193"/>
            <a:ext cx="6890408" cy="2742882"/>
          </a:xfrm>
          <a:prstGeom prst="rect">
            <a:avLst/>
          </a:prstGeom>
        </p:spPr>
      </p:pic>
      <p:pic>
        <p:nvPicPr>
          <p:cNvPr id="6" name="Picture 5"/>
          <p:cNvPicPr>
            <a:picLocks noChangeAspect="1"/>
          </p:cNvPicPr>
          <p:nvPr/>
        </p:nvPicPr>
        <p:blipFill rotWithShape="1">
          <a:blip r:embed="rId3"/>
          <a:srcRect b="53668"/>
          <a:stretch/>
        </p:blipFill>
        <p:spPr>
          <a:xfrm>
            <a:off x="2244718" y="1275810"/>
            <a:ext cx="6811818" cy="2377383"/>
          </a:xfrm>
          <a:prstGeom prst="rect">
            <a:avLst/>
          </a:prstGeom>
        </p:spPr>
      </p:pic>
      <p:sp>
        <p:nvSpPr>
          <p:cNvPr id="7" name="Rectangle 5"/>
          <p:cNvSpPr txBox="1">
            <a:spLocks/>
          </p:cNvSpPr>
          <p:nvPr/>
        </p:nvSpPr>
        <p:spPr bwMode="auto">
          <a:xfrm>
            <a:off x="222042" y="751934"/>
            <a:ext cx="2007014" cy="51202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5023" tIns="65023" rIns="65023" bIns="65023"/>
          <a:lstStyle>
            <a:lvl1pPr marL="200025" indent="-200025">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spcBef>
                <a:spcPts val="700"/>
              </a:spcBef>
            </a:pPr>
            <a:endParaRPr lang="en-US" sz="2200" dirty="0">
              <a:solidFill>
                <a:srgbClr val="000000"/>
              </a:solidFill>
              <a:latin typeface="Corbel" charset="0"/>
              <a:cs typeface="Corbel" charset="0"/>
              <a:sym typeface="Corbel" charset="0"/>
            </a:endParaRPr>
          </a:p>
          <a:p>
            <a:pPr eaLnBrk="1" hangingPunct="1">
              <a:spcBef>
                <a:spcPts val="400"/>
              </a:spcBef>
              <a:buClr>
                <a:srgbClr val="000000"/>
              </a:buClr>
              <a:buFontTx/>
              <a:buChar char="•"/>
            </a:pPr>
            <a:r>
              <a:rPr lang="en-US" sz="2200" dirty="0" smtClean="0">
                <a:solidFill>
                  <a:srgbClr val="000000"/>
                </a:solidFill>
                <a:latin typeface="Corbel" charset="0"/>
                <a:cs typeface="Corbel" charset="0"/>
                <a:sym typeface="Corbel" charset="0"/>
              </a:rPr>
              <a:t>FT converts time function into sum of sine waves of different frequencies – represent signal in frequency space</a:t>
            </a:r>
          </a:p>
          <a:p>
            <a:pPr eaLnBrk="1" hangingPunct="1">
              <a:spcBef>
                <a:spcPts val="400"/>
              </a:spcBef>
              <a:buClr>
                <a:srgbClr val="000000"/>
              </a:buClr>
              <a:buFontTx/>
              <a:buChar char="•"/>
            </a:pPr>
            <a:endParaRPr lang="en-US" sz="2200" dirty="0" smtClean="0">
              <a:solidFill>
                <a:srgbClr val="000000"/>
              </a:solidFill>
              <a:latin typeface="Corbel" charset="0"/>
              <a:cs typeface="Corbel" charset="0"/>
              <a:sym typeface="Corbel" charset="0"/>
            </a:endParaRPr>
          </a:p>
          <a:p>
            <a:pPr eaLnBrk="1" hangingPunct="1">
              <a:spcBef>
                <a:spcPts val="400"/>
              </a:spcBef>
              <a:buClr>
                <a:srgbClr val="000000"/>
              </a:buClr>
              <a:buFontTx/>
              <a:buChar char="•"/>
            </a:pPr>
            <a:r>
              <a:rPr lang="en-US" sz="2200" dirty="0" smtClean="0">
                <a:solidFill>
                  <a:srgbClr val="000000"/>
                </a:solidFill>
                <a:latin typeface="Corbel" charset="0"/>
                <a:cs typeface="Corbel" charset="0"/>
                <a:sym typeface="Corbel" charset="0"/>
              </a:rPr>
              <a:t>FT </a:t>
            </a:r>
            <a:r>
              <a:rPr lang="en-US" sz="2200" dirty="0">
                <a:solidFill>
                  <a:srgbClr val="000000"/>
                </a:solidFill>
                <a:latin typeface="Corbel" charset="0"/>
                <a:cs typeface="Corbel" charset="0"/>
                <a:sym typeface="Corbel" charset="0"/>
              </a:rPr>
              <a:t>helps to see which components will pass </a:t>
            </a:r>
            <a:r>
              <a:rPr lang="en-US" sz="2200" dirty="0" smtClean="0">
                <a:solidFill>
                  <a:srgbClr val="000000"/>
                </a:solidFill>
                <a:latin typeface="Corbel" charset="0"/>
                <a:cs typeface="Corbel" charset="0"/>
                <a:sym typeface="Corbel" charset="0"/>
              </a:rPr>
              <a:t>the HRF filter </a:t>
            </a:r>
            <a:endParaRPr lang="en-US" sz="2200" dirty="0">
              <a:solidFill>
                <a:srgbClr val="414141"/>
              </a:solidFill>
              <a:latin typeface="Palatino" charset="0"/>
              <a:cs typeface="Palatino" charset="0"/>
              <a:sym typeface="Palatino" charset="0"/>
            </a:endParaRPr>
          </a:p>
        </p:txBody>
      </p:sp>
    </p:spTree>
    <p:extLst>
      <p:ext uri="{BB962C8B-B14F-4D97-AF65-F5344CB8AC3E}">
        <p14:creationId xmlns:p14="http://schemas.microsoft.com/office/powerpoint/2010/main" val="13046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184150"/>
            <a:ext cx="8229600" cy="990600"/>
          </a:xfrm>
        </p:spPr>
        <p:txBody>
          <a:bodyPr/>
          <a:lstStyle/>
          <a:p>
            <a:r>
              <a:rPr lang="en-GB" dirty="0" smtClean="0"/>
              <a:t>Most efficient design</a:t>
            </a:r>
            <a:endParaRPr lang="en-GB" dirty="0"/>
          </a:p>
        </p:txBody>
      </p:sp>
      <p:pic>
        <p:nvPicPr>
          <p:cNvPr id="4" name="Picture 3"/>
          <p:cNvPicPr>
            <a:picLocks noChangeAspect="1"/>
          </p:cNvPicPr>
          <p:nvPr/>
        </p:nvPicPr>
        <p:blipFill>
          <a:blip r:embed="rId3"/>
          <a:stretch>
            <a:fillRect/>
          </a:stretch>
        </p:blipFill>
        <p:spPr>
          <a:xfrm>
            <a:off x="841374" y="2214390"/>
            <a:ext cx="6747401" cy="3552610"/>
          </a:xfrm>
          <a:prstGeom prst="rect">
            <a:avLst/>
          </a:prstGeom>
        </p:spPr>
      </p:pic>
      <p:sp>
        <p:nvSpPr>
          <p:cNvPr id="3" name="Rectangle 2"/>
          <p:cNvSpPr/>
          <p:nvPr/>
        </p:nvSpPr>
        <p:spPr>
          <a:xfrm>
            <a:off x="174625" y="1174750"/>
            <a:ext cx="7826901" cy="923330"/>
          </a:xfrm>
          <a:prstGeom prst="rect">
            <a:avLst/>
          </a:prstGeom>
        </p:spPr>
        <p:txBody>
          <a:bodyPr wrap="square">
            <a:spAutoFit/>
          </a:bodyPr>
          <a:lstStyle/>
          <a:p>
            <a:r>
              <a:rPr lang="en-US" dirty="0" smtClean="0"/>
              <a:t>The </a:t>
            </a:r>
            <a:r>
              <a:rPr lang="en-US" dirty="0"/>
              <a:t>optimal design would be to modulate the neural activity in a sinusoidal fashion (</a:t>
            </a:r>
            <a:r>
              <a:rPr lang="en-US" dirty="0" err="1"/>
              <a:t>e.g</a:t>
            </a:r>
            <a:r>
              <a:rPr lang="en-US" dirty="0"/>
              <a:t>, </a:t>
            </a:r>
            <a:r>
              <a:rPr lang="en-US" dirty="0" err="1"/>
              <a:t>sinusoidally</a:t>
            </a:r>
            <a:r>
              <a:rPr lang="en-US" dirty="0"/>
              <a:t> varying the luminance of a visual stimulus), with a frequency that matches the peak of the amplitude spectrum of the IR </a:t>
            </a:r>
            <a:r>
              <a:rPr lang="en-US" dirty="0" smtClean="0"/>
              <a:t>filter</a:t>
            </a:r>
            <a:endParaRPr lang="en-US" dirty="0"/>
          </a:p>
        </p:txBody>
      </p:sp>
      <p:sp>
        <p:nvSpPr>
          <p:cNvPr id="6" name="Rectangle 5"/>
          <p:cNvSpPr/>
          <p:nvPr/>
        </p:nvSpPr>
        <p:spPr>
          <a:xfrm>
            <a:off x="841374" y="5989250"/>
            <a:ext cx="7457938" cy="646331"/>
          </a:xfrm>
          <a:prstGeom prst="rect">
            <a:avLst/>
          </a:prstGeom>
        </p:spPr>
        <p:txBody>
          <a:bodyPr wrap="square">
            <a:spAutoFit/>
          </a:bodyPr>
          <a:lstStyle/>
          <a:p>
            <a:r>
              <a:rPr lang="en-US" dirty="0" smtClean="0"/>
              <a:t>This places </a:t>
            </a:r>
            <a:r>
              <a:rPr lang="en-US" dirty="0"/>
              <a:t>all the stimulus energy at this single frequency, shown by the single line in frequency </a:t>
            </a:r>
          </a:p>
        </p:txBody>
      </p:sp>
    </p:spTree>
    <p:extLst>
      <p:ext uri="{BB962C8B-B14F-4D97-AF65-F5344CB8AC3E}">
        <p14:creationId xmlns:p14="http://schemas.microsoft.com/office/powerpoint/2010/main" val="362584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Study Design Overview</a:t>
            </a:r>
            <a:endParaRPr kumimoji="1" lang="zh-TW" altLang="en-US" dirty="0"/>
          </a:p>
        </p:txBody>
      </p:sp>
      <p:sp>
        <p:nvSpPr>
          <p:cNvPr id="3" name="內容版面配置區 2"/>
          <p:cNvSpPr>
            <a:spLocks noGrp="1"/>
          </p:cNvSpPr>
          <p:nvPr>
            <p:ph idx="1"/>
          </p:nvPr>
        </p:nvSpPr>
        <p:spPr/>
        <p:txBody>
          <a:bodyPr/>
          <a:lstStyle/>
          <a:p>
            <a:r>
              <a:rPr kumimoji="1" lang="en-GB" altLang="zh-TW" b="1" dirty="0" smtClean="0"/>
              <a:t>Subtraction</a:t>
            </a:r>
          </a:p>
          <a:p>
            <a:r>
              <a:rPr kumimoji="1" lang="en-GB" altLang="zh-TW" b="1" dirty="0" smtClean="0"/>
              <a:t>Conjunction</a:t>
            </a:r>
          </a:p>
          <a:p>
            <a:r>
              <a:rPr kumimoji="1" lang="en-GB" altLang="zh-TW" b="1" dirty="0" smtClean="0"/>
              <a:t>Factorial</a:t>
            </a:r>
          </a:p>
          <a:p>
            <a:r>
              <a:rPr kumimoji="1" lang="en-GB" altLang="zh-TW" b="1" dirty="0" smtClean="0"/>
              <a:t>Parametric</a:t>
            </a:r>
            <a:endParaRPr kumimoji="1" lang="en-GB" altLang="zh-TW" b="1" dirty="0"/>
          </a:p>
          <a:p>
            <a:pPr marL="0" indent="0">
              <a:buNone/>
            </a:pPr>
            <a:endParaRPr kumimoji="1" lang="en-GB" altLang="zh-TW" dirty="0"/>
          </a:p>
          <a:p>
            <a:r>
              <a:rPr kumimoji="1" lang="en-GB" altLang="zh-TW" dirty="0" smtClean="0">
                <a:solidFill>
                  <a:srgbClr val="808DA0"/>
                </a:solidFill>
              </a:rPr>
              <a:t>Stimulus presentation </a:t>
            </a:r>
            <a:r>
              <a:rPr kumimoji="1" lang="en-GB" altLang="zh-TW" dirty="0">
                <a:solidFill>
                  <a:srgbClr val="808DA0"/>
                </a:solidFill>
              </a:rPr>
              <a:t>strategies</a:t>
            </a:r>
          </a:p>
          <a:p>
            <a:pPr lvl="1"/>
            <a:r>
              <a:rPr kumimoji="1" lang="en-GB" altLang="zh-TW" dirty="0" smtClean="0">
                <a:solidFill>
                  <a:srgbClr val="808DA0"/>
                </a:solidFill>
              </a:rPr>
              <a:t>Blocked</a:t>
            </a:r>
          </a:p>
          <a:p>
            <a:pPr lvl="1"/>
            <a:r>
              <a:rPr kumimoji="1" lang="en-GB" altLang="zh-TW" dirty="0" smtClean="0">
                <a:solidFill>
                  <a:srgbClr val="808DA0"/>
                </a:solidFill>
              </a:rPr>
              <a:t>Event-related</a:t>
            </a:r>
          </a:p>
          <a:p>
            <a:pPr lvl="1"/>
            <a:r>
              <a:rPr kumimoji="1" lang="en-GB" altLang="zh-TW" dirty="0" smtClean="0">
                <a:solidFill>
                  <a:srgbClr val="808DA0"/>
                </a:solidFill>
              </a:rPr>
              <a:t>Mixed</a:t>
            </a:r>
          </a:p>
          <a:p>
            <a:pPr lvl="1"/>
            <a:endParaRPr kumimoji="1" lang="en-GB" altLang="zh-TW" dirty="0" smtClean="0"/>
          </a:p>
          <a:p>
            <a:pPr lvl="1"/>
            <a:endParaRPr kumimoji="1" lang="zh-TW" altLang="en-US" dirty="0"/>
          </a:p>
        </p:txBody>
      </p:sp>
    </p:spTree>
    <p:extLst>
      <p:ext uri="{BB962C8B-B14F-4D97-AF65-F5344CB8AC3E}">
        <p14:creationId xmlns:p14="http://schemas.microsoft.com/office/powerpoint/2010/main" val="126716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Stochastic </a:t>
            </a:r>
            <a:r>
              <a:rPr lang="en-GB" dirty="0" smtClean="0"/>
              <a:t>design -&gt; efficient</a:t>
            </a:r>
            <a:endParaRPr lang="en-GB" dirty="0"/>
          </a:p>
        </p:txBody>
      </p:sp>
      <p:pic>
        <p:nvPicPr>
          <p:cNvPr id="4" name="Content Placeholder 3"/>
          <p:cNvPicPr>
            <a:picLocks noChangeAspect="1"/>
          </p:cNvPicPr>
          <p:nvPr/>
        </p:nvPicPr>
        <p:blipFill>
          <a:blip r:embed="rId2"/>
          <a:stretch>
            <a:fillRect/>
          </a:stretch>
        </p:blipFill>
        <p:spPr>
          <a:xfrm>
            <a:off x="186193" y="1567007"/>
            <a:ext cx="8367295" cy="4351338"/>
          </a:xfrm>
          <a:prstGeom prst="rect">
            <a:avLst/>
          </a:prstGeom>
        </p:spPr>
      </p:pic>
      <p:sp>
        <p:nvSpPr>
          <p:cNvPr id="5" name="TextBox 4"/>
          <p:cNvSpPr txBox="1"/>
          <p:nvPr/>
        </p:nvSpPr>
        <p:spPr>
          <a:xfrm>
            <a:off x="186193" y="5961352"/>
            <a:ext cx="9191296" cy="646331"/>
          </a:xfrm>
          <a:prstGeom prst="rect">
            <a:avLst/>
          </a:prstGeom>
          <a:noFill/>
        </p:spPr>
        <p:txBody>
          <a:bodyPr wrap="square" rtlCol="0">
            <a:spAutoFit/>
          </a:bodyPr>
          <a:lstStyle/>
          <a:p>
            <a:r>
              <a:rPr lang="en-GB" dirty="0" smtClean="0"/>
              <a:t>Stochastic designs spread frequency energy across wide range of frequencies, from which much is passed through </a:t>
            </a:r>
            <a:endParaRPr lang="en-GB" dirty="0"/>
          </a:p>
        </p:txBody>
      </p:sp>
    </p:spTree>
    <p:extLst>
      <p:ext uri="{BB962C8B-B14F-4D97-AF65-F5344CB8AC3E}">
        <p14:creationId xmlns:p14="http://schemas.microsoft.com/office/powerpoint/2010/main" val="1857785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High-pass filtering</a:t>
            </a:r>
            <a:endParaRPr lang="en-GB" dirty="0"/>
          </a:p>
        </p:txBody>
      </p:sp>
      <p:pic>
        <p:nvPicPr>
          <p:cNvPr id="4" name="Picture 3"/>
          <p:cNvPicPr>
            <a:picLocks noChangeAspect="1"/>
          </p:cNvPicPr>
          <p:nvPr/>
        </p:nvPicPr>
        <p:blipFill>
          <a:blip r:embed="rId3"/>
          <a:stretch>
            <a:fillRect/>
          </a:stretch>
        </p:blipFill>
        <p:spPr>
          <a:xfrm>
            <a:off x="118802" y="1989015"/>
            <a:ext cx="5622040" cy="3372832"/>
          </a:xfrm>
          <a:prstGeom prst="rect">
            <a:avLst/>
          </a:prstGeom>
        </p:spPr>
      </p:pic>
      <p:cxnSp>
        <p:nvCxnSpPr>
          <p:cNvPr id="5" name="Straight Arrow Connector 4"/>
          <p:cNvCxnSpPr/>
          <p:nvPr/>
        </p:nvCxnSpPr>
        <p:spPr>
          <a:xfrm flipH="1" flipV="1">
            <a:off x="2431385" y="5162748"/>
            <a:ext cx="63062" cy="571233"/>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10441" y="5797835"/>
            <a:ext cx="2024185" cy="369332"/>
          </a:xfrm>
          <a:prstGeom prst="rect">
            <a:avLst/>
          </a:prstGeom>
          <a:noFill/>
        </p:spPr>
        <p:txBody>
          <a:bodyPr wrap="square" rtlCol="0">
            <a:spAutoFit/>
          </a:bodyPr>
          <a:lstStyle/>
          <a:p>
            <a:r>
              <a:rPr lang="en-GB" dirty="0" smtClean="0"/>
              <a:t>High-pass filter</a:t>
            </a:r>
            <a:endParaRPr lang="en-GB" dirty="0"/>
          </a:p>
        </p:txBody>
      </p:sp>
      <p:sp>
        <p:nvSpPr>
          <p:cNvPr id="8" name="Rectangle 7"/>
          <p:cNvSpPr/>
          <p:nvPr/>
        </p:nvSpPr>
        <p:spPr>
          <a:xfrm>
            <a:off x="55659" y="1844703"/>
            <a:ext cx="5685183" cy="2289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82875" y="1533579"/>
            <a:ext cx="7224682" cy="1815882"/>
          </a:xfrm>
          <a:prstGeom prst="rect">
            <a:avLst/>
          </a:prstGeom>
          <a:noFill/>
        </p:spPr>
        <p:txBody>
          <a:bodyPr wrap="square" rtlCol="0">
            <a:spAutoFit/>
          </a:bodyPr>
          <a:lstStyle/>
          <a:p>
            <a:r>
              <a:rPr lang="en-GB" sz="1600" b="1" dirty="0" smtClean="0"/>
              <a:t>Low frequency noise in fMRI </a:t>
            </a:r>
            <a:r>
              <a:rPr lang="en-GB" sz="1600" dirty="0" smtClean="0"/>
              <a:t>(e.g. scanner drifts)</a:t>
            </a:r>
          </a:p>
          <a:p>
            <a:pPr marL="285750" indent="-285750">
              <a:buFont typeface="Wingdings" panose="05000000000000000000" pitchFamily="2" charset="2"/>
              <a:buChar char="Ø"/>
            </a:pPr>
            <a:r>
              <a:rPr lang="en-GB" sz="1600" dirty="0" smtClean="0"/>
              <a:t>High-pass filter cut-off in SPM  0.01Hz (100s)</a:t>
            </a:r>
          </a:p>
          <a:p>
            <a:endParaRPr lang="en-GB" sz="1600" dirty="0" smtClean="0"/>
          </a:p>
          <a:p>
            <a:pPr marL="285750" indent="-285750">
              <a:buFont typeface="Arial" panose="020B0604020202020204" pitchFamily="34" charset="0"/>
              <a:buChar char="•"/>
            </a:pPr>
            <a:r>
              <a:rPr lang="en-GB" sz="1600" dirty="0" smtClean="0"/>
              <a:t>Don’t design blocks of too much length (not longer than 50 sec), because high pass filtering would remove most of the signal</a:t>
            </a:r>
          </a:p>
          <a:p>
            <a:endParaRPr lang="en-GB" sz="1600" dirty="0" smtClean="0"/>
          </a:p>
          <a:p>
            <a:pPr marL="285750" indent="-285750">
              <a:buFont typeface="Arial" panose="020B0604020202020204" pitchFamily="34" charset="0"/>
              <a:buChar char="•"/>
            </a:pPr>
            <a:r>
              <a:rPr lang="en-GB" sz="1600" dirty="0" smtClean="0"/>
              <a:t>Don’t contrast conditions too separate in time</a:t>
            </a:r>
            <a:endParaRPr lang="en-GB" sz="1600" dirty="0"/>
          </a:p>
        </p:txBody>
      </p:sp>
    </p:spTree>
    <p:extLst>
      <p:ext uri="{BB962C8B-B14F-4D97-AF65-F5344CB8AC3E}">
        <p14:creationId xmlns:p14="http://schemas.microsoft.com/office/powerpoint/2010/main" val="403037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or more conditions</a:t>
            </a:r>
            <a:endParaRPr lang="en-GB" dirty="0"/>
          </a:p>
        </p:txBody>
      </p:sp>
      <p:sp>
        <p:nvSpPr>
          <p:cNvPr id="3" name="Text Placeholder 2"/>
          <p:cNvSpPr>
            <a:spLocks noGrp="1"/>
          </p:cNvSpPr>
          <p:nvPr>
            <p:ph type="body" idx="1"/>
          </p:nvPr>
        </p:nvSpPr>
        <p:spPr/>
        <p:txBody>
          <a:bodyPr/>
          <a:lstStyle/>
          <a:p>
            <a:r>
              <a:rPr lang="en-GB" dirty="0"/>
              <a:t>Things get more complicated….</a:t>
            </a:r>
          </a:p>
          <a:p>
            <a:endParaRPr lang="en-GB" dirty="0"/>
          </a:p>
        </p:txBody>
      </p:sp>
    </p:spTree>
    <p:extLst>
      <p:ext uri="{BB962C8B-B14F-4D97-AF65-F5344CB8AC3E}">
        <p14:creationId xmlns:p14="http://schemas.microsoft.com/office/powerpoint/2010/main" val="3418327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txBox="1">
            <a:spLocks/>
          </p:cNvSpPr>
          <p:nvPr/>
        </p:nvSpPr>
        <p:spPr bwMode="auto">
          <a:xfrm>
            <a:off x="-592324" y="289901"/>
            <a:ext cx="9468399" cy="908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spcBef>
                <a:spcPts val="1125"/>
              </a:spcBef>
            </a:pPr>
            <a:r>
              <a:rPr lang="en-GB" sz="4200" dirty="0">
                <a:solidFill>
                  <a:srgbClr val="D93E2B"/>
                </a:solidFill>
                <a:latin typeface="Bodoni SvtyTwo ITC TT-Book" charset="0"/>
                <a:cs typeface="Bodoni SvtyTwo ITC TT-Book" charset="0"/>
                <a:sym typeface="Bodoni SvtyTwo ITC TT-Book" charset="0"/>
              </a:rPr>
              <a:t>Different efficiency for different contrasts</a:t>
            </a:r>
          </a:p>
        </p:txBody>
      </p:sp>
      <p:sp>
        <p:nvSpPr>
          <p:cNvPr id="89091" name="AutoShape 4"/>
          <p:cNvSpPr>
            <a:spLocks/>
          </p:cNvSpPr>
          <p:nvPr/>
        </p:nvSpPr>
        <p:spPr bwMode="auto">
          <a:xfrm>
            <a:off x="347142" y="1618506"/>
            <a:ext cx="3538389" cy="28150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a:spcBef>
                <a:spcPts val="492"/>
              </a:spcBef>
            </a:pPr>
            <a:r>
              <a:rPr lang="en-US" sz="2000" dirty="0" err="1">
                <a:solidFill>
                  <a:srgbClr val="000000"/>
                </a:solidFill>
                <a:latin typeface="Corbel" charset="0"/>
                <a:cs typeface="Corbel" charset="0"/>
                <a:sym typeface="Corbel" charset="0"/>
              </a:rPr>
              <a:t>Randomised</a:t>
            </a:r>
            <a:r>
              <a:rPr lang="en-US" sz="2000" dirty="0">
                <a:solidFill>
                  <a:srgbClr val="000000"/>
                </a:solidFill>
                <a:latin typeface="Corbel" charset="0"/>
                <a:cs typeface="Corbel" charset="0"/>
                <a:sym typeface="Corbel" charset="0"/>
              </a:rPr>
              <a:t> design 2 events:</a:t>
            </a:r>
          </a:p>
          <a:p>
            <a:pPr>
              <a:spcBef>
                <a:spcPts val="492"/>
              </a:spcBef>
            </a:pPr>
            <a:r>
              <a:rPr lang="en-US" sz="2000" dirty="0">
                <a:solidFill>
                  <a:srgbClr val="000000"/>
                </a:solidFill>
                <a:latin typeface="Corbel" charset="0"/>
                <a:cs typeface="Corbel" charset="0"/>
                <a:sym typeface="Corbel" charset="0"/>
              </a:rPr>
              <a:t>Common effect </a:t>
            </a:r>
            <a:r>
              <a:rPr lang="en-US" sz="2000" dirty="0">
                <a:solidFill>
                  <a:srgbClr val="000000"/>
                </a:solidFill>
                <a:latin typeface="Corbel" charset="0"/>
                <a:cs typeface="Corbel" charset="0"/>
                <a:sym typeface="Wingdings"/>
              </a:rPr>
              <a:t>e.g. faces </a:t>
            </a:r>
            <a:r>
              <a:rPr lang="en-US" sz="2000" dirty="0" err="1">
                <a:solidFill>
                  <a:srgbClr val="000000"/>
                </a:solidFill>
                <a:latin typeface="Corbel" charset="0"/>
                <a:cs typeface="Corbel" charset="0"/>
                <a:sym typeface="Wingdings"/>
              </a:rPr>
              <a:t>vs</a:t>
            </a:r>
            <a:r>
              <a:rPr lang="en-US" sz="2000" dirty="0">
                <a:solidFill>
                  <a:srgbClr val="000000"/>
                </a:solidFill>
                <a:latin typeface="Corbel" charset="0"/>
                <a:cs typeface="Corbel" charset="0"/>
                <a:sym typeface="Wingdings"/>
              </a:rPr>
              <a:t> baseline</a:t>
            </a:r>
          </a:p>
          <a:p>
            <a:pPr>
              <a:spcBef>
                <a:spcPts val="492"/>
              </a:spcBef>
            </a:pPr>
            <a:r>
              <a:rPr lang="en-US" sz="2000" dirty="0">
                <a:solidFill>
                  <a:srgbClr val="000000"/>
                </a:solidFill>
                <a:latin typeface="Corbel" charset="0"/>
                <a:cs typeface="Corbel" charset="0"/>
                <a:sym typeface="Wingdings"/>
              </a:rPr>
              <a:t>Differential effect e.g. sad </a:t>
            </a:r>
            <a:r>
              <a:rPr lang="en-US" sz="2000" dirty="0" err="1">
                <a:solidFill>
                  <a:srgbClr val="000000"/>
                </a:solidFill>
                <a:latin typeface="Corbel" charset="0"/>
                <a:cs typeface="Corbel" charset="0"/>
                <a:sym typeface="Wingdings"/>
              </a:rPr>
              <a:t>vs</a:t>
            </a:r>
            <a:r>
              <a:rPr lang="en-US" sz="2000" dirty="0">
                <a:solidFill>
                  <a:srgbClr val="000000"/>
                </a:solidFill>
                <a:latin typeface="Corbel" charset="0"/>
                <a:cs typeface="Corbel" charset="0"/>
                <a:sym typeface="Wingdings"/>
              </a:rPr>
              <a:t> happy faces</a:t>
            </a:r>
            <a:endParaRPr lang="en-US" sz="2000" dirty="0">
              <a:solidFill>
                <a:srgbClr val="000000"/>
              </a:solidFill>
              <a:latin typeface="Corbel" charset="0"/>
              <a:cs typeface="Corbel" charset="0"/>
              <a:sym typeface="Corbel" charset="0"/>
            </a:endParaRPr>
          </a:p>
          <a:p>
            <a:pPr>
              <a:spcBef>
                <a:spcPts val="281"/>
              </a:spcBef>
              <a:buSzPct val="100000"/>
              <a:buFont typeface="Arial" charset="0"/>
              <a:buChar char="•"/>
            </a:pPr>
            <a:endParaRPr lang="en-US" sz="2000" dirty="0">
              <a:solidFill>
                <a:srgbClr val="000000"/>
              </a:solidFill>
              <a:latin typeface="Corbel" charset="0"/>
              <a:cs typeface="Corbel" charset="0"/>
              <a:sym typeface="Corbel" charset="0"/>
            </a:endParaRPr>
          </a:p>
          <a:p>
            <a:pPr>
              <a:spcBef>
                <a:spcPts val="281"/>
              </a:spcBef>
              <a:buSzPct val="100000"/>
              <a:buFont typeface="Arial" charset="0"/>
              <a:buChar char="•"/>
            </a:pPr>
            <a:r>
              <a:rPr lang="en-US" sz="2000" dirty="0">
                <a:solidFill>
                  <a:srgbClr val="000000"/>
                </a:solidFill>
                <a:latin typeface="Corbel" charset="0"/>
                <a:cs typeface="Corbel" charset="0"/>
                <a:sym typeface="Corbel" charset="0"/>
              </a:rPr>
              <a:t>Optimal SOA for main effect (A+B): long SOA </a:t>
            </a:r>
          </a:p>
          <a:p>
            <a:pPr>
              <a:spcBef>
                <a:spcPts val="492"/>
              </a:spcBef>
            </a:pPr>
            <a:endParaRPr lang="en-US" sz="2000" dirty="0">
              <a:solidFill>
                <a:srgbClr val="000000"/>
              </a:solidFill>
              <a:latin typeface="Corbel" charset="0"/>
              <a:cs typeface="Corbel" charset="0"/>
              <a:sym typeface="Corbel" charset="0"/>
            </a:endParaRPr>
          </a:p>
          <a:p>
            <a:pPr>
              <a:spcBef>
                <a:spcPts val="281"/>
              </a:spcBef>
              <a:buSzPct val="100000"/>
              <a:buFont typeface="Arial" charset="0"/>
              <a:buChar char="•"/>
            </a:pPr>
            <a:r>
              <a:rPr lang="en-US" sz="2000" dirty="0">
                <a:solidFill>
                  <a:srgbClr val="000000"/>
                </a:solidFill>
                <a:latin typeface="Corbel" charset="0"/>
                <a:cs typeface="Corbel" charset="0"/>
                <a:sym typeface="Corbel" charset="0"/>
              </a:rPr>
              <a:t>Optimal SOA for differential effect (A-B): short SOA</a:t>
            </a:r>
          </a:p>
          <a:p>
            <a:pPr>
              <a:spcBef>
                <a:spcPts val="281"/>
              </a:spcBef>
              <a:buSzPct val="100000"/>
              <a:buFont typeface="Arial" charset="0"/>
              <a:buChar char="•"/>
            </a:pPr>
            <a:endParaRPr lang="en-US" sz="2000" dirty="0">
              <a:solidFill>
                <a:srgbClr val="000000"/>
              </a:solidFill>
              <a:latin typeface="Corbel" charset="0"/>
              <a:cs typeface="Corbel" charset="0"/>
              <a:sym typeface="Corbel" charset="0"/>
            </a:endParaRPr>
          </a:p>
          <a:p>
            <a:pPr>
              <a:spcBef>
                <a:spcPts val="281"/>
              </a:spcBef>
              <a:buSzPct val="100000"/>
              <a:buFont typeface="Arial" charset="0"/>
              <a:buChar char="•"/>
            </a:pPr>
            <a:r>
              <a:rPr lang="en-US" sz="2000" dirty="0">
                <a:solidFill>
                  <a:srgbClr val="000000"/>
                </a:solidFill>
                <a:latin typeface="Corbel" charset="0"/>
                <a:cs typeface="Corbel" charset="0"/>
                <a:sym typeface="Corbel" charset="0"/>
              </a:rPr>
              <a:t>Trade off!</a:t>
            </a:r>
            <a:endParaRPr lang="en-US" sz="1700" dirty="0">
              <a:solidFill>
                <a:srgbClr val="414141"/>
              </a:solidFill>
              <a:latin typeface="Palatino" charset="0"/>
              <a:cs typeface="Palatino" charset="0"/>
              <a:sym typeface="Palatino" charset="0"/>
            </a:endParaRPr>
          </a:p>
        </p:txBody>
      </p:sp>
      <p:pic>
        <p:nvPicPr>
          <p:cNvPr id="89092" name="Picture 5" descr="http://imaging.mrc-cbu.cam.ac.uk/images/eff_rand.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1370" y="1685479"/>
            <a:ext cx="4056712" cy="43361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AutoShape 3"/>
          <p:cNvSpPr>
            <a:spLocks/>
          </p:cNvSpPr>
          <p:nvPr/>
        </p:nvSpPr>
        <p:spPr bwMode="auto">
          <a:xfrm>
            <a:off x="4941467" y="5665887"/>
            <a:ext cx="3675682" cy="261193"/>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18" tIns="45718" rIns="45718" bIns="45718" anchor="ctr"/>
          <a:lstStyle/>
          <a:p>
            <a:pPr algn="r" eaLnBrk="1" hangingPunct="1"/>
            <a:r>
              <a:rPr lang="nb-NO" sz="700" b="1">
                <a:solidFill>
                  <a:srgbClr val="E0EBF2"/>
                </a:solidFill>
                <a:latin typeface="Palatino" charset="0"/>
                <a:cs typeface="Palatino" charset="0"/>
                <a:sym typeface="Palatino" charset="0"/>
              </a:rPr>
              <a:t>Rik Henson’s SPM guide:</a:t>
            </a:r>
          </a:p>
          <a:p>
            <a:pPr algn="r" eaLnBrk="1" hangingPunct="1"/>
            <a:r>
              <a:rPr lang="nb-NO" sz="700" b="1">
                <a:solidFill>
                  <a:srgbClr val="E0EBF2"/>
                </a:solidFill>
                <a:latin typeface="Palatino" charset="0"/>
                <a:cs typeface="Palatino" charset="0"/>
                <a:sym typeface="Palatino" charset="0"/>
              </a:rPr>
              <a:t>	http://imaging.mrc-cbu.cam.ac.uk/imaging/DesignEfficiency</a:t>
            </a:r>
          </a:p>
          <a:p>
            <a:pPr algn="r" eaLnBrk="1" hangingPunct="1"/>
            <a:endParaRPr lang="en-US" sz="1700">
              <a:solidFill>
                <a:srgbClr val="414141"/>
              </a:solidFill>
              <a:latin typeface="Palatino" charset="0"/>
              <a:cs typeface="Palatino" charset="0"/>
              <a:sym typeface="Palatino" charset="0"/>
            </a:endParaRPr>
          </a:p>
        </p:txBody>
      </p:sp>
    </p:spTree>
    <p:extLst>
      <p:ext uri="{BB962C8B-B14F-4D97-AF65-F5344CB8AC3E}">
        <p14:creationId xmlns:p14="http://schemas.microsoft.com/office/powerpoint/2010/main" val="297827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txBox="1">
            <a:spLocks/>
          </p:cNvSpPr>
          <p:nvPr/>
        </p:nvSpPr>
        <p:spPr bwMode="auto">
          <a:xfrm>
            <a:off x="-440903" y="647402"/>
            <a:ext cx="10076036"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spcBef>
                <a:spcPts val="1125"/>
              </a:spcBef>
            </a:pPr>
            <a:r>
              <a:rPr lang="en-GB" sz="4200" dirty="0">
                <a:solidFill>
                  <a:srgbClr val="D93E2B"/>
                </a:solidFill>
                <a:latin typeface="Arial" charset="0"/>
                <a:ea typeface="Bodoni SvtyTwo ITC TT-Book" charset="0"/>
                <a:cs typeface="Arial" charset="0"/>
                <a:sym typeface="Bodoni SvtyTwo ITC TT-Book" charset="0"/>
              </a:rPr>
              <a:t>Timing: Null events</a:t>
            </a:r>
          </a:p>
        </p:txBody>
      </p:sp>
      <p:sp>
        <p:nvSpPr>
          <p:cNvPr id="91139" name="AutoShape 4"/>
          <p:cNvSpPr>
            <a:spLocks/>
          </p:cNvSpPr>
          <p:nvPr/>
        </p:nvSpPr>
        <p:spPr bwMode="auto">
          <a:xfrm>
            <a:off x="347142" y="1618506"/>
            <a:ext cx="4224858" cy="28150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a:spcBef>
                <a:spcPts val="281"/>
              </a:spcBef>
            </a:pPr>
            <a:r>
              <a:rPr lang="en-US" sz="2000" dirty="0">
                <a:solidFill>
                  <a:srgbClr val="000000"/>
                </a:solidFill>
                <a:latin typeface="Arial" charset="0"/>
                <a:ea typeface="Corbel" charset="0"/>
                <a:cs typeface="Arial" charset="0"/>
                <a:sym typeface="Corbel" charset="0"/>
              </a:rPr>
              <a:t>Convenient way of creating a stochastic design by </a:t>
            </a:r>
            <a:r>
              <a:rPr lang="en-US" sz="2000" dirty="0" err="1">
                <a:solidFill>
                  <a:srgbClr val="000000"/>
                </a:solidFill>
                <a:latin typeface="Arial" charset="0"/>
                <a:ea typeface="Corbel" charset="0"/>
                <a:cs typeface="Arial" charset="0"/>
                <a:sym typeface="Corbel" charset="0"/>
              </a:rPr>
              <a:t>randomising</a:t>
            </a:r>
            <a:r>
              <a:rPr lang="en-US" sz="2000" dirty="0">
                <a:solidFill>
                  <a:srgbClr val="000000"/>
                </a:solidFill>
                <a:latin typeface="Arial" charset="0"/>
                <a:ea typeface="Corbel" charset="0"/>
                <a:cs typeface="Arial" charset="0"/>
                <a:sym typeface="Corbel" charset="0"/>
              </a:rPr>
              <a:t> the SOA between the components of interest</a:t>
            </a:r>
          </a:p>
          <a:p>
            <a:pPr>
              <a:spcBef>
                <a:spcPts val="281"/>
              </a:spcBef>
            </a:pPr>
            <a:endParaRPr lang="en-US" sz="2000" dirty="0">
              <a:solidFill>
                <a:srgbClr val="000000"/>
              </a:solidFill>
              <a:latin typeface="Arial" charset="0"/>
              <a:ea typeface="Corbel" charset="0"/>
              <a:cs typeface="Arial" charset="0"/>
              <a:sym typeface="Corbel" charset="0"/>
            </a:endParaRPr>
          </a:p>
          <a:p>
            <a:pPr>
              <a:spcBef>
                <a:spcPts val="281"/>
              </a:spcBef>
            </a:pPr>
            <a:r>
              <a:rPr lang="en-US" sz="2000" dirty="0">
                <a:solidFill>
                  <a:srgbClr val="000000"/>
                </a:solidFill>
                <a:latin typeface="Arial" charset="0"/>
                <a:ea typeface="Corbel" charset="0"/>
                <a:cs typeface="Arial" charset="0"/>
                <a:sym typeface="Corbel" charset="0"/>
              </a:rPr>
              <a:t>Null events not different from baseline</a:t>
            </a:r>
          </a:p>
          <a:p>
            <a:pPr>
              <a:spcBef>
                <a:spcPts val="281"/>
              </a:spcBef>
            </a:pPr>
            <a:endParaRPr lang="en-US" sz="2000" dirty="0">
              <a:solidFill>
                <a:srgbClr val="000000"/>
              </a:solidFill>
              <a:latin typeface="Arial" charset="0"/>
              <a:ea typeface="Corbel" charset="0"/>
              <a:cs typeface="Arial" charset="0"/>
              <a:sym typeface="Corbel" charset="0"/>
            </a:endParaRPr>
          </a:p>
          <a:p>
            <a:pPr>
              <a:spcBef>
                <a:spcPts val="281"/>
              </a:spcBef>
              <a:buClr>
                <a:srgbClr val="000000"/>
              </a:buClr>
              <a:buSzPct val="100000"/>
            </a:pPr>
            <a:r>
              <a:rPr lang="en-US" sz="2000" dirty="0">
                <a:solidFill>
                  <a:srgbClr val="000000"/>
                </a:solidFill>
                <a:latin typeface="Arial" charset="0"/>
                <a:ea typeface="Corbel" charset="0"/>
                <a:cs typeface="Arial" charset="0"/>
                <a:sym typeface="Corbel" charset="0"/>
              </a:rPr>
              <a:t>Efficient for main AND differential effects at short SOAs – reduces trade off between contrasts </a:t>
            </a:r>
          </a:p>
          <a:p>
            <a:pPr>
              <a:spcBef>
                <a:spcPts val="492"/>
              </a:spcBef>
            </a:pPr>
            <a:endParaRPr lang="en-US" sz="2000" dirty="0">
              <a:solidFill>
                <a:srgbClr val="000000"/>
              </a:solidFill>
              <a:latin typeface="Arial" charset="0"/>
              <a:ea typeface="Corbel" charset="0"/>
              <a:cs typeface="Arial" charset="0"/>
              <a:sym typeface="Corbel" charset="0"/>
            </a:endParaRPr>
          </a:p>
        </p:txBody>
      </p:sp>
      <p:sp>
        <p:nvSpPr>
          <p:cNvPr id="5" name="AutoShape 3"/>
          <p:cNvSpPr>
            <a:spLocks/>
          </p:cNvSpPr>
          <p:nvPr/>
        </p:nvSpPr>
        <p:spPr bwMode="auto">
          <a:xfrm>
            <a:off x="4836543" y="5671469"/>
            <a:ext cx="3674566" cy="261193"/>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18" tIns="45718" rIns="45718" bIns="45718" anchor="ctr"/>
          <a:lstStyle/>
          <a:p>
            <a:pPr algn="r" eaLnBrk="1" hangingPunct="1"/>
            <a:r>
              <a:rPr lang="nb-NO" sz="700" b="1">
                <a:solidFill>
                  <a:srgbClr val="E0EBF2"/>
                </a:solidFill>
                <a:latin typeface="Arial" charset="0"/>
                <a:ea typeface="Palatino" charset="0"/>
                <a:cs typeface="Arial" charset="0"/>
                <a:sym typeface="Palatino" charset="0"/>
              </a:rPr>
              <a:t>Rik Henson’s SPM guide:</a:t>
            </a:r>
          </a:p>
          <a:p>
            <a:pPr algn="r" eaLnBrk="1" hangingPunct="1"/>
            <a:r>
              <a:rPr lang="nb-NO" sz="700" b="1">
                <a:solidFill>
                  <a:srgbClr val="E0EBF2"/>
                </a:solidFill>
                <a:latin typeface="Arial" charset="0"/>
                <a:ea typeface="Palatino" charset="0"/>
                <a:cs typeface="Arial" charset="0"/>
                <a:sym typeface="Palatino" charset="0"/>
              </a:rPr>
              <a:t>	http://imaging.mrc-cbu.cam.ac.uk/imaging/DesignEfficiency</a:t>
            </a:r>
          </a:p>
          <a:p>
            <a:pPr algn="r" eaLnBrk="1" hangingPunct="1"/>
            <a:endParaRPr lang="en-US" sz="1700">
              <a:solidFill>
                <a:srgbClr val="414141"/>
              </a:solidFill>
              <a:latin typeface="Arial" charset="0"/>
              <a:ea typeface="Palatino" charset="0"/>
              <a:cs typeface="Arial" charset="0"/>
              <a:sym typeface="Palatino" charset="0"/>
            </a:endParaRPr>
          </a:p>
        </p:txBody>
      </p:sp>
      <p:grpSp>
        <p:nvGrpSpPr>
          <p:cNvPr id="2" name="Group 1"/>
          <p:cNvGrpSpPr/>
          <p:nvPr/>
        </p:nvGrpSpPr>
        <p:grpSpPr>
          <a:xfrm>
            <a:off x="4354981" y="1859451"/>
            <a:ext cx="4169520" cy="3736928"/>
            <a:chOff x="6989334" y="2640013"/>
            <a:chExt cx="4346789" cy="3974180"/>
          </a:xfrm>
        </p:grpSpPr>
        <p:pic>
          <p:nvPicPr>
            <p:cNvPr id="91141" name="Picture 12"/>
            <p:cNvPicPr>
              <a:picLocks noChangeAspect="1"/>
            </p:cNvPicPr>
            <p:nvPr/>
          </p:nvPicPr>
          <p:blipFill>
            <a:blip r:embed="rId3">
              <a:extLst>
                <a:ext uri="{28A0092B-C50C-407E-A947-70E740481C1C}">
                  <a14:useLocalDpi xmlns:a14="http://schemas.microsoft.com/office/drawing/2010/main" val="0"/>
                </a:ext>
              </a:extLst>
            </a:blip>
            <a:srcRect l="482" t="15488" r="-482" b="1335"/>
            <a:stretch>
              <a:fillRect/>
            </a:stretch>
          </p:blipFill>
          <p:spPr bwMode="auto">
            <a:xfrm>
              <a:off x="7366000" y="2838450"/>
              <a:ext cx="3852863" cy="346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42" name="Line 7"/>
            <p:cNvSpPr>
              <a:spLocks noChangeShapeType="1"/>
            </p:cNvSpPr>
            <p:nvPr/>
          </p:nvSpPr>
          <p:spPr bwMode="auto">
            <a:xfrm flipH="1">
              <a:off x="8145463" y="3071813"/>
              <a:ext cx="246062" cy="806450"/>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1143" name="Line 9"/>
            <p:cNvSpPr>
              <a:spLocks noChangeShapeType="1"/>
            </p:cNvSpPr>
            <p:nvPr/>
          </p:nvSpPr>
          <p:spPr bwMode="auto">
            <a:xfrm flipH="1">
              <a:off x="9732963" y="4638675"/>
              <a:ext cx="936625"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1144" name="Text Box 8"/>
            <p:cNvSpPr txBox="1">
              <a:spLocks noChangeArrowheads="1"/>
            </p:cNvSpPr>
            <p:nvPr/>
          </p:nvSpPr>
          <p:spPr bwMode="auto">
            <a:xfrm>
              <a:off x="10607675" y="4349750"/>
              <a:ext cx="728448" cy="392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GB">
                  <a:solidFill>
                    <a:srgbClr val="FF0000"/>
                  </a:solidFill>
                </a:rPr>
                <a:t>(A+B)</a:t>
              </a:r>
            </a:p>
          </p:txBody>
        </p:sp>
        <p:sp>
          <p:nvSpPr>
            <p:cNvPr id="91145" name="Text Box 6"/>
            <p:cNvSpPr txBox="1">
              <a:spLocks noChangeArrowheads="1"/>
            </p:cNvSpPr>
            <p:nvPr/>
          </p:nvSpPr>
          <p:spPr bwMode="auto">
            <a:xfrm>
              <a:off x="8027988" y="2640013"/>
              <a:ext cx="682270" cy="392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GB">
                  <a:solidFill>
                    <a:srgbClr val="FF0000"/>
                  </a:solidFill>
                </a:rPr>
                <a:t>(A-B)</a:t>
              </a:r>
            </a:p>
          </p:txBody>
        </p:sp>
        <p:sp>
          <p:nvSpPr>
            <p:cNvPr id="91146" name="TextBox 17"/>
            <p:cNvSpPr txBox="1">
              <a:spLocks noChangeArrowheads="1"/>
            </p:cNvSpPr>
            <p:nvPr/>
          </p:nvSpPr>
          <p:spPr bwMode="auto">
            <a:xfrm>
              <a:off x="8751888" y="6221413"/>
              <a:ext cx="1601787" cy="392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a:t>SOA (s)</a:t>
              </a:r>
            </a:p>
          </p:txBody>
        </p:sp>
        <p:sp>
          <p:nvSpPr>
            <p:cNvPr id="91147" name="TextBox 18"/>
            <p:cNvSpPr txBox="1">
              <a:spLocks noChangeArrowheads="1"/>
            </p:cNvSpPr>
            <p:nvPr/>
          </p:nvSpPr>
          <p:spPr bwMode="auto">
            <a:xfrm rot="16200000">
              <a:off x="6328570" y="3808776"/>
              <a:ext cx="1706562" cy="385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a:t>Efficiency</a:t>
              </a:r>
            </a:p>
          </p:txBody>
        </p:sp>
      </p:grpSp>
    </p:spTree>
    <p:extLst>
      <p:ext uri="{BB962C8B-B14F-4D97-AF65-F5344CB8AC3E}">
        <p14:creationId xmlns:p14="http://schemas.microsoft.com/office/powerpoint/2010/main" val="2893189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Jitter or Null-events for good trade-off </a:t>
            </a:r>
          </a:p>
        </p:txBody>
      </p:sp>
      <p:sp>
        <p:nvSpPr>
          <p:cNvPr id="7" name="TextBox 6"/>
          <p:cNvSpPr txBox="1"/>
          <p:nvPr/>
        </p:nvSpPr>
        <p:spPr>
          <a:xfrm>
            <a:off x="4595794" y="1718001"/>
            <a:ext cx="4277762" cy="4727447"/>
          </a:xfrm>
          <a:prstGeom prst="rect">
            <a:avLst/>
          </a:prstGeom>
          <a:noFill/>
        </p:spPr>
        <p:txBody>
          <a:bodyPr wrap="square" rtlCol="0">
            <a:spAutoFit/>
          </a:bodyPr>
          <a:lstStyle/>
          <a:p>
            <a:pPr>
              <a:spcBef>
                <a:spcPct val="60000"/>
              </a:spcBef>
              <a:buFont typeface="Arial" pitchFamily="34" charset="0"/>
              <a:buChar char="•"/>
            </a:pPr>
            <a:r>
              <a:rPr lang="en-US" sz="2400" dirty="0" smtClean="0"/>
              <a:t>Introduce Null-events helps to estimate the baseline-&gt; better efficiency for main effect (A+B)</a:t>
            </a:r>
          </a:p>
          <a:p>
            <a:pPr>
              <a:spcBef>
                <a:spcPct val="60000"/>
              </a:spcBef>
              <a:buFont typeface="Arial" pitchFamily="34" charset="0"/>
              <a:buChar char="•"/>
            </a:pPr>
            <a:r>
              <a:rPr lang="en-US" sz="2400" dirty="0" smtClean="0"/>
              <a:t>Not ‘real’ events </a:t>
            </a:r>
            <a:r>
              <a:rPr lang="mr-IN" sz="2400" dirty="0" smtClean="0"/>
              <a:t>–</a:t>
            </a:r>
            <a:r>
              <a:rPr lang="en-US" sz="2400" dirty="0" smtClean="0"/>
              <a:t> do not differ from baseline and are not detectable by subjects </a:t>
            </a:r>
          </a:p>
          <a:p>
            <a:pPr>
              <a:spcBef>
                <a:spcPct val="60000"/>
              </a:spcBef>
              <a:buFont typeface="Arial" pitchFamily="34" charset="0"/>
              <a:buChar char="•"/>
            </a:pPr>
            <a:r>
              <a:rPr lang="en-US" sz="2400" dirty="0" smtClean="0"/>
              <a:t>Efficient for differential and main effects at short SOA</a:t>
            </a:r>
          </a:p>
          <a:p>
            <a:pPr>
              <a:spcBef>
                <a:spcPct val="60000"/>
              </a:spcBef>
              <a:buFont typeface="Arial" pitchFamily="34" charset="0"/>
              <a:buChar char="•"/>
            </a:pPr>
            <a:endParaRPr lang="en-US" sz="2400" dirty="0" smtClean="0"/>
          </a:p>
          <a:p>
            <a:endParaRPr lang="en-GB" dirty="0"/>
          </a:p>
        </p:txBody>
      </p:sp>
      <p:grpSp>
        <p:nvGrpSpPr>
          <p:cNvPr id="8" name="Group 7"/>
          <p:cNvGrpSpPr/>
          <p:nvPr/>
        </p:nvGrpSpPr>
        <p:grpSpPr>
          <a:xfrm>
            <a:off x="239518" y="2081993"/>
            <a:ext cx="4169520" cy="3736928"/>
            <a:chOff x="6989334" y="2640013"/>
            <a:chExt cx="4346789" cy="3974180"/>
          </a:xfrm>
        </p:grpSpPr>
        <p:pic>
          <p:nvPicPr>
            <p:cNvPr id="9" name="Picture 12"/>
            <p:cNvPicPr>
              <a:picLocks noChangeAspect="1"/>
            </p:cNvPicPr>
            <p:nvPr/>
          </p:nvPicPr>
          <p:blipFill>
            <a:blip r:embed="rId3">
              <a:extLst>
                <a:ext uri="{28A0092B-C50C-407E-A947-70E740481C1C}">
                  <a14:useLocalDpi xmlns:a14="http://schemas.microsoft.com/office/drawing/2010/main" val="0"/>
                </a:ext>
              </a:extLst>
            </a:blip>
            <a:srcRect l="482" t="15488" r="-482" b="1335"/>
            <a:stretch>
              <a:fillRect/>
            </a:stretch>
          </p:blipFill>
          <p:spPr bwMode="auto">
            <a:xfrm>
              <a:off x="7366000" y="2838450"/>
              <a:ext cx="3852863" cy="346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Line 7"/>
            <p:cNvSpPr>
              <a:spLocks noChangeShapeType="1"/>
            </p:cNvSpPr>
            <p:nvPr/>
          </p:nvSpPr>
          <p:spPr bwMode="auto">
            <a:xfrm flipH="1">
              <a:off x="8145463" y="3071813"/>
              <a:ext cx="246062" cy="806450"/>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Line 9"/>
            <p:cNvSpPr>
              <a:spLocks noChangeShapeType="1"/>
            </p:cNvSpPr>
            <p:nvPr/>
          </p:nvSpPr>
          <p:spPr bwMode="auto">
            <a:xfrm flipH="1">
              <a:off x="9732963" y="4638675"/>
              <a:ext cx="936625"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Text Box 8"/>
            <p:cNvSpPr txBox="1">
              <a:spLocks noChangeArrowheads="1"/>
            </p:cNvSpPr>
            <p:nvPr/>
          </p:nvSpPr>
          <p:spPr bwMode="auto">
            <a:xfrm>
              <a:off x="10607675" y="4349750"/>
              <a:ext cx="728448" cy="392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GB">
                  <a:solidFill>
                    <a:srgbClr val="FF0000"/>
                  </a:solidFill>
                </a:rPr>
                <a:t>(A+B)</a:t>
              </a:r>
            </a:p>
          </p:txBody>
        </p:sp>
        <p:sp>
          <p:nvSpPr>
            <p:cNvPr id="13" name="Text Box 6"/>
            <p:cNvSpPr txBox="1">
              <a:spLocks noChangeArrowheads="1"/>
            </p:cNvSpPr>
            <p:nvPr/>
          </p:nvSpPr>
          <p:spPr bwMode="auto">
            <a:xfrm>
              <a:off x="8027988" y="2640013"/>
              <a:ext cx="682270" cy="392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GB">
                  <a:solidFill>
                    <a:srgbClr val="FF0000"/>
                  </a:solidFill>
                </a:rPr>
                <a:t>(A-B)</a:t>
              </a:r>
            </a:p>
          </p:txBody>
        </p:sp>
        <p:sp>
          <p:nvSpPr>
            <p:cNvPr id="14" name="TextBox 17"/>
            <p:cNvSpPr txBox="1">
              <a:spLocks noChangeArrowheads="1"/>
            </p:cNvSpPr>
            <p:nvPr/>
          </p:nvSpPr>
          <p:spPr bwMode="auto">
            <a:xfrm>
              <a:off x="8751888" y="6221413"/>
              <a:ext cx="1601787" cy="392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a:t>SOA (s)</a:t>
              </a:r>
            </a:p>
          </p:txBody>
        </p:sp>
        <p:sp>
          <p:nvSpPr>
            <p:cNvPr id="15" name="TextBox 18"/>
            <p:cNvSpPr txBox="1">
              <a:spLocks noChangeArrowheads="1"/>
            </p:cNvSpPr>
            <p:nvPr/>
          </p:nvSpPr>
          <p:spPr bwMode="auto">
            <a:xfrm rot="16200000">
              <a:off x="6328570" y="3808776"/>
              <a:ext cx="1706562" cy="385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a:t>Efficiency</a:t>
              </a:r>
            </a:p>
          </p:txBody>
        </p:sp>
      </p:grpSp>
    </p:spTree>
    <p:extLst>
      <p:ext uri="{BB962C8B-B14F-4D97-AF65-F5344CB8AC3E}">
        <p14:creationId xmlns:p14="http://schemas.microsoft.com/office/powerpoint/2010/main" val="37093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Correlation between </a:t>
            </a:r>
            <a:r>
              <a:rPr lang="en-GB" dirty="0" err="1"/>
              <a:t>regressors</a:t>
            </a:r>
            <a:endParaRPr lang="en-GB" dirty="0"/>
          </a:p>
        </p:txBody>
      </p:sp>
      <p:sp>
        <p:nvSpPr>
          <p:cNvPr id="5" name="TextBox 4"/>
          <p:cNvSpPr txBox="1"/>
          <p:nvPr/>
        </p:nvSpPr>
        <p:spPr>
          <a:xfrm>
            <a:off x="6773080" y="3116248"/>
            <a:ext cx="2442482" cy="329320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High correlation between </a:t>
            </a:r>
            <a:r>
              <a:rPr lang="en-GB" sz="1600" dirty="0" err="1" smtClean="0"/>
              <a:t>regressors</a:t>
            </a:r>
            <a:r>
              <a:rPr lang="en-GB" sz="1600" dirty="0" smtClean="0"/>
              <a:t> can reduce efficiency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If 2 events (e.g. stimulus and response) are highly correlated, you can’t determine which of both caused the BOLD signal</a:t>
            </a:r>
          </a:p>
          <a:p>
            <a:pPr marL="285750" indent="-285750">
              <a:buFont typeface="Arial" panose="020B0604020202020204" pitchFamily="34" charset="0"/>
              <a:buChar char="•"/>
            </a:pPr>
            <a:endParaRPr lang="en-GB" sz="1600" dirty="0" smtClean="0"/>
          </a:p>
        </p:txBody>
      </p:sp>
      <p:sp>
        <p:nvSpPr>
          <p:cNvPr id="10" name="Rectangle 9"/>
          <p:cNvSpPr/>
          <p:nvPr/>
        </p:nvSpPr>
        <p:spPr>
          <a:xfrm>
            <a:off x="2003729" y="1812835"/>
            <a:ext cx="4031310" cy="4611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5" descr="http://imaging.mrc-cbu.cam.ac.uk/images/cor_s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28450"/>
            <a:ext cx="6663837" cy="42192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 name="TextBox 11"/>
          <p:cNvSpPr txBox="1"/>
          <p:nvPr/>
        </p:nvSpPr>
        <p:spPr>
          <a:xfrm>
            <a:off x="286570" y="1697098"/>
            <a:ext cx="1556072" cy="400110"/>
          </a:xfrm>
          <a:prstGeom prst="rect">
            <a:avLst/>
          </a:prstGeom>
          <a:noFill/>
        </p:spPr>
        <p:txBody>
          <a:bodyPr wrap="square" rtlCol="0">
            <a:spAutoFit/>
          </a:bodyPr>
          <a:lstStyle/>
          <a:p>
            <a:r>
              <a:rPr lang="en-GB" sz="2000" kern="1200" dirty="0" smtClean="0"/>
              <a:t>Fixed SOA</a:t>
            </a:r>
            <a:endParaRPr lang="en-GB" sz="2000" kern="1200" dirty="0"/>
          </a:p>
        </p:txBody>
      </p:sp>
      <p:sp>
        <p:nvSpPr>
          <p:cNvPr id="13" name="TextBox 12"/>
          <p:cNvSpPr txBox="1"/>
          <p:nvPr/>
        </p:nvSpPr>
        <p:spPr>
          <a:xfrm>
            <a:off x="2541278" y="1697098"/>
            <a:ext cx="2238113" cy="400110"/>
          </a:xfrm>
          <a:prstGeom prst="rect">
            <a:avLst/>
          </a:prstGeom>
          <a:noFill/>
        </p:spPr>
        <p:txBody>
          <a:bodyPr wrap="square" rtlCol="0">
            <a:spAutoFit/>
          </a:bodyPr>
          <a:lstStyle/>
          <a:p>
            <a:r>
              <a:rPr lang="en-GB" sz="2000" kern="1200" dirty="0" smtClean="0"/>
              <a:t>Jittered SOA</a:t>
            </a:r>
            <a:endParaRPr lang="en-GB" sz="2000" kern="1200" dirty="0"/>
          </a:p>
        </p:txBody>
      </p:sp>
      <p:sp>
        <p:nvSpPr>
          <p:cNvPr id="14" name="TextBox 13"/>
          <p:cNvSpPr txBox="1"/>
          <p:nvPr/>
        </p:nvSpPr>
        <p:spPr>
          <a:xfrm>
            <a:off x="4535295" y="1728340"/>
            <a:ext cx="2808312" cy="400110"/>
          </a:xfrm>
          <a:prstGeom prst="rect">
            <a:avLst/>
          </a:prstGeom>
          <a:noFill/>
        </p:spPr>
        <p:txBody>
          <a:bodyPr wrap="square" rtlCol="0">
            <a:spAutoFit/>
          </a:bodyPr>
          <a:lstStyle/>
          <a:p>
            <a:r>
              <a:rPr lang="en-GB" sz="2000" kern="1200" dirty="0" smtClean="0"/>
              <a:t>Fixed with half of trials</a:t>
            </a:r>
            <a:endParaRPr lang="en-GB" sz="2000" kern="1200" dirty="0"/>
          </a:p>
        </p:txBody>
      </p:sp>
    </p:spTree>
    <p:extLst>
      <p:ext uri="{BB962C8B-B14F-4D97-AF65-F5344CB8AC3E}">
        <p14:creationId xmlns:p14="http://schemas.microsoft.com/office/powerpoint/2010/main" val="12415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a:t>Optimal design for one contrast might not be optimal for another</a:t>
            </a:r>
          </a:p>
          <a:p>
            <a:r>
              <a:rPr lang="en-GB" dirty="0"/>
              <a:t>Block design (short block length ~16sec) are most efficient</a:t>
            </a:r>
          </a:p>
          <a:p>
            <a:r>
              <a:rPr lang="en-GB" dirty="0"/>
              <a:t>Block designs are often psychological not possible: stochastic designs with jittered SOA or null-events are also very efficient</a:t>
            </a:r>
          </a:p>
          <a:p>
            <a:r>
              <a:rPr lang="en-GB" dirty="0"/>
              <a:t>Don’t have too long blocks/ contrast too separate in time, since it will be filtered out by high-pass filter</a:t>
            </a:r>
          </a:p>
          <a:p>
            <a:endParaRPr lang="en-GB" dirty="0"/>
          </a:p>
        </p:txBody>
      </p:sp>
    </p:spTree>
    <p:extLst>
      <p:ext uri="{BB962C8B-B14F-4D97-AF65-F5344CB8AC3E}">
        <p14:creationId xmlns:p14="http://schemas.microsoft.com/office/powerpoint/2010/main" val="311911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References</a:t>
            </a:r>
            <a:endParaRPr kumimoji="1" lang="zh-TW" altLang="en-US" dirty="0"/>
          </a:p>
        </p:txBody>
      </p:sp>
      <p:sp>
        <p:nvSpPr>
          <p:cNvPr id="3" name="內容版面配置區 2"/>
          <p:cNvSpPr>
            <a:spLocks noGrp="1"/>
          </p:cNvSpPr>
          <p:nvPr>
            <p:ph idx="1"/>
          </p:nvPr>
        </p:nvSpPr>
        <p:spPr/>
        <p:txBody>
          <a:bodyPr>
            <a:normAutofit fontScale="92500"/>
          </a:bodyPr>
          <a:lstStyle/>
          <a:p>
            <a:r>
              <a:rPr kumimoji="1" lang="en-GB" altLang="zh-TW" sz="1600" dirty="0" smtClean="0"/>
              <a:t>SPM course slides (2016)</a:t>
            </a:r>
          </a:p>
          <a:p>
            <a:r>
              <a:rPr lang="en-US" altLang="zh-TW" sz="1600" dirty="0" smtClean="0"/>
              <a:t>Scott </a:t>
            </a:r>
            <a:r>
              <a:rPr lang="en-US" altLang="zh-TW" sz="1600" dirty="0"/>
              <a:t>A. </a:t>
            </a:r>
            <a:r>
              <a:rPr lang="en-US" altLang="zh-TW" sz="1600" dirty="0" err="1" smtClean="0"/>
              <a:t>Huettel</a:t>
            </a:r>
            <a:r>
              <a:rPr lang="en-US" altLang="zh-TW" sz="1600" dirty="0" smtClean="0"/>
              <a:t>. (2004). </a:t>
            </a:r>
            <a:r>
              <a:rPr lang="en-US" altLang="zh-TW" sz="1600" i="1" dirty="0"/>
              <a:t>Functional Magnetic Resonance Imaging</a:t>
            </a:r>
            <a:r>
              <a:rPr lang="en-US" altLang="zh-TW" sz="1600" dirty="0"/>
              <a:t>. </a:t>
            </a:r>
            <a:r>
              <a:rPr lang="en-US" altLang="zh-TW" sz="1600" i="1" dirty="0"/>
              <a:t>Chapter 9</a:t>
            </a:r>
            <a:r>
              <a:rPr lang="en-US" altLang="zh-TW" sz="1600" dirty="0" smtClean="0"/>
              <a:t>.</a:t>
            </a:r>
          </a:p>
          <a:p>
            <a:r>
              <a:rPr lang="en-US" altLang="zh-TW" sz="1600" dirty="0" err="1"/>
              <a:t>Friston</a:t>
            </a:r>
            <a:r>
              <a:rPr lang="en-US" altLang="zh-TW" sz="1600" dirty="0"/>
              <a:t>, K. J., Price, C. J., Fletcher, P., Moore, C., </a:t>
            </a:r>
            <a:r>
              <a:rPr lang="en-US" altLang="zh-TW" sz="1600" dirty="0" err="1"/>
              <a:t>Frackowiak</a:t>
            </a:r>
            <a:r>
              <a:rPr lang="en-US" altLang="zh-TW" sz="1600" dirty="0"/>
              <a:t>, R. S., &amp; Dolan, R. J. (1996). The trouble with cognitive subtraction. </a:t>
            </a:r>
            <a:r>
              <a:rPr lang="en-US" altLang="zh-TW" sz="1600" i="1" dirty="0" err="1"/>
              <a:t>NeuroImage</a:t>
            </a:r>
            <a:r>
              <a:rPr lang="en-US" altLang="zh-TW" sz="1600" dirty="0"/>
              <a:t>, </a:t>
            </a:r>
            <a:r>
              <a:rPr lang="en-US" altLang="zh-TW" sz="1600" i="1" dirty="0"/>
              <a:t>4</a:t>
            </a:r>
            <a:r>
              <a:rPr lang="en-US" altLang="zh-TW" sz="1600" dirty="0"/>
              <a:t>(2), 97–104. </a:t>
            </a:r>
            <a:endParaRPr lang="en-US" altLang="zh-TW" sz="1600" dirty="0" smtClean="0"/>
          </a:p>
          <a:p>
            <a:r>
              <a:rPr lang="en-US" altLang="zh-TW" sz="1600" dirty="0"/>
              <a:t>Price, C. J., &amp; </a:t>
            </a:r>
            <a:r>
              <a:rPr lang="en-US" altLang="zh-TW" sz="1600" dirty="0" err="1"/>
              <a:t>Friston</a:t>
            </a:r>
            <a:r>
              <a:rPr lang="en-US" altLang="zh-TW" sz="1600" dirty="0"/>
              <a:t>, K. J. (1997). Cognitive conjunction: a new approach to brain activation experiments. </a:t>
            </a:r>
            <a:r>
              <a:rPr lang="en-US" altLang="zh-TW" sz="1600" i="1" dirty="0" err="1"/>
              <a:t>NeuroImage</a:t>
            </a:r>
            <a:r>
              <a:rPr lang="en-US" altLang="zh-TW" sz="1600" dirty="0"/>
              <a:t>, </a:t>
            </a:r>
            <a:r>
              <a:rPr lang="en-US" altLang="zh-TW" sz="1600" i="1" dirty="0"/>
              <a:t>5</a:t>
            </a:r>
            <a:r>
              <a:rPr lang="en-US" altLang="zh-TW" sz="1600" dirty="0"/>
              <a:t>(4 </a:t>
            </a:r>
            <a:r>
              <a:rPr lang="en-US" altLang="zh-TW" sz="1600" dirty="0" err="1"/>
              <a:t>Pt</a:t>
            </a:r>
            <a:r>
              <a:rPr lang="en-US" altLang="zh-TW" sz="1600" dirty="0"/>
              <a:t> 1), 261–70</a:t>
            </a:r>
            <a:r>
              <a:rPr lang="en-US" altLang="zh-TW" sz="1600" dirty="0" smtClean="0"/>
              <a:t>.</a:t>
            </a:r>
          </a:p>
          <a:p>
            <a:r>
              <a:rPr lang="en-US" altLang="zh-TW" sz="1600" dirty="0" err="1"/>
              <a:t>Amaro</a:t>
            </a:r>
            <a:r>
              <a:rPr lang="en-US" altLang="zh-TW" sz="1600" dirty="0"/>
              <a:t>, E., &amp; Barker, G. J. (2006). Study design in fMRI: Basic principles. In </a:t>
            </a:r>
            <a:r>
              <a:rPr lang="en-US" altLang="zh-TW" sz="1600" i="1" dirty="0"/>
              <a:t>Brain and Cognition</a:t>
            </a:r>
            <a:r>
              <a:rPr lang="en-US" altLang="zh-TW" sz="1600" dirty="0"/>
              <a:t> (Vol. 60, pp. 220–232). </a:t>
            </a:r>
            <a:endParaRPr lang="en-US" altLang="zh-TW" sz="1600" dirty="0" smtClean="0"/>
          </a:p>
          <a:p>
            <a:r>
              <a:rPr lang="en-US" altLang="zh-TW" sz="1600" dirty="0" err="1"/>
              <a:t>Seidman</a:t>
            </a:r>
            <a:r>
              <a:rPr lang="en-US" altLang="zh-TW" sz="1600" dirty="0"/>
              <a:t>, L. J., </a:t>
            </a:r>
            <a:r>
              <a:rPr lang="en-US" altLang="zh-TW" sz="1600" dirty="0" err="1"/>
              <a:t>Breiter</a:t>
            </a:r>
            <a:r>
              <a:rPr lang="en-US" altLang="zh-TW" sz="1600" dirty="0"/>
              <a:t>, H. C., Goodman, J. M., Goldstein, J. M., Woodruff, P. W., </a:t>
            </a:r>
            <a:r>
              <a:rPr lang="en-US" altLang="zh-TW" sz="1600" dirty="0" err="1"/>
              <a:t>O’Craven</a:t>
            </a:r>
            <a:r>
              <a:rPr lang="en-US" altLang="zh-TW" sz="1600" dirty="0"/>
              <a:t>, K., et al. (1998). A functional magnetic resonance imaging study of auditory vigilance with low and high information processing demands. </a:t>
            </a:r>
            <a:r>
              <a:rPr lang="en-US" altLang="zh-TW" sz="1600" i="1" dirty="0"/>
              <a:t>Neuropsychology, 12</a:t>
            </a:r>
            <a:r>
              <a:rPr lang="en-US" altLang="zh-TW" sz="1600" dirty="0"/>
              <a:t>, 505–518. </a:t>
            </a:r>
            <a:endParaRPr lang="en-US" altLang="zh-TW" sz="1600" dirty="0" smtClean="0"/>
          </a:p>
          <a:p>
            <a:r>
              <a:rPr lang="en-US" altLang="zh-TW" sz="1600" dirty="0"/>
              <a:t>Petersen, S. E., &amp; </a:t>
            </a:r>
            <a:r>
              <a:rPr lang="en-US" altLang="zh-TW" sz="1600" dirty="0" err="1"/>
              <a:t>Dubis</a:t>
            </a:r>
            <a:r>
              <a:rPr lang="en-US" altLang="zh-TW" sz="1600" dirty="0"/>
              <a:t>, J. W. (2012). The mixed block/event-related design. </a:t>
            </a:r>
            <a:r>
              <a:rPr lang="en-US" altLang="zh-TW" sz="1600" i="1" dirty="0" err="1"/>
              <a:t>NeuroImage</a:t>
            </a:r>
            <a:r>
              <a:rPr lang="en-US" altLang="zh-TW" sz="1600" dirty="0" smtClean="0"/>
              <a:t>.</a:t>
            </a:r>
          </a:p>
          <a:p>
            <a:r>
              <a:rPr lang="en-US" altLang="zh-TW" sz="1600" dirty="0"/>
              <a:t>Donaldson, D. I., Petersen, S. E., </a:t>
            </a:r>
            <a:r>
              <a:rPr lang="en-US" altLang="zh-TW" sz="1600" dirty="0" err="1"/>
              <a:t>Ollinger</a:t>
            </a:r>
            <a:r>
              <a:rPr lang="en-US" altLang="zh-TW" sz="1600" dirty="0"/>
              <a:t>, J. M., &amp; Buckner, R. L. (2001). Dissociating state and item components of recognition memory using fMRI. </a:t>
            </a:r>
            <a:r>
              <a:rPr lang="en-US" altLang="zh-TW" sz="1600" i="1" dirty="0" err="1"/>
              <a:t>NeuroImage</a:t>
            </a:r>
            <a:r>
              <a:rPr lang="en-US" altLang="zh-TW" sz="1600" dirty="0"/>
              <a:t>, </a:t>
            </a:r>
            <a:r>
              <a:rPr lang="en-US" altLang="zh-TW" sz="1600" i="1" dirty="0"/>
              <a:t>13</a:t>
            </a:r>
            <a:r>
              <a:rPr lang="en-US" altLang="zh-TW" sz="1600" dirty="0"/>
              <a:t>(1), 129–142. </a:t>
            </a:r>
            <a:endParaRPr lang="en-US" altLang="zh-TW" sz="1600" dirty="0" smtClean="0"/>
          </a:p>
          <a:p>
            <a:r>
              <a:rPr lang="en-GB" sz="1600" dirty="0">
                <a:hlinkClick r:id="rId2"/>
              </a:rPr>
              <a:t>https://mediacentral.ucl.ac.uk/Player/2897</a:t>
            </a:r>
            <a:endParaRPr lang="en-GB" sz="1600" dirty="0"/>
          </a:p>
          <a:p>
            <a:r>
              <a:rPr lang="en-GB" sz="1600" dirty="0">
                <a:hlinkClick r:id="rId3"/>
              </a:rPr>
              <a:t>https://www.coursera.org/learn/functional-mri-2/lecture/zVWBb/module-7a-advanced-experimental-design-i-fundamentals-of-design-efficiency</a:t>
            </a:r>
            <a:endParaRPr lang="en-GB" sz="1600" dirty="0"/>
          </a:p>
          <a:p>
            <a:r>
              <a:rPr lang="en-GB" sz="1600" dirty="0">
                <a:hlinkClick r:id="rId4"/>
              </a:rPr>
              <a:t>http://imaging.mrc-cbu.cam.ac.uk/imaging/DesignEfficiency</a:t>
            </a:r>
            <a:endParaRPr lang="en-GB" sz="1600" dirty="0"/>
          </a:p>
          <a:p>
            <a:endParaRPr lang="en-US" altLang="zh-TW" sz="1600" dirty="0" smtClean="0"/>
          </a:p>
          <a:p>
            <a:endParaRPr lang="en-US" altLang="zh-TW" sz="1600" dirty="0"/>
          </a:p>
          <a:p>
            <a:endParaRPr lang="en-US" altLang="zh-TW" sz="1600" dirty="0" smtClean="0"/>
          </a:p>
          <a:p>
            <a:endParaRPr kumimoji="1" lang="zh-TW" altLang="en-US" sz="1600" dirty="0"/>
          </a:p>
        </p:txBody>
      </p:sp>
    </p:spTree>
    <p:extLst>
      <p:ext uri="{BB962C8B-B14F-4D97-AF65-F5344CB8AC3E}">
        <p14:creationId xmlns:p14="http://schemas.microsoft.com/office/powerpoint/2010/main" val="298372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Subtraction </a:t>
            </a:r>
            <a:endParaRPr kumimoji="1" lang="zh-TW" altLang="en-US" dirty="0"/>
          </a:p>
        </p:txBody>
      </p:sp>
      <p:sp>
        <p:nvSpPr>
          <p:cNvPr id="3" name="內容版面配置區 2"/>
          <p:cNvSpPr>
            <a:spLocks noGrp="1"/>
          </p:cNvSpPr>
          <p:nvPr>
            <p:ph idx="1"/>
          </p:nvPr>
        </p:nvSpPr>
        <p:spPr>
          <a:xfrm>
            <a:off x="457200" y="1600199"/>
            <a:ext cx="8229600" cy="5060309"/>
          </a:xfrm>
        </p:spPr>
        <p:txBody>
          <a:bodyPr/>
          <a:lstStyle/>
          <a:p>
            <a:r>
              <a:rPr kumimoji="1" lang="en-GB" altLang="zh-TW" dirty="0" smtClean="0"/>
              <a:t>Two task conditions differing in the process of interest</a:t>
            </a:r>
          </a:p>
          <a:p>
            <a:pPr lvl="1"/>
            <a:r>
              <a:rPr lang="en-US" altLang="zh-TW" dirty="0"/>
              <a:t>Task condition 1: evokes process of interest</a:t>
            </a:r>
          </a:p>
          <a:p>
            <a:pPr lvl="1"/>
            <a:r>
              <a:rPr kumimoji="1" lang="en-US" altLang="zh-TW" dirty="0"/>
              <a:t>Task condition 2: evokes all but the process of </a:t>
            </a:r>
            <a:r>
              <a:rPr kumimoji="1" lang="en-US" altLang="zh-TW" dirty="0" smtClean="0"/>
              <a:t>interest</a:t>
            </a:r>
          </a:p>
          <a:p>
            <a:pPr lvl="1"/>
            <a:endParaRPr kumimoji="1" lang="en-GB" altLang="zh-TW" dirty="0"/>
          </a:p>
          <a:p>
            <a:r>
              <a:rPr kumimoji="1" lang="en-GB" altLang="zh-TW" dirty="0" smtClean="0"/>
              <a:t>Challenge -&gt; Finding a good control task</a:t>
            </a:r>
          </a:p>
        </p:txBody>
      </p:sp>
      <p:pic>
        <p:nvPicPr>
          <p:cNvPr id="4" name="圖片 3" descr="Screen Shot 2017-01-13 at 6.0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814" y="3767834"/>
            <a:ext cx="3717986" cy="2892674"/>
          </a:xfrm>
          <a:prstGeom prst="rect">
            <a:avLst/>
          </a:prstGeom>
        </p:spPr>
      </p:pic>
      <p:sp>
        <p:nvSpPr>
          <p:cNvPr id="5" name="內容版面配置區 2"/>
          <p:cNvSpPr txBox="1">
            <a:spLocks/>
          </p:cNvSpPr>
          <p:nvPr/>
        </p:nvSpPr>
        <p:spPr>
          <a:xfrm>
            <a:off x="457200" y="3965326"/>
            <a:ext cx="4917296" cy="244734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kumimoji="1" lang="en-GB" altLang="zh-TW" dirty="0" smtClean="0"/>
              <a:t>Assumption of ‘pure insertion’</a:t>
            </a:r>
          </a:p>
          <a:p>
            <a:pPr lvl="1"/>
            <a:r>
              <a:rPr lang="en-GB" altLang="zh-TW" dirty="0" smtClean="0"/>
              <a:t>Two (or more) conditions can be cognitively added with no interactions among the cognitive components of a task (</a:t>
            </a:r>
            <a:r>
              <a:rPr lang="en-GB" altLang="zh-TW" dirty="0" err="1" smtClean="0"/>
              <a:t>Amaro</a:t>
            </a:r>
            <a:r>
              <a:rPr lang="en-GB" altLang="zh-TW" dirty="0" smtClean="0"/>
              <a:t> &amp; Barker, 2006)</a:t>
            </a:r>
          </a:p>
          <a:p>
            <a:pPr lvl="1"/>
            <a:endParaRPr kumimoji="1" lang="en-GB" altLang="zh-TW" dirty="0"/>
          </a:p>
        </p:txBody>
      </p:sp>
    </p:spTree>
    <p:extLst>
      <p:ext uri="{BB962C8B-B14F-4D97-AF65-F5344CB8AC3E}">
        <p14:creationId xmlns:p14="http://schemas.microsoft.com/office/powerpoint/2010/main" val="191279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Problem with Subtraction</a:t>
            </a:r>
            <a:endParaRPr kumimoji="1" lang="zh-TW" altLang="en-US" dirty="0"/>
          </a:p>
        </p:txBody>
      </p:sp>
      <p:sp>
        <p:nvSpPr>
          <p:cNvPr id="3" name="內容版面配置區 2"/>
          <p:cNvSpPr>
            <a:spLocks noGrp="1"/>
          </p:cNvSpPr>
          <p:nvPr>
            <p:ph idx="1"/>
          </p:nvPr>
        </p:nvSpPr>
        <p:spPr>
          <a:xfrm>
            <a:off x="457200" y="1600200"/>
            <a:ext cx="8229600" cy="6155444"/>
          </a:xfrm>
        </p:spPr>
        <p:txBody>
          <a:bodyPr>
            <a:normAutofit/>
          </a:bodyPr>
          <a:lstStyle/>
          <a:p>
            <a:r>
              <a:rPr kumimoji="1" lang="en-GB" altLang="zh-TW" dirty="0" smtClean="0"/>
              <a:t>Example (taken from </a:t>
            </a:r>
            <a:r>
              <a:rPr kumimoji="1" lang="en-GB" altLang="zh-TW" dirty="0" err="1" smtClean="0"/>
              <a:t>Friston</a:t>
            </a:r>
            <a:r>
              <a:rPr kumimoji="1" lang="en-GB" altLang="zh-TW" dirty="0" smtClean="0"/>
              <a:t> et al., 1996)</a:t>
            </a:r>
          </a:p>
          <a:p>
            <a:r>
              <a:rPr kumimoji="1" lang="en-GB" altLang="zh-TW" dirty="0" smtClean="0"/>
              <a:t>V5 activation in response to motion; enhanced by selectively attending to motion.</a:t>
            </a:r>
          </a:p>
          <a:p>
            <a:endParaRPr kumimoji="1" lang="en-GB" altLang="zh-TW" dirty="0"/>
          </a:p>
          <a:p>
            <a:r>
              <a:rPr kumimoji="1" lang="en-GB" altLang="zh-TW" dirty="0" smtClean="0"/>
              <a:t>Imagine an experiment</a:t>
            </a:r>
            <a:r>
              <a:rPr kumimoji="1" lang="mr-IN" altLang="zh-TW" dirty="0" smtClean="0"/>
              <a:t>…</a:t>
            </a:r>
            <a:endParaRPr kumimoji="1" lang="en-GB" altLang="zh-TW" dirty="0" smtClean="0"/>
          </a:p>
          <a:p>
            <a:pPr marL="0" indent="0">
              <a:buNone/>
            </a:pPr>
            <a:r>
              <a:rPr kumimoji="1" lang="en-GB" altLang="zh-TW" dirty="0" smtClean="0"/>
              <a:t>-&gt; Motion presented with and without </a:t>
            </a:r>
          </a:p>
          <a:p>
            <a:pPr marL="0" indent="0">
              <a:buNone/>
            </a:pPr>
            <a:r>
              <a:rPr kumimoji="1" lang="en-GB" altLang="zh-TW" dirty="0"/>
              <a:t> </a:t>
            </a:r>
            <a:r>
              <a:rPr kumimoji="1" lang="en-GB" altLang="zh-TW" dirty="0" smtClean="0"/>
              <a:t>   selective attention</a:t>
            </a:r>
          </a:p>
          <a:p>
            <a:pPr marL="0" indent="0">
              <a:buNone/>
            </a:pPr>
            <a:r>
              <a:rPr kumimoji="1" lang="en-GB" altLang="zh-TW" dirty="0" smtClean="0"/>
              <a:t>-&gt; Found V5 activation! </a:t>
            </a:r>
            <a:endParaRPr kumimoji="1" lang="en-GB" altLang="zh-TW" dirty="0"/>
          </a:p>
          <a:p>
            <a:pPr marL="0" indent="0">
              <a:buNone/>
            </a:pPr>
            <a:endParaRPr kumimoji="1" lang="en-GB" altLang="zh-TW" dirty="0" smtClean="0"/>
          </a:p>
          <a:p>
            <a:pPr marL="0" indent="0">
              <a:buNone/>
            </a:pPr>
            <a:r>
              <a:rPr kumimoji="1" lang="en-GB" altLang="zh-TW" dirty="0" smtClean="0"/>
              <a:t>-&gt; </a:t>
            </a:r>
            <a:r>
              <a:rPr kumimoji="1" lang="en-GB" altLang="zh-TW" dirty="0"/>
              <a:t>C</a:t>
            </a:r>
            <a:r>
              <a:rPr kumimoji="1" lang="en-GB" altLang="zh-TW" dirty="0" smtClean="0"/>
              <a:t>onclude V5 role in selective attention for  </a:t>
            </a:r>
          </a:p>
          <a:p>
            <a:pPr marL="0" indent="0">
              <a:buNone/>
            </a:pPr>
            <a:r>
              <a:rPr kumimoji="1" lang="en-GB" altLang="zh-TW" dirty="0"/>
              <a:t> </a:t>
            </a:r>
            <a:r>
              <a:rPr kumimoji="1" lang="en-GB" altLang="zh-TW" dirty="0" smtClean="0"/>
              <a:t>   motion (when it actually represents an interaction)</a:t>
            </a:r>
          </a:p>
          <a:p>
            <a:pPr marL="0" indent="0">
              <a:buNone/>
            </a:pPr>
            <a:endParaRPr kumimoji="1" lang="en-GB" altLang="zh-TW" dirty="0"/>
          </a:p>
        </p:txBody>
      </p:sp>
      <p:pic>
        <p:nvPicPr>
          <p:cNvPr id="4" name="圖片 3" descr="selectiveMo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115" y="2697075"/>
            <a:ext cx="2521492" cy="2673582"/>
          </a:xfrm>
          <a:prstGeom prst="rect">
            <a:avLst/>
          </a:prstGeom>
        </p:spPr>
      </p:pic>
    </p:spTree>
    <p:extLst>
      <p:ext uri="{BB962C8B-B14F-4D97-AF65-F5344CB8AC3E}">
        <p14:creationId xmlns:p14="http://schemas.microsoft.com/office/powerpoint/2010/main" val="460297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Conjunction</a:t>
            </a:r>
            <a:endParaRPr kumimoji="1" lang="zh-TW" altLang="en-US" dirty="0"/>
          </a:p>
        </p:txBody>
      </p:sp>
      <p:sp>
        <p:nvSpPr>
          <p:cNvPr id="3" name="內容版面配置區 2"/>
          <p:cNvSpPr>
            <a:spLocks noGrp="1"/>
          </p:cNvSpPr>
          <p:nvPr>
            <p:ph idx="1"/>
          </p:nvPr>
        </p:nvSpPr>
        <p:spPr>
          <a:xfrm>
            <a:off x="457200" y="1600200"/>
            <a:ext cx="8464154" cy="4982860"/>
          </a:xfrm>
        </p:spPr>
        <p:txBody>
          <a:bodyPr>
            <a:normAutofit/>
          </a:bodyPr>
          <a:lstStyle/>
          <a:p>
            <a:r>
              <a:rPr kumimoji="1" lang="en-GB" altLang="zh-TW" dirty="0" smtClean="0"/>
              <a:t>Isolate process of interest by finding commonalities between task conditions</a:t>
            </a:r>
          </a:p>
          <a:p>
            <a:pPr lvl="1"/>
            <a:r>
              <a:rPr kumimoji="1" lang="en-GB" altLang="zh-TW" dirty="0" smtClean="0"/>
              <a:t>Task pair 1: subtraction isolating A &amp; B</a:t>
            </a:r>
          </a:p>
          <a:p>
            <a:pPr lvl="1"/>
            <a:r>
              <a:rPr kumimoji="1" lang="en-GB" altLang="zh-TW" dirty="0" smtClean="0"/>
              <a:t>Task pair 2: subtraction isolating A &amp; C</a:t>
            </a:r>
          </a:p>
          <a:p>
            <a:pPr lvl="1"/>
            <a:endParaRPr kumimoji="1" lang="en-GB" altLang="zh-TW" dirty="0"/>
          </a:p>
          <a:p>
            <a:r>
              <a:rPr kumimoji="1" lang="en-GB" altLang="zh-TW" dirty="0" smtClean="0"/>
              <a:t>For example:</a:t>
            </a:r>
            <a:endParaRPr kumimoji="1" lang="en-GB" altLang="zh-TW" i="1" dirty="0" smtClean="0"/>
          </a:p>
          <a:p>
            <a:pPr marL="0" indent="0" algn="ctr">
              <a:buNone/>
            </a:pPr>
            <a:r>
              <a:rPr kumimoji="1" lang="en-GB" altLang="zh-TW" i="1" dirty="0" smtClean="0"/>
              <a:t>‘Which structure support selective attention network regardless of sensory modalities?’</a:t>
            </a:r>
          </a:p>
          <a:p>
            <a:pPr marL="0" indent="0">
              <a:buNone/>
            </a:pPr>
            <a:r>
              <a:rPr kumimoji="1" lang="en-GB" altLang="zh-TW" dirty="0" smtClean="0"/>
              <a:t>Task pairs:</a:t>
            </a:r>
          </a:p>
          <a:p>
            <a:pPr marL="0" indent="0">
              <a:buNone/>
            </a:pPr>
            <a:r>
              <a:rPr kumimoji="1" lang="en-GB" altLang="zh-TW" dirty="0"/>
              <a:t>	V</a:t>
            </a:r>
            <a:r>
              <a:rPr kumimoji="1" lang="en-GB" altLang="zh-TW" dirty="0" smtClean="0"/>
              <a:t>isual stimulus with/without selective attention</a:t>
            </a:r>
          </a:p>
          <a:p>
            <a:pPr marL="0" indent="0">
              <a:buNone/>
            </a:pPr>
            <a:r>
              <a:rPr kumimoji="1" lang="en-GB" altLang="zh-TW" dirty="0"/>
              <a:t>	</a:t>
            </a:r>
            <a:r>
              <a:rPr kumimoji="1" lang="en-GB" altLang="zh-TW" dirty="0" smtClean="0"/>
              <a:t>Auditory stimulus with/without selective attention</a:t>
            </a:r>
          </a:p>
          <a:p>
            <a:pPr marL="0" indent="0">
              <a:buNone/>
            </a:pPr>
            <a:r>
              <a:rPr kumimoji="1" lang="en-GB" altLang="zh-TW" dirty="0"/>
              <a:t>	</a:t>
            </a:r>
            <a:r>
              <a:rPr kumimoji="1" lang="mr-IN" altLang="zh-TW" dirty="0" smtClean="0"/>
              <a:t>…</a:t>
            </a:r>
            <a:r>
              <a:rPr kumimoji="1" lang="en-GB" altLang="zh-TW" dirty="0"/>
              <a:t> </a:t>
            </a:r>
            <a:r>
              <a:rPr kumimoji="1" lang="en-GB" altLang="zh-TW" dirty="0" err="1" smtClean="0"/>
              <a:t>etc</a:t>
            </a:r>
            <a:r>
              <a:rPr kumimoji="1" lang="en-GB" altLang="zh-TW" dirty="0" smtClean="0"/>
              <a:t> </a:t>
            </a:r>
          </a:p>
          <a:p>
            <a:pPr marL="0" indent="0">
              <a:buNone/>
            </a:pPr>
            <a:endParaRPr kumimoji="1" lang="en-GB" altLang="zh-TW" dirty="0"/>
          </a:p>
          <a:p>
            <a:endParaRPr kumimoji="1" lang="en-GB" altLang="zh-TW" dirty="0" smtClean="0"/>
          </a:p>
        </p:txBody>
      </p:sp>
      <p:sp>
        <p:nvSpPr>
          <p:cNvPr id="4" name="右中括弧 3"/>
          <p:cNvSpPr/>
          <p:nvPr/>
        </p:nvSpPr>
        <p:spPr>
          <a:xfrm>
            <a:off x="5413066" y="2479388"/>
            <a:ext cx="122159" cy="608016"/>
          </a:xfrm>
          <a:prstGeom prst="rightBracket">
            <a:avLst/>
          </a:prstGeom>
          <a:ln/>
        </p:spPr>
        <p:style>
          <a:lnRef idx="2">
            <a:schemeClr val="accent1"/>
          </a:lnRef>
          <a:fillRef idx="0">
            <a:schemeClr val="accent1"/>
          </a:fillRef>
          <a:effectRef idx="1">
            <a:schemeClr val="accent1"/>
          </a:effectRef>
          <a:fontRef idx="minor">
            <a:schemeClr val="tx1"/>
          </a:fontRef>
        </p:style>
        <p:txBody>
          <a:bodyPr/>
          <a:lstStyle/>
          <a:p>
            <a:endParaRPr lang="zh-TW" altLang="en-US"/>
          </a:p>
        </p:txBody>
      </p:sp>
      <p:sp>
        <p:nvSpPr>
          <p:cNvPr id="5" name="文字方塊 4"/>
          <p:cNvSpPr txBox="1"/>
          <p:nvPr/>
        </p:nvSpPr>
        <p:spPr>
          <a:xfrm>
            <a:off x="5670112" y="2570096"/>
            <a:ext cx="2767014" cy="369332"/>
          </a:xfrm>
          <a:prstGeom prst="rect">
            <a:avLst/>
          </a:prstGeom>
          <a:noFill/>
        </p:spPr>
        <p:txBody>
          <a:bodyPr wrap="square" rtlCol="0">
            <a:spAutoFit/>
          </a:bodyPr>
          <a:lstStyle/>
          <a:p>
            <a:r>
              <a:rPr kumimoji="1" lang="en-GB" altLang="zh-TW" b="1" dirty="0" smtClean="0">
                <a:solidFill>
                  <a:schemeClr val="accent1"/>
                </a:solidFill>
              </a:rPr>
              <a:t>A = process of interest  </a:t>
            </a:r>
            <a:endParaRPr kumimoji="1" lang="zh-TW" altLang="en-US" b="1" dirty="0">
              <a:solidFill>
                <a:schemeClr val="accent1"/>
              </a:solidFill>
            </a:endParaRPr>
          </a:p>
        </p:txBody>
      </p:sp>
    </p:spTree>
    <p:extLst>
      <p:ext uri="{BB962C8B-B14F-4D97-AF65-F5344CB8AC3E}">
        <p14:creationId xmlns:p14="http://schemas.microsoft.com/office/powerpoint/2010/main" val="3475783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Conjunction</a:t>
            </a:r>
            <a:endParaRPr kumimoji="1" lang="zh-TW" altLang="en-US" dirty="0"/>
          </a:p>
        </p:txBody>
      </p:sp>
      <p:sp>
        <p:nvSpPr>
          <p:cNvPr id="5" name="內容版面配置區 4"/>
          <p:cNvSpPr>
            <a:spLocks noGrp="1"/>
          </p:cNvSpPr>
          <p:nvPr>
            <p:ph idx="1"/>
          </p:nvPr>
        </p:nvSpPr>
        <p:spPr>
          <a:xfrm>
            <a:off x="457200" y="1600199"/>
            <a:ext cx="8357934" cy="5257801"/>
          </a:xfrm>
        </p:spPr>
        <p:txBody>
          <a:bodyPr>
            <a:normAutofit/>
          </a:bodyPr>
          <a:lstStyle/>
          <a:p>
            <a:pPr marL="1737360" lvl="8" indent="0">
              <a:buNone/>
            </a:pPr>
            <a:r>
              <a:rPr kumimoji="1" lang="en-GB" altLang="zh-TW" dirty="0" smtClean="0"/>
              <a:t>			</a:t>
            </a:r>
          </a:p>
          <a:p>
            <a:pPr lvl="8"/>
            <a:endParaRPr kumimoji="1" lang="en-GB" altLang="zh-TW" dirty="0"/>
          </a:p>
          <a:p>
            <a:pPr marL="1737360" lvl="8" indent="0">
              <a:buNone/>
            </a:pPr>
            <a:r>
              <a:rPr kumimoji="1" lang="en-GB" altLang="zh-TW" dirty="0" smtClean="0"/>
              <a:t>										</a:t>
            </a:r>
            <a:endParaRPr kumimoji="1" lang="en-GB" altLang="zh-TW" dirty="0"/>
          </a:p>
          <a:p>
            <a:endParaRPr kumimoji="1" lang="en-GB" altLang="zh-TW" dirty="0" smtClean="0"/>
          </a:p>
          <a:p>
            <a:endParaRPr kumimoji="1" lang="en-GB" altLang="zh-TW" dirty="0"/>
          </a:p>
          <a:p>
            <a:endParaRPr kumimoji="1" lang="en-GB" altLang="zh-TW" dirty="0" smtClean="0"/>
          </a:p>
          <a:p>
            <a:pPr marL="274320" lvl="1" indent="0">
              <a:buNone/>
            </a:pPr>
            <a:endParaRPr kumimoji="1" lang="en-GB" altLang="zh-TW" dirty="0" smtClean="0"/>
          </a:p>
          <a:p>
            <a:pPr marL="274320" lvl="1" indent="0" algn="r">
              <a:buNone/>
            </a:pPr>
            <a:endParaRPr kumimoji="1" lang="en-GB" altLang="zh-TW" sz="1200" dirty="0" smtClean="0"/>
          </a:p>
          <a:p>
            <a:pPr marL="274320" lvl="1" indent="0" algn="r">
              <a:buNone/>
            </a:pPr>
            <a:r>
              <a:rPr kumimoji="1" lang="en-GB" altLang="zh-TW" sz="1200" dirty="0" smtClean="0"/>
              <a:t>A = activation task; B = baseline task; PI = process of interest</a:t>
            </a:r>
          </a:p>
          <a:p>
            <a:pPr marL="274320" lvl="1" indent="0" algn="r">
              <a:buNone/>
            </a:pPr>
            <a:endParaRPr kumimoji="1" lang="en-GB" altLang="zh-TW" sz="1200" dirty="0"/>
          </a:p>
          <a:p>
            <a:r>
              <a:rPr kumimoji="1" lang="en-GB" altLang="zh-TW" dirty="0"/>
              <a:t>Minimise baseline problem with subtraction</a:t>
            </a:r>
          </a:p>
          <a:p>
            <a:r>
              <a:rPr kumimoji="1" lang="en-GB" altLang="zh-TW" dirty="0" smtClean="0"/>
              <a:t>Area identified = </a:t>
            </a:r>
            <a:r>
              <a:rPr kumimoji="1" lang="en-GB" altLang="zh-TW" i="1" u="sng" dirty="0" smtClean="0"/>
              <a:t>jointly significant</a:t>
            </a:r>
            <a:r>
              <a:rPr kumimoji="1" lang="en-GB" altLang="zh-TW" i="1" dirty="0" smtClean="0"/>
              <a:t> </a:t>
            </a:r>
            <a:r>
              <a:rPr kumimoji="1" lang="en-GB" altLang="zh-TW" dirty="0" smtClean="0"/>
              <a:t>in </a:t>
            </a:r>
            <a:r>
              <a:rPr kumimoji="1" lang="en-GB" altLang="zh-TW" dirty="0"/>
              <a:t>all </a:t>
            </a:r>
            <a:r>
              <a:rPr kumimoji="1" lang="en-GB" altLang="zh-TW" dirty="0" smtClean="0"/>
              <a:t>subtraction pairs &amp; </a:t>
            </a:r>
            <a:r>
              <a:rPr kumimoji="1" lang="en-GB" altLang="zh-TW" i="1" u="sng" dirty="0" smtClean="0"/>
              <a:t>not significantly different</a:t>
            </a:r>
            <a:r>
              <a:rPr kumimoji="1" lang="en-GB" altLang="zh-TW" dirty="0" smtClean="0"/>
              <a:t> (discounts interaction) </a:t>
            </a:r>
          </a:p>
          <a:p>
            <a:pPr lvl="1"/>
            <a:r>
              <a:rPr kumimoji="1" lang="en-GB" altLang="zh-TW" dirty="0" smtClean="0"/>
              <a:t>Too conservative?</a:t>
            </a:r>
          </a:p>
          <a:p>
            <a:pPr marL="822960" lvl="3" indent="0" algn="r">
              <a:buNone/>
            </a:pPr>
            <a:r>
              <a:rPr kumimoji="1" lang="en-GB" altLang="zh-TW" dirty="0" smtClean="0"/>
              <a:t>						(Price &amp; </a:t>
            </a:r>
            <a:r>
              <a:rPr kumimoji="1" lang="en-GB" altLang="zh-TW" dirty="0" err="1" smtClean="0"/>
              <a:t>Friston</a:t>
            </a:r>
            <a:r>
              <a:rPr kumimoji="1" lang="en-GB" altLang="zh-TW" dirty="0" smtClean="0"/>
              <a:t>, 1997)</a:t>
            </a:r>
            <a:endParaRPr kumimoji="1" lang="en-GB" altLang="zh-TW" dirty="0"/>
          </a:p>
          <a:p>
            <a:pPr marL="0" indent="0">
              <a:buNone/>
            </a:pPr>
            <a:endParaRPr kumimoji="1" lang="en-GB" altLang="zh-TW" dirty="0"/>
          </a:p>
          <a:p>
            <a:endParaRPr kumimoji="1" lang="en-GB" altLang="zh-TW" dirty="0"/>
          </a:p>
          <a:p>
            <a:endParaRPr kumimoji="1" lang="zh-TW" altLang="en-US" dirty="0"/>
          </a:p>
        </p:txBody>
      </p:sp>
      <p:pic>
        <p:nvPicPr>
          <p:cNvPr id="9" name="圖片 8" descr="Screen Shot 2017-01-13 at 3.12.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583" y="1875402"/>
            <a:ext cx="2855639" cy="2282851"/>
          </a:xfrm>
          <a:prstGeom prst="rect">
            <a:avLst/>
          </a:prstGeom>
        </p:spPr>
      </p:pic>
      <p:pic>
        <p:nvPicPr>
          <p:cNvPr id="10" name="圖片 9" descr="Screen Shot 2017-01-13 at 3.12.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611" y="1875402"/>
            <a:ext cx="4347275" cy="2613343"/>
          </a:xfrm>
          <a:prstGeom prst="rect">
            <a:avLst/>
          </a:prstGeom>
        </p:spPr>
      </p:pic>
      <p:sp>
        <p:nvSpPr>
          <p:cNvPr id="12" name="文字方塊 11"/>
          <p:cNvSpPr txBox="1"/>
          <p:nvPr/>
        </p:nvSpPr>
        <p:spPr>
          <a:xfrm>
            <a:off x="871538" y="1566715"/>
            <a:ext cx="1761500" cy="338554"/>
          </a:xfrm>
          <a:prstGeom prst="rect">
            <a:avLst/>
          </a:prstGeom>
          <a:noFill/>
        </p:spPr>
        <p:txBody>
          <a:bodyPr wrap="square" rtlCol="0">
            <a:spAutoFit/>
          </a:bodyPr>
          <a:lstStyle/>
          <a:p>
            <a:r>
              <a:rPr kumimoji="1" lang="en-GB" altLang="zh-TW" sz="1600" b="1" dirty="0" smtClean="0"/>
              <a:t>Subtraction</a:t>
            </a:r>
            <a:endParaRPr kumimoji="1" lang="zh-TW" altLang="en-US" sz="1600" b="1" dirty="0"/>
          </a:p>
        </p:txBody>
      </p:sp>
      <p:sp>
        <p:nvSpPr>
          <p:cNvPr id="13" name="文字方塊 12"/>
          <p:cNvSpPr txBox="1"/>
          <p:nvPr/>
        </p:nvSpPr>
        <p:spPr>
          <a:xfrm>
            <a:off x="4266518" y="1566715"/>
            <a:ext cx="1603609" cy="338554"/>
          </a:xfrm>
          <a:prstGeom prst="rect">
            <a:avLst/>
          </a:prstGeom>
          <a:noFill/>
        </p:spPr>
        <p:txBody>
          <a:bodyPr wrap="square" rtlCol="0">
            <a:spAutoFit/>
          </a:bodyPr>
          <a:lstStyle/>
          <a:p>
            <a:r>
              <a:rPr kumimoji="1" lang="en-GB" altLang="zh-TW" sz="1600" b="1" dirty="0" smtClean="0"/>
              <a:t>Conjunction</a:t>
            </a:r>
            <a:endParaRPr kumimoji="1" lang="zh-TW" altLang="en-US" sz="1600" b="1" dirty="0"/>
          </a:p>
        </p:txBody>
      </p:sp>
    </p:spTree>
    <p:extLst>
      <p:ext uri="{BB962C8B-B14F-4D97-AF65-F5344CB8AC3E}">
        <p14:creationId xmlns:p14="http://schemas.microsoft.com/office/powerpoint/2010/main" val="3528432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factor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954" y="4727685"/>
            <a:ext cx="3807938" cy="2130315"/>
          </a:xfrm>
          <a:prstGeom prst="rect">
            <a:avLst/>
          </a:prstGeom>
        </p:spPr>
      </p:pic>
      <p:sp>
        <p:nvSpPr>
          <p:cNvPr id="2" name="標題 1"/>
          <p:cNvSpPr>
            <a:spLocks noGrp="1"/>
          </p:cNvSpPr>
          <p:nvPr>
            <p:ph type="title"/>
          </p:nvPr>
        </p:nvSpPr>
        <p:spPr/>
        <p:txBody>
          <a:bodyPr/>
          <a:lstStyle/>
          <a:p>
            <a:r>
              <a:rPr kumimoji="1" lang="en-GB" altLang="zh-TW" dirty="0" smtClean="0"/>
              <a:t>Factorial</a:t>
            </a:r>
            <a:endParaRPr kumimoji="1" lang="zh-TW" altLang="en-US" dirty="0"/>
          </a:p>
        </p:txBody>
      </p:sp>
      <p:sp>
        <p:nvSpPr>
          <p:cNvPr id="3" name="內容版面配置區 2"/>
          <p:cNvSpPr>
            <a:spLocks noGrp="1"/>
          </p:cNvSpPr>
          <p:nvPr>
            <p:ph idx="1"/>
          </p:nvPr>
        </p:nvSpPr>
        <p:spPr>
          <a:xfrm>
            <a:off x="457200" y="1600199"/>
            <a:ext cx="8229600" cy="5029329"/>
          </a:xfrm>
        </p:spPr>
        <p:txBody>
          <a:bodyPr>
            <a:normAutofit/>
          </a:bodyPr>
          <a:lstStyle/>
          <a:p>
            <a:r>
              <a:rPr kumimoji="1" lang="en-GB" altLang="zh-TW" dirty="0" smtClean="0"/>
              <a:t>Two or more variables (or factors) and the different levels of each variable are matched </a:t>
            </a:r>
          </a:p>
          <a:p>
            <a:r>
              <a:rPr kumimoji="1" lang="en-GB" altLang="zh-TW" dirty="0" smtClean="0"/>
              <a:t>Test for interactions explicitly </a:t>
            </a:r>
          </a:p>
          <a:p>
            <a:endParaRPr kumimoji="1" lang="en-GB" altLang="zh-TW" dirty="0" smtClean="0"/>
          </a:p>
          <a:p>
            <a:r>
              <a:rPr lang="en-GB" altLang="zh-TW" i="1" dirty="0" smtClean="0"/>
              <a:t>‘</a:t>
            </a:r>
            <a:r>
              <a:rPr lang="mr-IN" altLang="zh-TW" i="1" dirty="0" smtClean="0"/>
              <a:t>…</a:t>
            </a:r>
            <a:r>
              <a:rPr lang="en-GB" altLang="zh-TW" i="1" dirty="0"/>
              <a:t>p</a:t>
            </a:r>
            <a:r>
              <a:rPr lang="en-GB" altLang="zh-TW" i="1" dirty="0" smtClean="0"/>
              <a:t>erform a task where </a:t>
            </a:r>
            <a:r>
              <a:rPr lang="en-GB" altLang="zh-TW" i="1" dirty="0"/>
              <a:t>the cognitive components </a:t>
            </a:r>
            <a:r>
              <a:rPr lang="en-GB" altLang="zh-TW" i="1" dirty="0" smtClean="0"/>
              <a:t>are intermingled </a:t>
            </a:r>
            <a:r>
              <a:rPr lang="en-GB" altLang="zh-TW" i="1" dirty="0"/>
              <a:t>in one moment, and separated in another instance of the </a:t>
            </a:r>
            <a:r>
              <a:rPr lang="en-GB" altLang="zh-TW" i="1" dirty="0" smtClean="0"/>
              <a:t>paradigm’ </a:t>
            </a:r>
            <a:r>
              <a:rPr lang="en-GB" altLang="zh-TW" dirty="0" smtClean="0"/>
              <a:t>(</a:t>
            </a:r>
            <a:r>
              <a:rPr lang="en-GB" altLang="zh-TW" dirty="0" err="1" smtClean="0"/>
              <a:t>Amaro</a:t>
            </a:r>
            <a:r>
              <a:rPr lang="en-GB" altLang="zh-TW" dirty="0"/>
              <a:t> </a:t>
            </a:r>
            <a:r>
              <a:rPr lang="en-GB" altLang="zh-TW" dirty="0" smtClean="0"/>
              <a:t>&amp; Barker, 2006)</a:t>
            </a:r>
          </a:p>
          <a:p>
            <a:endParaRPr lang="en-GB" altLang="zh-TW" dirty="0"/>
          </a:p>
          <a:p>
            <a:r>
              <a:rPr lang="en-GB" altLang="zh-TW" dirty="0" smtClean="0"/>
              <a:t>2 factors x 2 levels = 4 conditions</a:t>
            </a:r>
          </a:p>
        </p:txBody>
      </p:sp>
    </p:spTree>
    <p:extLst>
      <p:ext uri="{BB962C8B-B14F-4D97-AF65-F5344CB8AC3E}">
        <p14:creationId xmlns:p14="http://schemas.microsoft.com/office/powerpoint/2010/main" val="646996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Subtraction approach</a:t>
            </a:r>
            <a:endParaRPr kumimoji="1" lang="zh-TW" altLang="en-US" dirty="0"/>
          </a:p>
        </p:txBody>
      </p:sp>
      <p:sp>
        <p:nvSpPr>
          <p:cNvPr id="3" name="內容版面配置區 2"/>
          <p:cNvSpPr>
            <a:spLocks noGrp="1"/>
          </p:cNvSpPr>
          <p:nvPr>
            <p:ph idx="1"/>
          </p:nvPr>
        </p:nvSpPr>
        <p:spPr>
          <a:xfrm>
            <a:off x="457200" y="1600199"/>
            <a:ext cx="8229600" cy="5257801"/>
          </a:xfrm>
        </p:spPr>
        <p:txBody>
          <a:bodyPr>
            <a:normAutofit/>
          </a:bodyPr>
          <a:lstStyle/>
          <a:p>
            <a:pPr marL="0" indent="0" algn="ctr">
              <a:buNone/>
            </a:pPr>
            <a:r>
              <a:rPr kumimoji="1" lang="en-GB" altLang="zh-TW" sz="2200" i="1" dirty="0"/>
              <a:t>‘Is the </a:t>
            </a:r>
            <a:r>
              <a:rPr kumimoji="1" lang="en-GB" altLang="zh-TW" sz="2200" i="1" dirty="0" err="1"/>
              <a:t>inferotemporal</a:t>
            </a:r>
            <a:r>
              <a:rPr kumimoji="1" lang="en-GB" altLang="zh-TW" sz="2200" i="1" dirty="0"/>
              <a:t> region implicated in </a:t>
            </a:r>
            <a:r>
              <a:rPr kumimoji="1" lang="en-GB" altLang="zh-TW" sz="2200" i="1" dirty="0" smtClean="0"/>
              <a:t>object recognition and phonological </a:t>
            </a:r>
            <a:r>
              <a:rPr kumimoji="1" lang="en-GB" altLang="zh-TW" sz="2200" i="1" dirty="0"/>
              <a:t>retrieval during object naming?</a:t>
            </a:r>
            <a:r>
              <a:rPr kumimoji="1" lang="en-GB" altLang="zh-TW" sz="2200" i="1" dirty="0" smtClean="0"/>
              <a:t>’ </a:t>
            </a:r>
            <a:r>
              <a:rPr kumimoji="1" lang="en-GB" altLang="zh-TW" sz="2200" dirty="0" smtClean="0"/>
              <a:t>(</a:t>
            </a:r>
            <a:r>
              <a:rPr kumimoji="1" lang="en-GB" altLang="zh-TW" sz="2200" dirty="0" err="1"/>
              <a:t>Friston</a:t>
            </a:r>
            <a:r>
              <a:rPr kumimoji="1" lang="en-GB" altLang="zh-TW" sz="2200" dirty="0"/>
              <a:t> et al., </a:t>
            </a:r>
            <a:r>
              <a:rPr kumimoji="1" lang="en-GB" altLang="zh-TW" sz="2200" dirty="0" smtClean="0"/>
              <a:t>1997)</a:t>
            </a:r>
            <a:endParaRPr kumimoji="1" lang="en-GB" altLang="zh-TW" dirty="0"/>
          </a:p>
          <a:p>
            <a:pPr marL="0" indent="0">
              <a:buNone/>
            </a:pPr>
            <a:r>
              <a:rPr kumimoji="1" lang="en-GB" altLang="zh-TW" sz="1600" dirty="0" smtClean="0"/>
              <a:t>					</a:t>
            </a:r>
          </a:p>
          <a:p>
            <a:pPr marL="0" indent="0">
              <a:buNone/>
            </a:pPr>
            <a:r>
              <a:rPr kumimoji="1" lang="en-GB" altLang="zh-TW" sz="1600" b="1" dirty="0" smtClean="0"/>
              <a:t>[1] </a:t>
            </a:r>
            <a:r>
              <a:rPr kumimoji="1" lang="en-GB" altLang="zh-TW" sz="1600" dirty="0" smtClean="0"/>
              <a:t>  Say ‘yes’ when you 		            </a:t>
            </a:r>
            <a:r>
              <a:rPr kumimoji="1" lang="en-GB" altLang="zh-TW" sz="1600" b="1" dirty="0" smtClean="0"/>
              <a:t>Results:</a:t>
            </a:r>
          </a:p>
          <a:p>
            <a:pPr marL="0" indent="0">
              <a:buNone/>
            </a:pPr>
            <a:r>
              <a:rPr kumimoji="1" lang="en-GB" altLang="zh-TW" sz="1600" dirty="0" smtClean="0"/>
              <a:t>      see an abstract image</a:t>
            </a:r>
          </a:p>
          <a:p>
            <a:pPr marL="0" indent="0">
              <a:buNone/>
            </a:pPr>
            <a:r>
              <a:rPr kumimoji="1" lang="en-GB" altLang="zh-TW" sz="1600" dirty="0" smtClean="0">
                <a:solidFill>
                  <a:srgbClr val="008000"/>
                </a:solidFill>
              </a:rPr>
              <a:t>     (visual analysis, speech)</a:t>
            </a:r>
          </a:p>
          <a:p>
            <a:pPr marL="0" indent="0">
              <a:buNone/>
            </a:pPr>
            <a:endParaRPr kumimoji="1" lang="en-GB" altLang="zh-TW" sz="1600" dirty="0" smtClean="0"/>
          </a:p>
          <a:p>
            <a:pPr marL="0" indent="0">
              <a:buNone/>
            </a:pPr>
            <a:r>
              <a:rPr kumimoji="1" lang="en-GB" altLang="zh-TW" sz="1600" b="1" dirty="0" smtClean="0"/>
              <a:t>[2</a:t>
            </a:r>
            <a:r>
              <a:rPr kumimoji="1" lang="en-GB" altLang="zh-TW" sz="1600" dirty="0"/>
              <a:t>]</a:t>
            </a:r>
            <a:r>
              <a:rPr kumimoji="1" lang="en-GB" altLang="zh-TW" sz="1600" dirty="0" smtClean="0"/>
              <a:t>  Say ‘yes’ when you see </a:t>
            </a:r>
          </a:p>
          <a:p>
            <a:pPr marL="0" indent="0">
              <a:buNone/>
            </a:pPr>
            <a:r>
              <a:rPr kumimoji="1" lang="en-GB" altLang="zh-TW" sz="1600" dirty="0"/>
              <a:t> </a:t>
            </a:r>
            <a:r>
              <a:rPr kumimoji="1" lang="en-GB" altLang="zh-TW" sz="1600" dirty="0" smtClean="0"/>
              <a:t>    an object </a:t>
            </a:r>
            <a:r>
              <a:rPr kumimoji="1" lang="en-GB" altLang="zh-TW" sz="1600" dirty="0" smtClean="0">
                <a:solidFill>
                  <a:srgbClr val="008000"/>
                </a:solidFill>
              </a:rPr>
              <a:t>(visual analysis,</a:t>
            </a:r>
          </a:p>
          <a:p>
            <a:pPr marL="0" indent="0">
              <a:buNone/>
            </a:pPr>
            <a:r>
              <a:rPr kumimoji="1" lang="en-GB" altLang="zh-TW" sz="1600" dirty="0">
                <a:solidFill>
                  <a:srgbClr val="008000"/>
                </a:solidFill>
              </a:rPr>
              <a:t> </a:t>
            </a:r>
            <a:r>
              <a:rPr kumimoji="1" lang="en-GB" altLang="zh-TW" sz="1600" dirty="0" smtClean="0">
                <a:solidFill>
                  <a:srgbClr val="008000"/>
                </a:solidFill>
              </a:rPr>
              <a:t>    speech, object recognition)</a:t>
            </a:r>
          </a:p>
          <a:p>
            <a:pPr marL="0" indent="0">
              <a:buNone/>
            </a:pPr>
            <a:endParaRPr kumimoji="1" lang="en-GB" altLang="zh-TW" sz="1600" dirty="0"/>
          </a:p>
          <a:p>
            <a:pPr marL="0" indent="0">
              <a:buNone/>
            </a:pPr>
            <a:r>
              <a:rPr kumimoji="1" lang="en-GB" altLang="zh-TW" sz="1600" b="1" dirty="0" smtClean="0"/>
              <a:t>[3]  </a:t>
            </a:r>
            <a:r>
              <a:rPr kumimoji="1" lang="en-GB" altLang="zh-TW" sz="1600" dirty="0" smtClean="0"/>
              <a:t>Name the object </a:t>
            </a:r>
          </a:p>
          <a:p>
            <a:pPr marL="0" indent="0">
              <a:buNone/>
            </a:pPr>
            <a:r>
              <a:rPr kumimoji="1" lang="en-GB" altLang="zh-TW" sz="1600" dirty="0" smtClean="0"/>
              <a:t>  </a:t>
            </a:r>
            <a:r>
              <a:rPr kumimoji="1" lang="en-GB" altLang="zh-TW" sz="1600" dirty="0" smtClean="0">
                <a:solidFill>
                  <a:srgbClr val="008000"/>
                </a:solidFill>
              </a:rPr>
              <a:t>   (visual analysis, speech,</a:t>
            </a:r>
          </a:p>
          <a:p>
            <a:pPr marL="0" indent="0">
              <a:buNone/>
            </a:pPr>
            <a:r>
              <a:rPr kumimoji="1" lang="en-GB" altLang="zh-TW" sz="1600" dirty="0">
                <a:solidFill>
                  <a:srgbClr val="008000"/>
                </a:solidFill>
              </a:rPr>
              <a:t> </a:t>
            </a:r>
            <a:r>
              <a:rPr kumimoji="1" lang="en-GB" altLang="zh-TW" sz="1600" dirty="0" smtClean="0">
                <a:solidFill>
                  <a:srgbClr val="008000"/>
                </a:solidFill>
              </a:rPr>
              <a:t>    object recognition, phonological retrieval)</a:t>
            </a:r>
          </a:p>
          <a:p>
            <a:pPr marL="0" indent="0">
              <a:buNone/>
            </a:pPr>
            <a:endParaRPr kumimoji="1" lang="en-GB" altLang="zh-TW" sz="1600" dirty="0" smtClean="0"/>
          </a:p>
          <a:p>
            <a:pPr marL="0" indent="0">
              <a:buNone/>
            </a:pPr>
            <a:r>
              <a:rPr kumimoji="1" lang="en-GB" altLang="zh-TW" sz="1600" b="1" dirty="0" smtClean="0"/>
              <a:t>Subtraction: </a:t>
            </a:r>
            <a:r>
              <a:rPr kumimoji="1" lang="en-GB" altLang="zh-TW" sz="1600" b="1" dirty="0" smtClean="0">
                <a:solidFill>
                  <a:schemeClr val="tx2"/>
                </a:solidFill>
              </a:rPr>
              <a:t>[2] </a:t>
            </a:r>
            <a:r>
              <a:rPr kumimoji="1" lang="mr-IN" altLang="zh-TW" sz="1600" b="1" dirty="0" smtClean="0">
                <a:solidFill>
                  <a:schemeClr val="tx2"/>
                </a:solidFill>
              </a:rPr>
              <a:t>–</a:t>
            </a:r>
            <a:r>
              <a:rPr kumimoji="1" lang="en-GB" altLang="zh-TW" sz="1600" b="1" dirty="0" smtClean="0">
                <a:solidFill>
                  <a:schemeClr val="tx2"/>
                </a:solidFill>
              </a:rPr>
              <a:t> [1] = object recognition </a:t>
            </a:r>
          </a:p>
          <a:p>
            <a:pPr marL="0" indent="0">
              <a:buNone/>
            </a:pPr>
            <a:r>
              <a:rPr kumimoji="1" lang="en-GB" altLang="zh-TW" sz="1600" b="1" dirty="0" smtClean="0">
                <a:solidFill>
                  <a:schemeClr val="tx2"/>
                </a:solidFill>
              </a:rPr>
              <a:t>	      [3] </a:t>
            </a:r>
            <a:r>
              <a:rPr kumimoji="1" lang="mr-IN" altLang="zh-TW" sz="1600" b="1" dirty="0" smtClean="0">
                <a:solidFill>
                  <a:schemeClr val="tx2"/>
                </a:solidFill>
              </a:rPr>
              <a:t>–</a:t>
            </a:r>
            <a:r>
              <a:rPr kumimoji="1" lang="en-GB" altLang="zh-TW" sz="1600" b="1" dirty="0" smtClean="0">
                <a:solidFill>
                  <a:schemeClr val="tx2"/>
                </a:solidFill>
              </a:rPr>
              <a:t> [2] = phonological retrieval</a:t>
            </a:r>
          </a:p>
        </p:txBody>
      </p:sp>
      <p:pic>
        <p:nvPicPr>
          <p:cNvPr id="6" name="圖片 5" descr="Screen Shot 2017-01-14 at 8.34.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771" y="3836050"/>
            <a:ext cx="775830" cy="762817"/>
          </a:xfrm>
          <a:prstGeom prst="rect">
            <a:avLst/>
          </a:prstGeom>
          <a:ln>
            <a:solidFill>
              <a:srgbClr val="93A299"/>
            </a:solidFill>
          </a:ln>
        </p:spPr>
      </p:pic>
      <p:pic>
        <p:nvPicPr>
          <p:cNvPr id="7" name="圖片 6" descr="Screen Shot 2017-01-14 at 8.34.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769" y="4855823"/>
            <a:ext cx="775831" cy="717048"/>
          </a:xfrm>
          <a:prstGeom prst="rect">
            <a:avLst/>
          </a:prstGeom>
          <a:ln>
            <a:solidFill>
              <a:srgbClr val="93A299"/>
            </a:solidFill>
          </a:ln>
        </p:spPr>
      </p:pic>
      <p:grpSp>
        <p:nvGrpSpPr>
          <p:cNvPr id="12" name="群組 11"/>
          <p:cNvGrpSpPr/>
          <p:nvPr/>
        </p:nvGrpSpPr>
        <p:grpSpPr>
          <a:xfrm>
            <a:off x="5909397" y="2732175"/>
            <a:ext cx="2694992" cy="2584788"/>
            <a:chOff x="5420961" y="3266036"/>
            <a:chExt cx="2694992" cy="2584788"/>
          </a:xfrm>
        </p:grpSpPr>
        <p:pic>
          <p:nvPicPr>
            <p:cNvPr id="8" name="圖片 7" descr="Screen Shot 2017-01-14 at 8.41.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0961" y="3266036"/>
              <a:ext cx="2694992" cy="2584788"/>
            </a:xfrm>
            <a:prstGeom prst="rect">
              <a:avLst/>
            </a:prstGeom>
          </p:spPr>
        </p:pic>
        <p:sp>
          <p:nvSpPr>
            <p:cNvPr id="9" name="文字方塊 8"/>
            <p:cNvSpPr txBox="1"/>
            <p:nvPr/>
          </p:nvSpPr>
          <p:spPr>
            <a:xfrm>
              <a:off x="5954762" y="5306776"/>
              <a:ext cx="480142" cy="369332"/>
            </a:xfrm>
            <a:prstGeom prst="rect">
              <a:avLst/>
            </a:prstGeom>
            <a:noFill/>
          </p:spPr>
          <p:txBody>
            <a:bodyPr wrap="square" rtlCol="0">
              <a:spAutoFit/>
            </a:bodyPr>
            <a:lstStyle/>
            <a:p>
              <a:r>
                <a:rPr kumimoji="1" lang="en-GB" altLang="zh-TW" dirty="0" smtClean="0"/>
                <a:t>[1]</a:t>
              </a:r>
              <a:endParaRPr kumimoji="1" lang="zh-TW" altLang="en-US" dirty="0"/>
            </a:p>
          </p:txBody>
        </p:sp>
        <p:sp>
          <p:nvSpPr>
            <p:cNvPr id="10" name="文字方塊 9"/>
            <p:cNvSpPr txBox="1"/>
            <p:nvPr/>
          </p:nvSpPr>
          <p:spPr>
            <a:xfrm>
              <a:off x="6595600" y="5306776"/>
              <a:ext cx="520799" cy="369332"/>
            </a:xfrm>
            <a:prstGeom prst="rect">
              <a:avLst/>
            </a:prstGeom>
            <a:noFill/>
          </p:spPr>
          <p:txBody>
            <a:bodyPr wrap="square" rtlCol="0">
              <a:spAutoFit/>
            </a:bodyPr>
            <a:lstStyle/>
            <a:p>
              <a:r>
                <a:rPr kumimoji="1" lang="en-GB" altLang="zh-TW" dirty="0" smtClean="0"/>
                <a:t>[2]</a:t>
              </a:r>
              <a:endParaRPr kumimoji="1" lang="zh-TW" altLang="en-US" dirty="0"/>
            </a:p>
          </p:txBody>
        </p:sp>
        <p:sp>
          <p:nvSpPr>
            <p:cNvPr id="11" name="文字方塊 10"/>
            <p:cNvSpPr txBox="1"/>
            <p:nvPr/>
          </p:nvSpPr>
          <p:spPr>
            <a:xfrm>
              <a:off x="7230626" y="5306776"/>
              <a:ext cx="520799" cy="369332"/>
            </a:xfrm>
            <a:prstGeom prst="rect">
              <a:avLst/>
            </a:prstGeom>
            <a:noFill/>
          </p:spPr>
          <p:txBody>
            <a:bodyPr wrap="square" rtlCol="0">
              <a:spAutoFit/>
            </a:bodyPr>
            <a:lstStyle/>
            <a:p>
              <a:r>
                <a:rPr kumimoji="1" lang="en-GB" altLang="zh-TW" dirty="0" smtClean="0"/>
                <a:t>[3]</a:t>
              </a:r>
              <a:endParaRPr kumimoji="1" lang="zh-TW" altLang="en-US" dirty="0"/>
            </a:p>
          </p:txBody>
        </p:sp>
      </p:grpSp>
      <p:sp>
        <p:nvSpPr>
          <p:cNvPr id="13" name="文字方塊 12"/>
          <p:cNvSpPr txBox="1"/>
          <p:nvPr/>
        </p:nvSpPr>
        <p:spPr>
          <a:xfrm>
            <a:off x="6186555" y="5572871"/>
            <a:ext cx="2693292" cy="1077218"/>
          </a:xfrm>
          <a:prstGeom prst="rect">
            <a:avLst/>
          </a:prstGeom>
          <a:noFill/>
        </p:spPr>
        <p:txBody>
          <a:bodyPr wrap="square" rtlCol="0">
            <a:spAutoFit/>
          </a:bodyPr>
          <a:lstStyle/>
          <a:p>
            <a:r>
              <a:rPr kumimoji="1" lang="en-GB" altLang="zh-TW" sz="1600" i="1" dirty="0" smtClean="0"/>
              <a:t>Assumes object recognition activates IT to the same degree independent of phonological retrieval</a:t>
            </a:r>
            <a:endParaRPr kumimoji="1" lang="zh-TW" altLang="en-US" sz="1600" i="1" dirty="0"/>
          </a:p>
        </p:txBody>
      </p:sp>
      <p:pic>
        <p:nvPicPr>
          <p:cNvPr id="14" name="圖片 13" descr="Screen Shot 2017-01-14 at 8.34.1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6769" y="2732175"/>
            <a:ext cx="775830" cy="807589"/>
          </a:xfrm>
          <a:prstGeom prst="rect">
            <a:avLst/>
          </a:prstGeom>
          <a:ln>
            <a:solidFill>
              <a:srgbClr val="93A299"/>
            </a:solidFill>
          </a:ln>
        </p:spPr>
      </p:pic>
      <p:sp>
        <p:nvSpPr>
          <p:cNvPr id="15" name="文字方塊 12"/>
          <p:cNvSpPr txBox="1"/>
          <p:nvPr/>
        </p:nvSpPr>
        <p:spPr>
          <a:xfrm>
            <a:off x="5912719" y="348734"/>
            <a:ext cx="3231280" cy="369332"/>
          </a:xfrm>
          <a:prstGeom prst="rect">
            <a:avLst/>
          </a:prstGeom>
          <a:noFill/>
        </p:spPr>
        <p:txBody>
          <a:bodyPr wrap="square" rtlCol="0">
            <a:spAutoFit/>
          </a:bodyPr>
          <a:lstStyle/>
          <a:p>
            <a:r>
              <a:rPr kumimoji="1" lang="en-GB" altLang="zh-TW" i="1" dirty="0" smtClean="0"/>
              <a:t>Slides from 2016 SPM course</a:t>
            </a:r>
            <a:endParaRPr kumimoji="1" lang="zh-TW" altLang="en-US" i="1" dirty="0"/>
          </a:p>
        </p:txBody>
      </p:sp>
    </p:spTree>
    <p:extLst>
      <p:ext uri="{BB962C8B-B14F-4D97-AF65-F5344CB8AC3E}">
        <p14:creationId xmlns:p14="http://schemas.microsoft.com/office/powerpoint/2010/main" val="1779068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清楚">
  <a:themeElements>
    <a:clrScheme name="清楚">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古典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楚">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清楚.thmx</Template>
  <TotalTime>6618</TotalTime>
  <Words>3549</Words>
  <Application>Microsoft Office PowerPoint</Application>
  <PresentationFormat>On-screen Show (4:3)</PresentationFormat>
  <Paragraphs>439</Paragraphs>
  <Slides>38</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微軟正黑體</vt:lpstr>
      <vt:lpstr>ＭＳ Ｐゴシック</vt:lpstr>
      <vt:lpstr>新細明體</vt:lpstr>
      <vt:lpstr>Arial</vt:lpstr>
      <vt:lpstr>Avenir Roman</vt:lpstr>
      <vt:lpstr>Bodoni SvtyTwo ITC TT-Book</vt:lpstr>
      <vt:lpstr>Calibri</vt:lpstr>
      <vt:lpstr>Corbel</vt:lpstr>
      <vt:lpstr>Mangal</vt:lpstr>
      <vt:lpstr>Palatino</vt:lpstr>
      <vt:lpstr>Wingdings</vt:lpstr>
      <vt:lpstr>清楚</vt:lpstr>
      <vt:lpstr>Study design  &amp; EFFICIENCY</vt:lpstr>
      <vt:lpstr>Goal of design</vt:lpstr>
      <vt:lpstr>Study Design Overview</vt:lpstr>
      <vt:lpstr>Subtraction </vt:lpstr>
      <vt:lpstr>Problem with Subtraction</vt:lpstr>
      <vt:lpstr>Conjunction</vt:lpstr>
      <vt:lpstr>Conjunction</vt:lpstr>
      <vt:lpstr>Factorial</vt:lpstr>
      <vt:lpstr>Subtraction approach</vt:lpstr>
      <vt:lpstr>Factorial approach</vt:lpstr>
      <vt:lpstr>Parametric</vt:lpstr>
      <vt:lpstr>Summary</vt:lpstr>
      <vt:lpstr>Study Design Overview</vt:lpstr>
      <vt:lpstr>Presenting stimulus</vt:lpstr>
      <vt:lpstr>Block design</vt:lpstr>
      <vt:lpstr>Event-related design</vt:lpstr>
      <vt:lpstr>Mixed designs</vt:lpstr>
      <vt:lpstr>References</vt:lpstr>
      <vt:lpstr>Design Efficiency</vt:lpstr>
      <vt:lpstr>General advices</vt:lpstr>
      <vt:lpstr>Technical considerations </vt:lpstr>
      <vt:lpstr>Reminder GLM</vt:lpstr>
      <vt:lpstr>Timing Issues</vt:lpstr>
      <vt:lpstr>PowerPoint Presentation</vt:lpstr>
      <vt:lpstr>PowerPoint Presentation</vt:lpstr>
      <vt:lpstr>Fast event presentation-&gt; not efficient </vt:lpstr>
      <vt:lpstr>Stochastic and blocked event presentation  -&gt;very efficient</vt:lpstr>
      <vt:lpstr>Fourier Transformation</vt:lpstr>
      <vt:lpstr>Most efficient design</vt:lpstr>
      <vt:lpstr>Stochastic design -&gt; efficient</vt:lpstr>
      <vt:lpstr>High-pass filtering</vt:lpstr>
      <vt:lpstr>2 or more conditions</vt:lpstr>
      <vt:lpstr>PowerPoint Presentation</vt:lpstr>
      <vt:lpstr>PowerPoint Presentation</vt:lpstr>
      <vt:lpstr>Jitter or Null-events for good trade-off </vt:lpstr>
      <vt:lpstr>Correlation between regressors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design</dc:title>
  <dc:creator>Mandy </dc:creator>
  <cp:lastModifiedBy>Alexandra Hopkins</cp:lastModifiedBy>
  <cp:revision>96</cp:revision>
  <dcterms:created xsi:type="dcterms:W3CDTF">2017-01-11T16:13:53Z</dcterms:created>
  <dcterms:modified xsi:type="dcterms:W3CDTF">2019-01-18T13:41:13Z</dcterms:modified>
</cp:coreProperties>
</file>