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289" r:id="rId3"/>
    <p:sldId id="321" r:id="rId4"/>
    <p:sldId id="257" r:id="rId5"/>
    <p:sldId id="270" r:id="rId6"/>
    <p:sldId id="326" r:id="rId7"/>
    <p:sldId id="327" r:id="rId8"/>
    <p:sldId id="264" r:id="rId9"/>
    <p:sldId id="272" r:id="rId10"/>
    <p:sldId id="284" r:id="rId11"/>
    <p:sldId id="287" r:id="rId12"/>
    <p:sldId id="259" r:id="rId13"/>
    <p:sldId id="271" r:id="rId14"/>
    <p:sldId id="263" r:id="rId15"/>
    <p:sldId id="292" r:id="rId16"/>
    <p:sldId id="352" r:id="rId17"/>
    <p:sldId id="344" r:id="rId18"/>
    <p:sldId id="347" r:id="rId19"/>
    <p:sldId id="291" r:id="rId20"/>
    <p:sldId id="274" r:id="rId21"/>
    <p:sldId id="275" r:id="rId22"/>
    <p:sldId id="290" r:id="rId23"/>
    <p:sldId id="282" r:id="rId24"/>
    <p:sldId id="328" r:id="rId25"/>
    <p:sldId id="329" r:id="rId26"/>
    <p:sldId id="330" r:id="rId27"/>
    <p:sldId id="331" r:id="rId28"/>
    <p:sldId id="332" r:id="rId29"/>
    <p:sldId id="333" r:id="rId30"/>
    <p:sldId id="348" r:id="rId31"/>
    <p:sldId id="334" r:id="rId32"/>
    <p:sldId id="335" r:id="rId33"/>
    <p:sldId id="336" r:id="rId34"/>
    <p:sldId id="337" r:id="rId35"/>
    <p:sldId id="338" r:id="rId36"/>
    <p:sldId id="340" r:id="rId37"/>
    <p:sldId id="350" r:id="rId38"/>
    <p:sldId id="349" r:id="rId39"/>
    <p:sldId id="342" r:id="rId40"/>
    <p:sldId id="343" r:id="rId41"/>
    <p:sldId id="277" r:id="rId42"/>
    <p:sldId id="310" r:id="rId43"/>
    <p:sldId id="354" r:id="rId44"/>
    <p:sldId id="262" r:id="rId45"/>
    <p:sldId id="304" r:id="rId46"/>
    <p:sldId id="293" r:id="rId47"/>
    <p:sldId id="303" r:id="rId48"/>
    <p:sldId id="306" r:id="rId49"/>
    <p:sldId id="295" r:id="rId50"/>
    <p:sldId id="315" r:id="rId51"/>
    <p:sldId id="296" r:id="rId52"/>
    <p:sldId id="297" r:id="rId53"/>
    <p:sldId id="298" r:id="rId54"/>
    <p:sldId id="299" r:id="rId55"/>
    <p:sldId id="300" r:id="rId56"/>
    <p:sldId id="301" r:id="rId57"/>
    <p:sldId id="302" r:id="rId58"/>
    <p:sldId id="325" r:id="rId59"/>
    <p:sldId id="305" r:id="rId60"/>
    <p:sldId id="307" r:id="rId61"/>
    <p:sldId id="319" r:id="rId62"/>
    <p:sldId id="308" r:id="rId63"/>
    <p:sldId id="311" r:id="rId64"/>
    <p:sldId id="312" r:id="rId65"/>
    <p:sldId id="320" r:id="rId66"/>
    <p:sldId id="309" r:id="rId67"/>
    <p:sldId id="316" r:id="rId68"/>
    <p:sldId id="318" r:id="rId69"/>
    <p:sldId id="317" r:id="rId70"/>
    <p:sldId id="324" r:id="rId71"/>
    <p:sldId id="273" r:id="rId72"/>
    <p:sldId id="268"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olderer" initials="LH" lastIdx="1" clrIdx="0">
    <p:extLst/>
  </p:cmAuthor>
  <p:cmAuthor id="2" name="Lena M Holderer" initials="LMH"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74430" autoAdjust="0"/>
  </p:normalViewPr>
  <p:slideViewPr>
    <p:cSldViewPr snapToGrid="0">
      <p:cViewPr varScale="1">
        <p:scale>
          <a:sx n="98" d="100"/>
          <a:sy n="98" d="100"/>
        </p:scale>
        <p:origin x="11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254E167-C83C-447B-96BE-C6A6AEF62ED6}" type="datetimeFigureOut">
              <a:rPr lang="en-GB" smtClean="0"/>
              <a:t>20/12/2016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9DCCC1-3C9A-4E1E-A0CB-676D8EB1D90A}" type="slidenum">
              <a:rPr lang="en-GB" smtClean="0"/>
              <a:t>‹#›</a:t>
            </a:fld>
            <a:endParaRPr lang="en-GB"/>
          </a:p>
        </p:txBody>
      </p:sp>
    </p:spTree>
    <p:extLst>
      <p:ext uri="{BB962C8B-B14F-4D97-AF65-F5344CB8AC3E}">
        <p14:creationId xmlns:p14="http://schemas.microsoft.com/office/powerpoint/2010/main" val="218318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331F939-950F-4D0F-A108-4F4F4EA03241}" type="datetimeFigureOut">
              <a:rPr lang="en-GB" smtClean="0"/>
              <a:t>20/12/2016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87E60-BCA2-4C6A-9E69-15E68C7458E2}" type="slidenum">
              <a:rPr lang="en-GB" smtClean="0"/>
              <a:t>‹#›</a:t>
            </a:fld>
            <a:endParaRPr lang="en-GB"/>
          </a:p>
        </p:txBody>
      </p:sp>
    </p:spTree>
    <p:extLst>
      <p:ext uri="{BB962C8B-B14F-4D97-AF65-F5344CB8AC3E}">
        <p14:creationId xmlns:p14="http://schemas.microsoft.com/office/powerpoint/2010/main" val="365573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1</a:t>
            </a:fld>
            <a:endParaRPr lang="en-GB"/>
          </a:p>
        </p:txBody>
      </p:sp>
    </p:spTree>
    <p:extLst>
      <p:ext uri="{BB962C8B-B14F-4D97-AF65-F5344CB8AC3E}">
        <p14:creationId xmlns:p14="http://schemas.microsoft.com/office/powerpoint/2010/main" val="388631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Ben Edit: Rani</a:t>
            </a:r>
            <a:r>
              <a:rPr lang="en-GB" baseline="0" dirty="0" smtClean="0"/>
              <a:t> and I think that the interpretation of the constant is a bit nuanced, in the sense that it could be the mean signal if the other </a:t>
            </a:r>
            <a:r>
              <a:rPr lang="en-GB" baseline="0" dirty="0" err="1" smtClean="0"/>
              <a:t>regressors</a:t>
            </a:r>
            <a:r>
              <a:rPr lang="en-GB" baseline="0" dirty="0" smtClean="0"/>
              <a:t> were mean-</a:t>
            </a:r>
            <a:r>
              <a:rPr lang="en-GB" baseline="0" dirty="0" err="1" smtClean="0"/>
              <a:t>centered</a:t>
            </a:r>
            <a:r>
              <a:rPr lang="en-GB" baseline="0" dirty="0" smtClean="0"/>
              <a:t>. Hence we did not mention it being the mean signal. Future participants may prefer sticking to the conventional interpretation.</a:t>
            </a:r>
            <a:endParaRPr lang="en-GB" dirty="0" smtClean="0"/>
          </a:p>
          <a:p>
            <a:endParaRPr lang="en-GB" dirty="0" smtClean="0"/>
          </a:p>
          <a:p>
            <a:r>
              <a:rPr lang="en-GB" dirty="0" smtClean="0"/>
              <a:t>We are trying to find a good way of PREDICTING</a:t>
            </a:r>
            <a:r>
              <a:rPr lang="en-GB" baseline="0" dirty="0" smtClean="0"/>
              <a:t> the dependent variable (the fMRI signal), using everything we know about our own experimental manipulation and more general things that affect such a signal.</a:t>
            </a:r>
          </a:p>
          <a:p>
            <a:endParaRPr lang="en-GB" baseline="0" dirty="0" smtClean="0"/>
          </a:p>
          <a:p>
            <a:r>
              <a:rPr lang="en-GB" baseline="0" dirty="0" smtClean="0"/>
              <a:t>This model simply tries to fit a line that describes the relationship between the dependent variable Y and the predictor variable, or </a:t>
            </a:r>
            <a:r>
              <a:rPr lang="en-GB" baseline="0" dirty="0" err="1" smtClean="0"/>
              <a:t>regressor</a:t>
            </a:r>
            <a:r>
              <a:rPr lang="en-GB" baseline="0" dirty="0" smtClean="0"/>
              <a:t>, X. </a:t>
            </a:r>
            <a:endParaRPr lang="en-GB" dirty="0" smtClean="0"/>
          </a:p>
          <a:p>
            <a:endParaRPr lang="en-GB" dirty="0" smtClean="0"/>
          </a:p>
          <a:p>
            <a:r>
              <a:rPr lang="en-GB" dirty="0" smtClean="0"/>
              <a:t>So </a:t>
            </a:r>
            <a:r>
              <a:rPr lang="en-GB" dirty="0"/>
              <a:t>our model tries</a:t>
            </a:r>
            <a:r>
              <a:rPr lang="en-GB" baseline="0" dirty="0"/>
              <a:t> to predict Y, our dependent variable. This is the fMRI time course in a particular voxel, i.e. the intensity value of our voxel for a single scan/observation.</a:t>
            </a:r>
          </a:p>
          <a:p>
            <a:r>
              <a:rPr lang="en-GB" baseline="0" dirty="0"/>
              <a:t>The intercept is a constant, and in our case, it is the mean level of fMRI signal over time, and across all conditions, for our particular voxel. </a:t>
            </a:r>
          </a:p>
          <a:p>
            <a:r>
              <a:rPr lang="en-GB" baseline="0" dirty="0"/>
              <a:t>The </a:t>
            </a:r>
            <a:r>
              <a:rPr lang="en-GB" baseline="0" dirty="0" err="1"/>
              <a:t>regressor</a:t>
            </a:r>
            <a:r>
              <a:rPr lang="en-GB" baseline="0" dirty="0"/>
              <a:t> is a component of our model which explains the observed data Y to some degree. </a:t>
            </a:r>
          </a:p>
          <a:p>
            <a:r>
              <a:rPr lang="en-GB" baseline="0" dirty="0"/>
              <a:t>The </a:t>
            </a:r>
            <a:r>
              <a:rPr lang="en-GB" baseline="0" dirty="0" err="1"/>
              <a:t>regressor</a:t>
            </a:r>
            <a:r>
              <a:rPr lang="en-GB" baseline="0" dirty="0"/>
              <a:t> comes with an associated parameter beta, which defines the contribution of X to the value of Y. As seen before, it can be viewed as the slope of our regression line</a:t>
            </a:r>
          </a:p>
          <a:p>
            <a:endParaRPr lang="en-GB" baseline="0" dirty="0"/>
          </a:p>
          <a:p>
            <a:r>
              <a:rPr lang="en-GB" dirty="0"/>
              <a:t>The GLM expresses the dependent variable Y</a:t>
            </a:r>
            <a:r>
              <a:rPr lang="en-GB" baseline="0" dirty="0"/>
              <a:t> in terms of a linear combination of some </a:t>
            </a:r>
            <a:r>
              <a:rPr lang="en-GB" baseline="0" dirty="0" err="1"/>
              <a:t>regressors</a:t>
            </a:r>
            <a:r>
              <a:rPr lang="en-GB" baseline="0" dirty="0"/>
              <a:t> X plus a well-defined error term. We want this linear combination of </a:t>
            </a:r>
            <a:r>
              <a:rPr lang="en-GB" baseline="0" dirty="0" err="1"/>
              <a:t>regressors</a:t>
            </a:r>
            <a:r>
              <a:rPr lang="en-GB" baseline="0" dirty="0"/>
              <a:t> to be able to explain all possible responses to our experiment, up to the level of error. The error is noise in the data, which explains some additional variance in our observed data, but has not been controlled by us in our experiment.</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10</a:t>
            </a:fld>
            <a:endParaRPr lang="en-GB"/>
          </a:p>
        </p:txBody>
      </p:sp>
    </p:spTree>
    <p:extLst>
      <p:ext uri="{BB962C8B-B14F-4D97-AF65-F5344CB8AC3E}">
        <p14:creationId xmlns:p14="http://schemas.microsoft.com/office/powerpoint/2010/main" val="34895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a:t>
            </a:r>
            <a:r>
              <a:rPr lang="en-GB" baseline="0" dirty="0"/>
              <a:t> that we want to model each and every voxel. What we would then get is rows and rows of these equations, one for each voxel. So really our model contains matrices. We can save ourselves from having to look at this horrible mess of equations by simply rewriting all of this as a simple, matrix model, where:</a:t>
            </a:r>
          </a:p>
          <a:p>
            <a:r>
              <a:rPr lang="en-GB" dirty="0"/>
              <a:t>-   Y stands for a matrix of BOLD signals.</a:t>
            </a:r>
            <a:r>
              <a:rPr lang="en-GB" baseline="0" dirty="0"/>
              <a:t> We know this: it is the data files that we got out of the scanner, which we then put into SPM.</a:t>
            </a:r>
          </a:p>
          <a:p>
            <a:pPr marL="171450" indent="-171450">
              <a:buFontTx/>
              <a:buChar char="-"/>
            </a:pPr>
            <a:r>
              <a:rPr lang="en-GB" baseline="0" dirty="0"/>
              <a:t>Our constant or intercept is simply the mean level of fMRI signal over time across all of our conditions. In SPM, this constant is included as a </a:t>
            </a:r>
            <a:r>
              <a:rPr lang="en-GB" baseline="0" dirty="0" err="1"/>
              <a:t>regressor</a:t>
            </a:r>
            <a:r>
              <a:rPr lang="en-GB" baseline="0" dirty="0"/>
              <a:t> automatically, so it is not shown in this equation explicitly.</a:t>
            </a:r>
          </a:p>
          <a:p>
            <a:pPr marL="171450" indent="-171450">
              <a:buFontTx/>
              <a:buChar char="-"/>
            </a:pPr>
            <a:r>
              <a:rPr lang="en-GB" baseline="0" dirty="0"/>
              <a:t>All our </a:t>
            </a:r>
            <a:r>
              <a:rPr lang="en-GB" baseline="0" dirty="0" err="1"/>
              <a:t>regressors</a:t>
            </a:r>
            <a:r>
              <a:rPr lang="en-GB" baseline="0" dirty="0"/>
              <a:t> X makes up the so-called design matrix. We know this too (expected time course of reactions to our experimental conditions).</a:t>
            </a:r>
          </a:p>
          <a:p>
            <a:endParaRPr lang="en-GB" baseline="0" dirty="0"/>
          </a:p>
          <a:p>
            <a:r>
              <a:rPr lang="en-GB" baseline="0" dirty="0"/>
              <a:t>What we do not know: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The exact error in our model</a:t>
            </a:r>
          </a:p>
          <a:p>
            <a:pPr marL="228600" indent="-228600">
              <a:buAutoNum type="arabicParenR"/>
            </a:pPr>
            <a:r>
              <a:rPr lang="en-GB" baseline="0" dirty="0"/>
              <a:t>The values of our parameters for each </a:t>
            </a:r>
            <a:r>
              <a:rPr lang="en-GB" baseline="0" dirty="0" err="1"/>
              <a:t>regressor</a:t>
            </a:r>
            <a:r>
              <a:rPr lang="en-GB" baseline="0" dirty="0"/>
              <a:t>. Luckily, SPM will estimate them for us. </a:t>
            </a:r>
          </a:p>
          <a:p>
            <a:pPr marL="228600" indent="-228600">
              <a:buAutoNum type="arabicParenR"/>
            </a:pPr>
            <a:endParaRPr lang="en-GB" baseline="0" dirty="0" smtClean="0"/>
          </a:p>
          <a:p>
            <a:pPr marL="228600" indent="-228600">
              <a:buAutoNum type="arabicParenR"/>
            </a:pPr>
            <a:endParaRPr lang="en-GB" baseline="0" dirty="0" smtClean="0"/>
          </a:p>
          <a:p>
            <a:pPr marL="0" indent="0">
              <a:buNone/>
            </a:pPr>
            <a:r>
              <a:rPr lang="en-GB" baseline="0" dirty="0" smtClean="0"/>
              <a:t>Ben Edit: This matrices represent the equations for ONE voxel. Each line does not correspond to a different voxel.</a:t>
            </a:r>
            <a:endParaRPr lang="en-GB" baseline="0" dirty="0"/>
          </a:p>
          <a:p>
            <a:pPr marL="0" indent="0">
              <a:buNone/>
            </a:pPr>
            <a:endParaRPr lang="en-GB" baseline="0"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11</a:t>
            </a:fld>
            <a:endParaRPr lang="en-GB"/>
          </a:p>
        </p:txBody>
      </p:sp>
    </p:spTree>
    <p:extLst>
      <p:ext uri="{BB962C8B-B14F-4D97-AF65-F5344CB8AC3E}">
        <p14:creationId xmlns:p14="http://schemas.microsoft.com/office/powerpoint/2010/main" val="118364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GB" baseline="0" dirty="0" smtClean="0"/>
              <a:t>The Design Matrix is a neat graphical representation of your experimental design. It </a:t>
            </a:r>
            <a:r>
              <a:rPr lang="en-GB" sz="1200" dirty="0" smtClean="0">
                <a:latin typeface="Arial Unicode MS" pitchFamily="34" charset="-128"/>
              </a:rPr>
              <a:t>embodies all available knowledge about experimentally controlled factors and potential confounds.</a:t>
            </a:r>
            <a:endParaRPr lang="en-GB" sz="1200" dirty="0" smtClean="0">
              <a:latin typeface="Arial Unicode MS" pitchFamily="34" charset="-128"/>
              <a:sym typeface="Symbol" pitchFamily="18" charset="2"/>
            </a:endParaRPr>
          </a:p>
          <a:p>
            <a:pPr algn="l"/>
            <a:endParaRPr lang="en-GB" baseline="0" dirty="0"/>
          </a:p>
        </p:txBody>
      </p:sp>
      <p:sp>
        <p:nvSpPr>
          <p:cNvPr id="4" name="Slide Number Placeholder 3"/>
          <p:cNvSpPr>
            <a:spLocks noGrp="1"/>
          </p:cNvSpPr>
          <p:nvPr>
            <p:ph type="sldNum" sz="quarter" idx="10"/>
          </p:nvPr>
        </p:nvSpPr>
        <p:spPr/>
        <p:txBody>
          <a:bodyPr/>
          <a:lstStyle/>
          <a:p>
            <a:fld id="{12287E60-BCA2-4C6A-9E69-15E68C7458E2}" type="slidenum">
              <a:rPr lang="en-GB" smtClean="0"/>
              <a:t>12</a:t>
            </a:fld>
            <a:endParaRPr lang="en-GB"/>
          </a:p>
        </p:txBody>
      </p:sp>
    </p:spTree>
    <p:extLst>
      <p:ext uri="{BB962C8B-B14F-4D97-AF65-F5344CB8AC3E}">
        <p14:creationId xmlns:p14="http://schemas.microsoft.com/office/powerpoint/2010/main" val="13128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want SPM to know which bits of fMRI signal are associated with which </a:t>
            </a:r>
            <a:r>
              <a:rPr lang="en-GB" baseline="0" dirty="0" smtClean="0"/>
              <a:t>condition.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SPM </a:t>
            </a:r>
            <a:r>
              <a:rPr lang="en-GB" baseline="0" dirty="0"/>
              <a:t>visualises our Design Matrix as a grey-scale </a:t>
            </a:r>
            <a:r>
              <a:rPr lang="en-GB" baseline="0" dirty="0" smtClean="0"/>
              <a:t>table where </a:t>
            </a:r>
            <a:r>
              <a:rPr lang="en-GB" baseline="0" dirty="0"/>
              <a:t>e</a:t>
            </a:r>
            <a:r>
              <a:rPr lang="en-GB" baseline="0" dirty="0" smtClean="0"/>
              <a:t>ach </a:t>
            </a:r>
            <a:r>
              <a:rPr lang="en-GB" baseline="0" dirty="0"/>
              <a:t>row </a:t>
            </a:r>
            <a:r>
              <a:rPr lang="en-GB" baseline="0" dirty="0" smtClean="0"/>
              <a:t>represents </a:t>
            </a:r>
            <a:r>
              <a:rPr lang="en-GB" baseline="0" dirty="0"/>
              <a:t>an </a:t>
            </a:r>
            <a:r>
              <a:rPr lang="en-GB" baseline="0" dirty="0" smtClean="0"/>
              <a:t>observation, and </a:t>
            </a:r>
            <a:r>
              <a:rPr lang="en-GB" baseline="0" dirty="0"/>
              <a:t>e</a:t>
            </a:r>
            <a:r>
              <a:rPr lang="en-GB" dirty="0" smtClean="0"/>
              <a:t>ach</a:t>
            </a:r>
            <a:r>
              <a:rPr lang="en-GB" baseline="0" dirty="0" smtClean="0"/>
              <a:t> </a:t>
            </a:r>
            <a:r>
              <a:rPr lang="en-GB" baseline="0" dirty="0"/>
              <a:t>column represents a </a:t>
            </a:r>
            <a:r>
              <a:rPr lang="en-GB" baseline="0" dirty="0" err="1"/>
              <a:t>regressor</a:t>
            </a:r>
            <a:r>
              <a:rPr lang="en-GB" baseline="0" dirty="0"/>
              <a:t>. Take a simple block design, with a condition of listening to words, with periods of rest in between. The </a:t>
            </a:r>
            <a:r>
              <a:rPr lang="en-GB" baseline="0" dirty="0" err="1"/>
              <a:t>regressor</a:t>
            </a:r>
            <a:r>
              <a:rPr lang="en-GB" baseline="0" dirty="0"/>
              <a:t> column here is the column that codes for the listening condition. SPM visually codes for whether the condition is “on” or “off” by assigning a colour value (white vs. black). The white column is how SPM codes for our constant </a:t>
            </a:r>
            <a:r>
              <a:rPr lang="en-GB" baseline="0" dirty="0" err="1"/>
              <a:t>regressor</a:t>
            </a:r>
            <a:r>
              <a:rPr lang="en-GB" baseline="0" dirty="0"/>
              <a:t>, the mean BOLD signal level over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 are modelling the listening condition as </a:t>
            </a:r>
            <a:r>
              <a:rPr lang="en-GB" baseline="0" dirty="0"/>
              <a:t>a so-called boxcar function. </a:t>
            </a:r>
            <a:r>
              <a:rPr lang="en-GB" dirty="0"/>
              <a:t>In this function, the line goes “up” </a:t>
            </a:r>
            <a:r>
              <a:rPr lang="en-GB" b="0" u="none" dirty="0">
                <a:solidFill>
                  <a:schemeClr val="tx1"/>
                </a:solidFill>
              </a:rPr>
              <a:t>(i.e.</a:t>
            </a:r>
            <a:r>
              <a:rPr lang="en-GB" b="0" u="none" baseline="0" dirty="0">
                <a:solidFill>
                  <a:schemeClr val="tx1"/>
                </a:solidFill>
              </a:rPr>
              <a:t> where the condition is </a:t>
            </a:r>
            <a:r>
              <a:rPr lang="en-GB" b="0" i="1" u="none" baseline="0" dirty="0">
                <a:solidFill>
                  <a:schemeClr val="tx1"/>
                </a:solidFill>
              </a:rPr>
              <a:t>on</a:t>
            </a:r>
            <a:r>
              <a:rPr lang="en-GB" b="0" u="none" baseline="0" dirty="0">
                <a:solidFill>
                  <a:schemeClr val="tx1"/>
                </a:solidFill>
              </a:rPr>
              <a:t>) and “down” again (where the condition is </a:t>
            </a:r>
            <a:r>
              <a:rPr lang="en-GB" b="0" i="1" u="none" baseline="0" dirty="0">
                <a:solidFill>
                  <a:schemeClr val="tx1"/>
                </a:solidFill>
              </a:rPr>
              <a:t>off</a:t>
            </a:r>
            <a:r>
              <a:rPr lang="en-GB" b="0" u="none" baseline="0" dirty="0">
                <a:solidFill>
                  <a:schemeClr val="tx1"/>
                </a:solidFill>
              </a:rPr>
              <a:t>) in neat jumps. The constant is the mean signal over time, while the condition model shows where the signal deviates from the mean.</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13</a:t>
            </a:fld>
            <a:endParaRPr lang="en-GB"/>
          </a:p>
        </p:txBody>
      </p:sp>
    </p:spTree>
    <p:extLst>
      <p:ext uri="{BB962C8B-B14F-4D97-AF65-F5344CB8AC3E}">
        <p14:creationId xmlns:p14="http://schemas.microsoft.com/office/powerpoint/2010/main" val="1362802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have tried to model our data with a simple box-car function, where the signal simply reacts (it is either on of off) to a condition. The actual haemodynamic response function (HRF), however, doesn’t quite work like this.</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14</a:t>
            </a:fld>
            <a:endParaRPr lang="en-GB"/>
          </a:p>
        </p:txBody>
      </p:sp>
    </p:spTree>
    <p:extLst>
      <p:ext uri="{BB962C8B-B14F-4D97-AF65-F5344CB8AC3E}">
        <p14:creationId xmlns:p14="http://schemas.microsoft.com/office/powerpoint/2010/main" val="282761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Haemodynamic response function = changes in the fMRI signal triggered by neuronal activity.</a:t>
            </a:r>
            <a:r>
              <a:rPr lang="en-GB" baseline="0" dirty="0"/>
              <a:t> I</a:t>
            </a:r>
            <a:r>
              <a:rPr lang="en-GB" dirty="0"/>
              <a:t>t</a:t>
            </a:r>
            <a:r>
              <a:rPr lang="en-GB" baseline="0" dirty="0"/>
              <a:t> p</a:t>
            </a:r>
            <a:r>
              <a:rPr lang="en-GB" dirty="0"/>
              <a:t>eaks</a:t>
            </a:r>
            <a:r>
              <a:rPr lang="en-GB" baseline="0" dirty="0"/>
              <a:t> at</a:t>
            </a:r>
            <a:r>
              <a:rPr lang="en-GB" dirty="0"/>
              <a:t> 4-6s post-stimulus, and goes back to baseline after 20-30s.</a:t>
            </a:r>
            <a:r>
              <a:rPr lang="en-GB" baseline="0" dirty="0"/>
              <a:t> So, as we have seen in a previous presentation, </a:t>
            </a:r>
            <a:r>
              <a:rPr lang="en-GB" dirty="0"/>
              <a:t>BOLD responses are delayed and dispersed (blurred).</a:t>
            </a:r>
            <a:r>
              <a:rPr lang="en-GB" baseline="0" dirty="0"/>
              <a:t> </a:t>
            </a:r>
            <a:r>
              <a:rPr lang="en-GB" dirty="0"/>
              <a:t>We need to adjust our model for this.</a:t>
            </a:r>
          </a:p>
          <a:p>
            <a:endParaRPr lang="en-GB" dirty="0" smtClean="0"/>
          </a:p>
          <a:p>
            <a:r>
              <a:rPr lang="en-GB" sz="1200" b="0" i="0" kern="1200" dirty="0" smtClean="0">
                <a:solidFill>
                  <a:schemeClr val="tx1"/>
                </a:solidFill>
                <a:effectLst/>
                <a:latin typeface="+mn-lt"/>
                <a:ea typeface="+mn-ea"/>
                <a:cs typeface="+mn-cs"/>
              </a:rPr>
              <a:t>If all trials were of the same duration however, and that duration were below ~2s, then they can be effectively modelled as events (</a:t>
            </a:r>
            <a:r>
              <a:rPr lang="en-GB" sz="1200" b="0" i="0" kern="1200" dirty="0" err="1" smtClean="0">
                <a:solidFill>
                  <a:schemeClr val="tx1"/>
                </a:solidFill>
                <a:effectLst/>
                <a:latin typeface="+mn-lt"/>
                <a:ea typeface="+mn-ea"/>
                <a:cs typeface="+mn-cs"/>
              </a:rPr>
              <a:t>i.e</a:t>
            </a:r>
            <a:r>
              <a:rPr lang="en-GB" sz="1200" b="0" i="0" kern="1200" dirty="0" smtClean="0">
                <a:solidFill>
                  <a:schemeClr val="tx1"/>
                </a:solidFill>
                <a:effectLst/>
                <a:latin typeface="+mn-lt"/>
                <a:ea typeface="+mn-ea"/>
                <a:cs typeface="+mn-cs"/>
              </a:rPr>
              <a:t>, delta functions with zero duration). This is because, after convolution with the IR, a difference in the duration of a trial causes a difference in the scaling of the predicted response, but has little effect on its shape. Since it is the scaling of the predicted response that is being estimated in the statistical models discussed above, changing the duration of all trials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simply changes the size of the resulting parameter estimates, with little effect on the statistical inferences.</a:t>
            </a:r>
            <a:endParaRPr lang="en-GB"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15</a:t>
            </a:fld>
            <a:endParaRPr lang="en-GB"/>
          </a:p>
        </p:txBody>
      </p:sp>
    </p:spTree>
    <p:extLst>
      <p:ext uri="{BB962C8B-B14F-4D97-AF65-F5344CB8AC3E}">
        <p14:creationId xmlns:p14="http://schemas.microsoft.com/office/powerpoint/2010/main" val="445456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We can model this using the HRF (If you mix your input function with the response function, you can derive the expected BOLD response) with some assumptions:</a:t>
            </a:r>
          </a:p>
          <a:p>
            <a:endParaRPr lang="en-GB" sz="1200" b="1" i="0" kern="1200" dirty="0" smtClean="0">
              <a:solidFill>
                <a:schemeClr val="tx1"/>
              </a:solidFill>
              <a:effectLst/>
              <a:latin typeface="+mn-lt"/>
              <a:ea typeface="+mn-ea"/>
              <a:cs typeface="+mn-cs"/>
            </a:endParaRP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Scaling</a:t>
            </a:r>
          </a:p>
          <a:p>
            <a:r>
              <a:rPr lang="en-GB" sz="1200" b="0" i="0" kern="1200" dirty="0" smtClean="0">
                <a:solidFill>
                  <a:schemeClr val="tx1"/>
                </a:solidFill>
                <a:effectLst/>
                <a:latin typeface="+mn-lt"/>
                <a:ea typeface="+mn-ea"/>
                <a:cs typeface="+mn-cs"/>
              </a:rPr>
              <a:t>For a system operating in the time domain, scaling means that the time-course of the output directly scales with the strength of the input.</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If this system shows scaling, then when the input is scaled the </a:t>
            </a:r>
            <a:r>
              <a:rPr lang="en-GB" sz="1200" b="0" i="1" kern="1200" dirty="0" smtClean="0">
                <a:solidFill>
                  <a:schemeClr val="tx1"/>
                </a:solidFill>
                <a:effectLst/>
                <a:latin typeface="+mn-lt"/>
                <a:ea typeface="+mn-ea"/>
                <a:cs typeface="+mn-cs"/>
              </a:rPr>
              <a:t>shape</a:t>
            </a:r>
            <a:r>
              <a:rPr lang="en-GB" sz="1200" b="0" i="0" kern="1200" dirty="0" smtClean="0">
                <a:solidFill>
                  <a:schemeClr val="tx1"/>
                </a:solidFill>
                <a:effectLst/>
                <a:latin typeface="+mn-lt"/>
                <a:ea typeface="+mn-ea"/>
                <a:cs typeface="+mn-cs"/>
              </a:rPr>
              <a:t> of the output will always remain the same except that it is scaled by the same factor.</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Additivity</a:t>
            </a:r>
          </a:p>
          <a:p>
            <a:r>
              <a:rPr lang="en-GB" sz="1200" b="0" i="0" kern="1200" dirty="0" smtClean="0">
                <a:solidFill>
                  <a:schemeClr val="tx1"/>
                </a:solidFill>
                <a:effectLst/>
                <a:latin typeface="+mn-lt"/>
                <a:ea typeface="+mn-ea"/>
                <a:cs typeface="+mn-cs"/>
              </a:rPr>
              <a:t>The property of additivity states that given two inputs, the response to the sum of the inputs is equal to the sum of the responses to each of the inputs alone.</a:t>
            </a:r>
          </a:p>
          <a:p>
            <a:r>
              <a:rPr lang="en-GB" sz="1200" b="0" i="0" kern="1200" dirty="0" smtClean="0">
                <a:solidFill>
                  <a:schemeClr val="tx1"/>
                </a:solidFill>
                <a:effectLst/>
                <a:latin typeface="+mn-lt"/>
                <a:ea typeface="+mn-ea"/>
                <a:cs typeface="+mn-cs"/>
              </a:rPr>
              <a:t>For the hemodynamic response, the additivity property is best illustrated for two neuronal responses that follow closely in time. If they fall within a few seconds of each other, the output hemodynamic response to the first input will still be ongoing when the hemodynamic response to the second input begins. The additivity principal says that this second hemodynamic response should simply add to the first response, without interacting in any way.</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Shift Invariance</a:t>
            </a:r>
          </a:p>
          <a:p>
            <a:r>
              <a:rPr lang="en-GB" sz="1200" b="0" i="0" kern="1200" dirty="0" smtClean="0">
                <a:solidFill>
                  <a:schemeClr val="tx1"/>
                </a:solidFill>
                <a:effectLst/>
                <a:latin typeface="+mn-lt"/>
                <a:ea typeface="+mn-ea"/>
                <a:cs typeface="+mn-cs"/>
              </a:rPr>
              <a:t>The additional property of </a:t>
            </a:r>
            <a:r>
              <a:rPr lang="en-GB" sz="1200" b="0" i="1" kern="1200" dirty="0" smtClean="0">
                <a:solidFill>
                  <a:schemeClr val="tx1"/>
                </a:solidFill>
                <a:effectLst/>
                <a:latin typeface="+mn-lt"/>
                <a:ea typeface="+mn-ea"/>
                <a:cs typeface="+mn-cs"/>
              </a:rPr>
              <a:t>shift invariance</a:t>
            </a:r>
            <a:r>
              <a:rPr lang="en-GB" sz="1200" b="0" i="0" kern="1200" dirty="0" smtClean="0">
                <a:solidFill>
                  <a:schemeClr val="tx1"/>
                </a:solidFill>
                <a:effectLst/>
                <a:latin typeface="+mn-lt"/>
                <a:ea typeface="+mn-ea"/>
                <a:cs typeface="+mn-cs"/>
              </a:rPr>
              <a:t> is also assumed in the linear transform model. Shift invariance means that the hemodynamic response to a later input neuronal response should look just like the response to an earlier, identical input, but shifted in time by the delay between the two inputs.</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16</a:t>
            </a:fld>
            <a:endParaRPr lang="en-GB"/>
          </a:p>
        </p:txBody>
      </p:sp>
    </p:spTree>
    <p:extLst>
      <p:ext uri="{BB962C8B-B14F-4D97-AF65-F5344CB8AC3E}">
        <p14:creationId xmlns:p14="http://schemas.microsoft.com/office/powerpoint/2010/main" val="1804374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Illustrate convolution as</a:t>
            </a:r>
            <a:r>
              <a:rPr lang="en-GB" baseline="0" dirty="0" smtClean="0"/>
              <a:t> well as the 3 assumed properties of linear model transformation.</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17</a:t>
            </a:fld>
            <a:endParaRPr lang="en-GB"/>
          </a:p>
        </p:txBody>
      </p:sp>
    </p:spTree>
    <p:extLst>
      <p:ext uri="{BB962C8B-B14F-4D97-AF65-F5344CB8AC3E}">
        <p14:creationId xmlns:p14="http://schemas.microsoft.com/office/powerpoint/2010/main" val="363857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Slight delay, and also</a:t>
            </a:r>
            <a:r>
              <a:rPr lang="en-GB" baseline="0" dirty="0" smtClean="0"/>
              <a:t> not completely flat. This is more representative of the actual signal that is being recorded (i.e. Improve your model)</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18</a:t>
            </a:fld>
            <a:endParaRPr lang="en-GB"/>
          </a:p>
        </p:txBody>
      </p:sp>
    </p:spTree>
    <p:extLst>
      <p:ext uri="{BB962C8B-B14F-4D97-AF65-F5344CB8AC3E}">
        <p14:creationId xmlns:p14="http://schemas.microsoft.com/office/powerpoint/2010/main" val="214348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baseline="0" dirty="0"/>
              <a:t>signal that we are measuring from the brain is notoriously noisy! So while you are collecting your data, you are not only capturing task-related activation, but also some other rubbish that you are not particularly interested in. This can be due to physical sources to do with the scanner itself, or physiological sources from the subject (like heart beat or breathing), or residual movement effects. </a:t>
            </a:r>
          </a:p>
          <a:p>
            <a:r>
              <a:rPr lang="en-GB" baseline="0" dirty="0"/>
              <a:t>When our subject is performing our task, signal components are added on top of this generic noise, and these additional signals are what we are interested in. We want to get through all the noise, to the true signal. </a:t>
            </a:r>
          </a:p>
          <a:p>
            <a:endParaRPr lang="en-GB" baseline="0" dirty="0"/>
          </a:p>
          <a:p>
            <a:r>
              <a:rPr lang="en-GB" baseline="0" dirty="0"/>
              <a:t>However, this true signal is relatively weak compared to all the other noise going on in the fMRI signal. Signal changes in the haemodynamic response function (HRF) are very small. So it may be difficult to detect our desired signal against the background noise when we’re averaging over all frequencies.</a:t>
            </a:r>
          </a:p>
          <a:p>
            <a:r>
              <a:rPr lang="en-GB" baseline="0" dirty="0"/>
              <a:t>Additionally, the data is structurally very complicated. As we have seen, we want to convolve our boxcar model with the expected HRF. </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19</a:t>
            </a:fld>
            <a:endParaRPr lang="en-GB"/>
          </a:p>
        </p:txBody>
      </p:sp>
    </p:spTree>
    <p:extLst>
      <p:ext uri="{BB962C8B-B14F-4D97-AF65-F5344CB8AC3E}">
        <p14:creationId xmlns:p14="http://schemas.microsoft.com/office/powerpoint/2010/main" val="145537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2</a:t>
            </a:fld>
            <a:endParaRPr lang="en-GB"/>
          </a:p>
        </p:txBody>
      </p:sp>
    </p:spTree>
    <p:extLst>
      <p:ext uri="{BB962C8B-B14F-4D97-AF65-F5344CB8AC3E}">
        <p14:creationId xmlns:p14="http://schemas.microsoft.com/office/powerpoint/2010/main" val="838454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Apart from the problem with the HRF, there are</a:t>
            </a:r>
            <a:r>
              <a:rPr lang="en-GB" baseline="0" dirty="0"/>
              <a:t> also other types of noise in our data. We can try to minimise the noise by e.g. making sure our subject doesn’t move. As we have heard in the previous two presentations, much of this kind of noise can also be “factored out” in pre-processing steps. However, some of may still remain. </a:t>
            </a:r>
            <a:endParaRPr lang="en-GB" baseline="0" dirty="0" smtClean="0"/>
          </a:p>
          <a:p>
            <a:endParaRPr lang="en-GB" baseline="0" dirty="0" smtClean="0"/>
          </a:p>
          <a:p>
            <a:r>
              <a:rPr lang="en-GB" baseline="0" dirty="0" smtClean="0"/>
              <a:t>If the scanner warms up a little bit, some drift in intensity of signal over time – nothing to do with the brain but with the equipment. Subjects are usually alive in the scanner, so you have physiological noise.</a:t>
            </a:r>
          </a:p>
        </p:txBody>
      </p:sp>
      <p:sp>
        <p:nvSpPr>
          <p:cNvPr id="4" name="Slide Number Placeholder 3"/>
          <p:cNvSpPr>
            <a:spLocks noGrp="1"/>
          </p:cNvSpPr>
          <p:nvPr>
            <p:ph type="sldNum" sz="quarter" idx="10"/>
          </p:nvPr>
        </p:nvSpPr>
        <p:spPr/>
        <p:txBody>
          <a:bodyPr/>
          <a:lstStyle/>
          <a:p>
            <a:fld id="{12287E60-BCA2-4C6A-9E69-15E68C7458E2}" type="slidenum">
              <a:rPr lang="en-GB" smtClean="0"/>
              <a:t>20</a:t>
            </a:fld>
            <a:endParaRPr lang="en-GB"/>
          </a:p>
        </p:txBody>
      </p:sp>
    </p:spTree>
    <p:extLst>
      <p:ext uri="{BB962C8B-B14F-4D97-AF65-F5344CB8AC3E}">
        <p14:creationId xmlns:p14="http://schemas.microsoft.com/office/powerpoint/2010/main" val="1484417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a:t>
            </a:r>
            <a:r>
              <a:rPr lang="en-GB" baseline="0" dirty="0"/>
              <a:t> we do with the remaining noise? </a:t>
            </a:r>
          </a:p>
          <a:p>
            <a:r>
              <a:rPr lang="en-GB" baseline="0" dirty="0"/>
              <a:t>We can add </a:t>
            </a:r>
            <a:r>
              <a:rPr lang="en-GB" baseline="0" dirty="0" err="1"/>
              <a:t>regressors</a:t>
            </a:r>
            <a:r>
              <a:rPr lang="en-GB" baseline="0" dirty="0"/>
              <a:t> to our model that capture the expected signal associated with the noise, e.g. particular </a:t>
            </a:r>
            <a:r>
              <a:rPr lang="en-GB" baseline="0" dirty="0" err="1"/>
              <a:t>regressors</a:t>
            </a:r>
            <a:r>
              <a:rPr lang="en-GB" baseline="0" dirty="0"/>
              <a:t> to deal with motion artefacts, to explain some additional variance in our data.</a:t>
            </a:r>
          </a:p>
          <a:p>
            <a:endParaRPr lang="en-GB" baseline="0" dirty="0"/>
          </a:p>
          <a:p>
            <a:r>
              <a:rPr lang="en-GB" baseline="0" dirty="0"/>
              <a:t>We can also apply a high-pass filter to try and get to the true signal (increasing the signal: noise ratio).. Over time, there may be slow changes in voxel intensity, not to do with our experiment, but with the scanner itself. </a:t>
            </a:r>
            <a:r>
              <a:rPr lang="en-GB" dirty="0"/>
              <a:t>It is</a:t>
            </a:r>
            <a:r>
              <a:rPr lang="en-GB" baseline="0" dirty="0"/>
              <a:t> bad for us </a:t>
            </a:r>
            <a:r>
              <a:rPr lang="en-GB" dirty="0"/>
              <a:t>because experimental conditions could be confused with simple scanner drift.</a:t>
            </a:r>
            <a:r>
              <a:rPr lang="en-GB" baseline="0" dirty="0"/>
              <a:t> </a:t>
            </a:r>
            <a:r>
              <a:rPr lang="en-GB" dirty="0"/>
              <a:t>We need to deal with drift in pre-processing steps, but also during our analysis. </a:t>
            </a:r>
          </a:p>
          <a:p>
            <a:r>
              <a:rPr lang="en-GB" dirty="0"/>
              <a:t>In SPM, we can select a high-pass</a:t>
            </a:r>
            <a:r>
              <a:rPr lang="en-GB" baseline="0" dirty="0"/>
              <a:t> filter to deal with this type of noise that disproportionately affects low-frequencies. Because we assume that most of the lower frequencies in our signal are due to noise (scanner drift), we can filter them out. In SPM the default high-pass filter is set at 128s, which should be okay for many experimental designs. </a:t>
            </a:r>
          </a:p>
          <a:p>
            <a:r>
              <a:rPr lang="en-GB" baseline="0" dirty="0"/>
              <a:t>(Because we cannot distinguish signal from noise on the basis of this frequencies criterion alone, we need to be okay with losing some of our signal-of-interest when we apply a filter</a:t>
            </a:r>
            <a:r>
              <a:rPr lang="en-GB" baseline="0" dirty="0" smtClean="0"/>
              <a:t>!)</a:t>
            </a:r>
          </a:p>
          <a:p>
            <a:endParaRPr lang="en-GB" baseline="0" dirty="0" smtClean="0"/>
          </a:p>
          <a:p>
            <a:r>
              <a:rPr lang="en-GB" baseline="0" dirty="0" smtClean="0"/>
              <a:t>Maybe need to change the HPF if the trial lengths are too long.</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21</a:t>
            </a:fld>
            <a:endParaRPr lang="en-GB"/>
          </a:p>
        </p:txBody>
      </p:sp>
    </p:spTree>
    <p:extLst>
      <p:ext uri="{BB962C8B-B14F-4D97-AF65-F5344CB8AC3E}">
        <p14:creationId xmlns:p14="http://schemas.microsoft.com/office/powerpoint/2010/main" val="413257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summary, we want to include in our model: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Expected time course for our experimental conditions (called X1 here)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Expected time course for any potential confounds (X2)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Time course for a constant (X3), i.e. the mean level of fMRI signal over time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specify our conditions and additional </a:t>
            </a:r>
            <a:r>
              <a:rPr lang="en-GB" baseline="0" dirty="0" err="1"/>
              <a:t>regressors</a:t>
            </a:r>
            <a:r>
              <a:rPr lang="en-GB" baseline="0" dirty="0"/>
              <a:t> in the design matrix, which should include everything we know about our conditions and confounds that may additionally affect our data. </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22</a:t>
            </a:fld>
            <a:endParaRPr lang="en-GB"/>
          </a:p>
        </p:txBody>
      </p:sp>
    </p:spTree>
    <p:extLst>
      <p:ext uri="{BB962C8B-B14F-4D97-AF65-F5344CB8AC3E}">
        <p14:creationId xmlns:p14="http://schemas.microsoft.com/office/powerpoint/2010/main" val="2210935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have specified our design matrix, SPM estimates our parameters, or slopes, such that our</a:t>
            </a:r>
            <a:r>
              <a:rPr lang="en-GB" baseline="0" dirty="0"/>
              <a:t> estimated slope best fits, or describes, the relationship between our </a:t>
            </a:r>
            <a:r>
              <a:rPr lang="en-GB" baseline="0" dirty="0" err="1"/>
              <a:t>regressors</a:t>
            </a:r>
            <a:r>
              <a:rPr lang="en-GB" baseline="0" dirty="0"/>
              <a:t> X and the observed data Y. The good thing is that our model for one voxel will fit the whole time-series (but with different parameter values for each voxel). This is the mass-univariate approach. </a:t>
            </a:r>
          </a:p>
          <a:p>
            <a:r>
              <a:rPr lang="en-GB" baseline="0" dirty="0"/>
              <a:t>In order to estimate the parameters, we use the method of ordinary least squares. This means that we are estimating parameter values that will minimise the sum of squared errors (so the sum of the squared differences between the actual value and the predicted value). </a:t>
            </a:r>
          </a:p>
          <a:p>
            <a:r>
              <a:rPr lang="en-GB" baseline="0" dirty="0"/>
              <a:t>And now we are ready to test our hypotheses!</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23</a:t>
            </a:fld>
            <a:endParaRPr lang="en-GB"/>
          </a:p>
        </p:txBody>
      </p:sp>
    </p:spTree>
    <p:extLst>
      <p:ext uri="{BB962C8B-B14F-4D97-AF65-F5344CB8AC3E}">
        <p14:creationId xmlns:p14="http://schemas.microsoft.com/office/powerpoint/2010/main" val="2156195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SPM, we need to specify our model, and then let the program estimate our parameters. </a:t>
            </a:r>
          </a:p>
          <a:p>
            <a:r>
              <a:rPr lang="en-GB" baseline="0" dirty="0"/>
              <a:t>The next step is defining contrast vectors to test hypotheses, which produces SPMs.</a:t>
            </a:r>
            <a:endParaRPr lang="en-GB"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41</a:t>
            </a:fld>
            <a:endParaRPr lang="en-GB"/>
          </a:p>
        </p:txBody>
      </p:sp>
    </p:spTree>
    <p:extLst>
      <p:ext uri="{BB962C8B-B14F-4D97-AF65-F5344CB8AC3E}">
        <p14:creationId xmlns:p14="http://schemas.microsoft.com/office/powerpoint/2010/main" val="3117858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Ben Edit: Live demonstration of 1</a:t>
            </a:r>
            <a:r>
              <a:rPr lang="en-GB" b="1" baseline="30000" dirty="0" smtClean="0"/>
              <a:t>st</a:t>
            </a:r>
            <a:r>
              <a:rPr lang="en-GB" b="1" dirty="0" smtClean="0"/>
              <a:t>-Level Analysis</a:t>
            </a:r>
            <a:r>
              <a:rPr lang="en-GB" b="1" baseline="0" dirty="0" smtClean="0"/>
              <a:t> (Leave past year’s slides in case future participants prefer not to do the demo)</a:t>
            </a:r>
            <a:endParaRPr lang="en-GB" b="1" dirty="0"/>
          </a:p>
        </p:txBody>
      </p:sp>
      <p:sp>
        <p:nvSpPr>
          <p:cNvPr id="4" name="Slide Number Placeholder 3"/>
          <p:cNvSpPr>
            <a:spLocks noGrp="1"/>
          </p:cNvSpPr>
          <p:nvPr>
            <p:ph type="sldNum" sz="quarter" idx="10"/>
          </p:nvPr>
        </p:nvSpPr>
        <p:spPr/>
        <p:txBody>
          <a:bodyPr/>
          <a:lstStyle/>
          <a:p>
            <a:fld id="{12287E60-BCA2-4C6A-9E69-15E68C7458E2}" type="slidenum">
              <a:rPr lang="en-GB" smtClean="0"/>
              <a:t>42</a:t>
            </a:fld>
            <a:endParaRPr lang="en-GB"/>
          </a:p>
        </p:txBody>
      </p:sp>
    </p:spTree>
    <p:extLst>
      <p:ext uri="{BB962C8B-B14F-4D97-AF65-F5344CB8AC3E}">
        <p14:creationId xmlns:p14="http://schemas.microsoft.com/office/powerpoint/2010/main" val="3542555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43</a:t>
            </a:fld>
            <a:endParaRPr lang="en-GB"/>
          </a:p>
        </p:txBody>
      </p:sp>
    </p:spTree>
    <p:extLst>
      <p:ext uri="{BB962C8B-B14F-4D97-AF65-F5344CB8AC3E}">
        <p14:creationId xmlns:p14="http://schemas.microsoft.com/office/powerpoint/2010/main" val="1193499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44</a:t>
            </a:fld>
            <a:endParaRPr lang="en-GB"/>
          </a:p>
        </p:txBody>
      </p:sp>
    </p:spTree>
    <p:extLst>
      <p:ext uri="{BB962C8B-B14F-4D97-AF65-F5344CB8AC3E}">
        <p14:creationId xmlns:p14="http://schemas.microsoft.com/office/powerpoint/2010/main" val="1746886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45</a:t>
            </a:fld>
            <a:endParaRPr lang="en-GB"/>
          </a:p>
        </p:txBody>
      </p:sp>
    </p:spTree>
    <p:extLst>
      <p:ext uri="{BB962C8B-B14F-4D97-AF65-F5344CB8AC3E}">
        <p14:creationId xmlns:p14="http://schemas.microsoft.com/office/powerpoint/2010/main" val="529366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46</a:t>
            </a:fld>
            <a:endParaRPr lang="en-GB"/>
          </a:p>
        </p:txBody>
      </p:sp>
    </p:spTree>
    <p:extLst>
      <p:ext uri="{BB962C8B-B14F-4D97-AF65-F5344CB8AC3E}">
        <p14:creationId xmlns:p14="http://schemas.microsoft.com/office/powerpoint/2010/main" val="8595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3</a:t>
            </a:fld>
            <a:endParaRPr lang="en-GB"/>
          </a:p>
        </p:txBody>
      </p:sp>
    </p:spTree>
    <p:extLst>
      <p:ext uri="{BB962C8B-B14F-4D97-AF65-F5344CB8AC3E}">
        <p14:creationId xmlns:p14="http://schemas.microsoft.com/office/powerpoint/2010/main" val="4288185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47</a:t>
            </a:fld>
            <a:endParaRPr lang="en-GB"/>
          </a:p>
        </p:txBody>
      </p:sp>
    </p:spTree>
    <p:extLst>
      <p:ext uri="{BB962C8B-B14F-4D97-AF65-F5344CB8AC3E}">
        <p14:creationId xmlns:p14="http://schemas.microsoft.com/office/powerpoint/2010/main" val="4189825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48</a:t>
            </a:fld>
            <a:endParaRPr lang="en-GB"/>
          </a:p>
        </p:txBody>
      </p:sp>
    </p:spTree>
    <p:extLst>
      <p:ext uri="{BB962C8B-B14F-4D97-AF65-F5344CB8AC3E}">
        <p14:creationId xmlns:p14="http://schemas.microsoft.com/office/powerpoint/2010/main" val="4118743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49</a:t>
            </a:fld>
            <a:endParaRPr lang="en-GB"/>
          </a:p>
        </p:txBody>
      </p:sp>
    </p:spTree>
    <p:extLst>
      <p:ext uri="{BB962C8B-B14F-4D97-AF65-F5344CB8AC3E}">
        <p14:creationId xmlns:p14="http://schemas.microsoft.com/office/powerpoint/2010/main" val="3074484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50</a:t>
            </a:fld>
            <a:endParaRPr lang="en-GB"/>
          </a:p>
        </p:txBody>
      </p:sp>
    </p:spTree>
    <p:extLst>
      <p:ext uri="{BB962C8B-B14F-4D97-AF65-F5344CB8AC3E}">
        <p14:creationId xmlns:p14="http://schemas.microsoft.com/office/powerpoint/2010/main" val="3002419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51</a:t>
            </a:fld>
            <a:endParaRPr lang="en-GB"/>
          </a:p>
        </p:txBody>
      </p:sp>
    </p:spTree>
    <p:extLst>
      <p:ext uri="{BB962C8B-B14F-4D97-AF65-F5344CB8AC3E}">
        <p14:creationId xmlns:p14="http://schemas.microsoft.com/office/powerpoint/2010/main" val="2751657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52</a:t>
            </a:fld>
            <a:endParaRPr lang="en-GB"/>
          </a:p>
        </p:txBody>
      </p:sp>
    </p:spTree>
    <p:extLst>
      <p:ext uri="{BB962C8B-B14F-4D97-AF65-F5344CB8AC3E}">
        <p14:creationId xmlns:p14="http://schemas.microsoft.com/office/powerpoint/2010/main" val="2253263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53</a:t>
            </a:fld>
            <a:endParaRPr lang="en-GB"/>
          </a:p>
        </p:txBody>
      </p:sp>
    </p:spTree>
    <p:extLst>
      <p:ext uri="{BB962C8B-B14F-4D97-AF65-F5344CB8AC3E}">
        <p14:creationId xmlns:p14="http://schemas.microsoft.com/office/powerpoint/2010/main" val="2038091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54</a:t>
            </a:fld>
            <a:endParaRPr lang="en-GB"/>
          </a:p>
        </p:txBody>
      </p:sp>
    </p:spTree>
    <p:extLst>
      <p:ext uri="{BB962C8B-B14F-4D97-AF65-F5344CB8AC3E}">
        <p14:creationId xmlns:p14="http://schemas.microsoft.com/office/powerpoint/2010/main" val="4179618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55</a:t>
            </a:fld>
            <a:endParaRPr lang="en-GB"/>
          </a:p>
        </p:txBody>
      </p:sp>
    </p:spTree>
    <p:extLst>
      <p:ext uri="{BB962C8B-B14F-4D97-AF65-F5344CB8AC3E}">
        <p14:creationId xmlns:p14="http://schemas.microsoft.com/office/powerpoint/2010/main" val="1236071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56</a:t>
            </a:fld>
            <a:endParaRPr lang="en-GB"/>
          </a:p>
        </p:txBody>
      </p:sp>
    </p:spTree>
    <p:extLst>
      <p:ext uri="{BB962C8B-B14F-4D97-AF65-F5344CB8AC3E}">
        <p14:creationId xmlns:p14="http://schemas.microsoft.com/office/powerpoint/2010/main" val="162845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a:t>
            </a:r>
            <a:r>
              <a:rPr lang="en-GB" baseline="0" dirty="0"/>
              <a:t> illustrates what SPM does when we ‘feed’ it our raw data, from the original time-series of images to the beautiful Statistical Parametric Map. The previous two presentations have already covered the pre-processing steps we need to let SPM carry out on our data, to put all our images into the same anatomical space. </a:t>
            </a:r>
            <a:endParaRPr lang="en-GB" baseline="0" dirty="0" smtClean="0"/>
          </a:p>
          <a:p>
            <a:endParaRPr lang="en-GB" baseline="0" dirty="0"/>
          </a:p>
          <a:p>
            <a:r>
              <a:rPr lang="en-GB" baseline="0" dirty="0"/>
              <a:t>This presentation covers the next step. We are now beginning our statistical analysis of the data. All of this is based on the General Linear Model. </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4</a:t>
            </a:fld>
            <a:endParaRPr lang="en-GB"/>
          </a:p>
        </p:txBody>
      </p:sp>
    </p:spTree>
    <p:extLst>
      <p:ext uri="{BB962C8B-B14F-4D97-AF65-F5344CB8AC3E}">
        <p14:creationId xmlns:p14="http://schemas.microsoft.com/office/powerpoint/2010/main" val="3094216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57</a:t>
            </a:fld>
            <a:endParaRPr lang="en-GB"/>
          </a:p>
        </p:txBody>
      </p:sp>
    </p:spTree>
    <p:extLst>
      <p:ext uri="{BB962C8B-B14F-4D97-AF65-F5344CB8AC3E}">
        <p14:creationId xmlns:p14="http://schemas.microsoft.com/office/powerpoint/2010/main" val="3433786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58</a:t>
            </a:fld>
            <a:endParaRPr lang="en-GB"/>
          </a:p>
        </p:txBody>
      </p:sp>
    </p:spTree>
    <p:extLst>
      <p:ext uri="{BB962C8B-B14F-4D97-AF65-F5344CB8AC3E}">
        <p14:creationId xmlns:p14="http://schemas.microsoft.com/office/powerpoint/2010/main" val="3058959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59</a:t>
            </a:fld>
            <a:endParaRPr lang="en-GB"/>
          </a:p>
        </p:txBody>
      </p:sp>
    </p:spTree>
    <p:extLst>
      <p:ext uri="{BB962C8B-B14F-4D97-AF65-F5344CB8AC3E}">
        <p14:creationId xmlns:p14="http://schemas.microsoft.com/office/powerpoint/2010/main" val="2798929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60</a:t>
            </a:fld>
            <a:endParaRPr lang="en-GB"/>
          </a:p>
        </p:txBody>
      </p:sp>
    </p:spTree>
    <p:extLst>
      <p:ext uri="{BB962C8B-B14F-4D97-AF65-F5344CB8AC3E}">
        <p14:creationId xmlns:p14="http://schemas.microsoft.com/office/powerpoint/2010/main" val="30668926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61</a:t>
            </a:fld>
            <a:endParaRPr lang="en-GB"/>
          </a:p>
        </p:txBody>
      </p:sp>
    </p:spTree>
    <p:extLst>
      <p:ext uri="{BB962C8B-B14F-4D97-AF65-F5344CB8AC3E}">
        <p14:creationId xmlns:p14="http://schemas.microsoft.com/office/powerpoint/2010/main" val="4088565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62</a:t>
            </a:fld>
            <a:endParaRPr lang="en-GB"/>
          </a:p>
        </p:txBody>
      </p:sp>
    </p:spTree>
    <p:extLst>
      <p:ext uri="{BB962C8B-B14F-4D97-AF65-F5344CB8AC3E}">
        <p14:creationId xmlns:p14="http://schemas.microsoft.com/office/powerpoint/2010/main" val="3206558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63</a:t>
            </a:fld>
            <a:endParaRPr lang="en-GB"/>
          </a:p>
        </p:txBody>
      </p:sp>
    </p:spTree>
    <p:extLst>
      <p:ext uri="{BB962C8B-B14F-4D97-AF65-F5344CB8AC3E}">
        <p14:creationId xmlns:p14="http://schemas.microsoft.com/office/powerpoint/2010/main" val="2614984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64</a:t>
            </a:fld>
            <a:endParaRPr lang="en-GB"/>
          </a:p>
        </p:txBody>
      </p:sp>
    </p:spTree>
    <p:extLst>
      <p:ext uri="{BB962C8B-B14F-4D97-AF65-F5344CB8AC3E}">
        <p14:creationId xmlns:p14="http://schemas.microsoft.com/office/powerpoint/2010/main" val="1409981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65</a:t>
            </a:fld>
            <a:endParaRPr lang="en-GB"/>
          </a:p>
        </p:txBody>
      </p:sp>
    </p:spTree>
    <p:extLst>
      <p:ext uri="{BB962C8B-B14F-4D97-AF65-F5344CB8AC3E}">
        <p14:creationId xmlns:p14="http://schemas.microsoft.com/office/powerpoint/2010/main" val="35869840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66</a:t>
            </a:fld>
            <a:endParaRPr lang="en-GB"/>
          </a:p>
        </p:txBody>
      </p:sp>
    </p:spTree>
    <p:extLst>
      <p:ext uri="{BB962C8B-B14F-4D97-AF65-F5344CB8AC3E}">
        <p14:creationId xmlns:p14="http://schemas.microsoft.com/office/powerpoint/2010/main" val="145279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each of</a:t>
            </a:r>
            <a:r>
              <a:rPr lang="en-GB" baseline="0" dirty="0"/>
              <a:t> our </a:t>
            </a:r>
            <a:r>
              <a:rPr lang="en-GB" b="1" baseline="0" dirty="0"/>
              <a:t>subjects</a:t>
            </a:r>
            <a:r>
              <a:rPr lang="en-GB" baseline="0" dirty="0"/>
              <a:t>, we collect data in different scanning periods, called ‘sessions’. In each </a:t>
            </a:r>
            <a:r>
              <a:rPr lang="en-GB" b="1" baseline="0" dirty="0"/>
              <a:t>session</a:t>
            </a:r>
            <a:r>
              <a:rPr lang="en-GB" baseline="0" dirty="0"/>
              <a:t>, we collect several 3D </a:t>
            </a:r>
            <a:r>
              <a:rPr lang="en-GB" b="1" baseline="0" dirty="0"/>
              <a:t>volumes</a:t>
            </a:r>
            <a:r>
              <a:rPr lang="en-GB" baseline="0" dirty="0"/>
              <a:t> of their whole brain, each of which consists of multiple</a:t>
            </a:r>
            <a:r>
              <a:rPr lang="en-GB" b="1" baseline="0" dirty="0"/>
              <a:t> slices</a:t>
            </a:r>
            <a:r>
              <a:rPr lang="en-GB" baseline="0" dirty="0"/>
              <a:t>. And each slice consists of many </a:t>
            </a:r>
            <a:r>
              <a:rPr lang="en-GB" b="1" baseline="0" dirty="0"/>
              <a:t>voxels</a:t>
            </a:r>
            <a:r>
              <a:rPr lang="en-GB" baseline="0" dirty="0"/>
              <a:t>. Each of these voxels corresponds to a particular location in space and comes with a value that represents its activation intensity. </a:t>
            </a:r>
          </a:p>
          <a:p>
            <a:r>
              <a:rPr lang="en-GB" baseline="0" dirty="0"/>
              <a:t>We collect hundreds of brain volumes of about 100,000 voxels each from each of our subjects. So overall, we are dealing with A LOT of data. </a:t>
            </a:r>
          </a:p>
        </p:txBody>
      </p:sp>
      <p:sp>
        <p:nvSpPr>
          <p:cNvPr id="4" name="Slide Number Placeholder 3"/>
          <p:cNvSpPr>
            <a:spLocks noGrp="1"/>
          </p:cNvSpPr>
          <p:nvPr>
            <p:ph type="sldNum" sz="quarter" idx="10"/>
          </p:nvPr>
        </p:nvSpPr>
        <p:spPr/>
        <p:txBody>
          <a:bodyPr/>
          <a:lstStyle/>
          <a:p>
            <a:fld id="{12287E60-BCA2-4C6A-9E69-15E68C7458E2}" type="slidenum">
              <a:rPr lang="en-GB" smtClean="0"/>
              <a:t>5</a:t>
            </a:fld>
            <a:endParaRPr lang="en-GB"/>
          </a:p>
        </p:txBody>
      </p:sp>
    </p:spTree>
    <p:extLst>
      <p:ext uri="{BB962C8B-B14F-4D97-AF65-F5344CB8AC3E}">
        <p14:creationId xmlns:p14="http://schemas.microsoft.com/office/powerpoint/2010/main" val="12527249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67</a:t>
            </a:fld>
            <a:endParaRPr lang="en-GB"/>
          </a:p>
        </p:txBody>
      </p:sp>
    </p:spTree>
    <p:extLst>
      <p:ext uri="{BB962C8B-B14F-4D97-AF65-F5344CB8AC3E}">
        <p14:creationId xmlns:p14="http://schemas.microsoft.com/office/powerpoint/2010/main" val="19346687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68</a:t>
            </a:fld>
            <a:endParaRPr lang="en-GB"/>
          </a:p>
        </p:txBody>
      </p:sp>
    </p:spTree>
    <p:extLst>
      <p:ext uri="{BB962C8B-B14F-4D97-AF65-F5344CB8AC3E}">
        <p14:creationId xmlns:p14="http://schemas.microsoft.com/office/powerpoint/2010/main" val="3695839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69</a:t>
            </a:fld>
            <a:endParaRPr lang="en-GB"/>
          </a:p>
        </p:txBody>
      </p:sp>
    </p:spTree>
    <p:extLst>
      <p:ext uri="{BB962C8B-B14F-4D97-AF65-F5344CB8AC3E}">
        <p14:creationId xmlns:p14="http://schemas.microsoft.com/office/powerpoint/2010/main" val="2280736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70</a:t>
            </a:fld>
            <a:endParaRPr lang="en-GB"/>
          </a:p>
        </p:txBody>
      </p:sp>
    </p:spTree>
    <p:extLst>
      <p:ext uri="{BB962C8B-B14F-4D97-AF65-F5344CB8AC3E}">
        <p14:creationId xmlns:p14="http://schemas.microsoft.com/office/powerpoint/2010/main" val="2962963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realise that the hypotheses</a:t>
            </a:r>
            <a:r>
              <a:rPr lang="en-GB" baseline="0" dirty="0"/>
              <a:t> </a:t>
            </a:r>
            <a:r>
              <a:rPr lang="en-GB" dirty="0"/>
              <a:t>we can test, and how we interpret our results,</a:t>
            </a:r>
            <a:r>
              <a:rPr lang="en-GB" baseline="0" dirty="0"/>
              <a:t> depends on the way we specify our model in SPM. The model specification in turn depends on our initial experimental design. This is why it is very important to have a well thought-out experiment from the get-go. If we have a well-designed experiment, we can easily see which questions we can ask of our data. </a:t>
            </a:r>
          </a:p>
          <a:p>
            <a:r>
              <a:rPr lang="en-GB" baseline="0" dirty="0"/>
              <a:t>We should always think about which contrasts we want to use when we design our experiment. </a:t>
            </a:r>
          </a:p>
        </p:txBody>
      </p:sp>
      <p:sp>
        <p:nvSpPr>
          <p:cNvPr id="4" name="Slide Number Placeholder 3"/>
          <p:cNvSpPr>
            <a:spLocks noGrp="1"/>
          </p:cNvSpPr>
          <p:nvPr>
            <p:ph type="sldNum" sz="quarter" idx="10"/>
          </p:nvPr>
        </p:nvSpPr>
        <p:spPr/>
        <p:txBody>
          <a:bodyPr/>
          <a:lstStyle/>
          <a:p>
            <a:fld id="{12287E60-BCA2-4C6A-9E69-15E68C7458E2}" type="slidenum">
              <a:rPr lang="en-GB" smtClean="0"/>
              <a:t>71</a:t>
            </a:fld>
            <a:endParaRPr lang="en-GB"/>
          </a:p>
        </p:txBody>
      </p:sp>
    </p:spTree>
    <p:extLst>
      <p:ext uri="{BB962C8B-B14F-4D97-AF65-F5344CB8AC3E}">
        <p14:creationId xmlns:p14="http://schemas.microsoft.com/office/powerpoint/2010/main" val="25154768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72</a:t>
            </a:fld>
            <a:endParaRPr lang="en-GB"/>
          </a:p>
        </p:txBody>
      </p:sp>
    </p:spTree>
    <p:extLst>
      <p:ext uri="{BB962C8B-B14F-4D97-AF65-F5344CB8AC3E}">
        <p14:creationId xmlns:p14="http://schemas.microsoft.com/office/powerpoint/2010/main" val="323471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SPM, we analyse data from multiple subjects in two stages.</a:t>
            </a:r>
          </a:p>
          <a:p>
            <a:r>
              <a:rPr lang="en-GB" dirty="0"/>
              <a:t>First,</a:t>
            </a:r>
            <a:r>
              <a:rPr lang="en-GB" baseline="0" dirty="0"/>
              <a:t> we do a within-subject analysis. So typically, we will have to do as many first-level analyses as we have participants. What we want from this step are contrast images (more about this later) for every single subject. We could use these images individually as case studies, but usually we are interested in some sort of aggregate measure between participants, in order to make inferences about the population from which our participants were drawn. </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6</a:t>
            </a:fld>
            <a:endParaRPr lang="en-GB"/>
          </a:p>
        </p:txBody>
      </p:sp>
    </p:spTree>
    <p:extLst>
      <p:ext uri="{BB962C8B-B14F-4D97-AF65-F5344CB8AC3E}">
        <p14:creationId xmlns:p14="http://schemas.microsoft.com/office/powerpoint/2010/main" val="67212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This is what we do in a second step. Our second-level analysis is a between-subject, or group-level analysis. This will be covered later in the course.</a:t>
            </a:r>
          </a:p>
          <a:p>
            <a:endParaRPr lang="en-GB" baseline="0" dirty="0"/>
          </a:p>
        </p:txBody>
      </p:sp>
      <p:sp>
        <p:nvSpPr>
          <p:cNvPr id="4" name="Slide Number Placeholder 3"/>
          <p:cNvSpPr>
            <a:spLocks noGrp="1"/>
          </p:cNvSpPr>
          <p:nvPr>
            <p:ph type="sldNum" sz="quarter" idx="10"/>
          </p:nvPr>
        </p:nvSpPr>
        <p:spPr/>
        <p:txBody>
          <a:bodyPr/>
          <a:lstStyle/>
          <a:p>
            <a:fld id="{12287E60-BCA2-4C6A-9E69-15E68C7458E2}" type="slidenum">
              <a:rPr lang="en-GB" smtClean="0"/>
              <a:t>7</a:t>
            </a:fld>
            <a:endParaRPr lang="en-GB"/>
          </a:p>
        </p:txBody>
      </p:sp>
    </p:spTree>
    <p:extLst>
      <p:ext uri="{BB962C8B-B14F-4D97-AF65-F5344CB8AC3E}">
        <p14:creationId xmlns:p14="http://schemas.microsoft.com/office/powerpoint/2010/main" val="2896493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 we have collected is a time-series for each voxel</a:t>
            </a:r>
            <a:r>
              <a:rPr lang="en-GB" baseline="0" dirty="0"/>
              <a:t> of the changes in fMRI signal throughout our experiment</a:t>
            </a:r>
            <a:r>
              <a:rPr lang="en-GB" baseline="0" dirty="0" smtClean="0"/>
              <a:t>.</a:t>
            </a:r>
          </a:p>
          <a:p>
            <a:endParaRPr lang="en-GB" baseline="0" dirty="0" smtClean="0"/>
          </a:p>
          <a:p>
            <a:r>
              <a:rPr lang="en-GB" baseline="0" dirty="0" smtClean="0"/>
              <a:t>The effects we’re interested in, + noise or errors that are not fit by the model</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8</a:t>
            </a:fld>
            <a:endParaRPr lang="en-GB"/>
          </a:p>
        </p:txBody>
      </p:sp>
    </p:spTree>
    <p:extLst>
      <p:ext uri="{BB962C8B-B14F-4D97-AF65-F5344CB8AC3E}">
        <p14:creationId xmlns:p14="http://schemas.microsoft.com/office/powerpoint/2010/main" val="130717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SPM deals with this data using a mass-univariate statistical approach.</a:t>
            </a:r>
            <a:r>
              <a:rPr lang="en-GB" baseline="0" dirty="0"/>
              <a:t> All this means is that the statistical steps we use are the same for each and every voxel. For each voxel, we want to see whether our experimental manipulation (expressed as a </a:t>
            </a:r>
            <a:r>
              <a:rPr lang="en-GB" baseline="0" dirty="0" err="1"/>
              <a:t>regressor</a:t>
            </a:r>
            <a:r>
              <a:rPr lang="en-GB" baseline="0" dirty="0"/>
              <a:t> called X) has an effect on brain activity (the dependent variable Y). </a:t>
            </a:r>
          </a:p>
          <a:p>
            <a:r>
              <a:rPr lang="en-GB" baseline="0" dirty="0"/>
              <a:t>Our Null Hypothesis is that our experimental condition does not affect Y. The data we put into SPM is a single time-series on a voxel, which we want to transform into a single statistical value. SPM does this simultaneously at all of our voxels.</a:t>
            </a:r>
          </a:p>
          <a:p>
            <a:r>
              <a:rPr lang="en-GB" baseline="0" dirty="0"/>
              <a:t>The result we get is a Statistical Parametric Map, with one of these statistics for each voxel.</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9</a:t>
            </a:fld>
            <a:endParaRPr lang="en-GB"/>
          </a:p>
        </p:txBody>
      </p:sp>
    </p:spTree>
    <p:extLst>
      <p:ext uri="{BB962C8B-B14F-4D97-AF65-F5344CB8AC3E}">
        <p14:creationId xmlns:p14="http://schemas.microsoft.com/office/powerpoint/2010/main" val="88356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056D4E-5423-465D-A45B-6477EBE8895A}" type="datetimeFigureOut">
              <a:rPr lang="en-GB" smtClean="0"/>
              <a:t>20/12/2016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44867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056D4E-5423-465D-A45B-6477EBE8895A}" type="datetimeFigureOut">
              <a:rPr lang="en-GB" smtClean="0"/>
              <a:t>20/12/2016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427564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056D4E-5423-465D-A45B-6477EBE8895A}" type="datetimeFigureOut">
              <a:rPr lang="en-GB" smtClean="0"/>
              <a:t>20/12/2016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99151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056D4E-5423-465D-A45B-6477EBE8895A}" type="datetimeFigureOut">
              <a:rPr lang="en-GB" smtClean="0"/>
              <a:t>20/12/2016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2356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56D4E-5423-465D-A45B-6477EBE8895A}" type="datetimeFigureOut">
              <a:rPr lang="en-GB" smtClean="0"/>
              <a:t>20/12/2016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59348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056D4E-5423-465D-A45B-6477EBE8895A}" type="datetimeFigureOut">
              <a:rPr lang="en-GB" smtClean="0"/>
              <a:t>20/12/2016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40960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056D4E-5423-465D-A45B-6477EBE8895A}" type="datetimeFigureOut">
              <a:rPr lang="en-GB" smtClean="0"/>
              <a:t>20/12/2016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07935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056D4E-5423-465D-A45B-6477EBE8895A}" type="datetimeFigureOut">
              <a:rPr lang="en-GB" smtClean="0"/>
              <a:t>20/12/2016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45025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56D4E-5423-465D-A45B-6477EBE8895A}" type="datetimeFigureOut">
              <a:rPr lang="en-GB" smtClean="0"/>
              <a:t>20/12/2016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418480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056D4E-5423-465D-A45B-6477EBE8895A}" type="datetimeFigureOut">
              <a:rPr lang="en-GB" smtClean="0"/>
              <a:t>20/12/2016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27408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056D4E-5423-465D-A45B-6477EBE8895A}" type="datetimeFigureOut">
              <a:rPr lang="en-GB" smtClean="0"/>
              <a:t>20/12/2016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15215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56D4E-5423-465D-A45B-6477EBE8895A}" type="datetimeFigureOut">
              <a:rPr lang="en-GB" smtClean="0"/>
              <a:t>20/12/2016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55789-DD47-49B1-B21D-4029AB4F6602}" type="slidenum">
              <a:rPr lang="en-GB" smtClean="0"/>
              <a:t>‹#›</a:t>
            </a:fld>
            <a:endParaRPr lang="en-GB"/>
          </a:p>
        </p:txBody>
      </p:sp>
    </p:spTree>
    <p:extLst>
      <p:ext uri="{BB962C8B-B14F-4D97-AF65-F5344CB8AC3E}">
        <p14:creationId xmlns:p14="http://schemas.microsoft.com/office/powerpoint/2010/main" val="59262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18.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2.bin"/><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3.wmf"/><Relationship Id="rId4" Type="http://schemas.openxmlformats.org/officeDocument/2006/relationships/oleObject" Target="../embeddings/oleObject3.bin"/><Relationship Id="rId9"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5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77.jpg"/><Relationship Id="rId4" Type="http://schemas.openxmlformats.org/officeDocument/2006/relationships/image" Target="../media/image76.jp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1</a:t>
            </a:r>
            <a:r>
              <a:rPr lang="en-GB" baseline="30000" dirty="0"/>
              <a:t>st</a:t>
            </a:r>
            <a:r>
              <a:rPr lang="en-GB" dirty="0"/>
              <a:t> Level Analysis</a:t>
            </a:r>
            <a:br>
              <a:rPr lang="en-GB" dirty="0"/>
            </a:br>
            <a:r>
              <a:rPr lang="en-GB" dirty="0"/>
              <a:t>Design Matrix, Contrasts and Inference, GLM</a:t>
            </a:r>
          </a:p>
        </p:txBody>
      </p:sp>
      <p:sp>
        <p:nvSpPr>
          <p:cNvPr id="3" name="Subtitle 2"/>
          <p:cNvSpPr>
            <a:spLocks noGrp="1"/>
          </p:cNvSpPr>
          <p:nvPr>
            <p:ph type="subTitle" idx="1"/>
          </p:nvPr>
        </p:nvSpPr>
        <p:spPr>
          <a:xfrm>
            <a:off x="1524000" y="4114712"/>
            <a:ext cx="9144000" cy="1655762"/>
          </a:xfrm>
        </p:spPr>
        <p:txBody>
          <a:bodyPr/>
          <a:lstStyle/>
          <a:p>
            <a:r>
              <a:rPr lang="en-GB" dirty="0"/>
              <a:t>Benjamin Chew and Rani Moran</a:t>
            </a:r>
          </a:p>
        </p:txBody>
      </p:sp>
      <p:sp>
        <p:nvSpPr>
          <p:cNvPr id="4" name="TextBox 3"/>
          <p:cNvSpPr txBox="1"/>
          <p:nvPr/>
        </p:nvSpPr>
        <p:spPr>
          <a:xfrm>
            <a:off x="10062519" y="148282"/>
            <a:ext cx="1981568" cy="369332"/>
          </a:xfrm>
          <a:prstGeom prst="rect">
            <a:avLst/>
          </a:prstGeom>
          <a:noFill/>
        </p:spPr>
        <p:txBody>
          <a:bodyPr wrap="none" rtlCol="0">
            <a:spAutoFit/>
          </a:bodyPr>
          <a:lstStyle/>
          <a:p>
            <a:r>
              <a:rPr lang="en-GB" dirty="0" smtClean="0"/>
              <a:t>16 November 2016</a:t>
            </a:r>
            <a:endParaRPr lang="en-GB" dirty="0"/>
          </a:p>
        </p:txBody>
      </p:sp>
    </p:spTree>
    <p:extLst>
      <p:ext uri="{BB962C8B-B14F-4D97-AF65-F5344CB8AC3E}">
        <p14:creationId xmlns:p14="http://schemas.microsoft.com/office/powerpoint/2010/main" val="4183550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General Linear Model</a:t>
            </a:r>
          </a:p>
        </p:txBody>
      </p:sp>
      <p:sp>
        <p:nvSpPr>
          <p:cNvPr id="3" name="Content Placeholder 2"/>
          <p:cNvSpPr>
            <a:spLocks noGrp="1"/>
          </p:cNvSpPr>
          <p:nvPr>
            <p:ph idx="1"/>
          </p:nvPr>
        </p:nvSpPr>
        <p:spPr>
          <a:xfrm>
            <a:off x="529392" y="2526944"/>
            <a:ext cx="1519989" cy="1463759"/>
          </a:xfrm>
        </p:spPr>
        <p:txBody>
          <a:bodyPr/>
          <a:lstStyle/>
          <a:p>
            <a:pPr marL="0" indent="0" algn="ctr">
              <a:buNone/>
            </a:pPr>
            <a:r>
              <a:rPr lang="en-GB" dirty="0"/>
              <a:t>observed data</a:t>
            </a:r>
          </a:p>
        </p:txBody>
      </p:sp>
      <p:sp>
        <p:nvSpPr>
          <p:cNvPr id="7" name="Content Placeholder 2"/>
          <p:cNvSpPr txBox="1">
            <a:spLocks/>
          </p:cNvSpPr>
          <p:nvPr/>
        </p:nvSpPr>
        <p:spPr>
          <a:xfrm>
            <a:off x="7964503" y="2539231"/>
            <a:ext cx="1804736" cy="1463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parameter</a:t>
            </a:r>
          </a:p>
        </p:txBody>
      </p:sp>
      <p:sp>
        <p:nvSpPr>
          <p:cNvPr id="8" name="Content Placeholder 2"/>
          <p:cNvSpPr txBox="1">
            <a:spLocks/>
          </p:cNvSpPr>
          <p:nvPr/>
        </p:nvSpPr>
        <p:spPr>
          <a:xfrm>
            <a:off x="6061058" y="2566718"/>
            <a:ext cx="1804736" cy="1463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a:t>regressor</a:t>
            </a:r>
            <a:endParaRPr lang="en-GB" dirty="0"/>
          </a:p>
        </p:txBody>
      </p:sp>
      <p:sp>
        <p:nvSpPr>
          <p:cNvPr id="10" name="Content Placeholder 2"/>
          <p:cNvSpPr txBox="1">
            <a:spLocks/>
          </p:cNvSpPr>
          <p:nvPr/>
        </p:nvSpPr>
        <p:spPr>
          <a:xfrm>
            <a:off x="10194834" y="2526943"/>
            <a:ext cx="1804736" cy="1463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error (noise)</a:t>
            </a:r>
          </a:p>
        </p:txBody>
      </p:sp>
      <p:sp>
        <p:nvSpPr>
          <p:cNvPr id="5" name="TextBox 4"/>
          <p:cNvSpPr txBox="1"/>
          <p:nvPr/>
        </p:nvSpPr>
        <p:spPr>
          <a:xfrm>
            <a:off x="413311" y="3567954"/>
            <a:ext cx="1752149" cy="923330"/>
          </a:xfrm>
          <a:prstGeom prst="rect">
            <a:avLst/>
          </a:prstGeom>
          <a:noFill/>
        </p:spPr>
        <p:txBody>
          <a:bodyPr wrap="square" rtlCol="0">
            <a:spAutoFit/>
          </a:bodyPr>
          <a:lstStyle/>
          <a:p>
            <a:pPr algn="ctr"/>
            <a:r>
              <a:rPr lang="en-GB" dirty="0"/>
              <a:t>fMRI time course in a particular voxel</a:t>
            </a:r>
          </a:p>
        </p:txBody>
      </p:sp>
      <p:sp>
        <p:nvSpPr>
          <p:cNvPr id="11" name="TextBox 10"/>
          <p:cNvSpPr txBox="1"/>
          <p:nvPr/>
        </p:nvSpPr>
        <p:spPr>
          <a:xfrm>
            <a:off x="3609238" y="3567954"/>
            <a:ext cx="1515976" cy="1477328"/>
          </a:xfrm>
          <a:prstGeom prst="rect">
            <a:avLst/>
          </a:prstGeom>
          <a:noFill/>
        </p:spPr>
        <p:txBody>
          <a:bodyPr wrap="square" rtlCol="0">
            <a:spAutoFit/>
          </a:bodyPr>
          <a:lstStyle/>
          <a:p>
            <a:pPr algn="ctr"/>
            <a:r>
              <a:rPr lang="en-GB" dirty="0"/>
              <a:t>Adjust for the arbitrary units of the observed data (Y)</a:t>
            </a:r>
          </a:p>
        </p:txBody>
      </p:sp>
      <p:sp>
        <p:nvSpPr>
          <p:cNvPr id="12" name="TextBox 11"/>
          <p:cNvSpPr txBox="1"/>
          <p:nvPr/>
        </p:nvSpPr>
        <p:spPr>
          <a:xfrm>
            <a:off x="8103904" y="3567954"/>
            <a:ext cx="1515976" cy="2585323"/>
          </a:xfrm>
          <a:prstGeom prst="rect">
            <a:avLst/>
          </a:prstGeom>
          <a:noFill/>
        </p:spPr>
        <p:txBody>
          <a:bodyPr wrap="square" rtlCol="0">
            <a:spAutoFit/>
          </a:bodyPr>
          <a:lstStyle/>
          <a:p>
            <a:pPr algn="ctr"/>
            <a:r>
              <a:rPr lang="en-GB" dirty="0"/>
              <a:t>defines the contribution of X to the value of Y; </a:t>
            </a:r>
          </a:p>
          <a:p>
            <a:pPr algn="ctr"/>
            <a:r>
              <a:rPr lang="en-GB" dirty="0"/>
              <a:t>it can be viewed as the slope of our regression line</a:t>
            </a:r>
          </a:p>
        </p:txBody>
      </p:sp>
      <p:sp>
        <p:nvSpPr>
          <p:cNvPr id="13" name="TextBox 12"/>
          <p:cNvSpPr txBox="1"/>
          <p:nvPr/>
        </p:nvSpPr>
        <p:spPr>
          <a:xfrm>
            <a:off x="6025351" y="3567954"/>
            <a:ext cx="1515976" cy="2031325"/>
          </a:xfrm>
          <a:prstGeom prst="rect">
            <a:avLst/>
          </a:prstGeom>
          <a:noFill/>
        </p:spPr>
        <p:txBody>
          <a:bodyPr wrap="square" rtlCol="0">
            <a:spAutoFit/>
          </a:bodyPr>
          <a:lstStyle/>
          <a:p>
            <a:pPr algn="ctr"/>
            <a:r>
              <a:rPr lang="en-GB" dirty="0"/>
              <a:t>component of our model which explains the observed data to some degree</a:t>
            </a:r>
          </a:p>
        </p:txBody>
      </p:sp>
      <p:sp>
        <p:nvSpPr>
          <p:cNvPr id="14" name="TextBox 13"/>
          <p:cNvSpPr txBox="1"/>
          <p:nvPr/>
        </p:nvSpPr>
        <p:spPr>
          <a:xfrm>
            <a:off x="10268813" y="3724538"/>
            <a:ext cx="1656777" cy="1477328"/>
          </a:xfrm>
          <a:prstGeom prst="rect">
            <a:avLst/>
          </a:prstGeom>
          <a:noFill/>
        </p:spPr>
        <p:txBody>
          <a:bodyPr wrap="square" rtlCol="0">
            <a:spAutoFit/>
          </a:bodyPr>
          <a:lstStyle/>
          <a:p>
            <a:pPr algn="ctr"/>
            <a:r>
              <a:rPr lang="en-GB" dirty="0"/>
              <a:t>the proportion of the variance </a:t>
            </a:r>
          </a:p>
          <a:p>
            <a:pPr algn="ctr"/>
            <a:r>
              <a:rPr lang="en-GB" dirty="0"/>
              <a:t>in our data Y which is not explained by X</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92" y="1771087"/>
            <a:ext cx="10980611" cy="704002"/>
          </a:xfrm>
          <a:prstGeom prst="rect">
            <a:avLst/>
          </a:prstGeom>
        </p:spPr>
      </p:pic>
    </p:spTree>
    <p:extLst>
      <p:ext uri="{BB962C8B-B14F-4D97-AF65-F5344CB8AC3E}">
        <p14:creationId xmlns:p14="http://schemas.microsoft.com/office/powerpoint/2010/main" val="2017249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Mass univariate approach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4152" y="1419497"/>
            <a:ext cx="8664076" cy="4757466"/>
          </a:xfrm>
        </p:spPr>
      </p:pic>
      <p:sp>
        <p:nvSpPr>
          <p:cNvPr id="5" name="TextBox 4"/>
          <p:cNvSpPr txBox="1"/>
          <p:nvPr/>
        </p:nvSpPr>
        <p:spPr>
          <a:xfrm>
            <a:off x="2055223" y="5664594"/>
            <a:ext cx="2002971" cy="584775"/>
          </a:xfrm>
          <a:prstGeom prst="rect">
            <a:avLst/>
          </a:prstGeom>
          <a:noFill/>
        </p:spPr>
        <p:txBody>
          <a:bodyPr wrap="square" rtlCol="0">
            <a:spAutoFit/>
          </a:bodyPr>
          <a:lstStyle/>
          <a:p>
            <a:pPr algn="ctr"/>
            <a:r>
              <a:rPr lang="en-GB" sz="1600" dirty="0">
                <a:solidFill>
                  <a:srgbClr val="0070C0"/>
                </a:solidFill>
              </a:rPr>
              <a:t>Matrix of BOLD signals</a:t>
            </a:r>
          </a:p>
        </p:txBody>
      </p:sp>
      <p:sp>
        <p:nvSpPr>
          <p:cNvPr id="6" name="TextBox 5"/>
          <p:cNvSpPr txBox="1"/>
          <p:nvPr/>
        </p:nvSpPr>
        <p:spPr>
          <a:xfrm>
            <a:off x="4093029" y="5618427"/>
            <a:ext cx="2002971" cy="338554"/>
          </a:xfrm>
          <a:prstGeom prst="rect">
            <a:avLst/>
          </a:prstGeom>
          <a:noFill/>
        </p:spPr>
        <p:txBody>
          <a:bodyPr wrap="square" rtlCol="0">
            <a:spAutoFit/>
          </a:bodyPr>
          <a:lstStyle/>
          <a:p>
            <a:pPr algn="ctr"/>
            <a:r>
              <a:rPr lang="en-GB" sz="1600" dirty="0" err="1">
                <a:solidFill>
                  <a:srgbClr val="0070C0"/>
                </a:solidFill>
              </a:rPr>
              <a:t>Regressors</a:t>
            </a:r>
            <a:endParaRPr lang="en-GB" sz="1600" dirty="0">
              <a:solidFill>
                <a:srgbClr val="0070C0"/>
              </a:solidFill>
            </a:endParaRPr>
          </a:p>
        </p:txBody>
      </p:sp>
    </p:spTree>
    <p:extLst>
      <p:ext uri="{BB962C8B-B14F-4D97-AF65-F5344CB8AC3E}">
        <p14:creationId xmlns:p14="http://schemas.microsoft.com/office/powerpoint/2010/main" val="3560548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Design Matrix?</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221262"/>
            <a:ext cx="8686800" cy="3560064"/>
          </a:xfrm>
        </p:spPr>
      </p:pic>
    </p:spTree>
    <p:extLst>
      <p:ext uri="{BB962C8B-B14F-4D97-AF65-F5344CB8AC3E}">
        <p14:creationId xmlns:p14="http://schemas.microsoft.com/office/powerpoint/2010/main" val="500529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discovermagazine.com/neuroskeptic/files/2010/08/boxc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700" y="2270345"/>
            <a:ext cx="5948985" cy="185827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341215" y="1931341"/>
            <a:ext cx="5246676" cy="4175760"/>
            <a:chOff x="1794653" y="332945"/>
            <a:chExt cx="5246676" cy="4175760"/>
          </a:xfrm>
        </p:grpSpPr>
        <p:sp>
          <p:nvSpPr>
            <p:cNvPr id="8" name="TextBox 7"/>
            <p:cNvSpPr txBox="1"/>
            <p:nvPr/>
          </p:nvSpPr>
          <p:spPr>
            <a:xfrm>
              <a:off x="5319754" y="332945"/>
              <a:ext cx="1410787" cy="365760"/>
            </a:xfrm>
            <a:prstGeom prst="rect">
              <a:avLst/>
            </a:prstGeom>
            <a:solidFill>
              <a:schemeClr val="bg1"/>
            </a:solidFill>
          </p:spPr>
          <p:txBody>
            <a:bodyPr wrap="square" rtlCol="0">
              <a:spAutoFit/>
            </a:bodyPr>
            <a:lstStyle/>
            <a:p>
              <a:pPr algn="ctr"/>
              <a:r>
                <a:rPr lang="en-GB" dirty="0"/>
                <a:t>Constant</a:t>
              </a:r>
            </a:p>
          </p:txBody>
        </p:sp>
        <p:sp>
          <p:nvSpPr>
            <p:cNvPr id="9" name="TextBox 8"/>
            <p:cNvSpPr txBox="1"/>
            <p:nvPr/>
          </p:nvSpPr>
          <p:spPr>
            <a:xfrm>
              <a:off x="3155227" y="332945"/>
              <a:ext cx="1410787" cy="369332"/>
            </a:xfrm>
            <a:prstGeom prst="rect">
              <a:avLst/>
            </a:prstGeom>
            <a:solidFill>
              <a:schemeClr val="bg1"/>
            </a:solidFill>
          </p:spPr>
          <p:txBody>
            <a:bodyPr wrap="square" rtlCol="0">
              <a:spAutoFit/>
            </a:bodyPr>
            <a:lstStyle/>
            <a:p>
              <a:pPr algn="ctr"/>
              <a:r>
                <a:rPr lang="en-GB" dirty="0" err="1"/>
                <a:t>Regressor</a:t>
              </a:r>
              <a:endParaRPr lang="en-GB" dirty="0"/>
            </a:p>
          </p:txBody>
        </p:sp>
        <p:sp>
          <p:nvSpPr>
            <p:cNvPr id="10" name="TextBox 9"/>
            <p:cNvSpPr txBox="1"/>
            <p:nvPr/>
          </p:nvSpPr>
          <p:spPr>
            <a:xfrm>
              <a:off x="1794653" y="698705"/>
              <a:ext cx="1599562" cy="276999"/>
            </a:xfrm>
            <a:prstGeom prst="rect">
              <a:avLst/>
            </a:prstGeom>
            <a:noFill/>
          </p:spPr>
          <p:txBody>
            <a:bodyPr wrap="square" rtlCol="0">
              <a:spAutoFit/>
            </a:bodyPr>
            <a:lstStyle/>
            <a:p>
              <a:r>
                <a:rPr lang="en-GB" sz="1200" dirty="0"/>
                <a:t>Observation 1</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729" y="698705"/>
              <a:ext cx="4038600" cy="3810000"/>
            </a:xfrm>
            <a:prstGeom prst="rect">
              <a:avLst/>
            </a:prstGeom>
          </p:spPr>
        </p:pic>
      </p:grpSp>
      <p:sp>
        <p:nvSpPr>
          <p:cNvPr id="16" name="Content Placeholder 2"/>
          <p:cNvSpPr>
            <a:spLocks noGrp="1"/>
          </p:cNvSpPr>
          <p:nvPr>
            <p:ph idx="1"/>
          </p:nvPr>
        </p:nvSpPr>
        <p:spPr>
          <a:xfrm>
            <a:off x="5941596" y="2070204"/>
            <a:ext cx="4050792" cy="400570"/>
          </a:xfrm>
        </p:spPr>
        <p:txBody>
          <a:bodyPr>
            <a:normAutofit/>
          </a:bodyPr>
          <a:lstStyle/>
          <a:p>
            <a:pPr marL="0" indent="0">
              <a:buNone/>
            </a:pPr>
            <a:r>
              <a:rPr lang="en-GB" sz="2000" dirty="0"/>
              <a:t>Modelling the condition:</a:t>
            </a:r>
          </a:p>
        </p:txBody>
      </p:sp>
      <p:grpSp>
        <p:nvGrpSpPr>
          <p:cNvPr id="20" name="Group 19"/>
          <p:cNvGrpSpPr/>
          <p:nvPr/>
        </p:nvGrpSpPr>
        <p:grpSpPr>
          <a:xfrm>
            <a:off x="5548700" y="4503853"/>
            <a:ext cx="5948985" cy="1858274"/>
            <a:chOff x="5548701" y="3588666"/>
            <a:chExt cx="5948985" cy="1858274"/>
          </a:xfrm>
        </p:grpSpPr>
        <p:pic>
          <p:nvPicPr>
            <p:cNvPr id="19" name="Picture 2" descr="http://blogs.discovermagazine.com/neuroskeptic/files/2010/08/boxc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701" y="3588666"/>
              <a:ext cx="5948985" cy="185827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6035040" y="4142232"/>
              <a:ext cx="4425696" cy="859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6035040" y="4855464"/>
              <a:ext cx="4645152" cy="182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ontent Placeholder 2"/>
          <p:cNvSpPr txBox="1">
            <a:spLocks/>
          </p:cNvSpPr>
          <p:nvPr/>
        </p:nvSpPr>
        <p:spPr>
          <a:xfrm>
            <a:off x="5896671" y="4437855"/>
            <a:ext cx="4050792" cy="400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Modelling the constant: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1034" y="474855"/>
            <a:ext cx="4851273" cy="786469"/>
          </a:xfrm>
          <a:prstGeom prst="rect">
            <a:avLst/>
          </a:prstGeom>
        </p:spPr>
      </p:pic>
    </p:spTree>
    <p:extLst>
      <p:ext uri="{BB962C8B-B14F-4D97-AF65-F5344CB8AC3E}">
        <p14:creationId xmlns:p14="http://schemas.microsoft.com/office/powerpoint/2010/main" val="1165620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 with our data</a:t>
            </a:r>
          </a:p>
        </p:txBody>
      </p:sp>
      <p:pic>
        <p:nvPicPr>
          <p:cNvPr id="6" name="Picture 5"/>
          <p:cNvPicPr>
            <a:picLocks noChangeAspect="1"/>
          </p:cNvPicPr>
          <p:nvPr/>
        </p:nvPicPr>
        <p:blipFill rotWithShape="1">
          <a:blip r:embed="rId3"/>
          <a:srcRect l="32812" t="33000" r="26876" b="51458"/>
          <a:stretch/>
        </p:blipFill>
        <p:spPr>
          <a:xfrm>
            <a:off x="1178305" y="2177144"/>
            <a:ext cx="9432429" cy="2272798"/>
          </a:xfrm>
          <a:prstGeom prst="rect">
            <a:avLst/>
          </a:prstGeom>
        </p:spPr>
      </p:pic>
    </p:spTree>
    <p:extLst>
      <p:ext uri="{BB962C8B-B14F-4D97-AF65-F5344CB8AC3E}">
        <p14:creationId xmlns:p14="http://schemas.microsoft.com/office/powerpoint/2010/main" val="36607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 with our data</a:t>
            </a:r>
          </a:p>
        </p:txBody>
      </p:sp>
      <p:sp>
        <p:nvSpPr>
          <p:cNvPr id="3" name="Content Placeholder 2"/>
          <p:cNvSpPr>
            <a:spLocks noGrp="1"/>
          </p:cNvSpPr>
          <p:nvPr>
            <p:ph idx="1"/>
          </p:nvPr>
        </p:nvSpPr>
        <p:spPr>
          <a:xfrm>
            <a:off x="1193076" y="2234237"/>
            <a:ext cx="4798423" cy="2480949"/>
          </a:xfrm>
        </p:spPr>
        <p:txBody>
          <a:bodyPr>
            <a:normAutofit fontScale="92500"/>
          </a:bodyPr>
          <a:lstStyle/>
          <a:p>
            <a:pPr marL="0" indent="0">
              <a:buNone/>
            </a:pPr>
            <a:r>
              <a:rPr lang="en-GB" sz="2400" dirty="0"/>
              <a:t>W</a:t>
            </a:r>
            <a:r>
              <a:rPr lang="en-GB" sz="2400" dirty="0" smtClean="0"/>
              <a:t>e </a:t>
            </a:r>
            <a:r>
              <a:rPr lang="en-GB" sz="2400" dirty="0"/>
              <a:t>know that a stimulus looking like </a:t>
            </a:r>
            <a:r>
              <a:rPr lang="en-GB" sz="2400" dirty="0" smtClean="0"/>
              <a:t>this (Delta Function):</a:t>
            </a:r>
            <a:endParaRPr lang="en-GB" sz="2400" dirty="0"/>
          </a:p>
          <a:p>
            <a:endParaRPr lang="en-GB" sz="2400" dirty="0"/>
          </a:p>
          <a:p>
            <a:endParaRPr lang="en-GB" sz="2400" dirty="0"/>
          </a:p>
          <a:p>
            <a:endParaRPr lang="en-GB" sz="2400" dirty="0"/>
          </a:p>
          <a:p>
            <a:pPr marL="0" indent="0">
              <a:buNone/>
            </a:pPr>
            <a:r>
              <a:rPr lang="en-GB" sz="2400" dirty="0"/>
              <a:t>will elicit a BOLD signal change like this:</a:t>
            </a:r>
          </a:p>
          <a:p>
            <a:endParaRPr lang="en-GB" sz="2400" dirty="0"/>
          </a:p>
        </p:txBody>
      </p:sp>
      <p:grpSp>
        <p:nvGrpSpPr>
          <p:cNvPr id="14" name="Group 13"/>
          <p:cNvGrpSpPr/>
          <p:nvPr/>
        </p:nvGrpSpPr>
        <p:grpSpPr>
          <a:xfrm>
            <a:off x="6514013" y="2169421"/>
            <a:ext cx="2046514" cy="1305291"/>
            <a:chOff x="5625737" y="3806640"/>
            <a:chExt cx="2046514" cy="1305291"/>
          </a:xfrm>
        </p:grpSpPr>
        <p:cxnSp>
          <p:nvCxnSpPr>
            <p:cNvPr id="8" name="Straight Arrow Connector 7"/>
            <p:cNvCxnSpPr/>
            <p:nvPr/>
          </p:nvCxnSpPr>
          <p:spPr>
            <a:xfrm flipH="1" flipV="1">
              <a:off x="5625737" y="3806640"/>
              <a:ext cx="17417" cy="1279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43154" y="5103223"/>
              <a:ext cx="2029097" cy="8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817333" y="4267200"/>
              <a:ext cx="8708" cy="81860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020" t="22327" r="21132" b="59967"/>
          <a:stretch/>
        </p:blipFill>
        <p:spPr bwMode="auto">
          <a:xfrm>
            <a:off x="6300595" y="3692426"/>
            <a:ext cx="4378833" cy="15708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811068" y="5817326"/>
            <a:ext cx="5749459" cy="461665"/>
          </a:xfrm>
          <a:prstGeom prst="rect">
            <a:avLst/>
          </a:prstGeom>
          <a:noFill/>
        </p:spPr>
        <p:txBody>
          <a:bodyPr wrap="none" rtlCol="0">
            <a:spAutoFit/>
          </a:bodyPr>
          <a:lstStyle/>
          <a:p>
            <a:r>
              <a:rPr lang="en-GB" sz="2400" dirty="0">
                <a:solidFill>
                  <a:srgbClr val="FF0000"/>
                </a:solidFill>
              </a:rPr>
              <a:t>WE NEED TO ADJUST OUR MODEL FOR THIS!</a:t>
            </a:r>
          </a:p>
        </p:txBody>
      </p:sp>
    </p:spTree>
    <p:extLst>
      <p:ext uri="{BB962C8B-B14F-4D97-AF65-F5344CB8AC3E}">
        <p14:creationId xmlns:p14="http://schemas.microsoft.com/office/powerpoint/2010/main" val="258447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2423593" y="5561840"/>
            <a:ext cx="3013633" cy="1071516"/>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n-GB">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213" y="873610"/>
            <a:ext cx="2348179" cy="143926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40922"/>
          <a:stretch/>
        </p:blipFill>
        <p:spPr>
          <a:xfrm>
            <a:off x="7364028" y="4236049"/>
            <a:ext cx="3158338" cy="2323978"/>
          </a:xfrm>
          <a:prstGeom prst="rect">
            <a:avLst/>
          </a:prstGeom>
        </p:spPr>
      </p:pic>
      <p:sp>
        <p:nvSpPr>
          <p:cNvPr id="8" name="TextBox 7"/>
          <p:cNvSpPr txBox="1"/>
          <p:nvPr/>
        </p:nvSpPr>
        <p:spPr>
          <a:xfrm>
            <a:off x="7628411" y="6505600"/>
            <a:ext cx="2638799" cy="307777"/>
          </a:xfrm>
          <a:prstGeom prst="rect">
            <a:avLst/>
          </a:prstGeom>
          <a:noFill/>
        </p:spPr>
        <p:txBody>
          <a:bodyPr wrap="none" rtlCol="0">
            <a:spAutoFit/>
          </a:bodyPr>
          <a:lstStyle/>
          <a:p>
            <a:r>
              <a:rPr lang="en-GB" sz="1400" dirty="0"/>
              <a:t>Boynton et al, NeuroImage, 2012.</a:t>
            </a:r>
          </a:p>
        </p:txBody>
      </p:sp>
      <p:sp>
        <p:nvSpPr>
          <p:cNvPr id="9" name="TextBox 8"/>
          <p:cNvSpPr txBox="1"/>
          <p:nvPr/>
        </p:nvSpPr>
        <p:spPr>
          <a:xfrm>
            <a:off x="6339389" y="1520788"/>
            <a:ext cx="833562" cy="369332"/>
          </a:xfrm>
          <a:prstGeom prst="rect">
            <a:avLst/>
          </a:prstGeom>
          <a:noFill/>
        </p:spPr>
        <p:txBody>
          <a:bodyPr wrap="none" rtlCol="0">
            <a:spAutoFit/>
          </a:bodyPr>
          <a:lstStyle/>
          <a:p>
            <a:r>
              <a:rPr lang="en-GB" dirty="0"/>
              <a:t>Scaling</a:t>
            </a:r>
          </a:p>
        </p:txBody>
      </p:sp>
      <p:sp>
        <p:nvSpPr>
          <p:cNvPr id="10" name="TextBox 9"/>
          <p:cNvSpPr txBox="1"/>
          <p:nvPr/>
        </p:nvSpPr>
        <p:spPr>
          <a:xfrm>
            <a:off x="6195970" y="3116281"/>
            <a:ext cx="1107996" cy="369332"/>
          </a:xfrm>
          <a:prstGeom prst="rect">
            <a:avLst/>
          </a:prstGeom>
          <a:noFill/>
        </p:spPr>
        <p:txBody>
          <a:bodyPr wrap="none" rtlCol="0">
            <a:spAutoFit/>
          </a:bodyPr>
          <a:lstStyle/>
          <a:p>
            <a:r>
              <a:rPr lang="en-GB" dirty="0"/>
              <a:t>Additivity</a:t>
            </a:r>
          </a:p>
        </p:txBody>
      </p:sp>
      <p:sp>
        <p:nvSpPr>
          <p:cNvPr id="11" name="TextBox 10"/>
          <p:cNvSpPr txBox="1"/>
          <p:nvPr/>
        </p:nvSpPr>
        <p:spPr>
          <a:xfrm>
            <a:off x="6243924" y="5151599"/>
            <a:ext cx="1145635" cy="646331"/>
          </a:xfrm>
          <a:prstGeom prst="rect">
            <a:avLst/>
          </a:prstGeom>
          <a:noFill/>
        </p:spPr>
        <p:txBody>
          <a:bodyPr wrap="none" rtlCol="0">
            <a:spAutoFit/>
          </a:bodyPr>
          <a:lstStyle/>
          <a:p>
            <a:pPr algn="ctr"/>
            <a:r>
              <a:rPr lang="en-GB" dirty="0"/>
              <a:t>Shift</a:t>
            </a:r>
            <a:br>
              <a:rPr lang="en-GB" dirty="0"/>
            </a:br>
            <a:r>
              <a:rPr lang="en-GB" dirty="0"/>
              <a:t>invariance</a:t>
            </a:r>
          </a:p>
        </p:txBody>
      </p:sp>
      <p:sp>
        <p:nvSpPr>
          <p:cNvPr id="12" name="Rectangle 23"/>
          <p:cNvSpPr>
            <a:spLocks noChangeArrowheads="1"/>
          </p:cNvSpPr>
          <p:nvPr/>
        </p:nvSpPr>
        <p:spPr bwMode="auto">
          <a:xfrm>
            <a:off x="1739900" y="512677"/>
            <a:ext cx="8585200" cy="661261"/>
          </a:xfrm>
          <a:prstGeom prst="rect">
            <a:avLst/>
          </a:prstGeom>
          <a:noFill/>
          <a:ln w="9525">
            <a:noFill/>
            <a:miter lim="800000"/>
            <a:headEnd/>
            <a:tailEnd/>
          </a:ln>
        </p:spPr>
        <p:txBody>
          <a:bodyPr anchor="ctr"/>
          <a:lstStyle/>
          <a:p>
            <a:pPr eaLnBrk="0" hangingPunct="0"/>
            <a:r>
              <a:rPr lang="en-GB" sz="2800" dirty="0"/>
              <a:t>HRF convolution</a:t>
            </a:r>
            <a:endParaRPr lang="en-US" sz="2400" b="1" dirty="0">
              <a:latin typeface="Arial Unicode MS" pitchFamily="34" charset="-128"/>
              <a:ea typeface="Arial Unicode MS" pitchFamily="34" charset="-128"/>
              <a:cs typeface="Arial Unicode MS" pitchFamily="34" charset="-128"/>
            </a:endParaRPr>
          </a:p>
        </p:txBody>
      </p:sp>
      <p:grpSp>
        <p:nvGrpSpPr>
          <p:cNvPr id="13" name="Group 12"/>
          <p:cNvGrpSpPr>
            <a:grpSpLocks/>
          </p:cNvGrpSpPr>
          <p:nvPr/>
        </p:nvGrpSpPr>
        <p:grpSpPr bwMode="auto">
          <a:xfrm>
            <a:off x="2594620" y="1592797"/>
            <a:ext cx="2781300" cy="2274887"/>
            <a:chOff x="4233" y="1014"/>
            <a:chExt cx="1971" cy="1433"/>
          </a:xfrm>
        </p:grpSpPr>
        <p:sp>
          <p:nvSpPr>
            <p:cNvPr id="14" name="Rectangle 13"/>
            <p:cNvSpPr>
              <a:spLocks noChangeArrowheads="1"/>
            </p:cNvSpPr>
            <p:nvPr/>
          </p:nvSpPr>
          <p:spPr bwMode="auto">
            <a:xfrm>
              <a:off x="4233" y="1615"/>
              <a:ext cx="1971" cy="233"/>
            </a:xfrm>
            <a:prstGeom prst="rect">
              <a:avLst/>
            </a:prstGeom>
            <a:solidFill>
              <a:srgbClr val="FFFFFF"/>
            </a:solidFill>
            <a:ln w="9525">
              <a:noFill/>
              <a:miter lim="800000"/>
              <a:headEnd/>
              <a:tailEnd/>
            </a:ln>
          </p:spPr>
          <p:txBody>
            <a:bodyPr anchor="ctr">
              <a:spAutoFit/>
            </a:bodyPr>
            <a:lstStyle/>
            <a:p>
              <a:pPr eaLnBrk="0" hangingPunct="0"/>
              <a:endParaRPr lang="en-GB"/>
            </a:p>
          </p:txBody>
        </p:sp>
        <p:pic>
          <p:nvPicPr>
            <p:cNvPr id="15" name="Picture 14" descr="hrf"/>
            <p:cNvPicPr>
              <a:picLocks noChangeAspect="1" noChangeArrowheads="1"/>
            </p:cNvPicPr>
            <p:nvPr/>
          </p:nvPicPr>
          <p:blipFill>
            <a:blip r:embed="rId5"/>
            <a:srcRect l="2220" t="4445" r="9438" b="1482"/>
            <a:stretch>
              <a:fillRect/>
            </a:stretch>
          </p:blipFill>
          <p:spPr bwMode="auto">
            <a:xfrm>
              <a:off x="4289" y="1014"/>
              <a:ext cx="1795" cy="1433"/>
            </a:xfrm>
            <a:prstGeom prst="rect">
              <a:avLst/>
            </a:prstGeom>
            <a:noFill/>
            <a:ln w="9525">
              <a:noFill/>
              <a:miter lim="800000"/>
              <a:headEnd/>
              <a:tailEnd/>
            </a:ln>
          </p:spPr>
        </p:pic>
        <p:sp>
          <p:nvSpPr>
            <p:cNvPr id="17" name="Line 16"/>
            <p:cNvSpPr>
              <a:spLocks noChangeShapeType="1"/>
            </p:cNvSpPr>
            <p:nvPr/>
          </p:nvSpPr>
          <p:spPr bwMode="auto">
            <a:xfrm>
              <a:off x="4505" y="2090"/>
              <a:ext cx="1573" cy="0"/>
            </a:xfrm>
            <a:prstGeom prst="line">
              <a:avLst/>
            </a:prstGeom>
            <a:noFill/>
            <a:ln w="9525">
              <a:solidFill>
                <a:srgbClr val="000000"/>
              </a:solidFill>
              <a:round/>
              <a:headEnd/>
              <a:tailEnd/>
            </a:ln>
          </p:spPr>
          <p:txBody>
            <a:bodyPr>
              <a:spAutoFit/>
            </a:bodyPr>
            <a:lstStyle/>
            <a:p>
              <a:endParaRPr lang="en-US"/>
            </a:p>
          </p:txBody>
        </p:sp>
      </p:grpSp>
      <p:sp>
        <p:nvSpPr>
          <p:cNvPr id="18" name="TextBox 17"/>
          <p:cNvSpPr txBox="1"/>
          <p:nvPr/>
        </p:nvSpPr>
        <p:spPr>
          <a:xfrm>
            <a:off x="1811524" y="1160748"/>
            <a:ext cx="3919856" cy="369332"/>
          </a:xfrm>
          <a:prstGeom prst="rect">
            <a:avLst/>
          </a:prstGeom>
          <a:noFill/>
        </p:spPr>
        <p:txBody>
          <a:bodyPr wrap="none" rtlCol="0">
            <a:spAutoFit/>
          </a:bodyPr>
          <a:lstStyle/>
          <a:p>
            <a:r>
              <a:rPr lang="en-GB" dirty="0"/>
              <a:t>Hemodynamic response function (HRF):</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t="59231"/>
          <a:stretch/>
        </p:blipFill>
        <p:spPr>
          <a:xfrm>
            <a:off x="7364028" y="2448852"/>
            <a:ext cx="3158338" cy="1603739"/>
          </a:xfrm>
          <a:prstGeom prst="rect">
            <a:avLst/>
          </a:prstGeom>
        </p:spPr>
      </p:pic>
      <p:sp>
        <p:nvSpPr>
          <p:cNvPr id="23" name="TextBox 22"/>
          <p:cNvSpPr txBox="1"/>
          <p:nvPr/>
        </p:nvSpPr>
        <p:spPr>
          <a:xfrm>
            <a:off x="1847528" y="4005064"/>
            <a:ext cx="3348224" cy="369332"/>
          </a:xfrm>
          <a:prstGeom prst="rect">
            <a:avLst/>
          </a:prstGeom>
          <a:noFill/>
        </p:spPr>
        <p:txBody>
          <a:bodyPr wrap="none" rtlCol="0">
            <a:spAutoFit/>
          </a:bodyPr>
          <a:lstStyle/>
          <a:p>
            <a:r>
              <a:rPr lang="en-GB" dirty="0"/>
              <a:t>Linear time-invariant (LTI) system:</a:t>
            </a:r>
          </a:p>
        </p:txBody>
      </p:sp>
      <p:sp>
        <p:nvSpPr>
          <p:cNvPr id="2" name="Rectangle 1"/>
          <p:cNvSpPr/>
          <p:nvPr/>
        </p:nvSpPr>
        <p:spPr bwMode="auto">
          <a:xfrm>
            <a:off x="3310179" y="4509120"/>
            <a:ext cx="1080120" cy="576064"/>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latin typeface="Arial" pitchFamily="34" charset="0"/>
            </a:endParaRPr>
          </a:p>
        </p:txBody>
      </p:sp>
      <p:cxnSp>
        <p:nvCxnSpPr>
          <p:cNvPr id="6" name="Straight Arrow Connector 5"/>
          <p:cNvCxnSpPr>
            <a:endCxn id="2" idx="1"/>
          </p:cNvCxnSpPr>
          <p:nvPr/>
        </p:nvCxnSpPr>
        <p:spPr bwMode="auto">
          <a:xfrm>
            <a:off x="2655775" y="4797152"/>
            <a:ext cx="65440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4399611" y="4816130"/>
            <a:ext cx="71008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2189855" y="4600106"/>
            <a:ext cx="530915"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u(t)</a:t>
            </a:r>
          </a:p>
        </p:txBody>
      </p:sp>
      <p:sp>
        <p:nvSpPr>
          <p:cNvPr id="22" name="TextBox 21"/>
          <p:cNvSpPr txBox="1"/>
          <p:nvPr/>
        </p:nvSpPr>
        <p:spPr>
          <a:xfrm>
            <a:off x="5061030" y="4600106"/>
            <a:ext cx="502061"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x(t)</a:t>
            </a:r>
          </a:p>
        </p:txBody>
      </p:sp>
      <p:sp>
        <p:nvSpPr>
          <p:cNvPr id="26" name="TextBox 25"/>
          <p:cNvSpPr txBox="1"/>
          <p:nvPr/>
        </p:nvSpPr>
        <p:spPr>
          <a:xfrm>
            <a:off x="3515810" y="4607840"/>
            <a:ext cx="671979"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hrf(t)</a:t>
            </a:r>
          </a:p>
        </p:txBody>
      </p:sp>
      <mc:AlternateContent xmlns:mc="http://schemas.openxmlformats.org/markup-compatibility/2006" xmlns:a14="http://schemas.microsoft.com/office/drawing/2010/main">
        <mc:Choice Requires="a14">
          <p:sp>
            <p:nvSpPr>
              <p:cNvPr id="28" name="TextBox 27"/>
              <p:cNvSpPr txBox="1"/>
              <p:nvPr/>
            </p:nvSpPr>
            <p:spPr>
              <a:xfrm>
                <a:off x="2432829" y="5561839"/>
                <a:ext cx="2270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effectLst>
                            <a:outerShdw blurRad="38100" dist="38100" dir="2700000" algn="tl">
                              <a:srgbClr val="000000">
                                <a:alpha val="43137"/>
                              </a:srgbClr>
                            </a:outerShdw>
                          </a:effectLst>
                          <a:latin typeface="Cambria Math"/>
                        </a:rPr>
                        <m:t>𝑥</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rPr>
                            <m:t>𝑡</m:t>
                          </m:r>
                        </m:e>
                      </m:d>
                      <m:r>
                        <a:rPr lang="en-GB" i="1">
                          <a:effectLst>
                            <a:outerShdw blurRad="38100" dist="38100" dir="2700000" algn="tl">
                              <a:srgbClr val="000000">
                                <a:alpha val="43137"/>
                              </a:srgbClr>
                            </a:outerShdw>
                          </a:effectLst>
                          <a:latin typeface="Cambria Math"/>
                        </a:rPr>
                        <m:t>=</m:t>
                      </m:r>
                      <m:r>
                        <a:rPr lang="en-GB" i="1">
                          <a:effectLst>
                            <a:outerShdw blurRad="38100" dist="38100" dir="2700000" algn="tl">
                              <a:srgbClr val="000000">
                                <a:alpha val="43137"/>
                              </a:srgbClr>
                            </a:outerShdw>
                          </a:effectLst>
                          <a:latin typeface="Cambria Math"/>
                        </a:rPr>
                        <m:t>𝑢</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rPr>
                            <m:t>𝑡</m:t>
                          </m:r>
                        </m:e>
                      </m:d>
                      <m:r>
                        <a:rPr lang="en-GB" i="1">
                          <a:effectLst>
                            <a:outerShdw blurRad="38100" dist="38100" dir="2700000" algn="tl">
                              <a:srgbClr val="000000">
                                <a:alpha val="43137"/>
                              </a:srgbClr>
                            </a:outerShdw>
                          </a:effectLst>
                          <a:latin typeface="Cambria Math"/>
                          <a:ea typeface="Cambria Math"/>
                        </a:rPr>
                        <m:t>∗</m:t>
                      </m:r>
                      <m:r>
                        <a:rPr lang="en-GB" i="1">
                          <a:effectLst>
                            <a:outerShdw blurRad="38100" dist="38100" dir="2700000" algn="tl">
                              <a:srgbClr val="000000">
                                <a:alpha val="43137"/>
                              </a:srgbClr>
                            </a:outerShdw>
                          </a:effectLst>
                          <a:latin typeface="Cambria Math"/>
                          <a:ea typeface="Cambria Math"/>
                        </a:rPr>
                        <m:t>h𝑟𝑓</m:t>
                      </m:r>
                      <m:d>
                        <m:dPr>
                          <m:ctrlPr>
                            <a:rPr lang="en-GB" i="1">
                              <a:effectLst>
                                <a:outerShdw blurRad="38100" dist="38100" dir="2700000" algn="tl">
                                  <a:srgbClr val="000000">
                                    <a:alpha val="43137"/>
                                  </a:srgbClr>
                                </a:outerShdw>
                              </a:effectLst>
                              <a:latin typeface="Cambria Math" panose="02040503050406030204" pitchFamily="18" charset="0"/>
                              <a:ea typeface="Cambria Math"/>
                            </a:rPr>
                          </m:ctrlPr>
                        </m:dPr>
                        <m:e>
                          <m:r>
                            <a:rPr lang="en-GB" i="1">
                              <a:effectLst>
                                <a:outerShdw blurRad="38100" dist="38100" dir="2700000" algn="tl">
                                  <a:srgbClr val="000000">
                                    <a:alpha val="43137"/>
                                  </a:srgbClr>
                                </a:outerShdw>
                              </a:effectLst>
                              <a:latin typeface="Cambria Math"/>
                              <a:ea typeface="Cambria Math"/>
                            </a:rPr>
                            <m:t>𝑡</m:t>
                          </m:r>
                        </m:e>
                      </m:d>
                    </m:oMath>
                  </m:oMathPara>
                </a14:m>
                <a:endParaRPr lang="en-GB" dirty="0">
                  <a:effectLst>
                    <a:outerShdw blurRad="38100" dist="38100" dir="2700000" algn="tl">
                      <a:srgbClr val="000000">
                        <a:alpha val="43137"/>
                      </a:srgbClr>
                    </a:outerShdw>
                  </a:effectLst>
                  <a:ea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908829" y="5561839"/>
                <a:ext cx="2270686" cy="369332"/>
              </a:xfrm>
              <a:prstGeom prst="rect">
                <a:avLst/>
              </a:prstGeom>
              <a:blipFill rotWithShape="1">
                <a:blip r:embed="rId6"/>
                <a:stretch>
                  <a:fillRect b="-213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916945" y="5921880"/>
                <a:ext cx="2481128" cy="7114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effectLst>
                            <a:outerShdw blurRad="38100" dist="38100" dir="2700000" algn="tl">
                              <a:srgbClr val="000000">
                                <a:alpha val="43137"/>
                              </a:srgbClr>
                            </a:outerShdw>
                          </a:effectLst>
                          <a:latin typeface="Cambria Math"/>
                        </a:rPr>
                        <m:t>=</m:t>
                      </m:r>
                      <m:nary>
                        <m:naryPr>
                          <m:ctrlPr>
                            <a:rPr lang="en-GB" i="1">
                              <a:effectLst>
                                <a:outerShdw blurRad="38100" dist="38100" dir="2700000" algn="tl">
                                  <a:srgbClr val="000000">
                                    <a:alpha val="43137"/>
                                  </a:srgbClr>
                                </a:outerShdw>
                              </a:effectLst>
                              <a:latin typeface="Cambria Math" panose="02040503050406030204" pitchFamily="18" charset="0"/>
                            </a:rPr>
                          </m:ctrlPr>
                        </m:naryPr>
                        <m:sub>
                          <m:r>
                            <m:rPr>
                              <m:brk m:alnAt="23"/>
                            </m:rPr>
                            <a:rPr lang="en-GB" i="1">
                              <a:effectLst>
                                <a:outerShdw blurRad="38100" dist="38100" dir="2700000" algn="tl">
                                  <a:srgbClr val="000000">
                                    <a:alpha val="43137"/>
                                  </a:srgbClr>
                                </a:outerShdw>
                              </a:effectLst>
                              <a:latin typeface="Cambria Math"/>
                            </a:rPr>
                            <m:t>𝑜</m:t>
                          </m:r>
                        </m:sub>
                        <m:sup>
                          <m:r>
                            <a:rPr lang="en-GB" i="1">
                              <a:effectLst>
                                <a:outerShdw blurRad="38100" dist="38100" dir="2700000" algn="tl">
                                  <a:srgbClr val="000000">
                                    <a:alpha val="43137"/>
                                  </a:srgbClr>
                                </a:outerShdw>
                              </a:effectLst>
                              <a:latin typeface="Cambria Math"/>
                            </a:rPr>
                            <m:t>𝑡</m:t>
                          </m:r>
                        </m:sup>
                        <m:e>
                          <m:r>
                            <a:rPr lang="en-GB" i="1">
                              <a:effectLst>
                                <a:outerShdw blurRad="38100" dist="38100" dir="2700000" algn="tl">
                                  <a:srgbClr val="000000">
                                    <a:alpha val="43137"/>
                                  </a:srgbClr>
                                </a:outerShdw>
                              </a:effectLst>
                              <a:latin typeface="Cambria Math"/>
                            </a:rPr>
                            <m:t>𝑢</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ea typeface="Cambria Math"/>
                                </a:rPr>
                                <m:t>𝜏</m:t>
                              </m:r>
                            </m:e>
                          </m:d>
                          <m:r>
                            <a:rPr lang="en-GB" i="1">
                              <a:effectLst>
                                <a:outerShdw blurRad="38100" dist="38100" dir="2700000" algn="tl">
                                  <a:srgbClr val="000000">
                                    <a:alpha val="43137"/>
                                  </a:srgbClr>
                                </a:outerShdw>
                              </a:effectLst>
                              <a:latin typeface="Cambria Math"/>
                            </a:rPr>
                            <m:t>h𝑟𝑓</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rPr>
                                <m:t>𝑡</m:t>
                              </m:r>
                              <m:r>
                                <a:rPr lang="en-GB" i="1">
                                  <a:effectLst>
                                    <a:outerShdw blurRad="38100" dist="38100" dir="2700000" algn="tl">
                                      <a:srgbClr val="000000">
                                        <a:alpha val="43137"/>
                                      </a:srgbClr>
                                    </a:outerShdw>
                                  </a:effectLst>
                                  <a:latin typeface="Cambria Math"/>
                                </a:rPr>
                                <m:t>−</m:t>
                              </m:r>
                              <m:r>
                                <a:rPr lang="en-GB" i="1">
                                  <a:effectLst>
                                    <a:outerShdw blurRad="38100" dist="38100" dir="2700000" algn="tl">
                                      <a:srgbClr val="000000">
                                        <a:alpha val="43137"/>
                                      </a:srgbClr>
                                    </a:outerShdw>
                                  </a:effectLst>
                                  <a:latin typeface="Cambria Math"/>
                                  <a:ea typeface="Cambria Math"/>
                                </a:rPr>
                                <m:t>𝜏</m:t>
                              </m:r>
                            </m:e>
                          </m:d>
                          <m:r>
                            <a:rPr lang="en-GB" i="1">
                              <a:effectLst>
                                <a:outerShdw blurRad="38100" dist="38100" dir="2700000" algn="tl">
                                  <a:srgbClr val="000000">
                                    <a:alpha val="43137"/>
                                  </a:srgbClr>
                                </a:outerShdw>
                              </a:effectLst>
                              <a:latin typeface="Cambria Math"/>
                              <a:ea typeface="Cambria Math"/>
                            </a:rPr>
                            <m:t>𝑑</m:t>
                          </m:r>
                          <m:r>
                            <a:rPr lang="en-GB" i="1">
                              <a:effectLst>
                                <a:outerShdw blurRad="38100" dist="38100" dir="2700000" algn="tl">
                                  <a:srgbClr val="000000">
                                    <a:alpha val="43137"/>
                                  </a:srgbClr>
                                </a:outerShdw>
                              </a:effectLst>
                              <a:latin typeface="Cambria Math"/>
                              <a:ea typeface="Cambria Math"/>
                            </a:rPr>
                            <m:t>𝜏</m:t>
                          </m:r>
                        </m:e>
                      </m:nary>
                    </m:oMath>
                  </m:oMathPara>
                </a14:m>
                <a:endParaRPr lang="en-GB" dirty="0">
                  <a:effectLst>
                    <a:outerShdw blurRad="38100" dist="38100" dir="2700000" algn="tl">
                      <a:srgbClr val="000000">
                        <a:alpha val="43137"/>
                      </a:srgbClr>
                    </a:outerShdw>
                  </a:effectLst>
                  <a:ea typeface="Cambria Math"/>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392945" y="5921879"/>
                <a:ext cx="2481128" cy="711477"/>
              </a:xfrm>
              <a:prstGeom prst="rect">
                <a:avLst/>
              </a:prstGeom>
              <a:blipFill rotWithShape="1">
                <a:blip r:embed="rId7"/>
                <a:stretch>
                  <a:fillRect b="-855"/>
                </a:stretch>
              </a:blipFill>
            </p:spPr>
            <p:txBody>
              <a:bodyPr/>
              <a:lstStyle/>
              <a:p>
                <a:r>
                  <a:rPr lang="en-GB">
                    <a:noFill/>
                  </a:rPr>
                  <a:t> </a:t>
                </a:r>
              </a:p>
            </p:txBody>
          </p:sp>
        </mc:Fallback>
      </mc:AlternateContent>
      <p:sp>
        <p:nvSpPr>
          <p:cNvPr id="31" name="TextBox 30"/>
          <p:cNvSpPr txBox="1"/>
          <p:nvPr/>
        </p:nvSpPr>
        <p:spPr>
          <a:xfrm>
            <a:off x="1964637" y="5157192"/>
            <a:ext cx="2255105" cy="369332"/>
          </a:xfrm>
          <a:prstGeom prst="rect">
            <a:avLst/>
          </a:prstGeom>
          <a:noFill/>
        </p:spPr>
        <p:txBody>
          <a:bodyPr wrap="none" rtlCol="0">
            <a:spAutoFit/>
          </a:bodyPr>
          <a:lstStyle/>
          <a:p>
            <a:r>
              <a:rPr lang="en-GB" dirty="0"/>
              <a:t>Convolution operator:</a:t>
            </a:r>
          </a:p>
        </p:txBody>
      </p:sp>
    </p:spTree>
    <p:extLst>
      <p:ext uri="{BB962C8B-B14F-4D97-AF65-F5344CB8AC3E}">
        <p14:creationId xmlns:p14="http://schemas.microsoft.com/office/powerpoint/2010/main" val="122110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0" grpId="0"/>
      <p:bldP spid="11" grpId="0"/>
      <p:bldP spid="23" grpId="0"/>
      <p:bldP spid="2" grpId="0" animBg="1"/>
      <p:bldP spid="21" grpId="0"/>
      <p:bldP spid="22" grpId="0"/>
      <p:bldP spid="26" grpId="0"/>
      <p:bldP spid="28" grpId="0"/>
      <p:bldP spid="29"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633" y="4685008"/>
            <a:ext cx="6769077" cy="18763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053" y="1859801"/>
            <a:ext cx="3101915" cy="24458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010" y="1844824"/>
            <a:ext cx="3101915" cy="2445878"/>
          </a:xfrm>
          <a:prstGeom prst="rect">
            <a:avLst/>
          </a:prstGeom>
        </p:spPr>
      </p:pic>
      <p:sp>
        <p:nvSpPr>
          <p:cNvPr id="6" name="Rectangle 23"/>
          <p:cNvSpPr>
            <a:spLocks noChangeArrowheads="1"/>
          </p:cNvSpPr>
          <p:nvPr/>
        </p:nvSpPr>
        <p:spPr bwMode="auto">
          <a:xfrm>
            <a:off x="1739900" y="614364"/>
            <a:ext cx="8585200" cy="942975"/>
          </a:xfrm>
          <a:prstGeom prst="rect">
            <a:avLst/>
          </a:prstGeom>
          <a:noFill/>
          <a:ln w="9525">
            <a:noFill/>
            <a:miter lim="800000"/>
            <a:headEnd/>
            <a:tailEnd/>
          </a:ln>
        </p:spPr>
        <p:txBody>
          <a:bodyPr anchor="ctr"/>
          <a:lstStyle/>
          <a:p>
            <a:pPr eaLnBrk="0" hangingPunct="0"/>
            <a:r>
              <a:rPr lang="en-GB" sz="2800" b="1" dirty="0">
                <a:latin typeface="Arial Unicode MS" pitchFamily="34" charset="-128"/>
                <a:ea typeface="Arial Unicode MS" pitchFamily="34" charset="-128"/>
                <a:cs typeface="Arial Unicode MS" pitchFamily="34" charset="-128"/>
              </a:rPr>
              <a:t>Problem 1: BOLD response</a:t>
            </a:r>
            <a:br>
              <a:rPr lang="en-GB" sz="2800" b="1" dirty="0">
                <a:latin typeface="Arial Unicode MS" pitchFamily="34" charset="-128"/>
                <a:ea typeface="Arial Unicode MS" pitchFamily="34" charset="-128"/>
                <a:cs typeface="Arial Unicode MS" pitchFamily="34" charset="-128"/>
              </a:rPr>
            </a:br>
            <a:r>
              <a:rPr lang="en-GB" sz="2400" b="1" dirty="0">
                <a:latin typeface="Arial Unicode MS" pitchFamily="34" charset="-128"/>
                <a:ea typeface="Arial Unicode MS" pitchFamily="34" charset="-128"/>
                <a:cs typeface="Arial Unicode MS" pitchFamily="34" charset="-128"/>
              </a:rPr>
              <a:t>Solution: Convolution model</a:t>
            </a:r>
            <a:endParaRPr lang="en-US" sz="2400"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75869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0" name="Rectangle 11"/>
          <p:cNvSpPr>
            <a:spLocks noChangeArrowheads="1"/>
          </p:cNvSpPr>
          <p:nvPr/>
        </p:nvSpPr>
        <p:spPr bwMode="auto">
          <a:xfrm>
            <a:off x="5303839" y="3886200"/>
            <a:ext cx="185737" cy="369888"/>
          </a:xfrm>
          <a:prstGeom prst="rect">
            <a:avLst/>
          </a:prstGeom>
          <a:solidFill>
            <a:srgbClr val="FFFFFF"/>
          </a:solidFill>
          <a:ln w="9525">
            <a:noFill/>
            <a:miter lim="800000"/>
            <a:headEnd/>
            <a:tailEnd/>
          </a:ln>
        </p:spPr>
        <p:txBody>
          <a:bodyPr wrap="none" anchor="ctr">
            <a:spAutoFit/>
          </a:bodyPr>
          <a:lstStyle/>
          <a:p>
            <a:pPr eaLnBrk="0" hangingPunct="0"/>
            <a:endParaRPr lang="en-GB"/>
          </a:p>
        </p:txBody>
      </p:sp>
      <p:sp>
        <p:nvSpPr>
          <p:cNvPr id="168981" name="Rectangle 12"/>
          <p:cNvSpPr>
            <a:spLocks noChangeArrowheads="1"/>
          </p:cNvSpPr>
          <p:nvPr/>
        </p:nvSpPr>
        <p:spPr bwMode="auto">
          <a:xfrm>
            <a:off x="1739900" y="469901"/>
            <a:ext cx="8585200" cy="942975"/>
          </a:xfrm>
          <a:prstGeom prst="rect">
            <a:avLst/>
          </a:prstGeom>
          <a:noFill/>
          <a:ln w="9525">
            <a:noFill/>
            <a:miter lim="800000"/>
            <a:headEnd/>
            <a:tailEnd/>
          </a:ln>
        </p:spPr>
        <p:txBody>
          <a:bodyPr anchor="ctr"/>
          <a:lstStyle/>
          <a:p>
            <a:pPr eaLnBrk="0" hangingPunct="0"/>
            <a:r>
              <a:rPr lang="en-GB" sz="2800" b="1">
                <a:latin typeface="Arial Unicode MS" pitchFamily="34" charset="-128"/>
                <a:ea typeface="Arial Unicode MS" pitchFamily="34" charset="-128"/>
                <a:cs typeface="Arial Unicode MS" pitchFamily="34" charset="-128"/>
              </a:rPr>
              <a:t>Convolution model of the BOLD response</a:t>
            </a:r>
            <a:endParaRPr lang="en-US" sz="2800" b="1">
              <a:latin typeface="Arial Unicode MS" pitchFamily="34" charset="-128"/>
              <a:ea typeface="Arial Unicode MS" pitchFamily="34" charset="-128"/>
              <a:cs typeface="Arial Unicode MS" pitchFamily="34" charset="-128"/>
            </a:endParaRPr>
          </a:p>
        </p:txBody>
      </p:sp>
      <p:sp>
        <p:nvSpPr>
          <p:cNvPr id="168982" name="Rectangle 13"/>
          <p:cNvSpPr>
            <a:spLocks noChangeArrowheads="1"/>
          </p:cNvSpPr>
          <p:nvPr/>
        </p:nvSpPr>
        <p:spPr bwMode="auto">
          <a:xfrm>
            <a:off x="1725613" y="1476376"/>
            <a:ext cx="3346450" cy="1254125"/>
          </a:xfrm>
          <a:prstGeom prst="rect">
            <a:avLst/>
          </a:prstGeom>
          <a:solidFill>
            <a:srgbClr val="B2B2B2"/>
          </a:solidFill>
          <a:ln w="19050">
            <a:solidFill>
              <a:schemeClr val="tx1"/>
            </a:solidFill>
            <a:miter lim="800000"/>
            <a:headEnd/>
            <a:tailEnd/>
          </a:ln>
        </p:spPr>
        <p:txBody>
          <a:bodyPr anchor="ctr"/>
          <a:lstStyle/>
          <a:p>
            <a:pPr eaLnBrk="0" hangingPunct="0"/>
            <a:r>
              <a:rPr lang="de-DE" sz="2000"/>
              <a:t>Convolve stimulus function with a canonical hemodynamic response function (HRF):</a:t>
            </a:r>
            <a:endParaRPr lang="en-GB" sz="2000"/>
          </a:p>
        </p:txBody>
      </p:sp>
      <p:pic>
        <p:nvPicPr>
          <p:cNvPr id="168983" name="Picture 14" descr="x1improved_img"/>
          <p:cNvPicPr>
            <a:picLocks noChangeAspect="1" noChangeArrowheads="1"/>
          </p:cNvPicPr>
          <p:nvPr/>
        </p:nvPicPr>
        <p:blipFill>
          <a:blip r:embed="rId4"/>
          <a:srcRect l="15256" t="6679" r="14993" b="11111"/>
          <a:stretch>
            <a:fillRect/>
          </a:stretch>
        </p:blipFill>
        <p:spPr bwMode="auto">
          <a:xfrm>
            <a:off x="3783014" y="3049589"/>
            <a:ext cx="390525" cy="2873375"/>
          </a:xfrm>
          <a:prstGeom prst="rect">
            <a:avLst/>
          </a:prstGeom>
          <a:noFill/>
          <a:ln w="38100">
            <a:solidFill>
              <a:srgbClr val="00FF00"/>
            </a:solidFill>
            <a:miter lim="800000"/>
            <a:headEnd/>
            <a:tailEnd/>
          </a:ln>
        </p:spPr>
      </p:pic>
      <p:pic>
        <p:nvPicPr>
          <p:cNvPr id="168984" name="Picture 15" descr="x1_img"/>
          <p:cNvPicPr>
            <a:picLocks noChangeAspect="1" noChangeArrowheads="1"/>
          </p:cNvPicPr>
          <p:nvPr/>
        </p:nvPicPr>
        <p:blipFill>
          <a:blip r:embed="rId5"/>
          <a:srcRect l="20830" t="7640" r="21660" b="11111"/>
          <a:stretch>
            <a:fillRect/>
          </a:stretch>
        </p:blipFill>
        <p:spPr bwMode="auto">
          <a:xfrm>
            <a:off x="2363789" y="3049589"/>
            <a:ext cx="390525" cy="2873375"/>
          </a:xfrm>
          <a:prstGeom prst="rect">
            <a:avLst/>
          </a:prstGeom>
          <a:noFill/>
          <a:ln w="38100">
            <a:solidFill>
              <a:srgbClr val="FF0000"/>
            </a:solidFill>
            <a:miter lim="800000"/>
            <a:headEnd/>
            <a:tailEnd/>
          </a:ln>
        </p:spPr>
      </p:pic>
      <p:sp>
        <p:nvSpPr>
          <p:cNvPr id="168985" name="Line 16"/>
          <p:cNvSpPr>
            <a:spLocks noChangeShapeType="1"/>
          </p:cNvSpPr>
          <p:nvPr/>
        </p:nvSpPr>
        <p:spPr bwMode="auto">
          <a:xfrm>
            <a:off x="2809876" y="4532313"/>
            <a:ext cx="887413" cy="0"/>
          </a:xfrm>
          <a:prstGeom prst="line">
            <a:avLst/>
          </a:prstGeom>
          <a:noFill/>
          <a:ln w="76200">
            <a:solidFill>
              <a:schemeClr val="tx1"/>
            </a:solidFill>
            <a:round/>
            <a:headEnd/>
            <a:tailEnd type="triangle" w="med" len="med"/>
          </a:ln>
        </p:spPr>
        <p:txBody>
          <a:bodyPr wrap="none" anchor="ctr"/>
          <a:lstStyle/>
          <a:p>
            <a:endParaRPr lang="en-US"/>
          </a:p>
        </p:txBody>
      </p:sp>
      <p:pic>
        <p:nvPicPr>
          <p:cNvPr id="168986" name="Picture 17" descr="newestimates"/>
          <p:cNvPicPr>
            <a:picLocks noChangeAspect="1" noChangeArrowheads="1"/>
          </p:cNvPicPr>
          <p:nvPr/>
        </p:nvPicPr>
        <p:blipFill>
          <a:blip r:embed="rId6"/>
          <a:srcRect l="3609" t="4814" r="9438" b="1852"/>
          <a:stretch>
            <a:fillRect/>
          </a:stretch>
        </p:blipFill>
        <p:spPr bwMode="auto">
          <a:xfrm>
            <a:off x="5421313" y="1854200"/>
            <a:ext cx="4826000" cy="4368800"/>
          </a:xfrm>
          <a:prstGeom prst="rect">
            <a:avLst/>
          </a:prstGeom>
          <a:noFill/>
          <a:ln w="9525">
            <a:noFill/>
            <a:miter lim="800000"/>
            <a:headEnd/>
            <a:tailEnd/>
          </a:ln>
        </p:spPr>
      </p:pic>
      <p:sp>
        <p:nvSpPr>
          <p:cNvPr id="168987" name="Text Box 18"/>
          <p:cNvSpPr txBox="1">
            <a:spLocks noChangeArrowheads="1"/>
          </p:cNvSpPr>
          <p:nvPr/>
        </p:nvSpPr>
        <p:spPr bwMode="auto">
          <a:xfrm>
            <a:off x="2762251" y="3998913"/>
            <a:ext cx="1046163" cy="400050"/>
          </a:xfrm>
          <a:prstGeom prst="rect">
            <a:avLst/>
          </a:prstGeom>
          <a:noFill/>
          <a:ln w="9525">
            <a:noFill/>
            <a:miter lim="800000"/>
            <a:headEnd/>
            <a:tailEnd/>
          </a:ln>
        </p:spPr>
        <p:txBody>
          <a:bodyPr wrap="none">
            <a:spAutoFit/>
          </a:bodyPr>
          <a:lstStyle/>
          <a:p>
            <a:pPr eaLnBrk="0" hangingPunct="0">
              <a:spcBef>
                <a:spcPct val="50000"/>
              </a:spcBef>
            </a:pPr>
            <a:r>
              <a:rPr lang="en-GB" sz="2000">
                <a:latin typeface="Arial Unicode MS" pitchFamily="34" charset="-128"/>
                <a:sym typeface="Symbol" pitchFamily="18" charset="2"/>
              </a:rPr>
              <a:t> </a:t>
            </a:r>
            <a:r>
              <a:rPr lang="en-GB" sz="2000">
                <a:latin typeface="Arial Unicode MS" pitchFamily="34" charset="-128"/>
              </a:rPr>
              <a:t>HRF</a:t>
            </a:r>
            <a:endParaRPr lang="en-US" sz="2000">
              <a:latin typeface="Arial Unicode MS" pitchFamily="34" charset="-128"/>
            </a:endParaRPr>
          </a:p>
        </p:txBody>
      </p:sp>
      <p:graphicFrame>
        <p:nvGraphicFramePr>
          <p:cNvPr id="168979" name="Object 19"/>
          <p:cNvGraphicFramePr>
            <a:graphicFrameLocks noChangeAspect="1"/>
          </p:cNvGraphicFramePr>
          <p:nvPr/>
        </p:nvGraphicFramePr>
        <p:xfrm>
          <a:off x="6211888" y="2120900"/>
          <a:ext cx="3879850" cy="1201738"/>
        </p:xfrm>
        <a:graphic>
          <a:graphicData uri="http://schemas.openxmlformats.org/presentationml/2006/ole">
            <mc:AlternateContent xmlns:mc="http://schemas.openxmlformats.org/markup-compatibility/2006">
              <mc:Choice xmlns:v="urn:schemas-microsoft-com:vml" Requires="v">
                <p:oleObj spid="_x0000_s2091" name="Equation" r:id="rId7" imgW="1743304" imgH="476301" progId="Equation.3">
                  <p:embed/>
                </p:oleObj>
              </mc:Choice>
              <mc:Fallback>
                <p:oleObj name="Equation" r:id="rId7" imgW="1743304" imgH="4763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1888" y="2120900"/>
                        <a:ext cx="3879850" cy="120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1690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 with our data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1556" y="1690688"/>
            <a:ext cx="7038282" cy="2680945"/>
          </a:xfrm>
        </p:spPr>
      </p:pic>
      <p:sp>
        <p:nvSpPr>
          <p:cNvPr id="5" name="Content Placeholder 2"/>
          <p:cNvSpPr txBox="1">
            <a:spLocks/>
          </p:cNvSpPr>
          <p:nvPr/>
        </p:nvSpPr>
        <p:spPr>
          <a:xfrm>
            <a:off x="918587" y="4582225"/>
            <a:ext cx="10014020" cy="1922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We have collected noisy data!</a:t>
            </a:r>
          </a:p>
          <a:p>
            <a:r>
              <a:rPr lang="en-GB" sz="2400" dirty="0"/>
              <a:t>The signal we are interested in is relatively weak</a:t>
            </a:r>
          </a:p>
          <a:p>
            <a:r>
              <a:rPr lang="en-GB" sz="2400" dirty="0"/>
              <a:t>The data has a complicated temporal and spatial noise structure</a:t>
            </a:r>
          </a:p>
        </p:txBody>
      </p:sp>
    </p:spTree>
    <p:extLst>
      <p:ext uri="{BB962C8B-B14F-4D97-AF65-F5344CB8AC3E}">
        <p14:creationId xmlns:p14="http://schemas.microsoft.com/office/powerpoint/2010/main" val="3676375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lstStyle/>
          <a:p>
            <a:r>
              <a:rPr lang="en-GB" dirty="0"/>
              <a:t>Introduction</a:t>
            </a:r>
          </a:p>
          <a:p>
            <a:r>
              <a:rPr lang="en-GB" dirty="0"/>
              <a:t>GLM</a:t>
            </a:r>
          </a:p>
          <a:p>
            <a:r>
              <a:rPr lang="en-GB" dirty="0"/>
              <a:t>Design Matrix</a:t>
            </a:r>
          </a:p>
          <a:p>
            <a:r>
              <a:rPr lang="en-GB" dirty="0"/>
              <a:t>Contrasts</a:t>
            </a:r>
          </a:p>
          <a:p>
            <a:r>
              <a:rPr lang="en-GB" dirty="0"/>
              <a:t>Inference</a:t>
            </a:r>
          </a:p>
          <a:p>
            <a:r>
              <a:rPr lang="en-GB" dirty="0"/>
              <a:t>Methodology</a:t>
            </a:r>
          </a:p>
        </p:txBody>
      </p:sp>
    </p:spTree>
    <p:extLst>
      <p:ext uri="{BB962C8B-B14F-4D97-AF65-F5344CB8AC3E}">
        <p14:creationId xmlns:p14="http://schemas.microsoft.com/office/powerpoint/2010/main" val="3317961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 with our data</a:t>
            </a:r>
          </a:p>
        </p:txBody>
      </p:sp>
      <p:sp>
        <p:nvSpPr>
          <p:cNvPr id="3" name="Content Placeholder 2"/>
          <p:cNvSpPr>
            <a:spLocks noGrp="1"/>
          </p:cNvSpPr>
          <p:nvPr>
            <p:ph idx="1"/>
          </p:nvPr>
        </p:nvSpPr>
        <p:spPr>
          <a:xfrm>
            <a:off x="838200" y="1851751"/>
            <a:ext cx="10515600" cy="4351338"/>
          </a:xfrm>
        </p:spPr>
        <p:txBody>
          <a:bodyPr>
            <a:normAutofit/>
          </a:bodyPr>
          <a:lstStyle/>
          <a:p>
            <a:r>
              <a:rPr lang="en-GB" dirty="0"/>
              <a:t>Many types of noise in our data </a:t>
            </a:r>
          </a:p>
          <a:p>
            <a:pPr lvl="1"/>
            <a:r>
              <a:rPr lang="en-GB" dirty="0"/>
              <a:t>E.g. head movement, physiological noise like heart beat/breathing or any non-modelled neural activity, scanner physics, susceptibility artefacts/dropout, … </a:t>
            </a:r>
          </a:p>
          <a:p>
            <a:r>
              <a:rPr lang="en-GB" dirty="0"/>
              <a:t>The noise is not identically distributed or independent, but may affect some frequencies more than others</a:t>
            </a:r>
          </a:p>
          <a:p>
            <a:r>
              <a:rPr lang="en-GB" dirty="0"/>
              <a:t>Much of this can be avoided by good quality acquisition, and by pre-processing</a:t>
            </a:r>
          </a:p>
          <a:p>
            <a:r>
              <a:rPr lang="en-GB" dirty="0"/>
              <a:t>However, some of it may remain and has to be dealt with during analysis</a:t>
            </a:r>
          </a:p>
        </p:txBody>
      </p:sp>
    </p:spTree>
    <p:extLst>
      <p:ext uri="{BB962C8B-B14F-4D97-AF65-F5344CB8AC3E}">
        <p14:creationId xmlns:p14="http://schemas.microsoft.com/office/powerpoint/2010/main" val="1218348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Dealing with noise</a:t>
            </a:r>
          </a:p>
        </p:txBody>
      </p:sp>
      <p:sp>
        <p:nvSpPr>
          <p:cNvPr id="3" name="Content Placeholder 2"/>
          <p:cNvSpPr>
            <a:spLocks noGrp="1"/>
          </p:cNvSpPr>
          <p:nvPr>
            <p:ph idx="1"/>
          </p:nvPr>
        </p:nvSpPr>
        <p:spPr>
          <a:xfrm>
            <a:off x="838200" y="1690688"/>
            <a:ext cx="10515600" cy="4351338"/>
          </a:xfrm>
        </p:spPr>
        <p:txBody>
          <a:bodyPr>
            <a:normAutofit/>
          </a:bodyPr>
          <a:lstStyle/>
          <a:p>
            <a:endParaRPr lang="en-GB" dirty="0"/>
          </a:p>
          <a:p>
            <a:endParaRPr lang="en-GB" dirty="0"/>
          </a:p>
        </p:txBody>
      </p:sp>
      <p:sp>
        <p:nvSpPr>
          <p:cNvPr id="4" name="Rectangle 3"/>
          <p:cNvSpPr/>
          <p:nvPr/>
        </p:nvSpPr>
        <p:spPr>
          <a:xfrm>
            <a:off x="1010194" y="2039706"/>
            <a:ext cx="9814560" cy="3264483"/>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GB" sz="2800" dirty="0"/>
              <a:t>Include nuisance </a:t>
            </a:r>
            <a:r>
              <a:rPr lang="en-GB" sz="2800" dirty="0" err="1"/>
              <a:t>regressors</a:t>
            </a:r>
            <a:r>
              <a:rPr lang="en-GB" sz="2800" dirty="0"/>
              <a:t>, e.g. for motion</a:t>
            </a:r>
          </a:p>
          <a:p>
            <a:pPr marL="57150" indent="-228600">
              <a:lnSpc>
                <a:spcPct val="90000"/>
              </a:lnSpc>
              <a:buFont typeface="Arial" panose="020B0604020202020204" pitchFamily="34" charset="0"/>
              <a:buChar char="•"/>
            </a:pPr>
            <a:endParaRPr lang="en-GB" sz="2800" dirty="0"/>
          </a:p>
          <a:p>
            <a:pPr marL="228600" indent="-228600">
              <a:lnSpc>
                <a:spcPct val="90000"/>
              </a:lnSpc>
              <a:spcBef>
                <a:spcPts val="1000"/>
              </a:spcBef>
              <a:buFont typeface="Arial" panose="020B0604020202020204" pitchFamily="34" charset="0"/>
              <a:buChar char="•"/>
            </a:pPr>
            <a:r>
              <a:rPr lang="en-GB" sz="2800" dirty="0"/>
              <a:t>High-pass filter to filter out low frequencies </a:t>
            </a:r>
          </a:p>
          <a:p>
            <a:pPr marL="800100" lvl="1" indent="-342900">
              <a:lnSpc>
                <a:spcPct val="90000"/>
              </a:lnSpc>
              <a:spcBef>
                <a:spcPts val="1000"/>
              </a:spcBef>
              <a:buFont typeface="Arial" panose="020B0604020202020204" pitchFamily="34" charset="0"/>
              <a:buChar char="•"/>
            </a:pPr>
            <a:r>
              <a:rPr lang="en-GB" sz="2400" dirty="0"/>
              <a:t>We assume that most of the lower frequencies in our signal are due to noise, e.g. signal drift, so okay to exclude them </a:t>
            </a:r>
          </a:p>
          <a:p>
            <a:pPr marL="800100" lvl="1" indent="-342900">
              <a:lnSpc>
                <a:spcPct val="90000"/>
              </a:lnSpc>
              <a:spcBef>
                <a:spcPts val="1000"/>
              </a:spcBef>
              <a:buFont typeface="Arial" panose="020B0604020202020204" pitchFamily="34" charset="0"/>
              <a:buChar char="•"/>
            </a:pPr>
            <a:r>
              <a:rPr lang="en-GB" sz="2400" dirty="0"/>
              <a:t>SPM default: 128s</a:t>
            </a:r>
          </a:p>
          <a:p>
            <a:pPr marL="228600" indent="-228600">
              <a:lnSpc>
                <a:spcPct val="90000"/>
              </a:lnSpc>
              <a:spcBef>
                <a:spcPts val="1000"/>
              </a:spcBef>
              <a:buFont typeface="Arial" panose="020B0604020202020204" pitchFamily="34" charset="0"/>
              <a:buChar char="•"/>
            </a:pPr>
            <a:endParaRPr lang="en-GB" sz="2800" dirty="0"/>
          </a:p>
        </p:txBody>
      </p:sp>
    </p:spTree>
    <p:extLst>
      <p:ext uri="{BB962C8B-B14F-4D97-AF65-F5344CB8AC3E}">
        <p14:creationId xmlns:p14="http://schemas.microsoft.com/office/powerpoint/2010/main" val="2510618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model</a:t>
            </a:r>
          </a:p>
        </p:txBody>
      </p:sp>
      <p:sp>
        <p:nvSpPr>
          <p:cNvPr id="3" name="Content Placeholder 2"/>
          <p:cNvSpPr>
            <a:spLocks noGrp="1"/>
          </p:cNvSpPr>
          <p:nvPr>
            <p:ph idx="1"/>
          </p:nvPr>
        </p:nvSpPr>
        <p:spPr>
          <a:xfrm>
            <a:off x="655320" y="5172329"/>
            <a:ext cx="10515600" cy="1969135"/>
          </a:xfrm>
        </p:spPr>
        <p:txBody>
          <a:bodyPr>
            <a:normAutofit/>
          </a:bodyPr>
          <a:lstStyle/>
          <a:p>
            <a:pPr marL="914400" lvl="2" indent="0">
              <a:buNone/>
            </a:pPr>
            <a:endParaRPr lang="en-GB" dirty="0"/>
          </a:p>
          <a:p>
            <a:r>
              <a:rPr lang="en-GB" sz="2000" dirty="0"/>
              <a:t>Our </a:t>
            </a:r>
            <a:r>
              <a:rPr lang="en-GB" sz="2000" b="1" dirty="0">
                <a:solidFill>
                  <a:schemeClr val="accent2">
                    <a:lumMod val="75000"/>
                  </a:schemeClr>
                </a:solidFill>
              </a:rPr>
              <a:t>design matrix </a:t>
            </a:r>
            <a:r>
              <a:rPr lang="en-GB" sz="2000" dirty="0"/>
              <a:t>includes all available knowledge about experimentally controlled factors and potential confounds that may affect our data</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648" y="1394911"/>
            <a:ext cx="7854696" cy="3924703"/>
          </a:xfrm>
          <a:prstGeom prst="rect">
            <a:avLst/>
          </a:prstGeom>
        </p:spPr>
      </p:pic>
    </p:spTree>
    <p:extLst>
      <p:ext uri="{BB962C8B-B14F-4D97-AF65-F5344CB8AC3E}">
        <p14:creationId xmlns:p14="http://schemas.microsoft.com/office/powerpoint/2010/main" val="898754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Parameter estimation</a:t>
            </a:r>
            <a:br>
              <a:rPr lang="en-GB" dirty="0"/>
            </a:br>
            <a:endParaRPr lang="en-GB" dirty="0"/>
          </a:p>
        </p:txBody>
      </p:sp>
      <p:sp>
        <p:nvSpPr>
          <p:cNvPr id="3" name="Content Placeholder 2"/>
          <p:cNvSpPr>
            <a:spLocks noGrp="1"/>
          </p:cNvSpPr>
          <p:nvPr>
            <p:ph idx="1"/>
          </p:nvPr>
        </p:nvSpPr>
        <p:spPr>
          <a:xfrm>
            <a:off x="838200" y="1840738"/>
            <a:ext cx="5355454" cy="4351338"/>
          </a:xfrm>
        </p:spPr>
        <p:txBody>
          <a:bodyPr>
            <a:normAutofit/>
          </a:bodyPr>
          <a:lstStyle/>
          <a:p>
            <a:r>
              <a:rPr lang="en-GB" dirty="0"/>
              <a:t>Assumptions about population error values ε:</a:t>
            </a:r>
          </a:p>
          <a:p>
            <a:pPr lvl="1"/>
            <a:r>
              <a:rPr lang="en-GB" sz="2000" dirty="0"/>
              <a:t>expected value of 0 at each time point</a:t>
            </a:r>
          </a:p>
          <a:p>
            <a:pPr lvl="1"/>
            <a:r>
              <a:rPr lang="en-GB" sz="2000" dirty="0"/>
              <a:t>constant variance σ</a:t>
            </a:r>
            <a:r>
              <a:rPr lang="en-GB" sz="2000" baseline="30000" dirty="0"/>
              <a:t>2</a:t>
            </a:r>
            <a:r>
              <a:rPr lang="en-GB" sz="2000" dirty="0"/>
              <a:t> </a:t>
            </a:r>
          </a:p>
          <a:p>
            <a:pPr lvl="1"/>
            <a:r>
              <a:rPr lang="en-GB" sz="2000" dirty="0"/>
              <a:t>independent</a:t>
            </a:r>
          </a:p>
          <a:p>
            <a:pPr lvl="1"/>
            <a:r>
              <a:rPr lang="en-GB" sz="2000" dirty="0"/>
              <a:t>normally distributed</a:t>
            </a:r>
          </a:p>
          <a:p>
            <a:r>
              <a:rPr lang="en-GB" dirty="0"/>
              <a:t>Ordinary least squares estimation</a:t>
            </a:r>
          </a:p>
          <a:p>
            <a:pPr lvl="1"/>
            <a:r>
              <a:rPr lang="en-GB" sz="2000" dirty="0"/>
              <a:t>Parameter estimates that minimise the sum of squared errors</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548" y="1825625"/>
            <a:ext cx="4998720" cy="4066032"/>
          </a:xfrm>
          <a:prstGeom prst="rect">
            <a:avLst/>
          </a:prstGeom>
        </p:spPr>
      </p:pic>
      <p:sp>
        <p:nvSpPr>
          <p:cNvPr id="5" name="Rectangle 4"/>
          <p:cNvSpPr/>
          <p:nvPr/>
        </p:nvSpPr>
        <p:spPr>
          <a:xfrm>
            <a:off x="9188388" y="3409025"/>
            <a:ext cx="204187" cy="2485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587883" y="3551068"/>
            <a:ext cx="205666" cy="2485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398276" y="4128117"/>
            <a:ext cx="187911" cy="2145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750206" y="4465469"/>
            <a:ext cx="251536" cy="3107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253056" y="4660776"/>
            <a:ext cx="153881" cy="1745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379476" y="2789069"/>
            <a:ext cx="220462" cy="26484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793549" y="3258656"/>
            <a:ext cx="131686" cy="15036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406937" y="4465469"/>
            <a:ext cx="105792" cy="1059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a:stCxn id="21" idx="2"/>
            <a:endCxn id="5" idx="0"/>
          </p:cNvCxnSpPr>
          <p:nvPr/>
        </p:nvCxnSpPr>
        <p:spPr>
          <a:xfrm flipH="1">
            <a:off x="9290482" y="2866925"/>
            <a:ext cx="189681" cy="54210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a:stCxn id="21" idx="2"/>
            <a:endCxn id="6" idx="0"/>
          </p:cNvCxnSpPr>
          <p:nvPr/>
        </p:nvCxnSpPr>
        <p:spPr>
          <a:xfrm>
            <a:off x="9480163" y="2866925"/>
            <a:ext cx="210553" cy="684143"/>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a:stCxn id="21" idx="2"/>
          </p:cNvCxnSpPr>
          <p:nvPr/>
        </p:nvCxnSpPr>
        <p:spPr>
          <a:xfrm>
            <a:off x="9480163" y="2866925"/>
            <a:ext cx="313386" cy="391731"/>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8360387" y="2343705"/>
            <a:ext cx="2239551" cy="523220"/>
          </a:xfrm>
          <a:prstGeom prst="rect">
            <a:avLst/>
          </a:prstGeom>
          <a:noFill/>
        </p:spPr>
        <p:txBody>
          <a:bodyPr wrap="square" rtlCol="0">
            <a:spAutoFit/>
          </a:bodyPr>
          <a:lstStyle/>
          <a:p>
            <a:r>
              <a:rPr lang="en-GB" sz="1400" i="1" dirty="0">
                <a:solidFill>
                  <a:srgbClr val="FF0000"/>
                </a:solidFill>
                <a:latin typeface="Times New Roman" panose="02020603050405020304" pitchFamily="18" charset="0"/>
                <a:cs typeface="Times New Roman" panose="02020603050405020304" pitchFamily="18" charset="0"/>
              </a:rPr>
              <a:t>these are the squared errors for each observation</a:t>
            </a:r>
          </a:p>
        </p:txBody>
      </p:sp>
    </p:spTree>
    <p:extLst>
      <p:ext uri="{BB962C8B-B14F-4D97-AF65-F5344CB8AC3E}">
        <p14:creationId xmlns:p14="http://schemas.microsoft.com/office/powerpoint/2010/main" val="138375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lstStyle/>
          <a:p>
            <a:r>
              <a:rPr lang="en-GB" dirty="0"/>
              <a:t>Introduction</a:t>
            </a:r>
          </a:p>
          <a:p>
            <a:r>
              <a:rPr lang="en-GB" dirty="0"/>
              <a:t>Design Matrix</a:t>
            </a:r>
          </a:p>
          <a:p>
            <a:r>
              <a:rPr lang="en-GB" dirty="0"/>
              <a:t>GLM</a:t>
            </a:r>
          </a:p>
          <a:p>
            <a:r>
              <a:rPr lang="en-GB" dirty="0"/>
              <a:t>Contrast</a:t>
            </a:r>
          </a:p>
          <a:p>
            <a:r>
              <a:rPr lang="en-GB" dirty="0"/>
              <a:t>Inference</a:t>
            </a:r>
          </a:p>
          <a:p>
            <a:r>
              <a:rPr lang="en-GB" dirty="0"/>
              <a:t>Methodology</a:t>
            </a:r>
          </a:p>
        </p:txBody>
      </p:sp>
      <p:sp>
        <p:nvSpPr>
          <p:cNvPr id="4" name="Rectangle 3"/>
          <p:cNvSpPr/>
          <p:nvPr/>
        </p:nvSpPr>
        <p:spPr>
          <a:xfrm>
            <a:off x="661481" y="3307404"/>
            <a:ext cx="3910519" cy="2042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9863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54036" y="456137"/>
            <a:ext cx="8949704" cy="5828281"/>
          </a:xfrm>
          <a:prstGeom prst="rect">
            <a:avLst/>
          </a:prstGeom>
        </p:spPr>
      </p:pic>
    </p:spTree>
    <p:extLst>
      <p:ext uri="{BB962C8B-B14F-4D97-AF65-F5344CB8AC3E}">
        <p14:creationId xmlns:p14="http://schemas.microsoft.com/office/powerpoint/2010/main" val="376681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a:t>
            </a:r>
          </a:p>
        </p:txBody>
      </p:sp>
      <p:sp>
        <p:nvSpPr>
          <p:cNvPr id="3" name="Content Placeholder 2"/>
          <p:cNvSpPr>
            <a:spLocks noGrp="1"/>
          </p:cNvSpPr>
          <p:nvPr>
            <p:ph idx="1"/>
          </p:nvPr>
        </p:nvSpPr>
        <p:spPr/>
        <p:txBody>
          <a:bodyPr/>
          <a:lstStyle/>
          <a:p>
            <a:r>
              <a:rPr lang="en-US" dirty="0"/>
              <a:t>After fitting the GLM we use the estimated parameters to determine whether there is </a:t>
            </a:r>
            <a:r>
              <a:rPr lang="en-US" dirty="0">
                <a:solidFill>
                  <a:srgbClr val="FF0000"/>
                </a:solidFill>
              </a:rPr>
              <a:t>significant activation </a:t>
            </a:r>
            <a:r>
              <a:rPr lang="en-US" dirty="0"/>
              <a:t>present in the voxel</a:t>
            </a:r>
          </a:p>
          <a:p>
            <a:endParaRPr lang="en-US" b="1" dirty="0"/>
          </a:p>
          <a:p>
            <a:r>
              <a:rPr lang="en-US" dirty="0"/>
              <a:t>Inference is based on the fact that:</a:t>
            </a:r>
          </a:p>
          <a:p>
            <a:endParaRPr lang="en-US" b="1" dirty="0"/>
          </a:p>
          <a:p>
            <a:endParaRPr lang="en-US" b="1" dirty="0"/>
          </a:p>
          <a:p>
            <a:r>
              <a:rPr lang="en-US" dirty="0"/>
              <a:t>V accounts for temporal noise correlations</a:t>
            </a:r>
          </a:p>
          <a:p>
            <a:r>
              <a:rPr lang="en-US" dirty="0"/>
              <a:t>Use t and F procedures to perform tests on effects of interest</a:t>
            </a:r>
            <a:endParaRPr lang="en-US" b="1" dirty="0"/>
          </a:p>
        </p:txBody>
      </p:sp>
      <p:pic>
        <p:nvPicPr>
          <p:cNvPr id="4" name="Picture 3"/>
          <p:cNvPicPr>
            <a:picLocks noChangeAspect="1"/>
          </p:cNvPicPr>
          <p:nvPr/>
        </p:nvPicPr>
        <p:blipFill>
          <a:blip r:embed="rId2"/>
          <a:stretch>
            <a:fillRect/>
          </a:stretch>
        </p:blipFill>
        <p:spPr>
          <a:xfrm>
            <a:off x="3120978" y="3835219"/>
            <a:ext cx="4038600" cy="850900"/>
          </a:xfrm>
          <a:prstGeom prst="rect">
            <a:avLst/>
          </a:prstGeom>
        </p:spPr>
      </p:pic>
      <p:pic>
        <p:nvPicPr>
          <p:cNvPr id="5" name="Picture 27" descr="Ce"/>
          <p:cNvPicPr>
            <a:picLocks noChangeAspect="1" noChangeArrowheads="1"/>
          </p:cNvPicPr>
          <p:nvPr/>
        </p:nvPicPr>
        <p:blipFill>
          <a:blip r:embed="rId3"/>
          <a:srcRect l="13036" t="7419" r="9993" b="11479"/>
          <a:stretch>
            <a:fillRect/>
          </a:stretch>
        </p:blipFill>
        <p:spPr bwMode="auto">
          <a:xfrm>
            <a:off x="8117787" y="2768521"/>
            <a:ext cx="2277803" cy="2465545"/>
          </a:xfrm>
          <a:prstGeom prst="rect">
            <a:avLst/>
          </a:prstGeom>
          <a:noFill/>
          <a:ln w="9525">
            <a:noFill/>
            <a:miter lim="800000"/>
            <a:headEnd/>
            <a:tailEnd/>
          </a:ln>
        </p:spPr>
      </p:pic>
    </p:spTree>
    <p:extLst>
      <p:ext uri="{BB962C8B-B14F-4D97-AF65-F5344CB8AC3E}">
        <p14:creationId xmlns:p14="http://schemas.microsoft.com/office/powerpoint/2010/main" val="330218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sz="2800" b="1"/>
              <a:t>Hypothesis Testing</a:t>
            </a:r>
            <a:endParaRPr lang="en-US" sz="2800" b="1"/>
          </a:p>
        </p:txBody>
      </p:sp>
      <p:sp>
        <p:nvSpPr>
          <p:cNvPr id="47107" name="Rectangle 3"/>
          <p:cNvSpPr>
            <a:spLocks noGrp="1" noChangeArrowheads="1"/>
          </p:cNvSpPr>
          <p:nvPr>
            <p:ph type="body" idx="1"/>
          </p:nvPr>
        </p:nvSpPr>
        <p:spPr>
          <a:xfrm>
            <a:off x="1905000" y="2027238"/>
            <a:ext cx="8229600" cy="1173162"/>
          </a:xfrm>
        </p:spPr>
        <p:txBody>
          <a:bodyPr/>
          <a:lstStyle/>
          <a:p>
            <a:r>
              <a:rPr lang="en-GB" sz="2000" b="1" dirty="0"/>
              <a:t>Null Hypothesis H</a:t>
            </a:r>
            <a:r>
              <a:rPr lang="en-GB" sz="2000" b="1" baseline="-25000" dirty="0"/>
              <a:t>0</a:t>
            </a:r>
          </a:p>
          <a:p>
            <a:pPr>
              <a:buFont typeface="Wingdings" pitchFamily="2" charset="2"/>
              <a:buNone/>
            </a:pPr>
            <a:r>
              <a:rPr lang="en-GB" sz="2000" dirty="0">
                <a:sym typeface="Wingdings" pitchFamily="2" charset="2"/>
              </a:rPr>
              <a:t>     Typically what we want to reject (no effect)</a:t>
            </a:r>
          </a:p>
          <a:p>
            <a:pPr>
              <a:buFont typeface="Wingdings" pitchFamily="2" charset="2"/>
              <a:buNone/>
            </a:pPr>
            <a:r>
              <a:rPr lang="en-GB" sz="2000" dirty="0">
                <a:sym typeface="Wingdings" pitchFamily="2" charset="2"/>
              </a:rPr>
              <a:t>      </a:t>
            </a:r>
            <a:r>
              <a:rPr lang="en-GB" sz="2000" dirty="0"/>
              <a:t>The Alternative Hypothesis H</a:t>
            </a:r>
            <a:r>
              <a:rPr lang="en-GB" sz="2000" baseline="-25000" dirty="0"/>
              <a:t>A</a:t>
            </a:r>
            <a:r>
              <a:rPr lang="en-GB" sz="2000" dirty="0"/>
              <a:t> expresses outcome of interest</a:t>
            </a:r>
          </a:p>
        </p:txBody>
      </p:sp>
      <p:sp>
        <p:nvSpPr>
          <p:cNvPr id="47108" name="Text Box 4"/>
          <p:cNvSpPr txBox="1">
            <a:spLocks noChangeArrowheads="1"/>
          </p:cNvSpPr>
          <p:nvPr/>
        </p:nvSpPr>
        <p:spPr bwMode="auto">
          <a:xfrm>
            <a:off x="1828801" y="1355725"/>
            <a:ext cx="537839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sz="2000" dirty="0"/>
              <a:t>To test a hypothesis, we construct “test statistics”</a:t>
            </a:r>
            <a:endParaRPr lang="en-US" sz="2000" dirty="0"/>
          </a:p>
        </p:txBody>
      </p:sp>
      <p:sp>
        <p:nvSpPr>
          <p:cNvPr id="47109" name="Rectangle 5"/>
          <p:cNvSpPr>
            <a:spLocks noChangeArrowheads="1"/>
          </p:cNvSpPr>
          <p:nvPr/>
        </p:nvSpPr>
        <p:spPr bwMode="auto">
          <a:xfrm>
            <a:off x="1905000" y="3627438"/>
            <a:ext cx="5257800" cy="2925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993366"/>
              </a:buClr>
              <a:buFont typeface="Arial"/>
              <a:buChar char="•"/>
            </a:pPr>
            <a:r>
              <a:rPr lang="en-GB" sz="2000" b="1" dirty="0"/>
              <a:t>Test Statistic T</a:t>
            </a:r>
          </a:p>
          <a:p>
            <a:pPr marL="342900" indent="-342900">
              <a:spcBef>
                <a:spcPct val="20000"/>
              </a:spcBef>
              <a:buClr>
                <a:srgbClr val="993366"/>
              </a:buClr>
            </a:pPr>
            <a:r>
              <a:rPr lang="en-GB" sz="2000" dirty="0"/>
              <a:t>     The test statistic summarises evidence about H</a:t>
            </a:r>
            <a:r>
              <a:rPr lang="en-GB" sz="2000" baseline="-25000" dirty="0"/>
              <a:t>0</a:t>
            </a:r>
            <a:endParaRPr lang="en-GB" sz="2000" dirty="0"/>
          </a:p>
          <a:p>
            <a:pPr marL="342900" indent="-342900">
              <a:spcBef>
                <a:spcPct val="20000"/>
              </a:spcBef>
              <a:buClr>
                <a:srgbClr val="993366"/>
              </a:buClr>
            </a:pPr>
            <a:r>
              <a:rPr lang="en-GB" sz="2000" dirty="0"/>
              <a:t>     Typically, test statistic is small in magnitude when the hypothesis H</a:t>
            </a:r>
            <a:r>
              <a:rPr lang="en-GB" sz="2000" baseline="-25000" dirty="0"/>
              <a:t>0</a:t>
            </a:r>
            <a:r>
              <a:rPr lang="en-GB" sz="2000" dirty="0"/>
              <a:t> is </a:t>
            </a:r>
            <a:r>
              <a:rPr lang="en-GB" sz="2000" dirty="0">
                <a:solidFill>
                  <a:srgbClr val="FF0000"/>
                </a:solidFill>
              </a:rPr>
              <a:t>true</a:t>
            </a:r>
            <a:r>
              <a:rPr lang="en-GB" sz="2000" dirty="0"/>
              <a:t> and large when</a:t>
            </a:r>
            <a:r>
              <a:rPr lang="en-GB" sz="2000" dirty="0">
                <a:solidFill>
                  <a:srgbClr val="FF0000"/>
                </a:solidFill>
              </a:rPr>
              <a:t> false</a:t>
            </a:r>
            <a:endParaRPr lang="en-GB" sz="2000" dirty="0"/>
          </a:p>
          <a:p>
            <a:pPr marL="342900" indent="-342900">
              <a:spcBef>
                <a:spcPct val="20000"/>
              </a:spcBef>
              <a:buClr>
                <a:srgbClr val="993366"/>
              </a:buClr>
            </a:pPr>
            <a:r>
              <a:rPr lang="en-GB" sz="2000" dirty="0"/>
              <a:t>     </a:t>
            </a:r>
            <a:r>
              <a:rPr lang="en-GB" sz="2000" dirty="0">
                <a:sym typeface="Wingdings" pitchFamily="2" charset="2"/>
              </a:rPr>
              <a:t> We need to know the distribution of T under the null hypothesis</a:t>
            </a:r>
          </a:p>
        </p:txBody>
      </p:sp>
      <p:grpSp>
        <p:nvGrpSpPr>
          <p:cNvPr id="47127" name="Group 23"/>
          <p:cNvGrpSpPr>
            <a:grpSpLocks/>
          </p:cNvGrpSpPr>
          <p:nvPr/>
        </p:nvGrpSpPr>
        <p:grpSpPr bwMode="auto">
          <a:xfrm>
            <a:off x="7102476" y="4235450"/>
            <a:ext cx="3489325" cy="2012950"/>
            <a:chOff x="1920" y="3024"/>
            <a:chExt cx="2198" cy="1268"/>
          </a:xfrm>
        </p:grpSpPr>
        <p:sp>
          <p:nvSpPr>
            <p:cNvPr id="47116" name="Rectangle 12"/>
            <p:cNvSpPr>
              <a:spLocks noChangeArrowheads="1"/>
            </p:cNvSpPr>
            <p:nvPr/>
          </p:nvSpPr>
          <p:spPr bwMode="auto">
            <a:xfrm>
              <a:off x="2220" y="3024"/>
              <a:ext cx="1551" cy="104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47122" name="Freeform 18"/>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close/>
                </a:path>
              </a:pathLst>
            </a:custGeom>
            <a:solidFill>
              <a:srgbClr val="973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7123" name="Freeform 19"/>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path>
              </a:pathLst>
            </a:custGeom>
            <a:noFill/>
            <a:ln w="25400">
              <a:solidFill>
                <a:srgbClr val="BFBFB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47126" name="Text Box 22"/>
            <p:cNvSpPr txBox="1">
              <a:spLocks noChangeArrowheads="1"/>
            </p:cNvSpPr>
            <p:nvPr/>
          </p:nvSpPr>
          <p:spPr bwMode="auto">
            <a:xfrm>
              <a:off x="1920" y="4080"/>
              <a:ext cx="2198" cy="212"/>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grpSp>
    </p:spTree>
    <p:extLst>
      <p:ext uri="{BB962C8B-B14F-4D97-AF65-F5344CB8AC3E}">
        <p14:creationId xmlns:p14="http://schemas.microsoft.com/office/powerpoint/2010/main" val="420868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GB" sz="2800" b="1"/>
              <a:t>Hypothesis Testing</a:t>
            </a:r>
            <a:endParaRPr lang="en-US" sz="2800" b="1"/>
          </a:p>
        </p:txBody>
      </p:sp>
      <p:sp>
        <p:nvSpPr>
          <p:cNvPr id="116740" name="Rectangle 4"/>
          <p:cNvSpPr>
            <a:spLocks noChangeArrowheads="1"/>
          </p:cNvSpPr>
          <p:nvPr/>
        </p:nvSpPr>
        <p:spPr bwMode="auto">
          <a:xfrm>
            <a:off x="1897063" y="4653136"/>
            <a:ext cx="5867400" cy="2088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993366"/>
              </a:buClr>
              <a:buFont typeface="Arial"/>
              <a:buChar char="•"/>
            </a:pPr>
            <a:r>
              <a:rPr lang="en-GB" sz="2000" b="1" i="1" dirty="0"/>
              <a:t>p-value</a:t>
            </a:r>
            <a:r>
              <a:rPr lang="en-GB" sz="2000" b="1" dirty="0"/>
              <a:t>:</a:t>
            </a:r>
          </a:p>
          <a:p>
            <a:pPr marL="342900" indent="-342900">
              <a:spcBef>
                <a:spcPct val="20000"/>
              </a:spcBef>
              <a:buClr>
                <a:srgbClr val="993366"/>
              </a:buClr>
            </a:pPr>
            <a:r>
              <a:rPr lang="en-GB" sz="2000" dirty="0"/>
              <a:t>     A </a:t>
            </a:r>
            <a:r>
              <a:rPr lang="en-GB" sz="2000" i="1" dirty="0"/>
              <a:t>p-value</a:t>
            </a:r>
            <a:r>
              <a:rPr lang="en-GB" sz="2000" dirty="0"/>
              <a:t> summarises evidence against H</a:t>
            </a:r>
            <a:r>
              <a:rPr lang="en-GB" sz="2000" baseline="-25000" dirty="0"/>
              <a:t>0</a:t>
            </a:r>
            <a:endParaRPr lang="en-GB" sz="2000" dirty="0"/>
          </a:p>
          <a:p>
            <a:pPr marL="342900" indent="-342900">
              <a:spcBef>
                <a:spcPct val="20000"/>
              </a:spcBef>
              <a:buClr>
                <a:srgbClr val="993366"/>
              </a:buClr>
            </a:pPr>
            <a:r>
              <a:rPr lang="en-GB" sz="2000" dirty="0"/>
              <a:t>     This is the chance of observing value more extreme than </a:t>
            </a:r>
            <a:r>
              <a:rPr lang="en-GB" sz="2000" i="1" dirty="0"/>
              <a:t>t</a:t>
            </a:r>
            <a:r>
              <a:rPr lang="en-GB" sz="2000" dirty="0"/>
              <a:t> under the null hypothesis</a:t>
            </a:r>
            <a:endParaRPr lang="en-GB" sz="2000" i="1" dirty="0"/>
          </a:p>
        </p:txBody>
      </p:sp>
      <p:sp>
        <p:nvSpPr>
          <p:cNvPr id="116744" name="Rectangle 8"/>
          <p:cNvSpPr>
            <a:spLocks noChangeArrowheads="1"/>
          </p:cNvSpPr>
          <p:nvPr/>
        </p:nvSpPr>
        <p:spPr bwMode="auto">
          <a:xfrm>
            <a:off x="7805738" y="1290638"/>
            <a:ext cx="2462212" cy="195421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pic>
        <p:nvPicPr>
          <p:cNvPr id="1167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488" y="1644650"/>
            <a:ext cx="2660650" cy="17668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6746" name="Line 10"/>
          <p:cNvSpPr>
            <a:spLocks noChangeShapeType="1"/>
          </p:cNvSpPr>
          <p:nvPr/>
        </p:nvSpPr>
        <p:spPr bwMode="auto">
          <a:xfrm flipV="1">
            <a:off x="9702800" y="1284288"/>
            <a:ext cx="0" cy="1954212"/>
          </a:xfrm>
          <a:prstGeom prst="line">
            <a:avLst/>
          </a:prstGeom>
          <a:noFill/>
          <a:ln w="25400">
            <a:solidFill>
              <a:srgbClr val="00FF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6747" name="Text Box 11"/>
          <p:cNvSpPr txBox="1">
            <a:spLocks noChangeArrowheads="1"/>
          </p:cNvSpPr>
          <p:nvPr/>
        </p:nvSpPr>
        <p:spPr bwMode="auto">
          <a:xfrm>
            <a:off x="7826375" y="3287713"/>
            <a:ext cx="2438400" cy="336550"/>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sp>
        <p:nvSpPr>
          <p:cNvPr id="116749" name="Rectangle 13"/>
          <p:cNvSpPr>
            <a:spLocks noChangeArrowheads="1"/>
          </p:cNvSpPr>
          <p:nvPr/>
        </p:nvSpPr>
        <p:spPr bwMode="auto">
          <a:xfrm>
            <a:off x="1827213" y="1306513"/>
            <a:ext cx="62484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993366"/>
              </a:buClr>
              <a:buFont typeface="Arial"/>
              <a:buChar char="•"/>
            </a:pPr>
            <a:r>
              <a:rPr lang="en-GB" sz="2000" b="1" i="1" dirty="0"/>
              <a:t>Significance level </a:t>
            </a:r>
            <a:r>
              <a:rPr lang="el-GR" sz="2000" b="1" i="1" dirty="0">
                <a:latin typeface=""/>
              </a:rPr>
              <a:t>α</a:t>
            </a:r>
            <a:r>
              <a:rPr lang="en-GB" sz="2000" b="1" i="1" dirty="0"/>
              <a:t>:</a:t>
            </a:r>
            <a:endParaRPr lang="en-GB" sz="2000" dirty="0"/>
          </a:p>
          <a:p>
            <a:pPr marL="342900" indent="-342900">
              <a:spcBef>
                <a:spcPct val="20000"/>
              </a:spcBef>
              <a:buClr>
                <a:srgbClr val="993366"/>
              </a:buClr>
            </a:pPr>
            <a:r>
              <a:rPr lang="en-GB" sz="2000" dirty="0"/>
              <a:t>     Acceptable </a:t>
            </a:r>
            <a:r>
              <a:rPr lang="en-GB" sz="2000" i="1" dirty="0"/>
              <a:t>false positive rate </a:t>
            </a:r>
            <a:r>
              <a:rPr lang="el-GR" sz="2000" i="1" dirty="0">
                <a:latin typeface=""/>
              </a:rPr>
              <a:t>α</a:t>
            </a:r>
            <a:r>
              <a:rPr lang="en-GB" sz="2000" dirty="0">
                <a:latin typeface=""/>
              </a:rPr>
              <a:t>.</a:t>
            </a:r>
          </a:p>
          <a:p>
            <a:pPr marL="342900" indent="-342900">
              <a:spcBef>
                <a:spcPct val="20000"/>
              </a:spcBef>
              <a:buClr>
                <a:srgbClr val="993366"/>
              </a:buClr>
            </a:pPr>
            <a:r>
              <a:rPr lang="en-GB" sz="2000" dirty="0">
                <a:latin typeface=""/>
              </a:rPr>
              <a:t>                                                   </a:t>
            </a:r>
            <a:r>
              <a:rPr lang="en-GB" sz="2000" dirty="0">
                <a:sym typeface="Wingdings" pitchFamily="2" charset="2"/>
              </a:rPr>
              <a:t> threshold </a:t>
            </a:r>
            <a:r>
              <a:rPr lang="en-GB" sz="2000" i="1" dirty="0">
                <a:sym typeface="Wingdings" pitchFamily="2" charset="2"/>
              </a:rPr>
              <a:t>u</a:t>
            </a:r>
            <a:r>
              <a:rPr lang="el-GR" sz="2000" i="1" baseline="-25000" dirty="0">
                <a:latin typeface=""/>
              </a:rPr>
              <a:t>α</a:t>
            </a:r>
            <a:endParaRPr lang="en-GB" sz="2000" dirty="0">
              <a:latin typeface=""/>
            </a:endParaRPr>
          </a:p>
          <a:p>
            <a:pPr marL="342900" indent="-342900">
              <a:spcBef>
                <a:spcPct val="20000"/>
              </a:spcBef>
              <a:buClr>
                <a:srgbClr val="993366"/>
              </a:buClr>
            </a:pPr>
            <a:r>
              <a:rPr lang="en-GB" sz="2000" dirty="0">
                <a:latin typeface=""/>
              </a:rPr>
              <a:t>     Threshold </a:t>
            </a:r>
            <a:r>
              <a:rPr lang="en-GB" sz="2000" i="1" dirty="0">
                <a:sym typeface="Wingdings" pitchFamily="2" charset="2"/>
              </a:rPr>
              <a:t>u</a:t>
            </a:r>
            <a:r>
              <a:rPr lang="el-GR" sz="2000" i="1" baseline="-25000" dirty="0">
                <a:latin typeface=""/>
              </a:rPr>
              <a:t>α</a:t>
            </a:r>
            <a:r>
              <a:rPr lang="en-GB" sz="2000" dirty="0">
                <a:latin typeface=""/>
              </a:rPr>
              <a:t> controls the false positive rate </a:t>
            </a:r>
            <a:endParaRPr lang="el-GR" sz="2000" dirty="0">
              <a:latin typeface=""/>
            </a:endParaRPr>
          </a:p>
        </p:txBody>
      </p:sp>
      <p:sp>
        <p:nvSpPr>
          <p:cNvPr id="116753" name="Rectangle 17"/>
          <p:cNvSpPr>
            <a:spLocks noChangeArrowheads="1"/>
          </p:cNvSpPr>
          <p:nvPr/>
        </p:nvSpPr>
        <p:spPr bwMode="auto">
          <a:xfrm>
            <a:off x="7791451" y="4171951"/>
            <a:ext cx="2462213" cy="19542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pic>
        <p:nvPicPr>
          <p:cNvPr id="11675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0" y="4541838"/>
            <a:ext cx="2681288" cy="1746250"/>
          </a:xfrm>
          <a:prstGeom prst="rect">
            <a:avLst/>
          </a:prstGeom>
          <a:noFill/>
          <a:ln>
            <a:noFill/>
          </a:ln>
          <a:effectLst/>
          <a:extLst/>
        </p:spPr>
      </p:pic>
      <p:sp>
        <p:nvSpPr>
          <p:cNvPr id="116755" name="Text Box 19"/>
          <p:cNvSpPr txBox="1">
            <a:spLocks noChangeArrowheads="1"/>
          </p:cNvSpPr>
          <p:nvPr/>
        </p:nvSpPr>
        <p:spPr bwMode="auto">
          <a:xfrm>
            <a:off x="9317038" y="4110038"/>
            <a:ext cx="508000" cy="457200"/>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i="1">
                <a:latin typeface="Times New Roman" pitchFamily="18" charset="0"/>
              </a:rPr>
              <a:t>t</a:t>
            </a:r>
          </a:p>
        </p:txBody>
      </p:sp>
      <p:sp>
        <p:nvSpPr>
          <p:cNvPr id="116756" name="Text Box 20"/>
          <p:cNvSpPr txBox="1">
            <a:spLocks noChangeArrowheads="1"/>
          </p:cNvSpPr>
          <p:nvPr/>
        </p:nvSpPr>
        <p:spPr bwMode="auto">
          <a:xfrm>
            <a:off x="9588388" y="5229201"/>
            <a:ext cx="944562" cy="366713"/>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spAutoFit/>
          </a:bodyPr>
          <a:lstStyle/>
          <a:p>
            <a:pPr eaLnBrk="1" hangingPunct="1">
              <a:spcBef>
                <a:spcPct val="50000"/>
              </a:spcBef>
            </a:pPr>
            <a:r>
              <a:rPr lang="en-US" b="1" i="1" dirty="0"/>
              <a:t>p-value  </a:t>
            </a:r>
          </a:p>
        </p:txBody>
      </p:sp>
      <p:sp>
        <p:nvSpPr>
          <p:cNvPr id="116757" name="Line 21"/>
          <p:cNvSpPr>
            <a:spLocks noChangeShapeType="1"/>
          </p:cNvSpPr>
          <p:nvPr/>
        </p:nvSpPr>
        <p:spPr bwMode="auto">
          <a:xfrm flipV="1">
            <a:off x="9445625" y="4165601"/>
            <a:ext cx="0" cy="1954213"/>
          </a:xfrm>
          <a:prstGeom prst="line">
            <a:avLst/>
          </a:prstGeom>
          <a:noFill/>
          <a:ln w="25400">
            <a:solidFill>
              <a:srgbClr val="00FF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6758" name="Text Box 22"/>
          <p:cNvSpPr txBox="1">
            <a:spLocks noChangeArrowheads="1"/>
          </p:cNvSpPr>
          <p:nvPr/>
        </p:nvSpPr>
        <p:spPr bwMode="auto">
          <a:xfrm>
            <a:off x="7791450" y="6097588"/>
            <a:ext cx="2514600" cy="336550"/>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sp>
        <p:nvSpPr>
          <p:cNvPr id="116759" name="Text Box 23"/>
          <p:cNvSpPr txBox="1">
            <a:spLocks noChangeArrowheads="1"/>
          </p:cNvSpPr>
          <p:nvPr/>
        </p:nvSpPr>
        <p:spPr bwMode="auto">
          <a:xfrm>
            <a:off x="9902826" y="2655888"/>
            <a:ext cx="239713" cy="366712"/>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spAutoFit/>
          </a:bodyPr>
          <a:lstStyle/>
          <a:p>
            <a:pPr eaLnBrk="1" hangingPunct="1">
              <a:spcBef>
                <a:spcPct val="50000"/>
              </a:spcBef>
            </a:pPr>
            <a:r>
              <a:rPr lang="en-US" b="1">
                <a:sym typeface="Symbol" pitchFamily="18" charset="2"/>
              </a:rPr>
              <a:t></a:t>
            </a:r>
          </a:p>
        </p:txBody>
      </p:sp>
      <p:sp>
        <p:nvSpPr>
          <p:cNvPr id="116760" name="Text Box 24"/>
          <p:cNvSpPr txBox="1">
            <a:spLocks noChangeArrowheads="1"/>
          </p:cNvSpPr>
          <p:nvPr/>
        </p:nvSpPr>
        <p:spPr bwMode="auto">
          <a:xfrm>
            <a:off x="9710738" y="1208088"/>
            <a:ext cx="508000" cy="457200"/>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i="1">
                <a:latin typeface="Times New Roman" pitchFamily="18" charset="0"/>
              </a:rPr>
              <a:t>u</a:t>
            </a:r>
            <a:r>
              <a:rPr lang="en-US" sz="2400" baseline="-25000">
                <a:latin typeface="Times New Roman" pitchFamily="18" charset="0"/>
                <a:sym typeface="Symbol" pitchFamily="18" charset="2"/>
              </a:rPr>
              <a:t></a:t>
            </a:r>
          </a:p>
        </p:txBody>
      </p:sp>
      <p:sp>
        <p:nvSpPr>
          <p:cNvPr id="116761" name="Rectangle 25"/>
          <p:cNvSpPr>
            <a:spLocks noChangeArrowheads="1"/>
          </p:cNvSpPr>
          <p:nvPr/>
        </p:nvSpPr>
        <p:spPr bwMode="auto">
          <a:xfrm>
            <a:off x="1943100" y="3573016"/>
            <a:ext cx="5638800" cy="1096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993366"/>
              </a:buClr>
              <a:buFont typeface="Arial"/>
              <a:buChar char="•"/>
            </a:pPr>
            <a:r>
              <a:rPr lang="en-GB" sz="2000" b="1" dirty="0"/>
              <a:t>Conclusion about the hypothesis:</a:t>
            </a:r>
          </a:p>
          <a:p>
            <a:pPr marL="342900" indent="-342900">
              <a:spcBef>
                <a:spcPct val="20000"/>
              </a:spcBef>
              <a:buClr>
                <a:srgbClr val="993366"/>
              </a:buClr>
            </a:pPr>
            <a:r>
              <a:rPr lang="en-GB" sz="2000" dirty="0"/>
              <a:t>     We reject the null hypothesis in favour of the alternative hypothesis if </a:t>
            </a:r>
            <a:r>
              <a:rPr lang="en-GB" sz="2000" i="1" dirty="0"/>
              <a:t>t </a:t>
            </a:r>
            <a:r>
              <a:rPr lang="en-GB" sz="2000" dirty="0"/>
              <a:t>&gt; </a:t>
            </a:r>
            <a:r>
              <a:rPr lang="en-GB" sz="2000" i="1" dirty="0">
                <a:sym typeface="Wingdings" pitchFamily="2" charset="2"/>
              </a:rPr>
              <a:t>u</a:t>
            </a:r>
            <a:r>
              <a:rPr lang="el-GR" sz="2000" i="1" baseline="-25000" dirty="0">
                <a:latin typeface=""/>
              </a:rPr>
              <a:t>α</a:t>
            </a:r>
            <a:endParaRPr lang="en-GB" sz="2000" dirty="0"/>
          </a:p>
        </p:txBody>
      </p:sp>
      <p:graphicFrame>
        <p:nvGraphicFramePr>
          <p:cNvPr id="116762" name="Object 26"/>
          <p:cNvGraphicFramePr>
            <a:graphicFrameLocks noChangeAspect="1"/>
          </p:cNvGraphicFramePr>
          <p:nvPr/>
        </p:nvGraphicFramePr>
        <p:xfrm>
          <a:off x="3670300" y="2806700"/>
          <a:ext cx="2209800" cy="452438"/>
        </p:xfrm>
        <a:graphic>
          <a:graphicData uri="http://schemas.openxmlformats.org/presentationml/2006/ole">
            <mc:AlternateContent xmlns:mc="http://schemas.openxmlformats.org/markup-compatibility/2006">
              <mc:Choice xmlns:v="urn:schemas-microsoft-com:vml" Requires="v">
                <p:oleObj spid="_x0000_s1075" name="Equation" r:id="rId5" imgW="1180800" imgH="241200" progId="Equation.3">
                  <p:embed/>
                </p:oleObj>
              </mc:Choice>
              <mc:Fallback>
                <p:oleObj name="Equation" r:id="rId5" imgW="118080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0300" y="2806700"/>
                        <a:ext cx="2209800" cy="452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3971764" y="6207696"/>
                <a:ext cx="1836204" cy="46166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a:rPr>
                        <m:t>𝑝</m:t>
                      </m:r>
                      <m:d>
                        <m:dPr>
                          <m:ctrlPr>
                            <a:rPr lang="en-GB" sz="2400" i="1">
                              <a:latin typeface="Cambria Math" panose="02040503050406030204" pitchFamily="18" charset="0"/>
                            </a:rPr>
                          </m:ctrlPr>
                        </m:dPr>
                        <m:e>
                          <m:r>
                            <a:rPr lang="en-GB" sz="2400" i="1">
                              <a:latin typeface="Cambria Math"/>
                            </a:rPr>
                            <m:t>𝑇</m:t>
                          </m:r>
                          <m:r>
                            <a:rPr lang="en-GB" sz="2400" i="1">
                              <a:latin typeface="Cambria Math"/>
                            </a:rPr>
                            <m:t>&gt;</m:t>
                          </m:r>
                          <m:r>
                            <a:rPr lang="en-GB" sz="2400" i="1">
                              <a:latin typeface="Cambria Math"/>
                            </a:rPr>
                            <m:t>𝑡</m:t>
                          </m:r>
                          <m:r>
                            <a:rPr lang="en-GB" sz="2400" i="1">
                              <a:latin typeface="Cambria Math"/>
                            </a:rPr>
                            <m:t>|</m:t>
                          </m:r>
                          <m:sSub>
                            <m:sSubPr>
                              <m:ctrlPr>
                                <a:rPr lang="en-GB" sz="2400" i="1">
                                  <a:latin typeface="Cambria Math" panose="02040503050406030204" pitchFamily="18" charset="0"/>
                                </a:rPr>
                              </m:ctrlPr>
                            </m:sSubPr>
                            <m:e>
                              <m:r>
                                <a:rPr lang="en-GB" sz="2400" i="1">
                                  <a:latin typeface="Cambria Math"/>
                                </a:rPr>
                                <m:t>𝐻</m:t>
                              </m:r>
                            </m:e>
                            <m:sub>
                              <m:r>
                                <a:rPr lang="en-GB" sz="2400" i="1">
                                  <a:latin typeface="Cambria Math"/>
                                </a:rPr>
                                <m:t>0</m:t>
                              </m:r>
                            </m:sub>
                          </m:sSub>
                        </m:e>
                      </m:d>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2447764" y="6207695"/>
                <a:ext cx="1836204" cy="461665"/>
              </a:xfrm>
              <a:prstGeom prst="rect">
                <a:avLst/>
              </a:prstGeom>
              <a:blipFill rotWithShape="1">
                <a:blip r:embed="rId7"/>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126761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7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7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7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67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76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67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7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67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7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67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75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67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67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P spid="116744" grpId="0" animBg="1"/>
      <p:bldP spid="116746" grpId="0" animBg="1"/>
      <p:bldP spid="116747" grpId="0"/>
      <p:bldP spid="116749" grpId="0"/>
      <p:bldP spid="116753" grpId="0" animBg="1"/>
      <p:bldP spid="116755" grpId="0"/>
      <p:bldP spid="116756" grpId="0"/>
      <p:bldP spid="116757" grpId="0" animBg="1"/>
      <p:bldP spid="116758" grpId="0"/>
      <p:bldP spid="116759" grpId="0"/>
      <p:bldP spid="116760" grpId="0"/>
      <p:bldP spid="116761"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Contrasts</a:t>
            </a:r>
            <a:br>
              <a:rPr lang="en-GB" dirty="0"/>
            </a:br>
            <a:endParaRPr lang="en-GB" dirty="0"/>
          </a:p>
        </p:txBody>
      </p:sp>
      <p:sp>
        <p:nvSpPr>
          <p:cNvPr id="3" name="Content Placeholder 2"/>
          <p:cNvSpPr>
            <a:spLocks noGrp="1"/>
          </p:cNvSpPr>
          <p:nvPr>
            <p:ph idx="1"/>
          </p:nvPr>
        </p:nvSpPr>
        <p:spPr/>
        <p:txBody>
          <a:bodyPr/>
          <a:lstStyle/>
          <a:p>
            <a:r>
              <a:rPr lang="en-GB" dirty="0"/>
              <a:t>It is often of interest to see whether a linear combination of the parameters are significant</a:t>
            </a:r>
            <a:br>
              <a:rPr lang="en-GB" dirty="0"/>
            </a:br>
            <a:endParaRPr lang="en-GB" dirty="0"/>
          </a:p>
          <a:p>
            <a:r>
              <a:rPr lang="en-GB" dirty="0"/>
              <a:t>The term </a:t>
            </a:r>
            <a:r>
              <a:rPr lang="en-GB" dirty="0" err="1"/>
              <a:t>cT</a:t>
            </a:r>
            <a:r>
              <a:rPr lang="en-GB" dirty="0"/>
              <a:t>β specifies a linear combination of the estimated parameters, i.e.</a:t>
            </a:r>
            <a:br>
              <a:rPr lang="en-GB" dirty="0"/>
            </a:br>
            <a:endParaRPr lang="en-GB" dirty="0"/>
          </a:p>
          <a:p>
            <a:endParaRPr lang="en-GB" dirty="0"/>
          </a:p>
          <a:p>
            <a:r>
              <a:rPr lang="en-GB" dirty="0"/>
              <a:t>Here c is called a </a:t>
            </a:r>
            <a:r>
              <a:rPr lang="en-GB" dirty="0">
                <a:solidFill>
                  <a:srgbClr val="FF0000"/>
                </a:solidFill>
              </a:rPr>
              <a:t>contrast vector</a:t>
            </a:r>
            <a:r>
              <a:rPr lang="en-GB" dirty="0"/>
              <a:t/>
            </a:r>
            <a:br>
              <a:rPr lang="en-GB" dirty="0"/>
            </a:br>
            <a:endParaRPr lang="en-GB" dirty="0"/>
          </a:p>
        </p:txBody>
      </p:sp>
      <p:pic>
        <p:nvPicPr>
          <p:cNvPr id="4" name="Picture 3"/>
          <p:cNvPicPr>
            <a:picLocks noChangeAspect="1"/>
          </p:cNvPicPr>
          <p:nvPr/>
        </p:nvPicPr>
        <p:blipFill>
          <a:blip r:embed="rId2"/>
          <a:stretch>
            <a:fillRect/>
          </a:stretch>
        </p:blipFill>
        <p:spPr>
          <a:xfrm>
            <a:off x="4099499" y="4138208"/>
            <a:ext cx="4460841" cy="555824"/>
          </a:xfrm>
          <a:prstGeom prst="rect">
            <a:avLst/>
          </a:prstGeom>
        </p:spPr>
      </p:pic>
    </p:spTree>
    <p:extLst>
      <p:ext uri="{BB962C8B-B14F-4D97-AF65-F5344CB8AC3E}">
        <p14:creationId xmlns:p14="http://schemas.microsoft.com/office/powerpoint/2010/main" val="734659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lstStyle/>
          <a:p>
            <a:r>
              <a:rPr lang="en-GB" dirty="0"/>
              <a:t>Introduction</a:t>
            </a:r>
          </a:p>
          <a:p>
            <a:r>
              <a:rPr lang="en-GB" dirty="0"/>
              <a:t>GLM</a:t>
            </a:r>
          </a:p>
          <a:p>
            <a:r>
              <a:rPr lang="en-GB" dirty="0"/>
              <a:t>Design Matrix</a:t>
            </a:r>
          </a:p>
          <a:p>
            <a:r>
              <a:rPr lang="en-GB" dirty="0"/>
              <a:t>Contrasts</a:t>
            </a:r>
          </a:p>
          <a:p>
            <a:r>
              <a:rPr lang="en-GB" dirty="0"/>
              <a:t>Inference</a:t>
            </a:r>
          </a:p>
          <a:p>
            <a:r>
              <a:rPr lang="en-GB" dirty="0"/>
              <a:t>Methodology</a:t>
            </a:r>
          </a:p>
        </p:txBody>
      </p:sp>
      <p:sp>
        <p:nvSpPr>
          <p:cNvPr id="4" name="Rectangle 3"/>
          <p:cNvSpPr/>
          <p:nvPr/>
        </p:nvSpPr>
        <p:spPr>
          <a:xfrm>
            <a:off x="838200" y="1825625"/>
            <a:ext cx="2587388" cy="1518076"/>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7378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Contrasts</a:t>
            </a:r>
          </a:p>
        </p:txBody>
      </p:sp>
      <mc:AlternateContent xmlns:mc="http://schemas.openxmlformats.org/markup-compatibility/2006" xmlns:a14="http://schemas.microsoft.com/office/drawing/2010/main">
        <mc:Choice Requires="a14">
          <p:sp>
            <p:nvSpPr>
              <p:cNvPr id="20" name="TextBox 19"/>
              <p:cNvSpPr txBox="1"/>
              <p:nvPr/>
            </p:nvSpPr>
            <p:spPr>
              <a:xfrm>
                <a:off x="5026732" y="836712"/>
                <a:ext cx="5569768" cy="1754326"/>
              </a:xfrm>
              <a:prstGeom prst="rect">
                <a:avLst/>
              </a:prstGeom>
              <a:noFill/>
            </p:spPr>
            <p:txBody>
              <a:bodyPr wrap="square" rtlCol="0">
                <a:spAutoFit/>
              </a:bodyPr>
              <a:lstStyle/>
              <a:p>
                <a:pPr marL="285750" indent="-285750">
                  <a:buFont typeface="Wingdings" pitchFamily="2" charset="2"/>
                  <a:buChar char="q"/>
                </a:pPr>
                <a:r>
                  <a:rPr lang="en-GB" dirty="0"/>
                  <a:t>A contrast selects a specific effect of interest.</a:t>
                </a:r>
              </a:p>
              <a:p>
                <a:pPr marL="285750" indent="-285750">
                  <a:buFont typeface="Wingdings" pitchFamily="2" charset="2"/>
                  <a:buChar char="q"/>
                </a:pPr>
                <a:endParaRPr lang="en-GB" dirty="0"/>
              </a:p>
              <a:p>
                <a:pPr marL="742950" lvl="1" indent="-285750">
                  <a:buFont typeface="Wingdings" pitchFamily="2" charset="2"/>
                  <a:buChar char=""/>
                </a:pPr>
                <a:r>
                  <a:rPr lang="en-GB" dirty="0"/>
                  <a:t>A contrast </a:t>
                </a:r>
                <a14:m>
                  <m:oMath xmlns:m="http://schemas.openxmlformats.org/officeDocument/2006/math">
                    <m:r>
                      <a:rPr lang="en-GB" i="1">
                        <a:latin typeface="Cambria Math"/>
                      </a:rPr>
                      <m:t>𝑐</m:t>
                    </m:r>
                  </m:oMath>
                </a14:m>
                <a:r>
                  <a:rPr lang="en-GB" dirty="0"/>
                  <a:t> is a vector of length </a:t>
                </a:r>
                <a14:m>
                  <m:oMath xmlns:m="http://schemas.openxmlformats.org/officeDocument/2006/math">
                    <m:r>
                      <a:rPr lang="en-GB" i="1">
                        <a:latin typeface="Cambria Math"/>
                      </a:rPr>
                      <m:t>𝑝</m:t>
                    </m:r>
                  </m:oMath>
                </a14:m>
                <a:r>
                  <a:rPr lang="en-GB" dirty="0"/>
                  <a:t>.</a:t>
                </a:r>
              </a:p>
              <a:p>
                <a:pPr marL="742950" lvl="1" indent="-285750">
                  <a:buFont typeface="Wingdings" pitchFamily="2" charset="2"/>
                  <a:buChar char=""/>
                </a:pPr>
                <a:endParaRPr lang="en-GB" dirty="0"/>
              </a:p>
              <a:p>
                <a:pPr marL="742950" lvl="1" indent="-285750">
                  <a:buFont typeface="Wingdings" pitchFamily="2" charset="2"/>
                  <a:buChar char=""/>
                </a:pPr>
                <a14:m>
                  <m:oMath xmlns:m="http://schemas.openxmlformats.org/officeDocument/2006/math">
                    <m:sSup>
                      <m:sSupPr>
                        <m:ctrlPr>
                          <a:rPr lang="en-GB" i="1">
                            <a:latin typeface="Cambria Math" panose="02040503050406030204" pitchFamily="18" charset="0"/>
                          </a:rPr>
                        </m:ctrlPr>
                      </m:sSupPr>
                      <m:e>
                        <m:r>
                          <a:rPr lang="en-GB" i="1">
                            <a:latin typeface="Cambria Math"/>
                          </a:rPr>
                          <m:t>𝑐</m:t>
                        </m:r>
                      </m:e>
                      <m:sup>
                        <m:r>
                          <a:rPr lang="en-GB" i="1">
                            <a:latin typeface="Cambria Math"/>
                          </a:rPr>
                          <m:t>𝑇</m:t>
                        </m:r>
                      </m:sup>
                    </m:sSup>
                    <m:r>
                      <a:rPr lang="en-GB" i="1">
                        <a:latin typeface="Cambria Math"/>
                        <a:ea typeface="Cambria Math"/>
                      </a:rPr>
                      <m:t>𝛽</m:t>
                    </m:r>
                  </m:oMath>
                </a14:m>
                <a:r>
                  <a:rPr lang="en-GB" dirty="0"/>
                  <a:t> is a linear combination of regression coefficients </a:t>
                </a:r>
                <a14:m>
                  <m:oMath xmlns:m="http://schemas.openxmlformats.org/officeDocument/2006/math">
                    <m:r>
                      <a:rPr lang="en-GB" i="1">
                        <a:latin typeface="Cambria Math"/>
                        <a:ea typeface="Cambria Math"/>
                      </a:rPr>
                      <m:t>𝛽</m:t>
                    </m:r>
                  </m:oMath>
                </a14:m>
                <a:r>
                  <a:rPr lang="en-GB" dirty="0"/>
                  <a:t>.</a:t>
                </a:r>
              </a:p>
            </p:txBody>
          </p:sp>
        </mc:Choice>
        <mc:Fallback xmlns="">
          <p:sp>
            <p:nvSpPr>
              <p:cNvPr id="20" name="TextBox 19"/>
              <p:cNvSpPr txBox="1">
                <a:spLocks noRot="1" noChangeAspect="1" noMove="1" noResize="1" noEditPoints="1" noAdjustHandles="1" noChangeArrowheads="1" noChangeShapeType="1" noTextEdit="1"/>
              </p:cNvSpPr>
              <p:nvPr/>
            </p:nvSpPr>
            <p:spPr>
              <a:xfrm>
                <a:off x="3502732" y="836712"/>
                <a:ext cx="5569768" cy="1754326"/>
              </a:xfrm>
              <a:prstGeom prst="rect">
                <a:avLst/>
              </a:prstGeom>
              <a:blipFill rotWithShape="1">
                <a:blip r:embed="rId3"/>
                <a:stretch>
                  <a:fillRect l="-767" t="-1736"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159896" y="2744924"/>
                <a:ext cx="5389748" cy="144655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000" i="1">
                          <a:latin typeface="Cambria Math"/>
                        </a:rPr>
                        <m:t>𝑐</m:t>
                      </m:r>
                      <m:r>
                        <a:rPr lang="en-GB" sz="2000" i="1">
                          <a:latin typeface="Cambria Math"/>
                        </a:rPr>
                        <m:t>=</m:t>
                      </m:r>
                      <m:sSup>
                        <m:sSupPr>
                          <m:ctrlPr>
                            <a:rPr lang="en-GB" sz="2000" i="1">
                              <a:latin typeface="Cambria Math" panose="02040503050406030204" pitchFamily="18" charset="0"/>
                            </a:rPr>
                          </m:ctrlPr>
                        </m:sSupPr>
                        <m:e>
                          <m:r>
                            <a:rPr lang="en-GB" sz="2000" i="1">
                              <a:latin typeface="Cambria Math"/>
                            </a:rPr>
                            <m:t>[1 0 0 0 …]</m:t>
                          </m:r>
                        </m:e>
                        <m:sup>
                          <m:r>
                            <a:rPr lang="en-GB" sz="2000" i="1">
                              <a:latin typeface="Cambria Math"/>
                            </a:rPr>
                            <m:t>𝑇</m:t>
                          </m:r>
                        </m:sup>
                      </m:sSup>
                    </m:oMath>
                  </m:oMathPara>
                </a14:m>
                <a:endParaRPr lang="en-GB" sz="2000" i="1" dirty="0">
                  <a:latin typeface="Cambria Math"/>
                </a:endParaRPr>
              </a:p>
              <a:p>
                <a:endParaRPr lang="en-GB" sz="2000" i="1" dirty="0">
                  <a:latin typeface="Cambria Math"/>
                </a:endParaRPr>
              </a:p>
              <a:p>
                <a:pPr/>
                <a14:m>
                  <m:oMathPara xmlns:m="http://schemas.openxmlformats.org/officeDocument/2006/math">
                    <m:oMathParaPr>
                      <m:jc m:val="left"/>
                    </m:oMathParaPr>
                    <m:oMath xmlns:m="http://schemas.openxmlformats.org/officeDocument/2006/math">
                      <m:sSup>
                        <m:sSupPr>
                          <m:ctrlPr>
                            <a:rPr lang="en-GB" sz="2000" i="1">
                              <a:latin typeface="Cambria Math" panose="02040503050406030204" pitchFamily="18" charset="0"/>
                            </a:rPr>
                          </m:ctrlPr>
                        </m:sSupPr>
                        <m:e>
                          <m:r>
                            <a:rPr lang="en-GB" sz="2000" i="1">
                              <a:latin typeface="Cambria Math"/>
                            </a:rPr>
                            <m:t>𝑐</m:t>
                          </m:r>
                        </m:e>
                        <m:sup>
                          <m:r>
                            <a:rPr lang="en-GB" sz="2000" i="1">
                              <a:latin typeface="Cambria Math"/>
                            </a:rPr>
                            <m:t>𝑇</m:t>
                          </m:r>
                        </m:sup>
                      </m:sSup>
                      <m:r>
                        <a:rPr lang="en-GB" sz="2000" i="1">
                          <a:latin typeface="Cambria Math"/>
                          <a:ea typeface="Cambria Math"/>
                        </a:rPr>
                        <m:t>𝛽</m:t>
                      </m:r>
                      <m:r>
                        <a:rPr lang="en-GB" sz="2000" i="1">
                          <a:latin typeface="Cambria Math"/>
                          <a:ea typeface="Cambria Math"/>
                        </a:rPr>
                        <m:t>=</m:t>
                      </m:r>
                      <m:r>
                        <a:rPr lang="en-GB" sz="2000" b="1" i="1">
                          <a:solidFill>
                            <a:srgbClr val="FF0000"/>
                          </a:solidFill>
                          <a:latin typeface="Cambria Math"/>
                          <a:ea typeface="Cambria Math"/>
                        </a:rPr>
                        <m:t>𝟏</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1</m:t>
                          </m:r>
                        </m:sub>
                      </m:sSub>
                      <m:r>
                        <a:rPr lang="en-GB" sz="2000" i="1">
                          <a:latin typeface="Cambria Math"/>
                          <a:ea typeface="Cambria Math"/>
                        </a:rPr>
                        <m:t>+</m:t>
                      </m:r>
                      <m:r>
                        <a:rPr lang="en-GB" sz="2000" b="1" i="1">
                          <a:solidFill>
                            <a:srgbClr val="FF0000"/>
                          </a:solidFill>
                          <a:latin typeface="Cambria Math"/>
                          <a:ea typeface="Cambria Math"/>
                        </a:rPr>
                        <m:t>𝟎</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2</m:t>
                          </m:r>
                        </m:sub>
                      </m:sSub>
                      <m:r>
                        <a:rPr lang="en-GB" sz="2000" i="1">
                          <a:latin typeface="Cambria Math"/>
                          <a:ea typeface="Cambria Math"/>
                        </a:rPr>
                        <m:t>+</m:t>
                      </m:r>
                      <m:r>
                        <a:rPr lang="en-GB" sz="2000" b="1" i="1">
                          <a:solidFill>
                            <a:srgbClr val="FF0000"/>
                          </a:solidFill>
                          <a:latin typeface="Cambria Math"/>
                          <a:ea typeface="Cambria Math"/>
                        </a:rPr>
                        <m:t>𝟎</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3</m:t>
                          </m:r>
                        </m:sub>
                      </m:sSub>
                      <m:r>
                        <a:rPr lang="en-GB" sz="2000" i="1">
                          <a:latin typeface="Cambria Math"/>
                          <a:ea typeface="Cambria Math"/>
                        </a:rPr>
                        <m:t>+</m:t>
                      </m:r>
                      <m:r>
                        <a:rPr lang="en-GB" sz="2000" b="1" i="1">
                          <a:solidFill>
                            <a:srgbClr val="FF0000"/>
                          </a:solidFill>
                          <a:latin typeface="Cambria Math"/>
                          <a:ea typeface="Cambria Math"/>
                        </a:rPr>
                        <m:t>𝟎</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4</m:t>
                          </m:r>
                        </m:sub>
                      </m:sSub>
                      <m:r>
                        <a:rPr lang="en-GB" sz="2000">
                          <a:latin typeface="Cambria Math"/>
                          <a:ea typeface="Cambria Math"/>
                        </a:rPr>
                        <m:t>+…</m:t>
                      </m:r>
                    </m:oMath>
                  </m:oMathPara>
                </a14:m>
                <a:endParaRPr lang="en-GB" dirty="0"/>
              </a:p>
              <a:p>
                <a:endParaRPr lang="en-GB" sz="800" dirty="0"/>
              </a:p>
              <a:p>
                <a:r>
                  <a:rPr lang="en-GB" dirty="0"/>
                  <a:t>        </a:t>
                </a:r>
                <a14:m>
                  <m:oMath xmlns:m="http://schemas.openxmlformats.org/officeDocument/2006/math">
                    <m:r>
                      <a:rPr lang="en-GB" i="1">
                        <a:latin typeface="Cambria Math"/>
                      </a:rPr>
                      <m:t>= </m:t>
                    </m:r>
                    <m:sSub>
                      <m:sSubPr>
                        <m:ctrlPr>
                          <a:rPr lang="en-GB" b="1" i="1">
                            <a:solidFill>
                              <a:srgbClr val="FF0000"/>
                            </a:solidFill>
                            <a:latin typeface="Cambria Math" panose="02040503050406030204" pitchFamily="18" charset="0"/>
                            <a:ea typeface="Cambria Math"/>
                          </a:rPr>
                        </m:ctrlPr>
                      </m:sSubPr>
                      <m:e>
                        <m:r>
                          <a:rPr lang="en-GB" b="1" i="1">
                            <a:solidFill>
                              <a:srgbClr val="FF0000"/>
                            </a:solidFill>
                            <a:latin typeface="Cambria Math"/>
                            <a:ea typeface="Cambria Math"/>
                          </a:rPr>
                          <m:t>𝜷</m:t>
                        </m:r>
                      </m:e>
                      <m:sub>
                        <m:r>
                          <a:rPr lang="en-GB" b="1" i="1">
                            <a:solidFill>
                              <a:srgbClr val="FF0000"/>
                            </a:solidFill>
                            <a:latin typeface="Cambria Math"/>
                            <a:ea typeface="Cambria Math"/>
                          </a:rPr>
                          <m:t>𝟏</m:t>
                        </m:r>
                      </m:sub>
                    </m:sSub>
                  </m:oMath>
                </a14:m>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3635896" y="2744924"/>
                <a:ext cx="5389748" cy="1446550"/>
              </a:xfrm>
              <a:prstGeom prst="rect">
                <a:avLst/>
              </a:prstGeom>
              <a:blipFill rotWithShape="1">
                <a:blip r:embed="rId4"/>
                <a:stretch>
                  <a:fillRect b="-4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159896" y="4353488"/>
                <a:ext cx="5508104" cy="14157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000" i="1">
                          <a:latin typeface="Cambria Math"/>
                        </a:rPr>
                        <m:t>𝑐</m:t>
                      </m:r>
                      <m:r>
                        <a:rPr lang="en-GB" sz="2000" i="1">
                          <a:latin typeface="Cambria Math"/>
                        </a:rPr>
                        <m:t>=</m:t>
                      </m:r>
                      <m:sSup>
                        <m:sSupPr>
                          <m:ctrlPr>
                            <a:rPr lang="en-GB" sz="2000" i="1">
                              <a:latin typeface="Cambria Math" panose="02040503050406030204" pitchFamily="18" charset="0"/>
                            </a:rPr>
                          </m:ctrlPr>
                        </m:sSupPr>
                        <m:e>
                          <m:r>
                            <a:rPr lang="en-GB" sz="2000" i="1">
                              <a:latin typeface="Cambria Math"/>
                            </a:rPr>
                            <m:t>[0 1 −1 0 …]</m:t>
                          </m:r>
                        </m:e>
                        <m:sup>
                          <m:r>
                            <a:rPr lang="en-GB" sz="2000" i="1">
                              <a:latin typeface="Cambria Math"/>
                            </a:rPr>
                            <m:t>𝑇</m:t>
                          </m:r>
                        </m:sup>
                      </m:sSup>
                    </m:oMath>
                  </m:oMathPara>
                </a14:m>
                <a:endParaRPr lang="en-GB" sz="2000" i="1" dirty="0">
                  <a:latin typeface="Cambria Math"/>
                </a:endParaRPr>
              </a:p>
              <a:p>
                <a:endParaRPr lang="en-GB" sz="2000" i="1" dirty="0">
                  <a:latin typeface="Cambria Math"/>
                </a:endParaRPr>
              </a:p>
              <a:p>
                <a:pPr/>
                <a14:m>
                  <m:oMathPara xmlns:m="http://schemas.openxmlformats.org/officeDocument/2006/math">
                    <m:oMathParaPr>
                      <m:jc m:val="left"/>
                    </m:oMathParaPr>
                    <m:oMath xmlns:m="http://schemas.openxmlformats.org/officeDocument/2006/math">
                      <m:sSup>
                        <m:sSupPr>
                          <m:ctrlPr>
                            <a:rPr lang="en-GB" sz="2000" i="1">
                              <a:latin typeface="Cambria Math" panose="02040503050406030204" pitchFamily="18" charset="0"/>
                            </a:rPr>
                          </m:ctrlPr>
                        </m:sSupPr>
                        <m:e>
                          <m:r>
                            <a:rPr lang="en-GB" sz="2000" i="1">
                              <a:latin typeface="Cambria Math"/>
                            </a:rPr>
                            <m:t>𝑐</m:t>
                          </m:r>
                        </m:e>
                        <m:sup>
                          <m:r>
                            <a:rPr lang="en-GB" sz="2000" i="1">
                              <a:latin typeface="Cambria Math"/>
                            </a:rPr>
                            <m:t>𝑇</m:t>
                          </m:r>
                        </m:sup>
                      </m:sSup>
                      <m:r>
                        <a:rPr lang="en-GB" sz="2000" i="1">
                          <a:latin typeface="Cambria Math"/>
                          <a:ea typeface="Cambria Math"/>
                        </a:rPr>
                        <m:t>𝛽</m:t>
                      </m:r>
                      <m:r>
                        <a:rPr lang="en-GB" sz="2000" i="1">
                          <a:latin typeface="Cambria Math"/>
                          <a:ea typeface="Cambria Math"/>
                        </a:rPr>
                        <m:t>=</m:t>
                      </m:r>
                      <m:r>
                        <a:rPr lang="en-GB" sz="2000" b="1" i="1">
                          <a:solidFill>
                            <a:srgbClr val="FF0000"/>
                          </a:solidFill>
                          <a:latin typeface="Cambria Math"/>
                          <a:ea typeface="Cambria Math"/>
                        </a:rPr>
                        <m:t>𝟎</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1</m:t>
                          </m:r>
                        </m:sub>
                      </m:sSub>
                      <m:r>
                        <a:rPr lang="en-GB" sz="2000" i="1">
                          <a:latin typeface="Cambria Math"/>
                          <a:ea typeface="Cambria Math"/>
                        </a:rPr>
                        <m:t>+</m:t>
                      </m:r>
                      <m:r>
                        <a:rPr lang="en-GB" sz="2000" b="1" i="1">
                          <a:solidFill>
                            <a:srgbClr val="FF0000"/>
                          </a:solidFill>
                          <a:latin typeface="Cambria Math"/>
                          <a:ea typeface="Cambria Math"/>
                        </a:rPr>
                        <m:t>𝟏</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2</m:t>
                          </m:r>
                        </m:sub>
                      </m:sSub>
                      <m:r>
                        <a:rPr lang="en-GB" sz="2000" i="1">
                          <a:latin typeface="Cambria Math"/>
                          <a:ea typeface="Cambria Math"/>
                        </a:rPr>
                        <m:t>+</m:t>
                      </m:r>
                      <m:r>
                        <a:rPr lang="en-GB" sz="2000" b="1" i="1">
                          <a:solidFill>
                            <a:srgbClr val="FF0000"/>
                          </a:solidFill>
                          <a:latin typeface="Cambria Math"/>
                          <a:ea typeface="Cambria Math"/>
                        </a:rPr>
                        <m:t>−</m:t>
                      </m:r>
                      <m:r>
                        <a:rPr lang="en-GB" sz="2000" b="1" i="1">
                          <a:solidFill>
                            <a:srgbClr val="FF0000"/>
                          </a:solidFill>
                          <a:latin typeface="Cambria Math"/>
                          <a:ea typeface="Cambria Math"/>
                        </a:rPr>
                        <m:t>𝟏</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3</m:t>
                          </m:r>
                        </m:sub>
                      </m:sSub>
                      <m:r>
                        <a:rPr lang="en-GB" sz="2000" i="1">
                          <a:latin typeface="Cambria Math"/>
                          <a:ea typeface="Cambria Math"/>
                        </a:rPr>
                        <m:t>+</m:t>
                      </m:r>
                      <m:r>
                        <a:rPr lang="en-GB" sz="2000" b="1" i="1">
                          <a:solidFill>
                            <a:srgbClr val="FF0000"/>
                          </a:solidFill>
                          <a:latin typeface="Cambria Math"/>
                          <a:ea typeface="Cambria Math"/>
                        </a:rPr>
                        <m:t>𝟎</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4</m:t>
                          </m:r>
                        </m:sub>
                      </m:sSub>
                      <m:r>
                        <a:rPr lang="en-GB" sz="2000">
                          <a:latin typeface="Cambria Math"/>
                          <a:ea typeface="Cambria Math"/>
                        </a:rPr>
                        <m:t>+…</m:t>
                      </m:r>
                    </m:oMath>
                  </m:oMathPara>
                </a14:m>
                <a:endParaRPr lang="en-GB" sz="2000" dirty="0">
                  <a:ea typeface="Cambria Math"/>
                </a:endParaRPr>
              </a:p>
              <a:p>
                <a:endParaRPr lang="en-GB" sz="800" dirty="0">
                  <a:ea typeface="Cambria Math"/>
                </a:endParaRPr>
              </a:p>
              <a:p>
                <a:pPr/>
                <a14:m>
                  <m:oMathPara xmlns:m="http://schemas.openxmlformats.org/officeDocument/2006/math">
                    <m:oMathParaPr>
                      <m:jc m:val="left"/>
                    </m:oMathParaPr>
                    <m:oMath xmlns:m="http://schemas.openxmlformats.org/officeDocument/2006/math">
                      <m:r>
                        <a:rPr lang="en-GB" i="1">
                          <a:latin typeface="Cambria Math"/>
                        </a:rPr>
                        <m:t>          =  </m:t>
                      </m:r>
                      <m:sSub>
                        <m:sSubPr>
                          <m:ctrlPr>
                            <a:rPr lang="en-GB" b="1" i="1">
                              <a:solidFill>
                                <a:srgbClr val="FF0000"/>
                              </a:solidFill>
                              <a:latin typeface="Cambria Math" panose="02040503050406030204" pitchFamily="18" charset="0"/>
                              <a:ea typeface="Cambria Math"/>
                            </a:rPr>
                          </m:ctrlPr>
                        </m:sSubPr>
                        <m:e>
                          <m:r>
                            <a:rPr lang="en-GB" b="1" i="1">
                              <a:solidFill>
                                <a:srgbClr val="FF0000"/>
                              </a:solidFill>
                              <a:latin typeface="Cambria Math"/>
                              <a:ea typeface="Cambria Math"/>
                            </a:rPr>
                            <m:t>𝜷</m:t>
                          </m:r>
                        </m:e>
                        <m:sub>
                          <m:r>
                            <a:rPr lang="en-GB" b="1" i="1">
                              <a:solidFill>
                                <a:srgbClr val="FF0000"/>
                              </a:solidFill>
                              <a:latin typeface="Cambria Math"/>
                              <a:ea typeface="Cambria Math"/>
                            </a:rPr>
                            <m:t>𝟐</m:t>
                          </m:r>
                        </m:sub>
                      </m:sSub>
                      <m:r>
                        <a:rPr lang="en-GB" b="1" i="1">
                          <a:solidFill>
                            <a:srgbClr val="FF0000"/>
                          </a:solidFill>
                          <a:latin typeface="Cambria Math"/>
                          <a:ea typeface="Cambria Math"/>
                        </a:rPr>
                        <m:t>−</m:t>
                      </m:r>
                      <m:sSub>
                        <m:sSubPr>
                          <m:ctrlPr>
                            <a:rPr lang="en-GB" b="1" i="1">
                              <a:solidFill>
                                <a:srgbClr val="FF0000"/>
                              </a:solidFill>
                              <a:latin typeface="Cambria Math" panose="02040503050406030204" pitchFamily="18" charset="0"/>
                              <a:ea typeface="Cambria Math"/>
                            </a:rPr>
                          </m:ctrlPr>
                        </m:sSubPr>
                        <m:e>
                          <m:r>
                            <a:rPr lang="en-GB" b="1" i="1">
                              <a:solidFill>
                                <a:srgbClr val="FF0000"/>
                              </a:solidFill>
                              <a:latin typeface="Cambria Math"/>
                              <a:ea typeface="Cambria Math"/>
                            </a:rPr>
                            <m:t>𝜷</m:t>
                          </m:r>
                        </m:e>
                        <m:sub>
                          <m:r>
                            <a:rPr lang="en-GB" b="1" i="1">
                              <a:solidFill>
                                <a:srgbClr val="FF0000"/>
                              </a:solidFill>
                              <a:latin typeface="Cambria Math"/>
                              <a:ea typeface="Cambria Math"/>
                            </a:rPr>
                            <m:t>𝟑</m:t>
                          </m:r>
                        </m:sub>
                      </m:sSub>
                    </m:oMath>
                  </m:oMathPara>
                </a14:m>
                <a:endParaRPr lang="en-GB"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3635896" y="4353488"/>
                <a:ext cx="5508104" cy="1415772"/>
              </a:xfrm>
              <a:prstGeom prst="rect">
                <a:avLst/>
              </a:prstGeom>
              <a:blipFill rotWithShape="1">
                <a:blip r:embed="rId5"/>
                <a:stretch>
                  <a:fillRect b="-3017"/>
                </a:stretch>
              </a:blipFill>
            </p:spPr>
            <p:txBody>
              <a:bodyPr/>
              <a:lstStyle/>
              <a:p>
                <a:r>
                  <a:rPr lang="en-GB">
                    <a:noFill/>
                  </a:rPr>
                  <a:t> </a:t>
                </a:r>
              </a:p>
            </p:txBody>
          </p:sp>
        </mc:Fallback>
      </mc:AlternateContent>
      <p:grpSp>
        <p:nvGrpSpPr>
          <p:cNvPr id="42" name="Group 41"/>
          <p:cNvGrpSpPr/>
          <p:nvPr/>
        </p:nvGrpSpPr>
        <p:grpSpPr>
          <a:xfrm>
            <a:off x="1775520" y="1520789"/>
            <a:ext cx="3204356" cy="805387"/>
            <a:chOff x="251520" y="1520788"/>
            <a:chExt cx="3204356" cy="805387"/>
          </a:xfrm>
        </p:grpSpPr>
        <p:grpSp>
          <p:nvGrpSpPr>
            <p:cNvPr id="40" name="Group 39"/>
            <p:cNvGrpSpPr/>
            <p:nvPr/>
          </p:nvGrpSpPr>
          <p:grpSpPr>
            <a:xfrm>
              <a:off x="251520" y="1520788"/>
              <a:ext cx="3204356" cy="805387"/>
              <a:chOff x="251520" y="1520788"/>
              <a:chExt cx="3204356" cy="805387"/>
            </a:xfrm>
          </p:grpSpPr>
          <p:sp>
            <p:nvSpPr>
              <p:cNvPr id="35" name="TextBox 34"/>
              <p:cNvSpPr txBox="1"/>
              <p:nvPr/>
            </p:nvSpPr>
            <p:spPr>
              <a:xfrm>
                <a:off x="251520" y="1916832"/>
                <a:ext cx="2869696" cy="409343"/>
              </a:xfrm>
              <a:prstGeom prst="rect">
                <a:avLst/>
              </a:prstGeom>
              <a:noFill/>
            </p:spPr>
            <p:txBody>
              <a:bodyPr wrap="none" rtlCol="0">
                <a:spAutoFit/>
              </a:bodyPr>
              <a:lstStyle/>
              <a:p>
                <a:r>
                  <a:rPr lang="en-GB" sz="2060" dirty="0"/>
                  <a:t>[1 0 0 0 0 0 0 0 0 0 0 0 0 ]</a:t>
                </a:r>
              </a:p>
            </p:txBody>
          </p:sp>
          <p:cxnSp>
            <p:nvCxnSpPr>
              <p:cNvPr id="38" name="Straight Connector 37"/>
              <p:cNvCxnSpPr/>
              <p:nvPr/>
            </p:nvCxnSpPr>
            <p:spPr>
              <a:xfrm>
                <a:off x="359532" y="1772816"/>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59532" y="1520788"/>
                <a:ext cx="252028" cy="252028"/>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a:off x="359532" y="1772816"/>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59532" y="1520788"/>
              <a:ext cx="252028" cy="252028"/>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p:nvGrpSpPr>
        <p:grpSpPr>
          <a:xfrm>
            <a:off x="1735445" y="1430132"/>
            <a:ext cx="3208427" cy="896778"/>
            <a:chOff x="3883853" y="579335"/>
            <a:chExt cx="3208427" cy="896778"/>
          </a:xfrm>
        </p:grpSpPr>
        <p:sp>
          <p:nvSpPr>
            <p:cNvPr id="44" name="TextBox 43"/>
            <p:cNvSpPr txBox="1"/>
            <p:nvPr/>
          </p:nvSpPr>
          <p:spPr>
            <a:xfrm>
              <a:off x="3883853" y="1066770"/>
              <a:ext cx="2949846" cy="409343"/>
            </a:xfrm>
            <a:prstGeom prst="rect">
              <a:avLst/>
            </a:prstGeom>
            <a:noFill/>
          </p:spPr>
          <p:txBody>
            <a:bodyPr wrap="none" rtlCol="0">
              <a:spAutoFit/>
            </a:bodyPr>
            <a:lstStyle/>
            <a:p>
              <a:r>
                <a:rPr lang="en-GB" sz="2060" dirty="0"/>
                <a:t>[0 1 -1 0 0 0 0 0 0 0 0 0 0 ]</a:t>
              </a:r>
            </a:p>
          </p:txBody>
        </p:sp>
        <p:cxnSp>
          <p:nvCxnSpPr>
            <p:cNvPr id="47" name="Straight Connector 46"/>
            <p:cNvCxnSpPr/>
            <p:nvPr/>
          </p:nvCxnSpPr>
          <p:spPr>
            <a:xfrm>
              <a:off x="3995936" y="831363"/>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247964" y="579335"/>
              <a:ext cx="252028" cy="252028"/>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4499992" y="836712"/>
              <a:ext cx="252028" cy="252028"/>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1829030" y="2515599"/>
            <a:ext cx="3096344" cy="3384376"/>
            <a:chOff x="2836912" y="952500"/>
            <a:chExt cx="5353050" cy="5581650"/>
          </a:xfrm>
        </p:grpSpPr>
        <p:sp>
          <p:nvSpPr>
            <p:cNvPr id="6" name="Rectangle 6"/>
            <p:cNvSpPr>
              <a:spLocks noChangeArrowheads="1"/>
            </p:cNvSpPr>
            <p:nvPr/>
          </p:nvSpPr>
          <p:spPr bwMode="auto">
            <a:xfrm>
              <a:off x="2836912" y="952500"/>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7"/>
            <p:cNvSpPr>
              <a:spLocks noChangeArrowheads="1"/>
            </p:cNvSpPr>
            <p:nvPr/>
          </p:nvSpPr>
          <p:spPr bwMode="auto">
            <a:xfrm>
              <a:off x="2836912" y="952500"/>
              <a:ext cx="5353050" cy="55816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6912" y="952500"/>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9"/>
            <p:cNvSpPr>
              <a:spLocks noChangeShapeType="1"/>
            </p:cNvSpPr>
            <p:nvPr/>
          </p:nvSpPr>
          <p:spPr bwMode="auto">
            <a:xfrm>
              <a:off x="2836912" y="6534150"/>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0"/>
            <p:cNvSpPr>
              <a:spLocks noChangeShapeType="1"/>
            </p:cNvSpPr>
            <p:nvPr/>
          </p:nvSpPr>
          <p:spPr bwMode="auto">
            <a:xfrm>
              <a:off x="2836912" y="952500"/>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1"/>
            <p:cNvSpPr>
              <a:spLocks noChangeShapeType="1"/>
            </p:cNvSpPr>
            <p:nvPr/>
          </p:nvSpPr>
          <p:spPr bwMode="auto">
            <a:xfrm>
              <a:off x="8189962" y="952500"/>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2"/>
            <p:cNvSpPr>
              <a:spLocks noChangeShapeType="1"/>
            </p:cNvSpPr>
            <p:nvPr/>
          </p:nvSpPr>
          <p:spPr bwMode="auto">
            <a:xfrm>
              <a:off x="2836912" y="952500"/>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3"/>
            <p:cNvSpPr>
              <a:spLocks noChangeShapeType="1"/>
            </p:cNvSpPr>
            <p:nvPr/>
          </p:nvSpPr>
          <p:spPr bwMode="auto">
            <a:xfrm>
              <a:off x="2836912" y="6534150"/>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4"/>
            <p:cNvSpPr>
              <a:spLocks noChangeShapeType="1"/>
            </p:cNvSpPr>
            <p:nvPr/>
          </p:nvSpPr>
          <p:spPr bwMode="auto">
            <a:xfrm>
              <a:off x="2836912" y="952500"/>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5"/>
            <p:cNvSpPr>
              <a:spLocks noChangeShapeType="1"/>
            </p:cNvSpPr>
            <p:nvPr/>
          </p:nvSpPr>
          <p:spPr bwMode="auto">
            <a:xfrm>
              <a:off x="2836912" y="6534150"/>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6"/>
            <p:cNvSpPr>
              <a:spLocks noChangeShapeType="1"/>
            </p:cNvSpPr>
            <p:nvPr/>
          </p:nvSpPr>
          <p:spPr bwMode="auto">
            <a:xfrm>
              <a:off x="2836912" y="952500"/>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7"/>
            <p:cNvSpPr>
              <a:spLocks noChangeShapeType="1"/>
            </p:cNvSpPr>
            <p:nvPr/>
          </p:nvSpPr>
          <p:spPr bwMode="auto">
            <a:xfrm>
              <a:off x="8189962" y="952500"/>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1598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Example</a:t>
            </a:r>
            <a:br>
              <a:rPr lang="en-GB" dirty="0"/>
            </a:br>
            <a:endParaRPr lang="en-GB" dirty="0"/>
          </a:p>
        </p:txBody>
      </p:sp>
      <p:sp>
        <p:nvSpPr>
          <p:cNvPr id="3" name="Content Placeholder 2"/>
          <p:cNvSpPr>
            <a:spLocks noGrp="1"/>
          </p:cNvSpPr>
          <p:nvPr>
            <p:ph idx="1"/>
          </p:nvPr>
        </p:nvSpPr>
        <p:spPr>
          <a:xfrm>
            <a:off x="838200" y="1572031"/>
            <a:ext cx="10515600" cy="4351338"/>
          </a:xfrm>
        </p:spPr>
        <p:txBody>
          <a:bodyPr/>
          <a:lstStyle/>
          <a:p>
            <a:r>
              <a:rPr lang="en-GB" dirty="0"/>
              <a:t>Event-related experiment with two types of stimuli.</a:t>
            </a:r>
            <a:br>
              <a:rPr lang="en-GB" dirty="0"/>
            </a:br>
            <a:endParaRPr lang="en-GB" dirty="0"/>
          </a:p>
        </p:txBody>
      </p:sp>
      <p:pic>
        <p:nvPicPr>
          <p:cNvPr id="4" name="Picture 3"/>
          <p:cNvPicPr>
            <a:picLocks noChangeAspect="1"/>
          </p:cNvPicPr>
          <p:nvPr/>
        </p:nvPicPr>
        <p:blipFill>
          <a:blip r:embed="rId2"/>
          <a:stretch>
            <a:fillRect/>
          </a:stretch>
        </p:blipFill>
        <p:spPr>
          <a:xfrm>
            <a:off x="1368357" y="2339874"/>
            <a:ext cx="9455285" cy="4177658"/>
          </a:xfrm>
          <a:prstGeom prst="rect">
            <a:avLst/>
          </a:prstGeom>
        </p:spPr>
      </p:pic>
    </p:spTree>
    <p:extLst>
      <p:ext uri="{BB962C8B-B14F-4D97-AF65-F5344CB8AC3E}">
        <p14:creationId xmlns:p14="http://schemas.microsoft.com/office/powerpoint/2010/main" val="2336248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T-contrast</a:t>
            </a:r>
          </a:p>
        </p:txBody>
      </p:sp>
      <p:sp>
        <p:nvSpPr>
          <p:cNvPr id="3" name="Content Placeholder 2"/>
          <p:cNvSpPr>
            <a:spLocks noGrp="1"/>
          </p:cNvSpPr>
          <p:nvPr>
            <p:ph idx="1"/>
          </p:nvPr>
        </p:nvSpPr>
        <p:spPr/>
        <p:txBody>
          <a:bodyPr/>
          <a:lstStyle/>
          <a:p>
            <a:r>
              <a:rPr lang="en-GB" dirty="0">
                <a:solidFill>
                  <a:srgbClr val="C00000"/>
                </a:solidFill>
              </a:rPr>
              <a:t>One-dimensional</a:t>
            </a:r>
            <a:r>
              <a:rPr lang="en-GB" dirty="0"/>
              <a:t> and </a:t>
            </a:r>
            <a:r>
              <a:rPr lang="en-GB" dirty="0">
                <a:solidFill>
                  <a:srgbClr val="C00000"/>
                </a:solidFill>
              </a:rPr>
              <a:t>directional</a:t>
            </a:r>
          </a:p>
          <a:p>
            <a:pPr lvl="1"/>
            <a:r>
              <a:rPr lang="en-GB" dirty="0" err="1"/>
              <a:t>eg</a:t>
            </a:r>
            <a:r>
              <a:rPr lang="en-GB" dirty="0"/>
              <a:t>  </a:t>
            </a:r>
            <a:r>
              <a:rPr lang="en-GB" dirty="0" err="1">
                <a:solidFill>
                  <a:srgbClr val="7030A0"/>
                </a:solidFill>
              </a:rPr>
              <a:t>c</a:t>
            </a:r>
            <a:r>
              <a:rPr lang="en-GB" baseline="30000" dirty="0" err="1">
                <a:solidFill>
                  <a:srgbClr val="7030A0"/>
                </a:solidFill>
              </a:rPr>
              <a:t>T</a:t>
            </a:r>
            <a:r>
              <a:rPr lang="en-GB" dirty="0">
                <a:solidFill>
                  <a:srgbClr val="7030A0"/>
                </a:solidFill>
              </a:rPr>
              <a:t> = [ 1  0  0  0 ... ] </a:t>
            </a:r>
            <a:r>
              <a:rPr lang="en-GB" dirty="0"/>
              <a:t>tests </a:t>
            </a:r>
            <a:r>
              <a:rPr lang="el-GR" dirty="0"/>
              <a:t>β</a:t>
            </a:r>
            <a:r>
              <a:rPr lang="en-GB" baseline="-25000" dirty="0"/>
              <a:t>1</a:t>
            </a:r>
            <a:r>
              <a:rPr lang="en-GB" dirty="0"/>
              <a:t> &gt; 0, against the null hypothesis H</a:t>
            </a:r>
            <a:r>
              <a:rPr lang="en-GB" baseline="-25000" dirty="0"/>
              <a:t>0</a:t>
            </a:r>
            <a:r>
              <a:rPr lang="en-GB" dirty="0"/>
              <a:t>: </a:t>
            </a:r>
            <a:r>
              <a:rPr lang="el-GR" dirty="0"/>
              <a:t>β</a:t>
            </a:r>
            <a:r>
              <a:rPr lang="en-GB" baseline="-25000" dirty="0"/>
              <a:t>1</a:t>
            </a:r>
            <a:r>
              <a:rPr lang="en-GB" dirty="0"/>
              <a:t>=0</a:t>
            </a:r>
          </a:p>
          <a:p>
            <a:pPr lvl="1"/>
            <a:r>
              <a:rPr lang="en-GB" dirty="0"/>
              <a:t>Equivalent to a one-tailed / unilateral t-test</a:t>
            </a:r>
          </a:p>
          <a:p>
            <a:pPr lvl="1"/>
            <a:endParaRPr lang="en-GB" dirty="0">
              <a:solidFill>
                <a:srgbClr val="7030A0"/>
              </a:solidFill>
            </a:endParaRPr>
          </a:p>
          <a:p>
            <a:r>
              <a:rPr lang="en-GB" dirty="0"/>
              <a:t>Function: </a:t>
            </a:r>
          </a:p>
          <a:p>
            <a:pPr lvl="1"/>
            <a:r>
              <a:rPr lang="en-GB" dirty="0"/>
              <a:t>Assess the </a:t>
            </a:r>
            <a:r>
              <a:rPr lang="en-GB" dirty="0">
                <a:solidFill>
                  <a:srgbClr val="C00000"/>
                </a:solidFill>
              </a:rPr>
              <a:t>effect of one parameter </a:t>
            </a:r>
            <a:r>
              <a:rPr lang="en-GB" dirty="0"/>
              <a:t>(</a:t>
            </a:r>
            <a:r>
              <a:rPr lang="en-GB" dirty="0" err="1"/>
              <a:t>c</a:t>
            </a:r>
            <a:r>
              <a:rPr lang="en-GB" baseline="30000" dirty="0" err="1"/>
              <a:t>T</a:t>
            </a:r>
            <a:r>
              <a:rPr lang="en-GB" dirty="0"/>
              <a:t> = [1 0 0 0]) </a:t>
            </a:r>
          </a:p>
          <a:p>
            <a:pPr lvl="1">
              <a:buNone/>
            </a:pPr>
            <a:r>
              <a:rPr lang="en-GB" dirty="0"/>
              <a:t>OR</a:t>
            </a:r>
          </a:p>
          <a:p>
            <a:pPr lvl="1"/>
            <a:r>
              <a:rPr lang="en-GB" dirty="0">
                <a:solidFill>
                  <a:srgbClr val="C00000"/>
                </a:solidFill>
              </a:rPr>
              <a:t>Compare</a:t>
            </a:r>
            <a:r>
              <a:rPr lang="en-GB" dirty="0"/>
              <a:t> specific combinations of parameters </a:t>
            </a:r>
          </a:p>
          <a:p>
            <a:pPr marL="457200" lvl="1" indent="0">
              <a:buNone/>
            </a:pPr>
            <a:r>
              <a:rPr lang="en-GB" dirty="0"/>
              <a:t>(</a:t>
            </a:r>
            <a:r>
              <a:rPr lang="en-GB" dirty="0" err="1"/>
              <a:t>c</a:t>
            </a:r>
            <a:r>
              <a:rPr lang="en-GB" baseline="30000" dirty="0" err="1"/>
              <a:t>T</a:t>
            </a:r>
            <a:r>
              <a:rPr lang="en-GB" dirty="0"/>
              <a:t> = [-1 1 0 0])</a:t>
            </a:r>
          </a:p>
          <a:p>
            <a:endParaRPr lang="en-GB" dirty="0"/>
          </a:p>
        </p:txBody>
      </p:sp>
    </p:spTree>
    <p:extLst>
      <p:ext uri="{BB962C8B-B14F-4D97-AF65-F5344CB8AC3E}">
        <p14:creationId xmlns:p14="http://schemas.microsoft.com/office/powerpoint/2010/main" val="109774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T-test</a:t>
            </a:r>
            <a:br>
              <a:rPr lang="en-GB" dirty="0"/>
            </a:br>
            <a:endParaRPr lang="en-GB" dirty="0"/>
          </a:p>
        </p:txBody>
      </p:sp>
      <p:sp>
        <p:nvSpPr>
          <p:cNvPr id="3" name="Content Placeholder 2"/>
          <p:cNvSpPr>
            <a:spLocks noGrp="1"/>
          </p:cNvSpPr>
          <p:nvPr>
            <p:ph idx="1"/>
          </p:nvPr>
        </p:nvSpPr>
        <p:spPr>
          <a:xfrm>
            <a:off x="838199" y="1825625"/>
            <a:ext cx="10737715" cy="4351338"/>
          </a:xfrm>
        </p:spPr>
        <p:txBody>
          <a:bodyPr>
            <a:normAutofit fontScale="92500" lnSpcReduction="10000"/>
          </a:bodyPr>
          <a:lstStyle/>
          <a:p>
            <a:r>
              <a:rPr lang="en-GB" dirty="0"/>
              <a:t>To test</a:t>
            </a:r>
          </a:p>
          <a:p>
            <a:endParaRPr lang="en-GB" dirty="0"/>
          </a:p>
          <a:p>
            <a:r>
              <a:rPr lang="en-GB" dirty="0"/>
              <a:t>use the t-statistic:</a:t>
            </a:r>
          </a:p>
          <a:p>
            <a:endParaRPr lang="en-GB" dirty="0"/>
          </a:p>
          <a:p>
            <a:endParaRPr lang="en-GB" dirty="0"/>
          </a:p>
          <a:p>
            <a:endParaRPr lang="en-GB" dirty="0"/>
          </a:p>
          <a:p>
            <a:endParaRPr lang="en-GB" dirty="0"/>
          </a:p>
          <a:p>
            <a:r>
              <a:rPr lang="en-GB" dirty="0"/>
              <a:t>Under H</a:t>
            </a:r>
            <a:r>
              <a:rPr lang="en-GB" sz="1700" dirty="0"/>
              <a:t>0</a:t>
            </a:r>
            <a:r>
              <a:rPr lang="en-GB" dirty="0"/>
              <a:t>, T is approximately t(ν) with:</a:t>
            </a:r>
            <a:br>
              <a:rPr lang="en-GB" dirty="0"/>
            </a:br>
            <a:r>
              <a:rPr lang="en-GB" dirty="0"/>
              <a:t/>
            </a:r>
            <a:br>
              <a:rPr lang="en-GB" dirty="0"/>
            </a:br>
            <a:endParaRPr lang="en-GB" dirty="0"/>
          </a:p>
          <a:p>
            <a:endParaRPr lang="en-GB" dirty="0"/>
          </a:p>
        </p:txBody>
      </p:sp>
      <p:pic>
        <p:nvPicPr>
          <p:cNvPr id="5" name="Picture 4"/>
          <p:cNvPicPr>
            <a:picLocks noChangeAspect="1"/>
          </p:cNvPicPr>
          <p:nvPr/>
        </p:nvPicPr>
        <p:blipFill>
          <a:blip r:embed="rId2"/>
          <a:stretch>
            <a:fillRect/>
          </a:stretch>
        </p:blipFill>
        <p:spPr>
          <a:xfrm>
            <a:off x="4669277" y="3391258"/>
            <a:ext cx="3307404" cy="1375299"/>
          </a:xfrm>
          <a:prstGeom prst="rect">
            <a:avLst/>
          </a:prstGeom>
        </p:spPr>
      </p:pic>
      <p:sp>
        <p:nvSpPr>
          <p:cNvPr id="8" name="Rectangle 16"/>
          <p:cNvSpPr>
            <a:spLocks noChangeArrowheads="1"/>
          </p:cNvSpPr>
          <p:nvPr/>
        </p:nvSpPr>
        <p:spPr bwMode="auto">
          <a:xfrm>
            <a:off x="10041832" y="3125433"/>
            <a:ext cx="1274763" cy="920750"/>
          </a:xfrm>
          <a:prstGeom prst="rect">
            <a:avLst/>
          </a:prstGeom>
          <a:noFill/>
          <a:ln w="9525">
            <a:noFill/>
            <a:miter lim="800000"/>
            <a:headEnd/>
            <a:tailEnd/>
          </a:ln>
        </p:spPr>
        <p:txBody>
          <a:bodyPr wrap="none" lIns="90488" tIns="44450" rIns="90488" bIns="44450">
            <a:spAutoFit/>
          </a:bodyPr>
          <a:lstStyle/>
          <a:p>
            <a:pPr algn="ctr" defTabSz="457200"/>
            <a:r>
              <a:rPr lang="en-GB" b="1" i="1" dirty="0">
                <a:solidFill>
                  <a:srgbClr val="7030A0"/>
                </a:solidFill>
              </a:rPr>
              <a:t>contrast</a:t>
            </a:r>
            <a:r>
              <a:rPr lang="en-GB" b="1" dirty="0">
                <a:solidFill>
                  <a:srgbClr val="7030A0"/>
                </a:solidFill>
              </a:rPr>
              <a:t> of</a:t>
            </a:r>
            <a:br>
              <a:rPr lang="en-GB" b="1" dirty="0">
                <a:solidFill>
                  <a:srgbClr val="7030A0"/>
                </a:solidFill>
              </a:rPr>
            </a:br>
            <a:r>
              <a:rPr lang="en-GB" b="1" dirty="0">
                <a:solidFill>
                  <a:srgbClr val="7030A0"/>
                </a:solidFill>
              </a:rPr>
              <a:t>estimated</a:t>
            </a:r>
            <a:br>
              <a:rPr lang="en-GB" b="1" dirty="0">
                <a:solidFill>
                  <a:srgbClr val="7030A0"/>
                </a:solidFill>
              </a:rPr>
            </a:br>
            <a:r>
              <a:rPr lang="en-GB" b="1" dirty="0">
                <a:solidFill>
                  <a:srgbClr val="7030A0"/>
                </a:solidFill>
              </a:rPr>
              <a:t>parameters</a:t>
            </a:r>
          </a:p>
        </p:txBody>
      </p:sp>
      <p:sp>
        <p:nvSpPr>
          <p:cNvPr id="9" name="Rectangle 15"/>
          <p:cNvSpPr>
            <a:spLocks noChangeArrowheads="1"/>
          </p:cNvSpPr>
          <p:nvPr/>
        </p:nvSpPr>
        <p:spPr bwMode="auto">
          <a:xfrm>
            <a:off x="9177034" y="3813679"/>
            <a:ext cx="568325" cy="396875"/>
          </a:xfrm>
          <a:prstGeom prst="rect">
            <a:avLst/>
          </a:prstGeom>
          <a:noFill/>
          <a:ln w="9525">
            <a:noFill/>
            <a:miter lim="800000"/>
            <a:headEnd/>
            <a:tailEnd/>
          </a:ln>
        </p:spPr>
        <p:txBody>
          <a:bodyPr wrap="none" lIns="90488" tIns="44450" rIns="90488" bIns="44450">
            <a:spAutoFit/>
          </a:bodyPr>
          <a:lstStyle/>
          <a:p>
            <a:pPr defTabSz="457200"/>
            <a:r>
              <a:rPr lang="en-GB" sz="2000" i="1" dirty="0">
                <a:solidFill>
                  <a:srgbClr val="7030A0"/>
                </a:solidFill>
                <a:latin typeface="Times New Roman" pitchFamily="18" charset="0"/>
              </a:rPr>
              <a:t>T</a:t>
            </a:r>
            <a:r>
              <a:rPr lang="en-GB" sz="2000" b="1" dirty="0">
                <a:solidFill>
                  <a:srgbClr val="7030A0"/>
                </a:solidFill>
              </a:rPr>
              <a:t> =</a:t>
            </a:r>
            <a:r>
              <a:rPr lang="en-GB" sz="2000" b="1" dirty="0">
                <a:solidFill>
                  <a:prstClr val="black"/>
                </a:solidFill>
              </a:rPr>
              <a:t> </a:t>
            </a:r>
          </a:p>
        </p:txBody>
      </p:sp>
      <p:sp>
        <p:nvSpPr>
          <p:cNvPr id="10" name="Line 18"/>
          <p:cNvSpPr>
            <a:spLocks noChangeShapeType="1"/>
          </p:cNvSpPr>
          <p:nvPr/>
        </p:nvSpPr>
        <p:spPr bwMode="auto">
          <a:xfrm flipV="1">
            <a:off x="9975359" y="4029585"/>
            <a:ext cx="1295400" cy="3175"/>
          </a:xfrm>
          <a:prstGeom prst="line">
            <a:avLst/>
          </a:prstGeom>
          <a:noFill/>
          <a:ln w="25400">
            <a:solidFill>
              <a:srgbClr val="7030A0"/>
            </a:solidFill>
            <a:round/>
            <a:headEnd type="none" w="sm" len="sm"/>
            <a:tailEnd type="none" w="sm" len="sm"/>
          </a:ln>
        </p:spPr>
        <p:txBody>
          <a:bodyPr wrap="none" anchor="ctr"/>
          <a:lstStyle/>
          <a:p>
            <a:pPr defTabSz="457200"/>
            <a:endParaRPr lang="en-ZA">
              <a:solidFill>
                <a:prstClr val="black"/>
              </a:solidFill>
            </a:endParaRPr>
          </a:p>
        </p:txBody>
      </p:sp>
      <p:sp>
        <p:nvSpPr>
          <p:cNvPr id="11" name="Freeform 19"/>
          <p:cNvSpPr>
            <a:spLocks/>
          </p:cNvSpPr>
          <p:nvPr/>
        </p:nvSpPr>
        <p:spPr bwMode="auto">
          <a:xfrm>
            <a:off x="9818587" y="4123196"/>
            <a:ext cx="1568450" cy="577850"/>
          </a:xfrm>
          <a:custGeom>
            <a:avLst/>
            <a:gdLst>
              <a:gd name="T0" fmla="*/ 0 w 1070"/>
              <a:gd name="T1" fmla="*/ 245 h 364"/>
              <a:gd name="T2" fmla="*/ 61 w 1070"/>
              <a:gd name="T3" fmla="*/ 363 h 364"/>
              <a:gd name="T4" fmla="*/ 61 w 1070"/>
              <a:gd name="T5" fmla="*/ 0 h 364"/>
              <a:gd name="T6" fmla="*/ 538 w 1070"/>
              <a:gd name="T7" fmla="*/ 0 h 364"/>
              <a:gd name="T8" fmla="*/ 564 w 1070"/>
              <a:gd name="T9" fmla="*/ 54 h 364"/>
              <a:gd name="T10" fmla="*/ 0 60000 65536"/>
              <a:gd name="T11" fmla="*/ 0 60000 65536"/>
              <a:gd name="T12" fmla="*/ 0 60000 65536"/>
              <a:gd name="T13" fmla="*/ 0 60000 65536"/>
              <a:gd name="T14" fmla="*/ 0 60000 65536"/>
              <a:gd name="T15" fmla="*/ 0 w 1070"/>
              <a:gd name="T16" fmla="*/ 0 h 364"/>
              <a:gd name="T17" fmla="*/ 1070 w 1070"/>
              <a:gd name="T18" fmla="*/ 364 h 364"/>
            </a:gdLst>
            <a:ahLst/>
            <a:cxnLst>
              <a:cxn ang="T10">
                <a:pos x="T0" y="T1"/>
              </a:cxn>
              <a:cxn ang="T11">
                <a:pos x="T2" y="T3"/>
              </a:cxn>
              <a:cxn ang="T12">
                <a:pos x="T4" y="T5"/>
              </a:cxn>
              <a:cxn ang="T13">
                <a:pos x="T6" y="T7"/>
              </a:cxn>
              <a:cxn ang="T14">
                <a:pos x="T8" y="T9"/>
              </a:cxn>
            </a:cxnLst>
            <a:rect l="T15" t="T16" r="T17" b="T18"/>
            <a:pathLst>
              <a:path w="1070" h="364">
                <a:moveTo>
                  <a:pt x="0" y="245"/>
                </a:moveTo>
                <a:lnTo>
                  <a:pt x="114" y="363"/>
                </a:lnTo>
                <a:lnTo>
                  <a:pt x="114" y="0"/>
                </a:lnTo>
                <a:lnTo>
                  <a:pt x="1017" y="0"/>
                </a:lnTo>
                <a:lnTo>
                  <a:pt x="1069" y="54"/>
                </a:lnTo>
              </a:path>
            </a:pathLst>
          </a:custGeom>
          <a:noFill/>
          <a:ln w="25400" cap="rnd" cmpd="sng">
            <a:solidFill>
              <a:srgbClr val="7030A0"/>
            </a:solidFill>
            <a:prstDash val="solid"/>
            <a:round/>
            <a:headEnd type="none" w="sm" len="sm"/>
            <a:tailEnd type="none" w="sm" len="sm"/>
          </a:ln>
        </p:spPr>
        <p:txBody>
          <a:bodyPr/>
          <a:lstStyle/>
          <a:p>
            <a:pPr defTabSz="457200"/>
            <a:endParaRPr lang="en-ZA">
              <a:solidFill>
                <a:prstClr val="black"/>
              </a:solidFill>
            </a:endParaRPr>
          </a:p>
        </p:txBody>
      </p:sp>
      <p:sp>
        <p:nvSpPr>
          <p:cNvPr id="12" name="Rectangle 17"/>
          <p:cNvSpPr>
            <a:spLocks noChangeArrowheads="1"/>
          </p:cNvSpPr>
          <p:nvPr/>
        </p:nvSpPr>
        <p:spPr bwMode="auto">
          <a:xfrm>
            <a:off x="10171213" y="4146959"/>
            <a:ext cx="1016000" cy="644525"/>
          </a:xfrm>
          <a:prstGeom prst="rect">
            <a:avLst/>
          </a:prstGeom>
          <a:noFill/>
          <a:ln w="9525">
            <a:noFill/>
            <a:miter lim="800000"/>
            <a:headEnd/>
            <a:tailEnd/>
          </a:ln>
        </p:spPr>
        <p:txBody>
          <a:bodyPr wrap="none" lIns="90488" tIns="44450" rIns="90488" bIns="44450">
            <a:spAutoFit/>
          </a:bodyPr>
          <a:lstStyle/>
          <a:p>
            <a:pPr algn="ctr" defTabSz="457200"/>
            <a:r>
              <a:rPr lang="en-GB" b="1" dirty="0">
                <a:solidFill>
                  <a:srgbClr val="7030A0"/>
                </a:solidFill>
              </a:rPr>
              <a:t>variance</a:t>
            </a:r>
            <a:br>
              <a:rPr lang="en-GB" b="1" dirty="0">
                <a:solidFill>
                  <a:srgbClr val="7030A0"/>
                </a:solidFill>
              </a:rPr>
            </a:br>
            <a:r>
              <a:rPr lang="en-GB" b="1" dirty="0">
                <a:solidFill>
                  <a:srgbClr val="7030A0"/>
                </a:solidFill>
              </a:rPr>
              <a:t>estimate</a:t>
            </a:r>
          </a:p>
        </p:txBody>
      </p:sp>
      <mc:AlternateContent xmlns:mc="http://schemas.openxmlformats.org/markup-compatibility/2006" xmlns:a14="http://schemas.microsoft.com/office/drawing/2010/main">
        <mc:Choice Requires="a14">
          <p:sp>
            <p:nvSpPr>
              <p:cNvPr id="13" name="Rectangle 12"/>
              <p:cNvSpPr/>
              <p:nvPr/>
            </p:nvSpPr>
            <p:spPr>
              <a:xfrm>
                <a:off x="4238631" y="5799544"/>
                <a:ext cx="65123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GB" sz="2400" i="1" smtClean="0">
                              <a:latin typeface="Cambria Math" panose="02040503050406030204" pitchFamily="18" charset="0"/>
                            </a:rPr>
                          </m:ctrlPr>
                        </m:dPr>
                        <m:e>
                          <m:r>
                            <a:rPr lang="en-GB" sz="2400" i="1">
                              <a:latin typeface="Cambria Math" panose="02040503050406030204" pitchFamily="18" charset="0"/>
                            </a:rPr>
                            <m:t>𝑣</m:t>
                          </m:r>
                          <m:r>
                            <a:rPr lang="en-GB" sz="2400" i="0">
                              <a:latin typeface="Cambria Math" panose="02040503050406030204" pitchFamily="18" charset="0"/>
                            </a:rPr>
                            <m:t>=</m:t>
                          </m:r>
                          <m:r>
                            <a:rPr lang="en-GB" sz="2400" i="1">
                              <a:latin typeface="Cambria Math" panose="02040503050406030204" pitchFamily="18" charset="0"/>
                            </a:rPr>
                            <m:t>𝑁</m:t>
                          </m:r>
                          <m:r>
                            <a:rPr lang="en-GB" sz="2400" i="0">
                              <a:latin typeface="Cambria Math" panose="02040503050406030204" pitchFamily="18" charset="0"/>
                            </a:rPr>
                            <m:t>(=</m:t>
                          </m:r>
                          <m:r>
                            <a:rPr lang="en-GB" sz="2400" i="1">
                              <a:latin typeface="Cambria Math" panose="02040503050406030204" pitchFamily="18" charset="0"/>
                            </a:rPr>
                            <m:t>𝑛𝑢𝑚𝑏𝑒𝑟</m:t>
                          </m:r>
                          <m:r>
                            <a:rPr lang="en-GB" sz="2400" i="0">
                              <a:latin typeface="Cambria Math" panose="02040503050406030204" pitchFamily="18" charset="0"/>
                            </a:rPr>
                            <m:t> </m:t>
                          </m:r>
                          <m:r>
                            <a:rPr lang="en-GB" sz="2400" i="1">
                              <a:latin typeface="Cambria Math" panose="02040503050406030204" pitchFamily="18" charset="0"/>
                            </a:rPr>
                            <m:t>𝑜𝑓</m:t>
                          </m:r>
                          <m:r>
                            <a:rPr lang="en-GB" sz="2400" i="0">
                              <a:latin typeface="Cambria Math" panose="02040503050406030204" pitchFamily="18" charset="0"/>
                            </a:rPr>
                            <m:t> </m:t>
                          </m:r>
                          <m:r>
                            <a:rPr lang="en-GB" sz="2400" i="1">
                              <a:latin typeface="Cambria Math" panose="02040503050406030204" pitchFamily="18" charset="0"/>
                            </a:rPr>
                            <m:t>𝑜𝑏𝑠𝑒𝑟𝑣𝑎𝑡𝑖𝑜𝑛𝑠</m:t>
                          </m:r>
                          <m:r>
                            <a:rPr lang="en-GB" sz="2400" i="0">
                              <a:latin typeface="Cambria Math" panose="02040503050406030204" pitchFamily="18" charset="0"/>
                            </a:rPr>
                            <m:t>)−</m:t>
                          </m:r>
                          <m:r>
                            <a:rPr lang="en-GB" sz="2400" i="1">
                              <a:latin typeface="Cambria Math" panose="02040503050406030204" pitchFamily="18" charset="0"/>
                            </a:rPr>
                            <m:t>𝑟𝑎𝑛𝑘</m:t>
                          </m:r>
                          <m:r>
                            <a:rPr lang="en-GB" sz="2400" i="0">
                              <a:latin typeface="Cambria Math" panose="02040503050406030204" pitchFamily="18" charset="0"/>
                            </a:rPr>
                            <m:t>(</m:t>
                          </m:r>
                          <m:r>
                            <a:rPr lang="en-GB" sz="2400" i="1">
                              <a:latin typeface="Cambria Math" panose="02040503050406030204" pitchFamily="18" charset="0"/>
                            </a:rPr>
                            <m:t>𝑋</m:t>
                          </m:r>
                        </m:e>
                      </m:d>
                    </m:oMath>
                  </m:oMathPara>
                </a14:m>
                <a:endParaRPr lang="en-GB" sz="2400" dirty="0"/>
              </a:p>
            </p:txBody>
          </p:sp>
        </mc:Choice>
        <mc:Fallback xmlns="">
          <p:sp>
            <p:nvSpPr>
              <p:cNvPr id="13" name="Rectangle 12"/>
              <p:cNvSpPr>
                <a:spLocks noRot="1" noChangeAspect="1" noMove="1" noResize="1" noEditPoints="1" noAdjustHandles="1" noChangeArrowheads="1" noChangeShapeType="1" noTextEdit="1"/>
              </p:cNvSpPr>
              <p:nvPr/>
            </p:nvSpPr>
            <p:spPr>
              <a:xfrm>
                <a:off x="4238631" y="5799544"/>
                <a:ext cx="6512359" cy="461665"/>
              </a:xfrm>
              <a:prstGeom prst="rect">
                <a:avLst/>
              </a:prstGeom>
              <a:blipFill>
                <a:blip r:embed="rId3"/>
                <a:stretch>
                  <a:fillRect t="-130263" r="-10196" b="-19473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052444" y="1918454"/>
                <a:ext cx="529272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𝐻</m:t>
                          </m:r>
                        </m:e>
                        <m:sub>
                          <m:r>
                            <a:rPr lang="en-GB" sz="2800" i="0">
                              <a:latin typeface="Cambria Math" panose="02040503050406030204" pitchFamily="18" charset="0"/>
                            </a:rPr>
                            <m:t>0</m:t>
                          </m:r>
                        </m:sub>
                      </m:sSub>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𝑐</m:t>
                          </m:r>
                        </m:e>
                        <m:sup>
                          <m:r>
                            <a:rPr lang="en-GB" sz="2800" i="1">
                              <a:latin typeface="Cambria Math" panose="02040503050406030204" pitchFamily="18" charset="0"/>
                            </a:rPr>
                            <m:t>𝑡</m:t>
                          </m:r>
                        </m:sup>
                      </m:sSup>
                      <m:r>
                        <a:rPr lang="en-GB" sz="2800" i="1">
                          <a:latin typeface="Cambria Math" panose="02040503050406030204" pitchFamily="18" charset="0"/>
                        </a:rPr>
                        <m:t>𝛽</m:t>
                      </m:r>
                      <m:r>
                        <a:rPr lang="en-GB" sz="2800" i="0">
                          <a:latin typeface="Cambria Math" panose="02040503050406030204" pitchFamily="18" charset="0"/>
                        </a:rPr>
                        <m:t>=0;  </m:t>
                      </m:r>
                      <m:sSub>
                        <m:sSubPr>
                          <m:ctrlPr>
                            <a:rPr lang="en-GB" sz="2800" i="1">
                              <a:latin typeface="Cambria Math" panose="02040503050406030204" pitchFamily="18" charset="0"/>
                            </a:rPr>
                          </m:ctrlPr>
                        </m:sSubPr>
                        <m:e>
                          <m:r>
                            <a:rPr lang="en-GB" sz="2800" i="1">
                              <a:latin typeface="Cambria Math" panose="02040503050406030204" pitchFamily="18" charset="0"/>
                            </a:rPr>
                            <m:t>𝐻</m:t>
                          </m:r>
                        </m:e>
                        <m:sub>
                          <m:r>
                            <a:rPr lang="en-GB" sz="2800" i="0">
                              <a:latin typeface="Cambria Math" panose="02040503050406030204" pitchFamily="18" charset="0"/>
                            </a:rPr>
                            <m:t>1</m:t>
                          </m:r>
                        </m:sub>
                      </m:sSub>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𝑐</m:t>
                          </m:r>
                        </m:e>
                        <m:sup>
                          <m:r>
                            <a:rPr lang="en-GB" sz="2800" i="1">
                              <a:latin typeface="Cambria Math" panose="02040503050406030204" pitchFamily="18" charset="0"/>
                            </a:rPr>
                            <m:t>𝑡</m:t>
                          </m:r>
                        </m:sup>
                      </m:sSup>
                      <m:r>
                        <a:rPr lang="en-GB" sz="2800" i="1">
                          <a:latin typeface="Cambria Math" panose="02040503050406030204" pitchFamily="18" charset="0"/>
                        </a:rPr>
                        <m:t>𝛽</m:t>
                      </m:r>
                      <m:r>
                        <a:rPr lang="en-GB" sz="2800" i="0">
                          <a:latin typeface="Cambria Math" panose="02040503050406030204" pitchFamily="18" charset="0"/>
                        </a:rPr>
                        <m:t>&gt;0 </m:t>
                      </m:r>
                    </m:oMath>
                  </m:oMathPara>
                </a14:m>
                <a:endParaRPr lang="en-GB" sz="2800" dirty="0"/>
              </a:p>
            </p:txBody>
          </p:sp>
        </mc:Choice>
        <mc:Fallback xmlns="">
          <p:sp>
            <p:nvSpPr>
              <p:cNvPr id="14" name="Rectangle 13"/>
              <p:cNvSpPr>
                <a:spLocks noRot="1" noChangeAspect="1" noMove="1" noResize="1" noEditPoints="1" noAdjustHandles="1" noChangeArrowheads="1" noChangeShapeType="1" noTextEdit="1"/>
              </p:cNvSpPr>
              <p:nvPr/>
            </p:nvSpPr>
            <p:spPr>
              <a:xfrm>
                <a:off x="4052444" y="1918454"/>
                <a:ext cx="5292724" cy="523220"/>
              </a:xfrm>
              <a:prstGeom prst="rect">
                <a:avLst/>
              </a:prstGeom>
              <a:blipFill rotWithShape="0">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95810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T-test summary</a:t>
            </a:r>
            <a:endParaRPr lang="en-GB" dirty="0"/>
          </a:p>
        </p:txBody>
      </p:sp>
      <p:sp>
        <p:nvSpPr>
          <p:cNvPr id="3" name="Content Placeholder 2"/>
          <p:cNvSpPr>
            <a:spLocks noGrp="1"/>
          </p:cNvSpPr>
          <p:nvPr>
            <p:ph idx="1"/>
          </p:nvPr>
        </p:nvSpPr>
        <p:spPr/>
        <p:txBody>
          <a:bodyPr/>
          <a:lstStyle/>
          <a:p>
            <a:r>
              <a:rPr lang="en-US" dirty="0"/>
              <a:t>T-test is a simple signal-to-noise ratio measures</a:t>
            </a:r>
          </a:p>
          <a:p>
            <a:r>
              <a:rPr lang="en-US" dirty="0"/>
              <a:t>H</a:t>
            </a:r>
            <a:r>
              <a:rPr lang="en-US" baseline="-25000" dirty="0"/>
              <a:t>0</a:t>
            </a:r>
            <a:r>
              <a:rPr lang="en-US" dirty="0"/>
              <a:t>: C</a:t>
            </a:r>
            <a:r>
              <a:rPr lang="en-US" baseline="30000" dirty="0"/>
              <a:t>T</a:t>
            </a:r>
            <a:r>
              <a:rPr lang="en-US" dirty="0"/>
              <a:t> </a:t>
            </a:r>
            <a:r>
              <a:rPr lang="el-GR" dirty="0"/>
              <a:t>β</a:t>
            </a:r>
            <a:r>
              <a:rPr lang="en-US" dirty="0"/>
              <a:t>=0 vs H</a:t>
            </a:r>
            <a:r>
              <a:rPr lang="en-US" baseline="-25000" dirty="0"/>
              <a:t>1</a:t>
            </a:r>
            <a:r>
              <a:rPr lang="en-US" dirty="0"/>
              <a:t>: C</a:t>
            </a:r>
            <a:r>
              <a:rPr lang="en-US" baseline="30000" dirty="0"/>
              <a:t>T</a:t>
            </a:r>
            <a:r>
              <a:rPr lang="en-US" dirty="0"/>
              <a:t> </a:t>
            </a:r>
            <a:r>
              <a:rPr lang="el-GR" dirty="0"/>
              <a:t>β</a:t>
            </a:r>
            <a:r>
              <a:rPr lang="en-US" dirty="0"/>
              <a:t>&gt;0 </a:t>
            </a:r>
          </a:p>
          <a:p>
            <a:r>
              <a:rPr lang="en-US" dirty="0"/>
              <a:t>“One” linear hypothesis testing</a:t>
            </a:r>
          </a:p>
          <a:p>
            <a:r>
              <a:rPr lang="en-US" dirty="0"/>
              <a:t>We can’t test both </a:t>
            </a:r>
            <a:r>
              <a:rPr lang="el-GR" dirty="0">
                <a:solidFill>
                  <a:srgbClr val="00B050"/>
                </a:solidFill>
              </a:rPr>
              <a:t>β</a:t>
            </a:r>
            <a:r>
              <a:rPr lang="en-US" baseline="-25000" dirty="0">
                <a:solidFill>
                  <a:srgbClr val="00B050"/>
                </a:solidFill>
              </a:rPr>
              <a:t>1</a:t>
            </a:r>
            <a:r>
              <a:rPr lang="en-US" dirty="0">
                <a:solidFill>
                  <a:srgbClr val="00B050"/>
                </a:solidFill>
              </a:rPr>
              <a:t>=0 </a:t>
            </a:r>
            <a:r>
              <a:rPr lang="en-US" dirty="0"/>
              <a:t>and</a:t>
            </a:r>
            <a:r>
              <a:rPr lang="en-US" dirty="0">
                <a:solidFill>
                  <a:srgbClr val="00B050"/>
                </a:solidFill>
              </a:rPr>
              <a:t> </a:t>
            </a:r>
            <a:r>
              <a:rPr lang="el-GR" dirty="0">
                <a:solidFill>
                  <a:srgbClr val="00B050"/>
                </a:solidFill>
              </a:rPr>
              <a:t>β</a:t>
            </a:r>
            <a:r>
              <a:rPr lang="en-US" baseline="-25000" dirty="0">
                <a:solidFill>
                  <a:srgbClr val="00B050"/>
                </a:solidFill>
              </a:rPr>
              <a:t>2</a:t>
            </a:r>
            <a:r>
              <a:rPr lang="en-US" dirty="0">
                <a:solidFill>
                  <a:srgbClr val="00B050"/>
                </a:solidFill>
              </a:rPr>
              <a:t>=0 </a:t>
            </a:r>
            <a:r>
              <a:rPr lang="en-US" dirty="0"/>
              <a:t>at a same time</a:t>
            </a:r>
          </a:p>
          <a:p>
            <a:endParaRPr lang="en-US" dirty="0"/>
          </a:p>
          <a:p>
            <a:r>
              <a:rPr lang="en-US" dirty="0"/>
              <a:t>What if we have many interrelated experimental conditions, e.g. factorial design? </a:t>
            </a:r>
          </a:p>
          <a:p>
            <a:r>
              <a:rPr lang="en-US" dirty="0"/>
              <a:t>How can we test multiple linear hypothesis?</a:t>
            </a:r>
            <a:endParaRPr lang="en-GB" dirty="0"/>
          </a:p>
        </p:txBody>
      </p:sp>
      <p:sp>
        <p:nvSpPr>
          <p:cNvPr id="4" name="Rectangle 3"/>
          <p:cNvSpPr/>
          <p:nvPr/>
        </p:nvSpPr>
        <p:spPr>
          <a:xfrm>
            <a:off x="6621534" y="2719120"/>
            <a:ext cx="3174648" cy="39241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1950" dirty="0">
                <a:solidFill>
                  <a:srgbClr val="FF0000"/>
                </a:solidFill>
              </a:rPr>
              <a:t>Y</a:t>
            </a:r>
            <a:r>
              <a:rPr lang="en-US" sz="1950" dirty="0"/>
              <a:t> = </a:t>
            </a:r>
            <a:r>
              <a:rPr lang="en-US" sz="1950" dirty="0">
                <a:solidFill>
                  <a:srgbClr val="0000FF"/>
                </a:solidFill>
              </a:rPr>
              <a:t>X1</a:t>
            </a:r>
            <a:r>
              <a:rPr lang="en-US" sz="1950" dirty="0"/>
              <a:t> * </a:t>
            </a:r>
            <a:r>
              <a:rPr lang="el-GR" sz="1950" dirty="0">
                <a:solidFill>
                  <a:srgbClr val="00B050"/>
                </a:solidFill>
              </a:rPr>
              <a:t>β</a:t>
            </a:r>
            <a:r>
              <a:rPr lang="en-US" sz="1950" dirty="0">
                <a:solidFill>
                  <a:srgbClr val="00B050"/>
                </a:solidFill>
              </a:rPr>
              <a:t>1</a:t>
            </a:r>
            <a:r>
              <a:rPr lang="en-US" sz="1950" dirty="0"/>
              <a:t> + </a:t>
            </a:r>
            <a:r>
              <a:rPr lang="en-US" sz="1950" dirty="0">
                <a:solidFill>
                  <a:srgbClr val="0000FF"/>
                </a:solidFill>
              </a:rPr>
              <a:t>X2</a:t>
            </a:r>
            <a:r>
              <a:rPr lang="en-US" sz="1950" dirty="0"/>
              <a:t> * </a:t>
            </a:r>
            <a:r>
              <a:rPr lang="el-GR" sz="1950" dirty="0">
                <a:solidFill>
                  <a:srgbClr val="00B050"/>
                </a:solidFill>
              </a:rPr>
              <a:t>β</a:t>
            </a:r>
            <a:r>
              <a:rPr lang="en-US" sz="1950" dirty="0">
                <a:solidFill>
                  <a:srgbClr val="00B050"/>
                </a:solidFill>
              </a:rPr>
              <a:t>2</a:t>
            </a:r>
            <a:r>
              <a:rPr lang="en-US" sz="1950" dirty="0"/>
              <a:t> +</a:t>
            </a:r>
            <a:r>
              <a:rPr lang="el-GR" sz="1950" dirty="0">
                <a:solidFill>
                  <a:srgbClr val="00B050"/>
                </a:solidFill>
              </a:rPr>
              <a:t> β</a:t>
            </a:r>
            <a:r>
              <a:rPr lang="en-US" sz="1950" dirty="0">
                <a:solidFill>
                  <a:srgbClr val="00B050"/>
                </a:solidFill>
              </a:rPr>
              <a:t>3</a:t>
            </a:r>
            <a:r>
              <a:rPr lang="en-US" sz="1950" dirty="0"/>
              <a:t> + </a:t>
            </a:r>
            <a:r>
              <a:rPr lang="el-GR" sz="1950" dirty="0"/>
              <a:t>ε</a:t>
            </a:r>
            <a:r>
              <a:rPr lang="en-US" sz="1950" dirty="0"/>
              <a:t> </a:t>
            </a:r>
          </a:p>
        </p:txBody>
      </p:sp>
    </p:spTree>
    <p:extLst>
      <p:ext uri="{BB962C8B-B14F-4D97-AF65-F5344CB8AC3E}">
        <p14:creationId xmlns:p14="http://schemas.microsoft.com/office/powerpoint/2010/main" val="1215374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Contrasts</a:t>
            </a:r>
          </a:p>
        </p:txBody>
      </p:sp>
      <p:sp>
        <p:nvSpPr>
          <p:cNvPr id="3" name="Content Placeholder 2"/>
          <p:cNvSpPr>
            <a:spLocks noGrp="1"/>
          </p:cNvSpPr>
          <p:nvPr>
            <p:ph idx="1"/>
          </p:nvPr>
        </p:nvSpPr>
        <p:spPr/>
        <p:txBody>
          <a:bodyPr/>
          <a:lstStyle/>
          <a:p>
            <a:r>
              <a:rPr lang="en-GB" dirty="0"/>
              <a:t>We often want to make simultaneous tests of</a:t>
            </a:r>
            <a:br>
              <a:rPr lang="en-GB" dirty="0"/>
            </a:br>
            <a:r>
              <a:rPr lang="en-GB" dirty="0"/>
              <a:t>several contrasts at once</a:t>
            </a:r>
            <a:br>
              <a:rPr lang="en-GB" dirty="0"/>
            </a:br>
            <a:endParaRPr lang="en-GB" dirty="0"/>
          </a:p>
          <a:p>
            <a:r>
              <a:rPr lang="en-GB" dirty="0"/>
              <a:t> Now c is a contrast matrix</a:t>
            </a:r>
            <a:br>
              <a:rPr lang="en-GB" dirty="0"/>
            </a:br>
            <a:r>
              <a:rPr lang="en-GB" dirty="0"/>
              <a:t>• Assume</a:t>
            </a:r>
            <a:br>
              <a:rPr lang="en-GB" dirty="0"/>
            </a:br>
            <a:endParaRPr lang="en-GB" dirty="0"/>
          </a:p>
          <a:p>
            <a:endParaRPr lang="en-GB" dirty="0"/>
          </a:p>
          <a:p>
            <a:r>
              <a:rPr lang="en-GB" dirty="0"/>
              <a:t>Then </a:t>
            </a:r>
            <a:br>
              <a:rPr lang="en-GB" dirty="0"/>
            </a:br>
            <a:endParaRPr lang="en-GB" dirty="0"/>
          </a:p>
        </p:txBody>
      </p:sp>
      <p:pic>
        <p:nvPicPr>
          <p:cNvPr id="5" name="Picture 4"/>
          <p:cNvPicPr>
            <a:picLocks noChangeAspect="1"/>
          </p:cNvPicPr>
          <p:nvPr/>
        </p:nvPicPr>
        <p:blipFill>
          <a:blip r:embed="rId2"/>
          <a:stretch>
            <a:fillRect/>
          </a:stretch>
        </p:blipFill>
        <p:spPr>
          <a:xfrm>
            <a:off x="3588695" y="3658394"/>
            <a:ext cx="2909381" cy="991427"/>
          </a:xfrm>
          <a:prstGeom prst="rect">
            <a:avLst/>
          </a:prstGeom>
        </p:spPr>
      </p:pic>
      <p:pic>
        <p:nvPicPr>
          <p:cNvPr id="6" name="Picture 5"/>
          <p:cNvPicPr>
            <a:picLocks noChangeAspect="1"/>
          </p:cNvPicPr>
          <p:nvPr/>
        </p:nvPicPr>
        <p:blipFill>
          <a:blip r:embed="rId3"/>
          <a:stretch>
            <a:fillRect/>
          </a:stretch>
        </p:blipFill>
        <p:spPr>
          <a:xfrm>
            <a:off x="3206580" y="5032391"/>
            <a:ext cx="2571650" cy="1144571"/>
          </a:xfrm>
          <a:prstGeom prst="rect">
            <a:avLst/>
          </a:prstGeom>
        </p:spPr>
      </p:pic>
    </p:spTree>
    <p:extLst>
      <p:ext uri="{BB962C8B-B14F-4D97-AF65-F5344CB8AC3E}">
        <p14:creationId xmlns:p14="http://schemas.microsoft.com/office/powerpoint/2010/main" val="4023921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F-contrast</a:t>
            </a:r>
          </a:p>
        </p:txBody>
      </p:sp>
      <p:sp>
        <p:nvSpPr>
          <p:cNvPr id="3" name="Content Placeholder 2"/>
          <p:cNvSpPr>
            <a:spLocks noGrp="1"/>
          </p:cNvSpPr>
          <p:nvPr>
            <p:ph idx="1"/>
          </p:nvPr>
        </p:nvSpPr>
        <p:spPr/>
        <p:txBody>
          <a:bodyPr/>
          <a:lstStyle/>
          <a:p>
            <a:r>
              <a:rPr lang="en-GB" dirty="0">
                <a:solidFill>
                  <a:srgbClr val="C00000"/>
                </a:solidFill>
              </a:rPr>
              <a:t>Multi-dimensional</a:t>
            </a:r>
            <a:r>
              <a:rPr lang="en-GB" dirty="0"/>
              <a:t> and </a:t>
            </a:r>
            <a:r>
              <a:rPr lang="en-GB" dirty="0">
                <a:solidFill>
                  <a:srgbClr val="C00000"/>
                </a:solidFill>
              </a:rPr>
              <a:t>non-directional</a:t>
            </a:r>
          </a:p>
          <a:p>
            <a:pPr lvl="1"/>
            <a:r>
              <a:rPr lang="en-GB" dirty="0"/>
              <a:t>Tests whether </a:t>
            </a:r>
            <a:r>
              <a:rPr lang="en-GB" dirty="0">
                <a:solidFill>
                  <a:srgbClr val="C00000"/>
                </a:solidFill>
              </a:rPr>
              <a:t>at least one </a:t>
            </a:r>
            <a:r>
              <a:rPr lang="el-GR" dirty="0">
                <a:solidFill>
                  <a:srgbClr val="C00000"/>
                </a:solidFill>
              </a:rPr>
              <a:t>β</a:t>
            </a:r>
            <a:r>
              <a:rPr lang="en-GB" dirty="0">
                <a:solidFill>
                  <a:srgbClr val="C00000"/>
                </a:solidFill>
              </a:rPr>
              <a:t> </a:t>
            </a:r>
            <a:r>
              <a:rPr lang="en-GB" dirty="0"/>
              <a:t>is different from 0, against the null hypothesis H</a:t>
            </a:r>
            <a:r>
              <a:rPr lang="en-GB" baseline="-25000" dirty="0"/>
              <a:t>0</a:t>
            </a:r>
            <a:r>
              <a:rPr lang="en-GB" dirty="0"/>
              <a:t>: </a:t>
            </a:r>
            <a:r>
              <a:rPr lang="el-GR" dirty="0"/>
              <a:t>β</a:t>
            </a:r>
            <a:r>
              <a:rPr lang="en-GB" baseline="-25000" dirty="0"/>
              <a:t>1</a:t>
            </a:r>
            <a:r>
              <a:rPr lang="en-GB" dirty="0"/>
              <a:t>=</a:t>
            </a:r>
            <a:r>
              <a:rPr lang="el-GR" dirty="0"/>
              <a:t>β</a:t>
            </a:r>
            <a:r>
              <a:rPr lang="en-GB" baseline="-25000" dirty="0"/>
              <a:t>2</a:t>
            </a:r>
            <a:r>
              <a:rPr lang="en-GB" dirty="0"/>
              <a:t>=</a:t>
            </a:r>
            <a:r>
              <a:rPr lang="el-GR" dirty="0"/>
              <a:t>β</a:t>
            </a:r>
            <a:r>
              <a:rPr lang="en-GB" baseline="-25000" dirty="0"/>
              <a:t>3</a:t>
            </a:r>
            <a:r>
              <a:rPr lang="en-GB" dirty="0"/>
              <a:t>=0 </a:t>
            </a:r>
          </a:p>
          <a:p>
            <a:pPr lvl="1"/>
            <a:r>
              <a:rPr lang="en-GB" dirty="0"/>
              <a:t>Equivalent to an ANOVA</a:t>
            </a:r>
            <a:endParaRPr lang="en-GB" sz="1600" dirty="0">
              <a:solidFill>
                <a:srgbClr val="7030A0"/>
              </a:solidFill>
            </a:endParaRPr>
          </a:p>
          <a:p>
            <a:r>
              <a:rPr lang="en-GB" dirty="0"/>
              <a:t>Function: </a:t>
            </a:r>
          </a:p>
          <a:p>
            <a:pPr lvl="1"/>
            <a:r>
              <a:rPr lang="en-GB" dirty="0"/>
              <a:t>Test </a:t>
            </a:r>
            <a:r>
              <a:rPr lang="en-GB" dirty="0">
                <a:solidFill>
                  <a:srgbClr val="C00000"/>
                </a:solidFill>
              </a:rPr>
              <a:t>multiple linear hypotheses</a:t>
            </a:r>
            <a:r>
              <a:rPr lang="en-GB" dirty="0"/>
              <a:t>, </a:t>
            </a:r>
            <a:r>
              <a:rPr lang="en-GB" dirty="0">
                <a:solidFill>
                  <a:srgbClr val="C00000"/>
                </a:solidFill>
              </a:rPr>
              <a:t>main effects</a:t>
            </a:r>
            <a:r>
              <a:rPr lang="en-GB" dirty="0"/>
              <a:t>, and </a:t>
            </a:r>
            <a:r>
              <a:rPr lang="en-GB" dirty="0">
                <a:solidFill>
                  <a:srgbClr val="C00000"/>
                </a:solidFill>
              </a:rPr>
              <a:t>interaction</a:t>
            </a:r>
          </a:p>
          <a:p>
            <a:pPr lvl="1"/>
            <a:r>
              <a:rPr lang="en-GB" dirty="0"/>
              <a:t>But does NOT tell you which parameter is driving the effect nor the direction of the difference (F-contrast of </a:t>
            </a:r>
            <a:r>
              <a:rPr lang="el-GR" dirty="0"/>
              <a:t>β</a:t>
            </a:r>
            <a:r>
              <a:rPr lang="en-GB" baseline="-25000" dirty="0"/>
              <a:t>1</a:t>
            </a:r>
            <a:r>
              <a:rPr lang="en-GB" dirty="0"/>
              <a:t>-</a:t>
            </a:r>
            <a:r>
              <a:rPr lang="el-GR" dirty="0"/>
              <a:t>β</a:t>
            </a:r>
            <a:r>
              <a:rPr lang="en-GB" baseline="-25000" dirty="0"/>
              <a:t>2</a:t>
            </a:r>
            <a:r>
              <a:rPr lang="en-GB" dirty="0"/>
              <a:t> is the same thing as F-contrast of </a:t>
            </a:r>
            <a:r>
              <a:rPr lang="el-GR" dirty="0"/>
              <a:t>β</a:t>
            </a:r>
            <a:r>
              <a:rPr lang="en-GB" baseline="-25000" dirty="0"/>
              <a:t>2</a:t>
            </a:r>
            <a:r>
              <a:rPr lang="en-GB" dirty="0"/>
              <a:t>-</a:t>
            </a:r>
            <a:r>
              <a:rPr lang="el-GR" dirty="0"/>
              <a:t>β</a:t>
            </a:r>
            <a:r>
              <a:rPr lang="en-GB" baseline="-25000" dirty="0"/>
              <a:t>1</a:t>
            </a:r>
            <a:r>
              <a:rPr lang="en-GB" dirty="0"/>
              <a:t>)</a:t>
            </a:r>
          </a:p>
          <a:p>
            <a:endParaRPr lang="en-GB" dirty="0"/>
          </a:p>
        </p:txBody>
      </p:sp>
    </p:spTree>
    <p:extLst>
      <p:ext uri="{BB962C8B-B14F-4D97-AF65-F5344CB8AC3E}">
        <p14:creationId xmlns:p14="http://schemas.microsoft.com/office/powerpoint/2010/main" val="1721608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0463" y="3968751"/>
            <a:ext cx="142716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3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2997200"/>
            <a:ext cx="1716088"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2"/>
          <p:cNvSpPr>
            <a:spLocks noGrp="1" noChangeArrowheads="1"/>
          </p:cNvSpPr>
          <p:nvPr>
            <p:ph type="title" idx="4294967295"/>
          </p:nvPr>
        </p:nvSpPr>
        <p:spPr/>
        <p:txBody>
          <a:bodyPr/>
          <a:lstStyle/>
          <a:p>
            <a:r>
              <a:rPr lang="en-GB" sz="2800" b="1" i="1"/>
              <a:t>F</a:t>
            </a:r>
            <a:r>
              <a:rPr lang="en-GB" sz="2800" b="1"/>
              <a:t>-test </a:t>
            </a:r>
            <a:r>
              <a:rPr lang="en-GB" sz="2800"/>
              <a:t>- multidimensional contrasts – SPM{</a:t>
            </a:r>
            <a:r>
              <a:rPr lang="en-GB" sz="2800" i="1"/>
              <a:t>F</a:t>
            </a:r>
            <a:r>
              <a:rPr lang="en-GB" sz="2800"/>
              <a:t>}</a:t>
            </a:r>
            <a:endParaRPr lang="en-US" sz="2800"/>
          </a:p>
        </p:txBody>
      </p:sp>
      <p:sp>
        <p:nvSpPr>
          <p:cNvPr id="165893" name="Rectangle 3"/>
          <p:cNvSpPr>
            <a:spLocks noGrp="1" noChangeArrowheads="1"/>
          </p:cNvSpPr>
          <p:nvPr>
            <p:ph type="body" idx="4294967295"/>
          </p:nvPr>
        </p:nvSpPr>
        <p:spPr>
          <a:xfrm>
            <a:off x="1752600" y="1281114"/>
            <a:ext cx="8229600" cy="395287"/>
          </a:xfrm>
        </p:spPr>
        <p:txBody>
          <a:bodyPr/>
          <a:lstStyle/>
          <a:p>
            <a:pPr>
              <a:lnSpc>
                <a:spcPct val="90000"/>
              </a:lnSpc>
            </a:pPr>
            <a:r>
              <a:rPr lang="en-GB" sz="2000"/>
              <a:t>Tests multiple linear hypotheses:</a:t>
            </a:r>
            <a:endParaRPr lang="en-US" sz="2000"/>
          </a:p>
        </p:txBody>
      </p:sp>
      <p:sp>
        <p:nvSpPr>
          <p:cNvPr id="44103" name="Line 71"/>
          <p:cNvSpPr>
            <a:spLocks noChangeShapeType="1"/>
          </p:cNvSpPr>
          <p:nvPr/>
        </p:nvSpPr>
        <p:spPr bwMode="auto">
          <a:xfrm flipH="1" flipV="1">
            <a:off x="6708776" y="2395539"/>
            <a:ext cx="15875" cy="430847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4105" name="Rectangle 73"/>
          <p:cNvSpPr>
            <a:spLocks noChangeArrowheads="1"/>
          </p:cNvSpPr>
          <p:nvPr/>
        </p:nvSpPr>
        <p:spPr bwMode="auto">
          <a:xfrm>
            <a:off x="6200775" y="2395538"/>
            <a:ext cx="1550988"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r>
              <a:rPr lang="en-GB" sz="1600" b="1">
                <a:latin typeface="Times New Roman" pitchFamily="18" charset="0"/>
              </a:rPr>
              <a:t>0 0 0 </a:t>
            </a:r>
            <a:r>
              <a:rPr lang="en-GB" sz="1600" b="1">
                <a:solidFill>
                  <a:srgbClr val="CC3300"/>
                </a:solidFill>
                <a:latin typeface="Times New Roman" pitchFamily="18" charset="0"/>
              </a:rPr>
              <a:t>1</a:t>
            </a:r>
            <a:r>
              <a:rPr lang="en-GB" sz="1600" b="1">
                <a:latin typeface="Times New Roman" pitchFamily="18" charset="0"/>
              </a:rPr>
              <a:t> 0 0 0 0 0</a:t>
            </a:r>
          </a:p>
          <a:p>
            <a:r>
              <a:rPr lang="en-GB" sz="1600" b="1">
                <a:latin typeface="Times New Roman" pitchFamily="18" charset="0"/>
              </a:rPr>
              <a:t>0 0 0 0 </a:t>
            </a:r>
            <a:r>
              <a:rPr lang="en-GB" sz="1600" b="1">
                <a:solidFill>
                  <a:srgbClr val="CC3300"/>
                </a:solidFill>
                <a:latin typeface="Times New Roman" pitchFamily="18" charset="0"/>
              </a:rPr>
              <a:t>1</a:t>
            </a:r>
            <a:r>
              <a:rPr lang="en-GB" sz="1600" b="1">
                <a:latin typeface="Times New Roman" pitchFamily="18" charset="0"/>
              </a:rPr>
              <a:t> 0 0 0 0</a:t>
            </a:r>
          </a:p>
          <a:p>
            <a:r>
              <a:rPr lang="en-GB" sz="1600" b="1">
                <a:latin typeface="Times New Roman" pitchFamily="18" charset="0"/>
              </a:rPr>
              <a:t>0 0 0 0 0 </a:t>
            </a:r>
            <a:r>
              <a:rPr lang="en-GB" sz="1600" b="1">
                <a:solidFill>
                  <a:srgbClr val="CC3300"/>
                </a:solidFill>
                <a:latin typeface="Times New Roman" pitchFamily="18" charset="0"/>
              </a:rPr>
              <a:t>1</a:t>
            </a:r>
            <a:r>
              <a:rPr lang="en-GB" sz="1600" b="1">
                <a:latin typeface="Times New Roman" pitchFamily="18" charset="0"/>
              </a:rPr>
              <a:t> 0 0 0</a:t>
            </a:r>
          </a:p>
          <a:p>
            <a:r>
              <a:rPr lang="en-GB" sz="1600" b="1">
                <a:latin typeface="Times New Roman" pitchFamily="18" charset="0"/>
              </a:rPr>
              <a:t>0 0 0 0 0 0 </a:t>
            </a:r>
            <a:r>
              <a:rPr lang="en-GB" sz="1600" b="1">
                <a:solidFill>
                  <a:srgbClr val="CC3300"/>
                </a:solidFill>
                <a:latin typeface="Times New Roman" pitchFamily="18" charset="0"/>
              </a:rPr>
              <a:t>1</a:t>
            </a:r>
            <a:r>
              <a:rPr lang="en-GB" sz="1600" b="1">
                <a:latin typeface="Times New Roman" pitchFamily="18" charset="0"/>
              </a:rPr>
              <a:t> 0 0</a:t>
            </a:r>
          </a:p>
          <a:p>
            <a:r>
              <a:rPr lang="en-GB" sz="1600" b="1">
                <a:latin typeface="Times New Roman" pitchFamily="18" charset="0"/>
              </a:rPr>
              <a:t>0 0 0 0 0 0 0 </a:t>
            </a:r>
            <a:r>
              <a:rPr lang="en-GB" sz="1600" b="1">
                <a:solidFill>
                  <a:srgbClr val="CC3300"/>
                </a:solidFill>
                <a:latin typeface="Times New Roman" pitchFamily="18" charset="0"/>
              </a:rPr>
              <a:t>1</a:t>
            </a:r>
            <a:r>
              <a:rPr lang="en-GB" sz="1600" b="1">
                <a:latin typeface="Times New Roman" pitchFamily="18" charset="0"/>
              </a:rPr>
              <a:t> 0</a:t>
            </a:r>
          </a:p>
          <a:p>
            <a:r>
              <a:rPr lang="en-GB" sz="1600" b="1">
                <a:latin typeface="Times New Roman" pitchFamily="18" charset="0"/>
              </a:rPr>
              <a:t>0 0 0 0 0 0 0 0 </a:t>
            </a:r>
            <a:r>
              <a:rPr lang="en-GB" sz="1600" b="1">
                <a:solidFill>
                  <a:srgbClr val="CC3300"/>
                </a:solidFill>
                <a:latin typeface="Times New Roman" pitchFamily="18" charset="0"/>
              </a:rPr>
              <a:t>1</a:t>
            </a:r>
          </a:p>
        </p:txBody>
      </p:sp>
      <p:sp>
        <p:nvSpPr>
          <p:cNvPr id="44107" name="Rectangle 75"/>
          <p:cNvSpPr>
            <a:spLocks noChangeArrowheads="1"/>
          </p:cNvSpPr>
          <p:nvPr/>
        </p:nvSpPr>
        <p:spPr bwMode="auto">
          <a:xfrm>
            <a:off x="5573713" y="2944814"/>
            <a:ext cx="67486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000" b="1" i="1">
                <a:latin typeface="Times New Roman" pitchFamily="18" charset="0"/>
              </a:rPr>
              <a:t>c</a:t>
            </a:r>
            <a:r>
              <a:rPr lang="en-GB" sz="2000" b="1" i="1" baseline="30000">
                <a:latin typeface="Times New Roman" pitchFamily="18" charset="0"/>
              </a:rPr>
              <a:t>T</a:t>
            </a:r>
            <a:r>
              <a:rPr lang="en-GB" sz="2000" b="1">
                <a:latin typeface="Times New Roman" pitchFamily="18" charset="0"/>
              </a:rPr>
              <a:t>  =</a:t>
            </a:r>
          </a:p>
        </p:txBody>
      </p:sp>
      <p:sp>
        <p:nvSpPr>
          <p:cNvPr id="44113" name="Rectangle 81"/>
          <p:cNvSpPr>
            <a:spLocks noChangeArrowheads="1"/>
          </p:cNvSpPr>
          <p:nvPr/>
        </p:nvSpPr>
        <p:spPr bwMode="auto">
          <a:xfrm>
            <a:off x="4572000" y="1758950"/>
            <a:ext cx="3327400" cy="4635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defRPr/>
            </a:pPr>
            <a:r>
              <a:rPr lang="en-GB" sz="2400" b="1" dirty="0">
                <a:solidFill>
                  <a:schemeClr val="tx1"/>
                </a:solidFill>
                <a:latin typeface="Times New Roman" pitchFamily="18" charset="0"/>
              </a:rPr>
              <a:t>H</a:t>
            </a:r>
            <a:r>
              <a:rPr lang="en-GB" sz="2400" b="1" baseline="-25000" dirty="0">
                <a:solidFill>
                  <a:schemeClr val="tx1"/>
                </a:solidFill>
                <a:latin typeface="Times New Roman" pitchFamily="18" charset="0"/>
              </a:rPr>
              <a:t>0</a:t>
            </a:r>
            <a:r>
              <a:rPr lang="en-GB" sz="2400" b="1" dirty="0">
                <a:solidFill>
                  <a:schemeClr val="tx1"/>
                </a:solidFill>
                <a:latin typeface="Times New Roman" pitchFamily="18" charset="0"/>
              </a:rPr>
              <a:t>: </a:t>
            </a:r>
            <a:r>
              <a:rPr lang="en-GB" sz="2400" i="1" dirty="0">
                <a:solidFill>
                  <a:schemeClr val="tx1"/>
                </a:solidFill>
                <a:latin typeface="Symbol" pitchFamily="18" charset="2"/>
              </a:rPr>
              <a:t>b</a:t>
            </a:r>
            <a:r>
              <a:rPr lang="en-GB" sz="2400" i="1" baseline="-25000" dirty="0">
                <a:solidFill>
                  <a:schemeClr val="tx1"/>
                </a:solidFill>
                <a:latin typeface="Times New Roman" pitchFamily="18" charset="0"/>
              </a:rPr>
              <a:t>4</a:t>
            </a:r>
            <a:r>
              <a:rPr lang="en-GB" sz="2400" i="1" dirty="0">
                <a:solidFill>
                  <a:schemeClr val="tx1"/>
                </a:solidFill>
                <a:latin typeface="Times New Roman" pitchFamily="18" charset="0"/>
              </a:rPr>
              <a:t> = </a:t>
            </a:r>
            <a:r>
              <a:rPr lang="en-GB" sz="2400" i="1" dirty="0">
                <a:solidFill>
                  <a:schemeClr val="tx1"/>
                </a:solidFill>
                <a:latin typeface="Symbol" pitchFamily="18" charset="2"/>
              </a:rPr>
              <a:t>b</a:t>
            </a:r>
            <a:r>
              <a:rPr lang="en-GB" sz="2400" i="1" baseline="-25000" dirty="0">
                <a:solidFill>
                  <a:schemeClr val="tx1"/>
                </a:solidFill>
                <a:latin typeface="Times New Roman" pitchFamily="18" charset="0"/>
              </a:rPr>
              <a:t>5</a:t>
            </a:r>
            <a:r>
              <a:rPr lang="en-GB" sz="2400" i="1" dirty="0">
                <a:solidFill>
                  <a:schemeClr val="tx1"/>
                </a:solidFill>
                <a:latin typeface="Times New Roman" pitchFamily="18" charset="0"/>
              </a:rPr>
              <a:t> = </a:t>
            </a:r>
            <a:r>
              <a:rPr lang="en-GB" sz="2400" i="1" dirty="0">
                <a:solidFill>
                  <a:schemeClr val="tx1"/>
                </a:solidFill>
                <a:latin typeface="Symbol" pitchFamily="18" charset="2"/>
              </a:rPr>
              <a:t>...</a:t>
            </a:r>
            <a:r>
              <a:rPr lang="en-GB" sz="2400" i="1" dirty="0">
                <a:solidFill>
                  <a:schemeClr val="tx1"/>
                </a:solidFill>
                <a:latin typeface="Times New Roman" pitchFamily="18" charset="0"/>
              </a:rPr>
              <a:t> = </a:t>
            </a:r>
            <a:r>
              <a:rPr lang="en-GB" sz="2400" i="1" dirty="0">
                <a:solidFill>
                  <a:schemeClr val="tx1"/>
                </a:solidFill>
                <a:latin typeface="Symbol" pitchFamily="18" charset="2"/>
              </a:rPr>
              <a:t>b</a:t>
            </a:r>
            <a:r>
              <a:rPr lang="en-GB" sz="2400" i="1" baseline="-25000" dirty="0">
                <a:solidFill>
                  <a:schemeClr val="tx1"/>
                </a:solidFill>
                <a:latin typeface="Times New Roman" pitchFamily="18" charset="0"/>
              </a:rPr>
              <a:t>9</a:t>
            </a:r>
            <a:r>
              <a:rPr lang="en-GB" sz="2400" i="1" dirty="0">
                <a:solidFill>
                  <a:schemeClr val="tx1"/>
                </a:solidFill>
                <a:latin typeface="Times New Roman" pitchFamily="18" charset="0"/>
              </a:rPr>
              <a:t> = 0</a:t>
            </a:r>
          </a:p>
        </p:txBody>
      </p:sp>
      <p:sp>
        <p:nvSpPr>
          <p:cNvPr id="165900" name="Line 84"/>
          <p:cNvSpPr>
            <a:spLocks noChangeShapeType="1"/>
          </p:cNvSpPr>
          <p:nvPr/>
        </p:nvSpPr>
        <p:spPr bwMode="auto">
          <a:xfrm flipH="1">
            <a:off x="2133600" y="2479676"/>
            <a:ext cx="7938" cy="38195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165901" name="Group 86"/>
          <p:cNvGrpSpPr>
            <a:grpSpLocks/>
          </p:cNvGrpSpPr>
          <p:nvPr/>
        </p:nvGrpSpPr>
        <p:grpSpPr bwMode="auto">
          <a:xfrm>
            <a:off x="2162176" y="2871789"/>
            <a:ext cx="1025525" cy="66675"/>
            <a:chOff x="383" y="1855"/>
            <a:chExt cx="646" cy="42"/>
          </a:xfrm>
        </p:grpSpPr>
        <p:sp>
          <p:nvSpPr>
            <p:cNvPr id="165902" name="Arc 87"/>
            <p:cNvSpPr>
              <a:spLocks/>
            </p:cNvSpPr>
            <p:nvPr/>
          </p:nvSpPr>
          <p:spPr bwMode="auto">
            <a:xfrm rot="10800000">
              <a:off x="712" y="1855"/>
              <a:ext cx="317" cy="42"/>
            </a:xfrm>
            <a:custGeom>
              <a:avLst/>
              <a:gdLst>
                <a:gd name="T0" fmla="*/ 317 w 21600"/>
                <a:gd name="T1" fmla="*/ 42 h 21600"/>
                <a:gd name="T2" fmla="*/ 0 w 21600"/>
                <a:gd name="T3" fmla="*/ 0 h 21600"/>
                <a:gd name="T4" fmla="*/ 31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5903" name="Arc 88"/>
            <p:cNvSpPr>
              <a:spLocks/>
            </p:cNvSpPr>
            <p:nvPr/>
          </p:nvSpPr>
          <p:spPr bwMode="auto">
            <a:xfrm rot="10800000">
              <a:off x="383" y="1855"/>
              <a:ext cx="317" cy="42"/>
            </a:xfrm>
            <a:custGeom>
              <a:avLst/>
              <a:gdLst>
                <a:gd name="T0" fmla="*/ 317 w 21600"/>
                <a:gd name="T1" fmla="*/ 0 h 21600"/>
                <a:gd name="T2" fmla="*/ 0 w 21600"/>
                <a:gd name="T3" fmla="*/ 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65904" name="Rectangle 89"/>
          <p:cNvSpPr>
            <a:spLocks noChangeArrowheads="1"/>
          </p:cNvSpPr>
          <p:nvPr/>
        </p:nvSpPr>
        <p:spPr bwMode="auto">
          <a:xfrm>
            <a:off x="2474914" y="2338389"/>
            <a:ext cx="12922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i="1">
                <a:latin typeface="Times New Roman" pitchFamily="18" charset="0"/>
              </a:rPr>
              <a:t>X</a:t>
            </a:r>
            <a:r>
              <a:rPr lang="en-GB" sz="2400" b="1" baseline="-25000">
                <a:latin typeface="Times New Roman" pitchFamily="18" charset="0"/>
              </a:rPr>
              <a:t>1</a:t>
            </a:r>
            <a:r>
              <a:rPr lang="en-GB" sz="2400" b="1">
                <a:latin typeface="Times New Roman" pitchFamily="18" charset="0"/>
              </a:rPr>
              <a:t>  (</a:t>
            </a:r>
            <a:r>
              <a:rPr lang="en-GB" sz="2400" b="1" u="sng">
                <a:latin typeface="Symbol" pitchFamily="18" charset="2"/>
              </a:rPr>
              <a:t>b</a:t>
            </a:r>
            <a:r>
              <a:rPr lang="en-GB" sz="2400" b="1" baseline="-25000">
                <a:latin typeface="Times New Roman" pitchFamily="18" charset="0"/>
              </a:rPr>
              <a:t>4-9</a:t>
            </a:r>
            <a:r>
              <a:rPr lang="en-GB" sz="2400" b="1">
                <a:latin typeface="Times New Roman" pitchFamily="18" charset="0"/>
              </a:rPr>
              <a:t>)</a:t>
            </a:r>
          </a:p>
        </p:txBody>
      </p:sp>
      <p:sp>
        <p:nvSpPr>
          <p:cNvPr id="165905" name="Text Box 90"/>
          <p:cNvSpPr txBox="1">
            <a:spLocks noChangeArrowheads="1"/>
          </p:cNvSpPr>
          <p:nvPr/>
        </p:nvSpPr>
        <p:spPr bwMode="auto">
          <a:xfrm>
            <a:off x="1622425" y="2336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sp>
        <p:nvSpPr>
          <p:cNvPr id="165906" name="Text Box 91"/>
          <p:cNvSpPr txBox="1">
            <a:spLocks noChangeArrowheads="1"/>
          </p:cNvSpPr>
          <p:nvPr/>
        </p:nvSpPr>
        <p:spPr bwMode="auto">
          <a:xfrm>
            <a:off x="1701800" y="6324601"/>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a:t>Full model?</a:t>
            </a:r>
          </a:p>
        </p:txBody>
      </p:sp>
      <p:sp>
        <p:nvSpPr>
          <p:cNvPr id="165907" name="Text Box 92"/>
          <p:cNvSpPr txBox="1">
            <a:spLocks noChangeArrowheads="1"/>
          </p:cNvSpPr>
          <p:nvPr/>
        </p:nvSpPr>
        <p:spPr bwMode="auto">
          <a:xfrm>
            <a:off x="3429001" y="6324601"/>
            <a:ext cx="210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a:t>Reduced model?</a:t>
            </a:r>
          </a:p>
        </p:txBody>
      </p:sp>
      <p:sp>
        <p:nvSpPr>
          <p:cNvPr id="44125" name="Rectangle 93"/>
          <p:cNvSpPr>
            <a:spLocks noChangeArrowheads="1"/>
          </p:cNvSpPr>
          <p:nvPr/>
        </p:nvSpPr>
        <p:spPr bwMode="auto">
          <a:xfrm>
            <a:off x="1676401" y="1749425"/>
            <a:ext cx="2760663" cy="4635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defRPr/>
            </a:pPr>
            <a:r>
              <a:rPr lang="en-GB" sz="2400" b="1">
                <a:solidFill>
                  <a:schemeClr val="tx1"/>
                </a:solidFill>
                <a:latin typeface="Times New Roman" pitchFamily="18" charset="0"/>
              </a:rPr>
              <a:t>H</a:t>
            </a:r>
            <a:r>
              <a:rPr lang="en-GB" sz="2400" b="1" baseline="-25000">
                <a:solidFill>
                  <a:schemeClr val="tx1"/>
                </a:solidFill>
                <a:latin typeface="Times New Roman" pitchFamily="18" charset="0"/>
              </a:rPr>
              <a:t>0</a:t>
            </a:r>
            <a:r>
              <a:rPr lang="en-GB" sz="2400" b="1">
                <a:solidFill>
                  <a:schemeClr val="tx1"/>
                </a:solidFill>
                <a:latin typeface="Times New Roman" pitchFamily="18" charset="0"/>
              </a:rPr>
              <a:t>: </a:t>
            </a:r>
            <a:r>
              <a:rPr lang="en-GB" sz="2400">
                <a:solidFill>
                  <a:schemeClr val="tx1"/>
                </a:solidFill>
                <a:latin typeface="Times New Roman" pitchFamily="18" charset="0"/>
              </a:rPr>
              <a:t>True model is </a:t>
            </a:r>
            <a:r>
              <a:rPr lang="en-GB" sz="2400" i="1">
                <a:solidFill>
                  <a:schemeClr val="tx1"/>
                </a:solidFill>
                <a:latin typeface="Times New Roman" pitchFamily="18" charset="0"/>
              </a:rPr>
              <a:t>X</a:t>
            </a:r>
            <a:r>
              <a:rPr lang="en-GB" sz="2400" baseline="-25000">
                <a:solidFill>
                  <a:schemeClr val="tx1"/>
                </a:solidFill>
                <a:latin typeface="Times New Roman" pitchFamily="18" charset="0"/>
              </a:rPr>
              <a:t>0</a:t>
            </a:r>
          </a:p>
        </p:txBody>
      </p:sp>
      <p:sp>
        <p:nvSpPr>
          <p:cNvPr id="165911" name="Text Box 94"/>
          <p:cNvSpPr txBox="1">
            <a:spLocks noChangeArrowheads="1"/>
          </p:cNvSpPr>
          <p:nvPr/>
        </p:nvSpPr>
        <p:spPr bwMode="auto">
          <a:xfrm>
            <a:off x="4162425" y="2336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grpSp>
        <p:nvGrpSpPr>
          <p:cNvPr id="44238" name="Group 206"/>
          <p:cNvGrpSpPr>
            <a:grpSpLocks/>
          </p:cNvGrpSpPr>
          <p:nvPr/>
        </p:nvGrpSpPr>
        <p:grpSpPr bwMode="auto">
          <a:xfrm>
            <a:off x="8023225" y="1771651"/>
            <a:ext cx="2520950" cy="4581525"/>
            <a:chOff x="4094" y="1116"/>
            <a:chExt cx="1588" cy="2886"/>
          </a:xfrm>
        </p:grpSpPr>
        <p:sp>
          <p:nvSpPr>
            <p:cNvPr id="44111" name="Rectangle 79"/>
            <p:cNvSpPr>
              <a:spLocks noChangeArrowheads="1"/>
            </p:cNvSpPr>
            <p:nvPr/>
          </p:nvSpPr>
          <p:spPr bwMode="auto">
            <a:xfrm>
              <a:off x="4094" y="1116"/>
              <a:ext cx="1588" cy="29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lgn="ctr">
                <a:defRPr/>
              </a:pPr>
              <a:r>
                <a:rPr lang="en-GB" sz="2400" b="1" dirty="0">
                  <a:solidFill>
                    <a:schemeClr val="tx1"/>
                  </a:solidFill>
                  <a:latin typeface="Times New Roman" pitchFamily="18" charset="0"/>
                </a:rPr>
                <a:t>test H</a:t>
              </a:r>
              <a:r>
                <a:rPr lang="en-GB" sz="2400" b="1" baseline="-25000" dirty="0">
                  <a:solidFill>
                    <a:schemeClr val="tx1"/>
                  </a:solidFill>
                  <a:latin typeface="Times New Roman" pitchFamily="18" charset="0"/>
                </a:rPr>
                <a:t>0 </a:t>
              </a:r>
              <a:r>
                <a:rPr lang="en-GB" sz="2400" b="1" dirty="0">
                  <a:solidFill>
                    <a:schemeClr val="tx1"/>
                  </a:solidFill>
                  <a:latin typeface="Times New Roman" pitchFamily="18" charset="0"/>
                </a:rPr>
                <a:t>:  </a:t>
              </a:r>
              <a:r>
                <a:rPr lang="en-GB" sz="2400" i="1" dirty="0" err="1">
                  <a:solidFill>
                    <a:schemeClr val="tx1"/>
                  </a:solidFill>
                  <a:latin typeface="Times New Roman" pitchFamily="18" charset="0"/>
                </a:rPr>
                <a:t>c</a:t>
              </a:r>
              <a:r>
                <a:rPr lang="en-GB" sz="2400" i="1" baseline="30000" dirty="0" err="1">
                  <a:solidFill>
                    <a:schemeClr val="tx1"/>
                  </a:solidFill>
                  <a:latin typeface="Times New Roman" pitchFamily="18" charset="0"/>
                </a:rPr>
                <a:t>T</a:t>
              </a:r>
              <a:r>
                <a:rPr lang="en-GB" sz="2400" i="1" dirty="0" err="1">
                  <a:solidFill>
                    <a:schemeClr val="tx1"/>
                  </a:solidFill>
                  <a:latin typeface="Symbol" pitchFamily="18" charset="2"/>
                </a:rPr>
                <a:t>b</a:t>
              </a:r>
              <a:r>
                <a:rPr lang="en-GB" sz="2400" i="1" dirty="0">
                  <a:solidFill>
                    <a:schemeClr val="tx1"/>
                  </a:solidFill>
                  <a:latin typeface="Times New Roman" pitchFamily="18" charset="0"/>
                </a:rPr>
                <a:t> = 0 ?</a:t>
              </a:r>
            </a:p>
          </p:txBody>
        </p:sp>
        <p:grpSp>
          <p:nvGrpSpPr>
            <p:cNvPr id="165916" name="Group 103"/>
            <p:cNvGrpSpPr>
              <a:grpSpLocks/>
            </p:cNvGrpSpPr>
            <p:nvPr/>
          </p:nvGrpSpPr>
          <p:grpSpPr bwMode="auto">
            <a:xfrm>
              <a:off x="4554" y="1545"/>
              <a:ext cx="769" cy="912"/>
              <a:chOff x="4554" y="1545"/>
              <a:chExt cx="769" cy="912"/>
            </a:xfrm>
          </p:grpSpPr>
          <p:sp>
            <p:nvSpPr>
              <p:cNvPr id="165917" name="Rectangle 96"/>
              <p:cNvSpPr>
                <a:spLocks noChangeArrowheads="1"/>
              </p:cNvSpPr>
              <p:nvPr/>
            </p:nvSpPr>
            <p:spPr bwMode="auto">
              <a:xfrm>
                <a:off x="4554" y="1545"/>
                <a:ext cx="768" cy="912"/>
              </a:xfrm>
              <a:prstGeom prst="rect">
                <a:avLst/>
              </a:prstGeom>
              <a:solidFill>
                <a:srgbClr val="7C7C7C"/>
              </a:solidFill>
              <a:ln w="12700">
                <a:solidFill>
                  <a:schemeClr val="tx1"/>
                </a:solidFill>
                <a:miter lim="800000"/>
                <a:headEnd type="none" w="sm" len="sm"/>
                <a:tailEnd type="none" w="sm" len="sm"/>
              </a:ln>
            </p:spPr>
            <p:txBody>
              <a:bodyPr wrap="none" anchor="ctr"/>
              <a:lstStyle/>
              <a:p>
                <a:endParaRPr lang="en-GB"/>
              </a:p>
            </p:txBody>
          </p:sp>
          <p:sp>
            <p:nvSpPr>
              <p:cNvPr id="165918" name="Rectangle 97"/>
              <p:cNvSpPr>
                <a:spLocks noChangeArrowheads="1"/>
              </p:cNvSpPr>
              <p:nvPr/>
            </p:nvSpPr>
            <p:spPr bwMode="auto">
              <a:xfrm>
                <a:off x="4769" y="1545"/>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165919" name="Rectangle 98"/>
              <p:cNvSpPr>
                <a:spLocks noChangeArrowheads="1"/>
              </p:cNvSpPr>
              <p:nvPr/>
            </p:nvSpPr>
            <p:spPr bwMode="auto">
              <a:xfrm>
                <a:off x="4861" y="1697"/>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165920" name="Rectangle 99"/>
              <p:cNvSpPr>
                <a:spLocks noChangeArrowheads="1"/>
              </p:cNvSpPr>
              <p:nvPr/>
            </p:nvSpPr>
            <p:spPr bwMode="auto">
              <a:xfrm>
                <a:off x="4953" y="1849"/>
                <a:ext cx="93"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165921" name="Rectangle 100"/>
              <p:cNvSpPr>
                <a:spLocks noChangeArrowheads="1"/>
              </p:cNvSpPr>
              <p:nvPr/>
            </p:nvSpPr>
            <p:spPr bwMode="auto">
              <a:xfrm>
                <a:off x="5138" y="2153"/>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algn="ctr"/>
                <a:endParaRPr lang="en-GB" sz="2400">
                  <a:latin typeface="Times New Roman" pitchFamily="18" charset="0"/>
                </a:endParaRPr>
              </a:p>
            </p:txBody>
          </p:sp>
          <p:sp>
            <p:nvSpPr>
              <p:cNvPr id="165922" name="Rectangle 101"/>
              <p:cNvSpPr>
                <a:spLocks noChangeArrowheads="1"/>
              </p:cNvSpPr>
              <p:nvPr/>
            </p:nvSpPr>
            <p:spPr bwMode="auto">
              <a:xfrm>
                <a:off x="5231" y="2303"/>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165923" name="Rectangle 102"/>
              <p:cNvSpPr>
                <a:spLocks noChangeArrowheads="1"/>
              </p:cNvSpPr>
              <p:nvPr/>
            </p:nvSpPr>
            <p:spPr bwMode="auto">
              <a:xfrm>
                <a:off x="5046" y="2001"/>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grpSp>
        <p:pic>
          <p:nvPicPr>
            <p:cNvPr id="165924" name="Picture 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2784"/>
              <a:ext cx="1296"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25" name="Text Box 205"/>
            <p:cNvSpPr txBox="1">
              <a:spLocks noChangeArrowheads="1"/>
            </p:cNvSpPr>
            <p:nvPr/>
          </p:nvSpPr>
          <p:spPr bwMode="auto">
            <a:xfrm>
              <a:off x="4896" y="3600"/>
              <a:ext cx="7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1400" b="1"/>
                <a:t>SPM{F</a:t>
              </a:r>
              <a:r>
                <a:rPr lang="en-GB" sz="1400" b="1" baseline="-25000"/>
                <a:t>6,322</a:t>
              </a:r>
              <a:r>
                <a:rPr lang="en-GB" sz="1400" b="1"/>
                <a:t>}</a:t>
              </a:r>
              <a:endParaRPr lang="en-US" sz="1400" b="1"/>
            </a:p>
          </p:txBody>
        </p:sp>
      </p:grpSp>
      <p:pic>
        <p:nvPicPr>
          <p:cNvPr id="165926" name="Picture 36"/>
          <p:cNvPicPr>
            <a:picLocks noChangeAspect="1"/>
          </p:cNvPicPr>
          <p:nvPr/>
        </p:nvPicPr>
        <p:blipFill>
          <a:blip r:embed="rId2">
            <a:extLst>
              <a:ext uri="{28A0092B-C50C-407E-A947-70E740481C1C}">
                <a14:useLocalDpi xmlns:a14="http://schemas.microsoft.com/office/drawing/2010/main" val="0"/>
              </a:ext>
            </a:extLst>
          </a:blip>
          <a:srcRect r="66313"/>
          <a:stretch>
            <a:fillRect/>
          </a:stretch>
        </p:blipFill>
        <p:spPr bwMode="auto">
          <a:xfrm>
            <a:off x="4149725" y="2997200"/>
            <a:ext cx="577850"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1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1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03" grpId="0" animBg="1"/>
      <p:bldP spid="44105" grpId="0"/>
      <p:bldP spid="4410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05150"/>
            <a:ext cx="17145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2"/>
          <p:cNvSpPr>
            <a:spLocks noGrp="1" noChangeArrowheads="1"/>
          </p:cNvSpPr>
          <p:nvPr>
            <p:ph type="title" idx="4294967295"/>
          </p:nvPr>
        </p:nvSpPr>
        <p:spPr/>
        <p:txBody>
          <a:bodyPr/>
          <a:lstStyle/>
          <a:p>
            <a:r>
              <a:rPr lang="en-GB" sz="2800" b="1" i="1"/>
              <a:t>F</a:t>
            </a:r>
            <a:r>
              <a:rPr lang="en-GB" sz="2800" b="1"/>
              <a:t>-test</a:t>
            </a:r>
            <a:r>
              <a:rPr lang="en-GB" sz="2800"/>
              <a:t> - the extra-sum-of-squares principle</a:t>
            </a:r>
            <a:endParaRPr lang="en-US" sz="2800"/>
          </a:p>
        </p:txBody>
      </p:sp>
      <p:sp>
        <p:nvSpPr>
          <p:cNvPr id="164868" name="Rectangle 3"/>
          <p:cNvSpPr>
            <a:spLocks noGrp="1" noChangeArrowheads="1"/>
          </p:cNvSpPr>
          <p:nvPr>
            <p:ph type="body" idx="4294967295"/>
          </p:nvPr>
        </p:nvSpPr>
        <p:spPr>
          <a:xfrm>
            <a:off x="1981200" y="1333501"/>
            <a:ext cx="8229600" cy="428625"/>
          </a:xfrm>
        </p:spPr>
        <p:txBody>
          <a:bodyPr/>
          <a:lstStyle/>
          <a:p>
            <a:r>
              <a:rPr lang="en-GB" sz="2000"/>
              <a:t>Model comparison:</a:t>
            </a:r>
            <a:endParaRPr lang="en-US" sz="2000" i="1"/>
          </a:p>
        </p:txBody>
      </p:sp>
      <p:sp>
        <p:nvSpPr>
          <p:cNvPr id="42018" name="Rectangle 34"/>
          <p:cNvSpPr>
            <a:spLocks noChangeArrowheads="1"/>
          </p:cNvSpPr>
          <p:nvPr/>
        </p:nvSpPr>
        <p:spPr bwMode="auto">
          <a:xfrm>
            <a:off x="2998788" y="1882776"/>
            <a:ext cx="5737084" cy="39754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defRPr/>
            </a:pPr>
            <a:r>
              <a:rPr lang="en-GB" sz="2000" b="1">
                <a:solidFill>
                  <a:schemeClr val="tx1"/>
                </a:solidFill>
              </a:rPr>
              <a:t>Null Hypothesis H</a:t>
            </a:r>
            <a:r>
              <a:rPr lang="en-GB" sz="2000" b="1" baseline="-25000">
                <a:solidFill>
                  <a:schemeClr val="tx1"/>
                </a:solidFill>
              </a:rPr>
              <a:t>0</a:t>
            </a:r>
            <a:r>
              <a:rPr lang="en-GB" sz="2000" b="1">
                <a:solidFill>
                  <a:schemeClr val="tx1"/>
                </a:solidFill>
              </a:rPr>
              <a:t>: </a:t>
            </a:r>
            <a:r>
              <a:rPr lang="en-GB" sz="2000">
                <a:solidFill>
                  <a:schemeClr val="tx1"/>
                </a:solidFill>
              </a:rPr>
              <a:t>True model is </a:t>
            </a:r>
            <a:r>
              <a:rPr lang="en-GB" sz="2000" i="1">
                <a:solidFill>
                  <a:schemeClr val="tx1"/>
                </a:solidFill>
              </a:rPr>
              <a:t>X</a:t>
            </a:r>
            <a:r>
              <a:rPr lang="en-GB" sz="2000" baseline="-25000">
                <a:solidFill>
                  <a:schemeClr val="tx1"/>
                </a:solidFill>
              </a:rPr>
              <a:t>0 </a:t>
            </a:r>
            <a:r>
              <a:rPr lang="en-GB" sz="2000">
                <a:solidFill>
                  <a:schemeClr val="tx1"/>
                </a:solidFill>
              </a:rPr>
              <a:t>(reduced model)</a:t>
            </a:r>
            <a:endParaRPr lang="en-GB" sz="2000" baseline="-25000">
              <a:solidFill>
                <a:schemeClr val="tx1"/>
              </a:solidFill>
            </a:endParaRPr>
          </a:p>
        </p:txBody>
      </p:sp>
      <p:sp>
        <p:nvSpPr>
          <p:cNvPr id="42017" name="Text Box 33"/>
          <p:cNvSpPr txBox="1">
            <a:spLocks noChangeArrowheads="1"/>
          </p:cNvSpPr>
          <p:nvPr/>
        </p:nvSpPr>
        <p:spPr bwMode="auto">
          <a:xfrm>
            <a:off x="1866900" y="6427789"/>
            <a:ext cx="163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a:t>Full model ? </a:t>
            </a:r>
          </a:p>
        </p:txBody>
      </p:sp>
      <p:grpSp>
        <p:nvGrpSpPr>
          <p:cNvPr id="6" name="Group 5"/>
          <p:cNvGrpSpPr>
            <a:grpSpLocks/>
          </p:cNvGrpSpPr>
          <p:nvPr/>
        </p:nvGrpSpPr>
        <p:grpSpPr bwMode="auto">
          <a:xfrm>
            <a:off x="1719263" y="2490788"/>
            <a:ext cx="1712912" cy="3962400"/>
            <a:chOff x="195263" y="2490788"/>
            <a:chExt cx="1712442" cy="3962400"/>
          </a:xfrm>
        </p:grpSpPr>
        <p:sp>
          <p:nvSpPr>
            <p:cNvPr id="164874" name="Line 38"/>
            <p:cNvSpPr>
              <a:spLocks noChangeShapeType="1"/>
            </p:cNvSpPr>
            <p:nvPr/>
          </p:nvSpPr>
          <p:spPr bwMode="auto">
            <a:xfrm flipH="1">
              <a:off x="804863" y="2566988"/>
              <a:ext cx="0" cy="38862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164875" name="Group 39"/>
            <p:cNvGrpSpPr>
              <a:grpSpLocks/>
            </p:cNvGrpSpPr>
            <p:nvPr/>
          </p:nvGrpSpPr>
          <p:grpSpPr bwMode="auto">
            <a:xfrm>
              <a:off x="825501" y="2972594"/>
              <a:ext cx="1082204" cy="119857"/>
              <a:chOff x="383" y="1855"/>
              <a:chExt cx="646" cy="42"/>
            </a:xfrm>
          </p:grpSpPr>
          <p:sp>
            <p:nvSpPr>
              <p:cNvPr id="164876" name="Arc 40"/>
              <p:cNvSpPr>
                <a:spLocks/>
              </p:cNvSpPr>
              <p:nvPr/>
            </p:nvSpPr>
            <p:spPr bwMode="auto">
              <a:xfrm rot="10800000">
                <a:off x="712" y="1855"/>
                <a:ext cx="317" cy="42"/>
              </a:xfrm>
              <a:custGeom>
                <a:avLst/>
                <a:gdLst>
                  <a:gd name="T0" fmla="*/ 317 w 21600"/>
                  <a:gd name="T1" fmla="*/ 42 h 21600"/>
                  <a:gd name="T2" fmla="*/ 0 w 21600"/>
                  <a:gd name="T3" fmla="*/ 0 h 21600"/>
                  <a:gd name="T4" fmla="*/ 31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4877" name="Arc 41"/>
              <p:cNvSpPr>
                <a:spLocks/>
              </p:cNvSpPr>
              <p:nvPr/>
            </p:nvSpPr>
            <p:spPr bwMode="auto">
              <a:xfrm rot="10800000">
                <a:off x="383" y="1855"/>
                <a:ext cx="317" cy="42"/>
              </a:xfrm>
              <a:custGeom>
                <a:avLst/>
                <a:gdLst>
                  <a:gd name="T0" fmla="*/ 317 w 21600"/>
                  <a:gd name="T1" fmla="*/ 0 h 21600"/>
                  <a:gd name="T2" fmla="*/ 0 w 21600"/>
                  <a:gd name="T3" fmla="*/ 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64878" name="Rectangle 42"/>
            <p:cNvSpPr>
              <a:spLocks noChangeArrowheads="1"/>
            </p:cNvSpPr>
            <p:nvPr/>
          </p:nvSpPr>
          <p:spPr bwMode="auto">
            <a:xfrm>
              <a:off x="1190625" y="2492376"/>
              <a:ext cx="64423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i="1">
                  <a:latin typeface="Times New Roman" pitchFamily="18" charset="0"/>
                </a:rPr>
                <a:t>X</a:t>
              </a:r>
              <a:r>
                <a:rPr lang="en-GB" sz="2400" b="1" baseline="-25000">
                  <a:latin typeface="Times New Roman" pitchFamily="18" charset="0"/>
                </a:rPr>
                <a:t>1</a:t>
              </a:r>
              <a:r>
                <a:rPr lang="en-GB" sz="2400" b="1">
                  <a:latin typeface="Times New Roman" pitchFamily="18" charset="0"/>
                </a:rPr>
                <a:t>  </a:t>
              </a:r>
            </a:p>
          </p:txBody>
        </p:sp>
        <p:sp>
          <p:nvSpPr>
            <p:cNvPr id="164879" name="Text Box 43"/>
            <p:cNvSpPr txBox="1">
              <a:spLocks noChangeArrowheads="1"/>
            </p:cNvSpPr>
            <p:nvPr/>
          </p:nvSpPr>
          <p:spPr bwMode="auto">
            <a:xfrm>
              <a:off x="195263" y="2490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grpSp>
      <p:sp>
        <p:nvSpPr>
          <p:cNvPr id="42032" name="Text Box 48"/>
          <p:cNvSpPr txBox="1">
            <a:spLocks noChangeArrowheads="1"/>
          </p:cNvSpPr>
          <p:nvPr/>
        </p:nvSpPr>
        <p:spPr bwMode="auto">
          <a:xfrm>
            <a:off x="4830763" y="6453189"/>
            <a:ext cx="252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a:t>or Reduced model? </a:t>
            </a:r>
          </a:p>
        </p:txBody>
      </p:sp>
      <p:sp>
        <p:nvSpPr>
          <p:cNvPr id="42033" name="Text Box 49"/>
          <p:cNvSpPr txBox="1">
            <a:spLocks noChangeArrowheads="1"/>
          </p:cNvSpPr>
          <p:nvPr/>
        </p:nvSpPr>
        <p:spPr bwMode="auto">
          <a:xfrm>
            <a:off x="5230813" y="2438400"/>
            <a:ext cx="4889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sp>
        <p:nvSpPr>
          <p:cNvPr id="42086" name="Text Box 102"/>
          <p:cNvSpPr txBox="1">
            <a:spLocks noChangeArrowheads="1"/>
          </p:cNvSpPr>
          <p:nvPr/>
        </p:nvSpPr>
        <p:spPr bwMode="auto">
          <a:xfrm>
            <a:off x="7299326" y="2514600"/>
            <a:ext cx="3292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b="1"/>
              <a:t>Test statistic:</a:t>
            </a:r>
            <a:r>
              <a:rPr lang="en-GB"/>
              <a:t> ratio of explained variability and unexplained variability (error)</a:t>
            </a:r>
            <a:endParaRPr lang="en-US"/>
          </a:p>
        </p:txBody>
      </p:sp>
      <p:sp>
        <p:nvSpPr>
          <p:cNvPr id="42087" name="Text Box 103"/>
          <p:cNvSpPr txBox="1">
            <a:spLocks noChangeArrowheads="1"/>
          </p:cNvSpPr>
          <p:nvPr/>
        </p:nvSpPr>
        <p:spPr bwMode="auto">
          <a:xfrm>
            <a:off x="8001001" y="6248400"/>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1400">
                <a:sym typeface="Symbol" pitchFamily="18" charset="2"/>
              </a:rPr>
              <a:t></a:t>
            </a:r>
            <a:r>
              <a:rPr lang="en-GB" sz="1400" baseline="-25000"/>
              <a:t>1</a:t>
            </a:r>
            <a:r>
              <a:rPr lang="en-GB" sz="1400"/>
              <a:t> = rank(X) – rank(X</a:t>
            </a:r>
            <a:r>
              <a:rPr lang="en-GB" sz="1400" baseline="-25000"/>
              <a:t>0</a:t>
            </a:r>
            <a:r>
              <a:rPr lang="en-GB" sz="1400"/>
              <a:t>)</a:t>
            </a:r>
          </a:p>
          <a:p>
            <a:r>
              <a:rPr lang="en-GB" sz="1400">
                <a:sym typeface="Symbol" pitchFamily="18" charset="2"/>
              </a:rPr>
              <a:t></a:t>
            </a:r>
            <a:r>
              <a:rPr lang="en-GB" sz="1400" baseline="-25000"/>
              <a:t>2</a:t>
            </a:r>
            <a:r>
              <a:rPr lang="en-GB" sz="1400"/>
              <a:t> = N – rank(X)</a:t>
            </a:r>
            <a:endParaRPr lang="en-US" sz="1400"/>
          </a:p>
        </p:txBody>
      </p:sp>
      <p:grpSp>
        <p:nvGrpSpPr>
          <p:cNvPr id="42092" name="Group 108"/>
          <p:cNvGrpSpPr>
            <a:grpSpLocks/>
          </p:cNvGrpSpPr>
          <p:nvPr/>
        </p:nvGrpSpPr>
        <p:grpSpPr bwMode="auto">
          <a:xfrm>
            <a:off x="3575051" y="4319589"/>
            <a:ext cx="1522413" cy="871537"/>
            <a:chOff x="1356" y="2721"/>
            <a:chExt cx="959" cy="549"/>
          </a:xfrm>
        </p:grpSpPr>
        <p:sp>
          <p:nvSpPr>
            <p:cNvPr id="164885" name="Rectangle 44"/>
            <p:cNvSpPr>
              <a:spLocks noChangeArrowheads="1"/>
            </p:cNvSpPr>
            <p:nvPr/>
          </p:nvSpPr>
          <p:spPr bwMode="auto">
            <a:xfrm>
              <a:off x="1787" y="2721"/>
              <a:ext cx="47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a:latin typeface="Times New Roman" pitchFamily="18" charset="0"/>
                </a:rPr>
                <a:t>RSS</a:t>
              </a:r>
              <a:endParaRPr lang="en-GB" sz="2400" b="1" baseline="-25000">
                <a:latin typeface="Times New Roman" pitchFamily="18" charset="0"/>
              </a:endParaRPr>
            </a:p>
          </p:txBody>
        </p:sp>
        <p:sp>
          <p:nvSpPr>
            <p:cNvPr id="164886" name="Line 45"/>
            <p:cNvSpPr>
              <a:spLocks noChangeShapeType="1"/>
            </p:cNvSpPr>
            <p:nvPr/>
          </p:nvSpPr>
          <p:spPr bwMode="auto">
            <a:xfrm>
              <a:off x="1356" y="2865"/>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GB"/>
            </a:p>
          </p:txBody>
        </p:sp>
        <p:graphicFrame>
          <p:nvGraphicFramePr>
            <p:cNvPr id="164887" name="Object 23"/>
            <p:cNvGraphicFramePr>
              <a:graphicFrameLocks noChangeAspect="1"/>
            </p:cNvGraphicFramePr>
            <p:nvPr/>
          </p:nvGraphicFramePr>
          <p:xfrm>
            <a:off x="1787" y="2976"/>
            <a:ext cx="528" cy="294"/>
          </p:xfrm>
          <a:graphic>
            <a:graphicData uri="http://schemas.openxmlformats.org/presentationml/2006/ole">
              <mc:AlternateContent xmlns:mc="http://schemas.openxmlformats.org/markup-compatibility/2006">
                <mc:Choice xmlns:v="urn:schemas-microsoft-com:vml" Requires="v">
                  <p:oleObj spid="_x0000_s3148" name="Equation" r:id="rId4" imgW="457002" imgH="253890" progId="Equation.3">
                    <p:embed/>
                  </p:oleObj>
                </mc:Choice>
                <mc:Fallback>
                  <p:oleObj name="Equation" r:id="rId4" imgW="457002"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 y="2976"/>
                          <a:ext cx="528"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2093" name="Group 109"/>
          <p:cNvGrpSpPr>
            <a:grpSpLocks/>
          </p:cNvGrpSpPr>
          <p:nvPr/>
        </p:nvGrpSpPr>
        <p:grpSpPr bwMode="auto">
          <a:xfrm>
            <a:off x="5910263" y="4292601"/>
            <a:ext cx="1733550" cy="949325"/>
            <a:chOff x="2748" y="2688"/>
            <a:chExt cx="1092" cy="598"/>
          </a:xfrm>
        </p:grpSpPr>
        <p:sp>
          <p:nvSpPr>
            <p:cNvPr id="164889" name="Rectangle 50"/>
            <p:cNvSpPr>
              <a:spLocks noChangeArrowheads="1"/>
            </p:cNvSpPr>
            <p:nvPr/>
          </p:nvSpPr>
          <p:spPr bwMode="auto">
            <a:xfrm>
              <a:off x="3183" y="2688"/>
              <a:ext cx="53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a:latin typeface="Times New Roman" pitchFamily="18" charset="0"/>
                </a:rPr>
                <a:t>RSS</a:t>
              </a:r>
              <a:r>
                <a:rPr lang="en-GB" sz="2400" b="1" baseline="-25000">
                  <a:latin typeface="Times New Roman" pitchFamily="18" charset="0"/>
                </a:rPr>
                <a:t>0</a:t>
              </a:r>
              <a:endParaRPr lang="en-GB" sz="2400" b="1" baseline="30000">
                <a:latin typeface="Times New Roman" pitchFamily="18" charset="0"/>
              </a:endParaRPr>
            </a:p>
          </p:txBody>
        </p:sp>
        <p:sp>
          <p:nvSpPr>
            <p:cNvPr id="164890" name="Line 51"/>
            <p:cNvSpPr>
              <a:spLocks noChangeShapeType="1"/>
            </p:cNvSpPr>
            <p:nvPr/>
          </p:nvSpPr>
          <p:spPr bwMode="auto">
            <a:xfrm>
              <a:off x="2748" y="2832"/>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GB"/>
            </a:p>
          </p:txBody>
        </p:sp>
        <p:graphicFrame>
          <p:nvGraphicFramePr>
            <p:cNvPr id="164891" name="Object 27"/>
            <p:cNvGraphicFramePr>
              <a:graphicFrameLocks noChangeAspect="1"/>
            </p:cNvGraphicFramePr>
            <p:nvPr/>
          </p:nvGraphicFramePr>
          <p:xfrm>
            <a:off x="3082" y="2976"/>
            <a:ext cx="758" cy="310"/>
          </p:xfrm>
          <a:graphic>
            <a:graphicData uri="http://schemas.openxmlformats.org/presentationml/2006/ole">
              <mc:AlternateContent xmlns:mc="http://schemas.openxmlformats.org/markup-compatibility/2006">
                <mc:Choice xmlns:v="urn:schemas-microsoft-com:vml" Requires="v">
                  <p:oleObj spid="_x0000_s3149" name="Equation" r:id="rId6" imgW="622030" imgH="253890" progId="Equation.3">
                    <p:embed/>
                  </p:oleObj>
                </mc:Choice>
                <mc:Fallback>
                  <p:oleObj name="Equation" r:id="rId6" imgW="622030"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2" y="2976"/>
                          <a:ext cx="758"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r="66313"/>
          <a:stretch>
            <a:fillRect/>
          </a:stretch>
        </p:blipFill>
        <p:spPr bwMode="auto">
          <a:xfrm>
            <a:off x="5267325" y="3105150"/>
            <a:ext cx="577850"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a:spLocks noRot="1" noChangeAspect="1" noMove="1" noResize="1" noEditPoints="1" noAdjustHandles="1" noChangeArrowheads="1" noChangeShapeType="1" noTextEdit="1"/>
          </p:cNvSpPr>
          <p:nvPr/>
        </p:nvSpPr>
        <p:spPr>
          <a:xfrm>
            <a:off x="7604460" y="3751158"/>
            <a:ext cx="2776016" cy="901978"/>
          </a:xfrm>
          <a:prstGeom prst="rect">
            <a:avLst/>
          </a:prstGeom>
          <a:blipFill rotWithShape="1">
            <a:blip r:embed="rId8"/>
            <a:stretch>
              <a:fillRect/>
            </a:stretch>
          </a:blipFill>
        </p:spPr>
        <p:txBody>
          <a:bodyPr/>
          <a:lstStyle/>
          <a:p>
            <a:pPr>
              <a:defRPr/>
            </a:pPr>
            <a:r>
              <a:rPr lang="en-GB">
                <a:noFill/>
              </a:rPr>
              <a:t> </a:t>
            </a:r>
          </a:p>
        </p:txBody>
      </p:sp>
      <p:sp>
        <p:nvSpPr>
          <p:cNvPr id="4" name="TextBox 3"/>
          <p:cNvSpPr txBox="1">
            <a:spLocks noRot="1" noChangeAspect="1" noMove="1" noResize="1" noEditPoints="1" noAdjustHandles="1" noChangeArrowheads="1" noChangeShapeType="1" noTextEdit="1"/>
          </p:cNvSpPr>
          <p:nvPr/>
        </p:nvSpPr>
        <p:spPr>
          <a:xfrm>
            <a:off x="7604460" y="5227322"/>
            <a:ext cx="2825004" cy="901978"/>
          </a:xfrm>
          <a:prstGeom prst="rect">
            <a:avLst/>
          </a:prstGeom>
          <a:blipFill rotWithShape="1">
            <a:blip r:embed="rId9"/>
            <a:stretch>
              <a:fillRect/>
            </a:stretch>
          </a:blipFill>
        </p:spPr>
        <p:txBody>
          <a:bodyPr/>
          <a:lstStyle/>
          <a:p>
            <a:pPr>
              <a:defRPr/>
            </a:pPr>
            <a:r>
              <a:rPr lang="en-GB">
                <a:noFill/>
              </a:rPr>
              <a:t> </a:t>
            </a:r>
          </a:p>
        </p:txBody>
      </p:sp>
    </p:spTree>
    <p:extLst>
      <p:ext uri="{BB962C8B-B14F-4D97-AF65-F5344CB8AC3E}">
        <p14:creationId xmlns:p14="http://schemas.microsoft.com/office/powerpoint/2010/main" val="3833739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0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0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20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209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209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0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0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7" grpId="0"/>
      <p:bldP spid="42032" grpId="0"/>
      <p:bldP spid="42033" grpId="0" animBg="1"/>
      <p:bldP spid="42086" grpId="0"/>
      <p:bldP spid="4208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F-test summary</a:t>
            </a:r>
            <a:endParaRPr lang="en-GB" dirty="0"/>
          </a:p>
        </p:txBody>
      </p:sp>
      <p:sp>
        <p:nvSpPr>
          <p:cNvPr id="3" name="Content Placeholder 2"/>
          <p:cNvSpPr>
            <a:spLocks noGrp="1"/>
          </p:cNvSpPr>
          <p:nvPr>
            <p:ph idx="1"/>
          </p:nvPr>
        </p:nvSpPr>
        <p:spPr/>
        <p:txBody>
          <a:bodyPr/>
          <a:lstStyle/>
          <a:p>
            <a:r>
              <a:rPr lang="en-US" altLang="zh-TW" dirty="0"/>
              <a:t>The F-test evaluates whether </a:t>
            </a:r>
            <a:r>
              <a:rPr lang="en-US" altLang="zh-TW" dirty="0">
                <a:solidFill>
                  <a:srgbClr val="FF0000"/>
                </a:solidFill>
              </a:rPr>
              <a:t>any combination</a:t>
            </a:r>
            <a:r>
              <a:rPr lang="en-US" altLang="zh-TW" dirty="0"/>
              <a:t> of contrasts explains a significant amount of variability in the measured data</a:t>
            </a:r>
          </a:p>
          <a:p>
            <a:r>
              <a:rPr lang="en-US" dirty="0"/>
              <a:t>H</a:t>
            </a:r>
            <a:r>
              <a:rPr lang="en-US" baseline="-25000" dirty="0"/>
              <a:t>0</a:t>
            </a:r>
            <a:r>
              <a:rPr lang="en-US" dirty="0"/>
              <a:t>: C </a:t>
            </a:r>
            <a:r>
              <a:rPr lang="el-GR" dirty="0"/>
              <a:t>β</a:t>
            </a:r>
            <a:r>
              <a:rPr lang="en-US" dirty="0"/>
              <a:t>=0 vs H</a:t>
            </a:r>
            <a:r>
              <a:rPr lang="en-US" baseline="-25000" dirty="0"/>
              <a:t>1</a:t>
            </a:r>
            <a:r>
              <a:rPr lang="en-US" dirty="0"/>
              <a:t>: C </a:t>
            </a:r>
            <a:r>
              <a:rPr lang="el-GR" dirty="0"/>
              <a:t>β</a:t>
            </a:r>
            <a:r>
              <a:rPr lang="en-US" dirty="0"/>
              <a:t>≠0 </a:t>
            </a:r>
          </a:p>
          <a:p>
            <a:r>
              <a:rPr lang="en-US" dirty="0"/>
              <a:t>More flexible than T-test</a:t>
            </a:r>
          </a:p>
          <a:p>
            <a:endParaRPr lang="en-US" dirty="0"/>
          </a:p>
          <a:p>
            <a:r>
              <a:rPr lang="en-US" dirty="0"/>
              <a:t>F-test can tell the existence of significant contrasts. It does not tell which contrast drives the significant effect or what is the direction of the effect.</a:t>
            </a:r>
          </a:p>
          <a:p>
            <a:r>
              <a:rPr lang="en-US" dirty="0"/>
              <a:t>For a single contrast, F will implement a two sided T-test</a:t>
            </a:r>
          </a:p>
          <a:p>
            <a:endParaRPr lang="en-US" dirty="0"/>
          </a:p>
          <a:p>
            <a:endParaRPr lang="en-GB" dirty="0"/>
          </a:p>
        </p:txBody>
      </p:sp>
    </p:spTree>
    <p:extLst>
      <p:ext uri="{BB962C8B-B14F-4D97-AF65-F5344CB8AC3E}">
        <p14:creationId xmlns:p14="http://schemas.microsoft.com/office/powerpoint/2010/main" val="812922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21148" y="514859"/>
            <a:ext cx="8949704" cy="5828281"/>
          </a:xfrm>
          <a:prstGeom prst="rect">
            <a:avLst/>
          </a:prstGeom>
        </p:spPr>
      </p:pic>
    </p:spTree>
    <p:extLst>
      <p:ext uri="{BB962C8B-B14F-4D97-AF65-F5344CB8AC3E}">
        <p14:creationId xmlns:p14="http://schemas.microsoft.com/office/powerpoint/2010/main" val="720040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Images</a:t>
            </a:r>
          </a:p>
        </p:txBody>
      </p:sp>
      <p:pic>
        <p:nvPicPr>
          <p:cNvPr id="4" name="Content Placeholder 3"/>
          <p:cNvPicPr>
            <a:picLocks noGrp="1" noChangeAspect="1"/>
          </p:cNvPicPr>
          <p:nvPr>
            <p:ph idx="1"/>
          </p:nvPr>
        </p:nvPicPr>
        <p:blipFill>
          <a:blip r:embed="rId2"/>
          <a:stretch>
            <a:fillRect/>
          </a:stretch>
        </p:blipFill>
        <p:spPr>
          <a:xfrm>
            <a:off x="6393204" y="3365771"/>
            <a:ext cx="5610732" cy="3268493"/>
          </a:xfrm>
          <a:prstGeom prst="rect">
            <a:avLst/>
          </a:prstGeom>
        </p:spPr>
      </p:pic>
      <p:sp>
        <p:nvSpPr>
          <p:cNvPr id="5" name="Rectangle 4"/>
          <p:cNvSpPr/>
          <p:nvPr/>
        </p:nvSpPr>
        <p:spPr>
          <a:xfrm>
            <a:off x="838200" y="1624749"/>
            <a:ext cx="10192966" cy="2062103"/>
          </a:xfrm>
          <a:prstGeom prst="rect">
            <a:avLst/>
          </a:prstGeom>
        </p:spPr>
        <p:txBody>
          <a:bodyPr wrap="square">
            <a:spAutoFit/>
          </a:bodyPr>
          <a:lstStyle/>
          <a:p>
            <a:pPr marL="457200" indent="-457200">
              <a:buFont typeface="Arial"/>
              <a:buChar char="•"/>
            </a:pPr>
            <a:r>
              <a:rPr lang="en-GB" sz="3200" i="0" dirty="0">
                <a:solidFill>
                  <a:srgbClr val="000000"/>
                </a:solidFill>
                <a:effectLst/>
              </a:rPr>
              <a:t>For each voxel a hypothesis test is performed. The</a:t>
            </a:r>
            <a:br>
              <a:rPr lang="en-GB" sz="3200" i="0" dirty="0">
                <a:solidFill>
                  <a:srgbClr val="000000"/>
                </a:solidFill>
                <a:effectLst/>
              </a:rPr>
            </a:br>
            <a:r>
              <a:rPr lang="en-GB" sz="3200" i="0" dirty="0">
                <a:solidFill>
                  <a:srgbClr val="000000"/>
                </a:solidFill>
                <a:effectLst/>
              </a:rPr>
              <a:t>statistic corresponding to that test is used to create a statistical image over all voxels.</a:t>
            </a:r>
            <a:br>
              <a:rPr lang="en-GB" sz="3200" i="0" dirty="0">
                <a:solidFill>
                  <a:srgbClr val="000000"/>
                </a:solidFill>
                <a:effectLst/>
              </a:rPr>
            </a:br>
            <a:endParaRPr lang="en-GB" sz="3200" dirty="0"/>
          </a:p>
        </p:txBody>
      </p:sp>
    </p:spTree>
    <p:extLst>
      <p:ext uri="{BB962C8B-B14F-4D97-AF65-F5344CB8AC3E}">
        <p14:creationId xmlns:p14="http://schemas.microsoft.com/office/powerpoint/2010/main" val="2618080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SPM Practical</a:t>
            </a:r>
          </a:p>
        </p:txBody>
      </p:sp>
      <p:sp>
        <p:nvSpPr>
          <p:cNvPr id="3" name="Content Placeholder 2"/>
          <p:cNvSpPr>
            <a:spLocks noGrp="1"/>
          </p:cNvSpPr>
          <p:nvPr>
            <p:ph idx="1"/>
          </p:nvPr>
        </p:nvSpPr>
        <p:spPr/>
        <p:txBody>
          <a:bodyPr/>
          <a:lstStyle/>
          <a:p>
            <a:r>
              <a:rPr lang="en-GB" dirty="0"/>
              <a:t>Specify model: choose data files and set up design matrix</a:t>
            </a:r>
          </a:p>
          <a:p>
            <a:r>
              <a:rPr lang="en-GB" dirty="0"/>
              <a:t>Estimate parameters using the GLM </a:t>
            </a:r>
            <a:r>
              <a:rPr lang="en-GB" sz="1800" i="1" dirty="0"/>
              <a:t>(either in the ‘traditional’ way or with </a:t>
            </a:r>
            <a:r>
              <a:rPr lang="en-GB" sz="1800" i="1" dirty="0" err="1"/>
              <a:t>Bayseian</a:t>
            </a:r>
            <a:r>
              <a:rPr lang="en-GB" sz="1800" i="1" dirty="0"/>
              <a:t> approaches) </a:t>
            </a:r>
            <a:r>
              <a:rPr lang="en-GB" dirty="0"/>
              <a:t>for every single voxel</a:t>
            </a:r>
          </a:p>
          <a:p>
            <a:r>
              <a:rPr lang="en-GB" dirty="0"/>
              <a:t>Test hypotheses using contrast vectors. This produces a Statistical Parametric Map </a:t>
            </a:r>
            <a:r>
              <a:rPr lang="en-GB" sz="1800" i="1" dirty="0"/>
              <a:t>(or Posterior Probability Map in </a:t>
            </a:r>
            <a:r>
              <a:rPr lang="en-GB" sz="1800" i="1" dirty="0" smtClean="0"/>
              <a:t>Bayesian </a:t>
            </a:r>
            <a:r>
              <a:rPr lang="en-GB" sz="1800" i="1" dirty="0"/>
              <a:t>models) </a:t>
            </a:r>
          </a:p>
          <a:p>
            <a:r>
              <a:rPr lang="en-GB" dirty="0"/>
              <a:t>Interpretation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9269" y="3706613"/>
            <a:ext cx="2464250" cy="2470350"/>
          </a:xfrm>
          <a:prstGeom prst="rect">
            <a:avLst/>
          </a:prstGeom>
        </p:spPr>
      </p:pic>
      <p:sp>
        <p:nvSpPr>
          <p:cNvPr id="5" name="Rectangle 4"/>
          <p:cNvSpPr/>
          <p:nvPr/>
        </p:nvSpPr>
        <p:spPr>
          <a:xfrm>
            <a:off x="8442536" y="3722597"/>
            <a:ext cx="2177716" cy="252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7801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SPM Practical</a:t>
            </a:r>
          </a:p>
        </p:txBody>
      </p:sp>
      <p:sp>
        <p:nvSpPr>
          <p:cNvPr id="3" name="Content Placeholder 2"/>
          <p:cNvSpPr>
            <a:spLocks noGrp="1"/>
          </p:cNvSpPr>
          <p:nvPr>
            <p:ph idx="1"/>
          </p:nvPr>
        </p:nvSpPr>
        <p:spPr>
          <a:xfrm>
            <a:off x="1119116" y="1825625"/>
            <a:ext cx="10234684" cy="4351338"/>
          </a:xfrm>
        </p:spPr>
        <p:txBody>
          <a:bodyPr>
            <a:normAutofit/>
          </a:bodyPr>
          <a:lstStyle/>
          <a:p>
            <a:pPr marL="0" indent="0">
              <a:buNone/>
            </a:pPr>
            <a:r>
              <a:rPr lang="en-GB" sz="2000" u="sng" dirty="0" smtClean="0"/>
              <a:t>Brief Example: </a:t>
            </a:r>
            <a:endParaRPr lang="en-GB" sz="2000" u="sng" dirty="0"/>
          </a:p>
          <a:p>
            <a:endParaRPr lang="en-GB" sz="2000" dirty="0"/>
          </a:p>
          <a:p>
            <a:r>
              <a:rPr lang="en-GB" sz="2000" dirty="0" smtClean="0"/>
              <a:t>2 x 2 Factorial Design</a:t>
            </a:r>
          </a:p>
          <a:p>
            <a:pPr lvl="1"/>
            <a:r>
              <a:rPr lang="en-GB" sz="1600" dirty="0" smtClean="0"/>
              <a:t>Factor 1: Fame</a:t>
            </a:r>
          </a:p>
          <a:p>
            <a:pPr lvl="1"/>
            <a:r>
              <a:rPr lang="en-GB" sz="1600" dirty="0" smtClean="0"/>
              <a:t>Factor 2: Repetition</a:t>
            </a:r>
          </a:p>
          <a:p>
            <a:r>
              <a:rPr lang="en-GB" sz="2000" dirty="0" smtClean="0"/>
              <a:t>TE: 40ms</a:t>
            </a:r>
          </a:p>
          <a:p>
            <a:r>
              <a:rPr lang="en-GB" sz="2000" dirty="0" smtClean="0"/>
              <a:t>TR: 2s</a:t>
            </a:r>
          </a:p>
          <a:p>
            <a:r>
              <a:rPr lang="en-GB" sz="2000" dirty="0" smtClean="0"/>
              <a:t>24 descending slices, 3mm thick, 1.5mm gap</a:t>
            </a:r>
            <a:endParaRPr lang="en-GB" sz="2000" dirty="0"/>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903" y="1825625"/>
            <a:ext cx="4509655" cy="2930856"/>
          </a:xfrm>
          <a:prstGeom prst="rect">
            <a:avLst/>
          </a:prstGeom>
        </p:spPr>
      </p:pic>
    </p:spTree>
    <p:extLst>
      <p:ext uri="{BB962C8B-B14F-4D97-AF65-F5344CB8AC3E}">
        <p14:creationId xmlns:p14="http://schemas.microsoft.com/office/powerpoint/2010/main" val="872439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SPM Practical</a:t>
            </a:r>
          </a:p>
        </p:txBody>
      </p:sp>
      <p:sp>
        <p:nvSpPr>
          <p:cNvPr id="3" name="Content Placeholder 2"/>
          <p:cNvSpPr>
            <a:spLocks noGrp="1"/>
          </p:cNvSpPr>
          <p:nvPr>
            <p:ph idx="1"/>
          </p:nvPr>
        </p:nvSpPr>
        <p:spPr>
          <a:xfrm>
            <a:off x="1119116" y="1825625"/>
            <a:ext cx="10234684" cy="4351338"/>
          </a:xfrm>
        </p:spPr>
        <p:txBody>
          <a:bodyPr>
            <a:normAutofit lnSpcReduction="10000"/>
          </a:bodyPr>
          <a:lstStyle/>
          <a:p>
            <a:pPr marL="0" indent="0">
              <a:buNone/>
            </a:pPr>
            <a:r>
              <a:rPr lang="en-GB" sz="2000" u="sng" dirty="0"/>
              <a:t>Simple example: </a:t>
            </a:r>
          </a:p>
          <a:p>
            <a:endParaRPr lang="en-GB" sz="2000" dirty="0"/>
          </a:p>
          <a:p>
            <a:r>
              <a:rPr lang="en-GB" sz="2000" dirty="0"/>
              <a:t>2 conditions: listening to auditory stimuli, rest </a:t>
            </a:r>
          </a:p>
          <a:p>
            <a:r>
              <a:rPr lang="en-GB" sz="2000" dirty="0"/>
              <a:t>Blocks alternated between listening and rest</a:t>
            </a:r>
          </a:p>
          <a:p>
            <a:r>
              <a:rPr lang="en-GB" sz="2000" dirty="0"/>
              <a:t>Each acquisition consisted of 64 slices (3 x 3 x 3 mm</a:t>
            </a:r>
            <a:r>
              <a:rPr lang="en-GB" sz="2000" baseline="30000" dirty="0"/>
              <a:t>3</a:t>
            </a:r>
            <a:r>
              <a:rPr lang="en-GB" sz="2000" dirty="0"/>
              <a:t> voxels)</a:t>
            </a:r>
          </a:p>
          <a:p>
            <a:r>
              <a:rPr lang="en-GB" sz="2000" dirty="0"/>
              <a:t>Acquisition took 6s</a:t>
            </a:r>
          </a:p>
          <a:p>
            <a:r>
              <a:rPr lang="en-GB" sz="2000" dirty="0"/>
              <a:t>Scan repetition time (TR): 7s</a:t>
            </a: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lgn="r">
              <a:buNone/>
            </a:pPr>
            <a:r>
              <a:rPr lang="en-GB" sz="1400" i="1" dirty="0">
                <a:cs typeface="Courier New" panose="02070309020205020404" pitchFamily="49" charset="0"/>
              </a:rPr>
              <a:t>(see SPM12 Manual: Auditory fMRI data)</a:t>
            </a:r>
            <a:endParaRPr lang="en-GB" sz="1400" i="1" dirty="0"/>
          </a:p>
        </p:txBody>
      </p:sp>
    </p:spTree>
    <p:extLst>
      <p:ext uri="{BB962C8B-B14F-4D97-AF65-F5344CB8AC3E}">
        <p14:creationId xmlns:p14="http://schemas.microsoft.com/office/powerpoint/2010/main" val="2383018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7331242" y="1825625"/>
            <a:ext cx="4022558" cy="4351338"/>
          </a:xfrm>
        </p:spPr>
        <p:txBody>
          <a:bodyPr>
            <a:normAutofit/>
          </a:bodyPr>
          <a:lstStyle/>
          <a:p>
            <a:r>
              <a:rPr lang="en-GB" sz="2000" dirty="0"/>
              <a:t>After the pre-processing steps: </a:t>
            </a:r>
            <a:r>
              <a:rPr lang="en-GB" sz="2000" b="1" dirty="0"/>
              <a:t>Model specification</a:t>
            </a:r>
          </a:p>
          <a:p>
            <a:r>
              <a:rPr lang="en-GB" sz="2000" dirty="0"/>
              <a:t>Press </a:t>
            </a:r>
            <a:r>
              <a:rPr lang="en-GB" sz="2000" dirty="0">
                <a:latin typeface="Courier New" panose="02070309020205020404" pitchFamily="49" charset="0"/>
                <a:cs typeface="Courier New" panose="02070309020205020404" pitchFamily="49" charset="0"/>
              </a:rPr>
              <a:t>SPECIFY 1</a:t>
            </a:r>
            <a:r>
              <a:rPr lang="en-GB" sz="2000" baseline="30000" dirty="0">
                <a:latin typeface="Courier New" panose="02070309020205020404" pitchFamily="49" charset="0"/>
                <a:cs typeface="Courier New" panose="02070309020205020404" pitchFamily="49" charset="0"/>
              </a:rPr>
              <a:t>ST</a:t>
            </a:r>
            <a:r>
              <a:rPr lang="en-GB" sz="2000" dirty="0">
                <a:latin typeface="Courier New" panose="02070309020205020404" pitchFamily="49" charset="0"/>
                <a:cs typeface="Courier New" panose="02070309020205020404" pitchFamily="49" charset="0"/>
              </a:rPr>
              <a:t> LEVEL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5" name="Rectangle 4"/>
          <p:cNvSpPr/>
          <p:nvPr/>
        </p:nvSpPr>
        <p:spPr>
          <a:xfrm>
            <a:off x="1297577" y="2246811"/>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1257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In the batch editor, highlight “Directory” and select the location in which you want to save your results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153" y="1575368"/>
            <a:ext cx="4168082" cy="4851851"/>
          </a:xfrm>
          <a:prstGeom prst="rect">
            <a:avLst/>
          </a:prstGeom>
        </p:spPr>
      </p:pic>
    </p:spTree>
    <p:extLst>
      <p:ext uri="{BB962C8B-B14F-4D97-AF65-F5344CB8AC3E}">
        <p14:creationId xmlns:p14="http://schemas.microsoft.com/office/powerpoint/2010/main" val="2420919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981708" y="1825625"/>
            <a:ext cx="4372092" cy="4351338"/>
          </a:xfrm>
        </p:spPr>
        <p:txBody>
          <a:bodyPr>
            <a:normAutofit/>
          </a:bodyPr>
          <a:lstStyle/>
          <a:p>
            <a:r>
              <a:rPr lang="en-GB" sz="2000" dirty="0"/>
              <a:t>In the batch editor, highlight “Directory” and select the location in which you want to save your results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596" y="1237622"/>
            <a:ext cx="5817112" cy="5122235"/>
          </a:xfrm>
          <a:prstGeom prst="rect">
            <a:avLst/>
          </a:prstGeom>
        </p:spPr>
      </p:pic>
    </p:spTree>
    <p:extLst>
      <p:ext uri="{BB962C8B-B14F-4D97-AF65-F5344CB8AC3E}">
        <p14:creationId xmlns:p14="http://schemas.microsoft.com/office/powerpoint/2010/main" val="952507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Open “Timing Parameters”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857" y="1575368"/>
            <a:ext cx="4168082" cy="4851851"/>
          </a:xfrm>
          <a:prstGeom prst="rect">
            <a:avLst/>
          </a:prstGeom>
        </p:spPr>
      </p:pic>
      <p:sp>
        <p:nvSpPr>
          <p:cNvPr id="6" name="Rectangle 5"/>
          <p:cNvSpPr/>
          <p:nvPr/>
        </p:nvSpPr>
        <p:spPr>
          <a:xfrm>
            <a:off x="2961785" y="2636625"/>
            <a:ext cx="1079863" cy="17058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503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Open “Timing Parameters”</a:t>
            </a:r>
          </a:p>
          <a:p>
            <a:pPr lvl="1"/>
            <a:r>
              <a:rPr lang="en-GB" sz="1600" dirty="0"/>
              <a:t>Highlight “Units for Design” and select “Scans” (rather than “Seconds”)</a:t>
            </a:r>
          </a:p>
          <a:p>
            <a:pPr lvl="1"/>
            <a:r>
              <a:rPr lang="en-GB" sz="1600" dirty="0"/>
              <a:t>Highlight “</a:t>
            </a:r>
            <a:r>
              <a:rPr lang="en-GB" sz="1600" dirty="0" err="1"/>
              <a:t>Interscan</a:t>
            </a:r>
            <a:r>
              <a:rPr lang="en-GB" sz="1600" dirty="0"/>
              <a:t> Interval” and enter your TR in seconds, e.g. 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145" y="1361447"/>
            <a:ext cx="4489320" cy="5279693"/>
          </a:xfrm>
          <a:prstGeom prst="rect">
            <a:avLst/>
          </a:prstGeom>
        </p:spPr>
      </p:pic>
    </p:spTree>
    <p:extLst>
      <p:ext uri="{BB962C8B-B14F-4D97-AF65-F5344CB8AC3E}">
        <p14:creationId xmlns:p14="http://schemas.microsoft.com/office/powerpoint/2010/main" val="2483721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“Data and Design” and select “New Subject/Session”</a:t>
            </a:r>
          </a:p>
          <a:p>
            <a:r>
              <a:rPr lang="en-GB" sz="2000" dirty="0"/>
              <a:t>Open the newly created “Subject/Session” option</a:t>
            </a:r>
          </a:p>
          <a:p>
            <a:r>
              <a:rPr lang="en-GB" sz="2000" dirty="0"/>
              <a:t>Highlight “Scans” and select the smoothed, normalised functional images, e.g. </a:t>
            </a:r>
            <a:r>
              <a:rPr lang="en-GB" sz="2000" b="1" dirty="0"/>
              <a:t>swfM00*_00*.</a:t>
            </a:r>
            <a:r>
              <a:rPr lang="en-GB" sz="2000" b="1" dirty="0" err="1"/>
              <a:t>img</a:t>
            </a:r>
            <a:endParaRPr lang="en-GB"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92" y="1435005"/>
            <a:ext cx="4148066" cy="4844245"/>
          </a:xfrm>
          <a:prstGeom prst="rect">
            <a:avLst/>
          </a:prstGeom>
        </p:spPr>
      </p:pic>
    </p:spTree>
    <p:extLst>
      <p:ext uri="{BB962C8B-B14F-4D97-AF65-F5344CB8AC3E}">
        <p14:creationId xmlns:p14="http://schemas.microsoft.com/office/powerpoint/2010/main" val="236014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data</a:t>
            </a:r>
          </a:p>
        </p:txBody>
      </p:sp>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Subject A</a:t>
            </a:r>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1</a:t>
            </a:r>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Volume </a:t>
            </a:r>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Slice</a:t>
            </a:r>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Voxel</a:t>
            </a:r>
          </a:p>
        </p:txBody>
      </p:sp>
      <p:sp>
        <p:nvSpPr>
          <p:cNvPr id="10" name="TextBox 9"/>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a:t>Subject B</a:t>
            </a:r>
          </a:p>
        </p:txBody>
      </p:sp>
      <p:sp>
        <p:nvSpPr>
          <p:cNvPr id="11" name="TextBox 10"/>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a:t>…</a:t>
            </a:r>
          </a:p>
        </p:txBody>
      </p:sp>
      <p:sp>
        <p:nvSpPr>
          <p:cNvPr id="12" name="TextBox 11"/>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2</a:t>
            </a:r>
          </a:p>
        </p:txBody>
      </p:sp>
      <p:sp>
        <p:nvSpPr>
          <p:cNvPr id="13" name="TextBox 12"/>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4" name="TextBox 13"/>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5" name="TextBox 14"/>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6" name="TextBox 15"/>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cxnSp>
        <p:nvCxnSpPr>
          <p:cNvPr id="18" name="Straight Connector 17"/>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445790" y="2554925"/>
            <a:ext cx="1909248" cy="1586907"/>
          </a:xfrm>
          <a:prstGeom prst="rect">
            <a:avLst/>
          </a:prstGeom>
        </p:spPr>
      </p:pic>
      <p:pic>
        <p:nvPicPr>
          <p:cNvPr id="20" name="Picture 19"/>
          <p:cNvPicPr>
            <a:picLocks noChangeAspect="1"/>
          </p:cNvPicPr>
          <p:nvPr/>
        </p:nvPicPr>
        <p:blipFill>
          <a:blip r:embed="rId4"/>
          <a:stretch>
            <a:fillRect/>
          </a:stretch>
        </p:blipFill>
        <p:spPr>
          <a:xfrm>
            <a:off x="1289407" y="4833322"/>
            <a:ext cx="980630" cy="98063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33"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a:t>…</a:t>
            </a:r>
          </a:p>
        </p:txBody>
      </p:sp>
      <p:sp>
        <p:nvSpPr>
          <p:cNvPr id="33" name="TextBox 32"/>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a:t>…</a:t>
            </a:r>
          </a:p>
        </p:txBody>
      </p:sp>
      <p:cxnSp>
        <p:nvCxnSpPr>
          <p:cNvPr id="41" name="Straight Connector 40"/>
          <p:cNvCxnSpPr>
            <a:stCxn id="11" idx="2"/>
            <a:endCxn id="32"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535852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“Data and Design” and select “New Subject/Session”</a:t>
            </a:r>
          </a:p>
          <a:p>
            <a:r>
              <a:rPr lang="en-GB" sz="2000" dirty="0"/>
              <a:t>Open the newly created “Subject/Session” option</a:t>
            </a:r>
          </a:p>
          <a:p>
            <a:r>
              <a:rPr lang="en-GB" sz="2000" dirty="0"/>
              <a:t>Highlight “Scans” and select the smoothed, normalised functional images, e.g. </a:t>
            </a:r>
            <a:r>
              <a:rPr lang="en-GB" sz="2000" b="1" dirty="0"/>
              <a:t>swfM00*_00*.</a:t>
            </a:r>
            <a:r>
              <a:rPr lang="en-GB" sz="2000" b="1" dirty="0" err="1"/>
              <a:t>img</a:t>
            </a:r>
            <a:endParaRPr lang="en-GB"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92" y="1435005"/>
            <a:ext cx="4148066" cy="48442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16" y="2239961"/>
            <a:ext cx="4435949" cy="3522665"/>
          </a:xfrm>
          <a:prstGeom prst="rect">
            <a:avLst/>
          </a:prstGeom>
        </p:spPr>
      </p:pic>
    </p:spTree>
    <p:extLst>
      <p:ext uri="{BB962C8B-B14F-4D97-AF65-F5344CB8AC3E}">
        <p14:creationId xmlns:p14="http://schemas.microsoft.com/office/powerpoint/2010/main" val="691289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“Condition” and select “New Condition</a:t>
            </a:r>
          </a:p>
          <a:p>
            <a:r>
              <a:rPr lang="en-GB" sz="2000" dirty="0"/>
              <a:t>Open the newly created “Condition” option</a:t>
            </a:r>
          </a:p>
          <a:p>
            <a:pPr lvl="1"/>
            <a:r>
              <a:rPr lang="en-GB" sz="1600" dirty="0"/>
              <a:t>Highlight “Name” and enter the condition’s name, e.g. “Listening”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13" y="1470628"/>
            <a:ext cx="4251847" cy="5000411"/>
          </a:xfrm>
          <a:prstGeom prst="rect">
            <a:avLst/>
          </a:prstGeom>
        </p:spPr>
      </p:pic>
    </p:spTree>
    <p:extLst>
      <p:ext uri="{BB962C8B-B14F-4D97-AF65-F5344CB8AC3E}">
        <p14:creationId xmlns:p14="http://schemas.microsoft.com/office/powerpoint/2010/main" val="3930191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“Condition” and select “New Condition</a:t>
            </a:r>
          </a:p>
          <a:p>
            <a:r>
              <a:rPr lang="en-GB" sz="2000" dirty="0"/>
              <a:t>Open the newly created “Condition” option</a:t>
            </a:r>
          </a:p>
          <a:p>
            <a:pPr lvl="1"/>
            <a:r>
              <a:rPr lang="en-GB" sz="1600" dirty="0"/>
              <a:t>Highlight “Name” and enter the condition’s name, e.g. “Listening”</a:t>
            </a:r>
          </a:p>
          <a:p>
            <a:pPr lvl="1"/>
            <a:r>
              <a:rPr lang="en-GB" sz="1600" dirty="0"/>
              <a:t>Highlight “Onsets” and enter the onset times of your condition, e.g. “6:12:84”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686" y="1507449"/>
            <a:ext cx="4270896" cy="4987690"/>
          </a:xfrm>
          <a:prstGeom prst="rect">
            <a:avLst/>
          </a:prstGeom>
        </p:spPr>
      </p:pic>
    </p:spTree>
    <p:extLst>
      <p:ext uri="{BB962C8B-B14F-4D97-AF65-F5344CB8AC3E}">
        <p14:creationId xmlns:p14="http://schemas.microsoft.com/office/powerpoint/2010/main" val="2493971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“Condition” and select “New Condition</a:t>
            </a:r>
          </a:p>
          <a:p>
            <a:r>
              <a:rPr lang="en-GB" sz="2000" dirty="0"/>
              <a:t>Open the newly created “Condition” option</a:t>
            </a:r>
          </a:p>
          <a:p>
            <a:pPr lvl="1"/>
            <a:r>
              <a:rPr lang="en-GB" sz="1600" dirty="0"/>
              <a:t>Highlight “Name” and enter the condition’s name, e.g. “Listening”</a:t>
            </a:r>
          </a:p>
          <a:p>
            <a:pPr lvl="1"/>
            <a:r>
              <a:rPr lang="en-GB" sz="1600" dirty="0"/>
              <a:t>Highlight “Onsets” and enter the onset times of your condition, e.g. “6:12:84”</a:t>
            </a:r>
          </a:p>
          <a:p>
            <a:pPr lvl="1"/>
            <a:r>
              <a:rPr lang="en-GB" sz="1600" dirty="0"/>
              <a:t>Highlight “Durations” and enter the duration of your condition in seconds, e.g. “6”</a:t>
            </a:r>
          </a:p>
          <a:p>
            <a:pPr lvl="1"/>
            <a:endParaRPr lang="en-GB" sz="1600" dirty="0"/>
          </a:p>
          <a:p>
            <a:r>
              <a:rPr lang="en-GB" sz="2000" dirty="0"/>
              <a:t>Save the batch as </a:t>
            </a:r>
            <a:r>
              <a:rPr lang="en-GB" sz="2000" b="1" dirty="0" err="1"/>
              <a:t>specify.mat</a:t>
            </a:r>
            <a:endParaRPr lang="en-GB" sz="2000" b="1" dirty="0"/>
          </a:p>
          <a:p>
            <a:r>
              <a:rPr lang="en-GB" sz="2000" dirty="0"/>
              <a:t>Press the </a:t>
            </a:r>
            <a:r>
              <a:rPr lang="en-GB" sz="2000" dirty="0">
                <a:latin typeface="Courier New" panose="02070309020205020404" pitchFamily="49" charset="0"/>
                <a:cs typeface="Courier New" panose="02070309020205020404" pitchFamily="49" charset="0"/>
              </a:rPr>
              <a:t>RUN</a:t>
            </a:r>
            <a:r>
              <a:rPr lang="en-GB" sz="2000" dirty="0"/>
              <a:t> button</a:t>
            </a:r>
            <a:endParaRPr lang="en-GB" sz="1600" dirty="0"/>
          </a:p>
          <a:p>
            <a:pPr marL="457200" lvl="1" indent="0">
              <a:buNone/>
            </a:pPr>
            <a:endParaRPr lang="en-GB" sz="1600" dirty="0"/>
          </a:p>
          <a:p>
            <a:pPr marL="457200" lvl="1" indent="0">
              <a:buNone/>
            </a:pPr>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588" y="1470630"/>
            <a:ext cx="4413416" cy="5061327"/>
          </a:xfrm>
          <a:prstGeom prst="rect">
            <a:avLst/>
          </a:prstGeom>
        </p:spPr>
      </p:pic>
    </p:spTree>
    <p:extLst>
      <p:ext uri="{BB962C8B-B14F-4D97-AF65-F5344CB8AC3E}">
        <p14:creationId xmlns:p14="http://schemas.microsoft.com/office/powerpoint/2010/main" val="2487000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SPM will write an </a:t>
            </a:r>
            <a:r>
              <a:rPr lang="en-GB" sz="2000" b="1" dirty="0" err="1"/>
              <a:t>SPM.mat</a:t>
            </a:r>
            <a:r>
              <a:rPr lang="en-GB" sz="2000" dirty="0"/>
              <a:t> file to your directory</a:t>
            </a:r>
          </a:p>
          <a:p>
            <a:r>
              <a:rPr lang="en-GB" sz="2000" dirty="0"/>
              <a:t>SPM will also plot the design matrix in the Graphics window</a:t>
            </a:r>
          </a:p>
          <a:p>
            <a:r>
              <a:rPr lang="en-GB" sz="2000" dirty="0"/>
              <a:t>You can use the</a:t>
            </a:r>
            <a:r>
              <a:rPr lang="en-GB" sz="2000" dirty="0">
                <a:latin typeface="Courier New" panose="02070309020205020404" pitchFamily="49" charset="0"/>
                <a:cs typeface="Courier New" panose="02070309020205020404" pitchFamily="49" charset="0"/>
              </a:rPr>
              <a:t> REVIEW </a:t>
            </a:r>
            <a:r>
              <a:rPr lang="en-GB" sz="2000" dirty="0"/>
              <a:t>button to check your model specification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186" y="1298448"/>
            <a:ext cx="3595442" cy="5239512"/>
          </a:xfrm>
          <a:prstGeom prst="rect">
            <a:avLst/>
          </a:prstGeom>
        </p:spPr>
      </p:pic>
    </p:spTree>
    <p:extLst>
      <p:ext uri="{BB962C8B-B14F-4D97-AF65-F5344CB8AC3E}">
        <p14:creationId xmlns:p14="http://schemas.microsoft.com/office/powerpoint/2010/main" val="1445418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ESTIMATE</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After model specification: </a:t>
            </a:r>
            <a:r>
              <a:rPr lang="en-GB" sz="2000" b="1" dirty="0"/>
              <a:t>parameter estimation</a:t>
            </a:r>
          </a:p>
          <a:p>
            <a:r>
              <a:rPr lang="en-GB" sz="2000" dirty="0"/>
              <a:t>Press the </a:t>
            </a:r>
            <a:r>
              <a:rPr lang="en-GB" sz="2000" dirty="0">
                <a:latin typeface="Courier New" panose="02070309020205020404" pitchFamily="49" charset="0"/>
                <a:cs typeface="Courier New" panose="02070309020205020404" pitchFamily="49" charset="0"/>
              </a:rPr>
              <a:t>ESTIMATE </a:t>
            </a:r>
            <a:r>
              <a:rPr lang="en-GB" sz="2000" dirty="0"/>
              <a:t>button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7" name="Rectangle 6"/>
          <p:cNvSpPr/>
          <p:nvPr/>
        </p:nvSpPr>
        <p:spPr>
          <a:xfrm>
            <a:off x="2293865" y="2451531"/>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88009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ESTIMATE</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Highlight the “Select </a:t>
            </a:r>
            <a:r>
              <a:rPr lang="en-GB" sz="2000" dirty="0" err="1"/>
              <a:t>SPM.mat</a:t>
            </a:r>
            <a:r>
              <a:rPr lang="en-GB" sz="2000" dirty="0"/>
              <a:t>” option and select the </a:t>
            </a:r>
            <a:r>
              <a:rPr lang="en-GB" sz="2000" b="1" dirty="0" err="1"/>
              <a:t>SPM.mat</a:t>
            </a:r>
            <a:r>
              <a:rPr lang="en-GB" sz="2000" b="1" dirty="0"/>
              <a:t> </a:t>
            </a:r>
            <a:r>
              <a:rPr lang="en-GB" sz="2000" dirty="0"/>
              <a:t>file you have saved earlier</a:t>
            </a:r>
          </a:p>
          <a:p>
            <a:endParaRPr lang="en-GB" sz="2000" dirty="0"/>
          </a:p>
          <a:p>
            <a:r>
              <a:rPr lang="en-GB" sz="2000" dirty="0"/>
              <a:t>Save the batch as </a:t>
            </a:r>
            <a:r>
              <a:rPr lang="en-GB" sz="2000" b="1" dirty="0" err="1"/>
              <a:t>estimate.mat</a:t>
            </a:r>
            <a:endParaRPr lang="en-GB" sz="2000" b="1" dirty="0"/>
          </a:p>
          <a:p>
            <a:r>
              <a:rPr lang="en-GB" sz="2000" dirty="0"/>
              <a:t>Press the </a:t>
            </a:r>
            <a:r>
              <a:rPr lang="en-GB" sz="2000" dirty="0">
                <a:latin typeface="Courier New" panose="02070309020205020404" pitchFamily="49" charset="0"/>
                <a:cs typeface="Courier New" panose="02070309020205020404" pitchFamily="49" charset="0"/>
              </a:rPr>
              <a:t>RUN</a:t>
            </a:r>
            <a:r>
              <a:rPr lang="en-GB" sz="2000" dirty="0"/>
              <a:t> button</a:t>
            </a:r>
          </a:p>
          <a:p>
            <a:endParaRPr lang="en-GB" sz="2000" dirty="0"/>
          </a:p>
          <a:p>
            <a:r>
              <a:rPr lang="en-GB" sz="2000" dirty="0"/>
              <a:t>SPM will create a number of files in the selected directory, including a new version of the </a:t>
            </a:r>
            <a:r>
              <a:rPr lang="en-GB" sz="2000" b="1" dirty="0" err="1"/>
              <a:t>SPM.mat</a:t>
            </a:r>
            <a:r>
              <a:rPr lang="en-GB" sz="2000" dirty="0"/>
              <a:t> file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795" y="1402000"/>
            <a:ext cx="5395206" cy="5198588"/>
          </a:xfrm>
          <a:prstGeom prst="rect">
            <a:avLst/>
          </a:prstGeom>
        </p:spPr>
      </p:pic>
      <p:sp>
        <p:nvSpPr>
          <p:cNvPr id="5" name="Rectangle 4"/>
          <p:cNvSpPr/>
          <p:nvPr/>
        </p:nvSpPr>
        <p:spPr>
          <a:xfrm>
            <a:off x="5854889" y="1160060"/>
            <a:ext cx="1037230" cy="1801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0563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After parameter estimation: </a:t>
            </a:r>
            <a:r>
              <a:rPr lang="en-GB" sz="2000" b="1" dirty="0"/>
              <a:t>hypothesis testing</a:t>
            </a:r>
          </a:p>
          <a:p>
            <a:r>
              <a:rPr lang="en-GB" sz="2000" dirty="0"/>
              <a:t>Press the </a:t>
            </a:r>
            <a:r>
              <a:rPr lang="en-GB" sz="2000" dirty="0">
                <a:latin typeface="Courier New" panose="02070309020205020404" pitchFamily="49" charset="0"/>
                <a:cs typeface="Courier New" panose="02070309020205020404" pitchFamily="49" charset="0"/>
              </a:rPr>
              <a:t>RESULTS </a:t>
            </a:r>
            <a:r>
              <a:rPr lang="en-GB" sz="2000" dirty="0"/>
              <a:t>button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6" name="Rectangle 5"/>
          <p:cNvSpPr/>
          <p:nvPr/>
        </p:nvSpPr>
        <p:spPr>
          <a:xfrm>
            <a:off x="1772657" y="2706625"/>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1483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After parameter estimation: </a:t>
            </a:r>
            <a:r>
              <a:rPr lang="en-GB" sz="2000" b="1" dirty="0"/>
              <a:t>hypothesis testing</a:t>
            </a:r>
          </a:p>
          <a:p>
            <a:r>
              <a:rPr lang="en-GB" sz="2000" dirty="0"/>
              <a:t>Press the </a:t>
            </a:r>
            <a:r>
              <a:rPr lang="en-GB" sz="2000" dirty="0">
                <a:latin typeface="Courier New" panose="02070309020205020404" pitchFamily="49" charset="0"/>
                <a:cs typeface="Courier New" panose="02070309020205020404" pitchFamily="49" charset="0"/>
              </a:rPr>
              <a:t>RESULTS </a:t>
            </a:r>
            <a:r>
              <a:rPr lang="en-GB" sz="2000" dirty="0"/>
              <a:t>button</a:t>
            </a:r>
          </a:p>
          <a:p>
            <a:r>
              <a:rPr lang="en-GB" sz="2000" dirty="0"/>
              <a:t>Select the </a:t>
            </a:r>
            <a:r>
              <a:rPr lang="en-GB" sz="2000" b="1" dirty="0" err="1"/>
              <a:t>SPM.mat</a:t>
            </a:r>
            <a:r>
              <a:rPr lang="en-GB" sz="2000" dirty="0"/>
              <a:t> file created by estimation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24" y="1690688"/>
            <a:ext cx="5534025" cy="4400550"/>
          </a:xfrm>
          <a:prstGeom prst="rect">
            <a:avLst/>
          </a:prstGeom>
        </p:spPr>
      </p:pic>
    </p:spTree>
    <p:extLst>
      <p:ext uri="{BB962C8B-B14F-4D97-AF65-F5344CB8AC3E}">
        <p14:creationId xmlns:p14="http://schemas.microsoft.com/office/powerpoint/2010/main" val="76335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Select “Define new contrast”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06" y="1434330"/>
            <a:ext cx="5204042" cy="5133928"/>
          </a:xfrm>
          <a:prstGeom prst="rect">
            <a:avLst/>
          </a:prstGeom>
        </p:spPr>
      </p:pic>
      <p:grpSp>
        <p:nvGrpSpPr>
          <p:cNvPr id="5" name="Group 4"/>
          <p:cNvGrpSpPr/>
          <p:nvPr/>
        </p:nvGrpSpPr>
        <p:grpSpPr>
          <a:xfrm>
            <a:off x="4735774" y="2972843"/>
            <a:ext cx="2325252" cy="1189724"/>
            <a:chOff x="4735774" y="2972843"/>
            <a:chExt cx="2325252" cy="1189724"/>
          </a:xfrm>
        </p:grpSpPr>
        <p:sp>
          <p:nvSpPr>
            <p:cNvPr id="4" name="TextBox 3"/>
            <p:cNvSpPr txBox="1"/>
            <p:nvPr/>
          </p:nvSpPr>
          <p:spPr>
            <a:xfrm>
              <a:off x="4735774" y="2972843"/>
              <a:ext cx="2325252" cy="369332"/>
            </a:xfrm>
            <a:prstGeom prst="rect">
              <a:avLst/>
            </a:prstGeom>
            <a:solidFill>
              <a:schemeClr val="accent2">
                <a:lumMod val="20000"/>
                <a:lumOff val="80000"/>
              </a:schemeClr>
            </a:solidFill>
          </p:spPr>
          <p:txBody>
            <a:bodyPr wrap="none" rtlCol="0">
              <a:spAutoFit/>
            </a:bodyPr>
            <a:lstStyle/>
            <a:p>
              <a:r>
                <a:rPr lang="en-GB" b="1" dirty="0" err="1">
                  <a:solidFill>
                    <a:schemeClr val="accent2">
                      <a:lumMod val="75000"/>
                    </a:schemeClr>
                  </a:solidFill>
                </a:rPr>
                <a:t>Surfable</a:t>
              </a:r>
              <a:r>
                <a:rPr lang="en-GB" b="1" dirty="0">
                  <a:solidFill>
                    <a:schemeClr val="accent2">
                      <a:lumMod val="75000"/>
                    </a:schemeClr>
                  </a:solidFill>
                </a:rPr>
                <a:t> design matrix</a:t>
              </a:r>
            </a:p>
          </p:txBody>
        </p:sp>
        <p:cxnSp>
          <p:nvCxnSpPr>
            <p:cNvPr id="6" name="Straight Arrow Connector 5"/>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
        <p:nvSpPr>
          <p:cNvPr id="9" name="TextBox 8"/>
          <p:cNvSpPr txBox="1"/>
          <p:nvPr/>
        </p:nvSpPr>
        <p:spPr>
          <a:xfrm>
            <a:off x="130474" y="2296219"/>
            <a:ext cx="1681229"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List of contrasts</a:t>
            </a:r>
          </a:p>
        </p:txBody>
      </p:sp>
      <p:cxnSp>
        <p:nvCxnSpPr>
          <p:cNvPr id="10" name="Straight Arrow Connector 9"/>
          <p:cNvCxnSpPr/>
          <p:nvPr/>
        </p:nvCxnSpPr>
        <p:spPr>
          <a:xfrm>
            <a:off x="1293100" y="2665551"/>
            <a:ext cx="713121" cy="990469"/>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1811703" y="5779009"/>
            <a:ext cx="1562433" cy="31089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483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data</a:t>
            </a:r>
          </a:p>
        </p:txBody>
      </p:sp>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Subject A</a:t>
            </a:r>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1</a:t>
            </a:r>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Volume </a:t>
            </a:r>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Slice</a:t>
            </a:r>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Voxel</a:t>
            </a:r>
          </a:p>
        </p:txBody>
      </p:sp>
      <p:sp>
        <p:nvSpPr>
          <p:cNvPr id="10" name="TextBox 9"/>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a:t>Subject B</a:t>
            </a:r>
          </a:p>
        </p:txBody>
      </p:sp>
      <p:sp>
        <p:nvSpPr>
          <p:cNvPr id="11" name="TextBox 10"/>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a:t>…</a:t>
            </a:r>
          </a:p>
        </p:txBody>
      </p:sp>
      <p:sp>
        <p:nvSpPr>
          <p:cNvPr id="12" name="TextBox 11"/>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2</a:t>
            </a:r>
          </a:p>
        </p:txBody>
      </p:sp>
      <p:sp>
        <p:nvSpPr>
          <p:cNvPr id="13" name="TextBox 12"/>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4" name="TextBox 13"/>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5" name="TextBox 14"/>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6" name="TextBox 15"/>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cxnSp>
        <p:nvCxnSpPr>
          <p:cNvPr id="18" name="Straight Connector 17"/>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445790" y="2554925"/>
            <a:ext cx="1909248" cy="1586907"/>
          </a:xfrm>
          <a:prstGeom prst="rect">
            <a:avLst/>
          </a:prstGeom>
        </p:spPr>
      </p:pic>
      <p:pic>
        <p:nvPicPr>
          <p:cNvPr id="20" name="Picture 19"/>
          <p:cNvPicPr>
            <a:picLocks noChangeAspect="1"/>
          </p:cNvPicPr>
          <p:nvPr/>
        </p:nvPicPr>
        <p:blipFill>
          <a:blip r:embed="rId4"/>
          <a:stretch>
            <a:fillRect/>
          </a:stretch>
        </p:blipFill>
        <p:spPr>
          <a:xfrm>
            <a:off x="1289407" y="4833322"/>
            <a:ext cx="980630" cy="98063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33"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a:t>…</a:t>
            </a:r>
          </a:p>
        </p:txBody>
      </p:sp>
      <p:sp>
        <p:nvSpPr>
          <p:cNvPr id="33" name="TextBox 32"/>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a:t>…</a:t>
            </a:r>
          </a:p>
        </p:txBody>
      </p:sp>
      <p:cxnSp>
        <p:nvCxnSpPr>
          <p:cNvPr id="41" name="Straight Connector 40"/>
          <p:cNvCxnSpPr>
            <a:stCxn id="11" idx="2"/>
            <a:endCxn id="32"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sp>
        <p:nvSpPr>
          <p:cNvPr id="26" name="Oval 25"/>
          <p:cNvSpPr/>
          <p:nvPr/>
        </p:nvSpPr>
        <p:spPr>
          <a:xfrm rot="2422295">
            <a:off x="3381115" y="646777"/>
            <a:ext cx="3024205" cy="643771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5658664" y="4833322"/>
            <a:ext cx="4659609" cy="1415772"/>
          </a:xfrm>
          <a:prstGeom prst="rect">
            <a:avLst/>
          </a:prstGeom>
          <a:noFill/>
        </p:spPr>
        <p:txBody>
          <a:bodyPr wrap="none" rtlCol="0">
            <a:spAutoFit/>
          </a:bodyPr>
          <a:lstStyle/>
          <a:p>
            <a:pPr algn="ctr"/>
            <a:r>
              <a:rPr lang="en-GB" b="1" dirty="0">
                <a:solidFill>
                  <a:schemeClr val="accent2">
                    <a:lumMod val="75000"/>
                  </a:schemeClr>
                </a:solidFill>
              </a:rPr>
              <a:t>1</a:t>
            </a:r>
            <a:r>
              <a:rPr lang="en-GB" b="1" baseline="30000" dirty="0">
                <a:solidFill>
                  <a:schemeClr val="accent2">
                    <a:lumMod val="75000"/>
                  </a:schemeClr>
                </a:solidFill>
              </a:rPr>
              <a:t>st</a:t>
            </a:r>
            <a:r>
              <a:rPr lang="en-GB" b="1" dirty="0">
                <a:solidFill>
                  <a:schemeClr val="accent2">
                    <a:lumMod val="75000"/>
                  </a:schemeClr>
                </a:solidFill>
              </a:rPr>
              <a:t> level analysis: </a:t>
            </a:r>
            <a:r>
              <a:rPr lang="en-GB" dirty="0">
                <a:solidFill>
                  <a:schemeClr val="accent2">
                    <a:lumMod val="75000"/>
                  </a:schemeClr>
                </a:solidFill>
              </a:rPr>
              <a:t>within-subject analysis</a:t>
            </a:r>
          </a:p>
          <a:p>
            <a:endParaRPr lang="en-GB" dirty="0">
              <a:solidFill>
                <a:schemeClr val="accent2">
                  <a:lumMod val="75000"/>
                </a:schemeClr>
              </a:solidFill>
            </a:endParaRPr>
          </a:p>
          <a:p>
            <a:r>
              <a:rPr lang="en-GB" sz="1600" dirty="0">
                <a:solidFill>
                  <a:schemeClr val="accent2">
                    <a:lumMod val="75000"/>
                  </a:schemeClr>
                </a:solidFill>
              </a:rPr>
              <a:t>analysing the time course of the fMRI signal for every </a:t>
            </a:r>
          </a:p>
          <a:p>
            <a:r>
              <a:rPr lang="en-GB" sz="1600" dirty="0">
                <a:solidFill>
                  <a:schemeClr val="accent2">
                    <a:lumMod val="75000"/>
                  </a:schemeClr>
                </a:solidFill>
              </a:rPr>
              <a:t>single subject separately</a:t>
            </a:r>
          </a:p>
          <a:p>
            <a:endParaRPr lang="en-GB" dirty="0"/>
          </a:p>
        </p:txBody>
      </p:sp>
    </p:spTree>
    <p:extLst>
      <p:ext uri="{BB962C8B-B14F-4D97-AF65-F5344CB8AC3E}">
        <p14:creationId xmlns:p14="http://schemas.microsoft.com/office/powerpoint/2010/main" val="8118666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Select “Define new contrast”</a:t>
            </a:r>
          </a:p>
          <a:p>
            <a:r>
              <a:rPr lang="en-GB" sz="2000" dirty="0"/>
              <a:t>Name your contrast, e.g. “Listening &gt; Rest”</a:t>
            </a:r>
          </a:p>
          <a:p>
            <a:r>
              <a:rPr lang="en-GB" sz="2000" dirty="0"/>
              <a:t>Select type of contrast: “t-contrast” or “F-contrast”</a:t>
            </a:r>
          </a:p>
          <a:p>
            <a:r>
              <a:rPr lang="en-GB" sz="2000" dirty="0"/>
              <a:t>Use a numerical code to define your contrast, e.g. “[1 0]”</a:t>
            </a:r>
          </a:p>
          <a:p>
            <a:endParaRPr lang="en-GB" sz="2000" dirty="0"/>
          </a:p>
          <a:p>
            <a:endParaRPr lang="en-GB"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355" y="1503318"/>
            <a:ext cx="5705475" cy="4791075"/>
          </a:xfrm>
          <a:prstGeom prst="rect">
            <a:avLst/>
          </a:prstGeom>
        </p:spPr>
      </p:pic>
      <p:grpSp>
        <p:nvGrpSpPr>
          <p:cNvPr id="10" name="Group 9"/>
          <p:cNvGrpSpPr/>
          <p:nvPr/>
        </p:nvGrpSpPr>
        <p:grpSpPr>
          <a:xfrm>
            <a:off x="3935695" y="1605756"/>
            <a:ext cx="2320187" cy="1189724"/>
            <a:chOff x="4735774" y="2972843"/>
            <a:chExt cx="2320187" cy="1189724"/>
          </a:xfrm>
        </p:grpSpPr>
        <p:sp>
          <p:nvSpPr>
            <p:cNvPr id="11" name="TextBox 10"/>
            <p:cNvSpPr txBox="1"/>
            <p:nvPr/>
          </p:nvSpPr>
          <p:spPr>
            <a:xfrm>
              <a:off x="4735774" y="2972843"/>
              <a:ext cx="2320187"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Select type of contrast</a:t>
              </a:r>
            </a:p>
          </p:txBody>
        </p:sp>
        <p:cxnSp>
          <p:nvCxnSpPr>
            <p:cNvPr id="12" name="Straight Arrow Connector 11"/>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3" name="Group 12"/>
          <p:cNvGrpSpPr/>
          <p:nvPr/>
        </p:nvGrpSpPr>
        <p:grpSpPr>
          <a:xfrm>
            <a:off x="505012" y="3898856"/>
            <a:ext cx="1989071" cy="969324"/>
            <a:chOff x="3619119" y="4162567"/>
            <a:chExt cx="1989071" cy="969324"/>
          </a:xfrm>
        </p:grpSpPr>
        <p:sp>
          <p:nvSpPr>
            <p:cNvPr id="14" name="TextBox 13"/>
            <p:cNvSpPr txBox="1"/>
            <p:nvPr/>
          </p:nvSpPr>
          <p:spPr>
            <a:xfrm>
              <a:off x="3619119" y="4762559"/>
              <a:ext cx="1989071"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Code your contrast</a:t>
              </a:r>
            </a:p>
          </p:txBody>
        </p:sp>
        <p:cxnSp>
          <p:nvCxnSpPr>
            <p:cNvPr id="15" name="Straight Arrow Connector 14"/>
            <p:cNvCxnSpPr/>
            <p:nvPr/>
          </p:nvCxnSpPr>
          <p:spPr>
            <a:xfrm flipV="1">
              <a:off x="4561101" y="4162567"/>
              <a:ext cx="584106" cy="5999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991629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Select “Define new contrast”</a:t>
            </a:r>
          </a:p>
          <a:p>
            <a:r>
              <a:rPr lang="en-GB" sz="2000" dirty="0"/>
              <a:t>Define a complementary contrast, e.g. “Rest &gt; Listening”, and use the complementary code, e.g. “[-1 0]”</a:t>
            </a:r>
          </a:p>
          <a:p>
            <a:endParaRPr lang="en-GB" sz="2000" dirty="0"/>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0" y="1620044"/>
            <a:ext cx="5686425" cy="4762500"/>
          </a:xfrm>
          <a:prstGeom prst="rect">
            <a:avLst/>
          </a:prstGeom>
        </p:spPr>
      </p:pic>
    </p:spTree>
    <p:extLst>
      <p:ext uri="{BB962C8B-B14F-4D97-AF65-F5344CB8AC3E}">
        <p14:creationId xmlns:p14="http://schemas.microsoft.com/office/powerpoint/2010/main" val="3627226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To view a contrast, select the name of the desired contrast, e.g. “Listening &gt; Rest”</a:t>
            </a:r>
          </a:p>
          <a:p>
            <a:r>
              <a:rPr lang="en-GB" sz="2000" dirty="0"/>
              <a:t>Press “Done”</a:t>
            </a:r>
          </a:p>
          <a:p>
            <a:endParaRPr lang="en-GB" sz="2000" dirty="0"/>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205" y="1414463"/>
            <a:ext cx="5667375" cy="4762500"/>
          </a:xfrm>
          <a:prstGeom prst="rect">
            <a:avLst/>
          </a:prstGeom>
        </p:spPr>
      </p:pic>
      <p:sp>
        <p:nvSpPr>
          <p:cNvPr id="5" name="Rectangle 4"/>
          <p:cNvSpPr/>
          <p:nvPr/>
        </p:nvSpPr>
        <p:spPr>
          <a:xfrm>
            <a:off x="3923967" y="5294377"/>
            <a:ext cx="712041" cy="31089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2026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Do you want to mask your results with a particular contrast?</a:t>
            </a:r>
          </a:p>
          <a:p>
            <a:pPr lvl="1"/>
            <a:r>
              <a:rPr lang="en-GB" sz="1600" dirty="0"/>
              <a:t>By masking your results, you are only selecting those voxels which have been specified by the masking contrast </a:t>
            </a:r>
            <a:r>
              <a:rPr lang="en-GB" sz="1200" dirty="0"/>
              <a:t>(not applicable in our example)</a:t>
            </a:r>
          </a:p>
          <a:p>
            <a:r>
              <a:rPr lang="en-GB" sz="2000" dirty="0"/>
              <a:t>In this case, select “none”</a:t>
            </a:r>
          </a:p>
          <a:p>
            <a:endParaRPr lang="en-GB" sz="2000" dirty="0"/>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575" y="1490663"/>
            <a:ext cx="4543425" cy="4686300"/>
          </a:xfrm>
          <a:prstGeom prst="rect">
            <a:avLst/>
          </a:prstGeom>
        </p:spPr>
      </p:pic>
    </p:spTree>
    <p:extLst>
      <p:ext uri="{BB962C8B-B14F-4D97-AF65-F5344CB8AC3E}">
        <p14:creationId xmlns:p14="http://schemas.microsoft.com/office/powerpoint/2010/main" val="3357314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How do you want to set your statistical thresholds?</a:t>
            </a:r>
          </a:p>
          <a:p>
            <a:r>
              <a:rPr lang="en-GB" sz="2000" dirty="0"/>
              <a:t>Select “FWE”</a:t>
            </a:r>
          </a:p>
          <a:p>
            <a:pPr lvl="1"/>
            <a:r>
              <a:rPr lang="en-GB" sz="1600" dirty="0"/>
              <a:t>A family-wise error is a false positive anywhere in our SPM. This thresholding option uses “FWE-corrected” </a:t>
            </a:r>
            <a:r>
              <a:rPr lang="en-GB" sz="1600" i="1" dirty="0"/>
              <a:t>p</a:t>
            </a:r>
            <a:r>
              <a:rPr lang="en-GB" sz="1600" dirty="0"/>
              <a:t>-values</a:t>
            </a:r>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575" y="1500188"/>
            <a:ext cx="4543425" cy="4676775"/>
          </a:xfrm>
          <a:prstGeom prst="rect">
            <a:avLst/>
          </a:prstGeom>
        </p:spPr>
      </p:pic>
    </p:spTree>
    <p:extLst>
      <p:ext uri="{BB962C8B-B14F-4D97-AF65-F5344CB8AC3E}">
        <p14:creationId xmlns:p14="http://schemas.microsoft.com/office/powerpoint/2010/main" val="3923222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How do you want to set your statistical thresholds?</a:t>
            </a:r>
          </a:p>
          <a:p>
            <a:r>
              <a:rPr lang="en-GB" sz="2000" dirty="0"/>
              <a:t>Select “FWE”</a:t>
            </a:r>
          </a:p>
          <a:p>
            <a:pPr lvl="1"/>
            <a:r>
              <a:rPr lang="en-GB" sz="1600" dirty="0"/>
              <a:t>A family-wise error is a false positive anywhere in our SPM. This thresholding option uses “FWE-corrected” </a:t>
            </a:r>
            <a:r>
              <a:rPr lang="en-GB" sz="1600" i="1" dirty="0"/>
              <a:t>p</a:t>
            </a:r>
            <a:r>
              <a:rPr lang="en-GB" sz="1600" dirty="0"/>
              <a:t>-values</a:t>
            </a:r>
          </a:p>
          <a:p>
            <a:pPr lvl="1"/>
            <a:r>
              <a:rPr lang="en-GB" sz="1600" dirty="0"/>
              <a:t>Select the default value of “0.05”</a:t>
            </a:r>
          </a:p>
          <a:p>
            <a:pPr lvl="1"/>
            <a:endParaRPr lang="en-GB" sz="1600" dirty="0"/>
          </a:p>
          <a:p>
            <a:endParaRPr lang="en-GB"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395" y="1481138"/>
            <a:ext cx="4543425" cy="4695825"/>
          </a:xfrm>
          <a:prstGeom prst="rect">
            <a:avLst/>
          </a:prstGeom>
        </p:spPr>
      </p:pic>
    </p:spTree>
    <p:extLst>
      <p:ext uri="{BB962C8B-B14F-4D97-AF65-F5344CB8AC3E}">
        <p14:creationId xmlns:p14="http://schemas.microsoft.com/office/powerpoint/2010/main" val="482074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What do you want your cluster extent threshold </a:t>
            </a:r>
            <a:r>
              <a:rPr lang="en-GB" sz="2000" i="1" dirty="0"/>
              <a:t>k</a:t>
            </a:r>
            <a:r>
              <a:rPr lang="en-GB" sz="2000" dirty="0"/>
              <a:t> to be?</a:t>
            </a:r>
          </a:p>
          <a:p>
            <a:r>
              <a:rPr lang="en-GB" sz="2000" dirty="0"/>
              <a:t>Accept the default value, “0”</a:t>
            </a:r>
          </a:p>
          <a:p>
            <a:pPr lvl="1"/>
            <a:r>
              <a:rPr lang="en-GB" sz="1600" dirty="0"/>
              <a:t>This will produce SPMs with clusters containing at least </a:t>
            </a:r>
            <a:r>
              <a:rPr lang="en-GB" sz="1600" i="1" dirty="0"/>
              <a:t>k</a:t>
            </a:r>
            <a:r>
              <a:rPr lang="en-GB" sz="1600" dirty="0"/>
              <a:t> (in our case, 0) voxels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870" y="1490663"/>
            <a:ext cx="4562475" cy="4686300"/>
          </a:xfrm>
          <a:prstGeom prst="rect">
            <a:avLst/>
          </a:prstGeom>
        </p:spPr>
      </p:pic>
    </p:spTree>
    <p:extLst>
      <p:ext uri="{BB962C8B-B14F-4D97-AF65-F5344CB8AC3E}">
        <p14:creationId xmlns:p14="http://schemas.microsoft.com/office/powerpoint/2010/main" val="2483712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SPM will show those voxels which reach our threshold in the “Listening &gt; Rest” contrast in the Graphics window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98842"/>
            <a:ext cx="6082817" cy="4778122"/>
          </a:xfrm>
          <a:prstGeom prst="rect">
            <a:avLst/>
          </a:prstGeom>
        </p:spPr>
      </p:pic>
    </p:spTree>
    <p:extLst>
      <p:ext uri="{BB962C8B-B14F-4D97-AF65-F5344CB8AC3E}">
        <p14:creationId xmlns:p14="http://schemas.microsoft.com/office/powerpoint/2010/main" val="1746091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SPM will also display a statistical table for our results</a:t>
            </a:r>
            <a:endParaRPr lang="en-GB"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25" y="1632649"/>
            <a:ext cx="6330946" cy="4396739"/>
          </a:xfrm>
          <a:prstGeom prst="rect">
            <a:avLst/>
          </a:prstGeom>
        </p:spPr>
      </p:pic>
    </p:spTree>
    <p:extLst>
      <p:ext uri="{BB962C8B-B14F-4D97-AF65-F5344CB8AC3E}">
        <p14:creationId xmlns:p14="http://schemas.microsoft.com/office/powerpoint/2010/main" val="32636057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221" y="1446969"/>
            <a:ext cx="4543425" cy="4905375"/>
          </a:xfrm>
          <a:prstGeom prst="rect">
            <a:avLst/>
          </a:prstGeom>
        </p:spPr>
      </p:pic>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In SPM’s interactive window we can produce different statistical tables and visualisations of our data</a:t>
            </a:r>
            <a:endParaRPr lang="en-GB" sz="1600" dirty="0"/>
          </a:p>
        </p:txBody>
      </p:sp>
      <p:grpSp>
        <p:nvGrpSpPr>
          <p:cNvPr id="6" name="Group 5"/>
          <p:cNvGrpSpPr/>
          <p:nvPr/>
        </p:nvGrpSpPr>
        <p:grpSpPr>
          <a:xfrm>
            <a:off x="5127535" y="3736308"/>
            <a:ext cx="1495409" cy="1189724"/>
            <a:chOff x="4735774" y="2972843"/>
            <a:chExt cx="1495409" cy="1189724"/>
          </a:xfrm>
        </p:grpSpPr>
        <p:sp>
          <p:nvSpPr>
            <p:cNvPr id="7" name="TextBox 6"/>
            <p:cNvSpPr txBox="1"/>
            <p:nvPr/>
          </p:nvSpPr>
          <p:spPr>
            <a:xfrm>
              <a:off x="4735774" y="2972843"/>
              <a:ext cx="1495409"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Visualisations</a:t>
              </a:r>
            </a:p>
          </p:txBody>
        </p:sp>
        <p:cxnSp>
          <p:nvCxnSpPr>
            <p:cNvPr id="8" name="Straight Arrow Connector 7"/>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grpSp>
        <p:nvGrpSpPr>
          <p:cNvPr id="9" name="Group 8"/>
          <p:cNvGrpSpPr/>
          <p:nvPr/>
        </p:nvGrpSpPr>
        <p:grpSpPr>
          <a:xfrm>
            <a:off x="404266" y="3141446"/>
            <a:ext cx="1740285" cy="1147090"/>
            <a:chOff x="4735774" y="2972843"/>
            <a:chExt cx="1740285" cy="1147090"/>
          </a:xfrm>
        </p:grpSpPr>
        <p:sp>
          <p:nvSpPr>
            <p:cNvPr id="10" name="TextBox 9"/>
            <p:cNvSpPr txBox="1"/>
            <p:nvPr/>
          </p:nvSpPr>
          <p:spPr>
            <a:xfrm>
              <a:off x="4735774" y="2972843"/>
              <a:ext cx="1740285"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Statistical tables</a:t>
              </a:r>
            </a:p>
          </p:txBody>
        </p:sp>
        <p:cxnSp>
          <p:nvCxnSpPr>
            <p:cNvPr id="11" name="Straight Arrow Connector 10"/>
            <p:cNvCxnSpPr/>
            <p:nvPr/>
          </p:nvCxnSpPr>
          <p:spPr>
            <a:xfrm>
              <a:off x="5786652" y="3342175"/>
              <a:ext cx="401088" cy="777758"/>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5026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data</a:t>
            </a:r>
          </a:p>
        </p:txBody>
      </p:sp>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Subject A</a:t>
            </a:r>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1</a:t>
            </a:r>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Volume </a:t>
            </a:r>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Slice</a:t>
            </a:r>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Voxel</a:t>
            </a:r>
          </a:p>
        </p:txBody>
      </p:sp>
      <p:sp>
        <p:nvSpPr>
          <p:cNvPr id="10" name="TextBox 9"/>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a:t>Subject B</a:t>
            </a:r>
          </a:p>
        </p:txBody>
      </p:sp>
      <p:sp>
        <p:nvSpPr>
          <p:cNvPr id="11" name="TextBox 10"/>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a:t>…</a:t>
            </a:r>
          </a:p>
        </p:txBody>
      </p:sp>
      <p:sp>
        <p:nvSpPr>
          <p:cNvPr id="12" name="TextBox 11"/>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2</a:t>
            </a:r>
          </a:p>
        </p:txBody>
      </p:sp>
      <p:sp>
        <p:nvSpPr>
          <p:cNvPr id="13" name="TextBox 12"/>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4" name="TextBox 13"/>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5" name="TextBox 14"/>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6" name="TextBox 15"/>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cxnSp>
        <p:nvCxnSpPr>
          <p:cNvPr id="18" name="Straight Connector 17"/>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445790" y="2554925"/>
            <a:ext cx="1909248" cy="1586907"/>
          </a:xfrm>
          <a:prstGeom prst="rect">
            <a:avLst/>
          </a:prstGeom>
        </p:spPr>
      </p:pic>
      <p:pic>
        <p:nvPicPr>
          <p:cNvPr id="20" name="Picture 19"/>
          <p:cNvPicPr>
            <a:picLocks noChangeAspect="1"/>
          </p:cNvPicPr>
          <p:nvPr/>
        </p:nvPicPr>
        <p:blipFill>
          <a:blip r:embed="rId4"/>
          <a:stretch>
            <a:fillRect/>
          </a:stretch>
        </p:blipFill>
        <p:spPr>
          <a:xfrm>
            <a:off x="1289407" y="4833322"/>
            <a:ext cx="980630" cy="98063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33"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a:t>…</a:t>
            </a:r>
          </a:p>
        </p:txBody>
      </p:sp>
      <p:sp>
        <p:nvSpPr>
          <p:cNvPr id="33" name="TextBox 32"/>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a:t>…</a:t>
            </a:r>
          </a:p>
        </p:txBody>
      </p:sp>
      <p:cxnSp>
        <p:nvCxnSpPr>
          <p:cNvPr id="41" name="Straight Connector 40"/>
          <p:cNvCxnSpPr>
            <a:stCxn id="11" idx="2"/>
            <a:endCxn id="32"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sp>
        <p:nvSpPr>
          <p:cNvPr id="26" name="Oval 25"/>
          <p:cNvSpPr/>
          <p:nvPr/>
        </p:nvSpPr>
        <p:spPr>
          <a:xfrm rot="5400000">
            <a:off x="7091220" y="-1329522"/>
            <a:ext cx="2338774" cy="731828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7988469" y="3652195"/>
            <a:ext cx="3718134" cy="646331"/>
          </a:xfrm>
          <a:prstGeom prst="rect">
            <a:avLst/>
          </a:prstGeom>
          <a:noFill/>
        </p:spPr>
        <p:txBody>
          <a:bodyPr wrap="none" rtlCol="0">
            <a:spAutoFit/>
          </a:bodyPr>
          <a:lstStyle/>
          <a:p>
            <a:r>
              <a:rPr lang="en-GB" b="1" dirty="0">
                <a:solidFill>
                  <a:schemeClr val="accent2">
                    <a:lumMod val="75000"/>
                  </a:schemeClr>
                </a:solidFill>
              </a:rPr>
              <a:t>2</a:t>
            </a:r>
            <a:r>
              <a:rPr lang="en-GB" b="1" baseline="30000" dirty="0">
                <a:solidFill>
                  <a:schemeClr val="accent2">
                    <a:lumMod val="75000"/>
                  </a:schemeClr>
                </a:solidFill>
              </a:rPr>
              <a:t>nd</a:t>
            </a:r>
            <a:r>
              <a:rPr lang="en-GB" b="1" dirty="0">
                <a:solidFill>
                  <a:schemeClr val="accent2">
                    <a:lumMod val="75000"/>
                  </a:schemeClr>
                </a:solidFill>
              </a:rPr>
              <a:t> level analysis: </a:t>
            </a:r>
            <a:r>
              <a:rPr lang="en-GB" dirty="0">
                <a:solidFill>
                  <a:schemeClr val="accent2">
                    <a:lumMod val="75000"/>
                  </a:schemeClr>
                </a:solidFill>
              </a:rPr>
              <a:t>group level analysis</a:t>
            </a:r>
          </a:p>
          <a:p>
            <a:endParaRPr lang="en-GB" dirty="0"/>
          </a:p>
        </p:txBody>
      </p:sp>
    </p:spTree>
    <p:extLst>
      <p:ext uri="{BB962C8B-B14F-4D97-AF65-F5344CB8AC3E}">
        <p14:creationId xmlns:p14="http://schemas.microsoft.com/office/powerpoint/2010/main" val="38521419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394569" y="1825625"/>
            <a:ext cx="4449170" cy="4351338"/>
          </a:xfrm>
        </p:spPr>
        <p:txBody>
          <a:bodyPr>
            <a:normAutofit/>
          </a:bodyPr>
          <a:lstStyle/>
          <a:p>
            <a:r>
              <a:rPr lang="en-GB" sz="2000" dirty="0"/>
              <a:t>You can experiment with overlays to display your data</a:t>
            </a:r>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24" y="1482122"/>
            <a:ext cx="3460186" cy="50383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6755" y="2873122"/>
            <a:ext cx="4952254" cy="33038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7193" y="1319624"/>
            <a:ext cx="4830586" cy="2059499"/>
          </a:xfrm>
          <a:prstGeom prst="rect">
            <a:avLst/>
          </a:prstGeom>
        </p:spPr>
      </p:pic>
    </p:spTree>
    <p:extLst>
      <p:ext uri="{BB962C8B-B14F-4D97-AF65-F5344CB8AC3E}">
        <p14:creationId xmlns:p14="http://schemas.microsoft.com/office/powerpoint/2010/main" val="2406876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Take-home message</a:t>
            </a:r>
          </a:p>
        </p:txBody>
      </p:sp>
      <p:sp>
        <p:nvSpPr>
          <p:cNvPr id="3" name="Content Placeholder 2"/>
          <p:cNvSpPr>
            <a:spLocks noGrp="1"/>
          </p:cNvSpPr>
          <p:nvPr>
            <p:ph idx="1"/>
          </p:nvPr>
        </p:nvSpPr>
        <p:spPr>
          <a:xfrm>
            <a:off x="1948124" y="2317993"/>
            <a:ext cx="8295752" cy="2083185"/>
          </a:xfrm>
          <a:ln w="76200">
            <a:solidFill>
              <a:schemeClr val="accent2">
                <a:lumMod val="75000"/>
              </a:schemeClr>
            </a:solidFill>
          </a:ln>
        </p:spPr>
        <p:txBody>
          <a:bodyPr>
            <a:normAutofit/>
          </a:bodyPr>
          <a:lstStyle/>
          <a:p>
            <a:pPr marL="0" indent="0" algn="ctr">
              <a:spcBef>
                <a:spcPts val="0"/>
              </a:spcBef>
              <a:buNone/>
            </a:pPr>
            <a:endParaRPr lang="en-GB" dirty="0"/>
          </a:p>
          <a:p>
            <a:pPr marL="0" indent="0" algn="ctr">
              <a:spcBef>
                <a:spcPts val="0"/>
              </a:spcBef>
              <a:buNone/>
            </a:pPr>
            <a:r>
              <a:rPr lang="en-GB" dirty="0"/>
              <a:t>The contrasts we can choose and the interpretation of results depend on our </a:t>
            </a:r>
            <a:r>
              <a:rPr lang="en-GB" b="1" dirty="0"/>
              <a:t>model specification</a:t>
            </a:r>
            <a:r>
              <a:rPr lang="en-GB" dirty="0"/>
              <a:t>, which in turn depends on our </a:t>
            </a:r>
            <a:r>
              <a:rPr lang="en-GB" b="1" dirty="0"/>
              <a:t>experimental design</a:t>
            </a:r>
            <a:r>
              <a:rPr lang="en-GB" dirty="0"/>
              <a:t>!</a:t>
            </a:r>
          </a:p>
          <a:p>
            <a:pPr marL="0" indent="0" algn="ctr">
              <a:spcBef>
                <a:spcPts val="0"/>
              </a:spcBef>
              <a:buNone/>
            </a:pPr>
            <a:endParaRPr lang="en-GB" dirty="0"/>
          </a:p>
          <a:p>
            <a:pPr marL="0" indent="0">
              <a:spcBef>
                <a:spcPts val="0"/>
              </a:spcBef>
              <a:buNone/>
            </a:pPr>
            <a:endParaRPr lang="en-GB" dirty="0"/>
          </a:p>
        </p:txBody>
      </p:sp>
    </p:spTree>
    <p:extLst>
      <p:ext uri="{BB962C8B-B14F-4D97-AF65-F5344CB8AC3E}">
        <p14:creationId xmlns:p14="http://schemas.microsoft.com/office/powerpoint/2010/main" val="17379030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fontScale="40000" lnSpcReduction="20000"/>
          </a:bodyPr>
          <a:lstStyle/>
          <a:p>
            <a:r>
              <a:rPr lang="en-GB" dirty="0"/>
              <a:t>SPM12 Manual: </a:t>
            </a:r>
            <a:r>
              <a:rPr lang="en-GB" u="sng" dirty="0"/>
              <a:t>http://www.fil.ion.ucl.ac.uk/spm/doc/manual.pdf</a:t>
            </a:r>
            <a:r>
              <a:rPr lang="en-GB" dirty="0"/>
              <a:t> (</a:t>
            </a:r>
            <a:r>
              <a:rPr lang="en-GB" dirty="0" err="1"/>
              <a:t>Ashburner</a:t>
            </a:r>
            <a:r>
              <a:rPr lang="en-GB" dirty="0"/>
              <a:t> et al., 2015)</a:t>
            </a:r>
          </a:p>
          <a:p>
            <a:r>
              <a:rPr lang="en-GB" dirty="0"/>
              <a:t>Introduction to Statistical Parametric Mapping: </a:t>
            </a:r>
            <a:r>
              <a:rPr lang="en-GB" u="sng" dirty="0"/>
              <a:t>http://www.fil.ion.ucl.ac.uk/spm/doc/intro/</a:t>
            </a:r>
            <a:r>
              <a:rPr lang="en-GB" dirty="0"/>
              <a:t> (</a:t>
            </a:r>
            <a:r>
              <a:rPr lang="en-GB" dirty="0" err="1"/>
              <a:t>Friston</a:t>
            </a:r>
            <a:r>
              <a:rPr lang="en-GB" dirty="0"/>
              <a:t>, 2003)</a:t>
            </a:r>
          </a:p>
          <a:p>
            <a:r>
              <a:rPr lang="en-GB" dirty="0"/>
              <a:t>Human Brain Function 2</a:t>
            </a:r>
            <a:r>
              <a:rPr lang="en-GB" baseline="30000" dirty="0"/>
              <a:t>nd</a:t>
            </a:r>
            <a:r>
              <a:rPr lang="en-GB" dirty="0"/>
              <a:t> edition: </a:t>
            </a:r>
            <a:r>
              <a:rPr lang="en-GB" u="sng" dirty="0"/>
              <a:t>http://www.fil.ion.ucl.ac.uk/spm/doc/books/hbf2/</a:t>
            </a:r>
            <a:r>
              <a:rPr lang="en-GB" dirty="0"/>
              <a:t> (</a:t>
            </a:r>
            <a:r>
              <a:rPr lang="en-GB" dirty="0" err="1"/>
              <a:t>Ashburner</a:t>
            </a:r>
            <a:r>
              <a:rPr lang="en-GB" dirty="0"/>
              <a:t>, </a:t>
            </a:r>
            <a:r>
              <a:rPr lang="en-GB" dirty="0" err="1"/>
              <a:t>Friston</a:t>
            </a:r>
            <a:r>
              <a:rPr lang="en-GB" dirty="0"/>
              <a:t>, &amp; Penny), especially The general linear model (</a:t>
            </a:r>
            <a:r>
              <a:rPr lang="en-GB" dirty="0" err="1"/>
              <a:t>Kiebel</a:t>
            </a:r>
            <a:r>
              <a:rPr lang="en-GB" dirty="0"/>
              <a:t> &amp; Holmes), Analysis of fMRI </a:t>
            </a:r>
            <a:r>
              <a:rPr lang="en-GB" dirty="0" err="1"/>
              <a:t>timeseries</a:t>
            </a:r>
            <a:r>
              <a:rPr lang="en-GB" dirty="0"/>
              <a:t>: Linear time-invariant models, event-related fMRI and optimal experimental design (Rik Henson), and Contrasts and classical inference (</a:t>
            </a:r>
            <a:r>
              <a:rPr lang="en-GB" dirty="0" err="1"/>
              <a:t>Poline</a:t>
            </a:r>
            <a:r>
              <a:rPr lang="en-GB" dirty="0"/>
              <a:t>, </a:t>
            </a:r>
            <a:r>
              <a:rPr lang="en-GB" dirty="0" err="1"/>
              <a:t>Kherif</a:t>
            </a:r>
            <a:r>
              <a:rPr lang="en-GB" dirty="0"/>
              <a:t> &amp; Penny)</a:t>
            </a:r>
          </a:p>
          <a:p>
            <a:r>
              <a:rPr lang="en-GB" u="sng" dirty="0"/>
              <a:t>http://editthis.info/scnlab/Analysis</a:t>
            </a:r>
            <a:endParaRPr lang="en-GB" dirty="0"/>
          </a:p>
          <a:p>
            <a:r>
              <a:rPr lang="en-GB" dirty="0"/>
              <a:t>Principles of Analysis: </a:t>
            </a:r>
            <a:r>
              <a:rPr lang="en-GB" u="sng" dirty="0"/>
              <a:t>http://imaging.mrc-cbu.cam.ac.uk/imaging/AnalysisPrinciples</a:t>
            </a:r>
            <a:r>
              <a:rPr lang="en-GB" dirty="0"/>
              <a:t> (Rik Henson)</a:t>
            </a:r>
          </a:p>
          <a:p>
            <a:r>
              <a:rPr lang="en-GB" dirty="0"/>
              <a:t>Example Data Set from </a:t>
            </a:r>
            <a:r>
              <a:rPr lang="en-GB" u="sng" dirty="0"/>
              <a:t>http://www.fil.ion.ucl.ac.uk/spm/data/auditory/</a:t>
            </a:r>
            <a:r>
              <a:rPr lang="en-GB" dirty="0"/>
              <a:t> </a:t>
            </a:r>
          </a:p>
          <a:p>
            <a:r>
              <a:rPr lang="en-GB" dirty="0"/>
              <a:t>Slides from previous </a:t>
            </a:r>
            <a:r>
              <a:rPr lang="en-GB" dirty="0" err="1"/>
              <a:t>MfD</a:t>
            </a:r>
            <a:r>
              <a:rPr lang="en-GB" dirty="0"/>
              <a:t> presentations, </a:t>
            </a:r>
            <a:r>
              <a:rPr lang="en-GB" dirty="0" err="1"/>
              <a:t>inc.</a:t>
            </a:r>
            <a:r>
              <a:rPr lang="en-GB" dirty="0"/>
              <a:t> Elliot Freeman, Hugo </a:t>
            </a:r>
            <a:r>
              <a:rPr lang="en-GB" dirty="0" err="1"/>
              <a:t>Spiers</a:t>
            </a:r>
            <a:r>
              <a:rPr lang="en-GB" dirty="0"/>
              <a:t>, Beatriz </a:t>
            </a:r>
            <a:r>
              <a:rPr lang="en-GB" dirty="0" err="1"/>
              <a:t>Calvo</a:t>
            </a:r>
            <a:r>
              <a:rPr lang="en-GB" dirty="0"/>
              <a:t> &amp; Davina Bristow, Ramiro &amp; Sinead, Rebecca Knight &amp; Lorelei Howard, Clare Palmer &amp; </a:t>
            </a:r>
            <a:r>
              <a:rPr lang="en-GB" dirty="0" err="1"/>
              <a:t>Misun</a:t>
            </a:r>
            <a:r>
              <a:rPr lang="en-GB" dirty="0"/>
              <a:t> Kim</a:t>
            </a:r>
          </a:p>
          <a:p>
            <a:r>
              <a:rPr lang="en-GB" dirty="0"/>
              <a:t>Slides from </a:t>
            </a:r>
            <a:r>
              <a:rPr lang="en-GB" dirty="0" err="1"/>
              <a:t>coursera</a:t>
            </a:r>
            <a:r>
              <a:rPr lang="en-GB" dirty="0"/>
              <a:t> SPM course</a:t>
            </a:r>
          </a:p>
          <a:p>
            <a:r>
              <a:rPr lang="en-GB" dirty="0"/>
              <a:t>Joe Devlin’s slides from fMRI Analysis course 2013-14</a:t>
            </a:r>
          </a:p>
          <a:p>
            <a:r>
              <a:rPr lang="en-GB" u="sng" dirty="0"/>
              <a:t>http://www.anc.ed.ac.uk/CFIS/projects/prosody/material/slice8.jpg</a:t>
            </a:r>
          </a:p>
          <a:p>
            <a:r>
              <a:rPr lang="en-GB" u="sng" dirty="0"/>
              <a:t>https://www.sciencenews.org/sites/default/files/11543 </a:t>
            </a:r>
          </a:p>
          <a:p>
            <a:r>
              <a:rPr lang="en-GB" u="sng" dirty="0"/>
              <a:t>http://www.brainvoyager.com/bvqx/doc/UsersGuide/StatisticalAnalysis/TheGeneralLinearModel.html</a:t>
            </a:r>
          </a:p>
          <a:p>
            <a:r>
              <a:rPr lang="en-GB" dirty="0" err="1"/>
              <a:t>Pernet</a:t>
            </a:r>
            <a:r>
              <a:rPr lang="en-GB" dirty="0"/>
              <a:t>, C. R. (2014). Misconceptions in the use of the General Linear Model applied to functional MRI: a tutorial for junior neuro-imagers. </a:t>
            </a:r>
            <a:r>
              <a:rPr lang="en-GB" i="1" dirty="0"/>
              <a:t>Frontiers in Neuroscience</a:t>
            </a:r>
            <a:r>
              <a:rPr lang="en-GB" dirty="0"/>
              <a:t>, </a:t>
            </a:r>
            <a:r>
              <a:rPr lang="en-GB" i="1" dirty="0"/>
              <a:t>8</a:t>
            </a:r>
            <a:r>
              <a:rPr lang="en-GB" dirty="0"/>
              <a:t>, 1. </a:t>
            </a:r>
          </a:p>
          <a:p>
            <a:r>
              <a:rPr lang="en-GB" dirty="0"/>
              <a:t>Guillaume </a:t>
            </a:r>
            <a:r>
              <a:rPr lang="en-GB" dirty="0" err="1"/>
              <a:t>Flandin</a:t>
            </a:r>
            <a:r>
              <a:rPr lang="en-GB" dirty="0"/>
              <a:t> SPM Course slides</a:t>
            </a:r>
          </a:p>
          <a:p>
            <a:r>
              <a:rPr lang="en-GB" dirty="0"/>
              <a:t>Christophe Phillips Contrasts and statistical inference</a:t>
            </a:r>
          </a:p>
        </p:txBody>
      </p:sp>
    </p:spTree>
    <p:extLst>
      <p:ext uri="{BB962C8B-B14F-4D97-AF65-F5344CB8AC3E}">
        <p14:creationId xmlns:p14="http://schemas.microsoft.com/office/powerpoint/2010/main" val="362148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we looking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5306" y="2161901"/>
            <a:ext cx="2842230" cy="3184079"/>
          </a:xfrm>
        </p:spPr>
      </p:pic>
      <p:sp>
        <p:nvSpPr>
          <p:cNvPr id="6" name="Content Placeholder 2"/>
          <p:cNvSpPr txBox="1">
            <a:spLocks/>
          </p:cNvSpPr>
          <p:nvPr/>
        </p:nvSpPr>
        <p:spPr>
          <a:xfrm>
            <a:off x="4746524" y="2169198"/>
            <a:ext cx="65163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Our data is a time-series capturing changes in blood oxygenation (fMRI signal intensities) in each voxel, tracked over the time of our experiment</a:t>
            </a:r>
          </a:p>
        </p:txBody>
      </p:sp>
    </p:spTree>
    <p:extLst>
      <p:ext uri="{BB962C8B-B14F-4D97-AF65-F5344CB8AC3E}">
        <p14:creationId xmlns:p14="http://schemas.microsoft.com/office/powerpoint/2010/main" val="2646704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Dealing with this data statistically</a:t>
            </a:r>
          </a:p>
        </p:txBody>
      </p:sp>
      <p:sp>
        <p:nvSpPr>
          <p:cNvPr id="3" name="Content Placeholder 2"/>
          <p:cNvSpPr>
            <a:spLocks noGrp="1"/>
          </p:cNvSpPr>
          <p:nvPr>
            <p:ph idx="1"/>
          </p:nvPr>
        </p:nvSpPr>
        <p:spPr>
          <a:xfrm>
            <a:off x="568235" y="1790791"/>
            <a:ext cx="10900954" cy="4351338"/>
          </a:xfrm>
        </p:spPr>
        <p:txBody>
          <a:bodyPr>
            <a:normAutofit/>
          </a:bodyPr>
          <a:lstStyle/>
          <a:p>
            <a:r>
              <a:rPr lang="en-GB" sz="2400" b="1" dirty="0">
                <a:solidFill>
                  <a:schemeClr val="accent2">
                    <a:lumMod val="75000"/>
                  </a:schemeClr>
                </a:solidFill>
              </a:rPr>
              <a:t>Mass univariate approach: </a:t>
            </a:r>
            <a:r>
              <a:rPr lang="en-GB" sz="2400" dirty="0"/>
              <a:t>using the same statistical analysis on every single voxel </a:t>
            </a:r>
          </a:p>
          <a:p>
            <a:endParaRPr lang="en-GB" sz="2400" dirty="0"/>
          </a:p>
          <a:p>
            <a:pPr marL="0" indent="0">
              <a:buNone/>
            </a:pPr>
            <a:r>
              <a:rPr lang="en-GB" sz="2400" i="1" dirty="0"/>
              <a:t>We are looking at the relationship between:</a:t>
            </a:r>
          </a:p>
          <a:p>
            <a:r>
              <a:rPr lang="en-GB" sz="2400" b="1" i="1" dirty="0"/>
              <a:t>Y</a:t>
            </a:r>
            <a:r>
              <a:rPr lang="en-GB" sz="2400" dirty="0"/>
              <a:t> = dependent variable (BOLD signal)</a:t>
            </a:r>
          </a:p>
          <a:p>
            <a:r>
              <a:rPr lang="en-GB" sz="2400" b="1" i="1" dirty="0"/>
              <a:t>X</a:t>
            </a:r>
            <a:r>
              <a:rPr lang="en-GB" sz="2400" dirty="0"/>
              <a:t> = </a:t>
            </a:r>
            <a:r>
              <a:rPr lang="en-GB" sz="2400" dirty="0" err="1"/>
              <a:t>regressor</a:t>
            </a:r>
            <a:r>
              <a:rPr lang="en-GB" sz="2400" dirty="0"/>
              <a:t> (experimental manipulation)</a:t>
            </a:r>
          </a:p>
          <a:p>
            <a:endParaRPr lang="en-GB" sz="2400" dirty="0"/>
          </a:p>
          <a:p>
            <a:r>
              <a:rPr lang="en-GB" sz="2400" b="1" dirty="0"/>
              <a:t>Null hypothesis: </a:t>
            </a:r>
            <a:r>
              <a:rPr lang="en-GB" sz="2400" dirty="0"/>
              <a:t>our experimental manipulation has no effect on Y</a:t>
            </a:r>
          </a:p>
          <a:p>
            <a:endParaRPr lang="en-GB" sz="2400" dirty="0"/>
          </a:p>
          <a:p>
            <a:r>
              <a:rPr lang="en-GB" sz="2400" dirty="0"/>
              <a:t>Our results are SPMs (Statistical Parametric Maps)</a:t>
            </a:r>
          </a:p>
        </p:txBody>
      </p:sp>
    </p:spTree>
    <p:extLst>
      <p:ext uri="{BB962C8B-B14F-4D97-AF65-F5344CB8AC3E}">
        <p14:creationId xmlns:p14="http://schemas.microsoft.com/office/powerpoint/2010/main" val="3904321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5238</Words>
  <Application>Microsoft Office PowerPoint</Application>
  <PresentationFormat>Widescreen</PresentationFormat>
  <Paragraphs>605</Paragraphs>
  <Slides>72</Slides>
  <Notes>55</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4" baseType="lpstr">
      <vt:lpstr>Arial Unicode MS</vt:lpstr>
      <vt:lpstr>新細明體</vt:lpstr>
      <vt:lpstr>Arial</vt:lpstr>
      <vt:lpstr>Calibri</vt:lpstr>
      <vt:lpstr>Calibri Light</vt:lpstr>
      <vt:lpstr>Cambria Math</vt:lpstr>
      <vt:lpstr>Courier New</vt:lpstr>
      <vt:lpstr>Symbol</vt:lpstr>
      <vt:lpstr>Times New Roman</vt:lpstr>
      <vt:lpstr>Wingdings</vt:lpstr>
      <vt:lpstr>Office Theme</vt:lpstr>
      <vt:lpstr>Equation</vt:lpstr>
      <vt:lpstr>1st Level Analysis Design Matrix, Contrasts and Inference, GLM</vt:lpstr>
      <vt:lpstr>Overview</vt:lpstr>
      <vt:lpstr>Overview</vt:lpstr>
      <vt:lpstr>PowerPoint Presentation</vt:lpstr>
      <vt:lpstr>Our data</vt:lpstr>
      <vt:lpstr>Our data</vt:lpstr>
      <vt:lpstr>Our data</vt:lpstr>
      <vt:lpstr>What are we looking at?</vt:lpstr>
      <vt:lpstr>Dealing with this data statistically</vt:lpstr>
      <vt:lpstr>The General Linear Model</vt:lpstr>
      <vt:lpstr>Mass univariate approach</vt:lpstr>
      <vt:lpstr>What is the Design Matrix?</vt:lpstr>
      <vt:lpstr>PowerPoint Presentation</vt:lpstr>
      <vt:lpstr>The problem with our data</vt:lpstr>
      <vt:lpstr>The problem with our data</vt:lpstr>
      <vt:lpstr>PowerPoint Presentation</vt:lpstr>
      <vt:lpstr>PowerPoint Presentation</vt:lpstr>
      <vt:lpstr>PowerPoint Presentation</vt:lpstr>
      <vt:lpstr>The problem with our data</vt:lpstr>
      <vt:lpstr>The problem with our data</vt:lpstr>
      <vt:lpstr>Dealing with noise</vt:lpstr>
      <vt:lpstr>Our model</vt:lpstr>
      <vt:lpstr>Parameter estimation </vt:lpstr>
      <vt:lpstr>Overview</vt:lpstr>
      <vt:lpstr>PowerPoint Presentation</vt:lpstr>
      <vt:lpstr>Inference</vt:lpstr>
      <vt:lpstr>Hypothesis Testing</vt:lpstr>
      <vt:lpstr>Hypothesis Testing</vt:lpstr>
      <vt:lpstr>Contrasts </vt:lpstr>
      <vt:lpstr>Contrasts</vt:lpstr>
      <vt:lpstr>Example </vt:lpstr>
      <vt:lpstr>T-contrast</vt:lpstr>
      <vt:lpstr>T-test </vt:lpstr>
      <vt:lpstr>T-test summary</vt:lpstr>
      <vt:lpstr>Multiple Contrasts</vt:lpstr>
      <vt:lpstr>F-contrast</vt:lpstr>
      <vt:lpstr>F-test - multidimensional contrasts – SPM{F}</vt:lpstr>
      <vt:lpstr>F-test - the extra-sum-of-squares principle</vt:lpstr>
      <vt:lpstr>F-test summary</vt:lpstr>
      <vt:lpstr>Statistical Images</vt:lpstr>
      <vt:lpstr>SPM Practical</vt:lpstr>
      <vt:lpstr>SPM Practical</vt:lpstr>
      <vt:lpstr>SPM Practical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ESTIMATE</vt:lpstr>
      <vt:lpstr>ESTIMATE</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Take-home message</vt:lpstr>
      <vt:lpstr>References</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Level Analysis Design Matrix, Contrasts and Inference, GLM</dc:title>
  <dc:creator>Lena Holderer</dc:creator>
  <cp:lastModifiedBy>Benjamin C. Chew</cp:lastModifiedBy>
  <cp:revision>163</cp:revision>
  <dcterms:created xsi:type="dcterms:W3CDTF">2015-11-19T16:28:47Z</dcterms:created>
  <dcterms:modified xsi:type="dcterms:W3CDTF">2016-12-20T16:05:47Z</dcterms:modified>
</cp:coreProperties>
</file>