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60" r:id="rId4"/>
    <p:sldId id="261" r:id="rId5"/>
    <p:sldId id="263" r:id="rId6"/>
    <p:sldId id="264" r:id="rId7"/>
    <p:sldId id="265" r:id="rId8"/>
    <p:sldId id="270" r:id="rId9"/>
    <p:sldId id="271" r:id="rId10"/>
    <p:sldId id="272" r:id="rId11"/>
    <p:sldId id="266" r:id="rId12"/>
    <p:sldId id="267" r:id="rId13"/>
    <p:sldId id="269" r:id="rId14"/>
    <p:sldId id="273" r:id="rId15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84388" autoAdjust="0"/>
  </p:normalViewPr>
  <p:slideViewPr>
    <p:cSldViewPr>
      <p:cViewPr varScale="1">
        <p:scale>
          <a:sx n="111" d="100"/>
          <a:sy n="111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FBDA1-C002-401A-945E-AB120D211142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6A627-3E54-47DC-9552-5B7665CC99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1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6298-31AA-41C1-AD22-455BB0795347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ECFDA-2BFA-4270-BE17-7C78C25FEE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47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32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71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13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0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98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6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24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23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40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9128-F295-40C5-8CF1-790866BB923B}" type="datetimeFigureOut">
              <a:rPr lang="en-GB" smtClean="0"/>
              <a:pPr/>
              <a:t>18/11/2019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.ion.ucl.ac.uk/mf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fil.ion.ucl.ac.uk/spm/software/" TargetMode="External"/><Relationship Id="rId4" Type="http://schemas.openxmlformats.org/officeDocument/2006/relationships/hyperlink" Target="https://swdb.ucl.ac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470025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Methods for Dummies</a:t>
            </a:r>
            <a:br>
              <a:rPr lang="en-GB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GB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Overview and Introduction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4282" y="3929066"/>
            <a:ext cx="8643998" cy="2714644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Magda</a:t>
            </a:r>
            <a:r>
              <a:rPr lang="pl-PL" dirty="0">
                <a:solidFill>
                  <a:schemeClr val="tx1"/>
                </a:solidFill>
              </a:rPr>
              <a:t>lena Kachlicka</a:t>
            </a:r>
            <a:r>
              <a:rPr lang="en-GB" dirty="0">
                <a:solidFill>
                  <a:schemeClr val="tx1"/>
                </a:solidFill>
              </a:rPr>
              <a:t> &amp; Joseph Ogle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850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9001188" cy="114300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fMRI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pl-PL" b="1" dirty="0">
                <a:solidFill>
                  <a:srgbClr val="7030A0"/>
                </a:solidFill>
              </a:rPr>
              <a:t>o</a:t>
            </a:r>
            <a:r>
              <a:rPr lang="en-GB" b="1" dirty="0" err="1">
                <a:solidFill>
                  <a:srgbClr val="7030A0"/>
                </a:solidFill>
              </a:rPr>
              <a:t>verview</a:t>
            </a:r>
            <a:r>
              <a:rPr lang="pl-PL" b="1" dirty="0">
                <a:solidFill>
                  <a:srgbClr val="7030A0"/>
                </a:solidFill>
              </a:rPr>
              <a:t> – statistical inferences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928802"/>
            <a:ext cx="7643866" cy="473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661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78579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Other Techniques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1857364"/>
            <a:ext cx="3143272" cy="18573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1857364"/>
            <a:ext cx="2884129" cy="427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9887" y="1857364"/>
            <a:ext cx="269650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3857628"/>
            <a:ext cx="3000396" cy="229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982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1406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7030A0"/>
                </a:solidFill>
              </a:rPr>
              <a:t>Other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571744"/>
            <a:ext cx="4174682" cy="342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2357430"/>
            <a:ext cx="2855074" cy="381152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3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785926"/>
            <a:ext cx="8643998" cy="481171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Course only works if everyone chips in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Requirement for the </a:t>
            </a:r>
            <a:r>
              <a:rPr lang="en-US" sz="2200" dirty="0" err="1"/>
              <a:t>MfD</a:t>
            </a:r>
            <a:r>
              <a:rPr lang="en-US" sz="2200" dirty="0"/>
              <a:t> certificate: </a:t>
            </a:r>
            <a:r>
              <a:rPr lang="en-US" sz="2200" b="1" dirty="0"/>
              <a:t>70% attendance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ym typeface="Wingdings" panose="05000000000000000000" pitchFamily="2" charset="2"/>
              </a:rPr>
              <a:t>Please s</a:t>
            </a:r>
            <a:r>
              <a:rPr lang="en-US" sz="2200" dirty="0" err="1"/>
              <a:t>ign</a:t>
            </a:r>
            <a:r>
              <a:rPr lang="en-US" sz="2200" dirty="0"/>
              <a:t> the attendance sheet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E-mail us back to confirm your allocations</a:t>
            </a:r>
            <a:r>
              <a:rPr lang="pl-PL" sz="2600" dirty="0"/>
              <a:t> or in case of any changes</a:t>
            </a:r>
            <a:endParaRPr lang="en-US" sz="2600" dirty="0"/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Rules for swaps: Ask your friends or e-mail the mailing list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Some of the topics seem hard but please don</a:t>
            </a:r>
            <a:r>
              <a:rPr lang="uk-UA" sz="2600" dirty="0"/>
              <a:t>’</a:t>
            </a:r>
            <a:r>
              <a:rPr lang="en-US" sz="2600" dirty="0"/>
              <a:t>t worry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/>
              <a:t>“</a:t>
            </a:r>
            <a:r>
              <a:rPr lang="en-US" sz="2200" i="1" dirty="0"/>
              <a:t>I have no idea what 90% of these words mean</a:t>
            </a:r>
            <a:r>
              <a:rPr lang="en-US" sz="2200" dirty="0"/>
              <a:t>” (Anonymous, 2017)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Send us the slides so we can post them </a:t>
            </a:r>
            <a:endParaRPr lang="pl-PL" sz="2600" dirty="0"/>
          </a:p>
          <a:p>
            <a:pPr>
              <a:lnSpc>
                <a:spcPct val="150000"/>
              </a:lnSpc>
            </a:pPr>
            <a:r>
              <a:rPr lang="pl-PL" sz="2600" dirty="0"/>
              <a:t>Enjoy!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06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06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7030A0"/>
                </a:solidFill>
              </a:rPr>
              <a:t>Final Points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6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470025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Enjoy the course!</a:t>
            </a:r>
            <a:endParaRPr lang="en-GB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4282" y="3929066"/>
            <a:ext cx="4143404" cy="2714644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Magda</a:t>
            </a:r>
            <a:r>
              <a:rPr lang="pl-PL" dirty="0">
                <a:solidFill>
                  <a:schemeClr val="tx1"/>
                </a:solidFill>
              </a:rPr>
              <a:t>lena Kachlicka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pl-PL" sz="2200" dirty="0"/>
              <a:t>magdalena.kachlicka.18@ucl.ac.uk</a:t>
            </a:r>
            <a:endParaRPr lang="en-GB" sz="2200" dirty="0"/>
          </a:p>
          <a:p>
            <a:endParaRPr lang="pl-PL" sz="1500" dirty="0">
              <a:solidFill>
                <a:schemeClr val="tx1"/>
              </a:solidFill>
            </a:endParaRPr>
          </a:p>
          <a:p>
            <a:r>
              <a:rPr lang="pl-PL" sz="1500" dirty="0">
                <a:solidFill>
                  <a:schemeClr val="tx1"/>
                </a:solidFill>
              </a:rPr>
              <a:t>UCL Institute for Environmental Design and Engineering, The Bartlett</a:t>
            </a:r>
          </a:p>
          <a:p>
            <a:r>
              <a:rPr lang="pl-PL" sz="1500" dirty="0">
                <a:solidFill>
                  <a:schemeClr val="tx1"/>
                </a:solidFill>
              </a:rPr>
              <a:t>Department of Psychological Sciences, Birkbeck University of London </a:t>
            </a:r>
            <a:endParaRPr lang="en-GB" sz="1500" dirty="0">
              <a:solidFill>
                <a:schemeClr val="tx1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sp>
        <p:nvSpPr>
          <p:cNvPr id="10" name="Subtitle 4"/>
          <p:cNvSpPr txBox="1">
            <a:spLocks/>
          </p:cNvSpPr>
          <p:nvPr/>
        </p:nvSpPr>
        <p:spPr>
          <a:xfrm>
            <a:off x="4714876" y="3929066"/>
            <a:ext cx="4143404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Joseph</a:t>
            </a:r>
            <a:r>
              <a:rPr lang="pl-PL" sz="3200" dirty="0"/>
              <a:t> Ogle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200" dirty="0">
                <a:solidFill>
                  <a:schemeClr val="tx1">
                    <a:tint val="75000"/>
                  </a:schemeClr>
                </a:solidFill>
              </a:rPr>
              <a:t>joseph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.ogle.17@ucl.ac.uk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1500" dirty="0"/>
              <a:t>XXX affiliation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85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What is Methods for Dummies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900" dirty="0"/>
              <a:t>Aim: provide a</a:t>
            </a:r>
            <a:r>
              <a:rPr lang="en-GB" altLang="en-US" sz="2900" dirty="0"/>
              <a:t> </a:t>
            </a:r>
            <a:r>
              <a:rPr lang="en-GB" altLang="en-US" sz="2900" dirty="0">
                <a:solidFill>
                  <a:srgbClr val="7030A0"/>
                </a:solidFill>
              </a:rPr>
              <a:t>basic introduction to human brain imaging analysis methods</a:t>
            </a:r>
            <a:r>
              <a:rPr lang="en-GB" altLang="en-US" sz="2900" dirty="0"/>
              <a:t> (fMRI and M/EEG) </a:t>
            </a:r>
          </a:p>
          <a:p>
            <a:pPr>
              <a:lnSpc>
                <a:spcPct val="120000"/>
              </a:lnSpc>
            </a:pPr>
            <a:endParaRPr lang="en-GB" sz="1200" dirty="0"/>
          </a:p>
          <a:p>
            <a:pPr>
              <a:lnSpc>
                <a:spcPct val="120000"/>
              </a:lnSpc>
            </a:pPr>
            <a:r>
              <a:rPr lang="en-GB" sz="2900" dirty="0"/>
              <a:t>Wednesdays 1200-1300 hrs in 4</a:t>
            </a:r>
            <a:r>
              <a:rPr lang="en-GB" sz="2900" baseline="30000" dirty="0"/>
              <a:t>th</a:t>
            </a:r>
            <a:r>
              <a:rPr lang="en-GB" sz="2900" dirty="0"/>
              <a:t> Floor Seminar Room</a:t>
            </a:r>
          </a:p>
          <a:p>
            <a:pPr>
              <a:lnSpc>
                <a:spcPct val="120000"/>
              </a:lnSpc>
            </a:pPr>
            <a:endParaRPr lang="en-GB" sz="1300" dirty="0"/>
          </a:p>
          <a:p>
            <a:pPr>
              <a:lnSpc>
                <a:spcPct val="120000"/>
              </a:lnSpc>
            </a:pPr>
            <a:r>
              <a:rPr lang="en-GB" sz="2900" dirty="0"/>
              <a:t>Register online</a:t>
            </a:r>
            <a:endParaRPr lang="en-GB" sz="2900" u="sng" dirty="0"/>
          </a:p>
          <a:p>
            <a:pPr>
              <a:lnSpc>
                <a:spcPct val="120000"/>
              </a:lnSpc>
            </a:pPr>
            <a:endParaRPr lang="en-GB" sz="1300" dirty="0"/>
          </a:p>
          <a:p>
            <a:pPr>
              <a:lnSpc>
                <a:spcPct val="120000"/>
              </a:lnSpc>
            </a:pPr>
            <a:r>
              <a:rPr lang="en-GB" sz="2900" dirty="0"/>
              <a:t>Each talk: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900" dirty="0"/>
              <a:t>2 presenters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900" dirty="0"/>
              <a:t>Lasts about 40 minutes + 20 minutes for questions.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900" dirty="0"/>
              <a:t>Should introduce the relevant theory and be followed by a demo using SPM12 interface.</a:t>
            </a:r>
          </a:p>
          <a:p>
            <a:endParaRPr lang="en-GB" sz="2800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893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How to Prepare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1857364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Read the Presenter’s Guide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Prepare the slides with your partner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Meet with your expert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Remember your audience are not experts</a:t>
            </a:r>
            <a:endParaRPr lang="pl-PL" altLang="en-US" sz="22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pl-PL" altLang="en-US" sz="2200" dirty="0"/>
              <a:t>Email us if you have any questions!</a:t>
            </a:r>
            <a:r>
              <a:rPr lang="en-GB" altLang="en-US" sz="2200" dirty="0"/>
              <a:t> </a:t>
            </a: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200" dirty="0"/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200" dirty="0"/>
          </a:p>
          <a:p>
            <a:pPr marL="0" indent="0">
              <a:buNone/>
            </a:pPr>
            <a:endParaRPr lang="en-GB" sz="22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78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Where to find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00024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à"/>
            </a:pPr>
            <a:r>
              <a:rPr lang="en-GB" sz="2400" b="1" dirty="0" err="1"/>
              <a:t>MfD</a:t>
            </a:r>
            <a:r>
              <a:rPr lang="en-GB" sz="2400" b="1" dirty="0"/>
              <a:t> website: </a:t>
            </a:r>
            <a:r>
              <a:rPr lang="en-GB" sz="2400" dirty="0">
                <a:solidFill>
                  <a:srgbClr val="0066FF"/>
                </a:solidFill>
                <a:hlinkClick r:id="rId3"/>
              </a:rPr>
              <a:t>http://www.fil.ion.ucl.ac.uk/mfd/</a:t>
            </a:r>
            <a:endParaRPr lang="en-GB" sz="2400" dirty="0">
              <a:solidFill>
                <a:srgbClr val="0066FF"/>
              </a:solidFill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à"/>
            </a:pPr>
            <a:endParaRPr lang="en-GB" sz="900" dirty="0">
              <a:solidFill>
                <a:srgbClr val="0066FF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Previous years’ 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Human Brain Function Textbook (online)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SPM course 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Cambridge CBU homepage (</a:t>
            </a:r>
            <a:r>
              <a:rPr lang="en-GB" altLang="en-US" sz="2200" dirty="0" err="1"/>
              <a:t>Rik</a:t>
            </a:r>
            <a:r>
              <a:rPr lang="en-GB" altLang="en-US" sz="2200" dirty="0"/>
              <a:t> Henson’s slides)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Methods Group Experts</a:t>
            </a:r>
            <a:endParaRPr lang="pl-PL" altLang="en-US" sz="22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83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194339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SPM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670" y="1857364"/>
            <a:ext cx="6786610" cy="4429155"/>
          </a:xfrm>
        </p:spPr>
        <p:txBody>
          <a:bodyPr>
            <a:normAutofit lnSpcReduction="10000"/>
          </a:bodyPr>
          <a:lstStyle/>
          <a:p>
            <a:r>
              <a:rPr lang="en-GB" sz="2200" dirty="0"/>
              <a:t>Statistical Parametric Mapping</a:t>
            </a:r>
          </a:p>
          <a:p>
            <a:endParaRPr lang="en-GB" sz="900" dirty="0"/>
          </a:p>
          <a:p>
            <a:r>
              <a:rPr lang="en-GB" sz="2200" dirty="0"/>
              <a:t>Invented at the FIL</a:t>
            </a:r>
          </a:p>
          <a:p>
            <a:endParaRPr lang="en-GB" sz="900" dirty="0"/>
          </a:p>
          <a:p>
            <a:r>
              <a:rPr lang="en-GB" altLang="en-US" sz="2200" dirty="0"/>
              <a:t>A software package designed for the analysis of brain imaging data in fMRI, PET, SPECT, EEG &amp; MEG</a:t>
            </a:r>
          </a:p>
          <a:p>
            <a:endParaRPr lang="en-GB" altLang="en-US" sz="900" dirty="0"/>
          </a:p>
          <a:p>
            <a:r>
              <a:rPr lang="en-GB" altLang="en-US" sz="2200" dirty="0"/>
              <a:t>Just type SPM in MATLAB and all will be revealed…</a:t>
            </a:r>
          </a:p>
          <a:p>
            <a:endParaRPr lang="en-GB" altLang="en-US" sz="1000" dirty="0"/>
          </a:p>
          <a:p>
            <a:r>
              <a:rPr lang="en-GB" altLang="en-US" sz="2200" dirty="0"/>
              <a:t>SPM website has a manual + datasets available to play around</a:t>
            </a:r>
          </a:p>
          <a:p>
            <a:endParaRPr lang="en-GB" altLang="en-US" sz="1000" dirty="0"/>
          </a:p>
          <a:p>
            <a:r>
              <a:rPr lang="en-GB" altLang="en-US" sz="2200" dirty="0" err="1"/>
              <a:t>Softwares</a:t>
            </a:r>
            <a:r>
              <a:rPr lang="en-GB" altLang="en-US" sz="2200" dirty="0"/>
              <a:t>:</a:t>
            </a:r>
          </a:p>
          <a:p>
            <a:pPr marL="457200" lvl="1" indent="0">
              <a:buNone/>
            </a:pPr>
            <a:r>
              <a:rPr lang="en-GB" sz="2200" dirty="0"/>
              <a:t>	</a:t>
            </a:r>
            <a:r>
              <a:rPr lang="en-GB" sz="2000" dirty="0"/>
              <a:t>MATLAB: </a:t>
            </a:r>
            <a:r>
              <a:rPr lang="en-GB" sz="2000" dirty="0">
                <a:hlinkClick r:id="rId4"/>
              </a:rPr>
              <a:t>https://swdb.ucl.ac.uk/</a:t>
            </a:r>
            <a:endParaRPr lang="en-GB" sz="2000" dirty="0"/>
          </a:p>
          <a:p>
            <a:pPr marL="457200" lvl="1" indent="0">
              <a:buNone/>
            </a:pPr>
            <a:r>
              <a:rPr lang="en-GB" altLang="en-US" sz="2000" dirty="0"/>
              <a:t>	SPM12: </a:t>
            </a:r>
            <a:r>
              <a:rPr lang="en-GB" altLang="en-US" sz="2000" dirty="0">
                <a:hlinkClick r:id="rId5"/>
              </a:rPr>
              <a:t>http://www.fil.ion.ucl.ac.uk/spm/software/</a:t>
            </a:r>
            <a:endParaRPr lang="en-GB" altLang="en-US" sz="2000" dirty="0"/>
          </a:p>
          <a:p>
            <a:pPr lvl="1"/>
            <a:endParaRPr lang="en-GB" altLang="en-US" sz="1800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36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fMRI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79" y="1936716"/>
            <a:ext cx="5923511" cy="44426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09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/>
          <a:lstStyle/>
          <a:p>
            <a:r>
              <a:rPr lang="en-GB" b="1" dirty="0" err="1">
                <a:solidFill>
                  <a:srgbClr val="7030A0"/>
                </a:solidFill>
              </a:rPr>
              <a:t>fMRI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pl-PL" b="1" dirty="0">
                <a:solidFill>
                  <a:srgbClr val="7030A0"/>
                </a:solidFill>
              </a:rPr>
              <a:t>analysis o</a:t>
            </a:r>
            <a:r>
              <a:rPr lang="en-GB" b="1" dirty="0" err="1">
                <a:solidFill>
                  <a:srgbClr val="7030A0"/>
                </a:solidFill>
              </a:rPr>
              <a:t>verview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857364"/>
            <a:ext cx="7000924" cy="477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261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fMRI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pl-PL" b="1" dirty="0">
                <a:solidFill>
                  <a:srgbClr val="7030A0"/>
                </a:solidFill>
              </a:rPr>
              <a:t>analysis - preprocessing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857364"/>
            <a:ext cx="7500990" cy="471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136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06" y="785794"/>
            <a:ext cx="8229600" cy="1143000"/>
          </a:xfrm>
        </p:spPr>
        <p:txBody>
          <a:bodyPr/>
          <a:lstStyle/>
          <a:p>
            <a:r>
              <a:rPr lang="en-GB" b="1" dirty="0" err="1">
                <a:solidFill>
                  <a:srgbClr val="7030A0"/>
                </a:solidFill>
              </a:rPr>
              <a:t>fMRI</a:t>
            </a:r>
            <a:r>
              <a:rPr lang="en-GB" b="1" dirty="0">
                <a:solidFill>
                  <a:srgbClr val="7030A0"/>
                </a:solidFill>
              </a:rPr>
              <a:t> </a:t>
            </a:r>
            <a:r>
              <a:rPr lang="pl-PL" b="1" dirty="0">
                <a:solidFill>
                  <a:srgbClr val="7030A0"/>
                </a:solidFill>
              </a:rPr>
              <a:t>o</a:t>
            </a:r>
            <a:r>
              <a:rPr lang="en-GB" b="1" dirty="0" err="1">
                <a:solidFill>
                  <a:srgbClr val="7030A0"/>
                </a:solidFill>
              </a:rPr>
              <a:t>verview</a:t>
            </a:r>
            <a:r>
              <a:rPr lang="pl-PL" b="1" dirty="0">
                <a:solidFill>
                  <a:srgbClr val="7030A0"/>
                </a:solidFill>
              </a:rPr>
              <a:t> - GLM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1588"/>
            <a:ext cx="9144000" cy="741363"/>
            <a:chOff x="0" y="-1588"/>
            <a:chExt cx="9144000" cy="74136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785926"/>
            <a:ext cx="7643866" cy="491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204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</TotalTime>
  <Words>386</Words>
  <Application>Microsoft Office PowerPoint</Application>
  <PresentationFormat>On-screen Show (4:3)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Wingdings</vt:lpstr>
      <vt:lpstr>Office Theme</vt:lpstr>
      <vt:lpstr>Methods for Dummies Overview and Introduction</vt:lpstr>
      <vt:lpstr>What is Methods for Dummies</vt:lpstr>
      <vt:lpstr>How to Prepare</vt:lpstr>
      <vt:lpstr>Where to find information</vt:lpstr>
      <vt:lpstr>SPM</vt:lpstr>
      <vt:lpstr>fMRI</vt:lpstr>
      <vt:lpstr>fMRI analysis overview</vt:lpstr>
      <vt:lpstr>fMRI analysis - preprocessing</vt:lpstr>
      <vt:lpstr>fMRI overview - GLM</vt:lpstr>
      <vt:lpstr>fMRI overview – statistical inferences</vt:lpstr>
      <vt:lpstr>Other Techniques</vt:lpstr>
      <vt:lpstr>PowerPoint Presentation</vt:lpstr>
      <vt:lpstr>PowerPoint Presentation</vt:lpstr>
      <vt:lpstr>Enjoy the course!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Flauschilein</dc:creator>
  <cp:lastModifiedBy>Ric Davis</cp:lastModifiedBy>
  <cp:revision>142</cp:revision>
  <cp:lastPrinted>2014-10-23T10:38:18Z</cp:lastPrinted>
  <dcterms:created xsi:type="dcterms:W3CDTF">2014-10-22T20:05:16Z</dcterms:created>
  <dcterms:modified xsi:type="dcterms:W3CDTF">2019-11-18T14:49:29Z</dcterms:modified>
</cp:coreProperties>
</file>