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07" r:id="rId3"/>
    <p:sldId id="333" r:id="rId4"/>
    <p:sldId id="308" r:id="rId5"/>
    <p:sldId id="309" r:id="rId6"/>
    <p:sldId id="321" r:id="rId7"/>
    <p:sldId id="322" r:id="rId8"/>
    <p:sldId id="327" r:id="rId9"/>
    <p:sldId id="323" r:id="rId10"/>
    <p:sldId id="270" r:id="rId11"/>
    <p:sldId id="325" r:id="rId12"/>
    <p:sldId id="324" r:id="rId13"/>
    <p:sldId id="329" r:id="rId14"/>
    <p:sldId id="328" r:id="rId15"/>
    <p:sldId id="330" r:id="rId16"/>
    <p:sldId id="310" r:id="rId17"/>
    <p:sldId id="336" r:id="rId18"/>
    <p:sldId id="331" r:id="rId19"/>
    <p:sldId id="334" r:id="rId20"/>
    <p:sldId id="332" r:id="rId21"/>
    <p:sldId id="335" r:id="rId22"/>
    <p:sldId id="259" r:id="rId23"/>
    <p:sldId id="302" r:id="rId24"/>
    <p:sldId id="303" r:id="rId25"/>
    <p:sldId id="312" r:id="rId26"/>
    <p:sldId id="314" r:id="rId27"/>
    <p:sldId id="304" r:id="rId28"/>
    <p:sldId id="305" r:id="rId29"/>
    <p:sldId id="306" r:id="rId30"/>
    <p:sldId id="295" r:id="rId31"/>
    <p:sldId id="316" r:id="rId32"/>
    <p:sldId id="317" r:id="rId33"/>
    <p:sldId id="296" r:id="rId34"/>
    <p:sldId id="313" r:id="rId35"/>
    <p:sldId id="315" r:id="rId36"/>
    <p:sldId id="297" r:id="rId37"/>
    <p:sldId id="298" r:id="rId38"/>
    <p:sldId id="320" r:id="rId39"/>
    <p:sldId id="319" r:id="rId40"/>
    <p:sldId id="300" r:id="rId41"/>
    <p:sldId id="318" r:id="rId42"/>
    <p:sldId id="311"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2"/>
    <p:restoredTop sz="86252"/>
  </p:normalViewPr>
  <p:slideViewPr>
    <p:cSldViewPr>
      <p:cViewPr varScale="1">
        <p:scale>
          <a:sx n="121" d="100"/>
          <a:sy n="121" d="100"/>
        </p:scale>
        <p:origin x="13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44195-C53E-426F-8641-A80E51178304}" type="datetimeFigureOut">
              <a:rPr lang="en-GB" smtClean="0"/>
              <a:t>18/11/2019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30018-E8E1-4C99-B481-DB52D32C4E26}" type="slidenum">
              <a:rPr lang="en-GB" smtClean="0"/>
              <a:t>‹#›</a:t>
            </a:fld>
            <a:endParaRPr lang="en-GB"/>
          </a:p>
        </p:txBody>
      </p:sp>
    </p:spTree>
    <p:extLst>
      <p:ext uri="{BB962C8B-B14F-4D97-AF65-F5344CB8AC3E}">
        <p14:creationId xmlns:p14="http://schemas.microsoft.com/office/powerpoint/2010/main" val="89670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atisticsbyjim.com/glossary/regression-coefficien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restore.ac.uk/srme/www/fac/soc/wie/research-new/srme/glossary/index2f4f.html?selectedLetter=R#regression-coefficient" TargetMode="External"/><Relationship Id="rId3" Type="http://schemas.openxmlformats.org/officeDocument/2006/relationships/hyperlink" Target="http://www.restore.ac.uk/srme/www/fac/soc/wie/research-new/srme/glossary/index52d5.html?selectedLetter=P#pearsons-correlation-coefficient" TargetMode="External"/><Relationship Id="rId7" Type="http://schemas.openxmlformats.org/officeDocument/2006/relationships/hyperlink" Target="http://www.restore.ac.uk/srme/www/fac/soc/wie/research-new/srme/glossary/index2f4f.html?selectedLetter=R#regression-lin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restore.ac.uk/srme/www/fac/soc/wie/research-new/srme/glossary/index2cbf.html?selectedLetter=S#statistical-significance" TargetMode="External"/><Relationship Id="rId5" Type="http://schemas.openxmlformats.org/officeDocument/2006/relationships/hyperlink" Target="http://www.restore.ac.uk/srme/www/fac/soc/wie/research-new/srme/glossary/indexaf06.html?selectedLetter=V#variance" TargetMode="External"/><Relationship Id="rId10" Type="http://schemas.openxmlformats.org/officeDocument/2006/relationships/hyperlink" Target="http://www.restore.ac.uk/srme/www/fac/soc/wie/research-new/srme/glossary/index1395.html?selectedLetter=M#multiple-linear-regression" TargetMode="External"/><Relationship Id="rId4" Type="http://schemas.openxmlformats.org/officeDocument/2006/relationships/hyperlink" Target="http://www.restore.ac.uk/srme/www/fac/soc/wie/research-new/srme/glossary/index2f4f.html?selectedLetter=R#r-squared" TargetMode="External"/><Relationship Id="rId9" Type="http://schemas.openxmlformats.org/officeDocument/2006/relationships/hyperlink" Target="http://www.restore.ac.uk/srme/www/fac/soc/wie/research-new/srme/glossary/index34aa.html?selectedLetter=E#explanatory-variabl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slide</a:t>
            </a:r>
          </a:p>
        </p:txBody>
      </p:sp>
      <p:sp>
        <p:nvSpPr>
          <p:cNvPr id="4" name="Slide Number Placeholder 3"/>
          <p:cNvSpPr>
            <a:spLocks noGrp="1"/>
          </p:cNvSpPr>
          <p:nvPr>
            <p:ph type="sldNum" sz="quarter" idx="5"/>
          </p:nvPr>
        </p:nvSpPr>
        <p:spPr/>
        <p:txBody>
          <a:bodyPr/>
          <a:lstStyle/>
          <a:p>
            <a:fld id="{C7330018-E8E1-4C99-B481-DB52D32C4E26}" type="slidenum">
              <a:rPr lang="en-GB" smtClean="0"/>
              <a:t>2</a:t>
            </a:fld>
            <a:endParaRPr lang="en-GB"/>
          </a:p>
        </p:txBody>
      </p:sp>
    </p:spTree>
    <p:extLst>
      <p:ext uri="{BB962C8B-B14F-4D97-AF65-F5344CB8AC3E}">
        <p14:creationId xmlns:p14="http://schemas.microsoft.com/office/powerpoint/2010/main" val="1382068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b="0" dirty="0"/>
          </a:p>
        </p:txBody>
      </p:sp>
      <p:sp>
        <p:nvSpPr>
          <p:cNvPr id="4" name="Slide Number Placeholder 3"/>
          <p:cNvSpPr>
            <a:spLocks noGrp="1"/>
          </p:cNvSpPr>
          <p:nvPr>
            <p:ph type="sldNum" sz="quarter" idx="5"/>
          </p:nvPr>
        </p:nvSpPr>
        <p:spPr/>
        <p:txBody>
          <a:bodyPr/>
          <a:lstStyle/>
          <a:p>
            <a:pPr>
              <a:defRPr/>
            </a:pPr>
            <a:fld id="{A08DC4B8-3FA0-447B-ADB6-37DA42D62C8F}" type="slidenum">
              <a:rPr lang="en-GB" smtClean="0"/>
              <a:pPr>
                <a:defRPr/>
              </a:pPr>
              <a:t>28</a:t>
            </a:fld>
            <a:endParaRPr lang="en-GB"/>
          </a:p>
        </p:txBody>
      </p:sp>
    </p:spTree>
    <p:extLst>
      <p:ext uri="{BB962C8B-B14F-4D97-AF65-F5344CB8AC3E}">
        <p14:creationId xmlns:p14="http://schemas.microsoft.com/office/powerpoint/2010/main" val="1755333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30018-E8E1-4C99-B481-DB52D32C4E26}" type="slidenum">
              <a:rPr lang="en-GB" smtClean="0"/>
              <a:t>30</a:t>
            </a:fld>
            <a:endParaRPr lang="en-GB"/>
          </a:p>
        </p:txBody>
      </p:sp>
    </p:spTree>
    <p:extLst>
      <p:ext uri="{BB962C8B-B14F-4D97-AF65-F5344CB8AC3E}">
        <p14:creationId xmlns:p14="http://schemas.microsoft.com/office/powerpoint/2010/main" val="147153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200" b="0" strike="noStrike" spc="-1" dirty="0">
                <a:solidFill>
                  <a:srgbClr val="000000"/>
                </a:solidFill>
                <a:uFill>
                  <a:solidFill>
                    <a:srgbClr val="FFFFFF"/>
                  </a:solidFill>
                </a:uFill>
                <a:latin typeface="Arial"/>
                <a:ea typeface="DejaVu Sans"/>
              </a:rPr>
              <a:t> </a:t>
            </a:r>
            <a:r>
              <a:rPr lang="fr-BE" sz="1200" b="0" strike="noStrike" spc="-1" dirty="0" err="1">
                <a:solidFill>
                  <a:srgbClr val="000000"/>
                </a:solidFill>
                <a:uFill>
                  <a:solidFill>
                    <a:srgbClr val="FFFFFF"/>
                  </a:solidFill>
                </a:uFill>
                <a:latin typeface="Arial"/>
                <a:ea typeface="DejaVu Sans"/>
              </a:rPr>
              <a:t>looking</a:t>
            </a:r>
            <a:r>
              <a:rPr lang="fr-BE" sz="1200" b="0" strike="noStrike" spc="-1" dirty="0">
                <a:solidFill>
                  <a:srgbClr val="000000"/>
                </a:solidFill>
                <a:uFill>
                  <a:solidFill>
                    <a:srgbClr val="FFFFFF"/>
                  </a:solidFill>
                </a:uFill>
                <a:latin typeface="Arial"/>
                <a:ea typeface="DejaVu Sans"/>
              </a:rPr>
              <a:t> at the distances </a:t>
            </a:r>
            <a:r>
              <a:rPr lang="fr-BE" sz="1200" b="0" strike="noStrike" spc="-1" dirty="0" err="1">
                <a:solidFill>
                  <a:srgbClr val="000000"/>
                </a:solidFill>
                <a:uFill>
                  <a:solidFill>
                    <a:srgbClr val="FFFFFF"/>
                  </a:solidFill>
                </a:uFill>
                <a:latin typeface="Arial"/>
                <a:ea typeface="DejaVu Sans"/>
              </a:rPr>
              <a:t>between</a:t>
            </a:r>
            <a:r>
              <a:rPr lang="fr-BE" sz="1200" b="0" strike="noStrike" spc="-1" dirty="0">
                <a:solidFill>
                  <a:srgbClr val="000000"/>
                </a:solidFill>
                <a:uFill>
                  <a:solidFill>
                    <a:srgbClr val="FFFFFF"/>
                  </a:solidFill>
                </a:uFill>
                <a:latin typeface="Arial"/>
                <a:ea typeface="DejaVu Sans"/>
              </a:rPr>
              <a:t> the </a:t>
            </a:r>
            <a:r>
              <a:rPr lang="fr-BE" sz="1200" b="0" strike="noStrike" spc="-1" dirty="0" err="1">
                <a:solidFill>
                  <a:srgbClr val="000000"/>
                </a:solidFill>
                <a:uFill>
                  <a:solidFill>
                    <a:srgbClr val="FFFFFF"/>
                  </a:solidFill>
                </a:uFill>
                <a:latin typeface="Arial"/>
                <a:ea typeface="DejaVu Sans"/>
              </a:rPr>
              <a:t>regression</a:t>
            </a:r>
            <a:r>
              <a:rPr lang="fr-BE" sz="1200" b="0" strike="noStrike" spc="-1" dirty="0">
                <a:solidFill>
                  <a:srgbClr val="000000"/>
                </a:solidFill>
                <a:uFill>
                  <a:solidFill>
                    <a:srgbClr val="FFFFFF"/>
                  </a:solidFill>
                </a:uFill>
                <a:latin typeface="Arial"/>
                <a:ea typeface="DejaVu Sans"/>
              </a:rPr>
              <a:t> line </a:t>
            </a:r>
            <a:r>
              <a:rPr lang="fr-BE" sz="1200" b="0" strike="noStrike" spc="-1" dirty="0" err="1">
                <a:solidFill>
                  <a:srgbClr val="000000"/>
                </a:solidFill>
                <a:uFill>
                  <a:solidFill>
                    <a:srgbClr val="FFFFFF"/>
                  </a:solidFill>
                </a:uFill>
                <a:latin typeface="Arial"/>
                <a:ea typeface="DejaVu Sans"/>
              </a:rPr>
              <a:t>estimated</a:t>
            </a:r>
            <a:r>
              <a:rPr lang="fr-BE" sz="1200" b="0" strike="noStrike" spc="-1" dirty="0">
                <a:solidFill>
                  <a:srgbClr val="000000"/>
                </a:solidFill>
                <a:uFill>
                  <a:solidFill>
                    <a:srgbClr val="FFFFFF"/>
                  </a:solidFill>
                </a:uFill>
                <a:latin typeface="Arial"/>
                <a:ea typeface="DejaVu Sans"/>
              </a:rPr>
              <a:t> values and the </a:t>
            </a:r>
            <a:r>
              <a:rPr lang="fr-BE" sz="1200" b="0" strike="noStrike" spc="-1" dirty="0" err="1">
                <a:solidFill>
                  <a:srgbClr val="000000"/>
                </a:solidFill>
                <a:uFill>
                  <a:solidFill>
                    <a:srgbClr val="FFFFFF"/>
                  </a:solidFill>
                </a:uFill>
                <a:latin typeface="Arial"/>
                <a:ea typeface="DejaVu Sans"/>
              </a:rPr>
              <a:t>observed</a:t>
            </a:r>
            <a:r>
              <a:rPr lang="fr-BE" sz="1200" b="0" strike="noStrike" spc="-1" dirty="0">
                <a:solidFill>
                  <a:srgbClr val="000000"/>
                </a:solidFill>
                <a:uFill>
                  <a:solidFill>
                    <a:srgbClr val="FFFFFF"/>
                  </a:solidFill>
                </a:uFill>
                <a:latin typeface="Arial"/>
                <a:ea typeface="DejaVu Sans"/>
              </a:rPr>
              <a:t> values.</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0" i="0" u="none" strike="noStrike" kern="1200" dirty="0">
                <a:solidFill>
                  <a:schemeClr val="tx1"/>
                </a:solidFill>
                <a:effectLst/>
                <a:latin typeface="+mn-lt"/>
                <a:ea typeface="+mn-ea"/>
                <a:cs typeface="+mn-cs"/>
              </a:rPr>
              <a:t>R-</a:t>
            </a:r>
            <a:r>
              <a:rPr lang="fr-BE" sz="1200" b="0" i="0" u="none" strike="noStrike" kern="1200" dirty="0" err="1">
                <a:solidFill>
                  <a:schemeClr val="tx1"/>
                </a:solidFill>
                <a:effectLst/>
                <a:latin typeface="+mn-lt"/>
                <a:ea typeface="+mn-ea"/>
                <a:cs typeface="+mn-cs"/>
              </a:rPr>
              <a:t>squared</a:t>
            </a:r>
            <a:r>
              <a:rPr lang="fr-BE" sz="1200" b="0" i="0" u="none" strike="noStrike" kern="1200" dirty="0">
                <a:solidFill>
                  <a:schemeClr val="tx1"/>
                </a:solidFill>
                <a:effectLst/>
                <a:latin typeface="+mn-lt"/>
                <a:ea typeface="+mn-ea"/>
                <a:cs typeface="+mn-cs"/>
              </a:rPr>
              <a:t> </a:t>
            </a:r>
            <a:r>
              <a:rPr lang="fr-BE" sz="1200" b="0" i="0" u="none" strike="noStrike" kern="1200" dirty="0" err="1">
                <a:solidFill>
                  <a:schemeClr val="tx1"/>
                </a:solidFill>
                <a:effectLst/>
                <a:latin typeface="+mn-lt"/>
                <a:ea typeface="+mn-ea"/>
                <a:cs typeface="+mn-cs"/>
              </a:rPr>
              <a:t>evaluates</a:t>
            </a:r>
            <a:r>
              <a:rPr lang="fr-BE" sz="1200" b="0" i="0" u="none" strike="noStrike" kern="1200" dirty="0">
                <a:solidFill>
                  <a:schemeClr val="tx1"/>
                </a:solidFill>
                <a:effectLst/>
                <a:latin typeface="+mn-lt"/>
                <a:ea typeface="+mn-ea"/>
                <a:cs typeface="+mn-cs"/>
              </a:rPr>
              <a:t> the </a:t>
            </a:r>
            <a:r>
              <a:rPr lang="fr-BE" sz="1200" b="0" i="0" u="none" strike="noStrike" kern="1200" dirty="0" err="1">
                <a:solidFill>
                  <a:schemeClr val="tx1"/>
                </a:solidFill>
                <a:effectLst/>
                <a:latin typeface="+mn-lt"/>
                <a:ea typeface="+mn-ea"/>
                <a:cs typeface="+mn-cs"/>
              </a:rPr>
              <a:t>scatter</a:t>
            </a:r>
            <a:r>
              <a:rPr lang="fr-BE" sz="1200" b="0" i="0" u="none" strike="noStrike" kern="1200" dirty="0">
                <a:solidFill>
                  <a:schemeClr val="tx1"/>
                </a:solidFill>
                <a:effectLst/>
                <a:latin typeface="+mn-lt"/>
                <a:ea typeface="+mn-ea"/>
                <a:cs typeface="+mn-cs"/>
              </a:rPr>
              <a:t> of the data points </a:t>
            </a:r>
            <a:r>
              <a:rPr lang="fr-BE" sz="1200" b="0" i="0" u="none" strike="noStrike" kern="1200" dirty="0" err="1">
                <a:solidFill>
                  <a:schemeClr val="tx1"/>
                </a:solidFill>
                <a:effectLst/>
                <a:latin typeface="+mn-lt"/>
                <a:ea typeface="+mn-ea"/>
                <a:cs typeface="+mn-cs"/>
              </a:rPr>
              <a:t>around</a:t>
            </a:r>
            <a:r>
              <a:rPr lang="fr-BE" sz="1200" b="0" i="0" u="none" strike="noStrike" kern="1200" dirty="0">
                <a:solidFill>
                  <a:schemeClr val="tx1"/>
                </a:solidFill>
                <a:effectLst/>
                <a:latin typeface="+mn-lt"/>
                <a:ea typeface="+mn-ea"/>
                <a:cs typeface="+mn-cs"/>
              </a:rPr>
              <a:t> the </a:t>
            </a:r>
            <a:r>
              <a:rPr lang="fr-BE" sz="1200" b="0" i="0" u="none" strike="noStrike" kern="1200" dirty="0" err="1">
                <a:solidFill>
                  <a:schemeClr val="tx1"/>
                </a:solidFill>
                <a:effectLst/>
                <a:latin typeface="+mn-lt"/>
                <a:ea typeface="+mn-ea"/>
                <a:cs typeface="+mn-cs"/>
              </a:rPr>
              <a:t>fitted</a:t>
            </a:r>
            <a:r>
              <a:rPr lang="fr-BE" sz="1200" b="0" i="0" u="none" strike="noStrike" kern="1200" dirty="0">
                <a:solidFill>
                  <a:schemeClr val="tx1"/>
                </a:solidFill>
                <a:effectLst/>
                <a:latin typeface="+mn-lt"/>
                <a:ea typeface="+mn-ea"/>
                <a:cs typeface="+mn-cs"/>
              </a:rPr>
              <a:t> </a:t>
            </a:r>
            <a:r>
              <a:rPr lang="fr-BE" sz="1200" b="0" i="0" u="none" strike="noStrike" kern="1200" dirty="0" err="1">
                <a:solidFill>
                  <a:schemeClr val="tx1"/>
                </a:solidFill>
                <a:effectLst/>
                <a:latin typeface="+mn-lt"/>
                <a:ea typeface="+mn-ea"/>
                <a:cs typeface="+mn-cs"/>
              </a:rPr>
              <a:t>regression</a:t>
            </a:r>
            <a:r>
              <a:rPr lang="fr-BE" sz="1200" b="0" i="0" u="none" strike="noStrike" kern="1200" dirty="0">
                <a:solidFill>
                  <a:schemeClr val="tx1"/>
                </a:solidFill>
                <a:effectLst/>
                <a:latin typeface="+mn-lt"/>
                <a:ea typeface="+mn-ea"/>
                <a:cs typeface="+mn-cs"/>
              </a:rPr>
              <a:t> line. It </a:t>
            </a:r>
            <a:r>
              <a:rPr lang="fr-BE" sz="1200" b="0" i="0" u="none" strike="noStrike" kern="1200" dirty="0" err="1">
                <a:solidFill>
                  <a:schemeClr val="tx1"/>
                </a:solidFill>
                <a:effectLst/>
                <a:latin typeface="+mn-lt"/>
                <a:ea typeface="+mn-ea"/>
                <a:cs typeface="+mn-cs"/>
              </a:rPr>
              <a:t>is</a:t>
            </a:r>
            <a:r>
              <a:rPr lang="fr-BE" sz="1200" b="0" i="0" u="none" strike="noStrike" kern="1200" dirty="0">
                <a:solidFill>
                  <a:schemeClr val="tx1"/>
                </a:solidFill>
                <a:effectLst/>
                <a:latin typeface="+mn-lt"/>
                <a:ea typeface="+mn-ea"/>
                <a:cs typeface="+mn-cs"/>
              </a:rPr>
              <a:t> </a:t>
            </a:r>
            <a:r>
              <a:rPr lang="fr-BE" sz="1200" b="0" i="0" u="none" strike="noStrike" kern="1200" dirty="0" err="1">
                <a:solidFill>
                  <a:schemeClr val="tx1"/>
                </a:solidFill>
                <a:effectLst/>
                <a:latin typeface="+mn-lt"/>
                <a:ea typeface="+mn-ea"/>
                <a:cs typeface="+mn-cs"/>
              </a:rPr>
              <a:t>also</a:t>
            </a:r>
            <a:r>
              <a:rPr lang="fr-BE" sz="1200" b="0" i="0" u="none" strike="noStrike" kern="1200" dirty="0">
                <a:solidFill>
                  <a:schemeClr val="tx1"/>
                </a:solidFill>
                <a:effectLst/>
                <a:latin typeface="+mn-lt"/>
                <a:ea typeface="+mn-ea"/>
                <a:cs typeface="+mn-cs"/>
              </a:rPr>
              <a:t> </a:t>
            </a:r>
            <a:r>
              <a:rPr lang="fr-BE" sz="1200" b="0" i="0" u="none" strike="noStrike" kern="1200" dirty="0" err="1">
                <a:solidFill>
                  <a:schemeClr val="tx1"/>
                </a:solidFill>
                <a:effectLst/>
                <a:latin typeface="+mn-lt"/>
                <a:ea typeface="+mn-ea"/>
                <a:cs typeface="+mn-cs"/>
              </a:rPr>
              <a:t>called</a:t>
            </a:r>
            <a:r>
              <a:rPr lang="fr-BE" sz="1200" b="0" i="0" u="none" strike="noStrike" kern="1200" dirty="0">
                <a:solidFill>
                  <a:schemeClr val="tx1"/>
                </a:solidFill>
                <a:effectLst/>
                <a:latin typeface="+mn-lt"/>
                <a:ea typeface="+mn-ea"/>
                <a:cs typeface="+mn-cs"/>
              </a:rPr>
              <a:t> the </a:t>
            </a:r>
            <a:r>
              <a:rPr lang="fr-BE" sz="1200" b="0" i="0" u="none" strike="noStrike" kern="1200" dirty="0">
                <a:solidFill>
                  <a:schemeClr val="tx1"/>
                </a:solidFill>
                <a:effectLst/>
                <a:latin typeface="+mn-lt"/>
                <a:ea typeface="+mn-ea"/>
                <a:cs typeface="+mn-cs"/>
                <a:hlinkClick r:id="rId3"/>
              </a:rPr>
              <a:t>coefficient</a:t>
            </a:r>
            <a:r>
              <a:rPr lang="fr-BE" sz="1200" b="0" i="0" u="none" strike="noStrike" kern="1200" dirty="0">
                <a:solidFill>
                  <a:schemeClr val="tx1"/>
                </a:solidFill>
                <a:effectLst/>
                <a:latin typeface="+mn-lt"/>
                <a:ea typeface="+mn-ea"/>
                <a:cs typeface="+mn-cs"/>
              </a:rPr>
              <a:t> of </a:t>
            </a:r>
            <a:r>
              <a:rPr lang="fr-BE" sz="1200" b="0" i="0" u="none" strike="noStrike" kern="1200" dirty="0" err="1">
                <a:solidFill>
                  <a:schemeClr val="tx1"/>
                </a:solidFill>
                <a:effectLst/>
                <a:latin typeface="+mn-lt"/>
                <a:ea typeface="+mn-ea"/>
                <a:cs typeface="+mn-cs"/>
              </a:rPr>
              <a:t>determination</a:t>
            </a:r>
            <a:r>
              <a:rPr lang="fr-BE" sz="1200" b="0" i="0" u="none" strike="noStrike" kern="1200" dirty="0">
                <a:solidFill>
                  <a:schemeClr val="tx1"/>
                </a:solidFill>
                <a:effectLst/>
                <a:latin typeface="+mn-lt"/>
                <a:ea typeface="+mn-ea"/>
                <a:cs typeface="+mn-cs"/>
              </a:rPr>
              <a:t>, or the coefficient of multiple </a:t>
            </a:r>
            <a:r>
              <a:rPr lang="fr-BE" sz="1200" b="0" i="0" u="none" strike="noStrike" kern="1200" dirty="0" err="1">
                <a:solidFill>
                  <a:schemeClr val="tx1"/>
                </a:solidFill>
                <a:effectLst/>
                <a:latin typeface="+mn-lt"/>
                <a:ea typeface="+mn-ea"/>
                <a:cs typeface="+mn-cs"/>
              </a:rPr>
              <a:t>determination</a:t>
            </a:r>
            <a:r>
              <a:rPr lang="fr-BE" sz="1200" b="0" i="0" u="none" strike="noStrike" kern="1200" dirty="0">
                <a:solidFill>
                  <a:schemeClr val="tx1"/>
                </a:solidFill>
                <a:effectLst/>
                <a:latin typeface="+mn-lt"/>
                <a:ea typeface="+mn-ea"/>
                <a:cs typeface="+mn-cs"/>
              </a:rPr>
              <a:t> for multiple </a:t>
            </a:r>
            <a:r>
              <a:rPr lang="fr-BE" sz="1200" b="0" i="0" u="none" strike="noStrike" kern="1200" dirty="0" err="1">
                <a:solidFill>
                  <a:schemeClr val="tx1"/>
                </a:solidFill>
                <a:effectLst/>
                <a:latin typeface="+mn-lt"/>
                <a:ea typeface="+mn-ea"/>
                <a:cs typeface="+mn-cs"/>
              </a:rPr>
              <a:t>regression</a:t>
            </a:r>
            <a:r>
              <a:rPr lang="fr-BE" sz="1200" b="0" i="0" u="none" strike="noStrike" kern="1200" dirty="0">
                <a:solidFill>
                  <a:schemeClr val="tx1"/>
                </a:solidFill>
                <a:effectLst/>
                <a:latin typeface="+mn-lt"/>
                <a:ea typeface="+mn-ea"/>
                <a:cs typeface="+mn-cs"/>
              </a:rPr>
              <a:t>. For the </a:t>
            </a:r>
            <a:r>
              <a:rPr lang="fr-BE" sz="1200" b="0" i="0" u="none" strike="noStrike" kern="1200" dirty="0" err="1">
                <a:solidFill>
                  <a:schemeClr val="tx1"/>
                </a:solidFill>
                <a:effectLst/>
                <a:latin typeface="+mn-lt"/>
                <a:ea typeface="+mn-ea"/>
                <a:cs typeface="+mn-cs"/>
              </a:rPr>
              <a:t>same</a:t>
            </a:r>
            <a:r>
              <a:rPr lang="fr-BE" sz="1200" b="0" i="0" u="none" strike="noStrike" kern="1200" dirty="0">
                <a:solidFill>
                  <a:schemeClr val="tx1"/>
                </a:solidFill>
                <a:effectLst/>
                <a:latin typeface="+mn-lt"/>
                <a:ea typeface="+mn-ea"/>
                <a:cs typeface="+mn-cs"/>
              </a:rPr>
              <a:t> data set, </a:t>
            </a:r>
            <a:r>
              <a:rPr lang="fr-BE" sz="1200" b="0" i="0" u="none" strike="noStrike" kern="1200" dirty="0" err="1">
                <a:solidFill>
                  <a:schemeClr val="tx1"/>
                </a:solidFill>
                <a:effectLst/>
                <a:latin typeface="+mn-lt"/>
                <a:ea typeface="+mn-ea"/>
                <a:cs typeface="+mn-cs"/>
              </a:rPr>
              <a:t>higher</a:t>
            </a:r>
            <a:r>
              <a:rPr lang="fr-BE" sz="1200" b="0" i="0" u="none" strike="noStrike" kern="1200" dirty="0">
                <a:solidFill>
                  <a:schemeClr val="tx1"/>
                </a:solidFill>
                <a:effectLst/>
                <a:latin typeface="+mn-lt"/>
                <a:ea typeface="+mn-ea"/>
                <a:cs typeface="+mn-cs"/>
              </a:rPr>
              <a:t> R-</a:t>
            </a:r>
            <a:r>
              <a:rPr lang="fr-BE" sz="1200" b="0" i="0" u="none" strike="noStrike" kern="1200" dirty="0" err="1">
                <a:solidFill>
                  <a:schemeClr val="tx1"/>
                </a:solidFill>
                <a:effectLst/>
                <a:latin typeface="+mn-lt"/>
                <a:ea typeface="+mn-ea"/>
                <a:cs typeface="+mn-cs"/>
              </a:rPr>
              <a:t>squared</a:t>
            </a:r>
            <a:r>
              <a:rPr lang="fr-BE" sz="1200" b="0" i="0" u="none" strike="noStrike" kern="1200" dirty="0">
                <a:solidFill>
                  <a:schemeClr val="tx1"/>
                </a:solidFill>
                <a:effectLst/>
                <a:latin typeface="+mn-lt"/>
                <a:ea typeface="+mn-ea"/>
                <a:cs typeface="+mn-cs"/>
              </a:rPr>
              <a:t> values </a:t>
            </a:r>
            <a:r>
              <a:rPr lang="fr-BE" sz="1200" b="0" i="0" u="none" strike="noStrike" kern="1200" dirty="0" err="1">
                <a:solidFill>
                  <a:schemeClr val="tx1"/>
                </a:solidFill>
                <a:effectLst/>
                <a:latin typeface="+mn-lt"/>
                <a:ea typeface="+mn-ea"/>
                <a:cs typeface="+mn-cs"/>
              </a:rPr>
              <a:t>represent</a:t>
            </a:r>
            <a:r>
              <a:rPr lang="fr-BE" sz="1200" b="0" i="0" u="none" strike="noStrike" kern="1200" dirty="0">
                <a:solidFill>
                  <a:schemeClr val="tx1"/>
                </a:solidFill>
                <a:effectLst/>
                <a:latin typeface="+mn-lt"/>
                <a:ea typeface="+mn-ea"/>
                <a:cs typeface="+mn-cs"/>
              </a:rPr>
              <a:t> </a:t>
            </a:r>
            <a:r>
              <a:rPr lang="fr-BE" sz="1200" b="0" i="0" u="none" strike="noStrike" kern="1200" dirty="0" err="1">
                <a:solidFill>
                  <a:schemeClr val="tx1"/>
                </a:solidFill>
                <a:effectLst/>
                <a:latin typeface="+mn-lt"/>
                <a:ea typeface="+mn-ea"/>
                <a:cs typeface="+mn-cs"/>
              </a:rPr>
              <a:t>smaller</a:t>
            </a:r>
            <a:r>
              <a:rPr lang="fr-BE" sz="1200" b="0" i="0" u="none" strike="noStrike" kern="1200" dirty="0">
                <a:solidFill>
                  <a:schemeClr val="tx1"/>
                </a:solidFill>
                <a:effectLst/>
                <a:latin typeface="+mn-lt"/>
                <a:ea typeface="+mn-ea"/>
                <a:cs typeface="+mn-cs"/>
              </a:rPr>
              <a:t> </a:t>
            </a:r>
            <a:r>
              <a:rPr lang="fr-BE" sz="1200" b="0" i="0" u="none" strike="noStrike" kern="1200" dirty="0" err="1">
                <a:solidFill>
                  <a:schemeClr val="tx1"/>
                </a:solidFill>
                <a:effectLst/>
                <a:latin typeface="+mn-lt"/>
                <a:ea typeface="+mn-ea"/>
                <a:cs typeface="+mn-cs"/>
              </a:rPr>
              <a:t>differences</a:t>
            </a:r>
            <a:r>
              <a:rPr lang="fr-BE" sz="1200" b="0" i="0" u="none" strike="noStrike" kern="1200" dirty="0">
                <a:solidFill>
                  <a:schemeClr val="tx1"/>
                </a:solidFill>
                <a:effectLst/>
                <a:latin typeface="+mn-lt"/>
                <a:ea typeface="+mn-ea"/>
                <a:cs typeface="+mn-cs"/>
              </a:rPr>
              <a:t> </a:t>
            </a:r>
            <a:r>
              <a:rPr lang="fr-BE" sz="1200" b="0" i="0" u="none" strike="noStrike" kern="1200" dirty="0" err="1">
                <a:solidFill>
                  <a:schemeClr val="tx1"/>
                </a:solidFill>
                <a:effectLst/>
                <a:latin typeface="+mn-lt"/>
                <a:ea typeface="+mn-ea"/>
                <a:cs typeface="+mn-cs"/>
              </a:rPr>
              <a:t>between</a:t>
            </a:r>
            <a:r>
              <a:rPr lang="fr-BE" sz="1200" b="0" i="0" u="none" strike="noStrike" kern="1200" dirty="0">
                <a:solidFill>
                  <a:schemeClr val="tx1"/>
                </a:solidFill>
                <a:effectLst/>
                <a:latin typeface="+mn-lt"/>
                <a:ea typeface="+mn-ea"/>
                <a:cs typeface="+mn-cs"/>
              </a:rPr>
              <a:t> the </a:t>
            </a:r>
            <a:r>
              <a:rPr lang="fr-BE" sz="1200" b="0" i="0" u="none" strike="noStrike" kern="1200" dirty="0" err="1">
                <a:solidFill>
                  <a:schemeClr val="tx1"/>
                </a:solidFill>
                <a:effectLst/>
                <a:latin typeface="+mn-lt"/>
                <a:ea typeface="+mn-ea"/>
                <a:cs typeface="+mn-cs"/>
              </a:rPr>
              <a:t>observed</a:t>
            </a:r>
            <a:r>
              <a:rPr lang="fr-BE" sz="1200" b="0" i="0" u="none" strike="noStrike" kern="1200" dirty="0">
                <a:solidFill>
                  <a:schemeClr val="tx1"/>
                </a:solidFill>
                <a:effectLst/>
                <a:latin typeface="+mn-lt"/>
                <a:ea typeface="+mn-ea"/>
                <a:cs typeface="+mn-cs"/>
              </a:rPr>
              <a:t> data and the </a:t>
            </a:r>
            <a:r>
              <a:rPr lang="fr-BE" sz="1200" b="0" i="0" u="none" strike="noStrike" kern="1200" dirty="0" err="1">
                <a:solidFill>
                  <a:schemeClr val="tx1"/>
                </a:solidFill>
                <a:effectLst/>
                <a:latin typeface="+mn-lt"/>
                <a:ea typeface="+mn-ea"/>
                <a:cs typeface="+mn-cs"/>
              </a:rPr>
              <a:t>fitted</a:t>
            </a:r>
            <a:r>
              <a:rPr lang="fr-BE" sz="1200" b="0" i="0" u="none" strike="noStrike" kern="1200" dirty="0">
                <a:solidFill>
                  <a:schemeClr val="tx1"/>
                </a:solidFill>
                <a:effectLst/>
                <a:latin typeface="+mn-lt"/>
                <a:ea typeface="+mn-ea"/>
                <a:cs typeface="+mn-cs"/>
              </a:rPr>
              <a:t> values.</a:t>
            </a:r>
            <a:endParaRPr lang="fr-BE" sz="1200" b="0" strike="noStrike" spc="-1" dirty="0">
              <a:solidFill>
                <a:srgbClr val="000000"/>
              </a:solidFill>
              <a:uFill>
                <a:solidFill>
                  <a:srgbClr val="FFFFFF"/>
                </a:solidFill>
              </a:uFill>
              <a:latin typeface="Arial"/>
            </a:endParaRPr>
          </a:p>
          <a:p>
            <a:endParaRPr lang="en-US" dirty="0"/>
          </a:p>
          <a:p>
            <a:endParaRPr lang="en-US" dirty="0"/>
          </a:p>
        </p:txBody>
      </p:sp>
      <p:sp>
        <p:nvSpPr>
          <p:cNvPr id="4" name="Slide Number Placeholder 3"/>
          <p:cNvSpPr>
            <a:spLocks noGrp="1"/>
          </p:cNvSpPr>
          <p:nvPr>
            <p:ph type="sldNum" sz="quarter" idx="10"/>
          </p:nvPr>
        </p:nvSpPr>
        <p:spPr/>
        <p:txBody>
          <a:bodyPr/>
          <a:lstStyle/>
          <a:p>
            <a:fld id="{C7330018-E8E1-4C99-B481-DB52D32C4E26}" type="slidenum">
              <a:rPr lang="en-GB" smtClean="0"/>
              <a:t>32</a:t>
            </a:fld>
            <a:endParaRPr lang="en-GB"/>
          </a:p>
        </p:txBody>
      </p:sp>
    </p:spTree>
    <p:extLst>
      <p:ext uri="{BB962C8B-B14F-4D97-AF65-F5344CB8AC3E}">
        <p14:creationId xmlns:p14="http://schemas.microsoft.com/office/powerpoint/2010/main" val="347596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your own example</a:t>
            </a:r>
          </a:p>
        </p:txBody>
      </p:sp>
      <p:sp>
        <p:nvSpPr>
          <p:cNvPr id="4" name="Slide Number Placeholder 3"/>
          <p:cNvSpPr>
            <a:spLocks noGrp="1"/>
          </p:cNvSpPr>
          <p:nvPr>
            <p:ph type="sldNum" sz="quarter" idx="5"/>
          </p:nvPr>
        </p:nvSpPr>
        <p:spPr/>
        <p:txBody>
          <a:bodyPr/>
          <a:lstStyle/>
          <a:p>
            <a:fld id="{C7330018-E8E1-4C99-B481-DB52D32C4E26}" type="slidenum">
              <a:rPr lang="en-GB" smtClean="0"/>
              <a:t>33</a:t>
            </a:fld>
            <a:endParaRPr lang="en-GB"/>
          </a:p>
        </p:txBody>
      </p:sp>
    </p:spTree>
    <p:extLst>
      <p:ext uri="{BB962C8B-B14F-4D97-AF65-F5344CB8AC3E}">
        <p14:creationId xmlns:p14="http://schemas.microsoft.com/office/powerpoint/2010/main" val="223991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0" strike="noStrike" spc="-1" dirty="0">
                <a:solidFill>
                  <a:srgbClr val="000000"/>
                </a:solidFill>
                <a:uFill>
                  <a:solidFill>
                    <a:srgbClr val="FFFFFF"/>
                  </a:solidFill>
                </a:uFill>
                <a:latin typeface="Arial"/>
                <a:ea typeface="DejaVu Sans"/>
              </a:rPr>
              <a:t>This </a:t>
            </a:r>
            <a:r>
              <a:rPr lang="fr-BE" sz="1200" b="0" strike="noStrike" spc="-1" dirty="0" err="1">
                <a:solidFill>
                  <a:srgbClr val="000000"/>
                </a:solidFill>
                <a:uFill>
                  <a:solidFill>
                    <a:srgbClr val="FFFFFF"/>
                  </a:solidFill>
                </a:uFill>
                <a:latin typeface="Arial"/>
                <a:ea typeface="DejaVu Sans"/>
              </a:rPr>
              <a:t>linear</a:t>
            </a:r>
            <a:r>
              <a:rPr lang="fr-BE" sz="1200" b="0" strike="noStrike" spc="-1" dirty="0">
                <a:solidFill>
                  <a:srgbClr val="000000"/>
                </a:solidFill>
                <a:uFill>
                  <a:solidFill>
                    <a:srgbClr val="FFFFFF"/>
                  </a:solidFill>
                </a:uFill>
                <a:latin typeface="Arial"/>
                <a:ea typeface="DejaVu Sans"/>
              </a:rPr>
              <a:t> </a:t>
            </a:r>
            <a:r>
              <a:rPr lang="fr-BE" sz="1200" b="0" strike="noStrike" spc="-1" dirty="0" err="1">
                <a:solidFill>
                  <a:srgbClr val="000000"/>
                </a:solidFill>
                <a:uFill>
                  <a:solidFill>
                    <a:srgbClr val="FFFFFF"/>
                  </a:solidFill>
                </a:uFill>
                <a:latin typeface="Arial"/>
                <a:ea typeface="DejaVu Sans"/>
              </a:rPr>
              <a:t>relationship</a:t>
            </a:r>
            <a:r>
              <a:rPr lang="fr-BE" sz="1200" b="0" strike="noStrike" spc="-1" dirty="0">
                <a:solidFill>
                  <a:srgbClr val="000000"/>
                </a:solidFill>
                <a:uFill>
                  <a:solidFill>
                    <a:srgbClr val="FFFFFF"/>
                  </a:solidFill>
                </a:uFill>
                <a:latin typeface="Arial"/>
                <a:ea typeface="DejaVu Sans"/>
              </a:rPr>
              <a:t> </a:t>
            </a:r>
            <a:r>
              <a:rPr lang="fr-BE" sz="1200" b="0" strike="noStrike" spc="-1" dirty="0" err="1">
                <a:solidFill>
                  <a:srgbClr val="000000"/>
                </a:solidFill>
                <a:uFill>
                  <a:solidFill>
                    <a:srgbClr val="FFFFFF"/>
                  </a:solidFill>
                </a:uFill>
                <a:latin typeface="Arial"/>
                <a:ea typeface="DejaVu Sans"/>
              </a:rPr>
              <a:t>can</a:t>
            </a:r>
            <a:r>
              <a:rPr lang="fr-BE" sz="1200" b="0" strike="noStrike" spc="-1" dirty="0">
                <a:solidFill>
                  <a:srgbClr val="000000"/>
                </a:solidFill>
                <a:uFill>
                  <a:solidFill>
                    <a:srgbClr val="FFFFFF"/>
                  </a:solidFill>
                </a:uFill>
                <a:latin typeface="Arial"/>
                <a:ea typeface="DejaVu Sans"/>
              </a:rPr>
              <a:t> </a:t>
            </a:r>
            <a:r>
              <a:rPr lang="fr-BE" sz="1200" b="0" strike="noStrike" spc="-1" dirty="0" err="1">
                <a:solidFill>
                  <a:srgbClr val="000000"/>
                </a:solidFill>
                <a:uFill>
                  <a:solidFill>
                    <a:srgbClr val="FFFFFF"/>
                  </a:solidFill>
                </a:uFill>
                <a:latin typeface="Arial"/>
                <a:ea typeface="DejaVu Sans"/>
              </a:rPr>
              <a:t>be</a:t>
            </a:r>
            <a:r>
              <a:rPr lang="fr-BE" sz="1200" b="0" strike="noStrike" spc="-1" dirty="0">
                <a:solidFill>
                  <a:srgbClr val="000000"/>
                </a:solidFill>
                <a:uFill>
                  <a:solidFill>
                    <a:srgbClr val="FFFFFF"/>
                  </a:solidFill>
                </a:uFill>
                <a:latin typeface="Arial"/>
                <a:ea typeface="DejaVu Sans"/>
              </a:rPr>
              <a:t> POSITIVE </a:t>
            </a:r>
            <a:endParaRPr lang="en-US" dirty="0"/>
          </a:p>
        </p:txBody>
      </p:sp>
      <p:sp>
        <p:nvSpPr>
          <p:cNvPr id="4" name="Slide Number Placeholder 3"/>
          <p:cNvSpPr>
            <a:spLocks noGrp="1"/>
          </p:cNvSpPr>
          <p:nvPr>
            <p:ph type="sldNum" sz="quarter" idx="10"/>
          </p:nvPr>
        </p:nvSpPr>
        <p:spPr/>
        <p:txBody>
          <a:bodyPr/>
          <a:lstStyle/>
          <a:p>
            <a:fld id="{C7330018-E8E1-4C99-B481-DB52D32C4E26}" type="slidenum">
              <a:rPr lang="en-GB" smtClean="0"/>
              <a:t>36</a:t>
            </a:fld>
            <a:endParaRPr lang="en-GB"/>
          </a:p>
        </p:txBody>
      </p:sp>
    </p:spTree>
    <p:extLst>
      <p:ext uri="{BB962C8B-B14F-4D97-AF65-F5344CB8AC3E}">
        <p14:creationId xmlns:p14="http://schemas.microsoft.com/office/powerpoint/2010/main" val="1129298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0" strike="noStrike" spc="-1" dirty="0">
                <a:solidFill>
                  <a:srgbClr val="000000"/>
                </a:solidFill>
                <a:uFill>
                  <a:solidFill>
                    <a:srgbClr val="FFFFFF"/>
                  </a:solidFill>
                </a:uFill>
                <a:latin typeface="Arial"/>
                <a:ea typeface="DejaVu Sans"/>
              </a:rPr>
              <a:t>Or NEGATIVE </a:t>
            </a:r>
            <a:endParaRPr lang="en-US" dirty="0"/>
          </a:p>
        </p:txBody>
      </p:sp>
      <p:sp>
        <p:nvSpPr>
          <p:cNvPr id="4" name="Slide Number Placeholder 3"/>
          <p:cNvSpPr>
            <a:spLocks noGrp="1"/>
          </p:cNvSpPr>
          <p:nvPr>
            <p:ph type="sldNum" sz="quarter" idx="10"/>
          </p:nvPr>
        </p:nvSpPr>
        <p:spPr/>
        <p:txBody>
          <a:bodyPr/>
          <a:lstStyle/>
          <a:p>
            <a:fld id="{C7330018-E8E1-4C99-B481-DB52D32C4E26}" type="slidenum">
              <a:rPr lang="en-GB" smtClean="0"/>
              <a:t>37</a:t>
            </a:fld>
            <a:endParaRPr lang="en-GB"/>
          </a:p>
        </p:txBody>
      </p:sp>
    </p:spTree>
    <p:extLst>
      <p:ext uri="{BB962C8B-B14F-4D97-AF65-F5344CB8AC3E}">
        <p14:creationId xmlns:p14="http://schemas.microsoft.com/office/powerpoint/2010/main" val="436634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SPSS</a:t>
            </a:r>
            <a:r>
              <a:rPr lang="en-US" baseline="0" dirty="0"/>
              <a:t> OUTPUT </a:t>
            </a:r>
          </a:p>
          <a:p>
            <a:r>
              <a:rPr lang="en-US" sz="1200" b="0" i="0" u="none" strike="noStrike" kern="1200" dirty="0">
                <a:solidFill>
                  <a:schemeClr val="tx1"/>
                </a:solidFill>
                <a:effectLst/>
                <a:latin typeface="+mn-lt"/>
                <a:ea typeface="+mn-ea"/>
                <a:cs typeface="+mn-cs"/>
              </a:rPr>
              <a:t>The </a:t>
            </a:r>
            <a:r>
              <a:rPr lang="en-US" sz="1200" b="0" i="1" u="none" strike="noStrike" kern="1200" dirty="0">
                <a:solidFill>
                  <a:schemeClr val="tx1"/>
                </a:solidFill>
                <a:effectLst/>
                <a:latin typeface="+mn-lt"/>
                <a:ea typeface="+mn-ea"/>
                <a:cs typeface="+mn-cs"/>
              </a:rPr>
              <a:t>Model Summary </a:t>
            </a:r>
            <a:r>
              <a:rPr lang="en-US" sz="1200" b="0" i="0" u="none" strike="noStrike" kern="1200" dirty="0">
                <a:solidFill>
                  <a:schemeClr val="tx1"/>
                </a:solidFill>
                <a:effectLst/>
                <a:latin typeface="+mn-lt"/>
                <a:ea typeface="+mn-ea"/>
                <a:cs typeface="+mn-cs"/>
              </a:rPr>
              <a:t>provides the </a:t>
            </a:r>
            <a:r>
              <a:rPr lang="en-US" sz="1200" b="0" i="0" u="none" strike="noStrike" kern="1200" dirty="0">
                <a:solidFill>
                  <a:schemeClr val="tx1"/>
                </a:solidFill>
                <a:effectLst/>
                <a:latin typeface="+mn-lt"/>
                <a:ea typeface="+mn-ea"/>
                <a:cs typeface="+mn-cs"/>
                <a:hlinkClick r:id="rId3" tooltip="Click for more information"/>
              </a:rPr>
              <a:t>correlation coefficient</a:t>
            </a:r>
            <a:r>
              <a:rPr lang="en-US" sz="1200" b="0" i="0" u="none" strike="noStrike"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tooltip="Click for more information"/>
              </a:rPr>
              <a:t>coefficient of determination (r</a:t>
            </a:r>
            <a:r>
              <a:rPr lang="en-US" sz="1200" b="0" i="0" u="none" strike="noStrike" kern="1200" baseline="30000" dirty="0">
                <a:solidFill>
                  <a:schemeClr val="tx1"/>
                </a:solidFill>
                <a:effectLst/>
                <a:latin typeface="+mn-lt"/>
                <a:ea typeface="+mn-ea"/>
                <a:cs typeface="+mn-cs"/>
                <a:hlinkClick r:id="rId4" tooltip="Click for more information"/>
              </a:rPr>
              <a:t>2</a:t>
            </a:r>
            <a:r>
              <a:rPr lang="en-US" sz="1200" b="0" i="0" u="none" strike="noStrike" kern="1200" dirty="0">
                <a:solidFill>
                  <a:schemeClr val="tx1"/>
                </a:solidFill>
                <a:effectLst/>
                <a:latin typeface="+mn-lt"/>
                <a:ea typeface="+mn-ea"/>
                <a:cs typeface="+mn-cs"/>
                <a:hlinkClick r:id="rId4" tooltip="Click for more information"/>
              </a:rPr>
              <a:t>)</a:t>
            </a:r>
            <a:r>
              <a:rPr lang="en-US" sz="1200" b="0" i="0" u="none" strike="noStrike" kern="1200" dirty="0">
                <a:solidFill>
                  <a:schemeClr val="tx1"/>
                </a:solidFill>
                <a:effectLst/>
                <a:latin typeface="+mn-lt"/>
                <a:ea typeface="+mn-ea"/>
                <a:cs typeface="+mn-cs"/>
              </a:rPr>
              <a:t> for the regression model. As we have already seen a coefficient of .886 suggests there is a strong positive relationship between age 11 and age 14 exam scores while r</a:t>
            </a:r>
            <a:r>
              <a:rPr lang="en-US" sz="1200" b="0" i="0" u="none" strike="noStrike" kern="1200" baseline="30000" dirty="0">
                <a:solidFill>
                  <a:schemeClr val="tx1"/>
                </a:solidFill>
                <a:effectLst/>
                <a:latin typeface="+mn-lt"/>
                <a:ea typeface="+mn-ea"/>
                <a:cs typeface="+mn-cs"/>
              </a:rPr>
              <a:t>2 </a:t>
            </a:r>
            <a:r>
              <a:rPr lang="en-US" sz="1200" b="0" i="0" u="none" strike="noStrike" kern="1200" dirty="0">
                <a:solidFill>
                  <a:schemeClr val="tx1"/>
                </a:solidFill>
                <a:effectLst/>
                <a:latin typeface="+mn-lt"/>
                <a:ea typeface="+mn-ea"/>
                <a:cs typeface="+mn-cs"/>
              </a:rPr>
              <a:t>= .785 suggests that 79% of the </a:t>
            </a:r>
            <a:r>
              <a:rPr lang="en-US" sz="1200" b="0" i="0" u="none" strike="noStrike" kern="1200" dirty="0">
                <a:solidFill>
                  <a:schemeClr val="tx1"/>
                </a:solidFill>
                <a:effectLst/>
                <a:latin typeface="+mn-lt"/>
                <a:ea typeface="+mn-ea"/>
                <a:cs typeface="+mn-cs"/>
                <a:hlinkClick r:id="rId5" tooltip="Click for more information"/>
              </a:rPr>
              <a:t>variance</a:t>
            </a:r>
            <a:r>
              <a:rPr lang="en-US" sz="1200" b="0" i="0" u="none" strike="noStrike" kern="1200" dirty="0">
                <a:solidFill>
                  <a:schemeClr val="tx1"/>
                </a:solidFill>
                <a:effectLst/>
                <a:latin typeface="+mn-lt"/>
                <a:ea typeface="+mn-ea"/>
                <a:cs typeface="+mn-cs"/>
              </a:rPr>
              <a:t> in age 14 score can be explained by the age 11 score. In other words the success of a student at age 14 is strongly predicted by how successful they were at age 11. </a:t>
            </a:r>
          </a:p>
          <a:p>
            <a:r>
              <a:rPr lang="en-US" sz="1200" b="0" i="0" u="none" strike="noStrike" kern="1200" dirty="0">
                <a:solidFill>
                  <a:schemeClr val="tx1"/>
                </a:solidFill>
                <a:effectLst/>
                <a:latin typeface="+mn-lt"/>
                <a:ea typeface="+mn-ea"/>
                <a:cs typeface="+mn-cs"/>
              </a:rPr>
              <a:t>The </a:t>
            </a:r>
            <a:r>
              <a:rPr lang="en-US" sz="1200" b="0" i="1" u="none" strike="noStrike" kern="1200" dirty="0">
                <a:solidFill>
                  <a:schemeClr val="tx1"/>
                </a:solidFill>
                <a:effectLst/>
                <a:latin typeface="+mn-lt"/>
                <a:ea typeface="+mn-ea"/>
                <a:cs typeface="+mn-cs"/>
              </a:rPr>
              <a:t>ANOVA </a:t>
            </a:r>
            <a:r>
              <a:rPr lang="en-US" sz="1200" b="0" i="0" u="none" strike="noStrike" kern="1200" dirty="0">
                <a:solidFill>
                  <a:schemeClr val="tx1"/>
                </a:solidFill>
                <a:effectLst/>
                <a:latin typeface="+mn-lt"/>
                <a:ea typeface="+mn-ea"/>
                <a:cs typeface="+mn-cs"/>
              </a:rPr>
              <a:t>tells us whether our regression model explains a </a:t>
            </a:r>
            <a:r>
              <a:rPr lang="en-US" sz="1200" b="0" i="0" u="none" strike="noStrike" kern="1200" dirty="0">
                <a:solidFill>
                  <a:schemeClr val="tx1"/>
                </a:solidFill>
                <a:effectLst/>
                <a:latin typeface="+mn-lt"/>
                <a:ea typeface="+mn-ea"/>
                <a:cs typeface="+mn-cs"/>
                <a:hlinkClick r:id="rId6" tooltip="Click for more information"/>
              </a:rPr>
              <a:t>statistically significant</a:t>
            </a:r>
            <a:r>
              <a:rPr lang="en-US" sz="1200" b="0" i="0" u="none" strike="noStrike" kern="1200" dirty="0">
                <a:solidFill>
                  <a:schemeClr val="tx1"/>
                </a:solidFill>
                <a:effectLst/>
                <a:latin typeface="+mn-lt"/>
                <a:ea typeface="+mn-ea"/>
                <a:cs typeface="+mn-cs"/>
              </a:rPr>
              <a:t> proportion of the variance. Specifically it uses a ratio to compare how well our linear regression model predicts the outcome to how accurate simply using the mean of the outcome data as an estimate is. Hopefully our model predicts the outcome more accurately than if we were just guessing the mean every time! Given the strength of the correlation it is not surprising that our model is statistically significant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&lt; .0005). </a:t>
            </a:r>
          </a:p>
          <a:p>
            <a:r>
              <a:rPr lang="en-US" sz="1200" b="0" i="0" u="none" strike="noStrike" kern="1200" dirty="0">
                <a:solidFill>
                  <a:schemeClr val="tx1"/>
                </a:solidFill>
                <a:effectLst/>
                <a:latin typeface="+mn-lt"/>
                <a:ea typeface="+mn-ea"/>
                <a:cs typeface="+mn-cs"/>
              </a:rPr>
              <a:t>The </a:t>
            </a:r>
            <a:r>
              <a:rPr lang="en-US" sz="1200" b="0" i="1" u="none" strike="noStrike" kern="1200" dirty="0">
                <a:solidFill>
                  <a:schemeClr val="tx1"/>
                </a:solidFill>
                <a:effectLst/>
                <a:latin typeface="+mn-lt"/>
                <a:ea typeface="+mn-ea"/>
                <a:cs typeface="+mn-cs"/>
              </a:rPr>
              <a:t>Coefficients</a:t>
            </a:r>
            <a:r>
              <a:rPr lang="en-US" sz="1200" b="0" i="0" u="none" strike="noStrike" kern="1200" dirty="0">
                <a:solidFill>
                  <a:schemeClr val="tx1"/>
                </a:solidFill>
                <a:effectLst/>
                <a:latin typeface="+mn-lt"/>
                <a:ea typeface="+mn-ea"/>
                <a:cs typeface="+mn-cs"/>
              </a:rPr>
              <a:t> table gives us the values for the </a:t>
            </a:r>
            <a:r>
              <a:rPr lang="en-US" sz="1200" b="0" i="0" u="none" strike="noStrike" kern="1200" dirty="0">
                <a:solidFill>
                  <a:schemeClr val="tx1"/>
                </a:solidFill>
                <a:effectLst/>
                <a:latin typeface="+mn-lt"/>
                <a:ea typeface="+mn-ea"/>
                <a:cs typeface="+mn-cs"/>
                <a:hlinkClick r:id="rId7" tooltip="Click for more information"/>
              </a:rPr>
              <a:t>regression line</a:t>
            </a:r>
            <a:r>
              <a:rPr lang="en-US" sz="1200" b="0" i="0" u="none" strike="noStrike" kern="1200" dirty="0">
                <a:solidFill>
                  <a:schemeClr val="tx1"/>
                </a:solidFill>
                <a:effectLst/>
                <a:latin typeface="+mn-lt"/>
                <a:ea typeface="+mn-ea"/>
                <a:cs typeface="+mn-cs"/>
              </a:rPr>
              <a:t>. This table can look a little confusing at first. Basically in the </a:t>
            </a:r>
            <a:r>
              <a:rPr lang="en-US" sz="1200" b="0" i="1" u="none" strike="noStrike" kern="1200" dirty="0">
                <a:solidFill>
                  <a:schemeClr val="tx1"/>
                </a:solidFill>
                <a:effectLst/>
                <a:latin typeface="+mn-lt"/>
                <a:ea typeface="+mn-ea"/>
                <a:cs typeface="+mn-cs"/>
              </a:rPr>
              <a:t>(Constant) </a:t>
            </a:r>
            <a:r>
              <a:rPr lang="en-US" sz="1200" b="0" i="0" u="none" strike="noStrike" kern="1200" dirty="0">
                <a:solidFill>
                  <a:schemeClr val="tx1"/>
                </a:solidFill>
                <a:effectLst/>
                <a:latin typeface="+mn-lt"/>
                <a:ea typeface="+mn-ea"/>
                <a:cs typeface="+mn-cs"/>
              </a:rPr>
              <a:t>row the column marked </a:t>
            </a:r>
            <a:r>
              <a:rPr lang="en-US" sz="1200" b="0" i="1"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provides us with our intercept - this is where X = 0 (where the age 11 score is zero – which is the mean). In the </a:t>
            </a:r>
            <a:r>
              <a:rPr lang="en-US" sz="1200" b="0" i="1" u="none" strike="noStrike" kern="1200" dirty="0">
                <a:solidFill>
                  <a:schemeClr val="tx1"/>
                </a:solidFill>
                <a:effectLst/>
                <a:latin typeface="+mn-lt"/>
                <a:ea typeface="+mn-ea"/>
                <a:cs typeface="+mn-cs"/>
              </a:rPr>
              <a:t>Age 11 standard marks</a:t>
            </a:r>
            <a:r>
              <a:rPr lang="en-US" sz="1200" b="0" i="0" u="none" strike="noStrike" kern="1200" dirty="0">
                <a:solidFill>
                  <a:schemeClr val="tx1"/>
                </a:solidFill>
                <a:effectLst/>
                <a:latin typeface="+mn-lt"/>
                <a:ea typeface="+mn-ea"/>
                <a:cs typeface="+mn-cs"/>
              </a:rPr>
              <a:t> row the </a:t>
            </a:r>
            <a:r>
              <a:rPr lang="en-US" sz="1200" b="0" i="1"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column provides the gradient of the regression line which is the </a:t>
            </a:r>
            <a:r>
              <a:rPr lang="en-US" sz="1200" b="0" i="0" u="none" strike="noStrike" kern="1200" dirty="0">
                <a:solidFill>
                  <a:schemeClr val="tx1"/>
                </a:solidFill>
                <a:effectLst/>
                <a:latin typeface="+mn-lt"/>
                <a:ea typeface="+mn-ea"/>
                <a:cs typeface="+mn-cs"/>
                <a:hlinkClick r:id="rId8" tooltip="Click for more information"/>
              </a:rPr>
              <a:t>regression coefficient</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This means that for every one standard mark increase in age 11 score (one tenth of a standard deviation) the model predicts an increase of 0.873 standard marks in age 14 score. Notice how there is also a </a:t>
            </a:r>
            <a:r>
              <a:rPr lang="en-US" sz="1200" b="0" i="0" u="none" strike="noStrike" kern="1200" dirty="0" err="1">
                <a:solidFill>
                  <a:schemeClr val="tx1"/>
                </a:solidFill>
                <a:effectLst/>
                <a:latin typeface="+mn-lt"/>
                <a:ea typeface="+mn-ea"/>
                <a:cs typeface="+mn-cs"/>
              </a:rPr>
              <a:t>standardised</a:t>
            </a:r>
            <a:r>
              <a:rPr lang="en-US" sz="1200" b="0" i="0" u="none" strike="noStrike" kern="1200" dirty="0">
                <a:solidFill>
                  <a:schemeClr val="tx1"/>
                </a:solidFill>
                <a:effectLst/>
                <a:latin typeface="+mn-lt"/>
                <a:ea typeface="+mn-ea"/>
                <a:cs typeface="+mn-cs"/>
              </a:rPr>
              <a:t> version of this second </a:t>
            </a:r>
            <a:r>
              <a:rPr lang="en-US" sz="1200" b="0" i="1"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-value which is labelled as </a:t>
            </a:r>
            <a:r>
              <a:rPr lang="en-US" sz="1200" b="0" i="1" u="none" strike="noStrike" kern="1200" dirty="0">
                <a:solidFill>
                  <a:schemeClr val="tx1"/>
                </a:solidFill>
                <a:effectLst/>
                <a:latin typeface="+mn-lt"/>
                <a:ea typeface="+mn-ea"/>
                <a:cs typeface="+mn-cs"/>
              </a:rPr>
              <a:t>Beta (</a:t>
            </a:r>
            <a:r>
              <a:rPr lang="en-US" sz="1200" b="1" i="0" u="none" strike="noStrike" kern="1200" dirty="0">
                <a:solidFill>
                  <a:schemeClr val="tx1"/>
                </a:solidFill>
                <a:effectLst/>
                <a:latin typeface="+mn-lt"/>
                <a:ea typeface="+mn-ea"/>
                <a:cs typeface="+mn-cs"/>
              </a:rPr>
              <a:t>β</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This becomes important when interpreting multiple </a:t>
            </a:r>
            <a:r>
              <a:rPr lang="en-US" sz="1200" b="0" i="0" u="none" strike="noStrike" kern="1200" dirty="0">
                <a:solidFill>
                  <a:schemeClr val="tx1"/>
                </a:solidFill>
                <a:effectLst/>
                <a:latin typeface="+mn-lt"/>
                <a:ea typeface="+mn-ea"/>
                <a:cs typeface="+mn-cs"/>
                <a:hlinkClick r:id="rId9" tooltip="Click for more information"/>
              </a:rPr>
              <a:t>explanatory variables</a:t>
            </a:r>
            <a:r>
              <a:rPr lang="en-US" sz="1200" b="0" i="0" u="none" strike="noStrike" kern="1200" dirty="0">
                <a:solidFill>
                  <a:schemeClr val="tx1"/>
                </a:solidFill>
                <a:effectLst/>
                <a:latin typeface="+mn-lt"/>
                <a:ea typeface="+mn-ea"/>
                <a:cs typeface="+mn-cs"/>
              </a:rPr>
              <a:t> so we'll come to this in the next module. Finally the t-test in the second row tells us whether the ks2 variable is making a statistically significant contribution to the predictive power of the model - we can see that it is! Again this is more useful when performing a </a:t>
            </a:r>
            <a:r>
              <a:rPr lang="en-US" sz="1200" b="0" i="0" u="none" strike="noStrike" kern="1200" dirty="0">
                <a:solidFill>
                  <a:schemeClr val="tx1"/>
                </a:solidFill>
                <a:effectLst/>
                <a:latin typeface="+mn-lt"/>
                <a:ea typeface="+mn-ea"/>
                <a:cs typeface="+mn-cs"/>
                <a:hlinkClick r:id="rId10" tooltip="Click for more information"/>
              </a:rPr>
              <a:t>multiple linear regression</a:t>
            </a:r>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7330018-E8E1-4C99-B481-DB52D32C4E26}" type="slidenum">
              <a:rPr lang="en-GB" smtClean="0"/>
              <a:t>39</a:t>
            </a:fld>
            <a:endParaRPr lang="en-GB"/>
          </a:p>
        </p:txBody>
      </p:sp>
    </p:spTree>
    <p:extLst>
      <p:ext uri="{BB962C8B-B14F-4D97-AF65-F5344CB8AC3E}">
        <p14:creationId xmlns:p14="http://schemas.microsoft.com/office/powerpoint/2010/main" val="1451064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30018-E8E1-4C99-B481-DB52D32C4E26}" type="slidenum">
              <a:rPr lang="en-GB" smtClean="0"/>
              <a:t>40</a:t>
            </a:fld>
            <a:endParaRPr lang="en-GB"/>
          </a:p>
        </p:txBody>
      </p:sp>
    </p:spTree>
    <p:extLst>
      <p:ext uri="{BB962C8B-B14F-4D97-AF65-F5344CB8AC3E}">
        <p14:creationId xmlns:p14="http://schemas.microsoft.com/office/powerpoint/2010/main" val="389689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r>
              <a:rPr lang="en-US" baseline="0" dirty="0"/>
              <a:t> flow chart </a:t>
            </a:r>
            <a:endParaRPr lang="en-US" dirty="0"/>
          </a:p>
        </p:txBody>
      </p:sp>
      <p:sp>
        <p:nvSpPr>
          <p:cNvPr id="4" name="Slide Number Placeholder 3"/>
          <p:cNvSpPr>
            <a:spLocks noGrp="1"/>
          </p:cNvSpPr>
          <p:nvPr>
            <p:ph type="sldNum" sz="quarter" idx="10"/>
          </p:nvPr>
        </p:nvSpPr>
        <p:spPr/>
        <p:txBody>
          <a:bodyPr/>
          <a:lstStyle/>
          <a:p>
            <a:fld id="{C7330018-E8E1-4C99-B481-DB52D32C4E26}" type="slidenum">
              <a:rPr lang="en-GB" smtClean="0"/>
              <a:t>41</a:t>
            </a:fld>
            <a:endParaRPr lang="en-GB"/>
          </a:p>
        </p:txBody>
      </p:sp>
    </p:spTree>
    <p:extLst>
      <p:ext uri="{BB962C8B-B14F-4D97-AF65-F5344CB8AC3E}">
        <p14:creationId xmlns:p14="http://schemas.microsoft.com/office/powerpoint/2010/main" val="122724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a:t>
            </a:r>
          </a:p>
        </p:txBody>
      </p:sp>
      <p:sp>
        <p:nvSpPr>
          <p:cNvPr id="4" name="Slide Number Placeholder 3"/>
          <p:cNvSpPr>
            <a:spLocks noGrp="1"/>
          </p:cNvSpPr>
          <p:nvPr>
            <p:ph type="sldNum" sz="quarter" idx="5"/>
          </p:nvPr>
        </p:nvSpPr>
        <p:spPr/>
        <p:txBody>
          <a:bodyPr/>
          <a:lstStyle/>
          <a:p>
            <a:fld id="{C7330018-E8E1-4C99-B481-DB52D32C4E26}" type="slidenum">
              <a:rPr lang="en-GB" smtClean="0"/>
              <a:t>42</a:t>
            </a:fld>
            <a:endParaRPr lang="en-GB"/>
          </a:p>
        </p:txBody>
      </p:sp>
    </p:spTree>
    <p:extLst>
      <p:ext uri="{BB962C8B-B14F-4D97-AF65-F5344CB8AC3E}">
        <p14:creationId xmlns:p14="http://schemas.microsoft.com/office/powerpoint/2010/main" val="261048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 need for these tests, why we do these tests </a:t>
            </a:r>
          </a:p>
        </p:txBody>
      </p:sp>
      <p:sp>
        <p:nvSpPr>
          <p:cNvPr id="4" name="Slide Number Placeholder 3"/>
          <p:cNvSpPr>
            <a:spLocks noGrp="1"/>
          </p:cNvSpPr>
          <p:nvPr>
            <p:ph type="sldNum" sz="quarter" idx="5"/>
          </p:nvPr>
        </p:nvSpPr>
        <p:spPr/>
        <p:txBody>
          <a:bodyPr/>
          <a:lstStyle/>
          <a:p>
            <a:fld id="{C7330018-E8E1-4C99-B481-DB52D32C4E26}" type="slidenum">
              <a:rPr lang="en-GB" smtClean="0"/>
              <a:t>4</a:t>
            </a:fld>
            <a:endParaRPr lang="en-GB"/>
          </a:p>
        </p:txBody>
      </p:sp>
    </p:spTree>
    <p:extLst>
      <p:ext uri="{BB962C8B-B14F-4D97-AF65-F5344CB8AC3E}">
        <p14:creationId xmlns:p14="http://schemas.microsoft.com/office/powerpoint/2010/main" val="200018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t-test and its purpose</a:t>
            </a:r>
          </a:p>
          <a:p>
            <a:endParaRPr lang="en-US" dirty="0"/>
          </a:p>
        </p:txBody>
      </p:sp>
      <p:sp>
        <p:nvSpPr>
          <p:cNvPr id="4" name="Slide Number Placeholder 3"/>
          <p:cNvSpPr>
            <a:spLocks noGrp="1"/>
          </p:cNvSpPr>
          <p:nvPr>
            <p:ph type="sldNum" sz="quarter" idx="5"/>
          </p:nvPr>
        </p:nvSpPr>
        <p:spPr/>
        <p:txBody>
          <a:bodyPr/>
          <a:lstStyle/>
          <a:p>
            <a:fld id="{C7330018-E8E1-4C99-B481-DB52D32C4E26}" type="slidenum">
              <a:rPr lang="en-GB" smtClean="0"/>
              <a:t>5</a:t>
            </a:fld>
            <a:endParaRPr lang="en-GB"/>
          </a:p>
        </p:txBody>
      </p:sp>
    </p:spTree>
    <p:extLst>
      <p:ext uri="{BB962C8B-B14F-4D97-AF65-F5344CB8AC3E}">
        <p14:creationId xmlns:p14="http://schemas.microsoft.com/office/powerpoint/2010/main" val="64593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30018-E8E1-4C99-B481-DB52D32C4E26}" type="slidenum">
              <a:rPr lang="en-GB" smtClean="0"/>
              <a:t>8</a:t>
            </a:fld>
            <a:endParaRPr lang="en-GB"/>
          </a:p>
        </p:txBody>
      </p:sp>
    </p:spTree>
    <p:extLst>
      <p:ext uri="{BB962C8B-B14F-4D97-AF65-F5344CB8AC3E}">
        <p14:creationId xmlns:p14="http://schemas.microsoft.com/office/powerpoint/2010/main" val="61932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calculate this t-statistic for different types of samples depending on what we are interested in. A one-sample </a:t>
            </a:r>
          </a:p>
        </p:txBody>
      </p:sp>
      <p:sp>
        <p:nvSpPr>
          <p:cNvPr id="4" name="Slide Number Placeholder 3"/>
          <p:cNvSpPr>
            <a:spLocks noGrp="1"/>
          </p:cNvSpPr>
          <p:nvPr>
            <p:ph type="sldNum" sz="quarter" idx="5"/>
          </p:nvPr>
        </p:nvSpPr>
        <p:spPr/>
        <p:txBody>
          <a:bodyPr/>
          <a:lstStyle/>
          <a:p>
            <a:fld id="{C7330018-E8E1-4C99-B481-DB52D32C4E26}" type="slidenum">
              <a:rPr lang="en-GB" smtClean="0"/>
              <a:t>9</a:t>
            </a:fld>
            <a:endParaRPr lang="en-GB"/>
          </a:p>
        </p:txBody>
      </p:sp>
    </p:spTree>
    <p:extLst>
      <p:ext uri="{BB962C8B-B14F-4D97-AF65-F5344CB8AC3E}">
        <p14:creationId xmlns:p14="http://schemas.microsoft.com/office/powerpoint/2010/main" val="325819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α, is the probability of </a:t>
            </a:r>
            <a:r>
              <a:rPr lang="en-GB" sz="1200" b="1" i="0" kern="1200" dirty="0">
                <a:solidFill>
                  <a:schemeClr val="tx1"/>
                </a:solidFill>
                <a:effectLst/>
                <a:latin typeface="+mn-lt"/>
                <a:ea typeface="+mn-ea"/>
                <a:cs typeface="+mn-cs"/>
              </a:rPr>
              <a:t>rejecting the null hypothesis</a:t>
            </a:r>
            <a:r>
              <a:rPr lang="en-GB" sz="1200" b="0" i="0" kern="1200" dirty="0">
                <a:solidFill>
                  <a:schemeClr val="tx1"/>
                </a:solidFill>
                <a:effectLst/>
                <a:latin typeface="+mn-lt"/>
                <a:ea typeface="+mn-ea"/>
                <a:cs typeface="+mn-cs"/>
              </a:rPr>
              <a:t> when it is true</a:t>
            </a:r>
          </a:p>
          <a:p>
            <a:endParaRPr lang="nl-NL" dirty="0"/>
          </a:p>
        </p:txBody>
      </p:sp>
      <p:sp>
        <p:nvSpPr>
          <p:cNvPr id="4" name="Slide Number Placeholder 3"/>
          <p:cNvSpPr>
            <a:spLocks noGrp="1"/>
          </p:cNvSpPr>
          <p:nvPr>
            <p:ph type="sldNum" sz="quarter" idx="10"/>
          </p:nvPr>
        </p:nvSpPr>
        <p:spPr/>
        <p:txBody>
          <a:bodyPr/>
          <a:lstStyle/>
          <a:p>
            <a:fld id="{C7330018-E8E1-4C99-B481-DB52D32C4E26}" type="slidenum">
              <a:rPr lang="en-GB" smtClean="0"/>
              <a:t>10</a:t>
            </a:fld>
            <a:endParaRPr lang="en-GB"/>
          </a:p>
        </p:txBody>
      </p:sp>
    </p:spTree>
    <p:extLst>
      <p:ext uri="{BB962C8B-B14F-4D97-AF65-F5344CB8AC3E}">
        <p14:creationId xmlns:p14="http://schemas.microsoft.com/office/powerpoint/2010/main" val="1600926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1 or 2 tailed </a:t>
            </a:r>
          </a:p>
        </p:txBody>
      </p:sp>
      <p:sp>
        <p:nvSpPr>
          <p:cNvPr id="4" name="Slide Number Placeholder 3"/>
          <p:cNvSpPr>
            <a:spLocks noGrp="1"/>
          </p:cNvSpPr>
          <p:nvPr>
            <p:ph type="sldNum" sz="quarter" idx="5"/>
          </p:nvPr>
        </p:nvSpPr>
        <p:spPr/>
        <p:txBody>
          <a:bodyPr/>
          <a:lstStyle/>
          <a:p>
            <a:fld id="{C7330018-E8E1-4C99-B481-DB52D32C4E26}" type="slidenum">
              <a:rPr lang="en-GB" smtClean="0"/>
              <a:t>12</a:t>
            </a:fld>
            <a:endParaRPr lang="en-GB"/>
          </a:p>
        </p:txBody>
      </p:sp>
    </p:spTree>
    <p:extLst>
      <p:ext uri="{BB962C8B-B14F-4D97-AF65-F5344CB8AC3E}">
        <p14:creationId xmlns:p14="http://schemas.microsoft.com/office/powerpoint/2010/main" val="240522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phrase 'correlation does not imply causation' is used in science, sociology, psychology, economics, and philosophy to show the distinction between the causal relation of two variables. </a:t>
            </a:r>
            <a:r>
              <a:rPr lang="en-US" sz="1200" b="0" i="0" u="none" strike="noStrike" kern="1200" dirty="0" err="1">
                <a:solidFill>
                  <a:schemeClr val="tx1"/>
                </a:solidFill>
                <a:effectLst/>
                <a:latin typeface="+mn-lt"/>
                <a:ea typeface="+mn-ea"/>
                <a:cs typeface="+mn-cs"/>
              </a:rPr>
              <a:t>PsycholoGenie</a:t>
            </a:r>
            <a:r>
              <a:rPr lang="en-US" sz="1200" b="0" i="0" u="none" strike="noStrike" kern="1200" dirty="0">
                <a:solidFill>
                  <a:schemeClr val="tx1"/>
                </a:solidFill>
                <a:effectLst/>
                <a:latin typeface="+mn-lt"/>
                <a:ea typeface="+mn-ea"/>
                <a:cs typeface="+mn-cs"/>
              </a:rPr>
              <a:t> explains the phrase 'correlation does not imply causation' with its meaning and examples.</a:t>
            </a:r>
          </a:p>
          <a:p>
            <a:br>
              <a:rPr lang="en-US" dirty="0"/>
            </a:br>
            <a:endParaRPr lang="en-US" dirty="0"/>
          </a:p>
        </p:txBody>
      </p:sp>
      <p:sp>
        <p:nvSpPr>
          <p:cNvPr id="4" name="Slide Number Placeholder 3"/>
          <p:cNvSpPr>
            <a:spLocks noGrp="1"/>
          </p:cNvSpPr>
          <p:nvPr>
            <p:ph type="sldNum" sz="quarter" idx="10"/>
          </p:nvPr>
        </p:nvSpPr>
        <p:spPr/>
        <p:txBody>
          <a:bodyPr/>
          <a:lstStyle/>
          <a:p>
            <a:fld id="{C7330018-E8E1-4C99-B481-DB52D32C4E26}" type="slidenum">
              <a:rPr lang="en-GB" smtClean="0"/>
              <a:t>25</a:t>
            </a:fld>
            <a:endParaRPr lang="en-GB"/>
          </a:p>
        </p:txBody>
      </p:sp>
    </p:spTree>
    <p:extLst>
      <p:ext uri="{BB962C8B-B14F-4D97-AF65-F5344CB8AC3E}">
        <p14:creationId xmlns:p14="http://schemas.microsoft.com/office/powerpoint/2010/main" val="3834349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E45B2FCC-CBBE-4AD0-A0BF-27808026E323}" type="slidenum">
              <a:rPr lang="en-GB" smtClean="0"/>
              <a:pPr>
                <a:defRPr/>
              </a:pPr>
              <a:t>27</a:t>
            </a:fld>
            <a:endParaRPr lang="en-GB"/>
          </a:p>
        </p:txBody>
      </p:sp>
    </p:spTree>
    <p:extLst>
      <p:ext uri="{BB962C8B-B14F-4D97-AF65-F5344CB8AC3E}">
        <p14:creationId xmlns:p14="http://schemas.microsoft.com/office/powerpoint/2010/main" val="166587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97290297-8425-48A1-A488-FBBE82AC61FE}" type="datetimeFigureOut">
              <a:rPr lang="it-IT" smtClean="0"/>
              <a:t>18/11/2019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319405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97290297-8425-48A1-A488-FBBE82AC61FE}" type="datetimeFigureOut">
              <a:rPr lang="it-IT" smtClean="0"/>
              <a:t>18/11/2019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344032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97290297-8425-48A1-A488-FBBE82AC61FE}" type="datetimeFigureOut">
              <a:rPr lang="it-IT" smtClean="0"/>
              <a:t>18/11/2019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133646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97290297-8425-48A1-A488-FBBE82AC61FE}" type="datetimeFigureOut">
              <a:rPr lang="it-IT" smtClean="0"/>
              <a:t>18/11/2019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36206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290297-8425-48A1-A488-FBBE82AC61FE}" type="datetimeFigureOut">
              <a:rPr lang="it-IT" smtClean="0"/>
              <a:t>18/11/2019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334327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97290297-8425-48A1-A488-FBBE82AC61FE}" type="datetimeFigureOut">
              <a:rPr lang="it-IT" smtClean="0"/>
              <a:t>18/11/2019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3945822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97290297-8425-48A1-A488-FBBE82AC61FE}" type="datetimeFigureOut">
              <a:rPr lang="it-IT" smtClean="0"/>
              <a:t>18/11/2019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569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97290297-8425-48A1-A488-FBBE82AC61FE}" type="datetimeFigureOut">
              <a:rPr lang="it-IT" smtClean="0"/>
              <a:t>18/11/2019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23650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90297-8425-48A1-A488-FBBE82AC61FE}" type="datetimeFigureOut">
              <a:rPr lang="it-IT" smtClean="0"/>
              <a:t>18/11/2019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162960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290297-8425-48A1-A488-FBBE82AC61FE}" type="datetimeFigureOut">
              <a:rPr lang="it-IT" smtClean="0"/>
              <a:t>18/11/2019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1491568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290297-8425-48A1-A488-FBBE82AC61FE}" type="datetimeFigureOut">
              <a:rPr lang="it-IT" smtClean="0"/>
              <a:t>18/11/2019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F1EF9F4-DAAD-4E78-A15A-55AD579499A8}" type="slidenum">
              <a:rPr lang="it-IT" smtClean="0"/>
              <a:t>‹#›</a:t>
            </a:fld>
            <a:endParaRPr lang="it-IT"/>
          </a:p>
        </p:txBody>
      </p:sp>
    </p:spTree>
    <p:extLst>
      <p:ext uri="{BB962C8B-B14F-4D97-AF65-F5344CB8AC3E}">
        <p14:creationId xmlns:p14="http://schemas.microsoft.com/office/powerpoint/2010/main" val="154187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90297-8425-48A1-A488-FBBE82AC61FE}" type="datetimeFigureOut">
              <a:rPr lang="it-IT" smtClean="0"/>
              <a:t>18/11/2019</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EF9F4-DAAD-4E78-A15A-55AD579499A8}" type="slidenum">
              <a:rPr lang="it-IT" smtClean="0"/>
              <a:t>‹#›</a:t>
            </a:fld>
            <a:endParaRPr lang="it-IT"/>
          </a:p>
        </p:txBody>
      </p:sp>
    </p:spTree>
    <p:extLst>
      <p:ext uri="{BB962C8B-B14F-4D97-AF65-F5344CB8AC3E}">
        <p14:creationId xmlns:p14="http://schemas.microsoft.com/office/powerpoint/2010/main" val="2381872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hyperlink" Target="https://statistics.laerd.com/spss-tutorials/independent-t-test-using-spss-statistics.php" TargetMode="External"/><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tatistics.laerd.com/spss-tutorials/independent-t-test-using-spss-statistics.php" TargetMode="External"/><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Statistical analysis</a:t>
            </a:r>
            <a:endParaRPr lang="it-IT" b="1" dirty="0"/>
          </a:p>
        </p:txBody>
      </p:sp>
      <p:sp>
        <p:nvSpPr>
          <p:cNvPr id="3" name="Subtitle 2"/>
          <p:cNvSpPr>
            <a:spLocks noGrp="1"/>
          </p:cNvSpPr>
          <p:nvPr>
            <p:ph type="subTitle" idx="1"/>
          </p:nvPr>
        </p:nvSpPr>
        <p:spPr>
          <a:xfrm>
            <a:off x="1371600" y="3501008"/>
            <a:ext cx="6400800" cy="1752600"/>
          </a:xfrm>
        </p:spPr>
        <p:txBody>
          <a:bodyPr/>
          <a:lstStyle/>
          <a:p>
            <a:r>
              <a:rPr lang="en-US" dirty="0"/>
              <a:t>T-Test, ANOVA and Linear regression</a:t>
            </a:r>
            <a:endParaRPr lang="it-IT" dirty="0"/>
          </a:p>
        </p:txBody>
      </p:sp>
    </p:spTree>
    <p:extLst>
      <p:ext uri="{BB962C8B-B14F-4D97-AF65-F5344CB8AC3E}">
        <p14:creationId xmlns:p14="http://schemas.microsoft.com/office/powerpoint/2010/main" val="2687225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T-test</a:t>
            </a:r>
            <a:endParaRPr lang="it-IT"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Compute the t-value</a:t>
            </a:r>
            <a:endParaRPr lang="it-IT" dirty="0"/>
          </a:p>
          <a:p>
            <a:pPr marL="514350" indent="-514350">
              <a:buFont typeface="+mj-lt"/>
              <a:buAutoNum type="arabicPeriod"/>
            </a:pPr>
            <a:r>
              <a:rPr lang="en-US" dirty="0"/>
              <a:t>Check t-value against known distribution </a:t>
            </a:r>
          </a:p>
          <a:p>
            <a:pPr marL="514350" indent="-514350">
              <a:buFont typeface="+mj-lt"/>
              <a:buAutoNum type="arabicPeriod"/>
            </a:pPr>
            <a:r>
              <a:rPr lang="en-GB" dirty="0"/>
              <a:t>Choose significance level and number of tails </a:t>
            </a:r>
          </a:p>
          <a:p>
            <a:pPr marL="514350" indent="-514350">
              <a:buFont typeface="+mj-lt"/>
              <a:buAutoNum type="arabicPeriod"/>
            </a:pPr>
            <a:r>
              <a:rPr lang="en-GB" dirty="0"/>
              <a:t>Accept or reject null hypothesis </a:t>
            </a:r>
            <a:endParaRPr lang="it-IT" dirty="0"/>
          </a:p>
          <a:p>
            <a:pPr marL="514350" indent="-514350">
              <a:buFont typeface="+mj-lt"/>
              <a:buAutoNum type="arabicPeriod"/>
            </a:pPr>
            <a:endParaRPr lang="it-IT" dirty="0"/>
          </a:p>
        </p:txBody>
      </p:sp>
    </p:spTree>
    <p:extLst>
      <p:ext uri="{BB962C8B-B14F-4D97-AF65-F5344CB8AC3E}">
        <p14:creationId xmlns:p14="http://schemas.microsoft.com/office/powerpoint/2010/main" val="45653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31CDEE-6195-624A-A86B-CB6ECC3D73D8}"/>
              </a:ext>
            </a:extLst>
          </p:cNvPr>
          <p:cNvPicPr>
            <a:picLocks noGrp="1" noChangeAspect="1"/>
          </p:cNvPicPr>
          <p:nvPr>
            <p:ph idx="1"/>
          </p:nvPr>
        </p:nvPicPr>
        <p:blipFill rotWithShape="1">
          <a:blip r:embed="rId2"/>
          <a:srcRect b="15102"/>
          <a:stretch/>
        </p:blipFill>
        <p:spPr>
          <a:xfrm>
            <a:off x="482600" y="877214"/>
            <a:ext cx="8178799" cy="5103570"/>
          </a:xfrm>
          <a:prstGeom prst="rect">
            <a:avLst/>
          </a:prstGeom>
        </p:spPr>
      </p:pic>
      <p:sp>
        <p:nvSpPr>
          <p:cNvPr id="5" name="Content Placeholder 2">
            <a:extLst>
              <a:ext uri="{FF2B5EF4-FFF2-40B4-BE49-F238E27FC236}">
                <a16:creationId xmlns:a16="http://schemas.microsoft.com/office/drawing/2014/main" id="{84F8BA06-8C21-604B-967B-94704394AA17}"/>
              </a:ext>
            </a:extLst>
          </p:cNvPr>
          <p:cNvSpPr txBox="1">
            <a:spLocks/>
          </p:cNvSpPr>
          <p:nvPr/>
        </p:nvSpPr>
        <p:spPr>
          <a:xfrm>
            <a:off x="457199" y="260649"/>
            <a:ext cx="4618857" cy="792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t>Compute the t-value</a:t>
            </a:r>
            <a:endParaRPr lang="it-IT" dirty="0"/>
          </a:p>
          <a:p>
            <a:pPr marL="514350" indent="-514350">
              <a:buFont typeface="+mj-lt"/>
              <a:buAutoNum type="arabicPeriod"/>
            </a:pPr>
            <a:endParaRPr lang="it-IT" dirty="0"/>
          </a:p>
        </p:txBody>
      </p:sp>
    </p:spTree>
    <p:extLst>
      <p:ext uri="{BB962C8B-B14F-4D97-AF65-F5344CB8AC3E}">
        <p14:creationId xmlns:p14="http://schemas.microsoft.com/office/powerpoint/2010/main" val="201098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99F5D5F-A3BA-104B-AB12-FC2EFCB11CBE}"/>
              </a:ext>
            </a:extLst>
          </p:cNvPr>
          <p:cNvSpPr txBox="1">
            <a:spLocks/>
          </p:cNvSpPr>
          <p:nvPr/>
        </p:nvSpPr>
        <p:spPr>
          <a:xfrm>
            <a:off x="251520" y="764704"/>
            <a:ext cx="8229600" cy="144016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2. </a:t>
            </a:r>
            <a:r>
              <a:rPr lang="en-GB" dirty="0"/>
              <a:t>Check t-value against known distribution </a:t>
            </a:r>
          </a:p>
          <a:p>
            <a:pPr marL="0" indent="0">
              <a:buNone/>
            </a:pPr>
            <a:r>
              <a:rPr lang="en-GB" dirty="0"/>
              <a:t>3. Choose significance level and number of tails</a:t>
            </a:r>
          </a:p>
          <a:p>
            <a:pPr marL="0" indent="0">
              <a:buNone/>
            </a:pPr>
            <a:r>
              <a:rPr lang="en-GB" dirty="0"/>
              <a:t>4. Accept or reject null hypothesis </a:t>
            </a:r>
            <a:endParaRPr lang="it-IT" dirty="0"/>
          </a:p>
          <a:p>
            <a:pPr marL="514350" indent="-514350">
              <a:buFont typeface="+mj-lt"/>
              <a:buAutoNum type="arabicPeriod"/>
            </a:pPr>
            <a:endParaRPr lang="it-IT" dirty="0"/>
          </a:p>
        </p:txBody>
      </p:sp>
      <p:pic>
        <p:nvPicPr>
          <p:cNvPr id="10" name="Picture 9">
            <a:extLst>
              <a:ext uri="{FF2B5EF4-FFF2-40B4-BE49-F238E27FC236}">
                <a16:creationId xmlns:a16="http://schemas.microsoft.com/office/drawing/2014/main" id="{96287386-A698-C74F-A1E3-2524118FED3F}"/>
              </a:ext>
            </a:extLst>
          </p:cNvPr>
          <p:cNvPicPr>
            <a:picLocks noChangeAspect="1"/>
          </p:cNvPicPr>
          <p:nvPr/>
        </p:nvPicPr>
        <p:blipFill>
          <a:blip r:embed="rId3"/>
          <a:stretch>
            <a:fillRect/>
          </a:stretch>
        </p:blipFill>
        <p:spPr>
          <a:xfrm>
            <a:off x="251520" y="2485778"/>
            <a:ext cx="4569634" cy="3264025"/>
          </a:xfrm>
          <a:prstGeom prst="rect">
            <a:avLst/>
          </a:prstGeom>
        </p:spPr>
      </p:pic>
      <p:pic>
        <p:nvPicPr>
          <p:cNvPr id="11" name="Picture 10">
            <a:extLst>
              <a:ext uri="{FF2B5EF4-FFF2-40B4-BE49-F238E27FC236}">
                <a16:creationId xmlns:a16="http://schemas.microsoft.com/office/drawing/2014/main" id="{D699791E-3C12-8B41-B76B-CC86EFEAB900}"/>
              </a:ext>
            </a:extLst>
          </p:cNvPr>
          <p:cNvPicPr>
            <a:picLocks noChangeAspect="1"/>
          </p:cNvPicPr>
          <p:nvPr/>
        </p:nvPicPr>
        <p:blipFill>
          <a:blip r:embed="rId4"/>
          <a:stretch>
            <a:fillRect/>
          </a:stretch>
        </p:blipFill>
        <p:spPr>
          <a:xfrm>
            <a:off x="4587280" y="2485779"/>
            <a:ext cx="4569634" cy="3264024"/>
          </a:xfrm>
          <a:prstGeom prst="rect">
            <a:avLst/>
          </a:prstGeom>
        </p:spPr>
      </p:pic>
      <p:sp>
        <p:nvSpPr>
          <p:cNvPr id="12" name="Content Placeholder 2">
            <a:extLst>
              <a:ext uri="{FF2B5EF4-FFF2-40B4-BE49-F238E27FC236}">
                <a16:creationId xmlns:a16="http://schemas.microsoft.com/office/drawing/2014/main" id="{F7411FB3-CF0D-F641-81D8-3B9B5CAC148F}"/>
              </a:ext>
            </a:extLst>
          </p:cNvPr>
          <p:cNvSpPr txBox="1">
            <a:spLocks/>
          </p:cNvSpPr>
          <p:nvPr/>
        </p:nvSpPr>
        <p:spPr>
          <a:xfrm>
            <a:off x="1691680" y="5749803"/>
            <a:ext cx="8229600" cy="14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dirty="0" err="1"/>
              <a:t>Two</a:t>
            </a:r>
            <a:r>
              <a:rPr lang="it-IT" dirty="0"/>
              <a:t> </a:t>
            </a:r>
            <a:r>
              <a:rPr lang="it-IT" dirty="0" err="1"/>
              <a:t>tailed</a:t>
            </a:r>
            <a:r>
              <a:rPr lang="it-IT" dirty="0"/>
              <a:t> 			        </a:t>
            </a:r>
            <a:r>
              <a:rPr lang="it-IT" dirty="0" err="1"/>
              <a:t>One</a:t>
            </a:r>
            <a:r>
              <a:rPr lang="it-IT" dirty="0"/>
              <a:t> </a:t>
            </a:r>
            <a:r>
              <a:rPr lang="it-IT" dirty="0" err="1"/>
              <a:t>tailed</a:t>
            </a:r>
            <a:endParaRPr lang="it-IT" dirty="0"/>
          </a:p>
        </p:txBody>
      </p:sp>
    </p:spTree>
    <p:extLst>
      <p:ext uri="{BB962C8B-B14F-4D97-AF65-F5344CB8AC3E}">
        <p14:creationId xmlns:p14="http://schemas.microsoft.com/office/powerpoint/2010/main" val="387102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9C18-5451-054C-8E19-87B441F01191}"/>
              </a:ext>
            </a:extLst>
          </p:cNvPr>
          <p:cNvSpPr>
            <a:spLocks noGrp="1"/>
          </p:cNvSpPr>
          <p:nvPr>
            <p:ph type="title"/>
          </p:nvPr>
        </p:nvSpPr>
        <p:spPr/>
        <p:txBody>
          <a:bodyPr/>
          <a:lstStyle/>
          <a:p>
            <a:r>
              <a:rPr lang="en-US" dirty="0"/>
              <a:t>T-test: Example</a:t>
            </a:r>
          </a:p>
        </p:txBody>
      </p:sp>
      <p:sp>
        <p:nvSpPr>
          <p:cNvPr id="3" name="Content Placeholder 2">
            <a:extLst>
              <a:ext uri="{FF2B5EF4-FFF2-40B4-BE49-F238E27FC236}">
                <a16:creationId xmlns:a16="http://schemas.microsoft.com/office/drawing/2014/main" id="{24CBE239-7147-E04B-BE42-F02740DFC263}"/>
              </a:ext>
            </a:extLst>
          </p:cNvPr>
          <p:cNvSpPr>
            <a:spLocks noGrp="1"/>
          </p:cNvSpPr>
          <p:nvPr>
            <p:ph idx="1"/>
          </p:nvPr>
        </p:nvSpPr>
        <p:spPr>
          <a:xfrm>
            <a:off x="457200" y="1600201"/>
            <a:ext cx="8229600" cy="2312240"/>
          </a:xfrm>
        </p:spPr>
        <p:txBody>
          <a:bodyPr>
            <a:normAutofit/>
          </a:bodyPr>
          <a:lstStyle/>
          <a:p>
            <a:pPr marL="0" indent="0">
              <a:buNone/>
            </a:pPr>
            <a:r>
              <a:rPr lang="en-GB" dirty="0"/>
              <a:t>Two interventions were tested to determine whether an exercise-training programme or calorie-controlled diet is more effective in lowering cholesterol levels.</a:t>
            </a:r>
            <a:endParaRPr lang="en-US" dirty="0"/>
          </a:p>
        </p:txBody>
      </p:sp>
      <p:pic>
        <p:nvPicPr>
          <p:cNvPr id="5" name="Picture 4">
            <a:extLst>
              <a:ext uri="{FF2B5EF4-FFF2-40B4-BE49-F238E27FC236}">
                <a16:creationId xmlns:a16="http://schemas.microsoft.com/office/drawing/2014/main" id="{00687D15-ECF2-A649-B6C8-5830E21665F8}"/>
              </a:ext>
            </a:extLst>
          </p:cNvPr>
          <p:cNvPicPr>
            <a:picLocks noChangeAspect="1"/>
          </p:cNvPicPr>
          <p:nvPr/>
        </p:nvPicPr>
        <p:blipFill>
          <a:blip r:embed="rId2"/>
          <a:stretch>
            <a:fillRect/>
          </a:stretch>
        </p:blipFill>
        <p:spPr>
          <a:xfrm>
            <a:off x="457200" y="3912441"/>
            <a:ext cx="8003232" cy="1410642"/>
          </a:xfrm>
          <a:prstGeom prst="rect">
            <a:avLst/>
          </a:prstGeom>
        </p:spPr>
      </p:pic>
      <p:sp>
        <p:nvSpPr>
          <p:cNvPr id="6" name="Content Placeholder 2">
            <a:extLst>
              <a:ext uri="{FF2B5EF4-FFF2-40B4-BE49-F238E27FC236}">
                <a16:creationId xmlns:a16="http://schemas.microsoft.com/office/drawing/2014/main" id="{2A456D06-D883-E342-B6AF-19915E986634}"/>
              </a:ext>
            </a:extLst>
          </p:cNvPr>
          <p:cNvSpPr txBox="1">
            <a:spLocks/>
          </p:cNvSpPr>
          <p:nvPr/>
        </p:nvSpPr>
        <p:spPr>
          <a:xfrm>
            <a:off x="2411760" y="6486873"/>
            <a:ext cx="7092280" cy="48051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hlinkClick r:id="rId3"/>
              </a:rPr>
              <a:t>https://statistics.laerd.com/spss-tutorials/independent-t-test-using-spss-statistics.php</a:t>
            </a:r>
            <a:r>
              <a:rPr lang="en-US" dirty="0"/>
              <a:t> </a:t>
            </a:r>
          </a:p>
        </p:txBody>
      </p:sp>
    </p:spTree>
    <p:extLst>
      <p:ext uri="{BB962C8B-B14F-4D97-AF65-F5344CB8AC3E}">
        <p14:creationId xmlns:p14="http://schemas.microsoft.com/office/powerpoint/2010/main" val="124361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6701-771E-344D-9FB6-26C14AF673D5}"/>
              </a:ext>
            </a:extLst>
          </p:cNvPr>
          <p:cNvSpPr>
            <a:spLocks noGrp="1"/>
          </p:cNvSpPr>
          <p:nvPr>
            <p:ph type="title"/>
          </p:nvPr>
        </p:nvSpPr>
        <p:spPr/>
        <p:txBody>
          <a:bodyPr/>
          <a:lstStyle/>
          <a:p>
            <a:r>
              <a:rPr lang="en-US" dirty="0"/>
              <a:t>T-test: Example</a:t>
            </a:r>
          </a:p>
        </p:txBody>
      </p:sp>
      <p:sp>
        <p:nvSpPr>
          <p:cNvPr id="3" name="Content Placeholder 2">
            <a:extLst>
              <a:ext uri="{FF2B5EF4-FFF2-40B4-BE49-F238E27FC236}">
                <a16:creationId xmlns:a16="http://schemas.microsoft.com/office/drawing/2014/main" id="{A5165D21-18D1-094B-9933-E563DDDEEA0D}"/>
              </a:ext>
            </a:extLst>
          </p:cNvPr>
          <p:cNvSpPr>
            <a:spLocks noGrp="1"/>
          </p:cNvSpPr>
          <p:nvPr>
            <p:ph idx="1"/>
          </p:nvPr>
        </p:nvSpPr>
        <p:spPr>
          <a:xfrm>
            <a:off x="457200" y="5127402"/>
            <a:ext cx="8507288" cy="1325934"/>
          </a:xfrm>
        </p:spPr>
        <p:txBody>
          <a:bodyPr>
            <a:normAutofit fontScale="70000" lnSpcReduction="20000"/>
          </a:bodyPr>
          <a:lstStyle/>
          <a:p>
            <a:pPr marL="0" indent="0">
              <a:buNone/>
            </a:pPr>
            <a:r>
              <a:rPr lang="en-GB" dirty="0"/>
              <a:t>“This study found that overweight, physically inactive male participants had statistically significantly lower cholesterol concentrations (5.80 ± 0.38 mmol/L) at the end of an exercise-training programme compared to after a calorie-controlled diet (6.15 ± 0.52 mmol/L), </a:t>
            </a:r>
            <a:r>
              <a:rPr lang="en-GB" i="1" dirty="0"/>
              <a:t>t</a:t>
            </a:r>
            <a:r>
              <a:rPr lang="en-GB" dirty="0"/>
              <a:t>(38)=2.428, </a:t>
            </a:r>
            <a:r>
              <a:rPr lang="en-GB" i="1" dirty="0"/>
              <a:t>p</a:t>
            </a:r>
            <a:r>
              <a:rPr lang="en-GB" dirty="0"/>
              <a:t>=0.020.”</a:t>
            </a:r>
            <a:endParaRPr lang="en-US" dirty="0"/>
          </a:p>
        </p:txBody>
      </p:sp>
      <p:pic>
        <p:nvPicPr>
          <p:cNvPr id="6" name="Picture 5">
            <a:extLst>
              <a:ext uri="{FF2B5EF4-FFF2-40B4-BE49-F238E27FC236}">
                <a16:creationId xmlns:a16="http://schemas.microsoft.com/office/drawing/2014/main" id="{C604DCA7-56B5-C443-BD4D-2BB382D5885F}"/>
              </a:ext>
            </a:extLst>
          </p:cNvPr>
          <p:cNvPicPr>
            <a:picLocks noChangeAspect="1"/>
          </p:cNvPicPr>
          <p:nvPr/>
        </p:nvPicPr>
        <p:blipFill>
          <a:blip r:embed="rId2"/>
          <a:stretch>
            <a:fillRect/>
          </a:stretch>
        </p:blipFill>
        <p:spPr>
          <a:xfrm>
            <a:off x="1835696" y="1229733"/>
            <a:ext cx="5832648" cy="3691291"/>
          </a:xfrm>
          <a:prstGeom prst="rect">
            <a:avLst/>
          </a:prstGeom>
        </p:spPr>
      </p:pic>
      <p:sp>
        <p:nvSpPr>
          <p:cNvPr id="7" name="Content Placeholder 2">
            <a:extLst>
              <a:ext uri="{FF2B5EF4-FFF2-40B4-BE49-F238E27FC236}">
                <a16:creationId xmlns:a16="http://schemas.microsoft.com/office/drawing/2014/main" id="{9A96D7C3-A52F-DE49-A4BA-0F36548CCBEA}"/>
              </a:ext>
            </a:extLst>
          </p:cNvPr>
          <p:cNvSpPr txBox="1">
            <a:spLocks/>
          </p:cNvSpPr>
          <p:nvPr/>
        </p:nvSpPr>
        <p:spPr>
          <a:xfrm>
            <a:off x="2411760" y="6486873"/>
            <a:ext cx="7092280" cy="48051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hlinkClick r:id="rId3"/>
              </a:rPr>
              <a:t>https://statistics.laerd.com/spss-tutorials/independent-t-test-using-spss-statistics.php</a:t>
            </a:r>
            <a:r>
              <a:rPr lang="en-US" dirty="0"/>
              <a:t> </a:t>
            </a:r>
          </a:p>
        </p:txBody>
      </p:sp>
      <p:sp>
        <p:nvSpPr>
          <p:cNvPr id="8" name="Rectangle 7">
            <a:extLst>
              <a:ext uri="{FF2B5EF4-FFF2-40B4-BE49-F238E27FC236}">
                <a16:creationId xmlns:a16="http://schemas.microsoft.com/office/drawing/2014/main" id="{21879A45-227D-3048-9CB2-33A5A24A9E7F}"/>
              </a:ext>
            </a:extLst>
          </p:cNvPr>
          <p:cNvSpPr/>
          <p:nvPr/>
        </p:nvSpPr>
        <p:spPr>
          <a:xfrm>
            <a:off x="6156176" y="2912480"/>
            <a:ext cx="504056" cy="36004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2503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976B-12F9-9B48-AC91-1D8A9EC14E10}"/>
              </a:ext>
            </a:extLst>
          </p:cNvPr>
          <p:cNvSpPr>
            <a:spLocks noGrp="1"/>
          </p:cNvSpPr>
          <p:nvPr>
            <p:ph type="title"/>
          </p:nvPr>
        </p:nvSpPr>
        <p:spPr>
          <a:xfrm>
            <a:off x="628650" y="640079"/>
            <a:ext cx="3511306" cy="1840613"/>
          </a:xfrm>
        </p:spPr>
        <p:txBody>
          <a:bodyPr anchor="b">
            <a:normAutofit/>
          </a:bodyPr>
          <a:lstStyle/>
          <a:p>
            <a:r>
              <a:rPr lang="en-US" sz="3500" dirty="0"/>
              <a:t>T-test: Assumptions</a:t>
            </a:r>
          </a:p>
        </p:txBody>
      </p:sp>
      <p:sp>
        <p:nvSpPr>
          <p:cNvPr id="3" name="Content Placeholder 2">
            <a:extLst>
              <a:ext uri="{FF2B5EF4-FFF2-40B4-BE49-F238E27FC236}">
                <a16:creationId xmlns:a16="http://schemas.microsoft.com/office/drawing/2014/main" id="{E9D32C5A-4388-E94D-AA99-6BAC8D90CFEF}"/>
              </a:ext>
            </a:extLst>
          </p:cNvPr>
          <p:cNvSpPr>
            <a:spLocks noGrp="1"/>
          </p:cNvSpPr>
          <p:nvPr>
            <p:ph idx="1"/>
          </p:nvPr>
        </p:nvSpPr>
        <p:spPr>
          <a:xfrm>
            <a:off x="628650" y="2686323"/>
            <a:ext cx="3511306" cy="3531598"/>
          </a:xfrm>
        </p:spPr>
        <p:txBody>
          <a:bodyPr>
            <a:normAutofit/>
          </a:bodyPr>
          <a:lstStyle/>
          <a:p>
            <a:pPr>
              <a:lnSpc>
                <a:spcPct val="90000"/>
              </a:lnSpc>
            </a:pPr>
            <a:r>
              <a:rPr lang="en-US" sz="1600" dirty="0"/>
              <a:t>Continuous dependent variable</a:t>
            </a:r>
          </a:p>
          <a:p>
            <a:pPr marL="0" indent="0">
              <a:lnSpc>
                <a:spcPct val="90000"/>
              </a:lnSpc>
              <a:buNone/>
            </a:pPr>
            <a:endParaRPr lang="en-US" sz="1600" dirty="0"/>
          </a:p>
          <a:p>
            <a:pPr marL="0" indent="0">
              <a:lnSpc>
                <a:spcPct val="90000"/>
              </a:lnSpc>
              <a:buNone/>
            </a:pPr>
            <a:r>
              <a:rPr lang="en-US" sz="1600" dirty="0"/>
              <a:t>One sample and paired:</a:t>
            </a:r>
          </a:p>
          <a:p>
            <a:pPr>
              <a:lnSpc>
                <a:spcPct val="90000"/>
              </a:lnSpc>
            </a:pPr>
            <a:r>
              <a:rPr lang="en-US" sz="1600" dirty="0"/>
              <a:t>Differences normally distributed </a:t>
            </a:r>
          </a:p>
          <a:p>
            <a:pPr>
              <a:lnSpc>
                <a:spcPct val="90000"/>
              </a:lnSpc>
            </a:pPr>
            <a:endParaRPr lang="en-US" sz="1600" dirty="0"/>
          </a:p>
          <a:p>
            <a:pPr marL="0" indent="0">
              <a:lnSpc>
                <a:spcPct val="90000"/>
              </a:lnSpc>
              <a:buNone/>
            </a:pPr>
            <a:r>
              <a:rPr lang="en-US" sz="1600" dirty="0"/>
              <a:t>Two independent samples:</a:t>
            </a:r>
          </a:p>
          <a:p>
            <a:pPr>
              <a:lnSpc>
                <a:spcPct val="90000"/>
              </a:lnSpc>
            </a:pPr>
            <a:r>
              <a:rPr lang="en-US" sz="1600" dirty="0"/>
              <a:t>Similar size groups</a:t>
            </a:r>
          </a:p>
          <a:p>
            <a:pPr>
              <a:lnSpc>
                <a:spcPct val="90000"/>
              </a:lnSpc>
            </a:pPr>
            <a:r>
              <a:rPr lang="en-US" sz="1600" dirty="0"/>
              <a:t>Normally distributed</a:t>
            </a:r>
          </a:p>
          <a:p>
            <a:pPr>
              <a:lnSpc>
                <a:spcPct val="90000"/>
              </a:lnSpc>
            </a:pPr>
            <a:r>
              <a:rPr lang="en-US" sz="1600" dirty="0"/>
              <a:t>Variances equal </a:t>
            </a:r>
          </a:p>
          <a:p>
            <a:pPr>
              <a:lnSpc>
                <a:spcPct val="90000"/>
              </a:lnSpc>
            </a:pPr>
            <a:endParaRPr lang="en-US" sz="1600" dirty="0"/>
          </a:p>
          <a:p>
            <a:pPr marL="0" indent="0">
              <a:lnSpc>
                <a:spcPct val="90000"/>
              </a:lnSpc>
              <a:buNone/>
            </a:pPr>
            <a:r>
              <a:rPr lang="en-US" sz="1600" dirty="0"/>
              <a:t>Non-parametric tests:</a:t>
            </a:r>
          </a:p>
          <a:p>
            <a:pPr marL="0" indent="0">
              <a:lnSpc>
                <a:spcPct val="90000"/>
              </a:lnSpc>
              <a:buNone/>
            </a:pPr>
            <a:r>
              <a:rPr lang="en-US" sz="1600" dirty="0"/>
              <a:t>Mann-Whitney U (independent)</a:t>
            </a:r>
          </a:p>
          <a:p>
            <a:pPr marL="0" indent="0">
              <a:lnSpc>
                <a:spcPct val="90000"/>
              </a:lnSpc>
              <a:buNone/>
            </a:pPr>
            <a:r>
              <a:rPr lang="en-US" sz="1600" dirty="0"/>
              <a:t>Wilcoxon signed ranks (paired)</a:t>
            </a:r>
          </a:p>
        </p:txBody>
      </p:sp>
      <p:pic>
        <p:nvPicPr>
          <p:cNvPr id="4" name="Picture 3">
            <a:extLst>
              <a:ext uri="{FF2B5EF4-FFF2-40B4-BE49-F238E27FC236}">
                <a16:creationId xmlns:a16="http://schemas.microsoft.com/office/drawing/2014/main" id="{037778E9-00F7-3840-A85A-DF2AEA54849C}"/>
              </a:ext>
            </a:extLst>
          </p:cNvPr>
          <p:cNvPicPr>
            <a:picLocks noChangeAspect="1"/>
          </p:cNvPicPr>
          <p:nvPr/>
        </p:nvPicPr>
        <p:blipFill>
          <a:blip r:embed="rId2"/>
          <a:stretch>
            <a:fillRect/>
          </a:stretch>
        </p:blipFill>
        <p:spPr>
          <a:xfrm>
            <a:off x="4436371" y="1130984"/>
            <a:ext cx="4078979" cy="4596032"/>
          </a:xfrm>
          <a:prstGeom prst="rect">
            <a:avLst/>
          </a:prstGeom>
        </p:spPr>
      </p:pic>
    </p:spTree>
    <p:extLst>
      <p:ext uri="{BB962C8B-B14F-4D97-AF65-F5344CB8AC3E}">
        <p14:creationId xmlns:p14="http://schemas.microsoft.com/office/powerpoint/2010/main" val="3612417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9647-32FE-CF47-AAAD-8D6F87F84053}"/>
              </a:ext>
            </a:extLst>
          </p:cNvPr>
          <p:cNvSpPr>
            <a:spLocks noGrp="1"/>
          </p:cNvSpPr>
          <p:nvPr>
            <p:ph type="title"/>
          </p:nvPr>
        </p:nvSpPr>
        <p:spPr>
          <a:xfrm>
            <a:off x="628650" y="640079"/>
            <a:ext cx="3511306" cy="1840613"/>
          </a:xfrm>
        </p:spPr>
        <p:txBody>
          <a:bodyPr anchor="b">
            <a:normAutofit/>
          </a:bodyPr>
          <a:lstStyle/>
          <a:p>
            <a:r>
              <a:rPr lang="en-US" sz="3500"/>
              <a:t>Analysis of Variance (ANOVA)</a:t>
            </a:r>
          </a:p>
        </p:txBody>
      </p:sp>
      <p:sp>
        <p:nvSpPr>
          <p:cNvPr id="3" name="Content Placeholder 2">
            <a:extLst>
              <a:ext uri="{FF2B5EF4-FFF2-40B4-BE49-F238E27FC236}">
                <a16:creationId xmlns:a16="http://schemas.microsoft.com/office/drawing/2014/main" id="{37272A40-9EF8-0942-BC84-C183CAF547D9}"/>
              </a:ext>
            </a:extLst>
          </p:cNvPr>
          <p:cNvSpPr>
            <a:spLocks noGrp="1"/>
          </p:cNvSpPr>
          <p:nvPr>
            <p:ph idx="1"/>
          </p:nvPr>
        </p:nvSpPr>
        <p:spPr>
          <a:xfrm>
            <a:off x="628650" y="2686323"/>
            <a:ext cx="3511306" cy="3531598"/>
          </a:xfrm>
        </p:spPr>
        <p:txBody>
          <a:bodyPr>
            <a:normAutofit/>
          </a:bodyPr>
          <a:lstStyle/>
          <a:p>
            <a:pPr marL="0" indent="0">
              <a:buNone/>
            </a:pPr>
            <a:r>
              <a:rPr lang="en-US" sz="1700" dirty="0"/>
              <a:t>An ANOVA allows us to test the differences between 2+ groups. </a:t>
            </a:r>
          </a:p>
          <a:p>
            <a:pPr marL="0" indent="0">
              <a:buNone/>
            </a:pPr>
            <a:endParaRPr lang="en-US" sz="1700" dirty="0"/>
          </a:p>
          <a:p>
            <a:pPr marL="0" indent="0">
              <a:buNone/>
            </a:pPr>
            <a:r>
              <a:rPr lang="en-US" sz="1700" dirty="0"/>
              <a:t>Independent: One-way or two-way ANOVA </a:t>
            </a:r>
          </a:p>
          <a:p>
            <a:pPr marL="0" indent="0">
              <a:buNone/>
            </a:pPr>
            <a:endParaRPr lang="en-US" sz="1700" dirty="0"/>
          </a:p>
          <a:p>
            <a:pPr marL="0" indent="0">
              <a:buNone/>
            </a:pPr>
            <a:r>
              <a:rPr lang="en-US" sz="1700" dirty="0"/>
              <a:t>Dependent: Repeated measures ANOVA</a:t>
            </a:r>
          </a:p>
        </p:txBody>
      </p:sp>
      <p:pic>
        <p:nvPicPr>
          <p:cNvPr id="4" name="Picture 3">
            <a:extLst>
              <a:ext uri="{FF2B5EF4-FFF2-40B4-BE49-F238E27FC236}">
                <a16:creationId xmlns:a16="http://schemas.microsoft.com/office/drawing/2014/main" id="{FDFB26BC-2155-4D48-ADC5-2E030B94F405}"/>
              </a:ext>
            </a:extLst>
          </p:cNvPr>
          <p:cNvPicPr>
            <a:picLocks noChangeAspect="1"/>
          </p:cNvPicPr>
          <p:nvPr/>
        </p:nvPicPr>
        <p:blipFill>
          <a:blip r:embed="rId2"/>
          <a:stretch>
            <a:fillRect/>
          </a:stretch>
        </p:blipFill>
        <p:spPr>
          <a:xfrm>
            <a:off x="4436371" y="2297083"/>
            <a:ext cx="4078979" cy="2263833"/>
          </a:xfrm>
          <a:prstGeom prst="rect">
            <a:avLst/>
          </a:prstGeom>
        </p:spPr>
      </p:pic>
    </p:spTree>
    <p:extLst>
      <p:ext uri="{BB962C8B-B14F-4D97-AF65-F5344CB8AC3E}">
        <p14:creationId xmlns:p14="http://schemas.microsoft.com/office/powerpoint/2010/main" val="204370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78B8B-0B16-9948-93CB-82753C84E521}"/>
              </a:ext>
            </a:extLst>
          </p:cNvPr>
          <p:cNvPicPr>
            <a:picLocks noChangeAspect="1"/>
          </p:cNvPicPr>
          <p:nvPr/>
        </p:nvPicPr>
        <p:blipFill rotWithShape="1">
          <a:blip r:embed="rId2"/>
          <a:srcRect t="18500"/>
          <a:stretch/>
        </p:blipFill>
        <p:spPr>
          <a:xfrm>
            <a:off x="827584" y="1268760"/>
            <a:ext cx="7488832" cy="4577524"/>
          </a:xfrm>
          <a:prstGeom prst="rect">
            <a:avLst/>
          </a:prstGeom>
        </p:spPr>
      </p:pic>
    </p:spTree>
    <p:extLst>
      <p:ext uri="{BB962C8B-B14F-4D97-AF65-F5344CB8AC3E}">
        <p14:creationId xmlns:p14="http://schemas.microsoft.com/office/powerpoint/2010/main" val="743684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2336-88D2-2D45-8CD3-20F2A8370252}"/>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200" kern="1200">
                <a:solidFill>
                  <a:schemeClr val="tx1"/>
                </a:solidFill>
                <a:latin typeface="+mj-lt"/>
                <a:ea typeface="+mj-ea"/>
                <a:cs typeface="+mj-cs"/>
              </a:rPr>
              <a:t>One way ANOVA</a:t>
            </a:r>
          </a:p>
        </p:txBody>
      </p:sp>
      <p:sp>
        <p:nvSpPr>
          <p:cNvPr id="3" name="Content Placeholder 2">
            <a:extLst>
              <a:ext uri="{FF2B5EF4-FFF2-40B4-BE49-F238E27FC236}">
                <a16:creationId xmlns:a16="http://schemas.microsoft.com/office/drawing/2014/main" id="{FFD548B8-821E-8146-9DF8-8DBFA592376F}"/>
              </a:ext>
            </a:extLst>
          </p:cNvPr>
          <p:cNvSpPr>
            <a:spLocks noGrp="1"/>
          </p:cNvSpPr>
          <p:nvPr>
            <p:ph idx="1"/>
          </p:nvPr>
        </p:nvSpPr>
        <p:spPr>
          <a:xfrm>
            <a:off x="628649" y="1335726"/>
            <a:ext cx="7886699" cy="420624"/>
          </a:xfrm>
        </p:spPr>
        <p:txBody>
          <a:bodyPr vert="horz" lIns="91440" tIns="45720" rIns="91440" bIns="45720" rtlCol="0">
            <a:normAutofit/>
          </a:bodyPr>
          <a:lstStyle/>
          <a:p>
            <a:pPr marL="0" indent="0" algn="ctr">
              <a:lnSpc>
                <a:spcPct val="90000"/>
              </a:lnSpc>
              <a:spcBef>
                <a:spcPts val="1000"/>
              </a:spcBef>
              <a:buNone/>
            </a:pPr>
            <a:r>
              <a:rPr lang="en-US" sz="1700" kern="1200">
                <a:solidFill>
                  <a:schemeClr val="tx1"/>
                </a:solidFill>
                <a:latin typeface="+mn-lt"/>
                <a:ea typeface="+mn-ea"/>
                <a:cs typeface="+mn-cs"/>
              </a:rPr>
              <a:t>Used to compare means from 2+ independent groups</a:t>
            </a:r>
          </a:p>
        </p:txBody>
      </p:sp>
      <p:pic>
        <p:nvPicPr>
          <p:cNvPr id="4" name="Picture 3">
            <a:extLst>
              <a:ext uri="{FF2B5EF4-FFF2-40B4-BE49-F238E27FC236}">
                <a16:creationId xmlns:a16="http://schemas.microsoft.com/office/drawing/2014/main" id="{3387738E-7414-3B4E-AFC9-B19723ED2175}"/>
              </a:ext>
            </a:extLst>
          </p:cNvPr>
          <p:cNvPicPr>
            <a:picLocks noChangeAspect="1"/>
          </p:cNvPicPr>
          <p:nvPr/>
        </p:nvPicPr>
        <p:blipFill>
          <a:blip r:embed="rId2"/>
          <a:stretch>
            <a:fillRect/>
          </a:stretch>
        </p:blipFill>
        <p:spPr>
          <a:xfrm>
            <a:off x="1019403" y="1863801"/>
            <a:ext cx="7105193" cy="4440746"/>
          </a:xfrm>
          <a:prstGeom prst="rect">
            <a:avLst/>
          </a:prstGeom>
        </p:spPr>
      </p:pic>
    </p:spTree>
    <p:extLst>
      <p:ext uri="{BB962C8B-B14F-4D97-AF65-F5344CB8AC3E}">
        <p14:creationId xmlns:p14="http://schemas.microsoft.com/office/powerpoint/2010/main" val="3472793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FA1C-C0F5-4B4A-BB24-5605D5257944}"/>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200" kern="1200">
                <a:solidFill>
                  <a:schemeClr val="tx1"/>
                </a:solidFill>
                <a:latin typeface="+mj-lt"/>
                <a:ea typeface="+mj-ea"/>
                <a:cs typeface="+mj-cs"/>
              </a:rPr>
              <a:t>Two way ANOVA</a:t>
            </a:r>
          </a:p>
        </p:txBody>
      </p:sp>
      <p:sp>
        <p:nvSpPr>
          <p:cNvPr id="3" name="Content Placeholder 2">
            <a:extLst>
              <a:ext uri="{FF2B5EF4-FFF2-40B4-BE49-F238E27FC236}">
                <a16:creationId xmlns:a16="http://schemas.microsoft.com/office/drawing/2014/main" id="{A827553B-69BF-EB49-9F1B-C6E61BFD1A93}"/>
              </a:ext>
            </a:extLst>
          </p:cNvPr>
          <p:cNvSpPr>
            <a:spLocks noGrp="1"/>
          </p:cNvSpPr>
          <p:nvPr>
            <p:ph idx="1"/>
          </p:nvPr>
        </p:nvSpPr>
        <p:spPr>
          <a:xfrm>
            <a:off x="628649" y="1335726"/>
            <a:ext cx="7886699" cy="420624"/>
          </a:xfrm>
        </p:spPr>
        <p:txBody>
          <a:bodyPr vert="horz" lIns="91440" tIns="45720" rIns="91440" bIns="45720" rtlCol="0">
            <a:normAutofit/>
          </a:bodyPr>
          <a:lstStyle/>
          <a:p>
            <a:pPr marL="0" indent="0" algn="ctr">
              <a:lnSpc>
                <a:spcPct val="90000"/>
              </a:lnSpc>
              <a:spcBef>
                <a:spcPts val="1000"/>
              </a:spcBef>
              <a:buNone/>
            </a:pPr>
            <a:r>
              <a:rPr lang="en-US" sz="1700" kern="1200" dirty="0">
                <a:solidFill>
                  <a:schemeClr val="tx1"/>
                </a:solidFill>
                <a:latin typeface="+mn-lt"/>
                <a:ea typeface="+mn-ea"/>
                <a:cs typeface="+mn-cs"/>
              </a:rPr>
              <a:t>Two </a:t>
            </a:r>
            <a:r>
              <a:rPr lang="en-US" sz="1700" dirty="0"/>
              <a:t>factors</a:t>
            </a:r>
            <a:r>
              <a:rPr lang="en-US" sz="1700" kern="1200" dirty="0">
                <a:solidFill>
                  <a:schemeClr val="tx1"/>
                </a:solidFill>
                <a:latin typeface="+mn-lt"/>
                <a:ea typeface="+mn-ea"/>
                <a:cs typeface="+mn-cs"/>
              </a:rPr>
              <a:t>, e.g. Treatment and sex</a:t>
            </a:r>
          </a:p>
        </p:txBody>
      </p:sp>
      <p:pic>
        <p:nvPicPr>
          <p:cNvPr id="4" name="Picture 3">
            <a:extLst>
              <a:ext uri="{FF2B5EF4-FFF2-40B4-BE49-F238E27FC236}">
                <a16:creationId xmlns:a16="http://schemas.microsoft.com/office/drawing/2014/main" id="{23A64D78-FFF6-C24D-A52A-6356B2A2CF20}"/>
              </a:ext>
            </a:extLst>
          </p:cNvPr>
          <p:cNvPicPr>
            <a:picLocks noChangeAspect="1"/>
          </p:cNvPicPr>
          <p:nvPr/>
        </p:nvPicPr>
        <p:blipFill>
          <a:blip r:embed="rId2"/>
          <a:stretch>
            <a:fillRect/>
          </a:stretch>
        </p:blipFill>
        <p:spPr>
          <a:xfrm>
            <a:off x="1019403" y="1863801"/>
            <a:ext cx="7105193" cy="4440746"/>
          </a:xfrm>
          <a:prstGeom prst="rect">
            <a:avLst/>
          </a:prstGeom>
        </p:spPr>
      </p:pic>
      <p:sp>
        <p:nvSpPr>
          <p:cNvPr id="6" name="Content Placeholder 2">
            <a:extLst>
              <a:ext uri="{FF2B5EF4-FFF2-40B4-BE49-F238E27FC236}">
                <a16:creationId xmlns:a16="http://schemas.microsoft.com/office/drawing/2014/main" id="{4018971F-6A32-3243-8A7D-8D915CE1D7A8}"/>
              </a:ext>
            </a:extLst>
          </p:cNvPr>
          <p:cNvSpPr txBox="1">
            <a:spLocks/>
          </p:cNvSpPr>
          <p:nvPr/>
        </p:nvSpPr>
        <p:spPr>
          <a:xfrm>
            <a:off x="3995936" y="6304547"/>
            <a:ext cx="2954288" cy="8228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t>Male or female</a:t>
            </a:r>
          </a:p>
        </p:txBody>
      </p:sp>
    </p:spTree>
    <p:extLst>
      <p:ext uri="{BB962C8B-B14F-4D97-AF65-F5344CB8AC3E}">
        <p14:creationId xmlns:p14="http://schemas.microsoft.com/office/powerpoint/2010/main" val="3584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5191-FAF1-0942-8E28-8DB9F3462E1B}"/>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3EDCFBD1-90D6-8E4E-B168-9F457AC1064E}"/>
              </a:ext>
            </a:extLst>
          </p:cNvPr>
          <p:cNvSpPr>
            <a:spLocks noGrp="1"/>
          </p:cNvSpPr>
          <p:nvPr>
            <p:ph idx="1"/>
          </p:nvPr>
        </p:nvSpPr>
        <p:spPr/>
        <p:txBody>
          <a:bodyPr/>
          <a:lstStyle/>
          <a:p>
            <a:pPr marL="514350" indent="-514350">
              <a:buFont typeface="+mj-lt"/>
              <a:buAutoNum type="arabicPeriod"/>
            </a:pPr>
            <a:r>
              <a:rPr lang="en-US" dirty="0"/>
              <a:t>Introduction to statistics</a:t>
            </a:r>
          </a:p>
          <a:p>
            <a:pPr marL="514350" indent="-514350">
              <a:buFont typeface="+mj-lt"/>
              <a:buAutoNum type="arabicPeriod"/>
            </a:pPr>
            <a:r>
              <a:rPr lang="en-US" dirty="0"/>
              <a:t>T-Test</a:t>
            </a:r>
          </a:p>
          <a:p>
            <a:pPr marL="514350" indent="-514350">
              <a:buFont typeface="+mj-lt"/>
              <a:buAutoNum type="arabicPeriod"/>
            </a:pPr>
            <a:r>
              <a:rPr lang="en-US" dirty="0"/>
              <a:t>ANOVA</a:t>
            </a:r>
          </a:p>
          <a:p>
            <a:pPr marL="514350" indent="-514350">
              <a:buFont typeface="+mj-lt"/>
              <a:buAutoNum type="arabicPeriod"/>
            </a:pPr>
            <a:r>
              <a:rPr lang="en-US" dirty="0"/>
              <a:t>Linear regression </a:t>
            </a:r>
          </a:p>
        </p:txBody>
      </p:sp>
    </p:spTree>
    <p:extLst>
      <p:ext uri="{BB962C8B-B14F-4D97-AF65-F5344CB8AC3E}">
        <p14:creationId xmlns:p14="http://schemas.microsoft.com/office/powerpoint/2010/main" val="2869734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76A7-B458-1443-9A75-0BF9DF638F34}"/>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200" kern="1200">
                <a:solidFill>
                  <a:schemeClr val="tx1"/>
                </a:solidFill>
                <a:latin typeface="+mj-lt"/>
                <a:ea typeface="+mj-ea"/>
                <a:cs typeface="+mj-cs"/>
              </a:rPr>
              <a:t>Repeated measures ANOVA</a:t>
            </a:r>
          </a:p>
        </p:txBody>
      </p:sp>
      <p:sp>
        <p:nvSpPr>
          <p:cNvPr id="3" name="Content Placeholder 2">
            <a:extLst>
              <a:ext uri="{FF2B5EF4-FFF2-40B4-BE49-F238E27FC236}">
                <a16:creationId xmlns:a16="http://schemas.microsoft.com/office/drawing/2014/main" id="{1719ACAA-05BF-B740-8A22-9974DDC9C47F}"/>
              </a:ext>
            </a:extLst>
          </p:cNvPr>
          <p:cNvSpPr>
            <a:spLocks noGrp="1"/>
          </p:cNvSpPr>
          <p:nvPr>
            <p:ph idx="1"/>
          </p:nvPr>
        </p:nvSpPr>
        <p:spPr>
          <a:xfrm>
            <a:off x="628649" y="1335726"/>
            <a:ext cx="7886699" cy="420624"/>
          </a:xfrm>
        </p:spPr>
        <p:txBody>
          <a:bodyPr vert="horz" lIns="91440" tIns="45720" rIns="91440" bIns="45720" rtlCol="0">
            <a:normAutofit/>
          </a:bodyPr>
          <a:lstStyle/>
          <a:p>
            <a:pPr marL="0" indent="0" algn="ctr">
              <a:lnSpc>
                <a:spcPct val="90000"/>
              </a:lnSpc>
              <a:spcBef>
                <a:spcPts val="1000"/>
              </a:spcBef>
              <a:buNone/>
            </a:pPr>
            <a:r>
              <a:rPr lang="en-US" sz="1700" kern="1200">
                <a:solidFill>
                  <a:schemeClr val="tx1"/>
                </a:solidFill>
                <a:latin typeface="+mn-lt"/>
                <a:ea typeface="+mn-ea"/>
                <a:cs typeface="+mn-cs"/>
              </a:rPr>
              <a:t>Used to measure the difference in 2+ related groups</a:t>
            </a:r>
          </a:p>
        </p:txBody>
      </p:sp>
      <p:pic>
        <p:nvPicPr>
          <p:cNvPr id="4" name="Picture 3">
            <a:extLst>
              <a:ext uri="{FF2B5EF4-FFF2-40B4-BE49-F238E27FC236}">
                <a16:creationId xmlns:a16="http://schemas.microsoft.com/office/drawing/2014/main" id="{B96F449C-4A44-F444-BF39-034EAD979B32}"/>
              </a:ext>
            </a:extLst>
          </p:cNvPr>
          <p:cNvPicPr>
            <a:picLocks noChangeAspect="1"/>
          </p:cNvPicPr>
          <p:nvPr/>
        </p:nvPicPr>
        <p:blipFill>
          <a:blip r:embed="rId2"/>
          <a:stretch>
            <a:fillRect/>
          </a:stretch>
        </p:blipFill>
        <p:spPr>
          <a:xfrm>
            <a:off x="1220493" y="1863801"/>
            <a:ext cx="6703012" cy="4440746"/>
          </a:xfrm>
          <a:prstGeom prst="rect">
            <a:avLst/>
          </a:prstGeom>
        </p:spPr>
      </p:pic>
    </p:spTree>
    <p:extLst>
      <p:ext uri="{BB962C8B-B14F-4D97-AF65-F5344CB8AC3E}">
        <p14:creationId xmlns:p14="http://schemas.microsoft.com/office/powerpoint/2010/main" val="2108566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E333-DDEB-134D-8257-05C86D2244C2}"/>
              </a:ext>
            </a:extLst>
          </p:cNvPr>
          <p:cNvSpPr>
            <a:spLocks noGrp="1"/>
          </p:cNvSpPr>
          <p:nvPr>
            <p:ph type="title"/>
          </p:nvPr>
        </p:nvSpPr>
        <p:spPr/>
        <p:txBody>
          <a:bodyPr/>
          <a:lstStyle/>
          <a:p>
            <a:r>
              <a:rPr lang="en-US" dirty="0"/>
              <a:t>ANOVA assumptions</a:t>
            </a:r>
          </a:p>
        </p:txBody>
      </p:sp>
      <p:sp>
        <p:nvSpPr>
          <p:cNvPr id="3" name="Content Placeholder 2">
            <a:extLst>
              <a:ext uri="{FF2B5EF4-FFF2-40B4-BE49-F238E27FC236}">
                <a16:creationId xmlns:a16="http://schemas.microsoft.com/office/drawing/2014/main" id="{B2703807-EFD2-C04B-9F46-DB799850D0A9}"/>
              </a:ext>
            </a:extLst>
          </p:cNvPr>
          <p:cNvSpPr>
            <a:spLocks noGrp="1"/>
          </p:cNvSpPr>
          <p:nvPr>
            <p:ph idx="1"/>
          </p:nvPr>
        </p:nvSpPr>
        <p:spPr>
          <a:xfrm>
            <a:off x="457200" y="1600200"/>
            <a:ext cx="8229600" cy="5141168"/>
          </a:xfrm>
        </p:spPr>
        <p:txBody>
          <a:bodyPr>
            <a:normAutofit lnSpcReduction="10000"/>
          </a:bodyPr>
          <a:lstStyle/>
          <a:p>
            <a:r>
              <a:rPr lang="en-US" dirty="0"/>
              <a:t>Continuous dependent variable </a:t>
            </a:r>
          </a:p>
          <a:p>
            <a:r>
              <a:rPr lang="en-US" dirty="0"/>
              <a:t>Normally distributed </a:t>
            </a:r>
          </a:p>
          <a:p>
            <a:r>
              <a:rPr lang="en-US" dirty="0"/>
              <a:t>Equal variances </a:t>
            </a:r>
          </a:p>
          <a:p>
            <a:endParaRPr lang="en-US" dirty="0"/>
          </a:p>
          <a:p>
            <a:pPr marL="0" indent="0">
              <a:buNone/>
            </a:pPr>
            <a:r>
              <a:rPr lang="en-US" dirty="0"/>
              <a:t>One and two way:</a:t>
            </a:r>
          </a:p>
          <a:p>
            <a:r>
              <a:rPr lang="en-US" dirty="0"/>
              <a:t>Independent groups </a:t>
            </a:r>
          </a:p>
          <a:p>
            <a:endParaRPr lang="en-US" dirty="0"/>
          </a:p>
          <a:p>
            <a:pPr marL="0" indent="0">
              <a:buNone/>
            </a:pPr>
            <a:r>
              <a:rPr lang="en-US" dirty="0"/>
              <a:t>Repeated measures:</a:t>
            </a:r>
          </a:p>
          <a:p>
            <a:r>
              <a:rPr lang="en-US" dirty="0"/>
              <a:t>Related groups </a:t>
            </a:r>
          </a:p>
        </p:txBody>
      </p:sp>
    </p:spTree>
    <p:extLst>
      <p:ext uri="{BB962C8B-B14F-4D97-AF65-F5344CB8AC3E}">
        <p14:creationId xmlns:p14="http://schemas.microsoft.com/office/powerpoint/2010/main" val="2901087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charset="0"/>
                <a:ea typeface="Times" charset="0"/>
                <a:cs typeface="Times" charset="0"/>
              </a:rPr>
              <a:t>Linear regression</a:t>
            </a:r>
            <a:endParaRPr lang="it-IT" b="1" dirty="0">
              <a:latin typeface="Times" charset="0"/>
              <a:ea typeface="Times" charset="0"/>
              <a:cs typeface="Times"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556792"/>
            <a:ext cx="5715000" cy="4486275"/>
          </a:xfrm>
          <a:prstGeom prst="rect">
            <a:avLst/>
          </a:prstGeom>
        </p:spPr>
      </p:pic>
    </p:spTree>
    <p:extLst>
      <p:ext uri="{BB962C8B-B14F-4D97-AF65-F5344CB8AC3E}">
        <p14:creationId xmlns:p14="http://schemas.microsoft.com/office/powerpoint/2010/main" val="3256817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charset="0"/>
                <a:ea typeface="Times" charset="0"/>
                <a:cs typeface="Times" charset="0"/>
              </a:rPr>
              <a:t>Regression</a:t>
            </a:r>
          </a:p>
        </p:txBody>
      </p:sp>
      <p:sp>
        <p:nvSpPr>
          <p:cNvPr id="3" name="Content Placeholder 2"/>
          <p:cNvSpPr>
            <a:spLocks noGrp="1"/>
          </p:cNvSpPr>
          <p:nvPr>
            <p:ph idx="1"/>
          </p:nvPr>
        </p:nvSpPr>
        <p:spPr/>
        <p:txBody>
          <a:bodyPr>
            <a:normAutofit/>
          </a:bodyPr>
          <a:lstStyle/>
          <a:p>
            <a:pPr>
              <a:defRPr/>
            </a:pPr>
            <a:r>
              <a:rPr lang="en-GB" dirty="0">
                <a:latin typeface="Times" charset="0"/>
                <a:ea typeface="Times" charset="0"/>
                <a:cs typeface="Times" charset="0"/>
              </a:rPr>
              <a:t>Regression is closely related to correlation</a:t>
            </a:r>
          </a:p>
          <a:p>
            <a:pPr>
              <a:defRPr/>
            </a:pPr>
            <a:endParaRPr lang="en-GB" dirty="0">
              <a:latin typeface="Times" charset="0"/>
              <a:ea typeface="Times" charset="0"/>
              <a:cs typeface="Times" charset="0"/>
            </a:endParaRPr>
          </a:p>
          <a:p>
            <a:pPr>
              <a:defRPr/>
            </a:pPr>
            <a:r>
              <a:rPr lang="en-GB" dirty="0">
                <a:latin typeface="Times" charset="0"/>
                <a:ea typeface="Times" charset="0"/>
                <a:cs typeface="Times" charset="0"/>
              </a:rPr>
              <a:t>Can be used to </a:t>
            </a:r>
            <a:r>
              <a:rPr lang="en-GB" b="1" dirty="0">
                <a:solidFill>
                  <a:srgbClr val="0070C0"/>
                </a:solidFill>
                <a:latin typeface="Times" charset="0"/>
                <a:ea typeface="Times" charset="0"/>
                <a:cs typeface="Times" charset="0"/>
              </a:rPr>
              <a:t>predict values </a:t>
            </a:r>
            <a:r>
              <a:rPr lang="en-GB" dirty="0">
                <a:latin typeface="Times" charset="0"/>
                <a:ea typeface="Times" charset="0"/>
                <a:cs typeface="Times" charset="0"/>
              </a:rPr>
              <a:t>of one of the two variables measured from the other</a:t>
            </a:r>
          </a:p>
          <a:p>
            <a:pPr>
              <a:defRPr/>
            </a:pPr>
            <a:endParaRPr lang="en-GB" dirty="0">
              <a:solidFill>
                <a:schemeClr val="tx2"/>
              </a:solidFill>
              <a:latin typeface="Times" charset="0"/>
              <a:ea typeface="Times" charset="0"/>
              <a:cs typeface="Times" charset="0"/>
            </a:endParaRPr>
          </a:p>
          <a:p>
            <a:pPr>
              <a:defRPr/>
            </a:pPr>
            <a:r>
              <a:rPr lang="en-GB" b="1" dirty="0">
                <a:solidFill>
                  <a:srgbClr val="0070C0"/>
                </a:solidFill>
                <a:latin typeface="Times" charset="0"/>
                <a:ea typeface="Times" charset="0"/>
                <a:cs typeface="Times" charset="0"/>
              </a:rPr>
              <a:t>Linear regressions are the most common type of  regression; testing for a linear relationship between variables.</a:t>
            </a:r>
          </a:p>
        </p:txBody>
      </p:sp>
    </p:spTree>
    <p:extLst>
      <p:ext uri="{BB962C8B-B14F-4D97-AF65-F5344CB8AC3E}">
        <p14:creationId xmlns:p14="http://schemas.microsoft.com/office/powerpoint/2010/main" val="3147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charset="0"/>
                <a:ea typeface="Times" charset="0"/>
                <a:cs typeface="Times" charset="0"/>
              </a:rPr>
              <a:t>Single Linear Regression</a:t>
            </a:r>
          </a:p>
        </p:txBody>
      </p:sp>
      <p:sp>
        <p:nvSpPr>
          <p:cNvPr id="3" name="Content Placeholder 2"/>
          <p:cNvSpPr>
            <a:spLocks noGrp="1"/>
          </p:cNvSpPr>
          <p:nvPr>
            <p:ph idx="1"/>
          </p:nvPr>
        </p:nvSpPr>
        <p:spPr/>
        <p:txBody>
          <a:bodyPr>
            <a:normAutofit fontScale="77500" lnSpcReduction="20000"/>
          </a:bodyPr>
          <a:lstStyle/>
          <a:p>
            <a:r>
              <a:rPr lang="en-GB" dirty="0">
                <a:latin typeface="Times" charset="0"/>
                <a:ea typeface="Times" charset="0"/>
                <a:cs typeface="Times" charset="0"/>
              </a:rPr>
              <a:t>useful for testing for a relationship between two variables when one of the variables can be controlled and measured (‘</a:t>
            </a:r>
            <a:r>
              <a:rPr lang="en-GB" b="1" dirty="0">
                <a:solidFill>
                  <a:srgbClr val="0070C0"/>
                </a:solidFill>
                <a:latin typeface="Times" charset="0"/>
                <a:ea typeface="Times" charset="0"/>
                <a:cs typeface="Times" charset="0"/>
              </a:rPr>
              <a:t>independent</a:t>
            </a:r>
            <a:r>
              <a:rPr lang="en-GB" dirty="0">
                <a:latin typeface="Times" charset="0"/>
                <a:ea typeface="Times" charset="0"/>
                <a:cs typeface="Times" charset="0"/>
              </a:rPr>
              <a:t>’ variable) and we wish to use these measures to predict the other variable (‘</a:t>
            </a:r>
            <a:r>
              <a:rPr lang="en-GB" b="1" dirty="0">
                <a:solidFill>
                  <a:srgbClr val="0070C0"/>
                </a:solidFill>
                <a:latin typeface="Times" charset="0"/>
                <a:ea typeface="Times" charset="0"/>
                <a:cs typeface="Times" charset="0"/>
              </a:rPr>
              <a:t>dependent</a:t>
            </a:r>
            <a:r>
              <a:rPr lang="en-GB" dirty="0">
                <a:latin typeface="Times" charset="0"/>
                <a:ea typeface="Times" charset="0"/>
                <a:cs typeface="Times" charset="0"/>
              </a:rPr>
              <a:t>’ variable).</a:t>
            </a:r>
          </a:p>
          <a:p>
            <a:endParaRPr lang="en-GB" sz="700" dirty="0">
              <a:latin typeface="Times" charset="0"/>
              <a:ea typeface="Times" charset="0"/>
              <a:cs typeface="Times" charset="0"/>
            </a:endParaRPr>
          </a:p>
          <a:p>
            <a:r>
              <a:rPr lang="en-GB" dirty="0">
                <a:latin typeface="Times" charset="0"/>
                <a:ea typeface="Times" charset="0"/>
                <a:cs typeface="Times" charset="0"/>
              </a:rPr>
              <a:t>Regression not only tests for a relationship but also </a:t>
            </a:r>
            <a:r>
              <a:rPr lang="en-GB" b="1" dirty="0">
                <a:latin typeface="Times" charset="0"/>
                <a:ea typeface="Times" charset="0"/>
                <a:cs typeface="Times" charset="0"/>
              </a:rPr>
              <a:t>describes what that relationship is.</a:t>
            </a:r>
          </a:p>
          <a:p>
            <a:endParaRPr lang="en-GB" sz="700" b="1" dirty="0">
              <a:latin typeface="Times" charset="0"/>
              <a:ea typeface="Times" charset="0"/>
              <a:cs typeface="Times" charset="0"/>
            </a:endParaRPr>
          </a:p>
          <a:p>
            <a:r>
              <a:rPr lang="en-GB" b="1" dirty="0">
                <a:solidFill>
                  <a:srgbClr val="0070C0"/>
                </a:solidFill>
                <a:latin typeface="Times" charset="0"/>
                <a:ea typeface="Times" charset="0"/>
                <a:cs typeface="Times" charset="0"/>
              </a:rPr>
              <a:t>The ‘dependent’ variable is measured on the y axis and the ‘independent’ variable on the x axis.</a:t>
            </a:r>
          </a:p>
          <a:p>
            <a:endParaRPr lang="en-GB" sz="700" dirty="0">
              <a:latin typeface="Times" charset="0"/>
              <a:ea typeface="Times" charset="0"/>
              <a:cs typeface="Times" charset="0"/>
            </a:endParaRPr>
          </a:p>
          <a:p>
            <a:r>
              <a:rPr lang="en-GB" dirty="0">
                <a:latin typeface="Times" charset="0"/>
                <a:ea typeface="Times" charset="0"/>
                <a:cs typeface="Times" charset="0"/>
              </a:rPr>
              <a:t>It is best to </a:t>
            </a:r>
            <a:r>
              <a:rPr lang="en-GB" b="1" dirty="0">
                <a:latin typeface="Times" charset="0"/>
                <a:ea typeface="Times" charset="0"/>
                <a:cs typeface="Times" charset="0"/>
              </a:rPr>
              <a:t>collect data </a:t>
            </a:r>
            <a:r>
              <a:rPr lang="en-GB" dirty="0">
                <a:latin typeface="Times" charset="0"/>
                <a:ea typeface="Times" charset="0"/>
                <a:cs typeface="Times" charset="0"/>
              </a:rPr>
              <a:t>such that the regression has a fairly </a:t>
            </a:r>
            <a:r>
              <a:rPr lang="en-GB" b="1" dirty="0">
                <a:latin typeface="Times" charset="0"/>
                <a:ea typeface="Times" charset="0"/>
                <a:cs typeface="Times" charset="0"/>
              </a:rPr>
              <a:t>even spread of points all the way along the line, rather than a lot of points at one end</a:t>
            </a:r>
            <a:r>
              <a:rPr lang="en-GB" dirty="0">
                <a:latin typeface="Times" charset="0"/>
                <a:ea typeface="Times" charset="0"/>
                <a:cs typeface="Times" charset="0"/>
              </a:rPr>
              <a:t>.</a:t>
            </a:r>
          </a:p>
          <a:p>
            <a:endParaRPr lang="en-US" dirty="0">
              <a:latin typeface="Times" charset="0"/>
              <a:ea typeface="Times" charset="0"/>
              <a:cs typeface="Times" charset="0"/>
            </a:endParaRPr>
          </a:p>
        </p:txBody>
      </p:sp>
    </p:spTree>
    <p:extLst>
      <p:ext uri="{BB962C8B-B14F-4D97-AF65-F5344CB8AC3E}">
        <p14:creationId xmlns:p14="http://schemas.microsoft.com/office/powerpoint/2010/main" val="270577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25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33" y="643467"/>
            <a:ext cx="8162733" cy="5571066"/>
          </a:xfrm>
          <a:prstGeom prst="rect">
            <a:avLst/>
          </a:prstGeom>
        </p:spPr>
      </p:pic>
    </p:spTree>
    <p:extLst>
      <p:ext uri="{BB962C8B-B14F-4D97-AF65-F5344CB8AC3E}">
        <p14:creationId xmlns:p14="http://schemas.microsoft.com/office/powerpoint/2010/main" val="633996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743" y="643466"/>
            <a:ext cx="5292513" cy="5571067"/>
          </a:xfrm>
          <a:prstGeom prst="rect">
            <a:avLst/>
          </a:prstGeom>
        </p:spPr>
      </p:pic>
    </p:spTree>
    <p:extLst>
      <p:ext uri="{BB962C8B-B14F-4D97-AF65-F5344CB8AC3E}">
        <p14:creationId xmlns:p14="http://schemas.microsoft.com/office/powerpoint/2010/main" val="1327964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152400"/>
            <a:ext cx="8534400" cy="1143000"/>
          </a:xfrm>
        </p:spPr>
        <p:txBody>
          <a:bodyPr>
            <a:normAutofit fontScale="90000"/>
          </a:bodyPr>
          <a:lstStyle/>
          <a:p>
            <a:pPr eaLnBrk="1" hangingPunct="1">
              <a:defRPr/>
            </a:pPr>
            <a:r>
              <a:rPr lang="en-GB" sz="3600" dirty="0"/>
              <a:t>As with correlations – </a:t>
            </a:r>
            <a:r>
              <a:rPr lang="en-GB" sz="3600" i="1" dirty="0">
                <a:solidFill>
                  <a:schemeClr val="accent3"/>
                </a:solidFill>
              </a:rPr>
              <a:t>a regression does not imply causation</a:t>
            </a:r>
          </a:p>
        </p:txBody>
      </p:sp>
      <p:sp>
        <p:nvSpPr>
          <p:cNvPr id="16387" name="TextBox 7"/>
          <p:cNvSpPr txBox="1">
            <a:spLocks noChangeArrowheads="1"/>
          </p:cNvSpPr>
          <p:nvPr/>
        </p:nvSpPr>
        <p:spPr bwMode="auto">
          <a:xfrm>
            <a:off x="304800" y="1676400"/>
            <a:ext cx="8610600" cy="1938338"/>
          </a:xfrm>
          <a:prstGeom prst="rect">
            <a:avLst/>
          </a:prstGeom>
          <a:noFill/>
          <a:ln w="9525">
            <a:noFill/>
            <a:miter lim="800000"/>
            <a:headEnd/>
            <a:tailEnd/>
          </a:ln>
        </p:spPr>
        <p:txBody>
          <a:bodyPr>
            <a:spAutoFit/>
          </a:bodyPr>
          <a:lstStyle/>
          <a:p>
            <a:pPr marL="287338" indent="-457200" algn="ctr"/>
            <a:r>
              <a:rPr lang="en-GB" sz="2000" b="1" dirty="0">
                <a:solidFill>
                  <a:schemeClr val="tx2"/>
                </a:solidFill>
                <a:latin typeface="+mj-lt"/>
              </a:rPr>
              <a:t>Reality</a:t>
            </a:r>
          </a:p>
          <a:p>
            <a:pPr marL="287338" indent="-457200"/>
            <a:endParaRPr lang="en-GB" sz="2000" dirty="0">
              <a:latin typeface="+mj-lt"/>
            </a:endParaRPr>
          </a:p>
          <a:p>
            <a:pPr marL="287338" indent="-457200"/>
            <a:r>
              <a:rPr lang="en-GB" sz="2000" dirty="0">
                <a:latin typeface="+mj-lt"/>
              </a:rPr>
              <a:t>Sleeping with shoes 				       Degree of headache</a:t>
            </a:r>
          </a:p>
          <a:p>
            <a:pPr marL="287338" indent="-457200"/>
            <a:endParaRPr lang="en-GB" sz="2000" dirty="0">
              <a:latin typeface="+mj-lt"/>
            </a:endParaRPr>
          </a:p>
          <a:p>
            <a:pPr marL="287338" indent="-457200"/>
            <a:endParaRPr lang="en-GB" sz="2000" dirty="0">
              <a:latin typeface="+mj-lt"/>
            </a:endParaRPr>
          </a:p>
          <a:p>
            <a:pPr marL="287338" indent="-457200"/>
            <a:r>
              <a:rPr lang="en-GB" sz="2000" dirty="0">
                <a:latin typeface="+mj-lt"/>
              </a:rPr>
              <a:t>				    Amount of alcohol drunk</a:t>
            </a:r>
          </a:p>
        </p:txBody>
      </p:sp>
      <p:sp>
        <p:nvSpPr>
          <p:cNvPr id="16388" name="TextBox 7"/>
          <p:cNvSpPr txBox="1">
            <a:spLocks noChangeArrowheads="1"/>
          </p:cNvSpPr>
          <p:nvPr/>
        </p:nvSpPr>
        <p:spPr bwMode="auto">
          <a:xfrm>
            <a:off x="304800" y="4648200"/>
            <a:ext cx="8610600" cy="1323975"/>
          </a:xfrm>
          <a:prstGeom prst="rect">
            <a:avLst/>
          </a:prstGeom>
          <a:noFill/>
          <a:ln w="9525">
            <a:noFill/>
            <a:miter lim="800000"/>
            <a:headEnd/>
            <a:tailEnd/>
          </a:ln>
        </p:spPr>
        <p:txBody>
          <a:bodyPr>
            <a:spAutoFit/>
          </a:bodyPr>
          <a:lstStyle/>
          <a:p>
            <a:pPr marL="287338" indent="-457200" algn="ctr"/>
            <a:r>
              <a:rPr lang="en-GB" sz="2000" b="1" dirty="0">
                <a:solidFill>
                  <a:schemeClr val="tx2"/>
                </a:solidFill>
                <a:latin typeface="+mj-lt"/>
              </a:rPr>
              <a:t>Wrong conclusion, which is based on correlation</a:t>
            </a:r>
          </a:p>
          <a:p>
            <a:pPr marL="287338" indent="-457200"/>
            <a:endParaRPr lang="en-GB" sz="2000" dirty="0">
              <a:latin typeface="+mj-lt"/>
            </a:endParaRPr>
          </a:p>
          <a:p>
            <a:pPr marL="287338" indent="-457200"/>
            <a:r>
              <a:rPr lang="en-GB" sz="2000" dirty="0">
                <a:latin typeface="+mj-lt"/>
              </a:rPr>
              <a:t>Sleeping with shoes 				       Degree of headache</a:t>
            </a:r>
          </a:p>
          <a:p>
            <a:pPr marL="287338" indent="-457200"/>
            <a:endParaRPr lang="en-GB" sz="2000" dirty="0">
              <a:latin typeface="Comic Sans MS" pitchFamily="66" charset="0"/>
            </a:endParaRPr>
          </a:p>
        </p:txBody>
      </p:sp>
      <p:cxnSp>
        <p:nvCxnSpPr>
          <p:cNvPr id="13" name="Straight Arrow Connector 12"/>
          <p:cNvCxnSpPr/>
          <p:nvPr/>
        </p:nvCxnSpPr>
        <p:spPr>
          <a:xfrm>
            <a:off x="1219200" y="2667000"/>
            <a:ext cx="1905000" cy="68580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248400" y="2667000"/>
            <a:ext cx="1600200" cy="685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627784" y="5445224"/>
            <a:ext cx="3505200" cy="365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915816" y="2492896"/>
            <a:ext cx="3332584" cy="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393" name="Rectangle 21"/>
          <p:cNvSpPr>
            <a:spLocks noChangeArrowheads="1"/>
          </p:cNvSpPr>
          <p:nvPr/>
        </p:nvSpPr>
        <p:spPr bwMode="auto">
          <a:xfrm>
            <a:off x="3886200" y="2590800"/>
            <a:ext cx="1371600" cy="369888"/>
          </a:xfrm>
          <a:prstGeom prst="rect">
            <a:avLst/>
          </a:prstGeom>
          <a:noFill/>
          <a:ln w="9525">
            <a:noFill/>
            <a:miter lim="800000"/>
            <a:headEnd/>
            <a:tailEnd/>
          </a:ln>
        </p:spPr>
        <p:txBody>
          <a:bodyPr>
            <a:spAutoFit/>
          </a:bodyPr>
          <a:lstStyle/>
          <a:p>
            <a:r>
              <a:rPr lang="en-GB" dirty="0">
                <a:latin typeface="+mj-lt"/>
              </a:rPr>
              <a:t>correlation</a:t>
            </a:r>
          </a:p>
        </p:txBody>
      </p:sp>
      <p:cxnSp>
        <p:nvCxnSpPr>
          <p:cNvPr id="23" name="Straight Arrow Connector 22"/>
          <p:cNvCxnSpPr/>
          <p:nvPr/>
        </p:nvCxnSpPr>
        <p:spPr>
          <a:xfrm>
            <a:off x="539750" y="6516688"/>
            <a:ext cx="990600"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95" name="Rectangle 23"/>
          <p:cNvSpPr>
            <a:spLocks noChangeArrowheads="1"/>
          </p:cNvSpPr>
          <p:nvPr/>
        </p:nvSpPr>
        <p:spPr bwMode="auto">
          <a:xfrm>
            <a:off x="1530350" y="6331744"/>
            <a:ext cx="1752600" cy="369888"/>
          </a:xfrm>
          <a:prstGeom prst="rect">
            <a:avLst/>
          </a:prstGeom>
          <a:noFill/>
          <a:ln w="9525">
            <a:noFill/>
            <a:miter lim="800000"/>
            <a:headEnd/>
            <a:tailEnd/>
          </a:ln>
        </p:spPr>
        <p:txBody>
          <a:bodyPr>
            <a:spAutoFit/>
          </a:bodyPr>
          <a:lstStyle/>
          <a:p>
            <a:r>
              <a:rPr lang="en-GB" dirty="0">
                <a:latin typeface="+mj-lt"/>
              </a:rPr>
              <a:t>= causality</a:t>
            </a:r>
          </a:p>
        </p:txBody>
      </p:sp>
    </p:spTree>
    <p:extLst>
      <p:ext uri="{BB962C8B-B14F-4D97-AF65-F5344CB8AC3E}">
        <p14:creationId xmlns:p14="http://schemas.microsoft.com/office/powerpoint/2010/main" val="1736408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28600"/>
            <a:ext cx="8839200" cy="762000"/>
          </a:xfrm>
          <a:prstGeom prst="rect">
            <a:avLst/>
          </a:prstGeom>
        </p:spPr>
        <p:txBody>
          <a:bodyPr/>
          <a:lstStyle/>
          <a:p>
            <a:pPr algn="ctr">
              <a:defRPr/>
            </a:pPr>
            <a:r>
              <a:rPr lang="en-GB" sz="3600" dirty="0">
                <a:latin typeface="Times" charset="0"/>
                <a:ea typeface="Times" charset="0"/>
                <a:cs typeface="Times" charset="0"/>
              </a:rPr>
              <a:t>Assumptions of regression analysis</a:t>
            </a:r>
          </a:p>
        </p:txBody>
      </p:sp>
      <p:sp>
        <p:nvSpPr>
          <p:cNvPr id="14339" name="TextBox 7"/>
          <p:cNvSpPr txBox="1">
            <a:spLocks noChangeArrowheads="1"/>
          </p:cNvSpPr>
          <p:nvPr/>
        </p:nvSpPr>
        <p:spPr bwMode="auto">
          <a:xfrm>
            <a:off x="152400" y="1143000"/>
            <a:ext cx="88392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200" dirty="0">
                <a:latin typeface="Times" charset="0"/>
                <a:ea typeface="Times" charset="0"/>
                <a:cs typeface="Times" charset="0"/>
              </a:rPr>
              <a:t>Regression analysis is </a:t>
            </a:r>
            <a:r>
              <a:rPr lang="en-GB" sz="2200" b="1" dirty="0">
                <a:solidFill>
                  <a:srgbClr val="0070C0"/>
                </a:solidFill>
                <a:latin typeface="Times" charset="0"/>
                <a:ea typeface="Times" charset="0"/>
                <a:cs typeface="Times" charset="0"/>
              </a:rPr>
              <a:t>parametric</a:t>
            </a:r>
            <a:r>
              <a:rPr lang="en-GB" sz="2200" dirty="0">
                <a:latin typeface="Times" charset="0"/>
                <a:ea typeface="Times" charset="0"/>
                <a:cs typeface="Times" charset="0"/>
              </a:rPr>
              <a:t>. The following assumptions should be met to undertake such analysis:</a:t>
            </a:r>
          </a:p>
          <a:p>
            <a:pPr eaLnBrk="1" hangingPunct="1"/>
            <a:endParaRPr lang="en-GB" sz="800" dirty="0">
              <a:latin typeface="Times" charset="0"/>
              <a:ea typeface="Times" charset="0"/>
              <a:cs typeface="Times" charset="0"/>
            </a:endParaRPr>
          </a:p>
          <a:p>
            <a:pPr marL="0" indent="0" eaLnBrk="1" hangingPunct="1"/>
            <a:r>
              <a:rPr lang="en-GB" sz="2200" dirty="0">
                <a:latin typeface="Times" charset="0"/>
                <a:ea typeface="Times" charset="0"/>
                <a:cs typeface="Times" charset="0"/>
              </a:rPr>
              <a:t>1)   </a:t>
            </a:r>
            <a:r>
              <a:rPr lang="en-GB" sz="2200" b="1" dirty="0">
                <a:latin typeface="Times" charset="0"/>
                <a:ea typeface="Times" charset="0"/>
                <a:cs typeface="Times" charset="0"/>
              </a:rPr>
              <a:t>Normal distribution </a:t>
            </a:r>
            <a:r>
              <a:rPr lang="en-GB" sz="2200" dirty="0">
                <a:latin typeface="Times" charset="0"/>
                <a:ea typeface="Times" charset="0"/>
                <a:cs typeface="Times" charset="0"/>
              </a:rPr>
              <a:t>of residuals</a:t>
            </a:r>
            <a:endParaRPr lang="en-GB" sz="1900" dirty="0">
              <a:latin typeface="Times" charset="0"/>
              <a:ea typeface="Times" charset="0"/>
              <a:cs typeface="Times" charset="0"/>
            </a:endParaRPr>
          </a:p>
        </p:txBody>
      </p:sp>
      <p:sp>
        <p:nvSpPr>
          <p:cNvPr id="3" name="Rectangle 2"/>
          <p:cNvSpPr/>
          <p:nvPr/>
        </p:nvSpPr>
        <p:spPr>
          <a:xfrm>
            <a:off x="133992" y="2728038"/>
            <a:ext cx="4267200" cy="646331"/>
          </a:xfrm>
          <a:prstGeom prst="rect">
            <a:avLst/>
          </a:prstGeom>
        </p:spPr>
        <p:txBody>
          <a:bodyPr wrap="square">
            <a:spAutoFit/>
          </a:bodyPr>
          <a:lstStyle/>
          <a:p>
            <a:pPr algn="ctr"/>
            <a:r>
              <a:rPr lang="en-GB" dirty="0">
                <a:latin typeface="Comic Sans MS" panose="030F0702030302020204" pitchFamily="66" charset="0"/>
              </a:rPr>
              <a:t>  </a:t>
            </a:r>
            <a:r>
              <a:rPr lang="en-GB" dirty="0">
                <a:latin typeface="+mj-lt"/>
              </a:rPr>
              <a:t>Residuals are normally distributed</a:t>
            </a:r>
          </a:p>
          <a:p>
            <a:pPr algn="ctr"/>
            <a:endParaRPr lang="en-GB" dirty="0">
              <a:latin typeface="+mj-lt"/>
            </a:endParaRPr>
          </a:p>
        </p:txBody>
      </p:sp>
      <p:sp>
        <p:nvSpPr>
          <p:cNvPr id="19" name="Rectangle 18"/>
          <p:cNvSpPr/>
          <p:nvPr/>
        </p:nvSpPr>
        <p:spPr>
          <a:xfrm>
            <a:off x="4724400" y="2739444"/>
            <a:ext cx="4372729" cy="646331"/>
          </a:xfrm>
          <a:prstGeom prst="rect">
            <a:avLst/>
          </a:prstGeom>
        </p:spPr>
        <p:txBody>
          <a:bodyPr wrap="square">
            <a:spAutoFit/>
          </a:bodyPr>
          <a:lstStyle/>
          <a:p>
            <a:pPr algn="ctr"/>
            <a:r>
              <a:rPr lang="en-GB" dirty="0">
                <a:latin typeface="+mj-lt"/>
              </a:rPr>
              <a:t>Residuals are not normally distributed</a:t>
            </a:r>
          </a:p>
          <a:p>
            <a:pPr algn="ctr"/>
            <a:endParaRPr lang="en-GB" dirty="0">
              <a:latin typeface="+mj-lt"/>
            </a:endParaRPr>
          </a:p>
        </p:txBody>
      </p:sp>
      <p:sp>
        <p:nvSpPr>
          <p:cNvPr id="5" name="Rectangle 4"/>
          <p:cNvSpPr/>
          <p:nvPr/>
        </p:nvSpPr>
        <p:spPr>
          <a:xfrm>
            <a:off x="228600" y="5859959"/>
            <a:ext cx="8686800" cy="769441"/>
          </a:xfrm>
          <a:prstGeom prst="rect">
            <a:avLst/>
          </a:prstGeom>
        </p:spPr>
        <p:txBody>
          <a:bodyPr wrap="square">
            <a:spAutoFit/>
          </a:bodyPr>
          <a:lstStyle/>
          <a:p>
            <a:r>
              <a:rPr lang="en-GB" sz="2200" dirty="0">
                <a:latin typeface="Times" charset="0"/>
                <a:ea typeface="Times" charset="0"/>
                <a:cs typeface="Times" charset="0"/>
              </a:rPr>
              <a:t>The residuals can be output in SPSS as a new column of data and then tested for normality with </a:t>
            </a:r>
            <a:r>
              <a:rPr lang="en-GB" sz="2200" b="1" dirty="0">
                <a:solidFill>
                  <a:srgbClr val="0070C0"/>
                </a:solidFill>
                <a:latin typeface="Times" charset="0"/>
                <a:ea typeface="Times" charset="0"/>
                <a:cs typeface="Times" charset="0"/>
              </a:rPr>
              <a:t>KS tests </a:t>
            </a:r>
            <a:r>
              <a:rPr lang="en-GB" sz="2200" dirty="0">
                <a:latin typeface="Times" charset="0"/>
                <a:ea typeface="Times" charset="0"/>
                <a:cs typeface="Times" charset="0"/>
              </a:rPr>
              <a:t>and/or </a:t>
            </a:r>
            <a:r>
              <a:rPr lang="en-GB" sz="2200" b="1" dirty="0">
                <a:solidFill>
                  <a:srgbClr val="0070C0"/>
                </a:solidFill>
                <a:latin typeface="Times" charset="0"/>
                <a:ea typeface="Times" charset="0"/>
                <a:cs typeface="Times" charset="0"/>
              </a:rPr>
              <a:t>QQ plots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00400"/>
            <a:ext cx="381000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00400"/>
            <a:ext cx="333375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733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1143000"/>
          </a:xfrm>
        </p:spPr>
        <p:txBody>
          <a:bodyPr/>
          <a:lstStyle/>
          <a:p>
            <a:r>
              <a:rPr lang="en-GB" sz="3600" dirty="0">
                <a:latin typeface="Times" charset="0"/>
                <a:ea typeface="Times" charset="0"/>
                <a:cs typeface="Times" charset="0"/>
              </a:rPr>
              <a:t>Single linear regression</a:t>
            </a:r>
          </a:p>
        </p:txBody>
      </p:sp>
      <p:sp>
        <p:nvSpPr>
          <p:cNvPr id="15363" name="Content Placeholder 2"/>
          <p:cNvSpPr>
            <a:spLocks noGrp="1"/>
          </p:cNvSpPr>
          <p:nvPr>
            <p:ph idx="1"/>
          </p:nvPr>
        </p:nvSpPr>
        <p:spPr>
          <a:xfrm>
            <a:off x="381000" y="1143000"/>
            <a:ext cx="8007424" cy="5094312"/>
          </a:xfrm>
        </p:spPr>
        <p:txBody>
          <a:bodyPr>
            <a:normAutofit/>
          </a:bodyPr>
          <a:lstStyle/>
          <a:p>
            <a:pPr marL="0" indent="0">
              <a:buFont typeface="Arial" charset="0"/>
              <a:buNone/>
            </a:pPr>
            <a:r>
              <a:rPr lang="en-GB" sz="3100" dirty="0">
                <a:latin typeface="Times" charset="0"/>
                <a:ea typeface="Times" charset="0"/>
                <a:cs typeface="Times" charset="0"/>
              </a:rPr>
              <a:t>Regression analysis produces an equation in the form:</a:t>
            </a:r>
          </a:p>
          <a:p>
            <a:pPr marL="0" indent="0">
              <a:buFont typeface="Arial" charset="0"/>
              <a:buNone/>
            </a:pPr>
            <a:endParaRPr lang="en-GB" sz="3100" dirty="0">
              <a:latin typeface="Times" charset="0"/>
              <a:ea typeface="Times" charset="0"/>
              <a:cs typeface="Times" charset="0"/>
            </a:endParaRPr>
          </a:p>
          <a:p>
            <a:pPr marL="0" indent="0" algn="ctr">
              <a:buFont typeface="Arial" charset="0"/>
              <a:buNone/>
            </a:pPr>
            <a:r>
              <a:rPr lang="en-GB" sz="3100" b="1" dirty="0">
                <a:solidFill>
                  <a:srgbClr val="0070C0"/>
                </a:solidFill>
                <a:latin typeface="Times" charset="0"/>
                <a:ea typeface="Times" charset="0"/>
                <a:cs typeface="Times" charset="0"/>
              </a:rPr>
              <a:t>y = a + </a:t>
            </a:r>
            <a:r>
              <a:rPr lang="en-GB" sz="3100" b="1" dirty="0" err="1">
                <a:solidFill>
                  <a:srgbClr val="0070C0"/>
                </a:solidFill>
                <a:latin typeface="Times" charset="0"/>
                <a:ea typeface="Times" charset="0"/>
                <a:cs typeface="Times" charset="0"/>
              </a:rPr>
              <a:t>bx</a:t>
            </a:r>
            <a:r>
              <a:rPr lang="en-GB" sz="3100" dirty="0">
                <a:latin typeface="Times" charset="0"/>
                <a:ea typeface="Times" charset="0"/>
                <a:cs typeface="Times" charset="0"/>
              </a:rPr>
              <a:t>, where</a:t>
            </a:r>
          </a:p>
          <a:p>
            <a:pPr marL="0" indent="0">
              <a:buFont typeface="Arial" charset="0"/>
              <a:buNone/>
            </a:pPr>
            <a:endParaRPr lang="en-GB" sz="3100" dirty="0">
              <a:latin typeface="Times" charset="0"/>
              <a:ea typeface="Times" charset="0"/>
              <a:cs typeface="Times" charset="0"/>
            </a:endParaRPr>
          </a:p>
          <a:p>
            <a:pPr marL="0" indent="0">
              <a:buFont typeface="Arial" charset="0"/>
              <a:buNone/>
            </a:pPr>
            <a:r>
              <a:rPr lang="en-GB" sz="3100" dirty="0">
                <a:latin typeface="Times" charset="0"/>
                <a:ea typeface="Times" charset="0"/>
                <a:cs typeface="Times" charset="0"/>
              </a:rPr>
              <a:t>y and x are the ‘dependent’ and ‘independent’ variables,</a:t>
            </a:r>
          </a:p>
          <a:p>
            <a:pPr marL="343080" indent="-341280">
              <a:spcBef>
                <a:spcPts val="641"/>
              </a:spcBef>
              <a:buClr>
                <a:srgbClr val="000000"/>
              </a:buClr>
              <a:buFont typeface="Arial"/>
              <a:buChar char="•"/>
            </a:pPr>
            <a:r>
              <a:rPr lang="fr-BE" sz="3100" spc="-1" dirty="0">
                <a:solidFill>
                  <a:srgbClr val="000000"/>
                </a:solidFill>
                <a:uFill>
                  <a:solidFill>
                    <a:srgbClr val="FFFFFF"/>
                  </a:solidFill>
                </a:uFill>
                <a:latin typeface="Times" charset="0"/>
                <a:ea typeface="Times" charset="0"/>
                <a:cs typeface="Times" charset="0"/>
              </a:rPr>
              <a:t>the variables must fit a </a:t>
            </a:r>
            <a:r>
              <a:rPr lang="fr-BE" sz="3100" spc="-1" dirty="0" err="1">
                <a:solidFill>
                  <a:srgbClr val="000000"/>
                </a:solidFill>
                <a:uFill>
                  <a:solidFill>
                    <a:srgbClr val="FFFFFF"/>
                  </a:solidFill>
                </a:uFill>
                <a:latin typeface="Times" charset="0"/>
                <a:ea typeface="Times" charset="0"/>
                <a:cs typeface="Times" charset="0"/>
              </a:rPr>
              <a:t>coordinate</a:t>
            </a:r>
            <a:r>
              <a:rPr lang="fr-BE" sz="3100" spc="-1" dirty="0">
                <a:solidFill>
                  <a:srgbClr val="000000"/>
                </a:solidFill>
                <a:uFill>
                  <a:solidFill>
                    <a:srgbClr val="FFFFFF"/>
                  </a:solidFill>
                </a:uFill>
                <a:latin typeface="Times" charset="0"/>
                <a:ea typeface="Times" charset="0"/>
                <a:cs typeface="Times" charset="0"/>
              </a:rPr>
              <a:t> </a:t>
            </a:r>
            <a:r>
              <a:rPr lang="fr-BE" sz="3100" spc="-1" dirty="0" err="1">
                <a:solidFill>
                  <a:srgbClr val="000000"/>
                </a:solidFill>
                <a:uFill>
                  <a:solidFill>
                    <a:srgbClr val="FFFFFF"/>
                  </a:solidFill>
                </a:uFill>
                <a:latin typeface="Times" charset="0"/>
                <a:ea typeface="Times" charset="0"/>
                <a:cs typeface="Times" charset="0"/>
              </a:rPr>
              <a:t>form</a:t>
            </a:r>
            <a:r>
              <a:rPr lang="fr-BE" sz="3100" spc="-1" dirty="0">
                <a:solidFill>
                  <a:srgbClr val="000000"/>
                </a:solidFill>
                <a:uFill>
                  <a:solidFill>
                    <a:srgbClr val="FFFFFF"/>
                  </a:solidFill>
                </a:uFill>
                <a:latin typeface="Times" charset="0"/>
                <a:ea typeface="Times" charset="0"/>
                <a:cs typeface="Times" charset="0"/>
              </a:rPr>
              <a:t> (have a </a:t>
            </a:r>
            <a:r>
              <a:rPr lang="fr-BE" sz="3100" b="1" spc="-1" dirty="0" err="1">
                <a:solidFill>
                  <a:srgbClr val="000000"/>
                </a:solidFill>
                <a:uFill>
                  <a:solidFill>
                    <a:srgbClr val="FFFFFF"/>
                  </a:solidFill>
                </a:uFill>
                <a:latin typeface="Times" charset="0"/>
                <a:ea typeface="Times" charset="0"/>
                <a:cs typeface="Times" charset="0"/>
              </a:rPr>
              <a:t>linear</a:t>
            </a:r>
            <a:r>
              <a:rPr lang="fr-BE" sz="3100" b="1" spc="-1" dirty="0">
                <a:solidFill>
                  <a:srgbClr val="000000"/>
                </a:solidFill>
                <a:uFill>
                  <a:solidFill>
                    <a:srgbClr val="FFFFFF"/>
                  </a:solidFill>
                </a:uFill>
                <a:latin typeface="Times" charset="0"/>
                <a:ea typeface="Times" charset="0"/>
                <a:cs typeface="Times" charset="0"/>
              </a:rPr>
              <a:t> </a:t>
            </a:r>
            <a:r>
              <a:rPr lang="fr-BE" sz="3100" b="1" spc="-1" dirty="0" err="1">
                <a:solidFill>
                  <a:srgbClr val="000000"/>
                </a:solidFill>
                <a:uFill>
                  <a:solidFill>
                    <a:srgbClr val="FFFFFF"/>
                  </a:solidFill>
                </a:uFill>
                <a:latin typeface="Times" charset="0"/>
                <a:ea typeface="Times" charset="0"/>
                <a:cs typeface="Times" charset="0"/>
              </a:rPr>
              <a:t>relationship</a:t>
            </a:r>
            <a:r>
              <a:rPr lang="fr-BE" sz="3100" b="1" spc="-1" dirty="0">
                <a:solidFill>
                  <a:srgbClr val="000000"/>
                </a:solidFill>
                <a:uFill>
                  <a:solidFill>
                    <a:srgbClr val="FFFFFF"/>
                  </a:solidFill>
                </a:uFill>
                <a:latin typeface="Times" charset="0"/>
                <a:ea typeface="Times" charset="0"/>
                <a:cs typeface="Times" charset="0"/>
              </a:rPr>
              <a:t>)</a:t>
            </a:r>
          </a:p>
          <a:p>
            <a:pPr marL="0" indent="0">
              <a:buFont typeface="Arial" charset="0"/>
              <a:buNone/>
            </a:pPr>
            <a:endParaRPr lang="en-GB" sz="2200" dirty="0">
              <a:latin typeface="Times" charset="0"/>
              <a:ea typeface="Times" charset="0"/>
              <a:cs typeface="Times" charset="0"/>
            </a:endParaRPr>
          </a:p>
          <a:p>
            <a:pPr marL="0" indent="0">
              <a:buFont typeface="Arial" charset="0"/>
              <a:buNone/>
            </a:pPr>
            <a:endParaRPr lang="en-GB" sz="2200" dirty="0">
              <a:latin typeface="Times" charset="0"/>
              <a:ea typeface="Times" charset="0"/>
              <a:cs typeface="Times" charset="0"/>
            </a:endParaRPr>
          </a:p>
        </p:txBody>
      </p:sp>
    </p:spTree>
    <p:extLst>
      <p:ext uri="{BB962C8B-B14F-4D97-AF65-F5344CB8AC3E}">
        <p14:creationId xmlns:p14="http://schemas.microsoft.com/office/powerpoint/2010/main" val="7676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8B6A0-7FF9-714A-AF77-C6B3FA2267B7}"/>
              </a:ext>
            </a:extLst>
          </p:cNvPr>
          <p:cNvPicPr>
            <a:picLocks noChangeAspect="1"/>
          </p:cNvPicPr>
          <p:nvPr/>
        </p:nvPicPr>
        <p:blipFill>
          <a:blip r:embed="rId2"/>
          <a:stretch>
            <a:fillRect/>
          </a:stretch>
        </p:blipFill>
        <p:spPr>
          <a:xfrm>
            <a:off x="1691680" y="1052736"/>
            <a:ext cx="6192688" cy="4278584"/>
          </a:xfrm>
          <a:prstGeom prst="rect">
            <a:avLst/>
          </a:prstGeom>
        </p:spPr>
      </p:pic>
    </p:spTree>
    <p:extLst>
      <p:ext uri="{BB962C8B-B14F-4D97-AF65-F5344CB8AC3E}">
        <p14:creationId xmlns:p14="http://schemas.microsoft.com/office/powerpoint/2010/main" val="1556801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1"/>
          <p:cNvSpPr/>
          <p:nvPr/>
        </p:nvSpPr>
        <p:spPr>
          <a:xfrm>
            <a:off x="457200" y="274680"/>
            <a:ext cx="8227800" cy="1141200"/>
          </a:xfrm>
          <a:prstGeom prst="rect">
            <a:avLst/>
          </a:prstGeom>
          <a:noFill/>
          <a:ln>
            <a:noFill/>
          </a:ln>
        </p:spPr>
        <p:style>
          <a:lnRef idx="0">
            <a:scrgbClr r="0" g="0" b="0"/>
          </a:lnRef>
          <a:fillRef idx="0">
            <a:scrgbClr r="0" g="0" b="0"/>
          </a:fillRef>
          <a:effectRef idx="0">
            <a:scrgbClr r="0" g="0" b="0"/>
          </a:effectRef>
          <a:fontRef idx="minor"/>
        </p:style>
      </p:sp>
      <p:sp>
        <p:nvSpPr>
          <p:cNvPr id="50" name="CustomShape 2"/>
          <p:cNvSpPr/>
          <p:nvPr/>
        </p:nvSpPr>
        <p:spPr>
          <a:xfrm>
            <a:off x="457200" y="1165937"/>
            <a:ext cx="7702560" cy="312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fr-BE" sz="1800" b="0" strike="noStrike" spc="-1" dirty="0">
                <a:solidFill>
                  <a:srgbClr val="0070C0"/>
                </a:solidFill>
                <a:uFill>
                  <a:solidFill>
                    <a:srgbClr val="FFFFFF"/>
                  </a:solidFill>
                </a:uFill>
                <a:latin typeface="Times" charset="0"/>
                <a:ea typeface="Times" charset="0"/>
                <a:cs typeface="Times" charset="0"/>
              </a:rPr>
              <a:t>R</a:t>
            </a:r>
            <a:r>
              <a:rPr lang="fr-BE" sz="1800" b="0" strike="noStrike" spc="-1" baseline="30000" dirty="0">
                <a:solidFill>
                  <a:srgbClr val="0070C0"/>
                </a:solidFill>
                <a:uFill>
                  <a:solidFill>
                    <a:srgbClr val="FFFFFF"/>
                  </a:solidFill>
                </a:uFill>
                <a:latin typeface="Times" charset="0"/>
                <a:ea typeface="Times" charset="0"/>
                <a:cs typeface="Times" charset="0"/>
              </a:rPr>
              <a:t>2</a:t>
            </a:r>
            <a:r>
              <a:rPr lang="fr-BE" sz="1800" b="0" strike="noStrike" spc="-1" baseline="30000" dirty="0">
                <a:solidFill>
                  <a:srgbClr val="000000"/>
                </a:solidFill>
                <a:uFill>
                  <a:solidFill>
                    <a:srgbClr val="FFFFFF"/>
                  </a:solidFill>
                </a:uFill>
                <a:latin typeface="Times" charset="0"/>
                <a:ea typeface="Times" charset="0"/>
                <a:cs typeface="Times" charset="0"/>
              </a:rPr>
              <a:t> </a:t>
            </a:r>
            <a:r>
              <a:rPr lang="fr-BE" sz="1800" b="0" strike="noStrike" spc="-1" dirty="0">
                <a:solidFill>
                  <a:srgbClr val="000000"/>
                </a:solidFill>
                <a:uFill>
                  <a:solidFill>
                    <a:srgbClr val="FFFFFF"/>
                  </a:solidFill>
                </a:uFill>
                <a:latin typeface="Times" charset="0"/>
                <a:ea typeface="Times" charset="0"/>
                <a:cs typeface="Times" charset="0"/>
              </a:rPr>
              <a:t>: </a:t>
            </a:r>
            <a:r>
              <a:rPr lang="en-US" dirty="0">
                <a:solidFill>
                  <a:srgbClr val="222222"/>
                </a:solidFill>
                <a:latin typeface="Times" charset="0"/>
                <a:ea typeface="Times" charset="0"/>
                <a:cs typeface="Times" charset="0"/>
              </a:rPr>
              <a:t> </a:t>
            </a:r>
            <a:r>
              <a:rPr lang="en-US" b="1" dirty="0">
                <a:solidFill>
                  <a:srgbClr val="222222"/>
                </a:solidFill>
                <a:latin typeface="Times" charset="0"/>
                <a:ea typeface="Times" charset="0"/>
                <a:cs typeface="Times" charset="0"/>
              </a:rPr>
              <a:t>coefficient of determination</a:t>
            </a:r>
            <a:r>
              <a:rPr lang="en-US" dirty="0">
                <a:solidFill>
                  <a:srgbClr val="222222"/>
                </a:solidFill>
                <a:latin typeface="Times" charset="0"/>
                <a:ea typeface="Times" charset="0"/>
                <a:cs typeface="Times" charset="0"/>
              </a:rPr>
              <a:t>, denoted </a:t>
            </a:r>
            <a:r>
              <a:rPr lang="en-US" i="1" dirty="0">
                <a:solidFill>
                  <a:srgbClr val="222222"/>
                </a:solidFill>
                <a:latin typeface="Times" charset="0"/>
                <a:ea typeface="Times" charset="0"/>
                <a:cs typeface="Times" charset="0"/>
              </a:rPr>
              <a:t>R</a:t>
            </a:r>
            <a:r>
              <a:rPr lang="en-US" baseline="30000" dirty="0">
                <a:solidFill>
                  <a:srgbClr val="222222"/>
                </a:solidFill>
                <a:latin typeface="Times" charset="0"/>
                <a:ea typeface="Times" charset="0"/>
                <a:cs typeface="Times" charset="0"/>
              </a:rPr>
              <a:t>2</a:t>
            </a:r>
            <a:r>
              <a:rPr lang="en-US" dirty="0">
                <a:solidFill>
                  <a:srgbClr val="222222"/>
                </a:solidFill>
                <a:latin typeface="Times" charset="0"/>
                <a:ea typeface="Times" charset="0"/>
                <a:cs typeface="Times" charset="0"/>
              </a:rPr>
              <a:t> or </a:t>
            </a:r>
            <a:r>
              <a:rPr lang="en-US" i="1" dirty="0">
                <a:solidFill>
                  <a:srgbClr val="222222"/>
                </a:solidFill>
                <a:latin typeface="Times" charset="0"/>
                <a:ea typeface="Times" charset="0"/>
                <a:cs typeface="Times" charset="0"/>
              </a:rPr>
              <a:t>r</a:t>
            </a:r>
            <a:r>
              <a:rPr lang="en-US" baseline="30000" dirty="0">
                <a:solidFill>
                  <a:srgbClr val="222222"/>
                </a:solidFill>
                <a:latin typeface="Times" charset="0"/>
                <a:ea typeface="Times" charset="0"/>
                <a:cs typeface="Times" charset="0"/>
              </a:rPr>
              <a:t>2</a:t>
            </a:r>
            <a:r>
              <a:rPr lang="en-US" dirty="0">
                <a:solidFill>
                  <a:srgbClr val="222222"/>
                </a:solidFill>
                <a:latin typeface="Times" charset="0"/>
                <a:ea typeface="Times" charset="0"/>
                <a:cs typeface="Times" charset="0"/>
              </a:rPr>
              <a:t> and pronounced "R squared", is the proportion of the variance in the dependent variable that is predictable from the independent variable(s)</a:t>
            </a:r>
            <a:endParaRPr lang="en-US" dirty="0">
              <a:latin typeface="Times" charset="0"/>
              <a:ea typeface="Times" charset="0"/>
              <a:cs typeface="Times" charset="0"/>
            </a:endParaRPr>
          </a:p>
          <a:p>
            <a:endParaRPr lang="en-US" dirty="0"/>
          </a:p>
          <a:p>
            <a:pPr>
              <a:lnSpc>
                <a:spcPct val="100000"/>
              </a:lnSpc>
            </a:pPr>
            <a:endParaRPr lang="fr-BE" sz="1800" b="0" strike="noStrike" spc="-1" dirty="0">
              <a:solidFill>
                <a:srgbClr val="000000"/>
              </a:solidFill>
              <a:uFill>
                <a:solidFill>
                  <a:srgbClr val="FFFFFF"/>
                </a:solidFill>
              </a:uFill>
              <a:latin typeface="Arial"/>
              <a:ea typeface="DejaVu Sans"/>
            </a:endParaRPr>
          </a:p>
          <a:p>
            <a:pPr>
              <a:lnSpc>
                <a:spcPct val="100000"/>
              </a:lnSpc>
            </a:pPr>
            <a:endParaRPr lang="fr-BE" sz="1800" b="0" strike="noStrike" spc="-1" dirty="0">
              <a:solidFill>
                <a:srgbClr val="000000"/>
              </a:solidFill>
              <a:uFill>
                <a:solidFill>
                  <a:srgbClr val="FFFFFF"/>
                </a:solidFill>
              </a:uFill>
              <a:latin typeface="Arial"/>
            </a:endParaRPr>
          </a:p>
          <a:p>
            <a:pPr>
              <a:lnSpc>
                <a:spcPct val="100000"/>
              </a:lnSpc>
            </a:pPr>
            <a:endParaRPr lang="fr-BE" sz="1800" b="0" strike="noStrike" spc="-1" dirty="0">
              <a:solidFill>
                <a:srgbClr val="000000"/>
              </a:solidFill>
              <a:uFill>
                <a:solidFill>
                  <a:srgbClr val="FFFFFF"/>
                </a:solidFill>
              </a:uFill>
              <a:latin typeface="Arial"/>
            </a:endParaRPr>
          </a:p>
          <a:p>
            <a:pPr>
              <a:lnSpc>
                <a:spcPct val="100000"/>
              </a:lnSpc>
            </a:pPr>
            <a:endParaRPr lang="fr-BE" sz="1800" b="0" strike="noStrike" spc="-1" dirty="0">
              <a:solidFill>
                <a:srgbClr val="000000"/>
              </a:solidFill>
              <a:uFill>
                <a:solidFill>
                  <a:srgbClr val="FFFFFF"/>
                </a:solidFill>
              </a:uFill>
              <a:latin typeface="Arial"/>
            </a:endParaRPr>
          </a:p>
          <a:p>
            <a:pPr>
              <a:lnSpc>
                <a:spcPct val="100000"/>
              </a:lnSpc>
            </a:pPr>
            <a:endParaRPr lang="fr-BE" sz="1800" b="0" strike="noStrike" spc="-1" dirty="0">
              <a:solidFill>
                <a:srgbClr val="000000"/>
              </a:solidFill>
              <a:uFill>
                <a:solidFill>
                  <a:srgbClr val="FFFFFF"/>
                </a:solidFill>
              </a:uFill>
              <a:latin typeface="Arial"/>
            </a:endParaRPr>
          </a:p>
          <a:p>
            <a:pPr>
              <a:lnSpc>
                <a:spcPct val="100000"/>
              </a:lnSpc>
            </a:pPr>
            <a:endParaRPr lang="fr-BE" sz="1800" b="0" strike="noStrike" spc="-1" dirty="0">
              <a:solidFill>
                <a:srgbClr val="000000"/>
              </a:solidFill>
              <a:uFill>
                <a:solidFill>
                  <a:srgbClr val="FFFFFF"/>
                </a:solidFill>
              </a:uFill>
              <a:latin typeface="Arial"/>
            </a:endParaRPr>
          </a:p>
          <a:p>
            <a:pPr>
              <a:lnSpc>
                <a:spcPct val="100000"/>
              </a:lnSpc>
            </a:pPr>
            <a:endParaRPr lang="fr-BE" sz="1800" b="0" strike="noStrike" spc="-1" dirty="0">
              <a:solidFill>
                <a:srgbClr val="000000"/>
              </a:solidFill>
              <a:uFill>
                <a:solidFill>
                  <a:srgbClr val="FFFFFF"/>
                </a:solidFill>
              </a:uFill>
              <a:latin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852936"/>
            <a:ext cx="8774117" cy="2736304"/>
          </a:xfrm>
          <a:prstGeom prst="rect">
            <a:avLst/>
          </a:prstGeom>
        </p:spPr>
      </p:pic>
    </p:spTree>
    <p:extLst>
      <p:ext uri="{BB962C8B-B14F-4D97-AF65-F5344CB8AC3E}">
        <p14:creationId xmlns:p14="http://schemas.microsoft.com/office/powerpoint/2010/main" val="18642698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96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p:nvPr/>
        </p:nvPicPr>
        <p:blipFill>
          <a:blip r:embed="rId2"/>
          <a:stretch/>
        </p:blipFill>
        <p:spPr>
          <a:xfrm>
            <a:off x="482600" y="1312736"/>
            <a:ext cx="8178799" cy="4232528"/>
          </a:xfrm>
          <a:prstGeom prst="rect">
            <a:avLst/>
          </a:prstGeom>
        </p:spPr>
      </p:pic>
    </p:spTree>
    <p:extLst>
      <p:ext uri="{BB962C8B-B14F-4D97-AF65-F5344CB8AC3E}">
        <p14:creationId xmlns:p14="http://schemas.microsoft.com/office/powerpoint/2010/main" val="2696889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3"/>
          <a:srcRect l="17423" t="30837" r="52944" b="28612"/>
          <a:stretch/>
        </p:blipFill>
        <p:spPr>
          <a:xfrm>
            <a:off x="1580889" y="1123527"/>
            <a:ext cx="5982217" cy="4604800"/>
          </a:xfrm>
          <a:prstGeom prst="rect">
            <a:avLst/>
          </a:prstGeom>
        </p:spPr>
      </p:pic>
    </p:spTree>
    <p:extLst>
      <p:ext uri="{BB962C8B-B14F-4D97-AF65-F5344CB8AC3E}">
        <p14:creationId xmlns:p14="http://schemas.microsoft.com/office/powerpoint/2010/main" val="2879319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stomShape 1"/>
          <p:cNvSpPr/>
          <p:nvPr/>
        </p:nvSpPr>
        <p:spPr>
          <a:xfrm>
            <a:off x="3168000" y="3744000"/>
            <a:ext cx="179640"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lang="fr-BE" sz="1800" b="0" strike="noStrike" spc="-1">
              <a:solidFill>
                <a:srgbClr val="000000"/>
              </a:solidFill>
              <a:uFill>
                <a:solidFill>
                  <a:srgbClr val="FFFFFF"/>
                </a:solidFill>
              </a:uFill>
              <a:latin typeface="Arial"/>
            </a:endParaRPr>
          </a:p>
          <a:p>
            <a:endParaRPr lang="fr-BE" sz="1800" b="0" strike="noStrike" spc="-1">
              <a:solidFill>
                <a:srgbClr val="000000"/>
              </a:solidFill>
              <a:uFill>
                <a:solidFill>
                  <a:srgbClr val="FFFFFF"/>
                </a:solidFill>
              </a:uFill>
              <a:latin typeface="Arial"/>
            </a:endParaRPr>
          </a:p>
        </p:txBody>
      </p:sp>
      <p:sp>
        <p:nvSpPr>
          <p:cNvPr id="55" name="CustomShape 2"/>
          <p:cNvSpPr/>
          <p:nvPr/>
        </p:nvSpPr>
        <p:spPr>
          <a:xfrm>
            <a:off x="432000" y="620688"/>
            <a:ext cx="8134920" cy="34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BE" sz="2400" b="1" strike="noStrike" spc="-1" dirty="0">
                <a:solidFill>
                  <a:srgbClr val="000000"/>
                </a:solidFill>
                <a:uFill>
                  <a:solidFill>
                    <a:srgbClr val="FFFFFF"/>
                  </a:solidFill>
                </a:uFill>
                <a:latin typeface="Times" charset="0"/>
                <a:ea typeface="Times" charset="0"/>
                <a:cs typeface="Times" charset="0"/>
              </a:rPr>
              <a:t>How </a:t>
            </a:r>
            <a:r>
              <a:rPr lang="fr-BE" sz="2400" b="1" spc="-1" dirty="0">
                <a:solidFill>
                  <a:srgbClr val="000000"/>
                </a:solidFill>
                <a:uFill>
                  <a:solidFill>
                    <a:srgbClr val="FFFFFF"/>
                  </a:solidFill>
                </a:uFill>
                <a:latin typeface="Times" charset="0"/>
                <a:ea typeface="Times" charset="0"/>
                <a:cs typeface="Times" charset="0"/>
              </a:rPr>
              <a:t>do </a:t>
            </a:r>
            <a:r>
              <a:rPr lang="fr-BE" sz="2400" b="1" spc="-1" dirty="0" err="1">
                <a:solidFill>
                  <a:srgbClr val="000000"/>
                </a:solidFill>
                <a:uFill>
                  <a:solidFill>
                    <a:srgbClr val="FFFFFF"/>
                  </a:solidFill>
                </a:uFill>
                <a:latin typeface="Times" charset="0"/>
                <a:ea typeface="Times" charset="0"/>
                <a:cs typeface="Times" charset="0"/>
              </a:rPr>
              <a:t>you</a:t>
            </a:r>
            <a:r>
              <a:rPr lang="fr-BE" sz="2400" b="1" spc="-1" dirty="0">
                <a:solidFill>
                  <a:srgbClr val="000000"/>
                </a:solidFill>
                <a:uFill>
                  <a:solidFill>
                    <a:srgbClr val="FFFFFF"/>
                  </a:solidFill>
                </a:uFill>
                <a:latin typeface="Times" charset="0"/>
                <a:ea typeface="Times" charset="0"/>
                <a:cs typeface="Times" charset="0"/>
              </a:rPr>
              <a:t> </a:t>
            </a:r>
            <a:r>
              <a:rPr lang="fr-BE" sz="2400" b="1" spc="-1" dirty="0" err="1">
                <a:solidFill>
                  <a:srgbClr val="000000"/>
                </a:solidFill>
                <a:uFill>
                  <a:solidFill>
                    <a:srgbClr val="FFFFFF"/>
                  </a:solidFill>
                </a:uFill>
                <a:latin typeface="Times" charset="0"/>
                <a:ea typeface="Times" charset="0"/>
                <a:cs typeface="Times" charset="0"/>
              </a:rPr>
              <a:t>calculate</a:t>
            </a:r>
            <a:r>
              <a:rPr lang="fr-BE" sz="2400" b="1" spc="-1" dirty="0">
                <a:solidFill>
                  <a:srgbClr val="000000"/>
                </a:solidFill>
                <a:uFill>
                  <a:solidFill>
                    <a:srgbClr val="FFFFFF"/>
                  </a:solidFill>
                </a:uFill>
                <a:latin typeface="Times" charset="0"/>
                <a:ea typeface="Times" charset="0"/>
                <a:cs typeface="Times" charset="0"/>
              </a:rPr>
              <a:t> a coefficient of </a:t>
            </a:r>
            <a:r>
              <a:rPr lang="fr-BE" sz="2400" b="1" spc="-1" dirty="0" err="1">
                <a:solidFill>
                  <a:srgbClr val="000000"/>
                </a:solidFill>
                <a:uFill>
                  <a:solidFill>
                    <a:srgbClr val="FFFFFF"/>
                  </a:solidFill>
                </a:uFill>
                <a:latin typeface="Times" charset="0"/>
                <a:ea typeface="Times" charset="0"/>
                <a:cs typeface="Times" charset="0"/>
              </a:rPr>
              <a:t>determination</a:t>
            </a:r>
            <a:r>
              <a:rPr lang="fr-BE" sz="2400" b="1" strike="noStrike" spc="-1" dirty="0">
                <a:solidFill>
                  <a:srgbClr val="000000"/>
                </a:solidFill>
                <a:uFill>
                  <a:solidFill>
                    <a:srgbClr val="FFFFFF"/>
                  </a:solidFill>
                </a:uFill>
                <a:latin typeface="Times" charset="0"/>
                <a:ea typeface="Times" charset="0"/>
                <a:cs typeface="Times"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164" y="1484784"/>
            <a:ext cx="5328592" cy="4120294"/>
          </a:xfrm>
          <a:prstGeom prst="rect">
            <a:avLst/>
          </a:prstGeom>
        </p:spPr>
      </p:pic>
    </p:spTree>
    <p:extLst>
      <p:ext uri="{BB962C8B-B14F-4D97-AF65-F5344CB8AC3E}">
        <p14:creationId xmlns:p14="http://schemas.microsoft.com/office/powerpoint/2010/main" val="3032732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8" y="1340768"/>
            <a:ext cx="9153910" cy="4081050"/>
          </a:xfrm>
          <a:prstGeom prst="rect">
            <a:avLst/>
          </a:prstGeom>
        </p:spPr>
      </p:pic>
      <p:pic>
        <p:nvPicPr>
          <p:cNvPr id="2" name="Picture 1"/>
          <p:cNvPicPr>
            <a:picLocks noChangeAspect="1"/>
          </p:cNvPicPr>
          <p:nvPr/>
        </p:nvPicPr>
        <p:blipFill>
          <a:blip r:embed="rId3">
            <a:duotone>
              <a:prstClr val="black"/>
              <a:schemeClr val="accent1">
                <a:tint val="45000"/>
                <a:satMod val="400000"/>
              </a:schemeClr>
            </a:duotone>
          </a:blip>
          <a:stretch>
            <a:fillRect/>
          </a:stretch>
        </p:blipFill>
        <p:spPr>
          <a:xfrm>
            <a:off x="6588224" y="5733256"/>
            <a:ext cx="2118552" cy="805050"/>
          </a:xfrm>
          <a:prstGeom prst="rect">
            <a:avLst/>
          </a:prstGeom>
        </p:spPr>
      </p:pic>
    </p:spTree>
    <p:extLst>
      <p:ext uri="{BB962C8B-B14F-4D97-AF65-F5344CB8AC3E}">
        <p14:creationId xmlns:p14="http://schemas.microsoft.com/office/powerpoint/2010/main" val="918323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4800"/>
            <a:ext cx="9144000" cy="3688153"/>
          </a:xfrm>
          <a:prstGeom prst="rect">
            <a:avLst/>
          </a:prstGeom>
        </p:spPr>
      </p:pic>
    </p:spTree>
    <p:extLst>
      <p:ext uri="{BB962C8B-B14F-4D97-AF65-F5344CB8AC3E}">
        <p14:creationId xmlns:p14="http://schemas.microsoft.com/office/powerpoint/2010/main" val="1181405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p:nvPr/>
        </p:nvPicPr>
        <p:blipFill>
          <a:blip r:embed="rId3"/>
          <a:srcRect l="6920" r="25369" b="4744"/>
          <a:stretch/>
        </p:blipFill>
        <p:spPr>
          <a:xfrm>
            <a:off x="1386948" y="692696"/>
            <a:ext cx="6190560" cy="4895280"/>
          </a:xfrm>
          <a:prstGeom prst="rect">
            <a:avLst/>
          </a:prstGeom>
          <a:ln>
            <a:noFill/>
          </a:ln>
        </p:spPr>
      </p:pic>
      <p:sp>
        <p:nvSpPr>
          <p:cNvPr id="59" name="CustomShape 1"/>
          <p:cNvSpPr/>
          <p:nvPr/>
        </p:nvSpPr>
        <p:spPr>
          <a:xfrm>
            <a:off x="288000" y="5832000"/>
            <a:ext cx="8388456"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fr-BE" sz="1800" b="1" strike="noStrike" spc="-1" dirty="0">
                <a:uFill>
                  <a:solidFill>
                    <a:srgbClr val="FFFFFF"/>
                  </a:solidFill>
                </a:uFill>
                <a:latin typeface="Arial"/>
                <a:ea typeface="DejaVu Sans"/>
              </a:rPr>
              <a:t>time </a:t>
            </a:r>
            <a:r>
              <a:rPr lang="fr-BE" sz="1800" b="1" strike="noStrike" spc="-1" dirty="0" err="1">
                <a:uFill>
                  <a:solidFill>
                    <a:srgbClr val="FFFFFF"/>
                  </a:solidFill>
                </a:uFill>
                <a:latin typeface="Arial"/>
                <a:ea typeface="DejaVu Sans"/>
              </a:rPr>
              <a:t>spent</a:t>
            </a:r>
            <a:r>
              <a:rPr lang="fr-BE" sz="1800" b="1" strike="noStrike" spc="-1" dirty="0">
                <a:uFill>
                  <a:solidFill>
                    <a:srgbClr val="FFFFFF"/>
                  </a:solidFill>
                </a:uFill>
                <a:latin typeface="Arial"/>
                <a:ea typeface="DejaVu Sans"/>
              </a:rPr>
              <a:t> </a:t>
            </a:r>
            <a:r>
              <a:rPr lang="fr-BE" sz="1800" b="1" strike="noStrike" spc="-1" dirty="0" err="1">
                <a:uFill>
                  <a:solidFill>
                    <a:srgbClr val="FFFFFF"/>
                  </a:solidFill>
                </a:uFill>
                <a:latin typeface="Arial"/>
                <a:ea typeface="DejaVu Sans"/>
              </a:rPr>
              <a:t>studying</a:t>
            </a:r>
            <a:r>
              <a:rPr lang="fr-BE" sz="1800" b="1" strike="noStrike" spc="-1" dirty="0">
                <a:uFill>
                  <a:solidFill>
                    <a:srgbClr val="FFFFFF"/>
                  </a:solidFill>
                </a:uFill>
                <a:latin typeface="Arial"/>
                <a:ea typeface="DejaVu Sans"/>
              </a:rPr>
              <a:t> </a:t>
            </a:r>
            <a:r>
              <a:rPr lang="fr-BE" sz="1800" b="1" strike="noStrike" spc="-1" dirty="0" err="1">
                <a:uFill>
                  <a:solidFill>
                    <a:srgbClr val="FFFFFF"/>
                  </a:solidFill>
                </a:uFill>
                <a:latin typeface="Arial"/>
                <a:ea typeface="DejaVu Sans"/>
              </a:rPr>
              <a:t>increases</a:t>
            </a:r>
            <a:r>
              <a:rPr lang="fr-BE" sz="1800" b="1" strike="noStrike" spc="-1" dirty="0">
                <a:uFill>
                  <a:solidFill>
                    <a:srgbClr val="FFFFFF"/>
                  </a:solidFill>
                </a:uFill>
                <a:latin typeface="Arial"/>
                <a:ea typeface="DejaVu Sans"/>
              </a:rPr>
              <a:t>, </a:t>
            </a:r>
            <a:r>
              <a:rPr lang="fr-BE" b="1" spc="-1" dirty="0">
                <a:uFill>
                  <a:solidFill>
                    <a:srgbClr val="FFFFFF"/>
                  </a:solidFill>
                </a:uFill>
                <a:latin typeface="Arial"/>
                <a:ea typeface="DejaVu Sans"/>
              </a:rPr>
              <a:t>grades</a:t>
            </a:r>
            <a:r>
              <a:rPr lang="fr-BE" sz="1800" b="1" strike="noStrike" spc="-1" dirty="0">
                <a:uFill>
                  <a:solidFill>
                    <a:srgbClr val="FFFFFF"/>
                  </a:solidFill>
                </a:uFill>
                <a:latin typeface="Arial"/>
                <a:ea typeface="DejaVu Sans"/>
              </a:rPr>
              <a:t> </a:t>
            </a:r>
            <a:r>
              <a:rPr lang="fr-BE" sz="1800" b="1" strike="noStrike" spc="-1" dirty="0" err="1">
                <a:uFill>
                  <a:solidFill>
                    <a:srgbClr val="FFFFFF"/>
                  </a:solidFill>
                </a:uFill>
                <a:latin typeface="Arial"/>
                <a:ea typeface="DejaVu Sans"/>
              </a:rPr>
              <a:t>increases</a:t>
            </a:r>
            <a:endParaRPr lang="fr-BE" sz="1800" b="1" strike="noStrike" spc="-1" dirty="0">
              <a:uFill>
                <a:solidFill>
                  <a:srgbClr val="FFFFFF"/>
                </a:solidFill>
              </a:uFill>
              <a:latin typeface="Arial"/>
              <a:ea typeface="DejaVu Sans"/>
            </a:endParaRPr>
          </a:p>
          <a:p>
            <a:pPr algn="ctr"/>
            <a:r>
              <a:rPr lang="fr-BE" b="1" spc="-1" dirty="0" err="1">
                <a:uFill>
                  <a:solidFill>
                    <a:srgbClr val="FFFFFF"/>
                  </a:solidFill>
                </a:uFill>
                <a:latin typeface="Arial"/>
                <a:ea typeface="DejaVu Sans"/>
              </a:rPr>
              <a:t>Slope</a:t>
            </a:r>
            <a:r>
              <a:rPr lang="fr-BE" b="1" spc="-1" dirty="0">
                <a:uFill>
                  <a:solidFill>
                    <a:srgbClr val="FFFFFF"/>
                  </a:solidFill>
                </a:uFill>
                <a:latin typeface="Arial"/>
                <a:ea typeface="DejaVu Sans"/>
              </a:rPr>
              <a:t> </a:t>
            </a:r>
            <a:r>
              <a:rPr lang="fr-BE" b="1" spc="-1" dirty="0" err="1">
                <a:uFill>
                  <a:solidFill>
                    <a:srgbClr val="FFFFFF"/>
                  </a:solidFill>
                </a:uFill>
                <a:latin typeface="Arial"/>
                <a:ea typeface="DejaVu Sans"/>
              </a:rPr>
              <a:t>is</a:t>
            </a:r>
            <a:r>
              <a:rPr lang="fr-BE" b="1" spc="-1" dirty="0">
                <a:uFill>
                  <a:solidFill>
                    <a:srgbClr val="FFFFFF"/>
                  </a:solidFill>
                </a:uFill>
                <a:latin typeface="Arial"/>
                <a:ea typeface="DejaVu Sans"/>
              </a:rPr>
              <a:t> positive: y = B</a:t>
            </a:r>
            <a:r>
              <a:rPr lang="fr-BE" b="1" spc="-1" baseline="-25000" dirty="0">
                <a:uFill>
                  <a:solidFill>
                    <a:srgbClr val="FFFFFF"/>
                  </a:solidFill>
                </a:uFill>
                <a:latin typeface="Arial"/>
                <a:ea typeface="DejaVu Sans"/>
              </a:rPr>
              <a:t>0</a:t>
            </a:r>
            <a:r>
              <a:rPr lang="fr-BE" b="1" spc="-1" dirty="0">
                <a:solidFill>
                  <a:srgbClr val="00B050"/>
                </a:solidFill>
                <a:uFill>
                  <a:solidFill>
                    <a:srgbClr val="FFFFFF"/>
                  </a:solidFill>
                </a:uFill>
                <a:latin typeface="Arial"/>
                <a:ea typeface="DejaVu Sans"/>
              </a:rPr>
              <a:t> + </a:t>
            </a:r>
            <a:r>
              <a:rPr lang="fr-BE" b="1" spc="-1" dirty="0">
                <a:uFill>
                  <a:solidFill>
                    <a:srgbClr val="FFFFFF"/>
                  </a:solidFill>
                </a:uFill>
                <a:latin typeface="Arial"/>
                <a:ea typeface="DejaVu Sans"/>
              </a:rPr>
              <a:t>B</a:t>
            </a:r>
            <a:r>
              <a:rPr lang="fr-BE" b="1" spc="-1" baseline="-25000" dirty="0">
                <a:uFill>
                  <a:solidFill>
                    <a:srgbClr val="FFFFFF"/>
                  </a:solidFill>
                </a:uFill>
                <a:latin typeface="Arial"/>
                <a:ea typeface="DejaVu Sans"/>
              </a:rPr>
              <a:t>1</a:t>
            </a:r>
            <a:r>
              <a:rPr lang="fr-BE" b="1" spc="-1" dirty="0">
                <a:uFill>
                  <a:solidFill>
                    <a:srgbClr val="FFFFFF"/>
                  </a:solidFill>
                </a:uFill>
                <a:latin typeface="Arial"/>
                <a:ea typeface="DejaVu Sans"/>
              </a:rPr>
              <a:t> X</a:t>
            </a:r>
            <a:endParaRPr lang="fr-BE" sz="1800" b="1" strike="noStrike" spc="-1" dirty="0">
              <a:uFill>
                <a:solidFill>
                  <a:srgbClr val="FFFFFF"/>
                </a:solidFill>
              </a:uFill>
              <a:latin typeface="Arial"/>
            </a:endParaRPr>
          </a:p>
        </p:txBody>
      </p:sp>
    </p:spTree>
    <p:extLst>
      <p:ext uri="{BB962C8B-B14F-4D97-AF65-F5344CB8AC3E}">
        <p14:creationId xmlns:p14="http://schemas.microsoft.com/office/powerpoint/2010/main" val="33658111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107504" y="5949280"/>
            <a:ext cx="8422920" cy="59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fr-BE" sz="1800" b="1" strike="noStrike" spc="-1" dirty="0">
                <a:solidFill>
                  <a:srgbClr val="000000"/>
                </a:solidFill>
                <a:uFill>
                  <a:solidFill>
                    <a:srgbClr val="FFFFFF"/>
                  </a:solidFill>
                </a:uFill>
                <a:latin typeface="Arial"/>
                <a:ea typeface="DejaVu Sans"/>
              </a:rPr>
              <a:t>                    Time </a:t>
            </a:r>
            <a:r>
              <a:rPr lang="fr-BE" sz="1800" b="1" strike="noStrike" spc="-1" dirty="0" err="1">
                <a:solidFill>
                  <a:srgbClr val="000000"/>
                </a:solidFill>
                <a:uFill>
                  <a:solidFill>
                    <a:srgbClr val="FFFFFF"/>
                  </a:solidFill>
                </a:uFill>
                <a:latin typeface="Arial"/>
                <a:ea typeface="DejaVu Sans"/>
              </a:rPr>
              <a:t>spent</a:t>
            </a:r>
            <a:r>
              <a:rPr lang="fr-BE" sz="1800" b="1" strike="noStrike" spc="-1" dirty="0">
                <a:solidFill>
                  <a:srgbClr val="000000"/>
                </a:solidFill>
                <a:uFill>
                  <a:solidFill>
                    <a:srgbClr val="FFFFFF"/>
                  </a:solidFill>
                </a:uFill>
                <a:latin typeface="Arial"/>
                <a:ea typeface="DejaVu Sans"/>
              </a:rPr>
              <a:t> on </a:t>
            </a:r>
            <a:r>
              <a:rPr lang="fr-BE" b="1" spc="-1" dirty="0">
                <a:solidFill>
                  <a:srgbClr val="000000"/>
                </a:solidFill>
                <a:uFill>
                  <a:solidFill>
                    <a:srgbClr val="FFFFFF"/>
                  </a:solidFill>
                </a:uFill>
                <a:latin typeface="Arial"/>
                <a:ea typeface="DejaVu Sans"/>
              </a:rPr>
              <a:t> </a:t>
            </a:r>
            <a:r>
              <a:rPr lang="fr-BE" b="1" spc="-1" dirty="0" err="1">
                <a:solidFill>
                  <a:srgbClr val="000000"/>
                </a:solidFill>
                <a:uFill>
                  <a:solidFill>
                    <a:srgbClr val="FFFFFF"/>
                  </a:solidFill>
                </a:uFill>
                <a:latin typeface="Arial"/>
                <a:ea typeface="DejaVu Sans"/>
              </a:rPr>
              <a:t>netflix</a:t>
            </a:r>
            <a:r>
              <a:rPr lang="fr-BE" b="1" spc="-1" dirty="0">
                <a:solidFill>
                  <a:srgbClr val="000000"/>
                </a:solidFill>
                <a:uFill>
                  <a:solidFill>
                    <a:srgbClr val="FFFFFF"/>
                  </a:solidFill>
                </a:uFill>
                <a:latin typeface="Arial"/>
                <a:ea typeface="DejaVu Sans"/>
              </a:rPr>
              <a:t> </a:t>
            </a:r>
            <a:r>
              <a:rPr lang="fr-BE" sz="1800" b="1" strike="noStrike" spc="-1" dirty="0" err="1">
                <a:solidFill>
                  <a:srgbClr val="000000"/>
                </a:solidFill>
                <a:uFill>
                  <a:solidFill>
                    <a:srgbClr val="FFFFFF"/>
                  </a:solidFill>
                </a:uFill>
                <a:latin typeface="Arial"/>
                <a:ea typeface="DejaVu Sans"/>
              </a:rPr>
              <a:t>increases</a:t>
            </a:r>
            <a:r>
              <a:rPr lang="fr-BE" sz="1800" b="1" strike="noStrike" spc="-1" dirty="0">
                <a:solidFill>
                  <a:srgbClr val="000000"/>
                </a:solidFill>
                <a:uFill>
                  <a:solidFill>
                    <a:srgbClr val="FFFFFF"/>
                  </a:solidFill>
                </a:uFill>
                <a:latin typeface="Arial"/>
                <a:ea typeface="DejaVu Sans"/>
              </a:rPr>
              <a:t>, grades </a:t>
            </a:r>
            <a:r>
              <a:rPr lang="fr-BE" sz="1800" b="1" strike="noStrike" spc="-1" dirty="0" err="1">
                <a:solidFill>
                  <a:srgbClr val="000000"/>
                </a:solidFill>
                <a:uFill>
                  <a:solidFill>
                    <a:srgbClr val="FFFFFF"/>
                  </a:solidFill>
                </a:uFill>
                <a:latin typeface="Arial"/>
                <a:ea typeface="DejaVu Sans"/>
              </a:rPr>
              <a:t>decreases</a:t>
            </a:r>
            <a:r>
              <a:rPr lang="fr-BE" sz="1800" b="1" strike="noStrike" spc="-1" dirty="0">
                <a:solidFill>
                  <a:srgbClr val="000000"/>
                </a:solidFill>
                <a:uFill>
                  <a:solidFill>
                    <a:srgbClr val="FFFFFF"/>
                  </a:solidFill>
                </a:uFill>
                <a:latin typeface="Arial"/>
                <a:ea typeface="DejaVu Sans"/>
              </a:rPr>
              <a:t>.</a:t>
            </a:r>
          </a:p>
          <a:p>
            <a:pPr algn="ctr"/>
            <a:r>
              <a:rPr lang="fr-BE" b="1" spc="-1" dirty="0" err="1">
                <a:uFill>
                  <a:solidFill>
                    <a:srgbClr val="FFFFFF"/>
                  </a:solidFill>
                </a:uFill>
                <a:latin typeface="Arial"/>
                <a:ea typeface="DejaVu Sans"/>
              </a:rPr>
              <a:t>Slope</a:t>
            </a:r>
            <a:r>
              <a:rPr lang="fr-BE" b="1" spc="-1" dirty="0">
                <a:uFill>
                  <a:solidFill>
                    <a:srgbClr val="FFFFFF"/>
                  </a:solidFill>
                </a:uFill>
                <a:latin typeface="Arial"/>
                <a:ea typeface="DejaVu Sans"/>
              </a:rPr>
              <a:t> </a:t>
            </a:r>
            <a:r>
              <a:rPr lang="fr-BE" b="1" spc="-1" dirty="0" err="1">
                <a:uFill>
                  <a:solidFill>
                    <a:srgbClr val="FFFFFF"/>
                  </a:solidFill>
                </a:uFill>
                <a:latin typeface="Arial"/>
                <a:ea typeface="DejaVu Sans"/>
              </a:rPr>
              <a:t>is</a:t>
            </a:r>
            <a:r>
              <a:rPr lang="fr-BE" b="1" spc="-1" dirty="0">
                <a:uFill>
                  <a:solidFill>
                    <a:srgbClr val="FFFFFF"/>
                  </a:solidFill>
                </a:uFill>
                <a:latin typeface="Arial"/>
                <a:ea typeface="DejaVu Sans"/>
              </a:rPr>
              <a:t> </a:t>
            </a:r>
            <a:r>
              <a:rPr lang="fr-BE" b="1" spc="-1" dirty="0" err="1">
                <a:uFill>
                  <a:solidFill>
                    <a:srgbClr val="FFFFFF"/>
                  </a:solidFill>
                </a:uFill>
                <a:latin typeface="Arial"/>
                <a:ea typeface="DejaVu Sans"/>
              </a:rPr>
              <a:t>negative</a:t>
            </a:r>
            <a:r>
              <a:rPr lang="fr-BE" b="1" spc="-1" dirty="0">
                <a:uFill>
                  <a:solidFill>
                    <a:srgbClr val="FFFFFF"/>
                  </a:solidFill>
                </a:uFill>
                <a:latin typeface="Arial"/>
                <a:ea typeface="DejaVu Sans"/>
              </a:rPr>
              <a:t>: y = B</a:t>
            </a:r>
            <a:r>
              <a:rPr lang="fr-BE" b="1" spc="-1" baseline="-25000" dirty="0">
                <a:uFill>
                  <a:solidFill>
                    <a:srgbClr val="FFFFFF"/>
                  </a:solidFill>
                </a:uFill>
                <a:latin typeface="Arial"/>
                <a:ea typeface="DejaVu Sans"/>
              </a:rPr>
              <a:t>0</a:t>
            </a:r>
            <a:r>
              <a:rPr lang="fr-BE" b="1" spc="-1" dirty="0">
                <a:solidFill>
                  <a:srgbClr val="FF0000"/>
                </a:solidFill>
                <a:uFill>
                  <a:solidFill>
                    <a:srgbClr val="FFFFFF"/>
                  </a:solidFill>
                </a:uFill>
                <a:latin typeface="Arial"/>
                <a:ea typeface="DejaVu Sans"/>
              </a:rPr>
              <a:t> - </a:t>
            </a:r>
            <a:r>
              <a:rPr lang="fr-BE" b="1" spc="-1" dirty="0">
                <a:uFill>
                  <a:solidFill>
                    <a:srgbClr val="FFFFFF"/>
                  </a:solidFill>
                </a:uFill>
                <a:latin typeface="Arial"/>
                <a:ea typeface="DejaVu Sans"/>
              </a:rPr>
              <a:t>B</a:t>
            </a:r>
            <a:r>
              <a:rPr lang="fr-BE" b="1" spc="-1" baseline="-25000" dirty="0">
                <a:uFill>
                  <a:solidFill>
                    <a:srgbClr val="FFFFFF"/>
                  </a:solidFill>
                </a:uFill>
                <a:latin typeface="Arial"/>
                <a:ea typeface="DejaVu Sans"/>
              </a:rPr>
              <a:t>1</a:t>
            </a:r>
            <a:r>
              <a:rPr lang="fr-BE" b="1" spc="-1" dirty="0">
                <a:uFill>
                  <a:solidFill>
                    <a:srgbClr val="FFFFFF"/>
                  </a:solidFill>
                </a:uFill>
                <a:latin typeface="Arial"/>
                <a:ea typeface="DejaVu Sans"/>
              </a:rPr>
              <a:t> X</a:t>
            </a:r>
            <a:endParaRPr lang="fr-BE" b="1" spc="-1" dirty="0">
              <a:uFill>
                <a:solidFill>
                  <a:srgbClr val="FFFFFF"/>
                </a:solidFill>
              </a:uFill>
              <a:latin typeface="Arial"/>
            </a:endParaRPr>
          </a:p>
          <a:p>
            <a:endParaRPr lang="fr-BE" sz="1800" b="1" strike="noStrike" spc="-1" dirty="0">
              <a:solidFill>
                <a:srgbClr val="000000"/>
              </a:solidFill>
              <a:uFill>
                <a:solidFill>
                  <a:srgbClr val="FFFFFF"/>
                </a:solidFill>
              </a:uFill>
              <a:latin typeface="Arial"/>
            </a:endParaRPr>
          </a:p>
        </p:txBody>
      </p:sp>
      <p:pic>
        <p:nvPicPr>
          <p:cNvPr id="61" name="Picture 60"/>
          <p:cNvPicPr/>
          <p:nvPr/>
        </p:nvPicPr>
        <p:blipFill>
          <a:blip r:embed="rId3"/>
          <a:srcRect l="6981" r="26883"/>
          <a:stretch/>
        </p:blipFill>
        <p:spPr>
          <a:xfrm>
            <a:off x="1403648" y="748360"/>
            <a:ext cx="6118920" cy="5200920"/>
          </a:xfrm>
          <a:prstGeom prst="rect">
            <a:avLst/>
          </a:prstGeom>
          <a:ln>
            <a:noFill/>
          </a:ln>
        </p:spPr>
      </p:pic>
    </p:spTree>
    <p:extLst>
      <p:ext uri="{BB962C8B-B14F-4D97-AF65-F5344CB8AC3E}">
        <p14:creationId xmlns:p14="http://schemas.microsoft.com/office/powerpoint/2010/main" val="25149492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57" y="1326879"/>
            <a:ext cx="7463281" cy="4198095"/>
          </a:xfrm>
          <a:prstGeom prst="rect">
            <a:avLst/>
          </a:prstGeom>
        </p:spPr>
      </p:pic>
    </p:spTree>
    <p:extLst>
      <p:ext uri="{BB962C8B-B14F-4D97-AF65-F5344CB8AC3E}">
        <p14:creationId xmlns:p14="http://schemas.microsoft.com/office/powerpoint/2010/main" val="3973267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775" y="1123527"/>
            <a:ext cx="5116444" cy="4604800"/>
          </a:xfrm>
          <a:prstGeom prst="rect">
            <a:avLst/>
          </a:prstGeom>
        </p:spPr>
      </p:pic>
    </p:spTree>
    <p:extLst>
      <p:ext uri="{BB962C8B-B14F-4D97-AF65-F5344CB8AC3E}">
        <p14:creationId xmlns:p14="http://schemas.microsoft.com/office/powerpoint/2010/main" val="134919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2EFB-0289-8F4A-AEE8-7C6FE443D40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9A61EAA-3A1A-3C47-AE3F-80397EF637F8}"/>
              </a:ext>
            </a:extLst>
          </p:cNvPr>
          <p:cNvSpPr>
            <a:spLocks noGrp="1"/>
          </p:cNvSpPr>
          <p:nvPr>
            <p:ph idx="1"/>
          </p:nvPr>
        </p:nvSpPr>
        <p:spPr/>
        <p:txBody>
          <a:bodyPr>
            <a:normAutofit/>
          </a:bodyPr>
          <a:lstStyle/>
          <a:p>
            <a:r>
              <a:rPr lang="en-US" dirty="0"/>
              <a:t>Statistics is the science of data </a:t>
            </a:r>
          </a:p>
          <a:p>
            <a:r>
              <a:rPr lang="en-US" dirty="0"/>
              <a:t>Inferences made from statistics allow us to learn about our populations </a:t>
            </a:r>
          </a:p>
          <a:p>
            <a:r>
              <a:rPr lang="en-US" dirty="0"/>
              <a:t>Statistics allow us to quantify results through hypothesis testing </a:t>
            </a:r>
          </a:p>
          <a:p>
            <a:endParaRPr lang="en-US" dirty="0"/>
          </a:p>
          <a:p>
            <a:pPr marL="0" indent="0" algn="ctr">
              <a:buNone/>
            </a:pPr>
            <a:r>
              <a:rPr lang="en-US" sz="2800" dirty="0"/>
              <a:t>H</a:t>
            </a:r>
            <a:r>
              <a:rPr lang="en-US" sz="2800" baseline="-25000" dirty="0"/>
              <a:t>0</a:t>
            </a:r>
            <a:r>
              <a:rPr lang="en-US" sz="2800" dirty="0"/>
              <a:t> = There is no difference between the groups</a:t>
            </a:r>
          </a:p>
          <a:p>
            <a:pPr marL="0" indent="0" algn="ctr">
              <a:buNone/>
            </a:pPr>
            <a:r>
              <a:rPr lang="en-US" sz="2800" dirty="0"/>
              <a:t>H</a:t>
            </a:r>
            <a:r>
              <a:rPr lang="en-US" sz="2800" baseline="-25000" dirty="0"/>
              <a:t>1</a:t>
            </a:r>
            <a:r>
              <a:rPr lang="en-US" sz="2800" dirty="0"/>
              <a:t> = There is a difference between the groups </a:t>
            </a:r>
          </a:p>
        </p:txBody>
      </p:sp>
    </p:spTree>
    <p:extLst>
      <p:ext uri="{BB962C8B-B14F-4D97-AF65-F5344CB8AC3E}">
        <p14:creationId xmlns:p14="http://schemas.microsoft.com/office/powerpoint/2010/main" val="4156169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2"/>
          <p:cNvPicPr/>
          <p:nvPr/>
        </p:nvPicPr>
        <p:blipFill>
          <a:blip r:embed="rId3"/>
          <a:stretch/>
        </p:blipFill>
        <p:spPr>
          <a:xfrm>
            <a:off x="2269597" y="1123527"/>
            <a:ext cx="4604800" cy="4604800"/>
          </a:xfrm>
          <a:prstGeom prst="rect">
            <a:avLst/>
          </a:prstGeom>
        </p:spPr>
      </p:pic>
      <p:sp>
        <p:nvSpPr>
          <p:cNvPr id="67" name="CustomShape 1"/>
          <p:cNvSpPr/>
          <p:nvPr/>
        </p:nvSpPr>
        <p:spPr>
          <a:xfrm>
            <a:off x="457200" y="274680"/>
            <a:ext cx="8227800" cy="114120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476186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661" y="1123527"/>
            <a:ext cx="3522672" cy="4604800"/>
          </a:xfrm>
          <a:prstGeom prst="rect">
            <a:avLst/>
          </a:prstGeom>
        </p:spPr>
      </p:pic>
    </p:spTree>
    <p:extLst>
      <p:ext uri="{BB962C8B-B14F-4D97-AF65-F5344CB8AC3E}">
        <p14:creationId xmlns:p14="http://schemas.microsoft.com/office/powerpoint/2010/main" val="32422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79" y="1123527"/>
            <a:ext cx="6872836" cy="4604800"/>
          </a:xfrm>
          <a:prstGeom prst="rect">
            <a:avLst/>
          </a:prstGeom>
        </p:spPr>
      </p:pic>
    </p:spTree>
    <p:extLst>
      <p:ext uri="{BB962C8B-B14F-4D97-AF65-F5344CB8AC3E}">
        <p14:creationId xmlns:p14="http://schemas.microsoft.com/office/powerpoint/2010/main" val="267688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61AA-4E80-D540-A970-800D193F8768}"/>
              </a:ext>
            </a:extLst>
          </p:cNvPr>
          <p:cNvSpPr>
            <a:spLocks noGrp="1"/>
          </p:cNvSpPr>
          <p:nvPr>
            <p:ph type="title"/>
          </p:nvPr>
        </p:nvSpPr>
        <p:spPr>
          <a:xfrm>
            <a:off x="628650" y="640079"/>
            <a:ext cx="3511306" cy="1840613"/>
          </a:xfrm>
        </p:spPr>
        <p:txBody>
          <a:bodyPr anchor="b">
            <a:normAutofit/>
          </a:bodyPr>
          <a:lstStyle/>
          <a:p>
            <a:r>
              <a:rPr lang="en-US" sz="4800" dirty="0"/>
              <a:t>T-test</a:t>
            </a:r>
          </a:p>
        </p:txBody>
      </p:sp>
      <p:sp>
        <p:nvSpPr>
          <p:cNvPr id="3" name="Content Placeholder 2">
            <a:extLst>
              <a:ext uri="{FF2B5EF4-FFF2-40B4-BE49-F238E27FC236}">
                <a16:creationId xmlns:a16="http://schemas.microsoft.com/office/drawing/2014/main" id="{119BCB20-5956-AB47-993D-206FA2FF3632}"/>
              </a:ext>
            </a:extLst>
          </p:cNvPr>
          <p:cNvSpPr>
            <a:spLocks noGrp="1"/>
          </p:cNvSpPr>
          <p:nvPr>
            <p:ph idx="1"/>
          </p:nvPr>
        </p:nvSpPr>
        <p:spPr>
          <a:xfrm>
            <a:off x="628650" y="2686323"/>
            <a:ext cx="3511306" cy="3531598"/>
          </a:xfrm>
        </p:spPr>
        <p:txBody>
          <a:bodyPr>
            <a:normAutofit/>
          </a:bodyPr>
          <a:lstStyle/>
          <a:p>
            <a:r>
              <a:rPr lang="en-US" sz="1700"/>
              <a:t>T-tests allows us to identify differences between our data and a known mean or between two groups </a:t>
            </a:r>
            <a:br>
              <a:rPr lang="en-US" sz="1700"/>
            </a:br>
            <a:endParaRPr lang="en-US" sz="1700"/>
          </a:p>
          <a:p>
            <a:r>
              <a:rPr lang="en-US" sz="1700"/>
              <a:t>This is useful to see if the data is statistically significantly different from a previous result or if two groups differ from each other </a:t>
            </a:r>
          </a:p>
        </p:txBody>
      </p:sp>
      <p:pic>
        <p:nvPicPr>
          <p:cNvPr id="4" name="Picture 3">
            <a:extLst>
              <a:ext uri="{FF2B5EF4-FFF2-40B4-BE49-F238E27FC236}">
                <a16:creationId xmlns:a16="http://schemas.microsoft.com/office/drawing/2014/main" id="{D8682595-682F-9749-99C3-31F6B8A6B3CF}"/>
              </a:ext>
            </a:extLst>
          </p:cNvPr>
          <p:cNvPicPr>
            <a:picLocks noChangeAspect="1"/>
          </p:cNvPicPr>
          <p:nvPr/>
        </p:nvPicPr>
        <p:blipFill>
          <a:blip r:embed="rId3"/>
          <a:stretch>
            <a:fillRect/>
          </a:stretch>
        </p:blipFill>
        <p:spPr>
          <a:xfrm>
            <a:off x="4436371" y="2281787"/>
            <a:ext cx="4078979" cy="2294425"/>
          </a:xfrm>
          <a:prstGeom prst="rect">
            <a:avLst/>
          </a:prstGeom>
        </p:spPr>
      </p:pic>
    </p:spTree>
    <p:extLst>
      <p:ext uri="{BB962C8B-B14F-4D97-AF65-F5344CB8AC3E}">
        <p14:creationId xmlns:p14="http://schemas.microsoft.com/office/powerpoint/2010/main" val="113125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8CD2-EF2D-154C-B8D2-BD52AFD1026F}"/>
              </a:ext>
            </a:extLst>
          </p:cNvPr>
          <p:cNvSpPr>
            <a:spLocks noGrp="1"/>
          </p:cNvSpPr>
          <p:nvPr>
            <p:ph type="title"/>
          </p:nvPr>
        </p:nvSpPr>
        <p:spPr>
          <a:xfrm>
            <a:off x="628650" y="365125"/>
            <a:ext cx="7886700" cy="1325563"/>
          </a:xfrm>
        </p:spPr>
        <p:txBody>
          <a:bodyPr>
            <a:normAutofit/>
          </a:bodyPr>
          <a:lstStyle/>
          <a:p>
            <a:r>
              <a:rPr lang="en-US" sz="4400"/>
              <a:t>Descriptive statistics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9891F5-9497-C14A-8FC8-55851FFC69ED}"/>
                  </a:ext>
                </a:extLst>
              </p:cNvPr>
              <p:cNvSpPr>
                <a:spLocks noGrp="1"/>
              </p:cNvSpPr>
              <p:nvPr>
                <p:ph idx="1"/>
              </p:nvPr>
            </p:nvSpPr>
            <p:spPr>
              <a:xfrm>
                <a:off x="1686435" y="2000249"/>
                <a:ext cx="5771130" cy="4176713"/>
              </a:xfrm>
            </p:spPr>
            <p:txBody>
              <a:bodyPr>
                <a:normAutofit/>
              </a:bodyPr>
              <a:lstStyle/>
              <a:p>
                <a:pPr marL="0" indent="0">
                  <a:buNone/>
                </a:pPr>
                <a:r>
                  <a:rPr lang="en-US" sz="2100" dirty="0"/>
                  <a:t>Before jumping into the T-test, it is important to understand how we describe our data.</a:t>
                </a:r>
              </a:p>
              <a:p>
                <a:pPr marL="0" indent="0">
                  <a:buNone/>
                </a:pPr>
                <a:endParaRPr lang="en-US" sz="2100" dirty="0"/>
              </a:p>
              <a:p>
                <a:pPr marL="0" indent="0">
                  <a:buNone/>
                </a:pPr>
                <a:r>
                  <a:rPr lang="en-US" sz="2100" dirty="0"/>
                  <a:t>Mean: </a:t>
                </a:r>
                <a14:m>
                  <m:oMath xmlns:m="http://schemas.openxmlformats.org/officeDocument/2006/math">
                    <m:r>
                      <a:rPr lang="en-US" sz="2100" i="1">
                        <a:latin typeface="Cambria Math" panose="02040503050406030204" pitchFamily="18" charset="0"/>
                        <a:ea typeface="Cambria Math" panose="02040503050406030204" pitchFamily="18" charset="0"/>
                      </a:rPr>
                      <m:t>𝜇</m:t>
                    </m:r>
                  </m:oMath>
                </a14:m>
                <a:r>
                  <a:rPr lang="en-US" sz="2100" dirty="0"/>
                  <a:t> (population) or </a:t>
                </a:r>
                <a14:m>
                  <m:oMath xmlns:m="http://schemas.openxmlformats.org/officeDocument/2006/math">
                    <m:acc>
                      <m:accPr>
                        <m:chr m:val="̅"/>
                        <m:ctrlPr>
                          <a:rPr lang="en-GB" sz="2100" i="1">
                            <a:latin typeface="Cambria Math" panose="02040503050406030204" pitchFamily="18" charset="0"/>
                          </a:rPr>
                        </m:ctrlPr>
                      </m:accPr>
                      <m:e>
                        <m:r>
                          <a:rPr lang="en-GB" sz="2100" i="1">
                            <a:latin typeface="Cambria Math" panose="02040503050406030204" pitchFamily="18" charset="0"/>
                          </a:rPr>
                          <m:t>𝑥</m:t>
                        </m:r>
                      </m:e>
                    </m:acc>
                  </m:oMath>
                </a14:m>
                <a:r>
                  <a:rPr lang="en-US" sz="2100" dirty="0"/>
                  <a:t> (sample)</a:t>
                </a:r>
              </a:p>
              <a:p>
                <a:pPr marL="0" indent="0">
                  <a:buNone/>
                </a:pPr>
                <a:r>
                  <a:rPr lang="en-US" sz="2100" dirty="0"/>
                  <a:t>Standard deviation: </a:t>
                </a:r>
                <a14:m>
                  <m:oMath xmlns:m="http://schemas.openxmlformats.org/officeDocument/2006/math">
                    <m:rad>
                      <m:radPr>
                        <m:degHide m:val="on"/>
                        <m:ctrlPr>
                          <a:rPr lang="en-US" sz="2100" i="1">
                            <a:latin typeface="Cambria Math" panose="02040503050406030204" pitchFamily="18" charset="0"/>
                          </a:rPr>
                        </m:ctrlPr>
                      </m:radPr>
                      <m:deg/>
                      <m:e>
                        <m:r>
                          <m:rPr>
                            <m:sty m:val="p"/>
                          </m:rPr>
                          <a:rPr lang="el-GR" sz="2100" i="1">
                            <a:latin typeface="Cambria Math" panose="02040503050406030204" pitchFamily="18" charset="0"/>
                            <a:ea typeface="Cambria Math" panose="02040503050406030204" pitchFamily="18" charset="0"/>
                          </a:rPr>
                          <m:t>Σ</m:t>
                        </m:r>
                        <m:f>
                          <m:fPr>
                            <m:ctrlPr>
                              <a:rPr lang="en-US" sz="2100" i="1">
                                <a:latin typeface="Cambria Math" panose="02040503050406030204" pitchFamily="18" charset="0"/>
                              </a:rPr>
                            </m:ctrlPr>
                          </m:fPr>
                          <m:num>
                            <m:sSup>
                              <m:sSupPr>
                                <m:ctrlPr>
                                  <a:rPr lang="en-GB" sz="2100" b="0" i="1">
                                    <a:latin typeface="Cambria Math" panose="02040503050406030204" pitchFamily="18" charset="0"/>
                                  </a:rPr>
                                </m:ctrlPr>
                              </m:sSupPr>
                              <m:e>
                                <m:d>
                                  <m:dPr>
                                    <m:ctrlPr>
                                      <a:rPr lang="en-GB" sz="2100" b="0" i="1">
                                        <a:latin typeface="Cambria Math" panose="02040503050406030204" pitchFamily="18" charset="0"/>
                                      </a:rPr>
                                    </m:ctrlPr>
                                  </m:dPr>
                                  <m:e>
                                    <m:r>
                                      <a:rPr lang="en-GB" sz="2100" b="0" i="1">
                                        <a:latin typeface="Cambria Math" panose="02040503050406030204" pitchFamily="18" charset="0"/>
                                      </a:rPr>
                                      <m:t>𝑥</m:t>
                                    </m:r>
                                    <m:r>
                                      <a:rPr lang="en-GB" sz="2100" b="0" i="1">
                                        <a:latin typeface="Cambria Math" panose="02040503050406030204" pitchFamily="18" charset="0"/>
                                      </a:rPr>
                                      <m:t>−</m:t>
                                    </m:r>
                                    <m:acc>
                                      <m:accPr>
                                        <m:chr m:val="̅"/>
                                        <m:ctrlPr>
                                          <a:rPr lang="en-GB" sz="2100" b="0" i="1">
                                            <a:latin typeface="Cambria Math" panose="02040503050406030204" pitchFamily="18" charset="0"/>
                                          </a:rPr>
                                        </m:ctrlPr>
                                      </m:accPr>
                                      <m:e>
                                        <m:r>
                                          <a:rPr lang="en-GB" sz="2100" b="0" i="1">
                                            <a:latin typeface="Cambria Math" panose="02040503050406030204" pitchFamily="18" charset="0"/>
                                          </a:rPr>
                                          <m:t>𝑥</m:t>
                                        </m:r>
                                      </m:e>
                                    </m:acc>
                                  </m:e>
                                </m:d>
                              </m:e>
                              <m:sup>
                                <m:r>
                                  <a:rPr lang="en-GB" sz="2100" b="0" i="1">
                                    <a:latin typeface="Cambria Math" panose="02040503050406030204" pitchFamily="18" charset="0"/>
                                  </a:rPr>
                                  <m:t>2</m:t>
                                </m:r>
                              </m:sup>
                            </m:sSup>
                          </m:num>
                          <m:den>
                            <m:r>
                              <a:rPr lang="en-GB" sz="2100" b="0" i="1">
                                <a:latin typeface="Cambria Math" panose="02040503050406030204" pitchFamily="18" charset="0"/>
                              </a:rPr>
                              <m:t>𝑛</m:t>
                            </m:r>
                          </m:den>
                        </m:f>
                      </m:e>
                    </m:rad>
                  </m:oMath>
                </a14:m>
                <a:r>
                  <a:rPr lang="en-US" sz="2100" dirty="0"/>
                  <a:t>  (represented by </a:t>
                </a:r>
                <a14:m>
                  <m:oMath xmlns:m="http://schemas.openxmlformats.org/officeDocument/2006/math">
                    <m:r>
                      <a:rPr lang="en-US" sz="2100" i="1">
                        <a:latin typeface="Cambria Math" panose="02040503050406030204" pitchFamily="18" charset="0"/>
                        <a:ea typeface="Cambria Math" panose="02040503050406030204" pitchFamily="18" charset="0"/>
                      </a:rPr>
                      <m:t>𝜎</m:t>
                    </m:r>
                  </m:oMath>
                </a14:m>
                <a:r>
                  <a:rPr lang="en-US" sz="2100" dirty="0"/>
                  <a:t>)</a:t>
                </a:r>
              </a:p>
              <a:p>
                <a:pPr marL="0" indent="0">
                  <a:buNone/>
                </a:pPr>
                <a:r>
                  <a:rPr lang="en-US" sz="2100" dirty="0"/>
                  <a:t>Standard error of the mean: </a:t>
                </a:r>
                <a14:m>
                  <m:oMath xmlns:m="http://schemas.openxmlformats.org/officeDocument/2006/math">
                    <m:f>
                      <m:fPr>
                        <m:ctrlPr>
                          <a:rPr lang="en-US" sz="2100" i="1">
                            <a:latin typeface="Cambria Math" panose="02040503050406030204" pitchFamily="18" charset="0"/>
                          </a:rPr>
                        </m:ctrlPr>
                      </m:fPr>
                      <m:num>
                        <m:r>
                          <a:rPr lang="en-US" sz="2100" i="1">
                            <a:latin typeface="Cambria Math" panose="02040503050406030204" pitchFamily="18" charset="0"/>
                            <a:ea typeface="Cambria Math" panose="02040503050406030204" pitchFamily="18" charset="0"/>
                          </a:rPr>
                          <m:t>𝜎</m:t>
                        </m:r>
                      </m:num>
                      <m:den>
                        <m:rad>
                          <m:radPr>
                            <m:degHide m:val="on"/>
                            <m:ctrlPr>
                              <a:rPr lang="en-US" sz="2100" i="1">
                                <a:latin typeface="Cambria Math" panose="02040503050406030204" pitchFamily="18" charset="0"/>
                              </a:rPr>
                            </m:ctrlPr>
                          </m:radPr>
                          <m:deg/>
                          <m:e>
                            <m:r>
                              <a:rPr lang="en-GB" sz="2100" b="0" i="1">
                                <a:latin typeface="Cambria Math" panose="02040503050406030204" pitchFamily="18" charset="0"/>
                              </a:rPr>
                              <m:t>𝑛</m:t>
                            </m:r>
                          </m:e>
                        </m:rad>
                      </m:den>
                    </m:f>
                  </m:oMath>
                </a14:m>
                <a:endParaRPr lang="en-US" sz="2100" dirty="0"/>
              </a:p>
            </p:txBody>
          </p:sp>
        </mc:Choice>
        <mc:Fallback xmlns="">
          <p:sp>
            <p:nvSpPr>
              <p:cNvPr id="3" name="Content Placeholder 2">
                <a:extLst>
                  <a:ext uri="{FF2B5EF4-FFF2-40B4-BE49-F238E27FC236}">
                    <a16:creationId xmlns:a16="http://schemas.microsoft.com/office/drawing/2014/main" id="{149891F5-9497-C14A-8FC8-55851FFC69ED}"/>
                  </a:ext>
                </a:extLst>
              </p:cNvPr>
              <p:cNvSpPr>
                <a:spLocks noGrp="1" noRot="1" noChangeAspect="1" noMove="1" noResize="1" noEditPoints="1" noAdjustHandles="1" noChangeArrowheads="1" noChangeShapeType="1" noTextEdit="1"/>
              </p:cNvSpPr>
              <p:nvPr>
                <p:ph idx="1"/>
              </p:nvPr>
            </p:nvSpPr>
            <p:spPr>
              <a:xfrm>
                <a:off x="1686435" y="2000249"/>
                <a:ext cx="5771130" cy="4176713"/>
              </a:xfrm>
              <a:blipFill>
                <a:blip r:embed="rId2"/>
                <a:stretch>
                  <a:fillRect l="-1099" t="-606"/>
                </a:stretch>
              </a:blipFill>
            </p:spPr>
            <p:txBody>
              <a:bodyPr/>
              <a:lstStyle/>
              <a:p>
                <a:r>
                  <a:rPr lang="en-US">
                    <a:noFill/>
                  </a:rPr>
                  <a:t> </a:t>
                </a:r>
              </a:p>
            </p:txBody>
          </p:sp>
        </mc:Fallback>
      </mc:AlternateContent>
    </p:spTree>
    <p:extLst>
      <p:ext uri="{BB962C8B-B14F-4D97-AF65-F5344CB8AC3E}">
        <p14:creationId xmlns:p14="http://schemas.microsoft.com/office/powerpoint/2010/main" val="3120632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62ADB1B-E945-D147-B498-0DBDFACBE92F}"/>
              </a:ext>
            </a:extLst>
          </p:cNvPr>
          <p:cNvPicPr>
            <a:picLocks noGrp="1" noChangeAspect="1"/>
          </p:cNvPicPr>
          <p:nvPr>
            <p:ph idx="1"/>
          </p:nvPr>
        </p:nvPicPr>
        <p:blipFill>
          <a:blip r:embed="rId2"/>
          <a:stretch>
            <a:fillRect/>
          </a:stretch>
        </p:blipFill>
        <p:spPr>
          <a:xfrm>
            <a:off x="482600" y="975360"/>
            <a:ext cx="8178799" cy="4907279"/>
          </a:xfrm>
          <a:prstGeom prst="rect">
            <a:avLst/>
          </a:prstGeom>
        </p:spPr>
      </p:pic>
    </p:spTree>
    <p:extLst>
      <p:ext uri="{BB962C8B-B14F-4D97-AF65-F5344CB8AC3E}">
        <p14:creationId xmlns:p14="http://schemas.microsoft.com/office/powerpoint/2010/main" val="3871697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CB2B-7263-A842-A29F-AD75FF0C4398}"/>
              </a:ext>
            </a:extLst>
          </p:cNvPr>
          <p:cNvSpPr>
            <a:spLocks noGrp="1"/>
          </p:cNvSpPr>
          <p:nvPr>
            <p:ph type="title"/>
          </p:nvPr>
        </p:nvSpPr>
        <p:spPr>
          <a:xfrm>
            <a:off x="628650" y="365125"/>
            <a:ext cx="7886700" cy="1325563"/>
          </a:xfrm>
        </p:spPr>
        <p:txBody>
          <a:bodyPr>
            <a:normAutofit/>
          </a:bodyPr>
          <a:lstStyle/>
          <a:p>
            <a:r>
              <a:rPr lang="en-US" sz="4400"/>
              <a:t>T-test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BED892-9ACE-B449-A78C-AED283B3C4E2}"/>
                  </a:ext>
                </a:extLst>
              </p:cNvPr>
              <p:cNvSpPr>
                <a:spLocks noGrp="1"/>
              </p:cNvSpPr>
              <p:nvPr>
                <p:ph idx="1"/>
              </p:nvPr>
            </p:nvSpPr>
            <p:spPr>
              <a:xfrm>
                <a:off x="1187624" y="2000249"/>
                <a:ext cx="6696744" cy="4176713"/>
              </a:xfrm>
            </p:spPr>
            <p:txBody>
              <a:bodyPr>
                <a:normAutofit/>
              </a:bodyPr>
              <a:lstStyle/>
              <a:p>
                <a:pPr marL="0" indent="0">
                  <a:buNone/>
                </a:pPr>
                <a:r>
                  <a:rPr lang="en-US" sz="2800" dirty="0"/>
                  <a:t>Inferential statistics: allows us to draw conclusions from the data</a:t>
                </a:r>
              </a:p>
              <a:p>
                <a:pPr marL="0" indent="0">
                  <a:buNone/>
                </a:pPr>
                <a:endParaRPr lang="en-US" sz="2800" dirty="0"/>
              </a:p>
              <a:p>
                <a:pPr marL="0" indent="0">
                  <a:buNone/>
                </a:pPr>
                <a14:m>
                  <m:oMathPara xmlns:m="http://schemas.openxmlformats.org/officeDocument/2006/math">
                    <m:oMathParaPr>
                      <m:jc m:val="centerGroup"/>
                    </m:oMathParaPr>
                    <m:oMath xmlns:m="http://schemas.openxmlformats.org/officeDocument/2006/math">
                      <m:r>
                        <a:rPr lang="en-GB" sz="2800" b="0" i="1">
                          <a:latin typeface="Cambria Math" panose="02040503050406030204" pitchFamily="18" charset="0"/>
                        </a:rPr>
                        <m:t>𝑇</m:t>
                      </m:r>
                      <m:r>
                        <a:rPr lang="en-GB" sz="2800" b="0" i="1" smtClean="0">
                          <a:latin typeface="Cambria Math" panose="02040503050406030204" pitchFamily="18" charset="0"/>
                        </a:rPr>
                        <m:t>𝑠𝑡𝑎𝑡𝑖𝑠𝑡𝑖𝑐</m:t>
                      </m:r>
                      <m:r>
                        <a:rPr lang="en-GB" sz="2800" b="0" i="1">
                          <a:latin typeface="Cambria Math" panose="02040503050406030204" pitchFamily="18" charset="0"/>
                        </a:rPr>
                        <m:t>= </m:t>
                      </m:r>
                      <m:f>
                        <m:fPr>
                          <m:ctrlPr>
                            <a:rPr lang="en-GB" sz="2800" b="0" i="1">
                              <a:latin typeface="Cambria Math" panose="02040503050406030204" pitchFamily="18" charset="0"/>
                            </a:rPr>
                          </m:ctrlPr>
                        </m:fPr>
                        <m:num>
                          <m:r>
                            <a:rPr lang="en-GB" sz="2800" b="0" i="1">
                              <a:latin typeface="Cambria Math" panose="02040503050406030204" pitchFamily="18" charset="0"/>
                            </a:rPr>
                            <m:t>𝑉𝑎𝑟𝑖𝑎𝑛𝑐𝑒</m:t>
                          </m:r>
                          <m:r>
                            <a:rPr lang="en-GB" sz="2800" b="0" i="1">
                              <a:latin typeface="Cambria Math" panose="02040503050406030204" pitchFamily="18" charset="0"/>
                            </a:rPr>
                            <m:t> </m:t>
                          </m:r>
                          <m:r>
                            <a:rPr lang="en-GB" sz="2800" b="0" i="1">
                              <a:latin typeface="Cambria Math" panose="02040503050406030204" pitchFamily="18" charset="0"/>
                            </a:rPr>
                            <m:t>𝑏𝑒𝑡𝑤𝑒𝑒𝑛</m:t>
                          </m:r>
                          <m:r>
                            <a:rPr lang="en-GB" sz="2800" b="0" i="1">
                              <a:latin typeface="Cambria Math" panose="02040503050406030204" pitchFamily="18" charset="0"/>
                            </a:rPr>
                            <m:t> </m:t>
                          </m:r>
                          <m:r>
                            <a:rPr lang="en-GB" sz="2800" b="0" i="1">
                              <a:latin typeface="Cambria Math" panose="02040503050406030204" pitchFamily="18" charset="0"/>
                            </a:rPr>
                            <m:t>𝑔𝑟𝑜𝑢𝑝𝑠</m:t>
                          </m:r>
                        </m:num>
                        <m:den>
                          <m:r>
                            <a:rPr lang="en-GB" sz="2800" b="0" i="1">
                              <a:latin typeface="Cambria Math" panose="02040503050406030204" pitchFamily="18" charset="0"/>
                            </a:rPr>
                            <m:t>𝑉𝑎𝑟𝑖𝑎𝑛𝑐𝑒</m:t>
                          </m:r>
                          <m:r>
                            <a:rPr lang="en-GB" sz="2800" b="0" i="1">
                              <a:latin typeface="Cambria Math" panose="02040503050406030204" pitchFamily="18" charset="0"/>
                            </a:rPr>
                            <m:t> </m:t>
                          </m:r>
                          <m:r>
                            <a:rPr lang="en-GB" sz="2800" b="0" i="1">
                              <a:latin typeface="Cambria Math" panose="02040503050406030204" pitchFamily="18" charset="0"/>
                            </a:rPr>
                            <m:t>𝑤𝑖𝑡h𝑖𝑛</m:t>
                          </m:r>
                          <m:r>
                            <a:rPr lang="en-GB" sz="2800" b="0" i="1">
                              <a:latin typeface="Cambria Math" panose="02040503050406030204" pitchFamily="18" charset="0"/>
                            </a:rPr>
                            <m:t> </m:t>
                          </m:r>
                          <m:r>
                            <a:rPr lang="en-GB" sz="2800" b="0" i="1">
                              <a:latin typeface="Cambria Math" panose="02040503050406030204" pitchFamily="18" charset="0"/>
                            </a:rPr>
                            <m:t>𝑔𝑟𝑜𝑢𝑝𝑠</m:t>
                          </m:r>
                        </m:den>
                      </m:f>
                    </m:oMath>
                  </m:oMathPara>
                </a14:m>
                <a:endParaRPr lang="en-US" sz="2800" dirty="0"/>
              </a:p>
            </p:txBody>
          </p:sp>
        </mc:Choice>
        <mc:Fallback xmlns="">
          <p:sp>
            <p:nvSpPr>
              <p:cNvPr id="3" name="Content Placeholder 2">
                <a:extLst>
                  <a:ext uri="{FF2B5EF4-FFF2-40B4-BE49-F238E27FC236}">
                    <a16:creationId xmlns:a16="http://schemas.microsoft.com/office/drawing/2014/main" id="{E9BED892-9ACE-B449-A78C-AED283B3C4E2}"/>
                  </a:ext>
                </a:extLst>
              </p:cNvPr>
              <p:cNvSpPr>
                <a:spLocks noGrp="1" noRot="1" noChangeAspect="1" noMove="1" noResize="1" noEditPoints="1" noAdjustHandles="1" noChangeArrowheads="1" noChangeShapeType="1" noTextEdit="1"/>
              </p:cNvSpPr>
              <p:nvPr>
                <p:ph idx="1"/>
              </p:nvPr>
            </p:nvSpPr>
            <p:spPr>
              <a:xfrm>
                <a:off x="1187624" y="2000249"/>
                <a:ext cx="6696744" cy="4176713"/>
              </a:xfrm>
              <a:blipFill>
                <a:blip r:embed="rId3"/>
                <a:stretch>
                  <a:fillRect l="-1894" t="-1212"/>
                </a:stretch>
              </a:blipFill>
            </p:spPr>
            <p:txBody>
              <a:bodyPr/>
              <a:lstStyle/>
              <a:p>
                <a:r>
                  <a:rPr lang="en-US">
                    <a:noFill/>
                  </a:rPr>
                  <a:t> </a:t>
                </a:r>
              </a:p>
            </p:txBody>
          </p:sp>
        </mc:Fallback>
      </mc:AlternateContent>
    </p:spTree>
    <p:extLst>
      <p:ext uri="{BB962C8B-B14F-4D97-AF65-F5344CB8AC3E}">
        <p14:creationId xmlns:p14="http://schemas.microsoft.com/office/powerpoint/2010/main" val="343742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CB2B-7263-A842-A29F-AD75FF0C4398}"/>
              </a:ext>
            </a:extLst>
          </p:cNvPr>
          <p:cNvSpPr>
            <a:spLocks noGrp="1"/>
          </p:cNvSpPr>
          <p:nvPr>
            <p:ph type="title"/>
          </p:nvPr>
        </p:nvSpPr>
        <p:spPr/>
        <p:txBody>
          <a:bodyPr/>
          <a:lstStyle/>
          <a:p>
            <a:r>
              <a:rPr lang="en-US" dirty="0"/>
              <a:t>T-test</a:t>
            </a:r>
          </a:p>
        </p:txBody>
      </p:sp>
      <p:sp>
        <p:nvSpPr>
          <p:cNvPr id="3" name="Content Placeholder 2">
            <a:extLst>
              <a:ext uri="{FF2B5EF4-FFF2-40B4-BE49-F238E27FC236}">
                <a16:creationId xmlns:a16="http://schemas.microsoft.com/office/drawing/2014/main" id="{E9BED892-9ACE-B449-A78C-AED283B3C4E2}"/>
              </a:ext>
            </a:extLst>
          </p:cNvPr>
          <p:cNvSpPr>
            <a:spLocks noGrp="1"/>
          </p:cNvSpPr>
          <p:nvPr>
            <p:ph idx="1"/>
          </p:nvPr>
        </p:nvSpPr>
        <p:spPr/>
        <p:txBody>
          <a:bodyPr/>
          <a:lstStyle/>
          <a:p>
            <a:pPr marL="514350" indent="-514350">
              <a:buFont typeface="+mj-lt"/>
              <a:buAutoNum type="arabicPeriod"/>
            </a:pPr>
            <a:r>
              <a:rPr lang="en-US" dirty="0"/>
              <a:t>One sample T-test </a:t>
            </a:r>
          </a:p>
          <a:p>
            <a:pPr marL="514350" indent="-514350">
              <a:buFont typeface="+mj-lt"/>
              <a:buAutoNum type="arabicPeriod"/>
            </a:pPr>
            <a:r>
              <a:rPr lang="en-US" dirty="0"/>
              <a:t>Two sample T-test </a:t>
            </a:r>
          </a:p>
          <a:p>
            <a:pPr marL="914400" lvl="1" indent="-514350">
              <a:buFont typeface="+mj-lt"/>
              <a:buAutoNum type="alphaLcPeriod"/>
            </a:pPr>
            <a:r>
              <a:rPr lang="en-US" dirty="0"/>
              <a:t>Paired samples </a:t>
            </a:r>
          </a:p>
          <a:p>
            <a:pPr marL="914400" lvl="1" indent="-514350">
              <a:buFont typeface="+mj-lt"/>
              <a:buAutoNum type="alphaLcPeriod"/>
            </a:pPr>
            <a:r>
              <a:rPr lang="en-US" dirty="0"/>
              <a:t>Independent samples </a:t>
            </a:r>
          </a:p>
        </p:txBody>
      </p:sp>
      <p:pic>
        <p:nvPicPr>
          <p:cNvPr id="5" name="Picture 4">
            <a:extLst>
              <a:ext uri="{FF2B5EF4-FFF2-40B4-BE49-F238E27FC236}">
                <a16:creationId xmlns:a16="http://schemas.microsoft.com/office/drawing/2014/main" id="{2D00B075-F7CB-044F-9A69-245234536345}"/>
              </a:ext>
            </a:extLst>
          </p:cNvPr>
          <p:cNvPicPr>
            <a:picLocks noChangeAspect="1"/>
          </p:cNvPicPr>
          <p:nvPr/>
        </p:nvPicPr>
        <p:blipFill>
          <a:blip r:embed="rId3"/>
          <a:stretch>
            <a:fillRect/>
          </a:stretch>
        </p:blipFill>
        <p:spPr>
          <a:xfrm>
            <a:off x="4644008" y="3645024"/>
            <a:ext cx="3847554" cy="2748253"/>
          </a:xfrm>
          <a:prstGeom prst="rect">
            <a:avLst/>
          </a:prstGeom>
        </p:spPr>
      </p:pic>
    </p:spTree>
    <p:extLst>
      <p:ext uri="{BB962C8B-B14F-4D97-AF65-F5344CB8AC3E}">
        <p14:creationId xmlns:p14="http://schemas.microsoft.com/office/powerpoint/2010/main" val="409257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944</Words>
  <Application>Microsoft Office PowerPoint</Application>
  <PresentationFormat>On-screen Show (4:3)</PresentationFormat>
  <Paragraphs>176</Paragraphs>
  <Slides>42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Cambria Math</vt:lpstr>
      <vt:lpstr>Comic Sans MS</vt:lpstr>
      <vt:lpstr>DejaVu Sans</vt:lpstr>
      <vt:lpstr>Times</vt:lpstr>
      <vt:lpstr>Office Theme</vt:lpstr>
      <vt:lpstr>Statistical analysis</vt:lpstr>
      <vt:lpstr>Contents</vt:lpstr>
      <vt:lpstr>PowerPoint Presentation</vt:lpstr>
      <vt:lpstr>Introduction</vt:lpstr>
      <vt:lpstr>T-test</vt:lpstr>
      <vt:lpstr>Descriptive statistics </vt:lpstr>
      <vt:lpstr>PowerPoint Presentation</vt:lpstr>
      <vt:lpstr>T-test</vt:lpstr>
      <vt:lpstr>T-test</vt:lpstr>
      <vt:lpstr>T-test</vt:lpstr>
      <vt:lpstr>PowerPoint Presentation</vt:lpstr>
      <vt:lpstr>PowerPoint Presentation</vt:lpstr>
      <vt:lpstr>T-test: Example</vt:lpstr>
      <vt:lpstr>T-test: Example</vt:lpstr>
      <vt:lpstr>T-test: Assumptions</vt:lpstr>
      <vt:lpstr>Analysis of Variance (ANOVA)</vt:lpstr>
      <vt:lpstr>PowerPoint Presentation</vt:lpstr>
      <vt:lpstr>One way ANOVA</vt:lpstr>
      <vt:lpstr>Two way ANOVA</vt:lpstr>
      <vt:lpstr>Repeated measures ANOVA</vt:lpstr>
      <vt:lpstr>ANOVA assumptions</vt:lpstr>
      <vt:lpstr>Linear regression</vt:lpstr>
      <vt:lpstr>Regression</vt:lpstr>
      <vt:lpstr>Single Linear Regression</vt:lpstr>
      <vt:lpstr>PowerPoint Presentation</vt:lpstr>
      <vt:lpstr>PowerPoint Presentation</vt:lpstr>
      <vt:lpstr>As with correlations – a regression does not imply causation</vt:lpstr>
      <vt:lpstr>PowerPoint Presentation</vt:lpstr>
      <vt:lpstr>Single linear regression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Statistical analysis</dc:title>
  <dc:creator>Mardell, Lydia</dc:creator>
  <cp:lastModifiedBy>Ric Davis</cp:lastModifiedBy>
  <cp:revision>7</cp:revision>
  <dcterms:created xsi:type="dcterms:W3CDTF">2019-11-05T13:47:38Z</dcterms:created>
  <dcterms:modified xsi:type="dcterms:W3CDTF">2019-11-18T14:52:59Z</dcterms:modified>
</cp:coreProperties>
</file>