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9144000" cy="6858000" type="screen4x3"/>
  <p:notesSz cx="6858000" cy="9144000"/>
  <p:embeddedFontLst>
    <p:embeddedFont>
      <p:font typeface="Calibri" panose="020F0502020204030204" pitchFamily="34" charset="0"/>
      <p:regular r:id="rId49"/>
      <p:bold r:id="rId50"/>
      <p:italic r:id="rId51"/>
      <p:boldItalic r:id="rId52"/>
    </p:embeddedFont>
    <p:embeddedFont>
      <p:font typeface="Century Gothic" panose="020B0502020202020204" pitchFamily="34" charset="0"/>
      <p:regular r:id="rId53"/>
      <p:bold r:id="rId54"/>
      <p:italic r:id="rId55"/>
      <p:boldItalic r:id="rId56"/>
    </p:embeddedFont>
    <p:embeddedFont>
      <p:font typeface="Helvetica Neue" panose="020B0604020202020204"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61" roundtripDataSignature="AMtx7mioUI7LcucBexa0nupxau6EFFNnZ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87"/>
  </p:normalViewPr>
  <p:slideViewPr>
    <p:cSldViewPr snapToGrid="0">
      <p:cViewPr varScale="1">
        <p:scale>
          <a:sx n="133" d="100"/>
          <a:sy n="133" d="100"/>
        </p:scale>
        <p:origin x="984"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5" Type="http://schemas.openxmlformats.org/officeDocument/2006/relationships/slide" Target="slides/slide4.xml"/><Relationship Id="rId61" Type="http://customschemas.google.com/relationships/presentationmetadata" Target="meta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en.wikipedia.org/wiki/Homeostasis" TargetMode="External"/><Relationship Id="rId7" Type="http://schemas.openxmlformats.org/officeDocument/2006/relationships/hyperlink" Target="https://en.wikipedia.org/wiki/Tissue_(biology)"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en.wikipedia.org/wiki/Glucose" TargetMode="External"/><Relationship Id="rId5" Type="http://schemas.openxmlformats.org/officeDocument/2006/relationships/hyperlink" Target="https://en.wikipedia.org/wiki/Oxygen" TargetMode="External"/><Relationship Id="rId4" Type="http://schemas.openxmlformats.org/officeDocument/2006/relationships/hyperlink" Target="https://en.wikipedia.org/wiki/Blood_flow"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pnas.org/content/97/17/9718"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process of precession is defined by the Lamour Frequency equation, which is a very important concept in MR imaging. </a:t>
            </a:r>
            <a:endParaRPr/>
          </a:p>
          <a:p>
            <a:pPr marL="0" lvl="0" indent="0" algn="l" rtl="0">
              <a:spcBef>
                <a:spcPts val="0"/>
              </a:spcBef>
              <a:spcAft>
                <a:spcPts val="0"/>
              </a:spcAft>
              <a:buNone/>
            </a:pPr>
            <a:r>
              <a:rPr lang="en-US"/>
              <a:t>This describes the rate at which spins wobble when placed in a magnetic field. </a:t>
            </a:r>
            <a:endParaRPr/>
          </a:p>
          <a:p>
            <a:pPr marL="0" lvl="0" indent="0" algn="l" rtl="0">
              <a:spcBef>
                <a:spcPts val="0"/>
              </a:spcBef>
              <a:spcAft>
                <a:spcPts val="0"/>
              </a:spcAft>
              <a:buNone/>
            </a:pPr>
            <a:r>
              <a:rPr lang="en-US"/>
              <a:t>The Larmor requency is directly proportional to the strength (B0) of the magnetic field. </a:t>
            </a:r>
            <a:endParaRPr/>
          </a:p>
          <a:p>
            <a:pPr marL="0" lvl="0" indent="0" algn="l" rtl="0">
              <a:spcBef>
                <a:spcPts val="0"/>
              </a:spcBef>
              <a:spcAft>
                <a:spcPts val="0"/>
              </a:spcAft>
              <a:buNone/>
            </a:pPr>
            <a:endParaRPr/>
          </a:p>
          <a:p>
            <a:pPr marL="457200" lvl="1" indent="0" algn="l" rtl="0">
              <a:spcBef>
                <a:spcPts val="0"/>
              </a:spcBef>
              <a:spcAft>
                <a:spcPts val="0"/>
              </a:spcAft>
              <a:buNone/>
            </a:pPr>
            <a:r>
              <a:rPr lang="en-US"/>
              <a:t>The precessional frequency </a:t>
            </a:r>
            <a:r>
              <a:rPr lang="en-US" i="1"/>
              <a:t>ω(omega)0= B0 x λ (</a:t>
            </a:r>
            <a:r>
              <a:rPr lang="en-US" sz="1200" b="0" i="0">
                <a:solidFill>
                  <a:schemeClr val="dk1"/>
                </a:solidFill>
                <a:latin typeface="Calibri"/>
                <a:ea typeface="Calibri"/>
                <a:cs typeface="Calibri"/>
                <a:sym typeface="Calibri"/>
              </a:rPr>
              <a:t>lambda</a:t>
            </a:r>
            <a:r>
              <a:rPr lang="en-US" i="1"/>
              <a:t>)</a:t>
            </a:r>
            <a:endParaRPr/>
          </a:p>
          <a:p>
            <a:pPr marL="0" lvl="0" indent="0" algn="l" rtl="0">
              <a:spcBef>
                <a:spcPts val="0"/>
              </a:spcBef>
              <a:spcAft>
                <a:spcPts val="0"/>
              </a:spcAft>
              <a:buNone/>
            </a:pPr>
            <a:r>
              <a:rPr lang="en-US"/>
              <a:t>Where B0  is the magnetic field strength </a:t>
            </a:r>
            <a:br>
              <a:rPr lang="en-US"/>
            </a:br>
            <a:r>
              <a:rPr lang="en-US"/>
              <a:t>And  λ is the gyro magnetic ratio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67" name="Google Shape;16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As we saw before, the hydrogen ions are randomly aligned normally in earths magnetic field.</a:t>
            </a:r>
            <a:endParaRPr/>
          </a:p>
          <a:p>
            <a:pPr marL="0" marR="0" lvl="0" indent="0" algn="l" rtl="0">
              <a:lnSpc>
                <a:spcPct val="100000"/>
              </a:lnSpc>
              <a:spcBef>
                <a:spcPts val="0"/>
              </a:spcBef>
              <a:spcAft>
                <a:spcPts val="0"/>
              </a:spcAft>
              <a:buClr>
                <a:schemeClr val="dk1"/>
              </a:buClr>
              <a:buSzPts val="1200"/>
              <a:buFont typeface="Calibri"/>
              <a:buNone/>
            </a:pPr>
            <a:r>
              <a:rPr lang="en-US"/>
              <a:t>Net magnetisation is therefore 0. </a:t>
            </a:r>
            <a:endParaRPr/>
          </a:p>
          <a:p>
            <a:pPr marL="0" marR="0" lvl="0" indent="0" algn="l" rtl="0">
              <a:lnSpc>
                <a:spcPct val="100000"/>
              </a:lnSpc>
              <a:spcBef>
                <a:spcPts val="0"/>
              </a:spcBef>
              <a:spcAft>
                <a:spcPts val="0"/>
              </a:spcAft>
              <a:buClr>
                <a:schemeClr val="dk1"/>
              </a:buClr>
              <a:buSzPts val="1200"/>
              <a:buFont typeface="Calibri"/>
              <a:buNone/>
            </a:pPr>
            <a:r>
              <a:rPr lang="en-US"/>
              <a:t>Inside the scanner, the magnetic field is very strong. </a:t>
            </a:r>
            <a:endParaRPr/>
          </a:p>
          <a:p>
            <a:pPr marL="0" lvl="0" indent="0" algn="l" rtl="0">
              <a:spcBef>
                <a:spcPts val="0"/>
              </a:spcBef>
              <a:spcAft>
                <a:spcPts val="0"/>
              </a:spcAft>
              <a:buNone/>
            </a:pPr>
            <a:r>
              <a:rPr lang="en-US"/>
              <a:t>The spinning atoms align to the strong magnetic field, either into parallel and antiparallel directions with the Z axis.. </a:t>
            </a:r>
            <a:endParaRPr/>
          </a:p>
          <a:p>
            <a:pPr marL="0" lvl="0" indent="0" algn="l" rtl="0">
              <a:spcBef>
                <a:spcPts val="0"/>
              </a:spcBef>
              <a:spcAft>
                <a:spcPts val="0"/>
              </a:spcAft>
              <a:buNone/>
            </a:pPr>
            <a:r>
              <a:rPr lang="en-US"/>
              <a:t>However, because the up spin direction is energetically more favourable, more protons align in the parallel direction with the B0 axis. </a:t>
            </a:r>
            <a:endParaRPr/>
          </a:p>
          <a:p>
            <a:pPr marL="0" marR="0" lvl="0" indent="0" algn="l" rtl="0">
              <a:lnSpc>
                <a:spcPct val="100000"/>
              </a:lnSpc>
              <a:spcBef>
                <a:spcPts val="0"/>
              </a:spcBef>
              <a:spcAft>
                <a:spcPts val="0"/>
              </a:spcAft>
              <a:buClr>
                <a:schemeClr val="dk1"/>
              </a:buClr>
              <a:buSzPts val="1200"/>
              <a:buFont typeface="Calibri"/>
              <a:buNone/>
            </a:pPr>
            <a:r>
              <a:rPr lang="en-US"/>
              <a:t>This leads to a net magnetization value, due to the difference in their spin up and spin down states.  </a:t>
            </a:r>
            <a:endParaRPr/>
          </a:p>
          <a:p>
            <a:pPr marL="0" marR="0" lvl="0" indent="0" algn="l" rtl="0">
              <a:lnSpc>
                <a:spcPct val="100000"/>
              </a:lnSpc>
              <a:spcBef>
                <a:spcPts val="0"/>
              </a:spcBef>
              <a:spcAft>
                <a:spcPts val="0"/>
              </a:spcAft>
              <a:buClr>
                <a:schemeClr val="dk1"/>
              </a:buClr>
              <a:buSzPts val="1200"/>
              <a:buFont typeface="Calibri"/>
              <a:buNone/>
            </a:pPr>
            <a:r>
              <a:rPr lang="en-US"/>
              <a:t>The energy difference between the two spin states, Is proportional to the strength of B0. With a stronger magnetic field, more spins will be in the parallel state, leading to a stronger net magnetisation. This means a stronger signal.</a:t>
            </a:r>
            <a:endParaRPr/>
          </a:p>
          <a:p>
            <a:pPr marL="0" marR="0" lvl="0" indent="0" algn="l" rtl="0">
              <a:lnSpc>
                <a:spcPct val="100000"/>
              </a:lnSpc>
              <a:spcBef>
                <a:spcPts val="0"/>
              </a:spcBef>
              <a:spcAft>
                <a:spcPts val="0"/>
              </a:spcAft>
              <a:buClr>
                <a:schemeClr val="dk1"/>
              </a:buClr>
              <a:buSzPts val="1200"/>
              <a:buFont typeface="Calibri"/>
              <a:buNone/>
            </a:pPr>
            <a:r>
              <a:rPr lang="en-US"/>
              <a:t>This is why the MRI scanner has a very strong magnetic. </a:t>
            </a:r>
            <a:endParaRPr/>
          </a:p>
          <a:p>
            <a:pPr marL="0" lvl="0" indent="0" algn="l" rtl="0">
              <a:spcBef>
                <a:spcPts val="0"/>
              </a:spcBef>
              <a:spcAft>
                <a:spcPts val="0"/>
              </a:spcAft>
              <a:buNone/>
            </a:pPr>
            <a:endParaRPr/>
          </a:p>
          <a:p>
            <a:pPr marL="0" lvl="0" indent="0" algn="l" rtl="0">
              <a:spcBef>
                <a:spcPts val="0"/>
              </a:spcBef>
              <a:spcAft>
                <a:spcPts val="0"/>
              </a:spcAft>
              <a:buNone/>
            </a:pPr>
            <a:r>
              <a:rPr lang="en-US"/>
              <a:t>To recap: the magnetic field is used to align the tiny hydrogen atoms so they are in the same direction, and they align to the longitudianal axis of the scanner. The net difference in magnetisation between the two up/down alignments is what creates the MR signal. </a:t>
            </a:r>
            <a:endParaRPr/>
          </a:p>
        </p:txBody>
      </p:sp>
      <p:sp>
        <p:nvSpPr>
          <p:cNvPr id="176" name="Google Shape;17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Arial"/>
                <a:ea typeface="Arial"/>
                <a:cs typeface="Arial"/>
                <a:sym typeface="Arial"/>
              </a:rPr>
              <a:t>Protons only exchange energy efficiently if the frequency of the energy matches their precession frequency. </a:t>
            </a:r>
            <a:r>
              <a:rPr lang="en-US" sz="1100">
                <a:highlight>
                  <a:srgbClr val="F5F5DC"/>
                </a:highlight>
                <a:latin typeface="Arial"/>
                <a:ea typeface="Arial"/>
                <a:cs typeface="Arial"/>
                <a:sym typeface="Arial"/>
              </a:rPr>
              <a:t>pulses must be sent at the Larmor frequency of the proton</a:t>
            </a:r>
            <a:endParaRPr sz="1100">
              <a:latin typeface="Arial"/>
              <a:ea typeface="Arial"/>
              <a:cs typeface="Arial"/>
              <a:sym typeface="Arial"/>
            </a:endParaRPr>
          </a:p>
        </p:txBody>
      </p:sp>
      <p:sp>
        <p:nvSpPr>
          <p:cNvPr id="185" name="Google Shape;18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When the RF pulse ceases, we can look to what happens along both the Z and XY planes. </a:t>
            </a:r>
            <a:endParaRPr/>
          </a:p>
          <a:p>
            <a:pPr marL="0" lvl="0" indent="0" algn="l" rtl="0">
              <a:spcBef>
                <a:spcPts val="0"/>
              </a:spcBef>
              <a:spcAft>
                <a:spcPts val="0"/>
              </a:spcAft>
              <a:buNone/>
            </a:pPr>
            <a:endParaRPr/>
          </a:p>
          <a:p>
            <a:pPr marL="0" lvl="0" indent="0" algn="l" rtl="0">
              <a:spcBef>
                <a:spcPts val="0"/>
              </a:spcBef>
              <a:spcAft>
                <a:spcPts val="0"/>
              </a:spcAft>
              <a:buNone/>
            </a:pPr>
            <a:r>
              <a:rPr lang="en-US"/>
              <a:t>Along the Z axis, there is longitudinal relaxation, also known as spin recovery. The protons emit the RF energy they have absorbed, returning to their natural lower energy state. </a:t>
            </a:r>
            <a:endParaRPr/>
          </a:p>
          <a:p>
            <a:pPr marL="0" lvl="0" indent="0" algn="l" rtl="0">
              <a:spcBef>
                <a:spcPts val="0"/>
              </a:spcBef>
              <a:spcAft>
                <a:spcPts val="0"/>
              </a:spcAft>
              <a:buNone/>
            </a:pPr>
            <a:endParaRPr/>
          </a:p>
          <a:p>
            <a:pPr marL="0" lvl="0" indent="0" algn="l" rtl="0">
              <a:spcBef>
                <a:spcPts val="0"/>
              </a:spcBef>
              <a:spcAft>
                <a:spcPts val="0"/>
              </a:spcAft>
              <a:buNone/>
            </a:pPr>
            <a:r>
              <a:rPr lang="en-US"/>
              <a:t>This diagram represents what happens to phase coherenece:</a:t>
            </a:r>
            <a:endParaRPr/>
          </a:p>
          <a:p>
            <a:pPr marL="0" lvl="0" indent="0" algn="l" rtl="0">
              <a:spcBef>
                <a:spcPts val="0"/>
              </a:spcBef>
              <a:spcAft>
                <a:spcPts val="0"/>
              </a:spcAft>
              <a:buNone/>
            </a:pPr>
            <a:r>
              <a:rPr lang="en-US"/>
              <a:t>Along the transverse plane, transverse relaxation occurs, also known as phase decay. Previously, the protons were precessing in phase with each other. Now, they gradually lose their coherence, and the XY magnetisation returns to 0.</a:t>
            </a:r>
            <a:endParaRPr/>
          </a:p>
          <a:p>
            <a:pPr marL="0" lvl="0" indent="0" algn="l" rtl="0">
              <a:spcBef>
                <a:spcPts val="0"/>
              </a:spcBef>
              <a:spcAft>
                <a:spcPts val="0"/>
              </a:spcAft>
              <a:buNone/>
            </a:pPr>
            <a:endParaRPr/>
          </a:p>
          <a:p>
            <a:pPr marL="263525" lvl="0" indent="-263525" algn="l" rtl="0">
              <a:spcBef>
                <a:spcPts val="0"/>
              </a:spcBef>
              <a:spcAft>
                <a:spcPts val="0"/>
              </a:spcAft>
              <a:buClr>
                <a:schemeClr val="dk1"/>
              </a:buClr>
              <a:buSzPts val="1200"/>
              <a:buFont typeface="Arial"/>
              <a:buChar char="•"/>
            </a:pPr>
            <a:r>
              <a:rPr lang="en-US"/>
              <a:t>Each individual spin is a little ‘magnet’ that creates its own magnetic field.</a:t>
            </a:r>
            <a:endParaRPr/>
          </a:p>
          <a:p>
            <a:pPr marL="263525" lvl="0" indent="-187325" algn="l" rtl="0">
              <a:spcBef>
                <a:spcPts val="0"/>
              </a:spcBef>
              <a:spcAft>
                <a:spcPts val="0"/>
              </a:spcAft>
              <a:buClr>
                <a:schemeClr val="dk1"/>
              </a:buClr>
              <a:buSzPts val="1200"/>
              <a:buFont typeface="Arial"/>
              <a:buNone/>
            </a:pPr>
            <a:endParaRPr/>
          </a:p>
          <a:p>
            <a:pPr marL="263525" lvl="0" indent="-263525" algn="l" rtl="0">
              <a:spcBef>
                <a:spcPts val="0"/>
              </a:spcBef>
              <a:spcAft>
                <a:spcPts val="0"/>
              </a:spcAft>
              <a:buClr>
                <a:schemeClr val="dk1"/>
              </a:buClr>
              <a:buSzPts val="1200"/>
              <a:buFont typeface="Arial"/>
              <a:buChar char="•"/>
            </a:pPr>
            <a:r>
              <a:rPr lang="en-US"/>
              <a:t>Each spin therefore experiences a specific field due to the influence of its neighbors: </a:t>
            </a:r>
            <a:r>
              <a:rPr lang="en-US" b="1"/>
              <a:t>spin-spin interactions</a:t>
            </a:r>
            <a:endParaRPr/>
          </a:p>
          <a:p>
            <a:pPr marL="263525" lvl="0" indent="-187325" algn="l" rtl="0">
              <a:spcBef>
                <a:spcPts val="0"/>
              </a:spcBef>
              <a:spcAft>
                <a:spcPts val="0"/>
              </a:spcAft>
              <a:buClr>
                <a:schemeClr val="dk1"/>
              </a:buClr>
              <a:buSzPts val="1200"/>
              <a:buFont typeface="Arial"/>
              <a:buNone/>
            </a:pPr>
            <a:endParaRPr b="1"/>
          </a:p>
          <a:p>
            <a:pPr marL="263525" lvl="0" indent="-263525" algn="l" rtl="0">
              <a:spcBef>
                <a:spcPts val="0"/>
              </a:spcBef>
              <a:spcAft>
                <a:spcPts val="0"/>
              </a:spcAft>
              <a:buClr>
                <a:schemeClr val="dk1"/>
              </a:buClr>
              <a:buSzPts val="1200"/>
              <a:buFont typeface="Arial"/>
              <a:buChar char="•"/>
            </a:pPr>
            <a:r>
              <a:rPr lang="en-US"/>
              <a:t>Since spins precess  at a frequency given by the local value of the magnetic field, they gradually get out of phase: the </a:t>
            </a:r>
            <a:r>
              <a:rPr lang="en-US" b="1"/>
              <a:t>detected MR signal is reduced with time due to T2 relaxation</a:t>
            </a:r>
            <a:endParaRPr/>
          </a:p>
          <a:p>
            <a:pPr marL="0" lvl="0" indent="0" algn="l" rtl="0">
              <a:spcBef>
                <a:spcPts val="0"/>
              </a:spcBef>
              <a:spcAft>
                <a:spcPts val="0"/>
              </a:spcAft>
              <a:buNone/>
            </a:pPr>
            <a:endParaRPr/>
          </a:p>
        </p:txBody>
      </p:sp>
      <p:sp>
        <p:nvSpPr>
          <p:cNvPr id="198" name="Google Shape;19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 literally the relaxation time is the difference between the RF pulse ceses and you receive the signal</a:t>
            </a:r>
            <a:endParaRPr/>
          </a:p>
        </p:txBody>
      </p:sp>
      <p:sp>
        <p:nvSpPr>
          <p:cNvPr id="207" name="Google Shape;20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These forms of relaxation are also known as T1 and T2 characteristics.</a:t>
            </a:r>
            <a:endParaRPr/>
          </a:p>
          <a:p>
            <a:pPr marL="0" marR="0" lvl="0" indent="0" algn="l" rtl="0">
              <a:lnSpc>
                <a:spcPct val="100000"/>
              </a:lnSpc>
              <a:spcBef>
                <a:spcPts val="0"/>
              </a:spcBef>
              <a:spcAft>
                <a:spcPts val="0"/>
              </a:spcAft>
              <a:buClr>
                <a:schemeClr val="dk1"/>
              </a:buClr>
              <a:buSzPts val="1200"/>
              <a:buFont typeface="Calibri"/>
              <a:buNone/>
            </a:pPr>
            <a:r>
              <a:rPr lang="en-US"/>
              <a:t>These are important in MRI, because they are crucial for producing contrast in imaging. </a:t>
            </a:r>
            <a:endParaRPr/>
          </a:p>
          <a:p>
            <a:pPr marL="0" marR="0" lvl="0" indent="0" algn="l" rtl="0">
              <a:lnSpc>
                <a:spcPct val="100000"/>
              </a:lnSpc>
              <a:spcBef>
                <a:spcPts val="0"/>
              </a:spcBef>
              <a:spcAft>
                <a:spcPts val="0"/>
              </a:spcAft>
              <a:buClr>
                <a:schemeClr val="dk1"/>
              </a:buClr>
              <a:buSzPts val="1200"/>
              <a:buFont typeface="Calibri"/>
              <a:buNone/>
            </a:pPr>
            <a:r>
              <a:rPr lang="en-US"/>
              <a:t>Different tissue types have different T1 and T2 characteristics, because the rate at which the protons release their absorbed energy depends on the tissues composition.</a:t>
            </a:r>
            <a:endParaRPr/>
          </a:p>
          <a:p>
            <a:pPr marL="0" marR="0" lvl="0" indent="0" algn="l" rtl="0">
              <a:lnSpc>
                <a:spcPct val="100000"/>
              </a:lnSpc>
              <a:spcBef>
                <a:spcPts val="0"/>
              </a:spcBef>
              <a:spcAft>
                <a:spcPts val="0"/>
              </a:spcAft>
              <a:buClr>
                <a:schemeClr val="dk1"/>
              </a:buClr>
              <a:buSzPts val="1200"/>
              <a:buFont typeface="Calibri"/>
              <a:buNone/>
            </a:pPr>
            <a:r>
              <a:rPr lang="en-US"/>
              <a:t>This means that you can create high contrast images of brain strucutres. </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US"/>
              <a:t>Here you can see the T1 recovery curve for different tissue types. </a:t>
            </a:r>
            <a:endParaRPr/>
          </a:p>
          <a:p>
            <a:pPr marL="0" lvl="0" indent="0" algn="l" rtl="0">
              <a:spcBef>
                <a:spcPts val="0"/>
              </a:spcBef>
              <a:spcAft>
                <a:spcPts val="0"/>
              </a:spcAft>
              <a:buNone/>
            </a:pPr>
            <a:r>
              <a:rPr lang="en-US"/>
              <a:t>white matter indeed gives us the highest signal, which is shown bright in the image, </a:t>
            </a:r>
            <a:endParaRPr/>
          </a:p>
          <a:p>
            <a:pPr marL="0" lvl="0" indent="0" algn="l" rtl="0">
              <a:spcBef>
                <a:spcPts val="0"/>
              </a:spcBef>
              <a:spcAft>
                <a:spcPts val="0"/>
              </a:spcAft>
              <a:buNone/>
            </a:pPr>
            <a:r>
              <a:rPr lang="en-US"/>
              <a:t>and CSF (</a:t>
            </a:r>
            <a:r>
              <a:rPr lang="en-US" sz="1200" b="1" i="0">
                <a:solidFill>
                  <a:schemeClr val="dk1"/>
                </a:solidFill>
                <a:latin typeface="Calibri"/>
                <a:ea typeface="Calibri"/>
                <a:cs typeface="Calibri"/>
                <a:sym typeface="Calibri"/>
              </a:rPr>
              <a:t>Cerebrospinal fluid</a:t>
            </a:r>
            <a:r>
              <a:rPr lang="en-US"/>
              <a:t>) a low signal, shown dark in the image. </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219" name="Google Shape;21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For fMRI, we are most interested in T2 relaxation, of loss of phase coherence. </a:t>
            </a:r>
            <a:endParaRPr/>
          </a:p>
          <a:p>
            <a:pPr marL="0" marR="0" lvl="0" indent="0" algn="l" rtl="0">
              <a:lnSpc>
                <a:spcPct val="100000"/>
              </a:lnSpc>
              <a:spcBef>
                <a:spcPts val="0"/>
              </a:spcBef>
              <a:spcAft>
                <a:spcPts val="0"/>
              </a:spcAft>
              <a:buClr>
                <a:schemeClr val="dk1"/>
              </a:buClr>
              <a:buSzPts val="1200"/>
              <a:buFont typeface="Calibri"/>
              <a:buNone/>
            </a:pPr>
            <a:r>
              <a:rPr lang="en-US"/>
              <a:t>Here you can see the T2 recovery curve of different tissue types and the resulting T2 image</a:t>
            </a:r>
            <a:endParaRPr/>
          </a:p>
          <a:p>
            <a:pPr marL="0" marR="0" lvl="0" indent="0" algn="l" rtl="0">
              <a:lnSpc>
                <a:spcPct val="100000"/>
              </a:lnSpc>
              <a:spcBef>
                <a:spcPts val="0"/>
              </a:spcBef>
              <a:spcAft>
                <a:spcPts val="0"/>
              </a:spcAft>
              <a:buClr>
                <a:schemeClr val="dk1"/>
              </a:buClr>
              <a:buSzPts val="1200"/>
              <a:buFont typeface="Calibri"/>
              <a:buNone/>
            </a:pPr>
            <a:r>
              <a:rPr lang="en-US"/>
              <a:t>because spins dephase slower in CSF, CSF has a higher and brighter value </a:t>
            </a:r>
            <a:endParaRPr/>
          </a:p>
          <a:p>
            <a:pPr marL="0" marR="0" lvl="0" indent="0" algn="l" rtl="0">
              <a:lnSpc>
                <a:spcPct val="100000"/>
              </a:lnSpc>
              <a:spcBef>
                <a:spcPts val="0"/>
              </a:spcBef>
              <a:spcAft>
                <a:spcPts val="0"/>
              </a:spcAft>
              <a:buClr>
                <a:schemeClr val="dk1"/>
              </a:buClr>
              <a:buSzPts val="1200"/>
              <a:buFont typeface="Calibri"/>
              <a:buNone/>
            </a:pPr>
            <a:r>
              <a:rPr lang="en-US"/>
              <a:t>Gray and white matter have a much lower value.</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US"/>
              <a:t>De-phasing is affected by:</a:t>
            </a:r>
            <a:endParaRPr/>
          </a:p>
          <a:p>
            <a:pPr marL="457200" lvl="1" indent="0" algn="l" rtl="0">
              <a:spcBef>
                <a:spcPts val="0"/>
              </a:spcBef>
              <a:spcAft>
                <a:spcPts val="0"/>
              </a:spcAft>
              <a:buNone/>
            </a:pPr>
            <a:r>
              <a:rPr lang="en-US"/>
              <a:t>External magnetic effects (I.E. scanner)</a:t>
            </a:r>
            <a:endParaRPr/>
          </a:p>
          <a:p>
            <a:pPr marL="1371600" lvl="3" indent="0" algn="l" rtl="0">
              <a:spcBef>
                <a:spcPts val="0"/>
              </a:spcBef>
              <a:spcAft>
                <a:spcPts val="0"/>
              </a:spcAft>
              <a:buNone/>
            </a:pPr>
            <a:r>
              <a:rPr lang="en-US"/>
              <a:t>Spin Echo imaging corrects for this</a:t>
            </a:r>
            <a:endParaRPr/>
          </a:p>
          <a:p>
            <a:pPr marL="457200" lvl="1" indent="0" algn="l" rtl="0">
              <a:spcBef>
                <a:spcPts val="0"/>
              </a:spcBef>
              <a:spcAft>
                <a:spcPts val="0"/>
              </a:spcAft>
              <a:buNone/>
            </a:pPr>
            <a:r>
              <a:rPr lang="en-US"/>
              <a:t>Internal magnetic effects </a:t>
            </a:r>
            <a:br>
              <a:rPr lang="en-US"/>
            </a:br>
            <a:r>
              <a:rPr lang="en-US"/>
              <a:t>(I.E. interactions with neighbouring molecules)</a:t>
            </a:r>
            <a:endParaRPr/>
          </a:p>
          <a:p>
            <a:pPr marL="457200" lvl="1" indent="0" algn="l" rtl="0">
              <a:spcBef>
                <a:spcPts val="0"/>
              </a:spcBef>
              <a:spcAft>
                <a:spcPts val="0"/>
              </a:spcAft>
              <a:buNone/>
            </a:pPr>
            <a:endParaRPr/>
          </a:p>
          <a:p>
            <a:pPr marL="0" lvl="0" indent="0" algn="l" rtl="0">
              <a:spcBef>
                <a:spcPts val="0"/>
              </a:spcBef>
              <a:spcAft>
                <a:spcPts val="0"/>
              </a:spcAft>
              <a:buNone/>
            </a:pPr>
            <a:r>
              <a:rPr lang="en-US"/>
              <a:t>T2 = the true ‘natural’ decay time of the tissues</a:t>
            </a:r>
            <a:endParaRPr/>
          </a:p>
          <a:p>
            <a:pPr marL="0" lvl="0" indent="0" algn="l" rtl="0">
              <a:spcBef>
                <a:spcPts val="0"/>
              </a:spcBef>
              <a:spcAft>
                <a:spcPts val="0"/>
              </a:spcAft>
              <a:buNone/>
            </a:pPr>
            <a:r>
              <a:rPr lang="en-US"/>
              <a:t>T2* = predicted decay based on natural atomic and molecular mechanisms (an ‘observed’ T2). </a:t>
            </a:r>
            <a:endParaRPr/>
          </a:p>
          <a:p>
            <a:pPr marL="457200" lvl="1" indent="0" algn="l" rtl="0">
              <a:spcBef>
                <a:spcPts val="0"/>
              </a:spcBef>
              <a:spcAft>
                <a:spcPts val="0"/>
              </a:spcAft>
              <a:buNone/>
            </a:pPr>
            <a:r>
              <a:rPr lang="en-US"/>
              <a:t>Is faster than T2 decay due to natural inhomogeneities in the main magnet</a:t>
            </a:r>
            <a:endParaRPr/>
          </a:p>
        </p:txBody>
      </p:sp>
      <p:sp>
        <p:nvSpPr>
          <p:cNvPr id="232" name="Google Shape;23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T2 and T2* represent slightly different things in MRI</a:t>
            </a:r>
            <a:endParaRPr/>
          </a:p>
          <a:p>
            <a:pPr marL="0" lvl="0" indent="0" algn="l" rtl="0">
              <a:spcBef>
                <a:spcPts val="0"/>
              </a:spcBef>
              <a:spcAft>
                <a:spcPts val="0"/>
              </a:spcAft>
              <a:buNone/>
            </a:pPr>
            <a:r>
              <a:rPr lang="en-US"/>
              <a:t>T2 is the natural decay time of tissues which would occur in a perfect homogenous environment. </a:t>
            </a:r>
            <a:endParaRPr/>
          </a:p>
          <a:p>
            <a:pPr marL="0" lvl="0" indent="0" algn="l" rtl="0">
              <a:spcBef>
                <a:spcPts val="0"/>
              </a:spcBef>
              <a:spcAft>
                <a:spcPts val="0"/>
              </a:spcAft>
              <a:buNone/>
            </a:pPr>
            <a:r>
              <a:rPr lang="en-US"/>
              <a:t>T2* reflects the decay which is impacted by inhomogeneities in magnetisation.</a:t>
            </a:r>
            <a:endParaRPr/>
          </a:p>
          <a:p>
            <a:pPr marL="0" lvl="0" indent="0" algn="l" rtl="0">
              <a:spcBef>
                <a:spcPts val="0"/>
              </a:spcBef>
              <a:spcAft>
                <a:spcPts val="0"/>
              </a:spcAft>
              <a:buNone/>
            </a:pPr>
            <a:r>
              <a:rPr lang="en-US">
                <a:highlight>
                  <a:srgbClr val="FFFFFF"/>
                </a:highlight>
              </a:rPr>
              <a:t>T2* is the time for the transverse component of the magnetization to lose 63% of its maximum value,</a:t>
            </a:r>
            <a:endParaRPr/>
          </a:p>
          <a:p>
            <a:pPr marL="0" lvl="0" indent="0" algn="l" rtl="0">
              <a:spcBef>
                <a:spcPts val="0"/>
              </a:spcBef>
              <a:spcAft>
                <a:spcPts val="0"/>
              </a:spcAft>
              <a:buNone/>
            </a:pPr>
            <a:endParaRPr/>
          </a:p>
          <a:p>
            <a:pPr marL="0" lvl="0" indent="0" algn="l" rtl="0">
              <a:spcBef>
                <a:spcPts val="0"/>
              </a:spcBef>
              <a:spcAft>
                <a:spcPts val="0"/>
              </a:spcAft>
              <a:buNone/>
            </a:pPr>
            <a:r>
              <a:rPr lang="en-US"/>
              <a:t>This is particularly relevant for fMRI. </a:t>
            </a:r>
            <a:endParaRPr/>
          </a:p>
          <a:p>
            <a:pPr marL="0" lvl="0" indent="0" algn="l" rtl="0">
              <a:spcBef>
                <a:spcPts val="0"/>
              </a:spcBef>
              <a:spcAft>
                <a:spcPts val="0"/>
              </a:spcAft>
              <a:buNone/>
            </a:pPr>
            <a:r>
              <a:rPr lang="en-US"/>
              <a:t>The reasons are twofold: </a:t>
            </a:r>
            <a:endParaRPr/>
          </a:p>
          <a:p>
            <a:pPr marL="0" lvl="0" indent="0" algn="l" rtl="0">
              <a:spcBef>
                <a:spcPts val="0"/>
              </a:spcBef>
              <a:spcAft>
                <a:spcPts val="0"/>
              </a:spcAft>
              <a:buNone/>
            </a:pPr>
            <a:r>
              <a:rPr lang="en-US"/>
              <a:t>firstly, there are natural scanner wide variations in the giant magnet of the scanner.</a:t>
            </a:r>
            <a:endParaRPr/>
          </a:p>
          <a:p>
            <a:pPr marL="0" lvl="0" indent="0" algn="l" rtl="0">
              <a:spcBef>
                <a:spcPts val="0"/>
              </a:spcBef>
              <a:spcAft>
                <a:spcPts val="0"/>
              </a:spcAft>
              <a:buNone/>
            </a:pPr>
            <a:r>
              <a:rPr lang="en-US"/>
              <a:t>Secondly, there are inhomogenties due to spin-spin interactions.  Spin spin is where the phases begin to spin out pf phase with each other due to interactions with neighbouring protons. </a:t>
            </a:r>
            <a:endParaRPr/>
          </a:p>
          <a:p>
            <a:pPr marL="0" lvl="0" indent="0" algn="l" rtl="0">
              <a:spcBef>
                <a:spcPts val="0"/>
              </a:spcBef>
              <a:spcAft>
                <a:spcPts val="0"/>
              </a:spcAft>
              <a:buNone/>
            </a:pPr>
            <a:r>
              <a:rPr lang="en-US"/>
              <a:t>This is particularly relevent for the BOLD response. This is because there are things like iron present in the blood, which can locally alter magnetic fields.  </a:t>
            </a:r>
            <a:endParaRPr/>
          </a:p>
          <a:p>
            <a:pPr marL="0" lvl="0" indent="0" algn="l" rtl="0">
              <a:spcBef>
                <a:spcPts val="0"/>
              </a:spcBef>
              <a:spcAft>
                <a:spcPts val="0"/>
              </a:spcAft>
              <a:buNone/>
            </a:pPr>
            <a:endParaRPr/>
          </a:p>
        </p:txBody>
      </p:sp>
      <p:sp>
        <p:nvSpPr>
          <p:cNvPr id="241" name="Google Shape;241;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19</a:t>
            </a:fld>
            <a:endParaRPr sz="1300">
              <a:solidFill>
                <a:schemeClr val="dk1"/>
              </a:solidFill>
              <a:latin typeface="Arial"/>
              <a:ea typeface="Arial"/>
              <a:cs typeface="Arial"/>
              <a:sym typeface="Arial"/>
            </a:endParaRPr>
          </a:p>
        </p:txBody>
      </p:sp>
      <p:sp>
        <p:nvSpPr>
          <p:cNvPr id="273" name="Google Shape;273;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74" name="Google Shape;274;p23:notes"/>
          <p:cNvSpPr txBox="1">
            <a:spLocks noGrp="1"/>
          </p:cNvSpPr>
          <p:nvPr>
            <p:ph type="body" idx="1"/>
          </p:nvPr>
        </p:nvSpPr>
        <p:spPr>
          <a:xfrm>
            <a:off x="685800" y="4400550"/>
            <a:ext cx="5486400" cy="360045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I’ll start by explaining a little bit the basics of the MRI which is mainly the physical properties on which its based (the physics of the magnetic resonance imaging) and after me Ivan will go through the BOLD signal in depth.</a:t>
            </a:r>
            <a:endParaRPr/>
          </a:p>
          <a:p>
            <a:pPr marL="0" lvl="0" indent="0" algn="l" rtl="0">
              <a:lnSpc>
                <a:spcPct val="115000"/>
              </a:lnSpc>
              <a:spcBef>
                <a:spcPts val="0"/>
              </a:spcBef>
              <a:spcAft>
                <a:spcPts val="0"/>
              </a:spcAft>
              <a:buClr>
                <a:schemeClr val="dk1"/>
              </a:buClr>
              <a:buSzPts val="1100"/>
              <a:buFont typeface="Arial"/>
              <a:buNone/>
            </a:pPr>
            <a:r>
              <a:rPr lang="en-US"/>
              <a:t>Big picture: the ability of the MRI to create magnetic fields and how hydrogen nuclei of our body respond to magnetic fields.</a:t>
            </a:r>
            <a:endParaRPr/>
          </a:p>
          <a:p>
            <a:pPr marL="0" lvl="0" indent="0" algn="l" rtl="0">
              <a:spcBef>
                <a:spcPts val="0"/>
              </a:spcBef>
              <a:spcAft>
                <a:spcPts val="0"/>
              </a:spcAft>
              <a:buNone/>
            </a:pPr>
            <a:endParaRPr/>
          </a:p>
        </p:txBody>
      </p:sp>
      <p:sp>
        <p:nvSpPr>
          <p:cNvPr id="85" name="Google Shape;85;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20</a:t>
            </a:fld>
            <a:endParaRPr sz="1300">
              <a:solidFill>
                <a:schemeClr val="dk1"/>
              </a:solidFill>
              <a:latin typeface="Arial"/>
              <a:ea typeface="Arial"/>
              <a:cs typeface="Arial"/>
              <a:sym typeface="Arial"/>
            </a:endParaRPr>
          </a:p>
        </p:txBody>
      </p:sp>
      <p:sp>
        <p:nvSpPr>
          <p:cNvPr id="280" name="Google Shape;280;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1" name="Google Shape;28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6b197cb1a6_0_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6b197cb1a6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g6b197cb1a6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6b197cb1a6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22</a:t>
            </a:fld>
            <a:endParaRPr sz="1300">
              <a:solidFill>
                <a:schemeClr val="dk1"/>
              </a:solidFill>
              <a:latin typeface="Arial"/>
              <a:ea typeface="Arial"/>
              <a:cs typeface="Arial"/>
              <a:sym typeface="Arial"/>
            </a:endParaRPr>
          </a:p>
        </p:txBody>
      </p:sp>
      <p:sp>
        <p:nvSpPr>
          <p:cNvPr id="298" name="Google Shape;298;g6b197cb1a6_0_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9" name="Google Shape;299;g6b197cb1a6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23</a:t>
            </a:fld>
            <a:endParaRPr sz="1300">
              <a:solidFill>
                <a:schemeClr val="dk1"/>
              </a:solidFill>
              <a:latin typeface="Arial"/>
              <a:ea typeface="Arial"/>
              <a:cs typeface="Arial"/>
              <a:sym typeface="Arial"/>
            </a:endParaRPr>
          </a:p>
        </p:txBody>
      </p:sp>
      <p:sp>
        <p:nvSpPr>
          <p:cNvPr id="308" name="Google Shape;308;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9" name="Google Shape;309;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SzPts val="1400"/>
              <a:buFont typeface="Times New Roman"/>
              <a:buChar char="-"/>
            </a:pPr>
            <a:r>
              <a:rPr lang="en-US">
                <a:latin typeface="Times New Roman"/>
                <a:ea typeface="Times New Roman"/>
                <a:cs typeface="Times New Roman"/>
                <a:sym typeface="Times New Roman"/>
              </a:rPr>
              <a:t>Brain is full of vessels that provide oxygen and nutrients to the different cells in the nervous system</a:t>
            </a:r>
            <a:endParaRPr>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US">
                <a:latin typeface="Times New Roman"/>
                <a:ea typeface="Times New Roman"/>
                <a:cs typeface="Times New Roman"/>
                <a:sym typeface="Times New Roman"/>
              </a:rPr>
              <a:t>Blood flow around the brain </a:t>
            </a:r>
            <a:endParaRPr>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US">
                <a:latin typeface="Times New Roman"/>
                <a:ea typeface="Times New Roman"/>
                <a:cs typeface="Times New Roman"/>
                <a:sym typeface="Times New Roman"/>
              </a:rPr>
              <a:t>Blood flow = volume of moving blood per unit time</a:t>
            </a:r>
            <a:endParaRPr>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US">
                <a:latin typeface="Times New Roman"/>
                <a:ea typeface="Times New Roman"/>
                <a:cs typeface="Times New Roman"/>
                <a:sym typeface="Times New Roman"/>
              </a:rPr>
              <a:t>Blood flow is proportional to pressure gradient divided by the vessel flow resistance</a:t>
            </a:r>
            <a:endParaRPr>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US">
                <a:latin typeface="Times New Roman"/>
                <a:ea typeface="Times New Roman"/>
                <a:cs typeface="Times New Roman"/>
                <a:sym typeface="Times New Roman"/>
              </a:rPr>
              <a:t>Animal studies have shown that blood pressure is constant and what changes is the diameter, so if the diameter increases there is less resistance and there is more blood flow</a:t>
            </a:r>
            <a:endParaRPr>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US">
                <a:latin typeface="Times New Roman"/>
                <a:ea typeface="Times New Roman"/>
                <a:cs typeface="Times New Roman"/>
                <a:sym typeface="Times New Roman"/>
              </a:rPr>
              <a:t>Levels of cerebral blood flow control</a:t>
            </a:r>
            <a:endParaRPr>
              <a:latin typeface="Times New Roman"/>
              <a:ea typeface="Times New Roman"/>
              <a:cs typeface="Times New Roman"/>
              <a:sym typeface="Times New Roman"/>
            </a:endParaRPr>
          </a:p>
          <a:p>
            <a:pPr marL="914400" lvl="1" indent="-317500" algn="l" rtl="0">
              <a:spcBef>
                <a:spcPts val="0"/>
              </a:spcBef>
              <a:spcAft>
                <a:spcPts val="0"/>
              </a:spcAft>
              <a:buSzPts val="1400"/>
              <a:buFont typeface="Times New Roman"/>
              <a:buChar char="-"/>
            </a:pPr>
            <a:r>
              <a:rPr lang="en-US">
                <a:latin typeface="Times New Roman"/>
                <a:ea typeface="Times New Roman"/>
                <a:cs typeface="Times New Roman"/>
                <a:sym typeface="Times New Roman"/>
              </a:rPr>
              <a:t>Central autoregulation</a:t>
            </a:r>
            <a:endParaRPr>
              <a:latin typeface="Times New Roman"/>
              <a:ea typeface="Times New Roman"/>
              <a:cs typeface="Times New Roman"/>
              <a:sym typeface="Times New Roman"/>
            </a:endParaRPr>
          </a:p>
          <a:p>
            <a:pPr marL="1371600" lvl="2" indent="-317500" algn="l" rtl="0">
              <a:spcBef>
                <a:spcPts val="0"/>
              </a:spcBef>
              <a:spcAft>
                <a:spcPts val="0"/>
              </a:spcAft>
              <a:buSzPts val="1400"/>
              <a:buFont typeface="Times New Roman"/>
              <a:buChar char="-"/>
            </a:pPr>
            <a:r>
              <a:rPr lang="en-US">
                <a:latin typeface="Times New Roman"/>
                <a:ea typeface="Times New Roman"/>
                <a:cs typeface="Times New Roman"/>
                <a:sym typeface="Times New Roman"/>
              </a:rPr>
              <a:t>regulatory mechanisms of the autonomous nervous system that maintain a constant perfusion of the brain</a:t>
            </a:r>
            <a:endParaRPr>
              <a:latin typeface="Times New Roman"/>
              <a:ea typeface="Times New Roman"/>
              <a:cs typeface="Times New Roman"/>
              <a:sym typeface="Times New Roman"/>
            </a:endParaRPr>
          </a:p>
          <a:p>
            <a:pPr marL="914400" lvl="1" indent="-317500" algn="l" rtl="0">
              <a:spcBef>
                <a:spcPts val="0"/>
              </a:spcBef>
              <a:spcAft>
                <a:spcPts val="0"/>
              </a:spcAft>
              <a:buSzPts val="1400"/>
              <a:buFont typeface="Times New Roman"/>
              <a:buChar char="-"/>
            </a:pPr>
            <a:r>
              <a:rPr lang="en-US">
                <a:latin typeface="Times New Roman"/>
                <a:ea typeface="Times New Roman"/>
                <a:cs typeface="Times New Roman"/>
                <a:sym typeface="Times New Roman"/>
              </a:rPr>
              <a:t>Functional hyperemia</a:t>
            </a:r>
            <a:endParaRPr>
              <a:latin typeface="Times New Roman"/>
              <a:ea typeface="Times New Roman"/>
              <a:cs typeface="Times New Roman"/>
              <a:sym typeface="Times New Roman"/>
            </a:endParaRPr>
          </a:p>
          <a:p>
            <a:pPr marL="1371600" lvl="2" indent="-317500" algn="l" rtl="0">
              <a:spcBef>
                <a:spcPts val="0"/>
              </a:spcBef>
              <a:spcAft>
                <a:spcPts val="0"/>
              </a:spcAft>
              <a:buSzPts val="1400"/>
              <a:buFont typeface="Times New Roman"/>
              <a:buChar char="-"/>
            </a:pPr>
            <a:r>
              <a:rPr lang="en-US">
                <a:latin typeface="Times New Roman"/>
                <a:ea typeface="Times New Roman"/>
                <a:cs typeface="Times New Roman"/>
                <a:sym typeface="Times New Roman"/>
              </a:rPr>
              <a:t>Increase of blood flow in response to local increases in neural activation </a:t>
            </a:r>
            <a:endParaRPr>
              <a:latin typeface="Times New Roman"/>
              <a:ea typeface="Times New Roman"/>
              <a:cs typeface="Times New Roman"/>
              <a:sym typeface="Times New Roman"/>
            </a:endParaRPr>
          </a:p>
          <a:p>
            <a:pPr marL="0" lvl="0" indent="0" algn="l" rtl="0">
              <a:spcBef>
                <a:spcPts val="0"/>
              </a:spcBef>
              <a:spcAft>
                <a:spcPts val="0"/>
              </a:spcAft>
              <a:buNone/>
            </a:pPr>
            <a:r>
              <a:rPr lang="en-US">
                <a:latin typeface="Times New Roman"/>
                <a:ea typeface="Times New Roman"/>
                <a:cs typeface="Times New Roman"/>
                <a:sym typeface="Times New Roman"/>
              </a:rPr>
              <a:t>Important to consider when doing experiments cos if you challenge people the blood supply will vary</a:t>
            </a: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6b197cb1a6_0_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6b197cb1a6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g6b197cb1a6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6b197cb1a6_0_6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6b197cb1a6_0_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g6b197cb1a6_0_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6b197cb1a6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6b197cb1a6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g6b197cb1a6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70be927234_0_7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27</a:t>
            </a:fld>
            <a:endParaRPr sz="1300">
              <a:solidFill>
                <a:schemeClr val="dk1"/>
              </a:solidFill>
              <a:latin typeface="Arial"/>
              <a:ea typeface="Arial"/>
              <a:cs typeface="Arial"/>
              <a:sym typeface="Arial"/>
            </a:endParaRPr>
          </a:p>
        </p:txBody>
      </p:sp>
      <p:sp>
        <p:nvSpPr>
          <p:cNvPr id="348" name="Google Shape;348;g70be927234_0_7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9" name="Google Shape;349;g70be927234_0_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SzPts val="1400"/>
              <a:buFont typeface="Times New Roman"/>
              <a:buChar char="-"/>
            </a:pPr>
            <a:r>
              <a:rPr lang="en-US">
                <a:latin typeface="Times New Roman"/>
                <a:ea typeface="Times New Roman"/>
                <a:cs typeface="Times New Roman"/>
                <a:sym typeface="Times New Roman"/>
              </a:rPr>
              <a:t>Haemoglobin has two states: deoxygenated and oxygenated</a:t>
            </a:r>
            <a:endParaRPr>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US">
                <a:latin typeface="Times New Roman"/>
                <a:ea typeface="Times New Roman"/>
                <a:cs typeface="Times New Roman"/>
                <a:sym typeface="Times New Roman"/>
              </a:rPr>
              <a:t>Main molecule in erythrocytes (blood cells)</a:t>
            </a:r>
            <a:endParaRPr>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US">
                <a:latin typeface="Times New Roman"/>
                <a:ea typeface="Times New Roman"/>
                <a:cs typeface="Times New Roman"/>
                <a:sym typeface="Times New Roman"/>
              </a:rPr>
              <a:t>4 aminoacid chains: 2 alfa and two beta. It has two heme groups which contains iron</a:t>
            </a:r>
            <a:endParaRPr>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US">
                <a:latin typeface="Times New Roman"/>
                <a:ea typeface="Times New Roman"/>
                <a:cs typeface="Times New Roman"/>
                <a:sym typeface="Times New Roman"/>
              </a:rPr>
              <a:t>Oxygen molecule binding results in a conformational change of the aminoacids</a:t>
            </a:r>
            <a:endParaRPr>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US">
                <a:latin typeface="Times New Roman"/>
                <a:ea typeface="Times New Roman"/>
                <a:cs typeface="Times New Roman"/>
                <a:sym typeface="Times New Roman"/>
              </a:rPr>
              <a:t>changes position of the heme group which changes the magnetic properties of the molecule</a:t>
            </a: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US">
                <a:latin typeface="Times New Roman"/>
                <a:ea typeface="Times New Roman"/>
                <a:cs typeface="Times New Roman"/>
                <a:sym typeface="Times New Roman"/>
              </a:rPr>
              <a:t>Deoxy —&gt; paramagnetic —&gt; MR signal loss</a:t>
            </a:r>
            <a:endParaRPr>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US">
                <a:latin typeface="Times New Roman"/>
                <a:ea typeface="Times New Roman"/>
                <a:cs typeface="Times New Roman"/>
                <a:sym typeface="Times New Roman"/>
              </a:rPr>
              <a:t>Oxy —&gt; diamagnetic —&gt; no MR signal loss</a:t>
            </a:r>
            <a:endParaRPr>
              <a:latin typeface="Times New Roman"/>
              <a:ea typeface="Times New Roman"/>
              <a:cs typeface="Times New Roman"/>
              <a:sym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6b197cb1a6_0_4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g6b197cb1a6_0_4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a:t>Blood oxygenation affects T2 relaxation time but not T1 relaxation time</a:t>
            </a:r>
            <a:endParaRPr/>
          </a:p>
          <a:p>
            <a:pPr marL="457200" lvl="0" indent="-317500" algn="l" rtl="0">
              <a:spcBef>
                <a:spcPts val="0"/>
              </a:spcBef>
              <a:spcAft>
                <a:spcPts val="0"/>
              </a:spcAft>
              <a:buSzPts val="1400"/>
              <a:buChar char="-"/>
            </a:pPr>
            <a:r>
              <a:rPr lang="en-US"/>
              <a:t>At resting state, there is roughly the same level of oxygenated and deoxygenated Hb</a:t>
            </a:r>
            <a:endParaRPr/>
          </a:p>
          <a:p>
            <a:pPr marL="457200" lvl="0" indent="-317500" algn="l" rtl="0">
              <a:spcBef>
                <a:spcPts val="0"/>
              </a:spcBef>
              <a:spcAft>
                <a:spcPts val="0"/>
              </a:spcAft>
              <a:buSzPts val="1400"/>
              <a:buChar char="-"/>
            </a:pPr>
            <a:r>
              <a:rPr lang="en-US"/>
              <a:t>At active state, there is more oxygenated so there is less MR signal loss. MR signal goes up, because there is less MR signal loss. More Hb</a:t>
            </a:r>
            <a:endParaRPr/>
          </a:p>
          <a:p>
            <a:pPr marL="914400" lvl="1" indent="-317500" algn="l" rtl="0">
              <a:spcBef>
                <a:spcPts val="0"/>
              </a:spcBef>
              <a:spcAft>
                <a:spcPts val="0"/>
              </a:spcAft>
              <a:buSzPts val="1400"/>
              <a:buChar char="-"/>
            </a:pPr>
            <a:r>
              <a:rPr lang="en-US"/>
              <a:t>Counterintuitive, but what happens is that the blood flow increases due to functional hyperaemia. However, the cerebral metabolic rate of oxygen doesn’t increase as much. So there’s is an uncoupling of the cerebral flow and the cerebral metabolic rate of oxygen</a:t>
            </a:r>
            <a:endParaRPr/>
          </a:p>
          <a:p>
            <a:pPr marL="457200" lvl="0" indent="0" algn="l" rtl="0">
              <a:spcBef>
                <a:spcPts val="0"/>
              </a:spcBef>
              <a:spcAft>
                <a:spcPts val="0"/>
              </a:spcAft>
              <a:buNone/>
            </a:pPr>
            <a:endParaRPr/>
          </a:p>
          <a:p>
            <a:pPr marL="0" lvl="0" indent="0" algn="l" rtl="0">
              <a:spcBef>
                <a:spcPts val="0"/>
              </a:spcBef>
              <a:spcAft>
                <a:spcPts val="0"/>
              </a:spcAft>
              <a:buNone/>
            </a:pPr>
            <a:r>
              <a:rPr lang="en-US"/>
              <a:t>Help from Maria to link what I have explained with the MRI</a:t>
            </a:r>
            <a:endParaRPr/>
          </a:p>
        </p:txBody>
      </p:sp>
      <p:sp>
        <p:nvSpPr>
          <p:cNvPr id="372" name="Google Shape;372;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An MRI scanner is a giant magnet which produces a magnetic field much stronger than Earth’s magnetic field. The streght of this magnetil field is measured in Teslas. </a:t>
            </a:r>
            <a:r>
              <a:rPr lang="en-US" sz="1000">
                <a:latin typeface="Arial"/>
                <a:ea typeface="Arial"/>
                <a:cs typeface="Arial"/>
                <a:sym typeface="Arial"/>
              </a:rPr>
              <a:t>A typical clinical MR system will have a magnetic field strength of 1.5-3 T .</a:t>
            </a:r>
            <a:endParaRPr sz="1000">
              <a:latin typeface="Arial"/>
              <a:ea typeface="Arial"/>
              <a:cs typeface="Arial"/>
              <a:sym typeface="Arial"/>
            </a:endParaRPr>
          </a:p>
          <a:p>
            <a:pPr marL="0" lvl="0" indent="0" algn="l" rtl="0">
              <a:lnSpc>
                <a:spcPct val="115000"/>
              </a:lnSpc>
              <a:spcBef>
                <a:spcPts val="0"/>
              </a:spcBef>
              <a:spcAft>
                <a:spcPts val="0"/>
              </a:spcAft>
              <a:buSzPts val="1100"/>
              <a:buNone/>
            </a:pPr>
            <a:r>
              <a:rPr lang="en-US" sz="1100">
                <a:latin typeface="Arial"/>
                <a:ea typeface="Arial"/>
                <a:cs typeface="Arial"/>
                <a:sym typeface="Arial"/>
              </a:rPr>
              <a:t>					</a:t>
            </a:r>
            <a:endParaRPr sz="1100">
              <a:latin typeface="Arial"/>
              <a:ea typeface="Arial"/>
              <a:cs typeface="Arial"/>
              <a:sym typeface="Arial"/>
            </a:endParaRPr>
          </a:p>
          <a:p>
            <a:pPr marL="0" lvl="0" indent="0" algn="l" rtl="0">
              <a:lnSpc>
                <a:spcPct val="115000"/>
              </a:lnSpc>
              <a:spcBef>
                <a:spcPts val="0"/>
              </a:spcBef>
              <a:spcAft>
                <a:spcPts val="0"/>
              </a:spcAft>
              <a:buSzPts val="1100"/>
              <a:buNone/>
            </a:pPr>
            <a:r>
              <a:rPr lang="en-US"/>
              <a:t>The scanner is in a specially shielded room which blocks out </a:t>
            </a:r>
            <a:r>
              <a:rPr lang="en-US" sz="1200" b="0" i="0">
                <a:solidFill>
                  <a:schemeClr val="dk1"/>
                </a:solidFill>
                <a:latin typeface="Calibri"/>
                <a:ea typeface="Calibri"/>
                <a:cs typeface="Calibri"/>
                <a:sym typeface="Calibri"/>
              </a:rPr>
              <a:t>Radiofrequency</a:t>
            </a:r>
            <a:r>
              <a:rPr lang="en-US"/>
              <a:t> energy, e.g. from radio stations, which would otherwise drown out the energy emitted by the protons you want to capture. </a:t>
            </a:r>
            <a:endParaRPr/>
          </a:p>
          <a:p>
            <a:pPr marL="0" lvl="0" indent="0" algn="l" rtl="0">
              <a:spcBef>
                <a:spcPts val="0"/>
              </a:spcBef>
              <a:spcAft>
                <a:spcPts val="0"/>
              </a:spcAft>
              <a:buClr>
                <a:schemeClr val="dk1"/>
              </a:buClr>
              <a:buSzPts val="1200"/>
              <a:buFont typeface="Calibri"/>
              <a:buNone/>
            </a:pPr>
            <a:endParaRPr/>
          </a:p>
        </p:txBody>
      </p:sp>
      <p:sp>
        <p:nvSpPr>
          <p:cNvPr id="92" name="Google Shape;9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6b197cb1a6_0_2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30</a:t>
            </a:fld>
            <a:endParaRPr sz="1300">
              <a:solidFill>
                <a:schemeClr val="dk1"/>
              </a:solidFill>
              <a:latin typeface="Arial"/>
              <a:ea typeface="Arial"/>
              <a:cs typeface="Arial"/>
              <a:sym typeface="Arial"/>
            </a:endParaRPr>
          </a:p>
        </p:txBody>
      </p:sp>
      <p:sp>
        <p:nvSpPr>
          <p:cNvPr id="381" name="Google Shape;381;g6b197cb1a6_0_28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2" name="Google Shape;382;g6b197cb1a6_0_2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0480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Okay, so this is a typical hemodynamic response to a short stimulus.</a:t>
            </a:r>
            <a:endParaRPr/>
          </a:p>
          <a:p>
            <a:pPr marL="457200" lvl="0" indent="-304800" algn="l" rtl="0">
              <a:spcBef>
                <a:spcPts val="0"/>
              </a:spcBef>
              <a:spcAft>
                <a:spcPts val="0"/>
              </a:spcAft>
              <a:buClr>
                <a:schemeClr val="dk1"/>
              </a:buClr>
              <a:buSzPts val="1200"/>
              <a:buFont typeface="Calibri"/>
              <a:buChar char="-"/>
            </a:pPr>
            <a:r>
              <a:rPr lang="en-US"/>
              <a:t>Haemodynamic response: </a:t>
            </a:r>
            <a:r>
              <a:rPr lang="en-US" sz="1050">
                <a:solidFill>
                  <a:srgbClr val="0B0080"/>
                </a:solidFill>
                <a:highlight>
                  <a:srgbClr val="FFFFFF"/>
                </a:highlight>
                <a:uFill>
                  <a:noFill/>
                </a:uFill>
                <a:latin typeface="Arial"/>
                <a:ea typeface="Arial"/>
                <a:cs typeface="Arial"/>
                <a:sym typeface="Arial"/>
                <a:hlinkClick r:id="rId3"/>
              </a:rPr>
              <a:t>homeostatically</a:t>
            </a:r>
            <a:r>
              <a:rPr lang="en-US" sz="1050">
                <a:solidFill>
                  <a:srgbClr val="222222"/>
                </a:solidFill>
                <a:highlight>
                  <a:srgbClr val="FFFFFF"/>
                </a:highlight>
                <a:latin typeface="Arial"/>
                <a:ea typeface="Arial"/>
                <a:cs typeface="Arial"/>
                <a:sym typeface="Arial"/>
              </a:rPr>
              <a:t> adjusting its </a:t>
            </a:r>
            <a:r>
              <a:rPr lang="en-US" sz="1050">
                <a:solidFill>
                  <a:srgbClr val="0B0080"/>
                </a:solidFill>
                <a:highlight>
                  <a:srgbClr val="FFFFFF"/>
                </a:highlight>
                <a:uFill>
                  <a:noFill/>
                </a:uFill>
                <a:latin typeface="Arial"/>
                <a:ea typeface="Arial"/>
                <a:cs typeface="Arial"/>
                <a:sym typeface="Arial"/>
                <a:hlinkClick r:id="rId4"/>
              </a:rPr>
              <a:t>blood flow</a:t>
            </a:r>
            <a:r>
              <a:rPr lang="en-US" sz="1050">
                <a:solidFill>
                  <a:srgbClr val="222222"/>
                </a:solidFill>
                <a:highlight>
                  <a:srgbClr val="FFFFFF"/>
                </a:highlight>
                <a:latin typeface="Arial"/>
                <a:ea typeface="Arial"/>
                <a:cs typeface="Arial"/>
                <a:sym typeface="Arial"/>
              </a:rPr>
              <a:t> to deliver nutrients such as </a:t>
            </a:r>
            <a:r>
              <a:rPr lang="en-US" sz="1050">
                <a:solidFill>
                  <a:srgbClr val="0B0080"/>
                </a:solidFill>
                <a:highlight>
                  <a:srgbClr val="FFFFFF"/>
                </a:highlight>
                <a:uFill>
                  <a:noFill/>
                </a:uFill>
                <a:latin typeface="Arial"/>
                <a:ea typeface="Arial"/>
                <a:cs typeface="Arial"/>
                <a:sym typeface="Arial"/>
                <a:hlinkClick r:id="rId5"/>
              </a:rPr>
              <a:t>oxygen</a:t>
            </a:r>
            <a:r>
              <a:rPr lang="en-US" sz="1050">
                <a:solidFill>
                  <a:srgbClr val="222222"/>
                </a:solidFill>
                <a:highlight>
                  <a:srgbClr val="FFFFFF"/>
                </a:highlight>
                <a:latin typeface="Arial"/>
                <a:ea typeface="Arial"/>
                <a:cs typeface="Arial"/>
                <a:sym typeface="Arial"/>
              </a:rPr>
              <a:t> and </a:t>
            </a:r>
            <a:r>
              <a:rPr lang="en-US" sz="1050">
                <a:solidFill>
                  <a:srgbClr val="0B0080"/>
                </a:solidFill>
                <a:highlight>
                  <a:srgbClr val="FFFFFF"/>
                </a:highlight>
                <a:uFill>
                  <a:noFill/>
                </a:uFill>
                <a:latin typeface="Arial"/>
                <a:ea typeface="Arial"/>
                <a:cs typeface="Arial"/>
                <a:sym typeface="Arial"/>
                <a:hlinkClick r:id="rId6"/>
              </a:rPr>
              <a:t>glucose</a:t>
            </a:r>
            <a:r>
              <a:rPr lang="en-US" sz="1050">
                <a:solidFill>
                  <a:srgbClr val="222222"/>
                </a:solidFill>
                <a:highlight>
                  <a:srgbClr val="FFFFFF"/>
                </a:highlight>
                <a:latin typeface="Arial"/>
                <a:ea typeface="Arial"/>
                <a:cs typeface="Arial"/>
                <a:sym typeface="Arial"/>
              </a:rPr>
              <a:t> to stressed </a:t>
            </a:r>
            <a:r>
              <a:rPr lang="en-US" sz="1050">
                <a:solidFill>
                  <a:srgbClr val="0B0080"/>
                </a:solidFill>
                <a:highlight>
                  <a:srgbClr val="FFFFFF"/>
                </a:highlight>
                <a:uFill>
                  <a:noFill/>
                </a:uFill>
                <a:latin typeface="Arial"/>
                <a:ea typeface="Arial"/>
                <a:cs typeface="Arial"/>
                <a:sym typeface="Arial"/>
                <a:hlinkClick r:id="rId7"/>
              </a:rPr>
              <a:t>tissues</a:t>
            </a:r>
            <a:r>
              <a:rPr lang="en-US" sz="1050">
                <a:solidFill>
                  <a:srgbClr val="222222"/>
                </a:solidFill>
                <a:highlight>
                  <a:srgbClr val="FFFFFF"/>
                </a:highlight>
                <a:latin typeface="Arial"/>
                <a:ea typeface="Arial"/>
                <a:cs typeface="Arial"/>
                <a:sym typeface="Arial"/>
              </a:rPr>
              <a:t> and allow them to function</a:t>
            </a:r>
            <a:endParaRPr/>
          </a:p>
          <a:p>
            <a:pPr marL="457200" lvl="0" indent="-30480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In the first 1-2 seconds you see a fast initial drop in signal intensity- that’s due to the increased use of oxygen by activated neurons, before the blood vessels can respond.</a:t>
            </a:r>
            <a:endParaRPr/>
          </a:p>
          <a:p>
            <a:pPr marL="457200" lvl="0" indent="-30480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Then, after about 2 seconds you get blood flow change and you get a big signal intensity increase that peaks around 5 or 6 seconds post-stimulus</a:t>
            </a:r>
            <a:endParaRPr/>
          </a:p>
          <a:p>
            <a:pPr marL="457200" lvl="0" indent="-30480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Eventually that signal fades, as the neurons return to resting and you sometimes see a post-stimulus undershoot, that’s poorly understood.</a:t>
            </a:r>
            <a:endParaRPr sz="1200">
              <a:solidFill>
                <a:schemeClr val="dk1"/>
              </a:solidFill>
              <a:latin typeface="Calibri"/>
              <a:ea typeface="Calibri"/>
              <a:cs typeface="Calibri"/>
              <a:sym typeface="Calibri"/>
            </a:endParaRPr>
          </a:p>
          <a:p>
            <a:pPr marL="914400" lvl="1" indent="-317500" algn="l" rtl="0">
              <a:spcBef>
                <a:spcPts val="0"/>
              </a:spcBef>
              <a:spcAft>
                <a:spcPts val="0"/>
              </a:spcAft>
              <a:buSzPts val="1400"/>
              <a:buChar char="-"/>
            </a:pPr>
            <a:r>
              <a:rPr lang="en-US"/>
              <a:t>Balloon model:</a:t>
            </a:r>
            <a:endParaRPr/>
          </a:p>
          <a:p>
            <a:pPr marL="1371600" lvl="2" indent="-317500" algn="l" rtl="0">
              <a:spcBef>
                <a:spcPts val="0"/>
              </a:spcBef>
              <a:spcAft>
                <a:spcPts val="0"/>
              </a:spcAft>
              <a:buSzPts val="1400"/>
              <a:buChar char="-"/>
            </a:pP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US"/>
              <a:t>This is for a brief stimulation</a:t>
            </a:r>
            <a:endParaRPr/>
          </a:p>
          <a:p>
            <a:pPr marL="457200" lvl="0" indent="-317500" algn="l" rtl="0">
              <a:spcBef>
                <a:spcPts val="0"/>
              </a:spcBef>
              <a:spcAft>
                <a:spcPts val="0"/>
              </a:spcAft>
              <a:buSzPts val="1400"/>
              <a:buChar char="-"/>
            </a:pPr>
            <a:endParaRPr/>
          </a:p>
        </p:txBody>
      </p:sp>
      <p:sp>
        <p:nvSpPr>
          <p:cNvPr id="391" name="Google Shape;391;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70be927234_0_8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g70be927234_0_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a:t>Repetitive stimulation</a:t>
            </a:r>
            <a:endParaRPr/>
          </a:p>
          <a:p>
            <a:pPr marL="457200" lvl="0" indent="0" algn="l" rtl="0">
              <a:spcBef>
                <a:spcPts val="0"/>
              </a:spcBef>
              <a:spcAft>
                <a:spcPts val="0"/>
              </a:spcAft>
              <a:buNone/>
            </a:pPr>
            <a:endParaRPr/>
          </a:p>
        </p:txBody>
      </p:sp>
      <p:sp>
        <p:nvSpPr>
          <p:cNvPr id="403" name="Google Shape;403;g70be927234_0_8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6b197cb1a6_0_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33</a:t>
            </a:fld>
            <a:endParaRPr sz="1300">
              <a:solidFill>
                <a:schemeClr val="dk1"/>
              </a:solidFill>
              <a:latin typeface="Arial"/>
              <a:ea typeface="Arial"/>
              <a:cs typeface="Arial"/>
              <a:sym typeface="Arial"/>
            </a:endParaRPr>
          </a:p>
        </p:txBody>
      </p:sp>
      <p:sp>
        <p:nvSpPr>
          <p:cNvPr id="410" name="Google Shape;410;g6b197cb1a6_0_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1" name="Google Shape;411;g6b197cb1a6_0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 let’s look at that in a bit more detail.  </a:t>
            </a:r>
            <a:endParaRPr/>
          </a:p>
          <a:p>
            <a:pPr marL="457200" lvl="0" indent="-317500" algn="l" rtl="0">
              <a:spcBef>
                <a:spcPts val="0"/>
              </a:spcBef>
              <a:spcAft>
                <a:spcPts val="0"/>
              </a:spcAft>
              <a:buSzPts val="1400"/>
              <a:buChar char="-"/>
            </a:pPr>
            <a:r>
              <a:rPr lang="en-US"/>
              <a:t>The top image is of a hypothetical vessel near inactive neurons, so there’s plenty of oxygenated hemoglobin in it.  Now you’ve turned on the MRI scanner and you get this green magnetic field.  It’s hard to tell but there are very small differences in the field- if you can see it, it’s a bit yellower in some places- however overall, the field around the blood vessel is very uniform.</a:t>
            </a:r>
            <a:endParaRPr/>
          </a:p>
          <a:p>
            <a:pPr marL="457200" lvl="0" indent="-317500" algn="l" rtl="0">
              <a:spcBef>
                <a:spcPts val="0"/>
              </a:spcBef>
              <a:spcAft>
                <a:spcPts val="0"/>
              </a:spcAft>
              <a:buSzPts val="1400"/>
              <a:buChar char="-"/>
            </a:pPr>
            <a:r>
              <a:rPr lang="en-US"/>
              <a:t>The image on the bottom is of a vessel that has lots of deoxyhemoglobin present in it.  The color differences represent changes in the strength of the magnetic field because of the presence of dHb.</a:t>
            </a:r>
            <a:endParaRPr/>
          </a:p>
          <a:p>
            <a:pPr marL="457200" lvl="0" indent="-317500" algn="l" rtl="0">
              <a:spcBef>
                <a:spcPts val="0"/>
              </a:spcBef>
              <a:spcAft>
                <a:spcPts val="0"/>
              </a:spcAft>
              <a:buSzPts val="1400"/>
              <a:buChar char="-"/>
            </a:pPr>
            <a:r>
              <a:rPr lang="en-US"/>
              <a:t>Now we’ll zoom in on one small voxel in each image.  You can clearly see the difference in the magnetic field in the deoxygenated case.</a:t>
            </a:r>
            <a:endParaRPr/>
          </a:p>
          <a:p>
            <a:pPr marL="457200" lvl="0" indent="-317500" algn="l" rtl="0">
              <a:spcBef>
                <a:spcPts val="0"/>
              </a:spcBef>
              <a:spcAft>
                <a:spcPts val="0"/>
              </a:spcAft>
              <a:buSzPts val="1400"/>
              <a:buChar char="-"/>
            </a:pPr>
            <a:r>
              <a:rPr lang="en-US"/>
              <a:t>So, with the initial RF pulse, all the protons are lined up and in phase and we have a strong signal.</a:t>
            </a:r>
            <a:endParaRPr/>
          </a:p>
          <a:p>
            <a:pPr marL="457200" lvl="0" indent="-317500" algn="l" rtl="0">
              <a:spcBef>
                <a:spcPts val="0"/>
              </a:spcBef>
              <a:spcAft>
                <a:spcPts val="0"/>
              </a:spcAft>
              <a:buSzPts val="1400"/>
              <a:buChar char="-"/>
            </a:pPr>
            <a:r>
              <a:rPr lang="en-US"/>
              <a:t>If we look a few milliseconds later the protons are coming out of phase with each other and the signal is weakening.</a:t>
            </a:r>
            <a:endParaRPr/>
          </a:p>
          <a:p>
            <a:pPr marL="457200" lvl="0" indent="-317500" algn="l" rtl="0">
              <a:spcBef>
                <a:spcPts val="0"/>
              </a:spcBef>
              <a:spcAft>
                <a:spcPts val="0"/>
              </a:spcAft>
              <a:buSzPts val="1400"/>
              <a:buChar char="-"/>
            </a:pPr>
            <a:r>
              <a:rPr lang="en-US"/>
              <a:t>And even a few milliseconds later and the signal has decayed much more</a:t>
            </a:r>
            <a:endParaRPr/>
          </a:p>
          <a:p>
            <a:pPr marL="457200" lvl="0" indent="-317500" algn="l" rtl="0">
              <a:spcBef>
                <a:spcPts val="0"/>
              </a:spcBef>
              <a:spcAft>
                <a:spcPts val="0"/>
              </a:spcAft>
              <a:buSzPts val="1400"/>
              <a:buChar char="-"/>
            </a:pPr>
            <a:r>
              <a:rPr lang="en-US"/>
              <a:t>Because the magnetic field is so much more inhomogeneous when there is deoxyhemoglobin around the protons come out of phase much faster and the signal decays a lot faster.</a:t>
            </a:r>
            <a:br>
              <a:rPr lang="en-US"/>
            </a:br>
            <a:br>
              <a:rPr lang="en-US"/>
            </a:br>
            <a:endParaRPr/>
          </a:p>
        </p:txBody>
      </p:sp>
      <p:sp>
        <p:nvSpPr>
          <p:cNvPr id="421" name="Google Shape;421;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2" name="Google Shape;46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2" name="Google Shape;502;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3" name="Google Shape;503;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6b197cb1a6_1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spcAft>
                  <a:spcPts val="0"/>
                </a:spcAft>
                <a:buNone/>
              </a:pPr>
              <a:t>37</a:t>
            </a:fld>
            <a:endParaRPr sz="1200">
              <a:solidFill>
                <a:schemeClr val="dk1"/>
              </a:solidFill>
              <a:latin typeface="Arial"/>
              <a:ea typeface="Arial"/>
              <a:cs typeface="Arial"/>
              <a:sym typeface="Arial"/>
            </a:endParaRPr>
          </a:p>
        </p:txBody>
      </p:sp>
      <p:sp>
        <p:nvSpPr>
          <p:cNvPr id="549" name="Google Shape;549;g6b197cb1a6_1_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50" name="Google Shape;550;g6b197cb1a6_1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More  or less deoxyhemoglobin distorts the signal more or less, but we still measure protons and their T2* decay. T2* is just decaying faster or slower depending on how much deoxyhemoglobin is around! </a:t>
            </a:r>
            <a:br>
              <a:rPr lang="en-US">
                <a:latin typeface="Arial"/>
                <a:ea typeface="Arial"/>
                <a:cs typeface="Arial"/>
                <a:sym typeface="Arial"/>
              </a:rPr>
            </a:br>
            <a:endParaRPr sz="1200" b="1">
              <a:solidFill>
                <a:srgbClr val="FF9900"/>
              </a:solidFill>
            </a:endParaRPr>
          </a:p>
          <a:p>
            <a:pPr marL="0" lvl="0" indent="0" algn="ctr" rtl="0">
              <a:spcBef>
                <a:spcPts val="0"/>
              </a:spcBef>
              <a:spcAft>
                <a:spcPts val="0"/>
              </a:spcAft>
              <a:buNone/>
            </a:pPr>
            <a:br>
              <a:rPr lang="en-US" sz="1200">
                <a:solidFill>
                  <a:srgbClr val="FFFF00"/>
                </a:solidFill>
              </a:rPr>
            </a:br>
            <a:r>
              <a:rPr lang="en-US" sz="1200">
                <a:solidFill>
                  <a:srgbClr val="FFFF00"/>
                </a:solidFill>
              </a:rPr>
              <a:t>Task: </a:t>
            </a:r>
            <a:r>
              <a:rPr lang="en-US" sz="1200"/>
              <a:t>relatively more oxyhaemoglobin; less field inhomogeneity; slower T2* contrast decay; stronger signal</a:t>
            </a:r>
            <a:br>
              <a:rPr lang="en-US" sz="1200"/>
            </a:br>
            <a:br>
              <a:rPr lang="en-US" sz="1200"/>
            </a:br>
            <a:r>
              <a:rPr lang="en-US" sz="1200" b="1">
                <a:solidFill>
                  <a:srgbClr val="FF9900"/>
                </a:solidFill>
              </a:rPr>
              <a:t>Control: </a:t>
            </a:r>
            <a:r>
              <a:rPr lang="en-US" sz="1200" b="1"/>
              <a:t>relatively more deoxyhaemoglobin; more field inhomogeneity; faster T2* contrast decay; weaker signal</a:t>
            </a:r>
            <a:endParaRPr sz="1200" b="1"/>
          </a:p>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6b197cb1a6_0_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38</a:t>
            </a:fld>
            <a:endParaRPr sz="1300">
              <a:solidFill>
                <a:schemeClr val="dk1"/>
              </a:solidFill>
              <a:latin typeface="Arial"/>
              <a:ea typeface="Arial"/>
              <a:cs typeface="Arial"/>
              <a:sym typeface="Arial"/>
            </a:endParaRPr>
          </a:p>
        </p:txBody>
      </p:sp>
      <p:sp>
        <p:nvSpPr>
          <p:cNvPr id="580" name="Google Shape;580;g6b197cb1a6_0_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81" name="Google Shape;581;g6b197cb1a6_0_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39</a:t>
            </a:fld>
            <a:endParaRPr sz="1300">
              <a:solidFill>
                <a:schemeClr val="dk1"/>
              </a:solidFill>
              <a:latin typeface="Arial"/>
              <a:ea typeface="Arial"/>
              <a:cs typeface="Arial"/>
              <a:sym typeface="Arial"/>
            </a:endParaRPr>
          </a:p>
        </p:txBody>
      </p:sp>
      <p:sp>
        <p:nvSpPr>
          <p:cNvPr id="592" name="Google Shape;592;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93" name="Google Shape;593;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92100" algn="l" rtl="0">
              <a:lnSpc>
                <a:spcPct val="125000"/>
              </a:lnSpc>
              <a:spcBef>
                <a:spcPts val="2400"/>
              </a:spcBef>
              <a:spcAft>
                <a:spcPts val="0"/>
              </a:spcAft>
              <a:buClr>
                <a:schemeClr val="dk1"/>
              </a:buClr>
              <a:buSzPts val="1000"/>
              <a:buChar char="-"/>
            </a:pPr>
            <a:r>
              <a:rPr lang="en-US" sz="1000">
                <a:highlight>
                  <a:srgbClr val="FFFFFF"/>
                </a:highlight>
                <a:latin typeface="Arial"/>
                <a:ea typeface="Arial"/>
                <a:cs typeface="Arial"/>
                <a:sym typeface="Arial"/>
              </a:rPr>
              <a:t>A comparison of the blood oxygenation level-dependent signal and electrophysiology</a:t>
            </a:r>
            <a:endParaRPr sz="1000">
              <a:highlight>
                <a:srgbClr val="FFFFFF"/>
              </a:highlight>
              <a:latin typeface="Arial"/>
              <a:ea typeface="Arial"/>
              <a:cs typeface="Arial"/>
              <a:sym typeface="Arial"/>
            </a:endParaRPr>
          </a:p>
          <a:p>
            <a:pPr marL="457200" lvl="0" indent="-292100" algn="l" rtl="0">
              <a:lnSpc>
                <a:spcPct val="125000"/>
              </a:lnSpc>
              <a:spcBef>
                <a:spcPts val="0"/>
              </a:spcBef>
              <a:spcAft>
                <a:spcPts val="0"/>
              </a:spcAft>
              <a:buClr>
                <a:schemeClr val="dk1"/>
              </a:buClr>
              <a:buSzPts val="1000"/>
              <a:buChar char="-"/>
            </a:pPr>
            <a:r>
              <a:rPr lang="en-US" sz="1150">
                <a:solidFill>
                  <a:srgbClr val="333333"/>
                </a:solidFill>
                <a:highlight>
                  <a:srgbClr val="FFFFFF"/>
                </a:highlight>
                <a:latin typeface="Helvetica Neue"/>
                <a:ea typeface="Helvetica Neue"/>
                <a:cs typeface="Helvetica Neue"/>
                <a:sym typeface="Helvetica Neue"/>
              </a:rPr>
              <a:t>we have compared cortical maps generated based on the indirect blood oxygenation level-dependent signal of fMRI with maps from microelectrode recording techniques, which directly measure neural activity. </a:t>
            </a:r>
            <a:endParaRPr sz="1150">
              <a:solidFill>
                <a:srgbClr val="333333"/>
              </a:solidFill>
              <a:highlight>
                <a:srgbClr val="FFFFFF"/>
              </a:highlight>
              <a:latin typeface="Helvetica Neue"/>
              <a:ea typeface="Helvetica Neue"/>
              <a:cs typeface="Helvetica Neue"/>
              <a:sym typeface="Helvetica Neue"/>
            </a:endParaRPr>
          </a:p>
          <a:p>
            <a:pPr marL="457200" lvl="0" indent="-292100" algn="l" rtl="0">
              <a:lnSpc>
                <a:spcPct val="125000"/>
              </a:lnSpc>
              <a:spcBef>
                <a:spcPts val="0"/>
              </a:spcBef>
              <a:spcAft>
                <a:spcPts val="0"/>
              </a:spcAft>
              <a:buClr>
                <a:schemeClr val="dk1"/>
              </a:buClr>
              <a:buSzPts val="1000"/>
              <a:buChar char="-"/>
            </a:pPr>
            <a:r>
              <a:rPr lang="en-US" sz="1150">
                <a:solidFill>
                  <a:srgbClr val="333333"/>
                </a:solidFill>
                <a:highlight>
                  <a:srgbClr val="FFFFFF"/>
                </a:highlight>
                <a:latin typeface="Helvetica Neue"/>
                <a:ea typeface="Helvetica Neue"/>
                <a:cs typeface="Helvetica Neue"/>
                <a:sym typeface="Helvetica Neue"/>
              </a:rPr>
              <a:t>Identical somatosensory stimuli were used in both sets of experiments in the same anesthetized macaque monkeys. </a:t>
            </a:r>
            <a:endParaRPr sz="1150">
              <a:solidFill>
                <a:srgbClr val="333333"/>
              </a:solidFill>
              <a:highlight>
                <a:srgbClr val="FFFFFF"/>
              </a:highlight>
              <a:latin typeface="Helvetica Neue"/>
              <a:ea typeface="Helvetica Neue"/>
              <a:cs typeface="Helvetica Neue"/>
              <a:sym typeface="Helvetica Neue"/>
            </a:endParaRPr>
          </a:p>
          <a:p>
            <a:pPr marL="457200" lvl="0" indent="-292100" algn="l" rtl="0">
              <a:lnSpc>
                <a:spcPct val="125000"/>
              </a:lnSpc>
              <a:spcBef>
                <a:spcPts val="0"/>
              </a:spcBef>
              <a:spcAft>
                <a:spcPts val="0"/>
              </a:spcAft>
              <a:buClr>
                <a:schemeClr val="dk1"/>
              </a:buClr>
              <a:buSzPts val="1000"/>
              <a:buChar char="-"/>
            </a:pPr>
            <a:r>
              <a:rPr lang="en-US" sz="1150">
                <a:solidFill>
                  <a:srgbClr val="333333"/>
                </a:solidFill>
                <a:highlight>
                  <a:srgbClr val="FFFFFF"/>
                </a:highlight>
                <a:latin typeface="Helvetica Neue"/>
                <a:ea typeface="Helvetica Neue"/>
                <a:cs typeface="Helvetica Neue"/>
                <a:sym typeface="Helvetica Neue"/>
              </a:rPr>
              <a:t>Our results demonstrate that fMRI can be used to determine the topographic organization of cortical fields with 55% concordance to electrophysiological maps. </a:t>
            </a:r>
            <a:endParaRPr sz="1150">
              <a:solidFill>
                <a:srgbClr val="333333"/>
              </a:solidFill>
              <a:highlight>
                <a:srgbClr val="FFFFFF"/>
              </a:highlight>
              <a:latin typeface="Helvetica Neue"/>
              <a:ea typeface="Helvetica Neue"/>
              <a:cs typeface="Helvetica Neue"/>
              <a:sym typeface="Helvetica Neue"/>
            </a:endParaRPr>
          </a:p>
          <a:p>
            <a:pPr marL="457200" lvl="0" indent="-292100" algn="l" rtl="0">
              <a:lnSpc>
                <a:spcPct val="125000"/>
              </a:lnSpc>
              <a:spcBef>
                <a:spcPts val="0"/>
              </a:spcBef>
              <a:spcAft>
                <a:spcPts val="0"/>
              </a:spcAft>
              <a:buClr>
                <a:schemeClr val="dk1"/>
              </a:buClr>
              <a:buSzPts val="1000"/>
              <a:buChar char="-"/>
            </a:pPr>
            <a:r>
              <a:rPr lang="en-US" sz="1150">
                <a:solidFill>
                  <a:srgbClr val="333333"/>
                </a:solidFill>
                <a:highlight>
                  <a:srgbClr val="FFFFFF"/>
                </a:highlight>
                <a:latin typeface="Helvetica Neue"/>
                <a:ea typeface="Helvetica Neue"/>
                <a:cs typeface="Helvetica Neue"/>
                <a:sym typeface="Helvetica Neue"/>
              </a:rPr>
              <a:t>The variance in the location of fMRI activation was greatest in the plane perpendicular to local vessels.</a:t>
            </a:r>
            <a:endParaRPr sz="1150">
              <a:solidFill>
                <a:srgbClr val="333333"/>
              </a:solidFill>
              <a:highlight>
                <a:srgbClr val="FFFFFF"/>
              </a:highlight>
              <a:latin typeface="Helvetica Neue"/>
              <a:ea typeface="Helvetica Neue"/>
              <a:cs typeface="Helvetica Neue"/>
              <a:sym typeface="Helvetica Neue"/>
            </a:endParaRPr>
          </a:p>
          <a:p>
            <a:pPr marL="457200" lvl="0" indent="-301625" algn="l" rtl="0">
              <a:spcBef>
                <a:spcPts val="0"/>
              </a:spcBef>
              <a:spcAft>
                <a:spcPts val="0"/>
              </a:spcAft>
              <a:buSzPts val="1150"/>
              <a:buFont typeface="Helvetica Neue"/>
              <a:buChar char="-"/>
            </a:pPr>
            <a:r>
              <a:rPr lang="en-US" sz="1150">
                <a:solidFill>
                  <a:srgbClr val="333333"/>
                </a:solidFill>
                <a:highlight>
                  <a:srgbClr val="FFFFFF"/>
                </a:highlight>
                <a:latin typeface="Helvetica Neue"/>
                <a:ea typeface="Helvetica Neue"/>
                <a:cs typeface="Helvetica Neue"/>
                <a:sym typeface="Helvetica Neue"/>
              </a:rPr>
              <a:t>to map the somatosensory areas located in anterior parietal cortex (</a:t>
            </a:r>
            <a:r>
              <a:rPr lang="en-US" sz="1150" b="1">
                <a:solidFill>
                  <a:srgbClr val="005A96"/>
                </a:solidFill>
                <a:highlight>
                  <a:srgbClr val="FFFFFF"/>
                </a:highlight>
                <a:uFill>
                  <a:noFill/>
                </a:uFill>
                <a:latin typeface="Helvetica Neue"/>
                <a:ea typeface="Helvetica Neue"/>
                <a:cs typeface="Helvetica Neue"/>
                <a:sym typeface="Helvetica Neue"/>
                <a:hlinkClick r:id="rId3"/>
              </a:rPr>
              <a:t>4</a:t>
            </a:r>
            <a:r>
              <a:rPr lang="en-US" sz="1150">
                <a:solidFill>
                  <a:srgbClr val="333333"/>
                </a:solidFill>
                <a:highlight>
                  <a:srgbClr val="FFFFFF"/>
                </a:highlight>
                <a:latin typeface="Helvetica Neue"/>
                <a:ea typeface="Helvetica Neue"/>
                <a:cs typeface="Helvetica Neue"/>
                <a:sym typeface="Helvetica Neue"/>
              </a:rPr>
              <a:t>). </a:t>
            </a:r>
            <a:endParaRPr sz="1150">
              <a:solidFill>
                <a:srgbClr val="333333"/>
              </a:solidFill>
              <a:highlight>
                <a:srgbClr val="FFFFFF"/>
              </a:highlight>
              <a:latin typeface="Helvetica Neue"/>
              <a:ea typeface="Helvetica Neue"/>
              <a:cs typeface="Helvetica Neue"/>
              <a:sym typeface="Helvetica Neue"/>
            </a:endParaRPr>
          </a:p>
          <a:p>
            <a:pPr marL="457200" lvl="0" indent="-301625" algn="l" rtl="0">
              <a:spcBef>
                <a:spcPts val="0"/>
              </a:spcBef>
              <a:spcAft>
                <a:spcPts val="0"/>
              </a:spcAft>
              <a:buSzPts val="1150"/>
              <a:buFont typeface="Helvetica Neue"/>
              <a:buChar char="-"/>
            </a:pPr>
            <a:r>
              <a:rPr lang="en-US" sz="1150">
                <a:solidFill>
                  <a:srgbClr val="333333"/>
                </a:solidFill>
                <a:highlight>
                  <a:srgbClr val="FFFFFF"/>
                </a:highlight>
                <a:latin typeface="Helvetica Neue"/>
                <a:ea typeface="Helvetica Neue"/>
                <a:cs typeface="Helvetica Neue"/>
                <a:sym typeface="Helvetica Neue"/>
              </a:rPr>
              <a:t>This region includes the primary somatosensory area (SI or 3b) and areas 3a, 1 and 2. </a:t>
            </a:r>
            <a:endParaRPr sz="1150">
              <a:solidFill>
                <a:srgbClr val="333333"/>
              </a:solidFill>
              <a:highlight>
                <a:srgbClr val="FFFFFF"/>
              </a:highlight>
              <a:latin typeface="Helvetica Neue"/>
              <a:ea typeface="Helvetica Neue"/>
              <a:cs typeface="Helvetica Neue"/>
              <a:sym typeface="Helvetica Neue"/>
            </a:endParaRPr>
          </a:p>
          <a:p>
            <a:pPr marL="457200" lvl="0" indent="-301625" algn="l" rtl="0">
              <a:spcBef>
                <a:spcPts val="0"/>
              </a:spcBef>
              <a:spcAft>
                <a:spcPts val="0"/>
              </a:spcAft>
              <a:buSzPts val="1150"/>
              <a:buFont typeface="Helvetica Neue"/>
              <a:buChar char="-"/>
            </a:pPr>
            <a:r>
              <a:rPr lang="en-US" sz="1150">
                <a:solidFill>
                  <a:srgbClr val="333333"/>
                </a:solidFill>
                <a:highlight>
                  <a:srgbClr val="FFFFFF"/>
                </a:highlight>
                <a:latin typeface="Helvetica Neue"/>
                <a:ea typeface="Helvetica Neue"/>
                <a:cs typeface="Helvetica Neue"/>
                <a:sym typeface="Helvetica Neue"/>
              </a:rPr>
              <a:t>We used a simple calibrated reproducible tactile stimulus applied to the hand or the lips and tongue</a:t>
            </a:r>
            <a:endParaRPr>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6b1306f0e9_0_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6b1306f0e9_0_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Inside the MRI tube there is this 3-D space represented by these X, Y and Z axes. </a:t>
            </a:r>
            <a:r>
              <a:rPr lang="en-US">
                <a:latin typeface="Arial"/>
                <a:ea typeface="Arial"/>
                <a:cs typeface="Arial"/>
                <a:sym typeface="Arial"/>
              </a:rPr>
              <a:t>The z axis (longitudinal direction) is often aligned with the main magnetic field; the plane perpendicular to this is called the transverse plane. </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marL="0" lvl="0" indent="0" algn="l" rtl="0">
              <a:spcBef>
                <a:spcPts val="0"/>
              </a:spcBef>
              <a:spcAft>
                <a:spcPts val="0"/>
              </a:spcAft>
              <a:buNone/>
            </a:pPr>
            <a:endParaRPr/>
          </a:p>
        </p:txBody>
      </p:sp>
      <p:sp>
        <p:nvSpPr>
          <p:cNvPr id="102" name="Google Shape;102;g6b1306f0e9_0_5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40</a:t>
            </a:fld>
            <a:endParaRPr sz="1300">
              <a:solidFill>
                <a:schemeClr val="dk1"/>
              </a:solidFill>
              <a:latin typeface="Arial"/>
              <a:ea typeface="Arial"/>
              <a:cs typeface="Arial"/>
              <a:sym typeface="Arial"/>
            </a:endParaRPr>
          </a:p>
        </p:txBody>
      </p:sp>
      <p:sp>
        <p:nvSpPr>
          <p:cNvPr id="602" name="Google Shape;602;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03" name="Google Shape;603;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SzPts val="1400"/>
              <a:buFont typeface="Times New Roman"/>
              <a:buChar char="-"/>
            </a:pPr>
            <a:r>
              <a:rPr lang="en-US">
                <a:latin typeface="Times New Roman"/>
                <a:ea typeface="Times New Roman"/>
                <a:cs typeface="Times New Roman"/>
                <a:sym typeface="Times New Roman"/>
              </a:rPr>
              <a:t>Anaesthetised monkeys. Occipital visual cortex put electrodes</a:t>
            </a:r>
            <a:endParaRPr>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US">
                <a:latin typeface="Times New Roman"/>
                <a:ea typeface="Times New Roman"/>
                <a:cs typeface="Times New Roman"/>
                <a:sym typeface="Times New Roman"/>
              </a:rPr>
              <a:t>Electrical activity could be recorded, inside a home-made MRI scanner so could measure BOLD response</a:t>
            </a:r>
            <a:endParaRPr>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US">
                <a:latin typeface="Times New Roman"/>
                <a:ea typeface="Times New Roman"/>
                <a:cs typeface="Times New Roman"/>
                <a:sym typeface="Times New Roman"/>
              </a:rPr>
              <a:t>They presented visual stimuli</a:t>
            </a:r>
            <a:endParaRPr>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US">
                <a:latin typeface="Times New Roman"/>
                <a:ea typeface="Times New Roman"/>
                <a:cs typeface="Times New Roman"/>
                <a:sym typeface="Times New Roman"/>
              </a:rPr>
              <a:t>for 10 seconds</a:t>
            </a:r>
            <a:endParaRPr>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US">
                <a:latin typeface="Times New Roman"/>
                <a:ea typeface="Times New Roman"/>
                <a:cs typeface="Times New Roman"/>
                <a:sym typeface="Times New Roman"/>
              </a:rPr>
              <a:t>Recorded raw electrocal signal and BOLD signal, centred around electrode tip</a:t>
            </a:r>
            <a:endParaRPr>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US">
                <a:latin typeface="Times New Roman"/>
                <a:ea typeface="Times New Roman"/>
                <a:cs typeface="Times New Roman"/>
                <a:sym typeface="Times New Roman"/>
              </a:rPr>
              <a:t>When you do invasive recordings you look at different frequency bands. </a:t>
            </a:r>
            <a:endParaRPr>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US">
                <a:latin typeface="Times New Roman"/>
                <a:ea typeface="Times New Roman"/>
                <a:cs typeface="Times New Roman"/>
                <a:sym typeface="Times New Roman"/>
              </a:rPr>
              <a:t>Decomposed the signal into multiple unit activity, output of neural population within a couple of hundred microns of the electrode tip</a:t>
            </a:r>
            <a:endParaRPr>
              <a:latin typeface="Times New Roman"/>
              <a:ea typeface="Times New Roman"/>
              <a:cs typeface="Times New Roman"/>
              <a:sym typeface="Times New Roman"/>
            </a:endParaRPr>
          </a:p>
          <a:p>
            <a:pPr marL="914400" lvl="1" indent="-317500" algn="l" rtl="0">
              <a:spcBef>
                <a:spcPts val="0"/>
              </a:spcBef>
              <a:spcAft>
                <a:spcPts val="0"/>
              </a:spcAft>
              <a:buSzPts val="1400"/>
              <a:buFont typeface="Times New Roman"/>
              <a:buChar char="-"/>
            </a:pPr>
            <a:r>
              <a:rPr lang="en-US">
                <a:solidFill>
                  <a:srgbClr val="222222"/>
                </a:solidFill>
                <a:highlight>
                  <a:srgbClr val="FFFFFF"/>
                </a:highlight>
                <a:latin typeface="Arial"/>
                <a:ea typeface="Arial"/>
                <a:cs typeface="Arial"/>
                <a:sym typeface="Arial"/>
              </a:rPr>
              <a:t>average spiking of small neuronal populations close to the vicinity of the placed microelectrode</a:t>
            </a:r>
            <a:endParaRPr>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US">
                <a:latin typeface="Times New Roman"/>
                <a:ea typeface="Times New Roman"/>
                <a:cs typeface="Times New Roman"/>
                <a:sym typeface="Times New Roman"/>
              </a:rPr>
              <a:t>Local Field potentials: synchronised dendro-somatic neural input components within mms of the electrode tip. Same what is observed with EEG</a:t>
            </a:r>
            <a:endParaRPr>
              <a:latin typeface="Times New Roman"/>
              <a:ea typeface="Times New Roman"/>
              <a:cs typeface="Times New Roman"/>
              <a:sym typeface="Times New Roman"/>
            </a:endParaRPr>
          </a:p>
          <a:p>
            <a:pPr marL="914400" lvl="1" indent="-317500" algn="l" rtl="0">
              <a:spcBef>
                <a:spcPts val="0"/>
              </a:spcBef>
              <a:spcAft>
                <a:spcPts val="0"/>
              </a:spcAft>
              <a:buSzPts val="1400"/>
              <a:buFont typeface="Times New Roman"/>
              <a:buChar char="-"/>
            </a:pPr>
            <a:r>
              <a:rPr lang="en-US" sz="1000">
                <a:highlight>
                  <a:srgbClr val="F6F0E7"/>
                </a:highlight>
                <a:latin typeface="Arial"/>
                <a:ea typeface="Arial"/>
                <a:cs typeface="Arial"/>
                <a:sym typeface="Arial"/>
              </a:rPr>
              <a:t>LFPs are slowly changing voltages recorded from large populations of brain cells with a much longer time course than depolarization "spikes".</a:t>
            </a:r>
            <a:endParaRPr sz="1000">
              <a:highlight>
                <a:srgbClr val="F6F0E7"/>
              </a:highlight>
              <a:latin typeface="Arial"/>
              <a:ea typeface="Arial"/>
              <a:cs typeface="Arial"/>
              <a:sym typeface="Arial"/>
            </a:endParaRPr>
          </a:p>
          <a:p>
            <a:pPr marL="914400" lvl="1" indent="-292100" algn="l" rtl="0">
              <a:spcBef>
                <a:spcPts val="0"/>
              </a:spcBef>
              <a:spcAft>
                <a:spcPts val="0"/>
              </a:spcAft>
              <a:buSzPts val="1000"/>
              <a:buFont typeface="Arial"/>
              <a:buChar char="-"/>
            </a:pPr>
            <a:r>
              <a:rPr lang="en-US" sz="1000">
                <a:highlight>
                  <a:srgbClr val="F6F0E7"/>
                </a:highlight>
                <a:latin typeface="Arial"/>
                <a:ea typeface="Arial"/>
                <a:cs typeface="Arial"/>
                <a:sym typeface="Arial"/>
              </a:rPr>
              <a:t>High frequency</a:t>
            </a:r>
            <a:endParaRPr sz="1000">
              <a:highlight>
                <a:srgbClr val="F6F0E7"/>
              </a:highlight>
              <a:latin typeface="Arial"/>
              <a:ea typeface="Arial"/>
              <a:cs typeface="Arial"/>
              <a:sym typeface="Arial"/>
            </a:endParaRPr>
          </a:p>
          <a:p>
            <a:pPr marL="457200" lvl="0" indent="-317500" algn="l" rtl="0">
              <a:spcBef>
                <a:spcPts val="0"/>
              </a:spcBef>
              <a:spcAft>
                <a:spcPts val="0"/>
              </a:spcAft>
              <a:buSzPts val="1400"/>
              <a:buFont typeface="Times New Roman"/>
              <a:buChar char="-"/>
            </a:pPr>
            <a:r>
              <a:rPr lang="en-US">
                <a:latin typeface="Times New Roman"/>
                <a:ea typeface="Times New Roman"/>
                <a:cs typeface="Times New Roman"/>
                <a:sym typeface="Times New Roman"/>
              </a:rPr>
              <a:t>MCU spiking output of neural population: high frequency</a:t>
            </a:r>
            <a:endParaRPr>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US">
                <a:latin typeface="Times New Roman"/>
                <a:ea typeface="Times New Roman"/>
                <a:cs typeface="Times New Roman"/>
                <a:sym typeface="Times New Roman"/>
              </a:rPr>
              <a:t>What of these two signals correlates more with fMRI</a:t>
            </a:r>
            <a:endParaRPr>
              <a:latin typeface="Times New Roman"/>
              <a:ea typeface="Times New Roman"/>
              <a:cs typeface="Times New Roman"/>
              <a:sym typeface="Times New Roman"/>
            </a:endParaRPr>
          </a:p>
          <a:p>
            <a:pPr marL="914400" lvl="1" indent="-317500" algn="l" rtl="0">
              <a:spcBef>
                <a:spcPts val="0"/>
              </a:spcBef>
              <a:spcAft>
                <a:spcPts val="0"/>
              </a:spcAft>
              <a:buSzPts val="1400"/>
              <a:buFont typeface="Times New Roman"/>
              <a:buChar char="-"/>
            </a:pPr>
            <a:r>
              <a:rPr lang="en-US">
                <a:latin typeface="Times New Roman"/>
                <a:ea typeface="Times New Roman"/>
                <a:cs typeface="Times New Roman"/>
                <a:sym typeface="Times New Roman"/>
              </a:rPr>
              <a:t>Temporal profile that they observed</a:t>
            </a:r>
            <a:endParaRPr>
              <a:latin typeface="Times New Roman"/>
              <a:ea typeface="Times New Roman"/>
              <a:cs typeface="Times New Roman"/>
              <a:sym typeface="Times New Roman"/>
            </a:endParaRPr>
          </a:p>
          <a:p>
            <a:pPr marL="914400" lvl="1" indent="-317500" algn="l" rtl="0">
              <a:spcBef>
                <a:spcPts val="0"/>
              </a:spcBef>
              <a:spcAft>
                <a:spcPts val="0"/>
              </a:spcAft>
              <a:buSzPts val="1400"/>
              <a:buFont typeface="Times New Roman"/>
              <a:buChar char="-"/>
            </a:pPr>
            <a:r>
              <a:rPr lang="en-US">
                <a:latin typeface="Times New Roman"/>
                <a:ea typeface="Times New Roman"/>
                <a:cs typeface="Times New Roman"/>
                <a:sym typeface="Times New Roman"/>
              </a:rPr>
              <a:t>Different stimulation set-ups</a:t>
            </a:r>
            <a:endParaRPr>
              <a:latin typeface="Times New Roman"/>
              <a:ea typeface="Times New Roman"/>
              <a:cs typeface="Times New Roman"/>
              <a:sym typeface="Times New Roman"/>
            </a:endParaRPr>
          </a:p>
          <a:p>
            <a:pPr marL="914400" lvl="1" indent="-317500" algn="l" rtl="0">
              <a:spcBef>
                <a:spcPts val="0"/>
              </a:spcBef>
              <a:spcAft>
                <a:spcPts val="0"/>
              </a:spcAft>
              <a:buSzPts val="1400"/>
              <a:buFont typeface="Times New Roman"/>
              <a:buChar char="-"/>
            </a:pPr>
            <a:r>
              <a:rPr lang="en-US">
                <a:latin typeface="Times New Roman"/>
                <a:ea typeface="Times New Roman"/>
                <a:cs typeface="Times New Roman"/>
                <a:sym typeface="Times New Roman"/>
              </a:rPr>
              <a:t>Describe the graphs, essentially LFP and BOLD stay around for longer</a:t>
            </a:r>
            <a:endParaRPr>
              <a:latin typeface="Times New Roman"/>
              <a:ea typeface="Times New Roman"/>
              <a:cs typeface="Times New Roman"/>
              <a:sym typeface="Times New Roman"/>
            </a:endParaRPr>
          </a:p>
          <a:p>
            <a:pPr marL="914400" lvl="1" indent="-317500" algn="l" rtl="0">
              <a:spcBef>
                <a:spcPts val="0"/>
              </a:spcBef>
              <a:spcAft>
                <a:spcPts val="0"/>
              </a:spcAft>
              <a:buSzPts val="1400"/>
              <a:buFont typeface="Times New Roman"/>
              <a:buChar char="-"/>
            </a:pPr>
            <a:r>
              <a:rPr lang="en-US">
                <a:latin typeface="Times New Roman"/>
                <a:ea typeface="Times New Roman"/>
                <a:cs typeface="Times New Roman"/>
                <a:sym typeface="Times New Roman"/>
              </a:rPr>
              <a:t>Low frequency stuff sticks around</a:t>
            </a:r>
            <a:endParaRPr>
              <a:latin typeface="Times New Roman"/>
              <a:ea typeface="Times New Roman"/>
              <a:cs typeface="Times New Roman"/>
              <a:sym typeface="Times New Roman"/>
            </a:endParaRPr>
          </a:p>
          <a:p>
            <a:pPr marL="914400" lvl="1" indent="-317500" algn="l" rtl="0">
              <a:spcBef>
                <a:spcPts val="0"/>
              </a:spcBef>
              <a:spcAft>
                <a:spcPts val="0"/>
              </a:spcAft>
              <a:buSzPts val="1400"/>
              <a:buFont typeface="Times New Roman"/>
              <a:buChar char="-"/>
            </a:pPr>
            <a:r>
              <a:rPr lang="en-US">
                <a:latin typeface="Times New Roman"/>
                <a:ea typeface="Times New Roman"/>
                <a:cs typeface="Times New Roman"/>
                <a:sym typeface="Times New Roman"/>
              </a:rPr>
              <a:t>Main contributor is LFP</a:t>
            </a:r>
            <a:endParaRPr>
              <a:latin typeface="Times New Roman"/>
              <a:ea typeface="Times New Roman"/>
              <a:cs typeface="Times New Roman"/>
              <a:sym typeface="Times New Roman"/>
            </a:endParaRPr>
          </a:p>
          <a:p>
            <a:pPr marL="914400" lvl="1" indent="-317500" algn="l" rtl="0">
              <a:spcBef>
                <a:spcPts val="0"/>
              </a:spcBef>
              <a:spcAft>
                <a:spcPts val="0"/>
              </a:spcAft>
              <a:buSzPts val="1400"/>
              <a:buFont typeface="Times New Roman"/>
              <a:buChar char="-"/>
            </a:pPr>
            <a:r>
              <a:rPr lang="en-US">
                <a:latin typeface="Times New Roman"/>
                <a:ea typeface="Times New Roman"/>
                <a:cs typeface="Times New Roman"/>
                <a:sym typeface="Times New Roman"/>
              </a:rPr>
              <a:t>BOLD activity reflects input processing rather than the spiking output. Similar to what EEG reflects</a:t>
            </a:r>
            <a:endParaRPr>
              <a:latin typeface="Times New Roman"/>
              <a:ea typeface="Times New Roman"/>
              <a:cs typeface="Times New Roman"/>
              <a:sym typeface="Times New Roman"/>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6b197cb1a6_0_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41</a:t>
            </a:fld>
            <a:endParaRPr sz="1300">
              <a:solidFill>
                <a:schemeClr val="dk1"/>
              </a:solidFill>
              <a:latin typeface="Arial"/>
              <a:ea typeface="Arial"/>
              <a:cs typeface="Arial"/>
              <a:sym typeface="Arial"/>
            </a:endParaRPr>
          </a:p>
        </p:txBody>
      </p:sp>
      <p:sp>
        <p:nvSpPr>
          <p:cNvPr id="615" name="Google Shape;615;g6b197cb1a6_0_8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6" name="Google Shape;616;g6b197cb1a6_0_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lvl="0" indent="-317500" algn="l" rtl="0">
              <a:lnSpc>
                <a:spcPct val="115000"/>
              </a:lnSpc>
              <a:spcBef>
                <a:spcPts val="0"/>
              </a:spcBef>
              <a:spcAft>
                <a:spcPts val="0"/>
              </a:spcAft>
              <a:buSzPts val="1400"/>
              <a:buChar char="-"/>
            </a:pPr>
            <a:r>
              <a:rPr lang="en-US"/>
              <a:t>EEG / MEG – Poor spatial localisation, high number of electrodes needed</a:t>
            </a:r>
            <a:endParaRPr/>
          </a:p>
          <a:p>
            <a:pPr marL="457200" lvl="0" indent="-317500" algn="l" rtl="0">
              <a:lnSpc>
                <a:spcPct val="115000"/>
              </a:lnSpc>
              <a:spcBef>
                <a:spcPts val="0"/>
              </a:spcBef>
              <a:spcAft>
                <a:spcPts val="0"/>
              </a:spcAft>
              <a:buSzPts val="1400"/>
              <a:buChar char="-"/>
            </a:pPr>
            <a:r>
              <a:rPr lang="en-US"/>
              <a:t>PET – Invasive and need to use potentially toxic contrast</a:t>
            </a:r>
            <a:endParaRPr/>
          </a:p>
          <a:p>
            <a:pPr marL="0" lvl="0" indent="0" algn="l" rtl="0">
              <a:spcBef>
                <a:spcPts val="0"/>
              </a:spcBef>
              <a:spcAft>
                <a:spcPts val="0"/>
              </a:spcAft>
              <a:buNone/>
            </a:pPr>
            <a:endParaRPr/>
          </a:p>
        </p:txBody>
      </p:sp>
      <p:sp>
        <p:nvSpPr>
          <p:cNvPr id="664" name="Google Shape;664;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71" name="Google Shape;671;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Arial"/>
              <a:buNone/>
            </a:pPr>
            <a:r>
              <a:rPr lang="en-US"/>
              <a:t>Signal intensity does not accurately differentiate between:</a:t>
            </a:r>
            <a:endParaRPr/>
          </a:p>
          <a:p>
            <a:pPr marL="457200" lvl="0" indent="0" algn="l" rtl="0">
              <a:lnSpc>
                <a:spcPct val="90000"/>
              </a:lnSpc>
              <a:spcBef>
                <a:spcPts val="0"/>
              </a:spcBef>
              <a:spcAft>
                <a:spcPts val="0"/>
              </a:spcAft>
              <a:buClr>
                <a:schemeClr val="dk1"/>
              </a:buClr>
              <a:buSzPts val="1100"/>
              <a:buFont typeface="Arial"/>
              <a:buNone/>
            </a:pPr>
            <a:r>
              <a:rPr lang="en-US"/>
              <a:t>Different brain regions</a:t>
            </a:r>
            <a:endParaRPr/>
          </a:p>
          <a:p>
            <a:pPr marL="457200" lvl="0" indent="0" algn="l" rtl="0">
              <a:lnSpc>
                <a:spcPct val="90000"/>
              </a:lnSpc>
              <a:spcBef>
                <a:spcPts val="0"/>
              </a:spcBef>
              <a:spcAft>
                <a:spcPts val="0"/>
              </a:spcAft>
              <a:buSzPts val="1100"/>
              <a:buNone/>
            </a:pPr>
            <a:r>
              <a:rPr lang="en-US"/>
              <a:t>Different tasks within the same region</a:t>
            </a:r>
            <a:endParaRPr/>
          </a:p>
          <a:p>
            <a:pPr marL="457200" lvl="0" indent="-317500" algn="l" rtl="0">
              <a:lnSpc>
                <a:spcPct val="90000"/>
              </a:lnSpc>
              <a:spcBef>
                <a:spcPts val="0"/>
              </a:spcBef>
              <a:spcAft>
                <a:spcPts val="0"/>
              </a:spcAft>
              <a:buSzPts val="1400"/>
              <a:buChar char="-"/>
            </a:pPr>
            <a:r>
              <a:rPr lang="en-US"/>
              <a:t>the fact that haemodynamic responses are sensitive to the size of the activated population, which may change as the sparsity of neural representations varies spatially and temporally</a:t>
            </a:r>
            <a:endParaRPr/>
          </a:p>
          <a:p>
            <a:pPr marL="457200" lvl="0" indent="-317500" algn="l" rtl="0">
              <a:lnSpc>
                <a:spcPct val="90000"/>
              </a:lnSpc>
              <a:spcBef>
                <a:spcPts val="0"/>
              </a:spcBef>
              <a:spcAft>
                <a:spcPts val="0"/>
              </a:spcAft>
              <a:buSzPts val="1400"/>
              <a:buChar char="-"/>
            </a:pPr>
            <a:r>
              <a:rPr lang="en-US"/>
              <a:t>volume transmission (see Supplementary Information)— which probably underlies the altered states of motivation, attention, learning and memory—may dominate haemodynamic responses and make it impossible to deduce the exact role of the area in the task at hand</a:t>
            </a:r>
            <a:endParaRPr/>
          </a:p>
          <a:p>
            <a:pPr marL="0" lvl="0" indent="0" algn="l" rtl="0">
              <a:spcBef>
                <a:spcPts val="0"/>
              </a:spcBef>
              <a:spcAft>
                <a:spcPts val="0"/>
              </a:spcAft>
              <a:buNone/>
            </a:pPr>
            <a:endParaRPr>
              <a:latin typeface="Arial"/>
              <a:ea typeface="Arial"/>
              <a:cs typeface="Arial"/>
              <a:sym typeface="Arial"/>
            </a:endParaRPr>
          </a:p>
        </p:txBody>
      </p:sp>
      <p:sp>
        <p:nvSpPr>
          <p:cNvPr id="672" name="Google Shape;672;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pPr marL="0" lvl="0" indent="0" algn="r" rtl="0">
                <a:spcBef>
                  <a:spcPts val="0"/>
                </a:spcBef>
                <a:spcAft>
                  <a:spcPts val="0"/>
                </a:spcAft>
                <a:buNone/>
              </a:pPr>
              <a:t>43</a:t>
            </a:fld>
            <a:endParaRPr sz="1200">
              <a:solidFill>
                <a:schemeClr val="dk1"/>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9" name="Google Shape;679;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6b197cb1a6_0_7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spcAft>
                  <a:spcPts val="0"/>
                </a:spcAft>
                <a:buNone/>
              </a:pPr>
              <a:t>45</a:t>
            </a:fld>
            <a:endParaRPr sz="1200">
              <a:solidFill>
                <a:schemeClr val="dk1"/>
              </a:solidFill>
              <a:latin typeface="Arial"/>
              <a:ea typeface="Arial"/>
              <a:cs typeface="Arial"/>
              <a:sym typeface="Arial"/>
            </a:endParaRPr>
          </a:p>
        </p:txBody>
      </p:sp>
      <p:sp>
        <p:nvSpPr>
          <p:cNvPr id="685" name="Google Shape;685;g6b197cb1a6_0_7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86" name="Google Shape;686;g6b197cb1a6_0_7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This diagram shows just how far the distance is between neuronal activity, which is what we are trying to measure, and the intensity of the T2* weighted image we record. </a:t>
            </a:r>
            <a:r>
              <a:rPr lang="en-US" dirty="0">
                <a:latin typeface="Arial"/>
                <a:ea typeface="Arial"/>
                <a:cs typeface="Arial"/>
                <a:sym typeface="Arial"/>
              </a:rPr>
              <a:t>(Discuss diagram)</a:t>
            </a:r>
            <a:endParaRP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6b197cb1a6_0_58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pPr marL="0" marR="0" lvl="0" indent="0" algn="r" rtl="0">
                <a:spcBef>
                  <a:spcPts val="0"/>
                </a:spcBef>
                <a:spcAft>
                  <a:spcPts val="0"/>
                </a:spcAft>
                <a:buNone/>
              </a:pPr>
              <a:t>46</a:t>
            </a:fld>
            <a:endParaRPr sz="1300">
              <a:solidFill>
                <a:schemeClr val="dk1"/>
              </a:solidFill>
              <a:latin typeface="Arial"/>
              <a:ea typeface="Arial"/>
              <a:cs typeface="Arial"/>
              <a:sym typeface="Arial"/>
            </a:endParaRPr>
          </a:p>
        </p:txBody>
      </p:sp>
      <p:sp>
        <p:nvSpPr>
          <p:cNvPr id="694" name="Google Shape;694;g6b197cb1a6_0_58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95" name="Google Shape;695;g6b197cb1a6_0_5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MRI scanner is made up of 4 key components:</a:t>
            </a:r>
            <a:endParaRPr/>
          </a:p>
          <a:p>
            <a:pPr marL="0" lvl="0" indent="0" algn="l" rtl="0">
              <a:spcBef>
                <a:spcPts val="0"/>
              </a:spcBef>
              <a:spcAft>
                <a:spcPts val="0"/>
              </a:spcAft>
              <a:buNone/>
            </a:pPr>
            <a:endParaRPr/>
          </a:p>
          <a:p>
            <a:pPr marL="0" lvl="0" indent="0" algn="l" rtl="0">
              <a:spcBef>
                <a:spcPts val="0"/>
              </a:spcBef>
              <a:spcAft>
                <a:spcPts val="0"/>
              </a:spcAft>
              <a:buNone/>
            </a:pPr>
            <a:r>
              <a:rPr lang="en-US" b="1"/>
              <a:t>The magnet or the main magnetic coil</a:t>
            </a:r>
            <a:r>
              <a:rPr lang="en-US"/>
              <a:t>:  which is creates a </a:t>
            </a:r>
            <a:r>
              <a:rPr lang="en-US" u="sng"/>
              <a:t>uniform and constant magnetic field</a:t>
            </a:r>
            <a:r>
              <a:rPr lang="en-US"/>
              <a:t>. The field it creates is known as B0, and aligns longitudinally on the z axis of the scanner. </a:t>
            </a:r>
            <a:endParaRPr/>
          </a:p>
          <a:p>
            <a:pPr marL="0" lvl="0" indent="0" algn="l" rtl="0">
              <a:spcBef>
                <a:spcPts val="0"/>
              </a:spcBef>
              <a:spcAft>
                <a:spcPts val="0"/>
              </a:spcAft>
              <a:buNone/>
            </a:pPr>
            <a:endParaRPr/>
          </a:p>
          <a:p>
            <a:pPr marL="0" lvl="0" indent="0" algn="l" rtl="0">
              <a:spcBef>
                <a:spcPts val="0"/>
              </a:spcBef>
              <a:spcAft>
                <a:spcPts val="0"/>
              </a:spcAft>
              <a:buNone/>
            </a:pPr>
            <a:r>
              <a:rPr lang="en-US" b="1"/>
              <a:t>The RF transmitter</a:t>
            </a:r>
            <a:r>
              <a:rPr lang="en-US"/>
              <a:t>: generates pulses of radio frequency energy. This pulses basically generate another intermiten magnetic field (called B1) that is perpendicular to the static and permanent main magnetic field (Bo). The body who is introduced in the MRI scan will absorbe this energy and then release it. This release of energy is captured by </a:t>
            </a:r>
            <a:r>
              <a:rPr lang="en-US" b="1"/>
              <a:t>the RF receiver.</a:t>
            </a:r>
            <a:endParaRPr b="1"/>
          </a:p>
          <a:p>
            <a:pPr marL="0" lvl="0" indent="0" algn="l" rtl="0">
              <a:spcBef>
                <a:spcPts val="0"/>
              </a:spcBef>
              <a:spcAft>
                <a:spcPts val="0"/>
              </a:spcAft>
              <a:buNone/>
            </a:pPr>
            <a:endParaRPr b="1"/>
          </a:p>
          <a:p>
            <a:pPr marL="0" lvl="0" indent="0" algn="l" rtl="0">
              <a:spcBef>
                <a:spcPts val="0"/>
              </a:spcBef>
              <a:spcAft>
                <a:spcPts val="0"/>
              </a:spcAft>
              <a:buNone/>
            </a:pPr>
            <a:r>
              <a:rPr lang="en-US" b="1"/>
              <a:t>Shimming coils: </a:t>
            </a:r>
            <a:r>
              <a:rPr lang="en-US"/>
              <a:t>they make the main magnetic field (B0) more homogenous.</a:t>
            </a:r>
            <a:endParaRPr/>
          </a:p>
          <a:p>
            <a:pPr marL="0" lvl="0" indent="0" algn="l" rtl="0">
              <a:spcBef>
                <a:spcPts val="0"/>
              </a:spcBef>
              <a:spcAft>
                <a:spcPts val="0"/>
              </a:spcAft>
              <a:buNone/>
            </a:pPr>
            <a:endParaRPr/>
          </a:p>
          <a:p>
            <a:pPr marL="0" lvl="0" indent="0" algn="l" rtl="0">
              <a:spcBef>
                <a:spcPts val="0"/>
              </a:spcBef>
              <a:spcAft>
                <a:spcPts val="0"/>
              </a:spcAft>
              <a:buClr>
                <a:schemeClr val="dk1"/>
              </a:buClr>
              <a:buFont typeface="Arial"/>
              <a:buNone/>
            </a:pPr>
            <a:r>
              <a:rPr lang="en-US"/>
              <a:t>There are three further magnetic coils, that are called the </a:t>
            </a:r>
            <a:r>
              <a:rPr lang="en-US" b="1"/>
              <a:t>gradient coils</a:t>
            </a:r>
            <a:r>
              <a:rPr lang="en-US"/>
              <a:t>, which </a:t>
            </a:r>
            <a:r>
              <a:rPr lang="en-US" sz="1100">
                <a:latin typeface="Arial"/>
                <a:ea typeface="Arial"/>
                <a:cs typeface="Arial"/>
                <a:sym typeface="Arial"/>
              </a:rPr>
              <a:t>produce magnetic fields in the </a:t>
            </a:r>
            <a:r>
              <a:rPr lang="en-US" sz="1100" i="1">
                <a:latin typeface="Arial"/>
                <a:ea typeface="Arial"/>
                <a:cs typeface="Arial"/>
                <a:sym typeface="Arial"/>
              </a:rPr>
              <a:t>x</a:t>
            </a:r>
            <a:r>
              <a:rPr lang="en-US" sz="1100">
                <a:latin typeface="Arial"/>
                <a:ea typeface="Arial"/>
                <a:cs typeface="Arial"/>
                <a:sym typeface="Arial"/>
              </a:rPr>
              <a:t>, </a:t>
            </a:r>
            <a:r>
              <a:rPr lang="en-US" sz="1100" i="1">
                <a:latin typeface="Arial"/>
                <a:ea typeface="Arial"/>
                <a:cs typeface="Arial"/>
                <a:sym typeface="Arial"/>
              </a:rPr>
              <a:t>y</a:t>
            </a:r>
            <a:r>
              <a:rPr lang="en-US" sz="1100">
                <a:latin typeface="Arial"/>
                <a:ea typeface="Arial"/>
                <a:cs typeface="Arial"/>
                <a:sym typeface="Arial"/>
              </a:rPr>
              <a:t>, and </a:t>
            </a:r>
            <a:r>
              <a:rPr lang="en-US" sz="1100" i="1">
                <a:latin typeface="Arial"/>
                <a:ea typeface="Arial"/>
                <a:cs typeface="Arial"/>
                <a:sym typeface="Arial"/>
              </a:rPr>
              <a:t>z</a:t>
            </a:r>
            <a:r>
              <a:rPr lang="en-US" sz="1100">
                <a:latin typeface="Arial"/>
                <a:ea typeface="Arial"/>
                <a:cs typeface="Arial"/>
                <a:sym typeface="Arial"/>
              </a:rPr>
              <a:t> directions.</a:t>
            </a:r>
            <a:endParaRPr/>
          </a:p>
        </p:txBody>
      </p:sp>
      <p:sp>
        <p:nvSpPr>
          <p:cNvPr id="117" name="Google Shape;11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sz="1100">
                <a:latin typeface="Arial"/>
                <a:ea typeface="Arial"/>
                <a:cs typeface="Arial"/>
                <a:sym typeface="Arial"/>
              </a:rPr>
              <a:t>The gradient coils are placed in the direction of these three axes X,Y and Z, and </a:t>
            </a:r>
            <a:r>
              <a:rPr lang="en-US"/>
              <a:t>are used to modify the strenght of the main magnetic field over the x, y and z dimensions. </a:t>
            </a:r>
            <a:r>
              <a:rPr lang="en-US" sz="1100">
                <a:latin typeface="Arial"/>
                <a:ea typeface="Arial"/>
                <a:cs typeface="Arial"/>
                <a:sym typeface="Arial"/>
              </a:rPr>
              <a:t>They also create magnetic fields but these magnetic fields are not constant like B0. Instead, they produce a gradient in each axes. This basically means that the strenght of the magnetic field changes depending on where the atoms are in the body.</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a:t> They are encoding for spatial localisation. </a:t>
            </a:r>
            <a:endParaRPr sz="1100">
              <a:latin typeface="Arial"/>
              <a:ea typeface="Arial"/>
              <a:cs typeface="Arial"/>
              <a:sym typeface="Arial"/>
            </a:endParaRPr>
          </a:p>
          <a:p>
            <a:pPr marL="0" lvl="0" indent="0" algn="l" rtl="0">
              <a:spcBef>
                <a:spcPts val="0"/>
              </a:spcBef>
              <a:spcAft>
                <a:spcPts val="0"/>
              </a:spcAft>
              <a:buNone/>
            </a:pPr>
            <a:endParaRPr/>
          </a:p>
          <a:p>
            <a:pPr marL="0" lvl="0" indent="0" algn="l" rtl="0">
              <a:spcBef>
                <a:spcPts val="0"/>
              </a:spcBef>
              <a:spcAft>
                <a:spcPts val="0"/>
              </a:spcAft>
              <a:buClr>
                <a:schemeClr val="dk1"/>
              </a:buClr>
              <a:buFont typeface="Arial"/>
              <a:buNone/>
            </a:pPr>
            <a:r>
              <a:rPr lang="en-US"/>
              <a:t>With such a gradient applied along the patient's Z-axis, we can expect the resonant frequency of hydrogen protons to be different for planes along this axis,</a:t>
            </a:r>
            <a:endParaRPr sz="1100">
              <a:highlight>
                <a:srgbClr val="F5F5DC"/>
              </a:highlight>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So that if the magnetic field varies across space, the </a:t>
            </a:r>
            <a:r>
              <a:rPr lang="en-US" sz="1100" i="1">
                <a:latin typeface="Arial"/>
                <a:ea typeface="Arial"/>
                <a:cs typeface="Arial"/>
                <a:sym typeface="Arial"/>
              </a:rPr>
              <a:t>precession frequency</a:t>
            </a:r>
            <a:r>
              <a:rPr lang="en-US" sz="1100">
                <a:latin typeface="Arial"/>
                <a:ea typeface="Arial"/>
                <a:cs typeface="Arial"/>
                <a:sym typeface="Arial"/>
              </a:rPr>
              <a:t> of the protons will vary as well.</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26" name="Google Shape;12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To say it very simple what an MRI does is taking pictures of different parts of our body that contain water. The water molecules have 2 atoms of hydrogene that produce very small electromagnetic fields. So they act as little magnet. </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a:t>The MRI does is just first it excites water molecules into releasing waves, and then records the locations of those waves with high accuracy.</a:t>
            </a:r>
            <a:endParaRPr/>
          </a:p>
          <a:p>
            <a:pPr marL="0" marR="0" lvl="0" indent="0" algn="l" rtl="0">
              <a:lnSpc>
                <a:spcPct val="100000"/>
              </a:lnSpc>
              <a:spcBef>
                <a:spcPts val="0"/>
              </a:spcBef>
              <a:spcAft>
                <a:spcPts val="0"/>
              </a:spcAft>
              <a:buClr>
                <a:schemeClr val="dk1"/>
              </a:buClr>
              <a:buSzPts val="1200"/>
              <a:buFont typeface="Calibri"/>
              <a:buNone/>
            </a:pPr>
            <a:endParaRPr sz="100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sz="1000">
                <a:latin typeface="Arial"/>
                <a:ea typeface="Arial"/>
                <a:cs typeface="Arial"/>
                <a:sym typeface="Arial"/>
              </a:rPr>
              <a:t>Putting these basic elements together, there are protons in the body, positively charged and spinning about their axes, that act like tiny magnets. </a:t>
            </a:r>
            <a:endParaRPr sz="10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38" name="Google Shape;13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 addition to spin, the proton also takes another important motion. This is called gyration, and it descrIbes how the proton wobbles as it spins around the axis.</a:t>
            </a:r>
            <a:endParaRPr/>
          </a:p>
          <a:p>
            <a:pPr marL="0" lvl="0" indent="0" algn="l" rtl="0">
              <a:spcBef>
                <a:spcPts val="0"/>
              </a:spcBef>
              <a:spcAft>
                <a:spcPts val="0"/>
              </a:spcAft>
              <a:buNone/>
            </a:pPr>
            <a:r>
              <a:rPr lang="en-US"/>
              <a:t>Never truly aligned – like spinning top. </a:t>
            </a:r>
            <a:endParaRPr/>
          </a:p>
          <a:p>
            <a:pPr marL="0" lvl="0" indent="0" algn="l" rtl="0">
              <a:spcBef>
                <a:spcPts val="0"/>
              </a:spcBef>
              <a:spcAft>
                <a:spcPts val="0"/>
              </a:spcAft>
              <a:buNone/>
            </a:pPr>
            <a:endParaRPr/>
          </a:p>
          <a:p>
            <a:pPr marL="0" lvl="0" indent="0" algn="l" rtl="0">
              <a:spcBef>
                <a:spcPts val="0"/>
              </a:spcBef>
              <a:spcAft>
                <a:spcPts val="0"/>
              </a:spcAft>
              <a:buNone/>
            </a:pPr>
            <a:r>
              <a:rPr lang="en-US"/>
              <a:t>This examples shows one proton spinning around its axis.</a:t>
            </a:r>
            <a:endParaRPr/>
          </a:p>
          <a:p>
            <a:pPr marL="0" lvl="0" indent="0" algn="l" rtl="0">
              <a:spcBef>
                <a:spcPts val="0"/>
              </a:spcBef>
              <a:spcAft>
                <a:spcPts val="0"/>
              </a:spcAft>
              <a:buNone/>
            </a:pPr>
            <a:endParaRPr/>
          </a:p>
        </p:txBody>
      </p:sp>
      <p:sp>
        <p:nvSpPr>
          <p:cNvPr id="148" name="Google Shape;14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6b1306f0e9_0_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6b1306f0e9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g6b1306f0e9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0be927234_0_4"/>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g70be927234_0_4"/>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g70be927234_0_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g70be927234_0_39"/>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g70be927234_0_39"/>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1" name="Google Shape;51;g70be927234_0_3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g70be927234_0_4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g70be927234_0_45"/>
          <p:cNvSpPr txBox="1">
            <a:spLocks noGrp="1"/>
          </p:cNvSpPr>
          <p:nvPr>
            <p:ph type="title"/>
          </p:nvPr>
        </p:nvSpPr>
        <p:spPr>
          <a:xfrm>
            <a:off x="484710" y="452718"/>
            <a:ext cx="7055400" cy="14004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lt2"/>
              </a:buClr>
              <a:buSzPts val="1800"/>
              <a:buNone/>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56" name="Google Shape;56;g70be927234_0_45"/>
          <p:cNvSpPr txBox="1">
            <a:spLocks noGrp="1"/>
          </p:cNvSpPr>
          <p:nvPr>
            <p:ph type="body" idx="1"/>
          </p:nvPr>
        </p:nvSpPr>
        <p:spPr>
          <a:xfrm>
            <a:off x="827700" y="2052925"/>
            <a:ext cx="6711600" cy="4195500"/>
          </a:xfrm>
          <a:prstGeom prst="rect">
            <a:avLst/>
          </a:prstGeom>
          <a:noFill/>
          <a:ln>
            <a:noFill/>
          </a:ln>
        </p:spPr>
        <p:txBody>
          <a:bodyPr spcFirstLastPara="1" wrap="square" lIns="91425" tIns="45700" rIns="91425" bIns="45700" anchor="t" anchorCtr="0">
            <a:noAutofit/>
          </a:bodyPr>
          <a:lstStyle>
            <a:lvl1pPr marL="457200" lvl="0" indent="-320040" algn="l" rtl="0">
              <a:spcBef>
                <a:spcPts val="1000"/>
              </a:spcBef>
              <a:spcAft>
                <a:spcPts val="0"/>
              </a:spcAft>
              <a:buSzPts val="1440"/>
              <a:buChar char="●"/>
              <a:defRPr/>
            </a:lvl1pPr>
            <a:lvl2pPr marL="914400" lvl="1" indent="-320040" algn="l" rtl="0">
              <a:spcBef>
                <a:spcPts val="1000"/>
              </a:spcBef>
              <a:spcAft>
                <a:spcPts val="0"/>
              </a:spcAft>
              <a:buSzPts val="1440"/>
              <a:buChar char="○"/>
              <a:defRPr/>
            </a:lvl2pPr>
            <a:lvl3pPr marL="1371600" lvl="2" indent="-320039" algn="l" rtl="0">
              <a:spcBef>
                <a:spcPts val="1000"/>
              </a:spcBef>
              <a:spcAft>
                <a:spcPts val="0"/>
              </a:spcAft>
              <a:buSzPts val="1440"/>
              <a:buChar char="■"/>
              <a:defRPr/>
            </a:lvl3pPr>
            <a:lvl4pPr marL="1828800" lvl="3" indent="-320039" algn="l" rtl="0">
              <a:spcBef>
                <a:spcPts val="1000"/>
              </a:spcBef>
              <a:spcAft>
                <a:spcPts val="0"/>
              </a:spcAft>
              <a:buSzPts val="1440"/>
              <a:buChar char="●"/>
              <a:defRPr/>
            </a:lvl4pPr>
            <a:lvl5pPr marL="2286000" lvl="4" indent="-320039" algn="l" rtl="0">
              <a:spcBef>
                <a:spcPts val="1000"/>
              </a:spcBef>
              <a:spcAft>
                <a:spcPts val="0"/>
              </a:spcAft>
              <a:buSzPts val="1440"/>
              <a:buChar char="○"/>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
        <p:nvSpPr>
          <p:cNvPr id="57" name="Google Shape;57;g70be927234_0_45"/>
          <p:cNvSpPr txBox="1">
            <a:spLocks noGrp="1"/>
          </p:cNvSpPr>
          <p:nvPr>
            <p:ph type="dt" idx="10"/>
          </p:nvPr>
        </p:nvSpPr>
        <p:spPr>
          <a:xfrm rot="5400000">
            <a:off x="7495018" y="1828801"/>
            <a:ext cx="990600" cy="2286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8" name="Google Shape;58;g70be927234_0_45"/>
          <p:cNvSpPr txBox="1">
            <a:spLocks noGrp="1"/>
          </p:cNvSpPr>
          <p:nvPr>
            <p:ph type="ftr" idx="11"/>
          </p:nvPr>
        </p:nvSpPr>
        <p:spPr>
          <a:xfrm rot="5400000">
            <a:off x="6233363" y="3263404"/>
            <a:ext cx="3859800" cy="2286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 name="Google Shape;59;g70be927234_0_45"/>
          <p:cNvSpPr txBox="1">
            <a:spLocks noGrp="1"/>
          </p:cNvSpPr>
          <p:nvPr>
            <p:ph type="sldNum" idx="12"/>
          </p:nvPr>
        </p:nvSpPr>
        <p:spPr>
          <a:xfrm>
            <a:off x="7766431" y="295736"/>
            <a:ext cx="628800" cy="767700"/>
          </a:xfrm>
          <a:prstGeom prst="rect">
            <a:avLst/>
          </a:prstGeom>
          <a:noFill/>
          <a:ln>
            <a:noFill/>
          </a:ln>
        </p:spPr>
        <p:txBody>
          <a:bodyPr spcFirstLastPara="1" wrap="square" lIns="91425" tIns="45700" rIns="91425" bIns="45700"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60"/>
        <p:cNvGrpSpPr/>
        <p:nvPr/>
      </p:nvGrpSpPr>
      <p:grpSpPr>
        <a:xfrm>
          <a:off x="0" y="0"/>
          <a:ext cx="0" cy="0"/>
          <a:chOff x="0" y="0"/>
          <a:chExt cx="0" cy="0"/>
        </a:xfrm>
      </p:grpSpPr>
      <p:sp>
        <p:nvSpPr>
          <p:cNvPr id="61" name="Google Shape;61;g70be927234_0_51"/>
          <p:cNvSpPr txBox="1">
            <a:spLocks noGrp="1"/>
          </p:cNvSpPr>
          <p:nvPr>
            <p:ph type="title"/>
          </p:nvPr>
        </p:nvSpPr>
        <p:spPr>
          <a:xfrm>
            <a:off x="866443" y="2861734"/>
            <a:ext cx="6621000" cy="19155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lt2"/>
              </a:buClr>
              <a:buSzPts val="4000"/>
              <a:buFont typeface="Century Gothic"/>
              <a:buNone/>
              <a:defRPr sz="4000" b="0" cap="none"/>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62" name="Google Shape;62;g70be927234_0_51"/>
          <p:cNvSpPr txBox="1">
            <a:spLocks noGrp="1"/>
          </p:cNvSpPr>
          <p:nvPr>
            <p:ph type="body" idx="1"/>
          </p:nvPr>
        </p:nvSpPr>
        <p:spPr>
          <a:xfrm>
            <a:off x="866442" y="4777381"/>
            <a:ext cx="6621000" cy="860400"/>
          </a:xfrm>
          <a:prstGeom prst="rect">
            <a:avLst/>
          </a:prstGeom>
          <a:noFill/>
          <a:ln>
            <a:noFill/>
          </a:ln>
        </p:spPr>
        <p:txBody>
          <a:bodyPr spcFirstLastPara="1" wrap="square" lIns="91425" tIns="45700" rIns="91425" bIns="45700" anchor="t" anchorCtr="0">
            <a:noAutofit/>
          </a:bodyPr>
          <a:lstStyle>
            <a:lvl1pPr marL="457200" lvl="0" indent="-228600" algn="l" rtl="0">
              <a:spcBef>
                <a:spcPts val="1000"/>
              </a:spcBef>
              <a:spcAft>
                <a:spcPts val="0"/>
              </a:spcAft>
              <a:buSzPts val="1600"/>
              <a:buNone/>
              <a:defRPr sz="2000" cap="none">
                <a:solidFill>
                  <a:srgbClr val="86D1D8"/>
                </a:solidFill>
              </a:defRPr>
            </a:lvl1pPr>
            <a:lvl2pPr marL="914400" lvl="1" indent="-228600" algn="l" rtl="0">
              <a:spcBef>
                <a:spcPts val="1000"/>
              </a:spcBef>
              <a:spcAft>
                <a:spcPts val="0"/>
              </a:spcAft>
              <a:buSzPts val="1440"/>
              <a:buNone/>
              <a:defRPr sz="1800">
                <a:solidFill>
                  <a:schemeClr val="lt1"/>
                </a:solidFill>
              </a:defRPr>
            </a:lvl2pPr>
            <a:lvl3pPr marL="1371600" lvl="2" indent="-228600" algn="l" rtl="0">
              <a:spcBef>
                <a:spcPts val="1000"/>
              </a:spcBef>
              <a:spcAft>
                <a:spcPts val="0"/>
              </a:spcAft>
              <a:buSzPts val="1280"/>
              <a:buNone/>
              <a:defRPr sz="1600">
                <a:solidFill>
                  <a:schemeClr val="lt1"/>
                </a:solidFill>
              </a:defRPr>
            </a:lvl3pPr>
            <a:lvl4pPr marL="1828800" lvl="3" indent="-228600" algn="l" rtl="0">
              <a:spcBef>
                <a:spcPts val="1000"/>
              </a:spcBef>
              <a:spcAft>
                <a:spcPts val="0"/>
              </a:spcAft>
              <a:buSzPts val="1120"/>
              <a:buNone/>
              <a:defRPr sz="1400">
                <a:solidFill>
                  <a:schemeClr val="lt1"/>
                </a:solidFill>
              </a:defRPr>
            </a:lvl4pPr>
            <a:lvl5pPr marL="2286000" lvl="4" indent="-228600" algn="l" rtl="0">
              <a:spcBef>
                <a:spcPts val="1000"/>
              </a:spcBef>
              <a:spcAft>
                <a:spcPts val="0"/>
              </a:spcAft>
              <a:buSzPts val="1120"/>
              <a:buNone/>
              <a:defRPr sz="1400">
                <a:solidFill>
                  <a:schemeClr val="lt1"/>
                </a:solidFill>
              </a:defRPr>
            </a:lvl5pPr>
            <a:lvl6pPr marL="2743200" lvl="5" indent="-228600" algn="l" rtl="0">
              <a:spcBef>
                <a:spcPts val="1000"/>
              </a:spcBef>
              <a:spcAft>
                <a:spcPts val="0"/>
              </a:spcAft>
              <a:buSzPts val="1120"/>
              <a:buNone/>
              <a:defRPr sz="1400">
                <a:solidFill>
                  <a:schemeClr val="lt1"/>
                </a:solidFill>
              </a:defRPr>
            </a:lvl6pPr>
            <a:lvl7pPr marL="3200400" lvl="6" indent="-228600" algn="l" rtl="0">
              <a:spcBef>
                <a:spcPts val="1000"/>
              </a:spcBef>
              <a:spcAft>
                <a:spcPts val="0"/>
              </a:spcAft>
              <a:buSzPts val="1120"/>
              <a:buNone/>
              <a:defRPr sz="1400">
                <a:solidFill>
                  <a:schemeClr val="lt1"/>
                </a:solidFill>
              </a:defRPr>
            </a:lvl7pPr>
            <a:lvl8pPr marL="3657600" lvl="7" indent="-228600" algn="l" rtl="0">
              <a:spcBef>
                <a:spcPts val="1000"/>
              </a:spcBef>
              <a:spcAft>
                <a:spcPts val="0"/>
              </a:spcAft>
              <a:buSzPts val="1120"/>
              <a:buNone/>
              <a:defRPr sz="1400">
                <a:solidFill>
                  <a:schemeClr val="lt1"/>
                </a:solidFill>
              </a:defRPr>
            </a:lvl8pPr>
            <a:lvl9pPr marL="4114800" lvl="8" indent="-228600" algn="l" rtl="0">
              <a:spcBef>
                <a:spcPts val="1000"/>
              </a:spcBef>
              <a:spcAft>
                <a:spcPts val="0"/>
              </a:spcAft>
              <a:buSzPts val="1120"/>
              <a:buNone/>
              <a:defRPr sz="1400">
                <a:solidFill>
                  <a:schemeClr val="lt1"/>
                </a:solidFill>
              </a:defRPr>
            </a:lvl9pPr>
          </a:lstStyle>
          <a:p>
            <a:endParaRPr/>
          </a:p>
        </p:txBody>
      </p:sp>
      <p:sp>
        <p:nvSpPr>
          <p:cNvPr id="63" name="Google Shape;63;g70be927234_0_51"/>
          <p:cNvSpPr txBox="1">
            <a:spLocks noGrp="1"/>
          </p:cNvSpPr>
          <p:nvPr>
            <p:ph type="dt" idx="10"/>
          </p:nvPr>
        </p:nvSpPr>
        <p:spPr>
          <a:xfrm rot="5400000">
            <a:off x="7495018" y="1828801"/>
            <a:ext cx="990600" cy="2286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4" name="Google Shape;64;g70be927234_0_51"/>
          <p:cNvSpPr txBox="1">
            <a:spLocks noGrp="1"/>
          </p:cNvSpPr>
          <p:nvPr>
            <p:ph type="ftr" idx="11"/>
          </p:nvPr>
        </p:nvSpPr>
        <p:spPr>
          <a:xfrm rot="5400000">
            <a:off x="6233363" y="3263404"/>
            <a:ext cx="3859800" cy="2286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5" name="Google Shape;65;g70be927234_0_51"/>
          <p:cNvSpPr txBox="1">
            <a:spLocks noGrp="1"/>
          </p:cNvSpPr>
          <p:nvPr>
            <p:ph type="sldNum" idx="12"/>
          </p:nvPr>
        </p:nvSpPr>
        <p:spPr>
          <a:xfrm>
            <a:off x="7766431" y="295736"/>
            <a:ext cx="628800" cy="767700"/>
          </a:xfrm>
          <a:prstGeom prst="rect">
            <a:avLst/>
          </a:prstGeom>
          <a:noFill/>
          <a:ln>
            <a:noFill/>
          </a:ln>
        </p:spPr>
        <p:txBody>
          <a:bodyPr spcFirstLastPara="1" wrap="square" lIns="91425" tIns="45700" rIns="91425" bIns="45700"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6"/>
        <p:cNvGrpSpPr/>
        <p:nvPr/>
      </p:nvGrpSpPr>
      <p:grpSpPr>
        <a:xfrm>
          <a:off x="0" y="0"/>
          <a:ext cx="0" cy="0"/>
          <a:chOff x="0" y="0"/>
          <a:chExt cx="0" cy="0"/>
        </a:xfrm>
      </p:grpSpPr>
      <p:sp>
        <p:nvSpPr>
          <p:cNvPr id="67" name="Google Shape;67;g6b197cb1a6_0_426"/>
          <p:cNvSpPr txBox="1">
            <a:spLocks noGrp="1"/>
          </p:cNvSpPr>
          <p:nvPr>
            <p:ph type="title"/>
          </p:nvPr>
        </p:nvSpPr>
        <p:spPr>
          <a:xfrm>
            <a:off x="484710" y="452718"/>
            <a:ext cx="7055400" cy="14004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lt2"/>
              </a:buClr>
              <a:buSzPts val="1800"/>
              <a:buNone/>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68" name="Google Shape;68;g6b197cb1a6_0_426"/>
          <p:cNvSpPr txBox="1">
            <a:spLocks noGrp="1"/>
          </p:cNvSpPr>
          <p:nvPr>
            <p:ph type="body" idx="1"/>
          </p:nvPr>
        </p:nvSpPr>
        <p:spPr>
          <a:xfrm>
            <a:off x="827700" y="2060576"/>
            <a:ext cx="3298200" cy="4195800"/>
          </a:xfrm>
          <a:prstGeom prst="rect">
            <a:avLst/>
          </a:prstGeom>
          <a:noFill/>
          <a:ln>
            <a:noFill/>
          </a:ln>
        </p:spPr>
        <p:txBody>
          <a:bodyPr spcFirstLastPara="1" wrap="square" lIns="91425" tIns="45700" rIns="91425" bIns="45700" anchor="t" anchorCtr="0">
            <a:noAutofit/>
          </a:bodyPr>
          <a:lstStyle>
            <a:lvl1pPr marL="457200" lvl="0" indent="-320040" algn="l" rtl="0">
              <a:spcBef>
                <a:spcPts val="1000"/>
              </a:spcBef>
              <a:spcAft>
                <a:spcPts val="0"/>
              </a:spcAft>
              <a:buSzPts val="1440"/>
              <a:buChar char="●"/>
              <a:defRPr sz="1800"/>
            </a:lvl1pPr>
            <a:lvl2pPr marL="914400" lvl="1" indent="-309880" algn="l" rtl="0">
              <a:spcBef>
                <a:spcPts val="1000"/>
              </a:spcBef>
              <a:spcAft>
                <a:spcPts val="0"/>
              </a:spcAft>
              <a:buSzPts val="1280"/>
              <a:buChar char="○"/>
              <a:defRPr sz="1600"/>
            </a:lvl2pPr>
            <a:lvl3pPr marL="1371600" lvl="2" indent="-299719" algn="l" rtl="0">
              <a:spcBef>
                <a:spcPts val="1000"/>
              </a:spcBef>
              <a:spcAft>
                <a:spcPts val="0"/>
              </a:spcAft>
              <a:buSzPts val="1120"/>
              <a:buChar char="■"/>
              <a:defRPr sz="1400"/>
            </a:lvl3pPr>
            <a:lvl4pPr marL="1828800" lvl="3" indent="-289560" algn="l" rtl="0">
              <a:spcBef>
                <a:spcPts val="1000"/>
              </a:spcBef>
              <a:spcAft>
                <a:spcPts val="0"/>
              </a:spcAft>
              <a:buSzPts val="960"/>
              <a:buChar char="●"/>
              <a:defRPr sz="1200"/>
            </a:lvl4pPr>
            <a:lvl5pPr marL="2286000" lvl="4" indent="-289560" algn="l" rtl="0">
              <a:spcBef>
                <a:spcPts val="1000"/>
              </a:spcBef>
              <a:spcAft>
                <a:spcPts val="0"/>
              </a:spcAft>
              <a:buSzPts val="960"/>
              <a:buChar char="○"/>
              <a:defRPr sz="1200"/>
            </a:lvl5pPr>
            <a:lvl6pPr marL="2743200" lvl="5" indent="-289560" algn="l" rtl="0">
              <a:spcBef>
                <a:spcPts val="1000"/>
              </a:spcBef>
              <a:spcAft>
                <a:spcPts val="0"/>
              </a:spcAft>
              <a:buSzPts val="960"/>
              <a:buChar char="■"/>
              <a:defRPr sz="1200"/>
            </a:lvl6pPr>
            <a:lvl7pPr marL="3200400" lvl="6" indent="-289560" algn="l" rtl="0">
              <a:spcBef>
                <a:spcPts val="1000"/>
              </a:spcBef>
              <a:spcAft>
                <a:spcPts val="0"/>
              </a:spcAft>
              <a:buSzPts val="960"/>
              <a:buChar char="●"/>
              <a:defRPr sz="1200"/>
            </a:lvl7pPr>
            <a:lvl8pPr marL="3657600" lvl="7" indent="-289559" algn="l" rtl="0">
              <a:spcBef>
                <a:spcPts val="1000"/>
              </a:spcBef>
              <a:spcAft>
                <a:spcPts val="0"/>
              </a:spcAft>
              <a:buSzPts val="960"/>
              <a:buChar char="○"/>
              <a:defRPr sz="1200"/>
            </a:lvl8pPr>
            <a:lvl9pPr marL="4114800" lvl="8" indent="-289559" algn="l" rtl="0">
              <a:spcBef>
                <a:spcPts val="1000"/>
              </a:spcBef>
              <a:spcAft>
                <a:spcPts val="0"/>
              </a:spcAft>
              <a:buSzPts val="960"/>
              <a:buChar char="■"/>
              <a:defRPr sz="1200"/>
            </a:lvl9pPr>
          </a:lstStyle>
          <a:p>
            <a:endParaRPr/>
          </a:p>
        </p:txBody>
      </p:sp>
      <p:sp>
        <p:nvSpPr>
          <p:cNvPr id="69" name="Google Shape;69;g6b197cb1a6_0_426"/>
          <p:cNvSpPr txBox="1">
            <a:spLocks noGrp="1"/>
          </p:cNvSpPr>
          <p:nvPr>
            <p:ph type="body" idx="2"/>
          </p:nvPr>
        </p:nvSpPr>
        <p:spPr>
          <a:xfrm>
            <a:off x="4241975" y="2056093"/>
            <a:ext cx="3298200" cy="4200300"/>
          </a:xfrm>
          <a:prstGeom prst="rect">
            <a:avLst/>
          </a:prstGeom>
          <a:noFill/>
          <a:ln>
            <a:noFill/>
          </a:ln>
        </p:spPr>
        <p:txBody>
          <a:bodyPr spcFirstLastPara="1" wrap="square" lIns="91425" tIns="45700" rIns="91425" bIns="45700" anchor="t" anchorCtr="0">
            <a:noAutofit/>
          </a:bodyPr>
          <a:lstStyle>
            <a:lvl1pPr marL="457200" lvl="0" indent="-320040" algn="l" rtl="0">
              <a:spcBef>
                <a:spcPts val="1000"/>
              </a:spcBef>
              <a:spcAft>
                <a:spcPts val="0"/>
              </a:spcAft>
              <a:buSzPts val="1440"/>
              <a:buChar char="●"/>
              <a:defRPr sz="1800"/>
            </a:lvl1pPr>
            <a:lvl2pPr marL="914400" lvl="1" indent="-309880" algn="l" rtl="0">
              <a:spcBef>
                <a:spcPts val="1000"/>
              </a:spcBef>
              <a:spcAft>
                <a:spcPts val="0"/>
              </a:spcAft>
              <a:buSzPts val="1280"/>
              <a:buChar char="○"/>
              <a:defRPr sz="1600"/>
            </a:lvl2pPr>
            <a:lvl3pPr marL="1371600" lvl="2" indent="-299719" algn="l" rtl="0">
              <a:spcBef>
                <a:spcPts val="1000"/>
              </a:spcBef>
              <a:spcAft>
                <a:spcPts val="0"/>
              </a:spcAft>
              <a:buSzPts val="1120"/>
              <a:buChar char="■"/>
              <a:defRPr sz="1400"/>
            </a:lvl3pPr>
            <a:lvl4pPr marL="1828800" lvl="3" indent="-289560" algn="l" rtl="0">
              <a:spcBef>
                <a:spcPts val="1000"/>
              </a:spcBef>
              <a:spcAft>
                <a:spcPts val="0"/>
              </a:spcAft>
              <a:buSzPts val="960"/>
              <a:buChar char="●"/>
              <a:defRPr sz="1200"/>
            </a:lvl4pPr>
            <a:lvl5pPr marL="2286000" lvl="4" indent="-289560" algn="l" rtl="0">
              <a:spcBef>
                <a:spcPts val="1000"/>
              </a:spcBef>
              <a:spcAft>
                <a:spcPts val="0"/>
              </a:spcAft>
              <a:buSzPts val="960"/>
              <a:buChar char="○"/>
              <a:defRPr sz="1200"/>
            </a:lvl5pPr>
            <a:lvl6pPr marL="2743200" lvl="5" indent="-289560" algn="l" rtl="0">
              <a:spcBef>
                <a:spcPts val="1000"/>
              </a:spcBef>
              <a:spcAft>
                <a:spcPts val="0"/>
              </a:spcAft>
              <a:buSzPts val="960"/>
              <a:buChar char="■"/>
              <a:defRPr sz="1200"/>
            </a:lvl6pPr>
            <a:lvl7pPr marL="3200400" lvl="6" indent="-289560" algn="l" rtl="0">
              <a:spcBef>
                <a:spcPts val="1000"/>
              </a:spcBef>
              <a:spcAft>
                <a:spcPts val="0"/>
              </a:spcAft>
              <a:buSzPts val="960"/>
              <a:buChar char="●"/>
              <a:defRPr sz="1200"/>
            </a:lvl7pPr>
            <a:lvl8pPr marL="3657600" lvl="7" indent="-289559" algn="l" rtl="0">
              <a:spcBef>
                <a:spcPts val="1000"/>
              </a:spcBef>
              <a:spcAft>
                <a:spcPts val="0"/>
              </a:spcAft>
              <a:buSzPts val="960"/>
              <a:buChar char="○"/>
              <a:defRPr sz="1200"/>
            </a:lvl8pPr>
            <a:lvl9pPr marL="4114800" lvl="8" indent="-289559" algn="l" rtl="0">
              <a:spcBef>
                <a:spcPts val="1000"/>
              </a:spcBef>
              <a:spcAft>
                <a:spcPts val="0"/>
              </a:spcAft>
              <a:buSzPts val="960"/>
              <a:buChar char="■"/>
              <a:defRPr sz="1200"/>
            </a:lvl9pPr>
          </a:lstStyle>
          <a:p>
            <a:endParaRPr/>
          </a:p>
        </p:txBody>
      </p:sp>
      <p:sp>
        <p:nvSpPr>
          <p:cNvPr id="70" name="Google Shape;70;g6b197cb1a6_0_426"/>
          <p:cNvSpPr txBox="1">
            <a:spLocks noGrp="1"/>
          </p:cNvSpPr>
          <p:nvPr>
            <p:ph type="dt" idx="10"/>
          </p:nvPr>
        </p:nvSpPr>
        <p:spPr>
          <a:xfrm rot="5400000">
            <a:off x="7495018" y="1828801"/>
            <a:ext cx="990600" cy="2286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1" name="Google Shape;71;g6b197cb1a6_0_426"/>
          <p:cNvSpPr txBox="1">
            <a:spLocks noGrp="1"/>
          </p:cNvSpPr>
          <p:nvPr>
            <p:ph type="ftr" idx="11"/>
          </p:nvPr>
        </p:nvSpPr>
        <p:spPr>
          <a:xfrm rot="5400000">
            <a:off x="6233363" y="3263404"/>
            <a:ext cx="3859800" cy="2286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2" name="Google Shape;72;g6b197cb1a6_0_426"/>
          <p:cNvSpPr txBox="1">
            <a:spLocks noGrp="1"/>
          </p:cNvSpPr>
          <p:nvPr>
            <p:ph type="sldNum" idx="12"/>
          </p:nvPr>
        </p:nvSpPr>
        <p:spPr>
          <a:xfrm>
            <a:off x="7766431" y="295736"/>
            <a:ext cx="628800" cy="767700"/>
          </a:xfrm>
          <a:prstGeom prst="rect">
            <a:avLst/>
          </a:prstGeom>
          <a:noFill/>
          <a:ln>
            <a:noFill/>
          </a:ln>
        </p:spPr>
        <p:txBody>
          <a:bodyPr spcFirstLastPara="1" wrap="square" lIns="91425" tIns="45700" rIns="91425" bIns="45700"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g70be927234_0_8"/>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g70be927234_0_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g70be927234_0_1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g70be927234_0_11"/>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g70be927234_0_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g70be927234_0_1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g70be927234_0_1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g70be927234_0_1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g70be927234_0_1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g70be927234_0_2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g70be927234_0_2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g70be927234_0_23"/>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g70be927234_0_23"/>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g70be927234_0_2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g70be927234_0_27"/>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g70be927234_0_2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g70be927234_0_30"/>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g70be927234_0_30"/>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g70be927234_0_30"/>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g70be927234_0_30"/>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4" name="Google Shape;44;g70be927234_0_3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g70be927234_0_36"/>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7" name="Google Shape;47;g70be927234_0_3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EE2B1"/>
        </a:solidFill>
        <a:effectLst/>
      </p:bgPr>
    </p:bg>
    <p:spTree>
      <p:nvGrpSpPr>
        <p:cNvPr id="1" name="Shape 9"/>
        <p:cNvGrpSpPr/>
        <p:nvPr/>
      </p:nvGrpSpPr>
      <p:grpSpPr>
        <a:xfrm>
          <a:off x="0" y="0"/>
          <a:ext cx="0" cy="0"/>
          <a:chOff x="0" y="0"/>
          <a:chExt cx="0" cy="0"/>
        </a:xfrm>
      </p:grpSpPr>
      <p:sp>
        <p:nvSpPr>
          <p:cNvPr id="10" name="Google Shape;10;g70be927234_0_0"/>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1" name="Google Shape;11;g70be927234_0_0"/>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12" name="Google Shape;12;g70be927234_0_0"/>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0YBUSOrH0lw"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hyperlink" Target="http://www.jcmr-online.com/content/12/1/71/figure/F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3.png"/><Relationship Id="rId7" Type="http://schemas.openxmlformats.org/officeDocument/2006/relationships/image" Target="../media/image49.png"/><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3.png"/><Relationship Id="rId7"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52.gi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
          <p:cNvSpPr txBox="1">
            <a:spLocks noGrp="1"/>
          </p:cNvSpPr>
          <p:nvPr>
            <p:ph type="ctrTitle"/>
          </p:nvPr>
        </p:nvSpPr>
        <p:spPr>
          <a:xfrm>
            <a:off x="1132120" y="2286000"/>
            <a:ext cx="6878342" cy="2536355"/>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accent3"/>
              </a:buClr>
              <a:buSzPts val="4400"/>
              <a:buFont typeface="Century Gothic"/>
              <a:buNone/>
            </a:pPr>
            <a:r>
              <a:rPr lang="en-US" sz="4400" b="1">
                <a:solidFill>
                  <a:srgbClr val="000000"/>
                </a:solidFill>
              </a:rPr>
              <a:t>Basis of the BOLD signal</a:t>
            </a:r>
            <a:endParaRPr>
              <a:solidFill>
                <a:srgbClr val="000000"/>
              </a:solidFill>
            </a:endParaRPr>
          </a:p>
        </p:txBody>
      </p:sp>
      <p:sp>
        <p:nvSpPr>
          <p:cNvPr id="79" name="Google Shape;79;p1"/>
          <p:cNvSpPr txBox="1">
            <a:spLocks noGrp="1"/>
          </p:cNvSpPr>
          <p:nvPr>
            <p:ph type="subTitle" idx="1"/>
          </p:nvPr>
        </p:nvSpPr>
        <p:spPr>
          <a:xfrm>
            <a:off x="1261516" y="5116650"/>
            <a:ext cx="6620968" cy="861420"/>
          </a:xfrm>
          <a:prstGeom prst="rect">
            <a:avLst/>
          </a:prstGeom>
          <a:noFill/>
          <a:ln>
            <a:noFill/>
          </a:ln>
        </p:spPr>
        <p:txBody>
          <a:bodyPr spcFirstLastPara="1" wrap="square" lIns="91425" tIns="45700" rIns="91425" bIns="45700" anchor="t" anchorCtr="0">
            <a:normAutofit/>
          </a:bodyPr>
          <a:lstStyle/>
          <a:p>
            <a:pPr marL="0" lvl="0" indent="0" algn="ctr" rtl="0">
              <a:lnSpc>
                <a:spcPct val="80000"/>
              </a:lnSpc>
              <a:spcBef>
                <a:spcPts val="0"/>
              </a:spcBef>
              <a:spcAft>
                <a:spcPts val="0"/>
              </a:spcAft>
              <a:buSzPts val="1984"/>
              <a:buNone/>
            </a:pPr>
            <a:r>
              <a:rPr lang="en-US" sz="2480" b="1">
                <a:solidFill>
                  <a:srgbClr val="000000"/>
                </a:solidFill>
              </a:rPr>
              <a:t>Maria Molina Sanchez</a:t>
            </a:r>
            <a:endParaRPr sz="2480" b="1">
              <a:solidFill>
                <a:srgbClr val="000000"/>
              </a:solidFill>
            </a:endParaRPr>
          </a:p>
          <a:p>
            <a:pPr marL="0" lvl="0" indent="0" algn="ctr" rtl="0">
              <a:lnSpc>
                <a:spcPct val="80000"/>
              </a:lnSpc>
              <a:spcBef>
                <a:spcPts val="1000"/>
              </a:spcBef>
              <a:spcAft>
                <a:spcPts val="0"/>
              </a:spcAft>
              <a:buSzPts val="1984"/>
              <a:buNone/>
            </a:pPr>
            <a:r>
              <a:rPr lang="en-US" sz="2480" b="1">
                <a:solidFill>
                  <a:srgbClr val="000000"/>
                </a:solidFill>
              </a:rPr>
              <a:t>Ivan Ezquerra Romano</a:t>
            </a:r>
            <a:endParaRPr sz="2480" b="1">
              <a:solidFill>
                <a:srgbClr val="000000"/>
              </a:solidFill>
            </a:endParaRPr>
          </a:p>
        </p:txBody>
      </p:sp>
      <p:pic>
        <p:nvPicPr>
          <p:cNvPr id="80" name="Google Shape;80;p1" descr="fmri.jpg"/>
          <p:cNvPicPr preferRelativeResize="0"/>
          <p:nvPr/>
        </p:nvPicPr>
        <p:blipFill rotWithShape="1">
          <a:blip r:embed="rId3">
            <a:alphaModFix/>
          </a:blip>
          <a:srcRect/>
          <a:stretch/>
        </p:blipFill>
        <p:spPr>
          <a:xfrm>
            <a:off x="2045082" y="352425"/>
            <a:ext cx="5061205" cy="3379428"/>
          </a:xfrm>
          <a:prstGeom prst="rect">
            <a:avLst/>
          </a:prstGeom>
          <a:noFill/>
          <a:ln>
            <a:noFill/>
          </a:ln>
        </p:spPr>
      </p:pic>
      <p:sp>
        <p:nvSpPr>
          <p:cNvPr id="81" name="Google Shape;81;p1"/>
          <p:cNvSpPr txBox="1"/>
          <p:nvPr/>
        </p:nvSpPr>
        <p:spPr>
          <a:xfrm>
            <a:off x="4079478" y="3731104"/>
            <a:ext cx="3810941"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i="0" u="none" strike="noStrike" cap="none">
                <a:latin typeface="Century Gothic"/>
                <a:ea typeface="Century Gothic"/>
                <a:cs typeface="Century Gothic"/>
                <a:sym typeface="Century Gothic"/>
              </a:rPr>
              <a:t>Zephyr/Science Photo Library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4"/>
          <p:cNvSpPr txBox="1">
            <a:spLocks noGrp="1"/>
          </p:cNvSpPr>
          <p:nvPr>
            <p:ph type="title"/>
          </p:nvPr>
        </p:nvSpPr>
        <p:spPr>
          <a:xfrm>
            <a:off x="129110" y="236818"/>
            <a:ext cx="7055380"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3"/>
              </a:buClr>
              <a:buSzPts val="4000"/>
              <a:buFont typeface="Century Gothic"/>
              <a:buNone/>
            </a:pPr>
            <a:r>
              <a:rPr lang="en-US" sz="3600" b="1">
                <a:solidFill>
                  <a:srgbClr val="000000"/>
                </a:solidFill>
                <a:latin typeface="Century Gothic"/>
                <a:ea typeface="Century Gothic"/>
                <a:cs typeface="Century Gothic"/>
                <a:sym typeface="Century Gothic"/>
              </a:rPr>
              <a:t>Larmor Equation</a:t>
            </a:r>
            <a:endParaRPr sz="3600" b="1">
              <a:solidFill>
                <a:srgbClr val="000000"/>
              </a:solidFill>
              <a:latin typeface="Century Gothic"/>
              <a:ea typeface="Century Gothic"/>
              <a:cs typeface="Century Gothic"/>
              <a:sym typeface="Century Gothic"/>
            </a:endParaRPr>
          </a:p>
        </p:txBody>
      </p:sp>
      <p:sp>
        <p:nvSpPr>
          <p:cNvPr id="170" name="Google Shape;170;p14"/>
          <p:cNvSpPr txBox="1">
            <a:spLocks noGrp="1"/>
          </p:cNvSpPr>
          <p:nvPr>
            <p:ph type="body" idx="1"/>
          </p:nvPr>
        </p:nvSpPr>
        <p:spPr>
          <a:xfrm>
            <a:off x="129100" y="3304325"/>
            <a:ext cx="8473500" cy="3311700"/>
          </a:xfrm>
          <a:prstGeom prst="rect">
            <a:avLst/>
          </a:prstGeom>
          <a:noFill/>
          <a:ln>
            <a:noFill/>
          </a:ln>
        </p:spPr>
        <p:txBody>
          <a:bodyPr spcFirstLastPara="1" wrap="square" lIns="91425" tIns="45700" rIns="91425" bIns="45700" anchor="t" anchorCtr="0">
            <a:normAutofit/>
          </a:bodyPr>
          <a:lstStyle/>
          <a:p>
            <a:pPr marL="342906" lvl="0" indent="-342906" algn="l" rtl="0">
              <a:spcBef>
                <a:spcPts val="0"/>
              </a:spcBef>
              <a:spcAft>
                <a:spcPts val="0"/>
              </a:spcAft>
              <a:buClr>
                <a:srgbClr val="000000"/>
              </a:buClr>
              <a:buSzPts val="1600"/>
              <a:buFont typeface="Century Gothic"/>
              <a:buChar char="●"/>
            </a:pPr>
            <a:r>
              <a:rPr lang="en-US">
                <a:solidFill>
                  <a:srgbClr val="000000"/>
                </a:solidFill>
                <a:latin typeface="Century Gothic"/>
                <a:ea typeface="Century Gothic"/>
                <a:cs typeface="Century Gothic"/>
                <a:sym typeface="Century Gothic"/>
              </a:rPr>
              <a:t>Precession frequency is calculated by the Larmor equation:</a:t>
            </a:r>
            <a:endParaRPr>
              <a:solidFill>
                <a:srgbClr val="000000"/>
              </a:solidFill>
              <a:latin typeface="Century Gothic"/>
              <a:ea typeface="Century Gothic"/>
              <a:cs typeface="Century Gothic"/>
              <a:sym typeface="Century Gothic"/>
            </a:endParaRPr>
          </a:p>
          <a:p>
            <a:pPr marL="457206" lvl="1" indent="0" algn="l" rtl="0">
              <a:spcBef>
                <a:spcPts val="1000"/>
              </a:spcBef>
              <a:spcAft>
                <a:spcPts val="0"/>
              </a:spcAft>
              <a:buSzPts val="1440"/>
              <a:buNone/>
            </a:pPr>
            <a:r>
              <a:rPr lang="en-US">
                <a:solidFill>
                  <a:srgbClr val="000000"/>
                </a:solidFill>
                <a:latin typeface="Century Gothic"/>
                <a:ea typeface="Century Gothic"/>
                <a:cs typeface="Century Gothic"/>
                <a:sym typeface="Century Gothic"/>
              </a:rPr>
              <a:t>			</a:t>
            </a:r>
            <a:r>
              <a:rPr lang="en-US" sz="4800">
                <a:solidFill>
                  <a:srgbClr val="000000"/>
                </a:solidFill>
                <a:latin typeface="Century Gothic"/>
                <a:ea typeface="Century Gothic"/>
                <a:cs typeface="Century Gothic"/>
                <a:sym typeface="Century Gothic"/>
              </a:rPr>
              <a:t>ω</a:t>
            </a:r>
            <a:r>
              <a:rPr lang="en-US" sz="4800" baseline="-25000">
                <a:solidFill>
                  <a:srgbClr val="000000"/>
                </a:solidFill>
                <a:latin typeface="Century Gothic"/>
                <a:ea typeface="Century Gothic"/>
                <a:cs typeface="Century Gothic"/>
                <a:sym typeface="Century Gothic"/>
              </a:rPr>
              <a:t>0</a:t>
            </a:r>
            <a:r>
              <a:rPr lang="en-US" sz="4800">
                <a:solidFill>
                  <a:srgbClr val="000000"/>
                </a:solidFill>
                <a:latin typeface="Century Gothic"/>
                <a:ea typeface="Century Gothic"/>
                <a:cs typeface="Century Gothic"/>
                <a:sym typeface="Century Gothic"/>
              </a:rPr>
              <a:t> = γ Β</a:t>
            </a:r>
            <a:r>
              <a:rPr lang="en-US" sz="4800" baseline="-25000">
                <a:solidFill>
                  <a:srgbClr val="000000"/>
                </a:solidFill>
                <a:latin typeface="Century Gothic"/>
                <a:ea typeface="Century Gothic"/>
                <a:cs typeface="Century Gothic"/>
                <a:sym typeface="Century Gothic"/>
              </a:rPr>
              <a:t>0</a:t>
            </a:r>
            <a:endParaRPr sz="4800" baseline="-25000">
              <a:solidFill>
                <a:srgbClr val="000000"/>
              </a:solidFill>
              <a:latin typeface="Century Gothic"/>
              <a:ea typeface="Century Gothic"/>
              <a:cs typeface="Century Gothic"/>
              <a:sym typeface="Century Gothic"/>
            </a:endParaRPr>
          </a:p>
          <a:p>
            <a:pPr marL="457206" lvl="1" indent="0" algn="l" rtl="0">
              <a:spcBef>
                <a:spcPts val="1000"/>
              </a:spcBef>
              <a:spcAft>
                <a:spcPts val="0"/>
              </a:spcAft>
              <a:buSzPts val="1440"/>
              <a:buNone/>
            </a:pPr>
            <a:r>
              <a:rPr lang="en-US">
                <a:solidFill>
                  <a:srgbClr val="000000"/>
                </a:solidFill>
                <a:latin typeface="Century Gothic"/>
                <a:ea typeface="Century Gothic"/>
                <a:cs typeface="Century Gothic"/>
                <a:sym typeface="Century Gothic"/>
              </a:rPr>
              <a:t>ω</a:t>
            </a:r>
            <a:r>
              <a:rPr lang="en-US" baseline="-25000">
                <a:solidFill>
                  <a:srgbClr val="000000"/>
                </a:solidFill>
                <a:latin typeface="Century Gothic"/>
                <a:ea typeface="Century Gothic"/>
                <a:cs typeface="Century Gothic"/>
                <a:sym typeface="Century Gothic"/>
              </a:rPr>
              <a:t>0</a:t>
            </a:r>
            <a:r>
              <a:rPr lang="en-US">
                <a:solidFill>
                  <a:srgbClr val="000000"/>
                </a:solidFill>
                <a:latin typeface="Century Gothic"/>
                <a:ea typeface="Century Gothic"/>
                <a:cs typeface="Century Gothic"/>
                <a:sym typeface="Century Gothic"/>
              </a:rPr>
              <a:t>   resonant frequency (e.g., 63.87 Hz for 1.5 T scanner)</a:t>
            </a:r>
            <a:endParaRPr>
              <a:solidFill>
                <a:srgbClr val="000000"/>
              </a:solidFill>
              <a:latin typeface="Century Gothic"/>
              <a:ea typeface="Century Gothic"/>
              <a:cs typeface="Century Gothic"/>
              <a:sym typeface="Century Gothic"/>
            </a:endParaRPr>
          </a:p>
          <a:p>
            <a:pPr marL="457206" lvl="1" indent="0" algn="l" rtl="0">
              <a:spcBef>
                <a:spcPts val="1000"/>
              </a:spcBef>
              <a:spcAft>
                <a:spcPts val="0"/>
              </a:spcAft>
              <a:buSzPts val="1440"/>
              <a:buNone/>
            </a:pPr>
            <a:r>
              <a:rPr lang="en-US">
                <a:solidFill>
                  <a:srgbClr val="000000"/>
                </a:solidFill>
                <a:latin typeface="Century Gothic"/>
                <a:ea typeface="Century Gothic"/>
                <a:cs typeface="Century Gothic"/>
                <a:sym typeface="Century Gothic"/>
              </a:rPr>
              <a:t>γ     gyromagnetic ratio (42.58Hz for Hygegon)</a:t>
            </a:r>
            <a:endParaRPr>
              <a:solidFill>
                <a:srgbClr val="000000"/>
              </a:solidFill>
              <a:latin typeface="Century Gothic"/>
              <a:ea typeface="Century Gothic"/>
              <a:cs typeface="Century Gothic"/>
              <a:sym typeface="Century Gothic"/>
            </a:endParaRPr>
          </a:p>
          <a:p>
            <a:pPr marL="457206" lvl="1" indent="0" algn="l" rtl="0">
              <a:spcBef>
                <a:spcPts val="1000"/>
              </a:spcBef>
              <a:spcAft>
                <a:spcPts val="0"/>
              </a:spcAft>
              <a:buSzPts val="1440"/>
              <a:buNone/>
            </a:pPr>
            <a:r>
              <a:rPr lang="en-US">
                <a:solidFill>
                  <a:srgbClr val="000000"/>
                </a:solidFill>
                <a:latin typeface="Century Gothic"/>
                <a:ea typeface="Century Gothic"/>
                <a:cs typeface="Century Gothic"/>
                <a:sym typeface="Century Gothic"/>
              </a:rPr>
              <a:t>Β</a:t>
            </a:r>
            <a:r>
              <a:rPr lang="en-US" baseline="-25000">
                <a:solidFill>
                  <a:srgbClr val="000000"/>
                </a:solidFill>
                <a:latin typeface="Century Gothic"/>
                <a:ea typeface="Century Gothic"/>
                <a:cs typeface="Century Gothic"/>
                <a:sym typeface="Century Gothic"/>
              </a:rPr>
              <a:t>0     </a:t>
            </a:r>
            <a:r>
              <a:rPr lang="en-US">
                <a:solidFill>
                  <a:srgbClr val="000000"/>
                </a:solidFill>
                <a:latin typeface="Century Gothic"/>
                <a:ea typeface="Century Gothic"/>
                <a:cs typeface="Century Gothic"/>
                <a:sym typeface="Century Gothic"/>
              </a:rPr>
              <a:t>magnetic field strength (1.5-7 T)</a:t>
            </a:r>
            <a:endParaRPr>
              <a:latin typeface="Century Gothic"/>
              <a:ea typeface="Century Gothic"/>
              <a:cs typeface="Century Gothic"/>
              <a:sym typeface="Century Gothic"/>
            </a:endParaRPr>
          </a:p>
        </p:txBody>
      </p:sp>
      <p:sp>
        <p:nvSpPr>
          <p:cNvPr id="171" name="Google Shape;171;p14"/>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0000"/>
              </a:buClr>
              <a:buFont typeface="Arial"/>
              <a:buNone/>
            </a:pPr>
            <a:fld id="{00000000-1234-1234-1234-123412341234}" type="slidenum">
              <a:rPr lang="en-US" sz="1000">
                <a:solidFill>
                  <a:schemeClr val="dk2"/>
                </a:solidFill>
                <a:latin typeface="Arial"/>
                <a:ea typeface="Arial"/>
                <a:cs typeface="Arial"/>
                <a:sym typeface="Arial"/>
              </a:rPr>
              <a:pPr marL="0" lvl="0" indent="0" algn="ctr" rtl="0">
                <a:spcBef>
                  <a:spcPts val="0"/>
                </a:spcBef>
                <a:spcAft>
                  <a:spcPts val="0"/>
                </a:spcAft>
                <a:buClr>
                  <a:srgbClr val="000000"/>
                </a:buClr>
                <a:buFont typeface="Arial"/>
                <a:buNone/>
              </a:pPr>
              <a:t>10</a:t>
            </a:fld>
            <a:endParaRPr sz="1000">
              <a:solidFill>
                <a:schemeClr val="dk2"/>
              </a:solidFill>
              <a:latin typeface="Arial"/>
              <a:ea typeface="Arial"/>
              <a:cs typeface="Arial"/>
              <a:sym typeface="Arial"/>
            </a:endParaRPr>
          </a:p>
        </p:txBody>
      </p:sp>
      <p:pic>
        <p:nvPicPr>
          <p:cNvPr id="172" name="Google Shape;172;p14" descr="http://www.dossier-irm.fr/images/p001_1_00.jpg"/>
          <p:cNvPicPr preferRelativeResize="0"/>
          <p:nvPr/>
        </p:nvPicPr>
        <p:blipFill rotWithShape="1">
          <a:blip r:embed="rId3">
            <a:alphaModFix/>
          </a:blip>
          <a:srcRect/>
          <a:stretch/>
        </p:blipFill>
        <p:spPr>
          <a:xfrm>
            <a:off x="5503351" y="416651"/>
            <a:ext cx="2993950" cy="2486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15" descr="effect of an applied magnetic field on nuclear spins"/>
          <p:cNvPicPr preferRelativeResize="0"/>
          <p:nvPr/>
        </p:nvPicPr>
        <p:blipFill rotWithShape="1">
          <a:blip r:embed="rId3">
            <a:alphaModFix/>
          </a:blip>
          <a:srcRect/>
          <a:stretch/>
        </p:blipFill>
        <p:spPr>
          <a:xfrm>
            <a:off x="132525" y="1677581"/>
            <a:ext cx="5849450" cy="2861144"/>
          </a:xfrm>
          <a:prstGeom prst="rect">
            <a:avLst/>
          </a:prstGeom>
          <a:noFill/>
          <a:ln>
            <a:noFill/>
          </a:ln>
        </p:spPr>
      </p:pic>
      <p:sp>
        <p:nvSpPr>
          <p:cNvPr id="179" name="Google Shape;179;p15"/>
          <p:cNvSpPr txBox="1"/>
          <p:nvPr/>
        </p:nvSpPr>
        <p:spPr>
          <a:xfrm>
            <a:off x="132521" y="4623407"/>
            <a:ext cx="2913756"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latin typeface="Century Gothic"/>
                <a:ea typeface="Century Gothic"/>
                <a:cs typeface="Century Gothic"/>
                <a:sym typeface="Century Gothic"/>
              </a:rPr>
              <a:t>Normally:</a:t>
            </a:r>
            <a:endParaRPr/>
          </a:p>
          <a:p>
            <a:pPr marL="0" marR="0" lvl="0" indent="0" algn="l" rtl="0">
              <a:spcBef>
                <a:spcPts val="0"/>
              </a:spcBef>
              <a:spcAft>
                <a:spcPts val="0"/>
              </a:spcAft>
              <a:buNone/>
            </a:pPr>
            <a:r>
              <a:rPr lang="en-US" sz="1800">
                <a:latin typeface="Century Gothic"/>
                <a:ea typeface="Century Gothic"/>
                <a:cs typeface="Century Gothic"/>
                <a:sym typeface="Century Gothic"/>
              </a:rPr>
              <a:t>Magnetic fields are randomly aligned</a:t>
            </a:r>
            <a:endParaRPr/>
          </a:p>
        </p:txBody>
      </p:sp>
      <p:sp>
        <p:nvSpPr>
          <p:cNvPr id="180" name="Google Shape;180;p15"/>
          <p:cNvSpPr txBox="1"/>
          <p:nvPr/>
        </p:nvSpPr>
        <p:spPr>
          <a:xfrm>
            <a:off x="3112168" y="4564952"/>
            <a:ext cx="2869814"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latin typeface="Century Gothic"/>
                <a:ea typeface="Century Gothic"/>
                <a:cs typeface="Century Gothic"/>
                <a:sym typeface="Century Gothic"/>
              </a:rPr>
              <a:t>In magnetic field of MRI:</a:t>
            </a:r>
            <a:endParaRPr sz="1800">
              <a:latin typeface="Century Gothic"/>
              <a:ea typeface="Century Gothic"/>
              <a:cs typeface="Century Gothic"/>
              <a:sym typeface="Century Gothic"/>
            </a:endParaRPr>
          </a:p>
          <a:p>
            <a:pPr marL="0" marR="0" lvl="0" indent="0" algn="l" rtl="0">
              <a:spcBef>
                <a:spcPts val="0"/>
              </a:spcBef>
              <a:spcAft>
                <a:spcPts val="0"/>
              </a:spcAft>
              <a:buNone/>
            </a:pPr>
            <a:r>
              <a:rPr lang="en-US" sz="1800">
                <a:latin typeface="Century Gothic"/>
                <a:ea typeface="Century Gothic"/>
                <a:cs typeface="Century Gothic"/>
                <a:sym typeface="Century Gothic"/>
              </a:rPr>
              <a:t>Spinning nuclei align to B</a:t>
            </a:r>
            <a:r>
              <a:rPr lang="en-US" sz="1800" baseline="-25000">
                <a:latin typeface="Century Gothic"/>
                <a:ea typeface="Century Gothic"/>
                <a:cs typeface="Century Gothic"/>
                <a:sym typeface="Century Gothic"/>
              </a:rPr>
              <a:t>0</a:t>
            </a:r>
            <a:r>
              <a:rPr lang="en-US" sz="1800">
                <a:latin typeface="Century Gothic"/>
                <a:ea typeface="Century Gothic"/>
                <a:cs typeface="Century Gothic"/>
                <a:sym typeface="Century Gothic"/>
              </a:rPr>
              <a:t> field</a:t>
            </a:r>
            <a:endParaRPr/>
          </a:p>
        </p:txBody>
      </p:sp>
      <p:pic>
        <p:nvPicPr>
          <p:cNvPr id="181" name="Google Shape;181;p15" descr="mage result for radiofrequency pulse spin"/>
          <p:cNvPicPr preferRelativeResize="0"/>
          <p:nvPr/>
        </p:nvPicPr>
        <p:blipFill rotWithShape="1">
          <a:blip r:embed="rId4">
            <a:alphaModFix/>
          </a:blip>
          <a:srcRect/>
          <a:stretch/>
        </p:blipFill>
        <p:spPr>
          <a:xfrm>
            <a:off x="6393879" y="1625528"/>
            <a:ext cx="2420598" cy="296523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6"/>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000">
                <a:solidFill>
                  <a:schemeClr val="dk2"/>
                </a:solidFill>
                <a:latin typeface="Arial"/>
                <a:ea typeface="Arial"/>
                <a:cs typeface="Arial"/>
                <a:sym typeface="Arial"/>
              </a:rPr>
              <a:pPr marL="0" lvl="0" indent="0" algn="r" rtl="0">
                <a:spcBef>
                  <a:spcPts val="0"/>
                </a:spcBef>
                <a:spcAft>
                  <a:spcPts val="0"/>
                </a:spcAft>
                <a:buNone/>
              </a:pPr>
              <a:t>12</a:t>
            </a:fld>
            <a:endParaRPr sz="1000">
              <a:solidFill>
                <a:schemeClr val="dk2"/>
              </a:solidFill>
              <a:latin typeface="Arial"/>
              <a:ea typeface="Arial"/>
              <a:cs typeface="Arial"/>
              <a:sym typeface="Arial"/>
            </a:endParaRPr>
          </a:p>
        </p:txBody>
      </p:sp>
      <p:pic>
        <p:nvPicPr>
          <p:cNvPr id="188" name="Google Shape;188;p16" descr="excitation.png"/>
          <p:cNvPicPr preferRelativeResize="0"/>
          <p:nvPr/>
        </p:nvPicPr>
        <p:blipFill rotWithShape="1">
          <a:blip r:embed="rId3">
            <a:alphaModFix/>
          </a:blip>
          <a:srcRect/>
          <a:stretch/>
        </p:blipFill>
        <p:spPr>
          <a:xfrm>
            <a:off x="206900" y="1505250"/>
            <a:ext cx="8730189" cy="3008602"/>
          </a:xfrm>
          <a:prstGeom prst="rect">
            <a:avLst/>
          </a:prstGeom>
          <a:noFill/>
          <a:ln>
            <a:noFill/>
          </a:ln>
        </p:spPr>
      </p:pic>
      <p:sp>
        <p:nvSpPr>
          <p:cNvPr id="189" name="Google Shape;189;p16"/>
          <p:cNvSpPr txBox="1"/>
          <p:nvPr/>
        </p:nvSpPr>
        <p:spPr>
          <a:xfrm>
            <a:off x="3200400" y="3193211"/>
            <a:ext cx="27432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90" name="Google Shape;190;p16"/>
          <p:cNvSpPr txBox="1"/>
          <p:nvPr/>
        </p:nvSpPr>
        <p:spPr>
          <a:xfrm>
            <a:off x="2950100" y="4573313"/>
            <a:ext cx="2743200" cy="646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latin typeface="Century Gothic"/>
                <a:ea typeface="Century Gothic"/>
                <a:cs typeface="Century Gothic"/>
                <a:sym typeface="Century Gothic"/>
              </a:rPr>
              <a:t>RF "kick" the nuclei to an excitation state</a:t>
            </a:r>
            <a:endParaRPr sz="1800">
              <a:latin typeface="Century Gothic"/>
              <a:ea typeface="Century Gothic"/>
              <a:cs typeface="Century Gothic"/>
              <a:sym typeface="Century Gothic"/>
            </a:endParaRPr>
          </a:p>
        </p:txBody>
      </p:sp>
      <p:sp>
        <p:nvSpPr>
          <p:cNvPr id="191" name="Google Shape;191;p16"/>
          <p:cNvSpPr txBox="1"/>
          <p:nvPr/>
        </p:nvSpPr>
        <p:spPr>
          <a:xfrm>
            <a:off x="206900" y="4573376"/>
            <a:ext cx="2743200" cy="646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latin typeface="Century Gothic"/>
                <a:ea typeface="Century Gothic"/>
                <a:cs typeface="Century Gothic"/>
                <a:sym typeface="Century Gothic"/>
              </a:rPr>
              <a:t>Spinning nuclei align to B field(Z-axis)</a:t>
            </a:r>
            <a:endParaRPr sz="1800">
              <a:latin typeface="Century Gothic"/>
              <a:ea typeface="Century Gothic"/>
              <a:cs typeface="Century Gothic"/>
              <a:sym typeface="Century Gothic"/>
            </a:endParaRPr>
          </a:p>
        </p:txBody>
      </p:sp>
      <p:sp>
        <p:nvSpPr>
          <p:cNvPr id="192" name="Google Shape;192;p16"/>
          <p:cNvSpPr txBox="1"/>
          <p:nvPr/>
        </p:nvSpPr>
        <p:spPr>
          <a:xfrm>
            <a:off x="6277950" y="4573364"/>
            <a:ext cx="27432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latin typeface="Century Gothic"/>
                <a:ea typeface="Century Gothic"/>
                <a:cs typeface="Century Gothic"/>
                <a:sym typeface="Century Gothic"/>
              </a:rPr>
              <a:t>Nuclei flip back</a:t>
            </a:r>
            <a:endParaRPr sz="1800">
              <a:latin typeface="Century Gothic"/>
              <a:ea typeface="Century Gothic"/>
              <a:cs typeface="Century Gothic"/>
              <a:sym typeface="Century Gothic"/>
            </a:endParaRPr>
          </a:p>
        </p:txBody>
      </p:sp>
      <p:sp>
        <p:nvSpPr>
          <p:cNvPr id="193" name="Google Shape;193;p16"/>
          <p:cNvSpPr txBox="1"/>
          <p:nvPr/>
        </p:nvSpPr>
        <p:spPr>
          <a:xfrm>
            <a:off x="0" y="403525"/>
            <a:ext cx="9144000" cy="86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900" b="1">
                <a:solidFill>
                  <a:schemeClr val="dk1"/>
                </a:solidFill>
                <a:latin typeface="Century Gothic"/>
                <a:ea typeface="Century Gothic"/>
                <a:cs typeface="Century Gothic"/>
                <a:sym typeface="Century Gothic"/>
              </a:rPr>
              <a:t>WHAT HAPPENS WHEN WE APPLY A RF PULSE?</a:t>
            </a:r>
            <a:endParaRPr sz="2900">
              <a:solidFill>
                <a:schemeClr val="dk1"/>
              </a:solidFill>
              <a:latin typeface="Century Gothic"/>
              <a:ea typeface="Century Gothic"/>
              <a:cs typeface="Century Gothic"/>
              <a:sym typeface="Century Gothic"/>
            </a:endParaRPr>
          </a:p>
        </p:txBody>
      </p:sp>
      <p:sp>
        <p:nvSpPr>
          <p:cNvPr id="194" name="Google Shape;194;p16"/>
          <p:cNvSpPr txBox="1"/>
          <p:nvPr/>
        </p:nvSpPr>
        <p:spPr>
          <a:xfrm>
            <a:off x="206907" y="5694425"/>
            <a:ext cx="7981200" cy="923400"/>
          </a:xfrm>
          <a:prstGeom prst="rect">
            <a:avLst/>
          </a:prstGeom>
          <a:noFill/>
          <a:ln>
            <a:noFill/>
          </a:ln>
        </p:spPr>
        <p:txBody>
          <a:bodyPr spcFirstLastPara="1" wrap="square" lIns="91425" tIns="45700" rIns="91425" bIns="45700" anchor="t" anchorCtr="0">
            <a:noAutofit/>
          </a:bodyPr>
          <a:lstStyle/>
          <a:p>
            <a:pPr marL="457200" marR="0" lvl="0" indent="-342900" algn="l" rtl="0">
              <a:spcBef>
                <a:spcPts val="0"/>
              </a:spcBef>
              <a:spcAft>
                <a:spcPts val="0"/>
              </a:spcAft>
              <a:buSzPts val="1800"/>
              <a:buFont typeface="Century Gothic"/>
              <a:buChar char="●"/>
            </a:pPr>
            <a:r>
              <a:rPr lang="en-US" sz="1800">
                <a:latin typeface="Century Gothic"/>
                <a:ea typeface="Century Gothic"/>
                <a:cs typeface="Century Gothic"/>
                <a:sym typeface="Century Gothic"/>
              </a:rPr>
              <a:t>RF is applied → The protons get in </a:t>
            </a:r>
            <a:r>
              <a:rPr lang="en-US" sz="1800" b="1">
                <a:latin typeface="Century Gothic"/>
                <a:ea typeface="Century Gothic"/>
                <a:cs typeface="Century Gothic"/>
                <a:sym typeface="Century Gothic"/>
              </a:rPr>
              <a:t>RESONANCE </a:t>
            </a:r>
            <a:r>
              <a:rPr lang="en-US" sz="1800">
                <a:latin typeface="Century Gothic"/>
                <a:ea typeface="Century Gothic"/>
                <a:cs typeface="Century Gothic"/>
                <a:sym typeface="Century Gothic"/>
              </a:rPr>
              <a:t>with the RF pulse.</a:t>
            </a:r>
            <a:endParaRPr sz="1800">
              <a:latin typeface="Century Gothic"/>
              <a:ea typeface="Century Gothic"/>
              <a:cs typeface="Century Gothic"/>
              <a:sym typeface="Century Gothic"/>
            </a:endParaRPr>
          </a:p>
          <a:p>
            <a:pPr marL="457200" marR="0" lvl="0" indent="-342900" algn="l" rtl="0">
              <a:spcBef>
                <a:spcPts val="0"/>
              </a:spcBef>
              <a:spcAft>
                <a:spcPts val="0"/>
              </a:spcAft>
              <a:buSzPts val="1800"/>
              <a:buFont typeface="Century Gothic"/>
              <a:buChar char="●"/>
            </a:pPr>
            <a:r>
              <a:rPr lang="en-US" sz="1800">
                <a:latin typeface="Century Gothic"/>
                <a:ea typeface="Century Gothic"/>
                <a:cs typeface="Century Gothic"/>
                <a:sym typeface="Century Gothic"/>
              </a:rPr>
              <a:t>Magnetization rotates away from the longitudinal direction.</a:t>
            </a:r>
            <a:endParaRPr sz="1800">
              <a:latin typeface="Century Gothic"/>
              <a:ea typeface="Century Gothic"/>
              <a:cs typeface="Century Gothic"/>
              <a:sym typeface="Century Gothic"/>
            </a:endParaRPr>
          </a:p>
          <a:p>
            <a:pPr marL="457200" marR="0" lvl="0" indent="-342900" algn="l" rtl="0">
              <a:spcBef>
                <a:spcPts val="0"/>
              </a:spcBef>
              <a:spcAft>
                <a:spcPts val="0"/>
              </a:spcAft>
              <a:buSzPts val="1800"/>
              <a:buFont typeface="Century Gothic"/>
              <a:buChar char="●"/>
            </a:pPr>
            <a:r>
              <a:rPr lang="en-US" sz="1800">
                <a:latin typeface="Century Gothic"/>
                <a:ea typeface="Century Gothic"/>
                <a:cs typeface="Century Gothic"/>
                <a:sym typeface="Century Gothic"/>
              </a:rPr>
              <a:t>RF is over → protons release the energy they absorbed.</a:t>
            </a:r>
            <a:endParaRPr sz="1800">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7"/>
          <p:cNvSpPr txBox="1"/>
          <p:nvPr/>
        </p:nvSpPr>
        <p:spPr>
          <a:xfrm>
            <a:off x="0" y="186725"/>
            <a:ext cx="9328200" cy="1400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3"/>
              </a:buClr>
              <a:buSzPts val="3400"/>
              <a:buFont typeface="Century Gothic"/>
              <a:buNone/>
            </a:pPr>
            <a:r>
              <a:rPr lang="en-US" sz="3000" b="1">
                <a:latin typeface="Century Gothic"/>
                <a:ea typeface="Century Gothic"/>
                <a:cs typeface="Century Gothic"/>
                <a:sym typeface="Century Gothic"/>
              </a:rPr>
              <a:t> WHAT HAPPENS WHEN THE RF PULSE CESES?</a:t>
            </a:r>
            <a:endParaRPr sz="3000" b="1">
              <a:latin typeface="Century Gothic"/>
              <a:ea typeface="Century Gothic"/>
              <a:cs typeface="Century Gothic"/>
              <a:sym typeface="Century Gothic"/>
            </a:endParaRPr>
          </a:p>
        </p:txBody>
      </p:sp>
      <p:pic>
        <p:nvPicPr>
          <p:cNvPr id="201" name="Google Shape;201;p17" descr="https://upload.wikimedia.org/wikibooks/en/4/40/TransRelax.jpg"/>
          <p:cNvPicPr preferRelativeResize="0"/>
          <p:nvPr/>
        </p:nvPicPr>
        <p:blipFill rotWithShape="1">
          <a:blip r:embed="rId3">
            <a:alphaModFix/>
          </a:blip>
          <a:srcRect/>
          <a:stretch/>
        </p:blipFill>
        <p:spPr>
          <a:xfrm>
            <a:off x="3481137" y="1305383"/>
            <a:ext cx="5358064" cy="5123594"/>
          </a:xfrm>
          <a:prstGeom prst="rect">
            <a:avLst/>
          </a:prstGeom>
          <a:noFill/>
          <a:ln>
            <a:noFill/>
          </a:ln>
        </p:spPr>
      </p:pic>
      <p:sp>
        <p:nvSpPr>
          <p:cNvPr id="202" name="Google Shape;202;p17"/>
          <p:cNvSpPr/>
          <p:nvPr/>
        </p:nvSpPr>
        <p:spPr>
          <a:xfrm>
            <a:off x="0" y="1305383"/>
            <a:ext cx="3015916" cy="2585323"/>
          </a:xfrm>
          <a:prstGeom prst="rect">
            <a:avLst/>
          </a:prstGeom>
          <a:noFill/>
          <a:ln>
            <a:noFill/>
          </a:ln>
        </p:spPr>
        <p:txBody>
          <a:bodyPr spcFirstLastPara="1" wrap="square" lIns="91425" tIns="45700" rIns="91425" bIns="45700" anchor="t" anchorCtr="0">
            <a:spAutoFit/>
          </a:bodyPr>
          <a:lstStyle/>
          <a:p>
            <a:pPr marL="857256" marR="0" lvl="1" indent="-457200" algn="l" rtl="0">
              <a:spcBef>
                <a:spcPts val="0"/>
              </a:spcBef>
              <a:spcAft>
                <a:spcPts val="0"/>
              </a:spcAft>
              <a:buSzPts val="1800"/>
              <a:buFont typeface="Century Gothic"/>
              <a:buAutoNum type="arabicPeriod"/>
            </a:pPr>
            <a:r>
              <a:rPr lang="en-US" sz="1800" b="1">
                <a:latin typeface="Century Gothic"/>
                <a:ea typeface="Century Gothic"/>
                <a:cs typeface="Century Gothic"/>
                <a:sym typeface="Century Gothic"/>
              </a:rPr>
              <a:t>Longitudinal relaxation</a:t>
            </a:r>
            <a:r>
              <a:rPr lang="en-US" sz="1800">
                <a:latin typeface="Century Gothic"/>
                <a:ea typeface="Century Gothic"/>
                <a:cs typeface="Century Gothic"/>
                <a:sym typeface="Century Gothic"/>
              </a:rPr>
              <a:t>: </a:t>
            </a:r>
            <a:r>
              <a:rPr lang="en-US" sz="1800" b="0" i="0" u="none" strike="noStrike" cap="none">
                <a:latin typeface="Century Gothic"/>
                <a:ea typeface="Century Gothic"/>
                <a:cs typeface="Century Gothic"/>
                <a:sym typeface="Century Gothic"/>
              </a:rPr>
              <a:t>Precession back towards B0 longitudinal field (</a:t>
            </a:r>
            <a:r>
              <a:rPr lang="en-US" sz="1800" b="1" i="0" u="none" strike="noStrike" cap="none">
                <a:latin typeface="Century Gothic"/>
                <a:ea typeface="Century Gothic"/>
                <a:cs typeface="Century Gothic"/>
                <a:sym typeface="Century Gothic"/>
              </a:rPr>
              <a:t>T1</a:t>
            </a:r>
            <a:r>
              <a:rPr lang="en-US" sz="1800" b="0" i="0" u="none" strike="noStrike" cap="none">
                <a:latin typeface="Century Gothic"/>
                <a:ea typeface="Century Gothic"/>
                <a:cs typeface="Century Gothic"/>
                <a:sym typeface="Century Gothic"/>
              </a:rPr>
              <a:t>)</a:t>
            </a:r>
            <a:br>
              <a:rPr lang="en-US" sz="1800" b="0" i="0" u="none" strike="noStrike" cap="none">
                <a:latin typeface="Century Gothic"/>
                <a:ea typeface="Century Gothic"/>
                <a:cs typeface="Century Gothic"/>
                <a:sym typeface="Century Gothic"/>
              </a:rPr>
            </a:br>
            <a:br>
              <a:rPr lang="en-US" sz="1800" b="0" i="0" u="none" strike="noStrike" cap="none">
                <a:latin typeface="Century Gothic"/>
                <a:ea typeface="Century Gothic"/>
                <a:cs typeface="Century Gothic"/>
                <a:sym typeface="Century Gothic"/>
              </a:rPr>
            </a:br>
            <a:endParaRPr sz="1800" b="0" i="0" u="none" strike="noStrike" cap="none">
              <a:latin typeface="Century Gothic"/>
              <a:ea typeface="Century Gothic"/>
              <a:cs typeface="Century Gothic"/>
              <a:sym typeface="Century Gothic"/>
            </a:endParaRPr>
          </a:p>
          <a:p>
            <a:pPr marL="857256" marR="0" lvl="1" indent="-457200" algn="l" rtl="0">
              <a:spcBef>
                <a:spcPts val="0"/>
              </a:spcBef>
              <a:spcAft>
                <a:spcPts val="0"/>
              </a:spcAft>
              <a:buSzPts val="1800"/>
              <a:buFont typeface="Century Gothic"/>
              <a:buAutoNum type="arabicPeriod"/>
            </a:pPr>
            <a:r>
              <a:rPr lang="en-US" sz="1800" b="1">
                <a:latin typeface="Century Gothic"/>
                <a:ea typeface="Century Gothic"/>
                <a:cs typeface="Century Gothic"/>
                <a:sym typeface="Century Gothic"/>
              </a:rPr>
              <a:t>Transversal relaxation</a:t>
            </a:r>
            <a:r>
              <a:rPr lang="en-US" sz="1800">
                <a:latin typeface="Century Gothic"/>
                <a:ea typeface="Century Gothic"/>
                <a:cs typeface="Century Gothic"/>
                <a:sym typeface="Century Gothic"/>
              </a:rPr>
              <a:t>:</a:t>
            </a:r>
            <a:endParaRPr sz="1800">
              <a:latin typeface="Century Gothic"/>
              <a:ea typeface="Century Gothic"/>
              <a:cs typeface="Century Gothic"/>
              <a:sym typeface="Century Gothic"/>
            </a:endParaRPr>
          </a:p>
          <a:p>
            <a:pPr marL="914400" marR="0" lvl="0" indent="0" algn="l" rtl="0">
              <a:spcBef>
                <a:spcPts val="0"/>
              </a:spcBef>
              <a:spcAft>
                <a:spcPts val="0"/>
              </a:spcAft>
              <a:buNone/>
            </a:pPr>
            <a:r>
              <a:rPr lang="en-US" sz="1800" b="0" i="0" u="none" strike="noStrike" cap="none">
                <a:latin typeface="Century Gothic"/>
                <a:ea typeface="Century Gothic"/>
                <a:cs typeface="Century Gothic"/>
                <a:sym typeface="Century Gothic"/>
              </a:rPr>
              <a:t>Dephasing of spins (</a:t>
            </a:r>
            <a:r>
              <a:rPr lang="en-US" sz="1800" b="1" i="0" u="none" strike="noStrike" cap="none">
                <a:latin typeface="Century Gothic"/>
                <a:ea typeface="Century Gothic"/>
                <a:cs typeface="Century Gothic"/>
                <a:sym typeface="Century Gothic"/>
              </a:rPr>
              <a:t>T2</a:t>
            </a:r>
            <a:r>
              <a:rPr lang="en-US" sz="1800" b="0" i="0" u="none" strike="noStrike" cap="none">
                <a:latin typeface="Century Gothic"/>
                <a:ea typeface="Century Gothic"/>
                <a:cs typeface="Century Gothic"/>
                <a:sym typeface="Century Gothic"/>
              </a:rPr>
              <a:t>)</a:t>
            </a:r>
            <a:endParaRPr/>
          </a:p>
        </p:txBody>
      </p:sp>
      <p:sp>
        <p:nvSpPr>
          <p:cNvPr id="203" name="Google Shape;203;p17"/>
          <p:cNvSpPr txBox="1">
            <a:spLocks noGrp="1"/>
          </p:cNvSpPr>
          <p:nvPr>
            <p:ph type="sldNum" idx="12"/>
          </p:nvPr>
        </p:nvSpPr>
        <p:spPr>
          <a:xfrm>
            <a:off x="8323131" y="6004811"/>
            <a:ext cx="628800" cy="7677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0000"/>
              </a:buClr>
              <a:buFont typeface="Arial"/>
              <a:buNone/>
            </a:pPr>
            <a:fld id="{00000000-1234-1234-1234-123412341234}" type="slidenum">
              <a:rPr lang="en-US" sz="1000">
                <a:solidFill>
                  <a:schemeClr val="dk2"/>
                </a:solidFill>
                <a:latin typeface="Arial"/>
                <a:ea typeface="Arial"/>
                <a:cs typeface="Arial"/>
                <a:sym typeface="Arial"/>
              </a:rPr>
              <a:pPr marL="0" lvl="0" indent="0" algn="ctr" rtl="0">
                <a:spcBef>
                  <a:spcPts val="0"/>
                </a:spcBef>
                <a:spcAft>
                  <a:spcPts val="0"/>
                </a:spcAft>
                <a:buClr>
                  <a:srgbClr val="000000"/>
                </a:buClr>
                <a:buFont typeface="Arial"/>
                <a:buNone/>
              </a:pPr>
              <a:t>13</a:t>
            </a:fld>
            <a:endParaRPr sz="1000">
              <a:solidFill>
                <a:schemeClr val="dk2"/>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8"/>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000">
                <a:solidFill>
                  <a:schemeClr val="dk2"/>
                </a:solidFill>
                <a:latin typeface="Arial"/>
                <a:ea typeface="Arial"/>
                <a:cs typeface="Arial"/>
                <a:sym typeface="Arial"/>
              </a:rPr>
              <a:pPr marL="0" lvl="0" indent="0" algn="r" rtl="0">
                <a:spcBef>
                  <a:spcPts val="0"/>
                </a:spcBef>
                <a:spcAft>
                  <a:spcPts val="0"/>
                </a:spcAft>
                <a:buNone/>
              </a:pPr>
              <a:t>14</a:t>
            </a:fld>
            <a:endParaRPr sz="1000">
              <a:solidFill>
                <a:schemeClr val="dk2"/>
              </a:solidFill>
              <a:latin typeface="Arial"/>
              <a:ea typeface="Arial"/>
              <a:cs typeface="Arial"/>
              <a:sym typeface="Arial"/>
            </a:endParaRPr>
          </a:p>
        </p:txBody>
      </p:sp>
      <p:sp>
        <p:nvSpPr>
          <p:cNvPr id="210" name="Google Shape;210;p18"/>
          <p:cNvSpPr txBox="1"/>
          <p:nvPr/>
        </p:nvSpPr>
        <p:spPr>
          <a:xfrm>
            <a:off x="2800350" y="2676525"/>
            <a:ext cx="376992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latin typeface="Century Gothic"/>
                <a:ea typeface="Century Gothic"/>
                <a:cs typeface="Century Gothic"/>
                <a:sym typeface="Century Gothic"/>
              </a:rPr>
              <a:t>Relaxation </a:t>
            </a:r>
            <a:endParaRPr sz="3600">
              <a:latin typeface="Century Gothic"/>
              <a:ea typeface="Century Gothic"/>
              <a:cs typeface="Century Gothic"/>
              <a:sym typeface="Century Gothic"/>
            </a:endParaRPr>
          </a:p>
          <a:p>
            <a:pPr marL="0" marR="0" lvl="0" indent="0" algn="ctr" rtl="0">
              <a:spcBef>
                <a:spcPts val="0"/>
              </a:spcBef>
              <a:spcAft>
                <a:spcPts val="0"/>
              </a:spcAft>
              <a:buNone/>
            </a:pPr>
            <a:r>
              <a:rPr lang="en-US" sz="3600">
                <a:latin typeface="Century Gothic"/>
                <a:ea typeface="Century Gothic"/>
                <a:cs typeface="Century Gothic"/>
                <a:sym typeface="Century Gothic"/>
              </a:rPr>
              <a:t>time</a:t>
            </a:r>
            <a:endParaRPr/>
          </a:p>
        </p:txBody>
      </p:sp>
      <p:pic>
        <p:nvPicPr>
          <p:cNvPr id="211" name="Google Shape;211;p18" descr="屏幕快照 2016-10-18 下午10.00.25.png"/>
          <p:cNvPicPr preferRelativeResize="0"/>
          <p:nvPr/>
        </p:nvPicPr>
        <p:blipFill rotWithShape="1">
          <a:blip r:embed="rId3">
            <a:alphaModFix/>
          </a:blip>
          <a:srcRect/>
          <a:stretch/>
        </p:blipFill>
        <p:spPr>
          <a:xfrm>
            <a:off x="400050" y="2000250"/>
            <a:ext cx="2743200" cy="2751799"/>
          </a:xfrm>
          <a:prstGeom prst="rect">
            <a:avLst/>
          </a:prstGeom>
          <a:noFill/>
          <a:ln>
            <a:noFill/>
          </a:ln>
        </p:spPr>
      </p:pic>
      <p:pic>
        <p:nvPicPr>
          <p:cNvPr id="212" name="Google Shape;212;p18" descr="屏幕快照 2016-10-18 下午10.00.47.png"/>
          <p:cNvPicPr preferRelativeResize="0"/>
          <p:nvPr/>
        </p:nvPicPr>
        <p:blipFill rotWithShape="1">
          <a:blip r:embed="rId4">
            <a:alphaModFix/>
          </a:blip>
          <a:srcRect/>
          <a:stretch/>
        </p:blipFill>
        <p:spPr>
          <a:xfrm>
            <a:off x="6267450" y="2000250"/>
            <a:ext cx="2743200" cy="2735339"/>
          </a:xfrm>
          <a:prstGeom prst="rect">
            <a:avLst/>
          </a:prstGeom>
          <a:noFill/>
          <a:ln>
            <a:noFill/>
          </a:ln>
        </p:spPr>
      </p:pic>
      <p:sp>
        <p:nvSpPr>
          <p:cNvPr id="213" name="Google Shape;213;p18"/>
          <p:cNvSpPr/>
          <p:nvPr/>
        </p:nvSpPr>
        <p:spPr>
          <a:xfrm>
            <a:off x="3429000" y="3990975"/>
            <a:ext cx="2655748" cy="484188"/>
          </a:xfrm>
          <a:prstGeom prst="notchedRightArrow">
            <a:avLst>
              <a:gd name="adj1" fmla="val 50000"/>
              <a:gd name="adj2" fmla="val 50000"/>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14" name="Google Shape;214;p18"/>
          <p:cNvSpPr txBox="1"/>
          <p:nvPr/>
        </p:nvSpPr>
        <p:spPr>
          <a:xfrm>
            <a:off x="447675" y="4905375"/>
            <a:ext cx="27432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latin typeface="Century Gothic"/>
                <a:ea typeface="Century Gothic"/>
                <a:cs typeface="Century Gothic"/>
                <a:sym typeface="Century Gothic"/>
              </a:rPr>
              <a:t>Switch off RF pulse</a:t>
            </a:r>
            <a:endParaRPr sz="1800">
              <a:latin typeface="Century Gothic"/>
              <a:ea typeface="Century Gothic"/>
              <a:cs typeface="Century Gothic"/>
              <a:sym typeface="Century Gothic"/>
            </a:endParaRPr>
          </a:p>
        </p:txBody>
      </p:sp>
      <p:sp>
        <p:nvSpPr>
          <p:cNvPr id="215" name="Google Shape;215;p18"/>
          <p:cNvSpPr txBox="1"/>
          <p:nvPr/>
        </p:nvSpPr>
        <p:spPr>
          <a:xfrm>
            <a:off x="6305550" y="4905376"/>
            <a:ext cx="27432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latin typeface="Century Gothic"/>
                <a:ea typeface="Century Gothic"/>
                <a:cs typeface="Century Gothic"/>
                <a:sym typeface="Century Gothic"/>
              </a:rPr>
              <a:t>Receive signal</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9"/>
          <p:cNvSpPr txBox="1">
            <a:spLocks noGrp="1"/>
          </p:cNvSpPr>
          <p:nvPr>
            <p:ph type="title"/>
          </p:nvPr>
        </p:nvSpPr>
        <p:spPr>
          <a:xfrm>
            <a:off x="295275" y="284036"/>
            <a:ext cx="7055400" cy="1400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3"/>
              </a:buClr>
              <a:buSzPts val="3600"/>
              <a:buFont typeface="Century Gothic"/>
              <a:buNone/>
            </a:pPr>
            <a:r>
              <a:rPr lang="en-US" sz="3600" b="1">
                <a:solidFill>
                  <a:srgbClr val="000000"/>
                </a:solidFill>
              </a:rPr>
              <a:t>T1 recovery</a:t>
            </a:r>
            <a:endParaRPr sz="3600" b="1">
              <a:solidFill>
                <a:srgbClr val="000000"/>
              </a:solidFill>
            </a:endParaRPr>
          </a:p>
        </p:txBody>
      </p:sp>
      <p:sp>
        <p:nvSpPr>
          <p:cNvPr id="222" name="Google Shape;222;p19"/>
          <p:cNvSpPr txBox="1">
            <a:spLocks noGrp="1"/>
          </p:cNvSpPr>
          <p:nvPr>
            <p:ph type="body" idx="1"/>
          </p:nvPr>
        </p:nvSpPr>
        <p:spPr>
          <a:xfrm>
            <a:off x="484709" y="1613538"/>
            <a:ext cx="8009933" cy="4919784"/>
          </a:xfrm>
          <a:prstGeom prst="rect">
            <a:avLst/>
          </a:prstGeom>
          <a:noFill/>
          <a:ln>
            <a:noFill/>
          </a:ln>
        </p:spPr>
        <p:txBody>
          <a:bodyPr spcFirstLastPara="1" wrap="square" lIns="91425" tIns="45700" rIns="91425" bIns="45700" anchor="t" anchorCtr="0">
            <a:normAutofit/>
          </a:bodyPr>
          <a:lstStyle/>
          <a:p>
            <a:pPr marL="342906" lvl="0" indent="-342906" algn="l" rtl="0">
              <a:spcBef>
                <a:spcPts val="0"/>
              </a:spcBef>
              <a:spcAft>
                <a:spcPts val="0"/>
              </a:spcAft>
              <a:buClr>
                <a:srgbClr val="000000"/>
              </a:buClr>
              <a:buSzPts val="1600"/>
              <a:buFont typeface="Century Gothic"/>
              <a:buChar char="●"/>
            </a:pPr>
            <a:r>
              <a:rPr lang="en-US">
                <a:solidFill>
                  <a:srgbClr val="000000"/>
                </a:solidFill>
                <a:latin typeface="Century Gothic"/>
                <a:ea typeface="Century Gothic"/>
                <a:cs typeface="Century Gothic"/>
                <a:sym typeface="Century Gothic"/>
              </a:rPr>
              <a:t>Different tissue types have different T1 and T2 dinamics. </a:t>
            </a:r>
            <a:endParaRPr>
              <a:solidFill>
                <a:srgbClr val="000000"/>
              </a:solidFill>
              <a:latin typeface="Century Gothic"/>
              <a:ea typeface="Century Gothic"/>
              <a:cs typeface="Century Gothic"/>
              <a:sym typeface="Century Gothic"/>
            </a:endParaRPr>
          </a:p>
          <a:p>
            <a:pPr marL="342906" lvl="0" indent="-342906" algn="l" rtl="0">
              <a:spcBef>
                <a:spcPts val="1000"/>
              </a:spcBef>
              <a:spcAft>
                <a:spcPts val="0"/>
              </a:spcAft>
              <a:buClr>
                <a:srgbClr val="000000"/>
              </a:buClr>
              <a:buSzPts val="1600"/>
              <a:buFont typeface="Century Gothic"/>
              <a:buChar char="●"/>
            </a:pPr>
            <a:r>
              <a:rPr lang="en-US">
                <a:solidFill>
                  <a:srgbClr val="000000"/>
                </a:solidFill>
                <a:latin typeface="Century Gothic"/>
                <a:ea typeface="Century Gothic"/>
                <a:cs typeface="Century Gothic"/>
                <a:sym typeface="Century Gothic"/>
              </a:rPr>
              <a:t>This creates contrast in imaging. </a:t>
            </a:r>
            <a:endParaRPr>
              <a:solidFill>
                <a:srgbClr val="000000"/>
              </a:solidFill>
              <a:latin typeface="Century Gothic"/>
              <a:ea typeface="Century Gothic"/>
              <a:cs typeface="Century Gothic"/>
              <a:sym typeface="Century Gothic"/>
            </a:endParaRPr>
          </a:p>
          <a:p>
            <a:pPr marL="0" lvl="0" indent="0" algn="l" rtl="0">
              <a:spcBef>
                <a:spcPts val="1000"/>
              </a:spcBef>
              <a:spcAft>
                <a:spcPts val="0"/>
              </a:spcAft>
              <a:buSzPts val="1600"/>
              <a:buNone/>
            </a:pPr>
            <a:endParaRPr/>
          </a:p>
          <a:p>
            <a:pPr marL="742962" lvl="1" indent="-194315" algn="l" rtl="0">
              <a:spcBef>
                <a:spcPts val="1000"/>
              </a:spcBef>
              <a:spcAft>
                <a:spcPts val="0"/>
              </a:spcAft>
              <a:buSzPts val="1440"/>
              <a:buNone/>
            </a:pPr>
            <a:endParaRPr/>
          </a:p>
          <a:p>
            <a:pPr marL="742962" lvl="1" indent="-194315" algn="l" rtl="0">
              <a:spcBef>
                <a:spcPts val="1000"/>
              </a:spcBef>
              <a:spcAft>
                <a:spcPts val="0"/>
              </a:spcAft>
              <a:buSzPts val="1440"/>
              <a:buNone/>
            </a:pPr>
            <a:endParaRPr/>
          </a:p>
        </p:txBody>
      </p:sp>
      <p:grpSp>
        <p:nvGrpSpPr>
          <p:cNvPr id="223" name="Google Shape;223;p19"/>
          <p:cNvGrpSpPr/>
          <p:nvPr/>
        </p:nvGrpSpPr>
        <p:grpSpPr>
          <a:xfrm>
            <a:off x="-9951688" y="-10047665"/>
            <a:ext cx="114025" cy="115889"/>
            <a:chOff x="1079" y="828"/>
            <a:chExt cx="3719" cy="2480"/>
          </a:xfrm>
        </p:grpSpPr>
        <p:pic>
          <p:nvPicPr>
            <p:cNvPr id="224" name="Google Shape;224;p19" descr="invrecovplot"/>
            <p:cNvPicPr preferRelativeResize="0"/>
            <p:nvPr/>
          </p:nvPicPr>
          <p:blipFill rotWithShape="1">
            <a:blip r:embed="rId3">
              <a:alphaModFix/>
            </a:blip>
            <a:srcRect l="7874" b="6299"/>
            <a:stretch/>
          </p:blipFill>
          <p:spPr>
            <a:xfrm>
              <a:off x="1079" y="828"/>
              <a:ext cx="3719" cy="2480"/>
            </a:xfrm>
            <a:prstGeom prst="rect">
              <a:avLst/>
            </a:prstGeom>
            <a:noFill/>
            <a:ln>
              <a:noFill/>
            </a:ln>
          </p:spPr>
        </p:pic>
        <p:sp>
          <p:nvSpPr>
            <p:cNvPr id="225" name="Google Shape;225;p19"/>
            <p:cNvSpPr txBox="1"/>
            <p:nvPr/>
          </p:nvSpPr>
          <p:spPr>
            <a:xfrm>
              <a:off x="1722" y="1293"/>
              <a:ext cx="408" cy="255"/>
            </a:xfrm>
            <a:prstGeom prst="rect">
              <a:avLst/>
            </a:prstGeom>
            <a:noFill/>
            <a:ln w="19050" cap="flat" cmpd="sng">
              <a:solidFill>
                <a:schemeClr val="lt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rgbClr val="FF0000"/>
                  </a:solidFill>
                  <a:latin typeface="Arial"/>
                  <a:ea typeface="Arial"/>
                  <a:cs typeface="Arial"/>
                  <a:sym typeface="Arial"/>
                </a:rPr>
                <a:t>WM</a:t>
              </a:r>
              <a:endParaRPr/>
            </a:p>
          </p:txBody>
        </p:sp>
        <p:sp>
          <p:nvSpPr>
            <p:cNvPr id="226" name="Google Shape;226;p19"/>
            <p:cNvSpPr txBox="1"/>
            <p:nvPr/>
          </p:nvSpPr>
          <p:spPr>
            <a:xfrm>
              <a:off x="2946" y="1578"/>
              <a:ext cx="385" cy="255"/>
            </a:xfrm>
            <a:prstGeom prst="rect">
              <a:avLst/>
            </a:prstGeom>
            <a:noFill/>
            <a:ln w="19050" cap="flat" cmpd="sng">
              <a:solidFill>
                <a:schemeClr val="lt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accent2"/>
                  </a:solidFill>
                  <a:latin typeface="Arial"/>
                  <a:ea typeface="Arial"/>
                  <a:cs typeface="Arial"/>
                  <a:sym typeface="Arial"/>
                </a:rPr>
                <a:t>GM</a:t>
              </a:r>
              <a:endParaRPr/>
            </a:p>
          </p:txBody>
        </p:sp>
        <p:sp>
          <p:nvSpPr>
            <p:cNvPr id="227" name="Google Shape;227;p19"/>
            <p:cNvSpPr txBox="1"/>
            <p:nvPr/>
          </p:nvSpPr>
          <p:spPr>
            <a:xfrm>
              <a:off x="3257" y="2478"/>
              <a:ext cx="441" cy="255"/>
            </a:xfrm>
            <a:prstGeom prst="rect">
              <a:avLst/>
            </a:prstGeom>
            <a:noFill/>
            <a:ln w="19050" cap="flat" cmpd="sng">
              <a:solidFill>
                <a:schemeClr val="lt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rgbClr val="33CC33"/>
                  </a:solidFill>
                  <a:latin typeface="Arial"/>
                  <a:ea typeface="Arial"/>
                  <a:cs typeface="Arial"/>
                  <a:sym typeface="Arial"/>
                </a:rPr>
                <a:t>CSF</a:t>
              </a:r>
              <a:endParaRPr/>
            </a:p>
          </p:txBody>
        </p:sp>
      </p:grpSp>
      <p:pic>
        <p:nvPicPr>
          <p:cNvPr id="228" name="Google Shape;228;p19"/>
          <p:cNvPicPr preferRelativeResize="0"/>
          <p:nvPr/>
        </p:nvPicPr>
        <p:blipFill>
          <a:blip r:embed="rId4">
            <a:alphaModFix/>
          </a:blip>
          <a:stretch>
            <a:fillRect/>
          </a:stretch>
        </p:blipFill>
        <p:spPr>
          <a:xfrm>
            <a:off x="930675" y="2867725"/>
            <a:ext cx="6420000" cy="346631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0"/>
          <p:cNvSpPr txBox="1">
            <a:spLocks noGrp="1"/>
          </p:cNvSpPr>
          <p:nvPr>
            <p:ph type="title"/>
          </p:nvPr>
        </p:nvSpPr>
        <p:spPr>
          <a:xfrm>
            <a:off x="307950" y="213017"/>
            <a:ext cx="7055400" cy="1400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3"/>
              </a:buClr>
              <a:buSzPts val="3600"/>
              <a:buFont typeface="Century Gothic"/>
              <a:buNone/>
            </a:pPr>
            <a:r>
              <a:rPr lang="en-US" sz="3600" b="1">
                <a:solidFill>
                  <a:srgbClr val="000000"/>
                </a:solidFill>
              </a:rPr>
              <a:t>T2 decay</a:t>
            </a:r>
            <a:endParaRPr sz="3600" b="1">
              <a:solidFill>
                <a:srgbClr val="000000"/>
              </a:solidFill>
            </a:endParaRPr>
          </a:p>
        </p:txBody>
      </p:sp>
      <p:sp>
        <p:nvSpPr>
          <p:cNvPr id="235" name="Google Shape;235;p20"/>
          <p:cNvSpPr txBox="1">
            <a:spLocks noGrp="1"/>
          </p:cNvSpPr>
          <p:nvPr>
            <p:ph type="body" idx="1"/>
          </p:nvPr>
        </p:nvSpPr>
        <p:spPr>
          <a:xfrm>
            <a:off x="484709" y="1613538"/>
            <a:ext cx="8009933" cy="4919784"/>
          </a:xfrm>
          <a:prstGeom prst="rect">
            <a:avLst/>
          </a:prstGeom>
          <a:noFill/>
          <a:ln>
            <a:noFill/>
          </a:ln>
        </p:spPr>
        <p:txBody>
          <a:bodyPr spcFirstLastPara="1" wrap="square" lIns="91425" tIns="45700" rIns="91425" bIns="45700" anchor="t" anchorCtr="0">
            <a:normAutofit/>
          </a:bodyPr>
          <a:lstStyle/>
          <a:p>
            <a:pPr marL="342906" lvl="0" indent="-342906" algn="l" rtl="0">
              <a:spcBef>
                <a:spcPts val="0"/>
              </a:spcBef>
              <a:spcAft>
                <a:spcPts val="0"/>
              </a:spcAft>
              <a:buClr>
                <a:srgbClr val="000000"/>
              </a:buClr>
              <a:buSzPts val="1600"/>
              <a:buFont typeface="Century Gothic"/>
              <a:buChar char="●"/>
            </a:pPr>
            <a:r>
              <a:rPr lang="en-US">
                <a:solidFill>
                  <a:srgbClr val="000000"/>
                </a:solidFill>
                <a:latin typeface="Century Gothic"/>
                <a:ea typeface="Century Gothic"/>
                <a:cs typeface="Century Gothic"/>
                <a:sym typeface="Century Gothic"/>
              </a:rPr>
              <a:t>Different tissue types have different T1 and T2 characteristics. </a:t>
            </a:r>
            <a:endParaRPr>
              <a:solidFill>
                <a:srgbClr val="000000"/>
              </a:solidFill>
              <a:latin typeface="Century Gothic"/>
              <a:ea typeface="Century Gothic"/>
              <a:cs typeface="Century Gothic"/>
              <a:sym typeface="Century Gothic"/>
            </a:endParaRPr>
          </a:p>
          <a:p>
            <a:pPr marL="342906" lvl="0" indent="-342906" algn="l" rtl="0">
              <a:spcBef>
                <a:spcPts val="1000"/>
              </a:spcBef>
              <a:spcAft>
                <a:spcPts val="0"/>
              </a:spcAft>
              <a:buClr>
                <a:srgbClr val="000000"/>
              </a:buClr>
              <a:buSzPts val="1600"/>
              <a:buFont typeface="Century Gothic"/>
              <a:buChar char="●"/>
            </a:pPr>
            <a:r>
              <a:rPr lang="en-US">
                <a:solidFill>
                  <a:srgbClr val="000000"/>
                </a:solidFill>
                <a:latin typeface="Century Gothic"/>
                <a:ea typeface="Century Gothic"/>
                <a:cs typeface="Century Gothic"/>
                <a:sym typeface="Century Gothic"/>
              </a:rPr>
              <a:t>This creates contrast in imaging. </a:t>
            </a:r>
            <a:endParaRPr>
              <a:solidFill>
                <a:srgbClr val="000000"/>
              </a:solidFill>
              <a:latin typeface="Century Gothic"/>
              <a:ea typeface="Century Gothic"/>
              <a:cs typeface="Century Gothic"/>
              <a:sym typeface="Century Gothic"/>
            </a:endParaRPr>
          </a:p>
          <a:p>
            <a:pPr marL="0" lvl="0" indent="0" algn="l" rtl="0">
              <a:spcBef>
                <a:spcPts val="1000"/>
              </a:spcBef>
              <a:spcAft>
                <a:spcPts val="0"/>
              </a:spcAft>
              <a:buSzPts val="1600"/>
              <a:buNone/>
            </a:pPr>
            <a:endParaRPr/>
          </a:p>
          <a:p>
            <a:pPr marL="742962" lvl="1" indent="-194315" algn="l" rtl="0">
              <a:spcBef>
                <a:spcPts val="1000"/>
              </a:spcBef>
              <a:spcAft>
                <a:spcPts val="0"/>
              </a:spcAft>
              <a:buSzPts val="1440"/>
              <a:buNone/>
            </a:pPr>
            <a:endParaRPr/>
          </a:p>
          <a:p>
            <a:pPr marL="742962" lvl="1" indent="-194315" algn="l" rtl="0">
              <a:spcBef>
                <a:spcPts val="1000"/>
              </a:spcBef>
              <a:spcAft>
                <a:spcPts val="0"/>
              </a:spcAft>
              <a:buSzPts val="1440"/>
              <a:buNone/>
            </a:pPr>
            <a:endParaRPr/>
          </a:p>
        </p:txBody>
      </p:sp>
      <p:sp>
        <p:nvSpPr>
          <p:cNvPr id="236" name="Google Shape;236;p20"/>
          <p:cNvSpPr txBox="1">
            <a:spLocks noGrp="1"/>
          </p:cNvSpPr>
          <p:nvPr>
            <p:ph type="sldNum" idx="12"/>
          </p:nvPr>
        </p:nvSpPr>
        <p:spPr>
          <a:xfrm>
            <a:off x="8406031" y="5948436"/>
            <a:ext cx="628800" cy="7677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0000"/>
              </a:buClr>
              <a:buFont typeface="Arial"/>
              <a:buNone/>
            </a:pPr>
            <a:fld id="{00000000-1234-1234-1234-123412341234}" type="slidenum">
              <a:rPr lang="en-US" sz="1000">
                <a:solidFill>
                  <a:schemeClr val="dk2"/>
                </a:solidFill>
                <a:latin typeface="Arial"/>
                <a:ea typeface="Arial"/>
                <a:cs typeface="Arial"/>
                <a:sym typeface="Arial"/>
              </a:rPr>
              <a:pPr marL="0" lvl="0" indent="0" algn="ctr" rtl="0">
                <a:spcBef>
                  <a:spcPts val="0"/>
                </a:spcBef>
                <a:spcAft>
                  <a:spcPts val="0"/>
                </a:spcAft>
                <a:buClr>
                  <a:srgbClr val="000000"/>
                </a:buClr>
                <a:buFont typeface="Arial"/>
                <a:buNone/>
              </a:pPr>
              <a:t>16</a:t>
            </a:fld>
            <a:endParaRPr sz="1000">
              <a:solidFill>
                <a:schemeClr val="dk2"/>
              </a:solidFill>
              <a:latin typeface="Arial"/>
              <a:ea typeface="Arial"/>
              <a:cs typeface="Arial"/>
              <a:sym typeface="Arial"/>
            </a:endParaRPr>
          </a:p>
        </p:txBody>
      </p:sp>
      <p:pic>
        <p:nvPicPr>
          <p:cNvPr id="237" name="Google Shape;237;p20"/>
          <p:cNvPicPr preferRelativeResize="0"/>
          <p:nvPr/>
        </p:nvPicPr>
        <p:blipFill>
          <a:blip r:embed="rId3">
            <a:alphaModFix/>
          </a:blip>
          <a:stretch>
            <a:fillRect/>
          </a:stretch>
        </p:blipFill>
        <p:spPr>
          <a:xfrm>
            <a:off x="767425" y="2702950"/>
            <a:ext cx="6861626" cy="3698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1"/>
          <p:cNvSpPr txBox="1">
            <a:spLocks noGrp="1"/>
          </p:cNvSpPr>
          <p:nvPr>
            <p:ph type="title"/>
          </p:nvPr>
        </p:nvSpPr>
        <p:spPr>
          <a:xfrm>
            <a:off x="146679" y="195226"/>
            <a:ext cx="7055400" cy="1400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3"/>
              </a:buClr>
              <a:buSzPts val="4200"/>
              <a:buFont typeface="Century Gothic"/>
              <a:buNone/>
            </a:pPr>
            <a:r>
              <a:rPr lang="en-US" sz="3600" b="1">
                <a:solidFill>
                  <a:srgbClr val="000000"/>
                </a:solidFill>
              </a:rPr>
              <a:t>T2 and T2*</a:t>
            </a:r>
            <a:endParaRPr sz="3600" b="1">
              <a:solidFill>
                <a:srgbClr val="000000"/>
              </a:solidFill>
            </a:endParaRPr>
          </a:p>
        </p:txBody>
      </p:sp>
      <p:sp>
        <p:nvSpPr>
          <p:cNvPr id="244" name="Google Shape;244;p21"/>
          <p:cNvSpPr txBox="1">
            <a:spLocks noGrp="1"/>
          </p:cNvSpPr>
          <p:nvPr>
            <p:ph type="body" idx="1"/>
          </p:nvPr>
        </p:nvSpPr>
        <p:spPr>
          <a:xfrm>
            <a:off x="146675" y="1535422"/>
            <a:ext cx="5534700" cy="2914800"/>
          </a:xfrm>
          <a:prstGeom prst="rect">
            <a:avLst/>
          </a:prstGeom>
          <a:noFill/>
          <a:ln>
            <a:noFill/>
          </a:ln>
        </p:spPr>
        <p:txBody>
          <a:bodyPr spcFirstLastPara="1" wrap="square" lIns="91425" tIns="45700" rIns="91425" bIns="45700" anchor="t" anchorCtr="0">
            <a:normAutofit lnSpcReduction="10000"/>
          </a:bodyPr>
          <a:lstStyle/>
          <a:p>
            <a:pPr marL="342906" lvl="0" indent="-342906" algn="l" rtl="0">
              <a:spcBef>
                <a:spcPts val="0"/>
              </a:spcBef>
              <a:spcAft>
                <a:spcPts val="0"/>
              </a:spcAft>
              <a:buClr>
                <a:srgbClr val="000000"/>
              </a:buClr>
              <a:buSzPts val="1600"/>
              <a:buFont typeface="Century Gothic"/>
              <a:buChar char="●"/>
            </a:pPr>
            <a:r>
              <a:rPr lang="en-US">
                <a:solidFill>
                  <a:srgbClr val="000000"/>
                </a:solidFill>
                <a:latin typeface="Century Gothic"/>
                <a:ea typeface="Century Gothic"/>
                <a:cs typeface="Century Gothic"/>
                <a:sym typeface="Century Gothic"/>
              </a:rPr>
              <a:t>T2 = the true ‘natural’ decay time of the tissues (perfect homogeneous environment)</a:t>
            </a:r>
            <a:endParaRPr>
              <a:solidFill>
                <a:srgbClr val="000000"/>
              </a:solidFill>
              <a:latin typeface="Century Gothic"/>
              <a:ea typeface="Century Gothic"/>
              <a:cs typeface="Century Gothic"/>
              <a:sym typeface="Century Gothic"/>
            </a:endParaRPr>
          </a:p>
          <a:p>
            <a:pPr marL="342906" lvl="0" indent="-342906" algn="l" rtl="0">
              <a:spcBef>
                <a:spcPts val="1000"/>
              </a:spcBef>
              <a:spcAft>
                <a:spcPts val="0"/>
              </a:spcAft>
              <a:buClr>
                <a:srgbClr val="000000"/>
              </a:buClr>
              <a:buSzPts val="1600"/>
              <a:buFont typeface="Century Gothic"/>
              <a:buChar char="●"/>
            </a:pPr>
            <a:r>
              <a:rPr lang="en-US">
                <a:solidFill>
                  <a:srgbClr val="000000"/>
                </a:solidFill>
                <a:latin typeface="Century Gothic"/>
                <a:ea typeface="Century Gothic"/>
                <a:cs typeface="Century Gothic"/>
                <a:sym typeface="Century Gothic"/>
              </a:rPr>
              <a:t>T2* = dephasing is faster than T2 due to inhomogeneities, which affect spin dephasing, and lead to signal decrease. </a:t>
            </a:r>
            <a:endParaRPr>
              <a:solidFill>
                <a:srgbClr val="000000"/>
              </a:solidFill>
              <a:latin typeface="Century Gothic"/>
              <a:ea typeface="Century Gothic"/>
              <a:cs typeface="Century Gothic"/>
              <a:sym typeface="Century Gothic"/>
            </a:endParaRPr>
          </a:p>
          <a:p>
            <a:pPr marL="0" lvl="0" indent="0" algn="l" rtl="0">
              <a:spcBef>
                <a:spcPts val="1000"/>
              </a:spcBef>
              <a:spcAft>
                <a:spcPts val="0"/>
              </a:spcAft>
              <a:buNone/>
            </a:pPr>
            <a:endParaRPr>
              <a:solidFill>
                <a:srgbClr val="000000"/>
              </a:solidFill>
              <a:latin typeface="Century Gothic"/>
              <a:ea typeface="Century Gothic"/>
              <a:cs typeface="Century Gothic"/>
              <a:sym typeface="Century Gothic"/>
            </a:endParaRPr>
          </a:p>
          <a:p>
            <a:pPr marL="342906" lvl="0" indent="-342906" algn="l" rtl="0">
              <a:spcBef>
                <a:spcPts val="1000"/>
              </a:spcBef>
              <a:spcAft>
                <a:spcPts val="0"/>
              </a:spcAft>
              <a:buClr>
                <a:srgbClr val="000000"/>
              </a:buClr>
              <a:buSzPts val="1600"/>
              <a:buFont typeface="Century Gothic"/>
              <a:buChar char="●"/>
            </a:pPr>
            <a:r>
              <a:rPr lang="en-US">
                <a:solidFill>
                  <a:srgbClr val="000000"/>
                </a:solidFill>
                <a:latin typeface="Century Gothic"/>
                <a:ea typeface="Century Gothic"/>
                <a:cs typeface="Century Gothic"/>
                <a:sym typeface="Century Gothic"/>
              </a:rPr>
              <a:t>In BOLD fMRI:</a:t>
            </a:r>
            <a:endParaRPr>
              <a:solidFill>
                <a:srgbClr val="000000"/>
              </a:solidFill>
              <a:latin typeface="Century Gothic"/>
              <a:ea typeface="Century Gothic"/>
              <a:cs typeface="Century Gothic"/>
              <a:sym typeface="Century Gothic"/>
            </a:endParaRPr>
          </a:p>
          <a:p>
            <a:pPr marL="742961" lvl="1" indent="-295915" algn="l" rtl="0">
              <a:spcBef>
                <a:spcPts val="1000"/>
              </a:spcBef>
              <a:spcAft>
                <a:spcPts val="0"/>
              </a:spcAft>
              <a:buClr>
                <a:srgbClr val="000000"/>
              </a:buClr>
              <a:buSzPts val="1600"/>
              <a:buChar char="○"/>
            </a:pPr>
            <a:r>
              <a:rPr lang="en-US">
                <a:solidFill>
                  <a:srgbClr val="000000"/>
                </a:solidFill>
                <a:latin typeface="Century Gothic"/>
                <a:ea typeface="Century Gothic"/>
                <a:cs typeface="Century Gothic"/>
                <a:sym typeface="Century Gothic"/>
              </a:rPr>
              <a:t>T2* changes in relation to brain activity</a:t>
            </a:r>
            <a:r>
              <a:rPr lang="en-US">
                <a:solidFill>
                  <a:srgbClr val="000000"/>
                </a:solidFill>
              </a:rPr>
              <a:t>.</a:t>
            </a:r>
            <a:endParaRPr>
              <a:solidFill>
                <a:srgbClr val="000000"/>
              </a:solidFill>
            </a:endParaRPr>
          </a:p>
          <a:p>
            <a:pPr marL="342906" lvl="0" indent="-241306" algn="l" rtl="0">
              <a:spcBef>
                <a:spcPts val="1000"/>
              </a:spcBef>
              <a:spcAft>
                <a:spcPts val="0"/>
              </a:spcAft>
              <a:buSzPts val="1600"/>
              <a:buNone/>
            </a:pPr>
            <a:endParaRPr/>
          </a:p>
        </p:txBody>
      </p:sp>
      <p:grpSp>
        <p:nvGrpSpPr>
          <p:cNvPr id="245" name="Google Shape;245;p21"/>
          <p:cNvGrpSpPr/>
          <p:nvPr/>
        </p:nvGrpSpPr>
        <p:grpSpPr>
          <a:xfrm>
            <a:off x="18402978" y="591855"/>
            <a:ext cx="8984577" cy="1008243"/>
            <a:chOff x="3936" y="1056"/>
            <a:chExt cx="2087" cy="2873"/>
          </a:xfrm>
        </p:grpSpPr>
        <p:pic>
          <p:nvPicPr>
            <p:cNvPr id="246" name="Google Shape;246;p21" descr="spinspin_interaction"/>
            <p:cNvPicPr preferRelativeResize="0"/>
            <p:nvPr/>
          </p:nvPicPr>
          <p:blipFill rotWithShape="1">
            <a:blip r:embed="rId3">
              <a:alphaModFix/>
            </a:blip>
            <a:srcRect/>
            <a:stretch/>
          </p:blipFill>
          <p:spPr>
            <a:xfrm>
              <a:off x="4020" y="1277"/>
              <a:ext cx="1912" cy="2652"/>
            </a:xfrm>
            <a:prstGeom prst="rect">
              <a:avLst/>
            </a:prstGeom>
            <a:noFill/>
            <a:ln>
              <a:noFill/>
            </a:ln>
          </p:spPr>
        </p:pic>
        <p:sp>
          <p:nvSpPr>
            <p:cNvPr id="247" name="Google Shape;247;p21"/>
            <p:cNvSpPr txBox="1"/>
            <p:nvPr/>
          </p:nvSpPr>
          <p:spPr>
            <a:xfrm>
              <a:off x="5796" y="1827"/>
              <a:ext cx="227" cy="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i="1">
                  <a:solidFill>
                    <a:srgbClr val="0066CC"/>
                  </a:solidFill>
                  <a:latin typeface="Times New Roman"/>
                  <a:ea typeface="Times New Roman"/>
                  <a:cs typeface="Times New Roman"/>
                  <a:sym typeface="Times New Roman"/>
                </a:rPr>
                <a:t>B</a:t>
              </a:r>
              <a:endParaRPr/>
            </a:p>
          </p:txBody>
        </p:sp>
        <p:sp>
          <p:nvSpPr>
            <p:cNvPr id="248" name="Google Shape;248;p21"/>
            <p:cNvSpPr txBox="1"/>
            <p:nvPr/>
          </p:nvSpPr>
          <p:spPr>
            <a:xfrm>
              <a:off x="5252" y="1056"/>
              <a:ext cx="227" cy="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i="1">
                  <a:solidFill>
                    <a:srgbClr val="00CC99"/>
                  </a:solidFill>
                  <a:latin typeface="Times New Roman"/>
                  <a:ea typeface="Times New Roman"/>
                  <a:cs typeface="Times New Roman"/>
                  <a:sym typeface="Times New Roman"/>
                </a:rPr>
                <a:t>B</a:t>
              </a:r>
              <a:endParaRPr/>
            </a:p>
          </p:txBody>
        </p:sp>
        <p:sp>
          <p:nvSpPr>
            <p:cNvPr id="249" name="Google Shape;249;p21"/>
            <p:cNvSpPr txBox="1"/>
            <p:nvPr/>
          </p:nvSpPr>
          <p:spPr>
            <a:xfrm>
              <a:off x="3936" y="1872"/>
              <a:ext cx="227" cy="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i="1">
                  <a:solidFill>
                    <a:srgbClr val="FF0000"/>
                  </a:solidFill>
                  <a:latin typeface="Times New Roman"/>
                  <a:ea typeface="Times New Roman"/>
                  <a:cs typeface="Times New Roman"/>
                  <a:sym typeface="Times New Roman"/>
                </a:rPr>
                <a:t>B</a:t>
              </a:r>
              <a:endParaRPr/>
            </a:p>
          </p:txBody>
        </p:sp>
        <p:sp>
          <p:nvSpPr>
            <p:cNvPr id="250" name="Google Shape;250;p21"/>
            <p:cNvSpPr txBox="1"/>
            <p:nvPr/>
          </p:nvSpPr>
          <p:spPr>
            <a:xfrm>
              <a:off x="5524" y="3596"/>
              <a:ext cx="227" cy="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i="1">
                  <a:solidFill>
                    <a:srgbClr val="FF9933"/>
                  </a:solidFill>
                  <a:latin typeface="Times New Roman"/>
                  <a:ea typeface="Times New Roman"/>
                  <a:cs typeface="Times New Roman"/>
                  <a:sym typeface="Times New Roman"/>
                </a:rPr>
                <a:t>B</a:t>
              </a:r>
              <a:endParaRPr/>
            </a:p>
          </p:txBody>
        </p:sp>
      </p:grpSp>
      <p:grpSp>
        <p:nvGrpSpPr>
          <p:cNvPr id="251" name="Google Shape;251;p21"/>
          <p:cNvGrpSpPr/>
          <p:nvPr/>
        </p:nvGrpSpPr>
        <p:grpSpPr>
          <a:xfrm>
            <a:off x="17690465" y="60320"/>
            <a:ext cx="9096418" cy="1008243"/>
            <a:chOff x="3936" y="1056"/>
            <a:chExt cx="2160" cy="2874"/>
          </a:xfrm>
        </p:grpSpPr>
        <p:pic>
          <p:nvPicPr>
            <p:cNvPr id="252" name="Google Shape;252;p21" descr="spinspin_interaction"/>
            <p:cNvPicPr preferRelativeResize="0"/>
            <p:nvPr/>
          </p:nvPicPr>
          <p:blipFill rotWithShape="1">
            <a:blip r:embed="rId3">
              <a:alphaModFix/>
            </a:blip>
            <a:srcRect/>
            <a:stretch/>
          </p:blipFill>
          <p:spPr>
            <a:xfrm>
              <a:off x="4020" y="1277"/>
              <a:ext cx="1913" cy="2653"/>
            </a:xfrm>
            <a:prstGeom prst="rect">
              <a:avLst/>
            </a:prstGeom>
            <a:noFill/>
            <a:ln>
              <a:noFill/>
            </a:ln>
          </p:spPr>
        </p:pic>
        <p:sp>
          <p:nvSpPr>
            <p:cNvPr id="253" name="Google Shape;253;p21"/>
            <p:cNvSpPr txBox="1"/>
            <p:nvPr/>
          </p:nvSpPr>
          <p:spPr>
            <a:xfrm>
              <a:off x="5796" y="1827"/>
              <a:ext cx="300" cy="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i="1">
                  <a:solidFill>
                    <a:srgbClr val="0066CC"/>
                  </a:solidFill>
                  <a:latin typeface="Times New Roman"/>
                  <a:ea typeface="Times New Roman"/>
                  <a:cs typeface="Times New Roman"/>
                  <a:sym typeface="Times New Roman"/>
                </a:rPr>
                <a:t>B</a:t>
              </a:r>
              <a:endParaRPr/>
            </a:p>
          </p:txBody>
        </p:sp>
        <p:sp>
          <p:nvSpPr>
            <p:cNvPr id="254" name="Google Shape;254;p21"/>
            <p:cNvSpPr txBox="1"/>
            <p:nvPr/>
          </p:nvSpPr>
          <p:spPr>
            <a:xfrm>
              <a:off x="5252" y="1056"/>
              <a:ext cx="300" cy="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i="1">
                  <a:solidFill>
                    <a:srgbClr val="00CC99"/>
                  </a:solidFill>
                  <a:latin typeface="Times New Roman"/>
                  <a:ea typeface="Times New Roman"/>
                  <a:cs typeface="Times New Roman"/>
                  <a:sym typeface="Times New Roman"/>
                </a:rPr>
                <a:t>B</a:t>
              </a:r>
              <a:endParaRPr/>
            </a:p>
          </p:txBody>
        </p:sp>
        <p:sp>
          <p:nvSpPr>
            <p:cNvPr id="255" name="Google Shape;255;p21"/>
            <p:cNvSpPr txBox="1"/>
            <p:nvPr/>
          </p:nvSpPr>
          <p:spPr>
            <a:xfrm>
              <a:off x="3936" y="1872"/>
              <a:ext cx="300" cy="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i="1">
                  <a:solidFill>
                    <a:srgbClr val="FF0000"/>
                  </a:solidFill>
                  <a:latin typeface="Times New Roman"/>
                  <a:ea typeface="Times New Roman"/>
                  <a:cs typeface="Times New Roman"/>
                  <a:sym typeface="Times New Roman"/>
                </a:rPr>
                <a:t>B</a:t>
              </a:r>
              <a:endParaRPr/>
            </a:p>
          </p:txBody>
        </p:sp>
        <p:sp>
          <p:nvSpPr>
            <p:cNvPr id="256" name="Google Shape;256;p21"/>
            <p:cNvSpPr txBox="1"/>
            <p:nvPr/>
          </p:nvSpPr>
          <p:spPr>
            <a:xfrm>
              <a:off x="5524" y="3596"/>
              <a:ext cx="300" cy="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i="1">
                  <a:solidFill>
                    <a:srgbClr val="FF9933"/>
                  </a:solidFill>
                  <a:latin typeface="Times New Roman"/>
                  <a:ea typeface="Times New Roman"/>
                  <a:cs typeface="Times New Roman"/>
                  <a:sym typeface="Times New Roman"/>
                </a:rPr>
                <a:t>B</a:t>
              </a:r>
              <a:endParaRPr/>
            </a:p>
          </p:txBody>
        </p:sp>
      </p:grpSp>
      <p:grpSp>
        <p:nvGrpSpPr>
          <p:cNvPr id="257" name="Google Shape;257;p21"/>
          <p:cNvGrpSpPr/>
          <p:nvPr/>
        </p:nvGrpSpPr>
        <p:grpSpPr>
          <a:xfrm>
            <a:off x="18423050" y="231809"/>
            <a:ext cx="9096418" cy="1008243"/>
            <a:chOff x="3936" y="1056"/>
            <a:chExt cx="2160" cy="2874"/>
          </a:xfrm>
        </p:grpSpPr>
        <p:pic>
          <p:nvPicPr>
            <p:cNvPr id="258" name="Google Shape;258;p21" descr="spinspin_interaction"/>
            <p:cNvPicPr preferRelativeResize="0"/>
            <p:nvPr/>
          </p:nvPicPr>
          <p:blipFill rotWithShape="1">
            <a:blip r:embed="rId3">
              <a:alphaModFix/>
            </a:blip>
            <a:srcRect/>
            <a:stretch/>
          </p:blipFill>
          <p:spPr>
            <a:xfrm>
              <a:off x="4020" y="1277"/>
              <a:ext cx="1913" cy="2653"/>
            </a:xfrm>
            <a:prstGeom prst="rect">
              <a:avLst/>
            </a:prstGeom>
            <a:noFill/>
            <a:ln>
              <a:noFill/>
            </a:ln>
          </p:spPr>
        </p:pic>
        <p:sp>
          <p:nvSpPr>
            <p:cNvPr id="259" name="Google Shape;259;p21"/>
            <p:cNvSpPr txBox="1"/>
            <p:nvPr/>
          </p:nvSpPr>
          <p:spPr>
            <a:xfrm>
              <a:off x="5796" y="1827"/>
              <a:ext cx="300" cy="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i="1">
                  <a:solidFill>
                    <a:srgbClr val="0066CC"/>
                  </a:solidFill>
                  <a:latin typeface="Times New Roman"/>
                  <a:ea typeface="Times New Roman"/>
                  <a:cs typeface="Times New Roman"/>
                  <a:sym typeface="Times New Roman"/>
                </a:rPr>
                <a:t>B</a:t>
              </a:r>
              <a:endParaRPr/>
            </a:p>
          </p:txBody>
        </p:sp>
        <p:sp>
          <p:nvSpPr>
            <p:cNvPr id="260" name="Google Shape;260;p21"/>
            <p:cNvSpPr txBox="1"/>
            <p:nvPr/>
          </p:nvSpPr>
          <p:spPr>
            <a:xfrm>
              <a:off x="5252" y="1056"/>
              <a:ext cx="300" cy="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i="1">
                  <a:solidFill>
                    <a:srgbClr val="00CC99"/>
                  </a:solidFill>
                  <a:latin typeface="Times New Roman"/>
                  <a:ea typeface="Times New Roman"/>
                  <a:cs typeface="Times New Roman"/>
                  <a:sym typeface="Times New Roman"/>
                </a:rPr>
                <a:t>B</a:t>
              </a:r>
              <a:endParaRPr/>
            </a:p>
          </p:txBody>
        </p:sp>
        <p:sp>
          <p:nvSpPr>
            <p:cNvPr id="261" name="Google Shape;261;p21"/>
            <p:cNvSpPr txBox="1"/>
            <p:nvPr/>
          </p:nvSpPr>
          <p:spPr>
            <a:xfrm>
              <a:off x="3936" y="1872"/>
              <a:ext cx="300" cy="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i="1">
                  <a:solidFill>
                    <a:srgbClr val="FF0000"/>
                  </a:solidFill>
                  <a:latin typeface="Times New Roman"/>
                  <a:ea typeface="Times New Roman"/>
                  <a:cs typeface="Times New Roman"/>
                  <a:sym typeface="Times New Roman"/>
                </a:rPr>
                <a:t>B</a:t>
              </a:r>
              <a:endParaRPr/>
            </a:p>
          </p:txBody>
        </p:sp>
        <p:sp>
          <p:nvSpPr>
            <p:cNvPr id="262" name="Google Shape;262;p21"/>
            <p:cNvSpPr txBox="1"/>
            <p:nvPr/>
          </p:nvSpPr>
          <p:spPr>
            <a:xfrm>
              <a:off x="5524" y="3596"/>
              <a:ext cx="300" cy="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i="1">
                  <a:solidFill>
                    <a:srgbClr val="FF9933"/>
                  </a:solidFill>
                  <a:latin typeface="Times New Roman"/>
                  <a:ea typeface="Times New Roman"/>
                  <a:cs typeface="Times New Roman"/>
                  <a:sym typeface="Times New Roman"/>
                </a:rPr>
                <a:t>B</a:t>
              </a:r>
              <a:endParaRPr/>
            </a:p>
          </p:txBody>
        </p:sp>
      </p:grpSp>
      <p:pic>
        <p:nvPicPr>
          <p:cNvPr id="263" name="Google Shape;263;p21" descr="https://qph.ec.quoracdn.net/main-qimg-eb016026a67616e147bf231ecf358594-c?convert_to_webp=true"/>
          <p:cNvPicPr preferRelativeResize="0"/>
          <p:nvPr/>
        </p:nvPicPr>
        <p:blipFill rotWithShape="1">
          <a:blip r:embed="rId4">
            <a:alphaModFix/>
          </a:blip>
          <a:srcRect/>
          <a:stretch/>
        </p:blipFill>
        <p:spPr>
          <a:xfrm>
            <a:off x="4399800" y="3429000"/>
            <a:ext cx="4336525" cy="3252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2"/>
          <p:cNvSpPr txBox="1">
            <a:spLocks noGrp="1"/>
          </p:cNvSpPr>
          <p:nvPr>
            <p:ph type="body" idx="1"/>
          </p:nvPr>
        </p:nvSpPr>
        <p:spPr>
          <a:xfrm>
            <a:off x="589441" y="462384"/>
            <a:ext cx="7700838" cy="4195481"/>
          </a:xfrm>
          <a:prstGeom prst="rect">
            <a:avLst/>
          </a:prstGeom>
          <a:noFill/>
          <a:ln>
            <a:noFill/>
          </a:ln>
        </p:spPr>
        <p:txBody>
          <a:bodyPr spcFirstLastPara="1" wrap="square" lIns="91425" tIns="45700" rIns="91425" bIns="45700" anchor="t" anchorCtr="0">
            <a:normAutofit/>
          </a:bodyPr>
          <a:lstStyle/>
          <a:p>
            <a:pPr marL="342906" lvl="0" indent="-342906" algn="l" rtl="0">
              <a:spcBef>
                <a:spcPts val="0"/>
              </a:spcBef>
              <a:spcAft>
                <a:spcPts val="0"/>
              </a:spcAft>
              <a:buSzPts val="1600"/>
              <a:buChar char="●"/>
            </a:pPr>
            <a:r>
              <a:rPr lang="en-US" u="sng">
                <a:solidFill>
                  <a:schemeClr val="hlink"/>
                </a:solidFill>
                <a:hlinkClick r:id="rId3"/>
              </a:rPr>
              <a:t>https://www.youtube.com/watch?v=0YBUSOrH0lw</a:t>
            </a:r>
            <a:endParaRPr/>
          </a:p>
          <a:p>
            <a:pPr marL="342906" lvl="0" indent="-241306" algn="l" rtl="0">
              <a:spcBef>
                <a:spcPts val="1000"/>
              </a:spcBef>
              <a:spcAft>
                <a:spcPts val="0"/>
              </a:spcAft>
              <a:buSzPts val="1600"/>
              <a:buNone/>
            </a:pPr>
            <a:endParaRPr/>
          </a:p>
          <a:p>
            <a:pPr marL="342906" lvl="0" indent="-241306" algn="l" rtl="0">
              <a:spcBef>
                <a:spcPts val="1000"/>
              </a:spcBef>
              <a:spcAft>
                <a:spcPts val="0"/>
              </a:spcAft>
              <a:buSzPts val="1600"/>
              <a:buNone/>
            </a:pPr>
            <a:endParaRPr/>
          </a:p>
        </p:txBody>
      </p:sp>
      <p:sp>
        <p:nvSpPr>
          <p:cNvPr id="269" name="Google Shape;269;p22"/>
          <p:cNvSpPr txBox="1">
            <a:spLocks noGrp="1"/>
          </p:cNvSpPr>
          <p:nvPr>
            <p:ph type="sldNum" idx="12"/>
          </p:nvPr>
        </p:nvSpPr>
        <p:spPr>
          <a:xfrm>
            <a:off x="8394181" y="5945261"/>
            <a:ext cx="628800" cy="7677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0000"/>
              </a:buClr>
              <a:buFont typeface="Arial"/>
              <a:buNone/>
            </a:pPr>
            <a:fld id="{00000000-1234-1234-1234-123412341234}" type="slidenum">
              <a:rPr lang="en-US" sz="1000">
                <a:solidFill>
                  <a:schemeClr val="dk2"/>
                </a:solidFill>
                <a:latin typeface="Arial"/>
                <a:ea typeface="Arial"/>
                <a:cs typeface="Arial"/>
                <a:sym typeface="Arial"/>
              </a:rPr>
              <a:pPr marL="0" lvl="0" indent="0" algn="ctr" rtl="0">
                <a:spcBef>
                  <a:spcPts val="0"/>
                </a:spcBef>
                <a:spcAft>
                  <a:spcPts val="0"/>
                </a:spcAft>
                <a:buClr>
                  <a:srgbClr val="000000"/>
                </a:buClr>
                <a:buFont typeface="Arial"/>
                <a:buNone/>
              </a:pPr>
              <a:t>18</a:t>
            </a:fld>
            <a:endParaRPr sz="1000">
              <a:solidFill>
                <a:schemeClr val="dk2"/>
              </a:solidFill>
              <a:latin typeface="Arial"/>
              <a:ea typeface="Arial"/>
              <a:cs typeface="Arial"/>
              <a:sym typeface="Arial"/>
            </a:endParaRPr>
          </a:p>
        </p:txBody>
      </p:sp>
      <p:pic>
        <p:nvPicPr>
          <p:cNvPr id="270" name="Google Shape;270;p22"/>
          <p:cNvPicPr preferRelativeResize="0"/>
          <p:nvPr/>
        </p:nvPicPr>
        <p:blipFill rotWithShape="1">
          <a:blip r:embed="rId4">
            <a:alphaModFix/>
          </a:blip>
          <a:srcRect/>
          <a:stretch/>
        </p:blipFill>
        <p:spPr>
          <a:xfrm>
            <a:off x="761007" y="1063423"/>
            <a:ext cx="6509118" cy="488183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3"/>
          <p:cNvSpPr txBox="1">
            <a:spLocks noGrp="1"/>
          </p:cNvSpPr>
          <p:nvPr>
            <p:ph type="title"/>
          </p:nvPr>
        </p:nvSpPr>
        <p:spPr>
          <a:xfrm>
            <a:off x="622300" y="2895600"/>
            <a:ext cx="7772400" cy="1066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3"/>
              </a:buClr>
              <a:buSzPts val="5400"/>
              <a:buFont typeface="Century Gothic"/>
              <a:buNone/>
            </a:pPr>
            <a:r>
              <a:rPr lang="en-US" sz="5400" b="1">
                <a:solidFill>
                  <a:srgbClr val="000000"/>
                </a:solidFill>
              </a:rPr>
              <a:t>The BOLD Signal</a:t>
            </a:r>
            <a:endParaRPr sz="5400" b="1">
              <a:solidFill>
                <a:srgbClr val="000000"/>
              </a:solidFill>
            </a:endParaRPr>
          </a:p>
        </p:txBody>
      </p:sp>
      <p:sp>
        <p:nvSpPr>
          <p:cNvPr id="277" name="Google Shape;277;p23"/>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000">
                <a:solidFill>
                  <a:schemeClr val="dk2"/>
                </a:solidFill>
                <a:latin typeface="Arial"/>
                <a:ea typeface="Arial"/>
                <a:cs typeface="Arial"/>
                <a:sym typeface="Arial"/>
              </a:rPr>
              <a:pPr marL="0" lvl="0" indent="0" algn="r" rtl="0">
                <a:spcBef>
                  <a:spcPts val="0"/>
                </a:spcBef>
                <a:spcAft>
                  <a:spcPts val="0"/>
                </a:spcAft>
                <a:buNone/>
              </a:pPr>
              <a:t>19</a:t>
            </a:fld>
            <a:endParaRPr sz="1000">
              <a:solidFill>
                <a:schemeClr val="dk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3"/>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000">
                <a:solidFill>
                  <a:schemeClr val="dk2"/>
                </a:solidFill>
                <a:latin typeface="Arial"/>
                <a:ea typeface="Arial"/>
                <a:cs typeface="Arial"/>
                <a:sym typeface="Arial"/>
              </a:rPr>
              <a:pPr marL="0" lvl="0" indent="0" algn="r" rtl="0">
                <a:spcBef>
                  <a:spcPts val="0"/>
                </a:spcBef>
                <a:spcAft>
                  <a:spcPts val="0"/>
                </a:spcAft>
                <a:buNone/>
              </a:pPr>
              <a:t>2</a:t>
            </a:fld>
            <a:endParaRPr sz="1000">
              <a:solidFill>
                <a:schemeClr val="dk2"/>
              </a:solidFill>
              <a:latin typeface="Arial"/>
              <a:ea typeface="Arial"/>
              <a:cs typeface="Arial"/>
              <a:sym typeface="Arial"/>
            </a:endParaRPr>
          </a:p>
        </p:txBody>
      </p:sp>
      <p:sp>
        <p:nvSpPr>
          <p:cNvPr id="88" name="Google Shape;88;p3"/>
          <p:cNvSpPr txBox="1"/>
          <p:nvPr/>
        </p:nvSpPr>
        <p:spPr>
          <a:xfrm>
            <a:off x="1284050" y="1773925"/>
            <a:ext cx="7111200" cy="3047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480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US" sz="4800">
                <a:latin typeface="Century Gothic"/>
                <a:ea typeface="Century Gothic"/>
                <a:cs typeface="Century Gothic"/>
                <a:sym typeface="Century Gothic"/>
              </a:rPr>
              <a:t>⚡</a:t>
            </a:r>
            <a:r>
              <a:rPr lang="en-US" sz="4800">
                <a:solidFill>
                  <a:schemeClr val="lt1"/>
                </a:solidFill>
                <a:latin typeface="Century Gothic"/>
                <a:ea typeface="Century Gothic"/>
                <a:cs typeface="Century Gothic"/>
                <a:sym typeface="Century Gothic"/>
              </a:rPr>
              <a:t> </a:t>
            </a:r>
            <a:r>
              <a:rPr lang="en-US" sz="4800">
                <a:latin typeface="Century Gothic"/>
                <a:ea typeface="Century Gothic"/>
                <a:cs typeface="Century Gothic"/>
                <a:sym typeface="Century Gothic"/>
              </a:rPr>
              <a:t>MRI BASICS</a:t>
            </a:r>
            <a:endParaRPr sz="4800">
              <a:latin typeface="Century Gothic"/>
              <a:ea typeface="Century Gothic"/>
              <a:cs typeface="Century Gothic"/>
              <a:sym typeface="Century Gothic"/>
            </a:endParaRPr>
          </a:p>
          <a:p>
            <a:pPr marL="0" marR="0" lvl="0" indent="0" algn="ctr" rtl="0">
              <a:spcBef>
                <a:spcPts val="0"/>
              </a:spcBef>
              <a:spcAft>
                <a:spcPts val="0"/>
              </a:spcAft>
              <a:buNone/>
            </a:pPr>
            <a:endParaRPr sz="4800">
              <a:latin typeface="Century Gothic"/>
              <a:ea typeface="Century Gothic"/>
              <a:cs typeface="Century Gothic"/>
              <a:sym typeface="Century Gothic"/>
            </a:endParaRPr>
          </a:p>
          <a:p>
            <a:pPr marL="0" marR="0" lvl="0" indent="0" algn="ctr" rtl="0">
              <a:spcBef>
                <a:spcPts val="0"/>
              </a:spcBef>
              <a:spcAft>
                <a:spcPts val="0"/>
              </a:spcAft>
              <a:buNone/>
            </a:pPr>
            <a:r>
              <a:rPr lang="en-US" sz="4800">
                <a:latin typeface="Century Gothic"/>
                <a:ea typeface="Century Gothic"/>
                <a:cs typeface="Century Gothic"/>
                <a:sym typeface="Century Gothic"/>
              </a:rPr>
              <a:t>⚡ fMRI - BOLD SIGNAL</a:t>
            </a:r>
            <a:endParaRPr sz="4800">
              <a:latin typeface="Century Gothic"/>
              <a:ea typeface="Century Gothic"/>
              <a:cs typeface="Century Gothic"/>
              <a:sym typeface="Century Gothic"/>
            </a:endParaRPr>
          </a:p>
          <a:p>
            <a:pPr marL="0" marR="0" lvl="0" indent="0" algn="ctr" rtl="0">
              <a:spcBef>
                <a:spcPts val="0"/>
              </a:spcBef>
              <a:spcAft>
                <a:spcPts val="0"/>
              </a:spcAft>
              <a:buNone/>
            </a:pPr>
            <a:endParaRPr sz="4800" b="0" i="0" u="none" strike="noStrike" cap="none">
              <a:solidFill>
                <a:schemeClr val="lt1"/>
              </a:solidFill>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0"/>
          <p:cNvSpPr txBox="1">
            <a:spLocks noGrp="1"/>
          </p:cNvSpPr>
          <p:nvPr>
            <p:ph type="title"/>
          </p:nvPr>
        </p:nvSpPr>
        <p:spPr>
          <a:xfrm>
            <a:off x="118450" y="210418"/>
            <a:ext cx="7055400" cy="1400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3"/>
              </a:buClr>
              <a:buSzPts val="4200"/>
              <a:buFont typeface="Century Gothic"/>
              <a:buNone/>
            </a:pPr>
            <a:r>
              <a:rPr lang="en-US" sz="3600" b="1">
                <a:solidFill>
                  <a:srgbClr val="000000"/>
                </a:solidFill>
              </a:rPr>
              <a:t>Stimulus to BOLD</a:t>
            </a:r>
            <a:endParaRPr sz="3600" b="1">
              <a:solidFill>
                <a:srgbClr val="000000"/>
              </a:solidFill>
            </a:endParaRPr>
          </a:p>
        </p:txBody>
      </p:sp>
      <p:pic>
        <p:nvPicPr>
          <p:cNvPr id="284" name="Google Shape;284;p30"/>
          <p:cNvPicPr preferRelativeResize="0"/>
          <p:nvPr/>
        </p:nvPicPr>
        <p:blipFill rotWithShape="1">
          <a:blip r:embed="rId3">
            <a:alphaModFix/>
          </a:blip>
          <a:srcRect/>
          <a:stretch/>
        </p:blipFill>
        <p:spPr>
          <a:xfrm>
            <a:off x="401810" y="1272397"/>
            <a:ext cx="8105775" cy="4152900"/>
          </a:xfrm>
          <a:prstGeom prst="rect">
            <a:avLst/>
          </a:prstGeom>
          <a:noFill/>
          <a:ln>
            <a:noFill/>
          </a:ln>
        </p:spPr>
      </p:pic>
      <p:sp>
        <p:nvSpPr>
          <p:cNvPr id="285" name="Google Shape;285;p30"/>
          <p:cNvSpPr/>
          <p:nvPr/>
        </p:nvSpPr>
        <p:spPr>
          <a:xfrm>
            <a:off x="259237" y="5950654"/>
            <a:ext cx="5095800" cy="304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latin typeface="Arial"/>
                <a:ea typeface="Arial"/>
                <a:cs typeface="Arial"/>
                <a:sym typeface="Arial"/>
              </a:rPr>
              <a:t>Source: Arthurs &amp; Boniface, 2002, </a:t>
            </a:r>
            <a:r>
              <a:rPr lang="en-US" sz="1400" i="1">
                <a:latin typeface="Arial"/>
                <a:ea typeface="Arial"/>
                <a:cs typeface="Arial"/>
                <a:sym typeface="Arial"/>
              </a:rPr>
              <a:t>Trends in Neurosciences</a:t>
            </a:r>
            <a:endParaRPr/>
          </a:p>
        </p:txBody>
      </p:sp>
      <p:sp>
        <p:nvSpPr>
          <p:cNvPr id="286" name="Google Shape;286;p30"/>
          <p:cNvSpPr/>
          <p:nvPr/>
        </p:nvSpPr>
        <p:spPr>
          <a:xfrm rot="5400000">
            <a:off x="1890846" y="1533854"/>
            <a:ext cx="1019700" cy="1382400"/>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87" name="Google Shape;287;p30"/>
          <p:cNvSpPr txBox="1">
            <a:spLocks noGrp="1"/>
          </p:cNvSpPr>
          <p:nvPr>
            <p:ph type="sldNum" idx="12"/>
          </p:nvPr>
        </p:nvSpPr>
        <p:spPr>
          <a:xfrm>
            <a:off x="8311281" y="5950661"/>
            <a:ext cx="628800" cy="7677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0000"/>
              </a:buClr>
              <a:buFont typeface="Arial"/>
              <a:buNone/>
            </a:pPr>
            <a:fld id="{00000000-1234-1234-1234-123412341234}" type="slidenum">
              <a:rPr lang="en-US" sz="1000">
                <a:solidFill>
                  <a:schemeClr val="dk2"/>
                </a:solidFill>
                <a:latin typeface="Arial"/>
                <a:ea typeface="Arial"/>
                <a:cs typeface="Arial"/>
                <a:sym typeface="Arial"/>
              </a:rPr>
              <a:pPr marL="0" lvl="0" indent="0" algn="ctr" rtl="0">
                <a:spcBef>
                  <a:spcPts val="0"/>
                </a:spcBef>
                <a:spcAft>
                  <a:spcPts val="0"/>
                </a:spcAft>
                <a:buClr>
                  <a:srgbClr val="000000"/>
                </a:buClr>
                <a:buFont typeface="Arial"/>
                <a:buNone/>
              </a:pPr>
              <a:t>20</a:t>
            </a:fld>
            <a:endParaRPr sz="1000">
              <a:solidFill>
                <a:schemeClr val="dk2"/>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6b197cb1a6_0_8"/>
          <p:cNvSpPr txBox="1">
            <a:spLocks noGrp="1"/>
          </p:cNvSpPr>
          <p:nvPr>
            <p:ph type="title"/>
          </p:nvPr>
        </p:nvSpPr>
        <p:spPr>
          <a:xfrm>
            <a:off x="484710" y="452718"/>
            <a:ext cx="7055400" cy="1400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600" b="1"/>
              <a:t>Neurons and neural networks</a:t>
            </a:r>
            <a:endParaRPr sz="3600" b="1"/>
          </a:p>
        </p:txBody>
      </p:sp>
      <p:sp>
        <p:nvSpPr>
          <p:cNvPr id="294" name="Google Shape;294;g6b197cb1a6_0_8"/>
          <p:cNvSpPr txBox="1">
            <a:spLocks noGrp="1"/>
          </p:cNvSpPr>
          <p:nvPr>
            <p:ph type="sldNum" idx="12"/>
          </p:nvPr>
        </p:nvSpPr>
        <p:spPr>
          <a:xfrm>
            <a:off x="8382431" y="5949136"/>
            <a:ext cx="628800" cy="767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rgbClr val="000000"/>
              </a:buClr>
              <a:buFont typeface="Arial"/>
              <a:buNone/>
            </a:pPr>
            <a:fld id="{00000000-1234-1234-1234-123412341234}" type="slidenum">
              <a:rPr lang="en-US"/>
              <a:pPr marL="0" lvl="0" indent="0" algn="ctr" rtl="0">
                <a:spcBef>
                  <a:spcPts val="0"/>
                </a:spcBef>
                <a:spcAft>
                  <a:spcPts val="0"/>
                </a:spcAft>
                <a:buClr>
                  <a:srgbClr val="000000"/>
                </a:buClr>
                <a:buFont typeface="Arial"/>
                <a:buNone/>
              </a:pPr>
              <a:t>21</a:t>
            </a:fld>
            <a:endParaRPr/>
          </a:p>
        </p:txBody>
      </p:sp>
      <p:pic>
        <p:nvPicPr>
          <p:cNvPr id="295" name="Google Shape;295;g6b197cb1a6_0_8"/>
          <p:cNvPicPr preferRelativeResize="0"/>
          <p:nvPr/>
        </p:nvPicPr>
        <p:blipFill>
          <a:blip r:embed="rId3">
            <a:alphaModFix/>
          </a:blip>
          <a:stretch>
            <a:fillRect/>
          </a:stretch>
        </p:blipFill>
        <p:spPr>
          <a:xfrm>
            <a:off x="1128700" y="1527743"/>
            <a:ext cx="6886575" cy="43529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g6b197cb1a6_0_23"/>
          <p:cNvSpPr txBox="1">
            <a:spLocks noGrp="1"/>
          </p:cNvSpPr>
          <p:nvPr>
            <p:ph type="title"/>
          </p:nvPr>
        </p:nvSpPr>
        <p:spPr>
          <a:xfrm>
            <a:off x="118450" y="210418"/>
            <a:ext cx="7055400" cy="1400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3"/>
              </a:buClr>
              <a:buSzPts val="4200"/>
              <a:buFont typeface="Century Gothic"/>
              <a:buNone/>
            </a:pPr>
            <a:r>
              <a:rPr lang="en-US" sz="3600" b="1">
                <a:solidFill>
                  <a:srgbClr val="000000"/>
                </a:solidFill>
              </a:rPr>
              <a:t>Stimulus to BOLD</a:t>
            </a:r>
            <a:endParaRPr sz="3600" b="1">
              <a:solidFill>
                <a:srgbClr val="000000"/>
              </a:solidFill>
            </a:endParaRPr>
          </a:p>
        </p:txBody>
      </p:sp>
      <p:pic>
        <p:nvPicPr>
          <p:cNvPr id="302" name="Google Shape;302;g6b197cb1a6_0_23"/>
          <p:cNvPicPr preferRelativeResize="0"/>
          <p:nvPr/>
        </p:nvPicPr>
        <p:blipFill rotWithShape="1">
          <a:blip r:embed="rId3">
            <a:alphaModFix/>
          </a:blip>
          <a:srcRect/>
          <a:stretch/>
        </p:blipFill>
        <p:spPr>
          <a:xfrm>
            <a:off x="401810" y="1272397"/>
            <a:ext cx="8105775" cy="4152900"/>
          </a:xfrm>
          <a:prstGeom prst="rect">
            <a:avLst/>
          </a:prstGeom>
          <a:noFill/>
          <a:ln>
            <a:noFill/>
          </a:ln>
        </p:spPr>
      </p:pic>
      <p:sp>
        <p:nvSpPr>
          <p:cNvPr id="303" name="Google Shape;303;g6b197cb1a6_0_23"/>
          <p:cNvSpPr/>
          <p:nvPr/>
        </p:nvSpPr>
        <p:spPr>
          <a:xfrm>
            <a:off x="259237" y="5950654"/>
            <a:ext cx="5095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latin typeface="Arial"/>
                <a:ea typeface="Arial"/>
                <a:cs typeface="Arial"/>
                <a:sym typeface="Arial"/>
              </a:rPr>
              <a:t>Source: Arthurs &amp; Boniface, 2002, </a:t>
            </a:r>
            <a:r>
              <a:rPr lang="en-US" sz="1400" i="1">
                <a:latin typeface="Arial"/>
                <a:ea typeface="Arial"/>
                <a:cs typeface="Arial"/>
                <a:sym typeface="Arial"/>
              </a:rPr>
              <a:t>Trends in Neurosciences</a:t>
            </a:r>
            <a:endParaRPr/>
          </a:p>
        </p:txBody>
      </p:sp>
      <p:sp>
        <p:nvSpPr>
          <p:cNvPr id="304" name="Google Shape;304;g6b197cb1a6_0_23"/>
          <p:cNvSpPr/>
          <p:nvPr/>
        </p:nvSpPr>
        <p:spPr>
          <a:xfrm rot="5400000">
            <a:off x="4063606" y="191348"/>
            <a:ext cx="1535400" cy="3697500"/>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05" name="Google Shape;305;g6b197cb1a6_0_23"/>
          <p:cNvSpPr txBox="1">
            <a:spLocks noGrp="1"/>
          </p:cNvSpPr>
          <p:nvPr>
            <p:ph type="sldNum" idx="12"/>
          </p:nvPr>
        </p:nvSpPr>
        <p:spPr>
          <a:xfrm>
            <a:off x="8311281" y="5950661"/>
            <a:ext cx="628800" cy="7677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0000"/>
              </a:buClr>
              <a:buFont typeface="Arial"/>
              <a:buNone/>
            </a:pPr>
            <a:fld id="{00000000-1234-1234-1234-123412341234}" type="slidenum">
              <a:rPr lang="en-US" sz="1000">
                <a:solidFill>
                  <a:schemeClr val="dk2"/>
                </a:solidFill>
                <a:latin typeface="Arial"/>
                <a:ea typeface="Arial"/>
                <a:cs typeface="Arial"/>
                <a:sym typeface="Arial"/>
              </a:rPr>
              <a:pPr marL="0" lvl="0" indent="0" algn="ctr" rtl="0">
                <a:spcBef>
                  <a:spcPts val="0"/>
                </a:spcBef>
                <a:spcAft>
                  <a:spcPts val="0"/>
                </a:spcAft>
                <a:buClr>
                  <a:srgbClr val="000000"/>
                </a:buClr>
                <a:buFont typeface="Arial"/>
                <a:buNone/>
              </a:pPr>
              <a:t>22</a:t>
            </a:fld>
            <a:endParaRPr sz="1000">
              <a:solidFill>
                <a:schemeClr val="dk2"/>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5"/>
          <p:cNvSpPr txBox="1">
            <a:spLocks noGrp="1"/>
          </p:cNvSpPr>
          <p:nvPr>
            <p:ph type="title"/>
          </p:nvPr>
        </p:nvSpPr>
        <p:spPr>
          <a:xfrm>
            <a:off x="106600" y="247700"/>
            <a:ext cx="8702100" cy="1400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3"/>
              </a:buClr>
              <a:buSzPts val="4200"/>
              <a:buFont typeface="Century Gothic"/>
              <a:buNone/>
            </a:pPr>
            <a:r>
              <a:rPr lang="en-US" sz="3600" b="1">
                <a:solidFill>
                  <a:srgbClr val="000000"/>
                </a:solidFill>
              </a:rPr>
              <a:t>Capillary network and blood flow</a:t>
            </a:r>
            <a:endParaRPr sz="3600" b="1">
              <a:solidFill>
                <a:srgbClr val="000000"/>
              </a:solidFill>
            </a:endParaRPr>
          </a:p>
        </p:txBody>
      </p:sp>
      <p:sp>
        <p:nvSpPr>
          <p:cNvPr id="312" name="Google Shape;312;p25"/>
          <p:cNvSpPr txBox="1">
            <a:spLocks noGrp="1"/>
          </p:cNvSpPr>
          <p:nvPr>
            <p:ph type="sldNum" idx="12"/>
          </p:nvPr>
        </p:nvSpPr>
        <p:spPr>
          <a:xfrm>
            <a:off x="8394206" y="5992986"/>
            <a:ext cx="628800" cy="7677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0000"/>
              </a:buClr>
              <a:buFont typeface="Arial"/>
              <a:buNone/>
            </a:pPr>
            <a:fld id="{00000000-1234-1234-1234-123412341234}" type="slidenum">
              <a:rPr lang="en-US" sz="1000">
                <a:solidFill>
                  <a:schemeClr val="dk2"/>
                </a:solidFill>
                <a:latin typeface="Arial"/>
                <a:ea typeface="Arial"/>
                <a:cs typeface="Arial"/>
                <a:sym typeface="Arial"/>
              </a:rPr>
              <a:pPr marL="0" lvl="0" indent="0" algn="ctr" rtl="0">
                <a:spcBef>
                  <a:spcPts val="0"/>
                </a:spcBef>
                <a:spcAft>
                  <a:spcPts val="0"/>
                </a:spcAft>
                <a:buClr>
                  <a:srgbClr val="000000"/>
                </a:buClr>
                <a:buFont typeface="Arial"/>
                <a:buNone/>
              </a:pPr>
              <a:t>23</a:t>
            </a:fld>
            <a:endParaRPr sz="1000">
              <a:solidFill>
                <a:schemeClr val="dk2"/>
              </a:solidFill>
              <a:latin typeface="Arial"/>
              <a:ea typeface="Arial"/>
              <a:cs typeface="Arial"/>
              <a:sym typeface="Arial"/>
            </a:endParaRPr>
          </a:p>
        </p:txBody>
      </p:sp>
      <p:grpSp>
        <p:nvGrpSpPr>
          <p:cNvPr id="313" name="Google Shape;313;p25"/>
          <p:cNvGrpSpPr/>
          <p:nvPr/>
        </p:nvGrpSpPr>
        <p:grpSpPr>
          <a:xfrm>
            <a:off x="3563414" y="2448882"/>
            <a:ext cx="5055900" cy="3544191"/>
            <a:chOff x="4889876" y="3959621"/>
            <a:chExt cx="4020916" cy="2818666"/>
          </a:xfrm>
        </p:grpSpPr>
        <p:pic>
          <p:nvPicPr>
            <p:cNvPr id="314" name="Google Shape;314;p25"/>
            <p:cNvPicPr preferRelativeResize="0"/>
            <p:nvPr/>
          </p:nvPicPr>
          <p:blipFill rotWithShape="1">
            <a:blip r:embed="rId3">
              <a:alphaModFix/>
            </a:blip>
            <a:srcRect/>
            <a:stretch/>
          </p:blipFill>
          <p:spPr>
            <a:xfrm>
              <a:off x="4889876" y="3959621"/>
              <a:ext cx="4020916" cy="2818666"/>
            </a:xfrm>
            <a:prstGeom prst="rect">
              <a:avLst/>
            </a:prstGeom>
            <a:noFill/>
            <a:ln>
              <a:noFill/>
            </a:ln>
          </p:spPr>
        </p:pic>
        <p:sp>
          <p:nvSpPr>
            <p:cNvPr id="315" name="Google Shape;315;p25"/>
            <p:cNvSpPr txBox="1"/>
            <p:nvPr/>
          </p:nvSpPr>
          <p:spPr>
            <a:xfrm>
              <a:off x="4889876" y="6408955"/>
              <a:ext cx="9636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Century Gothic"/>
                  <a:ea typeface="Century Gothic"/>
                  <a:cs typeface="Century Gothic"/>
                  <a:sym typeface="Century Gothic"/>
                </a:rPr>
                <a:t>Vessels</a:t>
              </a:r>
              <a:endParaRPr sz="1800">
                <a:solidFill>
                  <a:schemeClr val="lt1"/>
                </a:solidFill>
                <a:latin typeface="Century Gothic"/>
                <a:ea typeface="Century Gothic"/>
                <a:cs typeface="Century Gothic"/>
                <a:sym typeface="Century Gothic"/>
              </a:endParaRPr>
            </a:p>
          </p:txBody>
        </p:sp>
      </p:grpSp>
      <p:sp>
        <p:nvSpPr>
          <p:cNvPr id="316" name="Google Shape;316;p25"/>
          <p:cNvSpPr txBox="1"/>
          <p:nvPr/>
        </p:nvSpPr>
        <p:spPr>
          <a:xfrm>
            <a:off x="755475" y="1510975"/>
            <a:ext cx="7528800" cy="76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Century Gothic"/>
                <a:ea typeface="Century Gothic"/>
                <a:cs typeface="Century Gothic"/>
                <a:sym typeface="Century Gothic"/>
              </a:rPr>
              <a:t>Blood flow</a:t>
            </a:r>
            <a:r>
              <a:rPr lang="en-US" sz="1800">
                <a:latin typeface="Century Gothic"/>
                <a:ea typeface="Century Gothic"/>
                <a:cs typeface="Century Gothic"/>
                <a:sym typeface="Century Gothic"/>
              </a:rPr>
              <a:t> = volume of moving blood per unit time</a:t>
            </a:r>
            <a:endParaRPr sz="1800">
              <a:latin typeface="Century Gothic"/>
              <a:ea typeface="Century Gothic"/>
              <a:cs typeface="Century Gothic"/>
              <a:sym typeface="Century Gothic"/>
            </a:endParaRPr>
          </a:p>
        </p:txBody>
      </p:sp>
      <p:sp>
        <p:nvSpPr>
          <p:cNvPr id="317" name="Google Shape;317;p25"/>
          <p:cNvSpPr txBox="1"/>
          <p:nvPr/>
        </p:nvSpPr>
        <p:spPr>
          <a:xfrm>
            <a:off x="366750" y="2891700"/>
            <a:ext cx="2958300" cy="299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Century Gothic"/>
                <a:ea typeface="Century Gothic"/>
                <a:cs typeface="Century Gothic"/>
                <a:sym typeface="Century Gothic"/>
              </a:rPr>
              <a:t>Blood flow</a:t>
            </a:r>
            <a:r>
              <a:rPr lang="en-US" sz="1800">
                <a:latin typeface="Century Gothic"/>
                <a:ea typeface="Century Gothic"/>
                <a:cs typeface="Century Gothic"/>
                <a:sym typeface="Century Gothic"/>
              </a:rPr>
              <a:t> is proportional to:</a:t>
            </a:r>
            <a:endParaRPr sz="1800">
              <a:latin typeface="Century Gothic"/>
              <a:ea typeface="Century Gothic"/>
              <a:cs typeface="Century Gothic"/>
              <a:sym typeface="Century Gothic"/>
            </a:endParaRPr>
          </a:p>
          <a:p>
            <a:pPr marL="0" lvl="0" indent="0" algn="l" rtl="0">
              <a:spcBef>
                <a:spcPts val="0"/>
              </a:spcBef>
              <a:spcAft>
                <a:spcPts val="0"/>
              </a:spcAft>
              <a:buNone/>
            </a:pPr>
            <a:endParaRPr sz="1800">
              <a:latin typeface="Century Gothic"/>
              <a:ea typeface="Century Gothic"/>
              <a:cs typeface="Century Gothic"/>
              <a:sym typeface="Century Gothic"/>
            </a:endParaRPr>
          </a:p>
          <a:p>
            <a:pPr marL="0" lvl="0" indent="0" algn="l" rtl="0">
              <a:spcBef>
                <a:spcPts val="0"/>
              </a:spcBef>
              <a:spcAft>
                <a:spcPts val="0"/>
              </a:spcAft>
              <a:buNone/>
            </a:pPr>
            <a:r>
              <a:rPr lang="en-US" sz="1800">
                <a:latin typeface="Century Gothic"/>
                <a:ea typeface="Century Gothic"/>
                <a:cs typeface="Century Gothic"/>
                <a:sym typeface="Century Gothic"/>
              </a:rPr>
              <a:t>the </a:t>
            </a:r>
            <a:r>
              <a:rPr lang="en-US" sz="1800" b="1">
                <a:latin typeface="Century Gothic"/>
                <a:ea typeface="Century Gothic"/>
                <a:cs typeface="Century Gothic"/>
                <a:sym typeface="Century Gothic"/>
              </a:rPr>
              <a:t>Pressure Gradient </a:t>
            </a:r>
            <a:r>
              <a:rPr lang="en-US" sz="1800">
                <a:latin typeface="Century Gothic"/>
                <a:ea typeface="Century Gothic"/>
                <a:cs typeface="Century Gothic"/>
                <a:sym typeface="Century Gothic"/>
              </a:rPr>
              <a:t>divided by the </a:t>
            </a:r>
            <a:r>
              <a:rPr lang="en-US" sz="1800" b="1">
                <a:latin typeface="Century Gothic"/>
                <a:ea typeface="Century Gothic"/>
                <a:cs typeface="Century Gothic"/>
                <a:sym typeface="Century Gothic"/>
              </a:rPr>
              <a:t>Vessel Flow Resistance</a:t>
            </a:r>
            <a:endParaRPr sz="1800" b="1">
              <a:latin typeface="Century Gothic"/>
              <a:ea typeface="Century Gothic"/>
              <a:cs typeface="Century Gothic"/>
              <a:sym typeface="Century Gothic"/>
            </a:endParaRPr>
          </a:p>
          <a:p>
            <a:pPr marL="0" lvl="0" indent="0" algn="l" rtl="0">
              <a:spcBef>
                <a:spcPts val="0"/>
              </a:spcBef>
              <a:spcAft>
                <a:spcPts val="0"/>
              </a:spcAft>
              <a:buNone/>
            </a:pPr>
            <a:endParaRPr sz="1800">
              <a:latin typeface="Century Gothic"/>
              <a:ea typeface="Century Gothic"/>
              <a:cs typeface="Century Gothic"/>
              <a:sym typeface="Century Gothic"/>
            </a:endParaRPr>
          </a:p>
          <a:p>
            <a:pPr marL="0" lvl="0" indent="0" algn="l" rtl="0">
              <a:spcBef>
                <a:spcPts val="0"/>
              </a:spcBef>
              <a:spcAft>
                <a:spcPts val="0"/>
              </a:spcAft>
              <a:buNone/>
            </a:pPr>
            <a:endParaRPr sz="1800">
              <a:latin typeface="Century Gothic"/>
              <a:ea typeface="Century Gothic"/>
              <a:cs typeface="Century Gothic"/>
              <a:sym typeface="Century Gothic"/>
            </a:endParaRPr>
          </a:p>
          <a:p>
            <a:pPr marL="0" lvl="0" indent="0" algn="l" rtl="0">
              <a:spcBef>
                <a:spcPts val="0"/>
              </a:spcBef>
              <a:spcAft>
                <a:spcPts val="0"/>
              </a:spcAft>
              <a:buNone/>
            </a:pPr>
            <a:endParaRPr sz="1800">
              <a:latin typeface="Century Gothic"/>
              <a:ea typeface="Century Gothic"/>
              <a:cs typeface="Century Gothic"/>
              <a:sym typeface="Century Gothic"/>
            </a:endParaRPr>
          </a:p>
          <a:p>
            <a:pPr marL="0" lvl="0" indent="0" algn="l" rtl="0">
              <a:spcBef>
                <a:spcPts val="0"/>
              </a:spcBef>
              <a:spcAft>
                <a:spcPts val="0"/>
              </a:spcAft>
              <a:buNone/>
            </a:pPr>
            <a:r>
              <a:rPr lang="en-US" sz="1800">
                <a:latin typeface="Century Gothic"/>
                <a:ea typeface="Century Gothic"/>
                <a:cs typeface="Century Gothic"/>
                <a:sym typeface="Century Gothic"/>
              </a:rPr>
              <a:t>Vessel resistance depends primarily on vessel diameter</a:t>
            </a:r>
            <a:endParaRPr sz="1800">
              <a:latin typeface="Century Gothic"/>
              <a:ea typeface="Century Gothic"/>
              <a:cs typeface="Century Gothic"/>
              <a:sym typeface="Century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6b197cb1a6_0_16"/>
          <p:cNvSpPr txBox="1">
            <a:spLocks noGrp="1"/>
          </p:cNvSpPr>
          <p:nvPr>
            <p:ph type="title"/>
          </p:nvPr>
        </p:nvSpPr>
        <p:spPr>
          <a:xfrm>
            <a:off x="484699" y="452725"/>
            <a:ext cx="7701000" cy="1400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600" b="1"/>
              <a:t>Mechanisms of blood flow control</a:t>
            </a:r>
            <a:endParaRPr sz="3600" b="1"/>
          </a:p>
        </p:txBody>
      </p:sp>
      <p:sp>
        <p:nvSpPr>
          <p:cNvPr id="324" name="Google Shape;324;g6b197cb1a6_0_16"/>
          <p:cNvSpPr txBox="1">
            <a:spLocks noGrp="1"/>
          </p:cNvSpPr>
          <p:nvPr>
            <p:ph type="sldNum" idx="12"/>
          </p:nvPr>
        </p:nvSpPr>
        <p:spPr>
          <a:xfrm>
            <a:off x="8382431" y="5949136"/>
            <a:ext cx="628800" cy="767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24</a:t>
            </a:fld>
            <a:endParaRPr/>
          </a:p>
        </p:txBody>
      </p:sp>
      <p:pic>
        <p:nvPicPr>
          <p:cNvPr id="325" name="Google Shape;325;g6b197cb1a6_0_16"/>
          <p:cNvPicPr preferRelativeResize="0"/>
          <p:nvPr/>
        </p:nvPicPr>
        <p:blipFill>
          <a:blip r:embed="rId3">
            <a:alphaModFix/>
          </a:blip>
          <a:stretch>
            <a:fillRect/>
          </a:stretch>
        </p:blipFill>
        <p:spPr>
          <a:xfrm>
            <a:off x="1493900" y="1526425"/>
            <a:ext cx="5863686" cy="47000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g6b197cb1a6_0_67"/>
          <p:cNvSpPr txBox="1">
            <a:spLocks noGrp="1"/>
          </p:cNvSpPr>
          <p:nvPr>
            <p:ph type="title"/>
          </p:nvPr>
        </p:nvSpPr>
        <p:spPr>
          <a:xfrm>
            <a:off x="484710" y="452718"/>
            <a:ext cx="7055400" cy="1400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600" b="1"/>
              <a:t>Neurovascular unit</a:t>
            </a:r>
            <a:endParaRPr sz="3600" b="1"/>
          </a:p>
        </p:txBody>
      </p:sp>
      <p:sp>
        <p:nvSpPr>
          <p:cNvPr id="332" name="Google Shape;332;g6b197cb1a6_0_67"/>
          <p:cNvSpPr txBox="1">
            <a:spLocks noGrp="1"/>
          </p:cNvSpPr>
          <p:nvPr>
            <p:ph type="sldNum" idx="12"/>
          </p:nvPr>
        </p:nvSpPr>
        <p:spPr>
          <a:xfrm>
            <a:off x="8382431" y="5949136"/>
            <a:ext cx="628800" cy="767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25</a:t>
            </a:fld>
            <a:endParaRPr/>
          </a:p>
        </p:txBody>
      </p:sp>
      <p:pic>
        <p:nvPicPr>
          <p:cNvPr id="333" name="Google Shape;333;g6b197cb1a6_0_67"/>
          <p:cNvPicPr preferRelativeResize="0"/>
          <p:nvPr/>
        </p:nvPicPr>
        <p:blipFill>
          <a:blip r:embed="rId3">
            <a:alphaModFix/>
          </a:blip>
          <a:stretch>
            <a:fillRect/>
          </a:stretch>
        </p:blipFill>
        <p:spPr>
          <a:xfrm>
            <a:off x="645175" y="1385268"/>
            <a:ext cx="8077633" cy="4413276"/>
          </a:xfrm>
          <a:prstGeom prst="rect">
            <a:avLst/>
          </a:prstGeom>
          <a:noFill/>
          <a:ln>
            <a:noFill/>
          </a:ln>
        </p:spPr>
      </p:pic>
      <p:sp>
        <p:nvSpPr>
          <p:cNvPr id="334" name="Google Shape;334;g6b197cb1a6_0_67"/>
          <p:cNvSpPr txBox="1"/>
          <p:nvPr/>
        </p:nvSpPr>
        <p:spPr>
          <a:xfrm>
            <a:off x="636450" y="5886100"/>
            <a:ext cx="7871100" cy="49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t>Neurovascular unit = neuron + astrocyte + pericyte and endothelium</a:t>
            </a:r>
            <a:endParaRPr sz="1800"/>
          </a:p>
        </p:txBody>
      </p:sp>
      <p:sp>
        <p:nvSpPr>
          <p:cNvPr id="335" name="Google Shape;335;g6b197cb1a6_0_67"/>
          <p:cNvSpPr txBox="1"/>
          <p:nvPr/>
        </p:nvSpPr>
        <p:spPr>
          <a:xfrm>
            <a:off x="636438" y="6284900"/>
            <a:ext cx="7871100" cy="49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t>Neural activation → Astrocyte Ca</a:t>
            </a:r>
            <a:r>
              <a:rPr lang="en-US" sz="1800" baseline="30000"/>
              <a:t>2+</a:t>
            </a:r>
            <a:r>
              <a:rPr lang="en-US" sz="1800"/>
              <a:t> influx → Vasoactive substance release</a:t>
            </a:r>
            <a:endParaRPr sz="1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g6b197cb1a6_1_0"/>
          <p:cNvSpPr txBox="1">
            <a:spLocks noGrp="1"/>
          </p:cNvSpPr>
          <p:nvPr>
            <p:ph type="title"/>
          </p:nvPr>
        </p:nvSpPr>
        <p:spPr>
          <a:xfrm>
            <a:off x="484710" y="452718"/>
            <a:ext cx="7055400" cy="1400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Haemodynamic Response</a:t>
            </a:r>
            <a:endParaRPr/>
          </a:p>
        </p:txBody>
      </p:sp>
      <p:sp>
        <p:nvSpPr>
          <p:cNvPr id="342" name="Google Shape;342;g6b197cb1a6_1_0"/>
          <p:cNvSpPr txBox="1">
            <a:spLocks noGrp="1"/>
          </p:cNvSpPr>
          <p:nvPr>
            <p:ph type="sldNum" idx="12"/>
          </p:nvPr>
        </p:nvSpPr>
        <p:spPr>
          <a:xfrm>
            <a:off x="7766431" y="295736"/>
            <a:ext cx="628800" cy="767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rgbClr val="000000"/>
              </a:buClr>
              <a:buFont typeface="Arial"/>
              <a:buNone/>
            </a:pPr>
            <a:fld id="{00000000-1234-1234-1234-123412341234}" type="slidenum">
              <a:rPr lang="en-US"/>
              <a:pPr marL="0" lvl="0" indent="0" algn="ctr" rtl="0">
                <a:spcBef>
                  <a:spcPts val="0"/>
                </a:spcBef>
                <a:spcAft>
                  <a:spcPts val="0"/>
                </a:spcAft>
                <a:buClr>
                  <a:srgbClr val="000000"/>
                </a:buClr>
                <a:buFont typeface="Arial"/>
                <a:buNone/>
              </a:pPr>
              <a:t>26</a:t>
            </a:fld>
            <a:endParaRPr/>
          </a:p>
        </p:txBody>
      </p:sp>
      <p:pic>
        <p:nvPicPr>
          <p:cNvPr id="343" name="Google Shape;343;g6b197cb1a6_1_0"/>
          <p:cNvPicPr preferRelativeResize="0"/>
          <p:nvPr/>
        </p:nvPicPr>
        <p:blipFill>
          <a:blip r:embed="rId3">
            <a:alphaModFix/>
          </a:blip>
          <a:stretch>
            <a:fillRect/>
          </a:stretch>
        </p:blipFill>
        <p:spPr>
          <a:xfrm>
            <a:off x="542675" y="1531593"/>
            <a:ext cx="4326212" cy="4700082"/>
          </a:xfrm>
          <a:prstGeom prst="rect">
            <a:avLst/>
          </a:prstGeom>
          <a:noFill/>
          <a:ln>
            <a:noFill/>
          </a:ln>
        </p:spPr>
      </p:pic>
      <p:sp>
        <p:nvSpPr>
          <p:cNvPr id="344" name="Google Shape;344;g6b197cb1a6_1_0"/>
          <p:cNvSpPr txBox="1"/>
          <p:nvPr/>
        </p:nvSpPr>
        <p:spPr>
          <a:xfrm>
            <a:off x="5213200" y="1798125"/>
            <a:ext cx="3582300" cy="178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Resting state</a:t>
            </a:r>
            <a:endParaRPr/>
          </a:p>
          <a:p>
            <a:pPr marL="0" lvl="0" indent="0" algn="l" rtl="0">
              <a:spcBef>
                <a:spcPts val="0"/>
              </a:spcBef>
              <a:spcAft>
                <a:spcPts val="0"/>
              </a:spcAft>
              <a:buNone/>
            </a:pPr>
            <a:r>
              <a:rPr lang="en-US"/>
              <a:t>Oxygenated = Deoxygenated Hb</a:t>
            </a:r>
            <a:endParaRPr/>
          </a:p>
          <a:p>
            <a:pPr marL="457200" lvl="0" indent="-317500" algn="l" rtl="0">
              <a:spcBef>
                <a:spcPts val="0"/>
              </a:spcBef>
              <a:spcAft>
                <a:spcPts val="0"/>
              </a:spcAft>
              <a:buSzPts val="1400"/>
              <a:buChar char="-"/>
            </a:pPr>
            <a:r>
              <a:rPr lang="en-US"/>
              <a:t>MR (T2*) Signal loss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45" name="Google Shape;345;g6b197cb1a6_1_0"/>
          <p:cNvSpPr txBox="1"/>
          <p:nvPr/>
        </p:nvSpPr>
        <p:spPr>
          <a:xfrm>
            <a:off x="5379550" y="4180750"/>
            <a:ext cx="3582300" cy="178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Active state</a:t>
            </a:r>
            <a:endParaRPr/>
          </a:p>
          <a:p>
            <a:pPr marL="0" lvl="0" indent="0" algn="l" rtl="0">
              <a:spcBef>
                <a:spcPts val="0"/>
              </a:spcBef>
              <a:spcAft>
                <a:spcPts val="0"/>
              </a:spcAft>
              <a:buNone/>
            </a:pPr>
            <a:r>
              <a:rPr lang="en-US"/>
              <a:t>Oxygenated &gt; Deoxygenated Hb</a:t>
            </a:r>
            <a:endParaRPr/>
          </a:p>
          <a:p>
            <a:pPr marL="457200" lvl="0" indent="-317500" algn="l" rtl="0">
              <a:spcBef>
                <a:spcPts val="0"/>
              </a:spcBef>
              <a:spcAft>
                <a:spcPts val="0"/>
              </a:spcAft>
              <a:buSzPts val="1400"/>
              <a:buChar char="-"/>
            </a:pPr>
            <a:r>
              <a:rPr lang="en-US"/>
              <a:t>Less MR (T2*) Signal loss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70be927234_0_75"/>
          <p:cNvSpPr txBox="1">
            <a:spLocks noGrp="1"/>
          </p:cNvSpPr>
          <p:nvPr>
            <p:ph type="title"/>
          </p:nvPr>
        </p:nvSpPr>
        <p:spPr>
          <a:xfrm>
            <a:off x="106600" y="247700"/>
            <a:ext cx="8702100" cy="1400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3"/>
              </a:buClr>
              <a:buSzPts val="4200"/>
              <a:buFont typeface="Century Gothic"/>
              <a:buNone/>
            </a:pPr>
            <a:r>
              <a:rPr lang="en-US" sz="3600" b="1">
                <a:solidFill>
                  <a:srgbClr val="000000"/>
                </a:solidFill>
              </a:rPr>
              <a:t>B</a:t>
            </a:r>
            <a:r>
              <a:rPr lang="en-US" sz="3000">
                <a:solidFill>
                  <a:srgbClr val="000000"/>
                </a:solidFill>
              </a:rPr>
              <a:t>lood-</a:t>
            </a:r>
            <a:r>
              <a:rPr lang="en-US" sz="3600" b="1">
                <a:solidFill>
                  <a:srgbClr val="000000"/>
                </a:solidFill>
              </a:rPr>
              <a:t>O</a:t>
            </a:r>
            <a:r>
              <a:rPr lang="en-US" sz="3000">
                <a:solidFill>
                  <a:srgbClr val="000000"/>
                </a:solidFill>
              </a:rPr>
              <a:t>xygen-</a:t>
            </a:r>
            <a:r>
              <a:rPr lang="en-US" sz="3600" b="1">
                <a:solidFill>
                  <a:srgbClr val="000000"/>
                </a:solidFill>
              </a:rPr>
              <a:t>L</a:t>
            </a:r>
            <a:r>
              <a:rPr lang="en-US" sz="3000">
                <a:solidFill>
                  <a:srgbClr val="000000"/>
                </a:solidFill>
              </a:rPr>
              <a:t>evel-</a:t>
            </a:r>
            <a:r>
              <a:rPr lang="en-US" sz="3600" b="1">
                <a:solidFill>
                  <a:srgbClr val="000000"/>
                </a:solidFill>
              </a:rPr>
              <a:t>D</a:t>
            </a:r>
            <a:r>
              <a:rPr lang="en-US" sz="3000">
                <a:solidFill>
                  <a:srgbClr val="000000"/>
                </a:solidFill>
              </a:rPr>
              <a:t>ependent</a:t>
            </a:r>
            <a:r>
              <a:rPr lang="en-US" sz="3600" b="1">
                <a:solidFill>
                  <a:srgbClr val="000000"/>
                </a:solidFill>
              </a:rPr>
              <a:t> signal</a:t>
            </a:r>
            <a:endParaRPr sz="3600" b="1">
              <a:solidFill>
                <a:srgbClr val="000000"/>
              </a:solidFill>
            </a:endParaRPr>
          </a:p>
        </p:txBody>
      </p:sp>
      <p:pic>
        <p:nvPicPr>
          <p:cNvPr id="352" name="Google Shape;352;g70be927234_0_75" descr="hemo"/>
          <p:cNvPicPr preferRelativeResize="0"/>
          <p:nvPr/>
        </p:nvPicPr>
        <p:blipFill rotWithShape="1">
          <a:blip r:embed="rId3">
            <a:alphaModFix/>
          </a:blip>
          <a:srcRect/>
          <a:stretch/>
        </p:blipFill>
        <p:spPr>
          <a:xfrm>
            <a:off x="778948" y="1604490"/>
            <a:ext cx="4561575" cy="3649025"/>
          </a:xfrm>
          <a:prstGeom prst="rect">
            <a:avLst/>
          </a:prstGeom>
          <a:noFill/>
          <a:ln>
            <a:noFill/>
          </a:ln>
        </p:spPr>
      </p:pic>
      <p:sp>
        <p:nvSpPr>
          <p:cNvPr id="353" name="Google Shape;353;g70be927234_0_75"/>
          <p:cNvSpPr/>
          <p:nvPr/>
        </p:nvSpPr>
        <p:spPr>
          <a:xfrm>
            <a:off x="450309" y="5675321"/>
            <a:ext cx="82434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entury Gothic"/>
                <a:ea typeface="Century Gothic"/>
                <a:cs typeface="Century Gothic"/>
                <a:sym typeface="Century Gothic"/>
              </a:rPr>
              <a:t>Deoxyhaemoglobin (dHb)  -&gt; Paramagnetic</a:t>
            </a:r>
            <a:endParaRPr/>
          </a:p>
          <a:p>
            <a:pPr marL="0" marR="0" lvl="0" indent="0" algn="l" rtl="0">
              <a:spcBef>
                <a:spcPts val="0"/>
              </a:spcBef>
              <a:spcAft>
                <a:spcPts val="0"/>
              </a:spcAft>
              <a:buNone/>
            </a:pPr>
            <a:r>
              <a:rPr lang="en-US" sz="1800">
                <a:latin typeface="Century Gothic"/>
                <a:ea typeface="Century Gothic"/>
                <a:cs typeface="Century Gothic"/>
                <a:sym typeface="Century Gothic"/>
              </a:rPr>
              <a:t>Oxyhaemoglobin (Hb) -&gt; Diamagnetic</a:t>
            </a:r>
            <a:endParaRPr/>
          </a:p>
        </p:txBody>
      </p:sp>
      <p:sp>
        <p:nvSpPr>
          <p:cNvPr id="354" name="Google Shape;354;g70be927234_0_75"/>
          <p:cNvSpPr txBox="1">
            <a:spLocks noGrp="1"/>
          </p:cNvSpPr>
          <p:nvPr>
            <p:ph type="sldNum" idx="12"/>
          </p:nvPr>
        </p:nvSpPr>
        <p:spPr>
          <a:xfrm>
            <a:off x="8394206" y="5992986"/>
            <a:ext cx="628800" cy="7677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sz="1000">
                <a:solidFill>
                  <a:schemeClr val="dk2"/>
                </a:solidFill>
                <a:latin typeface="Arial"/>
                <a:ea typeface="Arial"/>
                <a:cs typeface="Arial"/>
                <a:sym typeface="Arial"/>
              </a:rPr>
              <a:pPr marL="0" lvl="0" indent="0" algn="ctr" rtl="0">
                <a:spcBef>
                  <a:spcPts val="0"/>
                </a:spcBef>
                <a:spcAft>
                  <a:spcPts val="0"/>
                </a:spcAft>
                <a:buNone/>
              </a:pPr>
              <a:t>27</a:t>
            </a:fld>
            <a:endParaRPr sz="1000">
              <a:solidFill>
                <a:schemeClr val="dk2"/>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Google Shape;359;g6b197cb1a6_0_433" descr="akustische Resonanz.jpg"/>
          <p:cNvPicPr preferRelativeResize="0"/>
          <p:nvPr/>
        </p:nvPicPr>
        <p:blipFill rotWithShape="1">
          <a:blip r:embed="rId3">
            <a:alphaModFix/>
          </a:blip>
          <a:srcRect/>
          <a:stretch/>
        </p:blipFill>
        <p:spPr>
          <a:xfrm>
            <a:off x="3055937" y="1727994"/>
            <a:ext cx="2735262" cy="2112962"/>
          </a:xfrm>
          <a:prstGeom prst="rect">
            <a:avLst/>
          </a:prstGeom>
          <a:noFill/>
          <a:ln w="25400" cap="flat" cmpd="sng">
            <a:solidFill>
              <a:srgbClr val="800F0D"/>
            </a:solidFill>
            <a:prstDash val="solid"/>
            <a:round/>
            <a:headEnd type="none" w="sm" len="sm"/>
            <a:tailEnd type="none" w="sm" len="sm"/>
          </a:ln>
        </p:spPr>
      </p:pic>
      <p:sp>
        <p:nvSpPr>
          <p:cNvPr id="360" name="Google Shape;360;g6b197cb1a6_0_433"/>
          <p:cNvSpPr txBox="1"/>
          <p:nvPr/>
        </p:nvSpPr>
        <p:spPr>
          <a:xfrm>
            <a:off x="30162" y="1872456"/>
            <a:ext cx="3024300" cy="1754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t>Deoxy</a:t>
            </a:r>
            <a:r>
              <a:rPr lang="en-US" sz="2400">
                <a:latin typeface="Arial"/>
                <a:ea typeface="Arial"/>
                <a:cs typeface="Arial"/>
                <a:sym typeface="Arial"/>
              </a:rPr>
              <a:t>Hb paramagnetic </a:t>
            </a:r>
            <a:endParaRPr/>
          </a:p>
          <a:p>
            <a:pPr marL="0" marR="0" lvl="0" indent="0" algn="ctr" rtl="0">
              <a:spcBef>
                <a:spcPts val="1200"/>
              </a:spcBef>
              <a:spcAft>
                <a:spcPts val="0"/>
              </a:spcAft>
              <a:buNone/>
            </a:pPr>
            <a:r>
              <a:rPr lang="en-US" sz="2400">
                <a:latin typeface="Arial"/>
                <a:ea typeface="Arial"/>
                <a:cs typeface="Arial"/>
                <a:sym typeface="Arial"/>
              </a:rPr>
              <a:t>strong field inhomogeneities</a:t>
            </a:r>
            <a:endParaRPr/>
          </a:p>
        </p:txBody>
      </p:sp>
      <p:sp>
        <p:nvSpPr>
          <p:cNvPr id="361" name="Google Shape;361;g6b197cb1a6_0_433"/>
          <p:cNvSpPr/>
          <p:nvPr/>
        </p:nvSpPr>
        <p:spPr>
          <a:xfrm>
            <a:off x="5359399" y="2520156"/>
            <a:ext cx="1081200" cy="576300"/>
          </a:xfrm>
          <a:prstGeom prst="rightArrow">
            <a:avLst>
              <a:gd name="adj1" fmla="val 33481"/>
              <a:gd name="adj2" fmla="val 46849"/>
            </a:avLst>
          </a:prstGeom>
          <a:solidFill>
            <a:srgbClr val="FF0000"/>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62" name="Google Shape;362;g6b197cb1a6_0_433"/>
          <p:cNvSpPr txBox="1"/>
          <p:nvPr/>
        </p:nvSpPr>
        <p:spPr>
          <a:xfrm>
            <a:off x="30162" y="4390231"/>
            <a:ext cx="3024300" cy="1385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t>Oxy</a:t>
            </a:r>
            <a:r>
              <a:rPr lang="en-US" sz="2400">
                <a:latin typeface="Arial"/>
                <a:ea typeface="Arial"/>
                <a:cs typeface="Arial"/>
                <a:sym typeface="Arial"/>
              </a:rPr>
              <a:t>Hb diamagnetic </a:t>
            </a:r>
            <a:endParaRPr/>
          </a:p>
          <a:p>
            <a:pPr marL="0" marR="0" lvl="0" indent="0" algn="ctr" rtl="0">
              <a:spcBef>
                <a:spcPts val="1200"/>
              </a:spcBef>
              <a:spcAft>
                <a:spcPts val="0"/>
              </a:spcAft>
              <a:buNone/>
            </a:pPr>
            <a:r>
              <a:rPr lang="en-US" sz="2400">
                <a:latin typeface="Arial"/>
                <a:ea typeface="Arial"/>
                <a:cs typeface="Arial"/>
                <a:sym typeface="Arial"/>
              </a:rPr>
              <a:t>weak field inhomogeneities</a:t>
            </a:r>
            <a:endParaRPr/>
          </a:p>
        </p:txBody>
      </p:sp>
      <p:pic>
        <p:nvPicPr>
          <p:cNvPr id="363" name="Google Shape;363;g6b197cb1a6_0_433" descr="akustische Resonanz.jpg"/>
          <p:cNvPicPr preferRelativeResize="0"/>
          <p:nvPr/>
        </p:nvPicPr>
        <p:blipFill rotWithShape="1">
          <a:blip r:embed="rId4">
            <a:alphaModFix/>
          </a:blip>
          <a:srcRect/>
          <a:stretch/>
        </p:blipFill>
        <p:spPr>
          <a:xfrm>
            <a:off x="4135437" y="4752181"/>
            <a:ext cx="792162" cy="611188"/>
          </a:xfrm>
          <a:prstGeom prst="rect">
            <a:avLst/>
          </a:prstGeom>
          <a:noFill/>
          <a:ln w="25400" cap="flat" cmpd="sng">
            <a:solidFill>
              <a:srgbClr val="800F0D"/>
            </a:solidFill>
            <a:prstDash val="solid"/>
            <a:round/>
            <a:headEnd type="none" w="sm" len="sm"/>
            <a:tailEnd type="none" w="sm" len="sm"/>
          </a:ln>
        </p:spPr>
      </p:pic>
      <p:sp>
        <p:nvSpPr>
          <p:cNvPr id="364" name="Google Shape;364;g6b197cb1a6_0_433"/>
          <p:cNvSpPr/>
          <p:nvPr/>
        </p:nvSpPr>
        <p:spPr>
          <a:xfrm>
            <a:off x="5359399" y="4823619"/>
            <a:ext cx="1081200" cy="576300"/>
          </a:xfrm>
          <a:prstGeom prst="rightArrow">
            <a:avLst>
              <a:gd name="adj1" fmla="val 33481"/>
              <a:gd name="adj2" fmla="val 46849"/>
            </a:avLst>
          </a:prstGeom>
          <a:solidFill>
            <a:srgbClr val="FF0000"/>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65" name="Google Shape;365;g6b197cb1a6_0_433"/>
          <p:cNvSpPr txBox="1"/>
          <p:nvPr/>
        </p:nvSpPr>
        <p:spPr>
          <a:xfrm>
            <a:off x="5970587" y="2091531"/>
            <a:ext cx="3024300" cy="1005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latin typeface="Arial"/>
                <a:ea typeface="Arial"/>
                <a:cs typeface="Arial"/>
                <a:sym typeface="Arial"/>
              </a:rPr>
              <a:t>Fast dephasing</a:t>
            </a:r>
            <a:endParaRPr/>
          </a:p>
          <a:p>
            <a:pPr marL="0" marR="0" lvl="0" indent="0" algn="ctr" rtl="0">
              <a:spcBef>
                <a:spcPts val="1200"/>
              </a:spcBef>
              <a:spcAft>
                <a:spcPts val="0"/>
              </a:spcAft>
              <a:buNone/>
            </a:pPr>
            <a:r>
              <a:rPr lang="en-US" sz="2400">
                <a:latin typeface="Arial"/>
                <a:ea typeface="Arial"/>
                <a:cs typeface="Arial"/>
                <a:sym typeface="Arial"/>
              </a:rPr>
              <a:t>Fast T2*</a:t>
            </a:r>
            <a:endParaRPr/>
          </a:p>
        </p:txBody>
      </p:sp>
      <p:sp>
        <p:nvSpPr>
          <p:cNvPr id="366" name="Google Shape;366;g6b197cb1a6_0_433"/>
          <p:cNvSpPr txBox="1"/>
          <p:nvPr/>
        </p:nvSpPr>
        <p:spPr>
          <a:xfrm>
            <a:off x="6180137" y="4539456"/>
            <a:ext cx="2779800" cy="1005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latin typeface="Arial"/>
                <a:ea typeface="Arial"/>
                <a:cs typeface="Arial"/>
                <a:sym typeface="Arial"/>
              </a:rPr>
              <a:t>Slower dephasing</a:t>
            </a:r>
            <a:endParaRPr/>
          </a:p>
          <a:p>
            <a:pPr marL="0" marR="0" lvl="0" indent="0" algn="ctr" rtl="0">
              <a:spcBef>
                <a:spcPts val="1200"/>
              </a:spcBef>
              <a:spcAft>
                <a:spcPts val="0"/>
              </a:spcAft>
              <a:buNone/>
            </a:pPr>
            <a:r>
              <a:rPr lang="en-US" sz="2400">
                <a:latin typeface="Arial"/>
                <a:ea typeface="Arial"/>
                <a:cs typeface="Arial"/>
                <a:sym typeface="Arial"/>
              </a:rPr>
              <a:t>slower T2*</a:t>
            </a:r>
            <a:endParaRPr/>
          </a:p>
        </p:txBody>
      </p:sp>
      <p:sp>
        <p:nvSpPr>
          <p:cNvPr id="367" name="Google Shape;367;g6b197cb1a6_0_433"/>
          <p:cNvSpPr/>
          <p:nvPr/>
        </p:nvSpPr>
        <p:spPr>
          <a:xfrm>
            <a:off x="2622549" y="2520156"/>
            <a:ext cx="1081200" cy="576300"/>
          </a:xfrm>
          <a:prstGeom prst="rightArrow">
            <a:avLst>
              <a:gd name="adj1" fmla="val 33481"/>
              <a:gd name="adj2" fmla="val 46849"/>
            </a:avLst>
          </a:prstGeom>
          <a:solidFill>
            <a:srgbClr val="FF0000"/>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68" name="Google Shape;368;g6b197cb1a6_0_433"/>
          <p:cNvSpPr/>
          <p:nvPr/>
        </p:nvSpPr>
        <p:spPr>
          <a:xfrm>
            <a:off x="2622549" y="4823619"/>
            <a:ext cx="1081200" cy="576300"/>
          </a:xfrm>
          <a:prstGeom prst="rightArrow">
            <a:avLst>
              <a:gd name="adj1" fmla="val 33481"/>
              <a:gd name="adj2" fmla="val 46849"/>
            </a:avLst>
          </a:prstGeom>
          <a:solidFill>
            <a:srgbClr val="FF0000"/>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69" name="Google Shape;369;g6b197cb1a6_0_433"/>
          <p:cNvSpPr txBox="1">
            <a:spLocks noGrp="1"/>
          </p:cNvSpPr>
          <p:nvPr>
            <p:ph type="title"/>
          </p:nvPr>
        </p:nvSpPr>
        <p:spPr>
          <a:xfrm>
            <a:off x="95824" y="327593"/>
            <a:ext cx="9109200" cy="1400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3"/>
              </a:buClr>
              <a:buSzPts val="3600"/>
              <a:buFont typeface="Century Gothic"/>
              <a:buNone/>
            </a:pPr>
            <a:r>
              <a:rPr lang="en-US" sz="3600" b="1">
                <a:solidFill>
                  <a:srgbClr val="000000"/>
                </a:solidFill>
              </a:rPr>
              <a:t>Hemoglobin magnetic properties</a:t>
            </a:r>
            <a:endParaRPr sz="3600" b="1">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4"/>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sz="3600" b="1"/>
              <a:t>T2 and T2*</a:t>
            </a:r>
            <a:endParaRPr sz="3600" b="1"/>
          </a:p>
        </p:txBody>
      </p:sp>
      <p:pic>
        <p:nvPicPr>
          <p:cNvPr id="375" name="Google Shape;375;p24" descr="https://qph.ec.quoracdn.net/main-qimg-eb016026a67616e147bf231ecf358594-c?convert_to_webp=true"/>
          <p:cNvPicPr preferRelativeResize="0"/>
          <p:nvPr/>
        </p:nvPicPr>
        <p:blipFill rotWithShape="1">
          <a:blip r:embed="rId3">
            <a:alphaModFix/>
          </a:blip>
          <a:srcRect/>
          <a:stretch/>
        </p:blipFill>
        <p:spPr>
          <a:xfrm>
            <a:off x="637488" y="1551930"/>
            <a:ext cx="5448300" cy="4086226"/>
          </a:xfrm>
          <a:prstGeom prst="rect">
            <a:avLst/>
          </a:prstGeom>
          <a:noFill/>
          <a:ln>
            <a:noFill/>
          </a:ln>
        </p:spPr>
      </p:pic>
      <p:sp>
        <p:nvSpPr>
          <p:cNvPr id="376" name="Google Shape;376;p24"/>
          <p:cNvSpPr txBox="1"/>
          <p:nvPr/>
        </p:nvSpPr>
        <p:spPr>
          <a:xfrm>
            <a:off x="637488" y="5820718"/>
            <a:ext cx="448872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t>Source: </a:t>
            </a:r>
            <a:r>
              <a:rPr lang="en-US" sz="1800" u="sng">
                <a:hlinkClick r:id="rId4"/>
              </a:rPr>
              <a:t>www.jcmr-online.com - Figure</a:t>
            </a:r>
            <a:r>
              <a:rPr lang="en-US" sz="1800"/>
              <a:t>.</a:t>
            </a:r>
            <a:endParaRPr sz="1800"/>
          </a:p>
        </p:txBody>
      </p:sp>
      <p:sp>
        <p:nvSpPr>
          <p:cNvPr id="377" name="Google Shape;377;p24"/>
          <p:cNvSpPr txBox="1"/>
          <p:nvPr/>
        </p:nvSpPr>
        <p:spPr>
          <a:xfrm>
            <a:off x="6238566" y="1620991"/>
            <a:ext cx="2882520" cy="16312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latin typeface="Century Gothic"/>
                <a:ea typeface="Century Gothic"/>
                <a:cs typeface="Century Gothic"/>
                <a:sym typeface="Century Gothic"/>
              </a:rPr>
              <a:t>Blood with oxygen</a:t>
            </a:r>
            <a:endParaRPr/>
          </a:p>
          <a:p>
            <a:pPr marL="0" marR="0" lvl="0" indent="0" algn="l" rtl="0">
              <a:spcBef>
                <a:spcPts val="0"/>
              </a:spcBef>
              <a:spcAft>
                <a:spcPts val="0"/>
              </a:spcAft>
              <a:buNone/>
            </a:pPr>
            <a:r>
              <a:rPr lang="en-US" sz="2000">
                <a:latin typeface="Century Gothic"/>
                <a:ea typeface="Century Gothic"/>
                <a:cs typeface="Century Gothic"/>
                <a:sym typeface="Century Gothic"/>
              </a:rPr>
              <a:t>-&gt; slower decay</a:t>
            </a:r>
            <a:endParaRPr/>
          </a:p>
          <a:p>
            <a:pPr marL="0" marR="0" lvl="0" indent="0" algn="l" rtl="0">
              <a:spcBef>
                <a:spcPts val="0"/>
              </a:spcBef>
              <a:spcAft>
                <a:spcPts val="0"/>
              </a:spcAft>
              <a:buNone/>
            </a:pPr>
            <a:endParaRPr sz="2000">
              <a:latin typeface="Century Gothic"/>
              <a:ea typeface="Century Gothic"/>
              <a:cs typeface="Century Gothic"/>
              <a:sym typeface="Century Gothic"/>
            </a:endParaRPr>
          </a:p>
          <a:p>
            <a:pPr marL="0" marR="0" lvl="0" indent="0" algn="l" rtl="0">
              <a:spcBef>
                <a:spcPts val="0"/>
              </a:spcBef>
              <a:spcAft>
                <a:spcPts val="0"/>
              </a:spcAft>
              <a:buNone/>
            </a:pPr>
            <a:r>
              <a:rPr lang="en-US" sz="2000">
                <a:latin typeface="Century Gothic"/>
                <a:ea typeface="Century Gothic"/>
                <a:cs typeface="Century Gothic"/>
                <a:sym typeface="Century Gothic"/>
              </a:rPr>
              <a:t>Blood without oxygen</a:t>
            </a:r>
            <a:endParaRPr/>
          </a:p>
          <a:p>
            <a:pPr marL="0" marR="0" lvl="0" indent="0" algn="l" rtl="0">
              <a:spcBef>
                <a:spcPts val="0"/>
              </a:spcBef>
              <a:spcAft>
                <a:spcPts val="0"/>
              </a:spcAft>
              <a:buNone/>
            </a:pPr>
            <a:r>
              <a:rPr lang="en-US" sz="2000">
                <a:latin typeface="Century Gothic"/>
                <a:ea typeface="Century Gothic"/>
                <a:cs typeface="Century Gothic"/>
                <a:sym typeface="Century Gothic"/>
              </a:rPr>
              <a:t>-&gt; faster decay</a:t>
            </a:r>
            <a:endParaRPr sz="2000">
              <a:latin typeface="Century Gothic"/>
              <a:ea typeface="Century Gothic"/>
              <a:cs typeface="Century Gothic"/>
              <a:sym typeface="Century Gothic"/>
            </a:endParaRPr>
          </a:p>
        </p:txBody>
      </p:sp>
      <p:sp>
        <p:nvSpPr>
          <p:cNvPr id="378" name="Google Shape;378;p24"/>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000">
                <a:solidFill>
                  <a:schemeClr val="dk2"/>
                </a:solidFill>
                <a:latin typeface="Arial"/>
                <a:ea typeface="Arial"/>
                <a:cs typeface="Arial"/>
                <a:sym typeface="Arial"/>
              </a:rPr>
              <a:pPr marL="0" lvl="0" indent="0" algn="r" rtl="0">
                <a:spcBef>
                  <a:spcPts val="0"/>
                </a:spcBef>
                <a:spcAft>
                  <a:spcPts val="0"/>
                </a:spcAft>
                <a:buNone/>
              </a:pPr>
              <a:t>29</a:t>
            </a:fld>
            <a:endParaRPr sz="1000">
              <a:solidFill>
                <a:schemeClr val="dk2"/>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6"/>
          <p:cNvSpPr txBox="1">
            <a:spLocks noGrp="1"/>
          </p:cNvSpPr>
          <p:nvPr>
            <p:ph type="title"/>
          </p:nvPr>
        </p:nvSpPr>
        <p:spPr>
          <a:xfrm>
            <a:off x="484705" y="452721"/>
            <a:ext cx="3465900" cy="610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3"/>
              </a:buClr>
              <a:buSzPts val="4200"/>
              <a:buFont typeface="Century Gothic"/>
              <a:buNone/>
            </a:pPr>
            <a:r>
              <a:rPr lang="en-US" b="1">
                <a:solidFill>
                  <a:srgbClr val="000000"/>
                </a:solidFill>
              </a:rPr>
              <a:t>The MRI Scanner</a:t>
            </a:r>
            <a:endParaRPr b="1">
              <a:solidFill>
                <a:srgbClr val="000000"/>
              </a:solidFill>
            </a:endParaRPr>
          </a:p>
        </p:txBody>
      </p:sp>
      <p:sp>
        <p:nvSpPr>
          <p:cNvPr id="95" name="Google Shape;95;p6"/>
          <p:cNvSpPr txBox="1">
            <a:spLocks noGrp="1"/>
          </p:cNvSpPr>
          <p:nvPr>
            <p:ph type="body" idx="1"/>
          </p:nvPr>
        </p:nvSpPr>
        <p:spPr>
          <a:xfrm>
            <a:off x="245177" y="1407647"/>
            <a:ext cx="8566314" cy="5215575"/>
          </a:xfrm>
          <a:prstGeom prst="rect">
            <a:avLst/>
          </a:prstGeom>
          <a:noFill/>
          <a:ln>
            <a:noFill/>
          </a:ln>
        </p:spPr>
        <p:txBody>
          <a:bodyPr spcFirstLastPara="1" wrap="square" lIns="91425" tIns="45700" rIns="91425" bIns="45700" anchor="t" anchorCtr="0">
            <a:normAutofit/>
          </a:bodyPr>
          <a:lstStyle/>
          <a:p>
            <a:pPr marL="342906" lvl="0" indent="-220986" algn="l" rtl="0">
              <a:spcBef>
                <a:spcPts val="0"/>
              </a:spcBef>
              <a:spcAft>
                <a:spcPts val="0"/>
              </a:spcAft>
              <a:buSzPts val="1920"/>
              <a:buNone/>
            </a:pPr>
            <a:endParaRPr sz="2400">
              <a:solidFill>
                <a:srgbClr val="000000"/>
              </a:solidFill>
            </a:endParaRPr>
          </a:p>
          <a:p>
            <a:pPr marL="342906" lvl="0" indent="-241306" algn="l" rtl="0">
              <a:spcBef>
                <a:spcPts val="1000"/>
              </a:spcBef>
              <a:spcAft>
                <a:spcPts val="0"/>
              </a:spcAft>
              <a:buSzPts val="1600"/>
              <a:buNone/>
            </a:pPr>
            <a:endParaRPr>
              <a:solidFill>
                <a:srgbClr val="000000"/>
              </a:solidFill>
            </a:endParaRPr>
          </a:p>
          <a:p>
            <a:pPr marL="342906" lvl="0" indent="-241306" algn="l" rtl="0">
              <a:spcBef>
                <a:spcPts val="1000"/>
              </a:spcBef>
              <a:spcAft>
                <a:spcPts val="0"/>
              </a:spcAft>
              <a:buSzPts val="1600"/>
              <a:buNone/>
            </a:pPr>
            <a:endParaRPr>
              <a:solidFill>
                <a:srgbClr val="000000"/>
              </a:solidFill>
            </a:endParaRPr>
          </a:p>
          <a:p>
            <a:pPr marL="742962" lvl="1" indent="-194315" algn="l" rtl="0">
              <a:spcBef>
                <a:spcPts val="1000"/>
              </a:spcBef>
              <a:spcAft>
                <a:spcPts val="0"/>
              </a:spcAft>
              <a:buSzPts val="1440"/>
              <a:buNone/>
            </a:pPr>
            <a:endParaRPr>
              <a:solidFill>
                <a:srgbClr val="000000"/>
              </a:solidFill>
            </a:endParaRPr>
          </a:p>
          <a:p>
            <a:pPr marL="742962" lvl="1" indent="-194315" algn="l" rtl="0">
              <a:spcBef>
                <a:spcPts val="1000"/>
              </a:spcBef>
              <a:spcAft>
                <a:spcPts val="0"/>
              </a:spcAft>
              <a:buSzPts val="1440"/>
              <a:buNone/>
            </a:pPr>
            <a:endParaRPr>
              <a:solidFill>
                <a:srgbClr val="000000"/>
              </a:solidFill>
            </a:endParaRPr>
          </a:p>
          <a:p>
            <a:pPr marL="742962" lvl="1" indent="-194315" algn="l" rtl="0">
              <a:spcBef>
                <a:spcPts val="1000"/>
              </a:spcBef>
              <a:spcAft>
                <a:spcPts val="0"/>
              </a:spcAft>
              <a:buSzPts val="1440"/>
              <a:buNone/>
            </a:pPr>
            <a:endParaRPr>
              <a:solidFill>
                <a:srgbClr val="000000"/>
              </a:solidFill>
            </a:endParaRPr>
          </a:p>
          <a:p>
            <a:pPr marL="742962" lvl="1" indent="-194315" algn="l" rtl="0">
              <a:spcBef>
                <a:spcPts val="1000"/>
              </a:spcBef>
              <a:spcAft>
                <a:spcPts val="0"/>
              </a:spcAft>
              <a:buSzPts val="1440"/>
              <a:buNone/>
            </a:pPr>
            <a:endParaRPr>
              <a:solidFill>
                <a:srgbClr val="000000"/>
              </a:solidFill>
            </a:endParaRPr>
          </a:p>
          <a:p>
            <a:pPr marL="742962" lvl="1" indent="-194315" algn="l" rtl="0">
              <a:spcBef>
                <a:spcPts val="1000"/>
              </a:spcBef>
              <a:spcAft>
                <a:spcPts val="0"/>
              </a:spcAft>
              <a:buSzPts val="1440"/>
              <a:buNone/>
            </a:pPr>
            <a:endParaRPr>
              <a:solidFill>
                <a:srgbClr val="000000"/>
              </a:solidFill>
            </a:endParaRPr>
          </a:p>
          <a:p>
            <a:pPr marL="742962" lvl="1" indent="-194315" algn="l" rtl="0">
              <a:spcBef>
                <a:spcPts val="1000"/>
              </a:spcBef>
              <a:spcAft>
                <a:spcPts val="0"/>
              </a:spcAft>
              <a:buSzPts val="1440"/>
              <a:buNone/>
            </a:pPr>
            <a:endParaRPr>
              <a:solidFill>
                <a:srgbClr val="000000"/>
              </a:solidFill>
            </a:endParaRPr>
          </a:p>
          <a:p>
            <a:pPr marL="742962" lvl="1" indent="-194315" algn="l" rtl="0">
              <a:spcBef>
                <a:spcPts val="1000"/>
              </a:spcBef>
              <a:spcAft>
                <a:spcPts val="0"/>
              </a:spcAft>
              <a:buSzPts val="1440"/>
              <a:buNone/>
            </a:pPr>
            <a:endParaRPr>
              <a:solidFill>
                <a:srgbClr val="000000"/>
              </a:solidFill>
            </a:endParaRPr>
          </a:p>
          <a:p>
            <a:pPr marL="457206" lvl="1" indent="0" algn="l" rtl="0">
              <a:spcBef>
                <a:spcPts val="1000"/>
              </a:spcBef>
              <a:spcAft>
                <a:spcPts val="0"/>
              </a:spcAft>
              <a:buSzPts val="1440"/>
              <a:buNone/>
            </a:pPr>
            <a:endParaRPr>
              <a:solidFill>
                <a:srgbClr val="000000"/>
              </a:solidFill>
            </a:endParaRPr>
          </a:p>
          <a:p>
            <a:pPr marL="457206" lvl="1" indent="0" algn="l" rtl="0">
              <a:spcBef>
                <a:spcPts val="1000"/>
              </a:spcBef>
              <a:spcAft>
                <a:spcPts val="0"/>
              </a:spcAft>
              <a:buSzPts val="1440"/>
              <a:buNone/>
            </a:pPr>
            <a:r>
              <a:rPr lang="en-US">
                <a:solidFill>
                  <a:srgbClr val="000000"/>
                </a:solidFill>
                <a:latin typeface="Century Gothic"/>
                <a:ea typeface="Century Gothic"/>
                <a:cs typeface="Century Gothic"/>
                <a:sym typeface="Century Gothic"/>
              </a:rPr>
              <a:t>Earth’s magnetic field: 0.00003 Tesla          Clinical MRI: 1.5 - 7 Tesla</a:t>
            </a:r>
            <a:endParaRPr>
              <a:solidFill>
                <a:srgbClr val="000000"/>
              </a:solidFill>
              <a:latin typeface="Century Gothic"/>
              <a:ea typeface="Century Gothic"/>
              <a:cs typeface="Century Gothic"/>
              <a:sym typeface="Century Gothic"/>
            </a:endParaRPr>
          </a:p>
          <a:p>
            <a:pPr marL="457206" lvl="1" indent="0" algn="l" rtl="0">
              <a:spcBef>
                <a:spcPts val="1000"/>
              </a:spcBef>
              <a:spcAft>
                <a:spcPts val="0"/>
              </a:spcAft>
              <a:buSzPts val="1440"/>
              <a:buNone/>
            </a:pPr>
            <a:endParaRPr>
              <a:solidFill>
                <a:srgbClr val="000000"/>
              </a:solidFill>
            </a:endParaRPr>
          </a:p>
        </p:txBody>
      </p:sp>
      <p:pic>
        <p:nvPicPr>
          <p:cNvPr id="96" name="Google Shape;96;p6"/>
          <p:cNvPicPr preferRelativeResize="0"/>
          <p:nvPr/>
        </p:nvPicPr>
        <p:blipFill rotWithShape="1">
          <a:blip r:embed="rId3">
            <a:alphaModFix/>
          </a:blip>
          <a:srcRect/>
          <a:stretch/>
        </p:blipFill>
        <p:spPr>
          <a:xfrm>
            <a:off x="4284663" y="2286000"/>
            <a:ext cx="4120033" cy="3318305"/>
          </a:xfrm>
          <a:prstGeom prst="rect">
            <a:avLst/>
          </a:prstGeom>
          <a:noFill/>
          <a:ln>
            <a:noFill/>
          </a:ln>
        </p:spPr>
      </p:pic>
      <p:pic>
        <p:nvPicPr>
          <p:cNvPr id="97" name="Google Shape;97;p6" descr="https://encrypted-tbn3.gstatic.com/images?q=tbn:ANd9GcS_xzcj6z2cPuI73tWngzT9mCVjsfBz44LePNJMVKzHfvZtr-Zs"/>
          <p:cNvPicPr preferRelativeResize="0"/>
          <p:nvPr/>
        </p:nvPicPr>
        <p:blipFill rotWithShape="1">
          <a:blip r:embed="rId4">
            <a:alphaModFix/>
          </a:blip>
          <a:srcRect/>
          <a:stretch/>
        </p:blipFill>
        <p:spPr>
          <a:xfrm>
            <a:off x="665316" y="2268637"/>
            <a:ext cx="3376684" cy="3353026"/>
          </a:xfrm>
          <a:prstGeom prst="rect">
            <a:avLst/>
          </a:prstGeom>
          <a:noFill/>
          <a:ln>
            <a:noFill/>
          </a:ln>
        </p:spPr>
      </p:pic>
      <p:sp>
        <p:nvSpPr>
          <p:cNvPr id="98" name="Google Shape;98;p6"/>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0000"/>
              </a:buClr>
              <a:buFont typeface="Arial"/>
              <a:buNone/>
            </a:pPr>
            <a:fld id="{00000000-1234-1234-1234-123412341234}" type="slidenum">
              <a:rPr lang="en-US" sz="1000">
                <a:solidFill>
                  <a:schemeClr val="dk2"/>
                </a:solidFill>
                <a:latin typeface="Arial"/>
                <a:ea typeface="Arial"/>
                <a:cs typeface="Arial"/>
                <a:sym typeface="Arial"/>
              </a:rPr>
              <a:pPr marL="0" lvl="0" indent="0" algn="ctr" rtl="0">
                <a:spcBef>
                  <a:spcPts val="0"/>
                </a:spcBef>
                <a:spcAft>
                  <a:spcPts val="0"/>
                </a:spcAft>
                <a:buClr>
                  <a:srgbClr val="000000"/>
                </a:buClr>
                <a:buFont typeface="Arial"/>
                <a:buNone/>
              </a:pPr>
              <a:t>3</a:t>
            </a:fld>
            <a:endParaRPr sz="1000">
              <a:solidFill>
                <a:schemeClr val="dk2"/>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g6b197cb1a6_0_280"/>
          <p:cNvSpPr txBox="1">
            <a:spLocks noGrp="1"/>
          </p:cNvSpPr>
          <p:nvPr>
            <p:ph type="title"/>
          </p:nvPr>
        </p:nvSpPr>
        <p:spPr>
          <a:xfrm>
            <a:off x="381000" y="297975"/>
            <a:ext cx="8534400" cy="585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3"/>
              </a:buClr>
              <a:buSzPts val="4200"/>
              <a:buFont typeface="Century Gothic"/>
              <a:buNone/>
            </a:pPr>
            <a:r>
              <a:rPr lang="en-US" sz="3600" b="1">
                <a:solidFill>
                  <a:srgbClr val="000000"/>
                </a:solidFill>
              </a:rPr>
              <a:t>“Brain vs. Vessels”</a:t>
            </a:r>
            <a:endParaRPr sz="3600" b="1">
              <a:solidFill>
                <a:srgbClr val="000000"/>
              </a:solidFill>
            </a:endParaRPr>
          </a:p>
        </p:txBody>
      </p:sp>
      <p:sp>
        <p:nvSpPr>
          <p:cNvPr id="385" name="Google Shape;385;g6b197cb1a6_0_280"/>
          <p:cNvSpPr txBox="1"/>
          <p:nvPr/>
        </p:nvSpPr>
        <p:spPr>
          <a:xfrm>
            <a:off x="190500" y="1117471"/>
            <a:ext cx="8915400" cy="3170100"/>
          </a:xfrm>
          <a:prstGeom prst="rect">
            <a:avLst/>
          </a:prstGeom>
          <a:noFill/>
          <a:ln>
            <a:noFill/>
          </a:ln>
        </p:spPr>
        <p:txBody>
          <a:bodyPr spcFirstLastPara="1" wrap="square" lIns="91425" tIns="45700" rIns="91425" bIns="45700" anchor="t" anchorCtr="0">
            <a:noAutofit/>
          </a:bodyPr>
          <a:lstStyle/>
          <a:p>
            <a:pPr marL="0" marR="0" lvl="0" indent="-127000" algn="l" rtl="0">
              <a:spcBef>
                <a:spcPts val="0"/>
              </a:spcBef>
              <a:spcAft>
                <a:spcPts val="0"/>
              </a:spcAft>
              <a:buSzPts val="2000"/>
              <a:buFont typeface="Arial"/>
              <a:buChar char="•"/>
            </a:pPr>
            <a:r>
              <a:rPr lang="en-US" sz="2000">
                <a:latin typeface="Arial"/>
                <a:ea typeface="Arial"/>
                <a:cs typeface="Arial"/>
                <a:sym typeface="Arial"/>
              </a:rPr>
              <a:t> Large vessels produce BOLD activation further from the true site of activation</a:t>
            </a:r>
            <a:endParaRPr sz="2000"/>
          </a:p>
          <a:p>
            <a:pPr marL="0" marR="0" lvl="0" indent="0" algn="l" rtl="0">
              <a:spcBef>
                <a:spcPts val="0"/>
              </a:spcBef>
              <a:spcAft>
                <a:spcPts val="0"/>
              </a:spcAft>
              <a:buNone/>
            </a:pPr>
            <a:endParaRPr sz="2000">
              <a:latin typeface="Arial"/>
              <a:ea typeface="Arial"/>
              <a:cs typeface="Arial"/>
              <a:sym typeface="Arial"/>
            </a:endParaRPr>
          </a:p>
          <a:p>
            <a:pPr marL="0" marR="0" lvl="0" indent="-127000" algn="l" rtl="0">
              <a:spcBef>
                <a:spcPts val="0"/>
              </a:spcBef>
              <a:spcAft>
                <a:spcPts val="0"/>
              </a:spcAft>
              <a:buSzPts val="2000"/>
              <a:buFont typeface="Arial"/>
              <a:buChar char="•"/>
            </a:pPr>
            <a:r>
              <a:rPr lang="en-US" sz="2000">
                <a:latin typeface="Arial"/>
                <a:ea typeface="Arial"/>
                <a:cs typeface="Arial"/>
                <a:sym typeface="Arial"/>
              </a:rPr>
              <a:t> Large vessels line the sulci and make it hard to tell which bank of a sulcus the activity arises from </a:t>
            </a:r>
            <a:endParaRPr sz="2000"/>
          </a:p>
          <a:p>
            <a:pPr marL="0" marR="0" lvl="0" indent="0" algn="l" rtl="0">
              <a:spcBef>
                <a:spcPts val="0"/>
              </a:spcBef>
              <a:spcAft>
                <a:spcPts val="0"/>
              </a:spcAft>
              <a:buClr>
                <a:schemeClr val="lt1"/>
              </a:buClr>
              <a:buSzPts val="2000"/>
              <a:buFont typeface="Arial"/>
              <a:buNone/>
            </a:pPr>
            <a:endParaRPr sz="2000">
              <a:latin typeface="Arial"/>
              <a:ea typeface="Arial"/>
              <a:cs typeface="Arial"/>
              <a:sym typeface="Arial"/>
            </a:endParaRPr>
          </a:p>
          <a:p>
            <a:pPr marL="0" marR="0" lvl="0" indent="-127000" algn="l" rtl="0">
              <a:spcBef>
                <a:spcPts val="0"/>
              </a:spcBef>
              <a:spcAft>
                <a:spcPts val="0"/>
              </a:spcAft>
              <a:buSzPts val="2000"/>
              <a:buFont typeface="Arial"/>
              <a:buChar char="•"/>
            </a:pPr>
            <a:r>
              <a:rPr lang="en-US" sz="2000">
                <a:latin typeface="Arial"/>
                <a:ea typeface="Arial"/>
                <a:cs typeface="Arial"/>
                <a:sym typeface="Arial"/>
              </a:rPr>
              <a:t> The % signal change in large vessels can be considerably higher than in small vessels (e.g., 10% vs. 2%)</a:t>
            </a:r>
            <a:endParaRPr sz="2000"/>
          </a:p>
          <a:p>
            <a:pPr marL="0" marR="0" lvl="0" indent="0" algn="l" rtl="0">
              <a:spcBef>
                <a:spcPts val="0"/>
              </a:spcBef>
              <a:spcAft>
                <a:spcPts val="0"/>
              </a:spcAft>
              <a:buNone/>
            </a:pPr>
            <a:endParaRPr sz="2000">
              <a:latin typeface="Arial"/>
              <a:ea typeface="Arial"/>
              <a:cs typeface="Arial"/>
              <a:sym typeface="Arial"/>
            </a:endParaRPr>
          </a:p>
          <a:p>
            <a:pPr marL="0" marR="0" lvl="0" indent="-127000" algn="l" rtl="0">
              <a:spcBef>
                <a:spcPts val="0"/>
              </a:spcBef>
              <a:spcAft>
                <a:spcPts val="0"/>
              </a:spcAft>
              <a:buSzPts val="2000"/>
              <a:buFont typeface="Arial"/>
              <a:buChar char="•"/>
            </a:pPr>
            <a:r>
              <a:rPr lang="en-US" sz="2000">
                <a:latin typeface="Arial"/>
                <a:ea typeface="Arial"/>
                <a:cs typeface="Arial"/>
                <a:sym typeface="Arial"/>
              </a:rPr>
              <a:t> Activation in large vessels occurs up to 3 s later than in small ones(time lag)</a:t>
            </a:r>
            <a:endParaRPr sz="2000">
              <a:latin typeface="Arial"/>
              <a:ea typeface="Arial"/>
              <a:cs typeface="Arial"/>
              <a:sym typeface="Arial"/>
            </a:endParaRPr>
          </a:p>
        </p:txBody>
      </p:sp>
      <p:pic>
        <p:nvPicPr>
          <p:cNvPr id="386" name="Google Shape;386;g6b197cb1a6_0_280" descr="Ono_vessels2"/>
          <p:cNvPicPr preferRelativeResize="0"/>
          <p:nvPr/>
        </p:nvPicPr>
        <p:blipFill rotWithShape="1">
          <a:blip r:embed="rId3">
            <a:alphaModFix/>
          </a:blip>
          <a:srcRect/>
          <a:stretch/>
        </p:blipFill>
        <p:spPr>
          <a:xfrm>
            <a:off x="5965173" y="4287570"/>
            <a:ext cx="3140727" cy="2467634"/>
          </a:xfrm>
          <a:prstGeom prst="rect">
            <a:avLst/>
          </a:prstGeom>
          <a:noFill/>
          <a:ln>
            <a:noFill/>
          </a:ln>
        </p:spPr>
      </p:pic>
      <p:sp>
        <p:nvSpPr>
          <p:cNvPr id="387" name="Google Shape;387;g6b197cb1a6_0_280"/>
          <p:cNvSpPr/>
          <p:nvPr/>
        </p:nvSpPr>
        <p:spPr>
          <a:xfrm>
            <a:off x="1563688" y="6534150"/>
            <a:ext cx="4265700" cy="304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a:latin typeface="Arial"/>
                <a:ea typeface="Arial"/>
                <a:cs typeface="Arial"/>
                <a:sym typeface="Arial"/>
              </a:rPr>
              <a:t>Source: Ono et al., 1990, </a:t>
            </a:r>
            <a:r>
              <a:rPr lang="en-US" sz="1400" i="1">
                <a:latin typeface="Arial"/>
                <a:ea typeface="Arial"/>
                <a:cs typeface="Arial"/>
                <a:sym typeface="Arial"/>
              </a:rPr>
              <a:t>Atlas of the Cerebral Sulci</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31"/>
          <p:cNvSpPr txBox="1"/>
          <p:nvPr/>
        </p:nvSpPr>
        <p:spPr>
          <a:xfrm>
            <a:off x="347112" y="1217549"/>
            <a:ext cx="8489950" cy="108011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2400"/>
              <a:buFont typeface="Century Gothic"/>
              <a:buNone/>
            </a:pPr>
            <a:r>
              <a:rPr lang="en-US" sz="2400">
                <a:latin typeface="Century Gothic"/>
                <a:ea typeface="Century Gothic"/>
                <a:cs typeface="Century Gothic"/>
                <a:sym typeface="Century Gothic"/>
              </a:rPr>
              <a:t>Typical haemodynamic response to single short stimulus</a:t>
            </a:r>
            <a:endParaRPr/>
          </a:p>
        </p:txBody>
      </p:sp>
      <p:sp>
        <p:nvSpPr>
          <p:cNvPr id="394" name="Google Shape;394;p31"/>
          <p:cNvSpPr txBox="1"/>
          <p:nvPr/>
        </p:nvSpPr>
        <p:spPr>
          <a:xfrm>
            <a:off x="484710" y="5129658"/>
            <a:ext cx="8199988" cy="3441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2400"/>
              <a:buFont typeface="Century Gothic"/>
              <a:buNone/>
            </a:pPr>
            <a:r>
              <a:rPr lang="en-US" sz="2400" b="1">
                <a:latin typeface="Century Gothic"/>
                <a:ea typeface="Century Gothic"/>
                <a:cs typeface="Century Gothic"/>
                <a:sym typeface="Century Gothic"/>
              </a:rPr>
              <a:t>Fast response:</a:t>
            </a:r>
            <a:r>
              <a:rPr lang="en-US" sz="2400">
                <a:latin typeface="Century Gothic"/>
                <a:ea typeface="Century Gothic"/>
                <a:cs typeface="Century Gothic"/>
                <a:sym typeface="Century Gothic"/>
              </a:rPr>
              <a:t> increase in metabolic consumption  </a:t>
            </a:r>
            <a:endParaRPr/>
          </a:p>
        </p:txBody>
      </p:sp>
      <p:sp>
        <p:nvSpPr>
          <p:cNvPr id="395" name="Google Shape;395;p31"/>
          <p:cNvSpPr txBox="1"/>
          <p:nvPr/>
        </p:nvSpPr>
        <p:spPr>
          <a:xfrm>
            <a:off x="486848" y="5501728"/>
            <a:ext cx="8199988" cy="3441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2400"/>
              <a:buFont typeface="Century Gothic"/>
              <a:buNone/>
            </a:pPr>
            <a:r>
              <a:rPr lang="en-US" sz="2400" b="1">
                <a:latin typeface="Century Gothic"/>
                <a:ea typeface="Century Gothic"/>
                <a:cs typeface="Century Gothic"/>
                <a:sym typeface="Century Gothic"/>
              </a:rPr>
              <a:t>Main BOLD response:</a:t>
            </a:r>
            <a:r>
              <a:rPr lang="en-US" sz="2400">
                <a:latin typeface="Century Gothic"/>
                <a:ea typeface="Century Gothic"/>
                <a:cs typeface="Century Gothic"/>
                <a:sym typeface="Century Gothic"/>
              </a:rPr>
              <a:t> increased local blood flow</a:t>
            </a:r>
            <a:endParaRPr/>
          </a:p>
        </p:txBody>
      </p:sp>
      <p:sp>
        <p:nvSpPr>
          <p:cNvPr id="396" name="Google Shape;396;p31"/>
          <p:cNvSpPr txBox="1"/>
          <p:nvPr/>
        </p:nvSpPr>
        <p:spPr>
          <a:xfrm>
            <a:off x="487358" y="5927590"/>
            <a:ext cx="8199988" cy="3441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2400"/>
              <a:buFont typeface="Century Gothic"/>
              <a:buNone/>
            </a:pPr>
            <a:r>
              <a:rPr lang="en-US" sz="2400" b="1">
                <a:latin typeface="Century Gothic"/>
                <a:ea typeface="Century Gothic"/>
                <a:cs typeface="Century Gothic"/>
                <a:sym typeface="Century Gothic"/>
              </a:rPr>
              <a:t>Post-stimulus undershoot:</a:t>
            </a:r>
            <a:r>
              <a:rPr lang="en-US" sz="2400">
                <a:latin typeface="Century Gothic"/>
                <a:ea typeface="Century Gothic"/>
                <a:cs typeface="Century Gothic"/>
                <a:sym typeface="Century Gothic"/>
              </a:rPr>
              <a:t> ballon model or increased metabolic consumption with low blood flow</a:t>
            </a:r>
            <a:endParaRPr/>
          </a:p>
        </p:txBody>
      </p:sp>
      <p:sp>
        <p:nvSpPr>
          <p:cNvPr id="397" name="Google Shape;397;p31"/>
          <p:cNvSpPr txBox="1">
            <a:spLocks noGrp="1"/>
          </p:cNvSpPr>
          <p:nvPr>
            <p:ph type="title"/>
          </p:nvPr>
        </p:nvSpPr>
        <p:spPr>
          <a:xfrm>
            <a:off x="177650" y="244269"/>
            <a:ext cx="7055400" cy="1400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3"/>
              </a:buClr>
              <a:buSzPts val="4200"/>
              <a:buFont typeface="Century Gothic"/>
              <a:buNone/>
            </a:pPr>
            <a:r>
              <a:rPr lang="en-US" sz="3600" b="1">
                <a:solidFill>
                  <a:srgbClr val="000000"/>
                </a:solidFill>
              </a:rPr>
              <a:t>Neurophysiology</a:t>
            </a:r>
            <a:endParaRPr sz="3600" b="1">
              <a:solidFill>
                <a:srgbClr val="000000"/>
              </a:solidFill>
            </a:endParaRPr>
          </a:p>
        </p:txBody>
      </p:sp>
      <p:sp>
        <p:nvSpPr>
          <p:cNvPr id="398" name="Google Shape;398;p31"/>
          <p:cNvSpPr txBox="1">
            <a:spLocks noGrp="1"/>
          </p:cNvSpPr>
          <p:nvPr>
            <p:ph type="sldNum" idx="12"/>
          </p:nvPr>
        </p:nvSpPr>
        <p:spPr>
          <a:xfrm>
            <a:off x="8406056" y="5927611"/>
            <a:ext cx="628800" cy="7677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0000"/>
              </a:buClr>
              <a:buFont typeface="Arial"/>
              <a:buNone/>
            </a:pPr>
            <a:fld id="{00000000-1234-1234-1234-123412341234}" type="slidenum">
              <a:rPr lang="en-US" sz="1000">
                <a:solidFill>
                  <a:schemeClr val="dk2"/>
                </a:solidFill>
                <a:latin typeface="Arial"/>
                <a:ea typeface="Arial"/>
                <a:cs typeface="Arial"/>
                <a:sym typeface="Arial"/>
              </a:rPr>
              <a:pPr marL="0" lvl="0" indent="0" algn="ctr" rtl="0">
                <a:spcBef>
                  <a:spcPts val="0"/>
                </a:spcBef>
                <a:spcAft>
                  <a:spcPts val="0"/>
                </a:spcAft>
                <a:buClr>
                  <a:srgbClr val="000000"/>
                </a:buClr>
                <a:buFont typeface="Arial"/>
                <a:buNone/>
              </a:pPr>
              <a:t>31</a:t>
            </a:fld>
            <a:endParaRPr sz="1000">
              <a:solidFill>
                <a:schemeClr val="dk2"/>
              </a:solidFill>
              <a:latin typeface="Arial"/>
              <a:ea typeface="Arial"/>
              <a:cs typeface="Arial"/>
              <a:sym typeface="Arial"/>
            </a:endParaRPr>
          </a:p>
        </p:txBody>
      </p:sp>
      <p:pic>
        <p:nvPicPr>
          <p:cNvPr id="399" name="Google Shape;399;p31"/>
          <p:cNvPicPr preferRelativeResize="0"/>
          <p:nvPr/>
        </p:nvPicPr>
        <p:blipFill>
          <a:blip r:embed="rId3">
            <a:alphaModFix/>
          </a:blip>
          <a:stretch>
            <a:fillRect/>
          </a:stretch>
        </p:blipFill>
        <p:spPr>
          <a:xfrm>
            <a:off x="1937175" y="1691950"/>
            <a:ext cx="4422861" cy="33904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g70be927234_0_89"/>
          <p:cNvSpPr txBox="1">
            <a:spLocks noGrp="1"/>
          </p:cNvSpPr>
          <p:nvPr>
            <p:ph type="title"/>
          </p:nvPr>
        </p:nvSpPr>
        <p:spPr>
          <a:xfrm>
            <a:off x="177650" y="244269"/>
            <a:ext cx="7055400" cy="1400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3"/>
              </a:buClr>
              <a:buSzPts val="4200"/>
              <a:buFont typeface="Century Gothic"/>
              <a:buNone/>
            </a:pPr>
            <a:r>
              <a:rPr lang="en-US" sz="3600" b="1">
                <a:solidFill>
                  <a:srgbClr val="000000"/>
                </a:solidFill>
              </a:rPr>
              <a:t>Neurophysiology</a:t>
            </a:r>
            <a:endParaRPr sz="3600" b="1">
              <a:solidFill>
                <a:srgbClr val="000000"/>
              </a:solidFill>
            </a:endParaRPr>
          </a:p>
        </p:txBody>
      </p:sp>
      <p:sp>
        <p:nvSpPr>
          <p:cNvPr id="406" name="Google Shape;406;g70be927234_0_89"/>
          <p:cNvSpPr txBox="1">
            <a:spLocks noGrp="1"/>
          </p:cNvSpPr>
          <p:nvPr>
            <p:ph type="sldNum" idx="12"/>
          </p:nvPr>
        </p:nvSpPr>
        <p:spPr>
          <a:xfrm>
            <a:off x="8406056" y="5927611"/>
            <a:ext cx="628800" cy="7677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sz="1000">
                <a:solidFill>
                  <a:schemeClr val="dk2"/>
                </a:solidFill>
                <a:latin typeface="Arial"/>
                <a:ea typeface="Arial"/>
                <a:cs typeface="Arial"/>
                <a:sym typeface="Arial"/>
              </a:rPr>
              <a:pPr marL="0" lvl="0" indent="0" algn="ctr" rtl="0">
                <a:spcBef>
                  <a:spcPts val="0"/>
                </a:spcBef>
                <a:spcAft>
                  <a:spcPts val="0"/>
                </a:spcAft>
                <a:buNone/>
              </a:pPr>
              <a:t>32</a:t>
            </a:fld>
            <a:endParaRPr sz="1000">
              <a:solidFill>
                <a:schemeClr val="dk2"/>
              </a:solidFill>
              <a:latin typeface="Arial"/>
              <a:ea typeface="Arial"/>
              <a:cs typeface="Arial"/>
              <a:sym typeface="Arial"/>
            </a:endParaRPr>
          </a:p>
        </p:txBody>
      </p:sp>
      <p:pic>
        <p:nvPicPr>
          <p:cNvPr id="407" name="Google Shape;407;g70be927234_0_89"/>
          <p:cNvPicPr preferRelativeResize="0"/>
          <p:nvPr/>
        </p:nvPicPr>
        <p:blipFill>
          <a:blip r:embed="rId3">
            <a:alphaModFix/>
          </a:blip>
          <a:stretch>
            <a:fillRect/>
          </a:stretch>
        </p:blipFill>
        <p:spPr>
          <a:xfrm>
            <a:off x="1049950" y="1381419"/>
            <a:ext cx="7356110" cy="490853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g6b197cb1a6_0_34"/>
          <p:cNvSpPr txBox="1">
            <a:spLocks noGrp="1"/>
          </p:cNvSpPr>
          <p:nvPr>
            <p:ph type="title"/>
          </p:nvPr>
        </p:nvSpPr>
        <p:spPr>
          <a:xfrm>
            <a:off x="118450" y="210418"/>
            <a:ext cx="7055400" cy="1400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3"/>
              </a:buClr>
              <a:buSzPts val="4200"/>
              <a:buFont typeface="Century Gothic"/>
              <a:buNone/>
            </a:pPr>
            <a:r>
              <a:rPr lang="en-US" sz="3600" b="1">
                <a:solidFill>
                  <a:srgbClr val="000000"/>
                </a:solidFill>
              </a:rPr>
              <a:t>Stimulus to BOLD</a:t>
            </a:r>
            <a:endParaRPr sz="3600" b="1">
              <a:solidFill>
                <a:srgbClr val="000000"/>
              </a:solidFill>
            </a:endParaRPr>
          </a:p>
        </p:txBody>
      </p:sp>
      <p:pic>
        <p:nvPicPr>
          <p:cNvPr id="414" name="Google Shape;414;g6b197cb1a6_0_34"/>
          <p:cNvPicPr preferRelativeResize="0"/>
          <p:nvPr/>
        </p:nvPicPr>
        <p:blipFill rotWithShape="1">
          <a:blip r:embed="rId3">
            <a:alphaModFix/>
          </a:blip>
          <a:srcRect/>
          <a:stretch/>
        </p:blipFill>
        <p:spPr>
          <a:xfrm>
            <a:off x="401810" y="1272397"/>
            <a:ext cx="8105775" cy="4152900"/>
          </a:xfrm>
          <a:prstGeom prst="rect">
            <a:avLst/>
          </a:prstGeom>
          <a:noFill/>
          <a:ln>
            <a:noFill/>
          </a:ln>
        </p:spPr>
      </p:pic>
      <p:sp>
        <p:nvSpPr>
          <p:cNvPr id="415" name="Google Shape;415;g6b197cb1a6_0_34"/>
          <p:cNvSpPr/>
          <p:nvPr/>
        </p:nvSpPr>
        <p:spPr>
          <a:xfrm>
            <a:off x="259237" y="5950654"/>
            <a:ext cx="5095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latin typeface="Arial"/>
                <a:ea typeface="Arial"/>
                <a:cs typeface="Arial"/>
                <a:sym typeface="Arial"/>
              </a:rPr>
              <a:t>Source: Arthurs &amp; Boniface, 2002, </a:t>
            </a:r>
            <a:r>
              <a:rPr lang="en-US" sz="1400" i="1">
                <a:latin typeface="Arial"/>
                <a:ea typeface="Arial"/>
                <a:cs typeface="Arial"/>
                <a:sym typeface="Arial"/>
              </a:rPr>
              <a:t>Trends in Neurosciences</a:t>
            </a:r>
            <a:endParaRPr/>
          </a:p>
        </p:txBody>
      </p:sp>
      <p:sp>
        <p:nvSpPr>
          <p:cNvPr id="416" name="Google Shape;416;g6b197cb1a6_0_34"/>
          <p:cNvSpPr/>
          <p:nvPr/>
        </p:nvSpPr>
        <p:spPr>
          <a:xfrm rot="5400000">
            <a:off x="6255126" y="1232575"/>
            <a:ext cx="1438500" cy="1656300"/>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417" name="Google Shape;417;g6b197cb1a6_0_34"/>
          <p:cNvSpPr txBox="1">
            <a:spLocks noGrp="1"/>
          </p:cNvSpPr>
          <p:nvPr>
            <p:ph type="sldNum" idx="12"/>
          </p:nvPr>
        </p:nvSpPr>
        <p:spPr>
          <a:xfrm>
            <a:off x="8311281" y="5950661"/>
            <a:ext cx="628800" cy="7677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0000"/>
              </a:buClr>
              <a:buFont typeface="Arial"/>
              <a:buNone/>
            </a:pPr>
            <a:fld id="{00000000-1234-1234-1234-123412341234}" type="slidenum">
              <a:rPr lang="en-US" sz="1000">
                <a:solidFill>
                  <a:schemeClr val="dk2"/>
                </a:solidFill>
                <a:latin typeface="Arial"/>
                <a:ea typeface="Arial"/>
                <a:cs typeface="Arial"/>
                <a:sym typeface="Arial"/>
              </a:rPr>
              <a:pPr marL="0" lvl="0" indent="0" algn="ctr" rtl="0">
                <a:spcBef>
                  <a:spcPts val="0"/>
                </a:spcBef>
                <a:spcAft>
                  <a:spcPts val="0"/>
                </a:spcAft>
                <a:buClr>
                  <a:srgbClr val="000000"/>
                </a:buClr>
                <a:buFont typeface="Arial"/>
                <a:buNone/>
              </a:pPr>
              <a:t>33</a:t>
            </a:fld>
            <a:endParaRPr sz="1000">
              <a:solidFill>
                <a:schemeClr val="dk2"/>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26"/>
          <p:cNvSpPr txBox="1"/>
          <p:nvPr/>
        </p:nvSpPr>
        <p:spPr>
          <a:xfrm>
            <a:off x="7329488" y="5342422"/>
            <a:ext cx="1008062"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a:solidFill>
                  <a:srgbClr val="FFFFFF"/>
                </a:solidFill>
                <a:latin typeface="Arial"/>
                <a:ea typeface="Arial"/>
                <a:cs typeface="Arial"/>
                <a:sym typeface="Arial"/>
              </a:rPr>
              <a:pPr marL="0" marR="0" lvl="0" indent="0" algn="r" rtl="0">
                <a:spcBef>
                  <a:spcPts val="0"/>
                </a:spcBef>
                <a:spcAft>
                  <a:spcPts val="0"/>
                </a:spcAft>
                <a:buNone/>
              </a:pPr>
              <a:t>34</a:t>
            </a:fld>
            <a:endParaRPr sz="1400">
              <a:solidFill>
                <a:srgbClr val="FFFFFF"/>
              </a:solidFill>
              <a:latin typeface="Arial"/>
              <a:ea typeface="Arial"/>
              <a:cs typeface="Arial"/>
              <a:sym typeface="Arial"/>
            </a:endParaRPr>
          </a:p>
        </p:txBody>
      </p:sp>
      <p:pic>
        <p:nvPicPr>
          <p:cNvPr id="424" name="Google Shape;424;p26"/>
          <p:cNvPicPr preferRelativeResize="0"/>
          <p:nvPr/>
        </p:nvPicPr>
        <p:blipFill rotWithShape="1">
          <a:blip r:embed="rId3">
            <a:alphaModFix/>
          </a:blip>
          <a:srcRect l="18530" t="3432" r="14848" b="7361"/>
          <a:stretch/>
        </p:blipFill>
        <p:spPr>
          <a:xfrm>
            <a:off x="448892" y="3542939"/>
            <a:ext cx="2093719" cy="2102266"/>
          </a:xfrm>
          <a:prstGeom prst="rect">
            <a:avLst/>
          </a:prstGeom>
          <a:noFill/>
          <a:ln>
            <a:noFill/>
          </a:ln>
        </p:spPr>
      </p:pic>
      <p:pic>
        <p:nvPicPr>
          <p:cNvPr id="425" name="Google Shape;425;p26"/>
          <p:cNvPicPr preferRelativeResize="0"/>
          <p:nvPr/>
        </p:nvPicPr>
        <p:blipFill rotWithShape="1">
          <a:blip r:embed="rId4">
            <a:alphaModFix/>
          </a:blip>
          <a:srcRect l="18508" t="4282" r="14952" b="7201"/>
          <a:stretch/>
        </p:blipFill>
        <p:spPr>
          <a:xfrm>
            <a:off x="448892" y="1363760"/>
            <a:ext cx="2093719" cy="2085175"/>
          </a:xfrm>
          <a:prstGeom prst="rect">
            <a:avLst/>
          </a:prstGeom>
          <a:noFill/>
          <a:ln>
            <a:noFill/>
          </a:ln>
        </p:spPr>
      </p:pic>
      <p:sp>
        <p:nvSpPr>
          <p:cNvPr id="426" name="Google Shape;426;p26"/>
          <p:cNvSpPr/>
          <p:nvPr/>
        </p:nvSpPr>
        <p:spPr>
          <a:xfrm>
            <a:off x="1300254" y="4398887"/>
            <a:ext cx="390993" cy="390369"/>
          </a:xfrm>
          <a:prstGeom prst="ellipse">
            <a:avLst/>
          </a:prstGeom>
          <a:solidFill>
            <a:srgbClr val="6285B0"/>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27" name="Google Shape;427;p26"/>
          <p:cNvSpPr/>
          <p:nvPr/>
        </p:nvSpPr>
        <p:spPr>
          <a:xfrm>
            <a:off x="1298328" y="2187769"/>
            <a:ext cx="390993" cy="390369"/>
          </a:xfrm>
          <a:prstGeom prst="ellipse">
            <a:avLst/>
          </a:prstGeom>
          <a:solidFill>
            <a:srgbClr val="BC5656"/>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cxnSp>
        <p:nvCxnSpPr>
          <p:cNvPr id="428" name="Google Shape;428;p26"/>
          <p:cNvCxnSpPr/>
          <p:nvPr/>
        </p:nvCxnSpPr>
        <p:spPr>
          <a:xfrm rot="10800000">
            <a:off x="603738" y="1836580"/>
            <a:ext cx="0" cy="360040"/>
          </a:xfrm>
          <a:prstGeom prst="straightConnector1">
            <a:avLst/>
          </a:prstGeom>
          <a:noFill/>
          <a:ln w="22225" cap="flat" cmpd="sng">
            <a:solidFill>
              <a:schemeClr val="dk1"/>
            </a:solidFill>
            <a:prstDash val="solid"/>
            <a:round/>
            <a:headEnd type="none" w="sm" len="sm"/>
            <a:tailEnd type="stealth" w="med" len="med"/>
          </a:ln>
        </p:spPr>
      </p:cxnSp>
      <p:sp>
        <p:nvSpPr>
          <p:cNvPr id="429" name="Google Shape;429;p26"/>
          <p:cNvSpPr txBox="1"/>
          <p:nvPr/>
        </p:nvSpPr>
        <p:spPr>
          <a:xfrm>
            <a:off x="586646" y="1865858"/>
            <a:ext cx="9122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686B5D"/>
                </a:solidFill>
                <a:latin typeface="Arial"/>
                <a:ea typeface="Arial"/>
                <a:cs typeface="Arial"/>
                <a:sym typeface="Arial"/>
              </a:rPr>
              <a:t>B</a:t>
            </a:r>
            <a:r>
              <a:rPr lang="en-US" sz="1800" baseline="-25000">
                <a:solidFill>
                  <a:srgbClr val="686B5D"/>
                </a:solidFill>
                <a:latin typeface="Arial"/>
                <a:ea typeface="Arial"/>
                <a:cs typeface="Arial"/>
                <a:sym typeface="Arial"/>
              </a:rPr>
              <a:t>0</a:t>
            </a:r>
            <a:endParaRPr/>
          </a:p>
        </p:txBody>
      </p:sp>
      <p:sp>
        <p:nvSpPr>
          <p:cNvPr id="430" name="Google Shape;430;p26"/>
          <p:cNvSpPr txBox="1"/>
          <p:nvPr/>
        </p:nvSpPr>
        <p:spPr>
          <a:xfrm>
            <a:off x="581535" y="2938178"/>
            <a:ext cx="91228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686B5D"/>
                </a:solidFill>
                <a:latin typeface="Arial"/>
                <a:ea typeface="Arial"/>
                <a:cs typeface="Arial"/>
                <a:sym typeface="Arial"/>
              </a:rPr>
              <a:t>Tissue</a:t>
            </a:r>
            <a:endParaRPr sz="1400" baseline="-25000">
              <a:solidFill>
                <a:srgbClr val="686B5D"/>
              </a:solidFill>
              <a:latin typeface="Arial"/>
              <a:ea typeface="Arial"/>
              <a:cs typeface="Arial"/>
              <a:sym typeface="Arial"/>
            </a:endParaRPr>
          </a:p>
        </p:txBody>
      </p:sp>
      <p:sp>
        <p:nvSpPr>
          <p:cNvPr id="431" name="Google Shape;431;p26"/>
          <p:cNvSpPr txBox="1"/>
          <p:nvPr/>
        </p:nvSpPr>
        <p:spPr>
          <a:xfrm>
            <a:off x="742848" y="2486385"/>
            <a:ext cx="91228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686B5D"/>
                </a:solidFill>
                <a:latin typeface="Arial"/>
                <a:ea typeface="Arial"/>
                <a:cs typeface="Arial"/>
                <a:sym typeface="Arial"/>
              </a:rPr>
              <a:t>Vessel</a:t>
            </a:r>
            <a:endParaRPr sz="1400" baseline="-25000">
              <a:solidFill>
                <a:srgbClr val="686B5D"/>
              </a:solidFill>
              <a:latin typeface="Arial"/>
              <a:ea typeface="Arial"/>
              <a:cs typeface="Arial"/>
              <a:sym typeface="Arial"/>
            </a:endParaRPr>
          </a:p>
        </p:txBody>
      </p:sp>
      <p:sp>
        <p:nvSpPr>
          <p:cNvPr id="432" name="Google Shape;432;p26"/>
          <p:cNvSpPr txBox="1"/>
          <p:nvPr/>
        </p:nvSpPr>
        <p:spPr>
          <a:xfrm>
            <a:off x="603738" y="1383280"/>
            <a:ext cx="182947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686B5D"/>
                </a:solidFill>
                <a:latin typeface="Arial"/>
                <a:ea typeface="Arial"/>
                <a:cs typeface="Arial"/>
                <a:sym typeface="Arial"/>
              </a:rPr>
              <a:t>Oxygenated Hb</a:t>
            </a:r>
            <a:endParaRPr sz="1800" baseline="-25000">
              <a:solidFill>
                <a:srgbClr val="686B5D"/>
              </a:solidFill>
              <a:latin typeface="Arial"/>
              <a:ea typeface="Arial"/>
              <a:cs typeface="Arial"/>
              <a:sym typeface="Arial"/>
            </a:endParaRPr>
          </a:p>
        </p:txBody>
      </p:sp>
      <p:sp>
        <p:nvSpPr>
          <p:cNvPr id="433" name="Google Shape;433;p26"/>
          <p:cNvSpPr txBox="1"/>
          <p:nvPr/>
        </p:nvSpPr>
        <p:spPr>
          <a:xfrm>
            <a:off x="489000" y="3586250"/>
            <a:ext cx="204186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686B5D"/>
                </a:solidFill>
                <a:latin typeface="Arial"/>
                <a:ea typeface="Arial"/>
                <a:cs typeface="Arial"/>
                <a:sym typeface="Arial"/>
              </a:rPr>
              <a:t>Deoxygenated Hb</a:t>
            </a:r>
            <a:endParaRPr sz="1800" baseline="-25000">
              <a:solidFill>
                <a:srgbClr val="686B5D"/>
              </a:solidFill>
              <a:latin typeface="Arial"/>
              <a:ea typeface="Arial"/>
              <a:cs typeface="Arial"/>
              <a:sym typeface="Arial"/>
            </a:endParaRPr>
          </a:p>
        </p:txBody>
      </p:sp>
      <p:sp>
        <p:nvSpPr>
          <p:cNvPr id="434" name="Google Shape;434;p26"/>
          <p:cNvSpPr/>
          <p:nvPr/>
        </p:nvSpPr>
        <p:spPr>
          <a:xfrm>
            <a:off x="1819328" y="2247896"/>
            <a:ext cx="288032" cy="289765"/>
          </a:xfrm>
          <a:prstGeom prst="rect">
            <a:avLst/>
          </a:prstGeom>
          <a:no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35" name="Google Shape;435;p26"/>
          <p:cNvSpPr/>
          <p:nvPr/>
        </p:nvSpPr>
        <p:spPr>
          <a:xfrm>
            <a:off x="1822968" y="4431521"/>
            <a:ext cx="288032" cy="289765"/>
          </a:xfrm>
          <a:prstGeom prst="rect">
            <a:avLst/>
          </a:prstGeom>
          <a:no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pic>
        <p:nvPicPr>
          <p:cNvPr id="436" name="Google Shape;436;p26"/>
          <p:cNvPicPr preferRelativeResize="0"/>
          <p:nvPr/>
        </p:nvPicPr>
        <p:blipFill rotWithShape="1">
          <a:blip r:embed="rId5">
            <a:alphaModFix/>
          </a:blip>
          <a:srcRect l="18660" t="3774" r="15039" b="7666"/>
          <a:stretch/>
        </p:blipFill>
        <p:spPr>
          <a:xfrm>
            <a:off x="3166454" y="3542940"/>
            <a:ext cx="2102266" cy="2102266"/>
          </a:xfrm>
          <a:prstGeom prst="rect">
            <a:avLst/>
          </a:prstGeom>
          <a:noFill/>
          <a:ln>
            <a:noFill/>
          </a:ln>
        </p:spPr>
      </p:pic>
      <p:pic>
        <p:nvPicPr>
          <p:cNvPr id="437" name="Google Shape;437;p26"/>
          <p:cNvPicPr preferRelativeResize="0"/>
          <p:nvPr/>
        </p:nvPicPr>
        <p:blipFill rotWithShape="1">
          <a:blip r:embed="rId6">
            <a:alphaModFix/>
          </a:blip>
          <a:srcRect l="18661" t="3789" r="15039" b="8373"/>
          <a:stretch/>
        </p:blipFill>
        <p:spPr>
          <a:xfrm>
            <a:off x="3166454" y="1363760"/>
            <a:ext cx="2102266" cy="2085175"/>
          </a:xfrm>
          <a:prstGeom prst="rect">
            <a:avLst/>
          </a:prstGeom>
          <a:noFill/>
          <a:ln>
            <a:noFill/>
          </a:ln>
        </p:spPr>
      </p:pic>
      <p:cxnSp>
        <p:nvCxnSpPr>
          <p:cNvPr id="438" name="Google Shape;438;p26"/>
          <p:cNvCxnSpPr/>
          <p:nvPr/>
        </p:nvCxnSpPr>
        <p:spPr>
          <a:xfrm rot="10800000" flipH="1">
            <a:off x="2107360" y="1456222"/>
            <a:ext cx="1150190" cy="791674"/>
          </a:xfrm>
          <a:prstGeom prst="straightConnector1">
            <a:avLst/>
          </a:prstGeom>
          <a:noFill/>
          <a:ln w="9525" cap="rnd" cmpd="sng">
            <a:solidFill>
              <a:schemeClr val="accent1"/>
            </a:solidFill>
            <a:prstDash val="dash"/>
            <a:round/>
            <a:headEnd type="none" w="sm" len="sm"/>
            <a:tailEnd type="none" w="sm" len="sm"/>
          </a:ln>
        </p:spPr>
      </p:cxnSp>
      <p:cxnSp>
        <p:nvCxnSpPr>
          <p:cNvPr id="439" name="Google Shape;439;p26"/>
          <p:cNvCxnSpPr/>
          <p:nvPr/>
        </p:nvCxnSpPr>
        <p:spPr>
          <a:xfrm>
            <a:off x="2111000" y="2544286"/>
            <a:ext cx="1146550" cy="842336"/>
          </a:xfrm>
          <a:prstGeom prst="straightConnector1">
            <a:avLst/>
          </a:prstGeom>
          <a:noFill/>
          <a:ln w="9525" cap="rnd" cmpd="sng">
            <a:solidFill>
              <a:schemeClr val="accent1"/>
            </a:solidFill>
            <a:prstDash val="dash"/>
            <a:round/>
            <a:headEnd type="none" w="sm" len="sm"/>
            <a:tailEnd type="none" w="sm" len="sm"/>
          </a:ln>
        </p:spPr>
      </p:cxnSp>
      <p:cxnSp>
        <p:nvCxnSpPr>
          <p:cNvPr id="440" name="Google Shape;440;p26"/>
          <p:cNvCxnSpPr/>
          <p:nvPr/>
        </p:nvCxnSpPr>
        <p:spPr>
          <a:xfrm rot="10800000" flipH="1">
            <a:off x="2111000" y="3633222"/>
            <a:ext cx="1150190" cy="791674"/>
          </a:xfrm>
          <a:prstGeom prst="straightConnector1">
            <a:avLst/>
          </a:prstGeom>
          <a:noFill/>
          <a:ln w="9525" cap="rnd" cmpd="sng">
            <a:solidFill>
              <a:schemeClr val="accent1"/>
            </a:solidFill>
            <a:prstDash val="dash"/>
            <a:round/>
            <a:headEnd type="none" w="sm" len="sm"/>
            <a:tailEnd type="none" w="sm" len="sm"/>
          </a:ln>
        </p:spPr>
      </p:cxnSp>
      <p:cxnSp>
        <p:nvCxnSpPr>
          <p:cNvPr id="441" name="Google Shape;441;p26"/>
          <p:cNvCxnSpPr/>
          <p:nvPr/>
        </p:nvCxnSpPr>
        <p:spPr>
          <a:xfrm>
            <a:off x="2114640" y="4721286"/>
            <a:ext cx="1146550" cy="842336"/>
          </a:xfrm>
          <a:prstGeom prst="straightConnector1">
            <a:avLst/>
          </a:prstGeom>
          <a:noFill/>
          <a:ln w="9525" cap="rnd" cmpd="sng">
            <a:solidFill>
              <a:schemeClr val="accent1"/>
            </a:solidFill>
            <a:prstDash val="dash"/>
            <a:round/>
            <a:headEnd type="none" w="sm" len="sm"/>
            <a:tailEnd type="none" w="sm" len="sm"/>
          </a:ln>
        </p:spPr>
      </p:cxnSp>
      <p:sp>
        <p:nvSpPr>
          <p:cNvPr id="442" name="Google Shape;442;p26"/>
          <p:cNvSpPr txBox="1"/>
          <p:nvPr/>
        </p:nvSpPr>
        <p:spPr>
          <a:xfrm>
            <a:off x="1673213" y="1978689"/>
            <a:ext cx="91228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686B5D"/>
                </a:solidFill>
                <a:latin typeface="Arial"/>
                <a:ea typeface="Arial"/>
                <a:cs typeface="Arial"/>
                <a:sym typeface="Arial"/>
              </a:rPr>
              <a:t>voxel</a:t>
            </a:r>
            <a:endParaRPr sz="1400" baseline="-25000">
              <a:solidFill>
                <a:srgbClr val="686B5D"/>
              </a:solidFill>
              <a:latin typeface="Arial"/>
              <a:ea typeface="Arial"/>
              <a:cs typeface="Arial"/>
              <a:sym typeface="Arial"/>
            </a:endParaRPr>
          </a:p>
        </p:txBody>
      </p:sp>
      <p:cxnSp>
        <p:nvCxnSpPr>
          <p:cNvPr id="443" name="Google Shape;443;p26"/>
          <p:cNvCxnSpPr/>
          <p:nvPr/>
        </p:nvCxnSpPr>
        <p:spPr>
          <a:xfrm>
            <a:off x="4737472" y="2406347"/>
            <a:ext cx="288032" cy="0"/>
          </a:xfrm>
          <a:prstGeom prst="straightConnector1">
            <a:avLst/>
          </a:prstGeom>
          <a:noFill/>
          <a:ln w="22225" cap="flat" cmpd="sng">
            <a:solidFill>
              <a:srgbClr val="BC5656"/>
            </a:solidFill>
            <a:prstDash val="solid"/>
            <a:round/>
            <a:headEnd type="none" w="sm" len="sm"/>
            <a:tailEnd type="stealth" w="med" len="med"/>
          </a:ln>
        </p:spPr>
      </p:cxnSp>
      <p:cxnSp>
        <p:nvCxnSpPr>
          <p:cNvPr id="444" name="Google Shape;444;p26"/>
          <p:cNvCxnSpPr/>
          <p:nvPr/>
        </p:nvCxnSpPr>
        <p:spPr>
          <a:xfrm>
            <a:off x="4737472" y="4594362"/>
            <a:ext cx="288032" cy="0"/>
          </a:xfrm>
          <a:prstGeom prst="straightConnector1">
            <a:avLst/>
          </a:prstGeom>
          <a:noFill/>
          <a:ln w="22225" cap="flat" cmpd="sng">
            <a:solidFill>
              <a:srgbClr val="0070C0"/>
            </a:solidFill>
            <a:prstDash val="solid"/>
            <a:round/>
            <a:headEnd type="none" w="sm" len="sm"/>
            <a:tailEnd type="stealth" w="med" len="med"/>
          </a:ln>
        </p:spPr>
      </p:cxnSp>
      <p:cxnSp>
        <p:nvCxnSpPr>
          <p:cNvPr id="445" name="Google Shape;445;p26"/>
          <p:cNvCxnSpPr/>
          <p:nvPr/>
        </p:nvCxnSpPr>
        <p:spPr>
          <a:xfrm>
            <a:off x="4305424" y="2406347"/>
            <a:ext cx="288032" cy="0"/>
          </a:xfrm>
          <a:prstGeom prst="straightConnector1">
            <a:avLst/>
          </a:prstGeom>
          <a:noFill/>
          <a:ln w="22225" cap="flat" cmpd="sng">
            <a:solidFill>
              <a:srgbClr val="BC5656"/>
            </a:solidFill>
            <a:prstDash val="solid"/>
            <a:round/>
            <a:headEnd type="none" w="sm" len="sm"/>
            <a:tailEnd type="stealth" w="med" len="med"/>
          </a:ln>
        </p:spPr>
      </p:cxnSp>
      <p:cxnSp>
        <p:nvCxnSpPr>
          <p:cNvPr id="446" name="Google Shape;446;p26"/>
          <p:cNvCxnSpPr/>
          <p:nvPr/>
        </p:nvCxnSpPr>
        <p:spPr>
          <a:xfrm>
            <a:off x="4305424" y="4594362"/>
            <a:ext cx="288032" cy="0"/>
          </a:xfrm>
          <a:prstGeom prst="straightConnector1">
            <a:avLst/>
          </a:prstGeom>
          <a:noFill/>
          <a:ln w="22225" cap="flat" cmpd="sng">
            <a:solidFill>
              <a:srgbClr val="0070C0"/>
            </a:solidFill>
            <a:prstDash val="solid"/>
            <a:round/>
            <a:headEnd type="none" w="sm" len="sm"/>
            <a:tailEnd type="stealth" w="med" len="med"/>
          </a:ln>
        </p:spPr>
      </p:cxnSp>
      <p:cxnSp>
        <p:nvCxnSpPr>
          <p:cNvPr id="447" name="Google Shape;447;p26"/>
          <p:cNvCxnSpPr/>
          <p:nvPr/>
        </p:nvCxnSpPr>
        <p:spPr>
          <a:xfrm>
            <a:off x="3873376" y="2408484"/>
            <a:ext cx="288032" cy="0"/>
          </a:xfrm>
          <a:prstGeom prst="straightConnector1">
            <a:avLst/>
          </a:prstGeom>
          <a:noFill/>
          <a:ln w="22225" cap="flat" cmpd="sng">
            <a:solidFill>
              <a:srgbClr val="BC5656"/>
            </a:solidFill>
            <a:prstDash val="solid"/>
            <a:round/>
            <a:headEnd type="none" w="sm" len="sm"/>
            <a:tailEnd type="stealth" w="med" len="med"/>
          </a:ln>
        </p:spPr>
      </p:cxnSp>
      <p:cxnSp>
        <p:nvCxnSpPr>
          <p:cNvPr id="448" name="Google Shape;448;p26"/>
          <p:cNvCxnSpPr/>
          <p:nvPr/>
        </p:nvCxnSpPr>
        <p:spPr>
          <a:xfrm>
            <a:off x="3873376" y="4596499"/>
            <a:ext cx="288032" cy="0"/>
          </a:xfrm>
          <a:prstGeom prst="straightConnector1">
            <a:avLst/>
          </a:prstGeom>
          <a:noFill/>
          <a:ln w="22225" cap="flat" cmpd="sng">
            <a:solidFill>
              <a:srgbClr val="0070C0"/>
            </a:solidFill>
            <a:prstDash val="solid"/>
            <a:round/>
            <a:headEnd type="none" w="sm" len="sm"/>
            <a:tailEnd type="stealth" w="med" len="med"/>
          </a:ln>
        </p:spPr>
      </p:cxnSp>
      <p:cxnSp>
        <p:nvCxnSpPr>
          <p:cNvPr id="449" name="Google Shape;449;p26"/>
          <p:cNvCxnSpPr/>
          <p:nvPr/>
        </p:nvCxnSpPr>
        <p:spPr>
          <a:xfrm>
            <a:off x="3441328" y="2408484"/>
            <a:ext cx="288032" cy="0"/>
          </a:xfrm>
          <a:prstGeom prst="straightConnector1">
            <a:avLst/>
          </a:prstGeom>
          <a:noFill/>
          <a:ln w="22225" cap="flat" cmpd="sng">
            <a:solidFill>
              <a:srgbClr val="BC5656"/>
            </a:solidFill>
            <a:prstDash val="solid"/>
            <a:round/>
            <a:headEnd type="none" w="sm" len="sm"/>
            <a:tailEnd type="stealth" w="med" len="med"/>
          </a:ln>
        </p:spPr>
      </p:cxnSp>
      <p:cxnSp>
        <p:nvCxnSpPr>
          <p:cNvPr id="450" name="Google Shape;450;p26"/>
          <p:cNvCxnSpPr/>
          <p:nvPr/>
        </p:nvCxnSpPr>
        <p:spPr>
          <a:xfrm>
            <a:off x="3441328" y="4596499"/>
            <a:ext cx="288032" cy="0"/>
          </a:xfrm>
          <a:prstGeom prst="straightConnector1">
            <a:avLst/>
          </a:prstGeom>
          <a:noFill/>
          <a:ln w="22225" cap="flat" cmpd="sng">
            <a:solidFill>
              <a:srgbClr val="0070C0"/>
            </a:solidFill>
            <a:prstDash val="solid"/>
            <a:round/>
            <a:headEnd type="none" w="sm" len="sm"/>
            <a:tailEnd type="stealth" w="med" len="med"/>
          </a:ln>
        </p:spPr>
      </p:cxnSp>
      <p:pic>
        <p:nvPicPr>
          <p:cNvPr id="451" name="Google Shape;451;p26"/>
          <p:cNvPicPr preferRelativeResize="0"/>
          <p:nvPr/>
        </p:nvPicPr>
        <p:blipFill rotWithShape="1">
          <a:blip r:embed="rId7">
            <a:alphaModFix/>
          </a:blip>
          <a:srcRect/>
          <a:stretch/>
        </p:blipFill>
        <p:spPr>
          <a:xfrm>
            <a:off x="5622834" y="3558647"/>
            <a:ext cx="2787046" cy="2086559"/>
          </a:xfrm>
          <a:prstGeom prst="rect">
            <a:avLst/>
          </a:prstGeom>
          <a:noFill/>
          <a:ln>
            <a:noFill/>
          </a:ln>
        </p:spPr>
      </p:pic>
      <p:pic>
        <p:nvPicPr>
          <p:cNvPr id="452" name="Google Shape;452;p26"/>
          <p:cNvPicPr preferRelativeResize="0"/>
          <p:nvPr/>
        </p:nvPicPr>
        <p:blipFill rotWithShape="1">
          <a:blip r:embed="rId8">
            <a:alphaModFix/>
          </a:blip>
          <a:srcRect/>
          <a:stretch/>
        </p:blipFill>
        <p:spPr>
          <a:xfrm>
            <a:off x="5622834" y="1363760"/>
            <a:ext cx="2787046" cy="2086559"/>
          </a:xfrm>
          <a:prstGeom prst="rect">
            <a:avLst/>
          </a:prstGeom>
          <a:noFill/>
          <a:ln>
            <a:noFill/>
          </a:ln>
        </p:spPr>
      </p:pic>
      <p:sp>
        <p:nvSpPr>
          <p:cNvPr id="453" name="Google Shape;453;p26"/>
          <p:cNvSpPr/>
          <p:nvPr/>
        </p:nvSpPr>
        <p:spPr>
          <a:xfrm rot="-5400000">
            <a:off x="4111769" y="2004989"/>
            <a:ext cx="243300" cy="1584177"/>
          </a:xfrm>
          <a:prstGeom prst="leftBrace">
            <a:avLst>
              <a:gd name="adj1" fmla="val 8333"/>
              <a:gd name="adj2" fmla="val 50000"/>
            </a:avLst>
          </a:prstGeom>
          <a:noFill/>
          <a:ln w="9525" cap="rnd" cmpd="sng">
            <a:solidFill>
              <a:srgbClr val="BC56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BC5656"/>
              </a:solidFill>
              <a:latin typeface="Arial"/>
              <a:ea typeface="Arial"/>
              <a:cs typeface="Arial"/>
              <a:sym typeface="Arial"/>
            </a:endParaRPr>
          </a:p>
        </p:txBody>
      </p:sp>
      <p:sp>
        <p:nvSpPr>
          <p:cNvPr id="454" name="Google Shape;454;p26"/>
          <p:cNvSpPr/>
          <p:nvPr/>
        </p:nvSpPr>
        <p:spPr>
          <a:xfrm>
            <a:off x="3827579" y="2954944"/>
            <a:ext cx="864096" cy="147278"/>
          </a:xfrm>
          <a:prstGeom prst="rightArrow">
            <a:avLst>
              <a:gd name="adj1" fmla="val 50000"/>
              <a:gd name="adj2" fmla="val 50000"/>
            </a:avLst>
          </a:prstGeom>
          <a:solidFill>
            <a:srgbClr val="BC5656"/>
          </a:solidFill>
          <a:ln w="19050" cap="rnd" cmpd="sng">
            <a:solidFill>
              <a:srgbClr val="BC56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BC5656"/>
              </a:solidFill>
              <a:latin typeface="Arial"/>
              <a:ea typeface="Arial"/>
              <a:cs typeface="Arial"/>
              <a:sym typeface="Arial"/>
            </a:endParaRPr>
          </a:p>
        </p:txBody>
      </p:sp>
      <p:sp>
        <p:nvSpPr>
          <p:cNvPr id="455" name="Google Shape;455;p26"/>
          <p:cNvSpPr/>
          <p:nvPr/>
        </p:nvSpPr>
        <p:spPr>
          <a:xfrm rot="-5400000">
            <a:off x="4105097" y="4145201"/>
            <a:ext cx="243300" cy="1584177"/>
          </a:xfrm>
          <a:prstGeom prst="leftBrace">
            <a:avLst>
              <a:gd name="adj1" fmla="val 8333"/>
              <a:gd name="adj2" fmla="val 50000"/>
            </a:avLst>
          </a:prstGeom>
          <a:noFill/>
          <a:ln w="9525" cap="rnd"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56" name="Google Shape;456;p26"/>
          <p:cNvSpPr/>
          <p:nvPr/>
        </p:nvSpPr>
        <p:spPr>
          <a:xfrm>
            <a:off x="3820907" y="5095156"/>
            <a:ext cx="864096" cy="147278"/>
          </a:xfrm>
          <a:prstGeom prst="rightArrow">
            <a:avLst>
              <a:gd name="adj1" fmla="val 50000"/>
              <a:gd name="adj2" fmla="val 50000"/>
            </a:avLst>
          </a:prstGeom>
          <a:solidFill>
            <a:srgbClr val="0070C0"/>
          </a:solidFill>
          <a:ln w="19050" cap="rnd"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57" name="Google Shape;457;p26"/>
          <p:cNvSpPr txBox="1"/>
          <p:nvPr/>
        </p:nvSpPr>
        <p:spPr>
          <a:xfrm>
            <a:off x="6354576" y="5894356"/>
            <a:ext cx="411060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latin typeface="Century Gothic"/>
                <a:ea typeface="Century Gothic"/>
                <a:cs typeface="Century Gothic"/>
                <a:sym typeface="Century Gothic"/>
              </a:rPr>
              <a:t>Dr. Samira Kazan</a:t>
            </a:r>
            <a:endParaRPr/>
          </a:p>
        </p:txBody>
      </p:sp>
      <p:sp>
        <p:nvSpPr>
          <p:cNvPr id="458" name="Google Shape;458;p26"/>
          <p:cNvSpPr txBox="1">
            <a:spLocks noGrp="1"/>
          </p:cNvSpPr>
          <p:nvPr>
            <p:ph type="sldNum" idx="12"/>
          </p:nvPr>
        </p:nvSpPr>
        <p:spPr>
          <a:xfrm>
            <a:off x="8409881" y="6028486"/>
            <a:ext cx="628800" cy="7677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0000"/>
              </a:buClr>
              <a:buFont typeface="Arial"/>
              <a:buNone/>
            </a:pPr>
            <a:fld id="{00000000-1234-1234-1234-123412341234}" type="slidenum">
              <a:rPr lang="en-US" sz="1000">
                <a:solidFill>
                  <a:schemeClr val="dk2"/>
                </a:solidFill>
                <a:latin typeface="Arial"/>
                <a:ea typeface="Arial"/>
                <a:cs typeface="Arial"/>
                <a:sym typeface="Arial"/>
              </a:rPr>
              <a:pPr marL="0" lvl="0" indent="0" algn="ctr" rtl="0">
                <a:spcBef>
                  <a:spcPts val="0"/>
                </a:spcBef>
                <a:spcAft>
                  <a:spcPts val="0"/>
                </a:spcAft>
                <a:buClr>
                  <a:srgbClr val="000000"/>
                </a:buClr>
                <a:buFont typeface="Arial"/>
                <a:buNone/>
              </a:pPr>
              <a:t>34</a:t>
            </a:fld>
            <a:endParaRPr sz="1000">
              <a:solidFill>
                <a:schemeClr val="dk2"/>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4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4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5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5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5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4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4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4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5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5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5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27"/>
          <p:cNvSpPr txBox="1"/>
          <p:nvPr/>
        </p:nvSpPr>
        <p:spPr>
          <a:xfrm>
            <a:off x="7568876" y="5387174"/>
            <a:ext cx="1008062"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a:solidFill>
                  <a:srgbClr val="FFFFFF"/>
                </a:solidFill>
                <a:latin typeface="Arial"/>
                <a:ea typeface="Arial"/>
                <a:cs typeface="Arial"/>
                <a:sym typeface="Arial"/>
              </a:rPr>
              <a:pPr marL="0" marR="0" lvl="0" indent="0" algn="r" rtl="0">
                <a:spcBef>
                  <a:spcPts val="0"/>
                </a:spcBef>
                <a:spcAft>
                  <a:spcPts val="0"/>
                </a:spcAft>
                <a:buNone/>
              </a:pPr>
              <a:t>35</a:t>
            </a:fld>
            <a:endParaRPr sz="1400">
              <a:solidFill>
                <a:srgbClr val="FFFFFF"/>
              </a:solidFill>
              <a:latin typeface="Arial"/>
              <a:ea typeface="Arial"/>
              <a:cs typeface="Arial"/>
              <a:sym typeface="Arial"/>
            </a:endParaRPr>
          </a:p>
        </p:txBody>
      </p:sp>
      <p:pic>
        <p:nvPicPr>
          <p:cNvPr id="465" name="Google Shape;465;p27"/>
          <p:cNvPicPr preferRelativeResize="0"/>
          <p:nvPr/>
        </p:nvPicPr>
        <p:blipFill rotWithShape="1">
          <a:blip r:embed="rId3">
            <a:alphaModFix/>
          </a:blip>
          <a:srcRect l="18530" t="3432" r="14848" b="7361"/>
          <a:stretch/>
        </p:blipFill>
        <p:spPr>
          <a:xfrm>
            <a:off x="688280" y="3587691"/>
            <a:ext cx="2093719" cy="2102266"/>
          </a:xfrm>
          <a:prstGeom prst="rect">
            <a:avLst/>
          </a:prstGeom>
          <a:noFill/>
          <a:ln>
            <a:noFill/>
          </a:ln>
        </p:spPr>
      </p:pic>
      <p:pic>
        <p:nvPicPr>
          <p:cNvPr id="466" name="Google Shape;466;p27"/>
          <p:cNvPicPr preferRelativeResize="0"/>
          <p:nvPr/>
        </p:nvPicPr>
        <p:blipFill rotWithShape="1">
          <a:blip r:embed="rId4">
            <a:alphaModFix/>
          </a:blip>
          <a:srcRect l="18508" t="4282" r="14952" b="7201"/>
          <a:stretch/>
        </p:blipFill>
        <p:spPr>
          <a:xfrm>
            <a:off x="688280" y="1408512"/>
            <a:ext cx="2093719" cy="2085175"/>
          </a:xfrm>
          <a:prstGeom prst="rect">
            <a:avLst/>
          </a:prstGeom>
          <a:noFill/>
          <a:ln>
            <a:noFill/>
          </a:ln>
        </p:spPr>
      </p:pic>
      <p:sp>
        <p:nvSpPr>
          <p:cNvPr id="467" name="Google Shape;467;p27"/>
          <p:cNvSpPr/>
          <p:nvPr/>
        </p:nvSpPr>
        <p:spPr>
          <a:xfrm>
            <a:off x="1539642" y="4443639"/>
            <a:ext cx="390993" cy="390369"/>
          </a:xfrm>
          <a:prstGeom prst="ellipse">
            <a:avLst/>
          </a:prstGeom>
          <a:solidFill>
            <a:srgbClr val="6285B0"/>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68" name="Google Shape;468;p27"/>
          <p:cNvSpPr/>
          <p:nvPr/>
        </p:nvSpPr>
        <p:spPr>
          <a:xfrm>
            <a:off x="1537716" y="2232521"/>
            <a:ext cx="390993" cy="390369"/>
          </a:xfrm>
          <a:prstGeom prst="ellipse">
            <a:avLst/>
          </a:prstGeom>
          <a:solidFill>
            <a:srgbClr val="BC5656"/>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cxnSp>
        <p:nvCxnSpPr>
          <p:cNvPr id="469" name="Google Shape;469;p27"/>
          <p:cNvCxnSpPr/>
          <p:nvPr/>
        </p:nvCxnSpPr>
        <p:spPr>
          <a:xfrm rot="10800000">
            <a:off x="843126" y="1881332"/>
            <a:ext cx="0" cy="360040"/>
          </a:xfrm>
          <a:prstGeom prst="straightConnector1">
            <a:avLst/>
          </a:prstGeom>
          <a:noFill/>
          <a:ln w="22225" cap="flat" cmpd="sng">
            <a:solidFill>
              <a:schemeClr val="dk1"/>
            </a:solidFill>
            <a:prstDash val="solid"/>
            <a:round/>
            <a:headEnd type="none" w="sm" len="sm"/>
            <a:tailEnd type="stealth" w="med" len="med"/>
          </a:ln>
        </p:spPr>
      </p:cxnSp>
      <p:sp>
        <p:nvSpPr>
          <p:cNvPr id="470" name="Google Shape;470;p27"/>
          <p:cNvSpPr txBox="1"/>
          <p:nvPr/>
        </p:nvSpPr>
        <p:spPr>
          <a:xfrm>
            <a:off x="826034" y="1910610"/>
            <a:ext cx="9122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686B5D"/>
                </a:solidFill>
                <a:latin typeface="Arial"/>
                <a:ea typeface="Arial"/>
                <a:cs typeface="Arial"/>
                <a:sym typeface="Arial"/>
              </a:rPr>
              <a:t>B</a:t>
            </a:r>
            <a:r>
              <a:rPr lang="en-US" sz="1800" baseline="-25000">
                <a:solidFill>
                  <a:srgbClr val="686B5D"/>
                </a:solidFill>
                <a:latin typeface="Arial"/>
                <a:ea typeface="Arial"/>
                <a:cs typeface="Arial"/>
                <a:sym typeface="Arial"/>
              </a:rPr>
              <a:t>0</a:t>
            </a:r>
            <a:endParaRPr/>
          </a:p>
        </p:txBody>
      </p:sp>
      <p:sp>
        <p:nvSpPr>
          <p:cNvPr id="471" name="Google Shape;471;p27"/>
          <p:cNvSpPr txBox="1"/>
          <p:nvPr/>
        </p:nvSpPr>
        <p:spPr>
          <a:xfrm>
            <a:off x="820923" y="2982930"/>
            <a:ext cx="91228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686B5D"/>
                </a:solidFill>
                <a:latin typeface="Arial"/>
                <a:ea typeface="Arial"/>
                <a:cs typeface="Arial"/>
                <a:sym typeface="Arial"/>
              </a:rPr>
              <a:t>Tissue</a:t>
            </a:r>
            <a:endParaRPr sz="1400" baseline="-25000">
              <a:solidFill>
                <a:srgbClr val="686B5D"/>
              </a:solidFill>
              <a:latin typeface="Arial"/>
              <a:ea typeface="Arial"/>
              <a:cs typeface="Arial"/>
              <a:sym typeface="Arial"/>
            </a:endParaRPr>
          </a:p>
        </p:txBody>
      </p:sp>
      <p:sp>
        <p:nvSpPr>
          <p:cNvPr id="472" name="Google Shape;472;p27"/>
          <p:cNvSpPr txBox="1"/>
          <p:nvPr/>
        </p:nvSpPr>
        <p:spPr>
          <a:xfrm>
            <a:off x="982236" y="2531137"/>
            <a:ext cx="91228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686B5D"/>
                </a:solidFill>
                <a:latin typeface="Arial"/>
                <a:ea typeface="Arial"/>
                <a:cs typeface="Arial"/>
                <a:sym typeface="Arial"/>
              </a:rPr>
              <a:t>Vessel</a:t>
            </a:r>
            <a:endParaRPr sz="1400" baseline="-25000">
              <a:solidFill>
                <a:srgbClr val="686B5D"/>
              </a:solidFill>
              <a:latin typeface="Arial"/>
              <a:ea typeface="Arial"/>
              <a:cs typeface="Arial"/>
              <a:sym typeface="Arial"/>
            </a:endParaRPr>
          </a:p>
        </p:txBody>
      </p:sp>
      <p:sp>
        <p:nvSpPr>
          <p:cNvPr id="473" name="Google Shape;473;p27"/>
          <p:cNvSpPr txBox="1"/>
          <p:nvPr/>
        </p:nvSpPr>
        <p:spPr>
          <a:xfrm>
            <a:off x="843126" y="1428032"/>
            <a:ext cx="182947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686B5D"/>
                </a:solidFill>
                <a:latin typeface="Arial"/>
                <a:ea typeface="Arial"/>
                <a:cs typeface="Arial"/>
                <a:sym typeface="Arial"/>
              </a:rPr>
              <a:t>Oxygenated Hb</a:t>
            </a:r>
            <a:endParaRPr sz="1800" baseline="-25000">
              <a:solidFill>
                <a:srgbClr val="686B5D"/>
              </a:solidFill>
              <a:latin typeface="Arial"/>
              <a:ea typeface="Arial"/>
              <a:cs typeface="Arial"/>
              <a:sym typeface="Arial"/>
            </a:endParaRPr>
          </a:p>
        </p:txBody>
      </p:sp>
      <p:sp>
        <p:nvSpPr>
          <p:cNvPr id="474" name="Google Shape;474;p27"/>
          <p:cNvSpPr txBox="1"/>
          <p:nvPr/>
        </p:nvSpPr>
        <p:spPr>
          <a:xfrm>
            <a:off x="728388" y="3631002"/>
            <a:ext cx="204186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686B5D"/>
                </a:solidFill>
                <a:latin typeface="Arial"/>
                <a:ea typeface="Arial"/>
                <a:cs typeface="Arial"/>
                <a:sym typeface="Arial"/>
              </a:rPr>
              <a:t>Deoxygenated Hb</a:t>
            </a:r>
            <a:endParaRPr sz="1800" baseline="-25000">
              <a:solidFill>
                <a:srgbClr val="686B5D"/>
              </a:solidFill>
              <a:latin typeface="Arial"/>
              <a:ea typeface="Arial"/>
              <a:cs typeface="Arial"/>
              <a:sym typeface="Arial"/>
            </a:endParaRPr>
          </a:p>
        </p:txBody>
      </p:sp>
      <p:sp>
        <p:nvSpPr>
          <p:cNvPr id="475" name="Google Shape;475;p27"/>
          <p:cNvSpPr/>
          <p:nvPr/>
        </p:nvSpPr>
        <p:spPr>
          <a:xfrm>
            <a:off x="2058716" y="2292648"/>
            <a:ext cx="288032" cy="289765"/>
          </a:xfrm>
          <a:prstGeom prst="rect">
            <a:avLst/>
          </a:prstGeom>
          <a:no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76" name="Google Shape;476;p27"/>
          <p:cNvSpPr/>
          <p:nvPr/>
        </p:nvSpPr>
        <p:spPr>
          <a:xfrm>
            <a:off x="2062356" y="4476273"/>
            <a:ext cx="288032" cy="289765"/>
          </a:xfrm>
          <a:prstGeom prst="rect">
            <a:avLst/>
          </a:prstGeom>
          <a:no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pic>
        <p:nvPicPr>
          <p:cNvPr id="477" name="Google Shape;477;p27"/>
          <p:cNvPicPr preferRelativeResize="0"/>
          <p:nvPr/>
        </p:nvPicPr>
        <p:blipFill rotWithShape="1">
          <a:blip r:embed="rId5">
            <a:alphaModFix/>
          </a:blip>
          <a:srcRect l="18660" t="3774" r="15039" b="7666"/>
          <a:stretch/>
        </p:blipFill>
        <p:spPr>
          <a:xfrm>
            <a:off x="3405842" y="3587692"/>
            <a:ext cx="2102266" cy="2102266"/>
          </a:xfrm>
          <a:prstGeom prst="rect">
            <a:avLst/>
          </a:prstGeom>
          <a:noFill/>
          <a:ln>
            <a:noFill/>
          </a:ln>
        </p:spPr>
      </p:pic>
      <p:pic>
        <p:nvPicPr>
          <p:cNvPr id="478" name="Google Shape;478;p27"/>
          <p:cNvPicPr preferRelativeResize="0"/>
          <p:nvPr/>
        </p:nvPicPr>
        <p:blipFill rotWithShape="1">
          <a:blip r:embed="rId6">
            <a:alphaModFix/>
          </a:blip>
          <a:srcRect l="18661" t="3789" r="15039" b="8373"/>
          <a:stretch/>
        </p:blipFill>
        <p:spPr>
          <a:xfrm>
            <a:off x="3405842" y="1408512"/>
            <a:ext cx="2102266" cy="2085175"/>
          </a:xfrm>
          <a:prstGeom prst="rect">
            <a:avLst/>
          </a:prstGeom>
          <a:noFill/>
          <a:ln>
            <a:noFill/>
          </a:ln>
        </p:spPr>
      </p:pic>
      <p:cxnSp>
        <p:nvCxnSpPr>
          <p:cNvPr id="479" name="Google Shape;479;p27"/>
          <p:cNvCxnSpPr/>
          <p:nvPr/>
        </p:nvCxnSpPr>
        <p:spPr>
          <a:xfrm rot="10800000" flipH="1">
            <a:off x="2346748" y="1500974"/>
            <a:ext cx="1150190" cy="791674"/>
          </a:xfrm>
          <a:prstGeom prst="straightConnector1">
            <a:avLst/>
          </a:prstGeom>
          <a:noFill/>
          <a:ln w="9525" cap="rnd" cmpd="sng">
            <a:solidFill>
              <a:schemeClr val="accent1"/>
            </a:solidFill>
            <a:prstDash val="dash"/>
            <a:round/>
            <a:headEnd type="none" w="sm" len="sm"/>
            <a:tailEnd type="none" w="sm" len="sm"/>
          </a:ln>
        </p:spPr>
      </p:cxnSp>
      <p:cxnSp>
        <p:nvCxnSpPr>
          <p:cNvPr id="480" name="Google Shape;480;p27"/>
          <p:cNvCxnSpPr/>
          <p:nvPr/>
        </p:nvCxnSpPr>
        <p:spPr>
          <a:xfrm>
            <a:off x="2350388" y="2589038"/>
            <a:ext cx="1146550" cy="842336"/>
          </a:xfrm>
          <a:prstGeom prst="straightConnector1">
            <a:avLst/>
          </a:prstGeom>
          <a:noFill/>
          <a:ln w="9525" cap="rnd" cmpd="sng">
            <a:solidFill>
              <a:schemeClr val="accent1"/>
            </a:solidFill>
            <a:prstDash val="dash"/>
            <a:round/>
            <a:headEnd type="none" w="sm" len="sm"/>
            <a:tailEnd type="none" w="sm" len="sm"/>
          </a:ln>
        </p:spPr>
      </p:cxnSp>
      <p:cxnSp>
        <p:nvCxnSpPr>
          <p:cNvPr id="481" name="Google Shape;481;p27"/>
          <p:cNvCxnSpPr/>
          <p:nvPr/>
        </p:nvCxnSpPr>
        <p:spPr>
          <a:xfrm rot="10800000" flipH="1">
            <a:off x="2350388" y="3677974"/>
            <a:ext cx="1150190" cy="791674"/>
          </a:xfrm>
          <a:prstGeom prst="straightConnector1">
            <a:avLst/>
          </a:prstGeom>
          <a:noFill/>
          <a:ln w="9525" cap="rnd" cmpd="sng">
            <a:solidFill>
              <a:schemeClr val="accent1"/>
            </a:solidFill>
            <a:prstDash val="dash"/>
            <a:round/>
            <a:headEnd type="none" w="sm" len="sm"/>
            <a:tailEnd type="none" w="sm" len="sm"/>
          </a:ln>
        </p:spPr>
      </p:cxnSp>
      <p:cxnSp>
        <p:nvCxnSpPr>
          <p:cNvPr id="482" name="Google Shape;482;p27"/>
          <p:cNvCxnSpPr/>
          <p:nvPr/>
        </p:nvCxnSpPr>
        <p:spPr>
          <a:xfrm>
            <a:off x="2354028" y="4766038"/>
            <a:ext cx="1146550" cy="842336"/>
          </a:xfrm>
          <a:prstGeom prst="straightConnector1">
            <a:avLst/>
          </a:prstGeom>
          <a:noFill/>
          <a:ln w="9525" cap="rnd" cmpd="sng">
            <a:solidFill>
              <a:schemeClr val="accent1"/>
            </a:solidFill>
            <a:prstDash val="dash"/>
            <a:round/>
            <a:headEnd type="none" w="sm" len="sm"/>
            <a:tailEnd type="none" w="sm" len="sm"/>
          </a:ln>
        </p:spPr>
      </p:cxnSp>
      <p:sp>
        <p:nvSpPr>
          <p:cNvPr id="483" name="Google Shape;483;p27"/>
          <p:cNvSpPr txBox="1"/>
          <p:nvPr/>
        </p:nvSpPr>
        <p:spPr>
          <a:xfrm>
            <a:off x="1912601" y="2023441"/>
            <a:ext cx="91228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686B5D"/>
                </a:solidFill>
                <a:latin typeface="Arial"/>
                <a:ea typeface="Arial"/>
                <a:cs typeface="Arial"/>
                <a:sym typeface="Arial"/>
              </a:rPr>
              <a:t>voxel</a:t>
            </a:r>
            <a:endParaRPr sz="1400" baseline="-25000">
              <a:solidFill>
                <a:srgbClr val="686B5D"/>
              </a:solidFill>
              <a:latin typeface="Arial"/>
              <a:ea typeface="Arial"/>
              <a:cs typeface="Arial"/>
              <a:sym typeface="Arial"/>
            </a:endParaRPr>
          </a:p>
        </p:txBody>
      </p:sp>
      <p:cxnSp>
        <p:nvCxnSpPr>
          <p:cNvPr id="484" name="Google Shape;484;p27"/>
          <p:cNvCxnSpPr/>
          <p:nvPr/>
        </p:nvCxnSpPr>
        <p:spPr>
          <a:xfrm>
            <a:off x="4976860" y="2451099"/>
            <a:ext cx="288032" cy="0"/>
          </a:xfrm>
          <a:prstGeom prst="straightConnector1">
            <a:avLst/>
          </a:prstGeom>
          <a:noFill/>
          <a:ln w="22225" cap="flat" cmpd="sng">
            <a:solidFill>
              <a:srgbClr val="BC5656"/>
            </a:solidFill>
            <a:prstDash val="solid"/>
            <a:round/>
            <a:headEnd type="none" w="sm" len="sm"/>
            <a:tailEnd type="stealth" w="med" len="med"/>
          </a:ln>
        </p:spPr>
      </p:cxnSp>
      <p:cxnSp>
        <p:nvCxnSpPr>
          <p:cNvPr id="485" name="Google Shape;485;p27"/>
          <p:cNvCxnSpPr/>
          <p:nvPr/>
        </p:nvCxnSpPr>
        <p:spPr>
          <a:xfrm>
            <a:off x="4976860" y="4639114"/>
            <a:ext cx="288032" cy="0"/>
          </a:xfrm>
          <a:prstGeom prst="straightConnector1">
            <a:avLst/>
          </a:prstGeom>
          <a:noFill/>
          <a:ln w="22225" cap="flat" cmpd="sng">
            <a:solidFill>
              <a:srgbClr val="0070C0"/>
            </a:solidFill>
            <a:prstDash val="solid"/>
            <a:round/>
            <a:headEnd type="none" w="sm" len="sm"/>
            <a:tailEnd type="stealth" w="med" len="med"/>
          </a:ln>
        </p:spPr>
      </p:cxnSp>
      <p:cxnSp>
        <p:nvCxnSpPr>
          <p:cNvPr id="486" name="Google Shape;486;p27"/>
          <p:cNvCxnSpPr/>
          <p:nvPr/>
        </p:nvCxnSpPr>
        <p:spPr>
          <a:xfrm rot="10800000" flipH="1">
            <a:off x="4544812" y="2437530"/>
            <a:ext cx="288032" cy="15760"/>
          </a:xfrm>
          <a:prstGeom prst="straightConnector1">
            <a:avLst/>
          </a:prstGeom>
          <a:noFill/>
          <a:ln w="22225" cap="flat" cmpd="sng">
            <a:solidFill>
              <a:srgbClr val="BC5656"/>
            </a:solidFill>
            <a:prstDash val="solid"/>
            <a:round/>
            <a:headEnd type="none" w="sm" len="sm"/>
            <a:tailEnd type="stealth" w="med" len="med"/>
          </a:ln>
        </p:spPr>
      </p:cxnSp>
      <p:cxnSp>
        <p:nvCxnSpPr>
          <p:cNvPr id="487" name="Google Shape;487;p27"/>
          <p:cNvCxnSpPr/>
          <p:nvPr/>
        </p:nvCxnSpPr>
        <p:spPr>
          <a:xfrm rot="10800000" flipH="1">
            <a:off x="4544812" y="4621156"/>
            <a:ext cx="288032" cy="51643"/>
          </a:xfrm>
          <a:prstGeom prst="straightConnector1">
            <a:avLst/>
          </a:prstGeom>
          <a:noFill/>
          <a:ln w="22225" cap="flat" cmpd="sng">
            <a:solidFill>
              <a:srgbClr val="0070C0"/>
            </a:solidFill>
            <a:prstDash val="solid"/>
            <a:round/>
            <a:headEnd type="none" w="sm" len="sm"/>
            <a:tailEnd type="stealth" w="med" len="med"/>
          </a:ln>
        </p:spPr>
      </p:cxnSp>
      <p:cxnSp>
        <p:nvCxnSpPr>
          <p:cNvPr id="488" name="Google Shape;488;p27"/>
          <p:cNvCxnSpPr/>
          <p:nvPr/>
        </p:nvCxnSpPr>
        <p:spPr>
          <a:xfrm rot="10800000" flipH="1">
            <a:off x="4112764" y="2427706"/>
            <a:ext cx="288032" cy="25584"/>
          </a:xfrm>
          <a:prstGeom prst="straightConnector1">
            <a:avLst/>
          </a:prstGeom>
          <a:noFill/>
          <a:ln w="22225" cap="flat" cmpd="sng">
            <a:solidFill>
              <a:srgbClr val="BC5656"/>
            </a:solidFill>
            <a:prstDash val="solid"/>
            <a:round/>
            <a:headEnd type="none" w="sm" len="sm"/>
            <a:tailEnd type="stealth" w="med" len="med"/>
          </a:ln>
        </p:spPr>
      </p:cxnSp>
      <p:cxnSp>
        <p:nvCxnSpPr>
          <p:cNvPr id="489" name="Google Shape;489;p27"/>
          <p:cNvCxnSpPr/>
          <p:nvPr/>
        </p:nvCxnSpPr>
        <p:spPr>
          <a:xfrm rot="10800000" flipH="1">
            <a:off x="4112764" y="4590249"/>
            <a:ext cx="288032" cy="82550"/>
          </a:xfrm>
          <a:prstGeom prst="straightConnector1">
            <a:avLst/>
          </a:prstGeom>
          <a:noFill/>
          <a:ln w="22225" cap="flat" cmpd="sng">
            <a:solidFill>
              <a:srgbClr val="0070C0"/>
            </a:solidFill>
            <a:prstDash val="solid"/>
            <a:round/>
            <a:headEnd type="none" w="sm" len="sm"/>
            <a:tailEnd type="stealth" w="med" len="med"/>
          </a:ln>
        </p:spPr>
      </p:cxnSp>
      <p:cxnSp>
        <p:nvCxnSpPr>
          <p:cNvPr id="490" name="Google Shape;490;p27"/>
          <p:cNvCxnSpPr/>
          <p:nvPr/>
        </p:nvCxnSpPr>
        <p:spPr>
          <a:xfrm rot="10800000" flipH="1">
            <a:off x="3703313" y="2427705"/>
            <a:ext cx="265435" cy="36698"/>
          </a:xfrm>
          <a:prstGeom prst="straightConnector1">
            <a:avLst/>
          </a:prstGeom>
          <a:noFill/>
          <a:ln w="22225" cap="flat" cmpd="sng">
            <a:solidFill>
              <a:srgbClr val="BC5656"/>
            </a:solidFill>
            <a:prstDash val="solid"/>
            <a:round/>
            <a:headEnd type="none" w="sm" len="sm"/>
            <a:tailEnd type="stealth" w="med" len="med"/>
          </a:ln>
        </p:spPr>
      </p:cxnSp>
      <p:cxnSp>
        <p:nvCxnSpPr>
          <p:cNvPr id="491" name="Google Shape;491;p27"/>
          <p:cNvCxnSpPr/>
          <p:nvPr/>
        </p:nvCxnSpPr>
        <p:spPr>
          <a:xfrm rot="10800000" flipH="1">
            <a:off x="3703313" y="4520399"/>
            <a:ext cx="238125" cy="177800"/>
          </a:xfrm>
          <a:prstGeom prst="straightConnector1">
            <a:avLst/>
          </a:prstGeom>
          <a:noFill/>
          <a:ln w="22225" cap="flat" cmpd="sng">
            <a:solidFill>
              <a:srgbClr val="0070C0"/>
            </a:solidFill>
            <a:prstDash val="solid"/>
            <a:round/>
            <a:headEnd type="none" w="sm" len="sm"/>
            <a:tailEnd type="stealth" w="med" len="med"/>
          </a:ln>
        </p:spPr>
      </p:cxnSp>
      <p:pic>
        <p:nvPicPr>
          <p:cNvPr id="492" name="Google Shape;492;p27"/>
          <p:cNvPicPr preferRelativeResize="0"/>
          <p:nvPr/>
        </p:nvPicPr>
        <p:blipFill rotWithShape="1">
          <a:blip r:embed="rId7">
            <a:alphaModFix/>
          </a:blip>
          <a:srcRect/>
          <a:stretch/>
        </p:blipFill>
        <p:spPr>
          <a:xfrm>
            <a:off x="5862387" y="3603874"/>
            <a:ext cx="2788971" cy="2088000"/>
          </a:xfrm>
          <a:prstGeom prst="rect">
            <a:avLst/>
          </a:prstGeom>
          <a:noFill/>
          <a:ln>
            <a:noFill/>
          </a:ln>
        </p:spPr>
      </p:pic>
      <p:pic>
        <p:nvPicPr>
          <p:cNvPr id="493" name="Google Shape;493;p27"/>
          <p:cNvPicPr preferRelativeResize="0"/>
          <p:nvPr/>
        </p:nvPicPr>
        <p:blipFill rotWithShape="1">
          <a:blip r:embed="rId8">
            <a:alphaModFix/>
          </a:blip>
          <a:srcRect/>
          <a:stretch/>
        </p:blipFill>
        <p:spPr>
          <a:xfrm>
            <a:off x="5862388" y="1407874"/>
            <a:ext cx="2788971" cy="2088000"/>
          </a:xfrm>
          <a:prstGeom prst="rect">
            <a:avLst/>
          </a:prstGeom>
          <a:noFill/>
          <a:ln>
            <a:noFill/>
          </a:ln>
        </p:spPr>
      </p:pic>
      <p:sp>
        <p:nvSpPr>
          <p:cNvPr id="494" name="Google Shape;494;p27"/>
          <p:cNvSpPr/>
          <p:nvPr/>
        </p:nvSpPr>
        <p:spPr>
          <a:xfrm rot="-5400000">
            <a:off x="4351157" y="2049741"/>
            <a:ext cx="243300" cy="1584177"/>
          </a:xfrm>
          <a:prstGeom prst="leftBrace">
            <a:avLst>
              <a:gd name="adj1" fmla="val 8333"/>
              <a:gd name="adj2" fmla="val 50000"/>
            </a:avLst>
          </a:prstGeom>
          <a:noFill/>
          <a:ln w="9525" cap="rnd" cmpd="sng">
            <a:solidFill>
              <a:srgbClr val="BC56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95" name="Google Shape;495;p27"/>
          <p:cNvSpPr/>
          <p:nvPr/>
        </p:nvSpPr>
        <p:spPr>
          <a:xfrm>
            <a:off x="4066967" y="2999696"/>
            <a:ext cx="837885" cy="147278"/>
          </a:xfrm>
          <a:prstGeom prst="rightArrow">
            <a:avLst>
              <a:gd name="adj1" fmla="val 50000"/>
              <a:gd name="adj2" fmla="val 50000"/>
            </a:avLst>
          </a:prstGeom>
          <a:solidFill>
            <a:srgbClr val="BC5656"/>
          </a:solidFill>
          <a:ln w="19050" cap="rnd" cmpd="sng">
            <a:solidFill>
              <a:srgbClr val="BC56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96" name="Google Shape;496;p27"/>
          <p:cNvSpPr/>
          <p:nvPr/>
        </p:nvSpPr>
        <p:spPr>
          <a:xfrm rot="-5400000">
            <a:off x="4344485" y="4189953"/>
            <a:ext cx="243300" cy="1584177"/>
          </a:xfrm>
          <a:prstGeom prst="leftBrace">
            <a:avLst>
              <a:gd name="adj1" fmla="val 8333"/>
              <a:gd name="adj2" fmla="val 50000"/>
            </a:avLst>
          </a:prstGeom>
          <a:noFill/>
          <a:ln w="9525" cap="rnd"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97" name="Google Shape;497;p27"/>
          <p:cNvSpPr/>
          <p:nvPr/>
        </p:nvSpPr>
        <p:spPr>
          <a:xfrm>
            <a:off x="4060295" y="5139908"/>
            <a:ext cx="700541" cy="147278"/>
          </a:xfrm>
          <a:prstGeom prst="rightArrow">
            <a:avLst>
              <a:gd name="adj1" fmla="val 50000"/>
              <a:gd name="adj2" fmla="val 50000"/>
            </a:avLst>
          </a:prstGeom>
          <a:solidFill>
            <a:srgbClr val="0070C0"/>
          </a:solidFill>
          <a:ln w="19050" cap="rnd"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98" name="Google Shape;498;p27"/>
          <p:cNvSpPr txBox="1"/>
          <p:nvPr/>
        </p:nvSpPr>
        <p:spPr>
          <a:xfrm>
            <a:off x="6211218" y="5864456"/>
            <a:ext cx="209130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latin typeface="Century Gothic"/>
                <a:ea typeface="Century Gothic"/>
                <a:cs typeface="Century Gothic"/>
                <a:sym typeface="Century Gothic"/>
              </a:rPr>
              <a:t>Dr. Samira Kazan</a:t>
            </a:r>
            <a:endParaRPr/>
          </a:p>
        </p:txBody>
      </p:sp>
      <p:sp>
        <p:nvSpPr>
          <p:cNvPr id="499" name="Google Shape;499;p27"/>
          <p:cNvSpPr txBox="1">
            <a:spLocks noGrp="1"/>
          </p:cNvSpPr>
          <p:nvPr>
            <p:ph type="sldNum" idx="12"/>
          </p:nvPr>
        </p:nvSpPr>
        <p:spPr>
          <a:xfrm>
            <a:off x="8302531" y="5992961"/>
            <a:ext cx="628800" cy="7677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0000"/>
              </a:buClr>
              <a:buFont typeface="Arial"/>
              <a:buNone/>
            </a:pPr>
            <a:fld id="{00000000-1234-1234-1234-123412341234}" type="slidenum">
              <a:rPr lang="en-US" sz="1000">
                <a:solidFill>
                  <a:schemeClr val="dk2"/>
                </a:solidFill>
                <a:latin typeface="Arial"/>
                <a:ea typeface="Arial"/>
                <a:cs typeface="Arial"/>
                <a:sym typeface="Arial"/>
              </a:rPr>
              <a:pPr marL="0" lvl="0" indent="0" algn="ctr" rtl="0">
                <a:spcBef>
                  <a:spcPts val="0"/>
                </a:spcBef>
                <a:spcAft>
                  <a:spcPts val="0"/>
                </a:spcAft>
                <a:buClr>
                  <a:srgbClr val="000000"/>
                </a:buClr>
                <a:buFont typeface="Arial"/>
                <a:buNone/>
              </a:pPr>
              <a:t>35</a:t>
            </a:fld>
            <a:endParaRPr sz="1000">
              <a:solidFill>
                <a:schemeClr val="dk2"/>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28"/>
          <p:cNvSpPr txBox="1"/>
          <p:nvPr/>
        </p:nvSpPr>
        <p:spPr>
          <a:xfrm>
            <a:off x="7415408" y="5294712"/>
            <a:ext cx="1008062"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a:solidFill>
                  <a:srgbClr val="FFFFFF"/>
                </a:solidFill>
                <a:latin typeface="Arial"/>
                <a:ea typeface="Arial"/>
                <a:cs typeface="Arial"/>
                <a:sym typeface="Arial"/>
              </a:rPr>
              <a:pPr marL="0" marR="0" lvl="0" indent="0" algn="r" rtl="0">
                <a:spcBef>
                  <a:spcPts val="0"/>
                </a:spcBef>
                <a:spcAft>
                  <a:spcPts val="0"/>
                </a:spcAft>
                <a:buNone/>
              </a:pPr>
              <a:t>36</a:t>
            </a:fld>
            <a:endParaRPr sz="1400">
              <a:solidFill>
                <a:srgbClr val="FFFFFF"/>
              </a:solidFill>
              <a:latin typeface="Arial"/>
              <a:ea typeface="Arial"/>
              <a:cs typeface="Arial"/>
              <a:sym typeface="Arial"/>
            </a:endParaRPr>
          </a:p>
        </p:txBody>
      </p:sp>
      <p:pic>
        <p:nvPicPr>
          <p:cNvPr id="506" name="Google Shape;506;p28"/>
          <p:cNvPicPr preferRelativeResize="0"/>
          <p:nvPr/>
        </p:nvPicPr>
        <p:blipFill rotWithShape="1">
          <a:blip r:embed="rId3">
            <a:alphaModFix/>
          </a:blip>
          <a:srcRect l="18530" t="3432" r="14848" b="7361"/>
          <a:stretch/>
        </p:blipFill>
        <p:spPr>
          <a:xfrm>
            <a:off x="534812" y="3495229"/>
            <a:ext cx="2093719" cy="2102266"/>
          </a:xfrm>
          <a:prstGeom prst="rect">
            <a:avLst/>
          </a:prstGeom>
          <a:noFill/>
          <a:ln>
            <a:noFill/>
          </a:ln>
        </p:spPr>
      </p:pic>
      <p:pic>
        <p:nvPicPr>
          <p:cNvPr id="507" name="Google Shape;507;p28"/>
          <p:cNvPicPr preferRelativeResize="0"/>
          <p:nvPr/>
        </p:nvPicPr>
        <p:blipFill rotWithShape="1">
          <a:blip r:embed="rId4">
            <a:alphaModFix/>
          </a:blip>
          <a:srcRect l="18508" t="4282" r="14952" b="7201"/>
          <a:stretch/>
        </p:blipFill>
        <p:spPr>
          <a:xfrm>
            <a:off x="534812" y="1316050"/>
            <a:ext cx="2093719" cy="2085175"/>
          </a:xfrm>
          <a:prstGeom prst="rect">
            <a:avLst/>
          </a:prstGeom>
          <a:noFill/>
          <a:ln>
            <a:noFill/>
          </a:ln>
        </p:spPr>
      </p:pic>
      <p:sp>
        <p:nvSpPr>
          <p:cNvPr id="508" name="Google Shape;508;p28"/>
          <p:cNvSpPr/>
          <p:nvPr/>
        </p:nvSpPr>
        <p:spPr>
          <a:xfrm>
            <a:off x="1386174" y="4351177"/>
            <a:ext cx="390993" cy="390369"/>
          </a:xfrm>
          <a:prstGeom prst="ellipse">
            <a:avLst/>
          </a:prstGeom>
          <a:solidFill>
            <a:srgbClr val="6285B0"/>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09" name="Google Shape;509;p28"/>
          <p:cNvSpPr/>
          <p:nvPr/>
        </p:nvSpPr>
        <p:spPr>
          <a:xfrm>
            <a:off x="1384248" y="2140059"/>
            <a:ext cx="390993" cy="390369"/>
          </a:xfrm>
          <a:prstGeom prst="ellipse">
            <a:avLst/>
          </a:prstGeom>
          <a:solidFill>
            <a:srgbClr val="BC5656"/>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cxnSp>
        <p:nvCxnSpPr>
          <p:cNvPr id="510" name="Google Shape;510;p28"/>
          <p:cNvCxnSpPr/>
          <p:nvPr/>
        </p:nvCxnSpPr>
        <p:spPr>
          <a:xfrm rot="10800000">
            <a:off x="689658" y="1788870"/>
            <a:ext cx="0" cy="360040"/>
          </a:xfrm>
          <a:prstGeom prst="straightConnector1">
            <a:avLst/>
          </a:prstGeom>
          <a:noFill/>
          <a:ln w="22225" cap="flat" cmpd="sng">
            <a:solidFill>
              <a:schemeClr val="dk1"/>
            </a:solidFill>
            <a:prstDash val="solid"/>
            <a:round/>
            <a:headEnd type="none" w="sm" len="sm"/>
            <a:tailEnd type="stealth" w="med" len="med"/>
          </a:ln>
        </p:spPr>
      </p:cxnSp>
      <p:sp>
        <p:nvSpPr>
          <p:cNvPr id="511" name="Google Shape;511;p28"/>
          <p:cNvSpPr txBox="1"/>
          <p:nvPr/>
        </p:nvSpPr>
        <p:spPr>
          <a:xfrm>
            <a:off x="672566" y="1818148"/>
            <a:ext cx="9122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686B5D"/>
                </a:solidFill>
                <a:latin typeface="Arial"/>
                <a:ea typeface="Arial"/>
                <a:cs typeface="Arial"/>
                <a:sym typeface="Arial"/>
              </a:rPr>
              <a:t>B</a:t>
            </a:r>
            <a:r>
              <a:rPr lang="en-US" sz="1800" baseline="-25000">
                <a:solidFill>
                  <a:srgbClr val="686B5D"/>
                </a:solidFill>
                <a:latin typeface="Arial"/>
                <a:ea typeface="Arial"/>
                <a:cs typeface="Arial"/>
                <a:sym typeface="Arial"/>
              </a:rPr>
              <a:t>0</a:t>
            </a:r>
            <a:endParaRPr/>
          </a:p>
        </p:txBody>
      </p:sp>
      <p:sp>
        <p:nvSpPr>
          <p:cNvPr id="512" name="Google Shape;512;p28"/>
          <p:cNvSpPr txBox="1"/>
          <p:nvPr/>
        </p:nvSpPr>
        <p:spPr>
          <a:xfrm>
            <a:off x="667455" y="2890468"/>
            <a:ext cx="91228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686B5D"/>
                </a:solidFill>
                <a:latin typeface="Arial"/>
                <a:ea typeface="Arial"/>
                <a:cs typeface="Arial"/>
                <a:sym typeface="Arial"/>
              </a:rPr>
              <a:t>Tissue</a:t>
            </a:r>
            <a:endParaRPr sz="1400" baseline="-25000">
              <a:solidFill>
                <a:srgbClr val="686B5D"/>
              </a:solidFill>
              <a:latin typeface="Arial"/>
              <a:ea typeface="Arial"/>
              <a:cs typeface="Arial"/>
              <a:sym typeface="Arial"/>
            </a:endParaRPr>
          </a:p>
        </p:txBody>
      </p:sp>
      <p:sp>
        <p:nvSpPr>
          <p:cNvPr id="513" name="Google Shape;513;p28"/>
          <p:cNvSpPr txBox="1"/>
          <p:nvPr/>
        </p:nvSpPr>
        <p:spPr>
          <a:xfrm>
            <a:off x="828768" y="2438675"/>
            <a:ext cx="91228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686B5D"/>
                </a:solidFill>
                <a:latin typeface="Arial"/>
                <a:ea typeface="Arial"/>
                <a:cs typeface="Arial"/>
                <a:sym typeface="Arial"/>
              </a:rPr>
              <a:t>Vessel</a:t>
            </a:r>
            <a:endParaRPr sz="1400" baseline="-25000">
              <a:solidFill>
                <a:srgbClr val="686B5D"/>
              </a:solidFill>
              <a:latin typeface="Arial"/>
              <a:ea typeface="Arial"/>
              <a:cs typeface="Arial"/>
              <a:sym typeface="Arial"/>
            </a:endParaRPr>
          </a:p>
        </p:txBody>
      </p:sp>
      <p:sp>
        <p:nvSpPr>
          <p:cNvPr id="514" name="Google Shape;514;p28"/>
          <p:cNvSpPr txBox="1"/>
          <p:nvPr/>
        </p:nvSpPr>
        <p:spPr>
          <a:xfrm>
            <a:off x="689658" y="1335570"/>
            <a:ext cx="182947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686B5D"/>
                </a:solidFill>
                <a:latin typeface="Arial"/>
                <a:ea typeface="Arial"/>
                <a:cs typeface="Arial"/>
                <a:sym typeface="Arial"/>
              </a:rPr>
              <a:t>Oxygenated Hb</a:t>
            </a:r>
            <a:endParaRPr sz="1800" baseline="-25000">
              <a:solidFill>
                <a:srgbClr val="686B5D"/>
              </a:solidFill>
              <a:latin typeface="Arial"/>
              <a:ea typeface="Arial"/>
              <a:cs typeface="Arial"/>
              <a:sym typeface="Arial"/>
            </a:endParaRPr>
          </a:p>
        </p:txBody>
      </p:sp>
      <p:sp>
        <p:nvSpPr>
          <p:cNvPr id="515" name="Google Shape;515;p28"/>
          <p:cNvSpPr txBox="1"/>
          <p:nvPr/>
        </p:nvSpPr>
        <p:spPr>
          <a:xfrm>
            <a:off x="574920" y="3538540"/>
            <a:ext cx="204186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686B5D"/>
                </a:solidFill>
                <a:latin typeface="Arial"/>
                <a:ea typeface="Arial"/>
                <a:cs typeface="Arial"/>
                <a:sym typeface="Arial"/>
              </a:rPr>
              <a:t>Deoxygenated Hb</a:t>
            </a:r>
            <a:endParaRPr sz="1800" baseline="-25000">
              <a:solidFill>
                <a:srgbClr val="686B5D"/>
              </a:solidFill>
              <a:latin typeface="Arial"/>
              <a:ea typeface="Arial"/>
              <a:cs typeface="Arial"/>
              <a:sym typeface="Arial"/>
            </a:endParaRPr>
          </a:p>
        </p:txBody>
      </p:sp>
      <p:sp>
        <p:nvSpPr>
          <p:cNvPr id="516" name="Google Shape;516;p28"/>
          <p:cNvSpPr/>
          <p:nvPr/>
        </p:nvSpPr>
        <p:spPr>
          <a:xfrm>
            <a:off x="1905248" y="2200186"/>
            <a:ext cx="288032" cy="289765"/>
          </a:xfrm>
          <a:prstGeom prst="rect">
            <a:avLst/>
          </a:prstGeom>
          <a:no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17" name="Google Shape;517;p28"/>
          <p:cNvSpPr/>
          <p:nvPr/>
        </p:nvSpPr>
        <p:spPr>
          <a:xfrm>
            <a:off x="1908888" y="4383811"/>
            <a:ext cx="288032" cy="289765"/>
          </a:xfrm>
          <a:prstGeom prst="rect">
            <a:avLst/>
          </a:prstGeom>
          <a:no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pic>
        <p:nvPicPr>
          <p:cNvPr id="518" name="Google Shape;518;p28"/>
          <p:cNvPicPr preferRelativeResize="0"/>
          <p:nvPr/>
        </p:nvPicPr>
        <p:blipFill rotWithShape="1">
          <a:blip r:embed="rId5">
            <a:alphaModFix/>
          </a:blip>
          <a:srcRect l="18660" t="3774" r="15039" b="7666"/>
          <a:stretch/>
        </p:blipFill>
        <p:spPr>
          <a:xfrm>
            <a:off x="3252374" y="3495230"/>
            <a:ext cx="2102266" cy="2102266"/>
          </a:xfrm>
          <a:prstGeom prst="rect">
            <a:avLst/>
          </a:prstGeom>
          <a:noFill/>
          <a:ln>
            <a:noFill/>
          </a:ln>
        </p:spPr>
      </p:pic>
      <p:pic>
        <p:nvPicPr>
          <p:cNvPr id="519" name="Google Shape;519;p28"/>
          <p:cNvPicPr preferRelativeResize="0"/>
          <p:nvPr/>
        </p:nvPicPr>
        <p:blipFill rotWithShape="1">
          <a:blip r:embed="rId6">
            <a:alphaModFix/>
          </a:blip>
          <a:srcRect l="18661" t="3789" r="15039" b="8373"/>
          <a:stretch/>
        </p:blipFill>
        <p:spPr>
          <a:xfrm>
            <a:off x="3252374" y="1316050"/>
            <a:ext cx="2102266" cy="2085175"/>
          </a:xfrm>
          <a:prstGeom prst="rect">
            <a:avLst/>
          </a:prstGeom>
          <a:noFill/>
          <a:ln>
            <a:noFill/>
          </a:ln>
        </p:spPr>
      </p:pic>
      <p:cxnSp>
        <p:nvCxnSpPr>
          <p:cNvPr id="520" name="Google Shape;520;p28"/>
          <p:cNvCxnSpPr/>
          <p:nvPr/>
        </p:nvCxnSpPr>
        <p:spPr>
          <a:xfrm rot="10800000" flipH="1">
            <a:off x="2193280" y="1408512"/>
            <a:ext cx="1150190" cy="791674"/>
          </a:xfrm>
          <a:prstGeom prst="straightConnector1">
            <a:avLst/>
          </a:prstGeom>
          <a:noFill/>
          <a:ln w="9525" cap="rnd" cmpd="sng">
            <a:solidFill>
              <a:schemeClr val="accent1"/>
            </a:solidFill>
            <a:prstDash val="dash"/>
            <a:round/>
            <a:headEnd type="none" w="sm" len="sm"/>
            <a:tailEnd type="none" w="sm" len="sm"/>
          </a:ln>
        </p:spPr>
      </p:cxnSp>
      <p:cxnSp>
        <p:nvCxnSpPr>
          <p:cNvPr id="521" name="Google Shape;521;p28"/>
          <p:cNvCxnSpPr/>
          <p:nvPr/>
        </p:nvCxnSpPr>
        <p:spPr>
          <a:xfrm>
            <a:off x="2196920" y="2496576"/>
            <a:ext cx="1146550" cy="842336"/>
          </a:xfrm>
          <a:prstGeom prst="straightConnector1">
            <a:avLst/>
          </a:prstGeom>
          <a:noFill/>
          <a:ln w="9525" cap="rnd" cmpd="sng">
            <a:solidFill>
              <a:schemeClr val="accent1"/>
            </a:solidFill>
            <a:prstDash val="dash"/>
            <a:round/>
            <a:headEnd type="none" w="sm" len="sm"/>
            <a:tailEnd type="none" w="sm" len="sm"/>
          </a:ln>
        </p:spPr>
      </p:cxnSp>
      <p:cxnSp>
        <p:nvCxnSpPr>
          <p:cNvPr id="522" name="Google Shape;522;p28"/>
          <p:cNvCxnSpPr/>
          <p:nvPr/>
        </p:nvCxnSpPr>
        <p:spPr>
          <a:xfrm rot="10800000" flipH="1">
            <a:off x="2196920" y="3585512"/>
            <a:ext cx="1150190" cy="791674"/>
          </a:xfrm>
          <a:prstGeom prst="straightConnector1">
            <a:avLst/>
          </a:prstGeom>
          <a:noFill/>
          <a:ln w="9525" cap="rnd" cmpd="sng">
            <a:solidFill>
              <a:schemeClr val="accent1"/>
            </a:solidFill>
            <a:prstDash val="dash"/>
            <a:round/>
            <a:headEnd type="none" w="sm" len="sm"/>
            <a:tailEnd type="none" w="sm" len="sm"/>
          </a:ln>
        </p:spPr>
      </p:cxnSp>
      <p:cxnSp>
        <p:nvCxnSpPr>
          <p:cNvPr id="523" name="Google Shape;523;p28"/>
          <p:cNvCxnSpPr/>
          <p:nvPr/>
        </p:nvCxnSpPr>
        <p:spPr>
          <a:xfrm>
            <a:off x="2200560" y="4673576"/>
            <a:ext cx="1146550" cy="842336"/>
          </a:xfrm>
          <a:prstGeom prst="straightConnector1">
            <a:avLst/>
          </a:prstGeom>
          <a:noFill/>
          <a:ln w="9525" cap="rnd" cmpd="sng">
            <a:solidFill>
              <a:schemeClr val="accent1"/>
            </a:solidFill>
            <a:prstDash val="dash"/>
            <a:round/>
            <a:headEnd type="none" w="sm" len="sm"/>
            <a:tailEnd type="none" w="sm" len="sm"/>
          </a:ln>
        </p:spPr>
      </p:cxnSp>
      <p:sp>
        <p:nvSpPr>
          <p:cNvPr id="524" name="Google Shape;524;p28"/>
          <p:cNvSpPr txBox="1"/>
          <p:nvPr/>
        </p:nvSpPr>
        <p:spPr>
          <a:xfrm>
            <a:off x="1759133" y="1930979"/>
            <a:ext cx="91228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686B5D"/>
                </a:solidFill>
                <a:latin typeface="Arial"/>
                <a:ea typeface="Arial"/>
                <a:cs typeface="Arial"/>
                <a:sym typeface="Arial"/>
              </a:rPr>
              <a:t>voxel</a:t>
            </a:r>
            <a:endParaRPr sz="1400" baseline="-25000">
              <a:solidFill>
                <a:srgbClr val="686B5D"/>
              </a:solidFill>
              <a:latin typeface="Arial"/>
              <a:ea typeface="Arial"/>
              <a:cs typeface="Arial"/>
              <a:sym typeface="Arial"/>
            </a:endParaRPr>
          </a:p>
        </p:txBody>
      </p:sp>
      <p:cxnSp>
        <p:nvCxnSpPr>
          <p:cNvPr id="525" name="Google Shape;525;p28"/>
          <p:cNvCxnSpPr/>
          <p:nvPr/>
        </p:nvCxnSpPr>
        <p:spPr>
          <a:xfrm>
            <a:off x="4823392" y="2358637"/>
            <a:ext cx="288032" cy="0"/>
          </a:xfrm>
          <a:prstGeom prst="straightConnector1">
            <a:avLst/>
          </a:prstGeom>
          <a:noFill/>
          <a:ln w="22225" cap="flat" cmpd="sng">
            <a:solidFill>
              <a:srgbClr val="BC5656"/>
            </a:solidFill>
            <a:prstDash val="solid"/>
            <a:round/>
            <a:headEnd type="none" w="sm" len="sm"/>
            <a:tailEnd type="stealth" w="med" len="med"/>
          </a:ln>
        </p:spPr>
      </p:cxnSp>
      <p:cxnSp>
        <p:nvCxnSpPr>
          <p:cNvPr id="526" name="Google Shape;526;p28"/>
          <p:cNvCxnSpPr/>
          <p:nvPr/>
        </p:nvCxnSpPr>
        <p:spPr>
          <a:xfrm>
            <a:off x="4823392" y="4546652"/>
            <a:ext cx="288032" cy="0"/>
          </a:xfrm>
          <a:prstGeom prst="straightConnector1">
            <a:avLst/>
          </a:prstGeom>
          <a:noFill/>
          <a:ln w="22225" cap="flat" cmpd="sng">
            <a:solidFill>
              <a:srgbClr val="0070C0"/>
            </a:solidFill>
            <a:prstDash val="solid"/>
            <a:round/>
            <a:headEnd type="none" w="sm" len="sm"/>
            <a:tailEnd type="stealth" w="med" len="med"/>
          </a:ln>
        </p:spPr>
      </p:cxnSp>
      <p:cxnSp>
        <p:nvCxnSpPr>
          <p:cNvPr id="527" name="Google Shape;527;p28"/>
          <p:cNvCxnSpPr/>
          <p:nvPr/>
        </p:nvCxnSpPr>
        <p:spPr>
          <a:xfrm rot="10800000" flipH="1">
            <a:off x="4391344" y="2307038"/>
            <a:ext cx="288032" cy="88899"/>
          </a:xfrm>
          <a:prstGeom prst="straightConnector1">
            <a:avLst/>
          </a:prstGeom>
          <a:noFill/>
          <a:ln w="22225" cap="flat" cmpd="sng">
            <a:solidFill>
              <a:srgbClr val="BC5656"/>
            </a:solidFill>
            <a:prstDash val="solid"/>
            <a:round/>
            <a:headEnd type="none" w="sm" len="sm"/>
            <a:tailEnd type="stealth" w="med" len="med"/>
          </a:ln>
        </p:spPr>
      </p:cxnSp>
      <p:cxnSp>
        <p:nvCxnSpPr>
          <p:cNvPr id="528" name="Google Shape;528;p28"/>
          <p:cNvCxnSpPr/>
          <p:nvPr/>
        </p:nvCxnSpPr>
        <p:spPr>
          <a:xfrm rot="10800000" flipH="1">
            <a:off x="4435670" y="4427938"/>
            <a:ext cx="203200" cy="177799"/>
          </a:xfrm>
          <a:prstGeom prst="straightConnector1">
            <a:avLst/>
          </a:prstGeom>
          <a:noFill/>
          <a:ln w="22225" cap="flat" cmpd="sng">
            <a:solidFill>
              <a:srgbClr val="0070C0"/>
            </a:solidFill>
            <a:prstDash val="solid"/>
            <a:round/>
            <a:headEnd type="none" w="sm" len="sm"/>
            <a:tailEnd type="stealth" w="med" len="med"/>
          </a:ln>
        </p:spPr>
      </p:cxnSp>
      <p:cxnSp>
        <p:nvCxnSpPr>
          <p:cNvPr id="529" name="Google Shape;529;p28"/>
          <p:cNvCxnSpPr/>
          <p:nvPr/>
        </p:nvCxnSpPr>
        <p:spPr>
          <a:xfrm rot="10800000" flipH="1">
            <a:off x="3991170" y="2262588"/>
            <a:ext cx="256158" cy="133349"/>
          </a:xfrm>
          <a:prstGeom prst="straightConnector1">
            <a:avLst/>
          </a:prstGeom>
          <a:noFill/>
          <a:ln w="22225" cap="flat" cmpd="sng">
            <a:solidFill>
              <a:srgbClr val="BC5656"/>
            </a:solidFill>
            <a:prstDash val="solid"/>
            <a:round/>
            <a:headEnd type="none" w="sm" len="sm"/>
            <a:tailEnd type="stealth" w="med" len="med"/>
          </a:ln>
        </p:spPr>
      </p:cxnSp>
      <p:cxnSp>
        <p:nvCxnSpPr>
          <p:cNvPr id="530" name="Google Shape;530;p28"/>
          <p:cNvCxnSpPr/>
          <p:nvPr/>
        </p:nvCxnSpPr>
        <p:spPr>
          <a:xfrm rot="10800000">
            <a:off x="4029270" y="4351177"/>
            <a:ext cx="0" cy="254560"/>
          </a:xfrm>
          <a:prstGeom prst="straightConnector1">
            <a:avLst/>
          </a:prstGeom>
          <a:noFill/>
          <a:ln w="22225" cap="flat" cmpd="sng">
            <a:solidFill>
              <a:srgbClr val="0070C0"/>
            </a:solidFill>
            <a:prstDash val="solid"/>
            <a:round/>
            <a:headEnd type="none" w="sm" len="sm"/>
            <a:tailEnd type="stealth" w="med" len="med"/>
          </a:ln>
        </p:spPr>
      </p:cxnSp>
      <p:cxnSp>
        <p:nvCxnSpPr>
          <p:cNvPr id="531" name="Google Shape;531;p28"/>
          <p:cNvCxnSpPr/>
          <p:nvPr/>
        </p:nvCxnSpPr>
        <p:spPr>
          <a:xfrm rot="10800000" flipH="1">
            <a:off x="3610170" y="2200186"/>
            <a:ext cx="205110" cy="195751"/>
          </a:xfrm>
          <a:prstGeom prst="straightConnector1">
            <a:avLst/>
          </a:prstGeom>
          <a:noFill/>
          <a:ln w="22225" cap="flat" cmpd="sng">
            <a:solidFill>
              <a:srgbClr val="BC5656"/>
            </a:solidFill>
            <a:prstDash val="solid"/>
            <a:round/>
            <a:headEnd type="none" w="sm" len="sm"/>
            <a:tailEnd type="stealth" w="med" len="med"/>
          </a:ln>
        </p:spPr>
      </p:cxnSp>
      <p:cxnSp>
        <p:nvCxnSpPr>
          <p:cNvPr id="532" name="Google Shape;532;p28"/>
          <p:cNvCxnSpPr/>
          <p:nvPr/>
        </p:nvCxnSpPr>
        <p:spPr>
          <a:xfrm rot="10800000">
            <a:off x="3473646" y="4351177"/>
            <a:ext cx="136524" cy="254560"/>
          </a:xfrm>
          <a:prstGeom prst="straightConnector1">
            <a:avLst/>
          </a:prstGeom>
          <a:noFill/>
          <a:ln w="22225" cap="flat" cmpd="sng">
            <a:solidFill>
              <a:srgbClr val="0070C0"/>
            </a:solidFill>
            <a:prstDash val="solid"/>
            <a:round/>
            <a:headEnd type="none" w="sm" len="sm"/>
            <a:tailEnd type="stealth" w="med" len="med"/>
          </a:ln>
        </p:spPr>
      </p:cxnSp>
      <p:sp>
        <p:nvSpPr>
          <p:cNvPr id="533" name="Google Shape;533;p28"/>
          <p:cNvSpPr/>
          <p:nvPr/>
        </p:nvSpPr>
        <p:spPr>
          <a:xfrm rot="-5400000">
            <a:off x="4197689" y="1957279"/>
            <a:ext cx="243300" cy="1584177"/>
          </a:xfrm>
          <a:prstGeom prst="leftBrace">
            <a:avLst>
              <a:gd name="adj1" fmla="val 8333"/>
              <a:gd name="adj2" fmla="val 50000"/>
            </a:avLst>
          </a:prstGeom>
          <a:noFill/>
          <a:ln w="9525" cap="rnd" cmpd="sng">
            <a:solidFill>
              <a:srgbClr val="BC56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34" name="Google Shape;534;p28"/>
          <p:cNvSpPr/>
          <p:nvPr/>
        </p:nvSpPr>
        <p:spPr>
          <a:xfrm>
            <a:off x="3913499" y="2907234"/>
            <a:ext cx="725371" cy="147278"/>
          </a:xfrm>
          <a:prstGeom prst="rightArrow">
            <a:avLst>
              <a:gd name="adj1" fmla="val 50000"/>
              <a:gd name="adj2" fmla="val 50000"/>
            </a:avLst>
          </a:prstGeom>
          <a:solidFill>
            <a:srgbClr val="BC5656"/>
          </a:solidFill>
          <a:ln w="19050" cap="rnd" cmpd="sng">
            <a:solidFill>
              <a:srgbClr val="BC56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35" name="Google Shape;535;p28"/>
          <p:cNvSpPr/>
          <p:nvPr/>
        </p:nvSpPr>
        <p:spPr>
          <a:xfrm rot="-5400000">
            <a:off x="4191017" y="4097491"/>
            <a:ext cx="243300" cy="1584177"/>
          </a:xfrm>
          <a:prstGeom prst="leftBrace">
            <a:avLst>
              <a:gd name="adj1" fmla="val 8333"/>
              <a:gd name="adj2" fmla="val 50000"/>
            </a:avLst>
          </a:prstGeom>
          <a:noFill/>
          <a:ln w="9525" cap="rnd"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36" name="Google Shape;536;p28"/>
          <p:cNvSpPr/>
          <p:nvPr/>
        </p:nvSpPr>
        <p:spPr>
          <a:xfrm>
            <a:off x="3906827" y="5047446"/>
            <a:ext cx="484517" cy="147278"/>
          </a:xfrm>
          <a:prstGeom prst="rightArrow">
            <a:avLst>
              <a:gd name="adj1" fmla="val 50000"/>
              <a:gd name="adj2" fmla="val 50000"/>
            </a:avLst>
          </a:prstGeom>
          <a:solidFill>
            <a:srgbClr val="0070C0"/>
          </a:solidFill>
          <a:ln w="19050" cap="rnd"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37" name="Google Shape;537;p28"/>
          <p:cNvSpPr txBox="1"/>
          <p:nvPr/>
        </p:nvSpPr>
        <p:spPr>
          <a:xfrm>
            <a:off x="6000601" y="5707412"/>
            <a:ext cx="220560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latin typeface="Century Gothic"/>
                <a:ea typeface="Century Gothic"/>
                <a:cs typeface="Century Gothic"/>
                <a:sym typeface="Century Gothic"/>
              </a:rPr>
              <a:t>Dr. Samira Kazan</a:t>
            </a:r>
            <a:endParaRPr/>
          </a:p>
        </p:txBody>
      </p:sp>
      <p:pic>
        <p:nvPicPr>
          <p:cNvPr id="538" name="Google Shape;538;p28"/>
          <p:cNvPicPr preferRelativeResize="0"/>
          <p:nvPr/>
        </p:nvPicPr>
        <p:blipFill rotWithShape="1">
          <a:blip r:embed="rId7">
            <a:alphaModFix/>
          </a:blip>
          <a:srcRect/>
          <a:stretch/>
        </p:blipFill>
        <p:spPr>
          <a:xfrm>
            <a:off x="5862387" y="3603874"/>
            <a:ext cx="2788971" cy="2088000"/>
          </a:xfrm>
          <a:prstGeom prst="rect">
            <a:avLst/>
          </a:prstGeom>
          <a:noFill/>
          <a:ln>
            <a:noFill/>
          </a:ln>
        </p:spPr>
      </p:pic>
      <p:pic>
        <p:nvPicPr>
          <p:cNvPr id="539" name="Google Shape;539;p28"/>
          <p:cNvPicPr preferRelativeResize="0"/>
          <p:nvPr/>
        </p:nvPicPr>
        <p:blipFill rotWithShape="1">
          <a:blip r:embed="rId8">
            <a:alphaModFix/>
          </a:blip>
          <a:srcRect/>
          <a:stretch/>
        </p:blipFill>
        <p:spPr>
          <a:xfrm>
            <a:off x="5862388" y="1407874"/>
            <a:ext cx="2788971" cy="2088000"/>
          </a:xfrm>
          <a:prstGeom prst="rect">
            <a:avLst/>
          </a:prstGeom>
          <a:noFill/>
          <a:ln>
            <a:noFill/>
          </a:ln>
        </p:spPr>
      </p:pic>
      <p:cxnSp>
        <p:nvCxnSpPr>
          <p:cNvPr id="540" name="Google Shape;540;p28"/>
          <p:cNvCxnSpPr/>
          <p:nvPr/>
        </p:nvCxnSpPr>
        <p:spPr>
          <a:xfrm>
            <a:off x="6737684" y="4546652"/>
            <a:ext cx="413887" cy="333201"/>
          </a:xfrm>
          <a:prstGeom prst="straightConnector1">
            <a:avLst/>
          </a:prstGeom>
          <a:noFill/>
          <a:ln w="28575" cap="flat" cmpd="sng">
            <a:solidFill>
              <a:srgbClr val="0070C0"/>
            </a:solidFill>
            <a:prstDash val="dot"/>
            <a:round/>
            <a:headEnd type="oval" w="med" len="med"/>
            <a:tailEnd type="oval" w="med" len="med"/>
          </a:ln>
        </p:spPr>
      </p:cxnSp>
      <p:cxnSp>
        <p:nvCxnSpPr>
          <p:cNvPr id="541" name="Google Shape;541;p28"/>
          <p:cNvCxnSpPr/>
          <p:nvPr/>
        </p:nvCxnSpPr>
        <p:spPr>
          <a:xfrm>
            <a:off x="7151571" y="4867903"/>
            <a:ext cx="394635" cy="240787"/>
          </a:xfrm>
          <a:prstGeom prst="straightConnector1">
            <a:avLst/>
          </a:prstGeom>
          <a:noFill/>
          <a:ln w="28575" cap="flat" cmpd="sng">
            <a:solidFill>
              <a:srgbClr val="0070C0"/>
            </a:solidFill>
            <a:prstDash val="dot"/>
            <a:round/>
            <a:headEnd type="oval" w="med" len="med"/>
            <a:tailEnd type="oval" w="med" len="med"/>
          </a:ln>
        </p:spPr>
      </p:cxnSp>
      <p:cxnSp>
        <p:nvCxnSpPr>
          <p:cNvPr id="542" name="Google Shape;542;p28"/>
          <p:cNvCxnSpPr/>
          <p:nvPr/>
        </p:nvCxnSpPr>
        <p:spPr>
          <a:xfrm>
            <a:off x="7546206" y="5108690"/>
            <a:ext cx="480662" cy="94984"/>
          </a:xfrm>
          <a:prstGeom prst="straightConnector1">
            <a:avLst/>
          </a:prstGeom>
          <a:noFill/>
          <a:ln w="28575" cap="flat" cmpd="sng">
            <a:solidFill>
              <a:srgbClr val="0070C0"/>
            </a:solidFill>
            <a:prstDash val="dot"/>
            <a:round/>
            <a:headEnd type="oval" w="med" len="med"/>
            <a:tailEnd type="oval" w="med" len="med"/>
          </a:ln>
        </p:spPr>
      </p:cxnSp>
      <p:cxnSp>
        <p:nvCxnSpPr>
          <p:cNvPr id="543" name="Google Shape;543;p28"/>
          <p:cNvCxnSpPr/>
          <p:nvPr/>
        </p:nvCxnSpPr>
        <p:spPr>
          <a:xfrm>
            <a:off x="6737684" y="2033585"/>
            <a:ext cx="413887" cy="229003"/>
          </a:xfrm>
          <a:prstGeom prst="straightConnector1">
            <a:avLst/>
          </a:prstGeom>
          <a:noFill/>
          <a:ln w="28575" cap="flat" cmpd="sng">
            <a:solidFill>
              <a:srgbClr val="FF0000"/>
            </a:solidFill>
            <a:prstDash val="dot"/>
            <a:round/>
            <a:headEnd type="oval" w="med" len="med"/>
            <a:tailEnd type="oval" w="med" len="med"/>
          </a:ln>
        </p:spPr>
      </p:cxnSp>
      <p:cxnSp>
        <p:nvCxnSpPr>
          <p:cNvPr id="544" name="Google Shape;544;p28"/>
          <p:cNvCxnSpPr/>
          <p:nvPr/>
        </p:nvCxnSpPr>
        <p:spPr>
          <a:xfrm>
            <a:off x="7151571" y="2262588"/>
            <a:ext cx="394635" cy="133349"/>
          </a:xfrm>
          <a:prstGeom prst="straightConnector1">
            <a:avLst/>
          </a:prstGeom>
          <a:noFill/>
          <a:ln w="28575" cap="flat" cmpd="sng">
            <a:solidFill>
              <a:srgbClr val="FF0000"/>
            </a:solidFill>
            <a:prstDash val="dot"/>
            <a:round/>
            <a:headEnd type="oval" w="med" len="med"/>
            <a:tailEnd type="oval" w="med" len="med"/>
          </a:ln>
        </p:spPr>
      </p:cxnSp>
      <p:cxnSp>
        <p:nvCxnSpPr>
          <p:cNvPr id="545" name="Google Shape;545;p28"/>
          <p:cNvCxnSpPr/>
          <p:nvPr/>
        </p:nvCxnSpPr>
        <p:spPr>
          <a:xfrm>
            <a:off x="7552286" y="2385199"/>
            <a:ext cx="407807" cy="104752"/>
          </a:xfrm>
          <a:prstGeom prst="straightConnector1">
            <a:avLst/>
          </a:prstGeom>
          <a:noFill/>
          <a:ln w="28575" cap="flat" cmpd="sng">
            <a:solidFill>
              <a:srgbClr val="FF0000"/>
            </a:solidFill>
            <a:prstDash val="dot"/>
            <a:round/>
            <a:headEnd type="oval" w="med" len="med"/>
            <a:tailEnd type="oval" w="med" len="med"/>
          </a:ln>
        </p:spPr>
      </p:cxnSp>
      <p:sp>
        <p:nvSpPr>
          <p:cNvPr id="546" name="Google Shape;546;p28"/>
          <p:cNvSpPr txBox="1">
            <a:spLocks noGrp="1"/>
          </p:cNvSpPr>
          <p:nvPr>
            <p:ph type="sldNum" idx="12"/>
          </p:nvPr>
        </p:nvSpPr>
        <p:spPr>
          <a:xfrm>
            <a:off x="8263906" y="5957436"/>
            <a:ext cx="628800" cy="7677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0000"/>
              </a:buClr>
              <a:buFont typeface="Arial"/>
              <a:buNone/>
            </a:pPr>
            <a:fld id="{00000000-1234-1234-1234-123412341234}" type="slidenum">
              <a:rPr lang="en-US" sz="1000">
                <a:solidFill>
                  <a:schemeClr val="dk2"/>
                </a:solidFill>
                <a:latin typeface="Arial"/>
                <a:ea typeface="Arial"/>
                <a:cs typeface="Arial"/>
                <a:sym typeface="Arial"/>
              </a:rPr>
              <a:pPr marL="0" lvl="0" indent="0" algn="ctr" rtl="0">
                <a:spcBef>
                  <a:spcPts val="0"/>
                </a:spcBef>
                <a:spcAft>
                  <a:spcPts val="0"/>
                </a:spcAft>
                <a:buClr>
                  <a:srgbClr val="000000"/>
                </a:buClr>
                <a:buFont typeface="Arial"/>
                <a:buNone/>
              </a:pPr>
              <a:t>36</a:t>
            </a:fld>
            <a:endParaRPr sz="1000">
              <a:solidFill>
                <a:schemeClr val="dk2"/>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g6b197cb1a6_1_12"/>
          <p:cNvSpPr txBox="1">
            <a:spLocks noGrp="1"/>
          </p:cNvSpPr>
          <p:nvPr>
            <p:ph type="title"/>
          </p:nvPr>
        </p:nvSpPr>
        <p:spPr>
          <a:xfrm>
            <a:off x="0" y="282825"/>
            <a:ext cx="9369300" cy="1334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3"/>
              </a:buClr>
              <a:buSzPts val="4200"/>
              <a:buFont typeface="Century Gothic"/>
              <a:buNone/>
            </a:pPr>
            <a:r>
              <a:rPr lang="en-US" sz="3600" b="1">
                <a:solidFill>
                  <a:srgbClr val="000000"/>
                </a:solidFill>
              </a:rPr>
              <a:t>How does this  relate to neural activity?</a:t>
            </a:r>
            <a:endParaRPr sz="3600" b="1">
              <a:solidFill>
                <a:srgbClr val="000000"/>
              </a:solidFill>
            </a:endParaRPr>
          </a:p>
        </p:txBody>
      </p:sp>
      <p:sp>
        <p:nvSpPr>
          <p:cNvPr id="553" name="Google Shape;553;g6b197cb1a6_1_12"/>
          <p:cNvSpPr txBox="1"/>
          <p:nvPr/>
        </p:nvSpPr>
        <p:spPr>
          <a:xfrm>
            <a:off x="103188" y="1481136"/>
            <a:ext cx="8643900" cy="2625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SzPts val="2000"/>
              <a:buFont typeface="Century Gothic"/>
              <a:buChar char="•"/>
            </a:pPr>
            <a:r>
              <a:rPr lang="en-US" sz="2000">
                <a:latin typeface="Century Gothic"/>
                <a:ea typeface="Century Gothic"/>
                <a:cs typeface="Century Gothic"/>
                <a:sym typeface="Century Gothic"/>
              </a:rPr>
              <a:t>T2* decay is quicker with dHbO</a:t>
            </a:r>
            <a:br>
              <a:rPr lang="en-US" sz="2000">
                <a:latin typeface="Century Gothic"/>
                <a:ea typeface="Century Gothic"/>
                <a:cs typeface="Century Gothic"/>
                <a:sym typeface="Century Gothic"/>
              </a:rPr>
            </a:br>
            <a:endParaRPr sz="2000">
              <a:latin typeface="Century Gothic"/>
              <a:ea typeface="Century Gothic"/>
              <a:cs typeface="Century Gothic"/>
              <a:sym typeface="Century Gothic"/>
            </a:endParaRPr>
          </a:p>
          <a:p>
            <a:pPr marL="342900" marR="0" lvl="0" indent="-342900" algn="l" rtl="0">
              <a:spcBef>
                <a:spcPts val="400"/>
              </a:spcBef>
              <a:spcAft>
                <a:spcPts val="0"/>
              </a:spcAft>
              <a:buSzPts val="2000"/>
              <a:buFont typeface="Century Gothic"/>
              <a:buChar char="•"/>
            </a:pPr>
            <a:r>
              <a:rPr lang="en-US" sz="2000">
                <a:latin typeface="Century Gothic"/>
                <a:ea typeface="Century Gothic"/>
                <a:cs typeface="Century Gothic"/>
                <a:sym typeface="Century Gothic"/>
              </a:rPr>
              <a:t>Brain areas with increased blood flow → there is an increase in HbO (during main signal phase)</a:t>
            </a:r>
            <a:endParaRPr/>
          </a:p>
          <a:p>
            <a:pPr marL="457200" marR="0" lvl="1" indent="0" algn="l" rtl="0">
              <a:spcBef>
                <a:spcPts val="400"/>
              </a:spcBef>
              <a:spcAft>
                <a:spcPts val="0"/>
              </a:spcAft>
              <a:buNone/>
            </a:pPr>
            <a:br>
              <a:rPr lang="en-US" sz="2000" b="0" i="0" u="none" strike="noStrike" cap="none">
                <a:latin typeface="Century Gothic"/>
                <a:ea typeface="Century Gothic"/>
                <a:cs typeface="Century Gothic"/>
                <a:sym typeface="Century Gothic"/>
              </a:rPr>
            </a:br>
            <a:endParaRPr sz="2000" b="0" i="0" u="none" strike="noStrike" cap="none">
              <a:latin typeface="Century Gothic"/>
              <a:ea typeface="Century Gothic"/>
              <a:cs typeface="Century Gothic"/>
              <a:sym typeface="Century Gothic"/>
            </a:endParaRPr>
          </a:p>
          <a:p>
            <a:pPr marL="342900" marR="0" lvl="0" indent="-342900" algn="l" rtl="0">
              <a:spcBef>
                <a:spcPts val="400"/>
              </a:spcBef>
              <a:spcAft>
                <a:spcPts val="0"/>
              </a:spcAft>
              <a:buSzPts val="2000"/>
              <a:buFont typeface="Century Gothic"/>
              <a:buChar char="•"/>
            </a:pPr>
            <a:r>
              <a:rPr lang="en-US" sz="2000">
                <a:latin typeface="Century Gothic"/>
                <a:ea typeface="Century Gothic"/>
                <a:cs typeface="Century Gothic"/>
                <a:sym typeface="Century Gothic"/>
              </a:rPr>
              <a:t>Inhomogeneities in the field due to Δ O</a:t>
            </a:r>
            <a:r>
              <a:rPr lang="en-US" sz="2000" baseline="-25000">
                <a:latin typeface="Century Gothic"/>
                <a:ea typeface="Century Gothic"/>
                <a:cs typeface="Century Gothic"/>
                <a:sym typeface="Century Gothic"/>
              </a:rPr>
              <a:t>2 </a:t>
            </a:r>
            <a:r>
              <a:rPr lang="en-US" sz="2000">
                <a:latin typeface="Century Gothic"/>
                <a:ea typeface="Century Gothic"/>
                <a:cs typeface="Century Gothic"/>
                <a:sym typeface="Century Gothic"/>
              </a:rPr>
              <a:t> →  </a:t>
            </a:r>
            <a:r>
              <a:rPr lang="en-US" sz="2000">
                <a:solidFill>
                  <a:schemeClr val="dk1"/>
                </a:solidFill>
                <a:latin typeface="Century Gothic"/>
                <a:ea typeface="Century Gothic"/>
                <a:cs typeface="Century Gothic"/>
                <a:sym typeface="Century Gothic"/>
              </a:rPr>
              <a:t> Δ signal</a:t>
            </a:r>
            <a:endParaRPr sz="2000">
              <a:latin typeface="Century Gothic"/>
              <a:ea typeface="Century Gothic"/>
              <a:cs typeface="Century Gothic"/>
              <a:sym typeface="Century Gothic"/>
            </a:endParaRPr>
          </a:p>
        </p:txBody>
      </p:sp>
      <p:grpSp>
        <p:nvGrpSpPr>
          <p:cNvPr id="554" name="Google Shape;554;g6b197cb1a6_1_12"/>
          <p:cNvGrpSpPr/>
          <p:nvPr/>
        </p:nvGrpSpPr>
        <p:grpSpPr>
          <a:xfrm>
            <a:off x="357188" y="4437856"/>
            <a:ext cx="3253669" cy="2421467"/>
            <a:chOff x="3600" y="1200"/>
            <a:chExt cx="2143" cy="1664"/>
          </a:xfrm>
        </p:grpSpPr>
        <p:sp>
          <p:nvSpPr>
            <p:cNvPr id="555" name="Google Shape;555;g6b197cb1a6_1_12"/>
            <p:cNvSpPr/>
            <p:nvPr/>
          </p:nvSpPr>
          <p:spPr>
            <a:xfrm>
              <a:off x="3643" y="1200"/>
              <a:ext cx="2100" cy="1500"/>
            </a:xfrm>
            <a:prstGeom prst="rect">
              <a:avLst/>
            </a:prstGeom>
            <a:solidFill>
              <a:srgbClr val="000000"/>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cxnSp>
          <p:nvCxnSpPr>
            <p:cNvPr id="556" name="Google Shape;556;g6b197cb1a6_1_12"/>
            <p:cNvCxnSpPr/>
            <p:nvPr/>
          </p:nvCxnSpPr>
          <p:spPr>
            <a:xfrm rot="10800000">
              <a:off x="4030" y="1276"/>
              <a:ext cx="0" cy="1200"/>
            </a:xfrm>
            <a:prstGeom prst="straightConnector1">
              <a:avLst/>
            </a:prstGeom>
            <a:noFill/>
            <a:ln w="38100" cap="flat" cmpd="sng">
              <a:solidFill>
                <a:srgbClr val="3366FF"/>
              </a:solidFill>
              <a:prstDash val="solid"/>
              <a:round/>
              <a:headEnd type="none" w="med" len="med"/>
              <a:tailEnd type="stealth" w="med" len="med"/>
            </a:ln>
          </p:spPr>
        </p:cxnSp>
        <p:cxnSp>
          <p:nvCxnSpPr>
            <p:cNvPr id="557" name="Google Shape;557;g6b197cb1a6_1_12"/>
            <p:cNvCxnSpPr/>
            <p:nvPr/>
          </p:nvCxnSpPr>
          <p:spPr>
            <a:xfrm>
              <a:off x="4030" y="2476"/>
              <a:ext cx="1500" cy="0"/>
            </a:xfrm>
            <a:prstGeom prst="straightConnector1">
              <a:avLst/>
            </a:prstGeom>
            <a:noFill/>
            <a:ln w="38100" cap="flat" cmpd="sng">
              <a:solidFill>
                <a:srgbClr val="3366FF"/>
              </a:solidFill>
              <a:prstDash val="solid"/>
              <a:round/>
              <a:headEnd type="none" w="med" len="med"/>
              <a:tailEnd type="stealth" w="med" len="med"/>
            </a:ln>
          </p:spPr>
        </p:cxnSp>
        <p:sp>
          <p:nvSpPr>
            <p:cNvPr id="558" name="Google Shape;558;g6b197cb1a6_1_12"/>
            <p:cNvSpPr txBox="1"/>
            <p:nvPr/>
          </p:nvSpPr>
          <p:spPr>
            <a:xfrm>
              <a:off x="5113" y="2520"/>
              <a:ext cx="300" cy="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a:solidFill>
                    <a:srgbClr val="3399FF"/>
                  </a:solidFill>
                  <a:latin typeface="Times New Roman"/>
                  <a:ea typeface="Times New Roman"/>
                  <a:cs typeface="Times New Roman"/>
                  <a:sym typeface="Times New Roman"/>
                </a:rPr>
                <a:t>time</a:t>
              </a:r>
              <a:endParaRPr/>
            </a:p>
          </p:txBody>
        </p:sp>
        <p:sp>
          <p:nvSpPr>
            <p:cNvPr id="559" name="Google Shape;559;g6b197cb1a6_1_12"/>
            <p:cNvSpPr txBox="1"/>
            <p:nvPr/>
          </p:nvSpPr>
          <p:spPr>
            <a:xfrm>
              <a:off x="3600" y="1200"/>
              <a:ext cx="600" cy="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a:solidFill>
                    <a:srgbClr val="3399FF"/>
                  </a:solidFill>
                  <a:latin typeface="Times New Roman"/>
                  <a:ea typeface="Times New Roman"/>
                  <a:cs typeface="Times New Roman"/>
                  <a:sym typeface="Times New Roman"/>
                </a:rPr>
                <a:t>M</a:t>
              </a:r>
              <a:r>
                <a:rPr lang="en-US" sz="1600" b="1" baseline="-25000">
                  <a:solidFill>
                    <a:srgbClr val="3399FF"/>
                  </a:solidFill>
                  <a:latin typeface="Times New Roman"/>
                  <a:ea typeface="Times New Roman"/>
                  <a:cs typeface="Times New Roman"/>
                  <a:sym typeface="Times New Roman"/>
                </a:rPr>
                <a:t>xy</a:t>
              </a:r>
              <a:endParaRPr/>
            </a:p>
            <a:p>
              <a:pPr marL="0" marR="0" lvl="0" indent="0" algn="ctr" rtl="0">
                <a:spcBef>
                  <a:spcPts val="0"/>
                </a:spcBef>
                <a:spcAft>
                  <a:spcPts val="0"/>
                </a:spcAft>
                <a:buNone/>
              </a:pPr>
              <a:r>
                <a:rPr lang="en-US" sz="1600" b="1">
                  <a:solidFill>
                    <a:srgbClr val="3399FF"/>
                  </a:solidFill>
                  <a:latin typeface="Times New Roman"/>
                  <a:ea typeface="Times New Roman"/>
                  <a:cs typeface="Times New Roman"/>
                  <a:sym typeface="Times New Roman"/>
                </a:rPr>
                <a:t>Signal</a:t>
              </a:r>
              <a:endParaRPr/>
            </a:p>
          </p:txBody>
        </p:sp>
        <p:sp>
          <p:nvSpPr>
            <p:cNvPr id="560" name="Google Shape;560;g6b197cb1a6_1_12"/>
            <p:cNvSpPr txBox="1"/>
            <p:nvPr/>
          </p:nvSpPr>
          <p:spPr>
            <a:xfrm>
              <a:off x="4030" y="1464"/>
              <a:ext cx="600" cy="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rgbClr val="3399FF"/>
                  </a:solidFill>
                  <a:latin typeface="Times New Roman"/>
                  <a:ea typeface="Times New Roman"/>
                  <a:cs typeface="Times New Roman"/>
                  <a:sym typeface="Times New Roman"/>
                </a:rPr>
                <a:t>M</a:t>
              </a:r>
              <a:r>
                <a:rPr lang="en-US" sz="1600" b="1" baseline="-25000">
                  <a:solidFill>
                    <a:srgbClr val="3399FF"/>
                  </a:solidFill>
                  <a:latin typeface="Times New Roman"/>
                  <a:ea typeface="Times New Roman"/>
                  <a:cs typeface="Times New Roman"/>
                  <a:sym typeface="Times New Roman"/>
                </a:rPr>
                <a:t>o </a:t>
              </a:r>
              <a:r>
                <a:rPr lang="en-US" sz="1600" b="1">
                  <a:solidFill>
                    <a:srgbClr val="3399FF"/>
                  </a:solidFill>
                  <a:latin typeface="Times New Roman"/>
                  <a:ea typeface="Times New Roman"/>
                  <a:cs typeface="Times New Roman"/>
                  <a:sym typeface="Times New Roman"/>
                </a:rPr>
                <a:t>sinθ</a:t>
              </a:r>
              <a:endParaRPr sz="1600" b="1">
                <a:solidFill>
                  <a:srgbClr val="3399FF"/>
                </a:solidFill>
                <a:latin typeface="Times New Roman"/>
                <a:ea typeface="Times New Roman"/>
                <a:cs typeface="Times New Roman"/>
                <a:sym typeface="Times New Roman"/>
              </a:endParaRPr>
            </a:p>
          </p:txBody>
        </p:sp>
        <p:sp>
          <p:nvSpPr>
            <p:cNvPr id="561" name="Google Shape;561;g6b197cb1a6_1_12"/>
            <p:cNvSpPr/>
            <p:nvPr/>
          </p:nvSpPr>
          <p:spPr>
            <a:xfrm rot="10800000">
              <a:off x="4035" y="1546"/>
              <a:ext cx="1242" cy="754"/>
            </a:xfrm>
            <a:custGeom>
              <a:avLst/>
              <a:gdLst/>
              <a:ahLst/>
              <a:cxnLst/>
              <a:rect l="l" t="t" r="r" b="b"/>
              <a:pathLst>
                <a:path w="21599" h="21555" fill="none" extrusionOk="0">
                  <a:moveTo>
                    <a:pt x="1397" y="0"/>
                  </a:moveTo>
                  <a:cubicBezTo>
                    <a:pt x="12665" y="731"/>
                    <a:pt x="21468" y="10016"/>
                    <a:pt x="21598" y="21307"/>
                  </a:cubicBezTo>
                </a:path>
                <a:path w="21599" h="21555" extrusionOk="0">
                  <a:moveTo>
                    <a:pt x="1397" y="0"/>
                  </a:moveTo>
                  <a:cubicBezTo>
                    <a:pt x="12665" y="731"/>
                    <a:pt x="21468" y="10016"/>
                    <a:pt x="21598" y="21307"/>
                  </a:cubicBezTo>
                  <a:lnTo>
                    <a:pt x="0" y="21555"/>
                  </a:lnTo>
                  <a:close/>
                </a:path>
              </a:pathLst>
            </a:custGeom>
            <a:noFill/>
            <a:ln w="381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562" name="Google Shape;562;g6b197cb1a6_1_12"/>
            <p:cNvSpPr/>
            <p:nvPr/>
          </p:nvSpPr>
          <p:spPr>
            <a:xfrm rot="10800000">
              <a:off x="4014" y="1526"/>
              <a:ext cx="1134" cy="862"/>
            </a:xfrm>
            <a:custGeom>
              <a:avLst/>
              <a:gdLst/>
              <a:ahLst/>
              <a:cxnLst/>
              <a:rect l="l" t="t" r="r" b="b"/>
              <a:pathLst>
                <a:path w="21599" h="21548" fill="none" extrusionOk="0">
                  <a:moveTo>
                    <a:pt x="1499" y="0"/>
                  </a:moveTo>
                  <a:cubicBezTo>
                    <a:pt x="12724" y="781"/>
                    <a:pt x="21469" y="10048"/>
                    <a:pt x="21598" y="21300"/>
                  </a:cubicBezTo>
                </a:path>
                <a:path w="21599" h="21548" extrusionOk="0">
                  <a:moveTo>
                    <a:pt x="1499" y="0"/>
                  </a:moveTo>
                  <a:cubicBezTo>
                    <a:pt x="12724" y="781"/>
                    <a:pt x="21469" y="10048"/>
                    <a:pt x="21598" y="21300"/>
                  </a:cubicBezTo>
                  <a:lnTo>
                    <a:pt x="0" y="21548"/>
                  </a:lnTo>
                  <a:close/>
                </a:path>
              </a:pathLst>
            </a:custGeom>
            <a:noFill/>
            <a:ln w="38100" cap="flat" cmpd="sng">
              <a:solidFill>
                <a:srgbClr val="FF66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563" name="Google Shape;563;g6b197cb1a6_1_12"/>
            <p:cNvSpPr txBox="1"/>
            <p:nvPr/>
          </p:nvSpPr>
          <p:spPr>
            <a:xfrm>
              <a:off x="4578" y="1464"/>
              <a:ext cx="600" cy="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rgbClr val="FFFF66"/>
                  </a:solidFill>
                  <a:latin typeface="Times New Roman"/>
                  <a:ea typeface="Times New Roman"/>
                  <a:cs typeface="Times New Roman"/>
                  <a:sym typeface="Times New Roman"/>
                </a:rPr>
                <a:t>T</a:t>
              </a:r>
              <a:r>
                <a:rPr lang="en-US" sz="1600" b="1" baseline="-25000">
                  <a:solidFill>
                    <a:srgbClr val="FFFF66"/>
                  </a:solidFill>
                  <a:latin typeface="Times New Roman"/>
                  <a:ea typeface="Times New Roman"/>
                  <a:cs typeface="Times New Roman"/>
                  <a:sym typeface="Times New Roman"/>
                </a:rPr>
                <a:t>2</a:t>
              </a:r>
              <a:r>
                <a:rPr lang="en-US" sz="1600" b="1">
                  <a:solidFill>
                    <a:srgbClr val="FFFF66"/>
                  </a:solidFill>
                  <a:latin typeface="Times New Roman"/>
                  <a:ea typeface="Times New Roman"/>
                  <a:cs typeface="Times New Roman"/>
                  <a:sym typeface="Times New Roman"/>
                </a:rPr>
                <a:t>* task</a:t>
              </a:r>
              <a:endParaRPr/>
            </a:p>
          </p:txBody>
        </p:sp>
        <p:cxnSp>
          <p:nvCxnSpPr>
            <p:cNvPr id="564" name="Google Shape;564;g6b197cb1a6_1_12"/>
            <p:cNvCxnSpPr/>
            <p:nvPr/>
          </p:nvCxnSpPr>
          <p:spPr>
            <a:xfrm flipH="1">
              <a:off x="4352" y="1648"/>
              <a:ext cx="300" cy="300"/>
            </a:xfrm>
            <a:prstGeom prst="straightConnector1">
              <a:avLst/>
            </a:prstGeom>
            <a:noFill/>
            <a:ln w="9525" cap="flat" cmpd="sng">
              <a:solidFill>
                <a:srgbClr val="FFFF66"/>
              </a:solidFill>
              <a:prstDash val="solid"/>
              <a:round/>
              <a:headEnd type="none" w="med" len="med"/>
              <a:tailEnd type="triangle" w="med" len="med"/>
            </a:ln>
          </p:spPr>
        </p:cxnSp>
        <p:sp>
          <p:nvSpPr>
            <p:cNvPr id="565" name="Google Shape;565;g6b197cb1a6_1_12"/>
            <p:cNvSpPr txBox="1"/>
            <p:nvPr/>
          </p:nvSpPr>
          <p:spPr>
            <a:xfrm>
              <a:off x="4718" y="1736"/>
              <a:ext cx="600" cy="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rgbClr val="FF9933"/>
                  </a:solidFill>
                  <a:latin typeface="Times New Roman"/>
                  <a:ea typeface="Times New Roman"/>
                  <a:cs typeface="Times New Roman"/>
                  <a:sym typeface="Times New Roman"/>
                </a:rPr>
                <a:t>T</a:t>
              </a:r>
              <a:r>
                <a:rPr lang="en-US" sz="1600" b="1" baseline="-25000">
                  <a:solidFill>
                    <a:srgbClr val="FF9933"/>
                  </a:solidFill>
                  <a:latin typeface="Times New Roman"/>
                  <a:ea typeface="Times New Roman"/>
                  <a:cs typeface="Times New Roman"/>
                  <a:sym typeface="Times New Roman"/>
                </a:rPr>
                <a:t>2</a:t>
              </a:r>
              <a:r>
                <a:rPr lang="en-US" sz="1600" b="1">
                  <a:solidFill>
                    <a:srgbClr val="FF9933"/>
                  </a:solidFill>
                  <a:latin typeface="Times New Roman"/>
                  <a:ea typeface="Times New Roman"/>
                  <a:cs typeface="Times New Roman"/>
                  <a:sym typeface="Times New Roman"/>
                </a:rPr>
                <a:t>* control</a:t>
              </a:r>
              <a:endParaRPr/>
            </a:p>
          </p:txBody>
        </p:sp>
        <p:cxnSp>
          <p:nvCxnSpPr>
            <p:cNvPr id="566" name="Google Shape;566;g6b197cb1a6_1_12"/>
            <p:cNvCxnSpPr/>
            <p:nvPr/>
          </p:nvCxnSpPr>
          <p:spPr>
            <a:xfrm flipH="1">
              <a:off x="4719" y="2014"/>
              <a:ext cx="300" cy="300"/>
            </a:xfrm>
            <a:prstGeom prst="straightConnector1">
              <a:avLst/>
            </a:prstGeom>
            <a:noFill/>
            <a:ln w="9525" cap="flat" cmpd="sng">
              <a:solidFill>
                <a:srgbClr val="FF9933"/>
              </a:solidFill>
              <a:prstDash val="solid"/>
              <a:round/>
              <a:headEnd type="none" w="med" len="med"/>
              <a:tailEnd type="triangle" w="med" len="med"/>
            </a:ln>
          </p:spPr>
        </p:cxnSp>
        <p:cxnSp>
          <p:nvCxnSpPr>
            <p:cNvPr id="567" name="Google Shape;567;g6b197cb1a6_1_12"/>
            <p:cNvCxnSpPr/>
            <p:nvPr/>
          </p:nvCxnSpPr>
          <p:spPr>
            <a:xfrm>
              <a:off x="4503" y="2036"/>
              <a:ext cx="0" cy="600"/>
            </a:xfrm>
            <a:prstGeom prst="straightConnector1">
              <a:avLst/>
            </a:prstGeom>
            <a:noFill/>
            <a:ln w="28575" cap="flat" cmpd="sng">
              <a:solidFill>
                <a:schemeClr val="accent1"/>
              </a:solidFill>
              <a:prstDash val="solid"/>
              <a:round/>
              <a:headEnd type="none" w="med" len="med"/>
              <a:tailEnd type="none" w="med" len="med"/>
            </a:ln>
          </p:spPr>
        </p:cxnSp>
        <p:sp>
          <p:nvSpPr>
            <p:cNvPr id="568" name="Google Shape;568;g6b197cb1a6_1_12"/>
            <p:cNvSpPr txBox="1"/>
            <p:nvPr/>
          </p:nvSpPr>
          <p:spPr>
            <a:xfrm>
              <a:off x="4388" y="2564"/>
              <a:ext cx="600" cy="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a:solidFill>
                    <a:srgbClr val="00FFCC"/>
                  </a:solidFill>
                  <a:latin typeface="Times New Roman"/>
                  <a:ea typeface="Times New Roman"/>
                  <a:cs typeface="Times New Roman"/>
                  <a:sym typeface="Times New Roman"/>
                </a:rPr>
                <a:t>TE</a:t>
              </a:r>
              <a:r>
                <a:rPr lang="en-US" sz="1400" b="1" baseline="-25000">
                  <a:solidFill>
                    <a:srgbClr val="00FFCC"/>
                  </a:solidFill>
                  <a:latin typeface="Times New Roman"/>
                  <a:ea typeface="Times New Roman"/>
                  <a:cs typeface="Times New Roman"/>
                  <a:sym typeface="Times New Roman"/>
                </a:rPr>
                <a:t>optimum</a:t>
              </a:r>
              <a:endParaRPr sz="1400" b="1">
                <a:solidFill>
                  <a:srgbClr val="00FFCC"/>
                </a:solidFill>
                <a:latin typeface="Times New Roman"/>
                <a:ea typeface="Times New Roman"/>
                <a:cs typeface="Times New Roman"/>
                <a:sym typeface="Times New Roman"/>
              </a:endParaRPr>
            </a:p>
          </p:txBody>
        </p:sp>
        <p:sp>
          <p:nvSpPr>
            <p:cNvPr id="569" name="Google Shape;569;g6b197cb1a6_1_12"/>
            <p:cNvSpPr/>
            <p:nvPr/>
          </p:nvSpPr>
          <p:spPr>
            <a:xfrm>
              <a:off x="4460" y="2212"/>
              <a:ext cx="0" cy="0"/>
            </a:xfrm>
            <a:prstGeom prst="ellipse">
              <a:avLst/>
            </a:prstGeom>
            <a:solidFill>
              <a:schemeClr val="accen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570" name="Google Shape;570;g6b197cb1a6_1_12"/>
            <p:cNvSpPr/>
            <p:nvPr/>
          </p:nvSpPr>
          <p:spPr>
            <a:xfrm>
              <a:off x="4460" y="2080"/>
              <a:ext cx="0" cy="0"/>
            </a:xfrm>
            <a:prstGeom prst="ellipse">
              <a:avLst/>
            </a:prstGeom>
            <a:solidFill>
              <a:schemeClr val="accen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571" name="Google Shape;571;g6b197cb1a6_1_12"/>
            <p:cNvSpPr/>
            <p:nvPr/>
          </p:nvSpPr>
          <p:spPr>
            <a:xfrm>
              <a:off x="5191" y="2036"/>
              <a:ext cx="0" cy="300"/>
            </a:xfrm>
            <a:prstGeom prst="rightBrace">
              <a:avLst>
                <a:gd name="adj1" fmla="val 22739"/>
                <a:gd name="adj2" fmla="val 50000"/>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cxnSp>
          <p:nvCxnSpPr>
            <p:cNvPr id="572" name="Google Shape;572;g6b197cb1a6_1_12"/>
            <p:cNvCxnSpPr/>
            <p:nvPr/>
          </p:nvCxnSpPr>
          <p:spPr>
            <a:xfrm rot="10800000">
              <a:off x="3946" y="2124"/>
              <a:ext cx="600" cy="0"/>
            </a:xfrm>
            <a:prstGeom prst="straightConnector1">
              <a:avLst/>
            </a:prstGeom>
            <a:noFill/>
            <a:ln w="12700" cap="flat" cmpd="sng">
              <a:solidFill>
                <a:schemeClr val="accent1"/>
              </a:solidFill>
              <a:prstDash val="dot"/>
              <a:round/>
              <a:headEnd type="none" w="med" len="med"/>
              <a:tailEnd type="none" w="med" len="med"/>
            </a:ln>
          </p:spPr>
        </p:cxnSp>
        <p:cxnSp>
          <p:nvCxnSpPr>
            <p:cNvPr id="573" name="Google Shape;573;g6b197cb1a6_1_12"/>
            <p:cNvCxnSpPr/>
            <p:nvPr/>
          </p:nvCxnSpPr>
          <p:spPr>
            <a:xfrm rot="10800000">
              <a:off x="3946" y="2256"/>
              <a:ext cx="600" cy="0"/>
            </a:xfrm>
            <a:prstGeom prst="straightConnector1">
              <a:avLst/>
            </a:prstGeom>
            <a:noFill/>
            <a:ln w="12700" cap="flat" cmpd="sng">
              <a:solidFill>
                <a:schemeClr val="accent1"/>
              </a:solidFill>
              <a:prstDash val="dot"/>
              <a:round/>
              <a:headEnd type="none" w="med" len="med"/>
              <a:tailEnd type="none" w="med" len="med"/>
            </a:ln>
          </p:spPr>
        </p:cxnSp>
        <p:sp>
          <p:nvSpPr>
            <p:cNvPr id="574" name="Google Shape;574;g6b197cb1a6_1_12"/>
            <p:cNvSpPr txBox="1"/>
            <p:nvPr/>
          </p:nvSpPr>
          <p:spPr>
            <a:xfrm>
              <a:off x="3643" y="1992"/>
              <a:ext cx="300" cy="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rgbClr val="00FFCC"/>
                  </a:solidFill>
                  <a:latin typeface="Times New Roman"/>
                  <a:ea typeface="Times New Roman"/>
                  <a:cs typeface="Times New Roman"/>
                  <a:sym typeface="Times New Roman"/>
                </a:rPr>
                <a:t>S</a:t>
              </a:r>
              <a:r>
                <a:rPr lang="en-US" sz="1600" b="1" baseline="-25000">
                  <a:solidFill>
                    <a:srgbClr val="00FFCC"/>
                  </a:solidFill>
                  <a:latin typeface="Times New Roman"/>
                  <a:ea typeface="Times New Roman"/>
                  <a:cs typeface="Times New Roman"/>
                  <a:sym typeface="Times New Roman"/>
                </a:rPr>
                <a:t>task</a:t>
              </a:r>
              <a:endParaRPr sz="1600" b="1">
                <a:solidFill>
                  <a:srgbClr val="00FFCC"/>
                </a:solidFill>
                <a:latin typeface="Times New Roman"/>
                <a:ea typeface="Times New Roman"/>
                <a:cs typeface="Times New Roman"/>
                <a:sym typeface="Times New Roman"/>
              </a:endParaRPr>
            </a:p>
          </p:txBody>
        </p:sp>
        <p:sp>
          <p:nvSpPr>
            <p:cNvPr id="575" name="Google Shape;575;g6b197cb1a6_1_12"/>
            <p:cNvSpPr txBox="1"/>
            <p:nvPr/>
          </p:nvSpPr>
          <p:spPr>
            <a:xfrm>
              <a:off x="3643" y="2150"/>
              <a:ext cx="600" cy="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rgbClr val="00FFCC"/>
                  </a:solidFill>
                  <a:latin typeface="Times New Roman"/>
                  <a:ea typeface="Times New Roman"/>
                  <a:cs typeface="Times New Roman"/>
                  <a:sym typeface="Times New Roman"/>
                </a:rPr>
                <a:t>S</a:t>
              </a:r>
              <a:r>
                <a:rPr lang="en-US" sz="1600" b="1" baseline="-25000">
                  <a:solidFill>
                    <a:srgbClr val="00FFCC"/>
                  </a:solidFill>
                  <a:latin typeface="Times New Roman"/>
                  <a:ea typeface="Times New Roman"/>
                  <a:cs typeface="Times New Roman"/>
                  <a:sym typeface="Times New Roman"/>
                </a:rPr>
                <a:t>control</a:t>
              </a:r>
              <a:endParaRPr sz="1600" b="1">
                <a:solidFill>
                  <a:srgbClr val="00FFCC"/>
                </a:solidFill>
                <a:latin typeface="Times New Roman"/>
                <a:ea typeface="Times New Roman"/>
                <a:cs typeface="Times New Roman"/>
                <a:sym typeface="Times New Roman"/>
              </a:endParaRPr>
            </a:p>
          </p:txBody>
        </p:sp>
        <p:sp>
          <p:nvSpPr>
            <p:cNvPr id="576" name="Google Shape;576;g6b197cb1a6_1_12"/>
            <p:cNvSpPr txBox="1"/>
            <p:nvPr/>
          </p:nvSpPr>
          <p:spPr>
            <a:xfrm>
              <a:off x="5306" y="2106"/>
              <a:ext cx="300" cy="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a:solidFill>
                    <a:srgbClr val="00FFCC"/>
                  </a:solidFill>
                  <a:latin typeface="Times New Roman"/>
                  <a:ea typeface="Times New Roman"/>
                  <a:cs typeface="Times New Roman"/>
                  <a:sym typeface="Times New Roman"/>
                </a:rPr>
                <a:t>Δ</a:t>
              </a:r>
              <a:r>
                <a:rPr lang="en-US" sz="1600" b="1">
                  <a:solidFill>
                    <a:srgbClr val="00FFCC"/>
                  </a:solidFill>
                  <a:latin typeface="Times New Roman"/>
                  <a:ea typeface="Times New Roman"/>
                  <a:cs typeface="Times New Roman"/>
                  <a:sym typeface="Times New Roman"/>
                </a:rPr>
                <a:t>S</a:t>
              </a:r>
              <a:endParaRPr sz="1600" b="1" baseline="-25000">
                <a:solidFill>
                  <a:srgbClr val="00FFCC"/>
                </a:solidFill>
                <a:latin typeface="Times New Roman"/>
                <a:ea typeface="Times New Roman"/>
                <a:cs typeface="Times New Roman"/>
                <a:sym typeface="Times New Roman"/>
              </a:endParaRPr>
            </a:p>
          </p:txBody>
        </p:sp>
      </p:grpSp>
      <p:sp>
        <p:nvSpPr>
          <p:cNvPr id="577" name="Google Shape;577;g6b197cb1a6_1_12"/>
          <p:cNvSpPr/>
          <p:nvPr/>
        </p:nvSpPr>
        <p:spPr>
          <a:xfrm>
            <a:off x="3583527" y="4437856"/>
            <a:ext cx="5417700" cy="23823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spcBef>
                <a:spcPts val="0"/>
              </a:spcBef>
              <a:spcAft>
                <a:spcPts val="0"/>
              </a:spcAft>
              <a:buNone/>
            </a:pPr>
            <a:r>
              <a:rPr lang="en-US" sz="3000" b="1">
                <a:latin typeface="Century Gothic"/>
                <a:ea typeface="Century Gothic"/>
                <a:cs typeface="Century Gothic"/>
                <a:sym typeface="Century Gothic"/>
              </a:rPr>
              <a:t>Take-home message: </a:t>
            </a:r>
            <a:endParaRPr/>
          </a:p>
          <a:p>
            <a:pPr marL="342900" marR="0" lvl="0" indent="-342900" algn="l" rtl="0">
              <a:spcBef>
                <a:spcPts val="360"/>
              </a:spcBef>
              <a:spcAft>
                <a:spcPts val="0"/>
              </a:spcAft>
              <a:buSzPts val="1800"/>
              <a:buFont typeface="Arial"/>
              <a:buChar char="•"/>
            </a:pPr>
            <a:r>
              <a:rPr lang="en-US" sz="1800">
                <a:latin typeface="Arial"/>
                <a:ea typeface="Arial"/>
                <a:cs typeface="Arial"/>
                <a:sym typeface="Arial"/>
              </a:rPr>
              <a:t>BOLD is a T2*-weighted contrast</a:t>
            </a:r>
            <a:endParaRPr/>
          </a:p>
          <a:p>
            <a:pPr marL="342900" marR="0" lvl="0" indent="-342900" algn="l" rtl="0">
              <a:spcBef>
                <a:spcPts val="360"/>
              </a:spcBef>
              <a:spcAft>
                <a:spcPts val="0"/>
              </a:spcAft>
              <a:buSzPts val="1800"/>
              <a:buFont typeface="Arial"/>
              <a:buChar char="•"/>
            </a:pPr>
            <a:r>
              <a:rPr lang="en-US" sz="1800">
                <a:latin typeface="Arial"/>
                <a:ea typeface="Arial"/>
                <a:cs typeface="Arial"/>
                <a:sym typeface="Arial"/>
              </a:rPr>
              <a:t>We are measuring a signal from hydrogen but the signal we get from hydrogen atoms is weaker when less oxygen (Oxyheamoglobin) is present</a:t>
            </a:r>
            <a:endParaRPr/>
          </a:p>
          <a:p>
            <a:pPr marL="342900" marR="0" lvl="0" indent="-228600" algn="l" rtl="0">
              <a:spcBef>
                <a:spcPts val="360"/>
              </a:spcBef>
              <a:spcAft>
                <a:spcPts val="0"/>
              </a:spcAft>
              <a:buClr>
                <a:schemeClr val="lt1"/>
              </a:buClr>
              <a:buSzPts val="1800"/>
              <a:buFont typeface="Century Gothic"/>
              <a:buNone/>
            </a:pPr>
            <a:endParaRPr sz="1800">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g6b197cb1a6_0_45"/>
          <p:cNvSpPr txBox="1">
            <a:spLocks noGrp="1"/>
          </p:cNvSpPr>
          <p:nvPr>
            <p:ph type="title"/>
          </p:nvPr>
        </p:nvSpPr>
        <p:spPr>
          <a:xfrm>
            <a:off x="118450" y="210418"/>
            <a:ext cx="7055400" cy="1400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3"/>
              </a:buClr>
              <a:buSzPts val="4200"/>
              <a:buFont typeface="Century Gothic"/>
              <a:buNone/>
            </a:pPr>
            <a:r>
              <a:rPr lang="en-US" sz="3600" b="1">
                <a:solidFill>
                  <a:srgbClr val="000000"/>
                </a:solidFill>
              </a:rPr>
              <a:t>Stimulus to BOLD</a:t>
            </a:r>
            <a:endParaRPr sz="3600" b="1">
              <a:solidFill>
                <a:srgbClr val="000000"/>
              </a:solidFill>
            </a:endParaRPr>
          </a:p>
        </p:txBody>
      </p:sp>
      <p:pic>
        <p:nvPicPr>
          <p:cNvPr id="584" name="Google Shape;584;g6b197cb1a6_0_45"/>
          <p:cNvPicPr preferRelativeResize="0"/>
          <p:nvPr/>
        </p:nvPicPr>
        <p:blipFill rotWithShape="1">
          <a:blip r:embed="rId3">
            <a:alphaModFix/>
          </a:blip>
          <a:srcRect/>
          <a:stretch/>
        </p:blipFill>
        <p:spPr>
          <a:xfrm>
            <a:off x="401810" y="1272397"/>
            <a:ext cx="8105775" cy="4152900"/>
          </a:xfrm>
          <a:prstGeom prst="rect">
            <a:avLst/>
          </a:prstGeom>
          <a:noFill/>
          <a:ln>
            <a:noFill/>
          </a:ln>
        </p:spPr>
      </p:pic>
      <p:sp>
        <p:nvSpPr>
          <p:cNvPr id="585" name="Google Shape;585;g6b197cb1a6_0_45"/>
          <p:cNvSpPr/>
          <p:nvPr/>
        </p:nvSpPr>
        <p:spPr>
          <a:xfrm>
            <a:off x="259237" y="5950654"/>
            <a:ext cx="5095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latin typeface="Arial"/>
                <a:ea typeface="Arial"/>
                <a:cs typeface="Arial"/>
                <a:sym typeface="Arial"/>
              </a:rPr>
              <a:t>Source: Arthurs &amp; Boniface, 2002, </a:t>
            </a:r>
            <a:r>
              <a:rPr lang="en-US" sz="1400" i="1">
                <a:latin typeface="Arial"/>
                <a:ea typeface="Arial"/>
                <a:cs typeface="Arial"/>
                <a:sym typeface="Arial"/>
              </a:rPr>
              <a:t>Trends in Neurosciences</a:t>
            </a:r>
            <a:endParaRPr/>
          </a:p>
        </p:txBody>
      </p:sp>
      <p:sp>
        <p:nvSpPr>
          <p:cNvPr id="586" name="Google Shape;586;g6b197cb1a6_0_45"/>
          <p:cNvSpPr txBox="1"/>
          <p:nvPr/>
        </p:nvSpPr>
        <p:spPr>
          <a:xfrm>
            <a:off x="1355509" y="3056498"/>
            <a:ext cx="2090400" cy="584700"/>
          </a:xfrm>
          <a:prstGeom prst="rect">
            <a:avLst/>
          </a:pr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FF0000"/>
                </a:solidFill>
                <a:latin typeface="Century Gothic"/>
                <a:ea typeface="Century Gothic"/>
                <a:cs typeface="Century Gothic"/>
                <a:sym typeface="Century Gothic"/>
              </a:rPr>
              <a:t>What we want to measure but can’t</a:t>
            </a:r>
            <a:endParaRPr sz="1600">
              <a:solidFill>
                <a:srgbClr val="FF0000"/>
              </a:solidFill>
              <a:latin typeface="Century Gothic"/>
              <a:ea typeface="Century Gothic"/>
              <a:cs typeface="Century Gothic"/>
              <a:sym typeface="Century Gothic"/>
            </a:endParaRPr>
          </a:p>
        </p:txBody>
      </p:sp>
      <p:sp>
        <p:nvSpPr>
          <p:cNvPr id="587" name="Google Shape;587;g6b197cb1a6_0_45"/>
          <p:cNvSpPr txBox="1"/>
          <p:nvPr/>
        </p:nvSpPr>
        <p:spPr>
          <a:xfrm>
            <a:off x="5873312" y="3056496"/>
            <a:ext cx="2090400" cy="584700"/>
          </a:xfrm>
          <a:prstGeom prst="rect">
            <a:avLst/>
          </a:pr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FF0000"/>
                </a:solidFill>
                <a:latin typeface="Century Gothic"/>
                <a:ea typeface="Century Gothic"/>
                <a:cs typeface="Century Gothic"/>
                <a:sym typeface="Century Gothic"/>
              </a:rPr>
              <a:t>What we actually measure with fMRI</a:t>
            </a:r>
            <a:endParaRPr sz="1600">
              <a:solidFill>
                <a:srgbClr val="FF0000"/>
              </a:solidFill>
              <a:latin typeface="Century Gothic"/>
              <a:ea typeface="Century Gothic"/>
              <a:cs typeface="Century Gothic"/>
              <a:sym typeface="Century Gothic"/>
            </a:endParaRPr>
          </a:p>
        </p:txBody>
      </p:sp>
      <p:sp>
        <p:nvSpPr>
          <p:cNvPr id="588" name="Google Shape;588;g6b197cb1a6_0_45"/>
          <p:cNvSpPr txBox="1">
            <a:spLocks noGrp="1"/>
          </p:cNvSpPr>
          <p:nvPr>
            <p:ph type="sldNum" idx="12"/>
          </p:nvPr>
        </p:nvSpPr>
        <p:spPr>
          <a:xfrm>
            <a:off x="8311281" y="5950661"/>
            <a:ext cx="628800" cy="7677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0000"/>
              </a:buClr>
              <a:buFont typeface="Arial"/>
              <a:buNone/>
            </a:pPr>
            <a:fld id="{00000000-1234-1234-1234-123412341234}" type="slidenum">
              <a:rPr lang="en-US" sz="1000">
                <a:solidFill>
                  <a:schemeClr val="dk2"/>
                </a:solidFill>
                <a:latin typeface="Arial"/>
                <a:ea typeface="Arial"/>
                <a:cs typeface="Arial"/>
                <a:sym typeface="Arial"/>
              </a:rPr>
              <a:pPr marL="0" lvl="0" indent="0" algn="ctr" rtl="0">
                <a:spcBef>
                  <a:spcPts val="0"/>
                </a:spcBef>
                <a:spcAft>
                  <a:spcPts val="0"/>
                </a:spcAft>
                <a:buClr>
                  <a:srgbClr val="000000"/>
                </a:buClr>
                <a:buFont typeface="Arial"/>
                <a:buNone/>
              </a:pPr>
              <a:t>38</a:t>
            </a:fld>
            <a:endParaRPr sz="1000">
              <a:solidFill>
                <a:schemeClr val="dk2"/>
              </a:solidFill>
              <a:latin typeface="Arial"/>
              <a:ea typeface="Arial"/>
              <a:cs typeface="Arial"/>
              <a:sym typeface="Arial"/>
            </a:endParaRPr>
          </a:p>
        </p:txBody>
      </p:sp>
      <p:cxnSp>
        <p:nvCxnSpPr>
          <p:cNvPr id="589" name="Google Shape;589;g6b197cb1a6_0_45"/>
          <p:cNvCxnSpPr>
            <a:stCxn id="586" idx="3"/>
            <a:endCxn id="587" idx="1"/>
          </p:cNvCxnSpPr>
          <p:nvPr/>
        </p:nvCxnSpPr>
        <p:spPr>
          <a:xfrm>
            <a:off x="3445909" y="3348848"/>
            <a:ext cx="2427300" cy="0"/>
          </a:xfrm>
          <a:prstGeom prst="straightConnector1">
            <a:avLst/>
          </a:prstGeom>
          <a:noFill/>
          <a:ln w="38100" cap="flat" cmpd="sng">
            <a:solidFill>
              <a:schemeClr val="accent4"/>
            </a:solidFill>
            <a:prstDash val="solid"/>
            <a:round/>
            <a:headEnd type="stealth"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6"/>
                                        </p:tgtEl>
                                        <p:attrNameLst>
                                          <p:attrName>style.visibility</p:attrName>
                                        </p:attrNameLst>
                                      </p:cBhvr>
                                      <p:to>
                                        <p:strVal val="visible"/>
                                      </p:to>
                                    </p:set>
                                    <p:animEffect transition="in" filter="fade">
                                      <p:cBhvr>
                                        <p:cTn id="7" dur="500"/>
                                        <p:tgtEl>
                                          <p:spTgt spid="5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7"/>
                                        </p:tgtEl>
                                        <p:attrNameLst>
                                          <p:attrName>style.visibility</p:attrName>
                                        </p:attrNameLst>
                                      </p:cBhvr>
                                      <p:to>
                                        <p:strVal val="visible"/>
                                      </p:to>
                                    </p:set>
                                    <p:animEffect transition="in" filter="fade">
                                      <p:cBhvr>
                                        <p:cTn id="12" dur="500"/>
                                        <p:tgtEl>
                                          <p:spTgt spid="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32"/>
          <p:cNvSpPr txBox="1">
            <a:spLocks noGrp="1"/>
          </p:cNvSpPr>
          <p:nvPr>
            <p:ph type="title"/>
          </p:nvPr>
        </p:nvSpPr>
        <p:spPr>
          <a:xfrm>
            <a:off x="0" y="139700"/>
            <a:ext cx="9286200" cy="579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3"/>
              </a:buClr>
              <a:buSzPts val="3600"/>
              <a:buFont typeface="Century Gothic"/>
              <a:buNone/>
            </a:pPr>
            <a:r>
              <a:rPr lang="en-US" sz="3600" b="1">
                <a:solidFill>
                  <a:srgbClr val="000000"/>
                </a:solidFill>
              </a:rPr>
              <a:t>Comparing Electrophysiology and BOLD</a:t>
            </a:r>
            <a:endParaRPr sz="3600" b="1">
              <a:solidFill>
                <a:srgbClr val="000000"/>
              </a:solidFill>
            </a:endParaRPr>
          </a:p>
        </p:txBody>
      </p:sp>
      <p:sp>
        <p:nvSpPr>
          <p:cNvPr id="596" name="Google Shape;596;p32"/>
          <p:cNvSpPr/>
          <p:nvPr/>
        </p:nvSpPr>
        <p:spPr>
          <a:xfrm>
            <a:off x="155575" y="3487102"/>
            <a:ext cx="2356735"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latin typeface="Arial"/>
                <a:ea typeface="Arial"/>
                <a:cs typeface="Arial"/>
                <a:sym typeface="Arial"/>
              </a:rPr>
              <a:t>Disbrow et al., 2000</a:t>
            </a:r>
            <a:r>
              <a:rPr lang="en-US" sz="1400" i="1">
                <a:latin typeface="Arial"/>
                <a:ea typeface="Arial"/>
                <a:cs typeface="Arial"/>
                <a:sym typeface="Arial"/>
              </a:rPr>
              <a:t>, PNAS</a:t>
            </a:r>
            <a:endParaRPr/>
          </a:p>
        </p:txBody>
      </p:sp>
      <p:pic>
        <p:nvPicPr>
          <p:cNvPr id="597" name="Google Shape;597;p32" descr="Figure 1"/>
          <p:cNvPicPr preferRelativeResize="0"/>
          <p:nvPr/>
        </p:nvPicPr>
        <p:blipFill rotWithShape="1">
          <a:blip r:embed="rId3">
            <a:alphaModFix/>
          </a:blip>
          <a:srcRect/>
          <a:stretch/>
        </p:blipFill>
        <p:spPr>
          <a:xfrm>
            <a:off x="155575" y="973455"/>
            <a:ext cx="4191000" cy="2276475"/>
          </a:xfrm>
          <a:prstGeom prst="rect">
            <a:avLst/>
          </a:prstGeom>
          <a:noFill/>
          <a:ln>
            <a:noFill/>
          </a:ln>
        </p:spPr>
      </p:pic>
      <p:pic>
        <p:nvPicPr>
          <p:cNvPr id="598" name="Google Shape;598;p32" descr="Figure 4"/>
          <p:cNvPicPr preferRelativeResize="0"/>
          <p:nvPr/>
        </p:nvPicPr>
        <p:blipFill rotWithShape="1">
          <a:blip r:embed="rId4">
            <a:alphaModFix/>
          </a:blip>
          <a:srcRect/>
          <a:stretch/>
        </p:blipFill>
        <p:spPr>
          <a:xfrm>
            <a:off x="4562474" y="973455"/>
            <a:ext cx="4043046" cy="5310271"/>
          </a:xfrm>
          <a:prstGeom prst="rect">
            <a:avLst/>
          </a:prstGeom>
          <a:noFill/>
          <a:ln>
            <a:noFill/>
          </a:ln>
        </p:spPr>
      </p:pic>
      <p:sp>
        <p:nvSpPr>
          <p:cNvPr id="599" name="Google Shape;599;p32"/>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000">
                <a:solidFill>
                  <a:schemeClr val="dk2"/>
                </a:solidFill>
                <a:latin typeface="Arial"/>
                <a:ea typeface="Arial"/>
                <a:cs typeface="Arial"/>
                <a:sym typeface="Arial"/>
              </a:rPr>
              <a:pPr marL="0" lvl="0" indent="0" algn="r" rtl="0">
                <a:spcBef>
                  <a:spcPts val="0"/>
                </a:spcBef>
                <a:spcAft>
                  <a:spcPts val="0"/>
                </a:spcAft>
                <a:buNone/>
              </a:pPr>
              <a:t>39</a:t>
            </a:fld>
            <a:endParaRPr sz="1000">
              <a:solidFill>
                <a:schemeClr val="dk2"/>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8"/>
                                        </p:tgtEl>
                                        <p:attrNameLst>
                                          <p:attrName>style.visibility</p:attrName>
                                        </p:attrNameLst>
                                      </p:cBhvr>
                                      <p:to>
                                        <p:strVal val="visible"/>
                                      </p:to>
                                    </p:set>
                                    <p:animEffect transition="in" filter="fade">
                                      <p:cBhvr>
                                        <p:cTn id="7" dur="500"/>
                                        <p:tgtEl>
                                          <p:spTgt spid="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g6b1306f0e9_0_55" descr="n image showing a person having an MRI scan "/>
          <p:cNvPicPr preferRelativeResize="0"/>
          <p:nvPr/>
        </p:nvPicPr>
        <p:blipFill rotWithShape="1">
          <a:blip r:embed="rId3">
            <a:alphaModFix/>
          </a:blip>
          <a:srcRect/>
          <a:stretch/>
        </p:blipFill>
        <p:spPr>
          <a:xfrm>
            <a:off x="3928350" y="3125950"/>
            <a:ext cx="4740175" cy="2902150"/>
          </a:xfrm>
          <a:prstGeom prst="rect">
            <a:avLst/>
          </a:prstGeom>
          <a:noFill/>
          <a:ln>
            <a:noFill/>
          </a:ln>
        </p:spPr>
      </p:pic>
      <p:pic>
        <p:nvPicPr>
          <p:cNvPr id="105" name="Google Shape;105;g6b1306f0e9_0_55"/>
          <p:cNvPicPr preferRelativeResize="0"/>
          <p:nvPr/>
        </p:nvPicPr>
        <p:blipFill>
          <a:blip r:embed="rId4">
            <a:alphaModFix/>
          </a:blip>
          <a:stretch>
            <a:fillRect/>
          </a:stretch>
        </p:blipFill>
        <p:spPr>
          <a:xfrm>
            <a:off x="5464550" y="190025"/>
            <a:ext cx="3434225" cy="2161125"/>
          </a:xfrm>
          <a:prstGeom prst="rect">
            <a:avLst/>
          </a:prstGeom>
          <a:noFill/>
          <a:ln>
            <a:noFill/>
          </a:ln>
        </p:spPr>
      </p:pic>
      <p:grpSp>
        <p:nvGrpSpPr>
          <p:cNvPr id="106" name="Google Shape;106;g6b1306f0e9_0_55"/>
          <p:cNvGrpSpPr/>
          <p:nvPr/>
        </p:nvGrpSpPr>
        <p:grpSpPr>
          <a:xfrm>
            <a:off x="227180" y="2480033"/>
            <a:ext cx="6074899" cy="3969600"/>
            <a:chOff x="818147" y="695677"/>
            <a:chExt cx="9169658" cy="6138240"/>
          </a:xfrm>
        </p:grpSpPr>
        <p:cxnSp>
          <p:nvCxnSpPr>
            <p:cNvPr id="107" name="Google Shape;107;g6b1306f0e9_0_55"/>
            <p:cNvCxnSpPr/>
            <p:nvPr/>
          </p:nvCxnSpPr>
          <p:spPr>
            <a:xfrm>
              <a:off x="818147" y="3368842"/>
              <a:ext cx="0" cy="3336900"/>
            </a:xfrm>
            <a:prstGeom prst="straightConnector1">
              <a:avLst/>
            </a:prstGeom>
            <a:noFill/>
            <a:ln w="28575" cap="rnd" cmpd="sng">
              <a:solidFill>
                <a:schemeClr val="tx1"/>
              </a:solidFill>
              <a:prstDash val="solid"/>
              <a:round/>
              <a:headEnd type="none" w="sm" len="sm"/>
              <a:tailEnd type="none" w="sm" len="sm"/>
            </a:ln>
            <a:effectLst>
              <a:outerShdw blurRad="38100" dist="25400" dir="5400000" rotWithShape="0">
                <a:srgbClr val="000000">
                  <a:alpha val="44710"/>
                </a:srgbClr>
              </a:outerShdw>
            </a:effectLst>
          </p:spPr>
        </p:cxnSp>
        <p:cxnSp>
          <p:nvCxnSpPr>
            <p:cNvPr id="108" name="Google Shape;108;g6b1306f0e9_0_55"/>
            <p:cNvCxnSpPr/>
            <p:nvPr/>
          </p:nvCxnSpPr>
          <p:spPr>
            <a:xfrm>
              <a:off x="834189" y="3368842"/>
              <a:ext cx="2919600" cy="1283400"/>
            </a:xfrm>
            <a:prstGeom prst="straightConnector1">
              <a:avLst/>
            </a:prstGeom>
            <a:noFill/>
            <a:ln w="28575" cap="rnd" cmpd="sng">
              <a:solidFill>
                <a:schemeClr val="tx1"/>
              </a:solidFill>
              <a:prstDash val="solid"/>
              <a:round/>
              <a:headEnd type="none" w="sm" len="sm"/>
              <a:tailEnd type="none" w="sm" len="sm"/>
            </a:ln>
            <a:effectLst>
              <a:outerShdw blurRad="38100" dist="25400" dir="5400000" rotWithShape="0">
                <a:srgbClr val="000000">
                  <a:alpha val="44710"/>
                </a:srgbClr>
              </a:outerShdw>
            </a:effectLst>
          </p:spPr>
        </p:cxnSp>
        <p:cxnSp>
          <p:nvCxnSpPr>
            <p:cNvPr id="109" name="Google Shape;109;g6b1306f0e9_0_55"/>
            <p:cNvCxnSpPr/>
            <p:nvPr/>
          </p:nvCxnSpPr>
          <p:spPr>
            <a:xfrm rot="10800000" flipH="1">
              <a:off x="834189" y="1042642"/>
              <a:ext cx="2326200" cy="2326200"/>
            </a:xfrm>
            <a:prstGeom prst="straightConnector1">
              <a:avLst/>
            </a:prstGeom>
            <a:noFill/>
            <a:ln w="28575" cap="rnd" cmpd="sng">
              <a:solidFill>
                <a:schemeClr val="tx1"/>
              </a:solidFill>
              <a:prstDash val="solid"/>
              <a:round/>
              <a:headEnd type="none" w="sm" len="sm"/>
              <a:tailEnd type="none" w="sm" len="sm"/>
            </a:ln>
            <a:effectLst>
              <a:outerShdw blurRad="38100" dist="25400" dir="5400000" rotWithShape="0">
                <a:srgbClr val="000000">
                  <a:alpha val="44710"/>
                </a:srgbClr>
              </a:outerShdw>
            </a:effectLst>
          </p:spPr>
        </p:cxnSp>
        <p:sp>
          <p:nvSpPr>
            <p:cNvPr id="110" name="Google Shape;110;g6b1306f0e9_0_55"/>
            <p:cNvSpPr txBox="1"/>
            <p:nvPr/>
          </p:nvSpPr>
          <p:spPr>
            <a:xfrm>
              <a:off x="3160405" y="695677"/>
              <a:ext cx="6827400" cy="79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i="0" u="none" strike="noStrike" cap="none" dirty="0">
                  <a:solidFill>
                    <a:schemeClr val="tx1"/>
                  </a:solidFill>
                  <a:latin typeface="Century Gothic"/>
                  <a:ea typeface="Century Gothic"/>
                  <a:cs typeface="Century Gothic"/>
                  <a:sym typeface="Century Gothic"/>
                </a:rPr>
                <a:t>Z    B</a:t>
              </a:r>
              <a:r>
                <a:rPr lang="en-US" sz="2800" b="1" i="0" u="none" strike="noStrike" cap="none" baseline="-25000" dirty="0">
                  <a:solidFill>
                    <a:schemeClr val="tx1"/>
                  </a:solidFill>
                  <a:latin typeface="Century Gothic"/>
                  <a:ea typeface="Century Gothic"/>
                  <a:cs typeface="Century Gothic"/>
                  <a:sym typeface="Century Gothic"/>
                </a:rPr>
                <a:t>0</a:t>
              </a:r>
              <a:r>
                <a:rPr lang="en-US" sz="2800" b="1" i="0" u="none" strike="noStrike" cap="none" dirty="0">
                  <a:solidFill>
                    <a:schemeClr val="tx1"/>
                  </a:solidFill>
                  <a:latin typeface="Century Gothic"/>
                  <a:ea typeface="Century Gothic"/>
                  <a:cs typeface="Century Gothic"/>
                  <a:sym typeface="Century Gothic"/>
                </a:rPr>
                <a:t> longitudinal axis</a:t>
              </a:r>
              <a:endParaRPr dirty="0">
                <a:solidFill>
                  <a:schemeClr val="tx1"/>
                </a:solidFill>
              </a:endParaRPr>
            </a:p>
          </p:txBody>
        </p:sp>
        <p:sp>
          <p:nvSpPr>
            <p:cNvPr id="111" name="Google Shape;111;g6b1306f0e9_0_55"/>
            <p:cNvSpPr txBox="1"/>
            <p:nvPr/>
          </p:nvSpPr>
          <p:spPr>
            <a:xfrm>
              <a:off x="3850105" y="4514001"/>
              <a:ext cx="11070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chemeClr val="tx1"/>
                  </a:solidFill>
                  <a:latin typeface="Century Gothic"/>
                  <a:ea typeface="Century Gothic"/>
                  <a:cs typeface="Century Gothic"/>
                  <a:sym typeface="Century Gothic"/>
                </a:rPr>
                <a:t>X</a:t>
              </a:r>
              <a:endParaRPr dirty="0">
                <a:solidFill>
                  <a:schemeClr val="tx1"/>
                </a:solidFill>
              </a:endParaRPr>
            </a:p>
          </p:txBody>
        </p:sp>
        <p:sp>
          <p:nvSpPr>
            <p:cNvPr id="112" name="Google Shape;112;g6b1306f0e9_0_55"/>
            <p:cNvSpPr txBox="1"/>
            <p:nvPr/>
          </p:nvSpPr>
          <p:spPr>
            <a:xfrm>
              <a:off x="834189" y="6310717"/>
              <a:ext cx="6255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chemeClr val="tx1"/>
                  </a:solidFill>
                  <a:latin typeface="Century Gothic"/>
                  <a:ea typeface="Century Gothic"/>
                  <a:cs typeface="Century Gothic"/>
                  <a:sym typeface="Century Gothic"/>
                </a:rPr>
                <a:t>Y</a:t>
              </a:r>
              <a:endParaRPr dirty="0">
                <a:solidFill>
                  <a:schemeClr val="tx1"/>
                </a:solidFill>
              </a:endParaRPr>
            </a:p>
          </p:txBody>
        </p:sp>
      </p:grpSp>
      <p:sp>
        <p:nvSpPr>
          <p:cNvPr id="113" name="Google Shape;113;g6b1306f0e9_0_55"/>
          <p:cNvSpPr txBox="1"/>
          <p:nvPr/>
        </p:nvSpPr>
        <p:spPr>
          <a:xfrm>
            <a:off x="1084825" y="6180325"/>
            <a:ext cx="4359600" cy="51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chemeClr val="tx1"/>
                </a:solidFill>
                <a:latin typeface="Century Gothic"/>
                <a:ea typeface="Century Gothic"/>
                <a:cs typeface="Century Gothic"/>
                <a:sym typeface="Century Gothic"/>
              </a:rPr>
              <a:t> X, Y transverse plane</a:t>
            </a:r>
            <a:r>
              <a:rPr lang="en-US" sz="2800" b="1" i="0" u="none" strike="noStrike" cap="none" dirty="0">
                <a:solidFill>
                  <a:schemeClr val="tx1"/>
                </a:solidFill>
                <a:latin typeface="Century Gothic"/>
                <a:ea typeface="Century Gothic"/>
                <a:cs typeface="Century Gothic"/>
                <a:sym typeface="Century Gothic"/>
              </a:rPr>
              <a:t> </a:t>
            </a:r>
            <a:endParaRPr dirty="0">
              <a:solidFill>
                <a:schemeClr val="tx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33"/>
          <p:cNvSpPr txBox="1">
            <a:spLocks noGrp="1"/>
          </p:cNvSpPr>
          <p:nvPr>
            <p:ph type="title"/>
          </p:nvPr>
        </p:nvSpPr>
        <p:spPr>
          <a:xfrm>
            <a:off x="293300" y="285120"/>
            <a:ext cx="7055400" cy="1400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3"/>
              </a:buClr>
              <a:buSzPts val="4200"/>
              <a:buFont typeface="Century Gothic"/>
              <a:buNone/>
            </a:pPr>
            <a:r>
              <a:rPr lang="en-US" sz="3600" b="1">
                <a:solidFill>
                  <a:srgbClr val="000000"/>
                </a:solidFill>
              </a:rPr>
              <a:t>BOLD Correlations</a:t>
            </a:r>
            <a:endParaRPr sz="3600" b="1">
              <a:solidFill>
                <a:srgbClr val="000000"/>
              </a:solidFill>
            </a:endParaRPr>
          </a:p>
        </p:txBody>
      </p:sp>
      <p:sp>
        <p:nvSpPr>
          <p:cNvPr id="606" name="Google Shape;606;p33"/>
          <p:cNvSpPr txBox="1">
            <a:spLocks noGrp="1"/>
          </p:cNvSpPr>
          <p:nvPr>
            <p:ph type="body" idx="1"/>
          </p:nvPr>
        </p:nvSpPr>
        <p:spPr>
          <a:xfrm>
            <a:off x="5003800" y="1467891"/>
            <a:ext cx="4140200" cy="3957638"/>
          </a:xfrm>
          <a:prstGeom prst="rect">
            <a:avLst/>
          </a:prstGeom>
          <a:noFill/>
          <a:ln>
            <a:noFill/>
          </a:ln>
        </p:spPr>
        <p:txBody>
          <a:bodyPr spcFirstLastPara="1" wrap="square" lIns="91425" tIns="45700" rIns="91425" bIns="45700" anchor="t" anchorCtr="0">
            <a:normAutofit/>
          </a:bodyPr>
          <a:lstStyle/>
          <a:p>
            <a:pPr marL="342906" lvl="0" indent="-342906" algn="l" rtl="0">
              <a:spcBef>
                <a:spcPts val="0"/>
              </a:spcBef>
              <a:spcAft>
                <a:spcPts val="0"/>
              </a:spcAft>
              <a:buSzPts val="1280"/>
              <a:buFont typeface="Century Gothic"/>
              <a:buNone/>
            </a:pPr>
            <a:r>
              <a:rPr lang="en-US" sz="1600">
                <a:solidFill>
                  <a:srgbClr val="000000"/>
                </a:solidFill>
              </a:rPr>
              <a:t>Local Field Potentials (LFP)</a:t>
            </a:r>
            <a:endParaRPr>
              <a:solidFill>
                <a:srgbClr val="000000"/>
              </a:solidFill>
            </a:endParaRPr>
          </a:p>
          <a:p>
            <a:pPr marL="342906" lvl="0" indent="-342906" algn="l" rtl="0">
              <a:spcBef>
                <a:spcPts val="1000"/>
              </a:spcBef>
              <a:spcAft>
                <a:spcPts val="0"/>
              </a:spcAft>
              <a:buClr>
                <a:srgbClr val="000000"/>
              </a:buClr>
              <a:buSzPts val="1280"/>
              <a:buChar char="●"/>
            </a:pPr>
            <a:r>
              <a:rPr lang="en-US" sz="1600">
                <a:solidFill>
                  <a:srgbClr val="000000"/>
                </a:solidFill>
              </a:rPr>
              <a:t>reflect post-synaptic potentials</a:t>
            </a:r>
            <a:endParaRPr>
              <a:solidFill>
                <a:srgbClr val="000000"/>
              </a:solidFill>
            </a:endParaRPr>
          </a:p>
          <a:p>
            <a:pPr marL="342906" lvl="0" indent="-342906" algn="l" rtl="0">
              <a:spcBef>
                <a:spcPts val="1000"/>
              </a:spcBef>
              <a:spcAft>
                <a:spcPts val="0"/>
              </a:spcAft>
              <a:buSzPts val="1280"/>
              <a:buFont typeface="Century Gothic"/>
              <a:buNone/>
            </a:pPr>
            <a:endParaRPr sz="1600">
              <a:solidFill>
                <a:srgbClr val="000000"/>
              </a:solidFill>
            </a:endParaRPr>
          </a:p>
          <a:p>
            <a:pPr marL="342906" lvl="0" indent="-342906" algn="l" rtl="0">
              <a:spcBef>
                <a:spcPts val="1000"/>
              </a:spcBef>
              <a:spcAft>
                <a:spcPts val="0"/>
              </a:spcAft>
              <a:buSzPts val="1280"/>
              <a:buFont typeface="Century Gothic"/>
              <a:buNone/>
            </a:pPr>
            <a:r>
              <a:rPr lang="en-US" sz="1600">
                <a:solidFill>
                  <a:srgbClr val="000000"/>
                </a:solidFill>
              </a:rPr>
              <a:t>Multi-Unit Activity (MUA)</a:t>
            </a:r>
            <a:endParaRPr>
              <a:solidFill>
                <a:srgbClr val="000000"/>
              </a:solidFill>
            </a:endParaRPr>
          </a:p>
          <a:p>
            <a:pPr marL="342906" lvl="0" indent="-342906" algn="l" rtl="0">
              <a:spcBef>
                <a:spcPts val="1000"/>
              </a:spcBef>
              <a:spcAft>
                <a:spcPts val="0"/>
              </a:spcAft>
              <a:buClr>
                <a:srgbClr val="000000"/>
              </a:buClr>
              <a:buSzPts val="1280"/>
              <a:buChar char="●"/>
            </a:pPr>
            <a:r>
              <a:rPr lang="en-US" sz="1600">
                <a:solidFill>
                  <a:srgbClr val="000000"/>
                </a:solidFill>
              </a:rPr>
              <a:t>reflects action potentials</a:t>
            </a:r>
            <a:endParaRPr>
              <a:solidFill>
                <a:srgbClr val="000000"/>
              </a:solidFill>
            </a:endParaRPr>
          </a:p>
          <a:p>
            <a:pPr marL="342906" lvl="0" indent="-261626" algn="l" rtl="0">
              <a:spcBef>
                <a:spcPts val="1000"/>
              </a:spcBef>
              <a:spcAft>
                <a:spcPts val="0"/>
              </a:spcAft>
              <a:buSzPts val="1280"/>
              <a:buNone/>
            </a:pPr>
            <a:endParaRPr sz="1600">
              <a:solidFill>
                <a:srgbClr val="000000"/>
              </a:solidFill>
            </a:endParaRPr>
          </a:p>
          <a:p>
            <a:pPr marL="342906" lvl="0" indent="-342906" algn="l" rtl="0">
              <a:spcBef>
                <a:spcPts val="1000"/>
              </a:spcBef>
              <a:spcAft>
                <a:spcPts val="0"/>
              </a:spcAft>
              <a:buSzPts val="1280"/>
              <a:buFont typeface="Century Gothic"/>
              <a:buNone/>
            </a:pPr>
            <a:r>
              <a:rPr lang="en-US" sz="1600">
                <a:solidFill>
                  <a:srgbClr val="000000"/>
                </a:solidFill>
              </a:rPr>
              <a:t>Logothetis et al. (2001)</a:t>
            </a:r>
            <a:endParaRPr>
              <a:solidFill>
                <a:srgbClr val="000000"/>
              </a:solidFill>
            </a:endParaRPr>
          </a:p>
          <a:p>
            <a:pPr marL="342906" lvl="0" indent="-342906" algn="l" rtl="0">
              <a:spcBef>
                <a:spcPts val="1000"/>
              </a:spcBef>
              <a:spcAft>
                <a:spcPts val="0"/>
              </a:spcAft>
              <a:buClr>
                <a:srgbClr val="000000"/>
              </a:buClr>
              <a:buSzPts val="1440"/>
              <a:buChar char="●"/>
            </a:pPr>
            <a:r>
              <a:rPr lang="en-US" sz="1800" b="1">
                <a:solidFill>
                  <a:srgbClr val="000000"/>
                </a:solidFill>
              </a:rPr>
              <a:t>found that</a:t>
            </a:r>
            <a:r>
              <a:rPr lang="en-US" sz="1800" b="1" i="1">
                <a:solidFill>
                  <a:srgbClr val="000000"/>
                </a:solidFill>
              </a:rPr>
              <a:t> </a:t>
            </a:r>
            <a:r>
              <a:rPr lang="en-US" sz="1800" b="1">
                <a:solidFill>
                  <a:srgbClr val="000000"/>
                </a:solidFill>
              </a:rPr>
              <a:t>BOLD activity is more closely related to </a:t>
            </a:r>
            <a:r>
              <a:rPr lang="en-US" sz="1800" b="1" u="sng">
                <a:solidFill>
                  <a:srgbClr val="000000"/>
                </a:solidFill>
              </a:rPr>
              <a:t>LFPs</a:t>
            </a:r>
            <a:r>
              <a:rPr lang="en-US" sz="1800" b="1">
                <a:solidFill>
                  <a:srgbClr val="000000"/>
                </a:solidFill>
              </a:rPr>
              <a:t> than MUA</a:t>
            </a:r>
            <a:endParaRPr sz="1600" b="1">
              <a:solidFill>
                <a:srgbClr val="000000"/>
              </a:solidFill>
            </a:endParaRPr>
          </a:p>
        </p:txBody>
      </p:sp>
      <p:pic>
        <p:nvPicPr>
          <p:cNvPr id="607" name="Google Shape;607;p33"/>
          <p:cNvPicPr preferRelativeResize="0"/>
          <p:nvPr/>
        </p:nvPicPr>
        <p:blipFill rotWithShape="1">
          <a:blip r:embed="rId3">
            <a:alphaModFix/>
          </a:blip>
          <a:srcRect/>
          <a:stretch/>
        </p:blipFill>
        <p:spPr>
          <a:xfrm>
            <a:off x="222250" y="1335881"/>
            <a:ext cx="4608513" cy="4513262"/>
          </a:xfrm>
          <a:prstGeom prst="rect">
            <a:avLst/>
          </a:prstGeom>
          <a:noFill/>
          <a:ln>
            <a:noFill/>
          </a:ln>
        </p:spPr>
      </p:pic>
      <p:sp>
        <p:nvSpPr>
          <p:cNvPr id="608" name="Google Shape;608;p33"/>
          <p:cNvSpPr/>
          <p:nvPr/>
        </p:nvSpPr>
        <p:spPr>
          <a:xfrm>
            <a:off x="1158875" y="5920581"/>
            <a:ext cx="3228975" cy="304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a:latin typeface="Arial"/>
                <a:ea typeface="Arial"/>
                <a:cs typeface="Arial"/>
                <a:sym typeface="Arial"/>
              </a:rPr>
              <a:t>Source: Logothetis et al., 2001, Nature</a:t>
            </a:r>
            <a:endParaRPr/>
          </a:p>
        </p:txBody>
      </p:sp>
      <p:sp>
        <p:nvSpPr>
          <p:cNvPr id="609" name="Google Shape;609;p33"/>
          <p:cNvSpPr txBox="1"/>
          <p:nvPr/>
        </p:nvSpPr>
        <p:spPr>
          <a:xfrm>
            <a:off x="848995" y="4249782"/>
            <a:ext cx="793750" cy="231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rgbClr val="000000"/>
                </a:solidFill>
                <a:latin typeface="Arial"/>
                <a:ea typeface="Arial"/>
                <a:cs typeface="Arial"/>
                <a:sym typeface="Arial"/>
              </a:rPr>
              <a:t>4 s stimulus</a:t>
            </a:r>
            <a:endParaRPr/>
          </a:p>
        </p:txBody>
      </p:sp>
      <p:sp>
        <p:nvSpPr>
          <p:cNvPr id="610" name="Google Shape;610;p33"/>
          <p:cNvSpPr txBox="1"/>
          <p:nvPr/>
        </p:nvSpPr>
        <p:spPr>
          <a:xfrm>
            <a:off x="848995" y="2766899"/>
            <a:ext cx="858838" cy="2301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rgbClr val="000000"/>
                </a:solidFill>
                <a:latin typeface="Arial"/>
                <a:ea typeface="Arial"/>
                <a:cs typeface="Arial"/>
                <a:sym typeface="Arial"/>
              </a:rPr>
              <a:t>12 s stimulus</a:t>
            </a:r>
            <a:endParaRPr/>
          </a:p>
        </p:txBody>
      </p:sp>
      <p:sp>
        <p:nvSpPr>
          <p:cNvPr id="611" name="Google Shape;611;p33"/>
          <p:cNvSpPr txBox="1"/>
          <p:nvPr/>
        </p:nvSpPr>
        <p:spPr>
          <a:xfrm>
            <a:off x="848995" y="1363388"/>
            <a:ext cx="858838" cy="2301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rgbClr val="000000"/>
                </a:solidFill>
                <a:latin typeface="Arial"/>
                <a:ea typeface="Arial"/>
                <a:cs typeface="Arial"/>
                <a:sym typeface="Arial"/>
              </a:rPr>
              <a:t>24 s stimulus</a:t>
            </a:r>
            <a:endParaRPr/>
          </a:p>
        </p:txBody>
      </p:sp>
      <p:sp>
        <p:nvSpPr>
          <p:cNvPr id="612" name="Google Shape;612;p33"/>
          <p:cNvSpPr txBox="1">
            <a:spLocks noGrp="1"/>
          </p:cNvSpPr>
          <p:nvPr>
            <p:ph type="sldNum" idx="12"/>
          </p:nvPr>
        </p:nvSpPr>
        <p:spPr>
          <a:xfrm>
            <a:off x="8465256" y="6040336"/>
            <a:ext cx="628800" cy="7677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0000"/>
              </a:buClr>
              <a:buFont typeface="Arial"/>
              <a:buNone/>
            </a:pPr>
            <a:fld id="{00000000-1234-1234-1234-123412341234}" type="slidenum">
              <a:rPr lang="en-US" sz="1000">
                <a:solidFill>
                  <a:schemeClr val="dk2"/>
                </a:solidFill>
                <a:latin typeface="Arial"/>
                <a:ea typeface="Arial"/>
                <a:cs typeface="Arial"/>
                <a:sym typeface="Arial"/>
              </a:rPr>
              <a:pPr marL="0" lvl="0" indent="0" algn="ctr" rtl="0">
                <a:spcBef>
                  <a:spcPts val="0"/>
                </a:spcBef>
                <a:spcAft>
                  <a:spcPts val="0"/>
                </a:spcAft>
                <a:buClr>
                  <a:srgbClr val="000000"/>
                </a:buClr>
                <a:buFont typeface="Arial"/>
                <a:buNone/>
              </a:pPr>
              <a:t>40</a:t>
            </a:fld>
            <a:endParaRPr sz="1000">
              <a:solidFill>
                <a:schemeClr val="dk2"/>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g6b197cb1a6_0_86"/>
          <p:cNvSpPr/>
          <p:nvPr/>
        </p:nvSpPr>
        <p:spPr>
          <a:xfrm>
            <a:off x="1944687" y="5005780"/>
            <a:ext cx="1618200" cy="1502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619" name="Google Shape;619;g6b197cb1a6_0_86"/>
          <p:cNvSpPr/>
          <p:nvPr/>
        </p:nvSpPr>
        <p:spPr>
          <a:xfrm>
            <a:off x="1944687" y="4573980"/>
            <a:ext cx="1619700" cy="391800"/>
          </a:xfrm>
          <a:prstGeom prst="rect">
            <a:avLst/>
          </a:prstGeom>
          <a:solidFill>
            <a:srgbClr val="8080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20" name="Google Shape;620;g6b197cb1a6_0_86"/>
          <p:cNvSpPr/>
          <p:nvPr/>
        </p:nvSpPr>
        <p:spPr>
          <a:xfrm>
            <a:off x="1944687" y="3373830"/>
            <a:ext cx="1618200" cy="1110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u="sng">
              <a:solidFill>
                <a:schemeClr val="lt1"/>
              </a:solidFill>
              <a:latin typeface="Arial"/>
              <a:ea typeface="Arial"/>
              <a:cs typeface="Arial"/>
              <a:sym typeface="Arial"/>
            </a:endParaRPr>
          </a:p>
        </p:txBody>
      </p:sp>
      <p:sp>
        <p:nvSpPr>
          <p:cNvPr id="621" name="Google Shape;621;g6b197cb1a6_0_86"/>
          <p:cNvSpPr/>
          <p:nvPr/>
        </p:nvSpPr>
        <p:spPr>
          <a:xfrm>
            <a:off x="1944687" y="1333892"/>
            <a:ext cx="1619700" cy="391800"/>
          </a:xfrm>
          <a:prstGeom prst="rect">
            <a:avLst/>
          </a:prstGeom>
          <a:solidFill>
            <a:srgbClr val="8080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22" name="Google Shape;622;g6b197cb1a6_0_86"/>
          <p:cNvSpPr/>
          <p:nvPr/>
        </p:nvSpPr>
        <p:spPr>
          <a:xfrm>
            <a:off x="1944687" y="1765692"/>
            <a:ext cx="1618200" cy="1110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623" name="Google Shape;623;g6b197cb1a6_0_86"/>
          <p:cNvSpPr txBox="1">
            <a:spLocks noGrp="1"/>
          </p:cNvSpPr>
          <p:nvPr>
            <p:ph type="title"/>
          </p:nvPr>
        </p:nvSpPr>
        <p:spPr>
          <a:xfrm>
            <a:off x="149558" y="301139"/>
            <a:ext cx="8844900" cy="1400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3"/>
              </a:buClr>
              <a:buSzPts val="3600"/>
              <a:buFont typeface="Century Gothic"/>
              <a:buNone/>
            </a:pPr>
            <a:r>
              <a:rPr lang="en-US" sz="3600" b="1">
                <a:solidFill>
                  <a:srgbClr val="000000"/>
                </a:solidFill>
              </a:rPr>
              <a:t>What does the BOLD signal represent?</a:t>
            </a:r>
            <a:endParaRPr sz="3600" b="1">
              <a:solidFill>
                <a:srgbClr val="000000"/>
              </a:solidFill>
            </a:endParaRPr>
          </a:p>
        </p:txBody>
      </p:sp>
      <p:sp>
        <p:nvSpPr>
          <p:cNvPr id="624" name="Google Shape;624;g6b197cb1a6_0_86"/>
          <p:cNvSpPr/>
          <p:nvPr/>
        </p:nvSpPr>
        <p:spPr>
          <a:xfrm>
            <a:off x="1944687" y="2940442"/>
            <a:ext cx="1619700" cy="391800"/>
          </a:xfrm>
          <a:prstGeom prst="rect">
            <a:avLst/>
          </a:prstGeom>
          <a:solidFill>
            <a:srgbClr val="8080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25" name="Google Shape;625;g6b197cb1a6_0_86"/>
          <p:cNvSpPr/>
          <p:nvPr/>
        </p:nvSpPr>
        <p:spPr>
          <a:xfrm>
            <a:off x="2554287" y="1464067"/>
            <a:ext cx="186600" cy="195900"/>
          </a:xfrm>
          <a:prstGeom prst="ellipse">
            <a:avLst/>
          </a:prstGeom>
          <a:solidFill>
            <a:srgbClr val="00FF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626" name="Google Shape;626;g6b197cb1a6_0_86"/>
          <p:cNvSpPr/>
          <p:nvPr/>
        </p:nvSpPr>
        <p:spPr>
          <a:xfrm>
            <a:off x="2773362" y="3048392"/>
            <a:ext cx="186600" cy="195900"/>
          </a:xfrm>
          <a:prstGeom prst="ellipse">
            <a:avLst/>
          </a:pr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627" name="Google Shape;627;g6b197cb1a6_0_86"/>
          <p:cNvSpPr/>
          <p:nvPr/>
        </p:nvSpPr>
        <p:spPr>
          <a:xfrm>
            <a:off x="2776537" y="4704155"/>
            <a:ext cx="186600" cy="195900"/>
          </a:xfrm>
          <a:prstGeom prst="ellipse">
            <a:avLst/>
          </a:prstGeom>
          <a:solidFill>
            <a:srgbClr val="00FF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628" name="Google Shape;628;g6b197cb1a6_0_86"/>
          <p:cNvSpPr/>
          <p:nvPr/>
        </p:nvSpPr>
        <p:spPr>
          <a:xfrm>
            <a:off x="3025775" y="1464067"/>
            <a:ext cx="186600" cy="195900"/>
          </a:xfrm>
          <a:prstGeom prst="ellipse">
            <a:avLst/>
          </a:prstGeom>
          <a:solidFill>
            <a:srgbClr val="00FF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629" name="Google Shape;629;g6b197cb1a6_0_86"/>
          <p:cNvSpPr/>
          <p:nvPr/>
        </p:nvSpPr>
        <p:spPr>
          <a:xfrm>
            <a:off x="3386137" y="3069030"/>
            <a:ext cx="186600" cy="195900"/>
          </a:xfrm>
          <a:prstGeom prst="ellipse">
            <a:avLst/>
          </a:prstGeom>
          <a:solidFill>
            <a:srgbClr val="FF3300"/>
          </a:solidFill>
          <a:ln w="9525" cap="flat" cmpd="sng">
            <a:solidFill>
              <a:srgbClr val="FF33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630" name="Google Shape;630;g6b197cb1a6_0_86"/>
          <p:cNvSpPr/>
          <p:nvPr/>
        </p:nvSpPr>
        <p:spPr>
          <a:xfrm>
            <a:off x="2200275" y="3008705"/>
            <a:ext cx="186600" cy="195900"/>
          </a:xfrm>
          <a:prstGeom prst="ellipse">
            <a:avLst/>
          </a:prstGeom>
          <a:solidFill>
            <a:srgbClr val="00FF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631" name="Google Shape;631;g6b197cb1a6_0_86"/>
          <p:cNvSpPr/>
          <p:nvPr/>
        </p:nvSpPr>
        <p:spPr>
          <a:xfrm>
            <a:off x="2652712" y="1595831"/>
            <a:ext cx="197661" cy="1241567"/>
          </a:xfrm>
          <a:custGeom>
            <a:avLst/>
            <a:gdLst/>
            <a:ahLst/>
            <a:cxnLst/>
            <a:rect l="l" t="t" r="r" b="b"/>
            <a:pathLst>
              <a:path w="144" h="862" extrusionOk="0">
                <a:moveTo>
                  <a:pt x="8" y="0"/>
                </a:moveTo>
                <a:cubicBezTo>
                  <a:pt x="4" y="75"/>
                  <a:pt x="0" y="151"/>
                  <a:pt x="8" y="227"/>
                </a:cubicBezTo>
                <a:cubicBezTo>
                  <a:pt x="16" y="303"/>
                  <a:pt x="38" y="379"/>
                  <a:pt x="53" y="454"/>
                </a:cubicBezTo>
                <a:cubicBezTo>
                  <a:pt x="68" y="529"/>
                  <a:pt x="84" y="612"/>
                  <a:pt x="99" y="680"/>
                </a:cubicBezTo>
                <a:cubicBezTo>
                  <a:pt x="114" y="748"/>
                  <a:pt x="129" y="805"/>
                  <a:pt x="144" y="862"/>
                </a:cubicBezTo>
              </a:path>
            </a:pathLst>
          </a:custGeom>
          <a:noFill/>
          <a:ln w="28575" cap="flat" cmpd="sng">
            <a:solidFill>
              <a:srgbClr val="00FF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cxnSp>
        <p:nvCxnSpPr>
          <p:cNvPr id="632" name="Google Shape;632;g6b197cb1a6_0_86"/>
          <p:cNvCxnSpPr/>
          <p:nvPr/>
        </p:nvCxnSpPr>
        <p:spPr>
          <a:xfrm rot="10800000" flipH="1">
            <a:off x="2849562" y="2940457"/>
            <a:ext cx="61800" cy="64800"/>
          </a:xfrm>
          <a:prstGeom prst="straightConnector1">
            <a:avLst/>
          </a:prstGeom>
          <a:noFill/>
          <a:ln w="28575" cap="flat" cmpd="sng">
            <a:solidFill>
              <a:srgbClr val="00FF00"/>
            </a:solidFill>
            <a:prstDash val="solid"/>
            <a:round/>
            <a:headEnd type="none" w="med" len="med"/>
            <a:tailEnd type="none" w="med" len="med"/>
          </a:ln>
        </p:spPr>
      </p:cxnSp>
      <p:sp>
        <p:nvSpPr>
          <p:cNvPr id="633" name="Google Shape;633;g6b197cb1a6_0_86"/>
          <p:cNvSpPr/>
          <p:nvPr/>
        </p:nvSpPr>
        <p:spPr>
          <a:xfrm>
            <a:off x="3025776" y="1643455"/>
            <a:ext cx="85104" cy="1306380"/>
          </a:xfrm>
          <a:custGeom>
            <a:avLst/>
            <a:gdLst/>
            <a:ahLst/>
            <a:cxnLst/>
            <a:rect l="l" t="t" r="r" b="b"/>
            <a:pathLst>
              <a:path w="52" h="862" extrusionOk="0">
                <a:moveTo>
                  <a:pt x="45" y="0"/>
                </a:moveTo>
                <a:cubicBezTo>
                  <a:pt x="48" y="109"/>
                  <a:pt x="52" y="219"/>
                  <a:pt x="45" y="363"/>
                </a:cubicBezTo>
                <a:cubicBezTo>
                  <a:pt x="38" y="507"/>
                  <a:pt x="19" y="684"/>
                  <a:pt x="0" y="862"/>
                </a:cubicBezTo>
              </a:path>
            </a:pathLst>
          </a:custGeom>
          <a:noFill/>
          <a:ln w="28575" cap="flat" cmpd="sng">
            <a:solidFill>
              <a:srgbClr val="00FF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cxnSp>
        <p:nvCxnSpPr>
          <p:cNvPr id="634" name="Google Shape;634;g6b197cb1a6_0_86"/>
          <p:cNvCxnSpPr/>
          <p:nvPr/>
        </p:nvCxnSpPr>
        <p:spPr>
          <a:xfrm>
            <a:off x="2984501" y="3027756"/>
            <a:ext cx="63000" cy="64800"/>
          </a:xfrm>
          <a:prstGeom prst="straightConnector1">
            <a:avLst/>
          </a:prstGeom>
          <a:noFill/>
          <a:ln w="28575" cap="flat" cmpd="sng">
            <a:solidFill>
              <a:srgbClr val="00FF00"/>
            </a:solidFill>
            <a:prstDash val="solid"/>
            <a:round/>
            <a:headEnd type="none" w="med" len="med"/>
            <a:tailEnd type="none" w="med" len="med"/>
          </a:ln>
        </p:spPr>
      </p:cxnSp>
      <p:sp>
        <p:nvSpPr>
          <p:cNvPr id="635" name="Google Shape;635;g6b197cb1a6_0_86"/>
          <p:cNvSpPr/>
          <p:nvPr/>
        </p:nvSpPr>
        <p:spPr>
          <a:xfrm>
            <a:off x="2881311" y="3156342"/>
            <a:ext cx="45719" cy="1371197"/>
          </a:xfrm>
          <a:custGeom>
            <a:avLst/>
            <a:gdLst/>
            <a:ahLst/>
            <a:cxnLst/>
            <a:rect l="l" t="t" r="r" b="b"/>
            <a:pathLst>
              <a:path w="1" h="952" extrusionOk="0">
                <a:moveTo>
                  <a:pt x="0" y="0"/>
                </a:moveTo>
                <a:cubicBezTo>
                  <a:pt x="0" y="0"/>
                  <a:pt x="0" y="476"/>
                  <a:pt x="0" y="952"/>
                </a:cubicBezTo>
              </a:path>
            </a:pathLst>
          </a:custGeom>
          <a:solidFill>
            <a:srgbClr val="000000"/>
          </a:solidFill>
          <a:ln w="285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cxnSp>
        <p:nvCxnSpPr>
          <p:cNvPr id="636" name="Google Shape;636;g6b197cb1a6_0_86"/>
          <p:cNvCxnSpPr/>
          <p:nvPr/>
        </p:nvCxnSpPr>
        <p:spPr>
          <a:xfrm>
            <a:off x="2817812" y="4667642"/>
            <a:ext cx="124800" cy="0"/>
          </a:xfrm>
          <a:prstGeom prst="straightConnector1">
            <a:avLst/>
          </a:prstGeom>
          <a:noFill/>
          <a:ln w="28575" cap="flat" cmpd="sng">
            <a:solidFill>
              <a:srgbClr val="000000"/>
            </a:solidFill>
            <a:prstDash val="solid"/>
            <a:round/>
            <a:headEnd type="none" w="med" len="med"/>
            <a:tailEnd type="none" w="med" len="med"/>
          </a:ln>
        </p:spPr>
      </p:cxnSp>
      <p:sp>
        <p:nvSpPr>
          <p:cNvPr id="637" name="Google Shape;637;g6b197cb1a6_0_86"/>
          <p:cNvSpPr/>
          <p:nvPr/>
        </p:nvSpPr>
        <p:spPr>
          <a:xfrm>
            <a:off x="2881311" y="4883543"/>
            <a:ext cx="45719" cy="1241567"/>
          </a:xfrm>
          <a:custGeom>
            <a:avLst/>
            <a:gdLst/>
            <a:ahLst/>
            <a:cxnLst/>
            <a:rect l="l" t="t" r="r" b="b"/>
            <a:pathLst>
              <a:path w="1" h="862" extrusionOk="0">
                <a:moveTo>
                  <a:pt x="0" y="0"/>
                </a:moveTo>
                <a:cubicBezTo>
                  <a:pt x="0" y="295"/>
                  <a:pt x="0" y="590"/>
                  <a:pt x="0" y="726"/>
                </a:cubicBezTo>
                <a:cubicBezTo>
                  <a:pt x="0" y="862"/>
                  <a:pt x="0" y="839"/>
                  <a:pt x="0" y="817"/>
                </a:cubicBezTo>
              </a:path>
            </a:pathLst>
          </a:custGeom>
          <a:noFill/>
          <a:ln w="28575" cap="flat" cmpd="sng">
            <a:solidFill>
              <a:srgbClr val="00FF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638" name="Google Shape;638;g6b197cb1a6_0_86"/>
          <p:cNvSpPr/>
          <p:nvPr/>
        </p:nvSpPr>
        <p:spPr>
          <a:xfrm>
            <a:off x="2089150" y="3299218"/>
            <a:ext cx="684949" cy="2112968"/>
          </a:xfrm>
          <a:custGeom>
            <a:avLst/>
            <a:gdLst/>
            <a:ahLst/>
            <a:cxnLst/>
            <a:rect l="l" t="t" r="r" b="b"/>
            <a:pathLst>
              <a:path w="499" h="1467" extrusionOk="0">
                <a:moveTo>
                  <a:pt x="499" y="1180"/>
                </a:moveTo>
                <a:cubicBezTo>
                  <a:pt x="495" y="1312"/>
                  <a:pt x="491" y="1445"/>
                  <a:pt x="408" y="1452"/>
                </a:cubicBezTo>
                <a:cubicBezTo>
                  <a:pt x="325" y="1459"/>
                  <a:pt x="0" y="1467"/>
                  <a:pt x="0" y="1225"/>
                </a:cubicBezTo>
                <a:cubicBezTo>
                  <a:pt x="0" y="983"/>
                  <a:pt x="204" y="491"/>
                  <a:pt x="408" y="0"/>
                </a:cubicBezTo>
              </a:path>
            </a:pathLst>
          </a:custGeom>
          <a:noFill/>
          <a:ln w="28575" cap="flat" cmpd="sng">
            <a:solidFill>
              <a:srgbClr val="00FF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cxnSp>
        <p:nvCxnSpPr>
          <p:cNvPr id="639" name="Google Shape;639;g6b197cb1a6_0_86"/>
          <p:cNvCxnSpPr/>
          <p:nvPr/>
        </p:nvCxnSpPr>
        <p:spPr>
          <a:xfrm>
            <a:off x="2665412" y="3226192"/>
            <a:ext cx="124800" cy="100800"/>
          </a:xfrm>
          <a:prstGeom prst="straightConnector1">
            <a:avLst/>
          </a:prstGeom>
          <a:noFill/>
          <a:ln w="28575" cap="flat" cmpd="sng">
            <a:solidFill>
              <a:srgbClr val="00FF00"/>
            </a:solidFill>
            <a:prstDash val="solid"/>
            <a:round/>
            <a:headEnd type="none" w="med" len="med"/>
            <a:tailEnd type="none" w="med" len="med"/>
          </a:ln>
        </p:spPr>
      </p:cxnSp>
      <p:cxnSp>
        <p:nvCxnSpPr>
          <p:cNvPr id="640" name="Google Shape;640;g6b197cb1a6_0_86"/>
          <p:cNvCxnSpPr/>
          <p:nvPr/>
        </p:nvCxnSpPr>
        <p:spPr>
          <a:xfrm>
            <a:off x="2416175" y="3116655"/>
            <a:ext cx="249900" cy="0"/>
          </a:xfrm>
          <a:prstGeom prst="straightConnector1">
            <a:avLst/>
          </a:prstGeom>
          <a:noFill/>
          <a:ln w="28575" cap="flat" cmpd="sng">
            <a:solidFill>
              <a:srgbClr val="00FF00"/>
            </a:solidFill>
            <a:prstDash val="solid"/>
            <a:round/>
            <a:headEnd type="none" w="med" len="med"/>
            <a:tailEnd type="none" w="med" len="med"/>
          </a:ln>
        </p:spPr>
      </p:cxnSp>
      <p:cxnSp>
        <p:nvCxnSpPr>
          <p:cNvPr id="641" name="Google Shape;641;g6b197cb1a6_0_86"/>
          <p:cNvCxnSpPr/>
          <p:nvPr/>
        </p:nvCxnSpPr>
        <p:spPr>
          <a:xfrm>
            <a:off x="2705100" y="3043630"/>
            <a:ext cx="0" cy="131100"/>
          </a:xfrm>
          <a:prstGeom prst="straightConnector1">
            <a:avLst/>
          </a:prstGeom>
          <a:noFill/>
          <a:ln w="28575" cap="flat" cmpd="sng">
            <a:solidFill>
              <a:srgbClr val="00FF00"/>
            </a:solidFill>
            <a:prstDash val="solid"/>
            <a:round/>
            <a:headEnd type="none" w="med" len="med"/>
            <a:tailEnd type="none" w="med" len="med"/>
          </a:ln>
        </p:spPr>
      </p:cxnSp>
      <p:cxnSp>
        <p:nvCxnSpPr>
          <p:cNvPr id="642" name="Google Shape;642;g6b197cb1a6_0_86"/>
          <p:cNvCxnSpPr/>
          <p:nvPr/>
        </p:nvCxnSpPr>
        <p:spPr>
          <a:xfrm rot="10800000">
            <a:off x="3097071" y="3188092"/>
            <a:ext cx="373500" cy="0"/>
          </a:xfrm>
          <a:prstGeom prst="straightConnector1">
            <a:avLst/>
          </a:prstGeom>
          <a:noFill/>
          <a:ln w="28575" cap="flat" cmpd="sng">
            <a:solidFill>
              <a:srgbClr val="FF3300"/>
            </a:solidFill>
            <a:prstDash val="solid"/>
            <a:round/>
            <a:headEnd type="none" w="med" len="med"/>
            <a:tailEnd type="none" w="med" len="med"/>
          </a:ln>
        </p:spPr>
      </p:cxnSp>
      <p:cxnSp>
        <p:nvCxnSpPr>
          <p:cNvPr id="643" name="Google Shape;643;g6b197cb1a6_0_86"/>
          <p:cNvCxnSpPr/>
          <p:nvPr/>
        </p:nvCxnSpPr>
        <p:spPr>
          <a:xfrm rot="10800000" flipH="1">
            <a:off x="2928937" y="3227923"/>
            <a:ext cx="93300" cy="97800"/>
          </a:xfrm>
          <a:prstGeom prst="straightConnector1">
            <a:avLst/>
          </a:prstGeom>
          <a:noFill/>
          <a:ln w="28575" cap="flat" cmpd="sng">
            <a:solidFill>
              <a:srgbClr val="FF3300"/>
            </a:solidFill>
            <a:prstDash val="solid"/>
            <a:round/>
            <a:headEnd type="none" w="med" len="med"/>
            <a:tailEnd type="none" w="med" len="med"/>
          </a:ln>
        </p:spPr>
      </p:cxnSp>
      <p:sp>
        <p:nvSpPr>
          <p:cNvPr id="644" name="Google Shape;644;g6b197cb1a6_0_86"/>
          <p:cNvSpPr/>
          <p:nvPr/>
        </p:nvSpPr>
        <p:spPr>
          <a:xfrm>
            <a:off x="2233612" y="1467242"/>
            <a:ext cx="186600" cy="195900"/>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645" name="Google Shape;645;g6b197cb1a6_0_86"/>
          <p:cNvSpPr/>
          <p:nvPr/>
        </p:nvSpPr>
        <p:spPr>
          <a:xfrm>
            <a:off x="2300287" y="1667267"/>
            <a:ext cx="404931" cy="1176752"/>
          </a:xfrm>
          <a:custGeom>
            <a:avLst/>
            <a:gdLst/>
            <a:ahLst/>
            <a:cxnLst/>
            <a:rect l="l" t="t" r="r" b="b"/>
            <a:pathLst>
              <a:path w="295" h="817" extrusionOk="0">
                <a:moveTo>
                  <a:pt x="23" y="0"/>
                </a:moveTo>
                <a:cubicBezTo>
                  <a:pt x="11" y="117"/>
                  <a:pt x="0" y="235"/>
                  <a:pt x="23" y="318"/>
                </a:cubicBezTo>
                <a:cubicBezTo>
                  <a:pt x="46" y="401"/>
                  <a:pt x="121" y="431"/>
                  <a:pt x="159" y="499"/>
                </a:cubicBezTo>
                <a:cubicBezTo>
                  <a:pt x="197" y="567"/>
                  <a:pt x="227" y="673"/>
                  <a:pt x="250" y="726"/>
                </a:cubicBezTo>
                <a:cubicBezTo>
                  <a:pt x="273" y="779"/>
                  <a:pt x="284" y="798"/>
                  <a:pt x="295" y="817"/>
                </a:cubicBezTo>
              </a:path>
            </a:pathLst>
          </a:custGeom>
          <a:noFill/>
          <a:ln w="28575"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cxnSp>
        <p:nvCxnSpPr>
          <p:cNvPr id="646" name="Google Shape;646;g6b197cb1a6_0_86"/>
          <p:cNvCxnSpPr/>
          <p:nvPr/>
        </p:nvCxnSpPr>
        <p:spPr>
          <a:xfrm rot="10800000" flipH="1">
            <a:off x="2689225" y="2948394"/>
            <a:ext cx="124800" cy="64800"/>
          </a:xfrm>
          <a:prstGeom prst="straightConnector1">
            <a:avLst/>
          </a:prstGeom>
          <a:noFill/>
          <a:ln w="28575" cap="flat" cmpd="sng">
            <a:solidFill>
              <a:srgbClr val="FF3300"/>
            </a:solidFill>
            <a:prstDash val="solid"/>
            <a:round/>
            <a:headEnd type="none" w="med" len="med"/>
            <a:tailEnd type="none" w="med" len="med"/>
          </a:ln>
        </p:spPr>
      </p:cxnSp>
      <p:sp>
        <p:nvSpPr>
          <p:cNvPr id="647" name="Google Shape;647;g6b197cb1a6_0_86"/>
          <p:cNvSpPr/>
          <p:nvPr/>
        </p:nvSpPr>
        <p:spPr>
          <a:xfrm>
            <a:off x="3159125" y="4700980"/>
            <a:ext cx="186600" cy="195900"/>
          </a:xfrm>
          <a:prstGeom prst="ellipse">
            <a:avLst/>
          </a:prstGeom>
          <a:solidFill>
            <a:srgbClr val="FF33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648" name="Google Shape;648;g6b197cb1a6_0_86"/>
          <p:cNvSpPr/>
          <p:nvPr/>
        </p:nvSpPr>
        <p:spPr>
          <a:xfrm>
            <a:off x="2844800" y="4956568"/>
            <a:ext cx="343161" cy="1012554"/>
          </a:xfrm>
          <a:custGeom>
            <a:avLst/>
            <a:gdLst/>
            <a:ahLst/>
            <a:cxnLst/>
            <a:rect l="l" t="t" r="r" b="b"/>
            <a:pathLst>
              <a:path w="250" h="703" extrusionOk="0">
                <a:moveTo>
                  <a:pt x="23" y="136"/>
                </a:moveTo>
                <a:cubicBezTo>
                  <a:pt x="11" y="230"/>
                  <a:pt x="0" y="325"/>
                  <a:pt x="23" y="408"/>
                </a:cubicBezTo>
                <a:cubicBezTo>
                  <a:pt x="46" y="491"/>
                  <a:pt x="121" y="703"/>
                  <a:pt x="159" y="635"/>
                </a:cubicBezTo>
                <a:cubicBezTo>
                  <a:pt x="197" y="567"/>
                  <a:pt x="223" y="283"/>
                  <a:pt x="250" y="0"/>
                </a:cubicBezTo>
              </a:path>
            </a:pathLst>
          </a:custGeom>
          <a:noFill/>
          <a:ln w="28575" cap="flat" cmpd="sng">
            <a:solidFill>
              <a:srgbClr val="00FF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cxnSp>
        <p:nvCxnSpPr>
          <p:cNvPr id="649" name="Google Shape;649;g6b197cb1a6_0_86"/>
          <p:cNvCxnSpPr/>
          <p:nvPr/>
        </p:nvCxnSpPr>
        <p:spPr>
          <a:xfrm>
            <a:off x="3168650" y="4956567"/>
            <a:ext cx="124800" cy="0"/>
          </a:xfrm>
          <a:prstGeom prst="straightConnector1">
            <a:avLst/>
          </a:prstGeom>
          <a:noFill/>
          <a:ln w="28575" cap="flat" cmpd="sng">
            <a:solidFill>
              <a:srgbClr val="00FF00"/>
            </a:solidFill>
            <a:prstDash val="solid"/>
            <a:round/>
            <a:headEnd type="none" w="med" len="med"/>
            <a:tailEnd type="none" w="med" len="med"/>
          </a:ln>
        </p:spPr>
      </p:cxnSp>
      <p:sp>
        <p:nvSpPr>
          <p:cNvPr id="650" name="Google Shape;650;g6b197cb1a6_0_86"/>
          <p:cNvSpPr/>
          <p:nvPr/>
        </p:nvSpPr>
        <p:spPr>
          <a:xfrm>
            <a:off x="2968625" y="3292868"/>
            <a:ext cx="291001" cy="1306382"/>
          </a:xfrm>
          <a:custGeom>
            <a:avLst/>
            <a:gdLst/>
            <a:ahLst/>
            <a:cxnLst/>
            <a:rect l="l" t="t" r="r" b="b"/>
            <a:pathLst>
              <a:path w="212" h="907" extrusionOk="0">
                <a:moveTo>
                  <a:pt x="182" y="907"/>
                </a:moveTo>
                <a:cubicBezTo>
                  <a:pt x="197" y="733"/>
                  <a:pt x="212" y="559"/>
                  <a:pt x="182" y="408"/>
                </a:cubicBezTo>
                <a:cubicBezTo>
                  <a:pt x="152" y="257"/>
                  <a:pt x="76" y="128"/>
                  <a:pt x="0" y="0"/>
                </a:cubicBezTo>
              </a:path>
            </a:pathLst>
          </a:custGeom>
          <a:noFill/>
          <a:ln w="28575"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cxnSp>
        <p:nvCxnSpPr>
          <p:cNvPr id="651" name="Google Shape;651;g6b197cb1a6_0_86"/>
          <p:cNvCxnSpPr/>
          <p:nvPr/>
        </p:nvCxnSpPr>
        <p:spPr>
          <a:xfrm>
            <a:off x="3097212" y="3107130"/>
            <a:ext cx="0" cy="131100"/>
          </a:xfrm>
          <a:prstGeom prst="straightConnector1">
            <a:avLst/>
          </a:prstGeom>
          <a:noFill/>
          <a:ln w="28575" cap="flat" cmpd="sng">
            <a:solidFill>
              <a:srgbClr val="FF3300"/>
            </a:solidFill>
            <a:prstDash val="solid"/>
            <a:round/>
            <a:headEnd type="none" w="med" len="med"/>
            <a:tailEnd type="none" w="med" len="med"/>
          </a:ln>
        </p:spPr>
      </p:cxnSp>
      <p:sp>
        <p:nvSpPr>
          <p:cNvPr id="652" name="Google Shape;652;g6b197cb1a6_0_86"/>
          <p:cNvSpPr txBox="1"/>
          <p:nvPr/>
        </p:nvSpPr>
        <p:spPr>
          <a:xfrm>
            <a:off x="227013" y="1262456"/>
            <a:ext cx="1227000" cy="95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a:latin typeface="Arial"/>
                <a:ea typeface="Arial"/>
                <a:cs typeface="Arial"/>
                <a:sym typeface="Arial"/>
              </a:rPr>
              <a:t>Lower tier area </a:t>
            </a:r>
            <a:endParaRPr/>
          </a:p>
          <a:p>
            <a:pPr marL="0" marR="0" lvl="0" indent="0" algn="ctr" rtl="0">
              <a:spcBef>
                <a:spcPts val="0"/>
              </a:spcBef>
              <a:spcAft>
                <a:spcPts val="0"/>
              </a:spcAft>
              <a:buNone/>
            </a:pPr>
            <a:r>
              <a:rPr lang="en-US" sz="1400">
                <a:latin typeface="Arial"/>
                <a:ea typeface="Arial"/>
                <a:cs typeface="Arial"/>
                <a:sym typeface="Arial"/>
              </a:rPr>
              <a:t>(e.g., thalamus)</a:t>
            </a:r>
            <a:endParaRPr/>
          </a:p>
        </p:txBody>
      </p:sp>
      <p:sp>
        <p:nvSpPr>
          <p:cNvPr id="653" name="Google Shape;653;g6b197cb1a6_0_86"/>
          <p:cNvSpPr txBox="1"/>
          <p:nvPr/>
        </p:nvSpPr>
        <p:spPr>
          <a:xfrm>
            <a:off x="0" y="2784867"/>
            <a:ext cx="1619700" cy="738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a:latin typeface="Arial"/>
                <a:ea typeface="Arial"/>
                <a:cs typeface="Arial"/>
                <a:sym typeface="Arial"/>
              </a:rPr>
              <a:t>Middle tier area </a:t>
            </a:r>
            <a:endParaRPr/>
          </a:p>
          <a:p>
            <a:pPr marL="0" marR="0" lvl="0" indent="0" algn="ctr" rtl="0">
              <a:spcBef>
                <a:spcPts val="0"/>
              </a:spcBef>
              <a:spcAft>
                <a:spcPts val="0"/>
              </a:spcAft>
              <a:buNone/>
            </a:pPr>
            <a:r>
              <a:rPr lang="en-US" sz="1400">
                <a:latin typeface="Arial"/>
                <a:ea typeface="Arial"/>
                <a:cs typeface="Arial"/>
                <a:sym typeface="Arial"/>
              </a:rPr>
              <a:t>(e.g., V1, primary visual cortex)</a:t>
            </a:r>
            <a:endParaRPr/>
          </a:p>
        </p:txBody>
      </p:sp>
      <p:sp>
        <p:nvSpPr>
          <p:cNvPr id="654" name="Google Shape;654;g6b197cb1a6_0_86"/>
          <p:cNvSpPr txBox="1"/>
          <p:nvPr/>
        </p:nvSpPr>
        <p:spPr>
          <a:xfrm>
            <a:off x="0" y="4369192"/>
            <a:ext cx="1619700" cy="95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a:latin typeface="Arial"/>
                <a:ea typeface="Arial"/>
                <a:cs typeface="Arial"/>
                <a:sym typeface="Arial"/>
              </a:rPr>
              <a:t>Higher tier area </a:t>
            </a:r>
            <a:endParaRPr/>
          </a:p>
          <a:p>
            <a:pPr marL="0" marR="0" lvl="0" indent="0" algn="ctr" rtl="0">
              <a:spcBef>
                <a:spcPts val="0"/>
              </a:spcBef>
              <a:spcAft>
                <a:spcPts val="0"/>
              </a:spcAft>
              <a:buNone/>
            </a:pPr>
            <a:r>
              <a:rPr lang="en-US" sz="1400">
                <a:latin typeface="Arial"/>
                <a:ea typeface="Arial"/>
                <a:cs typeface="Arial"/>
                <a:sym typeface="Arial"/>
              </a:rPr>
              <a:t>(e.g., V2, secondary visual cortex)</a:t>
            </a:r>
            <a:endParaRPr/>
          </a:p>
        </p:txBody>
      </p:sp>
      <p:sp>
        <p:nvSpPr>
          <p:cNvPr id="655" name="Google Shape;655;g6b197cb1a6_0_86"/>
          <p:cNvSpPr/>
          <p:nvPr/>
        </p:nvSpPr>
        <p:spPr>
          <a:xfrm>
            <a:off x="2513013" y="2722955"/>
            <a:ext cx="684900" cy="785100"/>
          </a:xfrm>
          <a:prstGeom prst="rect">
            <a:avLst/>
          </a:prstGeom>
          <a:noFill/>
          <a:ln w="3810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656" name="Google Shape;656;g6b197cb1a6_0_86"/>
          <p:cNvSpPr txBox="1"/>
          <p:nvPr/>
        </p:nvSpPr>
        <p:spPr>
          <a:xfrm rot="-5400000">
            <a:off x="2598639" y="6179991"/>
            <a:ext cx="3744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00FF00"/>
                </a:solidFill>
                <a:latin typeface="Arial"/>
                <a:ea typeface="Arial"/>
                <a:cs typeface="Arial"/>
                <a:sym typeface="Arial"/>
              </a:rPr>
              <a:t>…</a:t>
            </a:r>
            <a:endParaRPr/>
          </a:p>
        </p:txBody>
      </p:sp>
      <p:sp>
        <p:nvSpPr>
          <p:cNvPr id="657" name="Google Shape;657;g6b197cb1a6_0_86"/>
          <p:cNvSpPr txBox="1"/>
          <p:nvPr/>
        </p:nvSpPr>
        <p:spPr>
          <a:xfrm>
            <a:off x="4087812" y="1189430"/>
            <a:ext cx="1698000" cy="95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a:latin typeface="Arial"/>
                <a:ea typeface="Arial"/>
                <a:cs typeface="Arial"/>
                <a:sym typeface="Arial"/>
              </a:rPr>
              <a:t>gray matter</a:t>
            </a:r>
            <a:br>
              <a:rPr lang="en-US" sz="1400">
                <a:latin typeface="Arial"/>
                <a:ea typeface="Arial"/>
                <a:cs typeface="Arial"/>
                <a:sym typeface="Arial"/>
              </a:rPr>
            </a:br>
            <a:r>
              <a:rPr lang="en-US" sz="1400">
                <a:latin typeface="Arial"/>
                <a:ea typeface="Arial"/>
                <a:cs typeface="Arial"/>
                <a:sym typeface="Arial"/>
              </a:rPr>
              <a:t>(dendrites, cell bodies </a:t>
            </a:r>
            <a:endParaRPr/>
          </a:p>
          <a:p>
            <a:pPr marL="0" marR="0" lvl="0" indent="0" algn="ctr" rtl="0">
              <a:spcBef>
                <a:spcPts val="0"/>
              </a:spcBef>
              <a:spcAft>
                <a:spcPts val="0"/>
              </a:spcAft>
              <a:buNone/>
            </a:pPr>
            <a:r>
              <a:rPr lang="en-US" sz="1400">
                <a:latin typeface="Arial"/>
                <a:ea typeface="Arial"/>
                <a:cs typeface="Arial"/>
                <a:sym typeface="Arial"/>
              </a:rPr>
              <a:t>&amp; synapses)</a:t>
            </a:r>
            <a:endParaRPr/>
          </a:p>
        </p:txBody>
      </p:sp>
      <p:sp>
        <p:nvSpPr>
          <p:cNvPr id="658" name="Google Shape;658;g6b197cb1a6_0_86"/>
          <p:cNvSpPr txBox="1"/>
          <p:nvPr/>
        </p:nvSpPr>
        <p:spPr>
          <a:xfrm>
            <a:off x="4494213" y="2040331"/>
            <a:ext cx="996600" cy="738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a:latin typeface="Arial"/>
                <a:ea typeface="Arial"/>
                <a:cs typeface="Arial"/>
                <a:sym typeface="Arial"/>
              </a:rPr>
              <a:t>white matter</a:t>
            </a:r>
            <a:endParaRPr/>
          </a:p>
          <a:p>
            <a:pPr marL="0" marR="0" lvl="0" indent="0" algn="ctr" rtl="0">
              <a:spcBef>
                <a:spcPts val="0"/>
              </a:spcBef>
              <a:spcAft>
                <a:spcPts val="0"/>
              </a:spcAft>
              <a:buNone/>
            </a:pPr>
            <a:r>
              <a:rPr lang="en-US" sz="1400">
                <a:latin typeface="Arial"/>
                <a:ea typeface="Arial"/>
                <a:cs typeface="Arial"/>
                <a:sym typeface="Arial"/>
              </a:rPr>
              <a:t>(axons)</a:t>
            </a:r>
            <a:endParaRPr/>
          </a:p>
        </p:txBody>
      </p:sp>
      <p:cxnSp>
        <p:nvCxnSpPr>
          <p:cNvPr id="659" name="Google Shape;659;g6b197cb1a6_0_86"/>
          <p:cNvCxnSpPr/>
          <p:nvPr/>
        </p:nvCxnSpPr>
        <p:spPr>
          <a:xfrm rot="10800000">
            <a:off x="3887867" y="2341955"/>
            <a:ext cx="623100" cy="0"/>
          </a:xfrm>
          <a:prstGeom prst="straightConnector1">
            <a:avLst/>
          </a:prstGeom>
          <a:noFill/>
          <a:ln w="19050" cap="flat" cmpd="sng">
            <a:solidFill>
              <a:srgbClr val="000000"/>
            </a:solidFill>
            <a:prstDash val="solid"/>
            <a:round/>
            <a:headEnd type="none" w="med" len="med"/>
            <a:tailEnd type="triangle" w="med" len="med"/>
          </a:ln>
        </p:spPr>
      </p:cxnSp>
      <p:cxnSp>
        <p:nvCxnSpPr>
          <p:cNvPr id="660" name="Google Shape;660;g6b197cb1a6_0_86"/>
          <p:cNvCxnSpPr/>
          <p:nvPr/>
        </p:nvCxnSpPr>
        <p:spPr>
          <a:xfrm rot="10800000">
            <a:off x="3887740" y="1549792"/>
            <a:ext cx="188100" cy="0"/>
          </a:xfrm>
          <a:prstGeom prst="straightConnector1">
            <a:avLst/>
          </a:prstGeom>
          <a:noFill/>
          <a:ln w="19050" cap="flat" cmpd="sng">
            <a:solidFill>
              <a:srgbClr val="000000"/>
            </a:solidFill>
            <a:prstDash val="solid"/>
            <a:round/>
            <a:headEnd type="none" w="med" len="med"/>
            <a:tailEnd type="triangle" w="med" len="med"/>
          </a:ln>
        </p:spPr>
      </p:cxnSp>
      <p:sp>
        <p:nvSpPr>
          <p:cNvPr id="661" name="Google Shape;661;g6b197cb1a6_0_86"/>
          <p:cNvSpPr txBox="1">
            <a:spLocks noGrp="1"/>
          </p:cNvSpPr>
          <p:nvPr>
            <p:ph type="body" idx="1"/>
          </p:nvPr>
        </p:nvSpPr>
        <p:spPr>
          <a:xfrm>
            <a:off x="3605214" y="2778995"/>
            <a:ext cx="6711600" cy="407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036"/>
              <a:buFont typeface="Century Gothic"/>
              <a:buNone/>
            </a:pPr>
            <a:r>
              <a:rPr lang="en-US" sz="1295" b="1">
                <a:solidFill>
                  <a:srgbClr val="000000"/>
                </a:solidFill>
              </a:rPr>
              <a:t>Will BOLD activation from the blue voxel reflects: </a:t>
            </a:r>
            <a:endParaRPr>
              <a:solidFill>
                <a:srgbClr val="000000"/>
              </a:solidFill>
            </a:endParaRPr>
          </a:p>
          <a:p>
            <a:pPr marL="0" lvl="0" indent="0" algn="l" rtl="0">
              <a:lnSpc>
                <a:spcPct val="90000"/>
              </a:lnSpc>
              <a:spcBef>
                <a:spcPts val="1000"/>
              </a:spcBef>
              <a:spcAft>
                <a:spcPts val="0"/>
              </a:spcAft>
              <a:buSzPts val="1036"/>
              <a:buNone/>
            </a:pPr>
            <a:endParaRPr sz="1295">
              <a:solidFill>
                <a:srgbClr val="000000"/>
              </a:solidFill>
            </a:endParaRPr>
          </a:p>
          <a:p>
            <a:pPr marL="0" lvl="0" indent="-65786" algn="l" rtl="0">
              <a:lnSpc>
                <a:spcPct val="90000"/>
              </a:lnSpc>
              <a:spcBef>
                <a:spcPts val="1000"/>
              </a:spcBef>
              <a:spcAft>
                <a:spcPts val="0"/>
              </a:spcAft>
              <a:buClr>
                <a:srgbClr val="000000"/>
              </a:buClr>
              <a:buSzPts val="1036"/>
              <a:buChar char="●"/>
            </a:pPr>
            <a:r>
              <a:rPr lang="en-US" sz="1295">
                <a:solidFill>
                  <a:srgbClr val="000000"/>
                </a:solidFill>
              </a:rPr>
              <a:t> output of the black neuron (action potentials)?</a:t>
            </a:r>
            <a:endParaRPr>
              <a:solidFill>
                <a:srgbClr val="000000"/>
              </a:solidFill>
            </a:endParaRPr>
          </a:p>
          <a:p>
            <a:pPr marL="0" lvl="0" indent="0" algn="l" rtl="0">
              <a:lnSpc>
                <a:spcPct val="90000"/>
              </a:lnSpc>
              <a:spcBef>
                <a:spcPts val="1000"/>
              </a:spcBef>
              <a:spcAft>
                <a:spcPts val="0"/>
              </a:spcAft>
              <a:buSzPts val="1036"/>
              <a:buNone/>
            </a:pPr>
            <a:endParaRPr sz="1295">
              <a:solidFill>
                <a:srgbClr val="000000"/>
              </a:solidFill>
            </a:endParaRPr>
          </a:p>
          <a:p>
            <a:pPr marL="0" lvl="0" indent="-65786" algn="l" rtl="0">
              <a:lnSpc>
                <a:spcPct val="90000"/>
              </a:lnSpc>
              <a:spcBef>
                <a:spcPts val="1000"/>
              </a:spcBef>
              <a:spcAft>
                <a:spcPts val="0"/>
              </a:spcAft>
              <a:buClr>
                <a:srgbClr val="000000"/>
              </a:buClr>
              <a:buSzPts val="1036"/>
              <a:buChar char="●"/>
            </a:pPr>
            <a:r>
              <a:rPr lang="en-US" sz="1295">
                <a:solidFill>
                  <a:srgbClr val="000000"/>
                </a:solidFill>
              </a:rPr>
              <a:t> excitatory input (green synapses)?</a:t>
            </a:r>
            <a:endParaRPr>
              <a:solidFill>
                <a:srgbClr val="000000"/>
              </a:solidFill>
            </a:endParaRPr>
          </a:p>
          <a:p>
            <a:pPr marL="0" lvl="0" indent="0" algn="l" rtl="0">
              <a:lnSpc>
                <a:spcPct val="90000"/>
              </a:lnSpc>
              <a:spcBef>
                <a:spcPts val="1000"/>
              </a:spcBef>
              <a:spcAft>
                <a:spcPts val="0"/>
              </a:spcAft>
              <a:buSzPts val="1036"/>
              <a:buNone/>
            </a:pPr>
            <a:endParaRPr sz="1295">
              <a:solidFill>
                <a:srgbClr val="000000"/>
              </a:solidFill>
            </a:endParaRPr>
          </a:p>
          <a:p>
            <a:pPr marL="0" lvl="0" indent="-65786" algn="l" rtl="0">
              <a:lnSpc>
                <a:spcPct val="90000"/>
              </a:lnSpc>
              <a:spcBef>
                <a:spcPts val="1000"/>
              </a:spcBef>
              <a:spcAft>
                <a:spcPts val="0"/>
              </a:spcAft>
              <a:buClr>
                <a:srgbClr val="000000"/>
              </a:buClr>
              <a:buSzPts val="1036"/>
              <a:buChar char="●"/>
            </a:pPr>
            <a:r>
              <a:rPr lang="en-US" sz="1295">
                <a:solidFill>
                  <a:srgbClr val="000000"/>
                </a:solidFill>
              </a:rPr>
              <a:t> inhibitory input (red synapses)?</a:t>
            </a:r>
            <a:endParaRPr>
              <a:solidFill>
                <a:srgbClr val="000000"/>
              </a:solidFill>
            </a:endParaRPr>
          </a:p>
          <a:p>
            <a:pPr marL="0" lvl="0" indent="0" algn="l" rtl="0">
              <a:lnSpc>
                <a:spcPct val="90000"/>
              </a:lnSpc>
              <a:spcBef>
                <a:spcPts val="1000"/>
              </a:spcBef>
              <a:spcAft>
                <a:spcPts val="0"/>
              </a:spcAft>
              <a:buSzPts val="1036"/>
              <a:buNone/>
            </a:pPr>
            <a:endParaRPr sz="1295">
              <a:solidFill>
                <a:srgbClr val="000000"/>
              </a:solidFill>
            </a:endParaRPr>
          </a:p>
          <a:p>
            <a:pPr marL="0" lvl="0" indent="-65786" algn="l" rtl="0">
              <a:lnSpc>
                <a:spcPct val="90000"/>
              </a:lnSpc>
              <a:spcBef>
                <a:spcPts val="1000"/>
              </a:spcBef>
              <a:spcAft>
                <a:spcPts val="0"/>
              </a:spcAft>
              <a:buClr>
                <a:srgbClr val="000000"/>
              </a:buClr>
              <a:buSzPts val="1036"/>
              <a:buChar char="●"/>
            </a:pPr>
            <a:r>
              <a:rPr lang="en-US" sz="1295">
                <a:solidFill>
                  <a:srgbClr val="000000"/>
                </a:solidFill>
              </a:rPr>
              <a:t> inputs from the same layer (which constitute ~80% of synapses)?</a:t>
            </a:r>
            <a:endParaRPr>
              <a:solidFill>
                <a:srgbClr val="000000"/>
              </a:solidFill>
            </a:endParaRPr>
          </a:p>
          <a:p>
            <a:pPr marL="0" lvl="0" indent="0" algn="l" rtl="0">
              <a:lnSpc>
                <a:spcPct val="90000"/>
              </a:lnSpc>
              <a:spcBef>
                <a:spcPts val="1000"/>
              </a:spcBef>
              <a:spcAft>
                <a:spcPts val="0"/>
              </a:spcAft>
              <a:buSzPts val="1036"/>
              <a:buNone/>
            </a:pPr>
            <a:endParaRPr sz="1295">
              <a:solidFill>
                <a:srgbClr val="000000"/>
              </a:solidFill>
            </a:endParaRPr>
          </a:p>
          <a:p>
            <a:pPr marL="0" lvl="0" indent="-65786" algn="l" rtl="0">
              <a:lnSpc>
                <a:spcPct val="90000"/>
              </a:lnSpc>
              <a:spcBef>
                <a:spcPts val="1000"/>
              </a:spcBef>
              <a:spcAft>
                <a:spcPts val="0"/>
              </a:spcAft>
              <a:buClr>
                <a:srgbClr val="000000"/>
              </a:buClr>
              <a:buSzPts val="1036"/>
              <a:buChar char="●"/>
            </a:pPr>
            <a:r>
              <a:rPr lang="en-US" sz="1295">
                <a:solidFill>
                  <a:srgbClr val="000000"/>
                </a:solidFill>
              </a:rPr>
              <a:t> feedforward projections (from lower-tier areas)?</a:t>
            </a:r>
            <a:endParaRPr>
              <a:solidFill>
                <a:srgbClr val="000000"/>
              </a:solidFill>
            </a:endParaRPr>
          </a:p>
          <a:p>
            <a:pPr marL="0" lvl="0" indent="0" algn="l" rtl="0">
              <a:lnSpc>
                <a:spcPct val="90000"/>
              </a:lnSpc>
              <a:spcBef>
                <a:spcPts val="1000"/>
              </a:spcBef>
              <a:spcAft>
                <a:spcPts val="0"/>
              </a:spcAft>
              <a:buSzPts val="1036"/>
              <a:buNone/>
            </a:pPr>
            <a:endParaRPr sz="1295">
              <a:solidFill>
                <a:srgbClr val="000000"/>
              </a:solidFill>
            </a:endParaRPr>
          </a:p>
          <a:p>
            <a:pPr marL="0" lvl="0" indent="-65786" algn="l" rtl="0">
              <a:lnSpc>
                <a:spcPct val="90000"/>
              </a:lnSpc>
              <a:spcBef>
                <a:spcPts val="1000"/>
              </a:spcBef>
              <a:spcAft>
                <a:spcPts val="0"/>
              </a:spcAft>
              <a:buClr>
                <a:srgbClr val="000000"/>
              </a:buClr>
              <a:buSzPts val="1036"/>
              <a:buChar char="●"/>
            </a:pPr>
            <a:r>
              <a:rPr lang="en-US" sz="1295">
                <a:solidFill>
                  <a:srgbClr val="000000"/>
                </a:solidFill>
              </a:rPr>
              <a:t> feedback projections (from higher-tier areas)?</a:t>
            </a:r>
            <a:endParaRPr>
              <a:solidFill>
                <a:srgbClr val="00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34"/>
          <p:cNvSpPr txBox="1">
            <a:spLocks noGrp="1"/>
          </p:cNvSpPr>
          <p:nvPr>
            <p:ph type="title"/>
          </p:nvPr>
        </p:nvSpPr>
        <p:spPr>
          <a:xfrm>
            <a:off x="118425" y="295718"/>
            <a:ext cx="7055400" cy="1400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3"/>
              </a:buClr>
              <a:buSzPts val="4200"/>
              <a:buFont typeface="Century Gothic"/>
              <a:buNone/>
            </a:pPr>
            <a:r>
              <a:rPr lang="en-US" sz="3600" b="1">
                <a:solidFill>
                  <a:srgbClr val="000000"/>
                </a:solidFill>
              </a:rPr>
              <a:t>Advantages of BOLD</a:t>
            </a:r>
            <a:endParaRPr sz="3600" b="1">
              <a:solidFill>
                <a:srgbClr val="000000"/>
              </a:solidFill>
            </a:endParaRPr>
          </a:p>
        </p:txBody>
      </p:sp>
      <p:sp>
        <p:nvSpPr>
          <p:cNvPr id="667" name="Google Shape;667;p34"/>
          <p:cNvSpPr txBox="1">
            <a:spLocks noGrp="1"/>
          </p:cNvSpPr>
          <p:nvPr>
            <p:ph type="body" idx="1"/>
          </p:nvPr>
        </p:nvSpPr>
        <p:spPr>
          <a:xfrm>
            <a:off x="701040" y="1341122"/>
            <a:ext cx="7117080" cy="3606800"/>
          </a:xfrm>
          <a:prstGeom prst="rect">
            <a:avLst/>
          </a:prstGeom>
          <a:noFill/>
          <a:ln>
            <a:noFill/>
          </a:ln>
        </p:spPr>
        <p:txBody>
          <a:bodyPr spcFirstLastPara="1" wrap="square" lIns="91425" tIns="45700" rIns="91425" bIns="45700" anchor="t" anchorCtr="0">
            <a:normAutofit/>
          </a:bodyPr>
          <a:lstStyle/>
          <a:p>
            <a:pPr marL="342906" lvl="0" indent="-342906" algn="l" rtl="0">
              <a:spcBef>
                <a:spcPts val="0"/>
              </a:spcBef>
              <a:spcAft>
                <a:spcPts val="0"/>
              </a:spcAft>
              <a:buClr>
                <a:srgbClr val="000000"/>
              </a:buClr>
              <a:buSzPts val="2240"/>
              <a:buChar char="●"/>
            </a:pPr>
            <a:r>
              <a:rPr lang="en-US" sz="2800">
                <a:solidFill>
                  <a:srgbClr val="000000"/>
                </a:solidFill>
              </a:rPr>
              <a:t>High spatial resolution</a:t>
            </a:r>
            <a:endParaRPr>
              <a:solidFill>
                <a:srgbClr val="000000"/>
              </a:solidFill>
            </a:endParaRPr>
          </a:p>
          <a:p>
            <a:pPr marL="342906" lvl="0" indent="-342906" algn="l" rtl="0">
              <a:spcBef>
                <a:spcPts val="1000"/>
              </a:spcBef>
              <a:spcAft>
                <a:spcPts val="0"/>
              </a:spcAft>
              <a:buClr>
                <a:srgbClr val="000000"/>
              </a:buClr>
              <a:buSzPts val="2240"/>
              <a:buChar char="●"/>
            </a:pPr>
            <a:r>
              <a:rPr lang="en-US" sz="2800">
                <a:solidFill>
                  <a:srgbClr val="000000"/>
                </a:solidFill>
              </a:rPr>
              <a:t>Non-invasive</a:t>
            </a:r>
            <a:endParaRPr>
              <a:solidFill>
                <a:srgbClr val="000000"/>
              </a:solidFill>
            </a:endParaRPr>
          </a:p>
          <a:p>
            <a:pPr marL="342906" lvl="0" indent="-342906" algn="l" rtl="0">
              <a:spcBef>
                <a:spcPts val="1000"/>
              </a:spcBef>
              <a:spcAft>
                <a:spcPts val="0"/>
              </a:spcAft>
              <a:buClr>
                <a:srgbClr val="000000"/>
              </a:buClr>
              <a:buSzPts val="2240"/>
              <a:buChar char="●"/>
            </a:pPr>
            <a:r>
              <a:rPr lang="en-US" sz="2800">
                <a:solidFill>
                  <a:srgbClr val="000000"/>
                </a:solidFill>
              </a:rPr>
              <a:t>Increasing availability </a:t>
            </a:r>
            <a:endParaRPr>
              <a:solidFill>
                <a:srgbClr val="000000"/>
              </a:solidFill>
            </a:endParaRPr>
          </a:p>
          <a:p>
            <a:pPr marL="342906" lvl="0" indent="-342906" algn="l" rtl="0">
              <a:spcBef>
                <a:spcPts val="1000"/>
              </a:spcBef>
              <a:spcAft>
                <a:spcPts val="0"/>
              </a:spcAft>
              <a:buClr>
                <a:srgbClr val="000000"/>
              </a:buClr>
              <a:buSzPts val="2240"/>
              <a:buChar char="●"/>
            </a:pPr>
            <a:r>
              <a:rPr lang="en-US" sz="2800">
                <a:solidFill>
                  <a:srgbClr val="000000"/>
                </a:solidFill>
              </a:rPr>
              <a:t>Enables visualising of entire brain areas/networks engaged in specific activities </a:t>
            </a:r>
            <a:endParaRPr>
              <a:solidFill>
                <a:srgbClr val="000000"/>
              </a:solidFill>
            </a:endParaRPr>
          </a:p>
          <a:p>
            <a:pPr marL="342906" lvl="0" indent="-241306" algn="l" rtl="0">
              <a:spcBef>
                <a:spcPts val="1000"/>
              </a:spcBef>
              <a:spcAft>
                <a:spcPts val="0"/>
              </a:spcAft>
              <a:buSzPts val="1600"/>
              <a:buNone/>
            </a:pPr>
            <a:endParaRPr>
              <a:solidFill>
                <a:srgbClr val="000000"/>
              </a:solidFill>
            </a:endParaRPr>
          </a:p>
        </p:txBody>
      </p:sp>
      <p:sp>
        <p:nvSpPr>
          <p:cNvPr id="668" name="Google Shape;668;p34"/>
          <p:cNvSpPr txBox="1">
            <a:spLocks noGrp="1"/>
          </p:cNvSpPr>
          <p:nvPr>
            <p:ph type="sldNum" idx="12"/>
          </p:nvPr>
        </p:nvSpPr>
        <p:spPr>
          <a:xfrm>
            <a:off x="8394206" y="5945586"/>
            <a:ext cx="628800" cy="7677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0000"/>
              </a:buClr>
              <a:buFont typeface="Arial"/>
              <a:buNone/>
            </a:pPr>
            <a:fld id="{00000000-1234-1234-1234-123412341234}" type="slidenum">
              <a:rPr lang="en-US" sz="1000">
                <a:solidFill>
                  <a:schemeClr val="dk2"/>
                </a:solidFill>
                <a:latin typeface="Arial"/>
                <a:ea typeface="Arial"/>
                <a:cs typeface="Arial"/>
                <a:sym typeface="Arial"/>
              </a:rPr>
              <a:pPr marL="0" lvl="0" indent="0" algn="ctr" rtl="0">
                <a:spcBef>
                  <a:spcPts val="0"/>
                </a:spcBef>
                <a:spcAft>
                  <a:spcPts val="0"/>
                </a:spcAft>
                <a:buClr>
                  <a:srgbClr val="000000"/>
                </a:buClr>
                <a:buFont typeface="Arial"/>
                <a:buNone/>
              </a:pPr>
              <a:t>42</a:t>
            </a:fld>
            <a:endParaRPr sz="1000">
              <a:solidFill>
                <a:schemeClr val="dk2"/>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35"/>
          <p:cNvSpPr txBox="1">
            <a:spLocks noGrp="1"/>
          </p:cNvSpPr>
          <p:nvPr>
            <p:ph type="title"/>
          </p:nvPr>
        </p:nvSpPr>
        <p:spPr>
          <a:xfrm>
            <a:off x="201350" y="295725"/>
            <a:ext cx="7055400" cy="1400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3"/>
              </a:buClr>
              <a:buSzPts val="4200"/>
              <a:buFont typeface="Century Gothic"/>
              <a:buNone/>
            </a:pPr>
            <a:r>
              <a:rPr lang="en-US" sz="3600" b="1"/>
              <a:t>Disadvantages of BOLD </a:t>
            </a:r>
            <a:endParaRPr sz="3600" b="1"/>
          </a:p>
        </p:txBody>
      </p:sp>
      <p:sp>
        <p:nvSpPr>
          <p:cNvPr id="675" name="Google Shape;675;p35"/>
          <p:cNvSpPr txBox="1">
            <a:spLocks noGrp="1"/>
          </p:cNvSpPr>
          <p:nvPr>
            <p:ph type="body" idx="1"/>
          </p:nvPr>
        </p:nvSpPr>
        <p:spPr>
          <a:xfrm>
            <a:off x="533160" y="1435175"/>
            <a:ext cx="7355700" cy="2855100"/>
          </a:xfrm>
          <a:prstGeom prst="rect">
            <a:avLst/>
          </a:prstGeom>
          <a:noFill/>
          <a:ln>
            <a:noFill/>
          </a:ln>
        </p:spPr>
        <p:txBody>
          <a:bodyPr spcFirstLastPara="1" wrap="square" lIns="91425" tIns="45700" rIns="91425" bIns="45700" anchor="t" anchorCtr="0">
            <a:noAutofit/>
          </a:bodyPr>
          <a:lstStyle/>
          <a:p>
            <a:pPr marL="342906" lvl="0" indent="-342906" algn="l" rtl="0">
              <a:lnSpc>
                <a:spcPct val="90000"/>
              </a:lnSpc>
              <a:spcBef>
                <a:spcPts val="0"/>
              </a:spcBef>
              <a:spcAft>
                <a:spcPts val="0"/>
              </a:spcAft>
              <a:buClr>
                <a:srgbClr val="000000"/>
              </a:buClr>
              <a:buSzPts val="2240"/>
              <a:buChar char="●"/>
            </a:pPr>
            <a:r>
              <a:rPr lang="en-US" sz="2800">
                <a:solidFill>
                  <a:srgbClr val="000000"/>
                </a:solidFill>
              </a:rPr>
              <a:t>Indirect-indirect measure of neural activity (T2* weighted decay → blood oxygenation → neural activity)</a:t>
            </a:r>
            <a:endParaRPr sz="2800">
              <a:solidFill>
                <a:srgbClr val="000000"/>
              </a:solidFill>
            </a:endParaRPr>
          </a:p>
          <a:p>
            <a:pPr marL="342906" lvl="0" indent="-378466" algn="l" rtl="0">
              <a:lnSpc>
                <a:spcPct val="90000"/>
              </a:lnSpc>
              <a:spcBef>
                <a:spcPts val="0"/>
              </a:spcBef>
              <a:spcAft>
                <a:spcPts val="0"/>
              </a:spcAft>
              <a:buClr>
                <a:srgbClr val="000000"/>
              </a:buClr>
              <a:buSzPts val="2800"/>
              <a:buChar char="●"/>
            </a:pPr>
            <a:r>
              <a:rPr lang="en-US" sz="2800">
                <a:solidFill>
                  <a:srgbClr val="000000"/>
                </a:solidFill>
              </a:rPr>
              <a:t>Measuring Local Field Potential and not Spiking activity</a:t>
            </a:r>
            <a:endParaRPr sz="2800">
              <a:solidFill>
                <a:srgbClr val="000000"/>
              </a:solidFill>
            </a:endParaRPr>
          </a:p>
          <a:p>
            <a:pPr marL="342906" lvl="0" indent="-342906" algn="l" rtl="0">
              <a:lnSpc>
                <a:spcPct val="90000"/>
              </a:lnSpc>
              <a:spcBef>
                <a:spcPts val="1000"/>
              </a:spcBef>
              <a:spcAft>
                <a:spcPts val="0"/>
              </a:spcAft>
              <a:buClr>
                <a:srgbClr val="000000"/>
              </a:buClr>
              <a:buSzPts val="2240"/>
              <a:buChar char="●"/>
            </a:pPr>
            <a:r>
              <a:rPr lang="en-US" sz="2800">
                <a:solidFill>
                  <a:srgbClr val="000000"/>
                </a:solidFill>
              </a:rPr>
              <a:t>Can’t differentiate between excitation/inhibition and neuromodulation (all need oxygen and glucose)</a:t>
            </a:r>
            <a:endParaRPr sz="2800">
              <a:solidFill>
                <a:srgbClr val="000000"/>
              </a:solidFill>
            </a:endParaRPr>
          </a:p>
          <a:p>
            <a:pPr marL="342906" lvl="0" indent="-378466" algn="l" rtl="0">
              <a:lnSpc>
                <a:spcPct val="90000"/>
              </a:lnSpc>
              <a:spcBef>
                <a:spcPts val="1000"/>
              </a:spcBef>
              <a:spcAft>
                <a:spcPts val="0"/>
              </a:spcAft>
              <a:buClr>
                <a:srgbClr val="000000"/>
              </a:buClr>
              <a:buSzPts val="2800"/>
              <a:buChar char="●"/>
            </a:pPr>
            <a:r>
              <a:rPr lang="en-US" sz="2800">
                <a:solidFill>
                  <a:srgbClr val="000000"/>
                </a:solidFill>
              </a:rPr>
              <a:t>Signal intensity does not accurately differentiate between:</a:t>
            </a:r>
            <a:endParaRPr sz="2800">
              <a:solidFill>
                <a:srgbClr val="000000"/>
              </a:solidFill>
            </a:endParaRPr>
          </a:p>
          <a:p>
            <a:pPr marL="742961" lvl="1" indent="-372115" algn="l" rtl="0">
              <a:lnSpc>
                <a:spcPct val="90000"/>
              </a:lnSpc>
              <a:spcBef>
                <a:spcPts val="1000"/>
              </a:spcBef>
              <a:spcAft>
                <a:spcPts val="0"/>
              </a:spcAft>
              <a:buClr>
                <a:srgbClr val="000000"/>
              </a:buClr>
              <a:buSzPts val="2800"/>
              <a:buChar char="○"/>
            </a:pPr>
            <a:r>
              <a:rPr lang="en-US" sz="2800">
                <a:solidFill>
                  <a:srgbClr val="000000"/>
                </a:solidFill>
              </a:rPr>
              <a:t>Different brain regions</a:t>
            </a:r>
            <a:endParaRPr sz="2800">
              <a:solidFill>
                <a:srgbClr val="000000"/>
              </a:solidFill>
            </a:endParaRPr>
          </a:p>
          <a:p>
            <a:pPr marL="742961" lvl="1" indent="-372115" algn="l" rtl="0">
              <a:lnSpc>
                <a:spcPct val="90000"/>
              </a:lnSpc>
              <a:spcBef>
                <a:spcPts val="1000"/>
              </a:spcBef>
              <a:spcAft>
                <a:spcPts val="0"/>
              </a:spcAft>
              <a:buClr>
                <a:srgbClr val="000000"/>
              </a:buClr>
              <a:buSzPts val="2800"/>
              <a:buChar char="○"/>
            </a:pPr>
            <a:r>
              <a:rPr lang="en-US" sz="2800">
                <a:solidFill>
                  <a:srgbClr val="000000"/>
                </a:solidFill>
              </a:rPr>
              <a:t>Different tasks within the same region</a:t>
            </a:r>
            <a:endParaRPr sz="2800">
              <a:solidFill>
                <a:srgbClr val="000000"/>
              </a:solidFill>
            </a:endParaRPr>
          </a:p>
          <a:p>
            <a:pPr marL="342906" lvl="0" indent="-342906" algn="l" rtl="0">
              <a:lnSpc>
                <a:spcPct val="90000"/>
              </a:lnSpc>
              <a:spcBef>
                <a:spcPts val="1000"/>
              </a:spcBef>
              <a:spcAft>
                <a:spcPts val="0"/>
              </a:spcAft>
              <a:buSzPts val="2560"/>
              <a:buFont typeface="Noto Sans Symbols"/>
              <a:buNone/>
            </a:pPr>
            <a:endParaRPr sz="3200" b="1">
              <a:solidFill>
                <a:srgbClr val="000000"/>
              </a:solidFill>
            </a:endParaRPr>
          </a:p>
          <a:p>
            <a:pPr marL="342906" lvl="0" indent="-342906" algn="l" rtl="0">
              <a:lnSpc>
                <a:spcPct val="90000"/>
              </a:lnSpc>
              <a:spcBef>
                <a:spcPts val="1000"/>
              </a:spcBef>
              <a:spcAft>
                <a:spcPts val="0"/>
              </a:spcAft>
              <a:buSzPts val="1920"/>
              <a:buFont typeface="Noto Sans Symbols"/>
              <a:buNone/>
            </a:pPr>
            <a:endParaRPr sz="2400">
              <a:solidFill>
                <a:srgbClr val="000000"/>
              </a:solidFill>
            </a:endParaRPr>
          </a:p>
        </p:txBody>
      </p:sp>
      <p:sp>
        <p:nvSpPr>
          <p:cNvPr id="676" name="Google Shape;676;p35"/>
          <p:cNvSpPr txBox="1">
            <a:spLocks noGrp="1"/>
          </p:cNvSpPr>
          <p:nvPr>
            <p:ph type="sldNum" idx="12"/>
          </p:nvPr>
        </p:nvSpPr>
        <p:spPr>
          <a:xfrm>
            <a:off x="8417881" y="5945586"/>
            <a:ext cx="628800" cy="7677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0000"/>
              </a:buClr>
              <a:buFont typeface="Arial"/>
              <a:buNone/>
            </a:pPr>
            <a:fld id="{00000000-1234-1234-1234-123412341234}" type="slidenum">
              <a:rPr lang="en-US" sz="1000">
                <a:solidFill>
                  <a:schemeClr val="dk2"/>
                </a:solidFill>
                <a:latin typeface="Arial"/>
                <a:ea typeface="Arial"/>
                <a:cs typeface="Arial"/>
                <a:sym typeface="Arial"/>
              </a:rPr>
              <a:pPr marL="0" lvl="0" indent="0" algn="ctr" rtl="0">
                <a:spcBef>
                  <a:spcPts val="0"/>
                </a:spcBef>
                <a:spcAft>
                  <a:spcPts val="0"/>
                </a:spcAft>
                <a:buClr>
                  <a:srgbClr val="000000"/>
                </a:buClr>
                <a:buFont typeface="Arial"/>
                <a:buNone/>
              </a:pPr>
              <a:t>43</a:t>
            </a:fld>
            <a:endParaRPr sz="1000">
              <a:solidFill>
                <a:schemeClr val="dk2"/>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36"/>
          <p:cNvSpPr txBox="1">
            <a:spLocks noGrp="1"/>
          </p:cNvSpPr>
          <p:nvPr>
            <p:ph type="title"/>
          </p:nvPr>
        </p:nvSpPr>
        <p:spPr>
          <a:xfrm>
            <a:off x="842743" y="848159"/>
            <a:ext cx="7098900" cy="19155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2"/>
              </a:buClr>
              <a:buSzPts val="4000"/>
              <a:buFont typeface="Century Gothic"/>
              <a:buNone/>
            </a:pPr>
            <a:r>
              <a:rPr lang="en-US"/>
              <a:t>Thanks!</a:t>
            </a:r>
            <a:endParaRPr/>
          </a:p>
          <a:p>
            <a:pPr marL="0" lvl="0" indent="0" algn="l" rtl="0">
              <a:spcBef>
                <a:spcPts val="0"/>
              </a:spcBef>
              <a:spcAft>
                <a:spcPts val="0"/>
              </a:spcAft>
              <a:buClr>
                <a:schemeClr val="lt2"/>
              </a:buClr>
              <a:buSzPts val="4000"/>
              <a:buFont typeface="Century Gothic"/>
              <a:buNone/>
            </a:pPr>
            <a:endParaRPr/>
          </a:p>
          <a:p>
            <a:pPr marL="0" lvl="0" indent="0" algn="l" rtl="0">
              <a:spcBef>
                <a:spcPts val="0"/>
              </a:spcBef>
              <a:spcAft>
                <a:spcPts val="0"/>
              </a:spcAft>
              <a:buClr>
                <a:schemeClr val="lt2"/>
              </a:buClr>
              <a:buSzPts val="4000"/>
              <a:buFont typeface="Century Gothic"/>
              <a:buNone/>
            </a:pPr>
            <a:r>
              <a:rPr lang="en-US"/>
              <a:t>Any questions?</a:t>
            </a:r>
            <a:endParaRPr/>
          </a:p>
        </p:txBody>
      </p:sp>
      <p:sp>
        <p:nvSpPr>
          <p:cNvPr id="682" name="Google Shape;682;p36"/>
          <p:cNvSpPr txBox="1">
            <a:spLocks noGrp="1"/>
          </p:cNvSpPr>
          <p:nvPr>
            <p:ph type="sldNum" idx="12"/>
          </p:nvPr>
        </p:nvSpPr>
        <p:spPr>
          <a:xfrm>
            <a:off x="8263906" y="5921911"/>
            <a:ext cx="628800" cy="7677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g6b197cb1a6_0_735"/>
          <p:cNvSpPr txBox="1"/>
          <p:nvPr/>
        </p:nvSpPr>
        <p:spPr>
          <a:xfrm>
            <a:off x="330200" y="908050"/>
            <a:ext cx="8813700" cy="129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000" b="1">
              <a:solidFill>
                <a:schemeClr val="lt2"/>
              </a:solidFill>
              <a:latin typeface="Century Gothic"/>
              <a:ea typeface="Century Gothic"/>
              <a:cs typeface="Century Gothic"/>
              <a:sym typeface="Century Gothic"/>
            </a:endParaRPr>
          </a:p>
        </p:txBody>
      </p:sp>
      <p:pic>
        <p:nvPicPr>
          <p:cNvPr id="689" name="Google Shape;689;g6b197cb1a6_0_735"/>
          <p:cNvPicPr preferRelativeResize="0"/>
          <p:nvPr/>
        </p:nvPicPr>
        <p:blipFill rotWithShape="1">
          <a:blip r:embed="rId3">
            <a:alphaModFix/>
          </a:blip>
          <a:srcRect t="1594"/>
          <a:stretch/>
        </p:blipFill>
        <p:spPr>
          <a:xfrm>
            <a:off x="285750" y="1357313"/>
            <a:ext cx="5410200" cy="5311775"/>
          </a:xfrm>
          <a:prstGeom prst="rect">
            <a:avLst/>
          </a:prstGeom>
          <a:noFill/>
          <a:ln>
            <a:noFill/>
          </a:ln>
        </p:spPr>
      </p:pic>
      <p:sp>
        <p:nvSpPr>
          <p:cNvPr id="690" name="Google Shape;690;g6b197cb1a6_0_735"/>
          <p:cNvSpPr txBox="1">
            <a:spLocks noGrp="1"/>
          </p:cNvSpPr>
          <p:nvPr>
            <p:ph type="title"/>
          </p:nvPr>
        </p:nvSpPr>
        <p:spPr>
          <a:xfrm>
            <a:off x="0" y="7144"/>
            <a:ext cx="8813700" cy="1296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3"/>
              </a:buClr>
              <a:buSzPts val="3600"/>
              <a:buFont typeface="Century Gothic"/>
              <a:buNone/>
            </a:pPr>
            <a:r>
              <a:rPr lang="en-US" sz="3600" b="1">
                <a:solidFill>
                  <a:srgbClr val="000000"/>
                </a:solidFill>
              </a:rPr>
              <a:t>Overview: What are we measuring with BOLD?</a:t>
            </a:r>
            <a:endParaRPr b="1">
              <a:solidFill>
                <a:srgbClr val="000000"/>
              </a:solidFill>
            </a:endParaRPr>
          </a:p>
        </p:txBody>
      </p:sp>
      <p:sp>
        <p:nvSpPr>
          <p:cNvPr id="691" name="Google Shape;691;g6b197cb1a6_0_735"/>
          <p:cNvSpPr/>
          <p:nvPr/>
        </p:nvSpPr>
        <p:spPr>
          <a:xfrm>
            <a:off x="5740400" y="1542257"/>
            <a:ext cx="3357600" cy="37593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127000" algn="ctr" rtl="0">
              <a:spcBef>
                <a:spcPts val="0"/>
              </a:spcBef>
              <a:spcAft>
                <a:spcPts val="0"/>
              </a:spcAft>
              <a:buSzPts val="2000"/>
              <a:buFont typeface="Noto Sans Symbols"/>
              <a:buChar char="⇒"/>
            </a:pPr>
            <a:r>
              <a:rPr lang="en-US" sz="2000" dirty="0">
                <a:latin typeface="Arial"/>
                <a:ea typeface="Arial"/>
                <a:cs typeface="Arial"/>
                <a:sym typeface="Arial"/>
              </a:rPr>
              <a:t>the inhomogeneities introduced into the magnetic field of the scanner…</a:t>
            </a:r>
            <a:endParaRPr dirty="0"/>
          </a:p>
          <a:p>
            <a:pPr marL="0" marR="0" lvl="0" indent="0" algn="ctr" rtl="0">
              <a:spcBef>
                <a:spcPts val="0"/>
              </a:spcBef>
              <a:spcAft>
                <a:spcPts val="0"/>
              </a:spcAft>
              <a:buNone/>
            </a:pPr>
            <a:endParaRPr sz="2000" dirty="0">
              <a:latin typeface="Arial"/>
              <a:ea typeface="Arial"/>
              <a:cs typeface="Arial"/>
              <a:sym typeface="Arial"/>
            </a:endParaRPr>
          </a:p>
          <a:p>
            <a:pPr marL="0" marR="0" lvl="0" indent="-127000" algn="ctr" rtl="0">
              <a:spcBef>
                <a:spcPts val="0"/>
              </a:spcBef>
              <a:spcAft>
                <a:spcPts val="0"/>
              </a:spcAft>
              <a:buSzPts val="2000"/>
              <a:buFont typeface="Noto Sans Symbols"/>
              <a:buChar char="⇒"/>
            </a:pPr>
            <a:r>
              <a:rPr lang="en-US" sz="2000" dirty="0">
                <a:latin typeface="Arial"/>
                <a:ea typeface="Arial"/>
                <a:cs typeface="Arial"/>
                <a:sym typeface="Arial"/>
              </a:rPr>
              <a:t> changing ratio of </a:t>
            </a:r>
            <a:r>
              <a:rPr lang="en-US" sz="2000" dirty="0" err="1">
                <a:latin typeface="Arial"/>
                <a:ea typeface="Arial"/>
                <a:cs typeface="Arial"/>
                <a:sym typeface="Arial"/>
              </a:rPr>
              <a:t>oxygenated:deoxygenated</a:t>
            </a:r>
            <a:r>
              <a:rPr lang="en-US" sz="2000" dirty="0">
                <a:latin typeface="Arial"/>
                <a:ea typeface="Arial"/>
                <a:cs typeface="Arial"/>
                <a:sym typeface="Arial"/>
              </a:rPr>
              <a:t> blood...</a:t>
            </a:r>
            <a:endParaRPr dirty="0"/>
          </a:p>
          <a:p>
            <a:pPr marL="0" marR="0" lvl="0" indent="0" algn="ctr" rtl="0">
              <a:spcBef>
                <a:spcPts val="0"/>
              </a:spcBef>
              <a:spcAft>
                <a:spcPts val="0"/>
              </a:spcAft>
              <a:buNone/>
            </a:pPr>
            <a:endParaRPr sz="2000" dirty="0">
              <a:latin typeface="Arial"/>
              <a:ea typeface="Arial"/>
              <a:cs typeface="Arial"/>
              <a:sym typeface="Arial"/>
            </a:endParaRPr>
          </a:p>
          <a:p>
            <a:pPr marL="0" marR="0" lvl="0" indent="-127000" algn="ctr" rtl="0">
              <a:spcBef>
                <a:spcPts val="0"/>
              </a:spcBef>
              <a:spcAft>
                <a:spcPts val="0"/>
              </a:spcAft>
              <a:buSzPts val="2000"/>
              <a:buFont typeface="Noto Sans Symbols"/>
              <a:buChar char="⇒"/>
            </a:pPr>
            <a:r>
              <a:rPr lang="en-US" sz="2000" dirty="0">
                <a:latin typeface="Arial"/>
                <a:ea typeface="Arial"/>
                <a:cs typeface="Arial"/>
                <a:sym typeface="Arial"/>
              </a:rPr>
              <a:t>via their effect on the rates of dephasing of hydrogen nuclei</a:t>
            </a:r>
            <a:endParaRPr sz="2000" dirty="0">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g6b197cb1a6_0_585"/>
          <p:cNvSpPr txBox="1">
            <a:spLocks noGrp="1"/>
          </p:cNvSpPr>
          <p:nvPr>
            <p:ph type="title"/>
          </p:nvPr>
        </p:nvSpPr>
        <p:spPr>
          <a:xfrm>
            <a:off x="418825" y="104250"/>
            <a:ext cx="9039900" cy="225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3"/>
              </a:buClr>
              <a:buSzPts val="4200"/>
              <a:buFont typeface="Century Gothic"/>
              <a:buNone/>
            </a:pPr>
            <a:r>
              <a:rPr lang="en-US" sz="3600" b="1">
                <a:solidFill>
                  <a:srgbClr val="000000"/>
                </a:solidFill>
              </a:rPr>
              <a:t>Should it be BDLD?</a:t>
            </a:r>
            <a:br>
              <a:rPr lang="en-US" sz="3600" b="1">
                <a:solidFill>
                  <a:srgbClr val="000000"/>
                </a:solidFill>
              </a:rPr>
            </a:br>
            <a:r>
              <a:rPr lang="en-US" sz="3600" b="1">
                <a:solidFill>
                  <a:srgbClr val="000000"/>
                </a:solidFill>
              </a:rPr>
              <a:t>Blood DE-oxygenation level-dependent signal?</a:t>
            </a:r>
            <a:endParaRPr sz="3600" b="1">
              <a:solidFill>
                <a:srgbClr val="000000"/>
              </a:solidFill>
            </a:endParaRPr>
          </a:p>
        </p:txBody>
      </p:sp>
      <p:sp>
        <p:nvSpPr>
          <p:cNvPr id="698" name="Google Shape;698;g6b197cb1a6_0_585"/>
          <p:cNvSpPr txBox="1">
            <a:spLocks noGrp="1"/>
          </p:cNvSpPr>
          <p:nvPr>
            <p:ph type="body" idx="1"/>
          </p:nvPr>
        </p:nvSpPr>
        <p:spPr>
          <a:xfrm>
            <a:off x="418835" y="2432050"/>
            <a:ext cx="5488500" cy="3841800"/>
          </a:xfrm>
          <a:prstGeom prst="rect">
            <a:avLst/>
          </a:prstGeom>
          <a:noFill/>
          <a:ln>
            <a:noFill/>
          </a:ln>
        </p:spPr>
        <p:txBody>
          <a:bodyPr spcFirstLastPara="1" wrap="square" lIns="91425" tIns="45700" rIns="91425" bIns="45700" anchor="t" anchorCtr="0">
            <a:noAutofit/>
          </a:bodyPr>
          <a:lstStyle/>
          <a:p>
            <a:pPr marL="342906" lvl="0" indent="-342906" algn="l" rtl="0">
              <a:spcBef>
                <a:spcPts val="0"/>
              </a:spcBef>
              <a:spcAft>
                <a:spcPts val="0"/>
              </a:spcAft>
              <a:buClr>
                <a:srgbClr val="000000"/>
              </a:buClr>
              <a:buSzPts val="1600"/>
              <a:buChar char="●"/>
            </a:pPr>
            <a:r>
              <a:rPr lang="en-US">
                <a:solidFill>
                  <a:srgbClr val="000000"/>
                </a:solidFill>
              </a:rPr>
              <a:t>Technically, “BOLD” is a misnomer</a:t>
            </a:r>
            <a:endParaRPr>
              <a:solidFill>
                <a:srgbClr val="000000"/>
              </a:solidFill>
            </a:endParaRPr>
          </a:p>
          <a:p>
            <a:pPr marL="342906" lvl="0" indent="-342906" algn="l" rtl="0">
              <a:spcBef>
                <a:spcPts val="1000"/>
              </a:spcBef>
              <a:spcAft>
                <a:spcPts val="0"/>
              </a:spcAft>
              <a:buClr>
                <a:srgbClr val="000000"/>
              </a:buClr>
              <a:buSzPts val="1600"/>
              <a:buChar char="●"/>
            </a:pPr>
            <a:r>
              <a:rPr lang="en-US">
                <a:solidFill>
                  <a:srgbClr val="000000"/>
                </a:solidFill>
              </a:rPr>
              <a:t>The fMRI signal is dependent on deoxygenation rather than oxygenation per se</a:t>
            </a:r>
            <a:endParaRPr>
              <a:solidFill>
                <a:srgbClr val="000000"/>
              </a:solidFill>
            </a:endParaRPr>
          </a:p>
          <a:p>
            <a:pPr marL="342906" lvl="0" indent="-342906" algn="l" rtl="0">
              <a:spcBef>
                <a:spcPts val="1000"/>
              </a:spcBef>
              <a:spcAft>
                <a:spcPts val="0"/>
              </a:spcAft>
              <a:buClr>
                <a:srgbClr val="000000"/>
              </a:buClr>
              <a:buSzPts val="1600"/>
              <a:buChar char="●"/>
            </a:pPr>
            <a:r>
              <a:rPr lang="en-US">
                <a:solidFill>
                  <a:srgbClr val="000000"/>
                </a:solidFill>
              </a:rPr>
              <a:t>The more deoxy-Hb there is the lower the signal</a:t>
            </a:r>
            <a:endParaRPr>
              <a:solidFill>
                <a:srgbClr val="000000"/>
              </a:solidFill>
            </a:endParaRPr>
          </a:p>
          <a:p>
            <a:pPr marL="342906" lvl="0" indent="-342906" algn="l" rtl="0">
              <a:spcBef>
                <a:spcPts val="1000"/>
              </a:spcBef>
              <a:spcAft>
                <a:spcPts val="0"/>
              </a:spcAft>
              <a:buSzPts val="1600"/>
              <a:buFont typeface="Century Gothic"/>
              <a:buNone/>
            </a:pPr>
            <a:endParaRPr>
              <a:solidFill>
                <a:srgbClr val="000000"/>
              </a:solidFill>
            </a:endParaRPr>
          </a:p>
        </p:txBody>
      </p:sp>
      <p:cxnSp>
        <p:nvCxnSpPr>
          <p:cNvPr id="699" name="Google Shape;699;g6b197cb1a6_0_585"/>
          <p:cNvCxnSpPr/>
          <p:nvPr/>
        </p:nvCxnSpPr>
        <p:spPr>
          <a:xfrm>
            <a:off x="6628267" y="3968750"/>
            <a:ext cx="0" cy="2232000"/>
          </a:xfrm>
          <a:prstGeom prst="straightConnector1">
            <a:avLst/>
          </a:prstGeom>
          <a:noFill/>
          <a:ln w="19050" cap="flat" cmpd="sng">
            <a:solidFill>
              <a:srgbClr val="000000"/>
            </a:solidFill>
            <a:prstDash val="solid"/>
            <a:round/>
            <a:headEnd type="none" w="med" len="med"/>
            <a:tailEnd type="none" w="med" len="med"/>
          </a:ln>
        </p:spPr>
      </p:cxnSp>
      <p:cxnSp>
        <p:nvCxnSpPr>
          <p:cNvPr id="700" name="Google Shape;700;g6b197cb1a6_0_585"/>
          <p:cNvCxnSpPr/>
          <p:nvPr/>
        </p:nvCxnSpPr>
        <p:spPr>
          <a:xfrm>
            <a:off x="6580314" y="6215676"/>
            <a:ext cx="2156916" cy="24014"/>
          </a:xfrm>
          <a:prstGeom prst="straightConnector1">
            <a:avLst/>
          </a:prstGeom>
          <a:noFill/>
          <a:ln w="19050" cap="flat" cmpd="sng">
            <a:solidFill>
              <a:srgbClr val="000000"/>
            </a:solidFill>
            <a:prstDash val="solid"/>
            <a:round/>
            <a:headEnd type="none" w="med" len="med"/>
            <a:tailEnd type="none" w="med" len="med"/>
          </a:ln>
        </p:spPr>
      </p:cxnSp>
      <p:sp>
        <p:nvSpPr>
          <p:cNvPr id="701" name="Google Shape;701;g6b197cb1a6_0_585"/>
          <p:cNvSpPr txBox="1"/>
          <p:nvPr/>
        </p:nvSpPr>
        <p:spPr>
          <a:xfrm>
            <a:off x="5691642" y="4689475"/>
            <a:ext cx="827100" cy="646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latin typeface="Arial"/>
                <a:ea typeface="Arial"/>
                <a:cs typeface="Arial"/>
                <a:sym typeface="Arial"/>
              </a:rPr>
              <a:t>fMRI</a:t>
            </a:r>
            <a:br>
              <a:rPr lang="en-US" sz="1800">
                <a:latin typeface="Arial"/>
                <a:ea typeface="Arial"/>
                <a:cs typeface="Arial"/>
                <a:sym typeface="Arial"/>
              </a:rPr>
            </a:br>
            <a:r>
              <a:rPr lang="en-US" sz="1800">
                <a:latin typeface="Arial"/>
                <a:ea typeface="Arial"/>
                <a:cs typeface="Arial"/>
                <a:sym typeface="Arial"/>
              </a:rPr>
              <a:t>Signal</a:t>
            </a:r>
            <a:endParaRPr/>
          </a:p>
        </p:txBody>
      </p:sp>
      <p:sp>
        <p:nvSpPr>
          <p:cNvPr id="702" name="Google Shape;702;g6b197cb1a6_0_585"/>
          <p:cNvSpPr txBox="1"/>
          <p:nvPr/>
        </p:nvSpPr>
        <p:spPr>
          <a:xfrm>
            <a:off x="6556829" y="6273800"/>
            <a:ext cx="2300400" cy="368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a:latin typeface="Arial"/>
                <a:ea typeface="Arial"/>
                <a:cs typeface="Arial"/>
                <a:sym typeface="Arial"/>
              </a:rPr>
              <a:t>Amount of </a:t>
            </a:r>
            <a:r>
              <a:rPr lang="en-US" sz="1800" dirty="0" err="1">
                <a:latin typeface="Arial"/>
                <a:ea typeface="Arial"/>
                <a:cs typeface="Arial"/>
                <a:sym typeface="Arial"/>
              </a:rPr>
              <a:t>deoxy-Hb</a:t>
            </a:r>
            <a:endParaRPr/>
          </a:p>
        </p:txBody>
      </p:sp>
      <p:cxnSp>
        <p:nvCxnSpPr>
          <p:cNvPr id="703" name="Google Shape;703;g6b197cb1a6_0_585"/>
          <p:cNvCxnSpPr/>
          <p:nvPr/>
        </p:nvCxnSpPr>
        <p:spPr>
          <a:xfrm>
            <a:off x="6848286" y="4510019"/>
            <a:ext cx="1800300" cy="1368300"/>
          </a:xfrm>
          <a:prstGeom prst="straightConnector1">
            <a:avLst/>
          </a:prstGeom>
          <a:noFill/>
          <a:ln w="19050" cap="flat" cmpd="sng">
            <a:solidFill>
              <a:srgbClr val="000000"/>
            </a:solidFill>
            <a:prstDash val="solid"/>
            <a:round/>
            <a:headEnd type="none" w="med" len="med"/>
            <a:tailEnd type="none" w="med" len="med"/>
          </a:ln>
        </p:spPr>
      </p:cxnSp>
      <p:sp>
        <p:nvSpPr>
          <p:cNvPr id="704" name="Google Shape;704;g6b197cb1a6_0_585"/>
          <p:cNvSpPr txBox="1"/>
          <p:nvPr/>
        </p:nvSpPr>
        <p:spPr>
          <a:xfrm>
            <a:off x="7773471" y="3884262"/>
            <a:ext cx="1045160" cy="28944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a:solidFill>
                  <a:schemeClr val="lt1"/>
                </a:solidFill>
                <a:latin typeface="Arial"/>
                <a:ea typeface="Arial"/>
                <a:cs typeface="Arial"/>
                <a:sym typeface="Arial"/>
              </a:rPr>
              <a:t>Time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7"/>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000">
                <a:solidFill>
                  <a:schemeClr val="dk2"/>
                </a:solidFill>
                <a:latin typeface="Arial"/>
                <a:ea typeface="Arial"/>
                <a:cs typeface="Arial"/>
                <a:sym typeface="Arial"/>
              </a:rPr>
              <a:pPr marL="0" lvl="0" indent="0" algn="r" rtl="0">
                <a:spcBef>
                  <a:spcPts val="0"/>
                </a:spcBef>
                <a:spcAft>
                  <a:spcPts val="0"/>
                </a:spcAft>
                <a:buNone/>
              </a:pPr>
              <a:t>5</a:t>
            </a:fld>
            <a:endParaRPr sz="1000">
              <a:solidFill>
                <a:schemeClr val="dk2"/>
              </a:solidFill>
              <a:latin typeface="Arial"/>
              <a:ea typeface="Arial"/>
              <a:cs typeface="Arial"/>
              <a:sym typeface="Arial"/>
            </a:endParaRPr>
          </a:p>
        </p:txBody>
      </p:sp>
      <p:pic>
        <p:nvPicPr>
          <p:cNvPr id="120" name="Google Shape;120;p7" descr="MRI transmitter, receiver, and coils."/>
          <p:cNvPicPr preferRelativeResize="0"/>
          <p:nvPr/>
        </p:nvPicPr>
        <p:blipFill rotWithShape="1">
          <a:blip r:embed="rId3">
            <a:alphaModFix/>
          </a:blip>
          <a:srcRect/>
          <a:stretch/>
        </p:blipFill>
        <p:spPr>
          <a:xfrm>
            <a:off x="1836151" y="3247275"/>
            <a:ext cx="5499400" cy="3291000"/>
          </a:xfrm>
          <a:prstGeom prst="rect">
            <a:avLst/>
          </a:prstGeom>
          <a:noFill/>
          <a:ln>
            <a:noFill/>
          </a:ln>
        </p:spPr>
      </p:pic>
      <p:sp>
        <p:nvSpPr>
          <p:cNvPr id="121" name="Google Shape;121;p7"/>
          <p:cNvSpPr txBox="1">
            <a:spLocks noGrp="1"/>
          </p:cNvSpPr>
          <p:nvPr>
            <p:ph type="title" idx="4294967295"/>
          </p:nvPr>
        </p:nvSpPr>
        <p:spPr>
          <a:xfrm>
            <a:off x="484701" y="452725"/>
            <a:ext cx="8202300" cy="610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3"/>
              </a:buClr>
              <a:buSzPts val="4200"/>
              <a:buFont typeface="Century Gothic"/>
              <a:buNone/>
            </a:pPr>
            <a:r>
              <a:rPr lang="en-US" b="1">
                <a:solidFill>
                  <a:srgbClr val="000000"/>
                </a:solidFill>
                <a:latin typeface="Century Gothic"/>
                <a:ea typeface="Century Gothic"/>
                <a:cs typeface="Century Gothic"/>
                <a:sym typeface="Century Gothic"/>
              </a:rPr>
              <a:t>WHAT ARE THE COMPONENTS OF THE MRI?</a:t>
            </a:r>
            <a:endParaRPr b="1">
              <a:solidFill>
                <a:srgbClr val="000000"/>
              </a:solidFill>
              <a:latin typeface="Century Gothic"/>
              <a:ea typeface="Century Gothic"/>
              <a:cs typeface="Century Gothic"/>
              <a:sym typeface="Century Gothic"/>
            </a:endParaRPr>
          </a:p>
        </p:txBody>
      </p:sp>
      <p:sp>
        <p:nvSpPr>
          <p:cNvPr id="122" name="Google Shape;122;p7"/>
          <p:cNvSpPr txBox="1"/>
          <p:nvPr/>
        </p:nvSpPr>
        <p:spPr>
          <a:xfrm>
            <a:off x="1960650" y="1448638"/>
            <a:ext cx="5222700" cy="160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latin typeface="Century Gothic"/>
                <a:ea typeface="Century Gothic"/>
                <a:cs typeface="Century Gothic"/>
                <a:sym typeface="Century Gothic"/>
              </a:rPr>
              <a:t>MAIN MAGNETIC COIL (THE MAGNET)</a:t>
            </a:r>
            <a:endParaRPr sz="1800" b="1">
              <a:latin typeface="Century Gothic"/>
              <a:ea typeface="Century Gothic"/>
              <a:cs typeface="Century Gothic"/>
              <a:sym typeface="Century Gothic"/>
            </a:endParaRPr>
          </a:p>
          <a:p>
            <a:pPr marL="0" lvl="0" indent="0" algn="ctr" rtl="0">
              <a:spcBef>
                <a:spcPts val="0"/>
              </a:spcBef>
              <a:spcAft>
                <a:spcPts val="0"/>
              </a:spcAft>
              <a:buNone/>
            </a:pPr>
            <a:r>
              <a:rPr lang="en-US" sz="1800" b="1">
                <a:latin typeface="Century Gothic"/>
                <a:ea typeface="Century Gothic"/>
                <a:cs typeface="Century Gothic"/>
                <a:sym typeface="Century Gothic"/>
              </a:rPr>
              <a:t>THE RF TRANSMITTER / RF RECEIVER</a:t>
            </a:r>
            <a:endParaRPr sz="1800" b="1">
              <a:latin typeface="Century Gothic"/>
              <a:ea typeface="Century Gothic"/>
              <a:cs typeface="Century Gothic"/>
              <a:sym typeface="Century Gothic"/>
            </a:endParaRPr>
          </a:p>
          <a:p>
            <a:pPr marL="0" lvl="0" indent="0" algn="ctr" rtl="0">
              <a:spcBef>
                <a:spcPts val="0"/>
              </a:spcBef>
              <a:spcAft>
                <a:spcPts val="0"/>
              </a:spcAft>
              <a:buNone/>
            </a:pPr>
            <a:r>
              <a:rPr lang="en-US" sz="1800" b="1">
                <a:latin typeface="Century Gothic"/>
                <a:ea typeface="Century Gothic"/>
                <a:cs typeface="Century Gothic"/>
                <a:sym typeface="Century Gothic"/>
              </a:rPr>
              <a:t>GRADIENT COILS</a:t>
            </a:r>
            <a:endParaRPr sz="1800" b="1">
              <a:latin typeface="Century Gothic"/>
              <a:ea typeface="Century Gothic"/>
              <a:cs typeface="Century Gothic"/>
              <a:sym typeface="Century Gothic"/>
            </a:endParaRPr>
          </a:p>
          <a:p>
            <a:pPr marL="0" lvl="0" indent="0" algn="ctr" rtl="0">
              <a:spcBef>
                <a:spcPts val="0"/>
              </a:spcBef>
              <a:spcAft>
                <a:spcPts val="0"/>
              </a:spcAft>
              <a:buNone/>
            </a:pPr>
            <a:r>
              <a:rPr lang="en-US" sz="1800" b="1">
                <a:latin typeface="Century Gothic"/>
                <a:ea typeface="Century Gothic"/>
                <a:cs typeface="Century Gothic"/>
                <a:sym typeface="Century Gothic"/>
              </a:rPr>
              <a:t>SHIMMING COILS</a:t>
            </a:r>
            <a:endParaRPr sz="1800" b="1">
              <a:latin typeface="Century Gothic"/>
              <a:ea typeface="Century Gothic"/>
              <a:cs typeface="Century Gothic"/>
              <a:sym typeface="Century Gothic"/>
            </a:endParaRPr>
          </a:p>
          <a:p>
            <a:pPr marL="0" lvl="0" indent="0" algn="ctr" rtl="0">
              <a:spcBef>
                <a:spcPts val="0"/>
              </a:spcBef>
              <a:spcAft>
                <a:spcPts val="0"/>
              </a:spcAft>
              <a:buNone/>
            </a:pPr>
            <a:r>
              <a:rPr lang="en-US" sz="1800" b="1">
                <a:latin typeface="Century Gothic"/>
                <a:ea typeface="Century Gothic"/>
                <a:cs typeface="Century Gothic"/>
                <a:sym typeface="Century Gothic"/>
              </a:rPr>
              <a:t>COMPUTER/MONITOR</a:t>
            </a:r>
            <a:endParaRPr sz="1800" b="1">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9"/>
          <p:cNvSpPr txBox="1">
            <a:spLocks noGrp="1"/>
          </p:cNvSpPr>
          <p:nvPr>
            <p:ph type="title"/>
          </p:nvPr>
        </p:nvSpPr>
        <p:spPr>
          <a:xfrm>
            <a:off x="484700" y="128118"/>
            <a:ext cx="7055400" cy="1400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3"/>
              </a:buClr>
              <a:buSzPts val="4200"/>
              <a:buFont typeface="Century Gothic"/>
              <a:buNone/>
            </a:pPr>
            <a:r>
              <a:rPr lang="en-US" b="1">
                <a:solidFill>
                  <a:srgbClr val="000000"/>
                </a:solidFill>
                <a:latin typeface="Century Gothic"/>
                <a:ea typeface="Century Gothic"/>
                <a:cs typeface="Century Gothic"/>
                <a:sym typeface="Century Gothic"/>
              </a:rPr>
              <a:t>Gradient coils: x, y, z</a:t>
            </a:r>
            <a:endParaRPr b="1">
              <a:solidFill>
                <a:srgbClr val="000000"/>
              </a:solidFill>
              <a:latin typeface="Century Gothic"/>
              <a:ea typeface="Century Gothic"/>
              <a:cs typeface="Century Gothic"/>
              <a:sym typeface="Century Gothic"/>
            </a:endParaRPr>
          </a:p>
        </p:txBody>
      </p:sp>
      <p:sp>
        <p:nvSpPr>
          <p:cNvPr id="129" name="Google Shape;129;p9"/>
          <p:cNvSpPr txBox="1">
            <a:spLocks noGrp="1"/>
          </p:cNvSpPr>
          <p:nvPr>
            <p:ph type="body" idx="1"/>
          </p:nvPr>
        </p:nvSpPr>
        <p:spPr>
          <a:xfrm>
            <a:off x="484710" y="1350561"/>
            <a:ext cx="8278290" cy="1491114"/>
          </a:xfrm>
          <a:prstGeom prst="rect">
            <a:avLst/>
          </a:prstGeom>
          <a:noFill/>
          <a:ln>
            <a:noFill/>
          </a:ln>
        </p:spPr>
        <p:txBody>
          <a:bodyPr spcFirstLastPara="1" wrap="square" lIns="91425" tIns="45700" rIns="91425" bIns="45700" anchor="t" anchorCtr="0">
            <a:normAutofit/>
          </a:bodyPr>
          <a:lstStyle/>
          <a:p>
            <a:pPr marL="342906" lvl="0" indent="-342906" algn="l" rtl="0">
              <a:spcBef>
                <a:spcPts val="0"/>
              </a:spcBef>
              <a:spcAft>
                <a:spcPts val="0"/>
              </a:spcAft>
              <a:buClr>
                <a:srgbClr val="000000"/>
              </a:buClr>
              <a:buSzPts val="1600"/>
              <a:buFont typeface="Century Gothic"/>
              <a:buChar char="●"/>
            </a:pPr>
            <a:r>
              <a:rPr lang="en-US">
                <a:solidFill>
                  <a:srgbClr val="000000"/>
                </a:solidFill>
                <a:latin typeface="Century Gothic"/>
                <a:ea typeface="Century Gothic"/>
                <a:cs typeface="Century Gothic"/>
                <a:sym typeface="Century Gothic"/>
              </a:rPr>
              <a:t>Alter the strength of the primary magnetic field</a:t>
            </a:r>
            <a:endParaRPr>
              <a:solidFill>
                <a:srgbClr val="000000"/>
              </a:solidFill>
              <a:latin typeface="Century Gothic"/>
              <a:ea typeface="Century Gothic"/>
              <a:cs typeface="Century Gothic"/>
              <a:sym typeface="Century Gothic"/>
            </a:endParaRPr>
          </a:p>
          <a:p>
            <a:pPr marL="342906" lvl="0" indent="-342906" algn="l" rtl="0">
              <a:spcBef>
                <a:spcPts val="1000"/>
              </a:spcBef>
              <a:spcAft>
                <a:spcPts val="0"/>
              </a:spcAft>
              <a:buClr>
                <a:srgbClr val="000000"/>
              </a:buClr>
              <a:buSzPts val="1600"/>
              <a:buFont typeface="Century Gothic"/>
              <a:buChar char="●"/>
            </a:pPr>
            <a:r>
              <a:rPr lang="en-US">
                <a:solidFill>
                  <a:srgbClr val="000000"/>
                </a:solidFill>
                <a:latin typeface="Century Gothic"/>
                <a:ea typeface="Century Gothic"/>
                <a:cs typeface="Century Gothic"/>
                <a:sym typeface="Century Gothic"/>
              </a:rPr>
              <a:t>Change the precession frequency between slices</a:t>
            </a:r>
            <a:endParaRPr>
              <a:solidFill>
                <a:srgbClr val="000000"/>
              </a:solidFill>
              <a:latin typeface="Century Gothic"/>
              <a:ea typeface="Century Gothic"/>
              <a:cs typeface="Century Gothic"/>
              <a:sym typeface="Century Gothic"/>
            </a:endParaRPr>
          </a:p>
          <a:p>
            <a:pPr marL="342906" lvl="0" indent="-342906" algn="l" rtl="0">
              <a:spcBef>
                <a:spcPts val="1000"/>
              </a:spcBef>
              <a:spcAft>
                <a:spcPts val="0"/>
              </a:spcAft>
              <a:buClr>
                <a:srgbClr val="000000"/>
              </a:buClr>
              <a:buSzPts val="1600"/>
              <a:buFont typeface="Century Gothic"/>
              <a:buChar char="●"/>
            </a:pPr>
            <a:r>
              <a:rPr lang="en-US">
                <a:solidFill>
                  <a:srgbClr val="000000"/>
                </a:solidFill>
                <a:latin typeface="Century Gothic"/>
                <a:ea typeface="Century Gothic"/>
                <a:cs typeface="Century Gothic"/>
                <a:sym typeface="Century Gothic"/>
              </a:rPr>
              <a:t>Allow Spatial encoding for MRI images</a:t>
            </a:r>
            <a:endParaRPr>
              <a:solidFill>
                <a:srgbClr val="000000"/>
              </a:solidFill>
              <a:latin typeface="Century Gothic"/>
              <a:ea typeface="Century Gothic"/>
              <a:cs typeface="Century Gothic"/>
              <a:sym typeface="Century Gothic"/>
            </a:endParaRPr>
          </a:p>
          <a:p>
            <a:pPr marL="742962" lvl="1" indent="-194315" algn="l" rtl="0">
              <a:spcBef>
                <a:spcPts val="1000"/>
              </a:spcBef>
              <a:spcAft>
                <a:spcPts val="0"/>
              </a:spcAft>
              <a:buSzPts val="1440"/>
              <a:buNone/>
            </a:pPr>
            <a:endParaRPr/>
          </a:p>
        </p:txBody>
      </p:sp>
      <p:pic>
        <p:nvPicPr>
          <p:cNvPr id="130" name="Google Shape;130;p9"/>
          <p:cNvPicPr preferRelativeResize="0"/>
          <p:nvPr/>
        </p:nvPicPr>
        <p:blipFill rotWithShape="1">
          <a:blip r:embed="rId3">
            <a:alphaModFix/>
          </a:blip>
          <a:srcRect/>
          <a:stretch/>
        </p:blipFill>
        <p:spPr>
          <a:xfrm>
            <a:off x="4882204" y="2841675"/>
            <a:ext cx="4097823" cy="3771003"/>
          </a:xfrm>
          <a:prstGeom prst="rect">
            <a:avLst/>
          </a:prstGeom>
          <a:noFill/>
          <a:ln>
            <a:noFill/>
          </a:ln>
        </p:spPr>
      </p:pic>
      <p:pic>
        <p:nvPicPr>
          <p:cNvPr id="131" name="Google Shape;131;p9" descr="https://upload.wikimedia.org/wikibooks/en/2/22/ZGradient.jpg"/>
          <p:cNvPicPr preferRelativeResize="0"/>
          <p:nvPr/>
        </p:nvPicPr>
        <p:blipFill rotWithShape="1">
          <a:blip r:embed="rId4">
            <a:alphaModFix/>
          </a:blip>
          <a:srcRect/>
          <a:stretch/>
        </p:blipFill>
        <p:spPr>
          <a:xfrm>
            <a:off x="157162" y="2841675"/>
            <a:ext cx="4252761" cy="3771003"/>
          </a:xfrm>
          <a:prstGeom prst="rect">
            <a:avLst/>
          </a:prstGeom>
          <a:noFill/>
          <a:ln>
            <a:noFill/>
          </a:ln>
        </p:spPr>
      </p:pic>
      <p:pic>
        <p:nvPicPr>
          <p:cNvPr id="132" name="Google Shape;132;p9"/>
          <p:cNvPicPr preferRelativeResize="0"/>
          <p:nvPr/>
        </p:nvPicPr>
        <p:blipFill rotWithShape="1">
          <a:blip r:embed="rId5">
            <a:alphaModFix/>
          </a:blip>
          <a:srcRect/>
          <a:stretch/>
        </p:blipFill>
        <p:spPr>
          <a:xfrm>
            <a:off x="5835835" y="-18870"/>
            <a:ext cx="1383319" cy="1369431"/>
          </a:xfrm>
          <a:prstGeom prst="rect">
            <a:avLst/>
          </a:prstGeom>
          <a:noFill/>
          <a:ln>
            <a:noFill/>
          </a:ln>
        </p:spPr>
      </p:pic>
      <p:pic>
        <p:nvPicPr>
          <p:cNvPr id="133" name="Google Shape;133;p9"/>
          <p:cNvPicPr preferRelativeResize="0"/>
          <p:nvPr/>
        </p:nvPicPr>
        <p:blipFill rotWithShape="1">
          <a:blip r:embed="rId6">
            <a:alphaModFix/>
          </a:blip>
          <a:srcRect/>
          <a:stretch/>
        </p:blipFill>
        <p:spPr>
          <a:xfrm>
            <a:off x="7345539" y="0"/>
            <a:ext cx="1352831" cy="1350561"/>
          </a:xfrm>
          <a:prstGeom prst="rect">
            <a:avLst/>
          </a:prstGeom>
          <a:noFill/>
          <a:ln>
            <a:noFill/>
          </a:ln>
        </p:spPr>
      </p:pic>
      <p:sp>
        <p:nvSpPr>
          <p:cNvPr id="134" name="Google Shape;134;p9"/>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0000"/>
              </a:buClr>
              <a:buFont typeface="Arial"/>
              <a:buNone/>
            </a:pPr>
            <a:fld id="{00000000-1234-1234-1234-123412341234}" type="slidenum">
              <a:rPr lang="en-US" sz="1000">
                <a:solidFill>
                  <a:schemeClr val="dk2"/>
                </a:solidFill>
                <a:latin typeface="Arial"/>
                <a:ea typeface="Arial"/>
                <a:cs typeface="Arial"/>
                <a:sym typeface="Arial"/>
              </a:rPr>
              <a:pPr marL="0" lvl="0" indent="0" algn="ctr" rtl="0">
                <a:spcBef>
                  <a:spcPts val="0"/>
                </a:spcBef>
                <a:spcAft>
                  <a:spcPts val="0"/>
                </a:spcAft>
                <a:buClr>
                  <a:srgbClr val="000000"/>
                </a:buClr>
                <a:buFont typeface="Arial"/>
                <a:buNone/>
              </a:pPr>
              <a:t>6</a:t>
            </a:fld>
            <a:endParaRPr sz="1000">
              <a:solidFill>
                <a:schemeClr val="dk2"/>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2"/>
          <p:cNvSpPr txBox="1">
            <a:spLocks noGrp="1"/>
          </p:cNvSpPr>
          <p:nvPr>
            <p:ph type="title"/>
          </p:nvPr>
        </p:nvSpPr>
        <p:spPr>
          <a:xfrm>
            <a:off x="122922" y="98250"/>
            <a:ext cx="7055380"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3"/>
              </a:buClr>
              <a:buSzPts val="2800"/>
              <a:buFont typeface="Century Gothic"/>
              <a:buNone/>
            </a:pPr>
            <a:r>
              <a:rPr lang="en-US" sz="3600" b="1">
                <a:solidFill>
                  <a:srgbClr val="000000"/>
                </a:solidFill>
                <a:latin typeface="Century Gothic"/>
                <a:ea typeface="Century Gothic"/>
                <a:cs typeface="Century Gothic"/>
                <a:sym typeface="Century Gothic"/>
              </a:rPr>
              <a:t>Hydrogen atoms</a:t>
            </a:r>
            <a:endParaRPr sz="3600" b="1">
              <a:solidFill>
                <a:srgbClr val="000000"/>
              </a:solidFill>
              <a:latin typeface="Century Gothic"/>
              <a:ea typeface="Century Gothic"/>
              <a:cs typeface="Century Gothic"/>
              <a:sym typeface="Century Gothic"/>
            </a:endParaRPr>
          </a:p>
        </p:txBody>
      </p:sp>
      <p:sp>
        <p:nvSpPr>
          <p:cNvPr id="141" name="Google Shape;141;p12"/>
          <p:cNvSpPr txBox="1">
            <a:spLocks noGrp="1"/>
          </p:cNvSpPr>
          <p:nvPr>
            <p:ph type="body" idx="1"/>
          </p:nvPr>
        </p:nvSpPr>
        <p:spPr>
          <a:xfrm>
            <a:off x="398013" y="1291002"/>
            <a:ext cx="4385338" cy="2768678"/>
          </a:xfrm>
          <a:prstGeom prst="rect">
            <a:avLst/>
          </a:prstGeom>
          <a:noFill/>
          <a:ln>
            <a:noFill/>
          </a:ln>
        </p:spPr>
        <p:txBody>
          <a:bodyPr spcFirstLastPara="1" wrap="square" lIns="91425" tIns="45700" rIns="91425" bIns="45700" anchor="t" anchorCtr="0">
            <a:normAutofit/>
          </a:bodyPr>
          <a:lstStyle/>
          <a:p>
            <a:pPr marL="342906" lvl="0" indent="-342906" algn="l" rtl="0">
              <a:lnSpc>
                <a:spcPct val="90000"/>
              </a:lnSpc>
              <a:spcBef>
                <a:spcPts val="0"/>
              </a:spcBef>
              <a:spcAft>
                <a:spcPts val="0"/>
              </a:spcAft>
              <a:buClr>
                <a:srgbClr val="000000"/>
              </a:buClr>
              <a:buSzPts val="1600"/>
              <a:buFont typeface="Century Gothic"/>
              <a:buChar char="●"/>
            </a:pPr>
            <a:r>
              <a:rPr lang="en-US">
                <a:solidFill>
                  <a:srgbClr val="000000"/>
                </a:solidFill>
                <a:latin typeface="Century Gothic"/>
                <a:ea typeface="Century Gothic"/>
                <a:cs typeface="Century Gothic"/>
                <a:sym typeface="Century Gothic"/>
              </a:rPr>
              <a:t>Human tissue contains water molecules with hydrogen atoms.</a:t>
            </a:r>
            <a:endParaRPr>
              <a:solidFill>
                <a:srgbClr val="000000"/>
              </a:solidFill>
              <a:latin typeface="Century Gothic"/>
              <a:ea typeface="Century Gothic"/>
              <a:cs typeface="Century Gothic"/>
              <a:sym typeface="Century Gothic"/>
            </a:endParaRPr>
          </a:p>
          <a:p>
            <a:pPr marL="0" lvl="0" indent="0" algn="l" rtl="0">
              <a:lnSpc>
                <a:spcPct val="90000"/>
              </a:lnSpc>
              <a:spcBef>
                <a:spcPts val="0"/>
              </a:spcBef>
              <a:spcAft>
                <a:spcPts val="0"/>
              </a:spcAft>
              <a:buNone/>
            </a:pPr>
            <a:endParaRPr>
              <a:solidFill>
                <a:srgbClr val="000000"/>
              </a:solidFill>
              <a:latin typeface="Century Gothic"/>
              <a:ea typeface="Century Gothic"/>
              <a:cs typeface="Century Gothic"/>
              <a:sym typeface="Century Gothic"/>
            </a:endParaRPr>
          </a:p>
          <a:p>
            <a:pPr marL="342906" lvl="0" indent="-342906" algn="l" rtl="0">
              <a:lnSpc>
                <a:spcPct val="90000"/>
              </a:lnSpc>
              <a:spcBef>
                <a:spcPts val="0"/>
              </a:spcBef>
              <a:spcAft>
                <a:spcPts val="0"/>
              </a:spcAft>
              <a:buClr>
                <a:srgbClr val="000000"/>
              </a:buClr>
              <a:buSzPts val="1600"/>
              <a:buFont typeface="Century Gothic"/>
              <a:buChar char="●"/>
            </a:pPr>
            <a:r>
              <a:rPr lang="en-US">
                <a:solidFill>
                  <a:srgbClr val="000000"/>
                </a:solidFill>
                <a:latin typeface="Century Gothic"/>
                <a:ea typeface="Century Gothic"/>
                <a:cs typeface="Century Gothic"/>
                <a:sym typeface="Century Gothic"/>
              </a:rPr>
              <a:t>Hydrogen atoms are positively charged. </a:t>
            </a:r>
            <a:endParaRPr>
              <a:solidFill>
                <a:srgbClr val="000000"/>
              </a:solidFill>
              <a:latin typeface="Century Gothic"/>
              <a:ea typeface="Century Gothic"/>
              <a:cs typeface="Century Gothic"/>
              <a:sym typeface="Century Gothic"/>
            </a:endParaRPr>
          </a:p>
          <a:p>
            <a:pPr marL="0" lvl="0" indent="0" algn="l" rtl="0">
              <a:lnSpc>
                <a:spcPct val="90000"/>
              </a:lnSpc>
              <a:spcBef>
                <a:spcPts val="0"/>
              </a:spcBef>
              <a:spcAft>
                <a:spcPts val="0"/>
              </a:spcAft>
              <a:buNone/>
            </a:pPr>
            <a:endParaRPr>
              <a:solidFill>
                <a:srgbClr val="000000"/>
              </a:solidFill>
              <a:latin typeface="Century Gothic"/>
              <a:ea typeface="Century Gothic"/>
              <a:cs typeface="Century Gothic"/>
              <a:sym typeface="Century Gothic"/>
            </a:endParaRPr>
          </a:p>
          <a:p>
            <a:pPr marL="342906" lvl="0" indent="-342906" algn="l" rtl="0">
              <a:lnSpc>
                <a:spcPct val="90000"/>
              </a:lnSpc>
              <a:spcBef>
                <a:spcPts val="1000"/>
              </a:spcBef>
              <a:spcAft>
                <a:spcPts val="0"/>
              </a:spcAft>
              <a:buClr>
                <a:srgbClr val="000000"/>
              </a:buClr>
              <a:buSzPts val="1600"/>
              <a:buFont typeface="Century Gothic"/>
              <a:buChar char="●"/>
            </a:pPr>
            <a:r>
              <a:rPr lang="en-US">
                <a:solidFill>
                  <a:srgbClr val="000000"/>
                </a:solidFill>
                <a:latin typeface="Century Gothic"/>
                <a:ea typeface="Century Gothic"/>
                <a:cs typeface="Century Gothic"/>
                <a:sym typeface="Century Gothic"/>
              </a:rPr>
              <a:t>They are tiny magnets.</a:t>
            </a:r>
            <a:endParaRPr>
              <a:solidFill>
                <a:srgbClr val="000000"/>
              </a:solidFill>
              <a:latin typeface="Century Gothic"/>
              <a:ea typeface="Century Gothic"/>
              <a:cs typeface="Century Gothic"/>
              <a:sym typeface="Century Gothic"/>
            </a:endParaRPr>
          </a:p>
          <a:p>
            <a:pPr marL="342906" lvl="0" indent="-241306" algn="l" rtl="0">
              <a:lnSpc>
                <a:spcPct val="90000"/>
              </a:lnSpc>
              <a:spcBef>
                <a:spcPts val="1000"/>
              </a:spcBef>
              <a:spcAft>
                <a:spcPts val="0"/>
              </a:spcAft>
              <a:buSzPts val="1600"/>
              <a:buNone/>
            </a:pPr>
            <a:endParaRPr/>
          </a:p>
        </p:txBody>
      </p:sp>
      <p:pic>
        <p:nvPicPr>
          <p:cNvPr id="142" name="Google Shape;142;p12"/>
          <p:cNvPicPr preferRelativeResize="0"/>
          <p:nvPr/>
        </p:nvPicPr>
        <p:blipFill rotWithShape="1">
          <a:blip r:embed="rId3">
            <a:alphaModFix/>
          </a:blip>
          <a:srcRect/>
          <a:stretch/>
        </p:blipFill>
        <p:spPr>
          <a:xfrm>
            <a:off x="786370" y="4461868"/>
            <a:ext cx="960092" cy="1791392"/>
          </a:xfrm>
          <a:prstGeom prst="rect">
            <a:avLst/>
          </a:prstGeom>
          <a:noFill/>
          <a:ln>
            <a:noFill/>
          </a:ln>
        </p:spPr>
      </p:pic>
      <p:pic>
        <p:nvPicPr>
          <p:cNvPr id="143" name="Google Shape;143;p12"/>
          <p:cNvPicPr preferRelativeResize="0"/>
          <p:nvPr/>
        </p:nvPicPr>
        <p:blipFill rotWithShape="1">
          <a:blip r:embed="rId4">
            <a:alphaModFix/>
          </a:blip>
          <a:srcRect/>
          <a:stretch/>
        </p:blipFill>
        <p:spPr>
          <a:xfrm>
            <a:off x="2590776" y="3487099"/>
            <a:ext cx="1832425" cy="3151375"/>
          </a:xfrm>
          <a:prstGeom prst="rect">
            <a:avLst/>
          </a:prstGeom>
          <a:noFill/>
          <a:ln>
            <a:noFill/>
          </a:ln>
        </p:spPr>
      </p:pic>
      <p:pic>
        <p:nvPicPr>
          <p:cNvPr id="144" name="Google Shape;144;p12"/>
          <p:cNvPicPr preferRelativeResize="0"/>
          <p:nvPr/>
        </p:nvPicPr>
        <p:blipFill rotWithShape="1">
          <a:blip r:embed="rId5">
            <a:alphaModFix/>
          </a:blip>
          <a:srcRect/>
          <a:stretch/>
        </p:blipFill>
        <p:spPr>
          <a:xfrm>
            <a:off x="4849673" y="2112825"/>
            <a:ext cx="4010899" cy="2242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3"/>
          <p:cNvSpPr txBox="1">
            <a:spLocks noGrp="1"/>
          </p:cNvSpPr>
          <p:nvPr>
            <p:ph type="title"/>
          </p:nvPr>
        </p:nvSpPr>
        <p:spPr>
          <a:xfrm>
            <a:off x="428600" y="295725"/>
            <a:ext cx="3999900" cy="844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3"/>
              </a:buClr>
              <a:buSzPts val="3600"/>
              <a:buFont typeface="Century Gothic"/>
              <a:buNone/>
            </a:pPr>
            <a:r>
              <a:rPr lang="en-US" sz="3600" b="1">
                <a:solidFill>
                  <a:srgbClr val="000000"/>
                </a:solidFill>
                <a:latin typeface="Century Gothic"/>
                <a:ea typeface="Century Gothic"/>
                <a:cs typeface="Century Gothic"/>
                <a:sym typeface="Century Gothic"/>
              </a:rPr>
              <a:t>NUCLEAR SPIN</a:t>
            </a:r>
            <a:endParaRPr sz="3600" b="1">
              <a:solidFill>
                <a:srgbClr val="000000"/>
              </a:solidFill>
              <a:latin typeface="Century Gothic"/>
              <a:ea typeface="Century Gothic"/>
              <a:cs typeface="Century Gothic"/>
              <a:sym typeface="Century Gothic"/>
            </a:endParaRPr>
          </a:p>
        </p:txBody>
      </p:sp>
      <p:sp>
        <p:nvSpPr>
          <p:cNvPr id="151" name="Google Shape;151;p13"/>
          <p:cNvSpPr txBox="1">
            <a:spLocks noGrp="1"/>
          </p:cNvSpPr>
          <p:nvPr>
            <p:ph type="body" idx="1"/>
          </p:nvPr>
        </p:nvSpPr>
        <p:spPr>
          <a:xfrm>
            <a:off x="428599" y="3994525"/>
            <a:ext cx="8485200" cy="2085000"/>
          </a:xfrm>
          <a:prstGeom prst="rect">
            <a:avLst/>
          </a:prstGeom>
          <a:noFill/>
          <a:ln>
            <a:noFill/>
          </a:ln>
        </p:spPr>
        <p:txBody>
          <a:bodyPr spcFirstLastPara="1" wrap="square" lIns="91425" tIns="45700" rIns="91425" bIns="45700" anchor="t" anchorCtr="0">
            <a:normAutofit fontScale="85000" lnSpcReduction="10000"/>
          </a:bodyPr>
          <a:lstStyle/>
          <a:p>
            <a:pPr marL="457200" lvl="0" indent="-381000" algn="l" rtl="0">
              <a:lnSpc>
                <a:spcPct val="80000"/>
              </a:lnSpc>
              <a:spcBef>
                <a:spcPts val="1000"/>
              </a:spcBef>
              <a:spcAft>
                <a:spcPts val="0"/>
              </a:spcAft>
              <a:buClr>
                <a:schemeClr val="dk1"/>
              </a:buClr>
              <a:buSzPts val="2400"/>
              <a:buFont typeface="Century Gothic"/>
              <a:buChar char="●"/>
            </a:pPr>
            <a:r>
              <a:rPr lang="en-US" sz="2400">
                <a:solidFill>
                  <a:schemeClr val="dk1"/>
                </a:solidFill>
                <a:latin typeface="Century Gothic"/>
                <a:ea typeface="Century Gothic"/>
                <a:cs typeface="Century Gothic"/>
                <a:sym typeface="Century Gothic"/>
              </a:rPr>
              <a:t>Normally protons are aligned in a random fashion.</a:t>
            </a:r>
            <a:endParaRPr sz="2400">
              <a:solidFill>
                <a:schemeClr val="dk1"/>
              </a:solidFill>
              <a:latin typeface="Century Gothic"/>
              <a:ea typeface="Century Gothic"/>
              <a:cs typeface="Century Gothic"/>
              <a:sym typeface="Century Gothic"/>
            </a:endParaRPr>
          </a:p>
          <a:p>
            <a:pPr marL="0" lvl="0" indent="0" algn="l" rtl="0">
              <a:lnSpc>
                <a:spcPct val="80000"/>
              </a:lnSpc>
              <a:spcBef>
                <a:spcPts val="1000"/>
              </a:spcBef>
              <a:spcAft>
                <a:spcPts val="0"/>
              </a:spcAft>
              <a:buSzPts val="1100"/>
              <a:buNone/>
            </a:pPr>
            <a:endParaRPr sz="2400">
              <a:solidFill>
                <a:schemeClr val="dk1"/>
              </a:solidFill>
              <a:latin typeface="Century Gothic"/>
              <a:ea typeface="Century Gothic"/>
              <a:cs typeface="Century Gothic"/>
              <a:sym typeface="Century Gothic"/>
            </a:endParaRPr>
          </a:p>
          <a:p>
            <a:pPr marL="457200" lvl="0" indent="-381000" algn="l" rtl="0">
              <a:lnSpc>
                <a:spcPct val="80000"/>
              </a:lnSpc>
              <a:spcBef>
                <a:spcPts val="1000"/>
              </a:spcBef>
              <a:spcAft>
                <a:spcPts val="0"/>
              </a:spcAft>
              <a:buClr>
                <a:schemeClr val="dk1"/>
              </a:buClr>
              <a:buSzPts val="2400"/>
              <a:buFont typeface="Century Gothic"/>
              <a:buChar char="●"/>
            </a:pPr>
            <a:r>
              <a:rPr lang="en-US" sz="2400">
                <a:solidFill>
                  <a:schemeClr val="dk1"/>
                </a:solidFill>
                <a:latin typeface="Century Gothic"/>
                <a:ea typeface="Century Gothic"/>
                <a:cs typeface="Century Gothic"/>
                <a:sym typeface="Century Gothic"/>
              </a:rPr>
              <a:t>When they are exposed to a strong external magnetic  field (B0) they align in only two ways: parallel or antiparallel.</a:t>
            </a:r>
            <a:endParaRPr sz="2400">
              <a:solidFill>
                <a:schemeClr val="dk1"/>
              </a:solidFill>
              <a:latin typeface="Century Gothic"/>
              <a:ea typeface="Century Gothic"/>
              <a:cs typeface="Century Gothic"/>
              <a:sym typeface="Century Gothic"/>
            </a:endParaRPr>
          </a:p>
          <a:p>
            <a:pPr marL="0" lvl="0" indent="0" algn="l" rtl="0">
              <a:lnSpc>
                <a:spcPct val="80000"/>
              </a:lnSpc>
              <a:spcBef>
                <a:spcPts val="1000"/>
              </a:spcBef>
              <a:spcAft>
                <a:spcPts val="0"/>
              </a:spcAft>
              <a:buNone/>
            </a:pPr>
            <a:endParaRPr sz="2400">
              <a:solidFill>
                <a:schemeClr val="dk1"/>
              </a:solidFill>
            </a:endParaRPr>
          </a:p>
          <a:p>
            <a:pPr marL="457200" lvl="0" indent="-381000" algn="l" rtl="0">
              <a:lnSpc>
                <a:spcPct val="80000"/>
              </a:lnSpc>
              <a:spcBef>
                <a:spcPts val="1000"/>
              </a:spcBef>
              <a:spcAft>
                <a:spcPts val="0"/>
              </a:spcAft>
              <a:buClr>
                <a:schemeClr val="dk1"/>
              </a:buClr>
              <a:buSzPts val="2400"/>
              <a:buFont typeface="Century Gothic"/>
              <a:buChar char="●"/>
            </a:pPr>
            <a:r>
              <a:rPr lang="en-US" sz="2400">
                <a:solidFill>
                  <a:schemeClr val="dk1"/>
                </a:solidFill>
                <a:latin typeface="Century Gothic"/>
                <a:ea typeface="Century Gothic"/>
                <a:cs typeface="Century Gothic"/>
                <a:sym typeface="Century Gothic"/>
              </a:rPr>
              <a:t>Net magnetitation parallel to the magnetic field (Z)</a:t>
            </a:r>
            <a:endParaRPr sz="2400">
              <a:solidFill>
                <a:schemeClr val="dk1"/>
              </a:solidFill>
              <a:latin typeface="Century Gothic"/>
              <a:ea typeface="Century Gothic"/>
              <a:cs typeface="Century Gothic"/>
              <a:sym typeface="Century Gothic"/>
            </a:endParaRPr>
          </a:p>
          <a:p>
            <a:pPr marL="0" lvl="0" indent="0" algn="l" rtl="0">
              <a:lnSpc>
                <a:spcPct val="80000"/>
              </a:lnSpc>
              <a:spcBef>
                <a:spcPts val="1000"/>
              </a:spcBef>
              <a:spcAft>
                <a:spcPts val="0"/>
              </a:spcAft>
              <a:buSzPts val="1480"/>
              <a:buNone/>
            </a:pPr>
            <a:endParaRPr sz="1850"/>
          </a:p>
          <a:p>
            <a:pPr marL="0" lvl="0" indent="0" algn="l" rtl="0">
              <a:lnSpc>
                <a:spcPct val="80000"/>
              </a:lnSpc>
              <a:spcBef>
                <a:spcPts val="1000"/>
              </a:spcBef>
              <a:spcAft>
                <a:spcPts val="0"/>
              </a:spcAft>
              <a:buSzPts val="1480"/>
              <a:buNone/>
            </a:pPr>
            <a:endParaRPr sz="1850"/>
          </a:p>
        </p:txBody>
      </p:sp>
      <p:sp>
        <p:nvSpPr>
          <p:cNvPr id="152" name="Google Shape;152;p13"/>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0000"/>
              </a:buClr>
              <a:buFont typeface="Arial"/>
              <a:buNone/>
            </a:pPr>
            <a:fld id="{00000000-1234-1234-1234-123412341234}" type="slidenum">
              <a:rPr lang="en-US" sz="1000">
                <a:solidFill>
                  <a:schemeClr val="dk2"/>
                </a:solidFill>
                <a:latin typeface="Arial"/>
                <a:ea typeface="Arial"/>
                <a:cs typeface="Arial"/>
                <a:sym typeface="Arial"/>
              </a:rPr>
              <a:pPr marL="0" lvl="0" indent="0" algn="ctr" rtl="0">
                <a:spcBef>
                  <a:spcPts val="0"/>
                </a:spcBef>
                <a:spcAft>
                  <a:spcPts val="0"/>
                </a:spcAft>
                <a:buClr>
                  <a:srgbClr val="000000"/>
                </a:buClr>
                <a:buFont typeface="Arial"/>
                <a:buNone/>
              </a:pPr>
              <a:t>8</a:t>
            </a:fld>
            <a:endParaRPr sz="1000">
              <a:solidFill>
                <a:schemeClr val="dk2"/>
              </a:solidFill>
              <a:latin typeface="Arial"/>
              <a:ea typeface="Arial"/>
              <a:cs typeface="Arial"/>
              <a:sym typeface="Arial"/>
            </a:endParaRPr>
          </a:p>
        </p:txBody>
      </p:sp>
      <p:pic>
        <p:nvPicPr>
          <p:cNvPr id="153" name="Google Shape;153;p13"/>
          <p:cNvPicPr preferRelativeResize="0"/>
          <p:nvPr/>
        </p:nvPicPr>
        <p:blipFill>
          <a:blip r:embed="rId3">
            <a:alphaModFix/>
          </a:blip>
          <a:stretch>
            <a:fillRect/>
          </a:stretch>
        </p:blipFill>
        <p:spPr>
          <a:xfrm>
            <a:off x="5182375" y="295725"/>
            <a:ext cx="3662026" cy="3698800"/>
          </a:xfrm>
          <a:prstGeom prst="rect">
            <a:avLst/>
          </a:prstGeom>
          <a:noFill/>
          <a:ln>
            <a:noFill/>
          </a:ln>
        </p:spPr>
      </p:pic>
      <p:pic>
        <p:nvPicPr>
          <p:cNvPr id="154" name="Google Shape;154;p13"/>
          <p:cNvPicPr preferRelativeResize="0"/>
          <p:nvPr/>
        </p:nvPicPr>
        <p:blipFill>
          <a:blip r:embed="rId4">
            <a:alphaModFix/>
          </a:blip>
          <a:stretch>
            <a:fillRect/>
          </a:stretch>
        </p:blipFill>
        <p:spPr>
          <a:xfrm>
            <a:off x="169675" y="1361725"/>
            <a:ext cx="4519250" cy="250938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6b1306f0e9_0_5"/>
          <p:cNvSpPr txBox="1">
            <a:spLocks noGrp="1"/>
          </p:cNvSpPr>
          <p:nvPr>
            <p:ph type="title"/>
          </p:nvPr>
        </p:nvSpPr>
        <p:spPr>
          <a:xfrm>
            <a:off x="484705" y="781922"/>
            <a:ext cx="3367500" cy="766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accent3"/>
              </a:buClr>
              <a:buSzPts val="3600"/>
              <a:buFont typeface="Century Gothic"/>
              <a:buNone/>
            </a:pPr>
            <a:r>
              <a:rPr lang="en-US" sz="3600" b="1">
                <a:latin typeface="Century Gothic"/>
                <a:ea typeface="Century Gothic"/>
                <a:cs typeface="Century Gothic"/>
                <a:sym typeface="Century Gothic"/>
              </a:rPr>
              <a:t>PRECESSION</a:t>
            </a:r>
            <a:endParaRPr>
              <a:latin typeface="Century Gothic"/>
              <a:ea typeface="Century Gothic"/>
              <a:cs typeface="Century Gothic"/>
              <a:sym typeface="Century Gothic"/>
            </a:endParaRPr>
          </a:p>
        </p:txBody>
      </p:sp>
      <p:sp>
        <p:nvSpPr>
          <p:cNvPr id="161" name="Google Shape;161;g6b1306f0e9_0_5"/>
          <p:cNvSpPr txBox="1">
            <a:spLocks noGrp="1"/>
          </p:cNvSpPr>
          <p:nvPr>
            <p:ph type="body" idx="1"/>
          </p:nvPr>
        </p:nvSpPr>
        <p:spPr>
          <a:xfrm>
            <a:off x="5033663" y="873425"/>
            <a:ext cx="3973200" cy="1971900"/>
          </a:xfrm>
          <a:prstGeom prst="rect">
            <a:avLst/>
          </a:prstGeom>
        </p:spPr>
        <p:txBody>
          <a:bodyPr spcFirstLastPara="1" wrap="square" lIns="91425" tIns="45700" rIns="91425" bIns="45700" anchor="t" anchorCtr="0">
            <a:noAutofit/>
          </a:bodyPr>
          <a:lstStyle/>
          <a:p>
            <a:pPr marL="457200" lvl="0" indent="-320040" algn="l" rtl="0">
              <a:spcBef>
                <a:spcPts val="1000"/>
              </a:spcBef>
              <a:spcAft>
                <a:spcPts val="0"/>
              </a:spcAft>
              <a:buClr>
                <a:schemeClr val="dk1"/>
              </a:buClr>
              <a:buSzPts val="1440"/>
              <a:buFont typeface="Century Gothic"/>
              <a:buChar char="●"/>
            </a:pPr>
            <a:r>
              <a:rPr lang="en-US">
                <a:solidFill>
                  <a:schemeClr val="dk1"/>
                </a:solidFill>
                <a:latin typeface="Century Gothic"/>
                <a:ea typeface="Century Gothic"/>
                <a:cs typeface="Century Gothic"/>
                <a:sym typeface="Century Gothic"/>
              </a:rPr>
              <a:t>The axis of the spinning top circles forming a cone shape.</a:t>
            </a:r>
            <a:endParaRPr>
              <a:solidFill>
                <a:schemeClr val="dk1"/>
              </a:solidFill>
              <a:latin typeface="Century Gothic"/>
              <a:ea typeface="Century Gothic"/>
              <a:cs typeface="Century Gothic"/>
              <a:sym typeface="Century Gothic"/>
            </a:endParaRPr>
          </a:p>
          <a:p>
            <a:pPr marL="0" lvl="0" indent="0" algn="l" rtl="0">
              <a:spcBef>
                <a:spcPts val="1000"/>
              </a:spcBef>
              <a:spcAft>
                <a:spcPts val="0"/>
              </a:spcAft>
              <a:buNone/>
            </a:pPr>
            <a:endParaRPr>
              <a:solidFill>
                <a:schemeClr val="dk1"/>
              </a:solidFill>
              <a:latin typeface="Century Gothic"/>
              <a:ea typeface="Century Gothic"/>
              <a:cs typeface="Century Gothic"/>
              <a:sym typeface="Century Gothic"/>
            </a:endParaRPr>
          </a:p>
          <a:p>
            <a:pPr marL="457200" lvl="0" indent="-320040" algn="l" rtl="0">
              <a:spcBef>
                <a:spcPts val="1000"/>
              </a:spcBef>
              <a:spcAft>
                <a:spcPts val="0"/>
              </a:spcAft>
              <a:buClr>
                <a:schemeClr val="dk1"/>
              </a:buClr>
              <a:buSzPts val="1440"/>
              <a:buFont typeface="Century Gothic"/>
              <a:buChar char="●"/>
            </a:pPr>
            <a:r>
              <a:rPr lang="en-US">
                <a:solidFill>
                  <a:schemeClr val="dk1"/>
                </a:solidFill>
                <a:latin typeface="Century Gothic"/>
                <a:ea typeface="Century Gothic"/>
                <a:cs typeface="Century Gothic"/>
                <a:sym typeface="Century Gothic"/>
              </a:rPr>
              <a:t>How fast the protons precess?</a:t>
            </a:r>
            <a:endParaRPr>
              <a:solidFill>
                <a:schemeClr val="dk1"/>
              </a:solidFill>
              <a:latin typeface="Century Gothic"/>
              <a:ea typeface="Century Gothic"/>
              <a:cs typeface="Century Gothic"/>
              <a:sym typeface="Century Gothic"/>
            </a:endParaRPr>
          </a:p>
          <a:p>
            <a:pPr marL="0" lvl="0" indent="0" algn="l" rtl="0">
              <a:spcBef>
                <a:spcPts val="1000"/>
              </a:spcBef>
              <a:spcAft>
                <a:spcPts val="0"/>
              </a:spcAft>
              <a:buNone/>
            </a:pPr>
            <a:endParaRPr>
              <a:solidFill>
                <a:schemeClr val="dk1"/>
              </a:solidFill>
            </a:endParaRPr>
          </a:p>
          <a:p>
            <a:pPr marL="457200" lvl="0" indent="-320040" algn="l" rtl="0">
              <a:spcBef>
                <a:spcPts val="1000"/>
              </a:spcBef>
              <a:spcAft>
                <a:spcPts val="0"/>
              </a:spcAft>
              <a:buClr>
                <a:schemeClr val="dk1"/>
              </a:buClr>
              <a:buSzPts val="1440"/>
              <a:buChar char="●"/>
            </a:pPr>
            <a:r>
              <a:rPr lang="en-US" b="1">
                <a:solidFill>
                  <a:schemeClr val="dk1"/>
                </a:solidFill>
                <a:latin typeface="Century Gothic"/>
                <a:ea typeface="Century Gothic"/>
                <a:cs typeface="Century Gothic"/>
                <a:sym typeface="Century Gothic"/>
              </a:rPr>
              <a:t>Precession frequency</a:t>
            </a:r>
            <a:r>
              <a:rPr lang="en-US">
                <a:solidFill>
                  <a:schemeClr val="dk1"/>
                </a:solidFill>
                <a:latin typeface="Century Gothic"/>
                <a:ea typeface="Century Gothic"/>
                <a:cs typeface="Century Gothic"/>
                <a:sym typeface="Century Gothic"/>
              </a:rPr>
              <a:t> depends upon the strength of the magnetic field.</a:t>
            </a:r>
            <a:endParaRPr>
              <a:solidFill>
                <a:schemeClr val="dk1"/>
              </a:solidFill>
              <a:latin typeface="Century Gothic"/>
              <a:ea typeface="Century Gothic"/>
              <a:cs typeface="Century Gothic"/>
              <a:sym typeface="Century Gothic"/>
            </a:endParaRPr>
          </a:p>
          <a:p>
            <a:pPr marL="0" lvl="0" indent="0" algn="l" rtl="0">
              <a:spcBef>
                <a:spcPts val="1000"/>
              </a:spcBef>
              <a:spcAft>
                <a:spcPts val="0"/>
              </a:spcAft>
              <a:buClr>
                <a:schemeClr val="dk1"/>
              </a:buClr>
              <a:buSzPts val="1100"/>
              <a:buFont typeface="Arial"/>
              <a:buNone/>
            </a:pPr>
            <a:r>
              <a:rPr lang="en-US" sz="1100">
                <a:solidFill>
                  <a:schemeClr val="dk1"/>
                </a:solidFill>
              </a:rPr>
              <a:t>	 	 	 		</a:t>
            </a:r>
            <a:endParaRPr sz="1100">
              <a:solidFill>
                <a:schemeClr val="dk1"/>
              </a:solidFill>
            </a:endParaRPr>
          </a:p>
          <a:p>
            <a:pPr marL="0" lvl="0" indent="0" algn="l" rtl="0">
              <a:spcBef>
                <a:spcPts val="1000"/>
              </a:spcBef>
              <a:spcAft>
                <a:spcPts val="0"/>
              </a:spcAft>
              <a:buClr>
                <a:schemeClr val="dk1"/>
              </a:buClr>
              <a:buSzPts val="1100"/>
              <a:buFont typeface="Arial"/>
              <a:buNone/>
            </a:pPr>
            <a:r>
              <a:rPr lang="en-US" sz="1100">
                <a:solidFill>
                  <a:schemeClr val="dk1"/>
                </a:solidFill>
              </a:rPr>
              <a:t>			</a:t>
            </a:r>
            <a:endParaRPr sz="1100">
              <a:solidFill>
                <a:schemeClr val="dk1"/>
              </a:solidFill>
            </a:endParaRPr>
          </a:p>
          <a:p>
            <a:pPr marL="0" lvl="0" indent="0" algn="l" rtl="0">
              <a:spcBef>
                <a:spcPts val="1000"/>
              </a:spcBef>
              <a:spcAft>
                <a:spcPts val="0"/>
              </a:spcAft>
              <a:buClr>
                <a:schemeClr val="dk1"/>
              </a:buClr>
              <a:buSzPts val="1100"/>
              <a:buFont typeface="Arial"/>
              <a:buNone/>
            </a:pPr>
            <a:r>
              <a:rPr lang="en-US" sz="1100">
                <a:solidFill>
                  <a:schemeClr val="dk1"/>
                </a:solidFill>
              </a:rPr>
              <a:t>				</a:t>
            </a:r>
            <a:endParaRPr sz="1100">
              <a:solidFill>
                <a:schemeClr val="dk1"/>
              </a:solidFill>
            </a:endParaRPr>
          </a:p>
          <a:p>
            <a:pPr marL="0" lvl="0" indent="0" algn="l" rtl="0">
              <a:spcBef>
                <a:spcPts val="1000"/>
              </a:spcBef>
              <a:spcAft>
                <a:spcPts val="0"/>
              </a:spcAft>
              <a:buClr>
                <a:schemeClr val="dk1"/>
              </a:buClr>
              <a:buSzPts val="1100"/>
              <a:buFont typeface="Arial"/>
              <a:buNone/>
            </a:pPr>
            <a:r>
              <a:rPr lang="en-US" sz="1100">
                <a:solidFill>
                  <a:schemeClr val="dk1"/>
                </a:solidFill>
              </a:rPr>
              <a:t>					</a:t>
            </a:r>
            <a:endParaRPr sz="1100">
              <a:solidFill>
                <a:schemeClr val="dk1"/>
              </a:solidFill>
            </a:endParaRPr>
          </a:p>
          <a:p>
            <a:pPr marL="0" lvl="0" indent="0" algn="l" rtl="0">
              <a:spcBef>
                <a:spcPts val="1000"/>
              </a:spcBef>
              <a:spcAft>
                <a:spcPts val="0"/>
              </a:spcAft>
              <a:buClr>
                <a:schemeClr val="dk1"/>
              </a:buClr>
              <a:buSzPts val="1100"/>
              <a:buFont typeface="Arial"/>
              <a:buNone/>
            </a:pPr>
            <a:r>
              <a:rPr lang="en-US" sz="1100">
                <a:solidFill>
                  <a:schemeClr val="dk1"/>
                </a:solidFill>
              </a:rPr>
              <a:t>											</a:t>
            </a:r>
            <a:endParaRPr sz="1100">
              <a:solidFill>
                <a:schemeClr val="dk1"/>
              </a:solidFill>
            </a:endParaRPr>
          </a:p>
          <a:p>
            <a:pPr marL="0" lvl="0" indent="0" algn="l" rtl="0">
              <a:spcBef>
                <a:spcPts val="1000"/>
              </a:spcBef>
              <a:spcAft>
                <a:spcPts val="0"/>
              </a:spcAft>
              <a:buClr>
                <a:schemeClr val="dk1"/>
              </a:buClr>
              <a:buSzPts val="1100"/>
              <a:buFont typeface="Arial"/>
              <a:buNone/>
            </a:pPr>
            <a:r>
              <a:rPr lang="en-US" sz="1100">
                <a:solidFill>
                  <a:schemeClr val="dk1"/>
                </a:solidFill>
              </a:rPr>
              <a:t>				</a:t>
            </a:r>
            <a:endParaRPr sz="1100">
              <a:solidFill>
                <a:schemeClr val="dk1"/>
              </a:solidFill>
            </a:endParaRPr>
          </a:p>
          <a:p>
            <a:pPr marL="0" lvl="0" indent="0" algn="l" rtl="0">
              <a:spcBef>
                <a:spcPts val="1000"/>
              </a:spcBef>
              <a:spcAft>
                <a:spcPts val="0"/>
              </a:spcAft>
              <a:buClr>
                <a:schemeClr val="dk1"/>
              </a:buClr>
              <a:buSzPts val="1100"/>
              <a:buFont typeface="Arial"/>
              <a:buNone/>
            </a:pPr>
            <a:r>
              <a:rPr lang="en-US" sz="1100">
                <a:solidFill>
                  <a:schemeClr val="dk1"/>
                </a:solidFill>
              </a:rPr>
              <a:t>			</a:t>
            </a:r>
            <a:endParaRPr sz="1100">
              <a:solidFill>
                <a:schemeClr val="dk1"/>
              </a:solidFill>
            </a:endParaRPr>
          </a:p>
          <a:p>
            <a:pPr marL="0" lvl="0" indent="0" algn="l" rtl="0">
              <a:spcBef>
                <a:spcPts val="1000"/>
              </a:spcBef>
              <a:spcAft>
                <a:spcPts val="0"/>
              </a:spcAft>
              <a:buClr>
                <a:schemeClr val="dk1"/>
              </a:buClr>
              <a:buSzPts val="1100"/>
              <a:buFont typeface="Arial"/>
              <a:buNone/>
            </a:pPr>
            <a:r>
              <a:rPr lang="en-US" sz="1100">
                <a:solidFill>
                  <a:schemeClr val="dk1"/>
                </a:solidFill>
              </a:rPr>
              <a:t>		</a:t>
            </a:r>
            <a:endParaRPr sz="1100">
              <a:solidFill>
                <a:schemeClr val="dk1"/>
              </a:solidFill>
            </a:endParaRPr>
          </a:p>
          <a:p>
            <a:pPr marL="0" lvl="0" indent="0" algn="l" rtl="0">
              <a:spcBef>
                <a:spcPts val="1000"/>
              </a:spcBef>
              <a:spcAft>
                <a:spcPts val="0"/>
              </a:spcAft>
              <a:buNone/>
            </a:pPr>
            <a:endParaRPr/>
          </a:p>
        </p:txBody>
      </p:sp>
      <p:pic>
        <p:nvPicPr>
          <p:cNvPr id="162" name="Google Shape;162;g6b1306f0e9_0_5"/>
          <p:cNvPicPr preferRelativeResize="0"/>
          <p:nvPr/>
        </p:nvPicPr>
        <p:blipFill>
          <a:blip r:embed="rId3">
            <a:alphaModFix/>
          </a:blip>
          <a:stretch>
            <a:fillRect/>
          </a:stretch>
        </p:blipFill>
        <p:spPr>
          <a:xfrm>
            <a:off x="346500" y="2152625"/>
            <a:ext cx="4416100" cy="4325225"/>
          </a:xfrm>
          <a:prstGeom prst="rect">
            <a:avLst/>
          </a:prstGeom>
          <a:noFill/>
          <a:ln>
            <a:noFill/>
          </a:ln>
        </p:spPr>
      </p:pic>
      <p:pic>
        <p:nvPicPr>
          <p:cNvPr id="163" name="Google Shape;163;g6b1306f0e9_0_5"/>
          <p:cNvPicPr preferRelativeResize="0"/>
          <p:nvPr/>
        </p:nvPicPr>
        <p:blipFill>
          <a:blip r:embed="rId4">
            <a:alphaModFix/>
          </a:blip>
          <a:stretch>
            <a:fillRect/>
          </a:stretch>
        </p:blipFill>
        <p:spPr>
          <a:xfrm>
            <a:off x="6027848" y="4328350"/>
            <a:ext cx="2330325" cy="21495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4015</Words>
  <Application>Microsoft Office PowerPoint</Application>
  <PresentationFormat>On-screen Show (4:3)</PresentationFormat>
  <Paragraphs>555</Paragraphs>
  <Slides>46</Slides>
  <Notes>46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Times New Roman</vt:lpstr>
      <vt:lpstr>Noto Sans Symbols</vt:lpstr>
      <vt:lpstr>Arial</vt:lpstr>
      <vt:lpstr>Calibri</vt:lpstr>
      <vt:lpstr>Century Gothic</vt:lpstr>
      <vt:lpstr>Helvetica Neue</vt:lpstr>
      <vt:lpstr>Simple Light</vt:lpstr>
      <vt:lpstr>Basis of the BOLD signal</vt:lpstr>
      <vt:lpstr>PowerPoint Presentation</vt:lpstr>
      <vt:lpstr>The MRI Scanner</vt:lpstr>
      <vt:lpstr>PowerPoint Presentation</vt:lpstr>
      <vt:lpstr>WHAT ARE THE COMPONENTS OF THE MRI?</vt:lpstr>
      <vt:lpstr>Gradient coils: x, y, z</vt:lpstr>
      <vt:lpstr>Hydrogen atoms</vt:lpstr>
      <vt:lpstr>NUCLEAR SPIN</vt:lpstr>
      <vt:lpstr>PRECESSION</vt:lpstr>
      <vt:lpstr>Larmor Equation</vt:lpstr>
      <vt:lpstr>PowerPoint Presentation</vt:lpstr>
      <vt:lpstr>PowerPoint Presentation</vt:lpstr>
      <vt:lpstr>PowerPoint Presentation</vt:lpstr>
      <vt:lpstr>PowerPoint Presentation</vt:lpstr>
      <vt:lpstr>T1 recovery</vt:lpstr>
      <vt:lpstr>T2 decay</vt:lpstr>
      <vt:lpstr>T2 and T2*</vt:lpstr>
      <vt:lpstr>PowerPoint Presentation</vt:lpstr>
      <vt:lpstr>The BOLD Signal</vt:lpstr>
      <vt:lpstr>Stimulus to BOLD</vt:lpstr>
      <vt:lpstr>Neurons and neural networks</vt:lpstr>
      <vt:lpstr>Stimulus to BOLD</vt:lpstr>
      <vt:lpstr>Capillary network and blood flow</vt:lpstr>
      <vt:lpstr>Mechanisms of blood flow control</vt:lpstr>
      <vt:lpstr>Neurovascular unit</vt:lpstr>
      <vt:lpstr>The Haemodynamic Response</vt:lpstr>
      <vt:lpstr>Blood-Oxygen-Level-Dependent signal</vt:lpstr>
      <vt:lpstr>Hemoglobin magnetic properties</vt:lpstr>
      <vt:lpstr>T2 and T2*</vt:lpstr>
      <vt:lpstr>“Brain vs. Vessels”</vt:lpstr>
      <vt:lpstr>Neurophysiology</vt:lpstr>
      <vt:lpstr>Neurophysiology</vt:lpstr>
      <vt:lpstr>Stimulus to BOLD</vt:lpstr>
      <vt:lpstr>PowerPoint Presentation</vt:lpstr>
      <vt:lpstr>PowerPoint Presentation</vt:lpstr>
      <vt:lpstr>PowerPoint Presentation</vt:lpstr>
      <vt:lpstr>How does this  relate to neural activity?</vt:lpstr>
      <vt:lpstr>Stimulus to BOLD</vt:lpstr>
      <vt:lpstr>Comparing Electrophysiology and BOLD</vt:lpstr>
      <vt:lpstr>BOLD Correlations</vt:lpstr>
      <vt:lpstr>What does the BOLD signal represent?</vt:lpstr>
      <vt:lpstr>Advantages of BOLD</vt:lpstr>
      <vt:lpstr>Disadvantages of BOLD </vt:lpstr>
      <vt:lpstr>Thanks!  Any questions?</vt:lpstr>
      <vt:lpstr>Overview: What are we measuring with BOLD?</vt:lpstr>
      <vt:lpstr>Should it be BDLD? Blood DE-oxygenation level-dependent signal?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Basis of the BOLD signal</dc:title>
  <dc:creator>Microsoft Office User</dc:creator>
  <cp:lastModifiedBy>Ric Davis</cp:lastModifiedBy>
  <cp:revision>3</cp:revision>
  <dcterms:created xsi:type="dcterms:W3CDTF">2015-11-05T11:54:31Z</dcterms:created>
  <dcterms:modified xsi:type="dcterms:W3CDTF">2019-11-18T14:52:20Z</dcterms:modified>
</cp:coreProperties>
</file>