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67" r:id="rId3"/>
    <p:sldId id="268" r:id="rId4"/>
    <p:sldId id="308" r:id="rId5"/>
    <p:sldId id="257" r:id="rId6"/>
    <p:sldId id="309" r:id="rId7"/>
    <p:sldId id="310" r:id="rId8"/>
    <p:sldId id="311" r:id="rId9"/>
    <p:sldId id="312" r:id="rId10"/>
    <p:sldId id="313" r:id="rId11"/>
    <p:sldId id="266" r:id="rId12"/>
    <p:sldId id="314" r:id="rId13"/>
    <p:sldId id="315" r:id="rId14"/>
    <p:sldId id="316" r:id="rId15"/>
    <p:sldId id="317" r:id="rId16"/>
    <p:sldId id="318" r:id="rId17"/>
    <p:sldId id="319" r:id="rId18"/>
    <p:sldId id="320" r:id="rId19"/>
    <p:sldId id="321" r:id="rId20"/>
    <p:sldId id="322" r:id="rId21"/>
    <p:sldId id="274" r:id="rId22"/>
    <p:sldId id="298" r:id="rId23"/>
    <p:sldId id="299" r:id="rId24"/>
    <p:sldId id="300" r:id="rId25"/>
    <p:sldId id="324" r:id="rId26"/>
    <p:sldId id="325" r:id="rId27"/>
    <p:sldId id="301" r:id="rId28"/>
    <p:sldId id="302" r:id="rId29"/>
    <p:sldId id="307" r:id="rId30"/>
    <p:sldId id="303" r:id="rId31"/>
    <p:sldId id="304" r:id="rId32"/>
    <p:sldId id="305" r:id="rId33"/>
    <p:sldId id="306" r:id="rId34"/>
    <p:sldId id="275"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Coregistration &amp; spatial normalisation" id="{61883332-C2C7-3149-9FB8-238F3A4098EA}">
          <p14:sldIdLst>
            <p14:sldId id="256"/>
            <p14:sldId id="267"/>
            <p14:sldId id="268"/>
            <p14:sldId id="308"/>
            <p14:sldId id="257"/>
            <p14:sldId id="309"/>
            <p14:sldId id="310"/>
            <p14:sldId id="311"/>
            <p14:sldId id="312"/>
            <p14:sldId id="313"/>
            <p14:sldId id="266"/>
            <p14:sldId id="314"/>
            <p14:sldId id="315"/>
            <p14:sldId id="316"/>
            <p14:sldId id="317"/>
            <p14:sldId id="318"/>
            <p14:sldId id="319"/>
            <p14:sldId id="320"/>
            <p14:sldId id="321"/>
            <p14:sldId id="322"/>
            <p14:sldId id="274"/>
          </p14:sldIdLst>
        </p14:section>
        <p14:section name="Smoothing &amp; demo" id="{48A5B73C-3543-684C-8387-D0DBA469CAEC}">
          <p14:sldIdLst>
            <p14:sldId id="298"/>
            <p14:sldId id="299"/>
            <p14:sldId id="300"/>
            <p14:sldId id="324"/>
            <p14:sldId id="325"/>
            <p14:sldId id="301"/>
            <p14:sldId id="302"/>
            <p14:sldId id="307"/>
            <p14:sldId id="303"/>
            <p14:sldId id="304"/>
            <p14:sldId id="305"/>
            <p14:sldId id="306"/>
            <p14:sldId id="275"/>
            <p14:sldId id="288"/>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2CC"/>
    <a:srgbClr val="0100FF"/>
    <a:srgbClr val="FF7C80"/>
    <a:srgbClr val="D06647"/>
    <a:srgbClr val="F8CBAD"/>
    <a:srgbClr val="D9D9D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196" autoAdjust="0"/>
    <p:restoredTop sz="91094" autoAdjust="0"/>
  </p:normalViewPr>
  <p:slideViewPr>
    <p:cSldViewPr snapToGrid="0" snapToObjects="1">
      <p:cViewPr varScale="1">
        <p:scale>
          <a:sx n="65" d="100"/>
          <a:sy n="65" d="100"/>
        </p:scale>
        <p:origin x="-586" y="-43"/>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91FD1-4972-2742-BF26-AE4E1A2086ED}" type="datetimeFigureOut">
              <a:rPr lang="en-US" smtClean="0"/>
              <a:pPr/>
              <a:t>11/27/2019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1AAB4-17B9-4B47-B20B-25BDFB5A315D}" type="slidenum">
              <a:rPr lang="en-US" smtClean="0"/>
              <a:pPr/>
              <a:t>‹#›</a:t>
            </a:fld>
            <a:endParaRPr lang="en-US"/>
          </a:p>
        </p:txBody>
      </p:sp>
    </p:spTree>
    <p:extLst>
      <p:ext uri="{BB962C8B-B14F-4D97-AF65-F5344CB8AC3E}">
        <p14:creationId xmlns:p14="http://schemas.microsoft.com/office/powerpoint/2010/main" xmlns="" val="955280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MRI scanner – aligns </a:t>
            </a:r>
            <a:r>
              <a:rPr lang="en-IN" dirty="0" err="1"/>
              <a:t>precessing</a:t>
            </a:r>
            <a:r>
              <a:rPr lang="en-IN" dirty="0"/>
              <a:t> H protons with B0 in z direction. RF pulse at resonant frequency flips protons to x-y plane; RF pulses ceases, RF signal is released by protons </a:t>
            </a:r>
          </a:p>
          <a:p>
            <a:pPr marL="171450" indent="-171450">
              <a:buFont typeface="Arial" panose="020B0604020202020204" pitchFamily="34" charset="0"/>
              <a:buChar char="•"/>
            </a:pPr>
            <a:r>
              <a:rPr lang="en-IN" dirty="0"/>
              <a:t>Loss of transverse magnetisation - T2/T2*; time constant associated with regaining of longitudinal magnetisation – T1</a:t>
            </a:r>
          </a:p>
          <a:p>
            <a:pPr marL="171450" indent="-171450">
              <a:buFont typeface="Arial" panose="020B0604020202020204" pitchFamily="34" charset="0"/>
              <a:buChar char="•"/>
            </a:pPr>
            <a:r>
              <a:rPr lang="en-IN" dirty="0"/>
              <a:t>T2* - sensitive to inhomogeneities in magnetic field, such as those created by changing ratios of deoxy and oxy haemoglobin</a:t>
            </a:r>
          </a:p>
          <a:p>
            <a:pPr marL="171450" indent="-171450">
              <a:buFont typeface="Arial" panose="020B0604020202020204" pitchFamily="34" charset="0"/>
              <a:buChar char="•"/>
            </a:pPr>
            <a:r>
              <a:rPr lang="en-IN" dirty="0"/>
              <a:t>By changing TR (time between consecutive RF pulses) and TE (time before RF pulses are received), images can be weighted to maximise T1, T2 or T2* contrast</a:t>
            </a:r>
          </a:p>
        </p:txBody>
      </p:sp>
      <p:sp>
        <p:nvSpPr>
          <p:cNvPr id="4" name="Slide Number Placeholder 3"/>
          <p:cNvSpPr>
            <a:spLocks noGrp="1"/>
          </p:cNvSpPr>
          <p:nvPr>
            <p:ph type="sldNum" sz="quarter" idx="5"/>
          </p:nvPr>
        </p:nvSpPr>
        <p:spPr/>
        <p:txBody>
          <a:bodyPr/>
          <a:lstStyle/>
          <a:p>
            <a:fld id="{3A21AAB4-17B9-4B47-B20B-25BDFB5A315D}" type="slidenum">
              <a:rPr lang="en-US" smtClean="0"/>
              <a:pPr/>
              <a:t>6</a:t>
            </a:fld>
            <a:endParaRPr lang="en-US"/>
          </a:p>
        </p:txBody>
      </p:sp>
    </p:spTree>
    <p:extLst>
      <p:ext uri="{BB962C8B-B14F-4D97-AF65-F5344CB8AC3E}">
        <p14:creationId xmlns:p14="http://schemas.microsoft.com/office/powerpoint/2010/main" xmlns="" val="4271612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Bias field correction – image at higher field strengths (3T and above) often show broad variations in intensity (due to inhomogeneities) that are pronounced in high resolution T1 weighted images. This can be corrected by applying a high-pass filter or more complex methods of combining this with tissue segmentation (SPM)</a:t>
            </a:r>
          </a:p>
          <a:p>
            <a:pPr marL="171450" indent="-171450">
              <a:buFont typeface="Arial" panose="020B0604020202020204" pitchFamily="34" charset="0"/>
              <a:buChar char="•"/>
            </a:pPr>
            <a:r>
              <a:rPr lang="en-IN" dirty="0"/>
              <a:t>Brain extraction is done as a part of tissue segmentation in SPM</a:t>
            </a:r>
          </a:p>
        </p:txBody>
      </p:sp>
      <p:sp>
        <p:nvSpPr>
          <p:cNvPr id="4" name="Slide Number Placeholder 3"/>
          <p:cNvSpPr>
            <a:spLocks noGrp="1"/>
          </p:cNvSpPr>
          <p:nvPr>
            <p:ph type="sldNum" sz="quarter" idx="5"/>
          </p:nvPr>
        </p:nvSpPr>
        <p:spPr/>
        <p:txBody>
          <a:bodyPr/>
          <a:lstStyle/>
          <a:p>
            <a:fld id="{3A21AAB4-17B9-4B47-B20B-25BDFB5A315D}" type="slidenum">
              <a:rPr lang="en-US" smtClean="0"/>
              <a:pPr/>
              <a:t>19</a:t>
            </a:fld>
            <a:endParaRPr lang="en-US"/>
          </a:p>
        </p:txBody>
      </p:sp>
    </p:spTree>
    <p:extLst>
      <p:ext uri="{BB962C8B-B14F-4D97-AF65-F5344CB8AC3E}">
        <p14:creationId xmlns:p14="http://schemas.microsoft.com/office/powerpoint/2010/main" xmlns="" val="310947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Tissue segmentation (separating GM, WM and CSF) facilitates the normalisation process</a:t>
            </a:r>
          </a:p>
          <a:p>
            <a:pPr marL="171450" indent="-171450">
              <a:buFont typeface="Arial" panose="020B0604020202020204" pitchFamily="34" charset="0"/>
              <a:buChar char="•"/>
            </a:pPr>
            <a:r>
              <a:rPr lang="en-IN" dirty="0"/>
              <a:t>Based on Unified Segmentation approach, two voxels with identical intensities may be classified as different tissue types (</a:t>
            </a:r>
            <a:r>
              <a:rPr lang="en-IN" dirty="0" err="1"/>
              <a:t>eg</a:t>
            </a:r>
            <a:r>
              <a:rPr lang="en-IN" dirty="0"/>
              <a:t>: if one is in a location that is strongly expected to be </a:t>
            </a:r>
            <a:r>
              <a:rPr lang="en-IN" dirty="0" err="1"/>
              <a:t>gray</a:t>
            </a:r>
            <a:r>
              <a:rPr lang="en-IN" dirty="0"/>
              <a:t> matter and the other white matter).</a:t>
            </a:r>
          </a:p>
          <a:p>
            <a:pPr marL="171450" indent="-171450">
              <a:buFont typeface="Arial" panose="020B0604020202020204" pitchFamily="34" charset="0"/>
              <a:buChar char="•"/>
            </a:pPr>
            <a:r>
              <a:rPr lang="en-IN" dirty="0"/>
              <a:t>So the approach looks at both intensity and prior spatial knowledge to make the normalisation process easier to solve!</a:t>
            </a:r>
          </a:p>
          <a:p>
            <a:pPr marL="0" indent="0">
              <a:buFont typeface="Arial" panose="020B0604020202020204" pitchFamily="34" charset="0"/>
              <a:buNone/>
            </a:pPr>
            <a:endParaRPr lang="en-IN" dirty="0"/>
          </a:p>
          <a:p>
            <a:pPr marL="0" indent="0">
              <a:buFont typeface="Arial" panose="020B0604020202020204" pitchFamily="34" charset="0"/>
              <a:buNone/>
            </a:pPr>
            <a:endParaRPr lang="en-IN" dirty="0"/>
          </a:p>
        </p:txBody>
      </p:sp>
      <p:sp>
        <p:nvSpPr>
          <p:cNvPr id="4" name="Slide Number Placeholder 3"/>
          <p:cNvSpPr>
            <a:spLocks noGrp="1"/>
          </p:cNvSpPr>
          <p:nvPr>
            <p:ph type="sldNum" sz="quarter" idx="5"/>
          </p:nvPr>
        </p:nvSpPr>
        <p:spPr/>
        <p:txBody>
          <a:bodyPr/>
          <a:lstStyle/>
          <a:p>
            <a:fld id="{3A21AAB4-17B9-4B47-B20B-25BDFB5A315D}" type="slidenum">
              <a:rPr lang="en-US" smtClean="0"/>
              <a:pPr/>
              <a:t>20</a:t>
            </a:fld>
            <a:endParaRPr lang="en-US"/>
          </a:p>
        </p:txBody>
      </p:sp>
    </p:spTree>
    <p:extLst>
      <p:ext uri="{BB962C8B-B14F-4D97-AF65-F5344CB8AC3E}">
        <p14:creationId xmlns:p14="http://schemas.microsoft.com/office/powerpoint/2010/main" xmlns="" val="44956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21AAB4-17B9-4B47-B20B-25BDFB5A315D}" type="slidenum">
              <a:rPr lang="en-US" smtClean="0"/>
              <a:pPr/>
              <a:t>22</a:t>
            </a:fld>
            <a:endParaRPr lang="en-US"/>
          </a:p>
        </p:txBody>
      </p:sp>
    </p:spTree>
    <p:extLst>
      <p:ext uri="{BB962C8B-B14F-4D97-AF65-F5344CB8AC3E}">
        <p14:creationId xmlns:p14="http://schemas.microsoft.com/office/powerpoint/2010/main" xmlns="" val="640076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21AAB4-17B9-4B47-B20B-25BDFB5A315D}" type="slidenum">
              <a:rPr lang="en-US" smtClean="0"/>
              <a:pPr/>
              <a:t>23</a:t>
            </a:fld>
            <a:endParaRPr lang="en-US"/>
          </a:p>
        </p:txBody>
      </p:sp>
    </p:spTree>
    <p:extLst>
      <p:ext uri="{BB962C8B-B14F-4D97-AF65-F5344CB8AC3E}">
        <p14:creationId xmlns:p14="http://schemas.microsoft.com/office/powerpoint/2010/main" xmlns="" val="116975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21AAB4-17B9-4B47-B20B-25BDFB5A315D}" type="slidenum">
              <a:rPr lang="en-US" smtClean="0"/>
              <a:pPr/>
              <a:t>24</a:t>
            </a:fld>
            <a:endParaRPr lang="en-US"/>
          </a:p>
        </p:txBody>
      </p:sp>
    </p:spTree>
    <p:extLst>
      <p:ext uri="{BB962C8B-B14F-4D97-AF65-F5344CB8AC3E}">
        <p14:creationId xmlns:p14="http://schemas.microsoft.com/office/powerpoint/2010/main" xmlns="" val="2763346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21AAB4-17B9-4B47-B20B-25BDFB5A315D}" type="slidenum">
              <a:rPr lang="en-US" smtClean="0"/>
              <a:pPr/>
              <a:t>25</a:t>
            </a:fld>
            <a:endParaRPr lang="en-US"/>
          </a:p>
        </p:txBody>
      </p:sp>
    </p:spTree>
    <p:extLst>
      <p:ext uri="{BB962C8B-B14F-4D97-AF65-F5344CB8AC3E}">
        <p14:creationId xmlns:p14="http://schemas.microsoft.com/office/powerpoint/2010/main" xmlns="" val="3893550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21AAB4-17B9-4B47-B20B-25BDFB5A315D}" type="slidenum">
              <a:rPr lang="en-US" smtClean="0"/>
              <a:pPr/>
              <a:t>26</a:t>
            </a:fld>
            <a:endParaRPr lang="en-US"/>
          </a:p>
        </p:txBody>
      </p:sp>
    </p:spTree>
    <p:extLst>
      <p:ext uri="{BB962C8B-B14F-4D97-AF65-F5344CB8AC3E}">
        <p14:creationId xmlns:p14="http://schemas.microsoft.com/office/powerpoint/2010/main" xmlns="" val="3885826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21AAB4-17B9-4B47-B20B-25BDFB5A315D}" type="slidenum">
              <a:rPr lang="en-US" smtClean="0"/>
              <a:pPr/>
              <a:t>27</a:t>
            </a:fld>
            <a:endParaRPr lang="en-US"/>
          </a:p>
        </p:txBody>
      </p:sp>
    </p:spTree>
    <p:extLst>
      <p:ext uri="{BB962C8B-B14F-4D97-AF65-F5344CB8AC3E}">
        <p14:creationId xmlns:p14="http://schemas.microsoft.com/office/powerpoint/2010/main" xmlns="" val="400803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Coregister</a:t>
            </a:r>
            <a:r>
              <a:rPr lang="en-US" altLang="zh-CN" dirty="0"/>
              <a:t>: Estimate</a:t>
            </a:r>
          </a:p>
          <a:p>
            <a:r>
              <a:rPr lang="en-US" altLang="zh-CN" dirty="0"/>
              <a:t>Reference image: mean functional image after realignment</a:t>
            </a:r>
          </a:p>
          <a:p>
            <a:r>
              <a:rPr lang="en-US" altLang="zh-CN" dirty="0"/>
              <a:t>Source image: structural image</a:t>
            </a:r>
            <a:endParaRPr lang="zh-CN" altLang="en-US" dirty="0"/>
          </a:p>
        </p:txBody>
      </p:sp>
      <p:sp>
        <p:nvSpPr>
          <p:cNvPr id="4" name="灯片编号占位符 3"/>
          <p:cNvSpPr>
            <a:spLocks noGrp="1"/>
          </p:cNvSpPr>
          <p:nvPr>
            <p:ph type="sldNum" sz="quarter" idx="5"/>
          </p:nvPr>
        </p:nvSpPr>
        <p:spPr/>
        <p:txBody>
          <a:bodyPr/>
          <a:lstStyle/>
          <a:p>
            <a:fld id="{3A21AAB4-17B9-4B47-B20B-25BDFB5A315D}" type="slidenum">
              <a:rPr lang="en-US" smtClean="0"/>
              <a:pPr/>
              <a:t>28</a:t>
            </a:fld>
            <a:endParaRPr lang="en-US"/>
          </a:p>
        </p:txBody>
      </p:sp>
    </p:spTree>
    <p:extLst>
      <p:ext uri="{BB962C8B-B14F-4D97-AF65-F5344CB8AC3E}">
        <p14:creationId xmlns:p14="http://schemas.microsoft.com/office/powerpoint/2010/main" xmlns="" val="4200360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Check reg</a:t>
            </a:r>
          </a:p>
          <a:p>
            <a:r>
              <a:rPr lang="en-US" altLang="zh-CN" dirty="0"/>
              <a:t>Select the mean functional image and the structural image</a:t>
            </a:r>
            <a:endParaRPr lang="zh-CN" altLang="en-US" dirty="0"/>
          </a:p>
        </p:txBody>
      </p:sp>
      <p:sp>
        <p:nvSpPr>
          <p:cNvPr id="4" name="灯片编号占位符 3"/>
          <p:cNvSpPr>
            <a:spLocks noGrp="1"/>
          </p:cNvSpPr>
          <p:nvPr>
            <p:ph type="sldNum" sz="quarter" idx="5"/>
          </p:nvPr>
        </p:nvSpPr>
        <p:spPr/>
        <p:txBody>
          <a:bodyPr/>
          <a:lstStyle/>
          <a:p>
            <a:fld id="{3A21AAB4-17B9-4B47-B20B-25BDFB5A315D}" type="slidenum">
              <a:rPr lang="en-US" smtClean="0"/>
              <a:pPr/>
              <a:t>29</a:t>
            </a:fld>
            <a:endParaRPr lang="en-US"/>
          </a:p>
        </p:txBody>
      </p:sp>
    </p:spTree>
    <p:extLst>
      <p:ext uri="{BB962C8B-B14F-4D97-AF65-F5344CB8AC3E}">
        <p14:creationId xmlns:p14="http://schemas.microsoft.com/office/powerpoint/2010/main" xmlns="" val="3995394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A21AAB4-17B9-4B47-B20B-25BDFB5A315D}" type="slidenum">
              <a:rPr lang="en-US" smtClean="0"/>
              <a:pPr/>
              <a:t>11</a:t>
            </a:fld>
            <a:endParaRPr lang="en-US"/>
          </a:p>
        </p:txBody>
      </p:sp>
    </p:spTree>
    <p:extLst>
      <p:ext uri="{BB962C8B-B14F-4D97-AF65-F5344CB8AC3E}">
        <p14:creationId xmlns:p14="http://schemas.microsoft.com/office/powerpoint/2010/main" xmlns="" val="3949871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Volumes: registered structural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Save bias corrected:</a:t>
            </a:r>
            <a:r>
              <a:rPr lang="zh-CN" altLang="en-US" dirty="0"/>
              <a:t> </a:t>
            </a:r>
            <a:r>
              <a:rPr lang="en-US" altLang="zh-CN" dirty="0"/>
              <a:t>save</a:t>
            </a:r>
            <a:r>
              <a:rPr lang="zh-CN" altLang="en-US" dirty="0"/>
              <a:t> </a:t>
            </a:r>
            <a:r>
              <a:rPr lang="en-US" altLang="zh-CN" dirty="0"/>
              <a:t>bias</a:t>
            </a:r>
            <a:r>
              <a:rPr lang="zh-CN" altLang="en-US" dirty="0"/>
              <a:t> </a:t>
            </a:r>
            <a:r>
              <a:rPr lang="en-US" altLang="zh-CN" dirty="0"/>
              <a:t>corrected (bias artifact due to the physics of MR scanning)</a:t>
            </a:r>
          </a:p>
          <a:p>
            <a:r>
              <a:rPr lang="en-US" altLang="zh-CN" dirty="0"/>
              <a:t>Deformation fields: forward</a:t>
            </a:r>
          </a:p>
          <a:p>
            <a:endParaRPr lang="zh-CN" altLang="en-US" dirty="0"/>
          </a:p>
        </p:txBody>
      </p:sp>
      <p:sp>
        <p:nvSpPr>
          <p:cNvPr id="4" name="灯片编号占位符 3"/>
          <p:cNvSpPr>
            <a:spLocks noGrp="1"/>
          </p:cNvSpPr>
          <p:nvPr>
            <p:ph type="sldNum" sz="quarter" idx="5"/>
          </p:nvPr>
        </p:nvSpPr>
        <p:spPr/>
        <p:txBody>
          <a:bodyPr/>
          <a:lstStyle/>
          <a:p>
            <a:fld id="{3A21AAB4-17B9-4B47-B20B-25BDFB5A315D}" type="slidenum">
              <a:rPr lang="en-US" smtClean="0"/>
              <a:pPr/>
              <a:t>30</a:t>
            </a:fld>
            <a:endParaRPr lang="en-US"/>
          </a:p>
        </p:txBody>
      </p:sp>
    </p:spTree>
    <p:extLst>
      <p:ext uri="{BB962C8B-B14F-4D97-AF65-F5344CB8AC3E}">
        <p14:creationId xmlns:p14="http://schemas.microsoft.com/office/powerpoint/2010/main" xmlns="" val="658612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Deformation field: generated from last step</a:t>
            </a:r>
          </a:p>
          <a:p>
            <a:r>
              <a:rPr lang="en-US" altLang="zh-CN" dirty="0"/>
              <a:t>Images to write: all functional images</a:t>
            </a:r>
          </a:p>
          <a:p>
            <a:r>
              <a:rPr lang="en-US" altLang="zh-CN" dirty="0"/>
              <a:t>Voxel sizes: change according to the scanner</a:t>
            </a:r>
          </a:p>
        </p:txBody>
      </p:sp>
      <p:sp>
        <p:nvSpPr>
          <p:cNvPr id="4" name="灯片编号占位符 3"/>
          <p:cNvSpPr>
            <a:spLocks noGrp="1"/>
          </p:cNvSpPr>
          <p:nvPr>
            <p:ph type="sldNum" sz="quarter" idx="5"/>
          </p:nvPr>
        </p:nvSpPr>
        <p:spPr/>
        <p:txBody>
          <a:bodyPr/>
          <a:lstStyle/>
          <a:p>
            <a:fld id="{3A21AAB4-17B9-4B47-B20B-25BDFB5A315D}" type="slidenum">
              <a:rPr lang="en-US" smtClean="0"/>
              <a:pPr/>
              <a:t>31</a:t>
            </a:fld>
            <a:endParaRPr lang="en-US"/>
          </a:p>
        </p:txBody>
      </p:sp>
    </p:spTree>
    <p:extLst>
      <p:ext uri="{BB962C8B-B14F-4D97-AF65-F5344CB8AC3E}">
        <p14:creationId xmlns:p14="http://schemas.microsoft.com/office/powerpoint/2010/main" xmlns="" val="4184423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Deformation field: generated from last step</a:t>
            </a:r>
          </a:p>
          <a:p>
            <a:r>
              <a:rPr lang="en-US" altLang="zh-CN" dirty="0"/>
              <a:t>Images to write: all functional images</a:t>
            </a:r>
          </a:p>
          <a:p>
            <a:r>
              <a:rPr lang="en-US" altLang="zh-CN" dirty="0"/>
              <a:t>Voxel sizes: change according to the scanner</a:t>
            </a:r>
          </a:p>
        </p:txBody>
      </p:sp>
      <p:sp>
        <p:nvSpPr>
          <p:cNvPr id="4" name="灯片编号占位符 3"/>
          <p:cNvSpPr>
            <a:spLocks noGrp="1"/>
          </p:cNvSpPr>
          <p:nvPr>
            <p:ph type="sldNum" sz="quarter" idx="5"/>
          </p:nvPr>
        </p:nvSpPr>
        <p:spPr/>
        <p:txBody>
          <a:bodyPr/>
          <a:lstStyle/>
          <a:p>
            <a:fld id="{3A21AAB4-17B9-4B47-B20B-25BDFB5A315D}" type="slidenum">
              <a:rPr lang="en-US" smtClean="0"/>
              <a:pPr/>
              <a:t>32</a:t>
            </a:fld>
            <a:endParaRPr lang="en-US"/>
          </a:p>
        </p:txBody>
      </p:sp>
    </p:spTree>
    <p:extLst>
      <p:ext uri="{BB962C8B-B14F-4D97-AF65-F5344CB8AC3E}">
        <p14:creationId xmlns:p14="http://schemas.microsoft.com/office/powerpoint/2010/main" xmlns="" val="283918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Images to smooth: all functional images from last step</a:t>
            </a:r>
          </a:p>
          <a:p>
            <a:r>
              <a:rPr lang="en-US" altLang="zh-CN" dirty="0"/>
              <a:t>FWHM: change to 666 (1-3 times the voxel size)</a:t>
            </a:r>
          </a:p>
        </p:txBody>
      </p:sp>
      <p:sp>
        <p:nvSpPr>
          <p:cNvPr id="4" name="灯片编号占位符 3"/>
          <p:cNvSpPr>
            <a:spLocks noGrp="1"/>
          </p:cNvSpPr>
          <p:nvPr>
            <p:ph type="sldNum" sz="quarter" idx="5"/>
          </p:nvPr>
        </p:nvSpPr>
        <p:spPr/>
        <p:txBody>
          <a:bodyPr/>
          <a:lstStyle/>
          <a:p>
            <a:fld id="{3A21AAB4-17B9-4B47-B20B-25BDFB5A315D}" type="slidenum">
              <a:rPr lang="en-US" smtClean="0"/>
              <a:pPr/>
              <a:t>33</a:t>
            </a:fld>
            <a:endParaRPr lang="en-US"/>
          </a:p>
        </p:txBody>
      </p:sp>
    </p:spTree>
    <p:extLst>
      <p:ext uri="{BB962C8B-B14F-4D97-AF65-F5344CB8AC3E}">
        <p14:creationId xmlns:p14="http://schemas.microsoft.com/office/powerpoint/2010/main" xmlns="" val="3500299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Sean &amp; Laura, John Ashburner, </a:t>
            </a:r>
            <a:r>
              <a:rPr lang="en-IN" dirty="0" err="1"/>
              <a:t>Dollyane</a:t>
            </a:r>
            <a:endParaRPr lang="en-IN" dirty="0"/>
          </a:p>
        </p:txBody>
      </p:sp>
      <p:sp>
        <p:nvSpPr>
          <p:cNvPr id="4" name="Slide Number Placeholder 3"/>
          <p:cNvSpPr>
            <a:spLocks noGrp="1"/>
          </p:cNvSpPr>
          <p:nvPr>
            <p:ph type="sldNum" sz="quarter" idx="5"/>
          </p:nvPr>
        </p:nvSpPr>
        <p:spPr/>
        <p:txBody>
          <a:bodyPr/>
          <a:lstStyle/>
          <a:p>
            <a:fld id="{3A21AAB4-17B9-4B47-B20B-25BDFB5A315D}" type="slidenum">
              <a:rPr lang="en-US" smtClean="0"/>
              <a:pPr/>
              <a:t>35</a:t>
            </a:fld>
            <a:endParaRPr lang="en-US"/>
          </a:p>
        </p:txBody>
      </p:sp>
    </p:spTree>
    <p:extLst>
      <p:ext uri="{BB962C8B-B14F-4D97-AF65-F5344CB8AC3E}">
        <p14:creationId xmlns:p14="http://schemas.microsoft.com/office/powerpoint/2010/main" xmlns="" val="142434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Voxel sizes are different so there is no 1-to-1 correspondence between voxels in the two images</a:t>
            </a:r>
          </a:p>
          <a:p>
            <a:pPr marL="171450" indent="-171450">
              <a:buFont typeface="Arial" panose="020B0604020202020204" pitchFamily="34" charset="0"/>
              <a:buChar char="•"/>
            </a:pPr>
            <a:r>
              <a:rPr lang="en-IN" dirty="0"/>
              <a:t>So usual cost function won’t work since there are more voxels in the </a:t>
            </a:r>
            <a:r>
              <a:rPr lang="en-IN" dirty="0" err="1"/>
              <a:t>sMRI</a:t>
            </a:r>
            <a:r>
              <a:rPr lang="en-IN" dirty="0"/>
              <a:t> image</a:t>
            </a:r>
          </a:p>
          <a:p>
            <a:pPr marL="171450" indent="-171450">
              <a:buFont typeface="Arial" panose="020B0604020202020204" pitchFamily="34" charset="0"/>
              <a:buChar char="•"/>
            </a:pPr>
            <a:endParaRPr lang="en-IN" dirty="0"/>
          </a:p>
          <a:p>
            <a:pPr marL="171450" indent="-171450">
              <a:buFont typeface="Arial" panose="020B0604020202020204" pitchFamily="34" charset="0"/>
              <a:buChar char="•"/>
            </a:pPr>
            <a:r>
              <a:rPr lang="en-IN" dirty="0"/>
              <a:t>Also, the contrasts are different (T1 vs T2*) – so we can’t look to maximise similarity as in the cost function for head motion correction</a:t>
            </a:r>
          </a:p>
        </p:txBody>
      </p:sp>
      <p:sp>
        <p:nvSpPr>
          <p:cNvPr id="4" name="Slide Number Placeholder 3"/>
          <p:cNvSpPr>
            <a:spLocks noGrp="1"/>
          </p:cNvSpPr>
          <p:nvPr>
            <p:ph type="sldNum" sz="quarter" idx="5"/>
          </p:nvPr>
        </p:nvSpPr>
        <p:spPr/>
        <p:txBody>
          <a:bodyPr/>
          <a:lstStyle/>
          <a:p>
            <a:fld id="{3A21AAB4-17B9-4B47-B20B-25BDFB5A315D}" type="slidenum">
              <a:rPr lang="en-US" smtClean="0"/>
              <a:pPr/>
              <a:t>12</a:t>
            </a:fld>
            <a:endParaRPr lang="en-US"/>
          </a:p>
        </p:txBody>
      </p:sp>
    </p:spTree>
    <p:extLst>
      <p:ext uri="{BB962C8B-B14F-4D97-AF65-F5344CB8AC3E}">
        <p14:creationId xmlns:p14="http://schemas.microsoft.com/office/powerpoint/2010/main" xmlns="" val="275329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First we need to find out how well the images are aligned. This is how… Joint histogram/feature space from mutual information theory allows registration across modalities</a:t>
            </a:r>
          </a:p>
        </p:txBody>
      </p:sp>
      <p:sp>
        <p:nvSpPr>
          <p:cNvPr id="4" name="Slide Number Placeholder 3"/>
          <p:cNvSpPr>
            <a:spLocks noGrp="1"/>
          </p:cNvSpPr>
          <p:nvPr>
            <p:ph type="sldNum" sz="quarter" idx="5"/>
          </p:nvPr>
        </p:nvSpPr>
        <p:spPr/>
        <p:txBody>
          <a:bodyPr/>
          <a:lstStyle/>
          <a:p>
            <a:fld id="{3A21AAB4-17B9-4B47-B20B-25BDFB5A315D}" type="slidenum">
              <a:rPr lang="en-US" smtClean="0"/>
              <a:pPr/>
              <a:t>13</a:t>
            </a:fld>
            <a:endParaRPr lang="en-US"/>
          </a:p>
        </p:txBody>
      </p:sp>
    </p:spTree>
    <p:extLst>
      <p:ext uri="{BB962C8B-B14F-4D97-AF65-F5344CB8AC3E}">
        <p14:creationId xmlns:p14="http://schemas.microsoft.com/office/powerpoint/2010/main" xmlns="" val="2396277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sz="1200" b="0" i="0" kern="1200" dirty="0">
                <a:solidFill>
                  <a:schemeClr val="tx1"/>
                </a:solidFill>
                <a:effectLst/>
                <a:latin typeface="+mn-lt"/>
                <a:ea typeface="+mn-ea"/>
                <a:cs typeface="+mn-cs"/>
              </a:rPr>
              <a:t>Registration is assumed to correspond to maximizing mutual information: the images have to be aligned in such a manner that the amount of information they contain about each other is maximal.</a:t>
            </a:r>
          </a:p>
          <a:p>
            <a:pPr marL="171450" indent="-171450">
              <a:buFont typeface="Arial" panose="020B0604020202020204" pitchFamily="34" charset="0"/>
              <a:buChar char="•"/>
            </a:pPr>
            <a:r>
              <a:rPr lang="en-IN" sz="1200" b="0" i="0" kern="1200" dirty="0">
                <a:solidFill>
                  <a:schemeClr val="tx1"/>
                </a:solidFill>
                <a:effectLst/>
                <a:latin typeface="+mn-lt"/>
                <a:ea typeface="+mn-ea"/>
                <a:cs typeface="+mn-cs"/>
              </a:rPr>
              <a:t>Maximizing mutual information is related to minimizing joint entropy. In the figure above, the joint histogram of two images' </a:t>
            </a:r>
            <a:r>
              <a:rPr lang="en-IN" sz="1200" b="0" i="0" kern="1200" dirty="0" err="1">
                <a:solidFill>
                  <a:schemeClr val="tx1"/>
                </a:solidFill>
                <a:effectLst/>
                <a:latin typeface="+mn-lt"/>
                <a:ea typeface="+mn-ea"/>
                <a:cs typeface="+mn-cs"/>
              </a:rPr>
              <a:t>gray</a:t>
            </a:r>
            <a:r>
              <a:rPr lang="en-IN" sz="1200" b="0" i="0" kern="1200" dirty="0">
                <a:solidFill>
                  <a:schemeClr val="tx1"/>
                </a:solidFill>
                <a:effectLst/>
                <a:latin typeface="+mn-lt"/>
                <a:ea typeface="+mn-ea"/>
                <a:cs typeface="+mn-cs"/>
              </a:rPr>
              <a:t> values disperses with misregistration and that joint entropy is a measure of dispersion.</a:t>
            </a:r>
            <a:endParaRPr lang="en-IN" dirty="0"/>
          </a:p>
        </p:txBody>
      </p:sp>
      <p:sp>
        <p:nvSpPr>
          <p:cNvPr id="4" name="Slide Number Placeholder 3"/>
          <p:cNvSpPr>
            <a:spLocks noGrp="1"/>
          </p:cNvSpPr>
          <p:nvPr>
            <p:ph type="sldNum" sz="quarter" idx="5"/>
          </p:nvPr>
        </p:nvSpPr>
        <p:spPr/>
        <p:txBody>
          <a:bodyPr/>
          <a:lstStyle/>
          <a:p>
            <a:fld id="{3A21AAB4-17B9-4B47-B20B-25BDFB5A315D}" type="slidenum">
              <a:rPr lang="en-US" smtClean="0"/>
              <a:pPr/>
              <a:t>14</a:t>
            </a:fld>
            <a:endParaRPr lang="en-US"/>
          </a:p>
        </p:txBody>
      </p:sp>
    </p:spTree>
    <p:extLst>
      <p:ext uri="{BB962C8B-B14F-4D97-AF65-F5344CB8AC3E}">
        <p14:creationId xmlns:p14="http://schemas.microsoft.com/office/powerpoint/2010/main" xmlns="" val="105366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Then, we need to maximise this alignment by performing some spatial transformations</a:t>
            </a:r>
          </a:p>
        </p:txBody>
      </p:sp>
      <p:sp>
        <p:nvSpPr>
          <p:cNvPr id="4" name="Slide Number Placeholder 3"/>
          <p:cNvSpPr>
            <a:spLocks noGrp="1"/>
          </p:cNvSpPr>
          <p:nvPr>
            <p:ph type="sldNum" sz="quarter" idx="5"/>
          </p:nvPr>
        </p:nvSpPr>
        <p:spPr/>
        <p:txBody>
          <a:bodyPr/>
          <a:lstStyle/>
          <a:p>
            <a:fld id="{3A21AAB4-17B9-4B47-B20B-25BDFB5A315D}" type="slidenum">
              <a:rPr lang="en-US" smtClean="0"/>
              <a:pPr/>
              <a:t>15</a:t>
            </a:fld>
            <a:endParaRPr lang="en-US"/>
          </a:p>
        </p:txBody>
      </p:sp>
    </p:spTree>
    <p:extLst>
      <p:ext uri="{BB962C8B-B14F-4D97-AF65-F5344CB8AC3E}">
        <p14:creationId xmlns:p14="http://schemas.microsoft.com/office/powerpoint/2010/main" xmlns="" val="241312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A21AAB4-17B9-4B47-B20B-25BDFB5A315D}" type="slidenum">
              <a:rPr lang="en-US" smtClean="0"/>
              <a:pPr/>
              <a:t>16</a:t>
            </a:fld>
            <a:endParaRPr lang="en-US"/>
          </a:p>
        </p:txBody>
      </p:sp>
    </p:spTree>
    <p:extLst>
      <p:ext uri="{BB962C8B-B14F-4D97-AF65-F5344CB8AC3E}">
        <p14:creationId xmlns:p14="http://schemas.microsoft.com/office/powerpoint/2010/main" xmlns="" val="333640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err="1"/>
              <a:t>Talaraich</a:t>
            </a:r>
            <a:r>
              <a:rPr lang="en-IN" dirty="0"/>
              <a:t> atlas – based entirely on the detailed dissection of one hemisphere of the brain of a 60-year old French woman – (0,0,0) = midpoint of AC</a:t>
            </a:r>
          </a:p>
          <a:p>
            <a:pPr marL="171450" indent="-171450">
              <a:buFont typeface="Arial" panose="020B0604020202020204" pitchFamily="34" charset="0"/>
              <a:buChar char="•"/>
            </a:pPr>
            <a:r>
              <a:rPr lang="en-IN" dirty="0"/>
              <a:t>The atlas is a look-up table with major brain areas and their (</a:t>
            </a:r>
            <a:r>
              <a:rPr lang="en-IN" dirty="0" err="1"/>
              <a:t>x,y,z</a:t>
            </a:r>
            <a:r>
              <a:rPr lang="en-IN" dirty="0"/>
              <a:t>) coordinates</a:t>
            </a:r>
          </a:p>
          <a:p>
            <a:pPr marL="171450" indent="-171450">
              <a:buFont typeface="Arial" panose="020B0604020202020204" pitchFamily="34" charset="0"/>
              <a:buChar char="•"/>
            </a:pPr>
            <a:r>
              <a:rPr lang="en-IN" dirty="0"/>
              <a:t>MNI template was created by averaging the results of high-resolution scans from 152 different brains – the coordinate system was constructed to match the </a:t>
            </a:r>
            <a:r>
              <a:rPr lang="en-IN" dirty="0" err="1"/>
              <a:t>Talairach</a:t>
            </a:r>
            <a:r>
              <a:rPr lang="en-IN" dirty="0"/>
              <a:t> system (same axes and coordinates)</a:t>
            </a:r>
          </a:p>
        </p:txBody>
      </p:sp>
      <p:sp>
        <p:nvSpPr>
          <p:cNvPr id="4" name="Slide Number Placeholder 3"/>
          <p:cNvSpPr>
            <a:spLocks noGrp="1"/>
          </p:cNvSpPr>
          <p:nvPr>
            <p:ph type="sldNum" sz="quarter" idx="5"/>
          </p:nvPr>
        </p:nvSpPr>
        <p:spPr/>
        <p:txBody>
          <a:bodyPr/>
          <a:lstStyle/>
          <a:p>
            <a:fld id="{3A21AAB4-17B9-4B47-B20B-25BDFB5A315D}" type="slidenum">
              <a:rPr lang="en-US" smtClean="0"/>
              <a:pPr/>
              <a:t>17</a:t>
            </a:fld>
            <a:endParaRPr lang="en-US"/>
          </a:p>
        </p:txBody>
      </p:sp>
    </p:spTree>
    <p:extLst>
      <p:ext uri="{BB962C8B-B14F-4D97-AF65-F5344CB8AC3E}">
        <p14:creationId xmlns:p14="http://schemas.microsoft.com/office/powerpoint/2010/main" xmlns="" val="1476140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All complex transformations result in having to interpolate the intensity values of the newly defined voxels created by the transformation</a:t>
            </a:r>
          </a:p>
          <a:p>
            <a:pPr marL="171450" indent="-171450">
              <a:buFont typeface="Arial" panose="020B0604020202020204" pitchFamily="34" charset="0"/>
              <a:buChar char="•"/>
            </a:pPr>
            <a:r>
              <a:rPr lang="en-IN" dirty="0"/>
              <a:t>Regularisation (applied in SPM) </a:t>
            </a:r>
            <a:r>
              <a:rPr lang="en-IN" dirty="0" err="1"/>
              <a:t>limites</a:t>
            </a:r>
            <a:r>
              <a:rPr lang="en-IN" dirty="0"/>
              <a:t> excessive use of warping – it adds a penalty on more complex warps.</a:t>
            </a:r>
          </a:p>
        </p:txBody>
      </p:sp>
      <p:sp>
        <p:nvSpPr>
          <p:cNvPr id="4" name="Slide Number Placeholder 3"/>
          <p:cNvSpPr>
            <a:spLocks noGrp="1"/>
          </p:cNvSpPr>
          <p:nvPr>
            <p:ph type="sldNum" sz="quarter" idx="5"/>
          </p:nvPr>
        </p:nvSpPr>
        <p:spPr/>
        <p:txBody>
          <a:bodyPr/>
          <a:lstStyle/>
          <a:p>
            <a:fld id="{3A21AAB4-17B9-4B47-B20B-25BDFB5A315D}" type="slidenum">
              <a:rPr lang="en-US" smtClean="0"/>
              <a:pPr/>
              <a:t>18</a:t>
            </a:fld>
            <a:endParaRPr lang="en-US"/>
          </a:p>
        </p:txBody>
      </p:sp>
    </p:spTree>
    <p:extLst>
      <p:ext uri="{BB962C8B-B14F-4D97-AF65-F5344CB8AC3E}">
        <p14:creationId xmlns:p14="http://schemas.microsoft.com/office/powerpoint/2010/main" xmlns="" val="111731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B6D00B-9A6C-A44F-8F76-9C7B17AF05B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BCD93E30-3992-884E-B555-E0ABDC7ED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0E1D7F5C-71B6-3D4B-87CB-EA6FAEE6F067}"/>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5" name="Footer Placeholder 4">
            <a:extLst>
              <a:ext uri="{FF2B5EF4-FFF2-40B4-BE49-F238E27FC236}">
                <a16:creationId xmlns:a16="http://schemas.microsoft.com/office/drawing/2014/main" xmlns="" id="{CFDFC6D7-C6D5-8543-BAD8-C0084358A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F2B260-BE18-3344-A4F6-4F4F3358499A}"/>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1828715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A7401B-359C-7F4B-9D45-C84A122C9D0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F0DC084F-41A4-544D-90D3-972D2AB3B9A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A4E88AFD-FE85-B547-8E9D-FC63C537E042}"/>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5" name="Footer Placeholder 4">
            <a:extLst>
              <a:ext uri="{FF2B5EF4-FFF2-40B4-BE49-F238E27FC236}">
                <a16:creationId xmlns:a16="http://schemas.microsoft.com/office/drawing/2014/main" xmlns="" id="{677C45E1-7BA8-D34D-94CE-237B64DCC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6D5BBF-23B1-9D43-8A93-4B9B1DB4BE52}"/>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8094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7104551-408E-6340-A7CB-71EE32B6BB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C85F61DF-D4B5-B345-B9F9-E85F0D6A747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C9144723-69FE-B04D-A98A-DD786874B590}"/>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5" name="Footer Placeholder 4">
            <a:extLst>
              <a:ext uri="{FF2B5EF4-FFF2-40B4-BE49-F238E27FC236}">
                <a16:creationId xmlns:a16="http://schemas.microsoft.com/office/drawing/2014/main" xmlns="" id="{A6DF9BE0-7079-0F46-AB1F-2CCBD61C9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CC3E81-55B8-504A-9DB0-488FBAF5C887}"/>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151939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880026-7D79-914C-8160-F94B23827A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F46919B4-AB45-8149-9F9E-1A287F8D3D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53129BC0-4188-4141-BBC2-01A413B964F0}"/>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5" name="Footer Placeholder 4">
            <a:extLst>
              <a:ext uri="{FF2B5EF4-FFF2-40B4-BE49-F238E27FC236}">
                <a16:creationId xmlns:a16="http://schemas.microsoft.com/office/drawing/2014/main" xmlns="" id="{31414696-D4CE-364E-B0D5-57488DC81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65B300-04D3-1849-88C8-7610C9A9AEF1}"/>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417410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1E0352-4FD7-4046-84B8-28F190E9E6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A00857F-6017-8344-8831-C7B2811A3F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2ED9D568-CEB2-8C44-87F1-2E0B6E7184BD}"/>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5" name="Footer Placeholder 4">
            <a:extLst>
              <a:ext uri="{FF2B5EF4-FFF2-40B4-BE49-F238E27FC236}">
                <a16:creationId xmlns:a16="http://schemas.microsoft.com/office/drawing/2014/main" xmlns="" id="{27F18106-B14B-C34F-BF33-762E7783F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5FFF28-1E59-DC45-960D-318AFA56754B}"/>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136882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7150A3-972A-294A-9A0D-F05DF79C70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82B842DB-9AD5-D64D-B5E3-6E7B735AA78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3948D488-079D-CC41-8E4D-99F2B195E2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BA81F9BB-E1ED-3941-9F66-6308CADBDA32}"/>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6" name="Footer Placeholder 5">
            <a:extLst>
              <a:ext uri="{FF2B5EF4-FFF2-40B4-BE49-F238E27FC236}">
                <a16:creationId xmlns:a16="http://schemas.microsoft.com/office/drawing/2014/main" xmlns="" id="{618D0C17-19FF-EA45-ADC3-2601F14B7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209C78-D9F8-D242-8A8E-064D92EFCC35}"/>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832237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00303B-C025-7742-A94E-1BB88D6C29E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68FD59F2-B4A6-2948-BCD7-E9B23010D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E9715AC1-0940-2949-BCE8-072589242BB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99681BD4-EF64-394D-84B6-F6E69AAEED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7F12BDA1-3C8D-9341-8520-EFD865A9A3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39574BDF-0D98-294D-81B0-93B8F02EA1F8}"/>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8" name="Footer Placeholder 7">
            <a:extLst>
              <a:ext uri="{FF2B5EF4-FFF2-40B4-BE49-F238E27FC236}">
                <a16:creationId xmlns:a16="http://schemas.microsoft.com/office/drawing/2014/main" xmlns="" id="{1B87AF92-CFB7-0F4C-BA58-C50F08DA2F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06EC8E8-CC70-4243-A939-D2DE3416A515}"/>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5826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434DFE-10D1-4F4E-A394-2E0DFC90E0B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41E5E7BE-4B53-F44C-8A97-698801E61CBB}"/>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4" name="Footer Placeholder 3">
            <a:extLst>
              <a:ext uri="{FF2B5EF4-FFF2-40B4-BE49-F238E27FC236}">
                <a16:creationId xmlns:a16="http://schemas.microsoft.com/office/drawing/2014/main" xmlns="" id="{3482A8E1-B7FB-674B-A298-D0D2FA1A03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4C6A048-ACE1-6F45-9FD2-2A0D29CA0DC8}"/>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2665564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3AFE1B-79ED-9A46-AD09-A17A6C41C023}"/>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3" name="Footer Placeholder 2">
            <a:extLst>
              <a:ext uri="{FF2B5EF4-FFF2-40B4-BE49-F238E27FC236}">
                <a16:creationId xmlns:a16="http://schemas.microsoft.com/office/drawing/2014/main" xmlns="" id="{3FAB41D9-4140-3C44-96C4-4303F4BF8C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53B34B1-D310-FC48-97CE-A1661E96BFEA}"/>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166794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01F14B-4E80-9C41-90A3-AB0E0A992A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EBF423E1-821B-394A-855B-0ACC4CAC6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F83046CD-07F5-2044-8349-673BF3CA7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1220E0D5-193A-0843-967B-FBD8EC4C7952}"/>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6" name="Footer Placeholder 5">
            <a:extLst>
              <a:ext uri="{FF2B5EF4-FFF2-40B4-BE49-F238E27FC236}">
                <a16:creationId xmlns:a16="http://schemas.microsoft.com/office/drawing/2014/main" xmlns="" id="{91C2E4CB-71F6-C445-8F8D-E38C65D3D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A5A79A-30E7-9B4A-9C5E-DE3A55217F83}"/>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1809851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E3841-FB7E-464A-808D-92D5F63749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3E87D963-EA3C-3445-83E7-35E67A3F78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8CEB9A6-AA75-0D46-96B1-2C8364F30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5460B480-8905-8146-9361-B53AA9F7D8D4}"/>
              </a:ext>
            </a:extLst>
          </p:cNvPr>
          <p:cNvSpPr>
            <a:spLocks noGrp="1"/>
          </p:cNvSpPr>
          <p:nvPr>
            <p:ph type="dt" sz="half" idx="10"/>
          </p:nvPr>
        </p:nvSpPr>
        <p:spPr/>
        <p:txBody>
          <a:bodyPr/>
          <a:lstStyle/>
          <a:p>
            <a:fld id="{17E68870-2096-9345-8D1F-E54B43A4C902}" type="datetimeFigureOut">
              <a:rPr lang="en-US" smtClean="0"/>
              <a:pPr/>
              <a:t>11/27/2019</a:t>
            </a:fld>
            <a:endParaRPr lang="en-US"/>
          </a:p>
        </p:txBody>
      </p:sp>
      <p:sp>
        <p:nvSpPr>
          <p:cNvPr id="6" name="Footer Placeholder 5">
            <a:extLst>
              <a:ext uri="{FF2B5EF4-FFF2-40B4-BE49-F238E27FC236}">
                <a16:creationId xmlns:a16="http://schemas.microsoft.com/office/drawing/2014/main" xmlns="" id="{D5787317-D7C5-D649-B06B-521877A3C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A6F87E5-6A5F-7348-B3D5-D3940EBF504C}"/>
              </a:ext>
            </a:extLst>
          </p:cNvPr>
          <p:cNvSpPr>
            <a:spLocks noGrp="1"/>
          </p:cNvSpPr>
          <p:nvPr>
            <p:ph type="sldNum" sz="quarter" idx="12"/>
          </p:nvPr>
        </p:nvSpPr>
        <p:spPr/>
        <p:txBody>
          <a:body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2776059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50E3784-8119-CB4E-87EA-9EA495D69C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8F68BB08-B446-5549-B6B5-857B16225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9AE8B190-5217-2D4F-A798-D2C2BDADC2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68870-2096-9345-8D1F-E54B43A4C902}" type="datetimeFigureOut">
              <a:rPr lang="en-US" smtClean="0"/>
              <a:pPr/>
              <a:t>11/27/2019</a:t>
            </a:fld>
            <a:endParaRPr lang="en-US"/>
          </a:p>
        </p:txBody>
      </p:sp>
      <p:sp>
        <p:nvSpPr>
          <p:cNvPr id="5" name="Footer Placeholder 4">
            <a:extLst>
              <a:ext uri="{FF2B5EF4-FFF2-40B4-BE49-F238E27FC236}">
                <a16:creationId xmlns:a16="http://schemas.microsoft.com/office/drawing/2014/main" xmlns="" id="{9B98800F-669F-5D40-A2AD-0040C3419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9D3848B-D723-4A45-98C1-44768BE2B4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66B19-C4E0-6C40-A05D-3AA931C4921E}" type="slidenum">
              <a:rPr lang="en-US" smtClean="0"/>
              <a:pPr/>
              <a:t>‹#›</a:t>
            </a:fld>
            <a:endParaRPr lang="en-US"/>
          </a:p>
        </p:txBody>
      </p:sp>
    </p:spTree>
    <p:extLst>
      <p:ext uri="{BB962C8B-B14F-4D97-AF65-F5344CB8AC3E}">
        <p14:creationId xmlns:p14="http://schemas.microsoft.com/office/powerpoint/2010/main" xmlns="" val="511477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tif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tiff"/><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tiff"/><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tiff"/></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hyperlink" Target="http://www.fil.ion.ucl.ac.uk/mfd/" TargetMode="External"/><Relationship Id="rId2" Type="http://schemas.openxmlformats.org/officeDocument/2006/relationships/image" Target="../media/image1.tiff"/><Relationship Id="rId1" Type="http://schemas.openxmlformats.org/officeDocument/2006/relationships/slideLayout" Target="../slideLayouts/slideLayout7.xml"/><Relationship Id="rId5" Type="http://schemas.openxmlformats.org/officeDocument/2006/relationships/hyperlink" Target="https://www.fil.ion.ucl.ac.uk/spm/doc/spm12_manual.pdf" TargetMode="External"/><Relationship Id="rId4" Type="http://schemas.openxmlformats.org/officeDocument/2006/relationships/hyperlink" Target="https://www.andysbrainblog.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tif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2545CD8C-60C6-9B4C-AFB3-15F8F084B5EE}"/>
              </a:ext>
            </a:extLst>
          </p:cNvPr>
          <p:cNvGrpSpPr/>
          <p:nvPr/>
        </p:nvGrpSpPr>
        <p:grpSpPr>
          <a:xfrm>
            <a:off x="0" y="0"/>
            <a:ext cx="12192000" cy="596349"/>
            <a:chOff x="0" y="0"/>
            <a:chExt cx="12192000" cy="596349"/>
          </a:xfrm>
        </p:grpSpPr>
        <p:sp>
          <p:nvSpPr>
            <p:cNvPr id="14" name="Rectangle 13">
              <a:extLst>
                <a:ext uri="{FF2B5EF4-FFF2-40B4-BE49-F238E27FC236}">
                  <a16:creationId xmlns:a16="http://schemas.microsoft.com/office/drawing/2014/main" xmlns="" id="{98A80BAB-30E3-5A4F-8FEF-A2CD525E3051}"/>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4ED0CA72-160C-FF40-A077-E3F150481C93}"/>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sp>
        <p:nvSpPr>
          <p:cNvPr id="6" name="TextBox 5">
            <a:extLst>
              <a:ext uri="{FF2B5EF4-FFF2-40B4-BE49-F238E27FC236}">
                <a16:creationId xmlns:a16="http://schemas.microsoft.com/office/drawing/2014/main" xmlns="" id="{F1C80F6A-90AC-2E41-A2D1-8FB086059F4E}"/>
              </a:ext>
            </a:extLst>
          </p:cNvPr>
          <p:cNvSpPr txBox="1"/>
          <p:nvPr/>
        </p:nvSpPr>
        <p:spPr>
          <a:xfrm>
            <a:off x="1659420" y="1628507"/>
            <a:ext cx="8873159" cy="2431435"/>
          </a:xfrm>
          <a:prstGeom prst="rect">
            <a:avLst/>
          </a:prstGeom>
          <a:noFill/>
        </p:spPr>
        <p:txBody>
          <a:bodyPr wrap="square" rtlCol="0">
            <a:spAutoFit/>
          </a:bodyPr>
          <a:lstStyle/>
          <a:p>
            <a:pPr algn="ctr"/>
            <a:r>
              <a:rPr lang="en-US" sz="7200" dirty="0">
                <a:solidFill>
                  <a:schemeClr val="bg1">
                    <a:lumMod val="65000"/>
                  </a:schemeClr>
                </a:solidFill>
                <a:latin typeface="Britannic Bold" panose="020B0903060703020204" pitchFamily="34" charset="77"/>
              </a:rPr>
              <a:t>PREPROCESSING II:</a:t>
            </a:r>
          </a:p>
          <a:p>
            <a:pPr algn="ctr"/>
            <a:r>
              <a:rPr lang="en-US" sz="4000" dirty="0">
                <a:latin typeface="Britannic Bold" panose="020B0903060703020204" pitchFamily="34" charset="77"/>
              </a:rPr>
              <a:t>COREGISTRATION, SPATIAL NORMALISATION &amp; SMOOTHING</a:t>
            </a:r>
          </a:p>
        </p:txBody>
      </p:sp>
      <p:sp>
        <p:nvSpPr>
          <p:cNvPr id="11" name="TextBox 10">
            <a:extLst>
              <a:ext uri="{FF2B5EF4-FFF2-40B4-BE49-F238E27FC236}">
                <a16:creationId xmlns:a16="http://schemas.microsoft.com/office/drawing/2014/main" xmlns="" id="{A85F0055-4438-B943-AFAE-586B9D88D698}"/>
              </a:ext>
            </a:extLst>
          </p:cNvPr>
          <p:cNvSpPr txBox="1"/>
          <p:nvPr/>
        </p:nvSpPr>
        <p:spPr>
          <a:xfrm>
            <a:off x="4724397" y="4144651"/>
            <a:ext cx="3016471" cy="2031325"/>
          </a:xfrm>
          <a:prstGeom prst="rect">
            <a:avLst/>
          </a:prstGeom>
          <a:noFill/>
        </p:spPr>
        <p:txBody>
          <a:bodyPr wrap="square" rtlCol="0">
            <a:spAutoFit/>
          </a:bodyPr>
          <a:lstStyle/>
          <a:p>
            <a:pPr algn="ctr"/>
            <a:r>
              <a:rPr lang="en-US" dirty="0" err="1">
                <a:latin typeface="Batang" panose="02030600000101010101" pitchFamily="18" charset="-127"/>
                <a:ea typeface="Batang" panose="02030600000101010101" pitchFamily="18" charset="-127"/>
                <a:cs typeface="Arial" panose="020B0604020202020204" pitchFamily="34" charset="0"/>
              </a:rPr>
              <a:t>Baihan</a:t>
            </a:r>
            <a:r>
              <a:rPr lang="en-US" dirty="0">
                <a:latin typeface="Batang" panose="02030600000101010101" pitchFamily="18" charset="-127"/>
                <a:ea typeface="Batang" panose="02030600000101010101" pitchFamily="18" charset="-127"/>
                <a:cs typeface="Arial" panose="020B0604020202020204" pitchFamily="34" charset="0"/>
              </a:rPr>
              <a:t> Wang</a:t>
            </a:r>
          </a:p>
          <a:p>
            <a:pPr algn="ctr"/>
            <a:endParaRPr lang="en-US" dirty="0">
              <a:latin typeface="Batang" panose="02030600000101010101" pitchFamily="18" charset="-127"/>
              <a:ea typeface="Batang" panose="02030600000101010101" pitchFamily="18" charset="-127"/>
              <a:cs typeface="Arial" panose="020B0604020202020204" pitchFamily="34" charset="0"/>
            </a:endParaRPr>
          </a:p>
          <a:p>
            <a:pPr algn="ctr"/>
            <a:r>
              <a:rPr lang="en-US" dirty="0">
                <a:latin typeface="Batang" panose="02030600000101010101" pitchFamily="18" charset="-127"/>
                <a:ea typeface="Batang" panose="02030600000101010101" pitchFamily="18" charset="-127"/>
                <a:cs typeface="Arial" panose="020B0604020202020204" pitchFamily="34" charset="0"/>
              </a:rPr>
              <a:t>Mathew Kollamkulam</a:t>
            </a:r>
          </a:p>
          <a:p>
            <a:pPr algn="ctr"/>
            <a:endParaRPr lang="en-US" dirty="0">
              <a:latin typeface="Batang" panose="02030600000101010101" pitchFamily="18" charset="-127"/>
              <a:ea typeface="Batang" panose="02030600000101010101" pitchFamily="18" charset="-127"/>
              <a:cs typeface="Arial" panose="020B0604020202020204" pitchFamily="34" charset="0"/>
            </a:endParaRPr>
          </a:p>
          <a:p>
            <a:pPr algn="ctr"/>
            <a:endParaRPr lang="en-US" dirty="0">
              <a:latin typeface="Batang" panose="02030600000101010101" pitchFamily="18" charset="-127"/>
              <a:ea typeface="Batang" panose="02030600000101010101" pitchFamily="18" charset="-127"/>
              <a:cs typeface="Arial" panose="020B0604020202020204" pitchFamily="34" charset="0"/>
            </a:endParaRPr>
          </a:p>
          <a:p>
            <a:pPr algn="ctr"/>
            <a:r>
              <a:rPr lang="en-US" dirty="0">
                <a:latin typeface="Batang" panose="02030600000101010101" pitchFamily="18" charset="-127"/>
                <a:ea typeface="Batang" panose="02030600000101010101" pitchFamily="18" charset="-127"/>
                <a:cs typeface="Arial" panose="020B0604020202020204" pitchFamily="34" charset="0"/>
              </a:rPr>
              <a:t>Expert: Prof John Ashburner</a:t>
            </a:r>
          </a:p>
        </p:txBody>
      </p:sp>
      <p:sp>
        <p:nvSpPr>
          <p:cNvPr id="16" name="TextBox 15">
            <a:extLst>
              <a:ext uri="{FF2B5EF4-FFF2-40B4-BE49-F238E27FC236}">
                <a16:creationId xmlns:a16="http://schemas.microsoft.com/office/drawing/2014/main" xmlns="" id="{C7A5C9BC-857B-B54A-9036-EA8054C30949}"/>
              </a:ext>
            </a:extLst>
          </p:cNvPr>
          <p:cNvSpPr txBox="1"/>
          <p:nvPr/>
        </p:nvSpPr>
        <p:spPr>
          <a:xfrm>
            <a:off x="3982277" y="6175976"/>
            <a:ext cx="4227443" cy="646331"/>
          </a:xfrm>
          <a:prstGeom prst="rect">
            <a:avLst/>
          </a:prstGeom>
          <a:noFill/>
        </p:spPr>
        <p:txBody>
          <a:bodyPr wrap="square" rtlCol="0">
            <a:spAutoFit/>
          </a:bodyPr>
          <a:lstStyle/>
          <a:p>
            <a:pPr algn="ctr"/>
            <a:r>
              <a:rPr lang="en-US" dirty="0">
                <a:solidFill>
                  <a:schemeClr val="bg1">
                    <a:lumMod val="85000"/>
                  </a:schemeClr>
                </a:solidFill>
                <a:latin typeface="Gill Sans Ultra Bold" panose="020B0A02020104020203" pitchFamily="34" charset="77"/>
              </a:rPr>
              <a:t>Methods for Dummies</a:t>
            </a:r>
          </a:p>
          <a:p>
            <a:pPr algn="ctr"/>
            <a:r>
              <a:rPr lang="en-US" dirty="0">
                <a:solidFill>
                  <a:schemeClr val="bg1">
                    <a:lumMod val="85000"/>
                  </a:schemeClr>
                </a:solidFill>
                <a:latin typeface="Gill Sans Ultra Bold" panose="020B0A02020104020203" pitchFamily="34" charset="77"/>
              </a:rPr>
              <a:t>2019-2020</a:t>
            </a:r>
          </a:p>
        </p:txBody>
      </p:sp>
    </p:spTree>
    <p:extLst>
      <p:ext uri="{BB962C8B-B14F-4D97-AF65-F5344CB8AC3E}">
        <p14:creationId xmlns:p14="http://schemas.microsoft.com/office/powerpoint/2010/main" xmlns="" val="3402438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RECAP</a:t>
            </a:r>
            <a:endParaRPr lang="en-US" sz="2400" dirty="0">
              <a:solidFill>
                <a:schemeClr val="accent4">
                  <a:lumMod val="40000"/>
                  <a:lumOff val="60000"/>
                </a:schemeClr>
              </a:solidFill>
            </a:endParaRPr>
          </a:p>
        </p:txBody>
      </p:sp>
      <p:graphicFrame>
        <p:nvGraphicFramePr>
          <p:cNvPr id="8" name="Table 7">
            <a:extLst>
              <a:ext uri="{FF2B5EF4-FFF2-40B4-BE49-F238E27FC236}">
                <a16:creationId xmlns:a16="http://schemas.microsoft.com/office/drawing/2014/main" xmlns="" id="{8F97F260-CA49-4F2E-B9C9-5AF7E80A3A73}"/>
              </a:ext>
            </a:extLst>
          </p:cNvPr>
          <p:cNvGraphicFramePr>
            <a:graphicFrameLocks noGrp="1"/>
          </p:cNvGraphicFramePr>
          <p:nvPr/>
        </p:nvGraphicFramePr>
        <p:xfrm>
          <a:off x="-4" y="831185"/>
          <a:ext cx="12192004" cy="584775"/>
        </p:xfrm>
        <a:graphic>
          <a:graphicData uri="http://schemas.openxmlformats.org/drawingml/2006/table">
            <a:tbl>
              <a:tblPr firstRow="1" bandRow="1">
                <a:tableStyleId>{5C22544A-7EE6-4342-B048-85BDC9FD1C3A}</a:tableStyleId>
              </a:tblPr>
              <a:tblGrid>
                <a:gridCol w="3048001">
                  <a:extLst>
                    <a:ext uri="{9D8B030D-6E8A-4147-A177-3AD203B41FA5}">
                      <a16:colId xmlns:a16="http://schemas.microsoft.com/office/drawing/2014/main" xmlns="" val="4085898051"/>
                    </a:ext>
                  </a:extLst>
                </a:gridCol>
                <a:gridCol w="3048001">
                  <a:extLst>
                    <a:ext uri="{9D8B030D-6E8A-4147-A177-3AD203B41FA5}">
                      <a16:colId xmlns:a16="http://schemas.microsoft.com/office/drawing/2014/main" xmlns="" val="3125894412"/>
                    </a:ext>
                  </a:extLst>
                </a:gridCol>
                <a:gridCol w="3048001">
                  <a:extLst>
                    <a:ext uri="{9D8B030D-6E8A-4147-A177-3AD203B41FA5}">
                      <a16:colId xmlns:a16="http://schemas.microsoft.com/office/drawing/2014/main" xmlns="" val="4246370681"/>
                    </a:ext>
                  </a:extLst>
                </a:gridCol>
                <a:gridCol w="3048001">
                  <a:extLst>
                    <a:ext uri="{9D8B030D-6E8A-4147-A177-3AD203B41FA5}">
                      <a16:colId xmlns:a16="http://schemas.microsoft.com/office/drawing/2014/main" xmlns="" val="1970071026"/>
                    </a:ext>
                  </a:extLst>
                </a:gridCol>
              </a:tblGrid>
              <a:tr h="584775">
                <a:tc>
                  <a:txBody>
                    <a:bodyPr/>
                    <a:lstStyle/>
                    <a:p>
                      <a:pPr algn="ctr"/>
                      <a:r>
                        <a:rPr lang="en-US" dirty="0">
                          <a:solidFill>
                            <a:schemeClr val="bg1">
                              <a:lumMod val="75000"/>
                            </a:schemeClr>
                          </a:solidFill>
                          <a:latin typeface="Britannic Bold" panose="020B0903060703020204" pitchFamily="34" charset="77"/>
                        </a:rPr>
                        <a:t>MRI Physics</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Slice-timing correction</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Head Motion Correction</a:t>
                      </a:r>
                    </a:p>
                  </a:txBody>
                  <a:tcPr anchor="ctr">
                    <a:solidFill>
                      <a:srgbClr val="D9D9D9"/>
                    </a:solidFill>
                  </a:tcPr>
                </a:tc>
                <a:tc>
                  <a:txBody>
                    <a:bodyPr/>
                    <a:lstStyle/>
                    <a:p>
                      <a:pPr algn="ctr"/>
                      <a:r>
                        <a:rPr lang="en-US" dirty="0">
                          <a:solidFill>
                            <a:schemeClr val="tx1"/>
                          </a:solidFill>
                          <a:latin typeface="Britannic Bold" panose="020B0903060703020204" pitchFamily="34" charset="77"/>
                        </a:rPr>
                        <a:t>Field Distortion Correction</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7" name="Rectangle 6">
            <a:extLst>
              <a:ext uri="{FF2B5EF4-FFF2-40B4-BE49-F238E27FC236}">
                <a16:creationId xmlns:a16="http://schemas.microsoft.com/office/drawing/2014/main" xmlns="" id="{F9582626-3C0D-4779-8DD3-3957EBB0A20D}"/>
              </a:ext>
            </a:extLst>
          </p:cNvPr>
          <p:cNvSpPr/>
          <p:nvPr/>
        </p:nvSpPr>
        <p:spPr>
          <a:xfrm>
            <a:off x="5639803" y="1540632"/>
            <a:ext cx="2641899" cy="400110"/>
          </a:xfrm>
          <a:prstGeom prst="rect">
            <a:avLst/>
          </a:prstGeom>
        </p:spPr>
        <p:txBody>
          <a:bodyPr wrap="square">
            <a:spAutoFit/>
          </a:bodyPr>
          <a:lstStyle/>
          <a:p>
            <a:pPr algn="ctr"/>
            <a:r>
              <a:rPr lang="en-GB" sz="2000" b="1" dirty="0">
                <a:solidFill>
                  <a:schemeClr val="accent6"/>
                </a:solidFill>
              </a:rPr>
              <a:t>SOLUTION:</a:t>
            </a:r>
            <a:endParaRPr lang="en-GB" sz="2000" dirty="0">
              <a:solidFill>
                <a:schemeClr val="accent6"/>
              </a:solidFill>
            </a:endParaRPr>
          </a:p>
        </p:txBody>
      </p:sp>
      <p:grpSp>
        <p:nvGrpSpPr>
          <p:cNvPr id="22" name="Group 21">
            <a:extLst>
              <a:ext uri="{FF2B5EF4-FFF2-40B4-BE49-F238E27FC236}">
                <a16:creationId xmlns:a16="http://schemas.microsoft.com/office/drawing/2014/main" xmlns="" id="{3FBF128E-CC34-4552-BDAB-E0C906B28485}"/>
              </a:ext>
            </a:extLst>
          </p:cNvPr>
          <p:cNvGrpSpPr/>
          <p:nvPr/>
        </p:nvGrpSpPr>
        <p:grpSpPr>
          <a:xfrm>
            <a:off x="1579619" y="3146196"/>
            <a:ext cx="3651102" cy="3562773"/>
            <a:chOff x="8560865" y="1073440"/>
            <a:chExt cx="3774415" cy="3297554"/>
          </a:xfrm>
        </p:grpSpPr>
        <p:pic>
          <p:nvPicPr>
            <p:cNvPr id="23" name="Picture 22" descr="inhomo">
              <a:extLst>
                <a:ext uri="{FF2B5EF4-FFF2-40B4-BE49-F238E27FC236}">
                  <a16:creationId xmlns:a16="http://schemas.microsoft.com/office/drawing/2014/main" xmlns="" id="{F8F0E11E-5D68-4B7F-8942-08B9A9F2BDF7}"/>
                </a:ext>
              </a:extLst>
            </p:cNvPr>
            <p:cNvPicPr/>
            <p:nvPr/>
          </p:nvPicPr>
          <p:blipFill rotWithShape="1">
            <a:blip r:embed="rId3">
              <a:extLst>
                <a:ext uri="{28A0092B-C50C-407E-A947-70E740481C1C}">
                  <a14:useLocalDpi xmlns:a14="http://schemas.microsoft.com/office/drawing/2010/main" xmlns="" val="0"/>
                </a:ext>
              </a:extLst>
            </a:blip>
            <a:srcRect r="50489" b="15069"/>
            <a:stretch/>
          </p:blipFill>
          <p:spPr bwMode="auto">
            <a:xfrm>
              <a:off x="8560865" y="1369339"/>
              <a:ext cx="1806902" cy="3001655"/>
            </a:xfrm>
            <a:prstGeom prst="rect">
              <a:avLst/>
            </a:prstGeom>
            <a:noFill/>
            <a:extLst>
              <a:ext uri="{909E8E84-426E-40dd-AFC4-6F175D3DCCD1}">
                <a14:hiddenFill xmlns:lc="http://schemas.openxmlformats.org/drawingml/2006/lockedCanvas" xmlns:a14="http://schemas.microsoft.com/office/drawing/2010/main" xmlns="">
                  <a:solidFill>
                    <a:srgbClr val="FFFFFF"/>
                  </a:solidFill>
                </a14:hiddenFill>
              </a:ext>
            </a:extLst>
          </p:spPr>
        </p:pic>
        <p:pic>
          <p:nvPicPr>
            <p:cNvPr id="24" name="Picture 23" descr="inhomo">
              <a:extLst>
                <a:ext uri="{FF2B5EF4-FFF2-40B4-BE49-F238E27FC236}">
                  <a16:creationId xmlns:a16="http://schemas.microsoft.com/office/drawing/2014/main" xmlns="" id="{97844663-3E6D-47E7-A381-5581DC856466}"/>
                </a:ext>
              </a:extLst>
            </p:cNvPr>
            <p:cNvPicPr/>
            <p:nvPr/>
          </p:nvPicPr>
          <p:blipFill rotWithShape="1">
            <a:blip r:embed="rId3">
              <a:extLst>
                <a:ext uri="{28A0092B-C50C-407E-A947-70E740481C1C}">
                  <a14:useLocalDpi xmlns:a14="http://schemas.microsoft.com/office/drawing/2010/main" xmlns="" val="0"/>
                </a:ext>
              </a:extLst>
            </a:blip>
            <a:srcRect l="53472" t="611" r="-1590" b="17208"/>
            <a:stretch/>
          </p:blipFill>
          <p:spPr bwMode="auto">
            <a:xfrm>
              <a:off x="10504225" y="1360950"/>
              <a:ext cx="1796601" cy="2977929"/>
            </a:xfrm>
            <a:prstGeom prst="rect">
              <a:avLst/>
            </a:prstGeom>
            <a:noFill/>
            <a:ln>
              <a:noFill/>
            </a:ln>
            <a:extLst>
              <a:ext uri="{53640926-AAD7-44D8-BBD7-CCE9431645EC}">
                <a14:shadowObscured xmlns:a14="http://schemas.microsoft.com/office/drawing/2010/main" xmlns=""/>
              </a:ext>
              <a:ext uri="{909E8E84-426E-40dd-AFC4-6F175D3DCCD1}">
                <a14:hiddenFill xmlns:lc="http://schemas.openxmlformats.org/drawingml/2006/lockedCanvas" xmlns=""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9C2565BB-761C-4214-ADAC-B63984480B68}"/>
                </a:ext>
              </a:extLst>
            </p:cNvPr>
            <p:cNvSpPr txBox="1"/>
            <p:nvPr/>
          </p:nvSpPr>
          <p:spPr>
            <a:xfrm>
              <a:off x="8560865" y="1082208"/>
              <a:ext cx="1977813" cy="246220"/>
            </a:xfrm>
            <a:prstGeom prst="rect">
              <a:avLst/>
            </a:prstGeom>
            <a:noFill/>
          </p:spPr>
          <p:txBody>
            <a:bodyPr wrap="square" rtlCol="0">
              <a:spAutoFit/>
            </a:bodyPr>
            <a:lstStyle/>
            <a:p>
              <a:r>
                <a:rPr lang="en-GB" sz="1000" b="1" dirty="0"/>
                <a:t>No Object in scanner</a:t>
              </a:r>
            </a:p>
          </p:txBody>
        </p:sp>
        <p:sp>
          <p:nvSpPr>
            <p:cNvPr id="35" name="Rectangle 34">
              <a:extLst>
                <a:ext uri="{FF2B5EF4-FFF2-40B4-BE49-F238E27FC236}">
                  <a16:creationId xmlns:a16="http://schemas.microsoft.com/office/drawing/2014/main" xmlns="" id="{C6AD76C1-7BA5-4B1B-ABB7-251C4D9D8DA4}"/>
                </a:ext>
              </a:extLst>
            </p:cNvPr>
            <p:cNvSpPr/>
            <p:nvPr/>
          </p:nvSpPr>
          <p:spPr>
            <a:xfrm>
              <a:off x="10538679" y="1073440"/>
              <a:ext cx="1796601" cy="261610"/>
            </a:xfrm>
            <a:prstGeom prst="rect">
              <a:avLst/>
            </a:prstGeom>
          </p:spPr>
          <p:txBody>
            <a:bodyPr wrap="square">
              <a:spAutoFit/>
            </a:bodyPr>
            <a:lstStyle/>
            <a:p>
              <a:r>
                <a:rPr lang="en-GB" sz="1100" b="1" dirty="0"/>
                <a:t>Object in scanner</a:t>
              </a:r>
            </a:p>
          </p:txBody>
        </p:sp>
      </p:grpSp>
      <p:cxnSp>
        <p:nvCxnSpPr>
          <p:cNvPr id="4" name="Straight Connector 3">
            <a:extLst>
              <a:ext uri="{FF2B5EF4-FFF2-40B4-BE49-F238E27FC236}">
                <a16:creationId xmlns:a16="http://schemas.microsoft.com/office/drawing/2014/main" xmlns="" id="{573CBFE2-7A8F-49B2-AEDF-0862B1700E34}"/>
              </a:ext>
            </a:extLst>
          </p:cNvPr>
          <p:cNvCxnSpPr/>
          <p:nvPr/>
        </p:nvCxnSpPr>
        <p:spPr>
          <a:xfrm>
            <a:off x="6095998" y="2045604"/>
            <a:ext cx="0" cy="4546265"/>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3EB20268-51BE-41D4-A26B-0AB55C058028}"/>
              </a:ext>
            </a:extLst>
          </p:cNvPr>
          <p:cNvSpPr txBox="1"/>
          <p:nvPr/>
        </p:nvSpPr>
        <p:spPr>
          <a:xfrm>
            <a:off x="409433" y="1799944"/>
            <a:ext cx="5230370" cy="1477328"/>
          </a:xfrm>
          <a:prstGeom prst="rect">
            <a:avLst/>
          </a:prstGeom>
          <a:noFill/>
        </p:spPr>
        <p:txBody>
          <a:bodyPr wrap="square" rtlCol="0">
            <a:spAutoFit/>
          </a:bodyPr>
          <a:lstStyle/>
          <a:p>
            <a:pPr marL="285750" indent="-285750">
              <a:buFont typeface="Arial" panose="020B0604020202020204" pitchFamily="34" charset="0"/>
              <a:buChar char="•"/>
            </a:pPr>
            <a:r>
              <a:rPr lang="en-IN" dirty="0"/>
              <a:t>Not a perfectly homogenous magnetic field</a:t>
            </a:r>
          </a:p>
          <a:p>
            <a:endParaRPr lang="en-IN" dirty="0"/>
          </a:p>
          <a:p>
            <a:pPr marL="285750" indent="-285750">
              <a:buFont typeface="Arial" panose="020B0604020202020204" pitchFamily="34" charset="0"/>
              <a:buChar char="•"/>
            </a:pPr>
            <a:r>
              <a:rPr lang="en-IN" dirty="0"/>
              <a:t>Distortions can be caused by the presence of the object, tissues, scanner-related inhomogeneities etc.</a:t>
            </a:r>
          </a:p>
        </p:txBody>
      </p:sp>
      <p:sp>
        <p:nvSpPr>
          <p:cNvPr id="36" name="TextBox 35">
            <a:extLst>
              <a:ext uri="{FF2B5EF4-FFF2-40B4-BE49-F238E27FC236}">
                <a16:creationId xmlns:a16="http://schemas.microsoft.com/office/drawing/2014/main" xmlns="" id="{395CF4B9-72AF-462B-8B69-AE4FA3720FDF}"/>
              </a:ext>
            </a:extLst>
          </p:cNvPr>
          <p:cNvSpPr txBox="1"/>
          <p:nvPr/>
        </p:nvSpPr>
        <p:spPr>
          <a:xfrm>
            <a:off x="6258471" y="1880348"/>
            <a:ext cx="5230370" cy="923330"/>
          </a:xfrm>
          <a:prstGeom prst="rect">
            <a:avLst/>
          </a:prstGeom>
          <a:noFill/>
        </p:spPr>
        <p:txBody>
          <a:bodyPr wrap="square" rtlCol="0">
            <a:spAutoFit/>
          </a:bodyPr>
          <a:lstStyle/>
          <a:p>
            <a:pPr marL="285750" indent="-285750">
              <a:buFont typeface="Arial" panose="020B0604020202020204" pitchFamily="34" charset="0"/>
              <a:buChar char="•"/>
            </a:pPr>
            <a:r>
              <a:rPr lang="en-IN" dirty="0"/>
              <a:t>Acquire a </a:t>
            </a:r>
            <a:r>
              <a:rPr lang="en-IN" dirty="0" err="1"/>
              <a:t>fieldmap</a:t>
            </a:r>
            <a:r>
              <a:rPr lang="en-IN" dirty="0"/>
              <a:t> image</a:t>
            </a:r>
          </a:p>
          <a:p>
            <a:pPr marL="285750" indent="-285750">
              <a:buFont typeface="Arial" panose="020B0604020202020204" pitchFamily="34" charset="0"/>
              <a:buChar char="•"/>
            </a:pPr>
            <a:r>
              <a:rPr lang="en-IN" dirty="0"/>
              <a:t>Unwarp (non-linear) to correct the </a:t>
            </a:r>
            <a:r>
              <a:rPr lang="en-IN" dirty="0" err="1"/>
              <a:t>fieldmap</a:t>
            </a:r>
            <a:r>
              <a:rPr lang="en-IN" dirty="0"/>
              <a:t> distortions</a:t>
            </a:r>
          </a:p>
        </p:txBody>
      </p:sp>
      <p:pic>
        <p:nvPicPr>
          <p:cNvPr id="37" name="Picture 36">
            <a:extLst>
              <a:ext uri="{FF2B5EF4-FFF2-40B4-BE49-F238E27FC236}">
                <a16:creationId xmlns:a16="http://schemas.microsoft.com/office/drawing/2014/main" xmlns="" id="{9C9E0048-344E-4BEB-BF86-CBB7D3ED9FD0}"/>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3172"/>
          <a:stretch/>
        </p:blipFill>
        <p:spPr>
          <a:xfrm>
            <a:off x="8184539" y="2521776"/>
            <a:ext cx="4007462" cy="4363519"/>
          </a:xfrm>
          <a:prstGeom prst="rect">
            <a:avLst/>
          </a:prstGeom>
        </p:spPr>
      </p:pic>
      <p:sp>
        <p:nvSpPr>
          <p:cNvPr id="6" name="TextBox 5">
            <a:extLst>
              <a:ext uri="{FF2B5EF4-FFF2-40B4-BE49-F238E27FC236}">
                <a16:creationId xmlns:a16="http://schemas.microsoft.com/office/drawing/2014/main" xmlns="" id="{6C94D75F-105D-4269-B2DC-209FE89D135E}"/>
              </a:ext>
            </a:extLst>
          </p:cNvPr>
          <p:cNvSpPr txBox="1"/>
          <p:nvPr/>
        </p:nvSpPr>
        <p:spPr>
          <a:xfrm>
            <a:off x="6412605" y="5281684"/>
            <a:ext cx="3099883" cy="923330"/>
          </a:xfrm>
          <a:prstGeom prst="rect">
            <a:avLst/>
          </a:prstGeom>
          <a:noFill/>
        </p:spPr>
        <p:txBody>
          <a:bodyPr wrap="square" rtlCol="0">
            <a:spAutoFit/>
          </a:bodyPr>
          <a:lstStyle/>
          <a:p>
            <a:pPr marL="285750" indent="-285750">
              <a:buFont typeface="Arial" panose="020B0604020202020204" pitchFamily="34" charset="0"/>
              <a:buChar char="•"/>
            </a:pPr>
            <a:r>
              <a:rPr lang="en-IN" dirty="0"/>
              <a:t>This helps further </a:t>
            </a:r>
            <a:r>
              <a:rPr lang="en-IN" dirty="0" err="1"/>
              <a:t>preprocessing</a:t>
            </a:r>
            <a:r>
              <a:rPr lang="en-IN" dirty="0"/>
              <a:t> steps</a:t>
            </a:r>
          </a:p>
          <a:p>
            <a:endParaRPr lang="en-IN" dirty="0"/>
          </a:p>
        </p:txBody>
      </p:sp>
    </p:spTree>
    <p:extLst>
      <p:ext uri="{BB962C8B-B14F-4D97-AF65-F5344CB8AC3E}">
        <p14:creationId xmlns:p14="http://schemas.microsoft.com/office/powerpoint/2010/main" xmlns="" val="38650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6"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COREGISTRATION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2" y="764367"/>
          <a:ext cx="12192000" cy="58477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85898051"/>
                    </a:ext>
                  </a:extLst>
                </a:gridCol>
                <a:gridCol w="4306279">
                  <a:extLst>
                    <a:ext uri="{9D8B030D-6E8A-4147-A177-3AD203B41FA5}">
                      <a16:colId xmlns:a16="http://schemas.microsoft.com/office/drawing/2014/main" xmlns="" val="3125894412"/>
                    </a:ext>
                  </a:extLst>
                </a:gridCol>
                <a:gridCol w="3821721">
                  <a:extLst>
                    <a:ext uri="{9D8B030D-6E8A-4147-A177-3AD203B41FA5}">
                      <a16:colId xmlns:a16="http://schemas.microsoft.com/office/drawing/2014/main" xmlns="" val="4246370681"/>
                    </a:ext>
                  </a:extLst>
                </a:gridCol>
              </a:tblGrid>
              <a:tr h="584775">
                <a:tc>
                  <a:txBody>
                    <a:bodyPr/>
                    <a:lstStyle/>
                    <a:p>
                      <a:pPr algn="ctr"/>
                      <a:r>
                        <a:rPr lang="en-US" dirty="0">
                          <a:solidFill>
                            <a:schemeClr val="tx1"/>
                          </a:solidFill>
                          <a:latin typeface="Britannic Bold" panose="020B0903060703020204" pitchFamily="34" charset="77"/>
                        </a:rPr>
                        <a:t>Objective</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Obstacles</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2" name="TextBox 1">
            <a:extLst>
              <a:ext uri="{FF2B5EF4-FFF2-40B4-BE49-F238E27FC236}">
                <a16:creationId xmlns:a16="http://schemas.microsoft.com/office/drawing/2014/main" xmlns="" id="{938ED19F-A5C1-465B-B054-F50741EF44C7}"/>
              </a:ext>
            </a:extLst>
          </p:cNvPr>
          <p:cNvSpPr txBox="1"/>
          <p:nvPr/>
        </p:nvSpPr>
        <p:spPr>
          <a:xfrm>
            <a:off x="1146412" y="1651376"/>
            <a:ext cx="10099343" cy="1200329"/>
          </a:xfrm>
          <a:prstGeom prst="rect">
            <a:avLst/>
          </a:prstGeom>
          <a:noFill/>
        </p:spPr>
        <p:txBody>
          <a:bodyPr wrap="square" rtlCol="0">
            <a:spAutoFit/>
          </a:bodyPr>
          <a:lstStyle/>
          <a:p>
            <a:pPr marL="285750" indent="-285750">
              <a:buFont typeface="Arial" panose="020B0604020202020204" pitchFamily="34" charset="0"/>
              <a:buChar char="•"/>
            </a:pPr>
            <a:r>
              <a:rPr lang="en-IN" b="1" dirty="0" err="1">
                <a:solidFill>
                  <a:srgbClr val="C00000"/>
                </a:solidFill>
              </a:rPr>
              <a:t>Coregistration</a:t>
            </a:r>
            <a:r>
              <a:rPr lang="en-IN" dirty="0"/>
              <a:t> – aligning the structural image (T1 weighted) with the functional images (T2* weighted)</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r>
              <a:rPr lang="en-IN" dirty="0"/>
              <a:t>The spatial resolution of functional data is poor, due to the speed-accuracy </a:t>
            </a:r>
            <a:r>
              <a:rPr lang="en-IN" dirty="0" err="1"/>
              <a:t>tradeoff</a:t>
            </a:r>
            <a:r>
              <a:rPr lang="en-IN" dirty="0"/>
              <a:t> made.</a:t>
            </a:r>
          </a:p>
          <a:p>
            <a:endParaRPr lang="en-IN" dirty="0"/>
          </a:p>
        </p:txBody>
      </p:sp>
      <p:pic>
        <p:nvPicPr>
          <p:cNvPr id="14" name="Picture 3">
            <a:extLst>
              <a:ext uri="{FF2B5EF4-FFF2-40B4-BE49-F238E27FC236}">
                <a16:creationId xmlns:a16="http://schemas.microsoft.com/office/drawing/2014/main" xmlns="" id="{2F5F163D-2A9D-4B8D-8F27-C49985A0E4F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14877" t="30151" r="53882" b="47353"/>
          <a:stretch>
            <a:fillRect/>
          </a:stretch>
        </p:blipFill>
        <p:spPr bwMode="auto">
          <a:xfrm>
            <a:off x="7538454" y="3508951"/>
            <a:ext cx="1349375"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7" name="Picture 3">
            <a:extLst>
              <a:ext uri="{FF2B5EF4-FFF2-40B4-BE49-F238E27FC236}">
                <a16:creationId xmlns:a16="http://schemas.microsoft.com/office/drawing/2014/main" xmlns="" id="{F13D46C6-2D90-4BEC-9DB5-776B624FB3E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4754" t="34579" r="48984" b="40945"/>
          <a:stretch>
            <a:fillRect/>
          </a:stretch>
        </p:blipFill>
        <p:spPr bwMode="auto">
          <a:xfrm>
            <a:off x="4595229" y="3559751"/>
            <a:ext cx="1289050" cy="14239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3">
            <a:extLst>
              <a:ext uri="{FF2B5EF4-FFF2-40B4-BE49-F238E27FC236}">
                <a16:creationId xmlns:a16="http://schemas.microsoft.com/office/drawing/2014/main" xmlns="" id="{A95DC5C7-6960-485F-9512-7BA346018EF5}"/>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4754" t="34579" r="48984" b="40945"/>
          <a:stretch>
            <a:fillRect/>
          </a:stretch>
        </p:blipFill>
        <p:spPr bwMode="auto">
          <a:xfrm>
            <a:off x="2369554" y="3028237"/>
            <a:ext cx="1289050" cy="14239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20" name="Picture 3">
            <a:extLst>
              <a:ext uri="{FF2B5EF4-FFF2-40B4-BE49-F238E27FC236}">
                <a16:creationId xmlns:a16="http://schemas.microsoft.com/office/drawing/2014/main" xmlns="" id="{DEC9104B-8B21-46F2-A778-2D8B0850C89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4754" t="34579" r="48984" b="40945"/>
          <a:stretch>
            <a:fillRect/>
          </a:stretch>
        </p:blipFill>
        <p:spPr bwMode="auto">
          <a:xfrm>
            <a:off x="2436229" y="3202886"/>
            <a:ext cx="1289050" cy="14239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21" name="Picture 3">
            <a:extLst>
              <a:ext uri="{FF2B5EF4-FFF2-40B4-BE49-F238E27FC236}">
                <a16:creationId xmlns:a16="http://schemas.microsoft.com/office/drawing/2014/main" xmlns="" id="{3BBAADC7-C82F-4775-9E7D-D09A16F7FDF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4754" t="34579" r="48984" b="40945"/>
          <a:stretch>
            <a:fillRect/>
          </a:stretch>
        </p:blipFill>
        <p:spPr bwMode="auto">
          <a:xfrm>
            <a:off x="2520367" y="3418911"/>
            <a:ext cx="1289050" cy="1423987"/>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22" name="Picture 3">
            <a:extLst>
              <a:ext uri="{FF2B5EF4-FFF2-40B4-BE49-F238E27FC236}">
                <a16:creationId xmlns:a16="http://schemas.microsoft.com/office/drawing/2014/main" xmlns="" id="{0C3BB787-71A4-4008-B86D-8A54641919F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14754" t="34579" r="48984" b="40945"/>
          <a:stretch>
            <a:fillRect/>
          </a:stretch>
        </p:blipFill>
        <p:spPr bwMode="auto">
          <a:xfrm>
            <a:off x="2591804" y="3562926"/>
            <a:ext cx="1289050" cy="14239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
        <p:nvSpPr>
          <p:cNvPr id="23" name="TextBox 1">
            <a:extLst>
              <a:ext uri="{FF2B5EF4-FFF2-40B4-BE49-F238E27FC236}">
                <a16:creationId xmlns:a16="http://schemas.microsoft.com/office/drawing/2014/main" xmlns="" id="{A1F58277-39FC-4F4B-903A-43779BE3C6ED}"/>
              </a:ext>
            </a:extLst>
          </p:cNvPr>
          <p:cNvSpPr txBox="1">
            <a:spLocks noChangeArrowheads="1"/>
          </p:cNvSpPr>
          <p:nvPr/>
        </p:nvSpPr>
        <p:spPr bwMode="auto">
          <a:xfrm>
            <a:off x="4451648" y="2753324"/>
            <a:ext cx="15905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itchFamily="16" charset="0"/>
              <a:buNone/>
            </a:pPr>
            <a:r>
              <a:rPr lang="en-GB" altLang="en-US" sz="1600" b="1" dirty="0">
                <a:solidFill>
                  <a:schemeClr val="tx1"/>
                </a:solidFill>
              </a:rPr>
              <a:t>Mean functional</a:t>
            </a:r>
          </a:p>
          <a:p>
            <a:pPr algn="ctr" eaLnBrk="1" hangingPunct="1">
              <a:buClr>
                <a:srgbClr val="000000"/>
              </a:buClr>
              <a:buSzPct val="100000"/>
              <a:buFont typeface="Times New Roman" pitchFamily="16" charset="0"/>
              <a:buNone/>
            </a:pPr>
            <a:r>
              <a:rPr lang="en-GB" altLang="en-US" sz="1600" b="1" dirty="0">
                <a:solidFill>
                  <a:schemeClr val="tx1"/>
                </a:solidFill>
              </a:rPr>
              <a:t>Image</a:t>
            </a:r>
          </a:p>
          <a:p>
            <a:pPr algn="ctr" eaLnBrk="1" hangingPunct="1">
              <a:buClr>
                <a:srgbClr val="000000"/>
              </a:buClr>
              <a:buSzPct val="100000"/>
              <a:buFont typeface="Times New Roman" pitchFamily="16" charset="0"/>
              <a:buNone/>
            </a:pPr>
            <a:r>
              <a:rPr lang="en-GB" altLang="en-US" sz="1600" b="1" dirty="0">
                <a:solidFill>
                  <a:schemeClr val="tx1"/>
                </a:solidFill>
              </a:rPr>
              <a:t>(source)</a:t>
            </a:r>
          </a:p>
        </p:txBody>
      </p:sp>
      <p:sp>
        <p:nvSpPr>
          <p:cNvPr id="24" name="TextBox 2">
            <a:extLst>
              <a:ext uri="{FF2B5EF4-FFF2-40B4-BE49-F238E27FC236}">
                <a16:creationId xmlns:a16="http://schemas.microsoft.com/office/drawing/2014/main" xmlns="" id="{5F5A9C48-CA69-4469-89C4-7DA72047D3DC}"/>
              </a:ext>
            </a:extLst>
          </p:cNvPr>
          <p:cNvSpPr txBox="1">
            <a:spLocks noChangeArrowheads="1"/>
          </p:cNvSpPr>
          <p:nvPr/>
        </p:nvSpPr>
        <p:spPr bwMode="auto">
          <a:xfrm>
            <a:off x="7637664" y="2702524"/>
            <a:ext cx="115095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buClr>
                <a:srgbClr val="000000"/>
              </a:buClr>
              <a:buSzPct val="100000"/>
              <a:buFont typeface="Times New Roman" pitchFamily="16" charset="0"/>
              <a:buNone/>
            </a:pPr>
            <a:r>
              <a:rPr lang="en-GB" altLang="en-US" sz="1600" b="1">
                <a:solidFill>
                  <a:schemeClr val="tx1"/>
                </a:solidFill>
              </a:rPr>
              <a:t>Anatomical</a:t>
            </a:r>
          </a:p>
          <a:p>
            <a:pPr algn="ctr" eaLnBrk="1" hangingPunct="1">
              <a:buClr>
                <a:srgbClr val="000000"/>
              </a:buClr>
              <a:buSzPct val="100000"/>
              <a:buFont typeface="Times New Roman" pitchFamily="16" charset="0"/>
              <a:buNone/>
            </a:pPr>
            <a:r>
              <a:rPr lang="en-GB" altLang="en-US" sz="1600" b="1">
                <a:solidFill>
                  <a:schemeClr val="tx1"/>
                </a:solidFill>
              </a:rPr>
              <a:t>Image</a:t>
            </a:r>
          </a:p>
          <a:p>
            <a:pPr algn="ctr" eaLnBrk="1" hangingPunct="1">
              <a:buClr>
                <a:srgbClr val="000000"/>
              </a:buClr>
              <a:buSzPct val="100000"/>
              <a:buFont typeface="Times New Roman" pitchFamily="16" charset="0"/>
              <a:buNone/>
            </a:pPr>
            <a:r>
              <a:rPr lang="en-GB" altLang="en-US" sz="1600" b="1">
                <a:solidFill>
                  <a:schemeClr val="tx1"/>
                </a:solidFill>
              </a:rPr>
              <a:t>(reference)</a:t>
            </a:r>
          </a:p>
        </p:txBody>
      </p:sp>
      <p:cxnSp>
        <p:nvCxnSpPr>
          <p:cNvPr id="25" name="Straight Arrow Connector 15">
            <a:extLst>
              <a:ext uri="{FF2B5EF4-FFF2-40B4-BE49-F238E27FC236}">
                <a16:creationId xmlns:a16="http://schemas.microsoft.com/office/drawing/2014/main" xmlns="" id="{3525AF99-86F3-4B16-B226-4D489C502F74}"/>
              </a:ext>
            </a:extLst>
          </p:cNvPr>
          <p:cNvCxnSpPr>
            <a:cxnSpLocks noChangeShapeType="1"/>
          </p:cNvCxnSpPr>
          <p:nvPr/>
        </p:nvCxnSpPr>
        <p:spPr bwMode="auto">
          <a:xfrm>
            <a:off x="4045954" y="4050810"/>
            <a:ext cx="433388" cy="0"/>
          </a:xfrm>
          <a:prstGeom prst="straightConnector1">
            <a:avLst/>
          </a:prstGeom>
          <a:noFill/>
          <a:ln w="9525" algn="ctr">
            <a:solidFill>
              <a:schemeClr val="tx1"/>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Arrow Connector 17">
            <a:extLst>
              <a:ext uri="{FF2B5EF4-FFF2-40B4-BE49-F238E27FC236}">
                <a16:creationId xmlns:a16="http://schemas.microsoft.com/office/drawing/2014/main" xmlns="" id="{97128F95-7EC5-4EF5-96EE-D986BA713006}"/>
              </a:ext>
            </a:extLst>
          </p:cNvPr>
          <p:cNvCxnSpPr>
            <a:cxnSpLocks noChangeShapeType="1"/>
          </p:cNvCxnSpPr>
          <p:nvPr/>
        </p:nvCxnSpPr>
        <p:spPr bwMode="auto">
          <a:xfrm>
            <a:off x="6023979" y="4096326"/>
            <a:ext cx="1406525" cy="0"/>
          </a:xfrm>
          <a:prstGeom prst="straightConnector1">
            <a:avLst/>
          </a:prstGeom>
          <a:noFill/>
          <a:ln w="9525" algn="ctr">
            <a:solidFill>
              <a:schemeClr val="tx1"/>
            </a:solidFill>
            <a:round/>
            <a:headEn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 name="TextBox 18">
            <a:extLst>
              <a:ext uri="{FF2B5EF4-FFF2-40B4-BE49-F238E27FC236}">
                <a16:creationId xmlns:a16="http://schemas.microsoft.com/office/drawing/2014/main" xmlns="" id="{CD446BAA-1807-4F87-B37E-2605E3ACCB65}"/>
              </a:ext>
            </a:extLst>
          </p:cNvPr>
          <p:cNvSpPr txBox="1">
            <a:spLocks noChangeArrowheads="1"/>
          </p:cNvSpPr>
          <p:nvPr/>
        </p:nvSpPr>
        <p:spPr bwMode="auto">
          <a:xfrm>
            <a:off x="6133517" y="3742314"/>
            <a:ext cx="11529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itchFamily="16" charset="0"/>
              <a:buNone/>
            </a:pPr>
            <a:r>
              <a:rPr lang="en-GB" altLang="en-US" b="1">
                <a:solidFill>
                  <a:srgbClr val="C00000"/>
                </a:solidFill>
              </a:rPr>
              <a:t>Coregister</a:t>
            </a:r>
          </a:p>
        </p:txBody>
      </p:sp>
      <p:sp>
        <p:nvSpPr>
          <p:cNvPr id="4" name="TextBox 3">
            <a:extLst>
              <a:ext uri="{FF2B5EF4-FFF2-40B4-BE49-F238E27FC236}">
                <a16:creationId xmlns:a16="http://schemas.microsoft.com/office/drawing/2014/main" xmlns="" id="{C1E72753-7DCA-485E-84E7-8748C6536B4D}"/>
              </a:ext>
            </a:extLst>
          </p:cNvPr>
          <p:cNvSpPr txBox="1"/>
          <p:nvPr/>
        </p:nvSpPr>
        <p:spPr>
          <a:xfrm>
            <a:off x="1392072" y="5132976"/>
            <a:ext cx="10099343" cy="1954381"/>
          </a:xfrm>
          <a:prstGeom prst="rect">
            <a:avLst/>
          </a:prstGeom>
          <a:noFill/>
        </p:spPr>
        <p:txBody>
          <a:bodyPr wrap="square" rtlCol="0">
            <a:spAutoFit/>
          </a:bodyPr>
          <a:lstStyle/>
          <a:p>
            <a:r>
              <a:rPr lang="en-IN" b="1" dirty="0">
                <a:solidFill>
                  <a:srgbClr val="002060"/>
                </a:solidFill>
              </a:rPr>
              <a:t>Why </a:t>
            </a:r>
            <a:r>
              <a:rPr lang="en-IN" b="1" dirty="0" err="1">
                <a:solidFill>
                  <a:srgbClr val="002060"/>
                </a:solidFill>
              </a:rPr>
              <a:t>coregister</a:t>
            </a:r>
            <a:r>
              <a:rPr lang="en-IN" b="1" dirty="0">
                <a:solidFill>
                  <a:srgbClr val="002060"/>
                </a:solidFill>
              </a:rPr>
              <a:t>?</a:t>
            </a:r>
          </a:p>
          <a:p>
            <a:endParaRPr lang="en-IN" sz="800" dirty="0">
              <a:solidFill>
                <a:srgbClr val="002060"/>
              </a:solidFill>
            </a:endParaRPr>
          </a:p>
          <a:p>
            <a:pPr marL="285750" indent="-285750">
              <a:buFont typeface="Arial" panose="020B0604020202020204" pitchFamily="34" charset="0"/>
              <a:buChar char="•"/>
            </a:pPr>
            <a:r>
              <a:rPr lang="en-IN" dirty="0">
                <a:solidFill>
                  <a:srgbClr val="002060"/>
                </a:solidFill>
              </a:rPr>
              <a:t>Allows better anatomical localisation – </a:t>
            </a:r>
            <a:r>
              <a:rPr lang="en-IN" dirty="0" err="1">
                <a:solidFill>
                  <a:srgbClr val="002060"/>
                </a:solidFill>
              </a:rPr>
              <a:t>eg</a:t>
            </a:r>
            <a:r>
              <a:rPr lang="en-IN" dirty="0">
                <a:solidFill>
                  <a:srgbClr val="002060"/>
                </a:solidFill>
              </a:rPr>
              <a:t>: difficult to tell from functional image if a specific task related activation is localised in SMA or pre-SMA (neighbouring regions with different projections)</a:t>
            </a:r>
          </a:p>
          <a:p>
            <a:endParaRPr lang="en-IN" sz="500" dirty="0">
              <a:solidFill>
                <a:srgbClr val="002060"/>
              </a:solidFill>
            </a:endParaRPr>
          </a:p>
          <a:p>
            <a:pPr marL="285750" indent="-285750">
              <a:buFont typeface="Arial" panose="020B0604020202020204" pitchFamily="34" charset="0"/>
              <a:buChar char="•"/>
            </a:pPr>
            <a:r>
              <a:rPr lang="en-IN" dirty="0">
                <a:solidFill>
                  <a:srgbClr val="002060"/>
                </a:solidFill>
              </a:rPr>
              <a:t>More precise spatial normalisation</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endParaRPr lang="en-IN" dirty="0"/>
          </a:p>
        </p:txBody>
      </p:sp>
    </p:spTree>
    <p:extLst>
      <p:ext uri="{BB962C8B-B14F-4D97-AF65-F5344CB8AC3E}">
        <p14:creationId xmlns:p14="http://schemas.microsoft.com/office/powerpoint/2010/main" xmlns="" val="148508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COREGISTRATION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2" y="764367"/>
          <a:ext cx="12192000" cy="58477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85898051"/>
                    </a:ext>
                  </a:extLst>
                </a:gridCol>
                <a:gridCol w="4306279">
                  <a:extLst>
                    <a:ext uri="{9D8B030D-6E8A-4147-A177-3AD203B41FA5}">
                      <a16:colId xmlns:a16="http://schemas.microsoft.com/office/drawing/2014/main" xmlns="" val="3125894412"/>
                    </a:ext>
                  </a:extLst>
                </a:gridCol>
                <a:gridCol w="3821721">
                  <a:extLst>
                    <a:ext uri="{9D8B030D-6E8A-4147-A177-3AD203B41FA5}">
                      <a16:colId xmlns:a16="http://schemas.microsoft.com/office/drawing/2014/main" xmlns="" val="4246370681"/>
                    </a:ext>
                  </a:extLst>
                </a:gridCol>
              </a:tblGrid>
              <a:tr h="584775">
                <a:tc>
                  <a:txBody>
                    <a:bodyPr/>
                    <a:lstStyle/>
                    <a:p>
                      <a:pPr algn="ctr"/>
                      <a:r>
                        <a:rPr lang="en-US" dirty="0">
                          <a:solidFill>
                            <a:schemeClr val="bg1">
                              <a:lumMod val="75000"/>
                            </a:schemeClr>
                          </a:solidFill>
                          <a:latin typeface="Britannic Bold" panose="020B0903060703020204" pitchFamily="34" charset="77"/>
                        </a:rPr>
                        <a:t>Objective</a:t>
                      </a:r>
                    </a:p>
                  </a:txBody>
                  <a:tcPr anchor="ctr">
                    <a:solidFill>
                      <a:srgbClr val="D9D9D9"/>
                    </a:solidFill>
                  </a:tcPr>
                </a:tc>
                <a:tc>
                  <a:txBody>
                    <a:bodyPr/>
                    <a:lstStyle/>
                    <a:p>
                      <a:pPr algn="ctr"/>
                      <a:r>
                        <a:rPr lang="en-US" dirty="0">
                          <a:solidFill>
                            <a:schemeClr val="tx1"/>
                          </a:solidFill>
                          <a:latin typeface="Britannic Bold" panose="020B0903060703020204" pitchFamily="34" charset="77"/>
                        </a:rPr>
                        <a:t>Obstacles</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pic>
        <p:nvPicPr>
          <p:cNvPr id="8" name="Picture 7">
            <a:extLst>
              <a:ext uri="{FF2B5EF4-FFF2-40B4-BE49-F238E27FC236}">
                <a16:creationId xmlns:a16="http://schemas.microsoft.com/office/drawing/2014/main" xmlns="" id="{C6B8A149-8B93-4F51-BED0-29651619ECD6}"/>
              </a:ext>
            </a:extLst>
          </p:cNvPr>
          <p:cNvPicPr>
            <a:picLocks noChangeAspect="1"/>
          </p:cNvPicPr>
          <p:nvPr/>
        </p:nvPicPr>
        <p:blipFill rotWithShape="1">
          <a:blip r:embed="rId4"/>
          <a:srcRect l="9461" t="26057" r="65469" b="20297"/>
          <a:stretch/>
        </p:blipFill>
        <p:spPr>
          <a:xfrm>
            <a:off x="2007630" y="2584602"/>
            <a:ext cx="2195880" cy="2641753"/>
          </a:xfrm>
          <a:prstGeom prst="rect">
            <a:avLst/>
          </a:prstGeom>
        </p:spPr>
      </p:pic>
      <p:pic>
        <p:nvPicPr>
          <p:cNvPr id="9" name="Picture 8">
            <a:extLst>
              <a:ext uri="{FF2B5EF4-FFF2-40B4-BE49-F238E27FC236}">
                <a16:creationId xmlns:a16="http://schemas.microsoft.com/office/drawing/2014/main" xmlns="" id="{4C085611-FAF1-4920-B9A1-9F55D85D6BED}"/>
              </a:ext>
            </a:extLst>
          </p:cNvPr>
          <p:cNvPicPr>
            <a:picLocks noChangeAspect="1"/>
          </p:cNvPicPr>
          <p:nvPr/>
        </p:nvPicPr>
        <p:blipFill rotWithShape="1">
          <a:blip r:embed="rId4"/>
          <a:srcRect l="61698" t="26057" r="12769" b="20297"/>
          <a:stretch/>
        </p:blipFill>
        <p:spPr>
          <a:xfrm>
            <a:off x="7734871" y="2611898"/>
            <a:ext cx="2236354" cy="2641753"/>
          </a:xfrm>
          <a:prstGeom prst="rect">
            <a:avLst/>
          </a:prstGeom>
        </p:spPr>
      </p:pic>
      <p:sp>
        <p:nvSpPr>
          <p:cNvPr id="10" name="TextBox 9">
            <a:extLst>
              <a:ext uri="{FF2B5EF4-FFF2-40B4-BE49-F238E27FC236}">
                <a16:creationId xmlns:a16="http://schemas.microsoft.com/office/drawing/2014/main" xmlns="" id="{FFD33919-67AD-43C2-8640-AA6C0375AB60}"/>
              </a:ext>
            </a:extLst>
          </p:cNvPr>
          <p:cNvSpPr txBox="1"/>
          <p:nvPr/>
        </p:nvSpPr>
        <p:spPr>
          <a:xfrm>
            <a:off x="1610489" y="5226355"/>
            <a:ext cx="3589362" cy="1477328"/>
          </a:xfrm>
          <a:prstGeom prst="rect">
            <a:avLst/>
          </a:prstGeom>
          <a:noFill/>
        </p:spPr>
        <p:txBody>
          <a:bodyPr wrap="square" rtlCol="0">
            <a:spAutoFit/>
          </a:bodyPr>
          <a:lstStyle/>
          <a:p>
            <a:pPr marL="285750" indent="-285750">
              <a:buFont typeface="Arial" panose="020B0604020202020204" pitchFamily="34" charset="0"/>
              <a:buChar char="•"/>
            </a:pPr>
            <a:r>
              <a:rPr lang="en-IN" dirty="0">
                <a:solidFill>
                  <a:schemeClr val="accent1">
                    <a:lumMod val="75000"/>
                  </a:schemeClr>
                </a:solidFill>
              </a:rPr>
              <a:t>T1 weighted image</a:t>
            </a:r>
          </a:p>
          <a:p>
            <a:pPr marL="285750" indent="-285750">
              <a:buFont typeface="Arial" panose="020B0604020202020204" pitchFamily="34" charset="0"/>
              <a:buChar char="•"/>
            </a:pPr>
            <a:r>
              <a:rPr lang="en-IN" dirty="0">
                <a:solidFill>
                  <a:schemeClr val="accent1">
                    <a:lumMod val="75000"/>
                  </a:schemeClr>
                </a:solidFill>
              </a:rPr>
              <a:t>Scan could take 6-10 minutes to complete</a:t>
            </a:r>
          </a:p>
          <a:p>
            <a:pPr marL="285750" indent="-285750">
              <a:buFont typeface="Arial" panose="020B0604020202020204" pitchFamily="34" charset="0"/>
              <a:buChar char="•"/>
            </a:pPr>
            <a:r>
              <a:rPr lang="en-IN" dirty="0">
                <a:solidFill>
                  <a:schemeClr val="accent1">
                    <a:lumMod val="75000"/>
                  </a:schemeClr>
                </a:solidFill>
              </a:rPr>
              <a:t>Voxel size – around 0.86 mm x 0.86 mm x 0.89 mm</a:t>
            </a:r>
          </a:p>
        </p:txBody>
      </p:sp>
      <p:sp>
        <p:nvSpPr>
          <p:cNvPr id="13" name="TextBox 12">
            <a:extLst>
              <a:ext uri="{FF2B5EF4-FFF2-40B4-BE49-F238E27FC236}">
                <a16:creationId xmlns:a16="http://schemas.microsoft.com/office/drawing/2014/main" xmlns="" id="{AAEFB39A-01C5-4BDE-91B7-595090D64D1F}"/>
              </a:ext>
            </a:extLst>
          </p:cNvPr>
          <p:cNvSpPr txBox="1"/>
          <p:nvPr/>
        </p:nvSpPr>
        <p:spPr>
          <a:xfrm>
            <a:off x="7316531" y="5228629"/>
            <a:ext cx="3589362" cy="1477328"/>
          </a:xfrm>
          <a:prstGeom prst="rect">
            <a:avLst/>
          </a:prstGeom>
          <a:noFill/>
        </p:spPr>
        <p:txBody>
          <a:bodyPr wrap="square" rtlCol="0">
            <a:spAutoFit/>
          </a:bodyPr>
          <a:lstStyle/>
          <a:p>
            <a:pPr marL="285750" indent="-285750">
              <a:buFont typeface="Arial" panose="020B0604020202020204" pitchFamily="34" charset="0"/>
              <a:buChar char="•"/>
            </a:pPr>
            <a:r>
              <a:rPr lang="en-IN" dirty="0">
                <a:solidFill>
                  <a:schemeClr val="accent1">
                    <a:lumMod val="75000"/>
                  </a:schemeClr>
                </a:solidFill>
              </a:rPr>
              <a:t>T2* weighted image</a:t>
            </a:r>
          </a:p>
          <a:p>
            <a:pPr marL="285750" indent="-285750">
              <a:buFont typeface="Arial" panose="020B0604020202020204" pitchFamily="34" charset="0"/>
              <a:buChar char="•"/>
            </a:pPr>
            <a:r>
              <a:rPr lang="en-IN" dirty="0">
                <a:solidFill>
                  <a:schemeClr val="accent1">
                    <a:lumMod val="75000"/>
                  </a:schemeClr>
                </a:solidFill>
              </a:rPr>
              <a:t>Whole brain is scanned every 2-3 seconds (TR)</a:t>
            </a:r>
          </a:p>
          <a:p>
            <a:pPr marL="285750" indent="-285750">
              <a:buFont typeface="Arial" panose="020B0604020202020204" pitchFamily="34" charset="0"/>
              <a:buChar char="•"/>
            </a:pPr>
            <a:r>
              <a:rPr lang="en-IN" dirty="0">
                <a:solidFill>
                  <a:schemeClr val="accent1">
                    <a:lumMod val="75000"/>
                  </a:schemeClr>
                </a:solidFill>
              </a:rPr>
              <a:t>Voxel size – around 3 mm x 3 mm x 3.5 mm</a:t>
            </a:r>
          </a:p>
        </p:txBody>
      </p:sp>
      <p:sp>
        <p:nvSpPr>
          <p:cNvPr id="2" name="TextBox 1">
            <a:extLst>
              <a:ext uri="{FF2B5EF4-FFF2-40B4-BE49-F238E27FC236}">
                <a16:creationId xmlns:a16="http://schemas.microsoft.com/office/drawing/2014/main" xmlns="" id="{A0977EDB-CF81-4EB8-9967-A22D67DF1D8B}"/>
              </a:ext>
            </a:extLst>
          </p:cNvPr>
          <p:cNvSpPr txBox="1"/>
          <p:nvPr/>
        </p:nvSpPr>
        <p:spPr>
          <a:xfrm>
            <a:off x="982639" y="1583140"/>
            <a:ext cx="10112991" cy="923330"/>
          </a:xfrm>
          <a:prstGeom prst="rect">
            <a:avLst/>
          </a:prstGeom>
          <a:noFill/>
        </p:spPr>
        <p:txBody>
          <a:bodyPr wrap="square" rtlCol="0">
            <a:spAutoFit/>
          </a:bodyPr>
          <a:lstStyle/>
          <a:p>
            <a:pPr marL="285750" indent="-285750">
              <a:buFont typeface="Arial" panose="020B0604020202020204" pitchFamily="34" charset="0"/>
              <a:buChar char="•"/>
            </a:pPr>
            <a:r>
              <a:rPr lang="en-IN" dirty="0"/>
              <a:t>Can’t we use rigid body registration we used for head motion correction?</a:t>
            </a:r>
          </a:p>
          <a:p>
            <a:pPr marL="285750" indent="-285750">
              <a:buFont typeface="Arial" panose="020B0604020202020204" pitchFamily="34" charset="0"/>
              <a:buChar char="•"/>
            </a:pPr>
            <a:r>
              <a:rPr lang="en-IN" dirty="0"/>
              <a:t>Here, we only need to align 2 images, while head motion correction needed to align all functional images – so it must be easier than head motion correction?</a:t>
            </a:r>
          </a:p>
        </p:txBody>
      </p:sp>
      <p:sp>
        <p:nvSpPr>
          <p:cNvPr id="3" name="TextBox 2">
            <a:extLst>
              <a:ext uri="{FF2B5EF4-FFF2-40B4-BE49-F238E27FC236}">
                <a16:creationId xmlns:a16="http://schemas.microsoft.com/office/drawing/2014/main" xmlns="" id="{5839F36B-53E4-46B1-AE73-E3B0D6E5A13F}"/>
              </a:ext>
            </a:extLst>
          </p:cNvPr>
          <p:cNvSpPr txBox="1"/>
          <p:nvPr/>
        </p:nvSpPr>
        <p:spPr>
          <a:xfrm>
            <a:off x="10729431" y="1735108"/>
            <a:ext cx="900751" cy="400110"/>
          </a:xfrm>
          <a:prstGeom prst="rect">
            <a:avLst/>
          </a:prstGeom>
          <a:noFill/>
        </p:spPr>
        <p:txBody>
          <a:bodyPr wrap="square" rtlCol="0">
            <a:spAutoFit/>
          </a:bodyPr>
          <a:lstStyle/>
          <a:p>
            <a:r>
              <a:rPr lang="en-IN" sz="2000" b="1" dirty="0">
                <a:solidFill>
                  <a:srgbClr val="FF0000"/>
                </a:solidFill>
              </a:rPr>
              <a:t>NO!</a:t>
            </a:r>
          </a:p>
        </p:txBody>
      </p:sp>
    </p:spTree>
    <p:extLst>
      <p:ext uri="{BB962C8B-B14F-4D97-AF65-F5344CB8AC3E}">
        <p14:creationId xmlns:p14="http://schemas.microsoft.com/office/powerpoint/2010/main" xmlns="" val="36525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COREGISTRATION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2" y="764367"/>
          <a:ext cx="12192000" cy="58477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85898051"/>
                    </a:ext>
                  </a:extLst>
                </a:gridCol>
                <a:gridCol w="4306279">
                  <a:extLst>
                    <a:ext uri="{9D8B030D-6E8A-4147-A177-3AD203B41FA5}">
                      <a16:colId xmlns:a16="http://schemas.microsoft.com/office/drawing/2014/main" xmlns="" val="3125894412"/>
                    </a:ext>
                  </a:extLst>
                </a:gridCol>
                <a:gridCol w="3821721">
                  <a:extLst>
                    <a:ext uri="{9D8B030D-6E8A-4147-A177-3AD203B41FA5}">
                      <a16:colId xmlns:a16="http://schemas.microsoft.com/office/drawing/2014/main" xmlns="" val="4246370681"/>
                    </a:ext>
                  </a:extLst>
                </a:gridCol>
              </a:tblGrid>
              <a:tr h="584775">
                <a:tc>
                  <a:txBody>
                    <a:bodyPr/>
                    <a:lstStyle/>
                    <a:p>
                      <a:pPr algn="ctr"/>
                      <a:r>
                        <a:rPr lang="en-US" dirty="0">
                          <a:solidFill>
                            <a:schemeClr val="bg1">
                              <a:lumMod val="75000"/>
                            </a:schemeClr>
                          </a:solidFill>
                          <a:latin typeface="Britannic Bold" panose="020B0903060703020204" pitchFamily="34" charset="77"/>
                        </a:rPr>
                        <a:t>Objective</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Obstacles</a:t>
                      </a:r>
                    </a:p>
                  </a:txBody>
                  <a:tcPr anchor="ctr">
                    <a:solidFill>
                      <a:srgbClr val="D9D9D9"/>
                    </a:solidFill>
                  </a:tcPr>
                </a:tc>
                <a:tc>
                  <a:txBody>
                    <a:bodyPr/>
                    <a:lstStyle/>
                    <a:p>
                      <a:pPr algn="ctr"/>
                      <a:r>
                        <a:rPr lang="en-US" dirty="0">
                          <a:solidFill>
                            <a:schemeClr val="tx1"/>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2" name="TextBox 1">
            <a:extLst>
              <a:ext uri="{FF2B5EF4-FFF2-40B4-BE49-F238E27FC236}">
                <a16:creationId xmlns:a16="http://schemas.microsoft.com/office/drawing/2014/main" xmlns="" id="{CC611F57-FC01-48A1-A94A-2AED429DA3E5}"/>
              </a:ext>
            </a:extLst>
          </p:cNvPr>
          <p:cNvSpPr txBox="1"/>
          <p:nvPr/>
        </p:nvSpPr>
        <p:spPr>
          <a:xfrm>
            <a:off x="782472" y="1544456"/>
            <a:ext cx="10481480" cy="1754326"/>
          </a:xfrm>
          <a:prstGeom prst="rect">
            <a:avLst/>
          </a:prstGeom>
          <a:noFill/>
        </p:spPr>
        <p:txBody>
          <a:bodyPr wrap="square" rtlCol="0">
            <a:spAutoFit/>
          </a:bodyPr>
          <a:lstStyle/>
          <a:p>
            <a:r>
              <a:rPr lang="en-IN" dirty="0"/>
              <a:t>1) </a:t>
            </a:r>
            <a:r>
              <a:rPr lang="en-IN" b="1" dirty="0">
                <a:solidFill>
                  <a:schemeClr val="accent6">
                    <a:lumMod val="50000"/>
                  </a:schemeClr>
                </a:solidFill>
              </a:rPr>
              <a:t>Landmark identification </a:t>
            </a:r>
            <a:r>
              <a:rPr lang="en-IN" dirty="0"/>
              <a:t>(</a:t>
            </a:r>
            <a:r>
              <a:rPr lang="en-IN" dirty="0" err="1"/>
              <a:t>eg</a:t>
            </a:r>
            <a:r>
              <a:rPr lang="en-IN" dirty="0"/>
              <a:t>: anterior commissure) </a:t>
            </a:r>
          </a:p>
          <a:p>
            <a:pPr marL="285750" indent="-285750">
              <a:buFont typeface="Arial" panose="020B0604020202020204" pitchFamily="34" charset="0"/>
              <a:buChar char="•"/>
            </a:pPr>
            <a:r>
              <a:rPr lang="en-IN" dirty="0"/>
              <a:t>Difficult to automate</a:t>
            </a:r>
          </a:p>
          <a:p>
            <a:pPr marL="285750" indent="-285750">
              <a:buFont typeface="Arial" panose="020B0604020202020204" pitchFamily="34" charset="0"/>
              <a:buChar char="•"/>
            </a:pPr>
            <a:r>
              <a:rPr lang="en-IN" dirty="0"/>
              <a:t>Time-consuming</a:t>
            </a:r>
          </a:p>
          <a:p>
            <a:pPr marL="285750" indent="-285750">
              <a:buFont typeface="Arial" panose="020B0604020202020204" pitchFamily="34" charset="0"/>
              <a:buChar char="•"/>
            </a:pPr>
            <a:r>
              <a:rPr lang="en-IN" dirty="0"/>
              <a:t>Lack of consensus among researchers among locations of the same landmark</a:t>
            </a:r>
          </a:p>
          <a:p>
            <a:pPr marL="285750" indent="-285750">
              <a:buFont typeface="Arial" panose="020B0604020202020204" pitchFamily="34" charset="0"/>
              <a:buChar char="•"/>
            </a:pPr>
            <a:endParaRPr lang="en-IN" dirty="0"/>
          </a:p>
          <a:p>
            <a:r>
              <a:rPr lang="en-IN" dirty="0"/>
              <a:t>2) </a:t>
            </a:r>
            <a:r>
              <a:rPr lang="en-IN" b="1" dirty="0">
                <a:solidFill>
                  <a:schemeClr val="accent6">
                    <a:lumMod val="50000"/>
                  </a:schemeClr>
                </a:solidFill>
              </a:rPr>
              <a:t>Mutual Information Cost Function</a:t>
            </a:r>
          </a:p>
        </p:txBody>
      </p:sp>
      <p:pic>
        <p:nvPicPr>
          <p:cNvPr id="3" name="Picture 2">
            <a:extLst>
              <a:ext uri="{FF2B5EF4-FFF2-40B4-BE49-F238E27FC236}">
                <a16:creationId xmlns:a16="http://schemas.microsoft.com/office/drawing/2014/main" xmlns="" id="{FED6A3B4-77F9-4381-8843-F808278731BF}"/>
              </a:ext>
            </a:extLst>
          </p:cNvPr>
          <p:cNvPicPr>
            <a:picLocks noChangeAspect="1"/>
          </p:cNvPicPr>
          <p:nvPr/>
        </p:nvPicPr>
        <p:blipFill rotWithShape="1">
          <a:blip r:embed="rId4"/>
          <a:srcRect l="23171" t="22507" r="16156" b="24963"/>
          <a:stretch/>
        </p:blipFill>
        <p:spPr>
          <a:xfrm>
            <a:off x="1569492" y="3275728"/>
            <a:ext cx="7397087" cy="3600750"/>
          </a:xfrm>
          <a:prstGeom prst="rect">
            <a:avLst/>
          </a:prstGeom>
        </p:spPr>
      </p:pic>
    </p:spTree>
    <p:extLst>
      <p:ext uri="{BB962C8B-B14F-4D97-AF65-F5344CB8AC3E}">
        <p14:creationId xmlns:p14="http://schemas.microsoft.com/office/powerpoint/2010/main" xmlns="" val="7692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COREGISTRATION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2" y="764367"/>
          <a:ext cx="12192000" cy="58477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85898051"/>
                    </a:ext>
                  </a:extLst>
                </a:gridCol>
                <a:gridCol w="4306279">
                  <a:extLst>
                    <a:ext uri="{9D8B030D-6E8A-4147-A177-3AD203B41FA5}">
                      <a16:colId xmlns:a16="http://schemas.microsoft.com/office/drawing/2014/main" xmlns="" val="3125894412"/>
                    </a:ext>
                  </a:extLst>
                </a:gridCol>
                <a:gridCol w="3821721">
                  <a:extLst>
                    <a:ext uri="{9D8B030D-6E8A-4147-A177-3AD203B41FA5}">
                      <a16:colId xmlns:a16="http://schemas.microsoft.com/office/drawing/2014/main" xmlns="" val="4246370681"/>
                    </a:ext>
                  </a:extLst>
                </a:gridCol>
              </a:tblGrid>
              <a:tr h="584775">
                <a:tc>
                  <a:txBody>
                    <a:bodyPr/>
                    <a:lstStyle/>
                    <a:p>
                      <a:pPr algn="ctr"/>
                      <a:r>
                        <a:rPr lang="en-US" dirty="0">
                          <a:solidFill>
                            <a:schemeClr val="bg1">
                              <a:lumMod val="75000"/>
                            </a:schemeClr>
                          </a:solidFill>
                          <a:latin typeface="Britannic Bold" panose="020B0903060703020204" pitchFamily="34" charset="77"/>
                        </a:rPr>
                        <a:t>Objective</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Obstacles</a:t>
                      </a:r>
                    </a:p>
                  </a:txBody>
                  <a:tcPr anchor="ctr">
                    <a:solidFill>
                      <a:srgbClr val="D9D9D9"/>
                    </a:solidFill>
                  </a:tcPr>
                </a:tc>
                <a:tc>
                  <a:txBody>
                    <a:bodyPr/>
                    <a:lstStyle/>
                    <a:p>
                      <a:pPr algn="ctr"/>
                      <a:r>
                        <a:rPr lang="en-US" dirty="0">
                          <a:solidFill>
                            <a:schemeClr val="tx1"/>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2" name="TextBox 1">
            <a:extLst>
              <a:ext uri="{FF2B5EF4-FFF2-40B4-BE49-F238E27FC236}">
                <a16:creationId xmlns:a16="http://schemas.microsoft.com/office/drawing/2014/main" xmlns="" id="{CC611F57-FC01-48A1-A94A-2AED429DA3E5}"/>
              </a:ext>
            </a:extLst>
          </p:cNvPr>
          <p:cNvSpPr txBox="1"/>
          <p:nvPr/>
        </p:nvSpPr>
        <p:spPr>
          <a:xfrm>
            <a:off x="782472" y="1544456"/>
            <a:ext cx="10481480" cy="369332"/>
          </a:xfrm>
          <a:prstGeom prst="rect">
            <a:avLst/>
          </a:prstGeom>
          <a:noFill/>
        </p:spPr>
        <p:txBody>
          <a:bodyPr wrap="square" rtlCol="0">
            <a:spAutoFit/>
          </a:bodyPr>
          <a:lstStyle/>
          <a:p>
            <a:r>
              <a:rPr lang="en-IN" dirty="0"/>
              <a:t>2) </a:t>
            </a:r>
            <a:r>
              <a:rPr lang="en-IN" b="1" dirty="0">
                <a:solidFill>
                  <a:schemeClr val="accent6">
                    <a:lumMod val="50000"/>
                  </a:schemeClr>
                </a:solidFill>
              </a:rPr>
              <a:t>Mutual Information Cost Function</a:t>
            </a:r>
          </a:p>
        </p:txBody>
      </p:sp>
      <p:pic>
        <p:nvPicPr>
          <p:cNvPr id="4" name="Picture 3">
            <a:extLst>
              <a:ext uri="{FF2B5EF4-FFF2-40B4-BE49-F238E27FC236}">
                <a16:creationId xmlns:a16="http://schemas.microsoft.com/office/drawing/2014/main" xmlns="" id="{57CF8741-0737-4F79-9D0B-E403B8D3E194}"/>
              </a:ext>
            </a:extLst>
          </p:cNvPr>
          <p:cNvPicPr>
            <a:picLocks noChangeAspect="1"/>
          </p:cNvPicPr>
          <p:nvPr/>
        </p:nvPicPr>
        <p:blipFill rotWithShape="1">
          <a:blip r:embed="rId4"/>
          <a:srcRect l="10523" t="35615" r="11679" b="20782"/>
          <a:stretch/>
        </p:blipFill>
        <p:spPr>
          <a:xfrm>
            <a:off x="782472" y="2109102"/>
            <a:ext cx="9964290" cy="3139827"/>
          </a:xfrm>
          <a:prstGeom prst="rect">
            <a:avLst/>
          </a:prstGeom>
        </p:spPr>
      </p:pic>
      <p:sp>
        <p:nvSpPr>
          <p:cNvPr id="5" name="TextBox 4">
            <a:extLst>
              <a:ext uri="{FF2B5EF4-FFF2-40B4-BE49-F238E27FC236}">
                <a16:creationId xmlns:a16="http://schemas.microsoft.com/office/drawing/2014/main" xmlns="" id="{83A63C5B-9F21-49C4-ADE7-792CF68F5CE5}"/>
              </a:ext>
            </a:extLst>
          </p:cNvPr>
          <p:cNvSpPr txBox="1"/>
          <p:nvPr/>
        </p:nvSpPr>
        <p:spPr>
          <a:xfrm>
            <a:off x="1132763" y="5444243"/>
            <a:ext cx="10481479" cy="1831271"/>
          </a:xfrm>
          <a:prstGeom prst="rect">
            <a:avLst/>
          </a:prstGeom>
          <a:noFill/>
        </p:spPr>
        <p:txBody>
          <a:bodyPr wrap="square" rtlCol="0">
            <a:spAutoFit/>
          </a:bodyPr>
          <a:lstStyle/>
          <a:p>
            <a:pPr marL="285750" indent="-285750">
              <a:buFont typeface="Arial" panose="020B0604020202020204" pitchFamily="34" charset="0"/>
              <a:buChar char="•"/>
            </a:pPr>
            <a:r>
              <a:rPr lang="en-IN" dirty="0"/>
              <a:t>Estimating the intensity of surrounding voxels in functional image to correspond to structural voxels using interpolation (</a:t>
            </a:r>
            <a:r>
              <a:rPr lang="en-IN" dirty="0" err="1"/>
              <a:t>eg</a:t>
            </a:r>
            <a:r>
              <a:rPr lang="en-IN" dirty="0"/>
              <a:t>: nearest neighbour, linear, B-spline interpolation) </a:t>
            </a:r>
          </a:p>
          <a:p>
            <a:pPr marL="285750" indent="-285750">
              <a:buFont typeface="Arial" panose="020B0604020202020204" pitchFamily="34" charset="0"/>
              <a:buChar char="•"/>
            </a:pPr>
            <a:endParaRPr lang="en-IN" sz="500" dirty="0"/>
          </a:p>
          <a:p>
            <a:pPr marL="285750" indent="-285750">
              <a:buFont typeface="Arial" panose="020B0604020202020204" pitchFamily="34" charset="0"/>
              <a:buChar char="•"/>
            </a:pPr>
            <a:r>
              <a:rPr lang="en-IN" dirty="0"/>
              <a:t>Higher Mutual Information (MI) -&gt; greater association between the variables, here, alignment between the images</a:t>
            </a:r>
          </a:p>
          <a:p>
            <a:endParaRPr lang="en-IN" dirty="0"/>
          </a:p>
          <a:p>
            <a:endParaRPr lang="en-IN" dirty="0"/>
          </a:p>
        </p:txBody>
      </p:sp>
    </p:spTree>
    <p:extLst>
      <p:ext uri="{BB962C8B-B14F-4D97-AF65-F5344CB8AC3E}">
        <p14:creationId xmlns:p14="http://schemas.microsoft.com/office/powerpoint/2010/main" xmlns="" val="129120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COREGISTRATION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2" y="764367"/>
          <a:ext cx="12192000" cy="58477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85898051"/>
                    </a:ext>
                  </a:extLst>
                </a:gridCol>
                <a:gridCol w="4306279">
                  <a:extLst>
                    <a:ext uri="{9D8B030D-6E8A-4147-A177-3AD203B41FA5}">
                      <a16:colId xmlns:a16="http://schemas.microsoft.com/office/drawing/2014/main" xmlns="" val="3125894412"/>
                    </a:ext>
                  </a:extLst>
                </a:gridCol>
                <a:gridCol w="3821721">
                  <a:extLst>
                    <a:ext uri="{9D8B030D-6E8A-4147-A177-3AD203B41FA5}">
                      <a16:colId xmlns:a16="http://schemas.microsoft.com/office/drawing/2014/main" xmlns="" val="4246370681"/>
                    </a:ext>
                  </a:extLst>
                </a:gridCol>
              </a:tblGrid>
              <a:tr h="584775">
                <a:tc>
                  <a:txBody>
                    <a:bodyPr/>
                    <a:lstStyle/>
                    <a:p>
                      <a:pPr algn="ctr"/>
                      <a:r>
                        <a:rPr lang="en-US" dirty="0">
                          <a:solidFill>
                            <a:schemeClr val="bg1">
                              <a:lumMod val="75000"/>
                            </a:schemeClr>
                          </a:solidFill>
                          <a:latin typeface="Britannic Bold" panose="020B0903060703020204" pitchFamily="34" charset="77"/>
                        </a:rPr>
                        <a:t>Objective</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Obstacles</a:t>
                      </a:r>
                    </a:p>
                  </a:txBody>
                  <a:tcPr anchor="ctr">
                    <a:solidFill>
                      <a:srgbClr val="D9D9D9"/>
                    </a:solidFill>
                  </a:tcPr>
                </a:tc>
                <a:tc>
                  <a:txBody>
                    <a:bodyPr/>
                    <a:lstStyle/>
                    <a:p>
                      <a:pPr algn="ctr"/>
                      <a:r>
                        <a:rPr lang="en-US" dirty="0">
                          <a:solidFill>
                            <a:schemeClr val="tx1"/>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2" name="TextBox 1">
            <a:extLst>
              <a:ext uri="{FF2B5EF4-FFF2-40B4-BE49-F238E27FC236}">
                <a16:creationId xmlns:a16="http://schemas.microsoft.com/office/drawing/2014/main" xmlns="" id="{CC611F57-FC01-48A1-A94A-2AED429DA3E5}"/>
              </a:ext>
            </a:extLst>
          </p:cNvPr>
          <p:cNvSpPr txBox="1"/>
          <p:nvPr/>
        </p:nvSpPr>
        <p:spPr>
          <a:xfrm>
            <a:off x="782472" y="1612696"/>
            <a:ext cx="10481480" cy="646331"/>
          </a:xfrm>
          <a:prstGeom prst="rect">
            <a:avLst/>
          </a:prstGeom>
          <a:noFill/>
        </p:spPr>
        <p:txBody>
          <a:bodyPr wrap="square" rtlCol="0">
            <a:spAutoFit/>
          </a:bodyPr>
          <a:lstStyle/>
          <a:p>
            <a:pPr marL="285750" indent="-285750">
              <a:buFont typeface="Arial" panose="020B0604020202020204" pitchFamily="34" charset="0"/>
              <a:buChar char="•"/>
            </a:pPr>
            <a:r>
              <a:rPr lang="en-IN" dirty="0"/>
              <a:t>Generally, </a:t>
            </a:r>
            <a:r>
              <a:rPr lang="en-IN" b="1" dirty="0">
                <a:solidFill>
                  <a:schemeClr val="accent1"/>
                </a:solidFill>
              </a:rPr>
              <a:t>affine transformations </a:t>
            </a:r>
            <a:r>
              <a:rPr lang="en-IN" dirty="0"/>
              <a:t>are used in </a:t>
            </a:r>
            <a:r>
              <a:rPr lang="en-IN" dirty="0" err="1"/>
              <a:t>coregistration</a:t>
            </a:r>
            <a:r>
              <a:rPr lang="en-IN" dirty="0"/>
              <a:t> to maximise mutual information</a:t>
            </a:r>
          </a:p>
          <a:p>
            <a:endParaRPr lang="en-IN" b="1" dirty="0">
              <a:solidFill>
                <a:schemeClr val="accent6">
                  <a:lumMod val="50000"/>
                </a:schemeClr>
              </a:solidFill>
            </a:endParaRPr>
          </a:p>
        </p:txBody>
      </p:sp>
      <p:pic>
        <p:nvPicPr>
          <p:cNvPr id="10" name="Picture 9">
            <a:extLst>
              <a:ext uri="{FF2B5EF4-FFF2-40B4-BE49-F238E27FC236}">
                <a16:creationId xmlns:a16="http://schemas.microsoft.com/office/drawing/2014/main" xmlns="" id="{A7885D77-DFBA-4FD4-B910-3151BF24128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57249" y="2068272"/>
            <a:ext cx="3273306" cy="3177032"/>
          </a:xfrm>
          <a:prstGeom prst="rect">
            <a:avLst/>
          </a:prstGeom>
        </p:spPr>
      </p:pic>
      <p:sp>
        <p:nvSpPr>
          <p:cNvPr id="13" name="TextBox 12">
            <a:extLst>
              <a:ext uri="{FF2B5EF4-FFF2-40B4-BE49-F238E27FC236}">
                <a16:creationId xmlns:a16="http://schemas.microsoft.com/office/drawing/2014/main" xmlns="" id="{4E31119B-0C04-4F60-86BC-21F2CF987CF3}"/>
              </a:ext>
            </a:extLst>
          </p:cNvPr>
          <p:cNvSpPr txBox="1"/>
          <p:nvPr/>
        </p:nvSpPr>
        <p:spPr>
          <a:xfrm>
            <a:off x="1146911" y="5387453"/>
            <a:ext cx="3162615" cy="1200329"/>
          </a:xfrm>
          <a:prstGeom prst="rect">
            <a:avLst/>
          </a:prstGeom>
          <a:noFill/>
        </p:spPr>
        <p:txBody>
          <a:bodyPr wrap="square" rtlCol="0">
            <a:spAutoFit/>
          </a:bodyPr>
          <a:lstStyle/>
          <a:p>
            <a:r>
              <a:rPr lang="en-IN" b="1" dirty="0" err="1"/>
              <a:t>Upto</a:t>
            </a:r>
            <a:r>
              <a:rPr lang="en-IN" b="1" dirty="0"/>
              <a:t> 12 DOF </a:t>
            </a:r>
            <a:r>
              <a:rPr lang="en-IN" dirty="0"/>
              <a:t>(</a:t>
            </a:r>
            <a:r>
              <a:rPr lang="en-IN" b="1" dirty="0"/>
              <a:t>translation, rotation, shearing/skewing and scaling/zooming </a:t>
            </a:r>
            <a:r>
              <a:rPr lang="en-IN" dirty="0"/>
              <a:t>along the each of the 3 axes)</a:t>
            </a:r>
          </a:p>
        </p:txBody>
      </p:sp>
      <p:pic>
        <p:nvPicPr>
          <p:cNvPr id="19" name="Picture 18">
            <a:extLst>
              <a:ext uri="{FF2B5EF4-FFF2-40B4-BE49-F238E27FC236}">
                <a16:creationId xmlns:a16="http://schemas.microsoft.com/office/drawing/2014/main" xmlns="" id="{50DD297D-1A52-44AB-B4FD-B8C650FDF087}"/>
              </a:ext>
            </a:extLst>
          </p:cNvPr>
          <p:cNvPicPr>
            <a:picLocks noChangeAspect="1"/>
          </p:cNvPicPr>
          <p:nvPr/>
        </p:nvPicPr>
        <p:blipFill rotWithShape="1">
          <a:blip r:embed="rId5"/>
          <a:srcRect t="49415"/>
          <a:stretch/>
        </p:blipFill>
        <p:spPr>
          <a:xfrm>
            <a:off x="8324687" y="2208526"/>
            <a:ext cx="2687615" cy="2123099"/>
          </a:xfrm>
          <a:prstGeom prst="rect">
            <a:avLst/>
          </a:prstGeom>
        </p:spPr>
      </p:pic>
      <p:pic>
        <p:nvPicPr>
          <p:cNvPr id="20" name="Picture 19">
            <a:extLst>
              <a:ext uri="{FF2B5EF4-FFF2-40B4-BE49-F238E27FC236}">
                <a16:creationId xmlns:a16="http://schemas.microsoft.com/office/drawing/2014/main" xmlns="" id="{7C8E4A30-F337-4100-8AB3-45758A676E17}"/>
              </a:ext>
            </a:extLst>
          </p:cNvPr>
          <p:cNvPicPr>
            <a:picLocks noChangeAspect="1"/>
          </p:cNvPicPr>
          <p:nvPr/>
        </p:nvPicPr>
        <p:blipFill rotWithShape="1">
          <a:blip r:embed="rId5"/>
          <a:srcRect b="51602"/>
          <a:stretch/>
        </p:blipFill>
        <p:spPr>
          <a:xfrm>
            <a:off x="5767711" y="2215886"/>
            <a:ext cx="2687615" cy="2031326"/>
          </a:xfrm>
          <a:prstGeom prst="rect">
            <a:avLst/>
          </a:prstGeom>
        </p:spPr>
      </p:pic>
      <p:pic>
        <p:nvPicPr>
          <p:cNvPr id="21" name="Picture 20">
            <a:extLst>
              <a:ext uri="{FF2B5EF4-FFF2-40B4-BE49-F238E27FC236}">
                <a16:creationId xmlns:a16="http://schemas.microsoft.com/office/drawing/2014/main" xmlns="" id="{59DFA771-A2C4-4E57-94C3-DB521A8EC470}"/>
              </a:ext>
            </a:extLst>
          </p:cNvPr>
          <p:cNvPicPr>
            <a:picLocks noChangeAspect="1"/>
          </p:cNvPicPr>
          <p:nvPr/>
        </p:nvPicPr>
        <p:blipFill rotWithShape="1">
          <a:blip r:embed="rId6"/>
          <a:srcRect b="54729"/>
          <a:stretch/>
        </p:blipFill>
        <p:spPr>
          <a:xfrm>
            <a:off x="8327100" y="4174798"/>
            <a:ext cx="2675370" cy="1891434"/>
          </a:xfrm>
          <a:prstGeom prst="rect">
            <a:avLst/>
          </a:prstGeom>
        </p:spPr>
      </p:pic>
      <p:pic>
        <p:nvPicPr>
          <p:cNvPr id="22" name="Picture 21">
            <a:extLst>
              <a:ext uri="{FF2B5EF4-FFF2-40B4-BE49-F238E27FC236}">
                <a16:creationId xmlns:a16="http://schemas.microsoft.com/office/drawing/2014/main" xmlns="" id="{EE858BE2-E09A-48C3-8CD1-14623A9E9F8F}"/>
              </a:ext>
            </a:extLst>
          </p:cNvPr>
          <p:cNvPicPr>
            <a:picLocks noChangeAspect="1"/>
          </p:cNvPicPr>
          <p:nvPr/>
        </p:nvPicPr>
        <p:blipFill rotWithShape="1">
          <a:blip r:embed="rId6"/>
          <a:srcRect t="48316"/>
          <a:stretch/>
        </p:blipFill>
        <p:spPr>
          <a:xfrm>
            <a:off x="5767711" y="4207996"/>
            <a:ext cx="2675370" cy="2159333"/>
          </a:xfrm>
          <a:prstGeom prst="rect">
            <a:avLst/>
          </a:prstGeom>
        </p:spPr>
      </p:pic>
    </p:spTree>
    <p:extLst>
      <p:ext uri="{BB962C8B-B14F-4D97-AF65-F5344CB8AC3E}">
        <p14:creationId xmlns:p14="http://schemas.microsoft.com/office/powerpoint/2010/main" xmlns="" val="1861399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796640"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SPATIAL NORMALISATION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3" y="764367"/>
          <a:ext cx="6095999" cy="584775"/>
        </p:xfrm>
        <a:graphic>
          <a:graphicData uri="http://schemas.openxmlformats.org/drawingml/2006/table">
            <a:tbl>
              <a:tblPr firstRow="1" bandRow="1">
                <a:tableStyleId>{5C22544A-7EE6-4342-B048-85BDC9FD1C3A}</a:tableStyleId>
              </a:tblPr>
              <a:tblGrid>
                <a:gridCol w="6095999">
                  <a:extLst>
                    <a:ext uri="{9D8B030D-6E8A-4147-A177-3AD203B41FA5}">
                      <a16:colId xmlns:a16="http://schemas.microsoft.com/office/drawing/2014/main" xmlns="" val="4085898051"/>
                    </a:ext>
                  </a:extLst>
                </a:gridCol>
              </a:tblGrid>
              <a:tr h="584775">
                <a:tc>
                  <a:txBody>
                    <a:bodyPr/>
                    <a:lstStyle/>
                    <a:p>
                      <a:pPr algn="ctr"/>
                      <a:r>
                        <a:rPr lang="en-US" dirty="0">
                          <a:solidFill>
                            <a:schemeClr val="tx1"/>
                          </a:solidFill>
                          <a:latin typeface="Britannic Bold" panose="020B0903060703020204" pitchFamily="34" charset="77"/>
                        </a:rPr>
                        <a:t>Objective</a:t>
                      </a:r>
                    </a:p>
                  </a:txBody>
                  <a:tcPr anchor="ctr">
                    <a:solidFill>
                      <a:srgbClr val="D9D9D9"/>
                    </a:solidFill>
                  </a:tcPr>
                </a:tc>
                <a:extLst>
                  <a:ext uri="{0D108BD9-81ED-4DB2-BD59-A6C34878D82A}">
                    <a16:rowId xmlns:a16="http://schemas.microsoft.com/office/drawing/2014/main" xmlns="" val="466733712"/>
                  </a:ext>
                </a:extLst>
              </a:tr>
            </a:tbl>
          </a:graphicData>
        </a:graphic>
      </p:graphicFrame>
      <p:graphicFrame>
        <p:nvGraphicFramePr>
          <p:cNvPr id="10" name="Table 9">
            <a:extLst>
              <a:ext uri="{FF2B5EF4-FFF2-40B4-BE49-F238E27FC236}">
                <a16:creationId xmlns:a16="http://schemas.microsoft.com/office/drawing/2014/main" xmlns="" id="{C8BD7827-B59C-4D57-9B10-D4FDE0652988}"/>
              </a:ext>
            </a:extLst>
          </p:cNvPr>
          <p:cNvGraphicFramePr>
            <a:graphicFrameLocks noGrp="1"/>
          </p:cNvGraphicFramePr>
          <p:nvPr/>
        </p:nvGraphicFramePr>
        <p:xfrm>
          <a:off x="6096004" y="764366"/>
          <a:ext cx="6095996" cy="584775"/>
        </p:xfrm>
        <a:graphic>
          <a:graphicData uri="http://schemas.openxmlformats.org/drawingml/2006/table">
            <a:tbl>
              <a:tblPr firstRow="1" bandRow="1">
                <a:tableStyleId>{5C22544A-7EE6-4342-B048-85BDC9FD1C3A}</a:tableStyleId>
              </a:tblPr>
              <a:tblGrid>
                <a:gridCol w="6095996">
                  <a:extLst>
                    <a:ext uri="{9D8B030D-6E8A-4147-A177-3AD203B41FA5}">
                      <a16:colId xmlns:a16="http://schemas.microsoft.com/office/drawing/2014/main" xmlns="" val="4085898051"/>
                    </a:ext>
                  </a:extLst>
                </a:gridCol>
              </a:tblGrid>
              <a:tr h="584775">
                <a:tc>
                  <a:txBody>
                    <a:bodyPr/>
                    <a:lstStyle/>
                    <a:p>
                      <a:pPr algn="ctr"/>
                      <a:r>
                        <a:rPr lang="en-US" dirty="0">
                          <a:solidFill>
                            <a:schemeClr val="bg1">
                              <a:lumMod val="75000"/>
                            </a:schemeClr>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3" name="TextBox 2">
            <a:extLst>
              <a:ext uri="{FF2B5EF4-FFF2-40B4-BE49-F238E27FC236}">
                <a16:creationId xmlns:a16="http://schemas.microsoft.com/office/drawing/2014/main" xmlns="" id="{7D1B3E7A-5684-4035-8C3E-F28A2F8DDBE5}"/>
              </a:ext>
            </a:extLst>
          </p:cNvPr>
          <p:cNvSpPr txBox="1"/>
          <p:nvPr/>
        </p:nvSpPr>
        <p:spPr>
          <a:xfrm>
            <a:off x="423081" y="1410956"/>
            <a:ext cx="10945504" cy="923330"/>
          </a:xfrm>
          <a:prstGeom prst="rect">
            <a:avLst/>
          </a:prstGeom>
          <a:noFill/>
        </p:spPr>
        <p:txBody>
          <a:bodyPr wrap="square" rtlCol="0">
            <a:spAutoFit/>
          </a:bodyPr>
          <a:lstStyle/>
          <a:p>
            <a:pPr marL="285750" indent="-285750">
              <a:buFont typeface="Arial" panose="020B0604020202020204" pitchFamily="34" charset="0"/>
              <a:buChar char="•"/>
            </a:pPr>
            <a:r>
              <a:rPr lang="en-IN" dirty="0"/>
              <a:t>Huge variability in sizes and shapes of brains make it difficult to attribute activation in a particular region to a specific anatomic structure.</a:t>
            </a:r>
          </a:p>
          <a:p>
            <a:endParaRPr lang="en-IN" dirty="0"/>
          </a:p>
        </p:txBody>
      </p:sp>
      <p:grpSp>
        <p:nvGrpSpPr>
          <p:cNvPr id="14" name="Group 13">
            <a:extLst>
              <a:ext uri="{FF2B5EF4-FFF2-40B4-BE49-F238E27FC236}">
                <a16:creationId xmlns:a16="http://schemas.microsoft.com/office/drawing/2014/main" xmlns="" id="{3DF8A61A-CA4A-408F-A8CF-FA79365A4A78}"/>
              </a:ext>
            </a:extLst>
          </p:cNvPr>
          <p:cNvGrpSpPr>
            <a:grpSpLocks/>
          </p:cNvGrpSpPr>
          <p:nvPr/>
        </p:nvGrpSpPr>
        <p:grpSpPr bwMode="auto">
          <a:xfrm>
            <a:off x="6284915" y="1760561"/>
            <a:ext cx="5484003" cy="5097439"/>
            <a:chOff x="1020" y="799"/>
            <a:chExt cx="3765" cy="3521"/>
          </a:xfrm>
        </p:grpSpPr>
        <p:sp>
          <p:nvSpPr>
            <p:cNvPr id="17" name="Rectangle 16">
              <a:extLst>
                <a:ext uri="{FF2B5EF4-FFF2-40B4-BE49-F238E27FC236}">
                  <a16:creationId xmlns:a16="http://schemas.microsoft.com/office/drawing/2014/main" xmlns="" id="{8492AEC1-E46A-4AF1-9653-880E6C170C2F}"/>
                </a:ext>
              </a:extLst>
            </p:cNvPr>
            <p:cNvSpPr>
              <a:spLocks noChangeArrowheads="1"/>
            </p:cNvSpPr>
            <p:nvPr/>
          </p:nvSpPr>
          <p:spPr bwMode="auto">
            <a:xfrm>
              <a:off x="1020" y="799"/>
              <a:ext cx="3765" cy="3521"/>
            </a:xfrm>
            <a:prstGeom prst="rect">
              <a:avLst/>
            </a:prstGeom>
            <a:solidFill>
              <a:schemeClr val="tx2"/>
            </a:solidFill>
            <a:ln w="9525">
              <a:solidFill>
                <a:schemeClr val="accent2"/>
              </a:solidFill>
              <a:miter lim="800000"/>
              <a:headEnd/>
              <a:tailEnd/>
            </a:ln>
          </p:spPr>
          <p:txBody>
            <a:bodyPr wrap="none" anchor="ctr"/>
            <a:lstStyle>
              <a:defPPr>
                <a:defRPr lang="en-US"/>
              </a:defPPr>
              <a:lvl1pPr algn="l" rtl="0" fontAlgn="base">
                <a:spcBef>
                  <a:spcPct val="0"/>
                </a:spcBef>
                <a:spcAft>
                  <a:spcPct val="0"/>
                </a:spcAft>
                <a:defRPr sz="2000" kern="1200" baseline="-25000">
                  <a:solidFill>
                    <a:schemeClr val="tx1"/>
                  </a:solidFill>
                  <a:latin typeface="Comic Sans MS" pitchFamily="66" charset="0"/>
                  <a:ea typeface="+mn-ea"/>
                  <a:cs typeface="+mn-cs"/>
                </a:defRPr>
              </a:lvl1pPr>
              <a:lvl2pPr marL="457200" algn="l" rtl="0" fontAlgn="base">
                <a:spcBef>
                  <a:spcPct val="0"/>
                </a:spcBef>
                <a:spcAft>
                  <a:spcPct val="0"/>
                </a:spcAft>
                <a:defRPr sz="2000" kern="1200" baseline="-25000">
                  <a:solidFill>
                    <a:schemeClr val="tx1"/>
                  </a:solidFill>
                  <a:latin typeface="Comic Sans MS" pitchFamily="66" charset="0"/>
                  <a:ea typeface="+mn-ea"/>
                  <a:cs typeface="+mn-cs"/>
                </a:defRPr>
              </a:lvl2pPr>
              <a:lvl3pPr marL="914400" algn="l" rtl="0" fontAlgn="base">
                <a:spcBef>
                  <a:spcPct val="0"/>
                </a:spcBef>
                <a:spcAft>
                  <a:spcPct val="0"/>
                </a:spcAft>
                <a:defRPr sz="2000" kern="1200" baseline="-25000">
                  <a:solidFill>
                    <a:schemeClr val="tx1"/>
                  </a:solidFill>
                  <a:latin typeface="Comic Sans MS" pitchFamily="66" charset="0"/>
                  <a:ea typeface="+mn-ea"/>
                  <a:cs typeface="+mn-cs"/>
                </a:defRPr>
              </a:lvl3pPr>
              <a:lvl4pPr marL="1371600" algn="l" rtl="0" fontAlgn="base">
                <a:spcBef>
                  <a:spcPct val="0"/>
                </a:spcBef>
                <a:spcAft>
                  <a:spcPct val="0"/>
                </a:spcAft>
                <a:defRPr sz="2000" kern="1200" baseline="-25000">
                  <a:solidFill>
                    <a:schemeClr val="tx1"/>
                  </a:solidFill>
                  <a:latin typeface="Comic Sans MS" pitchFamily="66" charset="0"/>
                  <a:ea typeface="+mn-ea"/>
                  <a:cs typeface="+mn-cs"/>
                </a:defRPr>
              </a:lvl4pPr>
              <a:lvl5pPr marL="1828800" algn="l" rtl="0" fontAlgn="base">
                <a:spcBef>
                  <a:spcPct val="0"/>
                </a:spcBef>
                <a:spcAft>
                  <a:spcPct val="0"/>
                </a:spcAft>
                <a:defRPr sz="2000" kern="1200" baseline="-25000">
                  <a:solidFill>
                    <a:schemeClr val="tx1"/>
                  </a:solidFill>
                  <a:latin typeface="Comic Sans MS" pitchFamily="66" charset="0"/>
                  <a:ea typeface="+mn-ea"/>
                  <a:cs typeface="+mn-cs"/>
                </a:defRPr>
              </a:lvl5pPr>
              <a:lvl6pPr marL="2286000" algn="l" defTabSz="914400" rtl="0" eaLnBrk="1" latinLnBrk="0" hangingPunct="1">
                <a:defRPr sz="2000" kern="1200" baseline="-25000">
                  <a:solidFill>
                    <a:schemeClr val="tx1"/>
                  </a:solidFill>
                  <a:latin typeface="Comic Sans MS" pitchFamily="66" charset="0"/>
                  <a:ea typeface="+mn-ea"/>
                  <a:cs typeface="+mn-cs"/>
                </a:defRPr>
              </a:lvl6pPr>
              <a:lvl7pPr marL="2743200" algn="l" defTabSz="914400" rtl="0" eaLnBrk="1" latinLnBrk="0" hangingPunct="1">
                <a:defRPr sz="2000" kern="1200" baseline="-25000">
                  <a:solidFill>
                    <a:schemeClr val="tx1"/>
                  </a:solidFill>
                  <a:latin typeface="Comic Sans MS" pitchFamily="66" charset="0"/>
                  <a:ea typeface="+mn-ea"/>
                  <a:cs typeface="+mn-cs"/>
                </a:defRPr>
              </a:lvl7pPr>
              <a:lvl8pPr marL="3200400" algn="l" defTabSz="914400" rtl="0" eaLnBrk="1" latinLnBrk="0" hangingPunct="1">
                <a:defRPr sz="2000" kern="1200" baseline="-25000">
                  <a:solidFill>
                    <a:schemeClr val="tx1"/>
                  </a:solidFill>
                  <a:latin typeface="Comic Sans MS" pitchFamily="66" charset="0"/>
                  <a:ea typeface="+mn-ea"/>
                  <a:cs typeface="+mn-cs"/>
                </a:defRPr>
              </a:lvl8pPr>
              <a:lvl9pPr marL="3657600" algn="l" defTabSz="914400" rtl="0" eaLnBrk="1" latinLnBrk="0" hangingPunct="1">
                <a:defRPr sz="2000" kern="1200" baseline="-25000">
                  <a:solidFill>
                    <a:schemeClr val="tx1"/>
                  </a:solidFill>
                  <a:latin typeface="Comic Sans MS" pitchFamily="66" charset="0"/>
                  <a:ea typeface="+mn-ea"/>
                  <a:cs typeface="+mn-cs"/>
                </a:defRPr>
              </a:lvl9pPr>
            </a:lstStyle>
            <a:p>
              <a:pPr eaLnBrk="0" hangingPunct="0"/>
              <a:endParaRPr lang="en-US"/>
            </a:p>
          </p:txBody>
        </p:sp>
        <p:pic>
          <p:nvPicPr>
            <p:cNvPr id="19" name="Picture 18" descr="s302">
              <a:extLst>
                <a:ext uri="{FF2B5EF4-FFF2-40B4-BE49-F238E27FC236}">
                  <a16:creationId xmlns:a16="http://schemas.microsoft.com/office/drawing/2014/main" xmlns="" id="{0EF26299-6D5F-4213-875B-71059002BC7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90" y="871"/>
              <a:ext cx="1168" cy="106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s174">
              <a:extLst>
                <a:ext uri="{FF2B5EF4-FFF2-40B4-BE49-F238E27FC236}">
                  <a16:creationId xmlns:a16="http://schemas.microsoft.com/office/drawing/2014/main" xmlns="" id="{55290C24-921A-4595-827A-96D8EE43777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57" y="993"/>
              <a:ext cx="1099" cy="9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1" name="Picture 20" descr="s229">
              <a:extLst>
                <a:ext uri="{FF2B5EF4-FFF2-40B4-BE49-F238E27FC236}">
                  <a16:creationId xmlns:a16="http://schemas.microsoft.com/office/drawing/2014/main" xmlns="" id="{CE4962D7-524A-4256-A4FC-EDD5184CDFF5}"/>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66" y="3201"/>
              <a:ext cx="1125" cy="101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s232">
              <a:extLst>
                <a:ext uri="{FF2B5EF4-FFF2-40B4-BE49-F238E27FC236}">
                  <a16:creationId xmlns:a16="http://schemas.microsoft.com/office/drawing/2014/main" xmlns="" id="{D17542A6-F5E0-4389-AFD8-826BD5D200B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568" y="2094"/>
              <a:ext cx="1121" cy="101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3" name="Picture 22" descr="s263">
              <a:extLst>
                <a:ext uri="{FF2B5EF4-FFF2-40B4-BE49-F238E27FC236}">
                  <a16:creationId xmlns:a16="http://schemas.microsoft.com/office/drawing/2014/main" xmlns="" id="{727D7910-C8DD-4E88-AC11-E319A3F34CA1}"/>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06" y="2071"/>
              <a:ext cx="1136" cy="10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4" name="Picture 23" descr="s269">
              <a:extLst>
                <a:ext uri="{FF2B5EF4-FFF2-40B4-BE49-F238E27FC236}">
                  <a16:creationId xmlns:a16="http://schemas.microsoft.com/office/drawing/2014/main" xmlns="" id="{268E21BF-BE85-475D-9296-C03B58481937}"/>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370" y="2164"/>
              <a:ext cx="1073" cy="9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5" name="Picture 24" descr="s301">
              <a:extLst>
                <a:ext uri="{FF2B5EF4-FFF2-40B4-BE49-F238E27FC236}">
                  <a16:creationId xmlns:a16="http://schemas.microsoft.com/office/drawing/2014/main" xmlns="" id="{C211DF8A-DF4D-451C-8819-C10DB15D5331}"/>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542" y="946"/>
              <a:ext cx="1173" cy="9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s219">
              <a:extLst>
                <a:ext uri="{FF2B5EF4-FFF2-40B4-BE49-F238E27FC236}">
                  <a16:creationId xmlns:a16="http://schemas.microsoft.com/office/drawing/2014/main" xmlns="" id="{D87D8BED-6B35-46A9-8530-0DADADD19345}"/>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332" y="3231"/>
              <a:ext cx="1151" cy="9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7" name="Picture 26" descr="s269">
              <a:extLst>
                <a:ext uri="{FF2B5EF4-FFF2-40B4-BE49-F238E27FC236}">
                  <a16:creationId xmlns:a16="http://schemas.microsoft.com/office/drawing/2014/main" xmlns="" id="{13EA4428-4A8B-45F6-8FE8-2261C4AA9937}"/>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137" y="3252"/>
              <a:ext cx="1075" cy="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xmlns="" id="{11F30220-79DA-4AE0-A9C6-453B6B75BD64}"/>
              </a:ext>
            </a:extLst>
          </p:cNvPr>
          <p:cNvSpPr txBox="1"/>
          <p:nvPr/>
        </p:nvSpPr>
        <p:spPr>
          <a:xfrm>
            <a:off x="376799" y="3148893"/>
            <a:ext cx="5836015" cy="2862322"/>
          </a:xfrm>
          <a:prstGeom prst="rect">
            <a:avLst/>
          </a:prstGeom>
          <a:noFill/>
        </p:spPr>
        <p:txBody>
          <a:bodyPr wrap="square" rtlCol="0">
            <a:spAutoFit/>
          </a:bodyPr>
          <a:lstStyle/>
          <a:p>
            <a:pPr marL="285750" indent="-285750">
              <a:buFont typeface="Arial" panose="020B0604020202020204" pitchFamily="34" charset="0"/>
              <a:buChar char="•"/>
            </a:pPr>
            <a:r>
              <a:rPr lang="en-IN" b="1" dirty="0">
                <a:solidFill>
                  <a:srgbClr val="C00000"/>
                </a:solidFill>
              </a:rPr>
              <a:t>Normalisation</a:t>
            </a:r>
            <a:r>
              <a:rPr lang="en-IN" dirty="0"/>
              <a:t> – registering our image to the structural scan of a standard brain, </a:t>
            </a:r>
            <a:r>
              <a:rPr lang="en-IN" dirty="0" err="1"/>
              <a:t>i.e</a:t>
            </a:r>
            <a:r>
              <a:rPr lang="en-IN" dirty="0"/>
              <a:t>, we are spatially transforming our data into a common space for analysis.</a:t>
            </a:r>
          </a:p>
          <a:p>
            <a:endParaRPr lang="en-IN" dirty="0"/>
          </a:p>
          <a:p>
            <a:endParaRPr lang="en-IN" dirty="0"/>
          </a:p>
          <a:p>
            <a:pPr marL="285750" indent="-285750">
              <a:buFont typeface="Arial" panose="020B0604020202020204" pitchFamily="34" charset="0"/>
              <a:buChar char="•"/>
            </a:pPr>
            <a:r>
              <a:rPr lang="en-IN" b="1" dirty="0">
                <a:solidFill>
                  <a:srgbClr val="002060"/>
                </a:solidFill>
              </a:rPr>
              <a:t>Advantages:</a:t>
            </a:r>
          </a:p>
          <a:p>
            <a:pPr marL="285750" indent="-285750">
              <a:buFontTx/>
              <a:buChar char="-"/>
            </a:pPr>
            <a:r>
              <a:rPr lang="en-IN" dirty="0"/>
              <a:t>Allows us to compare between subjects and groups</a:t>
            </a:r>
          </a:p>
          <a:p>
            <a:pPr marL="285750" indent="-285750">
              <a:buFontTx/>
              <a:buChar char="-"/>
            </a:pPr>
            <a:r>
              <a:rPr lang="en-IN" dirty="0"/>
              <a:t>Improves statistical power</a:t>
            </a:r>
          </a:p>
          <a:p>
            <a:pPr marL="285750" indent="-285750">
              <a:buFontTx/>
              <a:buChar char="-"/>
            </a:pPr>
            <a:r>
              <a:rPr lang="en-IN" dirty="0"/>
              <a:t>Generalisability</a:t>
            </a:r>
          </a:p>
          <a:p>
            <a:pPr marL="285750" indent="-285750">
              <a:buFontTx/>
              <a:buChar char="-"/>
            </a:pPr>
            <a:r>
              <a:rPr lang="en-IN" dirty="0"/>
              <a:t>Across study comparisons</a:t>
            </a:r>
          </a:p>
        </p:txBody>
      </p:sp>
    </p:spTree>
    <p:extLst>
      <p:ext uri="{BB962C8B-B14F-4D97-AF65-F5344CB8AC3E}">
        <p14:creationId xmlns:p14="http://schemas.microsoft.com/office/powerpoint/2010/main" xmlns="" val="417802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3" end="3"/>
                                            </p:txEl>
                                          </p:spTgt>
                                        </p:tgtEl>
                                        <p:attrNameLst>
                                          <p:attrName>style.visibility</p:attrName>
                                        </p:attrNameLst>
                                      </p:cBhvr>
                                      <p:to>
                                        <p:strVal val="visible"/>
                                      </p:to>
                                    </p:set>
                                    <p:animEffect transition="in" filter="fade">
                                      <p:cBhvr>
                                        <p:cTn id="12" dur="500"/>
                                        <p:tgtEl>
                                          <p:spTgt spid="28">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animEffect transition="in" filter="fade">
                                      <p:cBhvr>
                                        <p:cTn id="15" dur="500"/>
                                        <p:tgtEl>
                                          <p:spTgt spid="28">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xEl>
                                              <p:pRg st="5" end="5"/>
                                            </p:txEl>
                                          </p:spTgt>
                                        </p:tgtEl>
                                        <p:attrNameLst>
                                          <p:attrName>style.visibility</p:attrName>
                                        </p:attrNameLst>
                                      </p:cBhvr>
                                      <p:to>
                                        <p:strVal val="visible"/>
                                      </p:to>
                                    </p:set>
                                    <p:animEffect transition="in" filter="fade">
                                      <p:cBhvr>
                                        <p:cTn id="18" dur="500"/>
                                        <p:tgtEl>
                                          <p:spTgt spid="28">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xEl>
                                              <p:pRg st="6" end="6"/>
                                            </p:txEl>
                                          </p:spTgt>
                                        </p:tgtEl>
                                        <p:attrNameLst>
                                          <p:attrName>style.visibility</p:attrName>
                                        </p:attrNameLst>
                                      </p:cBhvr>
                                      <p:to>
                                        <p:strVal val="visible"/>
                                      </p:to>
                                    </p:set>
                                    <p:animEffect transition="in" filter="fade">
                                      <p:cBhvr>
                                        <p:cTn id="21" dur="500"/>
                                        <p:tgtEl>
                                          <p:spTgt spid="28">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xEl>
                                              <p:pRg st="7" end="7"/>
                                            </p:txEl>
                                          </p:spTgt>
                                        </p:tgtEl>
                                        <p:attrNameLst>
                                          <p:attrName>style.visibility</p:attrName>
                                        </p:attrNameLst>
                                      </p:cBhvr>
                                      <p:to>
                                        <p:strVal val="visible"/>
                                      </p:to>
                                    </p:set>
                                    <p:animEffect transition="in" filter="fade">
                                      <p:cBhvr>
                                        <p:cTn id="24" dur="500"/>
                                        <p:tgtEl>
                                          <p:spTgt spid="2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796640"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SPATIAL NORMALISATION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3" y="764367"/>
          <a:ext cx="6095999" cy="584775"/>
        </p:xfrm>
        <a:graphic>
          <a:graphicData uri="http://schemas.openxmlformats.org/drawingml/2006/table">
            <a:tbl>
              <a:tblPr firstRow="1" bandRow="1">
                <a:tableStyleId>{5C22544A-7EE6-4342-B048-85BDC9FD1C3A}</a:tableStyleId>
              </a:tblPr>
              <a:tblGrid>
                <a:gridCol w="6095999">
                  <a:extLst>
                    <a:ext uri="{9D8B030D-6E8A-4147-A177-3AD203B41FA5}">
                      <a16:colId xmlns:a16="http://schemas.microsoft.com/office/drawing/2014/main" xmlns="" val="4085898051"/>
                    </a:ext>
                  </a:extLst>
                </a:gridCol>
              </a:tblGrid>
              <a:tr h="584775">
                <a:tc>
                  <a:txBody>
                    <a:bodyPr/>
                    <a:lstStyle/>
                    <a:p>
                      <a:pPr algn="ctr"/>
                      <a:r>
                        <a:rPr lang="en-US" dirty="0">
                          <a:solidFill>
                            <a:schemeClr val="bg1">
                              <a:lumMod val="75000"/>
                            </a:schemeClr>
                          </a:solidFill>
                          <a:latin typeface="Britannic Bold" panose="020B0903060703020204" pitchFamily="34" charset="77"/>
                        </a:rPr>
                        <a:t>Objective</a:t>
                      </a:r>
                    </a:p>
                  </a:txBody>
                  <a:tcPr anchor="ctr">
                    <a:solidFill>
                      <a:srgbClr val="D9D9D9"/>
                    </a:solidFill>
                  </a:tcPr>
                </a:tc>
                <a:extLst>
                  <a:ext uri="{0D108BD9-81ED-4DB2-BD59-A6C34878D82A}">
                    <a16:rowId xmlns:a16="http://schemas.microsoft.com/office/drawing/2014/main" xmlns="" val="466733712"/>
                  </a:ext>
                </a:extLst>
              </a:tr>
            </a:tbl>
          </a:graphicData>
        </a:graphic>
      </p:graphicFrame>
      <p:graphicFrame>
        <p:nvGraphicFramePr>
          <p:cNvPr id="10" name="Table 9">
            <a:extLst>
              <a:ext uri="{FF2B5EF4-FFF2-40B4-BE49-F238E27FC236}">
                <a16:creationId xmlns:a16="http://schemas.microsoft.com/office/drawing/2014/main" xmlns="" id="{C8BD7827-B59C-4D57-9B10-D4FDE0652988}"/>
              </a:ext>
            </a:extLst>
          </p:cNvPr>
          <p:cNvGraphicFramePr>
            <a:graphicFrameLocks noGrp="1"/>
          </p:cNvGraphicFramePr>
          <p:nvPr/>
        </p:nvGraphicFramePr>
        <p:xfrm>
          <a:off x="6096004" y="764366"/>
          <a:ext cx="6095996" cy="584775"/>
        </p:xfrm>
        <a:graphic>
          <a:graphicData uri="http://schemas.openxmlformats.org/drawingml/2006/table">
            <a:tbl>
              <a:tblPr firstRow="1" bandRow="1">
                <a:tableStyleId>{5C22544A-7EE6-4342-B048-85BDC9FD1C3A}</a:tableStyleId>
              </a:tblPr>
              <a:tblGrid>
                <a:gridCol w="6095996">
                  <a:extLst>
                    <a:ext uri="{9D8B030D-6E8A-4147-A177-3AD203B41FA5}">
                      <a16:colId xmlns:a16="http://schemas.microsoft.com/office/drawing/2014/main" xmlns="" val="4085898051"/>
                    </a:ext>
                  </a:extLst>
                </a:gridCol>
              </a:tblGrid>
              <a:tr h="584775">
                <a:tc>
                  <a:txBody>
                    <a:bodyPr/>
                    <a:lstStyle/>
                    <a:p>
                      <a:pPr algn="ctr"/>
                      <a:r>
                        <a:rPr lang="en-US" dirty="0">
                          <a:solidFill>
                            <a:schemeClr val="tx1"/>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pic>
        <p:nvPicPr>
          <p:cNvPr id="8" name="Picture 7" descr="Brett_mnitalcor">
            <a:extLst>
              <a:ext uri="{FF2B5EF4-FFF2-40B4-BE49-F238E27FC236}">
                <a16:creationId xmlns:a16="http://schemas.microsoft.com/office/drawing/2014/main" xmlns="" id="{57D1FD80-9B4F-4477-9065-20F72453B1A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r="52429"/>
          <a:stretch>
            <a:fillRect/>
          </a:stretch>
        </p:blipFill>
        <p:spPr bwMode="auto">
          <a:xfrm>
            <a:off x="960291" y="2078647"/>
            <a:ext cx="4785415" cy="423475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7815919A-8D4F-4F6F-981B-1064B4FABA93}"/>
              </a:ext>
            </a:extLst>
          </p:cNvPr>
          <p:cNvSpPr txBox="1"/>
          <p:nvPr/>
        </p:nvSpPr>
        <p:spPr>
          <a:xfrm>
            <a:off x="1323833" y="1583140"/>
            <a:ext cx="4299045" cy="369332"/>
          </a:xfrm>
          <a:prstGeom prst="rect">
            <a:avLst/>
          </a:prstGeom>
          <a:noFill/>
        </p:spPr>
        <p:txBody>
          <a:bodyPr wrap="square" rtlCol="0">
            <a:spAutoFit/>
          </a:bodyPr>
          <a:lstStyle/>
          <a:p>
            <a:r>
              <a:rPr lang="en-IN" b="1" dirty="0" err="1">
                <a:solidFill>
                  <a:schemeClr val="accent1"/>
                </a:solidFill>
              </a:rPr>
              <a:t>Talaraich</a:t>
            </a:r>
            <a:r>
              <a:rPr lang="en-IN" b="1" dirty="0">
                <a:solidFill>
                  <a:schemeClr val="accent1"/>
                </a:solidFill>
              </a:rPr>
              <a:t> atlas </a:t>
            </a:r>
            <a:r>
              <a:rPr lang="en-IN" dirty="0"/>
              <a:t>(</a:t>
            </a:r>
            <a:r>
              <a:rPr lang="en-IN" dirty="0" err="1"/>
              <a:t>Talaraich</a:t>
            </a:r>
            <a:r>
              <a:rPr lang="en-IN" dirty="0"/>
              <a:t> &amp; </a:t>
            </a:r>
            <a:r>
              <a:rPr lang="en-IN" dirty="0" err="1"/>
              <a:t>Tournoux</a:t>
            </a:r>
            <a:r>
              <a:rPr lang="en-IN" dirty="0"/>
              <a:t>, 1988)</a:t>
            </a:r>
          </a:p>
        </p:txBody>
      </p:sp>
      <p:cxnSp>
        <p:nvCxnSpPr>
          <p:cNvPr id="4" name="Straight Connector 3">
            <a:extLst>
              <a:ext uri="{FF2B5EF4-FFF2-40B4-BE49-F238E27FC236}">
                <a16:creationId xmlns:a16="http://schemas.microsoft.com/office/drawing/2014/main" xmlns="" id="{D065A6D1-D47F-4F96-9D88-B5610DD051C9}"/>
              </a:ext>
            </a:extLst>
          </p:cNvPr>
          <p:cNvCxnSpPr>
            <a:cxnSpLocks/>
          </p:cNvCxnSpPr>
          <p:nvPr/>
        </p:nvCxnSpPr>
        <p:spPr>
          <a:xfrm>
            <a:off x="6095996" y="1583140"/>
            <a:ext cx="8" cy="506332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s://www.mcgill.ca/bic/files/bic/atlases.jpg">
            <a:extLst>
              <a:ext uri="{FF2B5EF4-FFF2-40B4-BE49-F238E27FC236}">
                <a16:creationId xmlns:a16="http://schemas.microsoft.com/office/drawing/2014/main" xmlns="" id="{6218F263-5948-4074-A0FF-988701033CF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569122" y="2078647"/>
            <a:ext cx="4867694" cy="423475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xmlns="" id="{D6019480-506F-4A59-A127-6A841540EF90}"/>
              </a:ext>
            </a:extLst>
          </p:cNvPr>
          <p:cNvSpPr txBox="1"/>
          <p:nvPr/>
        </p:nvSpPr>
        <p:spPr>
          <a:xfrm>
            <a:off x="6637362" y="1583140"/>
            <a:ext cx="5058763" cy="369332"/>
          </a:xfrm>
          <a:prstGeom prst="rect">
            <a:avLst/>
          </a:prstGeom>
          <a:noFill/>
        </p:spPr>
        <p:txBody>
          <a:bodyPr wrap="square" rtlCol="0">
            <a:spAutoFit/>
          </a:bodyPr>
          <a:lstStyle/>
          <a:p>
            <a:r>
              <a:rPr lang="en-IN" b="1" dirty="0">
                <a:solidFill>
                  <a:schemeClr val="accent1"/>
                </a:solidFill>
              </a:rPr>
              <a:t>Montreal Neurological Institute (MNI) template</a:t>
            </a:r>
            <a:endParaRPr lang="en-IN" dirty="0"/>
          </a:p>
        </p:txBody>
      </p:sp>
      <p:sp>
        <p:nvSpPr>
          <p:cNvPr id="7" name="TextBox 6">
            <a:extLst>
              <a:ext uri="{FF2B5EF4-FFF2-40B4-BE49-F238E27FC236}">
                <a16:creationId xmlns:a16="http://schemas.microsoft.com/office/drawing/2014/main" xmlns="" id="{1167C26D-2231-4CB4-B98E-100D716B4745}"/>
              </a:ext>
            </a:extLst>
          </p:cNvPr>
          <p:cNvSpPr txBox="1"/>
          <p:nvPr/>
        </p:nvSpPr>
        <p:spPr>
          <a:xfrm>
            <a:off x="8379725" y="6455390"/>
            <a:ext cx="1842416" cy="369332"/>
          </a:xfrm>
          <a:prstGeom prst="rect">
            <a:avLst/>
          </a:prstGeom>
          <a:noFill/>
        </p:spPr>
        <p:txBody>
          <a:bodyPr wrap="square" rtlCol="0">
            <a:spAutoFit/>
          </a:bodyPr>
          <a:lstStyle/>
          <a:p>
            <a:r>
              <a:rPr lang="en-IN" dirty="0"/>
              <a:t>Used by SPM!</a:t>
            </a:r>
          </a:p>
        </p:txBody>
      </p:sp>
    </p:spTree>
    <p:extLst>
      <p:ext uri="{BB962C8B-B14F-4D97-AF65-F5344CB8AC3E}">
        <p14:creationId xmlns:p14="http://schemas.microsoft.com/office/powerpoint/2010/main" xmlns="" val="336728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796640"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SPATIAL NORMALISATION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3" y="764367"/>
          <a:ext cx="6095999" cy="584775"/>
        </p:xfrm>
        <a:graphic>
          <a:graphicData uri="http://schemas.openxmlformats.org/drawingml/2006/table">
            <a:tbl>
              <a:tblPr firstRow="1" bandRow="1">
                <a:tableStyleId>{5C22544A-7EE6-4342-B048-85BDC9FD1C3A}</a:tableStyleId>
              </a:tblPr>
              <a:tblGrid>
                <a:gridCol w="6095999">
                  <a:extLst>
                    <a:ext uri="{9D8B030D-6E8A-4147-A177-3AD203B41FA5}">
                      <a16:colId xmlns:a16="http://schemas.microsoft.com/office/drawing/2014/main" xmlns="" val="4085898051"/>
                    </a:ext>
                  </a:extLst>
                </a:gridCol>
              </a:tblGrid>
              <a:tr h="584775">
                <a:tc>
                  <a:txBody>
                    <a:bodyPr/>
                    <a:lstStyle/>
                    <a:p>
                      <a:pPr algn="ctr"/>
                      <a:r>
                        <a:rPr lang="en-US" dirty="0">
                          <a:solidFill>
                            <a:schemeClr val="bg1">
                              <a:lumMod val="75000"/>
                            </a:schemeClr>
                          </a:solidFill>
                          <a:latin typeface="Britannic Bold" panose="020B0903060703020204" pitchFamily="34" charset="77"/>
                        </a:rPr>
                        <a:t>Objective</a:t>
                      </a:r>
                    </a:p>
                  </a:txBody>
                  <a:tcPr anchor="ctr">
                    <a:solidFill>
                      <a:srgbClr val="D9D9D9"/>
                    </a:solidFill>
                  </a:tcPr>
                </a:tc>
                <a:extLst>
                  <a:ext uri="{0D108BD9-81ED-4DB2-BD59-A6C34878D82A}">
                    <a16:rowId xmlns:a16="http://schemas.microsoft.com/office/drawing/2014/main" xmlns="" val="466733712"/>
                  </a:ext>
                </a:extLst>
              </a:tr>
            </a:tbl>
          </a:graphicData>
        </a:graphic>
      </p:graphicFrame>
      <p:graphicFrame>
        <p:nvGraphicFramePr>
          <p:cNvPr id="10" name="Table 9">
            <a:extLst>
              <a:ext uri="{FF2B5EF4-FFF2-40B4-BE49-F238E27FC236}">
                <a16:creationId xmlns:a16="http://schemas.microsoft.com/office/drawing/2014/main" xmlns="" id="{C8BD7827-B59C-4D57-9B10-D4FDE0652988}"/>
              </a:ext>
            </a:extLst>
          </p:cNvPr>
          <p:cNvGraphicFramePr>
            <a:graphicFrameLocks noGrp="1"/>
          </p:cNvGraphicFramePr>
          <p:nvPr/>
        </p:nvGraphicFramePr>
        <p:xfrm>
          <a:off x="6096004" y="764366"/>
          <a:ext cx="6095996" cy="584775"/>
        </p:xfrm>
        <a:graphic>
          <a:graphicData uri="http://schemas.openxmlformats.org/drawingml/2006/table">
            <a:tbl>
              <a:tblPr firstRow="1" bandRow="1">
                <a:tableStyleId>{5C22544A-7EE6-4342-B048-85BDC9FD1C3A}</a:tableStyleId>
              </a:tblPr>
              <a:tblGrid>
                <a:gridCol w="6095996">
                  <a:extLst>
                    <a:ext uri="{9D8B030D-6E8A-4147-A177-3AD203B41FA5}">
                      <a16:colId xmlns:a16="http://schemas.microsoft.com/office/drawing/2014/main" xmlns="" val="4085898051"/>
                    </a:ext>
                  </a:extLst>
                </a:gridCol>
              </a:tblGrid>
              <a:tr h="584775">
                <a:tc>
                  <a:txBody>
                    <a:bodyPr/>
                    <a:lstStyle/>
                    <a:p>
                      <a:pPr algn="ctr"/>
                      <a:r>
                        <a:rPr lang="en-US" dirty="0">
                          <a:solidFill>
                            <a:schemeClr val="tx1"/>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2" name="TextBox 1">
            <a:extLst>
              <a:ext uri="{FF2B5EF4-FFF2-40B4-BE49-F238E27FC236}">
                <a16:creationId xmlns:a16="http://schemas.microsoft.com/office/drawing/2014/main" xmlns="" id="{C6153BCA-F79C-49FF-BE26-FFA420DE9F4F}"/>
              </a:ext>
            </a:extLst>
          </p:cNvPr>
          <p:cNvSpPr txBox="1"/>
          <p:nvPr/>
        </p:nvSpPr>
        <p:spPr>
          <a:xfrm>
            <a:off x="655092" y="1448918"/>
            <a:ext cx="10713494" cy="1338828"/>
          </a:xfrm>
          <a:prstGeom prst="rect">
            <a:avLst/>
          </a:prstGeom>
          <a:noFill/>
        </p:spPr>
        <p:txBody>
          <a:bodyPr wrap="square" rtlCol="0">
            <a:spAutoFit/>
          </a:bodyPr>
          <a:lstStyle/>
          <a:p>
            <a:pPr marL="285750" indent="-285750">
              <a:buFont typeface="Arial" panose="020B0604020202020204" pitchFamily="34" charset="0"/>
              <a:buChar char="•"/>
            </a:pPr>
            <a:r>
              <a:rPr lang="en-IN" dirty="0"/>
              <a:t>Normalisation is more complex than </a:t>
            </a:r>
            <a:r>
              <a:rPr lang="en-IN" dirty="0" err="1"/>
              <a:t>coregistration</a:t>
            </a:r>
            <a:r>
              <a:rPr lang="en-IN" dirty="0"/>
              <a:t> and head motion correction due to the differences in size and shape of individual brains.</a:t>
            </a:r>
          </a:p>
          <a:p>
            <a:endParaRPr lang="en-IN" sz="900" dirty="0"/>
          </a:p>
          <a:p>
            <a:pPr marL="285750" indent="-285750">
              <a:buFont typeface="Arial" panose="020B0604020202020204" pitchFamily="34" charset="0"/>
              <a:buChar char="•"/>
            </a:pPr>
            <a:r>
              <a:rPr lang="en-IN" dirty="0"/>
              <a:t>Therefore </a:t>
            </a:r>
            <a:r>
              <a:rPr lang="en-IN" b="1" dirty="0">
                <a:solidFill>
                  <a:schemeClr val="accent1">
                    <a:lumMod val="50000"/>
                  </a:schemeClr>
                </a:solidFill>
              </a:rPr>
              <a:t>linear (affine transformations)</a:t>
            </a:r>
            <a:r>
              <a:rPr lang="en-IN" dirty="0"/>
              <a:t> are used first and then </a:t>
            </a:r>
            <a:r>
              <a:rPr lang="en-IN" b="1" dirty="0">
                <a:solidFill>
                  <a:schemeClr val="accent1">
                    <a:lumMod val="50000"/>
                  </a:schemeClr>
                </a:solidFill>
              </a:rPr>
              <a:t>non-linear transformations (warping etc.)</a:t>
            </a:r>
            <a:r>
              <a:rPr lang="en-IN" dirty="0"/>
              <a:t> for spatial normalisation. Regularisation is used in SPM to prevent unreasonable warping.</a:t>
            </a:r>
          </a:p>
        </p:txBody>
      </p:sp>
      <p:pic>
        <p:nvPicPr>
          <p:cNvPr id="9" name="Picture 8">
            <a:extLst>
              <a:ext uri="{FF2B5EF4-FFF2-40B4-BE49-F238E27FC236}">
                <a16:creationId xmlns:a16="http://schemas.microsoft.com/office/drawing/2014/main" xmlns="" id="{5A81F6AA-2123-47E7-866F-C995E2DB2B8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1166" y="3167982"/>
            <a:ext cx="2810478" cy="2727817"/>
          </a:xfrm>
          <a:prstGeom prst="rect">
            <a:avLst/>
          </a:prstGeom>
        </p:spPr>
      </p:pic>
      <p:pic>
        <p:nvPicPr>
          <p:cNvPr id="13" name="Picture 12">
            <a:extLst>
              <a:ext uri="{FF2B5EF4-FFF2-40B4-BE49-F238E27FC236}">
                <a16:creationId xmlns:a16="http://schemas.microsoft.com/office/drawing/2014/main" xmlns="" id="{43EF12A6-9F73-472A-BA93-6095D96BD784}"/>
              </a:ext>
            </a:extLst>
          </p:cNvPr>
          <p:cNvPicPr>
            <a:picLocks noChangeAspect="1"/>
          </p:cNvPicPr>
          <p:nvPr/>
        </p:nvPicPr>
        <p:blipFill rotWithShape="1">
          <a:blip r:embed="rId5"/>
          <a:srcRect l="66995"/>
          <a:stretch/>
        </p:blipFill>
        <p:spPr>
          <a:xfrm>
            <a:off x="6596511" y="3492236"/>
            <a:ext cx="2553112" cy="2079308"/>
          </a:xfrm>
          <a:prstGeom prst="rect">
            <a:avLst/>
          </a:prstGeom>
        </p:spPr>
      </p:pic>
      <p:sp>
        <p:nvSpPr>
          <p:cNvPr id="3" name="TextBox 2">
            <a:extLst>
              <a:ext uri="{FF2B5EF4-FFF2-40B4-BE49-F238E27FC236}">
                <a16:creationId xmlns:a16="http://schemas.microsoft.com/office/drawing/2014/main" xmlns="" id="{0AFDF022-3F0E-4C9F-9368-A7E92BEE44F2}"/>
              </a:ext>
            </a:extLst>
          </p:cNvPr>
          <p:cNvSpPr txBox="1"/>
          <p:nvPr/>
        </p:nvSpPr>
        <p:spPr>
          <a:xfrm>
            <a:off x="872174" y="6207795"/>
            <a:ext cx="2294103" cy="369332"/>
          </a:xfrm>
          <a:prstGeom prst="rect">
            <a:avLst/>
          </a:prstGeom>
          <a:noFill/>
        </p:spPr>
        <p:txBody>
          <a:bodyPr wrap="square" rtlCol="0">
            <a:spAutoFit/>
          </a:bodyPr>
          <a:lstStyle/>
          <a:p>
            <a:r>
              <a:rPr lang="en-IN" b="1" dirty="0"/>
              <a:t>Affine - 12 DOF</a:t>
            </a:r>
          </a:p>
        </p:txBody>
      </p:sp>
      <p:sp>
        <p:nvSpPr>
          <p:cNvPr id="17" name="TextBox 16">
            <a:extLst>
              <a:ext uri="{FF2B5EF4-FFF2-40B4-BE49-F238E27FC236}">
                <a16:creationId xmlns:a16="http://schemas.microsoft.com/office/drawing/2014/main" xmlns="" id="{A4AFC4F6-06C5-44DC-946E-A9B0511E03E8}"/>
              </a:ext>
            </a:extLst>
          </p:cNvPr>
          <p:cNvSpPr txBox="1"/>
          <p:nvPr/>
        </p:nvSpPr>
        <p:spPr>
          <a:xfrm>
            <a:off x="7961923" y="5944242"/>
            <a:ext cx="2127615" cy="646331"/>
          </a:xfrm>
          <a:prstGeom prst="rect">
            <a:avLst/>
          </a:prstGeom>
          <a:noFill/>
        </p:spPr>
        <p:txBody>
          <a:bodyPr wrap="square" rtlCol="0">
            <a:spAutoFit/>
          </a:bodyPr>
          <a:lstStyle/>
          <a:p>
            <a:r>
              <a:rPr lang="en-IN" b="1" dirty="0"/>
              <a:t>Non-linear - More than 12 DOF</a:t>
            </a:r>
          </a:p>
        </p:txBody>
      </p:sp>
      <p:pic>
        <p:nvPicPr>
          <p:cNvPr id="20" name="Picture 19">
            <a:extLst>
              <a:ext uri="{FF2B5EF4-FFF2-40B4-BE49-F238E27FC236}">
                <a16:creationId xmlns:a16="http://schemas.microsoft.com/office/drawing/2014/main" xmlns="" id="{D5CD5085-A2F0-46E7-8001-4A83677B5EB3}"/>
              </a:ext>
            </a:extLst>
          </p:cNvPr>
          <p:cNvPicPr>
            <a:picLocks noChangeAspect="1"/>
          </p:cNvPicPr>
          <p:nvPr/>
        </p:nvPicPr>
        <p:blipFill rotWithShape="1">
          <a:blip r:embed="rId6"/>
          <a:srcRect t="48316"/>
          <a:stretch/>
        </p:blipFill>
        <p:spPr>
          <a:xfrm>
            <a:off x="3316001" y="4911668"/>
            <a:ext cx="2675370" cy="2159333"/>
          </a:xfrm>
          <a:prstGeom prst="rect">
            <a:avLst/>
          </a:prstGeom>
        </p:spPr>
      </p:pic>
      <p:cxnSp>
        <p:nvCxnSpPr>
          <p:cNvPr id="5" name="Straight Connector 4">
            <a:extLst>
              <a:ext uri="{FF2B5EF4-FFF2-40B4-BE49-F238E27FC236}">
                <a16:creationId xmlns:a16="http://schemas.microsoft.com/office/drawing/2014/main" xmlns="" id="{11FEE8D1-950F-4E68-BC5C-6BDE55A4EDDE}"/>
              </a:ext>
            </a:extLst>
          </p:cNvPr>
          <p:cNvCxnSpPr/>
          <p:nvPr/>
        </p:nvCxnSpPr>
        <p:spPr>
          <a:xfrm>
            <a:off x="6096004" y="2715906"/>
            <a:ext cx="0" cy="4136945"/>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xmlns="" id="{B7296C61-4011-4887-9B56-7FF4167BDBB4}"/>
              </a:ext>
            </a:extLst>
          </p:cNvPr>
          <p:cNvPicPr>
            <a:picLocks noChangeAspect="1"/>
          </p:cNvPicPr>
          <p:nvPr/>
        </p:nvPicPr>
        <p:blipFill rotWithShape="1">
          <a:blip r:embed="rId7"/>
          <a:srcRect l="15683" t="12758" r="15601" b="10881"/>
          <a:stretch/>
        </p:blipFill>
        <p:spPr>
          <a:xfrm>
            <a:off x="9552850" y="3024002"/>
            <a:ext cx="2238543" cy="2547542"/>
          </a:xfrm>
          <a:prstGeom prst="rect">
            <a:avLst/>
          </a:prstGeom>
        </p:spPr>
      </p:pic>
      <p:pic>
        <p:nvPicPr>
          <p:cNvPr id="22" name="Picture 21">
            <a:extLst>
              <a:ext uri="{FF2B5EF4-FFF2-40B4-BE49-F238E27FC236}">
                <a16:creationId xmlns:a16="http://schemas.microsoft.com/office/drawing/2014/main" xmlns="" id="{DA6AD1E4-E2D2-4F75-8FC1-F3F855593A91}"/>
              </a:ext>
            </a:extLst>
          </p:cNvPr>
          <p:cNvPicPr>
            <a:picLocks noChangeAspect="1"/>
          </p:cNvPicPr>
          <p:nvPr/>
        </p:nvPicPr>
        <p:blipFill rotWithShape="1">
          <a:blip r:embed="rId8"/>
          <a:srcRect b="51602"/>
          <a:stretch/>
        </p:blipFill>
        <p:spPr>
          <a:xfrm>
            <a:off x="3296928" y="2821292"/>
            <a:ext cx="2687615" cy="2031326"/>
          </a:xfrm>
          <a:prstGeom prst="rect">
            <a:avLst/>
          </a:prstGeom>
        </p:spPr>
      </p:pic>
    </p:spTree>
    <p:extLst>
      <p:ext uri="{BB962C8B-B14F-4D97-AF65-F5344CB8AC3E}">
        <p14:creationId xmlns:p14="http://schemas.microsoft.com/office/powerpoint/2010/main" xmlns="" val="198668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796640"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SPATIAL NORMALISATION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3" y="764367"/>
          <a:ext cx="6095999" cy="584775"/>
        </p:xfrm>
        <a:graphic>
          <a:graphicData uri="http://schemas.openxmlformats.org/drawingml/2006/table">
            <a:tbl>
              <a:tblPr firstRow="1" bandRow="1">
                <a:tableStyleId>{5C22544A-7EE6-4342-B048-85BDC9FD1C3A}</a:tableStyleId>
              </a:tblPr>
              <a:tblGrid>
                <a:gridCol w="6095999">
                  <a:extLst>
                    <a:ext uri="{9D8B030D-6E8A-4147-A177-3AD203B41FA5}">
                      <a16:colId xmlns:a16="http://schemas.microsoft.com/office/drawing/2014/main" xmlns="" val="4085898051"/>
                    </a:ext>
                  </a:extLst>
                </a:gridCol>
              </a:tblGrid>
              <a:tr h="584775">
                <a:tc>
                  <a:txBody>
                    <a:bodyPr/>
                    <a:lstStyle/>
                    <a:p>
                      <a:pPr algn="ctr"/>
                      <a:r>
                        <a:rPr lang="en-US" dirty="0">
                          <a:solidFill>
                            <a:schemeClr val="bg1">
                              <a:lumMod val="75000"/>
                            </a:schemeClr>
                          </a:solidFill>
                          <a:latin typeface="Britannic Bold" panose="020B0903060703020204" pitchFamily="34" charset="77"/>
                        </a:rPr>
                        <a:t>Objective</a:t>
                      </a:r>
                    </a:p>
                  </a:txBody>
                  <a:tcPr anchor="ctr">
                    <a:solidFill>
                      <a:srgbClr val="D9D9D9"/>
                    </a:solidFill>
                  </a:tcPr>
                </a:tc>
                <a:extLst>
                  <a:ext uri="{0D108BD9-81ED-4DB2-BD59-A6C34878D82A}">
                    <a16:rowId xmlns:a16="http://schemas.microsoft.com/office/drawing/2014/main" xmlns="" val="466733712"/>
                  </a:ext>
                </a:extLst>
              </a:tr>
            </a:tbl>
          </a:graphicData>
        </a:graphic>
      </p:graphicFrame>
      <p:graphicFrame>
        <p:nvGraphicFramePr>
          <p:cNvPr id="10" name="Table 9">
            <a:extLst>
              <a:ext uri="{FF2B5EF4-FFF2-40B4-BE49-F238E27FC236}">
                <a16:creationId xmlns:a16="http://schemas.microsoft.com/office/drawing/2014/main" xmlns="" id="{C8BD7827-B59C-4D57-9B10-D4FDE0652988}"/>
              </a:ext>
            </a:extLst>
          </p:cNvPr>
          <p:cNvGraphicFramePr>
            <a:graphicFrameLocks noGrp="1"/>
          </p:cNvGraphicFramePr>
          <p:nvPr/>
        </p:nvGraphicFramePr>
        <p:xfrm>
          <a:off x="6096004" y="764366"/>
          <a:ext cx="6095996" cy="584775"/>
        </p:xfrm>
        <a:graphic>
          <a:graphicData uri="http://schemas.openxmlformats.org/drawingml/2006/table">
            <a:tbl>
              <a:tblPr firstRow="1" bandRow="1">
                <a:tableStyleId>{5C22544A-7EE6-4342-B048-85BDC9FD1C3A}</a:tableStyleId>
              </a:tblPr>
              <a:tblGrid>
                <a:gridCol w="6095996">
                  <a:extLst>
                    <a:ext uri="{9D8B030D-6E8A-4147-A177-3AD203B41FA5}">
                      <a16:colId xmlns:a16="http://schemas.microsoft.com/office/drawing/2014/main" xmlns="" val="4085898051"/>
                    </a:ext>
                  </a:extLst>
                </a:gridCol>
              </a:tblGrid>
              <a:tr h="584775">
                <a:tc>
                  <a:txBody>
                    <a:bodyPr/>
                    <a:lstStyle/>
                    <a:p>
                      <a:pPr algn="ctr"/>
                      <a:r>
                        <a:rPr lang="en-US" dirty="0">
                          <a:solidFill>
                            <a:schemeClr val="tx1"/>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2" name="TextBox 1">
            <a:extLst>
              <a:ext uri="{FF2B5EF4-FFF2-40B4-BE49-F238E27FC236}">
                <a16:creationId xmlns:a16="http://schemas.microsoft.com/office/drawing/2014/main" xmlns="" id="{4B3B1174-17BB-48C7-A264-B16A54EEAC09}"/>
              </a:ext>
            </a:extLst>
          </p:cNvPr>
          <p:cNvSpPr txBox="1"/>
          <p:nvPr/>
        </p:nvSpPr>
        <p:spPr>
          <a:xfrm>
            <a:off x="504967" y="1583140"/>
            <a:ext cx="11109278" cy="923330"/>
          </a:xfrm>
          <a:prstGeom prst="rect">
            <a:avLst/>
          </a:prstGeom>
          <a:noFill/>
        </p:spPr>
        <p:txBody>
          <a:bodyPr wrap="square" rtlCol="0">
            <a:spAutoFit/>
          </a:bodyPr>
          <a:lstStyle/>
          <a:p>
            <a:r>
              <a:rPr lang="en-IN" dirty="0"/>
              <a:t>A few </a:t>
            </a:r>
            <a:r>
              <a:rPr lang="en-IN" dirty="0" err="1"/>
              <a:t>preprocessing</a:t>
            </a:r>
            <a:r>
              <a:rPr lang="en-IN" dirty="0"/>
              <a:t> steps are usually done before normalisation:</a:t>
            </a:r>
          </a:p>
          <a:p>
            <a:endParaRPr lang="en-IN" dirty="0"/>
          </a:p>
          <a:p>
            <a:pPr marL="342900" indent="-342900">
              <a:buAutoNum type="arabicParenR"/>
            </a:pPr>
            <a:r>
              <a:rPr lang="en-IN" b="1" dirty="0">
                <a:solidFill>
                  <a:schemeClr val="accent1">
                    <a:lumMod val="50000"/>
                  </a:schemeClr>
                </a:solidFill>
              </a:rPr>
              <a:t>Bias field correction</a:t>
            </a:r>
          </a:p>
        </p:txBody>
      </p:sp>
      <p:grpSp>
        <p:nvGrpSpPr>
          <p:cNvPr id="9" name="Group 8">
            <a:extLst>
              <a:ext uri="{FF2B5EF4-FFF2-40B4-BE49-F238E27FC236}">
                <a16:creationId xmlns:a16="http://schemas.microsoft.com/office/drawing/2014/main" xmlns="" id="{3D221514-8ADB-204C-8289-48F5E6BDF62F}"/>
              </a:ext>
            </a:extLst>
          </p:cNvPr>
          <p:cNvGrpSpPr/>
          <p:nvPr/>
        </p:nvGrpSpPr>
        <p:grpSpPr>
          <a:xfrm>
            <a:off x="780565" y="2718658"/>
            <a:ext cx="7189728" cy="3259061"/>
            <a:chOff x="1117729" y="1306438"/>
            <a:chExt cx="9861038" cy="4245124"/>
          </a:xfrm>
        </p:grpSpPr>
        <p:pic>
          <p:nvPicPr>
            <p:cNvPr id="13" name="Picture 12">
              <a:extLst>
                <a:ext uri="{FF2B5EF4-FFF2-40B4-BE49-F238E27FC236}">
                  <a16:creationId xmlns:a16="http://schemas.microsoft.com/office/drawing/2014/main" xmlns="" id="{CC893D82-2CF6-8048-932B-5F8676194AE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967561" y="1306439"/>
              <a:ext cx="3011206" cy="3652846"/>
            </a:xfrm>
            <a:prstGeom prst="rect">
              <a:avLst/>
            </a:prstGeom>
          </p:spPr>
        </p:pic>
        <p:pic>
          <p:nvPicPr>
            <p:cNvPr id="14" name="Picture 13">
              <a:extLst>
                <a:ext uri="{FF2B5EF4-FFF2-40B4-BE49-F238E27FC236}">
                  <a16:creationId xmlns:a16="http://schemas.microsoft.com/office/drawing/2014/main" xmlns="" id="{183DDDED-E79A-2C47-A473-6D7703284FDB}"/>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17729" y="1306438"/>
              <a:ext cx="3063678" cy="3652847"/>
            </a:xfrm>
            <a:prstGeom prst="rect">
              <a:avLst/>
            </a:prstGeom>
          </p:spPr>
        </p:pic>
        <p:pic>
          <p:nvPicPr>
            <p:cNvPr id="17" name="Picture 16">
              <a:extLst>
                <a:ext uri="{FF2B5EF4-FFF2-40B4-BE49-F238E27FC236}">
                  <a16:creationId xmlns:a16="http://schemas.microsoft.com/office/drawing/2014/main" xmlns="" id="{F7869398-567B-314F-AF1A-DE1F6661FFEB}"/>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774049" y="1488878"/>
              <a:ext cx="2679525" cy="3307629"/>
            </a:xfrm>
            <a:prstGeom prst="rect">
              <a:avLst/>
            </a:prstGeom>
          </p:spPr>
        </p:pic>
        <p:sp>
          <p:nvSpPr>
            <p:cNvPr id="19" name="Rectangle 18">
              <a:extLst>
                <a:ext uri="{FF2B5EF4-FFF2-40B4-BE49-F238E27FC236}">
                  <a16:creationId xmlns:a16="http://schemas.microsoft.com/office/drawing/2014/main" xmlns="" id="{38C33E86-E197-DA45-A2C8-48CFE6481433}"/>
                </a:ext>
              </a:extLst>
            </p:cNvPr>
            <p:cNvSpPr>
              <a:spLocks noChangeArrowheads="1"/>
            </p:cNvSpPr>
            <p:nvPr/>
          </p:nvSpPr>
          <p:spPr bwMode="auto">
            <a:xfrm>
              <a:off x="2242545" y="5274563"/>
              <a:ext cx="814046" cy="276999"/>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cap="flat">
                  <a:solidFill>
                    <a:srgbClr val="3465A4"/>
                  </a:solidFill>
                  <a:round/>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40680" bIns="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SzPct val="100000"/>
                <a:defRPr/>
              </a:pPr>
              <a:r>
                <a:rPr lang="en-US" altLang="en-US" sz="1800" dirty="0">
                  <a:solidFill>
                    <a:schemeClr val="accent4"/>
                  </a:solidFill>
                  <a:latin typeface="+mn-lt"/>
                </a:rPr>
                <a:t>Original</a:t>
              </a:r>
            </a:p>
          </p:txBody>
        </p:sp>
        <p:sp>
          <p:nvSpPr>
            <p:cNvPr id="20" name="Rectangle 19">
              <a:extLst>
                <a:ext uri="{FF2B5EF4-FFF2-40B4-BE49-F238E27FC236}">
                  <a16:creationId xmlns:a16="http://schemas.microsoft.com/office/drawing/2014/main" xmlns="" id="{C6BFFC76-FEE9-DB4C-B76A-F943F16720B3}"/>
                </a:ext>
              </a:extLst>
            </p:cNvPr>
            <p:cNvSpPr>
              <a:spLocks noChangeArrowheads="1"/>
            </p:cNvSpPr>
            <p:nvPr/>
          </p:nvSpPr>
          <p:spPr bwMode="auto">
            <a:xfrm>
              <a:off x="5883920" y="5274563"/>
              <a:ext cx="459782" cy="276999"/>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cap="flat">
                  <a:solidFill>
                    <a:srgbClr val="3465A4"/>
                  </a:solidFill>
                  <a:round/>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40680" bIns="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SzPct val="100000"/>
                <a:defRPr/>
              </a:pPr>
              <a:r>
                <a:rPr lang="en-US" altLang="en-US" sz="1800" dirty="0">
                  <a:solidFill>
                    <a:schemeClr val="accent4"/>
                  </a:solidFill>
                  <a:latin typeface="+mn-lt"/>
                </a:rPr>
                <a:t>Bias</a:t>
              </a:r>
            </a:p>
          </p:txBody>
        </p:sp>
        <p:sp>
          <p:nvSpPr>
            <p:cNvPr id="21" name="Rectangle 20">
              <a:extLst>
                <a:ext uri="{FF2B5EF4-FFF2-40B4-BE49-F238E27FC236}">
                  <a16:creationId xmlns:a16="http://schemas.microsoft.com/office/drawing/2014/main" xmlns="" id="{7A2E1F73-E44B-D94B-BDDD-29A3C057B94C}"/>
                </a:ext>
              </a:extLst>
            </p:cNvPr>
            <p:cNvSpPr>
              <a:spLocks noChangeArrowheads="1"/>
            </p:cNvSpPr>
            <p:nvPr/>
          </p:nvSpPr>
          <p:spPr bwMode="auto">
            <a:xfrm>
              <a:off x="8968711" y="5274563"/>
              <a:ext cx="1008906" cy="276999"/>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cap="flat">
                  <a:solidFill>
                    <a:srgbClr val="3465A4"/>
                  </a:solidFill>
                  <a:round/>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40680" bIns="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SzPct val="100000"/>
                <a:defRPr/>
              </a:pPr>
              <a:r>
                <a:rPr lang="en-US" altLang="en-US" sz="1800" dirty="0">
                  <a:solidFill>
                    <a:schemeClr val="accent4"/>
                  </a:solidFill>
                  <a:latin typeface="+mn-lt"/>
                </a:rPr>
                <a:t>Corrected</a:t>
              </a:r>
            </a:p>
          </p:txBody>
        </p:sp>
      </p:grpSp>
      <p:grpSp>
        <p:nvGrpSpPr>
          <p:cNvPr id="22" name="Group 21">
            <a:extLst>
              <a:ext uri="{FF2B5EF4-FFF2-40B4-BE49-F238E27FC236}">
                <a16:creationId xmlns:a16="http://schemas.microsoft.com/office/drawing/2014/main" xmlns="" id="{21DFA7F9-2944-704D-BAE5-28D82DD81BEF}"/>
              </a:ext>
            </a:extLst>
          </p:cNvPr>
          <p:cNvGrpSpPr/>
          <p:nvPr/>
        </p:nvGrpSpPr>
        <p:grpSpPr>
          <a:xfrm>
            <a:off x="9144002" y="2866467"/>
            <a:ext cx="2579425" cy="3067777"/>
            <a:chOff x="6450394" y="2439118"/>
            <a:chExt cx="2798659" cy="4073836"/>
          </a:xfrm>
        </p:grpSpPr>
        <p:pic>
          <p:nvPicPr>
            <p:cNvPr id="24" name="Picture 23">
              <a:extLst>
                <a:ext uri="{FF2B5EF4-FFF2-40B4-BE49-F238E27FC236}">
                  <a16:creationId xmlns:a16="http://schemas.microsoft.com/office/drawing/2014/main" xmlns="" id="{6CF553D3-A212-E540-939B-2D73E893A769}"/>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450394" y="2439118"/>
              <a:ext cx="2798659" cy="3291177"/>
            </a:xfrm>
            <a:prstGeom prst="rect">
              <a:avLst/>
            </a:prstGeom>
          </p:spPr>
        </p:pic>
        <p:sp>
          <p:nvSpPr>
            <p:cNvPr id="26" name="Rectangle 25">
              <a:extLst>
                <a:ext uri="{FF2B5EF4-FFF2-40B4-BE49-F238E27FC236}">
                  <a16:creationId xmlns:a16="http://schemas.microsoft.com/office/drawing/2014/main" xmlns="" id="{25DECA61-7804-1747-8AA1-15409823BDB3}"/>
                </a:ext>
              </a:extLst>
            </p:cNvPr>
            <p:cNvSpPr>
              <a:spLocks noChangeArrowheads="1"/>
            </p:cNvSpPr>
            <p:nvPr/>
          </p:nvSpPr>
          <p:spPr bwMode="auto">
            <a:xfrm>
              <a:off x="7127970" y="6145115"/>
              <a:ext cx="1588673" cy="367839"/>
            </a:xfrm>
            <a:prstGeom prst="rect">
              <a:avLst/>
            </a:prstGeom>
            <a:noFill/>
            <a:ln>
              <a:noFill/>
            </a:ln>
            <a:effectLst/>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cap="flat">
                  <a:solidFill>
                    <a:srgbClr val="3465A4"/>
                  </a:solidFill>
                  <a:round/>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40680" bIns="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SzPct val="100000"/>
                <a:defRPr/>
              </a:pPr>
              <a:r>
                <a:rPr lang="en-US" altLang="en-US" sz="1800" dirty="0">
                  <a:solidFill>
                    <a:schemeClr val="accent4"/>
                  </a:solidFill>
                  <a:latin typeface="+mn-lt"/>
                </a:rPr>
                <a:t>Brain extracted</a:t>
              </a:r>
            </a:p>
          </p:txBody>
        </p:sp>
      </p:grpSp>
      <p:sp>
        <p:nvSpPr>
          <p:cNvPr id="4" name="TextBox 3">
            <a:extLst>
              <a:ext uri="{FF2B5EF4-FFF2-40B4-BE49-F238E27FC236}">
                <a16:creationId xmlns:a16="http://schemas.microsoft.com/office/drawing/2014/main" xmlns="" id="{9EC42EBA-7642-464B-9AE8-567107217517}"/>
              </a:ext>
            </a:extLst>
          </p:cNvPr>
          <p:cNvSpPr txBox="1"/>
          <p:nvPr/>
        </p:nvSpPr>
        <p:spPr>
          <a:xfrm>
            <a:off x="9144002" y="2224585"/>
            <a:ext cx="2688607" cy="369332"/>
          </a:xfrm>
          <a:prstGeom prst="rect">
            <a:avLst/>
          </a:prstGeom>
          <a:noFill/>
        </p:spPr>
        <p:txBody>
          <a:bodyPr wrap="square" rtlCol="0">
            <a:spAutoFit/>
          </a:bodyPr>
          <a:lstStyle/>
          <a:p>
            <a:r>
              <a:rPr lang="en-IN" b="1" dirty="0">
                <a:solidFill>
                  <a:schemeClr val="accent1">
                    <a:lumMod val="50000"/>
                  </a:schemeClr>
                </a:solidFill>
              </a:rPr>
              <a:t>2) Brain extraction</a:t>
            </a:r>
          </a:p>
        </p:txBody>
      </p:sp>
    </p:spTree>
    <p:extLst>
      <p:ext uri="{BB962C8B-B14F-4D97-AF65-F5344CB8AC3E}">
        <p14:creationId xmlns:p14="http://schemas.microsoft.com/office/powerpoint/2010/main" xmlns="" val="29468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xmlns="" id="{0D8986C0-2746-3742-A03F-099E8CC183CF}"/>
              </a:ext>
            </a:extLst>
          </p:cNvPr>
          <p:cNvSpPr/>
          <p:nvPr/>
        </p:nvSpPr>
        <p:spPr>
          <a:xfrm>
            <a:off x="9899374" y="3473738"/>
            <a:ext cx="2250085" cy="3363065"/>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pic>
        <p:nvPicPr>
          <p:cNvPr id="13" name="Picture 12" descr="A picture containing photo, monitor, animal, screen&#10;&#10;Description automatically generated">
            <a:extLst>
              <a:ext uri="{FF2B5EF4-FFF2-40B4-BE49-F238E27FC236}">
                <a16:creationId xmlns:a16="http://schemas.microsoft.com/office/drawing/2014/main" xmlns="" id="{5C63C300-AE29-3F4B-9B37-3E9E2482F9A1}"/>
              </a:ext>
            </a:extLst>
          </p:cNvPr>
          <p:cNvPicPr>
            <a:picLocks noChangeAspect="1"/>
          </p:cNvPicPr>
          <p:nvPr/>
        </p:nvPicPr>
        <p:blipFill rotWithShape="1">
          <a:blip r:embed="rId3"/>
          <a:srcRect t="669" r="624" b="2028"/>
          <a:stretch/>
        </p:blipFill>
        <p:spPr>
          <a:xfrm>
            <a:off x="637437" y="2506628"/>
            <a:ext cx="1075107" cy="1061307"/>
          </a:xfrm>
          <a:prstGeom prst="rect">
            <a:avLst/>
          </a:prstGeom>
        </p:spPr>
      </p:pic>
      <p:pic>
        <p:nvPicPr>
          <p:cNvPr id="17" name="Picture 16" descr="A picture containing photo, monitor, animal, screen&#10;&#10;Description automatically generated">
            <a:extLst>
              <a:ext uri="{FF2B5EF4-FFF2-40B4-BE49-F238E27FC236}">
                <a16:creationId xmlns:a16="http://schemas.microsoft.com/office/drawing/2014/main" xmlns="" id="{E81A84AF-ADD6-B547-B885-50FF8D12AAC8}"/>
              </a:ext>
            </a:extLst>
          </p:cNvPr>
          <p:cNvPicPr>
            <a:picLocks noChangeAspect="1"/>
          </p:cNvPicPr>
          <p:nvPr/>
        </p:nvPicPr>
        <p:blipFill rotWithShape="1">
          <a:blip r:embed="rId3"/>
          <a:srcRect t="669" r="624" b="2028"/>
          <a:stretch/>
        </p:blipFill>
        <p:spPr>
          <a:xfrm rot="21180777">
            <a:off x="721356" y="2327019"/>
            <a:ext cx="1075107" cy="1061307"/>
          </a:xfrm>
          <a:prstGeom prst="rect">
            <a:avLst/>
          </a:prstGeom>
        </p:spPr>
      </p:pic>
      <p:pic>
        <p:nvPicPr>
          <p:cNvPr id="19" name="Picture 18" descr="A picture containing photo, monitor, animal, screen&#10;&#10;Description automatically generated">
            <a:extLst>
              <a:ext uri="{FF2B5EF4-FFF2-40B4-BE49-F238E27FC236}">
                <a16:creationId xmlns:a16="http://schemas.microsoft.com/office/drawing/2014/main" xmlns="" id="{1CB6E109-1744-5646-B899-CEE243D08906}"/>
              </a:ext>
            </a:extLst>
          </p:cNvPr>
          <p:cNvPicPr>
            <a:picLocks noChangeAspect="1"/>
          </p:cNvPicPr>
          <p:nvPr/>
        </p:nvPicPr>
        <p:blipFill rotWithShape="1">
          <a:blip r:embed="rId3"/>
          <a:srcRect t="669" r="624" b="2028"/>
          <a:stretch/>
        </p:blipFill>
        <p:spPr>
          <a:xfrm rot="21200198">
            <a:off x="601779" y="2234767"/>
            <a:ext cx="1075107" cy="1061307"/>
          </a:xfrm>
          <a:prstGeom prst="rect">
            <a:avLst/>
          </a:prstGeom>
        </p:spPr>
      </p:pic>
      <p:pic>
        <p:nvPicPr>
          <p:cNvPr id="20" name="Picture 19" descr="A picture containing photo, monitor, animal, screen&#10;&#10;Description automatically generated">
            <a:extLst>
              <a:ext uri="{FF2B5EF4-FFF2-40B4-BE49-F238E27FC236}">
                <a16:creationId xmlns:a16="http://schemas.microsoft.com/office/drawing/2014/main" xmlns="" id="{F10739CA-1B47-D04E-A15E-AF7B23F49C3A}"/>
              </a:ext>
            </a:extLst>
          </p:cNvPr>
          <p:cNvPicPr>
            <a:picLocks noChangeAspect="1"/>
          </p:cNvPicPr>
          <p:nvPr/>
        </p:nvPicPr>
        <p:blipFill rotWithShape="1">
          <a:blip r:embed="rId3"/>
          <a:srcRect t="669" r="624" b="2028"/>
          <a:stretch/>
        </p:blipFill>
        <p:spPr>
          <a:xfrm rot="859985">
            <a:off x="656137" y="2367797"/>
            <a:ext cx="1075107" cy="1061307"/>
          </a:xfrm>
          <a:prstGeom prst="rect">
            <a:avLst/>
          </a:prstGeom>
        </p:spPr>
      </p:pic>
      <p:pic>
        <p:nvPicPr>
          <p:cNvPr id="21" name="Picture 20" descr="A picture containing photo, monitor, animal, screen&#10;&#10;Description automatically generated">
            <a:extLst>
              <a:ext uri="{FF2B5EF4-FFF2-40B4-BE49-F238E27FC236}">
                <a16:creationId xmlns:a16="http://schemas.microsoft.com/office/drawing/2014/main" xmlns="" id="{F58B9890-3A10-C841-B9F8-8345F49C328C}"/>
              </a:ext>
            </a:extLst>
          </p:cNvPr>
          <p:cNvPicPr>
            <a:picLocks noChangeAspect="1"/>
          </p:cNvPicPr>
          <p:nvPr/>
        </p:nvPicPr>
        <p:blipFill rotWithShape="1">
          <a:blip r:embed="rId3"/>
          <a:srcRect t="669" r="624" b="2028"/>
          <a:stretch/>
        </p:blipFill>
        <p:spPr>
          <a:xfrm>
            <a:off x="765751" y="2412431"/>
            <a:ext cx="1075107" cy="1061307"/>
          </a:xfrm>
          <a:prstGeom prst="rect">
            <a:avLst/>
          </a:prstGeom>
        </p:spPr>
      </p:pic>
      <p:pic>
        <p:nvPicPr>
          <p:cNvPr id="22" name="Picture 21" descr="A picture containing photo, monitor, animal, screen&#10;&#10;Description automatically generated">
            <a:extLst>
              <a:ext uri="{FF2B5EF4-FFF2-40B4-BE49-F238E27FC236}">
                <a16:creationId xmlns:a16="http://schemas.microsoft.com/office/drawing/2014/main" xmlns="" id="{BD62EF42-AC32-0549-B098-A534E86A577E}"/>
              </a:ext>
            </a:extLst>
          </p:cNvPr>
          <p:cNvPicPr>
            <a:picLocks noChangeAspect="1"/>
          </p:cNvPicPr>
          <p:nvPr/>
        </p:nvPicPr>
        <p:blipFill rotWithShape="1">
          <a:blip r:embed="rId3"/>
          <a:srcRect t="669" r="624" b="2028"/>
          <a:stretch/>
        </p:blipFill>
        <p:spPr>
          <a:xfrm rot="230273">
            <a:off x="861287" y="2515115"/>
            <a:ext cx="1075107" cy="1061307"/>
          </a:xfrm>
          <a:prstGeom prst="rect">
            <a:avLst/>
          </a:prstGeom>
        </p:spPr>
      </p:pic>
      <p:pic>
        <p:nvPicPr>
          <p:cNvPr id="23" name="Picture 22" descr="A picture containing photo, monitor, animal, screen&#10;&#10;Description automatically generated">
            <a:extLst>
              <a:ext uri="{FF2B5EF4-FFF2-40B4-BE49-F238E27FC236}">
                <a16:creationId xmlns:a16="http://schemas.microsoft.com/office/drawing/2014/main" xmlns="" id="{745CC96B-A7D4-0548-8AA8-C479ECDFC8E0}"/>
              </a:ext>
            </a:extLst>
          </p:cNvPr>
          <p:cNvPicPr>
            <a:picLocks noChangeAspect="1"/>
          </p:cNvPicPr>
          <p:nvPr/>
        </p:nvPicPr>
        <p:blipFill rotWithShape="1">
          <a:blip r:embed="rId3"/>
          <a:srcRect t="669" r="624" b="2028"/>
          <a:stretch/>
        </p:blipFill>
        <p:spPr>
          <a:xfrm rot="21046389">
            <a:off x="643250" y="2506628"/>
            <a:ext cx="1075107" cy="1061307"/>
          </a:xfrm>
          <a:prstGeom prst="rect">
            <a:avLst/>
          </a:prstGeom>
        </p:spPr>
      </p:pic>
      <p:grpSp>
        <p:nvGrpSpPr>
          <p:cNvPr id="25" name="Group 24">
            <a:extLst>
              <a:ext uri="{FF2B5EF4-FFF2-40B4-BE49-F238E27FC236}">
                <a16:creationId xmlns:a16="http://schemas.microsoft.com/office/drawing/2014/main" xmlns="" id="{7F41187A-E195-2C4F-A496-F25B61FA68C2}"/>
              </a:ext>
            </a:extLst>
          </p:cNvPr>
          <p:cNvGrpSpPr/>
          <p:nvPr/>
        </p:nvGrpSpPr>
        <p:grpSpPr>
          <a:xfrm>
            <a:off x="721355" y="2524020"/>
            <a:ext cx="1075107" cy="1061307"/>
            <a:chOff x="8432206" y="2367693"/>
            <a:chExt cx="1075107" cy="1061307"/>
          </a:xfrm>
        </p:grpSpPr>
        <p:pic>
          <p:nvPicPr>
            <p:cNvPr id="24" name="Picture 23" descr="A picture containing photo, monitor, animal, screen&#10;&#10;Description automatically generated">
              <a:extLst>
                <a:ext uri="{FF2B5EF4-FFF2-40B4-BE49-F238E27FC236}">
                  <a16:creationId xmlns:a16="http://schemas.microsoft.com/office/drawing/2014/main" xmlns="" id="{09A72273-D0CF-F74E-97D0-DD967E861C7B}"/>
                </a:ext>
              </a:extLst>
            </p:cNvPr>
            <p:cNvPicPr>
              <a:picLocks noChangeAspect="1"/>
            </p:cNvPicPr>
            <p:nvPr/>
          </p:nvPicPr>
          <p:blipFill rotWithShape="1">
            <a:blip r:embed="rId3"/>
            <a:srcRect t="669" r="624" b="2028"/>
            <a:stretch/>
          </p:blipFill>
          <p:spPr>
            <a:xfrm>
              <a:off x="8432206" y="2367693"/>
              <a:ext cx="1075107" cy="1061307"/>
            </a:xfrm>
            <a:prstGeom prst="rect">
              <a:avLst/>
            </a:prstGeom>
          </p:spPr>
        </p:pic>
        <p:sp>
          <p:nvSpPr>
            <p:cNvPr id="14" name="Rectangle 13">
              <a:extLst>
                <a:ext uri="{FF2B5EF4-FFF2-40B4-BE49-F238E27FC236}">
                  <a16:creationId xmlns:a16="http://schemas.microsoft.com/office/drawing/2014/main" xmlns="" id="{8E38E51B-1A7B-2F42-B005-FEB582ABB573}"/>
                </a:ext>
              </a:extLst>
            </p:cNvPr>
            <p:cNvSpPr/>
            <p:nvPr/>
          </p:nvSpPr>
          <p:spPr>
            <a:xfrm>
              <a:off x="8432206" y="2367693"/>
              <a:ext cx="1075107" cy="106130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xmlns="" id="{0B0997AA-BFC9-4E44-B003-D1CF2DC828A1}"/>
              </a:ext>
            </a:extLst>
          </p:cNvPr>
          <p:cNvGrpSpPr/>
          <p:nvPr/>
        </p:nvGrpSpPr>
        <p:grpSpPr>
          <a:xfrm>
            <a:off x="721355" y="5388506"/>
            <a:ext cx="1075107" cy="1061307"/>
            <a:chOff x="8432206" y="2367693"/>
            <a:chExt cx="1075107" cy="1061307"/>
          </a:xfrm>
        </p:grpSpPr>
        <p:pic>
          <p:nvPicPr>
            <p:cNvPr id="27" name="Picture 26" descr="A picture containing photo, monitor, animal, screen&#10;&#10;Description automatically generated">
              <a:extLst>
                <a:ext uri="{FF2B5EF4-FFF2-40B4-BE49-F238E27FC236}">
                  <a16:creationId xmlns:a16="http://schemas.microsoft.com/office/drawing/2014/main" xmlns="" id="{7521077E-1CF5-4D4E-86AA-2BCA915F1569}"/>
                </a:ext>
              </a:extLst>
            </p:cNvPr>
            <p:cNvPicPr>
              <a:picLocks noChangeAspect="1"/>
            </p:cNvPicPr>
            <p:nvPr/>
          </p:nvPicPr>
          <p:blipFill rotWithShape="1">
            <a:blip r:embed="rId3"/>
            <a:srcRect t="669" r="624" b="2028"/>
            <a:stretch/>
          </p:blipFill>
          <p:spPr>
            <a:xfrm>
              <a:off x="8432206" y="2367693"/>
              <a:ext cx="1075107" cy="1061307"/>
            </a:xfrm>
            <a:prstGeom prst="rect">
              <a:avLst/>
            </a:prstGeom>
          </p:spPr>
        </p:pic>
        <p:sp>
          <p:nvSpPr>
            <p:cNvPr id="28" name="Rectangle 27">
              <a:extLst>
                <a:ext uri="{FF2B5EF4-FFF2-40B4-BE49-F238E27FC236}">
                  <a16:creationId xmlns:a16="http://schemas.microsoft.com/office/drawing/2014/main" xmlns="" id="{DC1EF603-0DBE-FB40-BB09-0DA715BBB500}"/>
                </a:ext>
              </a:extLst>
            </p:cNvPr>
            <p:cNvSpPr/>
            <p:nvPr/>
          </p:nvSpPr>
          <p:spPr>
            <a:xfrm>
              <a:off x="8432206" y="2367693"/>
              <a:ext cx="1075107" cy="106130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xmlns="" id="{4C26D667-EFB7-4A43-8666-EEDA8BEC7057}"/>
              </a:ext>
            </a:extLst>
          </p:cNvPr>
          <p:cNvSpPr txBox="1"/>
          <p:nvPr/>
        </p:nvSpPr>
        <p:spPr>
          <a:xfrm>
            <a:off x="346797" y="1698419"/>
            <a:ext cx="2104085" cy="369332"/>
          </a:xfrm>
          <a:prstGeom prst="rect">
            <a:avLst/>
          </a:prstGeom>
          <a:noFill/>
        </p:spPr>
        <p:txBody>
          <a:bodyPr wrap="square" rtlCol="0">
            <a:spAutoFit/>
          </a:bodyPr>
          <a:lstStyle/>
          <a:p>
            <a:pPr algn="ctr"/>
            <a:r>
              <a:rPr lang="en-US" b="1" dirty="0">
                <a:solidFill>
                  <a:schemeClr val="bg1">
                    <a:lumMod val="75000"/>
                  </a:schemeClr>
                </a:solidFill>
                <a:latin typeface="Avenir Next" panose="020B0503020202020204" pitchFamily="34" charset="0"/>
              </a:rPr>
              <a:t>fMRI time-series</a:t>
            </a:r>
          </a:p>
        </p:txBody>
      </p:sp>
      <p:sp>
        <p:nvSpPr>
          <p:cNvPr id="30" name="TextBox 29">
            <a:extLst>
              <a:ext uri="{FF2B5EF4-FFF2-40B4-BE49-F238E27FC236}">
                <a16:creationId xmlns:a16="http://schemas.microsoft.com/office/drawing/2014/main" xmlns="" id="{988E1F7B-938B-A946-8173-9F1CE46A4C8A}"/>
              </a:ext>
            </a:extLst>
          </p:cNvPr>
          <p:cNvSpPr txBox="1"/>
          <p:nvPr/>
        </p:nvSpPr>
        <p:spPr>
          <a:xfrm>
            <a:off x="541501" y="4640575"/>
            <a:ext cx="2104085" cy="646331"/>
          </a:xfrm>
          <a:prstGeom prst="rect">
            <a:avLst/>
          </a:prstGeom>
          <a:noFill/>
        </p:spPr>
        <p:txBody>
          <a:bodyPr wrap="square" rtlCol="0">
            <a:spAutoFit/>
          </a:bodyPr>
          <a:lstStyle/>
          <a:p>
            <a:r>
              <a:rPr lang="en-US" b="1" dirty="0">
                <a:solidFill>
                  <a:schemeClr val="bg1">
                    <a:lumMod val="75000"/>
                  </a:schemeClr>
                </a:solidFill>
                <a:latin typeface="Avenir Next" panose="020B0503020202020204" pitchFamily="34" charset="0"/>
              </a:rPr>
              <a:t>Anatomical MRI</a:t>
            </a:r>
          </a:p>
          <a:p>
            <a:r>
              <a:rPr lang="en-US" b="1" dirty="0">
                <a:solidFill>
                  <a:schemeClr val="bg1">
                    <a:lumMod val="75000"/>
                  </a:schemeClr>
                </a:solidFill>
                <a:latin typeface="Avenir Next" panose="020B0503020202020204" pitchFamily="34" charset="0"/>
              </a:rPr>
              <a:t>/Structural</a:t>
            </a:r>
          </a:p>
        </p:txBody>
      </p:sp>
      <p:sp>
        <p:nvSpPr>
          <p:cNvPr id="33" name="TextBox 32">
            <a:extLst>
              <a:ext uri="{FF2B5EF4-FFF2-40B4-BE49-F238E27FC236}">
                <a16:creationId xmlns:a16="http://schemas.microsoft.com/office/drawing/2014/main" xmlns="" id="{502A320F-80F1-284D-B7EC-34152E92A529}"/>
              </a:ext>
            </a:extLst>
          </p:cNvPr>
          <p:cNvSpPr txBox="1"/>
          <p:nvPr/>
        </p:nvSpPr>
        <p:spPr>
          <a:xfrm>
            <a:off x="149052" y="3866385"/>
            <a:ext cx="2581230" cy="584775"/>
          </a:xfrm>
          <a:prstGeom prst="rect">
            <a:avLst/>
          </a:prstGeom>
          <a:noFill/>
        </p:spPr>
        <p:txBody>
          <a:bodyPr wrap="square" rtlCol="0">
            <a:spAutoFit/>
          </a:bodyPr>
          <a:lstStyle/>
          <a:p>
            <a:r>
              <a:rPr lang="en-US" sz="1600" dirty="0">
                <a:solidFill>
                  <a:srgbClr val="C00000"/>
                </a:solidFill>
                <a:latin typeface="Avenir Next" panose="020B0503020202020204" pitchFamily="34" charset="0"/>
              </a:rPr>
              <a:t>Reference volume/image</a:t>
            </a:r>
          </a:p>
          <a:p>
            <a:r>
              <a:rPr lang="en-US" sz="1600" dirty="0">
                <a:solidFill>
                  <a:srgbClr val="0100FF"/>
                </a:solidFill>
                <a:latin typeface="Avenir Next" panose="020B0503020202020204" pitchFamily="34" charset="0"/>
              </a:rPr>
              <a:t>Moving	           “</a:t>
            </a:r>
          </a:p>
        </p:txBody>
      </p:sp>
      <p:sp>
        <p:nvSpPr>
          <p:cNvPr id="34" name="TextBox 33">
            <a:extLst>
              <a:ext uri="{FF2B5EF4-FFF2-40B4-BE49-F238E27FC236}">
                <a16:creationId xmlns:a16="http://schemas.microsoft.com/office/drawing/2014/main" xmlns="" id="{43C3FFEE-AD05-D84C-8ACD-A102051F2E78}"/>
              </a:ext>
            </a:extLst>
          </p:cNvPr>
          <p:cNvSpPr txBox="1"/>
          <p:nvPr/>
        </p:nvSpPr>
        <p:spPr>
          <a:xfrm>
            <a:off x="2928025" y="2109546"/>
            <a:ext cx="2104085" cy="1200329"/>
          </a:xfrm>
          <a:prstGeom prst="rect">
            <a:avLst/>
          </a:prstGeom>
          <a:noFill/>
        </p:spPr>
        <p:txBody>
          <a:bodyPr wrap="square" rtlCol="0">
            <a:spAutoFit/>
          </a:bodyPr>
          <a:lstStyle/>
          <a:p>
            <a:r>
              <a:rPr lang="en-US" sz="1600" u="sng" dirty="0">
                <a:latin typeface="Avenir Next" panose="020B0503020202020204" pitchFamily="34" charset="0"/>
              </a:rPr>
              <a:t>Motion</a:t>
            </a:r>
            <a:r>
              <a:rPr lang="en-US" sz="1600" dirty="0">
                <a:latin typeface="Avenir Next" panose="020B0503020202020204" pitchFamily="34" charset="0"/>
              </a:rPr>
              <a:t> correction</a:t>
            </a:r>
          </a:p>
          <a:p>
            <a:r>
              <a:rPr lang="en-US" sz="1600" dirty="0">
                <a:latin typeface="Britannic Bold" panose="020B0903060703020204" pitchFamily="34" charset="77"/>
              </a:rPr>
              <a:t>= REALIGNMENT</a:t>
            </a:r>
          </a:p>
          <a:p>
            <a:endParaRPr lang="en-US" sz="800" dirty="0">
              <a:latin typeface="Britannic Bold" panose="020B0903060703020204" pitchFamily="34" charset="77"/>
            </a:endParaRPr>
          </a:p>
          <a:p>
            <a:r>
              <a:rPr lang="en-US" sz="1600" u="sng" dirty="0">
                <a:latin typeface="Avenir Next" panose="020B0503020202020204" pitchFamily="34" charset="0"/>
              </a:rPr>
              <a:t>Distortion</a:t>
            </a:r>
            <a:r>
              <a:rPr lang="en-US" sz="1600" dirty="0">
                <a:latin typeface="Avenir Next" panose="020B0503020202020204" pitchFamily="34" charset="0"/>
              </a:rPr>
              <a:t> correction</a:t>
            </a:r>
          </a:p>
          <a:p>
            <a:r>
              <a:rPr lang="en-US" sz="1600" dirty="0">
                <a:latin typeface="Britannic Bold" panose="020B0903060703020204" pitchFamily="34" charset="77"/>
              </a:rPr>
              <a:t>= UNWARPING</a:t>
            </a:r>
          </a:p>
        </p:txBody>
      </p:sp>
      <p:grpSp>
        <p:nvGrpSpPr>
          <p:cNvPr id="35" name="Group 34">
            <a:extLst>
              <a:ext uri="{FF2B5EF4-FFF2-40B4-BE49-F238E27FC236}">
                <a16:creationId xmlns:a16="http://schemas.microsoft.com/office/drawing/2014/main" xmlns="" id="{6F5EF99C-7D1F-2B4C-8B5F-BCE8AFB9D980}"/>
              </a:ext>
            </a:extLst>
          </p:cNvPr>
          <p:cNvGrpSpPr/>
          <p:nvPr/>
        </p:nvGrpSpPr>
        <p:grpSpPr>
          <a:xfrm>
            <a:off x="3343278" y="3861843"/>
            <a:ext cx="1075107" cy="1061307"/>
            <a:chOff x="8432206" y="2367693"/>
            <a:chExt cx="1075107" cy="1061307"/>
          </a:xfrm>
        </p:grpSpPr>
        <p:pic>
          <p:nvPicPr>
            <p:cNvPr id="36" name="Picture 35" descr="A picture containing photo, monitor, animal, screen&#10;&#10;Description automatically generated">
              <a:extLst>
                <a:ext uri="{FF2B5EF4-FFF2-40B4-BE49-F238E27FC236}">
                  <a16:creationId xmlns:a16="http://schemas.microsoft.com/office/drawing/2014/main" xmlns="" id="{7BEA2696-3563-9C45-8245-F6810D9BFC00}"/>
                </a:ext>
              </a:extLst>
            </p:cNvPr>
            <p:cNvPicPr>
              <a:picLocks noChangeAspect="1"/>
            </p:cNvPicPr>
            <p:nvPr/>
          </p:nvPicPr>
          <p:blipFill rotWithShape="1">
            <a:blip r:embed="rId3"/>
            <a:srcRect t="669" r="624" b="2028"/>
            <a:stretch/>
          </p:blipFill>
          <p:spPr>
            <a:xfrm>
              <a:off x="8432206" y="2367693"/>
              <a:ext cx="1075107" cy="1061307"/>
            </a:xfrm>
            <a:prstGeom prst="rect">
              <a:avLst/>
            </a:prstGeom>
          </p:spPr>
        </p:pic>
        <p:sp>
          <p:nvSpPr>
            <p:cNvPr id="37" name="Rectangle 36">
              <a:extLst>
                <a:ext uri="{FF2B5EF4-FFF2-40B4-BE49-F238E27FC236}">
                  <a16:creationId xmlns:a16="http://schemas.microsoft.com/office/drawing/2014/main" xmlns="" id="{44EB0D32-7F82-3C4B-9C32-F343EF3DF18B}"/>
                </a:ext>
              </a:extLst>
            </p:cNvPr>
            <p:cNvSpPr/>
            <p:nvPr/>
          </p:nvSpPr>
          <p:spPr>
            <a:xfrm>
              <a:off x="8432206" y="2367693"/>
              <a:ext cx="1075107" cy="1061307"/>
            </a:xfrm>
            <a:prstGeom prst="rect">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a:extLst>
              <a:ext uri="{FF2B5EF4-FFF2-40B4-BE49-F238E27FC236}">
                <a16:creationId xmlns:a16="http://schemas.microsoft.com/office/drawing/2014/main" xmlns="" id="{DFB90291-0B77-6C4E-A5EA-43DBDF603965}"/>
              </a:ext>
            </a:extLst>
          </p:cNvPr>
          <p:cNvCxnSpPr/>
          <p:nvPr/>
        </p:nvCxnSpPr>
        <p:spPr>
          <a:xfrm>
            <a:off x="2171482" y="2709710"/>
            <a:ext cx="55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6FAB6BD7-5F2C-5F48-8329-DFCABCF13F37}"/>
              </a:ext>
            </a:extLst>
          </p:cNvPr>
          <p:cNvSpPr txBox="1"/>
          <p:nvPr/>
        </p:nvSpPr>
        <p:spPr>
          <a:xfrm>
            <a:off x="3036779" y="4967445"/>
            <a:ext cx="1688103" cy="335422"/>
          </a:xfrm>
          <a:prstGeom prst="rect">
            <a:avLst/>
          </a:prstGeom>
          <a:noFill/>
        </p:spPr>
        <p:txBody>
          <a:bodyPr wrap="square" rtlCol="0">
            <a:spAutoFit/>
          </a:bodyPr>
          <a:lstStyle/>
          <a:p>
            <a:r>
              <a:rPr lang="en-US" sz="1600" dirty="0">
                <a:solidFill>
                  <a:schemeClr val="accent6">
                    <a:lumMod val="50000"/>
                  </a:schemeClr>
                </a:solidFill>
                <a:latin typeface="Avenir Next" panose="020B0503020202020204" pitchFamily="34" charset="0"/>
              </a:rPr>
              <a:t>Mean functional</a:t>
            </a:r>
          </a:p>
        </p:txBody>
      </p:sp>
      <p:sp>
        <p:nvSpPr>
          <p:cNvPr id="44" name="TextBox 43">
            <a:extLst>
              <a:ext uri="{FF2B5EF4-FFF2-40B4-BE49-F238E27FC236}">
                <a16:creationId xmlns:a16="http://schemas.microsoft.com/office/drawing/2014/main" xmlns="" id="{7342E251-17A5-9245-831B-8AAA0108E5B9}"/>
              </a:ext>
            </a:extLst>
          </p:cNvPr>
          <p:cNvSpPr txBox="1"/>
          <p:nvPr/>
        </p:nvSpPr>
        <p:spPr>
          <a:xfrm>
            <a:off x="2263445" y="2379566"/>
            <a:ext cx="358065" cy="338554"/>
          </a:xfrm>
          <a:prstGeom prst="rect">
            <a:avLst/>
          </a:prstGeom>
          <a:noFill/>
        </p:spPr>
        <p:txBody>
          <a:bodyPr wrap="square" rtlCol="0">
            <a:spAutoFit/>
          </a:bodyPr>
          <a:lstStyle/>
          <a:p>
            <a:r>
              <a:rPr lang="en-US" sz="1600" dirty="0">
                <a:latin typeface="Avenir Next" panose="020B0503020202020204" pitchFamily="34" charset="0"/>
              </a:rPr>
              <a:t>1</a:t>
            </a:r>
          </a:p>
        </p:txBody>
      </p:sp>
      <p:grpSp>
        <p:nvGrpSpPr>
          <p:cNvPr id="47" name="Group 46">
            <a:extLst>
              <a:ext uri="{FF2B5EF4-FFF2-40B4-BE49-F238E27FC236}">
                <a16:creationId xmlns:a16="http://schemas.microsoft.com/office/drawing/2014/main" xmlns="" id="{FED59AC2-3028-1D42-85E0-7CA871F6D108}"/>
              </a:ext>
            </a:extLst>
          </p:cNvPr>
          <p:cNvGrpSpPr/>
          <p:nvPr/>
        </p:nvGrpSpPr>
        <p:grpSpPr>
          <a:xfrm>
            <a:off x="3880831" y="3367978"/>
            <a:ext cx="417992" cy="386626"/>
            <a:chOff x="3880831" y="3367978"/>
            <a:chExt cx="417992" cy="386626"/>
          </a:xfrm>
        </p:grpSpPr>
        <p:cxnSp>
          <p:nvCxnSpPr>
            <p:cNvPr id="40" name="Straight Arrow Connector 39">
              <a:extLst>
                <a:ext uri="{FF2B5EF4-FFF2-40B4-BE49-F238E27FC236}">
                  <a16:creationId xmlns:a16="http://schemas.microsoft.com/office/drawing/2014/main" xmlns="" id="{02A82184-9F64-7F4E-94E8-9BA24B659B61}"/>
                </a:ext>
              </a:extLst>
            </p:cNvPr>
            <p:cNvCxnSpPr>
              <a:cxnSpLocks/>
            </p:cNvCxnSpPr>
            <p:nvPr/>
          </p:nvCxnSpPr>
          <p:spPr>
            <a:xfrm>
              <a:off x="3880831" y="3367978"/>
              <a:ext cx="0" cy="3553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33F159AD-D1B3-7942-B931-9AA67D5E4C52}"/>
                </a:ext>
              </a:extLst>
            </p:cNvPr>
            <p:cNvSpPr txBox="1"/>
            <p:nvPr/>
          </p:nvSpPr>
          <p:spPr>
            <a:xfrm>
              <a:off x="3940758" y="3416050"/>
              <a:ext cx="358065" cy="338554"/>
            </a:xfrm>
            <a:prstGeom prst="rect">
              <a:avLst/>
            </a:prstGeom>
            <a:noFill/>
          </p:spPr>
          <p:txBody>
            <a:bodyPr wrap="square" rtlCol="0">
              <a:spAutoFit/>
            </a:bodyPr>
            <a:lstStyle/>
            <a:p>
              <a:r>
                <a:rPr lang="en-US" sz="1600" dirty="0">
                  <a:latin typeface="Avenir Next" panose="020B0503020202020204" pitchFamily="34" charset="0"/>
                </a:rPr>
                <a:t>2</a:t>
              </a:r>
            </a:p>
          </p:txBody>
        </p:sp>
      </p:grpSp>
      <p:sp>
        <p:nvSpPr>
          <p:cNvPr id="46" name="Rectangle 45">
            <a:extLst>
              <a:ext uri="{FF2B5EF4-FFF2-40B4-BE49-F238E27FC236}">
                <a16:creationId xmlns:a16="http://schemas.microsoft.com/office/drawing/2014/main" xmlns="" id="{F2FD4852-F0F1-D74B-8CAB-44116D39E464}"/>
              </a:ext>
            </a:extLst>
          </p:cNvPr>
          <p:cNvSpPr/>
          <p:nvPr/>
        </p:nvSpPr>
        <p:spPr>
          <a:xfrm>
            <a:off x="3874961" y="5349273"/>
            <a:ext cx="1955985" cy="369332"/>
          </a:xfrm>
          <a:prstGeom prst="rect">
            <a:avLst/>
          </a:prstGeom>
        </p:spPr>
        <p:txBody>
          <a:bodyPr wrap="none">
            <a:spAutoFit/>
          </a:bodyPr>
          <a:lstStyle/>
          <a:p>
            <a:r>
              <a:rPr lang="en-US" dirty="0">
                <a:latin typeface="Britannic Bold" panose="020B0903060703020204" pitchFamily="34" charset="77"/>
              </a:rPr>
              <a:t>COREGISTRATION</a:t>
            </a:r>
            <a:endParaRPr lang="en-US" dirty="0"/>
          </a:p>
        </p:txBody>
      </p:sp>
      <p:sp>
        <p:nvSpPr>
          <p:cNvPr id="55" name="TextBox 54">
            <a:extLst>
              <a:ext uri="{FF2B5EF4-FFF2-40B4-BE49-F238E27FC236}">
                <a16:creationId xmlns:a16="http://schemas.microsoft.com/office/drawing/2014/main" xmlns="" id="{097EB145-D8C9-9A4D-90B9-AE6297C4DE4F}"/>
              </a:ext>
            </a:extLst>
          </p:cNvPr>
          <p:cNvSpPr txBox="1"/>
          <p:nvPr/>
        </p:nvSpPr>
        <p:spPr>
          <a:xfrm>
            <a:off x="2550550" y="5267407"/>
            <a:ext cx="358065" cy="338554"/>
          </a:xfrm>
          <a:prstGeom prst="rect">
            <a:avLst/>
          </a:prstGeom>
          <a:noFill/>
        </p:spPr>
        <p:txBody>
          <a:bodyPr wrap="square" rtlCol="0">
            <a:spAutoFit/>
          </a:bodyPr>
          <a:lstStyle/>
          <a:p>
            <a:r>
              <a:rPr lang="en-US" sz="1600" dirty="0">
                <a:latin typeface="Avenir Next" panose="020B0503020202020204" pitchFamily="34" charset="0"/>
              </a:rPr>
              <a:t>3</a:t>
            </a:r>
          </a:p>
        </p:txBody>
      </p:sp>
      <p:pic>
        <p:nvPicPr>
          <p:cNvPr id="57" name="Picture 56" descr="A drawing of a person&#10;&#10;Description automatically generated">
            <a:extLst>
              <a:ext uri="{FF2B5EF4-FFF2-40B4-BE49-F238E27FC236}">
                <a16:creationId xmlns:a16="http://schemas.microsoft.com/office/drawing/2014/main" xmlns="" id="{3FFAC5F2-560F-7845-B7A4-3B9470203012}"/>
              </a:ext>
            </a:extLst>
          </p:cNvPr>
          <p:cNvPicPr>
            <a:picLocks noChangeAspect="1"/>
          </p:cNvPicPr>
          <p:nvPr/>
        </p:nvPicPr>
        <p:blipFill>
          <a:blip r:embed="rId4"/>
          <a:stretch>
            <a:fillRect/>
          </a:stretch>
        </p:blipFill>
        <p:spPr>
          <a:xfrm>
            <a:off x="6361056" y="5298687"/>
            <a:ext cx="755098" cy="458366"/>
          </a:xfrm>
          <a:prstGeom prst="rect">
            <a:avLst/>
          </a:prstGeom>
        </p:spPr>
      </p:pic>
      <p:cxnSp>
        <p:nvCxnSpPr>
          <p:cNvPr id="58" name="Straight Arrow Connector 57">
            <a:extLst>
              <a:ext uri="{FF2B5EF4-FFF2-40B4-BE49-F238E27FC236}">
                <a16:creationId xmlns:a16="http://schemas.microsoft.com/office/drawing/2014/main" xmlns="" id="{847B11AE-B0B8-8B41-8517-EFDF91B4B6F5}"/>
              </a:ext>
            </a:extLst>
          </p:cNvPr>
          <p:cNvCxnSpPr>
            <a:cxnSpLocks/>
          </p:cNvCxnSpPr>
          <p:nvPr/>
        </p:nvCxnSpPr>
        <p:spPr>
          <a:xfrm>
            <a:off x="5871509" y="5550939"/>
            <a:ext cx="4136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1CE0227D-9B2F-F54C-A26E-FB4E32D49CBE}"/>
              </a:ext>
            </a:extLst>
          </p:cNvPr>
          <p:cNvSpPr txBox="1"/>
          <p:nvPr/>
        </p:nvSpPr>
        <p:spPr>
          <a:xfrm>
            <a:off x="5883960" y="5220795"/>
            <a:ext cx="265055" cy="335422"/>
          </a:xfrm>
          <a:prstGeom prst="rect">
            <a:avLst/>
          </a:prstGeom>
          <a:noFill/>
        </p:spPr>
        <p:txBody>
          <a:bodyPr wrap="square" rtlCol="0">
            <a:spAutoFit/>
          </a:bodyPr>
          <a:lstStyle/>
          <a:p>
            <a:r>
              <a:rPr lang="en-US" sz="1600" dirty="0">
                <a:latin typeface="Avenir Next" panose="020B0503020202020204" pitchFamily="34" charset="0"/>
              </a:rPr>
              <a:t>4</a:t>
            </a:r>
          </a:p>
        </p:txBody>
      </p:sp>
      <p:cxnSp>
        <p:nvCxnSpPr>
          <p:cNvPr id="61" name="Straight Arrow Connector 60">
            <a:extLst>
              <a:ext uri="{FF2B5EF4-FFF2-40B4-BE49-F238E27FC236}">
                <a16:creationId xmlns:a16="http://schemas.microsoft.com/office/drawing/2014/main" xmlns="" id="{410DA14C-71EA-7E4B-8B28-1A475A01304B}"/>
              </a:ext>
            </a:extLst>
          </p:cNvPr>
          <p:cNvCxnSpPr>
            <a:cxnSpLocks/>
          </p:cNvCxnSpPr>
          <p:nvPr/>
        </p:nvCxnSpPr>
        <p:spPr>
          <a:xfrm>
            <a:off x="2056621" y="5550939"/>
            <a:ext cx="16937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2EF45FB7-A708-2045-A39A-E9AA6A2399A6}"/>
              </a:ext>
            </a:extLst>
          </p:cNvPr>
          <p:cNvCxnSpPr>
            <a:cxnSpLocks/>
          </p:cNvCxnSpPr>
          <p:nvPr/>
        </p:nvCxnSpPr>
        <p:spPr>
          <a:xfrm flipH="1" flipV="1">
            <a:off x="4835645" y="4360346"/>
            <a:ext cx="2827416" cy="650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7" name="Picture 66" descr="A picture containing animal, fruit&#10;&#10;Description automatically generated">
            <a:extLst>
              <a:ext uri="{FF2B5EF4-FFF2-40B4-BE49-F238E27FC236}">
                <a16:creationId xmlns:a16="http://schemas.microsoft.com/office/drawing/2014/main" xmlns="" id="{1A54EE5F-72B5-2246-BD17-E30C93644C3C}"/>
              </a:ext>
            </a:extLst>
          </p:cNvPr>
          <p:cNvPicPr>
            <a:picLocks noChangeAspect="1"/>
          </p:cNvPicPr>
          <p:nvPr/>
        </p:nvPicPr>
        <p:blipFill>
          <a:blip r:embed="rId5"/>
          <a:stretch>
            <a:fillRect/>
          </a:stretch>
        </p:blipFill>
        <p:spPr>
          <a:xfrm>
            <a:off x="2647307" y="6197794"/>
            <a:ext cx="1785597" cy="585528"/>
          </a:xfrm>
          <a:prstGeom prst="rect">
            <a:avLst/>
          </a:prstGeom>
        </p:spPr>
      </p:pic>
      <p:sp>
        <p:nvSpPr>
          <p:cNvPr id="68" name="TextBox 67">
            <a:extLst>
              <a:ext uri="{FF2B5EF4-FFF2-40B4-BE49-F238E27FC236}">
                <a16:creationId xmlns:a16="http://schemas.microsoft.com/office/drawing/2014/main" xmlns="" id="{A409AF47-25E7-CA40-AF46-096EAFC3BF20}"/>
              </a:ext>
            </a:extLst>
          </p:cNvPr>
          <p:cNvSpPr txBox="1"/>
          <p:nvPr/>
        </p:nvSpPr>
        <p:spPr>
          <a:xfrm>
            <a:off x="2004084" y="6322892"/>
            <a:ext cx="698288" cy="369332"/>
          </a:xfrm>
          <a:prstGeom prst="rect">
            <a:avLst/>
          </a:prstGeom>
          <a:noFill/>
        </p:spPr>
        <p:txBody>
          <a:bodyPr wrap="square" rtlCol="0">
            <a:spAutoFit/>
          </a:bodyPr>
          <a:lstStyle/>
          <a:p>
            <a:r>
              <a:rPr lang="en-US" b="1" dirty="0">
                <a:solidFill>
                  <a:schemeClr val="bg1">
                    <a:lumMod val="75000"/>
                  </a:schemeClr>
                </a:solidFill>
                <a:latin typeface="Avenir Next" panose="020B0503020202020204" pitchFamily="34" charset="0"/>
              </a:rPr>
              <a:t>TPM</a:t>
            </a:r>
          </a:p>
        </p:txBody>
      </p:sp>
      <p:cxnSp>
        <p:nvCxnSpPr>
          <p:cNvPr id="69" name="Straight Arrow Connector 68">
            <a:extLst>
              <a:ext uri="{FF2B5EF4-FFF2-40B4-BE49-F238E27FC236}">
                <a16:creationId xmlns:a16="http://schemas.microsoft.com/office/drawing/2014/main" xmlns="" id="{ECC2B197-D4E5-4643-AB78-FC9A0DF4FABD}"/>
              </a:ext>
            </a:extLst>
          </p:cNvPr>
          <p:cNvCxnSpPr>
            <a:cxnSpLocks/>
          </p:cNvCxnSpPr>
          <p:nvPr/>
        </p:nvCxnSpPr>
        <p:spPr>
          <a:xfrm>
            <a:off x="2040473" y="5919159"/>
            <a:ext cx="25514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E156044F-9295-624A-BC73-6F94FF2FB428}"/>
              </a:ext>
            </a:extLst>
          </p:cNvPr>
          <p:cNvCxnSpPr>
            <a:cxnSpLocks/>
          </p:cNvCxnSpPr>
          <p:nvPr/>
        </p:nvCxnSpPr>
        <p:spPr>
          <a:xfrm>
            <a:off x="3249643" y="5923241"/>
            <a:ext cx="0" cy="264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F36B64BA-F114-A94B-9D6E-15B570AB2854}"/>
              </a:ext>
            </a:extLst>
          </p:cNvPr>
          <p:cNvSpPr/>
          <p:nvPr/>
        </p:nvSpPr>
        <p:spPr>
          <a:xfrm>
            <a:off x="4724882" y="5757053"/>
            <a:ext cx="1164101" cy="430887"/>
          </a:xfrm>
          <a:prstGeom prst="rect">
            <a:avLst/>
          </a:prstGeom>
        </p:spPr>
        <p:txBody>
          <a:bodyPr wrap="none">
            <a:spAutoFit/>
          </a:bodyPr>
          <a:lstStyle/>
          <a:p>
            <a:r>
              <a:rPr lang="en-US" sz="1100" dirty="0">
                <a:latin typeface="Avenir Next" panose="020B0503020202020204" pitchFamily="34" charset="0"/>
              </a:rPr>
              <a:t>Segmentation</a:t>
            </a:r>
          </a:p>
          <a:p>
            <a:r>
              <a:rPr lang="en-US" sz="1100" dirty="0">
                <a:latin typeface="Avenir Next" panose="020B0503020202020204" pitchFamily="34" charset="0"/>
              </a:rPr>
              <a:t>Transformation</a:t>
            </a:r>
          </a:p>
        </p:txBody>
      </p:sp>
      <p:sp>
        <p:nvSpPr>
          <p:cNvPr id="75" name="Rectangle 74">
            <a:extLst>
              <a:ext uri="{FF2B5EF4-FFF2-40B4-BE49-F238E27FC236}">
                <a16:creationId xmlns:a16="http://schemas.microsoft.com/office/drawing/2014/main" xmlns="" id="{CDE8223E-9571-8B4B-9C25-111E45470EC9}"/>
              </a:ext>
            </a:extLst>
          </p:cNvPr>
          <p:cNvSpPr/>
          <p:nvPr/>
        </p:nvSpPr>
        <p:spPr>
          <a:xfrm>
            <a:off x="6393980" y="6142675"/>
            <a:ext cx="2730235" cy="369332"/>
          </a:xfrm>
          <a:prstGeom prst="rect">
            <a:avLst/>
          </a:prstGeom>
        </p:spPr>
        <p:txBody>
          <a:bodyPr wrap="none">
            <a:spAutoFit/>
          </a:bodyPr>
          <a:lstStyle/>
          <a:p>
            <a:r>
              <a:rPr lang="en-US" dirty="0">
                <a:latin typeface="Britannic Bold" panose="020B0903060703020204" pitchFamily="34" charset="77"/>
              </a:rPr>
              <a:t>ESTIMATE SPATIAL NORM</a:t>
            </a:r>
          </a:p>
        </p:txBody>
      </p:sp>
      <p:cxnSp>
        <p:nvCxnSpPr>
          <p:cNvPr id="76" name="Straight Arrow Connector 75">
            <a:extLst>
              <a:ext uri="{FF2B5EF4-FFF2-40B4-BE49-F238E27FC236}">
                <a16:creationId xmlns:a16="http://schemas.microsoft.com/office/drawing/2014/main" xmlns="" id="{C110FF7D-EE84-8246-96C4-50C5F249C92D}"/>
              </a:ext>
            </a:extLst>
          </p:cNvPr>
          <p:cNvCxnSpPr>
            <a:cxnSpLocks/>
            <a:endCxn id="75" idx="1"/>
          </p:cNvCxnSpPr>
          <p:nvPr/>
        </p:nvCxnSpPr>
        <p:spPr>
          <a:xfrm>
            <a:off x="5900225" y="5980713"/>
            <a:ext cx="493755" cy="346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xmlns="" id="{6B66B926-DE4D-A543-9FBC-AA471DD892CB}"/>
              </a:ext>
            </a:extLst>
          </p:cNvPr>
          <p:cNvSpPr txBox="1"/>
          <p:nvPr/>
        </p:nvSpPr>
        <p:spPr>
          <a:xfrm>
            <a:off x="2550550" y="5657374"/>
            <a:ext cx="358065" cy="338554"/>
          </a:xfrm>
          <a:prstGeom prst="rect">
            <a:avLst/>
          </a:prstGeom>
          <a:noFill/>
        </p:spPr>
        <p:txBody>
          <a:bodyPr wrap="square" rtlCol="0">
            <a:spAutoFit/>
          </a:bodyPr>
          <a:lstStyle/>
          <a:p>
            <a:r>
              <a:rPr lang="en-US" sz="1600" dirty="0">
                <a:latin typeface="Avenir Next" panose="020B0503020202020204" pitchFamily="34" charset="0"/>
              </a:rPr>
              <a:t>3’</a:t>
            </a:r>
          </a:p>
        </p:txBody>
      </p:sp>
      <p:sp>
        <p:nvSpPr>
          <p:cNvPr id="79" name="TextBox 78">
            <a:extLst>
              <a:ext uri="{FF2B5EF4-FFF2-40B4-BE49-F238E27FC236}">
                <a16:creationId xmlns:a16="http://schemas.microsoft.com/office/drawing/2014/main" xmlns="" id="{04FDB8F4-E28B-CA4A-8D2A-FD94E9C1CD51}"/>
              </a:ext>
            </a:extLst>
          </p:cNvPr>
          <p:cNvSpPr txBox="1"/>
          <p:nvPr/>
        </p:nvSpPr>
        <p:spPr>
          <a:xfrm>
            <a:off x="5889459" y="6155427"/>
            <a:ext cx="359712" cy="338554"/>
          </a:xfrm>
          <a:prstGeom prst="rect">
            <a:avLst/>
          </a:prstGeom>
          <a:noFill/>
        </p:spPr>
        <p:txBody>
          <a:bodyPr wrap="square" rtlCol="0">
            <a:spAutoFit/>
          </a:bodyPr>
          <a:lstStyle/>
          <a:p>
            <a:r>
              <a:rPr lang="en-US" sz="1600" dirty="0">
                <a:latin typeface="Avenir Next" panose="020B0503020202020204" pitchFamily="34" charset="0"/>
              </a:rPr>
              <a:t>4’</a:t>
            </a:r>
          </a:p>
        </p:txBody>
      </p:sp>
      <p:pic>
        <p:nvPicPr>
          <p:cNvPr id="83" name="Picture 82" descr="A close up of a logo&#10;&#10;Description automatically generated">
            <a:extLst>
              <a:ext uri="{FF2B5EF4-FFF2-40B4-BE49-F238E27FC236}">
                <a16:creationId xmlns:a16="http://schemas.microsoft.com/office/drawing/2014/main" xmlns="" id="{2BDD7F6E-FC76-1C46-966B-625FCA21C4A2}"/>
              </a:ext>
            </a:extLst>
          </p:cNvPr>
          <p:cNvPicPr>
            <a:picLocks noChangeAspect="1"/>
          </p:cNvPicPr>
          <p:nvPr/>
        </p:nvPicPr>
        <p:blipFill>
          <a:blip r:embed="rId6"/>
          <a:stretch>
            <a:fillRect/>
          </a:stretch>
        </p:blipFill>
        <p:spPr>
          <a:xfrm>
            <a:off x="10749065" y="1846292"/>
            <a:ext cx="1231924" cy="1052158"/>
          </a:xfrm>
          <a:prstGeom prst="rect">
            <a:avLst/>
          </a:prstGeom>
        </p:spPr>
      </p:pic>
      <p:cxnSp>
        <p:nvCxnSpPr>
          <p:cNvPr id="85" name="Straight Arrow Connector 84">
            <a:extLst>
              <a:ext uri="{FF2B5EF4-FFF2-40B4-BE49-F238E27FC236}">
                <a16:creationId xmlns:a16="http://schemas.microsoft.com/office/drawing/2014/main" xmlns="" id="{F75C7D67-24E0-2046-9B8F-76B836738B19}"/>
              </a:ext>
            </a:extLst>
          </p:cNvPr>
          <p:cNvCxnSpPr>
            <a:cxnSpLocks/>
          </p:cNvCxnSpPr>
          <p:nvPr/>
        </p:nvCxnSpPr>
        <p:spPr>
          <a:xfrm flipV="1">
            <a:off x="7404358" y="4640575"/>
            <a:ext cx="551298" cy="708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E02F43F2-2389-D54E-BCD2-28FC4DB8409D}"/>
              </a:ext>
            </a:extLst>
          </p:cNvPr>
          <p:cNvCxnSpPr>
            <a:cxnSpLocks/>
          </p:cNvCxnSpPr>
          <p:nvPr/>
        </p:nvCxnSpPr>
        <p:spPr>
          <a:xfrm>
            <a:off x="3255054" y="5286906"/>
            <a:ext cx="0" cy="264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E280344D-1147-7947-A1BB-1C5C4E0379AB}"/>
              </a:ext>
            </a:extLst>
          </p:cNvPr>
          <p:cNvCxnSpPr>
            <a:cxnSpLocks/>
          </p:cNvCxnSpPr>
          <p:nvPr/>
        </p:nvCxnSpPr>
        <p:spPr>
          <a:xfrm>
            <a:off x="7663061" y="5010562"/>
            <a:ext cx="580799" cy="961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xmlns="" id="{F8CC4864-BC9C-D842-AAD8-BE531BAF061D}"/>
              </a:ext>
            </a:extLst>
          </p:cNvPr>
          <p:cNvCxnSpPr>
            <a:cxnSpLocks/>
          </p:cNvCxnSpPr>
          <p:nvPr/>
        </p:nvCxnSpPr>
        <p:spPr>
          <a:xfrm flipV="1">
            <a:off x="9569885" y="2601177"/>
            <a:ext cx="1105166" cy="4534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xmlns="" id="{D2EBB0FE-F026-B342-9B4E-E633F3B8E4AA}"/>
              </a:ext>
            </a:extLst>
          </p:cNvPr>
          <p:cNvGrpSpPr/>
          <p:nvPr/>
        </p:nvGrpSpPr>
        <p:grpSpPr>
          <a:xfrm>
            <a:off x="7851877" y="2983514"/>
            <a:ext cx="1602399" cy="1592992"/>
            <a:chOff x="7851877" y="2983514"/>
            <a:chExt cx="1602399" cy="1592992"/>
          </a:xfrm>
        </p:grpSpPr>
        <p:pic>
          <p:nvPicPr>
            <p:cNvPr id="81" name="Picture 80" descr="A picture containing clock&#10;&#10;Description automatically generated">
              <a:extLst>
                <a:ext uri="{FF2B5EF4-FFF2-40B4-BE49-F238E27FC236}">
                  <a16:creationId xmlns:a16="http://schemas.microsoft.com/office/drawing/2014/main" xmlns="" id="{DFEEEED0-3AF2-4B41-915D-97E5503A704B}"/>
                </a:ext>
              </a:extLst>
            </p:cNvPr>
            <p:cNvPicPr>
              <a:picLocks noChangeAspect="1"/>
            </p:cNvPicPr>
            <p:nvPr/>
          </p:nvPicPr>
          <p:blipFill>
            <a:blip r:embed="rId7"/>
            <a:stretch>
              <a:fillRect/>
            </a:stretch>
          </p:blipFill>
          <p:spPr>
            <a:xfrm>
              <a:off x="7955656" y="3088012"/>
              <a:ext cx="1498620" cy="1488494"/>
            </a:xfrm>
            <a:prstGeom prst="rect">
              <a:avLst/>
            </a:prstGeom>
          </p:spPr>
        </p:pic>
        <p:sp>
          <p:nvSpPr>
            <p:cNvPr id="97" name="Rectangle 96">
              <a:extLst>
                <a:ext uri="{FF2B5EF4-FFF2-40B4-BE49-F238E27FC236}">
                  <a16:creationId xmlns:a16="http://schemas.microsoft.com/office/drawing/2014/main" xmlns="" id="{D8AF9812-2078-D848-9911-920CD3ADED98}"/>
                </a:ext>
              </a:extLst>
            </p:cNvPr>
            <p:cNvSpPr/>
            <p:nvPr/>
          </p:nvSpPr>
          <p:spPr>
            <a:xfrm>
              <a:off x="7851877" y="2983514"/>
              <a:ext cx="1435008" cy="144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xmlns="" id="{8611EB42-9FA5-184D-A554-AEB7D7D6355F}"/>
              </a:ext>
            </a:extLst>
          </p:cNvPr>
          <p:cNvSpPr/>
          <p:nvPr/>
        </p:nvSpPr>
        <p:spPr>
          <a:xfrm>
            <a:off x="10122468" y="2938942"/>
            <a:ext cx="1051891" cy="369332"/>
          </a:xfrm>
          <a:prstGeom prst="rect">
            <a:avLst/>
          </a:prstGeom>
        </p:spPr>
        <p:txBody>
          <a:bodyPr wrap="none">
            <a:spAutoFit/>
          </a:bodyPr>
          <a:lstStyle/>
          <a:p>
            <a:r>
              <a:rPr lang="en-US" dirty="0">
                <a:latin typeface="Britannic Bold" panose="020B0903060703020204" pitchFamily="34" charset="77"/>
              </a:rPr>
              <a:t>SMOOTH</a:t>
            </a:r>
          </a:p>
        </p:txBody>
      </p:sp>
      <p:sp>
        <p:nvSpPr>
          <p:cNvPr id="100" name="TextBox 99">
            <a:extLst>
              <a:ext uri="{FF2B5EF4-FFF2-40B4-BE49-F238E27FC236}">
                <a16:creationId xmlns:a16="http://schemas.microsoft.com/office/drawing/2014/main" xmlns="" id="{C178AC84-74E3-B24B-A4EC-2A4A1D98E5B7}"/>
              </a:ext>
            </a:extLst>
          </p:cNvPr>
          <p:cNvSpPr txBox="1"/>
          <p:nvPr/>
        </p:nvSpPr>
        <p:spPr>
          <a:xfrm>
            <a:off x="7494042" y="4636841"/>
            <a:ext cx="265055" cy="335422"/>
          </a:xfrm>
          <a:prstGeom prst="rect">
            <a:avLst/>
          </a:prstGeom>
          <a:noFill/>
        </p:spPr>
        <p:txBody>
          <a:bodyPr wrap="square" rtlCol="0">
            <a:spAutoFit/>
          </a:bodyPr>
          <a:lstStyle/>
          <a:p>
            <a:r>
              <a:rPr lang="en-US" sz="1600" dirty="0">
                <a:latin typeface="Avenir Next" panose="020B0503020202020204" pitchFamily="34" charset="0"/>
              </a:rPr>
              <a:t>5</a:t>
            </a:r>
          </a:p>
        </p:txBody>
      </p:sp>
      <p:sp>
        <p:nvSpPr>
          <p:cNvPr id="101" name="TextBox 100">
            <a:extLst>
              <a:ext uri="{FF2B5EF4-FFF2-40B4-BE49-F238E27FC236}">
                <a16:creationId xmlns:a16="http://schemas.microsoft.com/office/drawing/2014/main" xmlns="" id="{8AFDAE65-DD8C-3145-8A63-4BB2C74BE473}"/>
              </a:ext>
            </a:extLst>
          </p:cNvPr>
          <p:cNvSpPr txBox="1"/>
          <p:nvPr/>
        </p:nvSpPr>
        <p:spPr>
          <a:xfrm>
            <a:off x="9857413" y="2503193"/>
            <a:ext cx="265055" cy="335422"/>
          </a:xfrm>
          <a:prstGeom prst="rect">
            <a:avLst/>
          </a:prstGeom>
          <a:noFill/>
        </p:spPr>
        <p:txBody>
          <a:bodyPr wrap="square" rtlCol="0">
            <a:spAutoFit/>
          </a:bodyPr>
          <a:lstStyle/>
          <a:p>
            <a:r>
              <a:rPr lang="en-US" sz="1600" dirty="0">
                <a:latin typeface="Avenir Next" panose="020B0503020202020204" pitchFamily="34" charset="0"/>
              </a:rPr>
              <a:t>6</a:t>
            </a:r>
          </a:p>
        </p:txBody>
      </p:sp>
      <p:sp>
        <p:nvSpPr>
          <p:cNvPr id="102" name="TextBox 101">
            <a:extLst>
              <a:ext uri="{FF2B5EF4-FFF2-40B4-BE49-F238E27FC236}">
                <a16:creationId xmlns:a16="http://schemas.microsoft.com/office/drawing/2014/main" xmlns="" id="{FF4C3A9F-72D2-C04F-83C8-6B5629ECCCC5}"/>
              </a:ext>
            </a:extLst>
          </p:cNvPr>
          <p:cNvSpPr txBox="1"/>
          <p:nvPr/>
        </p:nvSpPr>
        <p:spPr>
          <a:xfrm>
            <a:off x="6965575" y="2598403"/>
            <a:ext cx="2104086" cy="584775"/>
          </a:xfrm>
          <a:prstGeom prst="rect">
            <a:avLst/>
          </a:prstGeom>
          <a:noFill/>
        </p:spPr>
        <p:txBody>
          <a:bodyPr wrap="square" rtlCol="0">
            <a:spAutoFit/>
          </a:bodyPr>
          <a:lstStyle/>
          <a:p>
            <a:r>
              <a:rPr lang="en-US" b="1" dirty="0">
                <a:solidFill>
                  <a:schemeClr val="bg1">
                    <a:lumMod val="75000"/>
                  </a:schemeClr>
                </a:solidFill>
                <a:latin typeface="Avenir Next" panose="020B0503020202020204" pitchFamily="34" charset="0"/>
              </a:rPr>
              <a:t>MNI space</a:t>
            </a:r>
          </a:p>
          <a:p>
            <a:r>
              <a:rPr lang="en-US" sz="1400" b="1" dirty="0">
                <a:solidFill>
                  <a:schemeClr val="bg1">
                    <a:lumMod val="75000"/>
                  </a:schemeClr>
                </a:solidFill>
                <a:latin typeface="Avenir Next" panose="020B0503020202020204" pitchFamily="34" charset="0"/>
              </a:rPr>
              <a:t>= spatially normalised</a:t>
            </a:r>
          </a:p>
        </p:txBody>
      </p:sp>
      <p:sp>
        <p:nvSpPr>
          <p:cNvPr id="103" name="Rectangle 102">
            <a:extLst>
              <a:ext uri="{FF2B5EF4-FFF2-40B4-BE49-F238E27FC236}">
                <a16:creationId xmlns:a16="http://schemas.microsoft.com/office/drawing/2014/main" xmlns="" id="{FCB6CCB6-4BDB-2840-98FF-63E28A77F908}"/>
              </a:ext>
            </a:extLst>
          </p:cNvPr>
          <p:cNvSpPr/>
          <p:nvPr/>
        </p:nvSpPr>
        <p:spPr>
          <a:xfrm>
            <a:off x="5822328" y="3903153"/>
            <a:ext cx="1832553" cy="646331"/>
          </a:xfrm>
          <a:prstGeom prst="rect">
            <a:avLst/>
          </a:prstGeom>
        </p:spPr>
        <p:txBody>
          <a:bodyPr wrap="none">
            <a:spAutoFit/>
          </a:bodyPr>
          <a:lstStyle/>
          <a:p>
            <a:pPr algn="ctr"/>
            <a:r>
              <a:rPr lang="en-US" dirty="0">
                <a:latin typeface="Britannic Bold" panose="020B0903060703020204" pitchFamily="34" charset="77"/>
              </a:rPr>
              <a:t>SPATIAL </a:t>
            </a:r>
          </a:p>
          <a:p>
            <a:pPr algn="ctr"/>
            <a:r>
              <a:rPr lang="en-US" dirty="0">
                <a:latin typeface="Britannic Bold" panose="020B0903060703020204" pitchFamily="34" charset="77"/>
              </a:rPr>
              <a:t>NORMALISATION</a:t>
            </a:r>
          </a:p>
        </p:txBody>
      </p:sp>
      <p:cxnSp>
        <p:nvCxnSpPr>
          <p:cNvPr id="104" name="Straight Arrow Connector 103">
            <a:extLst>
              <a:ext uri="{FF2B5EF4-FFF2-40B4-BE49-F238E27FC236}">
                <a16:creationId xmlns:a16="http://schemas.microsoft.com/office/drawing/2014/main" xmlns="" id="{EBFA898A-15CA-1141-8F48-E470C3595AC3}"/>
              </a:ext>
            </a:extLst>
          </p:cNvPr>
          <p:cNvCxnSpPr>
            <a:cxnSpLocks/>
          </p:cNvCxnSpPr>
          <p:nvPr/>
        </p:nvCxnSpPr>
        <p:spPr>
          <a:xfrm>
            <a:off x="11273481" y="3088012"/>
            <a:ext cx="0" cy="666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xmlns="" id="{CC225483-97FE-6944-9534-73E60E194FD9}"/>
              </a:ext>
            </a:extLst>
          </p:cNvPr>
          <p:cNvSpPr/>
          <p:nvPr/>
        </p:nvSpPr>
        <p:spPr>
          <a:xfrm rot="16200000">
            <a:off x="8620060" y="5115281"/>
            <a:ext cx="3153199" cy="369332"/>
          </a:xfrm>
          <a:prstGeom prst="rect">
            <a:avLst/>
          </a:prstGeom>
        </p:spPr>
        <p:txBody>
          <a:bodyPr wrap="square">
            <a:spAutoFit/>
          </a:bodyPr>
          <a:lstStyle/>
          <a:p>
            <a:pPr algn="ctr"/>
            <a:r>
              <a:rPr lang="en-US" dirty="0">
                <a:latin typeface="Britannic Bold" panose="020B0903060703020204" pitchFamily="34" charset="77"/>
              </a:rPr>
              <a:t>STATISTICAL ANALYSIS</a:t>
            </a:r>
          </a:p>
        </p:txBody>
      </p:sp>
      <p:sp>
        <p:nvSpPr>
          <p:cNvPr id="107" name="TextBox 106">
            <a:extLst>
              <a:ext uri="{FF2B5EF4-FFF2-40B4-BE49-F238E27FC236}">
                <a16:creationId xmlns:a16="http://schemas.microsoft.com/office/drawing/2014/main" xmlns="" id="{1CEAD776-442E-1943-8072-4BCF64F86254}"/>
              </a:ext>
            </a:extLst>
          </p:cNvPr>
          <p:cNvSpPr txBox="1"/>
          <p:nvPr/>
        </p:nvSpPr>
        <p:spPr>
          <a:xfrm>
            <a:off x="10313219" y="4804552"/>
            <a:ext cx="1836240" cy="646331"/>
          </a:xfrm>
          <a:prstGeom prst="rect">
            <a:avLst/>
          </a:prstGeom>
          <a:noFill/>
        </p:spPr>
        <p:txBody>
          <a:bodyPr wrap="square" rtlCol="0">
            <a:spAutoFit/>
          </a:bodyPr>
          <a:lstStyle/>
          <a:p>
            <a:pPr algn="ctr"/>
            <a:r>
              <a:rPr lang="en-US" b="1" dirty="0">
                <a:solidFill>
                  <a:schemeClr val="bg1">
                    <a:lumMod val="65000"/>
                  </a:schemeClr>
                </a:solidFill>
                <a:latin typeface="Avenir Next" panose="020B0503020202020204" pitchFamily="34" charset="0"/>
              </a:rPr>
              <a:t>General Linear</a:t>
            </a:r>
          </a:p>
          <a:p>
            <a:pPr algn="ctr"/>
            <a:r>
              <a:rPr lang="en-US" b="1" dirty="0">
                <a:solidFill>
                  <a:schemeClr val="bg1">
                    <a:lumMod val="65000"/>
                  </a:schemeClr>
                </a:solidFill>
                <a:latin typeface="Avenir Next" panose="020B0503020202020204" pitchFamily="34" charset="0"/>
              </a:rPr>
              <a:t>Model</a:t>
            </a:r>
          </a:p>
        </p:txBody>
      </p:sp>
      <p:sp>
        <p:nvSpPr>
          <p:cNvPr id="108" name="Rectangle 107">
            <a:extLst>
              <a:ext uri="{FF2B5EF4-FFF2-40B4-BE49-F238E27FC236}">
                <a16:creationId xmlns:a16="http://schemas.microsoft.com/office/drawing/2014/main" xmlns="" id="{CF54DA40-E875-714A-A713-83358E2BEA96}"/>
              </a:ext>
            </a:extLst>
          </p:cNvPr>
          <p:cNvSpPr/>
          <p:nvPr/>
        </p:nvSpPr>
        <p:spPr>
          <a:xfrm>
            <a:off x="10456221" y="4025264"/>
            <a:ext cx="1625766" cy="430887"/>
          </a:xfrm>
          <a:prstGeom prst="rect">
            <a:avLst/>
          </a:prstGeom>
        </p:spPr>
        <p:txBody>
          <a:bodyPr wrap="none">
            <a:spAutoFit/>
          </a:bodyPr>
          <a:lstStyle/>
          <a:p>
            <a:r>
              <a:rPr lang="en-US" sz="1100" dirty="0">
                <a:latin typeface="Avenir Next" panose="020B0503020202020204" pitchFamily="34" charset="0"/>
              </a:rPr>
              <a:t>+ Design matrix</a:t>
            </a:r>
          </a:p>
          <a:p>
            <a:r>
              <a:rPr lang="en-US" sz="1100" dirty="0">
                <a:latin typeface="Avenir Next" panose="020B0503020202020204" pitchFamily="34" charset="0"/>
              </a:rPr>
              <a:t>+ Parameter estimates</a:t>
            </a:r>
          </a:p>
        </p:txBody>
      </p:sp>
      <p:cxnSp>
        <p:nvCxnSpPr>
          <p:cNvPr id="109" name="Straight Arrow Connector 108">
            <a:extLst>
              <a:ext uri="{FF2B5EF4-FFF2-40B4-BE49-F238E27FC236}">
                <a16:creationId xmlns:a16="http://schemas.microsoft.com/office/drawing/2014/main" xmlns="" id="{A1E14885-6A48-D74E-AEE8-62A2997EA273}"/>
              </a:ext>
            </a:extLst>
          </p:cNvPr>
          <p:cNvCxnSpPr>
            <a:cxnSpLocks/>
          </p:cNvCxnSpPr>
          <p:nvPr/>
        </p:nvCxnSpPr>
        <p:spPr>
          <a:xfrm>
            <a:off x="11273481" y="4451160"/>
            <a:ext cx="0" cy="2342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xmlns="" id="{37056DF1-A256-5240-8669-C43E9C141276}"/>
              </a:ext>
            </a:extLst>
          </p:cNvPr>
          <p:cNvCxnSpPr>
            <a:cxnSpLocks/>
          </p:cNvCxnSpPr>
          <p:nvPr/>
        </p:nvCxnSpPr>
        <p:spPr>
          <a:xfrm>
            <a:off x="11261867" y="5484311"/>
            <a:ext cx="0" cy="2342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 name="Picture 112" descr="A picture containing photo, colorful, different, colored&#10;&#10;Description automatically generated">
            <a:extLst>
              <a:ext uri="{FF2B5EF4-FFF2-40B4-BE49-F238E27FC236}">
                <a16:creationId xmlns:a16="http://schemas.microsoft.com/office/drawing/2014/main" xmlns="" id="{E9B57BD4-2071-464D-B41C-7D0B3FE29367}"/>
              </a:ext>
            </a:extLst>
          </p:cNvPr>
          <p:cNvPicPr>
            <a:picLocks noChangeAspect="1"/>
          </p:cNvPicPr>
          <p:nvPr/>
        </p:nvPicPr>
        <p:blipFill>
          <a:blip r:embed="rId8"/>
          <a:stretch>
            <a:fillRect/>
          </a:stretch>
        </p:blipFill>
        <p:spPr>
          <a:xfrm>
            <a:off x="10863341" y="5853121"/>
            <a:ext cx="811526" cy="657222"/>
          </a:xfrm>
          <a:prstGeom prst="rect">
            <a:avLst/>
          </a:prstGeom>
        </p:spPr>
      </p:pic>
      <p:sp>
        <p:nvSpPr>
          <p:cNvPr id="114" name="Rectangle 113">
            <a:extLst>
              <a:ext uri="{FF2B5EF4-FFF2-40B4-BE49-F238E27FC236}">
                <a16:creationId xmlns:a16="http://schemas.microsoft.com/office/drawing/2014/main" xmlns="" id="{821EBB90-D443-4F44-9D27-7923744AFE34}"/>
              </a:ext>
            </a:extLst>
          </p:cNvPr>
          <p:cNvSpPr/>
          <p:nvPr/>
        </p:nvSpPr>
        <p:spPr>
          <a:xfrm>
            <a:off x="10282202" y="6575193"/>
            <a:ext cx="1939954" cy="261610"/>
          </a:xfrm>
          <a:prstGeom prst="rect">
            <a:avLst/>
          </a:prstGeom>
        </p:spPr>
        <p:txBody>
          <a:bodyPr wrap="none">
            <a:spAutoFit/>
          </a:bodyPr>
          <a:lstStyle/>
          <a:p>
            <a:pPr algn="ctr"/>
            <a:r>
              <a:rPr lang="en-US" sz="1100" b="1" dirty="0">
                <a:solidFill>
                  <a:schemeClr val="bg1">
                    <a:lumMod val="65000"/>
                  </a:schemeClr>
                </a:solidFill>
                <a:latin typeface="Avenir Next" panose="020B0503020202020204" pitchFamily="34" charset="0"/>
              </a:rPr>
              <a:t>Statistical Parameter Map</a:t>
            </a:r>
          </a:p>
        </p:txBody>
      </p:sp>
      <p:graphicFrame>
        <p:nvGraphicFramePr>
          <p:cNvPr id="71" name="Table 70">
            <a:extLst>
              <a:ext uri="{FF2B5EF4-FFF2-40B4-BE49-F238E27FC236}">
                <a16:creationId xmlns:a16="http://schemas.microsoft.com/office/drawing/2014/main" xmlns="" id="{FDC7326A-DF01-3441-B773-EC1FF1A90E84}"/>
              </a:ext>
            </a:extLst>
          </p:cNvPr>
          <p:cNvGraphicFramePr>
            <a:graphicFrameLocks noGrp="1"/>
          </p:cNvGraphicFramePr>
          <p:nvPr/>
        </p:nvGraphicFramePr>
        <p:xfrm>
          <a:off x="-4" y="764367"/>
          <a:ext cx="12191999" cy="584775"/>
        </p:xfrm>
        <a:graphic>
          <a:graphicData uri="http://schemas.openxmlformats.org/drawingml/2006/table">
            <a:tbl>
              <a:tblPr firstRow="1" bandRow="1">
                <a:tableStyleId>{5C22544A-7EE6-4342-B048-85BDC9FD1C3A}</a:tableStyleId>
              </a:tblPr>
              <a:tblGrid>
                <a:gridCol w="12191999">
                  <a:extLst>
                    <a:ext uri="{9D8B030D-6E8A-4147-A177-3AD203B41FA5}">
                      <a16:colId xmlns:a16="http://schemas.microsoft.com/office/drawing/2014/main" xmlns="" val="4085898051"/>
                    </a:ext>
                  </a:extLst>
                </a:gridCol>
              </a:tblGrid>
              <a:tr h="584775">
                <a:tc>
                  <a:txBody>
                    <a:bodyPr/>
                    <a:lstStyle/>
                    <a:p>
                      <a:pPr algn="ctr"/>
                      <a:r>
                        <a:rPr lang="en-US" sz="2400" dirty="0">
                          <a:solidFill>
                            <a:schemeClr val="tx1"/>
                          </a:solidFill>
                          <a:latin typeface="Britannic Bold" panose="020B0903060703020204" pitchFamily="34" charset="77"/>
                        </a:rPr>
                        <a:t>PREPROCESSING</a:t>
                      </a:r>
                    </a:p>
                  </a:txBody>
                  <a:tcPr anchor="ctr">
                    <a:solidFill>
                      <a:srgbClr val="D9D9D9"/>
                    </a:solidFill>
                  </a:tcPr>
                </a:tc>
                <a:extLst>
                  <a:ext uri="{0D108BD9-81ED-4DB2-BD59-A6C34878D82A}">
                    <a16:rowId xmlns:a16="http://schemas.microsoft.com/office/drawing/2014/main" xmlns="" val="466733712"/>
                  </a:ext>
                </a:extLst>
              </a:tr>
            </a:tbl>
          </a:graphicData>
        </a:graphic>
      </p:graphicFrame>
    </p:spTree>
    <p:extLst>
      <p:ext uri="{BB962C8B-B14F-4D97-AF65-F5344CB8AC3E}">
        <p14:creationId xmlns:p14="http://schemas.microsoft.com/office/powerpoint/2010/main" xmlns="" val="1696477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796640"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SPATIAL NORMALISATION</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3" y="764367"/>
          <a:ext cx="6095999" cy="584775"/>
        </p:xfrm>
        <a:graphic>
          <a:graphicData uri="http://schemas.openxmlformats.org/drawingml/2006/table">
            <a:tbl>
              <a:tblPr firstRow="1" bandRow="1">
                <a:tableStyleId>{5C22544A-7EE6-4342-B048-85BDC9FD1C3A}</a:tableStyleId>
              </a:tblPr>
              <a:tblGrid>
                <a:gridCol w="6095999">
                  <a:extLst>
                    <a:ext uri="{9D8B030D-6E8A-4147-A177-3AD203B41FA5}">
                      <a16:colId xmlns:a16="http://schemas.microsoft.com/office/drawing/2014/main" xmlns="" val="4085898051"/>
                    </a:ext>
                  </a:extLst>
                </a:gridCol>
              </a:tblGrid>
              <a:tr h="584775">
                <a:tc>
                  <a:txBody>
                    <a:bodyPr/>
                    <a:lstStyle/>
                    <a:p>
                      <a:pPr algn="ctr"/>
                      <a:r>
                        <a:rPr lang="en-US" dirty="0">
                          <a:solidFill>
                            <a:schemeClr val="bg1">
                              <a:lumMod val="75000"/>
                            </a:schemeClr>
                          </a:solidFill>
                          <a:latin typeface="Britannic Bold" panose="020B0903060703020204" pitchFamily="34" charset="77"/>
                        </a:rPr>
                        <a:t>Objective</a:t>
                      </a:r>
                    </a:p>
                  </a:txBody>
                  <a:tcPr anchor="ctr">
                    <a:solidFill>
                      <a:srgbClr val="D9D9D9"/>
                    </a:solidFill>
                  </a:tcPr>
                </a:tc>
                <a:extLst>
                  <a:ext uri="{0D108BD9-81ED-4DB2-BD59-A6C34878D82A}">
                    <a16:rowId xmlns:a16="http://schemas.microsoft.com/office/drawing/2014/main" xmlns="" val="466733712"/>
                  </a:ext>
                </a:extLst>
              </a:tr>
            </a:tbl>
          </a:graphicData>
        </a:graphic>
      </p:graphicFrame>
      <p:graphicFrame>
        <p:nvGraphicFramePr>
          <p:cNvPr id="10" name="Table 9">
            <a:extLst>
              <a:ext uri="{FF2B5EF4-FFF2-40B4-BE49-F238E27FC236}">
                <a16:creationId xmlns:a16="http://schemas.microsoft.com/office/drawing/2014/main" xmlns="" id="{C8BD7827-B59C-4D57-9B10-D4FDE0652988}"/>
              </a:ext>
            </a:extLst>
          </p:cNvPr>
          <p:cNvGraphicFramePr>
            <a:graphicFrameLocks noGrp="1"/>
          </p:cNvGraphicFramePr>
          <p:nvPr/>
        </p:nvGraphicFramePr>
        <p:xfrm>
          <a:off x="6096004" y="764366"/>
          <a:ext cx="6095996" cy="584775"/>
        </p:xfrm>
        <a:graphic>
          <a:graphicData uri="http://schemas.openxmlformats.org/drawingml/2006/table">
            <a:tbl>
              <a:tblPr firstRow="1" bandRow="1">
                <a:tableStyleId>{5C22544A-7EE6-4342-B048-85BDC9FD1C3A}</a:tableStyleId>
              </a:tblPr>
              <a:tblGrid>
                <a:gridCol w="6095996">
                  <a:extLst>
                    <a:ext uri="{9D8B030D-6E8A-4147-A177-3AD203B41FA5}">
                      <a16:colId xmlns:a16="http://schemas.microsoft.com/office/drawing/2014/main" xmlns="" val="4085898051"/>
                    </a:ext>
                  </a:extLst>
                </a:gridCol>
              </a:tblGrid>
              <a:tr h="584775">
                <a:tc>
                  <a:txBody>
                    <a:bodyPr/>
                    <a:lstStyle/>
                    <a:p>
                      <a:pPr algn="ctr"/>
                      <a:r>
                        <a:rPr lang="en-US" dirty="0">
                          <a:solidFill>
                            <a:schemeClr val="tx1"/>
                          </a:solidFill>
                          <a:latin typeface="Britannic Bold" panose="020B0903060703020204" pitchFamily="34" charset="77"/>
                        </a:rPr>
                        <a:t>Methods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2" name="TextBox 1">
            <a:extLst>
              <a:ext uri="{FF2B5EF4-FFF2-40B4-BE49-F238E27FC236}">
                <a16:creationId xmlns:a16="http://schemas.microsoft.com/office/drawing/2014/main" xmlns="" id="{4B3B1174-17BB-48C7-A264-B16A54EEAC09}"/>
              </a:ext>
            </a:extLst>
          </p:cNvPr>
          <p:cNvSpPr txBox="1"/>
          <p:nvPr/>
        </p:nvSpPr>
        <p:spPr>
          <a:xfrm>
            <a:off x="504967" y="1583140"/>
            <a:ext cx="11109278" cy="369332"/>
          </a:xfrm>
          <a:prstGeom prst="rect">
            <a:avLst/>
          </a:prstGeom>
          <a:noFill/>
        </p:spPr>
        <p:txBody>
          <a:bodyPr wrap="square" rtlCol="0">
            <a:spAutoFit/>
          </a:bodyPr>
          <a:lstStyle/>
          <a:p>
            <a:r>
              <a:rPr lang="en-IN" b="1" dirty="0">
                <a:solidFill>
                  <a:schemeClr val="accent1">
                    <a:lumMod val="50000"/>
                  </a:schemeClr>
                </a:solidFill>
              </a:rPr>
              <a:t>3) Tissue segmentation</a:t>
            </a:r>
          </a:p>
        </p:txBody>
      </p:sp>
      <p:pic>
        <p:nvPicPr>
          <p:cNvPr id="27" name="Picture 26">
            <a:extLst>
              <a:ext uri="{FF2B5EF4-FFF2-40B4-BE49-F238E27FC236}">
                <a16:creationId xmlns:a16="http://schemas.microsoft.com/office/drawing/2014/main" xmlns="" id="{BB936B39-EFDE-4509-80B2-E89128F369B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2271" y="2216317"/>
            <a:ext cx="6592809" cy="21344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53B638CC-A6B3-4AE2-B9DA-AF0F795F75FF}"/>
              </a:ext>
            </a:extLst>
          </p:cNvPr>
          <p:cNvSpPr txBox="1"/>
          <p:nvPr/>
        </p:nvSpPr>
        <p:spPr>
          <a:xfrm>
            <a:off x="7590914" y="2186470"/>
            <a:ext cx="4616919" cy="2031325"/>
          </a:xfrm>
          <a:prstGeom prst="rect">
            <a:avLst/>
          </a:prstGeom>
          <a:noFill/>
        </p:spPr>
        <p:txBody>
          <a:bodyPr wrap="square" rtlCol="0">
            <a:spAutoFit/>
          </a:bodyPr>
          <a:lstStyle/>
          <a:p>
            <a:r>
              <a:rPr lang="en-IN" b="1" dirty="0">
                <a:solidFill>
                  <a:srgbClr val="C00000"/>
                </a:solidFill>
              </a:rPr>
              <a:t>Obstacles:</a:t>
            </a:r>
          </a:p>
          <a:p>
            <a:pPr marL="285750" indent="-285750">
              <a:buFont typeface="Arial" panose="020B0604020202020204" pitchFamily="34" charset="0"/>
              <a:buChar char="•"/>
            </a:pPr>
            <a:r>
              <a:rPr lang="en-IN" dirty="0"/>
              <a:t>Noisy – intensity values of white and </a:t>
            </a:r>
            <a:r>
              <a:rPr lang="en-IN" dirty="0" err="1"/>
              <a:t>gray</a:t>
            </a:r>
            <a:r>
              <a:rPr lang="en-IN" dirty="0"/>
              <a:t> matter may overlap though mean intensity is different</a:t>
            </a:r>
          </a:p>
          <a:p>
            <a:pPr marL="285750" indent="-285750">
              <a:buFont typeface="Arial" panose="020B0604020202020204" pitchFamily="34" charset="0"/>
              <a:buChar char="•"/>
            </a:pPr>
            <a:r>
              <a:rPr lang="en-IN" dirty="0"/>
              <a:t>Partial volume effect – many voxels contain a mixture of tissues</a:t>
            </a:r>
          </a:p>
          <a:p>
            <a:pPr marL="285750" indent="-285750">
              <a:buFont typeface="Arial" panose="020B0604020202020204" pitchFamily="34" charset="0"/>
              <a:buChar char="•"/>
            </a:pPr>
            <a:r>
              <a:rPr lang="en-IN" dirty="0"/>
              <a:t>Scanner inhomogeneities (bias field)</a:t>
            </a:r>
          </a:p>
        </p:txBody>
      </p:sp>
      <p:sp>
        <p:nvSpPr>
          <p:cNvPr id="4" name="TextBox 3">
            <a:extLst>
              <a:ext uri="{FF2B5EF4-FFF2-40B4-BE49-F238E27FC236}">
                <a16:creationId xmlns:a16="http://schemas.microsoft.com/office/drawing/2014/main" xmlns="" id="{ABD566E5-4A1E-4928-948F-99A2773647EC}"/>
              </a:ext>
            </a:extLst>
          </p:cNvPr>
          <p:cNvSpPr txBox="1"/>
          <p:nvPr/>
        </p:nvSpPr>
        <p:spPr>
          <a:xfrm>
            <a:off x="614149" y="4571999"/>
            <a:ext cx="10754436" cy="2385268"/>
          </a:xfrm>
          <a:prstGeom prst="rect">
            <a:avLst/>
          </a:prstGeom>
          <a:noFill/>
        </p:spPr>
        <p:txBody>
          <a:bodyPr wrap="square" rtlCol="0">
            <a:spAutoFit/>
          </a:bodyPr>
          <a:lstStyle/>
          <a:p>
            <a:r>
              <a:rPr lang="en-IN" b="1" dirty="0">
                <a:solidFill>
                  <a:schemeClr val="accent6"/>
                </a:solidFill>
              </a:rPr>
              <a:t>SOLUTION:</a:t>
            </a:r>
          </a:p>
          <a:p>
            <a:endParaRPr lang="en-IN" sz="1000" b="1" dirty="0">
              <a:solidFill>
                <a:schemeClr val="accent6"/>
              </a:solidFill>
            </a:endParaRPr>
          </a:p>
          <a:p>
            <a:pPr marL="285750" indent="-285750">
              <a:buFont typeface="Arial" panose="020B0604020202020204" pitchFamily="34" charset="0"/>
              <a:buChar char="•"/>
            </a:pPr>
            <a:r>
              <a:rPr lang="en-IN" b="1" dirty="0">
                <a:solidFill>
                  <a:srgbClr val="002060"/>
                </a:solidFill>
              </a:rPr>
              <a:t>Unified Segmentation Approach </a:t>
            </a:r>
            <a:r>
              <a:rPr lang="en-IN" dirty="0"/>
              <a:t>(</a:t>
            </a:r>
            <a:r>
              <a:rPr lang="en-IN" dirty="0" err="1"/>
              <a:t>Ashbuner</a:t>
            </a:r>
            <a:r>
              <a:rPr lang="en-IN" dirty="0"/>
              <a:t> &amp; </a:t>
            </a:r>
            <a:r>
              <a:rPr lang="en-IN" dirty="0" err="1"/>
              <a:t>Friston</a:t>
            </a:r>
            <a:r>
              <a:rPr lang="en-IN" dirty="0"/>
              <a:t>, 2005) applied in SPM</a:t>
            </a:r>
          </a:p>
          <a:p>
            <a:endParaRPr lang="en-IN" sz="800" dirty="0"/>
          </a:p>
          <a:p>
            <a:r>
              <a:rPr lang="en-IN" dirty="0"/>
              <a:t> - Combines spatial normalisation and bias field correction with tissue segmentation so that the probability that a given voxel contains a certain tissue type (GM, WM, CSF) can be determined using a probabilistic atlas of tissue types.</a:t>
            </a:r>
          </a:p>
          <a:p>
            <a:endParaRPr lang="en-IN" sz="500" dirty="0"/>
          </a:p>
          <a:p>
            <a:r>
              <a:rPr lang="en-IN" dirty="0"/>
              <a:t>- Normalising segmented tissue maps to a template much easier than a matching image to template</a:t>
            </a:r>
          </a:p>
          <a:p>
            <a:pPr marL="285750" indent="-285750">
              <a:buFont typeface="Arial" panose="020B0604020202020204" pitchFamily="34" charset="0"/>
              <a:buChar char="•"/>
            </a:pPr>
            <a:endParaRPr lang="en-IN" dirty="0"/>
          </a:p>
        </p:txBody>
      </p:sp>
    </p:spTree>
    <p:extLst>
      <p:ext uri="{BB962C8B-B14F-4D97-AF65-F5344CB8AC3E}">
        <p14:creationId xmlns:p14="http://schemas.microsoft.com/office/powerpoint/2010/main" xmlns="" val="298521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4545CBB-56FB-4640-ACBB-E7122586B19D}"/>
              </a:ext>
            </a:extLst>
          </p:cNvPr>
          <p:cNvGrpSpPr/>
          <p:nvPr/>
        </p:nvGrpSpPr>
        <p:grpSpPr>
          <a:xfrm>
            <a:off x="0" y="0"/>
            <a:ext cx="12192000" cy="596349"/>
            <a:chOff x="0" y="0"/>
            <a:chExt cx="12192000" cy="596349"/>
          </a:xfrm>
        </p:grpSpPr>
        <p:sp>
          <p:nvSpPr>
            <p:cNvPr id="3" name="Rectangle 2">
              <a:extLst>
                <a:ext uri="{FF2B5EF4-FFF2-40B4-BE49-F238E27FC236}">
                  <a16:creationId xmlns:a16="http://schemas.microsoft.com/office/drawing/2014/main" xmlns="" id="{DB54E894-4338-DD42-B338-C0D78EF1429C}"/>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ACF4E2F0-5DA5-B24B-8C62-9440B3109617}"/>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sp>
        <p:nvSpPr>
          <p:cNvPr id="7" name="TextBox 6">
            <a:extLst>
              <a:ext uri="{FF2B5EF4-FFF2-40B4-BE49-F238E27FC236}">
                <a16:creationId xmlns:a16="http://schemas.microsoft.com/office/drawing/2014/main" xmlns="" id="{BE2DC109-5BAC-FA4D-8E75-8A40B30A1B6C}"/>
              </a:ext>
            </a:extLst>
          </p:cNvPr>
          <p:cNvSpPr txBox="1"/>
          <p:nvPr/>
        </p:nvSpPr>
        <p:spPr>
          <a:xfrm>
            <a:off x="650984" y="882383"/>
            <a:ext cx="10890032" cy="461665"/>
          </a:xfrm>
          <a:prstGeom prst="rect">
            <a:avLst/>
          </a:prstGeom>
          <a:solidFill>
            <a:schemeClr val="accent6">
              <a:lumMod val="20000"/>
              <a:lumOff val="80000"/>
            </a:schemeClr>
          </a:solidFill>
          <a:ln>
            <a:noFill/>
          </a:ln>
        </p:spPr>
        <p:txBody>
          <a:bodyPr wrap="square" rtlCol="0">
            <a:spAutoFit/>
          </a:bodyPr>
          <a:lstStyle/>
          <a:p>
            <a:pPr algn="ctr"/>
            <a:r>
              <a:rPr lang="en-US" sz="2400" b="1" dirty="0">
                <a:solidFill>
                  <a:schemeClr val="accent4"/>
                </a:solidFill>
                <a:latin typeface="Avenir Next" panose="020B0503020202020204" pitchFamily="34" charset="0"/>
              </a:rPr>
              <a:t>SUMMARY</a:t>
            </a:r>
          </a:p>
        </p:txBody>
      </p:sp>
      <p:sp>
        <p:nvSpPr>
          <p:cNvPr id="24" name="Rectangle 23"/>
          <p:cNvSpPr/>
          <p:nvPr/>
        </p:nvSpPr>
        <p:spPr>
          <a:xfrm>
            <a:off x="573207" y="1747453"/>
            <a:ext cx="11273050" cy="4078039"/>
          </a:xfrm>
          <a:prstGeom prst="rect">
            <a:avLst/>
          </a:prstGeom>
          <a:noFill/>
        </p:spPr>
        <p:txBody>
          <a:bodyPr wrap="square">
            <a:spAutoFit/>
          </a:bodyPr>
          <a:lstStyle/>
          <a:p>
            <a:pPr marL="285750" indent="-285750">
              <a:buFont typeface="Arial" panose="020B0604020202020204" pitchFamily="34" charset="0"/>
              <a:buChar char="•"/>
            </a:pPr>
            <a:r>
              <a:rPr lang="en-GB" b="1" dirty="0" err="1">
                <a:solidFill>
                  <a:srgbClr val="002060"/>
                </a:solidFill>
              </a:rPr>
              <a:t>Coregistration</a:t>
            </a:r>
            <a:r>
              <a:rPr lang="en-GB" b="1" dirty="0">
                <a:solidFill>
                  <a:srgbClr val="002060"/>
                </a:solidFill>
              </a:rPr>
              <a:t> </a:t>
            </a:r>
            <a:r>
              <a:rPr lang="en-GB" dirty="0"/>
              <a:t>– aligning structural and functional images using linear affine transformations</a:t>
            </a:r>
          </a:p>
          <a:p>
            <a:endParaRPr lang="en-GB" sz="500" dirty="0"/>
          </a:p>
          <a:p>
            <a:pPr marL="285750" indent="-285750">
              <a:buFont typeface="Arial" panose="020B0604020202020204" pitchFamily="34" charset="0"/>
              <a:buChar char="•"/>
            </a:pPr>
            <a:r>
              <a:rPr lang="en-GB" dirty="0"/>
              <a:t>It permits superior anatomical localisation and easier spatial normalisation</a:t>
            </a:r>
          </a:p>
          <a:p>
            <a:endParaRPr lang="en-GB" sz="500" dirty="0"/>
          </a:p>
          <a:p>
            <a:pPr marL="285750" indent="-285750">
              <a:buFont typeface="Arial" panose="020B0604020202020204" pitchFamily="34" charset="0"/>
              <a:buChar char="•"/>
            </a:pPr>
            <a:r>
              <a:rPr lang="en-GB" dirty="0"/>
              <a:t>Due to differences in structural and functional images, we need to use other measures such as mutual information to align the images</a:t>
            </a:r>
          </a:p>
          <a:p>
            <a:pPr marL="285750" indent="-285750">
              <a:buFont typeface="Arial" panose="020B0604020202020204" pitchFamily="34" charset="0"/>
              <a:buChar char="•"/>
            </a:pPr>
            <a:endParaRPr lang="en-GB" b="1" dirty="0"/>
          </a:p>
          <a:p>
            <a:endParaRPr lang="en-GB" b="1" dirty="0"/>
          </a:p>
          <a:p>
            <a:pPr marL="285750" indent="-285750">
              <a:buFont typeface="Arial" panose="020B0604020202020204" pitchFamily="34" charset="0"/>
              <a:buChar char="•"/>
            </a:pPr>
            <a:r>
              <a:rPr lang="en-GB" b="1" dirty="0">
                <a:solidFill>
                  <a:srgbClr val="002060"/>
                </a:solidFill>
              </a:rPr>
              <a:t>Spatial normalisation </a:t>
            </a:r>
            <a:r>
              <a:rPr lang="en-GB" dirty="0"/>
              <a:t>– registering our data to standard space to allow between subjects comparison and anatomical localisation of activation</a:t>
            </a:r>
          </a:p>
          <a:p>
            <a:endParaRPr lang="en-GB" sz="500" dirty="0"/>
          </a:p>
          <a:p>
            <a:pPr marL="285750" indent="-285750">
              <a:buFont typeface="Arial" panose="020B0604020202020204" pitchFamily="34" charset="0"/>
              <a:buChar char="•"/>
            </a:pPr>
            <a:r>
              <a:rPr lang="en-GB" dirty="0"/>
              <a:t>Atlases such as </a:t>
            </a:r>
            <a:r>
              <a:rPr lang="en-GB" dirty="0" err="1"/>
              <a:t>Talairach</a:t>
            </a:r>
            <a:r>
              <a:rPr lang="en-GB" dirty="0"/>
              <a:t> and MRI templates are used as the standard space</a:t>
            </a:r>
          </a:p>
          <a:p>
            <a:endParaRPr lang="en-GB" sz="500" dirty="0"/>
          </a:p>
          <a:p>
            <a:pPr marL="285750" indent="-285750">
              <a:buFont typeface="Arial" panose="020B0604020202020204" pitchFamily="34" charset="0"/>
              <a:buChar char="•"/>
            </a:pPr>
            <a:r>
              <a:rPr lang="en-GB" dirty="0"/>
              <a:t>Registration requires both linear and non-linear transformations due to variations in shape and size</a:t>
            </a:r>
          </a:p>
          <a:p>
            <a:endParaRPr lang="en-GB" sz="500" dirty="0"/>
          </a:p>
          <a:p>
            <a:pPr marL="285750" indent="-285750">
              <a:buFont typeface="Arial" panose="020B0604020202020204" pitchFamily="34" charset="0"/>
              <a:buChar char="•"/>
            </a:pPr>
            <a:r>
              <a:rPr lang="en-GB" dirty="0"/>
              <a:t>Tissue segmentation makes normalisation easier – the </a:t>
            </a:r>
            <a:r>
              <a:rPr lang="en-GB" b="1" dirty="0"/>
              <a:t>Unified Segmentation </a:t>
            </a:r>
            <a:r>
              <a:rPr lang="en-GB" dirty="0"/>
              <a:t>approach combines spatial normalisation and bias field correction with tissue segmentation</a:t>
            </a:r>
          </a:p>
          <a:p>
            <a:pPr marL="285750" indent="-285750">
              <a:buFont typeface="Arial" panose="020B0604020202020204" pitchFamily="34" charset="0"/>
              <a:buChar char="•"/>
            </a:pPr>
            <a:endParaRPr lang="en-GB" dirty="0"/>
          </a:p>
        </p:txBody>
      </p:sp>
      <p:sp>
        <p:nvSpPr>
          <p:cNvPr id="27" name="Rectangle 26">
            <a:extLst>
              <a:ext uri="{FF2B5EF4-FFF2-40B4-BE49-F238E27FC236}">
                <a16:creationId xmlns:a16="http://schemas.microsoft.com/office/drawing/2014/main" xmlns="" id="{27AEBFD7-0064-CC49-BCA3-2685A47724A3}"/>
              </a:ext>
            </a:extLst>
          </p:cNvPr>
          <p:cNvSpPr/>
          <p:nvPr/>
        </p:nvSpPr>
        <p:spPr>
          <a:xfrm>
            <a:off x="147563" y="114333"/>
            <a:ext cx="8163924"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COREGISTRATION &amp; SPATIAL NORMALISATION </a:t>
            </a:r>
            <a:endParaRPr lang="en-US" sz="2400" dirty="0">
              <a:solidFill>
                <a:schemeClr val="accent4">
                  <a:lumMod val="40000"/>
                  <a:lumOff val="60000"/>
                </a:schemeClr>
              </a:solidFill>
            </a:endParaRPr>
          </a:p>
        </p:txBody>
      </p:sp>
    </p:spTree>
    <p:extLst>
      <p:ext uri="{BB962C8B-B14F-4D97-AF65-F5344CB8AC3E}">
        <p14:creationId xmlns:p14="http://schemas.microsoft.com/office/powerpoint/2010/main" xmlns="" val="274397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fade">
                                      <p:cBhvr>
                                        <p:cTn id="12" dur="500"/>
                                        <p:tgtEl>
                                          <p:spTgt spid="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4" end="4"/>
                                            </p:txEl>
                                          </p:spTgt>
                                        </p:tgtEl>
                                        <p:attrNameLst>
                                          <p:attrName>style.visibility</p:attrName>
                                        </p:attrNameLst>
                                      </p:cBhvr>
                                      <p:to>
                                        <p:strVal val="visible"/>
                                      </p:to>
                                    </p:set>
                                    <p:animEffect transition="in" filter="fade">
                                      <p:cBhvr>
                                        <p:cTn id="17" dur="500"/>
                                        <p:tgtEl>
                                          <p:spTgt spid="2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7" end="7"/>
                                            </p:txEl>
                                          </p:spTgt>
                                        </p:tgtEl>
                                        <p:attrNameLst>
                                          <p:attrName>style.visibility</p:attrName>
                                        </p:attrNameLst>
                                      </p:cBhvr>
                                      <p:to>
                                        <p:strVal val="visible"/>
                                      </p:to>
                                    </p:set>
                                    <p:animEffect transition="in" filter="fade">
                                      <p:cBhvr>
                                        <p:cTn id="22" dur="500"/>
                                        <p:tgtEl>
                                          <p:spTgt spid="2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9" end="9"/>
                                            </p:txEl>
                                          </p:spTgt>
                                        </p:tgtEl>
                                        <p:attrNameLst>
                                          <p:attrName>style.visibility</p:attrName>
                                        </p:attrNameLst>
                                      </p:cBhvr>
                                      <p:to>
                                        <p:strVal val="visible"/>
                                      </p:to>
                                    </p:set>
                                    <p:animEffect transition="in" filter="fade">
                                      <p:cBhvr>
                                        <p:cTn id="27" dur="500"/>
                                        <p:tgtEl>
                                          <p:spTgt spid="24">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11" end="11"/>
                                            </p:txEl>
                                          </p:spTgt>
                                        </p:tgtEl>
                                        <p:attrNameLst>
                                          <p:attrName>style.visibility</p:attrName>
                                        </p:attrNameLst>
                                      </p:cBhvr>
                                      <p:to>
                                        <p:strVal val="visible"/>
                                      </p:to>
                                    </p:set>
                                    <p:animEffect transition="in" filter="fade">
                                      <p:cBhvr>
                                        <p:cTn id="32" dur="500"/>
                                        <p:tgtEl>
                                          <p:spTgt spid="24">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13" end="13"/>
                                            </p:txEl>
                                          </p:spTgt>
                                        </p:tgtEl>
                                        <p:attrNameLst>
                                          <p:attrName>style.visibility</p:attrName>
                                        </p:attrNameLst>
                                      </p:cBhvr>
                                      <p:to>
                                        <p:strVal val="visible"/>
                                      </p:to>
                                    </p:set>
                                    <p:animEffect transition="in" filter="fade">
                                      <p:cBhvr>
                                        <p:cTn id="37" dur="500"/>
                                        <p:tgtEl>
                                          <p:spTgt spid="2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SMOOTHING</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extLst>
              <p:ext uri="{D42A27DB-BD31-4B8C-83A1-F6EECF244321}">
                <p14:modId xmlns:p14="http://schemas.microsoft.com/office/powerpoint/2010/main" xmlns="" val="461697375"/>
              </p:ext>
            </p:extLst>
          </p:nvPr>
        </p:nvGraphicFramePr>
        <p:xfrm>
          <a:off x="-3" y="764367"/>
          <a:ext cx="12192000" cy="58477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85898051"/>
                    </a:ext>
                  </a:extLst>
                </a:gridCol>
                <a:gridCol w="4064000">
                  <a:extLst>
                    <a:ext uri="{9D8B030D-6E8A-4147-A177-3AD203B41FA5}">
                      <a16:colId xmlns:a16="http://schemas.microsoft.com/office/drawing/2014/main" xmlns="" val="3125894412"/>
                    </a:ext>
                  </a:extLst>
                </a:gridCol>
                <a:gridCol w="4064000">
                  <a:extLst>
                    <a:ext uri="{9D8B030D-6E8A-4147-A177-3AD203B41FA5}">
                      <a16:colId xmlns:a16="http://schemas.microsoft.com/office/drawing/2014/main" xmlns="" val="4246370681"/>
                    </a:ext>
                  </a:extLst>
                </a:gridCol>
              </a:tblGrid>
              <a:tr h="584775">
                <a:tc>
                  <a:txBody>
                    <a:bodyPr/>
                    <a:lstStyle/>
                    <a:p>
                      <a:pPr algn="ctr"/>
                      <a:r>
                        <a:rPr lang="en-US" b="1" dirty="0">
                          <a:solidFill>
                            <a:schemeClr val="tx1"/>
                          </a:solidFill>
                          <a:latin typeface="Britannic Bold" panose="020B0903060703020204" pitchFamily="34" charset="77"/>
                        </a:rPr>
                        <a:t>Objective</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Methods</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Disadvantages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7" name="Rectangle 2">
            <a:extLst>
              <a:ext uri="{FF2B5EF4-FFF2-40B4-BE49-F238E27FC236}">
                <a16:creationId xmlns:a16="http://schemas.microsoft.com/office/drawing/2014/main" xmlns="" id="{50E5F308-A07C-4142-A43B-310DDC46C2C5}"/>
              </a:ext>
            </a:extLst>
          </p:cNvPr>
          <p:cNvSpPr txBox="1">
            <a:spLocks noChangeArrowheads="1"/>
          </p:cNvSpPr>
          <p:nvPr/>
        </p:nvSpPr>
        <p:spPr>
          <a:xfrm>
            <a:off x="0" y="2120269"/>
            <a:ext cx="11680797" cy="4192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Times New Roman" panose="02020603050405020304"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b="1" dirty="0"/>
              <a:t>To Blur over residual anatomical differences and registration errors by applying a kernel</a:t>
            </a:r>
          </a:p>
          <a:p>
            <a:pPr marL="457200" lvl="1" indent="0">
              <a:buFont typeface="Times New Roman" panose="02020603050405020304"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altLang="en-US" b="1" dirty="0"/>
          </a:p>
          <a:p>
            <a:pPr marL="457200" lvl="1" indent="0">
              <a:buFont typeface="Times New Roman" panose="02020603050405020304"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altLang="en-US" b="1" dirty="0"/>
          </a:p>
          <a:p>
            <a:pPr marL="457200" lvl="1" indent="0">
              <a:buFont typeface="Times New Roman" panose="02020603050405020304"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altLang="en-US" b="1" dirty="0"/>
          </a:p>
          <a:p>
            <a:pPr marL="457200" lvl="1" indent="0">
              <a:buFont typeface="Times New Roman" panose="02020603050405020304"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altLang="en-US" b="1" dirty="0"/>
          </a:p>
          <a:p>
            <a:pPr marL="457200" lvl="1" indent="0">
              <a:buFont typeface="Times New Roman" panose="02020603050405020304"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b="1" dirty="0"/>
              <a:t>Why?</a:t>
            </a:r>
          </a:p>
          <a:p>
            <a:pPr marL="800100" lvl="1"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dirty="0"/>
              <a:t>Suppresses noise</a:t>
            </a:r>
          </a:p>
          <a:p>
            <a:pPr marL="1200150" lvl="2"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dirty="0"/>
              <a:t>signal reinforced and noise averaged out</a:t>
            </a:r>
          </a:p>
          <a:p>
            <a:pPr marL="800100" lvl="1"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dirty="0"/>
              <a:t>Superior special overlap</a:t>
            </a:r>
          </a:p>
          <a:p>
            <a:pPr marL="800100" lvl="1" indent="-3429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dirty="0"/>
              <a:t>Data becomes more normally distributed</a:t>
            </a:r>
          </a:p>
        </p:txBody>
      </p:sp>
      <p:pic>
        <p:nvPicPr>
          <p:cNvPr id="9" name="Picture 8">
            <a:extLst>
              <a:ext uri="{FF2B5EF4-FFF2-40B4-BE49-F238E27FC236}">
                <a16:creationId xmlns:a16="http://schemas.microsoft.com/office/drawing/2014/main" xmlns="" id="{4A0F0512-A9D9-4A3F-993F-FE7AEB23E31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481656" y="4118301"/>
            <a:ext cx="21971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2">
            <a:extLst>
              <a:ext uri="{FF2B5EF4-FFF2-40B4-BE49-F238E27FC236}">
                <a16:creationId xmlns:a16="http://schemas.microsoft.com/office/drawing/2014/main" xmlns="" id="{641C2A78-BDB5-4314-87F0-790AF1DC0DCB}"/>
              </a:ext>
            </a:extLst>
          </p:cNvPr>
          <p:cNvPicPr>
            <a:picLocks noChangeAspect="1"/>
          </p:cNvPicPr>
          <p:nvPr/>
        </p:nvPicPr>
        <p:blipFill>
          <a:blip r:embed="rId5"/>
          <a:stretch>
            <a:fillRect/>
          </a:stretch>
        </p:blipFill>
        <p:spPr>
          <a:xfrm>
            <a:off x="7626814" y="2680808"/>
            <a:ext cx="678007" cy="1332000"/>
          </a:xfrm>
          <a:prstGeom prst="rect">
            <a:avLst/>
          </a:prstGeom>
        </p:spPr>
      </p:pic>
      <p:sp>
        <p:nvSpPr>
          <p:cNvPr id="13" name="TextBox 3">
            <a:extLst>
              <a:ext uri="{FF2B5EF4-FFF2-40B4-BE49-F238E27FC236}">
                <a16:creationId xmlns:a16="http://schemas.microsoft.com/office/drawing/2014/main" xmlns="" id="{49C5EAD1-A062-4505-8D2C-CCAB56AE66C1}"/>
              </a:ext>
            </a:extLst>
          </p:cNvPr>
          <p:cNvSpPr txBox="1"/>
          <p:nvPr/>
        </p:nvSpPr>
        <p:spPr>
          <a:xfrm>
            <a:off x="6604270" y="3162142"/>
            <a:ext cx="492443" cy="369332"/>
          </a:xfrm>
          <a:prstGeom prst="rect">
            <a:avLst/>
          </a:prstGeom>
          <a:noFill/>
        </p:spPr>
        <p:txBody>
          <a:bodyPr wrap="none" rtlCol="0">
            <a:spAutoFit/>
          </a:bodyPr>
          <a:lstStyle/>
          <a:p>
            <a:r>
              <a:rPr lang="en-GB" b="1" dirty="0">
                <a:solidFill>
                  <a:schemeClr val="tx1"/>
                </a:solidFill>
              </a:rPr>
              <a:t>VS</a:t>
            </a:r>
          </a:p>
        </p:txBody>
      </p:sp>
      <p:pic>
        <p:nvPicPr>
          <p:cNvPr id="14" name="Picture 5">
            <a:extLst>
              <a:ext uri="{FF2B5EF4-FFF2-40B4-BE49-F238E27FC236}">
                <a16:creationId xmlns:a16="http://schemas.microsoft.com/office/drawing/2014/main" xmlns="" id="{30808CEC-7755-4B47-B6A8-5BAAF0FE6B53}"/>
              </a:ext>
            </a:extLst>
          </p:cNvPr>
          <p:cNvPicPr>
            <a:picLocks noChangeAspect="1"/>
          </p:cNvPicPr>
          <p:nvPr/>
        </p:nvPicPr>
        <p:blipFill>
          <a:blip r:embed="rId6"/>
          <a:stretch>
            <a:fillRect/>
          </a:stretch>
        </p:blipFill>
        <p:spPr>
          <a:xfrm>
            <a:off x="3738371" y="2806808"/>
            <a:ext cx="2559806" cy="1080000"/>
          </a:xfrm>
          <a:prstGeom prst="rect">
            <a:avLst/>
          </a:prstGeom>
        </p:spPr>
      </p:pic>
    </p:spTree>
    <p:extLst>
      <p:ext uri="{BB962C8B-B14F-4D97-AF65-F5344CB8AC3E}">
        <p14:creationId xmlns:p14="http://schemas.microsoft.com/office/powerpoint/2010/main" xmlns="" val="1816244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SMOOTHING</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extLst>
              <p:ext uri="{D42A27DB-BD31-4B8C-83A1-F6EECF244321}">
                <p14:modId xmlns:p14="http://schemas.microsoft.com/office/powerpoint/2010/main" xmlns="" val="1611898769"/>
              </p:ext>
            </p:extLst>
          </p:nvPr>
        </p:nvGraphicFramePr>
        <p:xfrm>
          <a:off x="-3" y="764367"/>
          <a:ext cx="12192000" cy="58477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85898051"/>
                    </a:ext>
                  </a:extLst>
                </a:gridCol>
                <a:gridCol w="4064000">
                  <a:extLst>
                    <a:ext uri="{9D8B030D-6E8A-4147-A177-3AD203B41FA5}">
                      <a16:colId xmlns:a16="http://schemas.microsoft.com/office/drawing/2014/main" xmlns="" val="3125894412"/>
                    </a:ext>
                  </a:extLst>
                </a:gridCol>
                <a:gridCol w="4064000">
                  <a:extLst>
                    <a:ext uri="{9D8B030D-6E8A-4147-A177-3AD203B41FA5}">
                      <a16:colId xmlns:a16="http://schemas.microsoft.com/office/drawing/2014/main" xmlns="" val="4246370681"/>
                    </a:ext>
                  </a:extLst>
                </a:gridCol>
              </a:tblGrid>
              <a:tr h="584775">
                <a:tc>
                  <a:txBody>
                    <a:bodyPr/>
                    <a:lstStyle/>
                    <a:p>
                      <a:pPr algn="ctr"/>
                      <a:r>
                        <a:rPr lang="en-US" b="1" dirty="0">
                          <a:solidFill>
                            <a:schemeClr val="bg1">
                              <a:lumMod val="75000"/>
                            </a:schemeClr>
                          </a:solidFill>
                          <a:latin typeface="Britannic Bold" panose="020B0903060703020204" pitchFamily="34" charset="77"/>
                        </a:rPr>
                        <a:t>Objective</a:t>
                      </a:r>
                    </a:p>
                  </a:txBody>
                  <a:tcPr anchor="ctr">
                    <a:solidFill>
                      <a:srgbClr val="D9D9D9"/>
                    </a:solidFill>
                  </a:tcPr>
                </a:tc>
                <a:tc>
                  <a:txBody>
                    <a:bodyPr/>
                    <a:lstStyle/>
                    <a:p>
                      <a:pPr algn="ctr"/>
                      <a:r>
                        <a:rPr lang="en-US" dirty="0">
                          <a:solidFill>
                            <a:schemeClr val="tx1"/>
                          </a:solidFill>
                          <a:latin typeface="Britannic Bold" panose="020B0903060703020204" pitchFamily="34" charset="77"/>
                        </a:rPr>
                        <a:t>Methods</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Disadvantages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19" name="Content Placeholder 2">
            <a:extLst>
              <a:ext uri="{FF2B5EF4-FFF2-40B4-BE49-F238E27FC236}">
                <a16:creationId xmlns:a16="http://schemas.microsoft.com/office/drawing/2014/main" xmlns="" id="{3A2B38F8-7967-45B5-BDCE-C57D5ACFE107}"/>
              </a:ext>
            </a:extLst>
          </p:cNvPr>
          <p:cNvSpPr txBox="1">
            <a:spLocks/>
          </p:cNvSpPr>
          <p:nvPr/>
        </p:nvSpPr>
        <p:spPr>
          <a:xfrm>
            <a:off x="687311" y="1841167"/>
            <a:ext cx="11066326" cy="46180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sz="2400" dirty="0"/>
              <a:t>Weighted averaging of neighbouring voxels</a:t>
            </a:r>
          </a:p>
          <a:p>
            <a:pPr marL="457200" lvl="1" indent="0">
              <a:buFont typeface="Times New Roman" panose="02020603050405020304"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en-US" sz="2000" dirty="0">
                <a:sym typeface="Wingdings" panose="05000000000000000000" pitchFamily="2" charset="2"/>
              </a:rPr>
              <a:t> </a:t>
            </a:r>
            <a:r>
              <a:rPr lang="en-GB" altLang="en-US" sz="2000" dirty="0"/>
              <a:t>Each voxel replaced by the weighted average of itself and its neighbours</a:t>
            </a:r>
          </a:p>
          <a:p>
            <a:pPr>
              <a:buFont typeface="Times New Roman" panose="02020603050405020304" pitchFamily="18" charset="0"/>
              <a:buNone/>
              <a:defRPr/>
            </a:pPr>
            <a:endParaRPr lang="en-GB" dirty="0"/>
          </a:p>
        </p:txBody>
      </p:sp>
      <p:pic>
        <p:nvPicPr>
          <p:cNvPr id="20" name="Picture 7" descr="smth_example_06">
            <a:extLst>
              <a:ext uri="{FF2B5EF4-FFF2-40B4-BE49-F238E27FC236}">
                <a16:creationId xmlns:a16="http://schemas.microsoft.com/office/drawing/2014/main" xmlns="" id="{66517410-6B7A-4707-9EC9-F535124E7E1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10274" y="3049155"/>
            <a:ext cx="3951288"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4" descr="conv2d">
            <a:extLst>
              <a:ext uri="{FF2B5EF4-FFF2-40B4-BE49-F238E27FC236}">
                <a16:creationId xmlns:a16="http://schemas.microsoft.com/office/drawing/2014/main" xmlns="" id="{DD3EF2A1-E331-47FC-9819-E74B99A828A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t="5821" b="3728"/>
          <a:stretch>
            <a:fillRect/>
          </a:stretch>
        </p:blipFill>
        <p:spPr bwMode="auto">
          <a:xfrm>
            <a:off x="7666312" y="4715819"/>
            <a:ext cx="2846599" cy="12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descr="Gaussian Kernel">
            <a:extLst>
              <a:ext uri="{FF2B5EF4-FFF2-40B4-BE49-F238E27FC236}">
                <a16:creationId xmlns:a16="http://schemas.microsoft.com/office/drawing/2014/main" xmlns="" id="{38C78444-E12D-4AB7-A994-191F4432E105}"/>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715305" y="3028498"/>
            <a:ext cx="2748615" cy="165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0187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SMOOTHING</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extLst>
              <p:ext uri="{D42A27DB-BD31-4B8C-83A1-F6EECF244321}">
                <p14:modId xmlns:p14="http://schemas.microsoft.com/office/powerpoint/2010/main" xmlns="" val="24269668"/>
              </p:ext>
            </p:extLst>
          </p:nvPr>
        </p:nvGraphicFramePr>
        <p:xfrm>
          <a:off x="-3" y="764367"/>
          <a:ext cx="12192000" cy="58477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85898051"/>
                    </a:ext>
                  </a:extLst>
                </a:gridCol>
                <a:gridCol w="4064000">
                  <a:extLst>
                    <a:ext uri="{9D8B030D-6E8A-4147-A177-3AD203B41FA5}">
                      <a16:colId xmlns:a16="http://schemas.microsoft.com/office/drawing/2014/main" xmlns="" val="3125894412"/>
                    </a:ext>
                  </a:extLst>
                </a:gridCol>
                <a:gridCol w="4064000">
                  <a:extLst>
                    <a:ext uri="{9D8B030D-6E8A-4147-A177-3AD203B41FA5}">
                      <a16:colId xmlns:a16="http://schemas.microsoft.com/office/drawing/2014/main" xmlns="" val="4246370681"/>
                    </a:ext>
                  </a:extLst>
                </a:gridCol>
              </a:tblGrid>
              <a:tr h="584775">
                <a:tc>
                  <a:txBody>
                    <a:bodyPr/>
                    <a:lstStyle/>
                    <a:p>
                      <a:pPr algn="ctr"/>
                      <a:r>
                        <a:rPr lang="en-US" b="1" dirty="0">
                          <a:solidFill>
                            <a:schemeClr val="bg1">
                              <a:lumMod val="75000"/>
                            </a:schemeClr>
                          </a:solidFill>
                          <a:latin typeface="Britannic Bold" panose="020B0903060703020204" pitchFamily="34" charset="77"/>
                        </a:rPr>
                        <a:t>Objective</a:t>
                      </a: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Methods</a:t>
                      </a:r>
                    </a:p>
                  </a:txBody>
                  <a:tcPr anchor="ctr">
                    <a:solidFill>
                      <a:srgbClr val="D9D9D9"/>
                    </a:solidFill>
                  </a:tcPr>
                </a:tc>
                <a:tc>
                  <a:txBody>
                    <a:bodyPr/>
                    <a:lstStyle/>
                    <a:p>
                      <a:pPr algn="ctr"/>
                      <a:r>
                        <a:rPr lang="en-US" b="1" dirty="0">
                          <a:solidFill>
                            <a:schemeClr val="tx1"/>
                          </a:solidFill>
                          <a:latin typeface="Britannic Bold" panose="020B0903060703020204" pitchFamily="34" charset="77"/>
                        </a:rPr>
                        <a:t>Disadvantages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13" name="Content Placeholder 2">
            <a:extLst>
              <a:ext uri="{FF2B5EF4-FFF2-40B4-BE49-F238E27FC236}">
                <a16:creationId xmlns:a16="http://schemas.microsoft.com/office/drawing/2014/main" xmlns="" id="{CB48B811-8B5F-4F75-9AAB-C8EDB61196E1}"/>
              </a:ext>
            </a:extLst>
          </p:cNvPr>
          <p:cNvSpPr txBox="1">
            <a:spLocks/>
          </p:cNvSpPr>
          <p:nvPr/>
        </p:nvSpPr>
        <p:spPr>
          <a:xfrm>
            <a:off x="693721" y="2816171"/>
            <a:ext cx="8347539" cy="1812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dirty="0"/>
              <a:t>Reduction of spatial resolution of the data</a:t>
            </a:r>
          </a:p>
          <a:p>
            <a:pPr marL="457200" indent="-457200"/>
            <a:r>
              <a:rPr lang="en-US" sz="2400" dirty="0"/>
              <a:t>Edge Artifacts</a:t>
            </a:r>
          </a:p>
          <a:p>
            <a:pPr marL="457200" indent="-457200"/>
            <a:r>
              <a:rPr lang="en-US" sz="2400" dirty="0"/>
              <a:t>Extinction</a:t>
            </a:r>
          </a:p>
          <a:p>
            <a:pPr marL="457200" indent="-457200"/>
            <a:r>
              <a:rPr lang="en-US" sz="2400" dirty="0" err="1"/>
              <a:t>Mislocalization</a:t>
            </a:r>
            <a:r>
              <a:rPr lang="en-US" sz="2400" dirty="0"/>
              <a:t> of activation peaks</a:t>
            </a:r>
            <a:r>
              <a:rPr lang="en-US" b="1" dirty="0"/>
              <a:t/>
            </a:r>
            <a:br>
              <a:rPr lang="en-US" b="1" dirty="0"/>
            </a:br>
            <a:endParaRPr lang="en-GB" dirty="0"/>
          </a:p>
        </p:txBody>
      </p:sp>
      <p:pic>
        <p:nvPicPr>
          <p:cNvPr id="1026" name="Picture 2">
            <a:extLst>
              <a:ext uri="{FF2B5EF4-FFF2-40B4-BE49-F238E27FC236}">
                <a16:creationId xmlns:a16="http://schemas.microsoft.com/office/drawing/2014/main" xmlns="" id="{D79058FB-0BD6-4AD0-A3B2-E0AC7C2976B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10014" y="2579564"/>
            <a:ext cx="4762500" cy="228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21796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SMOOTHING</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3" y="764367"/>
          <a:ext cx="12192000" cy="584775"/>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xmlns="" val="4085898051"/>
                    </a:ext>
                  </a:extLst>
                </a:gridCol>
                <a:gridCol w="4064000">
                  <a:extLst>
                    <a:ext uri="{9D8B030D-6E8A-4147-A177-3AD203B41FA5}">
                      <a16:colId xmlns:a16="http://schemas.microsoft.com/office/drawing/2014/main" xmlns="" val="3125894412"/>
                    </a:ext>
                  </a:extLst>
                </a:gridCol>
                <a:gridCol w="4064000">
                  <a:extLst>
                    <a:ext uri="{9D8B030D-6E8A-4147-A177-3AD203B41FA5}">
                      <a16:colId xmlns:a16="http://schemas.microsoft.com/office/drawing/2014/main" xmlns="" val="4246370681"/>
                    </a:ext>
                  </a:extLst>
                </a:gridCol>
              </a:tblGrid>
              <a:tr h="584775">
                <a:tc>
                  <a:txBody>
                    <a:bodyPr/>
                    <a:lstStyle/>
                    <a:p>
                      <a:pPr algn="ctr"/>
                      <a:r>
                        <a:rPr lang="en-US" b="1" dirty="0">
                          <a:solidFill>
                            <a:schemeClr val="bg1">
                              <a:lumMod val="75000"/>
                            </a:schemeClr>
                          </a:solidFill>
                          <a:latin typeface="Britannic Bold" panose="020B0903060703020204" pitchFamily="34" charset="77"/>
                        </a:rPr>
                        <a:t>Objective</a:t>
                      </a: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Methods</a:t>
                      </a:r>
                    </a:p>
                  </a:txBody>
                  <a:tcPr anchor="ctr">
                    <a:solidFill>
                      <a:srgbClr val="D9D9D9"/>
                    </a:solidFill>
                  </a:tcPr>
                </a:tc>
                <a:tc>
                  <a:txBody>
                    <a:bodyPr/>
                    <a:lstStyle/>
                    <a:p>
                      <a:pPr algn="ctr"/>
                      <a:r>
                        <a:rPr lang="en-US" b="1" dirty="0">
                          <a:solidFill>
                            <a:schemeClr val="tx1"/>
                          </a:solidFill>
                          <a:latin typeface="Britannic Bold" panose="020B0903060703020204" pitchFamily="34" charset="77"/>
                        </a:rPr>
                        <a:t>Disadvantages</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13" name="Content Placeholder 2">
            <a:extLst>
              <a:ext uri="{FF2B5EF4-FFF2-40B4-BE49-F238E27FC236}">
                <a16:creationId xmlns:a16="http://schemas.microsoft.com/office/drawing/2014/main" xmlns="" id="{CB48B811-8B5F-4F75-9AAB-C8EDB61196E1}"/>
              </a:ext>
            </a:extLst>
          </p:cNvPr>
          <p:cNvSpPr txBox="1">
            <a:spLocks/>
          </p:cNvSpPr>
          <p:nvPr/>
        </p:nvSpPr>
        <p:spPr>
          <a:xfrm>
            <a:off x="693721" y="2816171"/>
            <a:ext cx="8347539" cy="1812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dirty="0"/>
              <a:t>Reduction of spatial resolution of the data</a:t>
            </a:r>
          </a:p>
          <a:p>
            <a:pPr marL="457200" indent="-457200"/>
            <a:r>
              <a:rPr lang="en-US" sz="2400" dirty="0"/>
              <a:t>Edge Artifacts</a:t>
            </a:r>
          </a:p>
          <a:p>
            <a:pPr marL="457200" indent="-457200"/>
            <a:r>
              <a:rPr lang="en-US" sz="2400" dirty="0"/>
              <a:t>Extinction</a:t>
            </a:r>
          </a:p>
          <a:p>
            <a:pPr marL="457200" indent="-457200"/>
            <a:r>
              <a:rPr lang="en-US" sz="2400" dirty="0" err="1"/>
              <a:t>Mislocalization</a:t>
            </a:r>
            <a:r>
              <a:rPr lang="en-US" sz="2400" dirty="0"/>
              <a:t> of activation peaks</a:t>
            </a:r>
            <a:r>
              <a:rPr lang="en-US" b="1" dirty="0"/>
              <a:t/>
            </a:r>
            <a:br>
              <a:rPr lang="en-US" b="1" dirty="0"/>
            </a:br>
            <a:endParaRPr lang="en-GB" dirty="0"/>
          </a:p>
        </p:txBody>
      </p:sp>
      <p:pic>
        <p:nvPicPr>
          <p:cNvPr id="1026" name="Picture 2">
            <a:extLst>
              <a:ext uri="{FF2B5EF4-FFF2-40B4-BE49-F238E27FC236}">
                <a16:creationId xmlns:a16="http://schemas.microsoft.com/office/drawing/2014/main" xmlns="" id="{D79058FB-0BD6-4AD0-A3B2-E0AC7C2976B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10014" y="2579564"/>
            <a:ext cx="4762500" cy="228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85543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SMOOTHING</a:t>
            </a:r>
            <a:endParaRPr lang="en-US" sz="2400" dirty="0">
              <a:solidFill>
                <a:schemeClr val="accent4">
                  <a:lumMod val="40000"/>
                  <a:lumOff val="60000"/>
                </a:schemeClr>
              </a:solidFill>
            </a:endParaRPr>
          </a:p>
        </p:txBody>
      </p:sp>
      <p:sp>
        <p:nvSpPr>
          <p:cNvPr id="9" name="Content Placeholder 2">
            <a:extLst>
              <a:ext uri="{FF2B5EF4-FFF2-40B4-BE49-F238E27FC236}">
                <a16:creationId xmlns:a16="http://schemas.microsoft.com/office/drawing/2014/main" xmlns="" id="{C6F82FF7-4F8A-47C0-B25A-884727998752}"/>
              </a:ext>
            </a:extLst>
          </p:cNvPr>
          <p:cNvSpPr txBox="1">
            <a:spLocks/>
          </p:cNvSpPr>
          <p:nvPr/>
        </p:nvSpPr>
        <p:spPr>
          <a:xfrm>
            <a:off x="1981993" y="3167266"/>
            <a:ext cx="8228013" cy="21819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Multiple data adjustments are made during fMRI analysis, and these alter the raw data considerably</a:t>
            </a:r>
          </a:p>
          <a:p>
            <a:pPr marL="0" indent="0">
              <a:buNone/>
            </a:pPr>
            <a:endParaRPr lang="en-GB" sz="2400" dirty="0">
              <a:sym typeface="Wingdings" panose="05000000000000000000" pitchFamily="2" charset="2"/>
            </a:endParaRPr>
          </a:p>
          <a:p>
            <a:pPr marL="0" indent="0">
              <a:buNone/>
            </a:pPr>
            <a:r>
              <a:rPr lang="en-GB" sz="2400" dirty="0">
                <a:sym typeface="Wingdings" panose="05000000000000000000" pitchFamily="2" charset="2"/>
              </a:rPr>
              <a:t> </a:t>
            </a:r>
            <a:r>
              <a:rPr lang="en-GB" sz="2400" dirty="0"/>
              <a:t>Therefore, large sample sizes and appropriate statistical analyses are required for reliable and robust inferences</a:t>
            </a:r>
          </a:p>
        </p:txBody>
      </p:sp>
      <p:sp>
        <p:nvSpPr>
          <p:cNvPr id="10" name="TextBox 6">
            <a:extLst>
              <a:ext uri="{FF2B5EF4-FFF2-40B4-BE49-F238E27FC236}">
                <a16:creationId xmlns:a16="http://schemas.microsoft.com/office/drawing/2014/main" xmlns="" id="{0B18E26D-F3BB-4F8C-9CE3-BBA382BCCA94}"/>
              </a:ext>
            </a:extLst>
          </p:cNvPr>
          <p:cNvSpPr txBox="1"/>
          <p:nvPr/>
        </p:nvSpPr>
        <p:spPr>
          <a:xfrm>
            <a:off x="650983" y="1650975"/>
            <a:ext cx="10890032" cy="461665"/>
          </a:xfrm>
          <a:prstGeom prst="rect">
            <a:avLst/>
          </a:prstGeom>
          <a:solidFill>
            <a:schemeClr val="accent6">
              <a:lumMod val="20000"/>
              <a:lumOff val="80000"/>
            </a:schemeClr>
          </a:solidFill>
          <a:ln>
            <a:noFill/>
          </a:ln>
        </p:spPr>
        <p:txBody>
          <a:bodyPr wrap="square" rtlCol="0">
            <a:spAutoFit/>
          </a:bodyPr>
          <a:lstStyle/>
          <a:p>
            <a:pPr algn="ctr"/>
            <a:r>
              <a:rPr lang="en-US" sz="2400" b="1" dirty="0">
                <a:solidFill>
                  <a:schemeClr val="accent4"/>
                </a:solidFill>
                <a:latin typeface="Avenir Next" panose="020B0503020202020204" pitchFamily="34" charset="0"/>
              </a:rPr>
              <a:t>Keep in mind</a:t>
            </a:r>
          </a:p>
        </p:txBody>
      </p:sp>
    </p:spTree>
    <p:extLst>
      <p:ext uri="{BB962C8B-B14F-4D97-AF65-F5344CB8AC3E}">
        <p14:creationId xmlns:p14="http://schemas.microsoft.com/office/powerpoint/2010/main" xmlns="" val="2241275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ock design fmri">
            <a:extLst>
              <a:ext uri="{FF2B5EF4-FFF2-40B4-BE49-F238E27FC236}">
                <a16:creationId xmlns:a16="http://schemas.microsoft.com/office/drawing/2014/main" xmlns="" id="{BC680621-ECB8-4FC1-B30B-AA635FDD0E8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39765" y="1517160"/>
            <a:ext cx="5331155" cy="434211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4"/>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SPM DEMO</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extLst>
              <p:ext uri="{D42A27DB-BD31-4B8C-83A1-F6EECF244321}">
                <p14:modId xmlns:p14="http://schemas.microsoft.com/office/powerpoint/2010/main" xmlns="" val="2956204081"/>
              </p:ext>
            </p:extLst>
          </p:nvPr>
        </p:nvGraphicFramePr>
        <p:xfrm>
          <a:off x="-3" y="764367"/>
          <a:ext cx="12192000" cy="5847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xmlns="" val="4085898051"/>
                    </a:ext>
                  </a:extLst>
                </a:gridCol>
                <a:gridCol w="2438400">
                  <a:extLst>
                    <a:ext uri="{9D8B030D-6E8A-4147-A177-3AD203B41FA5}">
                      <a16:colId xmlns:a16="http://schemas.microsoft.com/office/drawing/2014/main" xmlns="" val="3125894412"/>
                    </a:ext>
                  </a:extLst>
                </a:gridCol>
                <a:gridCol w="2438400">
                  <a:extLst>
                    <a:ext uri="{9D8B030D-6E8A-4147-A177-3AD203B41FA5}">
                      <a16:colId xmlns:a16="http://schemas.microsoft.com/office/drawing/2014/main" xmlns="" val="4246370681"/>
                    </a:ext>
                  </a:extLst>
                </a:gridCol>
                <a:gridCol w="2438400">
                  <a:extLst>
                    <a:ext uri="{9D8B030D-6E8A-4147-A177-3AD203B41FA5}">
                      <a16:colId xmlns:a16="http://schemas.microsoft.com/office/drawing/2014/main" xmlns="" val="1649999824"/>
                    </a:ext>
                  </a:extLst>
                </a:gridCol>
                <a:gridCol w="2438400">
                  <a:extLst>
                    <a:ext uri="{9D8B030D-6E8A-4147-A177-3AD203B41FA5}">
                      <a16:colId xmlns:a16="http://schemas.microsoft.com/office/drawing/2014/main" xmlns="" val="1447416323"/>
                    </a:ext>
                  </a:extLst>
                </a:gridCol>
              </a:tblGrid>
              <a:tr h="584775">
                <a:tc>
                  <a:txBody>
                    <a:bodyPr/>
                    <a:lstStyle/>
                    <a:p>
                      <a:pPr algn="ctr"/>
                      <a:r>
                        <a:rPr lang="en-US" b="1" dirty="0">
                          <a:solidFill>
                            <a:schemeClr val="tx1"/>
                          </a:solidFill>
                          <a:latin typeface="Britannic Bold" panose="020B0903060703020204" pitchFamily="34" charset="77"/>
                        </a:rPr>
                        <a:t>Task</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Coregistration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Segmentation</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Normalisation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Smoothing</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13" name="Content Placeholder 2">
            <a:extLst>
              <a:ext uri="{FF2B5EF4-FFF2-40B4-BE49-F238E27FC236}">
                <a16:creationId xmlns:a16="http://schemas.microsoft.com/office/drawing/2014/main" xmlns="" id="{CB48B811-8B5F-4F75-9AAB-C8EDB61196E1}"/>
              </a:ext>
            </a:extLst>
          </p:cNvPr>
          <p:cNvSpPr txBox="1">
            <a:spLocks/>
          </p:cNvSpPr>
          <p:nvPr/>
        </p:nvSpPr>
        <p:spPr>
          <a:xfrm>
            <a:off x="790203" y="3229922"/>
            <a:ext cx="10611588" cy="2315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t>Auditory fMRI data</a:t>
            </a:r>
          </a:p>
          <a:p>
            <a:pPr marL="457200" indent="-457200"/>
            <a:r>
              <a:rPr lang="en-US" dirty="0"/>
              <a:t>Single subject</a:t>
            </a:r>
          </a:p>
          <a:p>
            <a:pPr marL="457200" indent="-457200"/>
            <a:r>
              <a:rPr lang="en-US" dirty="0"/>
              <a:t>TR = 7</a:t>
            </a:r>
          </a:p>
          <a:p>
            <a:pPr marL="457200" indent="-457200"/>
            <a:r>
              <a:rPr lang="en-US" dirty="0"/>
              <a:t>16 42s blocks</a:t>
            </a:r>
          </a:p>
          <a:p>
            <a:pPr marL="457200" indent="-457200"/>
            <a:r>
              <a:rPr lang="en-US" dirty="0"/>
              <a:t>Blocks alternated between rest and auditory stimulation</a:t>
            </a:r>
            <a:br>
              <a:rPr lang="en-US" dirty="0"/>
            </a:br>
            <a:endParaRPr lang="en-GB" dirty="0"/>
          </a:p>
        </p:txBody>
      </p:sp>
    </p:spTree>
    <p:extLst>
      <p:ext uri="{BB962C8B-B14F-4D97-AF65-F5344CB8AC3E}">
        <p14:creationId xmlns:p14="http://schemas.microsoft.com/office/powerpoint/2010/main" xmlns="" val="3634919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SPM DEMO</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extLst>
              <p:ext uri="{D42A27DB-BD31-4B8C-83A1-F6EECF244321}">
                <p14:modId xmlns:p14="http://schemas.microsoft.com/office/powerpoint/2010/main" xmlns="" val="896722319"/>
              </p:ext>
            </p:extLst>
          </p:nvPr>
        </p:nvGraphicFramePr>
        <p:xfrm>
          <a:off x="-3" y="764367"/>
          <a:ext cx="12192000" cy="5847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xmlns="" val="4085898051"/>
                    </a:ext>
                  </a:extLst>
                </a:gridCol>
                <a:gridCol w="2438400">
                  <a:extLst>
                    <a:ext uri="{9D8B030D-6E8A-4147-A177-3AD203B41FA5}">
                      <a16:colId xmlns:a16="http://schemas.microsoft.com/office/drawing/2014/main" xmlns="" val="3125894412"/>
                    </a:ext>
                  </a:extLst>
                </a:gridCol>
                <a:gridCol w="2438400">
                  <a:extLst>
                    <a:ext uri="{9D8B030D-6E8A-4147-A177-3AD203B41FA5}">
                      <a16:colId xmlns:a16="http://schemas.microsoft.com/office/drawing/2014/main" xmlns="" val="4246370681"/>
                    </a:ext>
                  </a:extLst>
                </a:gridCol>
                <a:gridCol w="2438400">
                  <a:extLst>
                    <a:ext uri="{9D8B030D-6E8A-4147-A177-3AD203B41FA5}">
                      <a16:colId xmlns:a16="http://schemas.microsoft.com/office/drawing/2014/main" xmlns="" val="1649999824"/>
                    </a:ext>
                  </a:extLst>
                </a:gridCol>
                <a:gridCol w="2438400">
                  <a:extLst>
                    <a:ext uri="{9D8B030D-6E8A-4147-A177-3AD203B41FA5}">
                      <a16:colId xmlns:a16="http://schemas.microsoft.com/office/drawing/2014/main" xmlns="" val="1447416323"/>
                    </a:ext>
                  </a:extLst>
                </a:gridCol>
              </a:tblGrid>
              <a:tr h="584775">
                <a:tc>
                  <a:txBody>
                    <a:bodyPr/>
                    <a:lstStyle/>
                    <a:p>
                      <a:pPr algn="ctr"/>
                      <a:r>
                        <a:rPr lang="en-US" b="1" dirty="0">
                          <a:solidFill>
                            <a:schemeClr val="bg1">
                              <a:lumMod val="75000"/>
                            </a:schemeClr>
                          </a:solidFill>
                          <a:latin typeface="Britannic Bold" panose="020B0903060703020204" pitchFamily="34" charset="77"/>
                        </a:rPr>
                        <a:t>Task</a:t>
                      </a:r>
                    </a:p>
                  </a:txBody>
                  <a:tcPr anchor="ctr">
                    <a:solidFill>
                      <a:srgbClr val="D9D9D9"/>
                    </a:solidFill>
                  </a:tcPr>
                </a:tc>
                <a:tc>
                  <a:txBody>
                    <a:bodyPr/>
                    <a:lstStyle/>
                    <a:p>
                      <a:pPr algn="ctr"/>
                      <a:r>
                        <a:rPr lang="en-US" b="1" dirty="0" err="1">
                          <a:solidFill>
                            <a:schemeClr val="tx1"/>
                          </a:solidFill>
                          <a:latin typeface="Britannic Bold" panose="020B0903060703020204" pitchFamily="34" charset="77"/>
                        </a:rPr>
                        <a:t>Coregistration</a:t>
                      </a:r>
                      <a:endParaRPr lang="en-US" b="1" dirty="0">
                        <a:solidFill>
                          <a:schemeClr val="tx1"/>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Segmentation</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Normalisation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Smoothing</a:t>
                      </a:r>
                    </a:p>
                  </a:txBody>
                  <a:tcPr anchor="ctr">
                    <a:solidFill>
                      <a:srgbClr val="D9D9D9"/>
                    </a:solidFill>
                  </a:tcPr>
                </a:tc>
                <a:extLst>
                  <a:ext uri="{0D108BD9-81ED-4DB2-BD59-A6C34878D82A}">
                    <a16:rowId xmlns:a16="http://schemas.microsoft.com/office/drawing/2014/main" xmlns="" val="466733712"/>
                  </a:ext>
                </a:extLst>
              </a:tr>
            </a:tbl>
          </a:graphicData>
        </a:graphic>
      </p:graphicFrame>
      <p:pic>
        <p:nvPicPr>
          <p:cNvPr id="4" name="图片 3">
            <a:extLst>
              <a:ext uri="{FF2B5EF4-FFF2-40B4-BE49-F238E27FC236}">
                <a16:creationId xmlns:a16="http://schemas.microsoft.com/office/drawing/2014/main" xmlns="" id="{60F603EF-1A47-4D2C-BAD8-ED7FE1C5E72B}"/>
              </a:ext>
            </a:extLst>
          </p:cNvPr>
          <p:cNvPicPr>
            <a:picLocks noChangeAspect="1"/>
          </p:cNvPicPr>
          <p:nvPr/>
        </p:nvPicPr>
        <p:blipFill>
          <a:blip r:embed="rId4"/>
          <a:stretch>
            <a:fillRect/>
          </a:stretch>
        </p:blipFill>
        <p:spPr>
          <a:xfrm>
            <a:off x="3674388" y="1517160"/>
            <a:ext cx="4843218" cy="5074103"/>
          </a:xfrm>
          <a:prstGeom prst="rect">
            <a:avLst/>
          </a:prstGeom>
        </p:spPr>
      </p:pic>
    </p:spTree>
    <p:extLst>
      <p:ext uri="{BB962C8B-B14F-4D97-AF65-F5344CB8AC3E}">
        <p14:creationId xmlns:p14="http://schemas.microsoft.com/office/powerpoint/2010/main" xmlns="" val="128731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SPM DEMO</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3" y="764367"/>
          <a:ext cx="12192000" cy="5847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xmlns="" val="4085898051"/>
                    </a:ext>
                  </a:extLst>
                </a:gridCol>
                <a:gridCol w="2438400">
                  <a:extLst>
                    <a:ext uri="{9D8B030D-6E8A-4147-A177-3AD203B41FA5}">
                      <a16:colId xmlns:a16="http://schemas.microsoft.com/office/drawing/2014/main" xmlns="" val="3125894412"/>
                    </a:ext>
                  </a:extLst>
                </a:gridCol>
                <a:gridCol w="2438400">
                  <a:extLst>
                    <a:ext uri="{9D8B030D-6E8A-4147-A177-3AD203B41FA5}">
                      <a16:colId xmlns:a16="http://schemas.microsoft.com/office/drawing/2014/main" xmlns="" val="4246370681"/>
                    </a:ext>
                  </a:extLst>
                </a:gridCol>
                <a:gridCol w="2438400">
                  <a:extLst>
                    <a:ext uri="{9D8B030D-6E8A-4147-A177-3AD203B41FA5}">
                      <a16:colId xmlns:a16="http://schemas.microsoft.com/office/drawing/2014/main" xmlns="" val="1649999824"/>
                    </a:ext>
                  </a:extLst>
                </a:gridCol>
                <a:gridCol w="2438400">
                  <a:extLst>
                    <a:ext uri="{9D8B030D-6E8A-4147-A177-3AD203B41FA5}">
                      <a16:colId xmlns:a16="http://schemas.microsoft.com/office/drawing/2014/main" xmlns="" val="1447416323"/>
                    </a:ext>
                  </a:extLst>
                </a:gridCol>
              </a:tblGrid>
              <a:tr h="584775">
                <a:tc>
                  <a:txBody>
                    <a:bodyPr/>
                    <a:lstStyle/>
                    <a:p>
                      <a:pPr algn="ctr"/>
                      <a:r>
                        <a:rPr lang="en-US" b="1" dirty="0">
                          <a:solidFill>
                            <a:schemeClr val="bg1">
                              <a:lumMod val="75000"/>
                            </a:schemeClr>
                          </a:solidFill>
                          <a:latin typeface="Britannic Bold" panose="020B0903060703020204" pitchFamily="34" charset="77"/>
                        </a:rPr>
                        <a:t>Task</a:t>
                      </a:r>
                    </a:p>
                  </a:txBody>
                  <a:tcPr anchor="ctr">
                    <a:solidFill>
                      <a:srgbClr val="D9D9D9"/>
                    </a:solidFill>
                  </a:tcPr>
                </a:tc>
                <a:tc>
                  <a:txBody>
                    <a:bodyPr/>
                    <a:lstStyle/>
                    <a:p>
                      <a:pPr algn="ctr"/>
                      <a:r>
                        <a:rPr lang="en-US" b="1" dirty="0" err="1">
                          <a:solidFill>
                            <a:schemeClr val="tx1"/>
                          </a:solidFill>
                          <a:latin typeface="Britannic Bold" panose="020B0903060703020204" pitchFamily="34" charset="77"/>
                        </a:rPr>
                        <a:t>Coregistration</a:t>
                      </a:r>
                      <a:endParaRPr lang="en-US" b="1" dirty="0">
                        <a:solidFill>
                          <a:schemeClr val="tx1"/>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Segmentation</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Normalisation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Smoothing</a:t>
                      </a:r>
                    </a:p>
                  </a:txBody>
                  <a:tcPr anchor="ctr">
                    <a:solidFill>
                      <a:srgbClr val="D9D9D9"/>
                    </a:solidFill>
                  </a:tcPr>
                </a:tc>
                <a:extLst>
                  <a:ext uri="{0D108BD9-81ED-4DB2-BD59-A6C34878D82A}">
                    <a16:rowId xmlns:a16="http://schemas.microsoft.com/office/drawing/2014/main" xmlns="" val="466733712"/>
                  </a:ext>
                </a:extLst>
              </a:tr>
            </a:tbl>
          </a:graphicData>
        </a:graphic>
      </p:graphicFrame>
      <p:pic>
        <p:nvPicPr>
          <p:cNvPr id="3" name="图片 2">
            <a:extLst>
              <a:ext uri="{FF2B5EF4-FFF2-40B4-BE49-F238E27FC236}">
                <a16:creationId xmlns:a16="http://schemas.microsoft.com/office/drawing/2014/main" xmlns="" id="{3F099963-2940-425E-B6FC-186194BB5982}"/>
              </a:ext>
            </a:extLst>
          </p:cNvPr>
          <p:cNvPicPr>
            <a:picLocks noChangeAspect="1"/>
          </p:cNvPicPr>
          <p:nvPr/>
        </p:nvPicPr>
        <p:blipFill>
          <a:blip r:embed="rId4"/>
          <a:stretch>
            <a:fillRect/>
          </a:stretch>
        </p:blipFill>
        <p:spPr>
          <a:xfrm>
            <a:off x="4549140" y="1517160"/>
            <a:ext cx="3264623" cy="5207707"/>
          </a:xfrm>
          <a:prstGeom prst="rect">
            <a:avLst/>
          </a:prstGeom>
        </p:spPr>
      </p:pic>
    </p:spTree>
    <p:extLst>
      <p:ext uri="{BB962C8B-B14F-4D97-AF65-F5344CB8AC3E}">
        <p14:creationId xmlns:p14="http://schemas.microsoft.com/office/powerpoint/2010/main" xmlns="" val="905348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xmlns="" id="{0D8986C0-2746-3742-A03F-099E8CC183CF}"/>
              </a:ext>
            </a:extLst>
          </p:cNvPr>
          <p:cNvSpPr/>
          <p:nvPr/>
        </p:nvSpPr>
        <p:spPr>
          <a:xfrm>
            <a:off x="9899374" y="3473738"/>
            <a:ext cx="2250085" cy="3363065"/>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pic>
        <p:nvPicPr>
          <p:cNvPr id="13" name="Picture 12" descr="A picture containing photo, monitor, animal, screen&#10;&#10;Description automatically generated">
            <a:extLst>
              <a:ext uri="{FF2B5EF4-FFF2-40B4-BE49-F238E27FC236}">
                <a16:creationId xmlns:a16="http://schemas.microsoft.com/office/drawing/2014/main" xmlns="" id="{5C63C300-AE29-3F4B-9B37-3E9E2482F9A1}"/>
              </a:ext>
            </a:extLst>
          </p:cNvPr>
          <p:cNvPicPr>
            <a:picLocks noChangeAspect="1"/>
          </p:cNvPicPr>
          <p:nvPr/>
        </p:nvPicPr>
        <p:blipFill rotWithShape="1">
          <a:blip r:embed="rId3">
            <a:grayscl/>
          </a:blip>
          <a:srcRect t="669" r="624" b="2028"/>
          <a:stretch/>
        </p:blipFill>
        <p:spPr>
          <a:xfrm>
            <a:off x="637437" y="2506628"/>
            <a:ext cx="1075107" cy="1061307"/>
          </a:xfrm>
          <a:prstGeom prst="rect">
            <a:avLst/>
          </a:prstGeom>
        </p:spPr>
      </p:pic>
      <p:pic>
        <p:nvPicPr>
          <p:cNvPr id="17" name="Picture 16" descr="A picture containing photo, monitor, animal, screen&#10;&#10;Description automatically generated">
            <a:extLst>
              <a:ext uri="{FF2B5EF4-FFF2-40B4-BE49-F238E27FC236}">
                <a16:creationId xmlns:a16="http://schemas.microsoft.com/office/drawing/2014/main" xmlns="" id="{E81A84AF-ADD6-B547-B885-50FF8D12AAC8}"/>
              </a:ext>
            </a:extLst>
          </p:cNvPr>
          <p:cNvPicPr>
            <a:picLocks noChangeAspect="1"/>
          </p:cNvPicPr>
          <p:nvPr/>
        </p:nvPicPr>
        <p:blipFill rotWithShape="1">
          <a:blip r:embed="rId3">
            <a:grayscl/>
          </a:blip>
          <a:srcRect t="669" r="624" b="2028"/>
          <a:stretch/>
        </p:blipFill>
        <p:spPr>
          <a:xfrm rot="21180777">
            <a:off x="721356" y="2327019"/>
            <a:ext cx="1075107" cy="1061307"/>
          </a:xfrm>
          <a:prstGeom prst="rect">
            <a:avLst/>
          </a:prstGeom>
        </p:spPr>
      </p:pic>
      <p:pic>
        <p:nvPicPr>
          <p:cNvPr id="19" name="Picture 18" descr="A picture containing photo, monitor, animal, screen&#10;&#10;Description automatically generated">
            <a:extLst>
              <a:ext uri="{FF2B5EF4-FFF2-40B4-BE49-F238E27FC236}">
                <a16:creationId xmlns:a16="http://schemas.microsoft.com/office/drawing/2014/main" xmlns="" id="{1CB6E109-1744-5646-B899-CEE243D08906}"/>
              </a:ext>
            </a:extLst>
          </p:cNvPr>
          <p:cNvPicPr>
            <a:picLocks noChangeAspect="1"/>
          </p:cNvPicPr>
          <p:nvPr/>
        </p:nvPicPr>
        <p:blipFill rotWithShape="1">
          <a:blip r:embed="rId3">
            <a:grayscl/>
          </a:blip>
          <a:srcRect t="669" r="624" b="2028"/>
          <a:stretch/>
        </p:blipFill>
        <p:spPr>
          <a:xfrm rot="21200198">
            <a:off x="601779" y="2234767"/>
            <a:ext cx="1075107" cy="1061307"/>
          </a:xfrm>
          <a:prstGeom prst="rect">
            <a:avLst/>
          </a:prstGeom>
        </p:spPr>
      </p:pic>
      <p:pic>
        <p:nvPicPr>
          <p:cNvPr id="20" name="Picture 19" descr="A picture containing photo, monitor, animal, screen&#10;&#10;Description automatically generated">
            <a:extLst>
              <a:ext uri="{FF2B5EF4-FFF2-40B4-BE49-F238E27FC236}">
                <a16:creationId xmlns:a16="http://schemas.microsoft.com/office/drawing/2014/main" xmlns="" id="{F10739CA-1B47-D04E-A15E-AF7B23F49C3A}"/>
              </a:ext>
            </a:extLst>
          </p:cNvPr>
          <p:cNvPicPr>
            <a:picLocks noChangeAspect="1"/>
          </p:cNvPicPr>
          <p:nvPr/>
        </p:nvPicPr>
        <p:blipFill rotWithShape="1">
          <a:blip r:embed="rId3">
            <a:grayscl/>
          </a:blip>
          <a:srcRect t="669" r="624" b="2028"/>
          <a:stretch/>
        </p:blipFill>
        <p:spPr>
          <a:xfrm rot="859985">
            <a:off x="656137" y="2367797"/>
            <a:ext cx="1075107" cy="1061307"/>
          </a:xfrm>
          <a:prstGeom prst="rect">
            <a:avLst/>
          </a:prstGeom>
        </p:spPr>
      </p:pic>
      <p:pic>
        <p:nvPicPr>
          <p:cNvPr id="21" name="Picture 20" descr="A picture containing photo, monitor, animal, screen&#10;&#10;Description automatically generated">
            <a:extLst>
              <a:ext uri="{FF2B5EF4-FFF2-40B4-BE49-F238E27FC236}">
                <a16:creationId xmlns:a16="http://schemas.microsoft.com/office/drawing/2014/main" xmlns="" id="{F58B9890-3A10-C841-B9F8-8345F49C328C}"/>
              </a:ext>
            </a:extLst>
          </p:cNvPr>
          <p:cNvPicPr>
            <a:picLocks noChangeAspect="1"/>
          </p:cNvPicPr>
          <p:nvPr/>
        </p:nvPicPr>
        <p:blipFill rotWithShape="1">
          <a:blip r:embed="rId3">
            <a:grayscl/>
          </a:blip>
          <a:srcRect t="669" r="624" b="2028"/>
          <a:stretch/>
        </p:blipFill>
        <p:spPr>
          <a:xfrm>
            <a:off x="765751" y="2412431"/>
            <a:ext cx="1075107" cy="1061307"/>
          </a:xfrm>
          <a:prstGeom prst="rect">
            <a:avLst/>
          </a:prstGeom>
        </p:spPr>
      </p:pic>
      <p:pic>
        <p:nvPicPr>
          <p:cNvPr id="22" name="Picture 21" descr="A picture containing photo, monitor, animal, screen&#10;&#10;Description automatically generated">
            <a:extLst>
              <a:ext uri="{FF2B5EF4-FFF2-40B4-BE49-F238E27FC236}">
                <a16:creationId xmlns:a16="http://schemas.microsoft.com/office/drawing/2014/main" xmlns="" id="{BD62EF42-AC32-0549-B098-A534E86A577E}"/>
              </a:ext>
            </a:extLst>
          </p:cNvPr>
          <p:cNvPicPr>
            <a:picLocks noChangeAspect="1"/>
          </p:cNvPicPr>
          <p:nvPr/>
        </p:nvPicPr>
        <p:blipFill rotWithShape="1">
          <a:blip r:embed="rId3">
            <a:grayscl/>
          </a:blip>
          <a:srcRect t="669" r="624" b="2028"/>
          <a:stretch/>
        </p:blipFill>
        <p:spPr>
          <a:xfrm rot="230273">
            <a:off x="861287" y="2515115"/>
            <a:ext cx="1075107" cy="1061307"/>
          </a:xfrm>
          <a:prstGeom prst="rect">
            <a:avLst/>
          </a:prstGeom>
        </p:spPr>
      </p:pic>
      <p:pic>
        <p:nvPicPr>
          <p:cNvPr id="23" name="Picture 22" descr="A picture containing photo, monitor, animal, screen&#10;&#10;Description automatically generated">
            <a:extLst>
              <a:ext uri="{FF2B5EF4-FFF2-40B4-BE49-F238E27FC236}">
                <a16:creationId xmlns:a16="http://schemas.microsoft.com/office/drawing/2014/main" xmlns="" id="{745CC96B-A7D4-0548-8AA8-C479ECDFC8E0}"/>
              </a:ext>
            </a:extLst>
          </p:cNvPr>
          <p:cNvPicPr>
            <a:picLocks noChangeAspect="1"/>
          </p:cNvPicPr>
          <p:nvPr/>
        </p:nvPicPr>
        <p:blipFill rotWithShape="1">
          <a:blip r:embed="rId3">
            <a:grayscl/>
          </a:blip>
          <a:srcRect t="669" r="624" b="2028"/>
          <a:stretch/>
        </p:blipFill>
        <p:spPr>
          <a:xfrm rot="21046389">
            <a:off x="643250" y="2506628"/>
            <a:ext cx="1075107" cy="1061307"/>
          </a:xfrm>
          <a:prstGeom prst="rect">
            <a:avLst/>
          </a:prstGeom>
        </p:spPr>
      </p:pic>
      <p:grpSp>
        <p:nvGrpSpPr>
          <p:cNvPr id="25" name="Group 24">
            <a:extLst>
              <a:ext uri="{FF2B5EF4-FFF2-40B4-BE49-F238E27FC236}">
                <a16:creationId xmlns:a16="http://schemas.microsoft.com/office/drawing/2014/main" xmlns="" id="{7F41187A-E195-2C4F-A496-F25B61FA68C2}"/>
              </a:ext>
            </a:extLst>
          </p:cNvPr>
          <p:cNvGrpSpPr/>
          <p:nvPr/>
        </p:nvGrpSpPr>
        <p:grpSpPr>
          <a:xfrm>
            <a:off x="721355" y="2524020"/>
            <a:ext cx="1075107" cy="1061307"/>
            <a:chOff x="8432206" y="2367693"/>
            <a:chExt cx="1075107" cy="1061307"/>
          </a:xfrm>
        </p:grpSpPr>
        <p:pic>
          <p:nvPicPr>
            <p:cNvPr id="24" name="Picture 23" descr="A picture containing photo, monitor, animal, screen&#10;&#10;Description automatically generated">
              <a:extLst>
                <a:ext uri="{FF2B5EF4-FFF2-40B4-BE49-F238E27FC236}">
                  <a16:creationId xmlns:a16="http://schemas.microsoft.com/office/drawing/2014/main" xmlns="" id="{09A72273-D0CF-F74E-97D0-DD967E861C7B}"/>
                </a:ext>
              </a:extLst>
            </p:cNvPr>
            <p:cNvPicPr>
              <a:picLocks noChangeAspect="1"/>
            </p:cNvPicPr>
            <p:nvPr/>
          </p:nvPicPr>
          <p:blipFill rotWithShape="1">
            <a:blip r:embed="rId3">
              <a:grayscl/>
            </a:blip>
            <a:srcRect t="669" r="624" b="2028"/>
            <a:stretch/>
          </p:blipFill>
          <p:spPr>
            <a:xfrm>
              <a:off x="8432206" y="2367693"/>
              <a:ext cx="1075107" cy="1061307"/>
            </a:xfrm>
            <a:prstGeom prst="rect">
              <a:avLst/>
            </a:prstGeom>
          </p:spPr>
        </p:pic>
        <p:sp>
          <p:nvSpPr>
            <p:cNvPr id="14" name="Rectangle 13">
              <a:extLst>
                <a:ext uri="{FF2B5EF4-FFF2-40B4-BE49-F238E27FC236}">
                  <a16:creationId xmlns:a16="http://schemas.microsoft.com/office/drawing/2014/main" xmlns="" id="{8E38E51B-1A7B-2F42-B005-FEB582ABB573}"/>
                </a:ext>
              </a:extLst>
            </p:cNvPr>
            <p:cNvSpPr/>
            <p:nvPr/>
          </p:nvSpPr>
          <p:spPr>
            <a:xfrm>
              <a:off x="8432206" y="2367693"/>
              <a:ext cx="1075107" cy="1061307"/>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xmlns="" id="{0B0997AA-BFC9-4E44-B003-D1CF2DC828A1}"/>
              </a:ext>
            </a:extLst>
          </p:cNvPr>
          <p:cNvGrpSpPr/>
          <p:nvPr/>
        </p:nvGrpSpPr>
        <p:grpSpPr>
          <a:xfrm>
            <a:off x="721355" y="5388506"/>
            <a:ext cx="1075107" cy="1061307"/>
            <a:chOff x="8432206" y="2367693"/>
            <a:chExt cx="1075107" cy="1061307"/>
          </a:xfrm>
        </p:grpSpPr>
        <p:pic>
          <p:nvPicPr>
            <p:cNvPr id="27" name="Picture 26" descr="A picture containing photo, monitor, animal, screen&#10;&#10;Description automatically generated">
              <a:extLst>
                <a:ext uri="{FF2B5EF4-FFF2-40B4-BE49-F238E27FC236}">
                  <a16:creationId xmlns:a16="http://schemas.microsoft.com/office/drawing/2014/main" xmlns="" id="{7521077E-1CF5-4D4E-86AA-2BCA915F1569}"/>
                </a:ext>
              </a:extLst>
            </p:cNvPr>
            <p:cNvPicPr>
              <a:picLocks noChangeAspect="1"/>
            </p:cNvPicPr>
            <p:nvPr/>
          </p:nvPicPr>
          <p:blipFill rotWithShape="1">
            <a:blip r:embed="rId3"/>
            <a:srcRect t="669" r="624" b="2028"/>
            <a:stretch/>
          </p:blipFill>
          <p:spPr>
            <a:xfrm>
              <a:off x="8432206" y="2367693"/>
              <a:ext cx="1075107" cy="1061307"/>
            </a:xfrm>
            <a:prstGeom prst="rect">
              <a:avLst/>
            </a:prstGeom>
          </p:spPr>
        </p:pic>
        <p:sp>
          <p:nvSpPr>
            <p:cNvPr id="28" name="Rectangle 27">
              <a:extLst>
                <a:ext uri="{FF2B5EF4-FFF2-40B4-BE49-F238E27FC236}">
                  <a16:creationId xmlns:a16="http://schemas.microsoft.com/office/drawing/2014/main" xmlns="" id="{DC1EF603-0DBE-FB40-BB09-0DA715BBB500}"/>
                </a:ext>
              </a:extLst>
            </p:cNvPr>
            <p:cNvSpPr/>
            <p:nvPr/>
          </p:nvSpPr>
          <p:spPr>
            <a:xfrm>
              <a:off x="8432206" y="2367693"/>
              <a:ext cx="1075107" cy="106130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xmlns="" id="{4C26D667-EFB7-4A43-8666-EEDA8BEC7057}"/>
              </a:ext>
            </a:extLst>
          </p:cNvPr>
          <p:cNvSpPr txBox="1"/>
          <p:nvPr/>
        </p:nvSpPr>
        <p:spPr>
          <a:xfrm>
            <a:off x="346797" y="1698419"/>
            <a:ext cx="2104085" cy="369332"/>
          </a:xfrm>
          <a:prstGeom prst="rect">
            <a:avLst/>
          </a:prstGeom>
          <a:noFill/>
        </p:spPr>
        <p:txBody>
          <a:bodyPr wrap="square" rtlCol="0">
            <a:spAutoFit/>
          </a:bodyPr>
          <a:lstStyle/>
          <a:p>
            <a:pPr algn="ctr"/>
            <a:r>
              <a:rPr lang="en-US" b="1" dirty="0">
                <a:solidFill>
                  <a:schemeClr val="bg1">
                    <a:lumMod val="75000"/>
                  </a:schemeClr>
                </a:solidFill>
                <a:latin typeface="Avenir Next" panose="020B0503020202020204" pitchFamily="34" charset="0"/>
              </a:rPr>
              <a:t>fMRI time-series</a:t>
            </a:r>
          </a:p>
        </p:txBody>
      </p:sp>
      <p:sp>
        <p:nvSpPr>
          <p:cNvPr id="30" name="TextBox 29">
            <a:extLst>
              <a:ext uri="{FF2B5EF4-FFF2-40B4-BE49-F238E27FC236}">
                <a16:creationId xmlns:a16="http://schemas.microsoft.com/office/drawing/2014/main" xmlns="" id="{988E1F7B-938B-A946-8173-9F1CE46A4C8A}"/>
              </a:ext>
            </a:extLst>
          </p:cNvPr>
          <p:cNvSpPr txBox="1"/>
          <p:nvPr/>
        </p:nvSpPr>
        <p:spPr>
          <a:xfrm>
            <a:off x="541501" y="4640575"/>
            <a:ext cx="2104085" cy="646331"/>
          </a:xfrm>
          <a:prstGeom prst="rect">
            <a:avLst/>
          </a:prstGeom>
          <a:noFill/>
        </p:spPr>
        <p:txBody>
          <a:bodyPr wrap="square" rtlCol="0">
            <a:spAutoFit/>
          </a:bodyPr>
          <a:lstStyle/>
          <a:p>
            <a:r>
              <a:rPr lang="en-US" b="1" dirty="0">
                <a:solidFill>
                  <a:schemeClr val="bg1">
                    <a:lumMod val="75000"/>
                  </a:schemeClr>
                </a:solidFill>
                <a:latin typeface="Avenir Next" panose="020B0503020202020204" pitchFamily="34" charset="0"/>
              </a:rPr>
              <a:t>Anatomical MRI</a:t>
            </a:r>
          </a:p>
          <a:p>
            <a:r>
              <a:rPr lang="en-US" b="1" dirty="0">
                <a:solidFill>
                  <a:schemeClr val="bg1">
                    <a:lumMod val="75000"/>
                  </a:schemeClr>
                </a:solidFill>
                <a:latin typeface="Avenir Next" panose="020B0503020202020204" pitchFamily="34" charset="0"/>
              </a:rPr>
              <a:t>/Structural</a:t>
            </a:r>
          </a:p>
        </p:txBody>
      </p:sp>
      <p:sp>
        <p:nvSpPr>
          <p:cNvPr id="33" name="TextBox 32">
            <a:extLst>
              <a:ext uri="{FF2B5EF4-FFF2-40B4-BE49-F238E27FC236}">
                <a16:creationId xmlns:a16="http://schemas.microsoft.com/office/drawing/2014/main" xmlns="" id="{502A320F-80F1-284D-B7EC-34152E92A529}"/>
              </a:ext>
            </a:extLst>
          </p:cNvPr>
          <p:cNvSpPr txBox="1"/>
          <p:nvPr/>
        </p:nvSpPr>
        <p:spPr>
          <a:xfrm>
            <a:off x="149052" y="3866385"/>
            <a:ext cx="2581230" cy="584775"/>
          </a:xfrm>
          <a:prstGeom prst="rect">
            <a:avLst/>
          </a:prstGeom>
          <a:noFill/>
        </p:spPr>
        <p:txBody>
          <a:bodyPr wrap="square" rtlCol="0">
            <a:spAutoFit/>
          </a:bodyPr>
          <a:lstStyle/>
          <a:p>
            <a:r>
              <a:rPr lang="en-US" sz="1600" dirty="0">
                <a:solidFill>
                  <a:schemeClr val="tx1">
                    <a:lumMod val="75000"/>
                    <a:lumOff val="25000"/>
                  </a:schemeClr>
                </a:solidFill>
                <a:latin typeface="Avenir Next" panose="020B0503020202020204" pitchFamily="34" charset="0"/>
              </a:rPr>
              <a:t>Reference volume/image</a:t>
            </a:r>
          </a:p>
          <a:p>
            <a:r>
              <a:rPr lang="en-US" sz="1600" dirty="0">
                <a:solidFill>
                  <a:schemeClr val="tx1">
                    <a:lumMod val="75000"/>
                    <a:lumOff val="25000"/>
                  </a:schemeClr>
                </a:solidFill>
                <a:latin typeface="Avenir Next" panose="020B0503020202020204" pitchFamily="34" charset="0"/>
              </a:rPr>
              <a:t>Moving	           “</a:t>
            </a:r>
          </a:p>
        </p:txBody>
      </p:sp>
      <p:sp>
        <p:nvSpPr>
          <p:cNvPr id="34" name="TextBox 33">
            <a:extLst>
              <a:ext uri="{FF2B5EF4-FFF2-40B4-BE49-F238E27FC236}">
                <a16:creationId xmlns:a16="http://schemas.microsoft.com/office/drawing/2014/main" xmlns="" id="{43C3FFEE-AD05-D84C-8ACD-A102051F2E78}"/>
              </a:ext>
            </a:extLst>
          </p:cNvPr>
          <p:cNvSpPr txBox="1"/>
          <p:nvPr/>
        </p:nvSpPr>
        <p:spPr>
          <a:xfrm>
            <a:off x="2928025" y="2109546"/>
            <a:ext cx="2104085" cy="1200329"/>
          </a:xfrm>
          <a:prstGeom prst="rect">
            <a:avLst/>
          </a:prstGeom>
          <a:noFill/>
        </p:spPr>
        <p:txBody>
          <a:bodyPr wrap="square" rtlCol="0">
            <a:spAutoFit/>
          </a:bodyPr>
          <a:lstStyle/>
          <a:p>
            <a:r>
              <a:rPr lang="en-US" sz="1600" u="sng" dirty="0">
                <a:latin typeface="Avenir Next" panose="020B0503020202020204" pitchFamily="34" charset="0"/>
              </a:rPr>
              <a:t>Motion</a:t>
            </a:r>
            <a:r>
              <a:rPr lang="en-US" sz="1600" dirty="0">
                <a:latin typeface="Avenir Next" panose="020B0503020202020204" pitchFamily="34" charset="0"/>
              </a:rPr>
              <a:t> correction</a:t>
            </a:r>
          </a:p>
          <a:p>
            <a:r>
              <a:rPr lang="en-US" sz="1600" dirty="0">
                <a:latin typeface="Britannic Bold" panose="020B0903060703020204" pitchFamily="34" charset="77"/>
              </a:rPr>
              <a:t>= </a:t>
            </a:r>
            <a:r>
              <a:rPr lang="en-US" sz="1600" dirty="0">
                <a:solidFill>
                  <a:schemeClr val="accent4"/>
                </a:solidFill>
                <a:latin typeface="Britannic Bold" panose="020B0903060703020204" pitchFamily="34" charset="77"/>
              </a:rPr>
              <a:t>1. REALIGNMENT</a:t>
            </a:r>
          </a:p>
          <a:p>
            <a:endParaRPr lang="en-US" sz="800" dirty="0">
              <a:latin typeface="Britannic Bold" panose="020B0903060703020204" pitchFamily="34" charset="77"/>
            </a:endParaRPr>
          </a:p>
          <a:p>
            <a:r>
              <a:rPr lang="en-US" sz="1600" u="sng" dirty="0">
                <a:latin typeface="Avenir Next" panose="020B0503020202020204" pitchFamily="34" charset="0"/>
              </a:rPr>
              <a:t>Distortion</a:t>
            </a:r>
            <a:r>
              <a:rPr lang="en-US" sz="1600" dirty="0">
                <a:latin typeface="Avenir Next" panose="020B0503020202020204" pitchFamily="34" charset="0"/>
              </a:rPr>
              <a:t> correction</a:t>
            </a:r>
          </a:p>
          <a:p>
            <a:r>
              <a:rPr lang="en-US" sz="1600" dirty="0">
                <a:latin typeface="Britannic Bold" panose="020B0903060703020204" pitchFamily="34" charset="77"/>
              </a:rPr>
              <a:t>= </a:t>
            </a:r>
            <a:r>
              <a:rPr lang="en-US" sz="1600" dirty="0">
                <a:solidFill>
                  <a:schemeClr val="accent4"/>
                </a:solidFill>
                <a:latin typeface="Britannic Bold" panose="020B0903060703020204" pitchFamily="34" charset="77"/>
              </a:rPr>
              <a:t>2. UNWARPING</a:t>
            </a:r>
          </a:p>
        </p:txBody>
      </p:sp>
      <p:grpSp>
        <p:nvGrpSpPr>
          <p:cNvPr id="35" name="Group 34">
            <a:extLst>
              <a:ext uri="{FF2B5EF4-FFF2-40B4-BE49-F238E27FC236}">
                <a16:creationId xmlns:a16="http://schemas.microsoft.com/office/drawing/2014/main" xmlns="" id="{6F5EF99C-7D1F-2B4C-8B5F-BCE8AFB9D980}"/>
              </a:ext>
            </a:extLst>
          </p:cNvPr>
          <p:cNvGrpSpPr/>
          <p:nvPr/>
        </p:nvGrpSpPr>
        <p:grpSpPr>
          <a:xfrm>
            <a:off x="3343278" y="3861843"/>
            <a:ext cx="1075107" cy="1061307"/>
            <a:chOff x="8432206" y="2367693"/>
            <a:chExt cx="1075107" cy="1061307"/>
          </a:xfrm>
        </p:grpSpPr>
        <p:pic>
          <p:nvPicPr>
            <p:cNvPr id="36" name="Picture 35" descr="A picture containing photo, monitor, animal, screen&#10;&#10;Description automatically generated">
              <a:extLst>
                <a:ext uri="{FF2B5EF4-FFF2-40B4-BE49-F238E27FC236}">
                  <a16:creationId xmlns:a16="http://schemas.microsoft.com/office/drawing/2014/main" xmlns="" id="{7BEA2696-3563-9C45-8245-F6810D9BFC00}"/>
                </a:ext>
              </a:extLst>
            </p:cNvPr>
            <p:cNvPicPr>
              <a:picLocks noChangeAspect="1"/>
            </p:cNvPicPr>
            <p:nvPr/>
          </p:nvPicPr>
          <p:blipFill rotWithShape="1">
            <a:blip r:embed="rId3"/>
            <a:srcRect t="669" r="624" b="2028"/>
            <a:stretch/>
          </p:blipFill>
          <p:spPr>
            <a:xfrm>
              <a:off x="8432206" y="2367693"/>
              <a:ext cx="1075107" cy="1061307"/>
            </a:xfrm>
            <a:prstGeom prst="rect">
              <a:avLst/>
            </a:prstGeom>
          </p:spPr>
        </p:pic>
        <p:sp>
          <p:nvSpPr>
            <p:cNvPr id="37" name="Rectangle 36">
              <a:extLst>
                <a:ext uri="{FF2B5EF4-FFF2-40B4-BE49-F238E27FC236}">
                  <a16:creationId xmlns:a16="http://schemas.microsoft.com/office/drawing/2014/main" xmlns="" id="{44EB0D32-7F82-3C4B-9C32-F343EF3DF18B}"/>
                </a:ext>
              </a:extLst>
            </p:cNvPr>
            <p:cNvSpPr/>
            <p:nvPr/>
          </p:nvSpPr>
          <p:spPr>
            <a:xfrm>
              <a:off x="8432206" y="2367693"/>
              <a:ext cx="1075107" cy="1061307"/>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a:extLst>
              <a:ext uri="{FF2B5EF4-FFF2-40B4-BE49-F238E27FC236}">
                <a16:creationId xmlns:a16="http://schemas.microsoft.com/office/drawing/2014/main" xmlns="" id="{DFB90291-0B77-6C4E-A5EA-43DBDF603965}"/>
              </a:ext>
            </a:extLst>
          </p:cNvPr>
          <p:cNvCxnSpPr/>
          <p:nvPr/>
        </p:nvCxnSpPr>
        <p:spPr>
          <a:xfrm>
            <a:off x="2171482" y="2709710"/>
            <a:ext cx="55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6FAB6BD7-5F2C-5F48-8329-DFCABCF13F37}"/>
              </a:ext>
            </a:extLst>
          </p:cNvPr>
          <p:cNvSpPr txBox="1"/>
          <p:nvPr/>
        </p:nvSpPr>
        <p:spPr>
          <a:xfrm>
            <a:off x="3036779" y="4967445"/>
            <a:ext cx="1688103" cy="335422"/>
          </a:xfrm>
          <a:prstGeom prst="rect">
            <a:avLst/>
          </a:prstGeom>
          <a:noFill/>
        </p:spPr>
        <p:txBody>
          <a:bodyPr wrap="square" rtlCol="0">
            <a:spAutoFit/>
          </a:bodyPr>
          <a:lstStyle/>
          <a:p>
            <a:r>
              <a:rPr lang="en-US" sz="1600" dirty="0">
                <a:solidFill>
                  <a:schemeClr val="tx1">
                    <a:lumMod val="75000"/>
                    <a:lumOff val="25000"/>
                  </a:schemeClr>
                </a:solidFill>
                <a:latin typeface="Avenir Next" panose="020B0503020202020204" pitchFamily="34" charset="0"/>
              </a:rPr>
              <a:t>Mean functional</a:t>
            </a:r>
          </a:p>
        </p:txBody>
      </p:sp>
      <p:sp>
        <p:nvSpPr>
          <p:cNvPr id="44" name="TextBox 43">
            <a:extLst>
              <a:ext uri="{FF2B5EF4-FFF2-40B4-BE49-F238E27FC236}">
                <a16:creationId xmlns:a16="http://schemas.microsoft.com/office/drawing/2014/main" xmlns="" id="{7342E251-17A5-9245-831B-8AAA0108E5B9}"/>
              </a:ext>
            </a:extLst>
          </p:cNvPr>
          <p:cNvSpPr txBox="1"/>
          <p:nvPr/>
        </p:nvSpPr>
        <p:spPr>
          <a:xfrm>
            <a:off x="2263445" y="2379566"/>
            <a:ext cx="358065" cy="338554"/>
          </a:xfrm>
          <a:prstGeom prst="rect">
            <a:avLst/>
          </a:prstGeom>
          <a:noFill/>
        </p:spPr>
        <p:txBody>
          <a:bodyPr wrap="square" rtlCol="0">
            <a:spAutoFit/>
          </a:bodyPr>
          <a:lstStyle/>
          <a:p>
            <a:r>
              <a:rPr lang="en-US" sz="1600" dirty="0">
                <a:latin typeface="Avenir Next" panose="020B0503020202020204" pitchFamily="34" charset="0"/>
              </a:rPr>
              <a:t>1</a:t>
            </a:r>
          </a:p>
        </p:txBody>
      </p:sp>
      <p:grpSp>
        <p:nvGrpSpPr>
          <p:cNvPr id="47" name="Group 46">
            <a:extLst>
              <a:ext uri="{FF2B5EF4-FFF2-40B4-BE49-F238E27FC236}">
                <a16:creationId xmlns:a16="http://schemas.microsoft.com/office/drawing/2014/main" xmlns="" id="{FED59AC2-3028-1D42-85E0-7CA871F6D108}"/>
              </a:ext>
            </a:extLst>
          </p:cNvPr>
          <p:cNvGrpSpPr/>
          <p:nvPr/>
        </p:nvGrpSpPr>
        <p:grpSpPr>
          <a:xfrm>
            <a:off x="3880831" y="3367978"/>
            <a:ext cx="417992" cy="386626"/>
            <a:chOff x="3880831" y="3367978"/>
            <a:chExt cx="417992" cy="386626"/>
          </a:xfrm>
        </p:grpSpPr>
        <p:cxnSp>
          <p:nvCxnSpPr>
            <p:cNvPr id="40" name="Straight Arrow Connector 39">
              <a:extLst>
                <a:ext uri="{FF2B5EF4-FFF2-40B4-BE49-F238E27FC236}">
                  <a16:creationId xmlns:a16="http://schemas.microsoft.com/office/drawing/2014/main" xmlns="" id="{02A82184-9F64-7F4E-94E8-9BA24B659B61}"/>
                </a:ext>
              </a:extLst>
            </p:cNvPr>
            <p:cNvCxnSpPr>
              <a:cxnSpLocks/>
            </p:cNvCxnSpPr>
            <p:nvPr/>
          </p:nvCxnSpPr>
          <p:spPr>
            <a:xfrm>
              <a:off x="3880831" y="3367978"/>
              <a:ext cx="0" cy="3553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33F159AD-D1B3-7942-B931-9AA67D5E4C52}"/>
                </a:ext>
              </a:extLst>
            </p:cNvPr>
            <p:cNvSpPr txBox="1"/>
            <p:nvPr/>
          </p:nvSpPr>
          <p:spPr>
            <a:xfrm>
              <a:off x="3940758" y="3416050"/>
              <a:ext cx="358065" cy="338554"/>
            </a:xfrm>
            <a:prstGeom prst="rect">
              <a:avLst/>
            </a:prstGeom>
            <a:noFill/>
          </p:spPr>
          <p:txBody>
            <a:bodyPr wrap="square" rtlCol="0">
              <a:spAutoFit/>
            </a:bodyPr>
            <a:lstStyle/>
            <a:p>
              <a:r>
                <a:rPr lang="en-US" sz="1600" dirty="0">
                  <a:latin typeface="Avenir Next" panose="020B0503020202020204" pitchFamily="34" charset="0"/>
                </a:rPr>
                <a:t>2</a:t>
              </a:r>
            </a:p>
          </p:txBody>
        </p:sp>
      </p:grpSp>
      <p:sp>
        <p:nvSpPr>
          <p:cNvPr id="46" name="Rectangle 45">
            <a:extLst>
              <a:ext uri="{FF2B5EF4-FFF2-40B4-BE49-F238E27FC236}">
                <a16:creationId xmlns:a16="http://schemas.microsoft.com/office/drawing/2014/main" xmlns="" id="{F2FD4852-F0F1-D74B-8CAB-44116D39E464}"/>
              </a:ext>
            </a:extLst>
          </p:cNvPr>
          <p:cNvSpPr/>
          <p:nvPr/>
        </p:nvSpPr>
        <p:spPr>
          <a:xfrm>
            <a:off x="3731048" y="5371551"/>
            <a:ext cx="2231701" cy="369332"/>
          </a:xfrm>
          <a:prstGeom prst="rect">
            <a:avLst/>
          </a:prstGeom>
        </p:spPr>
        <p:txBody>
          <a:bodyPr wrap="none">
            <a:spAutoFit/>
          </a:bodyPr>
          <a:lstStyle/>
          <a:p>
            <a:r>
              <a:rPr lang="en-US" dirty="0">
                <a:solidFill>
                  <a:schemeClr val="accent4"/>
                </a:solidFill>
                <a:latin typeface="Britannic Bold" panose="020B0903060703020204" pitchFamily="34" charset="77"/>
              </a:rPr>
              <a:t>3. COREGISTRATION</a:t>
            </a:r>
            <a:endParaRPr lang="en-US" dirty="0">
              <a:solidFill>
                <a:schemeClr val="accent4"/>
              </a:solidFill>
            </a:endParaRPr>
          </a:p>
        </p:txBody>
      </p:sp>
      <p:sp>
        <p:nvSpPr>
          <p:cNvPr id="55" name="TextBox 54">
            <a:extLst>
              <a:ext uri="{FF2B5EF4-FFF2-40B4-BE49-F238E27FC236}">
                <a16:creationId xmlns:a16="http://schemas.microsoft.com/office/drawing/2014/main" xmlns="" id="{097EB145-D8C9-9A4D-90B9-AE6297C4DE4F}"/>
              </a:ext>
            </a:extLst>
          </p:cNvPr>
          <p:cNvSpPr txBox="1"/>
          <p:nvPr/>
        </p:nvSpPr>
        <p:spPr>
          <a:xfrm>
            <a:off x="2550550" y="5267407"/>
            <a:ext cx="358065" cy="338554"/>
          </a:xfrm>
          <a:prstGeom prst="rect">
            <a:avLst/>
          </a:prstGeom>
          <a:noFill/>
        </p:spPr>
        <p:txBody>
          <a:bodyPr wrap="square" rtlCol="0">
            <a:spAutoFit/>
          </a:bodyPr>
          <a:lstStyle/>
          <a:p>
            <a:r>
              <a:rPr lang="en-US" sz="1600" dirty="0">
                <a:latin typeface="Avenir Next" panose="020B0503020202020204" pitchFamily="34" charset="0"/>
              </a:rPr>
              <a:t>3</a:t>
            </a:r>
          </a:p>
        </p:txBody>
      </p:sp>
      <p:pic>
        <p:nvPicPr>
          <p:cNvPr id="57" name="Picture 56" descr="A drawing of a person&#10;&#10;Description automatically generated">
            <a:extLst>
              <a:ext uri="{FF2B5EF4-FFF2-40B4-BE49-F238E27FC236}">
                <a16:creationId xmlns:a16="http://schemas.microsoft.com/office/drawing/2014/main" xmlns="" id="{3FFAC5F2-560F-7845-B7A4-3B9470203012}"/>
              </a:ext>
            </a:extLst>
          </p:cNvPr>
          <p:cNvPicPr>
            <a:picLocks noChangeAspect="1"/>
          </p:cNvPicPr>
          <p:nvPr/>
        </p:nvPicPr>
        <p:blipFill>
          <a:blip r:embed="rId4"/>
          <a:stretch>
            <a:fillRect/>
          </a:stretch>
        </p:blipFill>
        <p:spPr>
          <a:xfrm>
            <a:off x="6361056" y="5298687"/>
            <a:ext cx="755098" cy="458366"/>
          </a:xfrm>
          <a:prstGeom prst="rect">
            <a:avLst/>
          </a:prstGeom>
        </p:spPr>
      </p:pic>
      <p:cxnSp>
        <p:nvCxnSpPr>
          <p:cNvPr id="58" name="Straight Arrow Connector 57">
            <a:extLst>
              <a:ext uri="{FF2B5EF4-FFF2-40B4-BE49-F238E27FC236}">
                <a16:creationId xmlns:a16="http://schemas.microsoft.com/office/drawing/2014/main" xmlns="" id="{847B11AE-B0B8-8B41-8517-EFDF91B4B6F5}"/>
              </a:ext>
            </a:extLst>
          </p:cNvPr>
          <p:cNvCxnSpPr>
            <a:cxnSpLocks/>
          </p:cNvCxnSpPr>
          <p:nvPr/>
        </p:nvCxnSpPr>
        <p:spPr>
          <a:xfrm>
            <a:off x="5871509" y="5550939"/>
            <a:ext cx="4136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1CE0227D-9B2F-F54C-A26E-FB4E32D49CBE}"/>
              </a:ext>
            </a:extLst>
          </p:cNvPr>
          <p:cNvSpPr txBox="1"/>
          <p:nvPr/>
        </p:nvSpPr>
        <p:spPr>
          <a:xfrm>
            <a:off x="5883960" y="5220795"/>
            <a:ext cx="265055" cy="335422"/>
          </a:xfrm>
          <a:prstGeom prst="rect">
            <a:avLst/>
          </a:prstGeom>
          <a:noFill/>
        </p:spPr>
        <p:txBody>
          <a:bodyPr wrap="square" rtlCol="0">
            <a:spAutoFit/>
          </a:bodyPr>
          <a:lstStyle/>
          <a:p>
            <a:r>
              <a:rPr lang="en-US" sz="1600" dirty="0">
                <a:latin typeface="Avenir Next" panose="020B0503020202020204" pitchFamily="34" charset="0"/>
              </a:rPr>
              <a:t>4</a:t>
            </a:r>
          </a:p>
        </p:txBody>
      </p:sp>
      <p:cxnSp>
        <p:nvCxnSpPr>
          <p:cNvPr id="61" name="Straight Arrow Connector 60">
            <a:extLst>
              <a:ext uri="{FF2B5EF4-FFF2-40B4-BE49-F238E27FC236}">
                <a16:creationId xmlns:a16="http://schemas.microsoft.com/office/drawing/2014/main" xmlns="" id="{410DA14C-71EA-7E4B-8B28-1A475A01304B}"/>
              </a:ext>
            </a:extLst>
          </p:cNvPr>
          <p:cNvCxnSpPr>
            <a:cxnSpLocks/>
          </p:cNvCxnSpPr>
          <p:nvPr/>
        </p:nvCxnSpPr>
        <p:spPr>
          <a:xfrm>
            <a:off x="2056621" y="5550939"/>
            <a:ext cx="16937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2EF45FB7-A708-2045-A39A-E9AA6A2399A6}"/>
              </a:ext>
            </a:extLst>
          </p:cNvPr>
          <p:cNvCxnSpPr>
            <a:cxnSpLocks/>
          </p:cNvCxnSpPr>
          <p:nvPr/>
        </p:nvCxnSpPr>
        <p:spPr>
          <a:xfrm flipH="1" flipV="1">
            <a:off x="4835645" y="4360346"/>
            <a:ext cx="2827416" cy="650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7" name="Picture 66" descr="A picture containing animal, fruit&#10;&#10;Description automatically generated">
            <a:extLst>
              <a:ext uri="{FF2B5EF4-FFF2-40B4-BE49-F238E27FC236}">
                <a16:creationId xmlns:a16="http://schemas.microsoft.com/office/drawing/2014/main" xmlns="" id="{1A54EE5F-72B5-2246-BD17-E30C93644C3C}"/>
              </a:ext>
            </a:extLst>
          </p:cNvPr>
          <p:cNvPicPr>
            <a:picLocks noChangeAspect="1"/>
          </p:cNvPicPr>
          <p:nvPr/>
        </p:nvPicPr>
        <p:blipFill>
          <a:blip r:embed="rId5"/>
          <a:stretch>
            <a:fillRect/>
          </a:stretch>
        </p:blipFill>
        <p:spPr>
          <a:xfrm>
            <a:off x="2647307" y="6197794"/>
            <a:ext cx="1785597" cy="585528"/>
          </a:xfrm>
          <a:prstGeom prst="rect">
            <a:avLst/>
          </a:prstGeom>
        </p:spPr>
      </p:pic>
      <p:sp>
        <p:nvSpPr>
          <p:cNvPr id="68" name="TextBox 67">
            <a:extLst>
              <a:ext uri="{FF2B5EF4-FFF2-40B4-BE49-F238E27FC236}">
                <a16:creationId xmlns:a16="http://schemas.microsoft.com/office/drawing/2014/main" xmlns="" id="{A409AF47-25E7-CA40-AF46-096EAFC3BF20}"/>
              </a:ext>
            </a:extLst>
          </p:cNvPr>
          <p:cNvSpPr txBox="1"/>
          <p:nvPr/>
        </p:nvSpPr>
        <p:spPr>
          <a:xfrm>
            <a:off x="2004084" y="6322892"/>
            <a:ext cx="698288" cy="369332"/>
          </a:xfrm>
          <a:prstGeom prst="rect">
            <a:avLst/>
          </a:prstGeom>
          <a:noFill/>
        </p:spPr>
        <p:txBody>
          <a:bodyPr wrap="square" rtlCol="0">
            <a:spAutoFit/>
          </a:bodyPr>
          <a:lstStyle/>
          <a:p>
            <a:r>
              <a:rPr lang="en-US" b="1" dirty="0">
                <a:solidFill>
                  <a:schemeClr val="bg1">
                    <a:lumMod val="75000"/>
                  </a:schemeClr>
                </a:solidFill>
                <a:latin typeface="Avenir Next" panose="020B0503020202020204" pitchFamily="34" charset="0"/>
              </a:rPr>
              <a:t>TPM</a:t>
            </a:r>
          </a:p>
        </p:txBody>
      </p:sp>
      <p:cxnSp>
        <p:nvCxnSpPr>
          <p:cNvPr id="69" name="Straight Arrow Connector 68">
            <a:extLst>
              <a:ext uri="{FF2B5EF4-FFF2-40B4-BE49-F238E27FC236}">
                <a16:creationId xmlns:a16="http://schemas.microsoft.com/office/drawing/2014/main" xmlns="" id="{ECC2B197-D4E5-4643-AB78-FC9A0DF4FABD}"/>
              </a:ext>
            </a:extLst>
          </p:cNvPr>
          <p:cNvCxnSpPr>
            <a:cxnSpLocks/>
          </p:cNvCxnSpPr>
          <p:nvPr/>
        </p:nvCxnSpPr>
        <p:spPr>
          <a:xfrm>
            <a:off x="2040473" y="5919159"/>
            <a:ext cx="25514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E156044F-9295-624A-BC73-6F94FF2FB428}"/>
              </a:ext>
            </a:extLst>
          </p:cNvPr>
          <p:cNvCxnSpPr>
            <a:cxnSpLocks/>
          </p:cNvCxnSpPr>
          <p:nvPr/>
        </p:nvCxnSpPr>
        <p:spPr>
          <a:xfrm>
            <a:off x="3249643" y="5923241"/>
            <a:ext cx="0" cy="264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F36B64BA-F114-A94B-9D6E-15B570AB2854}"/>
              </a:ext>
            </a:extLst>
          </p:cNvPr>
          <p:cNvSpPr/>
          <p:nvPr/>
        </p:nvSpPr>
        <p:spPr>
          <a:xfrm>
            <a:off x="4724882" y="5757053"/>
            <a:ext cx="1164101" cy="430887"/>
          </a:xfrm>
          <a:prstGeom prst="rect">
            <a:avLst/>
          </a:prstGeom>
        </p:spPr>
        <p:txBody>
          <a:bodyPr wrap="none">
            <a:spAutoFit/>
          </a:bodyPr>
          <a:lstStyle/>
          <a:p>
            <a:r>
              <a:rPr lang="en-US" sz="1100" dirty="0">
                <a:latin typeface="Avenir Next" panose="020B0503020202020204" pitchFamily="34" charset="0"/>
              </a:rPr>
              <a:t>Segmentation</a:t>
            </a:r>
          </a:p>
          <a:p>
            <a:r>
              <a:rPr lang="en-US" sz="1100" dirty="0">
                <a:latin typeface="Avenir Next" panose="020B0503020202020204" pitchFamily="34" charset="0"/>
              </a:rPr>
              <a:t>Transformation</a:t>
            </a:r>
          </a:p>
        </p:txBody>
      </p:sp>
      <p:sp>
        <p:nvSpPr>
          <p:cNvPr id="75" name="Rectangle 74">
            <a:extLst>
              <a:ext uri="{FF2B5EF4-FFF2-40B4-BE49-F238E27FC236}">
                <a16:creationId xmlns:a16="http://schemas.microsoft.com/office/drawing/2014/main" xmlns="" id="{CDE8223E-9571-8B4B-9C25-111E45470EC9}"/>
              </a:ext>
            </a:extLst>
          </p:cNvPr>
          <p:cNvSpPr/>
          <p:nvPr/>
        </p:nvSpPr>
        <p:spPr>
          <a:xfrm>
            <a:off x="6393980" y="6142675"/>
            <a:ext cx="2730235" cy="369332"/>
          </a:xfrm>
          <a:prstGeom prst="rect">
            <a:avLst/>
          </a:prstGeom>
        </p:spPr>
        <p:txBody>
          <a:bodyPr wrap="none">
            <a:spAutoFit/>
          </a:bodyPr>
          <a:lstStyle/>
          <a:p>
            <a:r>
              <a:rPr lang="en-US" dirty="0">
                <a:latin typeface="Britannic Bold" panose="020B0903060703020204" pitchFamily="34" charset="77"/>
              </a:rPr>
              <a:t>ESTIMATE SPATIAL NORM</a:t>
            </a:r>
          </a:p>
        </p:txBody>
      </p:sp>
      <p:cxnSp>
        <p:nvCxnSpPr>
          <p:cNvPr id="76" name="Straight Arrow Connector 75">
            <a:extLst>
              <a:ext uri="{FF2B5EF4-FFF2-40B4-BE49-F238E27FC236}">
                <a16:creationId xmlns:a16="http://schemas.microsoft.com/office/drawing/2014/main" xmlns="" id="{C110FF7D-EE84-8246-96C4-50C5F249C92D}"/>
              </a:ext>
            </a:extLst>
          </p:cNvPr>
          <p:cNvCxnSpPr>
            <a:cxnSpLocks/>
            <a:endCxn id="75" idx="1"/>
          </p:cNvCxnSpPr>
          <p:nvPr/>
        </p:nvCxnSpPr>
        <p:spPr>
          <a:xfrm>
            <a:off x="5900225" y="5980713"/>
            <a:ext cx="493755" cy="346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xmlns="" id="{6B66B926-DE4D-A543-9FBC-AA471DD892CB}"/>
              </a:ext>
            </a:extLst>
          </p:cNvPr>
          <p:cNvSpPr txBox="1"/>
          <p:nvPr/>
        </p:nvSpPr>
        <p:spPr>
          <a:xfrm>
            <a:off x="2550550" y="5657374"/>
            <a:ext cx="358065" cy="338554"/>
          </a:xfrm>
          <a:prstGeom prst="rect">
            <a:avLst/>
          </a:prstGeom>
          <a:noFill/>
        </p:spPr>
        <p:txBody>
          <a:bodyPr wrap="square" rtlCol="0">
            <a:spAutoFit/>
          </a:bodyPr>
          <a:lstStyle/>
          <a:p>
            <a:r>
              <a:rPr lang="en-US" sz="1600" dirty="0">
                <a:latin typeface="Avenir Next" panose="020B0503020202020204" pitchFamily="34" charset="0"/>
              </a:rPr>
              <a:t>3’</a:t>
            </a:r>
          </a:p>
        </p:txBody>
      </p:sp>
      <p:sp>
        <p:nvSpPr>
          <p:cNvPr id="79" name="TextBox 78">
            <a:extLst>
              <a:ext uri="{FF2B5EF4-FFF2-40B4-BE49-F238E27FC236}">
                <a16:creationId xmlns:a16="http://schemas.microsoft.com/office/drawing/2014/main" xmlns="" id="{04FDB8F4-E28B-CA4A-8D2A-FD94E9C1CD51}"/>
              </a:ext>
            </a:extLst>
          </p:cNvPr>
          <p:cNvSpPr txBox="1"/>
          <p:nvPr/>
        </p:nvSpPr>
        <p:spPr>
          <a:xfrm>
            <a:off x="5889459" y="6155427"/>
            <a:ext cx="359712" cy="338554"/>
          </a:xfrm>
          <a:prstGeom prst="rect">
            <a:avLst/>
          </a:prstGeom>
          <a:noFill/>
        </p:spPr>
        <p:txBody>
          <a:bodyPr wrap="square" rtlCol="0">
            <a:spAutoFit/>
          </a:bodyPr>
          <a:lstStyle/>
          <a:p>
            <a:r>
              <a:rPr lang="en-US" sz="1600" dirty="0">
                <a:latin typeface="Avenir Next" panose="020B0503020202020204" pitchFamily="34" charset="0"/>
              </a:rPr>
              <a:t>4’</a:t>
            </a:r>
          </a:p>
        </p:txBody>
      </p:sp>
      <p:pic>
        <p:nvPicPr>
          <p:cNvPr id="83" name="Picture 82" descr="A close up of a logo&#10;&#10;Description automatically generated">
            <a:extLst>
              <a:ext uri="{FF2B5EF4-FFF2-40B4-BE49-F238E27FC236}">
                <a16:creationId xmlns:a16="http://schemas.microsoft.com/office/drawing/2014/main" xmlns="" id="{2BDD7F6E-FC76-1C46-966B-625FCA21C4A2}"/>
              </a:ext>
            </a:extLst>
          </p:cNvPr>
          <p:cNvPicPr>
            <a:picLocks noChangeAspect="1"/>
          </p:cNvPicPr>
          <p:nvPr/>
        </p:nvPicPr>
        <p:blipFill>
          <a:blip r:embed="rId6"/>
          <a:stretch>
            <a:fillRect/>
          </a:stretch>
        </p:blipFill>
        <p:spPr>
          <a:xfrm>
            <a:off x="10749065" y="1846292"/>
            <a:ext cx="1231924" cy="1052158"/>
          </a:xfrm>
          <a:prstGeom prst="rect">
            <a:avLst/>
          </a:prstGeom>
        </p:spPr>
      </p:pic>
      <p:cxnSp>
        <p:nvCxnSpPr>
          <p:cNvPr id="85" name="Straight Arrow Connector 84">
            <a:extLst>
              <a:ext uri="{FF2B5EF4-FFF2-40B4-BE49-F238E27FC236}">
                <a16:creationId xmlns:a16="http://schemas.microsoft.com/office/drawing/2014/main" xmlns="" id="{F75C7D67-24E0-2046-9B8F-76B836738B19}"/>
              </a:ext>
            </a:extLst>
          </p:cNvPr>
          <p:cNvCxnSpPr>
            <a:cxnSpLocks/>
          </p:cNvCxnSpPr>
          <p:nvPr/>
        </p:nvCxnSpPr>
        <p:spPr>
          <a:xfrm flipV="1">
            <a:off x="7404358" y="4640575"/>
            <a:ext cx="551298" cy="708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E02F43F2-2389-D54E-BCD2-28FC4DB8409D}"/>
              </a:ext>
            </a:extLst>
          </p:cNvPr>
          <p:cNvCxnSpPr>
            <a:cxnSpLocks/>
          </p:cNvCxnSpPr>
          <p:nvPr/>
        </p:nvCxnSpPr>
        <p:spPr>
          <a:xfrm>
            <a:off x="3255054" y="5286906"/>
            <a:ext cx="0" cy="264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E280344D-1147-7947-A1BB-1C5C4E0379AB}"/>
              </a:ext>
            </a:extLst>
          </p:cNvPr>
          <p:cNvCxnSpPr>
            <a:cxnSpLocks/>
          </p:cNvCxnSpPr>
          <p:nvPr/>
        </p:nvCxnSpPr>
        <p:spPr>
          <a:xfrm>
            <a:off x="7663061" y="5010562"/>
            <a:ext cx="580799" cy="961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xmlns="" id="{F8CC4864-BC9C-D842-AAD8-BE531BAF061D}"/>
              </a:ext>
            </a:extLst>
          </p:cNvPr>
          <p:cNvCxnSpPr>
            <a:cxnSpLocks/>
          </p:cNvCxnSpPr>
          <p:nvPr/>
        </p:nvCxnSpPr>
        <p:spPr>
          <a:xfrm flipV="1">
            <a:off x="9569885" y="2601177"/>
            <a:ext cx="1105166" cy="4534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xmlns="" id="{D2EBB0FE-F026-B342-9B4E-E633F3B8E4AA}"/>
              </a:ext>
            </a:extLst>
          </p:cNvPr>
          <p:cNvGrpSpPr/>
          <p:nvPr/>
        </p:nvGrpSpPr>
        <p:grpSpPr>
          <a:xfrm>
            <a:off x="7851877" y="2983514"/>
            <a:ext cx="1602399" cy="1592992"/>
            <a:chOff x="7851877" y="2983514"/>
            <a:chExt cx="1602399" cy="1592992"/>
          </a:xfrm>
        </p:grpSpPr>
        <p:pic>
          <p:nvPicPr>
            <p:cNvPr id="81" name="Picture 80" descr="A picture containing clock&#10;&#10;Description automatically generated">
              <a:extLst>
                <a:ext uri="{FF2B5EF4-FFF2-40B4-BE49-F238E27FC236}">
                  <a16:creationId xmlns:a16="http://schemas.microsoft.com/office/drawing/2014/main" xmlns="" id="{DFEEEED0-3AF2-4B41-915D-97E5503A704B}"/>
                </a:ext>
              </a:extLst>
            </p:cNvPr>
            <p:cNvPicPr>
              <a:picLocks noChangeAspect="1"/>
            </p:cNvPicPr>
            <p:nvPr/>
          </p:nvPicPr>
          <p:blipFill>
            <a:blip r:embed="rId7">
              <a:extLst>
                <a:ext uri="{BEBA8EAE-BF5A-486C-A8C5-ECC9F3942E4B}">
                  <a14:imgProps xmlns:a14="http://schemas.microsoft.com/office/drawing/2010/main" xmlns="">
                    <a14:imgLayer r:embed="rId8">
                      <a14:imgEffect>
                        <a14:saturation sat="0"/>
                      </a14:imgEffect>
                    </a14:imgLayer>
                  </a14:imgProps>
                </a:ext>
              </a:extLst>
            </a:blip>
            <a:stretch>
              <a:fillRect/>
            </a:stretch>
          </p:blipFill>
          <p:spPr>
            <a:xfrm>
              <a:off x="7955656" y="3088012"/>
              <a:ext cx="1498620" cy="1488494"/>
            </a:xfrm>
            <a:prstGeom prst="rect">
              <a:avLst/>
            </a:prstGeom>
          </p:spPr>
        </p:pic>
        <p:sp>
          <p:nvSpPr>
            <p:cNvPr id="97" name="Rectangle 96">
              <a:extLst>
                <a:ext uri="{FF2B5EF4-FFF2-40B4-BE49-F238E27FC236}">
                  <a16:creationId xmlns:a16="http://schemas.microsoft.com/office/drawing/2014/main" xmlns="" id="{D8AF9812-2078-D848-9911-920CD3ADED98}"/>
                </a:ext>
              </a:extLst>
            </p:cNvPr>
            <p:cNvSpPr/>
            <p:nvPr/>
          </p:nvSpPr>
          <p:spPr>
            <a:xfrm>
              <a:off x="7851877" y="2983514"/>
              <a:ext cx="1435008" cy="144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xmlns="" id="{8611EB42-9FA5-184D-A554-AEB7D7D6355F}"/>
              </a:ext>
            </a:extLst>
          </p:cNvPr>
          <p:cNvSpPr/>
          <p:nvPr/>
        </p:nvSpPr>
        <p:spPr>
          <a:xfrm>
            <a:off x="10122468" y="2938942"/>
            <a:ext cx="1683474" cy="369332"/>
          </a:xfrm>
          <a:prstGeom prst="rect">
            <a:avLst/>
          </a:prstGeom>
        </p:spPr>
        <p:txBody>
          <a:bodyPr wrap="none">
            <a:spAutoFit/>
          </a:bodyPr>
          <a:lstStyle/>
          <a:p>
            <a:r>
              <a:rPr lang="en-US" dirty="0">
                <a:solidFill>
                  <a:srgbClr val="FFC000"/>
                </a:solidFill>
                <a:latin typeface="Britannic Bold" panose="020B0903060703020204" pitchFamily="34" charset="77"/>
              </a:rPr>
              <a:t>5. SMOOTHING</a:t>
            </a:r>
          </a:p>
        </p:txBody>
      </p:sp>
      <p:sp>
        <p:nvSpPr>
          <p:cNvPr id="100" name="TextBox 99">
            <a:extLst>
              <a:ext uri="{FF2B5EF4-FFF2-40B4-BE49-F238E27FC236}">
                <a16:creationId xmlns:a16="http://schemas.microsoft.com/office/drawing/2014/main" xmlns="" id="{C178AC84-74E3-B24B-A4EC-2A4A1D98E5B7}"/>
              </a:ext>
            </a:extLst>
          </p:cNvPr>
          <p:cNvSpPr txBox="1"/>
          <p:nvPr/>
        </p:nvSpPr>
        <p:spPr>
          <a:xfrm>
            <a:off x="7494042" y="4636841"/>
            <a:ext cx="265055" cy="335422"/>
          </a:xfrm>
          <a:prstGeom prst="rect">
            <a:avLst/>
          </a:prstGeom>
          <a:noFill/>
        </p:spPr>
        <p:txBody>
          <a:bodyPr wrap="square" rtlCol="0">
            <a:spAutoFit/>
          </a:bodyPr>
          <a:lstStyle/>
          <a:p>
            <a:r>
              <a:rPr lang="en-US" sz="1600" dirty="0">
                <a:latin typeface="Avenir Next" panose="020B0503020202020204" pitchFamily="34" charset="0"/>
              </a:rPr>
              <a:t>5</a:t>
            </a:r>
          </a:p>
        </p:txBody>
      </p:sp>
      <p:sp>
        <p:nvSpPr>
          <p:cNvPr id="101" name="TextBox 100">
            <a:extLst>
              <a:ext uri="{FF2B5EF4-FFF2-40B4-BE49-F238E27FC236}">
                <a16:creationId xmlns:a16="http://schemas.microsoft.com/office/drawing/2014/main" xmlns="" id="{8AFDAE65-DD8C-3145-8A63-4BB2C74BE473}"/>
              </a:ext>
            </a:extLst>
          </p:cNvPr>
          <p:cNvSpPr txBox="1"/>
          <p:nvPr/>
        </p:nvSpPr>
        <p:spPr>
          <a:xfrm>
            <a:off x="9857413" y="2503193"/>
            <a:ext cx="265055" cy="335422"/>
          </a:xfrm>
          <a:prstGeom prst="rect">
            <a:avLst/>
          </a:prstGeom>
          <a:noFill/>
        </p:spPr>
        <p:txBody>
          <a:bodyPr wrap="square" rtlCol="0">
            <a:spAutoFit/>
          </a:bodyPr>
          <a:lstStyle/>
          <a:p>
            <a:r>
              <a:rPr lang="en-US" sz="1600" dirty="0">
                <a:latin typeface="Avenir Next" panose="020B0503020202020204" pitchFamily="34" charset="0"/>
              </a:rPr>
              <a:t>6</a:t>
            </a:r>
          </a:p>
        </p:txBody>
      </p:sp>
      <p:sp>
        <p:nvSpPr>
          <p:cNvPr id="102" name="TextBox 101">
            <a:extLst>
              <a:ext uri="{FF2B5EF4-FFF2-40B4-BE49-F238E27FC236}">
                <a16:creationId xmlns:a16="http://schemas.microsoft.com/office/drawing/2014/main" xmlns="" id="{FF4C3A9F-72D2-C04F-83C8-6B5629ECCCC5}"/>
              </a:ext>
            </a:extLst>
          </p:cNvPr>
          <p:cNvSpPr txBox="1"/>
          <p:nvPr/>
        </p:nvSpPr>
        <p:spPr>
          <a:xfrm>
            <a:off x="6965575" y="2598403"/>
            <a:ext cx="2104086" cy="584775"/>
          </a:xfrm>
          <a:prstGeom prst="rect">
            <a:avLst/>
          </a:prstGeom>
          <a:noFill/>
        </p:spPr>
        <p:txBody>
          <a:bodyPr wrap="square" rtlCol="0">
            <a:spAutoFit/>
          </a:bodyPr>
          <a:lstStyle/>
          <a:p>
            <a:r>
              <a:rPr lang="en-US" b="1" dirty="0">
                <a:solidFill>
                  <a:schemeClr val="bg1">
                    <a:lumMod val="75000"/>
                  </a:schemeClr>
                </a:solidFill>
                <a:latin typeface="Avenir Next" panose="020B0503020202020204" pitchFamily="34" charset="0"/>
              </a:rPr>
              <a:t>MNI space</a:t>
            </a:r>
          </a:p>
          <a:p>
            <a:r>
              <a:rPr lang="en-US" sz="1400" b="1" dirty="0">
                <a:solidFill>
                  <a:schemeClr val="bg1">
                    <a:lumMod val="75000"/>
                  </a:schemeClr>
                </a:solidFill>
                <a:latin typeface="Avenir Next" panose="020B0503020202020204" pitchFamily="34" charset="0"/>
              </a:rPr>
              <a:t>= spatially normalised</a:t>
            </a:r>
          </a:p>
        </p:txBody>
      </p:sp>
      <p:sp>
        <p:nvSpPr>
          <p:cNvPr id="103" name="Rectangle 102">
            <a:extLst>
              <a:ext uri="{FF2B5EF4-FFF2-40B4-BE49-F238E27FC236}">
                <a16:creationId xmlns:a16="http://schemas.microsoft.com/office/drawing/2014/main" xmlns="" id="{FCB6CCB6-4BDB-2840-98FF-63E28A77F908}"/>
              </a:ext>
            </a:extLst>
          </p:cNvPr>
          <p:cNvSpPr/>
          <p:nvPr/>
        </p:nvSpPr>
        <p:spPr>
          <a:xfrm>
            <a:off x="5822328" y="3903153"/>
            <a:ext cx="1832553" cy="646331"/>
          </a:xfrm>
          <a:prstGeom prst="rect">
            <a:avLst/>
          </a:prstGeom>
        </p:spPr>
        <p:txBody>
          <a:bodyPr wrap="none">
            <a:spAutoFit/>
          </a:bodyPr>
          <a:lstStyle/>
          <a:p>
            <a:pPr algn="ctr"/>
            <a:r>
              <a:rPr lang="en-US" dirty="0">
                <a:solidFill>
                  <a:schemeClr val="accent4"/>
                </a:solidFill>
                <a:latin typeface="Britannic Bold" panose="020B0903060703020204" pitchFamily="34" charset="77"/>
              </a:rPr>
              <a:t>4. SPATIAL </a:t>
            </a:r>
          </a:p>
          <a:p>
            <a:pPr algn="ctr"/>
            <a:r>
              <a:rPr lang="en-US" dirty="0">
                <a:solidFill>
                  <a:schemeClr val="accent4"/>
                </a:solidFill>
                <a:latin typeface="Britannic Bold" panose="020B0903060703020204" pitchFamily="34" charset="77"/>
              </a:rPr>
              <a:t>NORMALISATION</a:t>
            </a:r>
          </a:p>
        </p:txBody>
      </p:sp>
      <p:cxnSp>
        <p:nvCxnSpPr>
          <p:cNvPr id="104" name="Straight Arrow Connector 103">
            <a:extLst>
              <a:ext uri="{FF2B5EF4-FFF2-40B4-BE49-F238E27FC236}">
                <a16:creationId xmlns:a16="http://schemas.microsoft.com/office/drawing/2014/main" xmlns="" id="{EBFA898A-15CA-1141-8F48-E470C3595AC3}"/>
              </a:ext>
            </a:extLst>
          </p:cNvPr>
          <p:cNvCxnSpPr>
            <a:cxnSpLocks/>
          </p:cNvCxnSpPr>
          <p:nvPr/>
        </p:nvCxnSpPr>
        <p:spPr>
          <a:xfrm>
            <a:off x="11273481" y="3355296"/>
            <a:ext cx="0" cy="666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xmlns="" id="{CC225483-97FE-6944-9534-73E60E194FD9}"/>
              </a:ext>
            </a:extLst>
          </p:cNvPr>
          <p:cNvSpPr/>
          <p:nvPr/>
        </p:nvSpPr>
        <p:spPr>
          <a:xfrm rot="16200000">
            <a:off x="8620060" y="5115281"/>
            <a:ext cx="3153199" cy="369332"/>
          </a:xfrm>
          <a:prstGeom prst="rect">
            <a:avLst/>
          </a:prstGeom>
        </p:spPr>
        <p:txBody>
          <a:bodyPr wrap="square">
            <a:spAutoFit/>
          </a:bodyPr>
          <a:lstStyle/>
          <a:p>
            <a:pPr algn="ctr"/>
            <a:r>
              <a:rPr lang="en-US" dirty="0">
                <a:latin typeface="Britannic Bold" panose="020B0903060703020204" pitchFamily="34" charset="77"/>
              </a:rPr>
              <a:t>STATISTICAL ANALYSIS</a:t>
            </a:r>
          </a:p>
        </p:txBody>
      </p:sp>
      <p:sp>
        <p:nvSpPr>
          <p:cNvPr id="107" name="TextBox 106">
            <a:extLst>
              <a:ext uri="{FF2B5EF4-FFF2-40B4-BE49-F238E27FC236}">
                <a16:creationId xmlns:a16="http://schemas.microsoft.com/office/drawing/2014/main" xmlns="" id="{1CEAD776-442E-1943-8072-4BCF64F86254}"/>
              </a:ext>
            </a:extLst>
          </p:cNvPr>
          <p:cNvSpPr txBox="1"/>
          <p:nvPr/>
        </p:nvSpPr>
        <p:spPr>
          <a:xfrm>
            <a:off x="10313219" y="4804552"/>
            <a:ext cx="1836240" cy="646331"/>
          </a:xfrm>
          <a:prstGeom prst="rect">
            <a:avLst/>
          </a:prstGeom>
          <a:noFill/>
        </p:spPr>
        <p:txBody>
          <a:bodyPr wrap="square" rtlCol="0">
            <a:spAutoFit/>
          </a:bodyPr>
          <a:lstStyle/>
          <a:p>
            <a:pPr algn="ctr"/>
            <a:r>
              <a:rPr lang="en-US" b="1" dirty="0">
                <a:solidFill>
                  <a:schemeClr val="bg1">
                    <a:lumMod val="65000"/>
                  </a:schemeClr>
                </a:solidFill>
                <a:latin typeface="Avenir Next" panose="020B0503020202020204" pitchFamily="34" charset="0"/>
              </a:rPr>
              <a:t>General Linear</a:t>
            </a:r>
          </a:p>
          <a:p>
            <a:pPr algn="ctr"/>
            <a:r>
              <a:rPr lang="en-US" b="1" dirty="0">
                <a:solidFill>
                  <a:schemeClr val="bg1">
                    <a:lumMod val="65000"/>
                  </a:schemeClr>
                </a:solidFill>
                <a:latin typeface="Avenir Next" panose="020B0503020202020204" pitchFamily="34" charset="0"/>
              </a:rPr>
              <a:t>Model</a:t>
            </a:r>
          </a:p>
        </p:txBody>
      </p:sp>
      <p:sp>
        <p:nvSpPr>
          <p:cNvPr id="108" name="Rectangle 107">
            <a:extLst>
              <a:ext uri="{FF2B5EF4-FFF2-40B4-BE49-F238E27FC236}">
                <a16:creationId xmlns:a16="http://schemas.microsoft.com/office/drawing/2014/main" xmlns="" id="{CF54DA40-E875-714A-A713-83358E2BEA96}"/>
              </a:ext>
            </a:extLst>
          </p:cNvPr>
          <p:cNvSpPr/>
          <p:nvPr/>
        </p:nvSpPr>
        <p:spPr>
          <a:xfrm>
            <a:off x="10456221" y="4025264"/>
            <a:ext cx="1625766" cy="430887"/>
          </a:xfrm>
          <a:prstGeom prst="rect">
            <a:avLst/>
          </a:prstGeom>
        </p:spPr>
        <p:txBody>
          <a:bodyPr wrap="none">
            <a:spAutoFit/>
          </a:bodyPr>
          <a:lstStyle/>
          <a:p>
            <a:r>
              <a:rPr lang="en-US" sz="1100" dirty="0">
                <a:latin typeface="Avenir Next" panose="020B0503020202020204" pitchFamily="34" charset="0"/>
              </a:rPr>
              <a:t>+ Design matrix</a:t>
            </a:r>
          </a:p>
          <a:p>
            <a:r>
              <a:rPr lang="en-US" sz="1100" dirty="0">
                <a:latin typeface="Avenir Next" panose="020B0503020202020204" pitchFamily="34" charset="0"/>
              </a:rPr>
              <a:t>+ Parameter estimates</a:t>
            </a:r>
          </a:p>
        </p:txBody>
      </p:sp>
      <p:cxnSp>
        <p:nvCxnSpPr>
          <p:cNvPr id="109" name="Straight Arrow Connector 108">
            <a:extLst>
              <a:ext uri="{FF2B5EF4-FFF2-40B4-BE49-F238E27FC236}">
                <a16:creationId xmlns:a16="http://schemas.microsoft.com/office/drawing/2014/main" xmlns="" id="{A1E14885-6A48-D74E-AEE8-62A2997EA273}"/>
              </a:ext>
            </a:extLst>
          </p:cNvPr>
          <p:cNvCxnSpPr>
            <a:cxnSpLocks/>
          </p:cNvCxnSpPr>
          <p:nvPr/>
        </p:nvCxnSpPr>
        <p:spPr>
          <a:xfrm>
            <a:off x="11273481" y="4451160"/>
            <a:ext cx="0" cy="2342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xmlns="" id="{37056DF1-A256-5240-8669-C43E9C141276}"/>
              </a:ext>
            </a:extLst>
          </p:cNvPr>
          <p:cNvCxnSpPr>
            <a:cxnSpLocks/>
          </p:cNvCxnSpPr>
          <p:nvPr/>
        </p:nvCxnSpPr>
        <p:spPr>
          <a:xfrm>
            <a:off x="11261867" y="5484311"/>
            <a:ext cx="0" cy="2342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 name="Picture 112" descr="A picture containing photo, colorful, different, colored&#10;&#10;Description automatically generated">
            <a:extLst>
              <a:ext uri="{FF2B5EF4-FFF2-40B4-BE49-F238E27FC236}">
                <a16:creationId xmlns:a16="http://schemas.microsoft.com/office/drawing/2014/main" xmlns="" id="{E9B57BD4-2071-464D-B41C-7D0B3FE29367}"/>
              </a:ext>
            </a:extLst>
          </p:cNvPr>
          <p:cNvPicPr>
            <a:picLocks noChangeAspect="1"/>
          </p:cNvPicPr>
          <p:nvPr/>
        </p:nvPicPr>
        <p:blipFill>
          <a:blip r:embed="rId9">
            <a:extLst>
              <a:ext uri="{BEBA8EAE-BF5A-486C-A8C5-ECC9F3942E4B}">
                <a14:imgProps xmlns:a14="http://schemas.microsoft.com/office/drawing/2010/main" xmlns="">
                  <a14:imgLayer r:embed="rId10">
                    <a14:imgEffect>
                      <a14:saturation sat="0"/>
                    </a14:imgEffect>
                  </a14:imgLayer>
                </a14:imgProps>
              </a:ext>
            </a:extLst>
          </a:blip>
          <a:stretch>
            <a:fillRect/>
          </a:stretch>
        </p:blipFill>
        <p:spPr>
          <a:xfrm>
            <a:off x="10863341" y="5853121"/>
            <a:ext cx="811526" cy="657222"/>
          </a:xfrm>
          <a:prstGeom prst="rect">
            <a:avLst/>
          </a:prstGeom>
        </p:spPr>
      </p:pic>
      <p:sp>
        <p:nvSpPr>
          <p:cNvPr id="114" name="Rectangle 113">
            <a:extLst>
              <a:ext uri="{FF2B5EF4-FFF2-40B4-BE49-F238E27FC236}">
                <a16:creationId xmlns:a16="http://schemas.microsoft.com/office/drawing/2014/main" xmlns="" id="{821EBB90-D443-4F44-9D27-7923744AFE34}"/>
              </a:ext>
            </a:extLst>
          </p:cNvPr>
          <p:cNvSpPr/>
          <p:nvPr/>
        </p:nvSpPr>
        <p:spPr>
          <a:xfrm>
            <a:off x="10282202" y="6575193"/>
            <a:ext cx="1939954" cy="261610"/>
          </a:xfrm>
          <a:prstGeom prst="rect">
            <a:avLst/>
          </a:prstGeom>
        </p:spPr>
        <p:txBody>
          <a:bodyPr wrap="none">
            <a:spAutoFit/>
          </a:bodyPr>
          <a:lstStyle/>
          <a:p>
            <a:pPr algn="ctr"/>
            <a:r>
              <a:rPr lang="en-US" sz="1100" b="1" dirty="0">
                <a:solidFill>
                  <a:schemeClr val="bg1">
                    <a:lumMod val="65000"/>
                  </a:schemeClr>
                </a:solidFill>
                <a:latin typeface="Avenir Next" panose="020B0503020202020204" pitchFamily="34" charset="0"/>
              </a:rPr>
              <a:t>Statistical Parameter Map</a:t>
            </a:r>
          </a:p>
        </p:txBody>
      </p:sp>
      <p:sp>
        <p:nvSpPr>
          <p:cNvPr id="71" name="TextBox 70">
            <a:extLst>
              <a:ext uri="{FF2B5EF4-FFF2-40B4-BE49-F238E27FC236}">
                <a16:creationId xmlns:a16="http://schemas.microsoft.com/office/drawing/2014/main" xmlns="" id="{F7D59149-0F49-564C-ABA6-BA4DB587C267}"/>
              </a:ext>
            </a:extLst>
          </p:cNvPr>
          <p:cNvSpPr txBox="1"/>
          <p:nvPr/>
        </p:nvSpPr>
        <p:spPr>
          <a:xfrm>
            <a:off x="5098896" y="1803540"/>
            <a:ext cx="3279416" cy="338554"/>
          </a:xfrm>
          <a:prstGeom prst="rect">
            <a:avLst/>
          </a:prstGeom>
          <a:noFill/>
          <a:ln>
            <a:solidFill>
              <a:schemeClr val="accent4"/>
            </a:solidFill>
          </a:ln>
        </p:spPr>
        <p:txBody>
          <a:bodyPr wrap="square" rtlCol="0" anchor="ctr">
            <a:spAutoFit/>
          </a:bodyPr>
          <a:lstStyle/>
          <a:p>
            <a:pPr algn="ctr"/>
            <a:r>
              <a:rPr lang="en-US" sz="1600" b="1" dirty="0">
                <a:solidFill>
                  <a:schemeClr val="accent4"/>
                </a:solidFill>
                <a:latin typeface="Avenir Next" panose="020B0503020202020204" pitchFamily="34" charset="0"/>
              </a:rPr>
              <a:t>5 STAGES of PREPROCESSING</a:t>
            </a:r>
          </a:p>
        </p:txBody>
      </p:sp>
      <p:graphicFrame>
        <p:nvGraphicFramePr>
          <p:cNvPr id="77" name="Table 76">
            <a:extLst>
              <a:ext uri="{FF2B5EF4-FFF2-40B4-BE49-F238E27FC236}">
                <a16:creationId xmlns:a16="http://schemas.microsoft.com/office/drawing/2014/main" xmlns="" id="{19FDFAFD-4500-487C-9C61-518F06F0053F}"/>
              </a:ext>
            </a:extLst>
          </p:cNvPr>
          <p:cNvGraphicFramePr>
            <a:graphicFrameLocks noGrp="1"/>
          </p:cNvGraphicFramePr>
          <p:nvPr/>
        </p:nvGraphicFramePr>
        <p:xfrm>
          <a:off x="-4" y="764367"/>
          <a:ext cx="12191999" cy="584775"/>
        </p:xfrm>
        <a:graphic>
          <a:graphicData uri="http://schemas.openxmlformats.org/drawingml/2006/table">
            <a:tbl>
              <a:tblPr firstRow="1" bandRow="1">
                <a:tableStyleId>{5C22544A-7EE6-4342-B048-85BDC9FD1C3A}</a:tableStyleId>
              </a:tblPr>
              <a:tblGrid>
                <a:gridCol w="12191999">
                  <a:extLst>
                    <a:ext uri="{9D8B030D-6E8A-4147-A177-3AD203B41FA5}">
                      <a16:colId xmlns:a16="http://schemas.microsoft.com/office/drawing/2014/main" xmlns="" val="4085898051"/>
                    </a:ext>
                  </a:extLst>
                </a:gridCol>
              </a:tblGrid>
              <a:tr h="584775">
                <a:tc>
                  <a:txBody>
                    <a:bodyPr/>
                    <a:lstStyle/>
                    <a:p>
                      <a:pPr algn="ctr"/>
                      <a:r>
                        <a:rPr lang="en-US" sz="2400" dirty="0">
                          <a:solidFill>
                            <a:schemeClr val="tx1"/>
                          </a:solidFill>
                          <a:latin typeface="Britannic Bold" panose="020B0903060703020204" pitchFamily="34" charset="77"/>
                        </a:rPr>
                        <a:t>PREPROCESSING</a:t>
                      </a:r>
                    </a:p>
                  </a:txBody>
                  <a:tcPr anchor="ctr">
                    <a:solidFill>
                      <a:srgbClr val="D9D9D9"/>
                    </a:solidFill>
                  </a:tcPr>
                </a:tc>
                <a:extLst>
                  <a:ext uri="{0D108BD9-81ED-4DB2-BD59-A6C34878D82A}">
                    <a16:rowId xmlns:a16="http://schemas.microsoft.com/office/drawing/2014/main" xmlns="" val="466733712"/>
                  </a:ext>
                </a:extLst>
              </a:tr>
            </a:tbl>
          </a:graphicData>
        </a:graphic>
      </p:graphicFrame>
    </p:spTree>
    <p:extLst>
      <p:ext uri="{BB962C8B-B14F-4D97-AF65-F5344CB8AC3E}">
        <p14:creationId xmlns:p14="http://schemas.microsoft.com/office/powerpoint/2010/main" xmlns="" val="1046743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SPM DEMO</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extLst>
              <p:ext uri="{D42A27DB-BD31-4B8C-83A1-F6EECF244321}">
                <p14:modId xmlns:p14="http://schemas.microsoft.com/office/powerpoint/2010/main" xmlns="" val="392911664"/>
              </p:ext>
            </p:extLst>
          </p:nvPr>
        </p:nvGraphicFramePr>
        <p:xfrm>
          <a:off x="-3" y="764367"/>
          <a:ext cx="12192000" cy="5847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xmlns="" val="4085898051"/>
                    </a:ext>
                  </a:extLst>
                </a:gridCol>
                <a:gridCol w="2438400">
                  <a:extLst>
                    <a:ext uri="{9D8B030D-6E8A-4147-A177-3AD203B41FA5}">
                      <a16:colId xmlns:a16="http://schemas.microsoft.com/office/drawing/2014/main" xmlns="" val="3125894412"/>
                    </a:ext>
                  </a:extLst>
                </a:gridCol>
                <a:gridCol w="2438400">
                  <a:extLst>
                    <a:ext uri="{9D8B030D-6E8A-4147-A177-3AD203B41FA5}">
                      <a16:colId xmlns:a16="http://schemas.microsoft.com/office/drawing/2014/main" xmlns="" val="4246370681"/>
                    </a:ext>
                  </a:extLst>
                </a:gridCol>
                <a:gridCol w="2438400">
                  <a:extLst>
                    <a:ext uri="{9D8B030D-6E8A-4147-A177-3AD203B41FA5}">
                      <a16:colId xmlns:a16="http://schemas.microsoft.com/office/drawing/2014/main" xmlns="" val="1649999824"/>
                    </a:ext>
                  </a:extLst>
                </a:gridCol>
                <a:gridCol w="2438400">
                  <a:extLst>
                    <a:ext uri="{9D8B030D-6E8A-4147-A177-3AD203B41FA5}">
                      <a16:colId xmlns:a16="http://schemas.microsoft.com/office/drawing/2014/main" xmlns="" val="1447416323"/>
                    </a:ext>
                  </a:extLst>
                </a:gridCol>
              </a:tblGrid>
              <a:tr h="584775">
                <a:tc>
                  <a:txBody>
                    <a:bodyPr/>
                    <a:lstStyle/>
                    <a:p>
                      <a:pPr algn="ctr"/>
                      <a:r>
                        <a:rPr lang="en-US" b="1" dirty="0">
                          <a:solidFill>
                            <a:schemeClr val="bg1">
                              <a:lumMod val="75000"/>
                            </a:schemeClr>
                          </a:solidFill>
                          <a:latin typeface="Britannic Bold" panose="020B0903060703020204" pitchFamily="34" charset="77"/>
                        </a:rPr>
                        <a:t>Task</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Coregistration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tx1"/>
                          </a:solidFill>
                          <a:latin typeface="Britannic Bold" panose="020B0903060703020204" pitchFamily="34" charset="77"/>
                        </a:rPr>
                        <a:t>Segmentation</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Normalisation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Smoothing</a:t>
                      </a:r>
                    </a:p>
                  </a:txBody>
                  <a:tcPr anchor="ctr">
                    <a:solidFill>
                      <a:srgbClr val="D9D9D9"/>
                    </a:solidFill>
                  </a:tcPr>
                </a:tc>
                <a:extLst>
                  <a:ext uri="{0D108BD9-81ED-4DB2-BD59-A6C34878D82A}">
                    <a16:rowId xmlns:a16="http://schemas.microsoft.com/office/drawing/2014/main" xmlns="" val="466733712"/>
                  </a:ext>
                </a:extLst>
              </a:tr>
            </a:tbl>
          </a:graphicData>
        </a:graphic>
      </p:graphicFrame>
      <p:pic>
        <p:nvPicPr>
          <p:cNvPr id="2" name="图片 1">
            <a:extLst>
              <a:ext uri="{FF2B5EF4-FFF2-40B4-BE49-F238E27FC236}">
                <a16:creationId xmlns:a16="http://schemas.microsoft.com/office/drawing/2014/main" xmlns="" id="{99811292-BC69-4A2E-9292-EF90295D9745}"/>
              </a:ext>
            </a:extLst>
          </p:cNvPr>
          <p:cNvPicPr>
            <a:picLocks noChangeAspect="1"/>
          </p:cNvPicPr>
          <p:nvPr/>
        </p:nvPicPr>
        <p:blipFill>
          <a:blip r:embed="rId4"/>
          <a:stretch>
            <a:fillRect/>
          </a:stretch>
        </p:blipFill>
        <p:spPr>
          <a:xfrm>
            <a:off x="515697" y="1315856"/>
            <a:ext cx="4853412" cy="5542144"/>
          </a:xfrm>
          <a:prstGeom prst="rect">
            <a:avLst/>
          </a:prstGeom>
        </p:spPr>
      </p:pic>
      <p:pic>
        <p:nvPicPr>
          <p:cNvPr id="5" name="图片 4">
            <a:extLst>
              <a:ext uri="{FF2B5EF4-FFF2-40B4-BE49-F238E27FC236}">
                <a16:creationId xmlns:a16="http://schemas.microsoft.com/office/drawing/2014/main" xmlns="" id="{7AEF03BB-C33B-42B9-9B4C-A9840088E6B9}"/>
              </a:ext>
            </a:extLst>
          </p:cNvPr>
          <p:cNvPicPr>
            <a:picLocks noChangeAspect="1"/>
          </p:cNvPicPr>
          <p:nvPr/>
        </p:nvPicPr>
        <p:blipFill>
          <a:blip r:embed="rId5"/>
          <a:stretch>
            <a:fillRect/>
          </a:stretch>
        </p:blipFill>
        <p:spPr>
          <a:xfrm>
            <a:off x="6722897" y="1332499"/>
            <a:ext cx="4853412" cy="5542144"/>
          </a:xfrm>
          <a:prstGeom prst="rect">
            <a:avLst/>
          </a:prstGeom>
        </p:spPr>
      </p:pic>
    </p:spTree>
    <p:extLst>
      <p:ext uri="{BB962C8B-B14F-4D97-AF65-F5344CB8AC3E}">
        <p14:creationId xmlns:p14="http://schemas.microsoft.com/office/powerpoint/2010/main" xmlns="" val="1806855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SPM DEMO</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extLst>
              <p:ext uri="{D42A27DB-BD31-4B8C-83A1-F6EECF244321}">
                <p14:modId xmlns:p14="http://schemas.microsoft.com/office/powerpoint/2010/main" xmlns="" val="3789041424"/>
              </p:ext>
            </p:extLst>
          </p:nvPr>
        </p:nvGraphicFramePr>
        <p:xfrm>
          <a:off x="-3" y="764367"/>
          <a:ext cx="12192000" cy="5847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xmlns="" val="4085898051"/>
                    </a:ext>
                  </a:extLst>
                </a:gridCol>
                <a:gridCol w="2438400">
                  <a:extLst>
                    <a:ext uri="{9D8B030D-6E8A-4147-A177-3AD203B41FA5}">
                      <a16:colId xmlns:a16="http://schemas.microsoft.com/office/drawing/2014/main" xmlns="" val="3125894412"/>
                    </a:ext>
                  </a:extLst>
                </a:gridCol>
                <a:gridCol w="2438400">
                  <a:extLst>
                    <a:ext uri="{9D8B030D-6E8A-4147-A177-3AD203B41FA5}">
                      <a16:colId xmlns:a16="http://schemas.microsoft.com/office/drawing/2014/main" xmlns="" val="4246370681"/>
                    </a:ext>
                  </a:extLst>
                </a:gridCol>
                <a:gridCol w="2438400">
                  <a:extLst>
                    <a:ext uri="{9D8B030D-6E8A-4147-A177-3AD203B41FA5}">
                      <a16:colId xmlns:a16="http://schemas.microsoft.com/office/drawing/2014/main" xmlns="" val="1649999824"/>
                    </a:ext>
                  </a:extLst>
                </a:gridCol>
                <a:gridCol w="2438400">
                  <a:extLst>
                    <a:ext uri="{9D8B030D-6E8A-4147-A177-3AD203B41FA5}">
                      <a16:colId xmlns:a16="http://schemas.microsoft.com/office/drawing/2014/main" xmlns="" val="1447416323"/>
                    </a:ext>
                  </a:extLst>
                </a:gridCol>
              </a:tblGrid>
              <a:tr h="584775">
                <a:tc>
                  <a:txBody>
                    <a:bodyPr/>
                    <a:lstStyle/>
                    <a:p>
                      <a:pPr algn="ctr"/>
                      <a:r>
                        <a:rPr lang="en-US" b="1" dirty="0">
                          <a:solidFill>
                            <a:schemeClr val="bg1">
                              <a:lumMod val="75000"/>
                            </a:schemeClr>
                          </a:solidFill>
                          <a:latin typeface="Britannic Bold" panose="020B0903060703020204" pitchFamily="34" charset="77"/>
                        </a:rPr>
                        <a:t>Task</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Coregistration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Segmentation</a:t>
                      </a:r>
                    </a:p>
                  </a:txBody>
                  <a:tcPr anchor="ctr">
                    <a:solidFill>
                      <a:srgbClr val="D9D9D9"/>
                    </a:solidFill>
                  </a:tcPr>
                </a:tc>
                <a:tc>
                  <a:txBody>
                    <a:bodyPr/>
                    <a:lstStyle/>
                    <a:p>
                      <a:pPr algn="ctr"/>
                      <a:r>
                        <a:rPr lang="en-US" b="1" dirty="0" err="1">
                          <a:solidFill>
                            <a:schemeClr val="tx1"/>
                          </a:solidFill>
                          <a:latin typeface="Britannic Bold" panose="020B0903060703020204" pitchFamily="34" charset="77"/>
                        </a:rPr>
                        <a:t>Normalisation</a:t>
                      </a:r>
                      <a:endParaRPr lang="en-US" b="1" dirty="0">
                        <a:solidFill>
                          <a:schemeClr val="tx1"/>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Smoothing</a:t>
                      </a:r>
                    </a:p>
                  </a:txBody>
                  <a:tcPr anchor="ctr">
                    <a:solidFill>
                      <a:srgbClr val="D9D9D9"/>
                    </a:solidFill>
                  </a:tcPr>
                </a:tc>
                <a:extLst>
                  <a:ext uri="{0D108BD9-81ED-4DB2-BD59-A6C34878D82A}">
                    <a16:rowId xmlns:a16="http://schemas.microsoft.com/office/drawing/2014/main" xmlns="" val="466733712"/>
                  </a:ext>
                </a:extLst>
              </a:tr>
            </a:tbl>
          </a:graphicData>
        </a:graphic>
      </p:graphicFrame>
      <p:pic>
        <p:nvPicPr>
          <p:cNvPr id="4" name="图片 3">
            <a:extLst>
              <a:ext uri="{FF2B5EF4-FFF2-40B4-BE49-F238E27FC236}">
                <a16:creationId xmlns:a16="http://schemas.microsoft.com/office/drawing/2014/main" xmlns="" id="{5C105EBC-E3C3-48EE-8219-0D69A7F41BE7}"/>
              </a:ext>
            </a:extLst>
          </p:cNvPr>
          <p:cNvPicPr>
            <a:picLocks noChangeAspect="1"/>
          </p:cNvPicPr>
          <p:nvPr/>
        </p:nvPicPr>
        <p:blipFill>
          <a:blip r:embed="rId4"/>
          <a:stretch>
            <a:fillRect/>
          </a:stretch>
        </p:blipFill>
        <p:spPr>
          <a:xfrm>
            <a:off x="3517188" y="1517160"/>
            <a:ext cx="5157617" cy="5191925"/>
          </a:xfrm>
          <a:prstGeom prst="rect">
            <a:avLst/>
          </a:prstGeom>
        </p:spPr>
      </p:pic>
    </p:spTree>
    <p:extLst>
      <p:ext uri="{BB962C8B-B14F-4D97-AF65-F5344CB8AC3E}">
        <p14:creationId xmlns:p14="http://schemas.microsoft.com/office/powerpoint/2010/main" xmlns="" val="3930431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SPM DEMO</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nvGraphicFramePr>
        <p:xfrm>
          <a:off x="-3" y="764367"/>
          <a:ext cx="12192000" cy="5847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xmlns="" val="4085898051"/>
                    </a:ext>
                  </a:extLst>
                </a:gridCol>
                <a:gridCol w="2438400">
                  <a:extLst>
                    <a:ext uri="{9D8B030D-6E8A-4147-A177-3AD203B41FA5}">
                      <a16:colId xmlns:a16="http://schemas.microsoft.com/office/drawing/2014/main" xmlns="" val="3125894412"/>
                    </a:ext>
                  </a:extLst>
                </a:gridCol>
                <a:gridCol w="2438400">
                  <a:extLst>
                    <a:ext uri="{9D8B030D-6E8A-4147-A177-3AD203B41FA5}">
                      <a16:colId xmlns:a16="http://schemas.microsoft.com/office/drawing/2014/main" xmlns="" val="4246370681"/>
                    </a:ext>
                  </a:extLst>
                </a:gridCol>
                <a:gridCol w="2438400">
                  <a:extLst>
                    <a:ext uri="{9D8B030D-6E8A-4147-A177-3AD203B41FA5}">
                      <a16:colId xmlns:a16="http://schemas.microsoft.com/office/drawing/2014/main" xmlns="" val="1649999824"/>
                    </a:ext>
                  </a:extLst>
                </a:gridCol>
                <a:gridCol w="2438400">
                  <a:extLst>
                    <a:ext uri="{9D8B030D-6E8A-4147-A177-3AD203B41FA5}">
                      <a16:colId xmlns:a16="http://schemas.microsoft.com/office/drawing/2014/main" xmlns="" val="1447416323"/>
                    </a:ext>
                  </a:extLst>
                </a:gridCol>
              </a:tblGrid>
              <a:tr h="584775">
                <a:tc>
                  <a:txBody>
                    <a:bodyPr/>
                    <a:lstStyle/>
                    <a:p>
                      <a:pPr algn="ctr"/>
                      <a:r>
                        <a:rPr lang="en-US" b="1" dirty="0">
                          <a:solidFill>
                            <a:schemeClr val="bg1">
                              <a:lumMod val="75000"/>
                            </a:schemeClr>
                          </a:solidFill>
                          <a:latin typeface="Britannic Bold" panose="020B0903060703020204" pitchFamily="34" charset="77"/>
                        </a:rPr>
                        <a:t>Task</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Coregistration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Segmentation</a:t>
                      </a:r>
                    </a:p>
                  </a:txBody>
                  <a:tcPr anchor="ctr">
                    <a:solidFill>
                      <a:srgbClr val="D9D9D9"/>
                    </a:solidFill>
                  </a:tcPr>
                </a:tc>
                <a:tc>
                  <a:txBody>
                    <a:bodyPr/>
                    <a:lstStyle/>
                    <a:p>
                      <a:pPr algn="ctr"/>
                      <a:r>
                        <a:rPr lang="en-US" b="1" dirty="0" err="1">
                          <a:solidFill>
                            <a:schemeClr val="tx1"/>
                          </a:solidFill>
                          <a:latin typeface="Britannic Bold" panose="020B0903060703020204" pitchFamily="34" charset="77"/>
                        </a:rPr>
                        <a:t>Normalisation</a:t>
                      </a:r>
                      <a:endParaRPr lang="en-US" b="1" dirty="0">
                        <a:solidFill>
                          <a:schemeClr val="tx1"/>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Smoothing</a:t>
                      </a:r>
                    </a:p>
                  </a:txBody>
                  <a:tcPr anchor="ctr">
                    <a:solidFill>
                      <a:srgbClr val="D9D9D9"/>
                    </a:solidFill>
                  </a:tcPr>
                </a:tc>
                <a:extLst>
                  <a:ext uri="{0D108BD9-81ED-4DB2-BD59-A6C34878D82A}">
                    <a16:rowId xmlns:a16="http://schemas.microsoft.com/office/drawing/2014/main" xmlns="" val="466733712"/>
                  </a:ext>
                </a:extLst>
              </a:tr>
            </a:tbl>
          </a:graphicData>
        </a:graphic>
      </p:graphicFrame>
      <p:pic>
        <p:nvPicPr>
          <p:cNvPr id="4" name="图片 3">
            <a:extLst>
              <a:ext uri="{FF2B5EF4-FFF2-40B4-BE49-F238E27FC236}">
                <a16:creationId xmlns:a16="http://schemas.microsoft.com/office/drawing/2014/main" xmlns="" id="{5C105EBC-E3C3-48EE-8219-0D69A7F41BE7}"/>
              </a:ext>
            </a:extLst>
          </p:cNvPr>
          <p:cNvPicPr>
            <a:picLocks noChangeAspect="1"/>
          </p:cNvPicPr>
          <p:nvPr/>
        </p:nvPicPr>
        <p:blipFill>
          <a:blip r:embed="rId4"/>
          <a:stretch>
            <a:fillRect/>
          </a:stretch>
        </p:blipFill>
        <p:spPr>
          <a:xfrm>
            <a:off x="3517188" y="1517160"/>
            <a:ext cx="5157617" cy="5191925"/>
          </a:xfrm>
          <a:prstGeom prst="rect">
            <a:avLst/>
          </a:prstGeom>
        </p:spPr>
      </p:pic>
    </p:spTree>
    <p:extLst>
      <p:ext uri="{BB962C8B-B14F-4D97-AF65-F5344CB8AC3E}">
        <p14:creationId xmlns:p14="http://schemas.microsoft.com/office/powerpoint/2010/main" xmlns="" val="3252275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SPM DEMO</a:t>
            </a:r>
            <a:endParaRPr lang="en-US" sz="2400" dirty="0">
              <a:solidFill>
                <a:schemeClr val="accent4">
                  <a:lumMod val="40000"/>
                  <a:lumOff val="60000"/>
                </a:schemeClr>
              </a:solidFill>
            </a:endParaRPr>
          </a:p>
        </p:txBody>
      </p:sp>
      <p:graphicFrame>
        <p:nvGraphicFramePr>
          <p:cNvPr id="16" name="Table 15">
            <a:extLst>
              <a:ext uri="{FF2B5EF4-FFF2-40B4-BE49-F238E27FC236}">
                <a16:creationId xmlns:a16="http://schemas.microsoft.com/office/drawing/2014/main" xmlns="" id="{FDC7326A-DF01-3441-B773-EC1FF1A90E84}"/>
              </a:ext>
            </a:extLst>
          </p:cNvPr>
          <p:cNvGraphicFramePr>
            <a:graphicFrameLocks noGrp="1"/>
          </p:cNvGraphicFramePr>
          <p:nvPr>
            <p:extLst>
              <p:ext uri="{D42A27DB-BD31-4B8C-83A1-F6EECF244321}">
                <p14:modId xmlns:p14="http://schemas.microsoft.com/office/powerpoint/2010/main" xmlns="" val="2610948065"/>
              </p:ext>
            </p:extLst>
          </p:nvPr>
        </p:nvGraphicFramePr>
        <p:xfrm>
          <a:off x="-3" y="764367"/>
          <a:ext cx="12192000" cy="58477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xmlns="" val="4085898051"/>
                    </a:ext>
                  </a:extLst>
                </a:gridCol>
                <a:gridCol w="2438400">
                  <a:extLst>
                    <a:ext uri="{9D8B030D-6E8A-4147-A177-3AD203B41FA5}">
                      <a16:colId xmlns:a16="http://schemas.microsoft.com/office/drawing/2014/main" xmlns="" val="3125894412"/>
                    </a:ext>
                  </a:extLst>
                </a:gridCol>
                <a:gridCol w="2438400">
                  <a:extLst>
                    <a:ext uri="{9D8B030D-6E8A-4147-A177-3AD203B41FA5}">
                      <a16:colId xmlns:a16="http://schemas.microsoft.com/office/drawing/2014/main" xmlns="" val="4246370681"/>
                    </a:ext>
                  </a:extLst>
                </a:gridCol>
                <a:gridCol w="2438400">
                  <a:extLst>
                    <a:ext uri="{9D8B030D-6E8A-4147-A177-3AD203B41FA5}">
                      <a16:colId xmlns:a16="http://schemas.microsoft.com/office/drawing/2014/main" xmlns="" val="1649999824"/>
                    </a:ext>
                  </a:extLst>
                </a:gridCol>
                <a:gridCol w="2438400">
                  <a:extLst>
                    <a:ext uri="{9D8B030D-6E8A-4147-A177-3AD203B41FA5}">
                      <a16:colId xmlns:a16="http://schemas.microsoft.com/office/drawing/2014/main" xmlns="" val="1447416323"/>
                    </a:ext>
                  </a:extLst>
                </a:gridCol>
              </a:tblGrid>
              <a:tr h="584775">
                <a:tc>
                  <a:txBody>
                    <a:bodyPr/>
                    <a:lstStyle/>
                    <a:p>
                      <a:pPr algn="ctr"/>
                      <a:r>
                        <a:rPr lang="en-US" b="1" dirty="0">
                          <a:solidFill>
                            <a:schemeClr val="bg1">
                              <a:lumMod val="75000"/>
                            </a:schemeClr>
                          </a:solidFill>
                          <a:latin typeface="Britannic Bold" panose="020B0903060703020204" pitchFamily="34" charset="77"/>
                        </a:rPr>
                        <a:t>Task</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Coregistration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bg1">
                              <a:lumMod val="75000"/>
                            </a:schemeClr>
                          </a:solidFill>
                          <a:latin typeface="Britannic Bold" panose="020B0903060703020204" pitchFamily="34" charset="77"/>
                        </a:rPr>
                        <a:t>Segmentation</a:t>
                      </a:r>
                    </a:p>
                  </a:txBody>
                  <a:tcPr anchor="ctr">
                    <a:solidFill>
                      <a:srgbClr val="D9D9D9"/>
                    </a:solidFill>
                  </a:tcPr>
                </a:tc>
                <a:tc>
                  <a:txBody>
                    <a:bodyPr/>
                    <a:lstStyle/>
                    <a:p>
                      <a:pPr algn="ctr"/>
                      <a:r>
                        <a:rPr lang="en-US" b="1" dirty="0" err="1">
                          <a:solidFill>
                            <a:schemeClr val="bg1">
                              <a:lumMod val="75000"/>
                            </a:schemeClr>
                          </a:solidFill>
                          <a:latin typeface="Britannic Bold" panose="020B0903060703020204" pitchFamily="34" charset="77"/>
                        </a:rPr>
                        <a:t>Normalisation</a:t>
                      </a:r>
                      <a:endParaRPr lang="en-US" b="1" dirty="0">
                        <a:solidFill>
                          <a:schemeClr val="bg1">
                            <a:lumMod val="75000"/>
                          </a:schemeClr>
                        </a:solidFill>
                        <a:latin typeface="Britannic Bold" panose="020B0903060703020204" pitchFamily="34" charset="77"/>
                      </a:endParaRPr>
                    </a:p>
                  </a:txBody>
                  <a:tcPr anchor="ctr">
                    <a:solidFill>
                      <a:srgbClr val="D9D9D9"/>
                    </a:solidFill>
                  </a:tcPr>
                </a:tc>
                <a:tc>
                  <a:txBody>
                    <a:bodyPr/>
                    <a:lstStyle/>
                    <a:p>
                      <a:pPr algn="ctr"/>
                      <a:r>
                        <a:rPr lang="en-US" b="1" dirty="0">
                          <a:solidFill>
                            <a:schemeClr val="tx1"/>
                          </a:solidFill>
                          <a:latin typeface="Britannic Bold" panose="020B0903060703020204" pitchFamily="34" charset="77"/>
                        </a:rPr>
                        <a:t>Smoothing</a:t>
                      </a:r>
                    </a:p>
                  </a:txBody>
                  <a:tcPr anchor="ctr">
                    <a:solidFill>
                      <a:srgbClr val="D9D9D9"/>
                    </a:solidFill>
                  </a:tcPr>
                </a:tc>
                <a:extLst>
                  <a:ext uri="{0D108BD9-81ED-4DB2-BD59-A6C34878D82A}">
                    <a16:rowId xmlns:a16="http://schemas.microsoft.com/office/drawing/2014/main" xmlns="" val="466733712"/>
                  </a:ext>
                </a:extLst>
              </a:tr>
            </a:tbl>
          </a:graphicData>
        </a:graphic>
      </p:graphicFrame>
      <p:pic>
        <p:nvPicPr>
          <p:cNvPr id="3" name="图片 2">
            <a:extLst>
              <a:ext uri="{FF2B5EF4-FFF2-40B4-BE49-F238E27FC236}">
                <a16:creationId xmlns:a16="http://schemas.microsoft.com/office/drawing/2014/main" xmlns="" id="{E5D0C9DC-2884-4785-906C-5620023F4929}"/>
              </a:ext>
            </a:extLst>
          </p:cNvPr>
          <p:cNvPicPr>
            <a:picLocks noChangeAspect="1"/>
          </p:cNvPicPr>
          <p:nvPr/>
        </p:nvPicPr>
        <p:blipFill>
          <a:blip r:embed="rId4"/>
          <a:stretch>
            <a:fillRect/>
          </a:stretch>
        </p:blipFill>
        <p:spPr>
          <a:xfrm>
            <a:off x="3432322" y="1403587"/>
            <a:ext cx="5350210" cy="5385799"/>
          </a:xfrm>
          <a:prstGeom prst="rect">
            <a:avLst/>
          </a:prstGeom>
        </p:spPr>
      </p:pic>
    </p:spTree>
    <p:extLst>
      <p:ext uri="{BB962C8B-B14F-4D97-AF65-F5344CB8AC3E}">
        <p14:creationId xmlns:p14="http://schemas.microsoft.com/office/powerpoint/2010/main" xmlns="" val="85568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4545CBB-56FB-4640-ACBB-E7122586B19D}"/>
              </a:ext>
            </a:extLst>
          </p:cNvPr>
          <p:cNvGrpSpPr/>
          <p:nvPr/>
        </p:nvGrpSpPr>
        <p:grpSpPr>
          <a:xfrm>
            <a:off x="0" y="0"/>
            <a:ext cx="12192000" cy="596349"/>
            <a:chOff x="0" y="0"/>
            <a:chExt cx="12192000" cy="596349"/>
          </a:xfrm>
        </p:grpSpPr>
        <p:sp>
          <p:nvSpPr>
            <p:cNvPr id="3" name="Rectangle 2">
              <a:extLst>
                <a:ext uri="{FF2B5EF4-FFF2-40B4-BE49-F238E27FC236}">
                  <a16:creationId xmlns:a16="http://schemas.microsoft.com/office/drawing/2014/main" xmlns="" id="{DB54E894-4338-DD42-B338-C0D78EF1429C}"/>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ACF4E2F0-5DA5-B24B-8C62-9440B3109617}"/>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sp>
        <p:nvSpPr>
          <p:cNvPr id="7" name="TextBox 6">
            <a:extLst>
              <a:ext uri="{FF2B5EF4-FFF2-40B4-BE49-F238E27FC236}">
                <a16:creationId xmlns:a16="http://schemas.microsoft.com/office/drawing/2014/main" xmlns="" id="{BE2DC109-5BAC-FA4D-8E75-8A40B30A1B6C}"/>
              </a:ext>
            </a:extLst>
          </p:cNvPr>
          <p:cNvSpPr txBox="1"/>
          <p:nvPr/>
        </p:nvSpPr>
        <p:spPr>
          <a:xfrm>
            <a:off x="650984" y="882383"/>
            <a:ext cx="10890032" cy="461665"/>
          </a:xfrm>
          <a:prstGeom prst="rect">
            <a:avLst/>
          </a:prstGeom>
          <a:solidFill>
            <a:schemeClr val="bg1">
              <a:lumMod val="95000"/>
            </a:schemeClr>
          </a:solidFill>
          <a:ln>
            <a:noFill/>
          </a:ln>
        </p:spPr>
        <p:txBody>
          <a:bodyPr wrap="square" rtlCol="0">
            <a:spAutoFit/>
          </a:bodyPr>
          <a:lstStyle/>
          <a:p>
            <a:r>
              <a:rPr lang="en-US" sz="2400" b="1" dirty="0">
                <a:solidFill>
                  <a:schemeClr val="bg1">
                    <a:lumMod val="50000"/>
                  </a:schemeClr>
                </a:solidFill>
                <a:latin typeface="Avenir Next" panose="020B0503020202020204" pitchFamily="34" charset="0"/>
              </a:rPr>
              <a:t>References &amp; further reading</a:t>
            </a:r>
          </a:p>
        </p:txBody>
      </p:sp>
      <p:sp>
        <p:nvSpPr>
          <p:cNvPr id="2" name="Rectangle 1"/>
          <p:cNvSpPr/>
          <p:nvPr/>
        </p:nvSpPr>
        <p:spPr>
          <a:xfrm>
            <a:off x="650984" y="1630082"/>
            <a:ext cx="10890032" cy="3293209"/>
          </a:xfrm>
          <a:prstGeom prst="rect">
            <a:avLst/>
          </a:prstGeom>
        </p:spPr>
        <p:txBody>
          <a:bodyPr wrap="square">
            <a:spAutoFit/>
          </a:bodyPr>
          <a:lstStyle/>
          <a:p>
            <a:r>
              <a:rPr lang="en-GB" sz="1600" dirty="0"/>
              <a:t>Slides from previous years of the </a:t>
            </a:r>
            <a:r>
              <a:rPr lang="en-GB" sz="1600" dirty="0" err="1"/>
              <a:t>MfD</a:t>
            </a:r>
            <a:r>
              <a:rPr lang="en-GB" sz="1600" dirty="0"/>
              <a:t> course </a:t>
            </a:r>
          </a:p>
          <a:p>
            <a:r>
              <a:rPr lang="en-GB" sz="1600" dirty="0"/>
              <a:t>(</a:t>
            </a:r>
            <a:r>
              <a:rPr lang="en-GB" sz="1600" dirty="0">
                <a:hlinkClick r:id="rId3"/>
              </a:rPr>
              <a:t>http://www.fil.ion.ucl.ac.uk/mfd/</a:t>
            </a:r>
            <a:r>
              <a:rPr lang="en-GB" sz="1600" dirty="0"/>
              <a:t>)</a:t>
            </a:r>
          </a:p>
          <a:p>
            <a:endParaRPr lang="en-GB" sz="1600" dirty="0"/>
          </a:p>
          <a:p>
            <a:r>
              <a:rPr lang="en-GB" sz="1600" dirty="0"/>
              <a:t>Ashby, G. (2011). </a:t>
            </a:r>
            <a:r>
              <a:rPr lang="en-GB" sz="1600" i="1" dirty="0"/>
              <a:t>Statistical analysis of fMRI data</a:t>
            </a:r>
            <a:r>
              <a:rPr lang="en-GB" sz="1600" dirty="0"/>
              <a:t>. The MIT Press.</a:t>
            </a:r>
          </a:p>
          <a:p>
            <a:endParaRPr lang="en-GB" sz="1600" dirty="0"/>
          </a:p>
          <a:p>
            <a:r>
              <a:rPr lang="en-GB" sz="1600" dirty="0"/>
              <a:t>Poldark, R., Mumford, J., Nichols, T. (2011). </a:t>
            </a:r>
            <a:r>
              <a:rPr lang="en-GB" sz="1600" i="1" dirty="0"/>
              <a:t>Handbook of Functional MRI Data Analysis. </a:t>
            </a:r>
            <a:r>
              <a:rPr lang="en-GB" sz="1600" dirty="0"/>
              <a:t>Cambridge University Press. </a:t>
            </a:r>
          </a:p>
          <a:p>
            <a:endParaRPr lang="en-GB" sz="1600" dirty="0"/>
          </a:p>
          <a:p>
            <a:r>
              <a:rPr lang="en-GB" sz="1600" dirty="0"/>
              <a:t>Andy’s Brain blog </a:t>
            </a:r>
          </a:p>
          <a:p>
            <a:r>
              <a:rPr lang="en-GB" sz="1600" dirty="0"/>
              <a:t>(</a:t>
            </a:r>
            <a:r>
              <a:rPr lang="en-GB" altLang="zh-CN" sz="1600" dirty="0">
                <a:hlinkClick r:id="rId4"/>
              </a:rPr>
              <a:t>https://www.andysbrainblog.com/</a:t>
            </a:r>
            <a:r>
              <a:rPr lang="en-GB" altLang="zh-CN" sz="1600" dirty="0"/>
              <a:t>)</a:t>
            </a:r>
          </a:p>
          <a:p>
            <a:endParaRPr lang="en-GB" altLang="zh-CN" sz="1600" dirty="0"/>
          </a:p>
          <a:p>
            <a:r>
              <a:rPr lang="en-GB" altLang="zh-CN" sz="1600" dirty="0"/>
              <a:t>SPM12 Manual</a:t>
            </a:r>
          </a:p>
          <a:p>
            <a:r>
              <a:rPr lang="en-GB" altLang="zh-CN" sz="1600" dirty="0"/>
              <a:t>(</a:t>
            </a:r>
            <a:r>
              <a:rPr lang="en-GB" altLang="zh-CN" sz="1600" dirty="0">
                <a:hlinkClick r:id="rId5"/>
              </a:rPr>
              <a:t>https://www.fil.ion.ucl.ac.uk/spm/doc/spm12_manual.pdfhttps://www.fil.ion.ucl.ac.uk/spm/doc/spm12_manual.pdf</a:t>
            </a:r>
            <a:r>
              <a:rPr lang="en-GB" altLang="zh-CN" sz="1600" dirty="0"/>
              <a:t>)</a:t>
            </a:r>
          </a:p>
          <a:p>
            <a:endParaRPr lang="en-GB" sz="1600" dirty="0"/>
          </a:p>
        </p:txBody>
      </p:sp>
      <p:sp>
        <p:nvSpPr>
          <p:cNvPr id="10" name="Rectangle 9">
            <a:extLst>
              <a:ext uri="{FF2B5EF4-FFF2-40B4-BE49-F238E27FC236}">
                <a16:creationId xmlns:a16="http://schemas.microsoft.com/office/drawing/2014/main" xmlns="" id="{27AEBFD7-0064-CC49-BCA3-2685A47724A3}"/>
              </a:ext>
            </a:extLst>
          </p:cNvPr>
          <p:cNvSpPr/>
          <p:nvPr/>
        </p:nvSpPr>
        <p:spPr>
          <a:xfrm>
            <a:off x="147563" y="114333"/>
            <a:ext cx="7023799"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COREGISTRATION, NORMALISATION &amp; SMOOTHING</a:t>
            </a:r>
            <a:endParaRPr lang="en-US" sz="2400" dirty="0">
              <a:solidFill>
                <a:schemeClr val="accent4">
                  <a:lumMod val="40000"/>
                  <a:lumOff val="60000"/>
                </a:schemeClr>
              </a:solidFill>
            </a:endParaRPr>
          </a:p>
        </p:txBody>
      </p:sp>
    </p:spTree>
    <p:extLst>
      <p:ext uri="{BB962C8B-B14F-4D97-AF65-F5344CB8AC3E}">
        <p14:creationId xmlns:p14="http://schemas.microsoft.com/office/powerpoint/2010/main" xmlns="" val="703353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2545CD8C-60C6-9B4C-AFB3-15F8F084B5EE}"/>
              </a:ext>
            </a:extLst>
          </p:cNvPr>
          <p:cNvGrpSpPr/>
          <p:nvPr/>
        </p:nvGrpSpPr>
        <p:grpSpPr>
          <a:xfrm>
            <a:off x="0" y="0"/>
            <a:ext cx="12192000" cy="596349"/>
            <a:chOff x="0" y="0"/>
            <a:chExt cx="12192000" cy="596349"/>
          </a:xfrm>
        </p:grpSpPr>
        <p:sp>
          <p:nvSpPr>
            <p:cNvPr id="14" name="Rectangle 13">
              <a:extLst>
                <a:ext uri="{FF2B5EF4-FFF2-40B4-BE49-F238E27FC236}">
                  <a16:creationId xmlns:a16="http://schemas.microsoft.com/office/drawing/2014/main" xmlns="" id="{98A80BAB-30E3-5A4F-8FEF-A2CD525E3051}"/>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xmlns="" id="{4ED0CA72-160C-FF40-A077-E3F150481C93}"/>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6" name="TextBox 15">
            <a:extLst>
              <a:ext uri="{FF2B5EF4-FFF2-40B4-BE49-F238E27FC236}">
                <a16:creationId xmlns:a16="http://schemas.microsoft.com/office/drawing/2014/main" xmlns="" id="{C7A5C9BC-857B-B54A-9036-EA8054C30949}"/>
              </a:ext>
            </a:extLst>
          </p:cNvPr>
          <p:cNvSpPr txBox="1"/>
          <p:nvPr/>
        </p:nvSpPr>
        <p:spPr>
          <a:xfrm>
            <a:off x="4391351" y="6071148"/>
            <a:ext cx="3409298" cy="646331"/>
          </a:xfrm>
          <a:prstGeom prst="rect">
            <a:avLst/>
          </a:prstGeom>
          <a:noFill/>
        </p:spPr>
        <p:txBody>
          <a:bodyPr wrap="square" rtlCol="0">
            <a:spAutoFit/>
          </a:bodyPr>
          <a:lstStyle/>
          <a:p>
            <a:pPr algn="ctr"/>
            <a:r>
              <a:rPr lang="en-US" dirty="0">
                <a:solidFill>
                  <a:schemeClr val="bg1">
                    <a:lumMod val="85000"/>
                  </a:schemeClr>
                </a:solidFill>
                <a:latin typeface="Gill Sans Ultra Bold" panose="020B0A02020104020203" pitchFamily="34" charset="77"/>
              </a:rPr>
              <a:t>Methods for Dummies</a:t>
            </a:r>
          </a:p>
          <a:p>
            <a:pPr algn="ctr"/>
            <a:r>
              <a:rPr lang="en-US" dirty="0">
                <a:solidFill>
                  <a:schemeClr val="bg1">
                    <a:lumMod val="85000"/>
                  </a:schemeClr>
                </a:solidFill>
                <a:latin typeface="Gill Sans Ultra Bold" panose="020B0A02020104020203" pitchFamily="34" charset="77"/>
              </a:rPr>
              <a:t>2019-2020</a:t>
            </a:r>
          </a:p>
        </p:txBody>
      </p:sp>
      <p:sp>
        <p:nvSpPr>
          <p:cNvPr id="4" name="Rectangle 3">
            <a:extLst>
              <a:ext uri="{FF2B5EF4-FFF2-40B4-BE49-F238E27FC236}">
                <a16:creationId xmlns:a16="http://schemas.microsoft.com/office/drawing/2014/main" xmlns="" id="{B11CCC45-2760-CF4B-94EF-93A9DADA2CEF}"/>
              </a:ext>
            </a:extLst>
          </p:cNvPr>
          <p:cNvSpPr/>
          <p:nvPr/>
        </p:nvSpPr>
        <p:spPr>
          <a:xfrm>
            <a:off x="3175161" y="2043142"/>
            <a:ext cx="5841674" cy="1015663"/>
          </a:xfrm>
          <a:prstGeom prst="rect">
            <a:avLst/>
          </a:prstGeom>
        </p:spPr>
        <p:txBody>
          <a:bodyPr wrap="square" anchor="ctr">
            <a:spAutoFit/>
          </a:bodyPr>
          <a:lstStyle/>
          <a:p>
            <a:pPr algn="ctr"/>
            <a:r>
              <a:rPr lang="en-US" sz="6000" dirty="0">
                <a:solidFill>
                  <a:schemeClr val="accent2"/>
                </a:solidFill>
                <a:latin typeface="Britannic Bold" panose="020B0903060703020204" pitchFamily="34" charset="77"/>
              </a:rPr>
              <a:t>THANK YOU!</a:t>
            </a:r>
            <a:endParaRPr lang="en-US" sz="6000" dirty="0">
              <a:solidFill>
                <a:schemeClr val="accent2"/>
              </a:solidFill>
            </a:endParaRPr>
          </a:p>
        </p:txBody>
      </p:sp>
    </p:spTree>
    <p:extLst>
      <p:ext uri="{BB962C8B-B14F-4D97-AF65-F5344CB8AC3E}">
        <p14:creationId xmlns:p14="http://schemas.microsoft.com/office/powerpoint/2010/main" xmlns="" val="99783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xmlns="" id="{0D8986C0-2746-3742-A03F-099E8CC183CF}"/>
              </a:ext>
            </a:extLst>
          </p:cNvPr>
          <p:cNvSpPr/>
          <p:nvPr/>
        </p:nvSpPr>
        <p:spPr>
          <a:xfrm>
            <a:off x="9899374" y="3473738"/>
            <a:ext cx="2250085" cy="3363065"/>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pic>
        <p:nvPicPr>
          <p:cNvPr id="13" name="Picture 12" descr="A picture containing photo, monitor, animal, screen&#10;&#10;Description automatically generated">
            <a:extLst>
              <a:ext uri="{FF2B5EF4-FFF2-40B4-BE49-F238E27FC236}">
                <a16:creationId xmlns:a16="http://schemas.microsoft.com/office/drawing/2014/main" xmlns="" id="{5C63C300-AE29-3F4B-9B37-3E9E2482F9A1}"/>
              </a:ext>
            </a:extLst>
          </p:cNvPr>
          <p:cNvPicPr>
            <a:picLocks noChangeAspect="1"/>
          </p:cNvPicPr>
          <p:nvPr/>
        </p:nvPicPr>
        <p:blipFill rotWithShape="1">
          <a:blip r:embed="rId3">
            <a:grayscl/>
          </a:blip>
          <a:srcRect t="669" r="624" b="2028"/>
          <a:stretch/>
        </p:blipFill>
        <p:spPr>
          <a:xfrm>
            <a:off x="637437" y="2506628"/>
            <a:ext cx="1075107" cy="1061307"/>
          </a:xfrm>
          <a:prstGeom prst="rect">
            <a:avLst/>
          </a:prstGeom>
        </p:spPr>
      </p:pic>
      <p:pic>
        <p:nvPicPr>
          <p:cNvPr id="17" name="Picture 16" descr="A picture containing photo, monitor, animal, screen&#10;&#10;Description automatically generated">
            <a:extLst>
              <a:ext uri="{FF2B5EF4-FFF2-40B4-BE49-F238E27FC236}">
                <a16:creationId xmlns:a16="http://schemas.microsoft.com/office/drawing/2014/main" xmlns="" id="{E81A84AF-ADD6-B547-B885-50FF8D12AAC8}"/>
              </a:ext>
            </a:extLst>
          </p:cNvPr>
          <p:cNvPicPr>
            <a:picLocks noChangeAspect="1"/>
          </p:cNvPicPr>
          <p:nvPr/>
        </p:nvPicPr>
        <p:blipFill rotWithShape="1">
          <a:blip r:embed="rId3">
            <a:grayscl/>
          </a:blip>
          <a:srcRect t="669" r="624" b="2028"/>
          <a:stretch/>
        </p:blipFill>
        <p:spPr>
          <a:xfrm rot="21180777">
            <a:off x="721356" y="2327019"/>
            <a:ext cx="1075107" cy="1061307"/>
          </a:xfrm>
          <a:prstGeom prst="rect">
            <a:avLst/>
          </a:prstGeom>
        </p:spPr>
      </p:pic>
      <p:pic>
        <p:nvPicPr>
          <p:cNvPr id="19" name="Picture 18" descr="A picture containing photo, monitor, animal, screen&#10;&#10;Description automatically generated">
            <a:extLst>
              <a:ext uri="{FF2B5EF4-FFF2-40B4-BE49-F238E27FC236}">
                <a16:creationId xmlns:a16="http://schemas.microsoft.com/office/drawing/2014/main" xmlns="" id="{1CB6E109-1744-5646-B899-CEE243D08906}"/>
              </a:ext>
            </a:extLst>
          </p:cNvPr>
          <p:cNvPicPr>
            <a:picLocks noChangeAspect="1"/>
          </p:cNvPicPr>
          <p:nvPr/>
        </p:nvPicPr>
        <p:blipFill rotWithShape="1">
          <a:blip r:embed="rId3">
            <a:grayscl/>
          </a:blip>
          <a:srcRect t="669" r="624" b="2028"/>
          <a:stretch/>
        </p:blipFill>
        <p:spPr>
          <a:xfrm rot="21200198">
            <a:off x="601779" y="2234767"/>
            <a:ext cx="1075107" cy="1061307"/>
          </a:xfrm>
          <a:prstGeom prst="rect">
            <a:avLst/>
          </a:prstGeom>
        </p:spPr>
      </p:pic>
      <p:pic>
        <p:nvPicPr>
          <p:cNvPr id="20" name="Picture 19" descr="A picture containing photo, monitor, animal, screen&#10;&#10;Description automatically generated">
            <a:extLst>
              <a:ext uri="{FF2B5EF4-FFF2-40B4-BE49-F238E27FC236}">
                <a16:creationId xmlns:a16="http://schemas.microsoft.com/office/drawing/2014/main" xmlns="" id="{F10739CA-1B47-D04E-A15E-AF7B23F49C3A}"/>
              </a:ext>
            </a:extLst>
          </p:cNvPr>
          <p:cNvPicPr>
            <a:picLocks noChangeAspect="1"/>
          </p:cNvPicPr>
          <p:nvPr/>
        </p:nvPicPr>
        <p:blipFill rotWithShape="1">
          <a:blip r:embed="rId3">
            <a:grayscl/>
          </a:blip>
          <a:srcRect t="669" r="624" b="2028"/>
          <a:stretch/>
        </p:blipFill>
        <p:spPr>
          <a:xfrm rot="859985">
            <a:off x="656137" y="2367797"/>
            <a:ext cx="1075107" cy="1061307"/>
          </a:xfrm>
          <a:prstGeom prst="rect">
            <a:avLst/>
          </a:prstGeom>
        </p:spPr>
      </p:pic>
      <p:pic>
        <p:nvPicPr>
          <p:cNvPr id="21" name="Picture 20" descr="A picture containing photo, monitor, animal, screen&#10;&#10;Description automatically generated">
            <a:extLst>
              <a:ext uri="{FF2B5EF4-FFF2-40B4-BE49-F238E27FC236}">
                <a16:creationId xmlns:a16="http://schemas.microsoft.com/office/drawing/2014/main" xmlns="" id="{F58B9890-3A10-C841-B9F8-8345F49C328C}"/>
              </a:ext>
            </a:extLst>
          </p:cNvPr>
          <p:cNvPicPr>
            <a:picLocks noChangeAspect="1"/>
          </p:cNvPicPr>
          <p:nvPr/>
        </p:nvPicPr>
        <p:blipFill rotWithShape="1">
          <a:blip r:embed="rId3">
            <a:grayscl/>
          </a:blip>
          <a:srcRect t="669" r="624" b="2028"/>
          <a:stretch/>
        </p:blipFill>
        <p:spPr>
          <a:xfrm>
            <a:off x="765751" y="2412431"/>
            <a:ext cx="1075107" cy="1061307"/>
          </a:xfrm>
          <a:prstGeom prst="rect">
            <a:avLst/>
          </a:prstGeom>
        </p:spPr>
      </p:pic>
      <p:pic>
        <p:nvPicPr>
          <p:cNvPr id="22" name="Picture 21" descr="A picture containing photo, monitor, animal, screen&#10;&#10;Description automatically generated">
            <a:extLst>
              <a:ext uri="{FF2B5EF4-FFF2-40B4-BE49-F238E27FC236}">
                <a16:creationId xmlns:a16="http://schemas.microsoft.com/office/drawing/2014/main" xmlns="" id="{BD62EF42-AC32-0549-B098-A534E86A577E}"/>
              </a:ext>
            </a:extLst>
          </p:cNvPr>
          <p:cNvPicPr>
            <a:picLocks noChangeAspect="1"/>
          </p:cNvPicPr>
          <p:nvPr/>
        </p:nvPicPr>
        <p:blipFill rotWithShape="1">
          <a:blip r:embed="rId3">
            <a:grayscl/>
          </a:blip>
          <a:srcRect t="669" r="624" b="2028"/>
          <a:stretch/>
        </p:blipFill>
        <p:spPr>
          <a:xfrm rot="230273">
            <a:off x="861287" y="2515115"/>
            <a:ext cx="1075107" cy="1061307"/>
          </a:xfrm>
          <a:prstGeom prst="rect">
            <a:avLst/>
          </a:prstGeom>
        </p:spPr>
      </p:pic>
      <p:pic>
        <p:nvPicPr>
          <p:cNvPr id="23" name="Picture 22" descr="A picture containing photo, monitor, animal, screen&#10;&#10;Description automatically generated">
            <a:extLst>
              <a:ext uri="{FF2B5EF4-FFF2-40B4-BE49-F238E27FC236}">
                <a16:creationId xmlns:a16="http://schemas.microsoft.com/office/drawing/2014/main" xmlns="" id="{745CC96B-A7D4-0548-8AA8-C479ECDFC8E0}"/>
              </a:ext>
            </a:extLst>
          </p:cNvPr>
          <p:cNvPicPr>
            <a:picLocks noChangeAspect="1"/>
          </p:cNvPicPr>
          <p:nvPr/>
        </p:nvPicPr>
        <p:blipFill rotWithShape="1">
          <a:blip r:embed="rId3">
            <a:grayscl/>
          </a:blip>
          <a:srcRect t="669" r="624" b="2028"/>
          <a:stretch/>
        </p:blipFill>
        <p:spPr>
          <a:xfrm rot="21046389">
            <a:off x="643250" y="2506628"/>
            <a:ext cx="1075107" cy="1061307"/>
          </a:xfrm>
          <a:prstGeom prst="rect">
            <a:avLst/>
          </a:prstGeom>
        </p:spPr>
      </p:pic>
      <p:grpSp>
        <p:nvGrpSpPr>
          <p:cNvPr id="25" name="Group 24">
            <a:extLst>
              <a:ext uri="{FF2B5EF4-FFF2-40B4-BE49-F238E27FC236}">
                <a16:creationId xmlns:a16="http://schemas.microsoft.com/office/drawing/2014/main" xmlns="" id="{7F41187A-E195-2C4F-A496-F25B61FA68C2}"/>
              </a:ext>
            </a:extLst>
          </p:cNvPr>
          <p:cNvGrpSpPr/>
          <p:nvPr/>
        </p:nvGrpSpPr>
        <p:grpSpPr>
          <a:xfrm>
            <a:off x="721355" y="2524020"/>
            <a:ext cx="1075107" cy="1061307"/>
            <a:chOff x="8432206" y="2367693"/>
            <a:chExt cx="1075107" cy="1061307"/>
          </a:xfrm>
        </p:grpSpPr>
        <p:pic>
          <p:nvPicPr>
            <p:cNvPr id="24" name="Picture 23" descr="A picture containing photo, monitor, animal, screen&#10;&#10;Description automatically generated">
              <a:extLst>
                <a:ext uri="{FF2B5EF4-FFF2-40B4-BE49-F238E27FC236}">
                  <a16:creationId xmlns:a16="http://schemas.microsoft.com/office/drawing/2014/main" xmlns="" id="{09A72273-D0CF-F74E-97D0-DD967E861C7B}"/>
                </a:ext>
              </a:extLst>
            </p:cNvPr>
            <p:cNvPicPr>
              <a:picLocks noChangeAspect="1"/>
            </p:cNvPicPr>
            <p:nvPr/>
          </p:nvPicPr>
          <p:blipFill rotWithShape="1">
            <a:blip r:embed="rId3">
              <a:grayscl/>
            </a:blip>
            <a:srcRect t="669" r="624" b="2028"/>
            <a:stretch/>
          </p:blipFill>
          <p:spPr>
            <a:xfrm>
              <a:off x="8432206" y="2367693"/>
              <a:ext cx="1075107" cy="1061307"/>
            </a:xfrm>
            <a:prstGeom prst="rect">
              <a:avLst/>
            </a:prstGeom>
          </p:spPr>
        </p:pic>
        <p:sp>
          <p:nvSpPr>
            <p:cNvPr id="14" name="Rectangle 13">
              <a:extLst>
                <a:ext uri="{FF2B5EF4-FFF2-40B4-BE49-F238E27FC236}">
                  <a16:creationId xmlns:a16="http://schemas.microsoft.com/office/drawing/2014/main" xmlns="" id="{8E38E51B-1A7B-2F42-B005-FEB582ABB573}"/>
                </a:ext>
              </a:extLst>
            </p:cNvPr>
            <p:cNvSpPr/>
            <p:nvPr/>
          </p:nvSpPr>
          <p:spPr>
            <a:xfrm>
              <a:off x="8432206" y="2367693"/>
              <a:ext cx="1075107" cy="1061307"/>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xmlns="" id="{0B0997AA-BFC9-4E44-B003-D1CF2DC828A1}"/>
              </a:ext>
            </a:extLst>
          </p:cNvPr>
          <p:cNvGrpSpPr/>
          <p:nvPr/>
        </p:nvGrpSpPr>
        <p:grpSpPr>
          <a:xfrm>
            <a:off x="721355" y="5388506"/>
            <a:ext cx="1075107" cy="1061307"/>
            <a:chOff x="8432206" y="2367693"/>
            <a:chExt cx="1075107" cy="1061307"/>
          </a:xfrm>
        </p:grpSpPr>
        <p:pic>
          <p:nvPicPr>
            <p:cNvPr id="27" name="Picture 26" descr="A picture containing photo, monitor, animal, screen&#10;&#10;Description automatically generated">
              <a:extLst>
                <a:ext uri="{FF2B5EF4-FFF2-40B4-BE49-F238E27FC236}">
                  <a16:creationId xmlns:a16="http://schemas.microsoft.com/office/drawing/2014/main" xmlns="" id="{7521077E-1CF5-4D4E-86AA-2BCA915F1569}"/>
                </a:ext>
              </a:extLst>
            </p:cNvPr>
            <p:cNvPicPr>
              <a:picLocks noChangeAspect="1"/>
            </p:cNvPicPr>
            <p:nvPr/>
          </p:nvPicPr>
          <p:blipFill rotWithShape="1">
            <a:blip r:embed="rId3"/>
            <a:srcRect t="669" r="624" b="2028"/>
            <a:stretch/>
          </p:blipFill>
          <p:spPr>
            <a:xfrm>
              <a:off x="8432206" y="2367693"/>
              <a:ext cx="1075107" cy="1061307"/>
            </a:xfrm>
            <a:prstGeom prst="rect">
              <a:avLst/>
            </a:prstGeom>
          </p:spPr>
        </p:pic>
        <p:sp>
          <p:nvSpPr>
            <p:cNvPr id="28" name="Rectangle 27">
              <a:extLst>
                <a:ext uri="{FF2B5EF4-FFF2-40B4-BE49-F238E27FC236}">
                  <a16:creationId xmlns:a16="http://schemas.microsoft.com/office/drawing/2014/main" xmlns="" id="{DC1EF603-0DBE-FB40-BB09-0DA715BBB500}"/>
                </a:ext>
              </a:extLst>
            </p:cNvPr>
            <p:cNvSpPr/>
            <p:nvPr/>
          </p:nvSpPr>
          <p:spPr>
            <a:xfrm>
              <a:off x="8432206" y="2367693"/>
              <a:ext cx="1075107" cy="1061307"/>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xmlns="" id="{4C26D667-EFB7-4A43-8666-EEDA8BEC7057}"/>
              </a:ext>
            </a:extLst>
          </p:cNvPr>
          <p:cNvSpPr txBox="1"/>
          <p:nvPr/>
        </p:nvSpPr>
        <p:spPr>
          <a:xfrm>
            <a:off x="346797" y="1698419"/>
            <a:ext cx="2104085" cy="369332"/>
          </a:xfrm>
          <a:prstGeom prst="rect">
            <a:avLst/>
          </a:prstGeom>
          <a:noFill/>
        </p:spPr>
        <p:txBody>
          <a:bodyPr wrap="square" rtlCol="0">
            <a:spAutoFit/>
          </a:bodyPr>
          <a:lstStyle/>
          <a:p>
            <a:pPr algn="ctr"/>
            <a:r>
              <a:rPr lang="en-US" b="1" dirty="0">
                <a:solidFill>
                  <a:schemeClr val="bg1">
                    <a:lumMod val="75000"/>
                  </a:schemeClr>
                </a:solidFill>
                <a:latin typeface="Avenir Next" panose="020B0503020202020204" pitchFamily="34" charset="0"/>
              </a:rPr>
              <a:t>fMRI time-series</a:t>
            </a:r>
          </a:p>
        </p:txBody>
      </p:sp>
      <p:sp>
        <p:nvSpPr>
          <p:cNvPr id="30" name="TextBox 29">
            <a:extLst>
              <a:ext uri="{FF2B5EF4-FFF2-40B4-BE49-F238E27FC236}">
                <a16:creationId xmlns:a16="http://schemas.microsoft.com/office/drawing/2014/main" xmlns="" id="{988E1F7B-938B-A946-8173-9F1CE46A4C8A}"/>
              </a:ext>
            </a:extLst>
          </p:cNvPr>
          <p:cNvSpPr txBox="1"/>
          <p:nvPr/>
        </p:nvSpPr>
        <p:spPr>
          <a:xfrm>
            <a:off x="541501" y="4640575"/>
            <a:ext cx="2104085" cy="646331"/>
          </a:xfrm>
          <a:prstGeom prst="rect">
            <a:avLst/>
          </a:prstGeom>
          <a:noFill/>
        </p:spPr>
        <p:txBody>
          <a:bodyPr wrap="square" rtlCol="0">
            <a:spAutoFit/>
          </a:bodyPr>
          <a:lstStyle/>
          <a:p>
            <a:r>
              <a:rPr lang="en-US" b="1" dirty="0">
                <a:solidFill>
                  <a:schemeClr val="bg1">
                    <a:lumMod val="75000"/>
                  </a:schemeClr>
                </a:solidFill>
                <a:latin typeface="Avenir Next" panose="020B0503020202020204" pitchFamily="34" charset="0"/>
              </a:rPr>
              <a:t>Anatomical MRI</a:t>
            </a:r>
          </a:p>
          <a:p>
            <a:r>
              <a:rPr lang="en-US" b="1" dirty="0">
                <a:solidFill>
                  <a:schemeClr val="bg1">
                    <a:lumMod val="75000"/>
                  </a:schemeClr>
                </a:solidFill>
                <a:latin typeface="Avenir Next" panose="020B0503020202020204" pitchFamily="34" charset="0"/>
              </a:rPr>
              <a:t>/Structural</a:t>
            </a:r>
          </a:p>
        </p:txBody>
      </p:sp>
      <p:sp>
        <p:nvSpPr>
          <p:cNvPr id="33" name="TextBox 32">
            <a:extLst>
              <a:ext uri="{FF2B5EF4-FFF2-40B4-BE49-F238E27FC236}">
                <a16:creationId xmlns:a16="http://schemas.microsoft.com/office/drawing/2014/main" xmlns="" id="{502A320F-80F1-284D-B7EC-34152E92A529}"/>
              </a:ext>
            </a:extLst>
          </p:cNvPr>
          <p:cNvSpPr txBox="1"/>
          <p:nvPr/>
        </p:nvSpPr>
        <p:spPr>
          <a:xfrm>
            <a:off x="149052" y="3866385"/>
            <a:ext cx="2581230" cy="584775"/>
          </a:xfrm>
          <a:prstGeom prst="rect">
            <a:avLst/>
          </a:prstGeom>
          <a:noFill/>
        </p:spPr>
        <p:txBody>
          <a:bodyPr wrap="square" rtlCol="0">
            <a:spAutoFit/>
          </a:bodyPr>
          <a:lstStyle/>
          <a:p>
            <a:r>
              <a:rPr lang="en-US" sz="1600" dirty="0">
                <a:solidFill>
                  <a:schemeClr val="tx1">
                    <a:lumMod val="75000"/>
                    <a:lumOff val="25000"/>
                  </a:schemeClr>
                </a:solidFill>
                <a:latin typeface="Avenir Next" panose="020B0503020202020204" pitchFamily="34" charset="0"/>
              </a:rPr>
              <a:t>Reference volume/image</a:t>
            </a:r>
          </a:p>
          <a:p>
            <a:r>
              <a:rPr lang="en-US" sz="1600" dirty="0">
                <a:solidFill>
                  <a:schemeClr val="tx1">
                    <a:lumMod val="75000"/>
                    <a:lumOff val="25000"/>
                  </a:schemeClr>
                </a:solidFill>
                <a:latin typeface="Avenir Next" panose="020B0503020202020204" pitchFamily="34" charset="0"/>
              </a:rPr>
              <a:t>Moving	           “</a:t>
            </a:r>
          </a:p>
        </p:txBody>
      </p:sp>
      <p:sp>
        <p:nvSpPr>
          <p:cNvPr id="34" name="TextBox 33">
            <a:extLst>
              <a:ext uri="{FF2B5EF4-FFF2-40B4-BE49-F238E27FC236}">
                <a16:creationId xmlns:a16="http://schemas.microsoft.com/office/drawing/2014/main" xmlns="" id="{43C3FFEE-AD05-D84C-8ACD-A102051F2E78}"/>
              </a:ext>
            </a:extLst>
          </p:cNvPr>
          <p:cNvSpPr txBox="1"/>
          <p:nvPr/>
        </p:nvSpPr>
        <p:spPr>
          <a:xfrm>
            <a:off x="2928025" y="2109546"/>
            <a:ext cx="2104085" cy="1200329"/>
          </a:xfrm>
          <a:prstGeom prst="rect">
            <a:avLst/>
          </a:prstGeom>
          <a:noFill/>
        </p:spPr>
        <p:txBody>
          <a:bodyPr wrap="square" rtlCol="0">
            <a:spAutoFit/>
          </a:bodyPr>
          <a:lstStyle/>
          <a:p>
            <a:r>
              <a:rPr lang="en-US" sz="1600" u="sng" dirty="0">
                <a:latin typeface="Avenir Next" panose="020B0503020202020204" pitchFamily="34" charset="0"/>
              </a:rPr>
              <a:t>Motion</a:t>
            </a:r>
            <a:r>
              <a:rPr lang="en-US" sz="1600" dirty="0">
                <a:latin typeface="Avenir Next" panose="020B0503020202020204" pitchFamily="34" charset="0"/>
              </a:rPr>
              <a:t> correction</a:t>
            </a:r>
          </a:p>
          <a:p>
            <a:r>
              <a:rPr lang="en-US" sz="1600" dirty="0">
                <a:latin typeface="Britannic Bold" panose="020B0903060703020204" pitchFamily="34" charset="77"/>
              </a:rPr>
              <a:t>= 1. REALIGNMENT</a:t>
            </a:r>
          </a:p>
          <a:p>
            <a:endParaRPr lang="en-US" sz="800" dirty="0">
              <a:latin typeface="Britannic Bold" panose="020B0903060703020204" pitchFamily="34" charset="77"/>
            </a:endParaRPr>
          </a:p>
          <a:p>
            <a:r>
              <a:rPr lang="en-US" sz="1600" u="sng" dirty="0">
                <a:latin typeface="Avenir Next" panose="020B0503020202020204" pitchFamily="34" charset="0"/>
              </a:rPr>
              <a:t>Distortion</a:t>
            </a:r>
            <a:r>
              <a:rPr lang="en-US" sz="1600" dirty="0">
                <a:latin typeface="Avenir Next" panose="020B0503020202020204" pitchFamily="34" charset="0"/>
              </a:rPr>
              <a:t> correction</a:t>
            </a:r>
          </a:p>
          <a:p>
            <a:r>
              <a:rPr lang="en-US" sz="1600" dirty="0">
                <a:latin typeface="Britannic Bold" panose="020B0903060703020204" pitchFamily="34" charset="77"/>
              </a:rPr>
              <a:t>= 2. UNWARPING</a:t>
            </a:r>
          </a:p>
        </p:txBody>
      </p:sp>
      <p:grpSp>
        <p:nvGrpSpPr>
          <p:cNvPr id="35" name="Group 34">
            <a:extLst>
              <a:ext uri="{FF2B5EF4-FFF2-40B4-BE49-F238E27FC236}">
                <a16:creationId xmlns:a16="http://schemas.microsoft.com/office/drawing/2014/main" xmlns="" id="{6F5EF99C-7D1F-2B4C-8B5F-BCE8AFB9D980}"/>
              </a:ext>
            </a:extLst>
          </p:cNvPr>
          <p:cNvGrpSpPr/>
          <p:nvPr/>
        </p:nvGrpSpPr>
        <p:grpSpPr>
          <a:xfrm>
            <a:off x="3343278" y="3861843"/>
            <a:ext cx="1075107" cy="1061307"/>
            <a:chOff x="8432206" y="2367693"/>
            <a:chExt cx="1075107" cy="1061307"/>
          </a:xfrm>
        </p:grpSpPr>
        <p:pic>
          <p:nvPicPr>
            <p:cNvPr id="36" name="Picture 35" descr="A picture containing photo, monitor, animal, screen&#10;&#10;Description automatically generated">
              <a:extLst>
                <a:ext uri="{FF2B5EF4-FFF2-40B4-BE49-F238E27FC236}">
                  <a16:creationId xmlns:a16="http://schemas.microsoft.com/office/drawing/2014/main" xmlns="" id="{7BEA2696-3563-9C45-8245-F6810D9BFC00}"/>
                </a:ext>
              </a:extLst>
            </p:cNvPr>
            <p:cNvPicPr>
              <a:picLocks noChangeAspect="1"/>
            </p:cNvPicPr>
            <p:nvPr/>
          </p:nvPicPr>
          <p:blipFill rotWithShape="1">
            <a:blip r:embed="rId3"/>
            <a:srcRect t="669" r="624" b="2028"/>
            <a:stretch/>
          </p:blipFill>
          <p:spPr>
            <a:xfrm>
              <a:off x="8432206" y="2367693"/>
              <a:ext cx="1075107" cy="1061307"/>
            </a:xfrm>
            <a:prstGeom prst="rect">
              <a:avLst/>
            </a:prstGeom>
          </p:spPr>
        </p:pic>
        <p:sp>
          <p:nvSpPr>
            <p:cNvPr id="37" name="Rectangle 36">
              <a:extLst>
                <a:ext uri="{FF2B5EF4-FFF2-40B4-BE49-F238E27FC236}">
                  <a16:creationId xmlns:a16="http://schemas.microsoft.com/office/drawing/2014/main" xmlns="" id="{44EB0D32-7F82-3C4B-9C32-F343EF3DF18B}"/>
                </a:ext>
              </a:extLst>
            </p:cNvPr>
            <p:cNvSpPr/>
            <p:nvPr/>
          </p:nvSpPr>
          <p:spPr>
            <a:xfrm>
              <a:off x="8432206" y="2367693"/>
              <a:ext cx="1075107" cy="1061307"/>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a:extLst>
              <a:ext uri="{FF2B5EF4-FFF2-40B4-BE49-F238E27FC236}">
                <a16:creationId xmlns:a16="http://schemas.microsoft.com/office/drawing/2014/main" xmlns="" id="{DFB90291-0B77-6C4E-A5EA-43DBDF603965}"/>
              </a:ext>
            </a:extLst>
          </p:cNvPr>
          <p:cNvCxnSpPr/>
          <p:nvPr/>
        </p:nvCxnSpPr>
        <p:spPr>
          <a:xfrm>
            <a:off x="2171482" y="2709710"/>
            <a:ext cx="558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6FAB6BD7-5F2C-5F48-8329-DFCABCF13F37}"/>
              </a:ext>
            </a:extLst>
          </p:cNvPr>
          <p:cNvSpPr txBox="1"/>
          <p:nvPr/>
        </p:nvSpPr>
        <p:spPr>
          <a:xfrm>
            <a:off x="3036779" y="4967445"/>
            <a:ext cx="1688103" cy="335422"/>
          </a:xfrm>
          <a:prstGeom prst="rect">
            <a:avLst/>
          </a:prstGeom>
          <a:noFill/>
        </p:spPr>
        <p:txBody>
          <a:bodyPr wrap="square" rtlCol="0">
            <a:spAutoFit/>
          </a:bodyPr>
          <a:lstStyle/>
          <a:p>
            <a:r>
              <a:rPr lang="en-US" sz="1600" dirty="0">
                <a:solidFill>
                  <a:schemeClr val="tx1">
                    <a:lumMod val="75000"/>
                    <a:lumOff val="25000"/>
                  </a:schemeClr>
                </a:solidFill>
                <a:latin typeface="Avenir Next" panose="020B0503020202020204" pitchFamily="34" charset="0"/>
              </a:rPr>
              <a:t>Mean functional</a:t>
            </a:r>
          </a:p>
        </p:txBody>
      </p:sp>
      <p:sp>
        <p:nvSpPr>
          <p:cNvPr id="44" name="TextBox 43">
            <a:extLst>
              <a:ext uri="{FF2B5EF4-FFF2-40B4-BE49-F238E27FC236}">
                <a16:creationId xmlns:a16="http://schemas.microsoft.com/office/drawing/2014/main" xmlns="" id="{7342E251-17A5-9245-831B-8AAA0108E5B9}"/>
              </a:ext>
            </a:extLst>
          </p:cNvPr>
          <p:cNvSpPr txBox="1"/>
          <p:nvPr/>
        </p:nvSpPr>
        <p:spPr>
          <a:xfrm>
            <a:off x="2263445" y="2379566"/>
            <a:ext cx="358065" cy="338554"/>
          </a:xfrm>
          <a:prstGeom prst="rect">
            <a:avLst/>
          </a:prstGeom>
          <a:noFill/>
        </p:spPr>
        <p:txBody>
          <a:bodyPr wrap="square" rtlCol="0">
            <a:spAutoFit/>
          </a:bodyPr>
          <a:lstStyle/>
          <a:p>
            <a:r>
              <a:rPr lang="en-US" sz="1600" dirty="0">
                <a:latin typeface="Avenir Next" panose="020B0503020202020204" pitchFamily="34" charset="0"/>
              </a:rPr>
              <a:t>1</a:t>
            </a:r>
          </a:p>
        </p:txBody>
      </p:sp>
      <p:grpSp>
        <p:nvGrpSpPr>
          <p:cNvPr id="47" name="Group 46">
            <a:extLst>
              <a:ext uri="{FF2B5EF4-FFF2-40B4-BE49-F238E27FC236}">
                <a16:creationId xmlns:a16="http://schemas.microsoft.com/office/drawing/2014/main" xmlns="" id="{FED59AC2-3028-1D42-85E0-7CA871F6D108}"/>
              </a:ext>
            </a:extLst>
          </p:cNvPr>
          <p:cNvGrpSpPr/>
          <p:nvPr/>
        </p:nvGrpSpPr>
        <p:grpSpPr>
          <a:xfrm>
            <a:off x="3880831" y="3367978"/>
            <a:ext cx="417992" cy="386626"/>
            <a:chOff x="3880831" y="3367978"/>
            <a:chExt cx="417992" cy="386626"/>
          </a:xfrm>
        </p:grpSpPr>
        <p:cxnSp>
          <p:nvCxnSpPr>
            <p:cNvPr id="40" name="Straight Arrow Connector 39">
              <a:extLst>
                <a:ext uri="{FF2B5EF4-FFF2-40B4-BE49-F238E27FC236}">
                  <a16:creationId xmlns:a16="http://schemas.microsoft.com/office/drawing/2014/main" xmlns="" id="{02A82184-9F64-7F4E-94E8-9BA24B659B61}"/>
                </a:ext>
              </a:extLst>
            </p:cNvPr>
            <p:cNvCxnSpPr>
              <a:cxnSpLocks/>
            </p:cNvCxnSpPr>
            <p:nvPr/>
          </p:nvCxnSpPr>
          <p:spPr>
            <a:xfrm>
              <a:off x="3880831" y="3367978"/>
              <a:ext cx="0" cy="3553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33F159AD-D1B3-7942-B931-9AA67D5E4C52}"/>
                </a:ext>
              </a:extLst>
            </p:cNvPr>
            <p:cNvSpPr txBox="1"/>
            <p:nvPr/>
          </p:nvSpPr>
          <p:spPr>
            <a:xfrm>
              <a:off x="3940758" y="3416050"/>
              <a:ext cx="358065" cy="338554"/>
            </a:xfrm>
            <a:prstGeom prst="rect">
              <a:avLst/>
            </a:prstGeom>
            <a:noFill/>
          </p:spPr>
          <p:txBody>
            <a:bodyPr wrap="square" rtlCol="0">
              <a:spAutoFit/>
            </a:bodyPr>
            <a:lstStyle/>
            <a:p>
              <a:r>
                <a:rPr lang="en-US" sz="1600" dirty="0">
                  <a:latin typeface="Avenir Next" panose="020B0503020202020204" pitchFamily="34" charset="0"/>
                </a:rPr>
                <a:t>2</a:t>
              </a:r>
            </a:p>
          </p:txBody>
        </p:sp>
      </p:grpSp>
      <p:sp>
        <p:nvSpPr>
          <p:cNvPr id="46" name="Rectangle 45">
            <a:extLst>
              <a:ext uri="{FF2B5EF4-FFF2-40B4-BE49-F238E27FC236}">
                <a16:creationId xmlns:a16="http://schemas.microsoft.com/office/drawing/2014/main" xmlns="" id="{F2FD4852-F0F1-D74B-8CAB-44116D39E464}"/>
              </a:ext>
            </a:extLst>
          </p:cNvPr>
          <p:cNvSpPr/>
          <p:nvPr/>
        </p:nvSpPr>
        <p:spPr>
          <a:xfrm>
            <a:off x="3731048" y="5371551"/>
            <a:ext cx="2231701" cy="369332"/>
          </a:xfrm>
          <a:prstGeom prst="rect">
            <a:avLst/>
          </a:prstGeom>
        </p:spPr>
        <p:txBody>
          <a:bodyPr wrap="none">
            <a:spAutoFit/>
          </a:bodyPr>
          <a:lstStyle/>
          <a:p>
            <a:r>
              <a:rPr lang="en-US" dirty="0">
                <a:solidFill>
                  <a:schemeClr val="accent4"/>
                </a:solidFill>
                <a:latin typeface="Britannic Bold" panose="020B0903060703020204" pitchFamily="34" charset="77"/>
              </a:rPr>
              <a:t>3. COREGISTRATION</a:t>
            </a:r>
            <a:endParaRPr lang="en-US" dirty="0">
              <a:solidFill>
                <a:schemeClr val="accent4"/>
              </a:solidFill>
            </a:endParaRPr>
          </a:p>
        </p:txBody>
      </p:sp>
      <p:sp>
        <p:nvSpPr>
          <p:cNvPr id="55" name="TextBox 54">
            <a:extLst>
              <a:ext uri="{FF2B5EF4-FFF2-40B4-BE49-F238E27FC236}">
                <a16:creationId xmlns:a16="http://schemas.microsoft.com/office/drawing/2014/main" xmlns="" id="{097EB145-D8C9-9A4D-90B9-AE6297C4DE4F}"/>
              </a:ext>
            </a:extLst>
          </p:cNvPr>
          <p:cNvSpPr txBox="1"/>
          <p:nvPr/>
        </p:nvSpPr>
        <p:spPr>
          <a:xfrm>
            <a:off x="2550550" y="5267407"/>
            <a:ext cx="358065" cy="338554"/>
          </a:xfrm>
          <a:prstGeom prst="rect">
            <a:avLst/>
          </a:prstGeom>
          <a:noFill/>
        </p:spPr>
        <p:txBody>
          <a:bodyPr wrap="square" rtlCol="0">
            <a:spAutoFit/>
          </a:bodyPr>
          <a:lstStyle/>
          <a:p>
            <a:r>
              <a:rPr lang="en-US" sz="1600" dirty="0">
                <a:latin typeface="Avenir Next" panose="020B0503020202020204" pitchFamily="34" charset="0"/>
              </a:rPr>
              <a:t>3</a:t>
            </a:r>
          </a:p>
        </p:txBody>
      </p:sp>
      <p:pic>
        <p:nvPicPr>
          <p:cNvPr id="57" name="Picture 56" descr="A drawing of a person&#10;&#10;Description automatically generated">
            <a:extLst>
              <a:ext uri="{FF2B5EF4-FFF2-40B4-BE49-F238E27FC236}">
                <a16:creationId xmlns:a16="http://schemas.microsoft.com/office/drawing/2014/main" xmlns="" id="{3FFAC5F2-560F-7845-B7A4-3B9470203012}"/>
              </a:ext>
            </a:extLst>
          </p:cNvPr>
          <p:cNvPicPr>
            <a:picLocks noChangeAspect="1"/>
          </p:cNvPicPr>
          <p:nvPr/>
        </p:nvPicPr>
        <p:blipFill>
          <a:blip r:embed="rId4"/>
          <a:stretch>
            <a:fillRect/>
          </a:stretch>
        </p:blipFill>
        <p:spPr>
          <a:xfrm>
            <a:off x="6361056" y="5298687"/>
            <a:ext cx="755098" cy="458366"/>
          </a:xfrm>
          <a:prstGeom prst="rect">
            <a:avLst/>
          </a:prstGeom>
        </p:spPr>
      </p:pic>
      <p:cxnSp>
        <p:nvCxnSpPr>
          <p:cNvPr id="58" name="Straight Arrow Connector 57">
            <a:extLst>
              <a:ext uri="{FF2B5EF4-FFF2-40B4-BE49-F238E27FC236}">
                <a16:creationId xmlns:a16="http://schemas.microsoft.com/office/drawing/2014/main" xmlns="" id="{847B11AE-B0B8-8B41-8517-EFDF91B4B6F5}"/>
              </a:ext>
            </a:extLst>
          </p:cNvPr>
          <p:cNvCxnSpPr>
            <a:cxnSpLocks/>
          </p:cNvCxnSpPr>
          <p:nvPr/>
        </p:nvCxnSpPr>
        <p:spPr>
          <a:xfrm>
            <a:off x="5871509" y="5550939"/>
            <a:ext cx="4136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1CE0227D-9B2F-F54C-A26E-FB4E32D49CBE}"/>
              </a:ext>
            </a:extLst>
          </p:cNvPr>
          <p:cNvSpPr txBox="1"/>
          <p:nvPr/>
        </p:nvSpPr>
        <p:spPr>
          <a:xfrm>
            <a:off x="5883960" y="5220795"/>
            <a:ext cx="265055" cy="335422"/>
          </a:xfrm>
          <a:prstGeom prst="rect">
            <a:avLst/>
          </a:prstGeom>
          <a:noFill/>
        </p:spPr>
        <p:txBody>
          <a:bodyPr wrap="square" rtlCol="0">
            <a:spAutoFit/>
          </a:bodyPr>
          <a:lstStyle/>
          <a:p>
            <a:r>
              <a:rPr lang="en-US" sz="1600" dirty="0">
                <a:latin typeface="Avenir Next" panose="020B0503020202020204" pitchFamily="34" charset="0"/>
              </a:rPr>
              <a:t>4</a:t>
            </a:r>
          </a:p>
        </p:txBody>
      </p:sp>
      <p:cxnSp>
        <p:nvCxnSpPr>
          <p:cNvPr id="61" name="Straight Arrow Connector 60">
            <a:extLst>
              <a:ext uri="{FF2B5EF4-FFF2-40B4-BE49-F238E27FC236}">
                <a16:creationId xmlns:a16="http://schemas.microsoft.com/office/drawing/2014/main" xmlns="" id="{410DA14C-71EA-7E4B-8B28-1A475A01304B}"/>
              </a:ext>
            </a:extLst>
          </p:cNvPr>
          <p:cNvCxnSpPr>
            <a:cxnSpLocks/>
          </p:cNvCxnSpPr>
          <p:nvPr/>
        </p:nvCxnSpPr>
        <p:spPr>
          <a:xfrm>
            <a:off x="2056621" y="5550939"/>
            <a:ext cx="16937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2EF45FB7-A708-2045-A39A-E9AA6A2399A6}"/>
              </a:ext>
            </a:extLst>
          </p:cNvPr>
          <p:cNvCxnSpPr>
            <a:cxnSpLocks/>
          </p:cNvCxnSpPr>
          <p:nvPr/>
        </p:nvCxnSpPr>
        <p:spPr>
          <a:xfrm flipH="1" flipV="1">
            <a:off x="4835645" y="4360346"/>
            <a:ext cx="2827416" cy="650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7" name="Picture 66" descr="A picture containing animal, fruit&#10;&#10;Description automatically generated">
            <a:extLst>
              <a:ext uri="{FF2B5EF4-FFF2-40B4-BE49-F238E27FC236}">
                <a16:creationId xmlns:a16="http://schemas.microsoft.com/office/drawing/2014/main" xmlns="" id="{1A54EE5F-72B5-2246-BD17-E30C93644C3C}"/>
              </a:ext>
            </a:extLst>
          </p:cNvPr>
          <p:cNvPicPr>
            <a:picLocks noChangeAspect="1"/>
          </p:cNvPicPr>
          <p:nvPr/>
        </p:nvPicPr>
        <p:blipFill>
          <a:blip r:embed="rId5"/>
          <a:stretch>
            <a:fillRect/>
          </a:stretch>
        </p:blipFill>
        <p:spPr>
          <a:xfrm>
            <a:off x="2647307" y="6197794"/>
            <a:ext cx="1785597" cy="585528"/>
          </a:xfrm>
          <a:prstGeom prst="rect">
            <a:avLst/>
          </a:prstGeom>
        </p:spPr>
      </p:pic>
      <p:sp>
        <p:nvSpPr>
          <p:cNvPr id="68" name="TextBox 67">
            <a:extLst>
              <a:ext uri="{FF2B5EF4-FFF2-40B4-BE49-F238E27FC236}">
                <a16:creationId xmlns:a16="http://schemas.microsoft.com/office/drawing/2014/main" xmlns="" id="{A409AF47-25E7-CA40-AF46-096EAFC3BF20}"/>
              </a:ext>
            </a:extLst>
          </p:cNvPr>
          <p:cNvSpPr txBox="1"/>
          <p:nvPr/>
        </p:nvSpPr>
        <p:spPr>
          <a:xfrm>
            <a:off x="2004084" y="6322892"/>
            <a:ext cx="698288" cy="369332"/>
          </a:xfrm>
          <a:prstGeom prst="rect">
            <a:avLst/>
          </a:prstGeom>
          <a:noFill/>
        </p:spPr>
        <p:txBody>
          <a:bodyPr wrap="square" rtlCol="0">
            <a:spAutoFit/>
          </a:bodyPr>
          <a:lstStyle/>
          <a:p>
            <a:r>
              <a:rPr lang="en-US" b="1" dirty="0">
                <a:solidFill>
                  <a:schemeClr val="bg1">
                    <a:lumMod val="75000"/>
                  </a:schemeClr>
                </a:solidFill>
                <a:latin typeface="Avenir Next" panose="020B0503020202020204" pitchFamily="34" charset="0"/>
              </a:rPr>
              <a:t>TPM</a:t>
            </a:r>
          </a:p>
        </p:txBody>
      </p:sp>
      <p:cxnSp>
        <p:nvCxnSpPr>
          <p:cNvPr id="69" name="Straight Arrow Connector 68">
            <a:extLst>
              <a:ext uri="{FF2B5EF4-FFF2-40B4-BE49-F238E27FC236}">
                <a16:creationId xmlns:a16="http://schemas.microsoft.com/office/drawing/2014/main" xmlns="" id="{ECC2B197-D4E5-4643-AB78-FC9A0DF4FABD}"/>
              </a:ext>
            </a:extLst>
          </p:cNvPr>
          <p:cNvCxnSpPr>
            <a:cxnSpLocks/>
          </p:cNvCxnSpPr>
          <p:nvPr/>
        </p:nvCxnSpPr>
        <p:spPr>
          <a:xfrm>
            <a:off x="2040473" y="5919159"/>
            <a:ext cx="25514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E156044F-9295-624A-BC73-6F94FF2FB428}"/>
              </a:ext>
            </a:extLst>
          </p:cNvPr>
          <p:cNvCxnSpPr>
            <a:cxnSpLocks/>
          </p:cNvCxnSpPr>
          <p:nvPr/>
        </p:nvCxnSpPr>
        <p:spPr>
          <a:xfrm>
            <a:off x="3249643" y="5923241"/>
            <a:ext cx="0" cy="264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xmlns="" id="{F36B64BA-F114-A94B-9D6E-15B570AB2854}"/>
              </a:ext>
            </a:extLst>
          </p:cNvPr>
          <p:cNvSpPr/>
          <p:nvPr/>
        </p:nvSpPr>
        <p:spPr>
          <a:xfrm>
            <a:off x="4724882" y="5757053"/>
            <a:ext cx="1164101" cy="430887"/>
          </a:xfrm>
          <a:prstGeom prst="rect">
            <a:avLst/>
          </a:prstGeom>
        </p:spPr>
        <p:txBody>
          <a:bodyPr wrap="none">
            <a:spAutoFit/>
          </a:bodyPr>
          <a:lstStyle/>
          <a:p>
            <a:r>
              <a:rPr lang="en-US" sz="1100" dirty="0">
                <a:latin typeface="Avenir Next" panose="020B0503020202020204" pitchFamily="34" charset="0"/>
              </a:rPr>
              <a:t>Segmentation</a:t>
            </a:r>
          </a:p>
          <a:p>
            <a:r>
              <a:rPr lang="en-US" sz="1100" dirty="0">
                <a:latin typeface="Avenir Next" panose="020B0503020202020204" pitchFamily="34" charset="0"/>
              </a:rPr>
              <a:t>Transformation</a:t>
            </a:r>
          </a:p>
        </p:txBody>
      </p:sp>
      <p:sp>
        <p:nvSpPr>
          <p:cNvPr id="75" name="Rectangle 74">
            <a:extLst>
              <a:ext uri="{FF2B5EF4-FFF2-40B4-BE49-F238E27FC236}">
                <a16:creationId xmlns:a16="http://schemas.microsoft.com/office/drawing/2014/main" xmlns="" id="{CDE8223E-9571-8B4B-9C25-111E45470EC9}"/>
              </a:ext>
            </a:extLst>
          </p:cNvPr>
          <p:cNvSpPr/>
          <p:nvPr/>
        </p:nvSpPr>
        <p:spPr>
          <a:xfrm>
            <a:off x="6393980" y="6142675"/>
            <a:ext cx="2730235" cy="369332"/>
          </a:xfrm>
          <a:prstGeom prst="rect">
            <a:avLst/>
          </a:prstGeom>
        </p:spPr>
        <p:txBody>
          <a:bodyPr wrap="none">
            <a:spAutoFit/>
          </a:bodyPr>
          <a:lstStyle/>
          <a:p>
            <a:r>
              <a:rPr lang="en-US" dirty="0">
                <a:latin typeface="Britannic Bold" panose="020B0903060703020204" pitchFamily="34" charset="77"/>
              </a:rPr>
              <a:t>ESTIMATE SPATIAL NORM</a:t>
            </a:r>
          </a:p>
        </p:txBody>
      </p:sp>
      <p:cxnSp>
        <p:nvCxnSpPr>
          <p:cNvPr id="76" name="Straight Arrow Connector 75">
            <a:extLst>
              <a:ext uri="{FF2B5EF4-FFF2-40B4-BE49-F238E27FC236}">
                <a16:creationId xmlns:a16="http://schemas.microsoft.com/office/drawing/2014/main" xmlns="" id="{C110FF7D-EE84-8246-96C4-50C5F249C92D}"/>
              </a:ext>
            </a:extLst>
          </p:cNvPr>
          <p:cNvCxnSpPr>
            <a:cxnSpLocks/>
            <a:endCxn id="75" idx="1"/>
          </p:cNvCxnSpPr>
          <p:nvPr/>
        </p:nvCxnSpPr>
        <p:spPr>
          <a:xfrm>
            <a:off x="5900225" y="5980713"/>
            <a:ext cx="493755" cy="346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xmlns="" id="{6B66B926-DE4D-A543-9FBC-AA471DD892CB}"/>
              </a:ext>
            </a:extLst>
          </p:cNvPr>
          <p:cNvSpPr txBox="1"/>
          <p:nvPr/>
        </p:nvSpPr>
        <p:spPr>
          <a:xfrm>
            <a:off x="2550550" y="5657374"/>
            <a:ext cx="358065" cy="338554"/>
          </a:xfrm>
          <a:prstGeom prst="rect">
            <a:avLst/>
          </a:prstGeom>
          <a:noFill/>
        </p:spPr>
        <p:txBody>
          <a:bodyPr wrap="square" rtlCol="0">
            <a:spAutoFit/>
          </a:bodyPr>
          <a:lstStyle/>
          <a:p>
            <a:r>
              <a:rPr lang="en-US" sz="1600" dirty="0">
                <a:latin typeface="Avenir Next" panose="020B0503020202020204" pitchFamily="34" charset="0"/>
              </a:rPr>
              <a:t>3’</a:t>
            </a:r>
          </a:p>
        </p:txBody>
      </p:sp>
      <p:sp>
        <p:nvSpPr>
          <p:cNvPr id="79" name="TextBox 78">
            <a:extLst>
              <a:ext uri="{FF2B5EF4-FFF2-40B4-BE49-F238E27FC236}">
                <a16:creationId xmlns:a16="http://schemas.microsoft.com/office/drawing/2014/main" xmlns="" id="{04FDB8F4-E28B-CA4A-8D2A-FD94E9C1CD51}"/>
              </a:ext>
            </a:extLst>
          </p:cNvPr>
          <p:cNvSpPr txBox="1"/>
          <p:nvPr/>
        </p:nvSpPr>
        <p:spPr>
          <a:xfrm>
            <a:off x="5889459" y="6155427"/>
            <a:ext cx="359712" cy="338554"/>
          </a:xfrm>
          <a:prstGeom prst="rect">
            <a:avLst/>
          </a:prstGeom>
          <a:noFill/>
        </p:spPr>
        <p:txBody>
          <a:bodyPr wrap="square" rtlCol="0">
            <a:spAutoFit/>
          </a:bodyPr>
          <a:lstStyle/>
          <a:p>
            <a:r>
              <a:rPr lang="en-US" sz="1600" dirty="0">
                <a:latin typeface="Avenir Next" panose="020B0503020202020204" pitchFamily="34" charset="0"/>
              </a:rPr>
              <a:t>4’</a:t>
            </a:r>
          </a:p>
        </p:txBody>
      </p:sp>
      <p:pic>
        <p:nvPicPr>
          <p:cNvPr id="83" name="Picture 82" descr="A close up of a logo&#10;&#10;Description automatically generated">
            <a:extLst>
              <a:ext uri="{FF2B5EF4-FFF2-40B4-BE49-F238E27FC236}">
                <a16:creationId xmlns:a16="http://schemas.microsoft.com/office/drawing/2014/main" xmlns="" id="{2BDD7F6E-FC76-1C46-966B-625FCA21C4A2}"/>
              </a:ext>
            </a:extLst>
          </p:cNvPr>
          <p:cNvPicPr>
            <a:picLocks noChangeAspect="1"/>
          </p:cNvPicPr>
          <p:nvPr/>
        </p:nvPicPr>
        <p:blipFill>
          <a:blip r:embed="rId6"/>
          <a:stretch>
            <a:fillRect/>
          </a:stretch>
        </p:blipFill>
        <p:spPr>
          <a:xfrm>
            <a:off x="10749065" y="1846292"/>
            <a:ext cx="1231924" cy="1052158"/>
          </a:xfrm>
          <a:prstGeom prst="rect">
            <a:avLst/>
          </a:prstGeom>
        </p:spPr>
      </p:pic>
      <p:cxnSp>
        <p:nvCxnSpPr>
          <p:cNvPr id="85" name="Straight Arrow Connector 84">
            <a:extLst>
              <a:ext uri="{FF2B5EF4-FFF2-40B4-BE49-F238E27FC236}">
                <a16:creationId xmlns:a16="http://schemas.microsoft.com/office/drawing/2014/main" xmlns="" id="{F75C7D67-24E0-2046-9B8F-76B836738B19}"/>
              </a:ext>
            </a:extLst>
          </p:cNvPr>
          <p:cNvCxnSpPr>
            <a:cxnSpLocks/>
          </p:cNvCxnSpPr>
          <p:nvPr/>
        </p:nvCxnSpPr>
        <p:spPr>
          <a:xfrm flipV="1">
            <a:off x="7404358" y="4640575"/>
            <a:ext cx="551298" cy="708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E02F43F2-2389-D54E-BCD2-28FC4DB8409D}"/>
              </a:ext>
            </a:extLst>
          </p:cNvPr>
          <p:cNvCxnSpPr>
            <a:cxnSpLocks/>
          </p:cNvCxnSpPr>
          <p:nvPr/>
        </p:nvCxnSpPr>
        <p:spPr>
          <a:xfrm>
            <a:off x="3255054" y="5286906"/>
            <a:ext cx="0" cy="264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E280344D-1147-7947-A1BB-1C5C4E0379AB}"/>
              </a:ext>
            </a:extLst>
          </p:cNvPr>
          <p:cNvCxnSpPr>
            <a:cxnSpLocks/>
          </p:cNvCxnSpPr>
          <p:nvPr/>
        </p:nvCxnSpPr>
        <p:spPr>
          <a:xfrm>
            <a:off x="7663061" y="5010562"/>
            <a:ext cx="580799" cy="961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xmlns="" id="{F8CC4864-BC9C-D842-AAD8-BE531BAF061D}"/>
              </a:ext>
            </a:extLst>
          </p:cNvPr>
          <p:cNvCxnSpPr>
            <a:cxnSpLocks/>
          </p:cNvCxnSpPr>
          <p:nvPr/>
        </p:nvCxnSpPr>
        <p:spPr>
          <a:xfrm flipV="1">
            <a:off x="9569885" y="2601177"/>
            <a:ext cx="1105166" cy="4534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xmlns="" id="{D2EBB0FE-F026-B342-9B4E-E633F3B8E4AA}"/>
              </a:ext>
            </a:extLst>
          </p:cNvPr>
          <p:cNvGrpSpPr/>
          <p:nvPr/>
        </p:nvGrpSpPr>
        <p:grpSpPr>
          <a:xfrm>
            <a:off x="7851877" y="2983514"/>
            <a:ext cx="1602399" cy="1592992"/>
            <a:chOff x="7851877" y="2983514"/>
            <a:chExt cx="1602399" cy="1592992"/>
          </a:xfrm>
        </p:grpSpPr>
        <p:pic>
          <p:nvPicPr>
            <p:cNvPr id="81" name="Picture 80" descr="A picture containing clock&#10;&#10;Description automatically generated">
              <a:extLst>
                <a:ext uri="{FF2B5EF4-FFF2-40B4-BE49-F238E27FC236}">
                  <a16:creationId xmlns:a16="http://schemas.microsoft.com/office/drawing/2014/main" xmlns="" id="{DFEEEED0-3AF2-4B41-915D-97E5503A704B}"/>
                </a:ext>
              </a:extLst>
            </p:cNvPr>
            <p:cNvPicPr>
              <a:picLocks noChangeAspect="1"/>
            </p:cNvPicPr>
            <p:nvPr/>
          </p:nvPicPr>
          <p:blipFill>
            <a:blip r:embed="rId7">
              <a:extLst>
                <a:ext uri="{BEBA8EAE-BF5A-486C-A8C5-ECC9F3942E4B}">
                  <a14:imgProps xmlns:a14="http://schemas.microsoft.com/office/drawing/2010/main" xmlns="">
                    <a14:imgLayer r:embed="rId8">
                      <a14:imgEffect>
                        <a14:saturation sat="0"/>
                      </a14:imgEffect>
                    </a14:imgLayer>
                  </a14:imgProps>
                </a:ext>
              </a:extLst>
            </a:blip>
            <a:stretch>
              <a:fillRect/>
            </a:stretch>
          </p:blipFill>
          <p:spPr>
            <a:xfrm>
              <a:off x="7955656" y="3088012"/>
              <a:ext cx="1498620" cy="1488494"/>
            </a:xfrm>
            <a:prstGeom prst="rect">
              <a:avLst/>
            </a:prstGeom>
          </p:spPr>
        </p:pic>
        <p:sp>
          <p:nvSpPr>
            <p:cNvPr id="97" name="Rectangle 96">
              <a:extLst>
                <a:ext uri="{FF2B5EF4-FFF2-40B4-BE49-F238E27FC236}">
                  <a16:creationId xmlns:a16="http://schemas.microsoft.com/office/drawing/2014/main" xmlns="" id="{D8AF9812-2078-D848-9911-920CD3ADED98}"/>
                </a:ext>
              </a:extLst>
            </p:cNvPr>
            <p:cNvSpPr/>
            <p:nvPr/>
          </p:nvSpPr>
          <p:spPr>
            <a:xfrm>
              <a:off x="7851877" y="2983514"/>
              <a:ext cx="1435008" cy="144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xmlns="" id="{8611EB42-9FA5-184D-A554-AEB7D7D6355F}"/>
              </a:ext>
            </a:extLst>
          </p:cNvPr>
          <p:cNvSpPr/>
          <p:nvPr/>
        </p:nvSpPr>
        <p:spPr>
          <a:xfrm>
            <a:off x="10122468" y="2938942"/>
            <a:ext cx="1683474" cy="369332"/>
          </a:xfrm>
          <a:prstGeom prst="rect">
            <a:avLst/>
          </a:prstGeom>
        </p:spPr>
        <p:txBody>
          <a:bodyPr wrap="none">
            <a:spAutoFit/>
          </a:bodyPr>
          <a:lstStyle/>
          <a:p>
            <a:r>
              <a:rPr lang="en-US" dirty="0">
                <a:solidFill>
                  <a:srgbClr val="FFC000"/>
                </a:solidFill>
                <a:latin typeface="Britannic Bold" panose="020B0903060703020204" pitchFamily="34" charset="77"/>
              </a:rPr>
              <a:t>5. SMOOTHING</a:t>
            </a:r>
          </a:p>
        </p:txBody>
      </p:sp>
      <p:sp>
        <p:nvSpPr>
          <p:cNvPr id="100" name="TextBox 99">
            <a:extLst>
              <a:ext uri="{FF2B5EF4-FFF2-40B4-BE49-F238E27FC236}">
                <a16:creationId xmlns:a16="http://schemas.microsoft.com/office/drawing/2014/main" xmlns="" id="{C178AC84-74E3-B24B-A4EC-2A4A1D98E5B7}"/>
              </a:ext>
            </a:extLst>
          </p:cNvPr>
          <p:cNvSpPr txBox="1"/>
          <p:nvPr/>
        </p:nvSpPr>
        <p:spPr>
          <a:xfrm>
            <a:off x="7494042" y="4636841"/>
            <a:ext cx="265055" cy="335422"/>
          </a:xfrm>
          <a:prstGeom prst="rect">
            <a:avLst/>
          </a:prstGeom>
          <a:noFill/>
        </p:spPr>
        <p:txBody>
          <a:bodyPr wrap="square" rtlCol="0">
            <a:spAutoFit/>
          </a:bodyPr>
          <a:lstStyle/>
          <a:p>
            <a:r>
              <a:rPr lang="en-US" sz="1600" dirty="0">
                <a:latin typeface="Avenir Next" panose="020B0503020202020204" pitchFamily="34" charset="0"/>
              </a:rPr>
              <a:t>5</a:t>
            </a:r>
          </a:p>
        </p:txBody>
      </p:sp>
      <p:sp>
        <p:nvSpPr>
          <p:cNvPr id="101" name="TextBox 100">
            <a:extLst>
              <a:ext uri="{FF2B5EF4-FFF2-40B4-BE49-F238E27FC236}">
                <a16:creationId xmlns:a16="http://schemas.microsoft.com/office/drawing/2014/main" xmlns="" id="{8AFDAE65-DD8C-3145-8A63-4BB2C74BE473}"/>
              </a:ext>
            </a:extLst>
          </p:cNvPr>
          <p:cNvSpPr txBox="1"/>
          <p:nvPr/>
        </p:nvSpPr>
        <p:spPr>
          <a:xfrm>
            <a:off x="9857413" y="2503193"/>
            <a:ext cx="265055" cy="335422"/>
          </a:xfrm>
          <a:prstGeom prst="rect">
            <a:avLst/>
          </a:prstGeom>
          <a:noFill/>
        </p:spPr>
        <p:txBody>
          <a:bodyPr wrap="square" rtlCol="0">
            <a:spAutoFit/>
          </a:bodyPr>
          <a:lstStyle/>
          <a:p>
            <a:r>
              <a:rPr lang="en-US" sz="1600" dirty="0">
                <a:latin typeface="Avenir Next" panose="020B0503020202020204" pitchFamily="34" charset="0"/>
              </a:rPr>
              <a:t>6</a:t>
            </a:r>
          </a:p>
        </p:txBody>
      </p:sp>
      <p:sp>
        <p:nvSpPr>
          <p:cNvPr id="102" name="TextBox 101">
            <a:extLst>
              <a:ext uri="{FF2B5EF4-FFF2-40B4-BE49-F238E27FC236}">
                <a16:creationId xmlns:a16="http://schemas.microsoft.com/office/drawing/2014/main" xmlns="" id="{FF4C3A9F-72D2-C04F-83C8-6B5629ECCCC5}"/>
              </a:ext>
            </a:extLst>
          </p:cNvPr>
          <p:cNvSpPr txBox="1"/>
          <p:nvPr/>
        </p:nvSpPr>
        <p:spPr>
          <a:xfrm>
            <a:off x="6965575" y="2598403"/>
            <a:ext cx="2104086" cy="584775"/>
          </a:xfrm>
          <a:prstGeom prst="rect">
            <a:avLst/>
          </a:prstGeom>
          <a:noFill/>
        </p:spPr>
        <p:txBody>
          <a:bodyPr wrap="square" rtlCol="0">
            <a:spAutoFit/>
          </a:bodyPr>
          <a:lstStyle/>
          <a:p>
            <a:r>
              <a:rPr lang="en-US" b="1" dirty="0">
                <a:solidFill>
                  <a:schemeClr val="bg1">
                    <a:lumMod val="75000"/>
                  </a:schemeClr>
                </a:solidFill>
                <a:latin typeface="Avenir Next" panose="020B0503020202020204" pitchFamily="34" charset="0"/>
              </a:rPr>
              <a:t>MNI space</a:t>
            </a:r>
          </a:p>
          <a:p>
            <a:r>
              <a:rPr lang="en-US" sz="1400" b="1" dirty="0">
                <a:solidFill>
                  <a:schemeClr val="bg1">
                    <a:lumMod val="75000"/>
                  </a:schemeClr>
                </a:solidFill>
                <a:latin typeface="Avenir Next" panose="020B0503020202020204" pitchFamily="34" charset="0"/>
              </a:rPr>
              <a:t>= spatially normalised</a:t>
            </a:r>
          </a:p>
        </p:txBody>
      </p:sp>
      <p:sp>
        <p:nvSpPr>
          <p:cNvPr id="103" name="Rectangle 102">
            <a:extLst>
              <a:ext uri="{FF2B5EF4-FFF2-40B4-BE49-F238E27FC236}">
                <a16:creationId xmlns:a16="http://schemas.microsoft.com/office/drawing/2014/main" xmlns="" id="{FCB6CCB6-4BDB-2840-98FF-63E28A77F908}"/>
              </a:ext>
            </a:extLst>
          </p:cNvPr>
          <p:cNvSpPr/>
          <p:nvPr/>
        </p:nvSpPr>
        <p:spPr>
          <a:xfrm>
            <a:off x="5822328" y="3903153"/>
            <a:ext cx="1832553" cy="646331"/>
          </a:xfrm>
          <a:prstGeom prst="rect">
            <a:avLst/>
          </a:prstGeom>
        </p:spPr>
        <p:txBody>
          <a:bodyPr wrap="none">
            <a:spAutoFit/>
          </a:bodyPr>
          <a:lstStyle/>
          <a:p>
            <a:pPr algn="ctr"/>
            <a:r>
              <a:rPr lang="en-US" dirty="0">
                <a:solidFill>
                  <a:schemeClr val="accent4"/>
                </a:solidFill>
                <a:latin typeface="Britannic Bold" panose="020B0903060703020204" pitchFamily="34" charset="77"/>
              </a:rPr>
              <a:t>4. SPATIAL </a:t>
            </a:r>
          </a:p>
          <a:p>
            <a:pPr algn="ctr"/>
            <a:r>
              <a:rPr lang="en-US" dirty="0">
                <a:solidFill>
                  <a:schemeClr val="accent4"/>
                </a:solidFill>
                <a:latin typeface="Britannic Bold" panose="020B0903060703020204" pitchFamily="34" charset="77"/>
              </a:rPr>
              <a:t>NORMALISATION</a:t>
            </a:r>
          </a:p>
        </p:txBody>
      </p:sp>
      <p:cxnSp>
        <p:nvCxnSpPr>
          <p:cNvPr id="104" name="Straight Arrow Connector 103">
            <a:extLst>
              <a:ext uri="{FF2B5EF4-FFF2-40B4-BE49-F238E27FC236}">
                <a16:creationId xmlns:a16="http://schemas.microsoft.com/office/drawing/2014/main" xmlns="" id="{EBFA898A-15CA-1141-8F48-E470C3595AC3}"/>
              </a:ext>
            </a:extLst>
          </p:cNvPr>
          <p:cNvCxnSpPr>
            <a:cxnSpLocks/>
          </p:cNvCxnSpPr>
          <p:nvPr/>
        </p:nvCxnSpPr>
        <p:spPr>
          <a:xfrm>
            <a:off x="11273481" y="3355296"/>
            <a:ext cx="0" cy="666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xmlns="" id="{CC225483-97FE-6944-9534-73E60E194FD9}"/>
              </a:ext>
            </a:extLst>
          </p:cNvPr>
          <p:cNvSpPr/>
          <p:nvPr/>
        </p:nvSpPr>
        <p:spPr>
          <a:xfrm rot="16200000">
            <a:off x="8620060" y="5115281"/>
            <a:ext cx="3153199" cy="369332"/>
          </a:xfrm>
          <a:prstGeom prst="rect">
            <a:avLst/>
          </a:prstGeom>
        </p:spPr>
        <p:txBody>
          <a:bodyPr wrap="square">
            <a:spAutoFit/>
          </a:bodyPr>
          <a:lstStyle/>
          <a:p>
            <a:pPr algn="ctr"/>
            <a:r>
              <a:rPr lang="en-US" dirty="0">
                <a:latin typeface="Britannic Bold" panose="020B0903060703020204" pitchFamily="34" charset="77"/>
              </a:rPr>
              <a:t>STATISTICAL ANALYSIS</a:t>
            </a:r>
          </a:p>
        </p:txBody>
      </p:sp>
      <p:sp>
        <p:nvSpPr>
          <p:cNvPr id="107" name="TextBox 106">
            <a:extLst>
              <a:ext uri="{FF2B5EF4-FFF2-40B4-BE49-F238E27FC236}">
                <a16:creationId xmlns:a16="http://schemas.microsoft.com/office/drawing/2014/main" xmlns="" id="{1CEAD776-442E-1943-8072-4BCF64F86254}"/>
              </a:ext>
            </a:extLst>
          </p:cNvPr>
          <p:cNvSpPr txBox="1"/>
          <p:nvPr/>
        </p:nvSpPr>
        <p:spPr>
          <a:xfrm>
            <a:off x="10313219" y="4804552"/>
            <a:ext cx="1836240" cy="646331"/>
          </a:xfrm>
          <a:prstGeom prst="rect">
            <a:avLst/>
          </a:prstGeom>
          <a:noFill/>
        </p:spPr>
        <p:txBody>
          <a:bodyPr wrap="square" rtlCol="0">
            <a:spAutoFit/>
          </a:bodyPr>
          <a:lstStyle/>
          <a:p>
            <a:pPr algn="ctr"/>
            <a:r>
              <a:rPr lang="en-US" b="1" dirty="0">
                <a:solidFill>
                  <a:schemeClr val="bg1">
                    <a:lumMod val="65000"/>
                  </a:schemeClr>
                </a:solidFill>
                <a:latin typeface="Avenir Next" panose="020B0503020202020204" pitchFamily="34" charset="0"/>
              </a:rPr>
              <a:t>General Linear</a:t>
            </a:r>
          </a:p>
          <a:p>
            <a:pPr algn="ctr"/>
            <a:r>
              <a:rPr lang="en-US" b="1" dirty="0">
                <a:solidFill>
                  <a:schemeClr val="bg1">
                    <a:lumMod val="65000"/>
                  </a:schemeClr>
                </a:solidFill>
                <a:latin typeface="Avenir Next" panose="020B0503020202020204" pitchFamily="34" charset="0"/>
              </a:rPr>
              <a:t>Model</a:t>
            </a:r>
          </a:p>
        </p:txBody>
      </p:sp>
      <p:sp>
        <p:nvSpPr>
          <p:cNvPr id="108" name="Rectangle 107">
            <a:extLst>
              <a:ext uri="{FF2B5EF4-FFF2-40B4-BE49-F238E27FC236}">
                <a16:creationId xmlns:a16="http://schemas.microsoft.com/office/drawing/2014/main" xmlns="" id="{CF54DA40-E875-714A-A713-83358E2BEA96}"/>
              </a:ext>
            </a:extLst>
          </p:cNvPr>
          <p:cNvSpPr/>
          <p:nvPr/>
        </p:nvSpPr>
        <p:spPr>
          <a:xfrm>
            <a:off x="10456221" y="4025264"/>
            <a:ext cx="1625766" cy="430887"/>
          </a:xfrm>
          <a:prstGeom prst="rect">
            <a:avLst/>
          </a:prstGeom>
        </p:spPr>
        <p:txBody>
          <a:bodyPr wrap="none">
            <a:spAutoFit/>
          </a:bodyPr>
          <a:lstStyle/>
          <a:p>
            <a:r>
              <a:rPr lang="en-US" sz="1100" dirty="0">
                <a:latin typeface="Avenir Next" panose="020B0503020202020204" pitchFamily="34" charset="0"/>
              </a:rPr>
              <a:t>+ Design matrix</a:t>
            </a:r>
          </a:p>
          <a:p>
            <a:r>
              <a:rPr lang="en-US" sz="1100" dirty="0">
                <a:latin typeface="Avenir Next" panose="020B0503020202020204" pitchFamily="34" charset="0"/>
              </a:rPr>
              <a:t>+ Parameter estimates</a:t>
            </a:r>
          </a:p>
        </p:txBody>
      </p:sp>
      <p:cxnSp>
        <p:nvCxnSpPr>
          <p:cNvPr id="109" name="Straight Arrow Connector 108">
            <a:extLst>
              <a:ext uri="{FF2B5EF4-FFF2-40B4-BE49-F238E27FC236}">
                <a16:creationId xmlns:a16="http://schemas.microsoft.com/office/drawing/2014/main" xmlns="" id="{A1E14885-6A48-D74E-AEE8-62A2997EA273}"/>
              </a:ext>
            </a:extLst>
          </p:cNvPr>
          <p:cNvCxnSpPr>
            <a:cxnSpLocks/>
          </p:cNvCxnSpPr>
          <p:nvPr/>
        </p:nvCxnSpPr>
        <p:spPr>
          <a:xfrm>
            <a:off x="11273481" y="4451160"/>
            <a:ext cx="0" cy="2342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xmlns="" id="{37056DF1-A256-5240-8669-C43E9C141276}"/>
              </a:ext>
            </a:extLst>
          </p:cNvPr>
          <p:cNvCxnSpPr>
            <a:cxnSpLocks/>
          </p:cNvCxnSpPr>
          <p:nvPr/>
        </p:nvCxnSpPr>
        <p:spPr>
          <a:xfrm>
            <a:off x="11261867" y="5484311"/>
            <a:ext cx="0" cy="2342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 name="Picture 112" descr="A picture containing photo, colorful, different, colored&#10;&#10;Description automatically generated">
            <a:extLst>
              <a:ext uri="{FF2B5EF4-FFF2-40B4-BE49-F238E27FC236}">
                <a16:creationId xmlns:a16="http://schemas.microsoft.com/office/drawing/2014/main" xmlns="" id="{E9B57BD4-2071-464D-B41C-7D0B3FE29367}"/>
              </a:ext>
            </a:extLst>
          </p:cNvPr>
          <p:cNvPicPr>
            <a:picLocks noChangeAspect="1"/>
          </p:cNvPicPr>
          <p:nvPr/>
        </p:nvPicPr>
        <p:blipFill>
          <a:blip r:embed="rId9">
            <a:extLst>
              <a:ext uri="{BEBA8EAE-BF5A-486C-A8C5-ECC9F3942E4B}">
                <a14:imgProps xmlns:a14="http://schemas.microsoft.com/office/drawing/2010/main" xmlns="">
                  <a14:imgLayer r:embed="rId10">
                    <a14:imgEffect>
                      <a14:saturation sat="0"/>
                    </a14:imgEffect>
                  </a14:imgLayer>
                </a14:imgProps>
              </a:ext>
            </a:extLst>
          </a:blip>
          <a:stretch>
            <a:fillRect/>
          </a:stretch>
        </p:blipFill>
        <p:spPr>
          <a:xfrm>
            <a:off x="10863341" y="5853121"/>
            <a:ext cx="811526" cy="657222"/>
          </a:xfrm>
          <a:prstGeom prst="rect">
            <a:avLst/>
          </a:prstGeom>
        </p:spPr>
      </p:pic>
      <p:sp>
        <p:nvSpPr>
          <p:cNvPr id="114" name="Rectangle 113">
            <a:extLst>
              <a:ext uri="{FF2B5EF4-FFF2-40B4-BE49-F238E27FC236}">
                <a16:creationId xmlns:a16="http://schemas.microsoft.com/office/drawing/2014/main" xmlns="" id="{821EBB90-D443-4F44-9D27-7923744AFE34}"/>
              </a:ext>
            </a:extLst>
          </p:cNvPr>
          <p:cNvSpPr/>
          <p:nvPr/>
        </p:nvSpPr>
        <p:spPr>
          <a:xfrm>
            <a:off x="10282202" y="6575193"/>
            <a:ext cx="1939954" cy="261610"/>
          </a:xfrm>
          <a:prstGeom prst="rect">
            <a:avLst/>
          </a:prstGeom>
        </p:spPr>
        <p:txBody>
          <a:bodyPr wrap="none">
            <a:spAutoFit/>
          </a:bodyPr>
          <a:lstStyle/>
          <a:p>
            <a:pPr algn="ctr"/>
            <a:r>
              <a:rPr lang="en-US" sz="1100" b="1" dirty="0">
                <a:solidFill>
                  <a:schemeClr val="bg1">
                    <a:lumMod val="65000"/>
                  </a:schemeClr>
                </a:solidFill>
                <a:latin typeface="Avenir Next" panose="020B0503020202020204" pitchFamily="34" charset="0"/>
              </a:rPr>
              <a:t>Statistical Parameter Map</a:t>
            </a:r>
          </a:p>
        </p:txBody>
      </p:sp>
      <p:sp>
        <p:nvSpPr>
          <p:cNvPr id="71" name="TextBox 70">
            <a:extLst>
              <a:ext uri="{FF2B5EF4-FFF2-40B4-BE49-F238E27FC236}">
                <a16:creationId xmlns:a16="http://schemas.microsoft.com/office/drawing/2014/main" xmlns="" id="{F7D59149-0F49-564C-ABA6-BA4DB587C267}"/>
              </a:ext>
            </a:extLst>
          </p:cNvPr>
          <p:cNvSpPr txBox="1"/>
          <p:nvPr/>
        </p:nvSpPr>
        <p:spPr>
          <a:xfrm>
            <a:off x="5098896" y="1803540"/>
            <a:ext cx="3279416" cy="338554"/>
          </a:xfrm>
          <a:prstGeom prst="rect">
            <a:avLst/>
          </a:prstGeom>
          <a:noFill/>
          <a:ln>
            <a:solidFill>
              <a:schemeClr val="accent4"/>
            </a:solidFill>
          </a:ln>
        </p:spPr>
        <p:txBody>
          <a:bodyPr wrap="square" rtlCol="0" anchor="ctr">
            <a:spAutoFit/>
          </a:bodyPr>
          <a:lstStyle/>
          <a:p>
            <a:pPr algn="ctr"/>
            <a:r>
              <a:rPr lang="en-US" sz="1600" b="1" dirty="0">
                <a:solidFill>
                  <a:schemeClr val="accent4"/>
                </a:solidFill>
                <a:latin typeface="Avenir Next" panose="020B0503020202020204" pitchFamily="34" charset="0"/>
              </a:rPr>
              <a:t>5 STAGES of PREPROCESSING</a:t>
            </a:r>
          </a:p>
        </p:txBody>
      </p:sp>
      <p:graphicFrame>
        <p:nvGraphicFramePr>
          <p:cNvPr id="77" name="Table 76">
            <a:extLst>
              <a:ext uri="{FF2B5EF4-FFF2-40B4-BE49-F238E27FC236}">
                <a16:creationId xmlns:a16="http://schemas.microsoft.com/office/drawing/2014/main" xmlns="" id="{CA0768D7-F15A-40DF-AA43-C23D919A86C2}"/>
              </a:ext>
            </a:extLst>
          </p:cNvPr>
          <p:cNvGraphicFramePr>
            <a:graphicFrameLocks noGrp="1"/>
          </p:cNvGraphicFramePr>
          <p:nvPr/>
        </p:nvGraphicFramePr>
        <p:xfrm>
          <a:off x="-4" y="764367"/>
          <a:ext cx="12191999" cy="584775"/>
        </p:xfrm>
        <a:graphic>
          <a:graphicData uri="http://schemas.openxmlformats.org/drawingml/2006/table">
            <a:tbl>
              <a:tblPr firstRow="1" bandRow="1">
                <a:tableStyleId>{5C22544A-7EE6-4342-B048-85BDC9FD1C3A}</a:tableStyleId>
              </a:tblPr>
              <a:tblGrid>
                <a:gridCol w="12191999">
                  <a:extLst>
                    <a:ext uri="{9D8B030D-6E8A-4147-A177-3AD203B41FA5}">
                      <a16:colId xmlns:a16="http://schemas.microsoft.com/office/drawing/2014/main" xmlns="" val="4085898051"/>
                    </a:ext>
                  </a:extLst>
                </a:gridCol>
              </a:tblGrid>
              <a:tr h="584775">
                <a:tc>
                  <a:txBody>
                    <a:bodyPr/>
                    <a:lstStyle/>
                    <a:p>
                      <a:pPr algn="ctr"/>
                      <a:r>
                        <a:rPr lang="en-US" sz="2400" dirty="0">
                          <a:solidFill>
                            <a:schemeClr val="tx1"/>
                          </a:solidFill>
                          <a:latin typeface="Britannic Bold" panose="020B0903060703020204" pitchFamily="34" charset="77"/>
                        </a:rPr>
                        <a:t>PREPROCESSING</a:t>
                      </a:r>
                    </a:p>
                  </a:txBody>
                  <a:tcPr anchor="ctr">
                    <a:solidFill>
                      <a:srgbClr val="D9D9D9"/>
                    </a:solidFill>
                  </a:tcPr>
                </a:tc>
                <a:extLst>
                  <a:ext uri="{0D108BD9-81ED-4DB2-BD59-A6C34878D82A}">
                    <a16:rowId xmlns:a16="http://schemas.microsoft.com/office/drawing/2014/main" xmlns="" val="466733712"/>
                  </a:ext>
                </a:extLst>
              </a:tr>
            </a:tbl>
          </a:graphicData>
        </a:graphic>
      </p:graphicFrame>
    </p:spTree>
    <p:extLst>
      <p:ext uri="{BB962C8B-B14F-4D97-AF65-F5344CB8AC3E}">
        <p14:creationId xmlns:p14="http://schemas.microsoft.com/office/powerpoint/2010/main" xmlns="" val="274239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19586374-68C8-5747-9CEC-E3E0B39CDAD2}"/>
              </a:ext>
            </a:extLst>
          </p:cNvPr>
          <p:cNvGrpSpPr/>
          <p:nvPr/>
        </p:nvGrpSpPr>
        <p:grpSpPr>
          <a:xfrm>
            <a:off x="0" y="0"/>
            <a:ext cx="12192000" cy="1340314"/>
            <a:chOff x="0" y="0"/>
            <a:chExt cx="12192000" cy="1340314"/>
          </a:xfrm>
        </p:grpSpPr>
        <p:grpSp>
          <p:nvGrpSpPr>
            <p:cNvPr id="10" name="Group 9">
              <a:extLst>
                <a:ext uri="{FF2B5EF4-FFF2-40B4-BE49-F238E27FC236}">
                  <a16:creationId xmlns:a16="http://schemas.microsoft.com/office/drawing/2014/main" xmlns="" id="{1C42747D-2ECF-334E-A9AE-6187F08FC902}"/>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sp>
          <p:nvSpPr>
            <p:cNvPr id="13" name="TextBox 12">
              <a:extLst>
                <a:ext uri="{FF2B5EF4-FFF2-40B4-BE49-F238E27FC236}">
                  <a16:creationId xmlns:a16="http://schemas.microsoft.com/office/drawing/2014/main" xmlns="" id="{470261A2-F05B-9142-B20A-8F242BF981F3}"/>
                </a:ext>
              </a:extLst>
            </p:cNvPr>
            <p:cNvSpPr txBox="1"/>
            <p:nvPr/>
          </p:nvSpPr>
          <p:spPr>
            <a:xfrm>
              <a:off x="0" y="755539"/>
              <a:ext cx="12192000" cy="584775"/>
            </a:xfrm>
            <a:prstGeom prst="rect">
              <a:avLst/>
            </a:prstGeom>
            <a:solidFill>
              <a:schemeClr val="bg1">
                <a:lumMod val="85000"/>
              </a:schemeClr>
            </a:solidFill>
          </p:spPr>
          <p:txBody>
            <a:bodyPr wrap="square" rtlCol="0" anchor="ctr">
              <a:spAutoFit/>
            </a:bodyPr>
            <a:lstStyle/>
            <a:p>
              <a:r>
                <a:rPr lang="en-US" sz="3200" dirty="0">
                  <a:latin typeface="Britannic Bold" panose="020B0903060703020204" pitchFamily="34" charset="77"/>
                </a:rPr>
                <a:t>Lecture structure:</a:t>
              </a:r>
            </a:p>
          </p:txBody>
        </p:sp>
      </p:grpSp>
      <p:sp>
        <p:nvSpPr>
          <p:cNvPr id="20" name="Rectangle 19">
            <a:extLst>
              <a:ext uri="{FF2B5EF4-FFF2-40B4-BE49-F238E27FC236}">
                <a16:creationId xmlns:a16="http://schemas.microsoft.com/office/drawing/2014/main" xmlns="" id="{82E79C17-633B-4A47-AADF-435A8709C114}"/>
              </a:ext>
            </a:extLst>
          </p:cNvPr>
          <p:cNvSpPr/>
          <p:nvPr/>
        </p:nvSpPr>
        <p:spPr>
          <a:xfrm>
            <a:off x="1776081" y="2020041"/>
            <a:ext cx="8451131" cy="2246769"/>
          </a:xfrm>
          <a:prstGeom prst="rect">
            <a:avLst/>
          </a:prstGeom>
        </p:spPr>
        <p:txBody>
          <a:bodyPr wrap="square">
            <a:spAutoFit/>
          </a:bodyPr>
          <a:lstStyle/>
          <a:p>
            <a:pPr marL="514350" indent="-514350">
              <a:buAutoNum type="arabicPeriod"/>
            </a:pPr>
            <a:r>
              <a:rPr lang="en-GB" sz="2800" dirty="0">
                <a:latin typeface="Avenir Next" panose="020B0503020202020204" pitchFamily="34" charset="0"/>
              </a:rPr>
              <a:t>Recap</a:t>
            </a:r>
          </a:p>
          <a:p>
            <a:pPr marL="514350" indent="-514350">
              <a:buAutoNum type="arabicPeriod"/>
            </a:pPr>
            <a:r>
              <a:rPr lang="en-GB" sz="2800" dirty="0" err="1">
                <a:latin typeface="Avenir Next" panose="020B0503020202020204" pitchFamily="34" charset="0"/>
              </a:rPr>
              <a:t>Coregistration</a:t>
            </a:r>
            <a:endParaRPr lang="en-GB" sz="2800" dirty="0">
              <a:latin typeface="Avenir Next" panose="020B0503020202020204" pitchFamily="34" charset="0"/>
            </a:endParaRPr>
          </a:p>
          <a:p>
            <a:pPr marL="514350" indent="-514350">
              <a:buAutoNum type="arabicPeriod"/>
            </a:pPr>
            <a:r>
              <a:rPr lang="en-GB" sz="2800" dirty="0">
                <a:latin typeface="Avenir Next" panose="020B0503020202020204" pitchFamily="34" charset="0"/>
              </a:rPr>
              <a:t>Spatial Normalisation</a:t>
            </a:r>
          </a:p>
          <a:p>
            <a:pPr marL="514350" indent="-514350">
              <a:buAutoNum type="arabicPeriod"/>
            </a:pPr>
            <a:r>
              <a:rPr lang="en-GB" sz="2800" dirty="0">
                <a:latin typeface="Avenir Next" panose="020B0503020202020204" pitchFamily="34" charset="0"/>
              </a:rPr>
              <a:t>Smoothing</a:t>
            </a:r>
          </a:p>
          <a:p>
            <a:pPr marL="514350" indent="-514350">
              <a:buAutoNum type="arabicPeriod"/>
            </a:pPr>
            <a:r>
              <a:rPr lang="en-GB" sz="2800" dirty="0">
                <a:latin typeface="Avenir Next" panose="020B0503020202020204" pitchFamily="34" charset="0"/>
              </a:rPr>
              <a:t>SPM Demo</a:t>
            </a:r>
          </a:p>
        </p:txBody>
      </p:sp>
    </p:spTree>
    <p:extLst>
      <p:ext uri="{BB962C8B-B14F-4D97-AF65-F5344CB8AC3E}">
        <p14:creationId xmlns:p14="http://schemas.microsoft.com/office/powerpoint/2010/main" xmlns="" val="3422028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3"/>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RECAP</a:t>
            </a:r>
            <a:endParaRPr lang="en-US" sz="2400" dirty="0">
              <a:solidFill>
                <a:schemeClr val="accent4">
                  <a:lumMod val="40000"/>
                  <a:lumOff val="60000"/>
                </a:schemeClr>
              </a:solidFill>
            </a:endParaRPr>
          </a:p>
        </p:txBody>
      </p:sp>
      <p:pic>
        <p:nvPicPr>
          <p:cNvPr id="8" name="Google Shape;104;g6b1306f0e9_0_55" descr="n image showing a person having an MRI scan ">
            <a:extLst>
              <a:ext uri="{FF2B5EF4-FFF2-40B4-BE49-F238E27FC236}">
                <a16:creationId xmlns:a16="http://schemas.microsoft.com/office/drawing/2014/main" xmlns="" id="{A8AD94C3-F062-44C4-B3B8-CC7C5A4DC36F}"/>
              </a:ext>
            </a:extLst>
          </p:cNvPr>
          <p:cNvPicPr preferRelativeResize="0"/>
          <p:nvPr/>
        </p:nvPicPr>
        <p:blipFill rotWithShape="1">
          <a:blip r:embed="rId4">
            <a:alphaModFix/>
          </a:blip>
          <a:srcRect/>
          <a:stretch/>
        </p:blipFill>
        <p:spPr>
          <a:xfrm>
            <a:off x="444235" y="1859856"/>
            <a:ext cx="4740175" cy="2902150"/>
          </a:xfrm>
          <a:prstGeom prst="rect">
            <a:avLst/>
          </a:prstGeom>
          <a:noFill/>
          <a:ln>
            <a:noFill/>
          </a:ln>
        </p:spPr>
      </p:pic>
      <p:pic>
        <p:nvPicPr>
          <p:cNvPr id="21" name="Picture 20">
            <a:extLst>
              <a:ext uri="{FF2B5EF4-FFF2-40B4-BE49-F238E27FC236}">
                <a16:creationId xmlns:a16="http://schemas.microsoft.com/office/drawing/2014/main" xmlns="" id="{7798466D-A4EF-4B79-BB2B-8AB8DDBDB12C}"/>
              </a:ext>
            </a:extLst>
          </p:cNvPr>
          <p:cNvPicPr>
            <a:picLocks noChangeAspect="1"/>
          </p:cNvPicPr>
          <p:nvPr/>
        </p:nvPicPr>
        <p:blipFill rotWithShape="1">
          <a:blip r:embed="rId5"/>
          <a:srcRect l="9461" t="26057" r="12769" b="20297"/>
          <a:stretch/>
        </p:blipFill>
        <p:spPr>
          <a:xfrm>
            <a:off x="5324036" y="4096551"/>
            <a:ext cx="6811692" cy="2641753"/>
          </a:xfrm>
          <a:prstGeom prst="rect">
            <a:avLst/>
          </a:prstGeom>
        </p:spPr>
      </p:pic>
      <p:pic>
        <p:nvPicPr>
          <p:cNvPr id="23" name="Google Shape;188;p16" descr="excitation.png">
            <a:extLst>
              <a:ext uri="{FF2B5EF4-FFF2-40B4-BE49-F238E27FC236}">
                <a16:creationId xmlns:a16="http://schemas.microsoft.com/office/drawing/2014/main" xmlns="" id="{03ED84CB-01AC-4ADF-8BA1-DA7E089F5183}"/>
              </a:ext>
            </a:extLst>
          </p:cNvPr>
          <p:cNvPicPr preferRelativeResize="0"/>
          <p:nvPr/>
        </p:nvPicPr>
        <p:blipFill rotWithShape="1">
          <a:blip r:embed="rId6">
            <a:alphaModFix/>
          </a:blip>
          <a:srcRect/>
          <a:stretch/>
        </p:blipFill>
        <p:spPr>
          <a:xfrm>
            <a:off x="5975907" y="1755243"/>
            <a:ext cx="5771858" cy="2040547"/>
          </a:xfrm>
          <a:prstGeom prst="rect">
            <a:avLst/>
          </a:prstGeom>
          <a:noFill/>
          <a:ln>
            <a:noFill/>
          </a:ln>
        </p:spPr>
      </p:pic>
      <p:pic>
        <p:nvPicPr>
          <p:cNvPr id="24" name="Picture 23">
            <a:extLst>
              <a:ext uri="{FF2B5EF4-FFF2-40B4-BE49-F238E27FC236}">
                <a16:creationId xmlns:a16="http://schemas.microsoft.com/office/drawing/2014/main" xmlns="" id="{31445AC0-AAA8-467B-A5EA-991FF76E1A79}"/>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31345" t="46614" r="51231" b="24498"/>
          <a:stretch/>
        </p:blipFill>
        <p:spPr bwMode="auto">
          <a:xfrm>
            <a:off x="1776366" y="4831716"/>
            <a:ext cx="2044439" cy="19065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aphicFrame>
        <p:nvGraphicFramePr>
          <p:cNvPr id="25" name="Table 24">
            <a:extLst>
              <a:ext uri="{FF2B5EF4-FFF2-40B4-BE49-F238E27FC236}">
                <a16:creationId xmlns:a16="http://schemas.microsoft.com/office/drawing/2014/main" xmlns="" id="{28BA573C-5EE3-41FD-B986-3A1C93259A68}"/>
              </a:ext>
            </a:extLst>
          </p:cNvPr>
          <p:cNvGraphicFramePr>
            <a:graphicFrameLocks noGrp="1"/>
          </p:cNvGraphicFramePr>
          <p:nvPr/>
        </p:nvGraphicFramePr>
        <p:xfrm>
          <a:off x="0" y="816545"/>
          <a:ext cx="12192004" cy="584775"/>
        </p:xfrm>
        <a:graphic>
          <a:graphicData uri="http://schemas.openxmlformats.org/drawingml/2006/table">
            <a:tbl>
              <a:tblPr firstRow="1" bandRow="1">
                <a:tableStyleId>{5C22544A-7EE6-4342-B048-85BDC9FD1C3A}</a:tableStyleId>
              </a:tblPr>
              <a:tblGrid>
                <a:gridCol w="3048001">
                  <a:extLst>
                    <a:ext uri="{9D8B030D-6E8A-4147-A177-3AD203B41FA5}">
                      <a16:colId xmlns:a16="http://schemas.microsoft.com/office/drawing/2014/main" xmlns="" val="4085898051"/>
                    </a:ext>
                  </a:extLst>
                </a:gridCol>
                <a:gridCol w="3048001">
                  <a:extLst>
                    <a:ext uri="{9D8B030D-6E8A-4147-A177-3AD203B41FA5}">
                      <a16:colId xmlns:a16="http://schemas.microsoft.com/office/drawing/2014/main" xmlns="" val="3125894412"/>
                    </a:ext>
                  </a:extLst>
                </a:gridCol>
                <a:gridCol w="3048001">
                  <a:extLst>
                    <a:ext uri="{9D8B030D-6E8A-4147-A177-3AD203B41FA5}">
                      <a16:colId xmlns:a16="http://schemas.microsoft.com/office/drawing/2014/main" xmlns="" val="4246370681"/>
                    </a:ext>
                  </a:extLst>
                </a:gridCol>
                <a:gridCol w="3048001">
                  <a:extLst>
                    <a:ext uri="{9D8B030D-6E8A-4147-A177-3AD203B41FA5}">
                      <a16:colId xmlns:a16="http://schemas.microsoft.com/office/drawing/2014/main" xmlns="" val="1970071026"/>
                    </a:ext>
                  </a:extLst>
                </a:gridCol>
              </a:tblGrid>
              <a:tr h="584775">
                <a:tc>
                  <a:txBody>
                    <a:bodyPr/>
                    <a:lstStyle/>
                    <a:p>
                      <a:pPr algn="ctr"/>
                      <a:r>
                        <a:rPr lang="en-US" dirty="0">
                          <a:solidFill>
                            <a:schemeClr val="tx1"/>
                          </a:solidFill>
                          <a:latin typeface="Britannic Bold" panose="020B0903060703020204" pitchFamily="34" charset="77"/>
                        </a:rPr>
                        <a:t>MRI Physics</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Slice-timing correction</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Head Motion Correction</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Field Distortion Correction</a:t>
                      </a:r>
                    </a:p>
                  </a:txBody>
                  <a:tcPr anchor="ctr">
                    <a:solidFill>
                      <a:srgbClr val="D9D9D9"/>
                    </a:solidFill>
                  </a:tcPr>
                </a:tc>
                <a:extLst>
                  <a:ext uri="{0D108BD9-81ED-4DB2-BD59-A6C34878D82A}">
                    <a16:rowId xmlns:a16="http://schemas.microsoft.com/office/drawing/2014/main" xmlns="" val="466733712"/>
                  </a:ext>
                </a:extLst>
              </a:tr>
            </a:tbl>
          </a:graphicData>
        </a:graphic>
      </p:graphicFrame>
    </p:spTree>
    <p:extLst>
      <p:ext uri="{BB962C8B-B14F-4D97-AF65-F5344CB8AC3E}">
        <p14:creationId xmlns:p14="http://schemas.microsoft.com/office/powerpoint/2010/main" xmlns="" val="221495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RECAP</a:t>
            </a:r>
            <a:endParaRPr lang="en-US" sz="2400" dirty="0">
              <a:solidFill>
                <a:schemeClr val="accent4">
                  <a:lumMod val="40000"/>
                  <a:lumOff val="60000"/>
                </a:schemeClr>
              </a:solidFill>
            </a:endParaRPr>
          </a:p>
        </p:txBody>
      </p:sp>
      <p:graphicFrame>
        <p:nvGraphicFramePr>
          <p:cNvPr id="8" name="Table 7">
            <a:extLst>
              <a:ext uri="{FF2B5EF4-FFF2-40B4-BE49-F238E27FC236}">
                <a16:creationId xmlns:a16="http://schemas.microsoft.com/office/drawing/2014/main" xmlns="" id="{8F97F260-CA49-4F2E-B9C9-5AF7E80A3A73}"/>
              </a:ext>
            </a:extLst>
          </p:cNvPr>
          <p:cNvGraphicFramePr>
            <a:graphicFrameLocks noGrp="1"/>
          </p:cNvGraphicFramePr>
          <p:nvPr/>
        </p:nvGraphicFramePr>
        <p:xfrm>
          <a:off x="-4" y="831185"/>
          <a:ext cx="12192004" cy="584775"/>
        </p:xfrm>
        <a:graphic>
          <a:graphicData uri="http://schemas.openxmlformats.org/drawingml/2006/table">
            <a:tbl>
              <a:tblPr firstRow="1" bandRow="1">
                <a:tableStyleId>{5C22544A-7EE6-4342-B048-85BDC9FD1C3A}</a:tableStyleId>
              </a:tblPr>
              <a:tblGrid>
                <a:gridCol w="3048001">
                  <a:extLst>
                    <a:ext uri="{9D8B030D-6E8A-4147-A177-3AD203B41FA5}">
                      <a16:colId xmlns:a16="http://schemas.microsoft.com/office/drawing/2014/main" xmlns="" val="4085898051"/>
                    </a:ext>
                  </a:extLst>
                </a:gridCol>
                <a:gridCol w="3048001">
                  <a:extLst>
                    <a:ext uri="{9D8B030D-6E8A-4147-A177-3AD203B41FA5}">
                      <a16:colId xmlns:a16="http://schemas.microsoft.com/office/drawing/2014/main" xmlns="" val="3125894412"/>
                    </a:ext>
                  </a:extLst>
                </a:gridCol>
                <a:gridCol w="3048001">
                  <a:extLst>
                    <a:ext uri="{9D8B030D-6E8A-4147-A177-3AD203B41FA5}">
                      <a16:colId xmlns:a16="http://schemas.microsoft.com/office/drawing/2014/main" xmlns="" val="4246370681"/>
                    </a:ext>
                  </a:extLst>
                </a:gridCol>
                <a:gridCol w="3048001">
                  <a:extLst>
                    <a:ext uri="{9D8B030D-6E8A-4147-A177-3AD203B41FA5}">
                      <a16:colId xmlns:a16="http://schemas.microsoft.com/office/drawing/2014/main" xmlns="" val="1970071026"/>
                    </a:ext>
                  </a:extLst>
                </a:gridCol>
              </a:tblGrid>
              <a:tr h="584775">
                <a:tc>
                  <a:txBody>
                    <a:bodyPr/>
                    <a:lstStyle/>
                    <a:p>
                      <a:pPr algn="ctr"/>
                      <a:r>
                        <a:rPr lang="en-US" dirty="0">
                          <a:solidFill>
                            <a:schemeClr val="bg1">
                              <a:lumMod val="75000"/>
                            </a:schemeClr>
                          </a:solidFill>
                          <a:latin typeface="Britannic Bold" panose="020B0903060703020204" pitchFamily="34" charset="77"/>
                        </a:rPr>
                        <a:t>MRI Physics</a:t>
                      </a:r>
                    </a:p>
                  </a:txBody>
                  <a:tcPr anchor="ctr">
                    <a:solidFill>
                      <a:srgbClr val="D9D9D9"/>
                    </a:solidFill>
                  </a:tcPr>
                </a:tc>
                <a:tc>
                  <a:txBody>
                    <a:bodyPr/>
                    <a:lstStyle/>
                    <a:p>
                      <a:pPr algn="ctr"/>
                      <a:r>
                        <a:rPr lang="en-US" dirty="0">
                          <a:solidFill>
                            <a:schemeClr val="tx1"/>
                          </a:solidFill>
                          <a:latin typeface="Britannic Bold" panose="020B0903060703020204" pitchFamily="34" charset="77"/>
                        </a:rPr>
                        <a:t>Slice-timing correction</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Head Motion Correction</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Field Distortion Correction</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9" name="Rectangle 8">
            <a:extLst>
              <a:ext uri="{FF2B5EF4-FFF2-40B4-BE49-F238E27FC236}">
                <a16:creationId xmlns:a16="http://schemas.microsoft.com/office/drawing/2014/main" xmlns="" id="{37171DFE-22B9-4F97-8826-14A676E0803D}"/>
              </a:ext>
            </a:extLst>
          </p:cNvPr>
          <p:cNvSpPr/>
          <p:nvPr/>
        </p:nvSpPr>
        <p:spPr>
          <a:xfrm>
            <a:off x="726118" y="1857378"/>
            <a:ext cx="9924746" cy="2031325"/>
          </a:xfrm>
          <a:prstGeom prst="rect">
            <a:avLst/>
          </a:prstGeom>
        </p:spPr>
        <p:txBody>
          <a:bodyPr wrap="square">
            <a:spAutoFit/>
          </a:bodyPr>
          <a:lstStyle/>
          <a:p>
            <a:pPr marL="285750" indent="-285750">
              <a:buFont typeface="Arial" panose="020B0604020202020204" pitchFamily="34" charset="0"/>
              <a:buChar char="•"/>
            </a:pPr>
            <a:r>
              <a:rPr lang="en-GB" dirty="0"/>
              <a:t>Almost all fMRI data is collected in slices (an array of voxels)</a:t>
            </a:r>
          </a:p>
          <a:p>
            <a:endParaRPr lang="en-GB" dirty="0"/>
          </a:p>
          <a:p>
            <a:pPr marL="285750" indent="-285750">
              <a:buFont typeface="Arial" panose="020B0604020202020204" pitchFamily="34" charset="0"/>
              <a:buChar char="•"/>
            </a:pPr>
            <a:r>
              <a:rPr lang="en-GB" dirty="0"/>
              <a:t>A scan of the whole brain may include 33 or more slices.</a:t>
            </a:r>
          </a:p>
          <a:p>
            <a:endParaRPr lang="en-GB" dirty="0"/>
          </a:p>
          <a:p>
            <a:pPr marL="285750" indent="-285750">
              <a:buFont typeface="Arial" panose="020B0604020202020204" pitchFamily="34" charset="0"/>
              <a:buChar char="•"/>
            </a:pPr>
            <a:r>
              <a:rPr lang="en-GB" dirty="0"/>
              <a:t>TR (</a:t>
            </a:r>
            <a:r>
              <a:rPr lang="en-GB" dirty="0" err="1"/>
              <a:t>eg</a:t>
            </a:r>
            <a:r>
              <a:rPr lang="en-GB" dirty="0"/>
              <a:t>: 2.5 seconds) is the time taken to collect all slices and the time difference between the first and the last slice. This can compromise our statistical methods.</a:t>
            </a:r>
          </a:p>
          <a:p>
            <a:pPr marL="285750" indent="-285750">
              <a:buFont typeface="Arial" panose="020B0604020202020204" pitchFamily="34" charset="0"/>
              <a:buChar char="•"/>
            </a:pPr>
            <a:endParaRPr lang="en-GB" dirty="0"/>
          </a:p>
        </p:txBody>
      </p:sp>
      <p:pic>
        <p:nvPicPr>
          <p:cNvPr id="10" name="Picture 9" descr="A picture containing photo, monitor, animal, screen&#10;&#10;Description automatically generated">
            <a:extLst>
              <a:ext uri="{FF2B5EF4-FFF2-40B4-BE49-F238E27FC236}">
                <a16:creationId xmlns:a16="http://schemas.microsoft.com/office/drawing/2014/main" xmlns="" id="{65C59180-25FE-424D-9005-D16C47883E12}"/>
              </a:ext>
            </a:extLst>
          </p:cNvPr>
          <p:cNvPicPr>
            <a:picLocks noChangeAspect="1"/>
          </p:cNvPicPr>
          <p:nvPr/>
        </p:nvPicPr>
        <p:blipFill rotWithShape="1">
          <a:blip r:embed="rId3"/>
          <a:srcRect t="669" r="624" b="2028"/>
          <a:stretch/>
        </p:blipFill>
        <p:spPr>
          <a:xfrm rot="20388269">
            <a:off x="1748265" y="4664803"/>
            <a:ext cx="1075107" cy="1062213"/>
          </a:xfrm>
          <a:prstGeom prst="rect">
            <a:avLst/>
          </a:prstGeom>
        </p:spPr>
      </p:pic>
      <p:pic>
        <p:nvPicPr>
          <p:cNvPr id="13" name="Picture 12" descr="A picture containing photo, monitor, animal, screen&#10;&#10;Description automatically generated">
            <a:extLst>
              <a:ext uri="{FF2B5EF4-FFF2-40B4-BE49-F238E27FC236}">
                <a16:creationId xmlns:a16="http://schemas.microsoft.com/office/drawing/2014/main" xmlns="" id="{E15B97CF-3716-4FC8-8E66-394022D07B5F}"/>
              </a:ext>
            </a:extLst>
          </p:cNvPr>
          <p:cNvPicPr>
            <a:picLocks noChangeAspect="1"/>
          </p:cNvPicPr>
          <p:nvPr/>
        </p:nvPicPr>
        <p:blipFill rotWithShape="1">
          <a:blip r:embed="rId3"/>
          <a:srcRect t="669" r="624" b="2028"/>
          <a:stretch/>
        </p:blipFill>
        <p:spPr>
          <a:xfrm>
            <a:off x="1857409" y="4776077"/>
            <a:ext cx="1075107" cy="1062213"/>
          </a:xfrm>
          <a:prstGeom prst="rect">
            <a:avLst/>
          </a:prstGeom>
        </p:spPr>
      </p:pic>
      <p:pic>
        <p:nvPicPr>
          <p:cNvPr id="14" name="Picture 13" descr="A picture containing photo, monitor, animal, screen&#10;&#10;Description automatically generated">
            <a:extLst>
              <a:ext uri="{FF2B5EF4-FFF2-40B4-BE49-F238E27FC236}">
                <a16:creationId xmlns:a16="http://schemas.microsoft.com/office/drawing/2014/main" xmlns="" id="{1B777159-DA4F-48EB-B5AD-A474D05295F0}"/>
              </a:ext>
            </a:extLst>
          </p:cNvPr>
          <p:cNvPicPr>
            <a:picLocks noChangeAspect="1"/>
          </p:cNvPicPr>
          <p:nvPr/>
        </p:nvPicPr>
        <p:blipFill rotWithShape="1">
          <a:blip r:embed="rId3"/>
          <a:srcRect t="669" r="624" b="2028"/>
          <a:stretch/>
        </p:blipFill>
        <p:spPr>
          <a:xfrm>
            <a:off x="2053065" y="4969603"/>
            <a:ext cx="1075107" cy="1062213"/>
          </a:xfrm>
          <a:prstGeom prst="rect">
            <a:avLst/>
          </a:prstGeom>
        </p:spPr>
      </p:pic>
      <p:pic>
        <p:nvPicPr>
          <p:cNvPr id="17" name="Picture 16" descr="A picture containing photo, monitor, animal, screen&#10;&#10;Description automatically generated">
            <a:extLst>
              <a:ext uri="{FF2B5EF4-FFF2-40B4-BE49-F238E27FC236}">
                <a16:creationId xmlns:a16="http://schemas.microsoft.com/office/drawing/2014/main" xmlns="" id="{124A9583-EE81-4AF1-95F5-A05BECD389F6}"/>
              </a:ext>
            </a:extLst>
          </p:cNvPr>
          <p:cNvPicPr>
            <a:picLocks noChangeAspect="1"/>
          </p:cNvPicPr>
          <p:nvPr/>
        </p:nvPicPr>
        <p:blipFill rotWithShape="1">
          <a:blip r:embed="rId3"/>
          <a:srcRect t="669" r="624" b="2028"/>
          <a:stretch/>
        </p:blipFill>
        <p:spPr>
          <a:xfrm rot="20276117">
            <a:off x="2205465" y="5122003"/>
            <a:ext cx="1075107" cy="1062213"/>
          </a:xfrm>
          <a:prstGeom prst="rect">
            <a:avLst/>
          </a:prstGeom>
        </p:spPr>
      </p:pic>
      <p:pic>
        <p:nvPicPr>
          <p:cNvPr id="19" name="Picture 18" descr="A picture containing photo, monitor, animal, screen&#10;&#10;Description automatically generated">
            <a:extLst>
              <a:ext uri="{FF2B5EF4-FFF2-40B4-BE49-F238E27FC236}">
                <a16:creationId xmlns:a16="http://schemas.microsoft.com/office/drawing/2014/main" xmlns="" id="{F8D2BE1C-C584-4B5C-96E8-D5F74EE7CC94}"/>
              </a:ext>
            </a:extLst>
          </p:cNvPr>
          <p:cNvPicPr>
            <a:picLocks noChangeAspect="1"/>
          </p:cNvPicPr>
          <p:nvPr/>
        </p:nvPicPr>
        <p:blipFill rotWithShape="1">
          <a:blip r:embed="rId3"/>
          <a:srcRect t="669" r="624" b="2028"/>
          <a:stretch/>
        </p:blipFill>
        <p:spPr>
          <a:xfrm rot="21046389">
            <a:off x="2428205" y="5274403"/>
            <a:ext cx="1075107" cy="1062213"/>
          </a:xfrm>
          <a:prstGeom prst="rect">
            <a:avLst/>
          </a:prstGeom>
        </p:spPr>
      </p:pic>
      <p:pic>
        <p:nvPicPr>
          <p:cNvPr id="20" name="Picture 19" descr="A picture containing photo, monitor, animal, screen&#10;&#10;Description automatically generated">
            <a:extLst>
              <a:ext uri="{FF2B5EF4-FFF2-40B4-BE49-F238E27FC236}">
                <a16:creationId xmlns:a16="http://schemas.microsoft.com/office/drawing/2014/main" xmlns="" id="{68BCABA9-7334-45F3-9C31-69CB6810C6A5}"/>
              </a:ext>
            </a:extLst>
          </p:cNvPr>
          <p:cNvPicPr>
            <a:picLocks noChangeAspect="1"/>
          </p:cNvPicPr>
          <p:nvPr/>
        </p:nvPicPr>
        <p:blipFill rotWithShape="1">
          <a:blip r:embed="rId3"/>
          <a:srcRect t="669" r="624" b="2028"/>
          <a:stretch/>
        </p:blipFill>
        <p:spPr>
          <a:xfrm>
            <a:off x="2510265" y="5426803"/>
            <a:ext cx="1075107" cy="1062213"/>
          </a:xfrm>
          <a:prstGeom prst="rect">
            <a:avLst/>
          </a:prstGeom>
        </p:spPr>
      </p:pic>
      <p:cxnSp>
        <p:nvCxnSpPr>
          <p:cNvPr id="3" name="Straight Arrow Connector 2">
            <a:extLst>
              <a:ext uri="{FF2B5EF4-FFF2-40B4-BE49-F238E27FC236}">
                <a16:creationId xmlns:a16="http://schemas.microsoft.com/office/drawing/2014/main" xmlns="" id="{597FBA1D-8D00-4689-A287-E164278A2B84}"/>
              </a:ext>
            </a:extLst>
          </p:cNvPr>
          <p:cNvCxnSpPr/>
          <p:nvPr/>
        </p:nvCxnSpPr>
        <p:spPr>
          <a:xfrm flipH="1" flipV="1">
            <a:off x="3128172" y="4511878"/>
            <a:ext cx="1317219" cy="172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2608983F-E4F7-44AD-AA11-C9AE7606B5FA}"/>
              </a:ext>
            </a:extLst>
          </p:cNvPr>
          <p:cNvSpPr txBox="1"/>
          <p:nvPr/>
        </p:nvSpPr>
        <p:spPr>
          <a:xfrm>
            <a:off x="3695340" y="4969603"/>
            <a:ext cx="1500101" cy="369332"/>
          </a:xfrm>
          <a:prstGeom prst="rect">
            <a:avLst/>
          </a:prstGeom>
          <a:noFill/>
        </p:spPr>
        <p:txBody>
          <a:bodyPr wrap="square" rtlCol="0">
            <a:spAutoFit/>
          </a:bodyPr>
          <a:lstStyle/>
          <a:p>
            <a:r>
              <a:rPr lang="en-IN" dirty="0"/>
              <a:t>TR seconds</a:t>
            </a:r>
          </a:p>
        </p:txBody>
      </p:sp>
      <p:sp>
        <p:nvSpPr>
          <p:cNvPr id="21" name="Rectangle 20">
            <a:extLst>
              <a:ext uri="{FF2B5EF4-FFF2-40B4-BE49-F238E27FC236}">
                <a16:creationId xmlns:a16="http://schemas.microsoft.com/office/drawing/2014/main" xmlns="" id="{92CC586C-8B46-4B48-853B-50A6CD42FA76}"/>
              </a:ext>
            </a:extLst>
          </p:cNvPr>
          <p:cNvSpPr/>
          <p:nvPr/>
        </p:nvSpPr>
        <p:spPr>
          <a:xfrm>
            <a:off x="5889381" y="4243444"/>
            <a:ext cx="1735308" cy="400110"/>
          </a:xfrm>
          <a:prstGeom prst="rect">
            <a:avLst/>
          </a:prstGeom>
        </p:spPr>
        <p:txBody>
          <a:bodyPr wrap="square">
            <a:spAutoFit/>
          </a:bodyPr>
          <a:lstStyle/>
          <a:p>
            <a:r>
              <a:rPr lang="en-GB" sz="2000" b="1" dirty="0">
                <a:solidFill>
                  <a:schemeClr val="accent6"/>
                </a:solidFill>
              </a:rPr>
              <a:t>SOLUTIONS:</a:t>
            </a:r>
            <a:endParaRPr lang="en-GB" sz="2000" dirty="0">
              <a:solidFill>
                <a:schemeClr val="accent6"/>
              </a:solidFill>
            </a:endParaRPr>
          </a:p>
        </p:txBody>
      </p:sp>
      <p:sp>
        <p:nvSpPr>
          <p:cNvPr id="22" name="Rectangle 21">
            <a:extLst>
              <a:ext uri="{FF2B5EF4-FFF2-40B4-BE49-F238E27FC236}">
                <a16:creationId xmlns:a16="http://schemas.microsoft.com/office/drawing/2014/main" xmlns="" id="{1F0DA72D-3DAE-4014-9EB6-899C4EBA6562}"/>
              </a:ext>
            </a:extLst>
          </p:cNvPr>
          <p:cNvSpPr/>
          <p:nvPr/>
        </p:nvSpPr>
        <p:spPr>
          <a:xfrm>
            <a:off x="5450067" y="4643553"/>
            <a:ext cx="6741933" cy="1569660"/>
          </a:xfrm>
          <a:prstGeom prst="rect">
            <a:avLst/>
          </a:prstGeom>
        </p:spPr>
        <p:txBody>
          <a:bodyPr wrap="square">
            <a:spAutoFit/>
          </a:bodyPr>
          <a:lstStyle/>
          <a:p>
            <a:r>
              <a:rPr lang="en-GB" b="1" dirty="0">
                <a:solidFill>
                  <a:srgbClr val="C00000"/>
                </a:solidFill>
              </a:rPr>
              <a:t>1) Slice-Timing Correction during </a:t>
            </a:r>
            <a:r>
              <a:rPr lang="en-GB" b="1" dirty="0" err="1">
                <a:solidFill>
                  <a:srgbClr val="C00000"/>
                </a:solidFill>
              </a:rPr>
              <a:t>Preprocessing</a:t>
            </a:r>
            <a:endParaRPr lang="en-GB" b="1" dirty="0">
              <a:solidFill>
                <a:srgbClr val="C00000"/>
              </a:solidFill>
            </a:endParaRPr>
          </a:p>
          <a:p>
            <a:r>
              <a:rPr lang="en-GB" sz="1600" dirty="0"/>
              <a:t> - using some form of </a:t>
            </a:r>
            <a:r>
              <a:rPr lang="en-GB" sz="1600" b="1" dirty="0"/>
              <a:t>temporal interpolation, </a:t>
            </a:r>
            <a:r>
              <a:rPr lang="en-GB" sz="1600" b="1" dirty="0" err="1"/>
              <a:t>i.e</a:t>
            </a:r>
            <a:r>
              <a:rPr lang="en-GB" sz="1600" b="1" dirty="0"/>
              <a:t>, use the observed values to predict what BOLD response was at the beginning of the TR</a:t>
            </a:r>
          </a:p>
          <a:p>
            <a:endParaRPr lang="en-GB" sz="500" b="1" dirty="0"/>
          </a:p>
          <a:p>
            <a:r>
              <a:rPr lang="en-GB" b="1" dirty="0"/>
              <a:t>OR</a:t>
            </a:r>
          </a:p>
          <a:p>
            <a:endParaRPr lang="en-GB" sz="500" b="1" dirty="0">
              <a:solidFill>
                <a:srgbClr val="C00000"/>
              </a:solidFill>
            </a:endParaRPr>
          </a:p>
          <a:p>
            <a:r>
              <a:rPr lang="en-GB" b="1" dirty="0">
                <a:solidFill>
                  <a:srgbClr val="C00000"/>
                </a:solidFill>
              </a:rPr>
              <a:t>2) Slice-Timing Correction during Task-Related Statistical Analysis</a:t>
            </a:r>
          </a:p>
        </p:txBody>
      </p:sp>
    </p:spTree>
    <p:extLst>
      <p:ext uri="{BB962C8B-B14F-4D97-AF65-F5344CB8AC3E}">
        <p14:creationId xmlns:p14="http://schemas.microsoft.com/office/powerpoint/2010/main" xmlns="" val="41346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RECAP</a:t>
            </a:r>
            <a:endParaRPr lang="en-US" sz="2400" dirty="0">
              <a:solidFill>
                <a:schemeClr val="accent4">
                  <a:lumMod val="40000"/>
                  <a:lumOff val="60000"/>
                </a:schemeClr>
              </a:solidFill>
            </a:endParaRPr>
          </a:p>
        </p:txBody>
      </p:sp>
      <p:graphicFrame>
        <p:nvGraphicFramePr>
          <p:cNvPr id="8" name="Table 7">
            <a:extLst>
              <a:ext uri="{FF2B5EF4-FFF2-40B4-BE49-F238E27FC236}">
                <a16:creationId xmlns:a16="http://schemas.microsoft.com/office/drawing/2014/main" xmlns="" id="{8F97F260-CA49-4F2E-B9C9-5AF7E80A3A73}"/>
              </a:ext>
            </a:extLst>
          </p:cNvPr>
          <p:cNvGraphicFramePr>
            <a:graphicFrameLocks noGrp="1"/>
          </p:cNvGraphicFramePr>
          <p:nvPr/>
        </p:nvGraphicFramePr>
        <p:xfrm>
          <a:off x="-4" y="831185"/>
          <a:ext cx="12192004" cy="584775"/>
        </p:xfrm>
        <a:graphic>
          <a:graphicData uri="http://schemas.openxmlformats.org/drawingml/2006/table">
            <a:tbl>
              <a:tblPr firstRow="1" bandRow="1">
                <a:tableStyleId>{5C22544A-7EE6-4342-B048-85BDC9FD1C3A}</a:tableStyleId>
              </a:tblPr>
              <a:tblGrid>
                <a:gridCol w="3048001">
                  <a:extLst>
                    <a:ext uri="{9D8B030D-6E8A-4147-A177-3AD203B41FA5}">
                      <a16:colId xmlns:a16="http://schemas.microsoft.com/office/drawing/2014/main" xmlns="" val="4085898051"/>
                    </a:ext>
                  </a:extLst>
                </a:gridCol>
                <a:gridCol w="3048001">
                  <a:extLst>
                    <a:ext uri="{9D8B030D-6E8A-4147-A177-3AD203B41FA5}">
                      <a16:colId xmlns:a16="http://schemas.microsoft.com/office/drawing/2014/main" xmlns="" val="3125894412"/>
                    </a:ext>
                  </a:extLst>
                </a:gridCol>
                <a:gridCol w="3048001">
                  <a:extLst>
                    <a:ext uri="{9D8B030D-6E8A-4147-A177-3AD203B41FA5}">
                      <a16:colId xmlns:a16="http://schemas.microsoft.com/office/drawing/2014/main" xmlns="" val="4246370681"/>
                    </a:ext>
                  </a:extLst>
                </a:gridCol>
                <a:gridCol w="3048001">
                  <a:extLst>
                    <a:ext uri="{9D8B030D-6E8A-4147-A177-3AD203B41FA5}">
                      <a16:colId xmlns:a16="http://schemas.microsoft.com/office/drawing/2014/main" xmlns="" val="1970071026"/>
                    </a:ext>
                  </a:extLst>
                </a:gridCol>
              </a:tblGrid>
              <a:tr h="584775">
                <a:tc>
                  <a:txBody>
                    <a:bodyPr/>
                    <a:lstStyle/>
                    <a:p>
                      <a:pPr algn="ctr"/>
                      <a:r>
                        <a:rPr lang="en-US" dirty="0">
                          <a:solidFill>
                            <a:schemeClr val="bg1">
                              <a:lumMod val="75000"/>
                            </a:schemeClr>
                          </a:solidFill>
                          <a:latin typeface="Britannic Bold" panose="020B0903060703020204" pitchFamily="34" charset="77"/>
                        </a:rPr>
                        <a:t>MRI Physics</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Slice-timing correction</a:t>
                      </a:r>
                    </a:p>
                  </a:txBody>
                  <a:tcPr anchor="ctr">
                    <a:solidFill>
                      <a:srgbClr val="D9D9D9"/>
                    </a:solidFill>
                  </a:tcPr>
                </a:tc>
                <a:tc>
                  <a:txBody>
                    <a:bodyPr/>
                    <a:lstStyle/>
                    <a:p>
                      <a:pPr algn="ctr"/>
                      <a:r>
                        <a:rPr lang="en-US" dirty="0">
                          <a:solidFill>
                            <a:schemeClr val="tx1"/>
                          </a:solidFill>
                          <a:latin typeface="Britannic Bold" panose="020B0903060703020204" pitchFamily="34" charset="77"/>
                        </a:rPr>
                        <a:t>Head Motion Correction</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Field Distortion Correction</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7" name="Rectangle 6">
            <a:extLst>
              <a:ext uri="{FF2B5EF4-FFF2-40B4-BE49-F238E27FC236}">
                <a16:creationId xmlns:a16="http://schemas.microsoft.com/office/drawing/2014/main" xmlns="" id="{07DAA750-45EA-4827-B719-29A76EDAD18E}"/>
              </a:ext>
            </a:extLst>
          </p:cNvPr>
          <p:cNvSpPr/>
          <p:nvPr/>
        </p:nvSpPr>
        <p:spPr>
          <a:xfrm>
            <a:off x="726117" y="1527381"/>
            <a:ext cx="10724355" cy="1754326"/>
          </a:xfrm>
          <a:prstGeom prst="rect">
            <a:avLst/>
          </a:prstGeom>
        </p:spPr>
        <p:txBody>
          <a:bodyPr wrap="square">
            <a:spAutoFit/>
          </a:bodyPr>
          <a:lstStyle/>
          <a:p>
            <a:pPr marL="285750" indent="-285750">
              <a:buFont typeface="Arial" panose="020B0604020202020204" pitchFamily="34" charset="0"/>
              <a:buChar char="•"/>
            </a:pPr>
            <a:r>
              <a:rPr lang="en-GB" dirty="0"/>
              <a:t>Small or large motion of the participants head in the scanner due to physiological factors (breathing, blinking, swallowing), fatigue, task/stimulus related motion (pressing a button, speaking etc.).</a:t>
            </a:r>
          </a:p>
          <a:p>
            <a:endParaRPr lang="en-GB" dirty="0"/>
          </a:p>
          <a:p>
            <a:pPr marL="285750" indent="-285750">
              <a:buFont typeface="Arial" panose="020B0604020202020204" pitchFamily="34" charset="0"/>
              <a:buChar char="•"/>
            </a:pPr>
            <a:r>
              <a:rPr lang="en-GB" dirty="0"/>
              <a:t>Even smallest head movements of around 5mm increases activation values in a voxel by a factor of 5 (</a:t>
            </a:r>
            <a:r>
              <a:rPr lang="en-GB" dirty="0" err="1"/>
              <a:t>Huettel</a:t>
            </a:r>
            <a:r>
              <a:rPr lang="en-GB" dirty="0"/>
              <a:t> et al., 2004).</a:t>
            </a:r>
          </a:p>
          <a:p>
            <a:pPr marL="285750" indent="-285750">
              <a:buFont typeface="Arial" panose="020B0604020202020204" pitchFamily="34" charset="0"/>
              <a:buChar char="•"/>
            </a:pPr>
            <a:endParaRPr lang="en-GB" dirty="0"/>
          </a:p>
        </p:txBody>
      </p:sp>
      <p:pic>
        <p:nvPicPr>
          <p:cNvPr id="9" name="Picture 8">
            <a:extLst>
              <a:ext uri="{FF2B5EF4-FFF2-40B4-BE49-F238E27FC236}">
                <a16:creationId xmlns:a16="http://schemas.microsoft.com/office/drawing/2014/main" xmlns="" id="{F5C5F803-019F-41E5-8760-5147FB822AAC}"/>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864" t="4638" r="3983" b="3458"/>
          <a:stretch/>
        </p:blipFill>
        <p:spPr>
          <a:xfrm>
            <a:off x="3255043" y="2729551"/>
            <a:ext cx="5752478" cy="4056456"/>
          </a:xfrm>
          <a:prstGeom prst="rect">
            <a:avLst/>
          </a:prstGeom>
        </p:spPr>
      </p:pic>
    </p:spTree>
    <p:extLst>
      <p:ext uri="{BB962C8B-B14F-4D97-AF65-F5344CB8AC3E}">
        <p14:creationId xmlns:p14="http://schemas.microsoft.com/office/powerpoint/2010/main" xmlns="" val="225581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8F7F535-F1A1-A642-ADA4-465DFC798FE0}"/>
              </a:ext>
            </a:extLst>
          </p:cNvPr>
          <p:cNvGrpSpPr/>
          <p:nvPr/>
        </p:nvGrpSpPr>
        <p:grpSpPr>
          <a:xfrm>
            <a:off x="0" y="0"/>
            <a:ext cx="12192000" cy="596349"/>
            <a:chOff x="0" y="0"/>
            <a:chExt cx="12192000" cy="596349"/>
          </a:xfrm>
        </p:grpSpPr>
        <p:sp>
          <p:nvSpPr>
            <p:cNvPr id="11" name="Rectangle 10">
              <a:extLst>
                <a:ext uri="{FF2B5EF4-FFF2-40B4-BE49-F238E27FC236}">
                  <a16:creationId xmlns:a16="http://schemas.microsoft.com/office/drawing/2014/main" xmlns="" id="{5F0662B8-0C9F-3346-8A52-B6554B317AED}"/>
                </a:ext>
              </a:extLst>
            </p:cNvPr>
            <p:cNvSpPr/>
            <p:nvPr/>
          </p:nvSpPr>
          <p:spPr>
            <a:xfrm>
              <a:off x="0" y="0"/>
              <a:ext cx="12192000" cy="596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0A65C367-D308-3047-AA18-AF9DEDCEEB39}"/>
                </a:ext>
              </a:extLst>
            </p:cNvPr>
            <p:cNvPicPr>
              <a:picLocks noChangeAspect="1"/>
            </p:cNvPicPr>
            <p:nvPr/>
          </p:nvPicPr>
          <p:blipFill rotWithShape="1">
            <a:blip r:embed="rId2"/>
            <a:srcRect l="8479" t="31443" r="8747" b="31264"/>
            <a:stretch/>
          </p:blipFill>
          <p:spPr>
            <a:xfrm>
              <a:off x="9899374" y="0"/>
              <a:ext cx="2292626" cy="596349"/>
            </a:xfrm>
            <a:prstGeom prst="rect">
              <a:avLst/>
            </a:prstGeom>
          </p:spPr>
        </p:pic>
      </p:grpSp>
      <p:sp>
        <p:nvSpPr>
          <p:cNvPr id="15" name="Rectangle 14">
            <a:extLst>
              <a:ext uri="{FF2B5EF4-FFF2-40B4-BE49-F238E27FC236}">
                <a16:creationId xmlns:a16="http://schemas.microsoft.com/office/drawing/2014/main" xmlns="" id="{27AEBFD7-0064-CC49-BCA3-2685A47724A3}"/>
              </a:ext>
            </a:extLst>
          </p:cNvPr>
          <p:cNvSpPr/>
          <p:nvPr/>
        </p:nvSpPr>
        <p:spPr>
          <a:xfrm>
            <a:off x="147563" y="114333"/>
            <a:ext cx="3257607" cy="461665"/>
          </a:xfrm>
          <a:prstGeom prst="rect">
            <a:avLst/>
          </a:prstGeom>
        </p:spPr>
        <p:txBody>
          <a:bodyPr wrap="square">
            <a:spAutoFit/>
          </a:bodyPr>
          <a:lstStyle/>
          <a:p>
            <a:r>
              <a:rPr lang="en-US" sz="2400" dirty="0">
                <a:solidFill>
                  <a:schemeClr val="accent4">
                    <a:lumMod val="40000"/>
                    <a:lumOff val="60000"/>
                  </a:schemeClr>
                </a:solidFill>
                <a:latin typeface="Britannic Bold" panose="020B0903060703020204" pitchFamily="34" charset="77"/>
              </a:rPr>
              <a:t>RECAP</a:t>
            </a:r>
            <a:endParaRPr lang="en-US" sz="2400" dirty="0">
              <a:solidFill>
                <a:schemeClr val="accent4">
                  <a:lumMod val="40000"/>
                  <a:lumOff val="60000"/>
                </a:schemeClr>
              </a:solidFill>
            </a:endParaRPr>
          </a:p>
        </p:txBody>
      </p:sp>
      <p:graphicFrame>
        <p:nvGraphicFramePr>
          <p:cNvPr id="8" name="Table 7">
            <a:extLst>
              <a:ext uri="{FF2B5EF4-FFF2-40B4-BE49-F238E27FC236}">
                <a16:creationId xmlns:a16="http://schemas.microsoft.com/office/drawing/2014/main" xmlns="" id="{8F97F260-CA49-4F2E-B9C9-5AF7E80A3A73}"/>
              </a:ext>
            </a:extLst>
          </p:cNvPr>
          <p:cNvGraphicFramePr>
            <a:graphicFrameLocks noGrp="1"/>
          </p:cNvGraphicFramePr>
          <p:nvPr/>
        </p:nvGraphicFramePr>
        <p:xfrm>
          <a:off x="-4" y="831185"/>
          <a:ext cx="12192004" cy="584775"/>
        </p:xfrm>
        <a:graphic>
          <a:graphicData uri="http://schemas.openxmlformats.org/drawingml/2006/table">
            <a:tbl>
              <a:tblPr firstRow="1" bandRow="1">
                <a:tableStyleId>{5C22544A-7EE6-4342-B048-85BDC9FD1C3A}</a:tableStyleId>
              </a:tblPr>
              <a:tblGrid>
                <a:gridCol w="3048001">
                  <a:extLst>
                    <a:ext uri="{9D8B030D-6E8A-4147-A177-3AD203B41FA5}">
                      <a16:colId xmlns:a16="http://schemas.microsoft.com/office/drawing/2014/main" xmlns="" val="4085898051"/>
                    </a:ext>
                  </a:extLst>
                </a:gridCol>
                <a:gridCol w="3048001">
                  <a:extLst>
                    <a:ext uri="{9D8B030D-6E8A-4147-A177-3AD203B41FA5}">
                      <a16:colId xmlns:a16="http://schemas.microsoft.com/office/drawing/2014/main" xmlns="" val="3125894412"/>
                    </a:ext>
                  </a:extLst>
                </a:gridCol>
                <a:gridCol w="3048001">
                  <a:extLst>
                    <a:ext uri="{9D8B030D-6E8A-4147-A177-3AD203B41FA5}">
                      <a16:colId xmlns:a16="http://schemas.microsoft.com/office/drawing/2014/main" xmlns="" val="4246370681"/>
                    </a:ext>
                  </a:extLst>
                </a:gridCol>
                <a:gridCol w="3048001">
                  <a:extLst>
                    <a:ext uri="{9D8B030D-6E8A-4147-A177-3AD203B41FA5}">
                      <a16:colId xmlns:a16="http://schemas.microsoft.com/office/drawing/2014/main" xmlns="" val="1970071026"/>
                    </a:ext>
                  </a:extLst>
                </a:gridCol>
              </a:tblGrid>
              <a:tr h="584775">
                <a:tc>
                  <a:txBody>
                    <a:bodyPr/>
                    <a:lstStyle/>
                    <a:p>
                      <a:pPr algn="ctr"/>
                      <a:r>
                        <a:rPr lang="en-US" dirty="0">
                          <a:solidFill>
                            <a:schemeClr val="bg1">
                              <a:lumMod val="75000"/>
                            </a:schemeClr>
                          </a:solidFill>
                          <a:latin typeface="Britannic Bold" panose="020B0903060703020204" pitchFamily="34" charset="77"/>
                        </a:rPr>
                        <a:t>MRI Physics</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Slice-timing correction</a:t>
                      </a:r>
                    </a:p>
                  </a:txBody>
                  <a:tcPr anchor="ctr">
                    <a:solidFill>
                      <a:srgbClr val="D9D9D9"/>
                    </a:solidFill>
                  </a:tcPr>
                </a:tc>
                <a:tc>
                  <a:txBody>
                    <a:bodyPr/>
                    <a:lstStyle/>
                    <a:p>
                      <a:pPr algn="ctr"/>
                      <a:r>
                        <a:rPr lang="en-US" dirty="0">
                          <a:solidFill>
                            <a:schemeClr val="tx1"/>
                          </a:solidFill>
                          <a:latin typeface="Britannic Bold" panose="020B0903060703020204" pitchFamily="34" charset="77"/>
                        </a:rPr>
                        <a:t>Head Motion Correction</a:t>
                      </a:r>
                    </a:p>
                  </a:txBody>
                  <a:tcPr anchor="ctr">
                    <a:solidFill>
                      <a:srgbClr val="D9D9D9"/>
                    </a:solidFill>
                  </a:tcPr>
                </a:tc>
                <a:tc>
                  <a:txBody>
                    <a:bodyPr/>
                    <a:lstStyle/>
                    <a:p>
                      <a:pPr algn="ctr"/>
                      <a:r>
                        <a:rPr lang="en-US" dirty="0">
                          <a:solidFill>
                            <a:schemeClr val="bg1">
                              <a:lumMod val="75000"/>
                            </a:schemeClr>
                          </a:solidFill>
                          <a:latin typeface="Britannic Bold" panose="020B0903060703020204" pitchFamily="34" charset="77"/>
                        </a:rPr>
                        <a:t>Field Distortion Correction</a:t>
                      </a:r>
                    </a:p>
                  </a:txBody>
                  <a:tcPr anchor="ctr">
                    <a:solidFill>
                      <a:srgbClr val="D9D9D9"/>
                    </a:solidFill>
                  </a:tcPr>
                </a:tc>
                <a:extLst>
                  <a:ext uri="{0D108BD9-81ED-4DB2-BD59-A6C34878D82A}">
                    <a16:rowId xmlns:a16="http://schemas.microsoft.com/office/drawing/2014/main" xmlns="" val="466733712"/>
                  </a:ext>
                </a:extLst>
              </a:tr>
            </a:tbl>
          </a:graphicData>
        </a:graphic>
      </p:graphicFrame>
      <p:sp>
        <p:nvSpPr>
          <p:cNvPr id="7" name="Rectangle 6">
            <a:extLst>
              <a:ext uri="{FF2B5EF4-FFF2-40B4-BE49-F238E27FC236}">
                <a16:creationId xmlns:a16="http://schemas.microsoft.com/office/drawing/2014/main" xmlns="" id="{F9582626-3C0D-4779-8DD3-3957EBB0A20D}"/>
              </a:ext>
            </a:extLst>
          </p:cNvPr>
          <p:cNvSpPr/>
          <p:nvPr/>
        </p:nvSpPr>
        <p:spPr>
          <a:xfrm>
            <a:off x="-201438" y="1599889"/>
            <a:ext cx="2641899" cy="400110"/>
          </a:xfrm>
          <a:prstGeom prst="rect">
            <a:avLst/>
          </a:prstGeom>
        </p:spPr>
        <p:txBody>
          <a:bodyPr wrap="square">
            <a:spAutoFit/>
          </a:bodyPr>
          <a:lstStyle/>
          <a:p>
            <a:pPr algn="ctr"/>
            <a:r>
              <a:rPr lang="en-GB" sz="2000" b="1" dirty="0">
                <a:solidFill>
                  <a:schemeClr val="accent6"/>
                </a:solidFill>
              </a:rPr>
              <a:t>SOLUTION:</a:t>
            </a:r>
            <a:endParaRPr lang="en-GB" sz="2000" dirty="0">
              <a:solidFill>
                <a:schemeClr val="accent6"/>
              </a:solidFill>
            </a:endParaRPr>
          </a:p>
        </p:txBody>
      </p:sp>
      <p:sp>
        <p:nvSpPr>
          <p:cNvPr id="9" name="Rectangle 8">
            <a:extLst>
              <a:ext uri="{FF2B5EF4-FFF2-40B4-BE49-F238E27FC236}">
                <a16:creationId xmlns:a16="http://schemas.microsoft.com/office/drawing/2014/main" xmlns="" id="{2A1CF198-E97B-44AA-A143-2E93C8FD3FEF}"/>
              </a:ext>
            </a:extLst>
          </p:cNvPr>
          <p:cNvSpPr/>
          <p:nvPr/>
        </p:nvSpPr>
        <p:spPr>
          <a:xfrm>
            <a:off x="743959" y="2087736"/>
            <a:ext cx="8135625" cy="369332"/>
          </a:xfrm>
          <a:prstGeom prst="rect">
            <a:avLst/>
          </a:prstGeom>
        </p:spPr>
        <p:txBody>
          <a:bodyPr wrap="none">
            <a:spAutoFit/>
          </a:bodyPr>
          <a:lstStyle/>
          <a:p>
            <a:r>
              <a:rPr lang="en-GB" b="1" dirty="0">
                <a:solidFill>
                  <a:srgbClr val="C00000"/>
                </a:solidFill>
              </a:rPr>
              <a:t>Registration</a:t>
            </a:r>
            <a:r>
              <a:rPr lang="en-GB" dirty="0">
                <a:solidFill>
                  <a:srgbClr val="C00000"/>
                </a:solidFill>
              </a:rPr>
              <a:t> – done within subjects with reference to a template (first/middle image)</a:t>
            </a:r>
            <a:r>
              <a:rPr lang="en-GB" b="1" dirty="0">
                <a:solidFill>
                  <a:srgbClr val="C00000"/>
                </a:solidFill>
              </a:rPr>
              <a:t> </a:t>
            </a:r>
          </a:p>
        </p:txBody>
      </p:sp>
      <p:sp>
        <p:nvSpPr>
          <p:cNvPr id="21" name="Rectangle 20">
            <a:extLst>
              <a:ext uri="{FF2B5EF4-FFF2-40B4-BE49-F238E27FC236}">
                <a16:creationId xmlns:a16="http://schemas.microsoft.com/office/drawing/2014/main" xmlns="" id="{8E9E14A2-8F9A-49D1-B0CA-D03409B32A2A}"/>
              </a:ext>
            </a:extLst>
          </p:cNvPr>
          <p:cNvSpPr/>
          <p:nvPr/>
        </p:nvSpPr>
        <p:spPr>
          <a:xfrm>
            <a:off x="578845" y="2630457"/>
            <a:ext cx="10844101" cy="646331"/>
          </a:xfrm>
          <a:prstGeom prst="rect">
            <a:avLst/>
          </a:prstGeom>
        </p:spPr>
        <p:txBody>
          <a:bodyPr wrap="square">
            <a:spAutoFit/>
          </a:bodyPr>
          <a:lstStyle/>
          <a:p>
            <a:pPr marL="285750" indent="-285750">
              <a:buFont typeface="Arial" panose="020B0604020202020204" pitchFamily="34" charset="0"/>
              <a:buChar char="•"/>
            </a:pPr>
            <a:r>
              <a:rPr lang="en-GB" b="1" dirty="0" err="1"/>
              <a:t>Realigment</a:t>
            </a:r>
            <a:r>
              <a:rPr lang="en-GB" dirty="0"/>
              <a:t>: LINEAR rigid body transformation preserving shape</a:t>
            </a:r>
          </a:p>
          <a:p>
            <a:pPr marL="285750" indent="-285750">
              <a:buFont typeface="Arial" panose="020B0604020202020204" pitchFamily="34" charset="0"/>
              <a:buChar char="•"/>
            </a:pPr>
            <a:r>
              <a:rPr lang="en-GB" u="sng" dirty="0"/>
              <a:t>Aim:</a:t>
            </a:r>
            <a:r>
              <a:rPr lang="en-GB" dirty="0"/>
              <a:t> to minimise cost function, </a:t>
            </a:r>
            <a:r>
              <a:rPr lang="en-GB" dirty="0" err="1"/>
              <a:t>i.e</a:t>
            </a:r>
            <a:r>
              <a:rPr lang="en-GB" dirty="0"/>
              <a:t>,  maximise similarity between images</a:t>
            </a:r>
          </a:p>
        </p:txBody>
      </p:sp>
      <p:sp>
        <p:nvSpPr>
          <p:cNvPr id="26" name="Rectangle 25">
            <a:extLst>
              <a:ext uri="{FF2B5EF4-FFF2-40B4-BE49-F238E27FC236}">
                <a16:creationId xmlns:a16="http://schemas.microsoft.com/office/drawing/2014/main" xmlns="" id="{CE66B38C-3927-464F-A219-C6072DB2753A}"/>
              </a:ext>
            </a:extLst>
          </p:cNvPr>
          <p:cNvSpPr/>
          <p:nvPr/>
        </p:nvSpPr>
        <p:spPr>
          <a:xfrm>
            <a:off x="9438501" y="4364300"/>
            <a:ext cx="1295400" cy="1270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endParaRPr lang="en-GB" kern="0">
              <a:solidFill>
                <a:prstClr val="white"/>
              </a:solidFill>
              <a:latin typeface="Calibri"/>
              <a:ea typeface="ＭＳ Ｐゴシック" charset="0"/>
            </a:endParaRPr>
          </a:p>
        </p:txBody>
      </p:sp>
      <p:sp>
        <p:nvSpPr>
          <p:cNvPr id="27" name="Rounded Rectangle 8">
            <a:extLst>
              <a:ext uri="{FF2B5EF4-FFF2-40B4-BE49-F238E27FC236}">
                <a16:creationId xmlns:a16="http://schemas.microsoft.com/office/drawing/2014/main" xmlns="" id="{F0367D63-9EFE-4D19-B8E1-C0371A8033F7}"/>
              </a:ext>
            </a:extLst>
          </p:cNvPr>
          <p:cNvSpPr/>
          <p:nvPr/>
        </p:nvSpPr>
        <p:spPr>
          <a:xfrm rot="20016098">
            <a:off x="9567089" y="4618300"/>
            <a:ext cx="865187" cy="592138"/>
          </a:xfrm>
          <a:prstGeom prst="roundRect">
            <a:avLst/>
          </a:prstGeom>
          <a:solidFill>
            <a:srgbClr val="4F81BD"/>
          </a:solidFill>
          <a:ln w="25400" cap="flat" cmpd="sng" algn="ctr">
            <a:solidFill>
              <a:srgbClr val="4F81BD">
                <a:shade val="50000"/>
              </a:srgbClr>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en-GB" kern="0" dirty="0" err="1">
                <a:solidFill>
                  <a:prstClr val="white"/>
                </a:solidFill>
                <a:latin typeface="Calibri"/>
                <a:ea typeface="ＭＳ Ｐゴシック" charset="0"/>
              </a:rPr>
              <a:t>fct</a:t>
            </a:r>
            <a:endParaRPr lang="en-GB" kern="0" dirty="0">
              <a:solidFill>
                <a:prstClr val="white"/>
              </a:solidFill>
              <a:latin typeface="Calibri"/>
              <a:ea typeface="ＭＳ Ｐゴシック" charset="0"/>
            </a:endParaRPr>
          </a:p>
        </p:txBody>
      </p:sp>
      <p:sp>
        <p:nvSpPr>
          <p:cNvPr id="28" name="Rounded Rectangle 9">
            <a:extLst>
              <a:ext uri="{FF2B5EF4-FFF2-40B4-BE49-F238E27FC236}">
                <a16:creationId xmlns:a16="http://schemas.microsoft.com/office/drawing/2014/main" xmlns="" id="{7F4857CC-83D0-424D-AF09-E31168C894B3}"/>
              </a:ext>
            </a:extLst>
          </p:cNvPr>
          <p:cNvSpPr/>
          <p:nvPr/>
        </p:nvSpPr>
        <p:spPr>
          <a:xfrm rot="20016098">
            <a:off x="9638526" y="4762763"/>
            <a:ext cx="865188" cy="592137"/>
          </a:xfrm>
          <a:prstGeom prst="roundRect">
            <a:avLst/>
          </a:prstGeom>
          <a:solidFill>
            <a:srgbClr val="4F81BD"/>
          </a:solidFill>
          <a:ln w="25400" cap="flat" cmpd="sng" algn="ctr">
            <a:solidFill>
              <a:srgbClr val="4F81BD">
                <a:shade val="50000"/>
              </a:srgbClr>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en-GB" kern="0" dirty="0" err="1">
                <a:solidFill>
                  <a:prstClr val="white"/>
                </a:solidFill>
                <a:latin typeface="Calibri"/>
                <a:ea typeface="ＭＳ Ｐゴシック" charset="0"/>
              </a:rPr>
              <a:t>fct</a:t>
            </a:r>
            <a:endParaRPr lang="en-GB" kern="0" dirty="0">
              <a:solidFill>
                <a:prstClr val="white"/>
              </a:solidFill>
              <a:latin typeface="Calibri"/>
              <a:ea typeface="ＭＳ Ｐゴシック" charset="0"/>
            </a:endParaRPr>
          </a:p>
        </p:txBody>
      </p:sp>
      <p:sp>
        <p:nvSpPr>
          <p:cNvPr id="29" name="Rounded Rectangle 10">
            <a:extLst>
              <a:ext uri="{FF2B5EF4-FFF2-40B4-BE49-F238E27FC236}">
                <a16:creationId xmlns:a16="http://schemas.microsoft.com/office/drawing/2014/main" xmlns="" id="{83A0E312-6359-4B1A-A7EC-0962945E2C86}"/>
              </a:ext>
            </a:extLst>
          </p:cNvPr>
          <p:cNvSpPr/>
          <p:nvPr/>
        </p:nvSpPr>
        <p:spPr>
          <a:xfrm rot="20016098">
            <a:off x="9709964" y="4885000"/>
            <a:ext cx="865187" cy="592138"/>
          </a:xfrm>
          <a:prstGeom prst="roundRect">
            <a:avLst/>
          </a:prstGeom>
          <a:solidFill>
            <a:srgbClr val="4F81BD"/>
          </a:solidFill>
          <a:ln w="25400" cap="flat" cmpd="sng" algn="ctr">
            <a:solidFill>
              <a:srgbClr val="4F81BD">
                <a:shade val="50000"/>
              </a:srgbClr>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en-GB" kern="0" dirty="0">
                <a:solidFill>
                  <a:prstClr val="white"/>
                </a:solidFill>
                <a:latin typeface="Calibri"/>
                <a:ea typeface="ＭＳ Ｐゴシック" charset="0"/>
              </a:rPr>
              <a:t>fMRI</a:t>
            </a:r>
          </a:p>
        </p:txBody>
      </p:sp>
      <p:sp>
        <p:nvSpPr>
          <p:cNvPr id="30" name="Rounded Rectangle 11">
            <a:extLst>
              <a:ext uri="{FF2B5EF4-FFF2-40B4-BE49-F238E27FC236}">
                <a16:creationId xmlns:a16="http://schemas.microsoft.com/office/drawing/2014/main" xmlns="" id="{1723D3BB-5BA5-4D59-B302-4074C2DCB695}"/>
              </a:ext>
            </a:extLst>
          </p:cNvPr>
          <p:cNvSpPr/>
          <p:nvPr/>
        </p:nvSpPr>
        <p:spPr>
          <a:xfrm rot="19142210">
            <a:off x="7702330" y="4619888"/>
            <a:ext cx="865188" cy="592137"/>
          </a:xfrm>
          <a:prstGeom prst="roundRect">
            <a:avLst/>
          </a:prstGeom>
          <a:solidFill>
            <a:srgbClr val="4F81BD"/>
          </a:solidFill>
          <a:ln w="25400" cap="flat" cmpd="sng" algn="ctr">
            <a:solidFill>
              <a:srgbClr val="4F81BD">
                <a:shade val="50000"/>
              </a:srgbClr>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en-GB" kern="0" dirty="0" err="1">
                <a:solidFill>
                  <a:prstClr val="white"/>
                </a:solidFill>
                <a:latin typeface="Calibri"/>
                <a:ea typeface="ＭＳ Ｐゴシック" charset="0"/>
              </a:rPr>
              <a:t>fct</a:t>
            </a:r>
            <a:endParaRPr lang="en-GB" kern="0" dirty="0">
              <a:solidFill>
                <a:prstClr val="white"/>
              </a:solidFill>
              <a:latin typeface="Calibri"/>
              <a:ea typeface="ＭＳ Ｐゴシック" charset="0"/>
            </a:endParaRPr>
          </a:p>
        </p:txBody>
      </p:sp>
      <p:sp>
        <p:nvSpPr>
          <p:cNvPr id="31" name="Rounded Rectangle 12">
            <a:extLst>
              <a:ext uri="{FF2B5EF4-FFF2-40B4-BE49-F238E27FC236}">
                <a16:creationId xmlns:a16="http://schemas.microsoft.com/office/drawing/2014/main" xmlns="" id="{5A563480-FBF1-476B-B63C-FD060EDE10D4}"/>
              </a:ext>
            </a:extLst>
          </p:cNvPr>
          <p:cNvSpPr/>
          <p:nvPr/>
        </p:nvSpPr>
        <p:spPr>
          <a:xfrm rot="20016098">
            <a:off x="7854730" y="4657988"/>
            <a:ext cx="865188" cy="592137"/>
          </a:xfrm>
          <a:prstGeom prst="roundRect">
            <a:avLst/>
          </a:prstGeom>
          <a:solidFill>
            <a:srgbClr val="4F81BD"/>
          </a:solidFill>
          <a:ln w="25400" cap="flat" cmpd="sng" algn="ctr">
            <a:solidFill>
              <a:srgbClr val="4F81BD">
                <a:shade val="50000"/>
              </a:srgbClr>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en-GB" kern="0" dirty="0" err="1">
                <a:solidFill>
                  <a:prstClr val="white"/>
                </a:solidFill>
                <a:latin typeface="Calibri"/>
                <a:ea typeface="ＭＳ Ｐゴシック" charset="0"/>
              </a:rPr>
              <a:t>fct</a:t>
            </a:r>
            <a:endParaRPr lang="en-GB" kern="0" dirty="0">
              <a:solidFill>
                <a:prstClr val="white"/>
              </a:solidFill>
              <a:latin typeface="Calibri"/>
              <a:ea typeface="ＭＳ Ｐゴシック" charset="0"/>
            </a:endParaRPr>
          </a:p>
        </p:txBody>
      </p:sp>
      <p:sp>
        <p:nvSpPr>
          <p:cNvPr id="32" name="Rounded Rectangle 13">
            <a:extLst>
              <a:ext uri="{FF2B5EF4-FFF2-40B4-BE49-F238E27FC236}">
                <a16:creationId xmlns:a16="http://schemas.microsoft.com/office/drawing/2014/main" xmlns="" id="{858FEDF3-B25D-4606-AC02-DC834B02A659}"/>
              </a:ext>
            </a:extLst>
          </p:cNvPr>
          <p:cNvSpPr/>
          <p:nvPr/>
        </p:nvSpPr>
        <p:spPr>
          <a:xfrm rot="20901492">
            <a:off x="8007130" y="4771764"/>
            <a:ext cx="865188" cy="592137"/>
          </a:xfrm>
          <a:prstGeom prst="roundRect">
            <a:avLst/>
          </a:prstGeom>
          <a:solidFill>
            <a:srgbClr val="4F81BD"/>
          </a:solidFill>
          <a:ln w="25400" cap="flat" cmpd="sng" algn="ctr">
            <a:solidFill>
              <a:srgbClr val="4F81BD">
                <a:shade val="50000"/>
              </a:srgbClr>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en-GB" kern="0" dirty="0" err="1">
                <a:solidFill>
                  <a:prstClr val="white"/>
                </a:solidFill>
                <a:latin typeface="Calibri"/>
                <a:ea typeface="ＭＳ Ｐゴシック" charset="0"/>
              </a:rPr>
              <a:t>fct</a:t>
            </a:r>
            <a:endParaRPr lang="en-GB" kern="0" dirty="0">
              <a:solidFill>
                <a:prstClr val="white"/>
              </a:solidFill>
              <a:latin typeface="Calibri"/>
              <a:ea typeface="ＭＳ Ｐゴシック" charset="0"/>
            </a:endParaRPr>
          </a:p>
        </p:txBody>
      </p:sp>
      <p:sp>
        <p:nvSpPr>
          <p:cNvPr id="33" name="Rounded Rectangle 14">
            <a:extLst>
              <a:ext uri="{FF2B5EF4-FFF2-40B4-BE49-F238E27FC236}">
                <a16:creationId xmlns:a16="http://schemas.microsoft.com/office/drawing/2014/main" xmlns="" id="{E56CA82C-1918-4B76-9605-58F26D9C8F48}"/>
              </a:ext>
            </a:extLst>
          </p:cNvPr>
          <p:cNvSpPr/>
          <p:nvPr/>
        </p:nvSpPr>
        <p:spPr>
          <a:xfrm rot="20016098">
            <a:off x="8007130" y="4958496"/>
            <a:ext cx="865187" cy="592138"/>
          </a:xfrm>
          <a:prstGeom prst="roundRect">
            <a:avLst/>
          </a:prstGeom>
          <a:solidFill>
            <a:srgbClr val="4F81BD"/>
          </a:solidFill>
          <a:ln w="25400" cap="flat" cmpd="sng" algn="ctr">
            <a:solidFill>
              <a:srgbClr val="4F81BD">
                <a:shade val="50000"/>
              </a:srgbClr>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ctr" fontAlgn="auto">
              <a:spcBef>
                <a:spcPts val="0"/>
              </a:spcBef>
              <a:spcAft>
                <a:spcPts val="0"/>
              </a:spcAft>
              <a:defRPr/>
            </a:pPr>
            <a:r>
              <a:rPr lang="en-GB" kern="0" dirty="0">
                <a:solidFill>
                  <a:prstClr val="white"/>
                </a:solidFill>
                <a:latin typeface="Calibri"/>
                <a:ea typeface="ＭＳ Ｐゴシック" charset="0"/>
              </a:rPr>
              <a:t>fMRI</a:t>
            </a:r>
          </a:p>
        </p:txBody>
      </p:sp>
      <p:cxnSp>
        <p:nvCxnSpPr>
          <p:cNvPr id="34" name="Straight Arrow Connector 33">
            <a:extLst>
              <a:ext uri="{FF2B5EF4-FFF2-40B4-BE49-F238E27FC236}">
                <a16:creationId xmlns:a16="http://schemas.microsoft.com/office/drawing/2014/main" xmlns="" id="{F6FDC3E1-884F-4E2B-92A9-D681FD862C05}"/>
              </a:ext>
            </a:extLst>
          </p:cNvPr>
          <p:cNvCxnSpPr/>
          <p:nvPr/>
        </p:nvCxnSpPr>
        <p:spPr bwMode="auto">
          <a:xfrm>
            <a:off x="8933701" y="4999300"/>
            <a:ext cx="479657" cy="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40" name="Picture 39">
            <a:extLst>
              <a:ext uri="{FF2B5EF4-FFF2-40B4-BE49-F238E27FC236}">
                <a16:creationId xmlns:a16="http://schemas.microsoft.com/office/drawing/2014/main" xmlns="" id="{9ADB802C-621B-40A3-91C0-6B2455F6D60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 t="5269" r="53963" b="3395"/>
          <a:stretch/>
        </p:blipFill>
        <p:spPr>
          <a:xfrm>
            <a:off x="1116836" y="3503783"/>
            <a:ext cx="1624433" cy="3128097"/>
          </a:xfrm>
          <a:prstGeom prst="rect">
            <a:avLst/>
          </a:prstGeom>
        </p:spPr>
      </p:pic>
      <p:sp>
        <p:nvSpPr>
          <p:cNvPr id="2" name="TextBox 1">
            <a:extLst>
              <a:ext uri="{FF2B5EF4-FFF2-40B4-BE49-F238E27FC236}">
                <a16:creationId xmlns:a16="http://schemas.microsoft.com/office/drawing/2014/main" xmlns="" id="{34B9A10D-77E3-4B2D-A87C-0801CCD61598}"/>
              </a:ext>
            </a:extLst>
          </p:cNvPr>
          <p:cNvSpPr txBox="1"/>
          <p:nvPr/>
        </p:nvSpPr>
        <p:spPr>
          <a:xfrm>
            <a:off x="2838281" y="4261872"/>
            <a:ext cx="3162615" cy="923330"/>
          </a:xfrm>
          <a:prstGeom prst="rect">
            <a:avLst/>
          </a:prstGeom>
          <a:noFill/>
        </p:spPr>
        <p:txBody>
          <a:bodyPr wrap="square" rtlCol="0">
            <a:spAutoFit/>
          </a:bodyPr>
          <a:lstStyle/>
          <a:p>
            <a:r>
              <a:rPr lang="en-IN" dirty="0"/>
              <a:t>Total </a:t>
            </a:r>
            <a:r>
              <a:rPr lang="en-IN" b="1" dirty="0"/>
              <a:t>6 DOF </a:t>
            </a:r>
            <a:r>
              <a:rPr lang="en-IN" dirty="0"/>
              <a:t>( </a:t>
            </a:r>
            <a:r>
              <a:rPr lang="en-IN" b="1" dirty="0"/>
              <a:t>3 translations </a:t>
            </a:r>
            <a:r>
              <a:rPr lang="en-IN" dirty="0"/>
              <a:t>along x, y and z + </a:t>
            </a:r>
            <a:r>
              <a:rPr lang="en-IN" b="1" dirty="0"/>
              <a:t>3 rotations</a:t>
            </a:r>
            <a:r>
              <a:rPr lang="en-IN" dirty="0"/>
              <a:t> along the axes)</a:t>
            </a:r>
          </a:p>
        </p:txBody>
      </p:sp>
    </p:spTree>
    <p:extLst>
      <p:ext uri="{BB962C8B-B14F-4D97-AF65-F5344CB8AC3E}">
        <p14:creationId xmlns:p14="http://schemas.microsoft.com/office/powerpoint/2010/main" xmlns="" val="253323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TotalTime>
  <Words>2285</Words>
  <Application>Microsoft Office PowerPoint</Application>
  <PresentationFormat>Custom</PresentationFormat>
  <Paragraphs>481</Paragraphs>
  <Slides>35</Slides>
  <Notes>24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Pradini Santos</dc:creator>
  <cp:lastModifiedBy>Magdalena Kachlicka</cp:lastModifiedBy>
  <cp:revision>87</cp:revision>
  <dcterms:created xsi:type="dcterms:W3CDTF">2019-11-19T14:58:28Z</dcterms:created>
  <dcterms:modified xsi:type="dcterms:W3CDTF">2019-11-27T13:40:03Z</dcterms:modified>
</cp:coreProperties>
</file>