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3" r:id="rId2"/>
    <p:sldId id="258" r:id="rId3"/>
    <p:sldId id="284" r:id="rId4"/>
    <p:sldId id="259" r:id="rId5"/>
    <p:sldId id="261" r:id="rId6"/>
    <p:sldId id="303" r:id="rId7"/>
    <p:sldId id="311" r:id="rId8"/>
    <p:sldId id="312" r:id="rId9"/>
    <p:sldId id="302" r:id="rId10"/>
    <p:sldId id="310" r:id="rId11"/>
    <p:sldId id="321" r:id="rId12"/>
    <p:sldId id="301" r:id="rId13"/>
    <p:sldId id="256" r:id="rId14"/>
    <p:sldId id="264" r:id="rId15"/>
    <p:sldId id="262" r:id="rId16"/>
    <p:sldId id="263" r:id="rId17"/>
    <p:sldId id="265" r:id="rId18"/>
    <p:sldId id="266" r:id="rId19"/>
    <p:sldId id="267" r:id="rId20"/>
    <p:sldId id="268" r:id="rId21"/>
    <p:sldId id="272" r:id="rId22"/>
    <p:sldId id="324" r:id="rId23"/>
    <p:sldId id="326" r:id="rId24"/>
    <p:sldId id="327" r:id="rId25"/>
    <p:sldId id="325" r:id="rId26"/>
    <p:sldId id="282" r:id="rId27"/>
    <p:sldId id="275" r:id="rId28"/>
    <p:sldId id="276" r:id="rId29"/>
    <p:sldId id="277" r:id="rId30"/>
    <p:sldId id="323" r:id="rId31"/>
    <p:sldId id="330" r:id="rId32"/>
    <p:sldId id="269" r:id="rId33"/>
    <p:sldId id="270" r:id="rId34"/>
    <p:sldId id="271" r:id="rId35"/>
    <p:sldId id="273" r:id="rId36"/>
    <p:sldId id="331" r:id="rId37"/>
    <p:sldId id="274" r:id="rId38"/>
    <p:sldId id="278" r:id="rId39"/>
    <p:sldId id="279" r:id="rId40"/>
    <p:sldId id="280" r:id="rId41"/>
    <p:sldId id="329" r:id="rId42"/>
    <p:sldId id="281" r:id="rId43"/>
    <p:sldId id="332" r:id="rId44"/>
    <p:sldId id="260" r:id="rId45"/>
    <p:sldId id="322" r:id="rId46"/>
    <p:sldId id="313" r:id="rId47"/>
    <p:sldId id="314" r:id="rId48"/>
    <p:sldId id="315" r:id="rId49"/>
    <p:sldId id="316" r:id="rId50"/>
    <p:sldId id="317" r:id="rId51"/>
    <p:sldId id="318" r:id="rId52"/>
    <p:sldId id="31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83" autoAdjust="0"/>
    <p:restoredTop sz="94660"/>
  </p:normalViewPr>
  <p:slideViewPr>
    <p:cSldViewPr snapToGrid="0">
      <p:cViewPr>
        <p:scale>
          <a:sx n="81" d="100"/>
          <a:sy n="81" d="100"/>
        </p:scale>
        <p:origin x="408" y="1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C803C-921B-46E4-A9DE-EBB5C17A9D65}" type="doc">
      <dgm:prSet loTypeId="urn:microsoft.com/office/officeart/2005/8/layout/process1" loCatId="process" qsTypeId="urn:microsoft.com/office/officeart/2005/8/quickstyle/simple1" qsCatId="simple" csTypeId="urn:microsoft.com/office/officeart/2005/8/colors/colorful5" csCatId="colorful" phldr="1"/>
      <dgm:spPr/>
    </dgm:pt>
    <dgm:pt modelId="{A1FBA629-9699-4F23-9541-B015FF678851}">
      <dgm:prSet phldrT="[Text]"/>
      <dgm:spPr/>
      <dgm:t>
        <a:bodyPr/>
        <a:lstStyle/>
        <a:p>
          <a:r>
            <a:rPr lang="en-GB" u="sng" dirty="0"/>
            <a:t>Stage 1</a:t>
          </a:r>
        </a:p>
        <a:p>
          <a:r>
            <a:rPr lang="en-GB" dirty="0"/>
            <a:t>EEG/MEG Signal Capture</a:t>
          </a:r>
        </a:p>
      </dgm:t>
    </dgm:pt>
    <dgm:pt modelId="{DBB4F597-EA12-418B-BEAD-CB33D038E783}" type="parTrans" cxnId="{17F459EF-72F8-4103-B663-382900799393}">
      <dgm:prSet/>
      <dgm:spPr/>
      <dgm:t>
        <a:bodyPr/>
        <a:lstStyle/>
        <a:p>
          <a:endParaRPr lang="en-GB"/>
        </a:p>
      </dgm:t>
    </dgm:pt>
    <dgm:pt modelId="{71142530-FF7D-4234-9FDF-9CE52231C97E}" type="sibTrans" cxnId="{17F459EF-72F8-4103-B663-382900799393}">
      <dgm:prSet/>
      <dgm:spPr/>
      <dgm:t>
        <a:bodyPr/>
        <a:lstStyle/>
        <a:p>
          <a:endParaRPr lang="en-GB"/>
        </a:p>
      </dgm:t>
    </dgm:pt>
    <dgm:pt modelId="{D8CFF9A5-33C7-4F54-880A-7F9FF2A4BE6B}">
      <dgm:prSet phldrT="[Text]"/>
      <dgm:spPr/>
      <dgm:t>
        <a:bodyPr/>
        <a:lstStyle/>
        <a:p>
          <a:r>
            <a:rPr lang="en-GB" u="sng" dirty="0"/>
            <a:t>Stage 2</a:t>
          </a:r>
        </a:p>
        <a:p>
          <a:r>
            <a:rPr lang="en-GB" u="none" dirty="0"/>
            <a:t>Pre-processing</a:t>
          </a:r>
        </a:p>
      </dgm:t>
    </dgm:pt>
    <dgm:pt modelId="{20648A28-3753-4A3A-B955-7D1C65D6DAF1}" type="parTrans" cxnId="{9F6785DE-8C87-4A64-B27A-DCA8027ADD4C}">
      <dgm:prSet/>
      <dgm:spPr/>
      <dgm:t>
        <a:bodyPr/>
        <a:lstStyle/>
        <a:p>
          <a:endParaRPr lang="en-GB"/>
        </a:p>
      </dgm:t>
    </dgm:pt>
    <dgm:pt modelId="{4FCC1126-EF20-4FA6-A8C7-60C49F3FC364}" type="sibTrans" cxnId="{9F6785DE-8C87-4A64-B27A-DCA8027ADD4C}">
      <dgm:prSet/>
      <dgm:spPr/>
      <dgm:t>
        <a:bodyPr/>
        <a:lstStyle/>
        <a:p>
          <a:endParaRPr lang="en-GB"/>
        </a:p>
      </dgm:t>
    </dgm:pt>
    <dgm:pt modelId="{A1CA758D-F4E3-4534-8EDB-08896A0B3730}">
      <dgm:prSet phldrT="[Text]"/>
      <dgm:spPr/>
      <dgm:t>
        <a:bodyPr/>
        <a:lstStyle/>
        <a:p>
          <a:r>
            <a:rPr lang="en-GB" dirty="0"/>
            <a:t>Stage 3</a:t>
          </a:r>
        </a:p>
        <a:p>
          <a:r>
            <a:rPr lang="en-GB" dirty="0"/>
            <a:t>Statistical Analysis</a:t>
          </a:r>
        </a:p>
      </dgm:t>
    </dgm:pt>
    <dgm:pt modelId="{FB722275-F491-4C65-92D7-2BD5E30D87E7}" type="parTrans" cxnId="{F5519550-D467-4DEF-B97A-DCD278EB502C}">
      <dgm:prSet/>
      <dgm:spPr/>
      <dgm:t>
        <a:bodyPr/>
        <a:lstStyle/>
        <a:p>
          <a:endParaRPr lang="en-GB"/>
        </a:p>
      </dgm:t>
    </dgm:pt>
    <dgm:pt modelId="{D0A1085F-0BEA-4AFD-9B5F-055122010F6C}" type="sibTrans" cxnId="{F5519550-D467-4DEF-B97A-DCD278EB502C}">
      <dgm:prSet/>
      <dgm:spPr/>
      <dgm:t>
        <a:bodyPr/>
        <a:lstStyle/>
        <a:p>
          <a:endParaRPr lang="en-GB"/>
        </a:p>
      </dgm:t>
    </dgm:pt>
    <dgm:pt modelId="{379AD89C-6872-4B26-A7B6-151867A1A37F}" type="pres">
      <dgm:prSet presAssocID="{7E4C803C-921B-46E4-A9DE-EBB5C17A9D65}" presName="Name0" presStyleCnt="0">
        <dgm:presLayoutVars>
          <dgm:dir/>
          <dgm:resizeHandles val="exact"/>
        </dgm:presLayoutVars>
      </dgm:prSet>
      <dgm:spPr/>
    </dgm:pt>
    <dgm:pt modelId="{9D5C38C4-9105-4F8D-AFF0-A8CF90A6FABC}" type="pres">
      <dgm:prSet presAssocID="{A1FBA629-9699-4F23-9541-B015FF678851}" presName="node" presStyleLbl="node1" presStyleIdx="0" presStyleCnt="3" custLinFactNeighborX="-22540" custLinFactNeighborY="0">
        <dgm:presLayoutVars>
          <dgm:bulletEnabled val="1"/>
        </dgm:presLayoutVars>
      </dgm:prSet>
      <dgm:spPr/>
    </dgm:pt>
    <dgm:pt modelId="{DE289BCE-B8F8-4CC1-BDB3-10D30952FE3B}" type="pres">
      <dgm:prSet presAssocID="{71142530-FF7D-4234-9FDF-9CE52231C97E}" presName="sibTrans" presStyleLbl="sibTrans2D1" presStyleIdx="0" presStyleCnt="2"/>
      <dgm:spPr/>
    </dgm:pt>
    <dgm:pt modelId="{9A5C9E50-6E8A-408F-96EB-328254F03C75}" type="pres">
      <dgm:prSet presAssocID="{71142530-FF7D-4234-9FDF-9CE52231C97E}" presName="connectorText" presStyleLbl="sibTrans2D1" presStyleIdx="0" presStyleCnt="2"/>
      <dgm:spPr/>
    </dgm:pt>
    <dgm:pt modelId="{CA1CB7E2-A6AD-49C2-BBFE-1E5D3B59A80A}" type="pres">
      <dgm:prSet presAssocID="{D8CFF9A5-33C7-4F54-880A-7F9FF2A4BE6B}" presName="node" presStyleLbl="node1" presStyleIdx="1" presStyleCnt="3">
        <dgm:presLayoutVars>
          <dgm:bulletEnabled val="1"/>
        </dgm:presLayoutVars>
      </dgm:prSet>
      <dgm:spPr/>
    </dgm:pt>
    <dgm:pt modelId="{91610DED-FD89-47D3-B5F0-E904434A04E9}" type="pres">
      <dgm:prSet presAssocID="{4FCC1126-EF20-4FA6-A8C7-60C49F3FC364}" presName="sibTrans" presStyleLbl="sibTrans2D1" presStyleIdx="1" presStyleCnt="2"/>
      <dgm:spPr/>
    </dgm:pt>
    <dgm:pt modelId="{A5980C89-CDD8-4A05-9EAA-36A7AB7422F5}" type="pres">
      <dgm:prSet presAssocID="{4FCC1126-EF20-4FA6-A8C7-60C49F3FC364}" presName="connectorText" presStyleLbl="sibTrans2D1" presStyleIdx="1" presStyleCnt="2"/>
      <dgm:spPr/>
    </dgm:pt>
    <dgm:pt modelId="{32591796-18D3-4A95-AA86-FB36D4506DA9}" type="pres">
      <dgm:prSet presAssocID="{A1CA758D-F4E3-4534-8EDB-08896A0B3730}" presName="node" presStyleLbl="node1" presStyleIdx="2" presStyleCnt="3">
        <dgm:presLayoutVars>
          <dgm:bulletEnabled val="1"/>
        </dgm:presLayoutVars>
      </dgm:prSet>
      <dgm:spPr/>
    </dgm:pt>
  </dgm:ptLst>
  <dgm:cxnLst>
    <dgm:cxn modelId="{3636A204-5152-42B4-93F9-9B24583A6A9D}" type="presOf" srcId="{7E4C803C-921B-46E4-A9DE-EBB5C17A9D65}" destId="{379AD89C-6872-4B26-A7B6-151867A1A37F}" srcOrd="0" destOrd="0" presId="urn:microsoft.com/office/officeart/2005/8/layout/process1"/>
    <dgm:cxn modelId="{87664B63-B3A0-423A-9E06-16138A6662D2}" type="presOf" srcId="{4FCC1126-EF20-4FA6-A8C7-60C49F3FC364}" destId="{91610DED-FD89-47D3-B5F0-E904434A04E9}" srcOrd="0" destOrd="0" presId="urn:microsoft.com/office/officeart/2005/8/layout/process1"/>
    <dgm:cxn modelId="{F5519550-D467-4DEF-B97A-DCD278EB502C}" srcId="{7E4C803C-921B-46E4-A9DE-EBB5C17A9D65}" destId="{A1CA758D-F4E3-4534-8EDB-08896A0B3730}" srcOrd="2" destOrd="0" parTransId="{FB722275-F491-4C65-92D7-2BD5E30D87E7}" sibTransId="{D0A1085F-0BEA-4AFD-9B5F-055122010F6C}"/>
    <dgm:cxn modelId="{13A57076-C3F4-4A61-80FC-1B14195186C0}" type="presOf" srcId="{71142530-FF7D-4234-9FDF-9CE52231C97E}" destId="{9A5C9E50-6E8A-408F-96EB-328254F03C75}" srcOrd="1" destOrd="0" presId="urn:microsoft.com/office/officeart/2005/8/layout/process1"/>
    <dgm:cxn modelId="{7C981A57-B710-4CC7-BEE8-456622E59E16}" type="presOf" srcId="{71142530-FF7D-4234-9FDF-9CE52231C97E}" destId="{DE289BCE-B8F8-4CC1-BDB3-10D30952FE3B}" srcOrd="0" destOrd="0" presId="urn:microsoft.com/office/officeart/2005/8/layout/process1"/>
    <dgm:cxn modelId="{21B78A99-A2C3-4EFF-81A8-00EE58DC0B2A}" type="presOf" srcId="{A1FBA629-9699-4F23-9541-B015FF678851}" destId="{9D5C38C4-9105-4F8D-AFF0-A8CF90A6FABC}" srcOrd="0" destOrd="0" presId="urn:microsoft.com/office/officeart/2005/8/layout/process1"/>
    <dgm:cxn modelId="{558EA1AD-1685-4FAF-8772-C383070D52B1}" type="presOf" srcId="{A1CA758D-F4E3-4534-8EDB-08896A0B3730}" destId="{32591796-18D3-4A95-AA86-FB36D4506DA9}" srcOrd="0" destOrd="0" presId="urn:microsoft.com/office/officeart/2005/8/layout/process1"/>
    <dgm:cxn modelId="{C66D4DC5-EA0F-4390-94B6-01CC7A2E2EE3}" type="presOf" srcId="{4FCC1126-EF20-4FA6-A8C7-60C49F3FC364}" destId="{A5980C89-CDD8-4A05-9EAA-36A7AB7422F5}" srcOrd="1" destOrd="0" presId="urn:microsoft.com/office/officeart/2005/8/layout/process1"/>
    <dgm:cxn modelId="{192019C6-EA95-42B2-AAF0-D06FD27577E1}" type="presOf" srcId="{D8CFF9A5-33C7-4F54-880A-7F9FF2A4BE6B}" destId="{CA1CB7E2-A6AD-49C2-BBFE-1E5D3B59A80A}" srcOrd="0" destOrd="0" presId="urn:microsoft.com/office/officeart/2005/8/layout/process1"/>
    <dgm:cxn modelId="{9F6785DE-8C87-4A64-B27A-DCA8027ADD4C}" srcId="{7E4C803C-921B-46E4-A9DE-EBB5C17A9D65}" destId="{D8CFF9A5-33C7-4F54-880A-7F9FF2A4BE6B}" srcOrd="1" destOrd="0" parTransId="{20648A28-3753-4A3A-B955-7D1C65D6DAF1}" sibTransId="{4FCC1126-EF20-4FA6-A8C7-60C49F3FC364}"/>
    <dgm:cxn modelId="{17F459EF-72F8-4103-B663-382900799393}" srcId="{7E4C803C-921B-46E4-A9DE-EBB5C17A9D65}" destId="{A1FBA629-9699-4F23-9541-B015FF678851}" srcOrd="0" destOrd="0" parTransId="{DBB4F597-EA12-418B-BEAD-CB33D038E783}" sibTransId="{71142530-FF7D-4234-9FDF-9CE52231C97E}"/>
    <dgm:cxn modelId="{AA8127EB-EB30-4DB8-8B48-2F5299156BE9}" type="presParOf" srcId="{379AD89C-6872-4B26-A7B6-151867A1A37F}" destId="{9D5C38C4-9105-4F8D-AFF0-A8CF90A6FABC}" srcOrd="0" destOrd="0" presId="urn:microsoft.com/office/officeart/2005/8/layout/process1"/>
    <dgm:cxn modelId="{AD0602A5-8698-4F90-87E5-40501F051E21}" type="presParOf" srcId="{379AD89C-6872-4B26-A7B6-151867A1A37F}" destId="{DE289BCE-B8F8-4CC1-BDB3-10D30952FE3B}" srcOrd="1" destOrd="0" presId="urn:microsoft.com/office/officeart/2005/8/layout/process1"/>
    <dgm:cxn modelId="{F89718AA-80AD-4A5A-B51D-6603F11E4663}" type="presParOf" srcId="{DE289BCE-B8F8-4CC1-BDB3-10D30952FE3B}" destId="{9A5C9E50-6E8A-408F-96EB-328254F03C75}" srcOrd="0" destOrd="0" presId="urn:microsoft.com/office/officeart/2005/8/layout/process1"/>
    <dgm:cxn modelId="{F8DFA6A1-9C34-4A8F-A14C-7E2BEF074C80}" type="presParOf" srcId="{379AD89C-6872-4B26-A7B6-151867A1A37F}" destId="{CA1CB7E2-A6AD-49C2-BBFE-1E5D3B59A80A}" srcOrd="2" destOrd="0" presId="urn:microsoft.com/office/officeart/2005/8/layout/process1"/>
    <dgm:cxn modelId="{1D909BC6-0650-4FDB-82B4-3416C111E924}" type="presParOf" srcId="{379AD89C-6872-4B26-A7B6-151867A1A37F}" destId="{91610DED-FD89-47D3-B5F0-E904434A04E9}" srcOrd="3" destOrd="0" presId="urn:microsoft.com/office/officeart/2005/8/layout/process1"/>
    <dgm:cxn modelId="{0ABACB87-8F96-4003-B0FF-FDE82AE6F4C8}" type="presParOf" srcId="{91610DED-FD89-47D3-B5F0-E904434A04E9}" destId="{A5980C89-CDD8-4A05-9EAA-36A7AB7422F5}" srcOrd="0" destOrd="0" presId="urn:microsoft.com/office/officeart/2005/8/layout/process1"/>
    <dgm:cxn modelId="{290794F7-87A6-48B7-BED9-EF2957FEA565}" type="presParOf" srcId="{379AD89C-6872-4B26-A7B6-151867A1A37F}" destId="{32591796-18D3-4A95-AA86-FB36D4506DA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C38C4-9105-4F8D-AFF0-A8CF90A6FABC}">
      <dsp:nvSpPr>
        <dsp:cNvPr id="0" name=""/>
        <dsp:cNvSpPr/>
      </dsp:nvSpPr>
      <dsp:spPr>
        <a:xfrm>
          <a:off x="0" y="1225475"/>
          <a:ext cx="3046856" cy="182811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u="sng" kern="1200" dirty="0"/>
            <a:t>Stage 1</a:t>
          </a:r>
        </a:p>
        <a:p>
          <a:pPr marL="0" lvl="0" indent="0" algn="ctr" defTabSz="1377950">
            <a:lnSpc>
              <a:spcPct val="90000"/>
            </a:lnSpc>
            <a:spcBef>
              <a:spcPct val="0"/>
            </a:spcBef>
            <a:spcAft>
              <a:spcPct val="35000"/>
            </a:spcAft>
            <a:buNone/>
          </a:pPr>
          <a:r>
            <a:rPr lang="en-GB" sz="3100" kern="1200" dirty="0"/>
            <a:t>EEG/MEG Signal Capture</a:t>
          </a:r>
        </a:p>
      </dsp:txBody>
      <dsp:txXfrm>
        <a:off x="53544" y="1279019"/>
        <a:ext cx="2939768" cy="1721025"/>
      </dsp:txXfrm>
    </dsp:sp>
    <dsp:sp modelId="{DE289BCE-B8F8-4CC1-BDB3-10D30952FE3B}">
      <dsp:nvSpPr>
        <dsp:cNvPr id="0" name=""/>
        <dsp:cNvSpPr/>
      </dsp:nvSpPr>
      <dsp:spPr>
        <a:xfrm>
          <a:off x="3354090" y="1761721"/>
          <a:ext cx="651336" cy="75562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3354090" y="1912845"/>
        <a:ext cx="455935" cy="453372"/>
      </dsp:txXfrm>
    </dsp:sp>
    <dsp:sp modelId="{CA1CB7E2-A6AD-49C2-BBFE-1E5D3B59A80A}">
      <dsp:nvSpPr>
        <dsp:cNvPr id="0" name=""/>
        <dsp:cNvSpPr/>
      </dsp:nvSpPr>
      <dsp:spPr>
        <a:xfrm>
          <a:off x="4275793" y="1225475"/>
          <a:ext cx="3046856" cy="1828113"/>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u="sng" kern="1200" dirty="0"/>
            <a:t>Stage 2</a:t>
          </a:r>
        </a:p>
        <a:p>
          <a:pPr marL="0" lvl="0" indent="0" algn="ctr" defTabSz="1377950">
            <a:lnSpc>
              <a:spcPct val="90000"/>
            </a:lnSpc>
            <a:spcBef>
              <a:spcPct val="0"/>
            </a:spcBef>
            <a:spcAft>
              <a:spcPct val="35000"/>
            </a:spcAft>
            <a:buNone/>
          </a:pPr>
          <a:r>
            <a:rPr lang="en-GB" sz="3100" u="none" kern="1200" dirty="0"/>
            <a:t>Pre-processing</a:t>
          </a:r>
        </a:p>
      </dsp:txBody>
      <dsp:txXfrm>
        <a:off x="4329337" y="1279019"/>
        <a:ext cx="2939768" cy="1721025"/>
      </dsp:txXfrm>
    </dsp:sp>
    <dsp:sp modelId="{91610DED-FD89-47D3-B5F0-E904434A04E9}">
      <dsp:nvSpPr>
        <dsp:cNvPr id="0" name=""/>
        <dsp:cNvSpPr/>
      </dsp:nvSpPr>
      <dsp:spPr>
        <a:xfrm>
          <a:off x="7627335" y="1761721"/>
          <a:ext cx="645933" cy="755620"/>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7627335" y="1912845"/>
        <a:ext cx="452153" cy="453372"/>
      </dsp:txXfrm>
    </dsp:sp>
    <dsp:sp modelId="{32591796-18D3-4A95-AA86-FB36D4506DA9}">
      <dsp:nvSpPr>
        <dsp:cNvPr id="0" name=""/>
        <dsp:cNvSpPr/>
      </dsp:nvSpPr>
      <dsp:spPr>
        <a:xfrm>
          <a:off x="8541392" y="1225475"/>
          <a:ext cx="3046856" cy="1828113"/>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Stage 3</a:t>
          </a:r>
        </a:p>
        <a:p>
          <a:pPr marL="0" lvl="0" indent="0" algn="ctr" defTabSz="1377950">
            <a:lnSpc>
              <a:spcPct val="90000"/>
            </a:lnSpc>
            <a:spcBef>
              <a:spcPct val="0"/>
            </a:spcBef>
            <a:spcAft>
              <a:spcPct val="35000"/>
            </a:spcAft>
            <a:buNone/>
          </a:pPr>
          <a:r>
            <a:rPr lang="en-GB" sz="3100" kern="1200" dirty="0"/>
            <a:t>Statistical Analysis</a:t>
          </a:r>
        </a:p>
      </dsp:txBody>
      <dsp:txXfrm>
        <a:off x="8594936" y="1279019"/>
        <a:ext cx="2939768" cy="17210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B3C63-81DF-AA48-9019-1DF9B0BD405F}"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6633D9-0FD0-C946-A143-72F24582079A}" type="slidenum">
              <a:rPr lang="en-GB" smtClean="0"/>
              <a:t>‹#›</a:t>
            </a:fld>
            <a:endParaRPr lang="en-GB"/>
          </a:p>
        </p:txBody>
      </p:sp>
    </p:spTree>
    <p:extLst>
      <p:ext uri="{BB962C8B-B14F-4D97-AF65-F5344CB8AC3E}">
        <p14:creationId xmlns:p14="http://schemas.microsoft.com/office/powerpoint/2010/main" val="329366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1</a:t>
            </a:fld>
            <a:endParaRPr lang="en-GB"/>
          </a:p>
        </p:txBody>
      </p:sp>
    </p:spTree>
    <p:extLst>
      <p:ext uri="{BB962C8B-B14F-4D97-AF65-F5344CB8AC3E}">
        <p14:creationId xmlns:p14="http://schemas.microsoft.com/office/powerpoint/2010/main" val="82318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10</a:t>
            </a:fld>
            <a:endParaRPr lang="en-GB"/>
          </a:p>
        </p:txBody>
      </p:sp>
    </p:spTree>
    <p:extLst>
      <p:ext uri="{BB962C8B-B14F-4D97-AF65-F5344CB8AC3E}">
        <p14:creationId xmlns:p14="http://schemas.microsoft.com/office/powerpoint/2010/main" val="238407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8"/>
          <p:cNvSpPr txBox="1">
            <a:spLocks noGrp="1" noChangeArrowheads="1"/>
          </p:cNvSpPr>
          <p:nvPr/>
        </p:nvSpPr>
        <p:spPr bwMode="auto">
          <a:xfrm>
            <a:off x="3815826" y="10243653"/>
            <a:ext cx="2915761" cy="53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800" tIns="46080" rIns="91800" bIns="46080" anchor="b"/>
          <a:lstStyle>
            <a:lvl1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r" eaLnBrk="1">
              <a:lnSpc>
                <a:spcPct val="100000"/>
              </a:lnSpc>
              <a:buClrTx/>
              <a:buFontTx/>
              <a:buNone/>
            </a:pPr>
            <a:fld id="{B26142C2-EEC3-4978-9E45-82613F986128}" type="slidenum">
              <a:rPr lang="en-US" altLang="zh-TW" sz="1200">
                <a:solidFill>
                  <a:srgbClr val="000000"/>
                </a:solidFill>
              </a:rPr>
              <a:pPr algn="r" eaLnBrk="1">
                <a:lnSpc>
                  <a:spcPct val="100000"/>
                </a:lnSpc>
                <a:buClrTx/>
                <a:buFontTx/>
                <a:buNone/>
              </a:pPr>
              <a:t>11</a:t>
            </a:fld>
            <a:endParaRPr lang="en-US" altLang="zh-TW" sz="1200">
              <a:solidFill>
                <a:srgbClr val="000000"/>
              </a:solidFill>
            </a:endParaRPr>
          </a:p>
        </p:txBody>
      </p:sp>
      <p:sp>
        <p:nvSpPr>
          <p:cNvPr id="114691" name="Rectangle 1"/>
          <p:cNvSpPr>
            <a:spLocks noGrp="1" noRot="1" noChangeAspect="1" noChangeArrowheads="1" noTextEdit="1"/>
          </p:cNvSpPr>
          <p:nvPr>
            <p:ph type="sldImg"/>
          </p:nvPr>
        </p:nvSpPr>
        <p:spPr>
          <a:xfrm>
            <a:off x="-223838" y="808038"/>
            <a:ext cx="7183438" cy="4041775"/>
          </a:xfrm>
          <a:solidFill>
            <a:srgbClr val="FFFFFF"/>
          </a:solidFill>
          <a:ln/>
        </p:spPr>
      </p:sp>
      <p:sp>
        <p:nvSpPr>
          <p:cNvPr id="114692" name="Rectangle 2"/>
          <p:cNvSpPr>
            <a:spLocks noGrp="1" noChangeArrowheads="1"/>
          </p:cNvSpPr>
          <p:nvPr>
            <p:ph type="body" idx="1"/>
          </p:nvPr>
        </p:nvSpPr>
        <p:spPr>
          <a:xfrm>
            <a:off x="900062" y="5122689"/>
            <a:ext cx="4934609" cy="48520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zh-TW" dirty="0">
              <a:latin typeface="Times New Roman" panose="02020603050405020304" pitchFamily="18" charset="0"/>
            </a:endParaRPr>
          </a:p>
        </p:txBody>
      </p:sp>
    </p:spTree>
    <p:extLst>
      <p:ext uri="{BB962C8B-B14F-4D97-AF65-F5344CB8AC3E}">
        <p14:creationId xmlns:p14="http://schemas.microsoft.com/office/powerpoint/2010/main" val="241683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12</a:t>
            </a:fld>
            <a:endParaRPr lang="en-GB"/>
          </a:p>
        </p:txBody>
      </p:sp>
    </p:spTree>
    <p:extLst>
      <p:ext uri="{BB962C8B-B14F-4D97-AF65-F5344CB8AC3E}">
        <p14:creationId xmlns:p14="http://schemas.microsoft.com/office/powerpoint/2010/main" val="4128547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9BD4D1B-37EF-4F10-8361-1A2D958659A9}" type="slidenum">
              <a:rPr lang="en-GB" smtClean="0"/>
              <a:t>45</a:t>
            </a:fld>
            <a:endParaRPr lang="en-GB"/>
          </a:p>
        </p:txBody>
      </p:sp>
    </p:spTree>
    <p:extLst>
      <p:ext uri="{BB962C8B-B14F-4D97-AF65-F5344CB8AC3E}">
        <p14:creationId xmlns:p14="http://schemas.microsoft.com/office/powerpoint/2010/main" val="2673505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46</a:t>
            </a:fld>
            <a:endParaRPr lang="en-GB"/>
          </a:p>
        </p:txBody>
      </p:sp>
    </p:spTree>
    <p:extLst>
      <p:ext uri="{BB962C8B-B14F-4D97-AF65-F5344CB8AC3E}">
        <p14:creationId xmlns:p14="http://schemas.microsoft.com/office/powerpoint/2010/main" val="2567618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47</a:t>
            </a:fld>
            <a:endParaRPr lang="en-GB"/>
          </a:p>
        </p:txBody>
      </p:sp>
    </p:spTree>
    <p:extLst>
      <p:ext uri="{BB962C8B-B14F-4D97-AF65-F5344CB8AC3E}">
        <p14:creationId xmlns:p14="http://schemas.microsoft.com/office/powerpoint/2010/main" val="2168495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48</a:t>
            </a:fld>
            <a:endParaRPr lang="en-GB"/>
          </a:p>
        </p:txBody>
      </p:sp>
    </p:spTree>
    <p:extLst>
      <p:ext uri="{BB962C8B-B14F-4D97-AF65-F5344CB8AC3E}">
        <p14:creationId xmlns:p14="http://schemas.microsoft.com/office/powerpoint/2010/main" val="862016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49</a:t>
            </a:fld>
            <a:endParaRPr lang="en-GB"/>
          </a:p>
        </p:txBody>
      </p:sp>
    </p:spTree>
    <p:extLst>
      <p:ext uri="{BB962C8B-B14F-4D97-AF65-F5344CB8AC3E}">
        <p14:creationId xmlns:p14="http://schemas.microsoft.com/office/powerpoint/2010/main" val="361968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50</a:t>
            </a:fld>
            <a:endParaRPr lang="en-GB"/>
          </a:p>
        </p:txBody>
      </p:sp>
    </p:spTree>
    <p:extLst>
      <p:ext uri="{BB962C8B-B14F-4D97-AF65-F5344CB8AC3E}">
        <p14:creationId xmlns:p14="http://schemas.microsoft.com/office/powerpoint/2010/main" val="1713836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51</a:t>
            </a:fld>
            <a:endParaRPr lang="en-GB"/>
          </a:p>
        </p:txBody>
      </p:sp>
    </p:spTree>
    <p:extLst>
      <p:ext uri="{BB962C8B-B14F-4D97-AF65-F5344CB8AC3E}">
        <p14:creationId xmlns:p14="http://schemas.microsoft.com/office/powerpoint/2010/main" val="89934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GB" altLang="zh-TW" baseline="0" dirty="0"/>
              <a:t>the EEG/MEG data need to be pre-processed first and then we could analyse it .</a:t>
            </a:r>
          </a:p>
          <a:p>
            <a:endParaRPr lang="zh-TW" altLang="en-US" dirty="0"/>
          </a:p>
        </p:txBody>
      </p:sp>
      <p:sp>
        <p:nvSpPr>
          <p:cNvPr id="4" name="投影片編號版面配置區 3"/>
          <p:cNvSpPr>
            <a:spLocks noGrp="1"/>
          </p:cNvSpPr>
          <p:nvPr>
            <p:ph type="sldNum" sz="quarter" idx="10"/>
          </p:nvPr>
        </p:nvSpPr>
        <p:spPr/>
        <p:txBody>
          <a:bodyPr/>
          <a:lstStyle/>
          <a:p>
            <a:fld id="{D9BD4D1B-37EF-4F10-8361-1A2D958659A9}" type="slidenum">
              <a:rPr lang="en-GB" smtClean="0"/>
              <a:t>2</a:t>
            </a:fld>
            <a:endParaRPr lang="en-GB"/>
          </a:p>
        </p:txBody>
      </p:sp>
    </p:spTree>
    <p:extLst>
      <p:ext uri="{BB962C8B-B14F-4D97-AF65-F5344CB8AC3E}">
        <p14:creationId xmlns:p14="http://schemas.microsoft.com/office/powerpoint/2010/main" val="860091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52</a:t>
            </a:fld>
            <a:endParaRPr lang="en-GB"/>
          </a:p>
        </p:txBody>
      </p:sp>
    </p:spTree>
    <p:extLst>
      <p:ext uri="{BB962C8B-B14F-4D97-AF65-F5344CB8AC3E}">
        <p14:creationId xmlns:p14="http://schemas.microsoft.com/office/powerpoint/2010/main" val="114223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a:t>
            </a:r>
            <a:r>
              <a:rPr lang="en-GB" baseline="0" dirty="0"/>
              <a:t> previous </a:t>
            </a:r>
            <a:r>
              <a:rPr lang="en-GB" baseline="0" dirty="0" err="1"/>
              <a:t>fmri</a:t>
            </a:r>
            <a:r>
              <a:rPr lang="en-GB" baseline="0" dirty="0"/>
              <a:t> lecture, we have discuss multiple comparison problem which will also happen to EEG MEG data. </a:t>
            </a:r>
            <a:endParaRPr lang="en-GB" dirty="0"/>
          </a:p>
          <a:p>
            <a:r>
              <a:rPr lang="en-GB" dirty="0"/>
              <a:t>Take EEG as an example,</a:t>
            </a:r>
            <a:r>
              <a:rPr lang="en-GB" baseline="0" dirty="0"/>
              <a:t> there are many sets of EEG data</a:t>
            </a:r>
            <a:endParaRPr lang="en-GB" dirty="0"/>
          </a:p>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3</a:t>
            </a:fld>
            <a:endParaRPr lang="en-GB"/>
          </a:p>
        </p:txBody>
      </p:sp>
    </p:spTree>
    <p:extLst>
      <p:ext uri="{BB962C8B-B14F-4D97-AF65-F5344CB8AC3E}">
        <p14:creationId xmlns:p14="http://schemas.microsoft.com/office/powerpoint/2010/main" val="206770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4</a:t>
            </a:fld>
            <a:endParaRPr lang="en-GB"/>
          </a:p>
        </p:txBody>
      </p:sp>
    </p:spTree>
    <p:extLst>
      <p:ext uri="{BB962C8B-B14F-4D97-AF65-F5344CB8AC3E}">
        <p14:creationId xmlns:p14="http://schemas.microsoft.com/office/powerpoint/2010/main" val="379418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5</a:t>
            </a:fld>
            <a:endParaRPr lang="en-GB"/>
          </a:p>
        </p:txBody>
      </p:sp>
    </p:spTree>
    <p:extLst>
      <p:ext uri="{BB962C8B-B14F-4D97-AF65-F5344CB8AC3E}">
        <p14:creationId xmlns:p14="http://schemas.microsoft.com/office/powerpoint/2010/main" val="4138695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9BD4D1B-37EF-4F10-8361-1A2D958659A9}" type="slidenum">
              <a:rPr lang="en-GB" smtClean="0"/>
              <a:t>6</a:t>
            </a:fld>
            <a:endParaRPr lang="en-GB"/>
          </a:p>
        </p:txBody>
      </p:sp>
    </p:spTree>
    <p:extLst>
      <p:ext uri="{BB962C8B-B14F-4D97-AF65-F5344CB8AC3E}">
        <p14:creationId xmlns:p14="http://schemas.microsoft.com/office/powerpoint/2010/main" val="69059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r">
              <a:buClrTx/>
            </a:pPr>
            <a:fld id="{AF68A912-90C9-4D83-BC94-8A6636CD843A}" type="slidenum">
              <a:rPr lang="en-US" altLang="zh-TW" sz="1200">
                <a:solidFill>
                  <a:srgbClr val="000000"/>
                </a:solidFill>
              </a:rPr>
              <a:pPr algn="r">
                <a:buClrTx/>
              </a:pPr>
              <a:t>7</a:t>
            </a:fld>
            <a:endParaRPr lang="en-US" altLang="zh-TW" sz="1200">
              <a:solidFill>
                <a:srgbClr val="000000"/>
              </a:solidFill>
            </a:endParaRPr>
          </a:p>
        </p:txBody>
      </p:sp>
      <p:sp>
        <p:nvSpPr>
          <p:cNvPr id="47107" name="Rectangle 1"/>
          <p:cNvSpPr>
            <a:spLocks noGrp="1" noRot="1" noChangeAspect="1" noChangeArrowheads="1" noTextEdit="1"/>
          </p:cNvSpPr>
          <p:nvPr>
            <p:ph type="sldImg"/>
          </p:nvPr>
        </p:nvSpPr>
        <p:spPr>
          <a:xfrm>
            <a:off x="-223838" y="808038"/>
            <a:ext cx="7183438" cy="4041775"/>
          </a:xfrm>
          <a:solidFill>
            <a:srgbClr val="FFFFFF"/>
          </a:solidFill>
          <a:ln/>
        </p:spPr>
      </p:sp>
      <p:sp>
        <p:nvSpPr>
          <p:cNvPr id="47108" name="Rectangle 2"/>
          <p:cNvSpPr>
            <a:spLocks noGrp="1" noChangeArrowheads="1"/>
          </p:cNvSpPr>
          <p:nvPr>
            <p:ph type="body" idx="1"/>
          </p:nvPr>
        </p:nvSpPr>
        <p:spPr>
          <a:xfrm>
            <a:off x="900063" y="5122689"/>
            <a:ext cx="4933035" cy="48503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zh-TW" dirty="0">
              <a:latin typeface="Times New Roman" panose="02020603050405020304" pitchFamily="18" charset="0"/>
            </a:endParaRPr>
          </a:p>
        </p:txBody>
      </p:sp>
    </p:spTree>
    <p:extLst>
      <p:ext uri="{BB962C8B-B14F-4D97-AF65-F5344CB8AC3E}">
        <p14:creationId xmlns:p14="http://schemas.microsoft.com/office/powerpoint/2010/main" val="253224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analysis can be divided into two level.</a:t>
            </a:r>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8</a:t>
            </a:fld>
            <a:endParaRPr lang="en-GB"/>
          </a:p>
        </p:txBody>
      </p:sp>
    </p:spTree>
    <p:extLst>
      <p:ext uri="{BB962C8B-B14F-4D97-AF65-F5344CB8AC3E}">
        <p14:creationId xmlns:p14="http://schemas.microsoft.com/office/powerpoint/2010/main" val="238186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BD4D1B-37EF-4F10-8361-1A2D958659A9}" type="slidenum">
              <a:rPr lang="en-GB" smtClean="0"/>
              <a:t>9</a:t>
            </a:fld>
            <a:endParaRPr lang="en-GB"/>
          </a:p>
        </p:txBody>
      </p:sp>
    </p:spTree>
    <p:extLst>
      <p:ext uri="{BB962C8B-B14F-4D97-AF65-F5344CB8AC3E}">
        <p14:creationId xmlns:p14="http://schemas.microsoft.com/office/powerpoint/2010/main" val="425070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CE1A143-EFA0-402C-A705-1DF29395A9E2}"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43397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E1A143-EFA0-402C-A705-1DF29395A9E2}"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64004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E1A143-EFA0-402C-A705-1DF29395A9E2}"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393005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E1A143-EFA0-402C-A705-1DF29395A9E2}"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218298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E1A143-EFA0-402C-A705-1DF29395A9E2}"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184900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E1A143-EFA0-402C-A705-1DF29395A9E2}"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142631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CE1A143-EFA0-402C-A705-1DF29395A9E2}" type="datetimeFigureOut">
              <a:rPr lang="en-GB" smtClean="0"/>
              <a:t>17/02/2020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363510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CE1A143-EFA0-402C-A705-1DF29395A9E2}" type="datetimeFigureOut">
              <a:rPr lang="en-GB" smtClean="0"/>
              <a:t>17/02/2020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322566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1A143-EFA0-402C-A705-1DF29395A9E2}" type="datetimeFigureOut">
              <a:rPr lang="en-GB" smtClean="0"/>
              <a:t>17/02/2020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2470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1A143-EFA0-402C-A705-1DF29395A9E2}"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290799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E1A143-EFA0-402C-A705-1DF29395A9E2}"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92F5E9-C46B-40D8-8CFC-779AA34F6D3C}" type="slidenum">
              <a:rPr lang="en-GB" smtClean="0"/>
              <a:t>‹#›</a:t>
            </a:fld>
            <a:endParaRPr lang="en-GB"/>
          </a:p>
        </p:txBody>
      </p:sp>
    </p:spTree>
    <p:extLst>
      <p:ext uri="{BB962C8B-B14F-4D97-AF65-F5344CB8AC3E}">
        <p14:creationId xmlns:p14="http://schemas.microsoft.com/office/powerpoint/2010/main" val="251693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1A143-EFA0-402C-A705-1DF29395A9E2}" type="datetimeFigureOut">
              <a:rPr lang="en-GB" smtClean="0"/>
              <a:t>17/02/2020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2F5E9-C46B-40D8-8CFC-779AA34F6D3C}" type="slidenum">
              <a:rPr lang="en-GB" smtClean="0"/>
              <a:t>‹#›</a:t>
            </a:fld>
            <a:endParaRPr lang="en-GB"/>
          </a:p>
        </p:txBody>
      </p:sp>
    </p:spTree>
    <p:extLst>
      <p:ext uri="{BB962C8B-B14F-4D97-AF65-F5344CB8AC3E}">
        <p14:creationId xmlns:p14="http://schemas.microsoft.com/office/powerpoint/2010/main" val="372679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BD13-CD9A-4770-A9E2-7F5091D44BD1}"/>
              </a:ext>
            </a:extLst>
          </p:cNvPr>
          <p:cNvSpPr>
            <a:spLocks noGrp="1"/>
          </p:cNvSpPr>
          <p:nvPr>
            <p:ph type="ctrTitle"/>
          </p:nvPr>
        </p:nvSpPr>
        <p:spPr/>
        <p:txBody>
          <a:bodyPr>
            <a:normAutofit fontScale="90000"/>
          </a:bodyPr>
          <a:lstStyle/>
          <a:p>
            <a:r>
              <a:rPr lang="en-GB" sz="7000" dirty="0"/>
              <a:t>M/EEG Statistical Analysis &amp; Source Localisation</a:t>
            </a:r>
            <a:br>
              <a:rPr lang="en-GB" sz="7000" dirty="0"/>
            </a:br>
            <a:r>
              <a:rPr lang="en-GB" sz="7000" dirty="0"/>
              <a:t>2020</a:t>
            </a:r>
          </a:p>
        </p:txBody>
      </p:sp>
      <p:sp>
        <p:nvSpPr>
          <p:cNvPr id="3" name="Subtitle 2">
            <a:extLst>
              <a:ext uri="{FF2B5EF4-FFF2-40B4-BE49-F238E27FC236}">
                <a16:creationId xmlns:a16="http://schemas.microsoft.com/office/drawing/2014/main" id="{F94EA68C-0DE6-4F48-95B2-8CA9DF05AA1A}"/>
              </a:ext>
            </a:extLst>
          </p:cNvPr>
          <p:cNvSpPr>
            <a:spLocks noGrp="1"/>
          </p:cNvSpPr>
          <p:nvPr>
            <p:ph type="subTitle" idx="1"/>
          </p:nvPr>
        </p:nvSpPr>
        <p:spPr/>
        <p:txBody>
          <a:bodyPr/>
          <a:lstStyle/>
          <a:p>
            <a:r>
              <a:rPr lang="en-GB" dirty="0"/>
              <a:t>Pei </a:t>
            </a:r>
            <a:r>
              <a:rPr lang="en-GB" dirty="0" err="1"/>
              <a:t>chun</a:t>
            </a:r>
            <a:r>
              <a:rPr lang="en-GB" dirty="0"/>
              <a:t> </a:t>
            </a:r>
            <a:r>
              <a:rPr lang="en-GB" dirty="0" err="1"/>
              <a:t>tsai</a:t>
            </a:r>
            <a:r>
              <a:rPr lang="en-GB" dirty="0"/>
              <a:t> &amp; </a:t>
            </a:r>
            <a:r>
              <a:rPr lang="en-GB" dirty="0" err="1"/>
              <a:t>hamad</a:t>
            </a:r>
            <a:r>
              <a:rPr lang="en-GB" dirty="0"/>
              <a:t> khan</a:t>
            </a:r>
          </a:p>
          <a:p>
            <a:r>
              <a:rPr lang="en-GB" dirty="0"/>
              <a:t>Expert:  Professor Vladimir Litvak</a:t>
            </a:r>
          </a:p>
        </p:txBody>
      </p:sp>
    </p:spTree>
    <p:extLst>
      <p:ext uri="{BB962C8B-B14F-4D97-AF65-F5344CB8AC3E}">
        <p14:creationId xmlns:p14="http://schemas.microsoft.com/office/powerpoint/2010/main" val="139928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GB" altLang="zh-TW" dirty="0"/>
              <a:t>Sensor-space analysis</a:t>
            </a:r>
            <a:endParaRPr lang="zh-TW" altLang="en-US" dirty="0"/>
          </a:p>
        </p:txBody>
      </p:sp>
      <p:grpSp>
        <p:nvGrpSpPr>
          <p:cNvPr id="25" name="群組 24"/>
          <p:cNvGrpSpPr/>
          <p:nvPr/>
        </p:nvGrpSpPr>
        <p:grpSpPr>
          <a:xfrm>
            <a:off x="5059109" y="2129906"/>
            <a:ext cx="6035509" cy="3835058"/>
            <a:chOff x="1897093" y="1822258"/>
            <a:chExt cx="7531096" cy="4398962"/>
          </a:xfrm>
        </p:grpSpPr>
        <p:grpSp>
          <p:nvGrpSpPr>
            <p:cNvPr id="3" name="Group 16"/>
            <p:cNvGrpSpPr>
              <a:grpSpLocks/>
            </p:cNvGrpSpPr>
            <p:nvPr/>
          </p:nvGrpSpPr>
          <p:grpSpPr bwMode="auto">
            <a:xfrm>
              <a:off x="4116418" y="1822258"/>
              <a:ext cx="1108075" cy="4306887"/>
              <a:chOff x="1729581" y="257969"/>
              <a:chExt cx="1108075" cy="4307682"/>
            </a:xfrm>
          </p:grpSpPr>
          <p:pic>
            <p:nvPicPr>
              <p:cNvPr id="4" name="Picture 4"/>
              <p:cNvPicPr>
                <a:picLocks noChangeAspect="1" noChangeArrowheads="1"/>
              </p:cNvPicPr>
              <p:nvPr/>
            </p:nvPicPr>
            <p:blipFill>
              <a:blip r:embed="rId3" cstate="print"/>
              <a:srcRect/>
              <a:stretch>
                <a:fillRect/>
              </a:stretch>
            </p:blipFill>
            <p:spPr bwMode="auto">
              <a:xfrm rot="16200000">
                <a:off x="1715294" y="3443288"/>
                <a:ext cx="1136650" cy="1108075"/>
              </a:xfrm>
              <a:prstGeom prst="rect">
                <a:avLst/>
              </a:prstGeom>
              <a:noFill/>
              <a:ln w="9525">
                <a:noFill/>
                <a:miter lim="800000"/>
                <a:headEnd/>
                <a:tailEnd/>
              </a:ln>
              <a:effectLst/>
              <a:scene3d>
                <a:camera prst="isometricOffAxis2Right"/>
                <a:lightRig rig="threePt" dir="t"/>
              </a:scene3d>
            </p:spPr>
          </p:pic>
          <p:pic>
            <p:nvPicPr>
              <p:cNvPr id="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6200000">
                <a:off x="1729582" y="3212008"/>
                <a:ext cx="1108075" cy="1054100"/>
              </a:xfrm>
              <a:prstGeom prst="rect">
                <a:avLst/>
              </a:prstGeom>
              <a:noFill/>
              <a:ln w="9525">
                <a:noFill/>
                <a:miter lim="800000"/>
                <a:headEnd/>
                <a:tailEnd/>
              </a:ln>
              <a:effectLst/>
              <a:scene3d>
                <a:camera prst="isometricOffAxis2Right"/>
                <a:lightRig rig="threePt" dir="t"/>
              </a:scene3d>
            </p:spPr>
          </p:pic>
          <p:pic>
            <p:nvPicPr>
              <p:cNvPr id="6"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16200000">
                <a:off x="1758951" y="2972395"/>
                <a:ext cx="1050925" cy="1014413"/>
              </a:xfrm>
              <a:prstGeom prst="rect">
                <a:avLst/>
              </a:prstGeom>
              <a:noFill/>
              <a:ln w="9525">
                <a:noFill/>
                <a:miter lim="800000"/>
                <a:headEnd/>
                <a:tailEnd/>
              </a:ln>
              <a:effectLst/>
              <a:scene3d>
                <a:camera prst="isometricOffAxis2Right"/>
                <a:lightRig rig="threePt" dir="t"/>
              </a:scene3d>
            </p:spPr>
          </p:pic>
          <p:pic>
            <p:nvPicPr>
              <p:cNvPr id="7"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16200000">
                <a:off x="1750220" y="2723208"/>
                <a:ext cx="1068387" cy="1039813"/>
              </a:xfrm>
              <a:prstGeom prst="rect">
                <a:avLst/>
              </a:prstGeom>
              <a:noFill/>
              <a:ln w="9525">
                <a:noFill/>
                <a:miter lim="800000"/>
                <a:headEnd/>
                <a:tailEnd/>
              </a:ln>
              <a:effectLst/>
              <a:scene3d>
                <a:camera prst="isometricOffAxis2Right"/>
                <a:lightRig rig="threePt" dir="t"/>
              </a:scene3d>
            </p:spPr>
          </p:pic>
          <p:pic>
            <p:nvPicPr>
              <p:cNvPr id="8"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6200000">
                <a:off x="1754982" y="2508772"/>
                <a:ext cx="1057275" cy="1025525"/>
              </a:xfrm>
              <a:prstGeom prst="rect">
                <a:avLst/>
              </a:prstGeom>
              <a:noFill/>
              <a:ln w="9525">
                <a:noFill/>
                <a:miter lim="800000"/>
                <a:headEnd/>
                <a:tailEnd/>
              </a:ln>
              <a:effectLst/>
              <a:scene3d>
                <a:camera prst="isometricOffAxis2Right"/>
                <a:lightRig rig="threePt" dir="t"/>
              </a:scene3d>
            </p:spPr>
          </p:pic>
          <p:pic>
            <p:nvPicPr>
              <p:cNvPr id="9"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6200000">
                <a:off x="1762919" y="2307431"/>
                <a:ext cx="1042988" cy="1039813"/>
              </a:xfrm>
              <a:prstGeom prst="rect">
                <a:avLst/>
              </a:prstGeom>
              <a:noFill/>
              <a:ln w="9525">
                <a:noFill/>
                <a:miter lim="800000"/>
                <a:headEnd/>
                <a:tailEnd/>
              </a:ln>
              <a:effectLst/>
              <a:scene3d>
                <a:camera prst="isometricOffAxis2Right"/>
                <a:lightRig rig="threePt" dir="t"/>
              </a:scene3d>
            </p:spPr>
          </p:pic>
          <p:pic>
            <p:nvPicPr>
              <p:cNvPr id="10" name="Picture 10"/>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16200000">
                <a:off x="1781969" y="2077244"/>
                <a:ext cx="1003300" cy="1031875"/>
              </a:xfrm>
              <a:prstGeom prst="rect">
                <a:avLst/>
              </a:prstGeom>
              <a:noFill/>
              <a:ln w="9525">
                <a:noFill/>
                <a:miter lim="800000"/>
                <a:headEnd/>
                <a:tailEnd/>
              </a:ln>
              <a:effectLst/>
              <a:scene3d>
                <a:camera prst="isometricOffAxis2Right"/>
                <a:lightRig rig="threePt" dir="t"/>
              </a:scene3d>
            </p:spPr>
          </p:pic>
          <p:pic>
            <p:nvPicPr>
              <p:cNvPr id="11" name="Picture 1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6200000">
                <a:off x="1762125" y="1835150"/>
                <a:ext cx="1042988" cy="1050925"/>
              </a:xfrm>
              <a:prstGeom prst="rect">
                <a:avLst/>
              </a:prstGeom>
              <a:noFill/>
              <a:ln w="9525">
                <a:noFill/>
                <a:miter lim="800000"/>
                <a:headEnd/>
                <a:tailEnd/>
              </a:ln>
              <a:effectLst/>
              <a:scene3d>
                <a:camera prst="isometricOffAxis2Right"/>
                <a:lightRig rig="threePt" dir="t"/>
              </a:scene3d>
            </p:spPr>
          </p:pic>
          <p:pic>
            <p:nvPicPr>
              <p:cNvPr id="12" name="Picture 12"/>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rot="16200000">
                <a:off x="1766094" y="1602581"/>
                <a:ext cx="1033463" cy="1017588"/>
              </a:xfrm>
              <a:prstGeom prst="rect">
                <a:avLst/>
              </a:prstGeom>
              <a:noFill/>
              <a:ln w="9525">
                <a:noFill/>
                <a:miter lim="800000"/>
                <a:headEnd/>
                <a:tailEnd/>
              </a:ln>
              <a:effectLst/>
              <a:scene3d>
                <a:camera prst="isometricOffAxis2Right"/>
                <a:lightRig rig="threePt" dir="t"/>
              </a:scene3d>
            </p:spPr>
          </p:pic>
          <p:pic>
            <p:nvPicPr>
              <p:cNvPr id="13" name="Picture 13"/>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rot="16200000">
                <a:off x="1753395" y="1339056"/>
                <a:ext cx="1060450" cy="1028700"/>
              </a:xfrm>
              <a:prstGeom prst="rect">
                <a:avLst/>
              </a:prstGeom>
              <a:noFill/>
              <a:ln w="9525">
                <a:noFill/>
                <a:miter lim="800000"/>
                <a:headEnd/>
                <a:tailEnd/>
              </a:ln>
              <a:effectLst/>
              <a:scene3d>
                <a:camera prst="isometricOffAxis2Right"/>
                <a:lightRig rig="threePt" dir="t"/>
              </a:scene3d>
            </p:spPr>
          </p:pic>
          <p:pic>
            <p:nvPicPr>
              <p:cNvPr id="14" name="Picture 15"/>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rot="16200000">
                <a:off x="1744663" y="1052512"/>
                <a:ext cx="1076325" cy="1042988"/>
              </a:xfrm>
              <a:prstGeom prst="rect">
                <a:avLst/>
              </a:prstGeom>
              <a:noFill/>
              <a:ln w="9525">
                <a:noFill/>
                <a:miter lim="800000"/>
                <a:headEnd/>
                <a:tailEnd/>
              </a:ln>
              <a:effectLst/>
              <a:scene3d>
                <a:camera prst="isometricOffAxis2Right"/>
                <a:lightRig rig="threePt" dir="t"/>
              </a:scene3d>
            </p:spPr>
          </p:pic>
          <p:pic>
            <p:nvPicPr>
              <p:cNvPr id="15" name="Picture 14"/>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rot="16200000">
                <a:off x="1761332" y="794543"/>
                <a:ext cx="1042988" cy="1017588"/>
              </a:xfrm>
              <a:prstGeom prst="rect">
                <a:avLst/>
              </a:prstGeom>
              <a:noFill/>
              <a:ln w="9525">
                <a:noFill/>
                <a:miter lim="800000"/>
                <a:headEnd/>
                <a:tailEnd/>
              </a:ln>
              <a:effectLst/>
              <a:scene3d>
                <a:camera prst="isometricOffAxis2Right"/>
                <a:lightRig rig="threePt" dir="t"/>
              </a:scene3d>
            </p:spPr>
          </p:pic>
          <p:pic>
            <p:nvPicPr>
              <p:cNvPr id="16" name="Picture 16"/>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rot="16200000">
                <a:off x="1770063" y="547688"/>
                <a:ext cx="1028700" cy="1017587"/>
              </a:xfrm>
              <a:prstGeom prst="rect">
                <a:avLst/>
              </a:prstGeom>
              <a:noFill/>
              <a:ln w="9525">
                <a:noFill/>
                <a:miter lim="800000"/>
                <a:headEnd/>
                <a:tailEnd/>
              </a:ln>
              <a:effectLst/>
              <a:scene3d>
                <a:camera prst="isometricOffAxis2Right"/>
                <a:lightRig rig="threePt" dir="t"/>
              </a:scene3d>
            </p:spPr>
          </p:pic>
          <p:pic>
            <p:nvPicPr>
              <p:cNvPr id="17" name="Picture 17"/>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rot="16200000">
                <a:off x="1747044" y="264319"/>
                <a:ext cx="1074738" cy="1062037"/>
              </a:xfrm>
              <a:prstGeom prst="rect">
                <a:avLst/>
              </a:prstGeom>
              <a:noFill/>
              <a:ln w="9525">
                <a:noFill/>
                <a:miter lim="800000"/>
                <a:headEnd/>
                <a:tailEnd/>
              </a:ln>
              <a:effectLst/>
              <a:scene3d>
                <a:camera prst="isometricOffAxis2Right"/>
                <a:lightRig rig="threePt" dir="t"/>
              </a:scene3d>
            </p:spPr>
          </p:pic>
        </p:grpSp>
        <p:sp>
          <p:nvSpPr>
            <p:cNvPr id="18" name="Right Arrow 19"/>
            <p:cNvSpPr/>
            <p:nvPr/>
          </p:nvSpPr>
          <p:spPr>
            <a:xfrm>
              <a:off x="3452843" y="3219258"/>
              <a:ext cx="504825" cy="15113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9"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97093" y="3293870"/>
              <a:ext cx="13970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21"/>
            <p:cNvSpPr/>
            <p:nvPr/>
          </p:nvSpPr>
          <p:spPr>
            <a:xfrm>
              <a:off x="7859743" y="3219258"/>
              <a:ext cx="503237" cy="15113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1"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46818" y="2228658"/>
              <a:ext cx="1652587"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4"/>
            <p:cNvSpPr/>
            <p:nvPr/>
          </p:nvSpPr>
          <p:spPr>
            <a:xfrm>
              <a:off x="5383243" y="3219258"/>
              <a:ext cx="504825" cy="15113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4" name="Picture 3"/>
            <p:cNvPicPr>
              <a:picLocks noChangeAspect="1" noChangeArrowheads="1"/>
            </p:cNvPicPr>
            <p:nvPr/>
          </p:nvPicPr>
          <p:blipFill>
            <a:blip r:embed="rId19">
              <a:extLst>
                <a:ext uri="{28A0092B-C50C-407E-A947-70E740481C1C}">
                  <a14:useLocalDpi xmlns:a14="http://schemas.microsoft.com/office/drawing/2010/main" val="0"/>
                </a:ext>
              </a:extLst>
            </a:blip>
            <a:srcRect l="32332" t="17601" r="29114" b="67474"/>
            <a:stretch>
              <a:fillRect/>
            </a:stretch>
          </p:blipFill>
          <p:spPr bwMode="auto">
            <a:xfrm rot="5400000">
              <a:off x="6792146" y="3585176"/>
              <a:ext cx="439896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26" name="群組 25"/>
          <p:cNvGrpSpPr/>
          <p:nvPr/>
        </p:nvGrpSpPr>
        <p:grpSpPr>
          <a:xfrm>
            <a:off x="885000" y="1978093"/>
            <a:ext cx="3902087" cy="4099672"/>
            <a:chOff x="885000" y="1978093"/>
            <a:chExt cx="3902087" cy="4099672"/>
          </a:xfrm>
        </p:grpSpPr>
        <p:sp>
          <p:nvSpPr>
            <p:cNvPr id="27" name="Rectangle 2"/>
            <p:cNvSpPr txBox="1">
              <a:spLocks noChangeArrowheads="1"/>
            </p:cNvSpPr>
            <p:nvPr/>
          </p:nvSpPr>
          <p:spPr>
            <a:xfrm>
              <a:off x="885000" y="1978093"/>
              <a:ext cx="3300078" cy="192505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1313" indent="-339725">
                <a:spcBef>
                  <a:spcPts val="450"/>
                </a:spcBef>
                <a:buClrTx/>
                <a:buFont typeface="Calibri" panose="020F0502020204030204" pitchFamily="34" charset="0"/>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a:t>
              </a:r>
              <a:r>
                <a:rPr lang="en-GB" altLang="en-US" sz="1800" dirty="0"/>
                <a:t>-&gt; </a:t>
              </a:r>
              <a:r>
                <a:rPr lang="en-GB" altLang="en-US" sz="1800" b="1" dirty="0"/>
                <a:t>When/where</a:t>
              </a:r>
            </a:p>
            <a:p>
              <a:pPr marL="341313" indent="-339725">
                <a:spcBef>
                  <a:spcPts val="450"/>
                </a:spcBef>
                <a:buClrTx/>
                <a:buFont typeface="Calibri" panose="020F0502020204030204" pitchFamily="34" charset="0"/>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1800" b="1" dirty="0"/>
                <a:t>			</a:t>
              </a:r>
              <a:r>
                <a:rPr lang="en-GB" altLang="en-US" sz="1800" dirty="0"/>
                <a:t>is there an effect</a:t>
              </a:r>
            </a:p>
            <a:p>
              <a:pPr marL="341313" indent="-339725">
                <a:spcBef>
                  <a:spcPts val="450"/>
                </a:spcBef>
                <a:buClrTx/>
                <a:buFont typeface="Calibri" panose="020F0502020204030204" pitchFamily="34" charset="0"/>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1800" dirty="0"/>
                <a:t>			in </a:t>
              </a:r>
              <a:r>
                <a:rPr lang="en-GB" altLang="en-US" sz="1800" dirty="0">
                  <a:solidFill>
                    <a:srgbClr val="C00000"/>
                  </a:solidFill>
                </a:rPr>
                <a:t>sensor-topography</a:t>
              </a:r>
            </a:p>
            <a:p>
              <a:pPr marL="341313" indent="-339725">
                <a:spcBef>
                  <a:spcPts val="450"/>
                </a:spcBef>
                <a:buClrTx/>
                <a:buFont typeface="Calibri" panose="020F0502020204030204" pitchFamily="34" charset="0"/>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1800" dirty="0">
                  <a:solidFill>
                    <a:srgbClr val="C00000"/>
                  </a:solidFill>
                </a:rPr>
                <a:t>			space/time</a:t>
              </a:r>
              <a:r>
                <a:rPr lang="en-GB" altLang="en-US" sz="1800" dirty="0"/>
                <a:t> (3D)? </a:t>
              </a:r>
            </a:p>
          </p:txBody>
        </p:sp>
        <p:grpSp>
          <p:nvGrpSpPr>
            <p:cNvPr id="28" name="Group 3"/>
            <p:cNvGrpSpPr/>
            <p:nvPr/>
          </p:nvGrpSpPr>
          <p:grpSpPr>
            <a:xfrm>
              <a:off x="1579267" y="3942075"/>
              <a:ext cx="3207820" cy="2135690"/>
              <a:chOff x="5948363" y="3851276"/>
              <a:chExt cx="3873501" cy="2635249"/>
            </a:xfrm>
          </p:grpSpPr>
          <p:pic>
            <p:nvPicPr>
              <p:cNvPr id="29"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l="11797" t="73814" r="79260" b="5705"/>
              <a:stretch>
                <a:fillRect/>
              </a:stretch>
            </p:blipFill>
            <p:spPr bwMode="auto">
              <a:xfrm>
                <a:off x="6245225" y="4221163"/>
                <a:ext cx="857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6"/>
              <p:cNvSpPr txBox="1">
                <a:spLocks noChangeArrowheads="1"/>
              </p:cNvSpPr>
              <p:nvPr/>
            </p:nvSpPr>
            <p:spPr bwMode="auto">
              <a:xfrm>
                <a:off x="6383338" y="3851276"/>
                <a:ext cx="263214" cy="3077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t>x</a:t>
                </a:r>
              </a:p>
            </p:txBody>
          </p:sp>
          <p:sp>
            <p:nvSpPr>
              <p:cNvPr id="31" name="Line 17"/>
              <p:cNvSpPr>
                <a:spLocks noChangeShapeType="1"/>
              </p:cNvSpPr>
              <p:nvPr/>
            </p:nvSpPr>
            <p:spPr bwMode="auto">
              <a:xfrm>
                <a:off x="6397626" y="4170363"/>
                <a:ext cx="3540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2"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l="21123" t="73814" r="70477" b="5705"/>
              <a:stretch>
                <a:fillRect/>
              </a:stretch>
            </p:blipFill>
            <p:spPr bwMode="auto">
              <a:xfrm>
                <a:off x="6977064" y="4648201"/>
                <a:ext cx="8032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21"/>
              <p:cNvSpPr>
                <a:spLocks noChangeShapeType="1"/>
              </p:cNvSpPr>
              <p:nvPr/>
            </p:nvSpPr>
            <p:spPr bwMode="auto">
              <a:xfrm flipV="1">
                <a:off x="6223000" y="4314825"/>
                <a:ext cx="0" cy="317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Text Box 22"/>
              <p:cNvSpPr txBox="1">
                <a:spLocks noChangeArrowheads="1"/>
              </p:cNvSpPr>
              <p:nvPr/>
            </p:nvSpPr>
            <p:spPr bwMode="auto">
              <a:xfrm>
                <a:off x="5948363" y="4302126"/>
                <a:ext cx="266420" cy="3077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t>y</a:t>
                </a:r>
              </a:p>
            </p:txBody>
          </p:sp>
          <p:pic>
            <p:nvPicPr>
              <p:cNvPr id="35"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l="30252" t="73814" r="62071" b="6248"/>
              <a:stretch>
                <a:fillRect/>
              </a:stretch>
            </p:blipFill>
            <p:spPr bwMode="auto">
              <a:xfrm>
                <a:off x="7678738" y="5008563"/>
                <a:ext cx="7302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l="39201" t="73814" r="53333" b="5783"/>
              <a:stretch>
                <a:fillRect/>
              </a:stretch>
            </p:blipFill>
            <p:spPr bwMode="auto">
              <a:xfrm>
                <a:off x="8366125" y="5389563"/>
                <a:ext cx="7127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l="47607" t="74319" r="44037" b="5783"/>
              <a:stretch>
                <a:fillRect/>
              </a:stretch>
            </p:blipFill>
            <p:spPr bwMode="auto">
              <a:xfrm>
                <a:off x="9023351" y="5749925"/>
                <a:ext cx="7985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18"/>
              <p:cNvSpPr>
                <a:spLocks noChangeShapeType="1"/>
              </p:cNvSpPr>
              <p:nvPr/>
            </p:nvSpPr>
            <p:spPr bwMode="auto">
              <a:xfrm>
                <a:off x="6242051" y="4883151"/>
                <a:ext cx="2155825" cy="1211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Text Box 19"/>
              <p:cNvSpPr txBox="1">
                <a:spLocks noChangeArrowheads="1"/>
              </p:cNvSpPr>
              <p:nvPr/>
            </p:nvSpPr>
            <p:spPr bwMode="auto">
              <a:xfrm rot="1844520">
                <a:off x="6162384" y="5000726"/>
                <a:ext cx="519694" cy="30777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t>time</a:t>
                </a:r>
              </a:p>
            </p:txBody>
          </p:sp>
        </p:grpSp>
      </p:grpSp>
    </p:spTree>
    <p:extLst>
      <p:ext uri="{BB962C8B-B14F-4D97-AF65-F5344CB8AC3E}">
        <p14:creationId xmlns:p14="http://schemas.microsoft.com/office/powerpoint/2010/main" val="364309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0" name="Rectangle 5"/>
          <p:cNvSpPr>
            <a:spLocks noChangeArrowheads="1"/>
          </p:cNvSpPr>
          <p:nvPr/>
        </p:nvSpPr>
        <p:spPr bwMode="auto">
          <a:xfrm>
            <a:off x="2209800" y="103189"/>
            <a:ext cx="78247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2200">
                <a:solidFill>
                  <a:srgbClr val="000000"/>
                </a:solidFill>
                <a:latin typeface="Verdana" panose="020B0604030504040204" pitchFamily="34" charset="0"/>
                <a:ea typeface="新細明體" panose="02020500000000000000" pitchFamily="18" charset="-120"/>
              </a:rPr>
              <a:t>Where is an effect in </a:t>
            </a:r>
            <a:r>
              <a:rPr lang="en-GB" altLang="zh-TW" sz="2200" b="1">
                <a:solidFill>
                  <a:srgbClr val="000000"/>
                </a:solidFill>
                <a:latin typeface="Verdana" panose="020B0604030504040204" pitchFamily="34" charset="0"/>
                <a:ea typeface="新細明體" panose="02020500000000000000" pitchFamily="18" charset="-120"/>
              </a:rPr>
              <a:t>sensor-time space</a:t>
            </a:r>
            <a:r>
              <a:rPr lang="en-GB" altLang="zh-TW" sz="2200">
                <a:solidFill>
                  <a:srgbClr val="000000"/>
                </a:solidFill>
                <a:latin typeface="Verdana" panose="020B0604030504040204" pitchFamily="34" charset="0"/>
                <a:ea typeface="新細明體" panose="02020500000000000000" pitchFamily="18" charset="-120"/>
              </a:rPr>
              <a:t>?</a:t>
            </a:r>
          </a:p>
        </p:txBody>
      </p:sp>
      <p:sp>
        <p:nvSpPr>
          <p:cNvPr id="113671" name="Text Box 6"/>
          <p:cNvSpPr txBox="1">
            <a:spLocks noChangeArrowheads="1"/>
          </p:cNvSpPr>
          <p:nvPr/>
        </p:nvSpPr>
        <p:spPr bwMode="auto">
          <a:xfrm>
            <a:off x="2066925" y="1011239"/>
            <a:ext cx="8039100" cy="206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600" b="1" dirty="0">
                <a:solidFill>
                  <a:srgbClr val="000000"/>
                </a:solidFill>
                <a:latin typeface="Verdana" panose="020B0604030504040204" pitchFamily="34" charset="0"/>
                <a:ea typeface="新細明體" panose="02020500000000000000" pitchFamily="18" charset="-120"/>
              </a:rPr>
              <a:t>Analysis over subjects (2</a:t>
            </a:r>
            <a:r>
              <a:rPr lang="en-GB" altLang="zh-TW" sz="1600" b="1" baseline="30000" dirty="0">
                <a:solidFill>
                  <a:srgbClr val="000000"/>
                </a:solidFill>
                <a:latin typeface="Verdana" panose="020B0604030504040204" pitchFamily="34" charset="0"/>
                <a:ea typeface="新細明體" panose="02020500000000000000" pitchFamily="18" charset="-120"/>
              </a:rPr>
              <a:t>nd</a:t>
            </a:r>
            <a:r>
              <a:rPr lang="en-GB" altLang="zh-TW" sz="1600" b="1" dirty="0">
                <a:solidFill>
                  <a:srgbClr val="000000"/>
                </a:solidFill>
                <a:latin typeface="Verdana" panose="020B0604030504040204" pitchFamily="34" charset="0"/>
                <a:ea typeface="新細明體" panose="02020500000000000000" pitchFamily="18" charset="-120"/>
              </a:rPr>
              <a:t> Level): </a:t>
            </a:r>
          </a:p>
          <a:p>
            <a:pPr algn="l">
              <a:lnSpc>
                <a:spcPct val="100000"/>
              </a:lnSpc>
              <a:buClrTx/>
              <a:buFontTx/>
              <a:buNone/>
            </a:pPr>
            <a:r>
              <a:rPr lang="en-US" altLang="zh-TW" sz="1600" b="1" dirty="0">
                <a:solidFill>
                  <a:srgbClr val="000000"/>
                </a:solidFill>
                <a:latin typeface="Verdana" panose="020B0604030504040204" pitchFamily="34" charset="0"/>
                <a:ea typeface="新細明體" panose="02020500000000000000" pitchFamily="18" charset="-120"/>
              </a:rPr>
              <a:t>NOTE for MEG: Complicated by variability in head-position</a:t>
            </a:r>
          </a:p>
          <a:p>
            <a:pPr algn="l">
              <a:lnSpc>
                <a:spcPct val="100000"/>
              </a:lnSpc>
              <a:buClrTx/>
              <a:buFontTx/>
              <a:buNone/>
            </a:pPr>
            <a:r>
              <a:rPr lang="en-US" altLang="zh-TW" sz="1600" b="1" dirty="0">
                <a:solidFill>
                  <a:srgbClr val="000000"/>
                </a:solidFill>
                <a:latin typeface="Verdana" panose="020B0604030504040204" pitchFamily="34" charset="0"/>
                <a:ea typeface="新細明體" panose="02020500000000000000" pitchFamily="18" charset="-120"/>
              </a:rPr>
              <a:t>SOLUTION(?): Virtual transformation to same position (sessions, subjects)</a:t>
            </a:r>
          </a:p>
          <a:p>
            <a:pPr algn="l">
              <a:lnSpc>
                <a:spcPct val="100000"/>
              </a:lnSpc>
              <a:buClrTx/>
              <a:buFontTx/>
              <a:buNone/>
            </a:pPr>
            <a:r>
              <a:rPr lang="en-US" altLang="zh-TW" sz="1600" b="1" dirty="0">
                <a:solidFill>
                  <a:srgbClr val="000000"/>
                </a:solidFill>
                <a:latin typeface="Verdana" panose="020B0604030504040204" pitchFamily="34" charset="0"/>
                <a:ea typeface="新細明體" panose="02020500000000000000" pitchFamily="18" charset="-120"/>
              </a:rPr>
              <a:t> 	- using Signal Space Separation (SSS; </a:t>
            </a:r>
            <a:r>
              <a:rPr lang="en-US" altLang="zh-TW" sz="1600" b="1" dirty="0" err="1">
                <a:solidFill>
                  <a:srgbClr val="000000"/>
                </a:solidFill>
                <a:latin typeface="Verdana" panose="020B0604030504040204" pitchFamily="34" charset="0"/>
                <a:ea typeface="新細明體" panose="02020500000000000000" pitchFamily="18" charset="-120"/>
              </a:rPr>
              <a:t>Taulu</a:t>
            </a:r>
            <a:r>
              <a:rPr lang="en-US" altLang="zh-TW" sz="1600" b="1" dirty="0">
                <a:solidFill>
                  <a:srgbClr val="000000"/>
                </a:solidFill>
                <a:latin typeface="Verdana" panose="020B0604030504040204" pitchFamily="34" charset="0"/>
                <a:ea typeface="新細明體" panose="02020500000000000000" pitchFamily="18" charset="-120"/>
              </a:rPr>
              <a:t> et al, 2005; </a:t>
            </a:r>
            <a:r>
              <a:rPr lang="en-US" altLang="zh-TW" sz="1600" b="1" dirty="0" err="1">
                <a:solidFill>
                  <a:srgbClr val="000000"/>
                </a:solidFill>
                <a:latin typeface="Verdana" panose="020B0604030504040204" pitchFamily="34" charset="0"/>
                <a:ea typeface="新細明體" panose="02020500000000000000" pitchFamily="18" charset="-120"/>
              </a:rPr>
              <a:t>Neuromag</a:t>
            </a:r>
            <a:r>
              <a:rPr lang="en-US" altLang="zh-TW" sz="1600" b="1" dirty="0">
                <a:solidFill>
                  <a:srgbClr val="000000"/>
                </a:solidFill>
                <a:latin typeface="Verdana" panose="020B0604030504040204" pitchFamily="34" charset="0"/>
                <a:ea typeface="新細明體" panose="02020500000000000000" pitchFamily="18" charset="-120"/>
              </a:rPr>
              <a:t> systems)</a:t>
            </a:r>
          </a:p>
          <a:p>
            <a:pPr algn="l">
              <a:lnSpc>
                <a:spcPct val="100000"/>
              </a:lnSpc>
              <a:buClrTx/>
              <a:buFontTx/>
              <a:buNone/>
            </a:pPr>
            <a:endParaRPr lang="en-GB" altLang="zh-TW" sz="1600" b="1" dirty="0">
              <a:solidFill>
                <a:srgbClr val="000000"/>
              </a:solidFill>
              <a:latin typeface="Verdana" panose="020B0604030504040204" pitchFamily="34" charset="0"/>
              <a:ea typeface="新細明體" panose="02020500000000000000" pitchFamily="18" charset="-120"/>
            </a:endParaRPr>
          </a:p>
          <a:p>
            <a:pPr algn="l">
              <a:lnSpc>
                <a:spcPct val="100000"/>
              </a:lnSpc>
              <a:buClrTx/>
              <a:buFontTx/>
              <a:buNone/>
            </a:pPr>
            <a:r>
              <a:rPr lang="en-GB" altLang="zh-TW" sz="1600" dirty="0">
                <a:solidFill>
                  <a:srgbClr val="000000"/>
                </a:solidFill>
                <a:latin typeface="Verdana" panose="020B0604030504040204" pitchFamily="34" charset="0"/>
                <a:ea typeface="新細明體" panose="02020500000000000000" pitchFamily="18" charset="-120"/>
              </a:rPr>
              <a:t>Magnetometers: </a:t>
            </a:r>
            <a:r>
              <a:rPr lang="en-GB" altLang="zh-TW" sz="1600" dirty="0" err="1">
                <a:solidFill>
                  <a:srgbClr val="000000"/>
                </a:solidFill>
                <a:latin typeface="Verdana" panose="020B0604030504040204" pitchFamily="34" charset="0"/>
                <a:ea typeface="新細明體" panose="02020500000000000000" pitchFamily="18" charset="-120"/>
              </a:rPr>
              <a:t>Pseudowords</a:t>
            </a:r>
            <a:r>
              <a:rPr lang="en-GB" altLang="zh-TW" sz="1600" dirty="0">
                <a:solidFill>
                  <a:srgbClr val="000000"/>
                </a:solidFill>
                <a:latin typeface="Verdana" panose="020B0604030504040204" pitchFamily="34" charset="0"/>
                <a:ea typeface="新細明體" panose="02020500000000000000" pitchFamily="18" charset="-120"/>
              </a:rPr>
              <a:t> vs Words PPM (P&gt;.95 effect&gt;0)</a:t>
            </a:r>
          </a:p>
        </p:txBody>
      </p:sp>
      <p:sp>
        <p:nvSpPr>
          <p:cNvPr id="113730" name="Text Box 7"/>
          <p:cNvSpPr txBox="1">
            <a:spLocks noChangeArrowheads="1"/>
          </p:cNvSpPr>
          <p:nvPr/>
        </p:nvSpPr>
        <p:spPr bwMode="auto">
          <a:xfrm>
            <a:off x="7312026" y="6303964"/>
            <a:ext cx="2775417"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400">
                <a:solidFill>
                  <a:srgbClr val="000000"/>
                </a:solidFill>
                <a:latin typeface="Verdana" panose="020B0604030504040204" pitchFamily="34" charset="0"/>
                <a:ea typeface="新細明體" panose="02020500000000000000" pitchFamily="18" charset="-120"/>
              </a:rPr>
              <a:t>Taylor &amp; Henson (submitted)</a:t>
            </a:r>
          </a:p>
          <a:p>
            <a:pPr algn="l">
              <a:lnSpc>
                <a:spcPct val="100000"/>
              </a:lnSpc>
              <a:buClrTx/>
              <a:buFontTx/>
              <a:buNone/>
            </a:pPr>
            <a:r>
              <a:rPr lang="en-GB" altLang="zh-TW" sz="1400">
                <a:solidFill>
                  <a:srgbClr val="000000"/>
                </a:solidFill>
                <a:latin typeface="Verdana" panose="020B0604030504040204" pitchFamily="34" charset="0"/>
                <a:ea typeface="新細明體" panose="02020500000000000000" pitchFamily="18" charset="-120"/>
              </a:rPr>
              <a:t>Neuromag Lexical Decision</a:t>
            </a:r>
          </a:p>
        </p:txBody>
      </p:sp>
      <p:grpSp>
        <p:nvGrpSpPr>
          <p:cNvPr id="2" name="群組 1"/>
          <p:cNvGrpSpPr/>
          <p:nvPr/>
        </p:nvGrpSpPr>
        <p:grpSpPr>
          <a:xfrm>
            <a:off x="2066925" y="3226275"/>
            <a:ext cx="7394575" cy="2831625"/>
            <a:chOff x="2317751" y="1835150"/>
            <a:chExt cx="7994649" cy="3554413"/>
          </a:xfrm>
        </p:grpSpPr>
        <p:pic>
          <p:nvPicPr>
            <p:cNvPr id="113722" name="Picture 2" descr="C:\Documents and Settings\jt03\Desktop\from imaging\figure_2D_sensormaps_mags+grms_slice2.tiff"/>
            <p:cNvPicPr>
              <a:picLocks noChangeAspect="1" noChangeArrowheads="1"/>
            </p:cNvPicPr>
            <p:nvPr/>
          </p:nvPicPr>
          <p:blipFill>
            <a:blip r:embed="rId3">
              <a:extLst>
                <a:ext uri="{28A0092B-C50C-407E-A947-70E740481C1C}">
                  <a14:useLocalDpi xmlns:a14="http://schemas.microsoft.com/office/drawing/2010/main" val="0"/>
                </a:ext>
              </a:extLst>
            </a:blip>
            <a:srcRect l="20772" t="2632" r="20955" b="72058"/>
            <a:stretch>
              <a:fillRect/>
            </a:stretch>
          </p:blipFill>
          <p:spPr bwMode="auto">
            <a:xfrm>
              <a:off x="2409826" y="1835150"/>
              <a:ext cx="679291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3" name="Picture 54"/>
            <p:cNvPicPr>
              <a:picLocks noChangeAspect="1" noChangeArrowheads="1"/>
            </p:cNvPicPr>
            <p:nvPr/>
          </p:nvPicPr>
          <p:blipFill>
            <a:blip r:embed="rId4">
              <a:extLst>
                <a:ext uri="{28A0092B-C50C-407E-A947-70E740481C1C}">
                  <a14:useLocalDpi xmlns:a14="http://schemas.microsoft.com/office/drawing/2010/main" val="0"/>
                </a:ext>
              </a:extLst>
            </a:blip>
            <a:srcRect l="23372" t="81732" r="20628" b="12419"/>
            <a:stretch>
              <a:fillRect/>
            </a:stretch>
          </p:blipFill>
          <p:spPr bwMode="auto">
            <a:xfrm>
              <a:off x="2343151" y="3756025"/>
              <a:ext cx="6950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5" name="Picture 61"/>
            <p:cNvPicPr>
              <a:picLocks noChangeAspect="1" noChangeArrowheads="1"/>
            </p:cNvPicPr>
            <p:nvPr/>
          </p:nvPicPr>
          <p:blipFill>
            <a:blip r:embed="rId5">
              <a:extLst>
                <a:ext uri="{28A0092B-C50C-407E-A947-70E740481C1C}">
                  <a14:useLocalDpi xmlns:a14="http://schemas.microsoft.com/office/drawing/2010/main" val="0"/>
                </a:ext>
              </a:extLst>
            </a:blip>
            <a:srcRect l="70279" t="35478" r="25195" b="46094"/>
            <a:stretch>
              <a:fillRect/>
            </a:stretch>
          </p:blipFill>
          <p:spPr bwMode="auto">
            <a:xfrm>
              <a:off x="9217026" y="2295525"/>
              <a:ext cx="588963"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726" name="Text Box 6"/>
            <p:cNvSpPr txBox="1">
              <a:spLocks noChangeArrowheads="1"/>
            </p:cNvSpPr>
            <p:nvPr/>
          </p:nvSpPr>
          <p:spPr bwMode="auto">
            <a:xfrm>
              <a:off x="9139238" y="2000250"/>
              <a:ext cx="1122362"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200" b="1" dirty="0">
                  <a:solidFill>
                    <a:srgbClr val="000000"/>
                  </a:solidFill>
                  <a:latin typeface="Verdana" panose="020B0604030504040204" pitchFamily="34" charset="0"/>
                  <a:ea typeface="新細明體" panose="02020500000000000000" pitchFamily="18" charset="-120"/>
                </a:rPr>
                <a:t>Effect Size</a:t>
              </a:r>
            </a:p>
          </p:txBody>
        </p:sp>
        <p:sp>
          <p:nvSpPr>
            <p:cNvPr id="113727" name="Text Box 86"/>
            <p:cNvSpPr txBox="1">
              <a:spLocks noChangeArrowheads="1"/>
            </p:cNvSpPr>
            <p:nvPr/>
          </p:nvSpPr>
          <p:spPr bwMode="auto">
            <a:xfrm>
              <a:off x="9677400" y="2290764"/>
              <a:ext cx="59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buClrTx/>
                <a:buSzTx/>
                <a:buFontTx/>
                <a:buNone/>
              </a:pPr>
              <a:r>
                <a:rPr lang="en-GB" altLang="zh-TW" sz="1200" b="1">
                  <a:solidFill>
                    <a:schemeClr val="tx1"/>
                  </a:solidFill>
                  <a:latin typeface="Arial" panose="020B0604020202020204" pitchFamily="34" charset="0"/>
                  <a:ea typeface="新細明體" panose="02020500000000000000" pitchFamily="18" charset="-120"/>
                  <a:cs typeface="Arial" panose="020B0604020202020204" pitchFamily="34" charset="0"/>
                </a:rPr>
                <a:t>18</a:t>
              </a:r>
            </a:p>
          </p:txBody>
        </p:sp>
        <p:sp>
          <p:nvSpPr>
            <p:cNvPr id="113728" name="Text Box 86"/>
            <p:cNvSpPr txBox="1">
              <a:spLocks noChangeArrowheads="1"/>
            </p:cNvSpPr>
            <p:nvPr/>
          </p:nvSpPr>
          <p:spPr bwMode="auto">
            <a:xfrm>
              <a:off x="9664700" y="3265489"/>
              <a:ext cx="59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buClrTx/>
                <a:buSzTx/>
                <a:buFontTx/>
                <a:buNone/>
              </a:pPr>
              <a:r>
                <a:rPr lang="en-GB" altLang="zh-TW" sz="1200" b="1" dirty="0">
                  <a:solidFill>
                    <a:schemeClr val="tx1"/>
                  </a:solidFill>
                  <a:latin typeface="Arial" panose="020B0604020202020204" pitchFamily="34" charset="0"/>
                  <a:ea typeface="新細明體" panose="02020500000000000000" pitchFamily="18" charset="-120"/>
                  <a:cs typeface="Arial" panose="020B0604020202020204" pitchFamily="34" charset="0"/>
                </a:rPr>
                <a:t>-18</a:t>
              </a:r>
            </a:p>
          </p:txBody>
        </p:sp>
        <p:sp>
          <p:nvSpPr>
            <p:cNvPr id="113729" name="Text Box 86"/>
            <p:cNvSpPr txBox="1">
              <a:spLocks noChangeArrowheads="1"/>
            </p:cNvSpPr>
            <p:nvPr/>
          </p:nvSpPr>
          <p:spPr bwMode="auto">
            <a:xfrm>
              <a:off x="9755188" y="2800350"/>
              <a:ext cx="5572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defTabSz="2497138">
                <a:buClr>
                  <a:srgbClr val="000000"/>
                </a:buClr>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249713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buClrTx/>
                <a:buSzTx/>
                <a:buFontTx/>
                <a:buNone/>
              </a:pPr>
              <a:r>
                <a:rPr lang="en-GB" altLang="zh-TW" sz="1200" b="1">
                  <a:solidFill>
                    <a:schemeClr val="tx1"/>
                  </a:solidFill>
                  <a:latin typeface="Arial" panose="020B0604020202020204" pitchFamily="34" charset="0"/>
                  <a:ea typeface="新細明體" panose="02020500000000000000" pitchFamily="18" charset="-120"/>
                  <a:cs typeface="Arial" panose="020B0604020202020204" pitchFamily="34" charset="0"/>
                </a:rPr>
                <a:t>fT</a:t>
              </a:r>
            </a:p>
          </p:txBody>
        </p:sp>
        <p:pic>
          <p:nvPicPr>
            <p:cNvPr id="113731" name="Picture 2" descr="C:\Documents and Settings\jt03\Desktop\from imaging\figure_2D_sensormaps_mags+grms_slice2.tiff"/>
            <p:cNvPicPr>
              <a:picLocks noChangeAspect="1" noChangeArrowheads="1"/>
            </p:cNvPicPr>
            <p:nvPr/>
          </p:nvPicPr>
          <p:blipFill>
            <a:blip r:embed="rId3">
              <a:extLst>
                <a:ext uri="{28A0092B-C50C-407E-A947-70E740481C1C}">
                  <a14:useLocalDpi xmlns:a14="http://schemas.microsoft.com/office/drawing/2010/main" val="0"/>
                </a:ext>
              </a:extLst>
            </a:blip>
            <a:srcRect l="20772" t="28026" r="20955" b="59520"/>
            <a:stretch>
              <a:fillRect/>
            </a:stretch>
          </p:blipFill>
          <p:spPr bwMode="auto">
            <a:xfrm>
              <a:off x="2416176" y="4454525"/>
              <a:ext cx="67929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724" name="Picture 2" descr="C:\Documents and Settings\jt03\Desktop\from imaging\figure_2D_sensormaps_mags+grms_slice2.tiff"/>
            <p:cNvPicPr>
              <a:picLocks noChangeAspect="1" noChangeArrowheads="1"/>
            </p:cNvPicPr>
            <p:nvPr/>
          </p:nvPicPr>
          <p:blipFill>
            <a:blip r:embed="rId3">
              <a:extLst>
                <a:ext uri="{28A0092B-C50C-407E-A947-70E740481C1C}">
                  <a14:useLocalDpi xmlns:a14="http://schemas.microsoft.com/office/drawing/2010/main" val="0"/>
                </a:ext>
              </a:extLst>
            </a:blip>
            <a:srcRect l="12955" t="27180" r="78902" b="61740"/>
            <a:stretch>
              <a:fillRect/>
            </a:stretch>
          </p:blipFill>
          <p:spPr bwMode="auto">
            <a:xfrm>
              <a:off x="2317751" y="4376738"/>
              <a:ext cx="949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815660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All</a:t>
            </a:r>
            <a:r>
              <a:rPr lang="en-GB" altLang="zh-TW" dirty="0"/>
              <a:t> Channels</a:t>
            </a:r>
            <a:endParaRPr lang="en-GB" dirty="0"/>
          </a:p>
        </p:txBody>
      </p:sp>
      <p:sp>
        <p:nvSpPr>
          <p:cNvPr id="16" name="Rectangle 15"/>
          <p:cNvSpPr/>
          <p:nvPr/>
        </p:nvSpPr>
        <p:spPr>
          <a:xfrm>
            <a:off x="1380201" y="1809285"/>
            <a:ext cx="3542177" cy="1392689"/>
          </a:xfrm>
          <a:prstGeom prst="rect">
            <a:avLst/>
          </a:prstGeom>
        </p:spPr>
        <p:txBody>
          <a:bodyPr wrap="square">
            <a:spAutoFit/>
          </a:bodyPr>
          <a:lstStyle/>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-&gt; </a:t>
            </a:r>
            <a:r>
              <a:rPr lang="en-GB" altLang="en-US" b="1" dirty="0"/>
              <a:t>When/where</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b="1" dirty="0"/>
              <a:t>			</a:t>
            </a:r>
            <a:r>
              <a:rPr lang="en-GB" altLang="en-US" dirty="0"/>
              <a:t>is there an effect</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in </a:t>
            </a:r>
            <a:r>
              <a:rPr lang="en-GB" altLang="en-US" dirty="0">
                <a:solidFill>
                  <a:srgbClr val="C00000"/>
                </a:solidFill>
              </a:rPr>
              <a:t>source space/time</a:t>
            </a:r>
            <a:r>
              <a:rPr lang="en-GB" altLang="en-US" dirty="0"/>
              <a:t> </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(4-ish-D)? </a:t>
            </a:r>
          </a:p>
        </p:txBody>
      </p:sp>
      <p:grpSp>
        <p:nvGrpSpPr>
          <p:cNvPr id="17" name="Group 16"/>
          <p:cNvGrpSpPr/>
          <p:nvPr/>
        </p:nvGrpSpPr>
        <p:grpSpPr>
          <a:xfrm>
            <a:off x="1097280" y="3860052"/>
            <a:ext cx="4210127" cy="2294625"/>
            <a:chOff x="3114675" y="3978275"/>
            <a:chExt cx="5953125" cy="2665413"/>
          </a:xfrm>
        </p:grpSpPr>
        <p:pic>
          <p:nvPicPr>
            <p:cNvPr id="18" name="Picture 11"/>
            <p:cNvPicPr>
              <a:picLocks noChangeAspect="1" noChangeArrowheads="1"/>
            </p:cNvPicPr>
            <p:nvPr/>
          </p:nvPicPr>
          <p:blipFill>
            <a:blip r:embed="rId3">
              <a:extLst>
                <a:ext uri="{28A0092B-C50C-407E-A947-70E740481C1C}">
                  <a14:useLocalDpi xmlns:a14="http://schemas.microsoft.com/office/drawing/2010/main" val="0"/>
                </a:ext>
              </a:extLst>
            </a:blip>
            <a:srcRect l="9737" t="26259" r="68155" b="44814"/>
            <a:stretch>
              <a:fillRect/>
            </a:stretch>
          </p:blipFill>
          <p:spPr bwMode="auto">
            <a:xfrm>
              <a:off x="4019550" y="3978275"/>
              <a:ext cx="2876550" cy="211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3"/>
            <p:cNvPicPr>
              <a:picLocks noChangeAspect="1" noChangeArrowheads="1"/>
            </p:cNvPicPr>
            <p:nvPr/>
          </p:nvPicPr>
          <p:blipFill>
            <a:blip r:embed="rId4">
              <a:extLst>
                <a:ext uri="{28A0092B-C50C-407E-A947-70E740481C1C}">
                  <a14:useLocalDpi xmlns:a14="http://schemas.microsoft.com/office/drawing/2010/main" val="0"/>
                </a:ext>
              </a:extLst>
            </a:blip>
            <a:srcRect l="9737" t="26259" r="68155" b="44814"/>
            <a:stretch>
              <a:fillRect/>
            </a:stretch>
          </p:blipFill>
          <p:spPr bwMode="auto">
            <a:xfrm>
              <a:off x="4686300" y="4130675"/>
              <a:ext cx="2876550" cy="211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4"/>
            <p:cNvPicPr>
              <a:picLocks noChangeAspect="1" noChangeArrowheads="1"/>
            </p:cNvPicPr>
            <p:nvPr/>
          </p:nvPicPr>
          <p:blipFill>
            <a:blip r:embed="rId5">
              <a:extLst>
                <a:ext uri="{28A0092B-C50C-407E-A947-70E740481C1C}">
                  <a14:useLocalDpi xmlns:a14="http://schemas.microsoft.com/office/drawing/2010/main" val="0"/>
                </a:ext>
              </a:extLst>
            </a:blip>
            <a:srcRect l="9737" t="26259" r="68155" b="44814"/>
            <a:stretch>
              <a:fillRect/>
            </a:stretch>
          </p:blipFill>
          <p:spPr bwMode="auto">
            <a:xfrm>
              <a:off x="5353050" y="4283075"/>
              <a:ext cx="2876550" cy="211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5"/>
            <p:cNvPicPr>
              <a:picLocks noChangeAspect="1" noChangeArrowheads="1"/>
            </p:cNvPicPr>
            <p:nvPr/>
          </p:nvPicPr>
          <p:blipFill>
            <a:blip r:embed="rId6">
              <a:extLst>
                <a:ext uri="{28A0092B-C50C-407E-A947-70E740481C1C}">
                  <a14:useLocalDpi xmlns:a14="http://schemas.microsoft.com/office/drawing/2010/main" val="0"/>
                </a:ext>
              </a:extLst>
            </a:blip>
            <a:srcRect l="9737" t="26259" r="68155" b="44814"/>
            <a:stretch>
              <a:fillRect/>
            </a:stretch>
          </p:blipFill>
          <p:spPr bwMode="auto">
            <a:xfrm>
              <a:off x="6191250" y="4435475"/>
              <a:ext cx="2876550" cy="211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Line 28"/>
            <p:cNvSpPr>
              <a:spLocks noChangeShapeType="1"/>
            </p:cNvSpPr>
            <p:nvPr/>
          </p:nvSpPr>
          <p:spPr bwMode="auto">
            <a:xfrm>
              <a:off x="3262313" y="6094413"/>
              <a:ext cx="4619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Line 29"/>
            <p:cNvSpPr>
              <a:spLocks noChangeShapeType="1"/>
            </p:cNvSpPr>
            <p:nvPr/>
          </p:nvSpPr>
          <p:spPr bwMode="auto">
            <a:xfrm flipV="1">
              <a:off x="3259138" y="5643563"/>
              <a:ext cx="0" cy="450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Text Box 30"/>
            <p:cNvSpPr txBox="1">
              <a:spLocks noChangeArrowheads="1"/>
            </p:cNvSpPr>
            <p:nvPr/>
          </p:nvSpPr>
          <p:spPr bwMode="auto">
            <a:xfrm>
              <a:off x="3706813" y="5891213"/>
              <a:ext cx="288925"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solidFill>
                    <a:schemeClr val="tx1"/>
                  </a:solidFill>
                </a:rPr>
                <a:t>y</a:t>
              </a:r>
            </a:p>
          </p:txBody>
        </p:sp>
        <p:sp>
          <p:nvSpPr>
            <p:cNvPr id="25" name="Text Box 31"/>
            <p:cNvSpPr txBox="1">
              <a:spLocks noChangeArrowheads="1"/>
            </p:cNvSpPr>
            <p:nvPr/>
          </p:nvSpPr>
          <p:spPr bwMode="auto">
            <a:xfrm>
              <a:off x="3114675" y="5354638"/>
              <a:ext cx="288925"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solidFill>
                    <a:schemeClr val="tx1"/>
                  </a:solidFill>
                </a:rPr>
                <a:t>x</a:t>
              </a:r>
            </a:p>
          </p:txBody>
        </p:sp>
        <p:sp>
          <p:nvSpPr>
            <p:cNvPr id="26" name="Line 32"/>
            <p:cNvSpPr>
              <a:spLocks noChangeShapeType="1"/>
            </p:cNvSpPr>
            <p:nvPr/>
          </p:nvSpPr>
          <p:spPr bwMode="auto">
            <a:xfrm>
              <a:off x="3260725" y="6107113"/>
              <a:ext cx="2944813" cy="536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Text Box 33"/>
            <p:cNvSpPr txBox="1">
              <a:spLocks noChangeArrowheads="1"/>
            </p:cNvSpPr>
            <p:nvPr/>
          </p:nvSpPr>
          <p:spPr bwMode="auto">
            <a:xfrm rot="759038">
              <a:off x="3363913" y="6162675"/>
              <a:ext cx="582612"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solidFill>
                    <a:schemeClr val="tx1"/>
                  </a:solidFill>
                </a:rPr>
                <a:t>time</a:t>
              </a:r>
            </a:p>
          </p:txBody>
        </p:sp>
        <p:sp>
          <p:nvSpPr>
            <p:cNvPr id="28" name="Line 34"/>
            <p:cNvSpPr>
              <a:spLocks noChangeShapeType="1"/>
            </p:cNvSpPr>
            <p:nvPr/>
          </p:nvSpPr>
          <p:spPr bwMode="auto">
            <a:xfrm flipV="1">
              <a:off x="3297238" y="5708650"/>
              <a:ext cx="309562" cy="360363"/>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 Box 35"/>
            <p:cNvSpPr txBox="1">
              <a:spLocks noChangeArrowheads="1"/>
            </p:cNvSpPr>
            <p:nvPr/>
          </p:nvSpPr>
          <p:spPr bwMode="auto">
            <a:xfrm>
              <a:off x="3514725" y="5427663"/>
              <a:ext cx="277813" cy="304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a:solidFill>
                    <a:schemeClr val="tx1"/>
                  </a:solidFill>
                </a:rPr>
                <a:t>z</a:t>
              </a:r>
            </a:p>
          </p:txBody>
        </p:sp>
      </p:grpSp>
      <p:grpSp>
        <p:nvGrpSpPr>
          <p:cNvPr id="31" name="群組 30"/>
          <p:cNvGrpSpPr/>
          <p:nvPr/>
        </p:nvGrpSpPr>
        <p:grpSpPr>
          <a:xfrm>
            <a:off x="5958327" y="2940403"/>
            <a:ext cx="5480293" cy="2626493"/>
            <a:chOff x="956331" y="2052667"/>
            <a:chExt cx="10625659" cy="4510724"/>
          </a:xfrm>
        </p:grpSpPr>
        <p:sp>
          <p:nvSpPr>
            <p:cNvPr id="32" name="Rectangle 6">
              <a:extLst>
                <a:ext uri="{FF2B5EF4-FFF2-40B4-BE49-F238E27FC236}">
                  <a16:creationId xmlns:a16="http://schemas.microsoft.com/office/drawing/2014/main" id="{1257FD7B-239E-4E09-B4B6-82E0561EB761}"/>
                </a:ext>
              </a:extLst>
            </p:cNvPr>
            <p:cNvSpPr/>
            <p:nvPr/>
          </p:nvSpPr>
          <p:spPr>
            <a:xfrm>
              <a:off x="1012074" y="2241262"/>
              <a:ext cx="1706188" cy="294686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33" name="Picture 9">
              <a:extLst>
                <a:ext uri="{FF2B5EF4-FFF2-40B4-BE49-F238E27FC236}">
                  <a16:creationId xmlns:a16="http://schemas.microsoft.com/office/drawing/2014/main" id="{F1334F4C-F7CA-4267-BD84-7FC5EF11D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331" y="2775672"/>
              <a:ext cx="3523861" cy="2344969"/>
            </a:xfrm>
            <a:prstGeom prst="rect">
              <a:avLst/>
            </a:prstGeom>
          </p:spPr>
        </p:pic>
        <p:pic>
          <p:nvPicPr>
            <p:cNvPr id="34" name="Picture 11">
              <a:extLst>
                <a:ext uri="{FF2B5EF4-FFF2-40B4-BE49-F238E27FC236}">
                  <a16:creationId xmlns:a16="http://schemas.microsoft.com/office/drawing/2014/main" id="{FB619D31-CBFB-4C18-9E19-AF37EFE6D9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6246" y="2278855"/>
              <a:ext cx="4115744" cy="3435240"/>
            </a:xfrm>
            <a:prstGeom prst="rect">
              <a:avLst/>
            </a:prstGeom>
          </p:spPr>
        </p:pic>
        <p:sp>
          <p:nvSpPr>
            <p:cNvPr id="35" name="Arrow: Curved Down 12">
              <a:extLst>
                <a:ext uri="{FF2B5EF4-FFF2-40B4-BE49-F238E27FC236}">
                  <a16:creationId xmlns:a16="http://schemas.microsoft.com/office/drawing/2014/main" id="{29FD1D4B-A5E5-4A99-96D6-9CF2791C42B7}"/>
                </a:ext>
              </a:extLst>
            </p:cNvPr>
            <p:cNvSpPr/>
            <p:nvPr/>
          </p:nvSpPr>
          <p:spPr>
            <a:xfrm>
              <a:off x="5366389" y="3199847"/>
              <a:ext cx="1213659" cy="6642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Arrow: Curved Down 14">
              <a:extLst>
                <a:ext uri="{FF2B5EF4-FFF2-40B4-BE49-F238E27FC236}">
                  <a16:creationId xmlns:a16="http://schemas.microsoft.com/office/drawing/2014/main" id="{6C5DA7DA-10BB-4BC6-8645-FAC9E951AD80}"/>
                </a:ext>
              </a:extLst>
            </p:cNvPr>
            <p:cNvSpPr/>
            <p:nvPr/>
          </p:nvSpPr>
          <p:spPr>
            <a:xfrm rot="10800000">
              <a:off x="5366390" y="4591989"/>
              <a:ext cx="1213658" cy="66423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15">
              <a:extLst>
                <a:ext uri="{FF2B5EF4-FFF2-40B4-BE49-F238E27FC236}">
                  <a16:creationId xmlns:a16="http://schemas.microsoft.com/office/drawing/2014/main" id="{7616747D-75DD-47CF-9A87-824272CF451C}"/>
                </a:ext>
              </a:extLst>
            </p:cNvPr>
            <p:cNvSpPr txBox="1"/>
            <p:nvPr/>
          </p:nvSpPr>
          <p:spPr>
            <a:xfrm>
              <a:off x="5203767" y="2052667"/>
              <a:ext cx="2262479" cy="366928"/>
            </a:xfrm>
            <a:prstGeom prst="rect">
              <a:avLst/>
            </a:prstGeom>
            <a:noFill/>
          </p:spPr>
          <p:txBody>
            <a:bodyPr wrap="square" rtlCol="0">
              <a:spAutoFit/>
            </a:bodyPr>
            <a:lstStyle/>
            <a:p>
              <a:r>
                <a:rPr lang="en-GB" dirty="0"/>
                <a:t>Forward Problem</a:t>
              </a:r>
            </a:p>
          </p:txBody>
        </p:sp>
        <p:sp>
          <p:nvSpPr>
            <p:cNvPr id="38" name="TextBox 16">
              <a:extLst>
                <a:ext uri="{FF2B5EF4-FFF2-40B4-BE49-F238E27FC236}">
                  <a16:creationId xmlns:a16="http://schemas.microsoft.com/office/drawing/2014/main" id="{1D911C6E-FA1D-4CD7-BF79-8A2F4C9BB7B5}"/>
                </a:ext>
              </a:extLst>
            </p:cNvPr>
            <p:cNvSpPr txBox="1"/>
            <p:nvPr/>
          </p:nvSpPr>
          <p:spPr>
            <a:xfrm>
              <a:off x="5260140" y="5437624"/>
              <a:ext cx="2262479" cy="366928"/>
            </a:xfrm>
            <a:prstGeom prst="rect">
              <a:avLst/>
            </a:prstGeom>
            <a:noFill/>
          </p:spPr>
          <p:txBody>
            <a:bodyPr wrap="square" rtlCol="0">
              <a:spAutoFit/>
            </a:bodyPr>
            <a:lstStyle/>
            <a:p>
              <a:r>
                <a:rPr lang="en-GB" dirty="0"/>
                <a:t>Inverse Problem</a:t>
              </a:r>
            </a:p>
          </p:txBody>
        </p:sp>
        <p:sp>
          <p:nvSpPr>
            <p:cNvPr id="39" name="TextBox 1">
              <a:extLst>
                <a:ext uri="{FF2B5EF4-FFF2-40B4-BE49-F238E27FC236}">
                  <a16:creationId xmlns:a16="http://schemas.microsoft.com/office/drawing/2014/main" id="{124433C2-EB7D-4232-AE74-107AB32DAEC6}"/>
                </a:ext>
              </a:extLst>
            </p:cNvPr>
            <p:cNvSpPr txBox="1"/>
            <p:nvPr/>
          </p:nvSpPr>
          <p:spPr>
            <a:xfrm>
              <a:off x="1587021" y="5347165"/>
              <a:ext cx="3147113" cy="1110005"/>
            </a:xfrm>
            <a:prstGeom prst="rect">
              <a:avLst/>
            </a:prstGeom>
            <a:noFill/>
          </p:spPr>
          <p:txBody>
            <a:bodyPr wrap="square" rtlCol="0">
              <a:spAutoFit/>
            </a:bodyPr>
            <a:lstStyle/>
            <a:p>
              <a:r>
                <a:rPr lang="en-GB" dirty="0"/>
                <a:t>Cognitive Mechanism</a:t>
              </a:r>
            </a:p>
          </p:txBody>
        </p:sp>
        <p:sp>
          <p:nvSpPr>
            <p:cNvPr id="40" name="TextBox 10">
              <a:extLst>
                <a:ext uri="{FF2B5EF4-FFF2-40B4-BE49-F238E27FC236}">
                  <a16:creationId xmlns:a16="http://schemas.microsoft.com/office/drawing/2014/main" id="{DB5B73F1-3E02-4713-A00D-4AF43F6FEC07}"/>
                </a:ext>
              </a:extLst>
            </p:cNvPr>
            <p:cNvSpPr txBox="1"/>
            <p:nvPr/>
          </p:nvSpPr>
          <p:spPr>
            <a:xfrm>
              <a:off x="8102699" y="5929102"/>
              <a:ext cx="2842836" cy="634289"/>
            </a:xfrm>
            <a:prstGeom prst="rect">
              <a:avLst/>
            </a:prstGeom>
            <a:noFill/>
          </p:spPr>
          <p:txBody>
            <a:bodyPr wrap="square" rtlCol="0">
              <a:spAutoFit/>
            </a:bodyPr>
            <a:lstStyle/>
            <a:p>
              <a:r>
                <a:rPr lang="en-GB" dirty="0"/>
                <a:t>Brain Activity</a:t>
              </a:r>
            </a:p>
          </p:txBody>
        </p:sp>
      </p:grpSp>
    </p:spTree>
    <p:extLst>
      <p:ext uri="{BB962C8B-B14F-4D97-AF65-F5344CB8AC3E}">
        <p14:creationId xmlns:p14="http://schemas.microsoft.com/office/powerpoint/2010/main" val="308402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de-DE" altLang="en-US" b="1" dirty="0">
                <a:effectLst>
                  <a:outerShdw blurRad="38100" dist="38100" dir="2700000" algn="tl">
                    <a:srgbClr val="FFFFFF"/>
                  </a:outerShdw>
                </a:effectLst>
              </a:rPr>
              <a:t>EEG/MEG</a:t>
            </a:r>
            <a:br>
              <a:rPr lang="de-DE" altLang="en-US" b="1" dirty="0">
                <a:effectLst>
                  <a:outerShdw blurRad="38100" dist="38100" dir="2700000" algn="tl">
                    <a:srgbClr val="FFFFFF"/>
                  </a:outerShdw>
                </a:effectLst>
              </a:rPr>
            </a:br>
            <a:r>
              <a:rPr lang="de-DE" altLang="en-US" b="1" dirty="0" err="1">
                <a:effectLst>
                  <a:outerShdw blurRad="38100" dist="38100" dir="2700000" algn="tl">
                    <a:srgbClr val="FFFFFF"/>
                  </a:outerShdw>
                </a:effectLst>
              </a:rPr>
              <a:t>source</a:t>
            </a:r>
            <a:r>
              <a:rPr lang="de-DE" altLang="en-US" b="1" dirty="0">
                <a:effectLst>
                  <a:outerShdw blurRad="38100" dist="38100" dir="2700000" algn="tl">
                    <a:srgbClr val="FFFFFF"/>
                  </a:outerShdw>
                </a:effectLst>
              </a:rPr>
              <a:t> </a:t>
            </a:r>
            <a:r>
              <a:rPr lang="de-DE" altLang="en-US" b="1" dirty="0" err="1">
                <a:effectLst>
                  <a:outerShdw blurRad="38100" dist="38100" dir="2700000" algn="tl">
                    <a:srgbClr val="FFFFFF"/>
                  </a:outerShdw>
                </a:effectLst>
              </a:rPr>
              <a:t>localisation</a:t>
            </a:r>
            <a:r>
              <a:rPr lang="de-DE" altLang="en-US" b="1" dirty="0">
                <a:effectLst>
                  <a:outerShdw blurRad="38100" dist="38100" dir="2700000" algn="tl">
                    <a:srgbClr val="FFFFFF"/>
                  </a:outerShdw>
                </a:effectLst>
              </a:rPr>
              <a:t> </a:t>
            </a:r>
            <a:endParaRPr lang="en-GB" dirty="0"/>
          </a:p>
        </p:txBody>
      </p:sp>
    </p:spTree>
    <p:extLst>
      <p:ext uri="{BB962C8B-B14F-4D97-AF65-F5344CB8AC3E}">
        <p14:creationId xmlns:p14="http://schemas.microsoft.com/office/powerpoint/2010/main" val="132013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9F987-46EF-134F-8D93-FD6C35E3DFCF}"/>
              </a:ext>
            </a:extLst>
          </p:cNvPr>
          <p:cNvSpPr>
            <a:spLocks noGrp="1"/>
          </p:cNvSpPr>
          <p:nvPr>
            <p:ph type="title"/>
          </p:nvPr>
        </p:nvSpPr>
        <p:spPr/>
        <p:txBody>
          <a:bodyPr/>
          <a:lstStyle/>
          <a:p>
            <a:r>
              <a:rPr lang="en-GB" dirty="0"/>
              <a:t>What can signal localisation be useful for? </a:t>
            </a:r>
          </a:p>
        </p:txBody>
      </p:sp>
      <p:sp>
        <p:nvSpPr>
          <p:cNvPr id="3" name="Content Placeholder 2">
            <a:extLst>
              <a:ext uri="{FF2B5EF4-FFF2-40B4-BE49-F238E27FC236}">
                <a16:creationId xmlns:a16="http://schemas.microsoft.com/office/drawing/2014/main" id="{CA53B2FD-8EA0-F04F-85C6-8BA93E21A17D}"/>
              </a:ext>
            </a:extLst>
          </p:cNvPr>
          <p:cNvSpPr>
            <a:spLocks noGrp="1"/>
          </p:cNvSpPr>
          <p:nvPr>
            <p:ph idx="1"/>
          </p:nvPr>
        </p:nvSpPr>
        <p:spPr/>
        <p:txBody>
          <a:bodyPr>
            <a:normAutofit/>
          </a:bodyPr>
          <a:lstStyle/>
          <a:p>
            <a:r>
              <a:rPr lang="en-GB" sz="2000" b="1" dirty="0"/>
              <a:t>Novel Application of EEG Source Localization in the Assessment of the Penumbra</a:t>
            </a:r>
          </a:p>
          <a:p>
            <a:pPr marL="0" indent="0">
              <a:buNone/>
            </a:pPr>
            <a:endParaRPr lang="en-GB" sz="2000" dirty="0"/>
          </a:p>
          <a:p>
            <a:pPr marL="0" indent="0">
              <a:buNone/>
            </a:pPr>
            <a:r>
              <a:rPr lang="en-GB" sz="2000" dirty="0"/>
              <a:t>Recently, authors have described the use of continuous electroencephalography (EEG) as an alternative method to monitor the ischemic penumbra. </a:t>
            </a:r>
          </a:p>
          <a:p>
            <a:pPr marL="0" indent="0">
              <a:buNone/>
            </a:pPr>
            <a:endParaRPr lang="en-GB" sz="2000" dirty="0"/>
          </a:p>
          <a:p>
            <a:pPr marL="0" indent="0">
              <a:buNone/>
            </a:pPr>
            <a:r>
              <a:rPr lang="en-GB" sz="2000" dirty="0"/>
              <a:t>This method has the drawback of not providing an image of the penumbra. In this case report, they describe a novel application of EEG source localisation, using routine EEG data, to provide a topographical image of the ischemic penumbra.</a:t>
            </a:r>
          </a:p>
          <a:p>
            <a:pPr marL="0" indent="0">
              <a:buNone/>
            </a:pPr>
            <a:endParaRPr lang="en-GB" sz="2000" dirty="0"/>
          </a:p>
          <a:p>
            <a:pPr marL="0" indent="0">
              <a:buNone/>
            </a:pPr>
            <a:endParaRPr lang="en-GB" sz="2000" dirty="0"/>
          </a:p>
          <a:p>
            <a:r>
              <a:rPr lang="en-GB" sz="2000" dirty="0"/>
              <a:t>Further reading: https://</a:t>
            </a:r>
            <a:r>
              <a:rPr lang="en-GB" sz="2000" dirty="0" err="1"/>
              <a:t>www.karger.com</a:t>
            </a:r>
            <a:r>
              <a:rPr lang="en-GB" sz="2000" dirty="0"/>
              <a:t>/article/</a:t>
            </a:r>
            <a:r>
              <a:rPr lang="en-GB" sz="2000" dirty="0" err="1"/>
              <a:t>FullText</a:t>
            </a:r>
            <a:r>
              <a:rPr lang="en-GB" sz="2000" dirty="0"/>
              <a:t>/336332</a:t>
            </a:r>
          </a:p>
        </p:txBody>
      </p:sp>
    </p:spTree>
    <p:extLst>
      <p:ext uri="{BB962C8B-B14F-4D97-AF65-F5344CB8AC3E}">
        <p14:creationId xmlns:p14="http://schemas.microsoft.com/office/powerpoint/2010/main" val="3962319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870B-35CB-9B48-A9B8-4CDBE2384FCD}"/>
              </a:ext>
            </a:extLst>
          </p:cNvPr>
          <p:cNvSpPr>
            <a:spLocks noGrp="1"/>
          </p:cNvSpPr>
          <p:nvPr>
            <p:ph type="title"/>
          </p:nvPr>
        </p:nvSpPr>
        <p:spPr/>
        <p:txBody>
          <a:bodyPr/>
          <a:lstStyle/>
          <a:p>
            <a:pPr algn="ctr"/>
            <a:r>
              <a:rPr lang="en-GB" dirty="0"/>
              <a:t>1 ) Motivation for source localisation in the context of EEG &amp; MEG: </a:t>
            </a:r>
          </a:p>
        </p:txBody>
      </p:sp>
      <p:sp>
        <p:nvSpPr>
          <p:cNvPr id="3" name="Content Placeholder 2">
            <a:extLst>
              <a:ext uri="{FF2B5EF4-FFF2-40B4-BE49-F238E27FC236}">
                <a16:creationId xmlns:a16="http://schemas.microsoft.com/office/drawing/2014/main" id="{97A59FC5-34AB-5749-A1FF-2902288AD7B4}"/>
              </a:ext>
            </a:extLst>
          </p:cNvPr>
          <p:cNvSpPr>
            <a:spLocks noGrp="1"/>
          </p:cNvSpPr>
          <p:nvPr>
            <p:ph idx="1"/>
          </p:nvPr>
        </p:nvSpPr>
        <p:spPr>
          <a:xfrm>
            <a:off x="564776" y="1690688"/>
            <a:ext cx="10789024" cy="5059736"/>
          </a:xfrm>
        </p:spPr>
        <p:txBody>
          <a:bodyPr>
            <a:normAutofit fontScale="92500"/>
          </a:bodyPr>
          <a:lstStyle/>
          <a:p>
            <a:pPr marL="514350" indent="-514350">
              <a:buAutoNum type="arabicParenR"/>
            </a:pPr>
            <a:r>
              <a:rPr lang="en-GB" sz="2400" dirty="0"/>
              <a:t>Provides rich information on neural activity through: </a:t>
            </a:r>
          </a:p>
          <a:p>
            <a:pPr marL="0" indent="0">
              <a:buNone/>
            </a:pPr>
            <a:r>
              <a:rPr lang="en-GB" sz="2400" dirty="0"/>
              <a:t>&gt; Good temporal resolution (1ms) almost real time response </a:t>
            </a:r>
          </a:p>
          <a:p>
            <a:pPr marL="0" indent="0">
              <a:buNone/>
            </a:pPr>
            <a:r>
              <a:rPr lang="en-GB" sz="2400" dirty="0"/>
              <a:t>&gt;Allows characterisation of specific event related potentials e.g. an activity undertaken by the human body (the event) and its related response on M/EEG as a series of potentials. </a:t>
            </a:r>
          </a:p>
          <a:p>
            <a:pPr marL="0" indent="0">
              <a:buNone/>
            </a:pPr>
            <a:r>
              <a:rPr lang="en-GB" sz="2400" dirty="0"/>
              <a:t>&gt;Describes oscillatory activity and hence provides information on patterns potentials</a:t>
            </a:r>
          </a:p>
          <a:p>
            <a:pPr marL="0" indent="0">
              <a:buNone/>
            </a:pPr>
            <a:r>
              <a:rPr lang="en-GB" sz="2400" dirty="0"/>
              <a:t>&gt;This therefore allows us to disentangle the dynamics of cortical networks</a:t>
            </a:r>
          </a:p>
          <a:p>
            <a:pPr marL="0" indent="0">
              <a:buNone/>
            </a:pPr>
            <a:r>
              <a:rPr lang="en-GB" sz="2400" b="1" u="sng" dirty="0"/>
              <a:t>However, there are issues in these methods that need addressing: </a:t>
            </a:r>
          </a:p>
          <a:p>
            <a:pPr marL="0" indent="0">
              <a:buNone/>
            </a:pPr>
            <a:r>
              <a:rPr lang="en-GB" sz="2400" dirty="0"/>
              <a:t>Provides poor: </a:t>
            </a:r>
          </a:p>
          <a:p>
            <a:pPr marL="0" indent="0">
              <a:buNone/>
            </a:pPr>
            <a:r>
              <a:rPr lang="en-GB" sz="2400" dirty="0"/>
              <a:t>&gt;Poor/low spatial resolution therefore preventing us from extrapolating the exact source (anatomical structure). This is important if you have a research question or treatment target in mind. You can see there is an aberrant signal or rather the signal of interest but you have </a:t>
            </a:r>
            <a:r>
              <a:rPr lang="en-GB" sz="2400" b="1" dirty="0"/>
              <a:t>NO CLUE </a:t>
            </a:r>
            <a:r>
              <a:rPr lang="en-GB" sz="2400" dirty="0"/>
              <a:t>where it is actually coming from. </a:t>
            </a:r>
          </a:p>
          <a:p>
            <a:pPr marL="0" indent="0">
              <a:buNone/>
            </a:pPr>
            <a:r>
              <a:rPr lang="en-GB" sz="2400" b="1" dirty="0"/>
              <a:t>&gt;</a:t>
            </a:r>
            <a:r>
              <a:rPr lang="en-GB" sz="2400" dirty="0"/>
              <a:t>Signals overlap further adding to the confusion </a:t>
            </a:r>
          </a:p>
        </p:txBody>
      </p:sp>
    </p:spTree>
    <p:extLst>
      <p:ext uri="{BB962C8B-B14F-4D97-AF65-F5344CB8AC3E}">
        <p14:creationId xmlns:p14="http://schemas.microsoft.com/office/powerpoint/2010/main" val="852535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B9D3-25B3-154B-BFD9-C266461A3F5F}"/>
              </a:ext>
            </a:extLst>
          </p:cNvPr>
          <p:cNvSpPr>
            <a:spLocks noGrp="1"/>
          </p:cNvSpPr>
          <p:nvPr>
            <p:ph type="title"/>
          </p:nvPr>
        </p:nvSpPr>
        <p:spPr/>
        <p:txBody>
          <a:bodyPr/>
          <a:lstStyle/>
          <a:p>
            <a:pPr algn="ctr"/>
            <a:r>
              <a:rPr lang="en-GB" dirty="0"/>
              <a:t>2) Motivation for source localisation in the context of EEG &amp; MEG: </a:t>
            </a:r>
          </a:p>
        </p:txBody>
      </p:sp>
      <p:sp>
        <p:nvSpPr>
          <p:cNvPr id="3" name="Content Placeholder 2">
            <a:extLst>
              <a:ext uri="{FF2B5EF4-FFF2-40B4-BE49-F238E27FC236}">
                <a16:creationId xmlns:a16="http://schemas.microsoft.com/office/drawing/2014/main" id="{82194632-4C89-4C46-AFD6-37B0BE9020C3}"/>
              </a:ext>
            </a:extLst>
          </p:cNvPr>
          <p:cNvSpPr>
            <a:spLocks noGrp="1"/>
          </p:cNvSpPr>
          <p:nvPr>
            <p:ph idx="1"/>
          </p:nvPr>
        </p:nvSpPr>
        <p:spPr>
          <a:xfrm>
            <a:off x="838200" y="1825625"/>
            <a:ext cx="10515600" cy="4667250"/>
          </a:xfrm>
        </p:spPr>
        <p:txBody>
          <a:bodyPr/>
          <a:lstStyle/>
          <a:p>
            <a:r>
              <a:rPr lang="en-GB" dirty="0"/>
              <a:t>Event related potentials (ERP): If you find a point of interest in your EEG data such as a specific ERP then you want to characterise it in its physiological terms which can be done through time/frequency shifts in potentials. However, localising the signal requires an interpretation of the scalp topography. </a:t>
            </a:r>
          </a:p>
          <a:p>
            <a:r>
              <a:rPr lang="en-GB" dirty="0"/>
              <a:t>Methods known as ‘</a:t>
            </a:r>
            <a:r>
              <a:rPr lang="en-GB" b="1" dirty="0"/>
              <a:t>forward</a:t>
            </a:r>
            <a:r>
              <a:rPr lang="en-GB" dirty="0"/>
              <a:t>’ and ‘</a:t>
            </a:r>
            <a:r>
              <a:rPr lang="en-GB" b="1" dirty="0"/>
              <a:t>inverse</a:t>
            </a:r>
            <a:r>
              <a:rPr lang="en-GB" dirty="0"/>
              <a:t>’ modelling are used to help you interpret this </a:t>
            </a:r>
            <a:r>
              <a:rPr lang="en-GB" b="1" dirty="0"/>
              <a:t>scalp</a:t>
            </a:r>
            <a:r>
              <a:rPr lang="en-GB" dirty="0"/>
              <a:t> </a:t>
            </a:r>
            <a:r>
              <a:rPr lang="en-GB" b="1" dirty="0"/>
              <a:t>topography</a:t>
            </a:r>
            <a:r>
              <a:rPr lang="en-GB" dirty="0"/>
              <a:t>. </a:t>
            </a:r>
          </a:p>
        </p:txBody>
      </p:sp>
    </p:spTree>
    <p:extLst>
      <p:ext uri="{BB962C8B-B14F-4D97-AF65-F5344CB8AC3E}">
        <p14:creationId xmlns:p14="http://schemas.microsoft.com/office/powerpoint/2010/main" val="1347134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95118540-E478-8B47-92A3-1CAEAC800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198" y="0"/>
            <a:ext cx="6997603" cy="6858000"/>
          </a:xfrm>
          <a:prstGeom prst="rect">
            <a:avLst/>
          </a:prstGeom>
        </p:spPr>
      </p:pic>
    </p:spTree>
    <p:extLst>
      <p:ext uri="{BB962C8B-B14F-4D97-AF65-F5344CB8AC3E}">
        <p14:creationId xmlns:p14="http://schemas.microsoft.com/office/powerpoint/2010/main" val="15438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270BE0C1-FCE0-5B49-8D58-1230DBF43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116" y="0"/>
            <a:ext cx="8247767" cy="6858000"/>
          </a:xfrm>
          <a:prstGeom prst="rect">
            <a:avLst/>
          </a:prstGeom>
        </p:spPr>
      </p:pic>
    </p:spTree>
    <p:extLst>
      <p:ext uri="{BB962C8B-B14F-4D97-AF65-F5344CB8AC3E}">
        <p14:creationId xmlns:p14="http://schemas.microsoft.com/office/powerpoint/2010/main" val="1705982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79D3-FB9F-6B4E-91D4-DF22C7308159}"/>
              </a:ext>
            </a:extLst>
          </p:cNvPr>
          <p:cNvSpPr>
            <a:spLocks noGrp="1"/>
          </p:cNvSpPr>
          <p:nvPr>
            <p:ph type="title"/>
          </p:nvPr>
        </p:nvSpPr>
        <p:spPr/>
        <p:txBody>
          <a:bodyPr/>
          <a:lstStyle/>
          <a:p>
            <a:r>
              <a:rPr lang="en-GB" dirty="0"/>
              <a:t>Issues with M/EEG data upon acquisition: Superposition of source activity </a:t>
            </a:r>
          </a:p>
        </p:txBody>
      </p:sp>
      <p:sp>
        <p:nvSpPr>
          <p:cNvPr id="3" name="Content Placeholder 2">
            <a:extLst>
              <a:ext uri="{FF2B5EF4-FFF2-40B4-BE49-F238E27FC236}">
                <a16:creationId xmlns:a16="http://schemas.microsoft.com/office/drawing/2014/main" id="{5D8EAA6C-1938-0D4A-AB4B-F49006203A72}"/>
              </a:ext>
            </a:extLst>
          </p:cNvPr>
          <p:cNvSpPr>
            <a:spLocks noGrp="1"/>
          </p:cNvSpPr>
          <p:nvPr>
            <p:ph idx="1"/>
          </p:nvPr>
        </p:nvSpPr>
        <p:spPr>
          <a:xfrm>
            <a:off x="838200" y="1825625"/>
            <a:ext cx="10515600" cy="4938246"/>
          </a:xfrm>
        </p:spPr>
        <p:txBody>
          <a:bodyPr>
            <a:normAutofit lnSpcReduction="10000"/>
          </a:bodyPr>
          <a:lstStyle/>
          <a:p>
            <a:r>
              <a:rPr lang="en-GB" dirty="0"/>
              <a:t>Overlap </a:t>
            </a:r>
            <a:r>
              <a:rPr lang="en-GB" b="1" dirty="0"/>
              <a:t>of</a:t>
            </a:r>
            <a:r>
              <a:rPr lang="en-GB" dirty="0"/>
              <a:t> and thus </a:t>
            </a:r>
            <a:r>
              <a:rPr lang="en-GB" b="1" dirty="0"/>
              <a:t>variable</a:t>
            </a:r>
            <a:r>
              <a:rPr lang="en-GB" dirty="0"/>
              <a:t> visibility </a:t>
            </a:r>
            <a:r>
              <a:rPr lang="en-GB" b="1" dirty="0"/>
              <a:t>of</a:t>
            </a:r>
            <a:r>
              <a:rPr lang="en-GB" dirty="0"/>
              <a:t> each source to each channel being recorded. If two source of signal are present simultaneously (and this does happen all the time in the brain) the channels from the front will pick up signals mainly from the front source whereas the middle will pick up front and back whilst back source will be picked up by occipital channels. This creates noise in the signal preventing access of our rich information. </a:t>
            </a:r>
          </a:p>
          <a:p>
            <a:r>
              <a:rPr lang="en-GB" dirty="0"/>
              <a:t>The time course of each source contributes to each channel </a:t>
            </a:r>
          </a:p>
          <a:p>
            <a:r>
              <a:rPr lang="en-GB" dirty="0"/>
              <a:t>Importantly, the contribution of each source depends on its ‘visibility’ which is initially occluded by various source to channel acquisition. </a:t>
            </a:r>
          </a:p>
          <a:p>
            <a:r>
              <a:rPr lang="en-GB" dirty="0"/>
              <a:t>Essentially, multiple signals including EPR/point of interest is clouded by other sources at the same channels as a result of superposition of signals at each channel. </a:t>
            </a:r>
          </a:p>
        </p:txBody>
      </p:sp>
      <p:sp>
        <p:nvSpPr>
          <p:cNvPr id="4" name="TextBox 3">
            <a:extLst>
              <a:ext uri="{FF2B5EF4-FFF2-40B4-BE49-F238E27FC236}">
                <a16:creationId xmlns:a16="http://schemas.microsoft.com/office/drawing/2014/main" id="{4EE39C99-0B01-5E46-9650-BDB61C839CE8}"/>
              </a:ext>
            </a:extLst>
          </p:cNvPr>
          <p:cNvSpPr txBox="1"/>
          <p:nvPr/>
        </p:nvSpPr>
        <p:spPr>
          <a:xfrm>
            <a:off x="5044965" y="4552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193243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B0158-D173-497C-92C5-1379BBD968F4}"/>
              </a:ext>
            </a:extLst>
          </p:cNvPr>
          <p:cNvSpPr>
            <a:spLocks noGrp="1"/>
          </p:cNvSpPr>
          <p:nvPr>
            <p:ph type="title"/>
          </p:nvPr>
        </p:nvSpPr>
        <p:spPr/>
        <p:txBody>
          <a:bodyPr/>
          <a:lstStyle/>
          <a:p>
            <a:r>
              <a:rPr lang="en-GB" dirty="0"/>
              <a:t>EEG/MEG</a:t>
            </a:r>
          </a:p>
        </p:txBody>
      </p:sp>
      <p:graphicFrame>
        <p:nvGraphicFramePr>
          <p:cNvPr id="7" name="Diagram 6">
            <a:extLst>
              <a:ext uri="{FF2B5EF4-FFF2-40B4-BE49-F238E27FC236}">
                <a16:creationId xmlns:a16="http://schemas.microsoft.com/office/drawing/2014/main" id="{95DB9C16-3151-4BFD-959B-96F73766B67E}"/>
              </a:ext>
            </a:extLst>
          </p:cNvPr>
          <p:cNvGraphicFramePr/>
          <p:nvPr/>
        </p:nvGraphicFramePr>
        <p:xfrm>
          <a:off x="327258" y="2053390"/>
          <a:ext cx="11598443" cy="427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068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F6AD7-3BF1-A245-9CB7-9E4ED2E9C73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Source modelling </a:t>
            </a:r>
          </a:p>
        </p:txBody>
      </p:sp>
      <p:pic>
        <p:nvPicPr>
          <p:cNvPr id="5" name="Picture 4" descr="A screenshot of a cell phone&#10;&#10;Description automatically generated">
            <a:extLst>
              <a:ext uri="{FF2B5EF4-FFF2-40B4-BE49-F238E27FC236}">
                <a16:creationId xmlns:a16="http://schemas.microsoft.com/office/drawing/2014/main" id="{33A85A4F-3934-E34A-B2D2-AE8892BAB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427405"/>
            <a:ext cx="10905066" cy="2889843"/>
          </a:xfrm>
          <a:prstGeom prst="rect">
            <a:avLst/>
          </a:prstGeom>
        </p:spPr>
      </p:pic>
      <p:sp>
        <p:nvSpPr>
          <p:cNvPr id="6" name="TextBox 5">
            <a:extLst>
              <a:ext uri="{FF2B5EF4-FFF2-40B4-BE49-F238E27FC236}">
                <a16:creationId xmlns:a16="http://schemas.microsoft.com/office/drawing/2014/main" id="{959AC932-DC17-E64E-91AD-0C39F2712083}"/>
              </a:ext>
            </a:extLst>
          </p:cNvPr>
          <p:cNvSpPr txBox="1"/>
          <p:nvPr/>
        </p:nvSpPr>
        <p:spPr>
          <a:xfrm>
            <a:off x="4799281" y="2228671"/>
            <a:ext cx="2725426" cy="1200329"/>
          </a:xfrm>
          <a:prstGeom prst="rect">
            <a:avLst/>
          </a:prstGeom>
          <a:noFill/>
        </p:spPr>
        <p:txBody>
          <a:bodyPr wrap="square" rtlCol="0">
            <a:spAutoFit/>
          </a:bodyPr>
          <a:lstStyle/>
          <a:p>
            <a:pPr algn="ctr"/>
            <a:r>
              <a:rPr lang="en-GB" dirty="0"/>
              <a:t>2) The currents flow through&gt; the brain/the tissue of the head. </a:t>
            </a:r>
          </a:p>
          <a:p>
            <a:pPr algn="ctr"/>
            <a:r>
              <a:rPr lang="en-GB" dirty="0"/>
              <a:t>       </a:t>
            </a:r>
          </a:p>
        </p:txBody>
      </p:sp>
      <p:sp>
        <p:nvSpPr>
          <p:cNvPr id="8" name="TextBox 7">
            <a:extLst>
              <a:ext uri="{FF2B5EF4-FFF2-40B4-BE49-F238E27FC236}">
                <a16:creationId xmlns:a16="http://schemas.microsoft.com/office/drawing/2014/main" id="{839CC0E3-4451-2F49-BD4A-FC02CDD22264}"/>
              </a:ext>
            </a:extLst>
          </p:cNvPr>
          <p:cNvSpPr txBox="1"/>
          <p:nvPr/>
        </p:nvSpPr>
        <p:spPr>
          <a:xfrm>
            <a:off x="972670" y="2340210"/>
            <a:ext cx="2725426" cy="646331"/>
          </a:xfrm>
          <a:prstGeom prst="rect">
            <a:avLst/>
          </a:prstGeom>
          <a:noFill/>
        </p:spPr>
        <p:txBody>
          <a:bodyPr wrap="square" rtlCol="0">
            <a:spAutoFit/>
          </a:bodyPr>
          <a:lstStyle/>
          <a:p>
            <a:pPr algn="ctr"/>
            <a:r>
              <a:rPr lang="en-GB" dirty="0"/>
              <a:t>1) The neurons&gt; produce electrical currents</a:t>
            </a:r>
          </a:p>
        </p:txBody>
      </p:sp>
      <p:sp>
        <p:nvSpPr>
          <p:cNvPr id="9" name="TextBox 8">
            <a:extLst>
              <a:ext uri="{FF2B5EF4-FFF2-40B4-BE49-F238E27FC236}">
                <a16:creationId xmlns:a16="http://schemas.microsoft.com/office/drawing/2014/main" id="{5E118804-923C-AF40-ACB7-CFEA6760B527}"/>
              </a:ext>
            </a:extLst>
          </p:cNvPr>
          <p:cNvSpPr txBox="1"/>
          <p:nvPr/>
        </p:nvSpPr>
        <p:spPr>
          <a:xfrm>
            <a:off x="8493904" y="2242975"/>
            <a:ext cx="2725426" cy="646331"/>
          </a:xfrm>
          <a:prstGeom prst="rect">
            <a:avLst/>
          </a:prstGeom>
          <a:noFill/>
        </p:spPr>
        <p:txBody>
          <a:bodyPr wrap="square" rtlCol="0">
            <a:spAutoFit/>
          </a:bodyPr>
          <a:lstStyle/>
          <a:p>
            <a:pPr algn="ctr"/>
            <a:r>
              <a:rPr lang="en-GB" dirty="0"/>
              <a:t>3) &gt;Produce the observed potentials </a:t>
            </a:r>
          </a:p>
        </p:txBody>
      </p:sp>
      <p:sp>
        <p:nvSpPr>
          <p:cNvPr id="7" name="TextBox 6">
            <a:extLst>
              <a:ext uri="{FF2B5EF4-FFF2-40B4-BE49-F238E27FC236}">
                <a16:creationId xmlns:a16="http://schemas.microsoft.com/office/drawing/2014/main" id="{5FA291E2-207B-8946-A2E1-B0CEF6044092}"/>
              </a:ext>
            </a:extLst>
          </p:cNvPr>
          <p:cNvSpPr txBox="1"/>
          <p:nvPr/>
        </p:nvSpPr>
        <p:spPr>
          <a:xfrm>
            <a:off x="1600201" y="1537074"/>
            <a:ext cx="8883970" cy="646331"/>
          </a:xfrm>
          <a:prstGeom prst="rect">
            <a:avLst/>
          </a:prstGeom>
          <a:noFill/>
        </p:spPr>
        <p:txBody>
          <a:bodyPr wrap="none" rtlCol="0">
            <a:spAutoFit/>
          </a:bodyPr>
          <a:lstStyle/>
          <a:p>
            <a:r>
              <a:rPr lang="en-GB" b="1" dirty="0"/>
              <a:t>Forward modelling &gt;&gt;&gt;&gt;&gt;&gt;&gt;&gt;&gt;&gt;&gt;&gt;&gt;&gt;&gt;&gt;&gt;&gt;&gt;&gt;&gt;&gt;&gt;&gt;&gt;&gt;&gt;&gt;&gt;&gt;&gt;&gt;&gt;&gt;&gt;&gt;&gt;&gt;&gt;&gt;&gt;&gt;&gt;&gt;&gt;&gt;&gt;&gt;&gt;&gt;&gt;&gt;&gt;&gt;&gt;&gt;&gt;&gt;</a:t>
            </a:r>
          </a:p>
          <a:p>
            <a:r>
              <a:rPr lang="en-GB" dirty="0"/>
              <a:t>Is to </a:t>
            </a:r>
            <a:r>
              <a:rPr lang="en-GB" b="1" dirty="0"/>
              <a:t>start</a:t>
            </a:r>
            <a:r>
              <a:rPr lang="en-GB" dirty="0"/>
              <a:t> </a:t>
            </a:r>
            <a:r>
              <a:rPr lang="en-GB" b="1" dirty="0"/>
              <a:t>from source </a:t>
            </a:r>
            <a:r>
              <a:rPr lang="en-GB" dirty="0"/>
              <a:t>and make </a:t>
            </a:r>
            <a:r>
              <a:rPr lang="en-GB" b="1" dirty="0"/>
              <a:t>predictions</a:t>
            </a:r>
            <a:r>
              <a:rPr lang="en-GB" dirty="0"/>
              <a:t> of what the how the </a:t>
            </a:r>
            <a:r>
              <a:rPr lang="en-GB" b="1" dirty="0"/>
              <a:t>observation will look like </a:t>
            </a:r>
          </a:p>
        </p:txBody>
      </p:sp>
      <p:sp>
        <p:nvSpPr>
          <p:cNvPr id="11" name="TextBox 10">
            <a:extLst>
              <a:ext uri="{FF2B5EF4-FFF2-40B4-BE49-F238E27FC236}">
                <a16:creationId xmlns:a16="http://schemas.microsoft.com/office/drawing/2014/main" id="{56CA2B44-9DDA-184A-9F0A-21A6C22628E4}"/>
              </a:ext>
            </a:extLst>
          </p:cNvPr>
          <p:cNvSpPr txBox="1"/>
          <p:nvPr/>
        </p:nvSpPr>
        <p:spPr>
          <a:xfrm>
            <a:off x="1255060" y="4758112"/>
            <a:ext cx="10757047" cy="1477328"/>
          </a:xfrm>
          <a:prstGeom prst="rect">
            <a:avLst/>
          </a:prstGeom>
          <a:noFill/>
        </p:spPr>
        <p:txBody>
          <a:bodyPr wrap="none" rtlCol="0">
            <a:spAutoFit/>
          </a:bodyPr>
          <a:lstStyle/>
          <a:p>
            <a:r>
              <a:rPr lang="en-GB" b="1" dirty="0"/>
              <a:t>Inverse modelling &lt;&lt;&lt;&lt;&lt;&lt;&lt;&lt;&lt;&lt;&lt;&lt;&lt;&lt;&lt;&lt;&lt;&lt;&lt;&lt;&lt;&lt;&lt;&lt;&lt;&lt;&lt;&lt;&lt;&lt;&lt;&lt;&lt;&lt;&lt;&lt;&lt;&lt;&lt;&lt;&lt;&lt;&lt;&lt;&lt;&lt;&lt;&lt;&lt;&lt;&lt;&lt;&lt;&lt;&lt;&lt;&lt;&lt; &lt;&lt;&lt;&lt;&lt;&lt;</a:t>
            </a:r>
          </a:p>
          <a:p>
            <a:r>
              <a:rPr lang="en-GB" dirty="0"/>
              <a:t>Is to </a:t>
            </a:r>
            <a:r>
              <a:rPr lang="en-GB" b="1" dirty="0"/>
              <a:t>start</a:t>
            </a:r>
            <a:r>
              <a:rPr lang="en-GB" dirty="0"/>
              <a:t> </a:t>
            </a:r>
            <a:r>
              <a:rPr lang="en-GB" b="1" dirty="0"/>
              <a:t>from the OBSERVATION </a:t>
            </a:r>
            <a:r>
              <a:rPr lang="en-GB" dirty="0"/>
              <a:t>and try to infer/</a:t>
            </a:r>
            <a:r>
              <a:rPr lang="en-GB" b="1" dirty="0"/>
              <a:t>predict what the underlying physiological might be. </a:t>
            </a:r>
          </a:p>
          <a:p>
            <a:endParaRPr lang="en-GB" b="1" dirty="0"/>
          </a:p>
          <a:p>
            <a:r>
              <a:rPr lang="en-GB" b="1" dirty="0"/>
              <a:t>Inverse modelling is the MAIN point of interest for most researchers as they start from observations and work </a:t>
            </a:r>
          </a:p>
          <a:p>
            <a:r>
              <a:rPr lang="en-GB" b="1" dirty="0"/>
              <a:t>backwards to identify the source. However, you CANNOT do inverse modelling before doing the forward model.</a:t>
            </a:r>
          </a:p>
        </p:txBody>
      </p:sp>
      <p:sp>
        <p:nvSpPr>
          <p:cNvPr id="12" name="TextBox 11">
            <a:extLst>
              <a:ext uri="{FF2B5EF4-FFF2-40B4-BE49-F238E27FC236}">
                <a16:creationId xmlns:a16="http://schemas.microsoft.com/office/drawing/2014/main" id="{38300C96-EA64-CC45-9364-FBC167192645}"/>
              </a:ext>
            </a:extLst>
          </p:cNvPr>
          <p:cNvSpPr txBox="1"/>
          <p:nvPr/>
        </p:nvSpPr>
        <p:spPr>
          <a:xfrm>
            <a:off x="5190671" y="70786"/>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3743458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772BA5C-701F-3341-A117-4E23408EECDE}"/>
              </a:ext>
            </a:extLst>
          </p:cNvPr>
          <p:cNvSpPr>
            <a:spLocks noChangeArrowheads="1"/>
          </p:cNvSpPr>
          <p:nvPr/>
        </p:nvSpPr>
        <p:spPr bwMode="auto">
          <a:xfrm>
            <a:off x="1837117" y="720725"/>
            <a:ext cx="5830887" cy="96838"/>
          </a:xfrm>
          <a:prstGeom prst="rect">
            <a:avLst/>
          </a:prstGeom>
          <a:solidFill>
            <a:schemeClr val="hlink"/>
          </a:soli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sz="2000"/>
          </a:p>
        </p:txBody>
      </p:sp>
      <p:sp>
        <p:nvSpPr>
          <p:cNvPr id="5" name="Rectangle 3">
            <a:extLst>
              <a:ext uri="{FF2B5EF4-FFF2-40B4-BE49-F238E27FC236}">
                <a16:creationId xmlns:a16="http://schemas.microsoft.com/office/drawing/2014/main" id="{A6960605-54B6-2547-9B62-7E075E2F8C73}"/>
              </a:ext>
            </a:extLst>
          </p:cNvPr>
          <p:cNvSpPr>
            <a:spLocks noChangeArrowheads="1"/>
          </p:cNvSpPr>
          <p:nvPr/>
        </p:nvSpPr>
        <p:spPr bwMode="auto">
          <a:xfrm>
            <a:off x="1776792" y="0"/>
            <a:ext cx="8783637" cy="83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ckThin">
                <a:solidFill>
                  <a:srgbClr val="C1CEFF"/>
                </a:solidFill>
                <a:miter lim="800000"/>
                <a:headEnd/>
                <a:tailEnd/>
              </a14:hiddenLine>
            </a:ext>
            <a:ext uri="{AF507438-7753-43E0-B8FC-AC1667EBCBE1}">
              <a14:hiddenEffects xmlns:a14="http://schemas.microsoft.com/office/drawing/2010/main">
                <a:effectLst>
                  <a:outerShdw dist="71842" dir="2700000" algn="ctr" rotWithShape="0">
                    <a:schemeClr val="bg1"/>
                  </a:outerShdw>
                </a:effectLst>
              </a14:hiddenEffects>
            </a:ext>
          </a:extLst>
        </p:spPr>
        <p:txBody>
          <a:bodyPr lIns="90488" tIns="44450" rIns="90488" bIns="44450" anchor="ctr"/>
          <a:lstStyle>
            <a:lvl1pPr>
              <a:defRPr sz="4400">
                <a:solidFill>
                  <a:schemeClr val="tx2"/>
                </a:solidFill>
                <a:latin typeface="Times New Roman" panose="02020603050405020304" pitchFamily="18" charset="0"/>
              </a:defRPr>
            </a:lvl1pPr>
            <a:lvl2pPr>
              <a:defRPr sz="4400">
                <a:solidFill>
                  <a:schemeClr val="tx2"/>
                </a:solidFill>
                <a:latin typeface="Times New Roman" panose="02020603050405020304" pitchFamily="18" charset="0"/>
              </a:defRPr>
            </a:lvl2pPr>
            <a:lvl3pPr>
              <a:defRPr sz="4400">
                <a:solidFill>
                  <a:schemeClr val="tx2"/>
                </a:solidFill>
                <a:latin typeface="Times New Roman" panose="02020603050405020304" pitchFamily="18" charset="0"/>
              </a:defRPr>
            </a:lvl3pPr>
            <a:lvl4pPr>
              <a:defRPr sz="4400">
                <a:solidFill>
                  <a:schemeClr val="tx2"/>
                </a:solidFill>
                <a:latin typeface="Times New Roman" panose="02020603050405020304" pitchFamily="18" charset="0"/>
              </a:defRPr>
            </a:lvl4pPr>
            <a:lvl5pP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ctr"/>
            <a:r>
              <a:rPr lang="de-DE" altLang="en-US" sz="2800" b="1"/>
              <a:t>Components of the source reconstruction process</a:t>
            </a:r>
            <a:endParaRPr lang="en-US" altLang="en-US" sz="2800" b="1"/>
          </a:p>
        </p:txBody>
      </p:sp>
      <p:sp>
        <p:nvSpPr>
          <p:cNvPr id="6" name="Rectangle 23">
            <a:extLst>
              <a:ext uri="{FF2B5EF4-FFF2-40B4-BE49-F238E27FC236}">
                <a16:creationId xmlns:a16="http://schemas.microsoft.com/office/drawing/2014/main" id="{A584E4CF-F220-4C4F-AF7D-6D6CA98DE941}"/>
              </a:ext>
            </a:extLst>
          </p:cNvPr>
          <p:cNvSpPr>
            <a:spLocks noChangeArrowheads="1"/>
          </p:cNvSpPr>
          <p:nvPr/>
        </p:nvSpPr>
        <p:spPr bwMode="auto">
          <a:xfrm>
            <a:off x="2184779" y="910401"/>
            <a:ext cx="1828800"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Source model</a:t>
            </a:r>
            <a:endParaRPr lang="en-GB" altLang="en-US" sz="2000"/>
          </a:p>
        </p:txBody>
      </p:sp>
      <p:sp>
        <p:nvSpPr>
          <p:cNvPr id="7" name="Rectangle 24">
            <a:extLst>
              <a:ext uri="{FF2B5EF4-FFF2-40B4-BE49-F238E27FC236}">
                <a16:creationId xmlns:a16="http://schemas.microsoft.com/office/drawing/2014/main" id="{21A6CFAC-E15F-E94A-A39B-7B8587DC15E1}"/>
              </a:ext>
            </a:extLst>
          </p:cNvPr>
          <p:cNvSpPr>
            <a:spLocks noChangeArrowheads="1"/>
          </p:cNvSpPr>
          <p:nvPr/>
        </p:nvSpPr>
        <p:spPr bwMode="auto">
          <a:xfrm>
            <a:off x="3781804" y="3539301"/>
            <a:ext cx="2246313"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Forward model</a:t>
            </a:r>
            <a:endParaRPr lang="en-GB" altLang="en-US" sz="2000"/>
          </a:p>
        </p:txBody>
      </p:sp>
      <p:sp>
        <p:nvSpPr>
          <p:cNvPr id="8" name="Rectangle 25">
            <a:extLst>
              <a:ext uri="{FF2B5EF4-FFF2-40B4-BE49-F238E27FC236}">
                <a16:creationId xmlns:a16="http://schemas.microsoft.com/office/drawing/2014/main" id="{06A7F21B-FB29-1749-91D0-2E811B49AF7E}"/>
              </a:ext>
            </a:extLst>
          </p:cNvPr>
          <p:cNvSpPr>
            <a:spLocks noChangeArrowheads="1"/>
          </p:cNvSpPr>
          <p:nvPr/>
        </p:nvSpPr>
        <p:spPr bwMode="auto">
          <a:xfrm>
            <a:off x="1837117" y="5682526"/>
            <a:ext cx="1779587" cy="707886"/>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Inverse method</a:t>
            </a:r>
            <a:endParaRPr lang="en-GB" altLang="en-US" sz="2000"/>
          </a:p>
        </p:txBody>
      </p:sp>
      <p:sp>
        <p:nvSpPr>
          <p:cNvPr id="9" name="Rectangle 26">
            <a:extLst>
              <a:ext uri="{FF2B5EF4-FFF2-40B4-BE49-F238E27FC236}">
                <a16:creationId xmlns:a16="http://schemas.microsoft.com/office/drawing/2014/main" id="{E3D1C844-BD73-4E44-A245-35295AB08CF8}"/>
              </a:ext>
            </a:extLst>
          </p:cNvPr>
          <p:cNvSpPr>
            <a:spLocks noChangeArrowheads="1"/>
          </p:cNvSpPr>
          <p:nvPr/>
        </p:nvSpPr>
        <p:spPr bwMode="auto">
          <a:xfrm>
            <a:off x="8204579" y="5085526"/>
            <a:ext cx="1779588"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Registration</a:t>
            </a:r>
            <a:endParaRPr lang="en-GB" altLang="en-US" sz="2000"/>
          </a:p>
        </p:txBody>
      </p:sp>
      <p:sp>
        <p:nvSpPr>
          <p:cNvPr id="10" name="Rectangle 27">
            <a:extLst>
              <a:ext uri="{FF2B5EF4-FFF2-40B4-BE49-F238E27FC236}">
                <a16:creationId xmlns:a16="http://schemas.microsoft.com/office/drawing/2014/main" id="{C3A13E7F-8F07-0D45-93F9-FC651CB9C6FE}"/>
              </a:ext>
            </a:extLst>
          </p:cNvPr>
          <p:cNvSpPr>
            <a:spLocks noChangeArrowheads="1"/>
          </p:cNvSpPr>
          <p:nvPr/>
        </p:nvSpPr>
        <p:spPr bwMode="auto">
          <a:xfrm>
            <a:off x="7137779" y="910709"/>
            <a:ext cx="1309688"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‘Imaging’</a:t>
            </a:r>
          </a:p>
        </p:txBody>
      </p:sp>
      <p:sp>
        <p:nvSpPr>
          <p:cNvPr id="11" name="Rectangle 28">
            <a:extLst>
              <a:ext uri="{FF2B5EF4-FFF2-40B4-BE49-F238E27FC236}">
                <a16:creationId xmlns:a16="http://schemas.microsoft.com/office/drawing/2014/main" id="{355E612D-1235-C943-92A8-1EE0F288A623}"/>
              </a:ext>
            </a:extLst>
          </p:cNvPr>
          <p:cNvSpPr>
            <a:spLocks noChangeArrowheads="1"/>
          </p:cNvSpPr>
          <p:nvPr/>
        </p:nvSpPr>
        <p:spPr bwMode="auto">
          <a:xfrm>
            <a:off x="4554917" y="91070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‘ECD’</a:t>
            </a:r>
          </a:p>
        </p:txBody>
      </p:sp>
      <p:grpSp>
        <p:nvGrpSpPr>
          <p:cNvPr id="12" name="Group 59">
            <a:extLst>
              <a:ext uri="{FF2B5EF4-FFF2-40B4-BE49-F238E27FC236}">
                <a16:creationId xmlns:a16="http://schemas.microsoft.com/office/drawing/2014/main" id="{DFDA08C0-53A5-6146-91F3-DAC3E1F9BA3C}"/>
              </a:ext>
            </a:extLst>
          </p:cNvPr>
          <p:cNvGrpSpPr>
            <a:grpSpLocks/>
          </p:cNvGrpSpPr>
          <p:nvPr/>
        </p:nvGrpSpPr>
        <p:grpSpPr bwMode="auto">
          <a:xfrm>
            <a:off x="4137404" y="1511300"/>
            <a:ext cx="2025650" cy="1308100"/>
            <a:chOff x="1326" y="1000"/>
            <a:chExt cx="1276" cy="824"/>
          </a:xfrm>
        </p:grpSpPr>
        <p:pic>
          <p:nvPicPr>
            <p:cNvPr id="13" name="Picture 40" descr="ZoomMR&amp;Source">
              <a:extLst>
                <a:ext uri="{FF2B5EF4-FFF2-40B4-BE49-F238E27FC236}">
                  <a16:creationId xmlns:a16="http://schemas.microsoft.com/office/drawing/2014/main" id="{9ECF8D65-4067-D04B-97E8-087403F1EF1D}"/>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393" t="4367" r="46519" b="55072"/>
            <a:stretch>
              <a:fillRect/>
            </a:stretch>
          </p:blipFill>
          <p:spPr bwMode="auto">
            <a:xfrm>
              <a:off x="1326" y="1000"/>
              <a:ext cx="1276" cy="82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41">
              <a:extLst>
                <a:ext uri="{FF2B5EF4-FFF2-40B4-BE49-F238E27FC236}">
                  <a16:creationId xmlns:a16="http://schemas.microsoft.com/office/drawing/2014/main" id="{CBE42722-5083-3D45-880E-61B182AB29AB}"/>
                </a:ext>
              </a:extLst>
            </p:cNvPr>
            <p:cNvSpPr>
              <a:spLocks noChangeArrowheads="1"/>
            </p:cNvSpPr>
            <p:nvPr/>
          </p:nvSpPr>
          <p:spPr bwMode="auto">
            <a:xfrm>
              <a:off x="2142" y="1367"/>
              <a:ext cx="130" cy="35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n-GB" sz="2000"/>
            </a:p>
          </p:txBody>
        </p:sp>
        <p:sp>
          <p:nvSpPr>
            <p:cNvPr id="15" name="Line 42">
              <a:extLst>
                <a:ext uri="{FF2B5EF4-FFF2-40B4-BE49-F238E27FC236}">
                  <a16:creationId xmlns:a16="http://schemas.microsoft.com/office/drawing/2014/main" id="{B27090D1-CDCE-FE40-BDC2-0803429A760B}"/>
                </a:ext>
              </a:extLst>
            </p:cNvPr>
            <p:cNvSpPr>
              <a:spLocks noChangeShapeType="1"/>
            </p:cNvSpPr>
            <p:nvPr/>
          </p:nvSpPr>
          <p:spPr bwMode="auto">
            <a:xfrm flipH="1" flipV="1">
              <a:off x="1926" y="1271"/>
              <a:ext cx="240" cy="24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grpSp>
      <p:pic>
        <p:nvPicPr>
          <p:cNvPr id="16" name="Picture 31" descr="cortex_dip">
            <a:extLst>
              <a:ext uri="{FF2B5EF4-FFF2-40B4-BE49-F238E27FC236}">
                <a16:creationId xmlns:a16="http://schemas.microsoft.com/office/drawing/2014/main" id="{CA30CCA9-2C7F-A742-A40A-1023ED01DCBD}"/>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24609" t="2771" r="20990" b="4745"/>
          <a:stretch>
            <a:fillRect/>
          </a:stretch>
        </p:blipFill>
        <p:spPr bwMode="auto">
          <a:xfrm>
            <a:off x="7325104" y="1484313"/>
            <a:ext cx="1108075" cy="14112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33">
            <a:extLst>
              <a:ext uri="{FF2B5EF4-FFF2-40B4-BE49-F238E27FC236}">
                <a16:creationId xmlns:a16="http://schemas.microsoft.com/office/drawing/2014/main" id="{52CFFDEA-82CD-034C-8FD4-70B80F7BE0D7}"/>
              </a:ext>
            </a:extLst>
          </p:cNvPr>
          <p:cNvSpPr>
            <a:spLocks noChangeArrowheads="1"/>
          </p:cNvSpPr>
          <p:nvPr/>
        </p:nvSpPr>
        <p:spPr bwMode="auto">
          <a:xfrm>
            <a:off x="7594979" y="1905000"/>
            <a:ext cx="134938" cy="1349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sz="2000"/>
          </a:p>
        </p:txBody>
      </p:sp>
      <p:sp>
        <p:nvSpPr>
          <p:cNvPr id="18" name="Line 34">
            <a:extLst>
              <a:ext uri="{FF2B5EF4-FFF2-40B4-BE49-F238E27FC236}">
                <a16:creationId xmlns:a16="http://schemas.microsoft.com/office/drawing/2014/main" id="{F8890BED-C0A3-5845-9447-5557BC386EF6}"/>
              </a:ext>
            </a:extLst>
          </p:cNvPr>
          <p:cNvSpPr>
            <a:spLocks noChangeShapeType="1"/>
          </p:cNvSpPr>
          <p:nvPr/>
        </p:nvSpPr>
        <p:spPr bwMode="auto">
          <a:xfrm>
            <a:off x="7729917" y="1981200"/>
            <a:ext cx="118268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pic>
        <p:nvPicPr>
          <p:cNvPr id="19" name="Picture 51">
            <a:extLst>
              <a:ext uri="{FF2B5EF4-FFF2-40B4-BE49-F238E27FC236}">
                <a16:creationId xmlns:a16="http://schemas.microsoft.com/office/drawing/2014/main" id="{F0F1F805-F865-3B42-BED4-5A630580C87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652" t="16415" r="33209" b="16068"/>
          <a:stretch>
            <a:fillRect/>
          </a:stretch>
        </p:blipFill>
        <p:spPr bwMode="auto">
          <a:xfrm>
            <a:off x="8912604" y="1079500"/>
            <a:ext cx="812800" cy="14906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D4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55">
            <a:extLst>
              <a:ext uri="{FF2B5EF4-FFF2-40B4-BE49-F238E27FC236}">
                <a16:creationId xmlns:a16="http://schemas.microsoft.com/office/drawing/2014/main" id="{770E1B5D-901E-E34A-933C-EA842B60A69F}"/>
              </a:ext>
            </a:extLst>
          </p:cNvPr>
          <p:cNvSpPr>
            <a:spLocks noChangeShapeType="1"/>
          </p:cNvSpPr>
          <p:nvPr/>
        </p:nvSpPr>
        <p:spPr bwMode="auto">
          <a:xfrm rot="2700000" flipH="1" flipV="1">
            <a:off x="8887204" y="1331913"/>
            <a:ext cx="973137" cy="973138"/>
          </a:xfrm>
          <a:prstGeom prst="line">
            <a:avLst/>
          </a:prstGeom>
          <a:noFill/>
          <a:ln w="57150">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sp>
        <p:nvSpPr>
          <p:cNvPr id="21" name="Line 62">
            <a:extLst>
              <a:ext uri="{FF2B5EF4-FFF2-40B4-BE49-F238E27FC236}">
                <a16:creationId xmlns:a16="http://schemas.microsoft.com/office/drawing/2014/main" id="{EE1E790B-35E5-5F4A-843D-62257174CD3F}"/>
              </a:ext>
            </a:extLst>
          </p:cNvPr>
          <p:cNvSpPr>
            <a:spLocks noChangeShapeType="1"/>
          </p:cNvSpPr>
          <p:nvPr/>
        </p:nvSpPr>
        <p:spPr bwMode="auto">
          <a:xfrm>
            <a:off x="6682167" y="2528888"/>
            <a:ext cx="0" cy="914400"/>
          </a:xfrm>
          <a:prstGeom prst="line">
            <a:avLst/>
          </a:pr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pic>
        <p:nvPicPr>
          <p:cNvPr id="22" name="Picture 60">
            <a:extLst>
              <a:ext uri="{FF2B5EF4-FFF2-40B4-BE49-F238E27FC236}">
                <a16:creationId xmlns:a16="http://schemas.microsoft.com/office/drawing/2014/main" id="{B9806E9B-413E-4C41-B593-D61272C86A6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942" y="3543300"/>
            <a:ext cx="1062037" cy="1081088"/>
          </a:xfrm>
          <a:prstGeom prst="rect">
            <a:avLst/>
          </a:prstGeom>
          <a:noFill/>
          <a:ln>
            <a:noFill/>
          </a:ln>
          <a:effectLst/>
          <a:extLst>
            <a:ext uri="{909E8E84-426E-40DD-AFC4-6F175D3DCCD1}">
              <a14:hiddenFill xmlns:a14="http://schemas.microsoft.com/office/drawing/2010/main">
                <a:solidFill>
                  <a:srgbClr val="D40000"/>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Line 66">
            <a:extLst>
              <a:ext uri="{FF2B5EF4-FFF2-40B4-BE49-F238E27FC236}">
                <a16:creationId xmlns:a16="http://schemas.microsoft.com/office/drawing/2014/main" id="{2AE00CA0-D714-1E48-A106-E8C703CC3584}"/>
              </a:ext>
            </a:extLst>
          </p:cNvPr>
          <p:cNvSpPr>
            <a:spLocks noChangeShapeType="1"/>
          </p:cNvSpPr>
          <p:nvPr/>
        </p:nvSpPr>
        <p:spPr bwMode="auto">
          <a:xfrm>
            <a:off x="6682167" y="4654550"/>
            <a:ext cx="0" cy="914400"/>
          </a:xfrm>
          <a:prstGeom prst="line">
            <a:avLst/>
          </a:pr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pic>
        <p:nvPicPr>
          <p:cNvPr id="24" name="Picture 68">
            <a:extLst>
              <a:ext uri="{FF2B5EF4-FFF2-40B4-BE49-F238E27FC236}">
                <a16:creationId xmlns:a16="http://schemas.microsoft.com/office/drawing/2014/main" id="{94A4440F-6BB1-304B-8617-01B15069D05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2417" y="5645150"/>
            <a:ext cx="817562"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6">
            <a:extLst>
              <a:ext uri="{FF2B5EF4-FFF2-40B4-BE49-F238E27FC236}">
                <a16:creationId xmlns:a16="http://schemas.microsoft.com/office/drawing/2014/main" id="{AA30ADB0-F3D9-0C4F-8155-46697E910AE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1167" y="5661025"/>
            <a:ext cx="806450" cy="9493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78">
            <a:extLst>
              <a:ext uri="{FF2B5EF4-FFF2-40B4-BE49-F238E27FC236}">
                <a16:creationId xmlns:a16="http://schemas.microsoft.com/office/drawing/2014/main" id="{37DE22B3-FBCB-A446-8CFF-BB8A46D57F3D}"/>
              </a:ext>
            </a:extLst>
          </p:cNvPr>
          <p:cNvSpPr>
            <a:spLocks noChangeArrowheads="1"/>
          </p:cNvSpPr>
          <p:nvPr/>
        </p:nvSpPr>
        <p:spPr bwMode="auto">
          <a:xfrm>
            <a:off x="5018467" y="615580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Data</a:t>
            </a:r>
          </a:p>
        </p:txBody>
      </p:sp>
      <p:sp>
        <p:nvSpPr>
          <p:cNvPr id="27" name="Rectangle 79">
            <a:extLst>
              <a:ext uri="{FF2B5EF4-FFF2-40B4-BE49-F238E27FC236}">
                <a16:creationId xmlns:a16="http://schemas.microsoft.com/office/drawing/2014/main" id="{1F2AF9F0-AE44-3041-9C6A-F48E17B90548}"/>
              </a:ext>
            </a:extLst>
          </p:cNvPr>
          <p:cNvSpPr>
            <a:spLocks noChangeArrowheads="1"/>
          </p:cNvSpPr>
          <p:nvPr/>
        </p:nvSpPr>
        <p:spPr bwMode="auto">
          <a:xfrm>
            <a:off x="9558717" y="618755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Anatomy</a:t>
            </a:r>
          </a:p>
        </p:txBody>
      </p:sp>
      <p:sp>
        <p:nvSpPr>
          <p:cNvPr id="28" name="Line 80">
            <a:extLst>
              <a:ext uri="{FF2B5EF4-FFF2-40B4-BE49-F238E27FC236}">
                <a16:creationId xmlns:a16="http://schemas.microsoft.com/office/drawing/2014/main" id="{1A0E404D-B25D-B046-A45B-3CAF1EDA704E}"/>
              </a:ext>
            </a:extLst>
          </p:cNvPr>
          <p:cNvSpPr>
            <a:spLocks noChangeShapeType="1"/>
          </p:cNvSpPr>
          <p:nvPr/>
        </p:nvSpPr>
        <p:spPr bwMode="auto">
          <a:xfrm>
            <a:off x="7213979" y="6143625"/>
            <a:ext cx="1392238" cy="0"/>
          </a:xfrm>
          <a:prstGeom prst="line">
            <a:avLst/>
          </a:prstGeom>
          <a:noFill/>
          <a:ln w="76200">
            <a:solidFill>
              <a:srgbClr val="99CC00"/>
            </a:solidFill>
            <a:round/>
            <a:headEnd type="triangle" w="med" len="me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sp>
        <p:nvSpPr>
          <p:cNvPr id="29" name="Arc 81">
            <a:extLst>
              <a:ext uri="{FF2B5EF4-FFF2-40B4-BE49-F238E27FC236}">
                <a16:creationId xmlns:a16="http://schemas.microsoft.com/office/drawing/2014/main" id="{4A9E5D66-AF7E-AC47-9EBE-191BA36BBC0F}"/>
              </a:ext>
            </a:extLst>
          </p:cNvPr>
          <p:cNvSpPr>
            <a:spLocks/>
          </p:cNvSpPr>
          <p:nvPr/>
        </p:nvSpPr>
        <p:spPr bwMode="auto">
          <a:xfrm flipH="1" flipV="1">
            <a:off x="2413379" y="1411288"/>
            <a:ext cx="2362200" cy="4914900"/>
          </a:xfrm>
          <a:custGeom>
            <a:avLst/>
            <a:gdLst>
              <a:gd name="G0" fmla="+- 0 0 0"/>
              <a:gd name="G1" fmla="+- 21600 0 0"/>
              <a:gd name="G2" fmla="+- 21600 0 0"/>
              <a:gd name="T0" fmla="*/ 0 w 21600"/>
              <a:gd name="T1" fmla="*/ 0 h 21933"/>
              <a:gd name="T2" fmla="*/ 21597 w 21600"/>
              <a:gd name="T3" fmla="*/ 21933 h 21933"/>
              <a:gd name="T4" fmla="*/ 0 w 21600"/>
              <a:gd name="T5" fmla="*/ 21600 h 21933"/>
            </a:gdLst>
            <a:ahLst/>
            <a:cxnLst>
              <a:cxn ang="0">
                <a:pos x="T0" y="T1"/>
              </a:cxn>
              <a:cxn ang="0">
                <a:pos x="T2" y="T3"/>
              </a:cxn>
              <a:cxn ang="0">
                <a:pos x="T4" y="T5"/>
              </a:cxn>
            </a:cxnLst>
            <a:rect l="0" t="0" r="r" b="b"/>
            <a:pathLst>
              <a:path w="21600" h="21933" fill="none" extrusionOk="0">
                <a:moveTo>
                  <a:pt x="-1" y="0"/>
                </a:moveTo>
                <a:cubicBezTo>
                  <a:pt x="11929" y="0"/>
                  <a:pt x="21600" y="9670"/>
                  <a:pt x="21600" y="21600"/>
                </a:cubicBezTo>
                <a:cubicBezTo>
                  <a:pt x="21600" y="21711"/>
                  <a:pt x="21599" y="21822"/>
                  <a:pt x="21597" y="21933"/>
                </a:cubicBezTo>
              </a:path>
              <a:path w="21600" h="21933" stroke="0" extrusionOk="0">
                <a:moveTo>
                  <a:pt x="-1" y="0"/>
                </a:moveTo>
                <a:cubicBezTo>
                  <a:pt x="11929" y="0"/>
                  <a:pt x="21600" y="9670"/>
                  <a:pt x="21600" y="21600"/>
                </a:cubicBezTo>
                <a:cubicBezTo>
                  <a:pt x="21600" y="21711"/>
                  <a:pt x="21599" y="21822"/>
                  <a:pt x="21597" y="21933"/>
                </a:cubicBezTo>
                <a:lnTo>
                  <a:pt x="0" y="21600"/>
                </a:lnTo>
                <a:close/>
              </a:path>
            </a:pathLst>
          </a:cu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GB" sz="2000"/>
          </a:p>
        </p:txBody>
      </p:sp>
      <p:sp>
        <p:nvSpPr>
          <p:cNvPr id="30" name="TextBox 29">
            <a:extLst>
              <a:ext uri="{FF2B5EF4-FFF2-40B4-BE49-F238E27FC236}">
                <a16:creationId xmlns:a16="http://schemas.microsoft.com/office/drawing/2014/main" id="{16761CC1-BCCC-6347-831E-09FD22C6B545}"/>
              </a:ext>
            </a:extLst>
          </p:cNvPr>
          <p:cNvSpPr txBox="1"/>
          <p:nvPr/>
        </p:nvSpPr>
        <p:spPr>
          <a:xfrm>
            <a:off x="3594479" y="2563950"/>
            <a:ext cx="2725426" cy="646331"/>
          </a:xfrm>
          <a:prstGeom prst="rect">
            <a:avLst/>
          </a:prstGeom>
          <a:noFill/>
        </p:spPr>
        <p:txBody>
          <a:bodyPr wrap="square" rtlCol="0">
            <a:spAutoFit/>
          </a:bodyPr>
          <a:lstStyle/>
          <a:p>
            <a:pPr algn="ctr"/>
            <a:r>
              <a:rPr lang="en-GB" b="1" dirty="0">
                <a:highlight>
                  <a:srgbClr val="FFFF00"/>
                </a:highlight>
              </a:rPr>
              <a:t>1) The neurons&gt; produce electrical currents</a:t>
            </a:r>
          </a:p>
        </p:txBody>
      </p:sp>
      <p:sp>
        <p:nvSpPr>
          <p:cNvPr id="31" name="TextBox 30">
            <a:extLst>
              <a:ext uri="{FF2B5EF4-FFF2-40B4-BE49-F238E27FC236}">
                <a16:creationId xmlns:a16="http://schemas.microsoft.com/office/drawing/2014/main" id="{E669CEF5-8332-E546-9D6E-C7C54E5D238B}"/>
              </a:ext>
            </a:extLst>
          </p:cNvPr>
          <p:cNvSpPr txBox="1"/>
          <p:nvPr/>
        </p:nvSpPr>
        <p:spPr>
          <a:xfrm>
            <a:off x="8188704" y="2479008"/>
            <a:ext cx="2725426" cy="1200329"/>
          </a:xfrm>
          <a:prstGeom prst="rect">
            <a:avLst/>
          </a:prstGeom>
          <a:noFill/>
        </p:spPr>
        <p:txBody>
          <a:bodyPr wrap="square" rtlCol="0">
            <a:spAutoFit/>
          </a:bodyPr>
          <a:lstStyle/>
          <a:p>
            <a:pPr algn="ctr"/>
            <a:r>
              <a:rPr lang="en-GB" b="1" dirty="0">
                <a:highlight>
                  <a:srgbClr val="FFFF00"/>
                </a:highlight>
              </a:rPr>
              <a:t>2) The currents flow through&gt; the brain/the tissue of the head. </a:t>
            </a:r>
          </a:p>
          <a:p>
            <a:pPr algn="ctr"/>
            <a:r>
              <a:rPr lang="en-GB" b="1" dirty="0">
                <a:highlight>
                  <a:srgbClr val="FFFF00"/>
                </a:highlight>
              </a:rPr>
              <a:t>       </a:t>
            </a:r>
          </a:p>
        </p:txBody>
      </p:sp>
      <p:sp>
        <p:nvSpPr>
          <p:cNvPr id="32" name="TextBox 31">
            <a:extLst>
              <a:ext uri="{FF2B5EF4-FFF2-40B4-BE49-F238E27FC236}">
                <a16:creationId xmlns:a16="http://schemas.microsoft.com/office/drawing/2014/main" id="{14DAB2C7-F494-0145-9ED4-55A4BE157AE0}"/>
              </a:ext>
            </a:extLst>
          </p:cNvPr>
          <p:cNvSpPr txBox="1"/>
          <p:nvPr/>
        </p:nvSpPr>
        <p:spPr>
          <a:xfrm>
            <a:off x="3744654" y="5464433"/>
            <a:ext cx="2725426" cy="646331"/>
          </a:xfrm>
          <a:prstGeom prst="rect">
            <a:avLst/>
          </a:prstGeom>
          <a:noFill/>
        </p:spPr>
        <p:txBody>
          <a:bodyPr wrap="square" rtlCol="0">
            <a:spAutoFit/>
          </a:bodyPr>
          <a:lstStyle/>
          <a:p>
            <a:pPr algn="ctr"/>
            <a:r>
              <a:rPr lang="en-GB" b="1" dirty="0">
                <a:highlight>
                  <a:srgbClr val="FFFF00"/>
                </a:highlight>
              </a:rPr>
              <a:t>3) &gt;Produce the observed potentials </a:t>
            </a:r>
          </a:p>
        </p:txBody>
      </p:sp>
      <p:sp>
        <p:nvSpPr>
          <p:cNvPr id="33" name="TextBox 32">
            <a:extLst>
              <a:ext uri="{FF2B5EF4-FFF2-40B4-BE49-F238E27FC236}">
                <a16:creationId xmlns:a16="http://schemas.microsoft.com/office/drawing/2014/main" id="{0A5D63FF-AE4D-F44D-BFF6-3301F8413B86}"/>
              </a:ext>
            </a:extLst>
          </p:cNvPr>
          <p:cNvSpPr txBox="1"/>
          <p:nvPr/>
        </p:nvSpPr>
        <p:spPr>
          <a:xfrm>
            <a:off x="7107617" y="3864265"/>
            <a:ext cx="4353756" cy="369332"/>
          </a:xfrm>
          <a:prstGeom prst="rect">
            <a:avLst/>
          </a:prstGeom>
          <a:noFill/>
        </p:spPr>
        <p:txBody>
          <a:bodyPr wrap="none" rtlCol="0">
            <a:spAutoFit/>
          </a:bodyPr>
          <a:lstStyle/>
          <a:p>
            <a:r>
              <a:rPr lang="en-GB" b="1" dirty="0">
                <a:highlight>
                  <a:srgbClr val="FFFF00"/>
                </a:highlight>
              </a:rPr>
              <a:t>Mesh/housing required = BEM, FEM &amp; FDM</a:t>
            </a:r>
          </a:p>
        </p:txBody>
      </p:sp>
      <p:sp>
        <p:nvSpPr>
          <p:cNvPr id="34" name="TextBox 33">
            <a:extLst>
              <a:ext uri="{FF2B5EF4-FFF2-40B4-BE49-F238E27FC236}">
                <a16:creationId xmlns:a16="http://schemas.microsoft.com/office/drawing/2014/main" id="{96586762-74B9-C349-9FB6-A1887AD9819A}"/>
              </a:ext>
            </a:extLst>
          </p:cNvPr>
          <p:cNvSpPr txBox="1"/>
          <p:nvPr/>
        </p:nvSpPr>
        <p:spPr>
          <a:xfrm>
            <a:off x="5001362" y="-6573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130056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map&#10;&#10;Description automatically generated">
            <a:extLst>
              <a:ext uri="{FF2B5EF4-FFF2-40B4-BE49-F238E27FC236}">
                <a16:creationId xmlns:a16="http://schemas.microsoft.com/office/drawing/2014/main" id="{5D876FB1-27CF-144F-87B4-52C7E78EE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420" y="480060"/>
            <a:ext cx="8655812" cy="5734473"/>
          </a:xfrm>
          <a:prstGeom prst="rect">
            <a:avLst/>
          </a:prstGeom>
        </p:spPr>
      </p:pic>
    </p:spTree>
    <p:extLst>
      <p:ext uri="{BB962C8B-B14F-4D97-AF65-F5344CB8AC3E}">
        <p14:creationId xmlns:p14="http://schemas.microsoft.com/office/powerpoint/2010/main" val="681294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166B55-0D65-4347-BE49-4EFC129A2BF7}"/>
              </a:ext>
            </a:extLst>
          </p:cNvPr>
          <p:cNvPicPr>
            <a:picLocks noChangeAspect="1"/>
          </p:cNvPicPr>
          <p:nvPr/>
        </p:nvPicPr>
        <p:blipFill>
          <a:blip r:embed="rId2"/>
          <a:stretch>
            <a:fillRect/>
          </a:stretch>
        </p:blipFill>
        <p:spPr>
          <a:xfrm>
            <a:off x="1617784" y="154360"/>
            <a:ext cx="8533263" cy="6549280"/>
          </a:xfrm>
          <a:prstGeom prst="rect">
            <a:avLst/>
          </a:prstGeom>
        </p:spPr>
      </p:pic>
      <p:sp>
        <p:nvSpPr>
          <p:cNvPr id="5" name="TextBox 4">
            <a:extLst>
              <a:ext uri="{FF2B5EF4-FFF2-40B4-BE49-F238E27FC236}">
                <a16:creationId xmlns:a16="http://schemas.microsoft.com/office/drawing/2014/main" id="{244C3CE1-058B-1040-B6CB-E767C0F8F870}"/>
              </a:ext>
            </a:extLst>
          </p:cNvPr>
          <p:cNvSpPr txBox="1"/>
          <p:nvPr/>
        </p:nvSpPr>
        <p:spPr>
          <a:xfrm>
            <a:off x="3860736" y="833246"/>
            <a:ext cx="2823843" cy="830997"/>
          </a:xfrm>
          <a:prstGeom prst="rect">
            <a:avLst/>
          </a:prstGeom>
          <a:noFill/>
        </p:spPr>
        <p:txBody>
          <a:bodyPr wrap="square" rtlCol="0">
            <a:spAutoFit/>
          </a:bodyPr>
          <a:lstStyle/>
          <a:p>
            <a:r>
              <a:rPr lang="en-GB" sz="2400" b="1" dirty="0"/>
              <a:t>SMALL PEAKS= PSP </a:t>
            </a:r>
          </a:p>
          <a:p>
            <a:r>
              <a:rPr lang="en-GB" sz="2400" b="1" dirty="0"/>
              <a:t>LARGE PEAK= AP</a:t>
            </a:r>
          </a:p>
        </p:txBody>
      </p:sp>
    </p:spTree>
    <p:extLst>
      <p:ext uri="{BB962C8B-B14F-4D97-AF65-F5344CB8AC3E}">
        <p14:creationId xmlns:p14="http://schemas.microsoft.com/office/powerpoint/2010/main" val="1787343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black background&#10;&#10;Description automatically generated">
            <a:extLst>
              <a:ext uri="{FF2B5EF4-FFF2-40B4-BE49-F238E27FC236}">
                <a16:creationId xmlns:a16="http://schemas.microsoft.com/office/drawing/2014/main" id="{351A78B1-21F4-F943-A0EF-314B3E70C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500" y="0"/>
            <a:ext cx="9855000" cy="6858000"/>
          </a:xfrm>
          <a:prstGeom prst="rect">
            <a:avLst/>
          </a:prstGeom>
        </p:spPr>
      </p:pic>
    </p:spTree>
    <p:extLst>
      <p:ext uri="{BB962C8B-B14F-4D97-AF65-F5344CB8AC3E}">
        <p14:creationId xmlns:p14="http://schemas.microsoft.com/office/powerpoint/2010/main" val="2192562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55F35B6B-10B1-5F4F-B781-09F6B4FAF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21" y="0"/>
            <a:ext cx="10069158" cy="6858000"/>
          </a:xfrm>
          <a:prstGeom prst="rect">
            <a:avLst/>
          </a:prstGeom>
        </p:spPr>
      </p:pic>
      <p:sp>
        <p:nvSpPr>
          <p:cNvPr id="6" name="TextBox 5">
            <a:extLst>
              <a:ext uri="{FF2B5EF4-FFF2-40B4-BE49-F238E27FC236}">
                <a16:creationId xmlns:a16="http://schemas.microsoft.com/office/drawing/2014/main" id="{2B08A972-CEC2-5D49-9250-DB0D624B49A2}"/>
              </a:ext>
            </a:extLst>
          </p:cNvPr>
          <p:cNvSpPr txBox="1"/>
          <p:nvPr/>
        </p:nvSpPr>
        <p:spPr>
          <a:xfrm>
            <a:off x="8889167" y="194872"/>
            <a:ext cx="3401316" cy="707886"/>
          </a:xfrm>
          <a:prstGeom prst="rect">
            <a:avLst/>
          </a:prstGeom>
          <a:noFill/>
        </p:spPr>
        <p:txBody>
          <a:bodyPr wrap="none" rtlCol="0">
            <a:spAutoFit/>
          </a:bodyPr>
          <a:lstStyle/>
          <a:p>
            <a:r>
              <a:rPr lang="en-GB" sz="2000" b="1" dirty="0"/>
              <a:t>PSP’s= Post synaptic potential </a:t>
            </a:r>
          </a:p>
          <a:p>
            <a:r>
              <a:rPr lang="en-GB" sz="2000" b="1" dirty="0"/>
              <a:t>Ap’s=Action potential  </a:t>
            </a:r>
          </a:p>
        </p:txBody>
      </p:sp>
      <p:sp>
        <p:nvSpPr>
          <p:cNvPr id="7" name="TextBox 6">
            <a:extLst>
              <a:ext uri="{FF2B5EF4-FFF2-40B4-BE49-F238E27FC236}">
                <a16:creationId xmlns:a16="http://schemas.microsoft.com/office/drawing/2014/main" id="{DE939F3F-E48C-5046-BD78-59988396B390}"/>
              </a:ext>
            </a:extLst>
          </p:cNvPr>
          <p:cNvSpPr txBox="1"/>
          <p:nvPr/>
        </p:nvSpPr>
        <p:spPr>
          <a:xfrm>
            <a:off x="5690813" y="-35961"/>
            <a:ext cx="810373" cy="461665"/>
          </a:xfrm>
          <a:prstGeom prst="rect">
            <a:avLst/>
          </a:prstGeom>
          <a:noFill/>
        </p:spPr>
        <p:txBody>
          <a:bodyPr wrap="square" rtlCol="0">
            <a:spAutoFit/>
          </a:bodyPr>
          <a:lstStyle/>
          <a:p>
            <a:r>
              <a:rPr lang="en-GB" sz="2400" b="1" dirty="0"/>
              <a:t>ECD</a:t>
            </a:r>
            <a:endParaRPr lang="en-GB" sz="2800" b="1" dirty="0"/>
          </a:p>
        </p:txBody>
      </p:sp>
    </p:spTree>
    <p:extLst>
      <p:ext uri="{BB962C8B-B14F-4D97-AF65-F5344CB8AC3E}">
        <p14:creationId xmlns:p14="http://schemas.microsoft.com/office/powerpoint/2010/main" val="36943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E1B5-4B9C-B844-A570-806E0F3B083F}"/>
              </a:ext>
            </a:extLst>
          </p:cNvPr>
          <p:cNvSpPr>
            <a:spLocks noGrp="1"/>
          </p:cNvSpPr>
          <p:nvPr>
            <p:ph type="title"/>
          </p:nvPr>
        </p:nvSpPr>
        <p:spPr>
          <a:xfrm>
            <a:off x="5297762" y="1053711"/>
            <a:ext cx="5638994" cy="1424446"/>
          </a:xfrm>
        </p:spPr>
        <p:txBody>
          <a:bodyPr>
            <a:normAutofit/>
          </a:bodyPr>
          <a:lstStyle/>
          <a:p>
            <a:r>
              <a:rPr lang="en-GB" dirty="0">
                <a:solidFill>
                  <a:srgbClr val="FFFFFF"/>
                </a:solidFill>
              </a:rPr>
              <a:t>Dipoles</a:t>
            </a:r>
          </a:p>
        </p:txBody>
      </p:sp>
      <p:pic>
        <p:nvPicPr>
          <p:cNvPr id="4" name="Content Placeholder 3" descr="A close up of a logo&#10;&#10;Description automatically generated">
            <a:extLst>
              <a:ext uri="{FF2B5EF4-FFF2-40B4-BE49-F238E27FC236}">
                <a16:creationId xmlns:a16="http://schemas.microsoft.com/office/drawing/2014/main" id="{593A44D0-4282-4A45-AA19-99E28F486E79}"/>
              </a:ext>
            </a:extLst>
          </p:cNvPr>
          <p:cNvPicPr>
            <a:picLocks noChangeAspect="1"/>
          </p:cNvPicPr>
          <p:nvPr/>
        </p:nvPicPr>
        <p:blipFill rotWithShape="1">
          <a:blip r:embed="rId2"/>
          <a:srcRect t="4098" r="1" b="3735"/>
          <a:stretch/>
        </p:blipFill>
        <p:spPr>
          <a:xfrm>
            <a:off x="583550" y="478232"/>
            <a:ext cx="3459402" cy="2789902"/>
          </a:xfrm>
          <a:prstGeom prst="rect">
            <a:avLst/>
          </a:prstGeom>
        </p:spPr>
      </p:pic>
      <p:pic>
        <p:nvPicPr>
          <p:cNvPr id="6" name="Picture 5" descr="A picture containing device&#10;&#10;Description automatically generated">
            <a:extLst>
              <a:ext uri="{FF2B5EF4-FFF2-40B4-BE49-F238E27FC236}">
                <a16:creationId xmlns:a16="http://schemas.microsoft.com/office/drawing/2014/main" id="{FC73B0AB-9C70-EE4F-8670-BA00AE7D00D0}"/>
              </a:ext>
            </a:extLst>
          </p:cNvPr>
          <p:cNvPicPr>
            <a:picLocks noChangeAspect="1"/>
          </p:cNvPicPr>
          <p:nvPr/>
        </p:nvPicPr>
        <p:blipFill>
          <a:blip r:embed="rId3"/>
          <a:stretch>
            <a:fillRect/>
          </a:stretch>
        </p:blipFill>
        <p:spPr>
          <a:xfrm>
            <a:off x="581003" y="3589867"/>
            <a:ext cx="3464496" cy="2788920"/>
          </a:xfrm>
          <a:prstGeom prst="rect">
            <a:avLst/>
          </a:prstGeom>
        </p:spPr>
      </p:pic>
      <p:sp>
        <p:nvSpPr>
          <p:cNvPr id="14" name="Content Placeholder 8">
            <a:extLst>
              <a:ext uri="{FF2B5EF4-FFF2-40B4-BE49-F238E27FC236}">
                <a16:creationId xmlns:a16="http://schemas.microsoft.com/office/drawing/2014/main" id="{EDA75EB0-1488-44C4-B018-17B3594C5C85}"/>
              </a:ext>
            </a:extLst>
          </p:cNvPr>
          <p:cNvSpPr>
            <a:spLocks noGrp="1"/>
          </p:cNvSpPr>
          <p:nvPr>
            <p:ph idx="1"/>
          </p:nvPr>
        </p:nvSpPr>
        <p:spPr>
          <a:xfrm>
            <a:off x="5297762" y="2799889"/>
            <a:ext cx="5747187" cy="2987543"/>
          </a:xfrm>
        </p:spPr>
        <p:txBody>
          <a:bodyPr anchor="t">
            <a:normAutofit/>
          </a:bodyPr>
          <a:lstStyle/>
          <a:p>
            <a:endParaRPr lang="en-US" sz="2400">
              <a:solidFill>
                <a:srgbClr val="FFFFFF"/>
              </a:solidFill>
            </a:endParaRPr>
          </a:p>
        </p:txBody>
      </p:sp>
      <p:sp>
        <p:nvSpPr>
          <p:cNvPr id="3" name="TextBox 2">
            <a:extLst>
              <a:ext uri="{FF2B5EF4-FFF2-40B4-BE49-F238E27FC236}">
                <a16:creationId xmlns:a16="http://schemas.microsoft.com/office/drawing/2014/main" id="{3F1397C4-5C15-6E47-835F-5F98689C97EF}"/>
              </a:ext>
            </a:extLst>
          </p:cNvPr>
          <p:cNvSpPr txBox="1"/>
          <p:nvPr/>
        </p:nvSpPr>
        <p:spPr>
          <a:xfrm>
            <a:off x="5628564" y="108900"/>
            <a:ext cx="2380780" cy="923330"/>
          </a:xfrm>
          <a:prstGeom prst="rect">
            <a:avLst/>
          </a:prstGeom>
          <a:noFill/>
        </p:spPr>
        <p:txBody>
          <a:bodyPr wrap="none" rtlCol="0">
            <a:spAutoFit/>
          </a:bodyPr>
          <a:lstStyle/>
          <a:p>
            <a:r>
              <a:rPr lang="en-GB" sz="5400" b="1" dirty="0"/>
              <a:t>Dipoles</a:t>
            </a:r>
            <a:r>
              <a:rPr lang="en-GB" dirty="0"/>
              <a:t> </a:t>
            </a:r>
          </a:p>
        </p:txBody>
      </p:sp>
    </p:spTree>
    <p:extLst>
      <p:ext uri="{BB962C8B-B14F-4D97-AF65-F5344CB8AC3E}">
        <p14:creationId xmlns:p14="http://schemas.microsoft.com/office/powerpoint/2010/main" val="2328916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646E30-6A77-4415-8558-A2AB7D227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5" name="Freeform 5">
              <a:extLst>
                <a:ext uri="{FF2B5EF4-FFF2-40B4-BE49-F238E27FC236}">
                  <a16:creationId xmlns:a16="http://schemas.microsoft.com/office/drawing/2014/main" id="{D0E3B8D7-C931-40B3-94FB-98E15C76F8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9FCA7471-8C0C-43E7-9A00-C13E6DC101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498F587C-46F1-4095-A0C3-EAF91DAC01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409D37FC-507D-4239-A6BF-E015320EE1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B6AEA753-7015-4FEE-BBDE-91120C18D5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F7656FD6-25FA-43E0-A4A7-80461EE636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D9AE8C82-FCDA-485C-9B9B-1067BB5DB0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340B54B4-0492-4E15-9A0B-59FA5B258A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DCB88456-A4B7-441A-8800-6E0B45372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5403A615-71FC-408F-929A-11F59B199C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F6E03973-8B59-47C8-9B56-71AD8F1B6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E77B32D6-10AC-4848-BC39-790468B449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34B15EEE-04F8-4E92-AABD-26D022E1A8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74EA1B2D-47D4-412B-A790-DFCBC86319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4041B814-6528-4628-93F9-C48B365E22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9A3F514E-1E53-46E7-A5C4-9C5F703619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07B135E6-8DCA-4CB5-B420-61581655C8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ED1D6CAB-6E04-4581-BF7F-218FDC5FD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FFBF151C-6998-4E22-843A-764BDA5615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AB039E6D-78CB-467C-8A2C-00EAC8FDBA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36" name="Rectangle 35">
              <a:extLst>
                <a:ext uri="{FF2B5EF4-FFF2-40B4-BE49-F238E27FC236}">
                  <a16:creationId xmlns:a16="http://schemas.microsoft.com/office/drawing/2014/main" id="{FF0338B8-D546-4DED-9BC3-559352FA7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9">
              <a:extLst>
                <a:ext uri="{FF2B5EF4-FFF2-40B4-BE49-F238E27FC236}">
                  <a16:creationId xmlns:a16="http://schemas.microsoft.com/office/drawing/2014/main" id="{B6CF6D3F-573A-4967-BC45-886591B9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9AA0979-7C80-4E3A-B9E5-F6EF63845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1BD88C8-06A9-6B47-8FD8-AD7EF9662C44}"/>
              </a:ext>
            </a:extLst>
          </p:cNvPr>
          <p:cNvSpPr>
            <a:spLocks noGrp="1"/>
          </p:cNvSpPr>
          <p:nvPr>
            <p:ph type="title"/>
          </p:nvPr>
        </p:nvSpPr>
        <p:spPr>
          <a:xfrm>
            <a:off x="896112" y="2075688"/>
            <a:ext cx="3657600" cy="2039112"/>
          </a:xfrm>
        </p:spPr>
        <p:txBody>
          <a:bodyPr vert="horz" lIns="91440" tIns="45720" rIns="91440" bIns="45720" rtlCol="0" anchor="b">
            <a:normAutofit/>
          </a:bodyPr>
          <a:lstStyle/>
          <a:p>
            <a:pPr algn="ctr"/>
            <a:r>
              <a:rPr lang="en-US" sz="5400">
                <a:solidFill>
                  <a:srgbClr val="FFFFFF"/>
                </a:solidFill>
              </a:rPr>
              <a:t>EEG Volume conduction </a:t>
            </a:r>
          </a:p>
        </p:txBody>
      </p:sp>
      <p:pic>
        <p:nvPicPr>
          <p:cNvPr id="5" name="Content Placeholder 4" descr="A drawing of a person&#10;&#10;Description automatically generated">
            <a:extLst>
              <a:ext uri="{FF2B5EF4-FFF2-40B4-BE49-F238E27FC236}">
                <a16:creationId xmlns:a16="http://schemas.microsoft.com/office/drawing/2014/main" id="{A35030B9-8F48-4840-B244-323906F6F5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 b="5490"/>
          <a:stretch/>
        </p:blipFill>
        <p:spPr>
          <a:xfrm>
            <a:off x="5449824" y="10"/>
            <a:ext cx="6748272" cy="6857990"/>
          </a:xfrm>
          <a:prstGeom prst="rect">
            <a:avLst/>
          </a:prstGeom>
        </p:spPr>
      </p:pic>
      <p:sp>
        <p:nvSpPr>
          <p:cNvPr id="6" name="TextBox 5">
            <a:extLst>
              <a:ext uri="{FF2B5EF4-FFF2-40B4-BE49-F238E27FC236}">
                <a16:creationId xmlns:a16="http://schemas.microsoft.com/office/drawing/2014/main" id="{2956ED3D-B201-A04B-9766-A008D49E0CCD}"/>
              </a:ext>
            </a:extLst>
          </p:cNvPr>
          <p:cNvSpPr txBox="1"/>
          <p:nvPr/>
        </p:nvSpPr>
        <p:spPr>
          <a:xfrm>
            <a:off x="177533" y="5503851"/>
            <a:ext cx="8463986" cy="1323439"/>
          </a:xfrm>
          <a:prstGeom prst="rect">
            <a:avLst/>
          </a:prstGeom>
          <a:noFill/>
        </p:spPr>
        <p:txBody>
          <a:bodyPr wrap="square" rtlCol="0">
            <a:spAutoFit/>
          </a:bodyPr>
          <a:lstStyle/>
          <a:p>
            <a:r>
              <a:rPr lang="en-GB" sz="2000" dirty="0"/>
              <a:t>Cortical tissue produces current upon activation, volume currents flow through</a:t>
            </a:r>
          </a:p>
          <a:p>
            <a:r>
              <a:rPr lang="en-GB" sz="2000" dirty="0"/>
              <a:t>the tissue of the brain into the skin and then into the electrodes recorded as potential distribution. Thus EEG records the potential of current as a result of volume currents </a:t>
            </a:r>
          </a:p>
        </p:txBody>
      </p:sp>
    </p:spTree>
    <p:extLst>
      <p:ext uri="{BB962C8B-B14F-4D97-AF65-F5344CB8AC3E}">
        <p14:creationId xmlns:p14="http://schemas.microsoft.com/office/powerpoint/2010/main" val="3050062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drawing of a person&#10;&#10;Description automatically generated">
            <a:extLst>
              <a:ext uri="{FF2B5EF4-FFF2-40B4-BE49-F238E27FC236}">
                <a16:creationId xmlns:a16="http://schemas.microsoft.com/office/drawing/2014/main" id="{5A69EFFD-43FF-3D48-8113-D11EF29D3785}"/>
              </a:ext>
            </a:extLst>
          </p:cNvPr>
          <p:cNvPicPr>
            <a:picLocks noChangeAspect="1"/>
          </p:cNvPicPr>
          <p:nvPr/>
        </p:nvPicPr>
        <p:blipFill rotWithShape="1">
          <a:blip r:embed="rId2">
            <a:extLst>
              <a:ext uri="{28A0092B-C50C-407E-A947-70E740481C1C}">
                <a14:useLocalDpi xmlns:a14="http://schemas.microsoft.com/office/drawing/2010/main" val="0"/>
              </a:ext>
            </a:extLst>
          </a:blip>
          <a:srcRect l="3165"/>
          <a:stretch/>
        </p:blipFill>
        <p:spPr>
          <a:xfrm>
            <a:off x="20" y="10"/>
            <a:ext cx="6176054" cy="6857990"/>
          </a:xfrm>
          <a:prstGeom prst="rect">
            <a:avLst/>
          </a:prstGeom>
        </p:spPr>
      </p:pic>
      <p:sp>
        <p:nvSpPr>
          <p:cNvPr id="9" name="Freeform: Shape 8">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54423"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83049"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FABD9CD-5DBD-BE41-9146-9B0800875617}"/>
              </a:ext>
            </a:extLst>
          </p:cNvPr>
          <p:cNvSpPr>
            <a:spLocks noGrp="1"/>
          </p:cNvSpPr>
          <p:nvPr>
            <p:ph idx="1"/>
          </p:nvPr>
        </p:nvSpPr>
        <p:spPr>
          <a:xfrm>
            <a:off x="5927906" y="1110039"/>
            <a:ext cx="5405142" cy="4154361"/>
          </a:xfrm>
        </p:spPr>
        <p:txBody>
          <a:bodyPr anchor="ctr">
            <a:normAutofit/>
          </a:bodyPr>
          <a:lstStyle/>
          <a:p>
            <a:r>
              <a:rPr lang="en-GB" sz="2400" dirty="0"/>
              <a:t>The potential difference between the electrodes corresponds to to the current flowing through the skin. </a:t>
            </a:r>
            <a:r>
              <a:rPr lang="en-GB" sz="2400" b="1" dirty="0"/>
              <a:t>HOWEVER</a:t>
            </a:r>
            <a:r>
              <a:rPr lang="en-GB" sz="2400" dirty="0"/>
              <a:t>, the skull is a very poor conductor and therefore only a very small portion of the current will flow through the skin. </a:t>
            </a:r>
          </a:p>
          <a:p>
            <a:r>
              <a:rPr lang="en-GB" sz="2400" dirty="0"/>
              <a:t>Therefore, in order to accurately understand the current flowing into the EEG electrodes, we need to model the skin and skull as accurately as possible.  </a:t>
            </a:r>
          </a:p>
        </p:txBody>
      </p:sp>
    </p:spTree>
    <p:extLst>
      <p:ext uri="{BB962C8B-B14F-4D97-AF65-F5344CB8AC3E}">
        <p14:creationId xmlns:p14="http://schemas.microsoft.com/office/powerpoint/2010/main" val="349654718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6CF9-593E-AF49-A3AA-0BCED3A6282F}"/>
              </a:ext>
            </a:extLst>
          </p:cNvPr>
          <p:cNvSpPr>
            <a:spLocks noGrp="1"/>
          </p:cNvSpPr>
          <p:nvPr>
            <p:ph type="title"/>
          </p:nvPr>
        </p:nvSpPr>
        <p:spPr>
          <a:xfrm>
            <a:off x="838200" y="365125"/>
            <a:ext cx="10515600" cy="1325563"/>
          </a:xfrm>
        </p:spPr>
        <p:txBody>
          <a:bodyPr/>
          <a:lstStyle/>
          <a:p>
            <a:r>
              <a:rPr lang="en-GB" dirty="0"/>
              <a:t>MEG </a:t>
            </a:r>
          </a:p>
        </p:txBody>
      </p:sp>
      <p:pic>
        <p:nvPicPr>
          <p:cNvPr id="5" name="Content Placeholder 4" descr="A close up of a map&#10;&#10;Description automatically generated">
            <a:extLst>
              <a:ext uri="{FF2B5EF4-FFF2-40B4-BE49-F238E27FC236}">
                <a16:creationId xmlns:a16="http://schemas.microsoft.com/office/drawing/2014/main" id="{6BA399C9-7DEA-A449-8AD0-EC908E84BB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96998" y="656043"/>
            <a:ext cx="6846450" cy="4351338"/>
          </a:xfrm>
        </p:spPr>
      </p:pic>
      <p:sp>
        <p:nvSpPr>
          <p:cNvPr id="6" name="TextBox 5">
            <a:extLst>
              <a:ext uri="{FF2B5EF4-FFF2-40B4-BE49-F238E27FC236}">
                <a16:creationId xmlns:a16="http://schemas.microsoft.com/office/drawing/2014/main" id="{62763ECD-1822-2648-AD69-2CA0FCCB5DFB}"/>
              </a:ext>
            </a:extLst>
          </p:cNvPr>
          <p:cNvSpPr txBox="1"/>
          <p:nvPr/>
        </p:nvSpPr>
        <p:spPr>
          <a:xfrm>
            <a:off x="1" y="1367522"/>
            <a:ext cx="5096998" cy="5355312"/>
          </a:xfrm>
          <a:prstGeom prst="rect">
            <a:avLst/>
          </a:prstGeom>
          <a:noFill/>
        </p:spPr>
        <p:txBody>
          <a:bodyPr wrap="square" rtlCol="0">
            <a:spAutoFit/>
          </a:bodyPr>
          <a:lstStyle/>
          <a:p>
            <a:r>
              <a:rPr lang="en-GB" dirty="0"/>
              <a:t>The same activity that triggers electrodes also in </a:t>
            </a:r>
          </a:p>
          <a:p>
            <a:r>
              <a:rPr lang="en-GB" dirty="0"/>
              <a:t>primary currents produces a magnetic field around the head. </a:t>
            </a:r>
          </a:p>
          <a:p>
            <a:endParaRPr lang="en-GB" dirty="0"/>
          </a:p>
          <a:p>
            <a:r>
              <a:rPr lang="en-GB" dirty="0"/>
              <a:t>The magnetic field of the secondary currents is also recorded.  The secondary currents are what we need volume conduction models.  </a:t>
            </a:r>
          </a:p>
          <a:p>
            <a:endParaRPr lang="en-GB" dirty="0"/>
          </a:p>
          <a:p>
            <a:r>
              <a:rPr lang="en-GB" dirty="0"/>
              <a:t>Only tiny fraction of the current passes through the poorly conductive skull. </a:t>
            </a:r>
            <a:r>
              <a:rPr lang="en-GB" b="1" dirty="0"/>
              <a:t>Therefore the skull and the skin are neglected in the MEG model</a:t>
            </a:r>
            <a:r>
              <a:rPr lang="en-GB" dirty="0"/>
              <a:t>.  </a:t>
            </a:r>
          </a:p>
          <a:p>
            <a:endParaRPr lang="en-GB" dirty="0"/>
          </a:p>
          <a:p>
            <a:r>
              <a:rPr lang="en-GB" dirty="0"/>
              <a:t>Therefore with MEG we can use a simple volume conduction model.  </a:t>
            </a:r>
          </a:p>
          <a:p>
            <a:endParaRPr lang="en-GB" dirty="0"/>
          </a:p>
          <a:p>
            <a:r>
              <a:rPr lang="en-GB" dirty="0"/>
              <a:t>Similarities with EEG: </a:t>
            </a:r>
          </a:p>
          <a:p>
            <a:r>
              <a:rPr lang="en-GB" dirty="0"/>
              <a:t>Identical source model </a:t>
            </a:r>
          </a:p>
          <a:p>
            <a:r>
              <a:rPr lang="en-GB" dirty="0"/>
              <a:t>Similar volume conductor model </a:t>
            </a:r>
          </a:p>
          <a:p>
            <a:r>
              <a:rPr lang="en-GB" dirty="0"/>
              <a:t>IDENTICAL inverse methods apply! </a:t>
            </a:r>
          </a:p>
        </p:txBody>
      </p:sp>
    </p:spTree>
    <p:extLst>
      <p:ext uri="{BB962C8B-B14F-4D97-AF65-F5344CB8AC3E}">
        <p14:creationId xmlns:p14="http://schemas.microsoft.com/office/powerpoint/2010/main" val="9291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CD14-0840-40A4-A74E-C35CAF5CD12C}"/>
              </a:ext>
            </a:extLst>
          </p:cNvPr>
          <p:cNvSpPr>
            <a:spLocks noGrp="1"/>
          </p:cNvSpPr>
          <p:nvPr>
            <p:ph type="title"/>
          </p:nvPr>
        </p:nvSpPr>
        <p:spPr/>
        <p:txBody>
          <a:bodyPr/>
          <a:lstStyle/>
          <a:p>
            <a:r>
              <a:rPr lang="en-GB" dirty="0"/>
              <a:t>Multiple comparison problem</a:t>
            </a:r>
          </a:p>
        </p:txBody>
      </p:sp>
      <p:pic>
        <p:nvPicPr>
          <p:cNvPr id="8" name="image1.png">
            <a:extLst>
              <a:ext uri="{FF2B5EF4-FFF2-40B4-BE49-F238E27FC236}">
                <a16:creationId xmlns:a16="http://schemas.microsoft.com/office/drawing/2014/main" id="{1B7C6FD8-E3E9-46F4-A139-AF6574E6EE5A}"/>
              </a:ext>
            </a:extLst>
          </p:cNvPr>
          <p:cNvPicPr/>
          <p:nvPr/>
        </p:nvPicPr>
        <p:blipFill>
          <a:blip r:embed="rId3"/>
          <a:srcRect l="64848" t="22852" r="3513" b="11783"/>
          <a:stretch>
            <a:fillRect/>
          </a:stretch>
        </p:blipFill>
        <p:spPr>
          <a:xfrm>
            <a:off x="888075" y="1800887"/>
            <a:ext cx="3796327" cy="4483735"/>
          </a:xfrm>
          <a:prstGeom prst="rect">
            <a:avLst/>
          </a:prstGeom>
          <a:ln w="12700">
            <a:miter lim="400000"/>
          </a:ln>
        </p:spPr>
      </p:pic>
      <p:sp>
        <p:nvSpPr>
          <p:cNvPr id="11" name="Flowchart: Alternate Process 10">
            <a:extLst>
              <a:ext uri="{FF2B5EF4-FFF2-40B4-BE49-F238E27FC236}">
                <a16:creationId xmlns:a16="http://schemas.microsoft.com/office/drawing/2014/main" id="{DBEF1A4E-3A50-480E-8FCA-5CB137B32767}"/>
              </a:ext>
            </a:extLst>
          </p:cNvPr>
          <p:cNvSpPr/>
          <p:nvPr/>
        </p:nvSpPr>
        <p:spPr>
          <a:xfrm>
            <a:off x="5874328" y="2087879"/>
            <a:ext cx="5349240" cy="3810000"/>
          </a:xfrm>
          <a:prstGeom prst="flowChartAlternateProcess">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400" dirty="0">
                <a:ln w="0"/>
                <a:solidFill>
                  <a:schemeClr val="tx1"/>
                </a:solidFill>
                <a:effectLst>
                  <a:outerShdw blurRad="38100" dist="19050" dir="2700000" algn="tl" rotWithShape="0">
                    <a:schemeClr val="dk1">
                      <a:alpha val="40000"/>
                    </a:schemeClr>
                  </a:outerShdw>
                </a:effectLst>
              </a:rPr>
              <a:t>How many sets of EEG data will be collected for a 30 minutes recording?</a:t>
            </a:r>
          </a:p>
          <a:p>
            <a:pPr marL="342900" indent="-342900">
              <a:lnSpc>
                <a:spcPct val="150000"/>
              </a:lnSpc>
              <a:buAutoNum type="arabicPeriod"/>
            </a:pPr>
            <a:r>
              <a:rPr lang="en-GB" dirty="0">
                <a:ln w="0"/>
                <a:solidFill>
                  <a:schemeClr val="tx1"/>
                </a:solidFill>
                <a:effectLst>
                  <a:outerShdw blurRad="38100" dist="19050" dir="2700000" algn="tl" rotWithShape="0">
                    <a:schemeClr val="dk1">
                      <a:alpha val="40000"/>
                    </a:schemeClr>
                  </a:outerShdw>
                </a:effectLst>
              </a:rPr>
              <a:t>Number of electrodes? 10-256 sites</a:t>
            </a:r>
          </a:p>
          <a:p>
            <a:pPr marL="342900" indent="-342900">
              <a:lnSpc>
                <a:spcPct val="150000"/>
              </a:lnSpc>
              <a:buAutoNum type="arabicPeriod"/>
            </a:pPr>
            <a:r>
              <a:rPr lang="en-GB" dirty="0">
                <a:ln w="0"/>
                <a:solidFill>
                  <a:schemeClr val="tx1"/>
                </a:solidFill>
                <a:effectLst>
                  <a:outerShdw blurRad="38100" dist="19050" dir="2700000" algn="tl" rotWithShape="0">
                    <a:schemeClr val="dk1">
                      <a:alpha val="40000"/>
                    </a:schemeClr>
                  </a:outerShdw>
                </a:effectLst>
              </a:rPr>
              <a:t>Time Window? Hundred milliseconds</a:t>
            </a:r>
          </a:p>
          <a:p>
            <a:pPr marL="342900" indent="-342900">
              <a:lnSpc>
                <a:spcPct val="150000"/>
              </a:lnSpc>
              <a:buAutoNum type="arabicPeriod"/>
            </a:pPr>
            <a:r>
              <a:rPr lang="en-GB" dirty="0">
                <a:ln w="0"/>
                <a:solidFill>
                  <a:schemeClr val="tx1"/>
                </a:solidFill>
                <a:effectLst>
                  <a:outerShdw blurRad="38100" dist="19050" dir="2700000" algn="tl" rotWithShape="0">
                    <a:schemeClr val="dk1">
                      <a:alpha val="40000"/>
                    </a:schemeClr>
                  </a:outerShdw>
                </a:effectLst>
              </a:rPr>
              <a:t>Experimental Design? Event-related design</a:t>
            </a:r>
          </a:p>
          <a:p>
            <a:pPr algn="ct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16113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2CD7-B59C-0044-AFC9-66184267B493}"/>
              </a:ext>
            </a:extLst>
          </p:cNvPr>
          <p:cNvSpPr>
            <a:spLocks noGrp="1"/>
          </p:cNvSpPr>
          <p:nvPr>
            <p:ph type="title"/>
          </p:nvPr>
        </p:nvSpPr>
        <p:spPr/>
        <p:txBody>
          <a:bodyPr/>
          <a:lstStyle/>
          <a:p>
            <a:r>
              <a:rPr lang="en-GB" dirty="0"/>
              <a:t>ECD = Source model </a:t>
            </a:r>
          </a:p>
        </p:txBody>
      </p:sp>
      <p:sp>
        <p:nvSpPr>
          <p:cNvPr id="3" name="Content Placeholder 2">
            <a:extLst>
              <a:ext uri="{FF2B5EF4-FFF2-40B4-BE49-F238E27FC236}">
                <a16:creationId xmlns:a16="http://schemas.microsoft.com/office/drawing/2014/main" id="{3BD07D87-86D5-6B4C-94FC-88AEE532711B}"/>
              </a:ext>
            </a:extLst>
          </p:cNvPr>
          <p:cNvSpPr>
            <a:spLocks noGrp="1"/>
          </p:cNvSpPr>
          <p:nvPr>
            <p:ph idx="1"/>
          </p:nvPr>
        </p:nvSpPr>
        <p:spPr/>
        <p:txBody>
          <a:bodyPr>
            <a:normAutofit fontScale="92500" lnSpcReduction="10000"/>
          </a:bodyPr>
          <a:lstStyle/>
          <a:p>
            <a:r>
              <a:rPr lang="en-GB" dirty="0"/>
              <a:t>A summation of currents of many neurons with the same positive-negative direction can be mimicked as one strong dipole. This is termed the equivalent current dipole (ECD).</a:t>
            </a:r>
          </a:p>
          <a:p>
            <a:endParaRPr lang="en-GB" dirty="0"/>
          </a:p>
          <a:p>
            <a:r>
              <a:rPr lang="en-GB" dirty="0"/>
              <a:t>Simplification of action potentials are used to mimic activity of neuronal dendritic trees (image focusing on a piece of tissue with many dendrites) through a mathematical model termed ‘</a:t>
            </a:r>
            <a:r>
              <a:rPr lang="en-GB" b="1" dirty="0"/>
              <a:t>Equivalent current dipole’ or ECD</a:t>
            </a:r>
            <a:r>
              <a:rPr lang="en-GB" dirty="0"/>
              <a:t>. The ECD is a description of + and – poles much like a battery. The process cannot use a single neuron as the resolution is to low therefore a column of tissue is taken into though and given a larger overall ECD instead as a representative. Depending on the focus this can and usually is further simplified as an even larger ECD representative.    </a:t>
            </a:r>
          </a:p>
          <a:p>
            <a:endParaRPr lang="en-GB" dirty="0"/>
          </a:p>
          <a:p>
            <a:endParaRPr lang="en-GB" dirty="0"/>
          </a:p>
          <a:p>
            <a:endParaRPr lang="en-GB" dirty="0"/>
          </a:p>
        </p:txBody>
      </p:sp>
      <p:sp>
        <p:nvSpPr>
          <p:cNvPr id="4" name="TextBox 3">
            <a:extLst>
              <a:ext uri="{FF2B5EF4-FFF2-40B4-BE49-F238E27FC236}">
                <a16:creationId xmlns:a16="http://schemas.microsoft.com/office/drawing/2014/main" id="{0E36C92C-A4F0-D144-AD51-56766EEFC074}"/>
              </a:ext>
            </a:extLst>
          </p:cNvPr>
          <p:cNvSpPr txBox="1"/>
          <p:nvPr/>
        </p:nvSpPr>
        <p:spPr>
          <a:xfrm>
            <a:off x="5044965" y="4552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337476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0837004-2196-7945-A887-065549A32351}"/>
              </a:ext>
            </a:extLst>
          </p:cNvPr>
          <p:cNvSpPr>
            <a:spLocks noChangeArrowheads="1"/>
          </p:cNvSpPr>
          <p:nvPr/>
        </p:nvSpPr>
        <p:spPr bwMode="auto">
          <a:xfrm>
            <a:off x="1837117" y="720725"/>
            <a:ext cx="5830887" cy="96838"/>
          </a:xfrm>
          <a:prstGeom prst="rect">
            <a:avLst/>
          </a:prstGeom>
          <a:solidFill>
            <a:schemeClr val="hlink"/>
          </a:soli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sz="2000"/>
          </a:p>
        </p:txBody>
      </p:sp>
      <p:sp>
        <p:nvSpPr>
          <p:cNvPr id="5" name="Rectangle 3">
            <a:extLst>
              <a:ext uri="{FF2B5EF4-FFF2-40B4-BE49-F238E27FC236}">
                <a16:creationId xmlns:a16="http://schemas.microsoft.com/office/drawing/2014/main" id="{34DAE7C9-E6C9-A040-AF0B-E26887CB04A7}"/>
              </a:ext>
            </a:extLst>
          </p:cNvPr>
          <p:cNvSpPr>
            <a:spLocks noChangeArrowheads="1"/>
          </p:cNvSpPr>
          <p:nvPr/>
        </p:nvSpPr>
        <p:spPr bwMode="auto">
          <a:xfrm>
            <a:off x="1776792" y="0"/>
            <a:ext cx="8783637" cy="83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cmpd="thickThin">
                <a:solidFill>
                  <a:srgbClr val="C1CEFF"/>
                </a:solidFill>
                <a:miter lim="800000"/>
                <a:headEnd/>
                <a:tailEnd/>
              </a14:hiddenLine>
            </a:ext>
            <a:ext uri="{AF507438-7753-43E0-B8FC-AC1667EBCBE1}">
              <a14:hiddenEffects xmlns:a14="http://schemas.microsoft.com/office/drawing/2010/main">
                <a:effectLst>
                  <a:outerShdw dist="71842" dir="2700000" algn="ctr" rotWithShape="0">
                    <a:schemeClr val="bg1"/>
                  </a:outerShdw>
                </a:effectLst>
              </a14:hiddenEffects>
            </a:ext>
          </a:extLst>
        </p:spPr>
        <p:txBody>
          <a:bodyPr lIns="90488" tIns="44450" rIns="90488" bIns="44450" anchor="ctr"/>
          <a:lstStyle>
            <a:lvl1pPr>
              <a:defRPr sz="4400">
                <a:solidFill>
                  <a:schemeClr val="tx2"/>
                </a:solidFill>
                <a:latin typeface="Times New Roman" panose="02020603050405020304" pitchFamily="18" charset="0"/>
              </a:defRPr>
            </a:lvl1pPr>
            <a:lvl2pPr>
              <a:defRPr sz="4400">
                <a:solidFill>
                  <a:schemeClr val="tx2"/>
                </a:solidFill>
                <a:latin typeface="Times New Roman" panose="02020603050405020304" pitchFamily="18" charset="0"/>
              </a:defRPr>
            </a:lvl2pPr>
            <a:lvl3pPr>
              <a:defRPr sz="4400">
                <a:solidFill>
                  <a:schemeClr val="tx2"/>
                </a:solidFill>
                <a:latin typeface="Times New Roman" panose="02020603050405020304" pitchFamily="18" charset="0"/>
              </a:defRPr>
            </a:lvl3pPr>
            <a:lvl4pPr>
              <a:defRPr sz="4400">
                <a:solidFill>
                  <a:schemeClr val="tx2"/>
                </a:solidFill>
                <a:latin typeface="Times New Roman" panose="02020603050405020304" pitchFamily="18" charset="0"/>
              </a:defRPr>
            </a:lvl4pPr>
            <a:lvl5pP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lgn="ctr"/>
            <a:r>
              <a:rPr lang="de-DE" altLang="en-US" sz="2800" b="1"/>
              <a:t>Components of the source reconstruction process</a:t>
            </a:r>
            <a:endParaRPr lang="en-US" altLang="en-US" sz="2800" b="1"/>
          </a:p>
        </p:txBody>
      </p:sp>
      <p:sp>
        <p:nvSpPr>
          <p:cNvPr id="6" name="Rectangle 23">
            <a:extLst>
              <a:ext uri="{FF2B5EF4-FFF2-40B4-BE49-F238E27FC236}">
                <a16:creationId xmlns:a16="http://schemas.microsoft.com/office/drawing/2014/main" id="{0454FEEC-1475-F94A-970F-62DE815BB454}"/>
              </a:ext>
            </a:extLst>
          </p:cNvPr>
          <p:cNvSpPr>
            <a:spLocks noChangeArrowheads="1"/>
          </p:cNvSpPr>
          <p:nvPr/>
        </p:nvSpPr>
        <p:spPr bwMode="auto">
          <a:xfrm>
            <a:off x="2184779" y="910401"/>
            <a:ext cx="1828800"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Source model</a:t>
            </a:r>
            <a:endParaRPr lang="en-GB" altLang="en-US" sz="2000"/>
          </a:p>
        </p:txBody>
      </p:sp>
      <p:sp>
        <p:nvSpPr>
          <p:cNvPr id="7" name="Rectangle 24">
            <a:extLst>
              <a:ext uri="{FF2B5EF4-FFF2-40B4-BE49-F238E27FC236}">
                <a16:creationId xmlns:a16="http://schemas.microsoft.com/office/drawing/2014/main" id="{18973973-2C1F-7642-8FE1-C2789F06323D}"/>
              </a:ext>
            </a:extLst>
          </p:cNvPr>
          <p:cNvSpPr>
            <a:spLocks noChangeArrowheads="1"/>
          </p:cNvSpPr>
          <p:nvPr/>
        </p:nvSpPr>
        <p:spPr bwMode="auto">
          <a:xfrm>
            <a:off x="3781804" y="3539301"/>
            <a:ext cx="2246313"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Forward model</a:t>
            </a:r>
            <a:endParaRPr lang="en-GB" altLang="en-US" sz="2000"/>
          </a:p>
        </p:txBody>
      </p:sp>
      <p:sp>
        <p:nvSpPr>
          <p:cNvPr id="8" name="Rectangle 25">
            <a:extLst>
              <a:ext uri="{FF2B5EF4-FFF2-40B4-BE49-F238E27FC236}">
                <a16:creationId xmlns:a16="http://schemas.microsoft.com/office/drawing/2014/main" id="{3E645972-C12F-1A4A-8ADD-223AF7CAD4E0}"/>
              </a:ext>
            </a:extLst>
          </p:cNvPr>
          <p:cNvSpPr>
            <a:spLocks noChangeArrowheads="1"/>
          </p:cNvSpPr>
          <p:nvPr/>
        </p:nvSpPr>
        <p:spPr bwMode="auto">
          <a:xfrm>
            <a:off x="1837117" y="5682526"/>
            <a:ext cx="1779587" cy="707886"/>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Inverse method</a:t>
            </a:r>
            <a:endParaRPr lang="en-GB" altLang="en-US" sz="2000"/>
          </a:p>
        </p:txBody>
      </p:sp>
      <p:sp>
        <p:nvSpPr>
          <p:cNvPr id="9" name="Rectangle 26">
            <a:extLst>
              <a:ext uri="{FF2B5EF4-FFF2-40B4-BE49-F238E27FC236}">
                <a16:creationId xmlns:a16="http://schemas.microsoft.com/office/drawing/2014/main" id="{374622D9-5492-F34E-953D-9C542BA0E354}"/>
              </a:ext>
            </a:extLst>
          </p:cNvPr>
          <p:cNvSpPr>
            <a:spLocks noChangeArrowheads="1"/>
          </p:cNvSpPr>
          <p:nvPr/>
        </p:nvSpPr>
        <p:spPr bwMode="auto">
          <a:xfrm>
            <a:off x="8204579" y="5085526"/>
            <a:ext cx="1779588" cy="400110"/>
          </a:xfrm>
          <a:prstGeom prst="rect">
            <a:avLst/>
          </a:prstGeom>
          <a:gradFill rotWithShape="0">
            <a:gsLst>
              <a:gs pos="0">
                <a:srgbClr val="FFFF99"/>
              </a:gs>
              <a:gs pos="100000">
                <a:srgbClr val="FFFF99">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de-DE" altLang="en-US" sz="2000"/>
              <a:t>Registration</a:t>
            </a:r>
            <a:endParaRPr lang="en-GB" altLang="en-US" sz="2000"/>
          </a:p>
        </p:txBody>
      </p:sp>
      <p:sp>
        <p:nvSpPr>
          <p:cNvPr id="10" name="Rectangle 27">
            <a:extLst>
              <a:ext uri="{FF2B5EF4-FFF2-40B4-BE49-F238E27FC236}">
                <a16:creationId xmlns:a16="http://schemas.microsoft.com/office/drawing/2014/main" id="{7CB0A12D-687D-2B48-8898-6576B5F48AB7}"/>
              </a:ext>
            </a:extLst>
          </p:cNvPr>
          <p:cNvSpPr>
            <a:spLocks noChangeArrowheads="1"/>
          </p:cNvSpPr>
          <p:nvPr/>
        </p:nvSpPr>
        <p:spPr bwMode="auto">
          <a:xfrm>
            <a:off x="7137779" y="910709"/>
            <a:ext cx="1309688"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‘Imaging’</a:t>
            </a:r>
          </a:p>
        </p:txBody>
      </p:sp>
      <p:sp>
        <p:nvSpPr>
          <p:cNvPr id="11" name="Rectangle 28">
            <a:extLst>
              <a:ext uri="{FF2B5EF4-FFF2-40B4-BE49-F238E27FC236}">
                <a16:creationId xmlns:a16="http://schemas.microsoft.com/office/drawing/2014/main" id="{AD118B69-5058-2540-9E4F-4F9A30F9A2EE}"/>
              </a:ext>
            </a:extLst>
          </p:cNvPr>
          <p:cNvSpPr>
            <a:spLocks noChangeArrowheads="1"/>
          </p:cNvSpPr>
          <p:nvPr/>
        </p:nvSpPr>
        <p:spPr bwMode="auto">
          <a:xfrm>
            <a:off x="4554917" y="91070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‘ECD’</a:t>
            </a:r>
          </a:p>
        </p:txBody>
      </p:sp>
      <p:grpSp>
        <p:nvGrpSpPr>
          <p:cNvPr id="12" name="Group 59">
            <a:extLst>
              <a:ext uri="{FF2B5EF4-FFF2-40B4-BE49-F238E27FC236}">
                <a16:creationId xmlns:a16="http://schemas.microsoft.com/office/drawing/2014/main" id="{69F22C16-0CC2-7E4C-BA7D-ED921CAAD0C2}"/>
              </a:ext>
            </a:extLst>
          </p:cNvPr>
          <p:cNvGrpSpPr>
            <a:grpSpLocks/>
          </p:cNvGrpSpPr>
          <p:nvPr/>
        </p:nvGrpSpPr>
        <p:grpSpPr bwMode="auto">
          <a:xfrm>
            <a:off x="4137404" y="1511300"/>
            <a:ext cx="2025650" cy="1308100"/>
            <a:chOff x="1326" y="1000"/>
            <a:chExt cx="1276" cy="824"/>
          </a:xfrm>
        </p:grpSpPr>
        <p:pic>
          <p:nvPicPr>
            <p:cNvPr id="13" name="Picture 40" descr="ZoomMR&amp;Source">
              <a:extLst>
                <a:ext uri="{FF2B5EF4-FFF2-40B4-BE49-F238E27FC236}">
                  <a16:creationId xmlns:a16="http://schemas.microsoft.com/office/drawing/2014/main" id="{001ACE82-13BE-344F-BF2B-ED4CF85B2B36}"/>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393" t="4367" r="46519" b="55072"/>
            <a:stretch>
              <a:fillRect/>
            </a:stretch>
          </p:blipFill>
          <p:spPr bwMode="auto">
            <a:xfrm>
              <a:off x="1326" y="1000"/>
              <a:ext cx="1276" cy="824"/>
            </a:xfrm>
            <a:prstGeom prst="rect">
              <a:avLst/>
            </a:prstGeom>
            <a:noFill/>
            <a:extLst>
              <a:ext uri="{909E8E84-426E-40DD-AFC4-6F175D3DCCD1}">
                <a14:hiddenFill xmlns:a14="http://schemas.microsoft.com/office/drawing/2010/main">
                  <a:solidFill>
                    <a:srgbClr val="FFFFFF"/>
                  </a:solidFill>
                </a14:hiddenFill>
              </a:ext>
            </a:extLst>
          </p:spPr>
        </p:pic>
        <p:sp>
          <p:nvSpPr>
            <p:cNvPr id="14" name="Oval 41">
              <a:extLst>
                <a:ext uri="{FF2B5EF4-FFF2-40B4-BE49-F238E27FC236}">
                  <a16:creationId xmlns:a16="http://schemas.microsoft.com/office/drawing/2014/main" id="{62CAEDB3-2D86-0A45-8072-AE430D316E45}"/>
                </a:ext>
              </a:extLst>
            </p:cNvPr>
            <p:cNvSpPr>
              <a:spLocks noChangeArrowheads="1"/>
            </p:cNvSpPr>
            <p:nvPr/>
          </p:nvSpPr>
          <p:spPr bwMode="auto">
            <a:xfrm>
              <a:off x="2142" y="1367"/>
              <a:ext cx="130" cy="35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n-GB" sz="2000"/>
            </a:p>
          </p:txBody>
        </p:sp>
        <p:sp>
          <p:nvSpPr>
            <p:cNvPr id="15" name="Line 42">
              <a:extLst>
                <a:ext uri="{FF2B5EF4-FFF2-40B4-BE49-F238E27FC236}">
                  <a16:creationId xmlns:a16="http://schemas.microsoft.com/office/drawing/2014/main" id="{1EC89079-27D8-5246-85F7-C47C7194B450}"/>
                </a:ext>
              </a:extLst>
            </p:cNvPr>
            <p:cNvSpPr>
              <a:spLocks noChangeShapeType="1"/>
            </p:cNvSpPr>
            <p:nvPr/>
          </p:nvSpPr>
          <p:spPr bwMode="auto">
            <a:xfrm flipH="1" flipV="1">
              <a:off x="1926" y="1271"/>
              <a:ext cx="240" cy="24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grpSp>
      <p:pic>
        <p:nvPicPr>
          <p:cNvPr id="16" name="Picture 31" descr="cortex_dip">
            <a:extLst>
              <a:ext uri="{FF2B5EF4-FFF2-40B4-BE49-F238E27FC236}">
                <a16:creationId xmlns:a16="http://schemas.microsoft.com/office/drawing/2014/main" id="{592C6C2E-05D6-8148-90AD-C2CBCFC3868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24609" t="2771" r="20990" b="4745"/>
          <a:stretch>
            <a:fillRect/>
          </a:stretch>
        </p:blipFill>
        <p:spPr bwMode="auto">
          <a:xfrm>
            <a:off x="7325104" y="1484313"/>
            <a:ext cx="1108075" cy="14112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33">
            <a:extLst>
              <a:ext uri="{FF2B5EF4-FFF2-40B4-BE49-F238E27FC236}">
                <a16:creationId xmlns:a16="http://schemas.microsoft.com/office/drawing/2014/main" id="{86D9C709-342C-294F-8494-EF23E472B492}"/>
              </a:ext>
            </a:extLst>
          </p:cNvPr>
          <p:cNvSpPr>
            <a:spLocks noChangeArrowheads="1"/>
          </p:cNvSpPr>
          <p:nvPr/>
        </p:nvSpPr>
        <p:spPr bwMode="auto">
          <a:xfrm>
            <a:off x="7594979" y="1905000"/>
            <a:ext cx="134938" cy="13493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sz="2000"/>
          </a:p>
        </p:txBody>
      </p:sp>
      <p:sp>
        <p:nvSpPr>
          <p:cNvPr id="18" name="Line 34">
            <a:extLst>
              <a:ext uri="{FF2B5EF4-FFF2-40B4-BE49-F238E27FC236}">
                <a16:creationId xmlns:a16="http://schemas.microsoft.com/office/drawing/2014/main" id="{9C6C5CEF-4F0D-1648-85CB-95C7F21F1D91}"/>
              </a:ext>
            </a:extLst>
          </p:cNvPr>
          <p:cNvSpPr>
            <a:spLocks noChangeShapeType="1"/>
          </p:cNvSpPr>
          <p:nvPr/>
        </p:nvSpPr>
        <p:spPr bwMode="auto">
          <a:xfrm>
            <a:off x="7729917" y="1981200"/>
            <a:ext cx="1182687"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pic>
        <p:nvPicPr>
          <p:cNvPr id="19" name="Picture 51">
            <a:extLst>
              <a:ext uri="{FF2B5EF4-FFF2-40B4-BE49-F238E27FC236}">
                <a16:creationId xmlns:a16="http://schemas.microsoft.com/office/drawing/2014/main" id="{9CECC25A-C556-BB40-AF69-B97E5E62793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652" t="16415" r="33209" b="16068"/>
          <a:stretch>
            <a:fillRect/>
          </a:stretch>
        </p:blipFill>
        <p:spPr bwMode="auto">
          <a:xfrm>
            <a:off x="8912604" y="1079500"/>
            <a:ext cx="812800" cy="14906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D4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55">
            <a:extLst>
              <a:ext uri="{FF2B5EF4-FFF2-40B4-BE49-F238E27FC236}">
                <a16:creationId xmlns:a16="http://schemas.microsoft.com/office/drawing/2014/main" id="{AF00349E-8D7F-BD49-AFF4-E99FB005982E}"/>
              </a:ext>
            </a:extLst>
          </p:cNvPr>
          <p:cNvSpPr>
            <a:spLocks noChangeShapeType="1"/>
          </p:cNvSpPr>
          <p:nvPr/>
        </p:nvSpPr>
        <p:spPr bwMode="auto">
          <a:xfrm rot="2700000" flipH="1" flipV="1">
            <a:off x="8887204" y="1331913"/>
            <a:ext cx="973137" cy="973138"/>
          </a:xfrm>
          <a:prstGeom prst="line">
            <a:avLst/>
          </a:prstGeom>
          <a:noFill/>
          <a:ln w="57150">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GB" sz="2000"/>
          </a:p>
        </p:txBody>
      </p:sp>
      <p:sp>
        <p:nvSpPr>
          <p:cNvPr id="21" name="Line 62">
            <a:extLst>
              <a:ext uri="{FF2B5EF4-FFF2-40B4-BE49-F238E27FC236}">
                <a16:creationId xmlns:a16="http://schemas.microsoft.com/office/drawing/2014/main" id="{150986B5-13F4-6149-992C-19206675F41F}"/>
              </a:ext>
            </a:extLst>
          </p:cNvPr>
          <p:cNvSpPr>
            <a:spLocks noChangeShapeType="1"/>
          </p:cNvSpPr>
          <p:nvPr/>
        </p:nvSpPr>
        <p:spPr bwMode="auto">
          <a:xfrm>
            <a:off x="6682167" y="2528888"/>
            <a:ext cx="0" cy="914400"/>
          </a:xfrm>
          <a:prstGeom prst="line">
            <a:avLst/>
          </a:pr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pic>
        <p:nvPicPr>
          <p:cNvPr id="22" name="Picture 60">
            <a:extLst>
              <a:ext uri="{FF2B5EF4-FFF2-40B4-BE49-F238E27FC236}">
                <a16:creationId xmlns:a16="http://schemas.microsoft.com/office/drawing/2014/main" id="{3C3F8047-ECDD-4F4A-A66C-0A569DCD203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1942" y="3543300"/>
            <a:ext cx="1062037" cy="1081088"/>
          </a:xfrm>
          <a:prstGeom prst="rect">
            <a:avLst/>
          </a:prstGeom>
          <a:noFill/>
          <a:ln>
            <a:noFill/>
          </a:ln>
          <a:effectLst/>
          <a:extLst>
            <a:ext uri="{909E8E84-426E-40DD-AFC4-6F175D3DCCD1}">
              <a14:hiddenFill xmlns:a14="http://schemas.microsoft.com/office/drawing/2010/main">
                <a:solidFill>
                  <a:srgbClr val="D40000"/>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Line 66">
            <a:extLst>
              <a:ext uri="{FF2B5EF4-FFF2-40B4-BE49-F238E27FC236}">
                <a16:creationId xmlns:a16="http://schemas.microsoft.com/office/drawing/2014/main" id="{DB66841F-7ADD-344C-AF1E-1EB0DC9F781A}"/>
              </a:ext>
            </a:extLst>
          </p:cNvPr>
          <p:cNvSpPr>
            <a:spLocks noChangeShapeType="1"/>
          </p:cNvSpPr>
          <p:nvPr/>
        </p:nvSpPr>
        <p:spPr bwMode="auto">
          <a:xfrm>
            <a:off x="6682167" y="4654550"/>
            <a:ext cx="0" cy="914400"/>
          </a:xfrm>
          <a:prstGeom prst="line">
            <a:avLst/>
          </a:pr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pic>
        <p:nvPicPr>
          <p:cNvPr id="24" name="Picture 68">
            <a:extLst>
              <a:ext uri="{FF2B5EF4-FFF2-40B4-BE49-F238E27FC236}">
                <a16:creationId xmlns:a16="http://schemas.microsoft.com/office/drawing/2014/main" id="{2892BD48-C420-7742-ABA9-A2C6A62A206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2417" y="5645150"/>
            <a:ext cx="817562"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6">
            <a:extLst>
              <a:ext uri="{FF2B5EF4-FFF2-40B4-BE49-F238E27FC236}">
                <a16:creationId xmlns:a16="http://schemas.microsoft.com/office/drawing/2014/main" id="{1C93020C-2E18-6648-BD1B-7FB04F70045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1167" y="5661025"/>
            <a:ext cx="806450" cy="9493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78">
            <a:extLst>
              <a:ext uri="{FF2B5EF4-FFF2-40B4-BE49-F238E27FC236}">
                <a16:creationId xmlns:a16="http://schemas.microsoft.com/office/drawing/2014/main" id="{00DE93EA-9072-744C-8FD4-82AC6B75077C}"/>
              </a:ext>
            </a:extLst>
          </p:cNvPr>
          <p:cNvSpPr>
            <a:spLocks noChangeArrowheads="1"/>
          </p:cNvSpPr>
          <p:nvPr/>
        </p:nvSpPr>
        <p:spPr bwMode="auto">
          <a:xfrm>
            <a:off x="5018467" y="615580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Data</a:t>
            </a:r>
          </a:p>
        </p:txBody>
      </p:sp>
      <p:sp>
        <p:nvSpPr>
          <p:cNvPr id="27" name="Rectangle 79">
            <a:extLst>
              <a:ext uri="{FF2B5EF4-FFF2-40B4-BE49-F238E27FC236}">
                <a16:creationId xmlns:a16="http://schemas.microsoft.com/office/drawing/2014/main" id="{B2051506-8899-5A40-A591-6B847E049331}"/>
              </a:ext>
            </a:extLst>
          </p:cNvPr>
          <p:cNvSpPr>
            <a:spLocks noChangeArrowheads="1"/>
          </p:cNvSpPr>
          <p:nvPr/>
        </p:nvSpPr>
        <p:spPr bwMode="auto">
          <a:xfrm>
            <a:off x="9558717" y="6187559"/>
            <a:ext cx="1116012" cy="369332"/>
          </a:xfrm>
          <a:prstGeom prst="rect">
            <a:avLst/>
          </a:prstGeom>
          <a:gradFill rotWithShape="0">
            <a:gsLst>
              <a:gs pos="0">
                <a:srgbClr val="D9FFFF"/>
              </a:gs>
              <a:gs pos="100000">
                <a:srgbClr val="D9FFFF">
                  <a:gamma/>
                  <a:shade val="79216"/>
                  <a:invGamma/>
                </a:srgbClr>
              </a:gs>
            </a:gsLst>
            <a:path path="shape">
              <a:fillToRect l="50000" t="50000" r="50000" b="50000"/>
            </a:path>
          </a:gradFill>
          <a:ln w="25400">
            <a:solidFill>
              <a:schemeClr val="tx1"/>
            </a:solidFill>
            <a:miter lim="800000"/>
            <a:headEnd/>
            <a:tailEnd/>
          </a:ln>
          <a:effectLst>
            <a:outerShdw dist="107763" dir="2700000" algn="ctr" rotWithShape="0">
              <a:schemeClr val="bg2"/>
            </a:outerShdw>
          </a:effectLst>
        </p:spPr>
        <p:txBody>
          <a:bodyPr anchor="ctr">
            <a:spAutoFit/>
          </a:bodyPr>
          <a:lstStyle/>
          <a:p>
            <a:pPr algn="ctr"/>
            <a:r>
              <a:rPr lang="en-GB" altLang="en-US"/>
              <a:t>Anatomy</a:t>
            </a:r>
          </a:p>
        </p:txBody>
      </p:sp>
      <p:sp>
        <p:nvSpPr>
          <p:cNvPr id="28" name="Line 80">
            <a:extLst>
              <a:ext uri="{FF2B5EF4-FFF2-40B4-BE49-F238E27FC236}">
                <a16:creationId xmlns:a16="http://schemas.microsoft.com/office/drawing/2014/main" id="{4A2F68A4-1484-B14E-8DB1-00ACDCD0D62C}"/>
              </a:ext>
            </a:extLst>
          </p:cNvPr>
          <p:cNvSpPr>
            <a:spLocks noChangeShapeType="1"/>
          </p:cNvSpPr>
          <p:nvPr/>
        </p:nvSpPr>
        <p:spPr bwMode="auto">
          <a:xfrm>
            <a:off x="7213979" y="6143625"/>
            <a:ext cx="1392238" cy="0"/>
          </a:xfrm>
          <a:prstGeom prst="line">
            <a:avLst/>
          </a:prstGeom>
          <a:noFill/>
          <a:ln w="76200">
            <a:solidFill>
              <a:srgbClr val="99CC00"/>
            </a:solidFill>
            <a:round/>
            <a:headEnd type="triangle" w="med" len="me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pPr algn="ctr"/>
            <a:endParaRPr lang="en-GB" sz="2000"/>
          </a:p>
        </p:txBody>
      </p:sp>
      <p:sp>
        <p:nvSpPr>
          <p:cNvPr id="29" name="Arc 81">
            <a:extLst>
              <a:ext uri="{FF2B5EF4-FFF2-40B4-BE49-F238E27FC236}">
                <a16:creationId xmlns:a16="http://schemas.microsoft.com/office/drawing/2014/main" id="{C421DABE-19A9-8B46-9752-E04221788494}"/>
              </a:ext>
            </a:extLst>
          </p:cNvPr>
          <p:cNvSpPr>
            <a:spLocks/>
          </p:cNvSpPr>
          <p:nvPr/>
        </p:nvSpPr>
        <p:spPr bwMode="auto">
          <a:xfrm flipH="1" flipV="1">
            <a:off x="2413379" y="1411288"/>
            <a:ext cx="2362200" cy="4914900"/>
          </a:xfrm>
          <a:custGeom>
            <a:avLst/>
            <a:gdLst>
              <a:gd name="G0" fmla="+- 0 0 0"/>
              <a:gd name="G1" fmla="+- 21600 0 0"/>
              <a:gd name="G2" fmla="+- 21600 0 0"/>
              <a:gd name="T0" fmla="*/ 0 w 21600"/>
              <a:gd name="T1" fmla="*/ 0 h 21933"/>
              <a:gd name="T2" fmla="*/ 21597 w 21600"/>
              <a:gd name="T3" fmla="*/ 21933 h 21933"/>
              <a:gd name="T4" fmla="*/ 0 w 21600"/>
              <a:gd name="T5" fmla="*/ 21600 h 21933"/>
            </a:gdLst>
            <a:ahLst/>
            <a:cxnLst>
              <a:cxn ang="0">
                <a:pos x="T0" y="T1"/>
              </a:cxn>
              <a:cxn ang="0">
                <a:pos x="T2" y="T3"/>
              </a:cxn>
              <a:cxn ang="0">
                <a:pos x="T4" y="T5"/>
              </a:cxn>
            </a:cxnLst>
            <a:rect l="0" t="0" r="r" b="b"/>
            <a:pathLst>
              <a:path w="21600" h="21933" fill="none" extrusionOk="0">
                <a:moveTo>
                  <a:pt x="-1" y="0"/>
                </a:moveTo>
                <a:cubicBezTo>
                  <a:pt x="11929" y="0"/>
                  <a:pt x="21600" y="9670"/>
                  <a:pt x="21600" y="21600"/>
                </a:cubicBezTo>
                <a:cubicBezTo>
                  <a:pt x="21600" y="21711"/>
                  <a:pt x="21599" y="21822"/>
                  <a:pt x="21597" y="21933"/>
                </a:cubicBezTo>
              </a:path>
              <a:path w="21600" h="21933" stroke="0" extrusionOk="0">
                <a:moveTo>
                  <a:pt x="-1" y="0"/>
                </a:moveTo>
                <a:cubicBezTo>
                  <a:pt x="11929" y="0"/>
                  <a:pt x="21600" y="9670"/>
                  <a:pt x="21600" y="21600"/>
                </a:cubicBezTo>
                <a:cubicBezTo>
                  <a:pt x="21600" y="21711"/>
                  <a:pt x="21599" y="21822"/>
                  <a:pt x="21597" y="21933"/>
                </a:cubicBezTo>
                <a:lnTo>
                  <a:pt x="0" y="21600"/>
                </a:lnTo>
                <a:close/>
              </a:path>
            </a:pathLst>
          </a:custGeom>
          <a:noFill/>
          <a:ln w="76200">
            <a:solidFill>
              <a:srgbClr val="99CC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GB" sz="2000"/>
          </a:p>
        </p:txBody>
      </p:sp>
      <p:sp>
        <p:nvSpPr>
          <p:cNvPr id="30" name="TextBox 29">
            <a:extLst>
              <a:ext uri="{FF2B5EF4-FFF2-40B4-BE49-F238E27FC236}">
                <a16:creationId xmlns:a16="http://schemas.microsoft.com/office/drawing/2014/main" id="{48305371-256C-1244-B787-14A362AF06F8}"/>
              </a:ext>
            </a:extLst>
          </p:cNvPr>
          <p:cNvSpPr txBox="1"/>
          <p:nvPr/>
        </p:nvSpPr>
        <p:spPr>
          <a:xfrm>
            <a:off x="3594479" y="2563950"/>
            <a:ext cx="2725426" cy="646331"/>
          </a:xfrm>
          <a:prstGeom prst="rect">
            <a:avLst/>
          </a:prstGeom>
          <a:noFill/>
        </p:spPr>
        <p:txBody>
          <a:bodyPr wrap="square" rtlCol="0">
            <a:spAutoFit/>
          </a:bodyPr>
          <a:lstStyle/>
          <a:p>
            <a:pPr algn="ctr"/>
            <a:r>
              <a:rPr lang="en-GB" b="1" dirty="0">
                <a:highlight>
                  <a:srgbClr val="FFFF00"/>
                </a:highlight>
              </a:rPr>
              <a:t>1) The neurons&gt; produce electrical currents</a:t>
            </a:r>
          </a:p>
        </p:txBody>
      </p:sp>
      <p:sp>
        <p:nvSpPr>
          <p:cNvPr id="31" name="TextBox 30">
            <a:extLst>
              <a:ext uri="{FF2B5EF4-FFF2-40B4-BE49-F238E27FC236}">
                <a16:creationId xmlns:a16="http://schemas.microsoft.com/office/drawing/2014/main" id="{BD1A07F7-BB1F-5040-B90D-8563ACEAEBD2}"/>
              </a:ext>
            </a:extLst>
          </p:cNvPr>
          <p:cNvSpPr txBox="1"/>
          <p:nvPr/>
        </p:nvSpPr>
        <p:spPr>
          <a:xfrm>
            <a:off x="8188704" y="2479008"/>
            <a:ext cx="2725426" cy="1200329"/>
          </a:xfrm>
          <a:prstGeom prst="rect">
            <a:avLst/>
          </a:prstGeom>
          <a:noFill/>
        </p:spPr>
        <p:txBody>
          <a:bodyPr wrap="square" rtlCol="0">
            <a:spAutoFit/>
          </a:bodyPr>
          <a:lstStyle/>
          <a:p>
            <a:pPr algn="ctr"/>
            <a:r>
              <a:rPr lang="en-GB" b="1" dirty="0">
                <a:highlight>
                  <a:srgbClr val="FFFF00"/>
                </a:highlight>
              </a:rPr>
              <a:t>2) The currents flow through&gt; the brain/the tissue of the head. </a:t>
            </a:r>
          </a:p>
          <a:p>
            <a:pPr algn="ctr"/>
            <a:r>
              <a:rPr lang="en-GB" b="1" dirty="0">
                <a:highlight>
                  <a:srgbClr val="FFFF00"/>
                </a:highlight>
              </a:rPr>
              <a:t>       </a:t>
            </a:r>
          </a:p>
        </p:txBody>
      </p:sp>
      <p:sp>
        <p:nvSpPr>
          <p:cNvPr id="32" name="TextBox 31">
            <a:extLst>
              <a:ext uri="{FF2B5EF4-FFF2-40B4-BE49-F238E27FC236}">
                <a16:creationId xmlns:a16="http://schemas.microsoft.com/office/drawing/2014/main" id="{FB89CD57-682B-0844-B036-AEF8B5882BAE}"/>
              </a:ext>
            </a:extLst>
          </p:cNvPr>
          <p:cNvSpPr txBox="1"/>
          <p:nvPr/>
        </p:nvSpPr>
        <p:spPr>
          <a:xfrm>
            <a:off x="3744654" y="5464433"/>
            <a:ext cx="2725426" cy="646331"/>
          </a:xfrm>
          <a:prstGeom prst="rect">
            <a:avLst/>
          </a:prstGeom>
          <a:noFill/>
        </p:spPr>
        <p:txBody>
          <a:bodyPr wrap="square" rtlCol="0">
            <a:spAutoFit/>
          </a:bodyPr>
          <a:lstStyle/>
          <a:p>
            <a:pPr algn="ctr"/>
            <a:r>
              <a:rPr lang="en-GB" b="1" dirty="0">
                <a:highlight>
                  <a:srgbClr val="FFFF00"/>
                </a:highlight>
              </a:rPr>
              <a:t>3) &gt;Produce the observed potentials </a:t>
            </a:r>
          </a:p>
        </p:txBody>
      </p:sp>
      <p:sp>
        <p:nvSpPr>
          <p:cNvPr id="33" name="TextBox 32">
            <a:extLst>
              <a:ext uri="{FF2B5EF4-FFF2-40B4-BE49-F238E27FC236}">
                <a16:creationId xmlns:a16="http://schemas.microsoft.com/office/drawing/2014/main" id="{400FF7D2-EC82-AB4D-9F35-2EF08A40AC36}"/>
              </a:ext>
            </a:extLst>
          </p:cNvPr>
          <p:cNvSpPr txBox="1"/>
          <p:nvPr/>
        </p:nvSpPr>
        <p:spPr>
          <a:xfrm>
            <a:off x="7107617" y="3864265"/>
            <a:ext cx="4353756" cy="369332"/>
          </a:xfrm>
          <a:prstGeom prst="rect">
            <a:avLst/>
          </a:prstGeom>
          <a:noFill/>
        </p:spPr>
        <p:txBody>
          <a:bodyPr wrap="none" rtlCol="0">
            <a:spAutoFit/>
          </a:bodyPr>
          <a:lstStyle/>
          <a:p>
            <a:r>
              <a:rPr lang="en-GB" b="1" dirty="0">
                <a:highlight>
                  <a:srgbClr val="FFFF00"/>
                </a:highlight>
              </a:rPr>
              <a:t>Mesh/housing required = BEM, FEM &amp; FDM</a:t>
            </a:r>
          </a:p>
        </p:txBody>
      </p:sp>
      <p:sp>
        <p:nvSpPr>
          <p:cNvPr id="34" name="Rectangle 33">
            <a:extLst>
              <a:ext uri="{FF2B5EF4-FFF2-40B4-BE49-F238E27FC236}">
                <a16:creationId xmlns:a16="http://schemas.microsoft.com/office/drawing/2014/main" id="{7C312B03-BF6D-924E-B0DD-E2263DA41330}"/>
              </a:ext>
            </a:extLst>
          </p:cNvPr>
          <p:cNvSpPr/>
          <p:nvPr/>
        </p:nvSpPr>
        <p:spPr>
          <a:xfrm>
            <a:off x="-11367" y="1280041"/>
            <a:ext cx="2812261" cy="4401205"/>
          </a:xfrm>
          <a:prstGeom prst="rect">
            <a:avLst/>
          </a:prstGeom>
        </p:spPr>
        <p:txBody>
          <a:bodyPr wrap="square">
            <a:spAutoFit/>
          </a:bodyPr>
          <a:lstStyle/>
          <a:p>
            <a:r>
              <a:rPr lang="en-GB" sz="2000" b="1" dirty="0">
                <a:solidFill>
                  <a:srgbClr val="212529"/>
                </a:solidFill>
                <a:highlight>
                  <a:srgbClr val="FFFF00"/>
                </a:highlight>
                <a:latin typeface="-apple-system"/>
              </a:rPr>
              <a:t>Dipole fitting assumes that a small number of point-like equivalent current dipoles (ECDs) can describe the measured topography. </a:t>
            </a:r>
          </a:p>
          <a:p>
            <a:endParaRPr lang="en-GB" sz="2000" b="1" dirty="0">
              <a:solidFill>
                <a:srgbClr val="212529"/>
              </a:solidFill>
              <a:highlight>
                <a:srgbClr val="FFFF00"/>
              </a:highlight>
              <a:latin typeface="-apple-system"/>
            </a:endParaRPr>
          </a:p>
          <a:p>
            <a:r>
              <a:rPr lang="en-GB" sz="2000" b="1" dirty="0">
                <a:solidFill>
                  <a:srgbClr val="212529"/>
                </a:solidFill>
                <a:highlight>
                  <a:srgbClr val="FFFF00"/>
                </a:highlight>
                <a:latin typeface="-apple-system"/>
              </a:rPr>
              <a:t>It optimises the location, the orientation and the amplitude of the model dipoles in order to minimise the difference between the model and measured topography.</a:t>
            </a:r>
            <a:endParaRPr lang="en-GB" sz="2000" b="1" dirty="0">
              <a:highlight>
                <a:srgbClr val="FFFF00"/>
              </a:highlight>
            </a:endParaRPr>
          </a:p>
        </p:txBody>
      </p:sp>
    </p:spTree>
    <p:extLst>
      <p:ext uri="{BB962C8B-B14F-4D97-AF65-F5344CB8AC3E}">
        <p14:creationId xmlns:p14="http://schemas.microsoft.com/office/powerpoint/2010/main" val="1192720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A879-AA9C-3E43-9AD5-296F1F2DB753}"/>
              </a:ext>
            </a:extLst>
          </p:cNvPr>
          <p:cNvSpPr>
            <a:spLocks noGrp="1"/>
          </p:cNvSpPr>
          <p:nvPr>
            <p:ph type="title"/>
          </p:nvPr>
        </p:nvSpPr>
        <p:spPr>
          <a:xfrm>
            <a:off x="649941" y="19143"/>
            <a:ext cx="10515600" cy="1325563"/>
          </a:xfrm>
        </p:spPr>
        <p:txBody>
          <a:bodyPr/>
          <a:lstStyle/>
          <a:p>
            <a:pPr algn="ctr"/>
            <a:r>
              <a:rPr lang="en-GB" dirty="0"/>
              <a:t>1) Forward modelling </a:t>
            </a:r>
          </a:p>
        </p:txBody>
      </p:sp>
      <p:sp>
        <p:nvSpPr>
          <p:cNvPr id="3" name="Content Placeholder 2">
            <a:extLst>
              <a:ext uri="{FF2B5EF4-FFF2-40B4-BE49-F238E27FC236}">
                <a16:creationId xmlns:a16="http://schemas.microsoft.com/office/drawing/2014/main" id="{36DDEEDC-1D86-274C-91CF-262F44CDAFD3}"/>
              </a:ext>
            </a:extLst>
          </p:cNvPr>
          <p:cNvSpPr>
            <a:spLocks noGrp="1"/>
          </p:cNvSpPr>
          <p:nvPr>
            <p:ph idx="1"/>
          </p:nvPr>
        </p:nvSpPr>
        <p:spPr>
          <a:xfrm>
            <a:off x="838200" y="1089212"/>
            <a:ext cx="10515600" cy="5148169"/>
          </a:xfrm>
        </p:spPr>
        <p:txBody>
          <a:bodyPr>
            <a:normAutofit/>
          </a:bodyPr>
          <a:lstStyle/>
          <a:p>
            <a:r>
              <a:rPr lang="en-GB" dirty="0"/>
              <a:t>1) </a:t>
            </a:r>
            <a:r>
              <a:rPr lang="en-GB" b="1" u="sng" dirty="0"/>
              <a:t>Source model</a:t>
            </a:r>
            <a:r>
              <a:rPr lang="en-GB" dirty="0"/>
              <a:t>  (</a:t>
            </a:r>
            <a:r>
              <a:rPr lang="en-GB" b="1" dirty="0">
                <a:highlight>
                  <a:srgbClr val="FFFF00"/>
                </a:highlight>
              </a:rPr>
              <a:t>ECD</a:t>
            </a:r>
            <a:r>
              <a:rPr lang="en-GB" dirty="0"/>
              <a:t>) and Volume reconstruction model (</a:t>
            </a:r>
            <a:r>
              <a:rPr lang="en-GB" b="1" dirty="0">
                <a:highlight>
                  <a:srgbClr val="FFFF00"/>
                </a:highlight>
              </a:rPr>
              <a:t>the head model</a:t>
            </a:r>
            <a:r>
              <a:rPr lang="en-GB" dirty="0"/>
              <a:t>) required (for interpretation of scalp topographies). Forward modelling is interpretation of scalp topography. </a:t>
            </a:r>
          </a:p>
          <a:p>
            <a:pPr marL="0" indent="0">
              <a:buNone/>
            </a:pPr>
            <a:endParaRPr lang="en-GB" dirty="0"/>
          </a:p>
          <a:p>
            <a:pPr marL="0" indent="0">
              <a:buNone/>
            </a:pPr>
            <a:endParaRPr lang="en-GB" dirty="0"/>
          </a:p>
          <a:p>
            <a:r>
              <a:rPr lang="en-GB" dirty="0"/>
              <a:t>2) </a:t>
            </a:r>
            <a:r>
              <a:rPr lang="en-GB" b="1" u="sng" dirty="0"/>
              <a:t>Volume reconstruction model</a:t>
            </a:r>
            <a:r>
              <a:rPr lang="en-GB" dirty="0"/>
              <a:t>= volume conductor model needed (the mesh of the head (realistic ‘numerical’ model) or it’s already modelled template from SPM12 known as the analytical spherical model).</a:t>
            </a:r>
          </a:p>
          <a:p>
            <a:endParaRPr lang="en-GB" dirty="0"/>
          </a:p>
          <a:p>
            <a:pPr marL="0" indent="0">
              <a:buNone/>
            </a:pPr>
            <a:r>
              <a:rPr lang="en-GB" dirty="0"/>
              <a:t> </a:t>
            </a:r>
          </a:p>
          <a:p>
            <a:pPr marL="0" indent="0">
              <a:buNone/>
            </a:pPr>
            <a:endParaRPr lang="en-GB" dirty="0"/>
          </a:p>
        </p:txBody>
      </p:sp>
      <p:sp>
        <p:nvSpPr>
          <p:cNvPr id="4" name="TextBox 3">
            <a:extLst>
              <a:ext uri="{FF2B5EF4-FFF2-40B4-BE49-F238E27FC236}">
                <a16:creationId xmlns:a16="http://schemas.microsoft.com/office/drawing/2014/main" id="{B9379C07-B08F-CB4C-BD30-FDD567437F99}"/>
              </a:ext>
            </a:extLst>
          </p:cNvPr>
          <p:cNvSpPr txBox="1"/>
          <p:nvPr/>
        </p:nvSpPr>
        <p:spPr>
          <a:xfrm>
            <a:off x="5044965" y="4552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3753831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B1DC27-48D0-6441-823C-092E17FF8013}"/>
              </a:ext>
            </a:extLst>
          </p:cNvPr>
          <p:cNvSpPr>
            <a:spLocks noGrp="1"/>
          </p:cNvSpPr>
          <p:nvPr>
            <p:ph idx="1"/>
          </p:nvPr>
        </p:nvSpPr>
        <p:spPr>
          <a:xfrm>
            <a:off x="838200" y="1344706"/>
            <a:ext cx="10515600" cy="5494151"/>
          </a:xfrm>
        </p:spPr>
        <p:txBody>
          <a:bodyPr>
            <a:normAutofit/>
          </a:bodyPr>
          <a:lstStyle/>
          <a:p>
            <a:pPr marL="0" indent="0">
              <a:buNone/>
            </a:pPr>
            <a:endParaRPr lang="en-GB" dirty="0"/>
          </a:p>
          <a:p>
            <a:r>
              <a:rPr lang="en-GB" dirty="0"/>
              <a:t>The volume conductor model describes 1) the electrical properties of tissues 2) describes the geometrical model of the head 3) it describes HOW the current flows BUT NOT where they originate from (source).</a:t>
            </a:r>
          </a:p>
          <a:p>
            <a:pPr marL="0" indent="0">
              <a:buNone/>
            </a:pPr>
            <a:r>
              <a:rPr lang="en-GB" dirty="0"/>
              <a:t> </a:t>
            </a:r>
          </a:p>
          <a:p>
            <a:r>
              <a:rPr lang="en-GB" dirty="0"/>
              <a:t>The spherical conductor model is the simplest but lacks the finer degree of accuracy that you may find in other more computed models such as: </a:t>
            </a:r>
            <a:r>
              <a:rPr lang="en-GB" b="1" dirty="0"/>
              <a:t>1) Boundary Element Method (BEM), 2) Finite Elemental Method (FEM) &amp; Finite Difference Method (FDM). </a:t>
            </a:r>
          </a:p>
          <a:p>
            <a:pPr marL="0" indent="0">
              <a:buNone/>
            </a:pPr>
            <a:endParaRPr lang="en-GB" b="1" dirty="0"/>
          </a:p>
          <a:p>
            <a:r>
              <a:rPr lang="en-GB" dirty="0"/>
              <a:t>What are the differences? </a:t>
            </a:r>
          </a:p>
          <a:p>
            <a:endParaRPr lang="en-GB" dirty="0"/>
          </a:p>
        </p:txBody>
      </p:sp>
      <p:sp>
        <p:nvSpPr>
          <p:cNvPr id="9" name="Title 1">
            <a:extLst>
              <a:ext uri="{FF2B5EF4-FFF2-40B4-BE49-F238E27FC236}">
                <a16:creationId xmlns:a16="http://schemas.microsoft.com/office/drawing/2014/main" id="{4ED8355A-FF0F-A148-B5B7-8F9695197942}"/>
              </a:ext>
            </a:extLst>
          </p:cNvPr>
          <p:cNvSpPr>
            <a:spLocks noGrp="1"/>
          </p:cNvSpPr>
          <p:nvPr>
            <p:ph type="title"/>
          </p:nvPr>
        </p:nvSpPr>
        <p:spPr>
          <a:xfrm>
            <a:off x="649941" y="19143"/>
            <a:ext cx="10515600" cy="1325563"/>
          </a:xfrm>
        </p:spPr>
        <p:txBody>
          <a:bodyPr/>
          <a:lstStyle/>
          <a:p>
            <a:pPr algn="ctr"/>
            <a:r>
              <a:rPr lang="en-GB" dirty="0"/>
              <a:t>2) Forward modelling: The passive conductive device (Volume conductor model)</a:t>
            </a:r>
          </a:p>
        </p:txBody>
      </p:sp>
    </p:spTree>
    <p:extLst>
      <p:ext uri="{BB962C8B-B14F-4D97-AF65-F5344CB8AC3E}">
        <p14:creationId xmlns:p14="http://schemas.microsoft.com/office/powerpoint/2010/main" val="2817701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53310B-484F-D34B-AC0D-6FF0F4FA777F}"/>
              </a:ext>
            </a:extLst>
          </p:cNvPr>
          <p:cNvSpPr>
            <a:spLocks noGrp="1"/>
          </p:cNvSpPr>
          <p:nvPr>
            <p:ph type="title"/>
          </p:nvPr>
        </p:nvSpPr>
        <p:spPr>
          <a:xfrm>
            <a:off x="4384039" y="365125"/>
            <a:ext cx="7164493" cy="1325563"/>
          </a:xfrm>
        </p:spPr>
        <p:txBody>
          <a:bodyPr>
            <a:normAutofit/>
          </a:bodyPr>
          <a:lstStyle/>
          <a:p>
            <a:r>
              <a:rPr lang="en-GB" dirty="0"/>
              <a:t>What are the differences? </a:t>
            </a:r>
          </a:p>
        </p:txBody>
      </p:sp>
      <p:pic>
        <p:nvPicPr>
          <p:cNvPr id="5" name="Picture 4" descr="A picture containing hat&#10;&#10;Description automatically generated">
            <a:extLst>
              <a:ext uri="{FF2B5EF4-FFF2-40B4-BE49-F238E27FC236}">
                <a16:creationId xmlns:a16="http://schemas.microsoft.com/office/drawing/2014/main" id="{D1CB8377-20A2-8141-BC77-BCF4B0B22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84" y="642988"/>
            <a:ext cx="3189708" cy="5571543"/>
          </a:xfrm>
          <a:prstGeom prst="rect">
            <a:avLst/>
          </a:prstGeom>
        </p:spPr>
      </p:pic>
      <p:sp>
        <p:nvSpPr>
          <p:cNvPr id="3" name="Content Placeholder 2">
            <a:extLst>
              <a:ext uri="{FF2B5EF4-FFF2-40B4-BE49-F238E27FC236}">
                <a16:creationId xmlns:a16="http://schemas.microsoft.com/office/drawing/2014/main" id="{0EBBE2CD-2B8B-7842-9B54-29208A2D56CE}"/>
              </a:ext>
            </a:extLst>
          </p:cNvPr>
          <p:cNvSpPr>
            <a:spLocks noGrp="1"/>
          </p:cNvSpPr>
          <p:nvPr>
            <p:ph idx="1"/>
          </p:nvPr>
        </p:nvSpPr>
        <p:spPr>
          <a:xfrm>
            <a:off x="4387515" y="2022601"/>
            <a:ext cx="7161017" cy="4154361"/>
          </a:xfrm>
        </p:spPr>
        <p:txBody>
          <a:bodyPr>
            <a:normAutofit/>
          </a:bodyPr>
          <a:lstStyle/>
          <a:p>
            <a:r>
              <a:rPr lang="en-GB" sz="2000" dirty="0"/>
              <a:t>BEM uses boundaries/surfaces and these are based on small triangles  </a:t>
            </a:r>
          </a:p>
          <a:p>
            <a:r>
              <a:rPr lang="en-GB" sz="2000" dirty="0"/>
              <a:t>FEM uses small </a:t>
            </a:r>
            <a:r>
              <a:rPr lang="en-GB" sz="2000" dirty="0" err="1"/>
              <a:t>tetraeders</a:t>
            </a:r>
            <a:r>
              <a:rPr lang="en-GB" sz="2000" dirty="0"/>
              <a:t>, small volume element  </a:t>
            </a:r>
          </a:p>
          <a:p>
            <a:r>
              <a:rPr lang="en-GB" sz="2000" dirty="0"/>
              <a:t>FED uses </a:t>
            </a:r>
            <a:r>
              <a:rPr lang="en-GB" sz="2000" dirty="0" err="1"/>
              <a:t>hexaheders</a:t>
            </a:r>
            <a:r>
              <a:rPr lang="en-GB" sz="2000" dirty="0"/>
              <a:t> (cubes)</a:t>
            </a:r>
          </a:p>
          <a:p>
            <a:endParaRPr lang="en-GB" sz="2000" dirty="0"/>
          </a:p>
          <a:p>
            <a:r>
              <a:rPr lang="en-GB" sz="2000" dirty="0"/>
              <a:t>BEM assume there are compartments and each of these compartments are homogenous, identical connectivity &amp; isotropic, conductivity flowing in any direction. </a:t>
            </a:r>
          </a:p>
          <a:p>
            <a:r>
              <a:rPr lang="en-GB" sz="2000" dirty="0"/>
              <a:t>Important tissues to consider: 1) Skin 2) Skull 3) Brain 4) CSF = different electrical properties ‘assume all have homogenous conductivity’. Triangles allow a surface like the one on the left to form. </a:t>
            </a:r>
          </a:p>
        </p:txBody>
      </p:sp>
      <p:sp>
        <p:nvSpPr>
          <p:cNvPr id="8" name="TextBox 7">
            <a:extLst>
              <a:ext uri="{FF2B5EF4-FFF2-40B4-BE49-F238E27FC236}">
                <a16:creationId xmlns:a16="http://schemas.microsoft.com/office/drawing/2014/main" id="{7D732D8D-0578-184C-971E-4799708BD930}"/>
              </a:ext>
            </a:extLst>
          </p:cNvPr>
          <p:cNvSpPr txBox="1"/>
          <p:nvPr/>
        </p:nvSpPr>
        <p:spPr>
          <a:xfrm>
            <a:off x="5954609" y="-34985"/>
            <a:ext cx="1703030" cy="400110"/>
          </a:xfrm>
          <a:prstGeom prst="rect">
            <a:avLst/>
          </a:prstGeom>
          <a:noFill/>
        </p:spPr>
        <p:txBody>
          <a:bodyPr wrap="none" rtlCol="0">
            <a:spAutoFit/>
          </a:bodyPr>
          <a:lstStyle/>
          <a:p>
            <a:r>
              <a:rPr lang="en-GB" sz="2000" b="1" dirty="0">
                <a:solidFill>
                  <a:srgbClr val="FF0000"/>
                </a:solidFill>
                <a:highlight>
                  <a:srgbClr val="FFFF00"/>
                </a:highlight>
              </a:rPr>
              <a:t>Key concepts: </a:t>
            </a:r>
          </a:p>
        </p:txBody>
      </p:sp>
    </p:spTree>
    <p:extLst>
      <p:ext uri="{BB962C8B-B14F-4D97-AF65-F5344CB8AC3E}">
        <p14:creationId xmlns:p14="http://schemas.microsoft.com/office/powerpoint/2010/main" val="31341304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B129-1758-8444-A9AE-48F3AF1A8B84}"/>
              </a:ext>
            </a:extLst>
          </p:cNvPr>
          <p:cNvSpPr>
            <a:spLocks noGrp="1"/>
          </p:cNvSpPr>
          <p:nvPr>
            <p:ph type="title"/>
          </p:nvPr>
        </p:nvSpPr>
        <p:spPr/>
        <p:txBody>
          <a:bodyPr/>
          <a:lstStyle/>
          <a:p>
            <a:r>
              <a:rPr lang="en-GB" dirty="0"/>
              <a:t>1 ) More on Boundary Element Method </a:t>
            </a:r>
          </a:p>
        </p:txBody>
      </p:sp>
      <p:pic>
        <p:nvPicPr>
          <p:cNvPr id="5" name="Content Placeholder 4" descr="A picture containing food, fruit&#10;&#10;Description automatically generated">
            <a:extLst>
              <a:ext uri="{FF2B5EF4-FFF2-40B4-BE49-F238E27FC236}">
                <a16:creationId xmlns:a16="http://schemas.microsoft.com/office/drawing/2014/main" id="{2E37C142-24D4-9B44-B528-9B6CC6FC62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040" y="3001575"/>
            <a:ext cx="8976360" cy="3577101"/>
          </a:xfrm>
        </p:spPr>
      </p:pic>
      <p:sp>
        <p:nvSpPr>
          <p:cNvPr id="6" name="TextBox 5">
            <a:extLst>
              <a:ext uri="{FF2B5EF4-FFF2-40B4-BE49-F238E27FC236}">
                <a16:creationId xmlns:a16="http://schemas.microsoft.com/office/drawing/2014/main" id="{54B43F4F-BD22-D546-AA40-B32420E2F6A7}"/>
              </a:ext>
            </a:extLst>
          </p:cNvPr>
          <p:cNvSpPr txBox="1"/>
          <p:nvPr/>
        </p:nvSpPr>
        <p:spPr>
          <a:xfrm>
            <a:off x="794997" y="1250875"/>
            <a:ext cx="10549106" cy="2585323"/>
          </a:xfrm>
          <a:prstGeom prst="rect">
            <a:avLst/>
          </a:prstGeom>
          <a:noFill/>
        </p:spPr>
        <p:txBody>
          <a:bodyPr wrap="none" rtlCol="0">
            <a:spAutoFit/>
          </a:bodyPr>
          <a:lstStyle/>
          <a:p>
            <a:r>
              <a:rPr lang="en-GB" b="1" u="sng" dirty="0"/>
              <a:t>Constructing the geometry: </a:t>
            </a:r>
          </a:p>
          <a:p>
            <a:r>
              <a:rPr lang="en-GB" dirty="0"/>
              <a:t>Start with an anatomical MRI, segment this MRI in the different tissue types, </a:t>
            </a:r>
          </a:p>
          <a:p>
            <a:r>
              <a:rPr lang="en-GB" dirty="0"/>
              <a:t>assigning an integer to the skin, skull and brain. </a:t>
            </a:r>
          </a:p>
          <a:p>
            <a:r>
              <a:rPr lang="en-GB" dirty="0"/>
              <a:t>Extract surface descriptions (triangles) describing the boundaries and down size them to a reasonable amount.</a:t>
            </a:r>
          </a:p>
          <a:p>
            <a:endParaRPr lang="en-GB" dirty="0"/>
          </a:p>
          <a:p>
            <a:r>
              <a:rPr lang="en-GB" b="1" u="sng" dirty="0"/>
              <a:t>Computational model: </a:t>
            </a:r>
          </a:p>
          <a:p>
            <a:r>
              <a:rPr lang="en-GB" dirty="0"/>
              <a:t>This is independent of source model (EEG sensors and their placement doesn’t matter) </a:t>
            </a:r>
          </a:p>
          <a:p>
            <a:r>
              <a:rPr lang="en-GB" dirty="0"/>
              <a:t> </a:t>
            </a:r>
          </a:p>
          <a:p>
            <a:endParaRPr lang="en-GB" dirty="0"/>
          </a:p>
        </p:txBody>
      </p:sp>
    </p:spTree>
    <p:extLst>
      <p:ext uri="{BB962C8B-B14F-4D97-AF65-F5344CB8AC3E}">
        <p14:creationId xmlns:p14="http://schemas.microsoft.com/office/powerpoint/2010/main" val="40346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107F-4998-4A40-8EFB-29B4D3977248}"/>
              </a:ext>
            </a:extLst>
          </p:cNvPr>
          <p:cNvSpPr>
            <a:spLocks noGrp="1"/>
          </p:cNvSpPr>
          <p:nvPr>
            <p:ph type="title"/>
          </p:nvPr>
        </p:nvSpPr>
        <p:spPr/>
        <p:txBody>
          <a:bodyPr/>
          <a:lstStyle/>
          <a:p>
            <a:r>
              <a:rPr lang="en-GB" dirty="0"/>
              <a:t>2 ) More on Boundary Element Method </a:t>
            </a:r>
          </a:p>
        </p:txBody>
      </p:sp>
      <p:sp>
        <p:nvSpPr>
          <p:cNvPr id="3" name="Content Placeholder 2">
            <a:extLst>
              <a:ext uri="{FF2B5EF4-FFF2-40B4-BE49-F238E27FC236}">
                <a16:creationId xmlns:a16="http://schemas.microsoft.com/office/drawing/2014/main" id="{0D30E469-04CB-704C-AED6-FDB513B8BD23}"/>
              </a:ext>
            </a:extLst>
          </p:cNvPr>
          <p:cNvSpPr>
            <a:spLocks noGrp="1"/>
          </p:cNvSpPr>
          <p:nvPr>
            <p:ph idx="1"/>
          </p:nvPr>
        </p:nvSpPr>
        <p:spPr/>
        <p:txBody>
          <a:bodyPr/>
          <a:lstStyle/>
          <a:p>
            <a:pPr marL="0" indent="0">
              <a:buNone/>
            </a:pPr>
            <a:r>
              <a:rPr lang="en-GB" dirty="0"/>
              <a:t>Approximates the different compartments of volume conductor models by closed triangle meshes with a limited number of nodes. The shielding effect of the weakly conducting skull layer of the human head leads to decreasing potential gradients from the inside to the outside.</a:t>
            </a:r>
          </a:p>
        </p:txBody>
      </p:sp>
      <p:pic>
        <p:nvPicPr>
          <p:cNvPr id="4" name="Content Placeholder 4" descr="A picture containing food, fruit&#10;&#10;Description automatically generated">
            <a:extLst>
              <a:ext uri="{FF2B5EF4-FFF2-40B4-BE49-F238E27FC236}">
                <a16:creationId xmlns:a16="http://schemas.microsoft.com/office/drawing/2014/main" id="{EC99E2DF-5579-BD4B-AA0A-CF22F58D2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488" y="3526233"/>
            <a:ext cx="7444477" cy="2966642"/>
          </a:xfrm>
          <a:prstGeom prst="rect">
            <a:avLst/>
          </a:prstGeom>
        </p:spPr>
      </p:pic>
    </p:spTree>
    <p:extLst>
      <p:ext uri="{BB962C8B-B14F-4D97-AF65-F5344CB8AC3E}">
        <p14:creationId xmlns:p14="http://schemas.microsoft.com/office/powerpoint/2010/main" val="614578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0B1D-A856-9549-B0C3-DAC95F560316}"/>
              </a:ext>
            </a:extLst>
          </p:cNvPr>
          <p:cNvSpPr>
            <a:spLocks noGrp="1"/>
          </p:cNvSpPr>
          <p:nvPr>
            <p:ph type="title"/>
          </p:nvPr>
        </p:nvSpPr>
        <p:spPr/>
        <p:txBody>
          <a:bodyPr/>
          <a:lstStyle/>
          <a:p>
            <a:r>
              <a:rPr lang="en-GB" dirty="0"/>
              <a:t>Another model: Finite Element Model (FEM) </a:t>
            </a:r>
          </a:p>
        </p:txBody>
      </p:sp>
      <p:sp>
        <p:nvSpPr>
          <p:cNvPr id="3" name="Content Placeholder 2">
            <a:extLst>
              <a:ext uri="{FF2B5EF4-FFF2-40B4-BE49-F238E27FC236}">
                <a16:creationId xmlns:a16="http://schemas.microsoft.com/office/drawing/2014/main" id="{CCF04F00-81E0-2642-8B56-356725B2EF6C}"/>
              </a:ext>
            </a:extLst>
          </p:cNvPr>
          <p:cNvSpPr>
            <a:spLocks noGrp="1"/>
          </p:cNvSpPr>
          <p:nvPr>
            <p:ph idx="1"/>
          </p:nvPr>
        </p:nvSpPr>
        <p:spPr/>
        <p:txBody>
          <a:bodyPr>
            <a:normAutofit lnSpcReduction="10000"/>
          </a:bodyPr>
          <a:lstStyle/>
          <a:p>
            <a:r>
              <a:rPr lang="en-GB" dirty="0"/>
              <a:t>FEM for the volume conductor. Tesselate (arrange without gaps) 3D </a:t>
            </a:r>
            <a:r>
              <a:rPr lang="en-GB" dirty="0" err="1"/>
              <a:t>tetraedrs</a:t>
            </a:r>
            <a:r>
              <a:rPr lang="en-GB" dirty="0"/>
              <a:t>. In this model we describe the whole volume and not just the surfaces.   </a:t>
            </a:r>
          </a:p>
          <a:p>
            <a:r>
              <a:rPr lang="en-GB" dirty="0"/>
              <a:t>Simplification of tessellation allows larger volumes to form where less accuracy is required, like the skull.</a:t>
            </a:r>
          </a:p>
          <a:p>
            <a:r>
              <a:rPr lang="en-GB" dirty="0"/>
              <a:t>Most accurate numerical method for computing the forward problem, we could have as it allows direction specific connectivity </a:t>
            </a:r>
            <a:r>
              <a:rPr lang="en-GB" dirty="0" err="1"/>
              <a:t>tetraeders</a:t>
            </a:r>
            <a:r>
              <a:rPr lang="en-GB" dirty="0"/>
              <a:t>.</a:t>
            </a:r>
          </a:p>
          <a:p>
            <a:r>
              <a:rPr lang="en-GB" dirty="0"/>
              <a:t>These FEM models enable the realistic modelling of complex geometries and important conductive features particularly due to their accounting for anisotropic conductivities. Different values for different directions of conduction.      </a:t>
            </a:r>
          </a:p>
          <a:p>
            <a:endParaRPr lang="en-GB" dirty="0"/>
          </a:p>
        </p:txBody>
      </p:sp>
    </p:spTree>
    <p:extLst>
      <p:ext uri="{BB962C8B-B14F-4D97-AF65-F5344CB8AC3E}">
        <p14:creationId xmlns:p14="http://schemas.microsoft.com/office/powerpoint/2010/main" val="2379350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08E7-2C51-154A-930F-FDB4ABB18621}"/>
              </a:ext>
            </a:extLst>
          </p:cNvPr>
          <p:cNvSpPr>
            <a:spLocks noGrp="1"/>
          </p:cNvSpPr>
          <p:nvPr>
            <p:ph type="title"/>
          </p:nvPr>
        </p:nvSpPr>
        <p:spPr/>
        <p:txBody>
          <a:bodyPr/>
          <a:lstStyle/>
          <a:p>
            <a:r>
              <a:rPr lang="en-GB" dirty="0"/>
              <a:t>1) Inverse modelling </a:t>
            </a:r>
          </a:p>
        </p:txBody>
      </p:sp>
      <p:sp>
        <p:nvSpPr>
          <p:cNvPr id="3" name="Content Placeholder 2">
            <a:extLst>
              <a:ext uri="{FF2B5EF4-FFF2-40B4-BE49-F238E27FC236}">
                <a16:creationId xmlns:a16="http://schemas.microsoft.com/office/drawing/2014/main" id="{2B4A458B-F54D-CE41-84BA-4076E4D784AC}"/>
              </a:ext>
            </a:extLst>
          </p:cNvPr>
          <p:cNvSpPr>
            <a:spLocks noGrp="1"/>
          </p:cNvSpPr>
          <p:nvPr>
            <p:ph idx="1"/>
          </p:nvPr>
        </p:nvSpPr>
        <p:spPr/>
        <p:txBody>
          <a:bodyPr>
            <a:normAutofit/>
          </a:bodyPr>
          <a:lstStyle/>
          <a:p>
            <a:r>
              <a:rPr lang="en-GB" b="1" dirty="0"/>
              <a:t>Single vs multiple dipole fitting </a:t>
            </a:r>
          </a:p>
          <a:p>
            <a:r>
              <a:rPr lang="en-GB" dirty="0"/>
              <a:t>Distributed sources </a:t>
            </a:r>
          </a:p>
          <a:p>
            <a:r>
              <a:rPr lang="en-GB" dirty="0"/>
              <a:t>Spatial filtering</a:t>
            </a:r>
          </a:p>
          <a:p>
            <a:endParaRPr lang="en-GB" dirty="0"/>
          </a:p>
          <a:p>
            <a:r>
              <a:rPr lang="en-GB" dirty="0"/>
              <a:t>The idea is to explain what the potential would look like given the observation sources (EEG data). Aim try to minimise error between model and measured potential. This is done by fitting our forward model and its ASSUMPTIONS our our EEG data. </a:t>
            </a:r>
          </a:p>
          <a:p>
            <a:pPr marL="0" indent="0">
              <a:buNone/>
            </a:pPr>
            <a:endParaRPr lang="en-GB" dirty="0"/>
          </a:p>
        </p:txBody>
      </p:sp>
      <p:sp>
        <p:nvSpPr>
          <p:cNvPr id="5" name="Rectangle 4">
            <a:extLst>
              <a:ext uri="{FF2B5EF4-FFF2-40B4-BE49-F238E27FC236}">
                <a16:creationId xmlns:a16="http://schemas.microsoft.com/office/drawing/2014/main" id="{46FBB692-0193-F147-9784-78EB7C17F687}"/>
              </a:ext>
            </a:extLst>
          </p:cNvPr>
          <p:cNvSpPr/>
          <p:nvPr/>
        </p:nvSpPr>
        <p:spPr>
          <a:xfrm>
            <a:off x="5757441" y="1027906"/>
            <a:ext cx="6096000" cy="2308324"/>
          </a:xfrm>
          <a:prstGeom prst="rect">
            <a:avLst/>
          </a:prstGeom>
        </p:spPr>
        <p:txBody>
          <a:bodyPr>
            <a:spAutoFit/>
          </a:bodyPr>
          <a:lstStyle/>
          <a:p>
            <a:r>
              <a:rPr lang="en-GB" b="1" dirty="0">
                <a:solidFill>
                  <a:srgbClr val="212529"/>
                </a:solidFill>
                <a:highlight>
                  <a:srgbClr val="FFFF00"/>
                </a:highlight>
                <a:latin typeface="-apple-system"/>
              </a:rPr>
              <a:t>Dipole fitting assumes that a small number of point-like equivalent current dipoles (ECDs) can describe the measured topography. </a:t>
            </a:r>
          </a:p>
          <a:p>
            <a:endParaRPr lang="en-GB" b="1" dirty="0">
              <a:solidFill>
                <a:srgbClr val="212529"/>
              </a:solidFill>
              <a:highlight>
                <a:srgbClr val="FFFF00"/>
              </a:highlight>
              <a:latin typeface="-apple-system"/>
            </a:endParaRPr>
          </a:p>
          <a:p>
            <a:r>
              <a:rPr lang="en-GB" b="1" dirty="0">
                <a:solidFill>
                  <a:srgbClr val="212529"/>
                </a:solidFill>
                <a:highlight>
                  <a:srgbClr val="FFFF00"/>
                </a:highlight>
                <a:latin typeface="-apple-system"/>
              </a:rPr>
              <a:t>It optimises the </a:t>
            </a:r>
            <a:r>
              <a:rPr lang="en-GB" b="1" u="sng" dirty="0">
                <a:solidFill>
                  <a:srgbClr val="212529"/>
                </a:solidFill>
                <a:highlight>
                  <a:srgbClr val="FFFF00"/>
                </a:highlight>
                <a:latin typeface="-apple-system"/>
              </a:rPr>
              <a:t>location</a:t>
            </a:r>
            <a:r>
              <a:rPr lang="en-GB" b="1" dirty="0">
                <a:solidFill>
                  <a:srgbClr val="212529"/>
                </a:solidFill>
                <a:highlight>
                  <a:srgbClr val="FFFF00"/>
                </a:highlight>
                <a:latin typeface="-apple-system"/>
              </a:rPr>
              <a:t>, the </a:t>
            </a:r>
            <a:r>
              <a:rPr lang="en-GB" b="1" u="sng" dirty="0">
                <a:solidFill>
                  <a:srgbClr val="212529"/>
                </a:solidFill>
                <a:highlight>
                  <a:srgbClr val="FFFF00"/>
                </a:highlight>
                <a:latin typeface="-apple-system"/>
              </a:rPr>
              <a:t>orientation</a:t>
            </a:r>
            <a:r>
              <a:rPr lang="en-GB" b="1" dirty="0">
                <a:solidFill>
                  <a:srgbClr val="212529"/>
                </a:solidFill>
                <a:highlight>
                  <a:srgbClr val="FFFF00"/>
                </a:highlight>
                <a:latin typeface="-apple-system"/>
              </a:rPr>
              <a:t> and the </a:t>
            </a:r>
            <a:r>
              <a:rPr lang="en-GB" b="1" u="sng" dirty="0">
                <a:solidFill>
                  <a:srgbClr val="212529"/>
                </a:solidFill>
                <a:highlight>
                  <a:srgbClr val="FFFF00"/>
                </a:highlight>
                <a:latin typeface="-apple-system"/>
              </a:rPr>
              <a:t>amplitude</a:t>
            </a:r>
            <a:r>
              <a:rPr lang="en-GB" b="1" dirty="0">
                <a:solidFill>
                  <a:srgbClr val="212529"/>
                </a:solidFill>
                <a:highlight>
                  <a:srgbClr val="FFFF00"/>
                </a:highlight>
                <a:latin typeface="-apple-system"/>
              </a:rPr>
              <a:t> of the model dipoles in order to </a:t>
            </a:r>
            <a:r>
              <a:rPr lang="en-GB" b="1" u="sng" dirty="0">
                <a:solidFill>
                  <a:srgbClr val="212529"/>
                </a:solidFill>
                <a:highlight>
                  <a:srgbClr val="FFFF00"/>
                </a:highlight>
                <a:latin typeface="-apple-system"/>
              </a:rPr>
              <a:t>minimise the difference </a:t>
            </a:r>
            <a:r>
              <a:rPr lang="en-GB" b="1" dirty="0">
                <a:solidFill>
                  <a:srgbClr val="212529"/>
                </a:solidFill>
                <a:highlight>
                  <a:srgbClr val="FFFF00"/>
                </a:highlight>
                <a:latin typeface="-apple-system"/>
              </a:rPr>
              <a:t>between the </a:t>
            </a:r>
            <a:r>
              <a:rPr lang="en-GB" b="1" u="sng" dirty="0">
                <a:solidFill>
                  <a:srgbClr val="212529"/>
                </a:solidFill>
                <a:highlight>
                  <a:srgbClr val="FFFF00"/>
                </a:highlight>
                <a:latin typeface="-apple-system"/>
              </a:rPr>
              <a:t>model (ECD model)and measured topography (EEG data)</a:t>
            </a:r>
            <a:r>
              <a:rPr lang="en-GB" b="1" dirty="0">
                <a:solidFill>
                  <a:srgbClr val="212529"/>
                </a:solidFill>
                <a:highlight>
                  <a:srgbClr val="FFFF00"/>
                </a:highlight>
                <a:latin typeface="-apple-system"/>
              </a:rPr>
              <a:t>.</a:t>
            </a:r>
            <a:endParaRPr lang="en-GB" b="1" dirty="0">
              <a:highlight>
                <a:srgbClr val="FFFF00"/>
              </a:highlight>
            </a:endParaRPr>
          </a:p>
        </p:txBody>
      </p:sp>
      <p:cxnSp>
        <p:nvCxnSpPr>
          <p:cNvPr id="7" name="Straight Arrow Connector 6">
            <a:extLst>
              <a:ext uri="{FF2B5EF4-FFF2-40B4-BE49-F238E27FC236}">
                <a16:creationId xmlns:a16="http://schemas.microsoft.com/office/drawing/2014/main" id="{87D3D770-CF88-7E40-A6AB-DB4C1C768D1C}"/>
              </a:ext>
            </a:extLst>
          </p:cNvPr>
          <p:cNvCxnSpPr/>
          <p:nvPr/>
        </p:nvCxnSpPr>
        <p:spPr>
          <a:xfrm flipV="1">
            <a:off x="4981903" y="1213945"/>
            <a:ext cx="775538" cy="611680"/>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26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5C7D-9F8F-794C-9FD5-7B47170BA4FA}"/>
              </a:ext>
            </a:extLst>
          </p:cNvPr>
          <p:cNvSpPr>
            <a:spLocks noGrp="1"/>
          </p:cNvSpPr>
          <p:nvPr>
            <p:ph type="title"/>
          </p:nvPr>
        </p:nvSpPr>
        <p:spPr/>
        <p:txBody>
          <a:bodyPr/>
          <a:lstStyle/>
          <a:p>
            <a:r>
              <a:rPr lang="en-GB" dirty="0"/>
              <a:t>2) Inverse modelling </a:t>
            </a:r>
          </a:p>
        </p:txBody>
      </p:sp>
      <p:sp>
        <p:nvSpPr>
          <p:cNvPr id="3" name="Content Placeholder 2">
            <a:extLst>
              <a:ext uri="{FF2B5EF4-FFF2-40B4-BE49-F238E27FC236}">
                <a16:creationId xmlns:a16="http://schemas.microsoft.com/office/drawing/2014/main" id="{863F5C85-C9D5-024C-AADF-3502C476722D}"/>
              </a:ext>
            </a:extLst>
          </p:cNvPr>
          <p:cNvSpPr>
            <a:spLocks noGrp="1"/>
          </p:cNvSpPr>
          <p:nvPr>
            <p:ph idx="1"/>
          </p:nvPr>
        </p:nvSpPr>
        <p:spPr/>
        <p:txBody>
          <a:bodyPr/>
          <a:lstStyle/>
          <a:p>
            <a:pPr marL="0" indent="0">
              <a:buNone/>
            </a:pPr>
            <a:endParaRPr lang="en-GB" dirty="0"/>
          </a:p>
          <a:p>
            <a:r>
              <a:rPr lang="en-GB" dirty="0"/>
              <a:t>Alternatively, distributed source models also exist perfect fit of model to measured potential, this requires assumptions to be made about smoothness and or power of the model or amplitude. </a:t>
            </a:r>
          </a:p>
          <a:p>
            <a:pPr marL="0" indent="0">
              <a:buNone/>
            </a:pPr>
            <a:endParaRPr lang="en-GB" dirty="0"/>
          </a:p>
          <a:p>
            <a:r>
              <a:rPr lang="en-GB" dirty="0"/>
              <a:t>Or Spatial filtering (not to fully explain surface topography)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0177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6C30-E74A-4C49-97E2-C00B8CF74890}"/>
              </a:ext>
            </a:extLst>
          </p:cNvPr>
          <p:cNvSpPr>
            <a:spLocks noGrp="1"/>
          </p:cNvSpPr>
          <p:nvPr>
            <p:ph type="title"/>
          </p:nvPr>
        </p:nvSpPr>
        <p:spPr/>
        <p:txBody>
          <a:bodyPr/>
          <a:lstStyle/>
          <a:p>
            <a:r>
              <a:rPr lang="en-GB" dirty="0"/>
              <a:t>Multiple comparison problem</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01AD726-3917-48E5-B91F-ECDA609E5239}"/>
                  </a:ext>
                </a:extLst>
              </p:cNvPr>
              <p:cNvSpPr>
                <a:spLocks noGrp="1"/>
              </p:cNvSpPr>
              <p:nvPr>
                <p:ph idx="1"/>
              </p:nvPr>
            </p:nvSpPr>
            <p:spPr/>
            <p:txBody>
              <a:bodyPr>
                <a:normAutofit/>
              </a:bodyPr>
              <a:lstStyle/>
              <a:p>
                <a:r>
                  <a:rPr lang="en-GB" dirty="0"/>
                  <a:t>Assume that the critical value </a:t>
                </a:r>
                <a14:m>
                  <m:oMath xmlns:m="http://schemas.openxmlformats.org/officeDocument/2006/math">
                    <m:r>
                      <a:rPr lang="en-GB" i="1" smtClean="0">
                        <a:latin typeface="Cambria Math" panose="02040503050406030204" pitchFamily="18" charset="0"/>
                        <a:ea typeface="Cambria Math" panose="02040503050406030204" pitchFamily="18" charset="0"/>
                      </a:rPr>
                      <m:t>𝛼</m:t>
                    </m:r>
                  </m:oMath>
                </a14:m>
                <a:r>
                  <a:rPr lang="en-GB" dirty="0"/>
                  <a:t>= 0.05, 5% false positive rate is considered in every statistical test, which is known as type I error.</a:t>
                </a:r>
              </a:p>
              <a:p>
                <a:endParaRPr lang="en-GB" dirty="0"/>
              </a:p>
              <a:p>
                <a:r>
                  <a:rPr lang="en-GB" dirty="0"/>
                  <a:t>However, after a large number of tests are performed,</a:t>
                </a:r>
              </a:p>
              <a:p>
                <a:pPr marL="0" indent="0">
                  <a:buNone/>
                </a:pPr>
                <a:r>
                  <a:rPr lang="en-GB" dirty="0">
                    <a:solidFill>
                      <a:srgbClr val="FF0000"/>
                    </a:solidFill>
                  </a:rPr>
                  <a:t>   Type I errors </a:t>
                </a:r>
                <a:r>
                  <a:rPr lang="en-GB" dirty="0"/>
                  <a:t>will be accumulated </a:t>
                </a:r>
                <a:r>
                  <a:rPr lang="en-GB" dirty="0">
                    <a:sym typeface="Wingdings" panose="05000000000000000000" pitchFamily="2" charset="2"/>
                  </a:rPr>
                  <a:t> </a:t>
                </a:r>
                <a:r>
                  <a:rPr lang="en-GB" dirty="0">
                    <a:solidFill>
                      <a:srgbClr val="FF0000"/>
                    </a:solidFill>
                    <a:sym typeface="Wingdings" panose="05000000000000000000" pitchFamily="2" charset="2"/>
                  </a:rPr>
                  <a:t>Multiple comparison problem</a:t>
                </a:r>
              </a:p>
              <a:p>
                <a:pPr marL="0" indent="0">
                  <a:buNone/>
                </a:pPr>
                <a:endParaRPr lang="en-GB" dirty="0">
                  <a:solidFill>
                    <a:srgbClr val="FF0000"/>
                  </a:solidFill>
                  <a:sym typeface="Wingdings" panose="05000000000000000000" pitchFamily="2" charset="2"/>
                </a:endParaRPr>
              </a:p>
              <a:p>
                <a:r>
                  <a:rPr lang="en-GB" dirty="0"/>
                  <a:t>Therefore, </a:t>
                </a:r>
                <a:r>
                  <a:rPr lang="en-GB" sz="3400" b="1" dirty="0"/>
                  <a:t>Random Field Theory </a:t>
                </a:r>
                <a:r>
                  <a:rPr lang="en-GB" dirty="0"/>
                  <a:t>is used in SPM</a:t>
                </a:r>
              </a:p>
              <a:p>
                <a:endParaRPr lang="en-GB" dirty="0"/>
              </a:p>
            </p:txBody>
          </p:sp>
        </mc:Choice>
        <mc:Fallback xmlns="">
          <p:sp>
            <p:nvSpPr>
              <p:cNvPr id="6" name="Content Placeholder 5">
                <a:extLst>
                  <a:ext uri="{FF2B5EF4-FFF2-40B4-BE49-F238E27FC236}">
                    <a16:creationId xmlns:a16="http://schemas.microsoft.com/office/drawing/2014/main" id="{D01AD726-3917-48E5-B91F-ECDA609E5239}"/>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3"/>
                <a:stretch>
                  <a:fillRect l="-1043" t="-2241"/>
                </a:stretch>
              </a:blipFill>
            </p:spPr>
            <p:txBody>
              <a:bodyPr/>
              <a:lstStyle/>
              <a:p>
                <a:r>
                  <a:rPr lang="en-GB">
                    <a:noFill/>
                  </a:rPr>
                  <a:t> </a:t>
                </a:r>
              </a:p>
            </p:txBody>
          </p:sp>
        </mc:Fallback>
      </mc:AlternateContent>
    </p:spTree>
    <p:extLst>
      <p:ext uri="{BB962C8B-B14F-4D97-AF65-F5344CB8AC3E}">
        <p14:creationId xmlns:p14="http://schemas.microsoft.com/office/powerpoint/2010/main" val="113055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CC5EC-C867-6344-A319-057DA4E0E99A}"/>
              </a:ext>
            </a:extLst>
          </p:cNvPr>
          <p:cNvSpPr>
            <a:spLocks noGrp="1"/>
          </p:cNvSpPr>
          <p:nvPr>
            <p:ph type="title"/>
          </p:nvPr>
        </p:nvSpPr>
        <p:spPr/>
        <p:txBody>
          <a:bodyPr/>
          <a:lstStyle/>
          <a:p>
            <a:r>
              <a:rPr lang="en-GB" dirty="0"/>
              <a:t>3) Final thoughts on inverse modelling </a:t>
            </a:r>
          </a:p>
        </p:txBody>
      </p:sp>
      <p:sp>
        <p:nvSpPr>
          <p:cNvPr id="3" name="Content Placeholder 2">
            <a:extLst>
              <a:ext uri="{FF2B5EF4-FFF2-40B4-BE49-F238E27FC236}">
                <a16:creationId xmlns:a16="http://schemas.microsoft.com/office/drawing/2014/main" id="{CAF47C78-D2DB-3741-B1D9-48EBCD158A4E}"/>
              </a:ext>
            </a:extLst>
          </p:cNvPr>
          <p:cNvSpPr>
            <a:spLocks noGrp="1"/>
          </p:cNvSpPr>
          <p:nvPr>
            <p:ph idx="1"/>
          </p:nvPr>
        </p:nvSpPr>
        <p:spPr>
          <a:xfrm>
            <a:off x="838200" y="1825625"/>
            <a:ext cx="10515600" cy="4667250"/>
          </a:xfrm>
        </p:spPr>
        <p:txBody>
          <a:bodyPr>
            <a:normAutofit/>
          </a:bodyPr>
          <a:lstStyle/>
          <a:p>
            <a:pPr marL="0" indent="0">
              <a:buNone/>
            </a:pPr>
            <a:r>
              <a:rPr lang="en-GB" dirty="0"/>
              <a:t>Mathematical approaches</a:t>
            </a:r>
          </a:p>
          <a:p>
            <a:pPr marL="0" indent="0">
              <a:buNone/>
            </a:pPr>
            <a:r>
              <a:rPr lang="en-GB" dirty="0"/>
              <a:t>Dipole fitting (linear=strength and non linear=position)  </a:t>
            </a:r>
          </a:p>
          <a:p>
            <a:pPr marL="0" indent="0">
              <a:buNone/>
            </a:pPr>
            <a:r>
              <a:rPr lang="en-GB" dirty="0"/>
              <a:t>Linear estimation (regularisation) Only explaining point of interest in data not noise </a:t>
            </a:r>
          </a:p>
        </p:txBody>
      </p:sp>
    </p:spTree>
    <p:extLst>
      <p:ext uri="{BB962C8B-B14F-4D97-AF65-F5344CB8AC3E}">
        <p14:creationId xmlns:p14="http://schemas.microsoft.com/office/powerpoint/2010/main" val="3772239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mputer&#10;&#10;Description automatically generated">
            <a:extLst>
              <a:ext uri="{FF2B5EF4-FFF2-40B4-BE49-F238E27FC236}">
                <a16:creationId xmlns:a16="http://schemas.microsoft.com/office/drawing/2014/main" id="{BBD7E056-355E-2F46-83D8-BFD62EC4B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44" y="0"/>
            <a:ext cx="10000112" cy="6858000"/>
          </a:xfrm>
          <a:prstGeom prst="rect">
            <a:avLst/>
          </a:prstGeom>
        </p:spPr>
      </p:pic>
    </p:spTree>
    <p:extLst>
      <p:ext uri="{BB962C8B-B14F-4D97-AF65-F5344CB8AC3E}">
        <p14:creationId xmlns:p14="http://schemas.microsoft.com/office/powerpoint/2010/main" val="2399190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C35E-10A1-E348-B113-D9F0A7BEB712}"/>
              </a:ext>
            </a:extLst>
          </p:cNvPr>
          <p:cNvSpPr>
            <a:spLocks noGrp="1"/>
          </p:cNvSpPr>
          <p:nvPr>
            <p:ph type="title"/>
          </p:nvPr>
        </p:nvSpPr>
        <p:spPr/>
        <p:txBody>
          <a:bodyPr/>
          <a:lstStyle/>
          <a:p>
            <a:r>
              <a:rPr lang="en-GB" dirty="0"/>
              <a:t>Forward model solution</a:t>
            </a:r>
          </a:p>
        </p:txBody>
      </p:sp>
      <p:sp>
        <p:nvSpPr>
          <p:cNvPr id="3" name="Content Placeholder 2">
            <a:extLst>
              <a:ext uri="{FF2B5EF4-FFF2-40B4-BE49-F238E27FC236}">
                <a16:creationId xmlns:a16="http://schemas.microsoft.com/office/drawing/2014/main" id="{3CBC663D-0A6E-2C46-9A85-8327BF30BE34}"/>
              </a:ext>
            </a:extLst>
          </p:cNvPr>
          <p:cNvSpPr>
            <a:spLocks noGrp="1"/>
          </p:cNvSpPr>
          <p:nvPr>
            <p:ph idx="1"/>
          </p:nvPr>
        </p:nvSpPr>
        <p:spPr>
          <a:xfrm>
            <a:off x="664779" y="1497724"/>
            <a:ext cx="11353800" cy="4461642"/>
          </a:xfrm>
        </p:spPr>
        <p:txBody>
          <a:bodyPr>
            <a:noAutofit/>
          </a:bodyPr>
          <a:lstStyle/>
          <a:p>
            <a:r>
              <a:rPr lang="en-GB" altLang="en-US" sz="2400" dirty="0"/>
              <a:t>Source Model (e.g. ECD) + Head Model (e.g. boundary-element):</a:t>
            </a:r>
          </a:p>
          <a:p>
            <a:r>
              <a:rPr lang="en-GB" sz="2400" dirty="0"/>
              <a:t>Origins to signal </a:t>
            </a:r>
          </a:p>
          <a:p>
            <a:pPr marL="0" indent="0">
              <a:buNone/>
            </a:pPr>
            <a:r>
              <a:rPr lang="en-GB" sz="2400" dirty="0"/>
              <a:t>^^^^^^^^^^^</a:t>
            </a:r>
          </a:p>
          <a:p>
            <a:r>
              <a:rPr lang="en-GB" sz="2400" dirty="0"/>
              <a:t>Make model assumptions for the volume conductor </a:t>
            </a:r>
          </a:p>
          <a:p>
            <a:pPr marL="0" indent="0">
              <a:buNone/>
            </a:pPr>
            <a:r>
              <a:rPr lang="en-GB" sz="2400" dirty="0"/>
              <a:t>Make model assumptions for the source i.e. dipole (ECD description)</a:t>
            </a:r>
          </a:p>
          <a:p>
            <a:pPr marL="0" indent="0">
              <a:buNone/>
            </a:pPr>
            <a:r>
              <a:rPr lang="en-GB" sz="2400" dirty="0"/>
              <a:t>Additional assumption about the source: </a:t>
            </a:r>
          </a:p>
          <a:p>
            <a:pPr marL="514350" indent="-514350">
              <a:buAutoNum type="arabicParenR"/>
            </a:pPr>
            <a:r>
              <a:rPr lang="en-GB" sz="2400" dirty="0"/>
              <a:t>Only a single point source </a:t>
            </a:r>
          </a:p>
          <a:p>
            <a:pPr marL="514350" indent="-514350">
              <a:buAutoNum type="arabicParenR"/>
            </a:pPr>
            <a:r>
              <a:rPr lang="en-GB" sz="2400" dirty="0"/>
              <a:t>Multiple (but not many) sources </a:t>
            </a:r>
          </a:p>
          <a:p>
            <a:pPr marL="514350" indent="-514350">
              <a:buAutoNum type="arabicParenR"/>
            </a:pPr>
            <a:r>
              <a:rPr lang="en-GB" sz="2400" dirty="0"/>
              <a:t>Distributed source (many source and focusing on strength calculation instead)</a:t>
            </a:r>
          </a:p>
          <a:p>
            <a:endParaRPr lang="en-GB" sz="2400" dirty="0"/>
          </a:p>
        </p:txBody>
      </p:sp>
      <p:sp>
        <p:nvSpPr>
          <p:cNvPr id="6" name="TextBox 5">
            <a:extLst>
              <a:ext uri="{FF2B5EF4-FFF2-40B4-BE49-F238E27FC236}">
                <a16:creationId xmlns:a16="http://schemas.microsoft.com/office/drawing/2014/main" id="{6B384752-6BF9-204E-841B-6C17BE9074C7}"/>
              </a:ext>
            </a:extLst>
          </p:cNvPr>
          <p:cNvSpPr txBox="1"/>
          <p:nvPr/>
        </p:nvSpPr>
        <p:spPr>
          <a:xfrm>
            <a:off x="5044965" y="4552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937586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0A0568B-CCE2-2245-88D6-FF6A339607D4}"/>
              </a:ext>
            </a:extLst>
          </p:cNvPr>
          <p:cNvSpPr txBox="1">
            <a:spLocks/>
          </p:cNvSpPr>
          <p:nvPr/>
        </p:nvSpPr>
        <p:spPr>
          <a:xfrm>
            <a:off x="838200" y="1913028"/>
            <a:ext cx="10515600" cy="2798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Model fitting </a:t>
            </a:r>
          </a:p>
          <a:p>
            <a:pPr lvl="1"/>
            <a:r>
              <a:rPr lang="en-GB" altLang="en-US" dirty="0"/>
              <a:t>Minimize the sum of squares error between the data and the model by adjusting model FREE parameters (dipole location, orientation, magnitude, time-course). </a:t>
            </a:r>
          </a:p>
          <a:p>
            <a:pPr lvl="1"/>
            <a:r>
              <a:rPr lang="en-GB" dirty="0"/>
              <a:t>This is done to match the data with some expectations, usually additional hypotheses or information might be required </a:t>
            </a:r>
          </a:p>
          <a:p>
            <a:pPr marL="0" indent="0">
              <a:buFont typeface="Arial" panose="020B0604020202020204" pitchFamily="34" charset="0"/>
              <a:buNone/>
            </a:pPr>
            <a:endParaRPr lang="en-GB" dirty="0"/>
          </a:p>
        </p:txBody>
      </p:sp>
      <p:sp>
        <p:nvSpPr>
          <p:cNvPr id="5" name="Title 1">
            <a:extLst>
              <a:ext uri="{FF2B5EF4-FFF2-40B4-BE49-F238E27FC236}">
                <a16:creationId xmlns:a16="http://schemas.microsoft.com/office/drawing/2014/main" id="{7623B8D8-D577-A04E-9A9B-FDAE2C235478}"/>
              </a:ext>
            </a:extLst>
          </p:cNvPr>
          <p:cNvSpPr txBox="1">
            <a:spLocks/>
          </p:cNvSpPr>
          <p:nvPr/>
        </p:nvSpPr>
        <p:spPr>
          <a:xfrm>
            <a:off x="838200" y="828202"/>
            <a:ext cx="10515600" cy="756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dirty="0"/>
              <a:t>Inverse Solution</a:t>
            </a:r>
            <a:endParaRPr lang="en-GB" dirty="0"/>
          </a:p>
        </p:txBody>
      </p:sp>
      <p:sp>
        <p:nvSpPr>
          <p:cNvPr id="6" name="TextBox 5">
            <a:extLst>
              <a:ext uri="{FF2B5EF4-FFF2-40B4-BE49-F238E27FC236}">
                <a16:creationId xmlns:a16="http://schemas.microsoft.com/office/drawing/2014/main" id="{CEC2F88A-4041-4447-B0E7-4EF07BEBD7B2}"/>
              </a:ext>
            </a:extLst>
          </p:cNvPr>
          <p:cNvSpPr txBox="1"/>
          <p:nvPr/>
        </p:nvSpPr>
        <p:spPr>
          <a:xfrm>
            <a:off x="5044965" y="45522"/>
            <a:ext cx="1703030" cy="400110"/>
          </a:xfrm>
          <a:prstGeom prst="rect">
            <a:avLst/>
          </a:prstGeom>
          <a:noFill/>
        </p:spPr>
        <p:txBody>
          <a:bodyPr wrap="none" rtlCol="0">
            <a:spAutoFit/>
          </a:bodyPr>
          <a:lstStyle/>
          <a:p>
            <a:r>
              <a:rPr lang="en-GB" sz="2000" b="1" dirty="0">
                <a:highlight>
                  <a:srgbClr val="FFFF00"/>
                </a:highlight>
              </a:rPr>
              <a:t>Key concepts: </a:t>
            </a:r>
          </a:p>
        </p:txBody>
      </p:sp>
    </p:spTree>
    <p:extLst>
      <p:ext uri="{BB962C8B-B14F-4D97-AF65-F5344CB8AC3E}">
        <p14:creationId xmlns:p14="http://schemas.microsoft.com/office/powerpoint/2010/main" val="222897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GB" sz="2800"/>
              <a:t>In the end  </a:t>
            </a:r>
          </a:p>
        </p:txBody>
      </p:sp>
      <p:sp>
        <p:nvSpPr>
          <p:cNvPr id="3" name="Content Placeholder 2"/>
          <p:cNvSpPr>
            <a:spLocks noGrp="1"/>
          </p:cNvSpPr>
          <p:nvPr>
            <p:ph idx="1"/>
          </p:nvPr>
        </p:nvSpPr>
        <p:spPr>
          <a:xfrm>
            <a:off x="643468" y="2638043"/>
            <a:ext cx="3363974" cy="3907136"/>
          </a:xfrm>
        </p:spPr>
        <p:txBody>
          <a:bodyPr>
            <a:normAutofit fontScale="92500"/>
          </a:bodyPr>
          <a:lstStyle/>
          <a:p>
            <a:r>
              <a:rPr lang="en-GB" sz="2400" dirty="0"/>
              <a:t>Source modelling is about disentangling the superpositions; scalp measurements are a superposition of the source activity</a:t>
            </a:r>
          </a:p>
          <a:p>
            <a:r>
              <a:rPr lang="en-GB" sz="2400" dirty="0"/>
              <a:t>Ultimately answers using these methods allows us to identify where the sources (localisation) are &amp; what their time course is  </a:t>
            </a:r>
          </a:p>
        </p:txBody>
      </p:sp>
      <p:pic>
        <p:nvPicPr>
          <p:cNvPr id="4" name="Picture 3" descr="A close up of a map&#10;&#10;Description automatically generated">
            <a:extLst>
              <a:ext uri="{FF2B5EF4-FFF2-40B4-BE49-F238E27FC236}">
                <a16:creationId xmlns:a16="http://schemas.microsoft.com/office/drawing/2014/main" id="{9FFCB27E-56E2-0E47-A1CA-7A8BEB0EF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746684"/>
            <a:ext cx="6250769" cy="5203765"/>
          </a:xfrm>
          <a:prstGeom prst="rect">
            <a:avLst/>
          </a:prstGeom>
        </p:spPr>
      </p:pic>
    </p:spTree>
    <p:extLst>
      <p:ext uri="{BB962C8B-B14F-4D97-AF65-F5344CB8AC3E}">
        <p14:creationId xmlns:p14="http://schemas.microsoft.com/office/powerpoint/2010/main" val="259195114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3726670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15870" y="0"/>
            <a:ext cx="4760259" cy="6858000"/>
          </a:xfrm>
          <a:prstGeom prst="rect">
            <a:avLst/>
          </a:prstGeom>
        </p:spPr>
      </p:pic>
    </p:spTree>
    <p:extLst>
      <p:ext uri="{BB962C8B-B14F-4D97-AF65-F5344CB8AC3E}">
        <p14:creationId xmlns:p14="http://schemas.microsoft.com/office/powerpoint/2010/main" val="1544607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972800" cy="6858000"/>
          </a:xfrm>
          <a:prstGeom prst="rect">
            <a:avLst/>
          </a:prstGeom>
        </p:spPr>
      </p:pic>
    </p:spTree>
    <p:extLst>
      <p:ext uri="{BB962C8B-B14F-4D97-AF65-F5344CB8AC3E}">
        <p14:creationId xmlns:p14="http://schemas.microsoft.com/office/powerpoint/2010/main" val="1346053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15870" y="0"/>
            <a:ext cx="4760259" cy="6858000"/>
          </a:xfrm>
          <a:prstGeom prst="rect">
            <a:avLst/>
          </a:prstGeom>
        </p:spPr>
      </p:pic>
    </p:spTree>
    <p:extLst>
      <p:ext uri="{BB962C8B-B14F-4D97-AF65-F5344CB8AC3E}">
        <p14:creationId xmlns:p14="http://schemas.microsoft.com/office/powerpoint/2010/main" val="425667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15870" y="0"/>
            <a:ext cx="4760259" cy="6858000"/>
          </a:xfrm>
          <a:prstGeom prst="rect">
            <a:avLst/>
          </a:prstGeom>
        </p:spPr>
      </p:pic>
    </p:spTree>
    <p:extLst>
      <p:ext uri="{BB962C8B-B14F-4D97-AF65-F5344CB8AC3E}">
        <p14:creationId xmlns:p14="http://schemas.microsoft.com/office/powerpoint/2010/main" val="406315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6C30-E74A-4C49-97E2-C00B8CF74890}"/>
              </a:ext>
            </a:extLst>
          </p:cNvPr>
          <p:cNvSpPr>
            <a:spLocks noGrp="1"/>
          </p:cNvSpPr>
          <p:nvPr>
            <p:ph type="title"/>
          </p:nvPr>
        </p:nvSpPr>
        <p:spPr/>
        <p:txBody>
          <a:bodyPr/>
          <a:lstStyle/>
          <a:p>
            <a:r>
              <a:rPr lang="en-US" altLang="zh-TW" dirty="0"/>
              <a:t>Topological Inference</a:t>
            </a:r>
            <a:endParaRPr lang="en-GB" dirty="0"/>
          </a:p>
        </p:txBody>
      </p:sp>
      <p:sp>
        <p:nvSpPr>
          <p:cNvPr id="5" name="Content Placeholder 4">
            <a:extLst>
              <a:ext uri="{FF2B5EF4-FFF2-40B4-BE49-F238E27FC236}">
                <a16:creationId xmlns:a16="http://schemas.microsoft.com/office/drawing/2014/main" id="{F62F2BB9-884D-4AE8-893C-0B134A4DA18A}"/>
              </a:ext>
            </a:extLst>
          </p:cNvPr>
          <p:cNvSpPr>
            <a:spLocks noGrp="1"/>
          </p:cNvSpPr>
          <p:nvPr>
            <p:ph idx="1"/>
          </p:nvPr>
        </p:nvSpPr>
        <p:spPr>
          <a:xfrm>
            <a:off x="1237211" y="1906586"/>
            <a:ext cx="7922831" cy="2553119"/>
          </a:xfrm>
        </p:spPr>
        <p:txBody>
          <a:bodyPr>
            <a:normAutofit lnSpcReduction="10000"/>
          </a:bodyPr>
          <a:lstStyle/>
          <a:p>
            <a:pPr marL="0" indent="0">
              <a:buNone/>
            </a:pPr>
            <a:r>
              <a:rPr lang="en-GB" dirty="0"/>
              <a:t>Random Field Theory (RFT)</a:t>
            </a:r>
          </a:p>
          <a:p>
            <a:pPr marL="0" indent="0">
              <a:buNone/>
            </a:pPr>
            <a:r>
              <a:rPr lang="en-GB" dirty="0"/>
              <a:t>Step 1: Smoothing by the weighted average of all images</a:t>
            </a:r>
          </a:p>
          <a:p>
            <a:pPr marL="0" indent="0">
              <a:buNone/>
            </a:pPr>
            <a:endParaRPr lang="en-GB" dirty="0"/>
          </a:p>
          <a:p>
            <a:pPr marL="0" indent="0">
              <a:buNone/>
            </a:pPr>
            <a:r>
              <a:rPr lang="en-GB" dirty="0"/>
              <a:t>Step 2: Calculate Euler characteristic with setting up a height threshold</a:t>
            </a:r>
          </a:p>
          <a:p>
            <a:endParaRPr lang="en-GB" dirty="0"/>
          </a:p>
        </p:txBody>
      </p:sp>
      <p:pic>
        <p:nvPicPr>
          <p:cNvPr id="7" name="image19.png">
            <a:extLst>
              <a:ext uri="{FF2B5EF4-FFF2-40B4-BE49-F238E27FC236}">
                <a16:creationId xmlns:a16="http://schemas.microsoft.com/office/drawing/2014/main" id="{A8CA8342-325D-4149-8507-64ED744D7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211" y="4241547"/>
            <a:ext cx="25193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image20.png">
            <a:extLst>
              <a:ext uri="{FF2B5EF4-FFF2-40B4-BE49-F238E27FC236}">
                <a16:creationId xmlns:a16="http://schemas.microsoft.com/office/drawing/2014/main" id="{570CDFBF-9436-4B95-8131-B0B49D9B9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265" y="4322509"/>
            <a:ext cx="22955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Arrow: Right 8">
            <a:extLst>
              <a:ext uri="{FF2B5EF4-FFF2-40B4-BE49-F238E27FC236}">
                <a16:creationId xmlns:a16="http://schemas.microsoft.com/office/drawing/2014/main" id="{32E3236B-007D-438C-8B9B-6A252CAB9D73}"/>
              </a:ext>
            </a:extLst>
          </p:cNvPr>
          <p:cNvSpPr/>
          <p:nvPr/>
        </p:nvSpPr>
        <p:spPr>
          <a:xfrm>
            <a:off x="4235114" y="4909551"/>
            <a:ext cx="994611" cy="67376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0B43794-7335-4173-A438-534867FB0E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972417" y="1825624"/>
            <a:ext cx="2519363" cy="157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7">
            <a:extLst>
              <a:ext uri="{FF2B5EF4-FFF2-40B4-BE49-F238E27FC236}">
                <a16:creationId xmlns:a16="http://schemas.microsoft.com/office/drawing/2014/main" id="{3785E4A7-7588-431C-A5B8-D5DE3DCE3DF8}"/>
              </a:ext>
            </a:extLst>
          </p:cNvPr>
          <p:cNvSpPr txBox="1"/>
          <p:nvPr/>
        </p:nvSpPr>
        <p:spPr>
          <a:xfrm>
            <a:off x="9046813" y="3504796"/>
            <a:ext cx="266429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t>Multi-dimensional convolution with Gaussian kernel</a:t>
            </a:r>
          </a:p>
        </p:txBody>
      </p:sp>
    </p:spTree>
    <p:extLst>
      <p:ext uri="{BB962C8B-B14F-4D97-AF65-F5344CB8AC3E}">
        <p14:creationId xmlns:p14="http://schemas.microsoft.com/office/powerpoint/2010/main" val="885876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112295"/>
            <a:ext cx="10972800" cy="6858000"/>
          </a:xfrm>
          <a:prstGeom prst="rect">
            <a:avLst/>
          </a:prstGeom>
        </p:spPr>
      </p:pic>
    </p:spTree>
    <p:extLst>
      <p:ext uri="{BB962C8B-B14F-4D97-AF65-F5344CB8AC3E}">
        <p14:creationId xmlns:p14="http://schemas.microsoft.com/office/powerpoint/2010/main" val="3291479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15870" y="0"/>
            <a:ext cx="4760259" cy="6858000"/>
          </a:xfrm>
          <a:prstGeom prst="rect">
            <a:avLst/>
          </a:prstGeom>
        </p:spPr>
      </p:pic>
    </p:spTree>
    <p:extLst>
      <p:ext uri="{BB962C8B-B14F-4D97-AF65-F5344CB8AC3E}">
        <p14:creationId xmlns:p14="http://schemas.microsoft.com/office/powerpoint/2010/main" val="3011427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15870" y="0"/>
            <a:ext cx="4760259" cy="6858000"/>
          </a:xfrm>
          <a:prstGeom prst="rect">
            <a:avLst/>
          </a:prstGeom>
        </p:spPr>
      </p:pic>
    </p:spTree>
    <p:extLst>
      <p:ext uri="{BB962C8B-B14F-4D97-AF65-F5344CB8AC3E}">
        <p14:creationId xmlns:p14="http://schemas.microsoft.com/office/powerpoint/2010/main" val="237227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Random Field Theory</a:t>
            </a:r>
          </a:p>
        </p:txBody>
      </p:sp>
      <p:sp>
        <p:nvSpPr>
          <p:cNvPr id="3" name="Rectangle 2"/>
          <p:cNvSpPr/>
          <p:nvPr/>
        </p:nvSpPr>
        <p:spPr>
          <a:xfrm>
            <a:off x="1097279" y="2290227"/>
            <a:ext cx="9426341" cy="3477875"/>
          </a:xfrm>
          <a:prstGeom prst="rect">
            <a:avLst/>
          </a:prstGeom>
        </p:spPr>
        <p:txBody>
          <a:bodyPr wrap="square">
            <a:spAutoFit/>
          </a:bodyPr>
          <a:lstStyle/>
          <a:p>
            <a:pPr marL="287338" indent="-285750">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b="1" dirty="0"/>
              <a:t>Random Field Theory (RFT)</a:t>
            </a:r>
            <a:r>
              <a:rPr lang="en-GB" altLang="en-US" sz="2000" dirty="0"/>
              <a:t> is a method for correcting for multiple statistical comparisons with N-dimensional spaces (for parametric statistics, e.g., Z-, T-, F- statistics). In SPM up to 3 dimensions are supported.</a:t>
            </a:r>
          </a:p>
          <a:p>
            <a:pPr marL="341313" indent="-339725">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dirty="0"/>
              <a:t>	</a:t>
            </a:r>
          </a:p>
          <a:p>
            <a:pPr marL="341313" indent="-339725">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dirty="0"/>
              <a:t>RFT correction depends on the search volume. If you can restrict the search volume based on prior knowledge or independent data or orthogonal contrast, that can make the analysis more sensitive.</a:t>
            </a:r>
          </a:p>
          <a:p>
            <a:pPr marL="341313" indent="-339725">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altLang="en-US" sz="2000" dirty="0"/>
          </a:p>
          <a:p>
            <a:pPr marL="341313" indent="-339725">
              <a:buClrTx/>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dirty="0"/>
              <a:t>One should be careful to not bias the statistical comparison based on the same data and contrast (double dipping). Example: finding the channel with the largest effect by eye-balling and then only testing for that channel</a:t>
            </a:r>
          </a:p>
        </p:txBody>
      </p:sp>
    </p:spTree>
    <p:extLst>
      <p:ext uri="{BB962C8B-B14F-4D97-AF65-F5344CB8AC3E}">
        <p14:creationId xmlns:p14="http://schemas.microsoft.com/office/powerpoint/2010/main" val="187596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a:xfrm>
            <a:off x="2209800" y="103189"/>
            <a:ext cx="7824788" cy="80962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2200" b="1">
                <a:ea typeface="新細明體" panose="02020500000000000000" pitchFamily="18" charset="-120"/>
              </a:rPr>
              <a:t>GLM</a:t>
            </a:r>
            <a:r>
              <a:rPr lang="en-GB" altLang="zh-TW" sz="2200">
                <a:ea typeface="新細明體" panose="02020500000000000000" pitchFamily="18" charset="-120"/>
              </a:rPr>
              <a:t>: Condition Effects </a:t>
            </a:r>
            <a:r>
              <a:rPr lang="en-GB" altLang="zh-TW" sz="2200" b="1">
                <a:ea typeface="新細明體" panose="02020500000000000000" pitchFamily="18" charset="-120"/>
              </a:rPr>
              <a:t>after</a:t>
            </a:r>
            <a:r>
              <a:rPr lang="en-GB" altLang="zh-TW" sz="2200">
                <a:ea typeface="新細明體" panose="02020500000000000000" pitchFamily="18" charset="-120"/>
              </a:rPr>
              <a:t> removing variance due to </a:t>
            </a:r>
            <a:r>
              <a:rPr lang="en-GB" altLang="zh-TW" sz="2200" b="1">
                <a:ea typeface="新細明體" panose="02020500000000000000" pitchFamily="18" charset="-120"/>
              </a:rPr>
              <a:t>confounds</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3" y="1509714"/>
            <a:ext cx="5040312"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5" name="Text Box 3"/>
          <p:cNvSpPr txBox="1">
            <a:spLocks noChangeArrowheads="1"/>
          </p:cNvSpPr>
          <p:nvPr/>
        </p:nvSpPr>
        <p:spPr bwMode="auto">
          <a:xfrm>
            <a:off x="2609850" y="1798639"/>
            <a:ext cx="110013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eaLnBrk="1" hangingPunct="1">
              <a:lnSpc>
                <a:spcPct val="100000"/>
              </a:lnSpc>
              <a:buClrTx/>
              <a:buFontTx/>
              <a:buNone/>
            </a:pPr>
            <a:r>
              <a:rPr lang="en-GB" altLang="zh-TW" sz="1600">
                <a:solidFill>
                  <a:srgbClr val="4700B8"/>
                </a:solidFill>
                <a:latin typeface="Arial" panose="020B0604020202020204" pitchFamily="34" charset="0"/>
                <a:ea typeface="新細明體" panose="02020500000000000000" pitchFamily="18" charset="-120"/>
              </a:rPr>
              <a:t>Each trial</a:t>
            </a:r>
          </a:p>
        </p:txBody>
      </p:sp>
      <p:sp>
        <p:nvSpPr>
          <p:cNvPr id="13316" name="Text Box 4"/>
          <p:cNvSpPr txBox="1">
            <a:spLocks noChangeArrowheads="1"/>
          </p:cNvSpPr>
          <p:nvPr/>
        </p:nvSpPr>
        <p:spPr bwMode="auto">
          <a:xfrm>
            <a:off x="3762375" y="1077914"/>
            <a:ext cx="4211638"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eaLnBrk="1" hangingPunct="1">
              <a:lnSpc>
                <a:spcPct val="100000"/>
              </a:lnSpc>
              <a:buClrTx/>
              <a:buFontTx/>
              <a:buNone/>
            </a:pPr>
            <a:r>
              <a:rPr lang="en-GB" altLang="zh-TW" sz="1600">
                <a:solidFill>
                  <a:srgbClr val="B80047"/>
                </a:solidFill>
                <a:latin typeface="Arial" panose="020B0604020202020204" pitchFamily="34" charset="0"/>
                <a:ea typeface="新細明體" panose="02020500000000000000" pitchFamily="18" charset="-120"/>
              </a:rPr>
              <a:t>        Each trial-type (6)</a:t>
            </a:r>
          </a:p>
        </p:txBody>
      </p:sp>
      <p:sp>
        <p:nvSpPr>
          <p:cNvPr id="13317" name="Text Box 5"/>
          <p:cNvSpPr txBox="1">
            <a:spLocks noChangeArrowheads="1"/>
          </p:cNvSpPr>
          <p:nvPr/>
        </p:nvSpPr>
        <p:spPr bwMode="auto">
          <a:xfrm>
            <a:off x="4249738" y="5722939"/>
            <a:ext cx="332105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eaLnBrk="1" hangingPunct="1">
              <a:lnSpc>
                <a:spcPct val="100000"/>
              </a:lnSpc>
              <a:buClrTx/>
              <a:buFontTx/>
              <a:buNone/>
            </a:pPr>
            <a:r>
              <a:rPr lang="en-GB" altLang="zh-TW" sz="1600">
                <a:solidFill>
                  <a:srgbClr val="3333CC"/>
                </a:solidFill>
                <a:latin typeface="Arial" panose="020B0604020202020204" pitchFamily="34" charset="0"/>
                <a:ea typeface="新細明體" panose="02020500000000000000" pitchFamily="18" charset="-120"/>
              </a:rPr>
              <a:t>beta_00* image volumes reflect (adjusted) condition effects</a:t>
            </a:r>
          </a:p>
        </p:txBody>
      </p:sp>
      <p:sp>
        <p:nvSpPr>
          <p:cNvPr id="13318" name="Line 6"/>
          <p:cNvSpPr>
            <a:spLocks noChangeShapeType="1"/>
          </p:cNvSpPr>
          <p:nvPr/>
        </p:nvSpPr>
        <p:spPr bwMode="auto">
          <a:xfrm>
            <a:off x="5618164" y="5362575"/>
            <a:ext cx="504825" cy="431800"/>
          </a:xfrm>
          <a:prstGeom prst="line">
            <a:avLst/>
          </a:prstGeom>
          <a:noFill/>
          <a:ln w="12600">
            <a:solidFill>
              <a:srgbClr val="0084D1"/>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19" name="Line 7"/>
          <p:cNvSpPr>
            <a:spLocks noChangeShapeType="1"/>
          </p:cNvSpPr>
          <p:nvPr/>
        </p:nvSpPr>
        <p:spPr bwMode="auto">
          <a:xfrm>
            <a:off x="6015038" y="5362575"/>
            <a:ext cx="107950" cy="431800"/>
          </a:xfrm>
          <a:prstGeom prst="line">
            <a:avLst/>
          </a:prstGeom>
          <a:noFill/>
          <a:ln w="12600">
            <a:solidFill>
              <a:srgbClr val="0084D1"/>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0" name="AutoShape 8"/>
          <p:cNvSpPr>
            <a:spLocks/>
          </p:cNvSpPr>
          <p:nvPr/>
        </p:nvSpPr>
        <p:spPr bwMode="auto">
          <a:xfrm rot="-5400000">
            <a:off x="4986339" y="482601"/>
            <a:ext cx="250825" cy="2016125"/>
          </a:xfrm>
          <a:prstGeom prst="rightBrace">
            <a:avLst>
              <a:gd name="adj1" fmla="val 66983"/>
              <a:gd name="adj2" fmla="val 50000"/>
            </a:avLst>
          </a:prstGeom>
          <a:noFill/>
          <a:ln w="12600">
            <a:solidFill>
              <a:srgbClr val="7E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100000"/>
              </a:lnSpc>
              <a:buClr>
                <a:srgbClr val="000000"/>
              </a:buClr>
            </a:pPr>
            <a:endParaRPr lang="en-US" altLang="zh-TW">
              <a:latin typeface="Times New Roman" panose="02020603050405020304" pitchFamily="18" charset="0"/>
            </a:endParaRPr>
          </a:p>
        </p:txBody>
      </p:sp>
      <p:sp>
        <p:nvSpPr>
          <p:cNvPr id="13321" name="AutoShape 9"/>
          <p:cNvSpPr>
            <a:spLocks/>
          </p:cNvSpPr>
          <p:nvPr/>
        </p:nvSpPr>
        <p:spPr bwMode="auto">
          <a:xfrm rot="-5400000">
            <a:off x="6713539" y="809626"/>
            <a:ext cx="250825" cy="1368425"/>
          </a:xfrm>
          <a:prstGeom prst="rightBrace">
            <a:avLst>
              <a:gd name="adj1" fmla="val 45464"/>
              <a:gd name="adj2" fmla="val 50000"/>
            </a:avLst>
          </a:prstGeom>
          <a:noFill/>
          <a:ln w="12600">
            <a:solidFill>
              <a:srgbClr val="7E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100000"/>
              </a:lnSpc>
              <a:buClr>
                <a:srgbClr val="000000"/>
              </a:buClr>
            </a:pPr>
            <a:endParaRPr lang="en-US" altLang="zh-TW">
              <a:latin typeface="Times New Roman" panose="02020603050405020304" pitchFamily="18" charset="0"/>
            </a:endParaRPr>
          </a:p>
        </p:txBody>
      </p:sp>
      <p:sp>
        <p:nvSpPr>
          <p:cNvPr id="13322" name="Line 10"/>
          <p:cNvSpPr>
            <a:spLocks noChangeShapeType="1"/>
          </p:cNvSpPr>
          <p:nvPr/>
        </p:nvSpPr>
        <p:spPr bwMode="auto">
          <a:xfrm>
            <a:off x="3567114" y="1979614"/>
            <a:ext cx="395287" cy="1587"/>
          </a:xfrm>
          <a:prstGeom prst="line">
            <a:avLst/>
          </a:prstGeom>
          <a:noFill/>
          <a:ln w="12600">
            <a:solidFill>
              <a:srgbClr val="0084D1"/>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3" name="Line 11"/>
          <p:cNvSpPr>
            <a:spLocks noChangeShapeType="1"/>
          </p:cNvSpPr>
          <p:nvPr/>
        </p:nvSpPr>
        <p:spPr bwMode="auto">
          <a:xfrm>
            <a:off x="3567114" y="1979614"/>
            <a:ext cx="395287" cy="142875"/>
          </a:xfrm>
          <a:prstGeom prst="line">
            <a:avLst/>
          </a:prstGeom>
          <a:noFill/>
          <a:ln w="12600">
            <a:solidFill>
              <a:srgbClr val="0084D1"/>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4" name="Line 12"/>
          <p:cNvSpPr>
            <a:spLocks noChangeShapeType="1"/>
          </p:cNvSpPr>
          <p:nvPr/>
        </p:nvSpPr>
        <p:spPr bwMode="auto">
          <a:xfrm>
            <a:off x="3567114" y="1978026"/>
            <a:ext cx="395287" cy="288925"/>
          </a:xfrm>
          <a:prstGeom prst="line">
            <a:avLst/>
          </a:prstGeom>
          <a:noFill/>
          <a:ln w="12600">
            <a:solidFill>
              <a:srgbClr val="0084D1"/>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5" name="Text Box 13"/>
          <p:cNvSpPr txBox="1">
            <a:spLocks noChangeArrowheads="1"/>
          </p:cNvSpPr>
          <p:nvPr/>
        </p:nvSpPr>
        <p:spPr bwMode="auto">
          <a:xfrm>
            <a:off x="6230938" y="1079501"/>
            <a:ext cx="208915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eaLnBrk="1" hangingPunct="1">
              <a:lnSpc>
                <a:spcPct val="100000"/>
              </a:lnSpc>
              <a:buClrTx/>
              <a:buFontTx/>
              <a:buNone/>
            </a:pPr>
            <a:r>
              <a:rPr lang="en-GB" altLang="zh-TW" sz="1600">
                <a:solidFill>
                  <a:srgbClr val="B80047"/>
                </a:solidFill>
                <a:latin typeface="Arial" panose="020B0604020202020204" pitchFamily="34" charset="0"/>
                <a:ea typeface="新細明體" panose="02020500000000000000" pitchFamily="18" charset="-120"/>
              </a:rPr>
              <a:t>Confounds (4)</a:t>
            </a:r>
          </a:p>
        </p:txBody>
      </p:sp>
      <p:sp>
        <p:nvSpPr>
          <p:cNvPr id="17423" name="Text Box 14"/>
          <p:cNvSpPr txBox="1">
            <a:spLocks noChangeArrowheads="1"/>
          </p:cNvSpPr>
          <p:nvPr/>
        </p:nvSpPr>
        <p:spPr bwMode="auto">
          <a:xfrm>
            <a:off x="7800976" y="6502400"/>
            <a:ext cx="2791255"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400">
                <a:solidFill>
                  <a:srgbClr val="000000"/>
                </a:solidFill>
                <a:latin typeface="Verdana" panose="020B0604030504040204" pitchFamily="34" charset="0"/>
                <a:ea typeface="新細明體" panose="02020500000000000000" pitchFamily="18" charset="-120"/>
              </a:rPr>
              <a:t>Henson et al., 2008, NImage</a:t>
            </a:r>
          </a:p>
        </p:txBody>
      </p:sp>
      <p:sp>
        <p:nvSpPr>
          <p:cNvPr id="17424" name="Text Box 15"/>
          <p:cNvSpPr txBox="1">
            <a:spLocks noChangeArrowheads="1"/>
          </p:cNvSpPr>
          <p:nvPr/>
        </p:nvSpPr>
        <p:spPr bwMode="auto">
          <a:xfrm>
            <a:off x="1822450" y="2787651"/>
            <a:ext cx="1944688" cy="1141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600">
                <a:solidFill>
                  <a:srgbClr val="000000"/>
                </a:solidFill>
                <a:latin typeface="Verdana" panose="020B0604030504040204" pitchFamily="34" charset="0"/>
                <a:ea typeface="新細明體" panose="02020500000000000000" pitchFamily="18" charset="-120"/>
              </a:rPr>
              <a:t>W/in Subject</a:t>
            </a:r>
          </a:p>
          <a:p>
            <a:pPr algn="l">
              <a:lnSpc>
                <a:spcPct val="100000"/>
              </a:lnSpc>
              <a:buClrTx/>
              <a:buFontTx/>
              <a:buNone/>
            </a:pPr>
            <a:r>
              <a:rPr lang="en-GB" altLang="zh-TW" sz="1600">
                <a:solidFill>
                  <a:srgbClr val="000000"/>
                </a:solidFill>
                <a:latin typeface="Verdana" panose="020B0604030504040204" pitchFamily="34" charset="0"/>
                <a:ea typeface="新細明體" panose="02020500000000000000" pitchFamily="18" charset="-120"/>
              </a:rPr>
              <a:t>(1</a:t>
            </a:r>
            <a:r>
              <a:rPr lang="en-GB" altLang="zh-TW" sz="1600" baseline="30000">
                <a:solidFill>
                  <a:srgbClr val="000000"/>
                </a:solidFill>
                <a:latin typeface="Verdana" panose="020B0604030504040204" pitchFamily="34" charset="0"/>
                <a:ea typeface="新細明體" panose="02020500000000000000" pitchFamily="18" charset="-120"/>
              </a:rPr>
              <a:t>st</a:t>
            </a:r>
            <a:r>
              <a:rPr lang="en-GB" altLang="zh-TW" sz="1600">
                <a:solidFill>
                  <a:srgbClr val="000000"/>
                </a:solidFill>
                <a:latin typeface="Verdana" panose="020B0604030504040204" pitchFamily="34" charset="0"/>
                <a:ea typeface="新細明體" panose="02020500000000000000" pitchFamily="18" charset="-120"/>
              </a:rPr>
              <a:t>-level) model</a:t>
            </a:r>
          </a:p>
          <a:p>
            <a:pPr algn="l">
              <a:lnSpc>
                <a:spcPct val="100000"/>
              </a:lnSpc>
              <a:buClrTx/>
              <a:buFontTx/>
              <a:buNone/>
            </a:pPr>
            <a:r>
              <a:rPr lang="en-GB" altLang="zh-TW" sz="1200">
                <a:solidFill>
                  <a:srgbClr val="000000"/>
                </a:solidFill>
                <a:latin typeface="Verdana" panose="020B0604030504040204" pitchFamily="34" charset="0"/>
                <a:ea typeface="新細明體" panose="02020500000000000000" pitchFamily="18" charset="-120"/>
              </a:rPr>
              <a:t>-&gt; one image per trial</a:t>
            </a:r>
          </a:p>
          <a:p>
            <a:pPr algn="l">
              <a:lnSpc>
                <a:spcPct val="100000"/>
              </a:lnSpc>
              <a:buClrTx/>
              <a:buFontTx/>
              <a:buNone/>
            </a:pPr>
            <a:r>
              <a:rPr lang="en-GB" altLang="zh-TW" sz="1200">
                <a:solidFill>
                  <a:srgbClr val="000000"/>
                </a:solidFill>
                <a:latin typeface="Verdana" panose="020B0604030504040204" pitchFamily="34" charset="0"/>
                <a:ea typeface="新細明體" panose="02020500000000000000" pitchFamily="18" charset="-120"/>
              </a:rPr>
              <a:t>-&gt; one covariate value</a:t>
            </a:r>
          </a:p>
          <a:p>
            <a:pPr algn="l">
              <a:lnSpc>
                <a:spcPct val="100000"/>
              </a:lnSpc>
              <a:buClrTx/>
              <a:buFontTx/>
              <a:buNone/>
            </a:pPr>
            <a:r>
              <a:rPr lang="en-GB" altLang="zh-TW" sz="1200">
                <a:solidFill>
                  <a:srgbClr val="000000"/>
                </a:solidFill>
                <a:latin typeface="Verdana" panose="020B0604030504040204" pitchFamily="34" charset="0"/>
                <a:ea typeface="新細明體" panose="02020500000000000000" pitchFamily="18" charset="-120"/>
              </a:rPr>
              <a:t>	per trial</a:t>
            </a:r>
          </a:p>
        </p:txBody>
      </p:sp>
      <p:sp>
        <p:nvSpPr>
          <p:cNvPr id="17425" name="Text Box 15"/>
          <p:cNvSpPr txBox="1">
            <a:spLocks noChangeArrowheads="1"/>
          </p:cNvSpPr>
          <p:nvPr/>
        </p:nvSpPr>
        <p:spPr bwMode="auto">
          <a:xfrm>
            <a:off x="1803400" y="4170364"/>
            <a:ext cx="1911398" cy="104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000000"/>
                </a:solidFill>
                <a:miter lim="800000"/>
                <a:headEnd/>
                <a:tailEnd/>
              </a14:hiddenLine>
            </a:ext>
          </a:extLst>
        </p:spPr>
        <p:txBody>
          <a:bodyPr wrap="none"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l">
              <a:lnSpc>
                <a:spcPct val="100000"/>
              </a:lnSpc>
              <a:buClrTx/>
              <a:buFontTx/>
              <a:buNone/>
            </a:pPr>
            <a:r>
              <a:rPr lang="en-GB" altLang="zh-TW" sz="1100">
                <a:solidFill>
                  <a:srgbClr val="000000"/>
                </a:solidFill>
                <a:latin typeface="Verdana" panose="020B0604030504040204" pitchFamily="34" charset="0"/>
                <a:ea typeface="新細明體" panose="02020500000000000000" pitchFamily="18" charset="-120"/>
              </a:rPr>
              <a:t>Also: Group Analysis </a:t>
            </a:r>
          </a:p>
          <a:p>
            <a:pPr algn="l">
              <a:lnSpc>
                <a:spcPct val="100000"/>
              </a:lnSpc>
              <a:buClrTx/>
              <a:buFontTx/>
              <a:buNone/>
            </a:pPr>
            <a:r>
              <a:rPr lang="en-GB" altLang="zh-TW" sz="1100">
                <a:solidFill>
                  <a:srgbClr val="000000"/>
                </a:solidFill>
                <a:latin typeface="Verdana" panose="020B0604030504040204" pitchFamily="34" charset="0"/>
                <a:ea typeface="新細明體" panose="02020500000000000000" pitchFamily="18" charset="-120"/>
              </a:rPr>
              <a:t>(2</a:t>
            </a:r>
            <a:r>
              <a:rPr lang="en-GB" altLang="zh-TW" sz="1100" baseline="30000">
                <a:solidFill>
                  <a:srgbClr val="000000"/>
                </a:solidFill>
                <a:latin typeface="Verdana" panose="020B0604030504040204" pitchFamily="34" charset="0"/>
                <a:ea typeface="新細明體" panose="02020500000000000000" pitchFamily="18" charset="-120"/>
              </a:rPr>
              <a:t>nd</a:t>
            </a:r>
            <a:r>
              <a:rPr lang="en-GB" altLang="zh-TW" sz="1100">
                <a:solidFill>
                  <a:srgbClr val="000000"/>
                </a:solidFill>
                <a:latin typeface="Verdana" panose="020B0604030504040204" pitchFamily="34" charset="0"/>
                <a:ea typeface="新細明體" panose="02020500000000000000" pitchFamily="18" charset="-120"/>
              </a:rPr>
              <a:t>-level)</a:t>
            </a:r>
          </a:p>
          <a:p>
            <a:pPr algn="l">
              <a:lnSpc>
                <a:spcPct val="100000"/>
              </a:lnSpc>
              <a:buClrTx/>
              <a:buFontTx/>
              <a:buNone/>
            </a:pPr>
            <a:r>
              <a:rPr lang="en-GB" altLang="zh-TW" sz="1000">
                <a:solidFill>
                  <a:srgbClr val="000000"/>
                </a:solidFill>
                <a:latin typeface="Verdana" panose="020B0604030504040204" pitchFamily="34" charset="0"/>
                <a:ea typeface="新細明體" panose="02020500000000000000" pitchFamily="18" charset="-120"/>
              </a:rPr>
              <a:t>-&gt; one image per subject</a:t>
            </a:r>
          </a:p>
          <a:p>
            <a:pPr algn="l">
              <a:lnSpc>
                <a:spcPct val="100000"/>
              </a:lnSpc>
              <a:buClrTx/>
              <a:buFontTx/>
              <a:buNone/>
            </a:pPr>
            <a:r>
              <a:rPr lang="en-GB" altLang="zh-TW" sz="1000">
                <a:solidFill>
                  <a:srgbClr val="000000"/>
                </a:solidFill>
                <a:latin typeface="Verdana" panose="020B0604030504040204" pitchFamily="34" charset="0"/>
                <a:ea typeface="新細明體" panose="02020500000000000000" pitchFamily="18" charset="-120"/>
              </a:rPr>
              <a:t>	per condition</a:t>
            </a:r>
          </a:p>
          <a:p>
            <a:pPr algn="l">
              <a:lnSpc>
                <a:spcPct val="100000"/>
              </a:lnSpc>
              <a:buClrTx/>
              <a:buFontTx/>
              <a:buNone/>
            </a:pPr>
            <a:r>
              <a:rPr lang="en-GB" altLang="zh-TW" sz="1000">
                <a:solidFill>
                  <a:srgbClr val="000000"/>
                </a:solidFill>
                <a:latin typeface="Verdana" panose="020B0604030504040204" pitchFamily="34" charset="0"/>
                <a:ea typeface="新細明體" panose="02020500000000000000" pitchFamily="18" charset="-120"/>
              </a:rPr>
              <a:t>-&gt; one covariate value per</a:t>
            </a:r>
          </a:p>
          <a:p>
            <a:pPr algn="l">
              <a:lnSpc>
                <a:spcPct val="100000"/>
              </a:lnSpc>
              <a:buClrTx/>
              <a:buFontTx/>
              <a:buNone/>
            </a:pPr>
            <a:r>
              <a:rPr lang="en-GB" altLang="zh-TW" sz="1000">
                <a:solidFill>
                  <a:srgbClr val="000000"/>
                </a:solidFill>
                <a:latin typeface="Verdana" panose="020B0604030504040204" pitchFamily="34" charset="0"/>
                <a:ea typeface="新細明體" panose="02020500000000000000" pitchFamily="18" charset="-120"/>
              </a:rPr>
              <a:t>	subject per condition</a:t>
            </a:r>
          </a:p>
        </p:txBody>
      </p:sp>
    </p:spTree>
    <p:extLst>
      <p:ext uri="{BB962C8B-B14F-4D97-AF65-F5344CB8AC3E}">
        <p14:creationId xmlns:p14="http://schemas.microsoft.com/office/powerpoint/2010/main" val="402874111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a:extLst>
              <a:ext uri="{FF2B5EF4-FFF2-40B4-BE49-F238E27FC236}">
                <a16:creationId xmlns:a16="http://schemas.microsoft.com/office/drawing/2014/main" id="{A2CD40D5-CFAE-445A-89B3-FFB758FBA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034" y="2842216"/>
            <a:ext cx="3762799" cy="287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le 1">
            <a:extLst>
              <a:ext uri="{FF2B5EF4-FFF2-40B4-BE49-F238E27FC236}">
                <a16:creationId xmlns:a16="http://schemas.microsoft.com/office/drawing/2014/main" id="{9617E222-A770-47ED-A0F2-12D180890CA4}"/>
              </a:ext>
            </a:extLst>
          </p:cNvPr>
          <p:cNvSpPr>
            <a:spLocks noGrp="1"/>
          </p:cNvSpPr>
          <p:nvPr>
            <p:ph type="title"/>
          </p:nvPr>
        </p:nvSpPr>
        <p:spPr/>
        <p:txBody>
          <a:bodyPr/>
          <a:lstStyle/>
          <a:p>
            <a:r>
              <a:rPr lang="en-GB" dirty="0"/>
              <a:t>Statistical </a:t>
            </a:r>
            <a:r>
              <a:rPr lang="en-US" altLang="zh-TW" dirty="0"/>
              <a:t>Analysis in M/EEG</a:t>
            </a:r>
            <a:endParaRPr lang="en-GB" dirty="0"/>
          </a:p>
        </p:txBody>
      </p:sp>
      <p:sp>
        <p:nvSpPr>
          <p:cNvPr id="3" name="Content Placeholder 2">
            <a:extLst>
              <a:ext uri="{FF2B5EF4-FFF2-40B4-BE49-F238E27FC236}">
                <a16:creationId xmlns:a16="http://schemas.microsoft.com/office/drawing/2014/main" id="{37BF08B6-FD9A-45BB-A6DF-123DCB67D59F}"/>
              </a:ext>
            </a:extLst>
          </p:cNvPr>
          <p:cNvSpPr>
            <a:spLocks noGrp="1"/>
          </p:cNvSpPr>
          <p:nvPr>
            <p:ph idx="1"/>
          </p:nvPr>
        </p:nvSpPr>
        <p:spPr>
          <a:xfrm>
            <a:off x="838200" y="1825625"/>
            <a:ext cx="5257800" cy="801197"/>
          </a:xfrm>
        </p:spPr>
        <p:txBody>
          <a:bodyPr/>
          <a:lstStyle/>
          <a:p>
            <a:pPr marL="514350" indent="-514350">
              <a:lnSpc>
                <a:spcPct val="150000"/>
              </a:lnSpc>
              <a:buFont typeface="+mj-lt"/>
              <a:buAutoNum type="arabicPeriod"/>
            </a:pPr>
            <a:r>
              <a:rPr lang="en-GB" dirty="0"/>
              <a:t>Sensor-space Analysis</a:t>
            </a:r>
          </a:p>
          <a:p>
            <a:pPr>
              <a:lnSpc>
                <a:spcPct val="100000"/>
              </a:lnSpc>
            </a:pPr>
            <a:endParaRPr lang="en-GB" dirty="0"/>
          </a:p>
          <a:p>
            <a:pPr>
              <a:lnSpc>
                <a:spcPct val="100000"/>
              </a:lnSpc>
            </a:pPr>
            <a:endParaRPr lang="en-GB" dirty="0"/>
          </a:p>
          <a:p>
            <a:pPr>
              <a:lnSpc>
                <a:spcPct val="100000"/>
              </a:lnSpc>
            </a:pPr>
            <a:endParaRPr lang="en-GB" dirty="0"/>
          </a:p>
          <a:p>
            <a:endParaRPr lang="en-GB" dirty="0"/>
          </a:p>
        </p:txBody>
      </p:sp>
      <p:sp>
        <p:nvSpPr>
          <p:cNvPr id="6" name="Content Placeholder 2">
            <a:extLst>
              <a:ext uri="{FF2B5EF4-FFF2-40B4-BE49-F238E27FC236}">
                <a16:creationId xmlns:a16="http://schemas.microsoft.com/office/drawing/2014/main" id="{22C4DEFE-57DA-4479-81F1-05B6AF5ACFF7}"/>
              </a:ext>
            </a:extLst>
          </p:cNvPr>
          <p:cNvSpPr txBox="1">
            <a:spLocks/>
          </p:cNvSpPr>
          <p:nvPr/>
        </p:nvSpPr>
        <p:spPr>
          <a:xfrm>
            <a:off x="6834446" y="1984556"/>
            <a:ext cx="5257800" cy="658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eriod" startAt="2"/>
            </a:pPr>
            <a:r>
              <a:rPr lang="en-GB" dirty="0"/>
              <a:t>Source-space Analysis</a:t>
            </a:r>
          </a:p>
          <a:p>
            <a:pPr>
              <a:lnSpc>
                <a:spcPct val="100000"/>
              </a:lnSpc>
            </a:pPr>
            <a:endParaRPr lang="en-GB" dirty="0"/>
          </a:p>
          <a:p>
            <a:pPr>
              <a:lnSpc>
                <a:spcPct val="100000"/>
              </a:lnSpc>
            </a:pPr>
            <a:endParaRPr lang="en-GB" dirty="0"/>
          </a:p>
          <a:p>
            <a:pPr>
              <a:lnSpc>
                <a:spcPct val="100000"/>
              </a:lnSpc>
            </a:pPr>
            <a:endParaRPr lang="en-GB" dirty="0"/>
          </a:p>
          <a:p>
            <a:endParaRPr lang="en-GB" dirty="0"/>
          </a:p>
        </p:txBody>
      </p:sp>
      <p:pic>
        <p:nvPicPr>
          <p:cNvPr id="11" name="Content Placeholder 7">
            <a:extLst>
              <a:ext uri="{FF2B5EF4-FFF2-40B4-BE49-F238E27FC236}">
                <a16:creationId xmlns:a16="http://schemas.microsoft.com/office/drawing/2014/main" id="{93B73926-077A-430A-8294-ECD8FAC3C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908" y="2968560"/>
            <a:ext cx="1714538" cy="2285479"/>
          </a:xfrm>
          <a:prstGeom prst="rect">
            <a:avLst/>
          </a:prstGeom>
        </p:spPr>
      </p:pic>
      <p:sp>
        <p:nvSpPr>
          <p:cNvPr id="18" name="Text Box 8">
            <a:extLst>
              <a:ext uri="{FF2B5EF4-FFF2-40B4-BE49-F238E27FC236}">
                <a16:creationId xmlns:a16="http://schemas.microsoft.com/office/drawing/2014/main" id="{483A6A75-6D04-424D-9E31-529B1F456A13}"/>
              </a:ext>
            </a:extLst>
          </p:cNvPr>
          <p:cNvSpPr txBox="1">
            <a:spLocks noChangeArrowheads="1"/>
          </p:cNvSpPr>
          <p:nvPr/>
        </p:nvSpPr>
        <p:spPr bwMode="auto">
          <a:xfrm>
            <a:off x="1291389" y="5783910"/>
            <a:ext cx="29860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1pPr>
            <a:lvl2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2pPr>
            <a:lvl3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3pPr>
            <a:lvl4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4pPr>
            <a:lvl5pPr algn="ctr">
              <a:buClr>
                <a:srgbClr val="00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9pPr>
          </a:lstStyle>
          <a:p>
            <a:pPr algn="l">
              <a:lnSpc>
                <a:spcPct val="100000"/>
              </a:lnSpc>
              <a:buClrTx/>
              <a:buFontTx/>
              <a:buNone/>
            </a:pPr>
            <a:r>
              <a:rPr lang="en-GB" altLang="en-US" sz="1400" dirty="0" err="1">
                <a:solidFill>
                  <a:srgbClr val="000000"/>
                </a:solidFill>
                <a:latin typeface="Verdana" panose="020B0604030504040204" pitchFamily="34" charset="0"/>
              </a:rPr>
              <a:t>Kilner</a:t>
            </a:r>
            <a:r>
              <a:rPr lang="en-GB" altLang="en-US" sz="1400" dirty="0">
                <a:solidFill>
                  <a:srgbClr val="000000"/>
                </a:solidFill>
                <a:latin typeface="Verdana" panose="020B0604030504040204" pitchFamily="34" charset="0"/>
              </a:rPr>
              <a:t> et al., 2005, </a:t>
            </a:r>
            <a:r>
              <a:rPr lang="en-GB" altLang="en-US" sz="1400" dirty="0" err="1">
                <a:solidFill>
                  <a:srgbClr val="000000"/>
                </a:solidFill>
                <a:latin typeface="Verdana" panose="020B0604030504040204" pitchFamily="34" charset="0"/>
              </a:rPr>
              <a:t>Nsci</a:t>
            </a:r>
            <a:r>
              <a:rPr lang="en-GB" altLang="en-US" sz="1400" dirty="0">
                <a:solidFill>
                  <a:srgbClr val="000000"/>
                </a:solidFill>
                <a:latin typeface="Verdana" panose="020B0604030504040204" pitchFamily="34" charset="0"/>
              </a:rPr>
              <a:t> Letters</a:t>
            </a:r>
          </a:p>
        </p:txBody>
      </p:sp>
      <p:pic>
        <p:nvPicPr>
          <p:cNvPr id="20" name="Picture 19">
            <a:extLst>
              <a:ext uri="{FF2B5EF4-FFF2-40B4-BE49-F238E27FC236}">
                <a16:creationId xmlns:a16="http://schemas.microsoft.com/office/drawing/2014/main" id="{2367480B-9E0B-456B-879A-96664DF6778B}"/>
              </a:ext>
            </a:extLst>
          </p:cNvPr>
          <p:cNvPicPr>
            <a:picLocks noChangeAspect="1"/>
          </p:cNvPicPr>
          <p:nvPr/>
        </p:nvPicPr>
        <p:blipFill rotWithShape="1">
          <a:blip r:embed="rId5">
            <a:extLst>
              <a:ext uri="{28A0092B-C50C-407E-A947-70E740481C1C}">
                <a14:useLocalDpi xmlns:a14="http://schemas.microsoft.com/office/drawing/2010/main" val="0"/>
              </a:ext>
            </a:extLst>
          </a:blip>
          <a:srcRect l="44671" t="549" b="55053"/>
          <a:stretch/>
        </p:blipFill>
        <p:spPr>
          <a:xfrm>
            <a:off x="7229513" y="2968561"/>
            <a:ext cx="3639762" cy="2285478"/>
          </a:xfrm>
          <a:prstGeom prst="rect">
            <a:avLst/>
          </a:prstGeom>
        </p:spPr>
      </p:pic>
    </p:spTree>
    <p:extLst>
      <p:ext uri="{BB962C8B-B14F-4D97-AF65-F5344CB8AC3E}">
        <p14:creationId xmlns:p14="http://schemas.microsoft.com/office/powerpoint/2010/main" val="218913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Sensor-space analysis</a:t>
            </a:r>
          </a:p>
        </p:txBody>
      </p:sp>
      <p:sp>
        <p:nvSpPr>
          <p:cNvPr id="3" name="Rectangle 2"/>
          <p:cNvSpPr/>
          <p:nvPr/>
        </p:nvSpPr>
        <p:spPr>
          <a:xfrm>
            <a:off x="1128408" y="1943739"/>
            <a:ext cx="3218842" cy="1051570"/>
          </a:xfrm>
          <a:prstGeom prst="rect">
            <a:avLst/>
          </a:prstGeom>
        </p:spPr>
        <p:txBody>
          <a:bodyPr wrap="square">
            <a:spAutoFit/>
          </a:bodyPr>
          <a:lstStyle/>
          <a:p>
            <a:pPr marL="341313" indent="-339725">
              <a:spcBef>
                <a:spcPts val="450"/>
              </a:spcBef>
              <a:buClr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b="1" dirty="0"/>
              <a:t>When</a:t>
            </a:r>
            <a:r>
              <a:rPr lang="en-GB" altLang="en-US" dirty="0"/>
              <a:t> is there </a:t>
            </a:r>
          </a:p>
          <a:p>
            <a:pPr marL="341313" indent="-339725">
              <a:spcBef>
                <a:spcPts val="450"/>
              </a:spcBef>
              <a:buClr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an effect in </a:t>
            </a:r>
            <a:r>
              <a:rPr lang="en-GB" altLang="en-US" dirty="0">
                <a:solidFill>
                  <a:srgbClr val="C00000"/>
                </a:solidFill>
              </a:rPr>
              <a:t>time</a:t>
            </a:r>
            <a:r>
              <a:rPr lang="en-GB" altLang="en-US" dirty="0"/>
              <a:t> </a:t>
            </a:r>
          </a:p>
          <a:p>
            <a:pPr marL="341313" indent="-339725">
              <a:spcBef>
                <a:spcPts val="450"/>
              </a:spcBef>
              <a:buClr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e.g., GFP (1D)? </a:t>
            </a:r>
          </a:p>
        </p:txBody>
      </p:sp>
      <p:grpSp>
        <p:nvGrpSpPr>
          <p:cNvPr id="4" name="Group 6"/>
          <p:cNvGrpSpPr>
            <a:grpSpLocks/>
          </p:cNvGrpSpPr>
          <p:nvPr/>
        </p:nvGrpSpPr>
        <p:grpSpPr bwMode="auto">
          <a:xfrm>
            <a:off x="1336067" y="4115621"/>
            <a:ext cx="2803525" cy="1422400"/>
            <a:chOff x="2898" y="2577"/>
            <a:chExt cx="1766" cy="896"/>
          </a:xfrm>
        </p:grpSpPr>
        <p:pic>
          <p:nvPicPr>
            <p:cNvPr id="5" name="Picture 96"/>
            <p:cNvPicPr>
              <a:picLocks noChangeAspect="1" noChangeArrowheads="1"/>
            </p:cNvPicPr>
            <p:nvPr/>
          </p:nvPicPr>
          <p:blipFill>
            <a:blip r:embed="rId3">
              <a:extLst>
                <a:ext uri="{28A0092B-C50C-407E-A947-70E740481C1C}">
                  <a14:useLocalDpi xmlns:a14="http://schemas.microsoft.com/office/drawing/2010/main" val="0"/>
                </a:ext>
              </a:extLst>
            </a:blip>
            <a:srcRect l="8868" t="62949" r="58495" b="16965"/>
            <a:stretch>
              <a:fillRect/>
            </a:stretch>
          </p:blipFill>
          <p:spPr bwMode="auto">
            <a:xfrm>
              <a:off x="2898" y="2577"/>
              <a:ext cx="1766"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7" descr="GFP_imagesc_W_mags"/>
            <p:cNvPicPr>
              <a:picLocks noChangeAspect="1" noChangeArrowheads="1"/>
            </p:cNvPicPr>
            <p:nvPr/>
          </p:nvPicPr>
          <p:blipFill>
            <a:blip r:embed="rId4">
              <a:extLst>
                <a:ext uri="{28A0092B-C50C-407E-A947-70E740481C1C}">
                  <a14:useLocalDpi xmlns:a14="http://schemas.microsoft.com/office/drawing/2010/main" val="0"/>
                </a:ext>
              </a:extLst>
            </a:blip>
            <a:srcRect l="12991" t="23282" r="9573" b="47496"/>
            <a:stretch>
              <a:fillRect/>
            </a:stretch>
          </p:blipFill>
          <p:spPr bwMode="auto">
            <a:xfrm>
              <a:off x="2914" y="3312"/>
              <a:ext cx="174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9"/>
          <p:cNvGrpSpPr>
            <a:grpSpLocks/>
          </p:cNvGrpSpPr>
          <p:nvPr/>
        </p:nvGrpSpPr>
        <p:grpSpPr bwMode="auto">
          <a:xfrm>
            <a:off x="1312254" y="5777671"/>
            <a:ext cx="1425575" cy="307975"/>
            <a:chOff x="2862" y="3617"/>
            <a:chExt cx="898" cy="194"/>
          </a:xfrm>
        </p:grpSpPr>
        <p:sp>
          <p:nvSpPr>
            <p:cNvPr id="8" name="Text Box 7"/>
            <p:cNvSpPr txBox="1">
              <a:spLocks noChangeArrowheads="1"/>
            </p:cNvSpPr>
            <p:nvPr/>
          </p:nvSpPr>
          <p:spPr bwMode="auto">
            <a:xfrm>
              <a:off x="2862" y="3617"/>
              <a:ext cx="327" cy="1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dirty="0"/>
                <a:t>time</a:t>
              </a:r>
            </a:p>
          </p:txBody>
        </p:sp>
        <p:sp>
          <p:nvSpPr>
            <p:cNvPr id="9" name="Line 8"/>
            <p:cNvSpPr>
              <a:spLocks noChangeShapeType="1"/>
            </p:cNvSpPr>
            <p:nvPr/>
          </p:nvSpPr>
          <p:spPr bwMode="auto">
            <a:xfrm>
              <a:off x="2911" y="3630"/>
              <a:ext cx="84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0" name="Rectangle 9"/>
          <p:cNvSpPr/>
          <p:nvPr/>
        </p:nvSpPr>
        <p:spPr>
          <a:xfrm>
            <a:off x="6263558" y="1946383"/>
            <a:ext cx="4604084" cy="1392689"/>
          </a:xfrm>
          <a:prstGeom prst="rect">
            <a:avLst/>
          </a:prstGeom>
        </p:spPr>
        <p:txBody>
          <a:bodyPr wrap="square">
            <a:spAutoFit/>
          </a:bodyPr>
          <a:lstStyle/>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-&gt;</a:t>
            </a:r>
            <a:r>
              <a:rPr lang="en-GB" altLang="en-US" b="1" dirty="0"/>
              <a:t>When/at what </a:t>
            </a:r>
            <a:r>
              <a:rPr lang="en-GB" altLang="en-US" dirty="0"/>
              <a:t> </a:t>
            </a:r>
            <a:r>
              <a:rPr lang="en-GB" altLang="en-US" b="1" dirty="0"/>
              <a:t>frequency</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b="1" dirty="0"/>
              <a:t>			</a:t>
            </a:r>
            <a:r>
              <a:rPr lang="en-GB" altLang="en-US" dirty="0"/>
              <a:t>is there an effect</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in </a:t>
            </a:r>
            <a:r>
              <a:rPr lang="en-GB" altLang="en-US" dirty="0">
                <a:solidFill>
                  <a:srgbClr val="C00000"/>
                </a:solidFill>
              </a:rPr>
              <a:t>time/frequency</a:t>
            </a:r>
            <a:r>
              <a:rPr lang="en-GB" altLang="en-US" dirty="0"/>
              <a:t> </a:t>
            </a:r>
          </a:p>
          <a:p>
            <a:pPr marL="341313" indent="-339725">
              <a:spcBef>
                <a:spcPts val="45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dirty="0"/>
              <a:t>			(2D)? </a:t>
            </a:r>
          </a:p>
        </p:txBody>
      </p:sp>
      <p:grpSp>
        <p:nvGrpSpPr>
          <p:cNvPr id="11" name="Group 10"/>
          <p:cNvGrpSpPr>
            <a:grpSpLocks/>
          </p:cNvGrpSpPr>
          <p:nvPr/>
        </p:nvGrpSpPr>
        <p:grpSpPr bwMode="auto">
          <a:xfrm>
            <a:off x="6239325" y="3615235"/>
            <a:ext cx="4892122" cy="2094559"/>
            <a:chOff x="3233" y="2685"/>
            <a:chExt cx="1968" cy="746"/>
          </a:xfrm>
        </p:grpSpPr>
        <p:pic>
          <p:nvPicPr>
            <p:cNvPr id="1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 y="2692"/>
              <a:ext cx="966"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5" y="2685"/>
              <a:ext cx="966" cy="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14" name="Group 9"/>
          <p:cNvGrpSpPr>
            <a:grpSpLocks/>
          </p:cNvGrpSpPr>
          <p:nvPr/>
        </p:nvGrpSpPr>
        <p:grpSpPr bwMode="auto">
          <a:xfrm>
            <a:off x="6263558" y="6005611"/>
            <a:ext cx="1425575" cy="307975"/>
            <a:chOff x="2862" y="3617"/>
            <a:chExt cx="898" cy="194"/>
          </a:xfrm>
        </p:grpSpPr>
        <p:sp>
          <p:nvSpPr>
            <p:cNvPr id="15" name="Text Box 7"/>
            <p:cNvSpPr txBox="1">
              <a:spLocks noChangeArrowheads="1"/>
            </p:cNvSpPr>
            <p:nvPr/>
          </p:nvSpPr>
          <p:spPr bwMode="auto">
            <a:xfrm>
              <a:off x="2862" y="3617"/>
              <a:ext cx="327" cy="1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dirty="0"/>
                <a:t>time</a:t>
              </a:r>
            </a:p>
          </p:txBody>
        </p:sp>
        <p:sp>
          <p:nvSpPr>
            <p:cNvPr id="16" name="Line 8"/>
            <p:cNvSpPr>
              <a:spLocks noChangeShapeType="1"/>
            </p:cNvSpPr>
            <p:nvPr/>
          </p:nvSpPr>
          <p:spPr bwMode="auto">
            <a:xfrm>
              <a:off x="2911" y="3630"/>
              <a:ext cx="84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 name="Group 9"/>
          <p:cNvGrpSpPr>
            <a:grpSpLocks/>
          </p:cNvGrpSpPr>
          <p:nvPr/>
        </p:nvGrpSpPr>
        <p:grpSpPr bwMode="auto">
          <a:xfrm rot="16200000">
            <a:off x="5164650" y="5155430"/>
            <a:ext cx="1560514" cy="417513"/>
            <a:chOff x="2768" y="3357"/>
            <a:chExt cx="983" cy="263"/>
          </a:xfrm>
        </p:grpSpPr>
        <p:sp>
          <p:nvSpPr>
            <p:cNvPr id="18" name="Text Box 7"/>
            <p:cNvSpPr txBox="1">
              <a:spLocks noChangeArrowheads="1"/>
            </p:cNvSpPr>
            <p:nvPr/>
          </p:nvSpPr>
          <p:spPr bwMode="auto">
            <a:xfrm>
              <a:off x="2768" y="3357"/>
              <a:ext cx="596" cy="1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buClr>
                  <a:srgbClr val="000000"/>
                </a:buClr>
              </a:pPr>
              <a:r>
                <a:rPr lang="en-GB" altLang="en-US" sz="1400" dirty="0"/>
                <a:t>Frequency</a:t>
              </a:r>
            </a:p>
          </p:txBody>
        </p:sp>
        <p:sp>
          <p:nvSpPr>
            <p:cNvPr id="19" name="Line 8"/>
            <p:cNvSpPr>
              <a:spLocks noChangeShapeType="1"/>
            </p:cNvSpPr>
            <p:nvPr/>
          </p:nvSpPr>
          <p:spPr bwMode="auto">
            <a:xfrm>
              <a:off x="2902" y="3620"/>
              <a:ext cx="84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8273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2558</Words>
  <Application>Microsoft Office PowerPoint</Application>
  <PresentationFormat>Widescreen</PresentationFormat>
  <Paragraphs>310</Paragraphs>
  <Slides>52</Slides>
  <Notes>20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M/EEG Statistical Analysis &amp; Source Localisation 2020</vt:lpstr>
      <vt:lpstr>EEG/MEG</vt:lpstr>
      <vt:lpstr>Multiple comparison problem</vt:lpstr>
      <vt:lpstr>Multiple comparison problem</vt:lpstr>
      <vt:lpstr>Topological Inference</vt:lpstr>
      <vt:lpstr>Random Field Theory</vt:lpstr>
      <vt:lpstr>GLM: Condition Effects after removing variance due to confounds</vt:lpstr>
      <vt:lpstr>Statistical Analysis in M/EEG</vt:lpstr>
      <vt:lpstr>Sensor-space analysis</vt:lpstr>
      <vt:lpstr>Sensor-space analysis</vt:lpstr>
      <vt:lpstr>PowerPoint Presentation</vt:lpstr>
      <vt:lpstr>All Channels</vt:lpstr>
      <vt:lpstr>EEG/MEG source localisation </vt:lpstr>
      <vt:lpstr>What can signal localisation be useful for? </vt:lpstr>
      <vt:lpstr>1 ) Motivation for source localisation in the context of EEG &amp; MEG: </vt:lpstr>
      <vt:lpstr>2) Motivation for source localisation in the context of EEG &amp; MEG: </vt:lpstr>
      <vt:lpstr>PowerPoint Presentation</vt:lpstr>
      <vt:lpstr>PowerPoint Presentation</vt:lpstr>
      <vt:lpstr>Issues with M/EEG data upon acquisition: Superposition of source activity </vt:lpstr>
      <vt:lpstr>Source modelling </vt:lpstr>
      <vt:lpstr>PowerPoint Presentation</vt:lpstr>
      <vt:lpstr>PowerPoint Presentation</vt:lpstr>
      <vt:lpstr>PowerPoint Presentation</vt:lpstr>
      <vt:lpstr>PowerPoint Presentation</vt:lpstr>
      <vt:lpstr>PowerPoint Presentation</vt:lpstr>
      <vt:lpstr>Dipoles</vt:lpstr>
      <vt:lpstr>EEG Volume conduction </vt:lpstr>
      <vt:lpstr>PowerPoint Presentation</vt:lpstr>
      <vt:lpstr>MEG </vt:lpstr>
      <vt:lpstr>ECD = Source model </vt:lpstr>
      <vt:lpstr>PowerPoint Presentation</vt:lpstr>
      <vt:lpstr>1) Forward modelling </vt:lpstr>
      <vt:lpstr>2) Forward modelling: The passive conductive device (Volume conductor model)</vt:lpstr>
      <vt:lpstr>What are the differences? </vt:lpstr>
      <vt:lpstr>1 ) More on Boundary Element Method </vt:lpstr>
      <vt:lpstr>2 ) More on Boundary Element Method </vt:lpstr>
      <vt:lpstr>Another model: Finite Element Model (FEM) </vt:lpstr>
      <vt:lpstr>1) Inverse modelling </vt:lpstr>
      <vt:lpstr>2) Inverse modelling </vt:lpstr>
      <vt:lpstr>3) Final thoughts on inverse modelling </vt:lpstr>
      <vt:lpstr>PowerPoint Presentation</vt:lpstr>
      <vt:lpstr>Forward model solution</vt:lpstr>
      <vt:lpstr>PowerPoint Presentation</vt:lpstr>
      <vt:lpstr>In the end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M/EEG Statistical Analysis &amp; Source Localisation 2020</dc:title>
  <dc:creator>Khan, Hamad</dc:creator>
  <cp:lastModifiedBy>Khan, Hamad</cp:lastModifiedBy>
  <cp:revision>68</cp:revision>
  <dcterms:created xsi:type="dcterms:W3CDTF">2020-02-12T08:20:31Z</dcterms:created>
  <dcterms:modified xsi:type="dcterms:W3CDTF">2020-02-17T10:51:13Z</dcterms:modified>
</cp:coreProperties>
</file>