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57" r:id="rId4"/>
    <p:sldId id="298" r:id="rId5"/>
    <p:sldId id="259" r:id="rId6"/>
    <p:sldId id="260" r:id="rId7"/>
    <p:sldId id="261" r:id="rId8"/>
    <p:sldId id="263" r:id="rId9"/>
    <p:sldId id="299" r:id="rId10"/>
    <p:sldId id="264" r:id="rId11"/>
    <p:sldId id="300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embeddedFontLst>
    <p:embeddedFont>
      <p:font typeface="Arimo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orbel" panose="020B0503020204020204" pitchFamily="34" charset="0"/>
      <p:regular r:id="rId52"/>
      <p:bold r:id="rId53"/>
      <p:italic r:id="rId54"/>
      <p:boldItalic r:id="rId55"/>
    </p:embeddedFont>
    <p:embeddedFont>
      <p:font typeface="Garamond" panose="02020404030301010803" pitchFamily="18" charset="0"/>
      <p:regular r:id="rId56"/>
      <p:bold r:id="rId57"/>
      <p: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5" roundtripDataSignature="AMtx7mjdewmC7FD9QlkI9ukvp5PYf1Uv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55" autoAdjust="0"/>
  </p:normalViewPr>
  <p:slideViewPr>
    <p:cSldViewPr snapToGrid="0">
      <p:cViewPr varScale="1">
        <p:scale>
          <a:sx n="52" d="100"/>
          <a:sy n="52" d="100"/>
        </p:scale>
        <p:origin x="-1680" y="-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5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7152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08f3129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7f08f3129e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7f08f3129e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criticism of networks</a:t>
            </a: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it’s done</a:t>
            </a: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eff9567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7eff95679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Katharina</a:t>
            </a:r>
            <a:endParaRPr/>
          </a:p>
        </p:txBody>
      </p:sp>
      <p:sp>
        <p:nvSpPr>
          <p:cNvPr id="265" name="Google Shape;265;g7eff95679c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contribution of the source area to the target area response depends on experimental context 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e.g. V2 input to V5 is modulated by attention</a:t>
            </a:r>
            <a:endParaRPr sz="11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Target area response (e.g. V5) to experimental variable (attention) depends  on activity of source area (e.g. V2)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e.g. The effect of attention on V5 is modulated by V2 input</a:t>
            </a:r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1" name="Google Shape;36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4" name="Google Shape;40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eff95679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7eff95679c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7eff95679c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87" name="Google Shape;4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96" name="Google Shape;4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06" name="Google Shape;5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19" name="Google Shape;5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27" name="Google Shape;5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weights</a:t>
            </a: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49" name="Google Shape;5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Google Shape;55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57" name="Google Shape;55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Google Shape;55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89" name="Google Shape;5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0" name="Google Shape;59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Katharina</a:t>
            </a:r>
            <a:endParaRPr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Only for</a:t>
            </a:r>
            <a:r>
              <a:rPr lang="en-GB" baseline="0" dirty="0"/>
              <a:t> few minutes, </a:t>
            </a:r>
            <a:r>
              <a:rPr lang="en-GB" baseline="0" dirty="0" err="1"/>
              <a:t>doesnt</a:t>
            </a:r>
            <a:r>
              <a:rPr lang="en-GB" baseline="0" dirty="0"/>
              <a:t> require attention</a:t>
            </a: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Seed –</a:t>
            </a:r>
            <a:r>
              <a:rPr lang="en-GB" baseline="0" dirty="0"/>
              <a:t> you need to decide, different results</a:t>
            </a:r>
            <a:endParaRPr/>
          </a:p>
        </p:txBody>
      </p:sp>
      <p:sp>
        <p:nvSpPr>
          <p:cNvPr id="189" name="Google Shape;18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08f3129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7f08f3129e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7f08f3129e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08f3129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7f08f3129e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7f08f3129e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7" descr="Black10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ftr" idx="11"/>
          </p:nvPr>
        </p:nvSpPr>
        <p:spPr>
          <a:xfrm>
            <a:off x="323850" y="6245225"/>
            <a:ext cx="84963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 rot="5400000">
            <a:off x="2846388" y="192088"/>
            <a:ext cx="3457575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 rot="5400000">
            <a:off x="5130007" y="2475706"/>
            <a:ext cx="5257800" cy="21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 rot="5400000">
            <a:off x="808831" y="429418"/>
            <a:ext cx="5257800" cy="621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9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3" descr="Black10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3"/>
          <p:cNvSpPr txBox="1">
            <a:spLocks noGrp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ftr" idx="11"/>
          </p:nvPr>
        </p:nvSpPr>
        <p:spPr>
          <a:xfrm>
            <a:off x="323850" y="6245225"/>
            <a:ext cx="84963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64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5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5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body" idx="2"/>
          </p:nvPr>
        </p:nvSpPr>
        <p:spPr>
          <a:xfrm>
            <a:off x="4651375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00" name="Google Shape;100;p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66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6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67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8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8"/>
          <p:cNvSpPr txBox="1">
            <a:spLocks noGrp="1"/>
          </p:cNvSpPr>
          <p:nvPr>
            <p:ph type="body" idx="1"/>
          </p:nvPr>
        </p:nvSpPr>
        <p:spPr>
          <a:xfrm rot="5400000">
            <a:off x="2846388" y="192088"/>
            <a:ext cx="3457575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0" name="Google Shape;110;p68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9"/>
          <p:cNvSpPr txBox="1">
            <a:spLocks noGrp="1"/>
          </p:cNvSpPr>
          <p:nvPr>
            <p:ph type="title"/>
          </p:nvPr>
        </p:nvSpPr>
        <p:spPr>
          <a:xfrm rot="5400000">
            <a:off x="5130007" y="2475706"/>
            <a:ext cx="5257800" cy="21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9"/>
          <p:cNvSpPr txBox="1">
            <a:spLocks noGrp="1"/>
          </p:cNvSpPr>
          <p:nvPr>
            <p:ph type="body" idx="1"/>
          </p:nvPr>
        </p:nvSpPr>
        <p:spPr>
          <a:xfrm rot="5400000">
            <a:off x="808831" y="429418"/>
            <a:ext cx="5257800" cy="621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69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body" idx="2"/>
          </p:nvPr>
        </p:nvSpPr>
        <p:spPr>
          <a:xfrm>
            <a:off x="4651375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7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8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" name="Google Shape;13;p46" descr="Black10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6" name="Google Shape;66;p48" descr="Black10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data/attention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neurometrika.org/resources" TargetMode="External"/><Relationship Id="rId4" Type="http://schemas.openxmlformats.org/officeDocument/2006/relationships/hyperlink" Target="http://www.fil.ion.ucl.ac.uk/spm/doc/manu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323850" y="1750403"/>
            <a:ext cx="849630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Introduction to Connectivity: </a:t>
            </a:r>
            <a:br>
              <a:rPr lang="en-US" sz="3600"/>
            </a:br>
            <a:r>
              <a:rPr lang="en-US" sz="3600"/>
              <a:t>resting-state and PPI</a:t>
            </a:r>
            <a:endParaRPr sz="3600"/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495905" y="3493708"/>
            <a:ext cx="8200571" cy="280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Annamaria Balogh and Karel Kieslich</a:t>
            </a:r>
            <a:endParaRPr sz="18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Expert: Dr Sarah Gregory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Slides adapted from MfD 2018</a:t>
            </a:r>
            <a:br>
              <a:rPr lang="en-US" sz="1800"/>
            </a:b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Wednesday 11</a:t>
            </a:r>
            <a:r>
              <a:rPr lang="en-US" sz="2400" baseline="30000"/>
              <a:t>th</a:t>
            </a:r>
            <a:r>
              <a:rPr lang="en-US" sz="2400"/>
              <a:t> March 2020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f08f3129e_1_25"/>
          <p:cNvSpPr txBox="1"/>
          <p:nvPr/>
        </p:nvSpPr>
        <p:spPr>
          <a:xfrm>
            <a:off x="330200" y="1030590"/>
            <a:ext cx="84900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accent6"/>
                </a:solidFill>
              </a:rPr>
              <a:t>Independent component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analys</a:t>
            </a:r>
            <a:r>
              <a:rPr lang="en-US" sz="1800" b="1">
                <a:solidFill>
                  <a:schemeClr val="accent6"/>
                </a:solidFill>
              </a:rPr>
              <a:t>i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7f08f3129e_1_25"/>
          <p:cNvSpPr txBox="1"/>
          <p:nvPr/>
        </p:nvSpPr>
        <p:spPr>
          <a:xfrm>
            <a:off x="0" y="6488668"/>
            <a:ext cx="232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&amp; Raichle, 2007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London-Underground-in-Central-London-a-Actual-Map-b-Tube-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3" y="1605280"/>
            <a:ext cx="7200770" cy="42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 descr="Screen Shot 2013-02-27 at 10.25.44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291" y="1377181"/>
            <a:ext cx="7789518" cy="434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330200" y="13001"/>
            <a:ext cx="8490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Accounting for noise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330200" y="1092200"/>
            <a:ext cx="84900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-US" sz="1800">
                <a:solidFill>
                  <a:schemeClr val="dk1"/>
                </a:solidFill>
              </a:rPr>
              <a:t>removing physiological fluctuations (</a:t>
            </a:r>
            <a:r>
              <a:rPr lang="en-US" sz="1800" b="1">
                <a:solidFill>
                  <a:schemeClr val="dk1"/>
                </a:solidFill>
              </a:rPr>
              <a:t>cardiac</a:t>
            </a:r>
            <a:r>
              <a:rPr lang="en-US" sz="1800">
                <a:solidFill>
                  <a:schemeClr val="dk1"/>
                </a:solidFill>
              </a:rPr>
              <a:t> or </a:t>
            </a:r>
            <a:r>
              <a:rPr lang="en-US" sz="1800" b="1">
                <a:solidFill>
                  <a:schemeClr val="dk1"/>
                </a:solidFill>
              </a:rPr>
              <a:t>respiratory </a:t>
            </a:r>
            <a:r>
              <a:rPr lang="en-US" sz="1800">
                <a:solidFill>
                  <a:schemeClr val="dk1"/>
                </a:solidFill>
              </a:rPr>
              <a:t>activity) through linear regression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-US" sz="1800">
                <a:solidFill>
                  <a:schemeClr val="dk1"/>
                </a:solidFill>
              </a:rPr>
              <a:t>isolating sources of noise through:</a:t>
            </a:r>
            <a:endParaRPr sz="180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eliminating </a:t>
            </a:r>
            <a:r>
              <a:rPr lang="en-US" sz="1800" b="1">
                <a:solidFill>
                  <a:schemeClr val="dk1"/>
                </a:solidFill>
              </a:rPr>
              <a:t>global signal</a:t>
            </a:r>
            <a:endParaRPr sz="1800" b="1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eliminating signals emerging in </a:t>
            </a:r>
            <a:r>
              <a:rPr lang="en-US" sz="1800" b="1">
                <a:solidFill>
                  <a:schemeClr val="dk1"/>
                </a:solidFill>
              </a:rPr>
              <a:t>areas likely to produce physiological artefacts</a:t>
            </a:r>
            <a:r>
              <a:rPr lang="en-US" sz="1800">
                <a:solidFill>
                  <a:schemeClr val="dk1"/>
                </a:solidFill>
              </a:rPr>
              <a:t> (e.g. ventricles)</a:t>
            </a:r>
            <a:endParaRPr sz="180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independent component analysis (ICA)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&amp; Raichle, 2007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457200" y="1143001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pros</a:t>
            </a:r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body" idx="2"/>
          </p:nvPr>
        </p:nvSpPr>
        <p:spPr>
          <a:xfrm>
            <a:off x="457200" y="1854994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easy to acquire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ideal for patients who cannot perform certain tasks</a:t>
            </a: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one data set allows to study different functional networks in the brain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good for exploratory analyses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(potentially) helpful as a clinical diagnostic tool (e.g. epilepsy, Alzheimer’s disease)</a:t>
            </a:r>
            <a:endParaRPr dirty="0"/>
          </a:p>
        </p:txBody>
      </p:sp>
      <p:sp>
        <p:nvSpPr>
          <p:cNvPr id="237" name="Google Shape;237;p13"/>
          <p:cNvSpPr txBox="1">
            <a:spLocks noGrp="1"/>
          </p:cNvSpPr>
          <p:nvPr>
            <p:ph type="body" idx="3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/>
              <a:t>cons</a:t>
            </a:r>
            <a:endParaRPr dirty="0"/>
          </a:p>
        </p:txBody>
      </p:sp>
      <p:sp>
        <p:nvSpPr>
          <p:cNvPr id="238" name="Google Shape;238;p13"/>
          <p:cNvSpPr txBox="1">
            <a:spLocks noGrp="1"/>
          </p:cNvSpPr>
          <p:nvPr>
            <p:ph type="body" idx="4"/>
          </p:nvPr>
        </p:nvSpPr>
        <p:spPr>
          <a:xfrm>
            <a:off x="4645025" y="1854994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/>
              <a:t>establishes correlations, not causal relationships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/>
      <p:bldP spid="2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44" name="Google Shape;244;p14"/>
          <p:cNvSpPr txBox="1">
            <a:spLocks noGrp="1"/>
          </p:cNvSpPr>
          <p:nvPr>
            <p:ph type="body" idx="1"/>
          </p:nvPr>
        </p:nvSpPr>
        <p:spPr>
          <a:xfrm>
            <a:off x="175810" y="860751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/>
              <a:t>Functional connectivity</a:t>
            </a:r>
            <a:endParaRPr dirty="0"/>
          </a:p>
        </p:txBody>
      </p:sp>
      <p:sp>
        <p:nvSpPr>
          <p:cNvPr id="245" name="Google Shape;245;p14"/>
          <p:cNvSpPr txBox="1">
            <a:spLocks noGrp="1"/>
          </p:cNvSpPr>
          <p:nvPr>
            <p:ph type="body" idx="2"/>
          </p:nvPr>
        </p:nvSpPr>
        <p:spPr>
          <a:xfrm>
            <a:off x="175850" y="1923200"/>
            <a:ext cx="4040100" cy="4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Temporal correlations between spatially remote areas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Whole brain connectivity</a:t>
            </a: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Data Driven (exploratory)</a:t>
            </a:r>
            <a:endParaRPr sz="20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Correlation analysis</a:t>
            </a:r>
            <a:endParaRPr sz="2000" dirty="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MODEL-FREE</a:t>
            </a: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No Causation</a:t>
            </a:r>
            <a:endParaRPr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3"/>
          </p:nvPr>
        </p:nvSpPr>
        <p:spPr>
          <a:xfrm>
            <a:off x="4862110" y="8608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Effective Connectivity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2"/>
          </p:nvPr>
        </p:nvSpPr>
        <p:spPr>
          <a:xfrm>
            <a:off x="5103825" y="1923100"/>
            <a:ext cx="3800100" cy="4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The influence of one neuronal system over another</a:t>
            </a: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Reduced set of regions</a:t>
            </a: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Hypothesis Driven (Confirmatory)</a:t>
            </a:r>
            <a:endParaRPr sz="20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Regression analysis</a:t>
            </a:r>
            <a:endParaRPr sz="2000" dirty="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MODEL-DEPENDENT</a:t>
            </a: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Causal (based on a model)</a:t>
            </a:r>
            <a:endParaRPr dirty="0"/>
          </a:p>
        </p:txBody>
      </p:sp>
      <p:sp>
        <p:nvSpPr>
          <p:cNvPr id="248" name="Google Shape;248;p14"/>
          <p:cNvSpPr/>
          <p:nvPr/>
        </p:nvSpPr>
        <p:spPr>
          <a:xfrm>
            <a:off x="4248900" y="1213300"/>
            <a:ext cx="580200" cy="211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54" name="Google Shape;254;p15"/>
          <p:cNvSpPr txBox="1">
            <a:spLocks noGrp="1"/>
          </p:cNvSpPr>
          <p:nvPr>
            <p:ph type="body" idx="1"/>
          </p:nvPr>
        </p:nvSpPr>
        <p:spPr>
          <a:xfrm>
            <a:off x="175885" y="145328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Correlation</a:t>
            </a:r>
            <a:endParaRPr/>
          </a:p>
        </p:txBody>
      </p:sp>
      <p:sp>
        <p:nvSpPr>
          <p:cNvPr id="255" name="Google Shape;255;p15"/>
          <p:cNvSpPr txBox="1">
            <a:spLocks noGrp="1"/>
          </p:cNvSpPr>
          <p:nvPr>
            <p:ph type="body" idx="2"/>
          </p:nvPr>
        </p:nvSpPr>
        <p:spPr>
          <a:xfrm>
            <a:off x="175848" y="23860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</a:rPr>
              <a:t>Are two datasets related?</a:t>
            </a:r>
            <a:endParaRPr sz="2000" b="1">
              <a:solidFill>
                <a:srgbClr val="FF0000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Continuous data </a:t>
            </a:r>
            <a:endParaRPr sz="20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Assumes constant relationship between two variables</a:t>
            </a:r>
            <a:endParaRPr sz="200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Observational data</a:t>
            </a:r>
            <a:endParaRPr sz="200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No directionality 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body" idx="3"/>
          </p:nvPr>
        </p:nvSpPr>
        <p:spPr>
          <a:xfrm>
            <a:off x="4862110" y="1424501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Regression</a:t>
            </a:r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body" idx="2"/>
          </p:nvPr>
        </p:nvSpPr>
        <p:spPr>
          <a:xfrm>
            <a:off x="4863000" y="2386000"/>
            <a:ext cx="4041900" cy="4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Can we predict activity in region A from activity in region B?</a:t>
            </a:r>
            <a:endParaRPr sz="2000" b="1" dirty="0">
              <a:solidFill>
                <a:srgbClr val="FF0000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Continuous data</a:t>
            </a:r>
            <a:endParaRPr sz="20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Tests influence of explanatory variable on dependent variable</a:t>
            </a:r>
            <a:endParaRPr sz="2000" dirty="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Data from an experimental manipulation</a:t>
            </a:r>
            <a:endParaRPr sz="20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Directional</a:t>
            </a:r>
            <a:br>
              <a:rPr lang="en-US" sz="2000" dirty="0"/>
            </a:br>
            <a:br>
              <a:rPr lang="en-US" sz="2000" dirty="0"/>
            </a:br>
            <a:endParaRPr sz="2000" dirty="0"/>
          </a:p>
        </p:txBody>
      </p:sp>
      <p:sp>
        <p:nvSpPr>
          <p:cNvPr id="258" name="Google Shape;258;p15"/>
          <p:cNvSpPr txBox="1">
            <a:spLocks noGrp="1"/>
          </p:cNvSpPr>
          <p:nvPr>
            <p:ph type="body" idx="1"/>
          </p:nvPr>
        </p:nvSpPr>
        <p:spPr>
          <a:xfrm>
            <a:off x="175810" y="860751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Functional connectivity</a:t>
            </a: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3"/>
          </p:nvPr>
        </p:nvSpPr>
        <p:spPr>
          <a:xfrm>
            <a:off x="4862110" y="8608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Effective Connectivity</a:t>
            </a:r>
            <a:endParaRPr/>
          </a:p>
        </p:txBody>
      </p:sp>
      <p:sp>
        <p:nvSpPr>
          <p:cNvPr id="260" name="Google Shape;260;p15"/>
          <p:cNvSpPr/>
          <p:nvPr/>
        </p:nvSpPr>
        <p:spPr>
          <a:xfrm>
            <a:off x="4248900" y="1213300"/>
            <a:ext cx="580200" cy="211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"/>
          <p:cNvSpPr/>
          <p:nvPr/>
        </p:nvSpPr>
        <p:spPr>
          <a:xfrm>
            <a:off x="4543825" y="787900"/>
            <a:ext cx="4360200" cy="579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eff95679c_0_16"/>
          <p:cNvSpPr txBox="1"/>
          <p:nvPr/>
        </p:nvSpPr>
        <p:spPr>
          <a:xfrm>
            <a:off x="477520" y="1562622"/>
            <a:ext cx="82296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/>
              <a:t>Psychophysiological Interaction</a:t>
            </a:r>
            <a:endParaRPr sz="44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/>
              <a:t>(PPI)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73" name="Google Shape;273;p16"/>
          <p:cNvSpPr txBox="1">
            <a:spLocks noGrp="1"/>
          </p:cNvSpPr>
          <p:nvPr>
            <p:ph type="body" idx="1"/>
          </p:nvPr>
        </p:nvSpPr>
        <p:spPr>
          <a:xfrm>
            <a:off x="175848" y="760412"/>
            <a:ext cx="8244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PPI</a:t>
            </a:r>
            <a:endParaRPr sz="3200"/>
          </a:p>
        </p:txBody>
      </p:sp>
      <p:sp>
        <p:nvSpPr>
          <p:cNvPr id="274" name="Google Shape;274;p16"/>
          <p:cNvSpPr txBox="1">
            <a:spLocks noGrp="1"/>
          </p:cNvSpPr>
          <p:nvPr>
            <p:ph type="body" idx="2"/>
          </p:nvPr>
        </p:nvSpPr>
        <p:spPr>
          <a:xfrm>
            <a:off x="175850" y="3068499"/>
            <a:ext cx="8244300" cy="3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Measures effective connectivity: how psychological variables or external manipulations change the coupling between regions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</a:t>
            </a:r>
            <a:r>
              <a:rPr lang="en-US" sz="2000" dirty="0"/>
              <a:t>Psychological regressor</a:t>
            </a:r>
            <a:br>
              <a:rPr lang="en-US" sz="2000" dirty="0"/>
            </a:br>
            <a:br>
              <a:rPr lang="en-US" dirty="0"/>
            </a:br>
            <a:r>
              <a:rPr lang="en-US" dirty="0"/>
              <a:t>                  </a:t>
            </a:r>
            <a:r>
              <a:rPr lang="en-US" sz="2000" dirty="0"/>
              <a:t>Area A                                         Area B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16"/>
          <p:cNvSpPr/>
          <p:nvPr/>
        </p:nvSpPr>
        <p:spPr>
          <a:xfrm>
            <a:off x="2609088" y="4557855"/>
            <a:ext cx="3255300" cy="487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1780032" y="5179647"/>
            <a:ext cx="1463100" cy="694800"/>
          </a:xfrm>
          <a:prstGeom prst="rect">
            <a:avLst/>
          </a:prstGeom>
          <a:solidFill>
            <a:srgbClr val="AE53A2">
              <a:alpha val="49803"/>
            </a:srgbClr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5358384" y="5143071"/>
            <a:ext cx="1463100" cy="694800"/>
          </a:xfrm>
          <a:prstGeom prst="rect">
            <a:avLst/>
          </a:prstGeom>
          <a:solidFill>
            <a:srgbClr val="3D89AD">
              <a:alpha val="49803"/>
            </a:srgbClr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3243072" y="5508831"/>
            <a:ext cx="2115300" cy="0"/>
          </a:xfrm>
          <a:prstGeom prst="straightConnector1">
            <a:avLst/>
          </a:prstGeom>
          <a:noFill/>
          <a:ln w="9525" cap="flat" cmpd="sng">
            <a:solidFill>
              <a:srgbClr val="7A9DA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9" name="Google Shape;279;p16"/>
          <p:cNvCxnSpPr/>
          <p:nvPr/>
        </p:nvCxnSpPr>
        <p:spPr>
          <a:xfrm>
            <a:off x="4305300" y="5045535"/>
            <a:ext cx="0" cy="481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0" name="Google Shape;280;p16"/>
          <p:cNvSpPr txBox="1"/>
          <p:nvPr/>
        </p:nvSpPr>
        <p:spPr>
          <a:xfrm>
            <a:off x="175850" y="1743550"/>
            <a:ext cx="8644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Is the correlation in activity between two distant brain areas different in different psychological contexts?</a:t>
            </a:r>
            <a:endParaRPr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/>
          <p:nvPr/>
        </p:nvSpPr>
        <p:spPr>
          <a:xfrm>
            <a:off x="0" y="6617613"/>
            <a:ext cx="34989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Friston et al., </a:t>
            </a:r>
            <a:r>
              <a:rPr lang="en-US" sz="12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Neuroimage </a:t>
            </a:r>
            <a:r>
              <a:rPr lang="en-US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1997; Dolan et al., </a:t>
            </a:r>
            <a:r>
              <a:rPr lang="en-US" sz="12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Nature 1997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87" name="Google Shape;287;p17"/>
          <p:cNvGrpSpPr/>
          <p:nvPr/>
        </p:nvGrpSpPr>
        <p:grpSpPr>
          <a:xfrm>
            <a:off x="247650" y="1556550"/>
            <a:ext cx="8572500" cy="2871487"/>
            <a:chOff x="247650" y="1856787"/>
            <a:chExt cx="8572500" cy="2862282"/>
          </a:xfrm>
        </p:grpSpPr>
        <p:sp>
          <p:nvSpPr>
            <p:cNvPr id="288" name="Google Shape;288;p17"/>
            <p:cNvSpPr txBox="1"/>
            <p:nvPr/>
          </p:nvSpPr>
          <p:spPr>
            <a:xfrm>
              <a:off x="247650" y="1856787"/>
              <a:ext cx="8572500" cy="2862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00050" marR="0" lvl="1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Example:</a:t>
              </a:r>
              <a:r>
                <a:rPr lang="en-US" sz="2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00050" marR="0" lvl="1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000" i="1" dirty="0">
                <a:solidFill>
                  <a:schemeClr val="dk1"/>
                </a:solidFill>
              </a:endParaRPr>
            </a:p>
            <a:p>
              <a:pPr marL="400050" marR="0" lvl="1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000" b="0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can brain activity in V5 (motion detection area) be explained by the interaction between</a:t>
              </a:r>
              <a:endParaRPr lang="en-US" b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400050" marR="0" lvl="1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lang="en-US" sz="2000" i="1" dirty="0">
                <a:solidFill>
                  <a:schemeClr val="dk1"/>
                </a:solidFill>
              </a:endParaRPr>
            </a:p>
            <a:p>
              <a:pPr marL="400050" marR="0" lvl="1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000" i="1" dirty="0">
                  <a:solidFill>
                    <a:schemeClr val="dk1"/>
                  </a:solidFill>
                </a:rPr>
                <a:t>a</a:t>
              </a:r>
              <a:r>
                <a:rPr lang="en-US" sz="2000" b="0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ttention to visual motion  </a:t>
              </a:r>
              <a:r>
                <a:rPr lang="en-US" sz="2000" i="1" dirty="0">
                  <a:solidFill>
                    <a:schemeClr val="dk1"/>
                  </a:solidFill>
                </a:rPr>
                <a:t>&amp;  V1/V2 (primary visual cortex) activity?</a:t>
              </a:r>
              <a:endParaRPr sz="2000" i="1" dirty="0">
                <a:solidFill>
                  <a:schemeClr val="dk1"/>
                </a:solidFill>
              </a:endParaRPr>
            </a:p>
            <a:p>
              <a:pPr marL="857250" marR="0" lvl="1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57250" marR="0" lvl="1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7"/>
            <p:cNvSpPr txBox="1"/>
            <p:nvPr/>
          </p:nvSpPr>
          <p:spPr>
            <a:xfrm>
              <a:off x="1089009" y="3949771"/>
              <a:ext cx="2079000" cy="584700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PSYCHOLOGICAL VARIABLE</a:t>
              </a:r>
              <a:endParaRPr sz="1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 txBox="1"/>
            <p:nvPr/>
          </p:nvSpPr>
          <p:spPr>
            <a:xfrm>
              <a:off x="5416988" y="3949752"/>
              <a:ext cx="2079000" cy="584700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PHYSIOLOGICAL VARIABLE</a:t>
              </a:r>
              <a:endParaRPr sz="1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17"/>
          <p:cNvSpPr/>
          <p:nvPr/>
        </p:nvSpPr>
        <p:spPr>
          <a:xfrm>
            <a:off x="2880359" y="4891214"/>
            <a:ext cx="3255300" cy="487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2051303" y="5513006"/>
            <a:ext cx="1463100" cy="694800"/>
          </a:xfrm>
          <a:prstGeom prst="rect">
            <a:avLst/>
          </a:prstGeom>
          <a:solidFill>
            <a:srgbClr val="AE53A2">
              <a:alpha val="49803"/>
            </a:srgbClr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V5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5629655" y="5476430"/>
            <a:ext cx="1463100" cy="694800"/>
          </a:xfrm>
          <a:prstGeom prst="rect">
            <a:avLst/>
          </a:prstGeom>
          <a:solidFill>
            <a:srgbClr val="3D89AD">
              <a:alpha val="49803"/>
            </a:srgbClr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V1/V2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17"/>
          <p:cNvCxnSpPr/>
          <p:nvPr/>
        </p:nvCxnSpPr>
        <p:spPr>
          <a:xfrm>
            <a:off x="3514343" y="5842190"/>
            <a:ext cx="2115300" cy="0"/>
          </a:xfrm>
          <a:prstGeom prst="straightConnector1">
            <a:avLst/>
          </a:prstGeom>
          <a:noFill/>
          <a:ln w="9525" cap="flat" cmpd="sng">
            <a:solidFill>
              <a:srgbClr val="7A9DA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5" name="Google Shape;295;p17"/>
          <p:cNvCxnSpPr/>
          <p:nvPr/>
        </p:nvCxnSpPr>
        <p:spPr>
          <a:xfrm>
            <a:off x="4576570" y="5378894"/>
            <a:ext cx="0" cy="481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6" name="Google Shape;296;p17"/>
          <p:cNvSpPr txBox="1"/>
          <p:nvPr/>
        </p:nvSpPr>
        <p:spPr>
          <a:xfrm>
            <a:off x="3816006" y="4965531"/>
            <a:ext cx="1813633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body" idx="4294967295"/>
          </p:nvPr>
        </p:nvSpPr>
        <p:spPr>
          <a:xfrm>
            <a:off x="175848" y="760412"/>
            <a:ext cx="8244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PPI</a:t>
            </a:r>
            <a:endParaRPr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292" grpId="0" animBg="1"/>
      <p:bldP spid="293" grpId="0" animBg="1"/>
      <p:bldP spid="2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/>
        </p:nvSpPr>
        <p:spPr>
          <a:xfrm>
            <a:off x="268500" y="1365700"/>
            <a:ext cx="8607000" cy="25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Two possible questions: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How contribution of one region to another is influenced by the experimental context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B. How an area’s response to an experimental context is modulated by input from another region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</a:rPr>
              <a:t>Mathematically equivalent! But… one may be more </a:t>
            </a:r>
            <a:r>
              <a:rPr lang="en-US" sz="1800" b="1" dirty="0">
                <a:solidFill>
                  <a:srgbClr val="FF0000"/>
                </a:solidFill>
              </a:rPr>
              <a:t>neurobiologically</a:t>
            </a:r>
            <a:r>
              <a:rPr lang="en-US" sz="1800" dirty="0">
                <a:solidFill>
                  <a:srgbClr val="FF0000"/>
                </a:solidFill>
              </a:rPr>
              <a:t> plausible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03" name="Google Shape;303;p20"/>
          <p:cNvSpPr txBox="1">
            <a:spLocks noGrp="1"/>
          </p:cNvSpPr>
          <p:nvPr>
            <p:ph type="body" idx="4294967295"/>
          </p:nvPr>
        </p:nvSpPr>
        <p:spPr>
          <a:xfrm>
            <a:off x="268500" y="647200"/>
            <a:ext cx="815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PPI</a:t>
            </a:r>
            <a:endParaRPr sz="3200" b="1"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500" y="3866025"/>
            <a:ext cx="2411242" cy="29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8025" y="3903013"/>
            <a:ext cx="2520088" cy="29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0"/>
          <p:cNvSpPr/>
          <p:nvPr/>
        </p:nvSpPr>
        <p:spPr>
          <a:xfrm>
            <a:off x="2946592" y="4118950"/>
            <a:ext cx="2901300" cy="2159400"/>
          </a:xfrm>
          <a:prstGeom prst="rect">
            <a:avLst/>
          </a:prstGeom>
          <a:solidFill>
            <a:schemeClr val="accent1">
              <a:alpha val="427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3999" y="4750101"/>
            <a:ext cx="1377712" cy="105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6">
            <a:alphaModFix/>
          </a:blip>
          <a:srcRect l="40431" t="27642" r="44554" b="19764"/>
          <a:stretch/>
        </p:blipFill>
        <p:spPr>
          <a:xfrm>
            <a:off x="4436266" y="4297993"/>
            <a:ext cx="1233725" cy="452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20"/>
          <p:cNvCxnSpPr/>
          <p:nvPr/>
        </p:nvCxnSpPr>
        <p:spPr>
          <a:xfrm rot="10800000" flipH="1">
            <a:off x="4010812" y="4578084"/>
            <a:ext cx="336300" cy="297900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20"/>
          <p:cNvCxnSpPr/>
          <p:nvPr/>
        </p:nvCxnSpPr>
        <p:spPr>
          <a:xfrm>
            <a:off x="4142872" y="5514049"/>
            <a:ext cx="293400" cy="294300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311" name="Google Shape;311;p20"/>
          <p:cNvPicPr preferRelativeResize="0"/>
          <p:nvPr/>
        </p:nvPicPr>
        <p:blipFill rotWithShape="1">
          <a:blip r:embed="rId7">
            <a:alphaModFix/>
          </a:blip>
          <a:srcRect l="62518" t="32652" r="22356" b="21545"/>
          <a:stretch/>
        </p:blipFill>
        <p:spPr>
          <a:xfrm>
            <a:off x="4470465" y="5747719"/>
            <a:ext cx="1212838" cy="37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20"/>
          <p:cNvCxnSpPr/>
          <p:nvPr/>
        </p:nvCxnSpPr>
        <p:spPr>
          <a:xfrm>
            <a:off x="5332687" y="4863574"/>
            <a:ext cx="0" cy="769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3" name="Google Shape;313;p20"/>
          <p:cNvSpPr txBox="1"/>
          <p:nvPr/>
        </p:nvSpPr>
        <p:spPr>
          <a:xfrm>
            <a:off x="3036210" y="4168592"/>
            <a:ext cx="1613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20"/>
          <p:cNvCxnSpPr/>
          <p:nvPr/>
        </p:nvCxnSpPr>
        <p:spPr>
          <a:xfrm rot="10800000" flipH="1">
            <a:off x="3115813" y="4578075"/>
            <a:ext cx="884400" cy="10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499" y="1047750"/>
            <a:ext cx="407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How</a:t>
            </a:r>
            <a:r>
              <a:rPr lang="cs-CZ" sz="2000" b="1" dirty="0"/>
              <a:t> </a:t>
            </a:r>
            <a:r>
              <a:rPr lang="cs-CZ" sz="2000" b="1" dirty="0" err="1"/>
              <a:t>is</a:t>
            </a:r>
            <a:r>
              <a:rPr lang="cs-CZ" sz="2000" b="1" dirty="0"/>
              <a:t> brain </a:t>
            </a:r>
            <a:r>
              <a:rPr lang="cs-CZ" sz="2000" b="1" dirty="0" err="1"/>
              <a:t>activity</a:t>
            </a:r>
            <a:r>
              <a:rPr lang="cs-CZ" sz="2000" b="1" dirty="0"/>
              <a:t> </a:t>
            </a:r>
            <a:r>
              <a:rPr lang="cs-CZ" sz="2000" b="1" dirty="0" err="1"/>
              <a:t>localized</a:t>
            </a:r>
            <a:r>
              <a:rPr lang="cs-CZ" sz="2000" b="1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6649" y="1041400"/>
            <a:ext cx="438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How</a:t>
            </a:r>
            <a:r>
              <a:rPr lang="cs-CZ" sz="2000" b="1" dirty="0"/>
              <a:t> do brain </a:t>
            </a:r>
            <a:r>
              <a:rPr lang="cs-CZ" sz="2000" b="1" dirty="0" err="1"/>
              <a:t>areas</a:t>
            </a:r>
            <a:r>
              <a:rPr lang="cs-CZ" sz="2000" b="1" dirty="0"/>
              <a:t> </a:t>
            </a:r>
            <a:r>
              <a:rPr lang="cs-CZ" sz="2000" b="1" dirty="0" err="1"/>
              <a:t>interact</a:t>
            </a:r>
            <a:r>
              <a:rPr lang="cs-CZ" sz="2000" b="1" dirty="0"/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2" y="1728427"/>
            <a:ext cx="2705704" cy="15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96" y="1657747"/>
            <a:ext cx="3456015" cy="18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56" y="3630893"/>
            <a:ext cx="2554538" cy="168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45" y="3760641"/>
            <a:ext cx="2490265" cy="16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Google Shape;136;p2"/>
          <p:cNvSpPr/>
          <p:nvPr/>
        </p:nvSpPr>
        <p:spPr>
          <a:xfrm>
            <a:off x="5079950" y="5574842"/>
            <a:ext cx="36870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‘Connectivity’ analysis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450" y="2572624"/>
            <a:ext cx="4921175" cy="38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3"/>
          <p:cNvSpPr txBox="1"/>
          <p:nvPr/>
        </p:nvSpPr>
        <p:spPr>
          <a:xfrm>
            <a:off x="5591250" y="3431912"/>
            <a:ext cx="3228900" cy="21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Stimuli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Radially moving dots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Stationary dots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Attention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TN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1800" dirty="0">
                <a:solidFill>
                  <a:schemeClr val="dk1"/>
                </a:solidFill>
              </a:rPr>
              <a:t>No attention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412650" y="664625"/>
            <a:ext cx="84075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</a:rPr>
              <a:t>PPI: </a:t>
            </a: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Practical Example</a:t>
            </a:r>
            <a:endParaRPr sz="2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>
            <a:off x="248675" y="1252499"/>
            <a:ext cx="86466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Connectivity between V2 and V5 while subject observes visual mov</a:t>
            </a:r>
            <a:r>
              <a:rPr lang="en-US" sz="2000" dirty="0"/>
              <a:t>ement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/>
              <a:t>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xperimental manipulation</a:t>
            </a:r>
            <a:r>
              <a:rPr lang="en-US" sz="2000" dirty="0"/>
              <a:t>: attention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US" sz="2000" dirty="0"/>
              <a:t>no attention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>
            <a:spLocks noGrp="1"/>
          </p:cNvSpPr>
          <p:nvPr>
            <p:ph type="title"/>
          </p:nvPr>
        </p:nvSpPr>
        <p:spPr>
          <a:xfrm>
            <a:off x="281360" y="664633"/>
            <a:ext cx="5304367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PPI: Experimental Design</a:t>
            </a:r>
            <a:endParaRPr sz="2800" b="1"/>
          </a:p>
        </p:txBody>
      </p:sp>
      <p:sp>
        <p:nvSpPr>
          <p:cNvPr id="329" name="Google Shape;329;p24"/>
          <p:cNvSpPr/>
          <p:nvPr/>
        </p:nvSpPr>
        <p:spPr>
          <a:xfrm>
            <a:off x="302550" y="1927174"/>
            <a:ext cx="85389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starting ‘playing around’, we need: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Factorial Design: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different types of stimuli (motion/</a:t>
            </a:r>
            <a:r>
              <a:rPr lang="en-US" sz="2000" dirty="0"/>
              <a:t>stationary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two different task conditions (attention</a:t>
            </a:r>
            <a:r>
              <a:rPr lang="en-US" sz="2000" dirty="0"/>
              <a:t>/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000" dirty="0"/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attention)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Plausible anatomica</a:t>
            </a:r>
            <a:r>
              <a:rPr lang="en-US" sz="2000" b="1" dirty="0"/>
              <a:t>lly driven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hypothesis: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V5 might show an attention-dependent coupling with V2…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248710" y="1239206"/>
            <a:ext cx="864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there a brain area whose responses can be explained by the interaction between attention and V2 (primary visual cortex) activity?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331" name="Google Shape;331;p24"/>
          <p:cNvGrpSpPr/>
          <p:nvPr/>
        </p:nvGrpSpPr>
        <p:grpSpPr>
          <a:xfrm>
            <a:off x="457813" y="4399205"/>
            <a:ext cx="3163888" cy="2393950"/>
            <a:chOff x="532" y="2264"/>
            <a:chExt cx="1993" cy="1508"/>
          </a:xfrm>
        </p:grpSpPr>
        <p:sp>
          <p:nvSpPr>
            <p:cNvPr id="332" name="Google Shape;332;p24"/>
            <p:cNvSpPr txBox="1"/>
            <p:nvPr/>
          </p:nvSpPr>
          <p:spPr>
            <a:xfrm>
              <a:off x="671" y="3335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V1</a:t>
              </a:r>
              <a:endParaRPr/>
            </a:p>
          </p:txBody>
        </p:sp>
        <p:cxnSp>
          <p:nvCxnSpPr>
            <p:cNvPr id="333" name="Google Shape;333;p24"/>
            <p:cNvCxnSpPr>
              <a:stCxn id="334" idx="6"/>
              <a:endCxn id="335" idx="2"/>
            </p:cNvCxnSpPr>
            <p:nvPr/>
          </p:nvCxnSpPr>
          <p:spPr>
            <a:xfrm>
              <a:off x="1132" y="3472"/>
              <a:ext cx="9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336" name="Google Shape;336;p24"/>
            <p:cNvGrpSpPr/>
            <p:nvPr/>
          </p:nvGrpSpPr>
          <p:grpSpPr>
            <a:xfrm>
              <a:off x="532" y="3172"/>
              <a:ext cx="600" cy="600"/>
              <a:chOff x="597" y="2112"/>
              <a:chExt cx="600" cy="600"/>
            </a:xfrm>
          </p:grpSpPr>
          <p:sp>
            <p:nvSpPr>
              <p:cNvPr id="334" name="Google Shape;334;p24"/>
              <p:cNvSpPr/>
              <p:nvPr/>
            </p:nvSpPr>
            <p:spPr>
              <a:xfrm>
                <a:off x="597" y="2112"/>
                <a:ext cx="600" cy="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4"/>
              <p:cNvSpPr/>
              <p:nvPr/>
            </p:nvSpPr>
            <p:spPr>
              <a:xfrm>
                <a:off x="747" y="2171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Arimo"/>
                    <a:ea typeface="Arimo"/>
                    <a:cs typeface="Arimo"/>
                    <a:sym typeface="Arimo"/>
                  </a:rPr>
                  <a:t>V2</a:t>
                </a:r>
                <a:endParaRPr sz="24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338" name="Google Shape;338;p24"/>
            <p:cNvGrpSpPr/>
            <p:nvPr/>
          </p:nvGrpSpPr>
          <p:grpSpPr>
            <a:xfrm>
              <a:off x="1925" y="3172"/>
              <a:ext cx="600" cy="600"/>
              <a:chOff x="597" y="2112"/>
              <a:chExt cx="600" cy="600"/>
            </a:xfrm>
          </p:grpSpPr>
          <p:sp>
            <p:nvSpPr>
              <p:cNvPr id="335" name="Google Shape;335;p24"/>
              <p:cNvSpPr/>
              <p:nvPr/>
            </p:nvSpPr>
            <p:spPr>
              <a:xfrm>
                <a:off x="597" y="2112"/>
                <a:ext cx="600" cy="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4"/>
              <p:cNvSpPr/>
              <p:nvPr/>
            </p:nvSpPr>
            <p:spPr>
              <a:xfrm>
                <a:off x="778" y="2171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Arimo"/>
                    <a:ea typeface="Arimo"/>
                    <a:cs typeface="Arimo"/>
                    <a:sym typeface="Arimo"/>
                  </a:rPr>
                  <a:t>V5</a:t>
                </a:r>
                <a:endParaRPr/>
              </a:p>
            </p:txBody>
          </p:sp>
        </p:grpSp>
        <p:cxnSp>
          <p:nvCxnSpPr>
            <p:cNvPr id="340" name="Google Shape;340;p24"/>
            <p:cNvCxnSpPr/>
            <p:nvPr/>
          </p:nvCxnSpPr>
          <p:spPr>
            <a:xfrm>
              <a:off x="1479" y="2864"/>
              <a:ext cx="0" cy="60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41" name="Google Shape;341;p24"/>
            <p:cNvGrpSpPr/>
            <p:nvPr/>
          </p:nvGrpSpPr>
          <p:grpSpPr>
            <a:xfrm>
              <a:off x="1179" y="2264"/>
              <a:ext cx="900" cy="600"/>
              <a:chOff x="1179" y="2264"/>
              <a:chExt cx="900" cy="600"/>
            </a:xfrm>
          </p:grpSpPr>
          <p:sp>
            <p:nvSpPr>
              <p:cNvPr id="342" name="Google Shape;342;p24"/>
              <p:cNvSpPr/>
              <p:nvPr/>
            </p:nvSpPr>
            <p:spPr>
              <a:xfrm>
                <a:off x="1179" y="2264"/>
                <a:ext cx="600" cy="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35921" dir="2700000" algn="ctr" rotWithShape="0">
                  <a:schemeClr val="lt2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4"/>
              <p:cNvSpPr/>
              <p:nvPr/>
            </p:nvSpPr>
            <p:spPr>
              <a:xfrm>
                <a:off x="1179" y="2442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rPr>
                  <a:t>attention</a:t>
                </a:r>
                <a:endParaRPr/>
              </a:p>
            </p:txBody>
          </p:sp>
        </p:grpSp>
      </p:grpSp>
      <p:sp>
        <p:nvSpPr>
          <p:cNvPr id="344" name="Google Shape;344;p24"/>
          <p:cNvSpPr txBox="1"/>
          <p:nvPr/>
        </p:nvSpPr>
        <p:spPr>
          <a:xfrm>
            <a:off x="8075303" y="1479823"/>
            <a:ext cx="35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5347599" y="4228475"/>
            <a:ext cx="3087089" cy="2571750"/>
            <a:chOff x="3923" y="2264"/>
            <a:chExt cx="1945" cy="1620"/>
          </a:xfrm>
        </p:grpSpPr>
        <p:sp>
          <p:nvSpPr>
            <p:cNvPr id="346" name="Google Shape;346;p24"/>
            <p:cNvSpPr txBox="1"/>
            <p:nvPr/>
          </p:nvSpPr>
          <p:spPr>
            <a:xfrm>
              <a:off x="4014" y="3335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V1</a:t>
              </a:r>
              <a:endParaRPr/>
            </a:p>
          </p:txBody>
        </p:sp>
        <p:grpSp>
          <p:nvGrpSpPr>
            <p:cNvPr id="347" name="Google Shape;347;p24"/>
            <p:cNvGrpSpPr/>
            <p:nvPr/>
          </p:nvGrpSpPr>
          <p:grpSpPr>
            <a:xfrm>
              <a:off x="5268" y="3172"/>
              <a:ext cx="600" cy="600"/>
              <a:chOff x="597" y="2112"/>
              <a:chExt cx="600" cy="600"/>
            </a:xfrm>
          </p:grpSpPr>
          <p:sp>
            <p:nvSpPr>
              <p:cNvPr id="348" name="Google Shape;348;p24"/>
              <p:cNvSpPr/>
              <p:nvPr/>
            </p:nvSpPr>
            <p:spPr>
              <a:xfrm>
                <a:off x="597" y="2112"/>
                <a:ext cx="600" cy="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754" y="2168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Arimo"/>
                    <a:ea typeface="Arimo"/>
                    <a:cs typeface="Arimo"/>
                    <a:sym typeface="Arimo"/>
                  </a:rPr>
                  <a:t>V5</a:t>
                </a:r>
                <a:endParaRPr/>
              </a:p>
            </p:txBody>
          </p:sp>
        </p:grpSp>
        <p:grpSp>
          <p:nvGrpSpPr>
            <p:cNvPr id="350" name="Google Shape;350;p24"/>
            <p:cNvGrpSpPr/>
            <p:nvPr/>
          </p:nvGrpSpPr>
          <p:grpSpPr>
            <a:xfrm>
              <a:off x="4521" y="2264"/>
              <a:ext cx="904" cy="600"/>
              <a:chOff x="4522" y="2264"/>
              <a:chExt cx="902" cy="600"/>
            </a:xfrm>
          </p:grpSpPr>
          <p:sp>
            <p:nvSpPr>
              <p:cNvPr id="351" name="Google Shape;351;p24"/>
              <p:cNvSpPr/>
              <p:nvPr/>
            </p:nvSpPr>
            <p:spPr>
              <a:xfrm>
                <a:off x="4522" y="2264"/>
                <a:ext cx="600" cy="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524" y="2448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rPr>
                  <a:t>attention</a:t>
                </a:r>
                <a:endParaRPr dirty="0"/>
              </a:p>
            </p:txBody>
          </p:sp>
        </p:grpSp>
        <p:cxnSp>
          <p:nvCxnSpPr>
            <p:cNvPr id="353" name="Google Shape;353;p24"/>
            <p:cNvCxnSpPr>
              <a:stCxn id="351" idx="5"/>
            </p:cNvCxnSpPr>
            <p:nvPr/>
          </p:nvCxnSpPr>
          <p:spPr>
            <a:xfrm>
              <a:off x="5034" y="2776"/>
              <a:ext cx="300" cy="60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4" name="Google Shape;354;p24"/>
            <p:cNvCxnSpPr/>
            <p:nvPr/>
          </p:nvCxnSpPr>
          <p:spPr>
            <a:xfrm rot="10800000" flipH="1">
              <a:off x="4521" y="2984"/>
              <a:ext cx="600" cy="6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55" name="Google Shape;355;p24"/>
            <p:cNvGrpSpPr/>
            <p:nvPr/>
          </p:nvGrpSpPr>
          <p:grpSpPr>
            <a:xfrm>
              <a:off x="3923" y="3284"/>
              <a:ext cx="600" cy="600"/>
              <a:chOff x="645" y="2224"/>
              <a:chExt cx="600" cy="600"/>
            </a:xfrm>
          </p:grpSpPr>
          <p:sp>
            <p:nvSpPr>
              <p:cNvPr id="356" name="Google Shape;356;p24"/>
              <p:cNvSpPr/>
              <p:nvPr/>
            </p:nvSpPr>
            <p:spPr>
              <a:xfrm>
                <a:off x="645" y="2224"/>
                <a:ext cx="600" cy="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795" y="2275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Arimo"/>
                    <a:ea typeface="Arimo"/>
                    <a:cs typeface="Arimo"/>
                    <a:sym typeface="Arimo"/>
                  </a:rPr>
                  <a:t>V2</a:t>
                </a:r>
                <a:endParaRPr sz="24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"/>
          <p:cNvSpPr txBox="1">
            <a:spLocks noGrp="1"/>
          </p:cNvSpPr>
          <p:nvPr>
            <p:ph type="title"/>
          </p:nvPr>
        </p:nvSpPr>
        <p:spPr>
          <a:xfrm>
            <a:off x="488950" y="560392"/>
            <a:ext cx="8166100" cy="75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PPI: </a:t>
            </a:r>
            <a:r>
              <a:rPr lang="en-US"/>
              <a:t>H</a:t>
            </a:r>
            <a:r>
              <a:rPr lang="en-US" b="1"/>
              <a:t>ow it works?</a:t>
            </a:r>
            <a:endParaRPr b="1"/>
          </a:p>
        </p:txBody>
      </p:sp>
      <p:pic>
        <p:nvPicPr>
          <p:cNvPr id="364" name="Google Shape;3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" y="1362409"/>
            <a:ext cx="3806825" cy="265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150" y="1464009"/>
            <a:ext cx="3843337" cy="264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25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7" name="Google Shape;367;p25"/>
          <p:cNvSpPr txBox="1"/>
          <p:nvPr/>
        </p:nvSpPr>
        <p:spPr>
          <a:xfrm>
            <a:off x="1625600" y="4581295"/>
            <a:ext cx="5706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-US" sz="1800" b="1">
                <a:solidFill>
                  <a:schemeClr val="dk1"/>
                </a:solidFill>
              </a:rPr>
              <a:t>...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Remember the GLM equation for fMRI data?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914399" y="5179572"/>
            <a:ext cx="74168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        =   X1   *      β1   +       X2     *      β2      +        β0     +      ε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25"/>
          <p:cNvGrpSpPr/>
          <p:nvPr/>
        </p:nvGrpSpPr>
        <p:grpSpPr>
          <a:xfrm>
            <a:off x="1168400" y="5728295"/>
            <a:ext cx="7486650" cy="738664"/>
            <a:chOff x="1168400" y="5728295"/>
            <a:chExt cx="7486650" cy="738664"/>
          </a:xfrm>
        </p:grpSpPr>
        <p:sp>
          <p:nvSpPr>
            <p:cNvPr id="370" name="Google Shape;370;p25"/>
            <p:cNvSpPr txBox="1"/>
            <p:nvPr/>
          </p:nvSpPr>
          <p:spPr>
            <a:xfrm>
              <a:off x="1168400" y="5728295"/>
              <a:ext cx="971633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Observed BOLD response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5"/>
            <p:cNvSpPr txBox="1"/>
            <p:nvPr/>
          </p:nvSpPr>
          <p:spPr>
            <a:xfrm>
              <a:off x="2280438" y="58297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Regressor 1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5"/>
            <p:cNvSpPr txBox="1"/>
            <p:nvPr/>
          </p:nvSpPr>
          <p:spPr>
            <a:xfrm>
              <a:off x="4402666" y="5825903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Regressor 2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5"/>
            <p:cNvSpPr txBox="1"/>
            <p:nvPr/>
          </p:nvSpPr>
          <p:spPr>
            <a:xfrm>
              <a:off x="3300131" y="58297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Coefficient 1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5"/>
            <p:cNvSpPr txBox="1"/>
            <p:nvPr/>
          </p:nvSpPr>
          <p:spPr>
            <a:xfrm>
              <a:off x="5524793" y="58283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Coefficient 2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5"/>
            <p:cNvSpPr txBox="1"/>
            <p:nvPr/>
          </p:nvSpPr>
          <p:spPr>
            <a:xfrm>
              <a:off x="6642027" y="5828021"/>
              <a:ext cx="105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Constant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5"/>
            <p:cNvSpPr txBox="1"/>
            <p:nvPr/>
          </p:nvSpPr>
          <p:spPr>
            <a:xfrm>
              <a:off x="7600147" y="5825903"/>
              <a:ext cx="105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Error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5"/>
          <p:cNvGrpSpPr/>
          <p:nvPr/>
        </p:nvGrpSpPr>
        <p:grpSpPr>
          <a:xfrm>
            <a:off x="206789" y="2592593"/>
            <a:ext cx="2073649" cy="1901390"/>
            <a:chOff x="206789" y="2592593"/>
            <a:chExt cx="2073649" cy="1901390"/>
          </a:xfrm>
        </p:grpSpPr>
        <p:sp>
          <p:nvSpPr>
            <p:cNvPr id="378" name="Google Shape;378;p25"/>
            <p:cNvSpPr txBox="1"/>
            <p:nvPr/>
          </p:nvSpPr>
          <p:spPr>
            <a:xfrm>
              <a:off x="206789" y="4032318"/>
              <a:ext cx="1459380" cy="461665"/>
            </a:xfrm>
            <a:prstGeom prst="rect">
              <a:avLst/>
            </a:prstGeom>
            <a:noFill/>
            <a:ln w="9525" cap="flat" cmpd="sng">
              <a:solidFill>
                <a:srgbClr val="C00000"/>
              </a:solidFill>
              <a:prstDash val="lg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PHYSIOLOGICAL VARIABLE</a:t>
              </a:r>
              <a:endParaRPr sz="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9" name="Google Shape;379;p25"/>
            <p:cNvCxnSpPr/>
            <p:nvPr/>
          </p:nvCxnSpPr>
          <p:spPr>
            <a:xfrm rot="10800000" flipH="1">
              <a:off x="1654216" y="2592593"/>
              <a:ext cx="626222" cy="1287743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80" name="Google Shape;380;p25"/>
          <p:cNvGrpSpPr/>
          <p:nvPr/>
        </p:nvGrpSpPr>
        <p:grpSpPr>
          <a:xfrm>
            <a:off x="3064813" y="3351280"/>
            <a:ext cx="1826185" cy="1124914"/>
            <a:chOff x="3064813" y="3351280"/>
            <a:chExt cx="1826185" cy="1124914"/>
          </a:xfrm>
        </p:grpSpPr>
        <p:sp>
          <p:nvSpPr>
            <p:cNvPr id="381" name="Google Shape;381;p25"/>
            <p:cNvSpPr txBox="1"/>
            <p:nvPr/>
          </p:nvSpPr>
          <p:spPr>
            <a:xfrm>
              <a:off x="3280470" y="4014529"/>
              <a:ext cx="1610528" cy="461665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PSYCHOLOGICAL VARIABLE</a:t>
              </a:r>
              <a:endParaRPr sz="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2" name="Google Shape;382;p25"/>
            <p:cNvCxnSpPr/>
            <p:nvPr/>
          </p:nvCxnSpPr>
          <p:spPr>
            <a:xfrm rot="10800000">
              <a:off x="3064813" y="3351280"/>
              <a:ext cx="903751" cy="513471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83" name="Google Shape;383;p25"/>
          <p:cNvSpPr/>
          <p:nvPr/>
        </p:nvSpPr>
        <p:spPr>
          <a:xfrm>
            <a:off x="6400800" y="1362409"/>
            <a:ext cx="1283430" cy="40289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PPI: </a:t>
            </a:r>
            <a:r>
              <a:rPr lang="en-US"/>
              <a:t>H</a:t>
            </a:r>
            <a:r>
              <a:rPr lang="en-US" b="1"/>
              <a:t>ow it works?</a:t>
            </a:r>
            <a:endParaRPr b="1"/>
          </a:p>
        </p:txBody>
      </p:sp>
      <p:pic>
        <p:nvPicPr>
          <p:cNvPr id="390" name="Google Shape;3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26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3" name="Google Shape;393;p26"/>
          <p:cNvSpPr txBox="1"/>
          <p:nvPr/>
        </p:nvSpPr>
        <p:spPr>
          <a:xfrm>
            <a:off x="161925" y="4136213"/>
            <a:ext cx="88201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=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β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(Att-NoAtt) β</a:t>
            </a:r>
            <a:r>
              <a:rPr lang="en-US" sz="2400" b="1" baseline="-25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[(Att-NoAtt) * V1] β</a:t>
            </a:r>
            <a:r>
              <a:rPr lang="en-US" sz="24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β0 + ε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" name="Google Shape;394;p26"/>
          <p:cNvGrpSpPr/>
          <p:nvPr/>
        </p:nvGrpSpPr>
        <p:grpSpPr>
          <a:xfrm>
            <a:off x="620891" y="5506303"/>
            <a:ext cx="7695228" cy="830997"/>
            <a:chOff x="620891" y="5506303"/>
            <a:chExt cx="7695228" cy="830997"/>
          </a:xfrm>
        </p:grpSpPr>
        <p:sp>
          <p:nvSpPr>
            <p:cNvPr id="395" name="Google Shape;395;p26"/>
            <p:cNvSpPr/>
            <p:nvPr/>
          </p:nvSpPr>
          <p:spPr>
            <a:xfrm>
              <a:off x="620891" y="5506303"/>
              <a:ext cx="19670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Physiological Variable: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V1/V2 Activity </a:t>
              </a:r>
              <a:endParaRPr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6"/>
            <p:cNvSpPr txBox="1"/>
            <p:nvPr/>
          </p:nvSpPr>
          <p:spPr>
            <a:xfrm>
              <a:off x="2587924" y="5587630"/>
              <a:ext cx="2492226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Psychological Variable:</a:t>
              </a:r>
              <a:r>
                <a:rPr lang="en-US" sz="16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Attention – No</a:t>
              </a:r>
              <a:r>
                <a:rPr lang="en-US" sz="1600" i="1">
                  <a:solidFill>
                    <a:schemeClr val="dk1"/>
                  </a:solidFill>
                </a:rPr>
                <a:t>n-</a:t>
              </a:r>
              <a:r>
                <a:rPr lang="en-US" sz="16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attention</a:t>
              </a:r>
              <a:endParaRPr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6"/>
            <p:cNvSpPr txBox="1"/>
            <p:nvPr/>
          </p:nvSpPr>
          <p:spPr>
            <a:xfrm>
              <a:off x="5369193" y="5506303"/>
              <a:ext cx="294692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Interaction: </a:t>
              </a:r>
              <a:r>
                <a:rPr lang="en-US" sz="16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effect of attention vs no</a:t>
              </a:r>
              <a:r>
                <a:rPr lang="en-US" sz="1600" i="1"/>
                <a:t> </a:t>
              </a:r>
              <a:r>
                <a:rPr lang="en-US" sz="16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attention on V1/V2 activity</a:t>
              </a:r>
              <a:endParaRPr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26"/>
          <p:cNvSpPr txBox="1"/>
          <p:nvPr/>
        </p:nvSpPr>
        <p:spPr>
          <a:xfrm>
            <a:off x="3700328" y="4099264"/>
            <a:ext cx="17433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case…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6"/>
          <p:cNvSpPr txBox="1"/>
          <p:nvPr/>
        </p:nvSpPr>
        <p:spPr>
          <a:xfrm>
            <a:off x="-20179" y="3902973"/>
            <a:ext cx="17318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BOLD response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26"/>
          <p:cNvCxnSpPr/>
          <p:nvPr/>
        </p:nvCxnSpPr>
        <p:spPr>
          <a:xfrm flipH="1">
            <a:off x="524444" y="4427275"/>
            <a:ext cx="101668" cy="145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"/>
          <p:cNvSpPr txBox="1"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PPI: </a:t>
            </a:r>
            <a:r>
              <a:rPr lang="en-US"/>
              <a:t>H</a:t>
            </a:r>
            <a:r>
              <a:rPr lang="en-US" b="1"/>
              <a:t>ow it works?</a:t>
            </a:r>
            <a:endParaRPr b="1"/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27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10" name="Google Shape;410;p27"/>
          <p:cNvGrpSpPr/>
          <p:nvPr/>
        </p:nvGrpSpPr>
        <p:grpSpPr>
          <a:xfrm>
            <a:off x="755751" y="4820096"/>
            <a:ext cx="8279955" cy="2143712"/>
            <a:chOff x="150627" y="4944377"/>
            <a:chExt cx="8279955" cy="2143712"/>
          </a:xfrm>
        </p:grpSpPr>
        <p:pic>
          <p:nvPicPr>
            <p:cNvPr id="411" name="Google Shape;411;p27"/>
            <p:cNvPicPr preferRelativeResize="0"/>
            <p:nvPr/>
          </p:nvPicPr>
          <p:blipFill rotWithShape="1">
            <a:blip r:embed="rId5">
              <a:alphaModFix/>
            </a:blip>
            <a:srcRect l="4996" t="16254" r="10854" b="29824"/>
            <a:stretch/>
          </p:blipFill>
          <p:spPr>
            <a:xfrm rot="5400000">
              <a:off x="660259" y="5371066"/>
              <a:ext cx="1641540" cy="8108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27"/>
            <p:cNvSpPr txBox="1"/>
            <p:nvPr/>
          </p:nvSpPr>
          <p:spPr>
            <a:xfrm>
              <a:off x="150627" y="5025986"/>
              <a:ext cx="8279955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=                 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β</a:t>
              </a:r>
              <a:r>
                <a:rPr lang="en-US" sz="2400" b="1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             </a:t>
              </a:r>
              <a:r>
                <a:rPr lang="en-US" sz="2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β</a:t>
              </a:r>
              <a:r>
                <a:rPr lang="en-US" sz="2400" b="1" baseline="-2500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r>
                <a:rPr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                   </a:t>
              </a: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β</a:t>
              </a:r>
              <a:r>
                <a:rPr lang="en-US" sz="2400" b="1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 β0 + ε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p27"/>
            <p:cNvPicPr preferRelativeResize="0"/>
            <p:nvPr/>
          </p:nvPicPr>
          <p:blipFill rotWithShape="1">
            <a:blip r:embed="rId4">
              <a:alphaModFix/>
            </a:blip>
            <a:srcRect l="5482" t="13984" r="10123" b="11321"/>
            <a:stretch/>
          </p:blipFill>
          <p:spPr>
            <a:xfrm rot="5400000">
              <a:off x="5152255" y="5317596"/>
              <a:ext cx="1621764" cy="8753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4" name="Google Shape;414;p27"/>
            <p:cNvGrpSpPr/>
            <p:nvPr/>
          </p:nvGrpSpPr>
          <p:grpSpPr>
            <a:xfrm rot="5400000">
              <a:off x="2945339" y="5405731"/>
              <a:ext cx="1521265" cy="603932"/>
              <a:chOff x="1255764" y="888646"/>
              <a:chExt cx="7480960" cy="1041680"/>
            </a:xfrm>
          </p:grpSpPr>
          <p:cxnSp>
            <p:nvCxnSpPr>
              <p:cNvPr id="415" name="Google Shape;415;p27"/>
              <p:cNvCxnSpPr/>
              <p:nvPr/>
            </p:nvCxnSpPr>
            <p:spPr>
              <a:xfrm>
                <a:off x="1903085" y="898945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27"/>
              <p:cNvCxnSpPr/>
              <p:nvPr/>
            </p:nvCxnSpPr>
            <p:spPr>
              <a:xfrm rot="10800000">
                <a:off x="1471764" y="898945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7" name="Google Shape;417;p27"/>
              <p:cNvCxnSpPr/>
              <p:nvPr/>
            </p:nvCxnSpPr>
            <p:spPr>
              <a:xfrm>
                <a:off x="1471764" y="898945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8" name="Google Shape;418;p27"/>
              <p:cNvCxnSpPr/>
              <p:nvPr/>
            </p:nvCxnSpPr>
            <p:spPr>
              <a:xfrm rot="10800000">
                <a:off x="1903085" y="1930326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27"/>
              <p:cNvCxnSpPr/>
              <p:nvPr/>
            </p:nvCxnSpPr>
            <p:spPr>
              <a:xfrm>
                <a:off x="2334406" y="898944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0" name="Google Shape;420;p27"/>
              <p:cNvCxnSpPr/>
              <p:nvPr/>
            </p:nvCxnSpPr>
            <p:spPr>
              <a:xfrm rot="10800000">
                <a:off x="2334406" y="898944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1" name="Google Shape;421;p27"/>
              <p:cNvCxnSpPr/>
              <p:nvPr/>
            </p:nvCxnSpPr>
            <p:spPr>
              <a:xfrm>
                <a:off x="2765727" y="898943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27"/>
              <p:cNvCxnSpPr/>
              <p:nvPr/>
            </p:nvCxnSpPr>
            <p:spPr>
              <a:xfrm rot="10800000">
                <a:off x="2765727" y="1930324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3" name="Google Shape;423;p27"/>
              <p:cNvCxnSpPr/>
              <p:nvPr/>
            </p:nvCxnSpPr>
            <p:spPr>
              <a:xfrm rot="10800000">
                <a:off x="3197048" y="1930324"/>
                <a:ext cx="21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27"/>
              <p:cNvCxnSpPr/>
              <p:nvPr/>
            </p:nvCxnSpPr>
            <p:spPr>
              <a:xfrm>
                <a:off x="3410173" y="898942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27"/>
              <p:cNvCxnSpPr/>
              <p:nvPr/>
            </p:nvCxnSpPr>
            <p:spPr>
              <a:xfrm rot="10800000">
                <a:off x="3410173" y="891228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27"/>
              <p:cNvCxnSpPr/>
              <p:nvPr/>
            </p:nvCxnSpPr>
            <p:spPr>
              <a:xfrm>
                <a:off x="3841494" y="891228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27"/>
              <p:cNvCxnSpPr/>
              <p:nvPr/>
            </p:nvCxnSpPr>
            <p:spPr>
              <a:xfrm rot="10800000">
                <a:off x="3841494" y="1922609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27"/>
              <p:cNvCxnSpPr/>
              <p:nvPr/>
            </p:nvCxnSpPr>
            <p:spPr>
              <a:xfrm>
                <a:off x="4272815" y="891227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9" name="Google Shape;429;p27"/>
              <p:cNvCxnSpPr/>
              <p:nvPr/>
            </p:nvCxnSpPr>
            <p:spPr>
              <a:xfrm rot="10800000">
                <a:off x="4272815" y="888646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27"/>
              <p:cNvCxnSpPr/>
              <p:nvPr/>
            </p:nvCxnSpPr>
            <p:spPr>
              <a:xfrm>
                <a:off x="4704136" y="891226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27"/>
              <p:cNvCxnSpPr/>
              <p:nvPr/>
            </p:nvCxnSpPr>
            <p:spPr>
              <a:xfrm rot="10800000">
                <a:off x="5129690" y="1930323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27"/>
              <p:cNvCxnSpPr/>
              <p:nvPr/>
            </p:nvCxnSpPr>
            <p:spPr>
              <a:xfrm rot="10800000">
                <a:off x="4704136" y="1930323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27"/>
              <p:cNvCxnSpPr/>
              <p:nvPr/>
            </p:nvCxnSpPr>
            <p:spPr>
              <a:xfrm>
                <a:off x="5561011" y="898942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27"/>
              <p:cNvCxnSpPr/>
              <p:nvPr/>
            </p:nvCxnSpPr>
            <p:spPr>
              <a:xfrm rot="10800000">
                <a:off x="5561011" y="898942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27"/>
              <p:cNvCxnSpPr/>
              <p:nvPr/>
            </p:nvCxnSpPr>
            <p:spPr>
              <a:xfrm>
                <a:off x="5992332" y="891226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27"/>
              <p:cNvCxnSpPr/>
              <p:nvPr/>
            </p:nvCxnSpPr>
            <p:spPr>
              <a:xfrm rot="10800000">
                <a:off x="5992332" y="1922607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27"/>
              <p:cNvCxnSpPr/>
              <p:nvPr/>
            </p:nvCxnSpPr>
            <p:spPr>
              <a:xfrm>
                <a:off x="6423653" y="898942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27"/>
              <p:cNvCxnSpPr/>
              <p:nvPr/>
            </p:nvCxnSpPr>
            <p:spPr>
              <a:xfrm rot="10800000">
                <a:off x="6423653" y="899460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27"/>
              <p:cNvCxnSpPr/>
              <p:nvPr/>
            </p:nvCxnSpPr>
            <p:spPr>
              <a:xfrm>
                <a:off x="6854974" y="898942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27"/>
              <p:cNvCxnSpPr/>
              <p:nvPr/>
            </p:nvCxnSpPr>
            <p:spPr>
              <a:xfrm rot="10800000">
                <a:off x="6854974" y="1922607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27"/>
              <p:cNvCxnSpPr/>
              <p:nvPr/>
            </p:nvCxnSpPr>
            <p:spPr>
              <a:xfrm rot="10800000">
                <a:off x="7229787" y="1924485"/>
                <a:ext cx="21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27"/>
              <p:cNvCxnSpPr/>
              <p:nvPr/>
            </p:nvCxnSpPr>
            <p:spPr>
              <a:xfrm>
                <a:off x="7442761" y="891225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27"/>
              <p:cNvCxnSpPr/>
              <p:nvPr/>
            </p:nvCxnSpPr>
            <p:spPr>
              <a:xfrm rot="10800000">
                <a:off x="7442761" y="899731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4" name="Google Shape;444;p27"/>
              <p:cNvCxnSpPr/>
              <p:nvPr/>
            </p:nvCxnSpPr>
            <p:spPr>
              <a:xfrm>
                <a:off x="7874082" y="891225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5" name="Google Shape;445;p27"/>
              <p:cNvCxnSpPr/>
              <p:nvPr/>
            </p:nvCxnSpPr>
            <p:spPr>
              <a:xfrm rot="10800000">
                <a:off x="7874082" y="1922606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27"/>
              <p:cNvCxnSpPr/>
              <p:nvPr/>
            </p:nvCxnSpPr>
            <p:spPr>
              <a:xfrm>
                <a:off x="8305403" y="898942"/>
                <a:ext cx="0" cy="103138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7" name="Google Shape;447;p27"/>
              <p:cNvCxnSpPr/>
              <p:nvPr/>
            </p:nvCxnSpPr>
            <p:spPr>
              <a:xfrm rot="10800000">
                <a:off x="8305403" y="901858"/>
                <a:ext cx="43132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8" name="Google Shape;448;p27"/>
              <p:cNvCxnSpPr/>
              <p:nvPr/>
            </p:nvCxnSpPr>
            <p:spPr>
              <a:xfrm rot="10800000">
                <a:off x="1255764" y="1922606"/>
                <a:ext cx="21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449" name="Google Shape;449;p27"/>
          <p:cNvPicPr preferRelativeResize="0"/>
          <p:nvPr/>
        </p:nvPicPr>
        <p:blipFill rotWithShape="1">
          <a:blip r:embed="rId6">
            <a:alphaModFix/>
          </a:blip>
          <a:srcRect l="16322" t="12091" r="10700" b="19551"/>
          <a:stretch/>
        </p:blipFill>
        <p:spPr>
          <a:xfrm rot="5400000">
            <a:off x="-160869" y="5329961"/>
            <a:ext cx="1566335" cy="71966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7"/>
          <p:cNvSpPr txBox="1"/>
          <p:nvPr/>
        </p:nvSpPr>
        <p:spPr>
          <a:xfrm>
            <a:off x="215556" y="3761242"/>
            <a:ext cx="88201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=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β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(Att-NoAtt) β</a:t>
            </a:r>
            <a:r>
              <a:rPr lang="en-US" sz="2400" b="1" baseline="-25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[(Att-NoAtt) * V1] β</a:t>
            </a:r>
            <a:r>
              <a:rPr lang="en-US" sz="24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β0 + ε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eff95679c_0_46"/>
          <p:cNvSpPr txBox="1">
            <a:spLocks noGrp="1"/>
          </p:cNvSpPr>
          <p:nvPr>
            <p:ph type="title"/>
          </p:nvPr>
        </p:nvSpPr>
        <p:spPr>
          <a:xfrm>
            <a:off x="419100" y="482600"/>
            <a:ext cx="81660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PPI: </a:t>
            </a:r>
            <a:r>
              <a:rPr lang="en-US"/>
              <a:t>H</a:t>
            </a:r>
            <a:r>
              <a:rPr lang="en-US" b="1"/>
              <a:t>ow it works?</a:t>
            </a:r>
            <a:endParaRPr b="1"/>
          </a:p>
        </p:txBody>
      </p:sp>
      <p:pic>
        <p:nvPicPr>
          <p:cNvPr id="457" name="Google Shape;457;g7eff95679c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7eff95679c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9" name="Google Shape;459;g7eff95679c_0_46"/>
          <p:cNvCxnSpPr/>
          <p:nvPr/>
        </p:nvCxnSpPr>
        <p:spPr>
          <a:xfrm>
            <a:off x="4484927" y="2684796"/>
            <a:ext cx="5952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0" name="Google Shape;460;g7eff95679c_0_46"/>
          <p:cNvSpPr txBox="1"/>
          <p:nvPr/>
        </p:nvSpPr>
        <p:spPr>
          <a:xfrm>
            <a:off x="2987360" y="5218298"/>
            <a:ext cx="35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CONTRAST VECTOR: </a:t>
            </a: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1" name="Google Shape;461;g7eff95679c_0_46"/>
          <p:cNvGrpSpPr/>
          <p:nvPr/>
        </p:nvGrpSpPr>
        <p:grpSpPr>
          <a:xfrm>
            <a:off x="1058220" y="5857331"/>
            <a:ext cx="5530982" cy="461703"/>
            <a:chOff x="957534" y="5857331"/>
            <a:chExt cx="5530982" cy="461703"/>
          </a:xfrm>
        </p:grpSpPr>
        <p:sp>
          <p:nvSpPr>
            <p:cNvPr id="462" name="Google Shape;462;g7eff95679c_0_46"/>
            <p:cNvSpPr txBox="1"/>
            <p:nvPr/>
          </p:nvSpPr>
          <p:spPr>
            <a:xfrm>
              <a:off x="957534" y="5857334"/>
              <a:ext cx="37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7eff95679c_0_46"/>
            <p:cNvSpPr txBox="1"/>
            <p:nvPr/>
          </p:nvSpPr>
          <p:spPr>
            <a:xfrm>
              <a:off x="3011377" y="5857331"/>
              <a:ext cx="37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7eff95679c_0_46"/>
            <p:cNvSpPr txBox="1"/>
            <p:nvPr/>
          </p:nvSpPr>
          <p:spPr>
            <a:xfrm>
              <a:off x="6109016" y="5857331"/>
              <a:ext cx="37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g7eff95679c_0_46"/>
          <p:cNvSpPr txBox="1"/>
          <p:nvPr/>
        </p:nvSpPr>
        <p:spPr>
          <a:xfrm>
            <a:off x="621149" y="5765001"/>
            <a:ext cx="53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7eff95679c_0_46"/>
          <p:cNvSpPr txBox="1"/>
          <p:nvPr/>
        </p:nvSpPr>
        <p:spPr>
          <a:xfrm>
            <a:off x="8361472" y="5764999"/>
            <a:ext cx="53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7eff95679c_0_46"/>
          <p:cNvSpPr txBox="1"/>
          <p:nvPr/>
        </p:nvSpPr>
        <p:spPr>
          <a:xfrm>
            <a:off x="215556" y="3761242"/>
            <a:ext cx="8820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=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β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(Att-NoAtt) β</a:t>
            </a:r>
            <a:r>
              <a:rPr lang="en-US" sz="2400" b="1" baseline="-25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[(Att-NoAtt) * V1] β</a:t>
            </a:r>
            <a:r>
              <a:rPr lang="en-US" sz="24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β0 + ε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7eff95679c_0_46"/>
          <p:cNvSpPr txBox="1"/>
          <p:nvPr/>
        </p:nvSpPr>
        <p:spPr>
          <a:xfrm>
            <a:off x="7935006" y="5857332"/>
            <a:ext cx="3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 txBox="1"/>
          <p:nvPr/>
        </p:nvSpPr>
        <p:spPr>
          <a:xfrm>
            <a:off x="428625" y="1351433"/>
            <a:ext cx="84297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GLM analysis (same preprocessing, first and second level analyses)</a:t>
            </a:r>
            <a:endParaRPr sz="2400"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Extracting BOLD signal from a source region identified in the GLM and for which we want to investigate connectivity</a:t>
            </a:r>
            <a:endParaRPr sz="2400"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Forming the interaction term </a:t>
            </a:r>
            <a:endParaRPr sz="2400"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Performing a second GLM including the interaction term, the source region’s extracted term and the experimental vector in the design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8"/>
          <p:cNvSpPr txBox="1">
            <a:spLocks noGrp="1"/>
          </p:cNvSpPr>
          <p:nvPr>
            <p:ph type="title" idx="4294967295"/>
          </p:nvPr>
        </p:nvSpPr>
        <p:spPr>
          <a:xfrm>
            <a:off x="428625" y="600525"/>
            <a:ext cx="81660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PPI: </a:t>
            </a:r>
            <a:r>
              <a:rPr lang="en-US"/>
              <a:t>Analysis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481" name="Google Shape;481;p29"/>
          <p:cNvSpPr/>
          <p:nvPr/>
        </p:nvSpPr>
        <p:spPr>
          <a:xfrm>
            <a:off x="281360" y="1445822"/>
            <a:ext cx="864674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Perform Standard GLM Analysis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determine regions of interest and interactions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9"/>
          <p:cNvPicPr preferRelativeResize="0"/>
          <p:nvPr/>
        </p:nvPicPr>
        <p:blipFill rotWithShape="1">
          <a:blip r:embed="rId3">
            <a:alphaModFix/>
          </a:blip>
          <a:srcRect r="3127"/>
          <a:stretch/>
        </p:blipFill>
        <p:spPr>
          <a:xfrm>
            <a:off x="1558050" y="2298700"/>
            <a:ext cx="6027900" cy="412906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9"/>
          <p:cNvSpPr/>
          <p:nvPr/>
        </p:nvSpPr>
        <p:spPr>
          <a:xfrm>
            <a:off x="7319434" y="2850776"/>
            <a:ext cx="492654" cy="3486524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7585950" y="2472268"/>
            <a:ext cx="508183" cy="4165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0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491" name="Google Shape;491;p30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source region and extract BOLD SIGNAL time series (e.g. V2)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Eigenvariates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(there is a button in SPM) to create a summary value of the activation across the region over time.</a:t>
            </a:r>
            <a:endParaRPr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696" y="3105177"/>
            <a:ext cx="4365759" cy="286173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0"/>
          <p:cNvSpPr/>
          <p:nvPr/>
        </p:nvSpPr>
        <p:spPr>
          <a:xfrm>
            <a:off x="341453" y="6023051"/>
            <a:ext cx="7969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saves the extracted VOI data in the file VOI V2 1.mat in the working directory, and displays the figure above.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500" name="Google Shape;500;p31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source region and extract BOLD SIGNAL time series (e.g. V2)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Eigenvariates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(there is a button in SPM) to create a summary value of the activation across the region over time.</a:t>
            </a:r>
            <a:endParaRPr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86" y="3272413"/>
            <a:ext cx="2909744" cy="325278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1"/>
          <p:cNvSpPr/>
          <p:nvPr/>
        </p:nvSpPr>
        <p:spPr>
          <a:xfrm>
            <a:off x="1531330" y="5181693"/>
            <a:ext cx="762000" cy="4191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7956" y="3251365"/>
            <a:ext cx="4468755" cy="3273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419" y="908180"/>
            <a:ext cx="407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Structural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connectivity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419" y="2611963"/>
            <a:ext cx="407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B050"/>
                </a:solidFill>
              </a:rPr>
              <a:t>Functional</a:t>
            </a:r>
            <a:r>
              <a:rPr lang="cs-CZ" sz="2000" b="1" dirty="0"/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connectivity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19" y="4503537"/>
            <a:ext cx="407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800080"/>
                </a:solidFill>
              </a:rPr>
              <a:t>Effective</a:t>
            </a:r>
            <a:r>
              <a:rPr lang="cs-CZ" sz="2000" b="1" dirty="0">
                <a:solidFill>
                  <a:srgbClr val="800080"/>
                </a:solidFill>
              </a:rPr>
              <a:t> </a:t>
            </a:r>
            <a:r>
              <a:rPr lang="cs-CZ" sz="2000" b="1" dirty="0" err="1">
                <a:solidFill>
                  <a:srgbClr val="800080"/>
                </a:solidFill>
              </a:rPr>
              <a:t>connectivity</a:t>
            </a:r>
            <a:endParaRPr lang="cs-CZ" sz="2000" b="1" dirty="0">
              <a:solidFill>
                <a:srgbClr val="80008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95" y="696664"/>
            <a:ext cx="2635781" cy="157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146;p3"/>
          <p:cNvSpPr/>
          <p:nvPr/>
        </p:nvSpPr>
        <p:spPr>
          <a:xfrm>
            <a:off x="1068377" y="1905466"/>
            <a:ext cx="400050" cy="28575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47;p3"/>
          <p:cNvSpPr/>
          <p:nvPr/>
        </p:nvSpPr>
        <p:spPr>
          <a:xfrm>
            <a:off x="2040367" y="1905466"/>
            <a:ext cx="400050" cy="28575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48;p3"/>
          <p:cNvCxnSpPr>
            <a:stCxn id="16" idx="2"/>
            <a:endCxn id="15" idx="6"/>
          </p:cNvCxnSpPr>
          <p:nvPr/>
        </p:nvCxnSpPr>
        <p:spPr>
          <a:xfrm flipH="1">
            <a:off x="1468427" y="2048341"/>
            <a:ext cx="57194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49;p3"/>
          <p:cNvSpPr/>
          <p:nvPr/>
        </p:nvSpPr>
        <p:spPr>
          <a:xfrm>
            <a:off x="2096187" y="3841240"/>
            <a:ext cx="399900" cy="2859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50;p3"/>
          <p:cNvSpPr/>
          <p:nvPr/>
        </p:nvSpPr>
        <p:spPr>
          <a:xfrm>
            <a:off x="1096287" y="3841240"/>
            <a:ext cx="399900" cy="2859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153;p3"/>
          <p:cNvCxnSpPr>
            <a:stCxn id="25" idx="6"/>
            <a:endCxn id="18" idx="2"/>
          </p:cNvCxnSpPr>
          <p:nvPr/>
        </p:nvCxnSpPr>
        <p:spPr>
          <a:xfrm>
            <a:off x="1496187" y="3984190"/>
            <a:ext cx="600000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" name="Google Shape;154;p3"/>
          <p:cNvSpPr txBox="1"/>
          <p:nvPr/>
        </p:nvSpPr>
        <p:spPr>
          <a:xfrm>
            <a:off x="2753636" y="3799369"/>
            <a:ext cx="187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 = 0.78</a:t>
            </a:r>
            <a:endParaRPr sz="16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nrn2575-i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4" t="22301" r="-1" b="45256"/>
          <a:stretch/>
        </p:blipFill>
        <p:spPr>
          <a:xfrm>
            <a:off x="5581995" y="2749479"/>
            <a:ext cx="2623533" cy="155933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70" y="4720883"/>
            <a:ext cx="2571317" cy="150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Google Shape;151;p3"/>
          <p:cNvSpPr/>
          <p:nvPr/>
        </p:nvSpPr>
        <p:spPr>
          <a:xfrm>
            <a:off x="2110140" y="5738753"/>
            <a:ext cx="400050" cy="28575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52;p3"/>
          <p:cNvSpPr/>
          <p:nvPr/>
        </p:nvSpPr>
        <p:spPr>
          <a:xfrm>
            <a:off x="1132390" y="5738753"/>
            <a:ext cx="400050" cy="28575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5C75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155;p3"/>
          <p:cNvCxnSpPr>
            <a:endCxn id="29" idx="2"/>
          </p:cNvCxnSpPr>
          <p:nvPr/>
        </p:nvCxnSpPr>
        <p:spPr>
          <a:xfrm>
            <a:off x="1580064" y="5881628"/>
            <a:ext cx="530076" cy="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3" name="TextBox 32"/>
          <p:cNvSpPr txBox="1"/>
          <p:nvPr/>
        </p:nvSpPr>
        <p:spPr>
          <a:xfrm>
            <a:off x="576593" y="1255975"/>
            <a:ext cx="407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physical</a:t>
            </a:r>
            <a:r>
              <a:rPr lang="cs-CZ" sz="1800" dirty="0"/>
              <a:t> presence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axons</a:t>
            </a:r>
            <a:r>
              <a:rPr lang="cs-CZ" sz="1800" dirty="0"/>
              <a:t> (</a:t>
            </a:r>
            <a:r>
              <a:rPr lang="cs-CZ" sz="1800" b="1" dirty="0"/>
              <a:t>DTI</a:t>
            </a:r>
            <a:r>
              <a:rPr lang="cs-CZ" sz="1800" dirty="0"/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398" y="2999441"/>
            <a:ext cx="483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statistical</a:t>
            </a:r>
            <a:r>
              <a:rPr lang="cs-CZ" sz="1800" dirty="0"/>
              <a:t> </a:t>
            </a:r>
            <a:r>
              <a:rPr lang="cs-CZ" sz="1800" dirty="0" err="1"/>
              <a:t>dependency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neurophysiological</a:t>
            </a:r>
            <a:r>
              <a:rPr lang="cs-CZ" sz="1800" dirty="0"/>
              <a:t> </a:t>
            </a:r>
            <a:r>
              <a:rPr lang="cs-CZ" sz="1800" dirty="0" err="1"/>
              <a:t>events</a:t>
            </a:r>
            <a:r>
              <a:rPr lang="cs-CZ" sz="1800" dirty="0"/>
              <a:t> (</a:t>
            </a:r>
            <a:r>
              <a:rPr lang="cs-CZ" sz="1800" b="1" dirty="0" err="1"/>
              <a:t>temporal</a:t>
            </a:r>
            <a:r>
              <a:rPr lang="cs-CZ" sz="1800" b="1" dirty="0"/>
              <a:t> </a:t>
            </a:r>
            <a:r>
              <a:rPr lang="cs-CZ" sz="1800" b="1" dirty="0" err="1"/>
              <a:t>correlations</a:t>
            </a:r>
            <a:r>
              <a:rPr lang="cs-CZ" sz="1800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338" y="4938309"/>
            <a:ext cx="483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influence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system</a:t>
            </a:r>
            <a:r>
              <a:rPr lang="cs-CZ" sz="1800" dirty="0"/>
              <a:t> </a:t>
            </a:r>
            <a:r>
              <a:rPr lang="cs-CZ" sz="1800" dirty="0" err="1"/>
              <a:t>over</a:t>
            </a:r>
            <a:r>
              <a:rPr lang="cs-CZ" sz="1800" dirty="0"/>
              <a:t> </a:t>
            </a:r>
            <a:r>
              <a:rPr lang="cs-CZ" sz="1800" dirty="0" err="1"/>
              <a:t>another</a:t>
            </a:r>
            <a:r>
              <a:rPr lang="cs-CZ" sz="1800" dirty="0"/>
              <a:t>, </a:t>
            </a:r>
            <a:r>
              <a:rPr lang="cs-CZ" sz="1800" dirty="0" err="1"/>
              <a:t>directed</a:t>
            </a:r>
            <a:r>
              <a:rPr lang="cs-CZ" sz="1800" dirty="0"/>
              <a:t> </a:t>
            </a:r>
            <a:r>
              <a:rPr lang="cs-CZ" sz="1800" dirty="0" err="1"/>
              <a:t>causality</a:t>
            </a:r>
            <a:r>
              <a:rPr lang="cs-CZ" sz="1800" dirty="0"/>
              <a:t> (</a:t>
            </a:r>
            <a:r>
              <a:rPr lang="cs-CZ" sz="1800" b="1" dirty="0"/>
              <a:t>DCM</a:t>
            </a:r>
            <a:r>
              <a:rPr lang="cs-CZ" sz="1800" dirty="0"/>
              <a:t>, </a:t>
            </a:r>
            <a:r>
              <a:rPr lang="cs-CZ" sz="1800" b="1" dirty="0"/>
              <a:t>PPI</a:t>
            </a:r>
            <a:r>
              <a:rPr lang="cs-CZ" sz="1800" dirty="0"/>
              <a:t>)</a:t>
            </a:r>
          </a:p>
        </p:txBody>
      </p:sp>
      <p:sp>
        <p:nvSpPr>
          <p:cNvPr id="36" name="Google Shape;156;p3"/>
          <p:cNvSpPr txBox="1"/>
          <p:nvPr/>
        </p:nvSpPr>
        <p:spPr>
          <a:xfrm>
            <a:off x="4519579" y="6522350"/>
            <a:ext cx="462442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Definitions from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Roerbroek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Seth, &amp; Valdes-Sosa (2011)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45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2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510" name="Google Shape;510;p32"/>
          <p:cNvSpPr/>
          <p:nvPr/>
        </p:nvSpPr>
        <p:spPr>
          <a:xfrm>
            <a:off x="281360" y="1445822"/>
            <a:ext cx="864674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Select PPI in SPM…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67" y="2904565"/>
            <a:ext cx="2647033" cy="305298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2"/>
          <p:cNvSpPr/>
          <p:nvPr/>
        </p:nvSpPr>
        <p:spPr>
          <a:xfrm>
            <a:off x="2086983" y="5572461"/>
            <a:ext cx="591671" cy="25818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32"/>
          <p:cNvPicPr preferRelativeResize="0"/>
          <p:nvPr/>
        </p:nvPicPr>
        <p:blipFill rotWithShape="1">
          <a:blip r:embed="rId4">
            <a:alphaModFix/>
          </a:blip>
          <a:srcRect l="38340" t="1986" r="8756" b="8310"/>
          <a:stretch/>
        </p:blipFill>
        <p:spPr>
          <a:xfrm>
            <a:off x="5137523" y="2609518"/>
            <a:ext cx="2958354" cy="344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32"/>
          <p:cNvCxnSpPr/>
          <p:nvPr/>
        </p:nvCxnSpPr>
        <p:spPr>
          <a:xfrm rot="10800000" flipH="1">
            <a:off x="3535240" y="4333037"/>
            <a:ext cx="1413278" cy="796066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5" name="Google Shape;515;p32"/>
          <p:cNvSpPr/>
          <p:nvPr/>
        </p:nvSpPr>
        <p:spPr>
          <a:xfrm>
            <a:off x="6320864" y="3883722"/>
            <a:ext cx="1413884" cy="23645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2"/>
          <p:cNvSpPr/>
          <p:nvPr/>
        </p:nvSpPr>
        <p:spPr>
          <a:xfrm>
            <a:off x="1484555" y="5292762"/>
            <a:ext cx="602428" cy="36576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523" name="Google Shape;523;p34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Select PPI in SPM and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the Interaction term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(source signal x experimental manipulation)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Select the parameters of interest from the original GLM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Physiological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condition: Activity in V2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condition: Attention vs. No attention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34"/>
          <p:cNvPicPr preferRelativeResize="0"/>
          <p:nvPr/>
        </p:nvPicPr>
        <p:blipFill rotWithShape="1">
          <a:blip r:embed="rId3">
            <a:alphaModFix/>
          </a:blip>
          <a:srcRect l="1291" r="1894"/>
          <a:stretch/>
        </p:blipFill>
        <p:spPr>
          <a:xfrm>
            <a:off x="3175980" y="3180439"/>
            <a:ext cx="2857500" cy="351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5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531" name="Google Shape;531;p35"/>
          <p:cNvSpPr/>
          <p:nvPr/>
        </p:nvSpPr>
        <p:spPr>
          <a:xfrm>
            <a:off x="281360" y="1445822"/>
            <a:ext cx="864674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Select PPI in SPM and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the Interaction term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(source signal x experimental manipulation)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35"/>
          <p:cNvPicPr preferRelativeResize="0"/>
          <p:nvPr/>
        </p:nvPicPr>
        <p:blipFill rotWithShape="1">
          <a:blip r:embed="rId3">
            <a:alphaModFix/>
          </a:blip>
          <a:srcRect l="1291" r="1894"/>
          <a:stretch/>
        </p:blipFill>
        <p:spPr>
          <a:xfrm>
            <a:off x="3175980" y="3180439"/>
            <a:ext cx="2857500" cy="351828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5"/>
          <p:cNvSpPr txBox="1"/>
          <p:nvPr/>
        </p:nvSpPr>
        <p:spPr>
          <a:xfrm>
            <a:off x="6018834" y="3727048"/>
            <a:ext cx="28936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SPM mat from the original design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5"/>
          <p:cNvSpPr txBox="1"/>
          <p:nvPr/>
        </p:nvSpPr>
        <p:spPr>
          <a:xfrm>
            <a:off x="5997614" y="4006770"/>
            <a:ext cx="28936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mat file created containing the Eigenvariate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5" name="Google Shape;535;p35"/>
          <p:cNvCxnSpPr/>
          <p:nvPr/>
        </p:nvCxnSpPr>
        <p:spPr>
          <a:xfrm rot="10800000" flipH="1">
            <a:off x="5793934" y="3865548"/>
            <a:ext cx="294608" cy="5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6" name="Google Shape;536;p35"/>
          <p:cNvCxnSpPr/>
          <p:nvPr/>
        </p:nvCxnSpPr>
        <p:spPr>
          <a:xfrm rot="10800000" flipH="1">
            <a:off x="5794617" y="4165564"/>
            <a:ext cx="294608" cy="5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7" name="Google Shape;537;p35"/>
          <p:cNvCxnSpPr/>
          <p:nvPr/>
        </p:nvCxnSpPr>
        <p:spPr>
          <a:xfrm>
            <a:off x="3087638" y="4284969"/>
            <a:ext cx="1046357" cy="19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8" name="Google Shape;538;p35"/>
          <p:cNvSpPr txBox="1"/>
          <p:nvPr/>
        </p:nvSpPr>
        <p:spPr>
          <a:xfrm>
            <a:off x="247054" y="2482770"/>
            <a:ext cx="289367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x 3 Matrix 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=number of conditions including in the PPI, in this case attention vs. no attention (2 rows)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#1: Index into SPM.Sess.U. U's are the list of your conditions for a particular session. So SPM.Sess.U(1)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#2: name of the condition. Always 1unless parametric effect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#3: parametric weight</a:t>
            </a:r>
            <a:endParaRPr/>
          </a:p>
        </p:txBody>
      </p:sp>
      <p:sp>
        <p:nvSpPr>
          <p:cNvPr id="539" name="Google Shape;539;p35"/>
          <p:cNvSpPr txBox="1"/>
          <p:nvPr/>
        </p:nvSpPr>
        <p:spPr>
          <a:xfrm>
            <a:off x="1412240" y="5171440"/>
            <a:ext cx="1381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1 -1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3 1 1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1361440" y="5201920"/>
            <a:ext cx="294640" cy="284480"/>
          </a:xfrm>
          <a:prstGeom prst="ellipse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1371600" y="5506720"/>
            <a:ext cx="294640" cy="2844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5"/>
          <p:cNvSpPr txBox="1"/>
          <p:nvPr/>
        </p:nvSpPr>
        <p:spPr>
          <a:xfrm>
            <a:off x="294640" y="5140960"/>
            <a:ext cx="170688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No Attention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 sz="13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5"/>
          <p:cNvSpPr txBox="1"/>
          <p:nvPr/>
        </p:nvSpPr>
        <p:spPr>
          <a:xfrm>
            <a:off x="114974" y="5866050"/>
            <a:ext cx="28936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and 3 Column #1 depend on the order of the conditions in the GLM design for the SPM.mat chosen</a:t>
            </a:r>
            <a:endParaRPr/>
          </a:p>
        </p:txBody>
      </p:sp>
      <p:sp>
        <p:nvSpPr>
          <p:cNvPr id="544" name="Google Shape;544;p35"/>
          <p:cNvSpPr/>
          <p:nvPr/>
        </p:nvSpPr>
        <p:spPr>
          <a:xfrm>
            <a:off x="1859280" y="5201920"/>
            <a:ext cx="304800" cy="29464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5"/>
          <p:cNvSpPr/>
          <p:nvPr/>
        </p:nvSpPr>
        <p:spPr>
          <a:xfrm>
            <a:off x="1808480" y="5516880"/>
            <a:ext cx="304800" cy="29464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5"/>
          <p:cNvSpPr txBox="1"/>
          <p:nvPr/>
        </p:nvSpPr>
        <p:spPr>
          <a:xfrm>
            <a:off x="2136814" y="5043090"/>
            <a:ext cx="28936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  <a:endParaRPr sz="12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6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553" name="Google Shape;553;p36"/>
          <p:cNvSpPr/>
          <p:nvPr/>
        </p:nvSpPr>
        <p:spPr>
          <a:xfrm>
            <a:off x="281360" y="1445822"/>
            <a:ext cx="864674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Select PPI in SPM and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the Interaction term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(source signal x experimental manipulation)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Select the parameters of interest from the original GLM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Physiological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condition: Activity in V2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condition: Attention vs. No attention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Deconvolve &amp; Calculate &amp; Convolve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4215952" y="3282761"/>
            <a:ext cx="236668" cy="419549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>
            <a:spLocks noGrp="1"/>
          </p:cNvSpPr>
          <p:nvPr>
            <p:ph type="title"/>
          </p:nvPr>
        </p:nvSpPr>
        <p:spPr>
          <a:xfrm>
            <a:off x="2895600" y="647700"/>
            <a:ext cx="37211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 </a:t>
            </a:r>
            <a:endParaRPr sz="2800" b="1"/>
          </a:p>
        </p:txBody>
      </p:sp>
      <p:sp>
        <p:nvSpPr>
          <p:cNvPr id="561" name="Google Shape;561;p37"/>
          <p:cNvSpPr/>
          <p:nvPr/>
        </p:nvSpPr>
        <p:spPr>
          <a:xfrm>
            <a:off x="281360" y="1445822"/>
            <a:ext cx="3548361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Deconvolve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physiological regressor (V1/V2) 🡪 transform BOLD signal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neuronal activity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Calculate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interaction term V1/V2x (Att-NoAtt)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Convolve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interaction term V1/V2x (Att-NoAtt) with the HRF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7"/>
          <p:cNvSpPr txBox="1"/>
          <p:nvPr/>
        </p:nvSpPr>
        <p:spPr>
          <a:xfrm>
            <a:off x="6879758" y="4552756"/>
            <a:ext cx="20364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 variable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7"/>
          <p:cNvSpPr txBox="1"/>
          <p:nvPr/>
        </p:nvSpPr>
        <p:spPr>
          <a:xfrm>
            <a:off x="6847484" y="2924750"/>
            <a:ext cx="20364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Neural activity in V1/V2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37"/>
          <p:cNvPicPr preferRelativeResize="0"/>
          <p:nvPr/>
        </p:nvPicPr>
        <p:blipFill rotWithShape="1">
          <a:blip r:embed="rId3">
            <a:alphaModFix/>
          </a:blip>
          <a:srcRect l="11950" t="56064" r="12909" b="7232"/>
          <a:stretch/>
        </p:blipFill>
        <p:spPr>
          <a:xfrm>
            <a:off x="4294348" y="3729303"/>
            <a:ext cx="2004675" cy="8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7"/>
          <p:cNvPicPr preferRelativeResize="0"/>
          <p:nvPr/>
        </p:nvPicPr>
        <p:blipFill rotWithShape="1">
          <a:blip r:embed="rId4">
            <a:alphaModFix/>
          </a:blip>
          <a:srcRect l="1282" t="58985" r="6010" b="5905"/>
          <a:stretch/>
        </p:blipFill>
        <p:spPr>
          <a:xfrm>
            <a:off x="4343400" y="1973131"/>
            <a:ext cx="1906573" cy="97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7"/>
          <p:cNvPicPr preferRelativeResize="0"/>
          <p:nvPr/>
        </p:nvPicPr>
        <p:blipFill rotWithShape="1">
          <a:blip r:embed="rId4">
            <a:alphaModFix/>
          </a:blip>
          <a:srcRect l="1741" t="7688" r="6337" b="56719"/>
          <a:stretch/>
        </p:blipFill>
        <p:spPr>
          <a:xfrm>
            <a:off x="6879758" y="1973131"/>
            <a:ext cx="1864659" cy="97894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7"/>
          <p:cNvSpPr/>
          <p:nvPr/>
        </p:nvSpPr>
        <p:spPr>
          <a:xfrm>
            <a:off x="6148742" y="1427761"/>
            <a:ext cx="935915" cy="3683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7"/>
          <p:cNvSpPr txBox="1"/>
          <p:nvPr/>
        </p:nvSpPr>
        <p:spPr>
          <a:xfrm>
            <a:off x="4346090" y="2946261"/>
            <a:ext cx="19038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signal in V1/V2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7"/>
          <p:cNvSpPr txBox="1"/>
          <p:nvPr/>
        </p:nvSpPr>
        <p:spPr>
          <a:xfrm>
            <a:off x="7637220" y="3254038"/>
            <a:ext cx="3497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p37"/>
          <p:cNvPicPr preferRelativeResize="0"/>
          <p:nvPr/>
        </p:nvPicPr>
        <p:blipFill rotWithShape="1">
          <a:blip r:embed="rId3">
            <a:alphaModFix/>
          </a:blip>
          <a:srcRect l="11571" t="6697" r="11964" b="55667"/>
          <a:stretch/>
        </p:blipFill>
        <p:spPr>
          <a:xfrm>
            <a:off x="6900925" y="3729303"/>
            <a:ext cx="1843492" cy="81493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7"/>
          <p:cNvSpPr/>
          <p:nvPr/>
        </p:nvSpPr>
        <p:spPr>
          <a:xfrm rot="10800000">
            <a:off x="5965010" y="4812389"/>
            <a:ext cx="935915" cy="3683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7"/>
          <p:cNvSpPr txBox="1"/>
          <p:nvPr/>
        </p:nvSpPr>
        <p:spPr>
          <a:xfrm>
            <a:off x="4343400" y="4705108"/>
            <a:ext cx="16216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 term reconvolved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3" name="Google Shape;573;p37"/>
          <p:cNvGrpSpPr/>
          <p:nvPr/>
        </p:nvGrpSpPr>
        <p:grpSpPr>
          <a:xfrm>
            <a:off x="5430340" y="5472787"/>
            <a:ext cx="1737366" cy="894926"/>
            <a:chOff x="4233" y="1014"/>
            <a:chExt cx="1971" cy="1433"/>
          </a:xfrm>
        </p:grpSpPr>
        <p:sp>
          <p:nvSpPr>
            <p:cNvPr id="574" name="Google Shape;574;p37"/>
            <p:cNvSpPr/>
            <p:nvPr/>
          </p:nvSpPr>
          <p:spPr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5" name="Google Shape;575;p37" descr="hrf"/>
            <p:cNvPicPr preferRelativeResize="0"/>
            <p:nvPr/>
          </p:nvPicPr>
          <p:blipFill rotWithShape="1">
            <a:blip r:embed="rId5">
              <a:alphaModFix/>
            </a:blip>
            <a:srcRect l="2219" t="4445" r="9438" b="1482"/>
            <a:stretch/>
          </p:blipFill>
          <p:spPr>
            <a:xfrm>
              <a:off x="4289" y="1014"/>
              <a:ext cx="1795" cy="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37"/>
            <p:cNvSpPr txBox="1"/>
            <p:nvPr/>
          </p:nvSpPr>
          <p:spPr>
            <a:xfrm>
              <a:off x="5448" y="1158"/>
              <a:ext cx="385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HRF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7" name="Google Shape;577;p37"/>
            <p:cNvCxnSpPr/>
            <p:nvPr/>
          </p:nvCxnSpPr>
          <p:spPr>
            <a:xfrm>
              <a:off x="4505" y="2090"/>
              <a:ext cx="1573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38"/>
          <p:cNvGrpSpPr/>
          <p:nvPr/>
        </p:nvGrpSpPr>
        <p:grpSpPr>
          <a:xfrm>
            <a:off x="1915043" y="3027182"/>
            <a:ext cx="3462770" cy="3310118"/>
            <a:chOff x="1192957" y="2267084"/>
            <a:chExt cx="3462770" cy="3310118"/>
          </a:xfrm>
        </p:grpSpPr>
        <p:pic>
          <p:nvPicPr>
            <p:cNvPr id="583" name="Google Shape;583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9247" y="2267084"/>
              <a:ext cx="2691910" cy="2969383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</p:spPr>
        </p:pic>
        <p:sp>
          <p:nvSpPr>
            <p:cNvPr id="584" name="Google Shape;584;p38"/>
            <p:cNvSpPr txBox="1"/>
            <p:nvPr/>
          </p:nvSpPr>
          <p:spPr>
            <a:xfrm>
              <a:off x="1192957" y="5236467"/>
              <a:ext cx="3462770" cy="340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en-US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V1/V2     Att-NoAtt    </a:t>
              </a:r>
              <a:r>
                <a:rPr lang="en-US" sz="1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V1 * Att/NoAtt   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Constant</a:t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5" name="Google Shape;585;p38"/>
          <p:cNvSpPr txBox="1"/>
          <p:nvPr/>
        </p:nvSpPr>
        <p:spPr>
          <a:xfrm>
            <a:off x="182880" y="647700"/>
            <a:ext cx="847344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 this point a file ppiname.mat is created</a:t>
            </a:r>
            <a:endParaRPr sz="2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8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contains the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PPI.Y (original VOI eigenvariate)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PPI.P (Attention vs. no attention vector)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PPI.ppi (interaction term)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/>
          </p:nvPr>
        </p:nvSpPr>
        <p:spPr>
          <a:xfrm>
            <a:off x="1346200" y="444500"/>
            <a:ext cx="642186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PPIs in SPM</a:t>
            </a:r>
            <a:endParaRPr sz="2800" b="1"/>
          </a:p>
        </p:txBody>
      </p:sp>
      <p:sp>
        <p:nvSpPr>
          <p:cNvPr id="593" name="Google Shape;593;p39"/>
          <p:cNvSpPr txBox="1"/>
          <p:nvPr/>
        </p:nvSpPr>
        <p:spPr>
          <a:xfrm>
            <a:off x="430212" y="1102578"/>
            <a:ext cx="821848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Create PPI-GLM using the Interaction term – seen before!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= 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V1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β</a:t>
            </a:r>
            <a:r>
              <a:rPr lang="en-US" sz="2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  (Att-NoAtt) β</a:t>
            </a:r>
            <a:r>
              <a:rPr lang="en-US" sz="2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 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(Att-NoAtt) *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V1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-US" sz="200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 β</a:t>
            </a:r>
            <a:r>
              <a:rPr lang="en-US" sz="2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  +  e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-US" sz="2000" b="1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p39"/>
          <p:cNvGrpSpPr/>
          <p:nvPr/>
        </p:nvGrpSpPr>
        <p:grpSpPr>
          <a:xfrm>
            <a:off x="1915043" y="2510890"/>
            <a:ext cx="3462770" cy="3826410"/>
            <a:chOff x="1192957" y="1750792"/>
            <a:chExt cx="3462770" cy="3826410"/>
          </a:xfrm>
        </p:grpSpPr>
        <p:pic>
          <p:nvPicPr>
            <p:cNvPr id="595" name="Google Shape;595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9247" y="2267084"/>
              <a:ext cx="2691910" cy="2969383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</p:spPr>
        </p:pic>
        <p:sp>
          <p:nvSpPr>
            <p:cNvPr id="596" name="Google Shape;596;p39"/>
            <p:cNvSpPr txBox="1"/>
            <p:nvPr/>
          </p:nvSpPr>
          <p:spPr>
            <a:xfrm>
              <a:off x="1192957" y="1750792"/>
              <a:ext cx="3008928" cy="398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0        0        1       0</a:t>
              </a: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9"/>
            <p:cNvSpPr txBox="1"/>
            <p:nvPr/>
          </p:nvSpPr>
          <p:spPr>
            <a:xfrm>
              <a:off x="1192957" y="5236467"/>
              <a:ext cx="3462770" cy="340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en-US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V1/V2     Att-NoAtt    </a:t>
              </a:r>
              <a:r>
                <a:rPr lang="en-US" sz="1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V1 * Att/NoAtt   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Constant</a:t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39"/>
          <p:cNvSpPr txBox="1"/>
          <p:nvPr/>
        </p:nvSpPr>
        <p:spPr>
          <a:xfrm>
            <a:off x="5521036" y="3027182"/>
            <a:ext cx="329911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Determine significance!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a change in the regression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slopes between source region and another region during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 1 (Att) as compared to condition 2 (NoAtt)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0"/>
          <p:cNvSpPr txBox="1">
            <a:spLocks noGrp="1"/>
          </p:cNvSpPr>
          <p:nvPr>
            <p:ph type="title"/>
          </p:nvPr>
        </p:nvSpPr>
        <p:spPr>
          <a:xfrm>
            <a:off x="457200" y="606731"/>
            <a:ext cx="8229600" cy="111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PPI results</a:t>
            </a:r>
            <a:endParaRPr b="1"/>
          </a:p>
        </p:txBody>
      </p:sp>
      <p:sp>
        <p:nvSpPr>
          <p:cNvPr id="605" name="Google Shape;605;p40"/>
          <p:cNvSpPr txBox="1"/>
          <p:nvPr/>
        </p:nvSpPr>
        <p:spPr>
          <a:xfrm>
            <a:off x="339208" y="1681309"/>
            <a:ext cx="3156159" cy="149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29416"/>
            <a:ext cx="4236491" cy="319028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7" name="Google Shape;60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1683" y="1883330"/>
            <a:ext cx="4161654" cy="355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0"/>
          <p:cNvCxnSpPr/>
          <p:nvPr/>
        </p:nvCxnSpPr>
        <p:spPr>
          <a:xfrm flipH="1">
            <a:off x="3495040" y="1981200"/>
            <a:ext cx="416560" cy="802640"/>
          </a:xfrm>
          <a:prstGeom prst="straightConnector1">
            <a:avLst/>
          </a:prstGeom>
          <a:noFill/>
          <a:ln w="9525" cap="flat" cmpd="sng">
            <a:solidFill>
              <a:srgbClr val="7A9DA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09" name="Google Shape;609;p40"/>
          <p:cNvSpPr/>
          <p:nvPr/>
        </p:nvSpPr>
        <p:spPr>
          <a:xfrm>
            <a:off x="294640" y="1105376"/>
            <a:ext cx="88493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Mismatch from previous 2 slides. Here this model interaction term is in the 1st column (not 3</a:t>
            </a:r>
            <a:r>
              <a:rPr lang="en-US" sz="18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so specify positive weight for the interaction term to see signifcant connectivity between original VOI as function of the experimental context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2"/>
          <p:cNvSpPr txBox="1">
            <a:spLocks noGrp="1"/>
          </p:cNvSpPr>
          <p:nvPr>
            <p:ph type="title"/>
          </p:nvPr>
        </p:nvSpPr>
        <p:spPr>
          <a:xfrm>
            <a:off x="330200" y="641350"/>
            <a:ext cx="8490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PPI</a:t>
            </a:r>
            <a:r>
              <a:rPr lang="en-US"/>
              <a:t>: Pros and Cons</a:t>
            </a:r>
            <a:endParaRPr b="1"/>
          </a:p>
        </p:txBody>
      </p:sp>
      <p:sp>
        <p:nvSpPr>
          <p:cNvPr id="616" name="Google Shape;616;p42"/>
          <p:cNvSpPr txBox="1">
            <a:spLocks noGrp="1"/>
          </p:cNvSpPr>
          <p:nvPr>
            <p:ph type="body" idx="1"/>
          </p:nvPr>
        </p:nvSpPr>
        <p:spPr>
          <a:xfrm>
            <a:off x="444500" y="1190099"/>
            <a:ext cx="8229600" cy="5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b="1" dirty="0"/>
              <a:t>Pros:</a:t>
            </a:r>
            <a:endParaRPr b="1"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–"/>
            </a:pPr>
            <a:r>
              <a:rPr lang="en-US" sz="1870" dirty="0">
                <a:latin typeface="Arial"/>
                <a:ea typeface="Arial"/>
                <a:cs typeface="Arial"/>
                <a:sym typeface="Arial"/>
              </a:rPr>
              <a:t>Given a single source region, PPI can test for regions exhibiting context-dependent connectivity across the entire brain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</a:pPr>
            <a:r>
              <a:rPr lang="en-US" sz="2040" dirty="0">
                <a:latin typeface="Arial"/>
                <a:ea typeface="Arial"/>
                <a:cs typeface="Arial"/>
                <a:sym typeface="Arial"/>
              </a:rPr>
              <a:t>“Simple”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</a:pPr>
            <a:r>
              <a:rPr lang="en-US" sz="2040" dirty="0"/>
              <a:t>Based on regressions and assume a dependent and independent variables (i.e., causality in the statistical sense)</a:t>
            </a:r>
            <a:endParaRPr sz="204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b="1" dirty="0"/>
              <a:t>Cons:</a:t>
            </a:r>
            <a:endParaRPr b="1"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Merriweather Sans"/>
              <a:buChar char="-"/>
            </a:pPr>
            <a:r>
              <a:rPr lang="en-US" sz="1870" dirty="0"/>
              <a:t>S</a:t>
            </a:r>
            <a:r>
              <a:rPr lang="en-US" sz="1870" dirty="0">
                <a:latin typeface="Arial"/>
                <a:ea typeface="Arial"/>
                <a:cs typeface="Arial"/>
                <a:sym typeface="Arial"/>
              </a:rPr>
              <a:t>implistic</a:t>
            </a:r>
            <a:r>
              <a:rPr lang="en-US" sz="1870" dirty="0"/>
              <a:t>: O</a:t>
            </a:r>
            <a:r>
              <a:rPr lang="en-US" sz="1870" dirty="0">
                <a:latin typeface="Arial"/>
                <a:ea typeface="Arial"/>
                <a:cs typeface="Arial"/>
                <a:sym typeface="Arial"/>
              </a:rPr>
              <a:t>nly allows modelling contributions from a single area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ts val="2210"/>
              <a:buFont typeface="Arial"/>
              <a:buNone/>
            </a:pPr>
            <a:r>
              <a:rPr lang="en-US" sz="221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Need DCM to elaborate a mechanistic model!</a:t>
            </a:r>
            <a:endParaRPr sz="221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2"/>
          <p:cNvSpPr/>
          <p:nvPr/>
        </p:nvSpPr>
        <p:spPr>
          <a:xfrm>
            <a:off x="0" y="6494400"/>
            <a:ext cx="297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Adapted from D.  Gitelman, 2011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3"/>
          <p:cNvSpPr txBox="1">
            <a:spLocks noGrp="1"/>
          </p:cNvSpPr>
          <p:nvPr>
            <p:ph type="title"/>
          </p:nvPr>
        </p:nvSpPr>
        <p:spPr>
          <a:xfrm>
            <a:off x="330200" y="19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</a:rPr>
              <a:t>The End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23" name="Google Shape;623;p43"/>
          <p:cNvSpPr txBox="1"/>
          <p:nvPr/>
        </p:nvSpPr>
        <p:spPr>
          <a:xfrm>
            <a:off x="659136" y="952500"/>
            <a:ext cx="7832078" cy="21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thanks to Sarah Gregory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to Federica Biotti, Matilde Vaghi, Dana Boebinger, Lisa Quattrocki Knight and Josh Kahan for previous years’ slides!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" name="Google Shape;62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5516" y="3595082"/>
            <a:ext cx="1839330" cy="183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/>
        </p:nvSpPr>
        <p:spPr>
          <a:xfrm>
            <a:off x="457195" y="1947447"/>
            <a:ext cx="82296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/>
              <a:t>Functional connectivity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4"/>
          <p:cNvSpPr txBox="1">
            <a:spLocks noGrp="1"/>
          </p:cNvSpPr>
          <p:nvPr>
            <p:ph type="title"/>
          </p:nvPr>
        </p:nvSpPr>
        <p:spPr>
          <a:xfrm>
            <a:off x="330200" y="63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References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30" name="Google Shape;630;p44"/>
          <p:cNvSpPr txBox="1">
            <a:spLocks noGrp="1"/>
          </p:cNvSpPr>
          <p:nvPr>
            <p:ph type="body" idx="1"/>
          </p:nvPr>
        </p:nvSpPr>
        <p:spPr>
          <a:xfrm>
            <a:off x="63500" y="454835"/>
            <a:ext cx="9182100" cy="619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/>
              <a:t>previous years’ slides, and…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Biswal, B., Yetkin, F.Z., Haughton, V.M., &amp; Hyde, J.S. (1995). Functional connectivity in the motor cortex of resting human brain using echo-planar MRI. </a:t>
            </a:r>
            <a:r>
              <a:rPr lang="en-US" sz="900" i="1"/>
              <a:t>Magnetic Resonance Medicine, 34</a:t>
            </a:r>
            <a:r>
              <a:rPr lang="en-US" sz="900"/>
              <a:t>(4), 537-41.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Buckner, R. L., Andrews-Hanna, J. R., &amp; Schacter, D. L. (2008). The brain’s default network: anatomy, function, and relevance to disease. Annals of the New York Academy of Sciences, 1124, 1–38. doi:10.1196/annals.1440.011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Damoiseaux, J. S., Rombouts, S. A. R. B., Barkhof, F., Scheltens, P., Stam, C. J., Smith, S. M., &amp; Beckmann, C. F. (2006). Consistent resting-state networks, (2).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De Luca, M., Beckmann, C. F., De Stefano, N., Matthews, P. M., &amp; Smith, S. M. (2006). fMRI resting state networks define distinct modes of long-distance interactions in the human brain. NeuroImage, 29(4), 1359–67. doi:10.1016/j.neuroimage.2005.08.035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Elwell, C. E., Springett, R., Hillman, E., &amp; Delpy, D. T. (1999). Oscillations in Cerebral Haemodynamics. Advances in Experimental Medicine and Biology, 471, 57–65.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Fox, M. D., &amp; Raichle, M. E. (2007). Spontaneous fluctuations in brain activity observed with functional magnetic resonance imaging. Nature reviews. Neuroscience, 8(9), 700–11. doi:10.1038/nrn2201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Fox, M. D., Snyder, A. Z., Vincent, J. L., Corbetta, M., Van Essen, D. C., &amp; Raichle, M. E. (2005). The human brain is intrinsically organized into dynamic, anticorrelated functional networks. Proceedings of the National Academy of Sciences of the United States of America, 102(27), 9673–8. doi:10.1073/pnas.0504136102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Friston, K. J. (2011). Functional and effective connectivity: a review. Brain connectivity, 1(1), 13–36. doi:10.1089/brain.2011.0008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Greicius, M. D., Krasnow, B., Reiss, A. L., &amp; Menon, V. (2003). Functional connectivity in the resting brain: a network analysis of the default mode hypothesis. Proceedings of the National Academy of Sciences of the United States of America, 100(1), 253–8. doi:10.1073/pnas.0135058100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Greicius, M. D., Supekar, K., Menon, V., &amp; Dougherty, R. F. (2009). Resting-state functional connectivity reflects structural connectivity in the default mode network. Cerebral cortex (New York, N.Y. : 1991), 19(1), 72–8. doi:10.1093/cercor/bhn059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Marreiros, A. (2012). SPM for fMRI slides.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Smith, S. M., Miller, K. L., Moeller, S., Xu, J., Auerbach, E. J., Woolrich, M. W., Beckmann, C. F., et al. (2012). Temporally-independent functional modes of spontaneous brain activity. Proceedings of the National Academy of Sciences of the United States of America, 109(8), 3131–6. doi:10.1073/pnas.1121329109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Friston, K. (1998). Modes or models: a critique on independent component analysis for fMRI, TICS, 373-375.</a:t>
            </a:r>
            <a:br>
              <a:rPr lang="en-US" sz="900"/>
            </a:br>
            <a:r>
              <a:rPr lang="en-US" sz="900"/>
              <a:t>Lee, M.H., Smyser, C.D., &amp; Shominy, J.S. (2013). Resting-state fMRI: A review of methods and clinical applications. American Journal of Neuroradiology, 1866-1872.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/>
              <a:t> Roerbroek, A., Seth, A., &amp; Valdes-Sosa, P. (2011). Causal Time Series Analysis of functional Magnetic Resonance Imaging Data. JMLR: Workshop and Conference Proceedings 12 (2011) 65–94 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Friston KJ, Buechel C, Fink GR et al. Psychophysiological and Modulatory Interactions in Neuroimaging. </a:t>
            </a:r>
            <a:r>
              <a:rPr lang="en-US" sz="900" i="1">
                <a:latin typeface="Arial"/>
                <a:ea typeface="Arial"/>
                <a:cs typeface="Arial"/>
                <a:sym typeface="Arial"/>
              </a:rPr>
              <a:t>Neuroimage 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(1997) 6, 218-229.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Büchel C, Friston KJ, Modulation of connectivity in visual pathways by attention: cortical interactions evaluated with structural equation modelling and fMRI. </a:t>
            </a:r>
            <a:r>
              <a:rPr lang="en-US" sz="900" i="1">
                <a:latin typeface="Arial"/>
                <a:ea typeface="Arial"/>
                <a:cs typeface="Arial"/>
                <a:sym typeface="Arial"/>
              </a:rPr>
              <a:t>Cereb Cortex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 (1997) 7, 768-78.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Dolan RJ, Fink GR, Rolls E, et al., How the brain learns to see objects and faces in an impoverished context, </a:t>
            </a:r>
            <a:r>
              <a:rPr lang="en-US" sz="900" i="1">
                <a:latin typeface="Arial"/>
                <a:ea typeface="Arial"/>
                <a:cs typeface="Arial"/>
                <a:sym typeface="Arial"/>
              </a:rPr>
              <a:t>Nature 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(1997) 389, 596-9.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Gitelman DR, Penny WD, Ashburner J et al. Modeling regional and neuropsychologic interactions in fMRI: The importance of hemodynamic deconvolution. </a:t>
            </a:r>
            <a:r>
              <a:rPr lang="en-US" sz="900" i="1">
                <a:latin typeface="Arial"/>
                <a:ea typeface="Arial"/>
                <a:cs typeface="Arial"/>
                <a:sym typeface="Arial"/>
              </a:rPr>
              <a:t>Neuroimage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 (2003) 19; 200-207.</a:t>
            </a:r>
            <a:endParaRPr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http://www.fil.ion.ucl.ac.uk/spm/data/attention/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http://www.fil.ion.ucl.ac.uk/spm/doc/manual.pdf</a:t>
            </a:r>
            <a:endParaRPr sz="900"/>
          </a:p>
          <a:p>
            <a:pPr marL="0" lvl="0" indent="-1143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900" u="sng">
                <a:solidFill>
                  <a:schemeClr val="hlink"/>
                </a:solidFill>
                <a:hlinkClick r:id="rId5"/>
              </a:rPr>
              <a:t>http://www.neurometrika.org/resources</a:t>
            </a:r>
            <a:endParaRPr sz="900"/>
          </a:p>
          <a:p>
            <a:pPr marL="0" lvl="0" indent="0" algn="just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/>
              <a:t>Graphic of the brain is taken from Quattrocki Knight et al., submitted.</a:t>
            </a:r>
            <a:endParaRPr/>
          </a:p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/>
              <a:t>Several slides were adapted from D. Gitelman’s presentation for the October 2011 SPM course at MGH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 descr="Screen Shot 2013-02-27 at 9.34.5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13" y="2444872"/>
            <a:ext cx="5860230" cy="271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 descr="Screen Shot 2013-02-27 at 9.35.16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0740" y="2859979"/>
            <a:ext cx="3489460" cy="209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4274" y="2054225"/>
            <a:ext cx="915822" cy="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7276" y="2444875"/>
            <a:ext cx="913738" cy="36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&amp; Raichle, 2007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2190625" y="755425"/>
            <a:ext cx="51213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highlight>
                  <a:srgbClr val="FFFFFF"/>
                </a:highlight>
              </a:rPr>
              <a:t>×</a:t>
            </a:r>
            <a:r>
              <a:rPr lang="en-US" sz="2400" b="1">
                <a:solidFill>
                  <a:schemeClr val="dk1"/>
                </a:solidFill>
              </a:rPr>
              <a:t> task-evoked fMRI paradigms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&amp; Raichle, 2007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025" y="935475"/>
            <a:ext cx="5238351" cy="3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744650" y="4984375"/>
            <a:ext cx="8335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Resting-state fMRI: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subject is at rest</a:t>
            </a:r>
            <a:r>
              <a:rPr lang="cs-CZ" sz="1800" dirty="0">
                <a:solidFill>
                  <a:schemeClr val="dk1"/>
                </a:solidFill>
              </a:rPr>
              <a:t>: </a:t>
            </a:r>
            <a:r>
              <a:rPr lang="en-US" sz="1800" dirty="0">
                <a:solidFill>
                  <a:schemeClr val="dk1"/>
                </a:solidFill>
              </a:rPr>
              <a:t>fixation on a crosshair; eyes closed; instructed to lie still and refrain from falling asleep.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/>
        </p:nvSpPr>
        <p:spPr>
          <a:xfrm>
            <a:off x="330200" y="1030590"/>
            <a:ext cx="848995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Seed-based analys</a:t>
            </a:r>
            <a:r>
              <a:rPr lang="en-US" sz="1800" b="1">
                <a:solidFill>
                  <a:schemeClr val="accent6"/>
                </a:solidFill>
              </a:rPr>
              <a:t>i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&amp; Raichle, 2007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809" y="1733642"/>
            <a:ext cx="6056917" cy="43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330200" y="2587752"/>
            <a:ext cx="132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Somatomotor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cortex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9"/>
          <p:cNvCxnSpPr/>
          <p:nvPr/>
        </p:nvCxnSpPr>
        <p:spPr>
          <a:xfrm>
            <a:off x="1601355" y="2723751"/>
            <a:ext cx="629700" cy="243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6" name="Google Shape;196;p9"/>
          <p:cNvSpPr txBox="1"/>
          <p:nvPr/>
        </p:nvSpPr>
        <p:spPr>
          <a:xfrm>
            <a:off x="4059936" y="1962242"/>
            <a:ext cx="353568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course of spontaneous BOLD signal in the seed region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f08f3129e_1_25"/>
          <p:cNvSpPr txBox="1"/>
          <p:nvPr/>
        </p:nvSpPr>
        <p:spPr>
          <a:xfrm>
            <a:off x="330200" y="1030590"/>
            <a:ext cx="84900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accent6"/>
                </a:solidFill>
              </a:rPr>
              <a:t>Independent component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analys</a:t>
            </a:r>
            <a:r>
              <a:rPr lang="en-US" sz="1800" b="1">
                <a:solidFill>
                  <a:schemeClr val="accent6"/>
                </a:solidFill>
              </a:rPr>
              <a:t>i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7f08f3129e_1_25"/>
          <p:cNvSpPr txBox="1"/>
          <p:nvPr/>
        </p:nvSpPr>
        <p:spPr>
          <a:xfrm>
            <a:off x="0" y="6488668"/>
            <a:ext cx="232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&amp; Raichle, 2007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1" y="1964795"/>
            <a:ext cx="6578230" cy="349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84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f08f3129e_1_25"/>
          <p:cNvSpPr txBox="1"/>
          <p:nvPr/>
        </p:nvSpPr>
        <p:spPr>
          <a:xfrm>
            <a:off x="330200" y="1030590"/>
            <a:ext cx="84900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accent6"/>
                </a:solidFill>
              </a:rPr>
              <a:t>Independent component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analys</a:t>
            </a:r>
            <a:r>
              <a:rPr lang="en-US" sz="1800" b="1">
                <a:solidFill>
                  <a:schemeClr val="accent6"/>
                </a:solidFill>
              </a:rPr>
              <a:t>i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7f08f3129e_1_25"/>
          <p:cNvSpPr txBox="1"/>
          <p:nvPr/>
        </p:nvSpPr>
        <p:spPr>
          <a:xfrm>
            <a:off x="0" y="6488668"/>
            <a:ext cx="232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&amp; Raichle, 2007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Illustration-of-Independent-Component-Analysis-ICA-using-the-popular-cocktail-par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16" y="1738918"/>
            <a:ext cx="6287867" cy="3994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5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2236</Words>
  <Application>Microsoft Office PowerPoint</Application>
  <PresentationFormat>On-screen Show (4:3)</PresentationFormat>
  <Paragraphs>432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15_PPISEM2009</vt:lpstr>
      <vt:lpstr>16_PPISEM2009</vt:lpstr>
      <vt:lpstr>Introduction to Connectivity:  resting-state and PPI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Accounting for noise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PPI: Experimental Design</vt:lpstr>
      <vt:lpstr>PPI: How it works?</vt:lpstr>
      <vt:lpstr>PPI: How it works?</vt:lpstr>
      <vt:lpstr>PPI: How it works?</vt:lpstr>
      <vt:lpstr>PPI: How it works?</vt:lpstr>
      <vt:lpstr>PPI: Analysis</vt:lpstr>
      <vt:lpstr>PPIs in SPM </vt:lpstr>
      <vt:lpstr>PPIs in SPM </vt:lpstr>
      <vt:lpstr>PPIs in SPM </vt:lpstr>
      <vt:lpstr>PPIs in SPM </vt:lpstr>
      <vt:lpstr>PPIs in SPM </vt:lpstr>
      <vt:lpstr>PPIs in SPM </vt:lpstr>
      <vt:lpstr>PPIs in SPM </vt:lpstr>
      <vt:lpstr>PPIs in SPM </vt:lpstr>
      <vt:lpstr>PowerPoint Presentation</vt:lpstr>
      <vt:lpstr>PPIs in SPM</vt:lpstr>
      <vt:lpstr>PPI results</vt:lpstr>
      <vt:lpstr>PPI: Pros and Cons</vt:lpstr>
      <vt:lpstr>The End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Connectivity:  resting-state and PPI</dc:title>
  <dc:creator>Biotti, Federica</dc:creator>
  <cp:lastModifiedBy>Magdalena Kachlicka</cp:lastModifiedBy>
  <cp:revision>14</cp:revision>
  <dcterms:created xsi:type="dcterms:W3CDTF">2018-02-23T16:26:22Z</dcterms:created>
  <dcterms:modified xsi:type="dcterms:W3CDTF">2020-04-01T15:03:59Z</dcterms:modified>
</cp:coreProperties>
</file>