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1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2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2" r:id="rId1"/>
  </p:sldMasterIdLst>
  <p:notesMasterIdLst>
    <p:notesMasterId r:id="rId20"/>
  </p:notesMasterIdLst>
  <p:sldIdLst>
    <p:sldId id="256" r:id="rId2"/>
    <p:sldId id="258" r:id="rId3"/>
    <p:sldId id="274" r:id="rId4"/>
    <p:sldId id="260" r:id="rId5"/>
    <p:sldId id="277" r:id="rId6"/>
    <p:sldId id="278" r:id="rId7"/>
    <p:sldId id="261" r:id="rId8"/>
    <p:sldId id="275" r:id="rId9"/>
    <p:sldId id="264" r:id="rId10"/>
    <p:sldId id="266" r:id="rId11"/>
    <p:sldId id="276" r:id="rId12"/>
    <p:sldId id="269" r:id="rId13"/>
    <p:sldId id="281" r:id="rId14"/>
    <p:sldId id="268" r:id="rId15"/>
    <p:sldId id="271" r:id="rId16"/>
    <p:sldId id="270" r:id="rId17"/>
    <p:sldId id="279" r:id="rId18"/>
    <p:sldId id="272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D14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–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9216" autoAdjust="0"/>
    <p:restoredTop sz="61972"/>
  </p:normalViewPr>
  <p:slideViewPr>
    <p:cSldViewPr snapToGrid="0">
      <p:cViewPr varScale="1">
        <p:scale>
          <a:sx n="57" d="100"/>
          <a:sy n="57" d="100"/>
        </p:scale>
        <p:origin x="912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70CB12-0DA4-1945-B75F-1EB8A86BF74B}" type="datetimeFigureOut">
              <a:rPr lang="en-US" smtClean="0"/>
              <a:t>5/1/20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E02DA7-778B-1845-BB89-E7FC85AA4C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4105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E02DA7-778B-1845-BB89-E7FC85AA4C3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258815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E02DA7-778B-1845-BB89-E7FC85AA4C3C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28885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E02DA7-778B-1845-BB89-E7FC85AA4C3C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88182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E02DA7-778B-1845-BB89-E7FC85AA4C3C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09276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E02DA7-778B-1845-BB89-E7FC85AA4C3C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0972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E02DA7-778B-1845-BB89-E7FC85AA4C3C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97492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E02DA7-778B-1845-BB89-E7FC85AA4C3C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844395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E02DA7-778B-1845-BB89-E7FC85AA4C3C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395329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E02DA7-778B-1845-BB89-E7FC85AA4C3C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377511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E02DA7-778B-1845-BB89-E7FC85AA4C3C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08278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E02DA7-778B-1845-BB89-E7FC85AA4C3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16456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E02DA7-778B-1845-BB89-E7FC85AA4C3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74316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E02DA7-778B-1845-BB89-E7FC85AA4C3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96252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E02DA7-778B-1845-BB89-E7FC85AA4C3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91250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E02DA7-778B-1845-BB89-E7FC85AA4C3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6734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E02DA7-778B-1845-BB89-E7FC85AA4C3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68890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E02DA7-778B-1845-BB89-E7FC85AA4C3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8286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E02DA7-778B-1845-BB89-E7FC85AA4C3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3907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BC3721-FBAD-4082-8D98-1AD8D2FC5A1C}" type="datetimeFigureOut">
              <a:rPr lang="en-GB" smtClean="0"/>
              <a:t>01/05/2020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9F76E-8B1E-4701-96F0-CFAB461AE20D}" type="slidenum">
              <a:rPr lang="en-GB" smtClean="0"/>
              <a:t>‹#›</a:t>
            </a:fld>
            <a:endParaRPr lang="en-GB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66855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BC3721-FBAD-4082-8D98-1AD8D2FC5A1C}" type="datetimeFigureOut">
              <a:rPr lang="en-GB" smtClean="0"/>
              <a:t>01/05/2020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9F76E-8B1E-4701-96F0-CFAB461AE20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17247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BC3721-FBAD-4082-8D98-1AD8D2FC5A1C}" type="datetimeFigureOut">
              <a:rPr lang="en-GB" smtClean="0"/>
              <a:t>01/05/2020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9F76E-8B1E-4701-96F0-CFAB461AE20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33528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BC3721-FBAD-4082-8D98-1AD8D2FC5A1C}" type="datetimeFigureOut">
              <a:rPr lang="en-GB" smtClean="0"/>
              <a:t>01/05/2020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9F76E-8B1E-4701-96F0-CFAB461AE20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70980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BC3721-FBAD-4082-8D98-1AD8D2FC5A1C}" type="datetimeFigureOut">
              <a:rPr lang="en-GB" smtClean="0"/>
              <a:t>01/05/2020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9F76E-8B1E-4701-96F0-CFAB461AE20D}" type="slidenum">
              <a:rPr lang="en-GB" smtClean="0"/>
              <a:t>‹#›</a:t>
            </a:fld>
            <a:endParaRPr lang="en-GB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83767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8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BC3721-FBAD-4082-8D98-1AD8D2FC5A1C}" type="datetimeFigureOut">
              <a:rPr lang="en-GB" smtClean="0"/>
              <a:t>01/05/2020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9F76E-8B1E-4701-96F0-CFAB461AE20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89275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BC3721-FBAD-4082-8D98-1AD8D2FC5A1C}" type="datetimeFigureOut">
              <a:rPr lang="en-GB" smtClean="0"/>
              <a:t>01/05/2020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9F76E-8B1E-4701-96F0-CFAB461AE20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41837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BC3721-FBAD-4082-8D98-1AD8D2FC5A1C}" type="datetimeFigureOut">
              <a:rPr lang="en-GB" smtClean="0"/>
              <a:t>01/05/2020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9F76E-8B1E-4701-96F0-CFAB461AE20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4453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BC3721-FBAD-4082-8D98-1AD8D2FC5A1C}" type="datetimeFigureOut">
              <a:rPr lang="en-GB" smtClean="0"/>
              <a:t>01/05/2020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9F76E-8B1E-4701-96F0-CFAB461AE20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2676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2FBC3721-FBAD-4082-8D98-1AD8D2FC5A1C}" type="datetimeFigureOut">
              <a:rPr lang="en-GB" smtClean="0"/>
              <a:t>01/05/2020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3B9F76E-8B1E-4701-96F0-CFAB461AE20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68789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BC3721-FBAD-4082-8D98-1AD8D2FC5A1C}" type="datetimeFigureOut">
              <a:rPr lang="en-GB" smtClean="0"/>
              <a:t>01/05/2020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9F76E-8B1E-4701-96F0-CFAB461AE20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1591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2FBC3721-FBAD-4082-8D98-1AD8D2FC5A1C}" type="datetimeFigureOut">
              <a:rPr lang="en-GB" smtClean="0"/>
              <a:t>01/05/2020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13B9F76E-8B1E-4701-96F0-CFAB461AE20D}" type="slidenum">
              <a:rPr lang="en-GB" smtClean="0"/>
              <a:t>‹#›</a:t>
            </a:fld>
            <a:endParaRPr lang="en-GB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1500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tiff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tif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if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tiff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tiff"/><Relationship Id="rId4" Type="http://schemas.openxmlformats.org/officeDocument/2006/relationships/image" Target="../media/image4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5" Type="http://schemas.openxmlformats.org/officeDocument/2006/relationships/image" Target="../media/image8.tiff"/><Relationship Id="rId4" Type="http://schemas.openxmlformats.org/officeDocument/2006/relationships/image" Target="../media/image3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tiff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BCC32F-145B-4E44-94FF-B2370525C80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Random Field Theory	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A54580-6091-4BB6-8392-046A674E86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799405"/>
          </a:xfrm>
        </p:spPr>
        <p:txBody>
          <a:bodyPr>
            <a:normAutofit/>
          </a:bodyPr>
          <a:lstStyle/>
          <a:p>
            <a:r>
              <a:rPr lang="en-GB" dirty="0"/>
              <a:t>Nicky SMITH &amp; GABZ SHEEHAN</a:t>
            </a:r>
          </a:p>
          <a:p>
            <a:r>
              <a:rPr lang="en-GB" dirty="0"/>
              <a:t>Method for Dummies</a:t>
            </a:r>
          </a:p>
          <a:p>
            <a:r>
              <a:rPr lang="en-GB" dirty="0"/>
              <a:t>QMAP-REPRESENT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01EACD9-2B03-4230-A600-758A17C134F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7177"/>
          <a:stretch/>
        </p:blipFill>
        <p:spPr>
          <a:xfrm>
            <a:off x="4194313" y="758952"/>
            <a:ext cx="3803374" cy="2077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382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1556"/>
    </mc:Choice>
    <mc:Fallback xmlns="">
      <p:transition spd="slow" advTm="31556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DE61146-302D-3F4C-B702-504D2B52E25E}"/>
              </a:ext>
            </a:extLst>
          </p:cNvPr>
          <p:cNvSpPr/>
          <p:nvPr/>
        </p:nvSpPr>
        <p:spPr>
          <a:xfrm>
            <a:off x="3028950" y="4755625"/>
            <a:ext cx="5848350" cy="89535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C627DE2-936C-2C4B-9FE8-7B3F763956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3119" y="793427"/>
            <a:ext cx="10058400" cy="1450757"/>
          </a:xfrm>
        </p:spPr>
        <p:txBody>
          <a:bodyPr>
            <a:normAutofit fontScale="90000"/>
          </a:bodyPr>
          <a:lstStyle/>
          <a:p>
            <a:br>
              <a:rPr lang="en-GB" sz="3200" b="1" dirty="0">
                <a:latin typeface="+mn-lt"/>
              </a:rPr>
            </a:br>
            <a:br>
              <a:rPr lang="en-GB" sz="3200" b="1" dirty="0">
                <a:latin typeface="+mn-lt"/>
              </a:rPr>
            </a:br>
            <a:br>
              <a:rPr lang="en-GB" sz="3200" b="1" dirty="0">
                <a:latin typeface="+mn-lt"/>
              </a:rPr>
            </a:br>
            <a:r>
              <a:rPr lang="en-GB" sz="3600" b="1" dirty="0">
                <a:solidFill>
                  <a:schemeClr val="tx1"/>
                </a:solidFill>
                <a:latin typeface="+mn-lt"/>
              </a:rPr>
              <a:t>Measures of Error : Family-wise Error-Rate (</a:t>
            </a:r>
            <a:r>
              <a:rPr lang="en-GB" sz="3600" b="1" i="1" dirty="0">
                <a:solidFill>
                  <a:schemeClr val="tx1"/>
                </a:solidFill>
                <a:latin typeface="+mn-lt"/>
              </a:rPr>
              <a:t>P</a:t>
            </a:r>
            <a:r>
              <a:rPr lang="en-GB" sz="3600" b="1" i="1" baseline="-25000" dirty="0">
                <a:solidFill>
                  <a:schemeClr val="tx1"/>
                </a:solidFill>
                <a:latin typeface="+mn-lt"/>
              </a:rPr>
              <a:t>FWE</a:t>
            </a:r>
            <a:r>
              <a:rPr lang="en-GB" sz="3600" b="1" dirty="0">
                <a:solidFill>
                  <a:schemeClr val="tx1"/>
                </a:solidFill>
                <a:latin typeface="+mn-lt"/>
              </a:rPr>
              <a:t>)</a:t>
            </a:r>
            <a:br>
              <a:rPr lang="en-GB" b="1" dirty="0"/>
            </a:br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8CECB52-59B1-8D46-9BBB-2039845F64F5}"/>
              </a:ext>
            </a:extLst>
          </p:cNvPr>
          <p:cNvSpPr/>
          <p:nvPr/>
        </p:nvSpPr>
        <p:spPr>
          <a:xfrm>
            <a:off x="3337396" y="5018634"/>
            <a:ext cx="70972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i="1" dirty="0"/>
              <a:t>Controls probability of </a:t>
            </a:r>
            <a:r>
              <a:rPr lang="en-GB" i="1" u="sng" dirty="0"/>
              <a:t>any</a:t>
            </a:r>
            <a:r>
              <a:rPr lang="en-GB" i="1" dirty="0"/>
              <a:t> false positives in a family</a:t>
            </a:r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EB0ABFA4-2827-6040-A604-42449AEA629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82219" y="2179775"/>
            <a:ext cx="11667313" cy="2051696"/>
          </a:xfrm>
          <a:prstGeom prst="rect">
            <a:avLst/>
          </a:prstGeom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02CF34AC-09F8-9943-ACE1-06288232F1B2}"/>
              </a:ext>
            </a:extLst>
          </p:cNvPr>
          <p:cNvCxnSpPr>
            <a:cxnSpLocks/>
          </p:cNvCxnSpPr>
          <p:nvPr/>
        </p:nvCxnSpPr>
        <p:spPr>
          <a:xfrm flipV="1">
            <a:off x="7662863" y="3430704"/>
            <a:ext cx="490537" cy="1121433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7671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2170"/>
    </mc:Choice>
    <mc:Fallback xmlns="">
      <p:transition spd="slow" advTm="11217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F6B0D2-BCCE-4144-AF5C-C579C21776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2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Measures of Error: False Discovery Rate</a:t>
            </a:r>
            <a:endParaRPr lang="en-US" sz="32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9DD127F-A869-7B47-BD6D-FF3F92A733F8}"/>
              </a:ext>
            </a:extLst>
          </p:cNvPr>
          <p:cNvSpPr/>
          <p:nvPr/>
        </p:nvSpPr>
        <p:spPr>
          <a:xfrm>
            <a:off x="3078480" y="4423954"/>
            <a:ext cx="6095999" cy="89535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i="1" dirty="0">
                <a:solidFill>
                  <a:schemeClr val="tx1"/>
                </a:solidFill>
              </a:rPr>
              <a:t>Controls ratio of true positives : false positives</a:t>
            </a:r>
            <a:endParaRPr lang="en-GB" b="1" dirty="0">
              <a:solidFill>
                <a:schemeClr val="tx1"/>
              </a:solidFill>
            </a:endParaRP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FAC55BC4-E995-ED4A-BD37-6BD211BCD6F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40280" y="2191015"/>
            <a:ext cx="11261195" cy="1992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4950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8632"/>
    </mc:Choice>
    <mc:Fallback xmlns="">
      <p:transition spd="slow" advTm="88632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EC72DF-82D4-B144-B92E-D122F8ABCF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200" b="1" dirty="0">
                <a:solidFill>
                  <a:schemeClr val="tx1"/>
                </a:solidFill>
                <a:latin typeface="+mn-lt"/>
              </a:rPr>
              <a:t>Multiple Comparisons Problem</a:t>
            </a:r>
            <a:endParaRPr lang="en-US" sz="3200" b="1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A8675656-2F48-344D-9C52-B6092F66707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724400" y="2268737"/>
            <a:ext cx="6431280" cy="3491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90B6DAD-7483-5646-BBD3-85EF6DF2DD8D}"/>
              </a:ext>
            </a:extLst>
          </p:cNvPr>
          <p:cNvSpPr/>
          <p:nvPr/>
        </p:nvSpPr>
        <p:spPr>
          <a:xfrm>
            <a:off x="685878" y="2760207"/>
            <a:ext cx="3801060" cy="923330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 anchor="b">
            <a:spAutoFit/>
          </a:bodyPr>
          <a:lstStyle/>
          <a:p>
            <a:pPr algn="ctr"/>
            <a:r>
              <a:rPr lang="en-GB" i="1" dirty="0"/>
              <a:t>Task &gt; Rest </a:t>
            </a:r>
            <a:r>
              <a:rPr lang="en-GB" dirty="0"/>
              <a:t>contrast in a mentalisation paradigm </a:t>
            </a:r>
          </a:p>
          <a:p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BDA812-BE23-3F41-96BA-3371B46C81FE}"/>
              </a:ext>
            </a:extLst>
          </p:cNvPr>
          <p:cNvSpPr txBox="1"/>
          <p:nvPr/>
        </p:nvSpPr>
        <p:spPr>
          <a:xfrm>
            <a:off x="685880" y="2268737"/>
            <a:ext cx="19997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en-US" b="1" u="sng" dirty="0"/>
              <a:t>Bennett et al. 2009</a:t>
            </a:r>
          </a:p>
          <a:p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0F1D5DC-A872-A242-9CF2-0453BC65BEC9}"/>
              </a:ext>
            </a:extLst>
          </p:cNvPr>
          <p:cNvSpPr/>
          <p:nvPr/>
        </p:nvSpPr>
        <p:spPr>
          <a:xfrm>
            <a:off x="685878" y="5073918"/>
            <a:ext cx="3801061" cy="646331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GB" dirty="0"/>
              <a:t>FWER and FDR indicated </a:t>
            </a:r>
            <a:r>
              <a:rPr lang="en-GB" dirty="0">
                <a:solidFill>
                  <a:srgbClr val="FF0000"/>
                </a:solidFill>
              </a:rPr>
              <a:t>no active voxels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CCA7FB7-1F71-9346-9219-73A1CE937B23}"/>
              </a:ext>
            </a:extLst>
          </p:cNvPr>
          <p:cNvSpPr/>
          <p:nvPr/>
        </p:nvSpPr>
        <p:spPr>
          <a:xfrm>
            <a:off x="685879" y="3778563"/>
            <a:ext cx="3801061" cy="1200329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 anchor="b">
            <a:spAutoFit/>
          </a:bodyPr>
          <a:lstStyle/>
          <a:p>
            <a:pPr algn="ctr"/>
            <a:r>
              <a:rPr lang="en-GB" dirty="0"/>
              <a:t>Using parameters: t(131) &gt; 3.15, p(uncorrected) &lt; 0.001, </a:t>
            </a:r>
            <a:r>
              <a:rPr lang="en-GB" dirty="0">
                <a:solidFill>
                  <a:srgbClr val="FF0000"/>
                </a:solidFill>
              </a:rPr>
              <a:t>two active clusters </a:t>
            </a:r>
            <a:r>
              <a:rPr lang="en-GB" dirty="0"/>
              <a:t>observed </a:t>
            </a:r>
          </a:p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48758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0647"/>
    </mc:Choice>
    <mc:Fallback xmlns="">
      <p:transition spd="slow" advTm="90647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18">
            <a:extLst>
              <a:ext uri="{FF2B5EF4-FFF2-40B4-BE49-F238E27FC236}">
                <a16:creationId xmlns:a16="http://schemas.microsoft.com/office/drawing/2014/main" id="{752F3663-4594-4445-BA55-6341A801FDC7}"/>
              </a:ext>
            </a:extLst>
          </p:cNvPr>
          <p:cNvSpPr>
            <a:spLocks/>
          </p:cNvSpPr>
          <p:nvPr/>
        </p:nvSpPr>
        <p:spPr bwMode="auto">
          <a:xfrm>
            <a:off x="7537524" y="4351175"/>
            <a:ext cx="3388384" cy="1835465"/>
          </a:xfrm>
          <a:custGeom>
            <a:avLst/>
            <a:gdLst>
              <a:gd name="T0" fmla="*/ 0 w 1536"/>
              <a:gd name="T1" fmla="*/ 885 h 885"/>
              <a:gd name="T2" fmla="*/ 52 w 1536"/>
              <a:gd name="T3" fmla="*/ 869 h 885"/>
              <a:gd name="T4" fmla="*/ 104 w 1536"/>
              <a:gd name="T5" fmla="*/ 857 h 885"/>
              <a:gd name="T6" fmla="*/ 153 w 1536"/>
              <a:gd name="T7" fmla="*/ 837 h 885"/>
              <a:gd name="T8" fmla="*/ 205 w 1536"/>
              <a:gd name="T9" fmla="*/ 809 h 885"/>
              <a:gd name="T10" fmla="*/ 257 w 1536"/>
              <a:gd name="T11" fmla="*/ 765 h 885"/>
              <a:gd name="T12" fmla="*/ 309 w 1536"/>
              <a:gd name="T13" fmla="*/ 709 h 885"/>
              <a:gd name="T14" fmla="*/ 357 w 1536"/>
              <a:gd name="T15" fmla="*/ 641 h 885"/>
              <a:gd name="T16" fmla="*/ 409 w 1536"/>
              <a:gd name="T17" fmla="*/ 553 h 885"/>
              <a:gd name="T18" fmla="*/ 461 w 1536"/>
              <a:gd name="T19" fmla="*/ 453 h 885"/>
              <a:gd name="T20" fmla="*/ 513 w 1536"/>
              <a:gd name="T21" fmla="*/ 348 h 885"/>
              <a:gd name="T22" fmla="*/ 562 w 1536"/>
              <a:gd name="T23" fmla="*/ 240 h 885"/>
              <a:gd name="T24" fmla="*/ 614 w 1536"/>
              <a:gd name="T25" fmla="*/ 144 h 885"/>
              <a:gd name="T26" fmla="*/ 666 w 1536"/>
              <a:gd name="T27" fmla="*/ 68 h 885"/>
              <a:gd name="T28" fmla="*/ 718 w 1536"/>
              <a:gd name="T29" fmla="*/ 16 h 885"/>
              <a:gd name="T30" fmla="*/ 770 w 1536"/>
              <a:gd name="T31" fmla="*/ 0 h 885"/>
              <a:gd name="T32" fmla="*/ 818 w 1536"/>
              <a:gd name="T33" fmla="*/ 16 h 885"/>
              <a:gd name="T34" fmla="*/ 870 w 1536"/>
              <a:gd name="T35" fmla="*/ 68 h 885"/>
              <a:gd name="T36" fmla="*/ 922 w 1536"/>
              <a:gd name="T37" fmla="*/ 144 h 885"/>
              <a:gd name="T38" fmla="*/ 974 w 1536"/>
              <a:gd name="T39" fmla="*/ 240 h 885"/>
              <a:gd name="T40" fmla="*/ 1023 w 1536"/>
              <a:gd name="T41" fmla="*/ 348 h 885"/>
              <a:gd name="T42" fmla="*/ 1075 w 1536"/>
              <a:gd name="T43" fmla="*/ 453 h 885"/>
              <a:gd name="T44" fmla="*/ 1127 w 1536"/>
              <a:gd name="T45" fmla="*/ 553 h 885"/>
              <a:gd name="T46" fmla="*/ 1179 w 1536"/>
              <a:gd name="T47" fmla="*/ 641 h 885"/>
              <a:gd name="T48" fmla="*/ 1227 w 1536"/>
              <a:gd name="T49" fmla="*/ 709 h 885"/>
              <a:gd name="T50" fmla="*/ 1279 w 1536"/>
              <a:gd name="T51" fmla="*/ 765 h 885"/>
              <a:gd name="T52" fmla="*/ 1331 w 1536"/>
              <a:gd name="T53" fmla="*/ 809 h 885"/>
              <a:gd name="T54" fmla="*/ 1383 w 1536"/>
              <a:gd name="T55" fmla="*/ 837 h 885"/>
              <a:gd name="T56" fmla="*/ 1432 w 1536"/>
              <a:gd name="T57" fmla="*/ 857 h 885"/>
              <a:gd name="T58" fmla="*/ 1484 w 1536"/>
              <a:gd name="T59" fmla="*/ 869 h 885"/>
              <a:gd name="T60" fmla="*/ 1536 w 1536"/>
              <a:gd name="T61" fmla="*/ 885 h 885"/>
              <a:gd name="T62" fmla="*/ 0 w 1536"/>
              <a:gd name="T63" fmla="*/ 885 h 8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536" h="885">
                <a:moveTo>
                  <a:pt x="0" y="885"/>
                </a:moveTo>
                <a:lnTo>
                  <a:pt x="0" y="885"/>
                </a:lnTo>
                <a:lnTo>
                  <a:pt x="24" y="873"/>
                </a:lnTo>
                <a:lnTo>
                  <a:pt x="52" y="869"/>
                </a:lnTo>
                <a:lnTo>
                  <a:pt x="76" y="865"/>
                </a:lnTo>
                <a:lnTo>
                  <a:pt x="104" y="857"/>
                </a:lnTo>
                <a:lnTo>
                  <a:pt x="128" y="849"/>
                </a:lnTo>
                <a:lnTo>
                  <a:pt x="153" y="837"/>
                </a:lnTo>
                <a:lnTo>
                  <a:pt x="181" y="825"/>
                </a:lnTo>
                <a:lnTo>
                  <a:pt x="205" y="809"/>
                </a:lnTo>
                <a:lnTo>
                  <a:pt x="233" y="789"/>
                </a:lnTo>
                <a:lnTo>
                  <a:pt x="257" y="765"/>
                </a:lnTo>
                <a:lnTo>
                  <a:pt x="281" y="741"/>
                </a:lnTo>
                <a:lnTo>
                  <a:pt x="309" y="709"/>
                </a:lnTo>
                <a:lnTo>
                  <a:pt x="333" y="677"/>
                </a:lnTo>
                <a:lnTo>
                  <a:pt x="357" y="641"/>
                </a:lnTo>
                <a:lnTo>
                  <a:pt x="385" y="597"/>
                </a:lnTo>
                <a:lnTo>
                  <a:pt x="409" y="553"/>
                </a:lnTo>
                <a:lnTo>
                  <a:pt x="437" y="505"/>
                </a:lnTo>
                <a:lnTo>
                  <a:pt x="461" y="453"/>
                </a:lnTo>
                <a:lnTo>
                  <a:pt x="485" y="400"/>
                </a:lnTo>
                <a:lnTo>
                  <a:pt x="513" y="348"/>
                </a:lnTo>
                <a:lnTo>
                  <a:pt x="537" y="292"/>
                </a:lnTo>
                <a:lnTo>
                  <a:pt x="562" y="240"/>
                </a:lnTo>
                <a:lnTo>
                  <a:pt x="590" y="192"/>
                </a:lnTo>
                <a:lnTo>
                  <a:pt x="614" y="144"/>
                </a:lnTo>
                <a:lnTo>
                  <a:pt x="642" y="104"/>
                </a:lnTo>
                <a:lnTo>
                  <a:pt x="666" y="68"/>
                </a:lnTo>
                <a:lnTo>
                  <a:pt x="690" y="36"/>
                </a:lnTo>
                <a:lnTo>
                  <a:pt x="718" y="16"/>
                </a:lnTo>
                <a:lnTo>
                  <a:pt x="742" y="4"/>
                </a:lnTo>
                <a:lnTo>
                  <a:pt x="770" y="0"/>
                </a:lnTo>
                <a:lnTo>
                  <a:pt x="794" y="4"/>
                </a:lnTo>
                <a:lnTo>
                  <a:pt x="818" y="16"/>
                </a:lnTo>
                <a:lnTo>
                  <a:pt x="846" y="36"/>
                </a:lnTo>
                <a:lnTo>
                  <a:pt x="870" y="68"/>
                </a:lnTo>
                <a:lnTo>
                  <a:pt x="894" y="104"/>
                </a:lnTo>
                <a:lnTo>
                  <a:pt x="922" y="144"/>
                </a:lnTo>
                <a:lnTo>
                  <a:pt x="946" y="192"/>
                </a:lnTo>
                <a:lnTo>
                  <a:pt x="974" y="240"/>
                </a:lnTo>
                <a:lnTo>
                  <a:pt x="999" y="292"/>
                </a:lnTo>
                <a:lnTo>
                  <a:pt x="1023" y="348"/>
                </a:lnTo>
                <a:lnTo>
                  <a:pt x="1051" y="400"/>
                </a:lnTo>
                <a:lnTo>
                  <a:pt x="1075" y="453"/>
                </a:lnTo>
                <a:lnTo>
                  <a:pt x="1099" y="505"/>
                </a:lnTo>
                <a:lnTo>
                  <a:pt x="1127" y="553"/>
                </a:lnTo>
                <a:lnTo>
                  <a:pt x="1151" y="597"/>
                </a:lnTo>
                <a:lnTo>
                  <a:pt x="1179" y="641"/>
                </a:lnTo>
                <a:lnTo>
                  <a:pt x="1203" y="677"/>
                </a:lnTo>
                <a:lnTo>
                  <a:pt x="1227" y="709"/>
                </a:lnTo>
                <a:lnTo>
                  <a:pt x="1255" y="741"/>
                </a:lnTo>
                <a:lnTo>
                  <a:pt x="1279" y="765"/>
                </a:lnTo>
                <a:lnTo>
                  <a:pt x="1303" y="789"/>
                </a:lnTo>
                <a:lnTo>
                  <a:pt x="1331" y="809"/>
                </a:lnTo>
                <a:lnTo>
                  <a:pt x="1355" y="825"/>
                </a:lnTo>
                <a:lnTo>
                  <a:pt x="1383" y="837"/>
                </a:lnTo>
                <a:lnTo>
                  <a:pt x="1408" y="849"/>
                </a:lnTo>
                <a:lnTo>
                  <a:pt x="1432" y="857"/>
                </a:lnTo>
                <a:lnTo>
                  <a:pt x="1460" y="865"/>
                </a:lnTo>
                <a:lnTo>
                  <a:pt x="1484" y="869"/>
                </a:lnTo>
                <a:lnTo>
                  <a:pt x="1512" y="873"/>
                </a:lnTo>
                <a:lnTo>
                  <a:pt x="1536" y="885"/>
                </a:lnTo>
                <a:lnTo>
                  <a:pt x="1536" y="885"/>
                </a:lnTo>
                <a:lnTo>
                  <a:pt x="0" y="885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/>
          <a:lstStyle/>
          <a:p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2C75F88-92BF-BE47-9208-09573D7397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200" b="1" dirty="0">
                <a:solidFill>
                  <a:schemeClr val="tx1"/>
                </a:solidFill>
                <a:latin typeface="+mn-lt"/>
              </a:rPr>
              <a:t>Bonferroni Correction</a:t>
            </a:r>
            <a:endParaRPr lang="en-US" sz="3200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1E28FA-F9F5-D543-BC0F-25F2733516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8719" y="1854987"/>
            <a:ext cx="5449841" cy="2496188"/>
          </a:xfrm>
          <a:ln>
            <a:solidFill>
              <a:srgbClr val="002060"/>
            </a:solidFill>
          </a:ln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endParaRPr lang="en-GB" sz="2400" dirty="0">
              <a:solidFill>
                <a:schemeClr val="tx1"/>
              </a:solidFill>
              <a:latin typeface="Calibri" panose="020F0502020204030204" pitchFamily="34" charset="0"/>
              <a:ea typeface="ＭＳ Ｐゴシック" charset="0"/>
              <a:cs typeface="Calibri" panose="020F0502020204030204" pitchFamily="34" charset="0"/>
              <a:sym typeface="Symbol"/>
            </a:endParaRPr>
          </a:p>
          <a:p>
            <a:pPr algn="ctr"/>
            <a:r>
              <a:rPr lang="en-GB" sz="2400" dirty="0">
                <a:solidFill>
                  <a:schemeClr val="tx1"/>
                </a:solidFill>
                <a:latin typeface="Calibri" panose="020F0502020204030204" pitchFamily="34" charset="0"/>
                <a:ea typeface="ＭＳ Ｐゴシック" charset="0"/>
                <a:cs typeface="Calibri" panose="020F0502020204030204" pitchFamily="34" charset="0"/>
                <a:sym typeface="Symbol"/>
              </a:rPr>
              <a:t> </a:t>
            </a:r>
            <a:r>
              <a:rPr lang="en-GB" sz="3500" dirty="0">
                <a:solidFill>
                  <a:srgbClr val="FF0000"/>
                </a:solidFill>
                <a:latin typeface="Calibri" panose="020F0502020204030204" pitchFamily="34" charset="0"/>
                <a:ea typeface="ＭＳ Ｐゴシック" charset="0"/>
                <a:cs typeface="Calibri" panose="020F0502020204030204" pitchFamily="34" charset="0"/>
                <a:sym typeface="Symbol"/>
              </a:rPr>
              <a:t></a:t>
            </a:r>
            <a:r>
              <a:rPr lang="en-GB" sz="3500" dirty="0">
                <a:solidFill>
                  <a:schemeClr val="tx1"/>
                </a:solidFill>
                <a:latin typeface="Calibri" panose="020F0502020204030204" pitchFamily="34" charset="0"/>
                <a:ea typeface="ＭＳ Ｐゴシック" charset="0"/>
                <a:cs typeface="Calibri" panose="020F0502020204030204" pitchFamily="34" charset="0"/>
                <a:sym typeface="Symbol"/>
              </a:rPr>
              <a:t> = </a:t>
            </a:r>
            <a:r>
              <a:rPr lang="en-GB" sz="3500" dirty="0">
                <a:solidFill>
                  <a:srgbClr val="00B0F0"/>
                </a:solidFill>
                <a:latin typeface="Calibri" panose="020F0502020204030204" pitchFamily="34" charset="0"/>
                <a:ea typeface="ＭＳ Ｐゴシック" charset="0"/>
                <a:cs typeface="Calibri" panose="020F0502020204030204" pitchFamily="34" charset="0"/>
                <a:sym typeface="Symbol"/>
              </a:rPr>
              <a:t>P</a:t>
            </a:r>
            <a:r>
              <a:rPr lang="en-GB" sz="3500" baseline="-25000" dirty="0">
                <a:solidFill>
                  <a:srgbClr val="00B0F0"/>
                </a:solidFill>
                <a:latin typeface="Calibri" panose="020F0502020204030204" pitchFamily="34" charset="0"/>
                <a:ea typeface="ＭＳ Ｐゴシック" charset="0"/>
                <a:cs typeface="Calibri" panose="020F0502020204030204" pitchFamily="34" charset="0"/>
                <a:sym typeface="Symbol"/>
              </a:rPr>
              <a:t>FWE</a:t>
            </a:r>
            <a:r>
              <a:rPr lang="en-GB" sz="3500" baseline="-25000" dirty="0">
                <a:solidFill>
                  <a:schemeClr val="tx1"/>
                </a:solidFill>
                <a:latin typeface="Calibri" panose="020F0502020204030204" pitchFamily="34" charset="0"/>
                <a:ea typeface="ＭＳ Ｐゴシック" charset="0"/>
                <a:cs typeface="Calibri" panose="020F0502020204030204" pitchFamily="34" charset="0"/>
                <a:sym typeface="Symbol"/>
              </a:rPr>
              <a:t> </a:t>
            </a:r>
            <a:r>
              <a:rPr lang="en-GB" sz="3500" dirty="0">
                <a:solidFill>
                  <a:schemeClr val="tx1"/>
                </a:solidFill>
                <a:latin typeface="Calibri" panose="020F0502020204030204" pitchFamily="34" charset="0"/>
                <a:ea typeface="ＭＳ Ｐゴシック" charset="0"/>
                <a:cs typeface="Calibri" panose="020F0502020204030204" pitchFamily="34" charset="0"/>
                <a:sym typeface="Symbol"/>
              </a:rPr>
              <a:t>/ </a:t>
            </a:r>
            <a:r>
              <a:rPr lang="en-GB" sz="3500" dirty="0">
                <a:solidFill>
                  <a:srgbClr val="7030A0"/>
                </a:solidFill>
                <a:latin typeface="Calibri" panose="020F0502020204030204" pitchFamily="34" charset="0"/>
                <a:ea typeface="ＭＳ Ｐゴシック" charset="0"/>
                <a:cs typeface="Calibri" panose="020F0502020204030204" pitchFamily="34" charset="0"/>
                <a:sym typeface="Symbol"/>
              </a:rPr>
              <a:t>n</a:t>
            </a:r>
          </a:p>
          <a:p>
            <a:pPr algn="ctr"/>
            <a:endParaRPr lang="en-GB" sz="2400" dirty="0">
              <a:solidFill>
                <a:srgbClr val="7030A0"/>
              </a:solidFill>
              <a:latin typeface="Calibri" panose="020F0502020204030204" pitchFamily="34" charset="0"/>
              <a:ea typeface="ＭＳ Ｐゴシック" charset="0"/>
              <a:cs typeface="Calibri" panose="020F0502020204030204" pitchFamily="34" charset="0"/>
              <a:sym typeface="Symbol"/>
            </a:endParaRPr>
          </a:p>
          <a:p>
            <a:pPr algn="ctr"/>
            <a:r>
              <a:rPr lang="de-DE" altLang="en-US" sz="2400" b="1" dirty="0">
                <a:solidFill>
                  <a:srgbClr val="FF0000"/>
                </a:solidFill>
                <a:sym typeface="Symbol" pitchFamily="18" charset="2"/>
              </a:rPr>
              <a:t> </a:t>
            </a:r>
            <a:r>
              <a:rPr lang="el-GR" altLang="en-US" sz="2400" dirty="0">
                <a:solidFill>
                  <a:srgbClr val="FF0000"/>
                </a:solidFill>
                <a:sym typeface="Symbol" pitchFamily="18" charset="2"/>
              </a:rPr>
              <a:t>α</a:t>
            </a:r>
            <a:r>
              <a:rPr lang="en-GB" altLang="en-US" sz="2400" dirty="0">
                <a:solidFill>
                  <a:srgbClr val="FF0000"/>
                </a:solidFill>
                <a:sym typeface="Symbol" pitchFamily="18" charset="2"/>
              </a:rPr>
              <a:t> </a:t>
            </a:r>
            <a:r>
              <a:rPr lang="en-US" altLang="en-US" sz="2400" dirty="0">
                <a:sym typeface="Symbol" pitchFamily="18" charset="2"/>
              </a:rPr>
              <a:t>= New single-voxel threshold</a:t>
            </a:r>
          </a:p>
          <a:p>
            <a:pPr algn="ctr"/>
            <a:r>
              <a:rPr lang="de-DE" altLang="en-US" sz="2400" dirty="0" err="1">
                <a:solidFill>
                  <a:srgbClr val="7030A0"/>
                </a:solidFill>
                <a:sym typeface="Symbol" pitchFamily="18" charset="2"/>
              </a:rPr>
              <a:t>n</a:t>
            </a:r>
            <a:r>
              <a:rPr lang="de-DE" altLang="en-US" sz="2400" dirty="0">
                <a:sym typeface="Symbol" pitchFamily="18" charset="2"/>
              </a:rPr>
              <a:t> = </a:t>
            </a:r>
            <a:r>
              <a:rPr lang="de-DE" altLang="en-US" sz="2400" dirty="0" err="1">
                <a:sym typeface="Symbol" pitchFamily="18" charset="2"/>
              </a:rPr>
              <a:t>Number</a:t>
            </a:r>
            <a:r>
              <a:rPr lang="de-DE" altLang="en-US" sz="2400" dirty="0">
                <a:sym typeface="Symbol" pitchFamily="18" charset="2"/>
              </a:rPr>
              <a:t> </a:t>
            </a:r>
            <a:r>
              <a:rPr lang="de-DE" altLang="en-US" sz="2400" dirty="0" err="1">
                <a:sym typeface="Symbol" pitchFamily="18" charset="2"/>
              </a:rPr>
              <a:t>of</a:t>
            </a:r>
            <a:r>
              <a:rPr lang="de-DE" altLang="en-US" sz="2400" dirty="0">
                <a:sym typeface="Symbol" pitchFamily="18" charset="2"/>
              </a:rPr>
              <a:t> </a:t>
            </a:r>
            <a:r>
              <a:rPr lang="de-DE" altLang="en-US" sz="2400" dirty="0" err="1">
                <a:sym typeface="Symbol" pitchFamily="18" charset="2"/>
              </a:rPr>
              <a:t>tests</a:t>
            </a:r>
            <a:r>
              <a:rPr lang="de-DE" altLang="en-US" sz="2400" dirty="0">
                <a:sym typeface="Symbol" pitchFamily="18" charset="2"/>
              </a:rPr>
              <a:t> (i.e. </a:t>
            </a:r>
            <a:r>
              <a:rPr lang="de-DE" altLang="en-US" sz="2400" dirty="0" err="1">
                <a:sym typeface="Symbol" pitchFamily="18" charset="2"/>
              </a:rPr>
              <a:t>voxels</a:t>
            </a:r>
            <a:r>
              <a:rPr lang="de-DE" altLang="en-US" sz="2400" dirty="0">
                <a:sym typeface="Symbol" pitchFamily="18" charset="2"/>
              </a:rPr>
              <a:t>)</a:t>
            </a:r>
          </a:p>
          <a:p>
            <a:pPr algn="ctr"/>
            <a:r>
              <a:rPr lang="de-DE" altLang="en-US" sz="2400" dirty="0">
                <a:solidFill>
                  <a:srgbClr val="00B0F0"/>
                </a:solidFill>
                <a:sym typeface="Symbol" pitchFamily="18" charset="2"/>
              </a:rPr>
              <a:t>FWE</a:t>
            </a:r>
            <a:r>
              <a:rPr lang="de-DE" altLang="en-US" sz="2400" dirty="0">
                <a:sym typeface="Symbol" pitchFamily="18" charset="2"/>
              </a:rPr>
              <a:t> = Family-</a:t>
            </a:r>
            <a:r>
              <a:rPr lang="de-DE" altLang="en-US" sz="2400" dirty="0" err="1">
                <a:sym typeface="Symbol" pitchFamily="18" charset="2"/>
              </a:rPr>
              <a:t>wise</a:t>
            </a:r>
            <a:r>
              <a:rPr lang="de-DE" altLang="en-US" sz="2400" dirty="0">
                <a:sym typeface="Symbol" pitchFamily="18" charset="2"/>
              </a:rPr>
              <a:t> </a:t>
            </a:r>
            <a:r>
              <a:rPr lang="de-DE" altLang="en-US" sz="2400" dirty="0" err="1">
                <a:sym typeface="Symbol" pitchFamily="18" charset="2"/>
              </a:rPr>
              <a:t>error</a:t>
            </a:r>
            <a:r>
              <a:rPr lang="de-DE" altLang="en-US" sz="2400" dirty="0">
                <a:sym typeface="Symbol" pitchFamily="18" charset="2"/>
              </a:rPr>
              <a:t> (</a:t>
            </a:r>
            <a:r>
              <a:rPr lang="de-DE" altLang="en-US" sz="2400" dirty="0" err="1">
                <a:sym typeface="Symbol" pitchFamily="18" charset="2"/>
              </a:rPr>
              <a:t>typically</a:t>
            </a:r>
            <a:r>
              <a:rPr lang="de-DE" altLang="en-US" sz="2400" dirty="0">
                <a:sym typeface="Symbol" pitchFamily="18" charset="2"/>
              </a:rPr>
              <a:t> 0.05)</a:t>
            </a:r>
            <a:endParaRPr lang="en-US" sz="2400" dirty="0"/>
          </a:p>
          <a:p>
            <a:pPr algn="ctr"/>
            <a:endParaRPr lang="en-GB" sz="2400" dirty="0">
              <a:solidFill>
                <a:srgbClr val="7030A0"/>
              </a:solidFill>
              <a:latin typeface="Calibri" panose="020F0502020204030204" pitchFamily="34" charset="0"/>
              <a:ea typeface="ＭＳ Ｐゴシック" charset="0"/>
              <a:cs typeface="Calibri" panose="020F0502020204030204" pitchFamily="34" charset="0"/>
              <a:sym typeface="Symbol"/>
            </a:endParaRP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FF15189-CE81-7E49-A27B-291E5A42BD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2068" y="1827223"/>
            <a:ext cx="4452424" cy="2266324"/>
          </a:xfrm>
          <a:prstGeom prst="rect">
            <a:avLst/>
          </a:prstGeom>
        </p:spPr>
      </p:pic>
      <p:sp>
        <p:nvSpPr>
          <p:cNvPr id="7" name="Rectangle 8">
            <a:extLst>
              <a:ext uri="{FF2B5EF4-FFF2-40B4-BE49-F238E27FC236}">
                <a16:creationId xmlns:a16="http://schemas.microsoft.com/office/drawing/2014/main" id="{61FE2BD5-1A73-FB47-B5CC-9AC435602A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40880" y="4123199"/>
            <a:ext cx="4053840" cy="206344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058F21A-7F38-264C-A33F-99BB4E5C711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12755"/>
          <a:stretch/>
        </p:blipFill>
        <p:spPr>
          <a:xfrm>
            <a:off x="7476564" y="4299024"/>
            <a:ext cx="3047023" cy="1905000"/>
          </a:xfrm>
          <a:prstGeom prst="rect">
            <a:avLst/>
          </a:prstGeom>
        </p:spPr>
      </p:pic>
      <p:sp>
        <p:nvSpPr>
          <p:cNvPr id="12" name="Line 10">
            <a:extLst>
              <a:ext uri="{FF2B5EF4-FFF2-40B4-BE49-F238E27FC236}">
                <a16:creationId xmlns:a16="http://schemas.microsoft.com/office/drawing/2014/main" id="{6AA983FE-3AA1-1D42-9D5E-AECB837B6AF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0523587" y="4157967"/>
            <a:ext cx="0" cy="2063440"/>
          </a:xfrm>
          <a:prstGeom prst="line">
            <a:avLst/>
          </a:prstGeom>
          <a:noFill/>
          <a:ln w="25400">
            <a:solidFill>
              <a:srgbClr val="00206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FAC2A01-0560-E44C-BE36-DB29D4A6EF12}"/>
              </a:ext>
            </a:extLst>
          </p:cNvPr>
          <p:cNvSpPr/>
          <p:nvPr/>
        </p:nvSpPr>
        <p:spPr>
          <a:xfrm>
            <a:off x="10633667" y="4351175"/>
            <a:ext cx="3978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 dirty="0">
                <a:latin typeface="Times New Roman" pitchFamily="18" charset="0"/>
              </a:rPr>
              <a:t>u</a:t>
            </a:r>
            <a:r>
              <a:rPr lang="en-US" baseline="-25000" dirty="0">
                <a:latin typeface="Times New Roman" pitchFamily="18" charset="0"/>
                <a:sym typeface="Symbol" pitchFamily="18" charset="2"/>
              </a:rPr>
              <a:t></a:t>
            </a:r>
          </a:p>
        </p:txBody>
      </p:sp>
      <p:pic>
        <p:nvPicPr>
          <p:cNvPr id="14" name="Picture 4" descr="VarThres_01ax">
            <a:extLst>
              <a:ext uri="{FF2B5EF4-FFF2-40B4-BE49-F238E27FC236}">
                <a16:creationId xmlns:a16="http://schemas.microsoft.com/office/drawing/2014/main" id="{2D18D4BC-8079-A54A-8685-D555C57A6D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8997" y="4815521"/>
            <a:ext cx="1054415" cy="1405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0" descr="VarThres_05ax">
            <a:extLst>
              <a:ext uri="{FF2B5EF4-FFF2-40B4-BE49-F238E27FC236}">
                <a16:creationId xmlns:a16="http://schemas.microsoft.com/office/drawing/2014/main" id="{AA8515A6-94C9-AC4B-9D7F-7F3A1A1A74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412" y="4815521"/>
            <a:ext cx="1168126" cy="1405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9" descr="VarThres_11ax">
            <a:extLst>
              <a:ext uri="{FF2B5EF4-FFF2-40B4-BE49-F238E27FC236}">
                <a16:creationId xmlns:a16="http://schemas.microsoft.com/office/drawing/2014/main" id="{67B34A91-E59A-0548-A68F-A49F4A7DDF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1538" y="4815521"/>
            <a:ext cx="1168126" cy="1405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2" descr="VarThres_13ax">
            <a:extLst>
              <a:ext uri="{FF2B5EF4-FFF2-40B4-BE49-F238E27FC236}">
                <a16:creationId xmlns:a16="http://schemas.microsoft.com/office/drawing/2014/main" id="{F7344904-353D-0D42-8B0E-6CCB7C872E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1551" y="4815992"/>
            <a:ext cx="1167735" cy="1405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019ABBB-2170-E242-9036-5601A72B1379}"/>
              </a:ext>
            </a:extLst>
          </p:cNvPr>
          <p:cNvSpPr/>
          <p:nvPr/>
        </p:nvSpPr>
        <p:spPr>
          <a:xfrm>
            <a:off x="2769095" y="4468802"/>
            <a:ext cx="2163851" cy="369332"/>
          </a:xfrm>
          <a:prstGeom prst="rect">
            <a:avLst/>
          </a:prstGeom>
          <a:ln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r>
              <a:rPr lang="en-GB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Height Thresholding</a:t>
            </a:r>
            <a:r>
              <a:rPr lang="en-GB" b="1" dirty="0"/>
              <a:t> 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217931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3514"/>
    </mc:Choice>
    <mc:Fallback xmlns="">
      <p:transition spd="slow" advTm="73514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B97595-1807-0443-819D-8DFE248A16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200" b="1" dirty="0">
                <a:solidFill>
                  <a:schemeClr val="tx1"/>
                </a:solidFill>
                <a:latin typeface="+mn-lt"/>
              </a:rPr>
              <a:t>Bonferroni Correction: Example</a:t>
            </a:r>
            <a:endParaRPr lang="en-US" sz="32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94C758-97AB-D644-96AB-44941A3BFB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10637" y="2112289"/>
            <a:ext cx="4648201" cy="4269545"/>
          </a:xfrm>
        </p:spPr>
        <p:txBody>
          <a:bodyPr>
            <a:normAutofit/>
          </a:bodyPr>
          <a:lstStyle/>
          <a:p>
            <a:pPr marL="342900" indent="-342900" algn="ctr">
              <a:spcBef>
                <a:spcPct val="20000"/>
              </a:spcBef>
              <a:buClr>
                <a:srgbClr val="993366"/>
              </a:buClr>
              <a:defRPr/>
            </a:pPr>
            <a:r>
              <a:rPr lang="en-GB" sz="1400" dirty="0">
                <a:solidFill>
                  <a:schemeClr val="tx1"/>
                </a:solidFill>
                <a:latin typeface="Arial" charset="0"/>
                <a:ea typeface="ＭＳ Ｐゴシック" charset="0"/>
                <a:sym typeface="Symbol"/>
              </a:rPr>
              <a:t> </a:t>
            </a:r>
            <a:r>
              <a:rPr lang="en-GB" dirty="0">
                <a:solidFill>
                  <a:srgbClr val="FF0000"/>
                </a:solidFill>
                <a:latin typeface="Arial" charset="0"/>
                <a:ea typeface="ＭＳ Ｐゴシック" charset="0"/>
                <a:sym typeface="Symbol"/>
              </a:rPr>
              <a:t></a:t>
            </a:r>
            <a:r>
              <a:rPr lang="en-GB" dirty="0">
                <a:solidFill>
                  <a:schemeClr val="tx1"/>
                </a:solidFill>
                <a:latin typeface="Arial" charset="0"/>
                <a:ea typeface="ＭＳ Ｐゴシック" charset="0"/>
                <a:sym typeface="Symbol"/>
              </a:rPr>
              <a:t> = </a:t>
            </a:r>
            <a:r>
              <a:rPr lang="en-GB" dirty="0">
                <a:solidFill>
                  <a:srgbClr val="00B0F0"/>
                </a:solidFill>
                <a:latin typeface="Arial" charset="0"/>
                <a:ea typeface="ＭＳ Ｐゴシック" charset="0"/>
                <a:sym typeface="Symbol"/>
              </a:rPr>
              <a:t>P</a:t>
            </a:r>
            <a:r>
              <a:rPr lang="en-GB" baseline="-25000" dirty="0">
                <a:solidFill>
                  <a:srgbClr val="00B0F0"/>
                </a:solidFill>
                <a:latin typeface="Arial" charset="0"/>
                <a:ea typeface="ＭＳ Ｐゴシック" charset="0"/>
                <a:sym typeface="Symbol"/>
              </a:rPr>
              <a:t>FWE</a:t>
            </a:r>
            <a:r>
              <a:rPr lang="en-GB" baseline="-25000" dirty="0">
                <a:solidFill>
                  <a:schemeClr val="tx1"/>
                </a:solidFill>
                <a:latin typeface="Arial" charset="0"/>
                <a:ea typeface="ＭＳ Ｐゴシック" charset="0"/>
                <a:sym typeface="Symbol"/>
              </a:rPr>
              <a:t> </a:t>
            </a:r>
            <a:r>
              <a:rPr lang="en-GB" dirty="0">
                <a:solidFill>
                  <a:schemeClr val="tx1"/>
                </a:solidFill>
                <a:latin typeface="Arial" charset="0"/>
                <a:ea typeface="ＭＳ Ｐゴシック" charset="0"/>
                <a:sym typeface="Symbol"/>
              </a:rPr>
              <a:t>/ </a:t>
            </a:r>
            <a:r>
              <a:rPr lang="en-GB" dirty="0">
                <a:solidFill>
                  <a:srgbClr val="7030A0"/>
                </a:solidFill>
                <a:latin typeface="Arial" charset="0"/>
                <a:ea typeface="ＭＳ Ｐゴシック" charset="0"/>
                <a:sym typeface="Symbol"/>
              </a:rPr>
              <a:t>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2ED01C3-7326-DE49-B08D-D1E1A8719857}"/>
              </a:ext>
            </a:extLst>
          </p:cNvPr>
          <p:cNvSpPr/>
          <p:nvPr/>
        </p:nvSpPr>
        <p:spPr>
          <a:xfrm>
            <a:off x="6786376" y="2007673"/>
            <a:ext cx="5013951" cy="1295868"/>
          </a:xfrm>
          <a:prstGeom prst="rect">
            <a:avLst/>
          </a:prstGeom>
          <a:ln w="38100">
            <a:solidFill>
              <a:schemeClr val="accent5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b="1" i="1" dirty="0"/>
              <a:t>Example:                   </a:t>
            </a:r>
          </a:p>
          <a:p>
            <a:pPr>
              <a:lnSpc>
                <a:spcPct val="150000"/>
              </a:lnSpc>
            </a:pPr>
            <a:r>
              <a:rPr lang="en-GB" b="1" i="1" dirty="0"/>
              <a:t>                                    P</a:t>
            </a:r>
            <a:r>
              <a:rPr lang="en-GB" b="1" i="1" baseline="-25000" dirty="0"/>
              <a:t>FWE </a:t>
            </a:r>
            <a:r>
              <a:rPr lang="en-GB" dirty="0"/>
              <a:t>= .05</a:t>
            </a:r>
          </a:p>
          <a:p>
            <a:pPr algn="ctr">
              <a:lnSpc>
                <a:spcPct val="150000"/>
              </a:lnSpc>
            </a:pPr>
            <a:r>
              <a:rPr lang="en-GB" dirty="0"/>
              <a:t>10,000 voxels, 100,00 t-tests all with 40 </a:t>
            </a:r>
            <a:r>
              <a:rPr lang="en-GB" dirty="0" err="1"/>
              <a:t>d.f</a:t>
            </a:r>
            <a:endParaRPr lang="en-GB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EC221EC-FCFF-AE47-9519-A24AD3ABCD58}"/>
              </a:ext>
            </a:extLst>
          </p:cNvPr>
          <p:cNvCxnSpPr/>
          <p:nvPr/>
        </p:nvCxnSpPr>
        <p:spPr>
          <a:xfrm>
            <a:off x="6141720" y="1950720"/>
            <a:ext cx="0" cy="4008120"/>
          </a:xfrm>
          <a:prstGeom prst="line">
            <a:avLst/>
          </a:prstGeom>
          <a:ln w="381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BD247D84-EE37-4A4C-882D-F41384F3A38D}"/>
              </a:ext>
            </a:extLst>
          </p:cNvPr>
          <p:cNvSpPr/>
          <p:nvPr/>
        </p:nvSpPr>
        <p:spPr>
          <a:xfrm>
            <a:off x="6786375" y="3954780"/>
            <a:ext cx="5013951" cy="1181026"/>
          </a:xfrm>
          <a:prstGeom prst="rect">
            <a:avLst/>
          </a:prstGeom>
          <a:ln w="38100">
            <a:solidFill>
              <a:schemeClr val="accent5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endParaRPr lang="en-GB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5A790BD-BD62-5542-98CD-11FABD688771}"/>
              </a:ext>
            </a:extLst>
          </p:cNvPr>
          <p:cNvSpPr/>
          <p:nvPr/>
        </p:nvSpPr>
        <p:spPr>
          <a:xfrm>
            <a:off x="6873246" y="4086512"/>
            <a:ext cx="4927080" cy="10341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>
              <a:spcBef>
                <a:spcPct val="20000"/>
              </a:spcBef>
              <a:buClr>
                <a:srgbClr val="993366"/>
              </a:buClr>
              <a:defRPr/>
            </a:pPr>
            <a:r>
              <a:rPr lang="en-GB" dirty="0">
                <a:solidFill>
                  <a:srgbClr val="FF0000"/>
                </a:solidFill>
                <a:ea typeface="ＭＳ Ｐゴシック" charset="0"/>
                <a:sym typeface="Symbol"/>
              </a:rPr>
              <a:t> </a:t>
            </a:r>
            <a:r>
              <a:rPr lang="en-GB" dirty="0">
                <a:ea typeface="ＭＳ Ｐゴシック" charset="0"/>
                <a:sym typeface="Symbol"/>
              </a:rPr>
              <a:t>= 0.05/10,000 </a:t>
            </a:r>
          </a:p>
          <a:p>
            <a:pPr marL="342900" indent="-342900" algn="ctr">
              <a:spcBef>
                <a:spcPct val="20000"/>
              </a:spcBef>
              <a:buClr>
                <a:srgbClr val="993366"/>
              </a:buClr>
              <a:defRPr/>
            </a:pPr>
            <a:r>
              <a:rPr lang="en-GB" dirty="0">
                <a:solidFill>
                  <a:srgbClr val="FF0000"/>
                </a:solidFill>
                <a:ea typeface="ＭＳ Ｐゴシック" charset="0"/>
                <a:sym typeface="Symbol"/>
              </a:rPr>
              <a:t> </a:t>
            </a:r>
            <a:r>
              <a:rPr lang="en-GB" dirty="0">
                <a:ea typeface="ＭＳ Ｐゴシック" charset="0"/>
                <a:sym typeface="Symbol"/>
              </a:rPr>
              <a:t>= 0.0000005 </a:t>
            </a:r>
          </a:p>
          <a:p>
            <a:pPr marL="342900" indent="-342900" algn="ctr">
              <a:spcBef>
                <a:spcPct val="20000"/>
              </a:spcBef>
              <a:buClr>
                <a:srgbClr val="993366"/>
              </a:buClr>
              <a:defRPr/>
            </a:pPr>
            <a:r>
              <a:rPr lang="en-GB" dirty="0">
                <a:solidFill>
                  <a:srgbClr val="FF0000"/>
                </a:solidFill>
                <a:ea typeface="ＭＳ Ｐゴシック" charset="0"/>
                <a:sym typeface="Symbol"/>
              </a:rPr>
              <a:t>corresponding t</a:t>
            </a:r>
            <a:r>
              <a:rPr lang="en-GB" dirty="0">
                <a:ea typeface="ＭＳ Ｐゴシック" charset="0"/>
                <a:sym typeface="Symbol"/>
              </a:rPr>
              <a:t>=5.77</a:t>
            </a: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3D701FB7-421E-884C-A822-1F98B4A494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36" y="1913736"/>
            <a:ext cx="4998720" cy="39581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11779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5365"/>
    </mc:Choice>
    <mc:Fallback xmlns="">
      <p:transition spd="slow" advTm="115365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tangle 46">
            <a:extLst>
              <a:ext uri="{FF2B5EF4-FFF2-40B4-BE49-F238E27FC236}">
                <a16:creationId xmlns:a16="http://schemas.microsoft.com/office/drawing/2014/main" id="{65D60464-FD7C-944F-AEBE-28492ADB379B}"/>
              </a:ext>
            </a:extLst>
          </p:cNvPr>
          <p:cNvSpPr/>
          <p:nvPr/>
        </p:nvSpPr>
        <p:spPr>
          <a:xfrm>
            <a:off x="2273846" y="2136312"/>
            <a:ext cx="3797171" cy="1886831"/>
          </a:xfrm>
          <a:prstGeom prst="rect">
            <a:avLst/>
          </a:prstGeom>
          <a:solidFill>
            <a:srgbClr val="7D145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B2777878-9845-0E44-8F5A-FED8C21BB16D}"/>
              </a:ext>
            </a:extLst>
          </p:cNvPr>
          <p:cNvSpPr/>
          <p:nvPr/>
        </p:nvSpPr>
        <p:spPr>
          <a:xfrm>
            <a:off x="6520069" y="4155718"/>
            <a:ext cx="3597965" cy="18023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3175FE36-2408-7B43-9525-AA752737E8C2}"/>
              </a:ext>
            </a:extLst>
          </p:cNvPr>
          <p:cNvSpPr/>
          <p:nvPr/>
        </p:nvSpPr>
        <p:spPr>
          <a:xfrm>
            <a:off x="2273847" y="4155718"/>
            <a:ext cx="3787397" cy="18023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173D1B56-0308-6845-BD28-1D1DF5CD55F2}"/>
              </a:ext>
            </a:extLst>
          </p:cNvPr>
          <p:cNvSpPr/>
          <p:nvPr/>
        </p:nvSpPr>
        <p:spPr>
          <a:xfrm>
            <a:off x="6520069" y="2202249"/>
            <a:ext cx="3597965" cy="18023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B79156F-1C24-2B49-95EC-798BDC64C8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62905" y="2397759"/>
            <a:ext cx="2912294" cy="1354216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35CB4DC-5ED3-6B4E-8881-06A6A0B1924E}"/>
              </a:ext>
            </a:extLst>
          </p:cNvPr>
          <p:cNvSpPr/>
          <p:nvPr/>
        </p:nvSpPr>
        <p:spPr>
          <a:xfrm>
            <a:off x="2607732" y="2259259"/>
            <a:ext cx="3145136" cy="1631216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endParaRPr lang="en-US" b="1" i="1" dirty="0"/>
          </a:p>
          <a:p>
            <a:pPr algn="ctr">
              <a:spcAft>
                <a:spcPts val="600"/>
              </a:spcAft>
            </a:pPr>
            <a:r>
              <a:rPr lang="en-US" b="1" dirty="0"/>
              <a:t>Spatial Correlation </a:t>
            </a:r>
            <a:r>
              <a:rPr lang="en-US" dirty="0"/>
              <a:t>is universally present within all imaging data.</a:t>
            </a:r>
          </a:p>
          <a:p>
            <a:pPr>
              <a:spcAft>
                <a:spcPts val="600"/>
              </a:spcAft>
            </a:pPr>
            <a:endParaRPr lang="en-US" dirty="0"/>
          </a:p>
        </p:txBody>
      </p:sp>
      <p:pic>
        <p:nvPicPr>
          <p:cNvPr id="37" name="Content Placeholder 3">
            <a:extLst>
              <a:ext uri="{FF2B5EF4-FFF2-40B4-BE49-F238E27FC236}">
                <a16:creationId xmlns:a16="http://schemas.microsoft.com/office/drawing/2014/main" id="{22E79D79-97A8-D249-AD4E-1D6E7ECB2A3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4" cstate="print"/>
          <a:srcRect l="50000"/>
          <a:stretch/>
        </p:blipFill>
        <p:spPr bwMode="auto">
          <a:xfrm>
            <a:off x="6645614" y="4320581"/>
            <a:ext cx="2086390" cy="1594770"/>
          </a:xfrm>
          <a:prstGeom prst="rect">
            <a:avLst/>
          </a:prstGeom>
          <a:noFill/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78A643EF-BA45-2E41-9890-0DD0BEBB091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21806" y="4471606"/>
            <a:ext cx="3491478" cy="1073628"/>
          </a:xfrm>
          <a:prstGeom prst="rect">
            <a:avLst/>
          </a:prstGeom>
        </p:spPr>
      </p:pic>
      <p:pic>
        <p:nvPicPr>
          <p:cNvPr id="5" name="Picture 7" descr="EffectOfSmoothing">
            <a:extLst>
              <a:ext uri="{FF2B5EF4-FFF2-40B4-BE49-F238E27FC236}">
                <a16:creationId xmlns:a16="http://schemas.microsoft.com/office/drawing/2014/main" id="{80645212-7414-E04D-AF2B-85F12CA4BBA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11" b="11723"/>
          <a:stretch/>
        </p:blipFill>
        <p:spPr bwMode="auto">
          <a:xfrm>
            <a:off x="7814353" y="4348196"/>
            <a:ext cx="2086390" cy="57487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Rectangle 31">
            <a:extLst>
              <a:ext uri="{FF2B5EF4-FFF2-40B4-BE49-F238E27FC236}">
                <a16:creationId xmlns:a16="http://schemas.microsoft.com/office/drawing/2014/main" id="{36C36620-0542-D242-A7AF-4E14CBCD29AB}"/>
              </a:ext>
            </a:extLst>
          </p:cNvPr>
          <p:cNvSpPr/>
          <p:nvPr/>
        </p:nvSpPr>
        <p:spPr>
          <a:xfrm>
            <a:off x="1137657" y="1155260"/>
            <a:ext cx="33528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600"/>
              </a:spcAft>
            </a:pPr>
            <a:r>
              <a:rPr lang="en-US" sz="3200" b="1" dirty="0"/>
              <a:t>Spatial Correlation</a:t>
            </a:r>
          </a:p>
        </p:txBody>
      </p:sp>
      <p:sp>
        <p:nvSpPr>
          <p:cNvPr id="43" name="Bent Up Arrow 42">
            <a:extLst>
              <a:ext uri="{FF2B5EF4-FFF2-40B4-BE49-F238E27FC236}">
                <a16:creationId xmlns:a16="http://schemas.microsoft.com/office/drawing/2014/main" id="{A60D9C94-ADE6-444A-8D71-0B0E6A88C304}"/>
              </a:ext>
            </a:extLst>
          </p:cNvPr>
          <p:cNvSpPr/>
          <p:nvPr/>
        </p:nvSpPr>
        <p:spPr>
          <a:xfrm>
            <a:off x="8431106" y="5123565"/>
            <a:ext cx="993913" cy="452173"/>
          </a:xfrm>
          <a:prstGeom prst="bentUp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9416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4682"/>
    </mc:Choice>
    <mc:Fallback xmlns="">
      <p:transition spd="slow" advTm="124682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D6055C-4190-C14A-8562-D8FC65197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200" b="1" dirty="0">
                <a:latin typeface="+mn-lt"/>
              </a:rPr>
              <a:t>The impact of Spatial Correlation on Bonferroni Correction</a:t>
            </a:r>
            <a:endParaRPr lang="en-US" sz="3200" b="1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4925F4-03D3-794D-9F30-03CFC18CE7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8981" y="2028308"/>
            <a:ext cx="4968240" cy="1057486"/>
          </a:xfrm>
          <a:ln>
            <a:solidFill>
              <a:srgbClr val="002060"/>
            </a:solidFill>
          </a:ln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endParaRPr lang="en-US" dirty="0"/>
          </a:p>
          <a:p>
            <a:pPr marL="0" lvl="0" indent="0" algn="ctr">
              <a:buNone/>
              <a:defRPr/>
            </a:pPr>
            <a:r>
              <a:rPr lang="en-GB" sz="3500" dirty="0"/>
              <a:t>Spatial Correlation = </a:t>
            </a:r>
          </a:p>
          <a:p>
            <a:pPr lvl="0" algn="ctr">
              <a:defRPr/>
            </a:pPr>
            <a:r>
              <a:rPr lang="en-GB" sz="3500" b="1" dirty="0"/>
              <a:t>No. of independent values</a:t>
            </a:r>
            <a:r>
              <a:rPr lang="en-GB" sz="3500" b="1" dirty="0">
                <a:solidFill>
                  <a:srgbClr val="FF0000"/>
                </a:solidFill>
              </a:rPr>
              <a:t> &lt; </a:t>
            </a:r>
            <a:r>
              <a:rPr lang="en-GB" sz="3500" b="1" dirty="0"/>
              <a:t>number of voxels</a:t>
            </a:r>
          </a:p>
          <a:p>
            <a:endParaRPr lang="en-US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D288643-E82F-3B4C-AF5F-94BC1C692EA9}"/>
              </a:ext>
            </a:extLst>
          </p:cNvPr>
          <p:cNvSpPr/>
          <p:nvPr/>
        </p:nvSpPr>
        <p:spPr>
          <a:xfrm>
            <a:off x="797085" y="4626741"/>
            <a:ext cx="4998720" cy="923330"/>
          </a:xfrm>
          <a:prstGeom prst="rect">
            <a:avLst/>
          </a:prstGeom>
          <a:ln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dirty="0"/>
          </a:p>
          <a:p>
            <a:pPr algn="ctr"/>
            <a:r>
              <a:rPr lang="en-US" dirty="0"/>
              <a:t>Independent observation assumption violated</a:t>
            </a:r>
          </a:p>
          <a:p>
            <a:pPr algn="ctr"/>
            <a:r>
              <a:rPr lang="en-US" dirty="0"/>
              <a:t> 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4B27B04-063D-2D4E-B2F4-0CE7D4DA26C2}"/>
              </a:ext>
            </a:extLst>
          </p:cNvPr>
          <p:cNvSpPr/>
          <p:nvPr/>
        </p:nvSpPr>
        <p:spPr>
          <a:xfrm>
            <a:off x="2456885" y="5180739"/>
            <a:ext cx="32273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  <a:buClr>
                <a:srgbClr val="993366"/>
              </a:buClr>
              <a:defRPr/>
            </a:pPr>
            <a:r>
              <a:rPr lang="en-GB" dirty="0">
                <a:latin typeface="Arial" charset="0"/>
                <a:ea typeface="ＭＳ Ｐゴシック" charset="0"/>
                <a:sym typeface="Symbol"/>
              </a:rPr>
              <a:t> </a:t>
            </a:r>
            <a:r>
              <a:rPr lang="en-GB" dirty="0">
                <a:solidFill>
                  <a:srgbClr val="FF0000"/>
                </a:solidFill>
                <a:latin typeface="Arial" charset="0"/>
                <a:ea typeface="ＭＳ Ｐゴシック" charset="0"/>
                <a:sym typeface="Symbol"/>
              </a:rPr>
              <a:t></a:t>
            </a:r>
            <a:r>
              <a:rPr lang="en-GB" dirty="0">
                <a:latin typeface="Arial" charset="0"/>
                <a:ea typeface="ＭＳ Ｐゴシック" charset="0"/>
                <a:sym typeface="Symbol"/>
              </a:rPr>
              <a:t> = </a:t>
            </a:r>
            <a:r>
              <a:rPr lang="en-GB" dirty="0">
                <a:solidFill>
                  <a:srgbClr val="00B0F0"/>
                </a:solidFill>
                <a:latin typeface="Arial" charset="0"/>
                <a:ea typeface="ＭＳ Ｐゴシック" charset="0"/>
                <a:sym typeface="Symbol"/>
              </a:rPr>
              <a:t>P</a:t>
            </a:r>
            <a:r>
              <a:rPr lang="en-GB" baseline="-25000" dirty="0">
                <a:solidFill>
                  <a:srgbClr val="00B0F0"/>
                </a:solidFill>
                <a:latin typeface="Arial" charset="0"/>
                <a:ea typeface="ＭＳ Ｐゴシック" charset="0"/>
                <a:sym typeface="Symbol"/>
              </a:rPr>
              <a:t>FWE</a:t>
            </a:r>
            <a:r>
              <a:rPr lang="en-GB" baseline="-25000" dirty="0">
                <a:latin typeface="Arial" charset="0"/>
                <a:ea typeface="ＭＳ Ｐゴシック" charset="0"/>
                <a:sym typeface="Symbol"/>
              </a:rPr>
              <a:t> </a:t>
            </a:r>
            <a:r>
              <a:rPr lang="en-GB" dirty="0">
                <a:latin typeface="Arial" charset="0"/>
                <a:ea typeface="ＭＳ Ｐゴシック" charset="0"/>
                <a:sym typeface="Symbol"/>
              </a:rPr>
              <a:t>/ </a:t>
            </a:r>
            <a:r>
              <a:rPr lang="en-GB" dirty="0">
                <a:solidFill>
                  <a:srgbClr val="7030A0"/>
                </a:solidFill>
                <a:latin typeface="Arial" charset="0"/>
                <a:ea typeface="ＭＳ Ｐゴシック" charset="0"/>
                <a:sym typeface="Symbol"/>
              </a:rPr>
              <a:t>n</a:t>
            </a: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18AD2F5E-4BEC-7D46-934C-065E76E21C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8121" y="1835510"/>
            <a:ext cx="1994391" cy="1579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ight Arrow 8">
            <a:extLst>
              <a:ext uri="{FF2B5EF4-FFF2-40B4-BE49-F238E27FC236}">
                <a16:creationId xmlns:a16="http://schemas.microsoft.com/office/drawing/2014/main" id="{195ECC17-DD5E-5C40-A9DE-B694EA50E390}"/>
              </a:ext>
            </a:extLst>
          </p:cNvPr>
          <p:cNvSpPr/>
          <p:nvPr/>
        </p:nvSpPr>
        <p:spPr>
          <a:xfrm rot="2180507">
            <a:off x="7164334" y="3195161"/>
            <a:ext cx="910435" cy="4391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189B0EB8-DE48-8040-A95A-B6805AD5B6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0453" y="3131926"/>
            <a:ext cx="3775563" cy="2989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D867F83-D09B-4747-8A6B-EB0404EC5CD7}"/>
              </a:ext>
            </a:extLst>
          </p:cNvPr>
          <p:cNvCxnSpPr>
            <a:cxnSpLocks/>
          </p:cNvCxnSpPr>
          <p:nvPr/>
        </p:nvCxnSpPr>
        <p:spPr>
          <a:xfrm>
            <a:off x="6096000" y="2028308"/>
            <a:ext cx="0" cy="35217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A6EB76DD-46B3-3944-9AF6-F9694CD7CC44}"/>
              </a:ext>
            </a:extLst>
          </p:cNvPr>
          <p:cNvSpPr txBox="1"/>
          <p:nvPr/>
        </p:nvSpPr>
        <p:spPr>
          <a:xfrm>
            <a:off x="821377" y="3376742"/>
            <a:ext cx="4950135" cy="923330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dirty="0"/>
          </a:p>
          <a:p>
            <a:pPr algn="ctr"/>
            <a:r>
              <a:rPr lang="en-US" dirty="0"/>
              <a:t>Bonferroni correction is far too conservation. </a:t>
            </a:r>
          </a:p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6041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8924"/>
    </mc:Choice>
    <mc:Fallback xmlns="">
      <p:transition spd="slow" advTm="88924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D6F2DA-E469-764F-8F44-E6EC532F80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latin typeface="+mn-lt"/>
              </a:rPr>
              <a:t>Spatial Correlation</a:t>
            </a:r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724DC840-058A-8747-8329-D4348A3550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" y="1988393"/>
            <a:ext cx="4970548" cy="3935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D9050BD1-A08B-C64F-8AC3-BFE8BCA96231}"/>
              </a:ext>
            </a:extLst>
          </p:cNvPr>
          <p:cNvSpPr/>
          <p:nvPr/>
        </p:nvSpPr>
        <p:spPr>
          <a:xfrm>
            <a:off x="3018674" y="3040605"/>
            <a:ext cx="226314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/>
            <a:r>
              <a:rPr lang="en-US" sz="8000" dirty="0">
                <a:solidFill>
                  <a:srgbClr val="FF0000"/>
                </a:solidFill>
              </a:rPr>
              <a:t>?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58AC711-2A2F-6B46-95A3-268AFFEA26E5}"/>
              </a:ext>
            </a:extLst>
          </p:cNvPr>
          <p:cNvCxnSpPr/>
          <p:nvPr/>
        </p:nvCxnSpPr>
        <p:spPr>
          <a:xfrm>
            <a:off x="6141720" y="1950720"/>
            <a:ext cx="0" cy="4008120"/>
          </a:xfrm>
          <a:prstGeom prst="line">
            <a:avLst/>
          </a:prstGeom>
          <a:ln w="381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0A1D9C9D-9FF0-B844-B099-8EE338C7514D}"/>
              </a:ext>
            </a:extLst>
          </p:cNvPr>
          <p:cNvSpPr/>
          <p:nvPr/>
        </p:nvSpPr>
        <p:spPr>
          <a:xfrm>
            <a:off x="6786376" y="2007673"/>
            <a:ext cx="5013951" cy="1295868"/>
          </a:xfrm>
          <a:prstGeom prst="rect">
            <a:avLst/>
          </a:prstGeom>
          <a:ln w="38100">
            <a:solidFill>
              <a:schemeClr val="accent5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b="1" i="1" dirty="0"/>
              <a:t>Appropriate Bonferroni:                   </a:t>
            </a:r>
          </a:p>
          <a:p>
            <a:pPr algn="ctr">
              <a:lnSpc>
                <a:spcPct val="150000"/>
              </a:lnSpc>
            </a:pPr>
            <a:r>
              <a:rPr lang="en-GB" dirty="0"/>
              <a:t>0.05/100 = </a:t>
            </a:r>
            <a:r>
              <a:rPr lang="en-GB" b="1" dirty="0"/>
              <a:t>0.0005</a:t>
            </a:r>
          </a:p>
          <a:p>
            <a:pPr algn="ctr">
              <a:lnSpc>
                <a:spcPct val="150000"/>
              </a:lnSpc>
            </a:pPr>
            <a:endParaRPr lang="en-GB" b="1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F06AC59-437A-C64E-883F-3D2829388104}"/>
              </a:ext>
            </a:extLst>
          </p:cNvPr>
          <p:cNvSpPr/>
          <p:nvPr/>
        </p:nvSpPr>
        <p:spPr>
          <a:xfrm>
            <a:off x="6786376" y="3954780"/>
            <a:ext cx="5013951" cy="1295868"/>
          </a:xfrm>
          <a:prstGeom prst="rect">
            <a:avLst/>
          </a:prstGeom>
          <a:ln w="38100">
            <a:solidFill>
              <a:schemeClr val="accent5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b="1" i="1" dirty="0"/>
              <a:t>Bonferroni when independence is assumed:                   </a:t>
            </a:r>
          </a:p>
          <a:p>
            <a:pPr algn="ctr">
              <a:lnSpc>
                <a:spcPct val="150000"/>
              </a:lnSpc>
            </a:pPr>
            <a:r>
              <a:rPr lang="en-GB" dirty="0"/>
              <a:t>0.05/10,000 = 0.000005 </a:t>
            </a:r>
          </a:p>
          <a:p>
            <a:pPr algn="ctr">
              <a:lnSpc>
                <a:spcPct val="150000"/>
              </a:lnSpc>
            </a:pPr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64192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472"/>
    </mc:Choice>
    <mc:Fallback xmlns="">
      <p:transition spd="slow" advTm="10147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E2B921FE-88A4-459B-9BE1-BD2EBAD7C2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6315" cy="6858000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001">
            <a:schemeClr val="lt1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45270C1D-1DCF-4928-B175-32F33CEC38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F2BD35DE-A785-4A1A-B0F4-733764171A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371" y="2653800"/>
            <a:ext cx="3084844" cy="3335519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500" dirty="0">
              <a:solidFill>
                <a:srgbClr val="FFFFFF"/>
              </a:solidFill>
            </a:endParaRPr>
          </a:p>
          <a:p>
            <a:r>
              <a:rPr lang="en-US" sz="1500" dirty="0">
                <a:solidFill>
                  <a:srgbClr val="FFFFFF"/>
                </a:solidFill>
              </a:rPr>
              <a:t>Now for </a:t>
            </a:r>
            <a:r>
              <a:rPr lang="en-US" sz="1500" b="1" dirty="0">
                <a:solidFill>
                  <a:srgbClr val="FFFFFF"/>
                </a:solidFill>
              </a:rPr>
              <a:t>Random Field Theory. 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507E3BCE-143E-411A-809D-0F920A648A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BD391248-FCE3-8840-90B6-7797B9CEAA77}"/>
              </a:ext>
            </a:extLst>
          </p:cNvPr>
          <p:cNvPicPr>
            <a:picLocks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0" r="-1" b="-1"/>
          <a:stretch/>
        </p:blipFill>
        <p:spPr bwMode="auto">
          <a:xfrm>
            <a:off x="4513663" y="658738"/>
            <a:ext cx="7185966" cy="5101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06149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935"/>
    </mc:Choice>
    <mc:Fallback xmlns="">
      <p:transition spd="slow" advTm="18935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30AFD2-06AC-4F9C-99F7-8CEEFA158F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8781" y="1726786"/>
            <a:ext cx="2241949" cy="2540414"/>
          </a:xfrm>
        </p:spPr>
        <p:txBody>
          <a:bodyPr/>
          <a:lstStyle/>
          <a:p>
            <a:r>
              <a:rPr lang="en-GB" b="1" dirty="0"/>
              <a:t>Where we are: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0C33763D-E55D-4A7E-8297-BFBB66AFD7C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0730" y="382564"/>
            <a:ext cx="7723932" cy="5792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08841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2801"/>
    </mc:Choice>
    <mc:Fallback xmlns="">
      <p:transition spd="slow" advTm="82801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8BA647A7-5983-814D-AD42-66B8992453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73972" y="165801"/>
            <a:ext cx="5059680" cy="1450757"/>
          </a:xfrm>
        </p:spPr>
        <p:txBody>
          <a:bodyPr>
            <a:normAutofit/>
          </a:bodyPr>
          <a:lstStyle/>
          <a:p>
            <a:r>
              <a:rPr lang="en-GB" sz="3600" b="1" dirty="0">
                <a:solidFill>
                  <a:schemeClr val="tx1"/>
                </a:solidFill>
                <a:latin typeface="+mn-lt"/>
              </a:rPr>
              <a:t>Hypothesis Testing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FF9ED3F-5E74-B145-BC56-387B7F7A1C9D}"/>
              </a:ext>
            </a:extLst>
          </p:cNvPr>
          <p:cNvSpPr/>
          <p:nvPr/>
        </p:nvSpPr>
        <p:spPr>
          <a:xfrm>
            <a:off x="2245671" y="5641627"/>
            <a:ext cx="2740109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b="1" dirty="0">
                <a:solidFill>
                  <a:schemeClr val="tx1"/>
                </a:solidFill>
              </a:rPr>
              <a:t>Inferences at a single voxel</a:t>
            </a:r>
          </a:p>
        </p:txBody>
      </p:sp>
      <p:grpSp>
        <p:nvGrpSpPr>
          <p:cNvPr id="9" name="Group 23">
            <a:extLst>
              <a:ext uri="{FF2B5EF4-FFF2-40B4-BE49-F238E27FC236}">
                <a16:creationId xmlns:a16="http://schemas.microsoft.com/office/drawing/2014/main" id="{002638A3-CB9D-2145-95D9-D05E3AAFFE90}"/>
              </a:ext>
            </a:extLst>
          </p:cNvPr>
          <p:cNvGrpSpPr>
            <a:grpSpLocks/>
          </p:cNvGrpSpPr>
          <p:nvPr/>
        </p:nvGrpSpPr>
        <p:grpSpPr bwMode="auto">
          <a:xfrm>
            <a:off x="507173" y="2195940"/>
            <a:ext cx="6349999" cy="3441704"/>
            <a:chOff x="1920" y="3123"/>
            <a:chExt cx="2198" cy="1169"/>
          </a:xfrm>
        </p:grpSpPr>
        <p:sp>
          <p:nvSpPr>
            <p:cNvPr id="10" name="Rectangle 12">
              <a:extLst>
                <a:ext uri="{FF2B5EF4-FFF2-40B4-BE49-F238E27FC236}">
                  <a16:creationId xmlns:a16="http://schemas.microsoft.com/office/drawing/2014/main" id="{71531846-4824-6940-AD62-05A4AF703B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43" y="3123"/>
              <a:ext cx="1521" cy="111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1" name="Freeform 18">
              <a:extLst>
                <a:ext uri="{FF2B5EF4-FFF2-40B4-BE49-F238E27FC236}">
                  <a16:creationId xmlns:a16="http://schemas.microsoft.com/office/drawing/2014/main" id="{2558C0D9-5D25-2B4A-8DA6-7F3479CE64DB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8" y="3175"/>
              <a:ext cx="1536" cy="885"/>
            </a:xfrm>
            <a:custGeom>
              <a:avLst/>
              <a:gdLst>
                <a:gd name="T0" fmla="*/ 0 w 1536"/>
                <a:gd name="T1" fmla="*/ 885 h 885"/>
                <a:gd name="T2" fmla="*/ 52 w 1536"/>
                <a:gd name="T3" fmla="*/ 869 h 885"/>
                <a:gd name="T4" fmla="*/ 104 w 1536"/>
                <a:gd name="T5" fmla="*/ 857 h 885"/>
                <a:gd name="T6" fmla="*/ 153 w 1536"/>
                <a:gd name="T7" fmla="*/ 837 h 885"/>
                <a:gd name="T8" fmla="*/ 205 w 1536"/>
                <a:gd name="T9" fmla="*/ 809 h 885"/>
                <a:gd name="T10" fmla="*/ 257 w 1536"/>
                <a:gd name="T11" fmla="*/ 765 h 885"/>
                <a:gd name="T12" fmla="*/ 309 w 1536"/>
                <a:gd name="T13" fmla="*/ 709 h 885"/>
                <a:gd name="T14" fmla="*/ 357 w 1536"/>
                <a:gd name="T15" fmla="*/ 641 h 885"/>
                <a:gd name="T16" fmla="*/ 409 w 1536"/>
                <a:gd name="T17" fmla="*/ 553 h 885"/>
                <a:gd name="T18" fmla="*/ 461 w 1536"/>
                <a:gd name="T19" fmla="*/ 453 h 885"/>
                <a:gd name="T20" fmla="*/ 513 w 1536"/>
                <a:gd name="T21" fmla="*/ 348 h 885"/>
                <a:gd name="T22" fmla="*/ 562 w 1536"/>
                <a:gd name="T23" fmla="*/ 240 h 885"/>
                <a:gd name="T24" fmla="*/ 614 w 1536"/>
                <a:gd name="T25" fmla="*/ 144 h 885"/>
                <a:gd name="T26" fmla="*/ 666 w 1536"/>
                <a:gd name="T27" fmla="*/ 68 h 885"/>
                <a:gd name="T28" fmla="*/ 718 w 1536"/>
                <a:gd name="T29" fmla="*/ 16 h 885"/>
                <a:gd name="T30" fmla="*/ 770 w 1536"/>
                <a:gd name="T31" fmla="*/ 0 h 885"/>
                <a:gd name="T32" fmla="*/ 818 w 1536"/>
                <a:gd name="T33" fmla="*/ 16 h 885"/>
                <a:gd name="T34" fmla="*/ 870 w 1536"/>
                <a:gd name="T35" fmla="*/ 68 h 885"/>
                <a:gd name="T36" fmla="*/ 922 w 1536"/>
                <a:gd name="T37" fmla="*/ 144 h 885"/>
                <a:gd name="T38" fmla="*/ 974 w 1536"/>
                <a:gd name="T39" fmla="*/ 240 h 885"/>
                <a:gd name="T40" fmla="*/ 1023 w 1536"/>
                <a:gd name="T41" fmla="*/ 348 h 885"/>
                <a:gd name="T42" fmla="*/ 1075 w 1536"/>
                <a:gd name="T43" fmla="*/ 453 h 885"/>
                <a:gd name="T44" fmla="*/ 1127 w 1536"/>
                <a:gd name="T45" fmla="*/ 553 h 885"/>
                <a:gd name="T46" fmla="*/ 1179 w 1536"/>
                <a:gd name="T47" fmla="*/ 641 h 885"/>
                <a:gd name="T48" fmla="*/ 1227 w 1536"/>
                <a:gd name="T49" fmla="*/ 709 h 885"/>
                <a:gd name="T50" fmla="*/ 1279 w 1536"/>
                <a:gd name="T51" fmla="*/ 765 h 885"/>
                <a:gd name="T52" fmla="*/ 1331 w 1536"/>
                <a:gd name="T53" fmla="*/ 809 h 885"/>
                <a:gd name="T54" fmla="*/ 1383 w 1536"/>
                <a:gd name="T55" fmla="*/ 837 h 885"/>
                <a:gd name="T56" fmla="*/ 1432 w 1536"/>
                <a:gd name="T57" fmla="*/ 857 h 885"/>
                <a:gd name="T58" fmla="*/ 1484 w 1536"/>
                <a:gd name="T59" fmla="*/ 869 h 885"/>
                <a:gd name="T60" fmla="*/ 1536 w 1536"/>
                <a:gd name="T61" fmla="*/ 885 h 885"/>
                <a:gd name="T62" fmla="*/ 0 w 1536"/>
                <a:gd name="T63" fmla="*/ 885 h 8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536" h="885">
                  <a:moveTo>
                    <a:pt x="0" y="885"/>
                  </a:moveTo>
                  <a:lnTo>
                    <a:pt x="0" y="885"/>
                  </a:lnTo>
                  <a:lnTo>
                    <a:pt x="24" y="873"/>
                  </a:lnTo>
                  <a:lnTo>
                    <a:pt x="52" y="869"/>
                  </a:lnTo>
                  <a:lnTo>
                    <a:pt x="76" y="865"/>
                  </a:lnTo>
                  <a:lnTo>
                    <a:pt x="104" y="857"/>
                  </a:lnTo>
                  <a:lnTo>
                    <a:pt x="128" y="849"/>
                  </a:lnTo>
                  <a:lnTo>
                    <a:pt x="153" y="837"/>
                  </a:lnTo>
                  <a:lnTo>
                    <a:pt x="181" y="825"/>
                  </a:lnTo>
                  <a:lnTo>
                    <a:pt x="205" y="809"/>
                  </a:lnTo>
                  <a:lnTo>
                    <a:pt x="233" y="789"/>
                  </a:lnTo>
                  <a:lnTo>
                    <a:pt x="257" y="765"/>
                  </a:lnTo>
                  <a:lnTo>
                    <a:pt x="281" y="741"/>
                  </a:lnTo>
                  <a:lnTo>
                    <a:pt x="309" y="709"/>
                  </a:lnTo>
                  <a:lnTo>
                    <a:pt x="333" y="677"/>
                  </a:lnTo>
                  <a:lnTo>
                    <a:pt x="357" y="641"/>
                  </a:lnTo>
                  <a:lnTo>
                    <a:pt x="385" y="597"/>
                  </a:lnTo>
                  <a:lnTo>
                    <a:pt x="409" y="553"/>
                  </a:lnTo>
                  <a:lnTo>
                    <a:pt x="437" y="505"/>
                  </a:lnTo>
                  <a:lnTo>
                    <a:pt x="461" y="453"/>
                  </a:lnTo>
                  <a:lnTo>
                    <a:pt x="485" y="400"/>
                  </a:lnTo>
                  <a:lnTo>
                    <a:pt x="513" y="348"/>
                  </a:lnTo>
                  <a:lnTo>
                    <a:pt x="537" y="292"/>
                  </a:lnTo>
                  <a:lnTo>
                    <a:pt x="562" y="240"/>
                  </a:lnTo>
                  <a:lnTo>
                    <a:pt x="590" y="192"/>
                  </a:lnTo>
                  <a:lnTo>
                    <a:pt x="614" y="144"/>
                  </a:lnTo>
                  <a:lnTo>
                    <a:pt x="642" y="104"/>
                  </a:lnTo>
                  <a:lnTo>
                    <a:pt x="666" y="68"/>
                  </a:lnTo>
                  <a:lnTo>
                    <a:pt x="690" y="36"/>
                  </a:lnTo>
                  <a:lnTo>
                    <a:pt x="718" y="16"/>
                  </a:lnTo>
                  <a:lnTo>
                    <a:pt x="742" y="4"/>
                  </a:lnTo>
                  <a:lnTo>
                    <a:pt x="770" y="0"/>
                  </a:lnTo>
                  <a:lnTo>
                    <a:pt x="794" y="4"/>
                  </a:lnTo>
                  <a:lnTo>
                    <a:pt x="818" y="16"/>
                  </a:lnTo>
                  <a:lnTo>
                    <a:pt x="846" y="36"/>
                  </a:lnTo>
                  <a:lnTo>
                    <a:pt x="870" y="68"/>
                  </a:lnTo>
                  <a:lnTo>
                    <a:pt x="894" y="104"/>
                  </a:lnTo>
                  <a:lnTo>
                    <a:pt x="922" y="144"/>
                  </a:lnTo>
                  <a:lnTo>
                    <a:pt x="946" y="192"/>
                  </a:lnTo>
                  <a:lnTo>
                    <a:pt x="974" y="240"/>
                  </a:lnTo>
                  <a:lnTo>
                    <a:pt x="999" y="292"/>
                  </a:lnTo>
                  <a:lnTo>
                    <a:pt x="1023" y="348"/>
                  </a:lnTo>
                  <a:lnTo>
                    <a:pt x="1051" y="400"/>
                  </a:lnTo>
                  <a:lnTo>
                    <a:pt x="1075" y="453"/>
                  </a:lnTo>
                  <a:lnTo>
                    <a:pt x="1099" y="505"/>
                  </a:lnTo>
                  <a:lnTo>
                    <a:pt x="1127" y="553"/>
                  </a:lnTo>
                  <a:lnTo>
                    <a:pt x="1151" y="597"/>
                  </a:lnTo>
                  <a:lnTo>
                    <a:pt x="1179" y="641"/>
                  </a:lnTo>
                  <a:lnTo>
                    <a:pt x="1203" y="677"/>
                  </a:lnTo>
                  <a:lnTo>
                    <a:pt x="1227" y="709"/>
                  </a:lnTo>
                  <a:lnTo>
                    <a:pt x="1255" y="741"/>
                  </a:lnTo>
                  <a:lnTo>
                    <a:pt x="1279" y="765"/>
                  </a:lnTo>
                  <a:lnTo>
                    <a:pt x="1303" y="789"/>
                  </a:lnTo>
                  <a:lnTo>
                    <a:pt x="1331" y="809"/>
                  </a:lnTo>
                  <a:lnTo>
                    <a:pt x="1355" y="825"/>
                  </a:lnTo>
                  <a:lnTo>
                    <a:pt x="1383" y="837"/>
                  </a:lnTo>
                  <a:lnTo>
                    <a:pt x="1408" y="849"/>
                  </a:lnTo>
                  <a:lnTo>
                    <a:pt x="1432" y="857"/>
                  </a:lnTo>
                  <a:lnTo>
                    <a:pt x="1460" y="865"/>
                  </a:lnTo>
                  <a:lnTo>
                    <a:pt x="1484" y="869"/>
                  </a:lnTo>
                  <a:lnTo>
                    <a:pt x="1512" y="873"/>
                  </a:lnTo>
                  <a:lnTo>
                    <a:pt x="1536" y="885"/>
                  </a:lnTo>
                  <a:lnTo>
                    <a:pt x="1536" y="885"/>
                  </a:lnTo>
                  <a:lnTo>
                    <a:pt x="0" y="885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12" name="Freeform 19">
              <a:extLst>
                <a:ext uri="{FF2B5EF4-FFF2-40B4-BE49-F238E27FC236}">
                  <a16:creationId xmlns:a16="http://schemas.microsoft.com/office/drawing/2014/main" id="{EB49B283-9D83-CD4E-8620-7C575A684867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8" y="3175"/>
              <a:ext cx="1536" cy="885"/>
            </a:xfrm>
            <a:custGeom>
              <a:avLst/>
              <a:gdLst>
                <a:gd name="T0" fmla="*/ 0 w 1536"/>
                <a:gd name="T1" fmla="*/ 885 h 885"/>
                <a:gd name="T2" fmla="*/ 52 w 1536"/>
                <a:gd name="T3" fmla="*/ 869 h 885"/>
                <a:gd name="T4" fmla="*/ 104 w 1536"/>
                <a:gd name="T5" fmla="*/ 857 h 885"/>
                <a:gd name="T6" fmla="*/ 153 w 1536"/>
                <a:gd name="T7" fmla="*/ 837 h 885"/>
                <a:gd name="T8" fmla="*/ 205 w 1536"/>
                <a:gd name="T9" fmla="*/ 809 h 885"/>
                <a:gd name="T10" fmla="*/ 257 w 1536"/>
                <a:gd name="T11" fmla="*/ 765 h 885"/>
                <a:gd name="T12" fmla="*/ 309 w 1536"/>
                <a:gd name="T13" fmla="*/ 709 h 885"/>
                <a:gd name="T14" fmla="*/ 357 w 1536"/>
                <a:gd name="T15" fmla="*/ 641 h 885"/>
                <a:gd name="T16" fmla="*/ 409 w 1536"/>
                <a:gd name="T17" fmla="*/ 553 h 885"/>
                <a:gd name="T18" fmla="*/ 461 w 1536"/>
                <a:gd name="T19" fmla="*/ 453 h 885"/>
                <a:gd name="T20" fmla="*/ 513 w 1536"/>
                <a:gd name="T21" fmla="*/ 348 h 885"/>
                <a:gd name="T22" fmla="*/ 562 w 1536"/>
                <a:gd name="T23" fmla="*/ 240 h 885"/>
                <a:gd name="T24" fmla="*/ 614 w 1536"/>
                <a:gd name="T25" fmla="*/ 144 h 885"/>
                <a:gd name="T26" fmla="*/ 666 w 1536"/>
                <a:gd name="T27" fmla="*/ 68 h 885"/>
                <a:gd name="T28" fmla="*/ 718 w 1536"/>
                <a:gd name="T29" fmla="*/ 16 h 885"/>
                <a:gd name="T30" fmla="*/ 770 w 1536"/>
                <a:gd name="T31" fmla="*/ 0 h 885"/>
                <a:gd name="T32" fmla="*/ 818 w 1536"/>
                <a:gd name="T33" fmla="*/ 16 h 885"/>
                <a:gd name="T34" fmla="*/ 870 w 1536"/>
                <a:gd name="T35" fmla="*/ 68 h 885"/>
                <a:gd name="T36" fmla="*/ 922 w 1536"/>
                <a:gd name="T37" fmla="*/ 144 h 885"/>
                <a:gd name="T38" fmla="*/ 974 w 1536"/>
                <a:gd name="T39" fmla="*/ 240 h 885"/>
                <a:gd name="T40" fmla="*/ 1023 w 1536"/>
                <a:gd name="T41" fmla="*/ 348 h 885"/>
                <a:gd name="T42" fmla="*/ 1075 w 1536"/>
                <a:gd name="T43" fmla="*/ 453 h 885"/>
                <a:gd name="T44" fmla="*/ 1127 w 1536"/>
                <a:gd name="T45" fmla="*/ 553 h 885"/>
                <a:gd name="T46" fmla="*/ 1179 w 1536"/>
                <a:gd name="T47" fmla="*/ 641 h 885"/>
                <a:gd name="T48" fmla="*/ 1227 w 1536"/>
                <a:gd name="T49" fmla="*/ 709 h 885"/>
                <a:gd name="T50" fmla="*/ 1279 w 1536"/>
                <a:gd name="T51" fmla="*/ 765 h 885"/>
                <a:gd name="T52" fmla="*/ 1331 w 1536"/>
                <a:gd name="T53" fmla="*/ 809 h 885"/>
                <a:gd name="T54" fmla="*/ 1383 w 1536"/>
                <a:gd name="T55" fmla="*/ 837 h 885"/>
                <a:gd name="T56" fmla="*/ 1432 w 1536"/>
                <a:gd name="T57" fmla="*/ 857 h 885"/>
                <a:gd name="T58" fmla="*/ 1484 w 1536"/>
                <a:gd name="T59" fmla="*/ 869 h 885"/>
                <a:gd name="T60" fmla="*/ 1536 w 1536"/>
                <a:gd name="T61" fmla="*/ 885 h 885"/>
                <a:gd name="T62" fmla="*/ 0 w 1536"/>
                <a:gd name="T63" fmla="*/ 885 h 8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536" h="885">
                  <a:moveTo>
                    <a:pt x="0" y="885"/>
                  </a:moveTo>
                  <a:lnTo>
                    <a:pt x="0" y="885"/>
                  </a:lnTo>
                  <a:lnTo>
                    <a:pt x="24" y="873"/>
                  </a:lnTo>
                  <a:lnTo>
                    <a:pt x="52" y="869"/>
                  </a:lnTo>
                  <a:lnTo>
                    <a:pt x="76" y="865"/>
                  </a:lnTo>
                  <a:lnTo>
                    <a:pt x="104" y="857"/>
                  </a:lnTo>
                  <a:lnTo>
                    <a:pt x="128" y="849"/>
                  </a:lnTo>
                  <a:lnTo>
                    <a:pt x="153" y="837"/>
                  </a:lnTo>
                  <a:lnTo>
                    <a:pt x="181" y="825"/>
                  </a:lnTo>
                  <a:lnTo>
                    <a:pt x="205" y="809"/>
                  </a:lnTo>
                  <a:lnTo>
                    <a:pt x="233" y="789"/>
                  </a:lnTo>
                  <a:lnTo>
                    <a:pt x="257" y="765"/>
                  </a:lnTo>
                  <a:lnTo>
                    <a:pt x="281" y="741"/>
                  </a:lnTo>
                  <a:lnTo>
                    <a:pt x="309" y="709"/>
                  </a:lnTo>
                  <a:lnTo>
                    <a:pt x="333" y="677"/>
                  </a:lnTo>
                  <a:lnTo>
                    <a:pt x="357" y="641"/>
                  </a:lnTo>
                  <a:lnTo>
                    <a:pt x="385" y="597"/>
                  </a:lnTo>
                  <a:lnTo>
                    <a:pt x="409" y="553"/>
                  </a:lnTo>
                  <a:lnTo>
                    <a:pt x="437" y="505"/>
                  </a:lnTo>
                  <a:lnTo>
                    <a:pt x="461" y="453"/>
                  </a:lnTo>
                  <a:lnTo>
                    <a:pt x="485" y="400"/>
                  </a:lnTo>
                  <a:lnTo>
                    <a:pt x="513" y="348"/>
                  </a:lnTo>
                  <a:lnTo>
                    <a:pt x="537" y="292"/>
                  </a:lnTo>
                  <a:lnTo>
                    <a:pt x="562" y="240"/>
                  </a:lnTo>
                  <a:lnTo>
                    <a:pt x="590" y="192"/>
                  </a:lnTo>
                  <a:lnTo>
                    <a:pt x="614" y="144"/>
                  </a:lnTo>
                  <a:lnTo>
                    <a:pt x="642" y="104"/>
                  </a:lnTo>
                  <a:lnTo>
                    <a:pt x="666" y="68"/>
                  </a:lnTo>
                  <a:lnTo>
                    <a:pt x="690" y="36"/>
                  </a:lnTo>
                  <a:lnTo>
                    <a:pt x="718" y="16"/>
                  </a:lnTo>
                  <a:lnTo>
                    <a:pt x="742" y="4"/>
                  </a:lnTo>
                  <a:lnTo>
                    <a:pt x="770" y="0"/>
                  </a:lnTo>
                  <a:lnTo>
                    <a:pt x="794" y="4"/>
                  </a:lnTo>
                  <a:lnTo>
                    <a:pt x="818" y="16"/>
                  </a:lnTo>
                  <a:lnTo>
                    <a:pt x="846" y="36"/>
                  </a:lnTo>
                  <a:lnTo>
                    <a:pt x="870" y="68"/>
                  </a:lnTo>
                  <a:lnTo>
                    <a:pt x="894" y="104"/>
                  </a:lnTo>
                  <a:lnTo>
                    <a:pt x="922" y="144"/>
                  </a:lnTo>
                  <a:lnTo>
                    <a:pt x="946" y="192"/>
                  </a:lnTo>
                  <a:lnTo>
                    <a:pt x="974" y="240"/>
                  </a:lnTo>
                  <a:lnTo>
                    <a:pt x="999" y="292"/>
                  </a:lnTo>
                  <a:lnTo>
                    <a:pt x="1023" y="348"/>
                  </a:lnTo>
                  <a:lnTo>
                    <a:pt x="1051" y="400"/>
                  </a:lnTo>
                  <a:lnTo>
                    <a:pt x="1075" y="453"/>
                  </a:lnTo>
                  <a:lnTo>
                    <a:pt x="1099" y="505"/>
                  </a:lnTo>
                  <a:lnTo>
                    <a:pt x="1127" y="553"/>
                  </a:lnTo>
                  <a:lnTo>
                    <a:pt x="1151" y="597"/>
                  </a:lnTo>
                  <a:lnTo>
                    <a:pt x="1179" y="641"/>
                  </a:lnTo>
                  <a:lnTo>
                    <a:pt x="1203" y="677"/>
                  </a:lnTo>
                  <a:lnTo>
                    <a:pt x="1227" y="709"/>
                  </a:lnTo>
                  <a:lnTo>
                    <a:pt x="1255" y="741"/>
                  </a:lnTo>
                  <a:lnTo>
                    <a:pt x="1279" y="765"/>
                  </a:lnTo>
                  <a:lnTo>
                    <a:pt x="1303" y="789"/>
                  </a:lnTo>
                  <a:lnTo>
                    <a:pt x="1331" y="809"/>
                  </a:lnTo>
                  <a:lnTo>
                    <a:pt x="1355" y="825"/>
                  </a:lnTo>
                  <a:lnTo>
                    <a:pt x="1383" y="837"/>
                  </a:lnTo>
                  <a:lnTo>
                    <a:pt x="1408" y="849"/>
                  </a:lnTo>
                  <a:lnTo>
                    <a:pt x="1432" y="857"/>
                  </a:lnTo>
                  <a:lnTo>
                    <a:pt x="1460" y="865"/>
                  </a:lnTo>
                  <a:lnTo>
                    <a:pt x="1484" y="869"/>
                  </a:lnTo>
                  <a:lnTo>
                    <a:pt x="1512" y="873"/>
                  </a:lnTo>
                  <a:lnTo>
                    <a:pt x="1536" y="885"/>
                  </a:lnTo>
                  <a:lnTo>
                    <a:pt x="1536" y="885"/>
                  </a:lnTo>
                  <a:lnTo>
                    <a:pt x="0" y="885"/>
                  </a:lnTo>
                </a:path>
              </a:pathLst>
            </a:custGeom>
            <a:noFill/>
            <a:ln w="25400">
              <a:solidFill>
                <a:srgbClr val="BFBF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" name="Text Box 22">
              <a:extLst>
                <a:ext uri="{FF2B5EF4-FFF2-40B4-BE49-F238E27FC236}">
                  <a16:creationId xmlns:a16="http://schemas.microsoft.com/office/drawing/2014/main" id="{CFC1BD52-9C52-3C4E-B4C8-2A2080F90F6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20" y="4080"/>
              <a:ext cx="2198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99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-US" sz="1600"/>
                <a:t>Null Distribution of T</a:t>
              </a: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1111D4CE-91ED-6B40-8137-A5B689FBC75F}"/>
              </a:ext>
            </a:extLst>
          </p:cNvPr>
          <p:cNvSpPr txBox="1"/>
          <p:nvPr/>
        </p:nvSpPr>
        <p:spPr>
          <a:xfrm>
            <a:off x="6173972" y="3246481"/>
            <a:ext cx="5326468" cy="1200329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/>
              <a:t>To test a hypothesis, we construct a ‘</a:t>
            </a:r>
            <a:r>
              <a:rPr lang="en-GB" b="1" dirty="0"/>
              <a:t>test statistic</a:t>
            </a:r>
            <a:r>
              <a:rPr lang="en-GB" dirty="0"/>
              <a:t>’ and ask how likely is it of obtaining our sample outcome if the the null hypothesis were true.</a:t>
            </a:r>
          </a:p>
          <a:p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CA7A0E6-5BDB-FB49-8A1E-C667CD40AAF2}"/>
              </a:ext>
            </a:extLst>
          </p:cNvPr>
          <p:cNvSpPr txBox="1"/>
          <p:nvPr/>
        </p:nvSpPr>
        <p:spPr>
          <a:xfrm>
            <a:off x="6096000" y="2247543"/>
            <a:ext cx="5326468" cy="646331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solidFill>
                  <a:schemeClr val="accent3">
                    <a:lumMod val="75000"/>
                  </a:schemeClr>
                </a:solidFill>
              </a:rPr>
              <a:t>Null hypothesis  : H0 : no relationship between BOLD signal and task design matrix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FB6639E-B7E9-5347-A741-26275591C93B}"/>
              </a:ext>
            </a:extLst>
          </p:cNvPr>
          <p:cNvSpPr txBox="1"/>
          <p:nvPr/>
        </p:nvSpPr>
        <p:spPr>
          <a:xfrm>
            <a:off x="6173972" y="4835273"/>
            <a:ext cx="5326468" cy="646331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t statistic = </a:t>
            </a:r>
            <a:r>
              <a:rPr lang="en-GB" u="sng" dirty="0"/>
              <a:t>sample mean – population mean</a:t>
            </a:r>
          </a:p>
          <a:p>
            <a:pPr algn="ctr"/>
            <a:r>
              <a:rPr lang="en-GB" dirty="0"/>
              <a:t>	sample std / sqrt(n)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7903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530"/>
    </mc:Choice>
    <mc:Fallback xmlns="">
      <p:transition spd="slow" advTm="10753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8EAC4B62-0BB5-4B4B-B450-C3C47D0AAC84}"/>
              </a:ext>
            </a:extLst>
          </p:cNvPr>
          <p:cNvSpPr txBox="1"/>
          <p:nvPr/>
        </p:nvSpPr>
        <p:spPr>
          <a:xfrm>
            <a:off x="5763948" y="1785473"/>
            <a:ext cx="6050099" cy="1366528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>
              <a:spcBef>
                <a:spcPct val="20000"/>
              </a:spcBef>
              <a:buClr>
                <a:srgbClr val="993366"/>
              </a:buClr>
            </a:pPr>
            <a:r>
              <a:rPr lang="en-GB" b="1" i="1" dirty="0"/>
              <a:t>Significance level </a:t>
            </a:r>
            <a:r>
              <a:rPr lang="el-GR" b="1" i="1" dirty="0">
                <a:latin typeface=""/>
              </a:rPr>
              <a:t>α</a:t>
            </a:r>
            <a:r>
              <a:rPr lang="en-GB" b="1" i="1" dirty="0"/>
              <a:t>:</a:t>
            </a:r>
          </a:p>
          <a:p>
            <a:pPr>
              <a:spcBef>
                <a:spcPct val="20000"/>
              </a:spcBef>
              <a:buClr>
                <a:srgbClr val="993366"/>
              </a:buClr>
            </a:pPr>
            <a:r>
              <a:rPr lang="de-DE" altLang="en-US" dirty="0">
                <a:sym typeface="Symbol" pitchFamily="18" charset="2"/>
              </a:rPr>
              <a:t></a:t>
            </a:r>
            <a:r>
              <a:rPr lang="de-DE" altLang="en-US" dirty="0"/>
              <a:t> = P (Type I Error) </a:t>
            </a:r>
          </a:p>
          <a:p>
            <a:pPr marL="342900" indent="-342900">
              <a:spcBef>
                <a:spcPct val="20000"/>
              </a:spcBef>
              <a:buClr>
                <a:srgbClr val="993366"/>
              </a:buClr>
            </a:pPr>
            <a:r>
              <a:rPr lang="en-GB" dirty="0">
                <a:sym typeface="Wingdings" pitchFamily="2" charset="2"/>
              </a:rPr>
              <a:t>Decision rule threshold </a:t>
            </a:r>
            <a:r>
              <a:rPr lang="en-GB" i="1" dirty="0">
                <a:sym typeface="Wingdings" pitchFamily="2" charset="2"/>
              </a:rPr>
              <a:t>u</a:t>
            </a:r>
            <a:r>
              <a:rPr lang="el-GR" i="1" baseline="-25000" dirty="0"/>
              <a:t>α</a:t>
            </a:r>
            <a:r>
              <a:rPr lang="en-GB" i="1" baseline="-25000" dirty="0"/>
              <a:t> </a:t>
            </a:r>
            <a:r>
              <a:rPr lang="en-GB" i="1" baseline="-25000" dirty="0">
                <a:sym typeface="Wingdings" pitchFamily="2" charset="2"/>
              </a:rPr>
              <a:t> </a:t>
            </a:r>
            <a:r>
              <a:rPr lang="en-US" altLang="en-US" dirty="0"/>
              <a:t>determines false positive rate </a:t>
            </a:r>
            <a:r>
              <a:rPr lang="de-DE" altLang="en-US" dirty="0">
                <a:sym typeface="Symbol" pitchFamily="18" charset="2"/>
              </a:rPr>
              <a:t></a:t>
            </a:r>
            <a:endParaRPr lang="en-GB" altLang="en-US" dirty="0">
              <a:sym typeface="Symbol" pitchFamily="18" charset="2"/>
            </a:endParaRPr>
          </a:p>
          <a:p>
            <a:pPr marL="342900" indent="-342900">
              <a:spcBef>
                <a:spcPct val="20000"/>
              </a:spcBef>
              <a:buClr>
                <a:srgbClr val="993366"/>
              </a:buClr>
            </a:pPr>
            <a:r>
              <a:rPr lang="en-GB" altLang="en-US" dirty="0">
                <a:sym typeface="Symbol" pitchFamily="18" charset="2"/>
              </a:rPr>
              <a:t>Choose </a:t>
            </a:r>
            <a:r>
              <a:rPr lang="en-GB" altLang="en-US" i="1" dirty="0">
                <a:sym typeface="Symbol" pitchFamily="18" charset="2"/>
              </a:rPr>
              <a:t>u</a:t>
            </a:r>
            <a:r>
              <a:rPr lang="en-GB" altLang="en-US" dirty="0">
                <a:sym typeface="Symbol" pitchFamily="18" charset="2"/>
              </a:rPr>
              <a:t> to give acceptable </a:t>
            </a:r>
            <a:r>
              <a:rPr lang="de-DE" altLang="en-US" dirty="0">
                <a:sym typeface="Symbol" pitchFamily="18" charset="2"/>
              </a:rPr>
              <a:t></a:t>
            </a:r>
            <a:r>
              <a:rPr lang="en-GB" altLang="en-US" dirty="0">
                <a:sym typeface="Symbol" pitchFamily="18" charset="2"/>
              </a:rPr>
              <a:t> </a:t>
            </a:r>
            <a:endParaRPr lang="de-DE" altLang="en-US" dirty="0">
              <a:sym typeface="Symbol" pitchFamily="18" charset="2"/>
            </a:endParaRPr>
          </a:p>
        </p:txBody>
      </p:sp>
      <p:sp>
        <p:nvSpPr>
          <p:cNvPr id="15" name="Rectangle 8">
            <a:extLst>
              <a:ext uri="{FF2B5EF4-FFF2-40B4-BE49-F238E27FC236}">
                <a16:creationId xmlns:a16="http://schemas.microsoft.com/office/drawing/2014/main" id="{D3AB502D-8946-9449-BD0B-92698B50C3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7356" y="1859797"/>
            <a:ext cx="3487119" cy="177550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29" name="Freeform 18">
            <a:extLst>
              <a:ext uri="{FF2B5EF4-FFF2-40B4-BE49-F238E27FC236}">
                <a16:creationId xmlns:a16="http://schemas.microsoft.com/office/drawing/2014/main" id="{50C9A726-D846-E94C-8C7D-1521AD4299B1}"/>
              </a:ext>
            </a:extLst>
          </p:cNvPr>
          <p:cNvSpPr>
            <a:spLocks/>
          </p:cNvSpPr>
          <p:nvPr/>
        </p:nvSpPr>
        <p:spPr bwMode="auto">
          <a:xfrm>
            <a:off x="1486454" y="1982831"/>
            <a:ext cx="3101044" cy="1652467"/>
          </a:xfrm>
          <a:custGeom>
            <a:avLst/>
            <a:gdLst>
              <a:gd name="T0" fmla="*/ 0 w 1536"/>
              <a:gd name="T1" fmla="*/ 885 h 885"/>
              <a:gd name="T2" fmla="*/ 52 w 1536"/>
              <a:gd name="T3" fmla="*/ 869 h 885"/>
              <a:gd name="T4" fmla="*/ 104 w 1536"/>
              <a:gd name="T5" fmla="*/ 857 h 885"/>
              <a:gd name="T6" fmla="*/ 153 w 1536"/>
              <a:gd name="T7" fmla="*/ 837 h 885"/>
              <a:gd name="T8" fmla="*/ 205 w 1536"/>
              <a:gd name="T9" fmla="*/ 809 h 885"/>
              <a:gd name="T10" fmla="*/ 257 w 1536"/>
              <a:gd name="T11" fmla="*/ 765 h 885"/>
              <a:gd name="T12" fmla="*/ 309 w 1536"/>
              <a:gd name="T13" fmla="*/ 709 h 885"/>
              <a:gd name="T14" fmla="*/ 357 w 1536"/>
              <a:gd name="T15" fmla="*/ 641 h 885"/>
              <a:gd name="T16" fmla="*/ 409 w 1536"/>
              <a:gd name="T17" fmla="*/ 553 h 885"/>
              <a:gd name="T18" fmla="*/ 461 w 1536"/>
              <a:gd name="T19" fmla="*/ 453 h 885"/>
              <a:gd name="T20" fmla="*/ 513 w 1536"/>
              <a:gd name="T21" fmla="*/ 348 h 885"/>
              <a:gd name="T22" fmla="*/ 562 w 1536"/>
              <a:gd name="T23" fmla="*/ 240 h 885"/>
              <a:gd name="T24" fmla="*/ 614 w 1536"/>
              <a:gd name="T25" fmla="*/ 144 h 885"/>
              <a:gd name="T26" fmla="*/ 666 w 1536"/>
              <a:gd name="T27" fmla="*/ 68 h 885"/>
              <a:gd name="T28" fmla="*/ 718 w 1536"/>
              <a:gd name="T29" fmla="*/ 16 h 885"/>
              <a:gd name="T30" fmla="*/ 770 w 1536"/>
              <a:gd name="T31" fmla="*/ 0 h 885"/>
              <a:gd name="T32" fmla="*/ 818 w 1536"/>
              <a:gd name="T33" fmla="*/ 16 h 885"/>
              <a:gd name="T34" fmla="*/ 870 w 1536"/>
              <a:gd name="T35" fmla="*/ 68 h 885"/>
              <a:gd name="T36" fmla="*/ 922 w 1536"/>
              <a:gd name="T37" fmla="*/ 144 h 885"/>
              <a:gd name="T38" fmla="*/ 974 w 1536"/>
              <a:gd name="T39" fmla="*/ 240 h 885"/>
              <a:gd name="T40" fmla="*/ 1023 w 1536"/>
              <a:gd name="T41" fmla="*/ 348 h 885"/>
              <a:gd name="T42" fmla="*/ 1075 w 1536"/>
              <a:gd name="T43" fmla="*/ 453 h 885"/>
              <a:gd name="T44" fmla="*/ 1127 w 1536"/>
              <a:gd name="T45" fmla="*/ 553 h 885"/>
              <a:gd name="T46" fmla="*/ 1179 w 1536"/>
              <a:gd name="T47" fmla="*/ 641 h 885"/>
              <a:gd name="T48" fmla="*/ 1227 w 1536"/>
              <a:gd name="T49" fmla="*/ 709 h 885"/>
              <a:gd name="T50" fmla="*/ 1279 w 1536"/>
              <a:gd name="T51" fmla="*/ 765 h 885"/>
              <a:gd name="T52" fmla="*/ 1331 w 1536"/>
              <a:gd name="T53" fmla="*/ 809 h 885"/>
              <a:gd name="T54" fmla="*/ 1383 w 1536"/>
              <a:gd name="T55" fmla="*/ 837 h 885"/>
              <a:gd name="T56" fmla="*/ 1432 w 1536"/>
              <a:gd name="T57" fmla="*/ 857 h 885"/>
              <a:gd name="T58" fmla="*/ 1484 w 1536"/>
              <a:gd name="T59" fmla="*/ 869 h 885"/>
              <a:gd name="T60" fmla="*/ 1536 w 1536"/>
              <a:gd name="T61" fmla="*/ 885 h 885"/>
              <a:gd name="T62" fmla="*/ 0 w 1536"/>
              <a:gd name="T63" fmla="*/ 885 h 8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536" h="885">
                <a:moveTo>
                  <a:pt x="0" y="885"/>
                </a:moveTo>
                <a:lnTo>
                  <a:pt x="0" y="885"/>
                </a:lnTo>
                <a:lnTo>
                  <a:pt x="24" y="873"/>
                </a:lnTo>
                <a:lnTo>
                  <a:pt x="52" y="869"/>
                </a:lnTo>
                <a:lnTo>
                  <a:pt x="76" y="865"/>
                </a:lnTo>
                <a:lnTo>
                  <a:pt x="104" y="857"/>
                </a:lnTo>
                <a:lnTo>
                  <a:pt x="128" y="849"/>
                </a:lnTo>
                <a:lnTo>
                  <a:pt x="153" y="837"/>
                </a:lnTo>
                <a:lnTo>
                  <a:pt x="181" y="825"/>
                </a:lnTo>
                <a:lnTo>
                  <a:pt x="205" y="809"/>
                </a:lnTo>
                <a:lnTo>
                  <a:pt x="233" y="789"/>
                </a:lnTo>
                <a:lnTo>
                  <a:pt x="257" y="765"/>
                </a:lnTo>
                <a:lnTo>
                  <a:pt x="281" y="741"/>
                </a:lnTo>
                <a:lnTo>
                  <a:pt x="309" y="709"/>
                </a:lnTo>
                <a:lnTo>
                  <a:pt x="333" y="677"/>
                </a:lnTo>
                <a:lnTo>
                  <a:pt x="357" y="641"/>
                </a:lnTo>
                <a:lnTo>
                  <a:pt x="385" y="597"/>
                </a:lnTo>
                <a:lnTo>
                  <a:pt x="409" y="553"/>
                </a:lnTo>
                <a:lnTo>
                  <a:pt x="437" y="505"/>
                </a:lnTo>
                <a:lnTo>
                  <a:pt x="461" y="453"/>
                </a:lnTo>
                <a:lnTo>
                  <a:pt x="485" y="400"/>
                </a:lnTo>
                <a:lnTo>
                  <a:pt x="513" y="348"/>
                </a:lnTo>
                <a:lnTo>
                  <a:pt x="537" y="292"/>
                </a:lnTo>
                <a:lnTo>
                  <a:pt x="562" y="240"/>
                </a:lnTo>
                <a:lnTo>
                  <a:pt x="590" y="192"/>
                </a:lnTo>
                <a:lnTo>
                  <a:pt x="614" y="144"/>
                </a:lnTo>
                <a:lnTo>
                  <a:pt x="642" y="104"/>
                </a:lnTo>
                <a:lnTo>
                  <a:pt x="666" y="68"/>
                </a:lnTo>
                <a:lnTo>
                  <a:pt x="690" y="36"/>
                </a:lnTo>
                <a:lnTo>
                  <a:pt x="718" y="16"/>
                </a:lnTo>
                <a:lnTo>
                  <a:pt x="742" y="4"/>
                </a:lnTo>
                <a:lnTo>
                  <a:pt x="770" y="0"/>
                </a:lnTo>
                <a:lnTo>
                  <a:pt x="794" y="4"/>
                </a:lnTo>
                <a:lnTo>
                  <a:pt x="818" y="16"/>
                </a:lnTo>
                <a:lnTo>
                  <a:pt x="846" y="36"/>
                </a:lnTo>
                <a:lnTo>
                  <a:pt x="870" y="68"/>
                </a:lnTo>
                <a:lnTo>
                  <a:pt x="894" y="104"/>
                </a:lnTo>
                <a:lnTo>
                  <a:pt x="922" y="144"/>
                </a:lnTo>
                <a:lnTo>
                  <a:pt x="946" y="192"/>
                </a:lnTo>
                <a:lnTo>
                  <a:pt x="974" y="240"/>
                </a:lnTo>
                <a:lnTo>
                  <a:pt x="999" y="292"/>
                </a:lnTo>
                <a:lnTo>
                  <a:pt x="1023" y="348"/>
                </a:lnTo>
                <a:lnTo>
                  <a:pt x="1051" y="400"/>
                </a:lnTo>
                <a:lnTo>
                  <a:pt x="1075" y="453"/>
                </a:lnTo>
                <a:lnTo>
                  <a:pt x="1099" y="505"/>
                </a:lnTo>
                <a:lnTo>
                  <a:pt x="1127" y="553"/>
                </a:lnTo>
                <a:lnTo>
                  <a:pt x="1151" y="597"/>
                </a:lnTo>
                <a:lnTo>
                  <a:pt x="1179" y="641"/>
                </a:lnTo>
                <a:lnTo>
                  <a:pt x="1203" y="677"/>
                </a:lnTo>
                <a:lnTo>
                  <a:pt x="1227" y="709"/>
                </a:lnTo>
                <a:lnTo>
                  <a:pt x="1255" y="741"/>
                </a:lnTo>
                <a:lnTo>
                  <a:pt x="1279" y="765"/>
                </a:lnTo>
                <a:lnTo>
                  <a:pt x="1303" y="789"/>
                </a:lnTo>
                <a:lnTo>
                  <a:pt x="1331" y="809"/>
                </a:lnTo>
                <a:lnTo>
                  <a:pt x="1355" y="825"/>
                </a:lnTo>
                <a:lnTo>
                  <a:pt x="1383" y="837"/>
                </a:lnTo>
                <a:lnTo>
                  <a:pt x="1408" y="849"/>
                </a:lnTo>
                <a:lnTo>
                  <a:pt x="1432" y="857"/>
                </a:lnTo>
                <a:lnTo>
                  <a:pt x="1460" y="865"/>
                </a:lnTo>
                <a:lnTo>
                  <a:pt x="1484" y="869"/>
                </a:lnTo>
                <a:lnTo>
                  <a:pt x="1512" y="873"/>
                </a:lnTo>
                <a:lnTo>
                  <a:pt x="1536" y="885"/>
                </a:lnTo>
                <a:lnTo>
                  <a:pt x="1536" y="885"/>
                </a:lnTo>
                <a:lnTo>
                  <a:pt x="0" y="885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/>
          <a:lstStyle/>
          <a:p>
            <a:endParaRPr lang="en-GB" dirty="0"/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9CE2D2F1-3FCE-914D-B76E-A0F7ACB27B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4864" y="1978757"/>
            <a:ext cx="2416483" cy="1652467"/>
          </a:xfrm>
          <a:prstGeom prst="rect">
            <a:avLst/>
          </a:prstGeom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id="{A8728B9B-44E3-9845-9999-6CC607043ABC}"/>
              </a:ext>
            </a:extLst>
          </p:cNvPr>
          <p:cNvSpPr/>
          <p:nvPr/>
        </p:nvSpPr>
        <p:spPr>
          <a:xfrm>
            <a:off x="3735932" y="1904123"/>
            <a:ext cx="7937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 dirty="0">
                <a:latin typeface="Times New Roman" pitchFamily="18" charset="0"/>
              </a:rPr>
              <a:t>u</a:t>
            </a:r>
            <a:r>
              <a:rPr lang="en-US" baseline="-25000" dirty="0">
                <a:latin typeface="Times New Roman" pitchFamily="18" charset="0"/>
                <a:sym typeface="Symbol" pitchFamily="18" charset="2"/>
              </a:rPr>
              <a:t></a:t>
            </a:r>
          </a:p>
        </p:txBody>
      </p:sp>
      <p:sp>
        <p:nvSpPr>
          <p:cNvPr id="34" name="Text Box 23">
            <a:extLst>
              <a:ext uri="{FF2B5EF4-FFF2-40B4-BE49-F238E27FC236}">
                <a16:creationId xmlns:a16="http://schemas.microsoft.com/office/drawing/2014/main" id="{B9F98A2E-C51F-D445-8274-6C5713A003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45671" y="3062288"/>
            <a:ext cx="2238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99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b="1" dirty="0">
                <a:sym typeface="Symbol" pitchFamily="18" charset="2"/>
              </a:rPr>
              <a:t></a:t>
            </a:r>
          </a:p>
        </p:txBody>
      </p:sp>
      <p:sp>
        <p:nvSpPr>
          <p:cNvPr id="35" name="Line 10">
            <a:extLst>
              <a:ext uri="{FF2B5EF4-FFF2-40B4-BE49-F238E27FC236}">
                <a16:creationId xmlns:a16="http://schemas.microsoft.com/office/drawing/2014/main" id="{B42FF7B2-4652-4943-9DE2-B83CAA1A4AC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860966" y="1859796"/>
            <a:ext cx="36793" cy="1775501"/>
          </a:xfrm>
          <a:prstGeom prst="line">
            <a:avLst/>
          </a:prstGeom>
          <a:noFill/>
          <a:ln w="25400">
            <a:solidFill>
              <a:srgbClr val="00206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dirty="0"/>
          </a:p>
        </p:txBody>
      </p:sp>
      <p:sp>
        <p:nvSpPr>
          <p:cNvPr id="40" name="Rectangle 4">
            <a:extLst>
              <a:ext uri="{FF2B5EF4-FFF2-40B4-BE49-F238E27FC236}">
                <a16:creationId xmlns:a16="http://schemas.microsoft.com/office/drawing/2014/main" id="{60B69B04-C147-5E40-9F86-34F11B2ED8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6544" y="3471567"/>
            <a:ext cx="6047231" cy="1377672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>
              <a:spcBef>
                <a:spcPct val="20000"/>
              </a:spcBef>
              <a:buClr>
                <a:srgbClr val="993366"/>
              </a:buClr>
            </a:pPr>
            <a:r>
              <a:rPr lang="en-GB" b="1" i="1" dirty="0"/>
              <a:t>p-value</a:t>
            </a:r>
            <a:r>
              <a:rPr lang="en-GB" b="1" dirty="0"/>
              <a:t>:</a:t>
            </a:r>
          </a:p>
          <a:p>
            <a:pPr eaLnBrk="1" hangingPunct="1">
              <a:spcBef>
                <a:spcPct val="20000"/>
              </a:spcBef>
              <a:buClr>
                <a:srgbClr val="993366"/>
              </a:buClr>
            </a:pPr>
            <a:r>
              <a:rPr lang="en-GB" dirty="0"/>
              <a:t>A </a:t>
            </a:r>
            <a:r>
              <a:rPr lang="en-GB" i="1" dirty="0"/>
              <a:t>p-value</a:t>
            </a:r>
            <a:r>
              <a:rPr lang="en-GB" dirty="0"/>
              <a:t> summarises evidence against H</a:t>
            </a:r>
            <a:r>
              <a:rPr lang="en-GB" baseline="-25000" dirty="0"/>
              <a:t>0</a:t>
            </a:r>
            <a:r>
              <a:rPr lang="en-GB" dirty="0"/>
              <a:t>.</a:t>
            </a:r>
          </a:p>
          <a:p>
            <a:pPr marL="342900" indent="-342900" eaLnBrk="1" hangingPunct="1">
              <a:spcBef>
                <a:spcPct val="20000"/>
              </a:spcBef>
              <a:buClr>
                <a:srgbClr val="993366"/>
              </a:buClr>
              <a:buFont typeface="Wingdings" pitchFamily="2" charset="2"/>
              <a:buNone/>
            </a:pPr>
            <a:r>
              <a:rPr lang="en-GB" dirty="0"/>
              <a:t>This is the chance of observing value more extreme than </a:t>
            </a:r>
          </a:p>
          <a:p>
            <a:pPr marL="342900" indent="-342900" eaLnBrk="1" hangingPunct="1">
              <a:spcBef>
                <a:spcPct val="20000"/>
              </a:spcBef>
              <a:buClr>
                <a:srgbClr val="993366"/>
              </a:buClr>
              <a:buFont typeface="Wingdings" pitchFamily="2" charset="2"/>
              <a:buNone/>
            </a:pPr>
            <a:r>
              <a:rPr lang="en-GB" dirty="0"/>
              <a:t>under the null hypothesis</a:t>
            </a:r>
            <a:r>
              <a:rPr lang="en-GB" sz="2000" dirty="0"/>
              <a:t>.</a:t>
            </a:r>
            <a:endParaRPr lang="en-GB" sz="2000" i="1" dirty="0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913B3E0D-E2EE-1145-8CAC-DA3136A19BC2}"/>
              </a:ext>
            </a:extLst>
          </p:cNvPr>
          <p:cNvSpPr/>
          <p:nvPr/>
        </p:nvSpPr>
        <p:spPr>
          <a:xfrm>
            <a:off x="5763947" y="963314"/>
            <a:ext cx="44465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600" b="1" dirty="0"/>
              <a:t>Hypothesis Testing </a:t>
            </a:r>
            <a:endParaRPr lang="en-US" sz="36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56675C0-2901-6B46-9C87-4E810D217FFA}"/>
              </a:ext>
            </a:extLst>
          </p:cNvPr>
          <p:cNvSpPr/>
          <p:nvPr/>
        </p:nvSpPr>
        <p:spPr>
          <a:xfrm>
            <a:off x="7579061" y="5168805"/>
            <a:ext cx="1662635" cy="369332"/>
          </a:xfrm>
          <a:prstGeom prst="rect">
            <a:avLst/>
          </a:prstGeom>
          <a:ln>
            <a:solidFill>
              <a:schemeClr val="accent5">
                <a:lumMod val="50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en-GB" i="1" dirty="0"/>
              <a:t>α</a:t>
            </a:r>
            <a:r>
              <a:rPr lang="en-GB" dirty="0"/>
              <a:t> = </a:t>
            </a:r>
            <a:r>
              <a:rPr lang="en-GB" i="1" dirty="0"/>
              <a:t>P</a:t>
            </a:r>
            <a:r>
              <a:rPr lang="en-GB" dirty="0"/>
              <a:t>(</a:t>
            </a:r>
            <a:r>
              <a:rPr lang="en-GB" i="1" dirty="0"/>
              <a:t>T</a:t>
            </a:r>
            <a:r>
              <a:rPr lang="en-GB" dirty="0"/>
              <a:t> &gt; </a:t>
            </a:r>
            <a:r>
              <a:rPr lang="en-GB" i="1" dirty="0"/>
              <a:t>u</a:t>
            </a:r>
            <a:r>
              <a:rPr lang="en-GB" i="1" baseline="-25000" dirty="0"/>
              <a:t>α</a:t>
            </a:r>
            <a:r>
              <a:rPr lang="en-GB" dirty="0"/>
              <a:t> </a:t>
            </a:r>
            <a:r>
              <a:rPr lang="en-GB" i="1" dirty="0"/>
              <a:t>H</a:t>
            </a:r>
            <a:r>
              <a:rPr lang="en-GB" baseline="-25000" dirty="0"/>
              <a:t>0</a:t>
            </a:r>
            <a:r>
              <a:rPr lang="en-GB" dirty="0"/>
              <a:t>) </a:t>
            </a:r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4392A217-A341-EF47-A352-55F7240587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19831" y="4160403"/>
            <a:ext cx="2851679" cy="182095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81F779F-D504-D647-9889-771E7A0B582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962" y="4012372"/>
            <a:ext cx="2810984" cy="182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613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3564"/>
    </mc:Choice>
    <mc:Fallback xmlns="">
      <p:transition spd="slow" advTm="113564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3">
            <a:extLst>
              <a:ext uri="{FF2B5EF4-FFF2-40B4-BE49-F238E27FC236}">
                <a16:creationId xmlns:a16="http://schemas.microsoft.com/office/drawing/2014/main" id="{23090592-F5D7-7F4D-8E68-A915AFE3BF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0528" y="4258547"/>
            <a:ext cx="4726402" cy="203632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D3A8BBB-0840-694B-A516-B85C9C6FA7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latin typeface="+mn-lt"/>
              </a:rPr>
              <a:t>Types of Error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D1C9C1E7-9FCB-8945-99B9-2A2FAF0A213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4"/>
          <a:srcRect l="-398" t="1931"/>
          <a:stretch/>
        </p:blipFill>
        <p:spPr>
          <a:xfrm>
            <a:off x="467834" y="1956390"/>
            <a:ext cx="5393640" cy="4244097"/>
          </a:xfrm>
          <a:prstGeom prst="rect">
            <a:avLst/>
          </a:prstGeom>
        </p:spPr>
      </p:pic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A7B7BEF-DC65-A44F-B94B-F9B8BCB6C7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5450606"/>
              </p:ext>
            </p:extLst>
          </p:nvPr>
        </p:nvGraphicFramePr>
        <p:xfrm>
          <a:off x="5861474" y="1807847"/>
          <a:ext cx="5464029" cy="2319226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891812">
                  <a:extLst>
                    <a:ext uri="{9D8B030D-6E8A-4147-A177-3AD203B41FA5}">
                      <a16:colId xmlns:a16="http://schemas.microsoft.com/office/drawing/2014/main" val="1173892016"/>
                    </a:ext>
                  </a:extLst>
                </a:gridCol>
                <a:gridCol w="1722475">
                  <a:extLst>
                    <a:ext uri="{9D8B030D-6E8A-4147-A177-3AD203B41FA5}">
                      <a16:colId xmlns:a16="http://schemas.microsoft.com/office/drawing/2014/main" val="106240729"/>
                    </a:ext>
                  </a:extLst>
                </a:gridCol>
                <a:gridCol w="1849742">
                  <a:extLst>
                    <a:ext uri="{9D8B030D-6E8A-4147-A177-3AD203B41FA5}">
                      <a16:colId xmlns:a16="http://schemas.microsoft.com/office/drawing/2014/main" val="618309989"/>
                    </a:ext>
                  </a:extLst>
                </a:gridCol>
              </a:tblGrid>
              <a:tr h="898565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endParaRPr lang="en-US" sz="1600" dirty="0">
                        <a:latin typeface="+mn-lt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+mn-lt"/>
                        </a:rPr>
                        <a:t>Non -Active </a:t>
                      </a: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+mn-lt"/>
                        </a:rPr>
                        <a:t>Active</a:t>
                      </a: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9252613"/>
                  </a:ext>
                </a:extLst>
              </a:tr>
              <a:tr h="717715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+mn-lt"/>
                        </a:rPr>
                        <a:t>Declared active </a:t>
                      </a: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1600" dirty="0">
                          <a:latin typeface="+mn-lt"/>
                        </a:rPr>
                        <a:t>50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1600" dirty="0">
                          <a:latin typeface="+mn-lt"/>
                        </a:rPr>
                        <a:t>950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390545"/>
                  </a:ext>
                </a:extLst>
              </a:tr>
              <a:tr h="702946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1600" dirty="0">
                          <a:latin typeface="+mn-lt"/>
                        </a:rPr>
                        <a:t>Declared non-active </a:t>
                      </a: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1600" dirty="0">
                          <a:latin typeface="+mn-lt"/>
                        </a:rPr>
                        <a:t>80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1600" dirty="0">
                          <a:latin typeface="+mn-lt"/>
                        </a:rPr>
                        <a:t>20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916467"/>
                  </a:ext>
                </a:extLst>
              </a:tr>
            </a:tbl>
          </a:graphicData>
        </a:graphic>
      </p:graphicFrame>
      <p:sp>
        <p:nvSpPr>
          <p:cNvPr id="6" name="Oval 5">
            <a:extLst>
              <a:ext uri="{FF2B5EF4-FFF2-40B4-BE49-F238E27FC236}">
                <a16:creationId xmlns:a16="http://schemas.microsoft.com/office/drawing/2014/main" id="{26E63644-E2EB-794A-801A-C18070C9B447}"/>
              </a:ext>
            </a:extLst>
          </p:cNvPr>
          <p:cNvSpPr/>
          <p:nvPr/>
        </p:nvSpPr>
        <p:spPr>
          <a:xfrm>
            <a:off x="8093758" y="2546998"/>
            <a:ext cx="999461" cy="951614"/>
          </a:xfrm>
          <a:prstGeom prst="ellipse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438D6C4C-34EB-0846-AC0E-91EDDD6CC1BE}"/>
              </a:ext>
            </a:extLst>
          </p:cNvPr>
          <p:cNvSpPr/>
          <p:nvPr/>
        </p:nvSpPr>
        <p:spPr>
          <a:xfrm>
            <a:off x="9906366" y="3283412"/>
            <a:ext cx="999461" cy="951614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4966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3028"/>
    </mc:Choice>
    <mc:Fallback xmlns="">
      <p:transition spd="slow" advTm="123028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8EAC4B62-0BB5-4B4B-B450-C3C47D0AAC84}"/>
              </a:ext>
            </a:extLst>
          </p:cNvPr>
          <p:cNvSpPr txBox="1"/>
          <p:nvPr/>
        </p:nvSpPr>
        <p:spPr>
          <a:xfrm>
            <a:off x="5763948" y="1785473"/>
            <a:ext cx="6050099" cy="1366528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>
              <a:spcBef>
                <a:spcPct val="20000"/>
              </a:spcBef>
              <a:buClr>
                <a:srgbClr val="993366"/>
              </a:buClr>
            </a:pPr>
            <a:r>
              <a:rPr lang="en-GB" b="1" i="1" dirty="0"/>
              <a:t>Significance level </a:t>
            </a:r>
            <a:r>
              <a:rPr lang="el-GR" b="1" i="1" dirty="0">
                <a:latin typeface=""/>
              </a:rPr>
              <a:t>α</a:t>
            </a:r>
            <a:r>
              <a:rPr lang="en-GB" b="1" i="1" dirty="0"/>
              <a:t>:</a:t>
            </a:r>
          </a:p>
          <a:p>
            <a:pPr>
              <a:spcBef>
                <a:spcPct val="20000"/>
              </a:spcBef>
              <a:buClr>
                <a:srgbClr val="993366"/>
              </a:buClr>
            </a:pPr>
            <a:r>
              <a:rPr lang="de-DE" altLang="en-US" dirty="0">
                <a:sym typeface="Symbol" pitchFamily="18" charset="2"/>
              </a:rPr>
              <a:t></a:t>
            </a:r>
            <a:r>
              <a:rPr lang="de-DE" altLang="en-US" dirty="0"/>
              <a:t> = P (Type I Error) </a:t>
            </a:r>
          </a:p>
          <a:p>
            <a:pPr marL="342900" indent="-342900">
              <a:spcBef>
                <a:spcPct val="20000"/>
              </a:spcBef>
              <a:buClr>
                <a:srgbClr val="993366"/>
              </a:buClr>
            </a:pPr>
            <a:r>
              <a:rPr lang="en-GB" dirty="0">
                <a:sym typeface="Wingdings" pitchFamily="2" charset="2"/>
              </a:rPr>
              <a:t>Decision rule threshold </a:t>
            </a:r>
            <a:r>
              <a:rPr lang="en-GB" i="1" dirty="0">
                <a:sym typeface="Wingdings" pitchFamily="2" charset="2"/>
              </a:rPr>
              <a:t>u</a:t>
            </a:r>
            <a:r>
              <a:rPr lang="el-GR" i="1" baseline="-25000" dirty="0"/>
              <a:t>α</a:t>
            </a:r>
            <a:r>
              <a:rPr lang="en-GB" i="1" baseline="-25000" dirty="0"/>
              <a:t> </a:t>
            </a:r>
            <a:r>
              <a:rPr lang="en-GB" i="1" baseline="-25000" dirty="0">
                <a:sym typeface="Wingdings" pitchFamily="2" charset="2"/>
              </a:rPr>
              <a:t> </a:t>
            </a:r>
            <a:r>
              <a:rPr lang="en-US" altLang="en-US" dirty="0"/>
              <a:t>determines false positive rate </a:t>
            </a:r>
            <a:r>
              <a:rPr lang="de-DE" altLang="en-US" dirty="0">
                <a:sym typeface="Symbol" pitchFamily="18" charset="2"/>
              </a:rPr>
              <a:t></a:t>
            </a:r>
            <a:endParaRPr lang="en-GB" altLang="en-US" dirty="0">
              <a:sym typeface="Symbol" pitchFamily="18" charset="2"/>
            </a:endParaRPr>
          </a:p>
          <a:p>
            <a:pPr marL="342900" indent="-342900">
              <a:spcBef>
                <a:spcPct val="20000"/>
              </a:spcBef>
              <a:buClr>
                <a:srgbClr val="993366"/>
              </a:buClr>
            </a:pPr>
            <a:r>
              <a:rPr lang="en-GB" altLang="en-US" dirty="0">
                <a:sym typeface="Symbol" pitchFamily="18" charset="2"/>
              </a:rPr>
              <a:t>Choose </a:t>
            </a:r>
            <a:r>
              <a:rPr lang="en-GB" altLang="en-US" i="1" dirty="0">
                <a:sym typeface="Symbol" pitchFamily="18" charset="2"/>
              </a:rPr>
              <a:t>u</a:t>
            </a:r>
            <a:r>
              <a:rPr lang="en-GB" altLang="en-US" dirty="0">
                <a:sym typeface="Symbol" pitchFamily="18" charset="2"/>
              </a:rPr>
              <a:t> to give acceptable </a:t>
            </a:r>
            <a:r>
              <a:rPr lang="de-DE" altLang="en-US" dirty="0">
                <a:sym typeface="Symbol" pitchFamily="18" charset="2"/>
              </a:rPr>
              <a:t></a:t>
            </a:r>
            <a:r>
              <a:rPr lang="en-GB" altLang="en-US" dirty="0">
                <a:sym typeface="Symbol" pitchFamily="18" charset="2"/>
              </a:rPr>
              <a:t> </a:t>
            </a:r>
            <a:endParaRPr lang="de-DE" altLang="en-US" dirty="0">
              <a:sym typeface="Symbol" pitchFamily="18" charset="2"/>
            </a:endParaRPr>
          </a:p>
        </p:txBody>
      </p:sp>
      <p:sp>
        <p:nvSpPr>
          <p:cNvPr id="15" name="Rectangle 8">
            <a:extLst>
              <a:ext uri="{FF2B5EF4-FFF2-40B4-BE49-F238E27FC236}">
                <a16:creationId xmlns:a16="http://schemas.microsoft.com/office/drawing/2014/main" id="{D3AB502D-8946-9449-BD0B-92698B50C3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7356" y="1859797"/>
            <a:ext cx="3487119" cy="177550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29" name="Freeform 18">
            <a:extLst>
              <a:ext uri="{FF2B5EF4-FFF2-40B4-BE49-F238E27FC236}">
                <a16:creationId xmlns:a16="http://schemas.microsoft.com/office/drawing/2014/main" id="{50C9A726-D846-E94C-8C7D-1521AD4299B1}"/>
              </a:ext>
            </a:extLst>
          </p:cNvPr>
          <p:cNvSpPr>
            <a:spLocks/>
          </p:cNvSpPr>
          <p:nvPr/>
        </p:nvSpPr>
        <p:spPr bwMode="auto">
          <a:xfrm>
            <a:off x="1486454" y="1982831"/>
            <a:ext cx="3101044" cy="1652467"/>
          </a:xfrm>
          <a:custGeom>
            <a:avLst/>
            <a:gdLst>
              <a:gd name="T0" fmla="*/ 0 w 1536"/>
              <a:gd name="T1" fmla="*/ 885 h 885"/>
              <a:gd name="T2" fmla="*/ 52 w 1536"/>
              <a:gd name="T3" fmla="*/ 869 h 885"/>
              <a:gd name="T4" fmla="*/ 104 w 1536"/>
              <a:gd name="T5" fmla="*/ 857 h 885"/>
              <a:gd name="T6" fmla="*/ 153 w 1536"/>
              <a:gd name="T7" fmla="*/ 837 h 885"/>
              <a:gd name="T8" fmla="*/ 205 w 1536"/>
              <a:gd name="T9" fmla="*/ 809 h 885"/>
              <a:gd name="T10" fmla="*/ 257 w 1536"/>
              <a:gd name="T11" fmla="*/ 765 h 885"/>
              <a:gd name="T12" fmla="*/ 309 w 1536"/>
              <a:gd name="T13" fmla="*/ 709 h 885"/>
              <a:gd name="T14" fmla="*/ 357 w 1536"/>
              <a:gd name="T15" fmla="*/ 641 h 885"/>
              <a:gd name="T16" fmla="*/ 409 w 1536"/>
              <a:gd name="T17" fmla="*/ 553 h 885"/>
              <a:gd name="T18" fmla="*/ 461 w 1536"/>
              <a:gd name="T19" fmla="*/ 453 h 885"/>
              <a:gd name="T20" fmla="*/ 513 w 1536"/>
              <a:gd name="T21" fmla="*/ 348 h 885"/>
              <a:gd name="T22" fmla="*/ 562 w 1536"/>
              <a:gd name="T23" fmla="*/ 240 h 885"/>
              <a:gd name="T24" fmla="*/ 614 w 1536"/>
              <a:gd name="T25" fmla="*/ 144 h 885"/>
              <a:gd name="T26" fmla="*/ 666 w 1536"/>
              <a:gd name="T27" fmla="*/ 68 h 885"/>
              <a:gd name="T28" fmla="*/ 718 w 1536"/>
              <a:gd name="T29" fmla="*/ 16 h 885"/>
              <a:gd name="T30" fmla="*/ 770 w 1536"/>
              <a:gd name="T31" fmla="*/ 0 h 885"/>
              <a:gd name="T32" fmla="*/ 818 w 1536"/>
              <a:gd name="T33" fmla="*/ 16 h 885"/>
              <a:gd name="T34" fmla="*/ 870 w 1536"/>
              <a:gd name="T35" fmla="*/ 68 h 885"/>
              <a:gd name="T36" fmla="*/ 922 w 1536"/>
              <a:gd name="T37" fmla="*/ 144 h 885"/>
              <a:gd name="T38" fmla="*/ 974 w 1536"/>
              <a:gd name="T39" fmla="*/ 240 h 885"/>
              <a:gd name="T40" fmla="*/ 1023 w 1536"/>
              <a:gd name="T41" fmla="*/ 348 h 885"/>
              <a:gd name="T42" fmla="*/ 1075 w 1536"/>
              <a:gd name="T43" fmla="*/ 453 h 885"/>
              <a:gd name="T44" fmla="*/ 1127 w 1536"/>
              <a:gd name="T45" fmla="*/ 553 h 885"/>
              <a:gd name="T46" fmla="*/ 1179 w 1536"/>
              <a:gd name="T47" fmla="*/ 641 h 885"/>
              <a:gd name="T48" fmla="*/ 1227 w 1536"/>
              <a:gd name="T49" fmla="*/ 709 h 885"/>
              <a:gd name="T50" fmla="*/ 1279 w 1536"/>
              <a:gd name="T51" fmla="*/ 765 h 885"/>
              <a:gd name="T52" fmla="*/ 1331 w 1536"/>
              <a:gd name="T53" fmla="*/ 809 h 885"/>
              <a:gd name="T54" fmla="*/ 1383 w 1536"/>
              <a:gd name="T55" fmla="*/ 837 h 885"/>
              <a:gd name="T56" fmla="*/ 1432 w 1536"/>
              <a:gd name="T57" fmla="*/ 857 h 885"/>
              <a:gd name="T58" fmla="*/ 1484 w 1536"/>
              <a:gd name="T59" fmla="*/ 869 h 885"/>
              <a:gd name="T60" fmla="*/ 1536 w 1536"/>
              <a:gd name="T61" fmla="*/ 885 h 885"/>
              <a:gd name="T62" fmla="*/ 0 w 1536"/>
              <a:gd name="T63" fmla="*/ 885 h 8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536" h="885">
                <a:moveTo>
                  <a:pt x="0" y="885"/>
                </a:moveTo>
                <a:lnTo>
                  <a:pt x="0" y="885"/>
                </a:lnTo>
                <a:lnTo>
                  <a:pt x="24" y="873"/>
                </a:lnTo>
                <a:lnTo>
                  <a:pt x="52" y="869"/>
                </a:lnTo>
                <a:lnTo>
                  <a:pt x="76" y="865"/>
                </a:lnTo>
                <a:lnTo>
                  <a:pt x="104" y="857"/>
                </a:lnTo>
                <a:lnTo>
                  <a:pt x="128" y="849"/>
                </a:lnTo>
                <a:lnTo>
                  <a:pt x="153" y="837"/>
                </a:lnTo>
                <a:lnTo>
                  <a:pt x="181" y="825"/>
                </a:lnTo>
                <a:lnTo>
                  <a:pt x="205" y="809"/>
                </a:lnTo>
                <a:lnTo>
                  <a:pt x="233" y="789"/>
                </a:lnTo>
                <a:lnTo>
                  <a:pt x="257" y="765"/>
                </a:lnTo>
                <a:lnTo>
                  <a:pt x="281" y="741"/>
                </a:lnTo>
                <a:lnTo>
                  <a:pt x="309" y="709"/>
                </a:lnTo>
                <a:lnTo>
                  <a:pt x="333" y="677"/>
                </a:lnTo>
                <a:lnTo>
                  <a:pt x="357" y="641"/>
                </a:lnTo>
                <a:lnTo>
                  <a:pt x="385" y="597"/>
                </a:lnTo>
                <a:lnTo>
                  <a:pt x="409" y="553"/>
                </a:lnTo>
                <a:lnTo>
                  <a:pt x="437" y="505"/>
                </a:lnTo>
                <a:lnTo>
                  <a:pt x="461" y="453"/>
                </a:lnTo>
                <a:lnTo>
                  <a:pt x="485" y="400"/>
                </a:lnTo>
                <a:lnTo>
                  <a:pt x="513" y="348"/>
                </a:lnTo>
                <a:lnTo>
                  <a:pt x="537" y="292"/>
                </a:lnTo>
                <a:lnTo>
                  <a:pt x="562" y="240"/>
                </a:lnTo>
                <a:lnTo>
                  <a:pt x="590" y="192"/>
                </a:lnTo>
                <a:lnTo>
                  <a:pt x="614" y="144"/>
                </a:lnTo>
                <a:lnTo>
                  <a:pt x="642" y="104"/>
                </a:lnTo>
                <a:lnTo>
                  <a:pt x="666" y="68"/>
                </a:lnTo>
                <a:lnTo>
                  <a:pt x="690" y="36"/>
                </a:lnTo>
                <a:lnTo>
                  <a:pt x="718" y="16"/>
                </a:lnTo>
                <a:lnTo>
                  <a:pt x="742" y="4"/>
                </a:lnTo>
                <a:lnTo>
                  <a:pt x="770" y="0"/>
                </a:lnTo>
                <a:lnTo>
                  <a:pt x="794" y="4"/>
                </a:lnTo>
                <a:lnTo>
                  <a:pt x="818" y="16"/>
                </a:lnTo>
                <a:lnTo>
                  <a:pt x="846" y="36"/>
                </a:lnTo>
                <a:lnTo>
                  <a:pt x="870" y="68"/>
                </a:lnTo>
                <a:lnTo>
                  <a:pt x="894" y="104"/>
                </a:lnTo>
                <a:lnTo>
                  <a:pt x="922" y="144"/>
                </a:lnTo>
                <a:lnTo>
                  <a:pt x="946" y="192"/>
                </a:lnTo>
                <a:lnTo>
                  <a:pt x="974" y="240"/>
                </a:lnTo>
                <a:lnTo>
                  <a:pt x="999" y="292"/>
                </a:lnTo>
                <a:lnTo>
                  <a:pt x="1023" y="348"/>
                </a:lnTo>
                <a:lnTo>
                  <a:pt x="1051" y="400"/>
                </a:lnTo>
                <a:lnTo>
                  <a:pt x="1075" y="453"/>
                </a:lnTo>
                <a:lnTo>
                  <a:pt x="1099" y="505"/>
                </a:lnTo>
                <a:lnTo>
                  <a:pt x="1127" y="553"/>
                </a:lnTo>
                <a:lnTo>
                  <a:pt x="1151" y="597"/>
                </a:lnTo>
                <a:lnTo>
                  <a:pt x="1179" y="641"/>
                </a:lnTo>
                <a:lnTo>
                  <a:pt x="1203" y="677"/>
                </a:lnTo>
                <a:lnTo>
                  <a:pt x="1227" y="709"/>
                </a:lnTo>
                <a:lnTo>
                  <a:pt x="1255" y="741"/>
                </a:lnTo>
                <a:lnTo>
                  <a:pt x="1279" y="765"/>
                </a:lnTo>
                <a:lnTo>
                  <a:pt x="1303" y="789"/>
                </a:lnTo>
                <a:lnTo>
                  <a:pt x="1331" y="809"/>
                </a:lnTo>
                <a:lnTo>
                  <a:pt x="1355" y="825"/>
                </a:lnTo>
                <a:lnTo>
                  <a:pt x="1383" y="837"/>
                </a:lnTo>
                <a:lnTo>
                  <a:pt x="1408" y="849"/>
                </a:lnTo>
                <a:lnTo>
                  <a:pt x="1432" y="857"/>
                </a:lnTo>
                <a:lnTo>
                  <a:pt x="1460" y="865"/>
                </a:lnTo>
                <a:lnTo>
                  <a:pt x="1484" y="869"/>
                </a:lnTo>
                <a:lnTo>
                  <a:pt x="1512" y="873"/>
                </a:lnTo>
                <a:lnTo>
                  <a:pt x="1536" y="885"/>
                </a:lnTo>
                <a:lnTo>
                  <a:pt x="1536" y="885"/>
                </a:lnTo>
                <a:lnTo>
                  <a:pt x="0" y="885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/>
          <a:lstStyle/>
          <a:p>
            <a:endParaRPr lang="en-GB" dirty="0"/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9CE2D2F1-3FCE-914D-B76E-A0F7ACB27B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54864" y="1978757"/>
            <a:ext cx="2408247" cy="1652467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3FFFA531-8763-0F4B-915D-1061AAD303A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23663" y="3832129"/>
            <a:ext cx="3689299" cy="1906138"/>
          </a:xfrm>
          <a:prstGeom prst="rect">
            <a:avLst/>
          </a:prstGeom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id="{A8728B9B-44E3-9845-9999-6CC607043ABC}"/>
              </a:ext>
            </a:extLst>
          </p:cNvPr>
          <p:cNvSpPr/>
          <p:nvPr/>
        </p:nvSpPr>
        <p:spPr>
          <a:xfrm>
            <a:off x="3735932" y="1904123"/>
            <a:ext cx="7937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 dirty="0">
                <a:latin typeface="Times New Roman" pitchFamily="18" charset="0"/>
              </a:rPr>
              <a:t>u</a:t>
            </a:r>
            <a:r>
              <a:rPr lang="en-US" baseline="-25000" dirty="0">
                <a:latin typeface="Times New Roman" pitchFamily="18" charset="0"/>
                <a:sym typeface="Symbol" pitchFamily="18" charset="2"/>
              </a:rPr>
              <a:t></a:t>
            </a:r>
          </a:p>
        </p:txBody>
      </p:sp>
      <p:sp>
        <p:nvSpPr>
          <p:cNvPr id="34" name="Text Box 23">
            <a:extLst>
              <a:ext uri="{FF2B5EF4-FFF2-40B4-BE49-F238E27FC236}">
                <a16:creationId xmlns:a16="http://schemas.microsoft.com/office/drawing/2014/main" id="{B9F98A2E-C51F-D445-8274-6C5713A003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45671" y="3062288"/>
            <a:ext cx="2238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99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b="1" dirty="0">
                <a:sym typeface="Symbol" pitchFamily="18" charset="2"/>
              </a:rPr>
              <a:t></a:t>
            </a:r>
          </a:p>
        </p:txBody>
      </p:sp>
      <p:sp>
        <p:nvSpPr>
          <p:cNvPr id="35" name="Line 10">
            <a:extLst>
              <a:ext uri="{FF2B5EF4-FFF2-40B4-BE49-F238E27FC236}">
                <a16:creationId xmlns:a16="http://schemas.microsoft.com/office/drawing/2014/main" id="{B42FF7B2-4652-4943-9DE2-B83CAA1A4AC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860966" y="1859796"/>
            <a:ext cx="36793" cy="1775501"/>
          </a:xfrm>
          <a:prstGeom prst="line">
            <a:avLst/>
          </a:prstGeom>
          <a:noFill/>
          <a:ln w="25400">
            <a:solidFill>
              <a:srgbClr val="00206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dirty="0"/>
          </a:p>
        </p:txBody>
      </p:sp>
      <p:sp>
        <p:nvSpPr>
          <p:cNvPr id="36" name="Line 10">
            <a:extLst>
              <a:ext uri="{FF2B5EF4-FFF2-40B4-BE49-F238E27FC236}">
                <a16:creationId xmlns:a16="http://schemas.microsoft.com/office/drawing/2014/main" id="{94AA9C00-0711-1840-86FA-FDC0870695E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856130" y="3906518"/>
            <a:ext cx="1607" cy="1703868"/>
          </a:xfrm>
          <a:prstGeom prst="line">
            <a:avLst/>
          </a:prstGeom>
          <a:noFill/>
          <a:ln w="25400">
            <a:solidFill>
              <a:srgbClr val="00206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dirty="0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3B57FDA0-83BD-AC48-B504-CE9FD534EC3A}"/>
              </a:ext>
            </a:extLst>
          </p:cNvPr>
          <p:cNvSpPr/>
          <p:nvPr/>
        </p:nvSpPr>
        <p:spPr>
          <a:xfrm>
            <a:off x="3871347" y="5010652"/>
            <a:ext cx="8979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/>
              <a:t>p-value</a:t>
            </a:r>
            <a:endParaRPr lang="en-US" dirty="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11C71466-0237-D945-A3F5-1F3D0312FCAB}"/>
              </a:ext>
            </a:extLst>
          </p:cNvPr>
          <p:cNvSpPr/>
          <p:nvPr/>
        </p:nvSpPr>
        <p:spPr>
          <a:xfrm>
            <a:off x="3994735" y="4217833"/>
            <a:ext cx="2487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 dirty="0">
                <a:latin typeface="Times New Roman" pitchFamily="18" charset="0"/>
              </a:rPr>
              <a:t>t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1B2B57DF-3117-5542-9F24-9C40B4C65E8F}"/>
              </a:ext>
            </a:extLst>
          </p:cNvPr>
          <p:cNvSpPr/>
          <p:nvPr/>
        </p:nvSpPr>
        <p:spPr>
          <a:xfrm>
            <a:off x="5766815" y="3389453"/>
            <a:ext cx="6047231" cy="1034129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rgbClr val="993366"/>
              </a:buClr>
            </a:pPr>
            <a:r>
              <a:rPr lang="en-GB" b="1" dirty="0"/>
              <a:t>Conclusion about the hypothesis:</a:t>
            </a:r>
          </a:p>
          <a:p>
            <a:pPr marL="342900" indent="-342900">
              <a:spcBef>
                <a:spcPct val="20000"/>
              </a:spcBef>
              <a:buClr>
                <a:srgbClr val="993366"/>
              </a:buClr>
            </a:pPr>
            <a:r>
              <a:rPr lang="en-GB" dirty="0"/>
              <a:t>We reject the null hypothesis in favour of the alternative</a:t>
            </a:r>
          </a:p>
          <a:p>
            <a:pPr marL="342900" indent="-342900">
              <a:spcBef>
                <a:spcPct val="20000"/>
              </a:spcBef>
              <a:buClr>
                <a:srgbClr val="993366"/>
              </a:buClr>
            </a:pPr>
            <a:r>
              <a:rPr lang="en-GB" dirty="0"/>
              <a:t>hypothesis if </a:t>
            </a:r>
            <a:r>
              <a:rPr lang="en-GB" i="1" dirty="0"/>
              <a:t>t </a:t>
            </a:r>
            <a:r>
              <a:rPr lang="en-GB" dirty="0"/>
              <a:t>&gt; </a:t>
            </a:r>
            <a:r>
              <a:rPr lang="en-GB" i="1" dirty="0">
                <a:sym typeface="Wingdings" pitchFamily="2" charset="2"/>
              </a:rPr>
              <a:t>u</a:t>
            </a:r>
            <a:r>
              <a:rPr lang="el-GR" i="1" baseline="-25000" dirty="0">
                <a:latin typeface=""/>
              </a:rPr>
              <a:t>α</a:t>
            </a:r>
            <a:endParaRPr lang="en-GB" dirty="0"/>
          </a:p>
        </p:txBody>
      </p:sp>
      <p:sp>
        <p:nvSpPr>
          <p:cNvPr id="40" name="Rectangle 4">
            <a:extLst>
              <a:ext uri="{FF2B5EF4-FFF2-40B4-BE49-F238E27FC236}">
                <a16:creationId xmlns:a16="http://schemas.microsoft.com/office/drawing/2014/main" id="{60B69B04-C147-5E40-9F86-34F11B2ED8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63947" y="4691148"/>
            <a:ext cx="6047231" cy="1377672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>
              <a:spcBef>
                <a:spcPct val="20000"/>
              </a:spcBef>
              <a:buClr>
                <a:srgbClr val="993366"/>
              </a:buClr>
            </a:pPr>
            <a:r>
              <a:rPr lang="en-GB" b="1" i="1" dirty="0"/>
              <a:t>p-value</a:t>
            </a:r>
            <a:r>
              <a:rPr lang="en-GB" b="1" dirty="0"/>
              <a:t>:</a:t>
            </a:r>
          </a:p>
          <a:p>
            <a:pPr eaLnBrk="1" hangingPunct="1">
              <a:spcBef>
                <a:spcPct val="20000"/>
              </a:spcBef>
              <a:buClr>
                <a:srgbClr val="993366"/>
              </a:buClr>
            </a:pPr>
            <a:r>
              <a:rPr lang="en-GB" dirty="0"/>
              <a:t>A </a:t>
            </a:r>
            <a:r>
              <a:rPr lang="en-GB" i="1" dirty="0"/>
              <a:t>p-value</a:t>
            </a:r>
            <a:r>
              <a:rPr lang="en-GB" dirty="0"/>
              <a:t> summarises evidence against H</a:t>
            </a:r>
            <a:r>
              <a:rPr lang="en-GB" baseline="-25000" dirty="0"/>
              <a:t>0</a:t>
            </a:r>
            <a:r>
              <a:rPr lang="en-GB" dirty="0"/>
              <a:t>.</a:t>
            </a:r>
          </a:p>
          <a:p>
            <a:pPr marL="342900" indent="-342900" eaLnBrk="1" hangingPunct="1">
              <a:spcBef>
                <a:spcPct val="20000"/>
              </a:spcBef>
              <a:buClr>
                <a:srgbClr val="993366"/>
              </a:buClr>
              <a:buFont typeface="Wingdings" pitchFamily="2" charset="2"/>
              <a:buNone/>
            </a:pPr>
            <a:r>
              <a:rPr lang="en-GB" dirty="0"/>
              <a:t>This is the chance of observing value more extreme than </a:t>
            </a:r>
          </a:p>
          <a:p>
            <a:pPr marL="342900" indent="-342900" eaLnBrk="1" hangingPunct="1">
              <a:spcBef>
                <a:spcPct val="20000"/>
              </a:spcBef>
              <a:buClr>
                <a:srgbClr val="993366"/>
              </a:buClr>
              <a:buFont typeface="Wingdings" pitchFamily="2" charset="2"/>
              <a:buNone/>
            </a:pPr>
            <a:r>
              <a:rPr lang="en-GB" dirty="0"/>
              <a:t>under the null hypothesis</a:t>
            </a:r>
            <a:r>
              <a:rPr lang="en-GB" sz="2000" dirty="0"/>
              <a:t>.</a:t>
            </a:r>
            <a:endParaRPr lang="en-GB" sz="2000" i="1" dirty="0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913B3E0D-E2EE-1145-8CAC-DA3136A19BC2}"/>
              </a:ext>
            </a:extLst>
          </p:cNvPr>
          <p:cNvSpPr/>
          <p:nvPr/>
        </p:nvSpPr>
        <p:spPr>
          <a:xfrm>
            <a:off x="5763947" y="963314"/>
            <a:ext cx="44465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600" b="1" dirty="0"/>
              <a:t>Hypothesis Testing </a:t>
            </a:r>
            <a:endParaRPr lang="en-US" sz="360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01BAD54-DA1C-1C4C-87AF-CF0188241420}"/>
              </a:ext>
            </a:extLst>
          </p:cNvPr>
          <p:cNvSpPr/>
          <p:nvPr/>
        </p:nvSpPr>
        <p:spPr>
          <a:xfrm rot="19813338">
            <a:off x="1242619" y="2579494"/>
            <a:ext cx="94634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000" b="1" dirty="0">
                <a:solidFill>
                  <a:srgbClr val="FF0000"/>
                </a:solidFill>
              </a:rPr>
              <a:t>Inferences at a single voxel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91266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624"/>
    </mc:Choice>
    <mc:Fallback xmlns="">
      <p:transition spd="slow" advTm="196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" name="Picture 128">
            <a:extLst>
              <a:ext uri="{FF2B5EF4-FFF2-40B4-BE49-F238E27FC236}">
                <a16:creationId xmlns:a16="http://schemas.microsoft.com/office/drawing/2014/main" id="{F7C3CCB9-7AAB-D240-8CB8-B17E1CF49A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33797" y="3579283"/>
            <a:ext cx="2527300" cy="1282700"/>
          </a:xfrm>
          <a:prstGeom prst="rect">
            <a:avLst/>
          </a:prstGeom>
        </p:spPr>
      </p:pic>
      <p:pic>
        <p:nvPicPr>
          <p:cNvPr id="128" name="Picture 127">
            <a:extLst>
              <a:ext uri="{FF2B5EF4-FFF2-40B4-BE49-F238E27FC236}">
                <a16:creationId xmlns:a16="http://schemas.microsoft.com/office/drawing/2014/main" id="{B8F3F67E-33BC-4549-B454-BB492010B2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90380" y="3385629"/>
            <a:ext cx="2527300" cy="1282700"/>
          </a:xfrm>
          <a:prstGeom prst="rect">
            <a:avLst/>
          </a:prstGeom>
        </p:spPr>
      </p:pic>
      <p:pic>
        <p:nvPicPr>
          <p:cNvPr id="130" name="Picture 129">
            <a:extLst>
              <a:ext uri="{FF2B5EF4-FFF2-40B4-BE49-F238E27FC236}">
                <a16:creationId xmlns:a16="http://schemas.microsoft.com/office/drawing/2014/main" id="{AAC5AFA1-20E5-794E-AF63-F0E4ABE45C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6963" y="3147525"/>
            <a:ext cx="2527300" cy="1282700"/>
          </a:xfrm>
          <a:prstGeom prst="rect">
            <a:avLst/>
          </a:prstGeom>
        </p:spPr>
      </p:pic>
      <p:pic>
        <p:nvPicPr>
          <p:cNvPr id="131" name="Picture 130">
            <a:extLst>
              <a:ext uri="{FF2B5EF4-FFF2-40B4-BE49-F238E27FC236}">
                <a16:creationId xmlns:a16="http://schemas.microsoft.com/office/drawing/2014/main" id="{D6B0E90F-DBDF-1240-B7F0-5F6B9BB344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21068" y="2953871"/>
            <a:ext cx="2527300" cy="1282700"/>
          </a:xfrm>
          <a:prstGeom prst="rect">
            <a:avLst/>
          </a:prstGeom>
        </p:spPr>
      </p:pic>
      <p:sp>
        <p:nvSpPr>
          <p:cNvPr id="126" name="Rectangle 125">
            <a:extLst>
              <a:ext uri="{FF2B5EF4-FFF2-40B4-BE49-F238E27FC236}">
                <a16:creationId xmlns:a16="http://schemas.microsoft.com/office/drawing/2014/main" id="{81345B4F-410F-1843-82C7-D9B7515F63F0}"/>
              </a:ext>
            </a:extLst>
          </p:cNvPr>
          <p:cNvSpPr/>
          <p:nvPr/>
        </p:nvSpPr>
        <p:spPr>
          <a:xfrm>
            <a:off x="1097280" y="3354060"/>
            <a:ext cx="6694750" cy="1443474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5CA54CD-3FA4-A348-933D-2739EF7C5E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latin typeface="+mn-lt"/>
              </a:rPr>
              <a:t>Multiple Comparison Problem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7D38DC-1AED-D243-A595-5F2920C965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3"/>
            <a:ext cx="7480371" cy="1450757"/>
          </a:xfrm>
        </p:spPr>
        <p:txBody>
          <a:bodyPr>
            <a:normAutofit/>
          </a:bodyPr>
          <a:lstStyle/>
          <a:p>
            <a:endParaRPr lang="en-US" dirty="0"/>
          </a:p>
          <a:p>
            <a:r>
              <a:rPr lang="en-US" sz="2600" b="1" dirty="0"/>
              <a:t>Mass univariate approach </a:t>
            </a:r>
          </a:p>
          <a:p>
            <a:pPr marL="201168" lvl="1" indent="0">
              <a:buNone/>
            </a:pPr>
            <a:r>
              <a:rPr lang="en-US" sz="2600" dirty="0"/>
              <a:t>	 thousands of voxel = thousands of t-tests</a:t>
            </a:r>
          </a:p>
          <a:p>
            <a:pPr marL="0" indent="0" algn="ctr">
              <a:buNone/>
            </a:pPr>
            <a:endParaRPr lang="en-US" sz="2600" dirty="0"/>
          </a:p>
          <a:p>
            <a:pPr lvl="1"/>
            <a:endParaRPr lang="en-US" sz="2600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134" name="TextBox 133">
            <a:extLst>
              <a:ext uri="{FF2B5EF4-FFF2-40B4-BE49-F238E27FC236}">
                <a16:creationId xmlns:a16="http://schemas.microsoft.com/office/drawing/2014/main" id="{158466BA-BE44-3E4F-9788-B9D780B89B5A}"/>
              </a:ext>
            </a:extLst>
          </p:cNvPr>
          <p:cNvSpPr txBox="1"/>
          <p:nvPr/>
        </p:nvSpPr>
        <p:spPr>
          <a:xfrm>
            <a:off x="1955500" y="3744999"/>
            <a:ext cx="542975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E.g. 100,000 voxels = 100,000 t-tests              </a:t>
            </a:r>
            <a:r>
              <a:rPr lang="en-GB" b="1" i="1" dirty="0"/>
              <a:t>a </a:t>
            </a:r>
            <a:r>
              <a:rPr lang="en-GB" dirty="0"/>
              <a:t>= .05 (5%)</a:t>
            </a:r>
          </a:p>
          <a:p>
            <a:r>
              <a:rPr lang="en-GB" dirty="0"/>
              <a:t>  Independent tests * </a:t>
            </a:r>
            <a:r>
              <a:rPr lang="en-GB" i="1" dirty="0"/>
              <a:t>a</a:t>
            </a:r>
            <a:r>
              <a:rPr lang="en-GB" dirty="0"/>
              <a:t> = </a:t>
            </a:r>
            <a:r>
              <a:rPr lang="en-GB" dirty="0">
                <a:solidFill>
                  <a:srgbClr val="FF0000"/>
                </a:solidFill>
              </a:rPr>
              <a:t>5000 false positive</a:t>
            </a:r>
          </a:p>
          <a:p>
            <a:endParaRPr lang="en-US" dirty="0"/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0F8533F7-039A-294A-91D5-8BE8B798B76C}"/>
              </a:ext>
            </a:extLst>
          </p:cNvPr>
          <p:cNvSpPr txBox="1"/>
          <p:nvPr/>
        </p:nvSpPr>
        <p:spPr>
          <a:xfrm>
            <a:off x="1371600" y="5188473"/>
            <a:ext cx="60136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Using the </a:t>
            </a:r>
            <a:r>
              <a:rPr lang="en-US" sz="2400" u="sng" dirty="0"/>
              <a:t>same</a:t>
            </a:r>
            <a:r>
              <a:rPr lang="en-US" sz="2400" dirty="0"/>
              <a:t> threshold will result in inflated </a:t>
            </a:r>
          </a:p>
          <a:p>
            <a:r>
              <a:rPr lang="en-US" sz="2400" dirty="0"/>
              <a:t>probability of obtaining false positives</a:t>
            </a:r>
          </a:p>
        </p:txBody>
      </p:sp>
      <p:cxnSp>
        <p:nvCxnSpPr>
          <p:cNvPr id="137" name="Straight Arrow Connector 136">
            <a:extLst>
              <a:ext uri="{FF2B5EF4-FFF2-40B4-BE49-F238E27FC236}">
                <a16:creationId xmlns:a16="http://schemas.microsoft.com/office/drawing/2014/main" id="{8E7F7CE2-3D63-B84C-A30F-83AA35696454}"/>
              </a:ext>
            </a:extLst>
          </p:cNvPr>
          <p:cNvCxnSpPr>
            <a:cxnSpLocks/>
          </p:cNvCxnSpPr>
          <p:nvPr/>
        </p:nvCxnSpPr>
        <p:spPr>
          <a:xfrm>
            <a:off x="9466927" y="3409494"/>
            <a:ext cx="1192395" cy="1117558"/>
          </a:xfrm>
          <a:prstGeom prst="straightConnector1">
            <a:avLst/>
          </a:prstGeom>
          <a:ln w="730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17543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685"/>
    </mc:Choice>
    <mc:Fallback xmlns="">
      <p:transition spd="slow" advTm="97685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1FF74A-AC7C-0F41-8EE1-A592D40C38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latin typeface="+mn-lt"/>
              </a:rPr>
              <a:t>Measures of Error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5C951FA-82CF-2C46-86E5-F6F882727A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7280" y="1798985"/>
            <a:ext cx="5084902" cy="2641113"/>
          </a:xfrm>
          <a:prstGeom prst="rect">
            <a:avLst/>
          </a:prstGeom>
        </p:spPr>
      </p:pic>
      <p:sp>
        <p:nvSpPr>
          <p:cNvPr id="6" name="Terminator 5">
            <a:extLst>
              <a:ext uri="{FF2B5EF4-FFF2-40B4-BE49-F238E27FC236}">
                <a16:creationId xmlns:a16="http://schemas.microsoft.com/office/drawing/2014/main" id="{ED8C9B0F-E7F3-1B40-AF88-EC7CFFC6D1DB}"/>
              </a:ext>
            </a:extLst>
          </p:cNvPr>
          <p:cNvSpPr/>
          <p:nvPr/>
        </p:nvSpPr>
        <p:spPr>
          <a:xfrm>
            <a:off x="5050033" y="2085203"/>
            <a:ext cx="485775" cy="1685925"/>
          </a:xfrm>
          <a:prstGeom prst="flowChartTerminator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rminator 6">
            <a:extLst>
              <a:ext uri="{FF2B5EF4-FFF2-40B4-BE49-F238E27FC236}">
                <a16:creationId xmlns:a16="http://schemas.microsoft.com/office/drawing/2014/main" id="{76A45D09-0232-0C47-ABEE-DC364571DFEF}"/>
              </a:ext>
            </a:extLst>
          </p:cNvPr>
          <p:cNvSpPr/>
          <p:nvPr/>
        </p:nvSpPr>
        <p:spPr>
          <a:xfrm>
            <a:off x="3899197" y="2085203"/>
            <a:ext cx="485775" cy="1685925"/>
          </a:xfrm>
          <a:prstGeom prst="flowChartTerminator">
            <a:avLst/>
          </a:prstGeom>
          <a:noFill/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rminator 7">
            <a:extLst>
              <a:ext uri="{FF2B5EF4-FFF2-40B4-BE49-F238E27FC236}">
                <a16:creationId xmlns:a16="http://schemas.microsoft.com/office/drawing/2014/main" id="{9C91A60B-7C53-0845-B330-19841E7FC903}"/>
              </a:ext>
            </a:extLst>
          </p:cNvPr>
          <p:cNvSpPr/>
          <p:nvPr/>
        </p:nvSpPr>
        <p:spPr>
          <a:xfrm>
            <a:off x="3396843" y="2085203"/>
            <a:ext cx="485775" cy="1685925"/>
          </a:xfrm>
          <a:prstGeom prst="flowChartTerminator">
            <a:avLst/>
          </a:prstGeom>
          <a:noFill/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3" descr="Macintosh HD:Users:clarisseaichelburg:Desktop:correcting.png">
            <a:extLst>
              <a:ext uri="{FF2B5EF4-FFF2-40B4-BE49-F238E27FC236}">
                <a16:creationId xmlns:a16="http://schemas.microsoft.com/office/drawing/2014/main" id="{3961B174-6C31-9243-8FB3-A2123C1EFD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0130" y="2031466"/>
            <a:ext cx="3336980" cy="2456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EA51752-5639-9D42-9593-B65FFB4A7AB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469" r="6430" b="1635"/>
          <a:stretch/>
        </p:blipFill>
        <p:spPr>
          <a:xfrm>
            <a:off x="413726" y="4726316"/>
            <a:ext cx="10741954" cy="1523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944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7073"/>
    </mc:Choice>
    <mc:Fallback xmlns="">
      <p:transition spd="slow" advTm="127073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340DE8-13D5-2742-A17E-1D265A5491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3554" y="955964"/>
            <a:ext cx="9852126" cy="781396"/>
          </a:xfrm>
        </p:spPr>
        <p:txBody>
          <a:bodyPr>
            <a:normAutofit fontScale="90000"/>
          </a:bodyPr>
          <a:lstStyle/>
          <a:p>
            <a:br>
              <a:rPr lang="en-GB" b="1" dirty="0"/>
            </a:br>
            <a:br>
              <a:rPr lang="en-GB" b="1" dirty="0"/>
            </a:br>
            <a:br>
              <a:rPr lang="en-GB" b="1" dirty="0"/>
            </a:br>
            <a:br>
              <a:rPr lang="en-GB" b="1" dirty="0"/>
            </a:br>
            <a:br>
              <a:rPr lang="en-GB" b="1" dirty="0"/>
            </a:br>
            <a:br>
              <a:rPr lang="en-GB" b="1" dirty="0"/>
            </a:br>
            <a:br>
              <a:rPr lang="en-GB" b="1" dirty="0"/>
            </a:br>
            <a:br>
              <a:rPr lang="en-GB" b="1" dirty="0"/>
            </a:br>
            <a:br>
              <a:rPr lang="en-GB" b="1" dirty="0"/>
            </a:b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C47E1DB-0B93-1F41-BB8B-8EB28CFC958B}"/>
              </a:ext>
            </a:extLst>
          </p:cNvPr>
          <p:cNvSpPr txBox="1"/>
          <p:nvPr/>
        </p:nvSpPr>
        <p:spPr>
          <a:xfrm>
            <a:off x="1303554" y="1160877"/>
            <a:ext cx="72314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/>
              <a:t>Measures of Error: Per comparison</a:t>
            </a:r>
            <a:endParaRPr lang="en-US" sz="32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8513B58-EAD4-0F4F-8C9B-C9F7BE660095}"/>
              </a:ext>
            </a:extLst>
          </p:cNvPr>
          <p:cNvSpPr/>
          <p:nvPr/>
        </p:nvSpPr>
        <p:spPr>
          <a:xfrm>
            <a:off x="3048000" y="5073074"/>
            <a:ext cx="6095999" cy="89535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919158D-71E1-0F46-874F-1D8336A82955}"/>
              </a:ext>
            </a:extLst>
          </p:cNvPr>
          <p:cNvSpPr/>
          <p:nvPr/>
        </p:nvSpPr>
        <p:spPr>
          <a:xfrm>
            <a:off x="3181617" y="5336083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i="1" dirty="0"/>
              <a:t>Controls probability of </a:t>
            </a:r>
            <a:r>
              <a:rPr lang="en-GB" i="1" u="sng" dirty="0"/>
              <a:t>each observation </a:t>
            </a:r>
            <a:r>
              <a:rPr lang="en-GB" i="1" dirty="0"/>
              <a:t>being a false positive </a:t>
            </a:r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51CC141D-1514-7740-BA62-2EAC8FBEB0A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63637" y="2336483"/>
            <a:ext cx="11928363" cy="2185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8777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111"/>
    </mc:Choice>
    <mc:Fallback xmlns="">
      <p:transition spd="slow" advTm="80111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8.9"/>
</p:tagLst>
</file>

<file path=ppt/theme/theme1.xml><?xml version="1.0" encoding="utf-8"?>
<a:theme xmlns:a="http://schemas.openxmlformats.org/drawingml/2006/main" name="Retrospect">
  <a:themeElements>
    <a:clrScheme name="Retrospect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6B9F25"/>
      </a:hlink>
      <a:folHlink>
        <a:srgbClr val="B26B02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D26EA377-59BD-4C9C-9D94-EE8416EE4C7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382</TotalTime>
  <Words>588</Words>
  <Application>Microsoft Macintosh PowerPoint</Application>
  <PresentationFormat>Widescreen</PresentationFormat>
  <Paragraphs>131</Paragraphs>
  <Slides>18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4" baseType="lpstr">
      <vt:lpstr>Arial</vt:lpstr>
      <vt:lpstr>Calibri</vt:lpstr>
      <vt:lpstr>Calibri Light</vt:lpstr>
      <vt:lpstr>Times New Roman</vt:lpstr>
      <vt:lpstr>Wingdings</vt:lpstr>
      <vt:lpstr>Retrospect</vt:lpstr>
      <vt:lpstr>Random Field Theory </vt:lpstr>
      <vt:lpstr>Where we are:</vt:lpstr>
      <vt:lpstr>Hypothesis Testing </vt:lpstr>
      <vt:lpstr>PowerPoint Presentation</vt:lpstr>
      <vt:lpstr>Types of Error</vt:lpstr>
      <vt:lpstr>PowerPoint Presentation</vt:lpstr>
      <vt:lpstr>Multiple Comparison Problem </vt:lpstr>
      <vt:lpstr>Measures of Error</vt:lpstr>
      <vt:lpstr>         </vt:lpstr>
      <vt:lpstr>   Measures of Error : Family-wise Error-Rate (PFWE) </vt:lpstr>
      <vt:lpstr>Measures of Error: False Discovery Rate</vt:lpstr>
      <vt:lpstr>Multiple Comparisons Problem</vt:lpstr>
      <vt:lpstr>Bonferroni Correction</vt:lpstr>
      <vt:lpstr>Bonferroni Correction: Example</vt:lpstr>
      <vt:lpstr>PowerPoint Presentation</vt:lpstr>
      <vt:lpstr>The impact of Spatial Correlation on Bonferroni Correction</vt:lpstr>
      <vt:lpstr>Spatial Correlation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Random Field Theory </dc:title>
  <dc:creator>Smith, Nicky</dc:creator>
  <cp:lastModifiedBy>Smith, Nicky</cp:lastModifiedBy>
  <cp:revision>38</cp:revision>
  <dcterms:created xsi:type="dcterms:W3CDTF">2020-05-01T10:27:16Z</dcterms:created>
  <dcterms:modified xsi:type="dcterms:W3CDTF">2020-05-01T16:52:28Z</dcterms:modified>
</cp:coreProperties>
</file>