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tags/tag7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8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notesMasterIdLst>
    <p:notesMasterId r:id="rId19"/>
  </p:notesMasterIdLst>
  <p:sldIdLst>
    <p:sldId id="256" r:id="rId2"/>
    <p:sldId id="262" r:id="rId3"/>
    <p:sldId id="273" r:id="rId4"/>
    <p:sldId id="280" r:id="rId5"/>
    <p:sldId id="281" r:id="rId6"/>
    <p:sldId id="264" r:id="rId7"/>
    <p:sldId id="279" r:id="rId8"/>
    <p:sldId id="259" r:id="rId9"/>
    <p:sldId id="282" r:id="rId10"/>
    <p:sldId id="261" r:id="rId11"/>
    <p:sldId id="283" r:id="rId12"/>
    <p:sldId id="275" r:id="rId13"/>
    <p:sldId id="274" r:id="rId14"/>
    <p:sldId id="260" r:id="rId15"/>
    <p:sldId id="269" r:id="rId16"/>
    <p:sldId id="276" r:id="rId17"/>
    <p:sldId id="278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eehan, Gabrielle" initials="SG" lastIdx="1" clrIdx="0">
    <p:extLst>
      <p:ext uri="{19B8F6BF-5375-455C-9EA6-DF929625EA0E}">
        <p15:presenceInfo xmlns:p15="http://schemas.microsoft.com/office/powerpoint/2012/main" userId="S-1-5-21-472060616-1524659645-6498272-59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51391" autoAdjust="0"/>
  </p:normalViewPr>
  <p:slideViewPr>
    <p:cSldViewPr snapToGrid="0">
      <p:cViewPr varScale="1">
        <p:scale>
          <a:sx n="37" d="100"/>
          <a:sy n="37" d="100"/>
        </p:scale>
        <p:origin x="201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87162-7A61-49B0-B4D9-CF549BCCA702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FE57B-E7DC-496E-A1D6-AFACCEA20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6381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FE57B-E7DC-496E-A1D6-AFACCEA20BD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76437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FE57B-E7DC-496E-A1D6-AFACCEA20BD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32911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FE57B-E7DC-496E-A1D6-AFACCEA20BD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42993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FE57B-E7DC-496E-A1D6-AFACCEA20BD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71528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FE57B-E7DC-496E-A1D6-AFACCEA20BD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22579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FE57B-E7DC-496E-A1D6-AFACCEA20BD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430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FE57B-E7DC-496E-A1D6-AFACCEA20BD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90349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FE57B-E7DC-496E-A1D6-AFACCEA20BDF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7151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FE57B-E7DC-496E-A1D6-AFACCEA20BDF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9107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FE57B-E7DC-496E-A1D6-AFACCEA20BDF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86122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FE57B-E7DC-496E-A1D6-AFACCEA20BD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122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FE57B-E7DC-496E-A1D6-AFACCEA20BD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8579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FE57B-E7DC-496E-A1D6-AFACCEA20BD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7791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FE57B-E7DC-496E-A1D6-AFACCEA20BD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84643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FE57B-E7DC-496E-A1D6-AFACCEA20BD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08293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FE57B-E7DC-496E-A1D6-AFACCEA20BD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36150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FE57B-E7DC-496E-A1D6-AFACCEA20BD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4345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6685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1724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3352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7098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8376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927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4183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445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2676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6878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159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150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16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9.gif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9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10" Type="http://schemas.openxmlformats.org/officeDocument/2006/relationships/image" Target="../media/image22.png"/><Relationship Id="rId4" Type="http://schemas.openxmlformats.org/officeDocument/2006/relationships/image" Target="../media/image12.png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acentral.ucl.ac.uk/Player/2938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nv0HePjQAD8&amp;t=678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0.emf"/><Relationship Id="rId5" Type="http://schemas.openxmlformats.org/officeDocument/2006/relationships/image" Target="../media/image9.gif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CC32F-145B-4E44-94FF-B2370525C8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Random Field Theory	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A54580-6091-4BB6-8392-046A674E86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799405"/>
          </a:xfrm>
        </p:spPr>
        <p:txBody>
          <a:bodyPr>
            <a:normAutofit/>
          </a:bodyPr>
          <a:lstStyle/>
          <a:p>
            <a:r>
              <a:rPr lang="en-GB" dirty="0"/>
              <a:t>Nicky SMITH &amp; GABZ SHEEHAN</a:t>
            </a:r>
          </a:p>
          <a:p>
            <a:r>
              <a:rPr lang="en-GB" dirty="0"/>
              <a:t>Method for Dummies</a:t>
            </a:r>
          </a:p>
          <a:p>
            <a:r>
              <a:rPr lang="en-GB" dirty="0"/>
              <a:t>QMAP-REPRESENT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1EACD9-2B03-4230-A600-758A17C134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177"/>
          <a:stretch/>
        </p:blipFill>
        <p:spPr>
          <a:xfrm>
            <a:off x="4194313" y="758952"/>
            <a:ext cx="3803374" cy="207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38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277"/>
    </mc:Choice>
    <mc:Fallback xmlns="">
      <p:transition spd="slow" advTm="40277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CEB80-4AD9-47D0-BC83-5F694AA09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3) E[EC] at different thresholds</a:t>
            </a:r>
          </a:p>
        </p:txBody>
      </p:sp>
      <p:pic>
        <p:nvPicPr>
          <p:cNvPr id="5" name="image28.png">
            <a:extLst>
              <a:ext uri="{FF2B5EF4-FFF2-40B4-BE49-F238E27FC236}">
                <a16:creationId xmlns:a16="http://schemas.microsoft.com/office/drawing/2014/main" id="{4EAF4663-DCC3-4E7D-B7AC-D236E14629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6" t="32634" r="21111" b="57079"/>
          <a:stretch>
            <a:fillRect/>
          </a:stretch>
        </p:blipFill>
        <p:spPr bwMode="auto">
          <a:xfrm>
            <a:off x="1988185" y="2598737"/>
            <a:ext cx="77057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6" name="Shape 205">
            <a:extLst>
              <a:ext uri="{FF2B5EF4-FFF2-40B4-BE49-F238E27FC236}">
                <a16:creationId xmlns:a16="http://schemas.microsoft.com/office/drawing/2014/main" id="{1B58966F-5333-4DFF-907C-3BB1D43522D4}"/>
              </a:ext>
            </a:extLst>
          </p:cNvPr>
          <p:cNvSpPr/>
          <p:nvPr/>
        </p:nvSpPr>
        <p:spPr>
          <a:xfrm>
            <a:off x="4077335" y="2271712"/>
            <a:ext cx="360363" cy="503238"/>
          </a:xfrm>
          <a:prstGeom prst="line">
            <a:avLst/>
          </a:prstGeom>
          <a:ln w="12700">
            <a:solidFill>
              <a:srgbClr val="FF0000"/>
            </a:solidFill>
            <a:tailEnd type="triangle"/>
          </a:ln>
        </p:spPr>
        <p:txBody>
          <a:bodyPr lIns="45719" tIns="45719" rIns="45719" bIns="45719"/>
          <a:lstStyle/>
          <a:p>
            <a:pPr defTabSz="32145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  <a:endParaRPr sz="1125">
              <a:latin typeface="Helvetica"/>
              <a:ea typeface="Helvetica"/>
              <a:cs typeface="Helvetica"/>
              <a:sym typeface="Helvetica"/>
            </a:endParaRPr>
          </a:p>
        </p:txBody>
      </p:sp>
      <p:sp>
        <p:nvSpPr>
          <p:cNvPr id="7" name="Shape 206">
            <a:extLst>
              <a:ext uri="{FF2B5EF4-FFF2-40B4-BE49-F238E27FC236}">
                <a16:creationId xmlns:a16="http://schemas.microsoft.com/office/drawing/2014/main" id="{5F2B7C59-E8A2-4525-921E-78FA0DC58395}"/>
              </a:ext>
            </a:extLst>
          </p:cNvPr>
          <p:cNvSpPr/>
          <p:nvPr/>
        </p:nvSpPr>
        <p:spPr>
          <a:xfrm flipH="1" flipV="1">
            <a:off x="7965123" y="3282950"/>
            <a:ext cx="360362" cy="573087"/>
          </a:xfrm>
          <a:prstGeom prst="line">
            <a:avLst/>
          </a:prstGeom>
          <a:ln w="12700">
            <a:solidFill>
              <a:srgbClr val="FF0000"/>
            </a:solidFill>
            <a:tailEnd type="triangle"/>
          </a:ln>
        </p:spPr>
        <p:txBody>
          <a:bodyPr lIns="45719" tIns="45719" rIns="45719" bIns="45719"/>
          <a:lstStyle/>
          <a:p>
            <a:pPr defTabSz="32145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  <a:endParaRPr sz="1125">
              <a:latin typeface="Helvetica"/>
              <a:ea typeface="Helvetica"/>
              <a:cs typeface="Helvetica"/>
              <a:sym typeface="Helvetica"/>
            </a:endParaRPr>
          </a:p>
        </p:txBody>
      </p:sp>
      <p:sp>
        <p:nvSpPr>
          <p:cNvPr id="8" name="Shape 207">
            <a:extLst>
              <a:ext uri="{FF2B5EF4-FFF2-40B4-BE49-F238E27FC236}">
                <a16:creationId xmlns:a16="http://schemas.microsoft.com/office/drawing/2014/main" id="{9EC36B07-98AC-47A4-9395-5B1C354A2F95}"/>
              </a:ext>
            </a:extLst>
          </p:cNvPr>
          <p:cNvSpPr/>
          <p:nvPr/>
        </p:nvSpPr>
        <p:spPr>
          <a:xfrm>
            <a:off x="4077335" y="1974850"/>
            <a:ext cx="1763713" cy="352425"/>
          </a:xfrm>
          <a:prstGeom prst="rect">
            <a:avLst/>
          </a:prstGeom>
          <a:ln w="12700">
            <a:miter lim="400000"/>
          </a:ln>
        </p:spPr>
        <p:txBody>
          <a:bodyPr lIns="45719" tIns="45719" rIns="45719" bIns="45719">
            <a:spAutoFit/>
          </a:bodyPr>
          <a:lstStyle>
            <a:lvl1pPr algn="l" defTabSz="914400">
              <a:defRPr sz="2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defRPr sz="1800"/>
            </a:pPr>
            <a:r>
              <a:rPr sz="1687"/>
              <a:t># of resels</a:t>
            </a:r>
          </a:p>
        </p:txBody>
      </p:sp>
      <p:sp>
        <p:nvSpPr>
          <p:cNvPr id="9" name="Shape 208">
            <a:extLst>
              <a:ext uri="{FF2B5EF4-FFF2-40B4-BE49-F238E27FC236}">
                <a16:creationId xmlns:a16="http://schemas.microsoft.com/office/drawing/2014/main" id="{20123DEE-9C11-4F18-B0EE-E14676F70AE2}"/>
              </a:ext>
            </a:extLst>
          </p:cNvPr>
          <p:cNvSpPr/>
          <p:nvPr/>
        </p:nvSpPr>
        <p:spPr>
          <a:xfrm>
            <a:off x="8325485" y="3532187"/>
            <a:ext cx="1800225" cy="611188"/>
          </a:xfrm>
          <a:prstGeom prst="rect">
            <a:avLst/>
          </a:prstGeom>
          <a:ln w="12700">
            <a:miter lim="400000"/>
          </a:ln>
        </p:spPr>
        <p:txBody>
          <a:bodyPr lIns="45719" tIns="45719" rIns="45719" bIns="45719">
            <a:spAutoFit/>
          </a:bodyPr>
          <a:lstStyle>
            <a:lvl1pPr algn="l" defTabSz="914400">
              <a:defRPr sz="2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defRPr sz="1800"/>
            </a:pPr>
            <a:r>
              <a:rPr sz="1687"/>
              <a:t>Z (or T) -score threshold</a:t>
            </a:r>
          </a:p>
        </p:txBody>
      </p:sp>
      <p:sp>
        <p:nvSpPr>
          <p:cNvPr id="10" name="Shape 209">
            <a:extLst>
              <a:ext uri="{FF2B5EF4-FFF2-40B4-BE49-F238E27FC236}">
                <a16:creationId xmlns:a16="http://schemas.microsoft.com/office/drawing/2014/main" id="{A277AFFE-6D74-4F3C-9DC0-0B8CF1904533}"/>
              </a:ext>
            </a:extLst>
          </p:cNvPr>
          <p:cNvSpPr/>
          <p:nvPr/>
        </p:nvSpPr>
        <p:spPr>
          <a:xfrm flipH="1" flipV="1">
            <a:off x="2564448" y="3429000"/>
            <a:ext cx="360362" cy="571500"/>
          </a:xfrm>
          <a:prstGeom prst="line">
            <a:avLst/>
          </a:prstGeom>
          <a:ln w="12700">
            <a:solidFill>
              <a:srgbClr val="FF0000"/>
            </a:solidFill>
            <a:tailEnd type="triangle"/>
          </a:ln>
        </p:spPr>
        <p:txBody>
          <a:bodyPr lIns="45719" tIns="45719" rIns="45719" bIns="45719"/>
          <a:lstStyle/>
          <a:p>
            <a:pPr defTabSz="32145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  <a:endParaRPr sz="1125">
              <a:latin typeface="Helvetica"/>
              <a:ea typeface="Helvetica"/>
              <a:cs typeface="Helvetica"/>
              <a:sym typeface="Helvetica"/>
            </a:endParaRPr>
          </a:p>
        </p:txBody>
      </p:sp>
      <p:sp>
        <p:nvSpPr>
          <p:cNvPr id="11" name="Shape 210">
            <a:extLst>
              <a:ext uri="{FF2B5EF4-FFF2-40B4-BE49-F238E27FC236}">
                <a16:creationId xmlns:a16="http://schemas.microsoft.com/office/drawing/2014/main" id="{DD6C709D-8152-4930-9035-1994B762A14C}"/>
              </a:ext>
            </a:extLst>
          </p:cNvPr>
          <p:cNvSpPr/>
          <p:nvPr/>
        </p:nvSpPr>
        <p:spPr>
          <a:xfrm>
            <a:off x="3121501" y="3875896"/>
            <a:ext cx="1800225" cy="611188"/>
          </a:xfrm>
          <a:prstGeom prst="rect">
            <a:avLst/>
          </a:prstGeom>
          <a:ln w="12700">
            <a:miter lim="400000"/>
          </a:ln>
        </p:spPr>
        <p:txBody>
          <a:bodyPr lIns="45719" tIns="45719" rIns="45719" bIns="45719">
            <a:spAutoFit/>
          </a:bodyPr>
          <a:lstStyle>
            <a:lvl1pPr algn="l" defTabSz="914400">
              <a:defRPr sz="2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defRPr sz="1800"/>
            </a:pPr>
            <a:r>
              <a:rPr sz="1687" dirty="0"/>
              <a:t>Expected Euler Characteristic</a:t>
            </a:r>
          </a:p>
        </p:txBody>
      </p:sp>
      <p:pic>
        <p:nvPicPr>
          <p:cNvPr id="14" name="Content Placeholder 3">
            <a:extLst>
              <a:ext uri="{FF2B5EF4-FFF2-40B4-BE49-F238E27FC236}">
                <a16:creationId xmlns:a16="http://schemas.microsoft.com/office/drawing/2014/main" id="{1C9EFFB0-851B-44E1-89A4-855363D8BF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5"/>
          <a:srcRect l="28279" t="39345" r="32270" b="48714"/>
          <a:stretch/>
        </p:blipFill>
        <p:spPr>
          <a:xfrm>
            <a:off x="4715123" y="4835540"/>
            <a:ext cx="2822713" cy="480391"/>
          </a:xfrm>
          <a:prstGeom prst="rect">
            <a:avLst/>
          </a:prstGeom>
        </p:spPr>
      </p:pic>
      <p:sp>
        <p:nvSpPr>
          <p:cNvPr id="15" name="Shape 209">
            <a:extLst>
              <a:ext uri="{FF2B5EF4-FFF2-40B4-BE49-F238E27FC236}">
                <a16:creationId xmlns:a16="http://schemas.microsoft.com/office/drawing/2014/main" id="{825E2B68-21C2-49EA-9079-3FDD3216258D}"/>
              </a:ext>
            </a:extLst>
          </p:cNvPr>
          <p:cNvSpPr/>
          <p:nvPr/>
        </p:nvSpPr>
        <p:spPr>
          <a:xfrm>
            <a:off x="4715123" y="4246562"/>
            <a:ext cx="1830060" cy="415131"/>
          </a:xfrm>
          <a:prstGeom prst="line">
            <a:avLst/>
          </a:prstGeom>
          <a:ln w="12700">
            <a:solidFill>
              <a:srgbClr val="FF0000"/>
            </a:solidFill>
            <a:tailEnd type="triangle"/>
          </a:ln>
        </p:spPr>
        <p:txBody>
          <a:bodyPr lIns="45719" tIns="45719" rIns="45719" bIns="45719"/>
          <a:lstStyle/>
          <a:p>
            <a:pPr defTabSz="32145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  <a:endParaRPr sz="1125">
              <a:latin typeface="Helvetica"/>
              <a:ea typeface="Helvetica"/>
              <a:cs typeface="Helvetica"/>
              <a:sym typeface="Helvetic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071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053"/>
    </mc:Choice>
    <mc:Fallback xmlns="">
      <p:transition spd="slow" advTm="73053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58147-11A8-4E0F-ADE1-A8FDF3399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231" y="881808"/>
            <a:ext cx="10058400" cy="1450757"/>
          </a:xfrm>
        </p:spPr>
        <p:txBody>
          <a:bodyPr/>
          <a:lstStyle/>
          <a:p>
            <a:r>
              <a:rPr lang="en-GB" b="1" dirty="0"/>
              <a:t>Random Field Theory: finding threshold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C2AF1C-69EB-47E7-A5F8-6701443CB7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440766"/>
          </a:xfrm>
        </p:spPr>
        <p:txBody>
          <a:bodyPr/>
          <a:lstStyle/>
          <a:p>
            <a:pPr lvl="1">
              <a:buFont typeface="Wingdings" panose="05000000000000000000" pitchFamily="2" charset="2"/>
              <a:buChar char="q"/>
            </a:pPr>
            <a:endParaRPr lang="en-GB" sz="1200" dirty="0"/>
          </a:p>
          <a:p>
            <a:pPr marL="544068" lvl="1" indent="-342900">
              <a:buFont typeface="+mj-lt"/>
              <a:buAutoNum type="arabicPeriod"/>
            </a:pPr>
            <a:r>
              <a:rPr lang="en-GB" sz="2100" dirty="0"/>
              <a:t>Estimate smoothness </a:t>
            </a:r>
          </a:p>
          <a:p>
            <a:pPr marL="544068" lvl="1" indent="-342900">
              <a:buFont typeface="+mj-lt"/>
              <a:buAutoNum type="arabicPeriod"/>
            </a:pPr>
            <a:endParaRPr lang="en-GB" sz="2100" dirty="0"/>
          </a:p>
          <a:p>
            <a:pPr marL="544068" lvl="1" indent="-342900">
              <a:buFont typeface="+mj-lt"/>
              <a:buAutoNum type="arabicPeriod"/>
            </a:pPr>
            <a:endParaRPr lang="en-GB" sz="2100" dirty="0"/>
          </a:p>
          <a:p>
            <a:pPr marL="544068" lvl="1" indent="-342900">
              <a:buFont typeface="+mj-lt"/>
              <a:buAutoNum type="arabicPeriod"/>
            </a:pPr>
            <a:r>
              <a:rPr lang="en-GB" sz="2100" dirty="0"/>
              <a:t>Get RESELs</a:t>
            </a:r>
          </a:p>
          <a:p>
            <a:pPr marL="544068" lvl="1" indent="-342900">
              <a:buFont typeface="+mj-lt"/>
              <a:buAutoNum type="arabicPeriod"/>
            </a:pPr>
            <a:endParaRPr lang="en-GB" sz="2100" dirty="0"/>
          </a:p>
          <a:p>
            <a:pPr marL="544068" lvl="1" indent="-342900">
              <a:buFont typeface="+mj-lt"/>
              <a:buAutoNum type="arabicPeriod"/>
            </a:pPr>
            <a:endParaRPr lang="en-GB" sz="2100" dirty="0"/>
          </a:p>
          <a:p>
            <a:pPr marL="544068" lvl="1" indent="-342900">
              <a:buFont typeface="+mj-lt"/>
              <a:buAutoNum type="arabicPeriod"/>
            </a:pPr>
            <a:r>
              <a:rPr lang="en-GB" sz="2100" dirty="0"/>
              <a:t>Euler Characteristic</a:t>
            </a:r>
          </a:p>
          <a:p>
            <a:pPr marL="544068" lvl="1" indent="-342900">
              <a:buFont typeface="+mj-lt"/>
              <a:buAutoNum type="arabicPeriod"/>
            </a:pPr>
            <a:endParaRPr lang="en-GB" sz="2100" dirty="0"/>
          </a:p>
          <a:p>
            <a:pPr marL="544068" lvl="1" indent="-342900">
              <a:buFont typeface="+mj-lt"/>
              <a:buAutoNum type="arabicPeriod"/>
            </a:pPr>
            <a:r>
              <a:rPr lang="en-GB" sz="2100" dirty="0"/>
              <a:t>Find height threshold for desired FWE</a:t>
            </a:r>
            <a:endParaRPr lang="en-GB" sz="2400" dirty="0"/>
          </a:p>
          <a:p>
            <a:pPr>
              <a:buFont typeface="Wingdings" panose="05000000000000000000" pitchFamily="2" charset="2"/>
              <a:buChar char="q"/>
            </a:pPr>
            <a:endParaRPr lang="en-GB" dirty="0"/>
          </a:p>
          <a:p>
            <a:endParaRPr lang="en-GB" dirty="0"/>
          </a:p>
        </p:txBody>
      </p:sp>
      <p:pic>
        <p:nvPicPr>
          <p:cNvPr id="4" name="Picture 4" descr="A Three-Dimensional Localization Algorithm Based on DV-Hop in ...">
            <a:extLst>
              <a:ext uri="{FF2B5EF4-FFF2-40B4-BE49-F238E27FC236}">
                <a16:creationId xmlns:a16="http://schemas.microsoft.com/office/drawing/2014/main" id="{DC4CCD91-6ECE-46DC-854C-DC4E366A9A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54" b="-1"/>
          <a:stretch/>
        </p:blipFill>
        <p:spPr bwMode="auto">
          <a:xfrm>
            <a:off x="6126480" y="2260409"/>
            <a:ext cx="727171" cy="41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0D400C-3CCA-411E-A093-6A3C139423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0512" y="2078499"/>
            <a:ext cx="1206886" cy="6719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7898E2-BF43-4E58-BB9C-9A3A78DC7E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8221" y="2072568"/>
            <a:ext cx="1181611" cy="693476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8271B27-BE1E-4588-B4E6-00E4F6824410}"/>
              </a:ext>
            </a:extLst>
          </p:cNvPr>
          <p:cNvCxnSpPr>
            <a:cxnSpLocks/>
          </p:cNvCxnSpPr>
          <p:nvPr/>
        </p:nvCxnSpPr>
        <p:spPr>
          <a:xfrm>
            <a:off x="6713267" y="2248445"/>
            <a:ext cx="733363" cy="1196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B8B5C3E-E3DB-425B-84FB-FBAF46C6A7F8}"/>
              </a:ext>
            </a:extLst>
          </p:cNvPr>
          <p:cNvCxnSpPr>
            <a:cxnSpLocks/>
          </p:cNvCxnSpPr>
          <p:nvPr/>
        </p:nvCxnSpPr>
        <p:spPr>
          <a:xfrm>
            <a:off x="5421345" y="2299518"/>
            <a:ext cx="767864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Content Placeholder 3">
            <a:extLst>
              <a:ext uri="{FF2B5EF4-FFF2-40B4-BE49-F238E27FC236}">
                <a16:creationId xmlns:a16="http://schemas.microsoft.com/office/drawing/2014/main" id="{D08D9444-2684-4BB1-9E27-CE873E2EB9E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934" t="28080" r="21385" b="19469"/>
          <a:stretch/>
        </p:blipFill>
        <p:spPr>
          <a:xfrm>
            <a:off x="3123701" y="3122336"/>
            <a:ext cx="1680254" cy="766061"/>
          </a:xfrm>
          <a:prstGeom prst="rect">
            <a:avLst/>
          </a:prstGeom>
        </p:spPr>
      </p:pic>
      <p:pic>
        <p:nvPicPr>
          <p:cNvPr id="16" name="image28.png">
            <a:extLst>
              <a:ext uri="{FF2B5EF4-FFF2-40B4-BE49-F238E27FC236}">
                <a16:creationId xmlns:a16="http://schemas.microsoft.com/office/drawing/2014/main" id="{6D354822-C46B-4ACE-A724-8C5504549B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6" t="32634" r="21111" b="57079"/>
          <a:stretch>
            <a:fillRect/>
          </a:stretch>
        </p:blipFill>
        <p:spPr bwMode="auto">
          <a:xfrm>
            <a:off x="5258107" y="5370302"/>
            <a:ext cx="5892097" cy="634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7328F9A-FC27-482E-926E-5350CAC2005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230" r="66868"/>
          <a:stretch/>
        </p:blipFill>
        <p:spPr>
          <a:xfrm flipH="1">
            <a:off x="4228898" y="4018790"/>
            <a:ext cx="900054" cy="68151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7B352C0-FE56-454A-A07F-A10E076DCB0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3951" r="36147"/>
          <a:stretch/>
        </p:blipFill>
        <p:spPr>
          <a:xfrm flipH="1">
            <a:off x="5279415" y="4018790"/>
            <a:ext cx="900054" cy="68151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B8F5A78-A8F4-48DB-9A07-2F9FDB67BDA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4110" r="5988"/>
          <a:stretch/>
        </p:blipFill>
        <p:spPr>
          <a:xfrm flipH="1">
            <a:off x="6403624" y="4018790"/>
            <a:ext cx="900054" cy="68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15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320"/>
    </mc:Choice>
    <mc:Fallback xmlns="">
      <p:transition spd="slow" advTm="9632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Full width at half maximum - Wikipedia">
            <a:extLst>
              <a:ext uri="{FF2B5EF4-FFF2-40B4-BE49-F238E27FC236}">
                <a16:creationId xmlns:a16="http://schemas.microsoft.com/office/drawing/2014/main" id="{CCF74053-2F6F-4243-B587-43A56AC3E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163" y="2002144"/>
            <a:ext cx="3978690" cy="265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 Three-Dimensional Localization Algorithm Based on DV-Hop in ...">
            <a:extLst>
              <a:ext uri="{FF2B5EF4-FFF2-40B4-BE49-F238E27FC236}">
                <a16:creationId xmlns:a16="http://schemas.microsoft.com/office/drawing/2014/main" id="{B6655E85-5AC7-41BA-AEB4-A83657E2DB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54" b="-1"/>
          <a:stretch/>
        </p:blipFill>
        <p:spPr bwMode="auto">
          <a:xfrm>
            <a:off x="4172361" y="3306700"/>
            <a:ext cx="2153801" cy="123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C45D16-43E7-4E07-8D13-A6B7834C91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1)Estimate Smoothness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B70C61-7FF7-4DBA-BFE2-59A47008FC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613" y="1959304"/>
            <a:ext cx="3574665" cy="19903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791877-D517-4BD5-9C3E-26B84E9EC3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044" y="4176358"/>
            <a:ext cx="3499802" cy="2054000"/>
          </a:xfrm>
          <a:prstGeom prst="rect">
            <a:avLst/>
          </a:prstGeom>
        </p:spPr>
      </p:pic>
      <p:pic>
        <p:nvPicPr>
          <p:cNvPr id="1026" name="Picture 2" descr="https://i.redd.it/oa0fw4j1ola21.png">
            <a:extLst>
              <a:ext uri="{FF2B5EF4-FFF2-40B4-BE49-F238E27FC236}">
                <a16:creationId xmlns:a16="http://schemas.microsoft.com/office/drawing/2014/main" id="{5A9BC184-235A-4D09-881A-864CFB9E961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174" y="4678889"/>
            <a:ext cx="2930013" cy="1556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58F6C9F-D25A-4BC8-808D-2DBB93966883}"/>
              </a:ext>
            </a:extLst>
          </p:cNvPr>
          <p:cNvCxnSpPr>
            <a:cxnSpLocks/>
          </p:cNvCxnSpPr>
          <p:nvPr/>
        </p:nvCxnSpPr>
        <p:spPr>
          <a:xfrm flipH="1">
            <a:off x="4187232" y="4646256"/>
            <a:ext cx="698469" cy="47843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9CD4E0E-2A34-4BA1-ADA3-9F85FD63707D}"/>
              </a:ext>
            </a:extLst>
          </p:cNvPr>
          <p:cNvCxnSpPr>
            <a:cxnSpLocks/>
          </p:cNvCxnSpPr>
          <p:nvPr/>
        </p:nvCxnSpPr>
        <p:spPr>
          <a:xfrm>
            <a:off x="4187232" y="3057138"/>
            <a:ext cx="772325" cy="36643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299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3130"/>
    </mc:Choice>
    <mc:Fallback xmlns="">
      <p:transition spd="slow" advTm="25313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1215D-AED2-474A-97C4-36ED616A0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2)</a:t>
            </a:r>
            <a:r>
              <a:rPr lang="en-GB" b="1" dirty="0" err="1"/>
              <a:t>REsolution</a:t>
            </a:r>
            <a:r>
              <a:rPr lang="en-GB" b="1" dirty="0"/>
              <a:t> </a:t>
            </a:r>
            <a:r>
              <a:rPr lang="en-GB" b="1" dirty="0" err="1"/>
              <a:t>ELement</a:t>
            </a:r>
            <a:r>
              <a:rPr lang="en-GB" b="1" dirty="0"/>
              <a:t> (RESEL)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75595A1-0959-4072-B5F1-62727BE60B9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934" t="28080" r="21385" b="19469"/>
          <a:stretch/>
        </p:blipFill>
        <p:spPr>
          <a:xfrm>
            <a:off x="6272839" y="3556125"/>
            <a:ext cx="5841906" cy="266344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A509148-874F-4063-940A-23F02F95CE9F}"/>
                  </a:ext>
                </a:extLst>
              </p:cNvPr>
              <p:cNvSpPr txBox="1"/>
              <p:nvPr/>
            </p:nvSpPr>
            <p:spPr>
              <a:xfrm>
                <a:off x="4998169" y="1817383"/>
                <a:ext cx="4522269" cy="7545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GB" sz="240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𝐹𝑊𝐻𝑀𝑥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𝐹𝑊𝐻𝑀𝑦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𝐹𝑊𝐻𝑀𝑧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A509148-874F-4063-940A-23F02F95CE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8169" y="1817383"/>
                <a:ext cx="4522269" cy="75456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EF78970-636C-4DF9-82D7-8D0A48A76785}"/>
                  </a:ext>
                </a:extLst>
              </p:cNvPr>
              <p:cNvSpPr txBox="1"/>
              <p:nvPr/>
            </p:nvSpPr>
            <p:spPr>
              <a:xfrm>
                <a:off x="1097279" y="3831651"/>
                <a:ext cx="3580348" cy="5757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GB" sz="200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𝐹𝑊𝐻𝑀</m:t>
                          </m:r>
                        </m:den>
                      </m:f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EF78970-636C-4DF9-82D7-8D0A48A767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7279" y="3831651"/>
                <a:ext cx="3580348" cy="57579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13875F-546D-485A-9EAD-527B085998C7}"/>
                  </a:ext>
                </a:extLst>
              </p:cNvPr>
              <p:cNvSpPr txBox="1"/>
              <p:nvPr/>
            </p:nvSpPr>
            <p:spPr>
              <a:xfrm>
                <a:off x="2164791" y="4605988"/>
                <a:ext cx="3580348" cy="57817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GB" sz="200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2.5</m:t>
                          </m:r>
                        </m:den>
                      </m:f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13875F-546D-485A-9EAD-527B085998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4791" y="4605988"/>
                <a:ext cx="3580348" cy="57817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363A0F7-857F-445D-ACFF-A3FCC251468F}"/>
                  </a:ext>
                </a:extLst>
              </p:cNvPr>
              <p:cNvSpPr txBox="1"/>
              <p:nvPr/>
            </p:nvSpPr>
            <p:spPr>
              <a:xfrm>
                <a:off x="3207995" y="5292534"/>
                <a:ext cx="3580348" cy="57817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GB" sz="200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2.5</m:t>
                          </m:r>
                        </m:den>
                      </m:f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363A0F7-857F-445D-ACFF-A3FCC25146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7995" y="5292534"/>
                <a:ext cx="3580348" cy="57817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BA6E42B-31B3-46F9-BA71-DE872A9C1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79" y="1845734"/>
            <a:ext cx="10351121" cy="43827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GB" sz="2800" dirty="0"/>
              <a:t>RESEL = FWHM (</a:t>
            </a:r>
            <a:r>
              <a:rPr lang="en-GB" sz="2800" dirty="0" err="1"/>
              <a:t>x,y,z</a:t>
            </a:r>
            <a:r>
              <a:rPr lang="en-GB" sz="2800" dirty="0"/>
              <a:t>)</a:t>
            </a:r>
          </a:p>
          <a:p>
            <a:pPr>
              <a:buFont typeface="Wingdings" panose="05000000000000000000" pitchFamily="2" charset="2"/>
              <a:buChar char="q"/>
            </a:pPr>
            <a:endParaRPr lang="en-GB" sz="2800" dirty="0"/>
          </a:p>
          <a:p>
            <a:pPr>
              <a:buFont typeface="Wingdings" panose="05000000000000000000" pitchFamily="2" charset="2"/>
              <a:buChar char="q"/>
            </a:pPr>
            <a:r>
              <a:rPr lang="en-GB" sz="2800" dirty="0"/>
              <a:t>RESEL count = volume search area in units of smoothness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348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9297"/>
    </mc:Choice>
    <mc:Fallback xmlns="">
      <p:transition spd="slow" advTm="1992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96E7221-A306-4871-8671-59D11C8D38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28279" t="39345" r="32270" b="48714"/>
          <a:stretch/>
        </p:blipFill>
        <p:spPr>
          <a:xfrm>
            <a:off x="708615" y="3598204"/>
            <a:ext cx="2822713" cy="48039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84457D2-CC94-44A6-A4EA-FB970FC90D0E}"/>
              </a:ext>
            </a:extLst>
          </p:cNvPr>
          <p:cNvSpPr txBox="1">
            <a:spLocks/>
          </p:cNvSpPr>
          <p:nvPr/>
        </p:nvSpPr>
        <p:spPr>
          <a:xfrm>
            <a:off x="814552" y="908736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/>
              <a:t>3)The Euler Characteristic</a:t>
            </a:r>
            <a:br>
              <a:rPr lang="en-GB" b="1" dirty="0"/>
            </a:br>
            <a:endParaRPr lang="en-GB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DF2D31-8339-45CD-B37B-123FB440E2A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20870" t="22789" r="36087" b="11865"/>
          <a:stretch/>
        </p:blipFill>
        <p:spPr>
          <a:xfrm>
            <a:off x="5969511" y="1686988"/>
            <a:ext cx="5363463" cy="45779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0498F4-B878-458C-A254-A6DD117E999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30" r="66868"/>
          <a:stretch/>
        </p:blipFill>
        <p:spPr>
          <a:xfrm>
            <a:off x="4297248" y="2721937"/>
            <a:ext cx="1862208" cy="14100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DBB418-C465-4656-8FFB-3AB8B706912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3951" r="36147"/>
          <a:stretch/>
        </p:blipFill>
        <p:spPr>
          <a:xfrm>
            <a:off x="7668684" y="1154565"/>
            <a:ext cx="1862208" cy="14100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30B35B-D87B-42F7-BEEF-9F72697260C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4110" r="5988"/>
          <a:stretch/>
        </p:blipFill>
        <p:spPr>
          <a:xfrm>
            <a:off x="9481825" y="3583682"/>
            <a:ext cx="1862208" cy="141004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A0A69E5-8857-4721-B7ED-8AEFC7CCDFAE}"/>
              </a:ext>
            </a:extLst>
          </p:cNvPr>
          <p:cNvSpPr txBox="1"/>
          <p:nvPr/>
        </p:nvSpPr>
        <p:spPr>
          <a:xfrm>
            <a:off x="593003" y="4222242"/>
            <a:ext cx="37510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 Z set to 4 </a:t>
            </a:r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en-GB" dirty="0"/>
              <a:t> EC  of 0.6. </a:t>
            </a:r>
          </a:p>
          <a:p>
            <a:endParaRPr lang="en-GB" dirty="0"/>
          </a:p>
          <a:p>
            <a:r>
              <a:rPr lang="en-GB" dirty="0"/>
              <a:t>The probability of getting one or more regions (blobs) where Z is greater than 4, in a 2D image with 256 resels is 0.06.</a:t>
            </a:r>
          </a:p>
        </p:txBody>
      </p:sp>
      <p:pic>
        <p:nvPicPr>
          <p:cNvPr id="10" name="image28.png">
            <a:extLst>
              <a:ext uri="{FF2B5EF4-FFF2-40B4-BE49-F238E27FC236}">
                <a16:creationId xmlns:a16="http://schemas.microsoft.com/office/drawing/2014/main" id="{F6DCD2D3-4285-426F-B2A0-2E5C44D29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6" t="32634" r="21111" b="57079"/>
          <a:stretch>
            <a:fillRect/>
          </a:stretch>
        </p:blipFill>
        <p:spPr bwMode="auto">
          <a:xfrm>
            <a:off x="354529" y="2204719"/>
            <a:ext cx="5363463" cy="57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706F63D-64F5-4C8B-A375-6C1AFA9E362C}"/>
              </a:ext>
            </a:extLst>
          </p:cNvPr>
          <p:cNvSpPr txBox="1"/>
          <p:nvPr/>
        </p:nvSpPr>
        <p:spPr>
          <a:xfrm>
            <a:off x="8309651" y="2614525"/>
            <a:ext cx="789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10</a:t>
            </a:r>
            <a:endParaRPr lang="en-GB" sz="1400" b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060A40-BAE2-45EF-8B39-16F59ACC795E}"/>
              </a:ext>
            </a:extLst>
          </p:cNvPr>
          <p:cNvSpPr txBox="1"/>
          <p:nvPr/>
        </p:nvSpPr>
        <p:spPr>
          <a:xfrm>
            <a:off x="5054216" y="4222242"/>
            <a:ext cx="663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6CBDB0B-88A7-49F4-A03D-CFDF017B8BC4}"/>
              </a:ext>
            </a:extLst>
          </p:cNvPr>
          <p:cNvSpPr txBox="1"/>
          <p:nvPr/>
        </p:nvSpPr>
        <p:spPr>
          <a:xfrm>
            <a:off x="10081041" y="4844480"/>
            <a:ext cx="663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561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6434"/>
    </mc:Choice>
    <mc:Fallback xmlns="">
      <p:transition spd="slow" advTm="2064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F0545-6341-4A85-B7AB-5DE7CAF03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Not just the RESELs!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5E84F3-05D9-4A34-B4EE-B36FEBEE84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623" t="45712" r="21633" b="27881"/>
          <a:stretch/>
        </p:blipFill>
        <p:spPr>
          <a:xfrm>
            <a:off x="1067956" y="1759782"/>
            <a:ext cx="7893698" cy="1810138"/>
          </a:xfrm>
          <a:prstGeom prst="rect">
            <a:avLst/>
          </a:prstGeom>
        </p:spPr>
      </p:pic>
      <p:pic>
        <p:nvPicPr>
          <p:cNvPr id="6" name="image30.png">
            <a:extLst>
              <a:ext uri="{FF2B5EF4-FFF2-40B4-BE49-F238E27FC236}">
                <a16:creationId xmlns:a16="http://schemas.microsoft.com/office/drawing/2014/main" id="{EAB65295-1EA1-4314-A515-8A475771E8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454" y="2529951"/>
            <a:ext cx="4698272" cy="371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8BCD04-2C68-44BD-B9BE-2B37CBA8B3D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511" t="21692" r="22907" b="7886"/>
          <a:stretch/>
        </p:blipFill>
        <p:spPr>
          <a:xfrm>
            <a:off x="1659874" y="3682717"/>
            <a:ext cx="3278589" cy="2566344"/>
          </a:xfrm>
          <a:prstGeom prst="rect">
            <a:avLst/>
          </a:prstGeom>
        </p:spPr>
      </p:pic>
      <p:pic>
        <p:nvPicPr>
          <p:cNvPr id="8" name="Picture 2" descr="Create sphere - MATLAB sphere">
            <a:extLst>
              <a:ext uri="{FF2B5EF4-FFF2-40B4-BE49-F238E27FC236}">
                <a16:creationId xmlns:a16="http://schemas.microsoft.com/office/drawing/2014/main" id="{56716F16-3D40-4AF5-B1C3-782D286686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8" t="16618" r="23533" b="22630"/>
          <a:stretch/>
        </p:blipFill>
        <p:spPr bwMode="auto">
          <a:xfrm>
            <a:off x="4153825" y="4166777"/>
            <a:ext cx="860980" cy="82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reate sphere - MATLAB sphere">
            <a:extLst>
              <a:ext uri="{FF2B5EF4-FFF2-40B4-BE49-F238E27FC236}">
                <a16:creationId xmlns:a16="http://schemas.microsoft.com/office/drawing/2014/main" id="{9E0A374A-FD44-4884-8068-A5F9CDA8D7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8" t="16618" r="23533" b="22630"/>
          <a:stretch/>
        </p:blipFill>
        <p:spPr bwMode="auto">
          <a:xfrm>
            <a:off x="3622363" y="4736400"/>
            <a:ext cx="598424" cy="57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reate sphere - MATLAB sphere">
            <a:extLst>
              <a:ext uri="{FF2B5EF4-FFF2-40B4-BE49-F238E27FC236}">
                <a16:creationId xmlns:a16="http://schemas.microsoft.com/office/drawing/2014/main" id="{1F3FED21-A6BA-4BA3-A000-57FFD8BAF6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8" t="16618" r="23533" b="22630"/>
          <a:stretch/>
        </p:blipFill>
        <p:spPr bwMode="auto">
          <a:xfrm>
            <a:off x="3134865" y="5267260"/>
            <a:ext cx="459917" cy="44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reate sphere - MATLAB sphere">
            <a:extLst>
              <a:ext uri="{FF2B5EF4-FFF2-40B4-BE49-F238E27FC236}">
                <a16:creationId xmlns:a16="http://schemas.microsoft.com/office/drawing/2014/main" id="{117D6E40-9FE6-4159-A419-8FBBFBAC2E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8" t="16618" r="23533" b="22630"/>
          <a:stretch/>
        </p:blipFill>
        <p:spPr bwMode="auto">
          <a:xfrm>
            <a:off x="2833816" y="5625110"/>
            <a:ext cx="276876" cy="266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77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116"/>
    </mc:Choice>
    <mc:Fallback xmlns="">
      <p:transition spd="slow" advTm="190116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56DE9-DF2E-4295-B7A2-B8A3F2939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Adaptability of RFT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B39D15-FFC5-4C14-8D6D-529F38A343E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623" t="45712" r="21633" b="27881"/>
          <a:stretch/>
        </p:blipFill>
        <p:spPr>
          <a:xfrm>
            <a:off x="2026713" y="1947709"/>
            <a:ext cx="7893698" cy="18101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2CADB1E-95BC-4946-976C-7146DFB3AEA5}"/>
              </a:ext>
            </a:extLst>
          </p:cNvPr>
          <p:cNvSpPr txBox="1"/>
          <p:nvPr/>
        </p:nvSpPr>
        <p:spPr>
          <a:xfrm>
            <a:off x="343156" y="3989376"/>
            <a:ext cx="4095730" cy="461665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Statistic value (t/z/f) increases?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78CC98-2982-4E72-920D-AD4798CD8301}"/>
              </a:ext>
            </a:extLst>
          </p:cNvPr>
          <p:cNvSpPr txBox="1"/>
          <p:nvPr/>
        </p:nvSpPr>
        <p:spPr>
          <a:xfrm>
            <a:off x="4936273" y="3989375"/>
            <a:ext cx="3478874" cy="461665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Search volume increases?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9F1AA0-77F4-4F63-BAA2-EC82207E5264}"/>
              </a:ext>
            </a:extLst>
          </p:cNvPr>
          <p:cNvSpPr txBox="1"/>
          <p:nvPr/>
        </p:nvSpPr>
        <p:spPr>
          <a:xfrm>
            <a:off x="8820475" y="3989375"/>
            <a:ext cx="3036187" cy="461665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Smoothing increases?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10FF8A61-906D-40D8-B140-9096F7D7275B}"/>
              </a:ext>
            </a:extLst>
          </p:cNvPr>
          <p:cNvSpPr/>
          <p:nvPr/>
        </p:nvSpPr>
        <p:spPr>
          <a:xfrm rot="5400000">
            <a:off x="1554545" y="5196806"/>
            <a:ext cx="944336" cy="728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D6096FB5-E912-4518-AC3F-225EFA87287E}"/>
              </a:ext>
            </a:extLst>
          </p:cNvPr>
          <p:cNvSpPr/>
          <p:nvPr/>
        </p:nvSpPr>
        <p:spPr>
          <a:xfrm rot="16200000">
            <a:off x="6203542" y="5196024"/>
            <a:ext cx="944336" cy="728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D350687-C991-464C-9F4C-A84D3876BDCC}"/>
              </a:ext>
            </a:extLst>
          </p:cNvPr>
          <p:cNvSpPr/>
          <p:nvPr/>
        </p:nvSpPr>
        <p:spPr>
          <a:xfrm rot="5400000">
            <a:off x="10123923" y="5196024"/>
            <a:ext cx="944336" cy="728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00F863-8F15-4439-8FCF-F6536BCBD50F}"/>
              </a:ext>
            </a:extLst>
          </p:cNvPr>
          <p:cNvSpPr txBox="1"/>
          <p:nvPr/>
        </p:nvSpPr>
        <p:spPr>
          <a:xfrm>
            <a:off x="1522011" y="4626498"/>
            <a:ext cx="1009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FWER</a:t>
            </a:r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EA3A89-0795-477B-9E18-B8141F0CF2CE}"/>
              </a:ext>
            </a:extLst>
          </p:cNvPr>
          <p:cNvSpPr txBox="1"/>
          <p:nvPr/>
        </p:nvSpPr>
        <p:spPr>
          <a:xfrm>
            <a:off x="6270398" y="4626497"/>
            <a:ext cx="1009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FWER</a:t>
            </a:r>
            <a:endParaRPr lang="en-GB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C3E406-FDEA-401E-B834-B2771C32E6E2}"/>
              </a:ext>
            </a:extLst>
          </p:cNvPr>
          <p:cNvSpPr txBox="1"/>
          <p:nvPr/>
        </p:nvSpPr>
        <p:spPr>
          <a:xfrm>
            <a:off x="10146276" y="4584667"/>
            <a:ext cx="1009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FWER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223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344"/>
    </mc:Choice>
    <mc:Fallback xmlns="">
      <p:transition spd="slow" advTm="1703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973B2-12A9-4279-8FC6-7FFA92343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B1D6E2-E002-42C2-81C3-71CFE1562E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Nichols, T. (2012). Multiple testing corrections, nonparametric methods, and random field theory. </a:t>
            </a:r>
            <a:r>
              <a:rPr lang="en-GB" i="1" dirty="0" err="1"/>
              <a:t>NeuroImage</a:t>
            </a:r>
            <a:r>
              <a:rPr lang="en-GB" dirty="0"/>
              <a:t>. 62 (2), 811-815.</a:t>
            </a:r>
          </a:p>
          <a:p>
            <a:r>
              <a:rPr lang="en-GB" dirty="0" err="1"/>
              <a:t>Kilner</a:t>
            </a:r>
            <a:r>
              <a:rPr lang="en-GB" dirty="0"/>
              <a:t>, J., </a:t>
            </a:r>
            <a:r>
              <a:rPr lang="en-GB" dirty="0" err="1"/>
              <a:t>Kiebel</a:t>
            </a:r>
            <a:r>
              <a:rPr lang="en-GB" dirty="0"/>
              <a:t>, S. &amp; </a:t>
            </a:r>
            <a:r>
              <a:rPr lang="en-GB" dirty="0" err="1"/>
              <a:t>Friston</a:t>
            </a:r>
            <a:r>
              <a:rPr lang="en-GB" dirty="0"/>
              <a:t>, K. (2005). Applications of random field theory to electrophysiology. </a:t>
            </a:r>
            <a:r>
              <a:rPr lang="en-GB" i="1" dirty="0"/>
              <a:t>Neuroscience Letters</a:t>
            </a:r>
            <a:r>
              <a:rPr lang="en-GB" dirty="0"/>
              <a:t>. 374 (3), 174-178.</a:t>
            </a:r>
            <a:r>
              <a:rPr lang="en-GB" dirty="0">
                <a:hlinkClick r:id="rId3"/>
              </a:rPr>
              <a:t> </a:t>
            </a:r>
          </a:p>
          <a:p>
            <a:r>
              <a:rPr lang="en-GB" dirty="0"/>
              <a:t>Brett, M., Penny, W. &amp; </a:t>
            </a:r>
            <a:r>
              <a:rPr lang="en-GB" dirty="0" err="1"/>
              <a:t>Kiebel</a:t>
            </a:r>
            <a:r>
              <a:rPr lang="en-GB" dirty="0"/>
              <a:t>, S. (2004). An introduction to Random Field Theory. </a:t>
            </a:r>
            <a:r>
              <a:rPr lang="en-GB" i="1" dirty="0"/>
              <a:t>Human Brain Function</a:t>
            </a:r>
            <a:r>
              <a:rPr lang="en-GB" dirty="0"/>
              <a:t>. London. 867-879.</a:t>
            </a:r>
            <a:endParaRPr lang="en-GB" dirty="0">
              <a:hlinkClick r:id="rId3"/>
            </a:endParaRPr>
          </a:p>
          <a:p>
            <a:endParaRPr lang="en-GB" dirty="0">
              <a:hlinkClick r:id="rId3"/>
            </a:endParaRPr>
          </a:p>
          <a:p>
            <a:r>
              <a:rPr lang="en-GB" dirty="0">
                <a:hlinkClick r:id="rId3"/>
              </a:rPr>
              <a:t>https://mediacentral.ucl.ac.uk/Player/2938</a:t>
            </a:r>
            <a:r>
              <a:rPr lang="en-GB" dirty="0"/>
              <a:t>    </a:t>
            </a:r>
            <a:r>
              <a:rPr lang="en-GB" dirty="0">
                <a:sym typeface="Wingdings" panose="05000000000000000000" pitchFamily="2" charset="2"/>
              </a:rPr>
              <a:t> Previous SPM course seminar on RFT. </a:t>
            </a:r>
            <a:endParaRPr lang="en-GB" dirty="0"/>
          </a:p>
          <a:p>
            <a:r>
              <a:rPr lang="en-GB" dirty="0">
                <a:hlinkClick r:id="rId4"/>
              </a:rPr>
              <a:t>https://www.youtube.com/watch?v=nv0HePjQAD8&amp;t=678s</a:t>
            </a:r>
            <a:r>
              <a:rPr lang="en-GB" dirty="0"/>
              <a:t>    </a:t>
            </a:r>
            <a:r>
              <a:rPr lang="en-GB" dirty="0">
                <a:sym typeface="Wingdings" panose="05000000000000000000" pitchFamily="2" charset="2"/>
              </a:rPr>
              <a:t> Mumford Brain Stats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566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90"/>
    </mc:Choice>
    <mc:Fallback xmlns="">
      <p:transition spd="slow" advTm="2209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0B455E21-6BB6-4AE9-9049-F790D8A2E1AD}"/>
              </a:ext>
            </a:extLst>
          </p:cNvPr>
          <p:cNvSpPr/>
          <p:nvPr/>
        </p:nvSpPr>
        <p:spPr>
          <a:xfrm>
            <a:off x="2340539" y="3758861"/>
            <a:ext cx="853015" cy="220051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7C36B46-EE19-47F8-A47C-9ED0E1B00EC4}"/>
              </a:ext>
            </a:extLst>
          </p:cNvPr>
          <p:cNvSpPr/>
          <p:nvPr/>
        </p:nvSpPr>
        <p:spPr>
          <a:xfrm>
            <a:off x="6217996" y="4853645"/>
            <a:ext cx="1541371" cy="17637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B463E1A-5E81-4DD1-84DF-3AE6356A3F01}"/>
              </a:ext>
            </a:extLst>
          </p:cNvPr>
          <p:cNvSpPr/>
          <p:nvPr/>
        </p:nvSpPr>
        <p:spPr>
          <a:xfrm>
            <a:off x="3998671" y="4900346"/>
            <a:ext cx="1541371" cy="17637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18634D7-28A1-4E1E-B0AD-D9CD75F3A128}"/>
              </a:ext>
            </a:extLst>
          </p:cNvPr>
          <p:cNvSpPr/>
          <p:nvPr/>
        </p:nvSpPr>
        <p:spPr>
          <a:xfrm>
            <a:off x="2354086" y="5023198"/>
            <a:ext cx="771770" cy="2435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24F6A8D-1414-452A-A240-5FEBAE52570D}"/>
              </a:ext>
            </a:extLst>
          </p:cNvPr>
          <p:cNvSpPr/>
          <p:nvPr/>
        </p:nvSpPr>
        <p:spPr>
          <a:xfrm>
            <a:off x="6177596" y="5026341"/>
            <a:ext cx="1790531" cy="1859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AAE5E34-99BD-4062-8734-06BD98D55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b="1" dirty="0">
                <a:cs typeface="Avenir Heavy"/>
              </a:rPr>
              <a:t>Topological inference</a:t>
            </a:r>
            <a:endParaRPr lang="en-US" b="1" dirty="0">
              <a:cs typeface="Avenir Heavy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E1B9E3B-C6B7-4329-8951-5A5F64ED07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07129" y="2550176"/>
            <a:ext cx="4099596" cy="3089646"/>
          </a:xfrm>
        </p:spPr>
        <p:txBody>
          <a:bodyPr>
            <a:normAutofit/>
          </a:bodyPr>
          <a:lstStyle/>
          <a:p>
            <a:r>
              <a:rPr lang="en-US" dirty="0">
                <a:cs typeface="Avenir Heavy"/>
              </a:rPr>
              <a:t>Set level inferences</a:t>
            </a:r>
          </a:p>
          <a:p>
            <a:pPr lvl="1"/>
            <a:r>
              <a:rPr lang="en-US" dirty="0">
                <a:cs typeface="Avenir Heavy"/>
              </a:rPr>
              <a:t>Number of clusters above u</a:t>
            </a:r>
          </a:p>
          <a:p>
            <a:pPr lvl="1"/>
            <a:endParaRPr lang="en-US" dirty="0">
              <a:cs typeface="Avenir Heavy"/>
            </a:endParaRPr>
          </a:p>
          <a:p>
            <a:r>
              <a:rPr lang="en-US" dirty="0">
                <a:cs typeface="Avenir Heavy"/>
              </a:rPr>
              <a:t>Cluster level inference</a:t>
            </a:r>
          </a:p>
          <a:p>
            <a:pPr lvl="1"/>
            <a:r>
              <a:rPr lang="en-US" dirty="0">
                <a:cs typeface="Avenir Heavy"/>
              </a:rPr>
              <a:t>Spatial extent above u</a:t>
            </a:r>
          </a:p>
          <a:p>
            <a:pPr lvl="1"/>
            <a:endParaRPr lang="en-US" dirty="0">
              <a:cs typeface="Avenir Heavy"/>
            </a:endParaRPr>
          </a:p>
          <a:p>
            <a:r>
              <a:rPr lang="en-US" dirty="0">
                <a:cs typeface="Avenir Heavy"/>
              </a:rPr>
              <a:t>Voxel level inferences</a:t>
            </a:r>
          </a:p>
          <a:p>
            <a:pPr marL="742950" lvl="1" indent="-285750"/>
            <a:r>
              <a:rPr lang="en-US" dirty="0">
                <a:cs typeface="Avenir Heavy"/>
              </a:rPr>
              <a:t>Height of local maxima</a:t>
            </a:r>
          </a:p>
          <a:p>
            <a:endParaRPr lang="en-US" dirty="0">
              <a:cs typeface="Avenir Heavy"/>
            </a:endParaRPr>
          </a:p>
        </p:txBody>
      </p:sp>
      <p:sp>
        <p:nvSpPr>
          <p:cNvPr id="13" name="Down Arrow 14">
            <a:extLst>
              <a:ext uri="{FF2B5EF4-FFF2-40B4-BE49-F238E27FC236}">
                <a16:creationId xmlns:a16="http://schemas.microsoft.com/office/drawing/2014/main" id="{73EA320B-F276-40E0-995D-14457C9D7B93}"/>
              </a:ext>
            </a:extLst>
          </p:cNvPr>
          <p:cNvSpPr/>
          <p:nvPr/>
        </p:nvSpPr>
        <p:spPr>
          <a:xfrm>
            <a:off x="8616826" y="3728256"/>
            <a:ext cx="230555" cy="1010993"/>
          </a:xfrm>
          <a:prstGeom prst="downArrow">
            <a:avLst/>
          </a:prstGeom>
          <a:solidFill>
            <a:srgbClr val="CCFFCC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6DA10B-9CEB-4D2D-ACF7-0A1B3A9B94F6}"/>
              </a:ext>
            </a:extLst>
          </p:cNvPr>
          <p:cNvSpPr txBox="1"/>
          <p:nvPr/>
        </p:nvSpPr>
        <p:spPr>
          <a:xfrm>
            <a:off x="6900432" y="3552756"/>
            <a:ext cx="1773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More specificity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A73057-6D8C-47F2-A45E-3EEE08BF0662}"/>
              </a:ext>
            </a:extLst>
          </p:cNvPr>
          <p:cNvSpPr txBox="1"/>
          <p:nvPr/>
        </p:nvSpPr>
        <p:spPr>
          <a:xfrm>
            <a:off x="6877791" y="2509372"/>
            <a:ext cx="1773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More sensitivity</a:t>
            </a:r>
          </a:p>
        </p:txBody>
      </p:sp>
      <p:sp>
        <p:nvSpPr>
          <p:cNvPr id="16" name="Down Arrow 14">
            <a:extLst>
              <a:ext uri="{FF2B5EF4-FFF2-40B4-BE49-F238E27FC236}">
                <a16:creationId xmlns:a16="http://schemas.microsoft.com/office/drawing/2014/main" id="{111F4336-F4DB-46CE-842D-89B7B1889AD7}"/>
              </a:ext>
            </a:extLst>
          </p:cNvPr>
          <p:cNvSpPr/>
          <p:nvPr/>
        </p:nvSpPr>
        <p:spPr>
          <a:xfrm rot="10800000">
            <a:off x="8595612" y="2083917"/>
            <a:ext cx="230555" cy="1010993"/>
          </a:xfrm>
          <a:prstGeom prst="downArrow">
            <a:avLst/>
          </a:prstGeom>
          <a:solidFill>
            <a:srgbClr val="CCFFCC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5C1E66C-9255-467F-AA22-5814BABCE189}"/>
              </a:ext>
            </a:extLst>
          </p:cNvPr>
          <p:cNvSpPr/>
          <p:nvPr/>
        </p:nvSpPr>
        <p:spPr>
          <a:xfrm>
            <a:off x="11145148" y="2596723"/>
            <a:ext cx="349617" cy="200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B8EFB8B-FB27-4160-87E0-C9AA1E514D9B}"/>
              </a:ext>
            </a:extLst>
          </p:cNvPr>
          <p:cNvSpPr/>
          <p:nvPr/>
        </p:nvSpPr>
        <p:spPr>
          <a:xfrm>
            <a:off x="11416966" y="3699109"/>
            <a:ext cx="349617" cy="20001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40C9AC-F194-4E19-9E05-AF829C594676}"/>
              </a:ext>
            </a:extLst>
          </p:cNvPr>
          <p:cNvSpPr/>
          <p:nvPr/>
        </p:nvSpPr>
        <p:spPr>
          <a:xfrm>
            <a:off x="11402031" y="4823182"/>
            <a:ext cx="349617" cy="200016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CA5D126-174B-4AAF-8601-0A8A9BCCD07D}"/>
              </a:ext>
            </a:extLst>
          </p:cNvPr>
          <p:cNvSpPr/>
          <p:nvPr/>
        </p:nvSpPr>
        <p:spPr>
          <a:xfrm>
            <a:off x="3804107" y="5084189"/>
            <a:ext cx="1790531" cy="1859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0" name="Group 237">
            <a:extLst>
              <a:ext uri="{FF2B5EF4-FFF2-40B4-BE49-F238E27FC236}">
                <a16:creationId xmlns:a16="http://schemas.microsoft.com/office/drawing/2014/main" id="{B903D4E8-58D1-4E03-A683-378A122810C6}"/>
              </a:ext>
            </a:extLst>
          </p:cNvPr>
          <p:cNvGrpSpPr>
            <a:grpSpLocks/>
          </p:cNvGrpSpPr>
          <p:nvPr/>
        </p:nvGrpSpPr>
        <p:grpSpPr bwMode="auto">
          <a:xfrm>
            <a:off x="475644" y="2878704"/>
            <a:ext cx="7718425" cy="3106738"/>
            <a:chOff x="0" y="0"/>
            <a:chExt cx="10978552" cy="4418592"/>
          </a:xfrm>
        </p:grpSpPr>
        <p:grpSp>
          <p:nvGrpSpPr>
            <p:cNvPr id="21" name="Group 227">
              <a:extLst>
                <a:ext uri="{FF2B5EF4-FFF2-40B4-BE49-F238E27FC236}">
                  <a16:creationId xmlns:a16="http://schemas.microsoft.com/office/drawing/2014/main" id="{D5579B69-113B-4660-9946-112191D0DA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0978552" cy="4418592"/>
              <a:chOff x="0" y="0"/>
              <a:chExt cx="10978551" cy="4418591"/>
            </a:xfrm>
          </p:grpSpPr>
          <p:sp>
            <p:nvSpPr>
              <p:cNvPr id="31" name="Shape 222">
                <a:extLst>
                  <a:ext uri="{FF2B5EF4-FFF2-40B4-BE49-F238E27FC236}">
                    <a16:creationId xmlns:a16="http://schemas.microsoft.com/office/drawing/2014/main" id="{FE491DD7-AB34-44DD-850E-FDE71E3CB1F6}"/>
                  </a:ext>
                </a:extLst>
              </p:cNvPr>
              <p:cNvSpPr/>
              <p:nvPr/>
            </p:nvSpPr>
            <p:spPr>
              <a:xfrm>
                <a:off x="1357076" y="991192"/>
                <a:ext cx="8783744" cy="30074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977" extrusionOk="0">
                    <a:moveTo>
                      <a:pt x="0" y="18071"/>
                    </a:moveTo>
                    <a:cubicBezTo>
                      <a:pt x="302" y="18327"/>
                      <a:pt x="1007" y="17995"/>
                      <a:pt x="1520" y="17920"/>
                    </a:cubicBezTo>
                    <a:cubicBezTo>
                      <a:pt x="2073" y="19080"/>
                      <a:pt x="2545" y="20609"/>
                      <a:pt x="3074" y="17622"/>
                    </a:cubicBezTo>
                    <a:cubicBezTo>
                      <a:pt x="3603" y="14635"/>
                      <a:pt x="4237" y="-112"/>
                      <a:pt x="4694" y="0"/>
                    </a:cubicBezTo>
                    <a:cubicBezTo>
                      <a:pt x="5151" y="112"/>
                      <a:pt x="5382" y="15103"/>
                      <a:pt x="5815" y="18296"/>
                    </a:cubicBezTo>
                    <a:cubicBezTo>
                      <a:pt x="6249" y="21488"/>
                      <a:pt x="6927" y="18987"/>
                      <a:pt x="7293" y="19155"/>
                    </a:cubicBezTo>
                    <a:cubicBezTo>
                      <a:pt x="7660" y="19323"/>
                      <a:pt x="8056" y="20740"/>
                      <a:pt x="8391" y="19418"/>
                    </a:cubicBezTo>
                    <a:cubicBezTo>
                      <a:pt x="8726" y="18096"/>
                      <a:pt x="8515" y="12609"/>
                      <a:pt x="9305" y="11224"/>
                    </a:cubicBezTo>
                    <a:cubicBezTo>
                      <a:pt x="10094" y="9840"/>
                      <a:pt x="12309" y="10102"/>
                      <a:pt x="13126" y="11112"/>
                    </a:cubicBezTo>
                    <a:cubicBezTo>
                      <a:pt x="13943" y="12122"/>
                      <a:pt x="13749" y="16051"/>
                      <a:pt x="14206" y="17285"/>
                    </a:cubicBezTo>
                    <a:cubicBezTo>
                      <a:pt x="14663" y="18520"/>
                      <a:pt x="15348" y="18464"/>
                      <a:pt x="15868" y="18520"/>
                    </a:cubicBezTo>
                    <a:cubicBezTo>
                      <a:pt x="16387" y="18576"/>
                      <a:pt x="16913" y="18595"/>
                      <a:pt x="17322" y="17622"/>
                    </a:cubicBezTo>
                    <a:cubicBezTo>
                      <a:pt x="17730" y="16649"/>
                      <a:pt x="17868" y="13563"/>
                      <a:pt x="18318" y="12683"/>
                    </a:cubicBezTo>
                    <a:cubicBezTo>
                      <a:pt x="18768" y="11804"/>
                      <a:pt x="19606" y="11935"/>
                      <a:pt x="20022" y="12347"/>
                    </a:cubicBezTo>
                    <a:cubicBezTo>
                      <a:pt x="20437" y="12758"/>
                      <a:pt x="20548" y="14086"/>
                      <a:pt x="20811" y="15153"/>
                    </a:cubicBezTo>
                    <a:cubicBezTo>
                      <a:pt x="21074" y="16219"/>
                      <a:pt x="21351" y="17472"/>
                      <a:pt x="21600" y="18745"/>
                    </a:cubicBezTo>
                  </a:path>
                </a:pathLst>
              </a:custGeom>
              <a:noFill/>
              <a:ln w="381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lIns="45719" tIns="45719" rIns="45719" bIns="45719"/>
              <a:lstStyle/>
              <a:p>
                <a:pPr defTabSz="642915"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 sz="1687"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" name="Shape 223">
                <a:extLst>
                  <a:ext uri="{FF2B5EF4-FFF2-40B4-BE49-F238E27FC236}">
                    <a16:creationId xmlns:a16="http://schemas.microsoft.com/office/drawing/2014/main" id="{7994502A-8AD6-40E8-BF7C-755F39148943}"/>
                  </a:ext>
                </a:extLst>
              </p:cNvPr>
              <p:cNvSpPr/>
              <p:nvPr/>
            </p:nvSpPr>
            <p:spPr>
              <a:xfrm>
                <a:off x="1140305" y="3808975"/>
                <a:ext cx="9646312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lIns="45719" tIns="45719" rIns="45719" bIns="45719"/>
              <a:lstStyle/>
              <a:p>
                <a:pPr defTabSz="321457">
                  <a:defRPr sz="1600"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 sz="1125">
                  <a:latin typeface="Helvetica"/>
                  <a:ea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33" name="Shape 224">
                <a:extLst>
                  <a:ext uri="{FF2B5EF4-FFF2-40B4-BE49-F238E27FC236}">
                    <a16:creationId xmlns:a16="http://schemas.microsoft.com/office/drawing/2014/main" id="{07463D53-F035-4256-AD06-E2CC825F9D2A}"/>
                  </a:ext>
                </a:extLst>
              </p:cNvPr>
              <p:cNvSpPr/>
              <p:nvPr/>
            </p:nvSpPr>
            <p:spPr>
              <a:xfrm flipV="1">
                <a:off x="1140305" y="142245"/>
                <a:ext cx="0" cy="366673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lIns="45719" tIns="45719" rIns="45719" bIns="45719"/>
              <a:lstStyle/>
              <a:p>
                <a:pPr defTabSz="321457">
                  <a:defRPr sz="1600"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 sz="1125">
                  <a:latin typeface="Helvetica"/>
                  <a:ea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34" name="Shape 225">
                <a:extLst>
                  <a:ext uri="{FF2B5EF4-FFF2-40B4-BE49-F238E27FC236}">
                    <a16:creationId xmlns:a16="http://schemas.microsoft.com/office/drawing/2014/main" id="{44D44347-292B-4E1A-96D2-A5B71E447A7B}"/>
                  </a:ext>
                </a:extLst>
              </p:cNvPr>
              <p:cNvSpPr/>
              <p:nvPr/>
            </p:nvSpPr>
            <p:spPr>
              <a:xfrm>
                <a:off x="10027919" y="3917351"/>
                <a:ext cx="950632" cy="5012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>
                <a:spAutoFit/>
              </a:bodyPr>
              <a:lstStyle>
                <a:lvl1pPr algn="l" defTabSz="914400">
                  <a:defRPr sz="2400"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>
                  <a:defRPr sz="1800"/>
                </a:pPr>
                <a:r>
                  <a:rPr sz="1687"/>
                  <a:t>space</a:t>
                </a:r>
              </a:p>
            </p:txBody>
          </p:sp>
          <p:sp>
            <p:nvSpPr>
              <p:cNvPr id="35" name="Shape 226">
                <a:extLst>
                  <a:ext uri="{FF2B5EF4-FFF2-40B4-BE49-F238E27FC236}">
                    <a16:creationId xmlns:a16="http://schemas.microsoft.com/office/drawing/2014/main" id="{426E048B-86B5-468B-B998-1F4810AB1652}"/>
                  </a:ext>
                </a:extLst>
              </p:cNvPr>
              <p:cNvSpPr/>
              <p:nvPr/>
            </p:nvSpPr>
            <p:spPr>
              <a:xfrm>
                <a:off x="0" y="0"/>
                <a:ext cx="1255466" cy="5012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>
                <a:spAutoFit/>
              </a:bodyPr>
              <a:lstStyle>
                <a:lvl1pPr algn="l" defTabSz="914400">
                  <a:defRPr sz="2400"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>
                  <a:defRPr sz="1800"/>
                </a:pPr>
                <a:r>
                  <a:rPr sz="1687"/>
                  <a:t>intensity</a:t>
                </a:r>
              </a:p>
            </p:txBody>
          </p:sp>
        </p:grpSp>
        <p:sp>
          <p:nvSpPr>
            <p:cNvPr id="22" name="Shape 228">
              <a:extLst>
                <a:ext uri="{FF2B5EF4-FFF2-40B4-BE49-F238E27FC236}">
                  <a16:creationId xmlns:a16="http://schemas.microsoft.com/office/drawing/2014/main" id="{23FEFD30-279B-4E4F-B482-78837861C8C7}"/>
                </a:ext>
              </a:extLst>
            </p:cNvPr>
            <p:cNvSpPr/>
            <p:nvPr/>
          </p:nvSpPr>
          <p:spPr>
            <a:xfrm>
              <a:off x="1228369" y="1740795"/>
              <a:ext cx="9646313" cy="0"/>
            </a:xfrm>
            <a:prstGeom prst="line">
              <a:avLst/>
            </a:prstGeom>
            <a:solidFill>
              <a:srgbClr val="BBE0E3"/>
            </a:solidFill>
            <a:ln w="38100" cap="flat">
              <a:solidFill>
                <a:srgbClr val="C00000"/>
              </a:solidFill>
              <a:prstDash val="lgDash"/>
              <a:round/>
            </a:ln>
            <a:effectLst/>
          </p:spPr>
          <p:txBody>
            <a:bodyPr lIns="45719" tIns="45719" rIns="45719" bIns="45719"/>
            <a:lstStyle/>
            <a:p>
              <a:pPr defTabSz="321457">
                <a:defRPr sz="16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125">
                <a:latin typeface="Helvetica"/>
                <a:ea typeface="Helvetica"/>
                <a:cs typeface="Helvetica"/>
                <a:sym typeface="Helvetica"/>
              </a:endParaRPr>
            </a:p>
          </p:txBody>
        </p:sp>
        <p:sp>
          <p:nvSpPr>
            <p:cNvPr id="23" name="Shape 229">
              <a:extLst>
                <a:ext uri="{FF2B5EF4-FFF2-40B4-BE49-F238E27FC236}">
                  <a16:creationId xmlns:a16="http://schemas.microsoft.com/office/drawing/2014/main" id="{B5CFFAB3-4949-4EA2-86C2-FA9D857C1E70}"/>
                </a:ext>
              </a:extLst>
            </p:cNvPr>
            <p:cNvSpPr/>
            <p:nvPr/>
          </p:nvSpPr>
          <p:spPr>
            <a:xfrm>
              <a:off x="1210305" y="3174522"/>
              <a:ext cx="9646313" cy="0"/>
            </a:xfrm>
            <a:prstGeom prst="line">
              <a:avLst/>
            </a:prstGeom>
            <a:solidFill>
              <a:srgbClr val="BBE0E3"/>
            </a:solidFill>
            <a:ln w="38100" cap="flat">
              <a:solidFill>
                <a:srgbClr val="000000"/>
              </a:solidFill>
              <a:prstDash val="lgDash"/>
              <a:round/>
            </a:ln>
            <a:effectLst/>
          </p:spPr>
          <p:txBody>
            <a:bodyPr lIns="45719" tIns="45719" rIns="45719" bIns="45719"/>
            <a:lstStyle/>
            <a:p>
              <a:pPr defTabSz="321457">
                <a:defRPr sz="16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125">
                <a:latin typeface="Helvetica"/>
                <a:ea typeface="Helvetica"/>
                <a:cs typeface="Helvetica"/>
                <a:sym typeface="Helvetica"/>
              </a:endParaRPr>
            </a:p>
          </p:txBody>
        </p:sp>
        <p:sp>
          <p:nvSpPr>
            <p:cNvPr id="24" name="Shape 230">
              <a:extLst>
                <a:ext uri="{FF2B5EF4-FFF2-40B4-BE49-F238E27FC236}">
                  <a16:creationId xmlns:a16="http://schemas.microsoft.com/office/drawing/2014/main" id="{D4F2F302-A36E-4FE6-BD73-AEF53799A9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992" y="1420182"/>
              <a:ext cx="338705" cy="501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none" lIns="45719" tIns="45719" rIns="45719" bIns="45719">
              <a:spAutoFit/>
            </a:bodyPr>
            <a:lstStyle>
              <a:lvl1pPr defTabSz="6413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6413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64135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6413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64135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6413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6413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6413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6413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600" i="1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t</a:t>
              </a:r>
              <a:r>
                <a:rPr lang="en-US" altLang="en-US" sz="1600" baseline="-20000">
                  <a:solidFill>
                    <a:srgbClr val="C00000"/>
                  </a:solidFill>
                  <a:latin typeface="Symbol" panose="05050102010706020507" pitchFamily="18" charset="2"/>
                  <a:ea typeface="Symbol" panose="05050102010706020507" pitchFamily="18" charset="2"/>
                  <a:cs typeface="Symbol" panose="05050102010706020507" pitchFamily="18" charset="2"/>
                  <a:sym typeface="Symbol" panose="05050102010706020507" pitchFamily="18" charset="2"/>
                </a:rPr>
                <a:t>α</a:t>
              </a:r>
            </a:p>
          </p:txBody>
        </p:sp>
        <p:sp>
          <p:nvSpPr>
            <p:cNvPr id="25" name="Shape 231">
              <a:extLst>
                <a:ext uri="{FF2B5EF4-FFF2-40B4-BE49-F238E27FC236}">
                  <a16:creationId xmlns:a16="http://schemas.microsoft.com/office/drawing/2014/main" id="{DD26EA3B-C0E3-4D39-804C-12B4668D173C}"/>
                </a:ext>
              </a:extLst>
            </p:cNvPr>
            <p:cNvSpPr/>
            <p:nvPr/>
          </p:nvSpPr>
          <p:spPr>
            <a:xfrm>
              <a:off x="447090" y="2853909"/>
              <a:ext cx="546444" cy="5012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>
              <a:spAutoFit/>
            </a:bodyPr>
            <a:lstStyle/>
            <a:p>
              <a:pPr defTabSz="642915">
                <a:defRPr sz="1800"/>
              </a:pPr>
              <a:r>
                <a:rPr sz="1687" i="1">
                  <a:latin typeface="Times New Roman"/>
                  <a:ea typeface="Times New Roman"/>
                  <a:cs typeface="Times New Roman"/>
                  <a:sym typeface="Times New Roman"/>
                </a:rPr>
                <a:t>t</a:t>
              </a:r>
              <a:r>
                <a:rPr sz="1687" baseline="-20250">
                  <a:latin typeface="Times New Roman"/>
                  <a:ea typeface="Times New Roman"/>
                  <a:cs typeface="Times New Roman"/>
                  <a:sym typeface="Times New Roman"/>
                </a:rPr>
                <a:t>clus</a:t>
              </a:r>
            </a:p>
          </p:txBody>
        </p:sp>
        <p:sp>
          <p:nvSpPr>
            <p:cNvPr id="26" name="Shape 232">
              <a:extLst>
                <a:ext uri="{FF2B5EF4-FFF2-40B4-BE49-F238E27FC236}">
                  <a16:creationId xmlns:a16="http://schemas.microsoft.com/office/drawing/2014/main" id="{06A432DD-6962-4DFC-80BB-2C09C0EBA3DF}"/>
                </a:ext>
              </a:extLst>
            </p:cNvPr>
            <p:cNvSpPr/>
            <p:nvPr/>
          </p:nvSpPr>
          <p:spPr>
            <a:xfrm>
              <a:off x="1740942" y="991192"/>
              <a:ext cx="2969313" cy="8512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5400" cap="flat">
              <a:solidFill>
                <a:srgbClr val="C00000"/>
              </a:solidFill>
              <a:prstDash val="solid"/>
              <a:bevel/>
            </a:ln>
            <a:effectLst/>
          </p:spPr>
          <p:txBody>
            <a:bodyPr lIns="45719" tIns="45719" rIns="45719" bIns="45719" anchor="ctr"/>
            <a:lstStyle/>
            <a:p>
              <a:pPr defTabSz="642915">
                <a:defRPr sz="24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sz="168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Shape 233">
              <a:extLst>
                <a:ext uri="{FF2B5EF4-FFF2-40B4-BE49-F238E27FC236}">
                  <a16:creationId xmlns:a16="http://schemas.microsoft.com/office/drawing/2014/main" id="{61DCC1E5-1358-4191-BA95-4533AB15B68A}"/>
                </a:ext>
              </a:extLst>
            </p:cNvPr>
            <p:cNvSpPr/>
            <p:nvPr/>
          </p:nvSpPr>
          <p:spPr>
            <a:xfrm>
              <a:off x="4507032" y="2424919"/>
              <a:ext cx="2969311" cy="851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5400" cap="flat">
              <a:solidFill>
                <a:srgbClr val="BBE0E3"/>
              </a:solidFill>
              <a:prstDash val="solid"/>
              <a:bevel/>
            </a:ln>
            <a:effectLst/>
          </p:spPr>
          <p:txBody>
            <a:bodyPr lIns="45719" tIns="45719" rIns="45719" bIns="45719" anchor="ctr"/>
            <a:lstStyle/>
            <a:p>
              <a:pPr defTabSz="642915">
                <a:defRPr sz="24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sz="168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Shape 234">
              <a:extLst>
                <a:ext uri="{FF2B5EF4-FFF2-40B4-BE49-F238E27FC236}">
                  <a16:creationId xmlns:a16="http://schemas.microsoft.com/office/drawing/2014/main" id="{1FA5DF74-92FC-4E36-A13E-33AFC37A051C}"/>
                </a:ext>
              </a:extLst>
            </p:cNvPr>
            <p:cNvSpPr/>
            <p:nvPr/>
          </p:nvSpPr>
          <p:spPr>
            <a:xfrm>
              <a:off x="1740942" y="991192"/>
              <a:ext cx="2969313" cy="8512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5400" cap="flat">
              <a:solidFill>
                <a:srgbClr val="00B050"/>
              </a:solidFill>
              <a:prstDash val="solid"/>
              <a:bevel/>
            </a:ln>
            <a:effectLst/>
          </p:spPr>
          <p:txBody>
            <a:bodyPr lIns="45719" tIns="45719" rIns="45719" bIns="45719" anchor="ctr"/>
            <a:lstStyle/>
            <a:p>
              <a:pPr defTabSz="642915">
                <a:defRPr sz="24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sz="168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Shape 235">
              <a:extLst>
                <a:ext uri="{FF2B5EF4-FFF2-40B4-BE49-F238E27FC236}">
                  <a16:creationId xmlns:a16="http://schemas.microsoft.com/office/drawing/2014/main" id="{6E9E6326-920A-4CD9-9CB2-5544E935C90A}"/>
                </a:ext>
              </a:extLst>
            </p:cNvPr>
            <p:cNvSpPr/>
            <p:nvPr/>
          </p:nvSpPr>
          <p:spPr>
            <a:xfrm>
              <a:off x="4507032" y="2424919"/>
              <a:ext cx="2969311" cy="851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5400" cap="flat">
              <a:solidFill>
                <a:srgbClr val="00B050"/>
              </a:solidFill>
              <a:prstDash val="solid"/>
              <a:bevel/>
            </a:ln>
            <a:effectLst/>
          </p:spPr>
          <p:txBody>
            <a:bodyPr lIns="45719" tIns="45719" rIns="45719" bIns="45719" anchor="ctr"/>
            <a:lstStyle/>
            <a:p>
              <a:pPr defTabSz="642915">
                <a:defRPr sz="24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sz="168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Shape 236">
              <a:extLst>
                <a:ext uri="{FF2B5EF4-FFF2-40B4-BE49-F238E27FC236}">
                  <a16:creationId xmlns:a16="http://schemas.microsoft.com/office/drawing/2014/main" id="{224801DB-21C7-4558-9B86-678750882224}"/>
                </a:ext>
              </a:extLst>
            </p:cNvPr>
            <p:cNvSpPr/>
            <p:nvPr/>
          </p:nvSpPr>
          <p:spPr>
            <a:xfrm>
              <a:off x="7783436" y="2528780"/>
              <a:ext cx="2969313" cy="851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5400" cap="flat">
              <a:solidFill>
                <a:srgbClr val="00B050"/>
              </a:solidFill>
              <a:prstDash val="solid"/>
              <a:bevel/>
            </a:ln>
            <a:effectLst/>
          </p:spPr>
          <p:txBody>
            <a:bodyPr lIns="45719" tIns="45719" rIns="45719" bIns="45719" anchor="ctr"/>
            <a:lstStyle/>
            <a:p>
              <a:pPr defTabSz="642915">
                <a:defRPr sz="24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sz="168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1294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6894"/>
    </mc:Choice>
    <mc:Fallback xmlns="">
      <p:transition spd="slow" advTm="2068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0F300-B33D-4EDA-A736-311F345B6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Too Smooth for Bonferroni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5C255-60A7-4350-8F43-D27B20748C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endParaRPr lang="en-GB" dirty="0"/>
          </a:p>
          <a:p>
            <a:pPr>
              <a:buFont typeface="Wingdings" panose="05000000000000000000" pitchFamily="2" charset="2"/>
              <a:buChar char="q"/>
            </a:pPr>
            <a:endParaRPr lang="en-GB" dirty="0"/>
          </a:p>
          <a:p>
            <a:pPr lvl="1">
              <a:buFont typeface="Wingdings" panose="05000000000000000000" pitchFamily="2" charset="2"/>
              <a:buChar char="q"/>
            </a:pPr>
            <a:endParaRPr lang="en-GB" dirty="0"/>
          </a:p>
          <a:p>
            <a:pPr lvl="1">
              <a:buFont typeface="Wingdings" panose="05000000000000000000" pitchFamily="2" charset="2"/>
              <a:buChar char="q"/>
            </a:pPr>
            <a:endParaRPr lang="en-GB" dirty="0"/>
          </a:p>
          <a:p>
            <a:pPr lvl="1">
              <a:buFont typeface="Wingdings" panose="05000000000000000000" pitchFamily="2" charset="2"/>
              <a:buChar char="q"/>
            </a:pPr>
            <a:endParaRPr lang="en-GB" dirty="0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170178A2-8C26-4DC6-847E-9B8C133C7A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8" t="3162" r="2153" b="7427"/>
          <a:stretch/>
        </p:blipFill>
        <p:spPr bwMode="auto">
          <a:xfrm>
            <a:off x="8264651" y="2977464"/>
            <a:ext cx="3462529" cy="2702561"/>
          </a:xfrm>
          <a:prstGeom prst="rect">
            <a:avLst/>
          </a:prstGeom>
          <a:noFill/>
          <a:ln w="762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EffectOfSmoothing">
            <a:extLst>
              <a:ext uri="{FF2B5EF4-FFF2-40B4-BE49-F238E27FC236}">
                <a16:creationId xmlns:a16="http://schemas.microsoft.com/office/drawing/2014/main" id="{9A91D78F-6682-4916-9AC0-6B13A48F04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1" b="11723"/>
          <a:stretch/>
        </p:blipFill>
        <p:spPr bwMode="auto">
          <a:xfrm>
            <a:off x="598385" y="2734703"/>
            <a:ext cx="7255613" cy="1993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C0CD92A-6FED-4C11-8C44-4F3DE625E215}"/>
              </a:ext>
            </a:extLst>
          </p:cNvPr>
          <p:cNvSpPr/>
          <p:nvPr/>
        </p:nvSpPr>
        <p:spPr>
          <a:xfrm>
            <a:off x="6967220" y="3754766"/>
            <a:ext cx="375920" cy="355600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A15F3A6-4371-4485-BE36-3389CBE76BA0}"/>
              </a:ext>
            </a:extLst>
          </p:cNvPr>
          <p:cNvCxnSpPr/>
          <p:nvPr/>
        </p:nvCxnSpPr>
        <p:spPr>
          <a:xfrm flipV="1">
            <a:off x="7155180" y="2916421"/>
            <a:ext cx="1046480" cy="828652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EE14AC9-14CB-425B-85DA-F52D0200A182}"/>
              </a:ext>
            </a:extLst>
          </p:cNvPr>
          <p:cNvCxnSpPr/>
          <p:nvPr/>
        </p:nvCxnSpPr>
        <p:spPr>
          <a:xfrm>
            <a:off x="7155180" y="4110366"/>
            <a:ext cx="1046480" cy="162712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778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895"/>
    </mc:Choice>
    <mc:Fallback xmlns="">
      <p:transition spd="slow" advTm="9689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81038-940C-4520-93E2-4B8D4D527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FWER &amp; Max Statistic	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EBEA6A5-B101-4A01-A56E-D366A58A65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6149" t="39398" r="44168" b="50571"/>
          <a:stretch/>
        </p:blipFill>
        <p:spPr>
          <a:xfrm>
            <a:off x="3518090" y="2020098"/>
            <a:ext cx="3728549" cy="7083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7F2A1CC-6B86-4B55-A3C9-CED510DADC4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57" t="15559" r="49387" b="60388"/>
          <a:stretch/>
        </p:blipFill>
        <p:spPr>
          <a:xfrm>
            <a:off x="7906915" y="3956465"/>
            <a:ext cx="4285085" cy="259615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0A06D10-BEF8-4788-850F-C08E21633600}"/>
              </a:ext>
            </a:extLst>
          </p:cNvPr>
          <p:cNvSpPr txBox="1"/>
          <p:nvPr/>
        </p:nvSpPr>
        <p:spPr>
          <a:xfrm>
            <a:off x="2551038" y="3592202"/>
            <a:ext cx="6464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Probability(any t-value exceeds u under h0)</a:t>
            </a:r>
          </a:p>
          <a:p>
            <a:r>
              <a:rPr lang="en-GB" sz="2800" dirty="0"/>
              <a:t>	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BAD3AE2-9894-44D7-AF38-DEC641538DC2}"/>
              </a:ext>
            </a:extLst>
          </p:cNvPr>
          <p:cNvSpPr txBox="1"/>
          <p:nvPr/>
        </p:nvSpPr>
        <p:spPr>
          <a:xfrm>
            <a:off x="2551038" y="5226132"/>
            <a:ext cx="6712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Probability(max t-value exceeds u under h0)</a:t>
            </a:r>
          </a:p>
        </p:txBody>
      </p:sp>
      <p:pic>
        <p:nvPicPr>
          <p:cNvPr id="15" name="Content Placeholder 3">
            <a:extLst>
              <a:ext uri="{FF2B5EF4-FFF2-40B4-BE49-F238E27FC236}">
                <a16:creationId xmlns:a16="http://schemas.microsoft.com/office/drawing/2014/main" id="{2D304379-5A3D-4EE0-ABCE-C67932DA72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326" t="48728" r="28560" b="42582"/>
          <a:stretch/>
        </p:blipFill>
        <p:spPr>
          <a:xfrm>
            <a:off x="307130" y="2927047"/>
            <a:ext cx="4285085" cy="613692"/>
          </a:xfrm>
          <a:prstGeom prst="rect">
            <a:avLst/>
          </a:prstGeom>
        </p:spPr>
      </p:pic>
      <p:pic>
        <p:nvPicPr>
          <p:cNvPr id="16" name="Content Placeholder 3">
            <a:extLst>
              <a:ext uri="{FF2B5EF4-FFF2-40B4-BE49-F238E27FC236}">
                <a16:creationId xmlns:a16="http://schemas.microsoft.com/office/drawing/2014/main" id="{80B1C5F0-22BF-417F-B178-B6F5C002ED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506" t="57872" r="31283" b="33437"/>
          <a:stretch/>
        </p:blipFill>
        <p:spPr>
          <a:xfrm>
            <a:off x="1173356" y="4492316"/>
            <a:ext cx="3794760" cy="613692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E88D978-7794-4BD8-802A-5DC57C667FA0}"/>
              </a:ext>
            </a:extLst>
          </p:cNvPr>
          <p:cNvCxnSpPr>
            <a:cxnSpLocks/>
          </p:cNvCxnSpPr>
          <p:nvPr/>
        </p:nvCxnSpPr>
        <p:spPr>
          <a:xfrm flipH="1">
            <a:off x="2674620" y="2374260"/>
            <a:ext cx="565203" cy="471495"/>
          </a:xfrm>
          <a:prstGeom prst="straightConnector1">
            <a:avLst/>
          </a:prstGeom>
          <a:ln w="762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D65D3023-7F9D-4A80-9FCD-730105F0495E}"/>
              </a:ext>
            </a:extLst>
          </p:cNvPr>
          <p:cNvCxnSpPr>
            <a:cxnSpLocks/>
          </p:cNvCxnSpPr>
          <p:nvPr/>
        </p:nvCxnSpPr>
        <p:spPr>
          <a:xfrm rot="16200000" flipH="1">
            <a:off x="1676044" y="3853265"/>
            <a:ext cx="831453" cy="282601"/>
          </a:xfrm>
          <a:prstGeom prst="bentConnector3">
            <a:avLst>
              <a:gd name="adj1" fmla="val 50000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63F7D26B-C840-48A4-9ABE-BB4E7F6C4493}"/>
              </a:ext>
            </a:extLst>
          </p:cNvPr>
          <p:cNvCxnSpPr>
            <a:cxnSpLocks/>
          </p:cNvCxnSpPr>
          <p:nvPr/>
        </p:nvCxnSpPr>
        <p:spPr>
          <a:xfrm flipV="1">
            <a:off x="5699192" y="2830502"/>
            <a:ext cx="2600746" cy="91291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1BF5802-276A-48A7-887F-2AAEAF446683}"/>
              </a:ext>
            </a:extLst>
          </p:cNvPr>
          <p:cNvSpPr txBox="1"/>
          <p:nvPr/>
        </p:nvSpPr>
        <p:spPr>
          <a:xfrm>
            <a:off x="8024235" y="2541664"/>
            <a:ext cx="24128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In our case, t-value of the voxel</a:t>
            </a:r>
          </a:p>
        </p:txBody>
      </p:sp>
    </p:spTree>
    <p:extLst>
      <p:ext uri="{BB962C8B-B14F-4D97-AF65-F5344CB8AC3E}">
        <p14:creationId xmlns:p14="http://schemas.microsoft.com/office/powerpoint/2010/main" val="125362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207"/>
    </mc:Choice>
    <mc:Fallback xmlns="">
      <p:transition spd="slow" advTm="129207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250CF0-4956-4C6C-9E62-3E9536F76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Random Field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AEBB3C-1840-430B-957F-A96020D806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5554980" cy="43827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GB" sz="2800" dirty="0"/>
              <a:t>Alternative multiple corrections method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800" dirty="0"/>
              <a:t>Accommodating to spatial correlations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800" dirty="0"/>
              <a:t>It allows us to determine the height threshold that will give the desired FWER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sz="2400" dirty="0"/>
              <a:t>Approximate upper tail of maximum distribution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sz="2400" dirty="0"/>
              <a:t>Use this to find appropriate threshold 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en-GB" dirty="0"/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EB6B6B1-76EE-4E88-AC8A-B37F4F727C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177"/>
          <a:stretch/>
        </p:blipFill>
        <p:spPr>
          <a:xfrm>
            <a:off x="7352306" y="1959834"/>
            <a:ext cx="3803374" cy="2077280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8E8A3061-3629-4263-841E-2D22F99556DB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653" y="4251187"/>
            <a:ext cx="3625067" cy="1844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193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536"/>
    </mc:Choice>
    <mc:Fallback xmlns="">
      <p:transition spd="slow" advTm="43536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AFB24-DD3E-43AE-92BC-4A06D75A9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Random Field Theory: assumptions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59920F-D233-42AA-981D-72E9EAE32E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2400" dirty="0"/>
              <a:t>Error fields are reasonable lattice approximation to underlying random field with multivariate Gaussian distribution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The fields are continuous, with a twice-differentiable autocorrelation function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439485-BA47-4B88-9A45-2BF89E69D69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00" t="21220" r="11389" b="29373"/>
          <a:stretch/>
        </p:blipFill>
        <p:spPr>
          <a:xfrm>
            <a:off x="1097280" y="4097186"/>
            <a:ext cx="5384800" cy="1737032"/>
          </a:xfrm>
          <a:prstGeom prst="rect">
            <a:avLst/>
          </a:prstGeom>
        </p:spPr>
      </p:pic>
      <p:pic>
        <p:nvPicPr>
          <p:cNvPr id="5" name="image15.png">
            <a:extLst>
              <a:ext uri="{FF2B5EF4-FFF2-40B4-BE49-F238E27FC236}">
                <a16:creationId xmlns:a16="http://schemas.microsoft.com/office/drawing/2014/main" id="{D2A57B60-96A4-4637-A83A-2C46BD4C7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6113" y="3714164"/>
            <a:ext cx="2677772" cy="2120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7" name="Arrow: Bent 6">
            <a:extLst>
              <a:ext uri="{FF2B5EF4-FFF2-40B4-BE49-F238E27FC236}">
                <a16:creationId xmlns:a16="http://schemas.microsoft.com/office/drawing/2014/main" id="{2F49F419-728D-42FD-86E8-A109376C9E2A}"/>
              </a:ext>
            </a:extLst>
          </p:cNvPr>
          <p:cNvSpPr/>
          <p:nvPr/>
        </p:nvSpPr>
        <p:spPr>
          <a:xfrm rot="12610839">
            <a:off x="6482232" y="5190931"/>
            <a:ext cx="2351167" cy="571143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16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281"/>
    </mc:Choice>
    <mc:Fallback xmlns="">
      <p:transition spd="slow" advTm="14228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28.png">
            <a:extLst>
              <a:ext uri="{FF2B5EF4-FFF2-40B4-BE49-F238E27FC236}">
                <a16:creationId xmlns:a16="http://schemas.microsoft.com/office/drawing/2014/main" id="{6D354822-C46B-4ACE-A724-8C5504549B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6" t="32634" r="21111" b="57079"/>
          <a:stretch>
            <a:fillRect/>
          </a:stretch>
        </p:blipFill>
        <p:spPr bwMode="auto">
          <a:xfrm>
            <a:off x="5753783" y="5512692"/>
            <a:ext cx="5892097" cy="634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158147-11A8-4E0F-ADE1-A8FDF3399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231" y="881808"/>
            <a:ext cx="10058400" cy="1450757"/>
          </a:xfrm>
        </p:spPr>
        <p:txBody>
          <a:bodyPr/>
          <a:lstStyle/>
          <a:p>
            <a:r>
              <a:rPr lang="en-GB" b="1" dirty="0"/>
              <a:t>Random Field Theory: finding threshold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C2AF1C-69EB-47E7-A5F8-6701443CB7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440766"/>
          </a:xfrm>
        </p:spPr>
        <p:txBody>
          <a:bodyPr/>
          <a:lstStyle/>
          <a:p>
            <a:pPr lvl="1">
              <a:buFont typeface="Wingdings" panose="05000000000000000000" pitchFamily="2" charset="2"/>
              <a:buChar char="q"/>
            </a:pPr>
            <a:endParaRPr lang="en-GB" sz="1200" dirty="0"/>
          </a:p>
          <a:p>
            <a:pPr marL="544068" lvl="1" indent="-342900">
              <a:buFont typeface="+mj-lt"/>
              <a:buAutoNum type="arabicPeriod"/>
            </a:pPr>
            <a:r>
              <a:rPr lang="en-GB" sz="2100" dirty="0"/>
              <a:t>Estimate smoothness </a:t>
            </a:r>
          </a:p>
          <a:p>
            <a:pPr marL="544068" lvl="1" indent="-342900">
              <a:buFont typeface="+mj-lt"/>
              <a:buAutoNum type="arabicPeriod"/>
            </a:pPr>
            <a:endParaRPr lang="en-GB" sz="2100" dirty="0"/>
          </a:p>
          <a:p>
            <a:pPr marL="544068" lvl="1" indent="-342900">
              <a:buFont typeface="+mj-lt"/>
              <a:buAutoNum type="arabicPeriod"/>
            </a:pPr>
            <a:endParaRPr lang="en-GB" sz="2100" dirty="0"/>
          </a:p>
          <a:p>
            <a:pPr marL="544068" lvl="1" indent="-342900">
              <a:buFont typeface="+mj-lt"/>
              <a:buAutoNum type="arabicPeriod"/>
            </a:pPr>
            <a:r>
              <a:rPr lang="en-GB" sz="2100" dirty="0"/>
              <a:t>Get RESELs</a:t>
            </a:r>
          </a:p>
          <a:p>
            <a:pPr marL="544068" lvl="1" indent="-342900">
              <a:buFont typeface="+mj-lt"/>
              <a:buAutoNum type="arabicPeriod"/>
            </a:pPr>
            <a:endParaRPr lang="en-GB" sz="2100" dirty="0"/>
          </a:p>
          <a:p>
            <a:pPr marL="544068" lvl="1" indent="-342900">
              <a:buFont typeface="+mj-lt"/>
              <a:buAutoNum type="arabicPeriod"/>
            </a:pPr>
            <a:endParaRPr lang="en-GB" sz="2100" dirty="0"/>
          </a:p>
          <a:p>
            <a:pPr marL="544068" lvl="1" indent="-342900">
              <a:buFont typeface="+mj-lt"/>
              <a:buAutoNum type="arabicPeriod"/>
            </a:pPr>
            <a:r>
              <a:rPr lang="en-GB" sz="2100" dirty="0"/>
              <a:t>Euler Characteristic</a:t>
            </a:r>
          </a:p>
          <a:p>
            <a:pPr marL="544068" lvl="1" indent="-342900">
              <a:buFont typeface="+mj-lt"/>
              <a:buAutoNum type="arabicPeriod"/>
            </a:pPr>
            <a:endParaRPr lang="en-GB" sz="2100" dirty="0"/>
          </a:p>
          <a:p>
            <a:pPr marL="544068" lvl="1" indent="-342900">
              <a:buFont typeface="+mj-lt"/>
              <a:buAutoNum type="arabicPeriod"/>
            </a:pPr>
            <a:endParaRPr lang="en-GB" sz="2100" dirty="0"/>
          </a:p>
          <a:p>
            <a:pPr marL="544068" lvl="1" indent="-342900">
              <a:buFont typeface="+mj-lt"/>
              <a:buAutoNum type="arabicPeriod"/>
            </a:pPr>
            <a:r>
              <a:rPr lang="en-GB" sz="2100" dirty="0"/>
              <a:t>Find height threshold for desired FWE</a:t>
            </a:r>
            <a:endParaRPr lang="en-GB" dirty="0"/>
          </a:p>
          <a:p>
            <a:pPr>
              <a:buFont typeface="Wingdings" panose="05000000000000000000" pitchFamily="2" charset="2"/>
              <a:buChar char="q"/>
            </a:pPr>
            <a:endParaRPr lang="en-GB" dirty="0"/>
          </a:p>
          <a:p>
            <a:endParaRPr lang="en-GB" dirty="0"/>
          </a:p>
        </p:txBody>
      </p:sp>
      <p:pic>
        <p:nvPicPr>
          <p:cNvPr id="4" name="Picture 4" descr="A Three-Dimensional Localization Algorithm Based on DV-Hop in ...">
            <a:extLst>
              <a:ext uri="{FF2B5EF4-FFF2-40B4-BE49-F238E27FC236}">
                <a16:creationId xmlns:a16="http://schemas.microsoft.com/office/drawing/2014/main" id="{DC4CCD91-6ECE-46DC-854C-DC4E366A9A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54" b="-1"/>
          <a:stretch/>
        </p:blipFill>
        <p:spPr bwMode="auto">
          <a:xfrm>
            <a:off x="6126480" y="2260409"/>
            <a:ext cx="727171" cy="41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0D400C-3CCA-411E-A093-6A3C139423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0512" y="2078499"/>
            <a:ext cx="1206886" cy="6719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7898E2-BF43-4E58-BB9C-9A3A78DC7E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8221" y="2072568"/>
            <a:ext cx="1181611" cy="693476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8271B27-BE1E-4588-B4E6-00E4F6824410}"/>
              </a:ext>
            </a:extLst>
          </p:cNvPr>
          <p:cNvCxnSpPr>
            <a:cxnSpLocks/>
          </p:cNvCxnSpPr>
          <p:nvPr/>
        </p:nvCxnSpPr>
        <p:spPr>
          <a:xfrm>
            <a:off x="6713267" y="2248445"/>
            <a:ext cx="733363" cy="1196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B8B5C3E-E3DB-425B-84FB-FBAF46C6A7F8}"/>
              </a:ext>
            </a:extLst>
          </p:cNvPr>
          <p:cNvCxnSpPr>
            <a:cxnSpLocks/>
          </p:cNvCxnSpPr>
          <p:nvPr/>
        </p:nvCxnSpPr>
        <p:spPr>
          <a:xfrm>
            <a:off x="5421345" y="2299518"/>
            <a:ext cx="767864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Content Placeholder 3">
            <a:extLst>
              <a:ext uri="{FF2B5EF4-FFF2-40B4-BE49-F238E27FC236}">
                <a16:creationId xmlns:a16="http://schemas.microsoft.com/office/drawing/2014/main" id="{D08D9444-2684-4BB1-9E27-CE873E2EB9E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3934" t="28080" r="21385" b="19469"/>
          <a:stretch/>
        </p:blipFill>
        <p:spPr>
          <a:xfrm>
            <a:off x="3123701" y="3122336"/>
            <a:ext cx="1680254" cy="7660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7328F9A-FC27-482E-926E-5350CAC2005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230" r="66868"/>
          <a:stretch/>
        </p:blipFill>
        <p:spPr>
          <a:xfrm flipH="1">
            <a:off x="4308682" y="4184680"/>
            <a:ext cx="900054" cy="68151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7B352C0-FE56-454A-A07F-A10E076DCB0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3951" r="36147"/>
          <a:stretch/>
        </p:blipFill>
        <p:spPr>
          <a:xfrm flipH="1">
            <a:off x="5359199" y="4184680"/>
            <a:ext cx="900054" cy="68151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B8F5A78-A8F4-48DB-9A07-2F9FDB67BDA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4110" r="5988"/>
          <a:stretch/>
        </p:blipFill>
        <p:spPr>
          <a:xfrm flipH="1">
            <a:off x="6483408" y="4184680"/>
            <a:ext cx="900054" cy="681512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55AFB177-313F-4528-8409-35B3C9CD4692}"/>
              </a:ext>
            </a:extLst>
          </p:cNvPr>
          <p:cNvSpPr/>
          <p:nvPr/>
        </p:nvSpPr>
        <p:spPr>
          <a:xfrm>
            <a:off x="296684" y="3981450"/>
            <a:ext cx="3903828" cy="1105998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217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346"/>
    </mc:Choice>
    <mc:Fallback xmlns="">
      <p:transition spd="slow" advTm="643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CACC0-8987-464A-AF6A-79553B85F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817732"/>
            <a:ext cx="10058400" cy="1450757"/>
          </a:xfrm>
        </p:spPr>
        <p:txBody>
          <a:bodyPr/>
          <a:lstStyle/>
          <a:p>
            <a:r>
              <a:rPr lang="en-GB" b="1" dirty="0"/>
              <a:t>The Euler Characteristic</a:t>
            </a:r>
            <a:br>
              <a:rPr lang="en-GB" b="1" dirty="0"/>
            </a:br>
            <a:endParaRPr lang="en-GB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32B6311-A93E-41DE-852E-519CAF4D9F6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30" r="66868"/>
          <a:stretch/>
        </p:blipFill>
        <p:spPr>
          <a:xfrm>
            <a:off x="229376" y="2129189"/>
            <a:ext cx="3827762" cy="28983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2C661E-E091-42E5-8727-7D1E416269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951" r="36147"/>
          <a:stretch/>
        </p:blipFill>
        <p:spPr>
          <a:xfrm>
            <a:off x="4286097" y="2190504"/>
            <a:ext cx="3827762" cy="28983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379D00F-CCC3-48D0-AD48-2D7B87E8BB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110" r="5988"/>
          <a:stretch/>
        </p:blipFill>
        <p:spPr>
          <a:xfrm>
            <a:off x="8305504" y="2296358"/>
            <a:ext cx="3827762" cy="2898345"/>
          </a:xfrm>
          <a:prstGeom prst="rect">
            <a:avLst/>
          </a:prstGeom>
        </p:spPr>
      </p:pic>
      <p:sp>
        <p:nvSpPr>
          <p:cNvPr id="12" name="TextBox 6">
            <a:extLst>
              <a:ext uri="{FF2B5EF4-FFF2-40B4-BE49-F238E27FC236}">
                <a16:creationId xmlns:a16="http://schemas.microsoft.com/office/drawing/2014/main" id="{C556D0A8-B637-4526-9A7B-063699F8236D}"/>
              </a:ext>
            </a:extLst>
          </p:cNvPr>
          <p:cNvSpPr txBox="1"/>
          <p:nvPr/>
        </p:nvSpPr>
        <p:spPr>
          <a:xfrm>
            <a:off x="7183361" y="658935"/>
            <a:ext cx="4743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>
                <a:latin typeface="Bahnschrift" panose="020B0502040204020203" pitchFamily="34" charset="0"/>
                <a:cs typeface="Avenir Heavy"/>
              </a:rPr>
              <a:t>E[EC] = N(blobs) </a:t>
            </a:r>
            <a:r>
              <a:rPr lang="mr-IN" sz="2800" dirty="0">
                <a:latin typeface="Bahnschrift" panose="020B0502040204020203" pitchFamily="34" charset="0"/>
                <a:cs typeface="Avenir Heavy"/>
              </a:rPr>
              <a:t>–</a:t>
            </a:r>
            <a:r>
              <a:rPr lang="en-US" sz="2800" dirty="0">
                <a:latin typeface="Bahnschrift" panose="020B0502040204020203" pitchFamily="34" charset="0"/>
                <a:cs typeface="Avenir Heavy"/>
              </a:rPr>
              <a:t> N(holes)</a:t>
            </a:r>
          </a:p>
        </p:txBody>
      </p:sp>
      <p:pic>
        <p:nvPicPr>
          <p:cNvPr id="13" name="image15.png">
            <a:extLst>
              <a:ext uri="{FF2B5EF4-FFF2-40B4-BE49-F238E27FC236}">
                <a16:creationId xmlns:a16="http://schemas.microsoft.com/office/drawing/2014/main" id="{6A441BE8-8B34-41E3-BF1D-E9905DF72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90" y="5004381"/>
            <a:ext cx="1491211" cy="1180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FE2E3DBE-71C3-4251-A428-3D326529DDC3}"/>
              </a:ext>
            </a:extLst>
          </p:cNvPr>
          <p:cNvSpPr/>
          <p:nvPr/>
        </p:nvSpPr>
        <p:spPr>
          <a:xfrm>
            <a:off x="3031697" y="5912839"/>
            <a:ext cx="8093503" cy="2721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C7E9FB7-6D36-4EF7-9454-E07DD051DB63}"/>
              </a:ext>
            </a:extLst>
          </p:cNvPr>
          <p:cNvSpPr/>
          <p:nvPr/>
        </p:nvSpPr>
        <p:spPr>
          <a:xfrm rot="1502242">
            <a:off x="8033223" y="2243988"/>
            <a:ext cx="469594" cy="4272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Bent 13">
            <a:extLst>
              <a:ext uri="{FF2B5EF4-FFF2-40B4-BE49-F238E27FC236}">
                <a16:creationId xmlns:a16="http://schemas.microsoft.com/office/drawing/2014/main" id="{F45F81BD-AEC9-49D7-9BD8-7814FEEBB133}"/>
              </a:ext>
            </a:extLst>
          </p:cNvPr>
          <p:cNvSpPr/>
          <p:nvPr/>
        </p:nvSpPr>
        <p:spPr>
          <a:xfrm>
            <a:off x="568760" y="2977116"/>
            <a:ext cx="491053" cy="1820162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F90BDDE-96C2-40C5-9AC6-FD5171F76452}"/>
              </a:ext>
            </a:extLst>
          </p:cNvPr>
          <p:cNvSpPr txBox="1"/>
          <p:nvPr/>
        </p:nvSpPr>
        <p:spPr>
          <a:xfrm>
            <a:off x="6126480" y="5592167"/>
            <a:ext cx="3750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Increasing threshold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C2BB17-05CC-4E68-8E61-3ADF09DDF4B8}"/>
              </a:ext>
            </a:extLst>
          </p:cNvPr>
          <p:cNvSpPr txBox="1"/>
          <p:nvPr/>
        </p:nvSpPr>
        <p:spPr>
          <a:xfrm>
            <a:off x="7450542" y="1845502"/>
            <a:ext cx="1969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Threshold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F5B89A-3164-4E33-B604-009B0D526248}"/>
              </a:ext>
            </a:extLst>
          </p:cNvPr>
          <p:cNvSpPr txBox="1"/>
          <p:nvPr/>
        </p:nvSpPr>
        <p:spPr>
          <a:xfrm>
            <a:off x="1779381" y="4888234"/>
            <a:ext cx="2010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FF0000"/>
                </a:solidFill>
              </a:rPr>
              <a:t>6 – 2 = 4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D2991C2-6763-4600-BB08-2CF677989C64}"/>
              </a:ext>
            </a:extLst>
          </p:cNvPr>
          <p:cNvSpPr txBox="1"/>
          <p:nvPr/>
        </p:nvSpPr>
        <p:spPr>
          <a:xfrm>
            <a:off x="4694085" y="4820792"/>
            <a:ext cx="789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FF0000"/>
                </a:solidFill>
              </a:rPr>
              <a:t>10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F7D09E6-7FF3-42D5-B91C-ADBCC1D61E07}"/>
              </a:ext>
            </a:extLst>
          </p:cNvPr>
          <p:cNvSpPr txBox="1"/>
          <p:nvPr/>
        </p:nvSpPr>
        <p:spPr>
          <a:xfrm>
            <a:off x="8639781" y="4893368"/>
            <a:ext cx="789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FF0000"/>
                </a:solidFill>
              </a:rPr>
              <a:t>1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17909D7-9BB1-4C50-8CD8-693819D9E011}"/>
              </a:ext>
            </a:extLst>
          </p:cNvPr>
          <p:cNvSpPr/>
          <p:nvPr/>
        </p:nvSpPr>
        <p:spPr>
          <a:xfrm>
            <a:off x="3367184" y="1954563"/>
            <a:ext cx="265663" cy="198431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6A8D048-C684-42D6-BB0D-0264DA9AB182}"/>
              </a:ext>
            </a:extLst>
          </p:cNvPr>
          <p:cNvSpPr/>
          <p:nvPr/>
        </p:nvSpPr>
        <p:spPr>
          <a:xfrm>
            <a:off x="3367184" y="2294299"/>
            <a:ext cx="265663" cy="19843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9D5F54-292D-4C8A-83F7-7CA9F2446141}"/>
              </a:ext>
            </a:extLst>
          </p:cNvPr>
          <p:cNvSpPr txBox="1"/>
          <p:nvPr/>
        </p:nvSpPr>
        <p:spPr>
          <a:xfrm>
            <a:off x="3614834" y="1909412"/>
            <a:ext cx="1380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ym typeface="Wingdings" panose="05000000000000000000" pitchFamily="2" charset="2"/>
              </a:rPr>
              <a:t> </a:t>
            </a:r>
            <a:r>
              <a:rPr lang="en-GB" dirty="0"/>
              <a:t>≤ threshold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8B4A3AD-8035-4F4E-8E3E-9D00947DD90E}"/>
              </a:ext>
            </a:extLst>
          </p:cNvPr>
          <p:cNvSpPr txBox="1"/>
          <p:nvPr/>
        </p:nvSpPr>
        <p:spPr>
          <a:xfrm>
            <a:off x="3632847" y="2196884"/>
            <a:ext cx="1380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ym typeface="Wingdings" panose="05000000000000000000" pitchFamily="2" charset="2"/>
              </a:rPr>
              <a:t> </a:t>
            </a:r>
            <a:r>
              <a:rPr lang="en-GB" dirty="0"/>
              <a:t>&gt; threshold</a:t>
            </a:r>
          </a:p>
        </p:txBody>
      </p:sp>
      <p:sp>
        <p:nvSpPr>
          <p:cNvPr id="21" name="TextBox 6">
            <a:extLst>
              <a:ext uri="{FF2B5EF4-FFF2-40B4-BE49-F238E27FC236}">
                <a16:creationId xmlns:a16="http://schemas.microsoft.com/office/drawing/2014/main" id="{E79BAACD-3144-40F2-B7C8-C7AA3D8F73FB}"/>
              </a:ext>
            </a:extLst>
          </p:cNvPr>
          <p:cNvSpPr txBox="1"/>
          <p:nvPr/>
        </p:nvSpPr>
        <p:spPr>
          <a:xfrm>
            <a:off x="7450542" y="1211442"/>
            <a:ext cx="4209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Bahnschrift" panose="020B0502040204020203" pitchFamily="34" charset="0"/>
                <a:cs typeface="Avenir Heavy"/>
              </a:rPr>
              <a:t>E[EC] </a:t>
            </a:r>
            <a:r>
              <a:rPr lang="en-US" dirty="0">
                <a:latin typeface="Bahnschrift" panose="020B0502040204020203" pitchFamily="34" charset="0"/>
                <a:cs typeface="Avenir Heavy"/>
                <a:sym typeface="Wingdings" panose="05000000000000000000" pitchFamily="2" charset="2"/>
              </a:rPr>
              <a:t> Expected Euler Characteristic</a:t>
            </a:r>
            <a:endParaRPr lang="en-US" dirty="0">
              <a:latin typeface="Bahnschrift" panose="020B0502040204020203" pitchFamily="34" charset="0"/>
              <a:cs typeface="Avenir Heavy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55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2798"/>
    </mc:Choice>
    <mc:Fallback xmlns="">
      <p:transition spd="slow" advTm="1927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5AC0B-ACE4-4777-B379-95326E72C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FWER &amp; Euler Characteristic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9229AC-FA4E-42BE-B920-555B2A52F50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223" t="29815" r="29935" b="60531"/>
          <a:stretch/>
        </p:blipFill>
        <p:spPr>
          <a:xfrm>
            <a:off x="214015" y="1737360"/>
            <a:ext cx="6930189" cy="661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FC42749-AEBE-4B17-BD82-DFFF62B4BB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355" t="57327" r="51097" b="32175"/>
          <a:stretch/>
        </p:blipFill>
        <p:spPr>
          <a:xfrm>
            <a:off x="2189340" y="4839380"/>
            <a:ext cx="2505244" cy="7195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91745D-EF5E-4DC8-997C-90FB29C361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355" t="39438" r="23817" b="50767"/>
          <a:stretch/>
        </p:blipFill>
        <p:spPr>
          <a:xfrm>
            <a:off x="2127794" y="2722167"/>
            <a:ext cx="5831306" cy="6714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767B39-18D3-4A15-AFEE-11C1F9BC9F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307" t="50276" r="44395" b="41284"/>
          <a:stretch/>
        </p:blipFill>
        <p:spPr>
          <a:xfrm>
            <a:off x="2127794" y="3879408"/>
            <a:ext cx="3206314" cy="578502"/>
          </a:xfrm>
          <a:prstGeom prst="rect">
            <a:avLst/>
          </a:prstGeom>
        </p:spPr>
      </p:pic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04220BBF-41E1-45A2-A903-6B8F27D58094}"/>
              </a:ext>
            </a:extLst>
          </p:cNvPr>
          <p:cNvCxnSpPr>
            <a:cxnSpLocks/>
          </p:cNvCxnSpPr>
          <p:nvPr/>
        </p:nvCxnSpPr>
        <p:spPr>
          <a:xfrm>
            <a:off x="1036320" y="2471667"/>
            <a:ext cx="952137" cy="657535"/>
          </a:xfrm>
          <a:prstGeom prst="bentConnector3">
            <a:avLst>
              <a:gd name="adj1" fmla="val 50000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8BE0BDF-9D17-4A69-908A-22D612A8E81F}"/>
              </a:ext>
            </a:extLst>
          </p:cNvPr>
          <p:cNvCxnSpPr>
            <a:cxnSpLocks/>
          </p:cNvCxnSpPr>
          <p:nvPr/>
        </p:nvCxnSpPr>
        <p:spPr>
          <a:xfrm>
            <a:off x="1512389" y="3791905"/>
            <a:ext cx="476068" cy="471495"/>
          </a:xfrm>
          <a:prstGeom prst="straightConnector1">
            <a:avLst/>
          </a:prstGeom>
          <a:ln w="762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6D619FB-F79B-47E9-8485-3D9EBC0195C2}"/>
              </a:ext>
            </a:extLst>
          </p:cNvPr>
          <p:cNvCxnSpPr>
            <a:cxnSpLocks/>
          </p:cNvCxnSpPr>
          <p:nvPr/>
        </p:nvCxnSpPr>
        <p:spPr>
          <a:xfrm>
            <a:off x="1509674" y="4810716"/>
            <a:ext cx="476068" cy="471495"/>
          </a:xfrm>
          <a:prstGeom prst="straightConnector1">
            <a:avLst/>
          </a:prstGeom>
          <a:ln w="762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FE5C1F7-BBA6-4F9D-AA0B-D44FB7EC1D6E}"/>
              </a:ext>
            </a:extLst>
          </p:cNvPr>
          <p:cNvSpPr txBox="1"/>
          <p:nvPr/>
        </p:nvSpPr>
        <p:spPr>
          <a:xfrm>
            <a:off x="6825916" y="3453111"/>
            <a:ext cx="2266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No holes exist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346A85-C6CD-43F4-9DB4-0975DD498F98}"/>
              </a:ext>
            </a:extLst>
          </p:cNvPr>
          <p:cNvSpPr txBox="1"/>
          <p:nvPr/>
        </p:nvSpPr>
        <p:spPr>
          <a:xfrm>
            <a:off x="6096001" y="4539331"/>
            <a:ext cx="4323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Never more than one blob</a:t>
            </a:r>
          </a:p>
        </p:txBody>
      </p:sp>
      <p:pic>
        <p:nvPicPr>
          <p:cNvPr id="16" name="Picture 2" descr="pink mr blobby - The Bowgie Inn">
            <a:extLst>
              <a:ext uri="{FF2B5EF4-FFF2-40B4-BE49-F238E27FC236}">
                <a16:creationId xmlns:a16="http://schemas.microsoft.com/office/drawing/2014/main" id="{6FE26C2F-8B62-4D50-8454-DB5262442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2434" y="1955673"/>
            <a:ext cx="1683246" cy="236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1598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054"/>
    </mc:Choice>
    <mc:Fallback xmlns="">
      <p:transition spd="slow" advTm="1160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5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4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1.7|1.7|25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7.6|1.1|0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1.1|27.2|18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1.1|0.6"/>
</p:tagLst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13012</TotalTime>
  <Words>525</Words>
  <Application>Microsoft Office PowerPoint</Application>
  <PresentationFormat>Widescreen</PresentationFormat>
  <Paragraphs>127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Arial</vt:lpstr>
      <vt:lpstr>Bahnschrift</vt:lpstr>
      <vt:lpstr>Calibri</vt:lpstr>
      <vt:lpstr>Calibri Light</vt:lpstr>
      <vt:lpstr>Cambria Math</vt:lpstr>
      <vt:lpstr>Helvetica</vt:lpstr>
      <vt:lpstr>Symbol</vt:lpstr>
      <vt:lpstr>Times New Roman</vt:lpstr>
      <vt:lpstr>Wingdings</vt:lpstr>
      <vt:lpstr>Retrospect</vt:lpstr>
      <vt:lpstr>Random Field Theory </vt:lpstr>
      <vt:lpstr>Topological inference</vt:lpstr>
      <vt:lpstr>Too Smooth for Bonferroni </vt:lpstr>
      <vt:lpstr>FWER &amp; Max Statistic </vt:lpstr>
      <vt:lpstr>Random Field Theory</vt:lpstr>
      <vt:lpstr>Random Field Theory: assumptions </vt:lpstr>
      <vt:lpstr>Random Field Theory: finding threshold </vt:lpstr>
      <vt:lpstr>The Euler Characteristic </vt:lpstr>
      <vt:lpstr>FWER &amp; Euler Characteristic </vt:lpstr>
      <vt:lpstr>3) E[EC] at different thresholds</vt:lpstr>
      <vt:lpstr>Random Field Theory: finding threshold </vt:lpstr>
      <vt:lpstr>1)Estimate Smoothness</vt:lpstr>
      <vt:lpstr>2)REsolution ELement (RESEL)</vt:lpstr>
      <vt:lpstr>PowerPoint Presentation</vt:lpstr>
      <vt:lpstr>Not just the RESELs!</vt:lpstr>
      <vt:lpstr>Adaptability of RFT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Random Field Theory</dc:title>
  <dc:creator>Sheehan, Gabrielle</dc:creator>
  <cp:lastModifiedBy>Sheehan, Gabrielle</cp:lastModifiedBy>
  <cp:revision>168</cp:revision>
  <dcterms:created xsi:type="dcterms:W3CDTF">2020-04-14T13:41:45Z</dcterms:created>
  <dcterms:modified xsi:type="dcterms:W3CDTF">2020-05-01T12:52:53Z</dcterms:modified>
</cp:coreProperties>
</file>