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tif" ContentType="image/tif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48"/>
  </p:notesMasterIdLst>
  <p:sldIdLst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84" r:id="rId14"/>
    <p:sldId id="268" r:id="rId15"/>
    <p:sldId id="272" r:id="rId16"/>
    <p:sldId id="273" r:id="rId17"/>
    <p:sldId id="274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9AD"/>
    <a:srgbClr val="AE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55"/>
    <p:restoredTop sz="92048"/>
  </p:normalViewPr>
  <p:slideViewPr>
    <p:cSldViewPr snapToGrid="0" snapToObjects="1">
      <p:cViewPr>
        <p:scale>
          <a:sx n="81" d="100"/>
          <a:sy n="81" d="100"/>
        </p:scale>
        <p:origin x="1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C5AA-E332-1344-8C3B-659D72511A7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99A64-5A13-8A41-BFA3-FAEEF805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4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72569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8525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83900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219424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45708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46481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29880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78778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3817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5303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Katharina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F75F-4E73-4619-8DB3-C4289F48D18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892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30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16601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1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99A64-5A13-8A41-BFA3-FAEEF8051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IPS = intraparietal</a:t>
            </a:r>
            <a:r>
              <a:rPr lang="en-US" baseline="0" dirty="0" smtClean="0"/>
              <a:t> sulcus</a:t>
            </a:r>
          </a:p>
          <a:p>
            <a:r>
              <a:rPr lang="en-US" baseline="0" dirty="0" smtClean="0"/>
              <a:t>PCC = posterior cingulate cortex</a:t>
            </a:r>
          </a:p>
          <a:p>
            <a:r>
              <a:rPr lang="en-US" baseline="0" dirty="0" smtClean="0"/>
              <a:t>MPF = medial prefrontal cortex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99A64-5A13-8A41-BFA3-FAEEF8051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7854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4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8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5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26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ion.ucl.ac.uk/spm/doc/manual.pdf" TargetMode="External"/><Relationship Id="rId4" Type="http://schemas.openxmlformats.org/officeDocument/2006/relationships/hyperlink" Target="http://www.neurometrika.org/resources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fil.ion.ucl.ac.uk/spm/data/attention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750403"/>
            <a:ext cx="8496300" cy="1368425"/>
          </a:xfrm>
        </p:spPr>
        <p:txBody>
          <a:bodyPr/>
          <a:lstStyle/>
          <a:p>
            <a:pPr algn="ctr"/>
            <a:r>
              <a:rPr lang="en-US" sz="3600" dirty="0" smtClean="0"/>
              <a:t>Introduction to Connectivity: </a:t>
            </a:r>
            <a:br>
              <a:rPr lang="en-US" sz="3600" dirty="0" smtClean="0"/>
            </a:br>
            <a:r>
              <a:rPr lang="en-US" sz="3600" dirty="0" smtClean="0"/>
              <a:t>resting-state and PPI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905" y="3493708"/>
            <a:ext cx="8200571" cy="2805491"/>
          </a:xfrm>
        </p:spPr>
        <p:txBody>
          <a:bodyPr/>
          <a:lstStyle/>
          <a:p>
            <a:pPr algn="ctr"/>
            <a:r>
              <a:rPr lang="en-US" sz="1800" dirty="0" smtClean="0"/>
              <a:t>Federica Biotti and Matilde </a:t>
            </a:r>
            <a:r>
              <a:rPr lang="en-US" sz="1800" dirty="0" err="1" smtClean="0"/>
              <a:t>Vaghi</a:t>
            </a:r>
            <a:endParaRPr lang="en-US" sz="1800" dirty="0" smtClean="0"/>
          </a:p>
          <a:p>
            <a:pPr algn="ctr"/>
            <a:r>
              <a:rPr lang="en-US" sz="1800" dirty="0" smtClean="0"/>
              <a:t>Expert: </a:t>
            </a:r>
            <a:r>
              <a:rPr lang="en-US" sz="1800" dirty="0" err="1" smtClean="0"/>
              <a:t>Dr</a:t>
            </a:r>
            <a:r>
              <a:rPr lang="en-US" sz="1800" dirty="0" smtClean="0"/>
              <a:t> Sarah Gregory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Slides adapted from </a:t>
            </a:r>
            <a:r>
              <a:rPr lang="en-US" sz="1800" dirty="0" err="1" smtClean="0"/>
              <a:t>MfD</a:t>
            </a:r>
            <a:r>
              <a:rPr lang="en-US" sz="1800" dirty="0" smtClean="0"/>
              <a:t> 2015 </a:t>
            </a:r>
            <a:br>
              <a:rPr lang="en-US" sz="1800" dirty="0" smtClean="0"/>
            </a:br>
            <a:endParaRPr lang="en-US" dirty="0"/>
          </a:p>
          <a:p>
            <a:pPr algn="ctr"/>
            <a:r>
              <a:rPr lang="en-US" sz="2400" dirty="0" smtClean="0"/>
              <a:t>Wednesday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February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4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7193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Resting-state </a:t>
            </a:r>
            <a:r>
              <a:rPr lang="en-US" sz="2400" dirty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etworks (RSNs)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76072"/>
            <a:ext cx="8489950" cy="3457575"/>
          </a:xfrm>
        </p:spPr>
        <p:txBody>
          <a:bodyPr/>
          <a:lstStyle/>
          <a:p>
            <a:r>
              <a:rPr lang="en-US" sz="1800" dirty="0" smtClean="0"/>
              <a:t>multiple resting-state networks (RSNs) have been found </a:t>
            </a:r>
          </a:p>
          <a:p>
            <a:pPr lvl="1"/>
            <a:r>
              <a:rPr lang="en-US" sz="1600" dirty="0" smtClean="0"/>
              <a:t>all show activity during rest and during tasks</a:t>
            </a:r>
          </a:p>
          <a:p>
            <a:pPr lvl="1"/>
            <a:r>
              <a:rPr lang="en-US" sz="1600" dirty="0" smtClean="0"/>
              <a:t>one of the RSNs, the default mode network (DMN), shows a decrease in activity during cognitive tasks</a:t>
            </a:r>
            <a:endParaRPr lang="en-US" sz="1600" dirty="0"/>
          </a:p>
        </p:txBody>
      </p:sp>
      <p:pic>
        <p:nvPicPr>
          <p:cNvPr id="4" name="Picture 3" descr="Screen Shot 2013-02-27 at 10.2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6" y="2217906"/>
            <a:ext cx="7789517" cy="43479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Task-positive </a:t>
            </a:r>
            <a:r>
              <a:rPr lang="en-US" sz="2400" smtClean="0">
                <a:solidFill>
                  <a:schemeClr val="bg1"/>
                </a:solidFill>
              </a:rPr>
              <a:t>and task-negative </a:t>
            </a:r>
            <a:r>
              <a:rPr lang="en-US" sz="2400" dirty="0" smtClean="0">
                <a:solidFill>
                  <a:schemeClr val="bg1"/>
                </a:solidFill>
              </a:rPr>
              <a:t>networks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682770"/>
            <a:ext cx="8489950" cy="124029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E.g. attention-demanding cognitive tasks are associated with increases in activity of </a:t>
            </a:r>
            <a:r>
              <a:rPr lang="en-US" sz="1600" dirty="0" err="1" smtClean="0"/>
              <a:t>fronto</a:t>
            </a:r>
            <a:r>
              <a:rPr lang="en-US" sz="1600" dirty="0" smtClean="0"/>
              <a:t>-parietal areas, and decreases in activity of posterior cingulate and medial prefrontal cortex.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The same activation/deactivation dichotomy is observed in the resting human brain, in the absence of any attentional-demanding task or behaviour. </a:t>
            </a:r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438133"/>
            <a:ext cx="5120045" cy="3628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Fox et al., 2005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9380" y="5187823"/>
            <a:ext cx="2120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Seed region (PCC)</a:t>
            </a:r>
          </a:p>
          <a:p>
            <a:endParaRPr lang="en-US" sz="1200" dirty="0"/>
          </a:p>
          <a:p>
            <a:r>
              <a:rPr lang="en-US" sz="1200" dirty="0" smtClean="0"/>
              <a:t>Positive association (MPF)</a:t>
            </a:r>
          </a:p>
          <a:p>
            <a:endParaRPr lang="en-US" sz="1200" dirty="0"/>
          </a:p>
          <a:p>
            <a:r>
              <a:rPr lang="en-US" sz="1200" dirty="0" smtClean="0"/>
              <a:t>Negative association (IPS)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598367" y="5299791"/>
            <a:ext cx="1045029" cy="1866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98367" y="5695654"/>
            <a:ext cx="1045029" cy="186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98366" y="6062151"/>
            <a:ext cx="1045029" cy="1866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50245" y="4466276"/>
            <a:ext cx="212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Time courses for PCC seed region, MPF (+) and IPS (-)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450245" y="2412908"/>
            <a:ext cx="212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Regional distribution of correlation coefficients.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14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300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Spontaneous BOLD activity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092200"/>
            <a:ext cx="8489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Does it reflect conscious mental activity?</a:t>
            </a:r>
          </a:p>
          <a:p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Similar topography of BOLD correlations can be seen in different resting conditions, even in sleep and anesthesia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Spontaneous cognition (e.g. mental imagery) generates patterns of visual activity in visual cortex which are different from patterns observed in spontaneous </a:t>
            </a:r>
            <a:r>
              <a:rPr lang="en-US" sz="2000" dirty="0" smtClean="0"/>
              <a:t>activity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How about mental wondering?</a:t>
            </a:r>
            <a:endParaRPr lang="en-US" sz="2000" i="1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Spontaneous activity is present at the same time in many different neuro-anatomical systems </a:t>
            </a:r>
            <a:r>
              <a:rPr lang="en-US" sz="2000" dirty="0" smtClean="0">
                <a:sym typeface="Wingdings"/>
              </a:rPr>
              <a:t> unlikely that one behaviour modulates multiple systems at the same time.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Fox &amp; </a:t>
            </a:r>
            <a:r>
              <a:rPr lang="en-US" dirty="0" err="1" smtClean="0">
                <a:solidFill>
                  <a:srgbClr val="000000"/>
                </a:solidFill>
              </a:rPr>
              <a:t>Raichle</a:t>
            </a:r>
            <a:r>
              <a:rPr lang="en-US" dirty="0" smtClean="0">
                <a:solidFill>
                  <a:srgbClr val="000000"/>
                </a:solidFill>
              </a:rPr>
              <a:t>, 2007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7463"/>
            <a:ext cx="8229600" cy="114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Pros &amp; Cons of Resting state fMRI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39762"/>
          </a:xfrm>
        </p:spPr>
        <p:txBody>
          <a:bodyPr/>
          <a:lstStyle/>
          <a:p>
            <a:r>
              <a:rPr lang="en-GB" dirty="0" smtClean="0"/>
              <a:t>pros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3951288"/>
          </a:xfrm>
        </p:spPr>
        <p:txBody>
          <a:bodyPr/>
          <a:lstStyle/>
          <a:p>
            <a:r>
              <a:rPr lang="en-GB" sz="2000" dirty="0"/>
              <a:t>e</a:t>
            </a:r>
            <a:r>
              <a:rPr lang="en-GB" sz="2000" dirty="0" smtClean="0"/>
              <a:t>asy to acquire</a:t>
            </a:r>
          </a:p>
          <a:p>
            <a:r>
              <a:rPr lang="en-GB" sz="2000" dirty="0"/>
              <a:t>i</a:t>
            </a:r>
            <a:r>
              <a:rPr lang="en-GB" sz="2000" dirty="0" smtClean="0"/>
              <a:t>deal for patients who </a:t>
            </a:r>
            <a:r>
              <a:rPr lang="en-GB" sz="2000" smtClean="0"/>
              <a:t>cannot perform certain tasks</a:t>
            </a:r>
            <a:endParaRPr lang="en-GB" sz="2000" dirty="0" smtClean="0"/>
          </a:p>
          <a:p>
            <a:r>
              <a:rPr lang="en-GB" sz="2000" dirty="0"/>
              <a:t>o</a:t>
            </a:r>
            <a:r>
              <a:rPr lang="en-GB" sz="2000" dirty="0" smtClean="0"/>
              <a:t>ne data set allows to study different functional networks in the brain</a:t>
            </a:r>
          </a:p>
          <a:p>
            <a:r>
              <a:rPr lang="en-GB" sz="2000" dirty="0"/>
              <a:t>g</a:t>
            </a:r>
            <a:r>
              <a:rPr lang="en-GB" sz="2000" dirty="0" smtClean="0"/>
              <a:t>ood for exploratory analyses</a:t>
            </a:r>
          </a:p>
          <a:p>
            <a:r>
              <a:rPr lang="en-GB" sz="2000" dirty="0" smtClean="0"/>
              <a:t>(potentially) helpful as a clinical diagnostic tool (e.g. epilepsy, Alzheimer’s disease)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/>
          <a:p>
            <a:r>
              <a:rPr lang="en-GB" dirty="0" smtClean="0"/>
              <a:t>cons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/>
          <a:lstStyle/>
          <a:p>
            <a:r>
              <a:rPr lang="en-GB" sz="2000" b="1" dirty="0" smtClean="0"/>
              <a:t>establishes </a:t>
            </a:r>
            <a:r>
              <a:rPr lang="en-GB" sz="2000" b="1" dirty="0" smtClean="0"/>
              <a:t>correlations, not causal relationships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C00000"/>
                </a:solidFill>
              </a:rPr>
              <a:t>Effective connectivity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7463"/>
            <a:ext cx="8229600" cy="114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Functional Integration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848" y="1143001"/>
            <a:ext cx="4040188" cy="639762"/>
          </a:xfrm>
        </p:spPr>
        <p:txBody>
          <a:bodyPr/>
          <a:lstStyle/>
          <a:p>
            <a:pPr algn="ctr"/>
            <a:r>
              <a:rPr lang="en-GB" dirty="0" smtClean="0"/>
              <a:t>Functional connectivity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5848" y="2386012"/>
            <a:ext cx="4040188" cy="3951288"/>
          </a:xfrm>
        </p:spPr>
        <p:txBody>
          <a:bodyPr/>
          <a:lstStyle/>
          <a:p>
            <a:r>
              <a:rPr lang="en-GB" sz="2000" dirty="0" smtClean="0"/>
              <a:t>Temporal correlations between spatially remote areas</a:t>
            </a:r>
          </a:p>
          <a:p>
            <a:r>
              <a:rPr lang="en-GB" sz="2000" dirty="0" smtClean="0"/>
              <a:t>Based on correlation analysis</a:t>
            </a:r>
          </a:p>
          <a:p>
            <a:r>
              <a:rPr lang="en-GB" sz="2000" dirty="0" smtClean="0"/>
              <a:t>MODEL-FREE</a:t>
            </a:r>
          </a:p>
          <a:p>
            <a:r>
              <a:rPr lang="en-GB" sz="2000" dirty="0" smtClean="0"/>
              <a:t>Exploratory </a:t>
            </a:r>
          </a:p>
          <a:p>
            <a:r>
              <a:rPr lang="en-GB" sz="2000" dirty="0" smtClean="0"/>
              <a:t>Data Driven</a:t>
            </a:r>
          </a:p>
          <a:p>
            <a:r>
              <a:rPr lang="en-GB" sz="2000" dirty="0" smtClean="0"/>
              <a:t>No Causation</a:t>
            </a:r>
          </a:p>
          <a:p>
            <a:r>
              <a:rPr lang="en-GB" sz="2000" dirty="0" smtClean="0"/>
              <a:t>Whole brain connectivity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9485" y="1143001"/>
            <a:ext cx="4041775" cy="639762"/>
          </a:xfrm>
        </p:spPr>
        <p:txBody>
          <a:bodyPr/>
          <a:lstStyle/>
          <a:p>
            <a:pPr algn="ctr"/>
            <a:r>
              <a:rPr lang="en-GB" dirty="0" smtClean="0"/>
              <a:t>Effective Connectivity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4881072" y="2386012"/>
            <a:ext cx="4040188" cy="3951288"/>
          </a:xfrm>
        </p:spPr>
        <p:txBody>
          <a:bodyPr/>
          <a:lstStyle/>
          <a:p>
            <a:r>
              <a:rPr lang="en-GB" sz="2000" dirty="0" smtClean="0"/>
              <a:t>The influence that one neuronal system exerts over another</a:t>
            </a:r>
          </a:p>
          <a:p>
            <a:r>
              <a:rPr lang="en-GB" sz="2000" dirty="0" smtClean="0"/>
              <a:t>Based on regression analysis</a:t>
            </a:r>
          </a:p>
          <a:p>
            <a:r>
              <a:rPr lang="en-GB" sz="2000" dirty="0" smtClean="0"/>
              <a:t>MODEL-DEPENDENT</a:t>
            </a:r>
          </a:p>
          <a:p>
            <a:r>
              <a:rPr lang="en-GB" sz="2000" dirty="0" smtClean="0"/>
              <a:t>Confirmatory</a:t>
            </a:r>
          </a:p>
          <a:p>
            <a:r>
              <a:rPr lang="en-GB" sz="2000" dirty="0" smtClean="0"/>
              <a:t>Hypothesis Driven</a:t>
            </a:r>
          </a:p>
          <a:p>
            <a:r>
              <a:rPr lang="en-GB" sz="2000" dirty="0" smtClean="0"/>
              <a:t>Causal (based on a model)</a:t>
            </a:r>
          </a:p>
          <a:p>
            <a:r>
              <a:rPr lang="en-GB" sz="2000" dirty="0" smtClean="0"/>
              <a:t>Reduced set of regions</a:t>
            </a:r>
          </a:p>
        </p:txBody>
      </p:sp>
    </p:spTree>
    <p:extLst>
      <p:ext uri="{BB962C8B-B14F-4D97-AF65-F5344CB8AC3E}">
        <p14:creationId xmlns:p14="http://schemas.microsoft.com/office/powerpoint/2010/main" val="385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7463"/>
            <a:ext cx="8229600" cy="114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Functional Integration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848" y="1143001"/>
            <a:ext cx="4040188" cy="639762"/>
          </a:xfrm>
        </p:spPr>
        <p:txBody>
          <a:bodyPr/>
          <a:lstStyle/>
          <a:p>
            <a:pPr algn="ctr"/>
            <a:r>
              <a:rPr lang="en-GB" dirty="0" smtClean="0"/>
              <a:t>Correlation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5848" y="2386012"/>
            <a:ext cx="4040188" cy="3951288"/>
          </a:xfrm>
        </p:spPr>
        <p:txBody>
          <a:bodyPr/>
          <a:lstStyle/>
          <a:p>
            <a:r>
              <a:rPr lang="en-GB" sz="2000" dirty="0" smtClean="0"/>
              <a:t>Continuous data </a:t>
            </a:r>
          </a:p>
          <a:p>
            <a:r>
              <a:rPr lang="en-GB" sz="2000" dirty="0" smtClean="0"/>
              <a:t>Assumes relationship between two variables is constant</a:t>
            </a:r>
          </a:p>
          <a:p>
            <a:r>
              <a:rPr lang="en-GB" sz="2000" dirty="0" smtClean="0"/>
              <a:t>Use observational data</a:t>
            </a:r>
          </a:p>
          <a:p>
            <a:r>
              <a:rPr lang="en-GB" sz="2000" dirty="0" smtClean="0"/>
              <a:t>No directionality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i="1" dirty="0" smtClean="0"/>
              <a:t>Are two datasets related?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9485" y="1143001"/>
            <a:ext cx="4041775" cy="639762"/>
          </a:xfrm>
        </p:spPr>
        <p:txBody>
          <a:bodyPr/>
          <a:lstStyle/>
          <a:p>
            <a:pPr algn="ctr"/>
            <a:r>
              <a:rPr lang="en-GB" dirty="0" smtClean="0"/>
              <a:t>Regression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4881072" y="2386012"/>
            <a:ext cx="4040188" cy="3951288"/>
          </a:xfrm>
        </p:spPr>
        <p:txBody>
          <a:bodyPr/>
          <a:lstStyle/>
          <a:p>
            <a:r>
              <a:rPr lang="en-GB" sz="2000" dirty="0" smtClean="0"/>
              <a:t>Continuous data</a:t>
            </a:r>
          </a:p>
          <a:p>
            <a:r>
              <a:rPr lang="en-GB" sz="2000" dirty="0" smtClean="0"/>
              <a:t>Tests for influence of an explanatory variable on a dependent variable</a:t>
            </a:r>
          </a:p>
          <a:p>
            <a:r>
              <a:rPr lang="en-GB" sz="2000" dirty="0" smtClean="0"/>
              <a:t>Uses data from an experimental manipulation</a:t>
            </a:r>
          </a:p>
          <a:p>
            <a:r>
              <a:rPr lang="en-GB" sz="2000" dirty="0" smtClean="0"/>
              <a:t>It’s directional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US" sz="2000" i="1" dirty="0" smtClean="0">
                <a:solidFill>
                  <a:srgbClr val="000000"/>
                </a:solidFill>
              </a:rPr>
              <a:t>Is </a:t>
            </a:r>
            <a:r>
              <a:rPr lang="en-US" sz="2000" i="1" dirty="0">
                <a:solidFill>
                  <a:srgbClr val="000000"/>
                </a:solidFill>
              </a:rPr>
              <a:t>dataset 1 a function of dataset </a:t>
            </a:r>
            <a:r>
              <a:rPr lang="en-US" sz="2000" i="1" dirty="0" smtClean="0">
                <a:solidFill>
                  <a:srgbClr val="000000"/>
                </a:solidFill>
              </a:rPr>
              <a:t>2? i.e</a:t>
            </a:r>
            <a:r>
              <a:rPr lang="en-US" sz="2000" i="1" dirty="0">
                <a:solidFill>
                  <a:srgbClr val="000000"/>
                </a:solidFill>
              </a:rPr>
              <a:t>. can we predict 1 from 2?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0437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7463"/>
            <a:ext cx="8229600" cy="114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Functional Integration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848" y="1066862"/>
            <a:ext cx="8244252" cy="639762"/>
          </a:xfrm>
        </p:spPr>
        <p:txBody>
          <a:bodyPr/>
          <a:lstStyle/>
          <a:p>
            <a:r>
              <a:rPr lang="en-GB" sz="3200" dirty="0" smtClean="0"/>
              <a:t>Psychophysiological Interaction (PPI)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5848" y="2046318"/>
            <a:ext cx="8244252" cy="39512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Measures effective connectivity: how psychological variables or external manipulations change the coupling between regions.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           </a:t>
            </a:r>
            <a:r>
              <a:rPr lang="en-GB" sz="2000" dirty="0" smtClean="0"/>
              <a:t>Psychological </a:t>
            </a:r>
            <a:r>
              <a:rPr lang="en-GB" sz="2000" dirty="0" err="1" smtClean="0"/>
              <a:t>regressor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 </a:t>
            </a:r>
            <a:r>
              <a:rPr lang="en-GB" sz="2000" dirty="0" smtClean="0"/>
              <a:t>Area A                                         Area B</a:t>
            </a:r>
            <a:endParaRPr lang="en-GB" sz="36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8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PPI </a:t>
            </a:r>
            <a:r>
              <a:rPr lang="en-GB" dirty="0" smtClean="0"/>
              <a:t>is </a:t>
            </a:r>
            <a:r>
              <a:rPr lang="en-GB" dirty="0"/>
              <a:t>a method for finding out whether the correlation in activity between two distant brain areas is different in different psychological contexts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09088" y="3535680"/>
            <a:ext cx="3255264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80032" y="4157472"/>
            <a:ext cx="1463040" cy="694944"/>
          </a:xfrm>
          <a:prstGeom prst="rect">
            <a:avLst/>
          </a:prstGeom>
          <a:solidFill>
            <a:srgbClr val="AE53A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58384" y="4120896"/>
            <a:ext cx="1463040" cy="694944"/>
          </a:xfrm>
          <a:prstGeom prst="rect">
            <a:avLst/>
          </a:prstGeom>
          <a:solidFill>
            <a:srgbClr val="3D89A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43072" y="4486656"/>
            <a:ext cx="21153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05300" y="4023360"/>
            <a:ext cx="0" cy="4815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Psychophysiological Interaction</a:t>
            </a:r>
            <a:endParaRPr lang="en-US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7613"/>
            <a:ext cx="3498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Friston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et al., </a:t>
            </a:r>
            <a:r>
              <a:rPr lang="en-US" sz="12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Neuroimage</a:t>
            </a:r>
            <a:r>
              <a:rPr lang="en-US" sz="12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1997; Dolan et al., </a:t>
            </a:r>
            <a:r>
              <a:rPr lang="en-US" sz="12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Nature 1997</a:t>
            </a:r>
            <a:endParaRPr 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47650" y="1556544"/>
            <a:ext cx="8572500" cy="2554545"/>
            <a:chOff x="247650" y="1856780"/>
            <a:chExt cx="8572500" cy="2554545"/>
          </a:xfrm>
        </p:grpSpPr>
        <p:sp>
          <p:nvSpPr>
            <p:cNvPr id="6" name="TextBox 3"/>
            <p:cNvSpPr txBox="1"/>
            <p:nvPr/>
          </p:nvSpPr>
          <p:spPr>
            <a:xfrm>
              <a:off x="247650" y="1856780"/>
              <a:ext cx="8572500" cy="2554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400050" lvl="1" indent="0">
                <a:buClr>
                  <a:schemeClr val="tx1"/>
                </a:buClr>
                <a:buNone/>
              </a:pPr>
              <a:r>
                <a:rPr lang="en-US" sz="2200" dirty="0" smtClean="0">
                  <a:solidFill>
                    <a:srgbClr val="000000"/>
                  </a:solidFill>
                </a:rPr>
                <a:t>Example:</a:t>
              </a:r>
              <a:r>
                <a:rPr lang="en-GB" sz="2200" dirty="0" smtClean="0">
                  <a:solidFill>
                    <a:srgbClr val="000000"/>
                  </a:solidFill>
                </a:rPr>
                <a:t> </a:t>
              </a:r>
              <a:r>
                <a:rPr lang="en-GB" sz="2000" i="1" dirty="0" smtClean="0"/>
                <a:t>How can brain activity in V5 (motion detection area) be explained by the interaction between:</a:t>
              </a:r>
            </a:p>
            <a:p>
              <a:pPr marL="400050" lvl="1" indent="0">
                <a:buClr>
                  <a:schemeClr val="tx1"/>
                </a:buClr>
                <a:buNone/>
              </a:pPr>
              <a:endParaRPr lang="en-GB" sz="2000" i="1" dirty="0" smtClean="0"/>
            </a:p>
            <a:p>
              <a:pPr marL="857250" lvl="1" indent="-457200">
                <a:buClr>
                  <a:schemeClr val="tx1"/>
                </a:buClr>
                <a:buAutoNum type="alphaLcParenBoth"/>
              </a:pPr>
              <a:r>
                <a:rPr lang="en-GB" sz="2000" i="1" dirty="0" smtClean="0"/>
                <a:t>Attention to visual motion</a:t>
              </a:r>
            </a:p>
            <a:p>
              <a:pPr marL="857250" lvl="1" indent="-457200">
                <a:buClr>
                  <a:schemeClr val="tx1"/>
                </a:buClr>
                <a:buAutoNum type="alphaLcParenBoth"/>
              </a:pPr>
              <a:endParaRPr lang="en-GB" sz="2000" i="1" dirty="0" smtClean="0"/>
            </a:p>
            <a:p>
              <a:pPr marL="857250" lvl="1" indent="-457200">
                <a:buClr>
                  <a:schemeClr val="tx1"/>
                </a:buClr>
                <a:buAutoNum type="alphaLcParenBoth"/>
              </a:pPr>
              <a:endParaRPr lang="en-GB" sz="2000" i="1" dirty="0" smtClean="0"/>
            </a:p>
            <a:p>
              <a:pPr marL="400050" lvl="1" indent="0">
                <a:buClr>
                  <a:schemeClr val="tx1"/>
                </a:buClr>
                <a:buNone/>
              </a:pPr>
              <a:r>
                <a:rPr lang="en-GB" sz="2000" i="1" dirty="0" smtClean="0"/>
                <a:t>(b) V1/V2 </a:t>
              </a:r>
              <a:r>
                <a:rPr lang="en-GB" sz="2000" i="1" dirty="0"/>
                <a:t>(primary visual cortex) activity?</a:t>
              </a:r>
            </a:p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847872" y="2702871"/>
              <a:ext cx="2078967" cy="5847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PSYCHOLOGICAL</a:t>
              </a:r>
              <a:r>
                <a:rPr lang="it-IT" sz="1600" dirty="0" smtClean="0">
                  <a:solidFill>
                    <a:srgbClr val="C00000"/>
                  </a:solidFill>
                </a:rPr>
                <a:t> VARIABLE</a:t>
              </a:r>
              <a:endParaRPr lang="it-IT" sz="1600" dirty="0">
                <a:solidFill>
                  <a:srgbClr val="C00000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034350" y="3643752"/>
              <a:ext cx="2078967" cy="5847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PHYSIOLOGICAL</a:t>
              </a:r>
              <a:r>
                <a:rPr lang="it-IT" sz="1600" dirty="0" smtClean="0">
                  <a:solidFill>
                    <a:srgbClr val="C00000"/>
                  </a:solidFill>
                </a:rPr>
                <a:t> VARIABLE</a:t>
              </a:r>
              <a:endParaRPr lang="it-IT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2901696" y="4579089"/>
            <a:ext cx="3255264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72640" y="5200881"/>
            <a:ext cx="1463040" cy="694944"/>
          </a:xfrm>
          <a:prstGeom prst="rect">
            <a:avLst/>
          </a:prstGeom>
          <a:solidFill>
            <a:srgbClr val="AE53A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V5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50992" y="5164305"/>
            <a:ext cx="1463040" cy="694944"/>
          </a:xfrm>
          <a:prstGeom prst="rect">
            <a:avLst/>
          </a:prstGeom>
          <a:solidFill>
            <a:srgbClr val="3D89A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V1/V2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35680" y="5530065"/>
            <a:ext cx="21153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97908" y="5066769"/>
            <a:ext cx="0" cy="4815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37345" y="4653406"/>
            <a:ext cx="147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ATTENTION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05" y="4200353"/>
            <a:ext cx="1757141" cy="1216326"/>
          </a:xfrm>
          <a:prstGeom prst="rect">
            <a:avLst/>
          </a:prstGeom>
        </p:spPr>
      </p:pic>
      <p:pic>
        <p:nvPicPr>
          <p:cNvPr id="5" name="Immagin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27641" r="44555" b="19767"/>
          <a:stretch/>
        </p:blipFill>
        <p:spPr>
          <a:xfrm>
            <a:off x="5700412" y="3649412"/>
            <a:ext cx="1573499" cy="520490"/>
          </a:xfrm>
          <a:prstGeom prst="rect">
            <a:avLst/>
          </a:prstGeom>
        </p:spPr>
      </p:pic>
      <p:cxnSp>
        <p:nvCxnSpPr>
          <p:cNvPr id="7" name="Connettore 2 28"/>
          <p:cNvCxnSpPr/>
          <p:nvPr/>
        </p:nvCxnSpPr>
        <p:spPr>
          <a:xfrm flipV="1">
            <a:off x="5157787" y="3971927"/>
            <a:ext cx="428626" cy="34289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31"/>
          <p:cNvCxnSpPr/>
          <p:nvPr/>
        </p:nvCxnSpPr>
        <p:spPr>
          <a:xfrm>
            <a:off x="5269366" y="4933440"/>
            <a:ext cx="374196" cy="3386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32651" r="22356" b="21546"/>
          <a:stretch/>
        </p:blipFill>
        <p:spPr>
          <a:xfrm>
            <a:off x="5744030" y="5318412"/>
            <a:ext cx="1546859" cy="433185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4164807" y="-2807493"/>
            <a:ext cx="457200" cy="7700966"/>
          </a:xfrm>
          <a:prstGeom prst="upArrow">
            <a:avLst/>
          </a:prstGeom>
          <a:gradFill>
            <a:gsLst>
              <a:gs pos="0">
                <a:schemeClr val="tx2"/>
              </a:gs>
              <a:gs pos="73000">
                <a:schemeClr val="bg2">
                  <a:lumMod val="40000"/>
                  <a:lumOff val="6000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38363" y="538163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DIRECTIONALITY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29176" y="1381126"/>
            <a:ext cx="4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Effective connectivity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influence of one neural unit on another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319217"/>
            <a:ext cx="4186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Functional connectivity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temporal correlation between spatially neurophysiological events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500812" y="4271962"/>
            <a:ext cx="0" cy="914400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43712" y="4300538"/>
            <a:ext cx="0" cy="885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27641" r="44555" b="19767"/>
          <a:stretch/>
        </p:blipFill>
        <p:spPr>
          <a:xfrm>
            <a:off x="3652537" y="2887412"/>
            <a:ext cx="1573499" cy="520490"/>
          </a:xfrm>
          <a:prstGeom prst="rect">
            <a:avLst/>
          </a:prstGeom>
        </p:spPr>
      </p:pic>
      <p:cxnSp>
        <p:nvCxnSpPr>
          <p:cNvPr id="28" name="Connettore 2 28"/>
          <p:cNvCxnSpPr/>
          <p:nvPr/>
        </p:nvCxnSpPr>
        <p:spPr>
          <a:xfrm flipH="1" flipV="1">
            <a:off x="3943349" y="4000500"/>
            <a:ext cx="242888" cy="31432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81612" y="3224213"/>
            <a:ext cx="1033463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28887" y="3209926"/>
            <a:ext cx="995363" cy="18192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magine 4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32651" r="22356" b="21546"/>
          <a:stretch/>
        </p:blipFill>
        <p:spPr>
          <a:xfrm>
            <a:off x="1881642" y="5442238"/>
            <a:ext cx="1546859" cy="433185"/>
          </a:xfrm>
          <a:prstGeom prst="rect">
            <a:avLst/>
          </a:prstGeom>
        </p:spPr>
      </p:pic>
      <p:cxnSp>
        <p:nvCxnSpPr>
          <p:cNvPr id="38" name="Connettore 2 28"/>
          <p:cNvCxnSpPr/>
          <p:nvPr/>
        </p:nvCxnSpPr>
        <p:spPr>
          <a:xfrm flipH="1">
            <a:off x="3371849" y="4972050"/>
            <a:ext cx="442913" cy="20002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629025" y="5700713"/>
            <a:ext cx="1971675" cy="142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4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4164807" y="-2807493"/>
            <a:ext cx="457200" cy="7700966"/>
          </a:xfrm>
          <a:prstGeom prst="upArrow">
            <a:avLst/>
          </a:prstGeom>
          <a:gradFill>
            <a:gsLst>
              <a:gs pos="0">
                <a:schemeClr val="tx2"/>
              </a:gs>
              <a:gs pos="73000">
                <a:schemeClr val="bg2">
                  <a:lumMod val="40000"/>
                  <a:lumOff val="6000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38363" y="538163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DIRECTIONALITY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657726" y="2438401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PPI is limited models of EC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357937" y="2171702"/>
            <a:ext cx="528638" cy="35718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81576" y="1533526"/>
            <a:ext cx="4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Effective connectivity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influence of one neural unit on another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05" y="4200353"/>
            <a:ext cx="1757141" cy="1216326"/>
          </a:xfrm>
          <a:prstGeom prst="rect">
            <a:avLst/>
          </a:prstGeom>
        </p:spPr>
      </p:pic>
      <p:pic>
        <p:nvPicPr>
          <p:cNvPr id="29" name="Immagin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27641" r="44555" b="19767"/>
          <a:stretch/>
        </p:blipFill>
        <p:spPr>
          <a:xfrm>
            <a:off x="5700412" y="3649412"/>
            <a:ext cx="1573499" cy="520490"/>
          </a:xfrm>
          <a:prstGeom prst="rect">
            <a:avLst/>
          </a:prstGeom>
        </p:spPr>
      </p:pic>
      <p:cxnSp>
        <p:nvCxnSpPr>
          <p:cNvPr id="31" name="Connettore 2 28"/>
          <p:cNvCxnSpPr/>
          <p:nvPr/>
        </p:nvCxnSpPr>
        <p:spPr>
          <a:xfrm flipV="1">
            <a:off x="5157787" y="3971927"/>
            <a:ext cx="428626" cy="34289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1"/>
          <p:cNvCxnSpPr/>
          <p:nvPr/>
        </p:nvCxnSpPr>
        <p:spPr>
          <a:xfrm>
            <a:off x="5269366" y="4933440"/>
            <a:ext cx="374196" cy="3386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32651" r="22356" b="21546"/>
          <a:stretch/>
        </p:blipFill>
        <p:spPr>
          <a:xfrm>
            <a:off x="5744030" y="5318412"/>
            <a:ext cx="1546859" cy="43318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6843712" y="4300538"/>
            <a:ext cx="0" cy="885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4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4874790" y="3442208"/>
            <a:ext cx="368701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Bef>
                <a:spcPct val="35000"/>
              </a:spcBef>
              <a:buClr>
                <a:srgbClr val="000000"/>
              </a:buClr>
              <a:buSzPct val="100000"/>
            </a:pPr>
            <a:r>
              <a:rPr kumimoji="1" lang="en-GB" sz="2000" i="1" dirty="0">
                <a:solidFill>
                  <a:srgbClr val="000000"/>
                </a:solidFill>
              </a:rPr>
              <a:t>How do cortical areas interact … ?</a:t>
            </a: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678394" y="3442208"/>
            <a:ext cx="3656652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000" i="1" dirty="0">
                <a:solidFill>
                  <a:srgbClr val="000000"/>
                </a:solidFill>
              </a:rPr>
              <a:t>What is the neural correlate of…  ? 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126134" y="14143"/>
            <a:ext cx="7522763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/>
              </a:rPr>
              <a:t>Two fundamental properties of brain architecture</a:t>
            </a:r>
            <a:endParaRPr lang="en-GB" sz="24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307612" y="4972883"/>
            <a:ext cx="2434281" cy="2044164"/>
            <a:chOff x="1161535" y="4595751"/>
            <a:chExt cx="2434281" cy="2044164"/>
          </a:xfrm>
        </p:grpSpPr>
        <p:sp>
          <p:nvSpPr>
            <p:cNvPr id="26" name="Rectangle 25"/>
            <p:cNvSpPr/>
            <p:nvPr/>
          </p:nvSpPr>
          <p:spPr>
            <a:xfrm>
              <a:off x="1161535" y="4595751"/>
              <a:ext cx="2434281" cy="2044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1" name="Picture 5" descr="activation_sp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292825" y="4677458"/>
              <a:ext cx="2171700" cy="168834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" name="AutoShape 9"/>
          <p:cNvCxnSpPr>
            <a:cxnSpLocks noChangeShapeType="1"/>
            <a:stCxn id="218118" idx="2"/>
          </p:cNvCxnSpPr>
          <p:nvPr/>
        </p:nvCxnSpPr>
        <p:spPr bwMode="auto">
          <a:xfrm flipH="1">
            <a:off x="2505456" y="4147529"/>
            <a:ext cx="1264" cy="771943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sp>
        <p:nvSpPr>
          <p:cNvPr id="15" name="Rectangle 14"/>
          <p:cNvSpPr/>
          <p:nvPr/>
        </p:nvSpPr>
        <p:spPr>
          <a:xfrm>
            <a:off x="653790" y="949234"/>
            <a:ext cx="3412372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/>
            <a:r>
              <a:rPr lang="es-ES" b="1" dirty="0" err="1">
                <a:solidFill>
                  <a:prstClr val="black"/>
                </a:solidFill>
              </a:rPr>
              <a:t>Functional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Segregation</a:t>
            </a:r>
            <a:endParaRPr lang="es-ES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s-ES" sz="1200" b="1" dirty="0" smtClean="0">
                <a:solidFill>
                  <a:prstClr val="black"/>
                </a:solidFill>
              </a:rPr>
              <a:t>LOCALIZATIONISM</a:t>
            </a:r>
            <a:endParaRPr lang="es-ES" sz="12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0834" y="949234"/>
            <a:ext cx="3464453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/>
            <a:r>
              <a:rPr lang="es-ES" b="1" dirty="0" err="1">
                <a:solidFill>
                  <a:prstClr val="black"/>
                </a:solidFill>
              </a:rPr>
              <a:t>Functional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Integration</a:t>
            </a:r>
            <a:endParaRPr lang="es-ES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s-ES" sz="1200" b="1" dirty="0" smtClean="0">
                <a:solidFill>
                  <a:prstClr val="black"/>
                </a:solidFill>
              </a:rPr>
              <a:t>CONNECTIONISM</a:t>
            </a:r>
            <a:endParaRPr lang="es-ES" sz="12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6627392" y="4138676"/>
            <a:ext cx="1" cy="1085500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629100" y="5304967"/>
            <a:ext cx="3687019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Bef>
                <a:spcPct val="35000"/>
              </a:spcBef>
              <a:buClr>
                <a:srgbClr val="000000"/>
              </a:buClr>
              <a:buSzPct val="100000"/>
            </a:pPr>
            <a:r>
              <a:rPr kumimoji="1" lang="en-GB" sz="2800" b="1" dirty="0">
                <a:solidFill>
                  <a:srgbClr val="C00000"/>
                </a:solidFill>
              </a:rPr>
              <a:t>‘Connectivity’ analysis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39002" y="1061570"/>
            <a:ext cx="635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1650" y="1791259"/>
            <a:ext cx="3656652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000" i="1" dirty="0" smtClean="0">
                <a:solidFill>
                  <a:srgbClr val="000000"/>
                </a:solidFill>
              </a:rPr>
              <a:t>Different areas of the brain are specialised for </a:t>
            </a:r>
            <a:r>
              <a:rPr lang="en-GB" sz="2000" i="1" smtClean="0">
                <a:solidFill>
                  <a:srgbClr val="000000"/>
                </a:solidFill>
              </a:rPr>
              <a:t>different functions </a:t>
            </a: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970834" y="1791259"/>
            <a:ext cx="3656652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000" i="1" dirty="0" smtClean="0">
                <a:solidFill>
                  <a:srgbClr val="000000"/>
                </a:solidFill>
              </a:rPr>
              <a:t>Interactions among specialised areas/neuronal populations</a:t>
            </a:r>
            <a:endParaRPr lang="en-GB" sz="20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1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4164807" y="-2807493"/>
            <a:ext cx="457200" cy="7700966"/>
          </a:xfrm>
          <a:prstGeom prst="upArrow">
            <a:avLst/>
          </a:prstGeom>
          <a:gradFill>
            <a:gsLst>
              <a:gs pos="0">
                <a:schemeClr val="tx2"/>
              </a:gs>
              <a:gs pos="73000">
                <a:schemeClr val="bg2">
                  <a:lumMod val="40000"/>
                  <a:lumOff val="6000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38363" y="538163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DIRECTIONALITY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657726" y="2438401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PPI is limited models of EC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357937" y="2157414"/>
            <a:ext cx="528638" cy="35718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81576" y="1533526"/>
            <a:ext cx="4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Effective connectivity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influence of one neural unit on another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76212" y="2933701"/>
            <a:ext cx="942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How contribution of one region to another is influenced by the experimental context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0475" y="3443288"/>
            <a:ext cx="3700462" cy="2486025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05" y="4200353"/>
            <a:ext cx="1757141" cy="1216326"/>
          </a:xfrm>
          <a:prstGeom prst="rect">
            <a:avLst/>
          </a:prstGeom>
        </p:spPr>
      </p:pic>
      <p:pic>
        <p:nvPicPr>
          <p:cNvPr id="28" name="Immagin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27641" r="44555" b="19767"/>
          <a:stretch/>
        </p:blipFill>
        <p:spPr>
          <a:xfrm>
            <a:off x="5700412" y="3649412"/>
            <a:ext cx="1573499" cy="520490"/>
          </a:xfrm>
          <a:prstGeom prst="rect">
            <a:avLst/>
          </a:prstGeom>
        </p:spPr>
      </p:pic>
      <p:cxnSp>
        <p:nvCxnSpPr>
          <p:cNvPr id="29" name="Connettore 2 28"/>
          <p:cNvCxnSpPr/>
          <p:nvPr/>
        </p:nvCxnSpPr>
        <p:spPr>
          <a:xfrm flipV="1">
            <a:off x="5157787" y="3971927"/>
            <a:ext cx="428626" cy="34289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31"/>
          <p:cNvCxnSpPr/>
          <p:nvPr/>
        </p:nvCxnSpPr>
        <p:spPr>
          <a:xfrm>
            <a:off x="5269366" y="4933440"/>
            <a:ext cx="374196" cy="3386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32651" r="22356" b="21546"/>
          <a:stretch/>
        </p:blipFill>
        <p:spPr>
          <a:xfrm>
            <a:off x="5744030" y="5318412"/>
            <a:ext cx="1546859" cy="43318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6843712" y="4300538"/>
            <a:ext cx="0" cy="885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4775" y="35004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8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4164807" y="-2807493"/>
            <a:ext cx="457200" cy="7700966"/>
          </a:xfrm>
          <a:prstGeom prst="upArrow">
            <a:avLst/>
          </a:prstGeom>
          <a:gradFill>
            <a:gsLst>
              <a:gs pos="0">
                <a:schemeClr val="tx2"/>
              </a:gs>
              <a:gs pos="73000">
                <a:schemeClr val="bg2">
                  <a:lumMod val="40000"/>
                  <a:lumOff val="6000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38363" y="538163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DIRECTIONALITY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657726" y="2438401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PPI is limited models of EC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357937" y="2157414"/>
            <a:ext cx="528638" cy="35718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81576" y="1533526"/>
            <a:ext cx="4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Effective connectivity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influence of one neural unit on another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76212" y="2933701"/>
            <a:ext cx="942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How contribution of one region to another is influenced by the experimental context</a:t>
            </a:r>
            <a:endParaRPr lang="en-US" dirty="0"/>
          </a:p>
        </p:txBody>
      </p:sp>
      <p:pic>
        <p:nvPicPr>
          <p:cNvPr id="27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05" y="4200353"/>
            <a:ext cx="1757141" cy="1216326"/>
          </a:xfrm>
          <a:prstGeom prst="rect">
            <a:avLst/>
          </a:prstGeom>
        </p:spPr>
      </p:pic>
      <p:pic>
        <p:nvPicPr>
          <p:cNvPr id="28" name="Immagin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27641" r="44555" b="19767"/>
          <a:stretch/>
        </p:blipFill>
        <p:spPr>
          <a:xfrm>
            <a:off x="5700412" y="3649412"/>
            <a:ext cx="1573499" cy="520490"/>
          </a:xfrm>
          <a:prstGeom prst="rect">
            <a:avLst/>
          </a:prstGeom>
        </p:spPr>
      </p:pic>
      <p:cxnSp>
        <p:nvCxnSpPr>
          <p:cNvPr id="29" name="Connettore 2 28"/>
          <p:cNvCxnSpPr/>
          <p:nvPr/>
        </p:nvCxnSpPr>
        <p:spPr>
          <a:xfrm flipV="1">
            <a:off x="5157787" y="3971927"/>
            <a:ext cx="428626" cy="34289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31"/>
          <p:cNvCxnSpPr/>
          <p:nvPr/>
        </p:nvCxnSpPr>
        <p:spPr>
          <a:xfrm>
            <a:off x="5269366" y="4933440"/>
            <a:ext cx="374196" cy="3386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32651" r="22356" b="21546"/>
          <a:stretch/>
        </p:blipFill>
        <p:spPr>
          <a:xfrm>
            <a:off x="5744030" y="5318412"/>
            <a:ext cx="1546859" cy="433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4775" y="35004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attention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3360738"/>
            <a:ext cx="2425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4164807" y="-2807493"/>
            <a:ext cx="457200" cy="7700966"/>
          </a:xfrm>
          <a:prstGeom prst="upArrow">
            <a:avLst/>
          </a:prstGeom>
          <a:gradFill>
            <a:gsLst>
              <a:gs pos="0">
                <a:schemeClr val="tx2"/>
              </a:gs>
              <a:gs pos="73000">
                <a:schemeClr val="bg2">
                  <a:lumMod val="40000"/>
                  <a:lumOff val="6000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38363" y="538163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DIRECTIONALITY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657726" y="2438401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PPI is limited models of EC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357937" y="2157414"/>
            <a:ext cx="528638" cy="35718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81576" y="1533526"/>
            <a:ext cx="4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Effective connectivity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influence of one neural unit on another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5" y="2933701"/>
            <a:ext cx="892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2. </a:t>
            </a:r>
            <a:r>
              <a:rPr lang="en-US" dirty="0" smtClean="0"/>
              <a:t>How an area’s response to an experimental context is modulated by input from another region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0475" y="3443288"/>
            <a:ext cx="3700462" cy="2486025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05" y="4200353"/>
            <a:ext cx="1757141" cy="1216326"/>
          </a:xfrm>
          <a:prstGeom prst="rect">
            <a:avLst/>
          </a:prstGeom>
        </p:spPr>
      </p:pic>
      <p:pic>
        <p:nvPicPr>
          <p:cNvPr id="28" name="Immagin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27641" r="44555" b="19767"/>
          <a:stretch/>
        </p:blipFill>
        <p:spPr>
          <a:xfrm>
            <a:off x="5700412" y="3649412"/>
            <a:ext cx="1573499" cy="520490"/>
          </a:xfrm>
          <a:prstGeom prst="rect">
            <a:avLst/>
          </a:prstGeom>
        </p:spPr>
      </p:pic>
      <p:cxnSp>
        <p:nvCxnSpPr>
          <p:cNvPr id="29" name="Connettore 2 28"/>
          <p:cNvCxnSpPr/>
          <p:nvPr/>
        </p:nvCxnSpPr>
        <p:spPr>
          <a:xfrm flipV="1">
            <a:off x="5157787" y="3971927"/>
            <a:ext cx="428626" cy="34289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31"/>
          <p:cNvCxnSpPr/>
          <p:nvPr/>
        </p:nvCxnSpPr>
        <p:spPr>
          <a:xfrm>
            <a:off x="5269366" y="4933440"/>
            <a:ext cx="374196" cy="3386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32651" r="22356" b="21546"/>
          <a:stretch/>
        </p:blipFill>
        <p:spPr>
          <a:xfrm>
            <a:off x="5744030" y="5318412"/>
            <a:ext cx="1546859" cy="43318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6843712" y="4300538"/>
            <a:ext cx="0" cy="885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4775" y="35004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Attention</a:t>
            </a:r>
            <a:endParaRPr lang="en-US"/>
          </a:p>
        </p:txBody>
      </p:sp>
      <p:sp>
        <p:nvSpPr>
          <p:cNvPr id="3" name="Up Arrow 2"/>
          <p:cNvSpPr/>
          <p:nvPr/>
        </p:nvSpPr>
        <p:spPr>
          <a:xfrm rot="5400000">
            <a:off x="5169441" y="3405223"/>
            <a:ext cx="249953" cy="6262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3578225"/>
            <a:ext cx="2654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6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543" y="5182609"/>
            <a:ext cx="8646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Change in connectivity between V2 and V5 while subject observes visual moving under the experimental contexts (experimental manipulation) </a:t>
            </a:r>
          </a:p>
          <a:p>
            <a:pPr algn="ctr" defTabSz="457200"/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of attending vs. no attending</a:t>
            </a:r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2" y="1030571"/>
            <a:ext cx="5223933" cy="4060792"/>
          </a:xfrm>
          <a:prstGeom prst="rect">
            <a:avLst/>
          </a:prstGeom>
        </p:spPr>
      </p:pic>
      <p:sp>
        <p:nvSpPr>
          <p:cNvPr id="6" name="CasellaDiTesto 3"/>
          <p:cNvSpPr txBox="1"/>
          <p:nvPr/>
        </p:nvSpPr>
        <p:spPr>
          <a:xfrm>
            <a:off x="5572124" y="1385758"/>
            <a:ext cx="3228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/>
              <a:t>Stimuli</a:t>
            </a:r>
            <a:r>
              <a:rPr lang="it-IT" b="1" dirty="0"/>
              <a:t>:</a:t>
            </a:r>
          </a:p>
          <a:p>
            <a:r>
              <a:rPr lang="it-IT" b="1" dirty="0"/>
              <a:t>SM </a:t>
            </a:r>
            <a:r>
              <a:rPr lang="it-IT" dirty="0"/>
              <a:t>= </a:t>
            </a:r>
            <a:r>
              <a:rPr lang="it-IT" dirty="0" err="1"/>
              <a:t>Radially</a:t>
            </a:r>
            <a:r>
              <a:rPr lang="it-IT" dirty="0"/>
              <a:t> </a:t>
            </a:r>
            <a:r>
              <a:rPr lang="it-IT" dirty="0" err="1" smtClean="0"/>
              <a:t>moving</a:t>
            </a:r>
            <a:r>
              <a:rPr lang="it-IT" dirty="0"/>
              <a:t> </a:t>
            </a:r>
            <a:r>
              <a:rPr lang="it-IT" dirty="0" err="1" smtClean="0"/>
              <a:t>dots</a:t>
            </a:r>
            <a:endParaRPr lang="it-IT" dirty="0" smtClean="0"/>
          </a:p>
          <a:p>
            <a:r>
              <a:rPr lang="it-IT" b="1" dirty="0" smtClean="0"/>
              <a:t>SS</a:t>
            </a:r>
            <a:r>
              <a:rPr lang="it-IT" dirty="0" smtClean="0"/>
              <a:t> = </a:t>
            </a:r>
            <a:r>
              <a:rPr lang="it-IT" dirty="0" err="1" smtClean="0"/>
              <a:t>Stationary</a:t>
            </a:r>
            <a:r>
              <a:rPr lang="it-IT" dirty="0" smtClean="0"/>
              <a:t> </a:t>
            </a:r>
            <a:r>
              <a:rPr lang="it-IT" dirty="0" err="1" smtClean="0"/>
              <a:t>dots</a:t>
            </a:r>
            <a:endParaRPr lang="it-IT" dirty="0"/>
          </a:p>
          <a:p>
            <a:endParaRPr lang="it-IT" b="1" u="sng" dirty="0" smtClean="0"/>
          </a:p>
          <a:p>
            <a:r>
              <a:rPr lang="it-IT" b="1" u="sng" dirty="0" smtClean="0"/>
              <a:t>Task</a:t>
            </a:r>
            <a:r>
              <a:rPr lang="it-IT" b="1" dirty="0"/>
              <a:t>:</a:t>
            </a:r>
          </a:p>
          <a:p>
            <a:r>
              <a:rPr lang="it-IT" b="1" dirty="0"/>
              <a:t>TA </a:t>
            </a:r>
            <a:r>
              <a:rPr lang="it-IT" dirty="0"/>
              <a:t>= </a:t>
            </a:r>
            <a:r>
              <a:rPr lang="it-IT" dirty="0" err="1" smtClean="0"/>
              <a:t>Attention</a:t>
            </a:r>
            <a:endParaRPr lang="it-IT" dirty="0" smtClean="0"/>
          </a:p>
          <a:p>
            <a:endParaRPr lang="it-IT" b="1" dirty="0"/>
          </a:p>
          <a:p>
            <a:r>
              <a:rPr lang="it-IT" b="1" dirty="0" smtClean="0"/>
              <a:t>TN </a:t>
            </a:r>
            <a:r>
              <a:rPr lang="it-IT" dirty="0"/>
              <a:t>= </a:t>
            </a:r>
            <a:r>
              <a:rPr lang="it-IT" dirty="0" smtClean="0"/>
              <a:t> Passive </a:t>
            </a:r>
            <a:r>
              <a:rPr lang="it-IT" dirty="0" err="1" smtClean="0"/>
              <a:t>viewing</a:t>
            </a:r>
            <a:endParaRPr lang="it-I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19817" y="664633"/>
            <a:ext cx="5304367" cy="736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2800" kern="0" smtClean="0"/>
              <a:t>Practical Example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36637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60" y="664633"/>
            <a:ext cx="5304367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PPI: Experimental Design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410" y="2149019"/>
            <a:ext cx="8646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Before starting ‘playing around’, we need:</a:t>
            </a:r>
          </a:p>
          <a:p>
            <a:pPr lvl="1" defTabSz="457200"/>
            <a:endParaRPr lang="en-GB" sz="2000" b="1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914400" lvl="1" indent="-457200" defTabSz="457200">
              <a:buAutoNum type="alphaLcParenBoth"/>
            </a:pP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Factorial Design: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two different types of stimuli (</a:t>
            </a:r>
            <a:r>
              <a:rPr lang="en-GB" sz="2000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eg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., motion/no-motion), two different task conditions (attention vs. non-attention)</a:t>
            </a:r>
          </a:p>
          <a:p>
            <a:pPr marL="914400" lvl="1" indent="-457200" defTabSz="457200">
              <a:buAutoNum type="alphaLcParenBoth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914400" lvl="1" indent="-457200" defTabSz="457200">
              <a:buAutoNum type="alphaLcParenBoth"/>
            </a:pP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Plausible conceptual anatomical model or hypothesis: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I would think that V5 (human equivalent of MT) might show an attention-dependent coupling with V2…</a:t>
            </a:r>
          </a:p>
          <a:p>
            <a:pPr lvl="1" defTabSz="457200"/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1360" y="1268681"/>
            <a:ext cx="8646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/>
            <a:r>
              <a:rPr lang="en-GB" sz="2000" i="1" dirty="0"/>
              <a:t>Is there a brain area whose responses can be explained by the interaction between attention and </a:t>
            </a:r>
            <a:r>
              <a:rPr lang="en-GB" sz="2000" i="1" dirty="0" smtClean="0"/>
              <a:t>V2 </a:t>
            </a:r>
            <a:r>
              <a:rPr lang="en-GB" sz="2000" i="1" dirty="0"/>
              <a:t>(primary visual cortex) activity?</a:t>
            </a:r>
          </a:p>
        </p:txBody>
      </p:sp>
    </p:spTree>
    <p:extLst>
      <p:ext uri="{BB962C8B-B14F-4D97-AF65-F5344CB8AC3E}">
        <p14:creationId xmlns:p14="http://schemas.microsoft.com/office/powerpoint/2010/main" val="16834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560392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62409"/>
            <a:ext cx="38068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464009"/>
            <a:ext cx="38433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625600" y="4581295"/>
            <a:ext cx="570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Now</a:t>
            </a:r>
            <a:r>
              <a:rPr lang="it-IT" b="1" dirty="0" smtClean="0"/>
              <a:t> - </a:t>
            </a:r>
            <a:r>
              <a:rPr lang="it-IT" b="1" dirty="0" err="1" smtClean="0"/>
              <a:t>Remember</a:t>
            </a:r>
            <a:r>
              <a:rPr lang="it-IT" b="1" dirty="0" smtClean="0"/>
              <a:t> the GLM </a:t>
            </a:r>
            <a:r>
              <a:rPr lang="it-IT" b="1" dirty="0" err="1" smtClean="0"/>
              <a:t>equation</a:t>
            </a:r>
            <a:r>
              <a:rPr lang="it-IT" b="1" dirty="0" smtClean="0"/>
              <a:t> for fMRI data?</a:t>
            </a:r>
            <a:endParaRPr lang="it-IT" b="1" dirty="0"/>
          </a:p>
        </p:txBody>
      </p:sp>
      <p:sp>
        <p:nvSpPr>
          <p:cNvPr id="29" name="TextBox 26"/>
          <p:cNvSpPr txBox="1"/>
          <p:nvPr/>
        </p:nvSpPr>
        <p:spPr>
          <a:xfrm>
            <a:off x="914399" y="5179572"/>
            <a:ext cx="741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            </a:t>
            </a:r>
            <a:r>
              <a:rPr lang="en-US" dirty="0" smtClean="0"/>
              <a:t>Y         </a:t>
            </a:r>
            <a:r>
              <a:rPr lang="en-US" dirty="0"/>
              <a:t>=   </a:t>
            </a:r>
            <a:r>
              <a:rPr lang="en-US" dirty="0" smtClean="0"/>
              <a:t>X1   *      </a:t>
            </a:r>
            <a:r>
              <a:rPr lang="el-GR" dirty="0" smtClean="0"/>
              <a:t>β</a:t>
            </a:r>
            <a:r>
              <a:rPr lang="en-US" dirty="0"/>
              <a:t>1   + </a:t>
            </a:r>
            <a:r>
              <a:rPr lang="en-US" dirty="0" smtClean="0"/>
              <a:t>      X2     *      </a:t>
            </a:r>
            <a:r>
              <a:rPr lang="el-GR" dirty="0" smtClean="0"/>
              <a:t>β</a:t>
            </a:r>
            <a:r>
              <a:rPr lang="en-US" dirty="0"/>
              <a:t>2      + </a:t>
            </a:r>
            <a:r>
              <a:rPr lang="en-US" dirty="0" smtClean="0"/>
              <a:t>       </a:t>
            </a:r>
            <a:r>
              <a:rPr lang="el-GR" dirty="0" smtClean="0"/>
              <a:t>β</a:t>
            </a:r>
            <a:r>
              <a:rPr lang="en-US" dirty="0" smtClean="0"/>
              <a:t>0     +      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  <a:endParaRPr lang="en-GB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168400" y="5728295"/>
            <a:ext cx="7486650" cy="738664"/>
            <a:chOff x="1168400" y="5728295"/>
            <a:chExt cx="7486650" cy="738664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1168400" y="5728295"/>
              <a:ext cx="971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Observed</a:t>
              </a:r>
              <a:r>
                <a:rPr lang="it-IT" sz="1400" dirty="0" smtClean="0"/>
                <a:t> BOLD </a:t>
              </a:r>
              <a:r>
                <a:rPr lang="it-IT" sz="1400" dirty="0" err="1" smtClean="0"/>
                <a:t>response</a:t>
              </a:r>
              <a:endParaRPr lang="it-IT" sz="14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280438" y="58297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Regressor</a:t>
              </a:r>
              <a:r>
                <a:rPr lang="it-IT" sz="1400" dirty="0" smtClean="0"/>
                <a:t> 1</a:t>
              </a:r>
              <a:endParaRPr lang="it-IT" sz="14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402666" y="5825903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Regressor</a:t>
              </a:r>
              <a:r>
                <a:rPr lang="it-IT" sz="1400" dirty="0" smtClean="0"/>
                <a:t> 2</a:t>
              </a:r>
              <a:endParaRPr lang="it-IT" sz="14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3300131" y="58297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Coefficient</a:t>
              </a:r>
              <a:r>
                <a:rPr lang="it-IT" sz="1400" dirty="0" smtClean="0"/>
                <a:t> 1</a:t>
              </a:r>
              <a:endParaRPr lang="it-IT" sz="14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524793" y="58283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Coefficient</a:t>
              </a:r>
              <a:r>
                <a:rPr lang="it-IT" sz="1400" dirty="0" smtClean="0"/>
                <a:t> 2</a:t>
              </a:r>
              <a:endParaRPr lang="it-IT" sz="14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642027" y="5828021"/>
              <a:ext cx="1054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Constant</a:t>
              </a:r>
              <a:endParaRPr lang="it-IT" sz="14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7600147" y="5825903"/>
              <a:ext cx="1054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Error</a:t>
              </a:r>
              <a:endParaRPr lang="it-IT" sz="14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206789" y="2592593"/>
            <a:ext cx="2073649" cy="1901390"/>
            <a:chOff x="206789" y="2592593"/>
            <a:chExt cx="2073649" cy="1901390"/>
          </a:xfrm>
        </p:grpSpPr>
        <p:sp>
          <p:nvSpPr>
            <p:cNvPr id="3" name="CasellaDiTesto 2"/>
            <p:cNvSpPr txBox="1"/>
            <p:nvPr/>
          </p:nvSpPr>
          <p:spPr>
            <a:xfrm>
              <a:off x="206789" y="4032318"/>
              <a:ext cx="1459380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C00000"/>
                  </a:solidFill>
                </a:rPr>
                <a:t>PHYSIOLOGICAL VARIABLE</a:t>
              </a:r>
              <a:endParaRPr lang="it-IT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 flipV="1">
              <a:off x="1654216" y="2592593"/>
              <a:ext cx="626222" cy="128774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o 9"/>
          <p:cNvGrpSpPr/>
          <p:nvPr/>
        </p:nvGrpSpPr>
        <p:grpSpPr>
          <a:xfrm>
            <a:off x="3064813" y="3351280"/>
            <a:ext cx="1826185" cy="1124914"/>
            <a:chOff x="3064813" y="3351280"/>
            <a:chExt cx="1826185" cy="1124914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3280470" y="4014529"/>
              <a:ext cx="1610528" cy="46166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C00000"/>
                  </a:solidFill>
                </a:rPr>
                <a:t>PSYCHOLOGICAL VARIABLE</a:t>
              </a:r>
              <a:endParaRPr lang="it-IT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Connettore 2 21"/>
            <p:cNvCxnSpPr/>
            <p:nvPr/>
          </p:nvCxnSpPr>
          <p:spPr>
            <a:xfrm flipH="1" flipV="1">
              <a:off x="3064813" y="3351280"/>
              <a:ext cx="903751" cy="51347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ttangolo 3"/>
          <p:cNvSpPr/>
          <p:nvPr/>
        </p:nvSpPr>
        <p:spPr>
          <a:xfrm>
            <a:off x="6400800" y="1362409"/>
            <a:ext cx="1283430" cy="4028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1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/>
          <p:nvPr/>
        </p:nvSpPr>
        <p:spPr>
          <a:xfrm>
            <a:off x="161925" y="4136213"/>
            <a:ext cx="882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400" dirty="0"/>
              <a:t>Y =  </a:t>
            </a:r>
            <a:r>
              <a:rPr lang="en-GB" sz="2400" b="1" dirty="0" smtClean="0"/>
              <a:t>(V</a:t>
            </a:r>
            <a:r>
              <a:rPr lang="en-GB" sz="2400" b="1" baseline="-25000" dirty="0" smtClean="0"/>
              <a:t>1</a:t>
            </a:r>
            <a:r>
              <a:rPr lang="en-GB" sz="2400" b="1" dirty="0" smtClean="0"/>
              <a:t>) </a:t>
            </a:r>
            <a:r>
              <a:rPr lang="el-GR" sz="2400" b="1" dirty="0">
                <a:cs typeface="Arial" charset="0"/>
              </a:rPr>
              <a:t>β</a:t>
            </a:r>
            <a:r>
              <a:rPr lang="en-GB" sz="2400" b="1" baseline="-25000" dirty="0"/>
              <a:t>1</a:t>
            </a:r>
            <a:r>
              <a:rPr lang="en-GB" sz="2400" b="1" dirty="0"/>
              <a:t>  </a:t>
            </a:r>
            <a:r>
              <a:rPr lang="en-GB" sz="2400" dirty="0" smtClean="0"/>
              <a:t>+ </a:t>
            </a:r>
            <a:r>
              <a:rPr lang="en-GB" sz="2400" b="1" dirty="0" smtClean="0">
                <a:solidFill>
                  <a:srgbClr val="00B050"/>
                </a:solidFill>
              </a:rPr>
              <a:t>(</a:t>
            </a:r>
            <a:r>
              <a:rPr lang="en-GB" sz="2400" b="1" dirty="0" err="1" smtClean="0">
                <a:solidFill>
                  <a:srgbClr val="00B050"/>
                </a:solidFill>
              </a:rPr>
              <a:t>Att-NoAtt</a:t>
            </a:r>
            <a:r>
              <a:rPr lang="en-GB" sz="2400" b="1" dirty="0" smtClean="0">
                <a:solidFill>
                  <a:srgbClr val="00B050"/>
                </a:solidFill>
              </a:rPr>
              <a:t>) </a:t>
            </a:r>
            <a:r>
              <a:rPr lang="el-GR" sz="2400" b="1" dirty="0">
                <a:solidFill>
                  <a:srgbClr val="00B05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  </a:t>
            </a:r>
            <a:r>
              <a:rPr lang="en-GB" sz="2400" dirty="0" smtClean="0">
                <a:solidFill>
                  <a:srgbClr val="FF0000"/>
                </a:solidFill>
              </a:rPr>
              <a:t>+  </a:t>
            </a:r>
            <a:r>
              <a:rPr lang="en-GB" sz="2400" b="1" dirty="0" smtClean="0">
                <a:solidFill>
                  <a:srgbClr val="FF0000"/>
                </a:solidFill>
              </a:rPr>
              <a:t>[(</a:t>
            </a:r>
            <a:r>
              <a:rPr lang="en-GB" sz="2400" b="1" dirty="0" err="1">
                <a:solidFill>
                  <a:srgbClr val="FF0000"/>
                </a:solidFill>
              </a:rPr>
              <a:t>Att-NoAtt</a:t>
            </a:r>
            <a:r>
              <a:rPr lang="en-GB" sz="2400" b="1" dirty="0">
                <a:solidFill>
                  <a:srgbClr val="FF0000"/>
                </a:solidFill>
              </a:rPr>
              <a:t>) * </a:t>
            </a:r>
            <a:r>
              <a:rPr lang="en-GB" sz="2400" b="1" dirty="0" smtClean="0">
                <a:solidFill>
                  <a:srgbClr val="FF0000"/>
                </a:solidFill>
              </a:rPr>
              <a:t>V1] </a:t>
            </a:r>
            <a:r>
              <a:rPr lang="el-GR" sz="2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+  </a:t>
            </a:r>
            <a:r>
              <a:rPr lang="el-GR" sz="2400" dirty="0" smtClean="0"/>
              <a:t>β</a:t>
            </a:r>
            <a:r>
              <a:rPr lang="en-US" sz="2400" dirty="0"/>
              <a:t>0 </a:t>
            </a:r>
            <a:r>
              <a:rPr lang="en-US" sz="2400" dirty="0" smtClean="0"/>
              <a:t>+ </a:t>
            </a:r>
            <a:r>
              <a:rPr lang="el-GR" sz="2400" dirty="0"/>
              <a:t>ε</a:t>
            </a:r>
            <a:endParaRPr lang="en-GB" sz="2400" dirty="0"/>
          </a:p>
          <a:p>
            <a:endParaRPr lang="en-US" sz="2800" dirty="0"/>
          </a:p>
        </p:txBody>
      </p:sp>
      <p:grpSp>
        <p:nvGrpSpPr>
          <p:cNvPr id="3" name="Gruppo 2"/>
          <p:cNvGrpSpPr/>
          <p:nvPr/>
        </p:nvGrpSpPr>
        <p:grpSpPr>
          <a:xfrm>
            <a:off x="620891" y="5506303"/>
            <a:ext cx="7695228" cy="830997"/>
            <a:chOff x="620891" y="5506303"/>
            <a:chExt cx="7695228" cy="830997"/>
          </a:xfrm>
        </p:grpSpPr>
        <p:sp>
          <p:nvSpPr>
            <p:cNvPr id="23" name="Rectangle 4"/>
            <p:cNvSpPr/>
            <p:nvPr/>
          </p:nvSpPr>
          <p:spPr>
            <a:xfrm>
              <a:off x="620891" y="5506303"/>
              <a:ext cx="1967033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1600" b="1" i="1" dirty="0" smtClean="0"/>
                <a:t>Physiological </a:t>
              </a:r>
              <a:r>
                <a:rPr lang="en-GB" sz="1600" b="1" i="1" dirty="0"/>
                <a:t>Variable</a:t>
              </a:r>
              <a:r>
                <a:rPr lang="en-GB" sz="1600" b="1" i="1" dirty="0" smtClean="0"/>
                <a:t>:</a:t>
              </a:r>
            </a:p>
            <a:p>
              <a:r>
                <a:rPr lang="en-GB" sz="1600" i="1" dirty="0" smtClean="0"/>
                <a:t>V1/V2 Activity </a:t>
              </a:r>
              <a:endParaRPr lang="en-GB" sz="1600" i="1" dirty="0"/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587924" y="5587630"/>
              <a:ext cx="2492226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00B050"/>
                  </a:solidFill>
                </a:rPr>
                <a:t>Psychological Variable:</a:t>
              </a:r>
              <a:r>
                <a:rPr lang="en-GB" sz="1600" b="1" i="1" dirty="0" smtClean="0"/>
                <a:t> </a:t>
              </a:r>
            </a:p>
            <a:p>
              <a:r>
                <a:rPr lang="en-GB" sz="1600" i="1" dirty="0" smtClean="0"/>
                <a:t>Attention – No attention</a:t>
              </a:r>
              <a:endParaRPr lang="en-GB" sz="1600" i="1" dirty="0"/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5369193" y="5506303"/>
              <a:ext cx="294692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  <a:buClr>
                  <a:srgbClr val="9BBB59"/>
                </a:buClr>
                <a:defRPr/>
              </a:pPr>
              <a:r>
                <a:rPr lang="en-GB" sz="1600" b="1" i="1" dirty="0" smtClean="0">
                  <a:solidFill>
                    <a:srgbClr val="FF0000"/>
                  </a:solidFill>
                </a:rPr>
                <a:t>Interaction: </a:t>
              </a:r>
              <a:r>
                <a:rPr lang="en-GB" sz="1600" i="1" dirty="0" smtClean="0">
                  <a:solidFill>
                    <a:prstClr val="black"/>
                  </a:solidFill>
                </a:rPr>
                <a:t>the </a:t>
              </a:r>
              <a:r>
                <a:rPr lang="en-GB" sz="1600" i="1" dirty="0">
                  <a:solidFill>
                    <a:prstClr val="black"/>
                  </a:solidFill>
                </a:rPr>
                <a:t>effect </a:t>
              </a:r>
              <a:r>
                <a:rPr lang="en-GB" sz="1600" i="1" dirty="0" smtClean="0">
                  <a:solidFill>
                    <a:prstClr val="black"/>
                  </a:solidFill>
                </a:rPr>
                <a:t>of attention vs no attention on V1/V2 activity</a:t>
              </a:r>
              <a:endParaRPr lang="en-GB" sz="1600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3700328" y="4099264"/>
            <a:ext cx="174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 </a:t>
            </a:r>
            <a:r>
              <a:rPr lang="it-IT" b="1" dirty="0" err="1" smtClean="0"/>
              <a:t>this</a:t>
            </a:r>
            <a:r>
              <a:rPr lang="it-IT" b="1" dirty="0" smtClean="0"/>
              <a:t> case…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20179" y="3902973"/>
            <a:ext cx="173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Observed</a:t>
            </a:r>
            <a:r>
              <a:rPr lang="it-IT" sz="1400" dirty="0" smtClean="0"/>
              <a:t> BOLD </a:t>
            </a:r>
            <a:r>
              <a:rPr lang="it-IT" sz="1400" dirty="0" err="1" smtClean="0"/>
              <a:t>response</a:t>
            </a:r>
            <a:endParaRPr lang="it-IT" sz="1400" dirty="0"/>
          </a:p>
        </p:txBody>
      </p:sp>
      <p:cxnSp>
        <p:nvCxnSpPr>
          <p:cNvPr id="4" name="Connettore 2 3"/>
          <p:cNvCxnSpPr/>
          <p:nvPr/>
        </p:nvCxnSpPr>
        <p:spPr>
          <a:xfrm flipH="1">
            <a:off x="524444" y="4427275"/>
            <a:ext cx="101668" cy="145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5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755751" y="4820096"/>
            <a:ext cx="8279955" cy="2143712"/>
            <a:chOff x="150627" y="4944377"/>
            <a:chExt cx="8279955" cy="214371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" t="16255" r="10854" b="29825"/>
            <a:stretch/>
          </p:blipFill>
          <p:spPr>
            <a:xfrm rot="5400000">
              <a:off x="660259" y="5371066"/>
              <a:ext cx="1641540" cy="810883"/>
            </a:xfrm>
            <a:prstGeom prst="rect">
              <a:avLst/>
            </a:prstGeom>
          </p:spPr>
        </p:pic>
        <p:sp>
          <p:nvSpPr>
            <p:cNvPr id="12" name="TextBox 1"/>
            <p:cNvSpPr txBox="1"/>
            <p:nvPr/>
          </p:nvSpPr>
          <p:spPr>
            <a:xfrm>
              <a:off x="150627" y="5025986"/>
              <a:ext cx="82799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dirty="0"/>
            </a:p>
            <a:p>
              <a:r>
                <a:rPr lang="en-GB" sz="2400" dirty="0" smtClean="0"/>
                <a:t>   =                 </a:t>
              </a:r>
              <a:r>
                <a:rPr lang="el-GR" sz="2400" b="1" dirty="0" smtClean="0">
                  <a:cs typeface="Arial" charset="0"/>
                </a:rPr>
                <a:t>β</a:t>
              </a:r>
              <a:r>
                <a:rPr lang="en-GB" sz="2400" b="1" baseline="-25000" dirty="0"/>
                <a:t>1</a:t>
              </a:r>
              <a:r>
                <a:rPr lang="en-GB" sz="2400" b="1" dirty="0"/>
                <a:t>  </a:t>
              </a:r>
              <a:r>
                <a:rPr lang="en-GB" sz="2400" b="1" dirty="0" smtClean="0"/>
                <a:t>    </a:t>
              </a:r>
              <a:r>
                <a:rPr lang="en-GB" sz="2400" dirty="0" smtClean="0"/>
                <a:t>+              </a:t>
              </a:r>
              <a:r>
                <a:rPr lang="el-GR" sz="2400" b="1" dirty="0" smtClean="0">
                  <a:solidFill>
                    <a:srgbClr val="00B050"/>
                  </a:solidFill>
                  <a:cs typeface="Arial" charset="0"/>
                </a:rPr>
                <a:t>β</a:t>
              </a:r>
              <a:r>
                <a:rPr lang="en-GB" sz="2400" b="1" baseline="-25000" dirty="0">
                  <a:solidFill>
                    <a:srgbClr val="00B050"/>
                  </a:solidFill>
                </a:rPr>
                <a:t>2</a:t>
              </a:r>
              <a:r>
                <a:rPr lang="en-GB" sz="2400" b="1" dirty="0">
                  <a:solidFill>
                    <a:srgbClr val="00B050"/>
                  </a:solidFill>
                </a:rPr>
                <a:t>   </a:t>
              </a:r>
              <a:r>
                <a:rPr lang="en-GB" sz="2400" b="1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FF0000"/>
                  </a:solidFill>
                </a:rPr>
                <a:t>+                   </a:t>
              </a:r>
              <a:r>
                <a:rPr lang="el-GR" sz="2400" b="1" dirty="0" smtClean="0">
                  <a:solidFill>
                    <a:srgbClr val="FF0000"/>
                  </a:solidFill>
                  <a:cs typeface="Arial" charset="0"/>
                </a:rPr>
                <a:t>β</a:t>
              </a:r>
              <a:r>
                <a:rPr lang="en-GB" sz="2400" b="1" baseline="-25000" dirty="0" smtClean="0">
                  <a:solidFill>
                    <a:srgbClr val="FF0000"/>
                  </a:solidFill>
                </a:rPr>
                <a:t>3 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GB" sz="2400" dirty="0"/>
                <a:t>+  </a:t>
              </a:r>
              <a:r>
                <a:rPr lang="el-GR" sz="2400" dirty="0"/>
                <a:t>β</a:t>
              </a:r>
              <a:r>
                <a:rPr lang="en-US" sz="2400" dirty="0"/>
                <a:t>0 + </a:t>
              </a:r>
              <a:r>
                <a:rPr lang="el-GR" sz="2400" dirty="0"/>
                <a:t>ε</a:t>
              </a:r>
              <a:endParaRPr lang="en-GB" sz="2400" dirty="0"/>
            </a:p>
            <a:p>
              <a:endParaRPr lang="en-GB" sz="2400" dirty="0"/>
            </a:p>
            <a:p>
              <a:endParaRPr lang="en-GB" sz="2400" dirty="0"/>
            </a:p>
            <a:p>
              <a:endParaRPr lang="en-US" sz="2800" dirty="0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2" t="13984" r="10124" b="11322"/>
            <a:stretch/>
          </p:blipFill>
          <p:spPr bwMode="auto">
            <a:xfrm rot="5400000">
              <a:off x="5152255" y="5317596"/>
              <a:ext cx="1621764" cy="875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" name="Gruppo 14"/>
            <p:cNvGrpSpPr/>
            <p:nvPr/>
          </p:nvGrpSpPr>
          <p:grpSpPr>
            <a:xfrm rot="5400000">
              <a:off x="2945339" y="5405731"/>
              <a:ext cx="1521265" cy="603932"/>
              <a:chOff x="1255764" y="888646"/>
              <a:chExt cx="7480960" cy="1041680"/>
            </a:xfrm>
          </p:grpSpPr>
          <p:cxnSp>
            <p:nvCxnSpPr>
              <p:cNvPr id="16" name="Connettore 1 15"/>
              <p:cNvCxnSpPr/>
              <p:nvPr/>
            </p:nvCxnSpPr>
            <p:spPr>
              <a:xfrm>
                <a:off x="1903085" y="898945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flipH="1">
                <a:off x="1471764" y="898945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/>
              <p:cNvCxnSpPr/>
              <p:nvPr/>
            </p:nvCxnSpPr>
            <p:spPr>
              <a:xfrm>
                <a:off x="1471764" y="898945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flipH="1">
                <a:off x="1903085" y="1930326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>
                <a:off x="2334406" y="898944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flipH="1">
                <a:off x="2334406" y="898944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2765727" y="898943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H="1">
                <a:off x="2765727" y="1930324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 flipH="1">
                <a:off x="3197048" y="1930324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>
                <a:off x="3410173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/>
              <p:cNvCxnSpPr/>
              <p:nvPr/>
            </p:nvCxnSpPr>
            <p:spPr>
              <a:xfrm flipH="1">
                <a:off x="3410173" y="891228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>
                <a:off x="3841494" y="891228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 flipH="1">
                <a:off x="3841494" y="1922609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>
                <a:off x="4272815" y="891227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>
                <a:off x="4272815" y="888646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4704136" y="891226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>
                <a:off x="5129690" y="1930323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 flipH="1">
                <a:off x="4704136" y="1930323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>
                <a:off x="5561011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 flipH="1">
                <a:off x="5561011" y="898942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5992332" y="891226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H="1">
                <a:off x="5992332" y="1922607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6423653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H="1">
                <a:off x="6423653" y="899460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>
                <a:off x="6854974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H="1">
                <a:off x="6854974" y="1922607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>
                <a:off x="7229787" y="1924485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>
                <a:off x="7442761" y="891225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7442761" y="899731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>
                <a:off x="7874082" y="891225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7874082" y="1922606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8305403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 flipH="1">
                <a:off x="8305403" y="901858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H="1">
                <a:off x="1255764" y="1922606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Picture 4"/>
          <p:cNvPicPr>
            <a:picLocks noChangeAspect="1" noChangeArrowheads="1"/>
          </p:cNvPicPr>
          <p:nvPr/>
        </p:nvPicPr>
        <p:blipFill rotWithShape="1">
          <a:blip r:embed="rId6"/>
          <a:srcRect l="16322" t="12091" r="10700" b="19552"/>
          <a:stretch/>
        </p:blipFill>
        <p:spPr bwMode="auto">
          <a:xfrm rot="5400000">
            <a:off x="-160869" y="5329961"/>
            <a:ext cx="1566335" cy="71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" name="TextBox 1"/>
          <p:cNvSpPr txBox="1"/>
          <p:nvPr/>
        </p:nvSpPr>
        <p:spPr>
          <a:xfrm>
            <a:off x="215556" y="3761242"/>
            <a:ext cx="882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400" dirty="0"/>
              <a:t>Y =  </a:t>
            </a:r>
            <a:r>
              <a:rPr lang="en-GB" sz="2400" b="1" dirty="0" smtClean="0"/>
              <a:t>(V</a:t>
            </a:r>
            <a:r>
              <a:rPr lang="en-GB" sz="2400" b="1" baseline="-25000" dirty="0" smtClean="0"/>
              <a:t>1</a:t>
            </a:r>
            <a:r>
              <a:rPr lang="en-GB" sz="2400" b="1" dirty="0" smtClean="0"/>
              <a:t>) </a:t>
            </a:r>
            <a:r>
              <a:rPr lang="el-GR" sz="2400" b="1" dirty="0">
                <a:cs typeface="Arial" charset="0"/>
              </a:rPr>
              <a:t>β</a:t>
            </a:r>
            <a:r>
              <a:rPr lang="en-GB" sz="2400" b="1" baseline="-25000" dirty="0"/>
              <a:t>1</a:t>
            </a:r>
            <a:r>
              <a:rPr lang="en-GB" sz="2400" b="1" dirty="0"/>
              <a:t>  </a:t>
            </a:r>
            <a:r>
              <a:rPr lang="en-GB" sz="2400" dirty="0" smtClean="0"/>
              <a:t>+ </a:t>
            </a:r>
            <a:r>
              <a:rPr lang="en-GB" sz="2400" b="1" dirty="0" smtClean="0">
                <a:solidFill>
                  <a:srgbClr val="00B050"/>
                </a:solidFill>
              </a:rPr>
              <a:t>(</a:t>
            </a:r>
            <a:r>
              <a:rPr lang="en-GB" sz="2400" b="1" dirty="0" err="1" smtClean="0">
                <a:solidFill>
                  <a:srgbClr val="00B050"/>
                </a:solidFill>
              </a:rPr>
              <a:t>Att-NoAtt</a:t>
            </a:r>
            <a:r>
              <a:rPr lang="en-GB" sz="2400" b="1" dirty="0" smtClean="0">
                <a:solidFill>
                  <a:srgbClr val="00B050"/>
                </a:solidFill>
              </a:rPr>
              <a:t>) </a:t>
            </a:r>
            <a:r>
              <a:rPr lang="el-GR" sz="2400" b="1" dirty="0">
                <a:solidFill>
                  <a:srgbClr val="00B05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  </a:t>
            </a:r>
            <a:r>
              <a:rPr lang="en-GB" sz="2400" dirty="0" smtClean="0">
                <a:solidFill>
                  <a:srgbClr val="FF0000"/>
                </a:solidFill>
              </a:rPr>
              <a:t>+  </a:t>
            </a:r>
            <a:r>
              <a:rPr lang="en-GB" sz="2400" b="1" dirty="0" smtClean="0">
                <a:solidFill>
                  <a:srgbClr val="FF0000"/>
                </a:solidFill>
              </a:rPr>
              <a:t>[(</a:t>
            </a:r>
            <a:r>
              <a:rPr lang="en-GB" sz="2400" b="1" dirty="0" err="1">
                <a:solidFill>
                  <a:srgbClr val="FF0000"/>
                </a:solidFill>
              </a:rPr>
              <a:t>Att-NoAtt</a:t>
            </a:r>
            <a:r>
              <a:rPr lang="en-GB" sz="2400" b="1" dirty="0">
                <a:solidFill>
                  <a:srgbClr val="FF0000"/>
                </a:solidFill>
              </a:rPr>
              <a:t>) * </a:t>
            </a:r>
            <a:r>
              <a:rPr lang="en-GB" sz="2400" b="1" dirty="0" smtClean="0">
                <a:solidFill>
                  <a:srgbClr val="FF0000"/>
                </a:solidFill>
              </a:rPr>
              <a:t>V1] </a:t>
            </a:r>
            <a:r>
              <a:rPr lang="el-GR" sz="2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+  </a:t>
            </a:r>
            <a:r>
              <a:rPr lang="el-GR" sz="2400" dirty="0" smtClean="0"/>
              <a:t>β</a:t>
            </a:r>
            <a:r>
              <a:rPr lang="en-US" sz="2400" dirty="0"/>
              <a:t>0 </a:t>
            </a:r>
            <a:r>
              <a:rPr lang="en-US" sz="2400" dirty="0" smtClean="0"/>
              <a:t>+ </a:t>
            </a:r>
            <a:r>
              <a:rPr lang="el-GR" sz="2400" dirty="0"/>
              <a:t>ε</a:t>
            </a:r>
            <a:endParaRPr lang="en-GB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04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363" y="538163"/>
            <a:ext cx="418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PPI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1243013"/>
            <a:ext cx="8429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Standard GLM analysis (same preprocessing, first and second level analyses)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Extracting BOLD signal from a source region identified in the GLM and for which we want to investigate connectivity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Forming the interaction term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Performing a second GLM including the interaction term, the source region’s extracted term and the experimental vector in the design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36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GB" sz="2000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1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. Perform Standard GLM Analysis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determine regions of interest and </a:t>
            </a:r>
            <a:r>
              <a:rPr lang="en-US" sz="2000" dirty="0" smtClean="0">
                <a:solidFill>
                  <a:srgbClr val="000000"/>
                </a:solidFill>
              </a:rPr>
              <a:t>interactions</a:t>
            </a: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457200" indent="-457200" algn="just" defTabSz="457200">
              <a:buFont typeface="+mj-lt"/>
              <a:buAutoNum type="arabicPeriod"/>
            </a:pP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3128"/>
          <a:stretch/>
        </p:blipFill>
        <p:spPr>
          <a:xfrm>
            <a:off x="1558050" y="2298700"/>
            <a:ext cx="6027900" cy="412906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319434" y="2850776"/>
            <a:ext cx="492654" cy="34865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585950" y="2472268"/>
            <a:ext cx="508183" cy="416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8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511175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Types of Connectivity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942974"/>
            <a:ext cx="80899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 smtClean="0">
                <a:solidFill>
                  <a:srgbClr val="FF0000"/>
                </a:solidFill>
              </a:rPr>
              <a:t>Structural/Anatomical</a:t>
            </a:r>
            <a:r>
              <a:rPr lang="en-GB" dirty="0" smtClean="0">
                <a:solidFill>
                  <a:srgbClr val="000000"/>
                </a:solidFill>
              </a:rPr>
              <a:t> Connectivity: physical presence of </a:t>
            </a:r>
            <a:r>
              <a:rPr lang="en-GB" b="1" dirty="0" smtClean="0">
                <a:solidFill>
                  <a:srgbClr val="FF0000"/>
                </a:solidFill>
              </a:rPr>
              <a:t>axonal projections </a:t>
            </a:r>
            <a:r>
              <a:rPr lang="en-GB" dirty="0" smtClean="0">
                <a:solidFill>
                  <a:srgbClr val="000000"/>
                </a:solidFill>
              </a:rPr>
              <a:t>from one brain area to another, axon bundles detected e.g. by DTI, tract-tracing</a:t>
            </a:r>
          </a:p>
          <a:p>
            <a:pPr defTabSz="457200"/>
            <a:endParaRPr lang="en-GB" dirty="0">
              <a:solidFill>
                <a:srgbClr val="000000"/>
              </a:solidFill>
            </a:endParaRPr>
          </a:p>
          <a:p>
            <a:pPr defTabSz="457200"/>
            <a:endParaRPr lang="en-GB" b="1" dirty="0" smtClean="0">
              <a:solidFill>
                <a:srgbClr val="000000"/>
              </a:solidFill>
            </a:endParaRPr>
          </a:p>
          <a:p>
            <a:pPr defTabSz="457200"/>
            <a:endParaRPr lang="en-GB" b="1" dirty="0" smtClean="0">
              <a:solidFill>
                <a:srgbClr val="000000"/>
              </a:solidFill>
            </a:endParaRPr>
          </a:p>
          <a:p>
            <a:pPr defTabSz="457200"/>
            <a:r>
              <a:rPr lang="en-GB" b="1" dirty="0" smtClean="0">
                <a:solidFill>
                  <a:srgbClr val="00B050"/>
                </a:solidFill>
              </a:rPr>
              <a:t>Functional</a:t>
            </a:r>
            <a:r>
              <a:rPr lang="en-GB" dirty="0" smtClean="0">
                <a:solidFill>
                  <a:srgbClr val="000000"/>
                </a:solidFill>
              </a:rPr>
              <a:t> Connectivity: </a:t>
            </a:r>
            <a:r>
              <a:rPr lang="en-GB" b="1" dirty="0" smtClean="0">
                <a:solidFill>
                  <a:srgbClr val="00B050"/>
                </a:solidFill>
              </a:rPr>
              <a:t>statistical dependency </a:t>
            </a:r>
            <a:r>
              <a:rPr lang="en-GB" dirty="0" smtClean="0">
                <a:solidFill>
                  <a:srgbClr val="000000"/>
                </a:solidFill>
              </a:rPr>
              <a:t>among remote neurophysiological events. Expressed as temporal correlation of activity across different brain areas in resting state fMRI</a:t>
            </a:r>
          </a:p>
          <a:p>
            <a:pPr defTabSz="457200"/>
            <a:endParaRPr lang="en-GB" dirty="0" smtClean="0">
              <a:solidFill>
                <a:srgbClr val="000000"/>
              </a:solidFill>
            </a:endParaRPr>
          </a:p>
          <a:p>
            <a:pPr defTabSz="457200"/>
            <a:endParaRPr lang="en-GB" dirty="0" smtClean="0">
              <a:solidFill>
                <a:srgbClr val="000000"/>
              </a:solidFill>
            </a:endParaRPr>
          </a:p>
          <a:p>
            <a:pPr defTabSz="457200"/>
            <a:endParaRPr lang="en-GB" sz="2800" dirty="0" smtClean="0">
              <a:solidFill>
                <a:srgbClr val="000000"/>
              </a:solidFill>
            </a:endParaRPr>
          </a:p>
          <a:p>
            <a:pPr defTabSz="457200"/>
            <a:r>
              <a:rPr lang="en-GB" b="1" dirty="0" smtClean="0">
                <a:solidFill>
                  <a:srgbClr val="7030A0"/>
                </a:solidFill>
              </a:rPr>
              <a:t>Effective</a:t>
            </a:r>
            <a:r>
              <a:rPr lang="en-GB" dirty="0" smtClean="0">
                <a:solidFill>
                  <a:srgbClr val="000000"/>
                </a:solidFill>
              </a:rPr>
              <a:t> Connectivity: refers to the influence that one neural system exerts over another. It measures the directed </a:t>
            </a:r>
            <a:r>
              <a:rPr lang="en-GB" b="1" dirty="0" smtClean="0">
                <a:solidFill>
                  <a:srgbClr val="7030A0"/>
                </a:solidFill>
              </a:rPr>
              <a:t>influence and causality </a:t>
            </a:r>
            <a:r>
              <a:rPr lang="en-GB" dirty="0" smtClean="0">
                <a:solidFill>
                  <a:srgbClr val="000000"/>
                </a:solidFill>
              </a:rPr>
              <a:t>within networks e.g. PPI and DCM</a:t>
            </a:r>
          </a:p>
          <a:p>
            <a:pPr defTabSz="457200"/>
            <a:endParaRPr lang="en-GB" dirty="0">
              <a:solidFill>
                <a:srgbClr val="000000"/>
              </a:solidFill>
            </a:endParaRPr>
          </a:p>
          <a:p>
            <a:pPr defTabSz="457200"/>
            <a:r>
              <a:rPr lang="en-GB" dirty="0" smtClean="0">
                <a:solidFill>
                  <a:srgbClr val="000000"/>
                </a:solidFill>
              </a:rPr>
              <a:t>				</a:t>
            </a:r>
            <a:endParaRPr lang="en-GB" dirty="0">
              <a:solidFill>
                <a:srgbClr val="000000"/>
              </a:solidFill>
            </a:endParaRPr>
          </a:p>
          <a:p>
            <a:pPr defTabSz="457200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33650" y="1724025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</a:rPr>
              <a:t>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4225" y="1724025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</a:rPr>
              <a:t>b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6" idx="2"/>
            <a:endCxn id="5" idx="6"/>
          </p:cNvCxnSpPr>
          <p:nvPr/>
        </p:nvCxnSpPr>
        <p:spPr>
          <a:xfrm flipH="1">
            <a:off x="2933700" y="1866900"/>
            <a:ext cx="390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24225" y="3520230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</a:rPr>
              <a:t>b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33650" y="3520230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</a:rPr>
              <a:t>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24225" y="5334000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</a:rPr>
              <a:t>b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86025" y="5334000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</a:rPr>
              <a:t>a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stCxn id="10" idx="6"/>
          </p:cNvCxnSpPr>
          <p:nvPr/>
        </p:nvCxnSpPr>
        <p:spPr>
          <a:xfrm>
            <a:off x="2933700" y="3663105"/>
            <a:ext cx="390525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0999" y="3520230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srgbClr val="00B050"/>
                </a:solidFill>
              </a:rPr>
              <a:t>r</a:t>
            </a:r>
            <a:r>
              <a:rPr lang="en-GB" sz="1600" dirty="0" smtClean="0">
                <a:solidFill>
                  <a:srgbClr val="00B050"/>
                </a:solidFill>
              </a:rPr>
              <a:t> = 0.78</a:t>
            </a:r>
            <a:endParaRPr lang="en-GB" sz="1600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33700" y="5476875"/>
            <a:ext cx="314325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32425" y="6232906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dirty="0" smtClean="0">
                <a:solidFill>
                  <a:srgbClr val="000000"/>
                </a:solidFill>
              </a:rPr>
              <a:t>Definitions from </a:t>
            </a:r>
            <a:r>
              <a:rPr lang="en-GB" sz="1400" dirty="0" err="1" smtClean="0">
                <a:solidFill>
                  <a:srgbClr val="000000"/>
                </a:solidFill>
              </a:rPr>
              <a:t>Roerbroek</a:t>
            </a:r>
            <a:r>
              <a:rPr lang="en-GB" sz="1400" dirty="0" smtClean="0">
                <a:solidFill>
                  <a:srgbClr val="000000"/>
                </a:solidFill>
              </a:rPr>
              <a:t>, Seth, &amp; Valdes-Sosa (2011)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2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. </a:t>
            </a:r>
            <a:r>
              <a:rPr lang="en-GB" sz="2000" b="1" dirty="0">
                <a:cs typeface="Arial" charset="0"/>
                <a:sym typeface="Wingdings" pitchFamily="2" charset="2"/>
              </a:rPr>
              <a:t>Define source region and extract BOLD SIGNAL time series (e.g. V2)</a:t>
            </a:r>
          </a:p>
          <a:p>
            <a:pPr algn="just"/>
            <a:endParaRPr lang="en-GB" sz="2000" b="1" i="1" dirty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>
                <a:cs typeface="Arial" charset="0"/>
                <a:sym typeface="Wingdings" pitchFamily="2" charset="2"/>
              </a:rPr>
              <a:t>Use </a:t>
            </a:r>
            <a:r>
              <a:rPr lang="en-GB" sz="2000" b="1" dirty="0" err="1">
                <a:cs typeface="Arial" charset="0"/>
                <a:sym typeface="Wingdings" pitchFamily="2" charset="2"/>
              </a:rPr>
              <a:t>Eigenvariates</a:t>
            </a:r>
            <a:r>
              <a:rPr lang="en-GB" sz="2000" dirty="0">
                <a:cs typeface="Arial" charset="0"/>
                <a:sym typeface="Wingdings" pitchFamily="2" charset="2"/>
              </a:rPr>
              <a:t> (there is a button in SPM) to create a summary value of the activation across the region over time.</a:t>
            </a:r>
          </a:p>
          <a:p>
            <a:pPr lvl="1" algn="just"/>
            <a:endParaRPr lang="en-GB" sz="2000" dirty="0">
              <a:cs typeface="Arial" charset="0"/>
              <a:sym typeface="Wingdings" pitchFamily="2" charset="2"/>
            </a:endParaRPr>
          </a:p>
          <a:p>
            <a:pPr marL="457200" indent="-457200" algn="just" defTabSz="457200">
              <a:buFont typeface="+mj-lt"/>
              <a:buAutoNum type="arabicPeriod"/>
            </a:pP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96" y="3105177"/>
            <a:ext cx="4365759" cy="28617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453" y="6023051"/>
            <a:ext cx="796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This saves the extracted VOI data in the file VOI V2 1.mat in the working directory, and displays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figure above.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2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. </a:t>
            </a:r>
            <a:r>
              <a:rPr lang="en-GB" sz="2000" b="1" dirty="0">
                <a:cs typeface="Arial" charset="0"/>
                <a:sym typeface="Wingdings" pitchFamily="2" charset="2"/>
              </a:rPr>
              <a:t>Define source region and extract BOLD SIGNAL time series (e.g. V2)</a:t>
            </a:r>
          </a:p>
          <a:p>
            <a:pPr algn="just"/>
            <a:endParaRPr lang="en-GB" sz="2000" b="1" i="1" dirty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>
                <a:cs typeface="Arial" charset="0"/>
                <a:sym typeface="Wingdings" pitchFamily="2" charset="2"/>
              </a:rPr>
              <a:t>Use </a:t>
            </a:r>
            <a:r>
              <a:rPr lang="en-GB" sz="2000" b="1" dirty="0" err="1">
                <a:cs typeface="Arial" charset="0"/>
                <a:sym typeface="Wingdings" pitchFamily="2" charset="2"/>
              </a:rPr>
              <a:t>Eigenvariates</a:t>
            </a:r>
            <a:r>
              <a:rPr lang="en-GB" sz="2000" dirty="0">
                <a:cs typeface="Arial" charset="0"/>
                <a:sym typeface="Wingdings" pitchFamily="2" charset="2"/>
              </a:rPr>
              <a:t> (there is a button in SPM) to create a summary value of the activation across the region over time.</a:t>
            </a:r>
          </a:p>
          <a:p>
            <a:pPr lvl="1" algn="just"/>
            <a:endParaRPr lang="en-GB" sz="2000" dirty="0">
              <a:cs typeface="Arial" charset="0"/>
              <a:sym typeface="Wingdings" pitchFamily="2" charset="2"/>
            </a:endParaRPr>
          </a:p>
          <a:p>
            <a:pPr marL="457200" indent="-457200" algn="just" defTabSz="457200">
              <a:buFont typeface="+mj-lt"/>
              <a:buAutoNum type="arabicPeriod"/>
            </a:pP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86" y="3272413"/>
            <a:ext cx="2909744" cy="32527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31330" y="5181693"/>
            <a:ext cx="762000" cy="419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56" y="3251365"/>
            <a:ext cx="4468755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Select PPI in SPM…</a:t>
            </a:r>
            <a:endParaRPr lang="it-IT" sz="2000" dirty="0"/>
          </a:p>
          <a:p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b="1" dirty="0" smtClean="0"/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7" y="2904565"/>
            <a:ext cx="2647033" cy="30529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86983" y="5572461"/>
            <a:ext cx="591671" cy="2581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986" r="8756" b="8311"/>
          <a:stretch/>
        </p:blipFill>
        <p:spPr>
          <a:xfrm>
            <a:off x="5137523" y="2609518"/>
            <a:ext cx="2958354" cy="3447039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V="1">
            <a:off x="3535240" y="4333037"/>
            <a:ext cx="1413278" cy="7960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6320864" y="3883722"/>
            <a:ext cx="1413884" cy="2364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484555" y="5292762"/>
            <a:ext cx="602428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1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Select PPI in SPM and </a:t>
            </a:r>
            <a:r>
              <a:rPr lang="en-US" sz="2000" b="1" dirty="0">
                <a:sym typeface="Wingdings" pitchFamily="2" charset="2"/>
              </a:rPr>
              <a:t>f</a:t>
            </a:r>
            <a:r>
              <a:rPr lang="en-US" sz="2000" b="1" dirty="0" smtClean="0"/>
              <a:t>orm </a:t>
            </a:r>
            <a:r>
              <a:rPr lang="en-US" sz="2000" b="1" dirty="0"/>
              <a:t>the I</a:t>
            </a:r>
            <a:r>
              <a:rPr lang="en-US" sz="2000" b="1" dirty="0" smtClean="0"/>
              <a:t>nteraction </a:t>
            </a:r>
            <a:r>
              <a:rPr lang="en-US" sz="2000" b="1" dirty="0"/>
              <a:t>term </a:t>
            </a:r>
            <a:r>
              <a:rPr lang="en-US" sz="2000" dirty="0"/>
              <a:t>(source signal x experimental </a:t>
            </a:r>
            <a:r>
              <a:rPr lang="en-US" sz="2000" dirty="0" smtClean="0"/>
              <a:t>manipulation)</a:t>
            </a:r>
            <a:endParaRPr lang="en-US" sz="2000" dirty="0"/>
          </a:p>
          <a:p>
            <a:r>
              <a:rPr lang="en-US" sz="2000" dirty="0"/>
              <a:t>• Select the parameters of interest from the original GLM</a:t>
            </a:r>
          </a:p>
          <a:p>
            <a:r>
              <a:rPr lang="fr-FR" sz="2000" dirty="0"/>
              <a:t>• </a:t>
            </a:r>
            <a:r>
              <a:rPr lang="it-IT" sz="2000" i="1" dirty="0" err="1"/>
              <a:t>Physiological</a:t>
            </a:r>
            <a:r>
              <a:rPr lang="it-IT" sz="2000" dirty="0"/>
              <a:t> </a:t>
            </a:r>
            <a:r>
              <a:rPr lang="it-IT" sz="2000" dirty="0" err="1"/>
              <a:t>condition</a:t>
            </a:r>
            <a:r>
              <a:rPr lang="it-IT" sz="2000" dirty="0"/>
              <a:t>: Activity in V2</a:t>
            </a:r>
          </a:p>
          <a:p>
            <a:r>
              <a:rPr lang="it-IT" sz="2000" dirty="0" smtClean="0"/>
              <a:t>• </a:t>
            </a:r>
            <a:r>
              <a:rPr lang="fr-FR" sz="2000" i="1" dirty="0" err="1" smtClean="0"/>
              <a:t>Psychological</a:t>
            </a:r>
            <a:r>
              <a:rPr lang="fr-FR" sz="2000" dirty="0" smtClean="0"/>
              <a:t> </a:t>
            </a:r>
            <a:r>
              <a:rPr lang="fr-FR" sz="2000" dirty="0"/>
              <a:t>condition: Attention vs. No attention</a:t>
            </a:r>
          </a:p>
          <a:p>
            <a:endParaRPr lang="it-IT" sz="2000" dirty="0"/>
          </a:p>
          <a:p>
            <a:endParaRPr lang="it-IT" sz="2000" dirty="0"/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91" r="1895"/>
          <a:stretch/>
        </p:blipFill>
        <p:spPr>
          <a:xfrm>
            <a:off x="3175980" y="3180439"/>
            <a:ext cx="2857500" cy="35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Select PPI in SPM and </a:t>
            </a:r>
            <a:r>
              <a:rPr lang="en-US" sz="2000" b="1" dirty="0">
                <a:sym typeface="Wingdings" pitchFamily="2" charset="2"/>
              </a:rPr>
              <a:t>f</a:t>
            </a:r>
            <a:r>
              <a:rPr lang="en-US" sz="2000" b="1" dirty="0" smtClean="0"/>
              <a:t>orm </a:t>
            </a:r>
            <a:r>
              <a:rPr lang="en-US" sz="2000" b="1" dirty="0"/>
              <a:t>the I</a:t>
            </a:r>
            <a:r>
              <a:rPr lang="en-US" sz="2000" b="1" dirty="0" smtClean="0"/>
              <a:t>nteraction </a:t>
            </a:r>
            <a:r>
              <a:rPr lang="en-US" sz="2000" b="1" dirty="0"/>
              <a:t>term </a:t>
            </a:r>
            <a:r>
              <a:rPr lang="en-US" sz="2000" dirty="0"/>
              <a:t>(source signal x experimental </a:t>
            </a:r>
            <a:r>
              <a:rPr lang="en-US" sz="2000" dirty="0" smtClean="0"/>
              <a:t>manipulation)</a:t>
            </a:r>
            <a:endParaRPr lang="en-US" sz="2000" dirty="0"/>
          </a:p>
          <a:p>
            <a:r>
              <a:rPr lang="en-US" sz="2000" dirty="0"/>
              <a:t>• Select the parameters of interest from the original GLM</a:t>
            </a:r>
          </a:p>
          <a:p>
            <a:r>
              <a:rPr lang="fr-FR" sz="2000" dirty="0"/>
              <a:t>• </a:t>
            </a:r>
            <a:r>
              <a:rPr lang="it-IT" sz="2000" i="1" dirty="0" err="1"/>
              <a:t>Physiological</a:t>
            </a:r>
            <a:r>
              <a:rPr lang="it-IT" sz="2000" dirty="0"/>
              <a:t> </a:t>
            </a:r>
            <a:r>
              <a:rPr lang="it-IT" sz="2000" dirty="0" err="1"/>
              <a:t>condition</a:t>
            </a:r>
            <a:r>
              <a:rPr lang="it-IT" sz="2000" dirty="0"/>
              <a:t>: Activity in V2</a:t>
            </a:r>
          </a:p>
          <a:p>
            <a:r>
              <a:rPr lang="it-IT" sz="2000" dirty="0" smtClean="0"/>
              <a:t>• </a:t>
            </a:r>
            <a:r>
              <a:rPr lang="fr-FR" sz="2000" i="1" dirty="0" err="1" smtClean="0"/>
              <a:t>Psychological</a:t>
            </a:r>
            <a:r>
              <a:rPr lang="fr-FR" sz="2000" dirty="0" smtClean="0"/>
              <a:t> </a:t>
            </a:r>
            <a:r>
              <a:rPr lang="fr-FR" sz="2000" dirty="0"/>
              <a:t>condition: Attention vs. No attention</a:t>
            </a:r>
          </a:p>
          <a:p>
            <a:endParaRPr lang="it-IT" sz="2000" dirty="0"/>
          </a:p>
          <a:p>
            <a:endParaRPr lang="it-IT" sz="2000" dirty="0"/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91" r="1895"/>
          <a:stretch/>
        </p:blipFill>
        <p:spPr>
          <a:xfrm>
            <a:off x="3175980" y="3180439"/>
            <a:ext cx="2857500" cy="35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Select PPI in SPM and </a:t>
            </a:r>
            <a:r>
              <a:rPr lang="en-US" sz="2000" b="1" dirty="0">
                <a:sym typeface="Wingdings" pitchFamily="2" charset="2"/>
              </a:rPr>
              <a:t>f</a:t>
            </a:r>
            <a:r>
              <a:rPr lang="en-US" sz="2000" b="1" dirty="0" smtClean="0"/>
              <a:t>orm </a:t>
            </a:r>
            <a:r>
              <a:rPr lang="en-US" sz="2000" b="1" dirty="0"/>
              <a:t>the I</a:t>
            </a:r>
            <a:r>
              <a:rPr lang="en-US" sz="2000" b="1" dirty="0" smtClean="0"/>
              <a:t>nteraction </a:t>
            </a:r>
            <a:r>
              <a:rPr lang="en-US" sz="2000" b="1" dirty="0"/>
              <a:t>term </a:t>
            </a:r>
            <a:r>
              <a:rPr lang="en-US" sz="2000" dirty="0"/>
              <a:t>(source signal x experimental </a:t>
            </a:r>
            <a:r>
              <a:rPr lang="en-US" sz="2000" dirty="0" smtClean="0"/>
              <a:t>manipulation)</a:t>
            </a:r>
            <a:endParaRPr lang="en-US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/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91" r="1895"/>
          <a:stretch/>
        </p:blipFill>
        <p:spPr>
          <a:xfrm>
            <a:off x="3175980" y="3180439"/>
            <a:ext cx="2857500" cy="3518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8834" y="3727048"/>
            <a:ext cx="289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SPM mat from the original design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997614" y="4006770"/>
            <a:ext cx="289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mat file created containing the </a:t>
            </a:r>
            <a:r>
              <a:rPr lang="en-US" sz="1200" dirty="0" err="1" smtClean="0"/>
              <a:t>Eigenvariate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93934" y="3865548"/>
            <a:ext cx="294608" cy="5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94617" y="4165564"/>
            <a:ext cx="294608" cy="5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87638" y="4284969"/>
            <a:ext cx="1046357" cy="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7054" y="2482770"/>
            <a:ext cx="2893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 x 3 Matrix </a:t>
            </a:r>
            <a:br>
              <a:rPr lang="en-US" sz="1200" dirty="0" smtClean="0"/>
            </a:br>
            <a:r>
              <a:rPr lang="en-US" sz="1200" dirty="0" smtClean="0"/>
              <a:t>n =number of conditions including in the PPI, in this case attention vs. no attention (2 rows) </a:t>
            </a:r>
          </a:p>
          <a:p>
            <a:endParaRPr lang="en-US" sz="1200" dirty="0"/>
          </a:p>
          <a:p>
            <a:r>
              <a:rPr lang="en-US" sz="1200" dirty="0" smtClean="0"/>
              <a:t>Column #1:</a:t>
            </a:r>
            <a:r>
              <a:rPr lang="en-US" sz="1200" dirty="0"/>
              <a:t> Index into </a:t>
            </a:r>
            <a:r>
              <a:rPr lang="en-US" sz="1200" dirty="0" err="1"/>
              <a:t>SPM.Sess.U</a:t>
            </a:r>
            <a:r>
              <a:rPr lang="en-US" sz="1200" dirty="0"/>
              <a:t>. </a:t>
            </a:r>
            <a:r>
              <a:rPr lang="en-US" sz="1200" dirty="0" smtClean="0"/>
              <a:t>U's </a:t>
            </a:r>
            <a:r>
              <a:rPr lang="en-US" sz="1200" dirty="0"/>
              <a:t>are the list of your conditions for a particular session. So </a:t>
            </a:r>
            <a:r>
              <a:rPr lang="en-US" sz="1200" dirty="0" err="1"/>
              <a:t>SPM.Sess.U</a:t>
            </a:r>
            <a:r>
              <a:rPr lang="en-US" sz="1200" dirty="0"/>
              <a:t>(1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sz="1200" dirty="0" smtClean="0"/>
              <a:t>Column #2: name of the condition. Always 1unless parametric effect </a:t>
            </a:r>
          </a:p>
          <a:p>
            <a:endParaRPr lang="en-US" sz="1200" dirty="0"/>
          </a:p>
          <a:p>
            <a:r>
              <a:rPr lang="en-US" sz="1200" dirty="0"/>
              <a:t>Column #3: parametric weight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2240" y="5171440"/>
            <a:ext cx="13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smtClean="0"/>
              <a:t>1 -1 </a:t>
            </a:r>
            <a:endParaRPr lang="en-US" dirty="0" smtClean="0"/>
          </a:p>
          <a:p>
            <a:r>
              <a:rPr lang="en-US" dirty="0" smtClean="0"/>
              <a:t>3 1 1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61440" y="5201920"/>
            <a:ext cx="294640" cy="2844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71600" y="5506720"/>
            <a:ext cx="294640" cy="284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4640" y="5140960"/>
            <a:ext cx="17068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C000"/>
                </a:solidFill>
              </a:rPr>
              <a:t>No Attention </a:t>
            </a:r>
          </a:p>
          <a:p>
            <a:endParaRPr lang="en-US" sz="1300" dirty="0"/>
          </a:p>
          <a:p>
            <a:r>
              <a:rPr lang="en-US" sz="1300" dirty="0" smtClean="0">
                <a:solidFill>
                  <a:srgbClr val="C00000"/>
                </a:solidFill>
              </a:rPr>
              <a:t>Attention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974" y="5866050"/>
            <a:ext cx="289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 and 3 Column #1 depend on the order of the conditions in the GLM design for the </a:t>
            </a:r>
            <a:r>
              <a:rPr lang="en-US" sz="1200" dirty="0" err="1"/>
              <a:t>SPM.mat</a:t>
            </a:r>
            <a:r>
              <a:rPr lang="en-US" sz="1200" dirty="0"/>
              <a:t> chosen</a:t>
            </a:r>
          </a:p>
        </p:txBody>
      </p:sp>
      <p:sp>
        <p:nvSpPr>
          <p:cNvPr id="18" name="Oval 17"/>
          <p:cNvSpPr/>
          <p:nvPr/>
        </p:nvSpPr>
        <p:spPr>
          <a:xfrm>
            <a:off x="1859280" y="5201920"/>
            <a:ext cx="304800" cy="2946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08480" y="5516880"/>
            <a:ext cx="304800" cy="2946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36814" y="5043090"/>
            <a:ext cx="289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00B050"/>
                </a:solidFill>
              </a:rPr>
              <a:t>Weights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Select PPI in SPM and </a:t>
            </a:r>
            <a:r>
              <a:rPr lang="en-US" sz="2000" b="1" dirty="0">
                <a:sym typeface="Wingdings" pitchFamily="2" charset="2"/>
              </a:rPr>
              <a:t>f</a:t>
            </a:r>
            <a:r>
              <a:rPr lang="en-US" sz="2000" b="1" dirty="0" smtClean="0"/>
              <a:t>orm </a:t>
            </a:r>
            <a:r>
              <a:rPr lang="en-US" sz="2000" b="1" dirty="0"/>
              <a:t>the I</a:t>
            </a:r>
            <a:r>
              <a:rPr lang="en-US" sz="2000" b="1" dirty="0" smtClean="0"/>
              <a:t>nteraction </a:t>
            </a:r>
            <a:r>
              <a:rPr lang="en-US" sz="2000" b="1" dirty="0"/>
              <a:t>term </a:t>
            </a:r>
            <a:r>
              <a:rPr lang="en-US" sz="2000" dirty="0"/>
              <a:t>(source signal x experimental </a:t>
            </a:r>
            <a:r>
              <a:rPr lang="en-US" sz="2000" dirty="0" smtClean="0"/>
              <a:t>manipulation)</a:t>
            </a:r>
            <a:endParaRPr lang="en-US" sz="2000" dirty="0"/>
          </a:p>
          <a:p>
            <a:r>
              <a:rPr lang="en-US" sz="2000" dirty="0"/>
              <a:t>• Select the parameters of interest from the original GLM</a:t>
            </a:r>
          </a:p>
          <a:p>
            <a:r>
              <a:rPr lang="fr-FR" sz="2000" dirty="0"/>
              <a:t>• </a:t>
            </a:r>
            <a:r>
              <a:rPr lang="it-IT" sz="2000" i="1" dirty="0" err="1"/>
              <a:t>Physiological</a:t>
            </a:r>
            <a:r>
              <a:rPr lang="it-IT" sz="2000" dirty="0"/>
              <a:t> </a:t>
            </a:r>
            <a:r>
              <a:rPr lang="it-IT" sz="2000" dirty="0" err="1"/>
              <a:t>condition</a:t>
            </a:r>
            <a:r>
              <a:rPr lang="it-IT" sz="2000" dirty="0"/>
              <a:t>: Activity in V2</a:t>
            </a:r>
          </a:p>
          <a:p>
            <a:r>
              <a:rPr lang="it-IT" sz="2000" dirty="0" smtClean="0"/>
              <a:t>• </a:t>
            </a:r>
            <a:r>
              <a:rPr lang="fr-FR" sz="2000" i="1" dirty="0" err="1" smtClean="0"/>
              <a:t>Psychological</a:t>
            </a:r>
            <a:r>
              <a:rPr lang="fr-FR" sz="2000" dirty="0" smtClean="0"/>
              <a:t> </a:t>
            </a:r>
            <a:r>
              <a:rPr lang="fr-FR" sz="2000" dirty="0"/>
              <a:t>condition: Attention vs. No attention</a:t>
            </a:r>
          </a:p>
          <a:p>
            <a:endParaRPr lang="it-IT" sz="2000" dirty="0"/>
          </a:p>
          <a:p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err="1" smtClean="0"/>
              <a:t>Deconvolve</a:t>
            </a:r>
            <a:r>
              <a:rPr lang="it-IT" sz="2000" b="1" dirty="0" smtClean="0"/>
              <a:t> &amp; </a:t>
            </a:r>
            <a:r>
              <a:rPr lang="it-IT" sz="2000" b="1" dirty="0" err="1" smtClean="0"/>
              <a:t>Calculate</a:t>
            </a:r>
            <a:r>
              <a:rPr lang="it-IT" sz="2000" b="1" dirty="0" smtClean="0"/>
              <a:t> &amp;</a:t>
            </a:r>
            <a:r>
              <a:rPr lang="it-IT" sz="2000" b="1" dirty="0"/>
              <a:t> </a:t>
            </a:r>
            <a:r>
              <a:rPr lang="it-IT" sz="2000" b="1" dirty="0" smtClean="0"/>
              <a:t>Convolve</a:t>
            </a: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215952" y="3282761"/>
            <a:ext cx="236668" cy="419549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3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354836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</a:t>
            </a:r>
          </a:p>
          <a:p>
            <a:pPr algn="just"/>
            <a:endParaRPr lang="it-IT" sz="2000" dirty="0" smtClean="0"/>
          </a:p>
          <a:p>
            <a:r>
              <a:rPr lang="it-IT" sz="2000" b="1" dirty="0" smtClean="0"/>
              <a:t>(a) </a:t>
            </a:r>
            <a:r>
              <a:rPr lang="it-IT" sz="2000" b="1" dirty="0" err="1" smtClean="0"/>
              <a:t>Deconvolve</a:t>
            </a:r>
            <a:r>
              <a:rPr lang="it-IT" sz="2000" dirty="0" smtClean="0"/>
              <a:t> </a:t>
            </a:r>
            <a:r>
              <a:rPr lang="it-IT" sz="2000" dirty="0" err="1" smtClean="0"/>
              <a:t>physiological</a:t>
            </a:r>
            <a:r>
              <a:rPr lang="it-IT" sz="2000" dirty="0" smtClean="0"/>
              <a:t> </a:t>
            </a:r>
            <a:r>
              <a:rPr lang="it-IT" sz="2000" dirty="0" err="1" smtClean="0"/>
              <a:t>regressor</a:t>
            </a:r>
            <a:r>
              <a:rPr lang="it-IT" sz="2000" dirty="0" smtClean="0"/>
              <a:t> (V1/V2) </a:t>
            </a:r>
            <a:r>
              <a:rPr lang="it-IT" sz="2000" dirty="0" smtClean="0">
                <a:sym typeface="Wingdings" panose="05000000000000000000" pitchFamily="2" charset="2"/>
              </a:rPr>
              <a:t></a:t>
            </a:r>
            <a:r>
              <a:rPr lang="it-IT" sz="2000" dirty="0" smtClean="0"/>
              <a:t> </a:t>
            </a:r>
            <a:r>
              <a:rPr lang="it-IT" sz="2000" dirty="0" err="1" smtClean="0"/>
              <a:t>transform</a:t>
            </a:r>
            <a:r>
              <a:rPr lang="it-IT" sz="2000" dirty="0" smtClean="0"/>
              <a:t> BOLD </a:t>
            </a:r>
            <a:r>
              <a:rPr lang="it-IT" sz="2000" dirty="0" err="1" smtClean="0"/>
              <a:t>signal</a:t>
            </a:r>
            <a:endParaRPr lang="it-IT" sz="2000" dirty="0" smtClean="0"/>
          </a:p>
          <a:p>
            <a:r>
              <a:rPr lang="it-IT" sz="2000" dirty="0" err="1" smtClean="0"/>
              <a:t>into</a:t>
            </a:r>
            <a:r>
              <a:rPr lang="it-IT" sz="2000" dirty="0" smtClean="0"/>
              <a:t> </a:t>
            </a:r>
            <a:r>
              <a:rPr lang="it-IT" sz="2000" dirty="0" err="1" smtClean="0"/>
              <a:t>neuronal</a:t>
            </a:r>
            <a:r>
              <a:rPr lang="it-IT" sz="2000" dirty="0" smtClean="0"/>
              <a:t> </a:t>
            </a:r>
            <a:r>
              <a:rPr lang="it-IT" sz="2000" dirty="0" err="1" smtClean="0"/>
              <a:t>activity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en-US" sz="2000" b="1" dirty="0" smtClean="0"/>
              <a:t>(b) Calculate</a:t>
            </a:r>
            <a:r>
              <a:rPr lang="en-US" sz="2000" dirty="0" smtClean="0"/>
              <a:t> </a:t>
            </a:r>
            <a:r>
              <a:rPr lang="en-US" sz="2000" dirty="0"/>
              <a:t>the interaction </a:t>
            </a:r>
            <a:r>
              <a:rPr lang="en-US" sz="2000" dirty="0" smtClean="0"/>
              <a:t>term V1/V2x </a:t>
            </a:r>
            <a:r>
              <a:rPr lang="en-US" sz="2000" dirty="0"/>
              <a:t>(</a:t>
            </a:r>
            <a:r>
              <a:rPr lang="en-US" sz="2000" dirty="0" err="1" smtClean="0"/>
              <a:t>Att-NoAtt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(c) Convolve</a:t>
            </a:r>
            <a:r>
              <a:rPr lang="en-US" sz="2000" dirty="0" smtClean="0"/>
              <a:t> </a:t>
            </a:r>
            <a:r>
              <a:rPr lang="en-US" sz="2000" dirty="0"/>
              <a:t>the interaction term </a:t>
            </a:r>
            <a:r>
              <a:rPr lang="en-US" sz="2000" dirty="0" smtClean="0"/>
              <a:t>V1/V2x </a:t>
            </a:r>
            <a:r>
              <a:rPr lang="en-US" sz="2000" dirty="0"/>
              <a:t>(</a:t>
            </a:r>
            <a:r>
              <a:rPr lang="en-US" sz="2000" dirty="0" err="1"/>
              <a:t>Att-NoAtt</a:t>
            </a:r>
            <a:r>
              <a:rPr lang="en-US" sz="2000" dirty="0"/>
              <a:t>) with the HRF</a:t>
            </a: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79758" y="4552756"/>
            <a:ext cx="203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Psychological</a:t>
            </a:r>
            <a:r>
              <a:rPr lang="it-IT" sz="1400" dirty="0" smtClean="0"/>
              <a:t> </a:t>
            </a:r>
            <a:r>
              <a:rPr lang="it-IT" sz="1400" dirty="0" err="1" smtClean="0"/>
              <a:t>variable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47484" y="2924750"/>
            <a:ext cx="203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Neural</a:t>
            </a:r>
            <a:r>
              <a:rPr lang="it-IT" sz="1400" dirty="0" smtClean="0"/>
              <a:t> </a:t>
            </a:r>
            <a:r>
              <a:rPr lang="it-IT" sz="1400" dirty="0" err="1" smtClean="0"/>
              <a:t>activity</a:t>
            </a:r>
            <a:r>
              <a:rPr lang="it-IT" sz="1400" dirty="0" smtClean="0"/>
              <a:t> in V1/V2</a:t>
            </a:r>
            <a:endParaRPr lang="it-IT" sz="1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56064" r="12910" b="7233"/>
          <a:stretch/>
        </p:blipFill>
        <p:spPr>
          <a:xfrm>
            <a:off x="4294348" y="3729303"/>
            <a:ext cx="2004675" cy="8688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58985" r="6010" b="5906"/>
          <a:stretch/>
        </p:blipFill>
        <p:spPr>
          <a:xfrm>
            <a:off x="4343400" y="1973131"/>
            <a:ext cx="1906573" cy="9789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7688" r="6338" b="56719"/>
          <a:stretch/>
        </p:blipFill>
        <p:spPr>
          <a:xfrm>
            <a:off x="6879758" y="1973131"/>
            <a:ext cx="1864659" cy="978946"/>
          </a:xfrm>
          <a:prstGeom prst="rect">
            <a:avLst/>
          </a:prstGeom>
        </p:spPr>
      </p:pic>
      <p:sp>
        <p:nvSpPr>
          <p:cNvPr id="6" name="Freccia circolare in giù 5"/>
          <p:cNvSpPr/>
          <p:nvPr/>
        </p:nvSpPr>
        <p:spPr>
          <a:xfrm>
            <a:off x="6148742" y="1427761"/>
            <a:ext cx="935915" cy="368300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46090" y="2946261"/>
            <a:ext cx="190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BOLD </a:t>
            </a:r>
            <a:r>
              <a:rPr lang="it-IT" sz="1400" dirty="0" err="1" smtClean="0"/>
              <a:t>signal</a:t>
            </a:r>
            <a:r>
              <a:rPr lang="it-IT" sz="1400" dirty="0" smtClean="0"/>
              <a:t> in V1/V2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637220" y="3254038"/>
            <a:ext cx="34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X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6698" r="11964" b="55667"/>
          <a:stretch/>
        </p:blipFill>
        <p:spPr>
          <a:xfrm>
            <a:off x="6900925" y="3729303"/>
            <a:ext cx="1843492" cy="814932"/>
          </a:xfrm>
          <a:prstGeom prst="rect">
            <a:avLst/>
          </a:prstGeom>
        </p:spPr>
      </p:pic>
      <p:sp>
        <p:nvSpPr>
          <p:cNvPr id="15" name="Freccia circolare in giù 14"/>
          <p:cNvSpPr/>
          <p:nvPr/>
        </p:nvSpPr>
        <p:spPr>
          <a:xfrm rot="10800000">
            <a:off x="5965010" y="4812389"/>
            <a:ext cx="935915" cy="368300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343400" y="4705108"/>
            <a:ext cx="162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Interaction</a:t>
            </a:r>
            <a:r>
              <a:rPr lang="it-IT" sz="1400" dirty="0" smtClean="0"/>
              <a:t> </a:t>
            </a:r>
            <a:r>
              <a:rPr lang="it-IT" sz="1400" dirty="0" err="1" smtClean="0"/>
              <a:t>term</a:t>
            </a:r>
            <a:r>
              <a:rPr lang="it-IT" sz="1400" dirty="0" smtClean="0"/>
              <a:t> </a:t>
            </a:r>
            <a:r>
              <a:rPr lang="it-IT" sz="1400" dirty="0" err="1" smtClean="0"/>
              <a:t>reconvolved</a:t>
            </a:r>
            <a:endParaRPr lang="it-IT" sz="1400" dirty="0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5430340" y="5472787"/>
            <a:ext cx="1737366" cy="894926"/>
            <a:chOff x="4233" y="1014"/>
            <a:chExt cx="1971" cy="1433"/>
          </a:xfrm>
        </p:grpSpPr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pic>
          <p:nvPicPr>
            <p:cNvPr id="21" name="Picture 14" descr="hr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448" y="1158"/>
              <a:ext cx="38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>
                  <a:latin typeface="+mj-lt"/>
                </a:rPr>
                <a:t>HRF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013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uppo 5"/>
          <p:cNvGrpSpPr/>
          <p:nvPr/>
        </p:nvGrpSpPr>
        <p:grpSpPr>
          <a:xfrm>
            <a:off x="1915043" y="3027182"/>
            <a:ext cx="3462770" cy="3310118"/>
            <a:chOff x="1192957" y="2267084"/>
            <a:chExt cx="3462770" cy="331011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247" y="2267084"/>
              <a:ext cx="2691910" cy="2969383"/>
            </a:xfrm>
            <a:prstGeom prst="rect">
              <a:avLst/>
            </a:prstGeom>
            <a:noFill/>
            <a:ln>
              <a:noFill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192957" y="5236467"/>
              <a:ext cx="3462770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25"/>
                </a:spcBef>
              </a:pPr>
              <a:r>
                <a:rPr lang="en-GB" altLang="it-IT" sz="1600" dirty="0"/>
                <a:t>  </a:t>
              </a:r>
              <a:r>
                <a:rPr lang="en-GB" altLang="it-IT" sz="1600" dirty="0" smtClean="0"/>
                <a:t> </a:t>
              </a:r>
              <a:r>
                <a:rPr lang="en-GB" altLang="it-IT" sz="1000" dirty="0" smtClean="0"/>
                <a:t>V1/V2     </a:t>
              </a:r>
              <a:r>
                <a:rPr lang="en-GB" altLang="it-IT" sz="1000" dirty="0" err="1" smtClean="0"/>
                <a:t>Att-NoAtt</a:t>
              </a:r>
              <a:r>
                <a:rPr lang="en-GB" altLang="it-IT" sz="1000" dirty="0" smtClean="0"/>
                <a:t>    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V1 * </a:t>
              </a:r>
              <a:r>
                <a:rPr lang="en-GB" altLang="it-IT" sz="1000" dirty="0" err="1" smtClean="0">
                  <a:solidFill>
                    <a:srgbClr val="FF0000"/>
                  </a:solidFill>
                </a:rPr>
                <a:t>Att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/</a:t>
              </a:r>
              <a:r>
                <a:rPr lang="en-GB" altLang="it-IT" sz="1000" dirty="0" err="1" smtClean="0">
                  <a:solidFill>
                    <a:srgbClr val="FF0000"/>
                  </a:solidFill>
                </a:rPr>
                <a:t>NoAtt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   </a:t>
              </a:r>
              <a:r>
                <a:rPr lang="en-GB" altLang="it-IT" sz="1000" dirty="0" smtClean="0">
                  <a:solidFill>
                    <a:schemeClr val="tx1"/>
                  </a:solidFill>
                </a:rPr>
                <a:t>Constant</a:t>
              </a:r>
              <a:endParaRPr lang="en-GB" altLang="it-IT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2880" y="647700"/>
            <a:ext cx="8473440" cy="736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2800" kern="0" dirty="0" smtClean="0"/>
              <a:t>At this point a file </a:t>
            </a:r>
            <a:r>
              <a:rPr lang="en-GB" sz="2800" kern="0" dirty="0" err="1" smtClean="0"/>
              <a:t>ppiname.mat</a:t>
            </a:r>
            <a:r>
              <a:rPr lang="en-GB" sz="2800" kern="0" dirty="0" smtClean="0"/>
              <a:t> is created</a:t>
            </a:r>
            <a:endParaRPr lang="en-GB" sz="2800" kern="0" dirty="0"/>
          </a:p>
        </p:txBody>
      </p:sp>
      <p:sp>
        <p:nvSpPr>
          <p:cNvPr id="8" name="Rectangle 7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It contains the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PPI.Y (original VOI </a:t>
            </a:r>
            <a:r>
              <a:rPr lang="en-GB" sz="2000" dirty="0" err="1">
                <a:solidFill>
                  <a:srgbClr val="000000"/>
                </a:solidFill>
                <a:cs typeface="Arial" charset="0"/>
                <a:sym typeface="Wingdings" pitchFamily="2" charset="2"/>
              </a:rPr>
              <a:t>eigenvariate</a:t>
            </a:r>
            <a:r>
              <a:rPr lang="en-GB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PPI.P (Attention vs. no attention vector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variable </a:t>
            </a:r>
            <a:r>
              <a:rPr lang="en-GB" sz="2000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PPI.ppi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(interaction term)</a:t>
            </a:r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/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589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444500"/>
            <a:ext cx="6421860" cy="7112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effectLst/>
              </a:rPr>
              <a:t>PPIs in SPM</a:t>
            </a:r>
            <a:endParaRPr lang="en-GB" sz="2800" b="1" dirty="0">
              <a:effectLst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0212" y="1102578"/>
            <a:ext cx="82184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457200" eaLnBrk="1" hangingPunct="1"/>
            <a:endParaRPr lang="en-GB" sz="2000" dirty="0">
              <a:solidFill>
                <a:srgbClr val="000000"/>
              </a:solidFill>
              <a:latin typeface="Arial"/>
              <a:cs typeface="Arial" charset="0"/>
              <a:sym typeface="Wingdings" pitchFamily="2" charset="2"/>
            </a:endParaRPr>
          </a:p>
          <a:p>
            <a:pPr algn="just" defTabSz="457200" eaLnBrk="1" hangingPunct="1"/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5. Create PPI-GLM using the Interaction term – seen before!</a:t>
            </a:r>
          </a:p>
          <a:p>
            <a:pPr algn="just" defTabSz="457200" eaLnBrk="1" hangingPunct="1"/>
            <a:endParaRPr lang="en-GB" sz="2000" dirty="0">
              <a:solidFill>
                <a:srgbClr val="000000"/>
              </a:solidFill>
              <a:latin typeface="Arial"/>
              <a:cs typeface="Arial" charset="0"/>
              <a:sym typeface="Wingdings" pitchFamily="2" charset="2"/>
            </a:endParaRPr>
          </a:p>
          <a:p>
            <a:pPr algn="just" defTabSz="457200" eaLnBrk="1" hangingPunct="1"/>
            <a:r>
              <a:rPr lang="en-GB" sz="2000" dirty="0">
                <a:solidFill>
                  <a:srgbClr val="000000"/>
                </a:solidFill>
              </a:rPr>
              <a:t>Y =  </a:t>
            </a:r>
            <a:r>
              <a:rPr lang="en-GB" sz="2000" b="1" dirty="0">
                <a:solidFill>
                  <a:srgbClr val="000000"/>
                </a:solidFill>
              </a:rPr>
              <a:t>V1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+   (</a:t>
            </a:r>
            <a:r>
              <a:rPr lang="en-GB" sz="2000" dirty="0" err="1">
                <a:solidFill>
                  <a:srgbClr val="000000"/>
                </a:solidFill>
              </a:rPr>
              <a:t>Att-NoAtt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GB" sz="2000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+   </a:t>
            </a:r>
            <a:r>
              <a:rPr lang="en-GB" sz="2000" dirty="0" smtClean="0">
                <a:solidFill>
                  <a:srgbClr val="0000FF"/>
                </a:solidFill>
              </a:rPr>
              <a:t>(</a:t>
            </a:r>
            <a:r>
              <a:rPr lang="en-GB" sz="2000" dirty="0" err="1" smtClean="0">
                <a:solidFill>
                  <a:srgbClr val="0000FF"/>
                </a:solidFill>
              </a:rPr>
              <a:t>Att-NoAtt</a:t>
            </a:r>
            <a:r>
              <a:rPr lang="en-GB" sz="2000" dirty="0" smtClean="0">
                <a:solidFill>
                  <a:srgbClr val="0000FF"/>
                </a:solidFill>
              </a:rPr>
              <a:t>) </a:t>
            </a:r>
            <a:r>
              <a:rPr lang="en-GB" sz="2000" dirty="0">
                <a:solidFill>
                  <a:srgbClr val="0000FF"/>
                </a:solidFill>
              </a:rPr>
              <a:t>* </a:t>
            </a:r>
            <a:r>
              <a:rPr lang="en-GB" sz="2000" b="1" dirty="0" smtClean="0">
                <a:solidFill>
                  <a:srgbClr val="0000FF"/>
                </a:solidFill>
              </a:rPr>
              <a:t>V1 </a:t>
            </a:r>
            <a:r>
              <a:rPr lang="el-GR" sz="2000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000" baseline="-25000" dirty="0">
                <a:solidFill>
                  <a:srgbClr val="0000FF"/>
                </a:solidFill>
              </a:rPr>
              <a:t>3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+ </a:t>
            </a: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β</a:t>
            </a:r>
            <a:r>
              <a:rPr lang="es-ES" sz="2000" baseline="-25000" dirty="0" err="1">
                <a:solidFill>
                  <a:srgbClr val="000000"/>
                </a:solidFill>
                <a:cs typeface="Arial" charset="0"/>
                <a:sym typeface="Wingdings" pitchFamily="2" charset="2"/>
              </a:rPr>
              <a:t>i</a:t>
            </a:r>
            <a:r>
              <a:rPr lang="es-ES" sz="2000" dirty="0" err="1">
                <a:solidFill>
                  <a:srgbClr val="000000"/>
                </a:solidFill>
                <a:cs typeface="Arial" charset="0"/>
                <a:sym typeface="Wingdings" pitchFamily="2" charset="2"/>
              </a:rPr>
              <a:t>Xi</a:t>
            </a:r>
            <a:r>
              <a:rPr lang="es-ES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+  </a:t>
            </a:r>
            <a:r>
              <a:rPr lang="en-GB" sz="2000" dirty="0">
                <a:solidFill>
                  <a:srgbClr val="000000"/>
                </a:solidFill>
              </a:rPr>
              <a:t>e</a:t>
            </a:r>
          </a:p>
          <a:p>
            <a:pPr algn="just" defTabSz="457200" eaLnBrk="1" hangingPunct="1"/>
            <a:r>
              <a:rPr lang="es-ES" sz="2000" dirty="0" smtClean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H</a:t>
            </a:r>
            <a:r>
              <a:rPr lang="es-ES" sz="2000" baseline="-25000" dirty="0" smtClean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: </a:t>
            </a:r>
            <a:r>
              <a:rPr lang="el-GR" sz="2000" b="1" dirty="0" smtClean="0">
                <a:solidFill>
                  <a:srgbClr val="0000FF"/>
                </a:solidFill>
                <a:latin typeface="Arial"/>
                <a:cs typeface="Arial" charset="0"/>
                <a:sym typeface="Wingdings" pitchFamily="2" charset="2"/>
              </a:rPr>
              <a:t>β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3</a:t>
            </a:r>
            <a:r>
              <a:rPr lang="es-ES" sz="2000" b="1" dirty="0" smtClean="0">
                <a:solidFill>
                  <a:srgbClr val="0000FF"/>
                </a:solidFill>
                <a:latin typeface="Arial"/>
                <a:cs typeface="Arial" charset="0"/>
                <a:sym typeface="Wingdings" pitchFamily="2" charset="2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=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0</a:t>
            </a:r>
            <a:endParaRPr lang="el-GR" sz="2000" dirty="0">
              <a:solidFill>
                <a:srgbClr val="000000"/>
              </a:solidFill>
              <a:latin typeface="Arial"/>
              <a:cs typeface="Arial" charset="0"/>
              <a:sym typeface="Wingdings" pitchFamily="2" charset="2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915043" y="2510890"/>
            <a:ext cx="3462770" cy="3826410"/>
            <a:chOff x="1192957" y="1750792"/>
            <a:chExt cx="3462770" cy="382641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247" y="2267084"/>
              <a:ext cx="2691910" cy="2969383"/>
            </a:xfrm>
            <a:prstGeom prst="rect">
              <a:avLst/>
            </a:prstGeom>
            <a:noFill/>
            <a:ln>
              <a:noFill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92957" y="1750792"/>
              <a:ext cx="3008928" cy="39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25"/>
                </a:spcBef>
              </a:pPr>
              <a:r>
                <a:rPr lang="en-GB" altLang="it-IT" sz="2000" dirty="0"/>
                <a:t>  </a:t>
              </a:r>
              <a:r>
                <a:rPr lang="en-GB" altLang="it-IT" sz="2000" dirty="0" smtClean="0"/>
                <a:t> 0        0        1       0</a:t>
              </a:r>
              <a:r>
                <a:rPr lang="en-GB" altLang="it-IT" dirty="0" smtClean="0"/>
                <a:t> </a:t>
              </a:r>
              <a:endParaRPr lang="en-GB" altLang="it-IT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92957" y="5236467"/>
              <a:ext cx="3462770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25"/>
                </a:spcBef>
              </a:pPr>
              <a:r>
                <a:rPr lang="en-GB" altLang="it-IT" sz="1600" dirty="0"/>
                <a:t>  </a:t>
              </a:r>
              <a:r>
                <a:rPr lang="en-GB" altLang="it-IT" sz="1600" dirty="0" smtClean="0"/>
                <a:t> </a:t>
              </a:r>
              <a:r>
                <a:rPr lang="en-GB" altLang="it-IT" sz="1000" dirty="0" smtClean="0"/>
                <a:t>V1/V2     </a:t>
              </a:r>
              <a:r>
                <a:rPr lang="en-GB" altLang="it-IT" sz="1000" dirty="0" err="1" smtClean="0"/>
                <a:t>Att-NoAtt</a:t>
              </a:r>
              <a:r>
                <a:rPr lang="en-GB" altLang="it-IT" sz="1000" dirty="0" smtClean="0"/>
                <a:t>    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V1 * </a:t>
              </a:r>
              <a:r>
                <a:rPr lang="en-GB" altLang="it-IT" sz="1000" dirty="0" err="1" smtClean="0">
                  <a:solidFill>
                    <a:srgbClr val="FF0000"/>
                  </a:solidFill>
                </a:rPr>
                <a:t>Att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/</a:t>
              </a:r>
              <a:r>
                <a:rPr lang="en-GB" altLang="it-IT" sz="1000" dirty="0" err="1" smtClean="0">
                  <a:solidFill>
                    <a:srgbClr val="FF0000"/>
                  </a:solidFill>
                </a:rPr>
                <a:t>NoAtt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   </a:t>
              </a:r>
              <a:r>
                <a:rPr lang="en-GB" altLang="it-IT" sz="1000" dirty="0" smtClean="0">
                  <a:solidFill>
                    <a:schemeClr val="tx1"/>
                  </a:solidFill>
                </a:rPr>
                <a:t>Constant</a:t>
              </a:r>
              <a:endParaRPr lang="en-GB" altLang="it-IT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5521036" y="3027182"/>
            <a:ext cx="3299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 Determine significance!</a:t>
            </a:r>
          </a:p>
          <a:p>
            <a:endParaRPr lang="en-US" sz="2000" b="1" dirty="0"/>
          </a:p>
          <a:p>
            <a:r>
              <a:rPr lang="en-US" dirty="0" smtClean="0"/>
              <a:t>Based </a:t>
            </a:r>
            <a:r>
              <a:rPr lang="en-US" dirty="0"/>
              <a:t>on a change in the regression</a:t>
            </a:r>
          </a:p>
          <a:p>
            <a:r>
              <a:rPr lang="en-US" dirty="0"/>
              <a:t>slopes between </a:t>
            </a:r>
            <a:r>
              <a:rPr lang="en-US" dirty="0" smtClean="0"/>
              <a:t>source </a:t>
            </a:r>
            <a:r>
              <a:rPr lang="en-US" dirty="0"/>
              <a:t>region and another region during</a:t>
            </a:r>
          </a:p>
          <a:p>
            <a:r>
              <a:rPr lang="en-US" dirty="0"/>
              <a:t>condition 1 (</a:t>
            </a:r>
            <a:r>
              <a:rPr lang="en-US" dirty="0" err="1"/>
              <a:t>Att</a:t>
            </a:r>
            <a:r>
              <a:rPr lang="en-US" dirty="0"/>
              <a:t>) as compared to condition 2 (</a:t>
            </a:r>
            <a:r>
              <a:rPr lang="en-US" dirty="0" err="1"/>
              <a:t>NoAtt</a:t>
            </a:r>
            <a:r>
              <a:rPr lang="en-US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82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520" y="1562622"/>
            <a:ext cx="8229600" cy="21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effectLst/>
              </a:rPr>
              <a:t>“Resting-state” fMRI</a:t>
            </a:r>
            <a:endParaRPr lang="en-US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31"/>
            <a:ext cx="8229600" cy="1110886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PPI results</a:t>
            </a:r>
            <a:endParaRPr lang="en-US" b="1" dirty="0">
              <a:effectLst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39208" y="1681309"/>
            <a:ext cx="3156159" cy="149273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7FA1AC"/>
              </a:buClr>
              <a:buSzPct val="100000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9416"/>
            <a:ext cx="4236491" cy="3190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83" y="1883330"/>
            <a:ext cx="4161654" cy="35522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495040" y="1981200"/>
            <a:ext cx="416560" cy="80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4640" y="1105376"/>
            <a:ext cx="884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Mismatch from previous 2 slides. Here this model interaction term is in the 1st column (not 3</a:t>
            </a:r>
            <a:r>
              <a:rPr lang="en-GB" baseline="30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rd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), so specify positive weight for the interaction term to see </a:t>
            </a:r>
            <a:r>
              <a:rPr lang="en-GB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signifcant</a:t>
            </a:r>
            <a:r>
              <a:rPr lang="en-GB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connectivity between original VOI as function of the experimental context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20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385158" y="1032148"/>
            <a:ext cx="6068764" cy="415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C00000"/>
                </a:solidFill>
                <a:effectLst/>
                <a:latin typeface="+mn-lt"/>
              </a:rPr>
              <a:t>Two </a:t>
            </a:r>
            <a:r>
              <a:rPr lang="en-GB" sz="1800" dirty="0">
                <a:solidFill>
                  <a:srgbClr val="C00000"/>
                </a:solidFill>
                <a:effectLst/>
                <a:latin typeface="+mn-lt"/>
              </a:rPr>
              <a:t>possible </a:t>
            </a:r>
            <a:r>
              <a:rPr lang="en-GB" sz="1800" dirty="0" smtClean="0">
                <a:solidFill>
                  <a:srgbClr val="C00000"/>
                </a:solidFill>
                <a:effectLst/>
                <a:latin typeface="+mn-lt"/>
              </a:rPr>
              <a:t>interpretations:</a:t>
            </a:r>
            <a:endParaRPr lang="en-GB" sz="1800" dirty="0">
              <a:solidFill>
                <a:srgbClr val="C00000"/>
              </a:solidFill>
              <a:effectLst/>
              <a:latin typeface="+mn-lt"/>
            </a:endParaRPr>
          </a:p>
          <a:p>
            <a:pPr lvl="1"/>
            <a:endParaRPr lang="en-GB" sz="1600" dirty="0" smtClean="0">
              <a:solidFill>
                <a:srgbClr val="C00000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>
                <a:effectLst/>
                <a:latin typeface="+mn-lt"/>
              </a:rPr>
              <a:t>The contribution of the source area to the target area response depends </a:t>
            </a:r>
            <a:r>
              <a:rPr lang="en-GB" sz="2000" dirty="0">
                <a:effectLst/>
                <a:latin typeface="+mn-lt"/>
              </a:rPr>
              <a:t>on experimental </a:t>
            </a:r>
            <a:r>
              <a:rPr lang="en-GB" sz="2000" dirty="0" smtClean="0">
                <a:effectLst/>
                <a:latin typeface="+mn-lt"/>
              </a:rPr>
              <a:t>context </a:t>
            </a:r>
            <a:endParaRPr lang="en-GB" sz="2000" dirty="0">
              <a:effectLst/>
              <a:latin typeface="+mn-lt"/>
            </a:endParaRPr>
          </a:p>
          <a:p>
            <a:pPr marL="857250" lvl="2" indent="0">
              <a:buNone/>
            </a:pPr>
            <a:r>
              <a:rPr lang="en-GB" sz="2000" i="1" dirty="0" smtClean="0">
                <a:effectLst/>
                <a:latin typeface="+mn-lt"/>
              </a:rPr>
              <a:t>e.g. V2 input to V5 is modulated by attention</a:t>
            </a:r>
          </a:p>
          <a:p>
            <a:pPr marL="800100" lvl="1" indent="-342900">
              <a:buFont typeface="+mj-lt"/>
              <a:buAutoNum type="arabicPeriod"/>
            </a:pPr>
            <a:endParaRPr lang="en-GB" sz="2000" i="1" dirty="0"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>
                <a:effectLst/>
                <a:latin typeface="+mn-lt"/>
              </a:rPr>
              <a:t>Target area response (e.g. V5) </a:t>
            </a:r>
            <a:r>
              <a:rPr lang="en-GB" sz="2000" dirty="0">
                <a:effectLst/>
                <a:latin typeface="+mn-lt"/>
              </a:rPr>
              <a:t>to experimental </a:t>
            </a:r>
            <a:r>
              <a:rPr lang="en-GB" sz="2000" dirty="0" smtClean="0">
                <a:effectLst/>
                <a:latin typeface="+mn-lt"/>
              </a:rPr>
              <a:t>variable (attention) </a:t>
            </a:r>
            <a:r>
              <a:rPr lang="en-GB" sz="2000" dirty="0">
                <a:effectLst/>
                <a:latin typeface="+mn-lt"/>
              </a:rPr>
              <a:t>depends  </a:t>
            </a:r>
            <a:r>
              <a:rPr lang="en-GB" sz="2000" dirty="0" smtClean="0">
                <a:effectLst/>
                <a:latin typeface="+mn-lt"/>
              </a:rPr>
              <a:t>on activity </a:t>
            </a:r>
            <a:r>
              <a:rPr lang="en-GB" sz="2000" dirty="0">
                <a:effectLst/>
                <a:latin typeface="+mn-lt"/>
              </a:rPr>
              <a:t>of source </a:t>
            </a:r>
            <a:r>
              <a:rPr lang="en-GB" sz="2000" dirty="0" smtClean="0">
                <a:effectLst/>
                <a:latin typeface="+mn-lt"/>
              </a:rPr>
              <a:t>area (e.g. V2)</a:t>
            </a:r>
          </a:p>
          <a:p>
            <a:pPr marL="857250" lvl="2" indent="0">
              <a:buNone/>
            </a:pPr>
            <a:r>
              <a:rPr lang="en-GB" sz="2000" i="1" dirty="0" smtClean="0">
                <a:effectLst/>
                <a:latin typeface="+mn-lt"/>
              </a:rPr>
              <a:t>e.g. The effect of attention on V5 is modulated by V2 input</a:t>
            </a:r>
            <a:endParaRPr lang="en-GB" sz="2000" i="1" dirty="0">
              <a:effectLst/>
              <a:latin typeface="+mn-lt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655338" y="1264955"/>
            <a:ext cx="3125788" cy="2355850"/>
            <a:chOff x="532" y="2264"/>
            <a:chExt cx="1969" cy="1484"/>
          </a:xfrm>
        </p:grpSpPr>
        <p:sp>
          <p:nvSpPr>
            <p:cNvPr id="9221" name="Text Box 5"/>
            <p:cNvSpPr txBox="1">
              <a:spLocks noChangeAspect="1" noChangeArrowheads="1"/>
            </p:cNvSpPr>
            <p:nvPr/>
          </p:nvSpPr>
          <p:spPr bwMode="auto">
            <a:xfrm>
              <a:off x="671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rgbClr val="FFFFFF"/>
                  </a:solidFill>
                  <a:latin typeface="Arial Unicode MS" pitchFamily="34" charset="-128"/>
                </a:rPr>
                <a:t>V1</a:t>
              </a:r>
            </a:p>
          </p:txBody>
        </p:sp>
        <p:cxnSp>
          <p:nvCxnSpPr>
            <p:cNvPr id="9222" name="AutoShape 6"/>
            <p:cNvCxnSpPr>
              <a:cxnSpLocks noChangeAspect="1" noChangeShapeType="1"/>
              <a:stCxn id="9224" idx="6"/>
              <a:endCxn id="9227" idx="2"/>
            </p:cNvCxnSpPr>
            <p:nvPr/>
          </p:nvCxnSpPr>
          <p:spPr bwMode="auto">
            <a:xfrm>
              <a:off x="1108" y="3460"/>
              <a:ext cx="817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532" y="3172"/>
              <a:ext cx="576" cy="576"/>
              <a:chOff x="597" y="2112"/>
              <a:chExt cx="576" cy="576"/>
            </a:xfrm>
          </p:grpSpPr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V2</a:t>
                </a:r>
                <a:endPara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1925" y="3172"/>
              <a:ext cx="576" cy="576"/>
              <a:chOff x="597" y="2112"/>
              <a:chExt cx="576" cy="576"/>
            </a:xfrm>
          </p:grpSpPr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sp>
          <p:nvSpPr>
            <p:cNvPr id="9229" name="Line 13"/>
            <p:cNvSpPr>
              <a:spLocks noChangeAspect="1" noChangeShapeType="1"/>
            </p:cNvSpPr>
            <p:nvPr/>
          </p:nvSpPr>
          <p:spPr bwMode="auto">
            <a:xfrm>
              <a:off x="1472" y="2704"/>
              <a:ext cx="0" cy="77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1172" y="2264"/>
              <a:ext cx="642" cy="576"/>
              <a:chOff x="1172" y="2264"/>
              <a:chExt cx="642" cy="576"/>
            </a:xfrm>
          </p:grpSpPr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>
                <a:off x="1179" y="2264"/>
                <a:ext cx="576" cy="57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FF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1172" y="2448"/>
                <a:ext cx="6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1600" b="1" dirty="0">
                    <a:solidFill>
                      <a:srgbClr val="000000"/>
                    </a:solidFill>
                    <a:latin typeface="Corbel"/>
                    <a:cs typeface="Corbel"/>
                  </a:rPr>
                  <a:t>attention</a:t>
                </a:r>
              </a:p>
            </p:txBody>
          </p:sp>
        </p:grp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5562600" y="4038600"/>
            <a:ext cx="3125788" cy="2533650"/>
            <a:chOff x="3875" y="2264"/>
            <a:chExt cx="1969" cy="1596"/>
          </a:xfrm>
        </p:grpSpPr>
        <p:sp>
          <p:nvSpPr>
            <p:cNvPr id="9234" name="Text Box 18"/>
            <p:cNvSpPr txBox="1">
              <a:spLocks noChangeAspect="1" noChangeArrowheads="1"/>
            </p:cNvSpPr>
            <p:nvPr/>
          </p:nvSpPr>
          <p:spPr bwMode="auto">
            <a:xfrm>
              <a:off x="4014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rgbClr val="FFFFFF"/>
                  </a:solidFill>
                  <a:latin typeface="Arial Unicode MS" pitchFamily="34" charset="-128"/>
                </a:rPr>
                <a:t>V1</a:t>
              </a:r>
            </a:p>
          </p:txBody>
        </p: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5268" y="3172"/>
              <a:ext cx="576" cy="576"/>
              <a:chOff x="597" y="2112"/>
              <a:chExt cx="576" cy="576"/>
            </a:xfrm>
          </p:grpSpPr>
          <p:sp>
            <p:nvSpPr>
              <p:cNvPr id="9236" name="Oval 20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grpSp>
          <p:nvGrpSpPr>
            <p:cNvPr id="9238" name="Group 22"/>
            <p:cNvGrpSpPr>
              <a:grpSpLocks/>
            </p:cNvGrpSpPr>
            <p:nvPr/>
          </p:nvGrpSpPr>
          <p:grpSpPr bwMode="auto">
            <a:xfrm>
              <a:off x="4486" y="2264"/>
              <a:ext cx="642" cy="576"/>
              <a:chOff x="4487" y="2264"/>
              <a:chExt cx="641" cy="576"/>
            </a:xfrm>
          </p:grpSpPr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>
                <a:off x="4522" y="2264"/>
                <a:ext cx="576" cy="57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FF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/>
            </p:nvSpPr>
            <p:spPr bwMode="auto">
              <a:xfrm>
                <a:off x="4487" y="2448"/>
                <a:ext cx="6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1600" b="1" dirty="0">
                    <a:solidFill>
                      <a:srgbClr val="000000"/>
                    </a:solidFill>
                    <a:latin typeface="Corbel"/>
                    <a:cs typeface="Corbel"/>
                  </a:rPr>
                  <a:t>attention</a:t>
                </a:r>
              </a:p>
            </p:txBody>
          </p:sp>
        </p:grpSp>
        <p:cxnSp>
          <p:nvCxnSpPr>
            <p:cNvPr id="9241" name="AutoShape 25"/>
            <p:cNvCxnSpPr>
              <a:cxnSpLocks noChangeShapeType="1"/>
              <a:stCxn id="9239" idx="5"/>
              <a:endCxn id="9236" idx="1"/>
            </p:cNvCxnSpPr>
            <p:nvPr/>
          </p:nvCxnSpPr>
          <p:spPr bwMode="auto">
            <a:xfrm>
              <a:off x="5015" y="2756"/>
              <a:ext cx="337" cy="50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V="1">
              <a:off x="4374" y="3022"/>
              <a:ext cx="816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3875" y="3284"/>
              <a:ext cx="576" cy="576"/>
              <a:chOff x="597" y="2224"/>
              <a:chExt cx="576" cy="576"/>
            </a:xfrm>
          </p:grpSpPr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>
                <a:off x="597" y="2224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/>
            </p:nvSpPr>
            <p:spPr bwMode="auto">
              <a:xfrm>
                <a:off x="717" y="233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V2</a:t>
                </a:r>
                <a:endPara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</p:grp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32669" y="5517834"/>
            <a:ext cx="4460032" cy="127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000000"/>
                </a:solidFill>
                <a:cs typeface="Corbel"/>
              </a:rPr>
              <a:t>Mathematically, </a:t>
            </a:r>
            <a:r>
              <a:rPr lang="en-GB" sz="2000" b="1" dirty="0">
                <a:solidFill>
                  <a:srgbClr val="000000"/>
                </a:solidFill>
                <a:cs typeface="Corbel"/>
              </a:rPr>
              <a:t>both are </a:t>
            </a:r>
            <a:r>
              <a:rPr lang="en-GB" sz="2000" b="1" dirty="0" smtClean="0">
                <a:solidFill>
                  <a:srgbClr val="000000"/>
                </a:solidFill>
                <a:cs typeface="Corbel"/>
              </a:rPr>
              <a:t>equivalent!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2000" dirty="0" smtClean="0">
                <a:solidFill>
                  <a:srgbClr val="C00000"/>
                </a:solidFill>
                <a:cs typeface="Corbel"/>
              </a:rPr>
              <a:t>But… </a:t>
            </a:r>
            <a:r>
              <a:rPr lang="en-GB" sz="2000" dirty="0">
                <a:solidFill>
                  <a:srgbClr val="C00000"/>
                </a:solidFill>
                <a:cs typeface="Corbel"/>
              </a:rPr>
              <a:t>one may be </a:t>
            </a:r>
            <a:r>
              <a:rPr lang="en-GB" sz="2000" b="1" dirty="0">
                <a:solidFill>
                  <a:srgbClr val="C00000"/>
                </a:solidFill>
                <a:cs typeface="Corbel"/>
              </a:rPr>
              <a:t>more </a:t>
            </a:r>
            <a:r>
              <a:rPr lang="en-GB" sz="2000" b="1" i="1" dirty="0" err="1" smtClean="0">
                <a:solidFill>
                  <a:srgbClr val="C00000"/>
                </a:solidFill>
                <a:cs typeface="Corbel"/>
              </a:rPr>
              <a:t>neurobiologically</a:t>
            </a:r>
            <a:r>
              <a:rPr lang="en-GB" sz="2000" b="1" dirty="0" smtClean="0">
                <a:solidFill>
                  <a:srgbClr val="C00000"/>
                </a:solidFill>
                <a:cs typeface="Corbel"/>
              </a:rPr>
              <a:t> plausible</a:t>
            </a:r>
            <a:endParaRPr lang="en-GB" sz="2000" b="1" dirty="0">
              <a:solidFill>
                <a:srgbClr val="C00000"/>
              </a:solidFill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5303" y="147982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7424" y="463498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mtClean="0">
                <a:solidFill>
                  <a:srgbClr val="000000"/>
                </a:solidFill>
              </a:rPr>
              <a:t>2.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390718" y="456562"/>
            <a:ext cx="8166100" cy="7507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PPI: How should we interpret our results?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0200" y="641350"/>
            <a:ext cx="8489950" cy="1296988"/>
          </a:xfrm>
        </p:spPr>
        <p:txBody>
          <a:bodyPr/>
          <a:lstStyle/>
          <a:p>
            <a:pPr algn="ctr"/>
            <a:r>
              <a:rPr lang="de-DE" b="1" dirty="0" smtClean="0">
                <a:effectLst/>
              </a:rPr>
              <a:t>Pros &amp; Cons of PPIs</a:t>
            </a:r>
            <a:endParaRPr lang="en-US" b="1" dirty="0">
              <a:effectLst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190112"/>
            <a:ext cx="8229600" cy="4791587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Pros:</a:t>
            </a:r>
          </a:p>
          <a:p>
            <a:pPr lvl="1"/>
            <a:r>
              <a:rPr lang="en-GB" sz="2200" dirty="0" smtClean="0">
                <a:effectLst/>
                <a:latin typeface="+mj-lt"/>
                <a:cs typeface="Calibri"/>
              </a:rPr>
              <a:t>Given a single source region, PPIs can test for regions exhibiting context-dependent connectivity across the entire brain</a:t>
            </a:r>
          </a:p>
          <a:p>
            <a:pPr lvl="1"/>
            <a:r>
              <a:rPr lang="en-GB" dirty="0" smtClean="0">
                <a:effectLst/>
                <a:latin typeface="+mj-lt"/>
                <a:cs typeface="Calibri"/>
              </a:rPr>
              <a:t>“Simple” to perform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/>
              <a:t>regressions and assume a dependent and independent variables (i.e., they assume causality in the statistical sense).</a:t>
            </a:r>
          </a:p>
          <a:p>
            <a:pPr marL="457200" lvl="1" indent="0">
              <a:buNone/>
            </a:pPr>
            <a:endParaRPr lang="en-GB" dirty="0" smtClean="0">
              <a:effectLst/>
              <a:latin typeface="Calibri"/>
              <a:cs typeface="Calibri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Cons:</a:t>
            </a:r>
          </a:p>
          <a:p>
            <a:pPr lvl="1">
              <a:buFont typeface="Lucida Grande"/>
              <a:buChar char="-"/>
            </a:pPr>
            <a:r>
              <a:rPr lang="en-GB" sz="2200" dirty="0" smtClean="0">
                <a:effectLst/>
                <a:latin typeface="+mj-lt"/>
                <a:cs typeface="Calibri"/>
              </a:rPr>
              <a:t>Very simplistic model: only allows modelling contributions from a single area </a:t>
            </a:r>
          </a:p>
          <a:p>
            <a:pPr lvl="1">
              <a:buFont typeface="Lucida Grande"/>
              <a:buChar char="-"/>
            </a:pPr>
            <a:r>
              <a:rPr lang="en-GB" sz="2200" dirty="0" smtClean="0">
                <a:effectLst/>
                <a:latin typeface="+mj-lt"/>
                <a:cs typeface="Calibri"/>
              </a:rPr>
              <a:t>Ignores time-series properties of data (can do PPIs on PET and fMRI data)</a:t>
            </a:r>
          </a:p>
          <a:p>
            <a:pPr lvl="2"/>
            <a:r>
              <a:rPr lang="en-GB" sz="2200" dirty="0" smtClean="0">
                <a:effectLst/>
                <a:latin typeface="+mj-lt"/>
                <a:cs typeface="Calibri"/>
              </a:rPr>
              <a:t>Interactions are instantaneous for a given context</a:t>
            </a:r>
          </a:p>
          <a:p>
            <a:pPr marL="0" indent="0" algn="ctr">
              <a:buNone/>
            </a:pPr>
            <a:endParaRPr lang="en-GB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GB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Need DCM to elaborate a mechanistic model!</a:t>
            </a:r>
            <a:endParaRPr lang="en-GB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7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000" i="1" dirty="0">
                <a:solidFill>
                  <a:srgbClr val="000000"/>
                </a:solidFill>
              </a:rPr>
              <a:t>Adapted from D.  </a:t>
            </a:r>
            <a:r>
              <a:rPr lang="en-US" sz="1000" i="1" dirty="0" err="1">
                <a:solidFill>
                  <a:srgbClr val="000000"/>
                </a:solidFill>
              </a:rPr>
              <a:t>Gitelman</a:t>
            </a:r>
            <a:r>
              <a:rPr lang="en-US" sz="1000" i="1" dirty="0">
                <a:solidFill>
                  <a:srgbClr val="000000"/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266174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9050"/>
            <a:ext cx="8489950" cy="12969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  <a:effectLst/>
              </a:rPr>
              <a:t>The End</a:t>
            </a:r>
            <a:endParaRPr lang="en-US" sz="24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36" y="952500"/>
            <a:ext cx="7832078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marL="342900" indent="-342900" algn="just" defTabSz="457200">
              <a:defRPr/>
            </a:pPr>
            <a:endParaRPr lang="en-GB" sz="1200" dirty="0" smtClean="0">
              <a:solidFill>
                <a:srgbClr val="000000"/>
              </a:solidFill>
            </a:endParaRPr>
          </a:p>
          <a:p>
            <a:pPr marL="342900" indent="-342900" algn="just" defTabSz="457200">
              <a:defRPr/>
            </a:pPr>
            <a:endParaRPr lang="en-GB" sz="1200" kern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b="1" kern="0" dirty="0" smtClean="0">
                <a:solidFill>
                  <a:srgbClr val="000000"/>
                </a:solidFill>
                <a:cs typeface="Arial" pitchFamily="34" charset="0"/>
              </a:rPr>
              <a:t>Many thanks to Sarah Gregory! </a:t>
            </a: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  <a:defRPr/>
            </a:pPr>
            <a:endParaRPr lang="en-GB" sz="2400" b="1" kern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kern="0" dirty="0" smtClean="0">
                <a:solidFill>
                  <a:srgbClr val="000000"/>
                </a:solidFill>
                <a:cs typeface="Arial" pitchFamily="34" charset="0"/>
              </a:rPr>
              <a:t>&amp; </a:t>
            </a:r>
            <a:r>
              <a:rPr lang="en-GB" kern="0" dirty="0">
                <a:solidFill>
                  <a:srgbClr val="000000"/>
                </a:solidFill>
                <a:cs typeface="Arial" pitchFamily="34" charset="0"/>
              </a:rPr>
              <a:t>to Dana </a:t>
            </a:r>
            <a:r>
              <a:rPr lang="en-GB" kern="0" dirty="0" err="1" smtClean="0">
                <a:solidFill>
                  <a:srgbClr val="000000"/>
                </a:solidFill>
                <a:cs typeface="Arial" pitchFamily="34" charset="0"/>
              </a:rPr>
              <a:t>Boebinger</a:t>
            </a:r>
            <a:r>
              <a:rPr lang="en-GB" kern="0" dirty="0" smtClean="0">
                <a:solidFill>
                  <a:srgbClr val="000000"/>
                </a:solidFill>
                <a:cs typeface="Arial" pitchFamily="34" charset="0"/>
              </a:rPr>
              <a:t>, Lisa </a:t>
            </a:r>
            <a:r>
              <a:rPr lang="en-GB" kern="0" dirty="0" err="1">
                <a:solidFill>
                  <a:srgbClr val="000000"/>
                </a:solidFill>
                <a:cs typeface="Arial" pitchFamily="34" charset="0"/>
              </a:rPr>
              <a:t>Quattrocki</a:t>
            </a:r>
            <a:r>
              <a:rPr lang="en-GB" kern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cs typeface="Arial" pitchFamily="34" charset="0"/>
              </a:rPr>
              <a:t>Knight and Josh </a:t>
            </a:r>
            <a:r>
              <a:rPr lang="en-GB" kern="0" dirty="0" err="1" smtClean="0">
                <a:solidFill>
                  <a:srgbClr val="000000"/>
                </a:solidFill>
                <a:cs typeface="Arial" pitchFamily="34" charset="0"/>
              </a:rPr>
              <a:t>Kahan</a:t>
            </a:r>
            <a:r>
              <a:rPr lang="en-GB" kern="0" dirty="0" smtClean="0">
                <a:solidFill>
                  <a:srgbClr val="000000"/>
                </a:solidFill>
                <a:cs typeface="Arial" pitchFamily="34" charset="0"/>
              </a:rPr>
              <a:t> for previous years’ slides!</a:t>
            </a:r>
            <a:r>
              <a:rPr lang="en-GB" sz="12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GB" sz="1200" kern="0" dirty="0">
              <a:solidFill>
                <a:srgbClr val="000000"/>
              </a:solidFill>
              <a:cs typeface="Arial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78" y="3637357"/>
            <a:ext cx="1839330" cy="183402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33600" y="4046541"/>
            <a:ext cx="2005462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cap="smal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000" cap="small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hanks</a:t>
            </a:r>
            <a:r>
              <a:rPr lang="it-IT" sz="2000" cap="sm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000" cap="small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2000" cap="sm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cap="small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IT" sz="2000" cap="sm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2000" cap="sm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350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References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454835"/>
            <a:ext cx="9182100" cy="6193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/>
              <a:t>previous years’ slides, and…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SzPct val="200000"/>
            </a:pPr>
            <a:r>
              <a:rPr lang="en-US" sz="900" dirty="0" err="1"/>
              <a:t>Biswal</a:t>
            </a:r>
            <a:r>
              <a:rPr lang="en-US" sz="900" dirty="0"/>
              <a:t>, B., </a:t>
            </a:r>
            <a:r>
              <a:rPr lang="en-US" sz="900" dirty="0" err="1"/>
              <a:t>Yetkin</a:t>
            </a:r>
            <a:r>
              <a:rPr lang="en-US" sz="900" dirty="0"/>
              <a:t>, F.Z., Haughton, V.M., &amp; Hyde, J.S. (1995). Functional connectivity in the motor cortex of resting human brain using echo-planar MRI. </a:t>
            </a:r>
            <a:r>
              <a:rPr lang="en-US" sz="900" i="1" dirty="0"/>
              <a:t>Magnetic Resonance Medicine, 34</a:t>
            </a:r>
            <a:r>
              <a:rPr lang="en-US" sz="900" dirty="0"/>
              <a:t>(4), 537-41</a:t>
            </a:r>
            <a:r>
              <a:rPr lang="en-US" sz="900" dirty="0" smtClean="0"/>
              <a:t>.</a:t>
            </a:r>
          </a:p>
          <a:p>
            <a:pPr marL="0" indent="0">
              <a:buSzPct val="200000"/>
            </a:pPr>
            <a:r>
              <a:rPr lang="en-US" sz="900" dirty="0" smtClean="0"/>
              <a:t>Buckner</a:t>
            </a:r>
            <a:r>
              <a:rPr lang="en-US" sz="900" dirty="0"/>
              <a:t>, R. L., Andrews-Hanna, J. R., &amp; </a:t>
            </a:r>
            <a:r>
              <a:rPr lang="en-US" sz="900" dirty="0" err="1"/>
              <a:t>Schacter</a:t>
            </a:r>
            <a:r>
              <a:rPr lang="en-US" sz="900" dirty="0"/>
              <a:t>, D. L. (2008). The brain’s default network: anatomy, function, and relevance to disease. Annals of the New York Academy of Sciences, 1124, 1–38. doi:10.1196/annals.</a:t>
            </a:r>
            <a:r>
              <a:rPr lang="en-US" sz="900" dirty="0" smtClean="0"/>
              <a:t>1440.011</a:t>
            </a:r>
          </a:p>
          <a:p>
            <a:pPr marL="0" indent="0">
              <a:buSzPct val="200000"/>
            </a:pPr>
            <a:r>
              <a:rPr lang="en-US" sz="900" dirty="0" err="1" smtClean="0"/>
              <a:t>Damoiseaux</a:t>
            </a:r>
            <a:r>
              <a:rPr lang="en-US" sz="900" dirty="0"/>
              <a:t>, J. S., </a:t>
            </a:r>
            <a:r>
              <a:rPr lang="en-US" sz="900" dirty="0" err="1"/>
              <a:t>Rombouts</a:t>
            </a:r>
            <a:r>
              <a:rPr lang="en-US" sz="900" dirty="0"/>
              <a:t>, S. A. R. B., </a:t>
            </a:r>
            <a:r>
              <a:rPr lang="en-US" sz="900" dirty="0" err="1"/>
              <a:t>Barkhof</a:t>
            </a:r>
            <a:r>
              <a:rPr lang="en-US" sz="900" dirty="0"/>
              <a:t>, F., </a:t>
            </a:r>
            <a:r>
              <a:rPr lang="en-US" sz="900" dirty="0" err="1"/>
              <a:t>Scheltens</a:t>
            </a:r>
            <a:r>
              <a:rPr lang="en-US" sz="900" dirty="0"/>
              <a:t>, P., </a:t>
            </a:r>
            <a:r>
              <a:rPr lang="en-US" sz="900" dirty="0" err="1"/>
              <a:t>Stam</a:t>
            </a:r>
            <a:r>
              <a:rPr lang="en-US" sz="900" dirty="0"/>
              <a:t>, C. J., Smith, S. M., &amp; Beckmann, C. F. (2006). Consistent resting-state networks, (2)</a:t>
            </a:r>
            <a:r>
              <a:rPr lang="en-US" sz="900" dirty="0" smtClean="0"/>
              <a:t>.</a:t>
            </a:r>
          </a:p>
          <a:p>
            <a:pPr marL="0" indent="0">
              <a:buSzPct val="200000"/>
            </a:pPr>
            <a:r>
              <a:rPr lang="en-US" sz="900" dirty="0" smtClean="0"/>
              <a:t>De </a:t>
            </a:r>
            <a:r>
              <a:rPr lang="en-US" sz="900" dirty="0"/>
              <a:t>Luca, M., Beckmann, C. F., De Stefano, N., Matthews, P. M., &amp; Smith, S. M. (2006). fMRI resting state networks define distinct modes of long-distance interactions in the human brain. NeuroImage, 29(4), 1359–67. doi:10.1016/j.neuroimage.</a:t>
            </a:r>
            <a:r>
              <a:rPr lang="en-US" sz="900" dirty="0" smtClean="0"/>
              <a:t>2005.08.035</a:t>
            </a:r>
          </a:p>
          <a:p>
            <a:pPr marL="0" indent="0">
              <a:buSzPct val="200000"/>
            </a:pPr>
            <a:r>
              <a:rPr lang="en-US" sz="900" dirty="0" err="1" smtClean="0"/>
              <a:t>Elwell</a:t>
            </a:r>
            <a:r>
              <a:rPr lang="en-US" sz="900" dirty="0"/>
              <a:t>, C. E., </a:t>
            </a:r>
            <a:r>
              <a:rPr lang="en-US" sz="900" dirty="0" err="1"/>
              <a:t>Springett</a:t>
            </a:r>
            <a:r>
              <a:rPr lang="en-US" sz="900" dirty="0"/>
              <a:t>, R., Hillman, E., &amp; </a:t>
            </a:r>
            <a:r>
              <a:rPr lang="en-US" sz="900" dirty="0" err="1"/>
              <a:t>Delpy</a:t>
            </a:r>
            <a:r>
              <a:rPr lang="en-US" sz="900" dirty="0"/>
              <a:t>, D. T. (1999). Oscillations in Cerebral </a:t>
            </a:r>
            <a:r>
              <a:rPr lang="en-US" sz="900" dirty="0" err="1"/>
              <a:t>Haemodynamics</a:t>
            </a:r>
            <a:r>
              <a:rPr lang="en-US" sz="900" dirty="0"/>
              <a:t>. Advances in Experimental Medicine and Biology, 471, 57–65</a:t>
            </a:r>
            <a:r>
              <a:rPr lang="en-US" sz="900" dirty="0" smtClean="0"/>
              <a:t>.</a:t>
            </a:r>
          </a:p>
          <a:p>
            <a:pPr marL="0" indent="0">
              <a:buSzPct val="200000"/>
            </a:pPr>
            <a:r>
              <a:rPr lang="en-US" sz="900" dirty="0" smtClean="0"/>
              <a:t>Fox</a:t>
            </a:r>
            <a:r>
              <a:rPr lang="en-US" sz="900" dirty="0"/>
              <a:t>, M. D., &amp; </a:t>
            </a:r>
            <a:r>
              <a:rPr lang="en-US" sz="900" dirty="0" err="1"/>
              <a:t>Raichle</a:t>
            </a:r>
            <a:r>
              <a:rPr lang="en-US" sz="900" dirty="0"/>
              <a:t>, M. E. (2007). Spontaneous fluctuations in brain activity observed with functional magnetic resonance imaging. Nature reviews. Neuroscience, 8(9), 700–11. doi:10.1038/</a:t>
            </a:r>
            <a:r>
              <a:rPr lang="en-US" sz="900" dirty="0" smtClean="0"/>
              <a:t>nrn2201</a:t>
            </a:r>
          </a:p>
          <a:p>
            <a:pPr marL="0" indent="0">
              <a:buSzPct val="200000"/>
            </a:pPr>
            <a:r>
              <a:rPr lang="en-US" sz="900" dirty="0" smtClean="0"/>
              <a:t>Fox</a:t>
            </a:r>
            <a:r>
              <a:rPr lang="en-US" sz="900" dirty="0"/>
              <a:t>, M. D., Snyder, A. Z., Vincent, J. L., </a:t>
            </a:r>
            <a:r>
              <a:rPr lang="en-US" sz="900" dirty="0" err="1"/>
              <a:t>Corbetta</a:t>
            </a:r>
            <a:r>
              <a:rPr lang="en-US" sz="900" dirty="0"/>
              <a:t>, M., Van Essen, D. C., &amp; </a:t>
            </a:r>
            <a:r>
              <a:rPr lang="en-US" sz="900" dirty="0" err="1"/>
              <a:t>Raichle</a:t>
            </a:r>
            <a:r>
              <a:rPr lang="en-US" sz="900" dirty="0"/>
              <a:t>, M. E. (2005). The human brain is intrinsically organized into dynamic, </a:t>
            </a:r>
            <a:r>
              <a:rPr lang="en-US" sz="900" dirty="0" err="1"/>
              <a:t>anticorrelated</a:t>
            </a:r>
            <a:r>
              <a:rPr lang="en-US" sz="900" dirty="0"/>
              <a:t> functional networks. Proceedings of the National Academy of Sciences of the United States of America, 102(27), 9673–8. doi:10.1073/pnas.</a:t>
            </a:r>
            <a:r>
              <a:rPr lang="en-US" sz="900" dirty="0" smtClean="0"/>
              <a:t>0504136102</a:t>
            </a:r>
          </a:p>
          <a:p>
            <a:pPr marL="0" indent="0">
              <a:buSzPct val="200000"/>
            </a:pPr>
            <a:r>
              <a:rPr lang="en-US" sz="900" dirty="0" err="1" smtClean="0"/>
              <a:t>Friston</a:t>
            </a:r>
            <a:r>
              <a:rPr lang="en-US" sz="900" dirty="0"/>
              <a:t>, K. J. (2011). Functional and effective connectivity: a review. Brain connectivity, 1(1), 13–36. doi:10.1089/brain.</a:t>
            </a:r>
            <a:r>
              <a:rPr lang="en-US" sz="900" dirty="0" smtClean="0"/>
              <a:t>2011.0008</a:t>
            </a:r>
          </a:p>
          <a:p>
            <a:pPr marL="0" indent="0">
              <a:buSzPct val="200000"/>
            </a:pPr>
            <a:r>
              <a:rPr lang="en-US" sz="900" dirty="0" err="1" smtClean="0"/>
              <a:t>Greicius</a:t>
            </a:r>
            <a:r>
              <a:rPr lang="en-US" sz="900" dirty="0"/>
              <a:t>, M. D., </a:t>
            </a:r>
            <a:r>
              <a:rPr lang="en-US" sz="900" dirty="0" err="1"/>
              <a:t>Krasnow</a:t>
            </a:r>
            <a:r>
              <a:rPr lang="en-US" sz="900" dirty="0"/>
              <a:t>, B., Reiss, A. L., &amp; </a:t>
            </a:r>
            <a:r>
              <a:rPr lang="en-US" sz="900" dirty="0" err="1"/>
              <a:t>Menon</a:t>
            </a:r>
            <a:r>
              <a:rPr lang="en-US" sz="900" dirty="0"/>
              <a:t>, V. (2003). Functional connectivity in the resting brain: a network analysis of the default mode hypothesis. Proceedings of the National Academy of Sciences of the United States of America, 100(1), 253–8. doi:10.1073/pnas.</a:t>
            </a:r>
            <a:r>
              <a:rPr lang="en-US" sz="900" dirty="0" smtClean="0"/>
              <a:t>0135058100</a:t>
            </a:r>
          </a:p>
          <a:p>
            <a:pPr marL="0" indent="0">
              <a:buSzPct val="200000"/>
            </a:pPr>
            <a:r>
              <a:rPr lang="en-US" sz="900" dirty="0" err="1" smtClean="0"/>
              <a:t>Greicius</a:t>
            </a:r>
            <a:r>
              <a:rPr lang="en-US" sz="900" dirty="0"/>
              <a:t>, M. D., </a:t>
            </a:r>
            <a:r>
              <a:rPr lang="en-US" sz="900" dirty="0" err="1"/>
              <a:t>Supekar</a:t>
            </a:r>
            <a:r>
              <a:rPr lang="en-US" sz="900" dirty="0"/>
              <a:t>, K., </a:t>
            </a:r>
            <a:r>
              <a:rPr lang="en-US" sz="900" dirty="0" err="1"/>
              <a:t>Menon</a:t>
            </a:r>
            <a:r>
              <a:rPr lang="en-US" sz="900" dirty="0"/>
              <a:t>, V., &amp; Dougherty, R. F. (2009). Resting-state functional connectivity reflects structural connectivity in the default mode network. Cerebral cortex (New York, N.Y. : 1991), 19(1), 72–8. doi:10.1093/</a:t>
            </a:r>
            <a:r>
              <a:rPr lang="en-US" sz="900" dirty="0" err="1"/>
              <a:t>cercor</a:t>
            </a:r>
            <a:r>
              <a:rPr lang="en-US" sz="900" dirty="0"/>
              <a:t>/</a:t>
            </a:r>
            <a:r>
              <a:rPr lang="en-US" sz="900" dirty="0" smtClean="0"/>
              <a:t>bhn059</a:t>
            </a:r>
          </a:p>
          <a:p>
            <a:pPr marL="0" indent="0">
              <a:buSzPct val="200000"/>
            </a:pPr>
            <a:r>
              <a:rPr lang="en-US" sz="900" dirty="0" err="1" smtClean="0"/>
              <a:t>Marreiros</a:t>
            </a:r>
            <a:r>
              <a:rPr lang="en-US" sz="900" dirty="0"/>
              <a:t>, A. (2012). SPM for fMRI </a:t>
            </a:r>
            <a:r>
              <a:rPr lang="en-US" sz="900" dirty="0" smtClean="0"/>
              <a:t>slides.</a:t>
            </a:r>
          </a:p>
          <a:p>
            <a:pPr marL="0" indent="0">
              <a:buSzPct val="200000"/>
            </a:pPr>
            <a:r>
              <a:rPr lang="en-US" sz="900" dirty="0" smtClean="0"/>
              <a:t>Smith</a:t>
            </a:r>
            <a:r>
              <a:rPr lang="en-US" sz="900" dirty="0"/>
              <a:t>, S. M., Miller, K. L., Moeller, S., </a:t>
            </a:r>
            <a:r>
              <a:rPr lang="en-US" sz="900" dirty="0" err="1"/>
              <a:t>Xu</a:t>
            </a:r>
            <a:r>
              <a:rPr lang="en-US" sz="900" dirty="0"/>
              <a:t>, J., </a:t>
            </a:r>
            <a:r>
              <a:rPr lang="en-US" sz="900" dirty="0" err="1"/>
              <a:t>Auerbach</a:t>
            </a:r>
            <a:r>
              <a:rPr lang="en-US" sz="900" dirty="0"/>
              <a:t>, E. J., </a:t>
            </a:r>
            <a:r>
              <a:rPr lang="en-US" sz="900" dirty="0" err="1"/>
              <a:t>Woolrich</a:t>
            </a:r>
            <a:r>
              <a:rPr lang="en-US" sz="900" dirty="0"/>
              <a:t>, M. W., </a:t>
            </a:r>
            <a:r>
              <a:rPr lang="en-US" sz="900" dirty="0" smtClean="0"/>
              <a:t>Beckmann</a:t>
            </a:r>
            <a:r>
              <a:rPr lang="en-US" sz="900" dirty="0"/>
              <a:t>, C. F., et al. (2012). Temporally-independent functional modes of spontaneous brain activity. Proceedings of the National Academy of Sciences of the United States of America, 109(8), 3131–6. </a:t>
            </a:r>
            <a:r>
              <a:rPr lang="en-US" sz="900" dirty="0" smtClean="0"/>
              <a:t>doi:10.1073/pnas.1121329109</a:t>
            </a:r>
          </a:p>
          <a:p>
            <a:pPr marL="0" indent="0">
              <a:buSzPct val="200000"/>
            </a:pPr>
            <a:r>
              <a:rPr lang="en-GB" sz="900" dirty="0" err="1"/>
              <a:t>Friston</a:t>
            </a:r>
            <a:r>
              <a:rPr lang="en-GB" sz="900" dirty="0"/>
              <a:t>, K. (1998). Modes or models: a critique on independent component analysis for fMRI, TICS, 373-375.</a:t>
            </a:r>
            <a:br>
              <a:rPr lang="en-GB" sz="900" dirty="0"/>
            </a:br>
            <a:r>
              <a:rPr lang="en-GB" sz="900" dirty="0"/>
              <a:t>Lee, M.H., </a:t>
            </a:r>
            <a:r>
              <a:rPr lang="en-GB" sz="900" dirty="0" err="1"/>
              <a:t>Smyser</a:t>
            </a:r>
            <a:r>
              <a:rPr lang="en-GB" sz="900" dirty="0"/>
              <a:t>, C.D., &amp; </a:t>
            </a:r>
            <a:r>
              <a:rPr lang="en-GB" sz="900" dirty="0" err="1"/>
              <a:t>Shominy</a:t>
            </a:r>
            <a:r>
              <a:rPr lang="en-GB" sz="900" dirty="0"/>
              <a:t>, J.S. (2013). Resting-state fMRI: A review of methods and clinical applications. American Journal of Neuroradiology, </a:t>
            </a:r>
            <a:r>
              <a:rPr lang="en-GB" sz="900" dirty="0" smtClean="0"/>
              <a:t>1866-1872.</a:t>
            </a:r>
          </a:p>
          <a:p>
            <a:pPr marL="0" indent="0">
              <a:buSzPct val="200000"/>
            </a:pPr>
            <a:r>
              <a:rPr lang="en-GB" sz="900" dirty="0"/>
              <a:t> </a:t>
            </a:r>
            <a:r>
              <a:rPr lang="en-GB" sz="900" dirty="0" err="1" smtClean="0"/>
              <a:t>Roerbroek</a:t>
            </a:r>
            <a:r>
              <a:rPr lang="en-GB" sz="900" dirty="0"/>
              <a:t>, A., Seth, A., &amp; Valdes-Sosa, P. (2011). Causal Time Series Analysis of functional Magnetic Resonance Imaging Data. JMLR: Workshop and Conference Proceedings 12 (2011) 65–94 .</a:t>
            </a:r>
            <a:endParaRPr lang="en-GB" sz="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900" dirty="0" err="1" smtClean="0">
                <a:latin typeface="Arial" pitchFamily="34" charset="0"/>
                <a:cs typeface="Arial" pitchFamily="34" charset="0"/>
              </a:rPr>
              <a:t>Friston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KJ,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Buechel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C, Fink GR et al. Psychophysiological and Modulatory Interactions in Neuroimaging. </a:t>
            </a:r>
            <a:r>
              <a:rPr lang="en-GB" sz="900" i="1" dirty="0" err="1">
                <a:latin typeface="Arial" pitchFamily="34" charset="0"/>
                <a:cs typeface="Arial" pitchFamily="34" charset="0"/>
              </a:rPr>
              <a:t>Neuroimage</a:t>
            </a:r>
            <a:r>
              <a:rPr lang="en-GB" sz="9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(1997) 6, 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218-229.</a:t>
            </a:r>
          </a:p>
          <a:p>
            <a:pPr marL="0" indent="0">
              <a:buSzPct val="200000"/>
            </a:pPr>
            <a:r>
              <a:rPr lang="en-US" sz="900" dirty="0" err="1">
                <a:latin typeface="Arial" pitchFamily="34" charset="0"/>
                <a:cs typeface="Arial" pitchFamily="34" charset="0"/>
              </a:rPr>
              <a:t>Büchel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C,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Friston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KJ, Modulation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of connectivity in visual pathways by attention: cortical interactions evaluated with structural equation modelling and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fMRI. </a:t>
            </a:r>
            <a:r>
              <a:rPr lang="it-IT" sz="900" i="1" dirty="0" err="1">
                <a:latin typeface="Arial" pitchFamily="34" charset="0"/>
                <a:cs typeface="Arial" pitchFamily="34" charset="0"/>
              </a:rPr>
              <a:t>Cereb</a:t>
            </a:r>
            <a:r>
              <a:rPr lang="it-IT" sz="9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900" i="1" dirty="0" err="1" smtClean="0">
                <a:latin typeface="Arial" pitchFamily="34" charset="0"/>
                <a:cs typeface="Arial" pitchFamily="34" charset="0"/>
              </a:rPr>
              <a:t>Cortex</a:t>
            </a:r>
            <a:r>
              <a:rPr lang="it-IT" sz="9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900" dirty="0" smtClean="0">
                <a:latin typeface="Arial" pitchFamily="34" charset="0"/>
                <a:cs typeface="Arial" pitchFamily="34" charset="0"/>
              </a:rPr>
              <a:t>(1997) 7, 768-78.</a:t>
            </a:r>
          </a:p>
          <a:p>
            <a:pPr marL="0" indent="0">
              <a:buSzPct val="200000"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Dolan RJ, Fink GR, Rolls E, et al.,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How the brain learns to see objects and faces in an impoverished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context, </a:t>
            </a:r>
            <a:r>
              <a:rPr lang="en-US" sz="900" i="1" dirty="0" smtClean="0">
                <a:latin typeface="Arial" pitchFamily="34" charset="0"/>
                <a:cs typeface="Arial" pitchFamily="34" charset="0"/>
              </a:rPr>
              <a:t>Nature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(1997) 389, 596-9.</a:t>
            </a:r>
            <a:endParaRPr lang="en-GB" sz="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900" dirty="0" err="1" smtClean="0">
                <a:latin typeface="Arial" pitchFamily="34" charset="0"/>
                <a:cs typeface="Arial" pitchFamily="34" charset="0"/>
              </a:rPr>
              <a:t>Gitelman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DR, Penny WD,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Ashburner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J et al.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Modeling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regional and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neuropsychologic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interactions in fMRI: The importance of hemodynamic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deconvolution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900" i="1" dirty="0" err="1">
                <a:latin typeface="Arial" pitchFamily="34" charset="0"/>
                <a:cs typeface="Arial" pitchFamily="34" charset="0"/>
              </a:rPr>
              <a:t>Neuroimage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(2003) 19; 200-207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SzPct val="200000"/>
            </a:pPr>
            <a:r>
              <a:rPr lang="en-GB" sz="9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GB" sz="900" dirty="0">
                <a:latin typeface="Arial" pitchFamily="34" charset="0"/>
                <a:cs typeface="Arial" pitchFamily="34" charset="0"/>
                <a:hlinkClick r:id="rId2"/>
              </a:rPr>
              <a:t>://www.fil.ion.ucl.ac.uk/spm/data/attention</a:t>
            </a:r>
            <a:r>
              <a:rPr lang="en-GB" sz="9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GB" sz="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900" dirty="0" smtClean="0">
                <a:hlinkClick r:id="rId3"/>
              </a:rPr>
              <a:t>http</a:t>
            </a:r>
            <a:r>
              <a:rPr lang="en-GB" sz="900" dirty="0">
                <a:hlinkClick r:id="rId3"/>
              </a:rPr>
              <a:t>://www.fil.ion.ucl.ac.uk/spm/doc/</a:t>
            </a:r>
            <a:r>
              <a:rPr lang="en-GB" sz="900" dirty="0" smtClean="0">
                <a:hlinkClick r:id="rId3"/>
              </a:rPr>
              <a:t>manual.pdf</a:t>
            </a:r>
            <a:endParaRPr lang="en-GB" sz="900" dirty="0" smtClean="0"/>
          </a:p>
          <a:p>
            <a:pPr marL="0" indent="0">
              <a:buSzPct val="200000"/>
            </a:pPr>
            <a:r>
              <a:rPr lang="en-GB" sz="900" dirty="0" smtClean="0">
                <a:hlinkClick r:id="rId4"/>
              </a:rPr>
              <a:t>http</a:t>
            </a:r>
            <a:r>
              <a:rPr lang="en-GB" sz="900" dirty="0">
                <a:hlinkClick r:id="rId4"/>
              </a:rPr>
              <a:t>://www.neurometrika.org/</a:t>
            </a:r>
            <a:r>
              <a:rPr lang="en-GB" sz="900" dirty="0" smtClean="0">
                <a:hlinkClick r:id="rId4"/>
              </a:rPr>
              <a:t>resources</a:t>
            </a:r>
            <a:endParaRPr lang="en-GB" sz="900" dirty="0"/>
          </a:p>
          <a:p>
            <a:pPr marL="0" indent="0" algn="just">
              <a:buNone/>
              <a:defRPr/>
            </a:pPr>
            <a:r>
              <a:rPr lang="en-GB" sz="900" dirty="0"/>
              <a:t>Graphic of the brain is taken from </a:t>
            </a:r>
            <a:r>
              <a:rPr lang="en-GB" sz="900" dirty="0" err="1"/>
              <a:t>Quattrocki</a:t>
            </a:r>
            <a:r>
              <a:rPr lang="en-GB" sz="900" dirty="0"/>
              <a:t> Knight et al., </a:t>
            </a:r>
            <a:r>
              <a:rPr lang="en-GB" sz="900" dirty="0" smtClean="0"/>
              <a:t>submitted.</a:t>
            </a:r>
          </a:p>
          <a:p>
            <a:pPr marL="0" indent="0" algn="just">
              <a:buNone/>
              <a:defRPr/>
            </a:pPr>
            <a:r>
              <a:rPr lang="en-GB" sz="1000" dirty="0" smtClean="0">
                <a:cs typeface="Arial" pitchFamily="34" charset="0"/>
              </a:rPr>
              <a:t>Several </a:t>
            </a:r>
            <a:r>
              <a:rPr lang="en-GB" sz="1000" dirty="0">
                <a:cs typeface="Arial" pitchFamily="34" charset="0"/>
              </a:rPr>
              <a:t>slides were adapted from D. </a:t>
            </a:r>
            <a:r>
              <a:rPr lang="en-GB" sz="1000" dirty="0" err="1">
                <a:cs typeface="Arial" pitchFamily="34" charset="0"/>
              </a:rPr>
              <a:t>Gitelman’s</a:t>
            </a:r>
            <a:r>
              <a:rPr lang="en-GB" sz="1000" dirty="0">
                <a:cs typeface="Arial" pitchFamily="34" charset="0"/>
              </a:rPr>
              <a:t> presentation for the October 2011 SPM course at MGH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GB" sz="1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SzPct val="200000"/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132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2987360" y="5218298"/>
            <a:ext cx="359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/>
              <a:t>CONTRAST VECTOR: </a:t>
            </a:r>
            <a:endParaRPr lang="it-IT" u="sng" dirty="0"/>
          </a:p>
        </p:txBody>
      </p:sp>
      <p:grpSp>
        <p:nvGrpSpPr>
          <p:cNvPr id="6" name="Gruppo 5"/>
          <p:cNvGrpSpPr/>
          <p:nvPr/>
        </p:nvGrpSpPr>
        <p:grpSpPr>
          <a:xfrm>
            <a:off x="1058220" y="5857331"/>
            <a:ext cx="5531044" cy="461668"/>
            <a:chOff x="957534" y="5857331"/>
            <a:chExt cx="5531044" cy="461668"/>
          </a:xfrm>
        </p:grpSpPr>
        <p:sp>
          <p:nvSpPr>
            <p:cNvPr id="4" name="CasellaDiTesto 3"/>
            <p:cNvSpPr txBox="1"/>
            <p:nvPr/>
          </p:nvSpPr>
          <p:spPr>
            <a:xfrm>
              <a:off x="957534" y="5857334"/>
              <a:ext cx="379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0</a:t>
              </a:r>
              <a:endParaRPr lang="it-IT" sz="2400" b="1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011377" y="5857331"/>
              <a:ext cx="379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00B050"/>
                  </a:solidFill>
                </a:rPr>
                <a:t>0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109016" y="5857331"/>
              <a:ext cx="379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1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621149" y="5765001"/>
            <a:ext cx="531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[</a:t>
            </a:r>
            <a:endParaRPr lang="it-IT" sz="3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361472" y="5764999"/>
            <a:ext cx="531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]</a:t>
            </a:r>
            <a:endParaRPr lang="it-IT" sz="3000" b="1" dirty="0"/>
          </a:p>
        </p:txBody>
      </p:sp>
      <p:sp>
        <p:nvSpPr>
          <p:cNvPr id="24" name="TextBox 1"/>
          <p:cNvSpPr txBox="1"/>
          <p:nvPr/>
        </p:nvSpPr>
        <p:spPr>
          <a:xfrm>
            <a:off x="215556" y="3761242"/>
            <a:ext cx="882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400" dirty="0"/>
              <a:t>Y =  </a:t>
            </a:r>
            <a:r>
              <a:rPr lang="en-GB" sz="2400" b="1" dirty="0" smtClean="0"/>
              <a:t>(V</a:t>
            </a:r>
            <a:r>
              <a:rPr lang="en-GB" sz="2400" b="1" baseline="-25000" dirty="0" smtClean="0"/>
              <a:t>1</a:t>
            </a:r>
            <a:r>
              <a:rPr lang="en-GB" sz="2400" b="1" dirty="0" smtClean="0"/>
              <a:t>) </a:t>
            </a:r>
            <a:r>
              <a:rPr lang="el-GR" sz="2400" b="1" dirty="0">
                <a:cs typeface="Arial" charset="0"/>
              </a:rPr>
              <a:t>β</a:t>
            </a:r>
            <a:r>
              <a:rPr lang="en-GB" sz="2400" b="1" baseline="-25000" dirty="0"/>
              <a:t>1</a:t>
            </a:r>
            <a:r>
              <a:rPr lang="en-GB" sz="2400" b="1" dirty="0"/>
              <a:t>  </a:t>
            </a:r>
            <a:r>
              <a:rPr lang="en-GB" sz="2400" dirty="0" smtClean="0"/>
              <a:t>+ </a:t>
            </a:r>
            <a:r>
              <a:rPr lang="en-GB" sz="2400" b="1" dirty="0" smtClean="0">
                <a:solidFill>
                  <a:srgbClr val="00B050"/>
                </a:solidFill>
              </a:rPr>
              <a:t>(</a:t>
            </a:r>
            <a:r>
              <a:rPr lang="en-GB" sz="2400" b="1" dirty="0" err="1" smtClean="0">
                <a:solidFill>
                  <a:srgbClr val="00B050"/>
                </a:solidFill>
              </a:rPr>
              <a:t>Att-NoAtt</a:t>
            </a:r>
            <a:r>
              <a:rPr lang="en-GB" sz="2400" b="1" dirty="0" smtClean="0">
                <a:solidFill>
                  <a:srgbClr val="00B050"/>
                </a:solidFill>
              </a:rPr>
              <a:t>) </a:t>
            </a:r>
            <a:r>
              <a:rPr lang="el-GR" sz="2400" b="1" dirty="0">
                <a:solidFill>
                  <a:srgbClr val="00B05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  </a:t>
            </a:r>
            <a:r>
              <a:rPr lang="en-GB" sz="2400" dirty="0" smtClean="0">
                <a:solidFill>
                  <a:srgbClr val="FF0000"/>
                </a:solidFill>
              </a:rPr>
              <a:t>+  </a:t>
            </a:r>
            <a:r>
              <a:rPr lang="en-GB" sz="2400" b="1" dirty="0" smtClean="0">
                <a:solidFill>
                  <a:srgbClr val="FF0000"/>
                </a:solidFill>
              </a:rPr>
              <a:t>[(</a:t>
            </a:r>
            <a:r>
              <a:rPr lang="en-GB" sz="2400" b="1" dirty="0" err="1">
                <a:solidFill>
                  <a:srgbClr val="FF0000"/>
                </a:solidFill>
              </a:rPr>
              <a:t>Att-NoAtt</a:t>
            </a:r>
            <a:r>
              <a:rPr lang="en-GB" sz="2400" b="1" dirty="0">
                <a:solidFill>
                  <a:srgbClr val="FF0000"/>
                </a:solidFill>
              </a:rPr>
              <a:t>) * </a:t>
            </a:r>
            <a:r>
              <a:rPr lang="en-GB" sz="2400" b="1" dirty="0" smtClean="0">
                <a:solidFill>
                  <a:srgbClr val="FF0000"/>
                </a:solidFill>
              </a:rPr>
              <a:t>V1] </a:t>
            </a:r>
            <a:r>
              <a:rPr lang="el-GR" sz="2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+  </a:t>
            </a:r>
            <a:r>
              <a:rPr lang="el-GR" sz="2400" dirty="0" smtClean="0"/>
              <a:t>β</a:t>
            </a:r>
            <a:r>
              <a:rPr lang="en-US" sz="2400" dirty="0"/>
              <a:t>0 </a:t>
            </a:r>
            <a:r>
              <a:rPr lang="en-US" sz="2400" dirty="0" smtClean="0"/>
              <a:t>+ </a:t>
            </a:r>
            <a:r>
              <a:rPr lang="el-GR" sz="2400" dirty="0"/>
              <a:t>ε</a:t>
            </a:r>
            <a:endParaRPr lang="en-GB" sz="2400" dirty="0"/>
          </a:p>
          <a:p>
            <a:endParaRPr lang="en-US" sz="2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935006" y="5857332"/>
            <a:ext cx="37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0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82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095"/>
            <a:ext cx="8489950" cy="1296988"/>
          </a:xfrm>
        </p:spPr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ask-evoked fMRI paradigm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639989"/>
            <a:ext cx="8489950" cy="3457575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ask-related activation paradigm</a:t>
            </a:r>
          </a:p>
          <a:p>
            <a:pPr lvl="1"/>
            <a:r>
              <a:rPr lang="en-US" sz="1600" dirty="0" smtClean="0"/>
              <a:t>changes in BOLD signal attributed to experimental paradigm</a:t>
            </a:r>
          </a:p>
          <a:p>
            <a:pPr lvl="1"/>
            <a:r>
              <a:rPr lang="en-US" sz="1600" dirty="0" smtClean="0"/>
              <a:t>brain function mapped onto brain regions</a:t>
            </a:r>
            <a:endParaRPr lang="en-US" sz="2000" dirty="0"/>
          </a:p>
        </p:txBody>
      </p:sp>
      <p:pic>
        <p:nvPicPr>
          <p:cNvPr id="4" name="Picture 3" descr="Screen Shot 2013-02-27 at 9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472"/>
            <a:ext cx="5860230" cy="2719820"/>
          </a:xfrm>
          <a:prstGeom prst="rect">
            <a:avLst/>
          </a:prstGeom>
        </p:spPr>
      </p:pic>
      <p:pic>
        <p:nvPicPr>
          <p:cNvPr id="5" name="Picture 4" descr="Screen Shot 2013-02-27 at 9.3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15" y="3277779"/>
            <a:ext cx="3489460" cy="2092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299" y="2134393"/>
            <a:ext cx="2547111" cy="1086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39" y="2194880"/>
            <a:ext cx="2499694" cy="10103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Fox &amp; </a:t>
            </a:r>
            <a:r>
              <a:rPr lang="en-US" dirty="0" err="1" smtClean="0">
                <a:solidFill>
                  <a:srgbClr val="000000"/>
                </a:solidFill>
              </a:rPr>
              <a:t>Raichle</a:t>
            </a:r>
            <a:r>
              <a:rPr lang="en-US" dirty="0" smtClean="0">
                <a:solidFill>
                  <a:srgbClr val="000000"/>
                </a:solidFill>
              </a:rPr>
              <a:t>, 2007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300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Spontaneous BOLD activity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36753"/>
            <a:ext cx="8489950" cy="2152752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sz="1800" dirty="0"/>
              <a:t>T</a:t>
            </a:r>
            <a:r>
              <a:rPr lang="en-US" sz="1800" dirty="0" smtClean="0"/>
              <a:t>he brain is </a:t>
            </a:r>
            <a:r>
              <a:rPr lang="en-US" sz="1800" b="1" dirty="0" smtClean="0"/>
              <a:t>always active</a:t>
            </a:r>
            <a:r>
              <a:rPr lang="en-US" sz="1800" dirty="0" smtClean="0"/>
              <a:t>, even in the absence of explicit input</a:t>
            </a:r>
          </a:p>
          <a:p>
            <a:pPr lvl="1"/>
            <a:r>
              <a:rPr lang="en-US" sz="1600" dirty="0" smtClean="0"/>
              <a:t>task-related changes in neuronal metabolism are only about 5% of brain’s total energy consumption</a:t>
            </a:r>
          </a:p>
          <a:p>
            <a:pPr lvl="1"/>
            <a:endParaRPr lang="en-US" sz="900" dirty="0" smtClean="0"/>
          </a:p>
          <a:p>
            <a:r>
              <a:rPr lang="en-US" sz="1800" dirty="0" smtClean="0"/>
              <a:t>This spontaneous modulation of BOLD signal is</a:t>
            </a:r>
            <a:r>
              <a:rPr lang="en-US" sz="1800" b="1" dirty="0" smtClean="0"/>
              <a:t> not random</a:t>
            </a:r>
            <a:r>
              <a:rPr lang="en-US" sz="1800" dirty="0" smtClean="0"/>
              <a:t>, but reflects the functional organization of a number of networks.</a:t>
            </a:r>
          </a:p>
          <a:p>
            <a:endParaRPr lang="en-US" sz="1800" dirty="0"/>
          </a:p>
          <a:p>
            <a:r>
              <a:rPr lang="en-US" sz="1800" dirty="0" smtClean="0"/>
              <a:t>The ‘noise’ of standard activation studies</a:t>
            </a:r>
          </a:p>
          <a:p>
            <a:pPr lvl="1"/>
            <a:r>
              <a:rPr lang="en-US" sz="1600" dirty="0" smtClean="0"/>
              <a:t>faster frequencies related to respiratory and cardiac activities</a:t>
            </a:r>
          </a:p>
          <a:p>
            <a:pPr lvl="1"/>
            <a:r>
              <a:rPr lang="en-US" sz="1600" b="1" dirty="0"/>
              <a:t>s</a:t>
            </a:r>
            <a:r>
              <a:rPr lang="en-US" sz="1600" b="1" dirty="0" smtClean="0"/>
              <a:t>pontaneous, </a:t>
            </a:r>
            <a:r>
              <a:rPr lang="en-US" sz="1600" b="1" dirty="0" smtClean="0">
                <a:solidFill>
                  <a:srgbClr val="FF0000"/>
                </a:solidFill>
              </a:rPr>
              <a:t>neuronal oscillations between 0.01 – 0.10 Hz  </a:t>
            </a:r>
            <a:r>
              <a:rPr lang="en-US" sz="1600" b="1" dirty="0">
                <a:solidFill>
                  <a:srgbClr val="FF0000"/>
                </a:solidFill>
              </a:rPr>
              <a:t/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/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/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How do we </a:t>
            </a:r>
            <a:r>
              <a:rPr lang="en-US" b="1" dirty="0" err="1" smtClean="0"/>
              <a:t>analyse</a:t>
            </a:r>
            <a:r>
              <a:rPr lang="en-US" b="1" dirty="0" smtClean="0"/>
              <a:t> spontaneous BOLD activity?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>
                <a:solidFill>
                  <a:schemeClr val="accent6"/>
                </a:solidFill>
              </a:rPr>
              <a:t>RS-fMRI measures synchronous activations between regions that are spatially distinct, occurring in the absence of a task or a stimulus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/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Fox &amp; </a:t>
            </a:r>
            <a:r>
              <a:rPr lang="en-US" dirty="0" err="1" smtClean="0">
                <a:solidFill>
                  <a:srgbClr val="000000"/>
                </a:solidFill>
              </a:rPr>
              <a:t>Raichle</a:t>
            </a:r>
            <a:r>
              <a:rPr lang="en-US" dirty="0" smtClean="0">
                <a:solidFill>
                  <a:srgbClr val="000000"/>
                </a:solidFill>
              </a:rPr>
              <a:t>, 2007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300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Spontaneous BOLD activity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092200"/>
            <a:ext cx="8489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/>
              <a:t>Subject is at rest</a:t>
            </a:r>
            <a:r>
              <a:rPr lang="en-US" dirty="0" smtClean="0"/>
              <a:t>: fixation on a crosshair; eyes closed. They are instructed to lie still in the scanner and refrain from falling asleep.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b="1" dirty="0" smtClean="0"/>
              <a:t>Accounting for non-neuronal noise</a:t>
            </a:r>
            <a:r>
              <a:rPr lang="en-US" dirty="0" smtClean="0"/>
              <a:t>: in </a:t>
            </a:r>
            <a:r>
              <a:rPr lang="en-US" dirty="0" err="1" smtClean="0"/>
              <a:t>RSfMRI</a:t>
            </a:r>
            <a:r>
              <a:rPr lang="en-US" dirty="0" smtClean="0"/>
              <a:t> we </a:t>
            </a:r>
            <a:r>
              <a:rPr lang="en-US" dirty="0" err="1" smtClean="0"/>
              <a:t>analyse</a:t>
            </a:r>
            <a:r>
              <a:rPr lang="en-US" dirty="0" smtClean="0"/>
              <a:t> part of the ‘noise’ that we try to eliminate in task-evoked studies. This noise could be an artefact of scanner instability or physiological fluctuations (cardiac or respiratory activity)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Physiological parameters can be measured during BOLD acquisition and removed through linear regression.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Noise sources can be isolated through:</a:t>
            </a:r>
            <a:br>
              <a:rPr lang="en-US" dirty="0" smtClean="0"/>
            </a:br>
            <a:r>
              <a:rPr lang="en-US" dirty="0" smtClean="0"/>
              <a:t>a) ICA (independent components analysis)</a:t>
            </a:r>
            <a:br>
              <a:rPr lang="en-US" dirty="0" smtClean="0"/>
            </a:br>
            <a:r>
              <a:rPr lang="en-US" dirty="0" smtClean="0"/>
              <a:t>b) eliminating the </a:t>
            </a:r>
            <a:r>
              <a:rPr lang="en-US" i="1" dirty="0" smtClean="0"/>
              <a:t>global signal </a:t>
            </a:r>
            <a:r>
              <a:rPr lang="en-US" dirty="0" smtClean="0"/>
              <a:t>(signals that are common to all voxels)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c) eliminating signals emerging in areas likely to produce physiological  artefacts (e.g. ventricles or WM)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Fox &amp; </a:t>
            </a:r>
            <a:r>
              <a:rPr lang="en-US" dirty="0" err="1" smtClean="0">
                <a:solidFill>
                  <a:srgbClr val="000000"/>
                </a:solidFill>
              </a:rPr>
              <a:t>Raichle</a:t>
            </a:r>
            <a:r>
              <a:rPr lang="en-US" dirty="0" smtClean="0">
                <a:solidFill>
                  <a:srgbClr val="000000"/>
                </a:solidFill>
              </a:rPr>
              <a:t>, 2007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300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Spontaneous BOLD activity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092200"/>
            <a:ext cx="84899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3) Identifying spatial patterns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Seed-based analyses (compatible with SPM) – </a:t>
            </a:r>
            <a:r>
              <a:rPr lang="en-US" sz="1400" dirty="0" smtClean="0"/>
              <a:t>functional connectivity</a:t>
            </a:r>
            <a:r>
              <a:rPr lang="en-US" dirty="0" smtClean="0"/>
              <a:t>, </a:t>
            </a:r>
            <a:r>
              <a:rPr lang="en-US" sz="1400" dirty="0" smtClean="0"/>
              <a:t>hierarchical clustering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vs</a:t>
            </a:r>
            <a:br>
              <a:rPr lang="en-US" dirty="0" smtClean="0"/>
            </a:br>
            <a:r>
              <a:rPr lang="en-US" sz="1600" dirty="0" smtClean="0"/>
              <a:t>Independent Components Analysis – ICA (not compatible with SPM)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/>
                </a:solidFill>
              </a:rPr>
              <a:t>Seed-based analyses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Hypothesis driven. They are based on a priori definition of </a:t>
            </a:r>
            <a:r>
              <a:rPr lang="en-US" b="1" dirty="0" smtClean="0"/>
              <a:t>seed regions </a:t>
            </a:r>
            <a:r>
              <a:rPr lang="en-US" dirty="0" smtClean="0"/>
              <a:t>(regions of interest). Extraction of BOLD time course from seed region and measure of the temporal correlation between this signal and time course of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 a) all other voxels (functional connectivity)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 b) other seed regions (hierarchical clustering)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/>
                </a:solidFill>
              </a:rPr>
              <a:t>Independent Component Analysis (ICA)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data driven. It does not require a priori definition of seed regions but analyses the entire BOLD and decomposes it into independent components. Each component is associated with a spatial map and some maps reflect neuro-anatomical systems. Limitations include: a) user has to manually select the components and distinguish noise from physiological signals.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300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Spontaneous BOLD activity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030590"/>
            <a:ext cx="8489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3) Identifying spatial patterns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Seed-based analyses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accent6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Fox &amp; </a:t>
            </a:r>
            <a:r>
              <a:rPr lang="en-US" dirty="0" err="1" smtClean="0">
                <a:solidFill>
                  <a:srgbClr val="000000"/>
                </a:solidFill>
              </a:rPr>
              <a:t>Raichle</a:t>
            </a:r>
            <a:r>
              <a:rPr lang="en-US" dirty="0" smtClean="0">
                <a:solidFill>
                  <a:srgbClr val="000000"/>
                </a:solidFill>
              </a:rPr>
              <a:t>, 2007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09" y="1962242"/>
            <a:ext cx="6056916" cy="439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" y="2816352"/>
            <a:ext cx="1327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Somatomotor</a:t>
            </a:r>
            <a:r>
              <a:rPr lang="en-US" sz="1000" dirty="0" smtClean="0"/>
              <a:t> cortex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1355" y="2952351"/>
            <a:ext cx="629781" cy="243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59936" y="1962242"/>
            <a:ext cx="3535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Time course of spontaneous BOLD signal in the seed region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658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5"/>
</p:tagLst>
</file>

<file path=ppt/theme/theme1.xml><?xml version="1.0" encoding="utf-8"?>
<a:theme xmlns:a="http://schemas.openxmlformats.org/drawingml/2006/main" name="15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2763</Words>
  <Application>Microsoft Macintosh PowerPoint</Application>
  <PresentationFormat>On-screen Show (4:3)</PresentationFormat>
  <Paragraphs>531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 Unicode MS</vt:lpstr>
      <vt:lpstr>Calibri</vt:lpstr>
      <vt:lpstr>Corbel</vt:lpstr>
      <vt:lpstr>Garamond</vt:lpstr>
      <vt:lpstr>Helvetica</vt:lpstr>
      <vt:lpstr>Lucida Grande</vt:lpstr>
      <vt:lpstr>ＭＳ Ｐゴシック</vt:lpstr>
      <vt:lpstr>Wingdings</vt:lpstr>
      <vt:lpstr>Arial</vt:lpstr>
      <vt:lpstr>15_PPISEM2009</vt:lpstr>
      <vt:lpstr>16_PPISEM2009</vt:lpstr>
      <vt:lpstr>Introduction to Connectivity:  resting-state and PPI</vt:lpstr>
      <vt:lpstr>Two fundamental properties of brain architecture</vt:lpstr>
      <vt:lpstr>Types of Connectivity</vt:lpstr>
      <vt:lpstr>PowerPoint Presentation</vt:lpstr>
      <vt:lpstr>Task-evoked fMRI paradigm</vt:lpstr>
      <vt:lpstr>Spontaneous BOLD activity</vt:lpstr>
      <vt:lpstr>Spontaneous BOLD activity</vt:lpstr>
      <vt:lpstr>Spontaneous BOLD activity</vt:lpstr>
      <vt:lpstr>Spontaneous BOLD activity</vt:lpstr>
      <vt:lpstr>Resting-state networks (RSNs)</vt:lpstr>
      <vt:lpstr>Task-positive and task-negative networks</vt:lpstr>
      <vt:lpstr>Spontaneous BOLD activity</vt:lpstr>
      <vt:lpstr>Pros &amp; Cons of Resting state fMRI</vt:lpstr>
      <vt:lpstr>Functional Integration</vt:lpstr>
      <vt:lpstr>Functional Integration</vt:lpstr>
      <vt:lpstr>Functional Integration</vt:lpstr>
      <vt:lpstr>Psychophysiological Interaction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PPI: Experimental Design</vt:lpstr>
      <vt:lpstr>PPI: how it works?</vt:lpstr>
      <vt:lpstr>PPI: how it works?</vt:lpstr>
      <vt:lpstr>PPI: how it works?</vt:lpstr>
      <vt:lpstr>PowerPoint Presentation</vt:lpstr>
      <vt:lpstr>PPIs in SPM </vt:lpstr>
      <vt:lpstr>PPIs in SPM </vt:lpstr>
      <vt:lpstr>PPIs in SPM </vt:lpstr>
      <vt:lpstr>PPIs in SPM </vt:lpstr>
      <vt:lpstr>PPIs in SPM </vt:lpstr>
      <vt:lpstr>PPIs in SPM </vt:lpstr>
      <vt:lpstr>PPIs in SPM </vt:lpstr>
      <vt:lpstr>PPIs in SPM </vt:lpstr>
      <vt:lpstr>PPIs in SPM </vt:lpstr>
      <vt:lpstr>PowerPoint Presentation</vt:lpstr>
      <vt:lpstr>PPIs in SPM</vt:lpstr>
      <vt:lpstr>PPI results</vt:lpstr>
      <vt:lpstr>PowerPoint Presentation</vt:lpstr>
      <vt:lpstr>Pros &amp; Cons of PPIs</vt:lpstr>
      <vt:lpstr>The End</vt:lpstr>
      <vt:lpstr>References</vt:lpstr>
      <vt:lpstr>PPI: how it works?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Connectivity:  resting-state and PPI</dc:title>
  <dc:creator>Biotti, Federica</dc:creator>
  <cp:lastModifiedBy>Matilde Vaghi</cp:lastModifiedBy>
  <cp:revision>43</cp:revision>
  <dcterms:created xsi:type="dcterms:W3CDTF">2018-02-23T16:26:22Z</dcterms:created>
  <dcterms:modified xsi:type="dcterms:W3CDTF">2018-02-28T12:39:45Z</dcterms:modified>
</cp:coreProperties>
</file>