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96" r:id="rId4"/>
    <p:sldId id="259" r:id="rId5"/>
    <p:sldId id="327" r:id="rId6"/>
    <p:sldId id="326" r:id="rId7"/>
    <p:sldId id="329" r:id="rId8"/>
    <p:sldId id="264" r:id="rId9"/>
    <p:sldId id="297" r:id="rId10"/>
    <p:sldId id="308" r:id="rId11"/>
    <p:sldId id="262" r:id="rId12"/>
    <p:sldId id="298" r:id="rId13"/>
    <p:sldId id="330" r:id="rId14"/>
    <p:sldId id="332" r:id="rId15"/>
    <p:sldId id="333" r:id="rId16"/>
    <p:sldId id="334" r:id="rId17"/>
    <p:sldId id="335" r:id="rId18"/>
    <p:sldId id="336" r:id="rId19"/>
    <p:sldId id="271" r:id="rId20"/>
    <p:sldId id="337" r:id="rId21"/>
    <p:sldId id="339" r:id="rId22"/>
    <p:sldId id="340" r:id="rId23"/>
    <p:sldId id="341" r:id="rId24"/>
    <p:sldId id="343" r:id="rId25"/>
    <p:sldId id="344" r:id="rId26"/>
    <p:sldId id="346" r:id="rId27"/>
    <p:sldId id="345" r:id="rId28"/>
    <p:sldId id="347" r:id="rId29"/>
    <p:sldId id="300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10" r:id="rId39"/>
    <p:sldId id="312" r:id="rId40"/>
    <p:sldId id="315" r:id="rId41"/>
    <p:sldId id="319" r:id="rId42"/>
    <p:sldId id="317" r:id="rId43"/>
    <p:sldId id="318" r:id="rId44"/>
    <p:sldId id="320" r:id="rId45"/>
    <p:sldId id="348" r:id="rId46"/>
    <p:sldId id="349" r:id="rId47"/>
    <p:sldId id="350" r:id="rId48"/>
    <p:sldId id="323" r:id="rId49"/>
    <p:sldId id="322" r:id="rId50"/>
    <p:sldId id="324" r:id="rId51"/>
    <p:sldId id="325" r:id="rId52"/>
    <p:sldId id="295" r:id="rId53"/>
    <p:sldId id="302" r:id="rId54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2EFF2"/>
    <a:srgbClr val="E9D1DD"/>
    <a:srgbClr val="E5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539" autoAdjust="0"/>
  </p:normalViewPr>
  <p:slideViewPr>
    <p:cSldViewPr showGuides="1">
      <p:cViewPr varScale="1">
        <p:scale>
          <a:sx n="71" d="100"/>
          <a:sy n="71" d="100"/>
        </p:scale>
        <p:origin x="960" y="176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wmf"/><Relationship Id="rId5" Type="http://schemas.openxmlformats.org/officeDocument/2006/relationships/image" Target="../media/image49.emf"/><Relationship Id="rId6" Type="http://schemas.openxmlformats.org/officeDocument/2006/relationships/image" Target="../media/image50.w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9" Type="http://schemas.openxmlformats.org/officeDocument/2006/relationships/image" Target="../media/image53.emf"/><Relationship Id="rId10" Type="http://schemas.openxmlformats.org/officeDocument/2006/relationships/image" Target="../media/image54.emf"/><Relationship Id="rId11" Type="http://schemas.openxmlformats.org/officeDocument/2006/relationships/image" Target="../media/image55.emf"/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C4259-F8C0-4345-817C-84E55CE3F921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C1BD2-7CE8-8B42-8D4B-E8090984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1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2515978-BB08-EE42-91E7-1A2618445821}" type="datetimeFigureOut">
              <a:rPr lang="en-GB"/>
              <a:pPr>
                <a:defRPr/>
              </a:pPr>
              <a:t>30/11/2016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CAB1B8-F292-7A47-9967-19EE564753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9774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B0D28AD-FA08-024B-A410-B8A719BA7FCB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84D2347A-9FEC-DD40-8654-E81A3621DA00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73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726567CD-06A8-C349-94B8-BD8AA407019F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97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866189B-518A-134A-A36E-DA19377C4004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50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CB09CBC8-F403-9344-89EA-B0547EDF774F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19</a:t>
            </a:fld>
            <a:endParaRPr lang="en-GB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58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CB09CBC8-F403-9344-89EA-B0547EDF774F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21</a:t>
            </a:fld>
            <a:endParaRPr lang="en-GB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43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A7BC10CA-7F69-3D43-AF38-0768591D390C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22</a:t>
            </a:fld>
            <a:endParaRPr lang="en-GB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02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FFD83-7BBD-4465-B756-E3F3ACA8992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779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CB09CBC8-F403-9344-89EA-B0547EDF774F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lang="en-GB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778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  <a:defRPr/>
            </a:pPr>
            <a:endParaRPr lang="en-GB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B3DE66E0-E883-3E43-9860-874EE635602A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28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769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FF878DD5-6B1A-1945-BB68-5E1CAF72860F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29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77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23680AC7-E333-7042-B067-2C483868A94B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27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smtClean="0"/>
              <a:t>Assumes first level analysis has been done correctly.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Alex</a:t>
            </a:r>
            <a:endParaRPr lang="en-GB" altLang="en-US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694F56DB-4D36-7245-AB33-69F87B595C7A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30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542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4AA9FEB5-CF29-5244-8877-BD96B5407006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31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594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69F892A-D49A-9345-9F23-A480B80FA6BC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32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51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09468277-0EBA-8F42-A7C9-CCB127EDC4D4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33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9804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E84802D8-BE83-2341-99F9-F8AFCF859E18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34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5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Chris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6B2DBA30-F0AA-764D-A18B-6820DC80E0FD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35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313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818A1020-D8F6-484C-B735-7695975DF3C6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36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399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07552737-25FD-2749-9D22-EDD78C38BAB0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37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76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4B30055B-A78E-184F-B4A2-70ED7DF2CDB9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38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17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9EA1B457-F672-D247-9572-5BCF7F14B26B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39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3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32810912-7D15-9B48-86EA-85E696052B39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871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F01CA3-151A-C243-B825-EAA682E196F1}" type="slidenum">
              <a:rPr lang="en-GB" altLang="en-US"/>
              <a:pPr/>
              <a:t>41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85334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2B321BF1-8C16-5345-97CF-1FCA67ADB056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52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44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FD4EE241-988F-9B43-B336-F55C332145D1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53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60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4EC2E63-830F-7344-B138-5592B23C0F3A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8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06F49BA-A9FA-D148-8389-2B1B3102F1A0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0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06F49BA-A9FA-D148-8389-2B1B3102F1A0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79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DA29BF5D-58C4-684D-8A10-1ED93757E816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6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7D21C5A-D3C7-1949-87E9-75454BBDCFEF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515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C59A3458-4264-AA41-A7B5-5492F4A4F607}" type="slidenum">
              <a:rPr lang="en-GB" altLang="en-US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98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lack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58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34CD-2614-544D-9619-1B1961197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60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6428A-3956-8C4A-97FF-4850E5FEC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99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BBBED-A892-6D44-9640-0527B12D3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30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3478D-4253-6F41-A5EB-C26C603F9D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02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F670-346F-7A4F-8863-466BCF203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53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3C26D-FB4E-614E-8D81-5E62EBCA5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992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EEBD4-9D31-E340-929D-515D82303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50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1F3C6-693E-D743-AC8B-F3AA5D94A1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3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3B94B-54AF-644F-AED5-BD28E320D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15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E0748-580E-3D4C-B39F-394AB12476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79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908050"/>
            <a:ext cx="8489950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2708275"/>
            <a:ext cx="8489950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7F41A6-2591-5E4E-93F0-E74E81BB7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2" descr="Black102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4" Type="http://schemas.openxmlformats.org/officeDocument/2006/relationships/oleObject" Target="../embeddings/oleObject2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oleObject" Target="../embeddings/oleObject3.bin"/><Relationship Id="rId5" Type="http://schemas.openxmlformats.org/officeDocument/2006/relationships/image" Target="../media/image3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33.wmf"/><Relationship Id="rId5" Type="http://schemas.openxmlformats.org/officeDocument/2006/relationships/image" Target="../media/image34.gi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7.emf"/><Relationship Id="rId20" Type="http://schemas.openxmlformats.org/officeDocument/2006/relationships/oleObject" Target="../embeddings/oleObject13.bin"/><Relationship Id="rId21" Type="http://schemas.openxmlformats.org/officeDocument/2006/relationships/image" Target="../media/image53.emf"/><Relationship Id="rId22" Type="http://schemas.openxmlformats.org/officeDocument/2006/relationships/oleObject" Target="../embeddings/oleObject14.bin"/><Relationship Id="rId23" Type="http://schemas.openxmlformats.org/officeDocument/2006/relationships/image" Target="../media/image54.emf"/><Relationship Id="rId24" Type="http://schemas.openxmlformats.org/officeDocument/2006/relationships/oleObject" Target="../embeddings/oleObject15.bin"/><Relationship Id="rId25" Type="http://schemas.openxmlformats.org/officeDocument/2006/relationships/image" Target="../media/image55.emf"/><Relationship Id="rId10" Type="http://schemas.openxmlformats.org/officeDocument/2006/relationships/oleObject" Target="../embeddings/oleObject8.bin"/><Relationship Id="rId11" Type="http://schemas.openxmlformats.org/officeDocument/2006/relationships/image" Target="../media/image48.w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49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50.w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51.emf"/><Relationship Id="rId18" Type="http://schemas.openxmlformats.org/officeDocument/2006/relationships/oleObject" Target="../embeddings/oleObject12.bin"/><Relationship Id="rId19" Type="http://schemas.openxmlformats.org/officeDocument/2006/relationships/image" Target="../media/image5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45.wmf"/><Relationship Id="rId5" Type="http://schemas.openxmlformats.org/officeDocument/2006/relationships/image" Target="../media/image56.jpeg"/><Relationship Id="rId6" Type="http://schemas.openxmlformats.org/officeDocument/2006/relationships/oleObject" Target="../embeddings/oleObject6.bin"/><Relationship Id="rId7" Type="http://schemas.openxmlformats.org/officeDocument/2006/relationships/image" Target="../media/image46.wmf"/><Relationship Id="rId8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1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0.png"/><Relationship Id="rId12" Type="http://schemas.openxmlformats.org/officeDocument/2006/relationships/oleObject" Target="../embeddings/oleObject17.bin"/><Relationship Id="rId13" Type="http://schemas.openxmlformats.org/officeDocument/2006/relationships/image" Target="../media/image5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16.png"/><Relationship Id="rId8" Type="http://schemas.openxmlformats.org/officeDocument/2006/relationships/image" Target="../media/image15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GB" altLang="en-US" sz="3600" dirty="0"/>
              <a:t>Methods for Dummies</a:t>
            </a:r>
            <a:br>
              <a:rPr lang="en-GB" altLang="en-US" sz="3600" dirty="0"/>
            </a:br>
            <a:r>
              <a:rPr lang="en-GB" altLang="en-US" sz="3600" dirty="0"/>
              <a:t/>
            </a:r>
            <a:br>
              <a:rPr lang="en-GB" altLang="en-US" sz="3600" dirty="0"/>
            </a:br>
            <a:r>
              <a:rPr lang="en-GB" altLang="en-US" sz="3600" dirty="0" smtClean="0"/>
              <a:t>Second-level </a:t>
            </a:r>
            <a:r>
              <a:rPr lang="en-GB" altLang="en-US" sz="3600" dirty="0"/>
              <a:t>Analysis (for fMRI)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endParaRPr lang="en-GB" altLang="en-US" dirty="0"/>
          </a:p>
          <a:p>
            <a:pPr algn="ctr" eaLnBrk="1" hangingPunct="1"/>
            <a:r>
              <a:rPr lang="en-GB" altLang="en-US" dirty="0"/>
              <a:t>Dan Bang, Iris </a:t>
            </a:r>
            <a:r>
              <a:rPr lang="en-GB" altLang="en-US" dirty="0" err="1"/>
              <a:t>Vilares</a:t>
            </a:r>
            <a:endParaRPr lang="en-GB" altLang="en-US"/>
          </a:p>
          <a:p>
            <a:pPr algn="ctr" eaLnBrk="1" hangingPunct="1"/>
            <a:endParaRPr lang="en-GB" altLang="en-US"/>
          </a:p>
          <a:p>
            <a:pPr algn="ctr" eaLnBrk="1" hangingPunct="1"/>
            <a:r>
              <a:rPr lang="en-GB" altLang="en-US"/>
              <a:t>Expert: Guillaume Flandin</a:t>
            </a:r>
          </a:p>
        </p:txBody>
      </p:sp>
    </p:spTree>
  </p:cSld>
  <p:clrMapOvr>
    <a:masterClrMapping/>
  </p:clrMapOvr>
  <p:transition spd="slow" advTm="146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2250" y="796925"/>
            <a:ext cx="8489950" cy="1296988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2250" y="2597150"/>
            <a:ext cx="8489950" cy="3457575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2048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390650"/>
            <a:ext cx="260032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7" t="30959" r="7643" b="14474"/>
          <a:stretch>
            <a:fillRect/>
          </a:stretch>
        </p:blipFill>
        <p:spPr bwMode="auto">
          <a:xfrm>
            <a:off x="4170363" y="1585913"/>
            <a:ext cx="684212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947738" y="4305300"/>
            <a:ext cx="1465262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8125" y="3194050"/>
            <a:ext cx="131921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Realignment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55800" y="3194050"/>
            <a:ext cx="11509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Smoothing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23938" y="4408488"/>
            <a:ext cx="14208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05200" y="3206750"/>
            <a:ext cx="20653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General linear model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84875" y="904875"/>
            <a:ext cx="2800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 (SPM)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527425" y="6065838"/>
            <a:ext cx="2057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20493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565275"/>
            <a:ext cx="1384300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t="6715" r="8142" b="6468"/>
          <a:stretch>
            <a:fillRect/>
          </a:stretch>
        </p:blipFill>
        <p:spPr bwMode="auto">
          <a:xfrm>
            <a:off x="3781425" y="4281488"/>
            <a:ext cx="1492250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5" name="Picture 1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565275"/>
            <a:ext cx="1179513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533775" y="3046413"/>
            <a:ext cx="1989138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258763" y="3046413"/>
            <a:ext cx="1252537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1854200" y="3046413"/>
            <a:ext cx="1341438" cy="7000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838575" y="1131888"/>
            <a:ext cx="14224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Design matrix</a:t>
            </a:r>
          </a:p>
        </p:txBody>
      </p:sp>
      <p:pic>
        <p:nvPicPr>
          <p:cNvPr id="20500" name="Picture 2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5326063"/>
            <a:ext cx="1262062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2376488" y="5721350"/>
            <a:ext cx="102711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Template</a:t>
            </a: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203450" y="1144588"/>
            <a:ext cx="7667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Kernel</a:t>
            </a:r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863600" y="2684463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1536700" y="3392488"/>
            <a:ext cx="2857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5"/>
          <p:cNvSpPr>
            <a:spLocks noChangeShapeType="1"/>
          </p:cNvSpPr>
          <p:nvPr/>
        </p:nvSpPr>
        <p:spPr bwMode="auto">
          <a:xfrm flipV="1">
            <a:off x="5522913" y="3390900"/>
            <a:ext cx="3302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4527550" y="3765550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>
            <a:off x="4524375" y="2714625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Line 28"/>
          <p:cNvSpPr>
            <a:spLocks noChangeShapeType="1"/>
          </p:cNvSpPr>
          <p:nvPr/>
        </p:nvSpPr>
        <p:spPr bwMode="auto">
          <a:xfrm>
            <a:off x="2522538" y="2665413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Line 29"/>
          <p:cNvSpPr>
            <a:spLocks noChangeShapeType="1"/>
          </p:cNvSpPr>
          <p:nvPr/>
        </p:nvSpPr>
        <p:spPr bwMode="auto">
          <a:xfrm flipV="1">
            <a:off x="1665288" y="4932363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6019800" y="4003675"/>
            <a:ext cx="1244600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7551738" y="4027488"/>
            <a:ext cx="1154112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Gaussian </a:t>
            </a:r>
          </a:p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field theory</a:t>
            </a: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7451725" y="5545138"/>
            <a:ext cx="9175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6126163" y="4086225"/>
            <a:ext cx="1049337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</a:t>
            </a:r>
          </a:p>
          <a:p>
            <a:pPr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inference</a:t>
            </a:r>
          </a:p>
        </p:txBody>
      </p:sp>
      <p:sp>
        <p:nvSpPr>
          <p:cNvPr id="20514" name="Line 35"/>
          <p:cNvSpPr>
            <a:spLocks noChangeShapeType="1"/>
          </p:cNvSpPr>
          <p:nvPr/>
        </p:nvSpPr>
        <p:spPr bwMode="auto">
          <a:xfrm flipH="1">
            <a:off x="7250113" y="4354513"/>
            <a:ext cx="33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15" name="Picture 3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2" t="58859" r="69249" b="6488"/>
          <a:stretch>
            <a:fillRect/>
          </a:stretch>
        </p:blipFill>
        <p:spPr bwMode="auto">
          <a:xfrm>
            <a:off x="6132513" y="5299075"/>
            <a:ext cx="10429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6" name="Line 37"/>
          <p:cNvSpPr>
            <a:spLocks noChangeShapeType="1"/>
          </p:cNvSpPr>
          <p:nvPr/>
        </p:nvSpPr>
        <p:spPr bwMode="auto">
          <a:xfrm>
            <a:off x="6673850" y="4765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38"/>
          <p:cNvSpPr>
            <a:spLocks noChangeShapeType="1"/>
          </p:cNvSpPr>
          <p:nvPr/>
        </p:nvSpPr>
        <p:spPr bwMode="auto">
          <a:xfrm>
            <a:off x="1255713" y="37750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39"/>
          <p:cNvSpPr>
            <a:spLocks noChangeShapeType="1"/>
          </p:cNvSpPr>
          <p:nvPr/>
        </p:nvSpPr>
        <p:spPr bwMode="auto">
          <a:xfrm>
            <a:off x="2068513" y="37750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40"/>
          <p:cNvSpPr>
            <a:spLocks noChangeShapeType="1"/>
          </p:cNvSpPr>
          <p:nvPr/>
        </p:nvSpPr>
        <p:spPr bwMode="auto">
          <a:xfrm>
            <a:off x="3219450" y="3394075"/>
            <a:ext cx="3381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Line 41"/>
          <p:cNvSpPr>
            <a:spLocks noChangeShapeType="1"/>
          </p:cNvSpPr>
          <p:nvPr/>
        </p:nvSpPr>
        <p:spPr bwMode="auto">
          <a:xfrm flipH="1">
            <a:off x="6635750" y="5815013"/>
            <a:ext cx="833438" cy="37623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5921375" y="809625"/>
            <a:ext cx="2935288" cy="294005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522" name="Rectangle 43"/>
          <p:cNvSpPr>
            <a:spLocks noChangeArrowheads="1"/>
          </p:cNvSpPr>
          <p:nvPr/>
        </p:nvSpPr>
        <p:spPr bwMode="auto">
          <a:xfrm>
            <a:off x="153988" y="1144588"/>
            <a:ext cx="164147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523" name="Rectangle 42"/>
          <p:cNvSpPr>
            <a:spLocks noChangeArrowheads="1"/>
          </p:cNvSpPr>
          <p:nvPr/>
        </p:nvSpPr>
        <p:spPr bwMode="auto">
          <a:xfrm>
            <a:off x="5942013" y="1465263"/>
            <a:ext cx="270033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524" name="Line 37"/>
          <p:cNvSpPr>
            <a:spLocks noChangeShapeType="1"/>
          </p:cNvSpPr>
          <p:nvPr/>
        </p:nvSpPr>
        <p:spPr bwMode="auto">
          <a:xfrm>
            <a:off x="6645275" y="3767138"/>
            <a:ext cx="0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Slide Number Placeholder 4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893699-591C-E64B-8B06-32A4517070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Second-level analysis: across subjects</a:t>
            </a:r>
            <a:endParaRPr lang="en-GB" alt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30200" y="1773238"/>
            <a:ext cx="8489950" cy="439261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altLang="en-US" dirty="0" smtClean="0"/>
              <a:t>We want to know which </a:t>
            </a:r>
            <a:r>
              <a:rPr lang="en-GB" altLang="en-US" dirty="0"/>
              <a:t>voxels </a:t>
            </a:r>
            <a:r>
              <a:rPr lang="en-GB" altLang="en-US" u="sng" dirty="0" smtClean="0"/>
              <a:t>consistently</a:t>
            </a:r>
            <a:r>
              <a:rPr lang="en-GB" altLang="en-US" dirty="0" smtClean="0"/>
              <a:t> show significant activity </a:t>
            </a:r>
            <a:r>
              <a:rPr lang="en-GB" altLang="en-US" u="sng" dirty="0" smtClean="0"/>
              <a:t>within our group</a:t>
            </a:r>
          </a:p>
          <a:p>
            <a:pPr eaLnBrk="1" hangingPunct="1">
              <a:spcAft>
                <a:spcPts val="1200"/>
              </a:spcAft>
            </a:pPr>
            <a:r>
              <a:rPr lang="en-GB" altLang="en-US" dirty="0" smtClean="0"/>
              <a:t>We would also like to be able to </a:t>
            </a:r>
            <a:r>
              <a:rPr lang="en-GB" altLang="en-US" u="sng" dirty="0" smtClean="0"/>
              <a:t>generalise</a:t>
            </a:r>
            <a:r>
              <a:rPr lang="en-GB" altLang="en-US" dirty="0" smtClean="0"/>
              <a:t> our results to non-tested subjects</a:t>
            </a: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1FBF0D-5312-5342-8A4C-32F0F50A14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Overview</a:t>
            </a:r>
            <a:endParaRPr lang="en-GB" altLang="en-US" dirty="0"/>
          </a:p>
        </p:txBody>
      </p:sp>
      <p:sp>
        <p:nvSpPr>
          <p:cNvPr id="2457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30200" y="1773238"/>
            <a:ext cx="8489950" cy="439261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Recap of </a:t>
            </a:r>
            <a:r>
              <a:rPr lang="en-GB" altLang="en-US" dirty="0" smtClean="0"/>
              <a:t>first-level </a:t>
            </a:r>
            <a:r>
              <a:rPr lang="en-GB" altLang="en-US" dirty="0"/>
              <a:t>analysis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What is </a:t>
            </a:r>
            <a:r>
              <a:rPr lang="en-GB" altLang="en-US" dirty="0" smtClean="0"/>
              <a:t>second-level </a:t>
            </a:r>
            <a:r>
              <a:rPr lang="en-GB" altLang="en-US" dirty="0"/>
              <a:t>analysis?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>
                <a:solidFill>
                  <a:srgbClr val="7030A0"/>
                </a:solidFill>
              </a:rPr>
              <a:t>Fixed </a:t>
            </a:r>
            <a:r>
              <a:rPr lang="en-GB" altLang="en-US" dirty="0" smtClean="0">
                <a:solidFill>
                  <a:srgbClr val="7030A0"/>
                </a:solidFill>
              </a:rPr>
              <a:t>versus random </a:t>
            </a:r>
            <a:r>
              <a:rPr lang="en-GB" altLang="en-US" dirty="0">
                <a:solidFill>
                  <a:srgbClr val="7030A0"/>
                </a:solidFill>
              </a:rPr>
              <a:t>effects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How do we analyse random effects?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Practical </a:t>
            </a:r>
            <a:r>
              <a:rPr lang="en-GB" altLang="en-US" dirty="0" smtClean="0"/>
              <a:t>demonstration</a:t>
            </a:r>
            <a:endParaRPr lang="en-GB" altLang="en-US" dirty="0"/>
          </a:p>
        </p:txBody>
      </p:sp>
      <p:sp>
        <p:nvSpPr>
          <p:cNvPr id="2458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BFB907-AA8E-F44B-9C62-7F868D790F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432718"/>
          </a:xfrm>
        </p:spPr>
        <p:txBody>
          <a:bodyPr/>
          <a:lstStyle/>
          <a:p>
            <a:r>
              <a:rPr lang="en-GB" altLang="en-US" dirty="0" smtClean="0"/>
              <a:t>Fixed versus random effects</a:t>
            </a:r>
            <a:endParaRPr lang="en-GB" alt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30200" y="1700213"/>
            <a:ext cx="8489950" cy="4465637"/>
          </a:xfrm>
        </p:spPr>
        <p:txBody>
          <a:bodyPr/>
          <a:lstStyle/>
          <a:p>
            <a:r>
              <a:rPr lang="en-GB" altLang="en-US" dirty="0" smtClean="0"/>
              <a:t>Different assumptions about source of random variation in voxel activity</a:t>
            </a:r>
            <a:endParaRPr lang="en-GB" altLang="en-US" dirty="0"/>
          </a:p>
        </p:txBody>
      </p:sp>
      <p:sp>
        <p:nvSpPr>
          <p:cNvPr id="2662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3496DF-EE61-1D46-8BF6-4FD88EFCBE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910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BBBED-A892-6D44-9640-0527B12D345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5" name="Picture 3" descr="test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976" y="2397440"/>
            <a:ext cx="8572500" cy="157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8278" y="4077072"/>
            <a:ext cx="7958138" cy="166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Only </a:t>
            </a:r>
            <a:r>
              <a:rPr lang="en-GB" sz="2400" kern="0" dirty="0" smtClean="0">
                <a:latin typeface="+mn-lt"/>
              </a:rPr>
              <a:t>one source </a:t>
            </a:r>
            <a:r>
              <a:rPr lang="en-GB" sz="2400" kern="0" dirty="0">
                <a:latin typeface="+mn-lt"/>
              </a:rPr>
              <a:t>of </a:t>
            </a:r>
            <a:r>
              <a:rPr lang="en-GB" sz="2400" kern="0" dirty="0" smtClean="0">
                <a:latin typeface="+mn-lt"/>
              </a:rPr>
              <a:t>random variation </a:t>
            </a:r>
            <a:r>
              <a:rPr lang="en-GB" sz="2400" kern="0" dirty="0">
                <a:latin typeface="+mn-lt"/>
              </a:rPr>
              <a:t>(over </a:t>
            </a:r>
            <a:r>
              <a:rPr lang="en-GB" sz="2400" kern="0" dirty="0" smtClean="0">
                <a:latin typeface="+mn-lt"/>
              </a:rPr>
              <a:t>subjects):</a:t>
            </a:r>
          </a:p>
          <a:p>
            <a:pPr marL="800100" lvl="1" indent="-342900">
              <a:spcBef>
                <a:spcPct val="20000"/>
              </a:spcBef>
              <a:buClr>
                <a:srgbClr val="993366"/>
              </a:buClr>
              <a:buFont typeface="Wingdings" panose="05000000000000000000" pitchFamily="2" charset="2"/>
              <a:buChar char="Ø"/>
              <a:defRPr/>
            </a:pPr>
            <a:r>
              <a:rPr lang="en-GB" sz="2400" kern="0" dirty="0" smtClean="0">
                <a:solidFill>
                  <a:srgbClr val="FF0000"/>
                </a:solidFill>
                <a:latin typeface="+mn-lt"/>
              </a:rPr>
              <a:t>measurement error</a:t>
            </a:r>
            <a:br>
              <a:rPr lang="en-GB" sz="2400" kern="0" dirty="0" smtClean="0">
                <a:solidFill>
                  <a:srgbClr val="FF0000"/>
                </a:solidFill>
                <a:latin typeface="+mn-lt"/>
              </a:rPr>
            </a:br>
            <a:endParaRPr lang="en-GB" sz="1200" i="1" kern="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+mn-lt"/>
              </a:rPr>
              <a:t>True response magnitude is </a:t>
            </a:r>
            <a:r>
              <a:rPr lang="en-GB" sz="2400" i="1" kern="0" dirty="0" smtClean="0">
                <a:latin typeface="+mn-lt"/>
              </a:rPr>
              <a:t>fixed.</a:t>
            </a:r>
            <a:endParaRPr lang="en-GB" sz="2400" i="1" kern="0" dirty="0">
              <a:latin typeface="Arial" pitchFamily="34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828409"/>
              </p:ext>
            </p:extLst>
          </p:nvPr>
        </p:nvGraphicFramePr>
        <p:xfrm>
          <a:off x="2762250" y="1520825"/>
          <a:ext cx="36195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0" name="Equation" r:id="rId4" imgW="1054080" imgH="228600" progId="Equation.3">
                  <p:embed/>
                </p:oleObj>
              </mc:Choice>
              <mc:Fallback>
                <p:oleObj name="Equation" r:id="rId4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1520825"/>
                        <a:ext cx="3619500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00162" y="4689140"/>
            <a:ext cx="2860270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Within-subject Variance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5580111" y="2787960"/>
            <a:ext cx="0" cy="1073088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432718"/>
          </a:xfrm>
        </p:spPr>
        <p:txBody>
          <a:bodyPr/>
          <a:lstStyle/>
          <a:p>
            <a:r>
              <a:rPr lang="en-GB" altLang="en-US" dirty="0" smtClean="0"/>
              <a:t>Fixed effects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628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st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2" y="2565397"/>
            <a:ext cx="8572500" cy="150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5"/>
          <p:cNvGraphicFramePr>
            <a:graphicFrameLocks noChangeAspect="1"/>
          </p:cNvGraphicFramePr>
          <p:nvPr>
            <p:extLst/>
          </p:nvPr>
        </p:nvGraphicFramePr>
        <p:xfrm>
          <a:off x="2870200" y="1341438"/>
          <a:ext cx="34036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Equation" r:id="rId4" imgW="1244520" imgH="482400" progId="Equation.3">
                  <p:embed/>
                </p:oleObj>
              </mc:Choice>
              <mc:Fallback>
                <p:oleObj name="Equation" r:id="rId4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341438"/>
                        <a:ext cx="3403600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703888" y="3205951"/>
            <a:ext cx="4762" cy="541337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5707063" y="3205951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5707063" y="3075776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5707062" y="2886860"/>
            <a:ext cx="1588" cy="974187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5707063" y="2747163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5707063" y="2667788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04148" y="4479672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Within-subject Variance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149" y="5009110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Between-subject Variance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7783434" cy="26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Two sources of </a:t>
            </a:r>
            <a:r>
              <a:rPr lang="en-GB" sz="2400" kern="0" dirty="0" smtClean="0">
                <a:latin typeface="Arial" pitchFamily="34" charset="0"/>
              </a:rPr>
              <a:t>random variation:</a:t>
            </a:r>
            <a:endParaRPr lang="en-GB" sz="2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solidFill>
                  <a:srgbClr val="FF0000"/>
                </a:solidFill>
                <a:latin typeface="Arial" pitchFamily="34" charset="0"/>
              </a:rPr>
              <a:t>measurement </a:t>
            </a:r>
            <a:r>
              <a:rPr lang="en-GB" sz="2400" kern="0" dirty="0" smtClean="0">
                <a:solidFill>
                  <a:srgbClr val="FF0000"/>
                </a:solidFill>
                <a:latin typeface="Arial" pitchFamily="34" charset="0"/>
              </a:rPr>
              <a:t>error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solidFill>
                  <a:srgbClr val="FF0000"/>
                </a:solidFill>
              </a:rPr>
              <a:t> </a:t>
            </a:r>
            <a:r>
              <a:rPr lang="en-GB" sz="2400" kern="0" dirty="0" smtClean="0">
                <a:solidFill>
                  <a:srgbClr val="00B050"/>
                </a:solidFill>
                <a:latin typeface="Arial" pitchFamily="34" charset="0"/>
              </a:rPr>
              <a:t>response </a:t>
            </a:r>
            <a:r>
              <a:rPr lang="en-GB" sz="2400" kern="0" dirty="0">
                <a:solidFill>
                  <a:srgbClr val="00B050"/>
                </a:solidFill>
                <a:latin typeface="Arial" pitchFamily="34" charset="0"/>
              </a:rPr>
              <a:t>magnitude </a:t>
            </a:r>
            <a:r>
              <a:rPr lang="en-GB" sz="2000" kern="0" dirty="0">
                <a:latin typeface="Arial" pitchFamily="34" charset="0"/>
              </a:rPr>
              <a:t>(over subjects)</a:t>
            </a:r>
            <a:endParaRPr lang="en-GB" sz="20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Response magnitude is </a:t>
            </a:r>
            <a:r>
              <a:rPr lang="en-GB" sz="2400" i="1" kern="0" dirty="0">
                <a:latin typeface="Arial" pitchFamily="34" charset="0"/>
              </a:rPr>
              <a:t>random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latin typeface="Arial" pitchFamily="34" charset="0"/>
              </a:rPr>
              <a:t>each subject/session has random </a:t>
            </a:r>
            <a:r>
              <a:rPr lang="en-GB" sz="2400" kern="0" dirty="0" smtClean="0">
                <a:latin typeface="Arial" pitchFamily="34" charset="0"/>
              </a:rPr>
              <a:t>magnitude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0200" y="908050"/>
            <a:ext cx="8489950" cy="4327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Random effects</a:t>
            </a: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28081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7783434" cy="26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Two sources of </a:t>
            </a:r>
            <a:r>
              <a:rPr lang="en-GB" sz="2400" kern="0" dirty="0" smtClean="0">
                <a:latin typeface="Arial" pitchFamily="34" charset="0"/>
              </a:rPr>
              <a:t>random variation:</a:t>
            </a:r>
            <a:endParaRPr lang="en-GB" sz="2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solidFill>
                  <a:srgbClr val="FF0000"/>
                </a:solidFill>
                <a:latin typeface="Arial" pitchFamily="34" charset="0"/>
              </a:rPr>
              <a:t>measurement </a:t>
            </a:r>
            <a:r>
              <a:rPr lang="en-GB" sz="2400" kern="0" dirty="0" smtClean="0">
                <a:solidFill>
                  <a:srgbClr val="FF0000"/>
                </a:solidFill>
                <a:latin typeface="Arial" pitchFamily="34" charset="0"/>
              </a:rPr>
              <a:t>errors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solidFill>
                  <a:srgbClr val="FF0000"/>
                </a:solidFill>
              </a:rPr>
              <a:t> </a:t>
            </a:r>
            <a:r>
              <a:rPr lang="en-GB" sz="2400" kern="0" dirty="0" smtClean="0">
                <a:solidFill>
                  <a:srgbClr val="00B050"/>
                </a:solidFill>
                <a:latin typeface="Arial" pitchFamily="34" charset="0"/>
              </a:rPr>
              <a:t>response </a:t>
            </a:r>
            <a:r>
              <a:rPr lang="en-GB" sz="2400" kern="0" dirty="0">
                <a:solidFill>
                  <a:srgbClr val="00B050"/>
                </a:solidFill>
                <a:latin typeface="Arial" pitchFamily="34" charset="0"/>
              </a:rPr>
              <a:t>magnitude </a:t>
            </a:r>
            <a:r>
              <a:rPr lang="en-GB" sz="2000" kern="0" dirty="0">
                <a:latin typeface="Arial" pitchFamily="34" charset="0"/>
              </a:rPr>
              <a:t>(over subjects)</a:t>
            </a:r>
            <a:endParaRPr lang="en-GB" sz="20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Response magnitude is </a:t>
            </a:r>
            <a:r>
              <a:rPr lang="en-GB" sz="2400" i="1" kern="0" dirty="0">
                <a:latin typeface="Arial" pitchFamily="34" charset="0"/>
              </a:rPr>
              <a:t>random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latin typeface="Arial" pitchFamily="34" charset="0"/>
              </a:rPr>
              <a:t>each subject/session has random </a:t>
            </a:r>
            <a:r>
              <a:rPr lang="en-GB" sz="2400" kern="0" dirty="0" smtClean="0">
                <a:latin typeface="Arial" pitchFamily="34" charset="0"/>
              </a:rPr>
              <a:t>magnitude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latin typeface="Arial" pitchFamily="34" charset="0"/>
              </a:rPr>
              <a:t>but </a:t>
            </a:r>
            <a:r>
              <a:rPr lang="en-GB" sz="2400" kern="0" dirty="0" smtClean="0">
                <a:latin typeface="Arial" pitchFamily="34" charset="0"/>
              </a:rPr>
              <a:t>population </a:t>
            </a:r>
            <a:r>
              <a:rPr lang="en-GB" sz="2400" kern="0" dirty="0">
                <a:latin typeface="Arial" pitchFamily="34" charset="0"/>
              </a:rPr>
              <a:t>mean magnitude is </a:t>
            </a:r>
            <a:r>
              <a:rPr lang="en-GB" sz="2400" i="1" kern="0" dirty="0" smtClean="0">
                <a:solidFill>
                  <a:srgbClr val="002060"/>
                </a:solidFill>
                <a:latin typeface="Arial" pitchFamily="34" charset="0"/>
              </a:rPr>
              <a:t>fixed</a:t>
            </a:r>
            <a:r>
              <a:rPr lang="en-GB" sz="2400" i="1" kern="0" dirty="0" smtClean="0">
                <a:latin typeface="Arial" pitchFamily="34" charset="0"/>
              </a:rPr>
              <a:t>.</a:t>
            </a:r>
            <a:endParaRPr lang="en-GB" sz="2400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/>
          </p:nvPr>
        </p:nvGraphicFramePr>
        <p:xfrm>
          <a:off x="2870200" y="1341438"/>
          <a:ext cx="34036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Equation" r:id="rId3" imgW="1244520" imgH="482400" progId="Equation.3">
                  <p:embed/>
                </p:oleObj>
              </mc:Choice>
              <mc:Fallback>
                <p:oleObj name="Equation" r:id="rId3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341438"/>
                        <a:ext cx="3403600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904148" y="4479672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Within-subject Variance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149" y="5009110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Between-subject Variance</a:t>
            </a:r>
          </a:p>
        </p:txBody>
      </p:sp>
      <p:pic>
        <p:nvPicPr>
          <p:cNvPr id="14" name="Picture 4" descr="test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41660"/>
            <a:ext cx="8572500" cy="12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5691433" y="3176971"/>
            <a:ext cx="0" cy="792087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0200" y="908050"/>
            <a:ext cx="8489950" cy="4327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Random effects</a:t>
            </a: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4110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640" y="6135687"/>
            <a:ext cx="7456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Probability model underlying random effects analysis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581890" y="5553236"/>
            <a:ext cx="198022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blipFill rotWithShape="1"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979893" y="4077072"/>
            <a:ext cx="519373" cy="369332"/>
            <a:chOff x="3979893" y="4077072"/>
            <a:chExt cx="519373" cy="3693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059560" y="4096544"/>
              <a:ext cx="360040" cy="0"/>
            </a:xfrm>
            <a:prstGeom prst="line">
              <a:avLst/>
            </a:prstGeom>
            <a:ln w="19050">
              <a:solidFill>
                <a:srgbClr val="5539FD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GB" dirty="0" smtClean="0">
                      <a:solidFill>
                        <a:srgbClr val="5539FD"/>
                      </a:solidFill>
                    </a:rPr>
                    <a:t> </a:t>
                  </a:r>
                  <a:endParaRPr lang="en-GB" dirty="0">
                    <a:solidFill>
                      <a:srgbClr val="5539FD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itle 1"/>
          <p:cNvSpPr txBox="1">
            <a:spLocks/>
          </p:cNvSpPr>
          <p:nvPr/>
        </p:nvSpPr>
        <p:spPr>
          <a:xfrm>
            <a:off x="330200" y="908050"/>
            <a:ext cx="8489950" cy="4327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Random effects</a:t>
            </a: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11373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23" name="Group 20922"/>
          <p:cNvGrpSpPr/>
          <p:nvPr/>
        </p:nvGrpSpPr>
        <p:grpSpPr>
          <a:xfrm>
            <a:off x="2051720" y="1620258"/>
            <a:ext cx="3117729" cy="5040560"/>
            <a:chOff x="2690813" y="1528763"/>
            <a:chExt cx="2628900" cy="2533650"/>
          </a:xfrm>
        </p:grpSpPr>
        <p:sp>
          <p:nvSpPr>
            <p:cNvPr id="20726" name="Rectangle 9"/>
            <p:cNvSpPr>
              <a:spLocks noChangeArrowheads="1"/>
            </p:cNvSpPr>
            <p:nvPr/>
          </p:nvSpPr>
          <p:spPr bwMode="auto">
            <a:xfrm>
              <a:off x="2690813" y="1528763"/>
              <a:ext cx="2628900" cy="2533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27" name="Rectangle 10"/>
            <p:cNvSpPr>
              <a:spLocks noChangeArrowheads="1"/>
            </p:cNvSpPr>
            <p:nvPr/>
          </p:nvSpPr>
          <p:spPr bwMode="auto">
            <a:xfrm>
              <a:off x="2690813" y="1528763"/>
              <a:ext cx="2628900" cy="2533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pic>
          <p:nvPicPr>
            <p:cNvPr id="20728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0813" y="1538288"/>
              <a:ext cx="2628900" cy="2524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31" name="Line 14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32" name="Line 15"/>
            <p:cNvSpPr>
              <a:spLocks noChangeShapeType="1"/>
            </p:cNvSpPr>
            <p:nvPr/>
          </p:nvSpPr>
          <p:spPr bwMode="auto">
            <a:xfrm>
              <a:off x="2690813" y="152876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33" name="Line 16"/>
            <p:cNvSpPr>
              <a:spLocks noChangeShapeType="1"/>
            </p:cNvSpPr>
            <p:nvPr/>
          </p:nvSpPr>
          <p:spPr bwMode="auto">
            <a:xfrm>
              <a:off x="53197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34" name="Line 17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35" name="Line 18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736" name="Line 19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55" name="Line 138"/>
            <p:cNvSpPr>
              <a:spLocks noChangeShapeType="1"/>
            </p:cNvSpPr>
            <p:nvPr/>
          </p:nvSpPr>
          <p:spPr bwMode="auto">
            <a:xfrm>
              <a:off x="2690813" y="406241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56" name="Line 139"/>
            <p:cNvSpPr>
              <a:spLocks noChangeShapeType="1"/>
            </p:cNvSpPr>
            <p:nvPr/>
          </p:nvSpPr>
          <p:spPr bwMode="auto">
            <a:xfrm>
              <a:off x="2690813" y="1528763"/>
              <a:ext cx="26289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57" name="Line 140"/>
            <p:cNvSpPr>
              <a:spLocks noChangeShapeType="1"/>
            </p:cNvSpPr>
            <p:nvPr/>
          </p:nvSpPr>
          <p:spPr bwMode="auto">
            <a:xfrm>
              <a:off x="53197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858" name="Line 141"/>
            <p:cNvSpPr>
              <a:spLocks noChangeShapeType="1"/>
            </p:cNvSpPr>
            <p:nvPr/>
          </p:nvSpPr>
          <p:spPr bwMode="auto">
            <a:xfrm>
              <a:off x="2690813" y="1528763"/>
              <a:ext cx="0" cy="2533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76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Fixed-effects analysis (FFX)</a:t>
            </a:r>
            <a:endParaRPr lang="en-US" b="1" kern="0" dirty="0"/>
          </a:p>
        </p:txBody>
      </p:sp>
      <p:sp>
        <p:nvSpPr>
          <p:cNvPr id="20924" name="TextBox 20923"/>
          <p:cNvSpPr txBox="1"/>
          <p:nvPr/>
        </p:nvSpPr>
        <p:spPr>
          <a:xfrm>
            <a:off x="185172" y="164697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1</a:t>
            </a:r>
            <a:endParaRPr lang="en-GB" dirty="0"/>
          </a:p>
        </p:txBody>
      </p:sp>
      <p:grpSp>
        <p:nvGrpSpPr>
          <p:cNvPr id="479" name="Group 478"/>
          <p:cNvGrpSpPr/>
          <p:nvPr/>
        </p:nvGrpSpPr>
        <p:grpSpPr>
          <a:xfrm>
            <a:off x="1370942" y="1592796"/>
            <a:ext cx="376393" cy="409775"/>
            <a:chOff x="488294" y="4027109"/>
            <a:chExt cx="1167382" cy="1382384"/>
          </a:xfrm>
        </p:grpSpPr>
        <p:pic>
          <p:nvPicPr>
            <p:cNvPr id="488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9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0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91" name="Group 490"/>
          <p:cNvGrpSpPr/>
          <p:nvPr/>
        </p:nvGrpSpPr>
        <p:grpSpPr>
          <a:xfrm>
            <a:off x="1423299" y="1642531"/>
            <a:ext cx="376393" cy="409775"/>
            <a:chOff x="488294" y="4027109"/>
            <a:chExt cx="1167382" cy="1382384"/>
          </a:xfrm>
        </p:grpSpPr>
        <p:pic>
          <p:nvPicPr>
            <p:cNvPr id="492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3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4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95" name="Group 494"/>
          <p:cNvGrpSpPr/>
          <p:nvPr/>
        </p:nvGrpSpPr>
        <p:grpSpPr>
          <a:xfrm>
            <a:off x="1495307" y="1714539"/>
            <a:ext cx="376393" cy="409775"/>
            <a:chOff x="488294" y="4027109"/>
            <a:chExt cx="1167382" cy="1382384"/>
          </a:xfrm>
        </p:grpSpPr>
        <p:pic>
          <p:nvPicPr>
            <p:cNvPr id="496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7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8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9" name="TextBox 498"/>
          <p:cNvSpPr txBox="1"/>
          <p:nvPr/>
        </p:nvSpPr>
        <p:spPr>
          <a:xfrm>
            <a:off x="179512" y="218703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2</a:t>
            </a:r>
            <a:endParaRPr lang="en-GB" dirty="0"/>
          </a:p>
        </p:txBody>
      </p:sp>
      <p:grpSp>
        <p:nvGrpSpPr>
          <p:cNvPr id="500" name="Group 499"/>
          <p:cNvGrpSpPr/>
          <p:nvPr/>
        </p:nvGrpSpPr>
        <p:grpSpPr>
          <a:xfrm>
            <a:off x="1365282" y="2132856"/>
            <a:ext cx="376393" cy="409775"/>
            <a:chOff x="488294" y="4027109"/>
            <a:chExt cx="1167382" cy="1382384"/>
          </a:xfrm>
        </p:grpSpPr>
        <p:pic>
          <p:nvPicPr>
            <p:cNvPr id="501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2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3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04" name="Group 503"/>
          <p:cNvGrpSpPr/>
          <p:nvPr/>
        </p:nvGrpSpPr>
        <p:grpSpPr>
          <a:xfrm>
            <a:off x="1417639" y="2182591"/>
            <a:ext cx="376393" cy="409775"/>
            <a:chOff x="488294" y="4027109"/>
            <a:chExt cx="1167382" cy="1382384"/>
          </a:xfrm>
        </p:grpSpPr>
        <p:pic>
          <p:nvPicPr>
            <p:cNvPr id="505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6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7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1489647" y="2254599"/>
            <a:ext cx="376393" cy="409775"/>
            <a:chOff x="488294" y="4027109"/>
            <a:chExt cx="1167382" cy="1382384"/>
          </a:xfrm>
        </p:grpSpPr>
        <p:pic>
          <p:nvPicPr>
            <p:cNvPr id="509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0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1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12" name="TextBox 511"/>
          <p:cNvSpPr txBox="1"/>
          <p:nvPr/>
        </p:nvSpPr>
        <p:spPr>
          <a:xfrm>
            <a:off x="179512" y="271854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3</a:t>
            </a:r>
            <a:endParaRPr lang="en-GB" dirty="0"/>
          </a:p>
        </p:txBody>
      </p:sp>
      <p:grpSp>
        <p:nvGrpSpPr>
          <p:cNvPr id="513" name="Group 512"/>
          <p:cNvGrpSpPr/>
          <p:nvPr/>
        </p:nvGrpSpPr>
        <p:grpSpPr>
          <a:xfrm>
            <a:off x="1365282" y="2664374"/>
            <a:ext cx="376393" cy="409775"/>
            <a:chOff x="488294" y="4027109"/>
            <a:chExt cx="1167382" cy="1382384"/>
          </a:xfrm>
        </p:grpSpPr>
        <p:pic>
          <p:nvPicPr>
            <p:cNvPr id="514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5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6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17" name="Group 516"/>
          <p:cNvGrpSpPr/>
          <p:nvPr/>
        </p:nvGrpSpPr>
        <p:grpSpPr>
          <a:xfrm>
            <a:off x="1417639" y="2714109"/>
            <a:ext cx="376393" cy="409775"/>
            <a:chOff x="488294" y="4027109"/>
            <a:chExt cx="1167382" cy="1382384"/>
          </a:xfrm>
        </p:grpSpPr>
        <p:pic>
          <p:nvPicPr>
            <p:cNvPr id="518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9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0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21" name="Group 520"/>
          <p:cNvGrpSpPr/>
          <p:nvPr/>
        </p:nvGrpSpPr>
        <p:grpSpPr>
          <a:xfrm>
            <a:off x="1489647" y="2786117"/>
            <a:ext cx="376393" cy="409775"/>
            <a:chOff x="488294" y="4027109"/>
            <a:chExt cx="1167382" cy="1382384"/>
          </a:xfrm>
        </p:grpSpPr>
        <p:pic>
          <p:nvPicPr>
            <p:cNvPr id="522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3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4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525" name="TextBox 524"/>
          <p:cNvSpPr txBox="1"/>
          <p:nvPr/>
        </p:nvSpPr>
        <p:spPr>
          <a:xfrm>
            <a:off x="179512" y="618311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Subject N</a:t>
            </a:r>
            <a:endParaRPr lang="en-GB" dirty="0"/>
          </a:p>
        </p:txBody>
      </p:sp>
      <p:grpSp>
        <p:nvGrpSpPr>
          <p:cNvPr id="526" name="Group 525"/>
          <p:cNvGrpSpPr/>
          <p:nvPr/>
        </p:nvGrpSpPr>
        <p:grpSpPr>
          <a:xfrm>
            <a:off x="1365282" y="6128937"/>
            <a:ext cx="376393" cy="409775"/>
            <a:chOff x="488294" y="4027109"/>
            <a:chExt cx="1167382" cy="1382384"/>
          </a:xfrm>
        </p:grpSpPr>
        <p:pic>
          <p:nvPicPr>
            <p:cNvPr id="527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8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9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30" name="Group 529"/>
          <p:cNvGrpSpPr/>
          <p:nvPr/>
        </p:nvGrpSpPr>
        <p:grpSpPr>
          <a:xfrm>
            <a:off x="1417639" y="6178672"/>
            <a:ext cx="376393" cy="409775"/>
            <a:chOff x="488294" y="4027109"/>
            <a:chExt cx="1167382" cy="1382384"/>
          </a:xfrm>
        </p:grpSpPr>
        <p:pic>
          <p:nvPicPr>
            <p:cNvPr id="531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2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3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1489647" y="6250680"/>
            <a:ext cx="376393" cy="409775"/>
            <a:chOff x="488294" y="4027109"/>
            <a:chExt cx="1167382" cy="1382384"/>
          </a:xfrm>
        </p:grpSpPr>
        <p:pic>
          <p:nvPicPr>
            <p:cNvPr id="535" name="Picture 20" descr="smoothed_func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51" y="4041068"/>
              <a:ext cx="1152525" cy="136842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6" name="Line 3"/>
            <p:cNvSpPr>
              <a:spLocks noChangeShapeType="1"/>
            </p:cNvSpPr>
            <p:nvPr/>
          </p:nvSpPr>
          <p:spPr bwMode="auto">
            <a:xfrm flipV="1">
              <a:off x="1431269" y="4027109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7" name="Line 4"/>
            <p:cNvSpPr>
              <a:spLocks noChangeShapeType="1"/>
            </p:cNvSpPr>
            <p:nvPr/>
          </p:nvSpPr>
          <p:spPr bwMode="auto">
            <a:xfrm flipV="1">
              <a:off x="488294" y="4781965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0925" name="TextBox 20924"/>
          <p:cNvSpPr txBox="1"/>
          <p:nvPr/>
        </p:nvSpPr>
        <p:spPr>
          <a:xfrm>
            <a:off x="1158588" y="4249904"/>
            <a:ext cx="677108" cy="50270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GB" sz="3200" dirty="0" smtClean="0"/>
              <a:t>…</a:t>
            </a:r>
            <a:endParaRPr lang="en-GB" sz="3200" dirty="0"/>
          </a:p>
        </p:txBody>
      </p:sp>
      <p:sp>
        <p:nvSpPr>
          <p:cNvPr id="539" name="Rectangle 3"/>
          <p:cNvSpPr txBox="1">
            <a:spLocks noChangeArrowheads="1"/>
          </p:cNvSpPr>
          <p:nvPr/>
        </p:nvSpPr>
        <p:spPr>
          <a:xfrm>
            <a:off x="5544108" y="1520788"/>
            <a:ext cx="3420380" cy="518457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3366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GB" sz="2800" kern="0" dirty="0" smtClean="0"/>
              <a:t>modelling all subjects at once</a:t>
            </a:r>
          </a:p>
          <a:p>
            <a:pPr marL="0" indent="0">
              <a:buNone/>
            </a:pPr>
            <a:endParaRPr lang="en-GB" sz="1100" kern="0" dirty="0" smtClean="0"/>
          </a:p>
          <a:p>
            <a:pPr marL="0" indent="0">
              <a:buClr>
                <a:srgbClr val="008A3E"/>
              </a:buClr>
              <a:buSzPct val="120000"/>
              <a:buNone/>
            </a:pPr>
            <a:endParaRPr lang="en-GB" sz="1600" kern="0" dirty="0">
              <a:sym typeface="Wingding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1720" y="1304764"/>
            <a:ext cx="3117729" cy="252028"/>
            <a:chOff x="2051720" y="1304764"/>
            <a:chExt cx="3117729" cy="252028"/>
          </a:xfrm>
        </p:grpSpPr>
        <p:cxnSp>
          <p:nvCxnSpPr>
            <p:cNvPr id="20927" name="Straight Connector 20926"/>
            <p:cNvCxnSpPr/>
            <p:nvPr/>
          </p:nvCxnSpPr>
          <p:spPr>
            <a:xfrm>
              <a:off x="2051720" y="1556792"/>
              <a:ext cx="3117729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Rectangle 447"/>
            <p:cNvSpPr/>
            <p:nvPr/>
          </p:nvSpPr>
          <p:spPr>
            <a:xfrm>
              <a:off x="2051720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2339752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2627784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2915816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3203848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3491880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3779912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4067944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4355976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4644008" y="1304764"/>
              <a:ext cx="72008" cy="25202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0908"/>
            <a:ext cx="3233638" cy="29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649288"/>
          </a:xfrm>
        </p:spPr>
        <p:txBody>
          <a:bodyPr/>
          <a:lstStyle/>
          <a:p>
            <a:r>
              <a:rPr lang="en-GB" altLang="en-US" dirty="0" smtClean="0"/>
              <a:t>FFX </a:t>
            </a:r>
            <a:r>
              <a:rPr lang="en-GB" altLang="en-US" dirty="0"/>
              <a:t>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489950" cy="46815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 subjects = 12</a:t>
            </a:r>
          </a:p>
          <a:p>
            <a:pPr>
              <a:defRPr/>
            </a:pPr>
            <a:r>
              <a:rPr lang="en-GB" dirty="0" smtClean="0"/>
              <a:t>Within-subject effect size = [4,3,2,5…]</a:t>
            </a:r>
          </a:p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</a:rPr>
              <a:t>Within-subject variability</a:t>
            </a:r>
            <a:r>
              <a:rPr lang="en-US" altLang="en-US" baseline="30000" dirty="0" smtClean="0"/>
              <a:t> </a:t>
            </a:r>
            <a:r>
              <a:rPr lang="en-GB" dirty="0" smtClean="0"/>
              <a:t>= [0.2,0.4,0.3,0.3, …]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Mean group effect = 2.67</a:t>
            </a:r>
          </a:p>
          <a:p>
            <a:pPr>
              <a:defRPr/>
            </a:pPr>
            <a:r>
              <a:rPr lang="en-GB" dirty="0" smtClean="0"/>
              <a:t>Mean </a:t>
            </a:r>
            <a:r>
              <a:rPr lang="en-US" altLang="en-US" dirty="0" smtClean="0"/>
              <a:t>variability</a:t>
            </a:r>
            <a:r>
              <a:rPr lang="de-DE" baseline="-25000" dirty="0" smtClean="0">
                <a:solidFill>
                  <a:srgbClr val="000000"/>
                </a:solidFill>
              </a:rPr>
              <a:t> </a:t>
            </a:r>
            <a:r>
              <a:rPr lang="en-GB" dirty="0" smtClean="0"/>
              <a:t>= .31</a:t>
            </a:r>
          </a:p>
          <a:p>
            <a:pPr>
              <a:defRPr/>
            </a:pPr>
            <a:r>
              <a:rPr lang="de-DE" dirty="0" smtClean="0">
                <a:latin typeface="+mj-lt"/>
              </a:rPr>
              <a:t>Standard Error Mean (SEM) =</a:t>
            </a:r>
            <a:r>
              <a:rPr lang="de-DE" altLang="en-US" dirty="0" smtClean="0">
                <a:latin typeface="+mj-lt"/>
              </a:rPr>
              <a:t> </a:t>
            </a:r>
            <a:r>
              <a:rPr lang="en-US" altLang="en-US" dirty="0"/>
              <a:t>σ</a:t>
            </a:r>
            <a:r>
              <a:rPr lang="en-US" altLang="en-US" baseline="-25000" dirty="0"/>
              <a:t>w</a:t>
            </a:r>
            <a:r>
              <a:rPr lang="en-US" altLang="en-US" baseline="30000" dirty="0"/>
              <a:t>2 </a:t>
            </a:r>
            <a:r>
              <a:rPr lang="de-DE" dirty="0" smtClean="0">
                <a:latin typeface="+mj-lt"/>
              </a:rPr>
              <a:t>/(sqrt(N))=0.087</a:t>
            </a:r>
          </a:p>
          <a:p>
            <a:pPr>
              <a:defRPr/>
            </a:pPr>
            <a:endParaRPr lang="en-GB" dirty="0" smtClean="0">
              <a:latin typeface="+mj-lt"/>
            </a:endParaRPr>
          </a:p>
          <a:p>
            <a:pPr>
              <a:defRPr/>
            </a:pPr>
            <a:r>
              <a:rPr lang="en-GB" dirty="0" smtClean="0"/>
              <a:t>t=M/SEM = 30.69, p=10</a:t>
            </a:r>
            <a:r>
              <a:rPr lang="en-GB" baseline="30000" dirty="0" smtClean="0"/>
              <a:t>-16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C1658D-1B95-0D4B-855B-BFCCC5503E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Overview</a:t>
            </a:r>
            <a:endParaRPr lang="en-GB" altLang="en-US" dirty="0"/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30200" y="1773238"/>
            <a:ext cx="8489950" cy="439261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Recap of </a:t>
            </a:r>
            <a:r>
              <a:rPr lang="en-GB" altLang="en-US" dirty="0" smtClean="0"/>
              <a:t>first-level </a:t>
            </a:r>
            <a:r>
              <a:rPr lang="en-GB" altLang="en-US" dirty="0"/>
              <a:t>analysis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What is </a:t>
            </a:r>
            <a:r>
              <a:rPr lang="en-GB" altLang="en-US" dirty="0" smtClean="0"/>
              <a:t>second-level </a:t>
            </a:r>
            <a:r>
              <a:rPr lang="en-GB" altLang="en-US" dirty="0"/>
              <a:t>analysis?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Fixed </a:t>
            </a:r>
            <a:r>
              <a:rPr lang="en-GB" altLang="en-US" dirty="0" smtClean="0"/>
              <a:t>versus </a:t>
            </a:r>
            <a:r>
              <a:rPr lang="en-GB" altLang="en-US" dirty="0"/>
              <a:t>random effects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How do we analyse random effects?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Practical </a:t>
            </a:r>
            <a:r>
              <a:rPr lang="en-GB" altLang="en-US" dirty="0" smtClean="0"/>
              <a:t>demonstration</a:t>
            </a:r>
            <a:endParaRPr lang="en-GB" altLang="en-US" dirty="0"/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004C0B-45A1-3C4D-AEC6-A5F2322269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8" y="1314871"/>
            <a:ext cx="7668344" cy="481442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581890" y="5553236"/>
            <a:ext cx="198022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sub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094" y="5172939"/>
                <a:ext cx="504305" cy="380297"/>
              </a:xfrm>
              <a:prstGeom prst="rect">
                <a:avLst/>
              </a:prstGeom>
              <a:blipFill rotWithShape="1">
                <a:blip r:embed="rId11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979893" y="4077072"/>
            <a:ext cx="519373" cy="369332"/>
            <a:chOff x="3979893" y="4077072"/>
            <a:chExt cx="519373" cy="3693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059560" y="4096544"/>
              <a:ext cx="360040" cy="0"/>
            </a:xfrm>
            <a:prstGeom prst="line">
              <a:avLst/>
            </a:prstGeom>
            <a:ln w="19050">
              <a:solidFill>
                <a:srgbClr val="5539FD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𝑤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rgbClr val="5539FD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en-GB" dirty="0" smtClean="0">
                      <a:solidFill>
                        <a:srgbClr val="5539FD"/>
                      </a:solidFill>
                    </a:rPr>
                    <a:t> </a:t>
                  </a:r>
                  <a:endParaRPr lang="en-GB" dirty="0">
                    <a:solidFill>
                      <a:srgbClr val="5539FD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893" y="4077072"/>
                  <a:ext cx="51937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itle 1"/>
          <p:cNvSpPr txBox="1">
            <a:spLocks/>
          </p:cNvSpPr>
          <p:nvPr/>
        </p:nvSpPr>
        <p:spPr>
          <a:xfrm>
            <a:off x="330200" y="908050"/>
            <a:ext cx="8489950" cy="4327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Within- versus between-subject variability</a:t>
            </a: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277405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649288"/>
          </a:xfrm>
        </p:spPr>
        <p:txBody>
          <a:bodyPr/>
          <a:lstStyle/>
          <a:p>
            <a:r>
              <a:rPr lang="en-GB" altLang="en-US" dirty="0" smtClean="0"/>
              <a:t>What is the consequence of ignoring between-subject variability?</a:t>
            </a:r>
            <a:endParaRPr lang="en-GB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489950" cy="4681537"/>
          </a:xfrm>
        </p:spPr>
        <p:txBody>
          <a:bodyPr/>
          <a:lstStyle/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We can only say something about our particular group of subjects – we cannot </a:t>
            </a:r>
            <a:r>
              <a:rPr lang="en-GB" u="sng" dirty="0" smtClean="0"/>
              <a:t>generalise</a:t>
            </a:r>
            <a:r>
              <a:rPr lang="en-GB" dirty="0" smtClean="0"/>
              <a:t> our results to non-tested subjects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C1658D-1B95-0D4B-855B-BFCCC5503E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7019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649288"/>
          </a:xfrm>
        </p:spPr>
        <p:txBody>
          <a:bodyPr/>
          <a:lstStyle/>
          <a:p>
            <a:r>
              <a:rPr lang="en-GB" altLang="en-US" dirty="0"/>
              <a:t>Random effects analysis (RFX)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468313" y="1628775"/>
            <a:ext cx="8207375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dirty="0"/>
              <a:t>We consider both within-subject variance, </a:t>
            </a:r>
            <a:r>
              <a:rPr lang="en-US" altLang="en-US" dirty="0"/>
              <a:t>σ</a:t>
            </a:r>
            <a:r>
              <a:rPr lang="en-US" altLang="en-US" baseline="-25000" dirty="0"/>
              <a:t>w</a:t>
            </a:r>
            <a:r>
              <a:rPr lang="en-US" altLang="en-US" baseline="30000" dirty="0"/>
              <a:t>2</a:t>
            </a:r>
            <a:r>
              <a:rPr lang="en-GB" altLang="en-US" dirty="0"/>
              <a:t>, and between-subject variance, </a:t>
            </a:r>
            <a:r>
              <a:rPr lang="en-US" altLang="en-US" dirty="0"/>
              <a:t>σ</a:t>
            </a:r>
            <a:r>
              <a:rPr lang="en-US" altLang="en-US" baseline="-25000" dirty="0"/>
              <a:t>b</a:t>
            </a:r>
            <a:r>
              <a:rPr lang="en-US" altLang="en-US" baseline="30000" dirty="0"/>
              <a:t>2 </a:t>
            </a:r>
            <a:r>
              <a:rPr lang="en-GB" altLang="en-US" dirty="0" smtClean="0"/>
              <a:t>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dirty="0" smtClean="0"/>
              <a:t>Treats our subjects as a random samples from the wider population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GB" altLang="en-US" dirty="0" smtClean="0"/>
              <a:t>We make inferences about the population from which the subjects were drawn</a:t>
            </a:r>
          </a:p>
        </p:txBody>
      </p:sp>
      <p:sp>
        <p:nvSpPr>
          <p:cNvPr id="4301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AB025E-8294-3749-B051-7AF76A56DD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0154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05109" y="3761246"/>
            <a:ext cx="503238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=</a:t>
            </a:r>
            <a:endParaRPr lang="en-GB" sz="4400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17022" y="3897780"/>
            <a:ext cx="598487" cy="644525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 rot="5400000">
            <a:off x="2294197" y="3913646"/>
            <a:ext cx="3586162" cy="52863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59532" y="1268760"/>
            <a:ext cx="5286380" cy="8382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de-DE" sz="2800" dirty="0">
                <a:solidFill>
                  <a:schemeClr val="tx2"/>
                </a:solidFill>
              </a:rPr>
              <a:t>Example: Two level model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00092" y="1124744"/>
            <a:ext cx="3351213" cy="1250156"/>
            <a:chOff x="8055202" y="1862330"/>
            <a:chExt cx="3351213" cy="1250156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8055202" y="1862330"/>
              <a:ext cx="3351213" cy="1249362"/>
            </a:xfrm>
            <a:prstGeom prst="rect">
              <a:avLst/>
            </a:prstGeom>
            <a:gradFill rotWithShape="0">
              <a:gsLst>
                <a:gs pos="0">
                  <a:srgbClr val="D9FFFF"/>
                </a:gs>
                <a:gs pos="100000">
                  <a:srgbClr val="D9FFFF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GB" dirty="0">
                <a:solidFill>
                  <a:schemeClr val="tx2"/>
                </a:solidFill>
              </a:endParaRPr>
            </a:p>
          </p:txBody>
        </p:sp>
        <p:graphicFrame>
          <p:nvGraphicFramePr>
            <p:cNvPr id="7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8209773" y="1885349"/>
            <a:ext cx="3159125" cy="1227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741" name="Equation" r:id="rId3" imgW="1244520" imgH="482400" progId="Equation.3">
                    <p:embed/>
                  </p:oleObj>
                </mc:Choice>
                <mc:Fallback>
                  <p:oleObj name="Equation" r:id="rId3" imgW="124452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9773" y="1885349"/>
                          <a:ext cx="3159125" cy="12271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8" name="Picture 14" descr="design1st_1"/>
          <p:cNvPicPr>
            <a:picLocks noChangeAspect="1" noChangeArrowheads="1"/>
          </p:cNvPicPr>
          <p:nvPr/>
        </p:nvPicPr>
        <p:blipFill>
          <a:blip r:embed="rId5" cstate="print"/>
          <a:srcRect l="13048" t="7466" r="9587" b="11200"/>
          <a:stretch>
            <a:fillRect/>
          </a:stretch>
        </p:blipFill>
        <p:spPr bwMode="auto">
          <a:xfrm>
            <a:off x="1208347" y="2394409"/>
            <a:ext cx="1539875" cy="35877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rot="5400000">
            <a:off x="2165609" y="3959696"/>
            <a:ext cx="1798637" cy="509588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794000" y="3867150"/>
          <a:ext cx="5461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2" name="Equation" r:id="rId6" imgW="253800" imgH="228600" progId="Equation.3">
                  <p:embed/>
                </p:oleObj>
              </mc:Choice>
              <mc:Fallback>
                <p:oleObj name="Equation" r:id="rId6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867150"/>
                        <a:ext cx="5461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1"/>
          <p:cNvGraphicFramePr>
            <a:graphicFrameLocks noChangeAspect="1"/>
          </p:cNvGraphicFramePr>
          <p:nvPr>
            <p:extLst/>
          </p:nvPr>
        </p:nvGraphicFramePr>
        <p:xfrm>
          <a:off x="3827722" y="3966034"/>
          <a:ext cx="51117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3" name="Equation" r:id="rId8" imgW="228600" imgH="203040" progId="Equation.3">
                  <p:embed/>
                </p:oleObj>
              </mc:Choice>
              <mc:Fallback>
                <p:oleObj name="Equation" r:id="rId8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7722" y="3966034"/>
                        <a:ext cx="51117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319722" y="3761246"/>
            <a:ext cx="503237" cy="762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4400" b="1"/>
              <a:t>+</a:t>
            </a:r>
            <a:endParaRPr lang="en-GB" sz="4400" b="1" dirty="0"/>
          </a:p>
        </p:txBody>
      </p:sp>
      <p:sp>
        <p:nvSpPr>
          <p:cNvPr id="13" name="AutoShape 23"/>
          <p:cNvSpPr>
            <a:spLocks/>
          </p:cNvSpPr>
          <p:nvPr/>
        </p:nvSpPr>
        <p:spPr bwMode="auto">
          <a:xfrm>
            <a:off x="4557972" y="2403934"/>
            <a:ext cx="685800" cy="3670300"/>
          </a:xfrm>
          <a:prstGeom prst="rightBrace">
            <a:avLst>
              <a:gd name="adj1" fmla="val 44599"/>
              <a:gd name="adj2" fmla="val 50000"/>
            </a:avLst>
          </a:prstGeom>
          <a:noFill/>
          <a:ln w="76200">
            <a:solidFill>
              <a:srgbClr val="00CCFF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 rot="5400000">
            <a:off x="4815147" y="3950159"/>
            <a:ext cx="1841500" cy="603250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aphicFrame>
        <p:nvGraphicFramePr>
          <p:cNvPr id="15" name="Object 25"/>
          <p:cNvGraphicFramePr>
            <a:graphicFrameLocks noChangeAspect="1"/>
          </p:cNvGraphicFramePr>
          <p:nvPr>
            <p:extLst/>
          </p:nvPr>
        </p:nvGraphicFramePr>
        <p:xfrm>
          <a:off x="5410200" y="3933825"/>
          <a:ext cx="660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4" name="Equation" r:id="rId10" imgW="253800" imgH="228600" progId="Equation.3">
                  <p:embed/>
                </p:oleObj>
              </mc:Choice>
              <mc:Fallback>
                <p:oleObj name="Equation" r:id="rId10" imgW="253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933825"/>
                        <a:ext cx="660400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5975609" y="3961271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=</a:t>
            </a:r>
            <a:endParaRPr lang="en-GB" sz="3200" b="1" dirty="0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rot="5400000">
            <a:off x="5740262" y="3906106"/>
            <a:ext cx="1841500" cy="69135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aphicFrame>
        <p:nvGraphicFramePr>
          <p:cNvPr id="18" name="Object 28"/>
          <p:cNvGraphicFramePr>
            <a:graphicFrameLocks noChangeAspect="1"/>
          </p:cNvGraphicFramePr>
          <p:nvPr>
            <p:extLst/>
          </p:nvPr>
        </p:nvGraphicFramePr>
        <p:xfrm>
          <a:off x="6378834" y="4089859"/>
          <a:ext cx="617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5" name="Equation" r:id="rId12" imgW="291960" imgH="190440" progId="Equation.3">
                  <p:embed/>
                </p:oleObj>
              </mc:Choice>
              <mc:Fallback>
                <p:oleObj name="Equation" r:id="rId12" imgW="2919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8834" y="4089859"/>
                        <a:ext cx="6175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9"/>
          <p:cNvGraphicFramePr>
            <a:graphicFrameLocks noChangeAspect="1"/>
          </p:cNvGraphicFramePr>
          <p:nvPr>
            <p:extLst/>
          </p:nvPr>
        </p:nvGraphicFramePr>
        <p:xfrm>
          <a:off x="7094538" y="3984625"/>
          <a:ext cx="6397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6" name="Equation" r:id="rId14" imgW="266400" imgH="228600" progId="Equation.3">
                  <p:embed/>
                </p:oleObj>
              </mc:Choice>
              <mc:Fallback>
                <p:oleObj name="Equation" r:id="rId14" imgW="266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4538" y="3984625"/>
                        <a:ext cx="639762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7602797" y="3948571"/>
            <a:ext cx="415925" cy="579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200" b="1"/>
              <a:t>+</a:t>
            </a:r>
            <a:endParaRPr lang="en-GB" sz="3200" b="1" dirty="0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 rot="5400000">
            <a:off x="7438491" y="3892215"/>
            <a:ext cx="1841500" cy="706437"/>
          </a:xfrm>
          <a:prstGeom prst="rect">
            <a:avLst/>
          </a:prstGeom>
          <a:solidFill>
            <a:srgbClr val="C0C0C0"/>
          </a:soli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graphicFrame>
        <p:nvGraphicFramePr>
          <p:cNvPr id="22" name="Object 32"/>
          <p:cNvGraphicFramePr>
            <a:graphicFrameLocks noChangeAspect="1"/>
          </p:cNvGraphicFramePr>
          <p:nvPr>
            <p:extLst/>
          </p:nvPr>
        </p:nvGraphicFramePr>
        <p:xfrm>
          <a:off x="8067934" y="4027946"/>
          <a:ext cx="538163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7" name="Equation" r:id="rId16" imgW="241200" imgH="203040" progId="Equation.3">
                  <p:embed/>
                </p:oleObj>
              </mc:Choice>
              <mc:Fallback>
                <p:oleObj name="Equation" r:id="rId16" imgW="241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7934" y="4027946"/>
                        <a:ext cx="538163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5"/>
          <p:cNvGraphicFramePr>
            <a:graphicFrameLocks noChangeAspect="1"/>
          </p:cNvGraphicFramePr>
          <p:nvPr>
            <p:extLst/>
          </p:nvPr>
        </p:nvGraphicFramePr>
        <p:xfrm>
          <a:off x="290772" y="3935871"/>
          <a:ext cx="3333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8" name="Equation" r:id="rId18" imgW="139680" imgH="164880" progId="Equation.3">
                  <p:embed/>
                </p:oleObj>
              </mc:Choice>
              <mc:Fallback>
                <p:oleObj name="Equation" r:id="rId18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72" y="3935871"/>
                        <a:ext cx="333375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6"/>
          <p:cNvGraphicFramePr>
            <a:graphicFrameLocks noChangeAspect="1"/>
          </p:cNvGraphicFramePr>
          <p:nvPr>
            <p:extLst/>
          </p:nvPr>
        </p:nvGraphicFramePr>
        <p:xfrm>
          <a:off x="1208347" y="2884946"/>
          <a:ext cx="4651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9" name="Equation" r:id="rId20" imgW="279360" imgH="228600" progId="Equation.3">
                  <p:embed/>
                </p:oleObj>
              </mc:Choice>
              <mc:Fallback>
                <p:oleObj name="Equation" r:id="rId20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347" y="2884946"/>
                        <a:ext cx="465137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7"/>
          <p:cNvGraphicFramePr>
            <a:graphicFrameLocks noChangeAspect="1"/>
          </p:cNvGraphicFramePr>
          <p:nvPr>
            <p:extLst/>
          </p:nvPr>
        </p:nvGraphicFramePr>
        <p:xfrm>
          <a:off x="1730634" y="4000959"/>
          <a:ext cx="4651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0" name="Equation" r:id="rId22" imgW="279360" imgH="228600" progId="Equation.3">
                  <p:embed/>
                </p:oleObj>
              </mc:Choice>
              <mc:Fallback>
                <p:oleObj name="Equation" r:id="rId22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634" y="4000959"/>
                        <a:ext cx="465138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8"/>
          <p:cNvGraphicFramePr>
            <a:graphicFrameLocks noChangeAspect="1"/>
          </p:cNvGraphicFramePr>
          <p:nvPr>
            <p:extLst/>
          </p:nvPr>
        </p:nvGraphicFramePr>
        <p:xfrm>
          <a:off x="2251334" y="5118559"/>
          <a:ext cx="4651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1" name="Equation" r:id="rId24" imgW="279360" imgH="241200" progId="Equation.3">
                  <p:embed/>
                </p:oleObj>
              </mc:Choice>
              <mc:Fallback>
                <p:oleObj name="Equation" r:id="rId24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334" y="5118559"/>
                        <a:ext cx="465138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5862897" y="5648268"/>
            <a:ext cx="2287587" cy="3693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dirty="0"/>
              <a:t>Second level</a:t>
            </a:r>
            <a:endParaRPr lang="en-GB" dirty="0"/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1446472" y="6130868"/>
            <a:ext cx="2376487" cy="369332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FFFF99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/>
            <a:r>
              <a:rPr lang="de-DE" dirty="0"/>
              <a:t>First level</a:t>
            </a:r>
            <a:endParaRPr lang="en-GB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304800" y="692696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Hierarchical models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6500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est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2" y="2565397"/>
            <a:ext cx="8572500" cy="1500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5"/>
          <p:cNvGraphicFramePr>
            <a:graphicFrameLocks noChangeAspect="1"/>
          </p:cNvGraphicFramePr>
          <p:nvPr>
            <p:extLst/>
          </p:nvPr>
        </p:nvGraphicFramePr>
        <p:xfrm>
          <a:off x="2870200" y="1341438"/>
          <a:ext cx="34036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Equation" r:id="rId4" imgW="1244520" imgH="482400" progId="Equation.3">
                  <p:embed/>
                </p:oleObj>
              </mc:Choice>
              <mc:Fallback>
                <p:oleObj name="Equation" r:id="rId4" imgW="12445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341438"/>
                        <a:ext cx="3403600" cy="1322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703888" y="3205951"/>
            <a:ext cx="4762" cy="541337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 flipV="1">
            <a:off x="5707063" y="3205951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 flipV="1">
            <a:off x="5707063" y="3075776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 flipV="1">
            <a:off x="5707062" y="2886860"/>
            <a:ext cx="1588" cy="974187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5707063" y="2747163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 flipV="1">
            <a:off x="5707063" y="2667788"/>
            <a:ext cx="1587" cy="177800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04148" y="4479672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Within-subject Variance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4149" y="5009110"/>
            <a:ext cx="3145605" cy="400110"/>
          </a:xfrm>
          <a:prstGeom prst="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Between-subject Variance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3528" y="4077072"/>
            <a:ext cx="7783434" cy="268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Two sources of </a:t>
            </a:r>
            <a:r>
              <a:rPr lang="en-GB" sz="2400" kern="0" dirty="0" smtClean="0">
                <a:latin typeface="Arial" pitchFamily="34" charset="0"/>
              </a:rPr>
              <a:t>random variation:</a:t>
            </a:r>
            <a:endParaRPr lang="en-GB" sz="2400" kern="0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solidFill>
                  <a:srgbClr val="FF0000"/>
                </a:solidFill>
                <a:latin typeface="Arial" pitchFamily="34" charset="0"/>
              </a:rPr>
              <a:t>measurement </a:t>
            </a:r>
            <a:r>
              <a:rPr lang="en-GB" sz="2400" kern="0" dirty="0" smtClean="0">
                <a:solidFill>
                  <a:srgbClr val="FF0000"/>
                </a:solidFill>
                <a:latin typeface="Arial" pitchFamily="34" charset="0"/>
              </a:rPr>
              <a:t>error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kern="0" dirty="0">
                <a:solidFill>
                  <a:srgbClr val="FF0000"/>
                </a:solidFill>
              </a:rPr>
              <a:t> </a:t>
            </a:r>
            <a:r>
              <a:rPr lang="en-GB" sz="2400" kern="0" dirty="0" smtClean="0">
                <a:solidFill>
                  <a:srgbClr val="00B050"/>
                </a:solidFill>
                <a:latin typeface="Arial" pitchFamily="34" charset="0"/>
              </a:rPr>
              <a:t>response </a:t>
            </a:r>
            <a:r>
              <a:rPr lang="en-GB" sz="2400" kern="0" dirty="0">
                <a:solidFill>
                  <a:srgbClr val="00B050"/>
                </a:solidFill>
                <a:latin typeface="Arial" pitchFamily="34" charset="0"/>
              </a:rPr>
              <a:t>magnitude </a:t>
            </a:r>
            <a:r>
              <a:rPr lang="en-GB" sz="2000" kern="0" dirty="0">
                <a:latin typeface="Arial" pitchFamily="34" charset="0"/>
              </a:rPr>
              <a:t>(over subjects)</a:t>
            </a:r>
            <a:endParaRPr lang="en-GB" sz="2000" kern="0" dirty="0">
              <a:solidFill>
                <a:srgbClr val="FF0000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993366"/>
              </a:buClr>
              <a:buFont typeface="Wingdings" pitchFamily="2" charset="2"/>
              <a:buChar char="q"/>
              <a:defRPr/>
            </a:pPr>
            <a:r>
              <a:rPr lang="en-GB" sz="2400" kern="0" dirty="0">
                <a:latin typeface="Arial" pitchFamily="34" charset="0"/>
              </a:rPr>
              <a:t>Response magnitude is </a:t>
            </a:r>
            <a:r>
              <a:rPr lang="en-GB" sz="2400" i="1" kern="0" dirty="0">
                <a:latin typeface="Arial" pitchFamily="34" charset="0"/>
              </a:rPr>
              <a:t>random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r>
              <a:rPr lang="en-GB" sz="2400" i="1" kern="0" dirty="0">
                <a:latin typeface="Arial" pitchFamily="34" charset="0"/>
              </a:rPr>
              <a:t> </a:t>
            </a:r>
            <a:r>
              <a:rPr lang="en-GB" sz="2400" kern="0" dirty="0">
                <a:latin typeface="Arial" pitchFamily="34" charset="0"/>
              </a:rPr>
              <a:t>each subject/session has random </a:t>
            </a:r>
            <a:r>
              <a:rPr lang="en-GB" sz="2400" kern="0" dirty="0" smtClean="0">
                <a:latin typeface="Arial" pitchFamily="34" charset="0"/>
              </a:rPr>
              <a:t>magnitude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30200" y="908050"/>
            <a:ext cx="8489950" cy="43271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altLang="en-US" kern="0" dirty="0" smtClean="0"/>
              <a:t>Random effects</a:t>
            </a:r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4949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3599892" y="148478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Contrast Images</a:t>
            </a:r>
            <a:endParaRPr lang="en-GB" dirty="0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35" r="53736"/>
          <a:stretch/>
        </p:blipFill>
        <p:spPr>
          <a:xfrm>
            <a:off x="4069817" y="2035465"/>
            <a:ext cx="980919" cy="1165703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02" r="52541"/>
          <a:stretch/>
        </p:blipFill>
        <p:spPr>
          <a:xfrm>
            <a:off x="4069817" y="3641967"/>
            <a:ext cx="1006239" cy="1144386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54470"/>
          <a:stretch/>
        </p:blipFill>
        <p:spPr>
          <a:xfrm>
            <a:off x="4079405" y="5210085"/>
            <a:ext cx="965347" cy="1151771"/>
          </a:xfrm>
          <a:prstGeom prst="rect">
            <a:avLst/>
          </a:prstGeom>
        </p:spPr>
      </p:pic>
      <p:grpSp>
        <p:nvGrpSpPr>
          <p:cNvPr id="1012" name="Group 1011"/>
          <p:cNvGrpSpPr/>
          <p:nvPr/>
        </p:nvGrpSpPr>
        <p:grpSpPr>
          <a:xfrm>
            <a:off x="-508" y="931018"/>
            <a:ext cx="3996444" cy="5486314"/>
            <a:chOff x="-508" y="931018"/>
            <a:chExt cx="3996444" cy="5486314"/>
          </a:xfrm>
        </p:grpSpPr>
        <p:sp>
          <p:nvSpPr>
            <p:cNvPr id="222" name="TextBox 221"/>
            <p:cNvSpPr txBox="1"/>
            <p:nvPr/>
          </p:nvSpPr>
          <p:spPr>
            <a:xfrm>
              <a:off x="467544" y="148478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fMRI data</a:t>
              </a:r>
              <a:endParaRPr lang="en-GB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1907704" y="1484784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Design Matrix</a:t>
              </a:r>
              <a:endParaRPr lang="en-GB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2436631" y="1891797"/>
              <a:ext cx="857405" cy="1339368"/>
              <a:chOff x="3066523" y="1157825"/>
              <a:chExt cx="857405" cy="1339368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39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0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41" name="Picture 1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2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3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4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5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6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7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8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9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0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37" name="Straight Connector 136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Rectangle 137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03331" y="1944384"/>
              <a:ext cx="1072884" cy="1287529"/>
              <a:chOff x="488294" y="4027109"/>
              <a:chExt cx="1472182" cy="1687184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5" name="Group 184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9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86" name="Group 185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8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8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503" name="TextBox 502"/>
            <p:cNvSpPr txBox="1"/>
            <p:nvPr/>
          </p:nvSpPr>
          <p:spPr>
            <a:xfrm>
              <a:off x="-508" y="2005760"/>
              <a:ext cx="461665" cy="105413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1</a:t>
              </a:r>
              <a:endParaRPr lang="en-GB" dirty="0"/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2436631" y="3674863"/>
              <a:ext cx="857405" cy="1130181"/>
              <a:chOff x="4206875" y="1087438"/>
              <a:chExt cx="5353050" cy="5581650"/>
            </a:xfrm>
          </p:grpSpPr>
          <p:sp>
            <p:nvSpPr>
              <p:cNvPr id="155" name="Rectangle 114"/>
              <p:cNvSpPr>
                <a:spLocks noChangeArrowheads="1"/>
              </p:cNvSpPr>
              <p:nvPr/>
            </p:nvSpPr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Rectangle 115"/>
              <p:cNvSpPr>
                <a:spLocks noChangeArrowheads="1"/>
              </p:cNvSpPr>
              <p:nvPr/>
            </p:nvSpPr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157" name="Picture 11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6875" y="1087438"/>
                <a:ext cx="5353050" cy="5581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8" name="Line 117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Line 118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Line 119"/>
              <p:cNvSpPr>
                <a:spLocks noChangeShapeType="1"/>
              </p:cNvSpPr>
              <p:nvPr/>
            </p:nvSpPr>
            <p:spPr bwMode="auto">
              <a:xfrm>
                <a:off x="955992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Line 120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Line 121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Line 122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Line 123"/>
              <p:cNvSpPr>
                <a:spLocks noChangeShapeType="1"/>
              </p:cNvSpPr>
              <p:nvPr/>
            </p:nvSpPr>
            <p:spPr bwMode="auto">
              <a:xfrm>
                <a:off x="4206875" y="666908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Line 124"/>
              <p:cNvSpPr>
                <a:spLocks noChangeShapeType="1"/>
              </p:cNvSpPr>
              <p:nvPr/>
            </p:nvSpPr>
            <p:spPr bwMode="auto">
              <a:xfrm>
                <a:off x="4206875" y="1087438"/>
                <a:ext cx="535305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Line 125"/>
              <p:cNvSpPr>
                <a:spLocks noChangeShapeType="1"/>
              </p:cNvSpPr>
              <p:nvPr/>
            </p:nvSpPr>
            <p:spPr bwMode="auto">
              <a:xfrm>
                <a:off x="9559925" y="1087438"/>
                <a:ext cx="0" cy="558165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153" name="Straight Connector 152"/>
            <p:cNvCxnSpPr/>
            <p:nvPr/>
          </p:nvCxnSpPr>
          <p:spPr>
            <a:xfrm>
              <a:off x="2436631" y="3612615"/>
              <a:ext cx="857405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Rectangle 153"/>
            <p:cNvSpPr/>
            <p:nvPr/>
          </p:nvSpPr>
          <p:spPr>
            <a:xfrm>
              <a:off x="2436631" y="3465676"/>
              <a:ext cx="101321" cy="146939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007" name="Group 1006"/>
            <p:cNvGrpSpPr/>
            <p:nvPr/>
          </p:nvGrpSpPr>
          <p:grpSpPr>
            <a:xfrm>
              <a:off x="503331" y="3545627"/>
              <a:ext cx="1072884" cy="1287529"/>
              <a:chOff x="503331" y="3545627"/>
              <a:chExt cx="1072884" cy="1287529"/>
            </a:xfrm>
          </p:grpSpPr>
          <p:grpSp>
            <p:nvGrpSpPr>
              <p:cNvPr id="197" name="Group 196"/>
              <p:cNvGrpSpPr/>
              <p:nvPr/>
            </p:nvGrpSpPr>
            <p:grpSpPr>
              <a:xfrm>
                <a:off x="503331" y="35456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8" name="Group 197"/>
              <p:cNvGrpSpPr/>
              <p:nvPr/>
            </p:nvGrpSpPr>
            <p:grpSpPr>
              <a:xfrm>
                <a:off x="614396" y="36619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199" name="Group 198"/>
              <p:cNvGrpSpPr/>
              <p:nvPr/>
            </p:nvGrpSpPr>
            <p:grpSpPr>
              <a:xfrm>
                <a:off x="725460" y="3778227"/>
                <a:ext cx="850755" cy="1054929"/>
                <a:chOff x="488294" y="4027109"/>
                <a:chExt cx="1167382" cy="1382384"/>
              </a:xfrm>
            </p:grpSpPr>
            <p:pic>
              <p:nvPicPr>
                <p:cNvPr id="20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504" name="TextBox 503"/>
            <p:cNvSpPr txBox="1"/>
            <p:nvPr/>
          </p:nvSpPr>
          <p:spPr>
            <a:xfrm>
              <a:off x="-508" y="4028513"/>
              <a:ext cx="461665" cy="32316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…</a:t>
              </a:r>
              <a:endParaRPr lang="en-GB" dirty="0"/>
            </a:p>
          </p:txBody>
        </p:sp>
        <p:grpSp>
          <p:nvGrpSpPr>
            <p:cNvPr id="167" name="Group 166"/>
            <p:cNvGrpSpPr/>
            <p:nvPr/>
          </p:nvGrpSpPr>
          <p:grpSpPr>
            <a:xfrm>
              <a:off x="2436631" y="5022488"/>
              <a:ext cx="857405" cy="1339368"/>
              <a:chOff x="3066523" y="1157825"/>
              <a:chExt cx="857405" cy="1339368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71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2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pic>
              <p:nvPicPr>
                <p:cNvPr id="173" name="Picture 116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4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5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6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7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8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9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0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1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2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169" name="Straight Connector 168"/>
              <p:cNvCxnSpPr/>
              <p:nvPr/>
            </p:nvCxnSpPr>
            <p:spPr>
              <a:xfrm>
                <a:off x="3066523" y="1304764"/>
                <a:ext cx="85740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/>
              <p:cNvSpPr/>
              <p:nvPr/>
            </p:nvSpPr>
            <p:spPr>
              <a:xfrm>
                <a:off x="3066523" y="1157825"/>
                <a:ext cx="101321" cy="146939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503331" y="5129803"/>
              <a:ext cx="1072884" cy="1287529"/>
              <a:chOff x="488294" y="4027109"/>
              <a:chExt cx="1472182" cy="1687184"/>
            </a:xfrm>
          </p:grpSpPr>
          <p:grpSp>
            <p:nvGrpSpPr>
              <p:cNvPr id="210" name="Group 209"/>
              <p:cNvGrpSpPr/>
              <p:nvPr/>
            </p:nvGrpSpPr>
            <p:grpSpPr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9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0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1" name="Group 210"/>
              <p:cNvGrpSpPr/>
              <p:nvPr/>
            </p:nvGrpSpPr>
            <p:grpSpPr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12" name="Group 211"/>
              <p:cNvGrpSpPr/>
              <p:nvPr/>
            </p:nvGrpSpPr>
            <p:grpSpPr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21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998" name="Group 997"/>
            <p:cNvGrpSpPr/>
            <p:nvPr/>
          </p:nvGrpSpPr>
          <p:grpSpPr>
            <a:xfrm>
              <a:off x="3419872" y="2672916"/>
              <a:ext cx="576064" cy="2916324"/>
              <a:chOff x="3419872" y="3284984"/>
              <a:chExt cx="576064" cy="2916324"/>
            </a:xfrm>
          </p:grpSpPr>
          <p:cxnSp>
            <p:nvCxnSpPr>
              <p:cNvPr id="233" name="Straight Arrow Connector 232"/>
              <p:cNvCxnSpPr/>
              <p:nvPr/>
            </p:nvCxnSpPr>
            <p:spPr>
              <a:xfrm>
                <a:off x="3419872" y="3284984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/>
              <p:cNvCxnSpPr/>
              <p:nvPr/>
            </p:nvCxnSpPr>
            <p:spPr>
              <a:xfrm>
                <a:off x="3419872" y="4761148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/>
              <p:cNvCxnSpPr/>
              <p:nvPr/>
            </p:nvCxnSpPr>
            <p:spPr>
              <a:xfrm>
                <a:off x="3419872" y="6201308"/>
                <a:ext cx="576064" cy="0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9" name="Straight Arrow Connector 228"/>
            <p:cNvCxnSpPr/>
            <p:nvPr/>
          </p:nvCxnSpPr>
          <p:spPr>
            <a:xfrm>
              <a:off x="1731317" y="2672916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0" name="Group 239"/>
            <p:cNvGrpSpPr/>
            <p:nvPr/>
          </p:nvGrpSpPr>
          <p:grpSpPr>
            <a:xfrm>
              <a:off x="1684058" y="2296569"/>
              <a:ext cx="568909" cy="268335"/>
              <a:chOff x="251520" y="1617274"/>
              <a:chExt cx="3954599" cy="1381767"/>
            </a:xfrm>
          </p:grpSpPr>
          <p:sp>
            <p:nvSpPr>
              <p:cNvPr id="241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6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7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8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9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0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1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2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3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4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5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230" name="Straight Arrow Connector 229"/>
            <p:cNvCxnSpPr/>
            <p:nvPr/>
          </p:nvCxnSpPr>
          <p:spPr>
            <a:xfrm>
              <a:off x="1731317" y="4279670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6" name="Group 325"/>
            <p:cNvGrpSpPr/>
            <p:nvPr/>
          </p:nvGrpSpPr>
          <p:grpSpPr>
            <a:xfrm>
              <a:off x="1684058" y="3903323"/>
              <a:ext cx="568909" cy="268335"/>
              <a:chOff x="251520" y="1617274"/>
              <a:chExt cx="3954599" cy="1381767"/>
            </a:xfrm>
          </p:grpSpPr>
          <p:sp>
            <p:nvSpPr>
              <p:cNvPr id="327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8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9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0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1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2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3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4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5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6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7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8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9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0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1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2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3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4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5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6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7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8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9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0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1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2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3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4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5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6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7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8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9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0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1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2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3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4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5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cxnSp>
          <p:nvCxnSpPr>
            <p:cNvPr id="231" name="Straight Arrow Connector 230"/>
            <p:cNvCxnSpPr/>
            <p:nvPr/>
          </p:nvCxnSpPr>
          <p:spPr>
            <a:xfrm>
              <a:off x="1731317" y="5833352"/>
              <a:ext cx="596172" cy="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2" name="Group 411"/>
            <p:cNvGrpSpPr/>
            <p:nvPr/>
          </p:nvGrpSpPr>
          <p:grpSpPr>
            <a:xfrm>
              <a:off x="1684058" y="5473312"/>
              <a:ext cx="568909" cy="268335"/>
              <a:chOff x="251520" y="1617274"/>
              <a:chExt cx="3954599" cy="1381767"/>
            </a:xfrm>
          </p:grpSpPr>
          <p:sp>
            <p:nvSpPr>
              <p:cNvPr id="413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54 w 4560"/>
                  <a:gd name="T1" fmla="*/ 852 h 1476"/>
                  <a:gd name="T2" fmla="*/ 162 w 4560"/>
                  <a:gd name="T3" fmla="*/ 1122 h 1476"/>
                  <a:gd name="T4" fmla="*/ 270 w 4560"/>
                  <a:gd name="T5" fmla="*/ 1110 h 1476"/>
                  <a:gd name="T6" fmla="*/ 384 w 4560"/>
                  <a:gd name="T7" fmla="*/ 18 h 1476"/>
                  <a:gd name="T8" fmla="*/ 492 w 4560"/>
                  <a:gd name="T9" fmla="*/ 420 h 1476"/>
                  <a:gd name="T10" fmla="*/ 600 w 4560"/>
                  <a:gd name="T11" fmla="*/ 612 h 1476"/>
                  <a:gd name="T12" fmla="*/ 714 w 4560"/>
                  <a:gd name="T13" fmla="*/ 1338 h 1476"/>
                  <a:gd name="T14" fmla="*/ 822 w 4560"/>
                  <a:gd name="T15" fmla="*/ 1278 h 1476"/>
                  <a:gd name="T16" fmla="*/ 930 w 4560"/>
                  <a:gd name="T17" fmla="*/ 990 h 1476"/>
                  <a:gd name="T18" fmla="*/ 1044 w 4560"/>
                  <a:gd name="T19" fmla="*/ 0 h 1476"/>
                  <a:gd name="T20" fmla="*/ 1152 w 4560"/>
                  <a:gd name="T21" fmla="*/ 504 h 1476"/>
                  <a:gd name="T22" fmla="*/ 1260 w 4560"/>
                  <a:gd name="T23" fmla="*/ 276 h 1476"/>
                  <a:gd name="T24" fmla="*/ 1374 w 4560"/>
                  <a:gd name="T25" fmla="*/ 1368 h 1476"/>
                  <a:gd name="T26" fmla="*/ 1482 w 4560"/>
                  <a:gd name="T27" fmla="*/ 1344 h 1476"/>
                  <a:gd name="T28" fmla="*/ 1590 w 4560"/>
                  <a:gd name="T29" fmla="*/ 858 h 1476"/>
                  <a:gd name="T30" fmla="*/ 1698 w 4560"/>
                  <a:gd name="T31" fmla="*/ 300 h 1476"/>
                  <a:gd name="T32" fmla="*/ 1812 w 4560"/>
                  <a:gd name="T33" fmla="*/ 570 h 1476"/>
                  <a:gd name="T34" fmla="*/ 1920 w 4560"/>
                  <a:gd name="T35" fmla="*/ 426 h 1476"/>
                  <a:gd name="T36" fmla="*/ 2028 w 4560"/>
                  <a:gd name="T37" fmla="*/ 1188 h 1476"/>
                  <a:gd name="T38" fmla="*/ 2142 w 4560"/>
                  <a:gd name="T39" fmla="*/ 1110 h 1476"/>
                  <a:gd name="T40" fmla="*/ 2250 w 4560"/>
                  <a:gd name="T41" fmla="*/ 1014 h 1476"/>
                  <a:gd name="T42" fmla="*/ 2358 w 4560"/>
                  <a:gd name="T43" fmla="*/ 162 h 1476"/>
                  <a:gd name="T44" fmla="*/ 2472 w 4560"/>
                  <a:gd name="T45" fmla="*/ 624 h 1476"/>
                  <a:gd name="T46" fmla="*/ 2580 w 4560"/>
                  <a:gd name="T47" fmla="*/ 588 h 1476"/>
                  <a:gd name="T48" fmla="*/ 2688 w 4560"/>
                  <a:gd name="T49" fmla="*/ 1128 h 1476"/>
                  <a:gd name="T50" fmla="*/ 2802 w 4560"/>
                  <a:gd name="T51" fmla="*/ 1332 h 1476"/>
                  <a:gd name="T52" fmla="*/ 2910 w 4560"/>
                  <a:gd name="T53" fmla="*/ 1248 h 1476"/>
                  <a:gd name="T54" fmla="*/ 3018 w 4560"/>
                  <a:gd name="T55" fmla="*/ 48 h 1476"/>
                  <a:gd name="T56" fmla="*/ 3132 w 4560"/>
                  <a:gd name="T57" fmla="*/ 402 h 1476"/>
                  <a:gd name="T58" fmla="*/ 3240 w 4560"/>
                  <a:gd name="T59" fmla="*/ 516 h 1476"/>
                  <a:gd name="T60" fmla="*/ 3348 w 4560"/>
                  <a:gd name="T61" fmla="*/ 1050 h 1476"/>
                  <a:gd name="T62" fmla="*/ 3456 w 4560"/>
                  <a:gd name="T63" fmla="*/ 1476 h 1476"/>
                  <a:gd name="T64" fmla="*/ 3570 w 4560"/>
                  <a:gd name="T65" fmla="*/ 1164 h 1476"/>
                  <a:gd name="T66" fmla="*/ 3678 w 4560"/>
                  <a:gd name="T67" fmla="*/ 204 h 1476"/>
                  <a:gd name="T68" fmla="*/ 3786 w 4560"/>
                  <a:gd name="T69" fmla="*/ 510 h 1476"/>
                  <a:gd name="T70" fmla="*/ 3900 w 4560"/>
                  <a:gd name="T71" fmla="*/ 426 h 1476"/>
                  <a:gd name="T72" fmla="*/ 4008 w 4560"/>
                  <a:gd name="T73" fmla="*/ 1242 h 1476"/>
                  <a:gd name="T74" fmla="*/ 4116 w 4560"/>
                  <a:gd name="T75" fmla="*/ 1284 h 1476"/>
                  <a:gd name="T76" fmla="*/ 4230 w 4560"/>
                  <a:gd name="T77" fmla="*/ 996 h 1476"/>
                  <a:gd name="T78" fmla="*/ 4338 w 4560"/>
                  <a:gd name="T79" fmla="*/ 456 h 1476"/>
                  <a:gd name="T80" fmla="*/ 4446 w 4560"/>
                  <a:gd name="T81" fmla="*/ 792 h 1476"/>
                  <a:gd name="T82" fmla="*/ 4560 w 4560"/>
                  <a:gd name="T83" fmla="*/ 966 h 1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5" name="TextBox 504"/>
            <p:cNvSpPr txBox="1"/>
            <p:nvPr/>
          </p:nvSpPr>
          <p:spPr>
            <a:xfrm>
              <a:off x="-508" y="5244801"/>
              <a:ext cx="461665" cy="109260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GB" dirty="0" smtClean="0"/>
                <a:t>Subject N</a:t>
              </a:r>
              <a:endParaRPr lang="en-GB" dirty="0"/>
            </a:p>
          </p:txBody>
        </p:sp>
        <p:sp>
          <p:nvSpPr>
            <p:cNvPr id="516" name="Rectangle 40"/>
            <p:cNvSpPr>
              <a:spLocks noChangeArrowheads="1"/>
            </p:cNvSpPr>
            <p:nvPr/>
          </p:nvSpPr>
          <p:spPr bwMode="auto">
            <a:xfrm>
              <a:off x="1439652" y="931018"/>
              <a:ext cx="2376487" cy="36933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/>
              <a:r>
                <a:rPr lang="de-DE" dirty="0"/>
                <a:t>First level</a:t>
              </a:r>
              <a:endParaRPr lang="en-GB" dirty="0"/>
            </a:p>
          </p:txBody>
        </p:sp>
      </p:grpSp>
      <p:sp>
        <p:nvSpPr>
          <p:cNvPr id="517" name="Rectangle 516"/>
          <p:cNvSpPr/>
          <p:nvPr/>
        </p:nvSpPr>
        <p:spPr>
          <a:xfrm>
            <a:off x="5148064" y="6376333"/>
            <a:ext cx="401640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400" i="1" dirty="0" err="1"/>
              <a:t>Generalisability</a:t>
            </a:r>
            <a:r>
              <a:rPr lang="en-US" sz="1400" i="1" dirty="0"/>
              <a:t>, Random Effects &amp; Population </a:t>
            </a:r>
            <a:r>
              <a:rPr lang="en-US" sz="1400" i="1" dirty="0" smtClean="0"/>
              <a:t>Inference</a:t>
            </a:r>
            <a:r>
              <a:rPr lang="en-US" sz="1400" dirty="0" smtClean="0"/>
              <a:t>. Holmes </a:t>
            </a:r>
            <a:r>
              <a:rPr lang="en-US" sz="1400" dirty="0"/>
              <a:t>&amp; </a:t>
            </a:r>
            <a:r>
              <a:rPr lang="en-US" sz="1400" dirty="0" err="1"/>
              <a:t>Friston</a:t>
            </a:r>
            <a:r>
              <a:rPr lang="en-US" sz="1400" dirty="0"/>
              <a:t>, </a:t>
            </a:r>
            <a:r>
              <a:rPr lang="en-US" sz="1400" dirty="0" smtClean="0"/>
              <a:t>NeuroImage,1998.</a:t>
            </a:r>
            <a:endParaRPr lang="en-US" sz="1400" dirty="0"/>
          </a:p>
        </p:txBody>
      </p:sp>
      <p:grpSp>
        <p:nvGrpSpPr>
          <p:cNvPr id="1011" name="Group 1010"/>
          <p:cNvGrpSpPr/>
          <p:nvPr/>
        </p:nvGrpSpPr>
        <p:grpSpPr>
          <a:xfrm>
            <a:off x="5044752" y="931018"/>
            <a:ext cx="4055870" cy="4854953"/>
            <a:chOff x="5044752" y="931018"/>
            <a:chExt cx="4055870" cy="4854953"/>
          </a:xfrm>
        </p:grpSpPr>
        <p:grpSp>
          <p:nvGrpSpPr>
            <p:cNvPr id="514" name="Group 513"/>
            <p:cNvGrpSpPr/>
            <p:nvPr/>
          </p:nvGrpSpPr>
          <p:grpSpPr>
            <a:xfrm>
              <a:off x="5044752" y="2528037"/>
              <a:ext cx="2050597" cy="3257934"/>
              <a:chOff x="5044752" y="2713052"/>
              <a:chExt cx="2050597" cy="325793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594"/>
              <a:stretch/>
            </p:blipFill>
            <p:spPr>
              <a:xfrm>
                <a:off x="5848180" y="2713052"/>
                <a:ext cx="1247169" cy="2331271"/>
              </a:xfrm>
              <a:prstGeom prst="rect">
                <a:avLst/>
              </a:prstGeom>
            </p:spPr>
          </p:pic>
          <p:cxnSp>
            <p:nvCxnSpPr>
              <p:cNvPr id="237" name="Straight Arrow Connector 236"/>
              <p:cNvCxnSpPr>
                <a:stCxn id="110" idx="3"/>
              </p:cNvCxnSpPr>
              <p:nvPr/>
            </p:nvCxnSpPr>
            <p:spPr>
              <a:xfrm>
                <a:off x="5050736" y="2803332"/>
                <a:ext cx="797444" cy="597772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/>
              <p:cNvCxnSpPr>
                <a:stCxn id="111" idx="3"/>
              </p:cNvCxnSpPr>
              <p:nvPr/>
            </p:nvCxnSpPr>
            <p:spPr>
              <a:xfrm flipV="1">
                <a:off x="5076056" y="4073761"/>
                <a:ext cx="772124" cy="325414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/>
              <p:cNvCxnSpPr>
                <a:stCxn id="109" idx="3"/>
              </p:cNvCxnSpPr>
              <p:nvPr/>
            </p:nvCxnSpPr>
            <p:spPr>
              <a:xfrm flipV="1">
                <a:off x="5044752" y="4917073"/>
                <a:ext cx="803428" cy="1053913"/>
              </a:xfrm>
              <a:prstGeom prst="straightConnector1">
                <a:avLst/>
              </a:prstGeom>
              <a:ln w="38100">
                <a:solidFill>
                  <a:srgbClr val="660066"/>
                </a:solidFill>
                <a:tailEnd type="stealth" w="lg" len="lg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5" name="Rectangle 39"/>
            <p:cNvSpPr>
              <a:spLocks noChangeArrowheads="1"/>
            </p:cNvSpPr>
            <p:nvPr/>
          </p:nvSpPr>
          <p:spPr bwMode="auto">
            <a:xfrm>
              <a:off x="6156176" y="931018"/>
              <a:ext cx="2376487" cy="36933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79216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de-DE" dirty="0"/>
                <a:t>Second level</a:t>
              </a:r>
              <a:endParaRPr lang="en-GB" dirty="0"/>
            </a:p>
          </p:txBody>
        </p:sp>
        <p:sp>
          <p:nvSpPr>
            <p:cNvPr id="519" name="TextBox 518"/>
            <p:cNvSpPr txBox="1"/>
            <p:nvPr/>
          </p:nvSpPr>
          <p:spPr>
            <a:xfrm>
              <a:off x="5472100" y="1484784"/>
              <a:ext cx="36285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One-sample t-test @ second level</a:t>
              </a:r>
              <a:endParaRPr lang="en-GB" dirty="0"/>
            </a:p>
          </p:txBody>
        </p:sp>
      </p:grpSp>
      <p:cxnSp>
        <p:nvCxnSpPr>
          <p:cNvPr id="1013" name="Straight Connector 1012"/>
          <p:cNvCxnSpPr/>
          <p:nvPr/>
        </p:nvCxnSpPr>
        <p:spPr>
          <a:xfrm>
            <a:off x="5477329" y="931018"/>
            <a:ext cx="0" cy="540639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14" name="Picture 10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62" r="55220"/>
          <a:stretch/>
        </p:blipFill>
        <p:spPr>
          <a:xfrm>
            <a:off x="6084168" y="5008181"/>
            <a:ext cx="952317" cy="1146605"/>
          </a:xfrm>
          <a:prstGeom prst="rect">
            <a:avLst/>
          </a:prstGeom>
        </p:spPr>
      </p:pic>
      <p:pic>
        <p:nvPicPr>
          <p:cNvPr id="1015" name="Picture 10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19" y="3059895"/>
            <a:ext cx="1757232" cy="1599081"/>
          </a:xfrm>
          <a:prstGeom prst="rect">
            <a:avLst/>
          </a:prstGeom>
        </p:spPr>
      </p:pic>
      <p:graphicFrame>
        <p:nvGraphicFramePr>
          <p:cNvPr id="1016" name="Object 1015"/>
          <p:cNvGraphicFramePr>
            <a:graphicFrameLocks noChangeAspect="1"/>
          </p:cNvGraphicFramePr>
          <p:nvPr>
            <p:extLst/>
          </p:nvPr>
        </p:nvGraphicFramePr>
        <p:xfrm>
          <a:off x="7372858" y="2046768"/>
          <a:ext cx="1555626" cy="878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Equation" r:id="rId12" imgW="965160" imgH="520560" progId="Equation.3">
                  <p:embed/>
                </p:oleObj>
              </mc:Choice>
              <mc:Fallback>
                <p:oleObj name="Equation" r:id="rId12" imgW="96516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858" y="2046768"/>
                        <a:ext cx="1555626" cy="878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7" name="Picture 10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4" r="66218" b="44840"/>
          <a:stretch/>
        </p:blipFill>
        <p:spPr>
          <a:xfrm>
            <a:off x="8244408" y="4203702"/>
            <a:ext cx="748202" cy="3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649288"/>
          </a:xfrm>
        </p:spPr>
        <p:txBody>
          <a:bodyPr/>
          <a:lstStyle/>
          <a:p>
            <a:r>
              <a:rPr lang="en-GB" altLang="en-US" dirty="0" smtClean="0"/>
              <a:t>RFX </a:t>
            </a:r>
            <a:r>
              <a:rPr lang="en-GB" altLang="en-US" dirty="0"/>
              <a:t>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489950" cy="468153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N subjects = 12</a:t>
            </a:r>
          </a:p>
          <a:p>
            <a:pPr>
              <a:defRPr/>
            </a:pPr>
            <a:r>
              <a:rPr lang="en-GB" dirty="0" smtClean="0"/>
              <a:t>Within-subject effect size = [4,3,2,5…]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Mean group effect = 2.67</a:t>
            </a:r>
          </a:p>
          <a:p>
            <a:pPr>
              <a:defRPr/>
            </a:pPr>
            <a:r>
              <a:rPr lang="en-GB" dirty="0" smtClean="0"/>
              <a:t>Between-subject </a:t>
            </a:r>
            <a:r>
              <a:rPr lang="en-US" altLang="en-US" dirty="0" smtClean="0"/>
              <a:t>variability</a:t>
            </a:r>
            <a:r>
              <a:rPr lang="de-DE" baseline="-25000" dirty="0" smtClean="0">
                <a:solidFill>
                  <a:srgbClr val="000000"/>
                </a:solidFill>
              </a:rPr>
              <a:t> </a:t>
            </a:r>
            <a:r>
              <a:rPr lang="en-GB" dirty="0" smtClean="0"/>
              <a:t>= 1.07</a:t>
            </a:r>
          </a:p>
          <a:p>
            <a:pPr>
              <a:defRPr/>
            </a:pPr>
            <a:r>
              <a:rPr lang="de-DE" dirty="0" smtClean="0">
                <a:latin typeface="+mj-lt"/>
              </a:rPr>
              <a:t>Standard Error Mean (SEM) =</a:t>
            </a:r>
            <a:r>
              <a:rPr lang="de-DE" altLang="en-US" dirty="0" smtClean="0">
                <a:latin typeface="+mj-lt"/>
              </a:rPr>
              <a:t> </a:t>
            </a:r>
            <a:r>
              <a:rPr lang="en-US" altLang="en-US" dirty="0"/>
              <a:t>σ</a:t>
            </a:r>
            <a:r>
              <a:rPr lang="en-US" altLang="en-US" baseline="-25000" dirty="0"/>
              <a:t>w</a:t>
            </a:r>
            <a:r>
              <a:rPr lang="en-US" altLang="en-US" baseline="30000" dirty="0"/>
              <a:t>2 </a:t>
            </a:r>
            <a:r>
              <a:rPr lang="de-DE" dirty="0" smtClean="0">
                <a:latin typeface="+mj-lt"/>
              </a:rPr>
              <a:t>/(sqrt(N))=0.31</a:t>
            </a:r>
            <a:endParaRPr lang="de-DE" dirty="0">
              <a:latin typeface="+mj-lt"/>
            </a:endParaRPr>
          </a:p>
          <a:p>
            <a:pPr marL="0" indent="0">
              <a:buNone/>
              <a:defRPr/>
            </a:pPr>
            <a:r>
              <a:rPr lang="de-DE" dirty="0" smtClean="0">
                <a:latin typeface="+mj-lt"/>
              </a:rPr>
              <a:t> </a:t>
            </a:r>
          </a:p>
          <a:p>
            <a:pPr>
              <a:defRPr/>
            </a:pPr>
            <a:r>
              <a:rPr lang="en-GB" dirty="0" smtClean="0"/>
              <a:t>t=M/SEM </a:t>
            </a:r>
            <a:r>
              <a:rPr lang="en-GB" dirty="0"/>
              <a:t>= 8.61, p=10</a:t>
            </a:r>
            <a:r>
              <a:rPr lang="en-GB" baseline="30000" dirty="0"/>
              <a:t>-6</a:t>
            </a:r>
          </a:p>
        </p:txBody>
      </p:sp>
      <p:sp>
        <p:nvSpPr>
          <p:cNvPr id="3891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C1658D-1B95-0D4B-855B-BFCCC5503E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444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45004" y="1232756"/>
            <a:ext cx="2382838" cy="2352675"/>
          </a:xfrm>
          <a:prstGeom prst="rect">
            <a:avLst/>
          </a:prstGeom>
          <a:noFill/>
          <a:ln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45004" y="3645024"/>
            <a:ext cx="2382838" cy="2352675"/>
          </a:xfrm>
          <a:prstGeom prst="rect">
            <a:avLst/>
          </a:prstGeom>
          <a:noFill/>
          <a:ln/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6816" y="27678"/>
            <a:ext cx="8229600" cy="54264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>
                <a:solidFill>
                  <a:schemeClr val="bg1"/>
                </a:solidFill>
              </a:rPr>
              <a:t>Summary Statistics RFX Approach</a:t>
            </a:r>
            <a:endParaRPr lang="en-US" b="1" kern="0" dirty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800708"/>
            <a:ext cx="8229600" cy="57089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GB" b="1" kern="0" dirty="0" smtClean="0"/>
              <a:t>Robustness</a:t>
            </a:r>
            <a:endParaRPr lang="en-US" sz="2800" b="1" kern="0" dirty="0" smtClean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59160" y="2046548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Summary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statistics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659160" y="4293096"/>
            <a:ext cx="1752600" cy="914400"/>
          </a:xfrm>
          <a:prstGeom prst="rect">
            <a:avLst/>
          </a:prstGeom>
          <a:gradFill rotWithShape="0">
            <a:gsLst>
              <a:gs pos="0">
                <a:srgbClr val="D9FFFF"/>
              </a:gs>
              <a:gs pos="100000">
                <a:srgbClr val="D9FFFF">
                  <a:gamma/>
                  <a:shade val="79216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DE" dirty="0">
                <a:solidFill>
                  <a:schemeClr val="tx2"/>
                </a:solidFill>
              </a:rPr>
              <a:t>Hierarchical</a:t>
            </a:r>
          </a:p>
          <a:p>
            <a:pPr algn="ctr"/>
            <a:r>
              <a:rPr lang="de-DE" dirty="0">
                <a:solidFill>
                  <a:schemeClr val="tx2"/>
                </a:solidFill>
              </a:rPr>
              <a:t>Model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6525344"/>
            <a:ext cx="8316923" cy="28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993366"/>
              </a:buClr>
            </a:pPr>
            <a:r>
              <a:rPr lang="en-US" sz="1600" i="1" dirty="0"/>
              <a:t>Mixed-effects and fMRI </a:t>
            </a:r>
            <a:r>
              <a:rPr lang="en-US" sz="1600" i="1" dirty="0" smtClean="0"/>
              <a:t>studies</a:t>
            </a:r>
            <a:r>
              <a:rPr lang="en-US" sz="1600" dirty="0" smtClean="0"/>
              <a:t>.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et al., </a:t>
            </a:r>
            <a:r>
              <a:rPr lang="en-US" sz="1600" dirty="0" err="1"/>
              <a:t>NeuroImage</a:t>
            </a:r>
            <a:r>
              <a:rPr lang="en-US" sz="1600" dirty="0"/>
              <a:t>, 2005.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94541"/>
            <a:ext cx="2587625" cy="2354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592660" cy="23593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31840" y="5997699"/>
            <a:ext cx="1837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Listening to words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656279" y="5985284"/>
            <a:ext cx="1444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Viewing faces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07555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13" r="-14713"/>
          <a:stretch>
            <a:fillRect/>
          </a:stretch>
        </p:blipFill>
        <p:spPr bwMode="auto">
          <a:xfrm>
            <a:off x="96838" y="1268760"/>
            <a:ext cx="8850312" cy="47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611188" y="6157044"/>
            <a:ext cx="8064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(from </a:t>
            </a:r>
            <a:r>
              <a:rPr lang="en-US" altLang="en-US" sz="1800" dirty="0" err="1"/>
              <a:t>Poldrack</a:t>
            </a:r>
            <a:r>
              <a:rPr lang="en-US" altLang="en-US" sz="1800" dirty="0"/>
              <a:t>, Mumford and Nichol’s ‘Handbook of fMRI analyses’)</a:t>
            </a:r>
            <a:endParaRPr lang="en-GB" altLang="en-US" sz="1800" dirty="0"/>
          </a:p>
        </p:txBody>
      </p:sp>
      <p:sp>
        <p:nvSpPr>
          <p:cNvPr id="450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3452A6-466F-8D4B-80B4-484BAA225E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0200" y="692696"/>
            <a:ext cx="8489950" cy="649288"/>
          </a:xfrm>
        </p:spPr>
        <p:txBody>
          <a:bodyPr/>
          <a:lstStyle/>
          <a:p>
            <a:r>
              <a:rPr lang="en-GB" altLang="en-US" dirty="0" smtClean="0"/>
              <a:t>Driving </a:t>
            </a:r>
            <a:r>
              <a:rPr lang="en-GB" altLang="en-US" smtClean="0"/>
              <a:t>home difference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2766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Overview of today’s talk</a:t>
            </a:r>
          </a:p>
        </p:txBody>
      </p:sp>
      <p:sp>
        <p:nvSpPr>
          <p:cNvPr id="6451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30200" y="1773238"/>
            <a:ext cx="8489950" cy="439261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Recap of </a:t>
            </a:r>
            <a:r>
              <a:rPr lang="en-GB" altLang="en-US" dirty="0" smtClean="0"/>
              <a:t>first-level </a:t>
            </a:r>
            <a:r>
              <a:rPr lang="en-GB" altLang="en-US" dirty="0"/>
              <a:t>analysis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What is </a:t>
            </a:r>
            <a:r>
              <a:rPr lang="en-GB" altLang="en-US" dirty="0" smtClean="0"/>
              <a:t>second-level </a:t>
            </a:r>
            <a:r>
              <a:rPr lang="en-GB" altLang="en-US" dirty="0"/>
              <a:t>analysis?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Fixed </a:t>
            </a:r>
            <a:r>
              <a:rPr lang="en-GB" altLang="en-US" dirty="0" smtClean="0"/>
              <a:t>versus random </a:t>
            </a:r>
            <a:r>
              <a:rPr lang="en-GB" altLang="en-US" dirty="0"/>
              <a:t>effects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How do we analyse random effects?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>
                <a:solidFill>
                  <a:srgbClr val="7030A0"/>
                </a:solidFill>
              </a:rPr>
              <a:t>Practical demonstration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Questions</a:t>
            </a:r>
          </a:p>
          <a:p>
            <a:pPr marL="514350" indent="-514350" eaLnBrk="1" hangingPunct="1">
              <a:buFontTx/>
              <a:buAutoNum type="arabicPeriod"/>
            </a:pPr>
            <a:endParaRPr lang="en-GB" altLang="en-US" dirty="0"/>
          </a:p>
        </p:txBody>
      </p:sp>
      <p:sp>
        <p:nvSpPr>
          <p:cNvPr id="6451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8A8D65-99DD-E64E-8F7C-24AB0078D10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Overview</a:t>
            </a:r>
            <a:endParaRPr lang="en-GB" altLang="en-US" dirty="0"/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30200" y="1773238"/>
            <a:ext cx="8489950" cy="439261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GB" altLang="en-US" dirty="0">
                <a:solidFill>
                  <a:srgbClr val="7030A0"/>
                </a:solidFill>
              </a:rPr>
              <a:t>Recap of </a:t>
            </a:r>
            <a:r>
              <a:rPr lang="en-GB" altLang="en-US" dirty="0" smtClean="0">
                <a:solidFill>
                  <a:srgbClr val="7030A0"/>
                </a:solidFill>
              </a:rPr>
              <a:t>first-level </a:t>
            </a:r>
            <a:r>
              <a:rPr lang="en-GB" altLang="en-US" dirty="0">
                <a:solidFill>
                  <a:srgbClr val="7030A0"/>
                </a:solidFill>
              </a:rPr>
              <a:t>analysis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What is </a:t>
            </a:r>
            <a:r>
              <a:rPr lang="en-GB" altLang="en-US" dirty="0" smtClean="0"/>
              <a:t>second-level </a:t>
            </a:r>
            <a:r>
              <a:rPr lang="en-GB" altLang="en-US" dirty="0"/>
              <a:t>analysis?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 smtClean="0"/>
              <a:t>Fixed versus random </a:t>
            </a:r>
            <a:r>
              <a:rPr lang="en-GB" altLang="en-US" dirty="0"/>
              <a:t>effects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How do we analyse random effects?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Practical </a:t>
            </a:r>
            <a:r>
              <a:rPr lang="en-GB" altLang="en-US" dirty="0" smtClean="0"/>
              <a:t>demonstration</a:t>
            </a:r>
            <a:endParaRPr lang="en-GB" altLang="en-US" dirty="0"/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ACA0D4-BA4C-DF42-BE25-32BDA36B44F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89950" cy="649288"/>
          </a:xfrm>
        </p:spPr>
        <p:txBody>
          <a:bodyPr/>
          <a:lstStyle/>
          <a:p>
            <a:r>
              <a:rPr lang="en-GB" altLang="en-US" sz="11200"/>
              <a:t>Button-   pressing</a:t>
            </a:r>
          </a:p>
        </p:txBody>
      </p:sp>
      <p:sp>
        <p:nvSpPr>
          <p:cNvPr id="4" name="Oval 3"/>
          <p:cNvSpPr/>
          <p:nvPr/>
        </p:nvSpPr>
        <p:spPr>
          <a:xfrm>
            <a:off x="6732588" y="1922463"/>
            <a:ext cx="1871662" cy="180022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6823BF-42BD-2A40-A782-CCB37C4ED8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68612" name="Picture 2" descr="C:\Users\hardy\Desktop\mfd talk\2ndlevel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549275"/>
            <a:ext cx="8747125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BD03A6-D864-ED48-A577-D161FDB0A7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:\Users\hardy\Desktop\mfd talk\2ndlevel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6" b="29498"/>
          <a:stretch>
            <a:fillRect/>
          </a:stretch>
        </p:blipFill>
        <p:spPr bwMode="auto">
          <a:xfrm>
            <a:off x="212725" y="1306513"/>
            <a:ext cx="41148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Box 4"/>
          <p:cNvSpPr txBox="1">
            <a:spLocks noChangeArrowheads="1"/>
          </p:cNvSpPr>
          <p:nvPr/>
        </p:nvSpPr>
        <p:spPr bwMode="auto">
          <a:xfrm>
            <a:off x="4716463" y="1306513"/>
            <a:ext cx="3959225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2001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200"/>
              <a:t>Directory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200"/>
              <a:t>To write to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200"/>
              <a:t>Design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200"/>
              <a:t>Scans: select con.*img from 1</a:t>
            </a:r>
            <a:r>
              <a:rPr lang="en-GB" altLang="en-US" sz="2200" baseline="30000"/>
              <a:t>st</a:t>
            </a:r>
            <a:r>
              <a:rPr lang="en-GB" altLang="en-US" sz="2200"/>
              <a:t> level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GB" altLang="en-US" sz="2200"/>
              <a:t>Several design options: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2200"/>
              <a:t>1 sample t-test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2200"/>
              <a:t>2 sample t-test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2200"/>
              <a:t>Paired t-test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2200"/>
              <a:t>Multiple regression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2200"/>
              <a:t>1 way ANOVA</a:t>
            </a:r>
          </a:p>
          <a:p>
            <a:pPr lvl="2" eaLnBrk="1" hangingPunct="1">
              <a:spcBef>
                <a:spcPct val="0"/>
              </a:spcBef>
            </a:pPr>
            <a:r>
              <a:rPr lang="en-GB" altLang="en-US" sz="2200"/>
              <a:t>Full or flexible factorial</a:t>
            </a:r>
          </a:p>
        </p:txBody>
      </p:sp>
      <p:sp>
        <p:nvSpPr>
          <p:cNvPr id="70660" name="TextBox 5"/>
          <p:cNvSpPr txBox="1">
            <a:spLocks noChangeArrowheads="1"/>
          </p:cNvSpPr>
          <p:nvPr/>
        </p:nvSpPr>
        <p:spPr bwMode="auto">
          <a:xfrm>
            <a:off x="250825" y="638175"/>
            <a:ext cx="280828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900" b="1"/>
              <a:t>Set-up options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900" b="1"/>
          </a:p>
        </p:txBody>
      </p:sp>
      <p:sp>
        <p:nvSpPr>
          <p:cNvPr id="7" name="Oval 6"/>
          <p:cNvSpPr/>
          <p:nvPr/>
        </p:nvSpPr>
        <p:spPr>
          <a:xfrm>
            <a:off x="1331913" y="2060575"/>
            <a:ext cx="10795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06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D1B022-F0FB-4B43-BB3F-73F152C3881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hardy\Desktop\mfd talk\2ndlevel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6" b="29498"/>
          <a:stretch>
            <a:fillRect/>
          </a:stretch>
        </p:blipFill>
        <p:spPr bwMode="auto">
          <a:xfrm>
            <a:off x="212725" y="1306513"/>
            <a:ext cx="4114800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250825" y="638175"/>
            <a:ext cx="280828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900" b="1"/>
              <a:t>Set-up options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900" b="1"/>
          </a:p>
        </p:txBody>
      </p:sp>
      <p:sp>
        <p:nvSpPr>
          <p:cNvPr id="6" name="TextBox 5"/>
          <p:cNvSpPr txBox="1"/>
          <p:nvPr/>
        </p:nvSpPr>
        <p:spPr>
          <a:xfrm>
            <a:off x="4716463" y="1306513"/>
            <a:ext cx="3959225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Covariates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Input covariates &amp; nuisance variables here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1 value per con*.</a:t>
            </a:r>
            <a:r>
              <a:rPr lang="en-GB" sz="2200" dirty="0" err="1"/>
              <a:t>img</a:t>
            </a:r>
            <a:endParaRPr lang="en-GB" sz="22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Masking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Specifies voxels within image which are to be assessed</a:t>
            </a:r>
          </a:p>
          <a:p>
            <a:pPr marL="742950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sz="2200" dirty="0"/>
              <a:t>Implicit is default</a:t>
            </a:r>
          </a:p>
          <a:p>
            <a:pPr marL="1200150" lvl="2" indent="-285750" eaLnBrk="1" hangingPunct="1">
              <a:buFont typeface="Arial" panose="020B0604020202020204" pitchFamily="34" charset="0"/>
              <a:buChar char="•"/>
              <a:defRPr/>
            </a:pPr>
            <a:endParaRPr lang="en-GB" sz="2200" dirty="0"/>
          </a:p>
          <a:p>
            <a:pPr lvl="1" eaLnBrk="1" hangingPunct="1">
              <a:defRPr/>
            </a:pPr>
            <a:endParaRPr lang="en-GB" sz="2200" dirty="0"/>
          </a:p>
        </p:txBody>
      </p:sp>
      <p:sp>
        <p:nvSpPr>
          <p:cNvPr id="7" name="Oval 6"/>
          <p:cNvSpPr/>
          <p:nvPr/>
        </p:nvSpPr>
        <p:spPr>
          <a:xfrm>
            <a:off x="1403350" y="2636838"/>
            <a:ext cx="720725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403350" y="2874963"/>
            <a:ext cx="720725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271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C68F98-6727-8149-BC6B-58A3FD8B40B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9" r="70470" b="33250"/>
          <a:stretch>
            <a:fillRect/>
          </a:stretch>
        </p:blipFill>
        <p:spPr bwMode="auto">
          <a:xfrm>
            <a:off x="179388" y="1268413"/>
            <a:ext cx="40640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4243388" y="1125538"/>
            <a:ext cx="4572000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2001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200"/>
              <a:t>(scroll down…)</a:t>
            </a:r>
          </a:p>
          <a:p>
            <a:pPr lvl="2" eaLnBrk="1" hangingPunct="1">
              <a:spcBef>
                <a:spcPct val="0"/>
              </a:spcBef>
            </a:pPr>
            <a:endParaRPr lang="en-GB" altLang="en-US" sz="220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2200"/>
          </a:p>
        </p:txBody>
      </p:sp>
      <p:sp>
        <p:nvSpPr>
          <p:cNvPr id="5" name="Oval 4"/>
          <p:cNvSpPr/>
          <p:nvPr/>
        </p:nvSpPr>
        <p:spPr>
          <a:xfrm>
            <a:off x="1331913" y="2924175"/>
            <a:ext cx="1223962" cy="6492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84438" y="2109788"/>
            <a:ext cx="2374900" cy="10160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8" name="TextBox 9"/>
          <p:cNvSpPr txBox="1">
            <a:spLocks noChangeArrowheads="1"/>
          </p:cNvSpPr>
          <p:nvPr/>
        </p:nvSpPr>
        <p:spPr bwMode="auto">
          <a:xfrm>
            <a:off x="4859338" y="1863725"/>
            <a:ext cx="345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(For PET only)</a:t>
            </a:r>
          </a:p>
        </p:txBody>
      </p:sp>
      <p:sp>
        <p:nvSpPr>
          <p:cNvPr id="14" name="Isosceles Triangle 13"/>
          <p:cNvSpPr/>
          <p:nvPr/>
        </p:nvSpPr>
        <p:spPr bwMode="auto">
          <a:xfrm rot="5400000">
            <a:off x="797719" y="1696244"/>
            <a:ext cx="238125" cy="163513"/>
          </a:xfrm>
          <a:prstGeom prst="triangl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74760" name="Group 10"/>
          <p:cNvGrpSpPr>
            <a:grpSpLocks/>
          </p:cNvGrpSpPr>
          <p:nvPr/>
        </p:nvGrpSpPr>
        <p:grpSpPr bwMode="auto">
          <a:xfrm>
            <a:off x="4932363" y="3222625"/>
            <a:ext cx="3500437" cy="2247900"/>
            <a:chOff x="500034" y="3869487"/>
            <a:chExt cx="3500462" cy="1472778"/>
          </a:xfrm>
        </p:grpSpPr>
        <p:sp>
          <p:nvSpPr>
            <p:cNvPr id="16" name="TextBox 15"/>
            <p:cNvSpPr txBox="1"/>
            <p:nvPr/>
          </p:nvSpPr>
          <p:spPr>
            <a:xfrm>
              <a:off x="500034" y="3869487"/>
              <a:ext cx="3500462" cy="14727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n-lt"/>
                </a:rPr>
                <a:t>Specify 2</a:t>
              </a:r>
              <a:r>
                <a:rPr lang="en-GB" sz="2000" b="1" baseline="30000" dirty="0">
                  <a:latin typeface="+mn-lt"/>
                </a:rPr>
                <a:t>nd</a:t>
              </a:r>
              <a:r>
                <a:rPr lang="en-GB" sz="2000" b="1" dirty="0">
                  <a:latin typeface="+mn-lt"/>
                </a:rPr>
                <a:t> level Set-Up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n-lt"/>
                </a:rPr>
                <a:t>↓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n-lt"/>
                </a:rPr>
                <a:t>Save 2</a:t>
              </a:r>
              <a:r>
                <a:rPr lang="en-GB" sz="2000" b="1" baseline="30000" dirty="0">
                  <a:latin typeface="+mn-lt"/>
                </a:rPr>
                <a:t>nd</a:t>
              </a:r>
              <a:r>
                <a:rPr lang="en-GB" sz="2000" b="1" dirty="0">
                  <a:latin typeface="+mn-lt"/>
                </a:rPr>
                <a:t> level Set-Up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n-lt"/>
                </a:rPr>
                <a:t>↓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n-lt"/>
                </a:rPr>
                <a:t>Run analysis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n-lt"/>
                </a:rPr>
                <a:t>↓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latin typeface="+mn-lt"/>
                </a:rPr>
                <a:t>Look at the RESULTS</a:t>
              </a:r>
            </a:p>
          </p:txBody>
        </p:sp>
        <p:sp>
          <p:nvSpPr>
            <p:cNvPr id="17" name="Isosceles Triangle 16"/>
            <p:cNvSpPr/>
            <p:nvPr/>
          </p:nvSpPr>
          <p:spPr>
            <a:xfrm rot="5400000">
              <a:off x="3128979" y="4688018"/>
              <a:ext cx="214260" cy="21431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47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284228-5952-E141-9052-82823148A51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4583113" cy="529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692275" y="3387725"/>
            <a:ext cx="1584325" cy="719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grpSp>
        <p:nvGrpSpPr>
          <p:cNvPr id="76804" name="Group 18"/>
          <p:cNvGrpSpPr>
            <a:grpSpLocks/>
          </p:cNvGrpSpPr>
          <p:nvPr/>
        </p:nvGrpSpPr>
        <p:grpSpPr bwMode="auto">
          <a:xfrm>
            <a:off x="3276600" y="2435225"/>
            <a:ext cx="5688013" cy="3343275"/>
            <a:chOff x="1837" y="1732"/>
            <a:chExt cx="3583" cy="2106"/>
          </a:xfrm>
        </p:grpSpPr>
        <p:pic>
          <p:nvPicPr>
            <p:cNvPr id="76807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53" t="28348" r="35027" b="30708"/>
            <a:stretch>
              <a:fillRect/>
            </a:stretch>
          </p:blipFill>
          <p:spPr bwMode="auto">
            <a:xfrm>
              <a:off x="2925" y="1732"/>
              <a:ext cx="2495" cy="2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8" name="Isosceles Triangle 7"/>
            <p:cNvSpPr>
              <a:spLocks noChangeArrowheads="1"/>
            </p:cNvSpPr>
            <p:nvPr/>
          </p:nvSpPr>
          <p:spPr bwMode="auto">
            <a:xfrm rot="-5400000">
              <a:off x="1332" y="2265"/>
              <a:ext cx="2086" cy="1077"/>
            </a:xfrm>
            <a:prstGeom prst="triangle">
              <a:avLst>
                <a:gd name="adj" fmla="val 63134"/>
              </a:avLst>
            </a:prstGeom>
            <a:solidFill>
              <a:srgbClr val="FFFFFF">
                <a:alpha val="65097"/>
              </a:srgbClr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" name="Oval 7"/>
            <p:cNvSpPr/>
            <p:nvPr/>
          </p:nvSpPr>
          <p:spPr>
            <a:xfrm>
              <a:off x="4059" y="2250"/>
              <a:ext cx="635" cy="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6046788" y="1231900"/>
            <a:ext cx="35290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u="sng"/>
              <a:t>Results</a:t>
            </a:r>
          </a:p>
        </p:txBody>
      </p:sp>
      <p:sp>
        <p:nvSpPr>
          <p:cNvPr id="768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54F5BA-4BC3-414D-9D43-2CAA75E95A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3" t="21848" r="27888" b="31517"/>
          <a:stretch>
            <a:fillRect/>
          </a:stretch>
        </p:blipFill>
        <p:spPr bwMode="auto">
          <a:xfrm>
            <a:off x="301625" y="1438275"/>
            <a:ext cx="43243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extBox 4"/>
          <p:cNvSpPr txBox="1">
            <a:spLocks noChangeArrowheads="1"/>
          </p:cNvSpPr>
          <p:nvPr/>
        </p:nvSpPr>
        <p:spPr bwMode="auto">
          <a:xfrm>
            <a:off x="4932363" y="1628775"/>
            <a:ext cx="3455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e.g. 2</a:t>
            </a:r>
            <a:r>
              <a:rPr lang="en-GB" altLang="en-US" sz="1800" baseline="30000"/>
              <a:t>nd</a:t>
            </a:r>
            <a:r>
              <a:rPr lang="en-GB" altLang="en-US" sz="1800"/>
              <a:t> level 1-sample t-test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363" y="2492375"/>
            <a:ext cx="3600450" cy="1914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600" dirty="0">
                <a:latin typeface="Calibri" pitchFamily="16" charset="0"/>
              </a:rPr>
              <a:t>Select t-contrast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600" dirty="0">
                <a:latin typeface="Calibri" pitchFamily="16" charset="0"/>
              </a:rPr>
              <a:t>Define new contrast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dirty="0">
                <a:latin typeface="Calibri" pitchFamily="16" charset="0"/>
              </a:rPr>
              <a:t>c = +1   (e.g. A&gt;B)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GB" sz="2200" dirty="0">
                <a:latin typeface="Calibri" pitchFamily="16" charset="0"/>
              </a:rPr>
              <a:t>c = -1    (e.g. B&gt;A)</a:t>
            </a:r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2339975" y="4292600"/>
            <a:ext cx="576263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88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1811CC-81FC-C443-8727-2645B8234A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906463"/>
            <a:ext cx="3228975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8400" y="1700213"/>
            <a:ext cx="360045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/>
              <a:t>Select options for displaying results: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GB" dirty="0"/>
              <a:t>Correct for multiple comparisons – FWE/FDR.</a:t>
            </a:r>
          </a:p>
          <a:p>
            <a:pPr eaLnBrk="1" hangingPunct="1">
              <a:defRPr/>
            </a:pPr>
            <a:endParaRPr lang="en-GB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GB" dirty="0"/>
          </a:p>
        </p:txBody>
      </p:sp>
      <p:sp>
        <p:nvSpPr>
          <p:cNvPr id="8090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68A31C-9A54-0E43-AB76-3C316AB344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6" name="Oval 5"/>
          <p:cNvSpPr/>
          <p:nvPr/>
        </p:nvSpPr>
        <p:spPr>
          <a:xfrm>
            <a:off x="1258888" y="1268413"/>
            <a:ext cx="11525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709613"/>
            <a:ext cx="50196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0A859A-9BE0-F64C-BF9B-CEEC2F4E47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7" name="Oval 6"/>
          <p:cNvSpPr/>
          <p:nvPr/>
        </p:nvSpPr>
        <p:spPr>
          <a:xfrm>
            <a:off x="5364163" y="4868863"/>
            <a:ext cx="10795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695325"/>
            <a:ext cx="50387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A0CF0E-C7FB-CD40-881D-28A0F798F4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6" name="Oval 5"/>
          <p:cNvSpPr/>
          <p:nvPr/>
        </p:nvSpPr>
        <p:spPr>
          <a:xfrm>
            <a:off x="5435600" y="5229225"/>
            <a:ext cx="1079500" cy="64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65175"/>
            <a:ext cx="873601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D05645-DAD9-FD41-B5D0-CA3C27EBD88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F0E622-5B0C-5142-958C-E2889184986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714375"/>
            <a:ext cx="50101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427538" y="1196975"/>
            <a:ext cx="1296987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373BDF-AF36-0843-917C-1B2A6267292D}" type="slidenum">
              <a:rPr lang="en-US" altLang="en-US"/>
              <a:pPr/>
              <a:t>41</a:t>
            </a:fld>
            <a:endParaRPr lang="en-US" altLang="en-US"/>
          </a:p>
        </p:txBody>
      </p:sp>
      <p:pic>
        <p:nvPicPr>
          <p:cNvPr id="880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1" b="33652"/>
          <a:stretch>
            <a:fillRect/>
          </a:stretch>
        </p:blipFill>
        <p:spPr bwMode="auto">
          <a:xfrm>
            <a:off x="5076825" y="747713"/>
            <a:ext cx="3743325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9" r="11594"/>
          <a:stretch>
            <a:fillRect/>
          </a:stretch>
        </p:blipFill>
        <p:spPr bwMode="auto">
          <a:xfrm>
            <a:off x="107950" y="747713"/>
            <a:ext cx="460851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1F70A0-1790-3949-BB65-FB570F5592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pic>
        <p:nvPicPr>
          <p:cNvPr id="901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34564"/>
          <a:stretch>
            <a:fillRect/>
          </a:stretch>
        </p:blipFill>
        <p:spPr bwMode="auto">
          <a:xfrm>
            <a:off x="2052638" y="1443038"/>
            <a:ext cx="5045075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0200" y="908050"/>
            <a:ext cx="8489950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kern="0" dirty="0" smtClean="0"/>
              <a:t>Seeing results: </a:t>
            </a:r>
            <a:r>
              <a:rPr lang="en-GB" altLang="en-US" kern="0" dirty="0" err="1" smtClean="0"/>
              <a:t>Xjview</a:t>
            </a:r>
            <a:endParaRPr lang="en-GB" altLang="en-US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DF5810-8DC0-A447-8C81-D8CDA72F959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pic>
        <p:nvPicPr>
          <p:cNvPr id="911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34564"/>
          <a:stretch>
            <a:fillRect/>
          </a:stretch>
        </p:blipFill>
        <p:spPr bwMode="auto">
          <a:xfrm>
            <a:off x="3276600" y="1379538"/>
            <a:ext cx="5259388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30200" y="908050"/>
            <a:ext cx="8489950" cy="5762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kern="0" dirty="0" smtClean="0"/>
              <a:t>Seeing results: </a:t>
            </a:r>
            <a:r>
              <a:rPr lang="en-GB" altLang="en-US" kern="0" dirty="0" err="1" smtClean="0"/>
              <a:t>Xjview</a:t>
            </a:r>
            <a:endParaRPr lang="en-GB" altLang="en-US" kern="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8313" y="2349500"/>
            <a:ext cx="280828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Easy fit with </a:t>
            </a:r>
            <a:r>
              <a:rPr lang="en-US" dirty="0" err="1">
                <a:latin typeface="Arial" panose="020B0604020202020204" pitchFamily="34" charset="0"/>
              </a:rPr>
              <a:t>matlab</a:t>
            </a:r>
            <a:r>
              <a:rPr lang="en-US" dirty="0">
                <a:latin typeface="Arial" panose="020B0604020202020204" pitchFamily="34" charset="0"/>
              </a:rPr>
              <a:t> and SPM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Allows to see positive and negative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Easy brain </a:t>
            </a:r>
            <a:r>
              <a:rPr lang="en-US">
                <a:latin typeface="Arial" panose="020B0604020202020204" pitchFamily="34" charset="0"/>
              </a:rPr>
              <a:t>area labelling</a:t>
            </a:r>
          </a:p>
          <a:p>
            <a:pPr eaLnBrk="1" hangingPunct="1"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</a:rPr>
              <a:t>Allows to superimpose 2 images and find common area(s)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091DDF-BDD2-014D-97ED-C6CBC22560E5}" type="slidenum">
              <a:rPr lang="en-US" altLang="en-US"/>
              <a:pPr/>
              <a:t>44</a:t>
            </a:fld>
            <a:endParaRPr lang="en-US" altLang="en-US"/>
          </a:p>
        </p:txBody>
      </p:sp>
      <p:pic>
        <p:nvPicPr>
          <p:cNvPr id="921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86" b="31638"/>
          <a:stretch>
            <a:fillRect/>
          </a:stretch>
        </p:blipFill>
        <p:spPr bwMode="auto">
          <a:xfrm>
            <a:off x="1509713" y="684213"/>
            <a:ext cx="6662737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011863" y="3141663"/>
            <a:ext cx="1081087" cy="358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endCxn id="5" idx="5"/>
          </p:cNvCxnSpPr>
          <p:nvPr/>
        </p:nvCxnSpPr>
        <p:spPr>
          <a:xfrm flipH="1" flipV="1">
            <a:off x="6934200" y="3448050"/>
            <a:ext cx="1598613" cy="18526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Suggestions</a:t>
            </a:r>
          </a:p>
        </p:txBody>
      </p:sp>
      <p:sp>
        <p:nvSpPr>
          <p:cNvPr id="9318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8146F0-E803-491F-8E14-DFDB311C881E}" type="slidenum">
              <a:rPr lang="en-US" altLang="en-US" smtClean="0"/>
              <a:pPr/>
              <a:t>45</a:t>
            </a:fld>
            <a:endParaRPr lang="en-US" alt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0200" y="1628775"/>
            <a:ext cx="8489950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altLang="en-US" kern="0" dirty="0" smtClean="0"/>
              <a:t>Always also check results at p = 1 uncorrected (you should see a full brain -&gt; if not there is some problem)</a:t>
            </a:r>
          </a:p>
          <a:p>
            <a:pPr>
              <a:defRPr/>
            </a:pPr>
            <a:r>
              <a:rPr lang="en-GB" altLang="en-US" kern="0" dirty="0" smtClean="0"/>
              <a:t>If no full brain: probably one (or more) participants had a wrong realignment/normalization! </a:t>
            </a:r>
          </a:p>
          <a:p>
            <a:pPr>
              <a:defRPr/>
            </a:pPr>
            <a:endParaRPr lang="en-GB" altLang="en-US" sz="2000" kern="0" dirty="0" smtClean="0"/>
          </a:p>
          <a:p>
            <a:pPr marL="0" indent="0">
              <a:buNone/>
              <a:defRPr/>
            </a:pP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22793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662B7-96CA-497D-833F-FB53A60C02A8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4080"/>
          <a:stretch/>
        </p:blipFill>
        <p:spPr>
          <a:xfrm>
            <a:off x="2051720" y="640293"/>
            <a:ext cx="4762156" cy="6192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16216" y="2636912"/>
            <a:ext cx="27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wrongly aligned subject can take away any possible group-level effects! 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7668344" y="3837241"/>
            <a:ext cx="72008" cy="45585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346416" y="4497686"/>
            <a:ext cx="27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Is enough that 1 subject doesn’t have a certain voxel, that the voxel gets discarded at the 2</a:t>
            </a:r>
            <a:r>
              <a:rPr lang="en-GB" baseline="30000" dirty="0" smtClean="0"/>
              <a:t>nd</a:t>
            </a:r>
            <a:r>
              <a:rPr lang="en-GB" dirty="0" smtClean="0"/>
              <a:t> level for all.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9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Suggestions</a:t>
            </a:r>
          </a:p>
        </p:txBody>
      </p:sp>
      <p:sp>
        <p:nvSpPr>
          <p:cNvPr id="9318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8146F0-E803-491F-8E14-DFDB311C881E}" type="slidenum">
              <a:rPr lang="en-US" altLang="en-US" smtClean="0"/>
              <a:pPr/>
              <a:t>47</a:t>
            </a:fld>
            <a:endParaRPr lang="en-US" altLang="en-US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0200" y="1628775"/>
            <a:ext cx="8489950" cy="45370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GB" altLang="en-US" sz="2000" kern="0" dirty="0" smtClean="0"/>
          </a:p>
          <a:p>
            <a:pPr>
              <a:defRPr/>
            </a:pPr>
            <a:r>
              <a:rPr lang="en-GB" altLang="en-US" kern="0" dirty="0" smtClean="0"/>
              <a:t>After: Use as a threshold at least p&lt;0.001 (or even lower) -&gt; less than that doesn’t work</a:t>
            </a:r>
          </a:p>
          <a:p>
            <a:pPr>
              <a:defRPr/>
            </a:pPr>
            <a:endParaRPr lang="en-GB" altLang="en-US" sz="2000" kern="0" dirty="0"/>
          </a:p>
          <a:p>
            <a:pPr>
              <a:defRPr/>
            </a:pPr>
            <a:r>
              <a:rPr lang="en-GB" altLang="en-US" kern="0" dirty="0" smtClean="0"/>
              <a:t> Use </a:t>
            </a:r>
            <a:r>
              <a:rPr lang="en-GB" altLang="en-US" kern="0" dirty="0" err="1" smtClean="0"/>
              <a:t>matlab</a:t>
            </a:r>
            <a:r>
              <a:rPr lang="en-GB" altLang="en-US" kern="0" dirty="0" smtClean="0"/>
              <a:t> code for faster analyses!</a:t>
            </a:r>
          </a:p>
          <a:p>
            <a:pPr lvl="1">
              <a:defRPr/>
            </a:pPr>
            <a:r>
              <a:rPr lang="en-GB" altLang="en-US" kern="0" dirty="0" smtClean="0"/>
              <a:t>Specially important if you have 50+ subjects…</a:t>
            </a:r>
          </a:p>
          <a:p>
            <a:pPr>
              <a:defRPr/>
            </a:pPr>
            <a:endParaRPr lang="en-GB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31164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Use matlab code for faster analyses </a:t>
            </a:r>
          </a:p>
        </p:txBody>
      </p:sp>
      <p:sp>
        <p:nvSpPr>
          <p:cNvPr id="9421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D182DA6-B51B-EB44-B69B-123CE5D49F80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94212" name="TextBox 4"/>
          <p:cNvSpPr txBox="1">
            <a:spLocks noChangeArrowheads="1"/>
          </p:cNvSpPr>
          <p:nvPr/>
        </p:nvSpPr>
        <p:spPr bwMode="auto">
          <a:xfrm>
            <a:off x="330200" y="1557338"/>
            <a:ext cx="8675688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1400"/>
              <a:t> %%% Starts SPM</a:t>
            </a:r>
          </a:p>
          <a:p>
            <a:r>
              <a:rPr lang="en-US" altLang="x-none" sz="1400"/>
              <a:t>    spm('Defaults','fMRI');</a:t>
            </a:r>
          </a:p>
          <a:p>
            <a:r>
              <a:rPr lang="en-US" altLang="x-none" sz="1400"/>
              <a:t>    spm_jobman('initcfg');</a:t>
            </a:r>
          </a:p>
          <a:p>
            <a:r>
              <a:rPr lang="en-US" altLang="x-none" sz="1400"/>
              <a:t>    </a:t>
            </a:r>
          </a:p>
          <a:p>
            <a:r>
              <a:rPr lang="en-US" altLang="x-none" sz="1400"/>
              <a:t>    %%% Specifies SPM parameters for factorial design</a:t>
            </a:r>
          </a:p>
          <a:p>
            <a:r>
              <a:rPr lang="en-US" altLang="x-none" sz="1400"/>
              <a:t>    clear matlabbatch</a:t>
            </a:r>
          </a:p>
          <a:p>
            <a:r>
              <a:rPr lang="en-US" altLang="x-none" sz="1400"/>
              <a:t>    % Specifies general output and filename dir:</a:t>
            </a:r>
          </a:p>
          <a:p>
            <a:r>
              <a:rPr lang="en-US" altLang="x-none" sz="1400"/>
              <a:t>    matlabbatch{1}.spm.stats.factorial_design.dir = {modelOutputDir};        % specifies output dir</a:t>
            </a:r>
          </a:p>
          <a:p>
            <a:r>
              <a:rPr lang="en-US" altLang="x-none" sz="1400"/>
              <a:t>    </a:t>
            </a:r>
          </a:p>
          <a:p>
            <a:r>
              <a:rPr lang="en-US" altLang="x-none" sz="1400"/>
              <a:t>    % Specifies input files</a:t>
            </a:r>
          </a:p>
          <a:p>
            <a:r>
              <a:rPr lang="en-US" altLang="x-none" sz="1400"/>
              <a:t>    if ~isempty(covariateName) &amp;&amp; divideIn2groups == 1</a:t>
            </a:r>
          </a:p>
          <a:p>
            <a:r>
              <a:rPr lang="en-US" altLang="x-none" sz="1400"/>
              <a:t>        matlabbatch{1}.spm.stats.factorial_design.des.t2.scans1 = ...</a:t>
            </a:r>
          </a:p>
          <a:p>
            <a:r>
              <a:rPr lang="en-US" altLang="x-none" sz="1400"/>
              <a:t>            filenames(idxLowGroup);</a:t>
            </a:r>
          </a:p>
          <a:p>
            <a:r>
              <a:rPr lang="en-US" altLang="x-none" sz="1400"/>
              <a:t>        matlabbatch{1}.spm.stats.factorial_design.des.t2.scans2 = ...</a:t>
            </a:r>
          </a:p>
          <a:p>
            <a:r>
              <a:rPr lang="en-US" altLang="x-none" sz="1400"/>
              <a:t>            filenames(idxHighGroup);</a:t>
            </a:r>
          </a:p>
          <a:p>
            <a:r>
              <a:rPr lang="en-US" altLang="x-none" sz="1400"/>
              <a:t>    else</a:t>
            </a:r>
          </a:p>
          <a:p>
            <a:r>
              <a:rPr lang="en-US" altLang="x-none" sz="1400"/>
              <a:t>        matlabbatch{1}.spm.stats.factorial_design.des.t1.scans = filenames; % specifies full name of contrasts</a:t>
            </a:r>
          </a:p>
          <a:p>
            <a:r>
              <a:rPr lang="en-US" altLang="x-none" sz="1400"/>
              <a:t>    end</a:t>
            </a:r>
          </a:p>
          <a:p>
            <a:r>
              <a:rPr lang="en-US" altLang="x-none" sz="14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Use matlab code for faster analyses </a:t>
            </a:r>
          </a:p>
        </p:txBody>
      </p:sp>
      <p:sp>
        <p:nvSpPr>
          <p:cNvPr id="95235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EF5915-7709-F043-BF9E-D16F3D6D9F38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95236" name="TextBox 4"/>
          <p:cNvSpPr txBox="1">
            <a:spLocks noChangeArrowheads="1"/>
          </p:cNvSpPr>
          <p:nvPr/>
        </p:nvSpPr>
        <p:spPr bwMode="auto">
          <a:xfrm>
            <a:off x="330200" y="1557338"/>
            <a:ext cx="10517188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1400"/>
              <a:t>% If you are dividing your data in 2 groups, specifies additional things:</a:t>
            </a:r>
          </a:p>
          <a:p>
            <a:r>
              <a:rPr lang="en-US" altLang="x-none" sz="1400"/>
              <a:t>    if ~isempty(covariateName) &amp;&amp; divideIn2groups == 1</a:t>
            </a:r>
          </a:p>
          <a:p>
            <a:r>
              <a:rPr lang="en-US" altLang="x-none" sz="1400"/>
              <a:t>        matlabbatch{1}.spm.stats.factorial_design.des.t2.dept = 0;</a:t>
            </a:r>
          </a:p>
          <a:p>
            <a:r>
              <a:rPr lang="en-US" altLang="x-none" sz="1400"/>
              <a:t>        matlabbatch{1}.spm.stats.factorial_design.des.t2.variance = 1;</a:t>
            </a:r>
          </a:p>
          <a:p>
            <a:r>
              <a:rPr lang="en-US" altLang="x-none" sz="1400"/>
              <a:t>        matlabbatch{1}.spm.stats.factorial_design.des.t2.gmsca = 0;</a:t>
            </a:r>
          </a:p>
          <a:p>
            <a:r>
              <a:rPr lang="en-US" altLang="x-none" sz="1400"/>
              <a:t>        matlabbatch{1}.spm.stats.factorial_design.des.t2.ancova = 0;</a:t>
            </a:r>
          </a:p>
          <a:p>
            <a:r>
              <a:rPr lang="en-US" altLang="x-none" sz="1400"/>
              <a:t>    end</a:t>
            </a:r>
          </a:p>
          <a:p>
            <a:r>
              <a:rPr lang="en-US" altLang="x-none" sz="1400"/>
              <a:t> </a:t>
            </a:r>
          </a:p>
          <a:p>
            <a:r>
              <a:rPr lang="en-US" altLang="x-none" sz="1400"/>
              <a:t>    % Specifies potential covariates</a:t>
            </a:r>
          </a:p>
          <a:p>
            <a:r>
              <a:rPr lang="en-US" altLang="x-none" sz="1400"/>
              <a:t>    if ~isempty(covariateName) &amp;&amp; divideIn2groups == 0%because otherwise you will be using the covariate just to divide the group</a:t>
            </a:r>
          </a:p>
          <a:p>
            <a:r>
              <a:rPr lang="en-US" altLang="x-none" sz="1400"/>
              <a:t>        matlabbatch{1}.spm.stats.factorial_design.cov.c = currCovariate;</a:t>
            </a:r>
          </a:p>
          <a:p>
            <a:r>
              <a:rPr lang="en-US" altLang="x-none" sz="1400"/>
              <a:t>        matlabbatch{1}.spm.stats.factorial_design.cov.cname = covariateName;</a:t>
            </a:r>
          </a:p>
          <a:p>
            <a:r>
              <a:rPr lang="en-US" altLang="x-none" sz="1400"/>
              <a:t>        matlabbatch{1}.spm.stats.factorial_design.cov.iCFI = 1;</a:t>
            </a:r>
          </a:p>
          <a:p>
            <a:r>
              <a:rPr lang="en-US" altLang="x-none" sz="1400"/>
              <a:t>        matlabbatch{1}.spm.stats.factorial_design.cov.iCC = 1;</a:t>
            </a:r>
          </a:p>
          <a:p>
            <a:r>
              <a:rPr lang="en-US" altLang="x-none" sz="1400"/>
              <a:t>    else</a:t>
            </a:r>
          </a:p>
          <a:p>
            <a:r>
              <a:rPr lang="en-US" altLang="x-none" sz="1400"/>
              <a:t>        matlabbatch{1}.spm.stats.factorial_design.cov = struct('c', {}, 'cname', {}, 'iCFI', {}, 'iCC', {});</a:t>
            </a:r>
          </a:p>
          <a:p>
            <a:r>
              <a:rPr lang="en-US" altLang="x-none" sz="1400"/>
              <a:t>    end</a:t>
            </a:r>
          </a:p>
          <a:p>
            <a:r>
              <a:rPr lang="en-US" altLang="x-none" sz="1400"/>
              <a:t>    matlabbatch{1}.spm.stats.factorial_design.multi_cov = struct('files', {}, 'iCFI', {}, 'iCC', {});%no multicov</a:t>
            </a:r>
          </a:p>
          <a:p>
            <a:r>
              <a:rPr lang="en-US" altLang="x-none" sz="14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1" descr="adjusted"/>
          <p:cNvPicPr>
            <a:picLocks noChangeAspect="1" noChangeArrowheads="1"/>
          </p:cNvPicPr>
          <p:nvPr/>
        </p:nvPicPr>
        <p:blipFill>
          <a:blip r:embed="rId3"/>
          <a:srcRect l="4410" t="53058" r="7166" b="5435"/>
          <a:stretch>
            <a:fillRect/>
          </a:stretch>
        </p:blipFill>
        <p:spPr bwMode="auto">
          <a:xfrm>
            <a:off x="3099321" y="1753041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507132" y="2445856"/>
            <a:ext cx="2192660" cy="16312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de-DE" sz="2000" b="1" dirty="0" smtClean="0">
                <a:latin typeface="Arial Unicode MS" pitchFamily="34" charset="-128"/>
              </a:rPr>
              <a:t>Is </a:t>
            </a:r>
            <a:r>
              <a:rPr lang="de-DE" sz="2000" b="1" dirty="0">
                <a:latin typeface="Arial Unicode MS" pitchFamily="34" charset="-128"/>
              </a:rPr>
              <a:t>there a change in the BOLD response between listening and rest?</a:t>
            </a:r>
            <a:endParaRPr lang="en-GB" sz="2000" b="1" dirty="0">
              <a:latin typeface="Arial Unicode MS" pitchFamily="34" charset="-128"/>
            </a:endParaRP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auto">
          <a:xfrm>
            <a:off x="5385321" y="5693186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323850" y="502568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0" name="Picture 19" descr="stimulus"/>
          <p:cNvPicPr>
            <a:picLocks noChangeAspect="1" noChangeArrowheads="1"/>
          </p:cNvPicPr>
          <p:nvPr/>
        </p:nvPicPr>
        <p:blipFill>
          <a:blip r:embed="rId4"/>
          <a:srcRect l="13333" t="9624" r="10272" b="40741"/>
          <a:stretch>
            <a:fillRect/>
          </a:stretch>
        </p:blipFill>
        <p:spPr bwMode="auto">
          <a:xfrm>
            <a:off x="3543821" y="5288404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5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Use matlab code for faster analyses </a:t>
            </a:r>
          </a:p>
        </p:txBody>
      </p:sp>
      <p:sp>
        <p:nvSpPr>
          <p:cNvPr id="96259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C6B908-C3EB-F742-8873-49EB2C1757AB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96260" name="TextBox 4"/>
          <p:cNvSpPr txBox="1">
            <a:spLocks noChangeArrowheads="1"/>
          </p:cNvSpPr>
          <p:nvPr/>
        </p:nvSpPr>
        <p:spPr bwMode="auto">
          <a:xfrm>
            <a:off x="330200" y="1557338"/>
            <a:ext cx="9451975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1400"/>
              <a:t>% Specifies if to do masking</a:t>
            </a:r>
          </a:p>
          <a:p>
            <a:r>
              <a:rPr lang="en-US" altLang="x-none" sz="1400"/>
              <a:t>    matlabbatch{1}.spm.stats.factorial_design.masking.tm.tm_none = 1;</a:t>
            </a:r>
          </a:p>
          <a:p>
            <a:r>
              <a:rPr lang="en-US" altLang="x-none" sz="1400"/>
              <a:t>    matlabbatch{1}.spm.stats.factorial_design.masking.im = 1;</a:t>
            </a:r>
          </a:p>
          <a:p>
            <a:r>
              <a:rPr lang="en-US" altLang="x-none" sz="1400"/>
              <a:t>    matlabbatch{1}.spm.stats.factorial_design.masking.em = {''};%no mask name for now</a:t>
            </a:r>
          </a:p>
          <a:p>
            <a:r>
              <a:rPr lang="en-US" altLang="x-none" sz="1400"/>
              <a:t>    matlabbatch{1}.spm.stats.factorial_design.globalc.g_omit = 1;</a:t>
            </a:r>
          </a:p>
          <a:p>
            <a:r>
              <a:rPr lang="en-US" altLang="x-none" sz="1400"/>
              <a:t>    matlabbatch{1}.spm.stats.factorial_design.globalm.gmsca.gmsca_no = 1;</a:t>
            </a:r>
          </a:p>
          <a:p>
            <a:r>
              <a:rPr lang="en-US" altLang="x-none" sz="1400"/>
              <a:t>    matlabbatch{1}.spm.stats.factorial_design.globalm.glonorm = 1;</a:t>
            </a:r>
          </a:p>
          <a:p>
            <a:r>
              <a:rPr lang="en-US" altLang="x-none" sz="1400"/>
              <a:t>    </a:t>
            </a:r>
          </a:p>
          <a:p>
            <a:r>
              <a:rPr lang="en-US" altLang="x-none" sz="1400"/>
              <a:t>    </a:t>
            </a:r>
          </a:p>
          <a:p>
            <a:r>
              <a:rPr lang="en-US" altLang="x-none" sz="1400"/>
              <a:t>    %estimates the model</a:t>
            </a:r>
          </a:p>
          <a:p>
            <a:r>
              <a:rPr lang="en-US" altLang="x-none" sz="1400"/>
              <a:t>    matlabbatch{2}.spm.stats.fmri_est.spmmat(1) = cfg_dep;</a:t>
            </a:r>
          </a:p>
          <a:p>
            <a:r>
              <a:rPr lang="en-US" altLang="x-none" sz="1400"/>
              <a:t>    matlabbatch{2}.spm.stats.fmri_est.spmmat(1).tname = 'Select SPM.mat';</a:t>
            </a:r>
          </a:p>
          <a:p>
            <a:r>
              <a:rPr lang="en-US" altLang="x-none" sz="1400"/>
              <a:t>    matlabbatch{2}.spm.stats.fmri_est.spmmat(1).tgt_spec{1}(1).name = 'filter';</a:t>
            </a:r>
          </a:p>
          <a:p>
            <a:r>
              <a:rPr lang="en-US" altLang="x-none" sz="1400"/>
              <a:t>    matlabbatch{2}.spm.stats.fmri_est.spmmat(1).tgt_spec{1}(1).value = 'mat';</a:t>
            </a:r>
          </a:p>
          <a:p>
            <a:r>
              <a:rPr lang="en-US" altLang="x-none" sz="1400"/>
              <a:t>    matlabbatch{2}.spm.stats.fmri_est.spmmat(1).tgt_spec{1}(2).name = 'strtype';</a:t>
            </a:r>
          </a:p>
          <a:p>
            <a:r>
              <a:rPr lang="en-US" altLang="x-none" sz="1400"/>
              <a:t>    matlabbatch{2}.spm.stats.fmri_est.spmmat(1).tgt_spec{1}(2).value = 'e';</a:t>
            </a:r>
          </a:p>
          <a:p>
            <a:r>
              <a:rPr lang="en-US" altLang="x-none" sz="1400"/>
              <a:t>    matlabbatch{2}.spm.stats.fmri_est.spmmat(1).sname = 'Factorial design specification: SPM.mat File';</a:t>
            </a:r>
          </a:p>
          <a:p>
            <a:r>
              <a:rPr lang="en-US" altLang="x-none" sz="1400"/>
              <a:t>    matlabbatch{2}.spm.stats.fmri_est.spmmat(1).src_exbranch = substruct('.','val', '{}',{1}, '.','val', '{}',{1}, '.','val', '{}',{1});</a:t>
            </a:r>
          </a:p>
          <a:p>
            <a:r>
              <a:rPr lang="en-US" altLang="x-none" sz="1400"/>
              <a:t>    matlabbatch{2}.spm.stats.fmri_est.spmmat(1).src_output = substruct('.','spmmat');</a:t>
            </a:r>
          </a:p>
          <a:p>
            <a:r>
              <a:rPr lang="en-US" altLang="x-none" sz="1400"/>
              <a:t>    matlabbatch{2}.spm.stats.fmri_est.method.Classical = 1;</a:t>
            </a:r>
          </a:p>
          <a:p>
            <a:r>
              <a:rPr lang="en-US" altLang="x-none" sz="1400"/>
              <a:t> </a:t>
            </a:r>
          </a:p>
          <a:p>
            <a:r>
              <a:rPr lang="en-US" altLang="x-none" sz="14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Use matlab code for faster analyses </a:t>
            </a:r>
          </a:p>
        </p:txBody>
      </p:sp>
      <p:sp>
        <p:nvSpPr>
          <p:cNvPr id="97283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D080A8-2728-B04D-A832-35821C7F80AA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179388" y="1557338"/>
            <a:ext cx="9104312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1400"/>
              <a:t>     </a:t>
            </a:r>
          </a:p>
          <a:p>
            <a:r>
              <a:rPr lang="en-US" altLang="x-none" sz="1400"/>
              <a:t>    %  Makes contrast at the second level</a:t>
            </a:r>
          </a:p>
          <a:p>
            <a:r>
              <a:rPr lang="en-US" altLang="x-none" sz="1400"/>
              <a:t>    matlabbatch{3}.spm.stats.con.spmmat(1) = cfg_dep;</a:t>
            </a:r>
          </a:p>
          <a:p>
            <a:r>
              <a:rPr lang="en-US" altLang="x-none" sz="1400"/>
              <a:t>    matlabbatch{3}.spm.stats.con.spmmat(1).tname = 'Select SPM.mat';</a:t>
            </a:r>
          </a:p>
          <a:p>
            <a:r>
              <a:rPr lang="en-US" altLang="x-none" sz="1400"/>
              <a:t>    matlabbatch{3}.spm.stats.con.spmmat(1).tgt_spec{1}(1).name = 'filter';</a:t>
            </a:r>
          </a:p>
          <a:p>
            <a:r>
              <a:rPr lang="en-US" altLang="x-none" sz="1400"/>
              <a:t>    matlabbatch{3}.spm.stats.con.spmmat(1).tgt_spec{1}(1).value = 'mat';</a:t>
            </a:r>
          </a:p>
          <a:p>
            <a:r>
              <a:rPr lang="en-US" altLang="x-none" sz="1400"/>
              <a:t>    matlabbatch{3}.spm.stats.con.spmmat(1).tgt_spec{1}(2).name = 'strtype';</a:t>
            </a:r>
          </a:p>
          <a:p>
            <a:r>
              <a:rPr lang="en-US" altLang="x-none" sz="1400"/>
              <a:t>    matlabbatch{3}.spm.stats.con.spmmat(1).tgt_spec{1}(2).value = 'e';</a:t>
            </a:r>
          </a:p>
          <a:p>
            <a:r>
              <a:rPr lang="en-US" altLang="x-none" sz="1400"/>
              <a:t>    matlabbatch{3}.spm.stats.con.spmmat(1).sname = 'Model estimation: SPM.mat File';</a:t>
            </a:r>
          </a:p>
          <a:p>
            <a:r>
              <a:rPr lang="en-US" altLang="x-none" sz="1400"/>
              <a:t>    matlabbatch{3}.spm.stats.con.spmmat(1).src_exbranch = substruct('.','val', '{}',{2}, '.','val', '{}',{1}, '.','val', '{}',{1});</a:t>
            </a:r>
          </a:p>
          <a:p>
            <a:r>
              <a:rPr lang="en-US" altLang="x-none" sz="1400"/>
              <a:t>    matlabbatch{3}.spm.stats.con.spmmat(1).src_output = substruct('.','spmmat');</a:t>
            </a:r>
          </a:p>
          <a:p>
            <a:r>
              <a:rPr lang="en-US" altLang="x-none" sz="1400"/>
              <a:t>    matlabbatch{3}.spm.stats.con.consess{1}.tcon.name = ...</a:t>
            </a:r>
          </a:p>
          <a:p>
            <a:r>
              <a:rPr lang="en-US" altLang="x-none" sz="1400"/>
              <a:t>        [nameContrasts{contrastNo} '(+1)'];</a:t>
            </a:r>
          </a:p>
          <a:p>
            <a:r>
              <a:rPr lang="en-US" altLang="x-none" sz="1400"/>
              <a:t>    matlabbatch{3}.spm.stats.con.consess{1}.tcon.convec = 1;</a:t>
            </a:r>
          </a:p>
          <a:p>
            <a:r>
              <a:rPr lang="en-US" altLang="x-none" sz="1400"/>
              <a:t>    matlabbatch{3}.spm.stats.con.consess{1}.tcon.sessrep = 'none';</a:t>
            </a:r>
          </a:p>
          <a:p>
            <a:r>
              <a:rPr lang="en-US" altLang="x-none" sz="1400"/>
              <a:t>    matlabbatch{3}.spm.stats.con.delete = 0;</a:t>
            </a:r>
          </a:p>
          <a:p>
            <a:r>
              <a:rPr lang="en-US" altLang="x-none" sz="1400"/>
              <a:t>    </a:t>
            </a:r>
          </a:p>
          <a:p>
            <a:r>
              <a:rPr lang="en-US" altLang="x-none" sz="1400"/>
              <a:t>    </a:t>
            </a:r>
          </a:p>
          <a:p>
            <a:r>
              <a:rPr lang="en-US" altLang="x-none" sz="1400"/>
              <a:t>    %%% Runs the 2nd level group analysis</a:t>
            </a:r>
          </a:p>
          <a:p>
            <a:r>
              <a:rPr lang="en-US" altLang="x-none" sz="1400"/>
              <a:t>    if ~debbug</a:t>
            </a:r>
          </a:p>
          <a:p>
            <a:r>
              <a:rPr lang="en-US" altLang="x-none" sz="1400"/>
              <a:t>        spm_jobman('run', matlabbatch)</a:t>
            </a:r>
          </a:p>
          <a:p>
            <a:r>
              <a:rPr lang="en-US" altLang="x-none" sz="1400"/>
              <a:t>   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330200" y="908050"/>
            <a:ext cx="8489950" cy="576263"/>
          </a:xfrm>
        </p:spPr>
        <p:txBody>
          <a:bodyPr/>
          <a:lstStyle/>
          <a:p>
            <a:r>
              <a:rPr lang="en-GB" altLang="en-US"/>
              <a:t>Summary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330200" y="1628775"/>
            <a:ext cx="8489950" cy="4537075"/>
          </a:xfrm>
        </p:spPr>
        <p:txBody>
          <a:bodyPr/>
          <a:lstStyle/>
          <a:p>
            <a:r>
              <a:rPr lang="en-GB" altLang="en-US"/>
              <a:t>For fMRI data, usually preferable to use RFX analysis, not FFX</a:t>
            </a:r>
          </a:p>
          <a:p>
            <a:r>
              <a:rPr lang="en-GB" altLang="en-US"/>
              <a:t>Hierarchical models provide gold standard for RFX , BUT computationally intensive</a:t>
            </a:r>
          </a:p>
          <a:p>
            <a:r>
              <a:rPr lang="en-GB" altLang="en-US"/>
              <a:t>Summary statistics = robust method for RFX group analysis</a:t>
            </a:r>
          </a:p>
        </p:txBody>
      </p:sp>
      <p:sp>
        <p:nvSpPr>
          <p:cNvPr id="9830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07A058-636E-6A46-98DD-14F004C267D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ctrTitle"/>
          </p:nvPr>
        </p:nvSpPr>
        <p:spPr>
          <a:xfrm>
            <a:off x="323850" y="1484313"/>
            <a:ext cx="8496300" cy="504825"/>
          </a:xfrm>
        </p:spPr>
        <p:txBody>
          <a:bodyPr/>
          <a:lstStyle/>
          <a:p>
            <a:r>
              <a:rPr lang="en-GB" altLang="en-US"/>
              <a:t>Resources</a:t>
            </a:r>
          </a:p>
        </p:txBody>
      </p:sp>
      <p:sp>
        <p:nvSpPr>
          <p:cNvPr id="102403" name="Subtitle 2"/>
          <p:cNvSpPr>
            <a:spLocks noGrp="1"/>
          </p:cNvSpPr>
          <p:nvPr>
            <p:ph type="subTitle" idx="1"/>
          </p:nvPr>
        </p:nvSpPr>
        <p:spPr>
          <a:xfrm>
            <a:off x="323850" y="2060575"/>
            <a:ext cx="8496300" cy="4105275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GB" altLang="en-US" sz="2000" dirty="0"/>
              <a:t>Previous </a:t>
            </a:r>
            <a:r>
              <a:rPr lang="en-GB" altLang="en-US" sz="2000" dirty="0" err="1"/>
              <a:t>MfD</a:t>
            </a:r>
            <a:r>
              <a:rPr lang="en-GB" altLang="en-US" sz="2000" dirty="0"/>
              <a:t> </a:t>
            </a:r>
            <a:r>
              <a:rPr lang="en-GB" altLang="en-US" sz="2000" dirty="0" smtClean="0"/>
              <a:t>slides</a:t>
            </a:r>
            <a:endParaRPr lang="en-GB" altLang="en-US" sz="2000" dirty="0"/>
          </a:p>
          <a:p>
            <a:pPr marL="457200" indent="-457200">
              <a:buFontTx/>
              <a:buChar char="•"/>
            </a:pPr>
            <a:r>
              <a:rPr lang="en-GB" altLang="en-US" sz="2000" dirty="0"/>
              <a:t>Slides from Guillaume </a:t>
            </a:r>
            <a:r>
              <a:rPr lang="en-GB" altLang="en-US" sz="2000" dirty="0" err="1"/>
              <a:t>Flandin’s</a:t>
            </a:r>
            <a:r>
              <a:rPr lang="en-GB" altLang="en-US" sz="2000" dirty="0"/>
              <a:t> talk in Zurich, Feb 2014 </a:t>
            </a:r>
          </a:p>
          <a:p>
            <a:pPr marL="457200" indent="-457200">
              <a:buFontTx/>
              <a:buChar char="•"/>
            </a:pPr>
            <a:r>
              <a:rPr lang="en-GB" altLang="en-US" sz="2000" dirty="0"/>
              <a:t>Mumford, J. A., &amp; </a:t>
            </a:r>
            <a:r>
              <a:rPr lang="en-GB" altLang="en-US" sz="2000" dirty="0" err="1"/>
              <a:t>Poldrack</a:t>
            </a:r>
            <a:r>
              <a:rPr lang="en-GB" altLang="en-US" sz="2000" dirty="0"/>
              <a:t>, R. A. (2007). </a:t>
            </a:r>
            <a:r>
              <a:rPr lang="en-GB" altLang="en-US" sz="2000" dirty="0" err="1"/>
              <a:t>Modeling</a:t>
            </a:r>
            <a:r>
              <a:rPr lang="en-GB" altLang="en-US" sz="2000" dirty="0"/>
              <a:t> group fMRI data. Social cognitive and affective neuroscience, 2(3), 251-257.</a:t>
            </a:r>
          </a:p>
          <a:p>
            <a:pPr marL="457200" indent="-457200">
              <a:buFontTx/>
              <a:buChar char="•"/>
            </a:pPr>
            <a:r>
              <a:rPr lang="en-GB" altLang="en-US" sz="2000" dirty="0" err="1"/>
              <a:t>Friston</a:t>
            </a:r>
            <a:r>
              <a:rPr lang="en-GB" altLang="en-US" sz="2000" dirty="0"/>
              <a:t>, K. J., Stephan, K. E., Lund, T. E., </a:t>
            </a:r>
            <a:r>
              <a:rPr lang="en-GB" altLang="en-US" sz="2000" dirty="0" err="1"/>
              <a:t>Morcom</a:t>
            </a:r>
            <a:r>
              <a:rPr lang="en-GB" altLang="en-US" sz="2000" dirty="0"/>
              <a:t>, A., &amp; </a:t>
            </a:r>
            <a:r>
              <a:rPr lang="en-GB" altLang="en-US" sz="2000" dirty="0" err="1"/>
              <a:t>Kiebel</a:t>
            </a:r>
            <a:r>
              <a:rPr lang="en-GB" altLang="en-US" sz="2000" dirty="0"/>
              <a:t>, S. (2005). Mixed-effects and fMRI studies. </a:t>
            </a:r>
            <a:r>
              <a:rPr lang="en-GB" altLang="en-US" sz="2000" i="1" dirty="0" err="1"/>
              <a:t>Neuroimage</a:t>
            </a:r>
            <a:r>
              <a:rPr lang="en-GB" altLang="en-US" sz="2000" dirty="0"/>
              <a:t>, </a:t>
            </a:r>
            <a:r>
              <a:rPr lang="en-GB" altLang="en-US" sz="2000" i="1" dirty="0"/>
              <a:t>24</a:t>
            </a:r>
            <a:r>
              <a:rPr lang="en-GB" altLang="en-US" sz="2000" dirty="0"/>
              <a:t>(1), 244-252.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74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75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76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77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78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79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80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81" name="AutoShape 172"/>
          <p:cNvCxnSpPr>
            <a:cxnSpLocks noChangeShapeType="1"/>
            <a:endCxn id="83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82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83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84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85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86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87" name="AutoShape 178"/>
          <p:cNvCxnSpPr>
            <a:cxnSpLocks noChangeShapeType="1"/>
            <a:stCxn id="86" idx="2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sp>
        <p:nvSpPr>
          <p:cNvPr id="88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SPM</a:t>
            </a:r>
            <a:endParaRPr lang="en-GB" sz="2400">
              <a:latin typeface="Arial" pitchFamily="34" charset="0"/>
            </a:endParaRPr>
          </a:p>
        </p:txBody>
      </p:sp>
      <p:grpSp>
        <p:nvGrpSpPr>
          <p:cNvPr id="89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90" name="Picture 18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94" name="Picture 18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7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98" name="Picture 18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102" name="Picture 19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5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106" name="Picture 19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9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110" name="Picture 20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114" name="Picture 20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118" name="Picture 20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1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122" name="Picture 21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5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126" name="Picture 21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7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130" name="Picture 22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1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134" name="Picture 22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138" name="Picture 22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142" name="Picture 23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146" name="Picture 23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7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9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150" name="Picture 24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1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3" name="Picture 244" descr="slice"/>
          <p:cNvPicPr>
            <a:picLocks noChangeAspect="1" noChangeArrowheads="1"/>
          </p:cNvPicPr>
          <p:nvPr/>
        </p:nvPicPr>
        <p:blipFill>
          <a:blip r:embed="rId3"/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6" name="Picture 247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248" descr="tmap"/>
          <p:cNvPicPr>
            <a:picLocks noChangeAspect="1" noChangeArrowheads="1"/>
          </p:cNvPicPr>
          <p:nvPr/>
        </p:nvPicPr>
        <p:blipFill>
          <a:blip r:embed="rId5"/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4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5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name="Equation" r:id="rId6" imgW="1171804" imgH="209499" progId="Equation.3">
                  <p:embed/>
                </p:oleObj>
              </mc:Choice>
              <mc:Fallback>
                <p:oleObj name="Equation" r:id="rId6" imgW="1171804" imgH="20949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048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1065213"/>
            <a:ext cx="15557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5"/>
          <p:cNvGrpSpPr>
            <a:grpSpLocks/>
          </p:cNvGrpSpPr>
          <p:nvPr/>
        </p:nvGrpSpPr>
        <p:grpSpPr bwMode="auto">
          <a:xfrm>
            <a:off x="722313" y="682625"/>
            <a:ext cx="7732712" cy="1717675"/>
            <a:chOff x="722764" y="683404"/>
            <a:chExt cx="7732824" cy="1716540"/>
          </a:xfrm>
        </p:grpSpPr>
        <p:grpSp>
          <p:nvGrpSpPr>
            <p:cNvPr id="14708" name="Group 6"/>
            <p:cNvGrpSpPr>
              <a:grpSpLocks/>
            </p:cNvGrpSpPr>
            <p:nvPr/>
          </p:nvGrpSpPr>
          <p:grpSpPr bwMode="auto">
            <a:xfrm>
              <a:off x="1975687" y="1448780"/>
              <a:ext cx="824581" cy="268335"/>
              <a:chOff x="251520" y="1617274"/>
              <a:chExt cx="3954599" cy="1381767"/>
            </a:xfrm>
          </p:grpSpPr>
          <p:sp>
            <p:nvSpPr>
              <p:cNvPr id="14746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2147483646 w 4560"/>
                  <a:gd name="T1" fmla="*/ 2147483646 h 1476"/>
                  <a:gd name="T2" fmla="*/ 2147483646 w 4560"/>
                  <a:gd name="T3" fmla="*/ 2147483646 h 1476"/>
                  <a:gd name="T4" fmla="*/ 2147483646 w 4560"/>
                  <a:gd name="T5" fmla="*/ 2147483646 h 1476"/>
                  <a:gd name="T6" fmla="*/ 2147483646 w 4560"/>
                  <a:gd name="T7" fmla="*/ 2147483646 h 1476"/>
                  <a:gd name="T8" fmla="*/ 2147483646 w 4560"/>
                  <a:gd name="T9" fmla="*/ 2147483646 h 1476"/>
                  <a:gd name="T10" fmla="*/ 2147483646 w 4560"/>
                  <a:gd name="T11" fmla="*/ 2147483646 h 1476"/>
                  <a:gd name="T12" fmla="*/ 2147483646 w 4560"/>
                  <a:gd name="T13" fmla="*/ 2147483646 h 1476"/>
                  <a:gd name="T14" fmla="*/ 2147483646 w 4560"/>
                  <a:gd name="T15" fmla="*/ 2147483646 h 1476"/>
                  <a:gd name="T16" fmla="*/ 2147483646 w 4560"/>
                  <a:gd name="T17" fmla="*/ 2147483646 h 1476"/>
                  <a:gd name="T18" fmla="*/ 2147483646 w 4560"/>
                  <a:gd name="T19" fmla="*/ 0 h 1476"/>
                  <a:gd name="T20" fmla="*/ 2147483646 w 4560"/>
                  <a:gd name="T21" fmla="*/ 2147483646 h 1476"/>
                  <a:gd name="T22" fmla="*/ 2147483646 w 4560"/>
                  <a:gd name="T23" fmla="*/ 2147483646 h 1476"/>
                  <a:gd name="T24" fmla="*/ 2147483646 w 4560"/>
                  <a:gd name="T25" fmla="*/ 2147483646 h 1476"/>
                  <a:gd name="T26" fmla="*/ 2147483646 w 4560"/>
                  <a:gd name="T27" fmla="*/ 2147483646 h 1476"/>
                  <a:gd name="T28" fmla="*/ 2147483646 w 4560"/>
                  <a:gd name="T29" fmla="*/ 2147483646 h 1476"/>
                  <a:gd name="T30" fmla="*/ 2147483646 w 4560"/>
                  <a:gd name="T31" fmla="*/ 2147483646 h 1476"/>
                  <a:gd name="T32" fmla="*/ 2147483646 w 4560"/>
                  <a:gd name="T33" fmla="*/ 2147483646 h 1476"/>
                  <a:gd name="T34" fmla="*/ 2147483646 w 4560"/>
                  <a:gd name="T35" fmla="*/ 2147483646 h 1476"/>
                  <a:gd name="T36" fmla="*/ 2147483646 w 4560"/>
                  <a:gd name="T37" fmla="*/ 2147483646 h 1476"/>
                  <a:gd name="T38" fmla="*/ 2147483646 w 4560"/>
                  <a:gd name="T39" fmla="*/ 2147483646 h 1476"/>
                  <a:gd name="T40" fmla="*/ 2147483646 w 4560"/>
                  <a:gd name="T41" fmla="*/ 2147483646 h 1476"/>
                  <a:gd name="T42" fmla="*/ 2147483646 w 4560"/>
                  <a:gd name="T43" fmla="*/ 2147483646 h 1476"/>
                  <a:gd name="T44" fmla="*/ 2147483646 w 4560"/>
                  <a:gd name="T45" fmla="*/ 2147483646 h 1476"/>
                  <a:gd name="T46" fmla="*/ 2147483646 w 4560"/>
                  <a:gd name="T47" fmla="*/ 2147483646 h 1476"/>
                  <a:gd name="T48" fmla="*/ 2147483646 w 4560"/>
                  <a:gd name="T49" fmla="*/ 2147483646 h 1476"/>
                  <a:gd name="T50" fmla="*/ 2147483646 w 4560"/>
                  <a:gd name="T51" fmla="*/ 2147483646 h 1476"/>
                  <a:gd name="T52" fmla="*/ 2147483646 w 4560"/>
                  <a:gd name="T53" fmla="*/ 2147483646 h 1476"/>
                  <a:gd name="T54" fmla="*/ 2147483646 w 4560"/>
                  <a:gd name="T55" fmla="*/ 2147483646 h 1476"/>
                  <a:gd name="T56" fmla="*/ 2147483646 w 4560"/>
                  <a:gd name="T57" fmla="*/ 2147483646 h 1476"/>
                  <a:gd name="T58" fmla="*/ 2147483646 w 4560"/>
                  <a:gd name="T59" fmla="*/ 2147483646 h 1476"/>
                  <a:gd name="T60" fmla="*/ 2147483646 w 4560"/>
                  <a:gd name="T61" fmla="*/ 2147483646 h 1476"/>
                  <a:gd name="T62" fmla="*/ 2147483646 w 4560"/>
                  <a:gd name="T63" fmla="*/ 2147483646 h 1476"/>
                  <a:gd name="T64" fmla="*/ 2147483646 w 4560"/>
                  <a:gd name="T65" fmla="*/ 2147483646 h 1476"/>
                  <a:gd name="T66" fmla="*/ 2147483646 w 4560"/>
                  <a:gd name="T67" fmla="*/ 2147483646 h 1476"/>
                  <a:gd name="T68" fmla="*/ 2147483646 w 4560"/>
                  <a:gd name="T69" fmla="*/ 2147483646 h 1476"/>
                  <a:gd name="T70" fmla="*/ 2147483646 w 4560"/>
                  <a:gd name="T71" fmla="*/ 2147483646 h 1476"/>
                  <a:gd name="T72" fmla="*/ 2147483646 w 4560"/>
                  <a:gd name="T73" fmla="*/ 2147483646 h 1476"/>
                  <a:gd name="T74" fmla="*/ 2147483646 w 4560"/>
                  <a:gd name="T75" fmla="*/ 2147483646 h 1476"/>
                  <a:gd name="T76" fmla="*/ 2147483646 w 4560"/>
                  <a:gd name="T77" fmla="*/ 2147483646 h 1476"/>
                  <a:gd name="T78" fmla="*/ 2147483646 w 4560"/>
                  <a:gd name="T79" fmla="*/ 2147483646 h 1476"/>
                  <a:gd name="T80" fmla="*/ 2147483646 w 4560"/>
                  <a:gd name="T81" fmla="*/ 2147483646 h 1476"/>
                  <a:gd name="T82" fmla="*/ 2147483646 w 4560"/>
                  <a:gd name="T83" fmla="*/ 2147483646 h 14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7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48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49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50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51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52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53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54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55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56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57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58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59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60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61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62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63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64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65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66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67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68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69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70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71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72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73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74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75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76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77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78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79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80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81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82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83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84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85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86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87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88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89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90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91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92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93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94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95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96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97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98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799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00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01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02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03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04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05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06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07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08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09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10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11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12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13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14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15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16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17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18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19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20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21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22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23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24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25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26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27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28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29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830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</p:grpSp>
        <p:pic>
          <p:nvPicPr>
            <p:cNvPr id="14709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268" r="54463"/>
            <a:stretch>
              <a:fillRect/>
            </a:stretch>
          </p:blipFill>
          <p:spPr bwMode="auto">
            <a:xfrm>
              <a:off x="5041895" y="1182273"/>
              <a:ext cx="965487" cy="1155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710" name="Group 8"/>
            <p:cNvGrpSpPr>
              <a:grpSpLocks/>
            </p:cNvGrpSpPr>
            <p:nvPr/>
          </p:nvGrpSpPr>
          <p:grpSpPr bwMode="auto">
            <a:xfrm>
              <a:off x="758551" y="1085799"/>
              <a:ext cx="1072884" cy="1287529"/>
              <a:chOff x="488294" y="4027109"/>
              <a:chExt cx="1472182" cy="1687184"/>
            </a:xfrm>
          </p:grpSpPr>
          <p:grpSp>
            <p:nvGrpSpPr>
              <p:cNvPr id="14734" name="Group 32"/>
              <p:cNvGrpSpPr>
                <a:grpSpLocks/>
              </p:cNvGrpSpPr>
              <p:nvPr/>
            </p:nvGrpSpPr>
            <p:grpSpPr bwMode="auto"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74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74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4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35" name="Group 33"/>
              <p:cNvGrpSpPr>
                <a:grpSpLocks/>
              </p:cNvGrpSpPr>
              <p:nvPr/>
            </p:nvGrpSpPr>
            <p:grpSpPr bwMode="auto"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74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74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4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736" name="Group 34"/>
              <p:cNvGrpSpPr>
                <a:grpSpLocks/>
              </p:cNvGrpSpPr>
              <p:nvPr/>
            </p:nvGrpSpPr>
            <p:grpSpPr bwMode="auto"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73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73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3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4711" name="Group 9"/>
            <p:cNvGrpSpPr>
              <a:grpSpLocks/>
            </p:cNvGrpSpPr>
            <p:nvPr/>
          </p:nvGrpSpPr>
          <p:grpSpPr bwMode="auto">
            <a:xfrm>
              <a:off x="3023828" y="1060576"/>
              <a:ext cx="857405" cy="1339368"/>
              <a:chOff x="3066523" y="1157825"/>
              <a:chExt cx="857405" cy="1339368"/>
            </a:xfrm>
          </p:grpSpPr>
          <p:grpSp>
            <p:nvGrpSpPr>
              <p:cNvPr id="14719" name="Group 17"/>
              <p:cNvGrpSpPr>
                <a:grpSpLocks/>
              </p:cNvGrpSpPr>
              <p:nvPr/>
            </p:nvGrpSpPr>
            <p:grpSpPr bwMode="auto"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4722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/>
                </a:p>
              </p:txBody>
            </p:sp>
            <p:sp>
              <p:nvSpPr>
                <p:cNvPr id="14723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/>
                </a:p>
              </p:txBody>
            </p:sp>
            <p:pic>
              <p:nvPicPr>
                <p:cNvPr id="14724" name="Picture 11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725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6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7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8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29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0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1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2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33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3065779" y="1305769"/>
                <a:ext cx="85885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3065779" y="1158229"/>
                <a:ext cx="101601" cy="14754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sp>
          <p:nvSpPr>
            <p:cNvPr id="14712" name="TextBox 10"/>
            <p:cNvSpPr txBox="1">
              <a:spLocks noChangeArrowheads="1"/>
            </p:cNvSpPr>
            <p:nvPr/>
          </p:nvSpPr>
          <p:spPr bwMode="auto">
            <a:xfrm>
              <a:off x="722764" y="692696"/>
              <a:ext cx="11849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fMRI data</a:t>
              </a:r>
            </a:p>
          </p:txBody>
        </p:sp>
        <p:sp>
          <p:nvSpPr>
            <p:cNvPr id="14713" name="TextBox 11"/>
            <p:cNvSpPr txBox="1">
              <a:spLocks noChangeArrowheads="1"/>
            </p:cNvSpPr>
            <p:nvPr/>
          </p:nvSpPr>
          <p:spPr bwMode="auto">
            <a:xfrm>
              <a:off x="2627784" y="692696"/>
              <a:ext cx="15953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Design Matrix</a:t>
              </a:r>
            </a:p>
          </p:txBody>
        </p:sp>
        <p:sp>
          <p:nvSpPr>
            <p:cNvPr id="14714" name="TextBox 12"/>
            <p:cNvSpPr txBox="1">
              <a:spLocks noChangeArrowheads="1"/>
            </p:cNvSpPr>
            <p:nvPr/>
          </p:nvSpPr>
          <p:spPr bwMode="auto">
            <a:xfrm>
              <a:off x="4572000" y="692696"/>
              <a:ext cx="1877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Contrast Images</a:t>
              </a:r>
            </a:p>
          </p:txBody>
        </p:sp>
        <p:sp>
          <p:nvSpPr>
            <p:cNvPr id="14715" name="TextBox 13"/>
            <p:cNvSpPr txBox="1">
              <a:spLocks noChangeArrowheads="1"/>
            </p:cNvSpPr>
            <p:nvPr/>
          </p:nvSpPr>
          <p:spPr bwMode="auto">
            <a:xfrm>
              <a:off x="7552777" y="683404"/>
              <a:ext cx="9028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/>
                <a:t>SPM{</a:t>
              </a:r>
              <a:r>
                <a:rPr lang="en-GB" altLang="en-US" sz="1800" i="1"/>
                <a:t>t</a:t>
              </a:r>
              <a:r>
                <a:rPr lang="en-GB" altLang="en-US" sz="1800"/>
                <a:t>}</a:t>
              </a:r>
            </a:p>
          </p:txBody>
        </p:sp>
        <p:cxnSp>
          <p:nvCxnSpPr>
            <p:cNvPr id="15" name="Straight Arrow Connector 14"/>
            <p:cNvCxnSpPr>
              <a:cxnSpLocks noChangeShapeType="1"/>
            </p:cNvCxnSpPr>
            <p:nvPr/>
          </p:nvCxnSpPr>
          <p:spPr bwMode="auto">
            <a:xfrm>
              <a:off x="2015008" y="1835167"/>
              <a:ext cx="865200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4067674" y="1835167"/>
              <a:ext cx="863613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16"/>
            <p:cNvCxnSpPr>
              <a:cxnSpLocks noChangeShapeType="1"/>
            </p:cNvCxnSpPr>
            <p:nvPr/>
          </p:nvCxnSpPr>
          <p:spPr bwMode="auto">
            <a:xfrm>
              <a:off x="6191780" y="1808198"/>
              <a:ext cx="865201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0" name="TextBox 129"/>
          <p:cNvSpPr txBox="1"/>
          <p:nvPr/>
        </p:nvSpPr>
        <p:spPr>
          <a:xfrm>
            <a:off x="151955" y="1171660"/>
            <a:ext cx="461665" cy="1054135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eaLnBrk="1" hangingPunct="1">
              <a:defRPr/>
            </a:pPr>
            <a:r>
              <a:rPr lang="en-GB" dirty="0"/>
              <a:t>Subject 1</a:t>
            </a:r>
          </a:p>
        </p:txBody>
      </p:sp>
      <p:grpSp>
        <p:nvGrpSpPr>
          <p:cNvPr id="131" name="Group 130"/>
          <p:cNvGrpSpPr>
            <a:grpSpLocks/>
          </p:cNvGrpSpPr>
          <p:nvPr/>
        </p:nvGrpSpPr>
        <p:grpSpPr bwMode="auto">
          <a:xfrm>
            <a:off x="152400" y="2503488"/>
            <a:ext cx="8596313" cy="1433512"/>
            <a:chOff x="151955" y="2503865"/>
            <a:chExt cx="8596509" cy="1433488"/>
          </a:xfrm>
        </p:grpSpPr>
        <p:pic>
          <p:nvPicPr>
            <p:cNvPr id="14587" name="Picture 1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734" r="53735"/>
            <a:stretch>
              <a:fillRect/>
            </a:stretch>
          </p:blipFill>
          <p:spPr bwMode="auto">
            <a:xfrm>
              <a:off x="5041925" y="2647533"/>
              <a:ext cx="980919" cy="1165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88" name="Picture 1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737" y="2521641"/>
              <a:ext cx="1555727" cy="141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589" name="Group 133"/>
            <p:cNvGrpSpPr>
              <a:grpSpLocks/>
            </p:cNvGrpSpPr>
            <p:nvPr/>
          </p:nvGrpSpPr>
          <p:grpSpPr bwMode="auto">
            <a:xfrm>
              <a:off x="3023828" y="2503865"/>
              <a:ext cx="857405" cy="1339368"/>
              <a:chOff x="3066523" y="1157825"/>
              <a:chExt cx="857405" cy="1339368"/>
            </a:xfrm>
          </p:grpSpPr>
          <p:grpSp>
            <p:nvGrpSpPr>
              <p:cNvPr id="14693" name="Group 237"/>
              <p:cNvGrpSpPr>
                <a:grpSpLocks/>
              </p:cNvGrpSpPr>
              <p:nvPr/>
            </p:nvGrpSpPr>
            <p:grpSpPr bwMode="auto"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4696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/>
                </a:p>
              </p:txBody>
            </p:sp>
            <p:sp>
              <p:nvSpPr>
                <p:cNvPr id="14697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/>
                </a:p>
              </p:txBody>
            </p:sp>
            <p:pic>
              <p:nvPicPr>
                <p:cNvPr id="14698" name="Picture 11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699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0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1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2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3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4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5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6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07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39" name="Straight Connector 238"/>
              <p:cNvCxnSpPr/>
              <p:nvPr/>
            </p:nvCxnSpPr>
            <p:spPr>
              <a:xfrm>
                <a:off x="3066503" y="1305460"/>
                <a:ext cx="8572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0" name="Rectangle 239"/>
              <p:cNvSpPr/>
              <p:nvPr/>
            </p:nvSpPr>
            <p:spPr>
              <a:xfrm>
                <a:off x="3066503" y="1157825"/>
                <a:ext cx="101602" cy="147635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14590" name="Group 134"/>
            <p:cNvGrpSpPr>
              <a:grpSpLocks/>
            </p:cNvGrpSpPr>
            <p:nvPr/>
          </p:nvGrpSpPr>
          <p:grpSpPr bwMode="auto">
            <a:xfrm>
              <a:off x="758551" y="2556452"/>
              <a:ext cx="1072884" cy="1287529"/>
              <a:chOff x="488294" y="4027109"/>
              <a:chExt cx="1472182" cy="1687184"/>
            </a:xfrm>
          </p:grpSpPr>
          <p:grpSp>
            <p:nvGrpSpPr>
              <p:cNvPr id="14681" name="Group 225"/>
              <p:cNvGrpSpPr>
                <a:grpSpLocks/>
              </p:cNvGrpSpPr>
              <p:nvPr/>
            </p:nvGrpSpPr>
            <p:grpSpPr bwMode="auto"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690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691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9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682" name="Group 226"/>
              <p:cNvGrpSpPr>
                <a:grpSpLocks/>
              </p:cNvGrpSpPr>
              <p:nvPr/>
            </p:nvGrpSpPr>
            <p:grpSpPr bwMode="auto"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687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688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8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683" name="Group 227"/>
              <p:cNvGrpSpPr>
                <a:grpSpLocks/>
              </p:cNvGrpSpPr>
              <p:nvPr/>
            </p:nvGrpSpPr>
            <p:grpSpPr bwMode="auto"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684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68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86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6" name="Straight Arrow Connector 135"/>
            <p:cNvCxnSpPr>
              <a:cxnSpLocks noChangeShapeType="1"/>
            </p:cNvCxnSpPr>
            <p:nvPr/>
          </p:nvCxnSpPr>
          <p:spPr bwMode="auto">
            <a:xfrm>
              <a:off x="2015722" y="3284902"/>
              <a:ext cx="863620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Straight Arrow Connector 136"/>
            <p:cNvCxnSpPr>
              <a:cxnSpLocks noChangeShapeType="1"/>
            </p:cNvCxnSpPr>
            <p:nvPr/>
          </p:nvCxnSpPr>
          <p:spPr bwMode="auto">
            <a:xfrm>
              <a:off x="4068407" y="3284902"/>
              <a:ext cx="863620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Straight Arrow Connector 137"/>
            <p:cNvCxnSpPr>
              <a:cxnSpLocks noChangeShapeType="1"/>
            </p:cNvCxnSpPr>
            <p:nvPr/>
          </p:nvCxnSpPr>
          <p:spPr bwMode="auto">
            <a:xfrm>
              <a:off x="6192531" y="3259502"/>
              <a:ext cx="863620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594" name="Group 138"/>
            <p:cNvGrpSpPr>
              <a:grpSpLocks/>
            </p:cNvGrpSpPr>
            <p:nvPr/>
          </p:nvGrpSpPr>
          <p:grpSpPr bwMode="auto">
            <a:xfrm>
              <a:off x="1947219" y="2908637"/>
              <a:ext cx="824581" cy="268335"/>
              <a:chOff x="251520" y="1617274"/>
              <a:chExt cx="3954599" cy="1381767"/>
            </a:xfrm>
          </p:grpSpPr>
          <p:sp>
            <p:nvSpPr>
              <p:cNvPr id="14596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2147483646 w 4560"/>
                  <a:gd name="T1" fmla="*/ 2147483646 h 1476"/>
                  <a:gd name="T2" fmla="*/ 2147483646 w 4560"/>
                  <a:gd name="T3" fmla="*/ 2147483646 h 1476"/>
                  <a:gd name="T4" fmla="*/ 2147483646 w 4560"/>
                  <a:gd name="T5" fmla="*/ 2147483646 h 1476"/>
                  <a:gd name="T6" fmla="*/ 2147483646 w 4560"/>
                  <a:gd name="T7" fmla="*/ 2147483646 h 1476"/>
                  <a:gd name="T8" fmla="*/ 2147483646 w 4560"/>
                  <a:gd name="T9" fmla="*/ 2147483646 h 1476"/>
                  <a:gd name="T10" fmla="*/ 2147483646 w 4560"/>
                  <a:gd name="T11" fmla="*/ 2147483646 h 1476"/>
                  <a:gd name="T12" fmla="*/ 2147483646 w 4560"/>
                  <a:gd name="T13" fmla="*/ 2147483646 h 1476"/>
                  <a:gd name="T14" fmla="*/ 2147483646 w 4560"/>
                  <a:gd name="T15" fmla="*/ 2147483646 h 1476"/>
                  <a:gd name="T16" fmla="*/ 2147483646 w 4560"/>
                  <a:gd name="T17" fmla="*/ 2147483646 h 1476"/>
                  <a:gd name="T18" fmla="*/ 2147483646 w 4560"/>
                  <a:gd name="T19" fmla="*/ 0 h 1476"/>
                  <a:gd name="T20" fmla="*/ 2147483646 w 4560"/>
                  <a:gd name="T21" fmla="*/ 2147483646 h 1476"/>
                  <a:gd name="T22" fmla="*/ 2147483646 w 4560"/>
                  <a:gd name="T23" fmla="*/ 2147483646 h 1476"/>
                  <a:gd name="T24" fmla="*/ 2147483646 w 4560"/>
                  <a:gd name="T25" fmla="*/ 2147483646 h 1476"/>
                  <a:gd name="T26" fmla="*/ 2147483646 w 4560"/>
                  <a:gd name="T27" fmla="*/ 2147483646 h 1476"/>
                  <a:gd name="T28" fmla="*/ 2147483646 w 4560"/>
                  <a:gd name="T29" fmla="*/ 2147483646 h 1476"/>
                  <a:gd name="T30" fmla="*/ 2147483646 w 4560"/>
                  <a:gd name="T31" fmla="*/ 2147483646 h 1476"/>
                  <a:gd name="T32" fmla="*/ 2147483646 w 4560"/>
                  <a:gd name="T33" fmla="*/ 2147483646 h 1476"/>
                  <a:gd name="T34" fmla="*/ 2147483646 w 4560"/>
                  <a:gd name="T35" fmla="*/ 2147483646 h 1476"/>
                  <a:gd name="T36" fmla="*/ 2147483646 w 4560"/>
                  <a:gd name="T37" fmla="*/ 2147483646 h 1476"/>
                  <a:gd name="T38" fmla="*/ 2147483646 w 4560"/>
                  <a:gd name="T39" fmla="*/ 2147483646 h 1476"/>
                  <a:gd name="T40" fmla="*/ 2147483646 w 4560"/>
                  <a:gd name="T41" fmla="*/ 2147483646 h 1476"/>
                  <a:gd name="T42" fmla="*/ 2147483646 w 4560"/>
                  <a:gd name="T43" fmla="*/ 2147483646 h 1476"/>
                  <a:gd name="T44" fmla="*/ 2147483646 w 4560"/>
                  <a:gd name="T45" fmla="*/ 2147483646 h 1476"/>
                  <a:gd name="T46" fmla="*/ 2147483646 w 4560"/>
                  <a:gd name="T47" fmla="*/ 2147483646 h 1476"/>
                  <a:gd name="T48" fmla="*/ 2147483646 w 4560"/>
                  <a:gd name="T49" fmla="*/ 2147483646 h 1476"/>
                  <a:gd name="T50" fmla="*/ 2147483646 w 4560"/>
                  <a:gd name="T51" fmla="*/ 2147483646 h 1476"/>
                  <a:gd name="T52" fmla="*/ 2147483646 w 4560"/>
                  <a:gd name="T53" fmla="*/ 2147483646 h 1476"/>
                  <a:gd name="T54" fmla="*/ 2147483646 w 4560"/>
                  <a:gd name="T55" fmla="*/ 2147483646 h 1476"/>
                  <a:gd name="T56" fmla="*/ 2147483646 w 4560"/>
                  <a:gd name="T57" fmla="*/ 2147483646 h 1476"/>
                  <a:gd name="T58" fmla="*/ 2147483646 w 4560"/>
                  <a:gd name="T59" fmla="*/ 2147483646 h 1476"/>
                  <a:gd name="T60" fmla="*/ 2147483646 w 4560"/>
                  <a:gd name="T61" fmla="*/ 2147483646 h 1476"/>
                  <a:gd name="T62" fmla="*/ 2147483646 w 4560"/>
                  <a:gd name="T63" fmla="*/ 2147483646 h 1476"/>
                  <a:gd name="T64" fmla="*/ 2147483646 w 4560"/>
                  <a:gd name="T65" fmla="*/ 2147483646 h 1476"/>
                  <a:gd name="T66" fmla="*/ 2147483646 w 4560"/>
                  <a:gd name="T67" fmla="*/ 2147483646 h 1476"/>
                  <a:gd name="T68" fmla="*/ 2147483646 w 4560"/>
                  <a:gd name="T69" fmla="*/ 2147483646 h 1476"/>
                  <a:gd name="T70" fmla="*/ 2147483646 w 4560"/>
                  <a:gd name="T71" fmla="*/ 2147483646 h 1476"/>
                  <a:gd name="T72" fmla="*/ 2147483646 w 4560"/>
                  <a:gd name="T73" fmla="*/ 2147483646 h 1476"/>
                  <a:gd name="T74" fmla="*/ 2147483646 w 4560"/>
                  <a:gd name="T75" fmla="*/ 2147483646 h 1476"/>
                  <a:gd name="T76" fmla="*/ 2147483646 w 4560"/>
                  <a:gd name="T77" fmla="*/ 2147483646 h 1476"/>
                  <a:gd name="T78" fmla="*/ 2147483646 w 4560"/>
                  <a:gd name="T79" fmla="*/ 2147483646 h 1476"/>
                  <a:gd name="T80" fmla="*/ 2147483646 w 4560"/>
                  <a:gd name="T81" fmla="*/ 2147483646 h 1476"/>
                  <a:gd name="T82" fmla="*/ 2147483646 w 4560"/>
                  <a:gd name="T83" fmla="*/ 2147483646 h 14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7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98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99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00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01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02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03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04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05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06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07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08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09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10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11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12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13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14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15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16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17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18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19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20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21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22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23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24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25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26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27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28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29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30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31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32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33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34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35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36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37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38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39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40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41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42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43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44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45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46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47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48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49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50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51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52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53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54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55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56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57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58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59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60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61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62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63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64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65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66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67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68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69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70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71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72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73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74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75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76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77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78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79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680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151955" y="2617828"/>
              <a:ext cx="461665" cy="1054135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eaLnBrk="1" hangingPunct="1">
                <a:defRPr/>
              </a:pPr>
              <a:r>
                <a:rPr lang="en-GB" dirty="0"/>
                <a:t>Subject 2</a:t>
              </a:r>
            </a:p>
          </p:txBody>
        </p:sp>
      </p:grpSp>
      <p:grpSp>
        <p:nvGrpSpPr>
          <p:cNvPr id="253" name="Group 252"/>
          <p:cNvGrpSpPr>
            <a:grpSpLocks/>
          </p:cNvGrpSpPr>
          <p:nvPr/>
        </p:nvGrpSpPr>
        <p:grpSpPr bwMode="auto">
          <a:xfrm>
            <a:off x="152400" y="3946525"/>
            <a:ext cx="8596313" cy="1446213"/>
            <a:chOff x="151955" y="3947154"/>
            <a:chExt cx="8596509" cy="1446212"/>
          </a:xfrm>
        </p:grpSpPr>
        <p:pic>
          <p:nvPicPr>
            <p:cNvPr id="14466" name="Picture 25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802" r="52541"/>
            <a:stretch>
              <a:fillRect/>
            </a:stretch>
          </p:blipFill>
          <p:spPr bwMode="auto">
            <a:xfrm>
              <a:off x="5041925" y="4123445"/>
              <a:ext cx="1006239" cy="1144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67" name="Picture 2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737" y="3977654"/>
              <a:ext cx="1555727" cy="141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68" name="Group 255"/>
            <p:cNvGrpSpPr>
              <a:grpSpLocks/>
            </p:cNvGrpSpPr>
            <p:nvPr/>
          </p:nvGrpSpPr>
          <p:grpSpPr bwMode="auto">
            <a:xfrm>
              <a:off x="3023828" y="3947154"/>
              <a:ext cx="857405" cy="1339368"/>
              <a:chOff x="3066523" y="1157825"/>
              <a:chExt cx="857405" cy="1339368"/>
            </a:xfrm>
          </p:grpSpPr>
          <p:grpSp>
            <p:nvGrpSpPr>
              <p:cNvPr id="14572" name="Group 359"/>
              <p:cNvGrpSpPr>
                <a:grpSpLocks/>
              </p:cNvGrpSpPr>
              <p:nvPr/>
            </p:nvGrpSpPr>
            <p:grpSpPr bwMode="auto"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4575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/>
                </a:p>
              </p:txBody>
            </p:sp>
            <p:sp>
              <p:nvSpPr>
                <p:cNvPr id="14576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/>
                </a:p>
              </p:txBody>
            </p:sp>
            <p:pic>
              <p:nvPicPr>
                <p:cNvPr id="14577" name="Picture 11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578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79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0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1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2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3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4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5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86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361" name="Straight Connector 360"/>
              <p:cNvCxnSpPr/>
              <p:nvPr/>
            </p:nvCxnSpPr>
            <p:spPr>
              <a:xfrm>
                <a:off x="3066503" y="1305463"/>
                <a:ext cx="8572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2" name="Rectangle 361"/>
              <p:cNvSpPr/>
              <p:nvPr/>
            </p:nvSpPr>
            <p:spPr>
              <a:xfrm>
                <a:off x="3066503" y="1157825"/>
                <a:ext cx="101602" cy="147638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14469" name="Group 256"/>
            <p:cNvGrpSpPr>
              <a:grpSpLocks/>
            </p:cNvGrpSpPr>
            <p:nvPr/>
          </p:nvGrpSpPr>
          <p:grpSpPr bwMode="auto">
            <a:xfrm>
              <a:off x="758551" y="4027105"/>
              <a:ext cx="1072884" cy="1287529"/>
              <a:chOff x="488294" y="4027109"/>
              <a:chExt cx="1472182" cy="1687184"/>
            </a:xfrm>
          </p:grpSpPr>
          <p:grpSp>
            <p:nvGrpSpPr>
              <p:cNvPr id="14560" name="Group 347"/>
              <p:cNvGrpSpPr>
                <a:grpSpLocks/>
              </p:cNvGrpSpPr>
              <p:nvPr/>
            </p:nvGrpSpPr>
            <p:grpSpPr bwMode="auto"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569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570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7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61" name="Group 348"/>
              <p:cNvGrpSpPr>
                <a:grpSpLocks/>
              </p:cNvGrpSpPr>
              <p:nvPr/>
            </p:nvGrpSpPr>
            <p:grpSpPr bwMode="auto"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566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567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6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62" name="Group 349"/>
              <p:cNvGrpSpPr>
                <a:grpSpLocks/>
              </p:cNvGrpSpPr>
              <p:nvPr/>
            </p:nvGrpSpPr>
            <p:grpSpPr bwMode="auto"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563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564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6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258" name="Straight Arrow Connector 257"/>
            <p:cNvCxnSpPr>
              <a:cxnSpLocks noChangeShapeType="1"/>
            </p:cNvCxnSpPr>
            <p:nvPr/>
          </p:nvCxnSpPr>
          <p:spPr bwMode="auto">
            <a:xfrm>
              <a:off x="2015722" y="4761541"/>
              <a:ext cx="863620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9" name="Straight Arrow Connector 258"/>
            <p:cNvCxnSpPr>
              <a:cxnSpLocks noChangeShapeType="1"/>
            </p:cNvCxnSpPr>
            <p:nvPr/>
          </p:nvCxnSpPr>
          <p:spPr bwMode="auto">
            <a:xfrm>
              <a:off x="4068407" y="4761541"/>
              <a:ext cx="863620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0" name="Straight Arrow Connector 259"/>
            <p:cNvCxnSpPr>
              <a:cxnSpLocks noChangeShapeType="1"/>
            </p:cNvCxnSpPr>
            <p:nvPr/>
          </p:nvCxnSpPr>
          <p:spPr bwMode="auto">
            <a:xfrm>
              <a:off x="6192531" y="4734553"/>
              <a:ext cx="863620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473" name="Group 260"/>
            <p:cNvGrpSpPr>
              <a:grpSpLocks/>
            </p:cNvGrpSpPr>
            <p:nvPr/>
          </p:nvGrpSpPr>
          <p:grpSpPr bwMode="auto">
            <a:xfrm>
              <a:off x="1947219" y="4384801"/>
              <a:ext cx="824581" cy="268335"/>
              <a:chOff x="251520" y="1617274"/>
              <a:chExt cx="3954599" cy="1381767"/>
            </a:xfrm>
          </p:grpSpPr>
          <p:sp>
            <p:nvSpPr>
              <p:cNvPr id="14475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2147483646 w 4560"/>
                  <a:gd name="T1" fmla="*/ 2147483646 h 1476"/>
                  <a:gd name="T2" fmla="*/ 2147483646 w 4560"/>
                  <a:gd name="T3" fmla="*/ 2147483646 h 1476"/>
                  <a:gd name="T4" fmla="*/ 2147483646 w 4560"/>
                  <a:gd name="T5" fmla="*/ 2147483646 h 1476"/>
                  <a:gd name="T6" fmla="*/ 2147483646 w 4560"/>
                  <a:gd name="T7" fmla="*/ 2147483646 h 1476"/>
                  <a:gd name="T8" fmla="*/ 2147483646 w 4560"/>
                  <a:gd name="T9" fmla="*/ 2147483646 h 1476"/>
                  <a:gd name="T10" fmla="*/ 2147483646 w 4560"/>
                  <a:gd name="T11" fmla="*/ 2147483646 h 1476"/>
                  <a:gd name="T12" fmla="*/ 2147483646 w 4560"/>
                  <a:gd name="T13" fmla="*/ 2147483646 h 1476"/>
                  <a:gd name="T14" fmla="*/ 2147483646 w 4560"/>
                  <a:gd name="T15" fmla="*/ 2147483646 h 1476"/>
                  <a:gd name="T16" fmla="*/ 2147483646 w 4560"/>
                  <a:gd name="T17" fmla="*/ 2147483646 h 1476"/>
                  <a:gd name="T18" fmla="*/ 2147483646 w 4560"/>
                  <a:gd name="T19" fmla="*/ 0 h 1476"/>
                  <a:gd name="T20" fmla="*/ 2147483646 w 4560"/>
                  <a:gd name="T21" fmla="*/ 2147483646 h 1476"/>
                  <a:gd name="T22" fmla="*/ 2147483646 w 4560"/>
                  <a:gd name="T23" fmla="*/ 2147483646 h 1476"/>
                  <a:gd name="T24" fmla="*/ 2147483646 w 4560"/>
                  <a:gd name="T25" fmla="*/ 2147483646 h 1476"/>
                  <a:gd name="T26" fmla="*/ 2147483646 w 4560"/>
                  <a:gd name="T27" fmla="*/ 2147483646 h 1476"/>
                  <a:gd name="T28" fmla="*/ 2147483646 w 4560"/>
                  <a:gd name="T29" fmla="*/ 2147483646 h 1476"/>
                  <a:gd name="T30" fmla="*/ 2147483646 w 4560"/>
                  <a:gd name="T31" fmla="*/ 2147483646 h 1476"/>
                  <a:gd name="T32" fmla="*/ 2147483646 w 4560"/>
                  <a:gd name="T33" fmla="*/ 2147483646 h 1476"/>
                  <a:gd name="T34" fmla="*/ 2147483646 w 4560"/>
                  <a:gd name="T35" fmla="*/ 2147483646 h 1476"/>
                  <a:gd name="T36" fmla="*/ 2147483646 w 4560"/>
                  <a:gd name="T37" fmla="*/ 2147483646 h 1476"/>
                  <a:gd name="T38" fmla="*/ 2147483646 w 4560"/>
                  <a:gd name="T39" fmla="*/ 2147483646 h 1476"/>
                  <a:gd name="T40" fmla="*/ 2147483646 w 4560"/>
                  <a:gd name="T41" fmla="*/ 2147483646 h 1476"/>
                  <a:gd name="T42" fmla="*/ 2147483646 w 4560"/>
                  <a:gd name="T43" fmla="*/ 2147483646 h 1476"/>
                  <a:gd name="T44" fmla="*/ 2147483646 w 4560"/>
                  <a:gd name="T45" fmla="*/ 2147483646 h 1476"/>
                  <a:gd name="T46" fmla="*/ 2147483646 w 4560"/>
                  <a:gd name="T47" fmla="*/ 2147483646 h 1476"/>
                  <a:gd name="T48" fmla="*/ 2147483646 w 4560"/>
                  <a:gd name="T49" fmla="*/ 2147483646 h 1476"/>
                  <a:gd name="T50" fmla="*/ 2147483646 w 4560"/>
                  <a:gd name="T51" fmla="*/ 2147483646 h 1476"/>
                  <a:gd name="T52" fmla="*/ 2147483646 w 4560"/>
                  <a:gd name="T53" fmla="*/ 2147483646 h 1476"/>
                  <a:gd name="T54" fmla="*/ 2147483646 w 4560"/>
                  <a:gd name="T55" fmla="*/ 2147483646 h 1476"/>
                  <a:gd name="T56" fmla="*/ 2147483646 w 4560"/>
                  <a:gd name="T57" fmla="*/ 2147483646 h 1476"/>
                  <a:gd name="T58" fmla="*/ 2147483646 w 4560"/>
                  <a:gd name="T59" fmla="*/ 2147483646 h 1476"/>
                  <a:gd name="T60" fmla="*/ 2147483646 w 4560"/>
                  <a:gd name="T61" fmla="*/ 2147483646 h 1476"/>
                  <a:gd name="T62" fmla="*/ 2147483646 w 4560"/>
                  <a:gd name="T63" fmla="*/ 2147483646 h 1476"/>
                  <a:gd name="T64" fmla="*/ 2147483646 w 4560"/>
                  <a:gd name="T65" fmla="*/ 2147483646 h 1476"/>
                  <a:gd name="T66" fmla="*/ 2147483646 w 4560"/>
                  <a:gd name="T67" fmla="*/ 2147483646 h 1476"/>
                  <a:gd name="T68" fmla="*/ 2147483646 w 4560"/>
                  <a:gd name="T69" fmla="*/ 2147483646 h 1476"/>
                  <a:gd name="T70" fmla="*/ 2147483646 w 4560"/>
                  <a:gd name="T71" fmla="*/ 2147483646 h 1476"/>
                  <a:gd name="T72" fmla="*/ 2147483646 w 4560"/>
                  <a:gd name="T73" fmla="*/ 2147483646 h 1476"/>
                  <a:gd name="T74" fmla="*/ 2147483646 w 4560"/>
                  <a:gd name="T75" fmla="*/ 2147483646 h 1476"/>
                  <a:gd name="T76" fmla="*/ 2147483646 w 4560"/>
                  <a:gd name="T77" fmla="*/ 2147483646 h 1476"/>
                  <a:gd name="T78" fmla="*/ 2147483646 w 4560"/>
                  <a:gd name="T79" fmla="*/ 2147483646 h 1476"/>
                  <a:gd name="T80" fmla="*/ 2147483646 w 4560"/>
                  <a:gd name="T81" fmla="*/ 2147483646 h 1476"/>
                  <a:gd name="T82" fmla="*/ 2147483646 w 4560"/>
                  <a:gd name="T83" fmla="*/ 2147483646 h 14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77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78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79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80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81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82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83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84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85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86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87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88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89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90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91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92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93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94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95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96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97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98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99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00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01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02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03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04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05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06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07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08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09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10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11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12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13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14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15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16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17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18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19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20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21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22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23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24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25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26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27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28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29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30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31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32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33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34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35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36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37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38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39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40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41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42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43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44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45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46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47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48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49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50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51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52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53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54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55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56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57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58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559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</p:grpSp>
        <p:sp>
          <p:nvSpPr>
            <p:cNvPr id="262" name="TextBox 261"/>
            <p:cNvSpPr txBox="1"/>
            <p:nvPr/>
          </p:nvSpPr>
          <p:spPr>
            <a:xfrm>
              <a:off x="151955" y="4509991"/>
              <a:ext cx="461665" cy="323165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eaLnBrk="1" hangingPunct="1">
                <a:defRPr/>
              </a:pPr>
              <a:r>
                <a:rPr lang="en-GB" dirty="0"/>
                <a:t>…</a:t>
              </a:r>
            </a:p>
          </p:txBody>
        </p:sp>
      </p:grpSp>
      <p:grpSp>
        <p:nvGrpSpPr>
          <p:cNvPr id="375" name="Group 374"/>
          <p:cNvGrpSpPr>
            <a:grpSpLocks/>
          </p:cNvGrpSpPr>
          <p:nvPr/>
        </p:nvGrpSpPr>
        <p:grpSpPr bwMode="auto">
          <a:xfrm>
            <a:off x="152400" y="5391150"/>
            <a:ext cx="8596313" cy="1458913"/>
            <a:chOff x="151955" y="5390444"/>
            <a:chExt cx="8596509" cy="1458936"/>
          </a:xfrm>
        </p:grpSpPr>
        <p:pic>
          <p:nvPicPr>
            <p:cNvPr id="14345" name="Picture 3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32" r="54469"/>
            <a:stretch>
              <a:fillRect/>
            </a:stretch>
          </p:blipFill>
          <p:spPr bwMode="auto">
            <a:xfrm>
              <a:off x="5051513" y="5578041"/>
              <a:ext cx="965347" cy="115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37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737" y="5433668"/>
              <a:ext cx="1555727" cy="141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7" name="Group 377"/>
            <p:cNvGrpSpPr>
              <a:grpSpLocks/>
            </p:cNvGrpSpPr>
            <p:nvPr/>
          </p:nvGrpSpPr>
          <p:grpSpPr bwMode="auto">
            <a:xfrm>
              <a:off x="3023828" y="5390444"/>
              <a:ext cx="857405" cy="1339368"/>
              <a:chOff x="3066523" y="1157825"/>
              <a:chExt cx="857405" cy="1339368"/>
            </a:xfrm>
          </p:grpSpPr>
          <p:grpSp>
            <p:nvGrpSpPr>
              <p:cNvPr id="14451" name="Group 481"/>
              <p:cNvGrpSpPr>
                <a:grpSpLocks/>
              </p:cNvGrpSpPr>
              <p:nvPr/>
            </p:nvGrpSpPr>
            <p:grpSpPr bwMode="auto">
              <a:xfrm>
                <a:off x="3066523" y="1367012"/>
                <a:ext cx="857405" cy="1130181"/>
                <a:chOff x="4206875" y="1087438"/>
                <a:chExt cx="5353050" cy="5581650"/>
              </a:xfrm>
            </p:grpSpPr>
            <p:sp>
              <p:nvSpPr>
                <p:cNvPr id="14454" name="Rectangle 114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/>
                </a:p>
              </p:txBody>
            </p:sp>
            <p:sp>
              <p:nvSpPr>
                <p:cNvPr id="14455" name="Rectangle 115"/>
                <p:cNvSpPr>
                  <a:spLocks noChangeArrowheads="1"/>
                </p:cNvSpPr>
                <p:nvPr/>
              </p:nvSpPr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 w="0">
                  <a:solidFill>
                    <a:srgbClr val="FFFFFF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GB" altLang="en-US" sz="1800"/>
                </a:p>
              </p:txBody>
            </p:sp>
            <p:pic>
              <p:nvPicPr>
                <p:cNvPr id="14456" name="Picture 116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06875" y="1087438"/>
                  <a:ext cx="5353050" cy="5581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457" name="Line 117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8" name="Line 118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59" name="Line 119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0" name="Line 120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1" name="Line 121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2" name="Line 122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3" name="Line 123"/>
                <p:cNvSpPr>
                  <a:spLocks noChangeShapeType="1"/>
                </p:cNvSpPr>
                <p:nvPr/>
              </p:nvSpPr>
              <p:spPr bwMode="auto">
                <a:xfrm>
                  <a:off x="4206875" y="666908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4" name="Line 124"/>
                <p:cNvSpPr>
                  <a:spLocks noChangeShapeType="1"/>
                </p:cNvSpPr>
                <p:nvPr/>
              </p:nvSpPr>
              <p:spPr bwMode="auto">
                <a:xfrm>
                  <a:off x="4206875" y="1087438"/>
                  <a:ext cx="5353050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65" name="Line 125"/>
                <p:cNvSpPr>
                  <a:spLocks noChangeShapeType="1"/>
                </p:cNvSpPr>
                <p:nvPr/>
              </p:nvSpPr>
              <p:spPr bwMode="auto">
                <a:xfrm>
                  <a:off x="9559925" y="1087438"/>
                  <a:ext cx="0" cy="558165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>
                <a:off x="3066503" y="1305465"/>
                <a:ext cx="85727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4" name="Rectangle 483"/>
              <p:cNvSpPr/>
              <p:nvPr/>
            </p:nvSpPr>
            <p:spPr>
              <a:xfrm>
                <a:off x="3066503" y="1157825"/>
                <a:ext cx="101602" cy="147640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GB"/>
              </a:p>
            </p:txBody>
          </p:sp>
        </p:grpSp>
        <p:grpSp>
          <p:nvGrpSpPr>
            <p:cNvPr id="14348" name="Group 378"/>
            <p:cNvGrpSpPr>
              <a:grpSpLocks/>
            </p:cNvGrpSpPr>
            <p:nvPr/>
          </p:nvGrpSpPr>
          <p:grpSpPr bwMode="auto">
            <a:xfrm>
              <a:off x="758551" y="5497759"/>
              <a:ext cx="1072884" cy="1287529"/>
              <a:chOff x="488294" y="4027109"/>
              <a:chExt cx="1472182" cy="1687184"/>
            </a:xfrm>
          </p:grpSpPr>
          <p:grpSp>
            <p:nvGrpSpPr>
              <p:cNvPr id="14439" name="Group 469"/>
              <p:cNvGrpSpPr>
                <a:grpSpLocks/>
              </p:cNvGrpSpPr>
              <p:nvPr/>
            </p:nvGrpSpPr>
            <p:grpSpPr bwMode="auto">
              <a:xfrm>
                <a:off x="488294" y="40271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448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49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50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40" name="Group 470"/>
              <p:cNvGrpSpPr>
                <a:grpSpLocks/>
              </p:cNvGrpSpPr>
              <p:nvPr/>
            </p:nvGrpSpPr>
            <p:grpSpPr bwMode="auto">
              <a:xfrm>
                <a:off x="640694" y="41795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445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46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7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441" name="Group 471"/>
              <p:cNvGrpSpPr>
                <a:grpSpLocks/>
              </p:cNvGrpSpPr>
              <p:nvPr/>
            </p:nvGrpSpPr>
            <p:grpSpPr bwMode="auto">
              <a:xfrm>
                <a:off x="793094" y="4331909"/>
                <a:ext cx="1167382" cy="1382384"/>
                <a:chOff x="488294" y="4027109"/>
                <a:chExt cx="1167382" cy="1382384"/>
              </a:xfrm>
            </p:grpSpPr>
            <p:pic>
              <p:nvPicPr>
                <p:cNvPr id="14442" name="Picture 20" descr="smoothed_functional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3151" y="4041068"/>
                  <a:ext cx="1152525" cy="136842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443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1431269" y="4027109"/>
                  <a:ext cx="0" cy="1368426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44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88294" y="4781965"/>
                  <a:ext cx="1152525" cy="0"/>
                </a:xfrm>
                <a:prstGeom prst="line">
                  <a:avLst/>
                </a:prstGeom>
                <a:noFill/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380" name="Straight Arrow Connector 379"/>
            <p:cNvCxnSpPr>
              <a:cxnSpLocks noChangeShapeType="1"/>
            </p:cNvCxnSpPr>
            <p:nvPr/>
          </p:nvCxnSpPr>
          <p:spPr bwMode="auto">
            <a:xfrm>
              <a:off x="2015722" y="6201670"/>
              <a:ext cx="863620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1" name="Straight Arrow Connector 380"/>
            <p:cNvCxnSpPr>
              <a:cxnSpLocks noChangeShapeType="1"/>
            </p:cNvCxnSpPr>
            <p:nvPr/>
          </p:nvCxnSpPr>
          <p:spPr bwMode="auto">
            <a:xfrm>
              <a:off x="4068407" y="6201670"/>
              <a:ext cx="863620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2" name="Straight Arrow Connector 381"/>
            <p:cNvCxnSpPr>
              <a:cxnSpLocks noChangeShapeType="1"/>
            </p:cNvCxnSpPr>
            <p:nvPr/>
          </p:nvCxnSpPr>
          <p:spPr bwMode="auto">
            <a:xfrm>
              <a:off x="6192531" y="6174681"/>
              <a:ext cx="863620" cy="0"/>
            </a:xfrm>
            <a:prstGeom prst="straightConnector1">
              <a:avLst/>
            </a:prstGeom>
            <a:noFill/>
            <a:ln w="38100">
              <a:solidFill>
                <a:srgbClr val="660066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4352" name="Group 382"/>
            <p:cNvGrpSpPr>
              <a:grpSpLocks/>
            </p:cNvGrpSpPr>
            <p:nvPr/>
          </p:nvGrpSpPr>
          <p:grpSpPr bwMode="auto">
            <a:xfrm>
              <a:off x="1947219" y="5841268"/>
              <a:ext cx="824581" cy="268335"/>
              <a:chOff x="251520" y="1617274"/>
              <a:chExt cx="3954599" cy="1381767"/>
            </a:xfrm>
          </p:grpSpPr>
          <p:sp>
            <p:nvSpPr>
              <p:cNvPr id="14354" name="Freeform 6"/>
              <p:cNvSpPr>
                <a:spLocks/>
              </p:cNvSpPr>
              <p:nvPr/>
            </p:nvSpPr>
            <p:spPr bwMode="auto">
              <a:xfrm>
                <a:off x="266988" y="1633659"/>
                <a:ext cx="3918507" cy="1343536"/>
              </a:xfrm>
              <a:custGeom>
                <a:avLst/>
                <a:gdLst>
                  <a:gd name="T0" fmla="*/ 2147483646 w 4560"/>
                  <a:gd name="T1" fmla="*/ 2147483646 h 1476"/>
                  <a:gd name="T2" fmla="*/ 2147483646 w 4560"/>
                  <a:gd name="T3" fmla="*/ 2147483646 h 1476"/>
                  <a:gd name="T4" fmla="*/ 2147483646 w 4560"/>
                  <a:gd name="T5" fmla="*/ 2147483646 h 1476"/>
                  <a:gd name="T6" fmla="*/ 2147483646 w 4560"/>
                  <a:gd name="T7" fmla="*/ 2147483646 h 1476"/>
                  <a:gd name="T8" fmla="*/ 2147483646 w 4560"/>
                  <a:gd name="T9" fmla="*/ 2147483646 h 1476"/>
                  <a:gd name="T10" fmla="*/ 2147483646 w 4560"/>
                  <a:gd name="T11" fmla="*/ 2147483646 h 1476"/>
                  <a:gd name="T12" fmla="*/ 2147483646 w 4560"/>
                  <a:gd name="T13" fmla="*/ 2147483646 h 1476"/>
                  <a:gd name="T14" fmla="*/ 2147483646 w 4560"/>
                  <a:gd name="T15" fmla="*/ 2147483646 h 1476"/>
                  <a:gd name="T16" fmla="*/ 2147483646 w 4560"/>
                  <a:gd name="T17" fmla="*/ 2147483646 h 1476"/>
                  <a:gd name="T18" fmla="*/ 2147483646 w 4560"/>
                  <a:gd name="T19" fmla="*/ 0 h 1476"/>
                  <a:gd name="T20" fmla="*/ 2147483646 w 4560"/>
                  <a:gd name="T21" fmla="*/ 2147483646 h 1476"/>
                  <a:gd name="T22" fmla="*/ 2147483646 w 4560"/>
                  <a:gd name="T23" fmla="*/ 2147483646 h 1476"/>
                  <a:gd name="T24" fmla="*/ 2147483646 w 4560"/>
                  <a:gd name="T25" fmla="*/ 2147483646 h 1476"/>
                  <a:gd name="T26" fmla="*/ 2147483646 w 4560"/>
                  <a:gd name="T27" fmla="*/ 2147483646 h 1476"/>
                  <a:gd name="T28" fmla="*/ 2147483646 w 4560"/>
                  <a:gd name="T29" fmla="*/ 2147483646 h 1476"/>
                  <a:gd name="T30" fmla="*/ 2147483646 w 4560"/>
                  <a:gd name="T31" fmla="*/ 2147483646 h 1476"/>
                  <a:gd name="T32" fmla="*/ 2147483646 w 4560"/>
                  <a:gd name="T33" fmla="*/ 2147483646 h 1476"/>
                  <a:gd name="T34" fmla="*/ 2147483646 w 4560"/>
                  <a:gd name="T35" fmla="*/ 2147483646 h 1476"/>
                  <a:gd name="T36" fmla="*/ 2147483646 w 4560"/>
                  <a:gd name="T37" fmla="*/ 2147483646 h 1476"/>
                  <a:gd name="T38" fmla="*/ 2147483646 w 4560"/>
                  <a:gd name="T39" fmla="*/ 2147483646 h 1476"/>
                  <a:gd name="T40" fmla="*/ 2147483646 w 4560"/>
                  <a:gd name="T41" fmla="*/ 2147483646 h 1476"/>
                  <a:gd name="T42" fmla="*/ 2147483646 w 4560"/>
                  <a:gd name="T43" fmla="*/ 2147483646 h 1476"/>
                  <a:gd name="T44" fmla="*/ 2147483646 w 4560"/>
                  <a:gd name="T45" fmla="*/ 2147483646 h 1476"/>
                  <a:gd name="T46" fmla="*/ 2147483646 w 4560"/>
                  <a:gd name="T47" fmla="*/ 2147483646 h 1476"/>
                  <a:gd name="T48" fmla="*/ 2147483646 w 4560"/>
                  <a:gd name="T49" fmla="*/ 2147483646 h 1476"/>
                  <a:gd name="T50" fmla="*/ 2147483646 w 4560"/>
                  <a:gd name="T51" fmla="*/ 2147483646 h 1476"/>
                  <a:gd name="T52" fmla="*/ 2147483646 w 4560"/>
                  <a:gd name="T53" fmla="*/ 2147483646 h 1476"/>
                  <a:gd name="T54" fmla="*/ 2147483646 w 4560"/>
                  <a:gd name="T55" fmla="*/ 2147483646 h 1476"/>
                  <a:gd name="T56" fmla="*/ 2147483646 w 4560"/>
                  <a:gd name="T57" fmla="*/ 2147483646 h 1476"/>
                  <a:gd name="T58" fmla="*/ 2147483646 w 4560"/>
                  <a:gd name="T59" fmla="*/ 2147483646 h 1476"/>
                  <a:gd name="T60" fmla="*/ 2147483646 w 4560"/>
                  <a:gd name="T61" fmla="*/ 2147483646 h 1476"/>
                  <a:gd name="T62" fmla="*/ 2147483646 w 4560"/>
                  <a:gd name="T63" fmla="*/ 2147483646 h 1476"/>
                  <a:gd name="T64" fmla="*/ 2147483646 w 4560"/>
                  <a:gd name="T65" fmla="*/ 2147483646 h 1476"/>
                  <a:gd name="T66" fmla="*/ 2147483646 w 4560"/>
                  <a:gd name="T67" fmla="*/ 2147483646 h 1476"/>
                  <a:gd name="T68" fmla="*/ 2147483646 w 4560"/>
                  <a:gd name="T69" fmla="*/ 2147483646 h 1476"/>
                  <a:gd name="T70" fmla="*/ 2147483646 w 4560"/>
                  <a:gd name="T71" fmla="*/ 2147483646 h 1476"/>
                  <a:gd name="T72" fmla="*/ 2147483646 w 4560"/>
                  <a:gd name="T73" fmla="*/ 2147483646 h 1476"/>
                  <a:gd name="T74" fmla="*/ 2147483646 w 4560"/>
                  <a:gd name="T75" fmla="*/ 2147483646 h 1476"/>
                  <a:gd name="T76" fmla="*/ 2147483646 w 4560"/>
                  <a:gd name="T77" fmla="*/ 2147483646 h 1476"/>
                  <a:gd name="T78" fmla="*/ 2147483646 w 4560"/>
                  <a:gd name="T79" fmla="*/ 2147483646 h 1476"/>
                  <a:gd name="T80" fmla="*/ 2147483646 w 4560"/>
                  <a:gd name="T81" fmla="*/ 2147483646 h 1476"/>
                  <a:gd name="T82" fmla="*/ 2147483646 w 4560"/>
                  <a:gd name="T83" fmla="*/ 2147483646 h 147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4560" h="1476">
                    <a:moveTo>
                      <a:pt x="0" y="852"/>
                    </a:moveTo>
                    <a:lnTo>
                      <a:pt x="54" y="852"/>
                    </a:lnTo>
                    <a:lnTo>
                      <a:pt x="108" y="720"/>
                    </a:lnTo>
                    <a:lnTo>
                      <a:pt x="162" y="1122"/>
                    </a:lnTo>
                    <a:lnTo>
                      <a:pt x="216" y="942"/>
                    </a:lnTo>
                    <a:lnTo>
                      <a:pt x="270" y="1110"/>
                    </a:lnTo>
                    <a:lnTo>
                      <a:pt x="330" y="1218"/>
                    </a:lnTo>
                    <a:lnTo>
                      <a:pt x="384" y="18"/>
                    </a:lnTo>
                    <a:lnTo>
                      <a:pt x="438" y="450"/>
                    </a:lnTo>
                    <a:lnTo>
                      <a:pt x="492" y="420"/>
                    </a:lnTo>
                    <a:lnTo>
                      <a:pt x="546" y="570"/>
                    </a:lnTo>
                    <a:lnTo>
                      <a:pt x="600" y="612"/>
                    </a:lnTo>
                    <a:lnTo>
                      <a:pt x="660" y="606"/>
                    </a:lnTo>
                    <a:lnTo>
                      <a:pt x="714" y="1338"/>
                    </a:lnTo>
                    <a:lnTo>
                      <a:pt x="768" y="1380"/>
                    </a:lnTo>
                    <a:lnTo>
                      <a:pt x="822" y="1278"/>
                    </a:lnTo>
                    <a:lnTo>
                      <a:pt x="876" y="1410"/>
                    </a:lnTo>
                    <a:lnTo>
                      <a:pt x="930" y="990"/>
                    </a:lnTo>
                    <a:lnTo>
                      <a:pt x="984" y="1302"/>
                    </a:lnTo>
                    <a:lnTo>
                      <a:pt x="1044" y="0"/>
                    </a:lnTo>
                    <a:lnTo>
                      <a:pt x="1098" y="210"/>
                    </a:lnTo>
                    <a:lnTo>
                      <a:pt x="1152" y="504"/>
                    </a:lnTo>
                    <a:lnTo>
                      <a:pt x="1206" y="324"/>
                    </a:lnTo>
                    <a:lnTo>
                      <a:pt x="1260" y="276"/>
                    </a:lnTo>
                    <a:lnTo>
                      <a:pt x="1314" y="738"/>
                    </a:lnTo>
                    <a:lnTo>
                      <a:pt x="1374" y="1368"/>
                    </a:lnTo>
                    <a:lnTo>
                      <a:pt x="1428" y="1386"/>
                    </a:lnTo>
                    <a:lnTo>
                      <a:pt x="1482" y="1344"/>
                    </a:lnTo>
                    <a:lnTo>
                      <a:pt x="1536" y="1134"/>
                    </a:lnTo>
                    <a:lnTo>
                      <a:pt x="1590" y="858"/>
                    </a:lnTo>
                    <a:lnTo>
                      <a:pt x="1644" y="1104"/>
                    </a:lnTo>
                    <a:lnTo>
                      <a:pt x="1698" y="300"/>
                    </a:lnTo>
                    <a:lnTo>
                      <a:pt x="1758" y="636"/>
                    </a:lnTo>
                    <a:lnTo>
                      <a:pt x="1812" y="570"/>
                    </a:lnTo>
                    <a:lnTo>
                      <a:pt x="1866" y="576"/>
                    </a:lnTo>
                    <a:lnTo>
                      <a:pt x="1920" y="426"/>
                    </a:lnTo>
                    <a:lnTo>
                      <a:pt x="1974" y="558"/>
                    </a:lnTo>
                    <a:lnTo>
                      <a:pt x="2028" y="1188"/>
                    </a:lnTo>
                    <a:lnTo>
                      <a:pt x="2088" y="1194"/>
                    </a:lnTo>
                    <a:lnTo>
                      <a:pt x="2142" y="1110"/>
                    </a:lnTo>
                    <a:lnTo>
                      <a:pt x="2196" y="1110"/>
                    </a:lnTo>
                    <a:lnTo>
                      <a:pt x="2250" y="1014"/>
                    </a:lnTo>
                    <a:lnTo>
                      <a:pt x="2304" y="1332"/>
                    </a:lnTo>
                    <a:lnTo>
                      <a:pt x="2358" y="162"/>
                    </a:lnTo>
                    <a:lnTo>
                      <a:pt x="2418" y="360"/>
                    </a:lnTo>
                    <a:lnTo>
                      <a:pt x="2472" y="624"/>
                    </a:lnTo>
                    <a:lnTo>
                      <a:pt x="2526" y="522"/>
                    </a:lnTo>
                    <a:lnTo>
                      <a:pt x="2580" y="588"/>
                    </a:lnTo>
                    <a:lnTo>
                      <a:pt x="2634" y="612"/>
                    </a:lnTo>
                    <a:lnTo>
                      <a:pt x="2688" y="1128"/>
                    </a:lnTo>
                    <a:lnTo>
                      <a:pt x="2742" y="1308"/>
                    </a:lnTo>
                    <a:lnTo>
                      <a:pt x="2802" y="1332"/>
                    </a:lnTo>
                    <a:lnTo>
                      <a:pt x="2856" y="1170"/>
                    </a:lnTo>
                    <a:lnTo>
                      <a:pt x="2910" y="1248"/>
                    </a:lnTo>
                    <a:lnTo>
                      <a:pt x="2964" y="1026"/>
                    </a:lnTo>
                    <a:lnTo>
                      <a:pt x="3018" y="48"/>
                    </a:lnTo>
                    <a:lnTo>
                      <a:pt x="3072" y="240"/>
                    </a:lnTo>
                    <a:lnTo>
                      <a:pt x="3132" y="402"/>
                    </a:lnTo>
                    <a:lnTo>
                      <a:pt x="3186" y="600"/>
                    </a:lnTo>
                    <a:lnTo>
                      <a:pt x="3240" y="516"/>
                    </a:lnTo>
                    <a:lnTo>
                      <a:pt x="3294" y="798"/>
                    </a:lnTo>
                    <a:lnTo>
                      <a:pt x="3348" y="1050"/>
                    </a:lnTo>
                    <a:lnTo>
                      <a:pt x="3402" y="1320"/>
                    </a:lnTo>
                    <a:lnTo>
                      <a:pt x="3456" y="1476"/>
                    </a:lnTo>
                    <a:lnTo>
                      <a:pt x="3516" y="1044"/>
                    </a:lnTo>
                    <a:lnTo>
                      <a:pt x="3570" y="1164"/>
                    </a:lnTo>
                    <a:lnTo>
                      <a:pt x="3624" y="1134"/>
                    </a:lnTo>
                    <a:lnTo>
                      <a:pt x="3678" y="204"/>
                    </a:lnTo>
                    <a:lnTo>
                      <a:pt x="3732" y="264"/>
                    </a:lnTo>
                    <a:lnTo>
                      <a:pt x="3786" y="510"/>
                    </a:lnTo>
                    <a:lnTo>
                      <a:pt x="3846" y="684"/>
                    </a:lnTo>
                    <a:lnTo>
                      <a:pt x="3900" y="426"/>
                    </a:lnTo>
                    <a:lnTo>
                      <a:pt x="3954" y="582"/>
                    </a:lnTo>
                    <a:lnTo>
                      <a:pt x="4008" y="1242"/>
                    </a:lnTo>
                    <a:lnTo>
                      <a:pt x="4062" y="1290"/>
                    </a:lnTo>
                    <a:lnTo>
                      <a:pt x="4116" y="1284"/>
                    </a:lnTo>
                    <a:lnTo>
                      <a:pt x="4170" y="702"/>
                    </a:lnTo>
                    <a:lnTo>
                      <a:pt x="4230" y="996"/>
                    </a:lnTo>
                    <a:lnTo>
                      <a:pt x="4284" y="1086"/>
                    </a:lnTo>
                    <a:lnTo>
                      <a:pt x="4338" y="456"/>
                    </a:lnTo>
                    <a:lnTo>
                      <a:pt x="4392" y="468"/>
                    </a:lnTo>
                    <a:lnTo>
                      <a:pt x="4446" y="792"/>
                    </a:lnTo>
                    <a:lnTo>
                      <a:pt x="4500" y="774"/>
                    </a:lnTo>
                    <a:lnTo>
                      <a:pt x="4560" y="966"/>
                    </a:lnTo>
                  </a:path>
                </a:pathLst>
              </a:custGeom>
              <a:noFill/>
              <a:ln w="19050" cap="flat">
                <a:solidFill>
                  <a:srgbClr val="B2B2B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Oval 7"/>
              <p:cNvSpPr>
                <a:spLocks noChangeArrowheads="1"/>
              </p:cNvSpPr>
              <p:nvPr/>
            </p:nvSpPr>
            <p:spPr bwMode="auto">
              <a:xfrm>
                <a:off x="251520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56" name="Oval 8"/>
              <p:cNvSpPr>
                <a:spLocks noChangeArrowheads="1"/>
              </p:cNvSpPr>
              <p:nvPr/>
            </p:nvSpPr>
            <p:spPr bwMode="auto">
              <a:xfrm>
                <a:off x="297923" y="2392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57" name="Oval 9"/>
              <p:cNvSpPr>
                <a:spLocks noChangeArrowheads="1"/>
              </p:cNvSpPr>
              <p:nvPr/>
            </p:nvSpPr>
            <p:spPr bwMode="auto">
              <a:xfrm>
                <a:off x="344327" y="227265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58" name="Oval 10"/>
              <p:cNvSpPr>
                <a:spLocks noChangeArrowheads="1"/>
              </p:cNvSpPr>
              <p:nvPr/>
            </p:nvSpPr>
            <p:spPr bwMode="auto">
              <a:xfrm>
                <a:off x="390730" y="2638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59" name="Oval 11"/>
              <p:cNvSpPr>
                <a:spLocks noChangeArrowheads="1"/>
              </p:cNvSpPr>
              <p:nvPr/>
            </p:nvSpPr>
            <p:spPr bwMode="auto">
              <a:xfrm>
                <a:off x="437133" y="2474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60" name="Oval 12"/>
              <p:cNvSpPr>
                <a:spLocks noChangeArrowheads="1"/>
              </p:cNvSpPr>
              <p:nvPr/>
            </p:nvSpPr>
            <p:spPr bwMode="auto">
              <a:xfrm>
                <a:off x="48353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61" name="Oval 13"/>
              <p:cNvSpPr>
                <a:spLocks noChangeArrowheads="1"/>
              </p:cNvSpPr>
              <p:nvPr/>
            </p:nvSpPr>
            <p:spPr bwMode="auto">
              <a:xfrm>
                <a:off x="535096" y="272596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62" name="Oval 14"/>
              <p:cNvSpPr>
                <a:spLocks noChangeArrowheads="1"/>
              </p:cNvSpPr>
              <p:nvPr/>
            </p:nvSpPr>
            <p:spPr bwMode="auto">
              <a:xfrm>
                <a:off x="581500" y="163365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63" name="Oval 15"/>
              <p:cNvSpPr>
                <a:spLocks noChangeArrowheads="1"/>
              </p:cNvSpPr>
              <p:nvPr/>
            </p:nvSpPr>
            <p:spPr bwMode="auto">
              <a:xfrm>
                <a:off x="627903" y="202688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64" name="Oval 16"/>
              <p:cNvSpPr>
                <a:spLocks noChangeArrowheads="1"/>
              </p:cNvSpPr>
              <p:nvPr/>
            </p:nvSpPr>
            <p:spPr bwMode="auto">
              <a:xfrm>
                <a:off x="674306" y="1999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65" name="Oval 17"/>
              <p:cNvSpPr>
                <a:spLocks noChangeArrowheads="1"/>
              </p:cNvSpPr>
              <p:nvPr/>
            </p:nvSpPr>
            <p:spPr bwMode="auto">
              <a:xfrm>
                <a:off x="720710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66" name="Oval 18"/>
              <p:cNvSpPr>
                <a:spLocks noChangeArrowheads="1"/>
              </p:cNvSpPr>
              <p:nvPr/>
            </p:nvSpPr>
            <p:spPr bwMode="auto">
              <a:xfrm>
                <a:off x="767113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67" name="Oval 19"/>
              <p:cNvSpPr>
                <a:spLocks noChangeArrowheads="1"/>
              </p:cNvSpPr>
              <p:nvPr/>
            </p:nvSpPr>
            <p:spPr bwMode="auto">
              <a:xfrm>
                <a:off x="818672" y="2168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68" name="Oval 20"/>
              <p:cNvSpPr>
                <a:spLocks noChangeArrowheads="1"/>
              </p:cNvSpPr>
              <p:nvPr/>
            </p:nvSpPr>
            <p:spPr bwMode="auto">
              <a:xfrm>
                <a:off x="865076" y="2835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69" name="Oval 21"/>
              <p:cNvSpPr>
                <a:spLocks noChangeArrowheads="1"/>
              </p:cNvSpPr>
              <p:nvPr/>
            </p:nvSpPr>
            <p:spPr bwMode="auto">
              <a:xfrm>
                <a:off x="911479" y="2873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70" name="Oval 22"/>
              <p:cNvSpPr>
                <a:spLocks noChangeArrowheads="1"/>
              </p:cNvSpPr>
              <p:nvPr/>
            </p:nvSpPr>
            <p:spPr bwMode="auto">
              <a:xfrm>
                <a:off x="957882" y="2780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71" name="Oval 23"/>
              <p:cNvSpPr>
                <a:spLocks noChangeArrowheads="1"/>
              </p:cNvSpPr>
              <p:nvPr/>
            </p:nvSpPr>
            <p:spPr bwMode="auto">
              <a:xfrm>
                <a:off x="1004286" y="290073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72" name="Oval 24"/>
              <p:cNvSpPr>
                <a:spLocks noChangeArrowheads="1"/>
              </p:cNvSpPr>
              <p:nvPr/>
            </p:nvSpPr>
            <p:spPr bwMode="auto">
              <a:xfrm>
                <a:off x="1050689" y="2518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73" name="Oval 25"/>
              <p:cNvSpPr>
                <a:spLocks noChangeArrowheads="1"/>
              </p:cNvSpPr>
              <p:nvPr/>
            </p:nvSpPr>
            <p:spPr bwMode="auto">
              <a:xfrm>
                <a:off x="1097093" y="280242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74" name="Oval 26"/>
              <p:cNvSpPr>
                <a:spLocks noChangeArrowheads="1"/>
              </p:cNvSpPr>
              <p:nvPr/>
            </p:nvSpPr>
            <p:spPr bwMode="auto">
              <a:xfrm>
                <a:off x="1148652" y="161727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75" name="Oval 27"/>
              <p:cNvSpPr>
                <a:spLocks noChangeArrowheads="1"/>
              </p:cNvSpPr>
              <p:nvPr/>
            </p:nvSpPr>
            <p:spPr bwMode="auto">
              <a:xfrm>
                <a:off x="1195055" y="180842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76" name="Oval 28"/>
              <p:cNvSpPr>
                <a:spLocks noChangeArrowheads="1"/>
              </p:cNvSpPr>
              <p:nvPr/>
            </p:nvSpPr>
            <p:spPr bwMode="auto">
              <a:xfrm>
                <a:off x="1241459" y="2076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77" name="Oval 29"/>
              <p:cNvSpPr>
                <a:spLocks noChangeArrowheads="1"/>
              </p:cNvSpPr>
              <p:nvPr/>
            </p:nvSpPr>
            <p:spPr bwMode="auto">
              <a:xfrm>
                <a:off x="1287862" y="191219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78" name="Oval 30"/>
              <p:cNvSpPr>
                <a:spLocks noChangeArrowheads="1"/>
              </p:cNvSpPr>
              <p:nvPr/>
            </p:nvSpPr>
            <p:spPr bwMode="auto">
              <a:xfrm>
                <a:off x="1334265" y="1868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79" name="Oval 31"/>
              <p:cNvSpPr>
                <a:spLocks noChangeArrowheads="1"/>
              </p:cNvSpPr>
              <p:nvPr/>
            </p:nvSpPr>
            <p:spPr bwMode="auto">
              <a:xfrm>
                <a:off x="1380669" y="2289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80" name="Oval 32"/>
              <p:cNvSpPr>
                <a:spLocks noChangeArrowheads="1"/>
              </p:cNvSpPr>
              <p:nvPr/>
            </p:nvSpPr>
            <p:spPr bwMode="auto">
              <a:xfrm>
                <a:off x="1432228" y="2862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81" name="Oval 33"/>
              <p:cNvSpPr>
                <a:spLocks noChangeArrowheads="1"/>
              </p:cNvSpPr>
              <p:nvPr/>
            </p:nvSpPr>
            <p:spPr bwMode="auto">
              <a:xfrm>
                <a:off x="1478631" y="2878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82" name="Oval 34"/>
              <p:cNvSpPr>
                <a:spLocks noChangeArrowheads="1"/>
              </p:cNvSpPr>
              <p:nvPr/>
            </p:nvSpPr>
            <p:spPr bwMode="auto">
              <a:xfrm>
                <a:off x="1525035" y="2840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83" name="Oval 35"/>
              <p:cNvSpPr>
                <a:spLocks noChangeArrowheads="1"/>
              </p:cNvSpPr>
              <p:nvPr/>
            </p:nvSpPr>
            <p:spPr bwMode="auto">
              <a:xfrm>
                <a:off x="1571438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84" name="Oval 36"/>
              <p:cNvSpPr>
                <a:spLocks noChangeArrowheads="1"/>
              </p:cNvSpPr>
              <p:nvPr/>
            </p:nvSpPr>
            <p:spPr bwMode="auto">
              <a:xfrm>
                <a:off x="1617842" y="2398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85" name="Oval 37"/>
              <p:cNvSpPr>
                <a:spLocks noChangeArrowheads="1"/>
              </p:cNvSpPr>
              <p:nvPr/>
            </p:nvSpPr>
            <p:spPr bwMode="auto">
              <a:xfrm>
                <a:off x="1664245" y="262219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86" name="Oval 38"/>
              <p:cNvSpPr>
                <a:spLocks noChangeArrowheads="1"/>
              </p:cNvSpPr>
              <p:nvPr/>
            </p:nvSpPr>
            <p:spPr bwMode="auto">
              <a:xfrm>
                <a:off x="1710648" y="1890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87" name="Oval 39"/>
              <p:cNvSpPr>
                <a:spLocks noChangeArrowheads="1"/>
              </p:cNvSpPr>
              <p:nvPr/>
            </p:nvSpPr>
            <p:spPr bwMode="auto">
              <a:xfrm>
                <a:off x="1762208" y="2196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88" name="Oval 40"/>
              <p:cNvSpPr>
                <a:spLocks noChangeArrowheads="1"/>
              </p:cNvSpPr>
              <p:nvPr/>
            </p:nvSpPr>
            <p:spPr bwMode="auto">
              <a:xfrm>
                <a:off x="1808611" y="2136119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89" name="Oval 41"/>
              <p:cNvSpPr>
                <a:spLocks noChangeArrowheads="1"/>
              </p:cNvSpPr>
              <p:nvPr/>
            </p:nvSpPr>
            <p:spPr bwMode="auto">
              <a:xfrm>
                <a:off x="1855014" y="2141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90" name="Oval 42"/>
              <p:cNvSpPr>
                <a:spLocks noChangeArrowheads="1"/>
              </p:cNvSpPr>
              <p:nvPr/>
            </p:nvSpPr>
            <p:spPr bwMode="auto">
              <a:xfrm>
                <a:off x="1901418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91" name="Oval 43"/>
              <p:cNvSpPr>
                <a:spLocks noChangeArrowheads="1"/>
              </p:cNvSpPr>
              <p:nvPr/>
            </p:nvSpPr>
            <p:spPr bwMode="auto">
              <a:xfrm>
                <a:off x="1947821" y="2125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92" name="Oval 44"/>
              <p:cNvSpPr>
                <a:spLocks noChangeArrowheads="1"/>
              </p:cNvSpPr>
              <p:nvPr/>
            </p:nvSpPr>
            <p:spPr bwMode="auto">
              <a:xfrm>
                <a:off x="1994224" y="2698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93" name="Oval 45"/>
              <p:cNvSpPr>
                <a:spLocks noChangeArrowheads="1"/>
              </p:cNvSpPr>
              <p:nvPr/>
            </p:nvSpPr>
            <p:spPr bwMode="auto">
              <a:xfrm>
                <a:off x="2045784" y="270411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94" name="Oval 46"/>
              <p:cNvSpPr>
                <a:spLocks noChangeArrowheads="1"/>
              </p:cNvSpPr>
              <p:nvPr/>
            </p:nvSpPr>
            <p:spPr bwMode="auto">
              <a:xfrm>
                <a:off x="2092187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95" name="Oval 47"/>
              <p:cNvSpPr>
                <a:spLocks noChangeArrowheads="1"/>
              </p:cNvSpPr>
              <p:nvPr/>
            </p:nvSpPr>
            <p:spPr bwMode="auto">
              <a:xfrm>
                <a:off x="2138590" y="2627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96" name="Oval 48"/>
              <p:cNvSpPr>
                <a:spLocks noChangeArrowheads="1"/>
              </p:cNvSpPr>
              <p:nvPr/>
            </p:nvSpPr>
            <p:spPr bwMode="auto">
              <a:xfrm>
                <a:off x="2184994" y="2540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97" name="Oval 49"/>
              <p:cNvSpPr>
                <a:spLocks noChangeArrowheads="1"/>
              </p:cNvSpPr>
              <p:nvPr/>
            </p:nvSpPr>
            <p:spPr bwMode="auto">
              <a:xfrm>
                <a:off x="2231397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98" name="Oval 50"/>
              <p:cNvSpPr>
                <a:spLocks noChangeArrowheads="1"/>
              </p:cNvSpPr>
              <p:nvPr/>
            </p:nvSpPr>
            <p:spPr bwMode="auto">
              <a:xfrm>
                <a:off x="2277801" y="1764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399" name="Oval 51"/>
              <p:cNvSpPr>
                <a:spLocks noChangeArrowheads="1"/>
              </p:cNvSpPr>
              <p:nvPr/>
            </p:nvSpPr>
            <p:spPr bwMode="auto">
              <a:xfrm>
                <a:off x="2329360" y="1944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00" name="Oval 52"/>
              <p:cNvSpPr>
                <a:spLocks noChangeArrowheads="1"/>
              </p:cNvSpPr>
              <p:nvPr/>
            </p:nvSpPr>
            <p:spPr bwMode="auto">
              <a:xfrm>
                <a:off x="2375764" y="2185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01" name="Oval 53"/>
              <p:cNvSpPr>
                <a:spLocks noChangeArrowheads="1"/>
              </p:cNvSpPr>
              <p:nvPr/>
            </p:nvSpPr>
            <p:spPr bwMode="auto">
              <a:xfrm>
                <a:off x="2422167" y="2092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02" name="Oval 54"/>
              <p:cNvSpPr>
                <a:spLocks noChangeArrowheads="1"/>
              </p:cNvSpPr>
              <p:nvPr/>
            </p:nvSpPr>
            <p:spPr bwMode="auto">
              <a:xfrm>
                <a:off x="2468571" y="2152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03" name="Oval 55"/>
              <p:cNvSpPr>
                <a:spLocks noChangeArrowheads="1"/>
              </p:cNvSpPr>
              <p:nvPr/>
            </p:nvSpPr>
            <p:spPr bwMode="auto">
              <a:xfrm>
                <a:off x="2514974" y="2174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04" name="Oval 56"/>
              <p:cNvSpPr>
                <a:spLocks noChangeArrowheads="1"/>
              </p:cNvSpPr>
              <p:nvPr/>
            </p:nvSpPr>
            <p:spPr bwMode="auto">
              <a:xfrm>
                <a:off x="2561377" y="2644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05" name="Oval 57"/>
              <p:cNvSpPr>
                <a:spLocks noChangeArrowheads="1"/>
              </p:cNvSpPr>
              <p:nvPr/>
            </p:nvSpPr>
            <p:spPr bwMode="auto">
              <a:xfrm>
                <a:off x="2607781" y="280788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06" name="Oval 58"/>
              <p:cNvSpPr>
                <a:spLocks noChangeArrowheads="1"/>
              </p:cNvSpPr>
              <p:nvPr/>
            </p:nvSpPr>
            <p:spPr bwMode="auto">
              <a:xfrm>
                <a:off x="2659340" y="282973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07" name="Oval 59"/>
              <p:cNvSpPr>
                <a:spLocks noChangeArrowheads="1"/>
              </p:cNvSpPr>
              <p:nvPr/>
            </p:nvSpPr>
            <p:spPr bwMode="auto">
              <a:xfrm>
                <a:off x="2705743" y="2682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08" name="Oval 60"/>
              <p:cNvSpPr>
                <a:spLocks noChangeArrowheads="1"/>
              </p:cNvSpPr>
              <p:nvPr/>
            </p:nvSpPr>
            <p:spPr bwMode="auto">
              <a:xfrm>
                <a:off x="2752147" y="275327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09" name="Oval 61"/>
              <p:cNvSpPr>
                <a:spLocks noChangeArrowheads="1"/>
              </p:cNvSpPr>
              <p:nvPr/>
            </p:nvSpPr>
            <p:spPr bwMode="auto">
              <a:xfrm>
                <a:off x="2798550" y="2551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10" name="Oval 62"/>
              <p:cNvSpPr>
                <a:spLocks noChangeArrowheads="1"/>
              </p:cNvSpPr>
              <p:nvPr/>
            </p:nvSpPr>
            <p:spPr bwMode="auto">
              <a:xfrm>
                <a:off x="2844953" y="1660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11" name="Oval 63"/>
              <p:cNvSpPr>
                <a:spLocks noChangeArrowheads="1"/>
              </p:cNvSpPr>
              <p:nvPr/>
            </p:nvSpPr>
            <p:spPr bwMode="auto">
              <a:xfrm>
                <a:off x="2891357" y="1835735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12" name="Oval 64"/>
              <p:cNvSpPr>
                <a:spLocks noChangeArrowheads="1"/>
              </p:cNvSpPr>
              <p:nvPr/>
            </p:nvSpPr>
            <p:spPr bwMode="auto">
              <a:xfrm>
                <a:off x="2942916" y="1983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13" name="Oval 65"/>
              <p:cNvSpPr>
                <a:spLocks noChangeArrowheads="1"/>
              </p:cNvSpPr>
              <p:nvPr/>
            </p:nvSpPr>
            <p:spPr bwMode="auto">
              <a:xfrm>
                <a:off x="2989319" y="216342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14" name="Oval 66"/>
              <p:cNvSpPr>
                <a:spLocks noChangeArrowheads="1"/>
              </p:cNvSpPr>
              <p:nvPr/>
            </p:nvSpPr>
            <p:spPr bwMode="auto">
              <a:xfrm>
                <a:off x="3035723" y="2086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15" name="Oval 67"/>
              <p:cNvSpPr>
                <a:spLocks noChangeArrowheads="1"/>
              </p:cNvSpPr>
              <p:nvPr/>
            </p:nvSpPr>
            <p:spPr bwMode="auto">
              <a:xfrm>
                <a:off x="3082126" y="2343657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16" name="Oval 68"/>
              <p:cNvSpPr>
                <a:spLocks noChangeArrowheads="1"/>
              </p:cNvSpPr>
              <p:nvPr/>
            </p:nvSpPr>
            <p:spPr bwMode="auto">
              <a:xfrm>
                <a:off x="3128530" y="2573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17" name="Oval 69"/>
              <p:cNvSpPr>
                <a:spLocks noChangeArrowheads="1"/>
              </p:cNvSpPr>
              <p:nvPr/>
            </p:nvSpPr>
            <p:spPr bwMode="auto">
              <a:xfrm>
                <a:off x="3174933" y="2818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18" name="Oval 70"/>
              <p:cNvSpPr>
                <a:spLocks noChangeArrowheads="1"/>
              </p:cNvSpPr>
              <p:nvPr/>
            </p:nvSpPr>
            <p:spPr bwMode="auto">
              <a:xfrm>
                <a:off x="3221336" y="296081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19" name="Oval 71"/>
              <p:cNvSpPr>
                <a:spLocks noChangeArrowheads="1"/>
              </p:cNvSpPr>
              <p:nvPr/>
            </p:nvSpPr>
            <p:spPr bwMode="auto">
              <a:xfrm>
                <a:off x="3272896" y="2567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20" name="Oval 72"/>
              <p:cNvSpPr>
                <a:spLocks noChangeArrowheads="1"/>
              </p:cNvSpPr>
              <p:nvPr/>
            </p:nvSpPr>
            <p:spPr bwMode="auto">
              <a:xfrm>
                <a:off x="3319299" y="2676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21" name="Oval 73"/>
              <p:cNvSpPr>
                <a:spLocks noChangeArrowheads="1"/>
              </p:cNvSpPr>
              <p:nvPr/>
            </p:nvSpPr>
            <p:spPr bwMode="auto">
              <a:xfrm>
                <a:off x="3365702" y="2649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22" name="Oval 74"/>
              <p:cNvSpPr>
                <a:spLocks noChangeArrowheads="1"/>
              </p:cNvSpPr>
              <p:nvPr/>
            </p:nvSpPr>
            <p:spPr bwMode="auto">
              <a:xfrm>
                <a:off x="3412106" y="180296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23" name="Oval 75"/>
              <p:cNvSpPr>
                <a:spLocks noChangeArrowheads="1"/>
              </p:cNvSpPr>
              <p:nvPr/>
            </p:nvSpPr>
            <p:spPr bwMode="auto">
              <a:xfrm>
                <a:off x="3458509" y="185758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24" name="Oval 76"/>
              <p:cNvSpPr>
                <a:spLocks noChangeArrowheads="1"/>
              </p:cNvSpPr>
              <p:nvPr/>
            </p:nvSpPr>
            <p:spPr bwMode="auto">
              <a:xfrm>
                <a:off x="3504912" y="2081504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25" name="Oval 77"/>
              <p:cNvSpPr>
                <a:spLocks noChangeArrowheads="1"/>
              </p:cNvSpPr>
              <p:nvPr/>
            </p:nvSpPr>
            <p:spPr bwMode="auto">
              <a:xfrm>
                <a:off x="3556472" y="2239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26" name="Oval 78"/>
              <p:cNvSpPr>
                <a:spLocks noChangeArrowheads="1"/>
              </p:cNvSpPr>
              <p:nvPr/>
            </p:nvSpPr>
            <p:spPr bwMode="auto">
              <a:xfrm>
                <a:off x="3602875" y="200504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27" name="Oval 79"/>
              <p:cNvSpPr>
                <a:spLocks noChangeArrowheads="1"/>
              </p:cNvSpPr>
              <p:nvPr/>
            </p:nvSpPr>
            <p:spPr bwMode="auto">
              <a:xfrm>
                <a:off x="3649279" y="2147042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28" name="Oval 80"/>
              <p:cNvSpPr>
                <a:spLocks noChangeArrowheads="1"/>
              </p:cNvSpPr>
              <p:nvPr/>
            </p:nvSpPr>
            <p:spPr bwMode="auto">
              <a:xfrm>
                <a:off x="3695682" y="2747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29" name="Oval 81"/>
              <p:cNvSpPr>
                <a:spLocks noChangeArrowheads="1"/>
              </p:cNvSpPr>
              <p:nvPr/>
            </p:nvSpPr>
            <p:spPr bwMode="auto">
              <a:xfrm>
                <a:off x="3742085" y="279150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30" name="Oval 82"/>
              <p:cNvSpPr>
                <a:spLocks noChangeArrowheads="1"/>
              </p:cNvSpPr>
              <p:nvPr/>
            </p:nvSpPr>
            <p:spPr bwMode="auto">
              <a:xfrm>
                <a:off x="3788489" y="278604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31" name="Oval 83"/>
              <p:cNvSpPr>
                <a:spLocks noChangeArrowheads="1"/>
              </p:cNvSpPr>
              <p:nvPr/>
            </p:nvSpPr>
            <p:spPr bwMode="auto">
              <a:xfrm>
                <a:off x="3834892" y="2256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32" name="Oval 84"/>
              <p:cNvSpPr>
                <a:spLocks noChangeArrowheads="1"/>
              </p:cNvSpPr>
              <p:nvPr/>
            </p:nvSpPr>
            <p:spPr bwMode="auto">
              <a:xfrm>
                <a:off x="3886451" y="2523888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33" name="Oval 85"/>
              <p:cNvSpPr>
                <a:spLocks noChangeArrowheads="1"/>
              </p:cNvSpPr>
              <p:nvPr/>
            </p:nvSpPr>
            <p:spPr bwMode="auto">
              <a:xfrm>
                <a:off x="3932855" y="2605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34" name="Oval 86"/>
              <p:cNvSpPr>
                <a:spLocks noChangeArrowheads="1"/>
              </p:cNvSpPr>
              <p:nvPr/>
            </p:nvSpPr>
            <p:spPr bwMode="auto">
              <a:xfrm>
                <a:off x="3979258" y="203235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35" name="Oval 87"/>
              <p:cNvSpPr>
                <a:spLocks noChangeArrowheads="1"/>
              </p:cNvSpPr>
              <p:nvPr/>
            </p:nvSpPr>
            <p:spPr bwMode="auto">
              <a:xfrm>
                <a:off x="4025661" y="2043273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36" name="Oval 88"/>
              <p:cNvSpPr>
                <a:spLocks noChangeArrowheads="1"/>
              </p:cNvSpPr>
              <p:nvPr/>
            </p:nvSpPr>
            <p:spPr bwMode="auto">
              <a:xfrm>
                <a:off x="4072065" y="2338196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37" name="Oval 89"/>
              <p:cNvSpPr>
                <a:spLocks noChangeArrowheads="1"/>
              </p:cNvSpPr>
              <p:nvPr/>
            </p:nvSpPr>
            <p:spPr bwMode="auto">
              <a:xfrm>
                <a:off x="4118468" y="2321811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  <p:sp>
            <p:nvSpPr>
              <p:cNvPr id="14438" name="Oval 90"/>
              <p:cNvSpPr>
                <a:spLocks noChangeArrowheads="1"/>
              </p:cNvSpPr>
              <p:nvPr/>
            </p:nvSpPr>
            <p:spPr bwMode="auto">
              <a:xfrm>
                <a:off x="4170027" y="2496580"/>
                <a:ext cx="36092" cy="382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800"/>
              </a:p>
            </p:txBody>
          </p:sp>
        </p:grpSp>
        <p:sp>
          <p:nvSpPr>
            <p:cNvPr id="384" name="TextBox 383"/>
            <p:cNvSpPr txBox="1"/>
            <p:nvPr/>
          </p:nvSpPr>
          <p:spPr>
            <a:xfrm>
              <a:off x="151955" y="5612757"/>
              <a:ext cx="461665" cy="1092607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 eaLnBrk="1" hangingPunct="1">
                <a:defRPr/>
              </a:pPr>
              <a:r>
                <a:rPr lang="en-GB" dirty="0"/>
                <a:t>Subject N</a:t>
              </a:r>
            </a:p>
          </p:txBody>
        </p:sp>
      </p:grpSp>
      <p:sp>
        <p:nvSpPr>
          <p:cNvPr id="1434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DB369E-9C88-0446-BFB4-A5E25204FE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Overview</a:t>
            </a:r>
            <a:endParaRPr lang="en-GB" altLang="en-US" dirty="0"/>
          </a:p>
        </p:txBody>
      </p:sp>
      <p:sp>
        <p:nvSpPr>
          <p:cNvPr id="18435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30200" y="1773238"/>
            <a:ext cx="8489950" cy="4392612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Recap of </a:t>
            </a:r>
            <a:r>
              <a:rPr lang="en-GB" altLang="en-US" dirty="0" smtClean="0"/>
              <a:t>first-level </a:t>
            </a:r>
            <a:r>
              <a:rPr lang="en-GB" altLang="en-US" dirty="0"/>
              <a:t>analysis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 smtClean="0">
                <a:solidFill>
                  <a:srgbClr val="7030A0"/>
                </a:solidFill>
              </a:rPr>
              <a:t>Second-level </a:t>
            </a:r>
            <a:r>
              <a:rPr lang="en-GB" altLang="en-US" dirty="0">
                <a:solidFill>
                  <a:srgbClr val="7030A0"/>
                </a:solidFill>
              </a:rPr>
              <a:t>analysis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Fixed </a:t>
            </a:r>
            <a:r>
              <a:rPr lang="en-GB" altLang="en-US" dirty="0" smtClean="0"/>
              <a:t>versus </a:t>
            </a:r>
            <a:r>
              <a:rPr lang="en-GB" altLang="en-US" dirty="0"/>
              <a:t>random effects</a:t>
            </a:r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How do we analyse random effects</a:t>
            </a:r>
            <a:r>
              <a:rPr lang="en-GB" altLang="en-US" dirty="0" smtClean="0"/>
              <a:t>?</a:t>
            </a:r>
            <a:endParaRPr lang="en-GB" altLang="en-US" dirty="0"/>
          </a:p>
          <a:p>
            <a:pPr marL="514350" indent="-514350" eaLnBrk="1" hangingPunct="1">
              <a:buFontTx/>
              <a:buAutoNum type="arabicPeriod"/>
            </a:pPr>
            <a:r>
              <a:rPr lang="en-GB" altLang="en-US" dirty="0"/>
              <a:t>Practical </a:t>
            </a:r>
            <a:r>
              <a:rPr lang="en-GB" altLang="en-US" dirty="0" smtClean="0"/>
              <a:t>demonstration</a:t>
            </a:r>
            <a:endParaRPr lang="en-GB" altLang="en-US" dirty="0"/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EFBFC3-1BD3-C341-A654-604145B4212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3412</TotalTime>
  <Words>1796</Words>
  <Application>Microsoft Macintosh PowerPoint</Application>
  <PresentationFormat>On-screen Show (4:3)</PresentationFormat>
  <Paragraphs>418</Paragraphs>
  <Slides>53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Arial Unicode MS</vt:lpstr>
      <vt:lpstr>Calibri</vt:lpstr>
      <vt:lpstr>Cambria Math</vt:lpstr>
      <vt:lpstr>Symbol</vt:lpstr>
      <vt:lpstr>Wingdings</vt:lpstr>
      <vt:lpstr>Custom Design</vt:lpstr>
      <vt:lpstr>Equation</vt:lpstr>
      <vt:lpstr>Methods for Dummies  Second-level Analysis (for fMRI)</vt:lpstr>
      <vt:lpstr>Overview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Second-level analysis: across subjects</vt:lpstr>
      <vt:lpstr>Overview</vt:lpstr>
      <vt:lpstr>Fixed versus random effects</vt:lpstr>
      <vt:lpstr>Fixed effects</vt:lpstr>
      <vt:lpstr>PowerPoint Presentation</vt:lpstr>
      <vt:lpstr>PowerPoint Presentation</vt:lpstr>
      <vt:lpstr>PowerPoint Presentation</vt:lpstr>
      <vt:lpstr>PowerPoint Presentation</vt:lpstr>
      <vt:lpstr>FFX calculation</vt:lpstr>
      <vt:lpstr>PowerPoint Presentation</vt:lpstr>
      <vt:lpstr>What is the consequence of ignoring between-subject variability?</vt:lpstr>
      <vt:lpstr>Random effects analysis (RFX)</vt:lpstr>
      <vt:lpstr>PowerPoint Presentation</vt:lpstr>
      <vt:lpstr>PowerPoint Presentation</vt:lpstr>
      <vt:lpstr>PowerPoint Presentation</vt:lpstr>
      <vt:lpstr>RFX calculation</vt:lpstr>
      <vt:lpstr>PowerPoint Presentation</vt:lpstr>
      <vt:lpstr>Driving home difference</vt:lpstr>
      <vt:lpstr>Overview of today’s talk</vt:lpstr>
      <vt:lpstr>Button-   pressing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Suggestions</vt:lpstr>
      <vt:lpstr>PowerPoint Presentation</vt:lpstr>
      <vt:lpstr>Suggestions</vt:lpstr>
      <vt:lpstr>Use matlab code for faster analyses </vt:lpstr>
      <vt:lpstr>Use matlab code for faster analyses </vt:lpstr>
      <vt:lpstr>Use matlab code for faster analyses </vt:lpstr>
      <vt:lpstr>Use matlab code for faster analyses </vt:lpstr>
      <vt:lpstr>Summary</vt:lpstr>
      <vt:lpstr>Resources</vt:lpstr>
    </vt:vector>
  </TitlesOfParts>
  <Company>UCL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Dan Bang</cp:lastModifiedBy>
  <cp:revision>156</cp:revision>
  <cp:lastPrinted>2014-12-08T16:09:45Z</cp:lastPrinted>
  <dcterms:created xsi:type="dcterms:W3CDTF">2005-07-13T12:26:50Z</dcterms:created>
  <dcterms:modified xsi:type="dcterms:W3CDTF">2016-11-30T11:01:13Z</dcterms:modified>
</cp:coreProperties>
</file>