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7" r:id="rId3"/>
    <p:sldId id="264" r:id="rId4"/>
    <p:sldId id="267" r:id="rId5"/>
    <p:sldId id="268" r:id="rId6"/>
    <p:sldId id="266" r:id="rId7"/>
    <p:sldId id="258" r:id="rId8"/>
    <p:sldId id="259" r:id="rId9"/>
    <p:sldId id="260" r:id="rId10"/>
    <p:sldId id="261" r:id="rId11"/>
    <p:sldId id="272" r:id="rId12"/>
    <p:sldId id="271" r:id="rId13"/>
    <p:sldId id="270" r:id="rId14"/>
    <p:sldId id="269" r:id="rId15"/>
    <p:sldId id="274" r:id="rId16"/>
    <p:sldId id="275" r:id="rId17"/>
    <p:sldId id="289" r:id="rId18"/>
    <p:sldId id="263" r:id="rId19"/>
    <p:sldId id="277" r:id="rId20"/>
    <p:sldId id="278" r:id="rId21"/>
    <p:sldId id="290" r:id="rId22"/>
    <p:sldId id="291" r:id="rId23"/>
    <p:sldId id="292" r:id="rId24"/>
    <p:sldId id="293" r:id="rId25"/>
    <p:sldId id="294" r:id="rId26"/>
    <p:sldId id="295" r:id="rId27"/>
    <p:sldId id="296" r:id="rId28"/>
    <p:sldId id="297" r:id="rId29"/>
    <p:sldId id="28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61883332-C2C7-3149-9FB8-238F3A4098EA}">
          <p14:sldIdLst>
            <p14:sldId id="256"/>
            <p14:sldId id="257"/>
            <p14:sldId id="264"/>
            <p14:sldId id="267"/>
            <p14:sldId id="268"/>
            <p14:sldId id="266"/>
            <p14:sldId id="258"/>
            <p14:sldId id="259"/>
            <p14:sldId id="260"/>
            <p14:sldId id="261"/>
            <p14:sldId id="272"/>
            <p14:sldId id="271"/>
            <p14:sldId id="270"/>
            <p14:sldId id="269"/>
            <p14:sldId id="274"/>
            <p14:sldId id="275"/>
          </p14:sldIdLst>
        </p14:section>
        <p14:section name="Unwarping" id="{48A5B73C-3543-684C-8387-D0DBA469CAEC}">
          <p14:sldIdLst>
            <p14:sldId id="289"/>
            <p14:sldId id="263"/>
            <p14:sldId id="277"/>
            <p14:sldId id="278"/>
            <p14:sldId id="290"/>
            <p14:sldId id="291"/>
            <p14:sldId id="292"/>
            <p14:sldId id="293"/>
            <p14:sldId id="294"/>
            <p14:sldId id="295"/>
            <p14:sldId id="296"/>
            <p14:sldId id="297"/>
            <p14:sldId id="288"/>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2CC"/>
    <a:srgbClr val="0100FF"/>
    <a:srgbClr val="FF7C80"/>
    <a:srgbClr val="D06647"/>
    <a:srgbClr val="F8CBAD"/>
    <a:srgbClr val="D9D9D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196" autoAdjust="0"/>
    <p:restoredTop sz="89358" autoAdjust="0"/>
  </p:normalViewPr>
  <p:slideViewPr>
    <p:cSldViewPr snapToGrid="0" snapToObjects="1">
      <p:cViewPr varScale="1">
        <p:scale>
          <a:sx n="64" d="100"/>
          <a:sy n="64" d="100"/>
        </p:scale>
        <p:origin x="-619" y="-36"/>
      </p:cViewPr>
      <p:guideLst>
        <p:guide orient="horz" pos="2160"/>
        <p:guide pos="3840"/>
      </p:guideLst>
    </p:cSldViewPr>
  </p:slideViewPr>
  <p:notesTextViewPr>
    <p:cViewPr>
      <p:scale>
        <a:sx n="1" d="1"/>
        <a:sy n="1" d="1"/>
      </p:scale>
      <p:origin x="0" y="29"/>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491FD1-4972-2742-BF26-AE4E1A2086ED}" type="datetimeFigureOut">
              <a:rPr lang="en-US" smtClean="0"/>
              <a:pPr/>
              <a:t>11/20/2019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21AAB4-17B9-4B47-B20B-25BDFB5A315D}" type="slidenum">
              <a:rPr lang="en-US" smtClean="0"/>
              <a:pPr/>
              <a:t>‹#›</a:t>
            </a:fld>
            <a:endParaRPr lang="en-US"/>
          </a:p>
        </p:txBody>
      </p:sp>
    </p:spTree>
    <p:extLst>
      <p:ext uri="{BB962C8B-B14F-4D97-AF65-F5344CB8AC3E}">
        <p14:creationId xmlns:p14="http://schemas.microsoft.com/office/powerpoint/2010/main" xmlns="" val="955280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mriquestions.com/hellipmaking-an-image.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GB" baseline="0" dirty="0" smtClean="0"/>
              <a:t>To what references you are referencing</a:t>
            </a:r>
          </a:p>
          <a:p>
            <a:pPr marL="228600" indent="-228600">
              <a:buAutoNum type="arabicPeriod"/>
            </a:pPr>
            <a:r>
              <a:rPr lang="en-GB" baseline="0" dirty="0" smtClean="0"/>
              <a:t>How you preserve the difference between the 2 points?</a:t>
            </a:r>
          </a:p>
          <a:p>
            <a:pPr marL="228600" indent="-228600">
              <a:buAutoNum type="arabicPeriod"/>
            </a:pPr>
            <a:r>
              <a:rPr lang="en-GB" baseline="0" dirty="0" smtClean="0"/>
              <a:t>Based on what you decide which interpolation do you use?</a:t>
            </a:r>
            <a:endParaRPr lang="en-GB" dirty="0"/>
          </a:p>
        </p:txBody>
      </p:sp>
      <p:sp>
        <p:nvSpPr>
          <p:cNvPr id="4" name="Slide Number Placeholder 3"/>
          <p:cNvSpPr>
            <a:spLocks noGrp="1"/>
          </p:cNvSpPr>
          <p:nvPr>
            <p:ph type="sldNum" sz="quarter" idx="10"/>
          </p:nvPr>
        </p:nvSpPr>
        <p:spPr/>
        <p:txBody>
          <a:bodyPr/>
          <a:lstStyle/>
          <a:p>
            <a:fld id="{3A21AAB4-17B9-4B47-B20B-25BDFB5A315D}"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GB" sz="1200" kern="1200" dirty="0" smtClean="0">
                <a:solidFill>
                  <a:schemeClr val="tx1"/>
                </a:solidFill>
                <a:latin typeface="+mn-lt"/>
                <a:ea typeface="+mn-ea"/>
                <a:cs typeface="+mn-cs"/>
              </a:rPr>
              <a:t>1. How you select this transformation function?</a:t>
            </a:r>
          </a:p>
          <a:p>
            <a:pPr lvl="0"/>
            <a:r>
              <a:rPr lang="en-GB" sz="1200" kern="1200" smtClean="0">
                <a:solidFill>
                  <a:schemeClr val="tx1"/>
                </a:solidFill>
                <a:latin typeface="+mn-lt"/>
                <a:ea typeface="+mn-ea"/>
                <a:cs typeface="+mn-cs"/>
              </a:rPr>
              <a:t>2. Do </a:t>
            </a:r>
            <a:r>
              <a:rPr lang="en-GB" sz="1200" kern="1200" dirty="0" smtClean="0">
                <a:solidFill>
                  <a:schemeClr val="tx1"/>
                </a:solidFill>
                <a:latin typeface="+mn-lt"/>
                <a:ea typeface="+mn-ea"/>
                <a:cs typeface="+mn-cs"/>
              </a:rPr>
              <a:t>you change any parameters and based on what?</a:t>
            </a:r>
          </a:p>
          <a:p>
            <a:endParaRPr lang="en-GB" dirty="0"/>
          </a:p>
        </p:txBody>
      </p:sp>
      <p:sp>
        <p:nvSpPr>
          <p:cNvPr id="4" name="Slide Number Placeholder 3"/>
          <p:cNvSpPr>
            <a:spLocks noGrp="1"/>
          </p:cNvSpPr>
          <p:nvPr>
            <p:ph type="sldNum" sz="quarter" idx="10"/>
          </p:nvPr>
        </p:nvSpPr>
        <p:spPr/>
        <p:txBody>
          <a:bodyPr/>
          <a:lstStyle/>
          <a:p>
            <a:fld id="{3A21AAB4-17B9-4B47-B20B-25BDFB5A315D}" type="slidenum">
              <a:rPr lang="en-US" smtClean="0"/>
              <a:pPr/>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a:t>The fact that its within-subject is important, since it means that no group-level/inter-subject information is being used in any of the pre-processing techniques.</a:t>
            </a:r>
          </a:p>
          <a:p>
            <a:pPr marL="228600" indent="-228600">
              <a:buAutoNum type="arabicPeriod"/>
            </a:pPr>
            <a:r>
              <a:rPr lang="en-GB" dirty="0"/>
              <a:t>The correspondence problem is now </a:t>
            </a:r>
            <a:r>
              <a:rPr lang="en-GB" i="1" dirty="0"/>
              <a:t>mostly</a:t>
            </a:r>
            <a:r>
              <a:rPr lang="en-GB" dirty="0"/>
              <a:t> solved (The correspondence problem refers to if the voxels across all scans within each participant are representing the same neural tissue).</a:t>
            </a:r>
          </a:p>
          <a:p>
            <a:endParaRPr lang="en-US" dirty="0"/>
          </a:p>
        </p:txBody>
      </p:sp>
      <p:sp>
        <p:nvSpPr>
          <p:cNvPr id="4" name="Slide Number Placeholder 3"/>
          <p:cNvSpPr>
            <a:spLocks noGrp="1"/>
          </p:cNvSpPr>
          <p:nvPr>
            <p:ph type="sldNum" sz="quarter" idx="5"/>
          </p:nvPr>
        </p:nvSpPr>
        <p:spPr/>
        <p:txBody>
          <a:bodyPr/>
          <a:lstStyle/>
          <a:p>
            <a:fld id="{3A21AAB4-17B9-4B47-B20B-25BDFB5A315D}" type="slidenum">
              <a:rPr lang="en-US" smtClean="0"/>
              <a:pPr/>
              <a:t>18</a:t>
            </a:fld>
            <a:endParaRPr lang="en-US"/>
          </a:p>
        </p:txBody>
      </p:sp>
    </p:spTree>
    <p:extLst>
      <p:ext uri="{BB962C8B-B14F-4D97-AF65-F5344CB8AC3E}">
        <p14:creationId xmlns:p14="http://schemas.microsoft.com/office/powerpoint/2010/main" xmlns="" val="3842961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a:t>By scan I mean the acquisition of whole-brain 3D volumes (which is what are usually obtained) within each trial, which takes a couple of seconds depending on the MR pulse sequences used.</a:t>
            </a:r>
          </a:p>
          <a:p>
            <a:pPr marL="228600" indent="-228600">
              <a:buAutoNum type="arabicPeriod"/>
            </a:pPr>
            <a:r>
              <a:rPr lang="en-GB" dirty="0"/>
              <a:t>I define scans as the 3D volumes measured within each trial.</a:t>
            </a:r>
          </a:p>
          <a:p>
            <a:pPr marL="228600" indent="-228600">
              <a:buAutoNum type="arabicPeriod"/>
            </a:pPr>
            <a:r>
              <a:rPr lang="en-GB" dirty="0"/>
              <a:t>The mechanism by which these factors affect the sensitivity or specificity of your study are all different.</a:t>
            </a:r>
          </a:p>
          <a:p>
            <a:endParaRPr lang="en-US" dirty="0"/>
          </a:p>
        </p:txBody>
      </p:sp>
      <p:sp>
        <p:nvSpPr>
          <p:cNvPr id="4" name="Slide Number Placeholder 3"/>
          <p:cNvSpPr>
            <a:spLocks noGrp="1"/>
          </p:cNvSpPr>
          <p:nvPr>
            <p:ph type="sldNum" sz="quarter" idx="5"/>
          </p:nvPr>
        </p:nvSpPr>
        <p:spPr/>
        <p:txBody>
          <a:bodyPr/>
          <a:lstStyle/>
          <a:p>
            <a:fld id="{3A21AAB4-17B9-4B47-B20B-25BDFB5A315D}" type="slidenum">
              <a:rPr lang="en-US" smtClean="0"/>
              <a:pPr/>
              <a:t>19</a:t>
            </a:fld>
            <a:endParaRPr lang="en-US"/>
          </a:p>
        </p:txBody>
      </p:sp>
    </p:spTree>
    <p:extLst>
      <p:ext uri="{BB962C8B-B14F-4D97-AF65-F5344CB8AC3E}">
        <p14:creationId xmlns:p14="http://schemas.microsoft.com/office/powerpoint/2010/main" xmlns="" val="199656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a:t>This is due to the physical set-up of MRI machines (e.g. gradient coils, transceiver </a:t>
            </a:r>
            <a:r>
              <a:rPr lang="en-GB" dirty="0" err="1"/>
              <a:t>ect</a:t>
            </a:r>
            <a:r>
              <a:rPr lang="en-GB" dirty="0"/>
              <a:t>). This level of detail is sufficient for the scope of this lecture series. Moreover this means that the spatial locations of your signals within each whole-brain volume (within trial scan) cannot be directly inferred from your receiver without the use of further techniques and processing. Gradient coils are what are used to solve this issue.</a:t>
            </a:r>
          </a:p>
          <a:p>
            <a:pPr marL="228600" indent="-228600">
              <a:buAutoNum type="arabicPeriod"/>
            </a:pPr>
            <a:r>
              <a:rPr lang="en-GB" dirty="0"/>
              <a:t>Recap: Explain Lamour equation: W0 = precession rate (the number of full cycles per second), y = </a:t>
            </a:r>
            <a:r>
              <a:rPr lang="en-GB" b="0" dirty="0"/>
              <a:t>a constant which relates the strength of the main magnetic field to the rate of precession (it is different for different particles, but in f(MRI) we are only interested in hydrogen atoms and so the value of this constant stays the same).*correct. The value of this constant per tesla = 42.575 MHz/Tesla, which means for a 3T scanner the precession rate for hydrogen would be 127.725MHz (if the main field was completely homogeneous, which it isn’t but this is very close).</a:t>
            </a:r>
          </a:p>
          <a:p>
            <a:pPr marL="0" indent="0">
              <a:buNone/>
            </a:pPr>
            <a:r>
              <a:rPr lang="en-GB" b="0" dirty="0"/>
              <a:t>- The phase of the hydrogen atoms is a very important information source used to infer the spatial position of the signal, however for simplicity we are ignoring this factor. The way in which phase encoding is obtained and used for spatial localisation is very similar to that of the frequency information however (see the following link for more information </a:t>
            </a:r>
            <a:r>
              <a:rPr lang="en-GB" dirty="0">
                <a:hlinkClick r:id="rId3"/>
              </a:rPr>
              <a:t>http://mriquestions.com/hellipmaking-an-image.html</a:t>
            </a:r>
            <a:r>
              <a:rPr lang="en-GB" dirty="0"/>
              <a:t>). This level of detail is unlikely to be practically useful however.</a:t>
            </a:r>
            <a:endParaRPr lang="en-GB" b="0" dirty="0"/>
          </a:p>
          <a:p>
            <a:endParaRPr lang="en-US" dirty="0"/>
          </a:p>
        </p:txBody>
      </p:sp>
      <p:sp>
        <p:nvSpPr>
          <p:cNvPr id="4" name="Slide Number Placeholder 3"/>
          <p:cNvSpPr>
            <a:spLocks noGrp="1"/>
          </p:cNvSpPr>
          <p:nvPr>
            <p:ph type="sldNum" sz="quarter" idx="5"/>
          </p:nvPr>
        </p:nvSpPr>
        <p:spPr/>
        <p:txBody>
          <a:bodyPr/>
          <a:lstStyle/>
          <a:p>
            <a:fld id="{3A21AAB4-17B9-4B47-B20B-25BDFB5A315D}" type="slidenum">
              <a:rPr lang="en-US" smtClean="0"/>
              <a:pPr/>
              <a:t>20</a:t>
            </a:fld>
            <a:endParaRPr lang="en-US"/>
          </a:p>
        </p:txBody>
      </p:sp>
    </p:spTree>
    <p:extLst>
      <p:ext uri="{BB962C8B-B14F-4D97-AF65-F5344CB8AC3E}">
        <p14:creationId xmlns:p14="http://schemas.microsoft.com/office/powerpoint/2010/main" xmlns="" val="1837719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Give a very basic description of spatial localisation using frequency-encoding in MRI using gradient coils. Mention that phase-encoding is also important for this purpose and works in a similar way, but that I’m not covering this.</a:t>
            </a:r>
          </a:p>
          <a:p>
            <a:endParaRPr lang="en-US" dirty="0"/>
          </a:p>
        </p:txBody>
      </p:sp>
      <p:sp>
        <p:nvSpPr>
          <p:cNvPr id="4" name="Slide Number Placeholder 3"/>
          <p:cNvSpPr>
            <a:spLocks noGrp="1"/>
          </p:cNvSpPr>
          <p:nvPr>
            <p:ph type="sldNum" sz="quarter" idx="5"/>
          </p:nvPr>
        </p:nvSpPr>
        <p:spPr/>
        <p:txBody>
          <a:bodyPr/>
          <a:lstStyle/>
          <a:p>
            <a:fld id="{3A21AAB4-17B9-4B47-B20B-25BDFB5A315D}" type="slidenum">
              <a:rPr lang="en-US" smtClean="0"/>
              <a:pPr/>
              <a:t>21</a:t>
            </a:fld>
            <a:endParaRPr lang="en-US"/>
          </a:p>
        </p:txBody>
      </p:sp>
    </p:spTree>
    <p:extLst>
      <p:ext uri="{BB962C8B-B14F-4D97-AF65-F5344CB8AC3E}">
        <p14:creationId xmlns:p14="http://schemas.microsoft.com/office/powerpoint/2010/main" xmlns="" val="3683302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This is because the beta field strength is never exactly as you would expect. Many reasons for this. One simple reason is that when you have objects in then scanner (e.g. someone's head), the main field is will become distorted. Other reasons include: scanner related inhomogeneities (objects in the room or scanner effect the main magnetic field e.g. electronics equipment, EEG equipment for simultaneous recordings), artefacts due to differences in magnetic susceptibility between tissue types (big, rapid changes in magnetic susceptibility result larger local magnetic fields in that local, which interact with the main magnetic field and cause it to change direction slightly)</a:t>
            </a:r>
            <a:r>
              <a:rPr lang="en-GB" b="1" dirty="0"/>
              <a:t>, </a:t>
            </a:r>
            <a:r>
              <a:rPr lang="en-GB" b="0" dirty="0"/>
              <a:t>when the gradient coils do not produce a linear distortion.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.Xx The reason  the signal is misplaced is because the Lamour precession is proportional to the beta field strength. Since the beta field strength is altered via its interaction with physical objects (which themselves have magnetic properties [e.g. magnetic moments], although the magnitude of these properties is massively lower than that of the main magnetic field), the precession rates will be different than predicted, resulting in a misallocation of the recorded signal. The recorded signal (voltage, don’t need to understand how the ADC does this) is a function of precession frequency, but this is not what is actually measured. Voltages are what is actually recorded, but there are many processes in between which I am not covering.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 In an ideal world with no movement, you can use linear algebra to solve this problem. Simply acquire a voxel-wise estimate of the magnetic field distortion in the scanner, and use this to remove the artefacts produced in each of your 3D-brain volumes acquired each trial.</a:t>
            </a:r>
          </a:p>
          <a:p>
            <a:endParaRPr lang="en-US" dirty="0"/>
          </a:p>
        </p:txBody>
      </p:sp>
      <p:sp>
        <p:nvSpPr>
          <p:cNvPr id="4" name="Slide Number Placeholder 3"/>
          <p:cNvSpPr>
            <a:spLocks noGrp="1"/>
          </p:cNvSpPr>
          <p:nvPr>
            <p:ph type="sldNum" sz="quarter" idx="5"/>
          </p:nvPr>
        </p:nvSpPr>
        <p:spPr/>
        <p:txBody>
          <a:bodyPr/>
          <a:lstStyle/>
          <a:p>
            <a:fld id="{3A21AAB4-17B9-4B47-B20B-25BDFB5A315D}" type="slidenum">
              <a:rPr lang="en-US" smtClean="0"/>
              <a:pPr/>
              <a:t>23</a:t>
            </a:fld>
            <a:endParaRPr lang="en-US"/>
          </a:p>
        </p:txBody>
      </p:sp>
    </p:spTree>
    <p:extLst>
      <p:ext uri="{BB962C8B-B14F-4D97-AF65-F5344CB8AC3E}">
        <p14:creationId xmlns:p14="http://schemas.microsoft.com/office/powerpoint/2010/main" xmlns="" val="1134390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a:t>Important point: The cause for these interactions is that when the head is in a different position, the local magnetic field created by the tissue in the presence of the scanner will have its direction changed, since the angle between the main magnetic field vector and the local magnetic field will be different (you can calculate the resultant magnetic field inhomogeneity as the dot product of these two vectors). This will therefore also cause the main magnetic field to change direction slightly (which is more or less what magnetic field inhomogeneities are) as a result of what position the person is in. Therefore for the same reasons as previously mentioned (precession frequency will be different to expected), this will cause spatial localisation of the signals to be incorrectly estimated.</a:t>
            </a:r>
          </a:p>
          <a:p>
            <a:pPr marL="228600" indent="-228600">
              <a:buAutoNum type="arabicPeriod"/>
            </a:pPr>
            <a:r>
              <a:rPr lang="en-GB" dirty="0"/>
              <a:t> Software achieves this. You also use an objective function, similar to the realignment process, in order to minimise the variance in signal intensities introduced by the movement. Since usually you only have a couple of </a:t>
            </a:r>
            <a:r>
              <a:rPr lang="en-GB" dirty="0" err="1"/>
              <a:t>fieldmaps</a:t>
            </a:r>
            <a:r>
              <a:rPr lang="en-GB" dirty="0"/>
              <a:t> (which represents the magnetic field inhomogeneities throughout the image at that point in time), the software has to infer how this will change as a result of movement.</a:t>
            </a:r>
          </a:p>
          <a:p>
            <a:endParaRPr lang="en-US" dirty="0"/>
          </a:p>
        </p:txBody>
      </p:sp>
      <p:sp>
        <p:nvSpPr>
          <p:cNvPr id="4" name="Slide Number Placeholder 3"/>
          <p:cNvSpPr>
            <a:spLocks noGrp="1"/>
          </p:cNvSpPr>
          <p:nvPr>
            <p:ph type="sldNum" sz="quarter" idx="5"/>
          </p:nvPr>
        </p:nvSpPr>
        <p:spPr/>
        <p:txBody>
          <a:bodyPr/>
          <a:lstStyle/>
          <a:p>
            <a:fld id="{3A21AAB4-17B9-4B47-B20B-25BDFB5A315D}" type="slidenum">
              <a:rPr lang="en-US" smtClean="0"/>
              <a:pPr/>
              <a:t>26</a:t>
            </a:fld>
            <a:endParaRPr lang="en-US"/>
          </a:p>
        </p:txBody>
      </p:sp>
    </p:spTree>
    <p:extLst>
      <p:ext uri="{BB962C8B-B14F-4D97-AF65-F5344CB8AC3E}">
        <p14:creationId xmlns:p14="http://schemas.microsoft.com/office/powerpoint/2010/main" xmlns="" val="2198780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B6D00B-9A6C-A44F-8F76-9C7B17AF05B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xmlns="" id="{BCD93E30-3992-884E-B555-E0ABDC7ED2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xmlns="" id="{0E1D7F5C-71B6-3D4B-87CB-EA6FAEE6F067}"/>
              </a:ext>
            </a:extLst>
          </p:cNvPr>
          <p:cNvSpPr>
            <a:spLocks noGrp="1"/>
          </p:cNvSpPr>
          <p:nvPr>
            <p:ph type="dt" sz="half" idx="10"/>
          </p:nvPr>
        </p:nvSpPr>
        <p:spPr/>
        <p:txBody>
          <a:bodyPr/>
          <a:lstStyle/>
          <a:p>
            <a:fld id="{17E68870-2096-9345-8D1F-E54B43A4C902}" type="datetimeFigureOut">
              <a:rPr lang="en-US" smtClean="0"/>
              <a:pPr/>
              <a:t>11/20/2019</a:t>
            </a:fld>
            <a:endParaRPr lang="en-US"/>
          </a:p>
        </p:txBody>
      </p:sp>
      <p:sp>
        <p:nvSpPr>
          <p:cNvPr id="5" name="Footer Placeholder 4">
            <a:extLst>
              <a:ext uri="{FF2B5EF4-FFF2-40B4-BE49-F238E27FC236}">
                <a16:creationId xmlns:a16="http://schemas.microsoft.com/office/drawing/2014/main" xmlns="" id="{CFDFC6D7-C6D5-8543-BAD8-C0084358A2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4F2B260-BE18-3344-A4F6-4F4F3358499A}"/>
              </a:ext>
            </a:extLst>
          </p:cNvPr>
          <p:cNvSpPr>
            <a:spLocks noGrp="1"/>
          </p:cNvSpPr>
          <p:nvPr>
            <p:ph type="sldNum" sz="quarter" idx="12"/>
          </p:nvPr>
        </p:nvSpPr>
        <p:spPr/>
        <p:txBody>
          <a:bodyPr/>
          <a:lstStyle/>
          <a:p>
            <a:fld id="{C0F66B19-C4E0-6C40-A05D-3AA931C4921E}" type="slidenum">
              <a:rPr lang="en-US" smtClean="0"/>
              <a:pPr/>
              <a:t>‹#›</a:t>
            </a:fld>
            <a:endParaRPr lang="en-US"/>
          </a:p>
        </p:txBody>
      </p:sp>
    </p:spTree>
    <p:extLst>
      <p:ext uri="{BB962C8B-B14F-4D97-AF65-F5344CB8AC3E}">
        <p14:creationId xmlns:p14="http://schemas.microsoft.com/office/powerpoint/2010/main" xmlns="" val="1828715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A7401B-359C-7F4B-9D45-C84A122C9D0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F0DC084F-41A4-544D-90D3-972D2AB3B9A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A4E88AFD-FE85-B547-8E9D-FC63C537E042}"/>
              </a:ext>
            </a:extLst>
          </p:cNvPr>
          <p:cNvSpPr>
            <a:spLocks noGrp="1"/>
          </p:cNvSpPr>
          <p:nvPr>
            <p:ph type="dt" sz="half" idx="10"/>
          </p:nvPr>
        </p:nvSpPr>
        <p:spPr/>
        <p:txBody>
          <a:bodyPr/>
          <a:lstStyle/>
          <a:p>
            <a:fld id="{17E68870-2096-9345-8D1F-E54B43A4C902}" type="datetimeFigureOut">
              <a:rPr lang="en-US" smtClean="0"/>
              <a:pPr/>
              <a:t>11/20/2019</a:t>
            </a:fld>
            <a:endParaRPr lang="en-US"/>
          </a:p>
        </p:txBody>
      </p:sp>
      <p:sp>
        <p:nvSpPr>
          <p:cNvPr id="5" name="Footer Placeholder 4">
            <a:extLst>
              <a:ext uri="{FF2B5EF4-FFF2-40B4-BE49-F238E27FC236}">
                <a16:creationId xmlns:a16="http://schemas.microsoft.com/office/drawing/2014/main" xmlns="" id="{677C45E1-7BA8-D34D-94CE-237B64DCCD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F6D5BBF-23B1-9D43-8A93-4B9B1DB4BE52}"/>
              </a:ext>
            </a:extLst>
          </p:cNvPr>
          <p:cNvSpPr>
            <a:spLocks noGrp="1"/>
          </p:cNvSpPr>
          <p:nvPr>
            <p:ph type="sldNum" sz="quarter" idx="12"/>
          </p:nvPr>
        </p:nvSpPr>
        <p:spPr/>
        <p:txBody>
          <a:bodyPr/>
          <a:lstStyle/>
          <a:p>
            <a:fld id="{C0F66B19-C4E0-6C40-A05D-3AA931C4921E}" type="slidenum">
              <a:rPr lang="en-US" smtClean="0"/>
              <a:pPr/>
              <a:t>‹#›</a:t>
            </a:fld>
            <a:endParaRPr lang="en-US"/>
          </a:p>
        </p:txBody>
      </p:sp>
    </p:spTree>
    <p:extLst>
      <p:ext uri="{BB962C8B-B14F-4D97-AF65-F5344CB8AC3E}">
        <p14:creationId xmlns:p14="http://schemas.microsoft.com/office/powerpoint/2010/main" xmlns="" val="80941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7104551-408E-6340-A7CB-71EE32B6BBD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C85F61DF-D4B5-B345-B9F9-E85F0D6A747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C9144723-69FE-B04D-A98A-DD786874B590}"/>
              </a:ext>
            </a:extLst>
          </p:cNvPr>
          <p:cNvSpPr>
            <a:spLocks noGrp="1"/>
          </p:cNvSpPr>
          <p:nvPr>
            <p:ph type="dt" sz="half" idx="10"/>
          </p:nvPr>
        </p:nvSpPr>
        <p:spPr/>
        <p:txBody>
          <a:bodyPr/>
          <a:lstStyle/>
          <a:p>
            <a:fld id="{17E68870-2096-9345-8D1F-E54B43A4C902}" type="datetimeFigureOut">
              <a:rPr lang="en-US" smtClean="0"/>
              <a:pPr/>
              <a:t>11/20/2019</a:t>
            </a:fld>
            <a:endParaRPr lang="en-US"/>
          </a:p>
        </p:txBody>
      </p:sp>
      <p:sp>
        <p:nvSpPr>
          <p:cNvPr id="5" name="Footer Placeholder 4">
            <a:extLst>
              <a:ext uri="{FF2B5EF4-FFF2-40B4-BE49-F238E27FC236}">
                <a16:creationId xmlns:a16="http://schemas.microsoft.com/office/drawing/2014/main" xmlns="" id="{A6DF9BE0-7079-0F46-AB1F-2CCBD61C9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ECC3E81-55B8-504A-9DB0-488FBAF5C887}"/>
              </a:ext>
            </a:extLst>
          </p:cNvPr>
          <p:cNvSpPr>
            <a:spLocks noGrp="1"/>
          </p:cNvSpPr>
          <p:nvPr>
            <p:ph type="sldNum" sz="quarter" idx="12"/>
          </p:nvPr>
        </p:nvSpPr>
        <p:spPr/>
        <p:txBody>
          <a:bodyPr/>
          <a:lstStyle/>
          <a:p>
            <a:fld id="{C0F66B19-C4E0-6C40-A05D-3AA931C4921E}" type="slidenum">
              <a:rPr lang="en-US" smtClean="0"/>
              <a:pPr/>
              <a:t>‹#›</a:t>
            </a:fld>
            <a:endParaRPr lang="en-US"/>
          </a:p>
        </p:txBody>
      </p:sp>
    </p:spTree>
    <p:extLst>
      <p:ext uri="{BB962C8B-B14F-4D97-AF65-F5344CB8AC3E}">
        <p14:creationId xmlns:p14="http://schemas.microsoft.com/office/powerpoint/2010/main" xmlns="" val="1519392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880026-7D79-914C-8160-F94B23827AC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F46919B4-AB45-8149-9F9E-1A287F8D3D4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53129BC0-4188-4141-BBC2-01A413B964F0}"/>
              </a:ext>
            </a:extLst>
          </p:cNvPr>
          <p:cNvSpPr>
            <a:spLocks noGrp="1"/>
          </p:cNvSpPr>
          <p:nvPr>
            <p:ph type="dt" sz="half" idx="10"/>
          </p:nvPr>
        </p:nvSpPr>
        <p:spPr/>
        <p:txBody>
          <a:bodyPr/>
          <a:lstStyle/>
          <a:p>
            <a:fld id="{17E68870-2096-9345-8D1F-E54B43A4C902}" type="datetimeFigureOut">
              <a:rPr lang="en-US" smtClean="0"/>
              <a:pPr/>
              <a:t>11/20/2019</a:t>
            </a:fld>
            <a:endParaRPr lang="en-US"/>
          </a:p>
        </p:txBody>
      </p:sp>
      <p:sp>
        <p:nvSpPr>
          <p:cNvPr id="5" name="Footer Placeholder 4">
            <a:extLst>
              <a:ext uri="{FF2B5EF4-FFF2-40B4-BE49-F238E27FC236}">
                <a16:creationId xmlns:a16="http://schemas.microsoft.com/office/drawing/2014/main" xmlns="" id="{31414696-D4CE-364E-B0D5-57488DC81A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A65B300-04D3-1849-88C8-7610C9A9AEF1}"/>
              </a:ext>
            </a:extLst>
          </p:cNvPr>
          <p:cNvSpPr>
            <a:spLocks noGrp="1"/>
          </p:cNvSpPr>
          <p:nvPr>
            <p:ph type="sldNum" sz="quarter" idx="12"/>
          </p:nvPr>
        </p:nvSpPr>
        <p:spPr/>
        <p:txBody>
          <a:bodyPr/>
          <a:lstStyle/>
          <a:p>
            <a:fld id="{C0F66B19-C4E0-6C40-A05D-3AA931C4921E}" type="slidenum">
              <a:rPr lang="en-US" smtClean="0"/>
              <a:pPr/>
              <a:t>‹#›</a:t>
            </a:fld>
            <a:endParaRPr lang="en-US"/>
          </a:p>
        </p:txBody>
      </p:sp>
    </p:spTree>
    <p:extLst>
      <p:ext uri="{BB962C8B-B14F-4D97-AF65-F5344CB8AC3E}">
        <p14:creationId xmlns:p14="http://schemas.microsoft.com/office/powerpoint/2010/main" xmlns="" val="4174100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1E0352-4FD7-4046-84B8-28F190E9E69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xmlns="" id="{9A00857F-6017-8344-8831-C7B2811A3F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2ED9D568-CEB2-8C44-87F1-2E0B6E7184BD}"/>
              </a:ext>
            </a:extLst>
          </p:cNvPr>
          <p:cNvSpPr>
            <a:spLocks noGrp="1"/>
          </p:cNvSpPr>
          <p:nvPr>
            <p:ph type="dt" sz="half" idx="10"/>
          </p:nvPr>
        </p:nvSpPr>
        <p:spPr/>
        <p:txBody>
          <a:bodyPr/>
          <a:lstStyle/>
          <a:p>
            <a:fld id="{17E68870-2096-9345-8D1F-E54B43A4C902}" type="datetimeFigureOut">
              <a:rPr lang="en-US" smtClean="0"/>
              <a:pPr/>
              <a:t>11/20/2019</a:t>
            </a:fld>
            <a:endParaRPr lang="en-US"/>
          </a:p>
        </p:txBody>
      </p:sp>
      <p:sp>
        <p:nvSpPr>
          <p:cNvPr id="5" name="Footer Placeholder 4">
            <a:extLst>
              <a:ext uri="{FF2B5EF4-FFF2-40B4-BE49-F238E27FC236}">
                <a16:creationId xmlns:a16="http://schemas.microsoft.com/office/drawing/2014/main" xmlns="" id="{27F18106-B14B-C34F-BF33-762E7783FA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15FFF28-1E59-DC45-960D-318AFA56754B}"/>
              </a:ext>
            </a:extLst>
          </p:cNvPr>
          <p:cNvSpPr>
            <a:spLocks noGrp="1"/>
          </p:cNvSpPr>
          <p:nvPr>
            <p:ph type="sldNum" sz="quarter" idx="12"/>
          </p:nvPr>
        </p:nvSpPr>
        <p:spPr/>
        <p:txBody>
          <a:bodyPr/>
          <a:lstStyle/>
          <a:p>
            <a:fld id="{C0F66B19-C4E0-6C40-A05D-3AA931C4921E}" type="slidenum">
              <a:rPr lang="en-US" smtClean="0"/>
              <a:pPr/>
              <a:t>‹#›</a:t>
            </a:fld>
            <a:endParaRPr lang="en-US"/>
          </a:p>
        </p:txBody>
      </p:sp>
    </p:spTree>
    <p:extLst>
      <p:ext uri="{BB962C8B-B14F-4D97-AF65-F5344CB8AC3E}">
        <p14:creationId xmlns:p14="http://schemas.microsoft.com/office/powerpoint/2010/main" xmlns="" val="1368824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7150A3-972A-294A-9A0D-F05DF79C702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82B842DB-9AD5-D64D-B5E3-6E7B735AA78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xmlns="" id="{3948D488-079D-CC41-8E4D-99F2B195E2C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xmlns="" id="{BA81F9BB-E1ED-3941-9F66-6308CADBDA32}"/>
              </a:ext>
            </a:extLst>
          </p:cNvPr>
          <p:cNvSpPr>
            <a:spLocks noGrp="1"/>
          </p:cNvSpPr>
          <p:nvPr>
            <p:ph type="dt" sz="half" idx="10"/>
          </p:nvPr>
        </p:nvSpPr>
        <p:spPr/>
        <p:txBody>
          <a:bodyPr/>
          <a:lstStyle/>
          <a:p>
            <a:fld id="{17E68870-2096-9345-8D1F-E54B43A4C902}" type="datetimeFigureOut">
              <a:rPr lang="en-US" smtClean="0"/>
              <a:pPr/>
              <a:t>11/20/2019</a:t>
            </a:fld>
            <a:endParaRPr lang="en-US"/>
          </a:p>
        </p:txBody>
      </p:sp>
      <p:sp>
        <p:nvSpPr>
          <p:cNvPr id="6" name="Footer Placeholder 5">
            <a:extLst>
              <a:ext uri="{FF2B5EF4-FFF2-40B4-BE49-F238E27FC236}">
                <a16:creationId xmlns:a16="http://schemas.microsoft.com/office/drawing/2014/main" xmlns="" id="{618D0C17-19FF-EA45-ADC3-2601F14B73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E209C78-D9F8-D242-8A8E-064D92EFCC35}"/>
              </a:ext>
            </a:extLst>
          </p:cNvPr>
          <p:cNvSpPr>
            <a:spLocks noGrp="1"/>
          </p:cNvSpPr>
          <p:nvPr>
            <p:ph type="sldNum" sz="quarter" idx="12"/>
          </p:nvPr>
        </p:nvSpPr>
        <p:spPr/>
        <p:txBody>
          <a:bodyPr/>
          <a:lstStyle/>
          <a:p>
            <a:fld id="{C0F66B19-C4E0-6C40-A05D-3AA931C4921E}" type="slidenum">
              <a:rPr lang="en-US" smtClean="0"/>
              <a:pPr/>
              <a:t>‹#›</a:t>
            </a:fld>
            <a:endParaRPr lang="en-US"/>
          </a:p>
        </p:txBody>
      </p:sp>
    </p:spTree>
    <p:extLst>
      <p:ext uri="{BB962C8B-B14F-4D97-AF65-F5344CB8AC3E}">
        <p14:creationId xmlns:p14="http://schemas.microsoft.com/office/powerpoint/2010/main" xmlns="" val="832237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00303B-C025-7742-A94E-1BB88D6C29E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68FD59F2-B4A6-2948-BCD7-E9B23010DB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E9715AC1-0940-2949-BCE8-072589242BB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xmlns="" id="{99681BD4-EF64-394D-84B6-F6E69AAEED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7F12BDA1-3C8D-9341-8520-EFD865A9A3F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xmlns="" id="{39574BDF-0D98-294D-81B0-93B8F02EA1F8}"/>
              </a:ext>
            </a:extLst>
          </p:cNvPr>
          <p:cNvSpPr>
            <a:spLocks noGrp="1"/>
          </p:cNvSpPr>
          <p:nvPr>
            <p:ph type="dt" sz="half" idx="10"/>
          </p:nvPr>
        </p:nvSpPr>
        <p:spPr/>
        <p:txBody>
          <a:bodyPr/>
          <a:lstStyle/>
          <a:p>
            <a:fld id="{17E68870-2096-9345-8D1F-E54B43A4C902}" type="datetimeFigureOut">
              <a:rPr lang="en-US" smtClean="0"/>
              <a:pPr/>
              <a:t>11/20/2019</a:t>
            </a:fld>
            <a:endParaRPr lang="en-US"/>
          </a:p>
        </p:txBody>
      </p:sp>
      <p:sp>
        <p:nvSpPr>
          <p:cNvPr id="8" name="Footer Placeholder 7">
            <a:extLst>
              <a:ext uri="{FF2B5EF4-FFF2-40B4-BE49-F238E27FC236}">
                <a16:creationId xmlns:a16="http://schemas.microsoft.com/office/drawing/2014/main" xmlns="" id="{1B87AF92-CFB7-0F4C-BA58-C50F08DA2F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06EC8E8-CC70-4243-A939-D2DE3416A515}"/>
              </a:ext>
            </a:extLst>
          </p:cNvPr>
          <p:cNvSpPr>
            <a:spLocks noGrp="1"/>
          </p:cNvSpPr>
          <p:nvPr>
            <p:ph type="sldNum" sz="quarter" idx="12"/>
          </p:nvPr>
        </p:nvSpPr>
        <p:spPr/>
        <p:txBody>
          <a:bodyPr/>
          <a:lstStyle/>
          <a:p>
            <a:fld id="{C0F66B19-C4E0-6C40-A05D-3AA931C4921E}" type="slidenum">
              <a:rPr lang="en-US" smtClean="0"/>
              <a:pPr/>
              <a:t>‹#›</a:t>
            </a:fld>
            <a:endParaRPr lang="en-US"/>
          </a:p>
        </p:txBody>
      </p:sp>
    </p:spTree>
    <p:extLst>
      <p:ext uri="{BB962C8B-B14F-4D97-AF65-F5344CB8AC3E}">
        <p14:creationId xmlns:p14="http://schemas.microsoft.com/office/powerpoint/2010/main" xmlns="" val="58268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434DFE-10D1-4F4E-A394-2E0DFC90E0B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xmlns="" id="{41E5E7BE-4B53-F44C-8A97-698801E61CBB}"/>
              </a:ext>
            </a:extLst>
          </p:cNvPr>
          <p:cNvSpPr>
            <a:spLocks noGrp="1"/>
          </p:cNvSpPr>
          <p:nvPr>
            <p:ph type="dt" sz="half" idx="10"/>
          </p:nvPr>
        </p:nvSpPr>
        <p:spPr/>
        <p:txBody>
          <a:bodyPr/>
          <a:lstStyle/>
          <a:p>
            <a:fld id="{17E68870-2096-9345-8D1F-E54B43A4C902}" type="datetimeFigureOut">
              <a:rPr lang="en-US" smtClean="0"/>
              <a:pPr/>
              <a:t>11/20/2019</a:t>
            </a:fld>
            <a:endParaRPr lang="en-US"/>
          </a:p>
        </p:txBody>
      </p:sp>
      <p:sp>
        <p:nvSpPr>
          <p:cNvPr id="4" name="Footer Placeholder 3">
            <a:extLst>
              <a:ext uri="{FF2B5EF4-FFF2-40B4-BE49-F238E27FC236}">
                <a16:creationId xmlns:a16="http://schemas.microsoft.com/office/drawing/2014/main" xmlns="" id="{3482A8E1-B7FB-674B-A298-D0D2FA1A03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64C6A048-ACE1-6F45-9FD2-2A0D29CA0DC8}"/>
              </a:ext>
            </a:extLst>
          </p:cNvPr>
          <p:cNvSpPr>
            <a:spLocks noGrp="1"/>
          </p:cNvSpPr>
          <p:nvPr>
            <p:ph type="sldNum" sz="quarter" idx="12"/>
          </p:nvPr>
        </p:nvSpPr>
        <p:spPr/>
        <p:txBody>
          <a:bodyPr/>
          <a:lstStyle/>
          <a:p>
            <a:fld id="{C0F66B19-C4E0-6C40-A05D-3AA931C4921E}" type="slidenum">
              <a:rPr lang="en-US" smtClean="0"/>
              <a:pPr/>
              <a:t>‹#›</a:t>
            </a:fld>
            <a:endParaRPr lang="en-US"/>
          </a:p>
        </p:txBody>
      </p:sp>
    </p:spTree>
    <p:extLst>
      <p:ext uri="{BB962C8B-B14F-4D97-AF65-F5344CB8AC3E}">
        <p14:creationId xmlns:p14="http://schemas.microsoft.com/office/powerpoint/2010/main" xmlns="" val="2665564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A3AFE1B-79ED-9A46-AD09-A17A6C41C023}"/>
              </a:ext>
            </a:extLst>
          </p:cNvPr>
          <p:cNvSpPr>
            <a:spLocks noGrp="1"/>
          </p:cNvSpPr>
          <p:nvPr>
            <p:ph type="dt" sz="half" idx="10"/>
          </p:nvPr>
        </p:nvSpPr>
        <p:spPr/>
        <p:txBody>
          <a:bodyPr/>
          <a:lstStyle/>
          <a:p>
            <a:fld id="{17E68870-2096-9345-8D1F-E54B43A4C902}" type="datetimeFigureOut">
              <a:rPr lang="en-US" smtClean="0"/>
              <a:pPr/>
              <a:t>11/20/2019</a:t>
            </a:fld>
            <a:endParaRPr lang="en-US"/>
          </a:p>
        </p:txBody>
      </p:sp>
      <p:sp>
        <p:nvSpPr>
          <p:cNvPr id="3" name="Footer Placeholder 2">
            <a:extLst>
              <a:ext uri="{FF2B5EF4-FFF2-40B4-BE49-F238E27FC236}">
                <a16:creationId xmlns:a16="http://schemas.microsoft.com/office/drawing/2014/main" xmlns="" id="{3FAB41D9-4140-3C44-96C4-4303F4BF8C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53B34B1-D310-FC48-97CE-A1661E96BFEA}"/>
              </a:ext>
            </a:extLst>
          </p:cNvPr>
          <p:cNvSpPr>
            <a:spLocks noGrp="1"/>
          </p:cNvSpPr>
          <p:nvPr>
            <p:ph type="sldNum" sz="quarter" idx="12"/>
          </p:nvPr>
        </p:nvSpPr>
        <p:spPr/>
        <p:txBody>
          <a:bodyPr/>
          <a:lstStyle/>
          <a:p>
            <a:fld id="{C0F66B19-C4E0-6C40-A05D-3AA931C4921E}" type="slidenum">
              <a:rPr lang="en-US" smtClean="0"/>
              <a:pPr/>
              <a:t>‹#›</a:t>
            </a:fld>
            <a:endParaRPr lang="en-US"/>
          </a:p>
        </p:txBody>
      </p:sp>
    </p:spTree>
    <p:extLst>
      <p:ext uri="{BB962C8B-B14F-4D97-AF65-F5344CB8AC3E}">
        <p14:creationId xmlns:p14="http://schemas.microsoft.com/office/powerpoint/2010/main" xmlns="" val="1667943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01F14B-4E80-9C41-90A3-AB0E0A992A4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EBF423E1-821B-394A-855B-0ACC4CAC6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xmlns="" id="{F83046CD-07F5-2044-8349-673BF3CA7F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1220E0D5-193A-0843-967B-FBD8EC4C7952}"/>
              </a:ext>
            </a:extLst>
          </p:cNvPr>
          <p:cNvSpPr>
            <a:spLocks noGrp="1"/>
          </p:cNvSpPr>
          <p:nvPr>
            <p:ph type="dt" sz="half" idx="10"/>
          </p:nvPr>
        </p:nvSpPr>
        <p:spPr/>
        <p:txBody>
          <a:bodyPr/>
          <a:lstStyle/>
          <a:p>
            <a:fld id="{17E68870-2096-9345-8D1F-E54B43A4C902}" type="datetimeFigureOut">
              <a:rPr lang="en-US" smtClean="0"/>
              <a:pPr/>
              <a:t>11/20/2019</a:t>
            </a:fld>
            <a:endParaRPr lang="en-US"/>
          </a:p>
        </p:txBody>
      </p:sp>
      <p:sp>
        <p:nvSpPr>
          <p:cNvPr id="6" name="Footer Placeholder 5">
            <a:extLst>
              <a:ext uri="{FF2B5EF4-FFF2-40B4-BE49-F238E27FC236}">
                <a16:creationId xmlns:a16="http://schemas.microsoft.com/office/drawing/2014/main" xmlns="" id="{91C2E4CB-71F6-C445-8F8D-E38C65D3DA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2A5A79A-30E7-9B4A-9C5E-DE3A55217F83}"/>
              </a:ext>
            </a:extLst>
          </p:cNvPr>
          <p:cNvSpPr>
            <a:spLocks noGrp="1"/>
          </p:cNvSpPr>
          <p:nvPr>
            <p:ph type="sldNum" sz="quarter" idx="12"/>
          </p:nvPr>
        </p:nvSpPr>
        <p:spPr/>
        <p:txBody>
          <a:bodyPr/>
          <a:lstStyle/>
          <a:p>
            <a:fld id="{C0F66B19-C4E0-6C40-A05D-3AA931C4921E}" type="slidenum">
              <a:rPr lang="en-US" smtClean="0"/>
              <a:pPr/>
              <a:t>‹#›</a:t>
            </a:fld>
            <a:endParaRPr lang="en-US"/>
          </a:p>
        </p:txBody>
      </p:sp>
    </p:spTree>
    <p:extLst>
      <p:ext uri="{BB962C8B-B14F-4D97-AF65-F5344CB8AC3E}">
        <p14:creationId xmlns:p14="http://schemas.microsoft.com/office/powerpoint/2010/main" xmlns="" val="1809851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5E3841-FB7E-464A-808D-92D5F637496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xmlns="" id="{3E87D963-EA3C-3445-83E7-35E67A3F78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8CEB9A6-AA75-0D46-96B1-2C8364F306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5460B480-8905-8146-9361-B53AA9F7D8D4}"/>
              </a:ext>
            </a:extLst>
          </p:cNvPr>
          <p:cNvSpPr>
            <a:spLocks noGrp="1"/>
          </p:cNvSpPr>
          <p:nvPr>
            <p:ph type="dt" sz="half" idx="10"/>
          </p:nvPr>
        </p:nvSpPr>
        <p:spPr/>
        <p:txBody>
          <a:bodyPr/>
          <a:lstStyle/>
          <a:p>
            <a:fld id="{17E68870-2096-9345-8D1F-E54B43A4C902}" type="datetimeFigureOut">
              <a:rPr lang="en-US" smtClean="0"/>
              <a:pPr/>
              <a:t>11/20/2019</a:t>
            </a:fld>
            <a:endParaRPr lang="en-US"/>
          </a:p>
        </p:txBody>
      </p:sp>
      <p:sp>
        <p:nvSpPr>
          <p:cNvPr id="6" name="Footer Placeholder 5">
            <a:extLst>
              <a:ext uri="{FF2B5EF4-FFF2-40B4-BE49-F238E27FC236}">
                <a16:creationId xmlns:a16="http://schemas.microsoft.com/office/drawing/2014/main" xmlns="" id="{D5787317-D7C5-D649-B06B-521877A3CD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A6F87E5-6A5F-7348-B3D5-D3940EBF504C}"/>
              </a:ext>
            </a:extLst>
          </p:cNvPr>
          <p:cNvSpPr>
            <a:spLocks noGrp="1"/>
          </p:cNvSpPr>
          <p:nvPr>
            <p:ph type="sldNum" sz="quarter" idx="12"/>
          </p:nvPr>
        </p:nvSpPr>
        <p:spPr/>
        <p:txBody>
          <a:bodyPr/>
          <a:lstStyle/>
          <a:p>
            <a:fld id="{C0F66B19-C4E0-6C40-A05D-3AA931C4921E}" type="slidenum">
              <a:rPr lang="en-US" smtClean="0"/>
              <a:pPr/>
              <a:t>‹#›</a:t>
            </a:fld>
            <a:endParaRPr lang="en-US"/>
          </a:p>
        </p:txBody>
      </p:sp>
    </p:spTree>
    <p:extLst>
      <p:ext uri="{BB962C8B-B14F-4D97-AF65-F5344CB8AC3E}">
        <p14:creationId xmlns:p14="http://schemas.microsoft.com/office/powerpoint/2010/main" xmlns="" val="2776059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50E3784-8119-CB4E-87EA-9EA495D69C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8F68BB08-B446-5549-B6B5-857B162257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9AE8B190-5217-2D4F-A798-D2C2BDADC2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E68870-2096-9345-8D1F-E54B43A4C902}" type="datetimeFigureOut">
              <a:rPr lang="en-US" smtClean="0"/>
              <a:pPr/>
              <a:t>11/20/2019</a:t>
            </a:fld>
            <a:endParaRPr lang="en-US"/>
          </a:p>
        </p:txBody>
      </p:sp>
      <p:sp>
        <p:nvSpPr>
          <p:cNvPr id="5" name="Footer Placeholder 4">
            <a:extLst>
              <a:ext uri="{FF2B5EF4-FFF2-40B4-BE49-F238E27FC236}">
                <a16:creationId xmlns:a16="http://schemas.microsoft.com/office/drawing/2014/main" xmlns="" id="{9B98800F-669F-5D40-A2AD-0040C34197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49D3848B-D723-4A45-98C1-44768BE2B4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F66B19-C4E0-6C40-A05D-3AA931C4921E}" type="slidenum">
              <a:rPr lang="en-US" smtClean="0"/>
              <a:pPr/>
              <a:t>‹#›</a:t>
            </a:fld>
            <a:endParaRPr lang="en-US"/>
          </a:p>
        </p:txBody>
      </p:sp>
    </p:spTree>
    <p:extLst>
      <p:ext uri="{BB962C8B-B14F-4D97-AF65-F5344CB8AC3E}">
        <p14:creationId xmlns:p14="http://schemas.microsoft.com/office/powerpoint/2010/main" xmlns="" val="511477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2.tiff"/><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tiff"/></Relationships>
</file>

<file path=ppt/slides/_rels/slide1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1.tiff"/><Relationship Id="rId1" Type="http://schemas.openxmlformats.org/officeDocument/2006/relationships/slideLayout" Target="../slideLayouts/slideLayout7.xml"/><Relationship Id="rId5" Type="http://schemas.openxmlformats.org/officeDocument/2006/relationships/image" Target="../media/image28.emf"/><Relationship Id="rId4" Type="http://schemas.openxmlformats.org/officeDocument/2006/relationships/image" Target="../media/image27.emf"/></Relationships>
</file>

<file path=ppt/slides/_rels/slide15.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image" Target="../media/image1.tiff"/><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30.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hyperlink" Target="http://www.fil.ion.ucl.ac.uk/mfd/" TargetMode="External"/><Relationship Id="rId2" Type="http://schemas.openxmlformats.org/officeDocument/2006/relationships/image" Target="../media/image1.tiff"/><Relationship Id="rId1" Type="http://schemas.openxmlformats.org/officeDocument/2006/relationships/slideLayout" Target="../slideLayouts/slideLayout7.xml"/><Relationship Id="rId6" Type="http://schemas.openxmlformats.org/officeDocument/2006/relationships/hyperlink" Target="http://andysbrainblog.blogspot.co.uk/2012/10/fmri-motion-correction-afnis-3dvolreg.html" TargetMode="External"/><Relationship Id="rId5" Type="http://schemas.openxmlformats.org/officeDocument/2006/relationships/hyperlink" Target="http://miykael.github.io/nipype-beginner-s-guide/neuroimaging.html" TargetMode="External"/><Relationship Id="rId4" Type="http://schemas.openxmlformats.org/officeDocument/2006/relationships/hyperlink" Target="http://imaging.mrc-cbu.cam.ac.uk/imaging"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0.wmf"/></Relationships>
</file>

<file path=ppt/slides/_rels/slide2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tiff"/><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1.tiff"/><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microsoft.com/office/2007/relationships/hdphoto" Target="../media/hdphoto2.wdp"/><Relationship Id="rId4" Type="http://schemas.openxmlformats.org/officeDocument/2006/relationships/image" Target="../media/image4.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tiff"/><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tiff"/></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jpeg"/><Relationship Id="rId2" Type="http://schemas.openxmlformats.org/officeDocument/2006/relationships/image" Target="../media/image1.tiff"/><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microsoft.com/office/2007/relationships/hdphoto" Target="../media/hdphoto3.wdp"/><Relationship Id="rId9"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xmlns="" id="{2545CD8C-60C6-9B4C-AFB3-15F8F084B5EE}"/>
              </a:ext>
            </a:extLst>
          </p:cNvPr>
          <p:cNvGrpSpPr/>
          <p:nvPr/>
        </p:nvGrpSpPr>
        <p:grpSpPr>
          <a:xfrm>
            <a:off x="0" y="0"/>
            <a:ext cx="12192000" cy="596349"/>
            <a:chOff x="0" y="0"/>
            <a:chExt cx="12192000" cy="596349"/>
          </a:xfrm>
        </p:grpSpPr>
        <p:sp>
          <p:nvSpPr>
            <p:cNvPr id="14" name="Rectangle 13">
              <a:extLst>
                <a:ext uri="{FF2B5EF4-FFF2-40B4-BE49-F238E27FC236}">
                  <a16:creationId xmlns:a16="http://schemas.microsoft.com/office/drawing/2014/main" xmlns="" id="{98A80BAB-30E3-5A4F-8FEF-A2CD525E3051}"/>
                </a:ext>
              </a:extLst>
            </p:cNvPr>
            <p:cNvSpPr/>
            <p:nvPr/>
          </p:nvSpPr>
          <p:spPr>
            <a:xfrm>
              <a:off x="0" y="0"/>
              <a:ext cx="12192000" cy="5963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xmlns="" id="{4ED0CA72-160C-FF40-A077-E3F150481C93}"/>
                </a:ext>
              </a:extLst>
            </p:cNvPr>
            <p:cNvPicPr>
              <a:picLocks noChangeAspect="1"/>
            </p:cNvPicPr>
            <p:nvPr/>
          </p:nvPicPr>
          <p:blipFill rotWithShape="1">
            <a:blip r:embed="rId2"/>
            <a:srcRect l="8479" t="31443" r="8747" b="31264"/>
            <a:stretch/>
          </p:blipFill>
          <p:spPr>
            <a:xfrm>
              <a:off x="9899374" y="0"/>
              <a:ext cx="2292626" cy="596349"/>
            </a:xfrm>
            <a:prstGeom prst="rect">
              <a:avLst/>
            </a:prstGeom>
          </p:spPr>
        </p:pic>
      </p:grpSp>
      <p:sp>
        <p:nvSpPr>
          <p:cNvPr id="6" name="TextBox 5">
            <a:extLst>
              <a:ext uri="{FF2B5EF4-FFF2-40B4-BE49-F238E27FC236}">
                <a16:creationId xmlns:a16="http://schemas.microsoft.com/office/drawing/2014/main" xmlns="" id="{F1C80F6A-90AC-2E41-A2D1-8FB086059F4E}"/>
              </a:ext>
            </a:extLst>
          </p:cNvPr>
          <p:cNvSpPr txBox="1"/>
          <p:nvPr/>
        </p:nvSpPr>
        <p:spPr>
          <a:xfrm>
            <a:off x="1659420" y="1628507"/>
            <a:ext cx="8873159" cy="1815882"/>
          </a:xfrm>
          <a:prstGeom prst="rect">
            <a:avLst/>
          </a:prstGeom>
          <a:noFill/>
        </p:spPr>
        <p:txBody>
          <a:bodyPr wrap="square" rtlCol="0">
            <a:spAutoFit/>
          </a:bodyPr>
          <a:lstStyle/>
          <a:p>
            <a:pPr algn="ctr"/>
            <a:r>
              <a:rPr lang="en-US" sz="7200" dirty="0">
                <a:solidFill>
                  <a:schemeClr val="bg1">
                    <a:lumMod val="65000"/>
                  </a:schemeClr>
                </a:solidFill>
                <a:latin typeface="Britannic Bold" panose="020B0903060703020204" pitchFamily="34" charset="77"/>
              </a:rPr>
              <a:t>PREPROCESSING:</a:t>
            </a:r>
          </a:p>
          <a:p>
            <a:pPr algn="ctr"/>
            <a:r>
              <a:rPr lang="en-US" sz="4000" dirty="0">
                <a:latin typeface="Britannic Bold" panose="020B0903060703020204" pitchFamily="34" charset="77"/>
              </a:rPr>
              <a:t>REALIGNING AND UNWARPING</a:t>
            </a:r>
          </a:p>
        </p:txBody>
      </p:sp>
      <p:sp>
        <p:nvSpPr>
          <p:cNvPr id="11" name="TextBox 10">
            <a:extLst>
              <a:ext uri="{FF2B5EF4-FFF2-40B4-BE49-F238E27FC236}">
                <a16:creationId xmlns:a16="http://schemas.microsoft.com/office/drawing/2014/main" xmlns="" id="{A85F0055-4438-B943-AFAE-586B9D88D698}"/>
              </a:ext>
            </a:extLst>
          </p:cNvPr>
          <p:cNvSpPr txBox="1"/>
          <p:nvPr/>
        </p:nvSpPr>
        <p:spPr>
          <a:xfrm>
            <a:off x="4724398" y="4222390"/>
            <a:ext cx="2743200" cy="923330"/>
          </a:xfrm>
          <a:prstGeom prst="rect">
            <a:avLst/>
          </a:prstGeom>
          <a:noFill/>
        </p:spPr>
        <p:txBody>
          <a:bodyPr wrap="square" rtlCol="0">
            <a:spAutoFit/>
          </a:bodyPr>
          <a:lstStyle/>
          <a:p>
            <a:pPr algn="ctr"/>
            <a:r>
              <a:rPr lang="en-US" dirty="0">
                <a:latin typeface="Batang" panose="02030600000101010101" pitchFamily="18" charset="-127"/>
                <a:ea typeface="Batang" panose="02030600000101010101" pitchFamily="18" charset="-127"/>
                <a:cs typeface="Arial" panose="020B0604020202020204" pitchFamily="34" charset="0"/>
              </a:rPr>
              <a:t>Sean Risoli</a:t>
            </a:r>
          </a:p>
          <a:p>
            <a:pPr algn="ctr"/>
            <a:endParaRPr lang="en-US" dirty="0">
              <a:latin typeface="Batang" panose="02030600000101010101" pitchFamily="18" charset="-127"/>
              <a:ea typeface="Batang" panose="02030600000101010101" pitchFamily="18" charset="-127"/>
              <a:cs typeface="Arial" panose="020B0604020202020204" pitchFamily="34" charset="0"/>
            </a:endParaRPr>
          </a:p>
          <a:p>
            <a:pPr algn="ctr"/>
            <a:r>
              <a:rPr lang="en-US" dirty="0">
                <a:latin typeface="Batang" panose="02030600000101010101" pitchFamily="18" charset="-127"/>
                <a:ea typeface="Batang" panose="02030600000101010101" pitchFamily="18" charset="-127"/>
                <a:cs typeface="Arial" panose="020B0604020202020204" pitchFamily="34" charset="0"/>
              </a:rPr>
              <a:t>Laura Pradini-Santos</a:t>
            </a:r>
          </a:p>
        </p:txBody>
      </p:sp>
      <p:sp>
        <p:nvSpPr>
          <p:cNvPr id="16" name="TextBox 15">
            <a:extLst>
              <a:ext uri="{FF2B5EF4-FFF2-40B4-BE49-F238E27FC236}">
                <a16:creationId xmlns:a16="http://schemas.microsoft.com/office/drawing/2014/main" xmlns="" id="{C7A5C9BC-857B-B54A-9036-EA8054C30949}"/>
              </a:ext>
            </a:extLst>
          </p:cNvPr>
          <p:cNvSpPr txBox="1"/>
          <p:nvPr/>
        </p:nvSpPr>
        <p:spPr>
          <a:xfrm>
            <a:off x="3982277" y="5923721"/>
            <a:ext cx="4227443" cy="646331"/>
          </a:xfrm>
          <a:prstGeom prst="rect">
            <a:avLst/>
          </a:prstGeom>
          <a:noFill/>
        </p:spPr>
        <p:txBody>
          <a:bodyPr wrap="square" rtlCol="0">
            <a:spAutoFit/>
          </a:bodyPr>
          <a:lstStyle/>
          <a:p>
            <a:pPr algn="ctr"/>
            <a:r>
              <a:rPr lang="en-US" dirty="0">
                <a:solidFill>
                  <a:schemeClr val="bg1">
                    <a:lumMod val="85000"/>
                  </a:schemeClr>
                </a:solidFill>
                <a:latin typeface="Gill Sans Ultra Bold" panose="020B0A02020104020203" pitchFamily="34" charset="77"/>
              </a:rPr>
              <a:t>Methods for Dummies</a:t>
            </a:r>
          </a:p>
          <a:p>
            <a:pPr algn="ctr"/>
            <a:r>
              <a:rPr lang="en-US" dirty="0">
                <a:solidFill>
                  <a:schemeClr val="bg1">
                    <a:lumMod val="85000"/>
                  </a:schemeClr>
                </a:solidFill>
                <a:latin typeface="Gill Sans Ultra Bold" panose="020B0A02020104020203" pitchFamily="34" charset="77"/>
              </a:rPr>
              <a:t>2019-2020</a:t>
            </a:r>
          </a:p>
        </p:txBody>
      </p:sp>
    </p:spTree>
    <p:extLst>
      <p:ext uri="{BB962C8B-B14F-4D97-AF65-F5344CB8AC3E}">
        <p14:creationId xmlns:p14="http://schemas.microsoft.com/office/powerpoint/2010/main" xmlns="" val="3402438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94545CBB-56FB-4640-ACBB-E7122586B19D}"/>
              </a:ext>
            </a:extLst>
          </p:cNvPr>
          <p:cNvGrpSpPr/>
          <p:nvPr/>
        </p:nvGrpSpPr>
        <p:grpSpPr>
          <a:xfrm>
            <a:off x="0" y="0"/>
            <a:ext cx="12192000" cy="596349"/>
            <a:chOff x="0" y="0"/>
            <a:chExt cx="12192000" cy="596349"/>
          </a:xfrm>
        </p:grpSpPr>
        <p:sp>
          <p:nvSpPr>
            <p:cNvPr id="3" name="Rectangle 2">
              <a:extLst>
                <a:ext uri="{FF2B5EF4-FFF2-40B4-BE49-F238E27FC236}">
                  <a16:creationId xmlns:a16="http://schemas.microsoft.com/office/drawing/2014/main" xmlns="" id="{DB54E894-4338-DD42-B338-C0D78EF1429C}"/>
                </a:ext>
              </a:extLst>
            </p:cNvPr>
            <p:cNvSpPr/>
            <p:nvPr/>
          </p:nvSpPr>
          <p:spPr>
            <a:xfrm>
              <a:off x="0" y="0"/>
              <a:ext cx="12192000" cy="5963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ACF4E2F0-5DA5-B24B-8C62-9440B3109617}"/>
                </a:ext>
              </a:extLst>
            </p:cNvPr>
            <p:cNvPicPr>
              <a:picLocks noChangeAspect="1"/>
            </p:cNvPicPr>
            <p:nvPr/>
          </p:nvPicPr>
          <p:blipFill rotWithShape="1">
            <a:blip r:embed="rId2"/>
            <a:srcRect l="8479" t="31443" r="8747" b="31264"/>
            <a:stretch/>
          </p:blipFill>
          <p:spPr>
            <a:xfrm>
              <a:off x="9899374" y="0"/>
              <a:ext cx="2292626" cy="596349"/>
            </a:xfrm>
            <a:prstGeom prst="rect">
              <a:avLst/>
            </a:prstGeom>
          </p:spPr>
        </p:pic>
      </p:grpSp>
      <p:sp>
        <p:nvSpPr>
          <p:cNvPr id="7" name="TextBox 6">
            <a:extLst>
              <a:ext uri="{FF2B5EF4-FFF2-40B4-BE49-F238E27FC236}">
                <a16:creationId xmlns:a16="http://schemas.microsoft.com/office/drawing/2014/main" xmlns="" id="{BE2DC109-5BAC-FA4D-8E75-8A40B30A1B6C}"/>
              </a:ext>
            </a:extLst>
          </p:cNvPr>
          <p:cNvSpPr txBox="1"/>
          <p:nvPr/>
        </p:nvSpPr>
        <p:spPr>
          <a:xfrm>
            <a:off x="650984" y="882383"/>
            <a:ext cx="10890032" cy="461665"/>
          </a:xfrm>
          <a:prstGeom prst="rect">
            <a:avLst/>
          </a:prstGeom>
          <a:solidFill>
            <a:schemeClr val="accent6">
              <a:lumMod val="20000"/>
              <a:lumOff val="80000"/>
            </a:schemeClr>
          </a:solidFill>
          <a:ln>
            <a:noFill/>
          </a:ln>
        </p:spPr>
        <p:txBody>
          <a:bodyPr wrap="square" rtlCol="0">
            <a:spAutoFit/>
          </a:bodyPr>
          <a:lstStyle/>
          <a:p>
            <a:pPr algn="ctr"/>
            <a:r>
              <a:rPr lang="en-US" sz="2400" b="1" dirty="0">
                <a:solidFill>
                  <a:schemeClr val="accent6">
                    <a:lumMod val="50000"/>
                  </a:schemeClr>
                </a:solidFill>
                <a:latin typeface="Avenir Next" panose="020B0503020202020204" pitchFamily="34" charset="0"/>
              </a:rPr>
              <a:t>    REALIGNMENT: stages</a:t>
            </a:r>
          </a:p>
        </p:txBody>
      </p:sp>
      <p:cxnSp>
        <p:nvCxnSpPr>
          <p:cNvPr id="8" name="Straight Connector 7"/>
          <p:cNvCxnSpPr/>
          <p:nvPr/>
        </p:nvCxnSpPr>
        <p:spPr>
          <a:xfrm>
            <a:off x="6070806" y="1598023"/>
            <a:ext cx="11431" cy="4959726"/>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50984" y="3904494"/>
            <a:ext cx="10904561"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185404" y="1895438"/>
            <a:ext cx="4005199" cy="1200329"/>
          </a:xfrm>
          <a:prstGeom prst="rect">
            <a:avLst/>
          </a:prstGeom>
        </p:spPr>
        <p:txBody>
          <a:bodyPr wrap="none">
            <a:spAutoFit/>
          </a:bodyPr>
          <a:lstStyle/>
          <a:p>
            <a:pPr algn="ctr"/>
            <a:r>
              <a:rPr lang="en-GB" sz="2400" dirty="0"/>
              <a:t>1. </a:t>
            </a:r>
          </a:p>
          <a:p>
            <a:pPr algn="ctr"/>
            <a:endParaRPr lang="en-GB" sz="2400" dirty="0"/>
          </a:p>
          <a:p>
            <a:pPr algn="ctr"/>
            <a:r>
              <a:rPr lang="en-GB" sz="2400" dirty="0"/>
              <a:t>Specifying the transformations</a:t>
            </a:r>
          </a:p>
        </p:txBody>
      </p:sp>
      <p:sp>
        <p:nvSpPr>
          <p:cNvPr id="13" name="Rectangle 12"/>
          <p:cNvSpPr/>
          <p:nvPr/>
        </p:nvSpPr>
        <p:spPr>
          <a:xfrm>
            <a:off x="7116193" y="1895438"/>
            <a:ext cx="3853812" cy="1569660"/>
          </a:xfrm>
          <a:prstGeom prst="rect">
            <a:avLst/>
          </a:prstGeom>
        </p:spPr>
        <p:txBody>
          <a:bodyPr wrap="none">
            <a:spAutoFit/>
          </a:bodyPr>
          <a:lstStyle/>
          <a:p>
            <a:pPr algn="ctr"/>
            <a:r>
              <a:rPr lang="en-GB" sz="2400" dirty="0"/>
              <a:t>2. </a:t>
            </a:r>
          </a:p>
          <a:p>
            <a:pPr algn="ctr"/>
            <a:endParaRPr lang="en-GB" sz="2400" dirty="0"/>
          </a:p>
          <a:p>
            <a:pPr algn="ctr"/>
            <a:r>
              <a:rPr lang="en-GB" sz="2400" dirty="0"/>
              <a:t>Measuring the similarity </a:t>
            </a:r>
          </a:p>
          <a:p>
            <a:pPr algn="ctr"/>
            <a:r>
              <a:rPr lang="en-GB" sz="2400" dirty="0"/>
              <a:t>between transformed images</a:t>
            </a:r>
          </a:p>
        </p:txBody>
      </p:sp>
      <p:sp>
        <p:nvSpPr>
          <p:cNvPr id="14" name="Rectangle 13"/>
          <p:cNvSpPr/>
          <p:nvPr/>
        </p:nvSpPr>
        <p:spPr>
          <a:xfrm>
            <a:off x="836885" y="4299547"/>
            <a:ext cx="4702248" cy="1569660"/>
          </a:xfrm>
          <a:prstGeom prst="rect">
            <a:avLst/>
          </a:prstGeom>
        </p:spPr>
        <p:txBody>
          <a:bodyPr wrap="none">
            <a:spAutoFit/>
          </a:bodyPr>
          <a:lstStyle/>
          <a:p>
            <a:pPr algn="ctr"/>
            <a:r>
              <a:rPr lang="en-GB" sz="2400" dirty="0"/>
              <a:t>3. </a:t>
            </a:r>
          </a:p>
          <a:p>
            <a:pPr algn="ctr"/>
            <a:endParaRPr lang="en-GB" sz="2400" dirty="0"/>
          </a:p>
          <a:p>
            <a:pPr algn="ctr"/>
            <a:r>
              <a:rPr lang="en-GB" sz="2400" dirty="0"/>
              <a:t>Transformation function parameters</a:t>
            </a:r>
          </a:p>
          <a:p>
            <a:pPr algn="ctr"/>
            <a:r>
              <a:rPr lang="en-GB" sz="2400" dirty="0"/>
              <a:t>to maximise the similarity</a:t>
            </a:r>
          </a:p>
        </p:txBody>
      </p:sp>
      <p:sp>
        <p:nvSpPr>
          <p:cNvPr id="15" name="Rectangle 14"/>
          <p:cNvSpPr/>
          <p:nvPr/>
        </p:nvSpPr>
        <p:spPr>
          <a:xfrm>
            <a:off x="7998967" y="4299547"/>
            <a:ext cx="2088264" cy="1200329"/>
          </a:xfrm>
          <a:prstGeom prst="rect">
            <a:avLst/>
          </a:prstGeom>
        </p:spPr>
        <p:txBody>
          <a:bodyPr wrap="none">
            <a:spAutoFit/>
          </a:bodyPr>
          <a:lstStyle/>
          <a:p>
            <a:pPr algn="ctr"/>
            <a:r>
              <a:rPr lang="en-GB" sz="2400" dirty="0"/>
              <a:t>4. </a:t>
            </a:r>
          </a:p>
          <a:p>
            <a:pPr algn="ctr"/>
            <a:endParaRPr lang="en-GB" sz="2400" dirty="0"/>
          </a:p>
          <a:p>
            <a:pPr algn="ctr"/>
            <a:r>
              <a:rPr lang="en-GB" sz="2400" dirty="0"/>
              <a:t>Transformation</a:t>
            </a:r>
          </a:p>
        </p:txBody>
      </p:sp>
      <p:sp>
        <p:nvSpPr>
          <p:cNvPr id="16" name="Rectangle 15">
            <a:extLst>
              <a:ext uri="{FF2B5EF4-FFF2-40B4-BE49-F238E27FC236}">
                <a16:creationId xmlns:a16="http://schemas.microsoft.com/office/drawing/2014/main" xmlns="" id="{27AEBFD7-0064-CC49-BCA3-2685A47724A3}"/>
              </a:ext>
            </a:extLst>
          </p:cNvPr>
          <p:cNvSpPr/>
          <p:nvPr/>
        </p:nvSpPr>
        <p:spPr>
          <a:xfrm>
            <a:off x="147563" y="114333"/>
            <a:ext cx="3257607" cy="461665"/>
          </a:xfrm>
          <a:prstGeom prst="rect">
            <a:avLst/>
          </a:prstGeom>
        </p:spPr>
        <p:txBody>
          <a:bodyPr wrap="square">
            <a:spAutoFit/>
          </a:bodyPr>
          <a:lstStyle/>
          <a:p>
            <a:r>
              <a:rPr lang="en-US" sz="2400" dirty="0">
                <a:solidFill>
                  <a:schemeClr val="accent4">
                    <a:lumMod val="40000"/>
                    <a:lumOff val="60000"/>
                  </a:schemeClr>
                </a:solidFill>
                <a:latin typeface="Britannic Bold" panose="020B0903060703020204" pitchFamily="34" charset="77"/>
              </a:rPr>
              <a:t>REALIGNING</a:t>
            </a:r>
            <a:endParaRPr lang="en-US" sz="2400" dirty="0">
              <a:solidFill>
                <a:schemeClr val="accent4">
                  <a:lumMod val="40000"/>
                  <a:lumOff val="60000"/>
                </a:schemeClr>
              </a:solidFill>
            </a:endParaRPr>
          </a:p>
        </p:txBody>
      </p:sp>
    </p:spTree>
    <p:extLst>
      <p:ext uri="{BB962C8B-B14F-4D97-AF65-F5344CB8AC3E}">
        <p14:creationId xmlns:p14="http://schemas.microsoft.com/office/powerpoint/2010/main" xmlns="" val="2713723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94545CBB-56FB-4640-ACBB-E7122586B19D}"/>
              </a:ext>
            </a:extLst>
          </p:cNvPr>
          <p:cNvGrpSpPr/>
          <p:nvPr/>
        </p:nvGrpSpPr>
        <p:grpSpPr>
          <a:xfrm>
            <a:off x="0" y="0"/>
            <a:ext cx="12192000" cy="596349"/>
            <a:chOff x="0" y="0"/>
            <a:chExt cx="12192000" cy="596349"/>
          </a:xfrm>
        </p:grpSpPr>
        <p:sp>
          <p:nvSpPr>
            <p:cNvPr id="3" name="Rectangle 2">
              <a:extLst>
                <a:ext uri="{FF2B5EF4-FFF2-40B4-BE49-F238E27FC236}">
                  <a16:creationId xmlns:a16="http://schemas.microsoft.com/office/drawing/2014/main" xmlns="" id="{DB54E894-4338-DD42-B338-C0D78EF1429C}"/>
                </a:ext>
              </a:extLst>
            </p:cNvPr>
            <p:cNvSpPr/>
            <p:nvPr/>
          </p:nvSpPr>
          <p:spPr>
            <a:xfrm>
              <a:off x="0" y="0"/>
              <a:ext cx="12192000" cy="5963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ACF4E2F0-5DA5-B24B-8C62-9440B3109617}"/>
                </a:ext>
              </a:extLst>
            </p:cNvPr>
            <p:cNvPicPr>
              <a:picLocks noChangeAspect="1"/>
            </p:cNvPicPr>
            <p:nvPr/>
          </p:nvPicPr>
          <p:blipFill rotWithShape="1">
            <a:blip r:embed="rId3"/>
            <a:srcRect l="8479" t="31443" r="8747" b="31264"/>
            <a:stretch/>
          </p:blipFill>
          <p:spPr>
            <a:xfrm>
              <a:off x="9899374" y="0"/>
              <a:ext cx="2292626" cy="596349"/>
            </a:xfrm>
            <a:prstGeom prst="rect">
              <a:avLst/>
            </a:prstGeom>
          </p:spPr>
        </p:pic>
      </p:grpSp>
      <p:graphicFrame>
        <p:nvGraphicFramePr>
          <p:cNvPr id="5" name="Table 4">
            <a:extLst>
              <a:ext uri="{FF2B5EF4-FFF2-40B4-BE49-F238E27FC236}">
                <a16:creationId xmlns:a16="http://schemas.microsoft.com/office/drawing/2014/main" xmlns="" id="{32CCCA4A-C2FE-CE43-9DF5-D7FA4CCB406E}"/>
              </a:ext>
            </a:extLst>
          </p:cNvPr>
          <p:cNvGraphicFramePr>
            <a:graphicFrameLocks noGrp="1"/>
          </p:cNvGraphicFramePr>
          <p:nvPr>
            <p:extLst>
              <p:ext uri="{D42A27DB-BD31-4B8C-83A1-F6EECF244321}">
                <p14:modId xmlns:p14="http://schemas.microsoft.com/office/powerpoint/2010/main" xmlns="" val="585621833"/>
              </p:ext>
            </p:extLst>
          </p:nvPr>
        </p:nvGraphicFramePr>
        <p:xfrm>
          <a:off x="-2" y="764367"/>
          <a:ext cx="12192004" cy="640080"/>
        </p:xfrm>
        <a:graphic>
          <a:graphicData uri="http://schemas.openxmlformats.org/drawingml/2006/table">
            <a:tbl>
              <a:tblPr firstRow="1" bandRow="1">
                <a:tableStyleId>{5C22544A-7EE6-4342-B048-85BDC9FD1C3A}</a:tableStyleId>
              </a:tblPr>
              <a:tblGrid>
                <a:gridCol w="3048001">
                  <a:extLst>
                    <a:ext uri="{9D8B030D-6E8A-4147-A177-3AD203B41FA5}">
                      <a16:colId xmlns:a16="http://schemas.microsoft.com/office/drawing/2014/main" xmlns="" val="4085898051"/>
                    </a:ext>
                  </a:extLst>
                </a:gridCol>
                <a:gridCol w="3048001">
                  <a:extLst>
                    <a:ext uri="{9D8B030D-6E8A-4147-A177-3AD203B41FA5}">
                      <a16:colId xmlns:a16="http://schemas.microsoft.com/office/drawing/2014/main" xmlns="" val="3125894412"/>
                    </a:ext>
                  </a:extLst>
                </a:gridCol>
                <a:gridCol w="3048001">
                  <a:extLst>
                    <a:ext uri="{9D8B030D-6E8A-4147-A177-3AD203B41FA5}">
                      <a16:colId xmlns:a16="http://schemas.microsoft.com/office/drawing/2014/main" xmlns="" val="4246370681"/>
                    </a:ext>
                  </a:extLst>
                </a:gridCol>
                <a:gridCol w="3048001">
                  <a:extLst>
                    <a:ext uri="{9D8B030D-6E8A-4147-A177-3AD203B41FA5}">
                      <a16:colId xmlns:a16="http://schemas.microsoft.com/office/drawing/2014/main" xmlns="" val="1970071026"/>
                    </a:ext>
                  </a:extLst>
                </a:gridCol>
              </a:tblGrid>
              <a:tr h="584775">
                <a:tc>
                  <a:txBody>
                    <a:bodyPr/>
                    <a:lstStyle/>
                    <a:p>
                      <a:pPr algn="ctr"/>
                      <a:r>
                        <a:rPr lang="en-US" dirty="0">
                          <a:solidFill>
                            <a:schemeClr val="tx1"/>
                          </a:solidFill>
                          <a:latin typeface="Britannic Bold" panose="020B0903060703020204" pitchFamily="34" charset="77"/>
                        </a:rPr>
                        <a:t>Specifying</a:t>
                      </a:r>
                    </a:p>
                  </a:txBody>
                  <a:tcPr anchor="ctr">
                    <a:solidFill>
                      <a:srgbClr val="D9D9D9"/>
                    </a:solidFill>
                  </a:tcPr>
                </a:tc>
                <a:tc>
                  <a:txBody>
                    <a:bodyPr/>
                    <a:lstStyle/>
                    <a:p>
                      <a:pPr algn="ctr"/>
                      <a:r>
                        <a:rPr lang="en-US" dirty="0">
                          <a:solidFill>
                            <a:schemeClr val="bg1">
                              <a:lumMod val="75000"/>
                            </a:schemeClr>
                          </a:solidFill>
                          <a:latin typeface="Britannic Bold" panose="020B0903060703020204" pitchFamily="34" charset="77"/>
                        </a:rPr>
                        <a:t>Measuring</a:t>
                      </a:r>
                      <a:r>
                        <a:rPr lang="en-US" baseline="0" dirty="0">
                          <a:solidFill>
                            <a:schemeClr val="bg1">
                              <a:lumMod val="75000"/>
                            </a:schemeClr>
                          </a:solidFill>
                          <a:latin typeface="Britannic Bold" panose="020B0903060703020204" pitchFamily="34" charset="77"/>
                        </a:rPr>
                        <a:t> similarity</a:t>
                      </a:r>
                      <a:endParaRPr lang="en-US" dirty="0">
                        <a:solidFill>
                          <a:schemeClr val="bg1">
                            <a:lumMod val="75000"/>
                          </a:schemeClr>
                        </a:solidFill>
                        <a:latin typeface="Britannic Bold" panose="020B0903060703020204" pitchFamily="34" charset="77"/>
                      </a:endParaRPr>
                    </a:p>
                  </a:txBody>
                  <a:tcPr anchor="ctr">
                    <a:solidFill>
                      <a:srgbClr val="D9D9D9"/>
                    </a:solidFill>
                  </a:tcPr>
                </a:tc>
                <a:tc>
                  <a:txBody>
                    <a:bodyPr/>
                    <a:lstStyle/>
                    <a:p>
                      <a:pPr algn="ctr"/>
                      <a:r>
                        <a:rPr lang="en-US" dirty="0">
                          <a:solidFill>
                            <a:schemeClr val="bg1">
                              <a:lumMod val="75000"/>
                            </a:schemeClr>
                          </a:solidFill>
                          <a:latin typeface="Britannic Bold" panose="020B0903060703020204" pitchFamily="34" charset="77"/>
                        </a:rPr>
                        <a:t>Transformation </a:t>
                      </a:r>
                    </a:p>
                    <a:p>
                      <a:pPr algn="ctr"/>
                      <a:r>
                        <a:rPr lang="en-US" dirty="0">
                          <a:solidFill>
                            <a:schemeClr val="bg1">
                              <a:lumMod val="75000"/>
                            </a:schemeClr>
                          </a:solidFill>
                          <a:latin typeface="Britannic Bold" panose="020B0903060703020204" pitchFamily="34" charset="77"/>
                        </a:rPr>
                        <a:t>function</a:t>
                      </a:r>
                      <a:r>
                        <a:rPr lang="en-US" baseline="0" dirty="0">
                          <a:solidFill>
                            <a:schemeClr val="bg1">
                              <a:lumMod val="75000"/>
                            </a:schemeClr>
                          </a:solidFill>
                          <a:latin typeface="Britannic Bold" panose="020B0903060703020204" pitchFamily="34" charset="77"/>
                        </a:rPr>
                        <a:t> parameters</a:t>
                      </a:r>
                      <a:endParaRPr lang="en-US" dirty="0">
                        <a:solidFill>
                          <a:schemeClr val="bg1">
                            <a:lumMod val="75000"/>
                          </a:schemeClr>
                        </a:solidFill>
                        <a:latin typeface="Britannic Bold" panose="020B0903060703020204" pitchFamily="34" charset="77"/>
                      </a:endParaRPr>
                    </a:p>
                  </a:txBody>
                  <a:tcPr anchor="ctr">
                    <a:solidFill>
                      <a:srgbClr val="D9D9D9"/>
                    </a:solidFill>
                  </a:tcPr>
                </a:tc>
                <a:tc>
                  <a:txBody>
                    <a:bodyPr/>
                    <a:lstStyle/>
                    <a:p>
                      <a:pPr algn="ctr"/>
                      <a:r>
                        <a:rPr lang="en-US" dirty="0">
                          <a:solidFill>
                            <a:schemeClr val="bg1">
                              <a:lumMod val="75000"/>
                            </a:schemeClr>
                          </a:solidFill>
                          <a:latin typeface="Britannic Bold" panose="020B0903060703020204" pitchFamily="34" charset="77"/>
                        </a:rPr>
                        <a:t>Transformation</a:t>
                      </a:r>
                    </a:p>
                  </a:txBody>
                  <a:tcPr anchor="ctr">
                    <a:solidFill>
                      <a:srgbClr val="D9D9D9"/>
                    </a:solidFill>
                  </a:tcPr>
                </a:tc>
                <a:extLst>
                  <a:ext uri="{0D108BD9-81ED-4DB2-BD59-A6C34878D82A}">
                    <a16:rowId xmlns:a16="http://schemas.microsoft.com/office/drawing/2014/main" xmlns="" val="466733712"/>
                  </a:ext>
                </a:extLst>
              </a:tr>
            </a:tbl>
          </a:graphicData>
        </a:graphic>
      </p:graphicFrame>
      <p:sp>
        <p:nvSpPr>
          <p:cNvPr id="7" name="TextBox 6">
            <a:extLst>
              <a:ext uri="{FF2B5EF4-FFF2-40B4-BE49-F238E27FC236}">
                <a16:creationId xmlns:a16="http://schemas.microsoft.com/office/drawing/2014/main" xmlns="" id="{BE2DC109-5BAC-FA4D-8E75-8A40B30A1B6C}"/>
              </a:ext>
            </a:extLst>
          </p:cNvPr>
          <p:cNvSpPr txBox="1"/>
          <p:nvPr/>
        </p:nvSpPr>
        <p:spPr>
          <a:xfrm>
            <a:off x="171622" y="1580129"/>
            <a:ext cx="5733308" cy="461665"/>
          </a:xfrm>
          <a:prstGeom prst="rect">
            <a:avLst/>
          </a:prstGeom>
          <a:noFill/>
          <a:ln>
            <a:solidFill>
              <a:schemeClr val="accent6">
                <a:lumMod val="60000"/>
                <a:lumOff val="40000"/>
              </a:schemeClr>
            </a:solidFill>
          </a:ln>
        </p:spPr>
        <p:txBody>
          <a:bodyPr wrap="square" rtlCol="0">
            <a:spAutoFit/>
          </a:bodyPr>
          <a:lstStyle/>
          <a:p>
            <a:pPr algn="ctr"/>
            <a:r>
              <a:rPr lang="en-US" sz="2400" b="1" dirty="0">
                <a:solidFill>
                  <a:schemeClr val="accent6">
                    <a:lumMod val="75000"/>
                  </a:schemeClr>
                </a:solidFill>
                <a:latin typeface="Avenir Next" panose="020B0503020202020204" pitchFamily="34" charset="0"/>
              </a:rPr>
              <a:t>SPECIFYING  the transformations:</a:t>
            </a:r>
          </a:p>
        </p:txBody>
      </p:sp>
      <p:sp>
        <p:nvSpPr>
          <p:cNvPr id="2" name="Rectangle 1"/>
          <p:cNvSpPr/>
          <p:nvPr/>
        </p:nvSpPr>
        <p:spPr>
          <a:xfrm>
            <a:off x="6070806" y="1626295"/>
            <a:ext cx="4313938" cy="369332"/>
          </a:xfrm>
          <a:prstGeom prst="rect">
            <a:avLst/>
          </a:prstGeom>
        </p:spPr>
        <p:txBody>
          <a:bodyPr wrap="none">
            <a:spAutoFit/>
          </a:bodyPr>
          <a:lstStyle/>
          <a:p>
            <a:r>
              <a:rPr lang="en-GB" b="1" i="1" dirty="0">
                <a:solidFill>
                  <a:schemeClr val="accent6">
                    <a:lumMod val="75000"/>
                  </a:schemeClr>
                </a:solidFill>
              </a:rPr>
              <a:t>Characterised by degrees of freedom (DOF)</a:t>
            </a:r>
          </a:p>
        </p:txBody>
      </p:sp>
      <p:cxnSp>
        <p:nvCxnSpPr>
          <p:cNvPr id="14" name="Straight Connector 13"/>
          <p:cNvCxnSpPr/>
          <p:nvPr/>
        </p:nvCxnSpPr>
        <p:spPr>
          <a:xfrm>
            <a:off x="6070806" y="2429301"/>
            <a:ext cx="11431" cy="4128448"/>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599644" y="2246067"/>
            <a:ext cx="2877263" cy="369332"/>
          </a:xfrm>
          <a:prstGeom prst="rect">
            <a:avLst/>
          </a:prstGeom>
          <a:solidFill>
            <a:schemeClr val="accent6">
              <a:lumMod val="20000"/>
              <a:lumOff val="80000"/>
            </a:schemeClr>
          </a:solidFill>
        </p:spPr>
        <p:txBody>
          <a:bodyPr wrap="none">
            <a:spAutoFit/>
          </a:bodyPr>
          <a:lstStyle/>
          <a:p>
            <a:r>
              <a:rPr lang="en-GB" b="1" dirty="0">
                <a:solidFill>
                  <a:schemeClr val="accent6">
                    <a:lumMod val="50000"/>
                  </a:schemeClr>
                </a:solidFill>
              </a:rPr>
              <a:t>TRANSFORMATION function</a:t>
            </a:r>
          </a:p>
        </p:txBody>
      </p:sp>
      <p:sp>
        <p:nvSpPr>
          <p:cNvPr id="17" name="Rectangle 16"/>
          <p:cNvSpPr/>
          <p:nvPr/>
        </p:nvSpPr>
        <p:spPr>
          <a:xfrm>
            <a:off x="7947686" y="2233851"/>
            <a:ext cx="2587183" cy="369332"/>
          </a:xfrm>
          <a:prstGeom prst="rect">
            <a:avLst/>
          </a:prstGeom>
          <a:solidFill>
            <a:schemeClr val="accent6">
              <a:lumMod val="20000"/>
              <a:lumOff val="80000"/>
            </a:schemeClr>
          </a:solidFill>
        </p:spPr>
        <p:txBody>
          <a:bodyPr wrap="none">
            <a:spAutoFit/>
          </a:bodyPr>
          <a:lstStyle/>
          <a:p>
            <a:r>
              <a:rPr lang="en-GB" b="1" dirty="0">
                <a:solidFill>
                  <a:schemeClr val="accent6">
                    <a:lumMod val="50000"/>
                  </a:schemeClr>
                </a:solidFill>
              </a:rPr>
              <a:t>INTERPOLATION function</a:t>
            </a:r>
          </a:p>
        </p:txBody>
      </p:sp>
      <p:grpSp>
        <p:nvGrpSpPr>
          <p:cNvPr id="84" name="Group 83"/>
          <p:cNvGrpSpPr/>
          <p:nvPr/>
        </p:nvGrpSpPr>
        <p:grpSpPr>
          <a:xfrm>
            <a:off x="1214431" y="5282154"/>
            <a:ext cx="3973439" cy="1543378"/>
            <a:chOff x="1796550" y="5274324"/>
            <a:chExt cx="3973439" cy="1543378"/>
          </a:xfrm>
        </p:grpSpPr>
        <p:pic>
          <p:nvPicPr>
            <p:cNvPr id="19" name="Picture 18"/>
            <p:cNvPicPr>
              <a:picLocks noChangeAspect="1"/>
            </p:cNvPicPr>
            <p:nvPr/>
          </p:nvPicPr>
          <p:blipFill rotWithShape="1">
            <a:blip r:embed="rId4" cstate="screen">
              <a:extLst>
                <a:ext uri="{28A0092B-C50C-407E-A947-70E740481C1C}">
                  <a14:useLocalDpi xmlns:a14="http://schemas.microsoft.com/office/drawing/2010/main" xmlns=""/>
                </a:ext>
              </a:extLst>
            </a:blip>
            <a:srcRect/>
            <a:stretch/>
          </p:blipFill>
          <p:spPr>
            <a:xfrm>
              <a:off x="1824766" y="5730359"/>
              <a:ext cx="1284000" cy="831966"/>
            </a:xfrm>
            <a:prstGeom prst="rect">
              <a:avLst/>
            </a:prstGeom>
          </p:spPr>
        </p:pic>
        <p:pic>
          <p:nvPicPr>
            <p:cNvPr id="22" name="Picture 21"/>
            <p:cNvPicPr>
              <a:picLocks noChangeAspect="1"/>
            </p:cNvPicPr>
            <p:nvPr/>
          </p:nvPicPr>
          <p:blipFill rotWithShape="1">
            <a:blip r:embed="rId5" cstate="screen">
              <a:extLst>
                <a:ext uri="{28A0092B-C50C-407E-A947-70E740481C1C}">
                  <a14:useLocalDpi xmlns:a14="http://schemas.microsoft.com/office/drawing/2010/main" xmlns=""/>
                </a:ext>
              </a:extLst>
            </a:blip>
            <a:srcRect/>
            <a:stretch/>
          </p:blipFill>
          <p:spPr>
            <a:xfrm>
              <a:off x="3173628" y="5716711"/>
              <a:ext cx="1303279" cy="843462"/>
            </a:xfrm>
            <a:prstGeom prst="rect">
              <a:avLst/>
            </a:prstGeom>
          </p:spPr>
        </p:pic>
        <p:sp>
          <p:nvSpPr>
            <p:cNvPr id="27" name="Rectangle 26"/>
            <p:cNvSpPr/>
            <p:nvPr/>
          </p:nvSpPr>
          <p:spPr>
            <a:xfrm>
              <a:off x="1796550" y="5274324"/>
              <a:ext cx="1340432" cy="338554"/>
            </a:xfrm>
            <a:prstGeom prst="rect">
              <a:avLst/>
            </a:prstGeom>
          </p:spPr>
          <p:txBody>
            <a:bodyPr wrap="none">
              <a:spAutoFit/>
            </a:bodyPr>
            <a:lstStyle/>
            <a:p>
              <a:pPr algn="ctr"/>
              <a:r>
                <a:rPr lang="en-GB" sz="1600" b="1" dirty="0">
                  <a:solidFill>
                    <a:schemeClr val="accent6">
                      <a:lumMod val="75000"/>
                    </a:schemeClr>
                  </a:solidFill>
                </a:rPr>
                <a:t>3 translations</a:t>
              </a:r>
            </a:p>
          </p:txBody>
        </p:sp>
        <p:sp>
          <p:nvSpPr>
            <p:cNvPr id="29" name="Rectangle 28"/>
            <p:cNvSpPr/>
            <p:nvPr/>
          </p:nvSpPr>
          <p:spPr>
            <a:xfrm>
              <a:off x="3271271" y="5274324"/>
              <a:ext cx="1107996" cy="338554"/>
            </a:xfrm>
            <a:prstGeom prst="rect">
              <a:avLst/>
            </a:prstGeom>
          </p:spPr>
          <p:txBody>
            <a:bodyPr wrap="none">
              <a:spAutoFit/>
            </a:bodyPr>
            <a:lstStyle/>
            <a:p>
              <a:pPr algn="ctr"/>
              <a:r>
                <a:rPr lang="en-GB" sz="1600" b="1" dirty="0">
                  <a:solidFill>
                    <a:schemeClr val="accent6">
                      <a:lumMod val="75000"/>
                    </a:schemeClr>
                  </a:solidFill>
                </a:rPr>
                <a:t>3 rotations</a:t>
              </a:r>
            </a:p>
          </p:txBody>
        </p:sp>
        <p:sp>
          <p:nvSpPr>
            <p:cNvPr id="30" name="Rectangle 29"/>
            <p:cNvSpPr/>
            <p:nvPr/>
          </p:nvSpPr>
          <p:spPr>
            <a:xfrm>
              <a:off x="2124588" y="6448370"/>
              <a:ext cx="684355" cy="369332"/>
            </a:xfrm>
            <a:prstGeom prst="rect">
              <a:avLst/>
            </a:prstGeom>
          </p:spPr>
          <p:txBody>
            <a:bodyPr wrap="none">
              <a:spAutoFit/>
            </a:bodyPr>
            <a:lstStyle/>
            <a:p>
              <a:r>
                <a:rPr lang="en-GB" dirty="0">
                  <a:solidFill>
                    <a:schemeClr val="bg1">
                      <a:lumMod val="65000"/>
                    </a:schemeClr>
                  </a:solidFill>
                </a:rPr>
                <a:t>x, y, z</a:t>
              </a:r>
            </a:p>
          </p:txBody>
        </p:sp>
        <p:sp>
          <p:nvSpPr>
            <p:cNvPr id="31" name="Rectangle 30"/>
            <p:cNvSpPr/>
            <p:nvPr/>
          </p:nvSpPr>
          <p:spPr>
            <a:xfrm>
              <a:off x="3360943" y="6448370"/>
              <a:ext cx="928652" cy="369332"/>
            </a:xfrm>
            <a:prstGeom prst="rect">
              <a:avLst/>
            </a:prstGeom>
          </p:spPr>
          <p:txBody>
            <a:bodyPr wrap="none">
              <a:spAutoFit/>
            </a:bodyPr>
            <a:lstStyle/>
            <a:p>
              <a:r>
                <a:rPr lang="en-GB" dirty="0">
                  <a:solidFill>
                    <a:schemeClr val="bg1">
                      <a:lumMod val="65000"/>
                    </a:schemeClr>
                  </a:solidFill>
                </a:rPr>
                <a:t>degrees</a:t>
              </a:r>
            </a:p>
          </p:txBody>
        </p:sp>
        <p:sp>
          <p:nvSpPr>
            <p:cNvPr id="32" name="Right Brace 31"/>
            <p:cNvSpPr/>
            <p:nvPr/>
          </p:nvSpPr>
          <p:spPr>
            <a:xfrm>
              <a:off x="4476907" y="5274324"/>
              <a:ext cx="231571" cy="1358712"/>
            </a:xfrm>
            <a:prstGeom prst="rightBrac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Rectangle 32"/>
            <p:cNvSpPr/>
            <p:nvPr/>
          </p:nvSpPr>
          <p:spPr>
            <a:xfrm>
              <a:off x="4938798" y="5728711"/>
              <a:ext cx="824265" cy="400110"/>
            </a:xfrm>
            <a:prstGeom prst="rect">
              <a:avLst/>
            </a:prstGeom>
            <a:ln>
              <a:noFill/>
            </a:ln>
          </p:spPr>
          <p:txBody>
            <a:bodyPr wrap="none">
              <a:spAutoFit/>
            </a:bodyPr>
            <a:lstStyle/>
            <a:p>
              <a:pPr algn="ctr"/>
              <a:r>
                <a:rPr lang="en-GB" sz="2000" b="1" dirty="0">
                  <a:solidFill>
                    <a:schemeClr val="accent6">
                      <a:lumMod val="75000"/>
                    </a:schemeClr>
                  </a:solidFill>
                </a:rPr>
                <a:t>6 DOF</a:t>
              </a:r>
            </a:p>
          </p:txBody>
        </p:sp>
        <p:sp>
          <p:nvSpPr>
            <p:cNvPr id="34" name="Rectangle 33"/>
            <p:cNvSpPr/>
            <p:nvPr/>
          </p:nvSpPr>
          <p:spPr>
            <a:xfrm>
              <a:off x="4945724" y="5717857"/>
              <a:ext cx="824265" cy="39668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5" name="Group 74"/>
          <p:cNvGrpSpPr/>
          <p:nvPr/>
        </p:nvGrpSpPr>
        <p:grpSpPr>
          <a:xfrm>
            <a:off x="156157" y="2924033"/>
            <a:ext cx="5669263" cy="2083346"/>
            <a:chOff x="156157" y="2924033"/>
            <a:chExt cx="5669263" cy="2083346"/>
          </a:xfrm>
        </p:grpSpPr>
        <p:sp>
          <p:nvSpPr>
            <p:cNvPr id="40" name="Rectangle 39"/>
            <p:cNvSpPr/>
            <p:nvPr/>
          </p:nvSpPr>
          <p:spPr>
            <a:xfrm>
              <a:off x="1688705" y="4545714"/>
              <a:ext cx="1396311" cy="313310"/>
            </a:xfrm>
            <a:prstGeom prst="rect">
              <a:avLst/>
            </a:prstGeom>
            <a:solidFill>
              <a:srgbClr val="FFF2C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859954" y="2924033"/>
              <a:ext cx="4356642" cy="369332"/>
            </a:xfrm>
            <a:prstGeom prst="rect">
              <a:avLst/>
            </a:prstGeom>
          </p:spPr>
          <p:txBody>
            <a:bodyPr wrap="none">
              <a:spAutoFit/>
            </a:bodyPr>
            <a:lstStyle/>
            <a:p>
              <a:pPr algn="ctr"/>
              <a:r>
                <a:rPr lang="en-GB" u="sng" dirty="0"/>
                <a:t>Subject</a:t>
              </a:r>
              <a:r>
                <a:rPr lang="en-GB" dirty="0"/>
                <a:t> </a:t>
              </a:r>
              <a:r>
                <a:rPr lang="en-GB" b="1" dirty="0"/>
                <a:t>shape and size </a:t>
              </a:r>
              <a:r>
                <a:rPr lang="en-GB" dirty="0"/>
                <a:t>of brain don’t change</a:t>
              </a:r>
            </a:p>
          </p:txBody>
        </p:sp>
        <p:sp>
          <p:nvSpPr>
            <p:cNvPr id="25" name="Rectangle 24"/>
            <p:cNvSpPr/>
            <p:nvPr/>
          </p:nvSpPr>
          <p:spPr>
            <a:xfrm>
              <a:off x="410146" y="3513161"/>
              <a:ext cx="4046813" cy="646331"/>
            </a:xfrm>
            <a:prstGeom prst="rect">
              <a:avLst/>
            </a:prstGeom>
          </p:spPr>
          <p:txBody>
            <a:bodyPr wrap="none">
              <a:spAutoFit/>
            </a:bodyPr>
            <a:lstStyle/>
            <a:p>
              <a:pPr marL="285750" indent="-285750">
                <a:buFontTx/>
                <a:buChar char="-"/>
              </a:pPr>
              <a:r>
                <a:rPr lang="en-GB" dirty="0"/>
                <a:t>Reference image chosen</a:t>
              </a:r>
            </a:p>
            <a:p>
              <a:pPr marL="285750" indent="-285750">
                <a:buFontTx/>
                <a:buChar char="-"/>
              </a:pPr>
              <a:r>
                <a:rPr lang="en-GB" dirty="0"/>
                <a:t>Distance between any 2 pts preserved</a:t>
              </a:r>
            </a:p>
          </p:txBody>
        </p:sp>
        <p:sp>
          <p:nvSpPr>
            <p:cNvPr id="26" name="Rectangle 25"/>
            <p:cNvSpPr/>
            <p:nvPr/>
          </p:nvSpPr>
          <p:spPr>
            <a:xfrm>
              <a:off x="779859" y="4530635"/>
              <a:ext cx="2328907" cy="369332"/>
            </a:xfrm>
            <a:prstGeom prst="rect">
              <a:avLst/>
            </a:prstGeom>
          </p:spPr>
          <p:txBody>
            <a:bodyPr wrap="none">
              <a:spAutoFit/>
            </a:bodyPr>
            <a:lstStyle/>
            <a:p>
              <a:pPr algn="ctr"/>
              <a:r>
                <a:rPr lang="en-GB" b="1" dirty="0"/>
                <a:t>Estimate 6 parameters</a:t>
              </a:r>
            </a:p>
          </p:txBody>
        </p:sp>
        <p:sp>
          <p:nvSpPr>
            <p:cNvPr id="35" name="Rectangle 34"/>
            <p:cNvSpPr/>
            <p:nvPr/>
          </p:nvSpPr>
          <p:spPr>
            <a:xfrm>
              <a:off x="3271271" y="4530635"/>
              <a:ext cx="1497526" cy="461665"/>
            </a:xfrm>
            <a:prstGeom prst="rect">
              <a:avLst/>
            </a:prstGeom>
          </p:spPr>
          <p:txBody>
            <a:bodyPr wrap="none">
              <a:spAutoFit/>
            </a:bodyPr>
            <a:lstStyle/>
            <a:p>
              <a:r>
                <a:rPr lang="en-GB" sz="1200" dirty="0"/>
                <a:t>minimise the sum of </a:t>
              </a:r>
            </a:p>
            <a:p>
              <a:r>
                <a:rPr lang="en-GB" sz="1200" dirty="0"/>
                <a:t>squared differences</a:t>
              </a:r>
            </a:p>
          </p:txBody>
        </p:sp>
        <p:sp>
          <p:nvSpPr>
            <p:cNvPr id="36" name="Rectangle 35"/>
            <p:cNvSpPr/>
            <p:nvPr/>
          </p:nvSpPr>
          <p:spPr>
            <a:xfrm>
              <a:off x="5014301" y="4545714"/>
              <a:ext cx="811119" cy="461665"/>
            </a:xfrm>
            <a:prstGeom prst="rect">
              <a:avLst/>
            </a:prstGeom>
          </p:spPr>
          <p:txBody>
            <a:bodyPr wrap="none">
              <a:spAutoFit/>
            </a:bodyPr>
            <a:lstStyle/>
            <a:p>
              <a:r>
                <a:rPr lang="en-GB" sz="1200" dirty="0"/>
                <a:t>Each scan</a:t>
              </a:r>
            </a:p>
            <a:p>
              <a:r>
                <a:rPr lang="en-GB" sz="1200" dirty="0"/>
                <a:t>Reference</a:t>
              </a:r>
            </a:p>
          </p:txBody>
        </p:sp>
        <p:cxnSp>
          <p:nvCxnSpPr>
            <p:cNvPr id="37" name="Straight Arrow Connector 36">
              <a:extLst>
                <a:ext uri="{FF2B5EF4-FFF2-40B4-BE49-F238E27FC236}">
                  <a16:creationId xmlns:a16="http://schemas.microsoft.com/office/drawing/2014/main" xmlns="" id="{B71361B5-460D-F74E-9217-B3683412CCF5}"/>
                </a:ext>
              </a:extLst>
            </p:cNvPr>
            <p:cNvCxnSpPr>
              <a:cxnSpLocks/>
            </p:cNvCxnSpPr>
            <p:nvPr/>
          </p:nvCxnSpPr>
          <p:spPr>
            <a:xfrm>
              <a:off x="156157" y="4720412"/>
              <a:ext cx="582758" cy="0"/>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Left Bracket 40"/>
            <p:cNvSpPr/>
            <p:nvPr/>
          </p:nvSpPr>
          <p:spPr>
            <a:xfrm>
              <a:off x="4938799" y="4681103"/>
              <a:ext cx="45719" cy="200330"/>
            </a:xfrm>
            <a:prstGeom prst="leftBracket">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pic>
        <p:nvPicPr>
          <p:cNvPr id="42" name="Picture 41" descr="interpolation.tiff"/>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667960" y="5622981"/>
            <a:ext cx="5146633" cy="861725"/>
          </a:xfrm>
          <a:prstGeom prst="rect">
            <a:avLst/>
          </a:prstGeom>
        </p:spPr>
      </p:pic>
      <p:sp>
        <p:nvSpPr>
          <p:cNvPr id="43" name="Rectangle 42"/>
          <p:cNvSpPr/>
          <p:nvPr/>
        </p:nvSpPr>
        <p:spPr>
          <a:xfrm>
            <a:off x="6742333" y="2924033"/>
            <a:ext cx="4997907" cy="369332"/>
          </a:xfrm>
          <a:prstGeom prst="rect">
            <a:avLst/>
          </a:prstGeom>
        </p:spPr>
        <p:txBody>
          <a:bodyPr wrap="none">
            <a:spAutoFit/>
          </a:bodyPr>
          <a:lstStyle/>
          <a:p>
            <a:pPr algn="ctr"/>
            <a:r>
              <a:rPr lang="en-GB" dirty="0"/>
              <a:t>Constructing </a:t>
            </a:r>
            <a:r>
              <a:rPr lang="en-GB" b="1" dirty="0"/>
              <a:t>new data points </a:t>
            </a:r>
            <a:r>
              <a:rPr lang="en-GB" dirty="0"/>
              <a:t>based on known data</a:t>
            </a:r>
          </a:p>
        </p:txBody>
      </p:sp>
      <p:grpSp>
        <p:nvGrpSpPr>
          <p:cNvPr id="72" name="Group 71"/>
          <p:cNvGrpSpPr/>
          <p:nvPr/>
        </p:nvGrpSpPr>
        <p:grpSpPr>
          <a:xfrm>
            <a:off x="6274078" y="3631098"/>
            <a:ext cx="5763247" cy="1617638"/>
            <a:chOff x="6274078" y="3513161"/>
            <a:chExt cx="5763247" cy="1617638"/>
          </a:xfrm>
        </p:grpSpPr>
        <p:sp>
          <p:nvSpPr>
            <p:cNvPr id="44" name="Rectangle 43"/>
            <p:cNvSpPr/>
            <p:nvPr/>
          </p:nvSpPr>
          <p:spPr>
            <a:xfrm>
              <a:off x="6575988" y="3513161"/>
              <a:ext cx="2091919" cy="369332"/>
            </a:xfrm>
            <a:prstGeom prst="rect">
              <a:avLst/>
            </a:prstGeom>
            <a:solidFill>
              <a:srgbClr val="FFF2CC">
                <a:alpha val="50196"/>
              </a:srgbClr>
            </a:solidFill>
          </p:spPr>
          <p:txBody>
            <a:bodyPr wrap="none">
              <a:spAutoFit/>
            </a:bodyPr>
            <a:lstStyle/>
            <a:p>
              <a:r>
                <a:rPr lang="en-GB" dirty="0"/>
                <a:t>Simple interpolation</a:t>
              </a:r>
            </a:p>
          </p:txBody>
        </p:sp>
        <p:sp>
          <p:nvSpPr>
            <p:cNvPr id="45" name="Rectangle 44"/>
            <p:cNvSpPr/>
            <p:nvPr/>
          </p:nvSpPr>
          <p:spPr>
            <a:xfrm>
              <a:off x="9272260" y="3513161"/>
              <a:ext cx="2224968" cy="369332"/>
            </a:xfrm>
            <a:prstGeom prst="rect">
              <a:avLst/>
            </a:prstGeom>
            <a:solidFill>
              <a:srgbClr val="FFF2CC">
                <a:alpha val="50196"/>
              </a:srgbClr>
            </a:solidFill>
          </p:spPr>
          <p:txBody>
            <a:bodyPr wrap="none">
              <a:spAutoFit/>
            </a:bodyPr>
            <a:lstStyle/>
            <a:p>
              <a:r>
                <a:rPr lang="en-GB" dirty="0"/>
                <a:t>B-Spline interpolation</a:t>
              </a:r>
            </a:p>
          </p:txBody>
        </p:sp>
        <p:sp>
          <p:nvSpPr>
            <p:cNvPr id="46" name="Rectangle 45"/>
            <p:cNvSpPr/>
            <p:nvPr/>
          </p:nvSpPr>
          <p:spPr>
            <a:xfrm>
              <a:off x="6274078" y="4273406"/>
              <a:ext cx="1375441" cy="276999"/>
            </a:xfrm>
            <a:prstGeom prst="rect">
              <a:avLst/>
            </a:prstGeom>
            <a:noFill/>
          </p:spPr>
          <p:txBody>
            <a:bodyPr wrap="none">
              <a:spAutoFit/>
            </a:bodyPr>
            <a:lstStyle/>
            <a:p>
              <a:r>
                <a:rPr lang="en-GB" sz="1200" b="1" dirty="0"/>
                <a:t>Nearest neighbour</a:t>
              </a:r>
            </a:p>
          </p:txBody>
        </p:sp>
        <p:sp>
          <p:nvSpPr>
            <p:cNvPr id="47" name="Rectangle 46"/>
            <p:cNvSpPr/>
            <p:nvPr/>
          </p:nvSpPr>
          <p:spPr>
            <a:xfrm>
              <a:off x="8097520" y="4253636"/>
              <a:ext cx="760273" cy="276999"/>
            </a:xfrm>
            <a:prstGeom prst="rect">
              <a:avLst/>
            </a:prstGeom>
            <a:noFill/>
          </p:spPr>
          <p:txBody>
            <a:bodyPr wrap="none">
              <a:spAutoFit/>
            </a:bodyPr>
            <a:lstStyle/>
            <a:p>
              <a:r>
                <a:rPr lang="en-GB" sz="1200" b="1" dirty="0"/>
                <a:t>Tri-linear</a:t>
              </a:r>
            </a:p>
          </p:txBody>
        </p:sp>
        <p:cxnSp>
          <p:nvCxnSpPr>
            <p:cNvPr id="51" name="Straight Connector 50"/>
            <p:cNvCxnSpPr/>
            <p:nvPr/>
          </p:nvCxnSpPr>
          <p:spPr>
            <a:xfrm>
              <a:off x="6879265" y="4061637"/>
              <a:ext cx="159839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7649519" y="3882493"/>
              <a:ext cx="0" cy="179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flipV="1">
              <a:off x="6879265" y="4066066"/>
              <a:ext cx="0" cy="111804"/>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8477658" y="4068685"/>
              <a:ext cx="0" cy="111804"/>
            </a:xfrm>
            <a:prstGeom prst="line">
              <a:avLst/>
            </a:prstGeom>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6384866" y="4741331"/>
              <a:ext cx="988797" cy="276999"/>
            </a:xfrm>
            <a:prstGeom prst="rect">
              <a:avLst/>
            </a:prstGeom>
            <a:noFill/>
          </p:spPr>
          <p:txBody>
            <a:bodyPr wrap="none">
              <a:spAutoFit/>
            </a:bodyPr>
            <a:lstStyle/>
            <a:p>
              <a:r>
                <a:rPr lang="en-GB" sz="1200" dirty="0"/>
                <a:t>Closest voxel</a:t>
              </a:r>
            </a:p>
          </p:txBody>
        </p:sp>
        <p:sp>
          <p:nvSpPr>
            <p:cNvPr id="59" name="Rectangle 58"/>
            <p:cNvSpPr/>
            <p:nvPr/>
          </p:nvSpPr>
          <p:spPr>
            <a:xfrm>
              <a:off x="7742294" y="4669134"/>
              <a:ext cx="1470724" cy="461665"/>
            </a:xfrm>
            <a:prstGeom prst="rect">
              <a:avLst/>
            </a:prstGeom>
            <a:noFill/>
          </p:spPr>
          <p:txBody>
            <a:bodyPr wrap="none">
              <a:spAutoFit/>
            </a:bodyPr>
            <a:lstStyle/>
            <a:p>
              <a:r>
                <a:rPr lang="en-GB" sz="1200" dirty="0"/>
                <a:t>Weighted average of</a:t>
              </a:r>
            </a:p>
            <a:p>
              <a:r>
                <a:rPr lang="en-GB" sz="1200" dirty="0"/>
                <a:t>neighbouring voxels</a:t>
              </a:r>
            </a:p>
          </p:txBody>
        </p:sp>
        <p:sp>
          <p:nvSpPr>
            <p:cNvPr id="60" name="Rectangle 59"/>
            <p:cNvSpPr/>
            <p:nvPr/>
          </p:nvSpPr>
          <p:spPr>
            <a:xfrm>
              <a:off x="9799507" y="4031860"/>
              <a:ext cx="2082814" cy="276999"/>
            </a:xfrm>
            <a:prstGeom prst="rect">
              <a:avLst/>
            </a:prstGeom>
            <a:noFill/>
          </p:spPr>
          <p:txBody>
            <a:bodyPr wrap="none">
              <a:spAutoFit/>
            </a:bodyPr>
            <a:lstStyle/>
            <a:p>
              <a:r>
                <a:rPr lang="en-GB" sz="1200" dirty="0"/>
                <a:t>Improves accuracy             SPM</a:t>
              </a:r>
            </a:p>
          </p:txBody>
        </p:sp>
        <p:sp>
          <p:nvSpPr>
            <p:cNvPr id="61" name="Rectangle 60"/>
            <p:cNvSpPr/>
            <p:nvPr/>
          </p:nvSpPr>
          <p:spPr>
            <a:xfrm>
              <a:off x="9799507" y="4418165"/>
              <a:ext cx="2237818" cy="276999"/>
            </a:xfrm>
            <a:prstGeom prst="rect">
              <a:avLst/>
            </a:prstGeom>
            <a:noFill/>
          </p:spPr>
          <p:txBody>
            <a:bodyPr wrap="square">
              <a:spAutoFit/>
            </a:bodyPr>
            <a:lstStyle/>
            <a:p>
              <a:r>
                <a:rPr lang="en-GB" sz="1200" dirty="0"/>
                <a:t>Info beyond neighbouring voxels</a:t>
              </a:r>
            </a:p>
          </p:txBody>
        </p:sp>
        <p:cxnSp>
          <p:nvCxnSpPr>
            <p:cNvPr id="62" name="Straight Arrow Connector 61">
              <a:extLst>
                <a:ext uri="{FF2B5EF4-FFF2-40B4-BE49-F238E27FC236}">
                  <a16:creationId xmlns:a16="http://schemas.microsoft.com/office/drawing/2014/main" xmlns="" id="{B71361B5-460D-F74E-9217-B3683412CCF5}"/>
                </a:ext>
              </a:extLst>
            </p:cNvPr>
            <p:cNvCxnSpPr>
              <a:cxnSpLocks/>
            </p:cNvCxnSpPr>
            <p:nvPr/>
          </p:nvCxnSpPr>
          <p:spPr>
            <a:xfrm>
              <a:off x="11121228" y="4180489"/>
              <a:ext cx="291379" cy="0"/>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9706080" y="3924060"/>
              <a:ext cx="0" cy="627047"/>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9706080" y="4184644"/>
              <a:ext cx="1310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9706080" y="4556664"/>
              <a:ext cx="131046"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4" name="Rectangle 73">
            <a:extLst>
              <a:ext uri="{FF2B5EF4-FFF2-40B4-BE49-F238E27FC236}">
                <a16:creationId xmlns:a16="http://schemas.microsoft.com/office/drawing/2014/main" xmlns="" id="{27AEBFD7-0064-CC49-BCA3-2685A47724A3}"/>
              </a:ext>
            </a:extLst>
          </p:cNvPr>
          <p:cNvSpPr/>
          <p:nvPr/>
        </p:nvSpPr>
        <p:spPr>
          <a:xfrm>
            <a:off x="147563" y="114333"/>
            <a:ext cx="3257607" cy="461665"/>
          </a:xfrm>
          <a:prstGeom prst="rect">
            <a:avLst/>
          </a:prstGeom>
        </p:spPr>
        <p:txBody>
          <a:bodyPr wrap="square">
            <a:spAutoFit/>
          </a:bodyPr>
          <a:lstStyle/>
          <a:p>
            <a:r>
              <a:rPr lang="en-US" sz="2400" dirty="0">
                <a:solidFill>
                  <a:schemeClr val="accent4">
                    <a:lumMod val="40000"/>
                    <a:lumOff val="60000"/>
                  </a:schemeClr>
                </a:solidFill>
                <a:latin typeface="Britannic Bold" panose="020B0903060703020204" pitchFamily="34" charset="77"/>
              </a:rPr>
              <a:t>REALIGNING</a:t>
            </a:r>
            <a:endParaRPr lang="en-US" sz="2400" dirty="0">
              <a:solidFill>
                <a:schemeClr val="accent4">
                  <a:lumMod val="40000"/>
                  <a:lumOff val="60000"/>
                </a:schemeClr>
              </a:solidFill>
            </a:endParaRPr>
          </a:p>
        </p:txBody>
      </p:sp>
    </p:spTree>
    <p:extLst>
      <p:ext uri="{BB962C8B-B14F-4D97-AF65-F5344CB8AC3E}">
        <p14:creationId xmlns:p14="http://schemas.microsoft.com/office/powerpoint/2010/main" xmlns="" val="154029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94545CBB-56FB-4640-ACBB-E7122586B19D}"/>
              </a:ext>
            </a:extLst>
          </p:cNvPr>
          <p:cNvGrpSpPr/>
          <p:nvPr/>
        </p:nvGrpSpPr>
        <p:grpSpPr>
          <a:xfrm>
            <a:off x="0" y="0"/>
            <a:ext cx="12192000" cy="596349"/>
            <a:chOff x="0" y="0"/>
            <a:chExt cx="12192000" cy="596349"/>
          </a:xfrm>
        </p:grpSpPr>
        <p:sp>
          <p:nvSpPr>
            <p:cNvPr id="3" name="Rectangle 2">
              <a:extLst>
                <a:ext uri="{FF2B5EF4-FFF2-40B4-BE49-F238E27FC236}">
                  <a16:creationId xmlns:a16="http://schemas.microsoft.com/office/drawing/2014/main" xmlns="" id="{DB54E894-4338-DD42-B338-C0D78EF1429C}"/>
                </a:ext>
              </a:extLst>
            </p:cNvPr>
            <p:cNvSpPr/>
            <p:nvPr/>
          </p:nvSpPr>
          <p:spPr>
            <a:xfrm>
              <a:off x="0" y="0"/>
              <a:ext cx="12192000" cy="5963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ACF4E2F0-5DA5-B24B-8C62-9440B3109617}"/>
                </a:ext>
              </a:extLst>
            </p:cNvPr>
            <p:cNvPicPr>
              <a:picLocks noChangeAspect="1"/>
            </p:cNvPicPr>
            <p:nvPr/>
          </p:nvPicPr>
          <p:blipFill rotWithShape="1">
            <a:blip r:embed="rId2"/>
            <a:srcRect l="8479" t="31443" r="8747" b="31264"/>
            <a:stretch/>
          </p:blipFill>
          <p:spPr>
            <a:xfrm>
              <a:off x="9899374" y="0"/>
              <a:ext cx="2292626" cy="596349"/>
            </a:xfrm>
            <a:prstGeom prst="rect">
              <a:avLst/>
            </a:prstGeom>
          </p:spPr>
        </p:pic>
      </p:grpSp>
      <p:graphicFrame>
        <p:nvGraphicFramePr>
          <p:cNvPr id="7" name="Table 6">
            <a:extLst>
              <a:ext uri="{FF2B5EF4-FFF2-40B4-BE49-F238E27FC236}">
                <a16:creationId xmlns:a16="http://schemas.microsoft.com/office/drawing/2014/main" xmlns="" id="{32CCCA4A-C2FE-CE43-9DF5-D7FA4CCB406E}"/>
              </a:ext>
            </a:extLst>
          </p:cNvPr>
          <p:cNvGraphicFramePr>
            <a:graphicFrameLocks noGrp="1"/>
          </p:cNvGraphicFramePr>
          <p:nvPr>
            <p:extLst>
              <p:ext uri="{D42A27DB-BD31-4B8C-83A1-F6EECF244321}">
                <p14:modId xmlns:p14="http://schemas.microsoft.com/office/powerpoint/2010/main" xmlns="" val="3020865757"/>
              </p:ext>
            </p:extLst>
          </p:nvPr>
        </p:nvGraphicFramePr>
        <p:xfrm>
          <a:off x="-2" y="764367"/>
          <a:ext cx="12192004" cy="640080"/>
        </p:xfrm>
        <a:graphic>
          <a:graphicData uri="http://schemas.openxmlformats.org/drawingml/2006/table">
            <a:tbl>
              <a:tblPr firstRow="1" bandRow="1">
                <a:tableStyleId>{5C22544A-7EE6-4342-B048-85BDC9FD1C3A}</a:tableStyleId>
              </a:tblPr>
              <a:tblGrid>
                <a:gridCol w="3048001">
                  <a:extLst>
                    <a:ext uri="{9D8B030D-6E8A-4147-A177-3AD203B41FA5}">
                      <a16:colId xmlns:a16="http://schemas.microsoft.com/office/drawing/2014/main" xmlns="" val="4085898051"/>
                    </a:ext>
                  </a:extLst>
                </a:gridCol>
                <a:gridCol w="3048001">
                  <a:extLst>
                    <a:ext uri="{9D8B030D-6E8A-4147-A177-3AD203B41FA5}">
                      <a16:colId xmlns:a16="http://schemas.microsoft.com/office/drawing/2014/main" xmlns="" val="3125894412"/>
                    </a:ext>
                  </a:extLst>
                </a:gridCol>
                <a:gridCol w="3048001">
                  <a:extLst>
                    <a:ext uri="{9D8B030D-6E8A-4147-A177-3AD203B41FA5}">
                      <a16:colId xmlns:a16="http://schemas.microsoft.com/office/drawing/2014/main" xmlns="" val="4246370681"/>
                    </a:ext>
                  </a:extLst>
                </a:gridCol>
                <a:gridCol w="3048001">
                  <a:extLst>
                    <a:ext uri="{9D8B030D-6E8A-4147-A177-3AD203B41FA5}">
                      <a16:colId xmlns:a16="http://schemas.microsoft.com/office/drawing/2014/main" xmlns="" val="1970071026"/>
                    </a:ext>
                  </a:extLst>
                </a:gridCol>
              </a:tblGrid>
              <a:tr h="584775">
                <a:tc>
                  <a:txBody>
                    <a:bodyPr/>
                    <a:lstStyle/>
                    <a:p>
                      <a:pPr algn="ctr"/>
                      <a:r>
                        <a:rPr lang="en-US" dirty="0">
                          <a:solidFill>
                            <a:schemeClr val="bg1">
                              <a:lumMod val="75000"/>
                            </a:schemeClr>
                          </a:solidFill>
                          <a:latin typeface="Britannic Bold" panose="020B0903060703020204" pitchFamily="34" charset="77"/>
                        </a:rPr>
                        <a:t>Specifying</a:t>
                      </a:r>
                    </a:p>
                  </a:txBody>
                  <a:tcPr anchor="ctr">
                    <a:solidFill>
                      <a:srgbClr val="D9D9D9"/>
                    </a:solidFill>
                  </a:tcPr>
                </a:tc>
                <a:tc>
                  <a:txBody>
                    <a:bodyPr/>
                    <a:lstStyle/>
                    <a:p>
                      <a:pPr algn="ctr"/>
                      <a:r>
                        <a:rPr lang="en-US" dirty="0">
                          <a:solidFill>
                            <a:schemeClr val="tx1"/>
                          </a:solidFill>
                          <a:latin typeface="Britannic Bold" panose="020B0903060703020204" pitchFamily="34" charset="77"/>
                        </a:rPr>
                        <a:t>Measuring</a:t>
                      </a:r>
                      <a:r>
                        <a:rPr lang="en-US" baseline="0" dirty="0">
                          <a:solidFill>
                            <a:schemeClr val="tx1"/>
                          </a:solidFill>
                          <a:latin typeface="Britannic Bold" panose="020B0903060703020204" pitchFamily="34" charset="77"/>
                        </a:rPr>
                        <a:t> similarity</a:t>
                      </a:r>
                      <a:endParaRPr lang="en-US" dirty="0">
                        <a:solidFill>
                          <a:schemeClr val="tx1"/>
                        </a:solidFill>
                        <a:latin typeface="Britannic Bold" panose="020B0903060703020204" pitchFamily="34" charset="77"/>
                      </a:endParaRPr>
                    </a:p>
                  </a:txBody>
                  <a:tcPr anchor="ctr">
                    <a:solidFill>
                      <a:srgbClr val="D9D9D9"/>
                    </a:solidFill>
                  </a:tcPr>
                </a:tc>
                <a:tc>
                  <a:txBody>
                    <a:bodyPr/>
                    <a:lstStyle/>
                    <a:p>
                      <a:pPr algn="ctr"/>
                      <a:r>
                        <a:rPr lang="en-US" dirty="0">
                          <a:solidFill>
                            <a:schemeClr val="bg1">
                              <a:lumMod val="75000"/>
                            </a:schemeClr>
                          </a:solidFill>
                          <a:latin typeface="Britannic Bold" panose="020B0903060703020204" pitchFamily="34" charset="77"/>
                        </a:rPr>
                        <a:t>Transformation </a:t>
                      </a:r>
                    </a:p>
                    <a:p>
                      <a:pPr algn="ctr"/>
                      <a:r>
                        <a:rPr lang="en-US" dirty="0">
                          <a:solidFill>
                            <a:schemeClr val="bg1">
                              <a:lumMod val="75000"/>
                            </a:schemeClr>
                          </a:solidFill>
                          <a:latin typeface="Britannic Bold" panose="020B0903060703020204" pitchFamily="34" charset="77"/>
                        </a:rPr>
                        <a:t>function</a:t>
                      </a:r>
                      <a:r>
                        <a:rPr lang="en-US" baseline="0" dirty="0">
                          <a:solidFill>
                            <a:schemeClr val="bg1">
                              <a:lumMod val="75000"/>
                            </a:schemeClr>
                          </a:solidFill>
                          <a:latin typeface="Britannic Bold" panose="020B0903060703020204" pitchFamily="34" charset="77"/>
                        </a:rPr>
                        <a:t> parameters</a:t>
                      </a:r>
                      <a:endParaRPr lang="en-US" dirty="0">
                        <a:solidFill>
                          <a:schemeClr val="bg1">
                            <a:lumMod val="75000"/>
                          </a:schemeClr>
                        </a:solidFill>
                        <a:latin typeface="Britannic Bold" panose="020B0903060703020204" pitchFamily="34" charset="77"/>
                      </a:endParaRPr>
                    </a:p>
                  </a:txBody>
                  <a:tcPr anchor="ctr">
                    <a:solidFill>
                      <a:srgbClr val="D9D9D9"/>
                    </a:solidFill>
                  </a:tcPr>
                </a:tc>
                <a:tc>
                  <a:txBody>
                    <a:bodyPr/>
                    <a:lstStyle/>
                    <a:p>
                      <a:pPr algn="ctr"/>
                      <a:r>
                        <a:rPr lang="en-US" dirty="0">
                          <a:solidFill>
                            <a:schemeClr val="bg1">
                              <a:lumMod val="75000"/>
                            </a:schemeClr>
                          </a:solidFill>
                          <a:latin typeface="Britannic Bold" panose="020B0903060703020204" pitchFamily="34" charset="77"/>
                        </a:rPr>
                        <a:t>Transformation</a:t>
                      </a:r>
                    </a:p>
                  </a:txBody>
                  <a:tcPr anchor="ctr">
                    <a:solidFill>
                      <a:srgbClr val="D9D9D9"/>
                    </a:solidFill>
                  </a:tcPr>
                </a:tc>
                <a:extLst>
                  <a:ext uri="{0D108BD9-81ED-4DB2-BD59-A6C34878D82A}">
                    <a16:rowId xmlns:a16="http://schemas.microsoft.com/office/drawing/2014/main" xmlns="" val="466733712"/>
                  </a:ext>
                </a:extLst>
              </a:tr>
            </a:tbl>
          </a:graphicData>
        </a:graphic>
      </p:graphicFrame>
      <p:sp>
        <p:nvSpPr>
          <p:cNvPr id="8" name="TextBox 7">
            <a:extLst>
              <a:ext uri="{FF2B5EF4-FFF2-40B4-BE49-F238E27FC236}">
                <a16:creationId xmlns:a16="http://schemas.microsoft.com/office/drawing/2014/main" xmlns="" id="{BE2DC109-5BAC-FA4D-8E75-8A40B30A1B6C}"/>
              </a:ext>
            </a:extLst>
          </p:cNvPr>
          <p:cNvSpPr txBox="1"/>
          <p:nvPr/>
        </p:nvSpPr>
        <p:spPr>
          <a:xfrm>
            <a:off x="171621" y="1675131"/>
            <a:ext cx="11865885" cy="523220"/>
          </a:xfrm>
          <a:prstGeom prst="rect">
            <a:avLst/>
          </a:prstGeom>
          <a:noFill/>
          <a:ln>
            <a:solidFill>
              <a:schemeClr val="accent6">
                <a:lumMod val="60000"/>
                <a:lumOff val="40000"/>
              </a:schemeClr>
            </a:solidFill>
          </a:ln>
        </p:spPr>
        <p:txBody>
          <a:bodyPr wrap="square" rtlCol="0">
            <a:spAutoFit/>
          </a:bodyPr>
          <a:lstStyle/>
          <a:p>
            <a:pPr algn="ctr"/>
            <a:r>
              <a:rPr lang="en-US" sz="2400" b="1" dirty="0">
                <a:solidFill>
                  <a:schemeClr val="accent6">
                    <a:lumMod val="75000"/>
                  </a:schemeClr>
                </a:solidFill>
                <a:latin typeface="Avenir Next" panose="020B0503020202020204" pitchFamily="34" charset="0"/>
              </a:rPr>
              <a:t>Choosing a way of </a:t>
            </a:r>
            <a:r>
              <a:rPr lang="en-US" sz="2800" b="1" dirty="0">
                <a:solidFill>
                  <a:schemeClr val="accent6">
                    <a:lumMod val="75000"/>
                  </a:schemeClr>
                </a:solidFill>
                <a:latin typeface="Avenir Next" panose="020B0503020202020204" pitchFamily="34" charset="0"/>
              </a:rPr>
              <a:t>MEASURING SIMILARITY </a:t>
            </a:r>
            <a:r>
              <a:rPr lang="en-US" sz="2400" b="1" dirty="0">
                <a:solidFill>
                  <a:schemeClr val="accent6">
                    <a:lumMod val="75000"/>
                  </a:schemeClr>
                </a:solidFill>
                <a:latin typeface="Avenir Next" panose="020B0503020202020204" pitchFamily="34" charset="0"/>
              </a:rPr>
              <a:t>between transformed images:</a:t>
            </a:r>
          </a:p>
        </p:txBody>
      </p:sp>
      <p:pic>
        <p:nvPicPr>
          <p:cNvPr id="9" name="Picture 8" descr="Similarity:cost function.tiff"/>
          <p:cNvPicPr>
            <a:picLocks noChangeAspect="1"/>
          </p:cNvPicPr>
          <p:nvPr/>
        </p:nvPicPr>
        <p:blipFill rotWithShape="1">
          <a:blip r:embed="rId3">
            <a:extLst>
              <a:ext uri="{28A0092B-C50C-407E-A947-70E740481C1C}">
                <a14:useLocalDpi xmlns:a14="http://schemas.microsoft.com/office/drawing/2010/main" xmlns="" val="0"/>
              </a:ext>
            </a:extLst>
          </a:blip>
          <a:srcRect t="-711" r="38737"/>
          <a:stretch/>
        </p:blipFill>
        <p:spPr>
          <a:xfrm>
            <a:off x="3179202" y="4879160"/>
            <a:ext cx="5833595" cy="1569727"/>
          </a:xfrm>
          <a:prstGeom prst="rect">
            <a:avLst/>
          </a:prstGeom>
        </p:spPr>
      </p:pic>
      <p:cxnSp>
        <p:nvCxnSpPr>
          <p:cNvPr id="12" name="Straight Connector 11"/>
          <p:cNvCxnSpPr/>
          <p:nvPr/>
        </p:nvCxnSpPr>
        <p:spPr>
          <a:xfrm>
            <a:off x="3179202" y="2327564"/>
            <a:ext cx="0" cy="19000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179202" y="2517569"/>
            <a:ext cx="411723" cy="0"/>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50013" y="2332903"/>
            <a:ext cx="2526910" cy="461665"/>
          </a:xfrm>
          <a:prstGeom prst="rect">
            <a:avLst/>
          </a:prstGeom>
        </p:spPr>
        <p:txBody>
          <a:bodyPr wrap="none">
            <a:spAutoFit/>
          </a:bodyPr>
          <a:lstStyle/>
          <a:p>
            <a:r>
              <a:rPr lang="en-US" sz="2400" b="1" dirty="0">
                <a:solidFill>
                  <a:schemeClr val="accent6">
                    <a:lumMod val="75000"/>
                  </a:schemeClr>
                </a:solidFill>
                <a:latin typeface="Avenir Next" panose="020B0503020202020204" pitchFamily="34" charset="0"/>
              </a:rPr>
              <a:t>COST  FUNCTION </a:t>
            </a:r>
            <a:endParaRPr lang="en-GB" sz="2400" b="1" dirty="0"/>
          </a:p>
        </p:txBody>
      </p:sp>
      <p:sp>
        <p:nvSpPr>
          <p:cNvPr id="18" name="Rectangle 17"/>
          <p:cNvSpPr/>
          <p:nvPr/>
        </p:nvSpPr>
        <p:spPr>
          <a:xfrm>
            <a:off x="5192065" y="3145393"/>
            <a:ext cx="1807867" cy="369332"/>
          </a:xfrm>
          <a:prstGeom prst="rect">
            <a:avLst/>
          </a:prstGeom>
          <a:solidFill>
            <a:srgbClr val="FFF2CC">
              <a:alpha val="50196"/>
            </a:srgbClr>
          </a:solidFill>
          <a:ln>
            <a:noFill/>
          </a:ln>
        </p:spPr>
        <p:txBody>
          <a:bodyPr wrap="none">
            <a:spAutoFit/>
          </a:bodyPr>
          <a:lstStyle/>
          <a:p>
            <a:r>
              <a:rPr lang="en-GB" dirty="0"/>
              <a:t>QUANTIFICATION</a:t>
            </a:r>
          </a:p>
        </p:txBody>
      </p:sp>
      <p:sp>
        <p:nvSpPr>
          <p:cNvPr id="19" name="Rectangle 18"/>
          <p:cNvSpPr/>
          <p:nvPr/>
        </p:nvSpPr>
        <p:spPr>
          <a:xfrm>
            <a:off x="2166430" y="3815834"/>
            <a:ext cx="7859139" cy="369332"/>
          </a:xfrm>
          <a:prstGeom prst="rect">
            <a:avLst/>
          </a:prstGeom>
        </p:spPr>
        <p:txBody>
          <a:bodyPr wrap="none">
            <a:spAutoFit/>
          </a:bodyPr>
          <a:lstStyle/>
          <a:p>
            <a:r>
              <a:rPr lang="en-GB" dirty="0"/>
              <a:t>How		the images are after a spatial transformation has been applied</a:t>
            </a:r>
          </a:p>
        </p:txBody>
      </p:sp>
      <p:sp>
        <p:nvSpPr>
          <p:cNvPr id="20" name="Rectangle 19"/>
          <p:cNvSpPr/>
          <p:nvPr/>
        </p:nvSpPr>
        <p:spPr>
          <a:xfrm>
            <a:off x="2941778" y="3812143"/>
            <a:ext cx="827471" cy="369332"/>
          </a:xfrm>
          <a:prstGeom prst="rect">
            <a:avLst/>
          </a:prstGeom>
        </p:spPr>
        <p:txBody>
          <a:bodyPr wrap="none">
            <a:spAutoFit/>
          </a:bodyPr>
          <a:lstStyle/>
          <a:p>
            <a:r>
              <a:rPr lang="en-GB" b="1" dirty="0">
                <a:solidFill>
                  <a:schemeClr val="accent6">
                    <a:lumMod val="75000"/>
                  </a:schemeClr>
                </a:solidFill>
              </a:rPr>
              <a:t>similar</a:t>
            </a:r>
          </a:p>
        </p:txBody>
      </p:sp>
      <p:sp>
        <p:nvSpPr>
          <p:cNvPr id="21" name="Rectangle 20"/>
          <p:cNvSpPr/>
          <p:nvPr/>
        </p:nvSpPr>
        <p:spPr>
          <a:xfrm>
            <a:off x="2806324" y="4080986"/>
            <a:ext cx="1098378" cy="369332"/>
          </a:xfrm>
          <a:prstGeom prst="rect">
            <a:avLst/>
          </a:prstGeom>
        </p:spPr>
        <p:txBody>
          <a:bodyPr wrap="none">
            <a:spAutoFit/>
          </a:bodyPr>
          <a:lstStyle/>
          <a:p>
            <a:r>
              <a:rPr lang="en-GB" b="1" dirty="0">
                <a:solidFill>
                  <a:schemeClr val="accent6">
                    <a:lumMod val="75000"/>
                  </a:schemeClr>
                </a:solidFill>
              </a:rPr>
              <a:t>dissimilar</a:t>
            </a:r>
          </a:p>
        </p:txBody>
      </p:sp>
      <p:sp>
        <p:nvSpPr>
          <p:cNvPr id="22" name="Rectangle 21">
            <a:extLst>
              <a:ext uri="{FF2B5EF4-FFF2-40B4-BE49-F238E27FC236}">
                <a16:creationId xmlns:a16="http://schemas.microsoft.com/office/drawing/2014/main" xmlns="" id="{27AEBFD7-0064-CC49-BCA3-2685A47724A3}"/>
              </a:ext>
            </a:extLst>
          </p:cNvPr>
          <p:cNvSpPr/>
          <p:nvPr/>
        </p:nvSpPr>
        <p:spPr>
          <a:xfrm>
            <a:off x="147563" y="114333"/>
            <a:ext cx="3257607" cy="461665"/>
          </a:xfrm>
          <a:prstGeom prst="rect">
            <a:avLst/>
          </a:prstGeom>
        </p:spPr>
        <p:txBody>
          <a:bodyPr wrap="square">
            <a:spAutoFit/>
          </a:bodyPr>
          <a:lstStyle/>
          <a:p>
            <a:r>
              <a:rPr lang="en-US" sz="2400" dirty="0">
                <a:solidFill>
                  <a:schemeClr val="accent4">
                    <a:lumMod val="40000"/>
                    <a:lumOff val="60000"/>
                  </a:schemeClr>
                </a:solidFill>
                <a:latin typeface="Britannic Bold" panose="020B0903060703020204" pitchFamily="34" charset="77"/>
              </a:rPr>
              <a:t>REALIGNING</a:t>
            </a:r>
            <a:endParaRPr lang="en-US" sz="2400" dirty="0">
              <a:solidFill>
                <a:schemeClr val="accent4">
                  <a:lumMod val="40000"/>
                  <a:lumOff val="60000"/>
                </a:schemeClr>
              </a:solidFill>
            </a:endParaRPr>
          </a:p>
        </p:txBody>
      </p:sp>
    </p:spTree>
    <p:extLst>
      <p:ext uri="{BB962C8B-B14F-4D97-AF65-F5344CB8AC3E}">
        <p14:creationId xmlns:p14="http://schemas.microsoft.com/office/powerpoint/2010/main" xmlns="" val="4160451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94545CBB-56FB-4640-ACBB-E7122586B19D}"/>
              </a:ext>
            </a:extLst>
          </p:cNvPr>
          <p:cNvGrpSpPr/>
          <p:nvPr/>
        </p:nvGrpSpPr>
        <p:grpSpPr>
          <a:xfrm>
            <a:off x="0" y="0"/>
            <a:ext cx="12192000" cy="596349"/>
            <a:chOff x="0" y="0"/>
            <a:chExt cx="12192000" cy="596349"/>
          </a:xfrm>
        </p:grpSpPr>
        <p:sp>
          <p:nvSpPr>
            <p:cNvPr id="3" name="Rectangle 2">
              <a:extLst>
                <a:ext uri="{FF2B5EF4-FFF2-40B4-BE49-F238E27FC236}">
                  <a16:creationId xmlns:a16="http://schemas.microsoft.com/office/drawing/2014/main" xmlns="" id="{DB54E894-4338-DD42-B338-C0D78EF1429C}"/>
                </a:ext>
              </a:extLst>
            </p:cNvPr>
            <p:cNvSpPr/>
            <p:nvPr/>
          </p:nvSpPr>
          <p:spPr>
            <a:xfrm>
              <a:off x="0" y="0"/>
              <a:ext cx="12192000" cy="5963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ACF4E2F0-5DA5-B24B-8C62-9440B3109617}"/>
                </a:ext>
              </a:extLst>
            </p:cNvPr>
            <p:cNvPicPr>
              <a:picLocks noChangeAspect="1"/>
            </p:cNvPicPr>
            <p:nvPr/>
          </p:nvPicPr>
          <p:blipFill rotWithShape="1">
            <a:blip r:embed="rId3"/>
            <a:srcRect l="8479" t="31443" r="8747" b="31264"/>
            <a:stretch/>
          </p:blipFill>
          <p:spPr>
            <a:xfrm>
              <a:off x="9899374" y="0"/>
              <a:ext cx="2292626" cy="596349"/>
            </a:xfrm>
            <a:prstGeom prst="rect">
              <a:avLst/>
            </a:prstGeom>
          </p:spPr>
        </p:pic>
      </p:grpSp>
      <p:graphicFrame>
        <p:nvGraphicFramePr>
          <p:cNvPr id="7" name="Table 6">
            <a:extLst>
              <a:ext uri="{FF2B5EF4-FFF2-40B4-BE49-F238E27FC236}">
                <a16:creationId xmlns:a16="http://schemas.microsoft.com/office/drawing/2014/main" xmlns="" id="{32CCCA4A-C2FE-CE43-9DF5-D7FA4CCB406E}"/>
              </a:ext>
            </a:extLst>
          </p:cNvPr>
          <p:cNvGraphicFramePr>
            <a:graphicFrameLocks noGrp="1"/>
          </p:cNvGraphicFramePr>
          <p:nvPr>
            <p:extLst>
              <p:ext uri="{D42A27DB-BD31-4B8C-83A1-F6EECF244321}">
                <p14:modId xmlns:p14="http://schemas.microsoft.com/office/powerpoint/2010/main" xmlns="" val="127853199"/>
              </p:ext>
            </p:extLst>
          </p:nvPr>
        </p:nvGraphicFramePr>
        <p:xfrm>
          <a:off x="-2" y="764367"/>
          <a:ext cx="12192004" cy="640080"/>
        </p:xfrm>
        <a:graphic>
          <a:graphicData uri="http://schemas.openxmlformats.org/drawingml/2006/table">
            <a:tbl>
              <a:tblPr firstRow="1" bandRow="1">
                <a:tableStyleId>{5C22544A-7EE6-4342-B048-85BDC9FD1C3A}</a:tableStyleId>
              </a:tblPr>
              <a:tblGrid>
                <a:gridCol w="3048001">
                  <a:extLst>
                    <a:ext uri="{9D8B030D-6E8A-4147-A177-3AD203B41FA5}">
                      <a16:colId xmlns:a16="http://schemas.microsoft.com/office/drawing/2014/main" xmlns="" val="4085898051"/>
                    </a:ext>
                  </a:extLst>
                </a:gridCol>
                <a:gridCol w="3048001">
                  <a:extLst>
                    <a:ext uri="{9D8B030D-6E8A-4147-A177-3AD203B41FA5}">
                      <a16:colId xmlns:a16="http://schemas.microsoft.com/office/drawing/2014/main" xmlns="" val="3125894412"/>
                    </a:ext>
                  </a:extLst>
                </a:gridCol>
                <a:gridCol w="3048001">
                  <a:extLst>
                    <a:ext uri="{9D8B030D-6E8A-4147-A177-3AD203B41FA5}">
                      <a16:colId xmlns:a16="http://schemas.microsoft.com/office/drawing/2014/main" xmlns="" val="4246370681"/>
                    </a:ext>
                  </a:extLst>
                </a:gridCol>
                <a:gridCol w="3048001">
                  <a:extLst>
                    <a:ext uri="{9D8B030D-6E8A-4147-A177-3AD203B41FA5}">
                      <a16:colId xmlns:a16="http://schemas.microsoft.com/office/drawing/2014/main" xmlns="" val="1970071026"/>
                    </a:ext>
                  </a:extLst>
                </a:gridCol>
              </a:tblGrid>
              <a:tr h="584775">
                <a:tc>
                  <a:txBody>
                    <a:bodyPr/>
                    <a:lstStyle/>
                    <a:p>
                      <a:pPr algn="ctr"/>
                      <a:r>
                        <a:rPr lang="en-US" dirty="0">
                          <a:solidFill>
                            <a:schemeClr val="bg1">
                              <a:lumMod val="75000"/>
                            </a:schemeClr>
                          </a:solidFill>
                          <a:latin typeface="Britannic Bold" panose="020B0903060703020204" pitchFamily="34" charset="77"/>
                        </a:rPr>
                        <a:t>Specifying</a:t>
                      </a:r>
                    </a:p>
                  </a:txBody>
                  <a:tcPr anchor="ctr">
                    <a:solidFill>
                      <a:srgbClr val="D9D9D9"/>
                    </a:solidFill>
                  </a:tcPr>
                </a:tc>
                <a:tc>
                  <a:txBody>
                    <a:bodyPr/>
                    <a:lstStyle/>
                    <a:p>
                      <a:pPr algn="ctr"/>
                      <a:r>
                        <a:rPr lang="en-US" dirty="0">
                          <a:solidFill>
                            <a:schemeClr val="bg1">
                              <a:lumMod val="75000"/>
                            </a:schemeClr>
                          </a:solidFill>
                          <a:latin typeface="Britannic Bold" panose="020B0903060703020204" pitchFamily="34" charset="77"/>
                        </a:rPr>
                        <a:t>Measuring</a:t>
                      </a:r>
                      <a:r>
                        <a:rPr lang="en-US" baseline="0" dirty="0">
                          <a:solidFill>
                            <a:schemeClr val="bg1">
                              <a:lumMod val="75000"/>
                            </a:schemeClr>
                          </a:solidFill>
                          <a:latin typeface="Britannic Bold" panose="020B0903060703020204" pitchFamily="34" charset="77"/>
                        </a:rPr>
                        <a:t> similarity</a:t>
                      </a:r>
                      <a:endParaRPr lang="en-US" dirty="0">
                        <a:solidFill>
                          <a:schemeClr val="bg1">
                            <a:lumMod val="75000"/>
                          </a:schemeClr>
                        </a:solidFill>
                        <a:latin typeface="Britannic Bold" panose="020B0903060703020204" pitchFamily="34" charset="77"/>
                      </a:endParaRPr>
                    </a:p>
                  </a:txBody>
                  <a:tcPr anchor="ctr">
                    <a:solidFill>
                      <a:srgbClr val="D9D9D9"/>
                    </a:solidFill>
                  </a:tcPr>
                </a:tc>
                <a:tc>
                  <a:txBody>
                    <a:bodyPr/>
                    <a:lstStyle/>
                    <a:p>
                      <a:pPr algn="ctr"/>
                      <a:r>
                        <a:rPr lang="en-US" dirty="0">
                          <a:solidFill>
                            <a:schemeClr val="tx1"/>
                          </a:solidFill>
                          <a:latin typeface="Britannic Bold" panose="020B0903060703020204" pitchFamily="34" charset="77"/>
                        </a:rPr>
                        <a:t>Transformation </a:t>
                      </a:r>
                    </a:p>
                    <a:p>
                      <a:pPr algn="ctr"/>
                      <a:r>
                        <a:rPr lang="en-US" dirty="0">
                          <a:solidFill>
                            <a:schemeClr val="tx1"/>
                          </a:solidFill>
                          <a:latin typeface="Britannic Bold" panose="020B0903060703020204" pitchFamily="34" charset="77"/>
                        </a:rPr>
                        <a:t>function</a:t>
                      </a:r>
                      <a:r>
                        <a:rPr lang="en-US" baseline="0" dirty="0">
                          <a:solidFill>
                            <a:schemeClr val="tx1"/>
                          </a:solidFill>
                          <a:latin typeface="Britannic Bold" panose="020B0903060703020204" pitchFamily="34" charset="77"/>
                        </a:rPr>
                        <a:t> parameters</a:t>
                      </a:r>
                      <a:endParaRPr lang="en-US" dirty="0">
                        <a:solidFill>
                          <a:schemeClr val="tx1"/>
                        </a:solidFill>
                        <a:latin typeface="Britannic Bold" panose="020B0903060703020204" pitchFamily="34" charset="77"/>
                      </a:endParaRPr>
                    </a:p>
                  </a:txBody>
                  <a:tcPr anchor="ctr">
                    <a:solidFill>
                      <a:srgbClr val="D9D9D9"/>
                    </a:solidFill>
                  </a:tcPr>
                </a:tc>
                <a:tc>
                  <a:txBody>
                    <a:bodyPr/>
                    <a:lstStyle/>
                    <a:p>
                      <a:pPr algn="ctr"/>
                      <a:r>
                        <a:rPr lang="en-US" dirty="0">
                          <a:solidFill>
                            <a:schemeClr val="bg1">
                              <a:lumMod val="75000"/>
                            </a:schemeClr>
                          </a:solidFill>
                          <a:latin typeface="Britannic Bold" panose="020B0903060703020204" pitchFamily="34" charset="77"/>
                        </a:rPr>
                        <a:t>Transformation</a:t>
                      </a:r>
                    </a:p>
                  </a:txBody>
                  <a:tcPr anchor="ctr">
                    <a:solidFill>
                      <a:srgbClr val="D9D9D9"/>
                    </a:solidFill>
                  </a:tcPr>
                </a:tc>
                <a:extLst>
                  <a:ext uri="{0D108BD9-81ED-4DB2-BD59-A6C34878D82A}">
                    <a16:rowId xmlns:a16="http://schemas.microsoft.com/office/drawing/2014/main" xmlns="" val="466733712"/>
                  </a:ext>
                </a:extLst>
              </a:tr>
            </a:tbl>
          </a:graphicData>
        </a:graphic>
      </p:graphicFrame>
      <p:pic>
        <p:nvPicPr>
          <p:cNvPr id="8" name="Picture 7" descr="optimisation.tiff"/>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374628" y="3966566"/>
            <a:ext cx="4001741" cy="2535903"/>
          </a:xfrm>
          <a:prstGeom prst="rect">
            <a:avLst/>
          </a:prstGeom>
        </p:spPr>
      </p:pic>
      <p:sp>
        <p:nvSpPr>
          <p:cNvPr id="9" name="TextBox 8">
            <a:extLst>
              <a:ext uri="{FF2B5EF4-FFF2-40B4-BE49-F238E27FC236}">
                <a16:creationId xmlns:a16="http://schemas.microsoft.com/office/drawing/2014/main" xmlns="" id="{BE2DC109-5BAC-FA4D-8E75-8A40B30A1B6C}"/>
              </a:ext>
            </a:extLst>
          </p:cNvPr>
          <p:cNvSpPr txBox="1"/>
          <p:nvPr/>
        </p:nvSpPr>
        <p:spPr>
          <a:xfrm>
            <a:off x="190671" y="1673862"/>
            <a:ext cx="11410779" cy="461665"/>
          </a:xfrm>
          <a:prstGeom prst="rect">
            <a:avLst/>
          </a:prstGeom>
          <a:noFill/>
          <a:ln>
            <a:solidFill>
              <a:schemeClr val="accent6">
                <a:lumMod val="60000"/>
                <a:lumOff val="40000"/>
              </a:schemeClr>
            </a:solidFill>
          </a:ln>
        </p:spPr>
        <p:txBody>
          <a:bodyPr wrap="square" rtlCol="0">
            <a:spAutoFit/>
          </a:bodyPr>
          <a:lstStyle/>
          <a:p>
            <a:pPr algn="ctr"/>
            <a:r>
              <a:rPr lang="en-US" sz="2000" b="1" dirty="0">
                <a:solidFill>
                  <a:schemeClr val="accent6">
                    <a:lumMod val="75000"/>
                  </a:schemeClr>
                </a:solidFill>
                <a:latin typeface="Avenir Next" panose="020B0503020202020204" pitchFamily="34" charset="0"/>
              </a:rPr>
              <a:t>Find the </a:t>
            </a:r>
            <a:r>
              <a:rPr lang="en-US" sz="2400" b="1" dirty="0">
                <a:solidFill>
                  <a:schemeClr val="accent6">
                    <a:lumMod val="75000"/>
                  </a:schemeClr>
                </a:solidFill>
                <a:latin typeface="Avenir Next" panose="020B0503020202020204" pitchFamily="34" charset="0"/>
              </a:rPr>
              <a:t>TRANSFORMATION FUNCTION PARAMETERS </a:t>
            </a:r>
            <a:r>
              <a:rPr lang="en-US" sz="2000" b="1" dirty="0">
                <a:solidFill>
                  <a:schemeClr val="accent6">
                    <a:lumMod val="75000"/>
                  </a:schemeClr>
                </a:solidFill>
                <a:latin typeface="Avenir Next" panose="020B0503020202020204" pitchFamily="34" charset="0"/>
              </a:rPr>
              <a:t>that maximise similarity:</a:t>
            </a:r>
          </a:p>
        </p:txBody>
      </p:sp>
      <p:pic>
        <p:nvPicPr>
          <p:cNvPr id="4098" name="Picture 2"/>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1059566" y="3252191"/>
            <a:ext cx="714375" cy="714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tangle 1"/>
          <p:cNvSpPr/>
          <p:nvPr/>
        </p:nvSpPr>
        <p:spPr>
          <a:xfrm>
            <a:off x="2327647" y="3043236"/>
            <a:ext cx="3568413" cy="923330"/>
          </a:xfrm>
          <a:prstGeom prst="rect">
            <a:avLst/>
          </a:prstGeom>
        </p:spPr>
        <p:txBody>
          <a:bodyPr wrap="none">
            <a:spAutoFit/>
          </a:bodyPr>
          <a:lstStyle/>
          <a:p>
            <a:r>
              <a:rPr lang="en-GB" dirty="0"/>
              <a:t>Mathematical optimisation problem</a:t>
            </a:r>
          </a:p>
          <a:p>
            <a:endParaRPr lang="en-GB" dirty="0"/>
          </a:p>
          <a:p>
            <a:r>
              <a:rPr lang="en-GB" dirty="0"/>
              <a:t>No easy analytical solution</a:t>
            </a:r>
          </a:p>
        </p:txBody>
      </p:sp>
      <p:grpSp>
        <p:nvGrpSpPr>
          <p:cNvPr id="14" name="Group 13"/>
          <p:cNvGrpSpPr/>
          <p:nvPr/>
        </p:nvGrpSpPr>
        <p:grpSpPr>
          <a:xfrm>
            <a:off x="2327647" y="4654629"/>
            <a:ext cx="3865669" cy="923330"/>
            <a:chOff x="2589575" y="4839295"/>
            <a:chExt cx="3865669" cy="923330"/>
          </a:xfrm>
        </p:grpSpPr>
        <p:sp>
          <p:nvSpPr>
            <p:cNvPr id="11" name="Rectangle 10"/>
            <p:cNvSpPr/>
            <p:nvPr/>
          </p:nvSpPr>
          <p:spPr>
            <a:xfrm>
              <a:off x="2589575" y="5116294"/>
              <a:ext cx="1172822" cy="369332"/>
            </a:xfrm>
            <a:prstGeom prst="rect">
              <a:avLst/>
            </a:prstGeom>
          </p:spPr>
          <p:txBody>
            <a:bodyPr wrap="none">
              <a:spAutoFit/>
            </a:bodyPr>
            <a:lstStyle/>
            <a:p>
              <a:r>
                <a:rPr lang="en-GB" b="1" dirty="0"/>
                <a:t>Trade-off</a:t>
              </a:r>
              <a:r>
                <a:rPr lang="en-GB" dirty="0"/>
                <a:t>: </a:t>
              </a:r>
            </a:p>
          </p:txBody>
        </p:sp>
        <p:sp>
          <p:nvSpPr>
            <p:cNvPr id="12" name="Rectangle 11"/>
            <p:cNvSpPr/>
            <p:nvPr/>
          </p:nvSpPr>
          <p:spPr>
            <a:xfrm>
              <a:off x="4395578" y="4839295"/>
              <a:ext cx="2059666" cy="923330"/>
            </a:xfrm>
            <a:prstGeom prst="rect">
              <a:avLst/>
            </a:prstGeom>
          </p:spPr>
          <p:txBody>
            <a:bodyPr wrap="none">
              <a:spAutoFit/>
            </a:bodyPr>
            <a:lstStyle/>
            <a:p>
              <a:r>
                <a:rPr lang="en-GB" dirty="0"/>
                <a:t>Robustness</a:t>
              </a:r>
            </a:p>
            <a:p>
              <a:pPr marL="285750" indent="-285750">
                <a:buFontTx/>
                <a:buChar char="-"/>
              </a:pPr>
              <a:endParaRPr lang="en-GB" dirty="0"/>
            </a:p>
            <a:p>
              <a:r>
                <a:rPr lang="en-GB" dirty="0"/>
                <a:t>Speed of processing</a:t>
              </a:r>
            </a:p>
          </p:txBody>
        </p:sp>
        <p:sp>
          <p:nvSpPr>
            <p:cNvPr id="13" name="Left Brace 12"/>
            <p:cNvSpPr/>
            <p:nvPr/>
          </p:nvSpPr>
          <p:spPr>
            <a:xfrm>
              <a:off x="4012465" y="5011959"/>
              <a:ext cx="97632" cy="646331"/>
            </a:xfrm>
            <a:prstGeom prst="leftBrac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16" name="Rectangle 15">
            <a:extLst>
              <a:ext uri="{FF2B5EF4-FFF2-40B4-BE49-F238E27FC236}">
                <a16:creationId xmlns:a16="http://schemas.microsoft.com/office/drawing/2014/main" xmlns="" id="{27AEBFD7-0064-CC49-BCA3-2685A47724A3}"/>
              </a:ext>
            </a:extLst>
          </p:cNvPr>
          <p:cNvSpPr/>
          <p:nvPr/>
        </p:nvSpPr>
        <p:spPr>
          <a:xfrm>
            <a:off x="147563" y="114333"/>
            <a:ext cx="3257607" cy="461665"/>
          </a:xfrm>
          <a:prstGeom prst="rect">
            <a:avLst/>
          </a:prstGeom>
        </p:spPr>
        <p:txBody>
          <a:bodyPr wrap="square">
            <a:spAutoFit/>
          </a:bodyPr>
          <a:lstStyle/>
          <a:p>
            <a:r>
              <a:rPr lang="en-US" sz="2400" dirty="0">
                <a:solidFill>
                  <a:schemeClr val="accent4">
                    <a:lumMod val="40000"/>
                    <a:lumOff val="60000"/>
                  </a:schemeClr>
                </a:solidFill>
                <a:latin typeface="Britannic Bold" panose="020B0903060703020204" pitchFamily="34" charset="77"/>
              </a:rPr>
              <a:t>REALIGNING</a:t>
            </a:r>
            <a:endParaRPr lang="en-US" sz="2400" dirty="0">
              <a:solidFill>
                <a:schemeClr val="accent4">
                  <a:lumMod val="40000"/>
                  <a:lumOff val="60000"/>
                </a:schemeClr>
              </a:solidFill>
            </a:endParaRPr>
          </a:p>
        </p:txBody>
      </p:sp>
    </p:spTree>
    <p:extLst>
      <p:ext uri="{BB962C8B-B14F-4D97-AF65-F5344CB8AC3E}">
        <p14:creationId xmlns:p14="http://schemas.microsoft.com/office/powerpoint/2010/main" xmlns="" val="4185898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94545CBB-56FB-4640-ACBB-E7122586B19D}"/>
              </a:ext>
            </a:extLst>
          </p:cNvPr>
          <p:cNvGrpSpPr/>
          <p:nvPr/>
        </p:nvGrpSpPr>
        <p:grpSpPr>
          <a:xfrm>
            <a:off x="0" y="0"/>
            <a:ext cx="12192000" cy="596349"/>
            <a:chOff x="0" y="0"/>
            <a:chExt cx="12192000" cy="596349"/>
          </a:xfrm>
        </p:grpSpPr>
        <p:sp>
          <p:nvSpPr>
            <p:cNvPr id="3" name="Rectangle 2">
              <a:extLst>
                <a:ext uri="{FF2B5EF4-FFF2-40B4-BE49-F238E27FC236}">
                  <a16:creationId xmlns:a16="http://schemas.microsoft.com/office/drawing/2014/main" xmlns="" id="{DB54E894-4338-DD42-B338-C0D78EF1429C}"/>
                </a:ext>
              </a:extLst>
            </p:cNvPr>
            <p:cNvSpPr/>
            <p:nvPr/>
          </p:nvSpPr>
          <p:spPr>
            <a:xfrm>
              <a:off x="0" y="0"/>
              <a:ext cx="12192000" cy="5963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ACF4E2F0-5DA5-B24B-8C62-9440B3109617}"/>
                </a:ext>
              </a:extLst>
            </p:cNvPr>
            <p:cNvPicPr>
              <a:picLocks noChangeAspect="1"/>
            </p:cNvPicPr>
            <p:nvPr/>
          </p:nvPicPr>
          <p:blipFill rotWithShape="1">
            <a:blip r:embed="rId2"/>
            <a:srcRect l="8479" t="31443" r="8747" b="31264"/>
            <a:stretch/>
          </p:blipFill>
          <p:spPr>
            <a:xfrm>
              <a:off x="9899374" y="0"/>
              <a:ext cx="2292626" cy="596349"/>
            </a:xfrm>
            <a:prstGeom prst="rect">
              <a:avLst/>
            </a:prstGeom>
          </p:spPr>
        </p:pic>
      </p:grpSp>
      <p:graphicFrame>
        <p:nvGraphicFramePr>
          <p:cNvPr id="7" name="Table 6">
            <a:extLst>
              <a:ext uri="{FF2B5EF4-FFF2-40B4-BE49-F238E27FC236}">
                <a16:creationId xmlns:a16="http://schemas.microsoft.com/office/drawing/2014/main" xmlns="" id="{32CCCA4A-C2FE-CE43-9DF5-D7FA4CCB406E}"/>
              </a:ext>
            </a:extLst>
          </p:cNvPr>
          <p:cNvGraphicFramePr>
            <a:graphicFrameLocks noGrp="1"/>
          </p:cNvGraphicFramePr>
          <p:nvPr>
            <p:extLst>
              <p:ext uri="{D42A27DB-BD31-4B8C-83A1-F6EECF244321}">
                <p14:modId xmlns:p14="http://schemas.microsoft.com/office/powerpoint/2010/main" xmlns="" val="1864604885"/>
              </p:ext>
            </p:extLst>
          </p:nvPr>
        </p:nvGraphicFramePr>
        <p:xfrm>
          <a:off x="-2" y="764367"/>
          <a:ext cx="12192004" cy="640080"/>
        </p:xfrm>
        <a:graphic>
          <a:graphicData uri="http://schemas.openxmlformats.org/drawingml/2006/table">
            <a:tbl>
              <a:tblPr firstRow="1" bandRow="1">
                <a:tableStyleId>{5C22544A-7EE6-4342-B048-85BDC9FD1C3A}</a:tableStyleId>
              </a:tblPr>
              <a:tblGrid>
                <a:gridCol w="3048001">
                  <a:extLst>
                    <a:ext uri="{9D8B030D-6E8A-4147-A177-3AD203B41FA5}">
                      <a16:colId xmlns:a16="http://schemas.microsoft.com/office/drawing/2014/main" xmlns="" val="4085898051"/>
                    </a:ext>
                  </a:extLst>
                </a:gridCol>
                <a:gridCol w="3048001">
                  <a:extLst>
                    <a:ext uri="{9D8B030D-6E8A-4147-A177-3AD203B41FA5}">
                      <a16:colId xmlns:a16="http://schemas.microsoft.com/office/drawing/2014/main" xmlns="" val="3125894412"/>
                    </a:ext>
                  </a:extLst>
                </a:gridCol>
                <a:gridCol w="3048001">
                  <a:extLst>
                    <a:ext uri="{9D8B030D-6E8A-4147-A177-3AD203B41FA5}">
                      <a16:colId xmlns:a16="http://schemas.microsoft.com/office/drawing/2014/main" xmlns="" val="4246370681"/>
                    </a:ext>
                  </a:extLst>
                </a:gridCol>
                <a:gridCol w="3048001">
                  <a:extLst>
                    <a:ext uri="{9D8B030D-6E8A-4147-A177-3AD203B41FA5}">
                      <a16:colId xmlns:a16="http://schemas.microsoft.com/office/drawing/2014/main" xmlns="" val="1970071026"/>
                    </a:ext>
                  </a:extLst>
                </a:gridCol>
              </a:tblGrid>
              <a:tr h="584775">
                <a:tc>
                  <a:txBody>
                    <a:bodyPr/>
                    <a:lstStyle/>
                    <a:p>
                      <a:pPr algn="ctr"/>
                      <a:r>
                        <a:rPr lang="en-US" dirty="0">
                          <a:solidFill>
                            <a:schemeClr val="bg1">
                              <a:lumMod val="75000"/>
                            </a:schemeClr>
                          </a:solidFill>
                          <a:latin typeface="Britannic Bold" panose="020B0903060703020204" pitchFamily="34" charset="77"/>
                        </a:rPr>
                        <a:t>Specifying</a:t>
                      </a:r>
                    </a:p>
                  </a:txBody>
                  <a:tcPr anchor="ctr">
                    <a:solidFill>
                      <a:srgbClr val="D9D9D9"/>
                    </a:solidFill>
                  </a:tcPr>
                </a:tc>
                <a:tc>
                  <a:txBody>
                    <a:bodyPr/>
                    <a:lstStyle/>
                    <a:p>
                      <a:pPr algn="ctr"/>
                      <a:r>
                        <a:rPr lang="en-US" dirty="0">
                          <a:solidFill>
                            <a:schemeClr val="bg1">
                              <a:lumMod val="75000"/>
                            </a:schemeClr>
                          </a:solidFill>
                          <a:latin typeface="Britannic Bold" panose="020B0903060703020204" pitchFamily="34" charset="77"/>
                        </a:rPr>
                        <a:t>Measuring</a:t>
                      </a:r>
                      <a:r>
                        <a:rPr lang="en-US" baseline="0" dirty="0">
                          <a:solidFill>
                            <a:schemeClr val="bg1">
                              <a:lumMod val="75000"/>
                            </a:schemeClr>
                          </a:solidFill>
                          <a:latin typeface="Britannic Bold" panose="020B0903060703020204" pitchFamily="34" charset="77"/>
                        </a:rPr>
                        <a:t> similarity</a:t>
                      </a:r>
                      <a:endParaRPr lang="en-US" dirty="0">
                        <a:solidFill>
                          <a:schemeClr val="bg1">
                            <a:lumMod val="75000"/>
                          </a:schemeClr>
                        </a:solidFill>
                        <a:latin typeface="Britannic Bold" panose="020B0903060703020204" pitchFamily="34" charset="77"/>
                      </a:endParaRPr>
                    </a:p>
                  </a:txBody>
                  <a:tcPr anchor="ctr">
                    <a:solidFill>
                      <a:srgbClr val="D9D9D9"/>
                    </a:solidFill>
                  </a:tcPr>
                </a:tc>
                <a:tc>
                  <a:txBody>
                    <a:bodyPr/>
                    <a:lstStyle/>
                    <a:p>
                      <a:pPr algn="ctr"/>
                      <a:r>
                        <a:rPr lang="en-US" dirty="0">
                          <a:solidFill>
                            <a:schemeClr val="bg1">
                              <a:lumMod val="75000"/>
                            </a:schemeClr>
                          </a:solidFill>
                          <a:latin typeface="Britannic Bold" panose="020B0903060703020204" pitchFamily="34" charset="77"/>
                        </a:rPr>
                        <a:t>Transformation </a:t>
                      </a:r>
                    </a:p>
                    <a:p>
                      <a:pPr algn="ctr"/>
                      <a:r>
                        <a:rPr lang="en-US" dirty="0">
                          <a:solidFill>
                            <a:schemeClr val="bg1">
                              <a:lumMod val="75000"/>
                            </a:schemeClr>
                          </a:solidFill>
                          <a:latin typeface="Britannic Bold" panose="020B0903060703020204" pitchFamily="34" charset="77"/>
                        </a:rPr>
                        <a:t>function</a:t>
                      </a:r>
                      <a:r>
                        <a:rPr lang="en-US" baseline="0" dirty="0">
                          <a:solidFill>
                            <a:schemeClr val="bg1">
                              <a:lumMod val="75000"/>
                            </a:schemeClr>
                          </a:solidFill>
                          <a:latin typeface="Britannic Bold" panose="020B0903060703020204" pitchFamily="34" charset="77"/>
                        </a:rPr>
                        <a:t> parameters</a:t>
                      </a:r>
                      <a:endParaRPr lang="en-US" dirty="0">
                        <a:solidFill>
                          <a:schemeClr val="bg1">
                            <a:lumMod val="75000"/>
                          </a:schemeClr>
                        </a:solidFill>
                        <a:latin typeface="Britannic Bold" panose="020B0903060703020204" pitchFamily="34" charset="77"/>
                      </a:endParaRPr>
                    </a:p>
                  </a:txBody>
                  <a:tcPr anchor="ctr">
                    <a:solidFill>
                      <a:srgbClr val="D9D9D9"/>
                    </a:solidFill>
                  </a:tcPr>
                </a:tc>
                <a:tc>
                  <a:txBody>
                    <a:bodyPr/>
                    <a:lstStyle/>
                    <a:p>
                      <a:pPr algn="ctr"/>
                      <a:r>
                        <a:rPr lang="en-US" dirty="0">
                          <a:solidFill>
                            <a:schemeClr val="tx1"/>
                          </a:solidFill>
                          <a:latin typeface="Britannic Bold" panose="020B0903060703020204" pitchFamily="34" charset="77"/>
                        </a:rPr>
                        <a:t>Transformation</a:t>
                      </a:r>
                    </a:p>
                  </a:txBody>
                  <a:tcPr anchor="ctr">
                    <a:solidFill>
                      <a:srgbClr val="D9D9D9"/>
                    </a:solidFill>
                  </a:tcPr>
                </a:tc>
                <a:extLst>
                  <a:ext uri="{0D108BD9-81ED-4DB2-BD59-A6C34878D82A}">
                    <a16:rowId xmlns:a16="http://schemas.microsoft.com/office/drawing/2014/main" xmlns="" val="466733712"/>
                  </a:ext>
                </a:extLst>
              </a:tr>
            </a:tbl>
          </a:graphicData>
        </a:graphic>
      </p:graphicFrame>
      <p:sp>
        <p:nvSpPr>
          <p:cNvPr id="8" name="TextBox 7">
            <a:extLst>
              <a:ext uri="{FF2B5EF4-FFF2-40B4-BE49-F238E27FC236}">
                <a16:creationId xmlns:a16="http://schemas.microsoft.com/office/drawing/2014/main" xmlns="" id="{BE2DC109-5BAC-FA4D-8E75-8A40B30A1B6C}"/>
              </a:ext>
            </a:extLst>
          </p:cNvPr>
          <p:cNvSpPr txBox="1"/>
          <p:nvPr/>
        </p:nvSpPr>
        <p:spPr>
          <a:xfrm>
            <a:off x="190671" y="1673862"/>
            <a:ext cx="7099477" cy="523220"/>
          </a:xfrm>
          <a:prstGeom prst="rect">
            <a:avLst/>
          </a:prstGeom>
          <a:noFill/>
          <a:ln>
            <a:solidFill>
              <a:schemeClr val="accent6">
                <a:lumMod val="60000"/>
                <a:lumOff val="40000"/>
              </a:schemeClr>
            </a:solidFill>
          </a:ln>
        </p:spPr>
        <p:txBody>
          <a:bodyPr wrap="square" rtlCol="0">
            <a:spAutoFit/>
          </a:bodyPr>
          <a:lstStyle/>
          <a:p>
            <a:r>
              <a:rPr lang="en-US" sz="2400" b="1" dirty="0">
                <a:solidFill>
                  <a:schemeClr val="accent6">
                    <a:lumMod val="75000"/>
                  </a:schemeClr>
                </a:solidFill>
                <a:latin typeface="Avenir Next" panose="020B0503020202020204" pitchFamily="34" charset="0"/>
              </a:rPr>
              <a:t>Conduct the </a:t>
            </a:r>
            <a:r>
              <a:rPr lang="en-US" sz="2800" b="1" dirty="0">
                <a:solidFill>
                  <a:schemeClr val="accent6">
                    <a:lumMod val="75000"/>
                  </a:schemeClr>
                </a:solidFill>
                <a:latin typeface="Avenir Next" panose="020B0503020202020204" pitchFamily="34" charset="0"/>
              </a:rPr>
              <a:t>TRANSFORMATION</a:t>
            </a:r>
            <a:r>
              <a:rPr lang="en-US" sz="2400" b="1" dirty="0">
                <a:solidFill>
                  <a:schemeClr val="accent6">
                    <a:lumMod val="75000"/>
                  </a:schemeClr>
                </a:solidFill>
                <a:latin typeface="Avenir Next" panose="020B0503020202020204" pitchFamily="34" charset="0"/>
              </a:rPr>
              <a:t>:</a:t>
            </a:r>
          </a:p>
        </p:txBody>
      </p:sp>
      <p:graphicFrame>
        <p:nvGraphicFramePr>
          <p:cNvPr id="9" name="Table 8"/>
          <p:cNvGraphicFramePr>
            <a:graphicFrameLocks noGrp="1"/>
          </p:cNvGraphicFramePr>
          <p:nvPr>
            <p:extLst>
              <p:ext uri="{D42A27DB-BD31-4B8C-83A1-F6EECF244321}">
                <p14:modId xmlns:p14="http://schemas.microsoft.com/office/powerpoint/2010/main" xmlns="" val="3119131606"/>
              </p:ext>
            </p:extLst>
          </p:nvPr>
        </p:nvGraphicFramePr>
        <p:xfrm>
          <a:off x="4933950" y="2541729"/>
          <a:ext cx="7433612" cy="3319143"/>
        </p:xfrm>
        <a:graphic>
          <a:graphicData uri="http://schemas.openxmlformats.org/drawingml/2006/table">
            <a:tbl>
              <a:tblPr firstRow="1" bandRow="1">
                <a:tableStyleId>{2D5ABB26-0587-4C30-8999-92F81FD0307C}</a:tableStyleId>
              </a:tblPr>
              <a:tblGrid>
                <a:gridCol w="1440159">
                  <a:extLst>
                    <a:ext uri="{9D8B030D-6E8A-4147-A177-3AD203B41FA5}">
                      <a16:colId xmlns:a16="http://schemas.microsoft.com/office/drawing/2014/main" xmlns="" val="20000"/>
                    </a:ext>
                  </a:extLst>
                </a:gridCol>
                <a:gridCol w="2867168">
                  <a:extLst>
                    <a:ext uri="{9D8B030D-6E8A-4147-A177-3AD203B41FA5}">
                      <a16:colId xmlns:a16="http://schemas.microsoft.com/office/drawing/2014/main" xmlns="" val="20001"/>
                    </a:ext>
                  </a:extLst>
                </a:gridCol>
                <a:gridCol w="3126285">
                  <a:extLst>
                    <a:ext uri="{9D8B030D-6E8A-4147-A177-3AD203B41FA5}">
                      <a16:colId xmlns:a16="http://schemas.microsoft.com/office/drawing/2014/main" xmlns="" val="20002"/>
                    </a:ext>
                  </a:extLst>
                </a:gridCol>
              </a:tblGrid>
              <a:tr h="334378">
                <a:tc>
                  <a:txBody>
                    <a:bodyPr/>
                    <a:lstStyle/>
                    <a:p>
                      <a:pPr algn="ctr"/>
                      <a:endParaRPr lang="en-GB" sz="1600" dirty="0"/>
                    </a:p>
                  </a:txBody>
                  <a:tcPr/>
                </a:tc>
                <a:tc>
                  <a:txBody>
                    <a:bodyPr/>
                    <a:lstStyle/>
                    <a:p>
                      <a:pPr algn="ctr"/>
                      <a:r>
                        <a:rPr lang="en-GB" sz="1600" dirty="0"/>
                        <a:t>Raw data</a:t>
                      </a:r>
                    </a:p>
                  </a:txBody>
                  <a:tcPr/>
                </a:tc>
                <a:tc>
                  <a:txBody>
                    <a:bodyPr/>
                    <a:lstStyle/>
                    <a:p>
                      <a:pPr algn="ctr"/>
                      <a:r>
                        <a:rPr lang="en-GB" sz="1600" dirty="0"/>
                        <a:t>After re-alignment</a:t>
                      </a:r>
                    </a:p>
                  </a:txBody>
                  <a:tcPr/>
                </a:tc>
                <a:extLst>
                  <a:ext uri="{0D108BD9-81ED-4DB2-BD59-A6C34878D82A}">
                    <a16:rowId xmlns:a16="http://schemas.microsoft.com/office/drawing/2014/main" xmlns="" val="10000"/>
                  </a:ext>
                </a:extLst>
              </a:tr>
              <a:tr h="505303">
                <a:tc>
                  <a:txBody>
                    <a:bodyPr/>
                    <a:lstStyle/>
                    <a:p>
                      <a:pPr algn="ctr"/>
                      <a:r>
                        <a:rPr lang="en-GB" sz="1600" dirty="0"/>
                        <a:t>Brain area</a:t>
                      </a:r>
                    </a:p>
                  </a:txBody>
                  <a:tcPr/>
                </a:tc>
                <a:tc>
                  <a:txBody>
                    <a:bodyPr/>
                    <a:lstStyle/>
                    <a:p>
                      <a:endParaRPr lang="en-GB" sz="1600" dirty="0"/>
                    </a:p>
                  </a:txBody>
                  <a:tcPr/>
                </a:tc>
                <a:tc>
                  <a:txBody>
                    <a:bodyPr/>
                    <a:lstStyle/>
                    <a:p>
                      <a:endParaRPr lang="en-GB" sz="1600" dirty="0"/>
                    </a:p>
                  </a:txBody>
                  <a:tcPr/>
                </a:tc>
                <a:extLst>
                  <a:ext uri="{0D108BD9-81ED-4DB2-BD59-A6C34878D82A}">
                    <a16:rowId xmlns:a16="http://schemas.microsoft.com/office/drawing/2014/main" xmlns="" val="10001"/>
                  </a:ext>
                </a:extLst>
              </a:tr>
              <a:tr h="380038">
                <a:tc gridSpan="3">
                  <a:txBody>
                    <a:bodyPr/>
                    <a:lstStyle/>
                    <a:p>
                      <a:pPr algn="l"/>
                      <a:r>
                        <a:rPr lang="en-GB" sz="1600" baseline="0" dirty="0"/>
                        <a:t>Scanned slices</a:t>
                      </a: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xmlns="" val="10002"/>
                  </a:ext>
                </a:extLst>
              </a:tr>
              <a:tr h="363554">
                <a:tc>
                  <a:txBody>
                    <a:bodyPr/>
                    <a:lstStyle/>
                    <a:p>
                      <a:pPr algn="ctr"/>
                      <a:r>
                        <a:rPr lang="en-GB" sz="1600" baseline="0" dirty="0"/>
                        <a:t>t = 1</a:t>
                      </a:r>
                      <a:endParaRPr lang="en-GB" sz="1600" baseline="-25000" dirty="0"/>
                    </a:p>
                  </a:txBody>
                  <a:tcPr/>
                </a:tc>
                <a:tc>
                  <a:txBody>
                    <a:bodyPr/>
                    <a:lstStyle/>
                    <a:p>
                      <a:endParaRPr lang="en-GB" sz="1600" dirty="0"/>
                    </a:p>
                  </a:txBody>
                  <a:tcPr/>
                </a:tc>
                <a:tc>
                  <a:txBody>
                    <a:bodyPr/>
                    <a:lstStyle/>
                    <a:p>
                      <a:endParaRPr lang="en-GB" sz="1600" dirty="0"/>
                    </a:p>
                  </a:txBody>
                  <a:tcPr/>
                </a:tc>
                <a:extLst>
                  <a:ext uri="{0D108BD9-81ED-4DB2-BD59-A6C34878D82A}">
                    <a16:rowId xmlns:a16="http://schemas.microsoft.com/office/drawing/2014/main" xmlns="" val="10003"/>
                  </a:ext>
                </a:extLst>
              </a:tr>
              <a:tr h="33437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aseline="0" dirty="0"/>
                        <a:t>t = 2</a:t>
                      </a:r>
                      <a:endParaRPr lang="en-GB" sz="1600" baseline="-25000" dirty="0"/>
                    </a:p>
                  </a:txBody>
                  <a:tcPr/>
                </a:tc>
                <a:tc>
                  <a:txBody>
                    <a:bodyPr/>
                    <a:lstStyle/>
                    <a:p>
                      <a:endParaRPr lang="en-GB" sz="1600" dirty="0"/>
                    </a:p>
                  </a:txBody>
                  <a:tcPr/>
                </a:tc>
                <a:tc>
                  <a:txBody>
                    <a:bodyPr/>
                    <a:lstStyle/>
                    <a:p>
                      <a:endParaRPr lang="en-GB" sz="1600" dirty="0"/>
                    </a:p>
                  </a:txBody>
                  <a:tcPr/>
                </a:tc>
                <a:extLst>
                  <a:ext uri="{0D108BD9-81ED-4DB2-BD59-A6C34878D82A}">
                    <a16:rowId xmlns:a16="http://schemas.microsoft.com/office/drawing/2014/main" xmlns="" val="10004"/>
                  </a:ext>
                </a:extLst>
              </a:tr>
              <a:tr h="33437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aseline="0" dirty="0"/>
                        <a:t>t = 3</a:t>
                      </a:r>
                      <a:endParaRPr lang="en-GB" sz="1600" baseline="-25000" dirty="0"/>
                    </a:p>
                  </a:txBody>
                  <a:tcPr/>
                </a:tc>
                <a:tc>
                  <a:txBody>
                    <a:bodyPr/>
                    <a:lstStyle/>
                    <a:p>
                      <a:endParaRPr lang="en-GB" sz="1600" dirty="0"/>
                    </a:p>
                  </a:txBody>
                  <a:tcPr/>
                </a:tc>
                <a:tc>
                  <a:txBody>
                    <a:bodyPr/>
                    <a:lstStyle/>
                    <a:p>
                      <a:endParaRPr lang="en-GB" sz="1600" dirty="0"/>
                    </a:p>
                  </a:txBody>
                  <a:tcPr/>
                </a:tc>
                <a:extLst>
                  <a:ext uri="{0D108BD9-81ED-4DB2-BD59-A6C34878D82A}">
                    <a16:rowId xmlns:a16="http://schemas.microsoft.com/office/drawing/2014/main" xmlns="" val="10005"/>
                  </a:ext>
                </a:extLst>
              </a:tr>
              <a:tr h="33437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aseline="0" dirty="0"/>
                        <a:t>t = 4</a:t>
                      </a:r>
                      <a:endParaRPr lang="en-GB" sz="1600" baseline="-25000" dirty="0"/>
                    </a:p>
                  </a:txBody>
                  <a:tcPr/>
                </a:tc>
                <a:tc>
                  <a:txBody>
                    <a:bodyPr/>
                    <a:lstStyle/>
                    <a:p>
                      <a:endParaRPr lang="en-GB" sz="1600" dirty="0"/>
                    </a:p>
                  </a:txBody>
                  <a:tcPr/>
                </a:tc>
                <a:tc>
                  <a:txBody>
                    <a:bodyPr/>
                    <a:lstStyle/>
                    <a:p>
                      <a:endParaRPr lang="en-GB" sz="1600" dirty="0"/>
                    </a:p>
                  </a:txBody>
                  <a:tcPr/>
                </a:tc>
                <a:extLst>
                  <a:ext uri="{0D108BD9-81ED-4DB2-BD59-A6C34878D82A}">
                    <a16:rowId xmlns:a16="http://schemas.microsoft.com/office/drawing/2014/main" xmlns="" val="10006"/>
                  </a:ext>
                </a:extLst>
              </a:tr>
              <a:tr h="33437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aseline="0" dirty="0"/>
                        <a:t>t = 5</a:t>
                      </a:r>
                      <a:endParaRPr lang="en-GB" sz="1600" baseline="-25000" dirty="0"/>
                    </a:p>
                  </a:txBody>
                  <a:tcPr/>
                </a:tc>
                <a:tc>
                  <a:txBody>
                    <a:bodyPr/>
                    <a:lstStyle/>
                    <a:p>
                      <a:endParaRPr lang="en-GB" sz="1600" dirty="0"/>
                    </a:p>
                  </a:txBody>
                  <a:tcPr/>
                </a:tc>
                <a:tc>
                  <a:txBody>
                    <a:bodyPr/>
                    <a:lstStyle/>
                    <a:p>
                      <a:endParaRPr lang="en-GB" sz="1600" dirty="0"/>
                    </a:p>
                  </a:txBody>
                  <a:tcPr/>
                </a:tc>
                <a:extLst>
                  <a:ext uri="{0D108BD9-81ED-4DB2-BD59-A6C34878D82A}">
                    <a16:rowId xmlns:a16="http://schemas.microsoft.com/office/drawing/2014/main" xmlns="" val="10007"/>
                  </a:ext>
                </a:extLst>
              </a:tr>
              <a:tr h="3938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aseline="0" dirty="0"/>
                        <a:t>t = 6</a:t>
                      </a:r>
                      <a:endParaRPr lang="en-GB" sz="1600" baseline="-25000" dirty="0"/>
                    </a:p>
                  </a:txBody>
                  <a:tcPr/>
                </a:tc>
                <a:tc>
                  <a:txBody>
                    <a:bodyPr/>
                    <a:lstStyle/>
                    <a:p>
                      <a:endParaRPr lang="en-GB" sz="1600" dirty="0"/>
                    </a:p>
                  </a:txBody>
                  <a:tcPr/>
                </a:tc>
                <a:tc>
                  <a:txBody>
                    <a:bodyPr/>
                    <a:lstStyle/>
                    <a:p>
                      <a:endParaRPr lang="en-GB" sz="1600" dirty="0"/>
                    </a:p>
                  </a:txBody>
                  <a:tcPr/>
                </a:tc>
                <a:extLst>
                  <a:ext uri="{0D108BD9-81ED-4DB2-BD59-A6C34878D82A}">
                    <a16:rowId xmlns:a16="http://schemas.microsoft.com/office/drawing/2014/main" xmlns="" val="10008"/>
                  </a:ext>
                </a:extLst>
              </a:tr>
            </a:tbl>
          </a:graphicData>
        </a:graphic>
      </p:graphicFrame>
      <p:pic>
        <p:nvPicPr>
          <p:cNvPr id="10" name="Picture 1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269384" y="3686402"/>
            <a:ext cx="2520000" cy="23960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1" name="Straight Arrow Connector 10"/>
          <p:cNvCxnSpPr/>
          <p:nvPr/>
        </p:nvCxnSpPr>
        <p:spPr>
          <a:xfrm>
            <a:off x="6557416" y="5278032"/>
            <a:ext cx="216024" cy="0"/>
          </a:xfrm>
          <a:prstGeom prst="straightConnector1">
            <a:avLst/>
          </a:prstGeom>
          <a:ln w="19050">
            <a:solidFill>
              <a:srgbClr val="FF0000"/>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413400" y="4557952"/>
            <a:ext cx="216024" cy="0"/>
          </a:xfrm>
          <a:prstGeom prst="straightConnector1">
            <a:avLst/>
          </a:prstGeom>
          <a:ln w="19050">
            <a:solidFill>
              <a:srgbClr val="FF0000"/>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005688" y="5928578"/>
            <a:ext cx="1296144" cy="307777"/>
          </a:xfrm>
          <a:prstGeom prst="rect">
            <a:avLst/>
          </a:prstGeom>
          <a:noFill/>
        </p:spPr>
        <p:txBody>
          <a:bodyPr wrap="square" rtlCol="0">
            <a:spAutoFit/>
          </a:bodyPr>
          <a:lstStyle/>
          <a:p>
            <a:pPr algn="ctr"/>
            <a:r>
              <a:rPr lang="en-GB" sz="1400" dirty="0">
                <a:solidFill>
                  <a:srgbClr val="FF0000"/>
                </a:solidFill>
                <a:latin typeface="+mn-lt"/>
              </a:rPr>
              <a:t>Missing data</a:t>
            </a:r>
          </a:p>
        </p:txBody>
      </p:sp>
      <p:pic>
        <p:nvPicPr>
          <p:cNvPr id="14" name="Picture 8"/>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269384" y="2685744"/>
            <a:ext cx="2520000" cy="45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Picture 10"/>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149704" y="3686402"/>
            <a:ext cx="2520000" cy="23960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8"/>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149704" y="2685744"/>
            <a:ext cx="2520000" cy="45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Oval 16"/>
          <p:cNvSpPr/>
          <p:nvPr/>
        </p:nvSpPr>
        <p:spPr>
          <a:xfrm>
            <a:off x="9293720" y="4399752"/>
            <a:ext cx="720080" cy="15632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425307" y="2685438"/>
            <a:ext cx="4045403" cy="1477328"/>
          </a:xfrm>
          <a:prstGeom prst="rect">
            <a:avLst/>
          </a:prstGeom>
        </p:spPr>
        <p:txBody>
          <a:bodyPr wrap="none">
            <a:spAutoFit/>
          </a:bodyPr>
          <a:lstStyle/>
          <a:p>
            <a:pPr algn="ctr"/>
            <a:r>
              <a:rPr lang="en-GB" dirty="0"/>
              <a:t>Apply the </a:t>
            </a:r>
            <a:r>
              <a:rPr lang="en-GB" b="1" dirty="0">
                <a:solidFill>
                  <a:schemeClr val="accent4"/>
                </a:solidFill>
              </a:rPr>
              <a:t>TRANSFORMATION FUNCTION</a:t>
            </a:r>
          </a:p>
          <a:p>
            <a:pPr algn="ctr"/>
            <a:endParaRPr lang="en-GB" dirty="0"/>
          </a:p>
          <a:p>
            <a:pPr algn="ctr"/>
            <a:r>
              <a:rPr lang="en-GB" dirty="0"/>
              <a:t>by </a:t>
            </a:r>
            <a:r>
              <a:rPr lang="en-GB" b="1" dirty="0"/>
              <a:t>resampling</a:t>
            </a:r>
            <a:r>
              <a:rPr lang="en-GB" dirty="0"/>
              <a:t> the data</a:t>
            </a:r>
          </a:p>
          <a:p>
            <a:pPr algn="ctr"/>
            <a:endParaRPr lang="en-GB" dirty="0"/>
          </a:p>
          <a:p>
            <a:pPr algn="ctr"/>
            <a:r>
              <a:rPr lang="en-GB" dirty="0"/>
              <a:t>using </a:t>
            </a:r>
            <a:r>
              <a:rPr lang="en-GB" b="1" dirty="0"/>
              <a:t>interpolation.</a:t>
            </a:r>
          </a:p>
        </p:txBody>
      </p:sp>
      <p:sp>
        <p:nvSpPr>
          <p:cNvPr id="18" name="Rectangle 17"/>
          <p:cNvSpPr/>
          <p:nvPr/>
        </p:nvSpPr>
        <p:spPr>
          <a:xfrm>
            <a:off x="425307" y="5066804"/>
            <a:ext cx="3273973" cy="861774"/>
          </a:xfrm>
          <a:prstGeom prst="rect">
            <a:avLst/>
          </a:prstGeom>
        </p:spPr>
        <p:txBody>
          <a:bodyPr wrap="none">
            <a:spAutoFit/>
          </a:bodyPr>
          <a:lstStyle/>
          <a:p>
            <a:r>
              <a:rPr lang="en-GB" sz="1600" i="1" dirty="0"/>
              <a:t>Set of mathematical equations </a:t>
            </a:r>
          </a:p>
          <a:p>
            <a:r>
              <a:rPr lang="en-GB" sz="1600" i="1" dirty="0"/>
              <a:t>that relate the old image coordinates</a:t>
            </a:r>
          </a:p>
          <a:p>
            <a:r>
              <a:rPr lang="en-GB" sz="1600" i="1" dirty="0"/>
              <a:t>to the new ones.</a:t>
            </a:r>
          </a:p>
        </p:txBody>
      </p:sp>
      <p:sp>
        <p:nvSpPr>
          <p:cNvPr id="19" name="Rectangle 18">
            <a:extLst>
              <a:ext uri="{FF2B5EF4-FFF2-40B4-BE49-F238E27FC236}">
                <a16:creationId xmlns:a16="http://schemas.microsoft.com/office/drawing/2014/main" xmlns="" id="{27AEBFD7-0064-CC49-BCA3-2685A47724A3}"/>
              </a:ext>
            </a:extLst>
          </p:cNvPr>
          <p:cNvSpPr/>
          <p:nvPr/>
        </p:nvSpPr>
        <p:spPr>
          <a:xfrm>
            <a:off x="147563" y="114333"/>
            <a:ext cx="3257607" cy="461665"/>
          </a:xfrm>
          <a:prstGeom prst="rect">
            <a:avLst/>
          </a:prstGeom>
        </p:spPr>
        <p:txBody>
          <a:bodyPr wrap="square">
            <a:spAutoFit/>
          </a:bodyPr>
          <a:lstStyle/>
          <a:p>
            <a:r>
              <a:rPr lang="en-US" sz="2400" dirty="0">
                <a:solidFill>
                  <a:schemeClr val="accent4">
                    <a:lumMod val="40000"/>
                    <a:lumOff val="60000"/>
                  </a:schemeClr>
                </a:solidFill>
                <a:latin typeface="Britannic Bold" panose="020B0903060703020204" pitchFamily="34" charset="77"/>
              </a:rPr>
              <a:t>REALIGNING</a:t>
            </a:r>
            <a:endParaRPr lang="en-US" sz="2400" dirty="0">
              <a:solidFill>
                <a:schemeClr val="accent4">
                  <a:lumMod val="40000"/>
                  <a:lumOff val="60000"/>
                </a:schemeClr>
              </a:solidFill>
            </a:endParaRPr>
          </a:p>
        </p:txBody>
      </p:sp>
    </p:spTree>
    <p:extLst>
      <p:ext uri="{BB962C8B-B14F-4D97-AF65-F5344CB8AC3E}">
        <p14:creationId xmlns:p14="http://schemas.microsoft.com/office/powerpoint/2010/main" xmlns="" val="190521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94545CBB-56FB-4640-ACBB-E7122586B19D}"/>
              </a:ext>
            </a:extLst>
          </p:cNvPr>
          <p:cNvGrpSpPr/>
          <p:nvPr/>
        </p:nvGrpSpPr>
        <p:grpSpPr>
          <a:xfrm>
            <a:off x="0" y="0"/>
            <a:ext cx="12192000" cy="596349"/>
            <a:chOff x="0" y="0"/>
            <a:chExt cx="12192000" cy="596349"/>
          </a:xfrm>
        </p:grpSpPr>
        <p:sp>
          <p:nvSpPr>
            <p:cNvPr id="3" name="Rectangle 2">
              <a:extLst>
                <a:ext uri="{FF2B5EF4-FFF2-40B4-BE49-F238E27FC236}">
                  <a16:creationId xmlns:a16="http://schemas.microsoft.com/office/drawing/2014/main" xmlns="" id="{DB54E894-4338-DD42-B338-C0D78EF1429C}"/>
                </a:ext>
              </a:extLst>
            </p:cNvPr>
            <p:cNvSpPr/>
            <p:nvPr/>
          </p:nvSpPr>
          <p:spPr>
            <a:xfrm>
              <a:off x="0" y="0"/>
              <a:ext cx="12192000" cy="5963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ACF4E2F0-5DA5-B24B-8C62-9440B3109617}"/>
                </a:ext>
              </a:extLst>
            </p:cNvPr>
            <p:cNvPicPr>
              <a:picLocks noChangeAspect="1"/>
            </p:cNvPicPr>
            <p:nvPr/>
          </p:nvPicPr>
          <p:blipFill rotWithShape="1">
            <a:blip r:embed="rId2"/>
            <a:srcRect l="8479" t="31443" r="8747" b="31264"/>
            <a:stretch/>
          </p:blipFill>
          <p:spPr>
            <a:xfrm>
              <a:off x="9899374" y="0"/>
              <a:ext cx="2292626" cy="596349"/>
            </a:xfrm>
            <a:prstGeom prst="rect">
              <a:avLst/>
            </a:prstGeom>
          </p:spPr>
        </p:pic>
      </p:grpSp>
      <p:sp>
        <p:nvSpPr>
          <p:cNvPr id="7" name="TextBox 6">
            <a:extLst>
              <a:ext uri="{FF2B5EF4-FFF2-40B4-BE49-F238E27FC236}">
                <a16:creationId xmlns:a16="http://schemas.microsoft.com/office/drawing/2014/main" xmlns="" id="{BE2DC109-5BAC-FA4D-8E75-8A40B30A1B6C}"/>
              </a:ext>
            </a:extLst>
          </p:cNvPr>
          <p:cNvSpPr txBox="1"/>
          <p:nvPr/>
        </p:nvSpPr>
        <p:spPr>
          <a:xfrm>
            <a:off x="650984" y="882383"/>
            <a:ext cx="10890032" cy="461665"/>
          </a:xfrm>
          <a:prstGeom prst="rect">
            <a:avLst/>
          </a:prstGeom>
          <a:solidFill>
            <a:schemeClr val="accent6">
              <a:lumMod val="20000"/>
              <a:lumOff val="80000"/>
            </a:schemeClr>
          </a:solidFill>
          <a:ln>
            <a:noFill/>
          </a:ln>
        </p:spPr>
        <p:txBody>
          <a:bodyPr wrap="square" rtlCol="0">
            <a:spAutoFit/>
          </a:bodyPr>
          <a:lstStyle/>
          <a:p>
            <a:r>
              <a:rPr lang="en-US" sz="2400" b="1" dirty="0">
                <a:solidFill>
                  <a:schemeClr val="accent6">
                    <a:lumMod val="50000"/>
                  </a:schemeClr>
                </a:solidFill>
                <a:latin typeface="Avenir Next" panose="020B0503020202020204" pitchFamily="34" charset="0"/>
              </a:rPr>
              <a:t>REALIGNMENT: stages		</a:t>
            </a:r>
            <a:r>
              <a:rPr lang="en-US" sz="2400" b="1" dirty="0">
                <a:solidFill>
                  <a:schemeClr val="accent4"/>
                </a:solidFill>
                <a:latin typeface="Avenir Next" panose="020B0503020202020204" pitchFamily="34" charset="0"/>
              </a:rPr>
              <a:t>SUMMARY</a:t>
            </a:r>
          </a:p>
        </p:txBody>
      </p:sp>
      <p:cxnSp>
        <p:nvCxnSpPr>
          <p:cNvPr id="8" name="Straight Connector 7"/>
          <p:cNvCxnSpPr/>
          <p:nvPr/>
        </p:nvCxnSpPr>
        <p:spPr>
          <a:xfrm>
            <a:off x="6070806" y="1598023"/>
            <a:ext cx="11431" cy="4959726"/>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50984" y="3904494"/>
            <a:ext cx="10904561"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rotWithShape="1">
          <a:blip r:embed="rId3" cstate="screen">
            <a:extLst>
              <a:ext uri="{BEBA8EAE-BF5A-486C-A8C5-ECC9F3942E4B}">
                <a14:imgProps xmlns:a14="http://schemas.microsoft.com/office/drawing/2010/main" xmlns="">
                  <a14:imgLayer r:embed="rId4">
                    <a14:imgEffect>
                      <a14:backgroundRemoval t="4624" b="100000" l="0" r="98804"/>
                    </a14:imgEffect>
                  </a14:imgLayer>
                </a14:imgProps>
              </a:ext>
              <a:ext uri="{28A0092B-C50C-407E-A947-70E740481C1C}">
                <a14:useLocalDpi xmlns:a14="http://schemas.microsoft.com/office/drawing/2010/main" xmlns=""/>
              </a:ext>
            </a:extLst>
          </a:blip>
          <a:srcRect/>
          <a:stretch/>
        </p:blipFill>
        <p:spPr bwMode="auto">
          <a:xfrm>
            <a:off x="1343137" y="2602520"/>
            <a:ext cx="3441655" cy="130197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7" name="Picture 2"/>
          <p:cNvPicPr>
            <a:picLocks noChangeAspect="1" noChangeArrowheads="1"/>
          </p:cNvPicPr>
          <p:nvPr/>
        </p:nvPicPr>
        <p:blipFill rotWithShape="1">
          <a:blip r:embed="rId5" cstate="screen">
            <a:extLst>
              <a:ext uri="{BEBA8EAE-BF5A-486C-A8C5-ECC9F3942E4B}">
                <a14:imgProps xmlns:a14="http://schemas.microsoft.com/office/drawing/2010/main" xmlns="">
                  <a14:imgLayer r:embed="rId6">
                    <a14:imgEffect>
                      <a14:backgroundRemoval t="0" b="100000" l="0" r="100000"/>
                    </a14:imgEffect>
                  </a14:imgLayer>
                </a14:imgProps>
              </a:ext>
              <a:ext uri="{28A0092B-C50C-407E-A947-70E740481C1C}">
                <a14:useLocalDpi xmlns:a14="http://schemas.microsoft.com/office/drawing/2010/main" xmlns=""/>
              </a:ext>
            </a:extLst>
          </a:blip>
          <a:srcRect/>
          <a:stretch/>
        </p:blipFill>
        <p:spPr bwMode="auto">
          <a:xfrm>
            <a:off x="7362937" y="2656318"/>
            <a:ext cx="3441655" cy="119437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8" name="Picture 2"/>
          <p:cNvPicPr>
            <a:picLocks noChangeAspect="1" noChangeArrowheads="1"/>
          </p:cNvPicPr>
          <p:nvPr/>
        </p:nvPicPr>
        <p:blipFill rotWithShape="1">
          <a:blip r:embed="rId7" cstate="screen">
            <a:extLst>
              <a:ext uri="{BEBA8EAE-BF5A-486C-A8C5-ECC9F3942E4B}">
                <a14:imgProps xmlns:a14="http://schemas.microsoft.com/office/drawing/2010/main" xmlns="">
                  <a14:imgLayer r:embed="rId8">
                    <a14:imgEffect>
                      <a14:backgroundRemoval t="0" b="100000" l="0" r="100000"/>
                    </a14:imgEffect>
                  </a14:imgLayer>
                </a14:imgProps>
              </a:ext>
              <a:ext uri="{28A0092B-C50C-407E-A947-70E740481C1C}">
                <a14:useLocalDpi xmlns:a14="http://schemas.microsoft.com/office/drawing/2010/main" xmlns=""/>
              </a:ext>
            </a:extLst>
          </a:blip>
          <a:srcRect/>
          <a:stretch/>
        </p:blipFill>
        <p:spPr bwMode="auto">
          <a:xfrm>
            <a:off x="1343137" y="5407624"/>
            <a:ext cx="3441655" cy="13170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9" name="Picture 2"/>
          <p:cNvPicPr>
            <a:picLocks noChangeAspect="1" noChangeArrowheads="1"/>
          </p:cNvPicPr>
          <p:nvPr/>
        </p:nvPicPr>
        <p:blipFill rotWithShape="1">
          <a:blip r:embed="rId9" cstate="screen">
            <a:extLst>
              <a:ext uri="{BEBA8EAE-BF5A-486C-A8C5-ECC9F3942E4B}">
                <a14:imgProps xmlns:a14="http://schemas.microsoft.com/office/drawing/2010/main" xmlns="">
                  <a14:imgLayer r:embed="rId10">
                    <a14:imgEffect>
                      <a14:backgroundRemoval t="0" b="100000" l="0" r="100000"/>
                    </a14:imgEffect>
                  </a14:imgLayer>
                </a14:imgProps>
              </a:ext>
              <a:ext uri="{28A0092B-C50C-407E-A947-70E740481C1C}">
                <a14:useLocalDpi xmlns:a14="http://schemas.microsoft.com/office/drawing/2010/main" xmlns=""/>
              </a:ext>
            </a:extLst>
          </a:blip>
          <a:srcRect/>
          <a:stretch/>
        </p:blipFill>
        <p:spPr bwMode="auto">
          <a:xfrm>
            <a:off x="7362937" y="5406336"/>
            <a:ext cx="3441655" cy="12487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tangle 1"/>
          <p:cNvSpPr/>
          <p:nvPr/>
        </p:nvSpPr>
        <p:spPr>
          <a:xfrm>
            <a:off x="650984" y="1501259"/>
            <a:ext cx="359394" cy="369332"/>
          </a:xfrm>
          <a:prstGeom prst="rect">
            <a:avLst/>
          </a:prstGeom>
          <a:solidFill>
            <a:schemeClr val="bg1">
              <a:lumMod val="95000"/>
            </a:schemeClr>
          </a:solidFill>
        </p:spPr>
        <p:txBody>
          <a:bodyPr wrap="none">
            <a:spAutoFit/>
          </a:bodyPr>
          <a:lstStyle/>
          <a:p>
            <a:r>
              <a:rPr lang="en-GB" dirty="0"/>
              <a:t>1.</a:t>
            </a:r>
          </a:p>
        </p:txBody>
      </p:sp>
      <p:sp>
        <p:nvSpPr>
          <p:cNvPr id="20" name="Rectangle 19"/>
          <p:cNvSpPr/>
          <p:nvPr/>
        </p:nvSpPr>
        <p:spPr>
          <a:xfrm>
            <a:off x="6204059" y="1501259"/>
            <a:ext cx="359394" cy="369332"/>
          </a:xfrm>
          <a:prstGeom prst="rect">
            <a:avLst/>
          </a:prstGeom>
          <a:solidFill>
            <a:schemeClr val="bg1">
              <a:lumMod val="95000"/>
            </a:schemeClr>
          </a:solidFill>
        </p:spPr>
        <p:txBody>
          <a:bodyPr wrap="none">
            <a:spAutoFit/>
          </a:bodyPr>
          <a:lstStyle/>
          <a:p>
            <a:r>
              <a:rPr lang="en-GB" dirty="0"/>
              <a:t>2.</a:t>
            </a:r>
          </a:p>
        </p:txBody>
      </p:sp>
      <p:sp>
        <p:nvSpPr>
          <p:cNvPr id="21" name="Rectangle 20"/>
          <p:cNvSpPr/>
          <p:nvPr/>
        </p:nvSpPr>
        <p:spPr>
          <a:xfrm>
            <a:off x="6204059" y="4077886"/>
            <a:ext cx="359394" cy="369332"/>
          </a:xfrm>
          <a:prstGeom prst="rect">
            <a:avLst/>
          </a:prstGeom>
          <a:solidFill>
            <a:schemeClr val="bg1">
              <a:lumMod val="95000"/>
            </a:schemeClr>
          </a:solidFill>
        </p:spPr>
        <p:txBody>
          <a:bodyPr wrap="none">
            <a:spAutoFit/>
          </a:bodyPr>
          <a:lstStyle/>
          <a:p>
            <a:r>
              <a:rPr lang="en-GB" dirty="0"/>
              <a:t>4.</a:t>
            </a:r>
          </a:p>
        </p:txBody>
      </p:sp>
      <p:sp>
        <p:nvSpPr>
          <p:cNvPr id="22" name="Rectangle 21"/>
          <p:cNvSpPr/>
          <p:nvPr/>
        </p:nvSpPr>
        <p:spPr>
          <a:xfrm>
            <a:off x="650984" y="4077886"/>
            <a:ext cx="359394" cy="369332"/>
          </a:xfrm>
          <a:prstGeom prst="rect">
            <a:avLst/>
          </a:prstGeom>
          <a:solidFill>
            <a:schemeClr val="bg1">
              <a:lumMod val="95000"/>
            </a:schemeClr>
          </a:solidFill>
        </p:spPr>
        <p:txBody>
          <a:bodyPr wrap="none">
            <a:spAutoFit/>
          </a:bodyPr>
          <a:lstStyle/>
          <a:p>
            <a:r>
              <a:rPr lang="en-GB" dirty="0"/>
              <a:t>3.</a:t>
            </a:r>
          </a:p>
        </p:txBody>
      </p:sp>
      <p:sp>
        <p:nvSpPr>
          <p:cNvPr id="23" name="Rectangle 22"/>
          <p:cNvSpPr/>
          <p:nvPr/>
        </p:nvSpPr>
        <p:spPr>
          <a:xfrm>
            <a:off x="1953789" y="1685925"/>
            <a:ext cx="2220351" cy="646331"/>
          </a:xfrm>
          <a:prstGeom prst="rect">
            <a:avLst/>
          </a:prstGeom>
          <a:noFill/>
        </p:spPr>
        <p:txBody>
          <a:bodyPr wrap="none">
            <a:spAutoFit/>
          </a:bodyPr>
          <a:lstStyle/>
          <a:p>
            <a:pPr algn="ctr"/>
            <a:r>
              <a:rPr lang="en-GB" dirty="0"/>
              <a:t>Series of scans</a:t>
            </a:r>
          </a:p>
          <a:p>
            <a:pPr algn="ctr"/>
            <a:r>
              <a:rPr lang="en-GB" dirty="0"/>
              <a:t>with </a:t>
            </a:r>
            <a:r>
              <a:rPr lang="en-GB" b="1" dirty="0"/>
              <a:t>head movement</a:t>
            </a:r>
          </a:p>
        </p:txBody>
      </p:sp>
      <p:sp>
        <p:nvSpPr>
          <p:cNvPr id="24" name="Rectangle 23"/>
          <p:cNvSpPr/>
          <p:nvPr/>
        </p:nvSpPr>
        <p:spPr>
          <a:xfrm>
            <a:off x="7507411" y="1685925"/>
            <a:ext cx="3152723" cy="646331"/>
          </a:xfrm>
          <a:prstGeom prst="rect">
            <a:avLst/>
          </a:prstGeom>
          <a:noFill/>
        </p:spPr>
        <p:txBody>
          <a:bodyPr wrap="none">
            <a:spAutoFit/>
          </a:bodyPr>
          <a:lstStyle/>
          <a:p>
            <a:pPr algn="ctr"/>
            <a:r>
              <a:rPr lang="en-GB" dirty="0"/>
              <a:t>Calculate position of brain</a:t>
            </a:r>
          </a:p>
          <a:p>
            <a:pPr algn="ctr"/>
            <a:r>
              <a:rPr lang="en-GB" dirty="0"/>
              <a:t>for</a:t>
            </a:r>
            <a:r>
              <a:rPr lang="en-GB" b="1" dirty="0"/>
              <a:t> first slice = reference image</a:t>
            </a:r>
          </a:p>
        </p:txBody>
      </p:sp>
      <p:sp>
        <p:nvSpPr>
          <p:cNvPr id="25" name="Rectangle 24"/>
          <p:cNvSpPr/>
          <p:nvPr/>
        </p:nvSpPr>
        <p:spPr>
          <a:xfrm>
            <a:off x="1246005" y="4447218"/>
            <a:ext cx="3635932" cy="646331"/>
          </a:xfrm>
          <a:prstGeom prst="rect">
            <a:avLst/>
          </a:prstGeom>
          <a:noFill/>
        </p:spPr>
        <p:txBody>
          <a:bodyPr wrap="none">
            <a:spAutoFit/>
          </a:bodyPr>
          <a:lstStyle/>
          <a:p>
            <a:pPr algn="ctr"/>
            <a:r>
              <a:rPr lang="en-GB" i="1" dirty="0"/>
              <a:t>Estimate</a:t>
            </a:r>
            <a:r>
              <a:rPr lang="en-GB" dirty="0"/>
              <a:t> </a:t>
            </a:r>
            <a:r>
              <a:rPr lang="en-GB" b="1" dirty="0"/>
              <a:t>transformation parameters</a:t>
            </a:r>
          </a:p>
          <a:p>
            <a:pPr algn="ctr"/>
            <a:r>
              <a:rPr lang="en-GB" dirty="0"/>
              <a:t>based on reference image</a:t>
            </a:r>
          </a:p>
        </p:txBody>
      </p:sp>
      <p:sp>
        <p:nvSpPr>
          <p:cNvPr id="26" name="Rectangle 25"/>
          <p:cNvSpPr/>
          <p:nvPr/>
        </p:nvSpPr>
        <p:spPr>
          <a:xfrm>
            <a:off x="7378971" y="4447217"/>
            <a:ext cx="3409588" cy="646331"/>
          </a:xfrm>
          <a:prstGeom prst="rect">
            <a:avLst/>
          </a:prstGeom>
          <a:noFill/>
        </p:spPr>
        <p:txBody>
          <a:bodyPr wrap="none">
            <a:spAutoFit/>
          </a:bodyPr>
          <a:lstStyle/>
          <a:p>
            <a:pPr algn="ctr"/>
            <a:r>
              <a:rPr lang="en-GB" i="1" dirty="0"/>
              <a:t>Apply</a:t>
            </a:r>
            <a:r>
              <a:rPr lang="en-GB" dirty="0"/>
              <a:t> </a:t>
            </a:r>
            <a:r>
              <a:rPr lang="en-GB" b="1" dirty="0"/>
              <a:t>transformation parameters</a:t>
            </a:r>
          </a:p>
          <a:p>
            <a:pPr algn="ctr"/>
            <a:r>
              <a:rPr lang="en-GB" dirty="0"/>
              <a:t>on each slice – using </a:t>
            </a:r>
            <a:r>
              <a:rPr lang="en-GB" b="1" dirty="0"/>
              <a:t>interpolation</a:t>
            </a:r>
          </a:p>
        </p:txBody>
      </p:sp>
      <p:sp>
        <p:nvSpPr>
          <p:cNvPr id="27" name="Rectangle 26">
            <a:extLst>
              <a:ext uri="{FF2B5EF4-FFF2-40B4-BE49-F238E27FC236}">
                <a16:creationId xmlns:a16="http://schemas.microsoft.com/office/drawing/2014/main" xmlns="" id="{27AEBFD7-0064-CC49-BCA3-2685A47724A3}"/>
              </a:ext>
            </a:extLst>
          </p:cNvPr>
          <p:cNvSpPr/>
          <p:nvPr/>
        </p:nvSpPr>
        <p:spPr>
          <a:xfrm>
            <a:off x="147563" y="114333"/>
            <a:ext cx="3257607" cy="461665"/>
          </a:xfrm>
          <a:prstGeom prst="rect">
            <a:avLst/>
          </a:prstGeom>
        </p:spPr>
        <p:txBody>
          <a:bodyPr wrap="square">
            <a:spAutoFit/>
          </a:bodyPr>
          <a:lstStyle/>
          <a:p>
            <a:r>
              <a:rPr lang="en-US" sz="2400" dirty="0">
                <a:solidFill>
                  <a:schemeClr val="accent4">
                    <a:lumMod val="40000"/>
                    <a:lumOff val="60000"/>
                  </a:schemeClr>
                </a:solidFill>
                <a:latin typeface="Britannic Bold" panose="020B0903060703020204" pitchFamily="34" charset="77"/>
              </a:rPr>
              <a:t>REALIGNING</a:t>
            </a:r>
            <a:endParaRPr lang="en-US" sz="2400" dirty="0">
              <a:solidFill>
                <a:schemeClr val="accent4">
                  <a:lumMod val="40000"/>
                  <a:lumOff val="60000"/>
                </a:schemeClr>
              </a:solidFill>
            </a:endParaRPr>
          </a:p>
        </p:txBody>
      </p:sp>
    </p:spTree>
    <p:extLst>
      <p:ext uri="{BB962C8B-B14F-4D97-AF65-F5344CB8AC3E}">
        <p14:creationId xmlns:p14="http://schemas.microsoft.com/office/powerpoint/2010/main" xmlns="" val="274397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94545CBB-56FB-4640-ACBB-E7122586B19D}"/>
              </a:ext>
            </a:extLst>
          </p:cNvPr>
          <p:cNvGrpSpPr/>
          <p:nvPr/>
        </p:nvGrpSpPr>
        <p:grpSpPr>
          <a:xfrm>
            <a:off x="0" y="0"/>
            <a:ext cx="12192000" cy="596349"/>
            <a:chOff x="0" y="0"/>
            <a:chExt cx="12192000" cy="596349"/>
          </a:xfrm>
        </p:grpSpPr>
        <p:sp>
          <p:nvSpPr>
            <p:cNvPr id="3" name="Rectangle 2">
              <a:extLst>
                <a:ext uri="{FF2B5EF4-FFF2-40B4-BE49-F238E27FC236}">
                  <a16:creationId xmlns:a16="http://schemas.microsoft.com/office/drawing/2014/main" xmlns="" id="{DB54E894-4338-DD42-B338-C0D78EF1429C}"/>
                </a:ext>
              </a:extLst>
            </p:cNvPr>
            <p:cNvSpPr/>
            <p:nvPr/>
          </p:nvSpPr>
          <p:spPr>
            <a:xfrm>
              <a:off x="0" y="0"/>
              <a:ext cx="12192000" cy="5963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ACF4E2F0-5DA5-B24B-8C62-9440B3109617}"/>
                </a:ext>
              </a:extLst>
            </p:cNvPr>
            <p:cNvPicPr>
              <a:picLocks noChangeAspect="1"/>
            </p:cNvPicPr>
            <p:nvPr/>
          </p:nvPicPr>
          <p:blipFill rotWithShape="1">
            <a:blip r:embed="rId2"/>
            <a:srcRect l="8479" t="31443" r="8747" b="31264"/>
            <a:stretch/>
          </p:blipFill>
          <p:spPr>
            <a:xfrm>
              <a:off x="9899374" y="0"/>
              <a:ext cx="2292626" cy="596349"/>
            </a:xfrm>
            <a:prstGeom prst="rect">
              <a:avLst/>
            </a:prstGeom>
          </p:spPr>
        </p:pic>
      </p:grpSp>
      <p:sp>
        <p:nvSpPr>
          <p:cNvPr id="7" name="TextBox 6">
            <a:extLst>
              <a:ext uri="{FF2B5EF4-FFF2-40B4-BE49-F238E27FC236}">
                <a16:creationId xmlns:a16="http://schemas.microsoft.com/office/drawing/2014/main" xmlns="" id="{BE2DC109-5BAC-FA4D-8E75-8A40B30A1B6C}"/>
              </a:ext>
            </a:extLst>
          </p:cNvPr>
          <p:cNvSpPr txBox="1"/>
          <p:nvPr/>
        </p:nvSpPr>
        <p:spPr>
          <a:xfrm>
            <a:off x="650984" y="882383"/>
            <a:ext cx="10890032" cy="461665"/>
          </a:xfrm>
          <a:prstGeom prst="rect">
            <a:avLst/>
          </a:prstGeom>
          <a:solidFill>
            <a:schemeClr val="bg1">
              <a:lumMod val="95000"/>
            </a:schemeClr>
          </a:solidFill>
          <a:ln>
            <a:noFill/>
          </a:ln>
        </p:spPr>
        <p:txBody>
          <a:bodyPr wrap="square" rtlCol="0">
            <a:spAutoFit/>
          </a:bodyPr>
          <a:lstStyle/>
          <a:p>
            <a:r>
              <a:rPr lang="en-US" sz="2400" b="1" dirty="0">
                <a:solidFill>
                  <a:schemeClr val="bg1">
                    <a:lumMod val="50000"/>
                  </a:schemeClr>
                </a:solidFill>
                <a:latin typeface="Avenir Next" panose="020B0503020202020204" pitchFamily="34" charset="0"/>
              </a:rPr>
              <a:t>References &amp; further reading</a:t>
            </a:r>
          </a:p>
        </p:txBody>
      </p:sp>
      <p:sp>
        <p:nvSpPr>
          <p:cNvPr id="2" name="Rectangle 1"/>
          <p:cNvSpPr/>
          <p:nvPr/>
        </p:nvSpPr>
        <p:spPr>
          <a:xfrm>
            <a:off x="650984" y="2208116"/>
            <a:ext cx="10890032" cy="3539430"/>
          </a:xfrm>
          <a:prstGeom prst="rect">
            <a:avLst/>
          </a:prstGeom>
        </p:spPr>
        <p:txBody>
          <a:bodyPr wrap="square">
            <a:spAutoFit/>
          </a:bodyPr>
          <a:lstStyle/>
          <a:p>
            <a:r>
              <a:rPr lang="en-GB" sz="1600" dirty="0"/>
              <a:t>Slides from previous years (particularly 2016/17) of the </a:t>
            </a:r>
            <a:r>
              <a:rPr lang="en-GB" sz="1600" dirty="0" err="1"/>
              <a:t>MfD</a:t>
            </a:r>
            <a:r>
              <a:rPr lang="en-GB" sz="1600" dirty="0"/>
              <a:t> course </a:t>
            </a:r>
          </a:p>
          <a:p>
            <a:r>
              <a:rPr lang="en-GB" sz="1600" dirty="0"/>
              <a:t>(</a:t>
            </a:r>
            <a:r>
              <a:rPr lang="en-GB" sz="1600" dirty="0">
                <a:hlinkClick r:id="rId3"/>
              </a:rPr>
              <a:t>http://www.fil.ion.ucl.ac.uk/mfd/</a:t>
            </a:r>
            <a:r>
              <a:rPr lang="en-GB" sz="1600" dirty="0"/>
              <a:t>)</a:t>
            </a:r>
          </a:p>
          <a:p>
            <a:endParaRPr lang="en-GB" sz="1600" dirty="0"/>
          </a:p>
          <a:p>
            <a:r>
              <a:rPr lang="en-GB" sz="1600" dirty="0"/>
              <a:t>MRC CBU Cambridge, Imaging Wiki </a:t>
            </a:r>
          </a:p>
          <a:p>
            <a:r>
              <a:rPr lang="en-GB" sz="1600" dirty="0"/>
              <a:t>(</a:t>
            </a:r>
            <a:r>
              <a:rPr lang="en-GB" sz="1600" dirty="0">
                <a:hlinkClick r:id="rId4"/>
              </a:rPr>
              <a:t>http://imaging.mrc-cbu.cam.ac.uk/imaging</a:t>
            </a:r>
            <a:r>
              <a:rPr lang="en-GB" sz="1600" dirty="0"/>
              <a:t>) </a:t>
            </a:r>
          </a:p>
          <a:p>
            <a:endParaRPr lang="en-GB" sz="1600" dirty="0"/>
          </a:p>
          <a:p>
            <a:r>
              <a:rPr lang="en-GB" sz="1600" dirty="0" err="1"/>
              <a:t>Nipype</a:t>
            </a:r>
            <a:r>
              <a:rPr lang="en-GB" sz="1600" dirty="0"/>
              <a:t> Beginner’s guide to neuroimaging </a:t>
            </a:r>
          </a:p>
          <a:p>
            <a:r>
              <a:rPr lang="en-GB" sz="1600" dirty="0"/>
              <a:t>(</a:t>
            </a:r>
            <a:r>
              <a:rPr lang="en-GB" sz="1600" dirty="0">
                <a:hlinkClick r:id="rId5"/>
              </a:rPr>
              <a:t>http://miykael.github.io/nipype-beginner-s-guide/neuroimaging.html</a:t>
            </a:r>
            <a:r>
              <a:rPr lang="en-GB" sz="1600" dirty="0"/>
              <a:t>)</a:t>
            </a:r>
          </a:p>
          <a:p>
            <a:endParaRPr lang="en-GB" sz="1600" dirty="0"/>
          </a:p>
          <a:p>
            <a:r>
              <a:rPr lang="en-GB" sz="1600" dirty="0"/>
              <a:t>Andy’s Brain blog </a:t>
            </a:r>
          </a:p>
          <a:p>
            <a:r>
              <a:rPr lang="en-GB" sz="1600" dirty="0">
                <a:hlinkClick r:id="rId6"/>
              </a:rPr>
              <a:t>(http://andysbrainblog.blogspot.co.uk/2012/10/fmri-motion-correction-afnis-3dvolreg.html</a:t>
            </a:r>
            <a:r>
              <a:rPr lang="en-GB" sz="1600" dirty="0"/>
              <a:t>) </a:t>
            </a:r>
          </a:p>
          <a:p>
            <a:r>
              <a:rPr lang="en-GB" sz="1600" i="1" dirty="0"/>
              <a:t>	Also has cool video showing the 3 translations and 3 rotations.</a:t>
            </a:r>
          </a:p>
          <a:p>
            <a:endParaRPr lang="en-GB" sz="1600" dirty="0"/>
          </a:p>
          <a:p>
            <a:r>
              <a:rPr lang="en-GB" sz="1600" dirty="0" err="1"/>
              <a:t>Huettel</a:t>
            </a:r>
            <a:r>
              <a:rPr lang="en-GB" sz="1600" dirty="0"/>
              <a:t>, S. A., Song, A. W., &amp; McCarthy, G. (2004). </a:t>
            </a:r>
            <a:r>
              <a:rPr lang="en-GB" sz="1600" i="1" dirty="0"/>
              <a:t>Functional magnetic resonance imaging</a:t>
            </a:r>
            <a:r>
              <a:rPr lang="en-GB" sz="1600" dirty="0"/>
              <a:t>. Sunderland: </a:t>
            </a:r>
            <a:r>
              <a:rPr lang="en-GB" sz="1600" dirty="0" err="1"/>
              <a:t>Sinauer</a:t>
            </a:r>
            <a:r>
              <a:rPr lang="en-GB" sz="1600" dirty="0"/>
              <a:t> Associates.</a:t>
            </a:r>
          </a:p>
        </p:txBody>
      </p:sp>
      <p:sp>
        <p:nvSpPr>
          <p:cNvPr id="5" name="Rectangle 4"/>
          <p:cNvSpPr/>
          <p:nvPr/>
        </p:nvSpPr>
        <p:spPr>
          <a:xfrm>
            <a:off x="650984" y="1323320"/>
            <a:ext cx="2127505" cy="261610"/>
          </a:xfrm>
          <a:prstGeom prst="rect">
            <a:avLst/>
          </a:prstGeom>
        </p:spPr>
        <p:txBody>
          <a:bodyPr wrap="none">
            <a:spAutoFit/>
          </a:bodyPr>
          <a:lstStyle/>
          <a:p>
            <a:r>
              <a:rPr lang="en-GB" sz="1100" i="1" dirty="0">
                <a:solidFill>
                  <a:schemeClr val="tx1">
                    <a:lumMod val="50000"/>
                    <a:lumOff val="50000"/>
                  </a:schemeClr>
                </a:solidFill>
              </a:rPr>
              <a:t>Taken from </a:t>
            </a:r>
            <a:r>
              <a:rPr lang="en-GB" sz="1100" i="1" dirty="0" err="1">
                <a:solidFill>
                  <a:schemeClr val="tx1">
                    <a:lumMod val="50000"/>
                    <a:lumOff val="50000"/>
                  </a:schemeClr>
                </a:solidFill>
              </a:rPr>
              <a:t>MfD</a:t>
            </a:r>
            <a:r>
              <a:rPr lang="en-GB" sz="1100" i="1" dirty="0">
                <a:solidFill>
                  <a:schemeClr val="tx1">
                    <a:lumMod val="50000"/>
                    <a:lumOff val="50000"/>
                  </a:schemeClr>
                </a:solidFill>
              </a:rPr>
              <a:t> 2016/2017 slides</a:t>
            </a:r>
          </a:p>
        </p:txBody>
      </p:sp>
      <p:sp>
        <p:nvSpPr>
          <p:cNvPr id="10" name="Rectangle 9">
            <a:extLst>
              <a:ext uri="{FF2B5EF4-FFF2-40B4-BE49-F238E27FC236}">
                <a16:creationId xmlns:a16="http://schemas.microsoft.com/office/drawing/2014/main" xmlns="" id="{27AEBFD7-0064-CC49-BCA3-2685A47724A3}"/>
              </a:ext>
            </a:extLst>
          </p:cNvPr>
          <p:cNvSpPr/>
          <p:nvPr/>
        </p:nvSpPr>
        <p:spPr>
          <a:xfrm>
            <a:off x="147563" y="114333"/>
            <a:ext cx="3257607" cy="461665"/>
          </a:xfrm>
          <a:prstGeom prst="rect">
            <a:avLst/>
          </a:prstGeom>
        </p:spPr>
        <p:txBody>
          <a:bodyPr wrap="square">
            <a:spAutoFit/>
          </a:bodyPr>
          <a:lstStyle/>
          <a:p>
            <a:r>
              <a:rPr lang="en-US" sz="2400" dirty="0">
                <a:solidFill>
                  <a:schemeClr val="accent4">
                    <a:lumMod val="40000"/>
                    <a:lumOff val="60000"/>
                  </a:schemeClr>
                </a:solidFill>
                <a:latin typeface="Britannic Bold" panose="020B0903060703020204" pitchFamily="34" charset="77"/>
              </a:rPr>
              <a:t>REALIGNING</a:t>
            </a:r>
            <a:endParaRPr lang="en-US" sz="2400" dirty="0">
              <a:solidFill>
                <a:schemeClr val="accent4">
                  <a:lumMod val="40000"/>
                  <a:lumOff val="60000"/>
                </a:schemeClr>
              </a:solidFill>
            </a:endParaRPr>
          </a:p>
        </p:txBody>
      </p:sp>
    </p:spTree>
    <p:extLst>
      <p:ext uri="{BB962C8B-B14F-4D97-AF65-F5344CB8AC3E}">
        <p14:creationId xmlns:p14="http://schemas.microsoft.com/office/powerpoint/2010/main" xmlns="" val="703353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BB0CA404-D9D4-B746-A82D-7C80794600A9}"/>
              </a:ext>
            </a:extLst>
          </p:cNvPr>
          <p:cNvSpPr/>
          <p:nvPr/>
        </p:nvSpPr>
        <p:spPr>
          <a:xfrm>
            <a:off x="680365" y="4742141"/>
            <a:ext cx="11243411" cy="1704975"/>
          </a:xfrm>
          <a:prstGeom prst="rect">
            <a:avLst/>
          </a:prstGeom>
          <a:solidFill>
            <a:srgbClr val="FFF2C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a:extLst>
              <a:ext uri="{FF2B5EF4-FFF2-40B4-BE49-F238E27FC236}">
                <a16:creationId xmlns:a16="http://schemas.microsoft.com/office/drawing/2014/main" xmlns="" id="{19586374-68C8-5747-9CEC-E3E0B39CDAD2}"/>
              </a:ext>
            </a:extLst>
          </p:cNvPr>
          <p:cNvGrpSpPr/>
          <p:nvPr/>
        </p:nvGrpSpPr>
        <p:grpSpPr>
          <a:xfrm>
            <a:off x="0" y="0"/>
            <a:ext cx="12192000" cy="1340314"/>
            <a:chOff x="0" y="0"/>
            <a:chExt cx="12192000" cy="1340314"/>
          </a:xfrm>
        </p:grpSpPr>
        <p:grpSp>
          <p:nvGrpSpPr>
            <p:cNvPr id="10" name="Group 9">
              <a:extLst>
                <a:ext uri="{FF2B5EF4-FFF2-40B4-BE49-F238E27FC236}">
                  <a16:creationId xmlns:a16="http://schemas.microsoft.com/office/drawing/2014/main" xmlns="" id="{1C42747D-2ECF-334E-A9AE-6187F08FC902}"/>
                </a:ext>
              </a:extLst>
            </p:cNvPr>
            <p:cNvGrpSpPr/>
            <p:nvPr/>
          </p:nvGrpSpPr>
          <p:grpSpPr>
            <a:xfrm>
              <a:off x="0" y="0"/>
              <a:ext cx="12192000" cy="596349"/>
              <a:chOff x="0" y="0"/>
              <a:chExt cx="12192000" cy="596349"/>
            </a:xfrm>
          </p:grpSpPr>
          <p:sp>
            <p:nvSpPr>
              <p:cNvPr id="11" name="Rectangle 10">
                <a:extLst>
                  <a:ext uri="{FF2B5EF4-FFF2-40B4-BE49-F238E27FC236}">
                    <a16:creationId xmlns:a16="http://schemas.microsoft.com/office/drawing/2014/main" xmlns="" id="{5F0662B8-0C9F-3346-8A52-B6554B317AED}"/>
                  </a:ext>
                </a:extLst>
              </p:cNvPr>
              <p:cNvSpPr/>
              <p:nvPr/>
            </p:nvSpPr>
            <p:spPr>
              <a:xfrm>
                <a:off x="0" y="0"/>
                <a:ext cx="12192000" cy="5963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0A65C367-D308-3047-AA18-AF9DEDCEEB39}"/>
                  </a:ext>
                </a:extLst>
              </p:cNvPr>
              <p:cNvPicPr>
                <a:picLocks noChangeAspect="1"/>
              </p:cNvPicPr>
              <p:nvPr/>
            </p:nvPicPr>
            <p:blipFill rotWithShape="1">
              <a:blip r:embed="rId2"/>
              <a:srcRect l="8479" t="31443" r="8747" b="31264"/>
              <a:stretch/>
            </p:blipFill>
            <p:spPr>
              <a:xfrm>
                <a:off x="9899374" y="0"/>
                <a:ext cx="2292626" cy="596349"/>
              </a:xfrm>
              <a:prstGeom prst="rect">
                <a:avLst/>
              </a:prstGeom>
            </p:spPr>
          </p:pic>
        </p:grpSp>
        <p:sp>
          <p:nvSpPr>
            <p:cNvPr id="13" name="TextBox 12">
              <a:extLst>
                <a:ext uri="{FF2B5EF4-FFF2-40B4-BE49-F238E27FC236}">
                  <a16:creationId xmlns:a16="http://schemas.microsoft.com/office/drawing/2014/main" xmlns="" id="{470261A2-F05B-9142-B20A-8F242BF981F3}"/>
                </a:ext>
              </a:extLst>
            </p:cNvPr>
            <p:cNvSpPr txBox="1"/>
            <p:nvPr/>
          </p:nvSpPr>
          <p:spPr>
            <a:xfrm>
              <a:off x="0" y="755539"/>
              <a:ext cx="12192000" cy="584775"/>
            </a:xfrm>
            <a:prstGeom prst="rect">
              <a:avLst/>
            </a:prstGeom>
            <a:solidFill>
              <a:schemeClr val="bg1">
                <a:lumMod val="85000"/>
              </a:schemeClr>
            </a:solidFill>
          </p:spPr>
          <p:txBody>
            <a:bodyPr wrap="square" rtlCol="0" anchor="ctr">
              <a:spAutoFit/>
            </a:bodyPr>
            <a:lstStyle/>
            <a:p>
              <a:r>
                <a:rPr lang="en-US" sz="3200" dirty="0">
                  <a:latin typeface="Britannic Bold" panose="020B0903060703020204" pitchFamily="34" charset="77"/>
                </a:rPr>
                <a:t>Lecture structure:</a:t>
              </a:r>
            </a:p>
          </p:txBody>
        </p:sp>
      </p:grpSp>
      <p:sp>
        <p:nvSpPr>
          <p:cNvPr id="15" name="Rectangle 14">
            <a:extLst>
              <a:ext uri="{FF2B5EF4-FFF2-40B4-BE49-F238E27FC236}">
                <a16:creationId xmlns:a16="http://schemas.microsoft.com/office/drawing/2014/main" xmlns="" id="{1491DFF2-F30A-C047-AAC0-7A4982DA9D86}"/>
              </a:ext>
            </a:extLst>
          </p:cNvPr>
          <p:cNvSpPr/>
          <p:nvPr/>
        </p:nvSpPr>
        <p:spPr>
          <a:xfrm>
            <a:off x="622852" y="2565187"/>
            <a:ext cx="3273289" cy="553998"/>
          </a:xfrm>
          <a:prstGeom prst="rect">
            <a:avLst/>
          </a:prstGeom>
        </p:spPr>
        <p:txBody>
          <a:bodyPr wrap="square">
            <a:spAutoFit/>
          </a:bodyPr>
          <a:lstStyle/>
          <a:p>
            <a:pPr algn="ctr"/>
            <a:r>
              <a:rPr lang="en-US" sz="3000" dirty="0">
                <a:latin typeface="Britannic Bold" panose="020B0903060703020204" pitchFamily="34" charset="77"/>
              </a:rPr>
              <a:t>REALIGNING</a:t>
            </a:r>
          </a:p>
        </p:txBody>
      </p:sp>
      <p:sp>
        <p:nvSpPr>
          <p:cNvPr id="16" name="Rectangle 15">
            <a:extLst>
              <a:ext uri="{FF2B5EF4-FFF2-40B4-BE49-F238E27FC236}">
                <a16:creationId xmlns:a16="http://schemas.microsoft.com/office/drawing/2014/main" xmlns="" id="{0160AF24-08AB-4946-9FB3-1BABAE0C74E4}"/>
              </a:ext>
            </a:extLst>
          </p:cNvPr>
          <p:cNvSpPr/>
          <p:nvPr/>
        </p:nvSpPr>
        <p:spPr>
          <a:xfrm>
            <a:off x="622852" y="5094084"/>
            <a:ext cx="3273287" cy="553998"/>
          </a:xfrm>
          <a:prstGeom prst="rect">
            <a:avLst/>
          </a:prstGeom>
        </p:spPr>
        <p:txBody>
          <a:bodyPr wrap="square">
            <a:spAutoFit/>
          </a:bodyPr>
          <a:lstStyle/>
          <a:p>
            <a:pPr algn="ctr"/>
            <a:r>
              <a:rPr lang="en-US" sz="3000" dirty="0">
                <a:latin typeface="Britannic Bold" panose="020B0903060703020204" pitchFamily="34" charset="77"/>
              </a:rPr>
              <a:t>UNWARPING</a:t>
            </a:r>
            <a:endParaRPr lang="en-US" sz="3000" dirty="0"/>
          </a:p>
        </p:txBody>
      </p:sp>
      <p:sp>
        <p:nvSpPr>
          <p:cNvPr id="17" name="Rectangle 16">
            <a:extLst>
              <a:ext uri="{FF2B5EF4-FFF2-40B4-BE49-F238E27FC236}">
                <a16:creationId xmlns:a16="http://schemas.microsoft.com/office/drawing/2014/main" xmlns="" id="{A1E715C6-6CF0-5645-9B77-4A7D3133BB1C}"/>
              </a:ext>
            </a:extLst>
          </p:cNvPr>
          <p:cNvSpPr/>
          <p:nvPr/>
        </p:nvSpPr>
        <p:spPr>
          <a:xfrm>
            <a:off x="1900262" y="5917795"/>
            <a:ext cx="718466" cy="369332"/>
          </a:xfrm>
          <a:prstGeom prst="rect">
            <a:avLst/>
          </a:prstGeom>
        </p:spPr>
        <p:txBody>
          <a:bodyPr wrap="none">
            <a:spAutoFit/>
          </a:bodyPr>
          <a:lstStyle/>
          <a:p>
            <a:r>
              <a:rPr lang="en-US" dirty="0">
                <a:latin typeface="Batang" panose="02030600000101010101" pitchFamily="18" charset="-127"/>
                <a:ea typeface="Batang" panose="02030600000101010101" pitchFamily="18" charset="-127"/>
                <a:cs typeface="Arial" panose="020B0604020202020204" pitchFamily="34" charset="0"/>
              </a:rPr>
              <a:t>Sean</a:t>
            </a:r>
            <a:endParaRPr lang="en-US" dirty="0"/>
          </a:p>
        </p:txBody>
      </p:sp>
      <p:sp>
        <p:nvSpPr>
          <p:cNvPr id="18" name="Rectangle 17">
            <a:extLst>
              <a:ext uri="{FF2B5EF4-FFF2-40B4-BE49-F238E27FC236}">
                <a16:creationId xmlns:a16="http://schemas.microsoft.com/office/drawing/2014/main" xmlns="" id="{F84DFCAD-A44B-5241-B9BB-FB0330C0C124}"/>
              </a:ext>
            </a:extLst>
          </p:cNvPr>
          <p:cNvSpPr/>
          <p:nvPr/>
        </p:nvSpPr>
        <p:spPr>
          <a:xfrm>
            <a:off x="1852171" y="3388898"/>
            <a:ext cx="814647" cy="369332"/>
          </a:xfrm>
          <a:prstGeom prst="rect">
            <a:avLst/>
          </a:prstGeom>
        </p:spPr>
        <p:txBody>
          <a:bodyPr wrap="none">
            <a:spAutoFit/>
          </a:bodyPr>
          <a:lstStyle/>
          <a:p>
            <a:r>
              <a:rPr lang="en-US" dirty="0">
                <a:latin typeface="Batang" panose="02030600000101010101" pitchFamily="18" charset="-127"/>
                <a:ea typeface="Batang" panose="02030600000101010101" pitchFamily="18" charset="-127"/>
                <a:cs typeface="Arial" panose="020B0604020202020204" pitchFamily="34" charset="0"/>
              </a:rPr>
              <a:t>Laura</a:t>
            </a:r>
            <a:endParaRPr lang="en-US" dirty="0"/>
          </a:p>
        </p:txBody>
      </p:sp>
      <p:sp>
        <p:nvSpPr>
          <p:cNvPr id="19" name="Rectangle 18">
            <a:extLst>
              <a:ext uri="{FF2B5EF4-FFF2-40B4-BE49-F238E27FC236}">
                <a16:creationId xmlns:a16="http://schemas.microsoft.com/office/drawing/2014/main" xmlns="" id="{998E5665-8D44-E04D-B09F-FD9B51CDEC07}"/>
              </a:ext>
            </a:extLst>
          </p:cNvPr>
          <p:cNvSpPr/>
          <p:nvPr/>
        </p:nvSpPr>
        <p:spPr>
          <a:xfrm>
            <a:off x="4237927" y="2127014"/>
            <a:ext cx="5249842" cy="1631216"/>
          </a:xfrm>
          <a:prstGeom prst="rect">
            <a:avLst/>
          </a:prstGeom>
        </p:spPr>
        <p:txBody>
          <a:bodyPr wrap="square">
            <a:spAutoFit/>
          </a:bodyPr>
          <a:lstStyle/>
          <a:p>
            <a:pPr marL="514350" indent="-514350">
              <a:buAutoNum type="arabicPeriod"/>
            </a:pPr>
            <a:r>
              <a:rPr lang="en-US" sz="2000" dirty="0">
                <a:latin typeface="Avenir Next" panose="020B0503020202020204" pitchFamily="34" charset="0"/>
              </a:rPr>
              <a:t>Place in Preprocessing</a:t>
            </a:r>
          </a:p>
          <a:p>
            <a:pPr marL="514350" indent="-514350">
              <a:buAutoNum type="arabicPeriod"/>
            </a:pPr>
            <a:r>
              <a:rPr lang="en-US" sz="2000" dirty="0">
                <a:latin typeface="Avenir Next" panose="020B0503020202020204" pitchFamily="34" charset="0"/>
              </a:rPr>
              <a:t>fMRI voxel</a:t>
            </a:r>
          </a:p>
          <a:p>
            <a:pPr marL="514350" indent="-514350">
              <a:buAutoNum type="arabicPeriod"/>
            </a:pPr>
            <a:r>
              <a:rPr lang="en-US" sz="2000" dirty="0">
                <a:latin typeface="Avenir Next" panose="020B0503020202020204" pitchFamily="34" charset="0"/>
              </a:rPr>
              <a:t>Key assumptions</a:t>
            </a:r>
          </a:p>
          <a:p>
            <a:pPr marL="514350" indent="-514350">
              <a:buAutoNum type="arabicPeriod"/>
            </a:pPr>
            <a:r>
              <a:rPr lang="en-US" sz="2000" dirty="0">
                <a:latin typeface="Avenir Next" panose="020B0503020202020204" pitchFamily="34" charset="0"/>
              </a:rPr>
              <a:t>Head movements</a:t>
            </a:r>
          </a:p>
          <a:p>
            <a:pPr marL="514350" indent="-514350">
              <a:buAutoNum type="arabicPeriod"/>
            </a:pPr>
            <a:r>
              <a:rPr lang="en-US" sz="2000" dirty="0">
                <a:latin typeface="Avenir Next" panose="020B0503020202020204" pitchFamily="34" charset="0"/>
              </a:rPr>
              <a:t>Registration: </a:t>
            </a:r>
            <a:r>
              <a:rPr lang="en-US" dirty="0">
                <a:latin typeface="Avenir Next" panose="020B0503020202020204" pitchFamily="34" charset="0"/>
              </a:rPr>
              <a:t>4 steps</a:t>
            </a:r>
          </a:p>
        </p:txBody>
      </p:sp>
      <p:sp>
        <p:nvSpPr>
          <p:cNvPr id="20" name="Rectangle 19">
            <a:extLst>
              <a:ext uri="{FF2B5EF4-FFF2-40B4-BE49-F238E27FC236}">
                <a16:creationId xmlns:a16="http://schemas.microsoft.com/office/drawing/2014/main" xmlns="" id="{82E79C17-633B-4A47-AADF-435A8709C114}"/>
              </a:ext>
            </a:extLst>
          </p:cNvPr>
          <p:cNvSpPr/>
          <p:nvPr/>
        </p:nvSpPr>
        <p:spPr>
          <a:xfrm>
            <a:off x="4237927" y="5086798"/>
            <a:ext cx="7954073" cy="1015663"/>
          </a:xfrm>
          <a:prstGeom prst="rect">
            <a:avLst/>
          </a:prstGeom>
        </p:spPr>
        <p:txBody>
          <a:bodyPr wrap="square">
            <a:spAutoFit/>
          </a:bodyPr>
          <a:lstStyle/>
          <a:p>
            <a:pPr marL="514350" indent="-514350">
              <a:buAutoNum type="arabicPeriod"/>
            </a:pPr>
            <a:r>
              <a:rPr lang="en-GB" sz="2000" dirty="0">
                <a:latin typeface="Avenir Next" panose="020B0503020202020204" pitchFamily="34" charset="0"/>
              </a:rPr>
              <a:t>Recap and extension of basic physics </a:t>
            </a:r>
          </a:p>
          <a:p>
            <a:pPr marL="514350" indent="-514350">
              <a:buAutoNum type="arabicPeriod"/>
            </a:pPr>
            <a:r>
              <a:rPr lang="en-GB" sz="2000" dirty="0">
                <a:latin typeface="Avenir Next" panose="020B0503020202020204" pitchFamily="34" charset="0"/>
              </a:rPr>
              <a:t>Magnetic field inhomogeneities and image distortion </a:t>
            </a:r>
          </a:p>
          <a:p>
            <a:pPr marL="514350" indent="-514350">
              <a:buAutoNum type="arabicPeriod"/>
            </a:pPr>
            <a:r>
              <a:rPr lang="en-GB" sz="2000" dirty="0">
                <a:latin typeface="Avenir Next" panose="020B0503020202020204" pitchFamily="34" charset="0"/>
              </a:rPr>
              <a:t>Magnetic field inhomogeneities and movement interactions</a:t>
            </a:r>
          </a:p>
        </p:txBody>
      </p:sp>
    </p:spTree>
    <p:extLst>
      <p:ext uri="{BB962C8B-B14F-4D97-AF65-F5344CB8AC3E}">
        <p14:creationId xmlns:p14="http://schemas.microsoft.com/office/powerpoint/2010/main" xmlns="" val="92798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CE2C030E-D5B1-A040-BC72-D8694898C6B8}"/>
              </a:ext>
            </a:extLst>
          </p:cNvPr>
          <p:cNvGrpSpPr/>
          <p:nvPr/>
        </p:nvGrpSpPr>
        <p:grpSpPr>
          <a:xfrm>
            <a:off x="0" y="0"/>
            <a:ext cx="12192000" cy="596349"/>
            <a:chOff x="0" y="0"/>
            <a:chExt cx="12192000" cy="596349"/>
          </a:xfrm>
        </p:grpSpPr>
        <p:sp>
          <p:nvSpPr>
            <p:cNvPr id="3" name="Rectangle 2">
              <a:extLst>
                <a:ext uri="{FF2B5EF4-FFF2-40B4-BE49-F238E27FC236}">
                  <a16:creationId xmlns:a16="http://schemas.microsoft.com/office/drawing/2014/main" xmlns="" id="{DAD547CE-0DAA-5C4B-8232-328875244DF4}"/>
                </a:ext>
              </a:extLst>
            </p:cNvPr>
            <p:cNvSpPr/>
            <p:nvPr/>
          </p:nvSpPr>
          <p:spPr>
            <a:xfrm>
              <a:off x="0" y="0"/>
              <a:ext cx="12192000" cy="5963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FAB6B70C-DA85-734D-9C59-C7943E1E5BF7}"/>
                </a:ext>
              </a:extLst>
            </p:cNvPr>
            <p:cNvPicPr>
              <a:picLocks noChangeAspect="1"/>
            </p:cNvPicPr>
            <p:nvPr/>
          </p:nvPicPr>
          <p:blipFill rotWithShape="1">
            <a:blip r:embed="rId3"/>
            <a:srcRect l="8479" t="31443" r="8747" b="31264"/>
            <a:stretch/>
          </p:blipFill>
          <p:spPr>
            <a:xfrm>
              <a:off x="9899374" y="0"/>
              <a:ext cx="2292626" cy="596349"/>
            </a:xfrm>
            <a:prstGeom prst="rect">
              <a:avLst/>
            </a:prstGeom>
          </p:spPr>
        </p:pic>
      </p:grpSp>
      <p:graphicFrame>
        <p:nvGraphicFramePr>
          <p:cNvPr id="5" name="Table 4">
            <a:extLst>
              <a:ext uri="{FF2B5EF4-FFF2-40B4-BE49-F238E27FC236}">
                <a16:creationId xmlns:a16="http://schemas.microsoft.com/office/drawing/2014/main" xmlns="" id="{7C0FCE0C-3E85-074F-8FC9-7413283DBF0B}"/>
              </a:ext>
            </a:extLst>
          </p:cNvPr>
          <p:cNvGraphicFramePr>
            <a:graphicFrameLocks noGrp="1"/>
          </p:cNvGraphicFramePr>
          <p:nvPr>
            <p:extLst>
              <p:ext uri="{D42A27DB-BD31-4B8C-83A1-F6EECF244321}">
                <p14:modId xmlns:p14="http://schemas.microsoft.com/office/powerpoint/2010/main" xmlns="" val="2876675240"/>
              </p:ext>
            </p:extLst>
          </p:nvPr>
        </p:nvGraphicFramePr>
        <p:xfrm>
          <a:off x="-2" y="764367"/>
          <a:ext cx="12192003" cy="584775"/>
        </p:xfrm>
        <a:graphic>
          <a:graphicData uri="http://schemas.openxmlformats.org/drawingml/2006/table">
            <a:tbl>
              <a:tblPr firstRow="1" bandRow="1">
                <a:tableStyleId>{5C22544A-7EE6-4342-B048-85BDC9FD1C3A}</a:tableStyleId>
              </a:tblPr>
              <a:tblGrid>
                <a:gridCol w="4064001">
                  <a:extLst>
                    <a:ext uri="{9D8B030D-6E8A-4147-A177-3AD203B41FA5}">
                      <a16:colId xmlns:a16="http://schemas.microsoft.com/office/drawing/2014/main" xmlns="" val="4085898051"/>
                    </a:ext>
                  </a:extLst>
                </a:gridCol>
                <a:gridCol w="4064001">
                  <a:extLst>
                    <a:ext uri="{9D8B030D-6E8A-4147-A177-3AD203B41FA5}">
                      <a16:colId xmlns:a16="http://schemas.microsoft.com/office/drawing/2014/main" xmlns="" val="3125894412"/>
                    </a:ext>
                  </a:extLst>
                </a:gridCol>
                <a:gridCol w="4064001">
                  <a:extLst>
                    <a:ext uri="{9D8B030D-6E8A-4147-A177-3AD203B41FA5}">
                      <a16:colId xmlns:a16="http://schemas.microsoft.com/office/drawing/2014/main" xmlns="" val="4246370681"/>
                    </a:ext>
                  </a:extLst>
                </a:gridCol>
              </a:tblGrid>
              <a:tr h="584775">
                <a:tc>
                  <a:txBody>
                    <a:bodyPr/>
                    <a:lstStyle/>
                    <a:p>
                      <a:pPr algn="ctr"/>
                      <a:r>
                        <a:rPr lang="en-US" dirty="0">
                          <a:solidFill>
                            <a:schemeClr val="tx1"/>
                          </a:solidFill>
                          <a:latin typeface="Britannic Bold" panose="020B0903060703020204" pitchFamily="34" charset="77"/>
                        </a:rPr>
                        <a:t>Recap and extension of basic physics</a:t>
                      </a:r>
                    </a:p>
                  </a:txBody>
                  <a:tcPr anchor="ctr">
                    <a:solidFill>
                      <a:srgbClr val="D9D9D9"/>
                    </a:solidFill>
                  </a:tcPr>
                </a:tc>
                <a:tc>
                  <a:txBody>
                    <a:bodyPr/>
                    <a:lstStyle/>
                    <a:p>
                      <a:pPr algn="ctr"/>
                      <a:r>
                        <a:rPr lang="en-US" dirty="0">
                          <a:solidFill>
                            <a:schemeClr val="bg1">
                              <a:lumMod val="50000"/>
                            </a:schemeClr>
                          </a:solidFill>
                          <a:latin typeface="Britannic Bold" panose="020B0903060703020204" pitchFamily="34" charset="77"/>
                        </a:rPr>
                        <a:t>MFI + image distortion</a:t>
                      </a:r>
                    </a:p>
                  </a:txBody>
                  <a:tcPr anchor="ctr">
                    <a:solidFill>
                      <a:srgbClr val="D9D9D9"/>
                    </a:solidFill>
                  </a:tcPr>
                </a:tc>
                <a:tc>
                  <a:txBody>
                    <a:bodyPr/>
                    <a:lstStyle/>
                    <a:p>
                      <a:pPr algn="ctr"/>
                      <a:r>
                        <a:rPr lang="en-US" dirty="0">
                          <a:solidFill>
                            <a:schemeClr val="bg1">
                              <a:lumMod val="50000"/>
                            </a:schemeClr>
                          </a:solidFill>
                          <a:latin typeface="Britannic Bold" panose="020B0903060703020204" pitchFamily="34" charset="77"/>
                        </a:rPr>
                        <a:t>MFI + movement interactions</a:t>
                      </a:r>
                    </a:p>
                  </a:txBody>
                  <a:tcPr anchor="ctr">
                    <a:solidFill>
                      <a:srgbClr val="D9D9D9"/>
                    </a:solidFill>
                  </a:tcPr>
                </a:tc>
                <a:extLst>
                  <a:ext uri="{0D108BD9-81ED-4DB2-BD59-A6C34878D82A}">
                    <a16:rowId xmlns:a16="http://schemas.microsoft.com/office/drawing/2014/main" xmlns="" val="466733712"/>
                  </a:ext>
                </a:extLst>
              </a:tr>
            </a:tbl>
          </a:graphicData>
        </a:graphic>
      </p:graphicFrame>
      <p:sp>
        <p:nvSpPr>
          <p:cNvPr id="7" name="Rectangle 6">
            <a:extLst>
              <a:ext uri="{FF2B5EF4-FFF2-40B4-BE49-F238E27FC236}">
                <a16:creationId xmlns:a16="http://schemas.microsoft.com/office/drawing/2014/main" xmlns="" id="{27AEBFD7-0064-CC49-BCA3-2685A47724A3}"/>
              </a:ext>
            </a:extLst>
          </p:cNvPr>
          <p:cNvSpPr/>
          <p:nvPr/>
        </p:nvSpPr>
        <p:spPr>
          <a:xfrm>
            <a:off x="147563" y="114333"/>
            <a:ext cx="3257607" cy="461665"/>
          </a:xfrm>
          <a:prstGeom prst="rect">
            <a:avLst/>
          </a:prstGeom>
        </p:spPr>
        <p:txBody>
          <a:bodyPr wrap="square">
            <a:spAutoFit/>
          </a:bodyPr>
          <a:lstStyle/>
          <a:p>
            <a:r>
              <a:rPr lang="en-US" sz="2400" dirty="0">
                <a:solidFill>
                  <a:schemeClr val="accent4">
                    <a:lumMod val="40000"/>
                    <a:lumOff val="60000"/>
                  </a:schemeClr>
                </a:solidFill>
                <a:latin typeface="Britannic Bold" panose="020B0903060703020204" pitchFamily="34" charset="77"/>
              </a:rPr>
              <a:t>UNWARPING</a:t>
            </a:r>
            <a:endParaRPr lang="en-US" sz="2400" dirty="0">
              <a:solidFill>
                <a:schemeClr val="accent4">
                  <a:lumMod val="40000"/>
                  <a:lumOff val="60000"/>
                </a:schemeClr>
              </a:solidFill>
            </a:endParaRPr>
          </a:p>
        </p:txBody>
      </p:sp>
      <p:sp>
        <p:nvSpPr>
          <p:cNvPr id="8" name="TextBox 7">
            <a:extLst>
              <a:ext uri="{FF2B5EF4-FFF2-40B4-BE49-F238E27FC236}">
                <a16:creationId xmlns:a16="http://schemas.microsoft.com/office/drawing/2014/main" xmlns="" id="{BE711835-D2C5-D743-9DD0-B5524186FA34}"/>
              </a:ext>
            </a:extLst>
          </p:cNvPr>
          <p:cNvSpPr txBox="1"/>
          <p:nvPr/>
        </p:nvSpPr>
        <p:spPr>
          <a:xfrm>
            <a:off x="190671" y="1673861"/>
            <a:ext cx="8441265" cy="461665"/>
          </a:xfrm>
          <a:prstGeom prst="rect">
            <a:avLst/>
          </a:prstGeom>
          <a:noFill/>
          <a:ln>
            <a:solidFill>
              <a:schemeClr val="accent6">
                <a:lumMod val="60000"/>
                <a:lumOff val="40000"/>
              </a:schemeClr>
            </a:solidFill>
          </a:ln>
        </p:spPr>
        <p:txBody>
          <a:bodyPr wrap="square" rtlCol="0" anchor="ctr">
            <a:spAutoFit/>
          </a:bodyPr>
          <a:lstStyle/>
          <a:p>
            <a:r>
              <a:rPr lang="en-US" sz="2400" b="1" dirty="0">
                <a:solidFill>
                  <a:schemeClr val="accent6">
                    <a:lumMod val="75000"/>
                  </a:schemeClr>
                </a:solidFill>
                <a:latin typeface="Avenir Next" panose="020B0503020202020204" pitchFamily="34" charset="0"/>
              </a:rPr>
              <a:t>Pre-Processing: UNWARPING</a:t>
            </a:r>
          </a:p>
        </p:txBody>
      </p:sp>
      <p:sp>
        <p:nvSpPr>
          <p:cNvPr id="9" name="TextBox 8">
            <a:extLst>
              <a:ext uri="{FF2B5EF4-FFF2-40B4-BE49-F238E27FC236}">
                <a16:creationId xmlns:a16="http://schemas.microsoft.com/office/drawing/2014/main" xmlns="" id="{149C56B7-A806-F548-8909-F33F7B648F66}"/>
              </a:ext>
            </a:extLst>
          </p:cNvPr>
          <p:cNvSpPr txBox="1"/>
          <p:nvPr/>
        </p:nvSpPr>
        <p:spPr>
          <a:xfrm>
            <a:off x="789666" y="2670048"/>
            <a:ext cx="8753690" cy="3323987"/>
          </a:xfrm>
          <a:prstGeom prst="rect">
            <a:avLst/>
          </a:prstGeom>
          <a:noFill/>
        </p:spPr>
        <p:txBody>
          <a:bodyPr wrap="square" rtlCol="0">
            <a:spAutoFit/>
          </a:bodyPr>
          <a:lstStyle/>
          <a:p>
            <a:r>
              <a:rPr lang="en-GB" sz="3000" dirty="0"/>
              <a:t>Within-subject: Realignment </a:t>
            </a:r>
          </a:p>
          <a:p>
            <a:endParaRPr lang="en-GB" sz="3000" dirty="0"/>
          </a:p>
          <a:p>
            <a:r>
              <a:rPr lang="en-GB" sz="3000" b="1" dirty="0">
                <a:solidFill>
                  <a:schemeClr val="accent6">
                    <a:lumMod val="75000"/>
                  </a:schemeClr>
                </a:solidFill>
              </a:rPr>
              <a:t>Within-subject: EPI Distortion Correction (unwarping)</a:t>
            </a:r>
          </a:p>
          <a:p>
            <a:endParaRPr lang="en-GB" sz="3000" b="1" dirty="0">
              <a:solidFill>
                <a:schemeClr val="accent6">
                  <a:lumMod val="50000"/>
                </a:schemeClr>
              </a:solidFill>
            </a:endParaRPr>
          </a:p>
          <a:p>
            <a:r>
              <a:rPr lang="en-GB" sz="3000" dirty="0"/>
              <a:t>Within-subject: Co-registration </a:t>
            </a:r>
          </a:p>
          <a:p>
            <a:endParaRPr lang="en-GB" sz="3000" dirty="0"/>
          </a:p>
          <a:p>
            <a:r>
              <a:rPr lang="en-GB" sz="3000" dirty="0"/>
              <a:t>Between-subject: Normalise/Segment </a:t>
            </a:r>
          </a:p>
        </p:txBody>
      </p:sp>
    </p:spTree>
    <p:extLst>
      <p:ext uri="{BB962C8B-B14F-4D97-AF65-F5344CB8AC3E}">
        <p14:creationId xmlns:p14="http://schemas.microsoft.com/office/powerpoint/2010/main" xmlns="" val="2126991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CE2C030E-D5B1-A040-BC72-D8694898C6B8}"/>
              </a:ext>
            </a:extLst>
          </p:cNvPr>
          <p:cNvGrpSpPr/>
          <p:nvPr/>
        </p:nvGrpSpPr>
        <p:grpSpPr>
          <a:xfrm>
            <a:off x="0" y="0"/>
            <a:ext cx="12192000" cy="596349"/>
            <a:chOff x="0" y="0"/>
            <a:chExt cx="12192000" cy="596349"/>
          </a:xfrm>
        </p:grpSpPr>
        <p:sp>
          <p:nvSpPr>
            <p:cNvPr id="3" name="Rectangle 2">
              <a:extLst>
                <a:ext uri="{FF2B5EF4-FFF2-40B4-BE49-F238E27FC236}">
                  <a16:creationId xmlns:a16="http://schemas.microsoft.com/office/drawing/2014/main" xmlns="" id="{DAD547CE-0DAA-5C4B-8232-328875244DF4}"/>
                </a:ext>
              </a:extLst>
            </p:cNvPr>
            <p:cNvSpPr/>
            <p:nvPr/>
          </p:nvSpPr>
          <p:spPr>
            <a:xfrm>
              <a:off x="0" y="0"/>
              <a:ext cx="12192000" cy="5963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FAB6B70C-DA85-734D-9C59-C7943E1E5BF7}"/>
                </a:ext>
              </a:extLst>
            </p:cNvPr>
            <p:cNvPicPr>
              <a:picLocks noChangeAspect="1"/>
            </p:cNvPicPr>
            <p:nvPr/>
          </p:nvPicPr>
          <p:blipFill rotWithShape="1">
            <a:blip r:embed="rId3"/>
            <a:srcRect l="8479" t="31443" r="8747" b="31264"/>
            <a:stretch/>
          </p:blipFill>
          <p:spPr>
            <a:xfrm>
              <a:off x="9899374" y="0"/>
              <a:ext cx="2292626" cy="596349"/>
            </a:xfrm>
            <a:prstGeom prst="rect">
              <a:avLst/>
            </a:prstGeom>
          </p:spPr>
        </p:pic>
      </p:grpSp>
      <p:sp>
        <p:nvSpPr>
          <p:cNvPr id="7" name="Rectangle 6">
            <a:extLst>
              <a:ext uri="{FF2B5EF4-FFF2-40B4-BE49-F238E27FC236}">
                <a16:creationId xmlns:a16="http://schemas.microsoft.com/office/drawing/2014/main" xmlns="" id="{27AEBFD7-0064-CC49-BCA3-2685A47724A3}"/>
              </a:ext>
            </a:extLst>
          </p:cNvPr>
          <p:cNvSpPr/>
          <p:nvPr/>
        </p:nvSpPr>
        <p:spPr>
          <a:xfrm>
            <a:off x="147563" y="114333"/>
            <a:ext cx="3257607" cy="461665"/>
          </a:xfrm>
          <a:prstGeom prst="rect">
            <a:avLst/>
          </a:prstGeom>
        </p:spPr>
        <p:txBody>
          <a:bodyPr wrap="square">
            <a:spAutoFit/>
          </a:bodyPr>
          <a:lstStyle/>
          <a:p>
            <a:r>
              <a:rPr lang="en-US" sz="2400" dirty="0">
                <a:solidFill>
                  <a:schemeClr val="accent4">
                    <a:lumMod val="40000"/>
                    <a:lumOff val="60000"/>
                  </a:schemeClr>
                </a:solidFill>
                <a:latin typeface="Britannic Bold" panose="020B0903060703020204" pitchFamily="34" charset="77"/>
              </a:rPr>
              <a:t>UNWARPING</a:t>
            </a:r>
            <a:endParaRPr lang="en-US" sz="2400" dirty="0">
              <a:solidFill>
                <a:schemeClr val="accent4">
                  <a:lumMod val="40000"/>
                  <a:lumOff val="60000"/>
                </a:schemeClr>
              </a:solidFill>
            </a:endParaRPr>
          </a:p>
        </p:txBody>
      </p:sp>
      <p:sp>
        <p:nvSpPr>
          <p:cNvPr id="8" name="TextBox 7">
            <a:extLst>
              <a:ext uri="{FF2B5EF4-FFF2-40B4-BE49-F238E27FC236}">
                <a16:creationId xmlns:a16="http://schemas.microsoft.com/office/drawing/2014/main" xmlns="" id="{F968F139-2D58-804F-84A3-80B4F75F76BE}"/>
              </a:ext>
            </a:extLst>
          </p:cNvPr>
          <p:cNvSpPr txBox="1"/>
          <p:nvPr/>
        </p:nvSpPr>
        <p:spPr>
          <a:xfrm>
            <a:off x="650982" y="1732446"/>
            <a:ext cx="10890032" cy="461665"/>
          </a:xfrm>
          <a:prstGeom prst="rect">
            <a:avLst/>
          </a:prstGeom>
          <a:solidFill>
            <a:schemeClr val="accent6">
              <a:lumMod val="20000"/>
              <a:lumOff val="80000"/>
            </a:schemeClr>
          </a:solidFill>
          <a:ln>
            <a:noFill/>
          </a:ln>
        </p:spPr>
        <p:txBody>
          <a:bodyPr wrap="square" rtlCol="0">
            <a:spAutoFit/>
          </a:bodyPr>
          <a:lstStyle/>
          <a:p>
            <a:r>
              <a:rPr lang="en-US" sz="2400" b="1" dirty="0">
                <a:solidFill>
                  <a:schemeClr val="accent6">
                    <a:lumMod val="50000"/>
                  </a:schemeClr>
                </a:solidFill>
                <a:latin typeface="Avenir Next" panose="020B0503020202020204" pitchFamily="34" charset="0"/>
              </a:rPr>
              <a:t>Why does this matter?</a:t>
            </a:r>
            <a:endParaRPr lang="en-US" sz="2400" b="1" dirty="0">
              <a:solidFill>
                <a:schemeClr val="accent4"/>
              </a:solidFill>
              <a:latin typeface="Avenir Next" panose="020B0503020202020204" pitchFamily="34" charset="0"/>
            </a:endParaRPr>
          </a:p>
        </p:txBody>
      </p:sp>
      <p:sp>
        <p:nvSpPr>
          <p:cNvPr id="9" name="Content Placeholder 2">
            <a:extLst>
              <a:ext uri="{FF2B5EF4-FFF2-40B4-BE49-F238E27FC236}">
                <a16:creationId xmlns:a16="http://schemas.microsoft.com/office/drawing/2014/main" xmlns="" id="{58399855-3B5A-F547-9A85-6EC0AA659739}"/>
              </a:ext>
            </a:extLst>
          </p:cNvPr>
          <p:cNvSpPr txBox="1">
            <a:spLocks/>
          </p:cNvSpPr>
          <p:nvPr/>
        </p:nvSpPr>
        <p:spPr>
          <a:xfrm>
            <a:off x="650982" y="2577415"/>
            <a:ext cx="11236218" cy="4081623"/>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latin typeface="Avenir Next" panose="020B0503020202020204" pitchFamily="34" charset="0"/>
              </a:rPr>
              <a:t>Correspondence problem is not completely solved by registration </a:t>
            </a:r>
          </a:p>
          <a:p>
            <a:pPr lvl="2">
              <a:buFont typeface="Wingdings" panose="05000000000000000000" pitchFamily="2" charset="2"/>
              <a:buChar char="Ø"/>
            </a:pPr>
            <a:r>
              <a:rPr lang="en-GB" sz="1600" dirty="0">
                <a:latin typeface="Avenir Next" panose="020B0503020202020204" pitchFamily="34" charset="0"/>
              </a:rPr>
              <a:t>Because within trial/scan movement is not modelled as well </a:t>
            </a:r>
          </a:p>
          <a:p>
            <a:pPr marL="0" indent="0">
              <a:buFont typeface="Arial" panose="020B0604020202020204" pitchFamily="34" charset="0"/>
              <a:buNone/>
            </a:pPr>
            <a:endParaRPr lang="en-GB" sz="1600" dirty="0">
              <a:latin typeface="Avenir Next" panose="020B0503020202020204" pitchFamily="34" charset="0"/>
            </a:endParaRPr>
          </a:p>
          <a:p>
            <a:r>
              <a:rPr lang="en-GB" sz="1600" dirty="0">
                <a:latin typeface="Avenir Next" panose="020B0503020202020204" pitchFamily="34" charset="0"/>
              </a:rPr>
              <a:t>Other issues are also present (</a:t>
            </a:r>
            <a:r>
              <a:rPr lang="en-AU" altLang="en-US" sz="1600" dirty="0" err="1">
                <a:solidFill>
                  <a:srgbClr val="000000"/>
                </a:solidFill>
                <a:latin typeface="Avenir Next" panose="020B0503020202020204" pitchFamily="34" charset="0"/>
                <a:cs typeface="Times New Roman" panose="02020603050405020304" pitchFamily="18" charset="0"/>
              </a:rPr>
              <a:t>Friston</a:t>
            </a:r>
            <a:r>
              <a:rPr lang="en-AU" altLang="en-US" sz="1600" dirty="0">
                <a:solidFill>
                  <a:srgbClr val="000000"/>
                </a:solidFill>
                <a:latin typeface="Avenir Next" panose="020B0503020202020204" pitchFamily="34" charset="0"/>
                <a:cs typeface="Times New Roman" panose="02020603050405020304" pitchFamily="18" charset="0"/>
              </a:rPr>
              <a:t>, Williams, Howard, </a:t>
            </a:r>
            <a:r>
              <a:rPr lang="en-AU" altLang="en-US" sz="1600" dirty="0" err="1">
                <a:solidFill>
                  <a:srgbClr val="000000"/>
                </a:solidFill>
                <a:latin typeface="Avenir Next" panose="020B0503020202020204" pitchFamily="34" charset="0"/>
                <a:cs typeface="Times New Roman" panose="02020603050405020304" pitchFamily="18" charset="0"/>
              </a:rPr>
              <a:t>Frackowiak</a:t>
            </a:r>
            <a:r>
              <a:rPr lang="en-AU" altLang="en-US" sz="1600" dirty="0">
                <a:solidFill>
                  <a:srgbClr val="000000"/>
                </a:solidFill>
                <a:latin typeface="Avenir Next" panose="020B0503020202020204" pitchFamily="34" charset="0"/>
                <a:cs typeface="Times New Roman" panose="02020603050405020304" pitchFamily="18" charset="0"/>
              </a:rPr>
              <a:t> and Turner, 1996a), including but not limited to:</a:t>
            </a:r>
            <a:endParaRPr lang="en-GB" sz="1600" dirty="0">
              <a:latin typeface="Avenir Next" panose="020B0503020202020204" pitchFamily="34" charset="0"/>
            </a:endParaRPr>
          </a:p>
          <a:p>
            <a:pPr lvl="2">
              <a:buFont typeface="Wingdings" panose="05000000000000000000" pitchFamily="2" charset="2"/>
              <a:buChar char="Ø"/>
            </a:pPr>
            <a:r>
              <a:rPr lang="en-GB" sz="1600" b="1" dirty="0">
                <a:latin typeface="Avenir Next" panose="020B0503020202020204" pitchFamily="34" charset="0"/>
              </a:rPr>
              <a:t>Image distortions caused by magnetic field inhomogeneities </a:t>
            </a:r>
          </a:p>
          <a:p>
            <a:pPr lvl="2">
              <a:buFont typeface="Wingdings" panose="05000000000000000000" pitchFamily="2" charset="2"/>
              <a:buChar char="Ø"/>
            </a:pPr>
            <a:r>
              <a:rPr lang="en-GB" sz="1600" b="1" dirty="0">
                <a:latin typeface="Avenir Next" panose="020B0503020202020204" pitchFamily="34" charset="0"/>
              </a:rPr>
              <a:t>Movement/motion-by-MF inhomogeneity interactions </a:t>
            </a:r>
          </a:p>
          <a:p>
            <a:pPr lvl="2">
              <a:buFont typeface="Wingdings" panose="05000000000000000000" pitchFamily="2" charset="2"/>
              <a:buChar char="Ø"/>
            </a:pPr>
            <a:r>
              <a:rPr lang="en-GB" sz="1600" dirty="0">
                <a:latin typeface="Avenir Next" panose="020B0503020202020204" pitchFamily="34" charset="0"/>
              </a:rPr>
              <a:t>Spin-excitation history effects</a:t>
            </a:r>
          </a:p>
          <a:p>
            <a:pPr lvl="2">
              <a:buFont typeface="Wingdings" panose="05000000000000000000" pitchFamily="2" charset="2"/>
              <a:buChar char="Ø"/>
            </a:pPr>
            <a:r>
              <a:rPr lang="en-GB" sz="1600" dirty="0">
                <a:latin typeface="Avenir Next" panose="020B0503020202020204" pitchFamily="34" charset="0"/>
              </a:rPr>
              <a:t>Within-scan movement</a:t>
            </a:r>
          </a:p>
          <a:p>
            <a:pPr>
              <a:buFont typeface="Wingdings" panose="05000000000000000000" pitchFamily="2" charset="2"/>
              <a:buChar char="Ø"/>
            </a:pPr>
            <a:endParaRPr lang="en-GB" sz="1600" dirty="0">
              <a:latin typeface="Avenir Next" panose="020B0503020202020204" pitchFamily="34" charset="0"/>
            </a:endParaRPr>
          </a:p>
          <a:p>
            <a:r>
              <a:rPr lang="en-GB" sz="1600" dirty="0">
                <a:latin typeface="Avenir Next" panose="020B0503020202020204" pitchFamily="34" charset="0"/>
              </a:rPr>
              <a:t>Consequence:</a:t>
            </a:r>
          </a:p>
          <a:p>
            <a:pPr lvl="2">
              <a:buFont typeface="Wingdings" panose="05000000000000000000" pitchFamily="2" charset="2"/>
              <a:buChar char="Ø"/>
            </a:pPr>
            <a:r>
              <a:rPr lang="en-GB" sz="1600" dirty="0">
                <a:latin typeface="Avenir Next" panose="020B0503020202020204" pitchFamily="34" charset="0"/>
              </a:rPr>
              <a:t>Mostly a loss of sensitivity (decreased SNR), reducing power and increasing the chance of false negatives </a:t>
            </a:r>
          </a:p>
          <a:p>
            <a:pPr lvl="2">
              <a:buFont typeface="Wingdings" panose="05000000000000000000" pitchFamily="2" charset="2"/>
              <a:buChar char="Ø"/>
            </a:pPr>
            <a:r>
              <a:rPr lang="en-GB" sz="1600" dirty="0">
                <a:latin typeface="Avenir Next" panose="020B0503020202020204" pitchFamily="34" charset="0"/>
              </a:rPr>
              <a:t>Sometimes a loss of specificity (if movements are correlated with the task), resulting in false positives</a:t>
            </a:r>
          </a:p>
          <a:p>
            <a:pPr marL="0" indent="0">
              <a:buFont typeface="Arial" panose="020B0604020202020204" pitchFamily="34" charset="0"/>
              <a:buNone/>
            </a:pPr>
            <a:endParaRPr lang="en-GB" sz="1600" dirty="0">
              <a:latin typeface="Avenir Next" panose="020B0503020202020204" pitchFamily="34" charset="0"/>
            </a:endParaRPr>
          </a:p>
          <a:p>
            <a:r>
              <a:rPr lang="en-GB" sz="1600" dirty="0">
                <a:latin typeface="Avenir Next" panose="020B0503020202020204" pitchFamily="34" charset="0"/>
              </a:rPr>
              <a:t>Distortion correction is also essential for the analysis of simultaneously collected f(MRI)-EEG data.</a:t>
            </a:r>
          </a:p>
        </p:txBody>
      </p:sp>
      <p:graphicFrame>
        <p:nvGraphicFramePr>
          <p:cNvPr id="10" name="Table 9">
            <a:extLst>
              <a:ext uri="{FF2B5EF4-FFF2-40B4-BE49-F238E27FC236}">
                <a16:creationId xmlns:a16="http://schemas.microsoft.com/office/drawing/2014/main" xmlns="" id="{28D2791E-7D46-B24F-B9AF-B60F80246FD9}"/>
              </a:ext>
            </a:extLst>
          </p:cNvPr>
          <p:cNvGraphicFramePr>
            <a:graphicFrameLocks noGrp="1"/>
          </p:cNvGraphicFramePr>
          <p:nvPr>
            <p:extLst>
              <p:ext uri="{D42A27DB-BD31-4B8C-83A1-F6EECF244321}">
                <p14:modId xmlns:p14="http://schemas.microsoft.com/office/powerpoint/2010/main" xmlns="" val="1299792767"/>
              </p:ext>
            </p:extLst>
          </p:nvPr>
        </p:nvGraphicFramePr>
        <p:xfrm>
          <a:off x="-2" y="764367"/>
          <a:ext cx="12192003" cy="584775"/>
        </p:xfrm>
        <a:graphic>
          <a:graphicData uri="http://schemas.openxmlformats.org/drawingml/2006/table">
            <a:tbl>
              <a:tblPr firstRow="1" bandRow="1">
                <a:tableStyleId>{5C22544A-7EE6-4342-B048-85BDC9FD1C3A}</a:tableStyleId>
              </a:tblPr>
              <a:tblGrid>
                <a:gridCol w="4064001">
                  <a:extLst>
                    <a:ext uri="{9D8B030D-6E8A-4147-A177-3AD203B41FA5}">
                      <a16:colId xmlns:a16="http://schemas.microsoft.com/office/drawing/2014/main" xmlns="" val="4085898051"/>
                    </a:ext>
                  </a:extLst>
                </a:gridCol>
                <a:gridCol w="4064001">
                  <a:extLst>
                    <a:ext uri="{9D8B030D-6E8A-4147-A177-3AD203B41FA5}">
                      <a16:colId xmlns:a16="http://schemas.microsoft.com/office/drawing/2014/main" xmlns="" val="3125894412"/>
                    </a:ext>
                  </a:extLst>
                </a:gridCol>
                <a:gridCol w="4064001">
                  <a:extLst>
                    <a:ext uri="{9D8B030D-6E8A-4147-A177-3AD203B41FA5}">
                      <a16:colId xmlns:a16="http://schemas.microsoft.com/office/drawing/2014/main" xmlns="" val="4246370681"/>
                    </a:ext>
                  </a:extLst>
                </a:gridCol>
              </a:tblGrid>
              <a:tr h="584775">
                <a:tc>
                  <a:txBody>
                    <a:bodyPr/>
                    <a:lstStyle/>
                    <a:p>
                      <a:pPr algn="ctr"/>
                      <a:r>
                        <a:rPr lang="en-US" dirty="0">
                          <a:solidFill>
                            <a:schemeClr val="tx1"/>
                          </a:solidFill>
                          <a:latin typeface="Britannic Bold" panose="020B0903060703020204" pitchFamily="34" charset="77"/>
                        </a:rPr>
                        <a:t>Recap and extension of basic physics</a:t>
                      </a:r>
                    </a:p>
                  </a:txBody>
                  <a:tcPr anchor="ctr">
                    <a:solidFill>
                      <a:srgbClr val="D9D9D9"/>
                    </a:solidFill>
                  </a:tcPr>
                </a:tc>
                <a:tc>
                  <a:txBody>
                    <a:bodyPr/>
                    <a:lstStyle/>
                    <a:p>
                      <a:pPr algn="ctr"/>
                      <a:r>
                        <a:rPr lang="en-US" dirty="0">
                          <a:solidFill>
                            <a:schemeClr val="bg1">
                              <a:lumMod val="50000"/>
                            </a:schemeClr>
                          </a:solidFill>
                          <a:latin typeface="Britannic Bold" panose="020B0903060703020204" pitchFamily="34" charset="77"/>
                        </a:rPr>
                        <a:t>MFI + image distortion</a:t>
                      </a:r>
                    </a:p>
                  </a:txBody>
                  <a:tcPr anchor="ctr">
                    <a:solidFill>
                      <a:srgbClr val="D9D9D9"/>
                    </a:solidFill>
                  </a:tcPr>
                </a:tc>
                <a:tc>
                  <a:txBody>
                    <a:bodyPr/>
                    <a:lstStyle/>
                    <a:p>
                      <a:pPr algn="ctr"/>
                      <a:r>
                        <a:rPr lang="en-US" dirty="0">
                          <a:solidFill>
                            <a:schemeClr val="bg1">
                              <a:lumMod val="50000"/>
                            </a:schemeClr>
                          </a:solidFill>
                          <a:latin typeface="Britannic Bold" panose="020B0903060703020204" pitchFamily="34" charset="77"/>
                        </a:rPr>
                        <a:t>MFI + movement interactions</a:t>
                      </a:r>
                    </a:p>
                  </a:txBody>
                  <a:tcPr anchor="ctr">
                    <a:solidFill>
                      <a:srgbClr val="D9D9D9"/>
                    </a:solidFill>
                  </a:tcPr>
                </a:tc>
                <a:extLst>
                  <a:ext uri="{0D108BD9-81ED-4DB2-BD59-A6C34878D82A}">
                    <a16:rowId xmlns:a16="http://schemas.microsoft.com/office/drawing/2014/main" xmlns="" val="466733712"/>
                  </a:ext>
                </a:extLst>
              </a:tr>
            </a:tbl>
          </a:graphicData>
        </a:graphic>
      </p:graphicFrame>
    </p:spTree>
    <p:extLst>
      <p:ext uri="{BB962C8B-B14F-4D97-AF65-F5344CB8AC3E}">
        <p14:creationId xmlns:p14="http://schemas.microsoft.com/office/powerpoint/2010/main" xmlns="" val="872177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DF525741-65E5-924B-816B-55AE44659913}"/>
              </a:ext>
            </a:extLst>
          </p:cNvPr>
          <p:cNvSpPr/>
          <p:nvPr/>
        </p:nvSpPr>
        <p:spPr>
          <a:xfrm>
            <a:off x="474294" y="2073955"/>
            <a:ext cx="11243411" cy="1704975"/>
          </a:xfrm>
          <a:prstGeom prst="rect">
            <a:avLst/>
          </a:prstGeom>
          <a:solidFill>
            <a:srgbClr val="FFF2C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a:extLst>
              <a:ext uri="{FF2B5EF4-FFF2-40B4-BE49-F238E27FC236}">
                <a16:creationId xmlns:a16="http://schemas.microsoft.com/office/drawing/2014/main" xmlns="" id="{19586374-68C8-5747-9CEC-E3E0B39CDAD2}"/>
              </a:ext>
            </a:extLst>
          </p:cNvPr>
          <p:cNvGrpSpPr/>
          <p:nvPr/>
        </p:nvGrpSpPr>
        <p:grpSpPr>
          <a:xfrm>
            <a:off x="0" y="0"/>
            <a:ext cx="12192000" cy="1340314"/>
            <a:chOff x="0" y="0"/>
            <a:chExt cx="12192000" cy="1340314"/>
          </a:xfrm>
        </p:grpSpPr>
        <p:grpSp>
          <p:nvGrpSpPr>
            <p:cNvPr id="10" name="Group 9">
              <a:extLst>
                <a:ext uri="{FF2B5EF4-FFF2-40B4-BE49-F238E27FC236}">
                  <a16:creationId xmlns:a16="http://schemas.microsoft.com/office/drawing/2014/main" xmlns="" id="{1C42747D-2ECF-334E-A9AE-6187F08FC902}"/>
                </a:ext>
              </a:extLst>
            </p:cNvPr>
            <p:cNvGrpSpPr/>
            <p:nvPr/>
          </p:nvGrpSpPr>
          <p:grpSpPr>
            <a:xfrm>
              <a:off x="0" y="0"/>
              <a:ext cx="12192000" cy="596349"/>
              <a:chOff x="0" y="0"/>
              <a:chExt cx="12192000" cy="596349"/>
            </a:xfrm>
          </p:grpSpPr>
          <p:sp>
            <p:nvSpPr>
              <p:cNvPr id="11" name="Rectangle 10">
                <a:extLst>
                  <a:ext uri="{FF2B5EF4-FFF2-40B4-BE49-F238E27FC236}">
                    <a16:creationId xmlns:a16="http://schemas.microsoft.com/office/drawing/2014/main" xmlns="" id="{5F0662B8-0C9F-3346-8A52-B6554B317AED}"/>
                  </a:ext>
                </a:extLst>
              </p:cNvPr>
              <p:cNvSpPr/>
              <p:nvPr/>
            </p:nvSpPr>
            <p:spPr>
              <a:xfrm>
                <a:off x="0" y="0"/>
                <a:ext cx="12192000" cy="5963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0A65C367-D308-3047-AA18-AF9DEDCEEB39}"/>
                  </a:ext>
                </a:extLst>
              </p:cNvPr>
              <p:cNvPicPr>
                <a:picLocks noChangeAspect="1"/>
              </p:cNvPicPr>
              <p:nvPr/>
            </p:nvPicPr>
            <p:blipFill rotWithShape="1">
              <a:blip r:embed="rId2"/>
              <a:srcRect l="8479" t="31443" r="8747" b="31264"/>
              <a:stretch/>
            </p:blipFill>
            <p:spPr>
              <a:xfrm>
                <a:off x="9899374" y="0"/>
                <a:ext cx="2292626" cy="596349"/>
              </a:xfrm>
              <a:prstGeom prst="rect">
                <a:avLst/>
              </a:prstGeom>
            </p:spPr>
          </p:pic>
        </p:grpSp>
        <p:sp>
          <p:nvSpPr>
            <p:cNvPr id="13" name="TextBox 12">
              <a:extLst>
                <a:ext uri="{FF2B5EF4-FFF2-40B4-BE49-F238E27FC236}">
                  <a16:creationId xmlns:a16="http://schemas.microsoft.com/office/drawing/2014/main" xmlns="" id="{470261A2-F05B-9142-B20A-8F242BF981F3}"/>
                </a:ext>
              </a:extLst>
            </p:cNvPr>
            <p:cNvSpPr txBox="1"/>
            <p:nvPr/>
          </p:nvSpPr>
          <p:spPr>
            <a:xfrm>
              <a:off x="0" y="755539"/>
              <a:ext cx="12192000" cy="584775"/>
            </a:xfrm>
            <a:prstGeom prst="rect">
              <a:avLst/>
            </a:prstGeom>
            <a:solidFill>
              <a:schemeClr val="bg1">
                <a:lumMod val="85000"/>
              </a:schemeClr>
            </a:solidFill>
          </p:spPr>
          <p:txBody>
            <a:bodyPr wrap="square" rtlCol="0" anchor="ctr">
              <a:spAutoFit/>
            </a:bodyPr>
            <a:lstStyle/>
            <a:p>
              <a:r>
                <a:rPr lang="en-US" sz="3200" dirty="0">
                  <a:latin typeface="Britannic Bold" panose="020B0903060703020204" pitchFamily="34" charset="77"/>
                </a:rPr>
                <a:t>Lecture structure:</a:t>
              </a:r>
            </a:p>
          </p:txBody>
        </p:sp>
      </p:grpSp>
      <p:sp>
        <p:nvSpPr>
          <p:cNvPr id="15" name="Rectangle 14">
            <a:extLst>
              <a:ext uri="{FF2B5EF4-FFF2-40B4-BE49-F238E27FC236}">
                <a16:creationId xmlns:a16="http://schemas.microsoft.com/office/drawing/2014/main" xmlns="" id="{1491DFF2-F30A-C047-AAC0-7A4982DA9D86}"/>
              </a:ext>
            </a:extLst>
          </p:cNvPr>
          <p:cNvSpPr/>
          <p:nvPr/>
        </p:nvSpPr>
        <p:spPr>
          <a:xfrm>
            <a:off x="622852" y="2565187"/>
            <a:ext cx="3273289" cy="553998"/>
          </a:xfrm>
          <a:prstGeom prst="rect">
            <a:avLst/>
          </a:prstGeom>
        </p:spPr>
        <p:txBody>
          <a:bodyPr wrap="square">
            <a:spAutoFit/>
          </a:bodyPr>
          <a:lstStyle/>
          <a:p>
            <a:pPr algn="ctr"/>
            <a:r>
              <a:rPr lang="en-US" sz="3000" dirty="0">
                <a:latin typeface="Britannic Bold" panose="020B0903060703020204" pitchFamily="34" charset="77"/>
              </a:rPr>
              <a:t>REALIGNING</a:t>
            </a:r>
          </a:p>
        </p:txBody>
      </p:sp>
      <p:sp>
        <p:nvSpPr>
          <p:cNvPr id="16" name="Rectangle 15">
            <a:extLst>
              <a:ext uri="{FF2B5EF4-FFF2-40B4-BE49-F238E27FC236}">
                <a16:creationId xmlns:a16="http://schemas.microsoft.com/office/drawing/2014/main" xmlns="" id="{0160AF24-08AB-4946-9FB3-1BABAE0C74E4}"/>
              </a:ext>
            </a:extLst>
          </p:cNvPr>
          <p:cNvSpPr/>
          <p:nvPr/>
        </p:nvSpPr>
        <p:spPr>
          <a:xfrm>
            <a:off x="622852" y="5094084"/>
            <a:ext cx="3273287" cy="553998"/>
          </a:xfrm>
          <a:prstGeom prst="rect">
            <a:avLst/>
          </a:prstGeom>
        </p:spPr>
        <p:txBody>
          <a:bodyPr wrap="square">
            <a:spAutoFit/>
          </a:bodyPr>
          <a:lstStyle/>
          <a:p>
            <a:pPr algn="ctr"/>
            <a:r>
              <a:rPr lang="en-US" sz="3000" dirty="0">
                <a:latin typeface="Britannic Bold" panose="020B0903060703020204" pitchFamily="34" charset="77"/>
              </a:rPr>
              <a:t>UNWARPING</a:t>
            </a:r>
            <a:endParaRPr lang="en-US" sz="3000" dirty="0"/>
          </a:p>
        </p:txBody>
      </p:sp>
      <p:sp>
        <p:nvSpPr>
          <p:cNvPr id="17" name="Rectangle 16">
            <a:extLst>
              <a:ext uri="{FF2B5EF4-FFF2-40B4-BE49-F238E27FC236}">
                <a16:creationId xmlns:a16="http://schemas.microsoft.com/office/drawing/2014/main" xmlns="" id="{A1E715C6-6CF0-5645-9B77-4A7D3133BB1C}"/>
              </a:ext>
            </a:extLst>
          </p:cNvPr>
          <p:cNvSpPr/>
          <p:nvPr/>
        </p:nvSpPr>
        <p:spPr>
          <a:xfrm>
            <a:off x="1900262" y="5917795"/>
            <a:ext cx="718466" cy="369332"/>
          </a:xfrm>
          <a:prstGeom prst="rect">
            <a:avLst/>
          </a:prstGeom>
        </p:spPr>
        <p:txBody>
          <a:bodyPr wrap="none">
            <a:spAutoFit/>
          </a:bodyPr>
          <a:lstStyle/>
          <a:p>
            <a:r>
              <a:rPr lang="en-US" dirty="0">
                <a:latin typeface="Batang" panose="02030600000101010101" pitchFamily="18" charset="-127"/>
                <a:ea typeface="Batang" panose="02030600000101010101" pitchFamily="18" charset="-127"/>
                <a:cs typeface="Arial" panose="020B0604020202020204" pitchFamily="34" charset="0"/>
              </a:rPr>
              <a:t>Sean</a:t>
            </a:r>
            <a:endParaRPr lang="en-US" dirty="0"/>
          </a:p>
        </p:txBody>
      </p:sp>
      <p:sp>
        <p:nvSpPr>
          <p:cNvPr id="18" name="Rectangle 17">
            <a:extLst>
              <a:ext uri="{FF2B5EF4-FFF2-40B4-BE49-F238E27FC236}">
                <a16:creationId xmlns:a16="http://schemas.microsoft.com/office/drawing/2014/main" xmlns="" id="{F84DFCAD-A44B-5241-B9BB-FB0330C0C124}"/>
              </a:ext>
            </a:extLst>
          </p:cNvPr>
          <p:cNvSpPr/>
          <p:nvPr/>
        </p:nvSpPr>
        <p:spPr>
          <a:xfrm>
            <a:off x="1852171" y="3388898"/>
            <a:ext cx="814647" cy="369332"/>
          </a:xfrm>
          <a:prstGeom prst="rect">
            <a:avLst/>
          </a:prstGeom>
        </p:spPr>
        <p:txBody>
          <a:bodyPr wrap="none">
            <a:spAutoFit/>
          </a:bodyPr>
          <a:lstStyle/>
          <a:p>
            <a:r>
              <a:rPr lang="en-US" dirty="0">
                <a:latin typeface="Batang" panose="02030600000101010101" pitchFamily="18" charset="-127"/>
                <a:ea typeface="Batang" panose="02030600000101010101" pitchFamily="18" charset="-127"/>
                <a:cs typeface="Arial" panose="020B0604020202020204" pitchFamily="34" charset="0"/>
              </a:rPr>
              <a:t>Laura</a:t>
            </a:r>
            <a:endParaRPr lang="en-US" dirty="0"/>
          </a:p>
        </p:txBody>
      </p:sp>
      <p:sp>
        <p:nvSpPr>
          <p:cNvPr id="19" name="Rectangle 18">
            <a:extLst>
              <a:ext uri="{FF2B5EF4-FFF2-40B4-BE49-F238E27FC236}">
                <a16:creationId xmlns:a16="http://schemas.microsoft.com/office/drawing/2014/main" xmlns="" id="{998E5665-8D44-E04D-B09F-FD9B51CDEC07}"/>
              </a:ext>
            </a:extLst>
          </p:cNvPr>
          <p:cNvSpPr/>
          <p:nvPr/>
        </p:nvSpPr>
        <p:spPr>
          <a:xfrm>
            <a:off x="4237927" y="2127014"/>
            <a:ext cx="5249842" cy="1631216"/>
          </a:xfrm>
          <a:prstGeom prst="rect">
            <a:avLst/>
          </a:prstGeom>
        </p:spPr>
        <p:txBody>
          <a:bodyPr wrap="square">
            <a:spAutoFit/>
          </a:bodyPr>
          <a:lstStyle/>
          <a:p>
            <a:pPr marL="514350" indent="-514350">
              <a:buAutoNum type="arabicPeriod"/>
            </a:pPr>
            <a:r>
              <a:rPr lang="en-US" sz="2000" dirty="0">
                <a:latin typeface="Avenir Next" panose="020B0503020202020204" pitchFamily="34" charset="0"/>
              </a:rPr>
              <a:t>Place in Preprocessing</a:t>
            </a:r>
          </a:p>
          <a:p>
            <a:pPr marL="514350" indent="-514350">
              <a:buAutoNum type="arabicPeriod"/>
            </a:pPr>
            <a:r>
              <a:rPr lang="en-US" sz="2000" dirty="0">
                <a:latin typeface="Avenir Next" panose="020B0503020202020204" pitchFamily="34" charset="0"/>
              </a:rPr>
              <a:t>fMRI voxel</a:t>
            </a:r>
          </a:p>
          <a:p>
            <a:pPr marL="514350" indent="-514350">
              <a:buAutoNum type="arabicPeriod"/>
            </a:pPr>
            <a:r>
              <a:rPr lang="en-US" sz="2000" dirty="0">
                <a:latin typeface="Avenir Next" panose="020B0503020202020204" pitchFamily="34" charset="0"/>
              </a:rPr>
              <a:t>Key assumptions</a:t>
            </a:r>
          </a:p>
          <a:p>
            <a:pPr marL="514350" indent="-514350">
              <a:buAutoNum type="arabicPeriod"/>
            </a:pPr>
            <a:r>
              <a:rPr lang="en-US" sz="2000" dirty="0">
                <a:latin typeface="Avenir Next" panose="020B0503020202020204" pitchFamily="34" charset="0"/>
              </a:rPr>
              <a:t>Head movements</a:t>
            </a:r>
          </a:p>
          <a:p>
            <a:pPr marL="514350" indent="-514350">
              <a:buAutoNum type="arabicPeriod"/>
            </a:pPr>
            <a:r>
              <a:rPr lang="en-US" sz="2000" dirty="0">
                <a:latin typeface="Avenir Next" panose="020B0503020202020204" pitchFamily="34" charset="0"/>
              </a:rPr>
              <a:t>Registration: </a:t>
            </a:r>
            <a:r>
              <a:rPr lang="en-US" dirty="0">
                <a:latin typeface="Avenir Next" panose="020B0503020202020204" pitchFamily="34" charset="0"/>
              </a:rPr>
              <a:t>4 steps</a:t>
            </a:r>
          </a:p>
        </p:txBody>
      </p:sp>
      <p:sp>
        <p:nvSpPr>
          <p:cNvPr id="20" name="Rectangle 19">
            <a:extLst>
              <a:ext uri="{FF2B5EF4-FFF2-40B4-BE49-F238E27FC236}">
                <a16:creationId xmlns:a16="http://schemas.microsoft.com/office/drawing/2014/main" xmlns="" id="{82E79C17-633B-4A47-AADF-435A8709C114}"/>
              </a:ext>
            </a:extLst>
          </p:cNvPr>
          <p:cNvSpPr/>
          <p:nvPr/>
        </p:nvSpPr>
        <p:spPr>
          <a:xfrm>
            <a:off x="4237927" y="5086798"/>
            <a:ext cx="7954073" cy="1015663"/>
          </a:xfrm>
          <a:prstGeom prst="rect">
            <a:avLst/>
          </a:prstGeom>
        </p:spPr>
        <p:txBody>
          <a:bodyPr wrap="square">
            <a:spAutoFit/>
          </a:bodyPr>
          <a:lstStyle/>
          <a:p>
            <a:pPr marL="514350" indent="-514350">
              <a:buAutoNum type="arabicPeriod"/>
            </a:pPr>
            <a:r>
              <a:rPr lang="en-GB" sz="2000" dirty="0">
                <a:latin typeface="Avenir Next" panose="020B0503020202020204" pitchFamily="34" charset="0"/>
              </a:rPr>
              <a:t>Recap and extension of basic physics </a:t>
            </a:r>
          </a:p>
          <a:p>
            <a:pPr marL="514350" indent="-514350">
              <a:buAutoNum type="arabicPeriod"/>
            </a:pPr>
            <a:r>
              <a:rPr lang="en-GB" sz="2000" dirty="0">
                <a:latin typeface="Avenir Next" panose="020B0503020202020204" pitchFamily="34" charset="0"/>
              </a:rPr>
              <a:t>Magnetic field inhomogeneities and image distortion </a:t>
            </a:r>
          </a:p>
          <a:p>
            <a:pPr marL="514350" indent="-514350">
              <a:buAutoNum type="arabicPeriod"/>
            </a:pPr>
            <a:r>
              <a:rPr lang="en-GB" sz="2000" dirty="0">
                <a:latin typeface="Avenir Next" panose="020B0503020202020204" pitchFamily="34" charset="0"/>
              </a:rPr>
              <a:t>Magnetic field inhomogeneities and movement interactions</a:t>
            </a:r>
          </a:p>
        </p:txBody>
      </p:sp>
    </p:spTree>
    <p:extLst>
      <p:ext uri="{BB962C8B-B14F-4D97-AF65-F5344CB8AC3E}">
        <p14:creationId xmlns:p14="http://schemas.microsoft.com/office/powerpoint/2010/main" xmlns="" val="342202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CE2C030E-D5B1-A040-BC72-D8694898C6B8}"/>
              </a:ext>
            </a:extLst>
          </p:cNvPr>
          <p:cNvGrpSpPr/>
          <p:nvPr/>
        </p:nvGrpSpPr>
        <p:grpSpPr>
          <a:xfrm>
            <a:off x="0" y="0"/>
            <a:ext cx="12192000" cy="596349"/>
            <a:chOff x="0" y="0"/>
            <a:chExt cx="12192000" cy="596349"/>
          </a:xfrm>
        </p:grpSpPr>
        <p:sp>
          <p:nvSpPr>
            <p:cNvPr id="3" name="Rectangle 2">
              <a:extLst>
                <a:ext uri="{FF2B5EF4-FFF2-40B4-BE49-F238E27FC236}">
                  <a16:creationId xmlns:a16="http://schemas.microsoft.com/office/drawing/2014/main" xmlns="" id="{DAD547CE-0DAA-5C4B-8232-328875244DF4}"/>
                </a:ext>
              </a:extLst>
            </p:cNvPr>
            <p:cNvSpPr/>
            <p:nvPr/>
          </p:nvSpPr>
          <p:spPr>
            <a:xfrm>
              <a:off x="0" y="0"/>
              <a:ext cx="12192000" cy="5963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FAB6B70C-DA85-734D-9C59-C7943E1E5BF7}"/>
                </a:ext>
              </a:extLst>
            </p:cNvPr>
            <p:cNvPicPr>
              <a:picLocks noChangeAspect="1"/>
            </p:cNvPicPr>
            <p:nvPr/>
          </p:nvPicPr>
          <p:blipFill rotWithShape="1">
            <a:blip r:embed="rId3"/>
            <a:srcRect l="8479" t="31443" r="8747" b="31264"/>
            <a:stretch/>
          </p:blipFill>
          <p:spPr>
            <a:xfrm>
              <a:off x="9899374" y="0"/>
              <a:ext cx="2292626" cy="596349"/>
            </a:xfrm>
            <a:prstGeom prst="rect">
              <a:avLst/>
            </a:prstGeom>
          </p:spPr>
        </p:pic>
      </p:grpSp>
      <p:sp>
        <p:nvSpPr>
          <p:cNvPr id="7" name="Rectangle 6">
            <a:extLst>
              <a:ext uri="{FF2B5EF4-FFF2-40B4-BE49-F238E27FC236}">
                <a16:creationId xmlns:a16="http://schemas.microsoft.com/office/drawing/2014/main" xmlns="" id="{27AEBFD7-0064-CC49-BCA3-2685A47724A3}"/>
              </a:ext>
            </a:extLst>
          </p:cNvPr>
          <p:cNvSpPr/>
          <p:nvPr/>
        </p:nvSpPr>
        <p:spPr>
          <a:xfrm>
            <a:off x="147563" y="114333"/>
            <a:ext cx="3257607" cy="461665"/>
          </a:xfrm>
          <a:prstGeom prst="rect">
            <a:avLst/>
          </a:prstGeom>
        </p:spPr>
        <p:txBody>
          <a:bodyPr wrap="square">
            <a:spAutoFit/>
          </a:bodyPr>
          <a:lstStyle/>
          <a:p>
            <a:r>
              <a:rPr lang="en-US" sz="2400" dirty="0">
                <a:solidFill>
                  <a:schemeClr val="accent4">
                    <a:lumMod val="40000"/>
                    <a:lumOff val="60000"/>
                  </a:schemeClr>
                </a:solidFill>
                <a:latin typeface="Britannic Bold" panose="020B0903060703020204" pitchFamily="34" charset="77"/>
              </a:rPr>
              <a:t>UNWARPING</a:t>
            </a:r>
            <a:endParaRPr lang="en-US" sz="2400" dirty="0">
              <a:solidFill>
                <a:schemeClr val="accent4">
                  <a:lumMod val="40000"/>
                  <a:lumOff val="60000"/>
                </a:schemeClr>
              </a:solidFill>
            </a:endParaRPr>
          </a:p>
        </p:txBody>
      </p:sp>
      <p:graphicFrame>
        <p:nvGraphicFramePr>
          <p:cNvPr id="8" name="Table 7">
            <a:extLst>
              <a:ext uri="{FF2B5EF4-FFF2-40B4-BE49-F238E27FC236}">
                <a16:creationId xmlns:a16="http://schemas.microsoft.com/office/drawing/2014/main" xmlns="" id="{15766DC9-A5AF-814F-AE47-4DB0ABD9F448}"/>
              </a:ext>
            </a:extLst>
          </p:cNvPr>
          <p:cNvGraphicFramePr>
            <a:graphicFrameLocks noGrp="1"/>
          </p:cNvGraphicFramePr>
          <p:nvPr>
            <p:extLst>
              <p:ext uri="{D42A27DB-BD31-4B8C-83A1-F6EECF244321}">
                <p14:modId xmlns:p14="http://schemas.microsoft.com/office/powerpoint/2010/main" xmlns="" val="1299792767"/>
              </p:ext>
            </p:extLst>
          </p:nvPr>
        </p:nvGraphicFramePr>
        <p:xfrm>
          <a:off x="-2" y="764367"/>
          <a:ext cx="12192003" cy="584775"/>
        </p:xfrm>
        <a:graphic>
          <a:graphicData uri="http://schemas.openxmlformats.org/drawingml/2006/table">
            <a:tbl>
              <a:tblPr firstRow="1" bandRow="1">
                <a:tableStyleId>{5C22544A-7EE6-4342-B048-85BDC9FD1C3A}</a:tableStyleId>
              </a:tblPr>
              <a:tblGrid>
                <a:gridCol w="4064001">
                  <a:extLst>
                    <a:ext uri="{9D8B030D-6E8A-4147-A177-3AD203B41FA5}">
                      <a16:colId xmlns:a16="http://schemas.microsoft.com/office/drawing/2014/main" xmlns="" val="4085898051"/>
                    </a:ext>
                  </a:extLst>
                </a:gridCol>
                <a:gridCol w="4064001">
                  <a:extLst>
                    <a:ext uri="{9D8B030D-6E8A-4147-A177-3AD203B41FA5}">
                      <a16:colId xmlns:a16="http://schemas.microsoft.com/office/drawing/2014/main" xmlns="" val="3125894412"/>
                    </a:ext>
                  </a:extLst>
                </a:gridCol>
                <a:gridCol w="4064001">
                  <a:extLst>
                    <a:ext uri="{9D8B030D-6E8A-4147-A177-3AD203B41FA5}">
                      <a16:colId xmlns:a16="http://schemas.microsoft.com/office/drawing/2014/main" xmlns="" val="4246370681"/>
                    </a:ext>
                  </a:extLst>
                </a:gridCol>
              </a:tblGrid>
              <a:tr h="584775">
                <a:tc>
                  <a:txBody>
                    <a:bodyPr/>
                    <a:lstStyle/>
                    <a:p>
                      <a:pPr algn="ctr"/>
                      <a:r>
                        <a:rPr lang="en-US" dirty="0">
                          <a:solidFill>
                            <a:schemeClr val="tx1"/>
                          </a:solidFill>
                          <a:latin typeface="Britannic Bold" panose="020B0903060703020204" pitchFamily="34" charset="77"/>
                        </a:rPr>
                        <a:t>Recap and extension of basic physics</a:t>
                      </a:r>
                    </a:p>
                  </a:txBody>
                  <a:tcPr anchor="ctr">
                    <a:solidFill>
                      <a:srgbClr val="D9D9D9"/>
                    </a:solidFill>
                  </a:tcPr>
                </a:tc>
                <a:tc>
                  <a:txBody>
                    <a:bodyPr/>
                    <a:lstStyle/>
                    <a:p>
                      <a:pPr algn="ctr"/>
                      <a:r>
                        <a:rPr lang="en-US" dirty="0">
                          <a:solidFill>
                            <a:schemeClr val="bg1">
                              <a:lumMod val="50000"/>
                            </a:schemeClr>
                          </a:solidFill>
                          <a:latin typeface="Britannic Bold" panose="020B0903060703020204" pitchFamily="34" charset="77"/>
                        </a:rPr>
                        <a:t>MFI + image distortion</a:t>
                      </a:r>
                    </a:p>
                  </a:txBody>
                  <a:tcPr anchor="ctr">
                    <a:solidFill>
                      <a:srgbClr val="D9D9D9"/>
                    </a:solidFill>
                  </a:tcPr>
                </a:tc>
                <a:tc>
                  <a:txBody>
                    <a:bodyPr/>
                    <a:lstStyle/>
                    <a:p>
                      <a:pPr algn="ctr"/>
                      <a:r>
                        <a:rPr lang="en-US" dirty="0">
                          <a:solidFill>
                            <a:schemeClr val="bg1">
                              <a:lumMod val="50000"/>
                            </a:schemeClr>
                          </a:solidFill>
                          <a:latin typeface="Britannic Bold" panose="020B0903060703020204" pitchFamily="34" charset="77"/>
                        </a:rPr>
                        <a:t>MFI + movement interactions</a:t>
                      </a:r>
                    </a:p>
                  </a:txBody>
                  <a:tcPr anchor="ctr">
                    <a:solidFill>
                      <a:srgbClr val="D9D9D9"/>
                    </a:solidFill>
                  </a:tcPr>
                </a:tc>
                <a:extLst>
                  <a:ext uri="{0D108BD9-81ED-4DB2-BD59-A6C34878D82A}">
                    <a16:rowId xmlns:a16="http://schemas.microsoft.com/office/drawing/2014/main" xmlns="" val="466733712"/>
                  </a:ext>
                </a:extLst>
              </a:tr>
            </a:tbl>
          </a:graphicData>
        </a:graphic>
      </p:graphicFrame>
      <p:sp>
        <p:nvSpPr>
          <p:cNvPr id="9" name="TextBox 8">
            <a:extLst>
              <a:ext uri="{FF2B5EF4-FFF2-40B4-BE49-F238E27FC236}">
                <a16:creationId xmlns:a16="http://schemas.microsoft.com/office/drawing/2014/main" xmlns="" id="{3559D443-AC66-0548-A87D-F92689B9E81F}"/>
              </a:ext>
            </a:extLst>
          </p:cNvPr>
          <p:cNvSpPr txBox="1"/>
          <p:nvPr/>
        </p:nvSpPr>
        <p:spPr>
          <a:xfrm>
            <a:off x="190671" y="1673861"/>
            <a:ext cx="8441265" cy="461665"/>
          </a:xfrm>
          <a:prstGeom prst="rect">
            <a:avLst/>
          </a:prstGeom>
          <a:noFill/>
          <a:ln>
            <a:solidFill>
              <a:schemeClr val="accent6">
                <a:lumMod val="60000"/>
                <a:lumOff val="40000"/>
              </a:schemeClr>
            </a:solidFill>
          </a:ln>
        </p:spPr>
        <p:txBody>
          <a:bodyPr wrap="square" rtlCol="0" anchor="ctr">
            <a:spAutoFit/>
          </a:bodyPr>
          <a:lstStyle/>
          <a:p>
            <a:r>
              <a:rPr lang="en-US" sz="2400" b="1" dirty="0">
                <a:solidFill>
                  <a:schemeClr val="accent6">
                    <a:lumMod val="75000"/>
                  </a:schemeClr>
                </a:solidFill>
                <a:latin typeface="Avenir Next" panose="020B0503020202020204" pitchFamily="34" charset="0"/>
              </a:rPr>
              <a:t>Basics of spatial encoding in MRI:</a:t>
            </a:r>
          </a:p>
        </p:txBody>
      </p:sp>
      <p:sp>
        <p:nvSpPr>
          <p:cNvPr id="10" name="TextBox 9">
            <a:extLst>
              <a:ext uri="{FF2B5EF4-FFF2-40B4-BE49-F238E27FC236}">
                <a16:creationId xmlns:a16="http://schemas.microsoft.com/office/drawing/2014/main" xmlns="" id="{367C6B7F-9B2B-D54D-B98B-F9F58C46225A}"/>
              </a:ext>
            </a:extLst>
          </p:cNvPr>
          <p:cNvSpPr txBox="1"/>
          <p:nvPr/>
        </p:nvSpPr>
        <p:spPr>
          <a:xfrm>
            <a:off x="190671" y="2460245"/>
            <a:ext cx="11021359" cy="1477328"/>
          </a:xfrm>
          <a:prstGeom prst="rect">
            <a:avLst/>
          </a:prstGeom>
          <a:noFill/>
        </p:spPr>
        <p:txBody>
          <a:bodyPr wrap="square" rtlCol="0">
            <a:spAutoFit/>
          </a:bodyPr>
          <a:lstStyle/>
          <a:p>
            <a:pPr marL="342900" indent="-342900">
              <a:buAutoNum type="arabicPeriod"/>
            </a:pPr>
            <a:r>
              <a:rPr lang="en-GB" dirty="0">
                <a:latin typeface="Avenir Next" panose="020B0503020202020204" pitchFamily="34" charset="0"/>
              </a:rPr>
              <a:t>The spatial origin of the recorded signals in MRI is non-obvious</a:t>
            </a:r>
          </a:p>
          <a:p>
            <a:pPr marL="342900" indent="-342900">
              <a:buAutoNum type="arabicPeriod"/>
            </a:pPr>
            <a:endParaRPr lang="en-GB" dirty="0">
              <a:latin typeface="Avenir Next" panose="020B0503020202020204" pitchFamily="34" charset="0"/>
            </a:endParaRPr>
          </a:p>
          <a:p>
            <a:pPr marL="342900" indent="-342900">
              <a:buAutoNum type="arabicPeriod"/>
            </a:pPr>
            <a:r>
              <a:rPr lang="en-GB" dirty="0">
                <a:latin typeface="Avenir Next" panose="020B0503020202020204" pitchFamily="34" charset="0"/>
              </a:rPr>
              <a:t>The </a:t>
            </a:r>
            <a:r>
              <a:rPr lang="en-GB" b="1" dirty="0">
                <a:latin typeface="Avenir Next" panose="020B0503020202020204" pitchFamily="34" charset="0"/>
              </a:rPr>
              <a:t>hydrogen precession rate (Lamour frequency) and phase </a:t>
            </a:r>
            <a:r>
              <a:rPr lang="en-GB" dirty="0">
                <a:latin typeface="Avenir Next" panose="020B0503020202020204" pitchFamily="34" charset="0"/>
              </a:rPr>
              <a:t>is indirectly used to infer the spatial location of the recorded signals</a:t>
            </a:r>
          </a:p>
          <a:p>
            <a:pPr lvl="2"/>
            <a:r>
              <a:rPr lang="en-GB" dirty="0">
                <a:latin typeface="Avenir Next" panose="020B0503020202020204" pitchFamily="34" charset="0"/>
              </a:rPr>
              <a:t>- Forget about phase-encoding for now</a:t>
            </a:r>
          </a:p>
        </p:txBody>
      </p:sp>
      <p:grpSp>
        <p:nvGrpSpPr>
          <p:cNvPr id="6" name="Group 5">
            <a:extLst>
              <a:ext uri="{FF2B5EF4-FFF2-40B4-BE49-F238E27FC236}">
                <a16:creationId xmlns:a16="http://schemas.microsoft.com/office/drawing/2014/main" xmlns="" id="{CE27854B-DF23-1948-8625-D93DE15D7FD8}"/>
              </a:ext>
            </a:extLst>
          </p:cNvPr>
          <p:cNvGrpSpPr/>
          <p:nvPr/>
        </p:nvGrpSpPr>
        <p:grpSpPr>
          <a:xfrm>
            <a:off x="2065740" y="4157114"/>
            <a:ext cx="7699942" cy="2679110"/>
            <a:chOff x="1838855" y="3276491"/>
            <a:chExt cx="9890010" cy="3733927"/>
          </a:xfrm>
        </p:grpSpPr>
        <p:pic>
          <p:nvPicPr>
            <p:cNvPr id="11" name="Content Placeholder 5">
              <a:extLst>
                <a:ext uri="{FF2B5EF4-FFF2-40B4-BE49-F238E27FC236}">
                  <a16:creationId xmlns:a16="http://schemas.microsoft.com/office/drawing/2014/main" xmlns="" id="{C41C7859-2013-E645-A3F0-ED7AA0A93354}"/>
                </a:ext>
              </a:extLst>
            </p:cNvPr>
            <p:cNvPicPr>
              <a:picLocks/>
            </p:cNvPicPr>
            <p:nvPr/>
          </p:nvPicPr>
          <p:blipFill rotWithShape="1">
            <a:blip r:embed="rId4"/>
            <a:srcRect l="78803" t="33091" r="6208" b="49932"/>
            <a:stretch/>
          </p:blipFill>
          <p:spPr bwMode="auto">
            <a:xfrm>
              <a:off x="7312014" y="3526160"/>
              <a:ext cx="4407846" cy="2808259"/>
            </a:xfrm>
            <a:prstGeom prst="rect">
              <a:avLst/>
            </a:prstGeom>
            <a:ln>
              <a:noFill/>
            </a:ln>
            <a:extLst>
              <a:ext uri="{53640926-AAD7-44D8-BBD7-CCE9431645EC}">
                <a14:shadowObscured xmlns:a14="http://schemas.microsoft.com/office/drawing/2010/main" xmlns=""/>
              </a:ext>
            </a:extLst>
          </p:spPr>
        </p:pic>
        <p:sp>
          <p:nvSpPr>
            <p:cNvPr id="12" name="TextBox 11">
              <a:extLst>
                <a:ext uri="{FF2B5EF4-FFF2-40B4-BE49-F238E27FC236}">
                  <a16:creationId xmlns:a16="http://schemas.microsoft.com/office/drawing/2014/main" xmlns="" id="{C76CC4A7-06AB-D042-8BCB-C3747D386833}"/>
                </a:ext>
              </a:extLst>
            </p:cNvPr>
            <p:cNvSpPr txBox="1"/>
            <p:nvPr/>
          </p:nvSpPr>
          <p:spPr>
            <a:xfrm>
              <a:off x="7793157" y="6538569"/>
              <a:ext cx="3935708" cy="471849"/>
            </a:xfrm>
            <a:prstGeom prst="rect">
              <a:avLst/>
            </a:prstGeom>
            <a:noFill/>
          </p:spPr>
          <p:txBody>
            <a:bodyPr wrap="square" rtlCol="0">
              <a:spAutoFit/>
            </a:bodyPr>
            <a:lstStyle/>
            <a:p>
              <a:r>
                <a:rPr lang="en-GB" sz="1600" dirty="0"/>
                <a:t>3D-Coordinates reminder </a:t>
              </a:r>
            </a:p>
          </p:txBody>
        </p:sp>
        <p:pic>
          <p:nvPicPr>
            <p:cNvPr id="13" name="Picture 2" descr="Image result for proton precession&quot;">
              <a:extLst>
                <a:ext uri="{FF2B5EF4-FFF2-40B4-BE49-F238E27FC236}">
                  <a16:creationId xmlns:a16="http://schemas.microsoft.com/office/drawing/2014/main" xmlns="" id="{BBDDD0B7-5178-CD41-8B58-CFA44D166746}"/>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838855" y="3276491"/>
              <a:ext cx="4053199" cy="3057929"/>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Rectangle 13">
              <a:extLst>
                <a:ext uri="{FF2B5EF4-FFF2-40B4-BE49-F238E27FC236}">
                  <a16:creationId xmlns:a16="http://schemas.microsoft.com/office/drawing/2014/main" xmlns="" id="{7CFDEA8A-8A43-7E44-BE24-89B60248D8B6}"/>
                </a:ext>
              </a:extLst>
            </p:cNvPr>
            <p:cNvSpPr/>
            <p:nvPr/>
          </p:nvSpPr>
          <p:spPr>
            <a:xfrm>
              <a:off x="2100218" y="4322335"/>
              <a:ext cx="1891082" cy="984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xmlns="" id="{9AD8E18C-9455-5644-A82C-CEF6C778BBA0}"/>
                </a:ext>
              </a:extLst>
            </p:cNvPr>
            <p:cNvSpPr txBox="1"/>
            <p:nvPr/>
          </p:nvSpPr>
          <p:spPr>
            <a:xfrm>
              <a:off x="2310995" y="4614509"/>
              <a:ext cx="4053199" cy="400110"/>
            </a:xfrm>
            <a:prstGeom prst="rect">
              <a:avLst/>
            </a:prstGeom>
            <a:noFill/>
          </p:spPr>
          <p:txBody>
            <a:bodyPr wrap="square" rtlCol="0">
              <a:spAutoFit/>
            </a:bodyPr>
            <a:lstStyle/>
            <a:p>
              <a:r>
                <a:rPr lang="en-US" sz="2000" dirty="0">
                  <a:solidFill>
                    <a:schemeClr val="bg1"/>
                  </a:solidFill>
                  <a:latin typeface="Century Gothic"/>
                  <a:ea typeface="Century Gothic"/>
                  <a:cs typeface="Century Gothic"/>
                  <a:sym typeface="Century Gothic"/>
                </a:rPr>
                <a:t>ω</a:t>
              </a:r>
              <a:r>
                <a:rPr lang="en-US" sz="2000" baseline="-25000" dirty="0">
                  <a:solidFill>
                    <a:schemeClr val="bg1"/>
                  </a:solidFill>
                  <a:latin typeface="Century Gothic"/>
                  <a:ea typeface="Century Gothic"/>
                  <a:cs typeface="Century Gothic"/>
                  <a:sym typeface="Century Gothic"/>
                </a:rPr>
                <a:t>0</a:t>
              </a:r>
              <a:r>
                <a:rPr lang="en-US" sz="2000" dirty="0">
                  <a:solidFill>
                    <a:schemeClr val="bg1"/>
                  </a:solidFill>
                  <a:latin typeface="Century Gothic"/>
                  <a:ea typeface="Century Gothic"/>
                  <a:cs typeface="Century Gothic"/>
                  <a:sym typeface="Century Gothic"/>
                </a:rPr>
                <a:t> = γ Β</a:t>
              </a:r>
              <a:r>
                <a:rPr lang="en-US" sz="2000" baseline="-25000" dirty="0">
                  <a:solidFill>
                    <a:schemeClr val="bg1"/>
                  </a:solidFill>
                  <a:latin typeface="Century Gothic"/>
                  <a:ea typeface="Century Gothic"/>
                  <a:cs typeface="Century Gothic"/>
                  <a:sym typeface="Century Gothic"/>
                </a:rPr>
                <a:t>0</a:t>
              </a:r>
              <a:endParaRPr lang="en-GB" sz="2000" dirty="0">
                <a:solidFill>
                  <a:schemeClr val="bg1"/>
                </a:solidFill>
              </a:endParaRPr>
            </a:p>
          </p:txBody>
        </p:sp>
        <p:sp>
          <p:nvSpPr>
            <p:cNvPr id="16" name="TextBox 15">
              <a:extLst>
                <a:ext uri="{FF2B5EF4-FFF2-40B4-BE49-F238E27FC236}">
                  <a16:creationId xmlns:a16="http://schemas.microsoft.com/office/drawing/2014/main" xmlns="" id="{783721F3-F5BE-5143-AAAB-088085CAB0F0}"/>
                </a:ext>
              </a:extLst>
            </p:cNvPr>
            <p:cNvSpPr txBox="1"/>
            <p:nvPr/>
          </p:nvSpPr>
          <p:spPr>
            <a:xfrm>
              <a:off x="2842345" y="6462151"/>
              <a:ext cx="3404359" cy="369331"/>
            </a:xfrm>
            <a:prstGeom prst="rect">
              <a:avLst/>
            </a:prstGeom>
            <a:noFill/>
          </p:spPr>
          <p:txBody>
            <a:bodyPr wrap="square" rtlCol="0">
              <a:spAutoFit/>
            </a:bodyPr>
            <a:lstStyle/>
            <a:p>
              <a:r>
                <a:rPr lang="en-GB" dirty="0"/>
                <a:t>Lamour equation </a:t>
              </a:r>
            </a:p>
          </p:txBody>
        </p:sp>
      </p:grpSp>
    </p:spTree>
    <p:extLst>
      <p:ext uri="{BB962C8B-B14F-4D97-AF65-F5344CB8AC3E}">
        <p14:creationId xmlns:p14="http://schemas.microsoft.com/office/powerpoint/2010/main" xmlns="" val="1061269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CE2C030E-D5B1-A040-BC72-D8694898C6B8}"/>
              </a:ext>
            </a:extLst>
          </p:cNvPr>
          <p:cNvGrpSpPr/>
          <p:nvPr/>
        </p:nvGrpSpPr>
        <p:grpSpPr>
          <a:xfrm>
            <a:off x="0" y="0"/>
            <a:ext cx="12192000" cy="596349"/>
            <a:chOff x="0" y="0"/>
            <a:chExt cx="12192000" cy="596349"/>
          </a:xfrm>
        </p:grpSpPr>
        <p:sp>
          <p:nvSpPr>
            <p:cNvPr id="3" name="Rectangle 2">
              <a:extLst>
                <a:ext uri="{FF2B5EF4-FFF2-40B4-BE49-F238E27FC236}">
                  <a16:creationId xmlns:a16="http://schemas.microsoft.com/office/drawing/2014/main" xmlns="" id="{DAD547CE-0DAA-5C4B-8232-328875244DF4}"/>
                </a:ext>
              </a:extLst>
            </p:cNvPr>
            <p:cNvSpPr/>
            <p:nvPr/>
          </p:nvSpPr>
          <p:spPr>
            <a:xfrm>
              <a:off x="0" y="0"/>
              <a:ext cx="12192000" cy="5963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FAB6B70C-DA85-734D-9C59-C7943E1E5BF7}"/>
                </a:ext>
              </a:extLst>
            </p:cNvPr>
            <p:cNvPicPr>
              <a:picLocks noChangeAspect="1"/>
            </p:cNvPicPr>
            <p:nvPr/>
          </p:nvPicPr>
          <p:blipFill rotWithShape="1">
            <a:blip r:embed="rId3"/>
            <a:srcRect l="8479" t="31443" r="8747" b="31264"/>
            <a:stretch/>
          </p:blipFill>
          <p:spPr>
            <a:xfrm>
              <a:off x="9899374" y="0"/>
              <a:ext cx="2292626" cy="596349"/>
            </a:xfrm>
            <a:prstGeom prst="rect">
              <a:avLst/>
            </a:prstGeom>
          </p:spPr>
        </p:pic>
      </p:grpSp>
      <p:sp>
        <p:nvSpPr>
          <p:cNvPr id="7" name="Rectangle 6">
            <a:extLst>
              <a:ext uri="{FF2B5EF4-FFF2-40B4-BE49-F238E27FC236}">
                <a16:creationId xmlns:a16="http://schemas.microsoft.com/office/drawing/2014/main" xmlns="" id="{27AEBFD7-0064-CC49-BCA3-2685A47724A3}"/>
              </a:ext>
            </a:extLst>
          </p:cNvPr>
          <p:cNvSpPr/>
          <p:nvPr/>
        </p:nvSpPr>
        <p:spPr>
          <a:xfrm>
            <a:off x="147563" y="114333"/>
            <a:ext cx="3257607" cy="461665"/>
          </a:xfrm>
          <a:prstGeom prst="rect">
            <a:avLst/>
          </a:prstGeom>
        </p:spPr>
        <p:txBody>
          <a:bodyPr wrap="square">
            <a:spAutoFit/>
          </a:bodyPr>
          <a:lstStyle/>
          <a:p>
            <a:r>
              <a:rPr lang="en-US" sz="2400" dirty="0">
                <a:solidFill>
                  <a:schemeClr val="accent4">
                    <a:lumMod val="40000"/>
                    <a:lumOff val="60000"/>
                  </a:schemeClr>
                </a:solidFill>
                <a:latin typeface="Britannic Bold" panose="020B0903060703020204" pitchFamily="34" charset="77"/>
              </a:rPr>
              <a:t>UNWARPING</a:t>
            </a:r>
            <a:endParaRPr lang="en-US" sz="2400" dirty="0">
              <a:solidFill>
                <a:schemeClr val="accent4">
                  <a:lumMod val="40000"/>
                  <a:lumOff val="60000"/>
                </a:schemeClr>
              </a:solidFill>
            </a:endParaRPr>
          </a:p>
        </p:txBody>
      </p:sp>
      <p:graphicFrame>
        <p:nvGraphicFramePr>
          <p:cNvPr id="8" name="Table 7">
            <a:extLst>
              <a:ext uri="{FF2B5EF4-FFF2-40B4-BE49-F238E27FC236}">
                <a16:creationId xmlns:a16="http://schemas.microsoft.com/office/drawing/2014/main" xmlns="" id="{15766DC9-A5AF-814F-AE47-4DB0ABD9F448}"/>
              </a:ext>
            </a:extLst>
          </p:cNvPr>
          <p:cNvGraphicFramePr>
            <a:graphicFrameLocks noGrp="1"/>
          </p:cNvGraphicFramePr>
          <p:nvPr/>
        </p:nvGraphicFramePr>
        <p:xfrm>
          <a:off x="-2" y="764367"/>
          <a:ext cx="12192003" cy="584775"/>
        </p:xfrm>
        <a:graphic>
          <a:graphicData uri="http://schemas.openxmlformats.org/drawingml/2006/table">
            <a:tbl>
              <a:tblPr firstRow="1" bandRow="1">
                <a:tableStyleId>{5C22544A-7EE6-4342-B048-85BDC9FD1C3A}</a:tableStyleId>
              </a:tblPr>
              <a:tblGrid>
                <a:gridCol w="4064001">
                  <a:extLst>
                    <a:ext uri="{9D8B030D-6E8A-4147-A177-3AD203B41FA5}">
                      <a16:colId xmlns:a16="http://schemas.microsoft.com/office/drawing/2014/main" xmlns="" val="4085898051"/>
                    </a:ext>
                  </a:extLst>
                </a:gridCol>
                <a:gridCol w="4064001">
                  <a:extLst>
                    <a:ext uri="{9D8B030D-6E8A-4147-A177-3AD203B41FA5}">
                      <a16:colId xmlns:a16="http://schemas.microsoft.com/office/drawing/2014/main" xmlns="" val="3125894412"/>
                    </a:ext>
                  </a:extLst>
                </a:gridCol>
                <a:gridCol w="4064001">
                  <a:extLst>
                    <a:ext uri="{9D8B030D-6E8A-4147-A177-3AD203B41FA5}">
                      <a16:colId xmlns:a16="http://schemas.microsoft.com/office/drawing/2014/main" xmlns="" val="4246370681"/>
                    </a:ext>
                  </a:extLst>
                </a:gridCol>
              </a:tblGrid>
              <a:tr h="584775">
                <a:tc>
                  <a:txBody>
                    <a:bodyPr/>
                    <a:lstStyle/>
                    <a:p>
                      <a:pPr algn="ctr"/>
                      <a:r>
                        <a:rPr lang="en-US" dirty="0">
                          <a:solidFill>
                            <a:schemeClr val="tx1"/>
                          </a:solidFill>
                          <a:latin typeface="Britannic Bold" panose="020B0903060703020204" pitchFamily="34" charset="77"/>
                        </a:rPr>
                        <a:t>Recap and extension of basic physics</a:t>
                      </a:r>
                    </a:p>
                  </a:txBody>
                  <a:tcPr anchor="ctr">
                    <a:solidFill>
                      <a:srgbClr val="D9D9D9"/>
                    </a:solidFill>
                  </a:tcPr>
                </a:tc>
                <a:tc>
                  <a:txBody>
                    <a:bodyPr/>
                    <a:lstStyle/>
                    <a:p>
                      <a:pPr algn="ctr"/>
                      <a:r>
                        <a:rPr lang="en-US" dirty="0">
                          <a:solidFill>
                            <a:schemeClr val="bg1">
                              <a:lumMod val="50000"/>
                            </a:schemeClr>
                          </a:solidFill>
                          <a:latin typeface="Britannic Bold" panose="020B0903060703020204" pitchFamily="34" charset="77"/>
                        </a:rPr>
                        <a:t>MFI + image distortion</a:t>
                      </a:r>
                    </a:p>
                  </a:txBody>
                  <a:tcPr anchor="ctr">
                    <a:solidFill>
                      <a:srgbClr val="D9D9D9"/>
                    </a:solidFill>
                  </a:tcPr>
                </a:tc>
                <a:tc>
                  <a:txBody>
                    <a:bodyPr/>
                    <a:lstStyle/>
                    <a:p>
                      <a:pPr algn="ctr"/>
                      <a:r>
                        <a:rPr lang="en-US" dirty="0">
                          <a:solidFill>
                            <a:schemeClr val="bg1">
                              <a:lumMod val="50000"/>
                            </a:schemeClr>
                          </a:solidFill>
                          <a:latin typeface="Britannic Bold" panose="020B0903060703020204" pitchFamily="34" charset="77"/>
                        </a:rPr>
                        <a:t>MFI + movement interactions</a:t>
                      </a:r>
                    </a:p>
                  </a:txBody>
                  <a:tcPr anchor="ctr">
                    <a:solidFill>
                      <a:srgbClr val="D9D9D9"/>
                    </a:solidFill>
                  </a:tcPr>
                </a:tc>
                <a:extLst>
                  <a:ext uri="{0D108BD9-81ED-4DB2-BD59-A6C34878D82A}">
                    <a16:rowId xmlns:a16="http://schemas.microsoft.com/office/drawing/2014/main" xmlns="" val="466733712"/>
                  </a:ext>
                </a:extLst>
              </a:tr>
            </a:tbl>
          </a:graphicData>
        </a:graphic>
      </p:graphicFrame>
      <p:sp>
        <p:nvSpPr>
          <p:cNvPr id="9" name="TextBox 8">
            <a:extLst>
              <a:ext uri="{FF2B5EF4-FFF2-40B4-BE49-F238E27FC236}">
                <a16:creationId xmlns:a16="http://schemas.microsoft.com/office/drawing/2014/main" xmlns="" id="{9FC1D5BB-C686-FB4F-B8B5-0DD03E95B6CF}"/>
              </a:ext>
            </a:extLst>
          </p:cNvPr>
          <p:cNvSpPr txBox="1"/>
          <p:nvPr/>
        </p:nvSpPr>
        <p:spPr>
          <a:xfrm>
            <a:off x="190671" y="1673861"/>
            <a:ext cx="8441265" cy="461665"/>
          </a:xfrm>
          <a:prstGeom prst="rect">
            <a:avLst/>
          </a:prstGeom>
          <a:noFill/>
          <a:ln>
            <a:solidFill>
              <a:schemeClr val="accent6">
                <a:lumMod val="60000"/>
                <a:lumOff val="40000"/>
              </a:schemeClr>
            </a:solidFill>
          </a:ln>
        </p:spPr>
        <p:txBody>
          <a:bodyPr wrap="square" rtlCol="0" anchor="ctr">
            <a:spAutoFit/>
          </a:bodyPr>
          <a:lstStyle/>
          <a:p>
            <a:r>
              <a:rPr lang="en-US" sz="2400" b="1" dirty="0">
                <a:solidFill>
                  <a:schemeClr val="accent6">
                    <a:lumMod val="75000"/>
                  </a:schemeClr>
                </a:solidFill>
                <a:latin typeface="Avenir Next" panose="020B0503020202020204" pitchFamily="34" charset="0"/>
              </a:rPr>
              <a:t>Using Gradient Coils for Infer Spatial Position</a:t>
            </a:r>
          </a:p>
        </p:txBody>
      </p:sp>
      <p:sp>
        <p:nvSpPr>
          <p:cNvPr id="10" name="Rectangle 9">
            <a:extLst>
              <a:ext uri="{FF2B5EF4-FFF2-40B4-BE49-F238E27FC236}">
                <a16:creationId xmlns:a16="http://schemas.microsoft.com/office/drawing/2014/main" xmlns="" id="{24B2FB2F-16D4-A340-A3A9-48CC90CF20EA}"/>
              </a:ext>
            </a:extLst>
          </p:cNvPr>
          <p:cNvSpPr/>
          <p:nvPr/>
        </p:nvSpPr>
        <p:spPr>
          <a:xfrm>
            <a:off x="321998" y="2357769"/>
            <a:ext cx="11548002" cy="1415772"/>
          </a:xfrm>
          <a:prstGeom prst="rect">
            <a:avLst/>
          </a:prstGeom>
        </p:spPr>
        <p:txBody>
          <a:bodyPr wrap="square">
            <a:spAutoFit/>
          </a:bodyPr>
          <a:lstStyle/>
          <a:p>
            <a:pPr marL="342900" indent="-342900">
              <a:buAutoNum type="arabicPeriod"/>
            </a:pPr>
            <a:r>
              <a:rPr lang="en-GB" dirty="0">
                <a:latin typeface="Avenir Next" panose="020B0503020202020204" pitchFamily="34" charset="0"/>
              </a:rPr>
              <a:t>The gradient coils modulate the B</a:t>
            </a:r>
            <a:r>
              <a:rPr lang="en-GB" baseline="-25000" dirty="0">
                <a:latin typeface="Avenir Next" panose="020B0503020202020204" pitchFamily="34" charset="0"/>
              </a:rPr>
              <a:t>0</a:t>
            </a:r>
            <a:r>
              <a:rPr lang="en-GB" dirty="0">
                <a:latin typeface="Avenir Next" panose="020B0503020202020204" pitchFamily="34" charset="0"/>
              </a:rPr>
              <a:t> field strength in a highly predictable manner</a:t>
            </a:r>
          </a:p>
          <a:p>
            <a:pPr marL="342900" indent="-342900">
              <a:buFont typeface="Wingdings" panose="05000000000000000000" pitchFamily="2" charset="2"/>
              <a:buChar char="Ø"/>
            </a:pPr>
            <a:endParaRPr lang="en-GB" dirty="0">
              <a:latin typeface="Avenir Next" panose="020B0503020202020204" pitchFamily="34" charset="0"/>
            </a:endParaRPr>
          </a:p>
          <a:p>
            <a:pPr marL="800100" lvl="1" indent="-342900">
              <a:buFont typeface="Wingdings" panose="05000000000000000000" pitchFamily="2" charset="2"/>
              <a:buChar char="Ø"/>
            </a:pPr>
            <a:r>
              <a:rPr lang="en-GB" sz="1400" dirty="0">
                <a:latin typeface="Avenir Next" panose="020B0503020202020204" pitchFamily="34" charset="0"/>
              </a:rPr>
              <a:t>This causes a highly predictable shift in the Lamour frequency as a function of spatial position (because: </a:t>
            </a:r>
            <a:r>
              <a:rPr lang="en-US" sz="1400" b="1" dirty="0">
                <a:latin typeface="Avenir Next" panose="020B0503020202020204" pitchFamily="34" charset="0"/>
                <a:ea typeface="Century Gothic"/>
                <a:cs typeface="Century Gothic"/>
                <a:sym typeface="Century Gothic"/>
              </a:rPr>
              <a:t>ω</a:t>
            </a:r>
            <a:r>
              <a:rPr lang="en-US" sz="1400" b="1" baseline="-25000" dirty="0">
                <a:latin typeface="Avenir Next" panose="020B0503020202020204" pitchFamily="34" charset="0"/>
                <a:ea typeface="Century Gothic"/>
                <a:cs typeface="Century Gothic"/>
                <a:sym typeface="Century Gothic"/>
              </a:rPr>
              <a:t>0</a:t>
            </a:r>
            <a:r>
              <a:rPr lang="en-US" sz="1400" b="1" dirty="0">
                <a:latin typeface="Avenir Next" panose="020B0503020202020204" pitchFamily="34" charset="0"/>
                <a:ea typeface="Century Gothic"/>
                <a:cs typeface="Century Gothic"/>
                <a:sym typeface="Century Gothic"/>
              </a:rPr>
              <a:t> = γ Β</a:t>
            </a:r>
            <a:r>
              <a:rPr lang="en-US" sz="1400" b="1" baseline="-25000" dirty="0">
                <a:latin typeface="Avenir Next" panose="020B0503020202020204" pitchFamily="34" charset="0"/>
                <a:ea typeface="Century Gothic"/>
                <a:cs typeface="Century Gothic"/>
                <a:sym typeface="Century Gothic"/>
              </a:rPr>
              <a:t>0 </a:t>
            </a:r>
            <a:r>
              <a:rPr lang="en-GB" sz="1400" dirty="0">
                <a:latin typeface="Avenir Next" panose="020B0503020202020204" pitchFamily="34" charset="0"/>
              </a:rPr>
              <a:t>)</a:t>
            </a:r>
          </a:p>
          <a:p>
            <a:endParaRPr lang="en-GB" b="1" dirty="0">
              <a:latin typeface="Avenir Next" panose="020B0503020202020204" pitchFamily="34" charset="0"/>
            </a:endParaRPr>
          </a:p>
          <a:p>
            <a:r>
              <a:rPr lang="en-GB" dirty="0">
                <a:latin typeface="Avenir Next" panose="020B0503020202020204" pitchFamily="34" charset="0"/>
              </a:rPr>
              <a:t>2. This information allows spatial encoding when combined with other principles and techniques </a:t>
            </a:r>
          </a:p>
        </p:txBody>
      </p:sp>
      <p:pic>
        <p:nvPicPr>
          <p:cNvPr id="11" name="Google Shape;131;p9" descr="https://upload.wikimedia.org/wikibooks/en/2/22/ZGradient.jpg">
            <a:extLst>
              <a:ext uri="{FF2B5EF4-FFF2-40B4-BE49-F238E27FC236}">
                <a16:creationId xmlns:a16="http://schemas.microsoft.com/office/drawing/2014/main" xmlns="" id="{5A402710-128B-C84F-B1C4-60DECA79C4FD}"/>
              </a:ext>
            </a:extLst>
          </p:cNvPr>
          <p:cNvPicPr preferRelativeResize="0"/>
          <p:nvPr/>
        </p:nvPicPr>
        <p:blipFill rotWithShape="1">
          <a:blip r:embed="rId4">
            <a:alphaModFix/>
          </a:blip>
          <a:srcRect/>
          <a:stretch/>
        </p:blipFill>
        <p:spPr>
          <a:xfrm>
            <a:off x="1334911" y="4078304"/>
            <a:ext cx="3394564" cy="2532891"/>
          </a:xfrm>
          <a:prstGeom prst="rect">
            <a:avLst/>
          </a:prstGeom>
          <a:noFill/>
          <a:ln>
            <a:noFill/>
          </a:ln>
        </p:spPr>
      </p:pic>
      <p:pic>
        <p:nvPicPr>
          <p:cNvPr id="12" name="Picture 11">
            <a:extLst>
              <a:ext uri="{FF2B5EF4-FFF2-40B4-BE49-F238E27FC236}">
                <a16:creationId xmlns:a16="http://schemas.microsoft.com/office/drawing/2014/main" xmlns="" id="{B74D3198-0D62-0F43-8481-6BA18E0602E9}"/>
              </a:ext>
            </a:extLst>
          </p:cNvPr>
          <p:cNvPicPr>
            <a:picLocks noChangeAspect="1"/>
          </p:cNvPicPr>
          <p:nvPr/>
        </p:nvPicPr>
        <p:blipFill rotWithShape="1">
          <a:blip r:embed="rId5"/>
          <a:srcRect l="9262" t="11588" r="7499" b="8889"/>
          <a:stretch/>
        </p:blipFill>
        <p:spPr>
          <a:xfrm>
            <a:off x="5214678" y="4078304"/>
            <a:ext cx="4859437" cy="2611492"/>
          </a:xfrm>
          <a:prstGeom prst="rect">
            <a:avLst/>
          </a:prstGeom>
        </p:spPr>
      </p:pic>
    </p:spTree>
    <p:extLst>
      <p:ext uri="{BB962C8B-B14F-4D97-AF65-F5344CB8AC3E}">
        <p14:creationId xmlns:p14="http://schemas.microsoft.com/office/powerpoint/2010/main" xmlns="" val="2187608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CE2C030E-D5B1-A040-BC72-D8694898C6B8}"/>
              </a:ext>
            </a:extLst>
          </p:cNvPr>
          <p:cNvGrpSpPr/>
          <p:nvPr/>
        </p:nvGrpSpPr>
        <p:grpSpPr>
          <a:xfrm>
            <a:off x="0" y="0"/>
            <a:ext cx="12192000" cy="596349"/>
            <a:chOff x="0" y="0"/>
            <a:chExt cx="12192000" cy="596349"/>
          </a:xfrm>
        </p:grpSpPr>
        <p:sp>
          <p:nvSpPr>
            <p:cNvPr id="3" name="Rectangle 2">
              <a:extLst>
                <a:ext uri="{FF2B5EF4-FFF2-40B4-BE49-F238E27FC236}">
                  <a16:creationId xmlns:a16="http://schemas.microsoft.com/office/drawing/2014/main" xmlns="" id="{DAD547CE-0DAA-5C4B-8232-328875244DF4}"/>
                </a:ext>
              </a:extLst>
            </p:cNvPr>
            <p:cNvSpPr/>
            <p:nvPr/>
          </p:nvSpPr>
          <p:spPr>
            <a:xfrm>
              <a:off x="0" y="0"/>
              <a:ext cx="12192000" cy="5963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FAB6B70C-DA85-734D-9C59-C7943E1E5BF7}"/>
                </a:ext>
              </a:extLst>
            </p:cNvPr>
            <p:cNvPicPr>
              <a:picLocks noChangeAspect="1"/>
            </p:cNvPicPr>
            <p:nvPr/>
          </p:nvPicPr>
          <p:blipFill rotWithShape="1">
            <a:blip r:embed="rId2"/>
            <a:srcRect l="8479" t="31443" r="8747" b="31264"/>
            <a:stretch/>
          </p:blipFill>
          <p:spPr>
            <a:xfrm>
              <a:off x="9899374" y="0"/>
              <a:ext cx="2292626" cy="596349"/>
            </a:xfrm>
            <a:prstGeom prst="rect">
              <a:avLst/>
            </a:prstGeom>
          </p:spPr>
        </p:pic>
      </p:grpSp>
      <p:sp>
        <p:nvSpPr>
          <p:cNvPr id="7" name="Rectangle 6">
            <a:extLst>
              <a:ext uri="{FF2B5EF4-FFF2-40B4-BE49-F238E27FC236}">
                <a16:creationId xmlns:a16="http://schemas.microsoft.com/office/drawing/2014/main" xmlns="" id="{27AEBFD7-0064-CC49-BCA3-2685A47724A3}"/>
              </a:ext>
            </a:extLst>
          </p:cNvPr>
          <p:cNvSpPr/>
          <p:nvPr/>
        </p:nvSpPr>
        <p:spPr>
          <a:xfrm>
            <a:off x="147563" y="114333"/>
            <a:ext cx="3257607" cy="461665"/>
          </a:xfrm>
          <a:prstGeom prst="rect">
            <a:avLst/>
          </a:prstGeom>
        </p:spPr>
        <p:txBody>
          <a:bodyPr wrap="square">
            <a:spAutoFit/>
          </a:bodyPr>
          <a:lstStyle/>
          <a:p>
            <a:r>
              <a:rPr lang="en-US" sz="2400" dirty="0">
                <a:solidFill>
                  <a:schemeClr val="accent4">
                    <a:lumMod val="40000"/>
                    <a:lumOff val="60000"/>
                  </a:schemeClr>
                </a:solidFill>
                <a:latin typeface="Britannic Bold" panose="020B0903060703020204" pitchFamily="34" charset="77"/>
              </a:rPr>
              <a:t>UNWARPING</a:t>
            </a:r>
            <a:endParaRPr lang="en-US" sz="2400" dirty="0">
              <a:solidFill>
                <a:schemeClr val="accent4">
                  <a:lumMod val="40000"/>
                  <a:lumOff val="60000"/>
                </a:schemeClr>
              </a:solidFill>
            </a:endParaRPr>
          </a:p>
        </p:txBody>
      </p:sp>
      <p:graphicFrame>
        <p:nvGraphicFramePr>
          <p:cNvPr id="8" name="Table 7">
            <a:extLst>
              <a:ext uri="{FF2B5EF4-FFF2-40B4-BE49-F238E27FC236}">
                <a16:creationId xmlns:a16="http://schemas.microsoft.com/office/drawing/2014/main" xmlns="" id="{15766DC9-A5AF-814F-AE47-4DB0ABD9F448}"/>
              </a:ext>
            </a:extLst>
          </p:cNvPr>
          <p:cNvGraphicFramePr>
            <a:graphicFrameLocks noGrp="1"/>
          </p:cNvGraphicFramePr>
          <p:nvPr>
            <p:extLst>
              <p:ext uri="{D42A27DB-BD31-4B8C-83A1-F6EECF244321}">
                <p14:modId xmlns:p14="http://schemas.microsoft.com/office/powerpoint/2010/main" xmlns="" val="340138850"/>
              </p:ext>
            </p:extLst>
          </p:nvPr>
        </p:nvGraphicFramePr>
        <p:xfrm>
          <a:off x="-2" y="764367"/>
          <a:ext cx="12192003" cy="584775"/>
        </p:xfrm>
        <a:graphic>
          <a:graphicData uri="http://schemas.openxmlformats.org/drawingml/2006/table">
            <a:tbl>
              <a:tblPr firstRow="1" bandRow="1">
                <a:tableStyleId>{5C22544A-7EE6-4342-B048-85BDC9FD1C3A}</a:tableStyleId>
              </a:tblPr>
              <a:tblGrid>
                <a:gridCol w="4064001">
                  <a:extLst>
                    <a:ext uri="{9D8B030D-6E8A-4147-A177-3AD203B41FA5}">
                      <a16:colId xmlns:a16="http://schemas.microsoft.com/office/drawing/2014/main" xmlns="" val="4085898051"/>
                    </a:ext>
                  </a:extLst>
                </a:gridCol>
                <a:gridCol w="4064001">
                  <a:extLst>
                    <a:ext uri="{9D8B030D-6E8A-4147-A177-3AD203B41FA5}">
                      <a16:colId xmlns:a16="http://schemas.microsoft.com/office/drawing/2014/main" xmlns="" val="3125894412"/>
                    </a:ext>
                  </a:extLst>
                </a:gridCol>
                <a:gridCol w="4064001">
                  <a:extLst>
                    <a:ext uri="{9D8B030D-6E8A-4147-A177-3AD203B41FA5}">
                      <a16:colId xmlns:a16="http://schemas.microsoft.com/office/drawing/2014/main" xmlns="" val="4246370681"/>
                    </a:ext>
                  </a:extLst>
                </a:gridCol>
              </a:tblGrid>
              <a:tr h="584775">
                <a:tc>
                  <a:txBody>
                    <a:bodyPr/>
                    <a:lstStyle/>
                    <a:p>
                      <a:pPr algn="ctr"/>
                      <a:r>
                        <a:rPr lang="en-US" dirty="0">
                          <a:solidFill>
                            <a:schemeClr val="bg1">
                              <a:lumMod val="75000"/>
                            </a:schemeClr>
                          </a:solidFill>
                          <a:latin typeface="Britannic Bold" panose="020B0903060703020204" pitchFamily="34" charset="77"/>
                        </a:rPr>
                        <a:t>Recap and extension of basic physics</a:t>
                      </a:r>
                    </a:p>
                  </a:txBody>
                  <a:tcPr anchor="ctr">
                    <a:solidFill>
                      <a:srgbClr val="D9D9D9"/>
                    </a:solidFill>
                  </a:tcPr>
                </a:tc>
                <a:tc>
                  <a:txBody>
                    <a:bodyPr/>
                    <a:lstStyle/>
                    <a:p>
                      <a:pPr algn="ctr"/>
                      <a:r>
                        <a:rPr lang="en-US" dirty="0">
                          <a:solidFill>
                            <a:schemeClr val="tx1"/>
                          </a:solidFill>
                          <a:latin typeface="Britannic Bold" panose="020B0903060703020204" pitchFamily="34" charset="77"/>
                        </a:rPr>
                        <a:t>MFI + image distortion</a:t>
                      </a:r>
                    </a:p>
                  </a:txBody>
                  <a:tcPr anchor="ctr">
                    <a:solidFill>
                      <a:srgbClr val="D9D9D9"/>
                    </a:solidFill>
                  </a:tcPr>
                </a:tc>
                <a:tc>
                  <a:txBody>
                    <a:bodyPr/>
                    <a:lstStyle/>
                    <a:p>
                      <a:pPr algn="ctr"/>
                      <a:r>
                        <a:rPr lang="en-US" dirty="0">
                          <a:solidFill>
                            <a:schemeClr val="bg1">
                              <a:lumMod val="75000"/>
                            </a:schemeClr>
                          </a:solidFill>
                          <a:latin typeface="Britannic Bold" panose="020B0903060703020204" pitchFamily="34" charset="77"/>
                        </a:rPr>
                        <a:t>MFI + movement interactions</a:t>
                      </a:r>
                    </a:p>
                  </a:txBody>
                  <a:tcPr anchor="ctr">
                    <a:solidFill>
                      <a:srgbClr val="D9D9D9"/>
                    </a:solidFill>
                  </a:tcPr>
                </a:tc>
                <a:extLst>
                  <a:ext uri="{0D108BD9-81ED-4DB2-BD59-A6C34878D82A}">
                    <a16:rowId xmlns:a16="http://schemas.microsoft.com/office/drawing/2014/main" xmlns="" val="466733712"/>
                  </a:ext>
                </a:extLst>
              </a:tr>
            </a:tbl>
          </a:graphicData>
        </a:graphic>
      </p:graphicFrame>
      <p:sp>
        <p:nvSpPr>
          <p:cNvPr id="9" name="Title 1">
            <a:extLst>
              <a:ext uri="{FF2B5EF4-FFF2-40B4-BE49-F238E27FC236}">
                <a16:creationId xmlns:a16="http://schemas.microsoft.com/office/drawing/2014/main" xmlns="" id="{A63CE062-4096-FC41-A704-4E1AE06337CF}"/>
              </a:ext>
            </a:extLst>
          </p:cNvPr>
          <p:cNvSpPr txBox="1">
            <a:spLocks/>
          </p:cNvSpPr>
          <p:nvPr/>
        </p:nvSpPr>
        <p:spPr>
          <a:xfrm>
            <a:off x="838200" y="210343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Issue 1</a:t>
            </a:r>
            <a:endParaRPr lang="en-GB" dirty="0"/>
          </a:p>
        </p:txBody>
      </p:sp>
      <p:sp>
        <p:nvSpPr>
          <p:cNvPr id="10" name="Content Placeholder 2">
            <a:extLst>
              <a:ext uri="{FF2B5EF4-FFF2-40B4-BE49-F238E27FC236}">
                <a16:creationId xmlns:a16="http://schemas.microsoft.com/office/drawing/2014/main" xmlns="" id="{1E96EF31-FA6C-A745-839F-1839EEC4F18B}"/>
              </a:ext>
            </a:extLst>
          </p:cNvPr>
          <p:cNvSpPr txBox="1">
            <a:spLocks/>
          </p:cNvSpPr>
          <p:nvPr/>
        </p:nvSpPr>
        <p:spPr>
          <a:xfrm>
            <a:off x="838200" y="3563937"/>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GB" b="1" i="1"/>
              <a:t>Image distortions caused by magnetic field inhomogeneities </a:t>
            </a:r>
          </a:p>
          <a:p>
            <a:pPr>
              <a:buFont typeface="Wingdings" panose="05000000000000000000" pitchFamily="2" charset="2"/>
              <a:buChar char="Ø"/>
            </a:pPr>
            <a:r>
              <a:rPr lang="en-GB"/>
              <a:t>Movement/motion-by-MF inhomogeneity interactions </a:t>
            </a:r>
          </a:p>
          <a:p>
            <a:endParaRPr lang="en-GB" dirty="0"/>
          </a:p>
        </p:txBody>
      </p:sp>
    </p:spTree>
    <p:extLst>
      <p:ext uri="{BB962C8B-B14F-4D97-AF65-F5344CB8AC3E}">
        <p14:creationId xmlns:p14="http://schemas.microsoft.com/office/powerpoint/2010/main" xmlns="" val="1784595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CE2C030E-D5B1-A040-BC72-D8694898C6B8}"/>
              </a:ext>
            </a:extLst>
          </p:cNvPr>
          <p:cNvGrpSpPr/>
          <p:nvPr/>
        </p:nvGrpSpPr>
        <p:grpSpPr>
          <a:xfrm>
            <a:off x="0" y="0"/>
            <a:ext cx="12192000" cy="596349"/>
            <a:chOff x="0" y="0"/>
            <a:chExt cx="12192000" cy="596349"/>
          </a:xfrm>
        </p:grpSpPr>
        <p:sp>
          <p:nvSpPr>
            <p:cNvPr id="3" name="Rectangle 2">
              <a:extLst>
                <a:ext uri="{FF2B5EF4-FFF2-40B4-BE49-F238E27FC236}">
                  <a16:creationId xmlns:a16="http://schemas.microsoft.com/office/drawing/2014/main" xmlns="" id="{DAD547CE-0DAA-5C4B-8232-328875244DF4}"/>
                </a:ext>
              </a:extLst>
            </p:cNvPr>
            <p:cNvSpPr/>
            <p:nvPr/>
          </p:nvSpPr>
          <p:spPr>
            <a:xfrm>
              <a:off x="0" y="0"/>
              <a:ext cx="12192000" cy="5963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FAB6B70C-DA85-734D-9C59-C7943E1E5BF7}"/>
                </a:ext>
              </a:extLst>
            </p:cNvPr>
            <p:cNvPicPr>
              <a:picLocks noChangeAspect="1"/>
            </p:cNvPicPr>
            <p:nvPr/>
          </p:nvPicPr>
          <p:blipFill rotWithShape="1">
            <a:blip r:embed="rId3"/>
            <a:srcRect l="8479" t="31443" r="8747" b="31264"/>
            <a:stretch/>
          </p:blipFill>
          <p:spPr>
            <a:xfrm>
              <a:off x="9899374" y="0"/>
              <a:ext cx="2292626" cy="596349"/>
            </a:xfrm>
            <a:prstGeom prst="rect">
              <a:avLst/>
            </a:prstGeom>
          </p:spPr>
        </p:pic>
      </p:grpSp>
      <p:sp>
        <p:nvSpPr>
          <p:cNvPr id="7" name="Rectangle 6">
            <a:extLst>
              <a:ext uri="{FF2B5EF4-FFF2-40B4-BE49-F238E27FC236}">
                <a16:creationId xmlns:a16="http://schemas.microsoft.com/office/drawing/2014/main" xmlns="" id="{27AEBFD7-0064-CC49-BCA3-2685A47724A3}"/>
              </a:ext>
            </a:extLst>
          </p:cNvPr>
          <p:cNvSpPr/>
          <p:nvPr/>
        </p:nvSpPr>
        <p:spPr>
          <a:xfrm>
            <a:off x="147563" y="114333"/>
            <a:ext cx="3257607" cy="461665"/>
          </a:xfrm>
          <a:prstGeom prst="rect">
            <a:avLst/>
          </a:prstGeom>
        </p:spPr>
        <p:txBody>
          <a:bodyPr wrap="square">
            <a:spAutoFit/>
          </a:bodyPr>
          <a:lstStyle/>
          <a:p>
            <a:r>
              <a:rPr lang="en-US" sz="2400" dirty="0">
                <a:solidFill>
                  <a:schemeClr val="accent4">
                    <a:lumMod val="40000"/>
                    <a:lumOff val="60000"/>
                  </a:schemeClr>
                </a:solidFill>
                <a:latin typeface="Britannic Bold" panose="020B0903060703020204" pitchFamily="34" charset="77"/>
              </a:rPr>
              <a:t>UNWARPING</a:t>
            </a:r>
            <a:endParaRPr lang="en-US" sz="2400" dirty="0">
              <a:solidFill>
                <a:schemeClr val="accent4">
                  <a:lumMod val="40000"/>
                  <a:lumOff val="60000"/>
                </a:schemeClr>
              </a:solidFill>
            </a:endParaRPr>
          </a:p>
        </p:txBody>
      </p:sp>
      <p:graphicFrame>
        <p:nvGraphicFramePr>
          <p:cNvPr id="8" name="Table 7">
            <a:extLst>
              <a:ext uri="{FF2B5EF4-FFF2-40B4-BE49-F238E27FC236}">
                <a16:creationId xmlns:a16="http://schemas.microsoft.com/office/drawing/2014/main" xmlns="" id="{15766DC9-A5AF-814F-AE47-4DB0ABD9F448}"/>
              </a:ext>
            </a:extLst>
          </p:cNvPr>
          <p:cNvGraphicFramePr>
            <a:graphicFrameLocks noGrp="1"/>
          </p:cNvGraphicFramePr>
          <p:nvPr/>
        </p:nvGraphicFramePr>
        <p:xfrm>
          <a:off x="-2" y="764367"/>
          <a:ext cx="12192003" cy="584775"/>
        </p:xfrm>
        <a:graphic>
          <a:graphicData uri="http://schemas.openxmlformats.org/drawingml/2006/table">
            <a:tbl>
              <a:tblPr firstRow="1" bandRow="1">
                <a:tableStyleId>{5C22544A-7EE6-4342-B048-85BDC9FD1C3A}</a:tableStyleId>
              </a:tblPr>
              <a:tblGrid>
                <a:gridCol w="4064001">
                  <a:extLst>
                    <a:ext uri="{9D8B030D-6E8A-4147-A177-3AD203B41FA5}">
                      <a16:colId xmlns:a16="http://schemas.microsoft.com/office/drawing/2014/main" xmlns="" val="4085898051"/>
                    </a:ext>
                  </a:extLst>
                </a:gridCol>
                <a:gridCol w="4064001">
                  <a:extLst>
                    <a:ext uri="{9D8B030D-6E8A-4147-A177-3AD203B41FA5}">
                      <a16:colId xmlns:a16="http://schemas.microsoft.com/office/drawing/2014/main" xmlns="" val="3125894412"/>
                    </a:ext>
                  </a:extLst>
                </a:gridCol>
                <a:gridCol w="4064001">
                  <a:extLst>
                    <a:ext uri="{9D8B030D-6E8A-4147-A177-3AD203B41FA5}">
                      <a16:colId xmlns:a16="http://schemas.microsoft.com/office/drawing/2014/main" xmlns="" val="4246370681"/>
                    </a:ext>
                  </a:extLst>
                </a:gridCol>
              </a:tblGrid>
              <a:tr h="584775">
                <a:tc>
                  <a:txBody>
                    <a:bodyPr/>
                    <a:lstStyle/>
                    <a:p>
                      <a:pPr algn="ctr"/>
                      <a:r>
                        <a:rPr lang="en-US" dirty="0">
                          <a:solidFill>
                            <a:schemeClr val="tx1"/>
                          </a:solidFill>
                          <a:latin typeface="Britannic Bold" panose="020B0903060703020204" pitchFamily="34" charset="77"/>
                        </a:rPr>
                        <a:t>Recap and extension of basic physics</a:t>
                      </a:r>
                    </a:p>
                  </a:txBody>
                  <a:tcPr anchor="ctr">
                    <a:solidFill>
                      <a:srgbClr val="D9D9D9"/>
                    </a:solidFill>
                  </a:tcPr>
                </a:tc>
                <a:tc>
                  <a:txBody>
                    <a:bodyPr/>
                    <a:lstStyle/>
                    <a:p>
                      <a:pPr algn="ctr"/>
                      <a:r>
                        <a:rPr lang="en-US" dirty="0">
                          <a:solidFill>
                            <a:schemeClr val="bg1">
                              <a:lumMod val="50000"/>
                            </a:schemeClr>
                          </a:solidFill>
                          <a:latin typeface="Britannic Bold" panose="020B0903060703020204" pitchFamily="34" charset="77"/>
                        </a:rPr>
                        <a:t>MFI + image distortion</a:t>
                      </a:r>
                    </a:p>
                  </a:txBody>
                  <a:tcPr anchor="ctr">
                    <a:solidFill>
                      <a:srgbClr val="D9D9D9"/>
                    </a:solidFill>
                  </a:tcPr>
                </a:tc>
                <a:tc>
                  <a:txBody>
                    <a:bodyPr/>
                    <a:lstStyle/>
                    <a:p>
                      <a:pPr algn="ctr"/>
                      <a:r>
                        <a:rPr lang="en-US" dirty="0">
                          <a:solidFill>
                            <a:schemeClr val="bg1">
                              <a:lumMod val="50000"/>
                            </a:schemeClr>
                          </a:solidFill>
                          <a:latin typeface="Britannic Bold" panose="020B0903060703020204" pitchFamily="34" charset="77"/>
                        </a:rPr>
                        <a:t>MFI + movement interactions</a:t>
                      </a:r>
                    </a:p>
                  </a:txBody>
                  <a:tcPr anchor="ctr">
                    <a:solidFill>
                      <a:srgbClr val="D9D9D9"/>
                    </a:solidFill>
                  </a:tcPr>
                </a:tc>
                <a:extLst>
                  <a:ext uri="{0D108BD9-81ED-4DB2-BD59-A6C34878D82A}">
                    <a16:rowId xmlns:a16="http://schemas.microsoft.com/office/drawing/2014/main" xmlns="" val="466733712"/>
                  </a:ext>
                </a:extLst>
              </a:tr>
            </a:tbl>
          </a:graphicData>
        </a:graphic>
      </p:graphicFrame>
      <p:sp>
        <p:nvSpPr>
          <p:cNvPr id="9" name="TextBox 8">
            <a:extLst>
              <a:ext uri="{FF2B5EF4-FFF2-40B4-BE49-F238E27FC236}">
                <a16:creationId xmlns:a16="http://schemas.microsoft.com/office/drawing/2014/main" xmlns="" id="{E3044EF7-3DDA-7D4E-A843-60C29EEC4E93}"/>
              </a:ext>
            </a:extLst>
          </p:cNvPr>
          <p:cNvSpPr txBox="1"/>
          <p:nvPr/>
        </p:nvSpPr>
        <p:spPr>
          <a:xfrm>
            <a:off x="650982" y="1732446"/>
            <a:ext cx="10890032" cy="461665"/>
          </a:xfrm>
          <a:prstGeom prst="rect">
            <a:avLst/>
          </a:prstGeom>
          <a:solidFill>
            <a:schemeClr val="accent6">
              <a:lumMod val="20000"/>
              <a:lumOff val="80000"/>
            </a:schemeClr>
          </a:solidFill>
          <a:ln>
            <a:noFill/>
          </a:ln>
        </p:spPr>
        <p:txBody>
          <a:bodyPr wrap="square" rtlCol="0">
            <a:spAutoFit/>
          </a:bodyPr>
          <a:lstStyle/>
          <a:p>
            <a:r>
              <a:rPr lang="en-US" sz="2400" b="1" dirty="0">
                <a:solidFill>
                  <a:schemeClr val="accent6">
                    <a:lumMod val="50000"/>
                  </a:schemeClr>
                </a:solidFill>
                <a:latin typeface="Avenir Next" panose="020B0503020202020204" pitchFamily="34" charset="0"/>
              </a:rPr>
              <a:t>Why does this matter?</a:t>
            </a:r>
            <a:endParaRPr lang="en-US" sz="2400" b="1" dirty="0">
              <a:solidFill>
                <a:schemeClr val="accent4"/>
              </a:solidFill>
              <a:latin typeface="Avenir Next" panose="020B0503020202020204" pitchFamily="34" charset="0"/>
            </a:endParaRPr>
          </a:p>
        </p:txBody>
      </p:sp>
      <p:sp>
        <p:nvSpPr>
          <p:cNvPr id="10" name="TextBox 9">
            <a:extLst>
              <a:ext uri="{FF2B5EF4-FFF2-40B4-BE49-F238E27FC236}">
                <a16:creationId xmlns:a16="http://schemas.microsoft.com/office/drawing/2014/main" xmlns="" id="{F7F877F5-50EC-F14B-8160-82E8CA9E31B7}"/>
              </a:ext>
            </a:extLst>
          </p:cNvPr>
          <p:cNvSpPr txBox="1"/>
          <p:nvPr/>
        </p:nvSpPr>
        <p:spPr>
          <a:xfrm>
            <a:off x="551827" y="2194111"/>
            <a:ext cx="6889498" cy="4801314"/>
          </a:xfrm>
          <a:prstGeom prst="rect">
            <a:avLst/>
          </a:prstGeom>
          <a:noFill/>
        </p:spPr>
        <p:txBody>
          <a:bodyPr wrap="square" rtlCol="0">
            <a:spAutoFit/>
          </a:bodyPr>
          <a:lstStyle/>
          <a:p>
            <a:pPr marL="342900" indent="-342900">
              <a:buAutoNum type="arabicPeriod"/>
            </a:pPr>
            <a:r>
              <a:rPr lang="en-GB" dirty="0"/>
              <a:t>The </a:t>
            </a:r>
            <a:r>
              <a:rPr lang="en-US" dirty="0"/>
              <a:t>Β</a:t>
            </a:r>
            <a:r>
              <a:rPr lang="en-US" baseline="-25000" dirty="0"/>
              <a:t>0  </a:t>
            </a:r>
            <a:r>
              <a:rPr lang="en-US" dirty="0"/>
              <a:t>field is never precisely what you would expect </a:t>
            </a:r>
          </a:p>
          <a:p>
            <a:pPr marL="285750" indent="-285750">
              <a:buFont typeface="Wingdings" panose="05000000000000000000" pitchFamily="2" charset="2"/>
              <a:buChar char="Ø"/>
            </a:pPr>
            <a:r>
              <a:rPr lang="en-US" dirty="0"/>
              <a:t>Multiple reasons</a:t>
            </a:r>
          </a:p>
          <a:p>
            <a:pPr marL="285750" indent="-285750">
              <a:buFont typeface="Wingdings" panose="05000000000000000000" pitchFamily="2" charset="2"/>
              <a:buChar char="Ø"/>
            </a:pPr>
            <a:endParaRPr lang="en-US" dirty="0"/>
          </a:p>
          <a:p>
            <a:r>
              <a:rPr lang="en-GB" dirty="0"/>
              <a:t>2. This results in distorted spatial localisation </a:t>
            </a:r>
          </a:p>
          <a:p>
            <a:endParaRPr lang="en-GB" dirty="0"/>
          </a:p>
          <a:p>
            <a:endParaRPr lang="en-GB" dirty="0"/>
          </a:p>
          <a:p>
            <a:endParaRPr lang="en-GB" dirty="0"/>
          </a:p>
          <a:p>
            <a:endParaRPr lang="en-GB" dirty="0"/>
          </a:p>
          <a:p>
            <a:endParaRPr lang="en-GB" dirty="0"/>
          </a:p>
          <a:p>
            <a:endParaRPr lang="en-GB" dirty="0"/>
          </a:p>
          <a:p>
            <a:endParaRPr lang="en-GB" dirty="0"/>
          </a:p>
          <a:p>
            <a:pPr marL="285750" indent="-285750">
              <a:buFontTx/>
              <a:buChar char="-"/>
            </a:pPr>
            <a:endParaRPr lang="en-GB" dirty="0"/>
          </a:p>
          <a:p>
            <a:endParaRPr lang="en-GB" dirty="0"/>
          </a:p>
          <a:p>
            <a:endParaRPr lang="en-GB" dirty="0"/>
          </a:p>
          <a:p>
            <a:endParaRPr lang="en-GB" dirty="0"/>
          </a:p>
          <a:p>
            <a:r>
              <a:rPr lang="en-GB" dirty="0"/>
              <a:t>2. Linear solution: estimate bias fields and correct for these</a:t>
            </a:r>
          </a:p>
          <a:p>
            <a:endParaRPr lang="en-GB" dirty="0"/>
          </a:p>
        </p:txBody>
      </p:sp>
      <p:pic>
        <p:nvPicPr>
          <p:cNvPr id="11" name="Google Shape;131;p9" descr="https://upload.wikimedia.org/wikibooks/en/2/22/ZGradient.jpg">
            <a:extLst>
              <a:ext uri="{FF2B5EF4-FFF2-40B4-BE49-F238E27FC236}">
                <a16:creationId xmlns:a16="http://schemas.microsoft.com/office/drawing/2014/main" xmlns="" id="{A97F63DB-1BAB-6045-BC22-2F10165EDBDB}"/>
              </a:ext>
            </a:extLst>
          </p:cNvPr>
          <p:cNvPicPr preferRelativeResize="0"/>
          <p:nvPr/>
        </p:nvPicPr>
        <p:blipFill rotWithShape="1">
          <a:blip r:embed="rId4">
            <a:alphaModFix/>
          </a:blip>
          <a:srcRect/>
          <a:stretch/>
        </p:blipFill>
        <p:spPr>
          <a:xfrm>
            <a:off x="1229710" y="3503165"/>
            <a:ext cx="3752193" cy="2590468"/>
          </a:xfrm>
          <a:prstGeom prst="rect">
            <a:avLst/>
          </a:prstGeom>
          <a:noFill/>
          <a:ln>
            <a:noFill/>
          </a:ln>
        </p:spPr>
      </p:pic>
      <p:grpSp>
        <p:nvGrpSpPr>
          <p:cNvPr id="5" name="Group 4">
            <a:extLst>
              <a:ext uri="{FF2B5EF4-FFF2-40B4-BE49-F238E27FC236}">
                <a16:creationId xmlns:a16="http://schemas.microsoft.com/office/drawing/2014/main" xmlns="" id="{D30DB72F-B031-3B44-B395-83993908B3CC}"/>
              </a:ext>
            </a:extLst>
          </p:cNvPr>
          <p:cNvGrpSpPr/>
          <p:nvPr/>
        </p:nvGrpSpPr>
        <p:grpSpPr>
          <a:xfrm>
            <a:off x="8560864" y="1431084"/>
            <a:ext cx="2911938" cy="2939909"/>
            <a:chOff x="8560865" y="1073440"/>
            <a:chExt cx="3774415" cy="3297554"/>
          </a:xfrm>
        </p:grpSpPr>
        <p:pic>
          <p:nvPicPr>
            <p:cNvPr id="12" name="Picture 11" descr="inhomo">
              <a:extLst>
                <a:ext uri="{FF2B5EF4-FFF2-40B4-BE49-F238E27FC236}">
                  <a16:creationId xmlns:a16="http://schemas.microsoft.com/office/drawing/2014/main" xmlns="" id="{74136106-3223-3947-8377-8FB7546A3D46}"/>
                </a:ext>
              </a:extLst>
            </p:cNvPr>
            <p:cNvPicPr/>
            <p:nvPr/>
          </p:nvPicPr>
          <p:blipFill rotWithShape="1">
            <a:blip r:embed="rId5">
              <a:extLst>
                <a:ext uri="{28A0092B-C50C-407E-A947-70E740481C1C}">
                  <a14:useLocalDpi xmlns:a14="http://schemas.microsoft.com/office/drawing/2010/main" xmlns="" val="0"/>
                </a:ext>
              </a:extLst>
            </a:blip>
            <a:srcRect r="50489" b="15069"/>
            <a:stretch/>
          </p:blipFill>
          <p:spPr bwMode="auto">
            <a:xfrm>
              <a:off x="8560865" y="1369339"/>
              <a:ext cx="1806902" cy="3001655"/>
            </a:xfrm>
            <a:prstGeom prst="rect">
              <a:avLst/>
            </a:prstGeom>
            <a:noFill/>
            <a:extLst>
              <a:ext uri="{909E8E84-426E-40dd-AFC4-6F175D3DCCD1}">
                <a14:hiddenFill xmlns="" xmlns:a14="http://schemas.microsoft.com/office/drawing/2010/main" xmlns:lc="http://schemas.openxmlformats.org/drawingml/2006/lockedCanvas">
                  <a:solidFill>
                    <a:srgbClr val="FFFFFF"/>
                  </a:solidFill>
                </a14:hiddenFill>
              </a:ext>
            </a:extLst>
          </p:spPr>
        </p:pic>
        <p:pic>
          <p:nvPicPr>
            <p:cNvPr id="13" name="Picture 12" descr="inhomo">
              <a:extLst>
                <a:ext uri="{FF2B5EF4-FFF2-40B4-BE49-F238E27FC236}">
                  <a16:creationId xmlns:a16="http://schemas.microsoft.com/office/drawing/2014/main" xmlns="" id="{BB494B70-EE1F-0A41-B113-4865B05B7597}"/>
                </a:ext>
              </a:extLst>
            </p:cNvPr>
            <p:cNvPicPr/>
            <p:nvPr/>
          </p:nvPicPr>
          <p:blipFill rotWithShape="1">
            <a:blip r:embed="rId5">
              <a:extLst>
                <a:ext uri="{28A0092B-C50C-407E-A947-70E740481C1C}">
                  <a14:useLocalDpi xmlns:a14="http://schemas.microsoft.com/office/drawing/2010/main" xmlns="" val="0"/>
                </a:ext>
              </a:extLst>
            </a:blip>
            <a:srcRect l="53472" t="611" r="-1590" b="17208"/>
            <a:stretch/>
          </p:blipFill>
          <p:spPr bwMode="auto">
            <a:xfrm>
              <a:off x="10504225" y="1360950"/>
              <a:ext cx="1796601" cy="2977929"/>
            </a:xfrm>
            <a:prstGeom prst="rect">
              <a:avLst/>
            </a:prstGeom>
            <a:noFill/>
            <a:ln>
              <a:noFill/>
            </a:ln>
            <a:extLst>
              <a:ext uri="{53640926-AAD7-44D8-BBD7-CCE9431645EC}">
                <a14:shadowObscured xmlns:a14="http://schemas.microsoft.com/office/drawing/2010/main" xmlns=""/>
              </a:ext>
              <a:ext uri="{909E8E84-426E-40dd-AFC4-6F175D3DCCD1}">
                <a14:hiddenFill xmlns:a14="http://schemas.microsoft.com/office/drawing/2010/main" xmlns="" xmlns:lc="http://schemas.openxmlformats.org/drawingml/2006/lockedCanvas">
                  <a:solidFill>
                    <a:srgbClr val="FFFFFF"/>
                  </a:solidFill>
                </a14:hiddenFill>
              </a:ext>
            </a:extLst>
          </p:spPr>
        </p:pic>
        <p:sp>
          <p:nvSpPr>
            <p:cNvPr id="14" name="TextBox 13">
              <a:extLst>
                <a:ext uri="{FF2B5EF4-FFF2-40B4-BE49-F238E27FC236}">
                  <a16:creationId xmlns:a16="http://schemas.microsoft.com/office/drawing/2014/main" xmlns="" id="{A5A60B67-2F68-B045-9B65-A79BD7F66D53}"/>
                </a:ext>
              </a:extLst>
            </p:cNvPr>
            <p:cNvSpPr txBox="1"/>
            <p:nvPr/>
          </p:nvSpPr>
          <p:spPr>
            <a:xfrm>
              <a:off x="8560865" y="1082208"/>
              <a:ext cx="1977813" cy="246220"/>
            </a:xfrm>
            <a:prstGeom prst="rect">
              <a:avLst/>
            </a:prstGeom>
            <a:noFill/>
          </p:spPr>
          <p:txBody>
            <a:bodyPr wrap="square" rtlCol="0">
              <a:spAutoFit/>
            </a:bodyPr>
            <a:lstStyle/>
            <a:p>
              <a:r>
                <a:rPr lang="en-GB" sz="1000" b="1" dirty="0"/>
                <a:t>No Object in scanner</a:t>
              </a:r>
            </a:p>
          </p:txBody>
        </p:sp>
        <p:sp>
          <p:nvSpPr>
            <p:cNvPr id="15" name="Rectangle 14">
              <a:extLst>
                <a:ext uri="{FF2B5EF4-FFF2-40B4-BE49-F238E27FC236}">
                  <a16:creationId xmlns:a16="http://schemas.microsoft.com/office/drawing/2014/main" xmlns="" id="{A3DCC4CE-870B-6E43-81AD-CE394006549F}"/>
                </a:ext>
              </a:extLst>
            </p:cNvPr>
            <p:cNvSpPr/>
            <p:nvPr/>
          </p:nvSpPr>
          <p:spPr>
            <a:xfrm>
              <a:off x="10538679" y="1073440"/>
              <a:ext cx="1796601" cy="261610"/>
            </a:xfrm>
            <a:prstGeom prst="rect">
              <a:avLst/>
            </a:prstGeom>
          </p:spPr>
          <p:txBody>
            <a:bodyPr wrap="square">
              <a:spAutoFit/>
            </a:bodyPr>
            <a:lstStyle/>
            <a:p>
              <a:r>
                <a:rPr lang="en-GB" sz="1100" b="1" dirty="0"/>
                <a:t>Object in scanner</a:t>
              </a:r>
            </a:p>
          </p:txBody>
        </p:sp>
      </p:grpSp>
      <p:pic>
        <p:nvPicPr>
          <p:cNvPr id="16" name="Picture 15">
            <a:extLst>
              <a:ext uri="{FF2B5EF4-FFF2-40B4-BE49-F238E27FC236}">
                <a16:creationId xmlns:a16="http://schemas.microsoft.com/office/drawing/2014/main" xmlns="" id="{3F8862CC-6EDE-ED4A-9796-CAD260A87569}"/>
              </a:ext>
            </a:extLst>
          </p:cNvPr>
          <p:cNvPicPr>
            <a:picLocks noChangeAspect="1"/>
          </p:cNvPicPr>
          <p:nvPr/>
        </p:nvPicPr>
        <p:blipFill rotWithShape="1">
          <a:blip r:embed="rId6"/>
          <a:srcRect l="50000" t="39139" r="18703" b="34791"/>
          <a:stretch/>
        </p:blipFill>
        <p:spPr>
          <a:xfrm>
            <a:off x="7361796" y="4556615"/>
            <a:ext cx="4641972" cy="2175026"/>
          </a:xfrm>
          <a:prstGeom prst="rect">
            <a:avLst/>
          </a:prstGeom>
        </p:spPr>
      </p:pic>
    </p:spTree>
    <p:extLst>
      <p:ext uri="{BB962C8B-B14F-4D97-AF65-F5344CB8AC3E}">
        <p14:creationId xmlns:p14="http://schemas.microsoft.com/office/powerpoint/2010/main" xmlns="" val="2588295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CE2C030E-D5B1-A040-BC72-D8694898C6B8}"/>
              </a:ext>
            </a:extLst>
          </p:cNvPr>
          <p:cNvGrpSpPr/>
          <p:nvPr/>
        </p:nvGrpSpPr>
        <p:grpSpPr>
          <a:xfrm>
            <a:off x="0" y="0"/>
            <a:ext cx="12192000" cy="596349"/>
            <a:chOff x="0" y="0"/>
            <a:chExt cx="12192000" cy="596349"/>
          </a:xfrm>
        </p:grpSpPr>
        <p:sp>
          <p:nvSpPr>
            <p:cNvPr id="3" name="Rectangle 2">
              <a:extLst>
                <a:ext uri="{FF2B5EF4-FFF2-40B4-BE49-F238E27FC236}">
                  <a16:creationId xmlns:a16="http://schemas.microsoft.com/office/drawing/2014/main" xmlns="" id="{DAD547CE-0DAA-5C4B-8232-328875244DF4}"/>
                </a:ext>
              </a:extLst>
            </p:cNvPr>
            <p:cNvSpPr/>
            <p:nvPr/>
          </p:nvSpPr>
          <p:spPr>
            <a:xfrm>
              <a:off x="0" y="0"/>
              <a:ext cx="12192000" cy="5963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FAB6B70C-DA85-734D-9C59-C7943E1E5BF7}"/>
                </a:ext>
              </a:extLst>
            </p:cNvPr>
            <p:cNvPicPr>
              <a:picLocks noChangeAspect="1"/>
            </p:cNvPicPr>
            <p:nvPr/>
          </p:nvPicPr>
          <p:blipFill rotWithShape="1">
            <a:blip r:embed="rId2"/>
            <a:srcRect l="8479" t="31443" r="8747" b="31264"/>
            <a:stretch/>
          </p:blipFill>
          <p:spPr>
            <a:xfrm>
              <a:off x="9899374" y="0"/>
              <a:ext cx="2292626" cy="596349"/>
            </a:xfrm>
            <a:prstGeom prst="rect">
              <a:avLst/>
            </a:prstGeom>
          </p:spPr>
        </p:pic>
      </p:grpSp>
      <p:sp>
        <p:nvSpPr>
          <p:cNvPr id="7" name="Rectangle 6">
            <a:extLst>
              <a:ext uri="{FF2B5EF4-FFF2-40B4-BE49-F238E27FC236}">
                <a16:creationId xmlns:a16="http://schemas.microsoft.com/office/drawing/2014/main" xmlns="" id="{27AEBFD7-0064-CC49-BCA3-2685A47724A3}"/>
              </a:ext>
            </a:extLst>
          </p:cNvPr>
          <p:cNvSpPr/>
          <p:nvPr/>
        </p:nvSpPr>
        <p:spPr>
          <a:xfrm>
            <a:off x="147563" y="114333"/>
            <a:ext cx="3257607" cy="461665"/>
          </a:xfrm>
          <a:prstGeom prst="rect">
            <a:avLst/>
          </a:prstGeom>
        </p:spPr>
        <p:txBody>
          <a:bodyPr wrap="square">
            <a:spAutoFit/>
          </a:bodyPr>
          <a:lstStyle/>
          <a:p>
            <a:r>
              <a:rPr lang="en-US" sz="2400" dirty="0">
                <a:solidFill>
                  <a:schemeClr val="accent4">
                    <a:lumMod val="40000"/>
                    <a:lumOff val="60000"/>
                  </a:schemeClr>
                </a:solidFill>
                <a:latin typeface="Britannic Bold" panose="020B0903060703020204" pitchFamily="34" charset="77"/>
              </a:rPr>
              <a:t>UNWARPING</a:t>
            </a:r>
            <a:endParaRPr lang="en-US" sz="2400" dirty="0">
              <a:solidFill>
                <a:schemeClr val="accent4">
                  <a:lumMod val="40000"/>
                  <a:lumOff val="60000"/>
                </a:schemeClr>
              </a:solidFill>
            </a:endParaRPr>
          </a:p>
        </p:txBody>
      </p:sp>
      <p:graphicFrame>
        <p:nvGraphicFramePr>
          <p:cNvPr id="8" name="Table 7">
            <a:extLst>
              <a:ext uri="{FF2B5EF4-FFF2-40B4-BE49-F238E27FC236}">
                <a16:creationId xmlns:a16="http://schemas.microsoft.com/office/drawing/2014/main" xmlns="" id="{15766DC9-A5AF-814F-AE47-4DB0ABD9F448}"/>
              </a:ext>
            </a:extLst>
          </p:cNvPr>
          <p:cNvGraphicFramePr>
            <a:graphicFrameLocks noGrp="1"/>
          </p:cNvGraphicFramePr>
          <p:nvPr/>
        </p:nvGraphicFramePr>
        <p:xfrm>
          <a:off x="-2" y="764367"/>
          <a:ext cx="12192003" cy="584775"/>
        </p:xfrm>
        <a:graphic>
          <a:graphicData uri="http://schemas.openxmlformats.org/drawingml/2006/table">
            <a:tbl>
              <a:tblPr firstRow="1" bandRow="1">
                <a:tableStyleId>{5C22544A-7EE6-4342-B048-85BDC9FD1C3A}</a:tableStyleId>
              </a:tblPr>
              <a:tblGrid>
                <a:gridCol w="4064001">
                  <a:extLst>
                    <a:ext uri="{9D8B030D-6E8A-4147-A177-3AD203B41FA5}">
                      <a16:colId xmlns:a16="http://schemas.microsoft.com/office/drawing/2014/main" xmlns="" val="4085898051"/>
                    </a:ext>
                  </a:extLst>
                </a:gridCol>
                <a:gridCol w="4064001">
                  <a:extLst>
                    <a:ext uri="{9D8B030D-6E8A-4147-A177-3AD203B41FA5}">
                      <a16:colId xmlns:a16="http://schemas.microsoft.com/office/drawing/2014/main" xmlns="" val="3125894412"/>
                    </a:ext>
                  </a:extLst>
                </a:gridCol>
                <a:gridCol w="4064001">
                  <a:extLst>
                    <a:ext uri="{9D8B030D-6E8A-4147-A177-3AD203B41FA5}">
                      <a16:colId xmlns:a16="http://schemas.microsoft.com/office/drawing/2014/main" xmlns="" val="4246370681"/>
                    </a:ext>
                  </a:extLst>
                </a:gridCol>
              </a:tblGrid>
              <a:tr h="584775">
                <a:tc>
                  <a:txBody>
                    <a:bodyPr/>
                    <a:lstStyle/>
                    <a:p>
                      <a:pPr algn="ctr"/>
                      <a:r>
                        <a:rPr lang="en-US" dirty="0">
                          <a:solidFill>
                            <a:schemeClr val="tx1"/>
                          </a:solidFill>
                          <a:latin typeface="Britannic Bold" panose="020B0903060703020204" pitchFamily="34" charset="77"/>
                        </a:rPr>
                        <a:t>Recap and extension of basic physics</a:t>
                      </a:r>
                    </a:p>
                  </a:txBody>
                  <a:tcPr anchor="ctr">
                    <a:solidFill>
                      <a:srgbClr val="D9D9D9"/>
                    </a:solidFill>
                  </a:tcPr>
                </a:tc>
                <a:tc>
                  <a:txBody>
                    <a:bodyPr/>
                    <a:lstStyle/>
                    <a:p>
                      <a:pPr algn="ctr"/>
                      <a:r>
                        <a:rPr lang="en-US" dirty="0">
                          <a:solidFill>
                            <a:schemeClr val="bg1">
                              <a:lumMod val="50000"/>
                            </a:schemeClr>
                          </a:solidFill>
                          <a:latin typeface="Britannic Bold" panose="020B0903060703020204" pitchFamily="34" charset="77"/>
                        </a:rPr>
                        <a:t>MFI + image distortion</a:t>
                      </a:r>
                    </a:p>
                  </a:txBody>
                  <a:tcPr anchor="ctr">
                    <a:solidFill>
                      <a:srgbClr val="D9D9D9"/>
                    </a:solidFill>
                  </a:tcPr>
                </a:tc>
                <a:tc>
                  <a:txBody>
                    <a:bodyPr/>
                    <a:lstStyle/>
                    <a:p>
                      <a:pPr algn="ctr"/>
                      <a:r>
                        <a:rPr lang="en-US" dirty="0">
                          <a:solidFill>
                            <a:schemeClr val="bg1">
                              <a:lumMod val="50000"/>
                            </a:schemeClr>
                          </a:solidFill>
                          <a:latin typeface="Britannic Bold" panose="020B0903060703020204" pitchFamily="34" charset="77"/>
                        </a:rPr>
                        <a:t>MFI + movement interactions</a:t>
                      </a:r>
                    </a:p>
                  </a:txBody>
                  <a:tcPr anchor="ctr">
                    <a:solidFill>
                      <a:srgbClr val="D9D9D9"/>
                    </a:solidFill>
                  </a:tcPr>
                </a:tc>
                <a:extLst>
                  <a:ext uri="{0D108BD9-81ED-4DB2-BD59-A6C34878D82A}">
                    <a16:rowId xmlns:a16="http://schemas.microsoft.com/office/drawing/2014/main" xmlns="" val="466733712"/>
                  </a:ext>
                </a:extLst>
              </a:tr>
            </a:tbl>
          </a:graphicData>
        </a:graphic>
      </p:graphicFrame>
      <p:pic>
        <p:nvPicPr>
          <p:cNvPr id="9" name="Picture 8" descr="fieldmap_graphics">
            <a:extLst>
              <a:ext uri="{FF2B5EF4-FFF2-40B4-BE49-F238E27FC236}">
                <a16:creationId xmlns:a16="http://schemas.microsoft.com/office/drawing/2014/main" xmlns="" id="{69BC2958-37A7-DA40-A09E-F39ACE723A6A}"/>
              </a:ext>
            </a:extLst>
          </p:cNvPr>
          <p:cNvPicPr>
            <a:picLocks noChangeAspect="1" noChangeArrowheads="1"/>
          </p:cNvPicPr>
          <p:nvPr/>
        </p:nvPicPr>
        <p:blipFill rotWithShape="1">
          <a:blip r:embed="rId3" cstate="print">
            <a:clrChange>
              <a:clrFrom>
                <a:srgbClr val="F8FCF8"/>
              </a:clrFrom>
              <a:clrTo>
                <a:srgbClr val="F8FCF8">
                  <a:alpha val="0"/>
                </a:srgbClr>
              </a:clrTo>
            </a:clrChange>
          </a:blip>
          <a:srcRect l="2657" t="1616" r="5878" b="68311"/>
          <a:stretch/>
        </p:blipFill>
        <p:spPr bwMode="auto">
          <a:xfrm>
            <a:off x="806669" y="3144864"/>
            <a:ext cx="8408723" cy="3598803"/>
          </a:xfrm>
          <a:prstGeom prst="rect">
            <a:avLst/>
          </a:prstGeom>
          <a:noFill/>
          <a:ln w="9525">
            <a:noFill/>
            <a:miter lim="800000"/>
            <a:headEnd/>
            <a:tailEnd/>
          </a:ln>
        </p:spPr>
      </p:pic>
      <p:sp>
        <p:nvSpPr>
          <p:cNvPr id="10" name="Title 1">
            <a:extLst>
              <a:ext uri="{FF2B5EF4-FFF2-40B4-BE49-F238E27FC236}">
                <a16:creationId xmlns:a16="http://schemas.microsoft.com/office/drawing/2014/main" xmlns="" id="{3B0B96FC-1FE6-C54F-9B2E-C2231AFD6406}"/>
              </a:ext>
            </a:extLst>
          </p:cNvPr>
          <p:cNvSpPr txBox="1">
            <a:spLocks/>
          </p:cNvSpPr>
          <p:nvPr/>
        </p:nvSpPr>
        <p:spPr>
          <a:xfrm>
            <a:off x="559214" y="181930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Fieldmap Image</a:t>
            </a:r>
            <a:endParaRPr lang="en-GB" dirty="0"/>
          </a:p>
        </p:txBody>
      </p:sp>
    </p:spTree>
    <p:extLst>
      <p:ext uri="{BB962C8B-B14F-4D97-AF65-F5344CB8AC3E}">
        <p14:creationId xmlns:p14="http://schemas.microsoft.com/office/powerpoint/2010/main" xmlns="" val="4253481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CE2C030E-D5B1-A040-BC72-D8694898C6B8}"/>
              </a:ext>
            </a:extLst>
          </p:cNvPr>
          <p:cNvGrpSpPr/>
          <p:nvPr/>
        </p:nvGrpSpPr>
        <p:grpSpPr>
          <a:xfrm>
            <a:off x="0" y="0"/>
            <a:ext cx="12192000" cy="596349"/>
            <a:chOff x="0" y="0"/>
            <a:chExt cx="12192000" cy="596349"/>
          </a:xfrm>
        </p:grpSpPr>
        <p:sp>
          <p:nvSpPr>
            <p:cNvPr id="3" name="Rectangle 2">
              <a:extLst>
                <a:ext uri="{FF2B5EF4-FFF2-40B4-BE49-F238E27FC236}">
                  <a16:creationId xmlns:a16="http://schemas.microsoft.com/office/drawing/2014/main" xmlns="" id="{DAD547CE-0DAA-5C4B-8232-328875244DF4}"/>
                </a:ext>
              </a:extLst>
            </p:cNvPr>
            <p:cNvSpPr/>
            <p:nvPr/>
          </p:nvSpPr>
          <p:spPr>
            <a:xfrm>
              <a:off x="0" y="0"/>
              <a:ext cx="12192000" cy="5963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FAB6B70C-DA85-734D-9C59-C7943E1E5BF7}"/>
                </a:ext>
              </a:extLst>
            </p:cNvPr>
            <p:cNvPicPr>
              <a:picLocks noChangeAspect="1"/>
            </p:cNvPicPr>
            <p:nvPr/>
          </p:nvPicPr>
          <p:blipFill rotWithShape="1">
            <a:blip r:embed="rId2"/>
            <a:srcRect l="8479" t="31443" r="8747" b="31264"/>
            <a:stretch/>
          </p:blipFill>
          <p:spPr>
            <a:xfrm>
              <a:off x="9899374" y="0"/>
              <a:ext cx="2292626" cy="596349"/>
            </a:xfrm>
            <a:prstGeom prst="rect">
              <a:avLst/>
            </a:prstGeom>
          </p:spPr>
        </p:pic>
      </p:grpSp>
      <p:sp>
        <p:nvSpPr>
          <p:cNvPr id="7" name="Rectangle 6">
            <a:extLst>
              <a:ext uri="{FF2B5EF4-FFF2-40B4-BE49-F238E27FC236}">
                <a16:creationId xmlns:a16="http://schemas.microsoft.com/office/drawing/2014/main" xmlns="" id="{27AEBFD7-0064-CC49-BCA3-2685A47724A3}"/>
              </a:ext>
            </a:extLst>
          </p:cNvPr>
          <p:cNvSpPr/>
          <p:nvPr/>
        </p:nvSpPr>
        <p:spPr>
          <a:xfrm>
            <a:off x="147563" y="114333"/>
            <a:ext cx="3257607" cy="461665"/>
          </a:xfrm>
          <a:prstGeom prst="rect">
            <a:avLst/>
          </a:prstGeom>
        </p:spPr>
        <p:txBody>
          <a:bodyPr wrap="square">
            <a:spAutoFit/>
          </a:bodyPr>
          <a:lstStyle/>
          <a:p>
            <a:r>
              <a:rPr lang="en-US" sz="2400" dirty="0">
                <a:solidFill>
                  <a:schemeClr val="accent4">
                    <a:lumMod val="40000"/>
                    <a:lumOff val="60000"/>
                  </a:schemeClr>
                </a:solidFill>
                <a:latin typeface="Britannic Bold" panose="020B0903060703020204" pitchFamily="34" charset="77"/>
              </a:rPr>
              <a:t>UNWARPING</a:t>
            </a:r>
            <a:endParaRPr lang="en-US" sz="2400" dirty="0">
              <a:solidFill>
                <a:schemeClr val="accent4">
                  <a:lumMod val="40000"/>
                  <a:lumOff val="60000"/>
                </a:schemeClr>
              </a:solidFill>
            </a:endParaRPr>
          </a:p>
        </p:txBody>
      </p:sp>
      <p:graphicFrame>
        <p:nvGraphicFramePr>
          <p:cNvPr id="8" name="Table 7">
            <a:extLst>
              <a:ext uri="{FF2B5EF4-FFF2-40B4-BE49-F238E27FC236}">
                <a16:creationId xmlns:a16="http://schemas.microsoft.com/office/drawing/2014/main" xmlns="" id="{15766DC9-A5AF-814F-AE47-4DB0ABD9F448}"/>
              </a:ext>
            </a:extLst>
          </p:cNvPr>
          <p:cNvGraphicFramePr>
            <a:graphicFrameLocks noGrp="1"/>
          </p:cNvGraphicFramePr>
          <p:nvPr>
            <p:extLst>
              <p:ext uri="{D42A27DB-BD31-4B8C-83A1-F6EECF244321}">
                <p14:modId xmlns:p14="http://schemas.microsoft.com/office/powerpoint/2010/main" xmlns="" val="3585122063"/>
              </p:ext>
            </p:extLst>
          </p:nvPr>
        </p:nvGraphicFramePr>
        <p:xfrm>
          <a:off x="-2" y="764367"/>
          <a:ext cx="12192003" cy="584775"/>
        </p:xfrm>
        <a:graphic>
          <a:graphicData uri="http://schemas.openxmlformats.org/drawingml/2006/table">
            <a:tbl>
              <a:tblPr firstRow="1" bandRow="1">
                <a:tableStyleId>{5C22544A-7EE6-4342-B048-85BDC9FD1C3A}</a:tableStyleId>
              </a:tblPr>
              <a:tblGrid>
                <a:gridCol w="4064001">
                  <a:extLst>
                    <a:ext uri="{9D8B030D-6E8A-4147-A177-3AD203B41FA5}">
                      <a16:colId xmlns:a16="http://schemas.microsoft.com/office/drawing/2014/main" xmlns="" val="4085898051"/>
                    </a:ext>
                  </a:extLst>
                </a:gridCol>
                <a:gridCol w="4064001">
                  <a:extLst>
                    <a:ext uri="{9D8B030D-6E8A-4147-A177-3AD203B41FA5}">
                      <a16:colId xmlns:a16="http://schemas.microsoft.com/office/drawing/2014/main" xmlns="" val="3125894412"/>
                    </a:ext>
                  </a:extLst>
                </a:gridCol>
                <a:gridCol w="4064001">
                  <a:extLst>
                    <a:ext uri="{9D8B030D-6E8A-4147-A177-3AD203B41FA5}">
                      <a16:colId xmlns:a16="http://schemas.microsoft.com/office/drawing/2014/main" xmlns="" val="4246370681"/>
                    </a:ext>
                  </a:extLst>
                </a:gridCol>
              </a:tblGrid>
              <a:tr h="584775">
                <a:tc>
                  <a:txBody>
                    <a:bodyPr/>
                    <a:lstStyle/>
                    <a:p>
                      <a:pPr algn="ctr"/>
                      <a:r>
                        <a:rPr lang="en-US" dirty="0">
                          <a:solidFill>
                            <a:schemeClr val="tx1"/>
                          </a:solidFill>
                          <a:latin typeface="Britannic Bold" panose="020B0903060703020204" pitchFamily="34" charset="77"/>
                        </a:rPr>
                        <a:t>Recap and extension of basic physics</a:t>
                      </a:r>
                    </a:p>
                  </a:txBody>
                  <a:tcPr anchor="ctr">
                    <a:solidFill>
                      <a:srgbClr val="D9D9D9"/>
                    </a:solidFill>
                  </a:tcPr>
                </a:tc>
                <a:tc>
                  <a:txBody>
                    <a:bodyPr/>
                    <a:lstStyle/>
                    <a:p>
                      <a:pPr algn="ctr"/>
                      <a:r>
                        <a:rPr lang="en-US" dirty="0">
                          <a:solidFill>
                            <a:schemeClr val="bg1">
                              <a:lumMod val="50000"/>
                            </a:schemeClr>
                          </a:solidFill>
                          <a:latin typeface="Britannic Bold" panose="020B0903060703020204" pitchFamily="34" charset="77"/>
                        </a:rPr>
                        <a:t>MFI + image distortion</a:t>
                      </a:r>
                    </a:p>
                  </a:txBody>
                  <a:tcPr anchor="ctr">
                    <a:solidFill>
                      <a:srgbClr val="D9D9D9"/>
                    </a:solidFill>
                  </a:tcPr>
                </a:tc>
                <a:tc>
                  <a:txBody>
                    <a:bodyPr/>
                    <a:lstStyle/>
                    <a:p>
                      <a:pPr algn="ctr"/>
                      <a:r>
                        <a:rPr lang="en-US" dirty="0">
                          <a:solidFill>
                            <a:schemeClr val="bg1">
                              <a:lumMod val="50000"/>
                            </a:schemeClr>
                          </a:solidFill>
                          <a:latin typeface="Britannic Bold" panose="020B0903060703020204" pitchFamily="34" charset="77"/>
                        </a:rPr>
                        <a:t>MFI + movement interactions</a:t>
                      </a:r>
                    </a:p>
                  </a:txBody>
                  <a:tcPr anchor="ctr">
                    <a:solidFill>
                      <a:srgbClr val="D9D9D9"/>
                    </a:solidFill>
                  </a:tcPr>
                </a:tc>
                <a:extLst>
                  <a:ext uri="{0D108BD9-81ED-4DB2-BD59-A6C34878D82A}">
                    <a16:rowId xmlns:a16="http://schemas.microsoft.com/office/drawing/2014/main" xmlns="" val="466733712"/>
                  </a:ext>
                </a:extLst>
              </a:tr>
            </a:tbl>
          </a:graphicData>
        </a:graphic>
      </p:graphicFrame>
      <p:sp>
        <p:nvSpPr>
          <p:cNvPr id="9" name="Title 1">
            <a:extLst>
              <a:ext uri="{FF2B5EF4-FFF2-40B4-BE49-F238E27FC236}">
                <a16:creationId xmlns:a16="http://schemas.microsoft.com/office/drawing/2014/main" xmlns="" id="{3C5B69E4-CC1C-7247-B512-16D65EE3CDD0}"/>
              </a:ext>
            </a:extLst>
          </p:cNvPr>
          <p:cNvSpPr txBox="1">
            <a:spLocks/>
          </p:cNvSpPr>
          <p:nvPr/>
        </p:nvSpPr>
        <p:spPr>
          <a:xfrm>
            <a:off x="838200" y="210343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Issue 2</a:t>
            </a:r>
          </a:p>
        </p:txBody>
      </p:sp>
      <p:sp>
        <p:nvSpPr>
          <p:cNvPr id="10" name="Content Placeholder 2">
            <a:extLst>
              <a:ext uri="{FF2B5EF4-FFF2-40B4-BE49-F238E27FC236}">
                <a16:creationId xmlns:a16="http://schemas.microsoft.com/office/drawing/2014/main" xmlns="" id="{1FE0B5D3-86B6-E84E-B166-BE276715DFBC}"/>
              </a:ext>
            </a:extLst>
          </p:cNvPr>
          <p:cNvSpPr txBox="1">
            <a:spLocks/>
          </p:cNvSpPr>
          <p:nvPr/>
        </p:nvSpPr>
        <p:spPr>
          <a:xfrm>
            <a:off x="838200" y="3429000"/>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GB" dirty="0"/>
              <a:t> Image distortions caused by magnetic field inhomogeneities </a:t>
            </a:r>
          </a:p>
          <a:p>
            <a:pPr>
              <a:buFont typeface="Wingdings" panose="05000000000000000000" pitchFamily="2" charset="2"/>
              <a:buChar char="Ø"/>
            </a:pPr>
            <a:r>
              <a:rPr lang="en-GB" b="1" dirty="0"/>
              <a:t> Movement/motion-by-MF inhomogeneity interactions </a:t>
            </a:r>
          </a:p>
          <a:p>
            <a:endParaRPr lang="en-GB" dirty="0"/>
          </a:p>
        </p:txBody>
      </p:sp>
    </p:spTree>
    <p:extLst>
      <p:ext uri="{BB962C8B-B14F-4D97-AF65-F5344CB8AC3E}">
        <p14:creationId xmlns:p14="http://schemas.microsoft.com/office/powerpoint/2010/main" xmlns="" val="3056701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CE2C030E-D5B1-A040-BC72-D8694898C6B8}"/>
              </a:ext>
            </a:extLst>
          </p:cNvPr>
          <p:cNvGrpSpPr/>
          <p:nvPr/>
        </p:nvGrpSpPr>
        <p:grpSpPr>
          <a:xfrm>
            <a:off x="0" y="0"/>
            <a:ext cx="12192000" cy="596349"/>
            <a:chOff x="0" y="0"/>
            <a:chExt cx="12192000" cy="596349"/>
          </a:xfrm>
        </p:grpSpPr>
        <p:sp>
          <p:nvSpPr>
            <p:cNvPr id="3" name="Rectangle 2">
              <a:extLst>
                <a:ext uri="{FF2B5EF4-FFF2-40B4-BE49-F238E27FC236}">
                  <a16:creationId xmlns:a16="http://schemas.microsoft.com/office/drawing/2014/main" xmlns="" id="{DAD547CE-0DAA-5C4B-8232-328875244DF4}"/>
                </a:ext>
              </a:extLst>
            </p:cNvPr>
            <p:cNvSpPr/>
            <p:nvPr/>
          </p:nvSpPr>
          <p:spPr>
            <a:xfrm>
              <a:off x="0" y="0"/>
              <a:ext cx="12192000" cy="5963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FAB6B70C-DA85-734D-9C59-C7943E1E5BF7}"/>
                </a:ext>
              </a:extLst>
            </p:cNvPr>
            <p:cNvPicPr>
              <a:picLocks noChangeAspect="1"/>
            </p:cNvPicPr>
            <p:nvPr/>
          </p:nvPicPr>
          <p:blipFill rotWithShape="1">
            <a:blip r:embed="rId3"/>
            <a:srcRect l="8479" t="31443" r="8747" b="31264"/>
            <a:stretch/>
          </p:blipFill>
          <p:spPr>
            <a:xfrm>
              <a:off x="9899374" y="0"/>
              <a:ext cx="2292626" cy="596349"/>
            </a:xfrm>
            <a:prstGeom prst="rect">
              <a:avLst/>
            </a:prstGeom>
          </p:spPr>
        </p:pic>
      </p:grpSp>
      <p:sp>
        <p:nvSpPr>
          <p:cNvPr id="7" name="Rectangle 6">
            <a:extLst>
              <a:ext uri="{FF2B5EF4-FFF2-40B4-BE49-F238E27FC236}">
                <a16:creationId xmlns:a16="http://schemas.microsoft.com/office/drawing/2014/main" xmlns="" id="{27AEBFD7-0064-CC49-BCA3-2685A47724A3}"/>
              </a:ext>
            </a:extLst>
          </p:cNvPr>
          <p:cNvSpPr/>
          <p:nvPr/>
        </p:nvSpPr>
        <p:spPr>
          <a:xfrm>
            <a:off x="147563" y="114333"/>
            <a:ext cx="3257607" cy="461665"/>
          </a:xfrm>
          <a:prstGeom prst="rect">
            <a:avLst/>
          </a:prstGeom>
        </p:spPr>
        <p:txBody>
          <a:bodyPr wrap="square">
            <a:spAutoFit/>
          </a:bodyPr>
          <a:lstStyle/>
          <a:p>
            <a:r>
              <a:rPr lang="en-US" sz="2400" dirty="0">
                <a:solidFill>
                  <a:schemeClr val="accent4">
                    <a:lumMod val="40000"/>
                    <a:lumOff val="60000"/>
                  </a:schemeClr>
                </a:solidFill>
                <a:latin typeface="Britannic Bold" panose="020B0903060703020204" pitchFamily="34" charset="77"/>
              </a:rPr>
              <a:t>UNWARPING</a:t>
            </a:r>
            <a:endParaRPr lang="en-US" sz="2400" dirty="0">
              <a:solidFill>
                <a:schemeClr val="accent4">
                  <a:lumMod val="40000"/>
                  <a:lumOff val="60000"/>
                </a:schemeClr>
              </a:solidFill>
            </a:endParaRPr>
          </a:p>
        </p:txBody>
      </p:sp>
      <p:graphicFrame>
        <p:nvGraphicFramePr>
          <p:cNvPr id="8" name="Table 7">
            <a:extLst>
              <a:ext uri="{FF2B5EF4-FFF2-40B4-BE49-F238E27FC236}">
                <a16:creationId xmlns:a16="http://schemas.microsoft.com/office/drawing/2014/main" xmlns="" id="{15766DC9-A5AF-814F-AE47-4DB0ABD9F448}"/>
              </a:ext>
            </a:extLst>
          </p:cNvPr>
          <p:cNvGraphicFramePr>
            <a:graphicFrameLocks noGrp="1"/>
          </p:cNvGraphicFramePr>
          <p:nvPr>
            <p:extLst>
              <p:ext uri="{D42A27DB-BD31-4B8C-83A1-F6EECF244321}">
                <p14:modId xmlns:p14="http://schemas.microsoft.com/office/powerpoint/2010/main" xmlns="" val="1352299418"/>
              </p:ext>
            </p:extLst>
          </p:nvPr>
        </p:nvGraphicFramePr>
        <p:xfrm>
          <a:off x="-2" y="764367"/>
          <a:ext cx="12192003" cy="584775"/>
        </p:xfrm>
        <a:graphic>
          <a:graphicData uri="http://schemas.openxmlformats.org/drawingml/2006/table">
            <a:tbl>
              <a:tblPr firstRow="1" bandRow="1">
                <a:tableStyleId>{5C22544A-7EE6-4342-B048-85BDC9FD1C3A}</a:tableStyleId>
              </a:tblPr>
              <a:tblGrid>
                <a:gridCol w="4064001">
                  <a:extLst>
                    <a:ext uri="{9D8B030D-6E8A-4147-A177-3AD203B41FA5}">
                      <a16:colId xmlns:a16="http://schemas.microsoft.com/office/drawing/2014/main" xmlns="" val="4085898051"/>
                    </a:ext>
                  </a:extLst>
                </a:gridCol>
                <a:gridCol w="4064001">
                  <a:extLst>
                    <a:ext uri="{9D8B030D-6E8A-4147-A177-3AD203B41FA5}">
                      <a16:colId xmlns:a16="http://schemas.microsoft.com/office/drawing/2014/main" xmlns="" val="3125894412"/>
                    </a:ext>
                  </a:extLst>
                </a:gridCol>
                <a:gridCol w="4064001">
                  <a:extLst>
                    <a:ext uri="{9D8B030D-6E8A-4147-A177-3AD203B41FA5}">
                      <a16:colId xmlns:a16="http://schemas.microsoft.com/office/drawing/2014/main" xmlns="" val="4246370681"/>
                    </a:ext>
                  </a:extLst>
                </a:gridCol>
              </a:tblGrid>
              <a:tr h="584775">
                <a:tc>
                  <a:txBody>
                    <a:bodyPr/>
                    <a:lstStyle/>
                    <a:p>
                      <a:pPr algn="ctr"/>
                      <a:r>
                        <a:rPr lang="en-US" dirty="0">
                          <a:solidFill>
                            <a:schemeClr val="bg1">
                              <a:lumMod val="75000"/>
                            </a:schemeClr>
                          </a:solidFill>
                          <a:latin typeface="Britannic Bold" panose="020B0903060703020204" pitchFamily="34" charset="77"/>
                        </a:rPr>
                        <a:t>Recap and extension of basic physics</a:t>
                      </a:r>
                    </a:p>
                  </a:txBody>
                  <a:tcPr anchor="ctr">
                    <a:solidFill>
                      <a:srgbClr val="D9D9D9"/>
                    </a:solidFill>
                  </a:tcPr>
                </a:tc>
                <a:tc>
                  <a:txBody>
                    <a:bodyPr/>
                    <a:lstStyle/>
                    <a:p>
                      <a:pPr algn="ctr"/>
                      <a:r>
                        <a:rPr lang="en-US" dirty="0">
                          <a:solidFill>
                            <a:schemeClr val="bg1">
                              <a:lumMod val="75000"/>
                            </a:schemeClr>
                          </a:solidFill>
                          <a:latin typeface="Britannic Bold" panose="020B0903060703020204" pitchFamily="34" charset="77"/>
                        </a:rPr>
                        <a:t>MFI + image distortion</a:t>
                      </a:r>
                    </a:p>
                  </a:txBody>
                  <a:tcPr anchor="ctr">
                    <a:solidFill>
                      <a:srgbClr val="D9D9D9"/>
                    </a:solidFill>
                  </a:tcPr>
                </a:tc>
                <a:tc>
                  <a:txBody>
                    <a:bodyPr/>
                    <a:lstStyle/>
                    <a:p>
                      <a:pPr algn="ctr"/>
                      <a:r>
                        <a:rPr lang="en-US" dirty="0">
                          <a:solidFill>
                            <a:schemeClr val="tx1"/>
                          </a:solidFill>
                          <a:latin typeface="Britannic Bold" panose="020B0903060703020204" pitchFamily="34" charset="77"/>
                        </a:rPr>
                        <a:t>MFI + movement interactions</a:t>
                      </a:r>
                    </a:p>
                  </a:txBody>
                  <a:tcPr anchor="ctr">
                    <a:solidFill>
                      <a:srgbClr val="D9D9D9"/>
                    </a:solidFill>
                  </a:tcPr>
                </a:tc>
                <a:extLst>
                  <a:ext uri="{0D108BD9-81ED-4DB2-BD59-A6C34878D82A}">
                    <a16:rowId xmlns:a16="http://schemas.microsoft.com/office/drawing/2014/main" xmlns="" val="466733712"/>
                  </a:ext>
                </a:extLst>
              </a:tr>
            </a:tbl>
          </a:graphicData>
        </a:graphic>
      </p:graphicFrame>
      <p:sp>
        <p:nvSpPr>
          <p:cNvPr id="9" name="Content Placeholder 2">
            <a:extLst>
              <a:ext uri="{FF2B5EF4-FFF2-40B4-BE49-F238E27FC236}">
                <a16:creationId xmlns:a16="http://schemas.microsoft.com/office/drawing/2014/main" xmlns="" id="{6629EF2B-10F3-8B42-A095-E31A215FA6A4}"/>
              </a:ext>
            </a:extLst>
          </p:cNvPr>
          <p:cNvSpPr txBox="1">
            <a:spLocks/>
          </p:cNvSpPr>
          <p:nvPr/>
        </p:nvSpPr>
        <p:spPr>
          <a:xfrm>
            <a:off x="530086" y="2392329"/>
            <a:ext cx="11420175"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This refers to how magnetic field inhomogeneities change as a function/result of movement </a:t>
            </a:r>
          </a:p>
          <a:p>
            <a:pPr marL="0" indent="0">
              <a:buNone/>
            </a:pPr>
            <a:endParaRPr lang="en-GB" sz="2000" dirty="0"/>
          </a:p>
          <a:p>
            <a:pPr lvl="1">
              <a:buFont typeface="Wingdings" panose="05000000000000000000" pitchFamily="2" charset="2"/>
              <a:buChar char="Ø"/>
            </a:pPr>
            <a:r>
              <a:rPr lang="en-GB" sz="1800" dirty="0"/>
              <a:t>This means the magnetic field distortions change as a result of the spatial position of the head</a:t>
            </a:r>
          </a:p>
          <a:p>
            <a:pPr>
              <a:buFont typeface="Wingdings" panose="05000000000000000000" pitchFamily="2" charset="2"/>
              <a:buChar char="Ø"/>
            </a:pPr>
            <a:endParaRPr lang="en-GB" sz="2000" dirty="0"/>
          </a:p>
          <a:p>
            <a:r>
              <a:rPr lang="en-GB" sz="2000" dirty="0"/>
              <a:t>Modelling this is more difficult but involves estimating the magnetic field inhomogeneities within each image in the time-series.</a:t>
            </a:r>
          </a:p>
          <a:p>
            <a:endParaRPr lang="en-GB" sz="2000" dirty="0"/>
          </a:p>
          <a:p>
            <a:pPr lvl="1">
              <a:buFont typeface="Wingdings" panose="05000000000000000000" pitchFamily="2" charset="2"/>
              <a:buChar char="Ø"/>
            </a:pPr>
            <a:r>
              <a:rPr lang="en-GB" sz="1800" dirty="0"/>
              <a:t>Try and predict how the magnetic </a:t>
            </a:r>
          </a:p>
          <a:p>
            <a:pPr marL="457200" lvl="1" indent="0">
              <a:buNone/>
            </a:pPr>
            <a:r>
              <a:rPr lang="en-GB" sz="1800" dirty="0"/>
              <a:t>field changes with movement.</a:t>
            </a:r>
          </a:p>
          <a:p>
            <a:pPr lvl="1">
              <a:buFont typeface="Wingdings" panose="05000000000000000000" pitchFamily="2" charset="2"/>
              <a:buChar char="Ø"/>
            </a:pPr>
            <a:r>
              <a:rPr lang="en-GB" sz="1800" dirty="0"/>
              <a:t>Regress out these effects</a:t>
            </a:r>
          </a:p>
          <a:p>
            <a:pPr marL="0" indent="0">
              <a:buFont typeface="Arial" panose="020B0604020202020204" pitchFamily="34" charset="0"/>
              <a:buNone/>
            </a:pPr>
            <a:endParaRPr lang="en-GB" sz="2000" dirty="0"/>
          </a:p>
          <a:p>
            <a:endParaRPr lang="en-GB" dirty="0"/>
          </a:p>
        </p:txBody>
      </p:sp>
      <p:pic>
        <p:nvPicPr>
          <p:cNvPr id="10" name="Content Placeholder 3" descr="realign.eps">
            <a:extLst>
              <a:ext uri="{FF2B5EF4-FFF2-40B4-BE49-F238E27FC236}">
                <a16:creationId xmlns:a16="http://schemas.microsoft.com/office/drawing/2014/main" xmlns="" id="{36826A57-D59E-3A40-880B-432F4BFB075D}"/>
              </a:ext>
            </a:extLst>
          </p:cNvPr>
          <p:cNvPicPr>
            <a:picLocks noChangeAspect="1"/>
          </p:cNvPicPr>
          <p:nvPr/>
        </p:nvPicPr>
        <p:blipFill rotWithShape="1">
          <a:blip r:embed="rId4" cstate="print"/>
          <a:srcRect t="33328" r="12" b="32320"/>
          <a:stretch/>
        </p:blipFill>
        <p:spPr>
          <a:xfrm>
            <a:off x="6095999" y="4268537"/>
            <a:ext cx="5343132" cy="2589463"/>
          </a:xfrm>
          <a:prstGeom prst="rect">
            <a:avLst/>
          </a:prstGeom>
        </p:spPr>
      </p:pic>
      <p:sp>
        <p:nvSpPr>
          <p:cNvPr id="11" name="Title 1">
            <a:extLst>
              <a:ext uri="{FF2B5EF4-FFF2-40B4-BE49-F238E27FC236}">
                <a16:creationId xmlns:a16="http://schemas.microsoft.com/office/drawing/2014/main" xmlns="" id="{387FF1C2-FC0D-AA40-A0B9-B65305B9AB0E}"/>
              </a:ext>
            </a:extLst>
          </p:cNvPr>
          <p:cNvSpPr txBox="1">
            <a:spLocks/>
          </p:cNvSpPr>
          <p:nvPr/>
        </p:nvSpPr>
        <p:spPr>
          <a:xfrm>
            <a:off x="241738" y="1615215"/>
            <a:ext cx="11816911" cy="662782"/>
          </a:xfrm>
          <a:prstGeom prst="rect">
            <a:avLst/>
          </a:prstGeom>
          <a:ln>
            <a:solidFill>
              <a:schemeClr val="accent6">
                <a:lumMod val="75000"/>
              </a:schemeClr>
            </a:solid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solidFill>
                  <a:schemeClr val="accent6">
                    <a:lumMod val="75000"/>
                  </a:schemeClr>
                </a:solidFill>
              </a:rPr>
              <a:t>Movement-Magnetic field inhomogeneity interactions </a:t>
            </a:r>
          </a:p>
        </p:txBody>
      </p:sp>
    </p:spTree>
    <p:extLst>
      <p:ext uri="{BB962C8B-B14F-4D97-AF65-F5344CB8AC3E}">
        <p14:creationId xmlns:p14="http://schemas.microsoft.com/office/powerpoint/2010/main" xmlns="" val="57215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CE2C030E-D5B1-A040-BC72-D8694898C6B8}"/>
              </a:ext>
            </a:extLst>
          </p:cNvPr>
          <p:cNvGrpSpPr/>
          <p:nvPr/>
        </p:nvGrpSpPr>
        <p:grpSpPr>
          <a:xfrm>
            <a:off x="0" y="0"/>
            <a:ext cx="12192000" cy="596349"/>
            <a:chOff x="0" y="0"/>
            <a:chExt cx="12192000" cy="596349"/>
          </a:xfrm>
        </p:grpSpPr>
        <p:sp>
          <p:nvSpPr>
            <p:cNvPr id="3" name="Rectangle 2">
              <a:extLst>
                <a:ext uri="{FF2B5EF4-FFF2-40B4-BE49-F238E27FC236}">
                  <a16:creationId xmlns:a16="http://schemas.microsoft.com/office/drawing/2014/main" xmlns="" id="{DAD547CE-0DAA-5C4B-8232-328875244DF4}"/>
                </a:ext>
              </a:extLst>
            </p:cNvPr>
            <p:cNvSpPr/>
            <p:nvPr/>
          </p:nvSpPr>
          <p:spPr>
            <a:xfrm>
              <a:off x="0" y="0"/>
              <a:ext cx="12192000" cy="5963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FAB6B70C-DA85-734D-9C59-C7943E1E5BF7}"/>
                </a:ext>
              </a:extLst>
            </p:cNvPr>
            <p:cNvPicPr>
              <a:picLocks noChangeAspect="1"/>
            </p:cNvPicPr>
            <p:nvPr/>
          </p:nvPicPr>
          <p:blipFill rotWithShape="1">
            <a:blip r:embed="rId2"/>
            <a:srcRect l="8479" t="31443" r="8747" b="31264"/>
            <a:stretch/>
          </p:blipFill>
          <p:spPr>
            <a:xfrm>
              <a:off x="9899374" y="0"/>
              <a:ext cx="2292626" cy="596349"/>
            </a:xfrm>
            <a:prstGeom prst="rect">
              <a:avLst/>
            </a:prstGeom>
          </p:spPr>
        </p:pic>
      </p:grpSp>
      <p:sp>
        <p:nvSpPr>
          <p:cNvPr id="7" name="Rectangle 6">
            <a:extLst>
              <a:ext uri="{FF2B5EF4-FFF2-40B4-BE49-F238E27FC236}">
                <a16:creationId xmlns:a16="http://schemas.microsoft.com/office/drawing/2014/main" xmlns="" id="{27AEBFD7-0064-CC49-BCA3-2685A47724A3}"/>
              </a:ext>
            </a:extLst>
          </p:cNvPr>
          <p:cNvSpPr/>
          <p:nvPr/>
        </p:nvSpPr>
        <p:spPr>
          <a:xfrm>
            <a:off x="147563" y="114333"/>
            <a:ext cx="3257607" cy="461665"/>
          </a:xfrm>
          <a:prstGeom prst="rect">
            <a:avLst/>
          </a:prstGeom>
        </p:spPr>
        <p:txBody>
          <a:bodyPr wrap="square">
            <a:spAutoFit/>
          </a:bodyPr>
          <a:lstStyle/>
          <a:p>
            <a:r>
              <a:rPr lang="en-US" sz="2400" dirty="0">
                <a:solidFill>
                  <a:schemeClr val="accent4">
                    <a:lumMod val="40000"/>
                    <a:lumOff val="60000"/>
                  </a:schemeClr>
                </a:solidFill>
                <a:latin typeface="Britannic Bold" panose="020B0903060703020204" pitchFamily="34" charset="77"/>
              </a:rPr>
              <a:t>UNWARPING</a:t>
            </a:r>
            <a:endParaRPr lang="en-US" sz="2400" dirty="0">
              <a:solidFill>
                <a:schemeClr val="accent4">
                  <a:lumMod val="40000"/>
                  <a:lumOff val="60000"/>
                </a:schemeClr>
              </a:solidFill>
            </a:endParaRPr>
          </a:p>
        </p:txBody>
      </p:sp>
      <p:graphicFrame>
        <p:nvGraphicFramePr>
          <p:cNvPr id="8" name="Table 7">
            <a:extLst>
              <a:ext uri="{FF2B5EF4-FFF2-40B4-BE49-F238E27FC236}">
                <a16:creationId xmlns:a16="http://schemas.microsoft.com/office/drawing/2014/main" xmlns="" id="{15766DC9-A5AF-814F-AE47-4DB0ABD9F448}"/>
              </a:ext>
            </a:extLst>
          </p:cNvPr>
          <p:cNvGraphicFramePr>
            <a:graphicFrameLocks noGrp="1"/>
          </p:cNvGraphicFramePr>
          <p:nvPr>
            <p:extLst>
              <p:ext uri="{D42A27DB-BD31-4B8C-83A1-F6EECF244321}">
                <p14:modId xmlns:p14="http://schemas.microsoft.com/office/powerpoint/2010/main" xmlns="" val="3881688125"/>
              </p:ext>
            </p:extLst>
          </p:nvPr>
        </p:nvGraphicFramePr>
        <p:xfrm>
          <a:off x="-2" y="764367"/>
          <a:ext cx="12192003" cy="584775"/>
        </p:xfrm>
        <a:graphic>
          <a:graphicData uri="http://schemas.openxmlformats.org/drawingml/2006/table">
            <a:tbl>
              <a:tblPr firstRow="1" bandRow="1">
                <a:tableStyleId>{5C22544A-7EE6-4342-B048-85BDC9FD1C3A}</a:tableStyleId>
              </a:tblPr>
              <a:tblGrid>
                <a:gridCol w="4064001">
                  <a:extLst>
                    <a:ext uri="{9D8B030D-6E8A-4147-A177-3AD203B41FA5}">
                      <a16:colId xmlns:a16="http://schemas.microsoft.com/office/drawing/2014/main" xmlns="" val="4085898051"/>
                    </a:ext>
                  </a:extLst>
                </a:gridCol>
                <a:gridCol w="4064001">
                  <a:extLst>
                    <a:ext uri="{9D8B030D-6E8A-4147-A177-3AD203B41FA5}">
                      <a16:colId xmlns:a16="http://schemas.microsoft.com/office/drawing/2014/main" xmlns="" val="3125894412"/>
                    </a:ext>
                  </a:extLst>
                </a:gridCol>
                <a:gridCol w="4064001">
                  <a:extLst>
                    <a:ext uri="{9D8B030D-6E8A-4147-A177-3AD203B41FA5}">
                      <a16:colId xmlns:a16="http://schemas.microsoft.com/office/drawing/2014/main" xmlns="" val="4246370681"/>
                    </a:ext>
                  </a:extLst>
                </a:gridCol>
              </a:tblGrid>
              <a:tr h="584775">
                <a:tc>
                  <a:txBody>
                    <a:bodyPr/>
                    <a:lstStyle/>
                    <a:p>
                      <a:pPr algn="ctr"/>
                      <a:r>
                        <a:rPr lang="en-US" dirty="0">
                          <a:solidFill>
                            <a:schemeClr val="bg1">
                              <a:lumMod val="75000"/>
                            </a:schemeClr>
                          </a:solidFill>
                          <a:latin typeface="Britannic Bold" panose="020B0903060703020204" pitchFamily="34" charset="77"/>
                        </a:rPr>
                        <a:t>Recap and extension of basic physics</a:t>
                      </a:r>
                    </a:p>
                  </a:txBody>
                  <a:tcPr anchor="ctr">
                    <a:solidFill>
                      <a:srgbClr val="D9D9D9"/>
                    </a:solidFill>
                  </a:tcPr>
                </a:tc>
                <a:tc>
                  <a:txBody>
                    <a:bodyPr/>
                    <a:lstStyle/>
                    <a:p>
                      <a:pPr algn="ctr"/>
                      <a:r>
                        <a:rPr lang="en-US" dirty="0">
                          <a:solidFill>
                            <a:schemeClr val="bg1">
                              <a:lumMod val="75000"/>
                            </a:schemeClr>
                          </a:solidFill>
                          <a:latin typeface="Britannic Bold" panose="020B0903060703020204" pitchFamily="34" charset="77"/>
                        </a:rPr>
                        <a:t>MFI + image distortion</a:t>
                      </a:r>
                    </a:p>
                  </a:txBody>
                  <a:tcPr anchor="ctr">
                    <a:solidFill>
                      <a:srgbClr val="D9D9D9"/>
                    </a:solidFill>
                  </a:tcPr>
                </a:tc>
                <a:tc>
                  <a:txBody>
                    <a:bodyPr/>
                    <a:lstStyle/>
                    <a:p>
                      <a:pPr algn="ctr"/>
                      <a:r>
                        <a:rPr lang="en-US" dirty="0">
                          <a:solidFill>
                            <a:schemeClr val="bg1">
                              <a:lumMod val="75000"/>
                            </a:schemeClr>
                          </a:solidFill>
                          <a:latin typeface="Britannic Bold" panose="020B0903060703020204" pitchFamily="34" charset="77"/>
                        </a:rPr>
                        <a:t>MFI + movement interactions</a:t>
                      </a:r>
                    </a:p>
                  </a:txBody>
                  <a:tcPr anchor="ctr">
                    <a:solidFill>
                      <a:srgbClr val="D9D9D9"/>
                    </a:solidFill>
                  </a:tcPr>
                </a:tc>
                <a:extLst>
                  <a:ext uri="{0D108BD9-81ED-4DB2-BD59-A6C34878D82A}">
                    <a16:rowId xmlns:a16="http://schemas.microsoft.com/office/drawing/2014/main" xmlns="" val="466733712"/>
                  </a:ext>
                </a:extLst>
              </a:tr>
            </a:tbl>
          </a:graphicData>
        </a:graphic>
      </p:graphicFrame>
      <p:sp>
        <p:nvSpPr>
          <p:cNvPr id="10" name="Rectangle 1">
            <a:extLst>
              <a:ext uri="{FF2B5EF4-FFF2-40B4-BE49-F238E27FC236}">
                <a16:creationId xmlns:a16="http://schemas.microsoft.com/office/drawing/2014/main" xmlns="" id="{455AA794-BF2C-A644-BCA6-709EB82982F2}"/>
              </a:ext>
            </a:extLst>
          </p:cNvPr>
          <p:cNvSpPr txBox="1">
            <a:spLocks noChangeArrowheads="1"/>
          </p:cNvSpPr>
          <p:nvPr/>
        </p:nvSpPr>
        <p:spPr bwMode="auto">
          <a:xfrm>
            <a:off x="379581" y="2065463"/>
            <a:ext cx="11432838" cy="46782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lnSpc>
                <a:spcPct val="100000"/>
              </a:lnSpc>
              <a:spcBef>
                <a:spcPct val="0"/>
              </a:spcBef>
              <a:spcAft>
                <a:spcPct val="0"/>
              </a:spcAft>
              <a:buNone/>
            </a:pPr>
            <a:r>
              <a:rPr lang="en-GB" sz="2400" dirty="0">
                <a:hlinkClick r:id="">
                  <a:extLst>
                    <a:ext uri="{A12FA001-AC4F-418D-AE19-62706E023703}">
                      <ahyp:hlinkClr xmlns:ahyp="http://schemas.microsoft.com/office/drawing/2018/hyperlinkcolor" xmlns="" val="tx"/>
                    </a:ext>
                  </a:extLst>
                </a:hlinkClick>
              </a:rPr>
              <a:t>REFERENCES:</a:t>
            </a:r>
          </a:p>
          <a:p>
            <a:pPr marL="0" indent="0" eaLnBrk="0" fontAlgn="base" hangingPunct="0">
              <a:lnSpc>
                <a:spcPct val="100000"/>
              </a:lnSpc>
              <a:spcBef>
                <a:spcPct val="0"/>
              </a:spcBef>
              <a:spcAft>
                <a:spcPct val="0"/>
              </a:spcAft>
              <a:buFont typeface="Arial" panose="020B0604020202020204" pitchFamily="34" charset="0"/>
              <a:buNone/>
            </a:pPr>
            <a:endParaRPr lang="en-GB" sz="2400" dirty="0">
              <a:hlinkClick r:id="">
                <a:extLst>
                  <a:ext uri="{A12FA001-AC4F-418D-AE19-62706E023703}">
                    <ahyp:hlinkClr xmlns:ahyp="http://schemas.microsoft.com/office/drawing/2018/hyperlinkcolor" xmlns="" val="tx"/>
                  </a:ext>
                </a:extLst>
              </a:hlinkClick>
            </a:endParaRPr>
          </a:p>
          <a:p>
            <a:pPr eaLnBrk="0" fontAlgn="base" hangingPunct="0">
              <a:lnSpc>
                <a:spcPct val="100000"/>
              </a:lnSpc>
              <a:spcBef>
                <a:spcPct val="0"/>
              </a:spcBef>
              <a:spcAft>
                <a:spcPct val="0"/>
              </a:spcAft>
            </a:pPr>
            <a:r>
              <a:rPr lang="en-GB" sz="2000" dirty="0">
                <a:hlinkClick r:id="">
                  <a:extLst>
                    <a:ext uri="{A12FA001-AC4F-418D-AE19-62706E023703}">
                      <ahyp:hlinkClr xmlns:ahyp="http://schemas.microsoft.com/office/drawing/2018/hyperlinkcolor" xmlns="" val="tx"/>
                    </a:ext>
                  </a:extLst>
                </a:hlinkClick>
              </a:rPr>
              <a:t>http://mriquestions.com/index.html</a:t>
            </a:r>
            <a:endParaRPr lang="en-GB" sz="2000" dirty="0"/>
          </a:p>
          <a:p>
            <a:pPr marL="0" indent="0" eaLnBrk="0" fontAlgn="base" hangingPunct="0">
              <a:lnSpc>
                <a:spcPct val="100000"/>
              </a:lnSpc>
              <a:spcBef>
                <a:spcPct val="0"/>
              </a:spcBef>
              <a:spcAft>
                <a:spcPct val="0"/>
              </a:spcAft>
              <a:buFont typeface="Arial" panose="020B0604020202020204" pitchFamily="34" charset="0"/>
              <a:buNone/>
            </a:pPr>
            <a:endParaRPr lang="en-AU" altLang="en-US" sz="2000" dirty="0">
              <a:solidFill>
                <a:srgbClr val="000000"/>
              </a:solidFill>
              <a:latin typeface="Times New Roman" panose="02020603050405020304" pitchFamily="18" charset="0"/>
              <a:cs typeface="Times New Roman" panose="02020603050405020304" pitchFamily="18" charset="0"/>
            </a:endParaRPr>
          </a:p>
          <a:p>
            <a:pPr eaLnBrk="0" fontAlgn="base" hangingPunct="0">
              <a:lnSpc>
                <a:spcPct val="100000"/>
              </a:lnSpc>
              <a:spcBef>
                <a:spcPct val="0"/>
              </a:spcBef>
              <a:spcAft>
                <a:spcPct val="0"/>
              </a:spcAft>
            </a:pPr>
            <a:r>
              <a:rPr lang="en-AU" altLang="en-US" sz="2000" dirty="0" err="1">
                <a:solidFill>
                  <a:srgbClr val="000000"/>
                </a:solidFill>
                <a:latin typeface="Times New Roman" panose="02020603050405020304" pitchFamily="18" charset="0"/>
                <a:cs typeface="Times New Roman" panose="02020603050405020304" pitchFamily="18" charset="0"/>
              </a:rPr>
              <a:t>Friston</a:t>
            </a:r>
            <a:r>
              <a:rPr lang="en-AU" altLang="en-US" sz="2000" dirty="0">
                <a:solidFill>
                  <a:srgbClr val="000000"/>
                </a:solidFill>
                <a:latin typeface="Times New Roman" panose="02020603050405020304" pitchFamily="18" charset="0"/>
                <a:cs typeface="Times New Roman" panose="02020603050405020304" pitchFamily="18" charset="0"/>
              </a:rPr>
              <a:t> KJ Williams S Howard R </a:t>
            </a:r>
            <a:r>
              <a:rPr lang="en-AU" altLang="en-US" sz="2000" dirty="0" err="1">
                <a:solidFill>
                  <a:srgbClr val="000000"/>
                </a:solidFill>
                <a:latin typeface="Times New Roman" panose="02020603050405020304" pitchFamily="18" charset="0"/>
                <a:cs typeface="Times New Roman" panose="02020603050405020304" pitchFamily="18" charset="0"/>
              </a:rPr>
              <a:t>Frackowiak</a:t>
            </a:r>
            <a:r>
              <a:rPr lang="en-AU" altLang="en-US" sz="2000" dirty="0">
                <a:solidFill>
                  <a:srgbClr val="000000"/>
                </a:solidFill>
                <a:latin typeface="Times New Roman" panose="02020603050405020304" pitchFamily="18" charset="0"/>
                <a:cs typeface="Times New Roman" panose="02020603050405020304" pitchFamily="18" charset="0"/>
              </a:rPr>
              <a:t> RSJ and Turner R. (1996a) Movement related effects in fMRI time series. </a:t>
            </a:r>
            <a:r>
              <a:rPr lang="en-AU" altLang="en-US" sz="2000" i="1" dirty="0">
                <a:solidFill>
                  <a:srgbClr val="000000"/>
                </a:solidFill>
                <a:latin typeface="Times New Roman" panose="02020603050405020304" pitchFamily="18" charset="0"/>
                <a:cs typeface="Times New Roman" panose="02020603050405020304" pitchFamily="18" charset="0"/>
              </a:rPr>
              <a:t>Mag. Res. Med.</a:t>
            </a:r>
            <a:r>
              <a:rPr lang="en-AU" altLang="en-US" sz="2000" dirty="0">
                <a:solidFill>
                  <a:srgbClr val="000000"/>
                </a:solidFill>
                <a:latin typeface="Times New Roman" panose="02020603050405020304" pitchFamily="18" charset="0"/>
                <a:cs typeface="Times New Roman" panose="02020603050405020304" pitchFamily="18" charset="0"/>
              </a:rPr>
              <a:t> </a:t>
            </a:r>
            <a:r>
              <a:rPr lang="en-AU" altLang="en-US" sz="2000" b="1" dirty="0">
                <a:solidFill>
                  <a:srgbClr val="000000"/>
                </a:solidFill>
                <a:latin typeface="Times New Roman" panose="02020603050405020304" pitchFamily="18" charset="0"/>
                <a:cs typeface="Times New Roman" panose="02020603050405020304" pitchFamily="18" charset="0"/>
              </a:rPr>
              <a:t>35</a:t>
            </a:r>
            <a:r>
              <a:rPr lang="en-AU" altLang="en-US" sz="2000" dirty="0">
                <a:solidFill>
                  <a:srgbClr val="000000"/>
                </a:solidFill>
                <a:latin typeface="Times New Roman" panose="02020603050405020304" pitchFamily="18" charset="0"/>
                <a:cs typeface="Times New Roman" panose="02020603050405020304" pitchFamily="18" charset="0"/>
              </a:rPr>
              <a:t>:346-355</a:t>
            </a:r>
          </a:p>
          <a:p>
            <a:pPr marL="0" indent="0" eaLnBrk="0" fontAlgn="base" hangingPunct="0">
              <a:lnSpc>
                <a:spcPct val="100000"/>
              </a:lnSpc>
              <a:spcBef>
                <a:spcPct val="0"/>
              </a:spcBef>
              <a:spcAft>
                <a:spcPct val="0"/>
              </a:spcAft>
              <a:buFont typeface="Arial" panose="020B0604020202020204" pitchFamily="34" charset="0"/>
              <a:buNone/>
            </a:pPr>
            <a:endParaRPr lang="en-AU" altLang="en-US" sz="2000" dirty="0">
              <a:solidFill>
                <a:srgbClr val="000000"/>
              </a:solidFill>
              <a:latin typeface="Times New Roman" panose="02020603050405020304" pitchFamily="18" charset="0"/>
              <a:cs typeface="Times New Roman" panose="02020603050405020304" pitchFamily="18" charset="0"/>
            </a:endParaRPr>
          </a:p>
          <a:p>
            <a:pPr eaLnBrk="0" fontAlgn="base" hangingPunct="0">
              <a:lnSpc>
                <a:spcPct val="100000"/>
              </a:lnSpc>
              <a:spcBef>
                <a:spcPct val="0"/>
              </a:spcBef>
              <a:spcAft>
                <a:spcPct val="0"/>
              </a:spcAft>
            </a:pPr>
            <a:r>
              <a:rPr lang="en-GB" sz="2000" dirty="0"/>
              <a:t>Andersson, J. L., Hutton, C., Ashburner, J., Turner, R., &amp; </a:t>
            </a:r>
            <a:r>
              <a:rPr lang="en-GB" sz="2000" dirty="0" err="1"/>
              <a:t>Friston</a:t>
            </a:r>
            <a:r>
              <a:rPr lang="en-GB" sz="2000" dirty="0"/>
              <a:t>, K. (2001). </a:t>
            </a:r>
            <a:r>
              <a:rPr lang="en-GB" sz="2000" dirty="0" err="1"/>
              <a:t>Modeling</a:t>
            </a:r>
            <a:r>
              <a:rPr lang="en-GB" sz="2000" dirty="0"/>
              <a:t> geometric deformations in EPI time series. </a:t>
            </a:r>
            <a:r>
              <a:rPr lang="en-GB" sz="2000" i="1" dirty="0"/>
              <a:t>Neuroimage</a:t>
            </a:r>
            <a:r>
              <a:rPr lang="en-GB" sz="2000" dirty="0"/>
              <a:t>, </a:t>
            </a:r>
            <a:r>
              <a:rPr lang="en-GB" sz="2000" i="1" dirty="0"/>
              <a:t>13</a:t>
            </a:r>
            <a:r>
              <a:rPr lang="en-GB" sz="2000" dirty="0"/>
              <a:t>(5), 903-919.</a:t>
            </a:r>
          </a:p>
          <a:p>
            <a:pPr marL="0" indent="0" eaLnBrk="0" fontAlgn="base" hangingPunct="0">
              <a:lnSpc>
                <a:spcPct val="100000"/>
              </a:lnSpc>
              <a:spcBef>
                <a:spcPct val="0"/>
              </a:spcBef>
              <a:spcAft>
                <a:spcPct val="0"/>
              </a:spcAft>
              <a:buFont typeface="Arial" panose="020B0604020202020204" pitchFamily="34" charset="0"/>
              <a:buNone/>
            </a:pPr>
            <a:endParaRPr lang="en-GB" sz="2000" dirty="0"/>
          </a:p>
          <a:p>
            <a:pPr eaLnBrk="0" fontAlgn="base" hangingPunct="0">
              <a:lnSpc>
                <a:spcPct val="100000"/>
              </a:lnSpc>
              <a:spcBef>
                <a:spcPct val="0"/>
              </a:spcBef>
              <a:spcAft>
                <a:spcPct val="0"/>
              </a:spcAft>
            </a:pPr>
            <a:r>
              <a:rPr lang="en-GB" sz="2000" dirty="0"/>
              <a:t>Hutton, C., Bork, A., Josephs, O., </a:t>
            </a:r>
            <a:r>
              <a:rPr lang="en-GB" sz="2000" dirty="0" err="1"/>
              <a:t>Deichmann</a:t>
            </a:r>
            <a:r>
              <a:rPr lang="en-GB" sz="2000" dirty="0"/>
              <a:t>, R., Ashburner, J., &amp; Turner, R. (2002). Image distortion correction in fMRI: a quantitative evaluation. </a:t>
            </a:r>
            <a:r>
              <a:rPr lang="en-GB" sz="2000" i="1" dirty="0"/>
              <a:t>Neuroimage</a:t>
            </a:r>
            <a:r>
              <a:rPr lang="en-GB" sz="2000" dirty="0"/>
              <a:t>, </a:t>
            </a:r>
            <a:r>
              <a:rPr lang="en-GB" sz="2000" i="1" dirty="0"/>
              <a:t>16</a:t>
            </a:r>
            <a:r>
              <a:rPr lang="en-GB" sz="2000" dirty="0"/>
              <a:t>(1), 217-240.</a:t>
            </a:r>
            <a:endParaRPr lang="en-AU" altLang="en-US" sz="2000" dirty="0"/>
          </a:p>
          <a:p>
            <a:pPr marL="0" indent="0" eaLnBrk="0" fontAlgn="base" hangingPunct="0">
              <a:lnSpc>
                <a:spcPct val="100000"/>
              </a:lnSpc>
              <a:spcBef>
                <a:spcPct val="0"/>
              </a:spcBef>
              <a:spcAft>
                <a:spcPct val="0"/>
              </a:spcAft>
              <a:buFont typeface="Arial" panose="020B0604020202020204" pitchFamily="34" charset="0"/>
              <a:buNone/>
            </a:pPr>
            <a:endParaRPr lang="en-AU" altLang="en-US" sz="1600" dirty="0"/>
          </a:p>
          <a:p>
            <a:pPr marL="0" indent="0" eaLnBrk="0" fontAlgn="base" hangingPunct="0">
              <a:lnSpc>
                <a:spcPct val="100000"/>
              </a:lnSpc>
              <a:spcBef>
                <a:spcPct val="0"/>
              </a:spcBef>
              <a:spcAft>
                <a:spcPct val="0"/>
              </a:spcAft>
              <a:buFontTx/>
              <a:buNone/>
            </a:pPr>
            <a:r>
              <a:rPr lang="en-AU" altLang="en-US" sz="1400" dirty="0">
                <a:latin typeface="Arial" panose="020B0604020202020204" pitchFamily="34" charset="0"/>
              </a:rPr>
              <a:t/>
            </a:r>
            <a:br>
              <a:rPr lang="en-AU" altLang="en-US" sz="1400" dirty="0">
                <a:latin typeface="Arial" panose="020B0604020202020204" pitchFamily="34" charset="0"/>
              </a:rPr>
            </a:br>
            <a:endParaRPr lang="en-AU" altLang="en-US" sz="1400" dirty="0">
              <a:latin typeface="Arial" panose="020B0604020202020204" pitchFamily="34" charset="0"/>
            </a:endParaRPr>
          </a:p>
        </p:txBody>
      </p:sp>
    </p:spTree>
    <p:extLst>
      <p:ext uri="{BB962C8B-B14F-4D97-AF65-F5344CB8AC3E}">
        <p14:creationId xmlns:p14="http://schemas.microsoft.com/office/powerpoint/2010/main" xmlns="" val="2578813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CE2C030E-D5B1-A040-BC72-D8694898C6B8}"/>
              </a:ext>
            </a:extLst>
          </p:cNvPr>
          <p:cNvGrpSpPr/>
          <p:nvPr/>
        </p:nvGrpSpPr>
        <p:grpSpPr>
          <a:xfrm>
            <a:off x="0" y="0"/>
            <a:ext cx="12192000" cy="596349"/>
            <a:chOff x="0" y="0"/>
            <a:chExt cx="12192000" cy="596349"/>
          </a:xfrm>
        </p:grpSpPr>
        <p:sp>
          <p:nvSpPr>
            <p:cNvPr id="3" name="Rectangle 2">
              <a:extLst>
                <a:ext uri="{FF2B5EF4-FFF2-40B4-BE49-F238E27FC236}">
                  <a16:creationId xmlns:a16="http://schemas.microsoft.com/office/drawing/2014/main" xmlns="" id="{DAD547CE-0DAA-5C4B-8232-328875244DF4}"/>
                </a:ext>
              </a:extLst>
            </p:cNvPr>
            <p:cNvSpPr/>
            <p:nvPr/>
          </p:nvSpPr>
          <p:spPr>
            <a:xfrm>
              <a:off x="0" y="0"/>
              <a:ext cx="12192000" cy="5963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FAB6B70C-DA85-734D-9C59-C7943E1E5BF7}"/>
                </a:ext>
              </a:extLst>
            </p:cNvPr>
            <p:cNvPicPr>
              <a:picLocks noChangeAspect="1"/>
            </p:cNvPicPr>
            <p:nvPr/>
          </p:nvPicPr>
          <p:blipFill rotWithShape="1">
            <a:blip r:embed="rId2"/>
            <a:srcRect l="8479" t="31443" r="8747" b="31264"/>
            <a:stretch/>
          </p:blipFill>
          <p:spPr>
            <a:xfrm>
              <a:off x="9899374" y="0"/>
              <a:ext cx="2292626" cy="596349"/>
            </a:xfrm>
            <a:prstGeom prst="rect">
              <a:avLst/>
            </a:prstGeom>
          </p:spPr>
        </p:pic>
      </p:grpSp>
      <p:sp>
        <p:nvSpPr>
          <p:cNvPr id="7" name="Rectangle 6">
            <a:extLst>
              <a:ext uri="{FF2B5EF4-FFF2-40B4-BE49-F238E27FC236}">
                <a16:creationId xmlns:a16="http://schemas.microsoft.com/office/drawing/2014/main" xmlns="" id="{27AEBFD7-0064-CC49-BCA3-2685A47724A3}"/>
              </a:ext>
            </a:extLst>
          </p:cNvPr>
          <p:cNvSpPr/>
          <p:nvPr/>
        </p:nvSpPr>
        <p:spPr>
          <a:xfrm>
            <a:off x="147563" y="114333"/>
            <a:ext cx="3257607" cy="461665"/>
          </a:xfrm>
          <a:prstGeom prst="rect">
            <a:avLst/>
          </a:prstGeom>
        </p:spPr>
        <p:txBody>
          <a:bodyPr wrap="square">
            <a:spAutoFit/>
          </a:bodyPr>
          <a:lstStyle/>
          <a:p>
            <a:r>
              <a:rPr lang="en-US" sz="2400" dirty="0">
                <a:solidFill>
                  <a:schemeClr val="accent4">
                    <a:lumMod val="40000"/>
                    <a:lumOff val="60000"/>
                  </a:schemeClr>
                </a:solidFill>
                <a:latin typeface="Britannic Bold" panose="020B0903060703020204" pitchFamily="34" charset="77"/>
              </a:rPr>
              <a:t>UNWARPING</a:t>
            </a:r>
            <a:endParaRPr lang="en-US" sz="2400" dirty="0">
              <a:solidFill>
                <a:schemeClr val="accent4">
                  <a:lumMod val="40000"/>
                  <a:lumOff val="60000"/>
                </a:schemeClr>
              </a:solidFill>
            </a:endParaRPr>
          </a:p>
        </p:txBody>
      </p:sp>
      <p:sp>
        <p:nvSpPr>
          <p:cNvPr id="9" name="Title 1">
            <a:extLst>
              <a:ext uri="{FF2B5EF4-FFF2-40B4-BE49-F238E27FC236}">
                <a16:creationId xmlns:a16="http://schemas.microsoft.com/office/drawing/2014/main" xmlns="" id="{DF1685F6-E98E-9B49-88F8-DCD82A3DA7C5}"/>
              </a:ext>
            </a:extLst>
          </p:cNvPr>
          <p:cNvSpPr txBox="1">
            <a:spLocks/>
          </p:cNvSpPr>
          <p:nvPr/>
        </p:nvSpPr>
        <p:spPr>
          <a:xfrm>
            <a:off x="617483" y="141736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u="sng" dirty="0">
                <a:solidFill>
                  <a:schemeClr val="accent6">
                    <a:lumMod val="75000"/>
                  </a:schemeClr>
                </a:solidFill>
              </a:rPr>
              <a:t>How: Using SPM software</a:t>
            </a:r>
          </a:p>
        </p:txBody>
      </p:sp>
      <p:sp>
        <p:nvSpPr>
          <p:cNvPr id="10" name="Content Placeholder 2">
            <a:extLst>
              <a:ext uri="{FF2B5EF4-FFF2-40B4-BE49-F238E27FC236}">
                <a16:creationId xmlns:a16="http://schemas.microsoft.com/office/drawing/2014/main" xmlns="" id="{2B1F7C1D-3519-1B43-A4BE-C219382C3B1F}"/>
              </a:ext>
            </a:extLst>
          </p:cNvPr>
          <p:cNvSpPr txBox="1">
            <a:spLocks/>
          </p:cNvSpPr>
          <p:nvPr/>
        </p:nvSpPr>
        <p:spPr>
          <a:xfrm>
            <a:off x="617483" y="3563937"/>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For a full guide, see section 24 of the SPM Manuel titled (FieldMap Toolbox)</a:t>
            </a:r>
            <a:endParaRPr lang="en-GB" dirty="0"/>
          </a:p>
        </p:txBody>
      </p:sp>
    </p:spTree>
    <p:extLst>
      <p:ext uri="{BB962C8B-B14F-4D97-AF65-F5344CB8AC3E}">
        <p14:creationId xmlns:p14="http://schemas.microsoft.com/office/powerpoint/2010/main" xmlns="" val="41631317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xmlns="" id="{2545CD8C-60C6-9B4C-AFB3-15F8F084B5EE}"/>
              </a:ext>
            </a:extLst>
          </p:cNvPr>
          <p:cNvGrpSpPr/>
          <p:nvPr/>
        </p:nvGrpSpPr>
        <p:grpSpPr>
          <a:xfrm>
            <a:off x="0" y="0"/>
            <a:ext cx="12192000" cy="596349"/>
            <a:chOff x="0" y="0"/>
            <a:chExt cx="12192000" cy="596349"/>
          </a:xfrm>
        </p:grpSpPr>
        <p:sp>
          <p:nvSpPr>
            <p:cNvPr id="14" name="Rectangle 13">
              <a:extLst>
                <a:ext uri="{FF2B5EF4-FFF2-40B4-BE49-F238E27FC236}">
                  <a16:creationId xmlns:a16="http://schemas.microsoft.com/office/drawing/2014/main" xmlns="" id="{98A80BAB-30E3-5A4F-8FEF-A2CD525E3051}"/>
                </a:ext>
              </a:extLst>
            </p:cNvPr>
            <p:cNvSpPr/>
            <p:nvPr/>
          </p:nvSpPr>
          <p:spPr>
            <a:xfrm>
              <a:off x="0" y="0"/>
              <a:ext cx="12192000" cy="5963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xmlns="" id="{4ED0CA72-160C-FF40-A077-E3F150481C93}"/>
                </a:ext>
              </a:extLst>
            </p:cNvPr>
            <p:cNvPicPr>
              <a:picLocks noChangeAspect="1"/>
            </p:cNvPicPr>
            <p:nvPr/>
          </p:nvPicPr>
          <p:blipFill rotWithShape="1">
            <a:blip r:embed="rId2"/>
            <a:srcRect l="8479" t="31443" r="8747" b="31264"/>
            <a:stretch/>
          </p:blipFill>
          <p:spPr>
            <a:xfrm>
              <a:off x="9899374" y="0"/>
              <a:ext cx="2292626" cy="596349"/>
            </a:xfrm>
            <a:prstGeom prst="rect">
              <a:avLst/>
            </a:prstGeom>
          </p:spPr>
        </p:pic>
      </p:grpSp>
      <p:grpSp>
        <p:nvGrpSpPr>
          <p:cNvPr id="2" name="Group 1">
            <a:extLst>
              <a:ext uri="{FF2B5EF4-FFF2-40B4-BE49-F238E27FC236}">
                <a16:creationId xmlns:a16="http://schemas.microsoft.com/office/drawing/2014/main" xmlns="" id="{FC5EFACD-1A52-B241-8255-6E46C485E1A7}"/>
              </a:ext>
            </a:extLst>
          </p:cNvPr>
          <p:cNvGrpSpPr/>
          <p:nvPr/>
        </p:nvGrpSpPr>
        <p:grpSpPr>
          <a:xfrm>
            <a:off x="1905327" y="3242441"/>
            <a:ext cx="8381346" cy="2766720"/>
            <a:chOff x="1659420" y="1628507"/>
            <a:chExt cx="8873159" cy="3776206"/>
          </a:xfrm>
        </p:grpSpPr>
        <p:sp>
          <p:nvSpPr>
            <p:cNvPr id="6" name="TextBox 5">
              <a:extLst>
                <a:ext uri="{FF2B5EF4-FFF2-40B4-BE49-F238E27FC236}">
                  <a16:creationId xmlns:a16="http://schemas.microsoft.com/office/drawing/2014/main" xmlns="" id="{F1C80F6A-90AC-2E41-A2D1-8FB086059F4E}"/>
                </a:ext>
              </a:extLst>
            </p:cNvPr>
            <p:cNvSpPr txBox="1"/>
            <p:nvPr/>
          </p:nvSpPr>
          <p:spPr>
            <a:xfrm>
              <a:off x="1659420" y="1628507"/>
              <a:ext cx="8873159" cy="1848327"/>
            </a:xfrm>
            <a:prstGeom prst="rect">
              <a:avLst/>
            </a:prstGeom>
            <a:noFill/>
          </p:spPr>
          <p:txBody>
            <a:bodyPr wrap="square" rtlCol="0">
              <a:spAutoFit/>
            </a:bodyPr>
            <a:lstStyle/>
            <a:p>
              <a:pPr algn="ctr"/>
              <a:r>
                <a:rPr lang="en-US" sz="5400" dirty="0">
                  <a:solidFill>
                    <a:schemeClr val="bg1">
                      <a:lumMod val="65000"/>
                    </a:schemeClr>
                  </a:solidFill>
                  <a:latin typeface="Britannic Bold" panose="020B0903060703020204" pitchFamily="34" charset="77"/>
                </a:rPr>
                <a:t>PREPROCESSING:</a:t>
              </a:r>
            </a:p>
            <a:p>
              <a:pPr algn="ctr"/>
              <a:r>
                <a:rPr lang="en-US" sz="2800" dirty="0">
                  <a:latin typeface="Britannic Bold" panose="020B0903060703020204" pitchFamily="34" charset="77"/>
                </a:rPr>
                <a:t>REALIGNING AND UNWARPING</a:t>
              </a:r>
            </a:p>
          </p:txBody>
        </p:sp>
        <p:sp>
          <p:nvSpPr>
            <p:cNvPr id="11" name="TextBox 10">
              <a:extLst>
                <a:ext uri="{FF2B5EF4-FFF2-40B4-BE49-F238E27FC236}">
                  <a16:creationId xmlns:a16="http://schemas.microsoft.com/office/drawing/2014/main" xmlns="" id="{A85F0055-4438-B943-AFAE-586B9D88D698}"/>
                </a:ext>
              </a:extLst>
            </p:cNvPr>
            <p:cNvSpPr txBox="1"/>
            <p:nvPr/>
          </p:nvSpPr>
          <p:spPr>
            <a:xfrm>
              <a:off x="4724398" y="4222390"/>
              <a:ext cx="2743200" cy="1182323"/>
            </a:xfrm>
            <a:prstGeom prst="rect">
              <a:avLst/>
            </a:prstGeom>
            <a:noFill/>
          </p:spPr>
          <p:txBody>
            <a:bodyPr wrap="square" rtlCol="0">
              <a:spAutoFit/>
            </a:bodyPr>
            <a:lstStyle/>
            <a:p>
              <a:pPr algn="ctr"/>
              <a:r>
                <a:rPr lang="en-US" sz="1050" dirty="0">
                  <a:latin typeface="Batang" panose="02030600000101010101" pitchFamily="18" charset="-127"/>
                  <a:ea typeface="Batang" panose="02030600000101010101" pitchFamily="18" charset="-127"/>
                  <a:cs typeface="Arial" panose="020B0604020202020204" pitchFamily="34" charset="0"/>
                </a:rPr>
                <a:t>Sean Risoli</a:t>
              </a:r>
            </a:p>
            <a:p>
              <a:pPr algn="ctr"/>
              <a:endParaRPr lang="en-US" sz="1050" dirty="0">
                <a:latin typeface="Batang" panose="02030600000101010101" pitchFamily="18" charset="-127"/>
                <a:ea typeface="Batang" panose="02030600000101010101" pitchFamily="18" charset="-127"/>
                <a:cs typeface="Arial" panose="020B0604020202020204" pitchFamily="34" charset="0"/>
              </a:endParaRPr>
            </a:p>
            <a:p>
              <a:pPr algn="ctr"/>
              <a:r>
                <a:rPr lang="en-US" sz="1050" dirty="0">
                  <a:latin typeface="Batang" panose="02030600000101010101" pitchFamily="18" charset="-127"/>
                  <a:ea typeface="Batang" panose="02030600000101010101" pitchFamily="18" charset="-127"/>
                  <a:cs typeface="Arial" panose="020B0604020202020204" pitchFamily="34" charset="0"/>
                </a:rPr>
                <a:t>Laura Pradini-Santos</a:t>
              </a:r>
            </a:p>
          </p:txBody>
        </p:sp>
      </p:grpSp>
      <p:sp>
        <p:nvSpPr>
          <p:cNvPr id="16" name="TextBox 15">
            <a:extLst>
              <a:ext uri="{FF2B5EF4-FFF2-40B4-BE49-F238E27FC236}">
                <a16:creationId xmlns:a16="http://schemas.microsoft.com/office/drawing/2014/main" xmlns="" id="{C7A5C9BC-857B-B54A-9036-EA8054C30949}"/>
              </a:ext>
            </a:extLst>
          </p:cNvPr>
          <p:cNvSpPr txBox="1"/>
          <p:nvPr/>
        </p:nvSpPr>
        <p:spPr>
          <a:xfrm>
            <a:off x="4391351" y="6071148"/>
            <a:ext cx="3409298" cy="646331"/>
          </a:xfrm>
          <a:prstGeom prst="rect">
            <a:avLst/>
          </a:prstGeom>
          <a:noFill/>
        </p:spPr>
        <p:txBody>
          <a:bodyPr wrap="square" rtlCol="0">
            <a:spAutoFit/>
          </a:bodyPr>
          <a:lstStyle/>
          <a:p>
            <a:pPr algn="ctr"/>
            <a:r>
              <a:rPr lang="en-US" dirty="0">
                <a:solidFill>
                  <a:schemeClr val="bg1">
                    <a:lumMod val="85000"/>
                  </a:schemeClr>
                </a:solidFill>
                <a:latin typeface="Gill Sans Ultra Bold" panose="020B0A02020104020203" pitchFamily="34" charset="77"/>
              </a:rPr>
              <a:t>Methods for Dummies</a:t>
            </a:r>
          </a:p>
          <a:p>
            <a:pPr algn="ctr"/>
            <a:r>
              <a:rPr lang="en-US" dirty="0">
                <a:solidFill>
                  <a:schemeClr val="bg1">
                    <a:lumMod val="85000"/>
                  </a:schemeClr>
                </a:solidFill>
                <a:latin typeface="Gill Sans Ultra Bold" panose="020B0A02020104020203" pitchFamily="34" charset="77"/>
              </a:rPr>
              <a:t>2019-2020</a:t>
            </a:r>
          </a:p>
        </p:txBody>
      </p:sp>
      <p:sp>
        <p:nvSpPr>
          <p:cNvPr id="4" name="Rectangle 3">
            <a:extLst>
              <a:ext uri="{FF2B5EF4-FFF2-40B4-BE49-F238E27FC236}">
                <a16:creationId xmlns:a16="http://schemas.microsoft.com/office/drawing/2014/main" xmlns="" id="{B11CCC45-2760-CF4B-94EF-93A9DADA2CEF}"/>
              </a:ext>
            </a:extLst>
          </p:cNvPr>
          <p:cNvSpPr/>
          <p:nvPr/>
        </p:nvSpPr>
        <p:spPr>
          <a:xfrm>
            <a:off x="3175161" y="1680530"/>
            <a:ext cx="5841674" cy="1015663"/>
          </a:xfrm>
          <a:prstGeom prst="rect">
            <a:avLst/>
          </a:prstGeom>
        </p:spPr>
        <p:txBody>
          <a:bodyPr wrap="square" anchor="ctr">
            <a:spAutoFit/>
          </a:bodyPr>
          <a:lstStyle/>
          <a:p>
            <a:pPr algn="ctr"/>
            <a:r>
              <a:rPr lang="en-US" sz="6000" dirty="0">
                <a:solidFill>
                  <a:schemeClr val="accent2"/>
                </a:solidFill>
                <a:latin typeface="Britannic Bold" panose="020B0903060703020204" pitchFamily="34" charset="77"/>
              </a:rPr>
              <a:t>THANK YOU!</a:t>
            </a:r>
            <a:endParaRPr lang="en-US" sz="6000" dirty="0">
              <a:solidFill>
                <a:schemeClr val="accent2"/>
              </a:solidFill>
            </a:endParaRPr>
          </a:p>
        </p:txBody>
      </p:sp>
    </p:spTree>
    <p:extLst>
      <p:ext uri="{BB962C8B-B14F-4D97-AF65-F5344CB8AC3E}">
        <p14:creationId xmlns:p14="http://schemas.microsoft.com/office/powerpoint/2010/main" xmlns="" val="997838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A8F7F535-F1A1-A642-ADA4-465DFC798FE0}"/>
              </a:ext>
            </a:extLst>
          </p:cNvPr>
          <p:cNvGrpSpPr/>
          <p:nvPr/>
        </p:nvGrpSpPr>
        <p:grpSpPr>
          <a:xfrm>
            <a:off x="0" y="0"/>
            <a:ext cx="12192000" cy="596349"/>
            <a:chOff x="0" y="0"/>
            <a:chExt cx="12192000" cy="596349"/>
          </a:xfrm>
        </p:grpSpPr>
        <p:sp>
          <p:nvSpPr>
            <p:cNvPr id="11" name="Rectangle 10">
              <a:extLst>
                <a:ext uri="{FF2B5EF4-FFF2-40B4-BE49-F238E27FC236}">
                  <a16:creationId xmlns:a16="http://schemas.microsoft.com/office/drawing/2014/main" xmlns="" id="{5F0662B8-0C9F-3346-8A52-B6554B317AED}"/>
                </a:ext>
              </a:extLst>
            </p:cNvPr>
            <p:cNvSpPr/>
            <p:nvPr/>
          </p:nvSpPr>
          <p:spPr>
            <a:xfrm>
              <a:off x="0" y="0"/>
              <a:ext cx="12192000" cy="5963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0A65C367-D308-3047-AA18-AF9DEDCEEB39}"/>
                </a:ext>
              </a:extLst>
            </p:cNvPr>
            <p:cNvPicPr>
              <a:picLocks noChangeAspect="1"/>
            </p:cNvPicPr>
            <p:nvPr/>
          </p:nvPicPr>
          <p:blipFill rotWithShape="1">
            <a:blip r:embed="rId2"/>
            <a:srcRect l="8479" t="31443" r="8747" b="31264"/>
            <a:stretch/>
          </p:blipFill>
          <p:spPr>
            <a:xfrm>
              <a:off x="9899374" y="0"/>
              <a:ext cx="2292626" cy="596349"/>
            </a:xfrm>
            <a:prstGeom prst="rect">
              <a:avLst/>
            </a:prstGeom>
          </p:spPr>
        </p:pic>
      </p:grpSp>
      <p:pic>
        <p:nvPicPr>
          <p:cNvPr id="20" name="Picture 19" descr="A screenshot of a cell phone&#10;&#10;Description automatically generated">
            <a:extLst>
              <a:ext uri="{FF2B5EF4-FFF2-40B4-BE49-F238E27FC236}">
                <a16:creationId xmlns:a16="http://schemas.microsoft.com/office/drawing/2014/main" xmlns="" id="{E244124D-0A84-0140-89DE-95AACF99B447}"/>
              </a:ext>
            </a:extLst>
          </p:cNvPr>
          <p:cNvPicPr>
            <a:picLocks noChangeAspect="1"/>
          </p:cNvPicPr>
          <p:nvPr/>
        </p:nvPicPr>
        <p:blipFill>
          <a:blip r:embed="rId3"/>
          <a:stretch>
            <a:fillRect/>
          </a:stretch>
        </p:blipFill>
        <p:spPr>
          <a:xfrm>
            <a:off x="0" y="1506429"/>
            <a:ext cx="12192000" cy="5237238"/>
          </a:xfrm>
          <a:prstGeom prst="rect">
            <a:avLst/>
          </a:prstGeom>
        </p:spPr>
      </p:pic>
      <p:sp>
        <p:nvSpPr>
          <p:cNvPr id="21" name="Oval 20">
            <a:extLst>
              <a:ext uri="{FF2B5EF4-FFF2-40B4-BE49-F238E27FC236}">
                <a16:creationId xmlns:a16="http://schemas.microsoft.com/office/drawing/2014/main" xmlns="" id="{7F5F9E73-B6C5-F14D-B327-400B45BE4995}"/>
              </a:ext>
            </a:extLst>
          </p:cNvPr>
          <p:cNvSpPr/>
          <p:nvPr/>
        </p:nvSpPr>
        <p:spPr>
          <a:xfrm>
            <a:off x="-2" y="1543664"/>
            <a:ext cx="3945469" cy="323298"/>
          </a:xfrm>
          <a:prstGeom prst="ellipse">
            <a:avLst/>
          </a:prstGeom>
          <a:noFill/>
          <a:ln w="31750">
            <a:solidFill>
              <a:srgbClr val="C00000"/>
            </a:solidFill>
            <a:prstDash val="solid"/>
            <a:extLst>
              <a:ext uri="{C807C97D-BFC1-408E-A445-0C87EB9F89A2}">
                <ask:lineSketchStyleProps xmlns:ask="http://schemas.microsoft.com/office/drawing/2018/sketchyshapes" xmlns="" sd="1219033472">
                  <a:custGeom>
                    <a:avLst/>
                    <a:gdLst>
                      <a:gd name="connsiteX0" fmla="*/ 0 w 4638263"/>
                      <a:gd name="connsiteY0" fmla="*/ 177987 h 355974"/>
                      <a:gd name="connsiteX1" fmla="*/ 2319132 w 4638263"/>
                      <a:gd name="connsiteY1" fmla="*/ 0 h 355974"/>
                      <a:gd name="connsiteX2" fmla="*/ 4638264 w 4638263"/>
                      <a:gd name="connsiteY2" fmla="*/ 177987 h 355974"/>
                      <a:gd name="connsiteX3" fmla="*/ 2319132 w 4638263"/>
                      <a:gd name="connsiteY3" fmla="*/ 355974 h 355974"/>
                      <a:gd name="connsiteX4" fmla="*/ 0 w 4638263"/>
                      <a:gd name="connsiteY4" fmla="*/ 177987 h 355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8263" h="355974" extrusionOk="0">
                        <a:moveTo>
                          <a:pt x="0" y="177987"/>
                        </a:moveTo>
                        <a:cubicBezTo>
                          <a:pt x="-264754" y="-83619"/>
                          <a:pt x="1006136" y="12076"/>
                          <a:pt x="2319132" y="0"/>
                        </a:cubicBezTo>
                        <a:cubicBezTo>
                          <a:pt x="3619305" y="4074"/>
                          <a:pt x="4624944" y="80111"/>
                          <a:pt x="4638264" y="177987"/>
                        </a:cubicBezTo>
                        <a:cubicBezTo>
                          <a:pt x="4595952" y="317607"/>
                          <a:pt x="3547548" y="645633"/>
                          <a:pt x="2319132" y="355974"/>
                        </a:cubicBezTo>
                        <a:cubicBezTo>
                          <a:pt x="1028932" y="350842"/>
                          <a:pt x="23082" y="287316"/>
                          <a:pt x="0" y="17798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470261A2-F05B-9142-B20A-8F242BF981F3}"/>
              </a:ext>
            </a:extLst>
          </p:cNvPr>
          <p:cNvSpPr txBox="1"/>
          <p:nvPr/>
        </p:nvSpPr>
        <p:spPr>
          <a:xfrm>
            <a:off x="0" y="755539"/>
            <a:ext cx="12192000" cy="584775"/>
          </a:xfrm>
          <a:prstGeom prst="rect">
            <a:avLst/>
          </a:prstGeom>
          <a:solidFill>
            <a:schemeClr val="bg1">
              <a:lumMod val="85000"/>
            </a:schemeClr>
          </a:solidFill>
        </p:spPr>
        <p:txBody>
          <a:bodyPr wrap="square" rtlCol="0" anchor="ctr">
            <a:spAutoFit/>
          </a:bodyPr>
          <a:lstStyle/>
          <a:p>
            <a:r>
              <a:rPr lang="en-US" sz="3200" i="1" dirty="0">
                <a:solidFill>
                  <a:schemeClr val="tx1">
                    <a:lumMod val="50000"/>
                    <a:lumOff val="50000"/>
                  </a:schemeClr>
                </a:solidFill>
                <a:latin typeface="Britannic Bold" panose="020B0903060703020204" pitchFamily="34" charset="77"/>
              </a:rPr>
              <a:t>Place in </a:t>
            </a:r>
            <a:r>
              <a:rPr lang="en-US" sz="3200" i="1" dirty="0" err="1">
                <a:solidFill>
                  <a:schemeClr val="tx1">
                    <a:lumMod val="50000"/>
                    <a:lumOff val="50000"/>
                  </a:schemeClr>
                </a:solidFill>
                <a:latin typeface="Britannic Bold" panose="020B0903060703020204" pitchFamily="34" charset="77"/>
              </a:rPr>
              <a:t>MfD</a:t>
            </a:r>
            <a:r>
              <a:rPr lang="en-US" sz="3200" i="1" dirty="0">
                <a:solidFill>
                  <a:schemeClr val="tx1">
                    <a:lumMod val="50000"/>
                    <a:lumOff val="50000"/>
                  </a:schemeClr>
                </a:solidFill>
                <a:latin typeface="Britannic Bold" panose="020B0903060703020204" pitchFamily="34" charset="77"/>
              </a:rPr>
              <a:t> 2019/20 course:</a:t>
            </a:r>
          </a:p>
        </p:txBody>
      </p:sp>
    </p:spTree>
    <p:extLst>
      <p:ext uri="{BB962C8B-B14F-4D97-AF65-F5344CB8AC3E}">
        <p14:creationId xmlns:p14="http://schemas.microsoft.com/office/powerpoint/2010/main" xmlns="" val="3629602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Rectangle 114">
            <a:extLst>
              <a:ext uri="{FF2B5EF4-FFF2-40B4-BE49-F238E27FC236}">
                <a16:creationId xmlns:a16="http://schemas.microsoft.com/office/drawing/2014/main" xmlns="" id="{0D8986C0-2746-3742-A03F-099E8CC183CF}"/>
              </a:ext>
            </a:extLst>
          </p:cNvPr>
          <p:cNvSpPr/>
          <p:nvPr/>
        </p:nvSpPr>
        <p:spPr>
          <a:xfrm>
            <a:off x="9899374" y="3473738"/>
            <a:ext cx="2250085" cy="3363065"/>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xmlns="" id="{A8F7F535-F1A1-A642-ADA4-465DFC798FE0}"/>
              </a:ext>
            </a:extLst>
          </p:cNvPr>
          <p:cNvGrpSpPr/>
          <p:nvPr/>
        </p:nvGrpSpPr>
        <p:grpSpPr>
          <a:xfrm>
            <a:off x="0" y="0"/>
            <a:ext cx="12192000" cy="596349"/>
            <a:chOff x="0" y="0"/>
            <a:chExt cx="12192000" cy="596349"/>
          </a:xfrm>
        </p:grpSpPr>
        <p:sp>
          <p:nvSpPr>
            <p:cNvPr id="11" name="Rectangle 10">
              <a:extLst>
                <a:ext uri="{FF2B5EF4-FFF2-40B4-BE49-F238E27FC236}">
                  <a16:creationId xmlns:a16="http://schemas.microsoft.com/office/drawing/2014/main" xmlns="" id="{5F0662B8-0C9F-3346-8A52-B6554B317AED}"/>
                </a:ext>
              </a:extLst>
            </p:cNvPr>
            <p:cNvSpPr/>
            <p:nvPr/>
          </p:nvSpPr>
          <p:spPr>
            <a:xfrm>
              <a:off x="0" y="0"/>
              <a:ext cx="12192000" cy="5963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0A65C367-D308-3047-AA18-AF9DEDCEEB39}"/>
                </a:ext>
              </a:extLst>
            </p:cNvPr>
            <p:cNvPicPr>
              <a:picLocks noChangeAspect="1"/>
            </p:cNvPicPr>
            <p:nvPr/>
          </p:nvPicPr>
          <p:blipFill rotWithShape="1">
            <a:blip r:embed="rId2"/>
            <a:srcRect l="8479" t="31443" r="8747" b="31264"/>
            <a:stretch/>
          </p:blipFill>
          <p:spPr>
            <a:xfrm>
              <a:off x="9899374" y="0"/>
              <a:ext cx="2292626" cy="596349"/>
            </a:xfrm>
            <a:prstGeom prst="rect">
              <a:avLst/>
            </a:prstGeom>
          </p:spPr>
        </p:pic>
      </p:grpSp>
      <p:pic>
        <p:nvPicPr>
          <p:cNvPr id="13" name="Picture 12" descr="A picture containing photo, monitor, animal, screen&#10;&#10;Description automatically generated">
            <a:extLst>
              <a:ext uri="{FF2B5EF4-FFF2-40B4-BE49-F238E27FC236}">
                <a16:creationId xmlns:a16="http://schemas.microsoft.com/office/drawing/2014/main" xmlns="" id="{5C63C300-AE29-3F4B-9B37-3E9E2482F9A1}"/>
              </a:ext>
            </a:extLst>
          </p:cNvPr>
          <p:cNvPicPr>
            <a:picLocks noChangeAspect="1"/>
          </p:cNvPicPr>
          <p:nvPr/>
        </p:nvPicPr>
        <p:blipFill rotWithShape="1">
          <a:blip r:embed="rId3"/>
          <a:srcRect t="669" r="624" b="2028"/>
          <a:stretch/>
        </p:blipFill>
        <p:spPr>
          <a:xfrm>
            <a:off x="637437" y="2506628"/>
            <a:ext cx="1075107" cy="1061307"/>
          </a:xfrm>
          <a:prstGeom prst="rect">
            <a:avLst/>
          </a:prstGeom>
        </p:spPr>
      </p:pic>
      <p:pic>
        <p:nvPicPr>
          <p:cNvPr id="17" name="Picture 16" descr="A picture containing photo, monitor, animal, screen&#10;&#10;Description automatically generated">
            <a:extLst>
              <a:ext uri="{FF2B5EF4-FFF2-40B4-BE49-F238E27FC236}">
                <a16:creationId xmlns:a16="http://schemas.microsoft.com/office/drawing/2014/main" xmlns="" id="{E81A84AF-ADD6-B547-B885-50FF8D12AAC8}"/>
              </a:ext>
            </a:extLst>
          </p:cNvPr>
          <p:cNvPicPr>
            <a:picLocks noChangeAspect="1"/>
          </p:cNvPicPr>
          <p:nvPr/>
        </p:nvPicPr>
        <p:blipFill rotWithShape="1">
          <a:blip r:embed="rId3"/>
          <a:srcRect t="669" r="624" b="2028"/>
          <a:stretch/>
        </p:blipFill>
        <p:spPr>
          <a:xfrm rot="21180777">
            <a:off x="721356" y="2327019"/>
            <a:ext cx="1075107" cy="1061307"/>
          </a:xfrm>
          <a:prstGeom prst="rect">
            <a:avLst/>
          </a:prstGeom>
        </p:spPr>
      </p:pic>
      <p:pic>
        <p:nvPicPr>
          <p:cNvPr id="19" name="Picture 18" descr="A picture containing photo, monitor, animal, screen&#10;&#10;Description automatically generated">
            <a:extLst>
              <a:ext uri="{FF2B5EF4-FFF2-40B4-BE49-F238E27FC236}">
                <a16:creationId xmlns:a16="http://schemas.microsoft.com/office/drawing/2014/main" xmlns="" id="{1CB6E109-1744-5646-B899-CEE243D08906}"/>
              </a:ext>
            </a:extLst>
          </p:cNvPr>
          <p:cNvPicPr>
            <a:picLocks noChangeAspect="1"/>
          </p:cNvPicPr>
          <p:nvPr/>
        </p:nvPicPr>
        <p:blipFill rotWithShape="1">
          <a:blip r:embed="rId3"/>
          <a:srcRect t="669" r="624" b="2028"/>
          <a:stretch/>
        </p:blipFill>
        <p:spPr>
          <a:xfrm rot="21200198">
            <a:off x="601779" y="2234767"/>
            <a:ext cx="1075107" cy="1061307"/>
          </a:xfrm>
          <a:prstGeom prst="rect">
            <a:avLst/>
          </a:prstGeom>
        </p:spPr>
      </p:pic>
      <p:pic>
        <p:nvPicPr>
          <p:cNvPr id="20" name="Picture 19" descr="A picture containing photo, monitor, animal, screen&#10;&#10;Description automatically generated">
            <a:extLst>
              <a:ext uri="{FF2B5EF4-FFF2-40B4-BE49-F238E27FC236}">
                <a16:creationId xmlns:a16="http://schemas.microsoft.com/office/drawing/2014/main" xmlns="" id="{F10739CA-1B47-D04E-A15E-AF7B23F49C3A}"/>
              </a:ext>
            </a:extLst>
          </p:cNvPr>
          <p:cNvPicPr>
            <a:picLocks noChangeAspect="1"/>
          </p:cNvPicPr>
          <p:nvPr/>
        </p:nvPicPr>
        <p:blipFill rotWithShape="1">
          <a:blip r:embed="rId3"/>
          <a:srcRect t="669" r="624" b="2028"/>
          <a:stretch/>
        </p:blipFill>
        <p:spPr>
          <a:xfrm rot="859985">
            <a:off x="656137" y="2367797"/>
            <a:ext cx="1075107" cy="1061307"/>
          </a:xfrm>
          <a:prstGeom prst="rect">
            <a:avLst/>
          </a:prstGeom>
        </p:spPr>
      </p:pic>
      <p:pic>
        <p:nvPicPr>
          <p:cNvPr id="21" name="Picture 20" descr="A picture containing photo, monitor, animal, screen&#10;&#10;Description automatically generated">
            <a:extLst>
              <a:ext uri="{FF2B5EF4-FFF2-40B4-BE49-F238E27FC236}">
                <a16:creationId xmlns:a16="http://schemas.microsoft.com/office/drawing/2014/main" xmlns="" id="{F58B9890-3A10-C841-B9F8-8345F49C328C}"/>
              </a:ext>
            </a:extLst>
          </p:cNvPr>
          <p:cNvPicPr>
            <a:picLocks noChangeAspect="1"/>
          </p:cNvPicPr>
          <p:nvPr/>
        </p:nvPicPr>
        <p:blipFill rotWithShape="1">
          <a:blip r:embed="rId3"/>
          <a:srcRect t="669" r="624" b="2028"/>
          <a:stretch/>
        </p:blipFill>
        <p:spPr>
          <a:xfrm>
            <a:off x="765751" y="2412431"/>
            <a:ext cx="1075107" cy="1061307"/>
          </a:xfrm>
          <a:prstGeom prst="rect">
            <a:avLst/>
          </a:prstGeom>
        </p:spPr>
      </p:pic>
      <p:pic>
        <p:nvPicPr>
          <p:cNvPr id="22" name="Picture 21" descr="A picture containing photo, monitor, animal, screen&#10;&#10;Description automatically generated">
            <a:extLst>
              <a:ext uri="{FF2B5EF4-FFF2-40B4-BE49-F238E27FC236}">
                <a16:creationId xmlns:a16="http://schemas.microsoft.com/office/drawing/2014/main" xmlns="" id="{BD62EF42-AC32-0549-B098-A534E86A577E}"/>
              </a:ext>
            </a:extLst>
          </p:cNvPr>
          <p:cNvPicPr>
            <a:picLocks noChangeAspect="1"/>
          </p:cNvPicPr>
          <p:nvPr/>
        </p:nvPicPr>
        <p:blipFill rotWithShape="1">
          <a:blip r:embed="rId3"/>
          <a:srcRect t="669" r="624" b="2028"/>
          <a:stretch/>
        </p:blipFill>
        <p:spPr>
          <a:xfrm rot="230273">
            <a:off x="861287" y="2515115"/>
            <a:ext cx="1075107" cy="1061307"/>
          </a:xfrm>
          <a:prstGeom prst="rect">
            <a:avLst/>
          </a:prstGeom>
        </p:spPr>
      </p:pic>
      <p:pic>
        <p:nvPicPr>
          <p:cNvPr id="23" name="Picture 22" descr="A picture containing photo, monitor, animal, screen&#10;&#10;Description automatically generated">
            <a:extLst>
              <a:ext uri="{FF2B5EF4-FFF2-40B4-BE49-F238E27FC236}">
                <a16:creationId xmlns:a16="http://schemas.microsoft.com/office/drawing/2014/main" xmlns="" id="{745CC96B-A7D4-0548-8AA8-C479ECDFC8E0}"/>
              </a:ext>
            </a:extLst>
          </p:cNvPr>
          <p:cNvPicPr>
            <a:picLocks noChangeAspect="1"/>
          </p:cNvPicPr>
          <p:nvPr/>
        </p:nvPicPr>
        <p:blipFill rotWithShape="1">
          <a:blip r:embed="rId3"/>
          <a:srcRect t="669" r="624" b="2028"/>
          <a:stretch/>
        </p:blipFill>
        <p:spPr>
          <a:xfrm rot="21046389">
            <a:off x="643250" y="2506628"/>
            <a:ext cx="1075107" cy="1061307"/>
          </a:xfrm>
          <a:prstGeom prst="rect">
            <a:avLst/>
          </a:prstGeom>
        </p:spPr>
      </p:pic>
      <p:grpSp>
        <p:nvGrpSpPr>
          <p:cNvPr id="25" name="Group 24">
            <a:extLst>
              <a:ext uri="{FF2B5EF4-FFF2-40B4-BE49-F238E27FC236}">
                <a16:creationId xmlns:a16="http://schemas.microsoft.com/office/drawing/2014/main" xmlns="" id="{7F41187A-E195-2C4F-A496-F25B61FA68C2}"/>
              </a:ext>
            </a:extLst>
          </p:cNvPr>
          <p:cNvGrpSpPr/>
          <p:nvPr/>
        </p:nvGrpSpPr>
        <p:grpSpPr>
          <a:xfrm>
            <a:off x="721355" y="2524020"/>
            <a:ext cx="1075107" cy="1061307"/>
            <a:chOff x="8432206" y="2367693"/>
            <a:chExt cx="1075107" cy="1061307"/>
          </a:xfrm>
        </p:grpSpPr>
        <p:pic>
          <p:nvPicPr>
            <p:cNvPr id="24" name="Picture 23" descr="A picture containing photo, monitor, animal, screen&#10;&#10;Description automatically generated">
              <a:extLst>
                <a:ext uri="{FF2B5EF4-FFF2-40B4-BE49-F238E27FC236}">
                  <a16:creationId xmlns:a16="http://schemas.microsoft.com/office/drawing/2014/main" xmlns="" id="{09A72273-D0CF-F74E-97D0-DD967E861C7B}"/>
                </a:ext>
              </a:extLst>
            </p:cNvPr>
            <p:cNvPicPr>
              <a:picLocks noChangeAspect="1"/>
            </p:cNvPicPr>
            <p:nvPr/>
          </p:nvPicPr>
          <p:blipFill rotWithShape="1">
            <a:blip r:embed="rId3"/>
            <a:srcRect t="669" r="624" b="2028"/>
            <a:stretch/>
          </p:blipFill>
          <p:spPr>
            <a:xfrm>
              <a:off x="8432206" y="2367693"/>
              <a:ext cx="1075107" cy="1061307"/>
            </a:xfrm>
            <a:prstGeom prst="rect">
              <a:avLst/>
            </a:prstGeom>
          </p:spPr>
        </p:pic>
        <p:sp>
          <p:nvSpPr>
            <p:cNvPr id="14" name="Rectangle 13">
              <a:extLst>
                <a:ext uri="{FF2B5EF4-FFF2-40B4-BE49-F238E27FC236}">
                  <a16:creationId xmlns:a16="http://schemas.microsoft.com/office/drawing/2014/main" xmlns="" id="{8E38E51B-1A7B-2F42-B005-FEB582ABB573}"/>
                </a:ext>
              </a:extLst>
            </p:cNvPr>
            <p:cNvSpPr/>
            <p:nvPr/>
          </p:nvSpPr>
          <p:spPr>
            <a:xfrm>
              <a:off x="8432206" y="2367693"/>
              <a:ext cx="1075107" cy="106130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xmlns="" id="{0B0997AA-BFC9-4E44-B003-D1CF2DC828A1}"/>
              </a:ext>
            </a:extLst>
          </p:cNvPr>
          <p:cNvGrpSpPr/>
          <p:nvPr/>
        </p:nvGrpSpPr>
        <p:grpSpPr>
          <a:xfrm>
            <a:off x="721355" y="5388506"/>
            <a:ext cx="1075107" cy="1061307"/>
            <a:chOff x="8432206" y="2367693"/>
            <a:chExt cx="1075107" cy="1061307"/>
          </a:xfrm>
        </p:grpSpPr>
        <p:pic>
          <p:nvPicPr>
            <p:cNvPr id="27" name="Picture 26" descr="A picture containing photo, monitor, animal, screen&#10;&#10;Description automatically generated">
              <a:extLst>
                <a:ext uri="{FF2B5EF4-FFF2-40B4-BE49-F238E27FC236}">
                  <a16:creationId xmlns:a16="http://schemas.microsoft.com/office/drawing/2014/main" xmlns="" id="{7521077E-1CF5-4D4E-86AA-2BCA915F1569}"/>
                </a:ext>
              </a:extLst>
            </p:cNvPr>
            <p:cNvPicPr>
              <a:picLocks noChangeAspect="1"/>
            </p:cNvPicPr>
            <p:nvPr/>
          </p:nvPicPr>
          <p:blipFill rotWithShape="1">
            <a:blip r:embed="rId3"/>
            <a:srcRect t="669" r="624" b="2028"/>
            <a:stretch/>
          </p:blipFill>
          <p:spPr>
            <a:xfrm>
              <a:off x="8432206" y="2367693"/>
              <a:ext cx="1075107" cy="1061307"/>
            </a:xfrm>
            <a:prstGeom prst="rect">
              <a:avLst/>
            </a:prstGeom>
          </p:spPr>
        </p:pic>
        <p:sp>
          <p:nvSpPr>
            <p:cNvPr id="28" name="Rectangle 27">
              <a:extLst>
                <a:ext uri="{FF2B5EF4-FFF2-40B4-BE49-F238E27FC236}">
                  <a16:creationId xmlns:a16="http://schemas.microsoft.com/office/drawing/2014/main" xmlns="" id="{DC1EF603-0DBE-FB40-BB09-0DA715BBB500}"/>
                </a:ext>
              </a:extLst>
            </p:cNvPr>
            <p:cNvSpPr/>
            <p:nvPr/>
          </p:nvSpPr>
          <p:spPr>
            <a:xfrm>
              <a:off x="8432206" y="2367693"/>
              <a:ext cx="1075107" cy="106130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xmlns="" id="{4C26D667-EFB7-4A43-8666-EEDA8BEC7057}"/>
              </a:ext>
            </a:extLst>
          </p:cNvPr>
          <p:cNvSpPr txBox="1"/>
          <p:nvPr/>
        </p:nvSpPr>
        <p:spPr>
          <a:xfrm>
            <a:off x="346797" y="1698419"/>
            <a:ext cx="2104085" cy="369332"/>
          </a:xfrm>
          <a:prstGeom prst="rect">
            <a:avLst/>
          </a:prstGeom>
          <a:noFill/>
        </p:spPr>
        <p:txBody>
          <a:bodyPr wrap="square" rtlCol="0">
            <a:spAutoFit/>
          </a:bodyPr>
          <a:lstStyle/>
          <a:p>
            <a:pPr algn="ctr"/>
            <a:r>
              <a:rPr lang="en-US" b="1" dirty="0">
                <a:solidFill>
                  <a:schemeClr val="bg1">
                    <a:lumMod val="75000"/>
                  </a:schemeClr>
                </a:solidFill>
                <a:latin typeface="Avenir Next" panose="020B0503020202020204" pitchFamily="34" charset="0"/>
              </a:rPr>
              <a:t>fMRI time-series</a:t>
            </a:r>
          </a:p>
        </p:txBody>
      </p:sp>
      <p:sp>
        <p:nvSpPr>
          <p:cNvPr id="30" name="TextBox 29">
            <a:extLst>
              <a:ext uri="{FF2B5EF4-FFF2-40B4-BE49-F238E27FC236}">
                <a16:creationId xmlns:a16="http://schemas.microsoft.com/office/drawing/2014/main" xmlns="" id="{988E1F7B-938B-A946-8173-9F1CE46A4C8A}"/>
              </a:ext>
            </a:extLst>
          </p:cNvPr>
          <p:cNvSpPr txBox="1"/>
          <p:nvPr/>
        </p:nvSpPr>
        <p:spPr>
          <a:xfrm>
            <a:off x="541501" y="4640575"/>
            <a:ext cx="2104085" cy="646331"/>
          </a:xfrm>
          <a:prstGeom prst="rect">
            <a:avLst/>
          </a:prstGeom>
          <a:noFill/>
        </p:spPr>
        <p:txBody>
          <a:bodyPr wrap="square" rtlCol="0">
            <a:spAutoFit/>
          </a:bodyPr>
          <a:lstStyle/>
          <a:p>
            <a:r>
              <a:rPr lang="en-US" b="1" dirty="0">
                <a:solidFill>
                  <a:schemeClr val="bg1">
                    <a:lumMod val="75000"/>
                  </a:schemeClr>
                </a:solidFill>
                <a:latin typeface="Avenir Next" panose="020B0503020202020204" pitchFamily="34" charset="0"/>
              </a:rPr>
              <a:t>Anatomical MRI</a:t>
            </a:r>
          </a:p>
          <a:p>
            <a:r>
              <a:rPr lang="en-US" b="1" dirty="0">
                <a:solidFill>
                  <a:schemeClr val="bg1">
                    <a:lumMod val="75000"/>
                  </a:schemeClr>
                </a:solidFill>
                <a:latin typeface="Avenir Next" panose="020B0503020202020204" pitchFamily="34" charset="0"/>
              </a:rPr>
              <a:t>/Structural</a:t>
            </a:r>
          </a:p>
        </p:txBody>
      </p:sp>
      <p:sp>
        <p:nvSpPr>
          <p:cNvPr id="33" name="TextBox 32">
            <a:extLst>
              <a:ext uri="{FF2B5EF4-FFF2-40B4-BE49-F238E27FC236}">
                <a16:creationId xmlns:a16="http://schemas.microsoft.com/office/drawing/2014/main" xmlns="" id="{502A320F-80F1-284D-B7EC-34152E92A529}"/>
              </a:ext>
            </a:extLst>
          </p:cNvPr>
          <p:cNvSpPr txBox="1"/>
          <p:nvPr/>
        </p:nvSpPr>
        <p:spPr>
          <a:xfrm>
            <a:off x="149052" y="3866385"/>
            <a:ext cx="2581230" cy="584775"/>
          </a:xfrm>
          <a:prstGeom prst="rect">
            <a:avLst/>
          </a:prstGeom>
          <a:noFill/>
        </p:spPr>
        <p:txBody>
          <a:bodyPr wrap="square" rtlCol="0">
            <a:spAutoFit/>
          </a:bodyPr>
          <a:lstStyle/>
          <a:p>
            <a:r>
              <a:rPr lang="en-US" sz="1600" dirty="0">
                <a:solidFill>
                  <a:srgbClr val="C00000"/>
                </a:solidFill>
                <a:latin typeface="Avenir Next" panose="020B0503020202020204" pitchFamily="34" charset="0"/>
              </a:rPr>
              <a:t>Reference volume/image</a:t>
            </a:r>
          </a:p>
          <a:p>
            <a:r>
              <a:rPr lang="en-US" sz="1600" dirty="0">
                <a:solidFill>
                  <a:srgbClr val="0100FF"/>
                </a:solidFill>
                <a:latin typeface="Avenir Next" panose="020B0503020202020204" pitchFamily="34" charset="0"/>
              </a:rPr>
              <a:t>Moving	           “</a:t>
            </a:r>
          </a:p>
        </p:txBody>
      </p:sp>
      <p:sp>
        <p:nvSpPr>
          <p:cNvPr id="34" name="TextBox 33">
            <a:extLst>
              <a:ext uri="{FF2B5EF4-FFF2-40B4-BE49-F238E27FC236}">
                <a16:creationId xmlns:a16="http://schemas.microsoft.com/office/drawing/2014/main" xmlns="" id="{43C3FFEE-AD05-D84C-8ACD-A102051F2E78}"/>
              </a:ext>
            </a:extLst>
          </p:cNvPr>
          <p:cNvSpPr txBox="1"/>
          <p:nvPr/>
        </p:nvSpPr>
        <p:spPr>
          <a:xfrm>
            <a:off x="2928025" y="2109546"/>
            <a:ext cx="2104085" cy="1200329"/>
          </a:xfrm>
          <a:prstGeom prst="rect">
            <a:avLst/>
          </a:prstGeom>
          <a:noFill/>
        </p:spPr>
        <p:txBody>
          <a:bodyPr wrap="square" rtlCol="0">
            <a:spAutoFit/>
          </a:bodyPr>
          <a:lstStyle/>
          <a:p>
            <a:r>
              <a:rPr lang="en-US" sz="1600" u="sng" dirty="0">
                <a:latin typeface="Avenir Next" panose="020B0503020202020204" pitchFamily="34" charset="0"/>
              </a:rPr>
              <a:t>Motion</a:t>
            </a:r>
            <a:r>
              <a:rPr lang="en-US" sz="1600" dirty="0">
                <a:latin typeface="Avenir Next" panose="020B0503020202020204" pitchFamily="34" charset="0"/>
              </a:rPr>
              <a:t> correction</a:t>
            </a:r>
          </a:p>
          <a:p>
            <a:r>
              <a:rPr lang="en-US" sz="1600" dirty="0">
                <a:latin typeface="Britannic Bold" panose="020B0903060703020204" pitchFamily="34" charset="77"/>
              </a:rPr>
              <a:t>= REALIGNMENT</a:t>
            </a:r>
          </a:p>
          <a:p>
            <a:endParaRPr lang="en-US" sz="800" dirty="0">
              <a:latin typeface="Britannic Bold" panose="020B0903060703020204" pitchFamily="34" charset="77"/>
            </a:endParaRPr>
          </a:p>
          <a:p>
            <a:r>
              <a:rPr lang="en-US" sz="1600" u="sng" dirty="0">
                <a:latin typeface="Avenir Next" panose="020B0503020202020204" pitchFamily="34" charset="0"/>
              </a:rPr>
              <a:t>Distortion</a:t>
            </a:r>
            <a:r>
              <a:rPr lang="en-US" sz="1600" dirty="0">
                <a:latin typeface="Avenir Next" panose="020B0503020202020204" pitchFamily="34" charset="0"/>
              </a:rPr>
              <a:t> correction</a:t>
            </a:r>
          </a:p>
          <a:p>
            <a:r>
              <a:rPr lang="en-US" sz="1600" dirty="0">
                <a:latin typeface="Britannic Bold" panose="020B0903060703020204" pitchFamily="34" charset="77"/>
              </a:rPr>
              <a:t>= UNWARPING</a:t>
            </a:r>
          </a:p>
        </p:txBody>
      </p:sp>
      <p:grpSp>
        <p:nvGrpSpPr>
          <p:cNvPr id="35" name="Group 34">
            <a:extLst>
              <a:ext uri="{FF2B5EF4-FFF2-40B4-BE49-F238E27FC236}">
                <a16:creationId xmlns:a16="http://schemas.microsoft.com/office/drawing/2014/main" xmlns="" id="{6F5EF99C-7D1F-2B4C-8B5F-BCE8AFB9D980}"/>
              </a:ext>
            </a:extLst>
          </p:cNvPr>
          <p:cNvGrpSpPr/>
          <p:nvPr/>
        </p:nvGrpSpPr>
        <p:grpSpPr>
          <a:xfrm>
            <a:off x="3343278" y="3861843"/>
            <a:ext cx="1075107" cy="1061307"/>
            <a:chOff x="8432206" y="2367693"/>
            <a:chExt cx="1075107" cy="1061307"/>
          </a:xfrm>
        </p:grpSpPr>
        <p:pic>
          <p:nvPicPr>
            <p:cNvPr id="36" name="Picture 35" descr="A picture containing photo, monitor, animal, screen&#10;&#10;Description automatically generated">
              <a:extLst>
                <a:ext uri="{FF2B5EF4-FFF2-40B4-BE49-F238E27FC236}">
                  <a16:creationId xmlns:a16="http://schemas.microsoft.com/office/drawing/2014/main" xmlns="" id="{7BEA2696-3563-9C45-8245-F6810D9BFC00}"/>
                </a:ext>
              </a:extLst>
            </p:cNvPr>
            <p:cNvPicPr>
              <a:picLocks noChangeAspect="1"/>
            </p:cNvPicPr>
            <p:nvPr/>
          </p:nvPicPr>
          <p:blipFill rotWithShape="1">
            <a:blip r:embed="rId3"/>
            <a:srcRect t="669" r="624" b="2028"/>
            <a:stretch/>
          </p:blipFill>
          <p:spPr>
            <a:xfrm>
              <a:off x="8432206" y="2367693"/>
              <a:ext cx="1075107" cy="1061307"/>
            </a:xfrm>
            <a:prstGeom prst="rect">
              <a:avLst/>
            </a:prstGeom>
          </p:spPr>
        </p:pic>
        <p:sp>
          <p:nvSpPr>
            <p:cNvPr id="37" name="Rectangle 36">
              <a:extLst>
                <a:ext uri="{FF2B5EF4-FFF2-40B4-BE49-F238E27FC236}">
                  <a16:creationId xmlns:a16="http://schemas.microsoft.com/office/drawing/2014/main" xmlns="" id="{44EB0D32-7F82-3C4B-9C32-F343EF3DF18B}"/>
                </a:ext>
              </a:extLst>
            </p:cNvPr>
            <p:cNvSpPr/>
            <p:nvPr/>
          </p:nvSpPr>
          <p:spPr>
            <a:xfrm>
              <a:off x="8432206" y="2367693"/>
              <a:ext cx="1075107" cy="1061307"/>
            </a:xfrm>
            <a:prstGeom prst="rect">
              <a:avLst/>
            </a:prstGeom>
            <a:noFill/>
            <a:ln w="571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Arrow Connector 38">
            <a:extLst>
              <a:ext uri="{FF2B5EF4-FFF2-40B4-BE49-F238E27FC236}">
                <a16:creationId xmlns:a16="http://schemas.microsoft.com/office/drawing/2014/main" xmlns="" id="{DFB90291-0B77-6C4E-A5EA-43DBDF603965}"/>
              </a:ext>
            </a:extLst>
          </p:cNvPr>
          <p:cNvCxnSpPr/>
          <p:nvPr/>
        </p:nvCxnSpPr>
        <p:spPr>
          <a:xfrm>
            <a:off x="2171482" y="2709710"/>
            <a:ext cx="558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xmlns="" id="{6FAB6BD7-5F2C-5F48-8329-DFCABCF13F37}"/>
              </a:ext>
            </a:extLst>
          </p:cNvPr>
          <p:cNvSpPr txBox="1"/>
          <p:nvPr/>
        </p:nvSpPr>
        <p:spPr>
          <a:xfrm>
            <a:off x="3036779" y="4967445"/>
            <a:ext cx="1688103" cy="335422"/>
          </a:xfrm>
          <a:prstGeom prst="rect">
            <a:avLst/>
          </a:prstGeom>
          <a:noFill/>
        </p:spPr>
        <p:txBody>
          <a:bodyPr wrap="square" rtlCol="0">
            <a:spAutoFit/>
          </a:bodyPr>
          <a:lstStyle/>
          <a:p>
            <a:r>
              <a:rPr lang="en-US" sz="1600" dirty="0">
                <a:solidFill>
                  <a:schemeClr val="accent6">
                    <a:lumMod val="50000"/>
                  </a:schemeClr>
                </a:solidFill>
                <a:latin typeface="Avenir Next" panose="020B0503020202020204" pitchFamily="34" charset="0"/>
              </a:rPr>
              <a:t>Mean functional</a:t>
            </a:r>
          </a:p>
        </p:txBody>
      </p:sp>
      <p:sp>
        <p:nvSpPr>
          <p:cNvPr id="44" name="TextBox 43">
            <a:extLst>
              <a:ext uri="{FF2B5EF4-FFF2-40B4-BE49-F238E27FC236}">
                <a16:creationId xmlns:a16="http://schemas.microsoft.com/office/drawing/2014/main" xmlns="" id="{7342E251-17A5-9245-831B-8AAA0108E5B9}"/>
              </a:ext>
            </a:extLst>
          </p:cNvPr>
          <p:cNvSpPr txBox="1"/>
          <p:nvPr/>
        </p:nvSpPr>
        <p:spPr>
          <a:xfrm>
            <a:off x="2263445" y="2379566"/>
            <a:ext cx="358065" cy="338554"/>
          </a:xfrm>
          <a:prstGeom prst="rect">
            <a:avLst/>
          </a:prstGeom>
          <a:noFill/>
        </p:spPr>
        <p:txBody>
          <a:bodyPr wrap="square" rtlCol="0">
            <a:spAutoFit/>
          </a:bodyPr>
          <a:lstStyle/>
          <a:p>
            <a:r>
              <a:rPr lang="en-US" sz="1600" dirty="0">
                <a:latin typeface="Avenir Next" panose="020B0503020202020204" pitchFamily="34" charset="0"/>
              </a:rPr>
              <a:t>1</a:t>
            </a:r>
          </a:p>
        </p:txBody>
      </p:sp>
      <p:grpSp>
        <p:nvGrpSpPr>
          <p:cNvPr id="47" name="Group 46">
            <a:extLst>
              <a:ext uri="{FF2B5EF4-FFF2-40B4-BE49-F238E27FC236}">
                <a16:creationId xmlns:a16="http://schemas.microsoft.com/office/drawing/2014/main" xmlns="" id="{FED59AC2-3028-1D42-85E0-7CA871F6D108}"/>
              </a:ext>
            </a:extLst>
          </p:cNvPr>
          <p:cNvGrpSpPr/>
          <p:nvPr/>
        </p:nvGrpSpPr>
        <p:grpSpPr>
          <a:xfrm>
            <a:off x="3880831" y="3367978"/>
            <a:ext cx="417992" cy="386626"/>
            <a:chOff x="3880831" y="3367978"/>
            <a:chExt cx="417992" cy="386626"/>
          </a:xfrm>
        </p:grpSpPr>
        <p:cxnSp>
          <p:nvCxnSpPr>
            <p:cNvPr id="40" name="Straight Arrow Connector 39">
              <a:extLst>
                <a:ext uri="{FF2B5EF4-FFF2-40B4-BE49-F238E27FC236}">
                  <a16:creationId xmlns:a16="http://schemas.microsoft.com/office/drawing/2014/main" xmlns="" id="{02A82184-9F64-7F4E-94E8-9BA24B659B61}"/>
                </a:ext>
              </a:extLst>
            </p:cNvPr>
            <p:cNvCxnSpPr>
              <a:cxnSpLocks/>
            </p:cNvCxnSpPr>
            <p:nvPr/>
          </p:nvCxnSpPr>
          <p:spPr>
            <a:xfrm>
              <a:off x="3880831" y="3367978"/>
              <a:ext cx="0" cy="3553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xmlns="" id="{33F159AD-D1B3-7942-B931-9AA67D5E4C52}"/>
                </a:ext>
              </a:extLst>
            </p:cNvPr>
            <p:cNvSpPr txBox="1"/>
            <p:nvPr/>
          </p:nvSpPr>
          <p:spPr>
            <a:xfrm>
              <a:off x="3940758" y="3416050"/>
              <a:ext cx="358065" cy="338554"/>
            </a:xfrm>
            <a:prstGeom prst="rect">
              <a:avLst/>
            </a:prstGeom>
            <a:noFill/>
          </p:spPr>
          <p:txBody>
            <a:bodyPr wrap="square" rtlCol="0">
              <a:spAutoFit/>
            </a:bodyPr>
            <a:lstStyle/>
            <a:p>
              <a:r>
                <a:rPr lang="en-US" sz="1600" dirty="0">
                  <a:latin typeface="Avenir Next" panose="020B0503020202020204" pitchFamily="34" charset="0"/>
                </a:rPr>
                <a:t>2</a:t>
              </a:r>
            </a:p>
          </p:txBody>
        </p:sp>
      </p:grpSp>
      <p:sp>
        <p:nvSpPr>
          <p:cNvPr id="46" name="Rectangle 45">
            <a:extLst>
              <a:ext uri="{FF2B5EF4-FFF2-40B4-BE49-F238E27FC236}">
                <a16:creationId xmlns:a16="http://schemas.microsoft.com/office/drawing/2014/main" xmlns="" id="{F2FD4852-F0F1-D74B-8CAB-44116D39E464}"/>
              </a:ext>
            </a:extLst>
          </p:cNvPr>
          <p:cNvSpPr/>
          <p:nvPr/>
        </p:nvSpPr>
        <p:spPr>
          <a:xfrm>
            <a:off x="3874961" y="5349273"/>
            <a:ext cx="1955985" cy="369332"/>
          </a:xfrm>
          <a:prstGeom prst="rect">
            <a:avLst/>
          </a:prstGeom>
        </p:spPr>
        <p:txBody>
          <a:bodyPr wrap="none">
            <a:spAutoFit/>
          </a:bodyPr>
          <a:lstStyle/>
          <a:p>
            <a:r>
              <a:rPr lang="en-US" dirty="0">
                <a:latin typeface="Britannic Bold" panose="020B0903060703020204" pitchFamily="34" charset="77"/>
              </a:rPr>
              <a:t>COREGISTRATION</a:t>
            </a:r>
            <a:endParaRPr lang="en-US" dirty="0"/>
          </a:p>
        </p:txBody>
      </p:sp>
      <p:sp>
        <p:nvSpPr>
          <p:cNvPr id="55" name="TextBox 54">
            <a:extLst>
              <a:ext uri="{FF2B5EF4-FFF2-40B4-BE49-F238E27FC236}">
                <a16:creationId xmlns:a16="http://schemas.microsoft.com/office/drawing/2014/main" xmlns="" id="{097EB145-D8C9-9A4D-90B9-AE6297C4DE4F}"/>
              </a:ext>
            </a:extLst>
          </p:cNvPr>
          <p:cNvSpPr txBox="1"/>
          <p:nvPr/>
        </p:nvSpPr>
        <p:spPr>
          <a:xfrm>
            <a:off x="2550550" y="5267407"/>
            <a:ext cx="358065" cy="338554"/>
          </a:xfrm>
          <a:prstGeom prst="rect">
            <a:avLst/>
          </a:prstGeom>
          <a:noFill/>
        </p:spPr>
        <p:txBody>
          <a:bodyPr wrap="square" rtlCol="0">
            <a:spAutoFit/>
          </a:bodyPr>
          <a:lstStyle/>
          <a:p>
            <a:r>
              <a:rPr lang="en-US" sz="1600" dirty="0">
                <a:latin typeface="Avenir Next" panose="020B0503020202020204" pitchFamily="34" charset="0"/>
              </a:rPr>
              <a:t>3</a:t>
            </a:r>
          </a:p>
        </p:txBody>
      </p:sp>
      <p:pic>
        <p:nvPicPr>
          <p:cNvPr id="57" name="Picture 56" descr="A drawing of a person&#10;&#10;Description automatically generated">
            <a:extLst>
              <a:ext uri="{FF2B5EF4-FFF2-40B4-BE49-F238E27FC236}">
                <a16:creationId xmlns:a16="http://schemas.microsoft.com/office/drawing/2014/main" xmlns="" id="{3FFAC5F2-560F-7845-B7A4-3B9470203012}"/>
              </a:ext>
            </a:extLst>
          </p:cNvPr>
          <p:cNvPicPr>
            <a:picLocks noChangeAspect="1"/>
          </p:cNvPicPr>
          <p:nvPr/>
        </p:nvPicPr>
        <p:blipFill>
          <a:blip r:embed="rId4"/>
          <a:stretch>
            <a:fillRect/>
          </a:stretch>
        </p:blipFill>
        <p:spPr>
          <a:xfrm>
            <a:off x="6361056" y="5298687"/>
            <a:ext cx="755098" cy="458366"/>
          </a:xfrm>
          <a:prstGeom prst="rect">
            <a:avLst/>
          </a:prstGeom>
        </p:spPr>
      </p:pic>
      <p:cxnSp>
        <p:nvCxnSpPr>
          <p:cNvPr id="58" name="Straight Arrow Connector 57">
            <a:extLst>
              <a:ext uri="{FF2B5EF4-FFF2-40B4-BE49-F238E27FC236}">
                <a16:creationId xmlns:a16="http://schemas.microsoft.com/office/drawing/2014/main" xmlns="" id="{847B11AE-B0B8-8B41-8517-EFDF91B4B6F5}"/>
              </a:ext>
            </a:extLst>
          </p:cNvPr>
          <p:cNvCxnSpPr>
            <a:cxnSpLocks/>
          </p:cNvCxnSpPr>
          <p:nvPr/>
        </p:nvCxnSpPr>
        <p:spPr>
          <a:xfrm>
            <a:off x="5871509" y="5550939"/>
            <a:ext cx="41364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xmlns="" id="{1CE0227D-9B2F-F54C-A26E-FB4E32D49CBE}"/>
              </a:ext>
            </a:extLst>
          </p:cNvPr>
          <p:cNvSpPr txBox="1"/>
          <p:nvPr/>
        </p:nvSpPr>
        <p:spPr>
          <a:xfrm>
            <a:off x="5883960" y="5220795"/>
            <a:ext cx="265055" cy="335422"/>
          </a:xfrm>
          <a:prstGeom prst="rect">
            <a:avLst/>
          </a:prstGeom>
          <a:noFill/>
        </p:spPr>
        <p:txBody>
          <a:bodyPr wrap="square" rtlCol="0">
            <a:spAutoFit/>
          </a:bodyPr>
          <a:lstStyle/>
          <a:p>
            <a:r>
              <a:rPr lang="en-US" sz="1600" dirty="0">
                <a:latin typeface="Avenir Next" panose="020B0503020202020204" pitchFamily="34" charset="0"/>
              </a:rPr>
              <a:t>4</a:t>
            </a:r>
          </a:p>
        </p:txBody>
      </p:sp>
      <p:cxnSp>
        <p:nvCxnSpPr>
          <p:cNvPr id="61" name="Straight Arrow Connector 60">
            <a:extLst>
              <a:ext uri="{FF2B5EF4-FFF2-40B4-BE49-F238E27FC236}">
                <a16:creationId xmlns:a16="http://schemas.microsoft.com/office/drawing/2014/main" xmlns="" id="{410DA14C-71EA-7E4B-8B28-1A475A01304B}"/>
              </a:ext>
            </a:extLst>
          </p:cNvPr>
          <p:cNvCxnSpPr>
            <a:cxnSpLocks/>
          </p:cNvCxnSpPr>
          <p:nvPr/>
        </p:nvCxnSpPr>
        <p:spPr>
          <a:xfrm>
            <a:off x="2056621" y="5550939"/>
            <a:ext cx="169374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2EF45FB7-A708-2045-A39A-E9AA6A2399A6}"/>
              </a:ext>
            </a:extLst>
          </p:cNvPr>
          <p:cNvCxnSpPr>
            <a:cxnSpLocks/>
          </p:cNvCxnSpPr>
          <p:nvPr/>
        </p:nvCxnSpPr>
        <p:spPr>
          <a:xfrm flipH="1" flipV="1">
            <a:off x="4835645" y="4360346"/>
            <a:ext cx="2827416" cy="6502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7" name="Picture 66" descr="A picture containing animal, fruit&#10;&#10;Description automatically generated">
            <a:extLst>
              <a:ext uri="{FF2B5EF4-FFF2-40B4-BE49-F238E27FC236}">
                <a16:creationId xmlns:a16="http://schemas.microsoft.com/office/drawing/2014/main" xmlns="" id="{1A54EE5F-72B5-2246-BD17-E30C93644C3C}"/>
              </a:ext>
            </a:extLst>
          </p:cNvPr>
          <p:cNvPicPr>
            <a:picLocks noChangeAspect="1"/>
          </p:cNvPicPr>
          <p:nvPr/>
        </p:nvPicPr>
        <p:blipFill>
          <a:blip r:embed="rId5"/>
          <a:stretch>
            <a:fillRect/>
          </a:stretch>
        </p:blipFill>
        <p:spPr>
          <a:xfrm>
            <a:off x="2647307" y="6197794"/>
            <a:ext cx="1785597" cy="585528"/>
          </a:xfrm>
          <a:prstGeom prst="rect">
            <a:avLst/>
          </a:prstGeom>
        </p:spPr>
      </p:pic>
      <p:sp>
        <p:nvSpPr>
          <p:cNvPr id="68" name="TextBox 67">
            <a:extLst>
              <a:ext uri="{FF2B5EF4-FFF2-40B4-BE49-F238E27FC236}">
                <a16:creationId xmlns:a16="http://schemas.microsoft.com/office/drawing/2014/main" xmlns="" id="{A409AF47-25E7-CA40-AF46-096EAFC3BF20}"/>
              </a:ext>
            </a:extLst>
          </p:cNvPr>
          <p:cNvSpPr txBox="1"/>
          <p:nvPr/>
        </p:nvSpPr>
        <p:spPr>
          <a:xfrm>
            <a:off x="2004084" y="6322892"/>
            <a:ext cx="698288" cy="369332"/>
          </a:xfrm>
          <a:prstGeom prst="rect">
            <a:avLst/>
          </a:prstGeom>
          <a:noFill/>
        </p:spPr>
        <p:txBody>
          <a:bodyPr wrap="square" rtlCol="0">
            <a:spAutoFit/>
          </a:bodyPr>
          <a:lstStyle/>
          <a:p>
            <a:r>
              <a:rPr lang="en-US" b="1" dirty="0">
                <a:solidFill>
                  <a:schemeClr val="bg1">
                    <a:lumMod val="75000"/>
                  </a:schemeClr>
                </a:solidFill>
                <a:latin typeface="Avenir Next" panose="020B0503020202020204" pitchFamily="34" charset="0"/>
              </a:rPr>
              <a:t>TPM</a:t>
            </a:r>
          </a:p>
        </p:txBody>
      </p:sp>
      <p:cxnSp>
        <p:nvCxnSpPr>
          <p:cNvPr id="69" name="Straight Arrow Connector 68">
            <a:extLst>
              <a:ext uri="{FF2B5EF4-FFF2-40B4-BE49-F238E27FC236}">
                <a16:creationId xmlns:a16="http://schemas.microsoft.com/office/drawing/2014/main" xmlns="" id="{ECC2B197-D4E5-4643-AB78-FC9A0DF4FABD}"/>
              </a:ext>
            </a:extLst>
          </p:cNvPr>
          <p:cNvCxnSpPr>
            <a:cxnSpLocks/>
          </p:cNvCxnSpPr>
          <p:nvPr/>
        </p:nvCxnSpPr>
        <p:spPr>
          <a:xfrm>
            <a:off x="2040473" y="5919159"/>
            <a:ext cx="255140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E156044F-9295-624A-BC73-6F94FF2FB428}"/>
              </a:ext>
            </a:extLst>
          </p:cNvPr>
          <p:cNvCxnSpPr>
            <a:cxnSpLocks/>
          </p:cNvCxnSpPr>
          <p:nvPr/>
        </p:nvCxnSpPr>
        <p:spPr>
          <a:xfrm>
            <a:off x="3249643" y="5923241"/>
            <a:ext cx="0" cy="2640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xmlns="" id="{F36B64BA-F114-A94B-9D6E-15B570AB2854}"/>
              </a:ext>
            </a:extLst>
          </p:cNvPr>
          <p:cNvSpPr/>
          <p:nvPr/>
        </p:nvSpPr>
        <p:spPr>
          <a:xfrm>
            <a:off x="4724882" y="5757053"/>
            <a:ext cx="1164101" cy="430887"/>
          </a:xfrm>
          <a:prstGeom prst="rect">
            <a:avLst/>
          </a:prstGeom>
        </p:spPr>
        <p:txBody>
          <a:bodyPr wrap="none">
            <a:spAutoFit/>
          </a:bodyPr>
          <a:lstStyle/>
          <a:p>
            <a:r>
              <a:rPr lang="en-US" sz="1100" dirty="0">
                <a:latin typeface="Avenir Next" panose="020B0503020202020204" pitchFamily="34" charset="0"/>
              </a:rPr>
              <a:t>Segmentation</a:t>
            </a:r>
          </a:p>
          <a:p>
            <a:r>
              <a:rPr lang="en-US" sz="1100" dirty="0">
                <a:latin typeface="Avenir Next" panose="020B0503020202020204" pitchFamily="34" charset="0"/>
              </a:rPr>
              <a:t>Transformation</a:t>
            </a:r>
          </a:p>
        </p:txBody>
      </p:sp>
      <p:sp>
        <p:nvSpPr>
          <p:cNvPr id="75" name="Rectangle 74">
            <a:extLst>
              <a:ext uri="{FF2B5EF4-FFF2-40B4-BE49-F238E27FC236}">
                <a16:creationId xmlns:a16="http://schemas.microsoft.com/office/drawing/2014/main" xmlns="" id="{CDE8223E-9571-8B4B-9C25-111E45470EC9}"/>
              </a:ext>
            </a:extLst>
          </p:cNvPr>
          <p:cNvSpPr/>
          <p:nvPr/>
        </p:nvSpPr>
        <p:spPr>
          <a:xfrm>
            <a:off x="6393980" y="6142675"/>
            <a:ext cx="2730235" cy="369332"/>
          </a:xfrm>
          <a:prstGeom prst="rect">
            <a:avLst/>
          </a:prstGeom>
        </p:spPr>
        <p:txBody>
          <a:bodyPr wrap="none">
            <a:spAutoFit/>
          </a:bodyPr>
          <a:lstStyle/>
          <a:p>
            <a:r>
              <a:rPr lang="en-US" dirty="0">
                <a:latin typeface="Britannic Bold" panose="020B0903060703020204" pitchFamily="34" charset="77"/>
              </a:rPr>
              <a:t>ESTIMATE SPATIAL NORM</a:t>
            </a:r>
          </a:p>
        </p:txBody>
      </p:sp>
      <p:cxnSp>
        <p:nvCxnSpPr>
          <p:cNvPr id="76" name="Straight Arrow Connector 75">
            <a:extLst>
              <a:ext uri="{FF2B5EF4-FFF2-40B4-BE49-F238E27FC236}">
                <a16:creationId xmlns:a16="http://schemas.microsoft.com/office/drawing/2014/main" xmlns="" id="{C110FF7D-EE84-8246-96C4-50C5F249C92D}"/>
              </a:ext>
            </a:extLst>
          </p:cNvPr>
          <p:cNvCxnSpPr>
            <a:cxnSpLocks/>
            <a:endCxn id="75" idx="1"/>
          </p:cNvCxnSpPr>
          <p:nvPr/>
        </p:nvCxnSpPr>
        <p:spPr>
          <a:xfrm>
            <a:off x="5900225" y="5980713"/>
            <a:ext cx="493755" cy="3466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xmlns="" id="{6B66B926-DE4D-A543-9FBC-AA471DD892CB}"/>
              </a:ext>
            </a:extLst>
          </p:cNvPr>
          <p:cNvSpPr txBox="1"/>
          <p:nvPr/>
        </p:nvSpPr>
        <p:spPr>
          <a:xfrm>
            <a:off x="2550550" y="5657374"/>
            <a:ext cx="358065" cy="338554"/>
          </a:xfrm>
          <a:prstGeom prst="rect">
            <a:avLst/>
          </a:prstGeom>
          <a:noFill/>
        </p:spPr>
        <p:txBody>
          <a:bodyPr wrap="square" rtlCol="0">
            <a:spAutoFit/>
          </a:bodyPr>
          <a:lstStyle/>
          <a:p>
            <a:r>
              <a:rPr lang="en-US" sz="1600" dirty="0">
                <a:latin typeface="Avenir Next" panose="020B0503020202020204" pitchFamily="34" charset="0"/>
              </a:rPr>
              <a:t>3’</a:t>
            </a:r>
          </a:p>
        </p:txBody>
      </p:sp>
      <p:sp>
        <p:nvSpPr>
          <p:cNvPr id="79" name="TextBox 78">
            <a:extLst>
              <a:ext uri="{FF2B5EF4-FFF2-40B4-BE49-F238E27FC236}">
                <a16:creationId xmlns:a16="http://schemas.microsoft.com/office/drawing/2014/main" xmlns="" id="{04FDB8F4-E28B-CA4A-8D2A-FD94E9C1CD51}"/>
              </a:ext>
            </a:extLst>
          </p:cNvPr>
          <p:cNvSpPr txBox="1"/>
          <p:nvPr/>
        </p:nvSpPr>
        <p:spPr>
          <a:xfrm>
            <a:off x="5889459" y="6155427"/>
            <a:ext cx="359712" cy="338554"/>
          </a:xfrm>
          <a:prstGeom prst="rect">
            <a:avLst/>
          </a:prstGeom>
          <a:noFill/>
        </p:spPr>
        <p:txBody>
          <a:bodyPr wrap="square" rtlCol="0">
            <a:spAutoFit/>
          </a:bodyPr>
          <a:lstStyle/>
          <a:p>
            <a:r>
              <a:rPr lang="en-US" sz="1600" dirty="0">
                <a:latin typeface="Avenir Next" panose="020B0503020202020204" pitchFamily="34" charset="0"/>
              </a:rPr>
              <a:t>4’</a:t>
            </a:r>
          </a:p>
        </p:txBody>
      </p:sp>
      <p:pic>
        <p:nvPicPr>
          <p:cNvPr id="83" name="Picture 82" descr="A close up of a logo&#10;&#10;Description automatically generated">
            <a:extLst>
              <a:ext uri="{FF2B5EF4-FFF2-40B4-BE49-F238E27FC236}">
                <a16:creationId xmlns:a16="http://schemas.microsoft.com/office/drawing/2014/main" xmlns="" id="{2BDD7F6E-FC76-1C46-966B-625FCA21C4A2}"/>
              </a:ext>
            </a:extLst>
          </p:cNvPr>
          <p:cNvPicPr>
            <a:picLocks noChangeAspect="1"/>
          </p:cNvPicPr>
          <p:nvPr/>
        </p:nvPicPr>
        <p:blipFill>
          <a:blip r:embed="rId6"/>
          <a:stretch>
            <a:fillRect/>
          </a:stretch>
        </p:blipFill>
        <p:spPr>
          <a:xfrm>
            <a:off x="10749065" y="1846292"/>
            <a:ext cx="1231924" cy="1052158"/>
          </a:xfrm>
          <a:prstGeom prst="rect">
            <a:avLst/>
          </a:prstGeom>
        </p:spPr>
      </p:pic>
      <p:cxnSp>
        <p:nvCxnSpPr>
          <p:cNvPr id="85" name="Straight Arrow Connector 84">
            <a:extLst>
              <a:ext uri="{FF2B5EF4-FFF2-40B4-BE49-F238E27FC236}">
                <a16:creationId xmlns:a16="http://schemas.microsoft.com/office/drawing/2014/main" xmlns="" id="{F75C7D67-24E0-2046-9B8F-76B836738B19}"/>
              </a:ext>
            </a:extLst>
          </p:cNvPr>
          <p:cNvCxnSpPr>
            <a:cxnSpLocks/>
          </p:cNvCxnSpPr>
          <p:nvPr/>
        </p:nvCxnSpPr>
        <p:spPr>
          <a:xfrm flipV="1">
            <a:off x="7404358" y="4640575"/>
            <a:ext cx="551298" cy="7086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xmlns="" id="{E02F43F2-2389-D54E-BCD2-28FC4DB8409D}"/>
              </a:ext>
            </a:extLst>
          </p:cNvPr>
          <p:cNvCxnSpPr>
            <a:cxnSpLocks/>
          </p:cNvCxnSpPr>
          <p:nvPr/>
        </p:nvCxnSpPr>
        <p:spPr>
          <a:xfrm>
            <a:off x="3255054" y="5286906"/>
            <a:ext cx="0" cy="2640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xmlns="" id="{E280344D-1147-7947-A1BB-1C5C4E0379AB}"/>
              </a:ext>
            </a:extLst>
          </p:cNvPr>
          <p:cNvCxnSpPr>
            <a:cxnSpLocks/>
          </p:cNvCxnSpPr>
          <p:nvPr/>
        </p:nvCxnSpPr>
        <p:spPr>
          <a:xfrm>
            <a:off x="7663061" y="5010562"/>
            <a:ext cx="580799" cy="9619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xmlns="" id="{F8CC4864-BC9C-D842-AAD8-BE531BAF061D}"/>
              </a:ext>
            </a:extLst>
          </p:cNvPr>
          <p:cNvCxnSpPr>
            <a:cxnSpLocks/>
          </p:cNvCxnSpPr>
          <p:nvPr/>
        </p:nvCxnSpPr>
        <p:spPr>
          <a:xfrm flipV="1">
            <a:off x="9569885" y="2601177"/>
            <a:ext cx="1105166" cy="4534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8" name="Group 97">
            <a:extLst>
              <a:ext uri="{FF2B5EF4-FFF2-40B4-BE49-F238E27FC236}">
                <a16:creationId xmlns:a16="http://schemas.microsoft.com/office/drawing/2014/main" xmlns="" id="{D2EBB0FE-F026-B342-9B4E-E633F3B8E4AA}"/>
              </a:ext>
            </a:extLst>
          </p:cNvPr>
          <p:cNvGrpSpPr/>
          <p:nvPr/>
        </p:nvGrpSpPr>
        <p:grpSpPr>
          <a:xfrm>
            <a:off x="7851877" y="2983514"/>
            <a:ext cx="1602399" cy="1592992"/>
            <a:chOff x="7851877" y="2983514"/>
            <a:chExt cx="1602399" cy="1592992"/>
          </a:xfrm>
        </p:grpSpPr>
        <p:pic>
          <p:nvPicPr>
            <p:cNvPr id="81" name="Picture 80" descr="A picture containing clock&#10;&#10;Description automatically generated">
              <a:extLst>
                <a:ext uri="{FF2B5EF4-FFF2-40B4-BE49-F238E27FC236}">
                  <a16:creationId xmlns:a16="http://schemas.microsoft.com/office/drawing/2014/main" xmlns="" id="{DFEEEED0-3AF2-4B41-915D-97E5503A704B}"/>
                </a:ext>
              </a:extLst>
            </p:cNvPr>
            <p:cNvPicPr>
              <a:picLocks noChangeAspect="1"/>
            </p:cNvPicPr>
            <p:nvPr/>
          </p:nvPicPr>
          <p:blipFill>
            <a:blip r:embed="rId7"/>
            <a:stretch>
              <a:fillRect/>
            </a:stretch>
          </p:blipFill>
          <p:spPr>
            <a:xfrm>
              <a:off x="7955656" y="3088012"/>
              <a:ext cx="1498620" cy="1488494"/>
            </a:xfrm>
            <a:prstGeom prst="rect">
              <a:avLst/>
            </a:prstGeom>
          </p:spPr>
        </p:pic>
        <p:sp>
          <p:nvSpPr>
            <p:cNvPr id="97" name="Rectangle 96">
              <a:extLst>
                <a:ext uri="{FF2B5EF4-FFF2-40B4-BE49-F238E27FC236}">
                  <a16:creationId xmlns:a16="http://schemas.microsoft.com/office/drawing/2014/main" xmlns="" id="{D8AF9812-2078-D848-9911-920CD3ADED98}"/>
                </a:ext>
              </a:extLst>
            </p:cNvPr>
            <p:cNvSpPr/>
            <p:nvPr/>
          </p:nvSpPr>
          <p:spPr>
            <a:xfrm>
              <a:off x="7851877" y="2983514"/>
              <a:ext cx="1435008" cy="1449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Rectangle 98">
            <a:extLst>
              <a:ext uri="{FF2B5EF4-FFF2-40B4-BE49-F238E27FC236}">
                <a16:creationId xmlns:a16="http://schemas.microsoft.com/office/drawing/2014/main" xmlns="" id="{8611EB42-9FA5-184D-A554-AEB7D7D6355F}"/>
              </a:ext>
            </a:extLst>
          </p:cNvPr>
          <p:cNvSpPr/>
          <p:nvPr/>
        </p:nvSpPr>
        <p:spPr>
          <a:xfrm>
            <a:off x="10122468" y="2938942"/>
            <a:ext cx="1051891" cy="369332"/>
          </a:xfrm>
          <a:prstGeom prst="rect">
            <a:avLst/>
          </a:prstGeom>
        </p:spPr>
        <p:txBody>
          <a:bodyPr wrap="none">
            <a:spAutoFit/>
          </a:bodyPr>
          <a:lstStyle/>
          <a:p>
            <a:r>
              <a:rPr lang="en-US" dirty="0">
                <a:latin typeface="Britannic Bold" panose="020B0903060703020204" pitchFamily="34" charset="77"/>
              </a:rPr>
              <a:t>SMOOTH</a:t>
            </a:r>
          </a:p>
        </p:txBody>
      </p:sp>
      <p:sp>
        <p:nvSpPr>
          <p:cNvPr id="100" name="TextBox 99">
            <a:extLst>
              <a:ext uri="{FF2B5EF4-FFF2-40B4-BE49-F238E27FC236}">
                <a16:creationId xmlns:a16="http://schemas.microsoft.com/office/drawing/2014/main" xmlns="" id="{C178AC84-74E3-B24B-A4EC-2A4A1D98E5B7}"/>
              </a:ext>
            </a:extLst>
          </p:cNvPr>
          <p:cNvSpPr txBox="1"/>
          <p:nvPr/>
        </p:nvSpPr>
        <p:spPr>
          <a:xfrm>
            <a:off x="7494042" y="4636841"/>
            <a:ext cx="265055" cy="335422"/>
          </a:xfrm>
          <a:prstGeom prst="rect">
            <a:avLst/>
          </a:prstGeom>
          <a:noFill/>
        </p:spPr>
        <p:txBody>
          <a:bodyPr wrap="square" rtlCol="0">
            <a:spAutoFit/>
          </a:bodyPr>
          <a:lstStyle/>
          <a:p>
            <a:r>
              <a:rPr lang="en-US" sz="1600" dirty="0">
                <a:latin typeface="Avenir Next" panose="020B0503020202020204" pitchFamily="34" charset="0"/>
              </a:rPr>
              <a:t>5</a:t>
            </a:r>
          </a:p>
        </p:txBody>
      </p:sp>
      <p:sp>
        <p:nvSpPr>
          <p:cNvPr id="101" name="TextBox 100">
            <a:extLst>
              <a:ext uri="{FF2B5EF4-FFF2-40B4-BE49-F238E27FC236}">
                <a16:creationId xmlns:a16="http://schemas.microsoft.com/office/drawing/2014/main" xmlns="" id="{8AFDAE65-DD8C-3145-8A63-4BB2C74BE473}"/>
              </a:ext>
            </a:extLst>
          </p:cNvPr>
          <p:cNvSpPr txBox="1"/>
          <p:nvPr/>
        </p:nvSpPr>
        <p:spPr>
          <a:xfrm>
            <a:off x="9857413" y="2503193"/>
            <a:ext cx="265055" cy="335422"/>
          </a:xfrm>
          <a:prstGeom prst="rect">
            <a:avLst/>
          </a:prstGeom>
          <a:noFill/>
        </p:spPr>
        <p:txBody>
          <a:bodyPr wrap="square" rtlCol="0">
            <a:spAutoFit/>
          </a:bodyPr>
          <a:lstStyle/>
          <a:p>
            <a:r>
              <a:rPr lang="en-US" sz="1600" dirty="0">
                <a:latin typeface="Avenir Next" panose="020B0503020202020204" pitchFamily="34" charset="0"/>
              </a:rPr>
              <a:t>6</a:t>
            </a:r>
          </a:p>
        </p:txBody>
      </p:sp>
      <p:sp>
        <p:nvSpPr>
          <p:cNvPr id="102" name="TextBox 101">
            <a:extLst>
              <a:ext uri="{FF2B5EF4-FFF2-40B4-BE49-F238E27FC236}">
                <a16:creationId xmlns:a16="http://schemas.microsoft.com/office/drawing/2014/main" xmlns="" id="{FF4C3A9F-72D2-C04F-83C8-6B5629ECCCC5}"/>
              </a:ext>
            </a:extLst>
          </p:cNvPr>
          <p:cNvSpPr txBox="1"/>
          <p:nvPr/>
        </p:nvSpPr>
        <p:spPr>
          <a:xfrm>
            <a:off x="6965575" y="2598403"/>
            <a:ext cx="2104086" cy="584775"/>
          </a:xfrm>
          <a:prstGeom prst="rect">
            <a:avLst/>
          </a:prstGeom>
          <a:noFill/>
        </p:spPr>
        <p:txBody>
          <a:bodyPr wrap="square" rtlCol="0">
            <a:spAutoFit/>
          </a:bodyPr>
          <a:lstStyle/>
          <a:p>
            <a:r>
              <a:rPr lang="en-US" b="1" dirty="0">
                <a:solidFill>
                  <a:schemeClr val="bg1">
                    <a:lumMod val="75000"/>
                  </a:schemeClr>
                </a:solidFill>
                <a:latin typeface="Avenir Next" panose="020B0503020202020204" pitchFamily="34" charset="0"/>
              </a:rPr>
              <a:t>MNI space</a:t>
            </a:r>
          </a:p>
          <a:p>
            <a:r>
              <a:rPr lang="en-US" sz="1400" b="1" dirty="0">
                <a:solidFill>
                  <a:schemeClr val="bg1">
                    <a:lumMod val="75000"/>
                  </a:schemeClr>
                </a:solidFill>
                <a:latin typeface="Avenir Next" panose="020B0503020202020204" pitchFamily="34" charset="0"/>
              </a:rPr>
              <a:t>= spatially normalised</a:t>
            </a:r>
          </a:p>
        </p:txBody>
      </p:sp>
      <p:sp>
        <p:nvSpPr>
          <p:cNvPr id="103" name="Rectangle 102">
            <a:extLst>
              <a:ext uri="{FF2B5EF4-FFF2-40B4-BE49-F238E27FC236}">
                <a16:creationId xmlns:a16="http://schemas.microsoft.com/office/drawing/2014/main" xmlns="" id="{FCB6CCB6-4BDB-2840-98FF-63E28A77F908}"/>
              </a:ext>
            </a:extLst>
          </p:cNvPr>
          <p:cNvSpPr/>
          <p:nvPr/>
        </p:nvSpPr>
        <p:spPr>
          <a:xfrm>
            <a:off x="5822328" y="3903153"/>
            <a:ext cx="1832553" cy="646331"/>
          </a:xfrm>
          <a:prstGeom prst="rect">
            <a:avLst/>
          </a:prstGeom>
        </p:spPr>
        <p:txBody>
          <a:bodyPr wrap="none">
            <a:spAutoFit/>
          </a:bodyPr>
          <a:lstStyle/>
          <a:p>
            <a:pPr algn="ctr"/>
            <a:r>
              <a:rPr lang="en-US" dirty="0">
                <a:latin typeface="Britannic Bold" panose="020B0903060703020204" pitchFamily="34" charset="77"/>
              </a:rPr>
              <a:t>SPATIAL </a:t>
            </a:r>
          </a:p>
          <a:p>
            <a:pPr algn="ctr"/>
            <a:r>
              <a:rPr lang="en-US" dirty="0">
                <a:latin typeface="Britannic Bold" panose="020B0903060703020204" pitchFamily="34" charset="77"/>
              </a:rPr>
              <a:t>NORMALISATION</a:t>
            </a:r>
          </a:p>
        </p:txBody>
      </p:sp>
      <p:cxnSp>
        <p:nvCxnSpPr>
          <p:cNvPr id="104" name="Straight Arrow Connector 103">
            <a:extLst>
              <a:ext uri="{FF2B5EF4-FFF2-40B4-BE49-F238E27FC236}">
                <a16:creationId xmlns:a16="http://schemas.microsoft.com/office/drawing/2014/main" xmlns="" id="{EBFA898A-15CA-1141-8F48-E470C3595AC3}"/>
              </a:ext>
            </a:extLst>
          </p:cNvPr>
          <p:cNvCxnSpPr>
            <a:cxnSpLocks/>
          </p:cNvCxnSpPr>
          <p:nvPr/>
        </p:nvCxnSpPr>
        <p:spPr>
          <a:xfrm>
            <a:off x="11273481" y="3088012"/>
            <a:ext cx="0" cy="6665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6" name="Rectangle 105">
            <a:extLst>
              <a:ext uri="{FF2B5EF4-FFF2-40B4-BE49-F238E27FC236}">
                <a16:creationId xmlns:a16="http://schemas.microsoft.com/office/drawing/2014/main" xmlns="" id="{CC225483-97FE-6944-9534-73E60E194FD9}"/>
              </a:ext>
            </a:extLst>
          </p:cNvPr>
          <p:cNvSpPr/>
          <p:nvPr/>
        </p:nvSpPr>
        <p:spPr>
          <a:xfrm rot="16200000">
            <a:off x="8620060" y="5115281"/>
            <a:ext cx="3153199" cy="369332"/>
          </a:xfrm>
          <a:prstGeom prst="rect">
            <a:avLst/>
          </a:prstGeom>
        </p:spPr>
        <p:txBody>
          <a:bodyPr wrap="square">
            <a:spAutoFit/>
          </a:bodyPr>
          <a:lstStyle/>
          <a:p>
            <a:pPr algn="ctr"/>
            <a:r>
              <a:rPr lang="en-US" dirty="0">
                <a:latin typeface="Britannic Bold" panose="020B0903060703020204" pitchFamily="34" charset="77"/>
              </a:rPr>
              <a:t>STATISTICAL ANALYSIS</a:t>
            </a:r>
          </a:p>
        </p:txBody>
      </p:sp>
      <p:sp>
        <p:nvSpPr>
          <p:cNvPr id="107" name="TextBox 106">
            <a:extLst>
              <a:ext uri="{FF2B5EF4-FFF2-40B4-BE49-F238E27FC236}">
                <a16:creationId xmlns:a16="http://schemas.microsoft.com/office/drawing/2014/main" xmlns="" id="{1CEAD776-442E-1943-8072-4BCF64F86254}"/>
              </a:ext>
            </a:extLst>
          </p:cNvPr>
          <p:cNvSpPr txBox="1"/>
          <p:nvPr/>
        </p:nvSpPr>
        <p:spPr>
          <a:xfrm>
            <a:off x="10313219" y="4804552"/>
            <a:ext cx="1836240" cy="646331"/>
          </a:xfrm>
          <a:prstGeom prst="rect">
            <a:avLst/>
          </a:prstGeom>
          <a:noFill/>
        </p:spPr>
        <p:txBody>
          <a:bodyPr wrap="square" rtlCol="0">
            <a:spAutoFit/>
          </a:bodyPr>
          <a:lstStyle/>
          <a:p>
            <a:pPr algn="ctr"/>
            <a:r>
              <a:rPr lang="en-US" b="1" dirty="0">
                <a:solidFill>
                  <a:schemeClr val="bg1">
                    <a:lumMod val="65000"/>
                  </a:schemeClr>
                </a:solidFill>
                <a:latin typeface="Avenir Next" panose="020B0503020202020204" pitchFamily="34" charset="0"/>
              </a:rPr>
              <a:t>General Linear</a:t>
            </a:r>
          </a:p>
          <a:p>
            <a:pPr algn="ctr"/>
            <a:r>
              <a:rPr lang="en-US" b="1" dirty="0">
                <a:solidFill>
                  <a:schemeClr val="bg1">
                    <a:lumMod val="65000"/>
                  </a:schemeClr>
                </a:solidFill>
                <a:latin typeface="Avenir Next" panose="020B0503020202020204" pitchFamily="34" charset="0"/>
              </a:rPr>
              <a:t>Model</a:t>
            </a:r>
          </a:p>
        </p:txBody>
      </p:sp>
      <p:sp>
        <p:nvSpPr>
          <p:cNvPr id="108" name="Rectangle 107">
            <a:extLst>
              <a:ext uri="{FF2B5EF4-FFF2-40B4-BE49-F238E27FC236}">
                <a16:creationId xmlns:a16="http://schemas.microsoft.com/office/drawing/2014/main" xmlns="" id="{CF54DA40-E875-714A-A713-83358E2BEA96}"/>
              </a:ext>
            </a:extLst>
          </p:cNvPr>
          <p:cNvSpPr/>
          <p:nvPr/>
        </p:nvSpPr>
        <p:spPr>
          <a:xfrm>
            <a:off x="10456221" y="4025264"/>
            <a:ext cx="1625766" cy="430887"/>
          </a:xfrm>
          <a:prstGeom prst="rect">
            <a:avLst/>
          </a:prstGeom>
        </p:spPr>
        <p:txBody>
          <a:bodyPr wrap="none">
            <a:spAutoFit/>
          </a:bodyPr>
          <a:lstStyle/>
          <a:p>
            <a:r>
              <a:rPr lang="en-US" sz="1100" dirty="0">
                <a:latin typeface="Avenir Next" panose="020B0503020202020204" pitchFamily="34" charset="0"/>
              </a:rPr>
              <a:t>+ Design matrix</a:t>
            </a:r>
          </a:p>
          <a:p>
            <a:r>
              <a:rPr lang="en-US" sz="1100" dirty="0">
                <a:latin typeface="Avenir Next" panose="020B0503020202020204" pitchFamily="34" charset="0"/>
              </a:rPr>
              <a:t>+ Parameter estimates</a:t>
            </a:r>
          </a:p>
        </p:txBody>
      </p:sp>
      <p:cxnSp>
        <p:nvCxnSpPr>
          <p:cNvPr id="109" name="Straight Arrow Connector 108">
            <a:extLst>
              <a:ext uri="{FF2B5EF4-FFF2-40B4-BE49-F238E27FC236}">
                <a16:creationId xmlns:a16="http://schemas.microsoft.com/office/drawing/2014/main" xmlns="" id="{A1E14885-6A48-D74E-AEE8-62A2997EA273}"/>
              </a:ext>
            </a:extLst>
          </p:cNvPr>
          <p:cNvCxnSpPr>
            <a:cxnSpLocks/>
          </p:cNvCxnSpPr>
          <p:nvPr/>
        </p:nvCxnSpPr>
        <p:spPr>
          <a:xfrm>
            <a:off x="11273481" y="4451160"/>
            <a:ext cx="0" cy="2342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xmlns="" id="{37056DF1-A256-5240-8669-C43E9C141276}"/>
              </a:ext>
            </a:extLst>
          </p:cNvPr>
          <p:cNvCxnSpPr>
            <a:cxnSpLocks/>
          </p:cNvCxnSpPr>
          <p:nvPr/>
        </p:nvCxnSpPr>
        <p:spPr>
          <a:xfrm>
            <a:off x="11261867" y="5484311"/>
            <a:ext cx="0" cy="2342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3" name="Picture 112" descr="A picture containing photo, colorful, different, colored&#10;&#10;Description automatically generated">
            <a:extLst>
              <a:ext uri="{FF2B5EF4-FFF2-40B4-BE49-F238E27FC236}">
                <a16:creationId xmlns:a16="http://schemas.microsoft.com/office/drawing/2014/main" xmlns="" id="{E9B57BD4-2071-464D-B41C-7D0B3FE29367}"/>
              </a:ext>
            </a:extLst>
          </p:cNvPr>
          <p:cNvPicPr>
            <a:picLocks noChangeAspect="1"/>
          </p:cNvPicPr>
          <p:nvPr/>
        </p:nvPicPr>
        <p:blipFill>
          <a:blip r:embed="rId8"/>
          <a:stretch>
            <a:fillRect/>
          </a:stretch>
        </p:blipFill>
        <p:spPr>
          <a:xfrm>
            <a:off x="10863341" y="5853121"/>
            <a:ext cx="811526" cy="657222"/>
          </a:xfrm>
          <a:prstGeom prst="rect">
            <a:avLst/>
          </a:prstGeom>
        </p:spPr>
      </p:pic>
      <p:sp>
        <p:nvSpPr>
          <p:cNvPr id="114" name="Rectangle 113">
            <a:extLst>
              <a:ext uri="{FF2B5EF4-FFF2-40B4-BE49-F238E27FC236}">
                <a16:creationId xmlns:a16="http://schemas.microsoft.com/office/drawing/2014/main" xmlns="" id="{821EBB90-D443-4F44-9D27-7923744AFE34}"/>
              </a:ext>
            </a:extLst>
          </p:cNvPr>
          <p:cNvSpPr/>
          <p:nvPr/>
        </p:nvSpPr>
        <p:spPr>
          <a:xfrm>
            <a:off x="10282202" y="6575193"/>
            <a:ext cx="1939954" cy="261610"/>
          </a:xfrm>
          <a:prstGeom prst="rect">
            <a:avLst/>
          </a:prstGeom>
        </p:spPr>
        <p:txBody>
          <a:bodyPr wrap="none">
            <a:spAutoFit/>
          </a:bodyPr>
          <a:lstStyle/>
          <a:p>
            <a:pPr algn="ctr"/>
            <a:r>
              <a:rPr lang="en-US" sz="1100" b="1" dirty="0">
                <a:solidFill>
                  <a:schemeClr val="bg1">
                    <a:lumMod val="65000"/>
                  </a:schemeClr>
                </a:solidFill>
                <a:latin typeface="Avenir Next" panose="020B0503020202020204" pitchFamily="34" charset="0"/>
              </a:rPr>
              <a:t>Statistical Parameter Map</a:t>
            </a:r>
          </a:p>
        </p:txBody>
      </p:sp>
      <p:graphicFrame>
        <p:nvGraphicFramePr>
          <p:cNvPr id="71" name="Table 70">
            <a:extLst>
              <a:ext uri="{FF2B5EF4-FFF2-40B4-BE49-F238E27FC236}">
                <a16:creationId xmlns:a16="http://schemas.microsoft.com/office/drawing/2014/main" xmlns="" id="{FDC7326A-DF01-3441-B773-EC1FF1A90E84}"/>
              </a:ext>
            </a:extLst>
          </p:cNvPr>
          <p:cNvGraphicFramePr>
            <a:graphicFrameLocks noGrp="1"/>
          </p:cNvGraphicFramePr>
          <p:nvPr>
            <p:extLst>
              <p:ext uri="{D42A27DB-BD31-4B8C-83A1-F6EECF244321}">
                <p14:modId xmlns:p14="http://schemas.microsoft.com/office/powerpoint/2010/main" xmlns="" val="256757764"/>
              </p:ext>
            </p:extLst>
          </p:nvPr>
        </p:nvGraphicFramePr>
        <p:xfrm>
          <a:off x="-2" y="764367"/>
          <a:ext cx="12192000" cy="584775"/>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xmlns="" val="4085898051"/>
                    </a:ext>
                  </a:extLst>
                </a:gridCol>
                <a:gridCol w="2438400">
                  <a:extLst>
                    <a:ext uri="{9D8B030D-6E8A-4147-A177-3AD203B41FA5}">
                      <a16:colId xmlns:a16="http://schemas.microsoft.com/office/drawing/2014/main" xmlns="" val="3125894412"/>
                    </a:ext>
                  </a:extLst>
                </a:gridCol>
                <a:gridCol w="2438400">
                  <a:extLst>
                    <a:ext uri="{9D8B030D-6E8A-4147-A177-3AD203B41FA5}">
                      <a16:colId xmlns:a16="http://schemas.microsoft.com/office/drawing/2014/main" xmlns="" val="4246370681"/>
                    </a:ext>
                  </a:extLst>
                </a:gridCol>
                <a:gridCol w="2438400">
                  <a:extLst>
                    <a:ext uri="{9D8B030D-6E8A-4147-A177-3AD203B41FA5}">
                      <a16:colId xmlns:a16="http://schemas.microsoft.com/office/drawing/2014/main" xmlns="" val="1970071026"/>
                    </a:ext>
                  </a:extLst>
                </a:gridCol>
                <a:gridCol w="2438400">
                  <a:extLst>
                    <a:ext uri="{9D8B030D-6E8A-4147-A177-3AD203B41FA5}">
                      <a16:colId xmlns:a16="http://schemas.microsoft.com/office/drawing/2014/main" xmlns="" val="280371215"/>
                    </a:ext>
                  </a:extLst>
                </a:gridCol>
              </a:tblGrid>
              <a:tr h="584775">
                <a:tc>
                  <a:txBody>
                    <a:bodyPr/>
                    <a:lstStyle/>
                    <a:p>
                      <a:pPr algn="ctr"/>
                      <a:r>
                        <a:rPr lang="en-US" dirty="0">
                          <a:solidFill>
                            <a:schemeClr val="tx1"/>
                          </a:solidFill>
                          <a:latin typeface="Britannic Bold" panose="020B0903060703020204" pitchFamily="34" charset="77"/>
                        </a:rPr>
                        <a:t>Place </a:t>
                      </a:r>
                      <a:r>
                        <a:rPr lang="en-US" sz="1200" dirty="0">
                          <a:solidFill>
                            <a:schemeClr val="tx1"/>
                          </a:solidFill>
                          <a:latin typeface="Britannic Bold" panose="020B0903060703020204" pitchFamily="34" charset="77"/>
                        </a:rPr>
                        <a:t>in</a:t>
                      </a:r>
                      <a:r>
                        <a:rPr lang="en-US" dirty="0">
                          <a:solidFill>
                            <a:schemeClr val="tx1"/>
                          </a:solidFill>
                          <a:latin typeface="Britannic Bold" panose="020B0903060703020204" pitchFamily="34" charset="77"/>
                        </a:rPr>
                        <a:t> preprocessing</a:t>
                      </a:r>
                    </a:p>
                  </a:txBody>
                  <a:tcPr anchor="ctr">
                    <a:solidFill>
                      <a:srgbClr val="D9D9D9"/>
                    </a:solidFill>
                  </a:tcPr>
                </a:tc>
                <a:tc>
                  <a:txBody>
                    <a:bodyPr/>
                    <a:lstStyle/>
                    <a:p>
                      <a:pPr algn="ctr"/>
                      <a:r>
                        <a:rPr lang="en-US" dirty="0">
                          <a:solidFill>
                            <a:schemeClr val="bg1">
                              <a:lumMod val="75000"/>
                            </a:schemeClr>
                          </a:solidFill>
                          <a:latin typeface="Britannic Bold" panose="020B0903060703020204" pitchFamily="34" charset="77"/>
                        </a:rPr>
                        <a:t>fMRI</a:t>
                      </a:r>
                      <a:r>
                        <a:rPr lang="en-US" baseline="0" dirty="0">
                          <a:solidFill>
                            <a:schemeClr val="bg1">
                              <a:lumMod val="75000"/>
                            </a:schemeClr>
                          </a:solidFill>
                          <a:latin typeface="Britannic Bold" panose="020B0903060703020204" pitchFamily="34" charset="77"/>
                        </a:rPr>
                        <a:t> v</a:t>
                      </a:r>
                      <a:r>
                        <a:rPr lang="en-US" dirty="0">
                          <a:solidFill>
                            <a:schemeClr val="bg1">
                              <a:lumMod val="75000"/>
                            </a:schemeClr>
                          </a:solidFill>
                          <a:latin typeface="Britannic Bold" panose="020B0903060703020204" pitchFamily="34" charset="77"/>
                        </a:rPr>
                        <a:t>oxel</a:t>
                      </a:r>
                    </a:p>
                  </a:txBody>
                  <a:tcPr anchor="ctr">
                    <a:solidFill>
                      <a:srgbClr val="D9D9D9"/>
                    </a:solidFill>
                  </a:tcPr>
                </a:tc>
                <a:tc>
                  <a:txBody>
                    <a:bodyPr/>
                    <a:lstStyle/>
                    <a:p>
                      <a:pPr algn="ctr"/>
                      <a:r>
                        <a:rPr lang="en-US" dirty="0">
                          <a:solidFill>
                            <a:schemeClr val="bg1">
                              <a:lumMod val="75000"/>
                            </a:schemeClr>
                          </a:solidFill>
                          <a:latin typeface="Britannic Bold" panose="020B0903060703020204" pitchFamily="34" charset="77"/>
                        </a:rPr>
                        <a:t>Key assumptions</a:t>
                      </a:r>
                    </a:p>
                  </a:txBody>
                  <a:tcPr anchor="ctr">
                    <a:solidFill>
                      <a:srgbClr val="D9D9D9"/>
                    </a:solidFill>
                  </a:tcPr>
                </a:tc>
                <a:tc>
                  <a:txBody>
                    <a:bodyPr/>
                    <a:lstStyle/>
                    <a:p>
                      <a:pPr algn="ctr"/>
                      <a:r>
                        <a:rPr lang="en-US" dirty="0">
                          <a:solidFill>
                            <a:schemeClr val="bg1">
                              <a:lumMod val="75000"/>
                            </a:schemeClr>
                          </a:solidFill>
                          <a:latin typeface="Britannic Bold" panose="020B0903060703020204" pitchFamily="34" charset="77"/>
                        </a:rPr>
                        <a:t>Head movements</a:t>
                      </a:r>
                    </a:p>
                  </a:txBody>
                  <a:tcPr anchor="ctr">
                    <a:solidFill>
                      <a:srgbClr val="D9D9D9"/>
                    </a:solidFill>
                  </a:tcPr>
                </a:tc>
                <a:tc>
                  <a:txBody>
                    <a:bodyPr/>
                    <a:lstStyle/>
                    <a:p>
                      <a:pPr algn="ctr"/>
                      <a:r>
                        <a:rPr lang="en-US" dirty="0">
                          <a:solidFill>
                            <a:schemeClr val="bg1">
                              <a:lumMod val="75000"/>
                            </a:schemeClr>
                          </a:solidFill>
                          <a:latin typeface="Britannic Bold" panose="020B0903060703020204" pitchFamily="34" charset="77"/>
                        </a:rPr>
                        <a:t>Registration</a:t>
                      </a:r>
                    </a:p>
                  </a:txBody>
                  <a:tcPr anchor="ctr">
                    <a:solidFill>
                      <a:srgbClr val="D9D9D9"/>
                    </a:solidFill>
                  </a:tcPr>
                </a:tc>
                <a:extLst>
                  <a:ext uri="{0D108BD9-81ED-4DB2-BD59-A6C34878D82A}">
                    <a16:rowId xmlns:a16="http://schemas.microsoft.com/office/drawing/2014/main" xmlns="" val="466733712"/>
                  </a:ext>
                </a:extLst>
              </a:tr>
            </a:tbl>
          </a:graphicData>
        </a:graphic>
      </p:graphicFrame>
    </p:spTree>
    <p:extLst>
      <p:ext uri="{BB962C8B-B14F-4D97-AF65-F5344CB8AC3E}">
        <p14:creationId xmlns:p14="http://schemas.microsoft.com/office/powerpoint/2010/main" xmlns="" val="1696477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Rectangle 114">
            <a:extLst>
              <a:ext uri="{FF2B5EF4-FFF2-40B4-BE49-F238E27FC236}">
                <a16:creationId xmlns:a16="http://schemas.microsoft.com/office/drawing/2014/main" xmlns="" id="{0D8986C0-2746-3742-A03F-099E8CC183CF}"/>
              </a:ext>
            </a:extLst>
          </p:cNvPr>
          <p:cNvSpPr/>
          <p:nvPr/>
        </p:nvSpPr>
        <p:spPr>
          <a:xfrm>
            <a:off x="9899374" y="3473738"/>
            <a:ext cx="2250085" cy="3363065"/>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xmlns="" id="{A8F7F535-F1A1-A642-ADA4-465DFC798FE0}"/>
              </a:ext>
            </a:extLst>
          </p:cNvPr>
          <p:cNvGrpSpPr/>
          <p:nvPr/>
        </p:nvGrpSpPr>
        <p:grpSpPr>
          <a:xfrm>
            <a:off x="0" y="0"/>
            <a:ext cx="12192000" cy="596349"/>
            <a:chOff x="0" y="0"/>
            <a:chExt cx="12192000" cy="596349"/>
          </a:xfrm>
        </p:grpSpPr>
        <p:sp>
          <p:nvSpPr>
            <p:cNvPr id="11" name="Rectangle 10">
              <a:extLst>
                <a:ext uri="{FF2B5EF4-FFF2-40B4-BE49-F238E27FC236}">
                  <a16:creationId xmlns:a16="http://schemas.microsoft.com/office/drawing/2014/main" xmlns="" id="{5F0662B8-0C9F-3346-8A52-B6554B317AED}"/>
                </a:ext>
              </a:extLst>
            </p:cNvPr>
            <p:cNvSpPr/>
            <p:nvPr/>
          </p:nvSpPr>
          <p:spPr>
            <a:xfrm>
              <a:off x="0" y="0"/>
              <a:ext cx="12192000" cy="5963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0A65C367-D308-3047-AA18-AF9DEDCEEB39}"/>
                </a:ext>
              </a:extLst>
            </p:cNvPr>
            <p:cNvPicPr>
              <a:picLocks noChangeAspect="1"/>
            </p:cNvPicPr>
            <p:nvPr/>
          </p:nvPicPr>
          <p:blipFill rotWithShape="1">
            <a:blip r:embed="rId2"/>
            <a:srcRect l="8479" t="31443" r="8747" b="31264"/>
            <a:stretch/>
          </p:blipFill>
          <p:spPr>
            <a:xfrm>
              <a:off x="9899374" y="0"/>
              <a:ext cx="2292626" cy="596349"/>
            </a:xfrm>
            <a:prstGeom prst="rect">
              <a:avLst/>
            </a:prstGeom>
          </p:spPr>
        </p:pic>
      </p:grpSp>
      <p:pic>
        <p:nvPicPr>
          <p:cNvPr id="13" name="Picture 12" descr="A picture containing photo, monitor, animal, screen&#10;&#10;Description automatically generated">
            <a:extLst>
              <a:ext uri="{FF2B5EF4-FFF2-40B4-BE49-F238E27FC236}">
                <a16:creationId xmlns:a16="http://schemas.microsoft.com/office/drawing/2014/main" xmlns="" id="{5C63C300-AE29-3F4B-9B37-3E9E2482F9A1}"/>
              </a:ext>
            </a:extLst>
          </p:cNvPr>
          <p:cNvPicPr>
            <a:picLocks noChangeAspect="1"/>
          </p:cNvPicPr>
          <p:nvPr/>
        </p:nvPicPr>
        <p:blipFill rotWithShape="1">
          <a:blip r:embed="rId3">
            <a:grayscl/>
          </a:blip>
          <a:srcRect t="669" r="624" b="2028"/>
          <a:stretch/>
        </p:blipFill>
        <p:spPr>
          <a:xfrm>
            <a:off x="637437" y="2506628"/>
            <a:ext cx="1075107" cy="1061307"/>
          </a:xfrm>
          <a:prstGeom prst="rect">
            <a:avLst/>
          </a:prstGeom>
        </p:spPr>
      </p:pic>
      <p:pic>
        <p:nvPicPr>
          <p:cNvPr id="17" name="Picture 16" descr="A picture containing photo, monitor, animal, screen&#10;&#10;Description automatically generated">
            <a:extLst>
              <a:ext uri="{FF2B5EF4-FFF2-40B4-BE49-F238E27FC236}">
                <a16:creationId xmlns:a16="http://schemas.microsoft.com/office/drawing/2014/main" xmlns="" id="{E81A84AF-ADD6-B547-B885-50FF8D12AAC8}"/>
              </a:ext>
            </a:extLst>
          </p:cNvPr>
          <p:cNvPicPr>
            <a:picLocks noChangeAspect="1"/>
          </p:cNvPicPr>
          <p:nvPr/>
        </p:nvPicPr>
        <p:blipFill rotWithShape="1">
          <a:blip r:embed="rId3">
            <a:grayscl/>
          </a:blip>
          <a:srcRect t="669" r="624" b="2028"/>
          <a:stretch/>
        </p:blipFill>
        <p:spPr>
          <a:xfrm rot="21180777">
            <a:off x="721356" y="2327019"/>
            <a:ext cx="1075107" cy="1061307"/>
          </a:xfrm>
          <a:prstGeom prst="rect">
            <a:avLst/>
          </a:prstGeom>
        </p:spPr>
      </p:pic>
      <p:pic>
        <p:nvPicPr>
          <p:cNvPr id="19" name="Picture 18" descr="A picture containing photo, monitor, animal, screen&#10;&#10;Description automatically generated">
            <a:extLst>
              <a:ext uri="{FF2B5EF4-FFF2-40B4-BE49-F238E27FC236}">
                <a16:creationId xmlns:a16="http://schemas.microsoft.com/office/drawing/2014/main" xmlns="" id="{1CB6E109-1744-5646-B899-CEE243D08906}"/>
              </a:ext>
            </a:extLst>
          </p:cNvPr>
          <p:cNvPicPr>
            <a:picLocks noChangeAspect="1"/>
          </p:cNvPicPr>
          <p:nvPr/>
        </p:nvPicPr>
        <p:blipFill rotWithShape="1">
          <a:blip r:embed="rId3">
            <a:grayscl/>
          </a:blip>
          <a:srcRect t="669" r="624" b="2028"/>
          <a:stretch/>
        </p:blipFill>
        <p:spPr>
          <a:xfrm rot="21200198">
            <a:off x="601779" y="2234767"/>
            <a:ext cx="1075107" cy="1061307"/>
          </a:xfrm>
          <a:prstGeom prst="rect">
            <a:avLst/>
          </a:prstGeom>
        </p:spPr>
      </p:pic>
      <p:pic>
        <p:nvPicPr>
          <p:cNvPr id="20" name="Picture 19" descr="A picture containing photo, monitor, animal, screen&#10;&#10;Description automatically generated">
            <a:extLst>
              <a:ext uri="{FF2B5EF4-FFF2-40B4-BE49-F238E27FC236}">
                <a16:creationId xmlns:a16="http://schemas.microsoft.com/office/drawing/2014/main" xmlns="" id="{F10739CA-1B47-D04E-A15E-AF7B23F49C3A}"/>
              </a:ext>
            </a:extLst>
          </p:cNvPr>
          <p:cNvPicPr>
            <a:picLocks noChangeAspect="1"/>
          </p:cNvPicPr>
          <p:nvPr/>
        </p:nvPicPr>
        <p:blipFill rotWithShape="1">
          <a:blip r:embed="rId3">
            <a:grayscl/>
          </a:blip>
          <a:srcRect t="669" r="624" b="2028"/>
          <a:stretch/>
        </p:blipFill>
        <p:spPr>
          <a:xfrm rot="859985">
            <a:off x="656137" y="2367797"/>
            <a:ext cx="1075107" cy="1061307"/>
          </a:xfrm>
          <a:prstGeom prst="rect">
            <a:avLst/>
          </a:prstGeom>
        </p:spPr>
      </p:pic>
      <p:pic>
        <p:nvPicPr>
          <p:cNvPr id="21" name="Picture 20" descr="A picture containing photo, monitor, animal, screen&#10;&#10;Description automatically generated">
            <a:extLst>
              <a:ext uri="{FF2B5EF4-FFF2-40B4-BE49-F238E27FC236}">
                <a16:creationId xmlns:a16="http://schemas.microsoft.com/office/drawing/2014/main" xmlns="" id="{F58B9890-3A10-C841-B9F8-8345F49C328C}"/>
              </a:ext>
            </a:extLst>
          </p:cNvPr>
          <p:cNvPicPr>
            <a:picLocks noChangeAspect="1"/>
          </p:cNvPicPr>
          <p:nvPr/>
        </p:nvPicPr>
        <p:blipFill rotWithShape="1">
          <a:blip r:embed="rId3">
            <a:grayscl/>
          </a:blip>
          <a:srcRect t="669" r="624" b="2028"/>
          <a:stretch/>
        </p:blipFill>
        <p:spPr>
          <a:xfrm>
            <a:off x="765751" y="2412431"/>
            <a:ext cx="1075107" cy="1061307"/>
          </a:xfrm>
          <a:prstGeom prst="rect">
            <a:avLst/>
          </a:prstGeom>
        </p:spPr>
      </p:pic>
      <p:pic>
        <p:nvPicPr>
          <p:cNvPr id="22" name="Picture 21" descr="A picture containing photo, monitor, animal, screen&#10;&#10;Description automatically generated">
            <a:extLst>
              <a:ext uri="{FF2B5EF4-FFF2-40B4-BE49-F238E27FC236}">
                <a16:creationId xmlns:a16="http://schemas.microsoft.com/office/drawing/2014/main" xmlns="" id="{BD62EF42-AC32-0549-B098-A534E86A577E}"/>
              </a:ext>
            </a:extLst>
          </p:cNvPr>
          <p:cNvPicPr>
            <a:picLocks noChangeAspect="1"/>
          </p:cNvPicPr>
          <p:nvPr/>
        </p:nvPicPr>
        <p:blipFill rotWithShape="1">
          <a:blip r:embed="rId3">
            <a:grayscl/>
          </a:blip>
          <a:srcRect t="669" r="624" b="2028"/>
          <a:stretch/>
        </p:blipFill>
        <p:spPr>
          <a:xfrm rot="230273">
            <a:off x="861287" y="2515115"/>
            <a:ext cx="1075107" cy="1061307"/>
          </a:xfrm>
          <a:prstGeom prst="rect">
            <a:avLst/>
          </a:prstGeom>
        </p:spPr>
      </p:pic>
      <p:pic>
        <p:nvPicPr>
          <p:cNvPr id="23" name="Picture 22" descr="A picture containing photo, monitor, animal, screen&#10;&#10;Description automatically generated">
            <a:extLst>
              <a:ext uri="{FF2B5EF4-FFF2-40B4-BE49-F238E27FC236}">
                <a16:creationId xmlns:a16="http://schemas.microsoft.com/office/drawing/2014/main" xmlns="" id="{745CC96B-A7D4-0548-8AA8-C479ECDFC8E0}"/>
              </a:ext>
            </a:extLst>
          </p:cNvPr>
          <p:cNvPicPr>
            <a:picLocks noChangeAspect="1"/>
          </p:cNvPicPr>
          <p:nvPr/>
        </p:nvPicPr>
        <p:blipFill rotWithShape="1">
          <a:blip r:embed="rId3">
            <a:grayscl/>
          </a:blip>
          <a:srcRect t="669" r="624" b="2028"/>
          <a:stretch/>
        </p:blipFill>
        <p:spPr>
          <a:xfrm rot="21046389">
            <a:off x="643250" y="2506628"/>
            <a:ext cx="1075107" cy="1061307"/>
          </a:xfrm>
          <a:prstGeom prst="rect">
            <a:avLst/>
          </a:prstGeom>
        </p:spPr>
      </p:pic>
      <p:grpSp>
        <p:nvGrpSpPr>
          <p:cNvPr id="25" name="Group 24">
            <a:extLst>
              <a:ext uri="{FF2B5EF4-FFF2-40B4-BE49-F238E27FC236}">
                <a16:creationId xmlns:a16="http://schemas.microsoft.com/office/drawing/2014/main" xmlns="" id="{7F41187A-E195-2C4F-A496-F25B61FA68C2}"/>
              </a:ext>
            </a:extLst>
          </p:cNvPr>
          <p:cNvGrpSpPr/>
          <p:nvPr/>
        </p:nvGrpSpPr>
        <p:grpSpPr>
          <a:xfrm>
            <a:off x="721355" y="2524020"/>
            <a:ext cx="1075107" cy="1061307"/>
            <a:chOff x="8432206" y="2367693"/>
            <a:chExt cx="1075107" cy="1061307"/>
          </a:xfrm>
        </p:grpSpPr>
        <p:pic>
          <p:nvPicPr>
            <p:cNvPr id="24" name="Picture 23" descr="A picture containing photo, monitor, animal, screen&#10;&#10;Description automatically generated">
              <a:extLst>
                <a:ext uri="{FF2B5EF4-FFF2-40B4-BE49-F238E27FC236}">
                  <a16:creationId xmlns:a16="http://schemas.microsoft.com/office/drawing/2014/main" xmlns="" id="{09A72273-D0CF-F74E-97D0-DD967E861C7B}"/>
                </a:ext>
              </a:extLst>
            </p:cNvPr>
            <p:cNvPicPr>
              <a:picLocks noChangeAspect="1"/>
            </p:cNvPicPr>
            <p:nvPr/>
          </p:nvPicPr>
          <p:blipFill rotWithShape="1">
            <a:blip r:embed="rId3">
              <a:grayscl/>
            </a:blip>
            <a:srcRect t="669" r="624" b="2028"/>
            <a:stretch/>
          </p:blipFill>
          <p:spPr>
            <a:xfrm>
              <a:off x="8432206" y="2367693"/>
              <a:ext cx="1075107" cy="1061307"/>
            </a:xfrm>
            <a:prstGeom prst="rect">
              <a:avLst/>
            </a:prstGeom>
          </p:spPr>
        </p:pic>
        <p:sp>
          <p:nvSpPr>
            <p:cNvPr id="14" name="Rectangle 13">
              <a:extLst>
                <a:ext uri="{FF2B5EF4-FFF2-40B4-BE49-F238E27FC236}">
                  <a16:creationId xmlns:a16="http://schemas.microsoft.com/office/drawing/2014/main" xmlns="" id="{8E38E51B-1A7B-2F42-B005-FEB582ABB573}"/>
                </a:ext>
              </a:extLst>
            </p:cNvPr>
            <p:cNvSpPr/>
            <p:nvPr/>
          </p:nvSpPr>
          <p:spPr>
            <a:xfrm>
              <a:off x="8432206" y="2367693"/>
              <a:ext cx="1075107" cy="1061307"/>
            </a:xfrm>
            <a:prstGeom prst="rect">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xmlns="" id="{0B0997AA-BFC9-4E44-B003-D1CF2DC828A1}"/>
              </a:ext>
            </a:extLst>
          </p:cNvPr>
          <p:cNvGrpSpPr/>
          <p:nvPr/>
        </p:nvGrpSpPr>
        <p:grpSpPr>
          <a:xfrm>
            <a:off x="721355" y="5388506"/>
            <a:ext cx="1075107" cy="1061307"/>
            <a:chOff x="8432206" y="2367693"/>
            <a:chExt cx="1075107" cy="1061307"/>
          </a:xfrm>
        </p:grpSpPr>
        <p:pic>
          <p:nvPicPr>
            <p:cNvPr id="27" name="Picture 26" descr="A picture containing photo, monitor, animal, screen&#10;&#10;Description automatically generated">
              <a:extLst>
                <a:ext uri="{FF2B5EF4-FFF2-40B4-BE49-F238E27FC236}">
                  <a16:creationId xmlns:a16="http://schemas.microsoft.com/office/drawing/2014/main" xmlns="" id="{7521077E-1CF5-4D4E-86AA-2BCA915F1569}"/>
                </a:ext>
              </a:extLst>
            </p:cNvPr>
            <p:cNvPicPr>
              <a:picLocks noChangeAspect="1"/>
            </p:cNvPicPr>
            <p:nvPr/>
          </p:nvPicPr>
          <p:blipFill rotWithShape="1">
            <a:blip r:embed="rId3"/>
            <a:srcRect t="669" r="624" b="2028"/>
            <a:stretch/>
          </p:blipFill>
          <p:spPr>
            <a:xfrm>
              <a:off x="8432206" y="2367693"/>
              <a:ext cx="1075107" cy="1061307"/>
            </a:xfrm>
            <a:prstGeom prst="rect">
              <a:avLst/>
            </a:prstGeom>
          </p:spPr>
        </p:pic>
        <p:sp>
          <p:nvSpPr>
            <p:cNvPr id="28" name="Rectangle 27">
              <a:extLst>
                <a:ext uri="{FF2B5EF4-FFF2-40B4-BE49-F238E27FC236}">
                  <a16:creationId xmlns:a16="http://schemas.microsoft.com/office/drawing/2014/main" xmlns="" id="{DC1EF603-0DBE-FB40-BB09-0DA715BBB500}"/>
                </a:ext>
              </a:extLst>
            </p:cNvPr>
            <p:cNvSpPr/>
            <p:nvPr/>
          </p:nvSpPr>
          <p:spPr>
            <a:xfrm>
              <a:off x="8432206" y="2367693"/>
              <a:ext cx="1075107" cy="106130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xmlns="" id="{4C26D667-EFB7-4A43-8666-EEDA8BEC7057}"/>
              </a:ext>
            </a:extLst>
          </p:cNvPr>
          <p:cNvSpPr txBox="1"/>
          <p:nvPr/>
        </p:nvSpPr>
        <p:spPr>
          <a:xfrm>
            <a:off x="346797" y="1698419"/>
            <a:ext cx="2104085" cy="369332"/>
          </a:xfrm>
          <a:prstGeom prst="rect">
            <a:avLst/>
          </a:prstGeom>
          <a:noFill/>
        </p:spPr>
        <p:txBody>
          <a:bodyPr wrap="square" rtlCol="0">
            <a:spAutoFit/>
          </a:bodyPr>
          <a:lstStyle/>
          <a:p>
            <a:pPr algn="ctr"/>
            <a:r>
              <a:rPr lang="en-US" b="1" dirty="0">
                <a:solidFill>
                  <a:schemeClr val="bg1">
                    <a:lumMod val="75000"/>
                  </a:schemeClr>
                </a:solidFill>
                <a:latin typeface="Avenir Next" panose="020B0503020202020204" pitchFamily="34" charset="0"/>
              </a:rPr>
              <a:t>fMRI time-series</a:t>
            </a:r>
          </a:p>
        </p:txBody>
      </p:sp>
      <p:sp>
        <p:nvSpPr>
          <p:cNvPr id="30" name="TextBox 29">
            <a:extLst>
              <a:ext uri="{FF2B5EF4-FFF2-40B4-BE49-F238E27FC236}">
                <a16:creationId xmlns:a16="http://schemas.microsoft.com/office/drawing/2014/main" xmlns="" id="{988E1F7B-938B-A946-8173-9F1CE46A4C8A}"/>
              </a:ext>
            </a:extLst>
          </p:cNvPr>
          <p:cNvSpPr txBox="1"/>
          <p:nvPr/>
        </p:nvSpPr>
        <p:spPr>
          <a:xfrm>
            <a:off x="541501" y="4640575"/>
            <a:ext cx="2104085" cy="646331"/>
          </a:xfrm>
          <a:prstGeom prst="rect">
            <a:avLst/>
          </a:prstGeom>
          <a:noFill/>
        </p:spPr>
        <p:txBody>
          <a:bodyPr wrap="square" rtlCol="0">
            <a:spAutoFit/>
          </a:bodyPr>
          <a:lstStyle/>
          <a:p>
            <a:r>
              <a:rPr lang="en-US" b="1" dirty="0">
                <a:solidFill>
                  <a:schemeClr val="bg1">
                    <a:lumMod val="75000"/>
                  </a:schemeClr>
                </a:solidFill>
                <a:latin typeface="Avenir Next" panose="020B0503020202020204" pitchFamily="34" charset="0"/>
              </a:rPr>
              <a:t>Anatomical MRI</a:t>
            </a:r>
          </a:p>
          <a:p>
            <a:r>
              <a:rPr lang="en-US" b="1" dirty="0">
                <a:solidFill>
                  <a:schemeClr val="bg1">
                    <a:lumMod val="75000"/>
                  </a:schemeClr>
                </a:solidFill>
                <a:latin typeface="Avenir Next" panose="020B0503020202020204" pitchFamily="34" charset="0"/>
              </a:rPr>
              <a:t>/Structural</a:t>
            </a:r>
          </a:p>
        </p:txBody>
      </p:sp>
      <p:sp>
        <p:nvSpPr>
          <p:cNvPr id="33" name="TextBox 32">
            <a:extLst>
              <a:ext uri="{FF2B5EF4-FFF2-40B4-BE49-F238E27FC236}">
                <a16:creationId xmlns:a16="http://schemas.microsoft.com/office/drawing/2014/main" xmlns="" id="{502A320F-80F1-284D-B7EC-34152E92A529}"/>
              </a:ext>
            </a:extLst>
          </p:cNvPr>
          <p:cNvSpPr txBox="1"/>
          <p:nvPr/>
        </p:nvSpPr>
        <p:spPr>
          <a:xfrm>
            <a:off x="149052" y="3866385"/>
            <a:ext cx="2581230" cy="584775"/>
          </a:xfrm>
          <a:prstGeom prst="rect">
            <a:avLst/>
          </a:prstGeom>
          <a:noFill/>
        </p:spPr>
        <p:txBody>
          <a:bodyPr wrap="square" rtlCol="0">
            <a:spAutoFit/>
          </a:bodyPr>
          <a:lstStyle/>
          <a:p>
            <a:r>
              <a:rPr lang="en-US" sz="1600" dirty="0">
                <a:solidFill>
                  <a:schemeClr val="tx1">
                    <a:lumMod val="75000"/>
                    <a:lumOff val="25000"/>
                  </a:schemeClr>
                </a:solidFill>
                <a:latin typeface="Avenir Next" panose="020B0503020202020204" pitchFamily="34" charset="0"/>
              </a:rPr>
              <a:t>Reference volume/image</a:t>
            </a:r>
          </a:p>
          <a:p>
            <a:r>
              <a:rPr lang="en-US" sz="1600" dirty="0">
                <a:solidFill>
                  <a:schemeClr val="tx1">
                    <a:lumMod val="75000"/>
                    <a:lumOff val="25000"/>
                  </a:schemeClr>
                </a:solidFill>
                <a:latin typeface="Avenir Next" panose="020B0503020202020204" pitchFamily="34" charset="0"/>
              </a:rPr>
              <a:t>Moving	           “</a:t>
            </a:r>
          </a:p>
        </p:txBody>
      </p:sp>
      <p:sp>
        <p:nvSpPr>
          <p:cNvPr id="34" name="TextBox 33">
            <a:extLst>
              <a:ext uri="{FF2B5EF4-FFF2-40B4-BE49-F238E27FC236}">
                <a16:creationId xmlns:a16="http://schemas.microsoft.com/office/drawing/2014/main" xmlns="" id="{43C3FFEE-AD05-D84C-8ACD-A102051F2E78}"/>
              </a:ext>
            </a:extLst>
          </p:cNvPr>
          <p:cNvSpPr txBox="1"/>
          <p:nvPr/>
        </p:nvSpPr>
        <p:spPr>
          <a:xfrm>
            <a:off x="2928025" y="2109546"/>
            <a:ext cx="2104085" cy="1200329"/>
          </a:xfrm>
          <a:prstGeom prst="rect">
            <a:avLst/>
          </a:prstGeom>
          <a:noFill/>
        </p:spPr>
        <p:txBody>
          <a:bodyPr wrap="square" rtlCol="0">
            <a:spAutoFit/>
          </a:bodyPr>
          <a:lstStyle/>
          <a:p>
            <a:r>
              <a:rPr lang="en-US" sz="1600" u="sng" dirty="0">
                <a:latin typeface="Avenir Next" panose="020B0503020202020204" pitchFamily="34" charset="0"/>
              </a:rPr>
              <a:t>Motion</a:t>
            </a:r>
            <a:r>
              <a:rPr lang="en-US" sz="1600" dirty="0">
                <a:latin typeface="Avenir Next" panose="020B0503020202020204" pitchFamily="34" charset="0"/>
              </a:rPr>
              <a:t> correction</a:t>
            </a:r>
          </a:p>
          <a:p>
            <a:r>
              <a:rPr lang="en-US" sz="1600" dirty="0">
                <a:latin typeface="Britannic Bold" panose="020B0903060703020204" pitchFamily="34" charset="77"/>
              </a:rPr>
              <a:t>= </a:t>
            </a:r>
            <a:r>
              <a:rPr lang="en-US" sz="1600" dirty="0">
                <a:solidFill>
                  <a:schemeClr val="accent4"/>
                </a:solidFill>
                <a:latin typeface="Britannic Bold" panose="020B0903060703020204" pitchFamily="34" charset="77"/>
              </a:rPr>
              <a:t>1. REALIGNMENT</a:t>
            </a:r>
          </a:p>
          <a:p>
            <a:endParaRPr lang="en-US" sz="800" dirty="0">
              <a:latin typeface="Britannic Bold" panose="020B0903060703020204" pitchFamily="34" charset="77"/>
            </a:endParaRPr>
          </a:p>
          <a:p>
            <a:r>
              <a:rPr lang="en-US" sz="1600" u="sng" dirty="0">
                <a:latin typeface="Avenir Next" panose="020B0503020202020204" pitchFamily="34" charset="0"/>
              </a:rPr>
              <a:t>Distortion</a:t>
            </a:r>
            <a:r>
              <a:rPr lang="en-US" sz="1600" dirty="0">
                <a:latin typeface="Avenir Next" panose="020B0503020202020204" pitchFamily="34" charset="0"/>
              </a:rPr>
              <a:t> correction</a:t>
            </a:r>
          </a:p>
          <a:p>
            <a:r>
              <a:rPr lang="en-US" sz="1600" dirty="0">
                <a:latin typeface="Britannic Bold" panose="020B0903060703020204" pitchFamily="34" charset="77"/>
              </a:rPr>
              <a:t>= </a:t>
            </a:r>
            <a:r>
              <a:rPr lang="en-US" sz="1600" dirty="0">
                <a:solidFill>
                  <a:schemeClr val="accent4"/>
                </a:solidFill>
                <a:latin typeface="Britannic Bold" panose="020B0903060703020204" pitchFamily="34" charset="77"/>
              </a:rPr>
              <a:t>2. UNWARPING</a:t>
            </a:r>
          </a:p>
        </p:txBody>
      </p:sp>
      <p:grpSp>
        <p:nvGrpSpPr>
          <p:cNvPr id="35" name="Group 34">
            <a:extLst>
              <a:ext uri="{FF2B5EF4-FFF2-40B4-BE49-F238E27FC236}">
                <a16:creationId xmlns:a16="http://schemas.microsoft.com/office/drawing/2014/main" xmlns="" id="{6F5EF99C-7D1F-2B4C-8B5F-BCE8AFB9D980}"/>
              </a:ext>
            </a:extLst>
          </p:cNvPr>
          <p:cNvGrpSpPr/>
          <p:nvPr/>
        </p:nvGrpSpPr>
        <p:grpSpPr>
          <a:xfrm>
            <a:off x="3343278" y="3861843"/>
            <a:ext cx="1075107" cy="1061307"/>
            <a:chOff x="8432206" y="2367693"/>
            <a:chExt cx="1075107" cy="1061307"/>
          </a:xfrm>
        </p:grpSpPr>
        <p:pic>
          <p:nvPicPr>
            <p:cNvPr id="36" name="Picture 35" descr="A picture containing photo, monitor, animal, screen&#10;&#10;Description automatically generated">
              <a:extLst>
                <a:ext uri="{FF2B5EF4-FFF2-40B4-BE49-F238E27FC236}">
                  <a16:creationId xmlns:a16="http://schemas.microsoft.com/office/drawing/2014/main" xmlns="" id="{7BEA2696-3563-9C45-8245-F6810D9BFC00}"/>
                </a:ext>
              </a:extLst>
            </p:cNvPr>
            <p:cNvPicPr>
              <a:picLocks noChangeAspect="1"/>
            </p:cNvPicPr>
            <p:nvPr/>
          </p:nvPicPr>
          <p:blipFill rotWithShape="1">
            <a:blip r:embed="rId3"/>
            <a:srcRect t="669" r="624" b="2028"/>
            <a:stretch/>
          </p:blipFill>
          <p:spPr>
            <a:xfrm>
              <a:off x="8432206" y="2367693"/>
              <a:ext cx="1075107" cy="1061307"/>
            </a:xfrm>
            <a:prstGeom prst="rect">
              <a:avLst/>
            </a:prstGeom>
          </p:spPr>
        </p:pic>
        <p:sp>
          <p:nvSpPr>
            <p:cNvPr id="37" name="Rectangle 36">
              <a:extLst>
                <a:ext uri="{FF2B5EF4-FFF2-40B4-BE49-F238E27FC236}">
                  <a16:creationId xmlns:a16="http://schemas.microsoft.com/office/drawing/2014/main" xmlns="" id="{44EB0D32-7F82-3C4B-9C32-F343EF3DF18B}"/>
                </a:ext>
              </a:extLst>
            </p:cNvPr>
            <p:cNvSpPr/>
            <p:nvPr/>
          </p:nvSpPr>
          <p:spPr>
            <a:xfrm>
              <a:off x="8432206" y="2367693"/>
              <a:ext cx="1075107" cy="1061307"/>
            </a:xfrm>
            <a:prstGeom prst="rect">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Arrow Connector 38">
            <a:extLst>
              <a:ext uri="{FF2B5EF4-FFF2-40B4-BE49-F238E27FC236}">
                <a16:creationId xmlns:a16="http://schemas.microsoft.com/office/drawing/2014/main" xmlns="" id="{DFB90291-0B77-6C4E-A5EA-43DBDF603965}"/>
              </a:ext>
            </a:extLst>
          </p:cNvPr>
          <p:cNvCxnSpPr/>
          <p:nvPr/>
        </p:nvCxnSpPr>
        <p:spPr>
          <a:xfrm>
            <a:off x="2171482" y="2709710"/>
            <a:ext cx="558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xmlns="" id="{6FAB6BD7-5F2C-5F48-8329-DFCABCF13F37}"/>
              </a:ext>
            </a:extLst>
          </p:cNvPr>
          <p:cNvSpPr txBox="1"/>
          <p:nvPr/>
        </p:nvSpPr>
        <p:spPr>
          <a:xfrm>
            <a:off x="3036779" y="4967445"/>
            <a:ext cx="1688103" cy="335422"/>
          </a:xfrm>
          <a:prstGeom prst="rect">
            <a:avLst/>
          </a:prstGeom>
          <a:noFill/>
        </p:spPr>
        <p:txBody>
          <a:bodyPr wrap="square" rtlCol="0">
            <a:spAutoFit/>
          </a:bodyPr>
          <a:lstStyle/>
          <a:p>
            <a:r>
              <a:rPr lang="en-US" sz="1600" dirty="0">
                <a:solidFill>
                  <a:schemeClr val="tx1">
                    <a:lumMod val="75000"/>
                    <a:lumOff val="25000"/>
                  </a:schemeClr>
                </a:solidFill>
                <a:latin typeface="Avenir Next" panose="020B0503020202020204" pitchFamily="34" charset="0"/>
              </a:rPr>
              <a:t>Mean functional</a:t>
            </a:r>
          </a:p>
        </p:txBody>
      </p:sp>
      <p:sp>
        <p:nvSpPr>
          <p:cNvPr id="44" name="TextBox 43">
            <a:extLst>
              <a:ext uri="{FF2B5EF4-FFF2-40B4-BE49-F238E27FC236}">
                <a16:creationId xmlns:a16="http://schemas.microsoft.com/office/drawing/2014/main" xmlns="" id="{7342E251-17A5-9245-831B-8AAA0108E5B9}"/>
              </a:ext>
            </a:extLst>
          </p:cNvPr>
          <p:cNvSpPr txBox="1"/>
          <p:nvPr/>
        </p:nvSpPr>
        <p:spPr>
          <a:xfrm>
            <a:off x="2263445" y="2379566"/>
            <a:ext cx="358065" cy="338554"/>
          </a:xfrm>
          <a:prstGeom prst="rect">
            <a:avLst/>
          </a:prstGeom>
          <a:noFill/>
        </p:spPr>
        <p:txBody>
          <a:bodyPr wrap="square" rtlCol="0">
            <a:spAutoFit/>
          </a:bodyPr>
          <a:lstStyle/>
          <a:p>
            <a:r>
              <a:rPr lang="en-US" sz="1600" dirty="0">
                <a:latin typeface="Avenir Next" panose="020B0503020202020204" pitchFamily="34" charset="0"/>
              </a:rPr>
              <a:t>1</a:t>
            </a:r>
          </a:p>
        </p:txBody>
      </p:sp>
      <p:grpSp>
        <p:nvGrpSpPr>
          <p:cNvPr id="47" name="Group 46">
            <a:extLst>
              <a:ext uri="{FF2B5EF4-FFF2-40B4-BE49-F238E27FC236}">
                <a16:creationId xmlns:a16="http://schemas.microsoft.com/office/drawing/2014/main" xmlns="" id="{FED59AC2-3028-1D42-85E0-7CA871F6D108}"/>
              </a:ext>
            </a:extLst>
          </p:cNvPr>
          <p:cNvGrpSpPr/>
          <p:nvPr/>
        </p:nvGrpSpPr>
        <p:grpSpPr>
          <a:xfrm>
            <a:off x="3880831" y="3367978"/>
            <a:ext cx="417992" cy="386626"/>
            <a:chOff x="3880831" y="3367978"/>
            <a:chExt cx="417992" cy="386626"/>
          </a:xfrm>
        </p:grpSpPr>
        <p:cxnSp>
          <p:nvCxnSpPr>
            <p:cNvPr id="40" name="Straight Arrow Connector 39">
              <a:extLst>
                <a:ext uri="{FF2B5EF4-FFF2-40B4-BE49-F238E27FC236}">
                  <a16:creationId xmlns:a16="http://schemas.microsoft.com/office/drawing/2014/main" xmlns="" id="{02A82184-9F64-7F4E-94E8-9BA24B659B61}"/>
                </a:ext>
              </a:extLst>
            </p:cNvPr>
            <p:cNvCxnSpPr>
              <a:cxnSpLocks/>
            </p:cNvCxnSpPr>
            <p:nvPr/>
          </p:nvCxnSpPr>
          <p:spPr>
            <a:xfrm>
              <a:off x="3880831" y="3367978"/>
              <a:ext cx="0" cy="3553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xmlns="" id="{33F159AD-D1B3-7942-B931-9AA67D5E4C52}"/>
                </a:ext>
              </a:extLst>
            </p:cNvPr>
            <p:cNvSpPr txBox="1"/>
            <p:nvPr/>
          </p:nvSpPr>
          <p:spPr>
            <a:xfrm>
              <a:off x="3940758" y="3416050"/>
              <a:ext cx="358065" cy="338554"/>
            </a:xfrm>
            <a:prstGeom prst="rect">
              <a:avLst/>
            </a:prstGeom>
            <a:noFill/>
          </p:spPr>
          <p:txBody>
            <a:bodyPr wrap="square" rtlCol="0">
              <a:spAutoFit/>
            </a:bodyPr>
            <a:lstStyle/>
            <a:p>
              <a:r>
                <a:rPr lang="en-US" sz="1600" dirty="0">
                  <a:latin typeface="Avenir Next" panose="020B0503020202020204" pitchFamily="34" charset="0"/>
                </a:rPr>
                <a:t>2</a:t>
              </a:r>
            </a:p>
          </p:txBody>
        </p:sp>
      </p:grpSp>
      <p:sp>
        <p:nvSpPr>
          <p:cNvPr id="46" name="Rectangle 45">
            <a:extLst>
              <a:ext uri="{FF2B5EF4-FFF2-40B4-BE49-F238E27FC236}">
                <a16:creationId xmlns:a16="http://schemas.microsoft.com/office/drawing/2014/main" xmlns="" id="{F2FD4852-F0F1-D74B-8CAB-44116D39E464}"/>
              </a:ext>
            </a:extLst>
          </p:cNvPr>
          <p:cNvSpPr/>
          <p:nvPr/>
        </p:nvSpPr>
        <p:spPr>
          <a:xfrm>
            <a:off x="3731048" y="5371551"/>
            <a:ext cx="2231701" cy="369332"/>
          </a:xfrm>
          <a:prstGeom prst="rect">
            <a:avLst/>
          </a:prstGeom>
        </p:spPr>
        <p:txBody>
          <a:bodyPr wrap="none">
            <a:spAutoFit/>
          </a:bodyPr>
          <a:lstStyle/>
          <a:p>
            <a:r>
              <a:rPr lang="en-US" dirty="0">
                <a:solidFill>
                  <a:schemeClr val="accent4"/>
                </a:solidFill>
                <a:latin typeface="Britannic Bold" panose="020B0903060703020204" pitchFamily="34" charset="77"/>
              </a:rPr>
              <a:t>3. COREGISTRATION</a:t>
            </a:r>
            <a:endParaRPr lang="en-US" dirty="0">
              <a:solidFill>
                <a:schemeClr val="accent4"/>
              </a:solidFill>
            </a:endParaRPr>
          </a:p>
        </p:txBody>
      </p:sp>
      <p:sp>
        <p:nvSpPr>
          <p:cNvPr id="55" name="TextBox 54">
            <a:extLst>
              <a:ext uri="{FF2B5EF4-FFF2-40B4-BE49-F238E27FC236}">
                <a16:creationId xmlns:a16="http://schemas.microsoft.com/office/drawing/2014/main" xmlns="" id="{097EB145-D8C9-9A4D-90B9-AE6297C4DE4F}"/>
              </a:ext>
            </a:extLst>
          </p:cNvPr>
          <p:cNvSpPr txBox="1"/>
          <p:nvPr/>
        </p:nvSpPr>
        <p:spPr>
          <a:xfrm>
            <a:off x="2550550" y="5267407"/>
            <a:ext cx="358065" cy="338554"/>
          </a:xfrm>
          <a:prstGeom prst="rect">
            <a:avLst/>
          </a:prstGeom>
          <a:noFill/>
        </p:spPr>
        <p:txBody>
          <a:bodyPr wrap="square" rtlCol="0">
            <a:spAutoFit/>
          </a:bodyPr>
          <a:lstStyle/>
          <a:p>
            <a:r>
              <a:rPr lang="en-US" sz="1600" dirty="0">
                <a:latin typeface="Avenir Next" panose="020B0503020202020204" pitchFamily="34" charset="0"/>
              </a:rPr>
              <a:t>3</a:t>
            </a:r>
          </a:p>
        </p:txBody>
      </p:sp>
      <p:pic>
        <p:nvPicPr>
          <p:cNvPr id="57" name="Picture 56" descr="A drawing of a person&#10;&#10;Description automatically generated">
            <a:extLst>
              <a:ext uri="{FF2B5EF4-FFF2-40B4-BE49-F238E27FC236}">
                <a16:creationId xmlns:a16="http://schemas.microsoft.com/office/drawing/2014/main" xmlns="" id="{3FFAC5F2-560F-7845-B7A4-3B9470203012}"/>
              </a:ext>
            </a:extLst>
          </p:cNvPr>
          <p:cNvPicPr>
            <a:picLocks noChangeAspect="1"/>
          </p:cNvPicPr>
          <p:nvPr/>
        </p:nvPicPr>
        <p:blipFill>
          <a:blip r:embed="rId4"/>
          <a:stretch>
            <a:fillRect/>
          </a:stretch>
        </p:blipFill>
        <p:spPr>
          <a:xfrm>
            <a:off x="6361056" y="5298687"/>
            <a:ext cx="755098" cy="458366"/>
          </a:xfrm>
          <a:prstGeom prst="rect">
            <a:avLst/>
          </a:prstGeom>
        </p:spPr>
      </p:pic>
      <p:cxnSp>
        <p:nvCxnSpPr>
          <p:cNvPr id="58" name="Straight Arrow Connector 57">
            <a:extLst>
              <a:ext uri="{FF2B5EF4-FFF2-40B4-BE49-F238E27FC236}">
                <a16:creationId xmlns:a16="http://schemas.microsoft.com/office/drawing/2014/main" xmlns="" id="{847B11AE-B0B8-8B41-8517-EFDF91B4B6F5}"/>
              </a:ext>
            </a:extLst>
          </p:cNvPr>
          <p:cNvCxnSpPr>
            <a:cxnSpLocks/>
          </p:cNvCxnSpPr>
          <p:nvPr/>
        </p:nvCxnSpPr>
        <p:spPr>
          <a:xfrm>
            <a:off x="5871509" y="5550939"/>
            <a:ext cx="41364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xmlns="" id="{1CE0227D-9B2F-F54C-A26E-FB4E32D49CBE}"/>
              </a:ext>
            </a:extLst>
          </p:cNvPr>
          <p:cNvSpPr txBox="1"/>
          <p:nvPr/>
        </p:nvSpPr>
        <p:spPr>
          <a:xfrm>
            <a:off x="5883960" y="5220795"/>
            <a:ext cx="265055" cy="335422"/>
          </a:xfrm>
          <a:prstGeom prst="rect">
            <a:avLst/>
          </a:prstGeom>
          <a:noFill/>
        </p:spPr>
        <p:txBody>
          <a:bodyPr wrap="square" rtlCol="0">
            <a:spAutoFit/>
          </a:bodyPr>
          <a:lstStyle/>
          <a:p>
            <a:r>
              <a:rPr lang="en-US" sz="1600" dirty="0">
                <a:latin typeface="Avenir Next" panose="020B0503020202020204" pitchFamily="34" charset="0"/>
              </a:rPr>
              <a:t>4</a:t>
            </a:r>
          </a:p>
        </p:txBody>
      </p:sp>
      <p:cxnSp>
        <p:nvCxnSpPr>
          <p:cNvPr id="61" name="Straight Arrow Connector 60">
            <a:extLst>
              <a:ext uri="{FF2B5EF4-FFF2-40B4-BE49-F238E27FC236}">
                <a16:creationId xmlns:a16="http://schemas.microsoft.com/office/drawing/2014/main" xmlns="" id="{410DA14C-71EA-7E4B-8B28-1A475A01304B}"/>
              </a:ext>
            </a:extLst>
          </p:cNvPr>
          <p:cNvCxnSpPr>
            <a:cxnSpLocks/>
          </p:cNvCxnSpPr>
          <p:nvPr/>
        </p:nvCxnSpPr>
        <p:spPr>
          <a:xfrm>
            <a:off x="2056621" y="5550939"/>
            <a:ext cx="169374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2EF45FB7-A708-2045-A39A-E9AA6A2399A6}"/>
              </a:ext>
            </a:extLst>
          </p:cNvPr>
          <p:cNvCxnSpPr>
            <a:cxnSpLocks/>
          </p:cNvCxnSpPr>
          <p:nvPr/>
        </p:nvCxnSpPr>
        <p:spPr>
          <a:xfrm flipH="1" flipV="1">
            <a:off x="4835645" y="4360346"/>
            <a:ext cx="2827416" cy="6502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7" name="Picture 66" descr="A picture containing animal, fruit&#10;&#10;Description automatically generated">
            <a:extLst>
              <a:ext uri="{FF2B5EF4-FFF2-40B4-BE49-F238E27FC236}">
                <a16:creationId xmlns:a16="http://schemas.microsoft.com/office/drawing/2014/main" xmlns="" id="{1A54EE5F-72B5-2246-BD17-E30C93644C3C}"/>
              </a:ext>
            </a:extLst>
          </p:cNvPr>
          <p:cNvPicPr>
            <a:picLocks noChangeAspect="1"/>
          </p:cNvPicPr>
          <p:nvPr/>
        </p:nvPicPr>
        <p:blipFill>
          <a:blip r:embed="rId5"/>
          <a:stretch>
            <a:fillRect/>
          </a:stretch>
        </p:blipFill>
        <p:spPr>
          <a:xfrm>
            <a:off x="2647307" y="6197794"/>
            <a:ext cx="1785597" cy="585528"/>
          </a:xfrm>
          <a:prstGeom prst="rect">
            <a:avLst/>
          </a:prstGeom>
        </p:spPr>
      </p:pic>
      <p:sp>
        <p:nvSpPr>
          <p:cNvPr id="68" name="TextBox 67">
            <a:extLst>
              <a:ext uri="{FF2B5EF4-FFF2-40B4-BE49-F238E27FC236}">
                <a16:creationId xmlns:a16="http://schemas.microsoft.com/office/drawing/2014/main" xmlns="" id="{A409AF47-25E7-CA40-AF46-096EAFC3BF20}"/>
              </a:ext>
            </a:extLst>
          </p:cNvPr>
          <p:cNvSpPr txBox="1"/>
          <p:nvPr/>
        </p:nvSpPr>
        <p:spPr>
          <a:xfrm>
            <a:off x="2004084" y="6322892"/>
            <a:ext cx="698288" cy="369332"/>
          </a:xfrm>
          <a:prstGeom prst="rect">
            <a:avLst/>
          </a:prstGeom>
          <a:noFill/>
        </p:spPr>
        <p:txBody>
          <a:bodyPr wrap="square" rtlCol="0">
            <a:spAutoFit/>
          </a:bodyPr>
          <a:lstStyle/>
          <a:p>
            <a:r>
              <a:rPr lang="en-US" b="1" dirty="0">
                <a:solidFill>
                  <a:schemeClr val="bg1">
                    <a:lumMod val="75000"/>
                  </a:schemeClr>
                </a:solidFill>
                <a:latin typeface="Avenir Next" panose="020B0503020202020204" pitchFamily="34" charset="0"/>
              </a:rPr>
              <a:t>TPM</a:t>
            </a:r>
          </a:p>
        </p:txBody>
      </p:sp>
      <p:cxnSp>
        <p:nvCxnSpPr>
          <p:cNvPr id="69" name="Straight Arrow Connector 68">
            <a:extLst>
              <a:ext uri="{FF2B5EF4-FFF2-40B4-BE49-F238E27FC236}">
                <a16:creationId xmlns:a16="http://schemas.microsoft.com/office/drawing/2014/main" xmlns="" id="{ECC2B197-D4E5-4643-AB78-FC9A0DF4FABD}"/>
              </a:ext>
            </a:extLst>
          </p:cNvPr>
          <p:cNvCxnSpPr>
            <a:cxnSpLocks/>
          </p:cNvCxnSpPr>
          <p:nvPr/>
        </p:nvCxnSpPr>
        <p:spPr>
          <a:xfrm>
            <a:off x="2040473" y="5919159"/>
            <a:ext cx="255140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E156044F-9295-624A-BC73-6F94FF2FB428}"/>
              </a:ext>
            </a:extLst>
          </p:cNvPr>
          <p:cNvCxnSpPr>
            <a:cxnSpLocks/>
          </p:cNvCxnSpPr>
          <p:nvPr/>
        </p:nvCxnSpPr>
        <p:spPr>
          <a:xfrm>
            <a:off x="3249643" y="5923241"/>
            <a:ext cx="0" cy="2640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xmlns="" id="{F36B64BA-F114-A94B-9D6E-15B570AB2854}"/>
              </a:ext>
            </a:extLst>
          </p:cNvPr>
          <p:cNvSpPr/>
          <p:nvPr/>
        </p:nvSpPr>
        <p:spPr>
          <a:xfrm>
            <a:off x="4724882" y="5757053"/>
            <a:ext cx="1164101" cy="430887"/>
          </a:xfrm>
          <a:prstGeom prst="rect">
            <a:avLst/>
          </a:prstGeom>
        </p:spPr>
        <p:txBody>
          <a:bodyPr wrap="none">
            <a:spAutoFit/>
          </a:bodyPr>
          <a:lstStyle/>
          <a:p>
            <a:r>
              <a:rPr lang="en-US" sz="1100" dirty="0">
                <a:latin typeface="Avenir Next" panose="020B0503020202020204" pitchFamily="34" charset="0"/>
              </a:rPr>
              <a:t>Segmentation</a:t>
            </a:r>
          </a:p>
          <a:p>
            <a:r>
              <a:rPr lang="en-US" sz="1100" dirty="0">
                <a:latin typeface="Avenir Next" panose="020B0503020202020204" pitchFamily="34" charset="0"/>
              </a:rPr>
              <a:t>Transformation</a:t>
            </a:r>
          </a:p>
        </p:txBody>
      </p:sp>
      <p:sp>
        <p:nvSpPr>
          <p:cNvPr id="75" name="Rectangle 74">
            <a:extLst>
              <a:ext uri="{FF2B5EF4-FFF2-40B4-BE49-F238E27FC236}">
                <a16:creationId xmlns:a16="http://schemas.microsoft.com/office/drawing/2014/main" xmlns="" id="{CDE8223E-9571-8B4B-9C25-111E45470EC9}"/>
              </a:ext>
            </a:extLst>
          </p:cNvPr>
          <p:cNvSpPr/>
          <p:nvPr/>
        </p:nvSpPr>
        <p:spPr>
          <a:xfrm>
            <a:off x="6393980" y="6142675"/>
            <a:ext cx="2730235" cy="369332"/>
          </a:xfrm>
          <a:prstGeom prst="rect">
            <a:avLst/>
          </a:prstGeom>
        </p:spPr>
        <p:txBody>
          <a:bodyPr wrap="none">
            <a:spAutoFit/>
          </a:bodyPr>
          <a:lstStyle/>
          <a:p>
            <a:r>
              <a:rPr lang="en-US" dirty="0">
                <a:latin typeface="Britannic Bold" panose="020B0903060703020204" pitchFamily="34" charset="77"/>
              </a:rPr>
              <a:t>ESTIMATE SPATIAL NORM</a:t>
            </a:r>
          </a:p>
        </p:txBody>
      </p:sp>
      <p:cxnSp>
        <p:nvCxnSpPr>
          <p:cNvPr id="76" name="Straight Arrow Connector 75">
            <a:extLst>
              <a:ext uri="{FF2B5EF4-FFF2-40B4-BE49-F238E27FC236}">
                <a16:creationId xmlns:a16="http://schemas.microsoft.com/office/drawing/2014/main" xmlns="" id="{C110FF7D-EE84-8246-96C4-50C5F249C92D}"/>
              </a:ext>
            </a:extLst>
          </p:cNvPr>
          <p:cNvCxnSpPr>
            <a:cxnSpLocks/>
            <a:endCxn id="75" idx="1"/>
          </p:cNvCxnSpPr>
          <p:nvPr/>
        </p:nvCxnSpPr>
        <p:spPr>
          <a:xfrm>
            <a:off x="5900225" y="5980713"/>
            <a:ext cx="493755" cy="3466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xmlns="" id="{6B66B926-DE4D-A543-9FBC-AA471DD892CB}"/>
              </a:ext>
            </a:extLst>
          </p:cNvPr>
          <p:cNvSpPr txBox="1"/>
          <p:nvPr/>
        </p:nvSpPr>
        <p:spPr>
          <a:xfrm>
            <a:off x="2550550" y="5657374"/>
            <a:ext cx="358065" cy="338554"/>
          </a:xfrm>
          <a:prstGeom prst="rect">
            <a:avLst/>
          </a:prstGeom>
          <a:noFill/>
        </p:spPr>
        <p:txBody>
          <a:bodyPr wrap="square" rtlCol="0">
            <a:spAutoFit/>
          </a:bodyPr>
          <a:lstStyle/>
          <a:p>
            <a:r>
              <a:rPr lang="en-US" sz="1600" dirty="0">
                <a:latin typeface="Avenir Next" panose="020B0503020202020204" pitchFamily="34" charset="0"/>
              </a:rPr>
              <a:t>3’</a:t>
            </a:r>
          </a:p>
        </p:txBody>
      </p:sp>
      <p:sp>
        <p:nvSpPr>
          <p:cNvPr id="79" name="TextBox 78">
            <a:extLst>
              <a:ext uri="{FF2B5EF4-FFF2-40B4-BE49-F238E27FC236}">
                <a16:creationId xmlns:a16="http://schemas.microsoft.com/office/drawing/2014/main" xmlns="" id="{04FDB8F4-E28B-CA4A-8D2A-FD94E9C1CD51}"/>
              </a:ext>
            </a:extLst>
          </p:cNvPr>
          <p:cNvSpPr txBox="1"/>
          <p:nvPr/>
        </p:nvSpPr>
        <p:spPr>
          <a:xfrm>
            <a:off x="5889459" y="6155427"/>
            <a:ext cx="359712" cy="338554"/>
          </a:xfrm>
          <a:prstGeom prst="rect">
            <a:avLst/>
          </a:prstGeom>
          <a:noFill/>
        </p:spPr>
        <p:txBody>
          <a:bodyPr wrap="square" rtlCol="0">
            <a:spAutoFit/>
          </a:bodyPr>
          <a:lstStyle/>
          <a:p>
            <a:r>
              <a:rPr lang="en-US" sz="1600" dirty="0">
                <a:latin typeface="Avenir Next" panose="020B0503020202020204" pitchFamily="34" charset="0"/>
              </a:rPr>
              <a:t>4’</a:t>
            </a:r>
          </a:p>
        </p:txBody>
      </p:sp>
      <p:pic>
        <p:nvPicPr>
          <p:cNvPr id="83" name="Picture 82" descr="A close up of a logo&#10;&#10;Description automatically generated">
            <a:extLst>
              <a:ext uri="{FF2B5EF4-FFF2-40B4-BE49-F238E27FC236}">
                <a16:creationId xmlns:a16="http://schemas.microsoft.com/office/drawing/2014/main" xmlns="" id="{2BDD7F6E-FC76-1C46-966B-625FCA21C4A2}"/>
              </a:ext>
            </a:extLst>
          </p:cNvPr>
          <p:cNvPicPr>
            <a:picLocks noChangeAspect="1"/>
          </p:cNvPicPr>
          <p:nvPr/>
        </p:nvPicPr>
        <p:blipFill>
          <a:blip r:embed="rId6"/>
          <a:stretch>
            <a:fillRect/>
          </a:stretch>
        </p:blipFill>
        <p:spPr>
          <a:xfrm>
            <a:off x="10749065" y="1846292"/>
            <a:ext cx="1231924" cy="1052158"/>
          </a:xfrm>
          <a:prstGeom prst="rect">
            <a:avLst/>
          </a:prstGeom>
        </p:spPr>
      </p:pic>
      <p:cxnSp>
        <p:nvCxnSpPr>
          <p:cNvPr id="85" name="Straight Arrow Connector 84">
            <a:extLst>
              <a:ext uri="{FF2B5EF4-FFF2-40B4-BE49-F238E27FC236}">
                <a16:creationId xmlns:a16="http://schemas.microsoft.com/office/drawing/2014/main" xmlns="" id="{F75C7D67-24E0-2046-9B8F-76B836738B19}"/>
              </a:ext>
            </a:extLst>
          </p:cNvPr>
          <p:cNvCxnSpPr>
            <a:cxnSpLocks/>
          </p:cNvCxnSpPr>
          <p:nvPr/>
        </p:nvCxnSpPr>
        <p:spPr>
          <a:xfrm flipV="1">
            <a:off x="7404358" y="4640575"/>
            <a:ext cx="551298" cy="7086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xmlns="" id="{E02F43F2-2389-D54E-BCD2-28FC4DB8409D}"/>
              </a:ext>
            </a:extLst>
          </p:cNvPr>
          <p:cNvCxnSpPr>
            <a:cxnSpLocks/>
          </p:cNvCxnSpPr>
          <p:nvPr/>
        </p:nvCxnSpPr>
        <p:spPr>
          <a:xfrm>
            <a:off x="3255054" y="5286906"/>
            <a:ext cx="0" cy="2640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xmlns="" id="{E280344D-1147-7947-A1BB-1C5C4E0379AB}"/>
              </a:ext>
            </a:extLst>
          </p:cNvPr>
          <p:cNvCxnSpPr>
            <a:cxnSpLocks/>
          </p:cNvCxnSpPr>
          <p:nvPr/>
        </p:nvCxnSpPr>
        <p:spPr>
          <a:xfrm>
            <a:off x="7663061" y="5010562"/>
            <a:ext cx="580799" cy="9619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xmlns="" id="{F8CC4864-BC9C-D842-AAD8-BE531BAF061D}"/>
              </a:ext>
            </a:extLst>
          </p:cNvPr>
          <p:cNvCxnSpPr>
            <a:cxnSpLocks/>
          </p:cNvCxnSpPr>
          <p:nvPr/>
        </p:nvCxnSpPr>
        <p:spPr>
          <a:xfrm flipV="1">
            <a:off x="9569885" y="2601177"/>
            <a:ext cx="1105166" cy="4534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8" name="Group 97">
            <a:extLst>
              <a:ext uri="{FF2B5EF4-FFF2-40B4-BE49-F238E27FC236}">
                <a16:creationId xmlns:a16="http://schemas.microsoft.com/office/drawing/2014/main" xmlns="" id="{D2EBB0FE-F026-B342-9B4E-E633F3B8E4AA}"/>
              </a:ext>
            </a:extLst>
          </p:cNvPr>
          <p:cNvGrpSpPr/>
          <p:nvPr/>
        </p:nvGrpSpPr>
        <p:grpSpPr>
          <a:xfrm>
            <a:off x="7851877" y="2983514"/>
            <a:ext cx="1602399" cy="1592992"/>
            <a:chOff x="7851877" y="2983514"/>
            <a:chExt cx="1602399" cy="1592992"/>
          </a:xfrm>
        </p:grpSpPr>
        <p:pic>
          <p:nvPicPr>
            <p:cNvPr id="81" name="Picture 80" descr="A picture containing clock&#10;&#10;Description automatically generated">
              <a:extLst>
                <a:ext uri="{FF2B5EF4-FFF2-40B4-BE49-F238E27FC236}">
                  <a16:creationId xmlns:a16="http://schemas.microsoft.com/office/drawing/2014/main" xmlns="" id="{DFEEEED0-3AF2-4B41-915D-97E5503A704B}"/>
                </a:ext>
              </a:extLst>
            </p:cNvPr>
            <p:cNvPicPr>
              <a:picLocks noChangeAspect="1"/>
            </p:cNvPicPr>
            <p:nvPr/>
          </p:nvPicPr>
          <p:blipFill>
            <a:blip r:embed="rId7">
              <a:extLst>
                <a:ext uri="{BEBA8EAE-BF5A-486C-A8C5-ECC9F3942E4B}">
                  <a14:imgProps xmlns:a14="http://schemas.microsoft.com/office/drawing/2010/main" xmlns="">
                    <a14:imgLayer r:embed="rId8">
                      <a14:imgEffect>
                        <a14:saturation sat="0"/>
                      </a14:imgEffect>
                    </a14:imgLayer>
                  </a14:imgProps>
                </a:ext>
              </a:extLst>
            </a:blip>
            <a:stretch>
              <a:fillRect/>
            </a:stretch>
          </p:blipFill>
          <p:spPr>
            <a:xfrm>
              <a:off x="7955656" y="3088012"/>
              <a:ext cx="1498620" cy="1488494"/>
            </a:xfrm>
            <a:prstGeom prst="rect">
              <a:avLst/>
            </a:prstGeom>
          </p:spPr>
        </p:pic>
        <p:sp>
          <p:nvSpPr>
            <p:cNvPr id="97" name="Rectangle 96">
              <a:extLst>
                <a:ext uri="{FF2B5EF4-FFF2-40B4-BE49-F238E27FC236}">
                  <a16:creationId xmlns:a16="http://schemas.microsoft.com/office/drawing/2014/main" xmlns="" id="{D8AF9812-2078-D848-9911-920CD3ADED98}"/>
                </a:ext>
              </a:extLst>
            </p:cNvPr>
            <p:cNvSpPr/>
            <p:nvPr/>
          </p:nvSpPr>
          <p:spPr>
            <a:xfrm>
              <a:off x="7851877" y="2983514"/>
              <a:ext cx="1435008" cy="1449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Rectangle 98">
            <a:extLst>
              <a:ext uri="{FF2B5EF4-FFF2-40B4-BE49-F238E27FC236}">
                <a16:creationId xmlns:a16="http://schemas.microsoft.com/office/drawing/2014/main" xmlns="" id="{8611EB42-9FA5-184D-A554-AEB7D7D6355F}"/>
              </a:ext>
            </a:extLst>
          </p:cNvPr>
          <p:cNvSpPr/>
          <p:nvPr/>
        </p:nvSpPr>
        <p:spPr>
          <a:xfrm>
            <a:off x="10122468" y="2938942"/>
            <a:ext cx="1051891" cy="369332"/>
          </a:xfrm>
          <a:prstGeom prst="rect">
            <a:avLst/>
          </a:prstGeom>
        </p:spPr>
        <p:txBody>
          <a:bodyPr wrap="none">
            <a:spAutoFit/>
          </a:bodyPr>
          <a:lstStyle/>
          <a:p>
            <a:r>
              <a:rPr lang="en-US" dirty="0">
                <a:latin typeface="Britannic Bold" panose="020B0903060703020204" pitchFamily="34" charset="77"/>
              </a:rPr>
              <a:t>SMOOTH</a:t>
            </a:r>
          </a:p>
        </p:txBody>
      </p:sp>
      <p:sp>
        <p:nvSpPr>
          <p:cNvPr id="100" name="TextBox 99">
            <a:extLst>
              <a:ext uri="{FF2B5EF4-FFF2-40B4-BE49-F238E27FC236}">
                <a16:creationId xmlns:a16="http://schemas.microsoft.com/office/drawing/2014/main" xmlns="" id="{C178AC84-74E3-B24B-A4EC-2A4A1D98E5B7}"/>
              </a:ext>
            </a:extLst>
          </p:cNvPr>
          <p:cNvSpPr txBox="1"/>
          <p:nvPr/>
        </p:nvSpPr>
        <p:spPr>
          <a:xfrm>
            <a:off x="7494042" y="4636841"/>
            <a:ext cx="265055" cy="335422"/>
          </a:xfrm>
          <a:prstGeom prst="rect">
            <a:avLst/>
          </a:prstGeom>
          <a:noFill/>
        </p:spPr>
        <p:txBody>
          <a:bodyPr wrap="square" rtlCol="0">
            <a:spAutoFit/>
          </a:bodyPr>
          <a:lstStyle/>
          <a:p>
            <a:r>
              <a:rPr lang="en-US" sz="1600" dirty="0">
                <a:latin typeface="Avenir Next" panose="020B0503020202020204" pitchFamily="34" charset="0"/>
              </a:rPr>
              <a:t>5</a:t>
            </a:r>
          </a:p>
        </p:txBody>
      </p:sp>
      <p:sp>
        <p:nvSpPr>
          <p:cNvPr id="101" name="TextBox 100">
            <a:extLst>
              <a:ext uri="{FF2B5EF4-FFF2-40B4-BE49-F238E27FC236}">
                <a16:creationId xmlns:a16="http://schemas.microsoft.com/office/drawing/2014/main" xmlns="" id="{8AFDAE65-DD8C-3145-8A63-4BB2C74BE473}"/>
              </a:ext>
            </a:extLst>
          </p:cNvPr>
          <p:cNvSpPr txBox="1"/>
          <p:nvPr/>
        </p:nvSpPr>
        <p:spPr>
          <a:xfrm>
            <a:off x="9857413" y="2503193"/>
            <a:ext cx="265055" cy="335422"/>
          </a:xfrm>
          <a:prstGeom prst="rect">
            <a:avLst/>
          </a:prstGeom>
          <a:noFill/>
        </p:spPr>
        <p:txBody>
          <a:bodyPr wrap="square" rtlCol="0">
            <a:spAutoFit/>
          </a:bodyPr>
          <a:lstStyle/>
          <a:p>
            <a:r>
              <a:rPr lang="en-US" sz="1600" dirty="0">
                <a:latin typeface="Avenir Next" panose="020B0503020202020204" pitchFamily="34" charset="0"/>
              </a:rPr>
              <a:t>6</a:t>
            </a:r>
          </a:p>
        </p:txBody>
      </p:sp>
      <p:sp>
        <p:nvSpPr>
          <p:cNvPr id="102" name="TextBox 101">
            <a:extLst>
              <a:ext uri="{FF2B5EF4-FFF2-40B4-BE49-F238E27FC236}">
                <a16:creationId xmlns:a16="http://schemas.microsoft.com/office/drawing/2014/main" xmlns="" id="{FF4C3A9F-72D2-C04F-83C8-6B5629ECCCC5}"/>
              </a:ext>
            </a:extLst>
          </p:cNvPr>
          <p:cNvSpPr txBox="1"/>
          <p:nvPr/>
        </p:nvSpPr>
        <p:spPr>
          <a:xfrm>
            <a:off x="6965575" y="2598403"/>
            <a:ext cx="2104086" cy="584775"/>
          </a:xfrm>
          <a:prstGeom prst="rect">
            <a:avLst/>
          </a:prstGeom>
          <a:noFill/>
        </p:spPr>
        <p:txBody>
          <a:bodyPr wrap="square" rtlCol="0">
            <a:spAutoFit/>
          </a:bodyPr>
          <a:lstStyle/>
          <a:p>
            <a:r>
              <a:rPr lang="en-US" b="1" dirty="0">
                <a:solidFill>
                  <a:schemeClr val="bg1">
                    <a:lumMod val="75000"/>
                  </a:schemeClr>
                </a:solidFill>
                <a:latin typeface="Avenir Next" panose="020B0503020202020204" pitchFamily="34" charset="0"/>
              </a:rPr>
              <a:t>MNI space</a:t>
            </a:r>
          </a:p>
          <a:p>
            <a:r>
              <a:rPr lang="en-US" sz="1400" b="1" dirty="0">
                <a:solidFill>
                  <a:schemeClr val="bg1">
                    <a:lumMod val="75000"/>
                  </a:schemeClr>
                </a:solidFill>
                <a:latin typeface="Avenir Next" panose="020B0503020202020204" pitchFamily="34" charset="0"/>
              </a:rPr>
              <a:t>= spatially normalised</a:t>
            </a:r>
          </a:p>
        </p:txBody>
      </p:sp>
      <p:sp>
        <p:nvSpPr>
          <p:cNvPr id="103" name="Rectangle 102">
            <a:extLst>
              <a:ext uri="{FF2B5EF4-FFF2-40B4-BE49-F238E27FC236}">
                <a16:creationId xmlns:a16="http://schemas.microsoft.com/office/drawing/2014/main" xmlns="" id="{FCB6CCB6-4BDB-2840-98FF-63E28A77F908}"/>
              </a:ext>
            </a:extLst>
          </p:cNvPr>
          <p:cNvSpPr/>
          <p:nvPr/>
        </p:nvSpPr>
        <p:spPr>
          <a:xfrm>
            <a:off x="5822328" y="3903153"/>
            <a:ext cx="1832553" cy="646331"/>
          </a:xfrm>
          <a:prstGeom prst="rect">
            <a:avLst/>
          </a:prstGeom>
        </p:spPr>
        <p:txBody>
          <a:bodyPr wrap="none">
            <a:spAutoFit/>
          </a:bodyPr>
          <a:lstStyle/>
          <a:p>
            <a:pPr algn="ctr"/>
            <a:r>
              <a:rPr lang="en-US" dirty="0">
                <a:solidFill>
                  <a:schemeClr val="accent4"/>
                </a:solidFill>
                <a:latin typeface="Britannic Bold" panose="020B0903060703020204" pitchFamily="34" charset="77"/>
              </a:rPr>
              <a:t>4. SPATIAL </a:t>
            </a:r>
          </a:p>
          <a:p>
            <a:pPr algn="ctr"/>
            <a:r>
              <a:rPr lang="en-US" dirty="0">
                <a:solidFill>
                  <a:schemeClr val="accent4"/>
                </a:solidFill>
                <a:latin typeface="Britannic Bold" panose="020B0903060703020204" pitchFamily="34" charset="77"/>
              </a:rPr>
              <a:t>NORMALISATION</a:t>
            </a:r>
          </a:p>
        </p:txBody>
      </p:sp>
      <p:cxnSp>
        <p:nvCxnSpPr>
          <p:cNvPr id="104" name="Straight Arrow Connector 103">
            <a:extLst>
              <a:ext uri="{FF2B5EF4-FFF2-40B4-BE49-F238E27FC236}">
                <a16:creationId xmlns:a16="http://schemas.microsoft.com/office/drawing/2014/main" xmlns="" id="{EBFA898A-15CA-1141-8F48-E470C3595AC3}"/>
              </a:ext>
            </a:extLst>
          </p:cNvPr>
          <p:cNvCxnSpPr>
            <a:cxnSpLocks/>
          </p:cNvCxnSpPr>
          <p:nvPr/>
        </p:nvCxnSpPr>
        <p:spPr>
          <a:xfrm>
            <a:off x="11273481" y="3088012"/>
            <a:ext cx="0" cy="6665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6" name="Rectangle 105">
            <a:extLst>
              <a:ext uri="{FF2B5EF4-FFF2-40B4-BE49-F238E27FC236}">
                <a16:creationId xmlns:a16="http://schemas.microsoft.com/office/drawing/2014/main" xmlns="" id="{CC225483-97FE-6944-9534-73E60E194FD9}"/>
              </a:ext>
            </a:extLst>
          </p:cNvPr>
          <p:cNvSpPr/>
          <p:nvPr/>
        </p:nvSpPr>
        <p:spPr>
          <a:xfrm rot="16200000">
            <a:off x="8620060" y="5115281"/>
            <a:ext cx="3153199" cy="369332"/>
          </a:xfrm>
          <a:prstGeom prst="rect">
            <a:avLst/>
          </a:prstGeom>
        </p:spPr>
        <p:txBody>
          <a:bodyPr wrap="square">
            <a:spAutoFit/>
          </a:bodyPr>
          <a:lstStyle/>
          <a:p>
            <a:pPr algn="ctr"/>
            <a:r>
              <a:rPr lang="en-US" dirty="0">
                <a:latin typeface="Britannic Bold" panose="020B0903060703020204" pitchFamily="34" charset="77"/>
              </a:rPr>
              <a:t>STATISTICAL ANALYSIS</a:t>
            </a:r>
          </a:p>
        </p:txBody>
      </p:sp>
      <p:sp>
        <p:nvSpPr>
          <p:cNvPr id="107" name="TextBox 106">
            <a:extLst>
              <a:ext uri="{FF2B5EF4-FFF2-40B4-BE49-F238E27FC236}">
                <a16:creationId xmlns:a16="http://schemas.microsoft.com/office/drawing/2014/main" xmlns="" id="{1CEAD776-442E-1943-8072-4BCF64F86254}"/>
              </a:ext>
            </a:extLst>
          </p:cNvPr>
          <p:cNvSpPr txBox="1"/>
          <p:nvPr/>
        </p:nvSpPr>
        <p:spPr>
          <a:xfrm>
            <a:off x="10313219" y="4804552"/>
            <a:ext cx="1836240" cy="646331"/>
          </a:xfrm>
          <a:prstGeom prst="rect">
            <a:avLst/>
          </a:prstGeom>
          <a:noFill/>
        </p:spPr>
        <p:txBody>
          <a:bodyPr wrap="square" rtlCol="0">
            <a:spAutoFit/>
          </a:bodyPr>
          <a:lstStyle/>
          <a:p>
            <a:pPr algn="ctr"/>
            <a:r>
              <a:rPr lang="en-US" b="1" dirty="0">
                <a:solidFill>
                  <a:schemeClr val="bg1">
                    <a:lumMod val="65000"/>
                  </a:schemeClr>
                </a:solidFill>
                <a:latin typeface="Avenir Next" panose="020B0503020202020204" pitchFamily="34" charset="0"/>
              </a:rPr>
              <a:t>General Linear</a:t>
            </a:r>
          </a:p>
          <a:p>
            <a:pPr algn="ctr"/>
            <a:r>
              <a:rPr lang="en-US" b="1" dirty="0">
                <a:solidFill>
                  <a:schemeClr val="bg1">
                    <a:lumMod val="65000"/>
                  </a:schemeClr>
                </a:solidFill>
                <a:latin typeface="Avenir Next" panose="020B0503020202020204" pitchFamily="34" charset="0"/>
              </a:rPr>
              <a:t>Model</a:t>
            </a:r>
          </a:p>
        </p:txBody>
      </p:sp>
      <p:sp>
        <p:nvSpPr>
          <p:cNvPr id="108" name="Rectangle 107">
            <a:extLst>
              <a:ext uri="{FF2B5EF4-FFF2-40B4-BE49-F238E27FC236}">
                <a16:creationId xmlns:a16="http://schemas.microsoft.com/office/drawing/2014/main" xmlns="" id="{CF54DA40-E875-714A-A713-83358E2BEA96}"/>
              </a:ext>
            </a:extLst>
          </p:cNvPr>
          <p:cNvSpPr/>
          <p:nvPr/>
        </p:nvSpPr>
        <p:spPr>
          <a:xfrm>
            <a:off x="10456221" y="4025264"/>
            <a:ext cx="1625766" cy="430887"/>
          </a:xfrm>
          <a:prstGeom prst="rect">
            <a:avLst/>
          </a:prstGeom>
        </p:spPr>
        <p:txBody>
          <a:bodyPr wrap="none">
            <a:spAutoFit/>
          </a:bodyPr>
          <a:lstStyle/>
          <a:p>
            <a:r>
              <a:rPr lang="en-US" sz="1100" dirty="0">
                <a:latin typeface="Avenir Next" panose="020B0503020202020204" pitchFamily="34" charset="0"/>
              </a:rPr>
              <a:t>+ Design matrix</a:t>
            </a:r>
          </a:p>
          <a:p>
            <a:r>
              <a:rPr lang="en-US" sz="1100" dirty="0">
                <a:latin typeface="Avenir Next" panose="020B0503020202020204" pitchFamily="34" charset="0"/>
              </a:rPr>
              <a:t>+ Parameter estimates</a:t>
            </a:r>
          </a:p>
        </p:txBody>
      </p:sp>
      <p:cxnSp>
        <p:nvCxnSpPr>
          <p:cNvPr id="109" name="Straight Arrow Connector 108">
            <a:extLst>
              <a:ext uri="{FF2B5EF4-FFF2-40B4-BE49-F238E27FC236}">
                <a16:creationId xmlns:a16="http://schemas.microsoft.com/office/drawing/2014/main" xmlns="" id="{A1E14885-6A48-D74E-AEE8-62A2997EA273}"/>
              </a:ext>
            </a:extLst>
          </p:cNvPr>
          <p:cNvCxnSpPr>
            <a:cxnSpLocks/>
          </p:cNvCxnSpPr>
          <p:nvPr/>
        </p:nvCxnSpPr>
        <p:spPr>
          <a:xfrm>
            <a:off x="11273481" y="4451160"/>
            <a:ext cx="0" cy="2342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xmlns="" id="{37056DF1-A256-5240-8669-C43E9C141276}"/>
              </a:ext>
            </a:extLst>
          </p:cNvPr>
          <p:cNvCxnSpPr>
            <a:cxnSpLocks/>
          </p:cNvCxnSpPr>
          <p:nvPr/>
        </p:nvCxnSpPr>
        <p:spPr>
          <a:xfrm>
            <a:off x="11261867" y="5484311"/>
            <a:ext cx="0" cy="2342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3" name="Picture 112" descr="A picture containing photo, colorful, different, colored&#10;&#10;Description automatically generated">
            <a:extLst>
              <a:ext uri="{FF2B5EF4-FFF2-40B4-BE49-F238E27FC236}">
                <a16:creationId xmlns:a16="http://schemas.microsoft.com/office/drawing/2014/main" xmlns="" id="{E9B57BD4-2071-464D-B41C-7D0B3FE29367}"/>
              </a:ext>
            </a:extLst>
          </p:cNvPr>
          <p:cNvPicPr>
            <a:picLocks noChangeAspect="1"/>
          </p:cNvPicPr>
          <p:nvPr/>
        </p:nvPicPr>
        <p:blipFill>
          <a:blip r:embed="rId9">
            <a:extLst>
              <a:ext uri="{BEBA8EAE-BF5A-486C-A8C5-ECC9F3942E4B}">
                <a14:imgProps xmlns:a14="http://schemas.microsoft.com/office/drawing/2010/main" xmlns="">
                  <a14:imgLayer r:embed="rId10">
                    <a14:imgEffect>
                      <a14:saturation sat="0"/>
                    </a14:imgEffect>
                  </a14:imgLayer>
                </a14:imgProps>
              </a:ext>
            </a:extLst>
          </a:blip>
          <a:stretch>
            <a:fillRect/>
          </a:stretch>
        </p:blipFill>
        <p:spPr>
          <a:xfrm>
            <a:off x="10863341" y="5853121"/>
            <a:ext cx="811526" cy="657222"/>
          </a:xfrm>
          <a:prstGeom prst="rect">
            <a:avLst/>
          </a:prstGeom>
        </p:spPr>
      </p:pic>
      <p:sp>
        <p:nvSpPr>
          <p:cNvPr id="114" name="Rectangle 113">
            <a:extLst>
              <a:ext uri="{FF2B5EF4-FFF2-40B4-BE49-F238E27FC236}">
                <a16:creationId xmlns:a16="http://schemas.microsoft.com/office/drawing/2014/main" xmlns="" id="{821EBB90-D443-4F44-9D27-7923744AFE34}"/>
              </a:ext>
            </a:extLst>
          </p:cNvPr>
          <p:cNvSpPr/>
          <p:nvPr/>
        </p:nvSpPr>
        <p:spPr>
          <a:xfrm>
            <a:off x="10282202" y="6575193"/>
            <a:ext cx="1939954" cy="261610"/>
          </a:xfrm>
          <a:prstGeom prst="rect">
            <a:avLst/>
          </a:prstGeom>
        </p:spPr>
        <p:txBody>
          <a:bodyPr wrap="none">
            <a:spAutoFit/>
          </a:bodyPr>
          <a:lstStyle/>
          <a:p>
            <a:pPr algn="ctr"/>
            <a:r>
              <a:rPr lang="en-US" sz="1100" b="1" dirty="0">
                <a:solidFill>
                  <a:schemeClr val="bg1">
                    <a:lumMod val="65000"/>
                  </a:schemeClr>
                </a:solidFill>
                <a:latin typeface="Avenir Next" panose="020B0503020202020204" pitchFamily="34" charset="0"/>
              </a:rPr>
              <a:t>Statistical Parameter Map</a:t>
            </a:r>
          </a:p>
        </p:txBody>
      </p:sp>
      <p:sp>
        <p:nvSpPr>
          <p:cNvPr id="71" name="TextBox 70">
            <a:extLst>
              <a:ext uri="{FF2B5EF4-FFF2-40B4-BE49-F238E27FC236}">
                <a16:creationId xmlns:a16="http://schemas.microsoft.com/office/drawing/2014/main" xmlns="" id="{F7D59149-0F49-564C-ABA6-BA4DB587C267}"/>
              </a:ext>
            </a:extLst>
          </p:cNvPr>
          <p:cNvSpPr txBox="1"/>
          <p:nvPr/>
        </p:nvSpPr>
        <p:spPr>
          <a:xfrm>
            <a:off x="5098896" y="1803540"/>
            <a:ext cx="3279416" cy="338554"/>
          </a:xfrm>
          <a:prstGeom prst="rect">
            <a:avLst/>
          </a:prstGeom>
          <a:noFill/>
          <a:ln>
            <a:solidFill>
              <a:schemeClr val="accent4"/>
            </a:solidFill>
          </a:ln>
        </p:spPr>
        <p:txBody>
          <a:bodyPr wrap="square" rtlCol="0" anchor="ctr">
            <a:spAutoFit/>
          </a:bodyPr>
          <a:lstStyle/>
          <a:p>
            <a:pPr algn="ctr"/>
            <a:r>
              <a:rPr lang="en-US" sz="1600" b="1" dirty="0">
                <a:solidFill>
                  <a:schemeClr val="accent4"/>
                </a:solidFill>
                <a:latin typeface="Avenir Next" panose="020B0503020202020204" pitchFamily="34" charset="0"/>
              </a:rPr>
              <a:t>4 STAGES of PREPROCESSING</a:t>
            </a:r>
          </a:p>
        </p:txBody>
      </p:sp>
      <p:graphicFrame>
        <p:nvGraphicFramePr>
          <p:cNvPr id="73" name="Table 72">
            <a:extLst>
              <a:ext uri="{FF2B5EF4-FFF2-40B4-BE49-F238E27FC236}">
                <a16:creationId xmlns:a16="http://schemas.microsoft.com/office/drawing/2014/main" xmlns="" id="{FDC7326A-DF01-3441-B773-EC1FF1A90E84}"/>
              </a:ext>
            </a:extLst>
          </p:cNvPr>
          <p:cNvGraphicFramePr>
            <a:graphicFrameLocks noGrp="1"/>
          </p:cNvGraphicFramePr>
          <p:nvPr>
            <p:extLst>
              <p:ext uri="{D42A27DB-BD31-4B8C-83A1-F6EECF244321}">
                <p14:modId xmlns:p14="http://schemas.microsoft.com/office/powerpoint/2010/main" xmlns="" val="4172657390"/>
              </p:ext>
            </p:extLst>
          </p:nvPr>
        </p:nvGraphicFramePr>
        <p:xfrm>
          <a:off x="-2" y="764367"/>
          <a:ext cx="12192000" cy="584775"/>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xmlns="" val="4085898051"/>
                    </a:ext>
                  </a:extLst>
                </a:gridCol>
                <a:gridCol w="2438400">
                  <a:extLst>
                    <a:ext uri="{9D8B030D-6E8A-4147-A177-3AD203B41FA5}">
                      <a16:colId xmlns:a16="http://schemas.microsoft.com/office/drawing/2014/main" xmlns="" val="3125894412"/>
                    </a:ext>
                  </a:extLst>
                </a:gridCol>
                <a:gridCol w="2438400">
                  <a:extLst>
                    <a:ext uri="{9D8B030D-6E8A-4147-A177-3AD203B41FA5}">
                      <a16:colId xmlns:a16="http://schemas.microsoft.com/office/drawing/2014/main" xmlns="" val="4246370681"/>
                    </a:ext>
                  </a:extLst>
                </a:gridCol>
                <a:gridCol w="2438400">
                  <a:extLst>
                    <a:ext uri="{9D8B030D-6E8A-4147-A177-3AD203B41FA5}">
                      <a16:colId xmlns:a16="http://schemas.microsoft.com/office/drawing/2014/main" xmlns="" val="1970071026"/>
                    </a:ext>
                  </a:extLst>
                </a:gridCol>
                <a:gridCol w="2438400">
                  <a:extLst>
                    <a:ext uri="{9D8B030D-6E8A-4147-A177-3AD203B41FA5}">
                      <a16:colId xmlns:a16="http://schemas.microsoft.com/office/drawing/2014/main" xmlns="" val="280371215"/>
                    </a:ext>
                  </a:extLst>
                </a:gridCol>
              </a:tblGrid>
              <a:tr h="584775">
                <a:tc>
                  <a:txBody>
                    <a:bodyPr/>
                    <a:lstStyle/>
                    <a:p>
                      <a:pPr algn="ctr"/>
                      <a:r>
                        <a:rPr lang="en-US" dirty="0">
                          <a:solidFill>
                            <a:schemeClr val="tx1"/>
                          </a:solidFill>
                          <a:latin typeface="Britannic Bold" panose="020B0903060703020204" pitchFamily="34" charset="77"/>
                        </a:rPr>
                        <a:t>Place </a:t>
                      </a:r>
                      <a:r>
                        <a:rPr lang="en-US" sz="1200" dirty="0">
                          <a:solidFill>
                            <a:schemeClr val="tx1"/>
                          </a:solidFill>
                          <a:latin typeface="Britannic Bold" panose="020B0903060703020204" pitchFamily="34" charset="77"/>
                        </a:rPr>
                        <a:t>in</a:t>
                      </a:r>
                      <a:r>
                        <a:rPr lang="en-US" dirty="0">
                          <a:solidFill>
                            <a:schemeClr val="tx1"/>
                          </a:solidFill>
                          <a:latin typeface="Britannic Bold" panose="020B0903060703020204" pitchFamily="34" charset="77"/>
                        </a:rPr>
                        <a:t> preprocessing</a:t>
                      </a:r>
                    </a:p>
                  </a:txBody>
                  <a:tcPr anchor="ctr">
                    <a:solidFill>
                      <a:srgbClr val="D9D9D9"/>
                    </a:solidFill>
                  </a:tcPr>
                </a:tc>
                <a:tc>
                  <a:txBody>
                    <a:bodyPr/>
                    <a:lstStyle/>
                    <a:p>
                      <a:pPr algn="ctr"/>
                      <a:r>
                        <a:rPr lang="en-US" dirty="0">
                          <a:solidFill>
                            <a:schemeClr val="bg1">
                              <a:lumMod val="75000"/>
                            </a:schemeClr>
                          </a:solidFill>
                          <a:latin typeface="Britannic Bold" panose="020B0903060703020204" pitchFamily="34" charset="77"/>
                        </a:rPr>
                        <a:t>fMRI</a:t>
                      </a:r>
                      <a:r>
                        <a:rPr lang="en-US" baseline="0" dirty="0">
                          <a:solidFill>
                            <a:schemeClr val="bg1">
                              <a:lumMod val="75000"/>
                            </a:schemeClr>
                          </a:solidFill>
                          <a:latin typeface="Britannic Bold" panose="020B0903060703020204" pitchFamily="34" charset="77"/>
                        </a:rPr>
                        <a:t> v</a:t>
                      </a:r>
                      <a:r>
                        <a:rPr lang="en-US" dirty="0">
                          <a:solidFill>
                            <a:schemeClr val="bg1">
                              <a:lumMod val="75000"/>
                            </a:schemeClr>
                          </a:solidFill>
                          <a:latin typeface="Britannic Bold" panose="020B0903060703020204" pitchFamily="34" charset="77"/>
                        </a:rPr>
                        <a:t>oxel</a:t>
                      </a:r>
                    </a:p>
                  </a:txBody>
                  <a:tcPr anchor="ctr">
                    <a:solidFill>
                      <a:srgbClr val="D9D9D9"/>
                    </a:solidFill>
                  </a:tcPr>
                </a:tc>
                <a:tc>
                  <a:txBody>
                    <a:bodyPr/>
                    <a:lstStyle/>
                    <a:p>
                      <a:pPr algn="ctr"/>
                      <a:r>
                        <a:rPr lang="en-US" dirty="0">
                          <a:solidFill>
                            <a:schemeClr val="bg1">
                              <a:lumMod val="75000"/>
                            </a:schemeClr>
                          </a:solidFill>
                          <a:latin typeface="Britannic Bold" panose="020B0903060703020204" pitchFamily="34" charset="77"/>
                        </a:rPr>
                        <a:t>Key assumptions</a:t>
                      </a:r>
                    </a:p>
                  </a:txBody>
                  <a:tcPr anchor="ctr">
                    <a:solidFill>
                      <a:srgbClr val="D9D9D9"/>
                    </a:solidFill>
                  </a:tcPr>
                </a:tc>
                <a:tc>
                  <a:txBody>
                    <a:bodyPr/>
                    <a:lstStyle/>
                    <a:p>
                      <a:pPr algn="ctr"/>
                      <a:r>
                        <a:rPr lang="en-US" dirty="0">
                          <a:solidFill>
                            <a:schemeClr val="bg1">
                              <a:lumMod val="75000"/>
                            </a:schemeClr>
                          </a:solidFill>
                          <a:latin typeface="Britannic Bold" panose="020B0903060703020204" pitchFamily="34" charset="77"/>
                        </a:rPr>
                        <a:t>Head movements</a:t>
                      </a:r>
                    </a:p>
                  </a:txBody>
                  <a:tcPr anchor="ctr">
                    <a:solidFill>
                      <a:srgbClr val="D9D9D9"/>
                    </a:solidFill>
                  </a:tcPr>
                </a:tc>
                <a:tc>
                  <a:txBody>
                    <a:bodyPr/>
                    <a:lstStyle/>
                    <a:p>
                      <a:pPr algn="ctr"/>
                      <a:r>
                        <a:rPr lang="en-US" dirty="0">
                          <a:solidFill>
                            <a:schemeClr val="bg1">
                              <a:lumMod val="75000"/>
                            </a:schemeClr>
                          </a:solidFill>
                          <a:latin typeface="Britannic Bold" panose="020B0903060703020204" pitchFamily="34" charset="77"/>
                        </a:rPr>
                        <a:t>Registration</a:t>
                      </a:r>
                    </a:p>
                  </a:txBody>
                  <a:tcPr anchor="ctr">
                    <a:solidFill>
                      <a:srgbClr val="D9D9D9"/>
                    </a:solidFill>
                  </a:tcPr>
                </a:tc>
                <a:extLst>
                  <a:ext uri="{0D108BD9-81ED-4DB2-BD59-A6C34878D82A}">
                    <a16:rowId xmlns:a16="http://schemas.microsoft.com/office/drawing/2014/main" xmlns="" val="466733712"/>
                  </a:ext>
                </a:extLst>
              </a:tr>
            </a:tbl>
          </a:graphicData>
        </a:graphic>
      </p:graphicFrame>
    </p:spTree>
    <p:extLst>
      <p:ext uri="{BB962C8B-B14F-4D97-AF65-F5344CB8AC3E}">
        <p14:creationId xmlns:p14="http://schemas.microsoft.com/office/powerpoint/2010/main" xmlns="" val="1046743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A8F7F535-F1A1-A642-ADA4-465DFC798FE0}"/>
              </a:ext>
            </a:extLst>
          </p:cNvPr>
          <p:cNvGrpSpPr/>
          <p:nvPr/>
        </p:nvGrpSpPr>
        <p:grpSpPr>
          <a:xfrm>
            <a:off x="0" y="0"/>
            <a:ext cx="12192000" cy="596349"/>
            <a:chOff x="0" y="0"/>
            <a:chExt cx="12192000" cy="596349"/>
          </a:xfrm>
        </p:grpSpPr>
        <p:sp>
          <p:nvSpPr>
            <p:cNvPr id="11" name="Rectangle 10">
              <a:extLst>
                <a:ext uri="{FF2B5EF4-FFF2-40B4-BE49-F238E27FC236}">
                  <a16:creationId xmlns:a16="http://schemas.microsoft.com/office/drawing/2014/main" xmlns="" id="{5F0662B8-0C9F-3346-8A52-B6554B317AED}"/>
                </a:ext>
              </a:extLst>
            </p:cNvPr>
            <p:cNvSpPr/>
            <p:nvPr/>
          </p:nvSpPr>
          <p:spPr>
            <a:xfrm>
              <a:off x="0" y="0"/>
              <a:ext cx="12192000" cy="5963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0A65C367-D308-3047-AA18-AF9DEDCEEB39}"/>
                </a:ext>
              </a:extLst>
            </p:cNvPr>
            <p:cNvPicPr>
              <a:picLocks noChangeAspect="1"/>
            </p:cNvPicPr>
            <p:nvPr/>
          </p:nvPicPr>
          <p:blipFill rotWithShape="1">
            <a:blip r:embed="rId2"/>
            <a:srcRect l="8479" t="31443" r="8747" b="31264"/>
            <a:stretch/>
          </p:blipFill>
          <p:spPr>
            <a:xfrm>
              <a:off x="9899374" y="0"/>
              <a:ext cx="2292626" cy="596349"/>
            </a:xfrm>
            <a:prstGeom prst="rect">
              <a:avLst/>
            </a:prstGeom>
          </p:spPr>
        </p:pic>
      </p:grpSp>
      <p:sp>
        <p:nvSpPr>
          <p:cNvPr id="15" name="Rectangle 14">
            <a:extLst>
              <a:ext uri="{FF2B5EF4-FFF2-40B4-BE49-F238E27FC236}">
                <a16:creationId xmlns:a16="http://schemas.microsoft.com/office/drawing/2014/main" xmlns="" id="{27AEBFD7-0064-CC49-BCA3-2685A47724A3}"/>
              </a:ext>
            </a:extLst>
          </p:cNvPr>
          <p:cNvSpPr/>
          <p:nvPr/>
        </p:nvSpPr>
        <p:spPr>
          <a:xfrm>
            <a:off x="147563" y="114333"/>
            <a:ext cx="3257607" cy="461665"/>
          </a:xfrm>
          <a:prstGeom prst="rect">
            <a:avLst/>
          </a:prstGeom>
        </p:spPr>
        <p:txBody>
          <a:bodyPr wrap="square">
            <a:spAutoFit/>
          </a:bodyPr>
          <a:lstStyle/>
          <a:p>
            <a:r>
              <a:rPr lang="en-US" sz="2400" dirty="0">
                <a:solidFill>
                  <a:schemeClr val="accent4">
                    <a:lumMod val="40000"/>
                    <a:lumOff val="60000"/>
                  </a:schemeClr>
                </a:solidFill>
                <a:latin typeface="Britannic Bold" panose="020B0903060703020204" pitchFamily="34" charset="77"/>
              </a:rPr>
              <a:t>REALIGNING</a:t>
            </a:r>
            <a:endParaRPr lang="en-US" sz="2400" dirty="0">
              <a:solidFill>
                <a:schemeClr val="accent4">
                  <a:lumMod val="40000"/>
                  <a:lumOff val="60000"/>
                </a:schemeClr>
              </a:solidFill>
            </a:endParaRPr>
          </a:p>
        </p:txBody>
      </p:sp>
      <p:graphicFrame>
        <p:nvGraphicFramePr>
          <p:cNvPr id="16" name="Table 15">
            <a:extLst>
              <a:ext uri="{FF2B5EF4-FFF2-40B4-BE49-F238E27FC236}">
                <a16:creationId xmlns:a16="http://schemas.microsoft.com/office/drawing/2014/main" xmlns="" id="{FDC7326A-DF01-3441-B773-EC1FF1A90E84}"/>
              </a:ext>
            </a:extLst>
          </p:cNvPr>
          <p:cNvGraphicFramePr>
            <a:graphicFrameLocks noGrp="1"/>
          </p:cNvGraphicFramePr>
          <p:nvPr>
            <p:extLst>
              <p:ext uri="{D42A27DB-BD31-4B8C-83A1-F6EECF244321}">
                <p14:modId xmlns:p14="http://schemas.microsoft.com/office/powerpoint/2010/main" xmlns="" val="1815164278"/>
              </p:ext>
            </p:extLst>
          </p:nvPr>
        </p:nvGraphicFramePr>
        <p:xfrm>
          <a:off x="-2" y="764367"/>
          <a:ext cx="12192000" cy="584775"/>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xmlns="" val="4085898051"/>
                    </a:ext>
                  </a:extLst>
                </a:gridCol>
                <a:gridCol w="2438400">
                  <a:extLst>
                    <a:ext uri="{9D8B030D-6E8A-4147-A177-3AD203B41FA5}">
                      <a16:colId xmlns:a16="http://schemas.microsoft.com/office/drawing/2014/main" xmlns="" val="3125894412"/>
                    </a:ext>
                  </a:extLst>
                </a:gridCol>
                <a:gridCol w="2438400">
                  <a:extLst>
                    <a:ext uri="{9D8B030D-6E8A-4147-A177-3AD203B41FA5}">
                      <a16:colId xmlns:a16="http://schemas.microsoft.com/office/drawing/2014/main" xmlns="" val="4246370681"/>
                    </a:ext>
                  </a:extLst>
                </a:gridCol>
                <a:gridCol w="2438400">
                  <a:extLst>
                    <a:ext uri="{9D8B030D-6E8A-4147-A177-3AD203B41FA5}">
                      <a16:colId xmlns:a16="http://schemas.microsoft.com/office/drawing/2014/main" xmlns="" val="1970071026"/>
                    </a:ext>
                  </a:extLst>
                </a:gridCol>
                <a:gridCol w="2438400">
                  <a:extLst>
                    <a:ext uri="{9D8B030D-6E8A-4147-A177-3AD203B41FA5}">
                      <a16:colId xmlns:a16="http://schemas.microsoft.com/office/drawing/2014/main" xmlns="" val="280371215"/>
                    </a:ext>
                  </a:extLst>
                </a:gridCol>
              </a:tblGrid>
              <a:tr h="584775">
                <a:tc>
                  <a:txBody>
                    <a:bodyPr/>
                    <a:lstStyle/>
                    <a:p>
                      <a:pPr algn="ctr"/>
                      <a:r>
                        <a:rPr lang="en-US" dirty="0">
                          <a:solidFill>
                            <a:schemeClr val="bg1">
                              <a:lumMod val="75000"/>
                            </a:schemeClr>
                          </a:solidFill>
                          <a:latin typeface="Britannic Bold" panose="020B0903060703020204" pitchFamily="34" charset="77"/>
                        </a:rPr>
                        <a:t>Place </a:t>
                      </a:r>
                      <a:r>
                        <a:rPr lang="en-US" sz="1200" dirty="0">
                          <a:solidFill>
                            <a:schemeClr val="bg1">
                              <a:lumMod val="75000"/>
                            </a:schemeClr>
                          </a:solidFill>
                          <a:latin typeface="Britannic Bold" panose="020B0903060703020204" pitchFamily="34" charset="77"/>
                        </a:rPr>
                        <a:t>in</a:t>
                      </a:r>
                      <a:r>
                        <a:rPr lang="en-US" dirty="0">
                          <a:solidFill>
                            <a:schemeClr val="bg1">
                              <a:lumMod val="75000"/>
                            </a:schemeClr>
                          </a:solidFill>
                          <a:latin typeface="Britannic Bold" panose="020B0903060703020204" pitchFamily="34" charset="77"/>
                        </a:rPr>
                        <a:t> preprocessing</a:t>
                      </a:r>
                    </a:p>
                  </a:txBody>
                  <a:tcPr anchor="ctr">
                    <a:solidFill>
                      <a:srgbClr val="D9D9D9"/>
                    </a:solidFill>
                  </a:tcPr>
                </a:tc>
                <a:tc>
                  <a:txBody>
                    <a:bodyPr/>
                    <a:lstStyle/>
                    <a:p>
                      <a:pPr algn="ctr"/>
                      <a:r>
                        <a:rPr lang="en-US" dirty="0">
                          <a:solidFill>
                            <a:schemeClr val="tx1"/>
                          </a:solidFill>
                          <a:latin typeface="Britannic Bold" panose="020B0903060703020204" pitchFamily="34" charset="77"/>
                        </a:rPr>
                        <a:t>fMRI</a:t>
                      </a:r>
                      <a:r>
                        <a:rPr lang="en-US" baseline="0" dirty="0">
                          <a:solidFill>
                            <a:schemeClr val="tx1"/>
                          </a:solidFill>
                          <a:latin typeface="Britannic Bold" panose="020B0903060703020204" pitchFamily="34" charset="77"/>
                        </a:rPr>
                        <a:t> v</a:t>
                      </a:r>
                      <a:r>
                        <a:rPr lang="en-US" dirty="0">
                          <a:solidFill>
                            <a:schemeClr val="tx1"/>
                          </a:solidFill>
                          <a:latin typeface="Britannic Bold" panose="020B0903060703020204" pitchFamily="34" charset="77"/>
                        </a:rPr>
                        <a:t>oxel</a:t>
                      </a:r>
                    </a:p>
                  </a:txBody>
                  <a:tcPr anchor="ctr">
                    <a:solidFill>
                      <a:srgbClr val="D9D9D9"/>
                    </a:solidFill>
                  </a:tcPr>
                </a:tc>
                <a:tc>
                  <a:txBody>
                    <a:bodyPr/>
                    <a:lstStyle/>
                    <a:p>
                      <a:pPr algn="ctr"/>
                      <a:r>
                        <a:rPr lang="en-US" dirty="0">
                          <a:solidFill>
                            <a:schemeClr val="bg1">
                              <a:lumMod val="75000"/>
                            </a:schemeClr>
                          </a:solidFill>
                          <a:latin typeface="Britannic Bold" panose="020B0903060703020204" pitchFamily="34" charset="77"/>
                        </a:rPr>
                        <a:t>Key assumptions</a:t>
                      </a:r>
                    </a:p>
                  </a:txBody>
                  <a:tcPr anchor="ctr">
                    <a:solidFill>
                      <a:srgbClr val="D9D9D9"/>
                    </a:solidFill>
                  </a:tcPr>
                </a:tc>
                <a:tc>
                  <a:txBody>
                    <a:bodyPr/>
                    <a:lstStyle/>
                    <a:p>
                      <a:pPr algn="ctr"/>
                      <a:r>
                        <a:rPr lang="en-US" dirty="0">
                          <a:solidFill>
                            <a:schemeClr val="bg1">
                              <a:lumMod val="75000"/>
                            </a:schemeClr>
                          </a:solidFill>
                          <a:latin typeface="Britannic Bold" panose="020B0903060703020204" pitchFamily="34" charset="77"/>
                        </a:rPr>
                        <a:t>Head movements</a:t>
                      </a:r>
                    </a:p>
                  </a:txBody>
                  <a:tcPr anchor="ctr">
                    <a:solidFill>
                      <a:srgbClr val="D9D9D9"/>
                    </a:solidFill>
                  </a:tcPr>
                </a:tc>
                <a:tc>
                  <a:txBody>
                    <a:bodyPr/>
                    <a:lstStyle/>
                    <a:p>
                      <a:pPr algn="ctr"/>
                      <a:r>
                        <a:rPr lang="en-US" dirty="0">
                          <a:solidFill>
                            <a:schemeClr val="bg1">
                              <a:lumMod val="75000"/>
                            </a:schemeClr>
                          </a:solidFill>
                          <a:latin typeface="Britannic Bold" panose="020B0903060703020204" pitchFamily="34" charset="77"/>
                        </a:rPr>
                        <a:t>Registration</a:t>
                      </a:r>
                    </a:p>
                  </a:txBody>
                  <a:tcPr anchor="ctr">
                    <a:solidFill>
                      <a:srgbClr val="D9D9D9"/>
                    </a:solidFill>
                  </a:tcPr>
                </a:tc>
                <a:extLst>
                  <a:ext uri="{0D108BD9-81ED-4DB2-BD59-A6C34878D82A}">
                    <a16:rowId xmlns:a16="http://schemas.microsoft.com/office/drawing/2014/main" xmlns="" val="466733712"/>
                  </a:ext>
                </a:extLst>
              </a:tr>
            </a:tbl>
          </a:graphicData>
        </a:graphic>
      </p:graphicFrame>
      <p:pic>
        <p:nvPicPr>
          <p:cNvPr id="21" name="Picture 20" descr="A picture containing photo, monitor, animal, screen&#10;&#10;Description automatically generated">
            <a:extLst>
              <a:ext uri="{FF2B5EF4-FFF2-40B4-BE49-F238E27FC236}">
                <a16:creationId xmlns:a16="http://schemas.microsoft.com/office/drawing/2014/main" xmlns="" id="{137D5C4B-D05D-5E43-A4C0-BE853B0A65DA}"/>
              </a:ext>
            </a:extLst>
          </p:cNvPr>
          <p:cNvPicPr>
            <a:picLocks noChangeAspect="1"/>
          </p:cNvPicPr>
          <p:nvPr/>
        </p:nvPicPr>
        <p:blipFill rotWithShape="1">
          <a:blip r:embed="rId3"/>
          <a:srcRect t="669" r="624" b="2028"/>
          <a:stretch/>
        </p:blipFill>
        <p:spPr>
          <a:xfrm>
            <a:off x="9173109" y="1626549"/>
            <a:ext cx="1075107" cy="1062213"/>
          </a:xfrm>
          <a:prstGeom prst="rect">
            <a:avLst/>
          </a:prstGeom>
        </p:spPr>
      </p:pic>
      <p:pic>
        <p:nvPicPr>
          <p:cNvPr id="24" name="Picture 23" descr="A picture containing photo, monitor, animal, screen&#10;&#10;Description automatically generated">
            <a:extLst>
              <a:ext uri="{FF2B5EF4-FFF2-40B4-BE49-F238E27FC236}">
                <a16:creationId xmlns:a16="http://schemas.microsoft.com/office/drawing/2014/main" xmlns="" id="{C3DC3247-097D-6D4A-9466-C73668B71B6D}"/>
              </a:ext>
            </a:extLst>
          </p:cNvPr>
          <p:cNvPicPr>
            <a:picLocks noChangeAspect="1"/>
          </p:cNvPicPr>
          <p:nvPr/>
        </p:nvPicPr>
        <p:blipFill rotWithShape="1">
          <a:blip r:embed="rId3"/>
          <a:srcRect t="669" r="624" b="2028"/>
          <a:stretch/>
        </p:blipFill>
        <p:spPr>
          <a:xfrm rot="859985">
            <a:off x="6156733" y="1599899"/>
            <a:ext cx="1074891" cy="1062000"/>
          </a:xfrm>
          <a:prstGeom prst="rect">
            <a:avLst/>
          </a:prstGeom>
        </p:spPr>
      </p:pic>
      <p:pic>
        <p:nvPicPr>
          <p:cNvPr id="25" name="Picture 24" descr="A picture containing photo, monitor, animal, screen&#10;&#10;Description automatically generated">
            <a:extLst>
              <a:ext uri="{FF2B5EF4-FFF2-40B4-BE49-F238E27FC236}">
                <a16:creationId xmlns:a16="http://schemas.microsoft.com/office/drawing/2014/main" xmlns="" id="{26D3E212-1940-4C4E-BAD4-665EE1C68DA1}"/>
              </a:ext>
            </a:extLst>
          </p:cNvPr>
          <p:cNvPicPr>
            <a:picLocks noChangeAspect="1"/>
          </p:cNvPicPr>
          <p:nvPr/>
        </p:nvPicPr>
        <p:blipFill rotWithShape="1">
          <a:blip r:embed="rId3"/>
          <a:srcRect t="669" r="624" b="2028"/>
          <a:stretch/>
        </p:blipFill>
        <p:spPr>
          <a:xfrm>
            <a:off x="5711467" y="1785191"/>
            <a:ext cx="1075107" cy="1062213"/>
          </a:xfrm>
          <a:prstGeom prst="rect">
            <a:avLst/>
          </a:prstGeom>
        </p:spPr>
      </p:pic>
      <p:pic>
        <p:nvPicPr>
          <p:cNvPr id="26" name="Picture 25" descr="A picture containing photo, monitor, animal, screen&#10;&#10;Description automatically generated">
            <a:extLst>
              <a:ext uri="{FF2B5EF4-FFF2-40B4-BE49-F238E27FC236}">
                <a16:creationId xmlns:a16="http://schemas.microsoft.com/office/drawing/2014/main" xmlns="" id="{EB77A9BE-1D05-8F42-B980-02456063C3DA}"/>
              </a:ext>
            </a:extLst>
          </p:cNvPr>
          <p:cNvPicPr>
            <a:picLocks noChangeAspect="1"/>
          </p:cNvPicPr>
          <p:nvPr/>
        </p:nvPicPr>
        <p:blipFill rotWithShape="1">
          <a:blip r:embed="rId3"/>
          <a:srcRect t="669" r="624" b="2028"/>
          <a:stretch/>
        </p:blipFill>
        <p:spPr>
          <a:xfrm rot="230273">
            <a:off x="5116266" y="1609469"/>
            <a:ext cx="1075107" cy="1062213"/>
          </a:xfrm>
          <a:prstGeom prst="rect">
            <a:avLst/>
          </a:prstGeom>
        </p:spPr>
      </p:pic>
      <p:pic>
        <p:nvPicPr>
          <p:cNvPr id="27" name="Picture 26" descr="A picture containing photo, monitor, animal, screen&#10;&#10;Description automatically generated">
            <a:extLst>
              <a:ext uri="{FF2B5EF4-FFF2-40B4-BE49-F238E27FC236}">
                <a16:creationId xmlns:a16="http://schemas.microsoft.com/office/drawing/2014/main" xmlns="" id="{39E29E4A-4EB6-F044-B520-66753881B5C9}"/>
              </a:ext>
            </a:extLst>
          </p:cNvPr>
          <p:cNvPicPr>
            <a:picLocks noChangeAspect="1"/>
          </p:cNvPicPr>
          <p:nvPr/>
        </p:nvPicPr>
        <p:blipFill rotWithShape="1">
          <a:blip r:embed="rId3"/>
          <a:srcRect t="669" r="624" b="2028"/>
          <a:stretch/>
        </p:blipFill>
        <p:spPr>
          <a:xfrm rot="21046389">
            <a:off x="4758748" y="1612108"/>
            <a:ext cx="1075107" cy="1062213"/>
          </a:xfrm>
          <a:prstGeom prst="rect">
            <a:avLst/>
          </a:prstGeom>
        </p:spPr>
      </p:pic>
      <p:sp>
        <p:nvSpPr>
          <p:cNvPr id="31" name="TextBox 30">
            <a:extLst>
              <a:ext uri="{FF2B5EF4-FFF2-40B4-BE49-F238E27FC236}">
                <a16:creationId xmlns:a16="http://schemas.microsoft.com/office/drawing/2014/main" xmlns="" id="{BE2DC109-5BAC-FA4D-8E75-8A40B30A1B6C}"/>
              </a:ext>
            </a:extLst>
          </p:cNvPr>
          <p:cNvSpPr txBox="1"/>
          <p:nvPr/>
        </p:nvSpPr>
        <p:spPr>
          <a:xfrm>
            <a:off x="633860" y="1905240"/>
            <a:ext cx="2983899" cy="461665"/>
          </a:xfrm>
          <a:prstGeom prst="rect">
            <a:avLst/>
          </a:prstGeom>
          <a:noFill/>
        </p:spPr>
        <p:txBody>
          <a:bodyPr wrap="square" rtlCol="0">
            <a:spAutoFit/>
          </a:bodyPr>
          <a:lstStyle/>
          <a:p>
            <a:pPr algn="ctr"/>
            <a:r>
              <a:rPr lang="en-US" sz="2400" b="1" dirty="0">
                <a:solidFill>
                  <a:srgbClr val="D06647"/>
                </a:solidFill>
                <a:latin typeface="Avenir Next" panose="020B0503020202020204" pitchFamily="34" charset="0"/>
              </a:rPr>
              <a:t>fMRI time-series</a:t>
            </a:r>
          </a:p>
        </p:txBody>
      </p:sp>
      <p:pic>
        <p:nvPicPr>
          <p:cNvPr id="13" name="Picture 12">
            <a:extLst>
              <a:ext uri="{FF2B5EF4-FFF2-40B4-BE49-F238E27FC236}">
                <a16:creationId xmlns:a16="http://schemas.microsoft.com/office/drawing/2014/main" xmlns="" id="{7609CBBD-5F25-7046-A205-E16263DA51CB}"/>
              </a:ext>
            </a:extLst>
          </p:cNvPr>
          <p:cNvPicPr>
            <a:picLocks noChangeAspect="1"/>
          </p:cNvPicPr>
          <p:nvPr/>
        </p:nvPicPr>
        <p:blipFill>
          <a:blip r:embed="rId4"/>
          <a:stretch>
            <a:fillRect/>
          </a:stretch>
        </p:blipFill>
        <p:spPr>
          <a:xfrm>
            <a:off x="0" y="3586602"/>
            <a:ext cx="5802352" cy="3221495"/>
          </a:xfrm>
          <a:prstGeom prst="rect">
            <a:avLst/>
          </a:prstGeom>
        </p:spPr>
      </p:pic>
      <p:cxnSp>
        <p:nvCxnSpPr>
          <p:cNvPr id="32" name="Straight Connector 31">
            <a:extLst>
              <a:ext uri="{FF2B5EF4-FFF2-40B4-BE49-F238E27FC236}">
                <a16:creationId xmlns:a16="http://schemas.microsoft.com/office/drawing/2014/main" xmlns="" id="{45D5A8C2-055C-6648-AFE2-6BFA2B07826D}"/>
              </a:ext>
            </a:extLst>
          </p:cNvPr>
          <p:cNvCxnSpPr/>
          <p:nvPr/>
        </p:nvCxnSpPr>
        <p:spPr>
          <a:xfrm>
            <a:off x="482988" y="2376539"/>
            <a:ext cx="3285641" cy="0"/>
          </a:xfrm>
          <a:prstGeom prst="line">
            <a:avLst/>
          </a:prstGeom>
          <a:ln>
            <a:solidFill>
              <a:srgbClr val="D06647"/>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xmlns="" id="{D7DF2198-4BC5-7D48-AE00-32B352568BC8}"/>
              </a:ext>
            </a:extLst>
          </p:cNvPr>
          <p:cNvSpPr/>
          <p:nvPr/>
        </p:nvSpPr>
        <p:spPr>
          <a:xfrm>
            <a:off x="4712212" y="3083101"/>
            <a:ext cx="2399696" cy="369332"/>
          </a:xfrm>
          <a:prstGeom prst="rect">
            <a:avLst/>
          </a:prstGeom>
        </p:spPr>
        <p:txBody>
          <a:bodyPr wrap="none">
            <a:spAutoFit/>
          </a:bodyPr>
          <a:lstStyle/>
          <a:p>
            <a:r>
              <a:rPr lang="en-US" dirty="0"/>
              <a:t>MRI output: 2D images </a:t>
            </a:r>
          </a:p>
        </p:txBody>
      </p:sp>
      <p:cxnSp>
        <p:nvCxnSpPr>
          <p:cNvPr id="35" name="Straight Arrow Connector 34">
            <a:extLst>
              <a:ext uri="{FF2B5EF4-FFF2-40B4-BE49-F238E27FC236}">
                <a16:creationId xmlns:a16="http://schemas.microsoft.com/office/drawing/2014/main" xmlns="" id="{CA743594-FB2B-E344-AB81-90A39E11B7A1}"/>
              </a:ext>
            </a:extLst>
          </p:cNvPr>
          <p:cNvCxnSpPr>
            <a:cxnSpLocks/>
          </p:cNvCxnSpPr>
          <p:nvPr/>
        </p:nvCxnSpPr>
        <p:spPr>
          <a:xfrm flipV="1">
            <a:off x="7932324" y="1964072"/>
            <a:ext cx="0" cy="4629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xmlns="" id="{B71361B5-460D-F74E-9217-B3683412CCF5}"/>
              </a:ext>
            </a:extLst>
          </p:cNvPr>
          <p:cNvCxnSpPr>
            <a:cxnSpLocks/>
          </p:cNvCxnSpPr>
          <p:nvPr/>
        </p:nvCxnSpPr>
        <p:spPr>
          <a:xfrm>
            <a:off x="7934509" y="2433570"/>
            <a:ext cx="4746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xmlns="" id="{DFE4616E-FE52-0744-B5E5-A530E777637D}"/>
              </a:ext>
            </a:extLst>
          </p:cNvPr>
          <p:cNvSpPr txBox="1"/>
          <p:nvPr/>
        </p:nvSpPr>
        <p:spPr>
          <a:xfrm>
            <a:off x="7691136" y="1781534"/>
            <a:ext cx="295465" cy="307777"/>
          </a:xfrm>
          <a:prstGeom prst="rect">
            <a:avLst/>
          </a:prstGeom>
          <a:noFill/>
        </p:spPr>
        <p:txBody>
          <a:bodyPr wrap="square" rtlCol="0">
            <a:spAutoFit/>
          </a:bodyPr>
          <a:lstStyle/>
          <a:p>
            <a:r>
              <a:rPr lang="en-US" sz="1400" dirty="0">
                <a:solidFill>
                  <a:srgbClr val="002060"/>
                </a:solidFill>
                <a:latin typeface="Batang" panose="02030600000101010101" pitchFamily="18" charset="-127"/>
                <a:ea typeface="Batang" panose="02030600000101010101" pitchFamily="18" charset="-127"/>
              </a:rPr>
              <a:t>y</a:t>
            </a:r>
            <a:endParaRPr lang="en-US" dirty="0">
              <a:solidFill>
                <a:srgbClr val="002060"/>
              </a:solidFill>
              <a:latin typeface="Batang" panose="02030600000101010101" pitchFamily="18" charset="-127"/>
              <a:ea typeface="Batang" panose="02030600000101010101" pitchFamily="18" charset="-127"/>
            </a:endParaRPr>
          </a:p>
        </p:txBody>
      </p:sp>
      <p:sp>
        <p:nvSpPr>
          <p:cNvPr id="40" name="TextBox 39">
            <a:extLst>
              <a:ext uri="{FF2B5EF4-FFF2-40B4-BE49-F238E27FC236}">
                <a16:creationId xmlns:a16="http://schemas.microsoft.com/office/drawing/2014/main" xmlns="" id="{8C4D3D01-2657-8A4A-9C89-3B7B202385FE}"/>
              </a:ext>
            </a:extLst>
          </p:cNvPr>
          <p:cNvSpPr txBox="1"/>
          <p:nvPr/>
        </p:nvSpPr>
        <p:spPr>
          <a:xfrm>
            <a:off x="8250911" y="2398695"/>
            <a:ext cx="295465" cy="307777"/>
          </a:xfrm>
          <a:prstGeom prst="rect">
            <a:avLst/>
          </a:prstGeom>
          <a:noFill/>
        </p:spPr>
        <p:txBody>
          <a:bodyPr wrap="square" rtlCol="0">
            <a:spAutoFit/>
          </a:bodyPr>
          <a:lstStyle/>
          <a:p>
            <a:r>
              <a:rPr lang="en-US" sz="1400" dirty="0">
                <a:solidFill>
                  <a:srgbClr val="002060"/>
                </a:solidFill>
                <a:latin typeface="Batang" panose="02030600000101010101" pitchFamily="18" charset="-127"/>
                <a:ea typeface="Batang" panose="02030600000101010101" pitchFamily="18" charset="-127"/>
              </a:rPr>
              <a:t>x</a:t>
            </a:r>
            <a:endParaRPr lang="en-US" dirty="0">
              <a:solidFill>
                <a:srgbClr val="002060"/>
              </a:solidFill>
              <a:latin typeface="Batang" panose="02030600000101010101" pitchFamily="18" charset="-127"/>
              <a:ea typeface="Batang" panose="02030600000101010101" pitchFamily="18" charset="-127"/>
            </a:endParaRPr>
          </a:p>
        </p:txBody>
      </p:sp>
      <p:pic>
        <p:nvPicPr>
          <p:cNvPr id="41" name="Picture 40" descr="A picture containing photo, monitor, animal, screen&#10;&#10;Description automatically generated">
            <a:extLst>
              <a:ext uri="{FF2B5EF4-FFF2-40B4-BE49-F238E27FC236}">
                <a16:creationId xmlns:a16="http://schemas.microsoft.com/office/drawing/2014/main" xmlns="" id="{C91F7F05-04AD-5D49-9D38-AEAE52A99A73}"/>
              </a:ext>
            </a:extLst>
          </p:cNvPr>
          <p:cNvPicPr>
            <a:picLocks noChangeAspect="1"/>
          </p:cNvPicPr>
          <p:nvPr/>
        </p:nvPicPr>
        <p:blipFill rotWithShape="1">
          <a:blip r:embed="rId3"/>
          <a:srcRect t="669" r="624" b="2028"/>
          <a:stretch/>
        </p:blipFill>
        <p:spPr>
          <a:xfrm>
            <a:off x="9249309" y="1686955"/>
            <a:ext cx="1075107" cy="1062213"/>
          </a:xfrm>
          <a:prstGeom prst="rect">
            <a:avLst/>
          </a:prstGeom>
        </p:spPr>
      </p:pic>
      <p:pic>
        <p:nvPicPr>
          <p:cNvPr id="42" name="Picture 41" descr="A picture containing photo, monitor, animal, screen&#10;&#10;Description automatically generated">
            <a:extLst>
              <a:ext uri="{FF2B5EF4-FFF2-40B4-BE49-F238E27FC236}">
                <a16:creationId xmlns:a16="http://schemas.microsoft.com/office/drawing/2014/main" xmlns="" id="{17F6007B-398B-004B-A20D-7AF1D1A82AFE}"/>
              </a:ext>
            </a:extLst>
          </p:cNvPr>
          <p:cNvPicPr>
            <a:picLocks noChangeAspect="1"/>
          </p:cNvPicPr>
          <p:nvPr/>
        </p:nvPicPr>
        <p:blipFill rotWithShape="1">
          <a:blip r:embed="rId3"/>
          <a:srcRect t="669" r="624" b="2028"/>
          <a:stretch/>
        </p:blipFill>
        <p:spPr>
          <a:xfrm>
            <a:off x="9351668" y="1767604"/>
            <a:ext cx="1075107" cy="1062213"/>
          </a:xfrm>
          <a:prstGeom prst="rect">
            <a:avLst/>
          </a:prstGeom>
        </p:spPr>
      </p:pic>
      <p:pic>
        <p:nvPicPr>
          <p:cNvPr id="43" name="Picture 42" descr="A picture containing photo, monitor, animal, screen&#10;&#10;Description automatically generated">
            <a:extLst>
              <a:ext uri="{FF2B5EF4-FFF2-40B4-BE49-F238E27FC236}">
                <a16:creationId xmlns:a16="http://schemas.microsoft.com/office/drawing/2014/main" xmlns="" id="{36D1EC75-C0F3-4F40-8800-695EC0B2B812}"/>
              </a:ext>
            </a:extLst>
          </p:cNvPr>
          <p:cNvPicPr>
            <a:picLocks noChangeAspect="1"/>
          </p:cNvPicPr>
          <p:nvPr/>
        </p:nvPicPr>
        <p:blipFill rotWithShape="1">
          <a:blip r:embed="rId3"/>
          <a:srcRect t="669" r="624" b="2028"/>
          <a:stretch/>
        </p:blipFill>
        <p:spPr>
          <a:xfrm>
            <a:off x="9444850" y="1835798"/>
            <a:ext cx="1075107" cy="1062213"/>
          </a:xfrm>
          <a:prstGeom prst="rect">
            <a:avLst/>
          </a:prstGeom>
        </p:spPr>
      </p:pic>
      <p:pic>
        <p:nvPicPr>
          <p:cNvPr id="44" name="Picture 43" descr="A picture containing photo, monitor, animal, screen&#10;&#10;Description automatically generated">
            <a:extLst>
              <a:ext uri="{FF2B5EF4-FFF2-40B4-BE49-F238E27FC236}">
                <a16:creationId xmlns:a16="http://schemas.microsoft.com/office/drawing/2014/main" xmlns="" id="{FE2E0BEE-317D-0345-9E8D-5D5F75D1BAD9}"/>
              </a:ext>
            </a:extLst>
          </p:cNvPr>
          <p:cNvPicPr>
            <a:picLocks noChangeAspect="1"/>
          </p:cNvPicPr>
          <p:nvPr/>
        </p:nvPicPr>
        <p:blipFill rotWithShape="1">
          <a:blip r:embed="rId3"/>
          <a:srcRect t="669" r="624" b="2028"/>
          <a:stretch/>
        </p:blipFill>
        <p:spPr>
          <a:xfrm>
            <a:off x="9538032" y="1926313"/>
            <a:ext cx="1075107" cy="1062213"/>
          </a:xfrm>
          <a:prstGeom prst="rect">
            <a:avLst/>
          </a:prstGeom>
        </p:spPr>
      </p:pic>
      <p:sp>
        <p:nvSpPr>
          <p:cNvPr id="47" name="TextBox 46">
            <a:extLst>
              <a:ext uri="{FF2B5EF4-FFF2-40B4-BE49-F238E27FC236}">
                <a16:creationId xmlns:a16="http://schemas.microsoft.com/office/drawing/2014/main" xmlns="" id="{D11F97F0-DB73-3C42-9FB1-0CC6912208CF}"/>
              </a:ext>
            </a:extLst>
          </p:cNvPr>
          <p:cNvSpPr txBox="1"/>
          <p:nvPr/>
        </p:nvSpPr>
        <p:spPr>
          <a:xfrm>
            <a:off x="11372044" y="1697861"/>
            <a:ext cx="295465" cy="307777"/>
          </a:xfrm>
          <a:prstGeom prst="rect">
            <a:avLst/>
          </a:prstGeom>
          <a:noFill/>
        </p:spPr>
        <p:txBody>
          <a:bodyPr wrap="square" rtlCol="0">
            <a:spAutoFit/>
          </a:bodyPr>
          <a:lstStyle/>
          <a:p>
            <a:r>
              <a:rPr lang="en-US" sz="1400" dirty="0">
                <a:solidFill>
                  <a:srgbClr val="002060"/>
                </a:solidFill>
                <a:latin typeface="Batang" panose="02030600000101010101" pitchFamily="18" charset="-127"/>
                <a:ea typeface="Batang" panose="02030600000101010101" pitchFamily="18" charset="-127"/>
              </a:rPr>
              <a:t>y</a:t>
            </a:r>
            <a:endParaRPr lang="en-US" dirty="0">
              <a:solidFill>
                <a:srgbClr val="002060"/>
              </a:solidFill>
              <a:latin typeface="Batang" panose="02030600000101010101" pitchFamily="18" charset="-127"/>
              <a:ea typeface="Batang" panose="02030600000101010101" pitchFamily="18" charset="-127"/>
            </a:endParaRPr>
          </a:p>
        </p:txBody>
      </p:sp>
      <p:sp>
        <p:nvSpPr>
          <p:cNvPr id="48" name="TextBox 47">
            <a:extLst>
              <a:ext uri="{FF2B5EF4-FFF2-40B4-BE49-F238E27FC236}">
                <a16:creationId xmlns:a16="http://schemas.microsoft.com/office/drawing/2014/main" xmlns="" id="{37B1E84B-AE10-B64E-B2E8-1DDD13851238}"/>
              </a:ext>
            </a:extLst>
          </p:cNvPr>
          <p:cNvSpPr txBox="1"/>
          <p:nvPr/>
        </p:nvSpPr>
        <p:spPr>
          <a:xfrm>
            <a:off x="11896295" y="2338389"/>
            <a:ext cx="295465" cy="307777"/>
          </a:xfrm>
          <a:prstGeom prst="rect">
            <a:avLst/>
          </a:prstGeom>
          <a:noFill/>
        </p:spPr>
        <p:txBody>
          <a:bodyPr wrap="square" rtlCol="0">
            <a:spAutoFit/>
          </a:bodyPr>
          <a:lstStyle/>
          <a:p>
            <a:r>
              <a:rPr lang="en-US" sz="1400" dirty="0">
                <a:solidFill>
                  <a:srgbClr val="002060"/>
                </a:solidFill>
                <a:latin typeface="Batang" panose="02030600000101010101" pitchFamily="18" charset="-127"/>
                <a:ea typeface="Batang" panose="02030600000101010101" pitchFamily="18" charset="-127"/>
              </a:rPr>
              <a:t>x</a:t>
            </a:r>
            <a:endParaRPr lang="en-US" dirty="0">
              <a:solidFill>
                <a:srgbClr val="002060"/>
              </a:solidFill>
              <a:latin typeface="Batang" panose="02030600000101010101" pitchFamily="18" charset="-127"/>
              <a:ea typeface="Batang" panose="02030600000101010101" pitchFamily="18" charset="-127"/>
            </a:endParaRPr>
          </a:p>
        </p:txBody>
      </p:sp>
      <p:cxnSp>
        <p:nvCxnSpPr>
          <p:cNvPr id="57" name="Straight Arrow Connector 56">
            <a:extLst>
              <a:ext uri="{FF2B5EF4-FFF2-40B4-BE49-F238E27FC236}">
                <a16:creationId xmlns:a16="http://schemas.microsoft.com/office/drawing/2014/main" xmlns="" id="{29BF50DA-48BF-9A44-A36D-E2315F5E6EF6}"/>
              </a:ext>
            </a:extLst>
          </p:cNvPr>
          <p:cNvCxnSpPr>
            <a:cxnSpLocks/>
          </p:cNvCxnSpPr>
          <p:nvPr/>
        </p:nvCxnSpPr>
        <p:spPr>
          <a:xfrm flipV="1">
            <a:off x="11634169" y="1897406"/>
            <a:ext cx="0" cy="4629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xmlns="" id="{F9931A2E-D098-6D48-9DCB-D772DA5410BD}"/>
              </a:ext>
            </a:extLst>
          </p:cNvPr>
          <p:cNvCxnSpPr>
            <a:cxnSpLocks/>
          </p:cNvCxnSpPr>
          <p:nvPr/>
        </p:nvCxnSpPr>
        <p:spPr>
          <a:xfrm>
            <a:off x="11636354" y="2366904"/>
            <a:ext cx="4896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xmlns="" id="{42346965-8ED3-C34A-964F-66FA337A8072}"/>
              </a:ext>
            </a:extLst>
          </p:cNvPr>
          <p:cNvCxnSpPr>
            <a:cxnSpLocks/>
          </p:cNvCxnSpPr>
          <p:nvPr/>
        </p:nvCxnSpPr>
        <p:spPr>
          <a:xfrm flipH="1">
            <a:off x="11376473" y="2366005"/>
            <a:ext cx="266793" cy="3170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xmlns="" id="{453CA855-C300-6245-89BF-F93FDD424189}"/>
              </a:ext>
            </a:extLst>
          </p:cNvPr>
          <p:cNvSpPr txBox="1"/>
          <p:nvPr/>
        </p:nvSpPr>
        <p:spPr>
          <a:xfrm>
            <a:off x="11228979" y="2323308"/>
            <a:ext cx="295465" cy="307777"/>
          </a:xfrm>
          <a:prstGeom prst="rect">
            <a:avLst/>
          </a:prstGeom>
          <a:noFill/>
        </p:spPr>
        <p:txBody>
          <a:bodyPr wrap="square" rtlCol="0">
            <a:spAutoFit/>
          </a:bodyPr>
          <a:lstStyle/>
          <a:p>
            <a:r>
              <a:rPr lang="en-US" sz="1400" dirty="0">
                <a:solidFill>
                  <a:srgbClr val="002060"/>
                </a:solidFill>
                <a:latin typeface="Batang" panose="02030600000101010101" pitchFamily="18" charset="-127"/>
                <a:ea typeface="Batang" panose="02030600000101010101" pitchFamily="18" charset="-127"/>
              </a:rPr>
              <a:t>z</a:t>
            </a:r>
            <a:endParaRPr lang="en-US" dirty="0">
              <a:solidFill>
                <a:srgbClr val="002060"/>
              </a:solidFill>
              <a:latin typeface="Batang" panose="02030600000101010101" pitchFamily="18" charset="-127"/>
              <a:ea typeface="Batang" panose="02030600000101010101" pitchFamily="18" charset="-127"/>
            </a:endParaRPr>
          </a:p>
        </p:txBody>
      </p:sp>
      <p:sp>
        <p:nvSpPr>
          <p:cNvPr id="65" name="Rectangle 64">
            <a:extLst>
              <a:ext uri="{FF2B5EF4-FFF2-40B4-BE49-F238E27FC236}">
                <a16:creationId xmlns:a16="http://schemas.microsoft.com/office/drawing/2014/main" xmlns="" id="{800E0BEA-FF9C-234F-93C5-003C5A373118}"/>
              </a:ext>
            </a:extLst>
          </p:cNvPr>
          <p:cNvSpPr/>
          <p:nvPr/>
        </p:nvSpPr>
        <p:spPr>
          <a:xfrm>
            <a:off x="8515470" y="3063613"/>
            <a:ext cx="3116366" cy="369332"/>
          </a:xfrm>
          <a:prstGeom prst="rect">
            <a:avLst/>
          </a:prstGeom>
        </p:spPr>
        <p:txBody>
          <a:bodyPr wrap="none">
            <a:spAutoFit/>
          </a:bodyPr>
          <a:lstStyle/>
          <a:p>
            <a:r>
              <a:rPr lang="en-US" dirty="0"/>
              <a:t>As they are stacked: 3D volume</a:t>
            </a:r>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826303" y="4190372"/>
            <a:ext cx="657421" cy="7527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8" name="Rectangle 37">
            <a:extLst>
              <a:ext uri="{FF2B5EF4-FFF2-40B4-BE49-F238E27FC236}">
                <a16:creationId xmlns:a16="http://schemas.microsoft.com/office/drawing/2014/main" xmlns="" id="{D7DF2198-4BC5-7D48-AE00-32B352568BC8}"/>
              </a:ext>
            </a:extLst>
          </p:cNvPr>
          <p:cNvSpPr/>
          <p:nvPr/>
        </p:nvSpPr>
        <p:spPr>
          <a:xfrm>
            <a:off x="5771636" y="3821040"/>
            <a:ext cx="800668" cy="369332"/>
          </a:xfrm>
          <a:prstGeom prst="rect">
            <a:avLst/>
          </a:prstGeom>
        </p:spPr>
        <p:txBody>
          <a:bodyPr wrap="none">
            <a:spAutoFit/>
          </a:bodyPr>
          <a:lstStyle/>
          <a:p>
            <a:r>
              <a:rPr lang="en-US" b="1" dirty="0">
                <a:solidFill>
                  <a:srgbClr val="FF7C80"/>
                </a:solidFill>
              </a:rPr>
              <a:t>VOXEL</a:t>
            </a:r>
          </a:p>
        </p:txBody>
      </p:sp>
      <p:sp>
        <p:nvSpPr>
          <p:cNvPr id="4" name="Rectangle 3"/>
          <p:cNvSpPr/>
          <p:nvPr/>
        </p:nvSpPr>
        <p:spPr>
          <a:xfrm>
            <a:off x="6628551" y="4265291"/>
            <a:ext cx="2981868" cy="646331"/>
          </a:xfrm>
          <a:prstGeom prst="rect">
            <a:avLst/>
          </a:prstGeom>
        </p:spPr>
        <p:txBody>
          <a:bodyPr wrap="square">
            <a:spAutoFit/>
          </a:bodyPr>
          <a:lstStyle/>
          <a:p>
            <a:r>
              <a:rPr lang="en-GB" dirty="0"/>
              <a:t>Single sample, or data point, </a:t>
            </a:r>
          </a:p>
          <a:p>
            <a:r>
              <a:rPr lang="en-GB" dirty="0"/>
              <a:t>on a regularly spaced, 3D grid</a:t>
            </a:r>
          </a:p>
        </p:txBody>
      </p:sp>
      <p:sp>
        <p:nvSpPr>
          <p:cNvPr id="45" name="Rectangle 44"/>
          <p:cNvSpPr/>
          <p:nvPr/>
        </p:nvSpPr>
        <p:spPr>
          <a:xfrm>
            <a:off x="10013260" y="4265292"/>
            <a:ext cx="2112756" cy="646331"/>
          </a:xfrm>
          <a:prstGeom prst="rect">
            <a:avLst/>
          </a:prstGeom>
        </p:spPr>
        <p:txBody>
          <a:bodyPr wrap="square">
            <a:spAutoFit/>
          </a:bodyPr>
          <a:lstStyle/>
          <a:p>
            <a:r>
              <a:rPr lang="en-GB" dirty="0"/>
              <a:t>Minimum element</a:t>
            </a:r>
          </a:p>
          <a:p>
            <a:r>
              <a:rPr lang="en-GB" dirty="0"/>
              <a:t>of 3D volume</a:t>
            </a:r>
          </a:p>
        </p:txBody>
      </p:sp>
      <p:sp>
        <p:nvSpPr>
          <p:cNvPr id="49" name="Rectangle 48">
            <a:extLst>
              <a:ext uri="{FF2B5EF4-FFF2-40B4-BE49-F238E27FC236}">
                <a16:creationId xmlns:a16="http://schemas.microsoft.com/office/drawing/2014/main" xmlns="" id="{D7DF2198-4BC5-7D48-AE00-32B352568BC8}"/>
              </a:ext>
            </a:extLst>
          </p:cNvPr>
          <p:cNvSpPr/>
          <p:nvPr/>
        </p:nvSpPr>
        <p:spPr>
          <a:xfrm>
            <a:off x="606353" y="2631085"/>
            <a:ext cx="3038909" cy="646331"/>
          </a:xfrm>
          <a:prstGeom prst="rect">
            <a:avLst/>
          </a:prstGeom>
        </p:spPr>
        <p:txBody>
          <a:bodyPr wrap="none">
            <a:spAutoFit/>
          </a:bodyPr>
          <a:lstStyle/>
          <a:p>
            <a:pPr algn="ctr"/>
            <a:r>
              <a:rPr lang="en-US" dirty="0"/>
              <a:t>Array of voxels</a:t>
            </a:r>
          </a:p>
          <a:p>
            <a:pPr algn="ctr"/>
            <a:r>
              <a:rPr lang="en-US" dirty="0"/>
              <a:t>Repeatedly sampled over time</a:t>
            </a:r>
          </a:p>
        </p:txBody>
      </p:sp>
      <p:sp>
        <p:nvSpPr>
          <p:cNvPr id="5" name="Rectangle 4"/>
          <p:cNvSpPr/>
          <p:nvPr/>
        </p:nvSpPr>
        <p:spPr>
          <a:xfrm>
            <a:off x="9610419" y="4411533"/>
            <a:ext cx="312906" cy="400110"/>
          </a:xfrm>
          <a:prstGeom prst="rect">
            <a:avLst/>
          </a:prstGeom>
        </p:spPr>
        <p:txBody>
          <a:bodyPr wrap="none">
            <a:spAutoFit/>
          </a:bodyPr>
          <a:lstStyle/>
          <a:p>
            <a:r>
              <a:rPr lang="en-GB" sz="2000" b="1" dirty="0">
                <a:solidFill>
                  <a:srgbClr val="0100FF"/>
                </a:solidFill>
              </a:rPr>
              <a:t>=</a:t>
            </a:r>
            <a:endParaRPr lang="en-GB" b="1" dirty="0">
              <a:solidFill>
                <a:srgbClr val="0100FF"/>
              </a:solidFill>
            </a:endParaRPr>
          </a:p>
        </p:txBody>
      </p:sp>
      <p:sp>
        <p:nvSpPr>
          <p:cNvPr id="50" name="Rectangle 49"/>
          <p:cNvSpPr/>
          <p:nvPr/>
        </p:nvSpPr>
        <p:spPr>
          <a:xfrm>
            <a:off x="6770722" y="5713099"/>
            <a:ext cx="2697526" cy="369332"/>
          </a:xfrm>
          <a:prstGeom prst="rect">
            <a:avLst/>
          </a:prstGeom>
        </p:spPr>
        <p:txBody>
          <a:bodyPr wrap="square">
            <a:spAutoFit/>
          </a:bodyPr>
          <a:lstStyle/>
          <a:p>
            <a:r>
              <a:rPr lang="en-GB" dirty="0"/>
              <a:t>Changes in voxel activation</a:t>
            </a:r>
          </a:p>
        </p:txBody>
      </p:sp>
      <p:sp>
        <p:nvSpPr>
          <p:cNvPr id="51" name="Rectangle 50"/>
          <p:cNvSpPr/>
          <p:nvPr/>
        </p:nvSpPr>
        <p:spPr>
          <a:xfrm>
            <a:off x="10119501" y="5690283"/>
            <a:ext cx="1932604" cy="369332"/>
          </a:xfrm>
          <a:prstGeom prst="rect">
            <a:avLst/>
          </a:prstGeom>
        </p:spPr>
        <p:txBody>
          <a:bodyPr wrap="square">
            <a:spAutoFit/>
          </a:bodyPr>
          <a:lstStyle/>
          <a:p>
            <a:r>
              <a:rPr lang="en-GB" dirty="0"/>
              <a:t>Experimental task</a:t>
            </a:r>
          </a:p>
        </p:txBody>
      </p:sp>
      <p:sp>
        <p:nvSpPr>
          <p:cNvPr id="52" name="Rectangle 51"/>
          <p:cNvSpPr/>
          <p:nvPr/>
        </p:nvSpPr>
        <p:spPr>
          <a:xfrm>
            <a:off x="9634556" y="5667423"/>
            <a:ext cx="312906" cy="400110"/>
          </a:xfrm>
          <a:prstGeom prst="rect">
            <a:avLst/>
          </a:prstGeom>
        </p:spPr>
        <p:txBody>
          <a:bodyPr wrap="none">
            <a:spAutoFit/>
          </a:bodyPr>
          <a:lstStyle/>
          <a:p>
            <a:r>
              <a:rPr lang="en-GB" sz="2000" b="1" dirty="0">
                <a:solidFill>
                  <a:srgbClr val="0100FF"/>
                </a:solidFill>
              </a:rPr>
              <a:t>=</a:t>
            </a:r>
            <a:endParaRPr lang="en-GB" b="1" dirty="0">
              <a:solidFill>
                <a:srgbClr val="0100FF"/>
              </a:solidFill>
            </a:endParaRPr>
          </a:p>
        </p:txBody>
      </p:sp>
      <p:sp>
        <p:nvSpPr>
          <p:cNvPr id="53" name="Rectangle 52">
            <a:extLst>
              <a:ext uri="{FF2B5EF4-FFF2-40B4-BE49-F238E27FC236}">
                <a16:creationId xmlns:a16="http://schemas.microsoft.com/office/drawing/2014/main" xmlns="" id="{D7DF2198-4BC5-7D48-AE00-32B352568BC8}"/>
              </a:ext>
            </a:extLst>
          </p:cNvPr>
          <p:cNvSpPr/>
          <p:nvPr/>
        </p:nvSpPr>
        <p:spPr>
          <a:xfrm>
            <a:off x="5840824" y="5205393"/>
            <a:ext cx="651140" cy="369332"/>
          </a:xfrm>
          <a:prstGeom prst="rect">
            <a:avLst/>
          </a:prstGeom>
        </p:spPr>
        <p:txBody>
          <a:bodyPr wrap="none">
            <a:spAutoFit/>
          </a:bodyPr>
          <a:lstStyle/>
          <a:p>
            <a:r>
              <a:rPr lang="en-US" b="1" dirty="0">
                <a:solidFill>
                  <a:schemeClr val="accent2"/>
                </a:solidFill>
              </a:rPr>
              <a:t>fMRI</a:t>
            </a:r>
          </a:p>
        </p:txBody>
      </p:sp>
      <p:pic>
        <p:nvPicPr>
          <p:cNvPr id="1030" name="Picture 6"/>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849394" y="5574725"/>
            <a:ext cx="651140" cy="7538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48508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 grpId="0"/>
      <p:bldP spid="45" grpId="0"/>
      <p:bldP spid="5" grpId="0"/>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338E30F0-1133-FF41-8A49-7B6A7B707D1F}"/>
              </a:ext>
            </a:extLst>
          </p:cNvPr>
          <p:cNvGrpSpPr/>
          <p:nvPr/>
        </p:nvGrpSpPr>
        <p:grpSpPr>
          <a:xfrm>
            <a:off x="0" y="0"/>
            <a:ext cx="12192000" cy="596349"/>
            <a:chOff x="0" y="0"/>
            <a:chExt cx="12192000" cy="596349"/>
          </a:xfrm>
        </p:grpSpPr>
        <p:sp>
          <p:nvSpPr>
            <p:cNvPr id="12" name="Rectangle 11">
              <a:extLst>
                <a:ext uri="{FF2B5EF4-FFF2-40B4-BE49-F238E27FC236}">
                  <a16:creationId xmlns:a16="http://schemas.microsoft.com/office/drawing/2014/main" xmlns="" id="{5F214224-35B4-9849-BE18-1A4E265D6F42}"/>
                </a:ext>
              </a:extLst>
            </p:cNvPr>
            <p:cNvSpPr/>
            <p:nvPr/>
          </p:nvSpPr>
          <p:spPr>
            <a:xfrm>
              <a:off x="0" y="0"/>
              <a:ext cx="12192000" cy="5963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xmlns="" id="{9F8F49CF-425F-0941-A995-D3A00EBE75EC}"/>
                </a:ext>
              </a:extLst>
            </p:cNvPr>
            <p:cNvPicPr>
              <a:picLocks noChangeAspect="1"/>
            </p:cNvPicPr>
            <p:nvPr/>
          </p:nvPicPr>
          <p:blipFill rotWithShape="1">
            <a:blip r:embed="rId2"/>
            <a:srcRect l="8479" t="31443" r="8747" b="31264"/>
            <a:stretch/>
          </p:blipFill>
          <p:spPr>
            <a:xfrm>
              <a:off x="9899374" y="0"/>
              <a:ext cx="2292626" cy="596349"/>
            </a:xfrm>
            <a:prstGeom prst="rect">
              <a:avLst/>
            </a:prstGeom>
          </p:spPr>
        </p:pic>
      </p:grpSp>
      <p:sp>
        <p:nvSpPr>
          <p:cNvPr id="7" name="TextBox 6">
            <a:extLst>
              <a:ext uri="{FF2B5EF4-FFF2-40B4-BE49-F238E27FC236}">
                <a16:creationId xmlns:a16="http://schemas.microsoft.com/office/drawing/2014/main" xmlns="" id="{BE2DC109-5BAC-FA4D-8E75-8A40B30A1B6C}"/>
              </a:ext>
            </a:extLst>
          </p:cNvPr>
          <p:cNvSpPr txBox="1"/>
          <p:nvPr/>
        </p:nvSpPr>
        <p:spPr>
          <a:xfrm>
            <a:off x="4604050" y="1436609"/>
            <a:ext cx="2983899" cy="400110"/>
          </a:xfrm>
          <a:prstGeom prst="rect">
            <a:avLst/>
          </a:prstGeom>
          <a:noFill/>
          <a:ln>
            <a:solidFill>
              <a:schemeClr val="accent2"/>
            </a:solidFill>
          </a:ln>
        </p:spPr>
        <p:txBody>
          <a:bodyPr wrap="square" rtlCol="0">
            <a:spAutoFit/>
          </a:bodyPr>
          <a:lstStyle/>
          <a:p>
            <a:pPr algn="ctr"/>
            <a:r>
              <a:rPr lang="en-US" sz="2000" b="1" dirty="0">
                <a:solidFill>
                  <a:srgbClr val="D06647"/>
                </a:solidFill>
                <a:latin typeface="Avenir Next" panose="020B0503020202020204" pitchFamily="34" charset="0"/>
              </a:rPr>
              <a:t>KEY ASSUMPTIONS</a:t>
            </a:r>
          </a:p>
        </p:txBody>
      </p:sp>
      <p:cxnSp>
        <p:nvCxnSpPr>
          <p:cNvPr id="4" name="Straight Connector 3"/>
          <p:cNvCxnSpPr/>
          <p:nvPr/>
        </p:nvCxnSpPr>
        <p:spPr>
          <a:xfrm>
            <a:off x="6084569" y="1898274"/>
            <a:ext cx="11431" cy="495972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xmlns="" id="{4C26D667-EFB7-4A43-8666-EEDA8BEC7057}"/>
              </a:ext>
            </a:extLst>
          </p:cNvPr>
          <p:cNvSpPr txBox="1"/>
          <p:nvPr/>
        </p:nvSpPr>
        <p:spPr>
          <a:xfrm>
            <a:off x="582930" y="2032382"/>
            <a:ext cx="4857749" cy="369332"/>
          </a:xfrm>
          <a:prstGeom prst="rect">
            <a:avLst/>
          </a:prstGeom>
          <a:solidFill>
            <a:schemeClr val="bg1">
              <a:lumMod val="95000"/>
            </a:schemeClr>
          </a:solidFill>
        </p:spPr>
        <p:txBody>
          <a:bodyPr wrap="square" rtlCol="0">
            <a:spAutoFit/>
          </a:bodyPr>
          <a:lstStyle/>
          <a:p>
            <a:pPr algn="ctr"/>
            <a:r>
              <a:rPr lang="en-US" sz="1600" b="1" dirty="0">
                <a:latin typeface="Avenir Next" panose="020B0503020202020204" pitchFamily="34" charset="0"/>
              </a:rPr>
              <a:t>All voxels are acquired </a:t>
            </a:r>
            <a:r>
              <a:rPr lang="en-US" b="1" dirty="0">
                <a:solidFill>
                  <a:srgbClr val="C00000"/>
                </a:solidFill>
                <a:latin typeface="Avenir Next" panose="020B0503020202020204" pitchFamily="34" charset="0"/>
              </a:rPr>
              <a:t>SIMULTANEOUSLY</a:t>
            </a:r>
          </a:p>
        </p:txBody>
      </p:sp>
      <p:sp>
        <p:nvSpPr>
          <p:cNvPr id="16" name="TextBox 15">
            <a:extLst>
              <a:ext uri="{FF2B5EF4-FFF2-40B4-BE49-F238E27FC236}">
                <a16:creationId xmlns:a16="http://schemas.microsoft.com/office/drawing/2014/main" xmlns="" id="{4C26D667-EFB7-4A43-8666-EEDA8BEC7057}"/>
              </a:ext>
            </a:extLst>
          </p:cNvPr>
          <p:cNvSpPr txBox="1"/>
          <p:nvPr/>
        </p:nvSpPr>
        <p:spPr>
          <a:xfrm>
            <a:off x="6183630" y="2032382"/>
            <a:ext cx="5916930" cy="338554"/>
          </a:xfrm>
          <a:prstGeom prst="rect">
            <a:avLst/>
          </a:prstGeom>
          <a:solidFill>
            <a:schemeClr val="bg1">
              <a:lumMod val="95000"/>
            </a:schemeClr>
          </a:solidFill>
        </p:spPr>
        <p:txBody>
          <a:bodyPr wrap="square" rtlCol="0">
            <a:spAutoFit/>
          </a:bodyPr>
          <a:lstStyle/>
          <a:p>
            <a:pPr algn="ctr"/>
            <a:r>
              <a:rPr lang="en-US" sz="1400" b="1" dirty="0">
                <a:latin typeface="Avenir Next" panose="020B0503020202020204" pitchFamily="34" charset="0"/>
              </a:rPr>
              <a:t>All voxels need to come from the </a:t>
            </a:r>
            <a:r>
              <a:rPr lang="en-US" sz="1600" b="1" dirty="0">
                <a:solidFill>
                  <a:srgbClr val="00B0F0"/>
                </a:solidFill>
                <a:latin typeface="Avenir Next" panose="020B0503020202020204" pitchFamily="34" charset="0"/>
              </a:rPr>
              <a:t>SAME PART </a:t>
            </a:r>
            <a:r>
              <a:rPr lang="en-US" sz="1400" b="1" dirty="0">
                <a:latin typeface="Avenir Next" panose="020B0503020202020204" pitchFamily="34" charset="0"/>
              </a:rPr>
              <a:t>of the brain</a:t>
            </a:r>
            <a:endParaRPr lang="en-US" b="1" dirty="0">
              <a:latin typeface="Avenir Next" panose="020B0503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87641" y="2629377"/>
            <a:ext cx="699135" cy="69913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Rectangle 9"/>
          <p:cNvSpPr/>
          <p:nvPr/>
        </p:nvSpPr>
        <p:spPr>
          <a:xfrm>
            <a:off x="1078229" y="2981742"/>
            <a:ext cx="3867150" cy="369332"/>
          </a:xfrm>
          <a:prstGeom prst="rect">
            <a:avLst/>
          </a:prstGeom>
        </p:spPr>
        <p:txBody>
          <a:bodyPr wrap="square">
            <a:spAutoFit/>
          </a:bodyPr>
          <a:lstStyle/>
          <a:p>
            <a:r>
              <a:rPr lang="en-GB" dirty="0"/>
              <a:t>Last slice acquired </a:t>
            </a:r>
            <a:r>
              <a:rPr lang="en-GB" b="1" u="sng" dirty="0"/>
              <a:t>TR seconds </a:t>
            </a:r>
            <a:r>
              <a:rPr lang="en-GB" dirty="0"/>
              <a:t>after 1st</a:t>
            </a:r>
          </a:p>
        </p:txBody>
      </p:sp>
      <p:sp>
        <p:nvSpPr>
          <p:cNvPr id="19" name="Rectangle 18"/>
          <p:cNvSpPr/>
          <p:nvPr/>
        </p:nvSpPr>
        <p:spPr>
          <a:xfrm>
            <a:off x="1078229" y="3917365"/>
            <a:ext cx="3867150" cy="369332"/>
          </a:xfrm>
          <a:prstGeom prst="rect">
            <a:avLst/>
          </a:prstGeom>
        </p:spPr>
        <p:txBody>
          <a:bodyPr wrap="square">
            <a:spAutoFit/>
          </a:bodyPr>
          <a:lstStyle/>
          <a:p>
            <a:r>
              <a:rPr lang="en-GB" b="1" dirty="0"/>
              <a:t>Motion</a:t>
            </a:r>
            <a:r>
              <a:rPr lang="en-GB" dirty="0"/>
              <a:t> of 1 slice relative to another</a:t>
            </a:r>
          </a:p>
        </p:txBody>
      </p:sp>
      <p:sp>
        <p:nvSpPr>
          <p:cNvPr id="28" name="Rectangle 27"/>
          <p:cNvSpPr/>
          <p:nvPr/>
        </p:nvSpPr>
        <p:spPr>
          <a:xfrm>
            <a:off x="1078229" y="5120472"/>
            <a:ext cx="1321118" cy="369332"/>
          </a:xfrm>
          <a:prstGeom prst="rect">
            <a:avLst/>
          </a:prstGeom>
        </p:spPr>
        <p:txBody>
          <a:bodyPr wrap="square">
            <a:spAutoFit/>
          </a:bodyPr>
          <a:lstStyle/>
          <a:p>
            <a:r>
              <a:rPr lang="en-GB" b="1" dirty="0">
                <a:solidFill>
                  <a:schemeClr val="bg1">
                    <a:lumMod val="75000"/>
                  </a:schemeClr>
                </a:solidFill>
              </a:rPr>
              <a:t>SOLUTION:</a:t>
            </a:r>
            <a:endParaRPr lang="en-GB" dirty="0">
              <a:solidFill>
                <a:schemeClr val="bg1">
                  <a:lumMod val="75000"/>
                </a:schemeClr>
              </a:solidFill>
            </a:endParaRPr>
          </a:p>
        </p:txBody>
      </p:sp>
      <p:sp>
        <p:nvSpPr>
          <p:cNvPr id="29" name="Rectangle 28"/>
          <p:cNvSpPr/>
          <p:nvPr/>
        </p:nvSpPr>
        <p:spPr>
          <a:xfrm>
            <a:off x="1078229" y="5522060"/>
            <a:ext cx="4715827" cy="615553"/>
          </a:xfrm>
          <a:prstGeom prst="rect">
            <a:avLst/>
          </a:prstGeom>
        </p:spPr>
        <p:txBody>
          <a:bodyPr wrap="square">
            <a:spAutoFit/>
          </a:bodyPr>
          <a:lstStyle/>
          <a:p>
            <a:r>
              <a:rPr lang="en-GB" b="1" dirty="0">
                <a:solidFill>
                  <a:srgbClr val="C00000"/>
                </a:solidFill>
              </a:rPr>
              <a:t>STC: slice-timing correction</a:t>
            </a:r>
          </a:p>
          <a:p>
            <a:r>
              <a:rPr lang="en-GB" sz="1600" dirty="0"/>
              <a:t>= include realignment parameters in the model</a:t>
            </a:r>
          </a:p>
        </p:txBody>
      </p:sp>
      <p:sp>
        <p:nvSpPr>
          <p:cNvPr id="2058" name="Curved Right Arrow 2057"/>
          <p:cNvSpPr/>
          <p:nvPr/>
        </p:nvSpPr>
        <p:spPr>
          <a:xfrm>
            <a:off x="582929" y="3351074"/>
            <a:ext cx="349568" cy="882878"/>
          </a:xfrm>
          <a:prstGeom prst="curved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3" name="Curved Right Arrow 42"/>
          <p:cNvSpPr/>
          <p:nvPr/>
        </p:nvSpPr>
        <p:spPr>
          <a:xfrm>
            <a:off x="582930" y="4233952"/>
            <a:ext cx="349568" cy="1595884"/>
          </a:xfrm>
          <a:prstGeom prst="curved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83630" y="2651939"/>
            <a:ext cx="699135" cy="69913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5" name="Rectangle 44"/>
          <p:cNvSpPr/>
          <p:nvPr/>
        </p:nvSpPr>
        <p:spPr>
          <a:xfrm>
            <a:off x="7208520" y="2816840"/>
            <a:ext cx="3867150" cy="369332"/>
          </a:xfrm>
          <a:prstGeom prst="rect">
            <a:avLst/>
          </a:prstGeom>
        </p:spPr>
        <p:txBody>
          <a:bodyPr wrap="square">
            <a:spAutoFit/>
          </a:bodyPr>
          <a:lstStyle/>
          <a:p>
            <a:r>
              <a:rPr lang="en-GB" dirty="0"/>
              <a:t>Head/Brain </a:t>
            </a:r>
            <a:r>
              <a:rPr lang="en-GB" b="1" u="sng" dirty="0"/>
              <a:t>move</a:t>
            </a:r>
            <a:r>
              <a:rPr lang="en-GB" dirty="0"/>
              <a:t> in the scanner</a:t>
            </a:r>
          </a:p>
        </p:txBody>
      </p:sp>
      <p:sp>
        <p:nvSpPr>
          <p:cNvPr id="2066" name="Rectangle 2065"/>
          <p:cNvSpPr/>
          <p:nvPr/>
        </p:nvSpPr>
        <p:spPr>
          <a:xfrm>
            <a:off x="6941139" y="5231802"/>
            <a:ext cx="4401911" cy="369332"/>
          </a:xfrm>
          <a:prstGeom prst="rect">
            <a:avLst/>
          </a:prstGeom>
        </p:spPr>
        <p:txBody>
          <a:bodyPr wrap="none">
            <a:spAutoFit/>
          </a:bodyPr>
          <a:lstStyle/>
          <a:p>
            <a:r>
              <a:rPr lang="en-GB" dirty="0"/>
              <a:t>Small movements = </a:t>
            </a:r>
            <a:r>
              <a:rPr lang="en-GB" b="1" dirty="0">
                <a:solidFill>
                  <a:srgbClr val="00B0F0"/>
                </a:solidFill>
              </a:rPr>
              <a:t>voxel location not stable</a:t>
            </a:r>
          </a:p>
        </p:txBody>
      </p:sp>
      <p:grpSp>
        <p:nvGrpSpPr>
          <p:cNvPr id="2068" name="Group 2067"/>
          <p:cNvGrpSpPr/>
          <p:nvPr/>
        </p:nvGrpSpPr>
        <p:grpSpPr>
          <a:xfrm>
            <a:off x="7172315" y="3444205"/>
            <a:ext cx="3688098" cy="1436324"/>
            <a:chOff x="7393642" y="3749458"/>
            <a:chExt cx="3688098" cy="1436324"/>
          </a:xfrm>
        </p:grpSpPr>
        <p:grpSp>
          <p:nvGrpSpPr>
            <p:cNvPr id="46" name="Group 45"/>
            <p:cNvGrpSpPr/>
            <p:nvPr/>
          </p:nvGrpSpPr>
          <p:grpSpPr>
            <a:xfrm>
              <a:off x="7701564" y="4047231"/>
              <a:ext cx="974557" cy="688532"/>
              <a:chOff x="5973707" y="1808175"/>
              <a:chExt cx="2592288" cy="1800199"/>
            </a:xfrm>
          </p:grpSpPr>
          <p:sp>
            <p:nvSpPr>
              <p:cNvPr id="47" name="Oval 46"/>
              <p:cNvSpPr/>
              <p:nvPr/>
            </p:nvSpPr>
            <p:spPr>
              <a:xfrm>
                <a:off x="5973707" y="1808175"/>
                <a:ext cx="2592288" cy="1800199"/>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48" name="Oval 47"/>
              <p:cNvSpPr/>
              <p:nvPr/>
            </p:nvSpPr>
            <p:spPr>
              <a:xfrm>
                <a:off x="7524328" y="2205038"/>
                <a:ext cx="360040" cy="35986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p:nvSpPr>
            <p:spPr>
              <a:xfrm>
                <a:off x="6948264" y="2133353"/>
                <a:ext cx="576064" cy="574922"/>
              </a:xfrm>
              <a:prstGeom prst="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grpSp>
          <p:nvGrpSpPr>
            <p:cNvPr id="50" name="Group 49"/>
            <p:cNvGrpSpPr/>
            <p:nvPr/>
          </p:nvGrpSpPr>
          <p:grpSpPr>
            <a:xfrm>
              <a:off x="9975382" y="4040551"/>
              <a:ext cx="974557" cy="701893"/>
              <a:chOff x="6300192" y="4779174"/>
              <a:chExt cx="2592288" cy="1800199"/>
            </a:xfrm>
          </p:grpSpPr>
          <p:sp>
            <p:nvSpPr>
              <p:cNvPr id="51" name="Oval 50"/>
              <p:cNvSpPr/>
              <p:nvPr/>
            </p:nvSpPr>
            <p:spPr>
              <a:xfrm>
                <a:off x="6300192" y="4779174"/>
                <a:ext cx="2592288" cy="1800199"/>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52" name="Oval 51"/>
              <p:cNvSpPr/>
              <p:nvPr/>
            </p:nvSpPr>
            <p:spPr>
              <a:xfrm>
                <a:off x="7778805" y="5176037"/>
                <a:ext cx="360040" cy="35986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7484476" y="5104351"/>
                <a:ext cx="576064" cy="574922"/>
              </a:xfrm>
              <a:prstGeom prst="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sp>
          <p:nvSpPr>
            <p:cNvPr id="2059" name="Rectangle 2058"/>
            <p:cNvSpPr/>
            <p:nvPr/>
          </p:nvSpPr>
          <p:spPr>
            <a:xfrm>
              <a:off x="7393642" y="4847228"/>
              <a:ext cx="1565172" cy="338554"/>
            </a:xfrm>
            <a:prstGeom prst="rect">
              <a:avLst/>
            </a:prstGeom>
          </p:spPr>
          <p:txBody>
            <a:bodyPr wrap="none">
              <a:spAutoFit/>
            </a:bodyPr>
            <a:lstStyle/>
            <a:p>
              <a:r>
                <a:rPr lang="en-GB" sz="1600" b="1" dirty="0">
                  <a:solidFill>
                    <a:schemeClr val="accent6">
                      <a:lumMod val="75000"/>
                    </a:schemeClr>
                  </a:solidFill>
                </a:rPr>
                <a:t>Voxel A</a:t>
              </a:r>
              <a:r>
                <a:rPr lang="en-GB" sz="1600" dirty="0"/>
                <a:t>: </a:t>
              </a:r>
              <a:r>
                <a:rPr lang="en-GB" sz="1600" dirty="0">
                  <a:solidFill>
                    <a:schemeClr val="bg1">
                      <a:lumMod val="50000"/>
                    </a:schemeClr>
                  </a:solidFill>
                </a:rPr>
                <a:t>inactive</a:t>
              </a:r>
            </a:p>
          </p:txBody>
        </p:sp>
        <p:sp>
          <p:nvSpPr>
            <p:cNvPr id="55" name="Rectangle 54"/>
            <p:cNvSpPr/>
            <p:nvPr/>
          </p:nvSpPr>
          <p:spPr>
            <a:xfrm>
              <a:off x="9680074" y="4846499"/>
              <a:ext cx="1401666" cy="338554"/>
            </a:xfrm>
            <a:prstGeom prst="rect">
              <a:avLst/>
            </a:prstGeom>
          </p:spPr>
          <p:txBody>
            <a:bodyPr wrap="none">
              <a:spAutoFit/>
            </a:bodyPr>
            <a:lstStyle/>
            <a:p>
              <a:r>
                <a:rPr lang="en-GB" sz="1600" b="1" dirty="0">
                  <a:solidFill>
                    <a:schemeClr val="accent6">
                      <a:lumMod val="75000"/>
                    </a:schemeClr>
                  </a:solidFill>
                </a:rPr>
                <a:t>Voxel B</a:t>
              </a:r>
              <a:r>
                <a:rPr lang="en-GB" sz="1600" dirty="0"/>
                <a:t>: </a:t>
              </a:r>
              <a:r>
                <a:rPr lang="en-GB" sz="1600" dirty="0">
                  <a:solidFill>
                    <a:srgbClr val="FF0000"/>
                  </a:solidFill>
                </a:rPr>
                <a:t>active</a:t>
              </a:r>
            </a:p>
          </p:txBody>
        </p:sp>
        <p:grpSp>
          <p:nvGrpSpPr>
            <p:cNvPr id="2065" name="Group 2064"/>
            <p:cNvGrpSpPr/>
            <p:nvPr/>
          </p:nvGrpSpPr>
          <p:grpSpPr>
            <a:xfrm>
              <a:off x="8064474" y="3749458"/>
              <a:ext cx="399468" cy="271935"/>
              <a:chOff x="8064474" y="3749458"/>
              <a:chExt cx="399468" cy="271935"/>
            </a:xfrm>
          </p:grpSpPr>
          <p:cxnSp>
            <p:nvCxnSpPr>
              <p:cNvPr id="2061" name="Straight Connector 2060"/>
              <p:cNvCxnSpPr/>
              <p:nvPr/>
            </p:nvCxnSpPr>
            <p:spPr>
              <a:xfrm flipV="1">
                <a:off x="8176228" y="3917365"/>
                <a:ext cx="0" cy="10157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8352189" y="3919823"/>
                <a:ext cx="0" cy="10157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8176228" y="3916575"/>
                <a:ext cx="17596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64" name="Rectangle 2063"/>
              <p:cNvSpPr/>
              <p:nvPr/>
            </p:nvSpPr>
            <p:spPr>
              <a:xfrm>
                <a:off x="8064474" y="3749458"/>
                <a:ext cx="399468" cy="215444"/>
              </a:xfrm>
              <a:prstGeom prst="rect">
                <a:avLst/>
              </a:prstGeom>
            </p:spPr>
            <p:txBody>
              <a:bodyPr wrap="none">
                <a:spAutoFit/>
              </a:bodyPr>
              <a:lstStyle/>
              <a:p>
                <a:r>
                  <a:rPr lang="en-GB" sz="800" dirty="0">
                    <a:solidFill>
                      <a:schemeClr val="tx1">
                        <a:lumMod val="50000"/>
                        <a:lumOff val="50000"/>
                      </a:schemeClr>
                    </a:solidFill>
                  </a:rPr>
                  <a:t>5mm</a:t>
                </a:r>
                <a:endParaRPr lang="en-GB" dirty="0">
                  <a:solidFill>
                    <a:schemeClr val="tx1">
                      <a:lumMod val="50000"/>
                      <a:lumOff val="50000"/>
                    </a:schemeClr>
                  </a:solidFill>
                </a:endParaRPr>
              </a:p>
            </p:txBody>
          </p:sp>
        </p:grpSp>
        <p:grpSp>
          <p:nvGrpSpPr>
            <p:cNvPr id="67" name="Group 66"/>
            <p:cNvGrpSpPr/>
            <p:nvPr/>
          </p:nvGrpSpPr>
          <p:grpSpPr>
            <a:xfrm>
              <a:off x="10380907" y="3749458"/>
              <a:ext cx="399468" cy="271935"/>
              <a:chOff x="8064474" y="3749458"/>
              <a:chExt cx="399468" cy="271935"/>
            </a:xfrm>
          </p:grpSpPr>
          <p:cxnSp>
            <p:nvCxnSpPr>
              <p:cNvPr id="68" name="Straight Connector 67"/>
              <p:cNvCxnSpPr/>
              <p:nvPr/>
            </p:nvCxnSpPr>
            <p:spPr>
              <a:xfrm flipV="1">
                <a:off x="8176228" y="3917365"/>
                <a:ext cx="0" cy="10157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8352189" y="3919823"/>
                <a:ext cx="0" cy="10157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8176228" y="3916575"/>
                <a:ext cx="17596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8064474" y="3749458"/>
                <a:ext cx="399468" cy="215444"/>
              </a:xfrm>
              <a:prstGeom prst="rect">
                <a:avLst/>
              </a:prstGeom>
            </p:spPr>
            <p:txBody>
              <a:bodyPr wrap="none">
                <a:spAutoFit/>
              </a:bodyPr>
              <a:lstStyle/>
              <a:p>
                <a:r>
                  <a:rPr lang="en-GB" sz="800" dirty="0">
                    <a:solidFill>
                      <a:schemeClr val="tx1">
                        <a:lumMod val="50000"/>
                        <a:lumOff val="50000"/>
                      </a:schemeClr>
                    </a:solidFill>
                  </a:rPr>
                  <a:t>5mm</a:t>
                </a:r>
                <a:endParaRPr lang="en-GB" dirty="0">
                  <a:solidFill>
                    <a:schemeClr val="tx1">
                      <a:lumMod val="50000"/>
                      <a:lumOff val="50000"/>
                    </a:schemeClr>
                  </a:solidFill>
                </a:endParaRPr>
              </a:p>
            </p:txBody>
          </p:sp>
        </p:grpSp>
        <p:sp>
          <p:nvSpPr>
            <p:cNvPr id="2067" name="Right Arrow 2066"/>
            <p:cNvSpPr/>
            <p:nvPr/>
          </p:nvSpPr>
          <p:spPr>
            <a:xfrm>
              <a:off x="9090560" y="4363942"/>
              <a:ext cx="540327" cy="5511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grpSp>
      <p:sp>
        <p:nvSpPr>
          <p:cNvPr id="2069" name="Rectangle 2068"/>
          <p:cNvSpPr/>
          <p:nvPr/>
        </p:nvSpPr>
        <p:spPr>
          <a:xfrm>
            <a:off x="7579898" y="5962294"/>
            <a:ext cx="3118995" cy="400110"/>
          </a:xfrm>
          <a:prstGeom prst="rect">
            <a:avLst/>
          </a:prstGeom>
          <a:solidFill>
            <a:schemeClr val="accent4">
              <a:lumMod val="20000"/>
              <a:lumOff val="80000"/>
            </a:schemeClr>
          </a:solidFill>
        </p:spPr>
        <p:txBody>
          <a:bodyPr wrap="none">
            <a:spAutoFit/>
          </a:bodyPr>
          <a:lstStyle/>
          <a:p>
            <a:r>
              <a:rPr lang="en-GB" sz="2000" b="1" i="1" dirty="0">
                <a:effectLst>
                  <a:outerShdw blurRad="38100" dist="38100" dir="2700000" algn="tl">
                    <a:srgbClr val="000000">
                      <a:alpha val="43137"/>
                    </a:srgbClr>
                  </a:outerShdw>
                </a:effectLst>
              </a:rPr>
              <a:t>Why the small movements?</a:t>
            </a:r>
          </a:p>
        </p:txBody>
      </p:sp>
      <p:graphicFrame>
        <p:nvGraphicFramePr>
          <p:cNvPr id="76" name="Table 75">
            <a:extLst>
              <a:ext uri="{FF2B5EF4-FFF2-40B4-BE49-F238E27FC236}">
                <a16:creationId xmlns:a16="http://schemas.microsoft.com/office/drawing/2014/main" xmlns="" id="{FDC7326A-DF01-3441-B773-EC1FF1A90E84}"/>
              </a:ext>
            </a:extLst>
          </p:cNvPr>
          <p:cNvGraphicFramePr>
            <a:graphicFrameLocks noGrp="1"/>
          </p:cNvGraphicFramePr>
          <p:nvPr>
            <p:extLst>
              <p:ext uri="{D42A27DB-BD31-4B8C-83A1-F6EECF244321}">
                <p14:modId xmlns:p14="http://schemas.microsoft.com/office/powerpoint/2010/main" xmlns="" val="3016757335"/>
              </p:ext>
            </p:extLst>
          </p:nvPr>
        </p:nvGraphicFramePr>
        <p:xfrm>
          <a:off x="-2" y="764367"/>
          <a:ext cx="12192000" cy="584775"/>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xmlns="" val="4085898051"/>
                    </a:ext>
                  </a:extLst>
                </a:gridCol>
                <a:gridCol w="2438400">
                  <a:extLst>
                    <a:ext uri="{9D8B030D-6E8A-4147-A177-3AD203B41FA5}">
                      <a16:colId xmlns:a16="http://schemas.microsoft.com/office/drawing/2014/main" xmlns="" val="3125894412"/>
                    </a:ext>
                  </a:extLst>
                </a:gridCol>
                <a:gridCol w="2438400">
                  <a:extLst>
                    <a:ext uri="{9D8B030D-6E8A-4147-A177-3AD203B41FA5}">
                      <a16:colId xmlns:a16="http://schemas.microsoft.com/office/drawing/2014/main" xmlns="" val="4246370681"/>
                    </a:ext>
                  </a:extLst>
                </a:gridCol>
                <a:gridCol w="2438400">
                  <a:extLst>
                    <a:ext uri="{9D8B030D-6E8A-4147-A177-3AD203B41FA5}">
                      <a16:colId xmlns:a16="http://schemas.microsoft.com/office/drawing/2014/main" xmlns="" val="1970071026"/>
                    </a:ext>
                  </a:extLst>
                </a:gridCol>
                <a:gridCol w="2438400">
                  <a:extLst>
                    <a:ext uri="{9D8B030D-6E8A-4147-A177-3AD203B41FA5}">
                      <a16:colId xmlns:a16="http://schemas.microsoft.com/office/drawing/2014/main" xmlns="" val="280371215"/>
                    </a:ext>
                  </a:extLst>
                </a:gridCol>
              </a:tblGrid>
              <a:tr h="584775">
                <a:tc>
                  <a:txBody>
                    <a:bodyPr/>
                    <a:lstStyle/>
                    <a:p>
                      <a:pPr algn="ctr"/>
                      <a:r>
                        <a:rPr lang="en-US" dirty="0">
                          <a:solidFill>
                            <a:schemeClr val="bg1">
                              <a:lumMod val="75000"/>
                            </a:schemeClr>
                          </a:solidFill>
                          <a:latin typeface="Britannic Bold" panose="020B0903060703020204" pitchFamily="34" charset="77"/>
                        </a:rPr>
                        <a:t>Place </a:t>
                      </a:r>
                      <a:r>
                        <a:rPr lang="en-US" sz="1200" dirty="0">
                          <a:solidFill>
                            <a:schemeClr val="bg1">
                              <a:lumMod val="75000"/>
                            </a:schemeClr>
                          </a:solidFill>
                          <a:latin typeface="Britannic Bold" panose="020B0903060703020204" pitchFamily="34" charset="77"/>
                        </a:rPr>
                        <a:t>in</a:t>
                      </a:r>
                      <a:r>
                        <a:rPr lang="en-US" dirty="0">
                          <a:solidFill>
                            <a:schemeClr val="bg1">
                              <a:lumMod val="75000"/>
                            </a:schemeClr>
                          </a:solidFill>
                          <a:latin typeface="Britannic Bold" panose="020B0903060703020204" pitchFamily="34" charset="77"/>
                        </a:rPr>
                        <a:t> preprocessing</a:t>
                      </a:r>
                    </a:p>
                  </a:txBody>
                  <a:tcPr anchor="ctr">
                    <a:solidFill>
                      <a:srgbClr val="D9D9D9"/>
                    </a:solidFill>
                  </a:tcPr>
                </a:tc>
                <a:tc>
                  <a:txBody>
                    <a:bodyPr/>
                    <a:lstStyle/>
                    <a:p>
                      <a:pPr algn="ctr"/>
                      <a:r>
                        <a:rPr lang="en-US" dirty="0">
                          <a:solidFill>
                            <a:schemeClr val="bg1">
                              <a:lumMod val="75000"/>
                            </a:schemeClr>
                          </a:solidFill>
                          <a:latin typeface="Britannic Bold" panose="020B0903060703020204" pitchFamily="34" charset="77"/>
                        </a:rPr>
                        <a:t>fMRI</a:t>
                      </a:r>
                      <a:r>
                        <a:rPr lang="en-US" baseline="0" dirty="0">
                          <a:solidFill>
                            <a:schemeClr val="bg1">
                              <a:lumMod val="75000"/>
                            </a:schemeClr>
                          </a:solidFill>
                          <a:latin typeface="Britannic Bold" panose="020B0903060703020204" pitchFamily="34" charset="77"/>
                        </a:rPr>
                        <a:t> v</a:t>
                      </a:r>
                      <a:r>
                        <a:rPr lang="en-US" dirty="0">
                          <a:solidFill>
                            <a:schemeClr val="bg1">
                              <a:lumMod val="75000"/>
                            </a:schemeClr>
                          </a:solidFill>
                          <a:latin typeface="Britannic Bold" panose="020B0903060703020204" pitchFamily="34" charset="77"/>
                        </a:rPr>
                        <a:t>oxel</a:t>
                      </a:r>
                    </a:p>
                  </a:txBody>
                  <a:tcPr anchor="ctr">
                    <a:solidFill>
                      <a:srgbClr val="D9D9D9"/>
                    </a:solidFill>
                  </a:tcPr>
                </a:tc>
                <a:tc>
                  <a:txBody>
                    <a:bodyPr/>
                    <a:lstStyle/>
                    <a:p>
                      <a:pPr algn="ctr"/>
                      <a:r>
                        <a:rPr lang="en-US" dirty="0">
                          <a:solidFill>
                            <a:schemeClr val="tx1"/>
                          </a:solidFill>
                          <a:latin typeface="Britannic Bold" panose="020B0903060703020204" pitchFamily="34" charset="77"/>
                        </a:rPr>
                        <a:t>Key assumptions</a:t>
                      </a:r>
                    </a:p>
                  </a:txBody>
                  <a:tcPr anchor="ctr">
                    <a:solidFill>
                      <a:srgbClr val="D9D9D9"/>
                    </a:solidFill>
                  </a:tcPr>
                </a:tc>
                <a:tc>
                  <a:txBody>
                    <a:bodyPr/>
                    <a:lstStyle/>
                    <a:p>
                      <a:pPr algn="ctr"/>
                      <a:r>
                        <a:rPr lang="en-US" dirty="0">
                          <a:solidFill>
                            <a:schemeClr val="bg1">
                              <a:lumMod val="75000"/>
                            </a:schemeClr>
                          </a:solidFill>
                          <a:latin typeface="Britannic Bold" panose="020B0903060703020204" pitchFamily="34" charset="77"/>
                        </a:rPr>
                        <a:t>Head movements</a:t>
                      </a:r>
                    </a:p>
                  </a:txBody>
                  <a:tcPr anchor="ctr">
                    <a:solidFill>
                      <a:srgbClr val="D9D9D9"/>
                    </a:solidFill>
                  </a:tcPr>
                </a:tc>
                <a:tc>
                  <a:txBody>
                    <a:bodyPr/>
                    <a:lstStyle/>
                    <a:p>
                      <a:pPr algn="ctr"/>
                      <a:r>
                        <a:rPr lang="en-US" dirty="0">
                          <a:solidFill>
                            <a:schemeClr val="bg1">
                              <a:lumMod val="75000"/>
                            </a:schemeClr>
                          </a:solidFill>
                          <a:latin typeface="Britannic Bold" panose="020B0903060703020204" pitchFamily="34" charset="77"/>
                        </a:rPr>
                        <a:t>Registration</a:t>
                      </a:r>
                    </a:p>
                  </a:txBody>
                  <a:tcPr anchor="ctr">
                    <a:solidFill>
                      <a:srgbClr val="D9D9D9"/>
                    </a:solidFill>
                  </a:tcPr>
                </a:tc>
                <a:extLst>
                  <a:ext uri="{0D108BD9-81ED-4DB2-BD59-A6C34878D82A}">
                    <a16:rowId xmlns:a16="http://schemas.microsoft.com/office/drawing/2014/main" xmlns="" val="466733712"/>
                  </a:ext>
                </a:extLst>
              </a:tr>
            </a:tbl>
          </a:graphicData>
        </a:graphic>
      </p:graphicFrame>
      <p:sp>
        <p:nvSpPr>
          <p:cNvPr id="77" name="Rectangle 76">
            <a:extLst>
              <a:ext uri="{FF2B5EF4-FFF2-40B4-BE49-F238E27FC236}">
                <a16:creationId xmlns:a16="http://schemas.microsoft.com/office/drawing/2014/main" xmlns="" id="{27AEBFD7-0064-CC49-BCA3-2685A47724A3}"/>
              </a:ext>
            </a:extLst>
          </p:cNvPr>
          <p:cNvSpPr/>
          <p:nvPr/>
        </p:nvSpPr>
        <p:spPr>
          <a:xfrm>
            <a:off x="147563" y="114333"/>
            <a:ext cx="3257607" cy="461665"/>
          </a:xfrm>
          <a:prstGeom prst="rect">
            <a:avLst/>
          </a:prstGeom>
        </p:spPr>
        <p:txBody>
          <a:bodyPr wrap="square">
            <a:spAutoFit/>
          </a:bodyPr>
          <a:lstStyle/>
          <a:p>
            <a:r>
              <a:rPr lang="en-US" sz="2400" dirty="0">
                <a:solidFill>
                  <a:schemeClr val="accent4">
                    <a:lumMod val="40000"/>
                    <a:lumOff val="60000"/>
                  </a:schemeClr>
                </a:solidFill>
                <a:latin typeface="Britannic Bold" panose="020B0903060703020204" pitchFamily="34" charset="77"/>
              </a:rPr>
              <a:t>REALIGNING</a:t>
            </a:r>
            <a:endParaRPr lang="en-US" sz="2400" dirty="0">
              <a:solidFill>
                <a:schemeClr val="accent4">
                  <a:lumMod val="40000"/>
                  <a:lumOff val="60000"/>
                </a:schemeClr>
              </a:solidFill>
            </a:endParaRPr>
          </a:p>
        </p:txBody>
      </p:sp>
    </p:spTree>
    <p:extLst>
      <p:ext uri="{BB962C8B-B14F-4D97-AF65-F5344CB8AC3E}">
        <p14:creationId xmlns:p14="http://schemas.microsoft.com/office/powerpoint/2010/main" xmlns="" val="131458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6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6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0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0" grpId="0"/>
      <p:bldP spid="19" grpId="0"/>
      <p:bldP spid="28" grpId="0"/>
      <p:bldP spid="29" grpId="0"/>
      <p:bldP spid="2058" grpId="0" animBg="1"/>
      <p:bldP spid="43" grpId="0" animBg="1"/>
      <p:bldP spid="45" grpId="0"/>
      <p:bldP spid="2066" grpId="0"/>
      <p:bldP spid="206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0025" y="4886325"/>
            <a:ext cx="5495925" cy="1704975"/>
          </a:xfrm>
          <a:prstGeom prst="rect">
            <a:avLst/>
          </a:prstGeom>
          <a:solidFill>
            <a:srgbClr val="FFF2C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xmlns="" id="{AA60AF0A-33BB-5F45-96AF-004F75598656}"/>
              </a:ext>
            </a:extLst>
          </p:cNvPr>
          <p:cNvGrpSpPr/>
          <p:nvPr/>
        </p:nvGrpSpPr>
        <p:grpSpPr>
          <a:xfrm>
            <a:off x="0" y="0"/>
            <a:ext cx="12192000" cy="596349"/>
            <a:chOff x="0" y="0"/>
            <a:chExt cx="12192000" cy="596349"/>
          </a:xfrm>
        </p:grpSpPr>
        <p:sp>
          <p:nvSpPr>
            <p:cNvPr id="9" name="Rectangle 8">
              <a:extLst>
                <a:ext uri="{FF2B5EF4-FFF2-40B4-BE49-F238E27FC236}">
                  <a16:creationId xmlns:a16="http://schemas.microsoft.com/office/drawing/2014/main" xmlns="" id="{B4941C1D-A237-2F4B-A540-5D571A0B4BC0}"/>
                </a:ext>
              </a:extLst>
            </p:cNvPr>
            <p:cNvSpPr/>
            <p:nvPr/>
          </p:nvSpPr>
          <p:spPr>
            <a:xfrm>
              <a:off x="0" y="0"/>
              <a:ext cx="12192000" cy="5963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E12C1262-4F25-A64A-9CB3-0EDE3CBC83B9}"/>
                </a:ext>
              </a:extLst>
            </p:cNvPr>
            <p:cNvPicPr>
              <a:picLocks noChangeAspect="1"/>
            </p:cNvPicPr>
            <p:nvPr/>
          </p:nvPicPr>
          <p:blipFill rotWithShape="1">
            <a:blip r:embed="rId2"/>
            <a:srcRect l="8479" t="31443" r="8747" b="31264"/>
            <a:stretch/>
          </p:blipFill>
          <p:spPr>
            <a:xfrm>
              <a:off x="9899374" y="0"/>
              <a:ext cx="2292626" cy="596349"/>
            </a:xfrm>
            <a:prstGeom prst="rect">
              <a:avLst/>
            </a:prstGeom>
          </p:spPr>
        </p:pic>
      </p:grpSp>
      <p:sp>
        <p:nvSpPr>
          <p:cNvPr id="7" name="TextBox 6">
            <a:extLst>
              <a:ext uri="{FF2B5EF4-FFF2-40B4-BE49-F238E27FC236}">
                <a16:creationId xmlns:a16="http://schemas.microsoft.com/office/drawing/2014/main" xmlns="" id="{BE2DC109-5BAC-FA4D-8E75-8A40B30A1B6C}"/>
              </a:ext>
            </a:extLst>
          </p:cNvPr>
          <p:cNvSpPr txBox="1"/>
          <p:nvPr/>
        </p:nvSpPr>
        <p:spPr>
          <a:xfrm>
            <a:off x="1154262" y="1703875"/>
            <a:ext cx="3587450" cy="400110"/>
          </a:xfrm>
          <a:prstGeom prst="rect">
            <a:avLst/>
          </a:prstGeom>
          <a:noFill/>
          <a:ln>
            <a:solidFill>
              <a:srgbClr val="00B0F0"/>
            </a:solidFill>
          </a:ln>
        </p:spPr>
        <p:txBody>
          <a:bodyPr wrap="square" rtlCol="0">
            <a:spAutoFit/>
          </a:bodyPr>
          <a:lstStyle/>
          <a:p>
            <a:pPr algn="ctr"/>
            <a:r>
              <a:rPr lang="en-US" sz="2000" b="1" dirty="0">
                <a:solidFill>
                  <a:srgbClr val="00B0F0"/>
                </a:solidFill>
                <a:latin typeface="Avenir Next" panose="020B0503020202020204" pitchFamily="34" charset="0"/>
              </a:rPr>
              <a:t>HEAD MOVEMENT due to:</a:t>
            </a:r>
          </a:p>
        </p:txBody>
      </p:sp>
      <p:sp>
        <p:nvSpPr>
          <p:cNvPr id="12" name="Rectangle 11"/>
          <p:cNvSpPr/>
          <p:nvPr/>
        </p:nvSpPr>
        <p:spPr>
          <a:xfrm>
            <a:off x="355900" y="2603302"/>
            <a:ext cx="4920950" cy="1969770"/>
          </a:xfrm>
          <a:prstGeom prst="rect">
            <a:avLst/>
          </a:prstGeom>
        </p:spPr>
        <p:txBody>
          <a:bodyPr wrap="square">
            <a:spAutoFit/>
          </a:bodyPr>
          <a:lstStyle/>
          <a:p>
            <a:r>
              <a:rPr lang="en-GB" dirty="0"/>
              <a:t>1. </a:t>
            </a:r>
            <a:r>
              <a:rPr lang="en-GB" b="1" dirty="0">
                <a:solidFill>
                  <a:srgbClr val="00B0F0"/>
                </a:solidFill>
              </a:rPr>
              <a:t>Physiological</a:t>
            </a:r>
            <a:r>
              <a:rPr lang="en-GB" b="1" dirty="0"/>
              <a:t>: </a:t>
            </a:r>
            <a:r>
              <a:rPr lang="en-GB" sz="1400" dirty="0"/>
              <a:t>heart beat, respiration, blinking</a:t>
            </a:r>
          </a:p>
          <a:p>
            <a:endParaRPr lang="en-GB" sz="1400" dirty="0"/>
          </a:p>
          <a:p>
            <a:r>
              <a:rPr lang="en-GB" dirty="0"/>
              <a:t>2. Actual </a:t>
            </a:r>
            <a:r>
              <a:rPr lang="en-GB" b="1" dirty="0">
                <a:solidFill>
                  <a:srgbClr val="00B0F0"/>
                </a:solidFill>
              </a:rPr>
              <a:t>movement</a:t>
            </a:r>
            <a:r>
              <a:rPr lang="en-GB" dirty="0">
                <a:solidFill>
                  <a:srgbClr val="00B0F0"/>
                </a:solidFill>
              </a:rPr>
              <a:t> </a:t>
            </a:r>
            <a:r>
              <a:rPr lang="en-GB" dirty="0"/>
              <a:t>of the head</a:t>
            </a:r>
          </a:p>
          <a:p>
            <a:endParaRPr lang="en-GB" dirty="0"/>
          </a:p>
          <a:p>
            <a:r>
              <a:rPr lang="en-GB" dirty="0"/>
              <a:t>3. </a:t>
            </a:r>
            <a:r>
              <a:rPr lang="en-GB" b="1" dirty="0">
                <a:solidFill>
                  <a:srgbClr val="00B0F0"/>
                </a:solidFill>
              </a:rPr>
              <a:t>Task-related</a:t>
            </a:r>
            <a:r>
              <a:rPr lang="en-GB" dirty="0"/>
              <a:t> to press buttons</a:t>
            </a:r>
          </a:p>
          <a:p>
            <a:pPr lvl="1"/>
            <a:r>
              <a:rPr lang="en-GB" dirty="0"/>
              <a:t>	! Serious confound </a:t>
            </a:r>
          </a:p>
          <a:p>
            <a:pPr lvl="1"/>
            <a:r>
              <a:rPr lang="en-GB" dirty="0"/>
              <a:t>	</a:t>
            </a:r>
            <a:r>
              <a:rPr lang="en-GB" sz="1400" dirty="0"/>
              <a:t>as creates variance in voxel activation to task</a:t>
            </a:r>
          </a:p>
        </p:txBody>
      </p:sp>
      <p:pic>
        <p:nvPicPr>
          <p:cNvPr id="13" name="Picture 2"/>
          <p:cNvPicPr>
            <a:picLocks noChangeAspect="1" noChangeArrowheads="1"/>
          </p:cNvPicPr>
          <p:nvPr/>
        </p:nvPicPr>
        <p:blipFill>
          <a:blip r:embed="rId3">
            <a:extLst>
              <a:ext uri="{BEBA8EAE-BF5A-486C-A8C5-ECC9F3942E4B}">
                <a14:imgProps xmlns:a14="http://schemas.microsoft.com/office/drawing/2010/main" xmlns="">
                  <a14:imgLayer r:embed="rId4">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355899" y="5362902"/>
            <a:ext cx="699135" cy="69913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Rectangle 2"/>
          <p:cNvSpPr/>
          <p:nvPr/>
        </p:nvSpPr>
        <p:spPr>
          <a:xfrm>
            <a:off x="1318083" y="5109687"/>
            <a:ext cx="4294958" cy="1200329"/>
          </a:xfrm>
          <a:prstGeom prst="rect">
            <a:avLst/>
          </a:prstGeom>
        </p:spPr>
        <p:txBody>
          <a:bodyPr wrap="none">
            <a:spAutoFit/>
          </a:bodyPr>
          <a:lstStyle/>
          <a:p>
            <a:r>
              <a:rPr lang="en-GB" b="1" dirty="0"/>
              <a:t>FALSE ACTIVATIONS</a:t>
            </a:r>
          </a:p>
          <a:p>
            <a:r>
              <a:rPr lang="en-GB" dirty="0"/>
              <a:t>	due to variance in voxel activation</a:t>
            </a:r>
          </a:p>
          <a:p>
            <a:endParaRPr lang="en-GB" b="1" dirty="0"/>
          </a:p>
          <a:p>
            <a:r>
              <a:rPr lang="en-GB" b="1" dirty="0"/>
              <a:t>↓ Signal-to-noise ratio</a:t>
            </a:r>
          </a:p>
        </p:txBody>
      </p:sp>
      <p:sp>
        <p:nvSpPr>
          <p:cNvPr id="5" name="Rectangle 4"/>
          <p:cNvSpPr/>
          <p:nvPr/>
        </p:nvSpPr>
        <p:spPr>
          <a:xfrm>
            <a:off x="8523421" y="1701316"/>
            <a:ext cx="1170513" cy="369332"/>
          </a:xfrm>
          <a:prstGeom prst="rect">
            <a:avLst/>
          </a:prstGeom>
        </p:spPr>
        <p:txBody>
          <a:bodyPr wrap="none">
            <a:spAutoFit/>
          </a:bodyPr>
          <a:lstStyle/>
          <a:p>
            <a:r>
              <a:rPr lang="en-GB" b="1" i="1" dirty="0">
                <a:effectLst>
                  <a:outerShdw blurRad="38100" dist="38100" dir="2700000" algn="tl">
                    <a:srgbClr val="000000">
                      <a:alpha val="43137"/>
                    </a:srgbClr>
                  </a:outerShdw>
                </a:effectLst>
              </a:rPr>
              <a:t>Solutions?</a:t>
            </a:r>
            <a:endParaRPr lang="en-GB" dirty="0"/>
          </a:p>
        </p:txBody>
      </p:sp>
      <p:pic>
        <p:nvPicPr>
          <p:cNvPr id="14" name="Picture 2" descr="http://www.newmaticmedical.com/uploads/images_products/13135_a.jpg"/>
          <p:cNvPicPr>
            <a:picLocks noChangeAspect="1" noChangeArrowheads="1"/>
          </p:cNvPicPr>
          <p:nvPr/>
        </p:nvPicPr>
        <p:blipFill rotWithShape="1">
          <a:blip r:embed="rId5" cstate="screen">
            <a:extLst>
              <a:ext uri="{28A0092B-C50C-407E-A947-70E740481C1C}">
                <a14:useLocalDpi xmlns:a14="http://schemas.microsoft.com/office/drawing/2010/main" xmlns=""/>
              </a:ext>
            </a:extLst>
          </a:blip>
          <a:srcRect/>
          <a:stretch/>
        </p:blipFill>
        <p:spPr bwMode="auto">
          <a:xfrm>
            <a:off x="10074765" y="2107484"/>
            <a:ext cx="1124297" cy="771500"/>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14" descr="Bite_Bar_Use"/>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10076601" y="3058631"/>
            <a:ext cx="1122461" cy="760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 descr="MedTec_Mask"/>
          <p:cNvPicPr>
            <a:picLocks noChangeAspect="1" noChangeArrowheads="1"/>
          </p:cNvPicPr>
          <p:nvPr/>
        </p:nvPicPr>
        <p:blipFill>
          <a:blip r:embed="rId7">
            <a:extLst>
              <a:ext uri="{28A0092B-C50C-407E-A947-70E740481C1C}">
                <a14:useLocalDpi xmlns:a14="http://schemas.microsoft.com/office/drawing/2010/main" xmlns=""/>
              </a:ext>
            </a:extLst>
          </a:blip>
          <a:srcRect/>
          <a:stretch>
            <a:fillRect/>
          </a:stretch>
        </p:blipFill>
        <p:spPr bwMode="auto">
          <a:xfrm>
            <a:off x="10076600" y="3986010"/>
            <a:ext cx="1122461" cy="982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7037019" y="2445761"/>
            <a:ext cx="2124556" cy="2031325"/>
          </a:xfrm>
          <a:prstGeom prst="rect">
            <a:avLst/>
          </a:prstGeom>
        </p:spPr>
        <p:txBody>
          <a:bodyPr wrap="none">
            <a:spAutoFit/>
          </a:bodyPr>
          <a:lstStyle/>
          <a:p>
            <a:pPr marL="285750" indent="-285750">
              <a:buFont typeface="Wingdings" panose="05000000000000000000" pitchFamily="2" charset="2"/>
              <a:buChar char="ü"/>
            </a:pPr>
            <a:r>
              <a:rPr lang="en-GB" dirty="0"/>
              <a:t>Comfortable</a:t>
            </a:r>
          </a:p>
          <a:p>
            <a:endParaRPr lang="en-GB" dirty="0"/>
          </a:p>
          <a:p>
            <a:pPr marL="285750" indent="-285750">
              <a:buFont typeface="Wingdings" panose="05000000000000000000" pitchFamily="2" charset="2"/>
              <a:buChar char="ü"/>
            </a:pPr>
            <a:r>
              <a:rPr lang="en-GB" dirty="0"/>
              <a:t>Short sessions</a:t>
            </a:r>
          </a:p>
          <a:p>
            <a:endParaRPr lang="en-GB" dirty="0"/>
          </a:p>
          <a:p>
            <a:pPr marL="285750" indent="-285750">
              <a:buFont typeface="Wingdings" panose="05000000000000000000" pitchFamily="2" charset="2"/>
              <a:buChar char="ü"/>
            </a:pPr>
            <a:r>
              <a:rPr lang="en-GB" dirty="0"/>
              <a:t>Instruct  keep still</a:t>
            </a:r>
          </a:p>
          <a:p>
            <a:endParaRPr lang="en-GB" dirty="0"/>
          </a:p>
          <a:p>
            <a:pPr marL="285750" indent="-285750">
              <a:buFont typeface="Wingdings" panose="05000000000000000000" pitchFamily="2" charset="2"/>
              <a:buChar char="ü"/>
            </a:pPr>
            <a:r>
              <a:rPr lang="en-GB" dirty="0"/>
              <a:t>Constrain</a:t>
            </a:r>
          </a:p>
        </p:txBody>
      </p:sp>
      <p:sp>
        <p:nvSpPr>
          <p:cNvPr id="17" name="Rectangle 16"/>
          <p:cNvSpPr/>
          <p:nvPr/>
        </p:nvSpPr>
        <p:spPr>
          <a:xfrm>
            <a:off x="5730572" y="2667000"/>
            <a:ext cx="4571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a:off x="7037019" y="5525157"/>
            <a:ext cx="797316" cy="784859"/>
            <a:chOff x="5334000" y="2667000"/>
            <a:chExt cx="1524000" cy="1546859"/>
          </a:xfrm>
        </p:grpSpPr>
        <p:pic>
          <p:nvPicPr>
            <p:cNvPr id="3075" name="Picture 3"/>
            <p:cNvPicPr>
              <a:picLocks noChangeAspect="1" noChangeArrowheads="1"/>
            </p:cNvPicPr>
            <p:nvPr/>
          </p:nvPicPr>
          <p:blipFill>
            <a:blip r:embed="rId8">
              <a:extLst>
                <a:ext uri="{BEBA8EAE-BF5A-486C-A8C5-ECC9F3942E4B}">
                  <a14:imgProps xmlns:a14="http://schemas.microsoft.com/office/drawing/2010/main" xmlns="">
                    <a14:imgLayer r:embed="rId9">
                      <a14:imgEffect>
                        <a14:backgroundRemoval t="6250" b="98125" l="1250" r="97500">
                          <a14:foregroundMark x1="12500" y1="35000" x2="1250" y2="26875"/>
                          <a14:foregroundMark x1="37500" y1="36250" x2="63125" y2="38125"/>
                          <a14:foregroundMark x1="32500" y1="41250" x2="65000" y2="35625"/>
                          <a14:foregroundMark x1="86875" y1="40000" x2="97500" y2="31250"/>
                          <a14:foregroundMark x1="43125" y1="25000" x2="46250" y2="51250"/>
                          <a14:foregroundMark x1="35625" y1="31875" x2="46250" y2="48750"/>
                          <a14:foregroundMark x1="63125" y1="28750" x2="50625" y2="55000"/>
                          <a14:foregroundMark x1="46875" y1="13125" x2="46875" y2="13125"/>
                          <a14:foregroundMark x1="41875" y1="11875" x2="43750" y2="6250"/>
                          <a14:foregroundMark x1="51250" y1="13125" x2="51250" y2="13125"/>
                          <a14:foregroundMark x1="59375" y1="86875" x2="60000" y2="94375"/>
                          <a14:foregroundMark x1="50000" y1="91250" x2="50625" y2="98125"/>
                        </a14:backgroundRemoval>
                      </a14:imgEffect>
                    </a14:imgLayer>
                  </a14:imgProps>
                </a:ext>
                <a:ext uri="{28A0092B-C50C-407E-A947-70E740481C1C}">
                  <a14:useLocalDpi xmlns:a14="http://schemas.microsoft.com/office/drawing/2010/main" xmlns="" val="0"/>
                </a:ext>
              </a:extLst>
            </a:blip>
            <a:srcRect/>
            <a:stretch>
              <a:fillRect/>
            </a:stretch>
          </p:blipFill>
          <p:spPr bwMode="auto">
            <a:xfrm>
              <a:off x="5334000" y="2667000"/>
              <a:ext cx="1524000" cy="1524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0" name="Rectangle 19"/>
            <p:cNvSpPr/>
            <p:nvPr/>
          </p:nvSpPr>
          <p:spPr>
            <a:xfrm>
              <a:off x="5977651" y="2712719"/>
              <a:ext cx="4571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6085597" y="4168140"/>
              <a:ext cx="4571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Rectangle 18"/>
          <p:cNvSpPr/>
          <p:nvPr/>
        </p:nvSpPr>
        <p:spPr>
          <a:xfrm>
            <a:off x="8297691" y="5741182"/>
            <a:ext cx="2747996" cy="369332"/>
          </a:xfrm>
          <a:prstGeom prst="rect">
            <a:avLst/>
          </a:prstGeom>
        </p:spPr>
        <p:txBody>
          <a:bodyPr wrap="none">
            <a:spAutoFit/>
          </a:bodyPr>
          <a:lstStyle/>
          <a:p>
            <a:r>
              <a:rPr lang="en-GB" b="1" i="1" dirty="0">
                <a:solidFill>
                  <a:srgbClr val="7030A0"/>
                </a:solidFill>
                <a:effectLst>
                  <a:outerShdw blurRad="38100" dist="38100" dir="2700000" algn="tl">
                    <a:srgbClr val="000000">
                      <a:alpha val="43137"/>
                    </a:srgbClr>
                  </a:outerShdw>
                </a:effectLst>
              </a:rPr>
              <a:t>Most variance still remains</a:t>
            </a:r>
          </a:p>
        </p:txBody>
      </p:sp>
      <p:graphicFrame>
        <p:nvGraphicFramePr>
          <p:cNvPr id="24" name="Table 23">
            <a:extLst>
              <a:ext uri="{FF2B5EF4-FFF2-40B4-BE49-F238E27FC236}">
                <a16:creationId xmlns:a16="http://schemas.microsoft.com/office/drawing/2014/main" xmlns="" id="{FDC7326A-DF01-3441-B773-EC1FF1A90E84}"/>
              </a:ext>
            </a:extLst>
          </p:cNvPr>
          <p:cNvGraphicFramePr>
            <a:graphicFrameLocks noGrp="1"/>
          </p:cNvGraphicFramePr>
          <p:nvPr>
            <p:extLst>
              <p:ext uri="{D42A27DB-BD31-4B8C-83A1-F6EECF244321}">
                <p14:modId xmlns:p14="http://schemas.microsoft.com/office/powerpoint/2010/main" xmlns="" val="834039927"/>
              </p:ext>
            </p:extLst>
          </p:nvPr>
        </p:nvGraphicFramePr>
        <p:xfrm>
          <a:off x="-2" y="764367"/>
          <a:ext cx="12192000" cy="584775"/>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xmlns="" val="4085898051"/>
                    </a:ext>
                  </a:extLst>
                </a:gridCol>
                <a:gridCol w="2438400">
                  <a:extLst>
                    <a:ext uri="{9D8B030D-6E8A-4147-A177-3AD203B41FA5}">
                      <a16:colId xmlns:a16="http://schemas.microsoft.com/office/drawing/2014/main" xmlns="" val="3125894412"/>
                    </a:ext>
                  </a:extLst>
                </a:gridCol>
                <a:gridCol w="2438400">
                  <a:extLst>
                    <a:ext uri="{9D8B030D-6E8A-4147-A177-3AD203B41FA5}">
                      <a16:colId xmlns:a16="http://schemas.microsoft.com/office/drawing/2014/main" xmlns="" val="4246370681"/>
                    </a:ext>
                  </a:extLst>
                </a:gridCol>
                <a:gridCol w="2438400">
                  <a:extLst>
                    <a:ext uri="{9D8B030D-6E8A-4147-A177-3AD203B41FA5}">
                      <a16:colId xmlns:a16="http://schemas.microsoft.com/office/drawing/2014/main" xmlns="" val="1970071026"/>
                    </a:ext>
                  </a:extLst>
                </a:gridCol>
                <a:gridCol w="2438400">
                  <a:extLst>
                    <a:ext uri="{9D8B030D-6E8A-4147-A177-3AD203B41FA5}">
                      <a16:colId xmlns:a16="http://schemas.microsoft.com/office/drawing/2014/main" xmlns="" val="280371215"/>
                    </a:ext>
                  </a:extLst>
                </a:gridCol>
              </a:tblGrid>
              <a:tr h="584775">
                <a:tc>
                  <a:txBody>
                    <a:bodyPr/>
                    <a:lstStyle/>
                    <a:p>
                      <a:pPr algn="ctr"/>
                      <a:r>
                        <a:rPr lang="en-US" dirty="0">
                          <a:solidFill>
                            <a:schemeClr val="bg1">
                              <a:lumMod val="75000"/>
                            </a:schemeClr>
                          </a:solidFill>
                          <a:latin typeface="Britannic Bold" panose="020B0903060703020204" pitchFamily="34" charset="77"/>
                        </a:rPr>
                        <a:t>Place </a:t>
                      </a:r>
                      <a:r>
                        <a:rPr lang="en-US" sz="1200" dirty="0">
                          <a:solidFill>
                            <a:schemeClr val="bg1">
                              <a:lumMod val="75000"/>
                            </a:schemeClr>
                          </a:solidFill>
                          <a:latin typeface="Britannic Bold" panose="020B0903060703020204" pitchFamily="34" charset="77"/>
                        </a:rPr>
                        <a:t>in</a:t>
                      </a:r>
                      <a:r>
                        <a:rPr lang="en-US" dirty="0">
                          <a:solidFill>
                            <a:schemeClr val="bg1">
                              <a:lumMod val="75000"/>
                            </a:schemeClr>
                          </a:solidFill>
                          <a:latin typeface="Britannic Bold" panose="020B0903060703020204" pitchFamily="34" charset="77"/>
                        </a:rPr>
                        <a:t> preprocessing</a:t>
                      </a:r>
                    </a:p>
                  </a:txBody>
                  <a:tcPr anchor="ctr">
                    <a:solidFill>
                      <a:srgbClr val="D9D9D9"/>
                    </a:solidFill>
                  </a:tcPr>
                </a:tc>
                <a:tc>
                  <a:txBody>
                    <a:bodyPr/>
                    <a:lstStyle/>
                    <a:p>
                      <a:pPr algn="ctr"/>
                      <a:r>
                        <a:rPr lang="en-US" dirty="0">
                          <a:solidFill>
                            <a:schemeClr val="bg1">
                              <a:lumMod val="75000"/>
                            </a:schemeClr>
                          </a:solidFill>
                          <a:latin typeface="Britannic Bold" panose="020B0903060703020204" pitchFamily="34" charset="77"/>
                        </a:rPr>
                        <a:t>fMRI</a:t>
                      </a:r>
                      <a:r>
                        <a:rPr lang="en-US" baseline="0" dirty="0">
                          <a:solidFill>
                            <a:schemeClr val="bg1">
                              <a:lumMod val="75000"/>
                            </a:schemeClr>
                          </a:solidFill>
                          <a:latin typeface="Britannic Bold" panose="020B0903060703020204" pitchFamily="34" charset="77"/>
                        </a:rPr>
                        <a:t> v</a:t>
                      </a:r>
                      <a:r>
                        <a:rPr lang="en-US" dirty="0">
                          <a:solidFill>
                            <a:schemeClr val="bg1">
                              <a:lumMod val="75000"/>
                            </a:schemeClr>
                          </a:solidFill>
                          <a:latin typeface="Britannic Bold" panose="020B0903060703020204" pitchFamily="34" charset="77"/>
                        </a:rPr>
                        <a:t>oxel</a:t>
                      </a:r>
                    </a:p>
                  </a:txBody>
                  <a:tcPr anchor="ctr">
                    <a:solidFill>
                      <a:srgbClr val="D9D9D9"/>
                    </a:solidFill>
                  </a:tcPr>
                </a:tc>
                <a:tc>
                  <a:txBody>
                    <a:bodyPr/>
                    <a:lstStyle/>
                    <a:p>
                      <a:pPr algn="ctr"/>
                      <a:r>
                        <a:rPr lang="en-US" dirty="0">
                          <a:solidFill>
                            <a:schemeClr val="bg1">
                              <a:lumMod val="75000"/>
                            </a:schemeClr>
                          </a:solidFill>
                          <a:latin typeface="Britannic Bold" panose="020B0903060703020204" pitchFamily="34" charset="77"/>
                        </a:rPr>
                        <a:t>Key assumptions</a:t>
                      </a:r>
                    </a:p>
                  </a:txBody>
                  <a:tcPr anchor="ctr">
                    <a:solidFill>
                      <a:srgbClr val="D9D9D9"/>
                    </a:solidFill>
                  </a:tcPr>
                </a:tc>
                <a:tc>
                  <a:txBody>
                    <a:bodyPr/>
                    <a:lstStyle/>
                    <a:p>
                      <a:pPr algn="ctr"/>
                      <a:r>
                        <a:rPr lang="en-US" dirty="0">
                          <a:solidFill>
                            <a:schemeClr val="tx1"/>
                          </a:solidFill>
                          <a:latin typeface="Britannic Bold" panose="020B0903060703020204" pitchFamily="34" charset="77"/>
                        </a:rPr>
                        <a:t>Head movements</a:t>
                      </a:r>
                    </a:p>
                  </a:txBody>
                  <a:tcPr anchor="ctr">
                    <a:solidFill>
                      <a:srgbClr val="D9D9D9"/>
                    </a:solidFill>
                  </a:tcPr>
                </a:tc>
                <a:tc>
                  <a:txBody>
                    <a:bodyPr/>
                    <a:lstStyle/>
                    <a:p>
                      <a:pPr algn="ctr"/>
                      <a:r>
                        <a:rPr lang="en-US" dirty="0">
                          <a:solidFill>
                            <a:schemeClr val="bg1">
                              <a:lumMod val="75000"/>
                            </a:schemeClr>
                          </a:solidFill>
                          <a:latin typeface="Britannic Bold" panose="020B0903060703020204" pitchFamily="34" charset="77"/>
                        </a:rPr>
                        <a:t>Registration</a:t>
                      </a:r>
                    </a:p>
                  </a:txBody>
                  <a:tcPr anchor="ctr">
                    <a:solidFill>
                      <a:srgbClr val="D9D9D9"/>
                    </a:solidFill>
                  </a:tcPr>
                </a:tc>
                <a:extLst>
                  <a:ext uri="{0D108BD9-81ED-4DB2-BD59-A6C34878D82A}">
                    <a16:rowId xmlns:a16="http://schemas.microsoft.com/office/drawing/2014/main" xmlns="" val="466733712"/>
                  </a:ext>
                </a:extLst>
              </a:tr>
            </a:tbl>
          </a:graphicData>
        </a:graphic>
      </p:graphicFrame>
      <p:sp>
        <p:nvSpPr>
          <p:cNvPr id="25" name="Rectangle 24">
            <a:extLst>
              <a:ext uri="{FF2B5EF4-FFF2-40B4-BE49-F238E27FC236}">
                <a16:creationId xmlns:a16="http://schemas.microsoft.com/office/drawing/2014/main" xmlns="" id="{27AEBFD7-0064-CC49-BCA3-2685A47724A3}"/>
              </a:ext>
            </a:extLst>
          </p:cNvPr>
          <p:cNvSpPr/>
          <p:nvPr/>
        </p:nvSpPr>
        <p:spPr>
          <a:xfrm>
            <a:off x="147563" y="114333"/>
            <a:ext cx="3257607" cy="461665"/>
          </a:xfrm>
          <a:prstGeom prst="rect">
            <a:avLst/>
          </a:prstGeom>
        </p:spPr>
        <p:txBody>
          <a:bodyPr wrap="square">
            <a:spAutoFit/>
          </a:bodyPr>
          <a:lstStyle/>
          <a:p>
            <a:r>
              <a:rPr lang="en-US" sz="2400" dirty="0">
                <a:solidFill>
                  <a:schemeClr val="accent4">
                    <a:lumMod val="40000"/>
                    <a:lumOff val="60000"/>
                  </a:schemeClr>
                </a:solidFill>
                <a:latin typeface="Britannic Bold" panose="020B0903060703020204" pitchFamily="34" charset="77"/>
              </a:rPr>
              <a:t>REALIGNING</a:t>
            </a:r>
            <a:endParaRPr lang="en-US" sz="2400" dirty="0">
              <a:solidFill>
                <a:schemeClr val="accent4">
                  <a:lumMod val="40000"/>
                  <a:lumOff val="60000"/>
                </a:schemeClr>
              </a:solidFill>
            </a:endParaRPr>
          </a:p>
        </p:txBody>
      </p:sp>
    </p:spTree>
    <p:extLst>
      <p:ext uri="{BB962C8B-B14F-4D97-AF65-F5344CB8AC3E}">
        <p14:creationId xmlns:p14="http://schemas.microsoft.com/office/powerpoint/2010/main" xmlns="" val="303488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p:bldP spid="6"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4CFD426C-6A74-2A4A-A40E-A430903B0F70}"/>
              </a:ext>
            </a:extLst>
          </p:cNvPr>
          <p:cNvGrpSpPr/>
          <p:nvPr/>
        </p:nvGrpSpPr>
        <p:grpSpPr>
          <a:xfrm>
            <a:off x="0" y="0"/>
            <a:ext cx="12192000" cy="596349"/>
            <a:chOff x="0" y="0"/>
            <a:chExt cx="12192000" cy="596349"/>
          </a:xfrm>
        </p:grpSpPr>
        <p:sp>
          <p:nvSpPr>
            <p:cNvPr id="3" name="Rectangle 2">
              <a:extLst>
                <a:ext uri="{FF2B5EF4-FFF2-40B4-BE49-F238E27FC236}">
                  <a16:creationId xmlns:a16="http://schemas.microsoft.com/office/drawing/2014/main" xmlns="" id="{4A0487E0-F648-7645-ADB7-C2FE6D4167FE}"/>
                </a:ext>
              </a:extLst>
            </p:cNvPr>
            <p:cNvSpPr/>
            <p:nvPr/>
          </p:nvSpPr>
          <p:spPr>
            <a:xfrm>
              <a:off x="0" y="0"/>
              <a:ext cx="12192000" cy="5963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604EDE33-D226-DA4C-89CA-07E1A6263B94}"/>
                </a:ext>
              </a:extLst>
            </p:cNvPr>
            <p:cNvPicPr>
              <a:picLocks noChangeAspect="1"/>
            </p:cNvPicPr>
            <p:nvPr/>
          </p:nvPicPr>
          <p:blipFill rotWithShape="1">
            <a:blip r:embed="rId2"/>
            <a:srcRect l="8479" t="31443" r="8747" b="31264"/>
            <a:stretch/>
          </p:blipFill>
          <p:spPr>
            <a:xfrm>
              <a:off x="9899374" y="0"/>
              <a:ext cx="2292626" cy="596349"/>
            </a:xfrm>
            <a:prstGeom prst="rect">
              <a:avLst/>
            </a:prstGeom>
          </p:spPr>
        </p:pic>
      </p:grpSp>
      <p:sp>
        <p:nvSpPr>
          <p:cNvPr id="6" name="TextBox 5">
            <a:extLst>
              <a:ext uri="{FF2B5EF4-FFF2-40B4-BE49-F238E27FC236}">
                <a16:creationId xmlns:a16="http://schemas.microsoft.com/office/drawing/2014/main" xmlns="" id="{BE2DC109-5BAC-FA4D-8E75-8A40B30A1B6C}"/>
              </a:ext>
            </a:extLst>
          </p:cNvPr>
          <p:cNvSpPr txBox="1"/>
          <p:nvPr/>
        </p:nvSpPr>
        <p:spPr>
          <a:xfrm>
            <a:off x="355900" y="1673953"/>
            <a:ext cx="10890032" cy="461665"/>
          </a:xfrm>
          <a:prstGeom prst="rect">
            <a:avLst/>
          </a:prstGeom>
          <a:solidFill>
            <a:schemeClr val="accent6">
              <a:lumMod val="20000"/>
              <a:lumOff val="80000"/>
            </a:schemeClr>
          </a:solidFill>
          <a:ln>
            <a:noFill/>
          </a:ln>
        </p:spPr>
        <p:txBody>
          <a:bodyPr wrap="square" rtlCol="0">
            <a:spAutoFit/>
          </a:bodyPr>
          <a:lstStyle/>
          <a:p>
            <a:r>
              <a:rPr lang="en-US" sz="2400" b="1" dirty="0">
                <a:solidFill>
                  <a:schemeClr val="accent6">
                    <a:lumMod val="50000"/>
                  </a:schemeClr>
                </a:solidFill>
                <a:latin typeface="Avenir Next" panose="020B0503020202020204" pitchFamily="34" charset="0"/>
              </a:rPr>
              <a:t>    REGISTRATION</a:t>
            </a:r>
          </a:p>
        </p:txBody>
      </p:sp>
      <p:sp>
        <p:nvSpPr>
          <p:cNvPr id="7" name="Rectangle 6"/>
          <p:cNvSpPr/>
          <p:nvPr/>
        </p:nvSpPr>
        <p:spPr>
          <a:xfrm>
            <a:off x="355899" y="2484313"/>
            <a:ext cx="8113311" cy="954107"/>
          </a:xfrm>
          <a:prstGeom prst="rect">
            <a:avLst/>
          </a:prstGeom>
        </p:spPr>
        <p:txBody>
          <a:bodyPr wrap="none">
            <a:spAutoFit/>
          </a:bodyPr>
          <a:lstStyle/>
          <a:p>
            <a:r>
              <a:rPr lang="en-GB" dirty="0"/>
              <a:t> = to take two images and </a:t>
            </a:r>
            <a:r>
              <a:rPr lang="en-GB" b="1" dirty="0"/>
              <a:t>align</a:t>
            </a:r>
            <a:r>
              <a:rPr lang="en-GB" dirty="0"/>
              <a:t> them</a:t>
            </a:r>
          </a:p>
          <a:p>
            <a:r>
              <a:rPr lang="en-GB" dirty="0"/>
              <a:t>	= spatially </a:t>
            </a:r>
            <a:r>
              <a:rPr lang="en-GB" b="1" dirty="0"/>
              <a:t>reshape</a:t>
            </a:r>
            <a:r>
              <a:rPr lang="en-GB" dirty="0"/>
              <a:t> one </a:t>
            </a:r>
            <a:r>
              <a:rPr lang="en-GB" b="1" dirty="0"/>
              <a:t>to match </a:t>
            </a:r>
            <a:r>
              <a:rPr lang="en-GB" dirty="0"/>
              <a:t>the other</a:t>
            </a:r>
          </a:p>
          <a:p>
            <a:r>
              <a:rPr lang="en-GB" dirty="0"/>
              <a:t>		= NEEDS a </a:t>
            </a:r>
            <a:r>
              <a:rPr lang="en-GB" sz="2000" b="1" u="sng" dirty="0">
                <a:solidFill>
                  <a:schemeClr val="accent4"/>
                </a:solidFill>
              </a:rPr>
              <a:t>mapping of each voxel from source to reference</a:t>
            </a:r>
            <a:endParaRPr lang="en-GB" b="1" u="sng" dirty="0">
              <a:solidFill>
                <a:schemeClr val="accent4"/>
              </a:solidFill>
            </a:endParaRPr>
          </a:p>
        </p:txBody>
      </p:sp>
      <p:grpSp>
        <p:nvGrpSpPr>
          <p:cNvPr id="11" name="Group 10">
            <a:extLst>
              <a:ext uri="{FF2B5EF4-FFF2-40B4-BE49-F238E27FC236}">
                <a16:creationId xmlns:a16="http://schemas.microsoft.com/office/drawing/2014/main" xmlns="" id="{6F5EF99C-7D1F-2B4C-8B5F-BCE8AFB9D980}"/>
              </a:ext>
            </a:extLst>
          </p:cNvPr>
          <p:cNvGrpSpPr/>
          <p:nvPr/>
        </p:nvGrpSpPr>
        <p:grpSpPr>
          <a:xfrm>
            <a:off x="9114103" y="2376608"/>
            <a:ext cx="785271" cy="864851"/>
            <a:chOff x="8432206" y="2367693"/>
            <a:chExt cx="1075107" cy="1061307"/>
          </a:xfrm>
        </p:grpSpPr>
        <p:pic>
          <p:nvPicPr>
            <p:cNvPr id="12" name="Picture 11" descr="A picture containing photo, monitor, animal, screen&#10;&#10;Description automatically generated">
              <a:extLst>
                <a:ext uri="{FF2B5EF4-FFF2-40B4-BE49-F238E27FC236}">
                  <a16:creationId xmlns:a16="http://schemas.microsoft.com/office/drawing/2014/main" xmlns="" id="{7BEA2696-3563-9C45-8245-F6810D9BFC00}"/>
                </a:ext>
              </a:extLst>
            </p:cNvPr>
            <p:cNvPicPr>
              <a:picLocks noChangeAspect="1"/>
            </p:cNvPicPr>
            <p:nvPr/>
          </p:nvPicPr>
          <p:blipFill rotWithShape="1">
            <a:blip r:embed="rId3"/>
            <a:srcRect t="669" r="624" b="2028"/>
            <a:stretch/>
          </p:blipFill>
          <p:spPr>
            <a:xfrm>
              <a:off x="8432206" y="2367693"/>
              <a:ext cx="1075107" cy="1061307"/>
            </a:xfrm>
            <a:prstGeom prst="rect">
              <a:avLst/>
            </a:prstGeom>
          </p:spPr>
        </p:pic>
        <p:sp>
          <p:nvSpPr>
            <p:cNvPr id="13" name="Rectangle 12">
              <a:extLst>
                <a:ext uri="{FF2B5EF4-FFF2-40B4-BE49-F238E27FC236}">
                  <a16:creationId xmlns:a16="http://schemas.microsoft.com/office/drawing/2014/main" xmlns="" id="{44EB0D32-7F82-3C4B-9C32-F343EF3DF18B}"/>
                </a:ext>
              </a:extLst>
            </p:cNvPr>
            <p:cNvSpPr/>
            <p:nvPr/>
          </p:nvSpPr>
          <p:spPr>
            <a:xfrm>
              <a:off x="8432206" y="2367693"/>
              <a:ext cx="1075107" cy="106130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xmlns="" id="{6F5EF99C-7D1F-2B4C-8B5F-BCE8AFB9D980}"/>
              </a:ext>
            </a:extLst>
          </p:cNvPr>
          <p:cNvGrpSpPr/>
          <p:nvPr/>
        </p:nvGrpSpPr>
        <p:grpSpPr>
          <a:xfrm>
            <a:off x="10460661" y="2376609"/>
            <a:ext cx="785271" cy="864851"/>
            <a:chOff x="8432206" y="2367693"/>
            <a:chExt cx="1075107" cy="1061307"/>
          </a:xfrm>
        </p:grpSpPr>
        <p:pic>
          <p:nvPicPr>
            <p:cNvPr id="15" name="Picture 14" descr="A picture containing photo, monitor, animal, screen&#10;&#10;Description automatically generated">
              <a:extLst>
                <a:ext uri="{FF2B5EF4-FFF2-40B4-BE49-F238E27FC236}">
                  <a16:creationId xmlns:a16="http://schemas.microsoft.com/office/drawing/2014/main" xmlns="" id="{7BEA2696-3563-9C45-8245-F6810D9BFC00}"/>
                </a:ext>
              </a:extLst>
            </p:cNvPr>
            <p:cNvPicPr>
              <a:picLocks noChangeAspect="1"/>
            </p:cNvPicPr>
            <p:nvPr/>
          </p:nvPicPr>
          <p:blipFill rotWithShape="1">
            <a:blip r:embed="rId3"/>
            <a:srcRect t="669" r="624" b="2028"/>
            <a:stretch/>
          </p:blipFill>
          <p:spPr>
            <a:xfrm>
              <a:off x="8432206" y="2367693"/>
              <a:ext cx="1075107" cy="1061307"/>
            </a:xfrm>
            <a:prstGeom prst="rect">
              <a:avLst/>
            </a:prstGeom>
          </p:spPr>
        </p:pic>
        <p:sp>
          <p:nvSpPr>
            <p:cNvPr id="16" name="Rectangle 15">
              <a:extLst>
                <a:ext uri="{FF2B5EF4-FFF2-40B4-BE49-F238E27FC236}">
                  <a16:creationId xmlns:a16="http://schemas.microsoft.com/office/drawing/2014/main" xmlns="" id="{44EB0D32-7F82-3C4B-9C32-F343EF3DF18B}"/>
                </a:ext>
              </a:extLst>
            </p:cNvPr>
            <p:cNvSpPr/>
            <p:nvPr/>
          </p:nvSpPr>
          <p:spPr>
            <a:xfrm>
              <a:off x="8432206" y="2367693"/>
              <a:ext cx="1075107" cy="106130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 name="Straight Arrow Connector 16">
            <a:extLst>
              <a:ext uri="{FF2B5EF4-FFF2-40B4-BE49-F238E27FC236}">
                <a16:creationId xmlns:a16="http://schemas.microsoft.com/office/drawing/2014/main" xmlns="" id="{B71361B5-460D-F74E-9217-B3683412CCF5}"/>
              </a:ext>
            </a:extLst>
          </p:cNvPr>
          <p:cNvCxnSpPr>
            <a:cxnSpLocks/>
          </p:cNvCxnSpPr>
          <p:nvPr/>
        </p:nvCxnSpPr>
        <p:spPr>
          <a:xfrm>
            <a:off x="10022776" y="2420823"/>
            <a:ext cx="342885" cy="0"/>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xmlns="" id="{B71361B5-460D-F74E-9217-B3683412CCF5}"/>
              </a:ext>
            </a:extLst>
          </p:cNvPr>
          <p:cNvCxnSpPr>
            <a:cxnSpLocks/>
          </p:cNvCxnSpPr>
          <p:nvPr/>
        </p:nvCxnSpPr>
        <p:spPr>
          <a:xfrm>
            <a:off x="10019727" y="2586324"/>
            <a:ext cx="342885" cy="0"/>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xmlns="" id="{B71361B5-460D-F74E-9217-B3683412CCF5}"/>
              </a:ext>
            </a:extLst>
          </p:cNvPr>
          <p:cNvCxnSpPr>
            <a:cxnSpLocks/>
          </p:cNvCxnSpPr>
          <p:nvPr/>
        </p:nvCxnSpPr>
        <p:spPr>
          <a:xfrm>
            <a:off x="10022776" y="2742106"/>
            <a:ext cx="342885" cy="0"/>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B71361B5-460D-F74E-9217-B3683412CCF5}"/>
              </a:ext>
            </a:extLst>
          </p:cNvPr>
          <p:cNvCxnSpPr>
            <a:cxnSpLocks/>
          </p:cNvCxnSpPr>
          <p:nvPr/>
        </p:nvCxnSpPr>
        <p:spPr>
          <a:xfrm>
            <a:off x="10022776" y="2912084"/>
            <a:ext cx="342885" cy="0"/>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B71361B5-460D-F74E-9217-B3683412CCF5}"/>
              </a:ext>
            </a:extLst>
          </p:cNvPr>
          <p:cNvCxnSpPr>
            <a:cxnSpLocks/>
          </p:cNvCxnSpPr>
          <p:nvPr/>
        </p:nvCxnSpPr>
        <p:spPr>
          <a:xfrm>
            <a:off x="10022773" y="3059244"/>
            <a:ext cx="342885" cy="0"/>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xmlns="" id="{B71361B5-460D-F74E-9217-B3683412CCF5}"/>
              </a:ext>
            </a:extLst>
          </p:cNvPr>
          <p:cNvCxnSpPr>
            <a:cxnSpLocks/>
          </p:cNvCxnSpPr>
          <p:nvPr/>
        </p:nvCxnSpPr>
        <p:spPr>
          <a:xfrm>
            <a:off x="10022772" y="3212091"/>
            <a:ext cx="342885" cy="0"/>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5693005" y="3823943"/>
            <a:ext cx="805990" cy="369332"/>
          </a:xfrm>
          <a:prstGeom prst="rect">
            <a:avLst/>
          </a:prstGeom>
        </p:spPr>
        <p:txBody>
          <a:bodyPr wrap="none">
            <a:spAutoFit/>
          </a:bodyPr>
          <a:lstStyle/>
          <a:p>
            <a:r>
              <a:rPr lang="en-GB" dirty="0"/>
              <a:t>TYPES:</a:t>
            </a:r>
          </a:p>
        </p:txBody>
      </p:sp>
      <p:grpSp>
        <p:nvGrpSpPr>
          <p:cNvPr id="39" name="Group 38"/>
          <p:cNvGrpSpPr/>
          <p:nvPr/>
        </p:nvGrpSpPr>
        <p:grpSpPr>
          <a:xfrm>
            <a:off x="2120187" y="4193275"/>
            <a:ext cx="8124092" cy="766550"/>
            <a:chOff x="2120187" y="4193275"/>
            <a:chExt cx="8124092" cy="766550"/>
          </a:xfrm>
        </p:grpSpPr>
        <p:cxnSp>
          <p:nvCxnSpPr>
            <p:cNvPr id="26" name="Straight Connector 25"/>
            <p:cNvCxnSpPr/>
            <p:nvPr/>
          </p:nvCxnSpPr>
          <p:spPr>
            <a:xfrm>
              <a:off x="2906973" y="4193275"/>
              <a:ext cx="6599765" cy="0"/>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906973" y="4200098"/>
              <a:ext cx="0" cy="286603"/>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9495365" y="4193275"/>
              <a:ext cx="0" cy="286603"/>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2120187" y="4590493"/>
              <a:ext cx="1602105" cy="369332"/>
            </a:xfrm>
            <a:prstGeom prst="rect">
              <a:avLst/>
            </a:prstGeom>
            <a:solidFill>
              <a:schemeClr val="accent6">
                <a:lumMod val="20000"/>
                <a:lumOff val="80000"/>
              </a:schemeClr>
            </a:solidFill>
          </p:spPr>
          <p:txBody>
            <a:bodyPr wrap="none">
              <a:spAutoFit/>
            </a:bodyPr>
            <a:lstStyle/>
            <a:p>
              <a:r>
                <a:rPr lang="en-GB" b="1" dirty="0">
                  <a:solidFill>
                    <a:schemeClr val="accent6">
                      <a:lumMod val="50000"/>
                    </a:schemeClr>
                  </a:solidFill>
                </a:rPr>
                <a:t>REALIGNMENT</a:t>
              </a:r>
            </a:p>
          </p:txBody>
        </p:sp>
        <p:sp>
          <p:nvSpPr>
            <p:cNvPr id="32" name="Rectangle 31"/>
            <p:cNvSpPr/>
            <p:nvPr/>
          </p:nvSpPr>
          <p:spPr>
            <a:xfrm>
              <a:off x="8804077" y="4590493"/>
              <a:ext cx="1440202" cy="369332"/>
            </a:xfrm>
            <a:prstGeom prst="rect">
              <a:avLst/>
            </a:prstGeom>
            <a:solidFill>
              <a:schemeClr val="accent6">
                <a:lumMod val="20000"/>
                <a:lumOff val="80000"/>
              </a:schemeClr>
            </a:solidFill>
          </p:spPr>
          <p:txBody>
            <a:bodyPr wrap="none">
              <a:spAutoFit/>
            </a:bodyPr>
            <a:lstStyle/>
            <a:p>
              <a:r>
                <a:rPr lang="en-GB" b="1" dirty="0">
                  <a:solidFill>
                    <a:schemeClr val="accent6">
                      <a:lumMod val="50000"/>
                    </a:schemeClr>
                  </a:solidFill>
                </a:rPr>
                <a:t>UNWARPING</a:t>
              </a:r>
            </a:p>
          </p:txBody>
        </p:sp>
      </p:grpSp>
      <p:grpSp>
        <p:nvGrpSpPr>
          <p:cNvPr id="40" name="Group 39"/>
          <p:cNvGrpSpPr/>
          <p:nvPr/>
        </p:nvGrpSpPr>
        <p:grpSpPr>
          <a:xfrm>
            <a:off x="1809909" y="5291498"/>
            <a:ext cx="2316340" cy="875858"/>
            <a:chOff x="1809909" y="5291498"/>
            <a:chExt cx="2316340" cy="875858"/>
          </a:xfrm>
        </p:grpSpPr>
        <p:sp>
          <p:nvSpPr>
            <p:cNvPr id="33" name="Rectangle 32"/>
            <p:cNvSpPr/>
            <p:nvPr/>
          </p:nvSpPr>
          <p:spPr>
            <a:xfrm>
              <a:off x="1809909" y="5291498"/>
              <a:ext cx="2316340" cy="369332"/>
            </a:xfrm>
            <a:prstGeom prst="rect">
              <a:avLst/>
            </a:prstGeom>
          </p:spPr>
          <p:txBody>
            <a:bodyPr wrap="none">
              <a:spAutoFit/>
            </a:bodyPr>
            <a:lstStyle/>
            <a:p>
              <a:r>
                <a:rPr lang="en-GB" dirty="0"/>
                <a:t>LINEAR transformation</a:t>
              </a:r>
            </a:p>
          </p:txBody>
        </p:sp>
        <p:sp>
          <p:nvSpPr>
            <p:cNvPr id="34" name="Rectangle 33"/>
            <p:cNvSpPr/>
            <p:nvPr/>
          </p:nvSpPr>
          <p:spPr>
            <a:xfrm>
              <a:off x="2019518" y="5798024"/>
              <a:ext cx="1702774" cy="369332"/>
            </a:xfrm>
            <a:prstGeom prst="rect">
              <a:avLst/>
            </a:prstGeom>
          </p:spPr>
          <p:txBody>
            <a:bodyPr wrap="none">
              <a:spAutoFit/>
            </a:bodyPr>
            <a:lstStyle/>
            <a:p>
              <a:r>
                <a:rPr lang="en-GB" u="sng" dirty="0"/>
                <a:t>Preserves</a:t>
              </a:r>
              <a:r>
                <a:rPr lang="en-GB" dirty="0"/>
                <a:t> shape</a:t>
              </a:r>
            </a:p>
          </p:txBody>
        </p:sp>
      </p:grpSp>
      <p:grpSp>
        <p:nvGrpSpPr>
          <p:cNvPr id="41" name="Group 40"/>
          <p:cNvGrpSpPr/>
          <p:nvPr/>
        </p:nvGrpSpPr>
        <p:grpSpPr>
          <a:xfrm>
            <a:off x="8105520" y="5259232"/>
            <a:ext cx="2837315" cy="873583"/>
            <a:chOff x="8105520" y="5259232"/>
            <a:chExt cx="2837315" cy="873583"/>
          </a:xfrm>
        </p:grpSpPr>
        <p:sp>
          <p:nvSpPr>
            <p:cNvPr id="35" name="Rectangle 34"/>
            <p:cNvSpPr/>
            <p:nvPr/>
          </p:nvSpPr>
          <p:spPr>
            <a:xfrm>
              <a:off x="8105520" y="5259232"/>
              <a:ext cx="2837315" cy="369332"/>
            </a:xfrm>
            <a:prstGeom prst="rect">
              <a:avLst/>
            </a:prstGeom>
          </p:spPr>
          <p:txBody>
            <a:bodyPr wrap="none">
              <a:spAutoFit/>
            </a:bodyPr>
            <a:lstStyle/>
            <a:p>
              <a:r>
                <a:rPr lang="en-GB" dirty="0"/>
                <a:t>NON-LINEAR transformation</a:t>
              </a:r>
            </a:p>
          </p:txBody>
        </p:sp>
        <p:sp>
          <p:nvSpPr>
            <p:cNvPr id="36" name="Rectangle 35"/>
            <p:cNvSpPr/>
            <p:nvPr/>
          </p:nvSpPr>
          <p:spPr>
            <a:xfrm>
              <a:off x="8750969" y="5763483"/>
              <a:ext cx="1619354" cy="369332"/>
            </a:xfrm>
            <a:prstGeom prst="rect">
              <a:avLst/>
            </a:prstGeom>
          </p:spPr>
          <p:txBody>
            <a:bodyPr wrap="none">
              <a:spAutoFit/>
            </a:bodyPr>
            <a:lstStyle/>
            <a:p>
              <a:r>
                <a:rPr lang="en-GB" u="sng" dirty="0"/>
                <a:t>Modifies</a:t>
              </a:r>
              <a:r>
                <a:rPr lang="en-GB" dirty="0"/>
                <a:t> shape</a:t>
              </a:r>
            </a:p>
          </p:txBody>
        </p:sp>
      </p:grpSp>
      <p:graphicFrame>
        <p:nvGraphicFramePr>
          <p:cNvPr id="37" name="Table 36">
            <a:extLst>
              <a:ext uri="{FF2B5EF4-FFF2-40B4-BE49-F238E27FC236}">
                <a16:creationId xmlns:a16="http://schemas.microsoft.com/office/drawing/2014/main" xmlns="" id="{FDC7326A-DF01-3441-B773-EC1FF1A90E84}"/>
              </a:ext>
            </a:extLst>
          </p:cNvPr>
          <p:cNvGraphicFramePr>
            <a:graphicFrameLocks noGrp="1"/>
          </p:cNvGraphicFramePr>
          <p:nvPr>
            <p:extLst>
              <p:ext uri="{D42A27DB-BD31-4B8C-83A1-F6EECF244321}">
                <p14:modId xmlns:p14="http://schemas.microsoft.com/office/powerpoint/2010/main" xmlns="" val="3984639660"/>
              </p:ext>
            </p:extLst>
          </p:nvPr>
        </p:nvGraphicFramePr>
        <p:xfrm>
          <a:off x="-2" y="764367"/>
          <a:ext cx="12192000" cy="584775"/>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xmlns="" val="4085898051"/>
                    </a:ext>
                  </a:extLst>
                </a:gridCol>
                <a:gridCol w="2438400">
                  <a:extLst>
                    <a:ext uri="{9D8B030D-6E8A-4147-A177-3AD203B41FA5}">
                      <a16:colId xmlns:a16="http://schemas.microsoft.com/office/drawing/2014/main" xmlns="" val="3125894412"/>
                    </a:ext>
                  </a:extLst>
                </a:gridCol>
                <a:gridCol w="2438400">
                  <a:extLst>
                    <a:ext uri="{9D8B030D-6E8A-4147-A177-3AD203B41FA5}">
                      <a16:colId xmlns:a16="http://schemas.microsoft.com/office/drawing/2014/main" xmlns="" val="4246370681"/>
                    </a:ext>
                  </a:extLst>
                </a:gridCol>
                <a:gridCol w="2438400">
                  <a:extLst>
                    <a:ext uri="{9D8B030D-6E8A-4147-A177-3AD203B41FA5}">
                      <a16:colId xmlns:a16="http://schemas.microsoft.com/office/drawing/2014/main" xmlns="" val="1970071026"/>
                    </a:ext>
                  </a:extLst>
                </a:gridCol>
                <a:gridCol w="2438400">
                  <a:extLst>
                    <a:ext uri="{9D8B030D-6E8A-4147-A177-3AD203B41FA5}">
                      <a16:colId xmlns:a16="http://schemas.microsoft.com/office/drawing/2014/main" xmlns="" val="280371215"/>
                    </a:ext>
                  </a:extLst>
                </a:gridCol>
              </a:tblGrid>
              <a:tr h="584775">
                <a:tc>
                  <a:txBody>
                    <a:bodyPr/>
                    <a:lstStyle/>
                    <a:p>
                      <a:pPr algn="ctr"/>
                      <a:r>
                        <a:rPr lang="en-US" dirty="0">
                          <a:solidFill>
                            <a:schemeClr val="bg1">
                              <a:lumMod val="75000"/>
                            </a:schemeClr>
                          </a:solidFill>
                          <a:latin typeface="Britannic Bold" panose="020B0903060703020204" pitchFamily="34" charset="77"/>
                        </a:rPr>
                        <a:t>Place </a:t>
                      </a:r>
                      <a:r>
                        <a:rPr lang="en-US" sz="1200" dirty="0">
                          <a:solidFill>
                            <a:schemeClr val="bg1">
                              <a:lumMod val="75000"/>
                            </a:schemeClr>
                          </a:solidFill>
                          <a:latin typeface="Britannic Bold" panose="020B0903060703020204" pitchFamily="34" charset="77"/>
                        </a:rPr>
                        <a:t>in</a:t>
                      </a:r>
                      <a:r>
                        <a:rPr lang="en-US" dirty="0">
                          <a:solidFill>
                            <a:schemeClr val="bg1">
                              <a:lumMod val="75000"/>
                            </a:schemeClr>
                          </a:solidFill>
                          <a:latin typeface="Britannic Bold" panose="020B0903060703020204" pitchFamily="34" charset="77"/>
                        </a:rPr>
                        <a:t> preprocessing</a:t>
                      </a:r>
                    </a:p>
                  </a:txBody>
                  <a:tcPr anchor="ctr">
                    <a:solidFill>
                      <a:srgbClr val="D9D9D9"/>
                    </a:solidFill>
                  </a:tcPr>
                </a:tc>
                <a:tc>
                  <a:txBody>
                    <a:bodyPr/>
                    <a:lstStyle/>
                    <a:p>
                      <a:pPr algn="ctr"/>
                      <a:r>
                        <a:rPr lang="en-US" dirty="0">
                          <a:solidFill>
                            <a:schemeClr val="bg1">
                              <a:lumMod val="75000"/>
                            </a:schemeClr>
                          </a:solidFill>
                          <a:latin typeface="Britannic Bold" panose="020B0903060703020204" pitchFamily="34" charset="77"/>
                        </a:rPr>
                        <a:t>fMRI</a:t>
                      </a:r>
                      <a:r>
                        <a:rPr lang="en-US" baseline="0" dirty="0">
                          <a:solidFill>
                            <a:schemeClr val="bg1">
                              <a:lumMod val="75000"/>
                            </a:schemeClr>
                          </a:solidFill>
                          <a:latin typeface="Britannic Bold" panose="020B0903060703020204" pitchFamily="34" charset="77"/>
                        </a:rPr>
                        <a:t> v</a:t>
                      </a:r>
                      <a:r>
                        <a:rPr lang="en-US" dirty="0">
                          <a:solidFill>
                            <a:schemeClr val="bg1">
                              <a:lumMod val="75000"/>
                            </a:schemeClr>
                          </a:solidFill>
                          <a:latin typeface="Britannic Bold" panose="020B0903060703020204" pitchFamily="34" charset="77"/>
                        </a:rPr>
                        <a:t>oxel</a:t>
                      </a:r>
                    </a:p>
                  </a:txBody>
                  <a:tcPr anchor="ctr">
                    <a:solidFill>
                      <a:srgbClr val="D9D9D9"/>
                    </a:solidFill>
                  </a:tcPr>
                </a:tc>
                <a:tc>
                  <a:txBody>
                    <a:bodyPr/>
                    <a:lstStyle/>
                    <a:p>
                      <a:pPr algn="ctr"/>
                      <a:r>
                        <a:rPr lang="en-US" dirty="0">
                          <a:solidFill>
                            <a:schemeClr val="bg1">
                              <a:lumMod val="75000"/>
                            </a:schemeClr>
                          </a:solidFill>
                          <a:latin typeface="Britannic Bold" panose="020B0903060703020204" pitchFamily="34" charset="77"/>
                        </a:rPr>
                        <a:t>Key assumptions</a:t>
                      </a:r>
                    </a:p>
                  </a:txBody>
                  <a:tcPr anchor="ctr">
                    <a:solidFill>
                      <a:srgbClr val="D9D9D9"/>
                    </a:solidFill>
                  </a:tcPr>
                </a:tc>
                <a:tc>
                  <a:txBody>
                    <a:bodyPr/>
                    <a:lstStyle/>
                    <a:p>
                      <a:pPr algn="ctr"/>
                      <a:r>
                        <a:rPr lang="en-US" dirty="0">
                          <a:solidFill>
                            <a:schemeClr val="bg1">
                              <a:lumMod val="75000"/>
                            </a:schemeClr>
                          </a:solidFill>
                          <a:latin typeface="Britannic Bold" panose="020B0903060703020204" pitchFamily="34" charset="77"/>
                        </a:rPr>
                        <a:t>Head movements</a:t>
                      </a:r>
                    </a:p>
                  </a:txBody>
                  <a:tcPr anchor="ctr">
                    <a:solidFill>
                      <a:srgbClr val="D9D9D9"/>
                    </a:solidFill>
                  </a:tcPr>
                </a:tc>
                <a:tc>
                  <a:txBody>
                    <a:bodyPr/>
                    <a:lstStyle/>
                    <a:p>
                      <a:pPr algn="ctr"/>
                      <a:r>
                        <a:rPr lang="en-US" dirty="0">
                          <a:solidFill>
                            <a:schemeClr val="tx1"/>
                          </a:solidFill>
                          <a:latin typeface="Britannic Bold" panose="020B0903060703020204" pitchFamily="34" charset="77"/>
                        </a:rPr>
                        <a:t>Registration</a:t>
                      </a:r>
                    </a:p>
                  </a:txBody>
                  <a:tcPr anchor="ctr">
                    <a:solidFill>
                      <a:srgbClr val="D9D9D9"/>
                    </a:solidFill>
                  </a:tcPr>
                </a:tc>
                <a:extLst>
                  <a:ext uri="{0D108BD9-81ED-4DB2-BD59-A6C34878D82A}">
                    <a16:rowId xmlns:a16="http://schemas.microsoft.com/office/drawing/2014/main" xmlns="" val="466733712"/>
                  </a:ext>
                </a:extLst>
              </a:tr>
            </a:tbl>
          </a:graphicData>
        </a:graphic>
      </p:graphicFrame>
      <p:sp>
        <p:nvSpPr>
          <p:cNvPr id="38" name="Rectangle 37">
            <a:extLst>
              <a:ext uri="{FF2B5EF4-FFF2-40B4-BE49-F238E27FC236}">
                <a16:creationId xmlns:a16="http://schemas.microsoft.com/office/drawing/2014/main" xmlns="" id="{27AEBFD7-0064-CC49-BCA3-2685A47724A3}"/>
              </a:ext>
            </a:extLst>
          </p:cNvPr>
          <p:cNvSpPr/>
          <p:nvPr/>
        </p:nvSpPr>
        <p:spPr>
          <a:xfrm>
            <a:off x="147563" y="114333"/>
            <a:ext cx="3257607" cy="461665"/>
          </a:xfrm>
          <a:prstGeom prst="rect">
            <a:avLst/>
          </a:prstGeom>
        </p:spPr>
        <p:txBody>
          <a:bodyPr wrap="square">
            <a:spAutoFit/>
          </a:bodyPr>
          <a:lstStyle/>
          <a:p>
            <a:r>
              <a:rPr lang="en-US" sz="2400" dirty="0">
                <a:solidFill>
                  <a:schemeClr val="accent4">
                    <a:lumMod val="40000"/>
                    <a:lumOff val="60000"/>
                  </a:schemeClr>
                </a:solidFill>
                <a:latin typeface="Britannic Bold" panose="020B0903060703020204" pitchFamily="34" charset="77"/>
              </a:rPr>
              <a:t>REALIGNING</a:t>
            </a:r>
            <a:endParaRPr lang="en-US" sz="2400" dirty="0">
              <a:solidFill>
                <a:schemeClr val="accent4">
                  <a:lumMod val="40000"/>
                  <a:lumOff val="60000"/>
                </a:schemeClr>
              </a:solidFill>
            </a:endParaRPr>
          </a:p>
        </p:txBody>
      </p:sp>
    </p:spTree>
    <p:extLst>
      <p:ext uri="{BB962C8B-B14F-4D97-AF65-F5344CB8AC3E}">
        <p14:creationId xmlns:p14="http://schemas.microsoft.com/office/powerpoint/2010/main" xmlns="" val="84222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1016</TotalTime>
  <Words>2444</Words>
  <Application>Microsoft Macintosh PowerPoint</Application>
  <PresentationFormat>Custom</PresentationFormat>
  <Paragraphs>502</Paragraphs>
  <Slides>29</Slides>
  <Notes>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Pradini Santos</dc:creator>
  <cp:lastModifiedBy>Magdalena Kachlicka</cp:lastModifiedBy>
  <cp:revision>62</cp:revision>
  <dcterms:created xsi:type="dcterms:W3CDTF">2019-11-19T14:58:28Z</dcterms:created>
  <dcterms:modified xsi:type="dcterms:W3CDTF">2019-11-20T12:17:03Z</dcterms:modified>
</cp:coreProperties>
</file>