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74"/>
  </p:notesMasterIdLst>
  <p:handoutMasterIdLst>
    <p:handoutMasterId r:id="rId75"/>
  </p:handoutMasterIdLst>
  <p:sldIdLst>
    <p:sldId id="256" r:id="rId3"/>
    <p:sldId id="321" r:id="rId4"/>
    <p:sldId id="257" r:id="rId5"/>
    <p:sldId id="326" r:id="rId6"/>
    <p:sldId id="327" r:id="rId7"/>
    <p:sldId id="264" r:id="rId8"/>
    <p:sldId id="272" r:id="rId9"/>
    <p:sldId id="284" r:id="rId10"/>
    <p:sldId id="287" r:id="rId11"/>
    <p:sldId id="259" r:id="rId12"/>
    <p:sldId id="271" r:id="rId13"/>
    <p:sldId id="263" r:id="rId14"/>
    <p:sldId id="292" r:id="rId15"/>
    <p:sldId id="352" r:id="rId16"/>
    <p:sldId id="344" r:id="rId17"/>
    <p:sldId id="347" r:id="rId18"/>
    <p:sldId id="291" r:id="rId19"/>
    <p:sldId id="275" r:id="rId20"/>
    <p:sldId id="361" r:id="rId21"/>
    <p:sldId id="290" r:id="rId22"/>
    <p:sldId id="282" r:id="rId23"/>
    <p:sldId id="328"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277" r:id="rId43"/>
    <p:sldId id="354" r:id="rId44"/>
    <p:sldId id="262" r:id="rId45"/>
    <p:sldId id="304" r:id="rId46"/>
    <p:sldId id="293" r:id="rId47"/>
    <p:sldId id="303" r:id="rId48"/>
    <p:sldId id="306" r:id="rId49"/>
    <p:sldId id="295" r:id="rId50"/>
    <p:sldId id="315" r:id="rId51"/>
    <p:sldId id="296" r:id="rId52"/>
    <p:sldId id="297" r:id="rId53"/>
    <p:sldId id="298" r:id="rId54"/>
    <p:sldId id="299" r:id="rId55"/>
    <p:sldId id="300" r:id="rId56"/>
    <p:sldId id="301" r:id="rId57"/>
    <p:sldId id="302" r:id="rId58"/>
    <p:sldId id="325" r:id="rId59"/>
    <p:sldId id="305" r:id="rId60"/>
    <p:sldId id="307" r:id="rId61"/>
    <p:sldId id="319" r:id="rId62"/>
    <p:sldId id="308" r:id="rId63"/>
    <p:sldId id="311" r:id="rId64"/>
    <p:sldId id="312" r:id="rId65"/>
    <p:sldId id="320" r:id="rId66"/>
    <p:sldId id="309" r:id="rId67"/>
    <p:sldId id="316" r:id="rId68"/>
    <p:sldId id="318" r:id="rId69"/>
    <p:sldId id="317" r:id="rId70"/>
    <p:sldId id="324" r:id="rId71"/>
    <p:sldId id="273" r:id="rId72"/>
    <p:sldId id="268"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olderer" initials="LH" lastIdx="1" clrIdx="0">
    <p:extLst/>
  </p:cmAuthor>
  <p:cmAuthor id="2" name="Lena M Holderer" initials="LM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63AB8"/>
    <a:srgbClr val="23400A"/>
    <a:srgbClr val="203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6963" autoAdjust="0"/>
  </p:normalViewPr>
  <p:slideViewPr>
    <p:cSldViewPr snapToGrid="0">
      <p:cViewPr>
        <p:scale>
          <a:sx n="50" d="100"/>
          <a:sy n="50" d="100"/>
        </p:scale>
        <p:origin x="980"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54E167-C83C-447B-96BE-C6A6AEF62ED6}" type="datetimeFigureOut">
              <a:rPr lang="en-GB" smtClean="0"/>
              <a:t>20/11/2019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DCCC1-3C9A-4E1E-A0CB-676D8EB1D90A}" type="slidenum">
              <a:rPr lang="en-GB" smtClean="0"/>
              <a:t>‹#›</a:t>
            </a:fld>
            <a:endParaRPr lang="en-GB"/>
          </a:p>
        </p:txBody>
      </p:sp>
    </p:spTree>
    <p:extLst>
      <p:ext uri="{BB962C8B-B14F-4D97-AF65-F5344CB8AC3E}">
        <p14:creationId xmlns:p14="http://schemas.microsoft.com/office/powerpoint/2010/main" val="21831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331F939-950F-4D0F-A108-4F4F4EA03241}" type="datetimeFigureOut">
              <a:rPr lang="en-GB" smtClean="0"/>
              <a:t>20/11/2019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7E60-BCA2-4C6A-9E69-15E68C7458E2}" type="slidenum">
              <a:rPr lang="en-GB" smtClean="0"/>
              <a:t>‹#›</a:t>
            </a:fld>
            <a:endParaRPr lang="en-GB"/>
          </a:p>
        </p:txBody>
      </p:sp>
    </p:spTree>
    <p:extLst>
      <p:ext uri="{BB962C8B-B14F-4D97-AF65-F5344CB8AC3E}">
        <p14:creationId xmlns:p14="http://schemas.microsoft.com/office/powerpoint/2010/main" val="36557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1</a:t>
            </a:fld>
            <a:endParaRPr lang="en-GB"/>
          </a:p>
        </p:txBody>
      </p:sp>
    </p:spTree>
    <p:extLst>
      <p:ext uri="{BB962C8B-B14F-4D97-AF65-F5344CB8AC3E}">
        <p14:creationId xmlns:p14="http://schemas.microsoft.com/office/powerpoint/2010/main" val="388631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GB" baseline="0" dirty="0" smtClean="0"/>
              <a:t>The Design Matrix is a neat graphical representation of your experimental design. It </a:t>
            </a:r>
            <a:r>
              <a:rPr lang="en-GB" sz="1200" dirty="0" smtClean="0">
                <a:latin typeface="Arial Unicode MS" pitchFamily="34" charset="-128"/>
              </a:rPr>
              <a:t>embodies all available knowledge about experimentally controlled factors and potential confounds</a:t>
            </a:r>
            <a:r>
              <a:rPr lang="en-GB" sz="1200" dirty="0" smtClean="0">
                <a:latin typeface="Arial Unicode MS" pitchFamily="34" charset="-128"/>
              </a:rPr>
              <a:t>.</a:t>
            </a:r>
          </a:p>
          <a:p>
            <a:pPr marL="0" marR="0" lvl="0" indent="0" algn="l" defTabSz="914400" rtl="0" eaLnBrk="0" fontAlgn="auto" latinLnBrk="0" hangingPunct="0">
              <a:lnSpc>
                <a:spcPct val="100000"/>
              </a:lnSpc>
              <a:spcBef>
                <a:spcPts val="0"/>
              </a:spcBef>
              <a:spcAft>
                <a:spcPts val="0"/>
              </a:spcAft>
              <a:buClrTx/>
              <a:buSzTx/>
              <a:buFontTx/>
              <a:buNone/>
              <a:tabLst/>
              <a:defRPr/>
            </a:pPr>
            <a:r>
              <a:rPr lang="en-GB" sz="1200" dirty="0" smtClean="0">
                <a:latin typeface="Arial Unicode MS" pitchFamily="34" charset="-128"/>
                <a:sym typeface="Symbol" pitchFamily="18" charset="2"/>
              </a:rPr>
              <a:t>Here</a:t>
            </a:r>
            <a:r>
              <a:rPr lang="en-GB" sz="1200" baseline="0" dirty="0" smtClean="0">
                <a:latin typeface="Arial Unicode MS" pitchFamily="34" charset="-128"/>
                <a:sym typeface="Symbol" pitchFamily="18" charset="2"/>
              </a:rPr>
              <a:t> we have 2 </a:t>
            </a:r>
            <a:r>
              <a:rPr lang="en-GB" sz="1200" baseline="0" dirty="0" err="1" smtClean="0">
                <a:latin typeface="Arial Unicode MS" pitchFamily="34" charset="-128"/>
                <a:sym typeface="Symbol" pitchFamily="18" charset="2"/>
              </a:rPr>
              <a:t>regressors</a:t>
            </a:r>
            <a:r>
              <a:rPr lang="en-GB" sz="1200" baseline="0" dirty="0" smtClean="0">
                <a:latin typeface="Arial Unicode MS" pitchFamily="34" charset="-128"/>
                <a:sym typeface="Symbol" pitchFamily="18" charset="2"/>
              </a:rPr>
              <a:t> which each predict activity at different points in time (the white proportion) as well as a constant (all white – mean signal) and an error term which could represent any other factors not accounted for by our conditions (noise) which shows very varied activation. You can see how our two </a:t>
            </a:r>
            <a:r>
              <a:rPr lang="en-GB" sz="1200" baseline="0" dirty="0" err="1" smtClean="0">
                <a:latin typeface="Arial Unicode MS" pitchFamily="34" charset="-128"/>
                <a:sym typeface="Symbol" pitchFamily="18" charset="2"/>
              </a:rPr>
              <a:t>regressors</a:t>
            </a:r>
            <a:r>
              <a:rPr lang="en-GB" sz="1200" baseline="0" dirty="0" smtClean="0">
                <a:latin typeface="Arial Unicode MS" pitchFamily="34" charset="-128"/>
                <a:sym typeface="Symbol" pitchFamily="18" charset="2"/>
              </a:rPr>
              <a:t> might be able to predict the actual fMRI signal.</a:t>
            </a:r>
            <a:endParaRPr lang="en-GB" sz="1200" dirty="0" smtClean="0">
              <a:latin typeface="Arial Unicode MS" pitchFamily="34" charset="-128"/>
              <a:sym typeface="Symbol" pitchFamily="18" charset="2"/>
            </a:endParaRPr>
          </a:p>
          <a:p>
            <a:pPr algn="l"/>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10</a:t>
            </a:fld>
            <a:endParaRPr lang="en-GB"/>
          </a:p>
        </p:txBody>
      </p:sp>
    </p:spTree>
    <p:extLst>
      <p:ext uri="{BB962C8B-B14F-4D97-AF65-F5344CB8AC3E}">
        <p14:creationId xmlns:p14="http://schemas.microsoft.com/office/powerpoint/2010/main" val="1312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want SPM to know which bits of fMRI signal are associated with which </a:t>
            </a:r>
            <a:r>
              <a:rPr lang="en-GB" baseline="0" dirty="0" smtClean="0"/>
              <a:t>condition</a:t>
            </a:r>
            <a:r>
              <a:rPr lang="en-GB" baseline="0" dirty="0" smtClean="0"/>
              <a:t>. We can represent our experimental condition with this kind of boxcar function modelling when the stimulus is “on” or “off” as I showed before.</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SPM </a:t>
            </a:r>
            <a:r>
              <a:rPr lang="en-GB" baseline="0" dirty="0"/>
              <a:t>visualises our Design Matrix as a grey-scale </a:t>
            </a:r>
            <a:r>
              <a:rPr lang="en-GB" baseline="0" dirty="0" smtClean="0"/>
              <a:t>table where </a:t>
            </a:r>
            <a:r>
              <a:rPr lang="en-GB" baseline="0" dirty="0"/>
              <a:t>e</a:t>
            </a:r>
            <a:r>
              <a:rPr lang="en-GB" baseline="0" dirty="0" smtClean="0"/>
              <a:t>ach </a:t>
            </a:r>
            <a:r>
              <a:rPr lang="en-GB" baseline="0" dirty="0"/>
              <a:t>row </a:t>
            </a:r>
            <a:r>
              <a:rPr lang="en-GB" baseline="0" dirty="0" smtClean="0"/>
              <a:t>represents </a:t>
            </a:r>
            <a:r>
              <a:rPr lang="en-GB" baseline="0" dirty="0"/>
              <a:t>an </a:t>
            </a:r>
            <a:r>
              <a:rPr lang="en-GB" baseline="0" dirty="0" smtClean="0"/>
              <a:t>observation, and </a:t>
            </a:r>
            <a:r>
              <a:rPr lang="en-GB" baseline="0" dirty="0"/>
              <a:t>e</a:t>
            </a:r>
            <a:r>
              <a:rPr lang="en-GB" dirty="0" smtClean="0"/>
              <a:t>ach</a:t>
            </a:r>
            <a:r>
              <a:rPr lang="en-GB" baseline="0" dirty="0" smtClean="0"/>
              <a:t> </a:t>
            </a:r>
            <a:r>
              <a:rPr lang="en-GB" baseline="0" dirty="0"/>
              <a:t>column represents a </a:t>
            </a:r>
            <a:r>
              <a:rPr lang="en-GB" baseline="0" dirty="0" err="1"/>
              <a:t>regressor</a:t>
            </a:r>
            <a:r>
              <a:rPr lang="en-GB" baseline="0" dirty="0"/>
              <a:t>. Take a simple block design, with a condition of listening to words, with periods of rest in between. The </a:t>
            </a:r>
            <a:r>
              <a:rPr lang="en-GB" baseline="0" dirty="0" err="1"/>
              <a:t>regressor</a:t>
            </a:r>
            <a:r>
              <a:rPr lang="en-GB" baseline="0" dirty="0"/>
              <a:t> column here is the column that codes for the listening condition. SPM visually codes for whether the condition is “on” or “off” by assigning a colour value (white vs. black). The white column is how SPM codes for our constant </a:t>
            </a:r>
            <a:r>
              <a:rPr lang="en-GB" baseline="0" dirty="0" err="1"/>
              <a:t>regressor</a:t>
            </a:r>
            <a:r>
              <a:rPr lang="en-GB" baseline="0" dirty="0"/>
              <a:t>, the mean BOLD signal level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are modelling the listening condition as </a:t>
            </a:r>
            <a:r>
              <a:rPr lang="en-GB" baseline="0" dirty="0"/>
              <a:t>a so-called boxcar function. </a:t>
            </a:r>
            <a:r>
              <a:rPr lang="en-GB" dirty="0"/>
              <a:t>In this function, the line goes “up” </a:t>
            </a:r>
            <a:r>
              <a:rPr lang="en-GB" b="0" u="none" dirty="0">
                <a:solidFill>
                  <a:schemeClr val="tx1"/>
                </a:solidFill>
              </a:rPr>
              <a:t>(i.e.</a:t>
            </a:r>
            <a:r>
              <a:rPr lang="en-GB" b="0" u="none" baseline="0" dirty="0">
                <a:solidFill>
                  <a:schemeClr val="tx1"/>
                </a:solidFill>
              </a:rPr>
              <a:t> where the condition is </a:t>
            </a:r>
            <a:r>
              <a:rPr lang="en-GB" b="0" i="1" u="none" baseline="0" dirty="0">
                <a:solidFill>
                  <a:schemeClr val="tx1"/>
                </a:solidFill>
              </a:rPr>
              <a:t>on</a:t>
            </a:r>
            <a:r>
              <a:rPr lang="en-GB" b="0" u="none" baseline="0" dirty="0">
                <a:solidFill>
                  <a:schemeClr val="tx1"/>
                </a:solidFill>
              </a:rPr>
              <a:t>) and “down” again (where the condition is </a:t>
            </a:r>
            <a:r>
              <a:rPr lang="en-GB" b="0" i="1" u="none" baseline="0" dirty="0">
                <a:solidFill>
                  <a:schemeClr val="tx1"/>
                </a:solidFill>
              </a:rPr>
              <a:t>off</a:t>
            </a:r>
            <a:r>
              <a:rPr lang="en-GB" b="0" u="none" baseline="0" dirty="0">
                <a:solidFill>
                  <a:schemeClr val="tx1"/>
                </a:solidFill>
              </a:rPr>
              <a:t>) in neat jumps. The constant is the mean signal over time, while the condition model shows where the signal deviates from the mean.</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136280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tried to model our data with a simple box-car function, where the signal simply reacts (it is either on of off) to a condition. The actual haemodynamic response function (HRF), however, doesn’t quite work like this.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12</a:t>
            </a:fld>
            <a:endParaRPr lang="en-GB"/>
          </a:p>
        </p:txBody>
      </p:sp>
    </p:spTree>
    <p:extLst>
      <p:ext uri="{BB962C8B-B14F-4D97-AF65-F5344CB8AC3E}">
        <p14:creationId xmlns:p14="http://schemas.microsoft.com/office/powerpoint/2010/main" val="282761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s discussed in a previous lecture in fMRI we acquire a correlate of a neural activity – blood oxygenation levels. So if we see a spike in the neuronal response, what we measure is the release of oxygen to the neurons, the BOLD signal.</a:t>
            </a:r>
          </a:p>
          <a:p>
            <a:endParaRPr lang="en-GB" dirty="0" smtClean="0"/>
          </a:p>
          <a:p>
            <a:r>
              <a:rPr lang="en-GB" dirty="0" smtClean="0"/>
              <a:t>Haemodynamic </a:t>
            </a:r>
            <a:r>
              <a:rPr lang="en-GB" dirty="0"/>
              <a:t>response function = changes in the fMRI signal triggered by neuronal activity.</a:t>
            </a:r>
            <a:r>
              <a:rPr lang="en-GB" baseline="0" dirty="0"/>
              <a:t> I</a:t>
            </a:r>
            <a:r>
              <a:rPr lang="en-GB" dirty="0"/>
              <a:t>t</a:t>
            </a:r>
            <a:r>
              <a:rPr lang="en-GB" baseline="0" dirty="0"/>
              <a:t> p</a:t>
            </a:r>
            <a:r>
              <a:rPr lang="en-GB" dirty="0"/>
              <a:t>eaks</a:t>
            </a:r>
            <a:r>
              <a:rPr lang="en-GB" baseline="0" dirty="0"/>
              <a:t> at</a:t>
            </a:r>
            <a:r>
              <a:rPr lang="en-GB" dirty="0"/>
              <a:t> 4-6s post-stimulus, and goes back to baseline after 20-30s.</a:t>
            </a:r>
            <a:r>
              <a:rPr lang="en-GB" baseline="0" dirty="0"/>
              <a:t> So, as we have seen in a previous presentation, </a:t>
            </a:r>
            <a:r>
              <a:rPr lang="en-GB" dirty="0"/>
              <a:t>BOLD responses are delayed and dispersed (blurred).</a:t>
            </a:r>
            <a:r>
              <a:rPr lang="en-GB" baseline="0" dirty="0"/>
              <a:t> </a:t>
            </a:r>
            <a:r>
              <a:rPr lang="en-GB" dirty="0"/>
              <a:t>We need to adjust our model for this.</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a:t>
            </a:r>
            <a:r>
              <a:rPr lang="en-GB" sz="1200" b="0" i="0" kern="1200" dirty="0" smtClean="0">
                <a:solidFill>
                  <a:schemeClr val="tx1"/>
                </a:solidFill>
                <a:effectLst/>
                <a:latin typeface="+mn-lt"/>
                <a:ea typeface="+mn-ea"/>
                <a:cs typeface="+mn-cs"/>
              </a:rPr>
              <a:t>all trials were of the same duration however, and that duration were below ~2s, then they can be effectively modelled as events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delta functions with zero duration). This is because, after convolution with the IR, a difference in the duration of a trial causes a difference in the scaling of the predicted response, but has little effect on its shape. Since it is the scaling of the predicted response that is being estimated in the statistical models discussed above, changing the duration of all trials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simply changes the size of the resulting parameter estimates, with little effect on the statistical inferences.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13</a:t>
            </a:fld>
            <a:endParaRPr lang="en-GB"/>
          </a:p>
        </p:txBody>
      </p:sp>
    </p:spTree>
    <p:extLst>
      <p:ext uri="{BB962C8B-B14F-4D97-AF65-F5344CB8AC3E}">
        <p14:creationId xmlns:p14="http://schemas.microsoft.com/office/powerpoint/2010/main" val="44545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We </a:t>
            </a:r>
            <a:r>
              <a:rPr lang="en-GB" sz="1200" b="0" i="0" kern="1200" dirty="0" smtClean="0">
                <a:solidFill>
                  <a:schemeClr val="tx1"/>
                </a:solidFill>
                <a:effectLst/>
                <a:latin typeface="+mn-lt"/>
                <a:ea typeface="+mn-ea"/>
                <a:cs typeface="+mn-cs"/>
              </a:rPr>
              <a:t>can model this using the HRF (If you mix your input function with the </a:t>
            </a:r>
            <a:r>
              <a:rPr lang="en-GB" sz="1200" b="0" i="0" kern="1200" dirty="0" smtClean="0">
                <a:solidFill>
                  <a:schemeClr val="tx1"/>
                </a:solidFill>
                <a:effectLst/>
                <a:latin typeface="+mn-lt"/>
                <a:ea typeface="+mn-ea"/>
                <a:cs typeface="+mn-cs"/>
              </a:rPr>
              <a:t>HRF, </a:t>
            </a:r>
            <a:r>
              <a:rPr lang="en-GB" sz="1200" b="0" i="0" kern="1200" dirty="0" smtClean="0">
                <a:solidFill>
                  <a:schemeClr val="tx1"/>
                </a:solidFill>
                <a:effectLst/>
                <a:latin typeface="+mn-lt"/>
                <a:ea typeface="+mn-ea"/>
                <a:cs typeface="+mn-cs"/>
              </a:rPr>
              <a:t>you can derive the expected BOLD response</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t>
            </a:r>
            <a:r>
              <a:rPr lang="en-GB" dirty="0" smtClean="0"/>
              <a:t>We</a:t>
            </a:r>
            <a:r>
              <a:rPr lang="en-GB" baseline="0" dirty="0" smtClean="0"/>
              <a:t> take into account by convolving the input function with the </a:t>
            </a:r>
            <a:r>
              <a:rPr lang="en-GB" baseline="0" dirty="0" err="1" smtClean="0"/>
              <a:t>Hemondynamic</a:t>
            </a:r>
            <a:r>
              <a:rPr lang="en-GB" baseline="0" dirty="0" smtClean="0"/>
              <a:t> response function and we can do that because this function is linear time-invariant and it does this by 3 steps: scales with the neuronal response, its additive meaning that two stimulation in time will lead to a </a:t>
            </a:r>
            <a:r>
              <a:rPr lang="en-GB" baseline="0" dirty="0" err="1" smtClean="0"/>
              <a:t>reponse</a:t>
            </a:r>
            <a:r>
              <a:rPr lang="en-GB" baseline="0" dirty="0" smtClean="0"/>
              <a:t> which is the sum of the two responses and it is shift invariant so a stimuli presented at later stage shift the response accordingly</a:t>
            </a:r>
            <a:endParaRPr lang="en-GB" dirty="0" smtClean="0"/>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Scaling</a:t>
            </a:r>
          </a:p>
          <a:p>
            <a:r>
              <a:rPr lang="en-GB" sz="1200" b="0" i="0" kern="1200" dirty="0" smtClean="0">
                <a:solidFill>
                  <a:schemeClr val="tx1"/>
                </a:solidFill>
                <a:effectLst/>
                <a:latin typeface="+mn-lt"/>
                <a:ea typeface="+mn-ea"/>
                <a:cs typeface="+mn-cs"/>
              </a:rPr>
              <a:t>For a system operating in the time domain, scaling means that the time-course of the output directly scales with the strength of the input.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If this system shows scaling, then when the input is scaled the </a:t>
            </a:r>
            <a:r>
              <a:rPr lang="en-GB" sz="1200" b="0" i="1" kern="1200" dirty="0" smtClean="0">
                <a:solidFill>
                  <a:schemeClr val="tx1"/>
                </a:solidFill>
                <a:effectLst/>
                <a:latin typeface="+mn-lt"/>
                <a:ea typeface="+mn-ea"/>
                <a:cs typeface="+mn-cs"/>
              </a:rPr>
              <a:t>shape</a:t>
            </a:r>
            <a:r>
              <a:rPr lang="en-GB" sz="1200" b="0" i="0" kern="1200" dirty="0" smtClean="0">
                <a:solidFill>
                  <a:schemeClr val="tx1"/>
                </a:solidFill>
                <a:effectLst/>
                <a:latin typeface="+mn-lt"/>
                <a:ea typeface="+mn-ea"/>
                <a:cs typeface="+mn-cs"/>
              </a:rPr>
              <a:t> of the output will always remain the same except that it is scaled by the same factor.</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Additivity</a:t>
            </a:r>
          </a:p>
          <a:p>
            <a:r>
              <a:rPr lang="en-GB" sz="1200" b="0" i="0" kern="1200" dirty="0" smtClean="0">
                <a:solidFill>
                  <a:schemeClr val="tx1"/>
                </a:solidFill>
                <a:effectLst/>
                <a:latin typeface="+mn-lt"/>
                <a:ea typeface="+mn-ea"/>
                <a:cs typeface="+mn-cs"/>
              </a:rPr>
              <a:t>The property of additivity states that given two inputs, the response to the sum of the inputs is equal to the sum of the responses to each of the inputs alone.</a:t>
            </a:r>
          </a:p>
          <a:p>
            <a:r>
              <a:rPr lang="en-GB" sz="1200" b="0" i="0" kern="1200" dirty="0" smtClean="0">
                <a:solidFill>
                  <a:schemeClr val="tx1"/>
                </a:solidFill>
                <a:effectLst/>
                <a:latin typeface="+mn-lt"/>
                <a:ea typeface="+mn-ea"/>
                <a:cs typeface="+mn-cs"/>
              </a:rPr>
              <a:t>For the hemodynamic response, the additivity property is best illustrated for two neuronal responses that follow closely in time. If they fall within a few seconds of each other, the output hemodynamic response to the first input will still be ongoing when the hemodynamic response to the second input begins. The additivity principal says that this second hemodynamic response should simply add to the first response, without interacting in any way.</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Shift Invariance</a:t>
            </a:r>
          </a:p>
          <a:p>
            <a:r>
              <a:rPr lang="en-GB" sz="1200" b="0" i="0" kern="1200" dirty="0" smtClean="0">
                <a:solidFill>
                  <a:schemeClr val="tx1"/>
                </a:solidFill>
                <a:effectLst/>
                <a:latin typeface="+mn-lt"/>
                <a:ea typeface="+mn-ea"/>
                <a:cs typeface="+mn-cs"/>
              </a:rPr>
              <a:t>The additional property of </a:t>
            </a:r>
            <a:r>
              <a:rPr lang="en-GB" sz="1200" b="0" i="1" kern="1200" dirty="0" smtClean="0">
                <a:solidFill>
                  <a:schemeClr val="tx1"/>
                </a:solidFill>
                <a:effectLst/>
                <a:latin typeface="+mn-lt"/>
                <a:ea typeface="+mn-ea"/>
                <a:cs typeface="+mn-cs"/>
              </a:rPr>
              <a:t>shift invariance</a:t>
            </a:r>
            <a:r>
              <a:rPr lang="en-GB" sz="1200" b="0" i="0" kern="1200" dirty="0" smtClean="0">
                <a:solidFill>
                  <a:schemeClr val="tx1"/>
                </a:solidFill>
                <a:effectLst/>
                <a:latin typeface="+mn-lt"/>
                <a:ea typeface="+mn-ea"/>
                <a:cs typeface="+mn-cs"/>
              </a:rPr>
              <a:t> is also assumed in the linear transform model. Shift invariance means that the hemodynamic response to a later input neuronal response should look just like the response to an earlier, identical input, but shifted in time by the delay between the two inputs.</a:t>
            </a: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When</a:t>
            </a:r>
            <a:r>
              <a:rPr lang="en-GB" sz="1200" b="0" i="0" kern="1200" baseline="0" dirty="0" smtClean="0">
                <a:solidFill>
                  <a:schemeClr val="tx1"/>
                </a:solidFill>
                <a:effectLst/>
                <a:latin typeface="+mn-lt"/>
                <a:ea typeface="+mn-ea"/>
                <a:cs typeface="+mn-cs"/>
              </a:rPr>
              <a:t> a linear relationship is assumed between the stimulus onset and BOLD response such that if I present a stimulus every 2 seconds you would observe a BOLD signal every 2 seconds, then you can convolve the box car function to look more like a BOLD response. It is not linear if a second stimuli is presented too close to the first one, as likely influences the activity of the first. = Linear time-invariant system</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14</a:t>
            </a:fld>
            <a:endParaRPr lang="en-GB"/>
          </a:p>
        </p:txBody>
      </p:sp>
    </p:spTree>
    <p:extLst>
      <p:ext uri="{BB962C8B-B14F-4D97-AF65-F5344CB8AC3E}">
        <p14:creationId xmlns:p14="http://schemas.microsoft.com/office/powerpoint/2010/main" val="180437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the animation = the blue singular line is reflecting one event (stimulus onset) and the green line here is the predicted HRF, therefore when you merge the two you get the red solution which is the convolution.</a:t>
            </a:r>
          </a:p>
          <a:p>
            <a:endParaRPr lang="en-GB" baseline="0" dirty="0" smtClean="0"/>
          </a:p>
          <a:p>
            <a:r>
              <a:rPr lang="en-GB" baseline="0" dirty="0" smtClean="0"/>
              <a:t>On the bottom line we can see how actual neural response may be convolved into a HRF as here the sum of the HRFs on the bottom (of right figure) is taken to form the convolution of the higher line.</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15</a:t>
            </a:fld>
            <a:endParaRPr lang="en-GB"/>
          </a:p>
        </p:txBody>
      </p:sp>
    </p:spTree>
    <p:extLst>
      <p:ext uri="{BB962C8B-B14F-4D97-AF65-F5344CB8AC3E}">
        <p14:creationId xmlns:p14="http://schemas.microsoft.com/office/powerpoint/2010/main" val="363857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an example of a design matrix now convolved to match</a:t>
            </a:r>
            <a:r>
              <a:rPr lang="en-GB" baseline="0" dirty="0" smtClean="0"/>
              <a:t> a HRF more closely. </a:t>
            </a:r>
            <a:r>
              <a:rPr lang="en-GB" dirty="0" smtClean="0"/>
              <a:t>This </a:t>
            </a:r>
            <a:r>
              <a:rPr lang="en-GB" baseline="0" dirty="0" smtClean="0"/>
              <a:t>is done by SPM. Now we get something that better shape our response. There is a s</a:t>
            </a:r>
            <a:r>
              <a:rPr lang="en-GB" dirty="0" smtClean="0"/>
              <a:t>light </a:t>
            </a:r>
            <a:r>
              <a:rPr lang="en-GB" dirty="0" smtClean="0"/>
              <a:t>delay, and also</a:t>
            </a:r>
            <a:r>
              <a:rPr lang="en-GB" baseline="0" dirty="0" smtClean="0"/>
              <a:t> not completely </a:t>
            </a:r>
            <a:r>
              <a:rPr lang="en-GB" baseline="0" dirty="0" smtClean="0"/>
              <a:t>flat which reflects some noise. </a:t>
            </a:r>
            <a:r>
              <a:rPr lang="en-GB" baseline="0" dirty="0" smtClean="0"/>
              <a:t>This is more representative of the actual signal that is being recorded (i.e. Improve your model</a:t>
            </a:r>
            <a:r>
              <a:rPr lang="en-GB" baseline="0" dirty="0" smtClean="0"/>
              <a:t>). On the right you can see the neuronal activity in blue and in red what would be predicted from a simple boxcar style model, but these two merged creates the green convolved function which accounts more closely for the shape of the HRF.</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16</a:t>
            </a:fld>
            <a:endParaRPr lang="en-GB"/>
          </a:p>
        </p:txBody>
      </p:sp>
    </p:spTree>
    <p:extLst>
      <p:ext uri="{BB962C8B-B14F-4D97-AF65-F5344CB8AC3E}">
        <p14:creationId xmlns:p14="http://schemas.microsoft.com/office/powerpoint/2010/main" val="214348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aseline="0" dirty="0"/>
              <a:t>signal that we are measuring from the brain is notoriously noisy! So while you are collecting your data, you are not only capturing task-related activation, but also some other </a:t>
            </a:r>
            <a:r>
              <a:rPr lang="en-GB" baseline="0" dirty="0" smtClean="0"/>
              <a:t>things from physical </a:t>
            </a:r>
            <a:r>
              <a:rPr lang="en-GB" baseline="0" dirty="0"/>
              <a:t>sources to do with the scanner </a:t>
            </a:r>
            <a:r>
              <a:rPr lang="en-GB" baseline="0" dirty="0" smtClean="0"/>
              <a:t>itself (If the scanner warms up a little bit, some drift in intensity of signal over time – nothing to do with the brain but with the equipment), </a:t>
            </a:r>
            <a:r>
              <a:rPr lang="en-GB" baseline="0" dirty="0"/>
              <a:t>or physiological sources from the subject (like heart beat or breathing), or residual movement effects. </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 we have heard in the previous two presentations, much of this kind of noise can also be “factored out” in pre-processing steps. However, some of still remains. </a:t>
            </a:r>
          </a:p>
          <a:p>
            <a:r>
              <a:rPr lang="en-GB" baseline="0" dirty="0" smtClean="0"/>
              <a:t>We </a:t>
            </a:r>
            <a:r>
              <a:rPr lang="en-GB" baseline="0" dirty="0"/>
              <a:t>want to get through all the noise, to the true signal. </a:t>
            </a:r>
            <a:r>
              <a:rPr lang="en-GB" baseline="0" dirty="0" smtClean="0"/>
              <a:t>Signal </a:t>
            </a:r>
            <a:r>
              <a:rPr lang="en-GB" baseline="0" dirty="0"/>
              <a:t>changes in the haemodynamic response function (HRF) </a:t>
            </a:r>
            <a:r>
              <a:rPr lang="en-GB" baseline="0" dirty="0" smtClean="0"/>
              <a:t>can be </a:t>
            </a:r>
            <a:r>
              <a:rPr lang="en-GB" baseline="0" dirty="0"/>
              <a:t>very </a:t>
            </a:r>
            <a:r>
              <a:rPr lang="en-GB" baseline="0" dirty="0" smtClean="0"/>
              <a:t>small, so </a:t>
            </a:r>
            <a:r>
              <a:rPr lang="en-GB" baseline="0" dirty="0"/>
              <a:t>it may be difficult to detect our desired signal against the background noise when we’re averaging over all </a:t>
            </a:r>
            <a:r>
              <a:rPr lang="en-GB" baseline="0" dirty="0" smtClean="0"/>
              <a:t>frequencies.</a:t>
            </a:r>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17</a:t>
            </a:fld>
            <a:endParaRPr lang="en-GB"/>
          </a:p>
        </p:txBody>
      </p:sp>
    </p:spTree>
    <p:extLst>
      <p:ext uri="{BB962C8B-B14F-4D97-AF65-F5344CB8AC3E}">
        <p14:creationId xmlns:p14="http://schemas.microsoft.com/office/powerpoint/2010/main" val="145537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a:t>
            </a:r>
            <a:r>
              <a:rPr lang="en-GB" baseline="0" dirty="0"/>
              <a:t> we do with the remaining noise? </a:t>
            </a:r>
          </a:p>
          <a:p>
            <a:r>
              <a:rPr lang="en-GB" baseline="0" dirty="0"/>
              <a:t>We can add </a:t>
            </a:r>
            <a:r>
              <a:rPr lang="en-GB" baseline="0" dirty="0" err="1"/>
              <a:t>regressors</a:t>
            </a:r>
            <a:r>
              <a:rPr lang="en-GB" baseline="0" dirty="0"/>
              <a:t> to our model that capture the expected signal associated with the noise, e.g. particular </a:t>
            </a:r>
            <a:r>
              <a:rPr lang="en-GB" baseline="0" dirty="0" err="1"/>
              <a:t>regressors</a:t>
            </a:r>
            <a:r>
              <a:rPr lang="en-GB" baseline="0" dirty="0"/>
              <a:t> to deal with motion artefacts, to explain some additional variance in our </a:t>
            </a:r>
            <a:r>
              <a:rPr lang="en-GB" baseline="0" dirty="0" smtClean="0"/>
              <a:t>data, because the model doesn’t know how movement might happen over time for example.</a:t>
            </a:r>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18</a:t>
            </a:fld>
            <a:endParaRPr lang="en-GB"/>
          </a:p>
        </p:txBody>
      </p:sp>
    </p:spTree>
    <p:extLst>
      <p:ext uri="{BB962C8B-B14F-4D97-AF65-F5344CB8AC3E}">
        <p14:creationId xmlns:p14="http://schemas.microsoft.com/office/powerpoint/2010/main" val="41325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a:t>
            </a:r>
            <a:r>
              <a:rPr lang="en-GB" baseline="0" dirty="0"/>
              <a:t>can also apply a high-pass filter to try and get to the true signal (increasing the signal: noise ratio).. Over time, there may be slow changes in voxel intensity, not to do with our experiment, but with the scanner </a:t>
            </a:r>
            <a:r>
              <a:rPr lang="en-GB" baseline="0" dirty="0" smtClean="0"/>
              <a:t>itself (when it heats up over time). </a:t>
            </a:r>
            <a:r>
              <a:rPr lang="en-GB" dirty="0"/>
              <a:t>It is</a:t>
            </a:r>
            <a:r>
              <a:rPr lang="en-GB" baseline="0" dirty="0"/>
              <a:t> bad for us </a:t>
            </a:r>
            <a:r>
              <a:rPr lang="en-GB" dirty="0"/>
              <a:t>because experimental conditions could be confused with simple scanner drift.</a:t>
            </a:r>
            <a:r>
              <a:rPr lang="en-GB" baseline="0" dirty="0"/>
              <a:t> </a:t>
            </a:r>
            <a:r>
              <a:rPr lang="en-GB" dirty="0"/>
              <a:t>We need to deal with drift in pre-processing steps, but also during our analysis. </a:t>
            </a:r>
          </a:p>
          <a:p>
            <a:r>
              <a:rPr lang="en-GB" dirty="0"/>
              <a:t>In SPM, we can select a high-pass</a:t>
            </a:r>
            <a:r>
              <a:rPr lang="en-GB" baseline="0" dirty="0"/>
              <a:t> filter to deal with this type of noise that disproportionately affects low-frequencies. Because we assume that most of the lower frequencies in our signal are due to noise (scanner drift), we can filter them out. In SPM the default high-pass filter is set at 128s, which </a:t>
            </a:r>
            <a:r>
              <a:rPr lang="en-GB" baseline="0" dirty="0" smtClean="0"/>
              <a:t>filters out signals which last for longer than 128 seconds, which should </a:t>
            </a:r>
            <a:r>
              <a:rPr lang="en-GB" baseline="0" dirty="0"/>
              <a:t>be okay for many experimental designs. </a:t>
            </a:r>
          </a:p>
          <a:p>
            <a:r>
              <a:rPr lang="en-GB" baseline="0" dirty="0"/>
              <a:t>(Because we cannot distinguish signal from noise on the basis of this frequencies criterion alone, we need to be okay with losing some of our signal-of-interest when we apply a filter</a:t>
            </a:r>
            <a:r>
              <a:rPr lang="en-GB" baseline="0" dirty="0" smtClean="0"/>
              <a:t>!)</a:t>
            </a:r>
          </a:p>
          <a:p>
            <a:endParaRPr lang="en-GB" baseline="0" dirty="0" smtClean="0"/>
          </a:p>
          <a:p>
            <a:r>
              <a:rPr lang="en-GB" baseline="0" dirty="0" smtClean="0"/>
              <a:t>Maybe need to change the HPF if the trial lengths are too long.</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19</a:t>
            </a:fld>
            <a:endParaRPr lang="en-GB"/>
          </a:p>
        </p:txBody>
      </p:sp>
    </p:spTree>
    <p:extLst>
      <p:ext uri="{BB962C8B-B14F-4D97-AF65-F5344CB8AC3E}">
        <p14:creationId xmlns:p14="http://schemas.microsoft.com/office/powerpoint/2010/main" val="363865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be talking about how to fit General Linear Models to our data and use this to form design matrices</a:t>
            </a:r>
            <a:r>
              <a:rPr lang="en-GB" baseline="0" dirty="0" smtClean="0"/>
              <a:t> for analyses.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a:t>
            </a:fld>
            <a:endParaRPr lang="en-GB"/>
          </a:p>
        </p:txBody>
      </p:sp>
    </p:spTree>
    <p:extLst>
      <p:ext uri="{BB962C8B-B14F-4D97-AF65-F5344CB8AC3E}">
        <p14:creationId xmlns:p14="http://schemas.microsoft.com/office/powerpoint/2010/main" val="428818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summary, we want to include in our model: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our experimental conditions (called X1 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any potential confounds (X2)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Time course for a constant (X3), i.e. the mean level of fMRI signal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specify our conditions and additional </a:t>
            </a:r>
            <a:r>
              <a:rPr lang="en-GB" baseline="0" dirty="0" err="1"/>
              <a:t>regressors</a:t>
            </a:r>
            <a:r>
              <a:rPr lang="en-GB" baseline="0" dirty="0"/>
              <a:t> in the design matrix, which should include everything we know about our conditions and confounds that may additionally affect our data.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20</a:t>
            </a:fld>
            <a:endParaRPr lang="en-GB"/>
          </a:p>
        </p:txBody>
      </p:sp>
    </p:spTree>
    <p:extLst>
      <p:ext uri="{BB962C8B-B14F-4D97-AF65-F5344CB8AC3E}">
        <p14:creationId xmlns:p14="http://schemas.microsoft.com/office/powerpoint/2010/main" val="221093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specified our design matrix, SPM estimates our parameters, or slopes, such that our</a:t>
            </a:r>
            <a:r>
              <a:rPr lang="en-GB" baseline="0" dirty="0"/>
              <a:t> estimated slope best fits, or describes, the relationship between our </a:t>
            </a:r>
            <a:r>
              <a:rPr lang="en-GB" baseline="0" dirty="0" err="1"/>
              <a:t>regressors</a:t>
            </a:r>
            <a:r>
              <a:rPr lang="en-GB" baseline="0" dirty="0"/>
              <a:t> X and the observed data Y. The good thing is that our model for one voxel will fit the whole time-series (but with different parameter values for each voxel). This is the mass-univariate approach. </a:t>
            </a:r>
          </a:p>
          <a:p>
            <a:r>
              <a:rPr lang="en-GB" baseline="0" dirty="0"/>
              <a:t>In order to estimate the parameters, we use the method of ordinary least squares. This means that we are estimating parameter values that will minimise the sum of squared errors (so the sum of the squared differences between the actual value and the predicted value). </a:t>
            </a:r>
          </a:p>
          <a:p>
            <a:r>
              <a:rPr lang="en-GB" baseline="0" dirty="0"/>
              <a:t>And now we are ready to test our hypotheses!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21</a:t>
            </a:fld>
            <a:endParaRPr lang="en-GB"/>
          </a:p>
        </p:txBody>
      </p:sp>
    </p:spTree>
    <p:extLst>
      <p:ext uri="{BB962C8B-B14F-4D97-AF65-F5344CB8AC3E}">
        <p14:creationId xmlns:p14="http://schemas.microsoft.com/office/powerpoint/2010/main" val="215619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created our</a:t>
            </a:r>
            <a:r>
              <a:rPr lang="en-GB" baseline="0" dirty="0"/>
              <a:t> design matrix based on experimental conditions and additional noise </a:t>
            </a:r>
            <a:r>
              <a:rPr lang="en-GB" baseline="0" dirty="0" err="1"/>
              <a:t>regressors</a:t>
            </a:r>
            <a:r>
              <a:rPr lang="en-GB" baseline="0" dirty="0"/>
              <a:t> and estimates parameters. Now is time to run some statistical tests and we can use these to make inferences about how well our </a:t>
            </a:r>
            <a:r>
              <a:rPr lang="en-GB" baseline="0" dirty="0" err="1"/>
              <a:t>regressors</a:t>
            </a:r>
            <a:r>
              <a:rPr lang="en-GB" baseline="0" dirty="0"/>
              <a:t> predict the fMRI data.</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90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region/voxel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a:t>
            </a:r>
            <a:r>
              <a:rPr lang="en-GB" baseline="0" dirty="0" err="1"/>
              <a:t>regressors</a:t>
            </a:r>
            <a:r>
              <a:rPr lang="en-GB" baseline="0" dirty="0"/>
              <a:t> of interest. Our inference will be performed on a linear combination of regression </a:t>
            </a:r>
            <a:r>
              <a:rPr lang="en-GB" baseline="0" dirty="0" err="1"/>
              <a:t>coefficeints</a:t>
            </a:r>
            <a:r>
              <a:rPr lang="en-GB" baseline="0" dirty="0"/>
              <a:t> (beta)</a:t>
            </a:r>
            <a:r>
              <a:rPr lang="en-GB" altLang="zh-TW" sz="1200" i="1" dirty="0">
                <a:sym typeface="Wingdings" pitchFamily="2" charset="2"/>
              </a:rPr>
              <a:t> </a:t>
            </a:r>
            <a:r>
              <a:rPr lang="en-GB" altLang="zh-TW" sz="1200" i="1" dirty="0" err="1">
                <a:sym typeface="Wingdings" pitchFamily="2" charset="2"/>
              </a:rPr>
              <a:t>c</a:t>
            </a:r>
            <a:r>
              <a:rPr lang="en-GB" altLang="zh-TW" sz="1200" i="1" baseline="30000" dirty="0" err="1">
                <a:sym typeface="Wingdings" pitchFamily="2" charset="2"/>
              </a:rPr>
              <a:t>T</a:t>
            </a:r>
            <a:r>
              <a:rPr lang="el-GR" altLang="zh-TW" sz="1200" dirty="0">
                <a:cs typeface="Arial" charset="0"/>
              </a:rPr>
              <a:t>β</a:t>
            </a:r>
            <a:r>
              <a:rPr lang="en-GB" altLang="zh-TW" sz="1200" dirty="0">
                <a:cs typeface="Arial" charset="0"/>
              </a:rPr>
              <a:t>. Where c represents</a:t>
            </a:r>
            <a:r>
              <a:rPr lang="en-GB" altLang="zh-TW" sz="1200" baseline="0" dirty="0">
                <a:cs typeface="Arial" charset="0"/>
              </a:rPr>
              <a:t> the contrast vector we are using to determine which conditions we want to compare/test.</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4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design</a:t>
            </a:r>
            <a:r>
              <a:rPr lang="en-GB" baseline="0" dirty="0"/>
              <a:t> matrix again. We can see that we have the </a:t>
            </a:r>
            <a:r>
              <a:rPr lang="en-GB" baseline="0" dirty="0" err="1"/>
              <a:t>regressor</a:t>
            </a:r>
            <a:r>
              <a:rPr lang="en-GB" baseline="0" dirty="0"/>
              <a:t> modelling our experimental condition (aka box car model), the constant and some other noise related/movement </a:t>
            </a:r>
            <a:r>
              <a:rPr lang="en-GB" baseline="0" dirty="0" err="1"/>
              <a:t>regressors</a:t>
            </a:r>
            <a:r>
              <a:rPr lang="en-GB" baseline="0" dirty="0"/>
              <a:t>. We need to specify which </a:t>
            </a:r>
            <a:r>
              <a:rPr lang="en-GB" baseline="0" dirty="0" err="1"/>
              <a:t>regressors</a:t>
            </a:r>
            <a:r>
              <a:rPr lang="en-GB" baseline="0" dirty="0"/>
              <a:t> we want to contrast aka run tests on. </a:t>
            </a:r>
            <a:endParaRPr lang="en-GB" dirty="0"/>
          </a:p>
          <a:p>
            <a:endParaRPr lang="en-GB" dirty="0"/>
          </a:p>
          <a:p>
            <a:r>
              <a:rPr lang="en-GB" dirty="0"/>
              <a:t>We have the on and off </a:t>
            </a:r>
            <a:r>
              <a:rPr lang="en-GB" dirty="0" err="1"/>
              <a:t>regressor</a:t>
            </a:r>
            <a:r>
              <a:rPr lang="en-GB" dirty="0"/>
              <a:t> modelling our experimental factors and we are interested</a:t>
            </a:r>
            <a:r>
              <a:rPr lang="en-GB" baseline="0" dirty="0"/>
              <a:t> if it affects the signal in all the voxel significantly more than chance.</a:t>
            </a:r>
          </a:p>
          <a:p>
            <a:r>
              <a:rPr lang="en-GB" baseline="0" dirty="0"/>
              <a:t>So our question is if b1 &gt; 0? We can specify that in the contrast vector by placing a 1 in this position and a 0 for every other </a:t>
            </a:r>
            <a:r>
              <a:rPr lang="en-GB" baseline="0" dirty="0" err="1"/>
              <a:t>regressor</a:t>
            </a:r>
            <a:r>
              <a:rPr lang="en-GB" baseline="0" dirty="0"/>
              <a:t> we are not interested in. </a:t>
            </a:r>
          </a:p>
          <a:p>
            <a:r>
              <a:rPr lang="en-GB" baseline="0" dirty="0"/>
              <a:t>In doing this we are adding weights to the </a:t>
            </a:r>
            <a:r>
              <a:rPr lang="en-GB" baseline="0" dirty="0" err="1"/>
              <a:t>paramaters</a:t>
            </a:r>
            <a:r>
              <a:rPr lang="en-GB" baseline="0" dirty="0"/>
              <a:t> by using a contrast vector. </a:t>
            </a:r>
          </a:p>
          <a:p>
            <a:endParaRPr lang="en-GB" baseline="0" dirty="0"/>
          </a:p>
          <a:p>
            <a:r>
              <a:rPr lang="en-GB" baseline="0" dirty="0"/>
              <a:t>This is relevant for the block related design.</a:t>
            </a:r>
          </a:p>
          <a:p>
            <a:endParaRPr lang="en-GB" baseline="0" dirty="0"/>
          </a:p>
          <a:p>
            <a:r>
              <a:rPr lang="en-GB" baseline="0" dirty="0"/>
              <a:t>Ct = c transposed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78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a test statistics?</a:t>
            </a:r>
          </a:p>
          <a:p>
            <a:r>
              <a:rPr lang="en-GB" dirty="0"/>
              <a:t>We have to test against a null hypothesis, which is what we want to disprove. In this case assuming that there is no effect, and having a very small p value that can discard it.</a:t>
            </a:r>
          </a:p>
          <a:p>
            <a:r>
              <a:rPr lang="en-GB" dirty="0"/>
              <a:t>We have already done some assumptions</a:t>
            </a:r>
            <a:r>
              <a:rPr lang="en-GB" baseline="0" dirty="0"/>
              <a:t> on our errors to we know what a null </a:t>
            </a:r>
            <a:r>
              <a:rPr lang="en-GB" baseline="0" dirty="0" err="1"/>
              <a:t>hypothesys</a:t>
            </a:r>
            <a:r>
              <a:rPr lang="en-GB" baseline="0" dirty="0"/>
              <a:t> distribution should look like.</a:t>
            </a:r>
            <a:endParaRPr lang="en-GB" dirty="0"/>
          </a:p>
          <a:p>
            <a:r>
              <a:rPr lang="en-GB" dirty="0"/>
              <a:t>If there is no effect we assume that the value of T is very small, not exactly zero, but just explained by the variability represented under the null hypothesis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18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accept a risk of accepting the false positive. Claiming an effect where there is not. To recap the risk is represented</a:t>
            </a:r>
            <a:r>
              <a:rPr lang="en-GB" baseline="0" dirty="0"/>
              <a:t> </a:t>
            </a:r>
            <a:r>
              <a:rPr lang="en-GB" dirty="0"/>
              <a:t>by alpha which is the probability of observing a value which is bigger than the threshold given the null hypothesis. </a:t>
            </a:r>
          </a:p>
          <a:p>
            <a:r>
              <a:rPr lang="en-GB" dirty="0"/>
              <a:t>If we get a T which is bigger or alternative a p value</a:t>
            </a:r>
            <a:r>
              <a:rPr lang="en-GB" baseline="0" dirty="0"/>
              <a:t> that is smaller </a:t>
            </a:r>
            <a:r>
              <a:rPr lang="en-GB" dirty="0"/>
              <a:t>we can reject the null hypothesis, and</a:t>
            </a:r>
            <a:r>
              <a:rPr lang="en-GB" baseline="0" dirty="0"/>
              <a:t> so we can accept our hypothesis.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87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 test is doing a signal to noise measure, meaning that we divide the estimated </a:t>
            </a:r>
            <a:r>
              <a:rPr lang="en-GB" baseline="0" dirty="0" err="1"/>
              <a:t>paramaters</a:t>
            </a:r>
            <a:r>
              <a:rPr lang="en-GB" baseline="0" dirty="0"/>
              <a:t> by the standard deviation or the variance. The variation is composed by the estimated variance of the residuals and then something that depends on the </a:t>
            </a:r>
            <a:r>
              <a:rPr lang="en-GB" baseline="0" dirty="0" smtClean="0"/>
              <a:t>model, </a:t>
            </a:r>
            <a:r>
              <a:rPr lang="en-GB" baseline="0" dirty="0"/>
              <a:t>the design matrix and the weight just </a:t>
            </a:r>
            <a:r>
              <a:rPr lang="en-GB" baseline="0" dirty="0" smtClean="0"/>
              <a:t>chosen.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63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apply the t statistics in each voxel</a:t>
            </a:r>
            <a:r>
              <a:rPr lang="en-GB" baseline="0" dirty="0"/>
              <a:t> of the brain and so SPM can get our image with the brain regions that had major effects.</a:t>
            </a:r>
          </a:p>
          <a:p>
            <a:r>
              <a:rPr lang="en-GB" baseline="0" dirty="0"/>
              <a:t>SPM then gives you the t statistics for each voxel and their location, with higher t’s indicating a larger significant difference from 0.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56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r>
              <a:rPr lang="en-GB" baseline="0" dirty="0"/>
              <a:t> we have gone over before are to compare the prediction of one parameter/</a:t>
            </a:r>
            <a:r>
              <a:rPr lang="en-GB" baseline="0" dirty="0" err="1"/>
              <a:t>regressor</a:t>
            </a:r>
            <a:r>
              <a:rPr lang="en-GB" baseline="0" dirty="0"/>
              <a:t> on the fMRI with chance where B&gt;0 or B&lt;0. However if you do not have a block related design but instead an event related design, you might want to compare specific combinations of parameters so you can chose a two-dimensional contrast.</a:t>
            </a:r>
          </a:p>
          <a:p>
            <a:endParaRPr lang="en-GB" baseline="0" dirty="0"/>
          </a:p>
          <a:p>
            <a:r>
              <a:rPr lang="en-GB" baseline="0" dirty="0"/>
              <a:t>In this case you are interested in whether B1 is a better predictor of the fMRI data than B2 by inserting a 1 into the c vector for the b1 </a:t>
            </a:r>
            <a:r>
              <a:rPr lang="en-GB" baseline="0" dirty="0" err="1"/>
              <a:t>regressor</a:t>
            </a:r>
            <a:r>
              <a:rPr lang="en-GB" baseline="0" dirty="0"/>
              <a:t> and a -1 into the b2 </a:t>
            </a:r>
            <a:r>
              <a:rPr lang="en-GB" baseline="0" dirty="0" err="1"/>
              <a:t>regressor</a:t>
            </a:r>
            <a:r>
              <a:rPr lang="en-GB" baseline="0" dirty="0"/>
              <a:t> slot.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93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baseline="0" dirty="0"/>
              <a:t>previous two presentations have already covered the pre-processing steps we need to let SPM carry out on our data, to put all our images into the same anatomical space. </a:t>
            </a:r>
            <a:endParaRPr lang="en-GB" baseline="0" dirty="0" smtClean="0"/>
          </a:p>
          <a:p>
            <a:endParaRPr lang="en-GB" baseline="0" dirty="0"/>
          </a:p>
          <a:p>
            <a:r>
              <a:rPr lang="en-GB" baseline="0" dirty="0"/>
              <a:t>This presentation covers the next step. We are now beginning our statistical analysis of the data. </a:t>
            </a:r>
            <a:r>
              <a:rPr lang="en-GB" baseline="0" dirty="0" smtClean="0"/>
              <a:t>This step is looking at how data in our different experimental conditions can predict the fMRI data. Reflects a linear combination of multiple variables encoded with a design matrix. All </a:t>
            </a:r>
            <a:r>
              <a:rPr lang="en-GB" baseline="0" dirty="0"/>
              <a:t>of this is based on the General Linear </a:t>
            </a:r>
            <a:r>
              <a:rPr lang="en-GB" baseline="0" dirty="0" smtClean="0"/>
              <a:t>Model, which estimates parameters voxel by voxel.</a:t>
            </a:r>
          </a:p>
        </p:txBody>
      </p:sp>
      <p:sp>
        <p:nvSpPr>
          <p:cNvPr id="4" name="Slide Number Placeholder 3"/>
          <p:cNvSpPr>
            <a:spLocks noGrp="1"/>
          </p:cNvSpPr>
          <p:nvPr>
            <p:ph type="sldNum" sz="quarter" idx="10"/>
          </p:nvPr>
        </p:nvSpPr>
        <p:spPr/>
        <p:txBody>
          <a:bodyPr/>
          <a:lstStyle/>
          <a:p>
            <a:fld id="{12287E60-BCA2-4C6A-9E69-15E68C7458E2}" type="slidenum">
              <a:rPr lang="en-GB" smtClean="0"/>
              <a:t>3</a:t>
            </a:fld>
            <a:endParaRPr lang="en-GB"/>
          </a:p>
        </p:txBody>
      </p:sp>
    </p:spTree>
    <p:extLst>
      <p:ext uri="{BB962C8B-B14F-4D97-AF65-F5344CB8AC3E}">
        <p14:creationId xmlns:p14="http://schemas.microsoft.com/office/powerpoint/2010/main" val="309421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event related example where two stimuli are presented a separate points in time.</a:t>
            </a:r>
            <a:r>
              <a:rPr lang="en-GB" baseline="0" dirty="0"/>
              <a:t> We have 3 </a:t>
            </a:r>
            <a:r>
              <a:rPr lang="en-GB" b="0" baseline="0" dirty="0"/>
              <a:t>parameters, the </a:t>
            </a:r>
            <a:r>
              <a:rPr lang="en-GB" baseline="0" dirty="0"/>
              <a:t>first is the constant (mean of the signal) and the 2</a:t>
            </a:r>
            <a:r>
              <a:rPr lang="en-GB" baseline="30000" dirty="0"/>
              <a:t>nd</a:t>
            </a:r>
            <a:r>
              <a:rPr lang="en-GB" baseline="0" dirty="0"/>
              <a:t> and 3</a:t>
            </a:r>
            <a:r>
              <a:rPr lang="en-GB" baseline="30000" dirty="0"/>
              <a:t>rd</a:t>
            </a:r>
            <a:r>
              <a:rPr lang="en-GB" baseline="0" dirty="0"/>
              <a:t> are our </a:t>
            </a:r>
            <a:r>
              <a:rPr lang="en-GB" baseline="0" dirty="0" err="1"/>
              <a:t>regressors</a:t>
            </a:r>
            <a:r>
              <a:rPr lang="en-GB" baseline="0" dirty="0"/>
              <a:t> for each stimulus presented, plus noise. </a:t>
            </a:r>
          </a:p>
          <a:p>
            <a:endParaRPr lang="en-GB" baseline="0" dirty="0"/>
          </a:p>
          <a:p>
            <a:r>
              <a:rPr lang="en-GB" baseline="0" dirty="0"/>
              <a:t>Our vector is written [0 1 -1] if we want to compare one parameter against another</a:t>
            </a:r>
          </a:p>
          <a:p>
            <a:r>
              <a:rPr lang="en-GB" baseline="0" dirty="0"/>
              <a:t>Or [ 0 1 0 ] for the contribution of B2 </a:t>
            </a:r>
          </a:p>
          <a:p>
            <a:r>
              <a:rPr lang="en-GB" baseline="0" dirty="0"/>
              <a:t>Or [ 0 0 1 ]  for the contribution of B3</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53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expected to find a difference in the mean activation of the cerebellum between the two conditions. For example one condition included a higher level cognitive task and the other was a simple cognitive task. You want to assess the question, is the cerebellum involved in higher cognitive thinking? </a:t>
            </a:r>
          </a:p>
          <a:p>
            <a:endParaRPr lang="en-GB" dirty="0"/>
          </a:p>
          <a:p>
            <a:r>
              <a:rPr lang="en-GB" dirty="0"/>
              <a:t>The experimental hypothesis would produce a ‘colourful blob’ on the cerebellum, meaning, there’s a significant difference in the activation of the voxels of the brain in this regions, between these two tasks</a:t>
            </a:r>
          </a:p>
          <a:p>
            <a:endParaRPr lang="en-GB" dirty="0"/>
          </a:p>
          <a:p>
            <a:r>
              <a:rPr lang="en-GB" dirty="0"/>
              <a:t>The null hypothesis on the other hand would show no such activation pattern, suggesting that there is no significant difference (therefore no difference in the contribution of the cerebellum between the two tasks).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44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t>
            </a:r>
            <a:r>
              <a:rPr lang="en-GB" dirty="0"/>
              <a:t>we are able to test the hypothesis</a:t>
            </a:r>
            <a:r>
              <a:rPr lang="en-GB" baseline="0" dirty="0"/>
              <a:t> that parameter b1 is equal to 0 at the same time as b2 = 0. We are effectively doing the same thing as an ANOVA here where you are testing for multiple main effects at the same time.</a:t>
            </a:r>
          </a:p>
          <a:p>
            <a:r>
              <a:rPr lang="en-GB" baseline="0" dirty="0"/>
              <a:t>The number of rows in your matrix is the number of contrasts you are making whereas the number of columns is the number of </a:t>
            </a:r>
            <a:r>
              <a:rPr lang="en-GB" baseline="0" dirty="0" err="1"/>
              <a:t>regressors</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57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for multiple</a:t>
            </a:r>
            <a:r>
              <a:rPr lang="en-GB" baseline="0" dirty="0"/>
              <a:t> linear hypothesis means testing between two models. Consider this design matrix have a model with X0 and X1 as a full model. We want to know if the added variance can better justify the variability in the error term. So in this case we use an F test as a comparison of reduced sum of square divided by the unexplained variance.</a:t>
            </a:r>
          </a:p>
          <a:p>
            <a:endParaRPr lang="en-GB" baseline="0" dirty="0"/>
          </a:p>
          <a:p>
            <a:r>
              <a:rPr lang="en-GB" baseline="0" dirty="0"/>
              <a:t>WE compute the two residuals, full model will have a less error, as a lot of the noise has already been predicted in the model. In F statistics variance of the noise is approximated by full model. The numerator represents the variance added by X1</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818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effectively</a:t>
            </a:r>
            <a:r>
              <a:rPr lang="en-GB" baseline="0" dirty="0"/>
              <a:t> like doing multiple contrasts or t-tests simultaneously. Here we are testing for influences of movement </a:t>
            </a:r>
            <a:r>
              <a:rPr lang="en-GB" baseline="0" dirty="0" err="1"/>
              <a:t>regressors</a:t>
            </a:r>
            <a:r>
              <a:rPr lang="en-GB" baseline="0" dirty="0"/>
              <a:t> on the fMRI activity.</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99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a:t>
            </a:r>
            <a:r>
              <a:rPr lang="en-GB" baseline="0" dirty="0"/>
              <a:t> you test a directional effect? Do you have to do a separate t afterwards?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58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you will end</a:t>
            </a:r>
            <a:r>
              <a:rPr lang="en-GB" baseline="0" dirty="0"/>
              <a:t> up with a t or F value for each voxel in the brain for the particular contrast you ran. These heat maps show the size of the t/F values over voxels. On the left you can see that F values above 40 are starting to turn yellow and on the right t values higher than 2, which would indicate that these voxels show significant activation for the contrast selected.</a:t>
            </a:r>
            <a:br>
              <a:rPr lang="en-GB" baseline="0" dirty="0"/>
            </a:br>
            <a:r>
              <a:rPr lang="en-GB" baseline="0" dirty="0"/>
              <a:t/>
            </a:r>
            <a:br>
              <a:rPr lang="en-GB" baseline="0" dirty="0"/>
            </a:br>
            <a:r>
              <a:rPr lang="en-GB" baseline="0" dirty="0"/>
              <a:t>https://</a:t>
            </a:r>
            <a:r>
              <a:rPr lang="en-GB" baseline="0" dirty="0" err="1"/>
              <a:t>www.fil.ion.ucl.ac.uk</a:t>
            </a:r>
            <a:r>
              <a:rPr lang="en-GB" baseline="0" dirty="0"/>
              <a:t>/</a:t>
            </a:r>
            <a:r>
              <a:rPr lang="en-GB" baseline="0" dirty="0" err="1"/>
              <a:t>spm</a:t>
            </a:r>
            <a:r>
              <a:rPr lang="en-GB" baseline="0" dirty="0"/>
              <a:t>/doc/papers/</a:t>
            </a:r>
            <a:r>
              <a:rPr lang="en-GB" baseline="0" dirty="0" err="1"/>
              <a:t>NicholsHayasaka.pdf</a:t>
            </a:r>
            <a:r>
              <a:rPr lang="en-GB" baseline="0" dirty="0"/>
              <a:t> – How SPM deals with familywise error</a:t>
            </a:r>
          </a:p>
          <a:p>
            <a:endParaRPr lang="en-GB" baseline="0" dirty="0"/>
          </a:p>
          <a:p>
            <a:r>
              <a:rPr lang="en-GB" baseline="0" dirty="0"/>
              <a:t>https://</a:t>
            </a:r>
            <a:r>
              <a:rPr lang="en-GB" baseline="0" dirty="0" err="1"/>
              <a:t>www.youtube.com</a:t>
            </a:r>
            <a:r>
              <a:rPr lang="en-GB" baseline="0" dirty="0"/>
              <a:t>/</a:t>
            </a:r>
            <a:r>
              <a:rPr lang="en-GB" baseline="0" dirty="0" err="1"/>
              <a:t>watch?v</a:t>
            </a:r>
            <a:r>
              <a:rPr lang="en-GB" baseline="0" dirty="0"/>
              <a:t>=NRunOo7EKD8 – GLM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6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SPM, we need to specify our model, and then let the program estimate our parameters. </a:t>
            </a:r>
          </a:p>
          <a:p>
            <a:r>
              <a:rPr lang="en-GB" baseline="0" dirty="0"/>
              <a:t>The next step is defining contrast vectors to test hypotheses, which produces SPMs.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41</a:t>
            </a:fld>
            <a:endParaRPr lang="en-GB"/>
          </a:p>
        </p:txBody>
      </p:sp>
    </p:spTree>
    <p:extLst>
      <p:ext uri="{BB962C8B-B14F-4D97-AF65-F5344CB8AC3E}">
        <p14:creationId xmlns:p14="http://schemas.microsoft.com/office/powerpoint/2010/main" val="311785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42</a:t>
            </a:fld>
            <a:endParaRPr lang="en-GB"/>
          </a:p>
        </p:txBody>
      </p:sp>
    </p:spTree>
    <p:extLst>
      <p:ext uri="{BB962C8B-B14F-4D97-AF65-F5344CB8AC3E}">
        <p14:creationId xmlns:p14="http://schemas.microsoft.com/office/powerpoint/2010/main" val="119349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43</a:t>
            </a:fld>
            <a:endParaRPr lang="en-GB"/>
          </a:p>
        </p:txBody>
      </p:sp>
    </p:spTree>
    <p:extLst>
      <p:ext uri="{BB962C8B-B14F-4D97-AF65-F5344CB8AC3E}">
        <p14:creationId xmlns:p14="http://schemas.microsoft.com/office/powerpoint/2010/main" val="174688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SPM, we analyse data from multiple subjects in two stages</a:t>
            </a:r>
            <a:r>
              <a:rPr lang="en-GB" dirty="0" smtClean="0"/>
              <a:t>. For</a:t>
            </a:r>
            <a:r>
              <a:rPr lang="en-GB" baseline="0" dirty="0" smtClean="0"/>
              <a:t> each subject, we have collected data in sessions (aka scanning periods). For each session, we collect several 3D volumes of brain regions, organized in slices, which again consist of many voxels. </a:t>
            </a:r>
          </a:p>
          <a:p>
            <a:endParaRPr lang="en-GB" dirty="0"/>
          </a:p>
          <a:p>
            <a:r>
              <a:rPr lang="en-GB" dirty="0"/>
              <a:t>First,</a:t>
            </a:r>
            <a:r>
              <a:rPr lang="en-GB" baseline="0" dirty="0"/>
              <a:t> we do a within-subject analysis. So typically, we will have to do as many first-level analyses as we have </a:t>
            </a:r>
            <a:r>
              <a:rPr lang="en-GB" baseline="0" dirty="0" smtClean="0"/>
              <a:t>participants, thus every analysis is run independently for each voxel in each subject. </a:t>
            </a:r>
            <a:r>
              <a:rPr lang="en-GB" baseline="0" dirty="0"/>
              <a:t>What we want from this step are contrast images (more about this later) for every single subject. </a:t>
            </a:r>
            <a:endParaRPr lang="en-GB" baseline="0" dirty="0" smtClean="0"/>
          </a:p>
          <a:p>
            <a:r>
              <a:rPr lang="en-GB" baseline="0" dirty="0" smtClean="0"/>
              <a:t>Thus at this level (1</a:t>
            </a:r>
            <a:r>
              <a:rPr lang="en-GB" baseline="30000" dirty="0" smtClean="0"/>
              <a:t>st</a:t>
            </a:r>
            <a:r>
              <a:rPr lang="en-GB" baseline="0" dirty="0" smtClean="0"/>
              <a:t> level) all we can conclude is that if the exact same person does the same task we would expect to see the same activity.</a:t>
            </a:r>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a:t>
            </a:fld>
            <a:endParaRPr lang="en-GB"/>
          </a:p>
        </p:txBody>
      </p:sp>
    </p:spTree>
    <p:extLst>
      <p:ext uri="{BB962C8B-B14F-4D97-AF65-F5344CB8AC3E}">
        <p14:creationId xmlns:p14="http://schemas.microsoft.com/office/powerpoint/2010/main" val="672120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44</a:t>
            </a:fld>
            <a:endParaRPr lang="en-GB"/>
          </a:p>
        </p:txBody>
      </p:sp>
    </p:spTree>
    <p:extLst>
      <p:ext uri="{BB962C8B-B14F-4D97-AF65-F5344CB8AC3E}">
        <p14:creationId xmlns:p14="http://schemas.microsoft.com/office/powerpoint/2010/main" val="529366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45</a:t>
            </a:fld>
            <a:endParaRPr lang="en-GB"/>
          </a:p>
        </p:txBody>
      </p:sp>
    </p:spTree>
    <p:extLst>
      <p:ext uri="{BB962C8B-B14F-4D97-AF65-F5344CB8AC3E}">
        <p14:creationId xmlns:p14="http://schemas.microsoft.com/office/powerpoint/2010/main" val="8595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46</a:t>
            </a:fld>
            <a:endParaRPr lang="en-GB"/>
          </a:p>
        </p:txBody>
      </p:sp>
    </p:spTree>
    <p:extLst>
      <p:ext uri="{BB962C8B-B14F-4D97-AF65-F5344CB8AC3E}">
        <p14:creationId xmlns:p14="http://schemas.microsoft.com/office/powerpoint/2010/main" val="4189825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47</a:t>
            </a:fld>
            <a:endParaRPr lang="en-GB"/>
          </a:p>
        </p:txBody>
      </p:sp>
    </p:spTree>
    <p:extLst>
      <p:ext uri="{BB962C8B-B14F-4D97-AF65-F5344CB8AC3E}">
        <p14:creationId xmlns:p14="http://schemas.microsoft.com/office/powerpoint/2010/main" val="4118743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48</a:t>
            </a:fld>
            <a:endParaRPr lang="en-GB"/>
          </a:p>
        </p:txBody>
      </p:sp>
    </p:spTree>
    <p:extLst>
      <p:ext uri="{BB962C8B-B14F-4D97-AF65-F5344CB8AC3E}">
        <p14:creationId xmlns:p14="http://schemas.microsoft.com/office/powerpoint/2010/main" val="3074484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49</a:t>
            </a:fld>
            <a:endParaRPr lang="en-GB"/>
          </a:p>
        </p:txBody>
      </p:sp>
    </p:spTree>
    <p:extLst>
      <p:ext uri="{BB962C8B-B14F-4D97-AF65-F5344CB8AC3E}">
        <p14:creationId xmlns:p14="http://schemas.microsoft.com/office/powerpoint/2010/main" val="3002419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50</a:t>
            </a:fld>
            <a:endParaRPr lang="en-GB"/>
          </a:p>
        </p:txBody>
      </p:sp>
    </p:spTree>
    <p:extLst>
      <p:ext uri="{BB962C8B-B14F-4D97-AF65-F5344CB8AC3E}">
        <p14:creationId xmlns:p14="http://schemas.microsoft.com/office/powerpoint/2010/main" val="2751657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51</a:t>
            </a:fld>
            <a:endParaRPr lang="en-GB"/>
          </a:p>
        </p:txBody>
      </p:sp>
    </p:spTree>
    <p:extLst>
      <p:ext uri="{BB962C8B-B14F-4D97-AF65-F5344CB8AC3E}">
        <p14:creationId xmlns:p14="http://schemas.microsoft.com/office/powerpoint/2010/main" val="2253263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52</a:t>
            </a:fld>
            <a:endParaRPr lang="en-GB"/>
          </a:p>
        </p:txBody>
      </p:sp>
    </p:spTree>
    <p:extLst>
      <p:ext uri="{BB962C8B-B14F-4D97-AF65-F5344CB8AC3E}">
        <p14:creationId xmlns:p14="http://schemas.microsoft.com/office/powerpoint/2010/main" val="2038091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53</a:t>
            </a:fld>
            <a:endParaRPr lang="en-GB"/>
          </a:p>
        </p:txBody>
      </p:sp>
    </p:spTree>
    <p:extLst>
      <p:ext uri="{BB962C8B-B14F-4D97-AF65-F5344CB8AC3E}">
        <p14:creationId xmlns:p14="http://schemas.microsoft.com/office/powerpoint/2010/main" val="417961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could use these images individually as case studies, but usually we are interested in some sort of aggregate measure between participants, in order to make inferences about the population from which our participants were drawn. This </a:t>
            </a:r>
            <a:r>
              <a:rPr lang="en-GB" baseline="0" dirty="0"/>
              <a:t>is what we do in a second step. Our second-level analysis is a between-subject, or group-level analysis. This will be covered </a:t>
            </a:r>
            <a:r>
              <a:rPr lang="en-GB" baseline="0" dirty="0" smtClean="0"/>
              <a:t>next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Later on we will make inferences on the population with a between subject analysis.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5</a:t>
            </a:fld>
            <a:endParaRPr lang="en-GB"/>
          </a:p>
        </p:txBody>
      </p:sp>
    </p:spTree>
    <p:extLst>
      <p:ext uri="{BB962C8B-B14F-4D97-AF65-F5344CB8AC3E}">
        <p14:creationId xmlns:p14="http://schemas.microsoft.com/office/powerpoint/2010/main" val="2896493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54</a:t>
            </a:fld>
            <a:endParaRPr lang="en-GB"/>
          </a:p>
        </p:txBody>
      </p:sp>
    </p:spTree>
    <p:extLst>
      <p:ext uri="{BB962C8B-B14F-4D97-AF65-F5344CB8AC3E}">
        <p14:creationId xmlns:p14="http://schemas.microsoft.com/office/powerpoint/2010/main" val="1236071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55</a:t>
            </a:fld>
            <a:endParaRPr lang="en-GB"/>
          </a:p>
        </p:txBody>
      </p:sp>
    </p:spTree>
    <p:extLst>
      <p:ext uri="{BB962C8B-B14F-4D97-AF65-F5344CB8AC3E}">
        <p14:creationId xmlns:p14="http://schemas.microsoft.com/office/powerpoint/2010/main" val="1628457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56</a:t>
            </a:fld>
            <a:endParaRPr lang="en-GB"/>
          </a:p>
        </p:txBody>
      </p:sp>
    </p:spTree>
    <p:extLst>
      <p:ext uri="{BB962C8B-B14F-4D97-AF65-F5344CB8AC3E}">
        <p14:creationId xmlns:p14="http://schemas.microsoft.com/office/powerpoint/2010/main" val="3433786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57</a:t>
            </a:fld>
            <a:endParaRPr lang="en-GB"/>
          </a:p>
        </p:txBody>
      </p:sp>
    </p:spTree>
    <p:extLst>
      <p:ext uri="{BB962C8B-B14F-4D97-AF65-F5344CB8AC3E}">
        <p14:creationId xmlns:p14="http://schemas.microsoft.com/office/powerpoint/2010/main" val="3058959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58</a:t>
            </a:fld>
            <a:endParaRPr lang="en-GB"/>
          </a:p>
        </p:txBody>
      </p:sp>
    </p:spTree>
    <p:extLst>
      <p:ext uri="{BB962C8B-B14F-4D97-AF65-F5344CB8AC3E}">
        <p14:creationId xmlns:p14="http://schemas.microsoft.com/office/powerpoint/2010/main" val="2798929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59</a:t>
            </a:fld>
            <a:endParaRPr lang="en-GB"/>
          </a:p>
        </p:txBody>
      </p:sp>
    </p:spTree>
    <p:extLst>
      <p:ext uri="{BB962C8B-B14F-4D97-AF65-F5344CB8AC3E}">
        <p14:creationId xmlns:p14="http://schemas.microsoft.com/office/powerpoint/2010/main" val="3066892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60</a:t>
            </a:fld>
            <a:endParaRPr lang="en-GB"/>
          </a:p>
        </p:txBody>
      </p:sp>
    </p:spTree>
    <p:extLst>
      <p:ext uri="{BB962C8B-B14F-4D97-AF65-F5344CB8AC3E}">
        <p14:creationId xmlns:p14="http://schemas.microsoft.com/office/powerpoint/2010/main" val="40885650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61</a:t>
            </a:fld>
            <a:endParaRPr lang="en-GB"/>
          </a:p>
        </p:txBody>
      </p:sp>
    </p:spTree>
    <p:extLst>
      <p:ext uri="{BB962C8B-B14F-4D97-AF65-F5344CB8AC3E}">
        <p14:creationId xmlns:p14="http://schemas.microsoft.com/office/powerpoint/2010/main" val="3206558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62</a:t>
            </a:fld>
            <a:endParaRPr lang="en-GB"/>
          </a:p>
        </p:txBody>
      </p:sp>
    </p:spTree>
    <p:extLst>
      <p:ext uri="{BB962C8B-B14F-4D97-AF65-F5344CB8AC3E}">
        <p14:creationId xmlns:p14="http://schemas.microsoft.com/office/powerpoint/2010/main" val="2614984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63</a:t>
            </a:fld>
            <a:endParaRPr lang="en-GB"/>
          </a:p>
        </p:txBody>
      </p:sp>
    </p:spTree>
    <p:extLst>
      <p:ext uri="{BB962C8B-B14F-4D97-AF65-F5344CB8AC3E}">
        <p14:creationId xmlns:p14="http://schemas.microsoft.com/office/powerpoint/2010/main" val="140998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Pre-processing made sure that the each voxel is consistent over time by putting them in the same anatomical space. So for each voxel we now have </a:t>
            </a:r>
            <a:r>
              <a:rPr lang="en-GB" dirty="0" smtClean="0"/>
              <a:t>a time-series of </a:t>
            </a:r>
            <a:r>
              <a:rPr lang="en-GB" baseline="0" dirty="0" smtClean="0"/>
              <a:t>the changes in BOLD signal throughout the experiment. 1 time series = for 1 voxel.</a:t>
            </a:r>
          </a:p>
          <a:p>
            <a:endParaRPr lang="en-GB" baseline="0" dirty="0" smtClean="0"/>
          </a:p>
          <a:p>
            <a:r>
              <a:rPr lang="en-GB" baseline="0" dirty="0" smtClean="0"/>
              <a:t>We want to model the time series so that we can make an inference (later on) about the effect of interests, by testing hypothesis on this particular voxel. The </a:t>
            </a:r>
            <a:r>
              <a:rPr lang="en-GB" baseline="0" dirty="0" smtClean="0"/>
              <a:t>effects we’re interested in, + noise or errors that are not fit by the model</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a:t>
            </a:fld>
            <a:endParaRPr lang="en-GB"/>
          </a:p>
        </p:txBody>
      </p:sp>
    </p:spTree>
    <p:extLst>
      <p:ext uri="{BB962C8B-B14F-4D97-AF65-F5344CB8AC3E}">
        <p14:creationId xmlns:p14="http://schemas.microsoft.com/office/powerpoint/2010/main" val="1307175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64</a:t>
            </a:fld>
            <a:endParaRPr lang="en-GB"/>
          </a:p>
        </p:txBody>
      </p:sp>
    </p:spTree>
    <p:extLst>
      <p:ext uri="{BB962C8B-B14F-4D97-AF65-F5344CB8AC3E}">
        <p14:creationId xmlns:p14="http://schemas.microsoft.com/office/powerpoint/2010/main" val="3586984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65</a:t>
            </a:fld>
            <a:endParaRPr lang="en-GB"/>
          </a:p>
        </p:txBody>
      </p:sp>
    </p:spTree>
    <p:extLst>
      <p:ext uri="{BB962C8B-B14F-4D97-AF65-F5344CB8AC3E}">
        <p14:creationId xmlns:p14="http://schemas.microsoft.com/office/powerpoint/2010/main" val="1452799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66</a:t>
            </a:fld>
            <a:endParaRPr lang="en-GB"/>
          </a:p>
        </p:txBody>
      </p:sp>
    </p:spTree>
    <p:extLst>
      <p:ext uri="{BB962C8B-B14F-4D97-AF65-F5344CB8AC3E}">
        <p14:creationId xmlns:p14="http://schemas.microsoft.com/office/powerpoint/2010/main" val="1934668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67</a:t>
            </a:fld>
            <a:endParaRPr lang="en-GB"/>
          </a:p>
        </p:txBody>
      </p:sp>
    </p:spTree>
    <p:extLst>
      <p:ext uri="{BB962C8B-B14F-4D97-AF65-F5344CB8AC3E}">
        <p14:creationId xmlns:p14="http://schemas.microsoft.com/office/powerpoint/2010/main" val="3695839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68</a:t>
            </a:fld>
            <a:endParaRPr lang="en-GB"/>
          </a:p>
        </p:txBody>
      </p:sp>
    </p:spTree>
    <p:extLst>
      <p:ext uri="{BB962C8B-B14F-4D97-AF65-F5344CB8AC3E}">
        <p14:creationId xmlns:p14="http://schemas.microsoft.com/office/powerpoint/2010/main" val="2280736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69</a:t>
            </a:fld>
            <a:endParaRPr lang="en-GB"/>
          </a:p>
        </p:txBody>
      </p:sp>
    </p:spTree>
    <p:extLst>
      <p:ext uri="{BB962C8B-B14F-4D97-AF65-F5344CB8AC3E}">
        <p14:creationId xmlns:p14="http://schemas.microsoft.com/office/powerpoint/2010/main" val="29629637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realise that the hypotheses</a:t>
            </a:r>
            <a:r>
              <a:rPr lang="en-GB" baseline="0" dirty="0"/>
              <a:t> </a:t>
            </a:r>
            <a:r>
              <a:rPr lang="en-GB" dirty="0"/>
              <a:t>we can test, and how we interpret our results,</a:t>
            </a:r>
            <a:r>
              <a:rPr lang="en-GB" baseline="0" dirty="0"/>
              <a:t> depends on the way we specify our model in SPM. The model specification in turn depends on our initial experimental design. This is why it is very important to have a well thought-out experiment from the get-go. If we have a well-designed experiment, we can easily see which questions we can ask of our data. </a:t>
            </a:r>
          </a:p>
          <a:p>
            <a:r>
              <a:rPr lang="en-GB" baseline="0" dirty="0"/>
              <a:t>We should always think about which contrasts we want to use when we design our experiment. </a:t>
            </a:r>
          </a:p>
        </p:txBody>
      </p:sp>
      <p:sp>
        <p:nvSpPr>
          <p:cNvPr id="4" name="Slide Number Placeholder 3"/>
          <p:cNvSpPr>
            <a:spLocks noGrp="1"/>
          </p:cNvSpPr>
          <p:nvPr>
            <p:ph type="sldNum" sz="quarter" idx="10"/>
          </p:nvPr>
        </p:nvSpPr>
        <p:spPr/>
        <p:txBody>
          <a:bodyPr/>
          <a:lstStyle/>
          <a:p>
            <a:fld id="{12287E60-BCA2-4C6A-9E69-15E68C7458E2}" type="slidenum">
              <a:rPr lang="en-GB" smtClean="0"/>
              <a:t>70</a:t>
            </a:fld>
            <a:endParaRPr lang="en-GB"/>
          </a:p>
        </p:txBody>
      </p:sp>
    </p:spTree>
    <p:extLst>
      <p:ext uri="{BB962C8B-B14F-4D97-AF65-F5344CB8AC3E}">
        <p14:creationId xmlns:p14="http://schemas.microsoft.com/office/powerpoint/2010/main" val="2515476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71</a:t>
            </a:fld>
            <a:endParaRPr lang="en-GB"/>
          </a:p>
        </p:txBody>
      </p:sp>
    </p:spTree>
    <p:extLst>
      <p:ext uri="{BB962C8B-B14F-4D97-AF65-F5344CB8AC3E}">
        <p14:creationId xmlns:p14="http://schemas.microsoft.com/office/powerpoint/2010/main" val="323471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we want to model</a:t>
            </a:r>
            <a:r>
              <a:rPr lang="en-GB" baseline="0" dirty="0" smtClean="0"/>
              <a:t> the data before we can make any inferences about it. </a:t>
            </a:r>
            <a:r>
              <a:rPr lang="en-GB" dirty="0" smtClean="0"/>
              <a:t>SPM </a:t>
            </a:r>
            <a:r>
              <a:rPr lang="en-GB" dirty="0"/>
              <a:t>deals with this data using a mass-univariate statistical approach.</a:t>
            </a:r>
            <a:r>
              <a:rPr lang="en-GB" baseline="0" dirty="0"/>
              <a:t> All this means is that the statistical steps we use are the same for each and every voxel. </a:t>
            </a:r>
            <a:r>
              <a:rPr lang="en-GB" baseline="0" dirty="0" smtClean="0"/>
              <a:t>So this data for the whole brain is our Y or dependent variable. For </a:t>
            </a:r>
            <a:r>
              <a:rPr lang="en-GB" baseline="0" dirty="0"/>
              <a:t>each voxel, we want to see whether our experimental manipulation </a:t>
            </a:r>
            <a:r>
              <a:rPr lang="en-GB" baseline="0" dirty="0" smtClean="0"/>
              <a:t>e.g. condition (expressed </a:t>
            </a:r>
            <a:r>
              <a:rPr lang="en-GB" baseline="0" dirty="0"/>
              <a:t>as a </a:t>
            </a:r>
            <a:r>
              <a:rPr lang="en-GB" baseline="0" dirty="0" err="1"/>
              <a:t>regressor</a:t>
            </a:r>
            <a:r>
              <a:rPr lang="en-GB" baseline="0" dirty="0"/>
              <a:t> called X) has an effect on </a:t>
            </a:r>
            <a:r>
              <a:rPr lang="en-GB" baseline="0" dirty="0" smtClean="0"/>
              <a:t>this brain activity, using a GLM.</a:t>
            </a:r>
            <a:endParaRPr lang="en-GB" baseline="0" dirty="0"/>
          </a:p>
          <a:p>
            <a:endParaRPr lang="en-GB" baseline="0" dirty="0" smtClean="0"/>
          </a:p>
          <a:p>
            <a:r>
              <a:rPr lang="en-GB" baseline="0" dirty="0" smtClean="0"/>
              <a:t>The </a:t>
            </a:r>
            <a:r>
              <a:rPr lang="en-GB" baseline="0" dirty="0"/>
              <a:t>data we put into SPM is a single time-series on a voxel, which we want to transform into a single statistical value. SPM does this simultaneously at all of our </a:t>
            </a:r>
            <a:r>
              <a:rPr lang="en-GB" baseline="0" dirty="0" smtClean="0"/>
              <a:t>voxels. The </a:t>
            </a:r>
            <a:r>
              <a:rPr lang="en-GB" baseline="0" dirty="0"/>
              <a:t>result we </a:t>
            </a:r>
            <a:r>
              <a:rPr lang="en-GB" baseline="0" dirty="0" smtClean="0"/>
              <a:t>will get </a:t>
            </a:r>
            <a:r>
              <a:rPr lang="en-GB" baseline="0" dirty="0"/>
              <a:t>is a Statistical Parametric Map, with one of these statistics for each </a:t>
            </a:r>
            <a:r>
              <a:rPr lang="en-GB" baseline="0" dirty="0" smtClean="0"/>
              <a:t>voxel.</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7</a:t>
            </a:fld>
            <a:endParaRPr lang="en-GB"/>
          </a:p>
        </p:txBody>
      </p:sp>
    </p:spTree>
    <p:extLst>
      <p:ext uri="{BB962C8B-B14F-4D97-AF65-F5344CB8AC3E}">
        <p14:creationId xmlns:p14="http://schemas.microsoft.com/office/powerpoint/2010/main" val="88356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smtClean="0"/>
              <a:t>are trying to find a good way of PREDICTING</a:t>
            </a:r>
            <a:r>
              <a:rPr lang="en-GB" baseline="0" dirty="0" smtClean="0"/>
              <a:t> the dependent variable (the fMRI signal), using everything we know about our own experimental manipulation and more general things that affect such a signal</a:t>
            </a:r>
            <a:r>
              <a:rPr lang="en-GB" baseline="0" dirty="0" smtClean="0"/>
              <a:t>. Thus, this </a:t>
            </a:r>
            <a:r>
              <a:rPr lang="en-GB" baseline="0" dirty="0" smtClean="0"/>
              <a:t>model simply tries to fit a line that describes the relationship between the dependent variable Y and the predictor variable, or </a:t>
            </a:r>
            <a:r>
              <a:rPr lang="en-GB" baseline="0" dirty="0" err="1" smtClean="0"/>
              <a:t>regressor</a:t>
            </a:r>
            <a:r>
              <a:rPr lang="en-GB" baseline="0" dirty="0" smtClean="0"/>
              <a:t>, X. </a:t>
            </a:r>
            <a:r>
              <a:rPr lang="en-GB" baseline="0" dirty="0" smtClean="0"/>
              <a:t>If you remember that X is the experimental manipulation or condition we are using to predict the fMRI data (Y), in this example we have a boxcar function which represents a block design for example where a stimulus goes on and off. As mentioned before, we will fit this model to each voxel independently.</a:t>
            </a:r>
            <a:endParaRPr lang="en-GB" dirty="0" smtClean="0"/>
          </a:p>
          <a:p>
            <a:endParaRPr lang="en-GB" dirty="0" smtClean="0"/>
          </a:p>
          <a:p>
            <a:r>
              <a:rPr lang="en-GB" dirty="0" smtClean="0"/>
              <a:t>Y =  this </a:t>
            </a:r>
            <a:r>
              <a:rPr lang="en-GB" baseline="0" dirty="0" smtClean="0"/>
              <a:t>is </a:t>
            </a:r>
            <a:r>
              <a:rPr lang="en-GB" baseline="0" dirty="0"/>
              <a:t>the fMRI time course in a particular voxel, i.e. the intensity value of our voxel for a single scan/observation.</a:t>
            </a:r>
          </a:p>
          <a:p>
            <a:r>
              <a:rPr lang="en-GB" baseline="0" dirty="0" smtClean="0"/>
              <a:t>C = The </a:t>
            </a:r>
            <a:r>
              <a:rPr lang="en-GB" baseline="0" dirty="0"/>
              <a:t>intercept is a constant, and in our case, it is the mean level of fMRI signal over time, and across all conditions, for our particular voxel. </a:t>
            </a:r>
          </a:p>
          <a:p>
            <a:r>
              <a:rPr lang="en-GB" baseline="0" dirty="0" smtClean="0"/>
              <a:t>X = The </a:t>
            </a:r>
            <a:r>
              <a:rPr lang="en-GB" baseline="0" dirty="0" err="1"/>
              <a:t>regressor</a:t>
            </a:r>
            <a:r>
              <a:rPr lang="en-GB" baseline="0" dirty="0"/>
              <a:t> is a component of our model which explains the observed data Y to some degree. </a:t>
            </a:r>
          </a:p>
          <a:p>
            <a:r>
              <a:rPr lang="en-GB" baseline="0" dirty="0" smtClean="0"/>
              <a:t>B = The </a:t>
            </a:r>
            <a:r>
              <a:rPr lang="en-GB" baseline="0" dirty="0" err="1"/>
              <a:t>regressor</a:t>
            </a:r>
            <a:r>
              <a:rPr lang="en-GB" baseline="0" dirty="0"/>
              <a:t> comes with an associated parameter beta, which defines the </a:t>
            </a:r>
            <a:r>
              <a:rPr lang="en-GB" baseline="0" dirty="0" smtClean="0"/>
              <a:t>contribution/weighting </a:t>
            </a:r>
            <a:r>
              <a:rPr lang="en-GB" baseline="0" dirty="0"/>
              <a:t>of X to the value of Y. As seen before, it can be viewed as the slope of our regression line</a:t>
            </a:r>
          </a:p>
          <a:p>
            <a:endParaRPr lang="en-GB" baseline="0" dirty="0"/>
          </a:p>
          <a:p>
            <a:r>
              <a:rPr lang="en-GB" dirty="0"/>
              <a:t>The GLM expresses the dependent variable Y</a:t>
            </a:r>
            <a:r>
              <a:rPr lang="en-GB" baseline="0" dirty="0"/>
              <a:t> in terms of a linear combination of some </a:t>
            </a:r>
            <a:r>
              <a:rPr lang="en-GB" baseline="0" dirty="0" err="1"/>
              <a:t>regressors</a:t>
            </a:r>
            <a:r>
              <a:rPr lang="en-GB" baseline="0" dirty="0"/>
              <a:t> X plus a well-defined error term. We want this linear combination of </a:t>
            </a:r>
            <a:r>
              <a:rPr lang="en-GB" baseline="0" dirty="0" err="1"/>
              <a:t>regressors</a:t>
            </a:r>
            <a:r>
              <a:rPr lang="en-GB" baseline="0" dirty="0"/>
              <a:t> to be able to explain all possible responses to our experiment, up to the level of error. The error is noise in the data, which explains some additional variance in our observed data, but has not been controlled by us in our experiment</a:t>
            </a:r>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result of our model is calculation the Beta parameters.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8</a:t>
            </a:fld>
            <a:endParaRPr lang="en-GB"/>
          </a:p>
        </p:txBody>
      </p:sp>
    </p:spTree>
    <p:extLst>
      <p:ext uri="{BB962C8B-B14F-4D97-AF65-F5344CB8AC3E}">
        <p14:creationId xmlns:p14="http://schemas.microsoft.com/office/powerpoint/2010/main" val="3489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that we want to model each and every </a:t>
            </a:r>
            <a:r>
              <a:rPr lang="en-GB" baseline="0" dirty="0" smtClean="0"/>
              <a:t>voxel using the mass univariate approach. </a:t>
            </a:r>
            <a:r>
              <a:rPr lang="en-GB" baseline="0" dirty="0"/>
              <a:t>What we would then get </a:t>
            </a:r>
            <a:r>
              <a:rPr lang="en-GB" baseline="0" dirty="0" smtClean="0"/>
              <a:t>in a similar way to the previous equation is </a:t>
            </a:r>
            <a:r>
              <a:rPr lang="en-GB" baseline="0" dirty="0"/>
              <a:t>rows and rows of these equations, one for each </a:t>
            </a:r>
            <a:r>
              <a:rPr lang="en-GB" baseline="0" dirty="0" smtClean="0"/>
              <a:t>time point e.g. scans over time for the same voxel. </a:t>
            </a:r>
            <a:r>
              <a:rPr lang="en-GB" baseline="0" dirty="0"/>
              <a:t>So really our model contains </a:t>
            </a:r>
            <a:r>
              <a:rPr lang="en-GB" baseline="0" dirty="0" smtClean="0"/>
              <a:t>matrices, of these equations. </a:t>
            </a:r>
            <a:r>
              <a:rPr lang="en-GB" baseline="0" dirty="0"/>
              <a:t>We can save ourselves from having to look at this horrible mess of equations by simply rewriting all of this as a simple, matrix </a:t>
            </a:r>
            <a:r>
              <a:rPr lang="en-GB" baseline="0" dirty="0" smtClean="0"/>
              <a:t>model at the top, </a:t>
            </a:r>
            <a:r>
              <a:rPr lang="en-GB" baseline="0" dirty="0"/>
              <a:t>where:</a:t>
            </a:r>
          </a:p>
          <a:p>
            <a:pPr marL="171450" indent="-171450">
              <a:buFontTx/>
              <a:buChar char="-"/>
            </a:pPr>
            <a:r>
              <a:rPr lang="en-GB" dirty="0" smtClean="0"/>
              <a:t>Y </a:t>
            </a:r>
            <a:r>
              <a:rPr lang="en-GB" dirty="0"/>
              <a:t>stands for a matrix of BOLD </a:t>
            </a:r>
            <a:r>
              <a:rPr lang="en-GB" dirty="0" smtClean="0"/>
              <a:t>signals</a:t>
            </a:r>
            <a:r>
              <a:rPr lang="en-GB" baseline="0" dirty="0" smtClean="0"/>
              <a:t> for a single voxel. (AKA from our data files that we feed into SPM)</a:t>
            </a:r>
          </a:p>
          <a:p>
            <a:pPr marL="171450" indent="-171450">
              <a:buFontTx/>
              <a:buChar char="-"/>
            </a:pPr>
            <a:r>
              <a:rPr lang="en-GB" baseline="0" dirty="0" smtClean="0"/>
              <a:t>Our </a:t>
            </a:r>
            <a:r>
              <a:rPr lang="en-GB" baseline="0" dirty="0"/>
              <a:t>constant or intercept is simply the mean level of fMRI signal over time across all of our conditions. In SPM, this constant is included as a </a:t>
            </a:r>
            <a:r>
              <a:rPr lang="en-GB" baseline="0" dirty="0" err="1"/>
              <a:t>regressor</a:t>
            </a:r>
            <a:r>
              <a:rPr lang="en-GB" baseline="0" dirty="0"/>
              <a:t> automatically, so it is not shown in this equation explicitly.</a:t>
            </a:r>
          </a:p>
          <a:p>
            <a:pPr marL="171450" indent="-171450">
              <a:buFontTx/>
              <a:buChar char="-"/>
            </a:pPr>
            <a:r>
              <a:rPr lang="en-GB" baseline="0" dirty="0"/>
              <a:t>All our </a:t>
            </a:r>
            <a:r>
              <a:rPr lang="en-GB" baseline="0" dirty="0" err="1"/>
              <a:t>regressors</a:t>
            </a:r>
            <a:r>
              <a:rPr lang="en-GB" baseline="0" dirty="0"/>
              <a:t> X makes up the so-called design matrix. We know this too (expected time course of reactions to our experimental conditions).</a:t>
            </a:r>
          </a:p>
          <a:p>
            <a:endParaRPr lang="en-GB" baseline="0" dirty="0"/>
          </a:p>
          <a:p>
            <a:r>
              <a:rPr lang="en-GB" baseline="0" dirty="0"/>
              <a:t>What we do not know: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The exact error in our model</a:t>
            </a:r>
          </a:p>
          <a:p>
            <a:pPr marL="228600" indent="-228600">
              <a:buAutoNum type="arabicParenR"/>
            </a:pPr>
            <a:r>
              <a:rPr lang="en-GB" baseline="0" dirty="0"/>
              <a:t>The values of our parameters for each </a:t>
            </a:r>
            <a:r>
              <a:rPr lang="en-GB" baseline="0" dirty="0" err="1"/>
              <a:t>regressor</a:t>
            </a:r>
            <a:r>
              <a:rPr lang="en-GB" baseline="0" dirty="0"/>
              <a:t>. Luckily, SPM will estimate them for us.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9</a:t>
            </a:fld>
            <a:endParaRPr lang="en-GB"/>
          </a:p>
        </p:txBody>
      </p:sp>
    </p:spTree>
    <p:extLst>
      <p:ext uri="{BB962C8B-B14F-4D97-AF65-F5344CB8AC3E}">
        <p14:creationId xmlns:p14="http://schemas.microsoft.com/office/powerpoint/2010/main" val="11836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3056D4E-5423-465D-A45B-6477EBE8895A}" type="datetimeFigureOut">
              <a:rPr lang="en-GB" smtClean="0"/>
              <a:t>20/11/2019</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F955789-DD47-49B1-B21D-4029AB4F6602}"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25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74555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0530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3056D4E-5423-465D-A45B-6477EBE8895A}" type="datetimeFigureOut">
              <a:rPr lang="en-GB" smtClean="0"/>
              <a:t>02/12/2019</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F955789-DD47-49B1-B21D-4029AB4F6602}"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543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14231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056D4E-5423-465D-A45B-6477EBE8895A}" type="datetimeFigureOut">
              <a:rPr lang="en-GB" smtClean="0"/>
              <a:t>02/12/2019</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F955789-DD47-49B1-B21D-4029AB4F6602}"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13334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3056D4E-5423-465D-A45B-6477EBE8895A}"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1687171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3056D4E-5423-465D-A45B-6477EBE8895A}" type="datetimeFigureOut">
              <a:rPr lang="en-GB" smtClean="0"/>
              <a:t>02/12/2019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468671408"/>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3056D4E-5423-465D-A45B-6477EBE8895A}" type="datetimeFigureOut">
              <a:rPr lang="en-GB" smtClean="0"/>
              <a:t>02/12/2019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18420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02/12/2019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2698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3056D4E-5423-465D-A45B-6477EBE8895A}" type="datetimeFigureOut">
              <a:rPr lang="en-GB" smtClean="0"/>
              <a:t>02/12/2019</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FF955789-DD47-49B1-B21D-4029AB4F6602}"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06258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790490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3056D4E-5423-465D-A45B-6477EBE8895A}" type="datetimeFigureOut">
              <a:rPr lang="en-GB" smtClean="0"/>
              <a:t>02/12/2019</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78388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73132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90233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056D4E-5423-465D-A45B-6477EBE8895A}" type="datetimeFigureOut">
              <a:rPr lang="en-GB" smtClean="0"/>
              <a:t>20/11/2019</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F955789-DD47-49B1-B21D-4029AB4F6602}"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7794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056D4E-5423-465D-A45B-6477EBE8895A}"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9762622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056D4E-5423-465D-A45B-6477EBE8895A}"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75223819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056D4E-5423-465D-A45B-6477EBE8895A}"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0166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32420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43056D4E-5423-465D-A45B-6477EBE8895A}" type="datetimeFigureOut">
              <a:rPr lang="en-GB" smtClean="0"/>
              <a:t>20/11/2019</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FF955789-DD47-49B1-B21D-4029AB4F6602}"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435962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43056D4E-5423-465D-A45B-6477EBE8895A}" type="datetimeFigureOut">
              <a:rPr lang="en-GB" smtClean="0"/>
              <a:t>20/11/2019</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97353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056D4E-5423-465D-A45B-6477EBE8895A}" type="datetimeFigureOut">
              <a:rPr lang="en-GB" smtClean="0"/>
              <a:t>20/11/2019</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F955789-DD47-49B1-B21D-4029AB4F6602}"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1197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056D4E-5423-465D-A45B-6477EBE8895A}" type="datetimeFigureOut">
              <a:rPr lang="en-GB" smtClean="0"/>
              <a:t>02/12/2019</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F955789-DD47-49B1-B21D-4029AB4F6602}"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0435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4.wmf"/><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3.bin"/><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notesSlide" Target="../notesSlides/notesSlide28.xml"/><Relationship Id="rId7"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8.emf"/><Relationship Id="rId5" Type="http://schemas.openxmlformats.org/officeDocument/2006/relationships/oleObject" Target="../embeddings/oleObject4.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33.xml"/><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65.wmf"/><Relationship Id="rId5" Type="http://schemas.openxmlformats.org/officeDocument/2006/relationships/oleObject" Target="../embeddings/oleObject5.bin"/><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0.jpg"/><Relationship Id="rId4" Type="http://schemas.openxmlformats.org/officeDocument/2006/relationships/image" Target="../media/image99.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791" y="930664"/>
            <a:ext cx="10318418" cy="4394988"/>
          </a:xfrm>
        </p:spPr>
        <p:txBody>
          <a:bodyPr>
            <a:noAutofit/>
          </a:bodyPr>
          <a:lstStyle/>
          <a:p>
            <a:r>
              <a:rPr lang="en-GB" sz="4800" dirty="0"/>
              <a:t>1</a:t>
            </a:r>
            <a:r>
              <a:rPr lang="en-GB" sz="4800" baseline="30000" dirty="0"/>
              <a:t>st</a:t>
            </a:r>
            <a:r>
              <a:rPr lang="en-GB" sz="4800" dirty="0"/>
              <a:t> Level </a:t>
            </a:r>
            <a:r>
              <a:rPr lang="en-GB" sz="4800" dirty="0" smtClean="0"/>
              <a:t>Analysis:</a:t>
            </a:r>
            <a:r>
              <a:rPr lang="en-GB" sz="4800" dirty="0"/>
              <a:t/>
            </a:r>
            <a:br>
              <a:rPr lang="en-GB" sz="4800" dirty="0"/>
            </a:br>
            <a:r>
              <a:rPr lang="en-GB" sz="4800" dirty="0"/>
              <a:t>Design Matrix, </a:t>
            </a:r>
            <a:r>
              <a:rPr lang="en-GB" sz="4800" dirty="0" smtClean="0"/>
              <a:t>GLM, Contrasts &amp; </a:t>
            </a:r>
            <a:r>
              <a:rPr lang="en-GB" sz="4800" dirty="0" err="1" smtClean="0"/>
              <a:t>InferencE</a:t>
            </a:r>
            <a:endParaRPr lang="en-GB" sz="4800" dirty="0"/>
          </a:p>
        </p:txBody>
      </p:sp>
      <p:sp>
        <p:nvSpPr>
          <p:cNvPr id="3" name="Subtitle 2"/>
          <p:cNvSpPr>
            <a:spLocks noGrp="1"/>
          </p:cNvSpPr>
          <p:nvPr>
            <p:ph type="subTitle" idx="1"/>
          </p:nvPr>
        </p:nvSpPr>
        <p:spPr>
          <a:xfrm>
            <a:off x="1635210" y="4361847"/>
            <a:ext cx="9144000" cy="1655762"/>
          </a:xfrm>
        </p:spPr>
        <p:txBody>
          <a:bodyPr/>
          <a:lstStyle/>
          <a:p>
            <a:r>
              <a:rPr lang="en-GB" dirty="0" smtClean="0"/>
              <a:t>Emily Thomas &amp; Joao Santos</a:t>
            </a:r>
            <a:endParaRPr lang="en-GB" dirty="0"/>
          </a:p>
        </p:txBody>
      </p:sp>
    </p:spTree>
    <p:extLst>
      <p:ext uri="{BB962C8B-B14F-4D97-AF65-F5344CB8AC3E}">
        <p14:creationId xmlns:p14="http://schemas.microsoft.com/office/powerpoint/2010/main" val="418355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Design Matrix?</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439" y="1874517"/>
            <a:ext cx="8686800" cy="3560064"/>
          </a:xfrm>
        </p:spPr>
      </p:pic>
      <p:sp>
        <p:nvSpPr>
          <p:cNvPr id="3" name="TextBox 2"/>
          <p:cNvSpPr txBox="1"/>
          <p:nvPr/>
        </p:nvSpPr>
        <p:spPr>
          <a:xfrm>
            <a:off x="1997439" y="5765800"/>
            <a:ext cx="789940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It embodies all available knowledge about experimentally controlled factors and potential contributions to the data</a:t>
            </a:r>
            <a:endParaRPr lang="en-GB" sz="2000" dirty="0"/>
          </a:p>
        </p:txBody>
      </p:sp>
    </p:spTree>
    <p:extLst>
      <p:ext uri="{BB962C8B-B14F-4D97-AF65-F5344CB8AC3E}">
        <p14:creationId xmlns:p14="http://schemas.microsoft.com/office/powerpoint/2010/main" val="500529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discovermagazine.com/neuroskeptic/files/2010/08/boxcar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88"/>
          <a:stretch/>
        </p:blipFill>
        <p:spPr bwMode="auto">
          <a:xfrm>
            <a:off x="870890" y="2462648"/>
            <a:ext cx="5131490" cy="168884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5"/>
          <p:cNvGrpSpPr/>
          <p:nvPr/>
        </p:nvGrpSpPr>
        <p:grpSpPr>
          <a:xfrm>
            <a:off x="7391400" y="2168526"/>
            <a:ext cx="4038600" cy="3899557"/>
            <a:chOff x="3002729" y="332945"/>
            <a:chExt cx="4038600" cy="3899557"/>
          </a:xfrm>
        </p:grpSpPr>
        <p:sp>
          <p:nvSpPr>
            <p:cNvPr id="8" name="TextBox 7"/>
            <p:cNvSpPr txBox="1"/>
            <p:nvPr/>
          </p:nvSpPr>
          <p:spPr>
            <a:xfrm>
              <a:off x="5319754" y="332945"/>
              <a:ext cx="1410787" cy="400110"/>
            </a:xfrm>
            <a:prstGeom prst="rect">
              <a:avLst/>
            </a:prstGeom>
            <a:solidFill>
              <a:schemeClr val="bg1"/>
            </a:solidFill>
          </p:spPr>
          <p:txBody>
            <a:bodyPr wrap="square" rtlCol="0">
              <a:spAutoFit/>
            </a:bodyPr>
            <a:lstStyle/>
            <a:p>
              <a:pPr algn="ctr"/>
              <a:r>
                <a:rPr lang="en-GB" sz="2000" dirty="0"/>
                <a:t>Constant</a:t>
              </a:r>
            </a:p>
          </p:txBody>
        </p:sp>
        <p:sp>
          <p:nvSpPr>
            <p:cNvPr id="9" name="TextBox 8"/>
            <p:cNvSpPr txBox="1"/>
            <p:nvPr/>
          </p:nvSpPr>
          <p:spPr>
            <a:xfrm>
              <a:off x="3155227" y="332945"/>
              <a:ext cx="1410787" cy="400110"/>
            </a:xfrm>
            <a:prstGeom prst="rect">
              <a:avLst/>
            </a:prstGeom>
            <a:solidFill>
              <a:schemeClr val="bg1"/>
            </a:solidFill>
          </p:spPr>
          <p:txBody>
            <a:bodyPr wrap="square" rtlCol="0">
              <a:spAutoFit/>
            </a:bodyPr>
            <a:lstStyle/>
            <a:p>
              <a:pPr algn="ctr"/>
              <a:r>
                <a:rPr lang="en-GB" sz="2000" dirty="0" err="1"/>
                <a:t>Regressor</a:t>
              </a:r>
              <a:endParaRPr lang="en-GB"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729" y="698705"/>
              <a:ext cx="4038600" cy="3533797"/>
            </a:xfrm>
            <a:prstGeom prst="rect">
              <a:avLst/>
            </a:prstGeom>
          </p:spPr>
        </p:pic>
      </p:grpSp>
      <p:sp>
        <p:nvSpPr>
          <p:cNvPr id="16" name="Content Placeholder 2"/>
          <p:cNvSpPr>
            <a:spLocks noGrp="1"/>
          </p:cNvSpPr>
          <p:nvPr>
            <p:ph idx="1"/>
          </p:nvPr>
        </p:nvSpPr>
        <p:spPr>
          <a:xfrm>
            <a:off x="1237636" y="2138408"/>
            <a:ext cx="4050792" cy="400570"/>
          </a:xfrm>
        </p:spPr>
        <p:txBody>
          <a:bodyPr>
            <a:noAutofit/>
          </a:bodyPr>
          <a:lstStyle/>
          <a:p>
            <a:pPr marL="0" indent="0">
              <a:buNone/>
            </a:pPr>
            <a:r>
              <a:rPr lang="en-GB" dirty="0">
                <a:solidFill>
                  <a:schemeClr val="tx1"/>
                </a:solidFill>
              </a:rPr>
              <a:t>Modelling the condition:</a:t>
            </a:r>
          </a:p>
        </p:txBody>
      </p:sp>
      <p:grpSp>
        <p:nvGrpSpPr>
          <p:cNvPr id="20" name="Group 19"/>
          <p:cNvGrpSpPr/>
          <p:nvPr/>
        </p:nvGrpSpPr>
        <p:grpSpPr>
          <a:xfrm>
            <a:off x="870889" y="4442434"/>
            <a:ext cx="5131491" cy="1729766"/>
            <a:chOff x="5548701" y="3588666"/>
            <a:chExt cx="5658649" cy="1858274"/>
          </a:xfrm>
        </p:grpSpPr>
        <p:pic>
          <p:nvPicPr>
            <p:cNvPr id="19" name="Picture 2" descr="http://blogs.discovermagazine.com/neuroskeptic/files/2010/08/boxcar1.jpg"/>
            <p:cNvPicPr>
              <a:picLocks noChangeAspect="1" noChangeArrowheads="1"/>
            </p:cNvPicPr>
            <p:nvPr/>
          </p:nvPicPr>
          <p:blipFill rotWithShape="1">
            <a:blip r:embed="rId3">
              <a:extLst>
                <a:ext uri="{28A0092B-C50C-407E-A947-70E740481C1C}">
                  <a14:useLocalDpi xmlns:a14="http://schemas.microsoft.com/office/drawing/2010/main" val="0"/>
                </a:ext>
              </a:extLst>
            </a:blip>
            <a:srcRect r="4880"/>
            <a:stretch/>
          </p:blipFill>
          <p:spPr bwMode="auto">
            <a:xfrm>
              <a:off x="5548701" y="3588666"/>
              <a:ext cx="5658649" cy="185827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6035040" y="4142232"/>
              <a:ext cx="4425696" cy="859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035040" y="4855464"/>
              <a:ext cx="4645152" cy="1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p:cNvSpPr txBox="1">
            <a:spLocks/>
          </p:cNvSpPr>
          <p:nvPr/>
        </p:nvSpPr>
        <p:spPr>
          <a:xfrm>
            <a:off x="1237636" y="4299506"/>
            <a:ext cx="4050792" cy="40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Modelling the constant: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202" y="1290099"/>
            <a:ext cx="4851273" cy="786469"/>
          </a:xfrm>
          <a:prstGeom prst="rect">
            <a:avLst/>
          </a:prstGeom>
        </p:spPr>
      </p:pic>
      <p:sp>
        <p:nvSpPr>
          <p:cNvPr id="15" name="Title 1"/>
          <p:cNvSpPr>
            <a:spLocks noGrp="1"/>
          </p:cNvSpPr>
          <p:nvPr>
            <p:ph type="title"/>
          </p:nvPr>
        </p:nvSpPr>
        <p:spPr>
          <a:xfrm>
            <a:off x="1251678" y="382385"/>
            <a:ext cx="10178322" cy="1492132"/>
          </a:xfrm>
        </p:spPr>
        <p:txBody>
          <a:bodyPr/>
          <a:lstStyle/>
          <a:p>
            <a:r>
              <a:rPr lang="en-GB" dirty="0" smtClean="0"/>
              <a:t>Design Matrix in </a:t>
            </a:r>
            <a:r>
              <a:rPr lang="en-GB" dirty="0" err="1" smtClean="0"/>
              <a:t>spm</a:t>
            </a:r>
            <a:endParaRPr lang="en-GB" dirty="0"/>
          </a:p>
        </p:txBody>
      </p:sp>
      <p:sp>
        <p:nvSpPr>
          <p:cNvPr id="4" name="TextBox 3"/>
          <p:cNvSpPr txBox="1"/>
          <p:nvPr/>
        </p:nvSpPr>
        <p:spPr>
          <a:xfrm>
            <a:off x="6341609" y="3948293"/>
            <a:ext cx="910861" cy="769441"/>
          </a:xfrm>
          <a:prstGeom prst="rect">
            <a:avLst/>
          </a:prstGeom>
          <a:noFill/>
        </p:spPr>
        <p:txBody>
          <a:bodyPr wrap="square" rtlCol="0">
            <a:spAutoFit/>
          </a:bodyPr>
          <a:lstStyle/>
          <a:p>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p:txBody>
      </p:sp>
      <p:sp>
        <p:nvSpPr>
          <p:cNvPr id="5" name="TextBox 4"/>
          <p:cNvSpPr txBox="1"/>
          <p:nvPr/>
        </p:nvSpPr>
        <p:spPr>
          <a:xfrm>
            <a:off x="5660897" y="2811111"/>
            <a:ext cx="1708778" cy="369332"/>
          </a:xfrm>
          <a:prstGeom prst="rect">
            <a:avLst/>
          </a:prstGeom>
          <a:noFill/>
        </p:spPr>
        <p:txBody>
          <a:bodyPr wrap="square" rtlCol="0">
            <a:spAutoFit/>
          </a:bodyPr>
          <a:lstStyle/>
          <a:p>
            <a:r>
              <a:rPr lang="en-GB" dirty="0" smtClean="0"/>
              <a:t>Stimulus “off”</a:t>
            </a:r>
            <a:endParaRPr lang="en-GB" dirty="0"/>
          </a:p>
        </p:txBody>
      </p:sp>
      <p:sp>
        <p:nvSpPr>
          <p:cNvPr id="18" name="TextBox 17"/>
          <p:cNvSpPr txBox="1"/>
          <p:nvPr/>
        </p:nvSpPr>
        <p:spPr>
          <a:xfrm>
            <a:off x="4214194" y="2359884"/>
            <a:ext cx="1708778" cy="369332"/>
          </a:xfrm>
          <a:prstGeom prst="rect">
            <a:avLst/>
          </a:prstGeom>
          <a:noFill/>
        </p:spPr>
        <p:txBody>
          <a:bodyPr wrap="square" rtlCol="0">
            <a:spAutoFit/>
          </a:bodyPr>
          <a:lstStyle/>
          <a:p>
            <a:r>
              <a:rPr lang="en-GB" dirty="0" smtClean="0"/>
              <a:t>Stimulus “on”</a:t>
            </a:r>
            <a:endParaRPr lang="en-GB" dirty="0"/>
          </a:p>
        </p:txBody>
      </p:sp>
      <p:sp>
        <p:nvSpPr>
          <p:cNvPr id="30" name="Up Arrow 29"/>
          <p:cNvSpPr/>
          <p:nvPr/>
        </p:nvSpPr>
        <p:spPr>
          <a:xfrm rot="13634667">
            <a:off x="5496760" y="3089494"/>
            <a:ext cx="189343" cy="586475"/>
          </a:xfrm>
          <a:prstGeom prst="upArrow">
            <a:avLst>
              <a:gd name="adj1" fmla="val 22467"/>
              <a:gd name="adj2" fmla="val 44784"/>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rot="9491374">
            <a:off x="4489623" y="2702485"/>
            <a:ext cx="145830" cy="336672"/>
          </a:xfrm>
          <a:prstGeom prst="upArrow">
            <a:avLst>
              <a:gd name="adj1" fmla="val 22467"/>
              <a:gd name="adj2" fmla="val 44784"/>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562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pic>
        <p:nvPicPr>
          <p:cNvPr id="6" name="Picture 5"/>
          <p:cNvPicPr>
            <a:picLocks noChangeAspect="1"/>
          </p:cNvPicPr>
          <p:nvPr/>
        </p:nvPicPr>
        <p:blipFill rotWithShape="1">
          <a:blip r:embed="rId3"/>
          <a:srcRect l="32812" t="33000" r="26876" b="51458"/>
          <a:stretch/>
        </p:blipFill>
        <p:spPr>
          <a:xfrm>
            <a:off x="1355243" y="2177144"/>
            <a:ext cx="9432429" cy="2272798"/>
          </a:xfrm>
          <a:prstGeom prst="rect">
            <a:avLst/>
          </a:prstGeom>
        </p:spPr>
      </p:pic>
      <p:sp>
        <p:nvSpPr>
          <p:cNvPr id="3" name="TextBox 2"/>
          <p:cNvSpPr txBox="1"/>
          <p:nvPr/>
        </p:nvSpPr>
        <p:spPr>
          <a:xfrm>
            <a:off x="1569178" y="4978400"/>
            <a:ext cx="9345481"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BOLD response has a delayed and dispersed shape</a:t>
            </a:r>
          </a:p>
          <a:p>
            <a:pPr marL="285750" indent="-285750">
              <a:buFont typeface="Arial" panose="020B0604020202020204" pitchFamily="34" charset="0"/>
              <a:buChar char="•"/>
            </a:pPr>
            <a:r>
              <a:rPr lang="en-GB" sz="2400" dirty="0" smtClean="0"/>
              <a:t>So the box-car function used to model our data in previous steps won’t fit the actual data very well</a:t>
            </a:r>
            <a:endParaRPr lang="en-GB" sz="2400" dirty="0"/>
          </a:p>
        </p:txBody>
      </p:sp>
    </p:spTree>
    <p:extLst>
      <p:ext uri="{BB962C8B-B14F-4D97-AF65-F5344CB8AC3E}">
        <p14:creationId xmlns:p14="http://schemas.microsoft.com/office/powerpoint/2010/main" val="3660744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1 - HRF</a:t>
            </a:r>
            <a:endParaRPr lang="en-GB" dirty="0"/>
          </a:p>
        </p:txBody>
      </p:sp>
      <p:grpSp>
        <p:nvGrpSpPr>
          <p:cNvPr id="14" name="Group 13"/>
          <p:cNvGrpSpPr/>
          <p:nvPr/>
        </p:nvGrpSpPr>
        <p:grpSpPr>
          <a:xfrm>
            <a:off x="1741999" y="2492393"/>
            <a:ext cx="2183626" cy="1569664"/>
            <a:chOff x="5625737" y="3806640"/>
            <a:chExt cx="2046514" cy="1305291"/>
          </a:xfrm>
        </p:grpSpPr>
        <p:cxnSp>
          <p:nvCxnSpPr>
            <p:cNvPr id="8" name="Straight Arrow Connector 7"/>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20" t="22327" r="21132" b="59967"/>
          <a:stretch/>
        </p:blipFill>
        <p:spPr bwMode="auto">
          <a:xfrm>
            <a:off x="1380048" y="4180766"/>
            <a:ext cx="5650973" cy="20272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Content Placeholder 10"/>
          <p:cNvSpPr txBox="1">
            <a:spLocks/>
          </p:cNvSpPr>
          <p:nvPr/>
        </p:nvSpPr>
        <p:spPr>
          <a:xfrm>
            <a:off x="1385682" y="1585756"/>
            <a:ext cx="9910313" cy="1077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Neural activity (delta </a:t>
            </a:r>
            <a:r>
              <a:rPr lang="en-GB" sz="2400" dirty="0" smtClean="0"/>
              <a:t>function) </a:t>
            </a:r>
            <a:r>
              <a:rPr lang="en-GB" sz="2400" dirty="0"/>
              <a:t>elicits a </a:t>
            </a:r>
            <a:r>
              <a:rPr lang="en-GB" sz="2400" dirty="0" smtClean="0"/>
              <a:t>delayed and dispersed BOLD </a:t>
            </a:r>
            <a:r>
              <a:rPr lang="en-GB" sz="2400" dirty="0"/>
              <a:t>signal </a:t>
            </a:r>
            <a:r>
              <a:rPr lang="en-GB" sz="2400" dirty="0" smtClean="0"/>
              <a:t>change which looks like this: </a:t>
            </a:r>
            <a:endParaRPr lang="en-GB" sz="2400" dirty="0"/>
          </a:p>
          <a:p>
            <a:endParaRPr lang="en-GB" sz="2400" dirty="0"/>
          </a:p>
        </p:txBody>
      </p:sp>
      <p:sp>
        <p:nvSpPr>
          <p:cNvPr id="15" name="Content Placeholder 10"/>
          <p:cNvSpPr txBox="1">
            <a:spLocks/>
          </p:cNvSpPr>
          <p:nvPr/>
        </p:nvSpPr>
        <p:spPr>
          <a:xfrm>
            <a:off x="6650486" y="3003957"/>
            <a:ext cx="5204309" cy="2459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Peaks 4-6s post stimulus</a:t>
            </a:r>
          </a:p>
          <a:p>
            <a:r>
              <a:rPr lang="en-GB" sz="2400" dirty="0" smtClean="0"/>
              <a:t>Goes back to baseline after 20-30s</a:t>
            </a:r>
          </a:p>
          <a:p>
            <a:r>
              <a:rPr lang="en-GB" sz="2400" dirty="0" smtClean="0"/>
              <a:t>So we need to adjust our box-car function for this!</a:t>
            </a:r>
            <a:endParaRPr lang="en-GB" sz="2400" dirty="0"/>
          </a:p>
          <a:p>
            <a:endParaRPr lang="en-GB" sz="2400" dirty="0"/>
          </a:p>
        </p:txBody>
      </p:sp>
      <p:sp>
        <p:nvSpPr>
          <p:cNvPr id="16" name="TextBox 15"/>
          <p:cNvSpPr txBox="1"/>
          <p:nvPr/>
        </p:nvSpPr>
        <p:spPr>
          <a:xfrm>
            <a:off x="1650011" y="6076480"/>
            <a:ext cx="5381010" cy="400110"/>
          </a:xfrm>
          <a:prstGeom prst="rect">
            <a:avLst/>
          </a:prstGeom>
          <a:noFill/>
        </p:spPr>
        <p:txBody>
          <a:bodyPr wrap="square" rtlCol="0">
            <a:spAutoFit/>
          </a:bodyPr>
          <a:lstStyle/>
          <a:p>
            <a:r>
              <a:rPr lang="en-GB" sz="2000" b="1" dirty="0">
                <a:solidFill>
                  <a:schemeClr val="accent1"/>
                </a:solidFill>
              </a:rPr>
              <a:t>Haemodynamic response function (HRF)</a:t>
            </a:r>
          </a:p>
        </p:txBody>
      </p:sp>
      <p:sp>
        <p:nvSpPr>
          <p:cNvPr id="6" name="Bent Arrow 5"/>
          <p:cNvSpPr/>
          <p:nvPr/>
        </p:nvSpPr>
        <p:spPr>
          <a:xfrm rot="5400000">
            <a:off x="3816333" y="3168611"/>
            <a:ext cx="973541" cy="1304774"/>
          </a:xfrm>
          <a:prstGeom prst="bentArrow">
            <a:avLst>
              <a:gd name="adj1" fmla="val 125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844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472" y="1018020"/>
            <a:ext cx="2348179" cy="143926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2314599" y="4291859"/>
            <a:ext cx="3158338" cy="2323978"/>
          </a:xfrm>
          <a:prstGeom prst="rect">
            <a:avLst/>
          </a:prstGeom>
        </p:spPr>
      </p:pic>
      <p:sp>
        <p:nvSpPr>
          <p:cNvPr id="8" name="TextBox 7"/>
          <p:cNvSpPr txBox="1"/>
          <p:nvPr/>
        </p:nvSpPr>
        <p:spPr>
          <a:xfrm>
            <a:off x="689013" y="6550223"/>
            <a:ext cx="2638799" cy="307777"/>
          </a:xfrm>
          <a:prstGeom prst="rect">
            <a:avLst/>
          </a:prstGeom>
          <a:noFill/>
        </p:spPr>
        <p:txBody>
          <a:bodyPr wrap="none" rtlCol="0">
            <a:spAutoFit/>
          </a:bodyPr>
          <a:lstStyle/>
          <a:p>
            <a:r>
              <a:rPr lang="en-GB" sz="1400" dirty="0"/>
              <a:t>Boynton et al, NeuroImage, 2012.</a:t>
            </a:r>
          </a:p>
        </p:txBody>
      </p:sp>
      <p:sp>
        <p:nvSpPr>
          <p:cNvPr id="9" name="TextBox 8"/>
          <p:cNvSpPr txBox="1"/>
          <p:nvPr/>
        </p:nvSpPr>
        <p:spPr>
          <a:xfrm>
            <a:off x="1283548" y="1656092"/>
            <a:ext cx="1031051" cy="400110"/>
          </a:xfrm>
          <a:prstGeom prst="rect">
            <a:avLst/>
          </a:prstGeom>
          <a:noFill/>
        </p:spPr>
        <p:txBody>
          <a:bodyPr wrap="none" rtlCol="0">
            <a:spAutoFit/>
          </a:bodyPr>
          <a:lstStyle/>
          <a:p>
            <a:r>
              <a:rPr lang="en-GB" sz="2000" b="1" dirty="0"/>
              <a:t>Scaling</a:t>
            </a:r>
          </a:p>
        </p:txBody>
      </p:sp>
      <p:sp>
        <p:nvSpPr>
          <p:cNvPr id="10" name="TextBox 9"/>
          <p:cNvSpPr txBox="1"/>
          <p:nvPr/>
        </p:nvSpPr>
        <p:spPr>
          <a:xfrm>
            <a:off x="976369" y="3051325"/>
            <a:ext cx="1358770" cy="400110"/>
          </a:xfrm>
          <a:prstGeom prst="rect">
            <a:avLst/>
          </a:prstGeom>
          <a:noFill/>
        </p:spPr>
        <p:txBody>
          <a:bodyPr wrap="none" rtlCol="0">
            <a:spAutoFit/>
          </a:bodyPr>
          <a:lstStyle/>
          <a:p>
            <a:r>
              <a:rPr lang="en-GB" sz="2000" b="1" dirty="0"/>
              <a:t>Additivity</a:t>
            </a:r>
          </a:p>
        </p:txBody>
      </p:sp>
      <p:sp>
        <p:nvSpPr>
          <p:cNvPr id="11" name="TextBox 10"/>
          <p:cNvSpPr txBox="1"/>
          <p:nvPr/>
        </p:nvSpPr>
        <p:spPr>
          <a:xfrm>
            <a:off x="912869" y="4913612"/>
            <a:ext cx="1401730" cy="707886"/>
          </a:xfrm>
          <a:prstGeom prst="rect">
            <a:avLst/>
          </a:prstGeom>
          <a:noFill/>
        </p:spPr>
        <p:txBody>
          <a:bodyPr wrap="none" rtlCol="0">
            <a:spAutoFit/>
          </a:bodyPr>
          <a:lstStyle/>
          <a:p>
            <a:pPr algn="ctr"/>
            <a:r>
              <a:rPr lang="en-GB" sz="2000" b="1" dirty="0"/>
              <a:t>Shift</a:t>
            </a:r>
            <a:br>
              <a:rPr lang="en-GB" sz="2000" b="1" dirty="0"/>
            </a:br>
            <a:r>
              <a:rPr lang="en-GB" sz="2000" b="1" dirty="0"/>
              <a:t>invariance</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59231"/>
          <a:stretch/>
        </p:blipFill>
        <p:spPr>
          <a:xfrm>
            <a:off x="2334819" y="2551111"/>
            <a:ext cx="3158338" cy="1603739"/>
          </a:xfrm>
          <a:prstGeom prst="rect">
            <a:avLst/>
          </a:prstGeom>
        </p:spPr>
      </p:pic>
      <p:sp>
        <p:nvSpPr>
          <p:cNvPr id="23" name="TextBox 22"/>
          <p:cNvSpPr txBox="1"/>
          <p:nvPr/>
        </p:nvSpPr>
        <p:spPr>
          <a:xfrm>
            <a:off x="6465390" y="2078033"/>
            <a:ext cx="4362476" cy="400110"/>
          </a:xfrm>
          <a:prstGeom prst="rect">
            <a:avLst/>
          </a:prstGeom>
          <a:noFill/>
        </p:spPr>
        <p:txBody>
          <a:bodyPr wrap="none" rtlCol="0">
            <a:spAutoFit/>
          </a:bodyPr>
          <a:lstStyle/>
          <a:p>
            <a:r>
              <a:rPr lang="en-GB" sz="2000" b="1" dirty="0"/>
              <a:t>Linear time-invariant (LTI) system:</a:t>
            </a:r>
          </a:p>
        </p:txBody>
      </p:sp>
      <p:sp>
        <p:nvSpPr>
          <p:cNvPr id="2" name="Rectangle 1"/>
          <p:cNvSpPr/>
          <p:nvPr/>
        </p:nvSpPr>
        <p:spPr bwMode="auto">
          <a:xfrm>
            <a:off x="8388635" y="2767788"/>
            <a:ext cx="1080120" cy="576064"/>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latin typeface="Arial" pitchFamily="34" charset="0"/>
            </a:endParaRPr>
          </a:p>
        </p:txBody>
      </p:sp>
      <p:cxnSp>
        <p:nvCxnSpPr>
          <p:cNvPr id="6" name="Straight Arrow Connector 5"/>
          <p:cNvCxnSpPr>
            <a:endCxn id="2" idx="1"/>
          </p:cNvCxnSpPr>
          <p:nvPr/>
        </p:nvCxnSpPr>
        <p:spPr bwMode="auto">
          <a:xfrm>
            <a:off x="7734231" y="3055820"/>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9478067" y="3074798"/>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268311" y="2858774"/>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u(t)</a:t>
            </a:r>
          </a:p>
        </p:txBody>
      </p:sp>
      <p:sp>
        <p:nvSpPr>
          <p:cNvPr id="22" name="TextBox 21"/>
          <p:cNvSpPr txBox="1"/>
          <p:nvPr/>
        </p:nvSpPr>
        <p:spPr>
          <a:xfrm>
            <a:off x="10139486" y="2858774"/>
            <a:ext cx="502061"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x(t)</a:t>
            </a:r>
          </a:p>
        </p:txBody>
      </p:sp>
      <p:sp>
        <p:nvSpPr>
          <p:cNvPr id="26" name="TextBox 25"/>
          <p:cNvSpPr txBox="1"/>
          <p:nvPr/>
        </p:nvSpPr>
        <p:spPr>
          <a:xfrm>
            <a:off x="8594266" y="2866508"/>
            <a:ext cx="671979"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hrf(t)</a:t>
            </a:r>
          </a:p>
        </p:txBody>
      </p:sp>
      <p:sp>
        <p:nvSpPr>
          <p:cNvPr id="27" name="Title 1"/>
          <p:cNvSpPr txBox="1">
            <a:spLocks/>
          </p:cNvSpPr>
          <p:nvPr/>
        </p:nvSpPr>
        <p:spPr>
          <a:xfrm>
            <a:off x="2710065" y="227559"/>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000" dirty="0" smtClean="0"/>
              <a:t>Solution – HRF convolution</a:t>
            </a:r>
            <a:endParaRPr lang="en-GB" sz="4000" dirty="0"/>
          </a:p>
        </p:txBody>
      </p:sp>
      <p:sp>
        <p:nvSpPr>
          <p:cNvPr id="30" name="Content Placeholder 10"/>
          <p:cNvSpPr txBox="1">
            <a:spLocks/>
          </p:cNvSpPr>
          <p:nvPr/>
        </p:nvSpPr>
        <p:spPr>
          <a:xfrm>
            <a:off x="5936083" y="1120842"/>
            <a:ext cx="5971955" cy="106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We can c</a:t>
            </a:r>
            <a:r>
              <a:rPr lang="en-GB" sz="2000" dirty="0" smtClean="0"/>
              <a:t>onvolve a </a:t>
            </a:r>
            <a:r>
              <a:rPr lang="en-GB" sz="2000" dirty="0" smtClean="0"/>
              <a:t>neural input function with HRF using a LTI system in three steps:</a:t>
            </a:r>
          </a:p>
        </p:txBody>
      </p:sp>
      <p:sp>
        <p:nvSpPr>
          <p:cNvPr id="5" name="Rectangle 4"/>
          <p:cNvSpPr/>
          <p:nvPr/>
        </p:nvSpPr>
        <p:spPr>
          <a:xfrm>
            <a:off x="5890728" y="3724483"/>
            <a:ext cx="5818672" cy="2800767"/>
          </a:xfrm>
          <a:prstGeom prst="rect">
            <a:avLst/>
          </a:prstGeom>
        </p:spPr>
        <p:txBody>
          <a:bodyPr wrap="square">
            <a:spAutoFit/>
          </a:bodyPr>
          <a:lstStyle/>
          <a:p>
            <a:pPr marL="342900" indent="-342900">
              <a:buFont typeface="Arial" panose="020B0604020202020204" pitchFamily="34" charset="0"/>
              <a:buChar char="•"/>
            </a:pPr>
            <a:r>
              <a:rPr lang="en-GB" sz="2200" b="1" dirty="0">
                <a:solidFill>
                  <a:schemeClr val="accent1">
                    <a:lumMod val="75000"/>
                  </a:schemeClr>
                </a:solidFill>
              </a:rPr>
              <a:t>Scaling</a:t>
            </a:r>
            <a:r>
              <a:rPr lang="en-GB" sz="2200" dirty="0"/>
              <a:t> means that the time-course of the output directly scales with the strength of the input.</a:t>
            </a:r>
          </a:p>
          <a:p>
            <a:pPr marL="342900" indent="-342900">
              <a:buFont typeface="Arial" panose="020B0604020202020204" pitchFamily="34" charset="0"/>
              <a:buChar char="•"/>
            </a:pPr>
            <a:r>
              <a:rPr lang="en-GB" sz="2200" b="1" dirty="0">
                <a:solidFill>
                  <a:schemeClr val="accent1">
                    <a:lumMod val="75000"/>
                  </a:schemeClr>
                </a:solidFill>
              </a:rPr>
              <a:t>Additivity</a:t>
            </a:r>
            <a:r>
              <a:rPr lang="en-GB" sz="2200" dirty="0"/>
              <a:t> is that the sum of inputs is equal to the sum of the hemodynamic responses.</a:t>
            </a:r>
          </a:p>
          <a:p>
            <a:pPr marL="342900" indent="-342900">
              <a:buFont typeface="Arial" panose="020B0604020202020204" pitchFamily="34" charset="0"/>
              <a:buChar char="•"/>
            </a:pPr>
            <a:r>
              <a:rPr lang="en-GB" sz="2200" b="1" dirty="0">
                <a:solidFill>
                  <a:schemeClr val="accent1">
                    <a:lumMod val="75000"/>
                  </a:schemeClr>
                </a:solidFill>
              </a:rPr>
              <a:t>Shift invariance </a:t>
            </a:r>
            <a:r>
              <a:rPr lang="en-GB" sz="2200" dirty="0"/>
              <a:t>is a shifted in time hemodynamic response by the delay between the two inputs.</a:t>
            </a:r>
          </a:p>
        </p:txBody>
      </p:sp>
    </p:spTree>
    <p:extLst>
      <p:ext uri="{BB962C8B-B14F-4D97-AF65-F5344CB8AC3E}">
        <p14:creationId xmlns:p14="http://schemas.microsoft.com/office/powerpoint/2010/main" val="122110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3" y="4494508"/>
            <a:ext cx="6769077" cy="18763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053" y="1641624"/>
            <a:ext cx="3101915" cy="24458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10" y="1641624"/>
            <a:ext cx="3101915" cy="2445878"/>
          </a:xfrm>
          <a:prstGeom prst="rect">
            <a:avLst/>
          </a:prstGeom>
        </p:spPr>
      </p:pic>
      <p:sp>
        <p:nvSpPr>
          <p:cNvPr id="7" name="Title 1"/>
          <p:cNvSpPr txBox="1">
            <a:spLocks/>
          </p:cNvSpPr>
          <p:nvPr/>
        </p:nvSpPr>
        <p:spPr>
          <a:xfrm>
            <a:off x="1250228" y="294627"/>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400" dirty="0" smtClean="0"/>
              <a:t>Solution – HRF convolution</a:t>
            </a:r>
            <a:endParaRPr lang="en-GB" sz="4400" dirty="0"/>
          </a:p>
        </p:txBody>
      </p:sp>
    </p:spTree>
    <p:extLst>
      <p:ext uri="{BB962C8B-B14F-4D97-AF65-F5344CB8AC3E}">
        <p14:creationId xmlns:p14="http://schemas.microsoft.com/office/powerpoint/2010/main" val="3758691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0" name="Rectangle 11"/>
          <p:cNvSpPr>
            <a:spLocks noChangeArrowheads="1"/>
          </p:cNvSpPr>
          <p:nvPr/>
        </p:nvSpPr>
        <p:spPr bwMode="auto">
          <a:xfrm>
            <a:off x="5303839" y="3886200"/>
            <a:ext cx="185737" cy="369888"/>
          </a:xfrm>
          <a:prstGeom prst="rect">
            <a:avLst/>
          </a:prstGeom>
          <a:solidFill>
            <a:srgbClr val="FFFFFF"/>
          </a:solidFill>
          <a:ln w="9525">
            <a:noFill/>
            <a:miter lim="800000"/>
            <a:headEnd/>
            <a:tailEnd/>
          </a:ln>
        </p:spPr>
        <p:txBody>
          <a:bodyPr wrap="none" anchor="ctr">
            <a:spAutoFit/>
          </a:bodyPr>
          <a:lstStyle/>
          <a:p>
            <a:pPr eaLnBrk="0" hangingPunct="0"/>
            <a:endParaRPr lang="en-GB"/>
          </a:p>
        </p:txBody>
      </p:sp>
      <p:pic>
        <p:nvPicPr>
          <p:cNvPr id="168983" name="Picture 14" descr="x1improved_img"/>
          <p:cNvPicPr>
            <a:picLocks noChangeAspect="1" noChangeArrowheads="1"/>
          </p:cNvPicPr>
          <p:nvPr/>
        </p:nvPicPr>
        <p:blipFill>
          <a:blip r:embed="rId4"/>
          <a:srcRect l="15256" t="6679" r="14993" b="11111"/>
          <a:stretch>
            <a:fillRect/>
          </a:stretch>
        </p:blipFill>
        <p:spPr bwMode="auto">
          <a:xfrm>
            <a:off x="4024314" y="3049589"/>
            <a:ext cx="390525" cy="2873375"/>
          </a:xfrm>
          <a:prstGeom prst="rect">
            <a:avLst/>
          </a:prstGeom>
          <a:noFill/>
          <a:ln w="38100">
            <a:solidFill>
              <a:srgbClr val="00FF00"/>
            </a:solidFill>
            <a:miter lim="800000"/>
            <a:headEnd/>
            <a:tailEnd/>
          </a:ln>
        </p:spPr>
      </p:pic>
      <p:pic>
        <p:nvPicPr>
          <p:cNvPr id="168984" name="Picture 15" descr="x1_img"/>
          <p:cNvPicPr>
            <a:picLocks noChangeAspect="1" noChangeArrowheads="1"/>
          </p:cNvPicPr>
          <p:nvPr/>
        </p:nvPicPr>
        <p:blipFill>
          <a:blip r:embed="rId5"/>
          <a:srcRect l="20830" t="7640" r="21660" b="11111"/>
          <a:stretch>
            <a:fillRect/>
          </a:stretch>
        </p:blipFill>
        <p:spPr bwMode="auto">
          <a:xfrm>
            <a:off x="2363789" y="3049589"/>
            <a:ext cx="390525" cy="2873375"/>
          </a:xfrm>
          <a:prstGeom prst="rect">
            <a:avLst/>
          </a:prstGeom>
          <a:noFill/>
          <a:ln w="38100">
            <a:solidFill>
              <a:srgbClr val="FF0000"/>
            </a:solidFill>
            <a:miter lim="800000"/>
            <a:headEnd/>
            <a:tailEnd/>
          </a:ln>
        </p:spPr>
      </p:pic>
      <p:sp>
        <p:nvSpPr>
          <p:cNvPr id="168985" name="Line 16"/>
          <p:cNvSpPr>
            <a:spLocks noChangeShapeType="1"/>
          </p:cNvSpPr>
          <p:nvPr/>
        </p:nvSpPr>
        <p:spPr bwMode="auto">
          <a:xfrm>
            <a:off x="2809876" y="4532312"/>
            <a:ext cx="1214438" cy="1587"/>
          </a:xfrm>
          <a:prstGeom prst="line">
            <a:avLst/>
          </a:prstGeom>
          <a:noFill/>
          <a:ln w="76200">
            <a:solidFill>
              <a:schemeClr val="tx1"/>
            </a:solidFill>
            <a:round/>
            <a:headEnd/>
            <a:tailEnd type="triangle" w="med" len="med"/>
          </a:ln>
        </p:spPr>
        <p:txBody>
          <a:bodyPr wrap="none" anchor="ctr"/>
          <a:lstStyle/>
          <a:p>
            <a:endParaRPr lang="en-US"/>
          </a:p>
        </p:txBody>
      </p:sp>
      <p:pic>
        <p:nvPicPr>
          <p:cNvPr id="168986" name="Picture 17" descr="newestimates"/>
          <p:cNvPicPr>
            <a:picLocks noChangeAspect="1" noChangeArrowheads="1"/>
          </p:cNvPicPr>
          <p:nvPr/>
        </p:nvPicPr>
        <p:blipFill>
          <a:blip r:embed="rId6"/>
          <a:srcRect l="3609" t="4814" r="9438" b="1852"/>
          <a:stretch>
            <a:fillRect/>
          </a:stretch>
        </p:blipFill>
        <p:spPr bwMode="auto">
          <a:xfrm>
            <a:off x="5421313" y="1854200"/>
            <a:ext cx="4826000" cy="4368800"/>
          </a:xfrm>
          <a:prstGeom prst="rect">
            <a:avLst/>
          </a:prstGeom>
          <a:noFill/>
          <a:ln w="9525">
            <a:noFill/>
            <a:miter lim="800000"/>
            <a:headEnd/>
            <a:tailEnd/>
          </a:ln>
        </p:spPr>
      </p:pic>
      <p:sp>
        <p:nvSpPr>
          <p:cNvPr id="168987" name="Text Box 18"/>
          <p:cNvSpPr txBox="1">
            <a:spLocks noChangeArrowheads="1"/>
          </p:cNvSpPr>
          <p:nvPr/>
        </p:nvSpPr>
        <p:spPr bwMode="auto">
          <a:xfrm>
            <a:off x="2841628" y="4056063"/>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dirty="0">
                <a:latin typeface="Arial Unicode MS" pitchFamily="34" charset="-128"/>
                <a:sym typeface="Symbol" pitchFamily="18" charset="2"/>
              </a:rPr>
              <a:t> </a:t>
            </a:r>
            <a:r>
              <a:rPr lang="en-GB" sz="2000" dirty="0">
                <a:latin typeface="Arial Unicode MS" pitchFamily="34" charset="-128"/>
              </a:rPr>
              <a:t>HRF</a:t>
            </a:r>
            <a:endParaRPr lang="en-US" sz="2000" dirty="0">
              <a:latin typeface="Arial Unicode MS" pitchFamily="34" charset="-128"/>
            </a:endParaRPr>
          </a:p>
        </p:txBody>
      </p:sp>
      <p:graphicFrame>
        <p:nvGraphicFramePr>
          <p:cNvPr id="168979" name="Object 19"/>
          <p:cNvGraphicFramePr>
            <a:graphicFrameLocks noChangeAspect="1"/>
          </p:cNvGraphicFramePr>
          <p:nvPr/>
        </p:nvGraphicFramePr>
        <p:xfrm>
          <a:off x="6211888" y="2120900"/>
          <a:ext cx="3879850" cy="1201738"/>
        </p:xfrm>
        <a:graphic>
          <a:graphicData uri="http://schemas.openxmlformats.org/presentationml/2006/ole">
            <mc:AlternateContent xmlns:mc="http://schemas.openxmlformats.org/markup-compatibility/2006">
              <mc:Choice xmlns:v="urn:schemas-microsoft-com:vml" Requires="v">
                <p:oleObj spid="_x0000_s2161" name="Equation" r:id="rId7" imgW="1743304" imgH="476301" progId="Equation.3">
                  <p:embed/>
                </p:oleObj>
              </mc:Choice>
              <mc:Fallback>
                <p:oleObj name="Equation" r:id="rId7" imgW="1743304" imgH="4763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888" y="2120900"/>
                        <a:ext cx="387985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txBox="1">
            <a:spLocks/>
          </p:cNvSpPr>
          <p:nvPr/>
        </p:nvSpPr>
        <p:spPr>
          <a:xfrm>
            <a:off x="1250228" y="409056"/>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400" dirty="0" smtClean="0"/>
              <a:t>Solution – convolution in SPM</a:t>
            </a:r>
            <a:endParaRPr lang="en-GB" sz="4400" dirty="0"/>
          </a:p>
        </p:txBody>
      </p:sp>
      <p:sp>
        <p:nvSpPr>
          <p:cNvPr id="2" name="TextBox 1"/>
          <p:cNvSpPr txBox="1"/>
          <p:nvPr/>
        </p:nvSpPr>
        <p:spPr>
          <a:xfrm>
            <a:off x="1647031" y="1901268"/>
            <a:ext cx="1606551" cy="707886"/>
          </a:xfrm>
          <a:prstGeom prst="rect">
            <a:avLst/>
          </a:prstGeom>
          <a:noFill/>
        </p:spPr>
        <p:txBody>
          <a:bodyPr wrap="square" rtlCol="0">
            <a:spAutoFit/>
          </a:bodyPr>
          <a:lstStyle/>
          <a:p>
            <a:pPr algn="ctr"/>
            <a:r>
              <a:rPr lang="en-GB" sz="2000" dirty="0" smtClean="0">
                <a:solidFill>
                  <a:srgbClr val="FF0000"/>
                </a:solidFill>
              </a:rPr>
              <a:t>Original design matrix</a:t>
            </a:r>
            <a:endParaRPr lang="en-GB" sz="2000" dirty="0">
              <a:solidFill>
                <a:srgbClr val="FF0000"/>
              </a:solidFill>
            </a:endParaRPr>
          </a:p>
        </p:txBody>
      </p:sp>
      <p:sp>
        <p:nvSpPr>
          <p:cNvPr id="13" name="TextBox 12"/>
          <p:cNvSpPr txBox="1"/>
          <p:nvPr/>
        </p:nvSpPr>
        <p:spPr>
          <a:xfrm>
            <a:off x="3417095" y="1875529"/>
            <a:ext cx="1606551" cy="707886"/>
          </a:xfrm>
          <a:prstGeom prst="rect">
            <a:avLst/>
          </a:prstGeom>
          <a:noFill/>
        </p:spPr>
        <p:txBody>
          <a:bodyPr wrap="square" rtlCol="0">
            <a:spAutoFit/>
          </a:bodyPr>
          <a:lstStyle/>
          <a:p>
            <a:pPr algn="ctr"/>
            <a:r>
              <a:rPr lang="en-GB" sz="2000" dirty="0" smtClean="0">
                <a:solidFill>
                  <a:srgbClr val="00FF00"/>
                </a:solidFill>
              </a:rPr>
              <a:t>Convolved design matrix</a:t>
            </a:r>
            <a:endParaRPr lang="en-GB" sz="2000" dirty="0">
              <a:solidFill>
                <a:srgbClr val="00FF00"/>
              </a:solidFill>
            </a:endParaRPr>
          </a:p>
        </p:txBody>
      </p:sp>
      <p:sp>
        <p:nvSpPr>
          <p:cNvPr id="3" name="Rectangle 2"/>
          <p:cNvSpPr/>
          <p:nvPr/>
        </p:nvSpPr>
        <p:spPr>
          <a:xfrm>
            <a:off x="6211888" y="2255211"/>
            <a:ext cx="3879850" cy="106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690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2 – Low frequency noise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7267" y="1527593"/>
            <a:ext cx="6247144" cy="2379593"/>
          </a:xfrm>
        </p:spPr>
      </p:pic>
      <p:sp>
        <p:nvSpPr>
          <p:cNvPr id="5" name="Content Placeholder 2"/>
          <p:cNvSpPr txBox="1">
            <a:spLocks/>
          </p:cNvSpPr>
          <p:nvPr/>
        </p:nvSpPr>
        <p:spPr>
          <a:xfrm>
            <a:off x="1517275" y="4248831"/>
            <a:ext cx="9912725" cy="2609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Many types of noise in data e.g. d</a:t>
            </a:r>
            <a:r>
              <a:rPr lang="en-GB" sz="2400" dirty="0" smtClean="0"/>
              <a:t>ue to physical things like scanner heating up, artefacts, physiological noise like heart beat or breathing</a:t>
            </a:r>
          </a:p>
          <a:p>
            <a:r>
              <a:rPr lang="en-GB" sz="2400" dirty="0"/>
              <a:t>The noise is not identically distributed or independent, </a:t>
            </a:r>
            <a:r>
              <a:rPr lang="en-GB" sz="2400" dirty="0" smtClean="0"/>
              <a:t>and </a:t>
            </a:r>
            <a:r>
              <a:rPr lang="en-GB" sz="2400" dirty="0"/>
              <a:t>may affect some frequencies more than others</a:t>
            </a:r>
          </a:p>
          <a:p>
            <a:r>
              <a:rPr lang="en-GB" sz="2400" dirty="0" smtClean="0"/>
              <a:t>HRFs are therefore </a:t>
            </a:r>
            <a:r>
              <a:rPr lang="en-GB" sz="2400" dirty="0"/>
              <a:t>relatively </a:t>
            </a:r>
            <a:r>
              <a:rPr lang="en-GB" sz="2400" dirty="0" smtClean="0"/>
              <a:t>weak amongst all the noise</a:t>
            </a:r>
          </a:p>
          <a:p>
            <a:endParaRPr lang="en-GB" sz="2400" dirty="0"/>
          </a:p>
        </p:txBody>
      </p:sp>
    </p:spTree>
    <p:extLst>
      <p:ext uri="{BB962C8B-B14F-4D97-AF65-F5344CB8AC3E}">
        <p14:creationId xmlns:p14="http://schemas.microsoft.com/office/powerpoint/2010/main" val="367637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445023" cy="1492132"/>
          </a:xfrm>
        </p:spPr>
        <p:txBody>
          <a:bodyPr/>
          <a:lstStyle/>
          <a:p>
            <a:r>
              <a:rPr lang="en-GB" dirty="0" smtClean="0"/>
              <a:t>Solution 1 – Noise </a:t>
            </a:r>
            <a:r>
              <a:rPr lang="en-GB" dirty="0" err="1" smtClean="0"/>
              <a:t>regressors</a:t>
            </a:r>
            <a:endParaRPr lang="en-GB" dirty="0"/>
          </a:p>
        </p:txBody>
      </p:sp>
      <p:sp>
        <p:nvSpPr>
          <p:cNvPr id="4" name="Rectangle 3"/>
          <p:cNvSpPr/>
          <p:nvPr/>
        </p:nvSpPr>
        <p:spPr>
          <a:xfrm>
            <a:off x="1411286" y="1474788"/>
            <a:ext cx="5936147" cy="2547364"/>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a:t>Include nuisance </a:t>
            </a:r>
            <a:r>
              <a:rPr lang="en-GB" sz="2800" dirty="0" err="1" smtClean="0"/>
              <a:t>regressors</a:t>
            </a:r>
            <a:r>
              <a:rPr lang="en-GB" sz="2800" dirty="0"/>
              <a:t> </a:t>
            </a:r>
            <a:r>
              <a:rPr lang="en-GB" sz="2800" dirty="0" smtClean="0"/>
              <a:t>(e.g</a:t>
            </a:r>
            <a:r>
              <a:rPr lang="en-GB" sz="2800" dirty="0"/>
              <a:t>. </a:t>
            </a:r>
            <a:r>
              <a:rPr lang="en-GB" sz="2800" dirty="0" smtClean="0"/>
              <a:t>motion) </a:t>
            </a:r>
            <a:r>
              <a:rPr lang="en-GB" sz="2800" dirty="0" smtClean="0"/>
              <a:t>in Design Matrix to explain additional variance and reduce noise of model</a:t>
            </a:r>
          </a:p>
          <a:p>
            <a:pPr marL="228600" indent="-228600">
              <a:lnSpc>
                <a:spcPct val="90000"/>
              </a:lnSpc>
              <a:spcBef>
                <a:spcPts val="1000"/>
              </a:spcBef>
              <a:buFont typeface="Arial" panose="020B0604020202020204" pitchFamily="34" charset="0"/>
              <a:buChar char="•"/>
            </a:pPr>
            <a:r>
              <a:rPr lang="en-GB" sz="2800" dirty="0" err="1" smtClean="0"/>
              <a:t>Regressors</a:t>
            </a:r>
            <a:r>
              <a:rPr lang="en-GB" sz="2800" dirty="0" smtClean="0"/>
              <a:t> can be </a:t>
            </a:r>
            <a:r>
              <a:rPr lang="en-GB" sz="2800" u="sng" dirty="0" smtClean="0"/>
              <a:t>any</a:t>
            </a:r>
            <a:r>
              <a:rPr lang="en-GB" sz="2800" dirty="0" smtClean="0"/>
              <a:t> </a:t>
            </a:r>
            <a:r>
              <a:rPr lang="en-GB" sz="2800" dirty="0"/>
              <a:t>hypothesised contributors in </a:t>
            </a:r>
            <a:r>
              <a:rPr lang="en-GB" sz="2800" dirty="0" smtClean="0"/>
              <a:t>experiment</a:t>
            </a:r>
          </a:p>
        </p:txBody>
      </p:sp>
      <p:grpSp>
        <p:nvGrpSpPr>
          <p:cNvPr id="10" name="Group 9"/>
          <p:cNvGrpSpPr/>
          <p:nvPr/>
        </p:nvGrpSpPr>
        <p:grpSpPr>
          <a:xfrm>
            <a:off x="7347434" y="1701704"/>
            <a:ext cx="4349267" cy="4851261"/>
            <a:chOff x="7007477" y="1907624"/>
            <a:chExt cx="3614334" cy="4650914"/>
          </a:xfrm>
        </p:grpSpPr>
        <p:sp>
          <p:nvSpPr>
            <p:cNvPr id="11" name="Line 7"/>
            <p:cNvSpPr>
              <a:spLocks noChangeShapeType="1"/>
            </p:cNvSpPr>
            <p:nvPr/>
          </p:nvSpPr>
          <p:spPr bwMode="auto">
            <a:xfrm>
              <a:off x="7685370" y="1907624"/>
              <a:ext cx="0" cy="4129087"/>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Rectangle 8"/>
            <p:cNvSpPr>
              <a:spLocks noChangeArrowheads="1"/>
            </p:cNvSpPr>
            <p:nvPr/>
          </p:nvSpPr>
          <p:spPr bwMode="auto">
            <a:xfrm>
              <a:off x="7007477" y="3776940"/>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13" name="Line 9"/>
            <p:cNvSpPr>
              <a:spLocks noChangeShapeType="1"/>
            </p:cNvSpPr>
            <p:nvPr/>
          </p:nvSpPr>
          <p:spPr bwMode="auto">
            <a:xfrm>
              <a:off x="7794470" y="6134651"/>
              <a:ext cx="2512482" cy="669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10"/>
            <p:cNvSpPr>
              <a:spLocks noChangeArrowheads="1"/>
            </p:cNvSpPr>
            <p:nvPr/>
          </p:nvSpPr>
          <p:spPr bwMode="auto">
            <a:xfrm>
              <a:off x="8480274" y="6191826"/>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grpSp>
      <p:pic>
        <p:nvPicPr>
          <p:cNvPr id="15" name="Picture 17" descr="x1improved_img"/>
          <p:cNvPicPr>
            <a:picLocks noChangeAspect="1" noChangeArrowheads="1"/>
          </p:cNvPicPr>
          <p:nvPr/>
        </p:nvPicPr>
        <p:blipFill>
          <a:blip r:embed="rId3"/>
          <a:srcRect l="15256" t="6679" r="14993" b="11111"/>
          <a:stretch>
            <a:fillRect/>
          </a:stretch>
        </p:blipFill>
        <p:spPr bwMode="auto">
          <a:xfrm>
            <a:off x="8262292" y="1690688"/>
            <a:ext cx="267482" cy="4306955"/>
          </a:xfrm>
          <a:prstGeom prst="rect">
            <a:avLst/>
          </a:prstGeom>
          <a:noFill/>
          <a:ln w="9525">
            <a:noFill/>
            <a:miter lim="800000"/>
            <a:headEnd/>
            <a:tailEnd/>
          </a:ln>
        </p:spPr>
      </p:pic>
      <p:sp>
        <p:nvSpPr>
          <p:cNvPr id="16" name="Rectangle 18"/>
          <p:cNvSpPr>
            <a:spLocks noChangeArrowheads="1"/>
          </p:cNvSpPr>
          <p:nvPr/>
        </p:nvSpPr>
        <p:spPr bwMode="auto">
          <a:xfrm>
            <a:off x="8529774" y="1690688"/>
            <a:ext cx="265841" cy="430695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7" name="Picture 19" descr="highpass"/>
          <p:cNvPicPr>
            <a:picLocks noChangeAspect="1" noChangeArrowheads="1"/>
          </p:cNvPicPr>
          <p:nvPr/>
        </p:nvPicPr>
        <p:blipFill>
          <a:blip r:embed="rId4"/>
          <a:srcRect l="13324" t="7777" r="9993" b="11111"/>
          <a:stretch>
            <a:fillRect/>
          </a:stretch>
        </p:blipFill>
        <p:spPr bwMode="auto">
          <a:xfrm>
            <a:off x="8795614" y="1690688"/>
            <a:ext cx="2522203" cy="4306955"/>
          </a:xfrm>
          <a:prstGeom prst="rect">
            <a:avLst/>
          </a:prstGeom>
          <a:noFill/>
          <a:ln w="9525">
            <a:noFill/>
            <a:miter lim="800000"/>
            <a:headEnd/>
            <a:tailEnd/>
          </a:ln>
        </p:spPr>
      </p:pic>
      <p:sp>
        <p:nvSpPr>
          <p:cNvPr id="19" name="Rectangle 18"/>
          <p:cNvSpPr/>
          <p:nvPr/>
        </p:nvSpPr>
        <p:spPr>
          <a:xfrm>
            <a:off x="8262292" y="1435100"/>
            <a:ext cx="551508"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43952" y="1435100"/>
            <a:ext cx="2473865"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448719" y="4048215"/>
            <a:ext cx="4786981" cy="867930"/>
          </a:xfrm>
          <a:prstGeom prst="rect">
            <a:avLst/>
          </a:prstGeom>
        </p:spPr>
        <p:txBody>
          <a:bodyPr wrap="square">
            <a:spAutoFit/>
          </a:bodyPr>
          <a:lstStyle/>
          <a:p>
            <a:pPr marL="685800" lvl="1" indent="-228600">
              <a:lnSpc>
                <a:spcPct val="90000"/>
              </a:lnSpc>
              <a:spcBef>
                <a:spcPts val="1000"/>
              </a:spcBef>
              <a:buFont typeface="Arial" panose="020B0604020202020204" pitchFamily="34" charset="0"/>
              <a:buChar char="•"/>
            </a:pPr>
            <a:r>
              <a:rPr lang="en-GB" sz="2800" dirty="0" err="1">
                <a:solidFill>
                  <a:schemeClr val="accent1">
                    <a:lumMod val="75000"/>
                  </a:schemeClr>
                </a:solidFill>
              </a:rPr>
              <a:t>Regressors</a:t>
            </a:r>
            <a:r>
              <a:rPr lang="en-GB" sz="2800" dirty="0">
                <a:solidFill>
                  <a:schemeClr val="accent1">
                    <a:lumMod val="75000"/>
                  </a:schemeClr>
                </a:solidFill>
              </a:rPr>
              <a:t> of interest </a:t>
            </a:r>
            <a:r>
              <a:rPr lang="en-GB" sz="2800" dirty="0"/>
              <a:t>= intentionally manipulated</a:t>
            </a:r>
          </a:p>
        </p:txBody>
      </p:sp>
      <p:sp>
        <p:nvSpPr>
          <p:cNvPr id="24" name="Rectangle 23"/>
          <p:cNvSpPr/>
          <p:nvPr/>
        </p:nvSpPr>
        <p:spPr>
          <a:xfrm>
            <a:off x="1448719" y="4857247"/>
            <a:ext cx="6096000" cy="1255728"/>
          </a:xfrm>
          <a:prstGeom prst="rect">
            <a:avLst/>
          </a:prstGeom>
        </p:spPr>
        <p:txBody>
          <a:bodyPr>
            <a:spAutoFit/>
          </a:bodyPr>
          <a:lstStyle/>
          <a:p>
            <a:pPr marL="685800" lvl="1" indent="-228600">
              <a:lnSpc>
                <a:spcPct val="90000"/>
              </a:lnSpc>
              <a:spcBef>
                <a:spcPts val="1000"/>
              </a:spcBef>
              <a:buFont typeface="Arial" panose="020B0604020202020204" pitchFamily="34" charset="0"/>
              <a:buChar char="•"/>
            </a:pPr>
            <a:r>
              <a:rPr lang="en-GB" sz="2800" dirty="0" err="1">
                <a:solidFill>
                  <a:schemeClr val="accent4"/>
                </a:solidFill>
              </a:rPr>
              <a:t>Regressors</a:t>
            </a:r>
            <a:r>
              <a:rPr lang="en-GB" sz="2800" dirty="0">
                <a:solidFill>
                  <a:schemeClr val="accent4"/>
                </a:solidFill>
              </a:rPr>
              <a:t> of no interest </a:t>
            </a:r>
            <a:r>
              <a:rPr lang="en-GB" sz="2800" dirty="0"/>
              <a:t>= not manipulated, potential confound – e.g. head movement (6 </a:t>
            </a:r>
            <a:r>
              <a:rPr lang="en-GB" sz="2800" dirty="0" err="1"/>
              <a:t>regressors</a:t>
            </a:r>
            <a:r>
              <a:rPr lang="en-GB" sz="2800" dirty="0"/>
              <a:t>)</a:t>
            </a:r>
            <a:endParaRPr lang="en-GB" sz="2800" dirty="0"/>
          </a:p>
        </p:txBody>
      </p:sp>
    </p:spTree>
    <p:extLst>
      <p:ext uri="{BB962C8B-B14F-4D97-AF65-F5344CB8AC3E}">
        <p14:creationId xmlns:p14="http://schemas.microsoft.com/office/powerpoint/2010/main" val="25106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610122" cy="1492132"/>
          </a:xfrm>
        </p:spPr>
        <p:txBody>
          <a:bodyPr/>
          <a:lstStyle/>
          <a:p>
            <a:r>
              <a:rPr lang="en-GB" dirty="0" smtClean="0"/>
              <a:t>Solution 2 – Low frequency filter</a:t>
            </a:r>
            <a:endParaRPr lang="en-GB" dirty="0"/>
          </a:p>
        </p:txBody>
      </p:sp>
      <p:sp>
        <p:nvSpPr>
          <p:cNvPr id="3" name="Content Placeholder 2"/>
          <p:cNvSpPr>
            <a:spLocks noGrp="1"/>
          </p:cNvSpPr>
          <p:nvPr>
            <p:ph idx="1"/>
          </p:nvPr>
        </p:nvSpPr>
        <p:spPr>
          <a:xfrm>
            <a:off x="838200" y="1690688"/>
            <a:ext cx="10515600" cy="4351338"/>
          </a:xfrm>
        </p:spPr>
        <p:txBody>
          <a:bodyPr>
            <a:normAutofit/>
          </a:bodyPr>
          <a:lstStyle/>
          <a:p>
            <a:endParaRPr lang="en-GB" dirty="0"/>
          </a:p>
          <a:p>
            <a:endParaRPr lang="en-GB" dirty="0"/>
          </a:p>
        </p:txBody>
      </p:sp>
      <p:sp>
        <p:nvSpPr>
          <p:cNvPr id="4" name="Rectangle 3"/>
          <p:cNvSpPr/>
          <p:nvPr/>
        </p:nvSpPr>
        <p:spPr>
          <a:xfrm>
            <a:off x="1213578" y="1636944"/>
            <a:ext cx="5022122" cy="4742837"/>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smtClean="0"/>
              <a:t>High-pass </a:t>
            </a:r>
            <a:r>
              <a:rPr lang="en-GB" sz="2800" dirty="0"/>
              <a:t>filter to filter out low frequencies </a:t>
            </a:r>
          </a:p>
          <a:p>
            <a:pPr marL="342900" indent="-342900">
              <a:lnSpc>
                <a:spcPct val="90000"/>
              </a:lnSpc>
              <a:spcBef>
                <a:spcPts val="1000"/>
              </a:spcBef>
              <a:buFont typeface="Arial" panose="020B0604020202020204" pitchFamily="34" charset="0"/>
              <a:buChar char="•"/>
            </a:pPr>
            <a:r>
              <a:rPr lang="en-GB" sz="2800" dirty="0" smtClean="0"/>
              <a:t>Over time slow signal </a:t>
            </a:r>
            <a:br>
              <a:rPr lang="en-GB" sz="2800" dirty="0" smtClean="0"/>
            </a:br>
            <a:r>
              <a:rPr lang="en-GB" sz="2800" dirty="0" smtClean="0"/>
              <a:t>drift in </a:t>
            </a:r>
            <a:r>
              <a:rPr lang="en-GB" sz="2800" dirty="0" smtClean="0"/>
              <a:t>voxel </a:t>
            </a:r>
            <a:br>
              <a:rPr lang="en-GB" sz="2800" dirty="0" smtClean="0"/>
            </a:br>
            <a:r>
              <a:rPr lang="en-GB" sz="2800" dirty="0" smtClean="0"/>
              <a:t>intensity </a:t>
            </a:r>
            <a:r>
              <a:rPr lang="en-GB" sz="2800" dirty="0" smtClean="0"/>
              <a:t>e.g</a:t>
            </a:r>
            <a:r>
              <a:rPr lang="en-GB" sz="2800" dirty="0"/>
              <a:t>. </a:t>
            </a:r>
            <a:r>
              <a:rPr lang="en-GB" sz="2800" dirty="0" smtClean="0"/>
              <a:t>due to </a:t>
            </a:r>
            <a:br>
              <a:rPr lang="en-GB" sz="2800" dirty="0" smtClean="0"/>
            </a:br>
            <a:r>
              <a:rPr lang="en-GB" sz="2800" dirty="0" smtClean="0"/>
              <a:t>scanner heating </a:t>
            </a:r>
            <a:br>
              <a:rPr lang="en-GB" sz="2800" dirty="0" smtClean="0"/>
            </a:br>
            <a:r>
              <a:rPr lang="en-GB" sz="2800" dirty="0" smtClean="0"/>
              <a:t>(black)</a:t>
            </a:r>
            <a:endParaRPr lang="en-GB" sz="2800" dirty="0"/>
          </a:p>
          <a:p>
            <a:pPr marL="342900" indent="-342900">
              <a:lnSpc>
                <a:spcPct val="90000"/>
              </a:lnSpc>
              <a:spcBef>
                <a:spcPts val="1000"/>
              </a:spcBef>
              <a:buFont typeface="Arial" panose="020B0604020202020204" pitchFamily="34" charset="0"/>
              <a:buChar char="•"/>
            </a:pPr>
            <a:r>
              <a:rPr lang="en-GB" sz="2800" dirty="0"/>
              <a:t>SPM default: </a:t>
            </a:r>
            <a:r>
              <a:rPr lang="en-GB" sz="2800" dirty="0" smtClean="0"/>
              <a:t>filters</a:t>
            </a:r>
            <a:br>
              <a:rPr lang="en-GB" sz="2800" dirty="0" smtClean="0"/>
            </a:br>
            <a:r>
              <a:rPr lang="en-GB" sz="2800" dirty="0" smtClean="0"/>
              <a:t>out signals longer </a:t>
            </a:r>
            <a:br>
              <a:rPr lang="en-GB" sz="2800" dirty="0" smtClean="0"/>
            </a:br>
            <a:r>
              <a:rPr lang="en-GB" sz="2800" dirty="0" smtClean="0"/>
              <a:t>than 128s long</a:t>
            </a:r>
            <a:endParaRPr lang="en-GB" sz="2800" dirty="0"/>
          </a:p>
          <a:p>
            <a:pPr marL="228600" indent="-228600">
              <a:lnSpc>
                <a:spcPct val="90000"/>
              </a:lnSpc>
              <a:spcBef>
                <a:spcPts val="1000"/>
              </a:spcBef>
              <a:buFont typeface="Arial" panose="020B0604020202020204" pitchFamily="34" charset="0"/>
              <a:buChar char="•"/>
            </a:pPr>
            <a:endParaRPr lang="en-GB" sz="2800" dirty="0"/>
          </a:p>
        </p:txBody>
      </p:sp>
      <p:grpSp>
        <p:nvGrpSpPr>
          <p:cNvPr id="16" name="Group 15"/>
          <p:cNvGrpSpPr/>
          <p:nvPr/>
        </p:nvGrpSpPr>
        <p:grpSpPr>
          <a:xfrm>
            <a:off x="4891623" y="3228879"/>
            <a:ext cx="2147352" cy="3114692"/>
            <a:chOff x="4612759" y="2785630"/>
            <a:chExt cx="2628900" cy="3787904"/>
          </a:xfrm>
        </p:grpSpPr>
        <p:pic>
          <p:nvPicPr>
            <p:cNvPr id="6" name="Picture 17" descr="x1improved_img"/>
            <p:cNvPicPr>
              <a:picLocks noChangeAspect="1" noChangeArrowheads="1"/>
            </p:cNvPicPr>
            <p:nvPr/>
          </p:nvPicPr>
          <p:blipFill>
            <a:blip r:embed="rId3"/>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7" name="Rectangle 18"/>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8" name="Picture 19" descr="highpass"/>
            <p:cNvPicPr>
              <a:picLocks noChangeAspect="1" noChangeArrowheads="1"/>
            </p:cNvPicPr>
            <p:nvPr/>
          </p:nvPicPr>
          <p:blipFill>
            <a:blip r:embed="rId4"/>
            <a:srcRect l="13324" t="7777" r="9993" b="11111"/>
            <a:stretch>
              <a:fillRect/>
            </a:stretch>
          </p:blipFill>
          <p:spPr bwMode="auto">
            <a:xfrm>
              <a:off x="5071616" y="2785630"/>
              <a:ext cx="2170043" cy="2873375"/>
            </a:xfrm>
            <a:prstGeom prst="rect">
              <a:avLst/>
            </a:prstGeom>
            <a:noFill/>
            <a:ln w="9525">
              <a:noFill/>
              <a:miter lim="800000"/>
              <a:headEnd/>
              <a:tailEnd/>
            </a:ln>
          </p:spPr>
        </p:pic>
        <p:sp>
          <p:nvSpPr>
            <p:cNvPr id="9" name="Rectangle 20"/>
            <p:cNvSpPr>
              <a:spLocks noChangeArrowheads="1"/>
            </p:cNvSpPr>
            <p:nvPr/>
          </p:nvSpPr>
          <p:spPr bwMode="auto">
            <a:xfrm>
              <a:off x="4612759" y="6268734"/>
              <a:ext cx="2628900" cy="304800"/>
            </a:xfrm>
            <a:prstGeom prst="rect">
              <a:avLst/>
            </a:prstGeom>
            <a:solidFill>
              <a:srgbClr val="00FF00"/>
            </a:solidFill>
            <a:ln w="9525">
              <a:noFill/>
              <a:miter lim="800000"/>
              <a:headEnd/>
              <a:tailEnd/>
            </a:ln>
          </p:spPr>
          <p:txBody>
            <a:bodyPr wrap="none" anchor="ctr"/>
            <a:lstStyle/>
            <a:p>
              <a:pPr eaLnBrk="0" hangingPunct="0"/>
              <a:endParaRPr lang="en-GB" dirty="0"/>
            </a:p>
          </p:txBody>
        </p:sp>
        <p:sp>
          <p:nvSpPr>
            <p:cNvPr id="10" name="Rectangle 21"/>
            <p:cNvSpPr>
              <a:spLocks noChangeArrowheads="1"/>
            </p:cNvSpPr>
            <p:nvPr/>
          </p:nvSpPr>
          <p:spPr bwMode="auto">
            <a:xfrm>
              <a:off x="4612759" y="5659005"/>
              <a:ext cx="458787" cy="304800"/>
            </a:xfrm>
            <a:prstGeom prst="rect">
              <a:avLst/>
            </a:prstGeom>
            <a:solidFill>
              <a:srgbClr val="FF0000"/>
            </a:solidFill>
            <a:ln w="9525">
              <a:noFill/>
              <a:miter lim="800000"/>
              <a:headEnd/>
              <a:tailEnd/>
            </a:ln>
          </p:spPr>
          <p:txBody>
            <a:bodyPr wrap="none" anchor="ctr"/>
            <a:lstStyle/>
            <a:p>
              <a:pPr eaLnBrk="0" hangingPunct="0"/>
              <a:endParaRPr lang="en-GB" dirty="0"/>
            </a:p>
          </p:txBody>
        </p:sp>
        <p:sp>
          <p:nvSpPr>
            <p:cNvPr id="11" name="Rectangle 22"/>
            <p:cNvSpPr>
              <a:spLocks noChangeArrowheads="1"/>
            </p:cNvSpPr>
            <p:nvPr/>
          </p:nvSpPr>
          <p:spPr bwMode="auto">
            <a:xfrm>
              <a:off x="4842946" y="5963805"/>
              <a:ext cx="2398713" cy="304800"/>
            </a:xfrm>
            <a:prstGeom prst="rect">
              <a:avLst/>
            </a:prstGeom>
            <a:solidFill>
              <a:srgbClr val="000000"/>
            </a:solidFill>
            <a:ln w="9525">
              <a:noFill/>
              <a:miter lim="800000"/>
              <a:headEnd/>
              <a:tailEnd/>
            </a:ln>
          </p:spPr>
          <p:txBody>
            <a:bodyPr wrap="none" anchor="ctr"/>
            <a:lstStyle/>
            <a:p>
              <a:pPr eaLnBrk="0" hangingPunct="0"/>
              <a:endParaRPr lang="en-GB" dirty="0"/>
            </a:p>
          </p:txBody>
        </p:sp>
      </p:grpSp>
      <p:grpSp>
        <p:nvGrpSpPr>
          <p:cNvPr id="13" name="Group 23"/>
          <p:cNvGrpSpPr>
            <a:grpSpLocks/>
          </p:cNvGrpSpPr>
          <p:nvPr/>
        </p:nvGrpSpPr>
        <p:grpSpPr bwMode="auto">
          <a:xfrm>
            <a:off x="7317859" y="1271428"/>
            <a:ext cx="4314825" cy="5373687"/>
            <a:chOff x="2858" y="728"/>
            <a:chExt cx="3057" cy="3385"/>
          </a:xfrm>
        </p:grpSpPr>
        <p:pic>
          <p:nvPicPr>
            <p:cNvPr id="14" name="Picture 24" descr="hpfit"/>
            <p:cNvPicPr>
              <a:picLocks noChangeAspect="1" noChangeArrowheads="1"/>
            </p:cNvPicPr>
            <p:nvPr/>
          </p:nvPicPr>
          <p:blipFill>
            <a:blip r:embed="rId5"/>
            <a:srcRect l="3886" t="3488" r="9715" b="1550"/>
            <a:stretch>
              <a:fillRect/>
            </a:stretch>
          </p:blipFill>
          <p:spPr bwMode="auto">
            <a:xfrm>
              <a:off x="2858" y="728"/>
              <a:ext cx="3057" cy="2406"/>
            </a:xfrm>
            <a:prstGeom prst="rect">
              <a:avLst/>
            </a:prstGeom>
            <a:noFill/>
            <a:ln w="9525">
              <a:noFill/>
              <a:miter lim="800000"/>
              <a:headEnd/>
              <a:tailEnd/>
            </a:ln>
          </p:spPr>
        </p:pic>
        <p:sp>
          <p:nvSpPr>
            <p:cNvPr id="15"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p>
              <a:pPr eaLnBrk="0" hangingPunct="0">
                <a:spcBef>
                  <a:spcPct val="50000"/>
                </a:spcBef>
              </a:pPr>
              <a:r>
                <a:rPr lang="en-GB" sz="1600" dirty="0">
                  <a:solidFill>
                    <a:srgbClr val="003399"/>
                  </a:solidFill>
                </a:rPr>
                <a:t>blue</a:t>
              </a:r>
              <a:r>
                <a:rPr lang="en-GB" sz="1600" dirty="0">
                  <a:solidFill>
                    <a:srgbClr val="FFFFFF"/>
                  </a:solidFill>
                </a:rPr>
                <a:t> </a:t>
              </a:r>
              <a:r>
                <a:rPr lang="en-GB" sz="1600" dirty="0">
                  <a:solidFill>
                    <a:srgbClr val="000000"/>
                  </a:solidFill>
                </a:rPr>
                <a:t>= 	data</a:t>
              </a:r>
            </a:p>
            <a:p>
              <a:pPr eaLnBrk="0" hangingPunct="0">
                <a:spcBef>
                  <a:spcPct val="20000"/>
                </a:spcBef>
              </a:pPr>
              <a:r>
                <a:rPr lang="en-GB" sz="1600" dirty="0">
                  <a:solidFill>
                    <a:srgbClr val="000000"/>
                  </a:solidFill>
                </a:rPr>
                <a:t>black = 	</a:t>
              </a:r>
              <a:r>
                <a:rPr lang="en-GB" sz="1600" dirty="0" smtClean="0">
                  <a:solidFill>
                    <a:srgbClr val="000000"/>
                  </a:solidFill>
                </a:rPr>
                <a:t>mean signal </a:t>
              </a:r>
              <a:r>
                <a:rPr lang="en-GB" sz="1600" dirty="0">
                  <a:solidFill>
                    <a:srgbClr val="000000"/>
                  </a:solidFill>
                </a:rPr>
                <a:t>+ low-frequency </a:t>
              </a:r>
              <a:r>
                <a:rPr lang="en-GB" sz="1600" dirty="0" smtClean="0">
                  <a:solidFill>
                    <a:srgbClr val="000000"/>
                  </a:solidFill>
                </a:rPr>
                <a:t>drift</a:t>
              </a:r>
            </a:p>
            <a:p>
              <a:pPr eaLnBrk="0" hangingPunct="0">
                <a:spcBef>
                  <a:spcPct val="20000"/>
                </a:spcBef>
              </a:pPr>
              <a:r>
                <a:rPr lang="en-GB" sz="1600" dirty="0">
                  <a:solidFill>
                    <a:srgbClr val="FF0000"/>
                  </a:solidFill>
                </a:rPr>
                <a:t>red</a:t>
              </a:r>
              <a:r>
                <a:rPr lang="en-GB" sz="1600" dirty="0">
                  <a:solidFill>
                    <a:srgbClr val="FFFFFF"/>
                  </a:solidFill>
                </a:rPr>
                <a:t> </a:t>
              </a:r>
              <a:r>
                <a:rPr lang="en-GB" sz="1600" dirty="0">
                  <a:solidFill>
                    <a:srgbClr val="000000"/>
                  </a:solidFill>
                </a:rPr>
                <a:t>= 	predicted response, NOT taking into 	        		account low-frequency </a:t>
              </a:r>
              <a:r>
                <a:rPr lang="en-GB" sz="1600" dirty="0" smtClean="0">
                  <a:solidFill>
                    <a:srgbClr val="000000"/>
                  </a:solidFill>
                </a:rPr>
                <a:t>drift</a:t>
              </a:r>
              <a:endParaRPr lang="en-GB" sz="1600" dirty="0">
                <a:solidFill>
                  <a:srgbClr val="000000"/>
                </a:solidFill>
              </a:endParaRPr>
            </a:p>
            <a:p>
              <a:pPr eaLnBrk="0" hangingPunct="0">
                <a:spcBef>
                  <a:spcPct val="20000"/>
                </a:spcBef>
              </a:pPr>
              <a:r>
                <a:rPr lang="en-GB" sz="1600" dirty="0">
                  <a:solidFill>
                    <a:srgbClr val="00FF00"/>
                  </a:solidFill>
                </a:rPr>
                <a:t>green</a:t>
              </a:r>
              <a:r>
                <a:rPr lang="en-GB" sz="1600" dirty="0">
                  <a:solidFill>
                    <a:srgbClr val="FFFFFF"/>
                  </a:solidFill>
                </a:rPr>
                <a:t> </a:t>
              </a:r>
              <a:r>
                <a:rPr lang="en-GB" sz="1600" dirty="0">
                  <a:solidFill>
                    <a:srgbClr val="000000"/>
                  </a:solidFill>
                </a:rPr>
                <a:t>= 	predicted response, taking into </a:t>
              </a:r>
              <a:r>
                <a:rPr lang="en-GB" sz="1600" dirty="0" smtClean="0">
                  <a:solidFill>
                    <a:srgbClr val="000000"/>
                  </a:solidFill>
                </a:rPr>
                <a:t>			        account low-frequency drift</a:t>
              </a:r>
              <a:endParaRPr lang="en-GB" sz="1600" dirty="0">
                <a:solidFill>
                  <a:srgbClr val="000000"/>
                </a:solidFill>
              </a:endParaRPr>
            </a:p>
          </p:txBody>
        </p:sp>
      </p:grpSp>
    </p:spTree>
    <p:extLst>
      <p:ext uri="{BB962C8B-B14F-4D97-AF65-F5344CB8AC3E}">
        <p14:creationId xmlns:p14="http://schemas.microsoft.com/office/powerpoint/2010/main" val="405107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1251678" y="1874517"/>
            <a:ext cx="10178322" cy="3593591"/>
          </a:xfrm>
        </p:spPr>
        <p:txBody>
          <a:bodyPr>
            <a:normAutofit/>
          </a:bodyPr>
          <a:lstStyle/>
          <a:p>
            <a:r>
              <a:rPr lang="en-GB" sz="2800" dirty="0"/>
              <a:t>Introduction</a:t>
            </a:r>
          </a:p>
          <a:p>
            <a:r>
              <a:rPr lang="en-GB" sz="2800" dirty="0"/>
              <a:t>GLM</a:t>
            </a:r>
          </a:p>
          <a:p>
            <a:r>
              <a:rPr lang="en-GB" sz="2800" dirty="0"/>
              <a:t>Design Matrix</a:t>
            </a:r>
          </a:p>
          <a:p>
            <a:r>
              <a:rPr lang="en-GB" sz="2800" dirty="0"/>
              <a:t>Contrasts</a:t>
            </a:r>
          </a:p>
          <a:p>
            <a:r>
              <a:rPr lang="en-GB" sz="2800" dirty="0"/>
              <a:t>Inference</a:t>
            </a:r>
          </a:p>
          <a:p>
            <a:r>
              <a:rPr lang="en-GB" sz="2800" dirty="0"/>
              <a:t>Methodology</a:t>
            </a:r>
          </a:p>
        </p:txBody>
      </p:sp>
      <p:sp>
        <p:nvSpPr>
          <p:cNvPr id="4" name="Rectangle 3"/>
          <p:cNvSpPr/>
          <p:nvPr/>
        </p:nvSpPr>
        <p:spPr>
          <a:xfrm>
            <a:off x="1214607" y="1837449"/>
            <a:ext cx="2741613" cy="173365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3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our </a:t>
            </a:r>
            <a:r>
              <a:rPr lang="en-GB" dirty="0"/>
              <a:t>model</a:t>
            </a:r>
          </a:p>
        </p:txBody>
      </p:sp>
      <p:sp>
        <p:nvSpPr>
          <p:cNvPr id="3" name="Content Placeholder 2"/>
          <p:cNvSpPr>
            <a:spLocks noGrp="1"/>
          </p:cNvSpPr>
          <p:nvPr>
            <p:ph idx="1"/>
          </p:nvPr>
        </p:nvSpPr>
        <p:spPr>
          <a:xfrm>
            <a:off x="1634737" y="5085832"/>
            <a:ext cx="9795263" cy="1969135"/>
          </a:xfrm>
        </p:spPr>
        <p:txBody>
          <a:bodyPr>
            <a:normAutofit/>
          </a:bodyPr>
          <a:lstStyle/>
          <a:p>
            <a:pPr marL="914400" lvl="2" indent="0">
              <a:buNone/>
            </a:pPr>
            <a:endParaRPr lang="en-GB" sz="2000" dirty="0">
              <a:solidFill>
                <a:schemeClr val="tx1"/>
              </a:solidFill>
            </a:endParaRPr>
          </a:p>
          <a:p>
            <a:r>
              <a:rPr lang="en-GB" dirty="0">
                <a:solidFill>
                  <a:schemeClr val="tx1"/>
                </a:solidFill>
              </a:rPr>
              <a:t>Our </a:t>
            </a:r>
            <a:r>
              <a:rPr lang="en-GB" b="1" dirty="0">
                <a:solidFill>
                  <a:schemeClr val="tx1"/>
                </a:solidFill>
              </a:rPr>
              <a:t>design matrix </a:t>
            </a:r>
            <a:r>
              <a:rPr lang="en-GB" dirty="0">
                <a:solidFill>
                  <a:schemeClr val="tx1"/>
                </a:solidFill>
              </a:rPr>
              <a:t>includes all available knowledge about experimentally controlled factors and potential confounds that may affect our data</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2" y="1517823"/>
            <a:ext cx="7854696" cy="3924703"/>
          </a:xfrm>
          <a:prstGeom prst="rect">
            <a:avLst/>
          </a:prstGeom>
        </p:spPr>
      </p:pic>
      <p:sp>
        <p:nvSpPr>
          <p:cNvPr id="5" name="TextBox 4"/>
          <p:cNvSpPr txBox="1"/>
          <p:nvPr/>
        </p:nvSpPr>
        <p:spPr>
          <a:xfrm>
            <a:off x="9635058" y="2311405"/>
            <a:ext cx="2235200" cy="369332"/>
          </a:xfrm>
          <a:prstGeom prst="rect">
            <a:avLst/>
          </a:prstGeom>
          <a:noFill/>
        </p:spPr>
        <p:txBody>
          <a:bodyPr wrap="square" rtlCol="0">
            <a:spAutoFit/>
          </a:bodyPr>
          <a:lstStyle/>
          <a:p>
            <a:r>
              <a:rPr lang="en-GB" dirty="0" smtClean="0"/>
              <a:t>(nuisance </a:t>
            </a:r>
            <a:r>
              <a:rPr lang="en-GB" dirty="0" err="1" smtClean="0"/>
              <a:t>regressors</a:t>
            </a:r>
            <a:r>
              <a:rPr lang="en-GB" dirty="0" smtClean="0"/>
              <a:t>)</a:t>
            </a:r>
            <a:endParaRPr lang="en-GB" dirty="0"/>
          </a:p>
        </p:txBody>
      </p:sp>
      <p:sp>
        <p:nvSpPr>
          <p:cNvPr id="6" name="TextBox 5"/>
          <p:cNvSpPr txBox="1"/>
          <p:nvPr/>
        </p:nvSpPr>
        <p:spPr>
          <a:xfrm>
            <a:off x="9635058" y="1420521"/>
            <a:ext cx="2235200" cy="646331"/>
          </a:xfrm>
          <a:prstGeom prst="rect">
            <a:avLst/>
          </a:prstGeom>
          <a:noFill/>
        </p:spPr>
        <p:txBody>
          <a:bodyPr wrap="square" rtlCol="0">
            <a:spAutoFit/>
          </a:bodyPr>
          <a:lstStyle/>
          <a:p>
            <a:r>
              <a:rPr lang="en-GB" dirty="0" smtClean="0"/>
              <a:t>(experimental condition </a:t>
            </a:r>
            <a:r>
              <a:rPr lang="en-GB" dirty="0" err="1" smtClean="0"/>
              <a:t>regressor</a:t>
            </a:r>
            <a:r>
              <a:rPr lang="en-GB" dirty="0" smtClean="0"/>
              <a:t>)</a:t>
            </a:r>
            <a:endParaRPr lang="en-GB" dirty="0"/>
          </a:p>
        </p:txBody>
      </p:sp>
    </p:spTree>
    <p:extLst>
      <p:ext uri="{BB962C8B-B14F-4D97-AF65-F5344CB8AC3E}">
        <p14:creationId xmlns:p14="http://schemas.microsoft.com/office/powerpoint/2010/main" val="89875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94" y="471285"/>
            <a:ext cx="10319706" cy="1492132"/>
          </a:xfrm>
        </p:spPr>
        <p:txBody>
          <a:bodyPr>
            <a:normAutofit fontScale="90000"/>
          </a:bodyPr>
          <a:lstStyle/>
          <a:p>
            <a:r>
              <a:rPr lang="en-GB" dirty="0"/>
              <a:t>Parameter </a:t>
            </a:r>
            <a:r>
              <a:rPr lang="en-GB" dirty="0" smtClean="0"/>
              <a:t>estimation – </a:t>
            </a:r>
            <a:r>
              <a:rPr lang="en-GB" sz="4400" dirty="0" smtClean="0"/>
              <a:t>method of 								  least squares</a:t>
            </a:r>
            <a:r>
              <a:rPr lang="en-GB" dirty="0"/>
              <a:t/>
            </a:r>
            <a:br>
              <a:rPr lang="en-GB" dirty="0"/>
            </a:br>
            <a:endParaRPr lang="en-GB" dirty="0"/>
          </a:p>
        </p:txBody>
      </p:sp>
      <p:sp>
        <p:nvSpPr>
          <p:cNvPr id="3" name="Content Placeholder 2"/>
          <p:cNvSpPr>
            <a:spLocks noGrp="1"/>
          </p:cNvSpPr>
          <p:nvPr>
            <p:ph idx="1"/>
          </p:nvPr>
        </p:nvSpPr>
        <p:spPr>
          <a:xfrm>
            <a:off x="1577347" y="1871494"/>
            <a:ext cx="4764608" cy="4432300"/>
          </a:xfrm>
        </p:spPr>
        <p:txBody>
          <a:bodyPr>
            <a:noAutofit/>
          </a:bodyPr>
          <a:lstStyle/>
          <a:p>
            <a:r>
              <a:rPr lang="en-US" sz="2200" dirty="0" smtClean="0">
                <a:solidFill>
                  <a:schemeClr val="tx1"/>
                </a:solidFill>
              </a:rPr>
              <a:t>Once the design matrix is specified, SPM </a:t>
            </a:r>
            <a:r>
              <a:rPr lang="en-US" sz="2200" dirty="0">
                <a:solidFill>
                  <a:schemeClr val="tx1"/>
                </a:solidFill>
              </a:rPr>
              <a:t>calculates the parameters (β) for each </a:t>
            </a:r>
            <a:r>
              <a:rPr lang="en-US" sz="2200" dirty="0" err="1">
                <a:solidFill>
                  <a:schemeClr val="tx1"/>
                </a:solidFill>
              </a:rPr>
              <a:t>regressor</a:t>
            </a:r>
            <a:r>
              <a:rPr lang="en-US" sz="2200" dirty="0">
                <a:solidFill>
                  <a:schemeClr val="tx1"/>
                </a:solidFill>
              </a:rPr>
              <a:t> by minimizing the </a:t>
            </a:r>
            <a:r>
              <a:rPr lang="en-US" sz="2200" dirty="0" smtClean="0">
                <a:solidFill>
                  <a:schemeClr val="tx1"/>
                </a:solidFill>
              </a:rPr>
              <a:t>Sum of Squared Errors (SSE)</a:t>
            </a:r>
          </a:p>
          <a:p>
            <a:r>
              <a:rPr lang="en-US" sz="2200" dirty="0" smtClean="0">
                <a:solidFill>
                  <a:schemeClr val="tx1"/>
                </a:solidFill>
              </a:rPr>
              <a:t>Remember is still just for 1 voxel, so data on the graph represents different observations in the time-series </a:t>
            </a:r>
          </a:p>
          <a:p>
            <a:r>
              <a:rPr lang="en-US" sz="2200" dirty="0" smtClean="0">
                <a:solidFill>
                  <a:schemeClr val="tx1"/>
                </a:solidFill>
              </a:rPr>
              <a:t>The beta value for a specific voxel is the “slope” of the model fit and reflects the relationship between </a:t>
            </a:r>
            <a:r>
              <a:rPr lang="en-US" sz="2200" dirty="0" err="1" smtClean="0">
                <a:solidFill>
                  <a:schemeClr val="tx1"/>
                </a:solidFill>
              </a:rPr>
              <a:t>regressor</a:t>
            </a:r>
            <a:r>
              <a:rPr lang="en-US" sz="2200" dirty="0" smtClean="0">
                <a:solidFill>
                  <a:schemeClr val="tx1"/>
                </a:solidFill>
              </a:rPr>
              <a:t> X1 and the BOLD signal Y</a:t>
            </a:r>
            <a:endParaRPr lang="en-GB" sz="2200" dirty="0" smtClean="0">
              <a:solidFill>
                <a:schemeClr val="tx1"/>
              </a:solidFill>
            </a:endParaRPr>
          </a:p>
        </p:txBody>
      </p:sp>
      <p:pic>
        <p:nvPicPr>
          <p:cNvPr id="13314" name="Picture 2" descr="http://mriquestions.com/uploads/3/4/5/7/34572113/6822689_orig.jpeg"/>
          <p:cNvPicPr>
            <a:picLocks noChangeAspect="1" noChangeArrowheads="1"/>
          </p:cNvPicPr>
          <p:nvPr/>
        </p:nvPicPr>
        <p:blipFill rotWithShape="1">
          <a:blip r:embed="rId3">
            <a:extLst>
              <a:ext uri="{28A0092B-C50C-407E-A947-70E740481C1C}">
                <a14:useLocalDpi xmlns:a14="http://schemas.microsoft.com/office/drawing/2010/main" val="0"/>
              </a:ext>
            </a:extLst>
          </a:blip>
          <a:srcRect b="6615"/>
          <a:stretch/>
        </p:blipFill>
        <p:spPr bwMode="auto">
          <a:xfrm>
            <a:off x="6594647" y="2409532"/>
            <a:ext cx="4953760" cy="32546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138077" y="5507005"/>
            <a:ext cx="1866900" cy="400110"/>
          </a:xfrm>
          <a:prstGeom prst="rect">
            <a:avLst/>
          </a:prstGeom>
          <a:noFill/>
        </p:spPr>
        <p:txBody>
          <a:bodyPr wrap="square" rtlCol="0">
            <a:spAutoFit/>
          </a:bodyPr>
          <a:lstStyle/>
          <a:p>
            <a:r>
              <a:rPr lang="en-GB" sz="2000" b="1" dirty="0" err="1" smtClean="0">
                <a:latin typeface="Times New Roman" panose="02020603050405020304" pitchFamily="18" charset="0"/>
                <a:cs typeface="Times New Roman" panose="02020603050405020304" pitchFamily="18" charset="0"/>
              </a:rPr>
              <a:t>Regressor</a:t>
            </a:r>
            <a:r>
              <a:rPr lang="en-GB" sz="2000" b="1" dirty="0" smtClean="0">
                <a:latin typeface="Times New Roman" panose="02020603050405020304" pitchFamily="18" charset="0"/>
                <a:cs typeface="Times New Roman" panose="02020603050405020304" pitchFamily="18" charset="0"/>
              </a:rPr>
              <a:t> (X1)</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759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1251678" y="1874517"/>
            <a:ext cx="10178322" cy="3593591"/>
          </a:xfrm>
        </p:spPr>
        <p:txBody>
          <a:bodyPr>
            <a:normAutofit/>
          </a:bodyPr>
          <a:lstStyle/>
          <a:p>
            <a:r>
              <a:rPr lang="en-GB" sz="2800" dirty="0">
                <a:solidFill>
                  <a:schemeClr val="tx1"/>
                </a:solidFill>
              </a:rPr>
              <a:t>Introduction</a:t>
            </a:r>
          </a:p>
          <a:p>
            <a:r>
              <a:rPr lang="en-GB" sz="2800" dirty="0">
                <a:solidFill>
                  <a:schemeClr val="tx1"/>
                </a:solidFill>
              </a:rPr>
              <a:t>Design Matrix</a:t>
            </a:r>
          </a:p>
          <a:p>
            <a:r>
              <a:rPr lang="en-GB" sz="2800" dirty="0">
                <a:solidFill>
                  <a:schemeClr val="tx1"/>
                </a:solidFill>
              </a:rPr>
              <a:t>GLM</a:t>
            </a:r>
          </a:p>
          <a:p>
            <a:r>
              <a:rPr lang="en-GB" sz="2800" dirty="0">
                <a:solidFill>
                  <a:schemeClr val="tx1"/>
                </a:solidFill>
              </a:rPr>
              <a:t>Contrast</a:t>
            </a:r>
          </a:p>
          <a:p>
            <a:r>
              <a:rPr lang="en-GB" sz="2800" dirty="0">
                <a:solidFill>
                  <a:schemeClr val="tx1"/>
                </a:solidFill>
              </a:rPr>
              <a:t>Inference</a:t>
            </a:r>
          </a:p>
          <a:p>
            <a:r>
              <a:rPr lang="en-GB" sz="2800" dirty="0">
                <a:solidFill>
                  <a:schemeClr val="tx1"/>
                </a:solidFill>
              </a:rPr>
              <a:t>Methodology</a:t>
            </a:r>
          </a:p>
        </p:txBody>
      </p:sp>
      <p:sp>
        <p:nvSpPr>
          <p:cNvPr id="4" name="Rectangle 3"/>
          <p:cNvSpPr/>
          <p:nvPr/>
        </p:nvSpPr>
        <p:spPr>
          <a:xfrm>
            <a:off x="1169463" y="3510891"/>
            <a:ext cx="2552305" cy="18770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8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629075" y="827794"/>
            <a:ext cx="8932361" cy="5336383"/>
            <a:chOff x="1644315" y="1437394"/>
            <a:chExt cx="8932361" cy="5336383"/>
          </a:xfrm>
        </p:grpSpPr>
        <p:pic>
          <p:nvPicPr>
            <p:cNvPr id="4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4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p:spPr>
        </p:pic>
        <p:sp>
          <p:nvSpPr>
            <p:cNvPr id="46"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7" name="Rectangle 10"/>
            <p:cNvSpPr>
              <a:spLocks noChangeArrowheads="1"/>
            </p:cNvSpPr>
            <p:nvPr/>
          </p:nvSpPr>
          <p:spPr bwMode="auto">
            <a:xfrm>
              <a:off x="2477370" y="4717830"/>
              <a:ext cx="1593386"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Normalisation</a:t>
              </a:r>
            </a:p>
          </p:txBody>
        </p:sp>
        <p:sp>
          <p:nvSpPr>
            <p:cNvPr id="48" name="Rectangle 12"/>
            <p:cNvSpPr>
              <a:spLocks noChangeArrowheads="1"/>
            </p:cNvSpPr>
            <p:nvPr/>
          </p:nvSpPr>
          <p:spPr bwMode="auto">
            <a:xfrm>
              <a:off x="7713712" y="1437394"/>
              <a:ext cx="2862964"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Statistical Parametric Map</a:t>
              </a:r>
            </a:p>
          </p:txBody>
        </p:sp>
        <p:sp>
          <p:nvSpPr>
            <p:cNvPr id="49" name="Rectangle 14"/>
            <p:cNvSpPr>
              <a:spLocks noChangeArrowheads="1"/>
            </p:cNvSpPr>
            <p:nvPr/>
          </p:nvSpPr>
          <p:spPr bwMode="auto">
            <a:xfrm>
              <a:off x="5166945" y="6264880"/>
              <a:ext cx="2311531"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Parameter estimates</a:t>
              </a:r>
            </a:p>
          </p:txBody>
        </p:sp>
        <p:pic>
          <p:nvPicPr>
            <p:cNvPr id="5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5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p:spPr>
        </p:pic>
        <p:sp>
          <p:nvSpPr>
            <p:cNvPr id="5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General Linear Model</a:t>
              </a: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Realignment</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Smoothing</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5" name="Rectangle 20"/>
            <p:cNvSpPr>
              <a:spLocks noChangeArrowheads="1"/>
            </p:cNvSpPr>
            <p:nvPr/>
          </p:nvSpPr>
          <p:spPr bwMode="auto">
            <a:xfrm>
              <a:off x="5600134" y="1467146"/>
              <a:ext cx="1593386" cy="366767"/>
            </a:xfrm>
            <a:prstGeom prst="rect">
              <a:avLst/>
            </a:prstGeom>
            <a:noFill/>
            <a:ln w="9525">
              <a:noFill/>
              <a:miter lim="800000"/>
              <a:headEnd/>
              <a:tailEnd/>
            </a:ln>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matrix</a:t>
              </a:r>
            </a:p>
          </p:txBody>
        </p:sp>
        <p:pic>
          <p:nvPicPr>
            <p:cNvPr id="5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57" name="Rectangle 22"/>
            <p:cNvSpPr>
              <a:spLocks noChangeArrowheads="1"/>
            </p:cNvSpPr>
            <p:nvPr/>
          </p:nvSpPr>
          <p:spPr bwMode="auto">
            <a:xfrm>
              <a:off x="3899116" y="5885946"/>
              <a:ext cx="1324081" cy="64376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Anatomical</a:t>
              </a:r>
              <a:b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reference</a:t>
              </a:r>
            </a:p>
          </p:txBody>
        </p:sp>
        <p:sp>
          <p:nvSpPr>
            <p:cNvPr id="58" name="Rectangle 23"/>
            <p:cNvSpPr>
              <a:spLocks noChangeArrowheads="1"/>
            </p:cNvSpPr>
            <p:nvPr/>
          </p:nvSpPr>
          <p:spPr bwMode="auto">
            <a:xfrm>
              <a:off x="3491316" y="1479673"/>
              <a:ext cx="1388202"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Spatial filter</a:t>
              </a:r>
            </a:p>
          </p:txBody>
        </p:sp>
        <p:sp>
          <p:nvSpPr>
            <p:cNvPr id="5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2"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8"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9"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Statistical</a:t>
              </a:r>
              <a:b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b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Inference</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70" name="Rectangle 35"/>
            <p:cNvSpPr>
              <a:spLocks noChangeArrowheads="1"/>
            </p:cNvSpPr>
            <p:nvPr/>
          </p:nvSpPr>
          <p:spPr bwMode="auto">
            <a:xfrm>
              <a:off x="9698737" y="4461032"/>
              <a:ext cx="631584" cy="366767"/>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RFT</a:t>
              </a:r>
            </a:p>
          </p:txBody>
        </p:sp>
        <p:sp>
          <p:nvSpPr>
            <p:cNvPr id="71"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7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73"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4" name="Rectangle 39"/>
            <p:cNvSpPr>
              <a:spLocks noChangeArrowheads="1"/>
            </p:cNvSpPr>
            <p:nvPr/>
          </p:nvSpPr>
          <p:spPr bwMode="auto">
            <a:xfrm>
              <a:off x="9263986" y="5796693"/>
              <a:ext cx="958597"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 &lt;0.05</a:t>
              </a:r>
            </a:p>
          </p:txBody>
        </p:sp>
        <p:sp>
          <p:nvSpPr>
            <p:cNvPr id="7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77" name="Group 43"/>
            <p:cNvGrpSpPr>
              <a:grpSpLocks/>
            </p:cNvGrpSpPr>
            <p:nvPr/>
          </p:nvGrpSpPr>
          <p:grpSpPr bwMode="auto">
            <a:xfrm>
              <a:off x="1644315" y="1557965"/>
              <a:ext cx="1507432" cy="1393598"/>
              <a:chOff x="197" y="764"/>
              <a:chExt cx="987" cy="890"/>
            </a:xfrm>
          </p:grpSpPr>
          <p:pic>
            <p:nvPicPr>
              <p:cNvPr id="79"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80"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81"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grpSp>
      <p:sp>
        <p:nvSpPr>
          <p:cNvPr id="2" name="Rectangle 1">
            <a:extLst>
              <a:ext uri="{FF2B5EF4-FFF2-40B4-BE49-F238E27FC236}">
                <a16:creationId xmlns:a16="http://schemas.microsoft.com/office/drawing/2014/main" id="{9B1EEE2B-8E39-BA40-ADEF-1D06A6279E97}"/>
              </a:ext>
            </a:extLst>
          </p:cNvPr>
          <p:cNvSpPr/>
          <p:nvPr/>
        </p:nvSpPr>
        <p:spPr>
          <a:xfrm>
            <a:off x="7575867" y="685806"/>
            <a:ext cx="3087115" cy="554519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361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inference: Contrasts</a:t>
            </a:r>
          </a:p>
        </p:txBody>
      </p:sp>
      <p:sp>
        <p:nvSpPr>
          <p:cNvPr id="3" name="Content Placeholder 2"/>
          <p:cNvSpPr>
            <a:spLocks noGrp="1"/>
          </p:cNvSpPr>
          <p:nvPr>
            <p:ph idx="1"/>
          </p:nvPr>
        </p:nvSpPr>
        <p:spPr>
          <a:xfrm>
            <a:off x="1251678" y="1716505"/>
            <a:ext cx="10178322" cy="4163087"/>
          </a:xfrm>
        </p:spPr>
        <p:txBody>
          <a:bodyPr>
            <a:normAutofit fontScale="92500" lnSpcReduction="10000"/>
          </a:bodyPr>
          <a:lstStyle/>
          <a:p>
            <a:pPr marL="0" indent="0">
              <a:buNone/>
            </a:pPr>
            <a:r>
              <a:rPr lang="en-GB" dirty="0">
                <a:solidFill>
                  <a:schemeClr val="tx1"/>
                </a:solidFill>
              </a:rPr>
              <a:t>WHAT:</a:t>
            </a:r>
          </a:p>
          <a:p>
            <a:pPr marL="0" indent="0">
              <a:buNone/>
            </a:pPr>
            <a:r>
              <a:rPr lang="en-GB" dirty="0">
                <a:solidFill>
                  <a:schemeClr val="tx1"/>
                </a:solidFill>
              </a:rPr>
              <a:t>We want to know if there is a </a:t>
            </a:r>
            <a:r>
              <a:rPr lang="en-GB" b="1" dirty="0">
                <a:solidFill>
                  <a:schemeClr val="tx1"/>
                </a:solidFill>
              </a:rPr>
              <a:t>significant activation </a:t>
            </a:r>
            <a:r>
              <a:rPr lang="en-GB" dirty="0">
                <a:solidFill>
                  <a:schemeClr val="tx1"/>
                </a:solidFill>
              </a:rPr>
              <a:t>in a particular voxel due to our experiment conditions</a:t>
            </a:r>
          </a:p>
          <a:p>
            <a:pPr lvl="1"/>
            <a:r>
              <a:rPr lang="en-GB" dirty="0">
                <a:solidFill>
                  <a:schemeClr val="tx1"/>
                </a:solidFill>
              </a:rPr>
              <a:t>Evaluating whether the experimental manipulation caused a significant change in the parameter weights</a:t>
            </a:r>
          </a:p>
          <a:p>
            <a:pPr marL="0" indent="0">
              <a:buNone/>
            </a:pPr>
            <a:endParaRPr lang="en-GB" dirty="0">
              <a:solidFill>
                <a:schemeClr val="tx1"/>
              </a:solidFill>
            </a:endParaRPr>
          </a:p>
          <a:p>
            <a:pPr marL="0" indent="0">
              <a:buNone/>
            </a:pPr>
            <a:r>
              <a:rPr lang="en-GB" dirty="0">
                <a:solidFill>
                  <a:schemeClr val="tx1"/>
                </a:solidFill>
              </a:rPr>
              <a:t>HOW:</a:t>
            </a:r>
          </a:p>
          <a:p>
            <a:pPr marL="0" indent="0">
              <a:buNone/>
            </a:pPr>
            <a:r>
              <a:rPr lang="en-GB" dirty="0">
                <a:solidFill>
                  <a:schemeClr val="tx1"/>
                </a:solidFill>
              </a:rPr>
              <a:t>We use </a:t>
            </a:r>
            <a:r>
              <a:rPr lang="en-GB" b="1" dirty="0">
                <a:solidFill>
                  <a:schemeClr val="tx1"/>
                </a:solidFill>
              </a:rPr>
              <a:t>contrasts</a:t>
            </a:r>
          </a:p>
          <a:p>
            <a:pPr lvl="1"/>
            <a:r>
              <a:rPr lang="en-GB" dirty="0">
                <a:solidFill>
                  <a:schemeClr val="tx1"/>
                </a:solidFill>
              </a:rPr>
              <a:t>Specify effects of interest</a:t>
            </a:r>
          </a:p>
          <a:p>
            <a:pPr lvl="1"/>
            <a:r>
              <a:rPr lang="en-GB" dirty="0">
                <a:solidFill>
                  <a:schemeClr val="tx1"/>
                </a:solidFill>
              </a:rPr>
              <a:t>Perform statistical evaluation of hypothesis</a:t>
            </a:r>
          </a:p>
          <a:p>
            <a:pPr marL="457200" lvl="1" indent="0">
              <a:buNone/>
            </a:pPr>
            <a:endParaRPr lang="en-GB" dirty="0">
              <a:solidFill>
                <a:schemeClr val="tx1"/>
              </a:solidFill>
            </a:endParaRPr>
          </a:p>
          <a:p>
            <a:r>
              <a:rPr lang="en-GB" dirty="0">
                <a:solidFill>
                  <a:schemeClr val="tx1"/>
                </a:solidFill>
              </a:rPr>
              <a:t>Contrasts and their interpretation depend on the model specification and design of the experiment</a:t>
            </a:r>
          </a:p>
        </p:txBody>
      </p:sp>
      <p:pic>
        <p:nvPicPr>
          <p:cNvPr id="6" name="Picture 5"/>
          <p:cNvPicPr>
            <a:picLocks noChangeAspect="1"/>
          </p:cNvPicPr>
          <p:nvPr/>
        </p:nvPicPr>
        <p:blipFill>
          <a:blip r:embed="rId3"/>
          <a:stretch>
            <a:fillRect/>
          </a:stretch>
        </p:blipFill>
        <p:spPr>
          <a:xfrm>
            <a:off x="3670874" y="6033988"/>
            <a:ext cx="4460841" cy="555824"/>
          </a:xfrm>
          <a:prstGeom prst="rect">
            <a:avLst/>
          </a:prstGeom>
        </p:spPr>
      </p:pic>
    </p:spTree>
    <p:extLst>
      <p:ext uri="{BB962C8B-B14F-4D97-AF65-F5344CB8AC3E}">
        <p14:creationId xmlns:p14="http://schemas.microsoft.com/office/powerpoint/2010/main" val="132635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 Contrasts </a:t>
            </a:r>
          </a:p>
        </p:txBody>
      </p:sp>
      <p:sp>
        <p:nvSpPr>
          <p:cNvPr id="10" name="Content Placeholder 9"/>
          <p:cNvSpPr>
            <a:spLocks noGrp="1"/>
          </p:cNvSpPr>
          <p:nvPr>
            <p:ph sz="half" idx="1"/>
          </p:nvPr>
        </p:nvSpPr>
        <p:spPr>
          <a:xfrm>
            <a:off x="6321713" y="1829546"/>
            <a:ext cx="5270378" cy="4369552"/>
          </a:xfrm>
        </p:spPr>
        <p:style>
          <a:lnRef idx="2">
            <a:schemeClr val="accent3"/>
          </a:lnRef>
          <a:fillRef idx="1">
            <a:schemeClr val="lt1"/>
          </a:fillRef>
          <a:effectRef idx="0">
            <a:schemeClr val="accent3"/>
          </a:effectRef>
          <a:fontRef idx="minor">
            <a:schemeClr val="dk1"/>
          </a:fontRef>
        </p:style>
        <p:txBody>
          <a:bodyPr>
            <a:normAutofit/>
          </a:bodyPr>
          <a:lstStyle/>
          <a:p>
            <a:pPr>
              <a:spcBef>
                <a:spcPct val="50000"/>
              </a:spcBef>
              <a:buClr>
                <a:schemeClr val="tx1"/>
              </a:buClr>
            </a:pPr>
            <a:r>
              <a:rPr lang="en-GB" altLang="ja-JP" sz="2100" dirty="0"/>
              <a:t>C is a contrast vector = length no. of regressors</a:t>
            </a:r>
          </a:p>
          <a:p>
            <a:pPr>
              <a:spcBef>
                <a:spcPct val="50000"/>
              </a:spcBef>
              <a:buClr>
                <a:schemeClr val="tx1"/>
              </a:buClr>
            </a:pPr>
            <a:r>
              <a:rPr lang="en-GB" altLang="ja-JP" sz="2100" dirty="0"/>
              <a:t>E.g. </a:t>
            </a:r>
            <a:r>
              <a:rPr lang="en-GB" altLang="ja-JP" sz="2100" dirty="0" err="1"/>
              <a:t>c</a:t>
            </a:r>
            <a:r>
              <a:rPr lang="en-GB" altLang="ja-JP" sz="2100" baseline="30000" dirty="0" err="1"/>
              <a:t>T</a:t>
            </a:r>
            <a:r>
              <a:rPr lang="en-GB" altLang="ja-JP" sz="2100" dirty="0"/>
              <a:t> = [1 0 0 0 0 …]</a:t>
            </a:r>
          </a:p>
          <a:p>
            <a:pPr>
              <a:spcBef>
                <a:spcPct val="50000"/>
              </a:spcBef>
              <a:buClr>
                <a:schemeClr val="tx1"/>
              </a:buClr>
            </a:pPr>
            <a:r>
              <a:rPr lang="en-GB" altLang="ja-JP" sz="2100" dirty="0"/>
              <a:t>Linear combination:</a:t>
            </a:r>
            <a:br>
              <a:rPr lang="en-GB" altLang="ja-JP" sz="2100" dirty="0"/>
            </a:br>
            <a:r>
              <a:rPr lang="en-GB" altLang="ja-JP" sz="2100" dirty="0" err="1"/>
              <a:t>c</a:t>
            </a:r>
            <a:r>
              <a:rPr lang="en-GB" altLang="ja-JP" sz="2100" baseline="30000" dirty="0" err="1"/>
              <a:t>T</a:t>
            </a:r>
            <a:r>
              <a:rPr lang="en-GB" altLang="ja-JP" sz="2100" baseline="30000" dirty="0"/>
              <a:t> </a:t>
            </a:r>
            <a:r>
              <a:rPr lang="el-GR" sz="2100" dirty="0"/>
              <a:t>β</a:t>
            </a:r>
            <a:r>
              <a:rPr lang="en-GB" altLang="ja-JP" sz="2100" i="1" dirty="0"/>
              <a:t> = </a:t>
            </a:r>
            <a:r>
              <a:rPr lang="en-GB" altLang="ja-JP" sz="2100" dirty="0"/>
              <a:t>1</a:t>
            </a:r>
            <a:r>
              <a:rPr lang="el-GR" sz="2100" dirty="0"/>
              <a:t> </a:t>
            </a:r>
            <a:r>
              <a:rPr lang="en-GB" sz="2100" dirty="0"/>
              <a:t>(</a:t>
            </a:r>
            <a:r>
              <a:rPr lang="el-GR" sz="2100" dirty="0"/>
              <a:t>β</a:t>
            </a:r>
            <a:r>
              <a:rPr lang="en-GB" altLang="ja-JP" sz="2100" dirty="0"/>
              <a:t>1) + 0</a:t>
            </a:r>
            <a:r>
              <a:rPr lang="el-GR" sz="2100" dirty="0"/>
              <a:t> </a:t>
            </a:r>
            <a:r>
              <a:rPr lang="en-GB" sz="2100" dirty="0"/>
              <a:t>(</a:t>
            </a:r>
            <a:r>
              <a:rPr lang="el-GR" sz="2100" dirty="0"/>
              <a:t>β</a:t>
            </a:r>
            <a:r>
              <a:rPr lang="en-GB" altLang="ja-JP" sz="2100" dirty="0"/>
              <a:t>2) + 0</a:t>
            </a:r>
            <a:r>
              <a:rPr lang="el-GR" sz="2100" dirty="0"/>
              <a:t> </a:t>
            </a:r>
            <a:r>
              <a:rPr lang="en-GB" sz="2100" dirty="0"/>
              <a:t>(</a:t>
            </a:r>
            <a:r>
              <a:rPr lang="el-GR" sz="2100" dirty="0"/>
              <a:t>β</a:t>
            </a:r>
            <a:r>
              <a:rPr lang="en-GB" altLang="ja-JP" sz="2100" dirty="0"/>
              <a:t>3) + 0</a:t>
            </a:r>
            <a:r>
              <a:rPr lang="el-GR" sz="2100" dirty="0"/>
              <a:t> </a:t>
            </a:r>
            <a:r>
              <a:rPr lang="en-GB" sz="2100" dirty="0"/>
              <a:t>(</a:t>
            </a:r>
            <a:r>
              <a:rPr lang="el-GR" sz="2100" dirty="0"/>
              <a:t>β</a:t>
            </a:r>
            <a:r>
              <a:rPr lang="en-GB" altLang="ja-JP" sz="2100" dirty="0"/>
              <a:t>4) + 0</a:t>
            </a:r>
            <a:r>
              <a:rPr lang="el-GR" sz="2100" dirty="0"/>
              <a:t> </a:t>
            </a:r>
            <a:r>
              <a:rPr lang="en-GB" sz="2100" dirty="0"/>
              <a:t>(</a:t>
            </a:r>
            <a:r>
              <a:rPr lang="el-GR" sz="2100" dirty="0"/>
              <a:t>β</a:t>
            </a:r>
            <a:r>
              <a:rPr lang="en-GB" altLang="ja-JP" sz="2100" dirty="0"/>
              <a:t>5) + . . .</a:t>
            </a:r>
            <a:endParaRPr lang="en-GB" altLang="ja-JP" sz="2100" baseline="30000" dirty="0"/>
          </a:p>
          <a:p>
            <a:pPr>
              <a:spcBef>
                <a:spcPct val="50000"/>
              </a:spcBef>
              <a:buClr>
                <a:schemeClr val="tx1"/>
              </a:buClr>
            </a:pPr>
            <a:r>
              <a:rPr lang="en-GB" altLang="ja-JP" sz="2100" dirty="0"/>
              <a:t>Contrast is a statistical assessment of </a:t>
            </a:r>
            <a:r>
              <a:rPr lang="en-GB" altLang="ja-JP" sz="2100" dirty="0" err="1"/>
              <a:t>c</a:t>
            </a:r>
            <a:r>
              <a:rPr lang="en-GB" altLang="ja-JP" sz="2100" baseline="30000" dirty="0" err="1"/>
              <a:t>T</a:t>
            </a:r>
            <a:r>
              <a:rPr lang="en-GB" altLang="ja-JP" sz="2100" baseline="30000" dirty="0"/>
              <a:t> </a:t>
            </a:r>
            <a:r>
              <a:rPr lang="el-GR" sz="2100" dirty="0"/>
              <a:t>β</a:t>
            </a:r>
            <a:endParaRPr lang="en-GB" sz="2100" dirty="0"/>
          </a:p>
          <a:p>
            <a:pPr>
              <a:spcBef>
                <a:spcPct val="50000"/>
              </a:spcBef>
              <a:buClr>
                <a:schemeClr val="tx1"/>
              </a:buClr>
            </a:pPr>
            <a:r>
              <a:rPr lang="en-GB" altLang="ja-JP" sz="2100" dirty="0"/>
              <a:t>Is </a:t>
            </a:r>
            <a:r>
              <a:rPr lang="el-GR" sz="2100" dirty="0"/>
              <a:t>β</a:t>
            </a:r>
            <a:r>
              <a:rPr lang="en-GB" altLang="ja-JP" sz="2100" dirty="0"/>
              <a:t>1 &gt; 0? In other words, is there a significant effect for our experimental condition?</a:t>
            </a:r>
            <a:endParaRPr lang="en-GB" sz="2100" dirty="0"/>
          </a:p>
          <a:p>
            <a:pPr>
              <a:spcBef>
                <a:spcPct val="50000"/>
              </a:spcBef>
              <a:buClr>
                <a:schemeClr val="tx1"/>
              </a:buClr>
            </a:pPr>
            <a:endParaRPr lang="en-GB" altLang="ja-JP" sz="2100" baseline="30000" dirty="0"/>
          </a:p>
          <a:p>
            <a:pPr>
              <a:spcBef>
                <a:spcPct val="50000"/>
              </a:spcBef>
              <a:buClr>
                <a:schemeClr val="tx1"/>
              </a:buClr>
            </a:pPr>
            <a:endParaRPr lang="en-GB" altLang="ja-JP" sz="2100" baseline="30000" dirty="0"/>
          </a:p>
          <a:p>
            <a:pPr>
              <a:spcBef>
                <a:spcPct val="50000"/>
              </a:spcBef>
              <a:buClr>
                <a:schemeClr val="tx1"/>
              </a:buClr>
            </a:pPr>
            <a:endParaRPr lang="en-GB" altLang="ja-JP" sz="2100" baseline="30000" dirty="0"/>
          </a:p>
        </p:txBody>
      </p:sp>
      <p:pic>
        <p:nvPicPr>
          <p:cNvPr id="1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058" y="2855925"/>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7"/>
          <p:cNvSpPr>
            <a:spLocks noChangeShapeType="1"/>
          </p:cNvSpPr>
          <p:nvPr/>
        </p:nvSpPr>
        <p:spPr bwMode="auto">
          <a:xfrm>
            <a:off x="3047418" y="2918472"/>
            <a:ext cx="1" cy="3280626"/>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4" name="Rectangle 8"/>
          <p:cNvSpPr>
            <a:spLocks noChangeArrowheads="1"/>
          </p:cNvSpPr>
          <p:nvPr/>
        </p:nvSpPr>
        <p:spPr bwMode="auto">
          <a:xfrm>
            <a:off x="2240518" y="2867641"/>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Time</a:t>
            </a:r>
          </a:p>
        </p:txBody>
      </p:sp>
      <p:sp>
        <p:nvSpPr>
          <p:cNvPr id="15" name="Line 9"/>
          <p:cNvSpPr>
            <a:spLocks noChangeShapeType="1"/>
          </p:cNvSpPr>
          <p:nvPr/>
        </p:nvSpPr>
        <p:spPr bwMode="auto">
          <a:xfrm>
            <a:off x="3207599" y="6256386"/>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 name="Rectangle 10"/>
          <p:cNvSpPr>
            <a:spLocks noChangeArrowheads="1"/>
          </p:cNvSpPr>
          <p:nvPr/>
        </p:nvSpPr>
        <p:spPr bwMode="auto">
          <a:xfrm>
            <a:off x="3876107" y="6277414"/>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err="1">
                <a:ln>
                  <a:noFill/>
                </a:ln>
                <a:solidFill>
                  <a:prstClr val="black"/>
                </a:solidFill>
                <a:effectLst/>
                <a:uLnTx/>
                <a:uFillTx/>
                <a:latin typeface="Gill Sans MT" panose="020B0502020104020203"/>
                <a:ea typeface="+mn-ea"/>
                <a:cs typeface="+mn-cs"/>
              </a:rPr>
              <a:t>Regressors</a:t>
            </a:r>
            <a:endPar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29" name="Group 28"/>
          <p:cNvGrpSpPr/>
          <p:nvPr/>
        </p:nvGrpSpPr>
        <p:grpSpPr>
          <a:xfrm>
            <a:off x="2542318" y="1554504"/>
            <a:ext cx="3283271" cy="1215646"/>
            <a:chOff x="1788295" y="1690688"/>
            <a:chExt cx="3283271" cy="1215646"/>
          </a:xfrm>
        </p:grpSpPr>
        <p:sp>
          <p:nvSpPr>
            <p:cNvPr id="20" name="TextBox 19">
              <a:extLst>
                <a:ext uri="{FF2B5EF4-FFF2-40B4-BE49-F238E27FC236}">
                  <a16:creationId xmlns:a16="http://schemas.microsoft.com/office/drawing/2014/main" id="{E7C32420-FC41-4B58-96F3-1B1AA60F7AFC}"/>
                </a:ext>
              </a:extLst>
            </p:cNvPr>
            <p:cNvSpPr txBox="1"/>
            <p:nvPr/>
          </p:nvSpPr>
          <p:spPr>
            <a:xfrm>
              <a:off x="1788295" y="2496991"/>
              <a:ext cx="3283271" cy="4093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2000" b="0" i="0" u="none" strike="noStrike" kern="1200" cap="none" spc="0" normalizeH="0" baseline="0" noProof="0" dirty="0" err="1">
                  <a:ln>
                    <a:noFill/>
                  </a:ln>
                  <a:solidFill>
                    <a:prstClr val="black"/>
                  </a:solidFill>
                  <a:effectLst/>
                  <a:uLnTx/>
                  <a:uFillTx/>
                  <a:latin typeface="Gill Sans MT" panose="020B0502020104020203"/>
                  <a:cs typeface="+mn-cs"/>
                </a:rPr>
                <a:t>c</a:t>
              </a:r>
              <a:r>
                <a:rPr kumimoji="0" lang="en-GB" altLang="ja-JP" sz="2000" b="0" i="0" u="none" strike="noStrike" kern="1200" cap="none" spc="0" normalizeH="0" baseline="30000" noProof="0" dirty="0" err="1">
                  <a:ln>
                    <a:noFill/>
                  </a:ln>
                  <a:solidFill>
                    <a:prstClr val="black"/>
                  </a:solidFill>
                  <a:effectLst/>
                  <a:uLnTx/>
                  <a:uFillTx/>
                  <a:latin typeface="Gill Sans MT" panose="020B0502020104020203"/>
                  <a:cs typeface="+mn-cs"/>
                </a:rPr>
                <a:t>T</a:t>
              </a:r>
              <a:r>
                <a:rPr kumimoji="0" lang="en-GB" altLang="ja-JP" sz="2000" b="0" i="0" u="none" strike="noStrike" kern="1200" cap="none" spc="0" normalizeH="0" baseline="30000" noProof="0" dirty="0">
                  <a:ln>
                    <a:noFill/>
                  </a:ln>
                  <a:solidFill>
                    <a:prstClr val="black"/>
                  </a:solidFill>
                  <a:effectLst/>
                  <a:uLnTx/>
                  <a:uFillTx/>
                  <a:latin typeface="Gill Sans MT" panose="020B0502020104020203"/>
                  <a:cs typeface="+mn-cs"/>
                </a:rPr>
                <a:t> </a:t>
              </a:r>
              <a:r>
                <a:rPr kumimoji="0" lang="en-GB" altLang="ja-JP" sz="2000" b="0" i="0" u="none" strike="noStrike" kern="1200" cap="none" spc="0" normalizeH="0" baseline="0" noProof="0" dirty="0">
                  <a:ln>
                    <a:noFill/>
                  </a:ln>
                  <a:solidFill>
                    <a:prstClr val="black"/>
                  </a:solidFill>
                  <a:effectLst/>
                  <a:uLnTx/>
                  <a:uFillTx/>
                  <a:latin typeface="Gill Sans MT" panose="020B0502020104020203"/>
                  <a:cs typeface="+mn-cs"/>
                </a:rPr>
                <a:t>=</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 [1  </a:t>
              </a:r>
              <a:r>
                <a:rPr kumimoji="0" lang="en-GB" sz="2060" b="0" i="0" u="none" strike="noStrike" kern="1200" cap="none" spc="0" normalizeH="0" baseline="0" noProof="0" dirty="0" smtClean="0">
                  <a:ln>
                    <a:noFill/>
                  </a:ln>
                  <a:solidFill>
                    <a:prstClr val="black"/>
                  </a:solidFill>
                  <a:effectLst/>
                  <a:uLnTx/>
                  <a:uFillTx/>
                  <a:latin typeface="Gill Sans MT" panose="020B0502020104020203"/>
                  <a:ea typeface="+mn-ea"/>
                  <a:cs typeface="+mn-cs"/>
                </a:rPr>
                <a:t>0  0   </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0  0  </a:t>
              </a:r>
              <a:r>
                <a:rPr kumimoji="0" lang="en-GB" sz="2060" b="0" i="0" u="none" strike="noStrike" kern="1200" cap="none" spc="0" normalizeH="0" baseline="0" noProof="0" dirty="0" smtClean="0">
                  <a:ln>
                    <a:noFill/>
                  </a:ln>
                  <a:solidFill>
                    <a:prstClr val="black"/>
                  </a:solidFill>
                  <a:effectLst/>
                  <a:uLnTx/>
                  <a:uFillTx/>
                  <a:latin typeface="Gill Sans MT" panose="020B0502020104020203"/>
                  <a:ea typeface="+mn-ea"/>
                  <a:cs typeface="+mn-cs"/>
                </a:rPr>
                <a:t>0  0  0  </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0]</a:t>
              </a:r>
            </a:p>
          </p:txBody>
        </p:sp>
        <p:grpSp>
          <p:nvGrpSpPr>
            <p:cNvPr id="4" name="Group 3"/>
            <p:cNvGrpSpPr/>
            <p:nvPr/>
          </p:nvGrpSpPr>
          <p:grpSpPr>
            <a:xfrm>
              <a:off x="2314053" y="1690688"/>
              <a:ext cx="2450344" cy="783960"/>
              <a:chOff x="2020602" y="1553315"/>
              <a:chExt cx="2450344" cy="783960"/>
            </a:xfrm>
          </p:grpSpPr>
          <p:cxnSp>
            <p:nvCxnSpPr>
              <p:cNvPr id="18" name="Straight Connector 17">
                <a:extLst>
                  <a:ext uri="{FF2B5EF4-FFF2-40B4-BE49-F238E27FC236}">
                    <a16:creationId xmlns:a16="http://schemas.microsoft.com/office/drawing/2014/main" id="{DD8FC9D6-EEBD-4F32-8EE1-CAFC593B305B}"/>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7A99F0-BE54-42D7-B5D4-D8349DD0A405}"/>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sp>
        <p:nvSpPr>
          <p:cNvPr id="3" name="TextBox 2"/>
          <p:cNvSpPr txBox="1"/>
          <p:nvPr/>
        </p:nvSpPr>
        <p:spPr>
          <a:xfrm>
            <a:off x="1203849" y="3556860"/>
            <a:ext cx="193640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Convolved regressor (experimental condition)</a:t>
            </a:r>
          </a:p>
        </p:txBody>
      </p:sp>
      <p:sp>
        <p:nvSpPr>
          <p:cNvPr id="7" name="TextBox 6"/>
          <p:cNvSpPr txBox="1"/>
          <p:nvPr/>
        </p:nvSpPr>
        <p:spPr>
          <a:xfrm>
            <a:off x="1203849" y="4679070"/>
            <a:ext cx="122789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Constant</a:t>
            </a:r>
          </a:p>
        </p:txBody>
      </p:sp>
      <p:grpSp>
        <p:nvGrpSpPr>
          <p:cNvPr id="28" name="Group 27"/>
          <p:cNvGrpSpPr/>
          <p:nvPr/>
        </p:nvGrpSpPr>
        <p:grpSpPr>
          <a:xfrm>
            <a:off x="1203849" y="2853709"/>
            <a:ext cx="4583236" cy="3355683"/>
            <a:chOff x="866967" y="2885793"/>
            <a:chExt cx="4583236" cy="3355683"/>
          </a:xfrm>
        </p:grpSpPr>
        <p:sp>
          <p:nvSpPr>
            <p:cNvPr id="25" name="Frame 24"/>
            <p:cNvSpPr/>
            <p:nvPr/>
          </p:nvSpPr>
          <p:spPr>
            <a:xfrm>
              <a:off x="3339612" y="2885793"/>
              <a:ext cx="2110591" cy="3319117"/>
            </a:xfrm>
            <a:prstGeom prst="frame">
              <a:avLst>
                <a:gd name="adj1" fmla="val 3069"/>
              </a:avLst>
            </a:prstGeom>
            <a:solidFill>
              <a:srgbClr val="FF5B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B082E">
                    <a:lumMod val="50000"/>
                    <a:lumOff val="50000"/>
                  </a:srgbClr>
                </a:solidFill>
                <a:effectLst/>
                <a:uLnTx/>
                <a:uFillTx/>
                <a:latin typeface="Gill Sans MT" panose="020B0502020104020203"/>
                <a:ea typeface="+mn-ea"/>
                <a:cs typeface="+mn-cs"/>
              </a:endParaRPr>
            </a:p>
          </p:txBody>
        </p:sp>
        <p:sp>
          <p:nvSpPr>
            <p:cNvPr id="27" name="TextBox 26"/>
            <p:cNvSpPr txBox="1"/>
            <p:nvPr/>
          </p:nvSpPr>
          <p:spPr>
            <a:xfrm>
              <a:off x="866967" y="5410479"/>
              <a:ext cx="1821336" cy="83099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Noise regressors e.g. Movement parameters</a:t>
              </a:r>
            </a:p>
          </p:txBody>
        </p:sp>
      </p:grpSp>
      <p:sp>
        <p:nvSpPr>
          <p:cNvPr id="11" name="Rectangle 10">
            <a:extLst>
              <a:ext uri="{FF2B5EF4-FFF2-40B4-BE49-F238E27FC236}">
                <a16:creationId xmlns:a16="http://schemas.microsoft.com/office/drawing/2014/main" id="{3EA4B867-8DAD-FE4C-B369-37E160C621AB}"/>
              </a:ext>
            </a:extLst>
          </p:cNvPr>
          <p:cNvSpPr/>
          <p:nvPr/>
        </p:nvSpPr>
        <p:spPr>
          <a:xfrm>
            <a:off x="3121058" y="2853710"/>
            <a:ext cx="332446" cy="3261781"/>
          </a:xfrm>
          <a:prstGeom prst="rect">
            <a:avLst/>
          </a:prstGeom>
          <a:solidFill>
            <a:schemeClr val="accent1">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40DEB3E4-2505-074F-819C-13870B082A43}"/>
              </a:ext>
            </a:extLst>
          </p:cNvPr>
          <p:cNvSpPr/>
          <p:nvPr/>
        </p:nvSpPr>
        <p:spPr>
          <a:xfrm>
            <a:off x="3466491" y="2853709"/>
            <a:ext cx="210004" cy="3261781"/>
          </a:xfrm>
          <a:prstGeom prst="rect">
            <a:avLst/>
          </a:prstGeom>
          <a:solidFill>
            <a:srgbClr val="00B05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0F5EB6E5-CF4D-2E4D-B82D-556244E7FD47}"/>
              </a:ext>
            </a:extLst>
          </p:cNvPr>
          <p:cNvSpPr/>
          <p:nvPr/>
        </p:nvSpPr>
        <p:spPr>
          <a:xfrm>
            <a:off x="1281362" y="3621526"/>
            <a:ext cx="1743821" cy="696774"/>
          </a:xfrm>
          <a:prstGeom prst="rect">
            <a:avLst/>
          </a:prstGeom>
          <a:solidFill>
            <a:schemeClr val="accent1">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FB85E22F-F6D5-434B-9D3C-F5A50DD617E8}"/>
              </a:ext>
            </a:extLst>
          </p:cNvPr>
          <p:cNvSpPr/>
          <p:nvPr/>
        </p:nvSpPr>
        <p:spPr>
          <a:xfrm>
            <a:off x="1293345" y="4748629"/>
            <a:ext cx="763480" cy="212202"/>
          </a:xfrm>
          <a:prstGeom prst="rect">
            <a:avLst/>
          </a:prstGeom>
          <a:solidFill>
            <a:srgbClr val="00B05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3" name="Rectangle 32">
            <a:extLst>
              <a:ext uri="{FF2B5EF4-FFF2-40B4-BE49-F238E27FC236}">
                <a16:creationId xmlns:a16="http://schemas.microsoft.com/office/drawing/2014/main" id="{880B5374-B6D0-BF47-8351-3904F8B606ED}"/>
              </a:ext>
            </a:extLst>
          </p:cNvPr>
          <p:cNvSpPr/>
          <p:nvPr/>
        </p:nvSpPr>
        <p:spPr>
          <a:xfrm>
            <a:off x="1293344" y="5461010"/>
            <a:ext cx="1405601" cy="711816"/>
          </a:xfrm>
          <a:prstGeom prst="rect">
            <a:avLst/>
          </a:prstGeom>
          <a:solidFill>
            <a:srgbClr val="FF5B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923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20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p:bldP spid="15" grpId="0" animBg="1"/>
      <p:bldP spid="16" grpId="0"/>
      <p:bldP spid="3" grpId="0"/>
      <p:bldP spid="7" grpId="0"/>
      <p:bldP spid="11" grpId="0" animBg="1"/>
      <p:bldP spid="30"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091BC-D5A8-4847-A4A7-9F1B9EC9CE5C}"/>
              </a:ext>
            </a:extLst>
          </p:cNvPr>
          <p:cNvSpPr>
            <a:spLocks noGrp="1"/>
          </p:cNvSpPr>
          <p:nvPr>
            <p:ph type="title"/>
          </p:nvPr>
        </p:nvSpPr>
        <p:spPr/>
        <p:txBody>
          <a:bodyPr/>
          <a:lstStyle/>
          <a:p>
            <a:r>
              <a:rPr lang="en-GB" dirty="0"/>
              <a:t>Hypothesis Testing</a:t>
            </a:r>
          </a:p>
        </p:txBody>
      </p:sp>
      <p:sp>
        <p:nvSpPr>
          <p:cNvPr id="6" name="Content Placeholder 5">
            <a:extLst>
              <a:ext uri="{FF2B5EF4-FFF2-40B4-BE49-F238E27FC236}">
                <a16:creationId xmlns:a16="http://schemas.microsoft.com/office/drawing/2014/main" id="{759D3840-C094-4CAA-8568-4FC782978D34}"/>
              </a:ext>
            </a:extLst>
          </p:cNvPr>
          <p:cNvSpPr>
            <a:spLocks noGrp="1"/>
          </p:cNvSpPr>
          <p:nvPr>
            <p:ph idx="1"/>
          </p:nvPr>
        </p:nvSpPr>
        <p:spPr>
          <a:xfrm>
            <a:off x="1385792" y="1822428"/>
            <a:ext cx="10515600" cy="681037"/>
          </a:xfrm>
        </p:spPr>
        <p:txBody>
          <a:bodyPr/>
          <a:lstStyle/>
          <a:p>
            <a:pPr marL="0" indent="0">
              <a:buNone/>
            </a:pPr>
            <a:r>
              <a:rPr lang="en-GB" dirty="0">
                <a:solidFill>
                  <a:schemeClr val="tx1"/>
                </a:solidFill>
              </a:rPr>
              <a:t>To test an hypothesis, we construct </a:t>
            </a:r>
            <a:r>
              <a:rPr lang="en-GB" dirty="0" smtClean="0">
                <a:solidFill>
                  <a:schemeClr val="tx1"/>
                </a:solidFill>
              </a:rPr>
              <a:t>“</a:t>
            </a:r>
            <a:r>
              <a:rPr lang="en-GB" dirty="0">
                <a:solidFill>
                  <a:schemeClr val="tx1"/>
                </a:solidFill>
              </a:rPr>
              <a:t>test statistics”.</a:t>
            </a:r>
          </a:p>
          <a:p>
            <a:pPr marL="0" indent="0">
              <a:buNone/>
            </a:pPr>
            <a:endParaRPr lang="en-GB" dirty="0">
              <a:solidFill>
                <a:schemeClr val="tx1"/>
              </a:solidFill>
            </a:endParaRPr>
          </a:p>
        </p:txBody>
      </p:sp>
      <p:sp>
        <p:nvSpPr>
          <p:cNvPr id="7" name="Content Placeholder 5">
            <a:extLst>
              <a:ext uri="{FF2B5EF4-FFF2-40B4-BE49-F238E27FC236}">
                <a16:creationId xmlns:a16="http://schemas.microsoft.com/office/drawing/2014/main" id="{BAA0DD29-6037-41BF-A230-105DBBDA02E5}"/>
              </a:ext>
            </a:extLst>
          </p:cNvPr>
          <p:cNvSpPr txBox="1">
            <a:spLocks/>
          </p:cNvSpPr>
          <p:nvPr/>
        </p:nvSpPr>
        <p:spPr>
          <a:xfrm>
            <a:off x="1385792" y="2512218"/>
            <a:ext cx="10515600" cy="1123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Null Hypothesis </a:t>
            </a: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rPr>
              <a:t>0</a:t>
            </a: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We want to disprove </a:t>
            </a: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 Accept the Hypothesis </a:t>
            </a: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H</a:t>
            </a:r>
            <a:r>
              <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sym typeface="Wingdings" panose="05000000000000000000" pitchFamily="2" charset="2"/>
              </a:rPr>
              <a:t>a</a:t>
            </a:r>
            <a:endPar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endParaRPr>
          </a:p>
        </p:txBody>
      </p:sp>
      <p:sp>
        <p:nvSpPr>
          <p:cNvPr id="8" name="Content Placeholder 5">
            <a:extLst>
              <a:ext uri="{FF2B5EF4-FFF2-40B4-BE49-F238E27FC236}">
                <a16:creationId xmlns:a16="http://schemas.microsoft.com/office/drawing/2014/main" id="{F2D27F94-CB4A-4C94-B7F5-7DD103EEF020}"/>
              </a:ext>
            </a:extLst>
          </p:cNvPr>
          <p:cNvSpPr txBox="1">
            <a:spLocks/>
          </p:cNvSpPr>
          <p:nvPr/>
        </p:nvSpPr>
        <p:spPr>
          <a:xfrm>
            <a:off x="1385792" y="3673045"/>
            <a:ext cx="6657109" cy="27435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500" b="1" i="0" u="none" strike="noStrike" kern="1200" cap="none" spc="0" normalizeH="0" baseline="0" noProof="0" dirty="0">
                <a:ln>
                  <a:noFill/>
                </a:ln>
                <a:solidFill>
                  <a:prstClr val="black"/>
                </a:solidFill>
                <a:effectLst/>
                <a:uLnTx/>
                <a:uFillTx/>
                <a:latin typeface="Gill Sans MT" panose="020B0502020104020203"/>
                <a:ea typeface="+mn-ea"/>
                <a:cs typeface="+mn-cs"/>
              </a:rPr>
              <a:t>Test Statistic 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The test statistic summarises evidence about H0.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Typically, test statistic is small in magnitude when the hypothesis H0 is true and large when the contrary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We need to know the distribution of T under the null hypothesis.</a:t>
            </a:r>
          </a:p>
        </p:txBody>
      </p:sp>
      <p:grpSp>
        <p:nvGrpSpPr>
          <p:cNvPr id="9" name="Group 23">
            <a:extLst>
              <a:ext uri="{FF2B5EF4-FFF2-40B4-BE49-F238E27FC236}">
                <a16:creationId xmlns:a16="http://schemas.microsoft.com/office/drawing/2014/main" id="{E1EEC5D6-1F47-443E-84B8-B9D900D3EBC7}"/>
              </a:ext>
            </a:extLst>
          </p:cNvPr>
          <p:cNvGrpSpPr>
            <a:grpSpLocks/>
          </p:cNvGrpSpPr>
          <p:nvPr/>
        </p:nvGrpSpPr>
        <p:grpSpPr bwMode="auto">
          <a:xfrm>
            <a:off x="7793519" y="3987952"/>
            <a:ext cx="4107873" cy="2466253"/>
            <a:chOff x="1920" y="3024"/>
            <a:chExt cx="2198" cy="1268"/>
          </a:xfrm>
        </p:grpSpPr>
        <p:sp>
          <p:nvSpPr>
            <p:cNvPr id="10" name="Rectangle 12">
              <a:extLst>
                <a:ext uri="{FF2B5EF4-FFF2-40B4-BE49-F238E27FC236}">
                  <a16:creationId xmlns:a16="http://schemas.microsoft.com/office/drawing/2014/main" id="{E1D7F0FE-01E7-4D53-A75A-0072D7CD4F0D}"/>
                </a:ext>
              </a:extLst>
            </p:cNvPr>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Freeform 18">
              <a:extLst>
                <a:ext uri="{FF2B5EF4-FFF2-40B4-BE49-F238E27FC236}">
                  <a16:creationId xmlns:a16="http://schemas.microsoft.com/office/drawing/2014/main" id="{45F41A9E-0475-454A-809C-0476C41027B0}"/>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2" name="Freeform 19">
              <a:extLst>
                <a:ext uri="{FF2B5EF4-FFF2-40B4-BE49-F238E27FC236}">
                  <a16:creationId xmlns:a16="http://schemas.microsoft.com/office/drawing/2014/main" id="{218C8485-2A61-40AB-A37D-75840D177ADD}"/>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3" name="Text Box 22">
              <a:extLst>
                <a:ext uri="{FF2B5EF4-FFF2-40B4-BE49-F238E27FC236}">
                  <a16:creationId xmlns:a16="http://schemas.microsoft.com/office/drawing/2014/main" id="{30222894-570F-4572-A720-DE61BDF877B2}"/>
                </a:ext>
              </a:extLst>
            </p:cNvPr>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MT" panose="020B0502020104020203"/>
                  <a:ea typeface="+mn-ea"/>
                  <a:cs typeface="+mn-cs"/>
                </a:rPr>
                <a:t>Null Distribution of T</a:t>
              </a:r>
            </a:p>
          </p:txBody>
        </p:sp>
      </p:grpSp>
    </p:spTree>
    <p:extLst>
      <p:ext uri="{BB962C8B-B14F-4D97-AF65-F5344CB8AC3E}">
        <p14:creationId xmlns:p14="http://schemas.microsoft.com/office/powerpoint/2010/main" val="10133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310A-17EB-418B-9FF1-FAF490B13F56}"/>
              </a:ext>
            </a:extLst>
          </p:cNvPr>
          <p:cNvSpPr>
            <a:spLocks noGrp="1"/>
          </p:cNvSpPr>
          <p:nvPr>
            <p:ph type="title"/>
          </p:nvPr>
        </p:nvSpPr>
        <p:spPr/>
        <p:txBody>
          <a:bodyPr/>
          <a:lstStyle/>
          <a:p>
            <a:r>
              <a:rPr lang="en-GB" dirty="0"/>
              <a:t>Hypothesis Testing</a:t>
            </a:r>
          </a:p>
        </p:txBody>
      </p:sp>
      <p:sp>
        <p:nvSpPr>
          <p:cNvPr id="3" name="Content Placeholder 2">
            <a:extLst>
              <a:ext uri="{FF2B5EF4-FFF2-40B4-BE49-F238E27FC236}">
                <a16:creationId xmlns:a16="http://schemas.microsoft.com/office/drawing/2014/main" id="{57D0B736-7049-4C20-8AE0-83913D0077A2}"/>
              </a:ext>
            </a:extLst>
          </p:cNvPr>
          <p:cNvSpPr>
            <a:spLocks noGrp="1"/>
          </p:cNvSpPr>
          <p:nvPr>
            <p:ph idx="1"/>
          </p:nvPr>
        </p:nvSpPr>
        <p:spPr>
          <a:xfrm>
            <a:off x="1251678" y="1346563"/>
            <a:ext cx="10515600" cy="1970520"/>
          </a:xfrm>
        </p:spPr>
        <p:txBody>
          <a:bodyPr>
            <a:normAutofit/>
          </a:bodyPr>
          <a:lstStyle/>
          <a:p>
            <a:pPr>
              <a:spcBef>
                <a:spcPct val="20000"/>
              </a:spcBef>
            </a:pPr>
            <a:r>
              <a:rPr lang="en-GB" sz="2400" b="1" i="1" dirty="0">
                <a:solidFill>
                  <a:schemeClr val="tx1"/>
                </a:solidFill>
              </a:rPr>
              <a:t>Significance level </a:t>
            </a:r>
            <a:r>
              <a:rPr lang="el-GR" sz="2400" b="1" i="1" dirty="0">
                <a:solidFill>
                  <a:schemeClr val="tx1"/>
                </a:solidFill>
              </a:rPr>
              <a:t>α</a:t>
            </a:r>
            <a:r>
              <a:rPr lang="en-GB" sz="2400" b="1" i="1" dirty="0">
                <a:solidFill>
                  <a:schemeClr val="tx1"/>
                </a:solidFill>
              </a:rPr>
              <a:t>:</a:t>
            </a:r>
            <a:endParaRPr lang="en-GB" sz="2400" dirty="0">
              <a:solidFill>
                <a:schemeClr val="tx1"/>
              </a:solidFill>
            </a:endParaRPr>
          </a:p>
          <a:p>
            <a:pPr marL="0" indent="0">
              <a:spcBef>
                <a:spcPct val="20000"/>
              </a:spcBef>
              <a:buClr>
                <a:srgbClr val="993366"/>
              </a:buClr>
              <a:buNone/>
            </a:pPr>
            <a:r>
              <a:rPr lang="en-GB" sz="2400" dirty="0">
                <a:solidFill>
                  <a:schemeClr val="tx1"/>
                </a:solidFill>
              </a:rPr>
              <a:t>     Acceptable </a:t>
            </a:r>
            <a:r>
              <a:rPr lang="en-GB" sz="2400" i="1" dirty="0">
                <a:solidFill>
                  <a:schemeClr val="tx1"/>
                </a:solidFill>
              </a:rPr>
              <a:t>false positive rate </a:t>
            </a:r>
            <a:r>
              <a:rPr lang="el-GR" sz="2400" i="1" dirty="0">
                <a:solidFill>
                  <a:schemeClr val="tx1"/>
                </a:solidFill>
              </a:rPr>
              <a:t>α</a:t>
            </a:r>
            <a:endParaRPr lang="en-GB" sz="2400" i="1" dirty="0">
              <a:solidFill>
                <a:schemeClr val="tx1"/>
              </a:solidFill>
            </a:endParaRPr>
          </a:p>
          <a:p>
            <a:pPr marL="0" indent="0">
              <a:spcBef>
                <a:spcPct val="20000"/>
              </a:spcBef>
              <a:buClr>
                <a:schemeClr val="tx1"/>
              </a:buClr>
              <a:buNone/>
            </a:pPr>
            <a:r>
              <a:rPr lang="en-GB" sz="2400" i="1" dirty="0">
                <a:solidFill>
                  <a:schemeClr val="tx1"/>
                </a:solidFill>
              </a:rPr>
              <a:t>	</a:t>
            </a:r>
            <a:r>
              <a:rPr lang="en-GB" sz="2400" dirty="0">
                <a:solidFill>
                  <a:schemeClr val="tx1"/>
                </a:solidFill>
                <a:sym typeface="Wingdings" pitchFamily="2" charset="2"/>
              </a:rPr>
              <a:t> threshold </a:t>
            </a:r>
            <a:r>
              <a:rPr lang="en-GB" sz="2400" i="1" dirty="0">
                <a:solidFill>
                  <a:schemeClr val="tx1"/>
                </a:solidFill>
                <a:sym typeface="Wingdings" pitchFamily="2" charset="2"/>
              </a:rPr>
              <a:t>u</a:t>
            </a:r>
            <a:r>
              <a:rPr lang="el-GR" sz="2400" i="1" baseline="-25000" dirty="0">
                <a:solidFill>
                  <a:schemeClr val="tx1"/>
                </a:solidFill>
              </a:rPr>
              <a:t>α</a:t>
            </a:r>
            <a:endParaRPr lang="en-GB" sz="2400" dirty="0">
              <a:solidFill>
                <a:schemeClr val="tx1"/>
              </a:solidFill>
            </a:endParaRPr>
          </a:p>
          <a:p>
            <a:pPr marL="0" indent="0">
              <a:spcBef>
                <a:spcPct val="20000"/>
              </a:spcBef>
              <a:buClr>
                <a:srgbClr val="993366"/>
              </a:buClr>
              <a:buNone/>
            </a:pPr>
            <a:r>
              <a:rPr lang="en-GB" sz="2400" dirty="0">
                <a:solidFill>
                  <a:schemeClr val="tx1"/>
                </a:solidFill>
              </a:rPr>
              <a:t>     Threshold </a:t>
            </a:r>
            <a:r>
              <a:rPr lang="en-GB" sz="2400" i="1" dirty="0">
                <a:solidFill>
                  <a:schemeClr val="tx1"/>
                </a:solidFill>
                <a:sym typeface="Wingdings" pitchFamily="2" charset="2"/>
              </a:rPr>
              <a:t>u</a:t>
            </a:r>
            <a:r>
              <a:rPr lang="el-GR" sz="2400" i="1" baseline="-25000" dirty="0">
                <a:solidFill>
                  <a:schemeClr val="tx1"/>
                </a:solidFill>
              </a:rPr>
              <a:t>α</a:t>
            </a:r>
            <a:r>
              <a:rPr lang="en-GB" sz="2400" dirty="0">
                <a:solidFill>
                  <a:schemeClr val="tx1"/>
                </a:solidFill>
              </a:rPr>
              <a:t> controls the false positive rate</a:t>
            </a:r>
          </a:p>
        </p:txBody>
      </p:sp>
      <p:sp>
        <p:nvSpPr>
          <p:cNvPr id="5" name="Content Placeholder 2">
            <a:extLst>
              <a:ext uri="{FF2B5EF4-FFF2-40B4-BE49-F238E27FC236}">
                <a16:creationId xmlns:a16="http://schemas.microsoft.com/office/drawing/2014/main" id="{136D46F0-20A3-4924-B297-6BDBC4C33E09}"/>
              </a:ext>
            </a:extLst>
          </p:cNvPr>
          <p:cNvSpPr txBox="1">
            <a:spLocks/>
          </p:cNvSpPr>
          <p:nvPr/>
        </p:nvSpPr>
        <p:spPr>
          <a:xfrm>
            <a:off x="1247317" y="3894138"/>
            <a:ext cx="7405255" cy="1416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Conclusion about the hypothesis:</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We reject the null hypothesis in favour of the alternative hypothesis if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t </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&gt;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sym typeface="Wingdings" pitchFamily="2" charset="2"/>
              </a:rPr>
              <a:t>u</a:t>
            </a:r>
            <a:r>
              <a:rPr kumimoji="0" lang="el-GR" sz="2400" b="0" i="1" u="none" strike="noStrike" kern="1200" cap="none" spc="0" normalizeH="0" baseline="-25000" noProof="0" dirty="0">
                <a:ln>
                  <a:noFill/>
                </a:ln>
                <a:solidFill>
                  <a:prstClr val="black"/>
                </a:solidFill>
                <a:effectLst/>
                <a:uLnTx/>
                <a:uFillTx/>
                <a:latin typeface="Corbel" panose="020B0503020204020204" pitchFamily="34" charset="0"/>
                <a:ea typeface="+mn-ea"/>
                <a:cs typeface="+mn-cs"/>
              </a:rPr>
              <a:t>α</a:t>
            </a: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Content Placeholder 2">
            <a:extLst>
              <a:ext uri="{FF2B5EF4-FFF2-40B4-BE49-F238E27FC236}">
                <a16:creationId xmlns:a16="http://schemas.microsoft.com/office/drawing/2014/main" id="{F4091847-30B3-4448-85DD-265C048F70CB}"/>
              </a:ext>
            </a:extLst>
          </p:cNvPr>
          <p:cNvSpPr txBox="1">
            <a:spLocks/>
          </p:cNvSpPr>
          <p:nvPr/>
        </p:nvSpPr>
        <p:spPr>
          <a:xfrm>
            <a:off x="1247317" y="5077114"/>
            <a:ext cx="7962901" cy="1416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1" i="1" u="none" strike="noStrike" kern="1200" cap="none" spc="0" normalizeH="0" baseline="0" noProof="0" dirty="0">
                <a:ln>
                  <a:noFill/>
                </a:ln>
                <a:solidFill>
                  <a:prstClr val="black"/>
                </a:solidFill>
                <a:effectLst/>
                <a:uLnTx/>
                <a:uFillTx/>
                <a:latin typeface="Gill Sans MT" panose="020B0502020104020203"/>
                <a:ea typeface="+mn-ea"/>
                <a:cs typeface="+mn-cs"/>
              </a:rPr>
              <a:t>p-value</a:t>
            </a: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p-value</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summarises evidence against 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This is the chance of observing value more extreme than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t</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4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a:r>
            <a:br>
              <a:rPr kumimoji="0" lang="en-GB" sz="2400" b="0" i="0" u="none" strike="noStrike" kern="1200" cap="none" spc="0" normalizeH="0" baseline="0" noProof="0" dirty="0" smtClean="0">
                <a:ln>
                  <a:noFill/>
                </a:ln>
                <a:solidFill>
                  <a:prstClr val="black"/>
                </a:solidFill>
                <a:effectLst/>
                <a:uLnTx/>
                <a:uFillTx/>
                <a:latin typeface="Gill Sans MT" panose="020B0502020104020203"/>
                <a:ea typeface="+mn-ea"/>
                <a:cs typeface="+mn-cs"/>
              </a:rPr>
            </a:br>
            <a:r>
              <a:rPr kumimoji="0" lang="en-GB" sz="2400" b="0" i="0" u="none" strike="noStrike" kern="1200" cap="none" spc="0" normalizeH="0" baseline="0" noProof="0" dirty="0" smtClean="0">
                <a:ln>
                  <a:noFill/>
                </a:ln>
                <a:solidFill>
                  <a:prstClr val="black"/>
                </a:solidFill>
                <a:effectLst/>
                <a:uLnTx/>
                <a:uFillTx/>
                <a:latin typeface="Gill Sans MT" panose="020B0502020104020203"/>
                <a:ea typeface="+mn-ea"/>
                <a:cs typeface="+mn-cs"/>
              </a:rPr>
              <a:t>under </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the null hypothesis.</a:t>
            </a:r>
            <a:endPar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13" name="Group 12">
            <a:extLst>
              <a:ext uri="{FF2B5EF4-FFF2-40B4-BE49-F238E27FC236}">
                <a16:creationId xmlns:a16="http://schemas.microsoft.com/office/drawing/2014/main" id="{B0DFA63F-EB51-4886-966B-9CB479E5C507}"/>
              </a:ext>
            </a:extLst>
          </p:cNvPr>
          <p:cNvGrpSpPr/>
          <p:nvPr/>
        </p:nvGrpSpPr>
        <p:grpSpPr>
          <a:xfrm>
            <a:off x="8693150" y="1690688"/>
            <a:ext cx="2660650" cy="2416175"/>
            <a:chOff x="6186488" y="1208088"/>
            <a:chExt cx="2660650" cy="2416175"/>
          </a:xfrm>
        </p:grpSpPr>
        <p:sp>
          <p:nvSpPr>
            <p:cNvPr id="7" name="Rectangle 8">
              <a:extLst>
                <a:ext uri="{FF2B5EF4-FFF2-40B4-BE49-F238E27FC236}">
                  <a16:creationId xmlns:a16="http://schemas.microsoft.com/office/drawing/2014/main" id="{9E9C4C25-629F-4AA8-80E0-01B2B38776C0}"/>
                </a:ext>
              </a:extLst>
            </p:cNvPr>
            <p:cNvSpPr>
              <a:spLocks noChangeArrowheads="1"/>
            </p:cNvSpPr>
            <p:nvPr/>
          </p:nvSpPr>
          <p:spPr bwMode="auto">
            <a:xfrm>
              <a:off x="6281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8" name="Picture 9">
              <a:extLst>
                <a:ext uri="{FF2B5EF4-FFF2-40B4-BE49-F238E27FC236}">
                  <a16:creationId xmlns:a16="http://schemas.microsoft.com/office/drawing/2014/main" id="{973FBD58-AA20-42D9-8682-E3A65C2BC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1644650"/>
              <a:ext cx="2660650" cy="1766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a:extLst>
                <a:ext uri="{FF2B5EF4-FFF2-40B4-BE49-F238E27FC236}">
                  <a16:creationId xmlns:a16="http://schemas.microsoft.com/office/drawing/2014/main" id="{CE7C2E7F-40E8-4F7A-AA46-7369CE008BE6}"/>
                </a:ext>
              </a:extLst>
            </p:cNvPr>
            <p:cNvSpPr>
              <a:spLocks noChangeShapeType="1"/>
            </p:cNvSpPr>
            <p:nvPr/>
          </p:nvSpPr>
          <p:spPr bwMode="auto">
            <a:xfrm flipV="1">
              <a:off x="8178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 name="Text Box 11">
              <a:extLst>
                <a:ext uri="{FF2B5EF4-FFF2-40B4-BE49-F238E27FC236}">
                  <a16:creationId xmlns:a16="http://schemas.microsoft.com/office/drawing/2014/main" id="{9B6772D5-51CE-4CF1-BE57-C078B829A7CF}"/>
                </a:ext>
              </a:extLst>
            </p:cNvPr>
            <p:cNvSpPr txBox="1">
              <a:spLocks noChangeArrowheads="1"/>
            </p:cNvSpPr>
            <p:nvPr/>
          </p:nvSpPr>
          <p:spPr bwMode="auto">
            <a:xfrm>
              <a:off x="6302375" y="3287713"/>
              <a:ext cx="24384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Null Distribution of T</a:t>
              </a:r>
            </a:p>
          </p:txBody>
        </p:sp>
        <p:sp>
          <p:nvSpPr>
            <p:cNvPr id="11" name="Text Box 23">
              <a:extLst>
                <a:ext uri="{FF2B5EF4-FFF2-40B4-BE49-F238E27FC236}">
                  <a16:creationId xmlns:a16="http://schemas.microsoft.com/office/drawing/2014/main" id="{C4FCB12A-6A61-4633-B1F0-0A9B888D8F7D}"/>
                </a:ext>
              </a:extLst>
            </p:cNvPr>
            <p:cNvSpPr txBox="1">
              <a:spLocks noChangeArrowheads="1"/>
            </p:cNvSpPr>
            <p:nvPr/>
          </p:nvSpPr>
          <p:spPr bwMode="auto">
            <a:xfrm>
              <a:off x="8378825" y="2655888"/>
              <a:ext cx="239713"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sym typeface="Symbol" pitchFamily="18" charset="2"/>
                </a:rPr>
                <a:t></a:t>
              </a:r>
            </a:p>
          </p:txBody>
        </p:sp>
        <p:sp>
          <p:nvSpPr>
            <p:cNvPr id="12" name="Text Box 24">
              <a:extLst>
                <a:ext uri="{FF2B5EF4-FFF2-40B4-BE49-F238E27FC236}">
                  <a16:creationId xmlns:a16="http://schemas.microsoft.com/office/drawing/2014/main" id="{6A4363DF-38DC-492A-B04E-179E5EB7EED1}"/>
                </a:ext>
              </a:extLst>
            </p:cNvPr>
            <p:cNvSpPr txBox="1">
              <a:spLocks noChangeArrowheads="1"/>
            </p:cNvSpPr>
            <p:nvPr/>
          </p:nvSpPr>
          <p:spPr bwMode="auto">
            <a:xfrm>
              <a:off x="8186738" y="120808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mn-cs"/>
                </a:rPr>
                <a:t>u</a:t>
              </a:r>
              <a:r>
                <a:rPr kumimoji="0" lang="en-US" sz="2400" b="0" i="0" u="none" strike="noStrike" kern="1200" cap="none" spc="0" normalizeH="0" baseline="-25000" noProof="0">
                  <a:ln>
                    <a:noFill/>
                  </a:ln>
                  <a:solidFill>
                    <a:prstClr val="black"/>
                  </a:solidFill>
                  <a:effectLst/>
                  <a:uLnTx/>
                  <a:uFillTx/>
                  <a:latin typeface="Times New Roman" pitchFamily="18" charset="0"/>
                  <a:ea typeface="+mn-ea"/>
                  <a:cs typeface="+mn-cs"/>
                  <a:sym typeface="Symbol" pitchFamily="18" charset="2"/>
                </a:rPr>
                <a:t></a:t>
              </a:r>
            </a:p>
          </p:txBody>
        </p:sp>
      </p:grpSp>
      <p:grpSp>
        <p:nvGrpSpPr>
          <p:cNvPr id="20" name="Group 19">
            <a:extLst>
              <a:ext uri="{FF2B5EF4-FFF2-40B4-BE49-F238E27FC236}">
                <a16:creationId xmlns:a16="http://schemas.microsoft.com/office/drawing/2014/main" id="{28FEFEE8-BBE8-4525-AAEA-41A3D71FCBBE}"/>
              </a:ext>
            </a:extLst>
          </p:cNvPr>
          <p:cNvGrpSpPr/>
          <p:nvPr/>
        </p:nvGrpSpPr>
        <p:grpSpPr>
          <a:xfrm>
            <a:off x="8693150" y="4315403"/>
            <a:ext cx="2849450" cy="2324100"/>
            <a:chOff x="6159500" y="4110038"/>
            <a:chExt cx="2849450" cy="2324100"/>
          </a:xfrm>
        </p:grpSpPr>
        <p:sp>
          <p:nvSpPr>
            <p:cNvPr id="14" name="Rectangle 17">
              <a:extLst>
                <a:ext uri="{FF2B5EF4-FFF2-40B4-BE49-F238E27FC236}">
                  <a16:creationId xmlns:a16="http://schemas.microsoft.com/office/drawing/2014/main" id="{B479629C-41CE-49CD-9928-081A83F627AD}"/>
                </a:ext>
              </a:extLst>
            </p:cNvPr>
            <p:cNvSpPr>
              <a:spLocks noChangeArrowheads="1"/>
            </p:cNvSpPr>
            <p:nvPr/>
          </p:nvSpPr>
          <p:spPr bwMode="auto">
            <a:xfrm>
              <a:off x="6267450" y="4171950"/>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15" name="Picture 18">
              <a:extLst>
                <a:ext uri="{FF2B5EF4-FFF2-40B4-BE49-F238E27FC236}">
                  <a16:creationId xmlns:a16="http://schemas.microsoft.com/office/drawing/2014/main" id="{BB0D8039-6712-4F9F-9A6B-1BA794BAF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4541838"/>
              <a:ext cx="2681288" cy="1746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9">
              <a:extLst>
                <a:ext uri="{FF2B5EF4-FFF2-40B4-BE49-F238E27FC236}">
                  <a16:creationId xmlns:a16="http://schemas.microsoft.com/office/drawing/2014/main" id="{B1C51F38-336A-4ED5-B07F-91018112DB49}"/>
                </a:ext>
              </a:extLst>
            </p:cNvPr>
            <p:cNvSpPr txBox="1">
              <a:spLocks noChangeArrowheads="1"/>
            </p:cNvSpPr>
            <p:nvPr/>
          </p:nvSpPr>
          <p:spPr bwMode="auto">
            <a:xfrm>
              <a:off x="7793038" y="411003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mn-cs"/>
                </a:rPr>
                <a:t>t</a:t>
              </a:r>
            </a:p>
          </p:txBody>
        </p:sp>
        <p:sp>
          <p:nvSpPr>
            <p:cNvPr id="17" name="Text Box 20">
              <a:extLst>
                <a:ext uri="{FF2B5EF4-FFF2-40B4-BE49-F238E27FC236}">
                  <a16:creationId xmlns:a16="http://schemas.microsoft.com/office/drawing/2014/main" id="{55AA0246-F146-4FCD-BCFE-5AA9886FA12E}"/>
                </a:ext>
              </a:extLst>
            </p:cNvPr>
            <p:cNvSpPr txBox="1">
              <a:spLocks noChangeArrowheads="1"/>
            </p:cNvSpPr>
            <p:nvPr/>
          </p:nvSpPr>
          <p:spPr bwMode="auto">
            <a:xfrm>
              <a:off x="8064388" y="5229200"/>
              <a:ext cx="944562"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Gill Sans MT" panose="020B0502020104020203"/>
                  <a:ea typeface="+mn-ea"/>
                  <a:cs typeface="+mn-cs"/>
                </a:rPr>
                <a:t>p-value  </a:t>
              </a:r>
            </a:p>
          </p:txBody>
        </p:sp>
        <p:sp>
          <p:nvSpPr>
            <p:cNvPr id="18" name="Line 21">
              <a:extLst>
                <a:ext uri="{FF2B5EF4-FFF2-40B4-BE49-F238E27FC236}">
                  <a16:creationId xmlns:a16="http://schemas.microsoft.com/office/drawing/2014/main" id="{427E4C25-D894-47A2-B27F-96A7B72AAAA2}"/>
                </a:ext>
              </a:extLst>
            </p:cNvPr>
            <p:cNvSpPr>
              <a:spLocks noChangeShapeType="1"/>
            </p:cNvSpPr>
            <p:nvPr/>
          </p:nvSpPr>
          <p:spPr bwMode="auto">
            <a:xfrm flipV="1">
              <a:off x="7921625" y="4165600"/>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Text Box 22">
              <a:extLst>
                <a:ext uri="{FF2B5EF4-FFF2-40B4-BE49-F238E27FC236}">
                  <a16:creationId xmlns:a16="http://schemas.microsoft.com/office/drawing/2014/main" id="{D3C01F34-3EC8-4DC3-A438-D02928D77467}"/>
                </a:ext>
              </a:extLst>
            </p:cNvPr>
            <p:cNvSpPr txBox="1">
              <a:spLocks noChangeArrowheads="1"/>
            </p:cNvSpPr>
            <p:nvPr/>
          </p:nvSpPr>
          <p:spPr bwMode="auto">
            <a:xfrm>
              <a:off x="6267450" y="6097588"/>
              <a:ext cx="25146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MT" panose="020B0502020104020203"/>
                  <a:ea typeface="+mn-ea"/>
                  <a:cs typeface="+mn-cs"/>
                </a:rPr>
                <a:t>Null Distribution of T</a:t>
              </a:r>
            </a:p>
          </p:txBody>
        </p:sp>
      </p:grpSp>
      <p:graphicFrame>
        <p:nvGraphicFramePr>
          <p:cNvPr id="21" name="Object 26">
            <a:extLst>
              <a:ext uri="{FF2B5EF4-FFF2-40B4-BE49-F238E27FC236}">
                <a16:creationId xmlns:a16="http://schemas.microsoft.com/office/drawing/2014/main" id="{DACFC409-5135-4FCC-B51B-95874FE38B4E}"/>
              </a:ext>
            </a:extLst>
          </p:cNvPr>
          <p:cNvGraphicFramePr>
            <a:graphicFrameLocks noChangeAspect="1"/>
          </p:cNvGraphicFramePr>
          <p:nvPr>
            <p:extLst>
              <p:ext uri="{D42A27DB-BD31-4B8C-83A1-F6EECF244321}">
                <p14:modId xmlns:p14="http://schemas.microsoft.com/office/powerpoint/2010/main" val="1050441021"/>
              </p:ext>
            </p:extLst>
          </p:nvPr>
        </p:nvGraphicFramePr>
        <p:xfrm>
          <a:off x="3530309" y="3283849"/>
          <a:ext cx="2209800" cy="452438"/>
        </p:xfrm>
        <a:graphic>
          <a:graphicData uri="http://schemas.openxmlformats.org/presentationml/2006/ole">
            <mc:AlternateContent xmlns:mc="http://schemas.openxmlformats.org/markup-compatibility/2006">
              <mc:Choice xmlns:v="urn:schemas-microsoft-com:vml" Requires="v">
                <p:oleObj spid="_x0000_s9245" name="Equation" r:id="rId6" imgW="1180800" imgH="241200" progId="Equation.3">
                  <p:embed/>
                </p:oleObj>
              </mc:Choice>
              <mc:Fallback>
                <p:oleObj name="Equation" r:id="rId6" imgW="1180800" imgH="241200" progId="Equation.3">
                  <p:embed/>
                  <p:pic>
                    <p:nvPicPr>
                      <p:cNvPr id="21" name="Object 26">
                        <a:extLst>
                          <a:ext uri="{FF2B5EF4-FFF2-40B4-BE49-F238E27FC236}">
                            <a16:creationId xmlns:a16="http://schemas.microsoft.com/office/drawing/2014/main" id="{DACFC409-5135-4FCC-B51B-95874FE38B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309" y="3283849"/>
                        <a:ext cx="2209800" cy="452438"/>
                      </a:xfrm>
                      <a:prstGeom prst="rect">
                        <a:avLst/>
                      </a:prstGeom>
                      <a:noFill/>
                      <a:ln>
                        <a:solidFill>
                          <a:schemeClr val="tx1"/>
                        </a:solidFill>
                      </a:ln>
                      <a:effectLst/>
                      <a:extLst/>
                    </p:spPr>
                  </p:pic>
                </p:oleObj>
              </mc:Fallback>
            </mc:AlternateContent>
          </a:graphicData>
        </a:graphic>
      </p:graphicFrame>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4BF8435-44A1-4806-B9A8-51C5A0B8466F}"/>
                  </a:ext>
                </a:extLst>
              </p:cNvPr>
              <p:cNvSpPr txBox="1"/>
              <p:nvPr/>
            </p:nvSpPr>
            <p:spPr>
              <a:xfrm>
                <a:off x="5111757" y="6177838"/>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𝑝</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&gt;</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𝑡</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𝐻</m:t>
                              </m:r>
                            </m:e>
                            <m:sub>
                              <m:r>
                                <a:rPr kumimoji="0" lang="en-GB" sz="2400" b="0" i="1" u="none" strike="noStrike" kern="1200" cap="none" spc="0" normalizeH="0" baseline="0" noProof="0" smtClean="0">
                                  <a:ln>
                                    <a:noFill/>
                                  </a:ln>
                                  <a:solidFill>
                                    <a:prstClr val="black"/>
                                  </a:solidFill>
                                  <a:effectLst/>
                                  <a:uLnTx/>
                                  <a:uFillTx/>
                                  <a:latin typeface="Cambria Math"/>
                                  <a:ea typeface="+mn-ea"/>
                                  <a:cs typeface="+mn-cs"/>
                                </a:rPr>
                                <m:t>0</m:t>
                              </m:r>
                            </m:sub>
                          </m:sSub>
                        </m:e>
                      </m:d>
                    </m:oMath>
                  </m:oMathPara>
                </a14:m>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p:sp>
            <p:nvSpPr>
              <p:cNvPr id="22" name="TextBox 21">
                <a:extLst>
                  <a:ext uri="{FF2B5EF4-FFF2-40B4-BE49-F238E27FC236}">
                    <a16:creationId xmlns:a16="http://schemas.microsoft.com/office/drawing/2014/main" id="{E4BF8435-44A1-4806-B9A8-51C5A0B8466F}"/>
                  </a:ext>
                </a:extLst>
              </p:cNvPr>
              <p:cNvSpPr txBox="1">
                <a:spLocks noRot="1" noChangeAspect="1" noMove="1" noResize="1" noEditPoints="1" noAdjustHandles="1" noChangeArrowheads="1" noChangeShapeType="1" noTextEdit="1"/>
              </p:cNvSpPr>
              <p:nvPr/>
            </p:nvSpPr>
            <p:spPr>
              <a:xfrm>
                <a:off x="5111757" y="6177838"/>
                <a:ext cx="1836204" cy="461665"/>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435908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0614-0BDD-4939-BA25-8489CFF3225A}"/>
              </a:ext>
            </a:extLst>
          </p:cNvPr>
          <p:cNvSpPr>
            <a:spLocks noGrp="1"/>
          </p:cNvSpPr>
          <p:nvPr>
            <p:ph type="title"/>
          </p:nvPr>
        </p:nvSpPr>
        <p:spPr/>
        <p:txBody>
          <a:bodyPr/>
          <a:lstStyle/>
          <a:p>
            <a:r>
              <a:rPr lang="en-GB" dirty="0"/>
              <a:t>T statistics</a:t>
            </a:r>
          </a:p>
        </p:txBody>
      </p:sp>
      <p:pic>
        <p:nvPicPr>
          <p:cNvPr id="4" name="Picture 6">
            <a:extLst>
              <a:ext uri="{FF2B5EF4-FFF2-40B4-BE49-F238E27FC236}">
                <a16:creationId xmlns:a16="http://schemas.microsoft.com/office/drawing/2014/main" id="{C27165DD-51B0-4766-AB19-77C2B5FE6909}"/>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811" y="2791640"/>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a:extLst>
              <a:ext uri="{FF2B5EF4-FFF2-40B4-BE49-F238E27FC236}">
                <a16:creationId xmlns:a16="http://schemas.microsoft.com/office/drawing/2014/main" id="{D3808207-2CA2-44D0-A161-8101D3930472}"/>
              </a:ext>
            </a:extLst>
          </p:cNvPr>
          <p:cNvSpPr>
            <a:spLocks noChangeShapeType="1"/>
          </p:cNvSpPr>
          <p:nvPr/>
        </p:nvSpPr>
        <p:spPr bwMode="auto">
          <a:xfrm flipH="1">
            <a:off x="1738980" y="2839124"/>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 name="Line 9">
            <a:extLst>
              <a:ext uri="{FF2B5EF4-FFF2-40B4-BE49-F238E27FC236}">
                <a16:creationId xmlns:a16="http://schemas.microsoft.com/office/drawing/2014/main" id="{84B01941-8E0B-453D-858E-83962D764C23}"/>
              </a:ext>
            </a:extLst>
          </p:cNvPr>
          <p:cNvSpPr>
            <a:spLocks noChangeShapeType="1"/>
          </p:cNvSpPr>
          <p:nvPr/>
        </p:nvSpPr>
        <p:spPr bwMode="auto">
          <a:xfrm>
            <a:off x="1897811" y="6118888"/>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 name="Rectangle 10">
            <a:extLst>
              <a:ext uri="{FF2B5EF4-FFF2-40B4-BE49-F238E27FC236}">
                <a16:creationId xmlns:a16="http://schemas.microsoft.com/office/drawing/2014/main" id="{A86472BE-8F83-49E5-8D09-B946155A3715}"/>
              </a:ext>
            </a:extLst>
          </p:cNvPr>
          <p:cNvSpPr>
            <a:spLocks noChangeArrowheads="1"/>
          </p:cNvSpPr>
          <p:nvPr/>
        </p:nvSpPr>
        <p:spPr bwMode="auto">
          <a:xfrm>
            <a:off x="2220445" y="6274793"/>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err="1">
                <a:ln>
                  <a:noFill/>
                </a:ln>
                <a:solidFill>
                  <a:prstClr val="black"/>
                </a:solidFill>
                <a:effectLst/>
                <a:uLnTx/>
                <a:uFillTx/>
                <a:latin typeface="Gill Sans MT" panose="020B0502020104020203"/>
                <a:ea typeface="+mn-ea"/>
                <a:cs typeface="+mn-cs"/>
              </a:rPr>
              <a:t>Regressors</a:t>
            </a:r>
            <a:endPar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AE946BA-2E40-43FD-80C9-3D8B0967FB4C}"/>
              </a:ext>
            </a:extLst>
          </p:cNvPr>
          <p:cNvSpPr txBox="1"/>
          <p:nvPr/>
        </p:nvSpPr>
        <p:spPr>
          <a:xfrm>
            <a:off x="1330365" y="2384697"/>
            <a:ext cx="3283271" cy="4093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2000" b="0" i="0" u="none" strike="noStrike" kern="1200" cap="none" spc="0" normalizeH="0" baseline="0" noProof="0" dirty="0" err="1">
                <a:ln>
                  <a:noFill/>
                </a:ln>
                <a:solidFill>
                  <a:prstClr val="black"/>
                </a:solidFill>
                <a:effectLst/>
                <a:uLnTx/>
                <a:uFillTx/>
                <a:latin typeface="Gill Sans MT" panose="020B0502020104020203"/>
                <a:cs typeface="+mn-cs"/>
              </a:rPr>
              <a:t>c</a:t>
            </a:r>
            <a:r>
              <a:rPr kumimoji="0" lang="en-GB" altLang="ja-JP" sz="2000" b="0" i="0" u="none" strike="noStrike" kern="1200" cap="none" spc="0" normalizeH="0" baseline="30000" noProof="0" dirty="0" err="1">
                <a:ln>
                  <a:noFill/>
                </a:ln>
                <a:solidFill>
                  <a:prstClr val="black"/>
                </a:solidFill>
                <a:effectLst/>
                <a:uLnTx/>
                <a:uFillTx/>
                <a:latin typeface="Gill Sans MT" panose="020B0502020104020203"/>
                <a:cs typeface="+mn-cs"/>
              </a:rPr>
              <a:t>T</a:t>
            </a:r>
            <a:r>
              <a:rPr kumimoji="0" lang="en-GB" altLang="ja-JP" sz="2000" b="0" i="0" u="none" strike="noStrike" kern="1200" cap="none" spc="0" normalizeH="0" baseline="30000" noProof="0" dirty="0">
                <a:ln>
                  <a:noFill/>
                </a:ln>
                <a:solidFill>
                  <a:prstClr val="black"/>
                </a:solidFill>
                <a:effectLst/>
                <a:uLnTx/>
                <a:uFillTx/>
                <a:latin typeface="Gill Sans MT" panose="020B0502020104020203"/>
                <a:cs typeface="+mn-cs"/>
              </a:rPr>
              <a:t> </a:t>
            </a:r>
            <a:r>
              <a:rPr kumimoji="0" lang="en-GB" altLang="ja-JP" sz="2000" b="0" i="0" u="none" strike="noStrike" kern="1200" cap="none" spc="0" normalizeH="0" baseline="0" noProof="0" dirty="0">
                <a:ln>
                  <a:noFill/>
                </a:ln>
                <a:solidFill>
                  <a:prstClr val="black"/>
                </a:solidFill>
                <a:effectLst/>
                <a:uLnTx/>
                <a:uFillTx/>
                <a:latin typeface="Gill Sans MT" panose="020B0502020104020203"/>
                <a:cs typeface="+mn-cs"/>
              </a:rPr>
              <a:t>=</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 [1  0  0   0  0 </a:t>
            </a:r>
            <a:r>
              <a:rPr kumimoji="0" lang="en-GB" sz="2060" b="0"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0  </a:t>
            </a:r>
            <a:r>
              <a:rPr kumimoji="0" lang="en-GB" sz="2060" b="0" i="0" u="none" strike="noStrike" kern="1200" cap="none" spc="0" normalizeH="0" baseline="0" noProof="0" dirty="0" smtClean="0">
                <a:ln>
                  <a:noFill/>
                </a:ln>
                <a:solidFill>
                  <a:prstClr val="black"/>
                </a:solidFill>
                <a:effectLst/>
                <a:uLnTx/>
                <a:uFillTx/>
                <a:latin typeface="Gill Sans MT" panose="020B0502020104020203"/>
                <a:ea typeface="+mn-ea"/>
                <a:cs typeface="+mn-cs"/>
              </a:rPr>
              <a:t>0  0  </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0]</a:t>
            </a:r>
          </a:p>
        </p:txBody>
      </p:sp>
      <p:grpSp>
        <p:nvGrpSpPr>
          <p:cNvPr id="10" name="Group 9">
            <a:extLst>
              <a:ext uri="{FF2B5EF4-FFF2-40B4-BE49-F238E27FC236}">
                <a16:creationId xmlns:a16="http://schemas.microsoft.com/office/drawing/2014/main" id="{1789659F-BFE0-43B3-B30E-965844ADDA50}"/>
              </a:ext>
            </a:extLst>
          </p:cNvPr>
          <p:cNvGrpSpPr/>
          <p:nvPr/>
        </p:nvGrpSpPr>
        <p:grpSpPr>
          <a:xfrm>
            <a:off x="1968417" y="1578394"/>
            <a:ext cx="2450344" cy="783960"/>
            <a:chOff x="2020602" y="1553315"/>
            <a:chExt cx="2450344" cy="783960"/>
          </a:xfrm>
        </p:grpSpPr>
        <p:cxnSp>
          <p:nvCxnSpPr>
            <p:cNvPr id="11" name="Straight Connector 10">
              <a:extLst>
                <a:ext uri="{FF2B5EF4-FFF2-40B4-BE49-F238E27FC236}">
                  <a16:creationId xmlns:a16="http://schemas.microsoft.com/office/drawing/2014/main" id="{90A9F93F-B31B-4669-833C-ADBBB45DCF78}"/>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4816563-3D2E-4784-9C9B-891533ED0B29}"/>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nvGrpSpPr>
          <p:cNvPr id="13" name="Group 37">
            <a:extLst>
              <a:ext uri="{FF2B5EF4-FFF2-40B4-BE49-F238E27FC236}">
                <a16:creationId xmlns:a16="http://schemas.microsoft.com/office/drawing/2014/main" id="{969C252E-3575-4603-B587-F39FCCF73585}"/>
              </a:ext>
            </a:extLst>
          </p:cNvPr>
          <p:cNvGrpSpPr>
            <a:grpSpLocks/>
          </p:cNvGrpSpPr>
          <p:nvPr/>
        </p:nvGrpSpPr>
        <p:grpSpPr bwMode="auto">
          <a:xfrm>
            <a:off x="7932801" y="3711815"/>
            <a:ext cx="1949450" cy="1714500"/>
            <a:chOff x="1409" y="3010"/>
            <a:chExt cx="1228" cy="1080"/>
          </a:xfrm>
        </p:grpSpPr>
        <p:sp>
          <p:nvSpPr>
            <p:cNvPr id="14" name="Rectangle 15">
              <a:extLst>
                <a:ext uri="{FF2B5EF4-FFF2-40B4-BE49-F238E27FC236}">
                  <a16:creationId xmlns:a16="http://schemas.microsoft.com/office/drawing/2014/main" id="{8BAB00DF-12EF-47E2-8F11-D82A83374879}"/>
                </a:ext>
              </a:extLst>
            </p:cNvPr>
            <p:cNvSpPr>
              <a:spLocks noChangeArrowheads="1"/>
            </p:cNvSpPr>
            <p:nvPr/>
          </p:nvSpPr>
          <p:spPr bwMode="auto">
            <a:xfrm>
              <a:off x="1409" y="3543"/>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Times New Roman" pitchFamily="18" charset="0"/>
                  <a:ea typeface="+mn-ea"/>
                  <a:cs typeface="+mn-cs"/>
                </a:rPr>
                <a:t>T</a:t>
              </a: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 = </a:t>
              </a:r>
            </a:p>
          </p:txBody>
        </p:sp>
        <p:sp>
          <p:nvSpPr>
            <p:cNvPr id="15" name="Rectangle 16">
              <a:extLst>
                <a:ext uri="{FF2B5EF4-FFF2-40B4-BE49-F238E27FC236}">
                  <a16:creationId xmlns:a16="http://schemas.microsoft.com/office/drawing/2014/main" id="{6ECD5793-91E1-4C3C-BF54-9FE2E4D67483}"/>
                </a:ext>
              </a:extLst>
            </p:cNvPr>
            <p:cNvSpPr>
              <a:spLocks noChangeArrowheads="1"/>
            </p:cNvSpPr>
            <p:nvPr/>
          </p:nvSpPr>
          <p:spPr bwMode="auto">
            <a:xfrm>
              <a:off x="1707" y="3010"/>
              <a:ext cx="890"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Gill Sans MT" panose="020B0502020104020203"/>
                  <a:ea typeface="+mn-ea"/>
                  <a:cs typeface="+mn-cs"/>
                </a:rPr>
                <a:t>contrast</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 of</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estimated</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parameters</a:t>
              </a:r>
            </a:p>
          </p:txBody>
        </p:sp>
        <p:sp>
          <p:nvSpPr>
            <p:cNvPr id="16" name="Rectangle 17">
              <a:extLst>
                <a:ext uri="{FF2B5EF4-FFF2-40B4-BE49-F238E27FC236}">
                  <a16:creationId xmlns:a16="http://schemas.microsoft.com/office/drawing/2014/main" id="{280B91F9-2878-4413-B94E-010F574BEA25}"/>
                </a:ext>
              </a:extLst>
            </p:cNvPr>
            <p:cNvSpPr>
              <a:spLocks noChangeArrowheads="1"/>
            </p:cNvSpPr>
            <p:nvPr/>
          </p:nvSpPr>
          <p:spPr bwMode="auto">
            <a:xfrm>
              <a:off x="1833" y="3688"/>
              <a:ext cx="69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variance</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estimate</a:t>
              </a:r>
            </a:p>
          </p:txBody>
        </p:sp>
        <p:sp>
          <p:nvSpPr>
            <p:cNvPr id="17" name="Line 18">
              <a:extLst>
                <a:ext uri="{FF2B5EF4-FFF2-40B4-BE49-F238E27FC236}">
                  <a16:creationId xmlns:a16="http://schemas.microsoft.com/office/drawing/2014/main" id="{BE2C8E31-CC6C-4C05-B149-0D4112468EE6}"/>
                </a:ext>
              </a:extLst>
            </p:cNvPr>
            <p:cNvSpPr>
              <a:spLocks noChangeShapeType="1"/>
            </p:cNvSpPr>
            <p:nvPr/>
          </p:nvSpPr>
          <p:spPr bwMode="auto">
            <a:xfrm flipV="1">
              <a:off x="1763" y="3648"/>
              <a:ext cx="816" cy="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Freeform 19">
              <a:extLst>
                <a:ext uri="{FF2B5EF4-FFF2-40B4-BE49-F238E27FC236}">
                  <a16:creationId xmlns:a16="http://schemas.microsoft.com/office/drawing/2014/main" id="{261C61B2-9B5F-4EDB-9CAC-CE5AD47C9A90}"/>
                </a:ext>
              </a:extLst>
            </p:cNvPr>
            <p:cNvSpPr>
              <a:spLocks/>
            </p:cNvSpPr>
            <p:nvPr/>
          </p:nvSpPr>
          <p:spPr bwMode="auto">
            <a:xfrm>
              <a:off x="1649" y="3724"/>
              <a:ext cx="988" cy="364"/>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Lst>
              <a:ahLst/>
              <a:cxnLst>
                <a:cxn ang="0">
                  <a:pos x="T0" y="T1"/>
                </a:cxn>
                <a:cxn ang="0">
                  <a:pos x="T2" y="T3"/>
                </a:cxn>
                <a:cxn ang="0">
                  <a:pos x="T4" y="T5"/>
                </a:cxn>
                <a:cxn ang="0">
                  <a:pos x="T6" y="T7"/>
                </a:cxn>
                <a:cxn ang="0">
                  <a:pos x="T8" y="T9"/>
                </a:cxn>
              </a:cxnLst>
              <a:rect l="0" t="0" r="r" b="b"/>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9" name="Rectangle 21">
            <a:extLst>
              <a:ext uri="{FF2B5EF4-FFF2-40B4-BE49-F238E27FC236}">
                <a16:creationId xmlns:a16="http://schemas.microsoft.com/office/drawing/2014/main" id="{090209DB-5803-4A6B-ACD4-78DBB8432AD1}"/>
              </a:ext>
            </a:extLst>
          </p:cNvPr>
          <p:cNvSpPr>
            <a:spLocks noChangeArrowheads="1"/>
          </p:cNvSpPr>
          <p:nvPr/>
        </p:nvSpPr>
        <p:spPr bwMode="auto">
          <a:xfrm>
            <a:off x="8987734" y="4706171"/>
            <a:ext cx="168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Rectangle 26">
            <a:extLst>
              <a:ext uri="{FF2B5EF4-FFF2-40B4-BE49-F238E27FC236}">
                <a16:creationId xmlns:a16="http://schemas.microsoft.com/office/drawing/2014/main" id="{7B9FF640-764F-47B2-9524-C507025A0D1F}"/>
              </a:ext>
            </a:extLst>
          </p:cNvPr>
          <p:cNvSpPr>
            <a:spLocks noChangeArrowheads="1"/>
          </p:cNvSpPr>
          <p:nvPr/>
        </p:nvSpPr>
        <p:spPr bwMode="auto">
          <a:xfrm>
            <a:off x="7693440" y="1575674"/>
            <a:ext cx="3115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box-car amplitude &gt; 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b</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1</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GB" sz="2400" b="0" i="1" u="none" strike="noStrike" kern="1200" cap="none" spc="0" normalizeH="0" baseline="0" noProof="0" dirty="0" err="1">
                <a:ln>
                  <a:noFill/>
                </a:ln>
                <a:solidFill>
                  <a:prstClr val="black"/>
                </a:solidFill>
                <a:effectLst/>
                <a:uLnTx/>
                <a:uFillTx/>
                <a:latin typeface="Gill Sans MT" panose="020B0502020104020203"/>
                <a:ea typeface="+mn-ea"/>
                <a:cs typeface="+mn-cs"/>
              </a:rPr>
              <a:t>c</a:t>
            </a:r>
            <a:r>
              <a:rPr kumimoji="0" lang="en-GB" sz="2400" b="0" i="0" u="none" strike="noStrike" kern="1200" cap="none" spc="0" normalizeH="0" baseline="30000" noProof="0" dirty="0" err="1">
                <a:ln>
                  <a:noFill/>
                </a:ln>
                <a:solidFill>
                  <a:prstClr val="black"/>
                </a:solidFill>
                <a:effectLst/>
                <a:uLnTx/>
                <a:uFillTx/>
                <a:latin typeface="Gill Sans MT" panose="020B0502020104020203"/>
                <a:ea typeface="+mn-ea"/>
                <a:cs typeface="+mn-cs"/>
              </a:rPr>
              <a:t>T</a:t>
            </a:r>
            <a:r>
              <a:rPr kumimoji="0" lang="en-GB" sz="2400" b="0" i="1" u="none" strike="noStrike" kern="1200" cap="none" spc="0" normalizeH="0" baseline="0" noProof="0" dirty="0" err="1">
                <a:ln>
                  <a:noFill/>
                </a:ln>
                <a:solidFill>
                  <a:prstClr val="black"/>
                </a:solidFill>
                <a:effectLst/>
                <a:uLnTx/>
                <a:uFillTx/>
                <a:latin typeface="Gill Sans MT" panose="020B0502020104020203"/>
                <a:ea typeface="+mn-ea"/>
                <a:cs typeface="+mn-cs"/>
              </a:rPr>
              <a:t>b</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&gt; 0 ?</a:t>
            </a:r>
          </a:p>
        </p:txBody>
      </p:sp>
      <p:sp>
        <p:nvSpPr>
          <p:cNvPr id="21" name="Text Box 33">
            <a:extLst>
              <a:ext uri="{FF2B5EF4-FFF2-40B4-BE49-F238E27FC236}">
                <a16:creationId xmlns:a16="http://schemas.microsoft.com/office/drawing/2014/main" id="{E50E0F41-C2F6-4E46-9B7A-289CD6377328}"/>
              </a:ext>
            </a:extLst>
          </p:cNvPr>
          <p:cNvSpPr txBox="1">
            <a:spLocks noChangeArrowheads="1"/>
          </p:cNvSpPr>
          <p:nvPr/>
        </p:nvSpPr>
        <p:spPr bwMode="auto">
          <a:xfrm>
            <a:off x="5714309" y="1570619"/>
            <a:ext cx="1434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Question:</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Text Box 34">
            <a:extLst>
              <a:ext uri="{FF2B5EF4-FFF2-40B4-BE49-F238E27FC236}">
                <a16:creationId xmlns:a16="http://schemas.microsoft.com/office/drawing/2014/main" id="{AE970088-F6EB-423C-A525-92A8CCBCB205}"/>
              </a:ext>
            </a:extLst>
          </p:cNvPr>
          <p:cNvSpPr txBox="1">
            <a:spLocks noChangeArrowheads="1"/>
          </p:cNvSpPr>
          <p:nvPr/>
        </p:nvSpPr>
        <p:spPr bwMode="auto">
          <a:xfrm>
            <a:off x="5310609" y="2992103"/>
            <a:ext cx="2242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Null hypothesis:</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526734" y="3025816"/>
            <a:ext cx="1776127"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err="1">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err="1">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err="1">
                <a:ln>
                  <a:noFill/>
                </a:ln>
                <a:solidFill>
                  <a:prstClr val="black"/>
                </a:solidFill>
                <a:effectLst/>
                <a:uLnTx/>
                <a:uFillTx/>
                <a:latin typeface="Symbol" pitchFamily="18" charset="2"/>
                <a:ea typeface="+mn-ea"/>
                <a:cs typeface="+mn-cs"/>
              </a:rPr>
              <a:t>b</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 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Text Box 36">
            <a:extLst>
              <a:ext uri="{FF2B5EF4-FFF2-40B4-BE49-F238E27FC236}">
                <a16:creationId xmlns:a16="http://schemas.microsoft.com/office/drawing/2014/main" id="{1F8ACD9F-43A3-4D31-8B77-00E41B9FC102}"/>
              </a:ext>
            </a:extLst>
          </p:cNvPr>
          <p:cNvSpPr txBox="1">
            <a:spLocks noChangeArrowheads="1"/>
          </p:cNvSpPr>
          <p:nvPr/>
        </p:nvSpPr>
        <p:spPr bwMode="auto">
          <a:xfrm>
            <a:off x="5540293" y="4515844"/>
            <a:ext cx="18345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Test statistic:</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aphicFrame>
        <p:nvGraphicFramePr>
          <p:cNvPr id="26" name="Object 25">
            <a:extLst>
              <a:ext uri="{FF2B5EF4-FFF2-40B4-BE49-F238E27FC236}">
                <a16:creationId xmlns:a16="http://schemas.microsoft.com/office/drawing/2014/main" id="{CD6C65A8-E5AA-4AE2-A7B1-2550DCF3256B}"/>
              </a:ext>
            </a:extLst>
          </p:cNvPr>
          <p:cNvGraphicFramePr>
            <a:graphicFrameLocks noChangeAspect="1"/>
          </p:cNvGraphicFramePr>
          <p:nvPr>
            <p:extLst/>
          </p:nvPr>
        </p:nvGraphicFramePr>
        <p:xfrm>
          <a:off x="5604304" y="5763764"/>
          <a:ext cx="4656993" cy="968286"/>
        </p:xfrm>
        <a:graphic>
          <a:graphicData uri="http://schemas.openxmlformats.org/presentationml/2006/ole">
            <mc:AlternateContent xmlns:mc="http://schemas.openxmlformats.org/markup-compatibility/2006">
              <mc:Choice xmlns:v="urn:schemas-microsoft-com:vml" Requires="v">
                <p:oleObj spid="_x0000_s10269" name="Equation" r:id="rId5" imgW="2565360" imgH="533160" progId="Equation.3">
                  <p:embed/>
                </p:oleObj>
              </mc:Choice>
              <mc:Fallback>
                <p:oleObj name="Equation" r:id="rId5" imgW="2565360" imgH="533160" progId="Equation.3">
                  <p:embed/>
                  <p:pic>
                    <p:nvPicPr>
                      <p:cNvPr id="26" name="Object 25">
                        <a:extLst>
                          <a:ext uri="{FF2B5EF4-FFF2-40B4-BE49-F238E27FC236}">
                            <a16:creationId xmlns:a16="http://schemas.microsoft.com/office/drawing/2014/main" id="{CD6C65A8-E5AA-4AE2-A7B1-2550DCF3256B}"/>
                          </a:ext>
                        </a:extLst>
                      </p:cNvPr>
                      <p:cNvPicPr/>
                      <p:nvPr/>
                    </p:nvPicPr>
                    <p:blipFill>
                      <a:blip r:embed="rId6"/>
                      <a:stretch>
                        <a:fillRect/>
                      </a:stretch>
                    </p:blipFill>
                    <p:spPr>
                      <a:xfrm>
                        <a:off x="5604304" y="5763764"/>
                        <a:ext cx="4656993" cy="968286"/>
                      </a:xfrm>
                      <a:prstGeom prst="rect">
                        <a:avLst/>
                      </a:prstGeom>
                    </p:spPr>
                  </p:pic>
                </p:oleObj>
              </mc:Fallback>
            </mc:AlternateContent>
          </a:graphicData>
        </a:graphic>
      </p:graphicFrame>
      <p:pic>
        <p:nvPicPr>
          <p:cNvPr id="27" name="Picture 26" descr="A close up of a logo&#10;&#10;Description automatically generated">
            <a:extLst>
              <a:ext uri="{FF2B5EF4-FFF2-40B4-BE49-F238E27FC236}">
                <a16:creationId xmlns:a16="http://schemas.microsoft.com/office/drawing/2014/main" id="{8D14205F-3E41-284B-B62A-C552A50B6213}"/>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rot="5400000">
            <a:off x="393857" y="4021614"/>
            <a:ext cx="3473622" cy="489521"/>
          </a:xfrm>
          <a:prstGeom prst="rect">
            <a:avLst/>
          </a:prstGeom>
        </p:spPr>
      </p:pic>
    </p:spTree>
    <p:extLst>
      <p:ext uri="{BB962C8B-B14F-4D97-AF65-F5344CB8AC3E}">
        <p14:creationId xmlns:p14="http://schemas.microsoft.com/office/powerpoint/2010/main" val="29574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2A88-70CD-417D-A0CF-1186A63D3941}"/>
              </a:ext>
            </a:extLst>
          </p:cNvPr>
          <p:cNvSpPr>
            <a:spLocks noGrp="1"/>
          </p:cNvSpPr>
          <p:nvPr>
            <p:ph type="title"/>
          </p:nvPr>
        </p:nvSpPr>
        <p:spPr/>
        <p:txBody>
          <a:bodyPr/>
          <a:lstStyle/>
          <a:p>
            <a:r>
              <a:rPr lang="en-GB" dirty="0"/>
              <a:t>T-test: simple example</a:t>
            </a:r>
          </a:p>
        </p:txBody>
      </p:sp>
      <p:pic>
        <p:nvPicPr>
          <p:cNvPr id="4" name="Picture 5">
            <a:extLst>
              <a:ext uri="{FF2B5EF4-FFF2-40B4-BE49-F238E27FC236}">
                <a16:creationId xmlns:a16="http://schemas.microsoft.com/office/drawing/2014/main" id="{DFD99D92-35C4-4C11-BD92-45CA05DFF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79" y="1074775"/>
            <a:ext cx="2971006" cy="254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1">
            <a:extLst>
              <a:ext uri="{FF2B5EF4-FFF2-40B4-BE49-F238E27FC236}">
                <a16:creationId xmlns:a16="http://schemas.microsoft.com/office/drawing/2014/main" id="{3D27D1C6-86B9-48E2-A2BF-C298723471E7}"/>
              </a:ext>
            </a:extLst>
          </p:cNvPr>
          <p:cNvSpPr>
            <a:spLocks noChangeArrowheads="1"/>
          </p:cNvSpPr>
          <p:nvPr/>
        </p:nvSpPr>
        <p:spPr bwMode="auto">
          <a:xfrm>
            <a:off x="4036218" y="2441727"/>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n-ea"/>
                <a:cs typeface="+mn-cs"/>
              </a:rPr>
              <a:t>Q: activation during listening ?</a:t>
            </a:r>
            <a:endParaRPr kumimoji="0" lang="en-GB" sz="2000" b="0" i="0" u="none" strike="noStrike" kern="1200" cap="none" spc="0" normalizeH="0" baseline="0" noProof="0" dirty="0">
              <a:ln>
                <a:noFill/>
              </a:ln>
              <a:solidFill>
                <a:srgbClr val="000000"/>
              </a:solidFill>
              <a:effectLst/>
              <a:uLnTx/>
              <a:uFillTx/>
              <a:ea typeface="+mn-ea"/>
              <a:cs typeface="+mn-cs"/>
            </a:endParaRPr>
          </a:p>
        </p:txBody>
      </p:sp>
      <p:sp>
        <p:nvSpPr>
          <p:cNvPr id="6" name="Rectangle 14">
            <a:extLst>
              <a:ext uri="{FF2B5EF4-FFF2-40B4-BE49-F238E27FC236}">
                <a16:creationId xmlns:a16="http://schemas.microsoft.com/office/drawing/2014/main" id="{95D885C1-2B68-48D5-BC25-6644E37FED33}"/>
              </a:ext>
            </a:extLst>
          </p:cNvPr>
          <p:cNvSpPr>
            <a:spLocks noChangeArrowheads="1"/>
          </p:cNvSpPr>
          <p:nvPr/>
        </p:nvSpPr>
        <p:spPr bwMode="auto">
          <a:xfrm>
            <a:off x="1080931" y="2692575"/>
            <a:ext cx="2362200" cy="381000"/>
          </a:xfrm>
          <a:prstGeom prst="rect">
            <a:avLst/>
          </a:prstGeom>
          <a:solidFill>
            <a:schemeClr val="accent1">
              <a:lumMod val="40000"/>
              <a:lumOff val="60000"/>
            </a:schemeClr>
          </a:solidFill>
          <a:ln w="25400">
            <a:solidFill>
              <a:schemeClr val="tx1"/>
            </a:solidFill>
            <a:miter lim="800000"/>
            <a:headEnd/>
            <a:tailEnd/>
          </a:ln>
          <a:effectLs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1" u="none" strike="noStrike" kern="1200" cap="none" spc="0" normalizeH="0" baseline="0" noProof="0" dirty="0">
                <a:ln>
                  <a:noFill/>
                </a:ln>
                <a:solidFill>
                  <a:srgbClr val="000000"/>
                </a:solidFill>
                <a:effectLst/>
                <a:uLnTx/>
                <a:uFillTx/>
                <a:latin typeface="Arial Unicode MS" pitchFamily="34" charset="-128"/>
                <a:ea typeface="+mn-ea"/>
                <a:cs typeface="+mn-cs"/>
              </a:rPr>
              <a:t>c</a:t>
            </a:r>
            <a:r>
              <a:rPr kumimoji="0" lang="en-US" sz="1800" b="1" i="1" u="none" strike="noStrike" kern="1200" cap="none" spc="0" normalizeH="0" baseline="30000" noProof="0" dirty="0">
                <a:ln>
                  <a:noFill/>
                </a:ln>
                <a:solidFill>
                  <a:srgbClr val="000000"/>
                </a:solidFill>
                <a:effectLst/>
                <a:uLnTx/>
                <a:uFillTx/>
                <a:latin typeface="Arial Unicode MS" pitchFamily="34" charset="-128"/>
                <a:ea typeface="+mn-ea"/>
                <a:cs typeface="+mn-cs"/>
              </a:rPr>
              <a:t>T</a:t>
            </a:r>
            <a:r>
              <a:rPr kumimoji="0" lang="de-DE" sz="1800" b="1" i="0" u="none" strike="noStrike" kern="1200" cap="none" spc="0" normalizeH="0" baseline="0" noProof="0" dirty="0">
                <a:ln>
                  <a:noFill/>
                </a:ln>
                <a:solidFill>
                  <a:srgbClr val="000000"/>
                </a:solidFill>
                <a:effectLst/>
                <a:uLnTx/>
                <a:uFillTx/>
                <a:latin typeface="Arial Unicode MS" pitchFamily="34" charset="-128"/>
                <a:ea typeface="+mn-ea"/>
                <a:cs typeface="+mn-cs"/>
              </a:rPr>
              <a:t> = [ </a:t>
            </a:r>
            <a:r>
              <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rPr>
              <a:t>1 0 0 0 0 0 0 0]</a:t>
            </a:r>
            <a:endParaRPr kumimoji="0" lang="en-GB"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7" name="Rectangle 15">
            <a:extLst>
              <a:ext uri="{FF2B5EF4-FFF2-40B4-BE49-F238E27FC236}">
                <a16:creationId xmlns:a16="http://schemas.microsoft.com/office/drawing/2014/main" id="{31E5CB9E-97A4-4713-901C-BF19B66A57BA}"/>
              </a:ext>
            </a:extLst>
          </p:cNvPr>
          <p:cNvSpPr>
            <a:spLocks noChangeArrowheads="1"/>
          </p:cNvSpPr>
          <p:nvPr/>
        </p:nvSpPr>
        <p:spPr bwMode="auto">
          <a:xfrm>
            <a:off x="4039433" y="3692511"/>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n-ea"/>
                <a:cs typeface="+mn-cs"/>
              </a:rPr>
              <a:t>Null </a:t>
            </a:r>
            <a:r>
              <a:rPr kumimoji="0" lang="de-DE" sz="2000" b="0" i="0" u="none" strike="noStrike" kern="1200" cap="none" spc="0" normalizeH="0" baseline="0" noProof="0" dirty="0" err="1">
                <a:ln>
                  <a:noFill/>
                </a:ln>
                <a:solidFill>
                  <a:srgbClr val="000000"/>
                </a:solidFill>
                <a:effectLst/>
                <a:uLnTx/>
                <a:uFillTx/>
                <a:ea typeface="+mn-ea"/>
                <a:cs typeface="+mn-cs"/>
              </a:rPr>
              <a:t>hypothesis</a:t>
            </a:r>
            <a:r>
              <a:rPr kumimoji="0" lang="de-DE" sz="2000" b="0" i="0" u="none" strike="noStrike" kern="1200" cap="none" spc="0" normalizeH="0" baseline="0" noProof="0" dirty="0">
                <a:ln>
                  <a:noFill/>
                </a:ln>
                <a:solidFill>
                  <a:srgbClr val="000000"/>
                </a:solidFill>
                <a:effectLst/>
                <a:uLnTx/>
                <a:uFillTx/>
                <a:ea typeface="+mn-ea"/>
                <a:cs typeface="+mn-cs"/>
              </a:rPr>
              <a:t>:</a:t>
            </a:r>
            <a:endParaRPr kumimoji="0" lang="en-GB" sz="2000" b="0" i="0" u="none" strike="noStrike" kern="1200" cap="none" spc="0" normalizeH="0" baseline="0" noProof="0" dirty="0">
              <a:ln>
                <a:noFill/>
              </a:ln>
              <a:solidFill>
                <a:srgbClr val="000000"/>
              </a:solidFill>
              <a:effectLst/>
              <a:uLnTx/>
              <a:uFillTx/>
              <a:ea typeface="+mn-ea"/>
              <a:cs typeface="+mn-cs"/>
            </a:endParaRPr>
          </a:p>
        </p:txBody>
      </p:sp>
      <p:graphicFrame>
        <p:nvGraphicFramePr>
          <p:cNvPr id="8" name="Object 16">
            <a:extLst>
              <a:ext uri="{FF2B5EF4-FFF2-40B4-BE49-F238E27FC236}">
                <a16:creationId xmlns:a16="http://schemas.microsoft.com/office/drawing/2014/main" id="{F921204E-AE00-49FD-B57B-033BB3148149}"/>
              </a:ext>
            </a:extLst>
          </p:cNvPr>
          <p:cNvGraphicFramePr>
            <a:graphicFrameLocks noChangeAspect="1"/>
          </p:cNvGraphicFramePr>
          <p:nvPr/>
        </p:nvGraphicFramePr>
        <p:xfrm>
          <a:off x="5930543" y="3798079"/>
          <a:ext cx="927100" cy="477838"/>
        </p:xfrm>
        <a:graphic>
          <a:graphicData uri="http://schemas.openxmlformats.org/presentationml/2006/ole">
            <mc:AlternateContent xmlns:mc="http://schemas.openxmlformats.org/markup-compatibility/2006">
              <mc:Choice xmlns:v="urn:schemas-microsoft-com:vml" Requires="v">
                <p:oleObj spid="_x0000_s11293" name="Equation" r:id="rId5" imgW="419040" imgH="215640" progId="Equation.3">
                  <p:embed/>
                </p:oleObj>
              </mc:Choice>
              <mc:Fallback>
                <p:oleObj name="Equation" r:id="rId5" imgW="419040" imgH="215640" progId="Equation.3">
                  <p:embed/>
                  <p:pic>
                    <p:nvPicPr>
                      <p:cNvPr id="8" name="Object 16">
                        <a:extLst>
                          <a:ext uri="{FF2B5EF4-FFF2-40B4-BE49-F238E27FC236}">
                            <a16:creationId xmlns:a16="http://schemas.microsoft.com/office/drawing/2014/main" id="{F921204E-AE00-49FD-B57B-033BB3148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543" y="3798079"/>
                        <a:ext cx="9271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21">
            <a:extLst>
              <a:ext uri="{FF2B5EF4-FFF2-40B4-BE49-F238E27FC236}">
                <a16:creationId xmlns:a16="http://schemas.microsoft.com/office/drawing/2014/main" id="{2092F02E-4CB7-4161-923B-625A8071596D}"/>
              </a:ext>
            </a:extLst>
          </p:cNvPr>
          <p:cNvSpPr>
            <a:spLocks noChangeArrowheads="1"/>
          </p:cNvSpPr>
          <p:nvPr/>
        </p:nvSpPr>
        <p:spPr bwMode="auto">
          <a:xfrm>
            <a:off x="1080931" y="1766557"/>
            <a:ext cx="5257800" cy="457200"/>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ea typeface="+mn-ea"/>
                <a:cs typeface="+mn-cs"/>
              </a:rPr>
              <a:t> Passive word listening versus rest</a:t>
            </a:r>
            <a:endParaRPr kumimoji="0" lang="en-GB" sz="2400" b="0" i="0" u="none" strike="noStrike" kern="1200" cap="none" spc="0" normalizeH="0" baseline="0" noProof="0" dirty="0">
              <a:ln>
                <a:noFill/>
              </a:ln>
              <a:solidFill>
                <a:prstClr val="black"/>
              </a:solidFill>
              <a:effectLst/>
              <a:uLnTx/>
              <a:uFillTx/>
              <a:ea typeface="+mn-ea"/>
              <a:cs typeface="+mn-cs"/>
            </a:endParaRPr>
          </a:p>
        </p:txBody>
      </p:sp>
      <p:grpSp>
        <p:nvGrpSpPr>
          <p:cNvPr id="10" name="Group 365">
            <a:extLst>
              <a:ext uri="{FF2B5EF4-FFF2-40B4-BE49-F238E27FC236}">
                <a16:creationId xmlns:a16="http://schemas.microsoft.com/office/drawing/2014/main" id="{4A190731-5531-47F8-A5B5-FF63ABE1EAC1}"/>
              </a:ext>
            </a:extLst>
          </p:cNvPr>
          <p:cNvGrpSpPr>
            <a:grpSpLocks/>
          </p:cNvGrpSpPr>
          <p:nvPr/>
        </p:nvGrpSpPr>
        <p:grpSpPr bwMode="auto">
          <a:xfrm>
            <a:off x="7592291" y="3760502"/>
            <a:ext cx="2519363" cy="422275"/>
            <a:chOff x="3648" y="2374"/>
            <a:chExt cx="1587" cy="266"/>
          </a:xfrm>
        </p:grpSpPr>
        <p:sp>
          <p:nvSpPr>
            <p:cNvPr id="11" name="Rectangle 36">
              <a:extLst>
                <a:ext uri="{FF2B5EF4-FFF2-40B4-BE49-F238E27FC236}">
                  <a16:creationId xmlns:a16="http://schemas.microsoft.com/office/drawing/2014/main" id="{96FEC0B1-B078-402D-9E13-579526FB72A4}"/>
                </a:ext>
              </a:extLst>
            </p:cNvPr>
            <p:cNvSpPr>
              <a:spLocks noChangeArrowheads="1"/>
            </p:cNvSpPr>
            <p:nvPr/>
          </p:nvSpPr>
          <p:spPr bwMode="auto">
            <a:xfrm>
              <a:off x="3648" y="2374"/>
              <a:ext cx="5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Narrow" pitchFamily="34" charset="0"/>
                  <a:ea typeface="+mn-ea"/>
                  <a:cs typeface="+mn-cs"/>
                </a:rPr>
                <a:t>SPMresults</a:t>
              </a:r>
              <a:r>
                <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Rectangle 38">
              <a:extLst>
                <a:ext uri="{FF2B5EF4-FFF2-40B4-BE49-F238E27FC236}">
                  <a16:creationId xmlns:a16="http://schemas.microsoft.com/office/drawing/2014/main" id="{C5579FE5-9B52-4596-BFA2-E50BEDE15851}"/>
                </a:ext>
              </a:extLst>
            </p:cNvPr>
            <p:cNvSpPr>
              <a:spLocks noChangeArrowheads="1"/>
            </p:cNvSpPr>
            <p:nvPr/>
          </p:nvSpPr>
          <p:spPr bwMode="auto">
            <a:xfrm>
              <a:off x="3648" y="2506"/>
              <a:ext cx="15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ea typeface="+mn-ea"/>
                  <a:cs typeface="+mn-cs"/>
                </a:rPr>
                <a:t>Height threshold T = 3.2057  {p&lt;0.001}</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3" name="Group 514">
            <a:extLst>
              <a:ext uri="{FF2B5EF4-FFF2-40B4-BE49-F238E27FC236}">
                <a16:creationId xmlns:a16="http://schemas.microsoft.com/office/drawing/2014/main" id="{4301C0E9-EC83-44F7-9C90-BB5306FD8E0B}"/>
              </a:ext>
            </a:extLst>
          </p:cNvPr>
          <p:cNvGrpSpPr>
            <a:grpSpLocks/>
          </p:cNvGrpSpPr>
          <p:nvPr/>
        </p:nvGrpSpPr>
        <p:grpSpPr bwMode="auto">
          <a:xfrm>
            <a:off x="7592291" y="4217702"/>
            <a:ext cx="3011488" cy="2438400"/>
            <a:chOff x="6630" y="2592"/>
            <a:chExt cx="1897" cy="1536"/>
          </a:xfrm>
        </p:grpSpPr>
        <p:sp>
          <p:nvSpPr>
            <p:cNvPr id="14" name="Rectangle 382">
              <a:extLst>
                <a:ext uri="{FF2B5EF4-FFF2-40B4-BE49-F238E27FC236}">
                  <a16:creationId xmlns:a16="http://schemas.microsoft.com/office/drawing/2014/main" id="{06FA1139-66D9-486B-B51E-7590096609A0}"/>
                </a:ext>
              </a:extLst>
            </p:cNvPr>
            <p:cNvSpPr>
              <a:spLocks noChangeArrowheads="1"/>
            </p:cNvSpPr>
            <p:nvPr/>
          </p:nvSpPr>
          <p:spPr bwMode="auto">
            <a:xfrm>
              <a:off x="6671" y="2592"/>
              <a:ext cx="4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Narrow" pitchFamily="34" charset="0"/>
                  <a:ea typeface="+mn-ea"/>
                  <a:cs typeface="+mn-cs"/>
                </a:rPr>
                <a:t>voxel-level</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5" name="Line 383">
              <a:extLst>
                <a:ext uri="{FF2B5EF4-FFF2-40B4-BE49-F238E27FC236}">
                  <a16:creationId xmlns:a16="http://schemas.microsoft.com/office/drawing/2014/main" id="{10BA2C0A-A9AD-4C2B-820B-141951D5F749}"/>
                </a:ext>
              </a:extLst>
            </p:cNvPr>
            <p:cNvSpPr>
              <a:spLocks noChangeShapeType="1"/>
            </p:cNvSpPr>
            <p:nvPr/>
          </p:nvSpPr>
          <p:spPr bwMode="auto">
            <a:xfrm flipV="1">
              <a:off x="6672" y="2736"/>
              <a:ext cx="1200"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 name="Rectangle 388">
              <a:extLst>
                <a:ext uri="{FF2B5EF4-FFF2-40B4-BE49-F238E27FC236}">
                  <a16:creationId xmlns:a16="http://schemas.microsoft.com/office/drawing/2014/main" id="{0CB385C0-73B9-44CD-B3A2-78C4A64FEB5F}"/>
                </a:ext>
              </a:extLst>
            </p:cNvPr>
            <p:cNvSpPr>
              <a:spLocks noChangeArrowheads="1"/>
            </p:cNvSpPr>
            <p:nvPr/>
          </p:nvSpPr>
          <p:spPr bwMode="auto">
            <a:xfrm>
              <a:off x="7339" y="2721"/>
              <a:ext cx="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p </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7" name="Rectangle 389">
              <a:extLst>
                <a:ext uri="{FF2B5EF4-FFF2-40B4-BE49-F238E27FC236}">
                  <a16:creationId xmlns:a16="http://schemas.microsoft.com/office/drawing/2014/main" id="{629FB82D-81A8-4388-896E-81E7B279FA62}"/>
                </a:ext>
              </a:extLst>
            </p:cNvPr>
            <p:cNvSpPr>
              <a:spLocks noChangeArrowheads="1"/>
            </p:cNvSpPr>
            <p:nvPr/>
          </p:nvSpPr>
          <p:spPr bwMode="auto">
            <a:xfrm>
              <a:off x="7403" y="2772"/>
              <a:ext cx="3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pitchFamily="34" charset="0"/>
                  <a:ea typeface="+mn-ea"/>
                  <a:cs typeface="+mn-cs"/>
                </a:rPr>
                <a:t>uncorrected</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Rectangle 390">
              <a:extLst>
                <a:ext uri="{FF2B5EF4-FFF2-40B4-BE49-F238E27FC236}">
                  <a16:creationId xmlns:a16="http://schemas.microsoft.com/office/drawing/2014/main" id="{5EA66FC8-2B79-4856-81D8-373206DD23E5}"/>
                </a:ext>
              </a:extLst>
            </p:cNvPr>
            <p:cNvSpPr>
              <a:spLocks noChangeArrowheads="1"/>
            </p:cNvSpPr>
            <p:nvPr/>
          </p:nvSpPr>
          <p:spPr bwMode="auto">
            <a:xfrm>
              <a:off x="6711"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Rectangle 391">
              <a:extLst>
                <a:ext uri="{FF2B5EF4-FFF2-40B4-BE49-F238E27FC236}">
                  <a16:creationId xmlns:a16="http://schemas.microsoft.com/office/drawing/2014/main" id="{E1A422FB-2A46-4B08-800F-4B6DF1C0B36B}"/>
                </a:ext>
              </a:extLst>
            </p:cNvPr>
            <p:cNvSpPr>
              <a:spLocks noChangeArrowheads="1"/>
            </p:cNvSpPr>
            <p:nvPr/>
          </p:nvSpPr>
          <p:spPr bwMode="auto">
            <a:xfrm>
              <a:off x="7029"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Rectangle 392">
              <a:extLst>
                <a:ext uri="{FF2B5EF4-FFF2-40B4-BE49-F238E27FC236}">
                  <a16:creationId xmlns:a16="http://schemas.microsoft.com/office/drawing/2014/main" id="{395D1A27-7EEB-4942-85BA-618DD63CD136}"/>
                </a:ext>
              </a:extLst>
            </p:cNvPr>
            <p:cNvSpPr>
              <a:spLocks noChangeArrowheads="1"/>
            </p:cNvSpPr>
            <p:nvPr/>
          </p:nvSpPr>
          <p:spPr bwMode="auto">
            <a:xfrm>
              <a:off x="7074"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Z</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Rectangle 393">
              <a:extLst>
                <a:ext uri="{FF2B5EF4-FFF2-40B4-BE49-F238E27FC236}">
                  <a16:creationId xmlns:a16="http://schemas.microsoft.com/office/drawing/2014/main" id="{61836F64-EB66-4F7A-BDFA-369E1E4E96F4}"/>
                </a:ext>
              </a:extLst>
            </p:cNvPr>
            <p:cNvSpPr>
              <a:spLocks noChangeArrowheads="1"/>
            </p:cNvSpPr>
            <p:nvPr/>
          </p:nvSpPr>
          <p:spPr bwMode="auto">
            <a:xfrm>
              <a:off x="7124" y="278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ymbol" pitchFamily="18" charset="2"/>
                  <a:ea typeface="+mn-ea"/>
                  <a:cs typeface="+mn-cs"/>
                </a:rPr>
                <a:t>º</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Rectangle 394">
              <a:extLst>
                <a:ext uri="{FF2B5EF4-FFF2-40B4-BE49-F238E27FC236}">
                  <a16:creationId xmlns:a16="http://schemas.microsoft.com/office/drawing/2014/main" id="{832B3538-27C3-4AFE-A299-A33FDADDE677}"/>
                </a:ext>
              </a:extLst>
            </p:cNvPr>
            <p:cNvSpPr>
              <a:spLocks noChangeArrowheads="1"/>
            </p:cNvSpPr>
            <p:nvPr/>
          </p:nvSpPr>
          <p:spPr bwMode="auto">
            <a:xfrm>
              <a:off x="7157"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Rectangle 395">
              <a:extLst>
                <a:ext uri="{FF2B5EF4-FFF2-40B4-BE49-F238E27FC236}">
                  <a16:creationId xmlns:a16="http://schemas.microsoft.com/office/drawing/2014/main" id="{1C743DBA-2CD1-42D0-8BF3-27E5C5252568}"/>
                </a:ext>
              </a:extLst>
            </p:cNvPr>
            <p:cNvSpPr>
              <a:spLocks noChangeArrowheads="1"/>
            </p:cNvSpPr>
            <p:nvPr/>
          </p:nvSpPr>
          <p:spPr bwMode="auto">
            <a:xfrm>
              <a:off x="7968" y="2671"/>
              <a:ext cx="44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mm mm mm</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Line 396">
              <a:extLst>
                <a:ext uri="{FF2B5EF4-FFF2-40B4-BE49-F238E27FC236}">
                  <a16:creationId xmlns:a16="http://schemas.microsoft.com/office/drawing/2014/main" id="{45B49F1B-35B2-412E-9FC7-588ED28C0AC7}"/>
                </a:ext>
              </a:extLst>
            </p:cNvPr>
            <p:cNvSpPr>
              <a:spLocks noChangeShapeType="1"/>
            </p:cNvSpPr>
            <p:nvPr/>
          </p:nvSpPr>
          <p:spPr bwMode="auto">
            <a:xfrm flipV="1">
              <a:off x="6672" y="2880"/>
              <a:ext cx="1824"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Rectangle 404">
              <a:extLst>
                <a:ext uri="{FF2B5EF4-FFF2-40B4-BE49-F238E27FC236}">
                  <a16:creationId xmlns:a16="http://schemas.microsoft.com/office/drawing/2014/main" id="{A5B04B84-C7FC-4889-AD75-DDEDA649AA9F}"/>
                </a:ext>
              </a:extLst>
            </p:cNvPr>
            <p:cNvSpPr>
              <a:spLocks noChangeArrowheads="1"/>
            </p:cNvSpPr>
            <p:nvPr/>
          </p:nvSpPr>
          <p:spPr bwMode="auto">
            <a:xfrm>
              <a:off x="6630" y="289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urier New" pitchFamily="49" charset="0"/>
                  <a:ea typeface="+mn-ea"/>
                  <a:cs typeface="+mn-cs"/>
                </a:rPr>
                <a:t> 13.94</a:t>
              </a:r>
              <a:endParaRPr kumimoji="0" lang="en-US" sz="3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 name="Rectangle 405">
              <a:extLst>
                <a:ext uri="{FF2B5EF4-FFF2-40B4-BE49-F238E27FC236}">
                  <a16:creationId xmlns:a16="http://schemas.microsoft.com/office/drawing/2014/main" id="{A3A481A5-B2FD-4EB1-A65C-70F0E1D18B99}"/>
                </a:ext>
              </a:extLst>
            </p:cNvPr>
            <p:cNvSpPr>
              <a:spLocks noChangeArrowheads="1"/>
            </p:cNvSpPr>
            <p:nvPr/>
          </p:nvSpPr>
          <p:spPr bwMode="auto">
            <a:xfrm>
              <a:off x="7009"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Rectangle 406">
              <a:extLst>
                <a:ext uri="{FF2B5EF4-FFF2-40B4-BE49-F238E27FC236}">
                  <a16:creationId xmlns:a16="http://schemas.microsoft.com/office/drawing/2014/main" id="{25A9B710-7E95-4D32-BCD1-F3077D2BE944}"/>
                </a:ext>
              </a:extLst>
            </p:cNvPr>
            <p:cNvSpPr>
              <a:spLocks noChangeArrowheads="1"/>
            </p:cNvSpPr>
            <p:nvPr/>
          </p:nvSpPr>
          <p:spPr bwMode="auto">
            <a:xfrm>
              <a:off x="7387"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Rectangle 407">
              <a:extLst>
                <a:ext uri="{FF2B5EF4-FFF2-40B4-BE49-F238E27FC236}">
                  <a16:creationId xmlns:a16="http://schemas.microsoft.com/office/drawing/2014/main" id="{2803DDF4-E7EF-4FA6-B999-5C6293A1C284}"/>
                </a:ext>
              </a:extLst>
            </p:cNvPr>
            <p:cNvSpPr>
              <a:spLocks noChangeArrowheads="1"/>
            </p:cNvSpPr>
            <p:nvPr/>
          </p:nvSpPr>
          <p:spPr bwMode="auto">
            <a:xfrm>
              <a:off x="7889" y="289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ourier New" pitchFamily="49" charset="0"/>
                  <a:ea typeface="+mn-ea"/>
                  <a:cs typeface="+mn-cs"/>
                </a:rPr>
                <a:t>-63 -27  15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Rectangle 410">
              <a:extLst>
                <a:ext uri="{FF2B5EF4-FFF2-40B4-BE49-F238E27FC236}">
                  <a16:creationId xmlns:a16="http://schemas.microsoft.com/office/drawing/2014/main" id="{4A300B8E-BFF6-4646-AF25-C088F4AD194C}"/>
                </a:ext>
              </a:extLst>
            </p:cNvPr>
            <p:cNvSpPr>
              <a:spLocks noChangeArrowheads="1"/>
            </p:cNvSpPr>
            <p:nvPr/>
          </p:nvSpPr>
          <p:spPr bwMode="auto">
            <a:xfrm>
              <a:off x="6630" y="2986"/>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12.04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Rectangle 411">
              <a:extLst>
                <a:ext uri="{FF2B5EF4-FFF2-40B4-BE49-F238E27FC236}">
                  <a16:creationId xmlns:a16="http://schemas.microsoft.com/office/drawing/2014/main" id="{2A7CDE63-8573-4BE2-BEE3-9F4A4A72161A}"/>
                </a:ext>
              </a:extLst>
            </p:cNvPr>
            <p:cNvSpPr>
              <a:spLocks noChangeArrowheads="1"/>
            </p:cNvSpPr>
            <p:nvPr/>
          </p:nvSpPr>
          <p:spPr bwMode="auto">
            <a:xfrm>
              <a:off x="7009"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1" name="Rectangle 412">
              <a:extLst>
                <a:ext uri="{FF2B5EF4-FFF2-40B4-BE49-F238E27FC236}">
                  <a16:creationId xmlns:a16="http://schemas.microsoft.com/office/drawing/2014/main" id="{D068EBF5-9736-4B34-AD5C-CAED4AAC144D}"/>
                </a:ext>
              </a:extLst>
            </p:cNvPr>
            <p:cNvSpPr>
              <a:spLocks noChangeArrowheads="1"/>
            </p:cNvSpPr>
            <p:nvPr/>
          </p:nvSpPr>
          <p:spPr bwMode="auto">
            <a:xfrm>
              <a:off x="7387"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2" name="Rectangle 413">
              <a:extLst>
                <a:ext uri="{FF2B5EF4-FFF2-40B4-BE49-F238E27FC236}">
                  <a16:creationId xmlns:a16="http://schemas.microsoft.com/office/drawing/2014/main" id="{4C79678D-5ADD-4AF4-AC44-8A0FF2B09372}"/>
                </a:ext>
              </a:extLst>
            </p:cNvPr>
            <p:cNvSpPr>
              <a:spLocks noChangeArrowheads="1"/>
            </p:cNvSpPr>
            <p:nvPr/>
          </p:nvSpPr>
          <p:spPr bwMode="auto">
            <a:xfrm>
              <a:off x="7889" y="2986"/>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-48 -33  12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3" name="Rectangle 416">
              <a:extLst>
                <a:ext uri="{FF2B5EF4-FFF2-40B4-BE49-F238E27FC236}">
                  <a16:creationId xmlns:a16="http://schemas.microsoft.com/office/drawing/2014/main" id="{C18740D5-028F-4AF7-824A-4A711774E902}"/>
                </a:ext>
              </a:extLst>
            </p:cNvPr>
            <p:cNvSpPr>
              <a:spLocks noChangeArrowheads="1"/>
            </p:cNvSpPr>
            <p:nvPr/>
          </p:nvSpPr>
          <p:spPr bwMode="auto">
            <a:xfrm>
              <a:off x="6630" y="307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11.82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4" name="Rectangle 417">
              <a:extLst>
                <a:ext uri="{FF2B5EF4-FFF2-40B4-BE49-F238E27FC236}">
                  <a16:creationId xmlns:a16="http://schemas.microsoft.com/office/drawing/2014/main" id="{3793634C-3A4E-43D8-BA3A-6257282A1EB7}"/>
                </a:ext>
              </a:extLst>
            </p:cNvPr>
            <p:cNvSpPr>
              <a:spLocks noChangeArrowheads="1"/>
            </p:cNvSpPr>
            <p:nvPr/>
          </p:nvSpPr>
          <p:spPr bwMode="auto">
            <a:xfrm>
              <a:off x="7009"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5" name="Rectangle 418">
              <a:extLst>
                <a:ext uri="{FF2B5EF4-FFF2-40B4-BE49-F238E27FC236}">
                  <a16:creationId xmlns:a16="http://schemas.microsoft.com/office/drawing/2014/main" id="{598511EC-FE53-4F9B-924E-D1704B6DAF1F}"/>
                </a:ext>
              </a:extLst>
            </p:cNvPr>
            <p:cNvSpPr>
              <a:spLocks noChangeArrowheads="1"/>
            </p:cNvSpPr>
            <p:nvPr/>
          </p:nvSpPr>
          <p:spPr bwMode="auto">
            <a:xfrm>
              <a:off x="7387"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6" name="Rectangle 419">
              <a:extLst>
                <a:ext uri="{FF2B5EF4-FFF2-40B4-BE49-F238E27FC236}">
                  <a16:creationId xmlns:a16="http://schemas.microsoft.com/office/drawing/2014/main" id="{F8D5AFD6-26CB-422D-B8DC-520C600809C5}"/>
                </a:ext>
              </a:extLst>
            </p:cNvPr>
            <p:cNvSpPr>
              <a:spLocks noChangeArrowheads="1"/>
            </p:cNvSpPr>
            <p:nvPr/>
          </p:nvSpPr>
          <p:spPr bwMode="auto">
            <a:xfrm>
              <a:off x="7889" y="307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-66 -21   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Rectangle 425">
              <a:extLst>
                <a:ext uri="{FF2B5EF4-FFF2-40B4-BE49-F238E27FC236}">
                  <a16:creationId xmlns:a16="http://schemas.microsoft.com/office/drawing/2014/main" id="{814DFE52-15DB-4A7B-B792-B3C26F8ADB56}"/>
                </a:ext>
              </a:extLst>
            </p:cNvPr>
            <p:cNvSpPr>
              <a:spLocks noChangeArrowheads="1"/>
            </p:cNvSpPr>
            <p:nvPr/>
          </p:nvSpPr>
          <p:spPr bwMode="auto">
            <a:xfrm>
              <a:off x="6630" y="3153"/>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13.72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8" name="Rectangle 426">
              <a:extLst>
                <a:ext uri="{FF2B5EF4-FFF2-40B4-BE49-F238E27FC236}">
                  <a16:creationId xmlns:a16="http://schemas.microsoft.com/office/drawing/2014/main" id="{E46EA92B-329C-4AE6-8263-38DADB678058}"/>
                </a:ext>
              </a:extLst>
            </p:cNvPr>
            <p:cNvSpPr>
              <a:spLocks noChangeArrowheads="1"/>
            </p:cNvSpPr>
            <p:nvPr/>
          </p:nvSpPr>
          <p:spPr bwMode="auto">
            <a:xfrm>
              <a:off x="7009"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9" name="Rectangle 427">
              <a:extLst>
                <a:ext uri="{FF2B5EF4-FFF2-40B4-BE49-F238E27FC236}">
                  <a16:creationId xmlns:a16="http://schemas.microsoft.com/office/drawing/2014/main" id="{2A849F50-8706-4A1C-9FCF-88A9C36A2D73}"/>
                </a:ext>
              </a:extLst>
            </p:cNvPr>
            <p:cNvSpPr>
              <a:spLocks noChangeArrowheads="1"/>
            </p:cNvSpPr>
            <p:nvPr/>
          </p:nvSpPr>
          <p:spPr bwMode="auto">
            <a:xfrm>
              <a:off x="7387"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0" name="Rectangle 428">
              <a:extLst>
                <a:ext uri="{FF2B5EF4-FFF2-40B4-BE49-F238E27FC236}">
                  <a16:creationId xmlns:a16="http://schemas.microsoft.com/office/drawing/2014/main" id="{CC4685EE-D5CA-4879-9C15-4E680B487A0F}"/>
                </a:ext>
              </a:extLst>
            </p:cNvPr>
            <p:cNvSpPr>
              <a:spLocks noChangeArrowheads="1"/>
            </p:cNvSpPr>
            <p:nvPr/>
          </p:nvSpPr>
          <p:spPr bwMode="auto">
            <a:xfrm>
              <a:off x="7889" y="3153"/>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57 -21  12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1" name="Rectangle 431">
              <a:extLst>
                <a:ext uri="{FF2B5EF4-FFF2-40B4-BE49-F238E27FC236}">
                  <a16:creationId xmlns:a16="http://schemas.microsoft.com/office/drawing/2014/main" id="{7CB5A4C1-C680-4543-862F-0A5EF9D83200}"/>
                </a:ext>
              </a:extLst>
            </p:cNvPr>
            <p:cNvSpPr>
              <a:spLocks noChangeArrowheads="1"/>
            </p:cNvSpPr>
            <p:nvPr/>
          </p:nvSpPr>
          <p:spPr bwMode="auto">
            <a:xfrm>
              <a:off x="6630" y="3246"/>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12.29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2" name="Rectangle 432">
              <a:extLst>
                <a:ext uri="{FF2B5EF4-FFF2-40B4-BE49-F238E27FC236}">
                  <a16:creationId xmlns:a16="http://schemas.microsoft.com/office/drawing/2014/main" id="{DA4196D2-5521-4DBD-9D47-E7D0913633C6}"/>
                </a:ext>
              </a:extLst>
            </p:cNvPr>
            <p:cNvSpPr>
              <a:spLocks noChangeArrowheads="1"/>
            </p:cNvSpPr>
            <p:nvPr/>
          </p:nvSpPr>
          <p:spPr bwMode="auto">
            <a:xfrm>
              <a:off x="7009"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3" name="Rectangle 433">
              <a:extLst>
                <a:ext uri="{FF2B5EF4-FFF2-40B4-BE49-F238E27FC236}">
                  <a16:creationId xmlns:a16="http://schemas.microsoft.com/office/drawing/2014/main" id="{1AA2E00A-51EA-4B41-8E2E-5E286E43E313}"/>
                </a:ext>
              </a:extLst>
            </p:cNvPr>
            <p:cNvSpPr>
              <a:spLocks noChangeArrowheads="1"/>
            </p:cNvSpPr>
            <p:nvPr/>
          </p:nvSpPr>
          <p:spPr bwMode="auto">
            <a:xfrm>
              <a:off x="7387"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4" name="Rectangle 434">
              <a:extLst>
                <a:ext uri="{FF2B5EF4-FFF2-40B4-BE49-F238E27FC236}">
                  <a16:creationId xmlns:a16="http://schemas.microsoft.com/office/drawing/2014/main" id="{20D58174-E5A4-40C7-84CA-D1264E3E4D61}"/>
                </a:ext>
              </a:extLst>
            </p:cNvPr>
            <p:cNvSpPr>
              <a:spLocks noChangeArrowheads="1"/>
            </p:cNvSpPr>
            <p:nvPr/>
          </p:nvSpPr>
          <p:spPr bwMode="auto">
            <a:xfrm>
              <a:off x="7889" y="3246"/>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63 -12  -3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5" name="Rectangle 437">
              <a:extLst>
                <a:ext uri="{FF2B5EF4-FFF2-40B4-BE49-F238E27FC236}">
                  <a16:creationId xmlns:a16="http://schemas.microsoft.com/office/drawing/2014/main" id="{7CA93883-3E4D-42AF-B5B2-F86D5C952BF6}"/>
                </a:ext>
              </a:extLst>
            </p:cNvPr>
            <p:cNvSpPr>
              <a:spLocks noChangeArrowheads="1"/>
            </p:cNvSpPr>
            <p:nvPr/>
          </p:nvSpPr>
          <p:spPr bwMode="auto">
            <a:xfrm>
              <a:off x="6630" y="3331"/>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9.89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6" name="Rectangle 438">
              <a:extLst>
                <a:ext uri="{FF2B5EF4-FFF2-40B4-BE49-F238E27FC236}">
                  <a16:creationId xmlns:a16="http://schemas.microsoft.com/office/drawing/2014/main" id="{22CFEC48-CCAC-49F5-8AFE-32E5BFA44F0C}"/>
                </a:ext>
              </a:extLst>
            </p:cNvPr>
            <p:cNvSpPr>
              <a:spLocks noChangeArrowheads="1"/>
            </p:cNvSpPr>
            <p:nvPr/>
          </p:nvSpPr>
          <p:spPr bwMode="auto">
            <a:xfrm>
              <a:off x="7009"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7.83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7" name="Rectangle 439">
              <a:extLst>
                <a:ext uri="{FF2B5EF4-FFF2-40B4-BE49-F238E27FC236}">
                  <a16:creationId xmlns:a16="http://schemas.microsoft.com/office/drawing/2014/main" id="{25339A16-D38D-4633-9E5D-39D3F3ECDF44}"/>
                </a:ext>
              </a:extLst>
            </p:cNvPr>
            <p:cNvSpPr>
              <a:spLocks noChangeArrowheads="1"/>
            </p:cNvSpPr>
            <p:nvPr/>
          </p:nvSpPr>
          <p:spPr bwMode="auto">
            <a:xfrm>
              <a:off x="7387"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8" name="Rectangle 440">
              <a:extLst>
                <a:ext uri="{FF2B5EF4-FFF2-40B4-BE49-F238E27FC236}">
                  <a16:creationId xmlns:a16="http://schemas.microsoft.com/office/drawing/2014/main" id="{69D03570-548D-4830-9F0B-D5D43AEAF716}"/>
                </a:ext>
              </a:extLst>
            </p:cNvPr>
            <p:cNvSpPr>
              <a:spLocks noChangeArrowheads="1"/>
            </p:cNvSpPr>
            <p:nvPr/>
          </p:nvSpPr>
          <p:spPr bwMode="auto">
            <a:xfrm>
              <a:off x="7889" y="3331"/>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57 -39   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9" name="Rectangle 446">
              <a:extLst>
                <a:ext uri="{FF2B5EF4-FFF2-40B4-BE49-F238E27FC236}">
                  <a16:creationId xmlns:a16="http://schemas.microsoft.com/office/drawing/2014/main" id="{A3F1EF9D-11EE-4C21-943D-D30764BE32D1}"/>
                </a:ext>
              </a:extLst>
            </p:cNvPr>
            <p:cNvSpPr>
              <a:spLocks noChangeArrowheads="1"/>
            </p:cNvSpPr>
            <p:nvPr/>
          </p:nvSpPr>
          <p:spPr bwMode="auto">
            <a:xfrm>
              <a:off x="6630" y="3410"/>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7.39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0" name="Rectangle 447">
              <a:extLst>
                <a:ext uri="{FF2B5EF4-FFF2-40B4-BE49-F238E27FC236}">
                  <a16:creationId xmlns:a16="http://schemas.microsoft.com/office/drawing/2014/main" id="{5A5ACC2D-B71D-45F1-B3FE-8E72360E2686}"/>
                </a:ext>
              </a:extLst>
            </p:cNvPr>
            <p:cNvSpPr>
              <a:spLocks noChangeArrowheads="1"/>
            </p:cNvSpPr>
            <p:nvPr/>
          </p:nvSpPr>
          <p:spPr bwMode="auto">
            <a:xfrm>
              <a:off x="7009"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1" name="Rectangle 448">
              <a:extLst>
                <a:ext uri="{FF2B5EF4-FFF2-40B4-BE49-F238E27FC236}">
                  <a16:creationId xmlns:a16="http://schemas.microsoft.com/office/drawing/2014/main" id="{228194E4-81BA-4931-8298-656D63C85B6E}"/>
                </a:ext>
              </a:extLst>
            </p:cNvPr>
            <p:cNvSpPr>
              <a:spLocks noChangeArrowheads="1"/>
            </p:cNvSpPr>
            <p:nvPr/>
          </p:nvSpPr>
          <p:spPr bwMode="auto">
            <a:xfrm>
              <a:off x="7387"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2" name="Rectangle 449">
              <a:extLst>
                <a:ext uri="{FF2B5EF4-FFF2-40B4-BE49-F238E27FC236}">
                  <a16:creationId xmlns:a16="http://schemas.microsoft.com/office/drawing/2014/main" id="{BCF1DF99-8C1E-4AC3-8D11-DDD083F46EFD}"/>
                </a:ext>
              </a:extLst>
            </p:cNvPr>
            <p:cNvSpPr>
              <a:spLocks noChangeArrowheads="1"/>
            </p:cNvSpPr>
            <p:nvPr/>
          </p:nvSpPr>
          <p:spPr bwMode="auto">
            <a:xfrm>
              <a:off x="7889" y="3410"/>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36 -30 -15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3" name="Rectangle 455">
              <a:extLst>
                <a:ext uri="{FF2B5EF4-FFF2-40B4-BE49-F238E27FC236}">
                  <a16:creationId xmlns:a16="http://schemas.microsoft.com/office/drawing/2014/main" id="{E87E4E14-6732-4E84-849A-F8E8D38510E6}"/>
                </a:ext>
              </a:extLst>
            </p:cNvPr>
            <p:cNvSpPr>
              <a:spLocks noChangeArrowheads="1"/>
            </p:cNvSpPr>
            <p:nvPr/>
          </p:nvSpPr>
          <p:spPr bwMode="auto">
            <a:xfrm>
              <a:off x="6630" y="3497"/>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6.84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4" name="Rectangle 456">
              <a:extLst>
                <a:ext uri="{FF2B5EF4-FFF2-40B4-BE49-F238E27FC236}">
                  <a16:creationId xmlns:a16="http://schemas.microsoft.com/office/drawing/2014/main" id="{4B93533A-0246-4E28-A934-8524FF4A84F8}"/>
                </a:ext>
              </a:extLst>
            </p:cNvPr>
            <p:cNvSpPr>
              <a:spLocks noChangeArrowheads="1"/>
            </p:cNvSpPr>
            <p:nvPr/>
          </p:nvSpPr>
          <p:spPr bwMode="auto">
            <a:xfrm>
              <a:off x="7009"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5.99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5" name="Rectangle 457">
              <a:extLst>
                <a:ext uri="{FF2B5EF4-FFF2-40B4-BE49-F238E27FC236}">
                  <a16:creationId xmlns:a16="http://schemas.microsoft.com/office/drawing/2014/main" id="{7744AAF5-1A53-4951-8BB7-FCE5C8CB7EC3}"/>
                </a:ext>
              </a:extLst>
            </p:cNvPr>
            <p:cNvSpPr>
              <a:spLocks noChangeArrowheads="1"/>
            </p:cNvSpPr>
            <p:nvPr/>
          </p:nvSpPr>
          <p:spPr bwMode="auto">
            <a:xfrm>
              <a:off x="7387"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6" name="Rectangle 458">
              <a:extLst>
                <a:ext uri="{FF2B5EF4-FFF2-40B4-BE49-F238E27FC236}">
                  <a16:creationId xmlns:a16="http://schemas.microsoft.com/office/drawing/2014/main" id="{386A588A-5D78-4C3D-81E9-54E5F70E6B21}"/>
                </a:ext>
              </a:extLst>
            </p:cNvPr>
            <p:cNvSpPr>
              <a:spLocks noChangeArrowheads="1"/>
            </p:cNvSpPr>
            <p:nvPr/>
          </p:nvSpPr>
          <p:spPr bwMode="auto">
            <a:xfrm>
              <a:off x="7889" y="3497"/>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51   0  48</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7" name="Rectangle 464">
              <a:extLst>
                <a:ext uri="{FF2B5EF4-FFF2-40B4-BE49-F238E27FC236}">
                  <a16:creationId xmlns:a16="http://schemas.microsoft.com/office/drawing/2014/main" id="{117A67A8-DD74-4D74-B934-432347230A63}"/>
                </a:ext>
              </a:extLst>
            </p:cNvPr>
            <p:cNvSpPr>
              <a:spLocks noChangeArrowheads="1"/>
            </p:cNvSpPr>
            <p:nvPr/>
          </p:nvSpPr>
          <p:spPr bwMode="auto">
            <a:xfrm>
              <a:off x="6630" y="3582"/>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8" name="Rectangle 465">
              <a:extLst>
                <a:ext uri="{FF2B5EF4-FFF2-40B4-BE49-F238E27FC236}">
                  <a16:creationId xmlns:a16="http://schemas.microsoft.com/office/drawing/2014/main" id="{27EC3708-2310-401E-832F-F245899B2384}"/>
                </a:ext>
              </a:extLst>
            </p:cNvPr>
            <p:cNvSpPr>
              <a:spLocks noChangeArrowheads="1"/>
            </p:cNvSpPr>
            <p:nvPr/>
          </p:nvSpPr>
          <p:spPr bwMode="auto">
            <a:xfrm>
              <a:off x="7009"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5.65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9" name="Rectangle 466">
              <a:extLst>
                <a:ext uri="{FF2B5EF4-FFF2-40B4-BE49-F238E27FC236}">
                  <a16:creationId xmlns:a16="http://schemas.microsoft.com/office/drawing/2014/main" id="{5170BDC5-B91A-4224-A255-FD8B79040DAA}"/>
                </a:ext>
              </a:extLst>
            </p:cNvPr>
            <p:cNvSpPr>
              <a:spLocks noChangeArrowheads="1"/>
            </p:cNvSpPr>
            <p:nvPr/>
          </p:nvSpPr>
          <p:spPr bwMode="auto">
            <a:xfrm>
              <a:off x="7387"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0" name="Rectangle 467">
              <a:extLst>
                <a:ext uri="{FF2B5EF4-FFF2-40B4-BE49-F238E27FC236}">
                  <a16:creationId xmlns:a16="http://schemas.microsoft.com/office/drawing/2014/main" id="{5F8F2148-E118-4E19-B158-048A3432F1C8}"/>
                </a:ext>
              </a:extLst>
            </p:cNvPr>
            <p:cNvSpPr>
              <a:spLocks noChangeArrowheads="1"/>
            </p:cNvSpPr>
            <p:nvPr/>
          </p:nvSpPr>
          <p:spPr bwMode="auto">
            <a:xfrm>
              <a:off x="7889" y="3582"/>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-63 -54  -3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1" name="Rectangle 473">
              <a:extLst>
                <a:ext uri="{FF2B5EF4-FFF2-40B4-BE49-F238E27FC236}">
                  <a16:creationId xmlns:a16="http://schemas.microsoft.com/office/drawing/2014/main" id="{DEE1C947-B095-4A1D-A7A9-B0F598C5FED3}"/>
                </a:ext>
              </a:extLst>
            </p:cNvPr>
            <p:cNvSpPr>
              <a:spLocks noChangeArrowheads="1"/>
            </p:cNvSpPr>
            <p:nvPr/>
          </p:nvSpPr>
          <p:spPr bwMode="auto">
            <a:xfrm>
              <a:off x="6630" y="3669"/>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6.19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2" name="Rectangle 474">
              <a:extLst>
                <a:ext uri="{FF2B5EF4-FFF2-40B4-BE49-F238E27FC236}">
                  <a16:creationId xmlns:a16="http://schemas.microsoft.com/office/drawing/2014/main" id="{5CE993C5-9209-4FCF-96DF-A23C7005E8C1}"/>
                </a:ext>
              </a:extLst>
            </p:cNvPr>
            <p:cNvSpPr>
              <a:spLocks noChangeArrowheads="1"/>
            </p:cNvSpPr>
            <p:nvPr/>
          </p:nvSpPr>
          <p:spPr bwMode="auto">
            <a:xfrm>
              <a:off x="7009"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5.53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3" name="Rectangle 475">
              <a:extLst>
                <a:ext uri="{FF2B5EF4-FFF2-40B4-BE49-F238E27FC236}">
                  <a16:creationId xmlns:a16="http://schemas.microsoft.com/office/drawing/2014/main" id="{4DAA906D-39FE-42F3-AA37-41B7BE7D682D}"/>
                </a:ext>
              </a:extLst>
            </p:cNvPr>
            <p:cNvSpPr>
              <a:spLocks noChangeArrowheads="1"/>
            </p:cNvSpPr>
            <p:nvPr/>
          </p:nvSpPr>
          <p:spPr bwMode="auto">
            <a:xfrm>
              <a:off x="7387"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4" name="Rectangle 476">
              <a:extLst>
                <a:ext uri="{FF2B5EF4-FFF2-40B4-BE49-F238E27FC236}">
                  <a16:creationId xmlns:a16="http://schemas.microsoft.com/office/drawing/2014/main" id="{5A024A6C-1E81-4A6A-B889-EFF11FF1EB64}"/>
                </a:ext>
              </a:extLst>
            </p:cNvPr>
            <p:cNvSpPr>
              <a:spLocks noChangeArrowheads="1"/>
            </p:cNvSpPr>
            <p:nvPr/>
          </p:nvSpPr>
          <p:spPr bwMode="auto">
            <a:xfrm>
              <a:off x="7889" y="3669"/>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-30 -33 -18</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5" name="Rectangle 482">
              <a:extLst>
                <a:ext uri="{FF2B5EF4-FFF2-40B4-BE49-F238E27FC236}">
                  <a16:creationId xmlns:a16="http://schemas.microsoft.com/office/drawing/2014/main" id="{90883E6F-787E-42EF-BC84-73F6A35207C2}"/>
                </a:ext>
              </a:extLst>
            </p:cNvPr>
            <p:cNvSpPr>
              <a:spLocks noChangeArrowheads="1"/>
            </p:cNvSpPr>
            <p:nvPr/>
          </p:nvSpPr>
          <p:spPr bwMode="auto">
            <a:xfrm>
              <a:off x="6630" y="3753"/>
              <a:ext cx="3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5.96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Rectangle 483">
              <a:extLst>
                <a:ext uri="{FF2B5EF4-FFF2-40B4-BE49-F238E27FC236}">
                  <a16:creationId xmlns:a16="http://schemas.microsoft.com/office/drawing/2014/main" id="{09465274-95B0-440B-B947-67AC4892CDAE}"/>
                </a:ext>
              </a:extLst>
            </p:cNvPr>
            <p:cNvSpPr>
              <a:spLocks noChangeArrowheads="1"/>
            </p:cNvSpPr>
            <p:nvPr/>
          </p:nvSpPr>
          <p:spPr bwMode="auto">
            <a:xfrm>
              <a:off x="7009"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7" name="Rectangle 484">
              <a:extLst>
                <a:ext uri="{FF2B5EF4-FFF2-40B4-BE49-F238E27FC236}">
                  <a16:creationId xmlns:a16="http://schemas.microsoft.com/office/drawing/2014/main" id="{854F3EF5-565D-4149-84C4-FF51F34D85CE}"/>
                </a:ext>
              </a:extLst>
            </p:cNvPr>
            <p:cNvSpPr>
              <a:spLocks noChangeArrowheads="1"/>
            </p:cNvSpPr>
            <p:nvPr/>
          </p:nvSpPr>
          <p:spPr bwMode="auto">
            <a:xfrm>
              <a:off x="7387"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8" name="Rectangle 485">
              <a:extLst>
                <a:ext uri="{FF2B5EF4-FFF2-40B4-BE49-F238E27FC236}">
                  <a16:creationId xmlns:a16="http://schemas.microsoft.com/office/drawing/2014/main" id="{A1FE0C76-F17D-479B-A4C8-30E98A85D847}"/>
                </a:ext>
              </a:extLst>
            </p:cNvPr>
            <p:cNvSpPr>
              <a:spLocks noChangeArrowheads="1"/>
            </p:cNvSpPr>
            <p:nvPr/>
          </p:nvSpPr>
          <p:spPr bwMode="auto">
            <a:xfrm>
              <a:off x="7889" y="3753"/>
              <a:ext cx="6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36 -27   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9" name="Rectangle 491">
              <a:extLst>
                <a:ext uri="{FF2B5EF4-FFF2-40B4-BE49-F238E27FC236}">
                  <a16:creationId xmlns:a16="http://schemas.microsoft.com/office/drawing/2014/main" id="{7316C71D-411B-4FC7-B41D-A15044F568CF}"/>
                </a:ext>
              </a:extLst>
            </p:cNvPr>
            <p:cNvSpPr>
              <a:spLocks noChangeArrowheads="1"/>
            </p:cNvSpPr>
            <p:nvPr/>
          </p:nvSpPr>
          <p:spPr bwMode="auto">
            <a:xfrm>
              <a:off x="6630" y="3841"/>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5.84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0" name="Rectangle 492">
              <a:extLst>
                <a:ext uri="{FF2B5EF4-FFF2-40B4-BE49-F238E27FC236}">
                  <a16:creationId xmlns:a16="http://schemas.microsoft.com/office/drawing/2014/main" id="{AB69EF56-E738-459C-B40B-243220C271D2}"/>
                </a:ext>
              </a:extLst>
            </p:cNvPr>
            <p:cNvSpPr>
              <a:spLocks noChangeArrowheads="1"/>
            </p:cNvSpPr>
            <p:nvPr/>
          </p:nvSpPr>
          <p:spPr bwMode="auto">
            <a:xfrm>
              <a:off x="7009"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5.27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1" name="Rectangle 493">
              <a:extLst>
                <a:ext uri="{FF2B5EF4-FFF2-40B4-BE49-F238E27FC236}">
                  <a16:creationId xmlns:a16="http://schemas.microsoft.com/office/drawing/2014/main" id="{7E43E561-315C-43DC-9896-12CA617BF161}"/>
                </a:ext>
              </a:extLst>
            </p:cNvPr>
            <p:cNvSpPr>
              <a:spLocks noChangeArrowheads="1"/>
            </p:cNvSpPr>
            <p:nvPr/>
          </p:nvSpPr>
          <p:spPr bwMode="auto">
            <a:xfrm>
              <a:off x="7387"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2" name="Rectangle 494">
              <a:extLst>
                <a:ext uri="{FF2B5EF4-FFF2-40B4-BE49-F238E27FC236}">
                  <a16:creationId xmlns:a16="http://schemas.microsoft.com/office/drawing/2014/main" id="{D29F2145-0665-41DD-966C-EC632F2C78BC}"/>
                </a:ext>
              </a:extLst>
            </p:cNvPr>
            <p:cNvSpPr>
              <a:spLocks noChangeArrowheads="1"/>
            </p:cNvSpPr>
            <p:nvPr/>
          </p:nvSpPr>
          <p:spPr bwMode="auto">
            <a:xfrm>
              <a:off x="7889" y="3841"/>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-45  42   9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3" name="Rectangle 500">
              <a:extLst>
                <a:ext uri="{FF2B5EF4-FFF2-40B4-BE49-F238E27FC236}">
                  <a16:creationId xmlns:a16="http://schemas.microsoft.com/office/drawing/2014/main" id="{9AB3B88E-B5E4-4AAB-B48E-D5DEA42B646B}"/>
                </a:ext>
              </a:extLst>
            </p:cNvPr>
            <p:cNvSpPr>
              <a:spLocks noChangeArrowheads="1"/>
            </p:cNvSpPr>
            <p:nvPr/>
          </p:nvSpPr>
          <p:spPr bwMode="auto">
            <a:xfrm>
              <a:off x="6630" y="3928"/>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5.44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4" name="Rectangle 501">
              <a:extLst>
                <a:ext uri="{FF2B5EF4-FFF2-40B4-BE49-F238E27FC236}">
                  <a16:creationId xmlns:a16="http://schemas.microsoft.com/office/drawing/2014/main" id="{4ED9B2B4-385B-41D5-AD4C-C192BEDC3B3E}"/>
                </a:ext>
              </a:extLst>
            </p:cNvPr>
            <p:cNvSpPr>
              <a:spLocks noChangeArrowheads="1"/>
            </p:cNvSpPr>
            <p:nvPr/>
          </p:nvSpPr>
          <p:spPr bwMode="auto">
            <a:xfrm>
              <a:off x="7009"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4.97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5" name="Rectangle 502">
              <a:extLst>
                <a:ext uri="{FF2B5EF4-FFF2-40B4-BE49-F238E27FC236}">
                  <a16:creationId xmlns:a16="http://schemas.microsoft.com/office/drawing/2014/main" id="{E9877014-549D-4454-8B3C-284CCC8C4F06}"/>
                </a:ext>
              </a:extLst>
            </p:cNvPr>
            <p:cNvSpPr>
              <a:spLocks noChangeArrowheads="1"/>
            </p:cNvSpPr>
            <p:nvPr/>
          </p:nvSpPr>
          <p:spPr bwMode="auto">
            <a:xfrm>
              <a:off x="7387"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6" name="Rectangle 503">
              <a:extLst>
                <a:ext uri="{FF2B5EF4-FFF2-40B4-BE49-F238E27FC236}">
                  <a16:creationId xmlns:a16="http://schemas.microsoft.com/office/drawing/2014/main" id="{19DAE7BB-0193-4B93-B988-47BF6AD282F8}"/>
                </a:ext>
              </a:extLst>
            </p:cNvPr>
            <p:cNvSpPr>
              <a:spLocks noChangeArrowheads="1"/>
            </p:cNvSpPr>
            <p:nvPr/>
          </p:nvSpPr>
          <p:spPr bwMode="auto">
            <a:xfrm>
              <a:off x="7889" y="3928"/>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48  27  24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7" name="Rectangle 509">
              <a:extLst>
                <a:ext uri="{FF2B5EF4-FFF2-40B4-BE49-F238E27FC236}">
                  <a16:creationId xmlns:a16="http://schemas.microsoft.com/office/drawing/2014/main" id="{7EBAAD42-A51E-4889-BC04-13FFDF52113D}"/>
                </a:ext>
              </a:extLst>
            </p:cNvPr>
            <p:cNvSpPr>
              <a:spLocks noChangeArrowheads="1"/>
            </p:cNvSpPr>
            <p:nvPr/>
          </p:nvSpPr>
          <p:spPr bwMode="auto">
            <a:xfrm>
              <a:off x="6630" y="4014"/>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5.32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8" name="Rectangle 510">
              <a:extLst>
                <a:ext uri="{FF2B5EF4-FFF2-40B4-BE49-F238E27FC236}">
                  <a16:creationId xmlns:a16="http://schemas.microsoft.com/office/drawing/2014/main" id="{D647ACFC-3FED-4DA2-AA23-174C3E741103}"/>
                </a:ext>
              </a:extLst>
            </p:cNvPr>
            <p:cNvSpPr>
              <a:spLocks noChangeArrowheads="1"/>
            </p:cNvSpPr>
            <p:nvPr/>
          </p:nvSpPr>
          <p:spPr bwMode="auto">
            <a:xfrm>
              <a:off x="7009"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4.87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9" name="Rectangle 511">
              <a:extLst>
                <a:ext uri="{FF2B5EF4-FFF2-40B4-BE49-F238E27FC236}">
                  <a16:creationId xmlns:a16="http://schemas.microsoft.com/office/drawing/2014/main" id="{0C28FE43-D1C9-4462-AB1E-306272C84812}"/>
                </a:ext>
              </a:extLst>
            </p:cNvPr>
            <p:cNvSpPr>
              <a:spLocks noChangeArrowheads="1"/>
            </p:cNvSpPr>
            <p:nvPr/>
          </p:nvSpPr>
          <p:spPr bwMode="auto">
            <a:xfrm>
              <a:off x="7387"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0" name="Rectangle 512">
              <a:extLst>
                <a:ext uri="{FF2B5EF4-FFF2-40B4-BE49-F238E27FC236}">
                  <a16:creationId xmlns:a16="http://schemas.microsoft.com/office/drawing/2014/main" id="{821A97E7-CE26-4974-9EAB-C8FBF206D99F}"/>
                </a:ext>
              </a:extLst>
            </p:cNvPr>
            <p:cNvSpPr>
              <a:spLocks noChangeArrowheads="1"/>
            </p:cNvSpPr>
            <p:nvPr/>
          </p:nvSpPr>
          <p:spPr bwMode="auto">
            <a:xfrm>
              <a:off x="7889" y="4014"/>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36 -27  42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81" name="Group 80">
            <a:extLst>
              <a:ext uri="{FF2B5EF4-FFF2-40B4-BE49-F238E27FC236}">
                <a16:creationId xmlns:a16="http://schemas.microsoft.com/office/drawing/2014/main" id="{64FBF15B-0404-48CA-93C9-BA04CE0E749E}"/>
              </a:ext>
            </a:extLst>
          </p:cNvPr>
          <p:cNvGrpSpPr/>
          <p:nvPr/>
        </p:nvGrpSpPr>
        <p:grpSpPr>
          <a:xfrm>
            <a:off x="1487131" y="3757588"/>
            <a:ext cx="1944216" cy="2808312"/>
            <a:chOff x="4206875" y="1087438"/>
            <a:chExt cx="5353050" cy="5581650"/>
          </a:xfrm>
        </p:grpSpPr>
        <p:sp>
          <p:nvSpPr>
            <p:cNvPr id="82" name="Rectangle 114">
              <a:extLst>
                <a:ext uri="{FF2B5EF4-FFF2-40B4-BE49-F238E27FC236}">
                  <a16:creationId xmlns:a16="http://schemas.microsoft.com/office/drawing/2014/main" id="{B071096B-9B16-4DC2-B1F8-0EBF5C61E222}"/>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3" name="Rectangle 115">
              <a:extLst>
                <a:ext uri="{FF2B5EF4-FFF2-40B4-BE49-F238E27FC236}">
                  <a16:creationId xmlns:a16="http://schemas.microsoft.com/office/drawing/2014/main" id="{76034708-2B91-4102-8855-F1D4B5669F58}"/>
                </a:ext>
              </a:extLst>
            </p:cNvPr>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84" name="Picture 116">
              <a:extLst>
                <a:ext uri="{FF2B5EF4-FFF2-40B4-BE49-F238E27FC236}">
                  <a16:creationId xmlns:a16="http://schemas.microsoft.com/office/drawing/2014/main" id="{B0F998D2-233A-43E4-95DB-334785C87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Line 117">
              <a:extLst>
                <a:ext uri="{FF2B5EF4-FFF2-40B4-BE49-F238E27FC236}">
                  <a16:creationId xmlns:a16="http://schemas.microsoft.com/office/drawing/2014/main" id="{F4FA289C-D3CD-4B3A-9F1B-048DDED6F213}"/>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6" name="Line 118">
              <a:extLst>
                <a:ext uri="{FF2B5EF4-FFF2-40B4-BE49-F238E27FC236}">
                  <a16:creationId xmlns:a16="http://schemas.microsoft.com/office/drawing/2014/main" id="{22701610-FAB6-40A1-83E3-B43B77C7DB30}"/>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7" name="Line 119">
              <a:extLst>
                <a:ext uri="{FF2B5EF4-FFF2-40B4-BE49-F238E27FC236}">
                  <a16:creationId xmlns:a16="http://schemas.microsoft.com/office/drawing/2014/main" id="{313853CE-3CEE-4DAA-BD70-292A089A47E3}"/>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8" name="Line 120">
              <a:extLst>
                <a:ext uri="{FF2B5EF4-FFF2-40B4-BE49-F238E27FC236}">
                  <a16:creationId xmlns:a16="http://schemas.microsoft.com/office/drawing/2014/main" id="{852BB492-5F5B-45AA-9E31-EE8FAC293106}"/>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9" name="Line 121">
              <a:extLst>
                <a:ext uri="{FF2B5EF4-FFF2-40B4-BE49-F238E27FC236}">
                  <a16:creationId xmlns:a16="http://schemas.microsoft.com/office/drawing/2014/main" id="{B7944B3A-6CF8-4FF1-9F17-423B954777FF}"/>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0" name="Line 122">
              <a:extLst>
                <a:ext uri="{FF2B5EF4-FFF2-40B4-BE49-F238E27FC236}">
                  <a16:creationId xmlns:a16="http://schemas.microsoft.com/office/drawing/2014/main" id="{055E4959-1038-46C3-99B7-E186F0AF6DCF}"/>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1" name="Line 123">
              <a:extLst>
                <a:ext uri="{FF2B5EF4-FFF2-40B4-BE49-F238E27FC236}">
                  <a16:creationId xmlns:a16="http://schemas.microsoft.com/office/drawing/2014/main" id="{C7A5CC6F-4599-4F7F-A93E-F4FE945C3B59}"/>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2" name="Line 124">
              <a:extLst>
                <a:ext uri="{FF2B5EF4-FFF2-40B4-BE49-F238E27FC236}">
                  <a16:creationId xmlns:a16="http://schemas.microsoft.com/office/drawing/2014/main" id="{4C7E9B4A-1DDF-4192-BE53-40A365FC8209}"/>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3" name="Line 125">
              <a:extLst>
                <a:ext uri="{FF2B5EF4-FFF2-40B4-BE49-F238E27FC236}">
                  <a16:creationId xmlns:a16="http://schemas.microsoft.com/office/drawing/2014/main" id="{3516175E-5885-45AD-9358-CA61BACB9A36}"/>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94" name="Group 93">
            <a:extLst>
              <a:ext uri="{FF2B5EF4-FFF2-40B4-BE49-F238E27FC236}">
                <a16:creationId xmlns:a16="http://schemas.microsoft.com/office/drawing/2014/main" id="{2BD39200-ED51-403C-A024-4E587935558B}"/>
              </a:ext>
            </a:extLst>
          </p:cNvPr>
          <p:cNvGrpSpPr/>
          <p:nvPr/>
        </p:nvGrpSpPr>
        <p:grpSpPr>
          <a:xfrm>
            <a:off x="1355603" y="3184635"/>
            <a:ext cx="2075744" cy="360885"/>
            <a:chOff x="323527" y="3248135"/>
            <a:chExt cx="2075744" cy="360885"/>
          </a:xfrm>
        </p:grpSpPr>
        <p:sp>
          <p:nvSpPr>
            <p:cNvPr id="95" name="Line 518">
              <a:extLst>
                <a:ext uri="{FF2B5EF4-FFF2-40B4-BE49-F238E27FC236}">
                  <a16:creationId xmlns:a16="http://schemas.microsoft.com/office/drawing/2014/main" id="{4F55667B-5A3E-4815-A3D6-9C660E80AC3F}"/>
                </a:ext>
              </a:extLst>
            </p:cNvPr>
            <p:cNvSpPr>
              <a:spLocks noChangeShapeType="1"/>
            </p:cNvSpPr>
            <p:nvPr/>
          </p:nvSpPr>
          <p:spPr bwMode="auto">
            <a:xfrm flipV="1">
              <a:off x="441398" y="3248135"/>
              <a:ext cx="0" cy="3608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6" name="Line 521">
              <a:extLst>
                <a:ext uri="{FF2B5EF4-FFF2-40B4-BE49-F238E27FC236}">
                  <a16:creationId xmlns:a16="http://schemas.microsoft.com/office/drawing/2014/main" id="{25BB3870-4731-4E46-9696-EA36EBC25172}"/>
                </a:ext>
              </a:extLst>
            </p:cNvPr>
            <p:cNvSpPr>
              <a:spLocks noChangeShapeType="1"/>
            </p:cNvSpPr>
            <p:nvPr/>
          </p:nvSpPr>
          <p:spPr bwMode="auto">
            <a:xfrm flipH="1">
              <a:off x="433863" y="3576062"/>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7" name="Line 522">
              <a:extLst>
                <a:ext uri="{FF2B5EF4-FFF2-40B4-BE49-F238E27FC236}">
                  <a16:creationId xmlns:a16="http://schemas.microsoft.com/office/drawing/2014/main" id="{5BEA75F0-045B-46C0-981B-9D6CAFCFECA4}"/>
                </a:ext>
              </a:extLst>
            </p:cNvPr>
            <p:cNvSpPr>
              <a:spLocks noChangeShapeType="1"/>
            </p:cNvSpPr>
            <p:nvPr/>
          </p:nvSpPr>
          <p:spPr bwMode="auto">
            <a:xfrm flipH="1">
              <a:off x="433863" y="3274501"/>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8" name="Rectangle 523">
              <a:extLst>
                <a:ext uri="{FF2B5EF4-FFF2-40B4-BE49-F238E27FC236}">
                  <a16:creationId xmlns:a16="http://schemas.microsoft.com/office/drawing/2014/main" id="{D1B5D918-71F3-47EA-9199-8114A2090957}"/>
                </a:ext>
              </a:extLst>
            </p:cNvPr>
            <p:cNvSpPr>
              <a:spLocks noChangeArrowheads="1"/>
            </p:cNvSpPr>
            <p:nvPr/>
          </p:nvSpPr>
          <p:spPr bwMode="auto">
            <a:xfrm>
              <a:off x="441398" y="3274501"/>
              <a:ext cx="280950" cy="301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9" name="Rectangle 524">
              <a:extLst>
                <a:ext uri="{FF2B5EF4-FFF2-40B4-BE49-F238E27FC236}">
                  <a16:creationId xmlns:a16="http://schemas.microsoft.com/office/drawing/2014/main" id="{561E9BA3-A8C9-4435-A922-402C2D2F429F}"/>
                </a:ext>
              </a:extLst>
            </p:cNvPr>
            <p:cNvSpPr>
              <a:spLocks noChangeArrowheads="1"/>
            </p:cNvSpPr>
            <p:nvPr/>
          </p:nvSpPr>
          <p:spPr bwMode="auto">
            <a:xfrm>
              <a:off x="441398" y="3274501"/>
              <a:ext cx="280950" cy="3015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0" name="Rectangle 527">
              <a:extLst>
                <a:ext uri="{FF2B5EF4-FFF2-40B4-BE49-F238E27FC236}">
                  <a16:creationId xmlns:a16="http://schemas.microsoft.com/office/drawing/2014/main" id="{51979653-E8A5-4940-A601-8FDFAA11F4F8}"/>
                </a:ext>
              </a:extLst>
            </p:cNvPr>
            <p:cNvSpPr>
              <a:spLocks noChangeArrowheads="1"/>
            </p:cNvSpPr>
            <p:nvPr/>
          </p:nvSpPr>
          <p:spPr bwMode="auto">
            <a:xfrm rot="16200000">
              <a:off x="332302" y="3416507"/>
              <a:ext cx="23894" cy="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itchFamily="34" charset="0"/>
                  <a:ea typeface="+mn-ea"/>
                  <a:cs typeface="+mn-cs"/>
                </a:rPr>
                <a:t>1</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cxnSp>
          <p:nvCxnSpPr>
            <p:cNvPr id="101" name="Straight Connector 100">
              <a:extLst>
                <a:ext uri="{FF2B5EF4-FFF2-40B4-BE49-F238E27FC236}">
                  <a16:creationId xmlns:a16="http://schemas.microsoft.com/office/drawing/2014/main" id="{ACB36278-7A5C-43E1-A8A4-DBD6FB60661D}"/>
                </a:ext>
              </a:extLst>
            </p:cNvPr>
            <p:cNvCxnSpPr/>
            <p:nvPr/>
          </p:nvCxnSpPr>
          <p:spPr>
            <a:xfrm>
              <a:off x="455055" y="357301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2FA5B7DC-C57E-4D01-8C42-C32E2A03DCF7}"/>
                  </a:ext>
                </a:extLst>
              </p:cNvPr>
              <p:cNvSpPr txBox="1"/>
              <p:nvPr/>
            </p:nvSpPr>
            <p:spPr>
              <a:xfrm>
                <a:off x="4072433" y="4899879"/>
                <a:ext cx="2268044" cy="1313886"/>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𝑡</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𝑐</m:t>
                              </m:r>
                            </m:e>
                            <m:sup>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sup>
                          </m:sSup>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a:ea typeface="Cambria Math"/>
                                  <a:cs typeface="+mn-cs"/>
                                </a:rPr>
                                <m:t>𝛽</m:t>
                              </m:r>
                            </m:e>
                          </m:acc>
                        </m:num>
                        <m:den>
                          <m:rad>
                            <m:radPr>
                              <m:degHide m:val="on"/>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m:rPr>
                                  <m:nor/>
                                </m:rPr>
                                <a:rPr kumimoji="0" lang="en-GB" sz="2400" b="0" i="0" u="none" strike="noStrike" kern="1200" cap="none" spc="0" normalizeH="0" baseline="0" noProof="0" smtClean="0">
                                  <a:ln>
                                    <a:noFill/>
                                  </a:ln>
                                  <a:solidFill>
                                    <a:prstClr val="black"/>
                                  </a:solidFill>
                                  <a:effectLst/>
                                  <a:uLnTx/>
                                  <a:uFillTx/>
                                  <a:latin typeface="Cambria Math"/>
                                  <a:ea typeface="+mn-ea"/>
                                  <a:cs typeface="+mn-cs"/>
                                </a:rPr>
                                <m:t>var</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𝑐</m:t>
                                      </m:r>
                                    </m:e>
                                    <m:sup>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sup>
                                  </m:sSup>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a:ea typeface="Cambria Math"/>
                                          <a:cs typeface="+mn-cs"/>
                                        </a:rPr>
                                        <m:t>𝛽</m:t>
                                      </m:r>
                                    </m:e>
                                  </m:acc>
                                </m:e>
                              </m:d>
                            </m:e>
                          </m:rad>
                        </m:den>
                      </m:f>
                    </m:oMath>
                  </m:oMathPara>
                </a14:m>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02" name="TextBox 101">
                <a:extLst>
                  <a:ext uri="{FF2B5EF4-FFF2-40B4-BE49-F238E27FC236}">
                    <a16:creationId xmlns:a16="http://schemas.microsoft.com/office/drawing/2014/main" id="{2FA5B7DC-C57E-4D01-8C42-C32E2A03DCF7}"/>
                  </a:ext>
                </a:extLst>
              </p:cNvPr>
              <p:cNvSpPr txBox="1">
                <a:spLocks noRot="1" noChangeAspect="1" noMove="1" noResize="1" noEditPoints="1" noAdjustHandles="1" noChangeArrowheads="1" noChangeShapeType="1" noTextEdit="1"/>
              </p:cNvSpPr>
              <p:nvPr/>
            </p:nvSpPr>
            <p:spPr>
              <a:xfrm>
                <a:off x="4072433" y="4899879"/>
                <a:ext cx="2268044" cy="1313886"/>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14685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37621" y="827794"/>
            <a:ext cx="8932361" cy="5336383"/>
            <a:chOff x="1644315" y="1437394"/>
            <a:chExt cx="8932361" cy="5336383"/>
          </a:xfrm>
        </p:grpSpPr>
        <p:pic>
          <p:nvPicPr>
            <p:cNvPr id="5"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6"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p:spPr>
        </p:pic>
        <p:sp>
          <p:nvSpPr>
            <p:cNvPr id="7"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 name="Rectangle 10"/>
            <p:cNvSpPr>
              <a:spLocks noChangeArrowheads="1"/>
            </p:cNvSpPr>
            <p:nvPr/>
          </p:nvSpPr>
          <p:spPr bwMode="auto">
            <a:xfrm>
              <a:off x="2477370" y="4717830"/>
              <a:ext cx="1593386"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Normalisation</a:t>
              </a:r>
            </a:p>
          </p:txBody>
        </p:sp>
        <p:sp>
          <p:nvSpPr>
            <p:cNvPr id="9" name="Rectangle 12"/>
            <p:cNvSpPr>
              <a:spLocks noChangeArrowheads="1"/>
            </p:cNvSpPr>
            <p:nvPr/>
          </p:nvSpPr>
          <p:spPr bwMode="auto">
            <a:xfrm>
              <a:off x="7713712" y="1437394"/>
              <a:ext cx="2862964"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Statistical Parametric Map</a:t>
              </a:r>
            </a:p>
          </p:txBody>
        </p:sp>
        <p:sp>
          <p:nvSpPr>
            <p:cNvPr id="10" name="Rectangle 14"/>
            <p:cNvSpPr>
              <a:spLocks noChangeArrowheads="1"/>
            </p:cNvSpPr>
            <p:nvPr/>
          </p:nvSpPr>
          <p:spPr bwMode="auto">
            <a:xfrm>
              <a:off x="5166945" y="6264880"/>
              <a:ext cx="2311531"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Parameter estimates</a:t>
              </a:r>
            </a:p>
          </p:txBody>
        </p:sp>
        <p:pic>
          <p:nvPicPr>
            <p:cNvPr id="11"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2"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p:spPr>
        </p:pic>
        <p:sp>
          <p:nvSpPr>
            <p:cNvPr id="13"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General Linear Model</a:t>
              </a: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4"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Realignment</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5"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Smoothing</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6" name="Rectangle 20"/>
            <p:cNvSpPr>
              <a:spLocks noChangeArrowheads="1"/>
            </p:cNvSpPr>
            <p:nvPr/>
          </p:nvSpPr>
          <p:spPr bwMode="auto">
            <a:xfrm>
              <a:off x="5600134" y="1467146"/>
              <a:ext cx="1593386" cy="366767"/>
            </a:xfrm>
            <a:prstGeom prst="rect">
              <a:avLst/>
            </a:prstGeom>
            <a:noFill/>
            <a:ln w="9525">
              <a:noFill/>
              <a:miter lim="800000"/>
              <a:headEnd/>
              <a:tailEnd/>
            </a:ln>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matrix</a:t>
              </a:r>
            </a:p>
          </p:txBody>
        </p:sp>
        <p:pic>
          <p:nvPicPr>
            <p:cNvPr id="17"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8" name="Rectangle 22"/>
            <p:cNvSpPr>
              <a:spLocks noChangeArrowheads="1"/>
            </p:cNvSpPr>
            <p:nvPr/>
          </p:nvSpPr>
          <p:spPr bwMode="auto">
            <a:xfrm>
              <a:off x="3899116" y="5885946"/>
              <a:ext cx="1324081" cy="64376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Anatomical</a:t>
              </a:r>
              <a:b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reference</a:t>
              </a:r>
            </a:p>
          </p:txBody>
        </p:sp>
        <p:sp>
          <p:nvSpPr>
            <p:cNvPr id="19" name="Rectangle 23"/>
            <p:cNvSpPr>
              <a:spLocks noChangeArrowheads="1"/>
            </p:cNvSpPr>
            <p:nvPr/>
          </p:nvSpPr>
          <p:spPr bwMode="auto">
            <a:xfrm>
              <a:off x="3491316" y="1479673"/>
              <a:ext cx="1388202"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Spatial filter</a:t>
              </a:r>
            </a:p>
          </p:txBody>
        </p:sp>
        <p:sp>
          <p:nvSpPr>
            <p:cNvPr id="20"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Statistical</a:t>
              </a:r>
              <a:b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b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Inference</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31" name="Rectangle 35"/>
            <p:cNvSpPr>
              <a:spLocks noChangeArrowheads="1"/>
            </p:cNvSpPr>
            <p:nvPr/>
          </p:nvSpPr>
          <p:spPr bwMode="auto">
            <a:xfrm>
              <a:off x="9698737" y="4461032"/>
              <a:ext cx="631584" cy="366767"/>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RFT</a:t>
              </a:r>
            </a:p>
          </p:txBody>
        </p:sp>
        <p:sp>
          <p:nvSpPr>
            <p:cNvPr id="32"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33"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4"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5" name="Rectangle 39"/>
            <p:cNvSpPr>
              <a:spLocks noChangeArrowheads="1"/>
            </p:cNvSpPr>
            <p:nvPr/>
          </p:nvSpPr>
          <p:spPr bwMode="auto">
            <a:xfrm>
              <a:off x="9263986" y="5796693"/>
              <a:ext cx="958597"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 &lt;0.05</a:t>
              </a:r>
            </a:p>
          </p:txBody>
        </p:sp>
        <p:sp>
          <p:nvSpPr>
            <p:cNvPr id="36"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38" name="Group 43"/>
            <p:cNvGrpSpPr>
              <a:grpSpLocks/>
            </p:cNvGrpSpPr>
            <p:nvPr/>
          </p:nvGrpSpPr>
          <p:grpSpPr bwMode="auto">
            <a:xfrm>
              <a:off x="1644315" y="1557965"/>
              <a:ext cx="1507432" cy="1393598"/>
              <a:chOff x="197" y="764"/>
              <a:chExt cx="987" cy="890"/>
            </a:xfrm>
          </p:grpSpPr>
          <p:pic>
            <p:nvPicPr>
              <p:cNvPr id="39"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40"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1"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grpSp>
      <p:sp>
        <p:nvSpPr>
          <p:cNvPr id="42" name="Rectangle 41">
            <a:extLst>
              <a:ext uri="{FF2B5EF4-FFF2-40B4-BE49-F238E27FC236}">
                <a16:creationId xmlns:a16="http://schemas.microsoft.com/office/drawing/2014/main" id="{9B1EEE2B-8E39-BA40-ADEF-1D06A6279E97}"/>
              </a:ext>
            </a:extLst>
          </p:cNvPr>
          <p:cNvSpPr/>
          <p:nvPr/>
        </p:nvSpPr>
        <p:spPr>
          <a:xfrm>
            <a:off x="5266484" y="721405"/>
            <a:ext cx="2584376" cy="54868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200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T-contrast types</a:t>
            </a:r>
          </a:p>
        </p:txBody>
      </p:sp>
      <p:sp>
        <p:nvSpPr>
          <p:cNvPr id="3" name="Content Placeholder 2"/>
          <p:cNvSpPr>
            <a:spLocks noGrp="1"/>
          </p:cNvSpPr>
          <p:nvPr>
            <p:ph idx="1"/>
          </p:nvPr>
        </p:nvSpPr>
        <p:spPr>
          <a:xfrm>
            <a:off x="1251678" y="1874518"/>
            <a:ext cx="10178322" cy="4317736"/>
          </a:xfrm>
        </p:spPr>
        <p:txBody>
          <a:bodyPr>
            <a:noAutofit/>
          </a:bodyPr>
          <a:lstStyle/>
          <a:p>
            <a:r>
              <a:rPr lang="en-GB" sz="2400" dirty="0">
                <a:solidFill>
                  <a:srgbClr val="C00000"/>
                </a:solidFill>
              </a:rPr>
              <a:t>One-dimensional</a:t>
            </a:r>
            <a:r>
              <a:rPr lang="en-GB" sz="2400" dirty="0"/>
              <a:t> </a:t>
            </a:r>
            <a:r>
              <a:rPr lang="en-GB" sz="2400" dirty="0">
                <a:solidFill>
                  <a:schemeClr val="tx1"/>
                </a:solidFill>
              </a:rPr>
              <a:t>and</a:t>
            </a:r>
            <a:r>
              <a:rPr lang="en-GB" sz="2400" dirty="0"/>
              <a:t> </a:t>
            </a:r>
            <a:r>
              <a:rPr lang="en-GB" sz="2400" dirty="0">
                <a:solidFill>
                  <a:srgbClr val="C00000"/>
                </a:solidFill>
              </a:rPr>
              <a:t>directional</a:t>
            </a:r>
          </a:p>
          <a:p>
            <a:pPr lvl="1"/>
            <a:r>
              <a:rPr lang="en-GB" sz="2200" dirty="0" smtClean="0">
                <a:solidFill>
                  <a:schemeClr val="tx1"/>
                </a:solidFill>
              </a:rPr>
              <a:t>E.g.  </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[ 1  0  0  0 ... ] tests </a:t>
            </a:r>
            <a:r>
              <a:rPr lang="el-GR" sz="2200" dirty="0">
                <a:solidFill>
                  <a:schemeClr val="tx1"/>
                </a:solidFill>
              </a:rPr>
              <a:t>β</a:t>
            </a:r>
            <a:r>
              <a:rPr lang="en-GB" sz="2200" baseline="-25000" dirty="0">
                <a:solidFill>
                  <a:schemeClr val="tx1"/>
                </a:solidFill>
              </a:rPr>
              <a:t>1</a:t>
            </a:r>
            <a:r>
              <a:rPr lang="en-GB" sz="2200" dirty="0">
                <a:solidFill>
                  <a:schemeClr val="tx1"/>
                </a:solidFill>
              </a:rPr>
              <a:t> &gt; 0, against the null hypothesis H</a:t>
            </a:r>
            <a:r>
              <a:rPr lang="en-GB" sz="2200" baseline="-25000" dirty="0">
                <a:solidFill>
                  <a:schemeClr val="tx1"/>
                </a:solidFill>
              </a:rPr>
              <a:t>0</a:t>
            </a:r>
            <a:r>
              <a:rPr lang="en-GB" sz="2200" dirty="0">
                <a:solidFill>
                  <a:schemeClr val="tx1"/>
                </a:solidFill>
              </a:rPr>
              <a:t>: </a:t>
            </a:r>
            <a:r>
              <a:rPr lang="el-GR" sz="2200" dirty="0">
                <a:solidFill>
                  <a:schemeClr val="tx1"/>
                </a:solidFill>
              </a:rPr>
              <a:t>β</a:t>
            </a:r>
            <a:r>
              <a:rPr lang="en-GB" sz="2200" baseline="-25000" dirty="0">
                <a:solidFill>
                  <a:schemeClr val="tx1"/>
                </a:solidFill>
              </a:rPr>
              <a:t>1</a:t>
            </a:r>
            <a:r>
              <a:rPr lang="en-GB" sz="2200" dirty="0">
                <a:solidFill>
                  <a:schemeClr val="tx1"/>
                </a:solidFill>
              </a:rPr>
              <a:t>=0</a:t>
            </a:r>
          </a:p>
          <a:p>
            <a:pPr lvl="1"/>
            <a:r>
              <a:rPr lang="en-GB" sz="2200" dirty="0">
                <a:solidFill>
                  <a:schemeClr val="tx1"/>
                </a:solidFill>
              </a:rPr>
              <a:t>Equivalent to a one-tailed / unilateral t-test</a:t>
            </a:r>
          </a:p>
          <a:p>
            <a:pPr lvl="1"/>
            <a:endParaRPr lang="en-GB" sz="2000" dirty="0">
              <a:solidFill>
                <a:srgbClr val="7030A0"/>
              </a:solidFill>
            </a:endParaRPr>
          </a:p>
          <a:p>
            <a:r>
              <a:rPr lang="en-GB" sz="2400" dirty="0" smtClean="0">
                <a:solidFill>
                  <a:schemeClr val="tx1"/>
                </a:solidFill>
              </a:rPr>
              <a:t>Functions: </a:t>
            </a:r>
            <a:endParaRPr lang="en-GB" sz="2400" dirty="0">
              <a:solidFill>
                <a:schemeClr val="tx1"/>
              </a:solidFill>
            </a:endParaRPr>
          </a:p>
          <a:p>
            <a:pPr lvl="1"/>
            <a:r>
              <a:rPr lang="en-GB" sz="2200" dirty="0">
                <a:solidFill>
                  <a:schemeClr val="tx1"/>
                </a:solidFill>
              </a:rPr>
              <a:t>Assess the </a:t>
            </a:r>
            <a:r>
              <a:rPr lang="en-GB" sz="2200" dirty="0">
                <a:solidFill>
                  <a:srgbClr val="C00000"/>
                </a:solidFill>
              </a:rPr>
              <a:t>effect of one parameter </a:t>
            </a:r>
            <a:r>
              <a:rPr lang="en-GB" sz="2200" dirty="0">
                <a:solidFill>
                  <a:schemeClr val="tx1"/>
                </a:solidFill>
              </a:rPr>
              <a:t>(</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[1 0 0 0]) </a:t>
            </a:r>
          </a:p>
          <a:p>
            <a:pPr lvl="1">
              <a:buNone/>
            </a:pPr>
            <a:r>
              <a:rPr lang="en-GB" sz="2200" dirty="0">
                <a:solidFill>
                  <a:schemeClr val="tx1"/>
                </a:solidFill>
              </a:rPr>
              <a:t>OR</a:t>
            </a:r>
          </a:p>
          <a:p>
            <a:pPr lvl="1"/>
            <a:r>
              <a:rPr lang="en-GB" sz="2200" dirty="0">
                <a:solidFill>
                  <a:srgbClr val="C00000"/>
                </a:solidFill>
              </a:rPr>
              <a:t>Compare</a:t>
            </a:r>
            <a:r>
              <a:rPr lang="en-GB" sz="2200" dirty="0"/>
              <a:t> </a:t>
            </a:r>
            <a:r>
              <a:rPr lang="en-GB" sz="2200" dirty="0">
                <a:solidFill>
                  <a:schemeClr val="tx1"/>
                </a:solidFill>
              </a:rPr>
              <a:t>specific combinations of parameters </a:t>
            </a:r>
            <a:r>
              <a:rPr lang="en-GB" sz="2200" dirty="0" smtClean="0">
                <a:solidFill>
                  <a:schemeClr val="tx1"/>
                </a:solidFill>
              </a:rPr>
              <a:t>(</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[1 -1 0 0])</a:t>
            </a:r>
          </a:p>
          <a:p>
            <a:endParaRPr lang="en-GB" sz="2400" dirty="0"/>
          </a:p>
        </p:txBody>
      </p:sp>
    </p:spTree>
    <p:extLst>
      <p:ext uri="{BB962C8B-B14F-4D97-AF65-F5344CB8AC3E}">
        <p14:creationId xmlns:p14="http://schemas.microsoft.com/office/powerpoint/2010/main" val="2946350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Example</a:t>
            </a:r>
            <a:br>
              <a:rPr lang="en-GB" dirty="0"/>
            </a:br>
            <a:endParaRPr lang="en-GB" dirty="0"/>
          </a:p>
        </p:txBody>
      </p:sp>
      <p:sp>
        <p:nvSpPr>
          <p:cNvPr id="3" name="Content Placeholder 2"/>
          <p:cNvSpPr>
            <a:spLocks noGrp="1"/>
          </p:cNvSpPr>
          <p:nvPr>
            <p:ph idx="1"/>
          </p:nvPr>
        </p:nvSpPr>
        <p:spPr>
          <a:xfrm>
            <a:off x="1544048" y="1572031"/>
            <a:ext cx="10515600" cy="4351338"/>
          </a:xfrm>
        </p:spPr>
        <p:txBody>
          <a:bodyPr>
            <a:normAutofit/>
          </a:bodyPr>
          <a:lstStyle/>
          <a:p>
            <a:r>
              <a:rPr lang="en-GB" sz="2200" dirty="0">
                <a:solidFill>
                  <a:schemeClr val="tx1"/>
                </a:solidFill>
              </a:rPr>
              <a:t>Event-related experiment with two types of stimuli.</a:t>
            </a:r>
            <a:br>
              <a:rPr lang="en-GB" sz="2200" dirty="0">
                <a:solidFill>
                  <a:schemeClr val="tx1"/>
                </a:solidFill>
              </a:rPr>
            </a:br>
            <a:endParaRPr lang="en-GB" sz="2200" dirty="0">
              <a:solidFill>
                <a:schemeClr val="tx1"/>
              </a:solidFill>
            </a:endParaRPr>
          </a:p>
        </p:txBody>
      </p:sp>
      <p:pic>
        <p:nvPicPr>
          <p:cNvPr id="12" name="Picture 11" descr="A close up of a logo&#10;&#10;Description automatically generated">
            <a:extLst>
              <a:ext uri="{FF2B5EF4-FFF2-40B4-BE49-F238E27FC236}">
                <a16:creationId xmlns:a16="http://schemas.microsoft.com/office/drawing/2014/main" id="{BA6AC50A-960D-AC49-B135-E26417E22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526" y="2471480"/>
            <a:ext cx="3911165" cy="1330528"/>
          </a:xfrm>
          <a:prstGeom prst="rect">
            <a:avLst/>
          </a:prstGeom>
          <a:ln>
            <a:noFill/>
          </a:ln>
          <a:effectLst>
            <a:softEdge rad="112500"/>
          </a:effectLst>
        </p:spPr>
      </p:pic>
      <p:sp>
        <p:nvSpPr>
          <p:cNvPr id="13" name="Rectangle 12">
            <a:extLst>
              <a:ext uri="{FF2B5EF4-FFF2-40B4-BE49-F238E27FC236}">
                <a16:creationId xmlns:a16="http://schemas.microsoft.com/office/drawing/2014/main" id="{FA8F68CC-5A7D-F648-BF87-A0AA4AF049B4}"/>
              </a:ext>
            </a:extLst>
          </p:cNvPr>
          <p:cNvSpPr/>
          <p:nvPr/>
        </p:nvSpPr>
        <p:spPr>
          <a:xfrm>
            <a:off x="2902041" y="2557281"/>
            <a:ext cx="253093" cy="1036663"/>
          </a:xfrm>
          <a:prstGeom prst="rect">
            <a:avLst/>
          </a:prstGeom>
          <a:solidFill>
            <a:srgbClr val="6DCFE2">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64E863E3-2F42-D04E-9A63-DDC8AB9BD6EC}"/>
              </a:ext>
            </a:extLst>
          </p:cNvPr>
          <p:cNvSpPr/>
          <p:nvPr/>
        </p:nvSpPr>
        <p:spPr>
          <a:xfrm>
            <a:off x="3786561" y="2557281"/>
            <a:ext cx="253093" cy="1036663"/>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CD098FCC-320F-BA44-BCC6-86ECA9801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526" y="3863165"/>
            <a:ext cx="3049167" cy="741464"/>
          </a:xfrm>
          <a:prstGeom prst="rect">
            <a:avLst/>
          </a:prstGeom>
          <a:ln>
            <a:noFill/>
          </a:ln>
          <a:effectLst>
            <a:softEdge rad="112500"/>
          </a:effectLst>
        </p:spPr>
      </p:pic>
      <p:pic>
        <p:nvPicPr>
          <p:cNvPr id="18" name="Picture 17" descr="A close up of a logo&#10;&#10;Description automatically generated">
            <a:extLst>
              <a:ext uri="{FF2B5EF4-FFF2-40B4-BE49-F238E27FC236}">
                <a16:creationId xmlns:a16="http://schemas.microsoft.com/office/drawing/2014/main" id="{DC5DD714-BDAD-F94C-ACFD-185CA1E75F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526" y="4693927"/>
            <a:ext cx="3049167" cy="658432"/>
          </a:xfrm>
          <a:prstGeom prst="rect">
            <a:avLst/>
          </a:prstGeom>
          <a:ln>
            <a:noFill/>
          </a:ln>
          <a:effectLst>
            <a:softEdge rad="112500"/>
          </a:effectLst>
        </p:spPr>
      </p:pic>
      <p:pic>
        <p:nvPicPr>
          <p:cNvPr id="20" name="Picture 19" descr="A picture containing sitting&#10;&#10;Description automatically generated">
            <a:extLst>
              <a:ext uri="{FF2B5EF4-FFF2-40B4-BE49-F238E27FC236}">
                <a16:creationId xmlns:a16="http://schemas.microsoft.com/office/drawing/2014/main" id="{79798047-7151-0F4C-A499-861E8CE75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526" y="5441657"/>
            <a:ext cx="3049167" cy="648430"/>
          </a:xfrm>
          <a:prstGeom prst="rect">
            <a:avLst/>
          </a:prstGeom>
          <a:ln>
            <a:noFill/>
          </a:ln>
          <a:effectLst>
            <a:softEdge rad="112500"/>
          </a:effectLst>
        </p:spPr>
      </p:pic>
      <p:sp>
        <p:nvSpPr>
          <p:cNvPr id="21" name="Rectangle 20">
            <a:extLst>
              <a:ext uri="{FF2B5EF4-FFF2-40B4-BE49-F238E27FC236}">
                <a16:creationId xmlns:a16="http://schemas.microsoft.com/office/drawing/2014/main" id="{8361E940-0B14-324B-AC34-1D16DEE1225E}"/>
              </a:ext>
            </a:extLst>
          </p:cNvPr>
          <p:cNvSpPr/>
          <p:nvPr/>
        </p:nvSpPr>
        <p:spPr>
          <a:xfrm>
            <a:off x="3125254" y="5441657"/>
            <a:ext cx="253093" cy="648430"/>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DFFA0ACF-498B-2B47-B1EC-C240BF5A5897}"/>
              </a:ext>
            </a:extLst>
          </p:cNvPr>
          <p:cNvSpPr/>
          <p:nvPr/>
        </p:nvSpPr>
        <p:spPr>
          <a:xfrm>
            <a:off x="2610904" y="4703929"/>
            <a:ext cx="253093" cy="648430"/>
          </a:xfrm>
          <a:prstGeom prst="rect">
            <a:avLst/>
          </a:prstGeom>
          <a:solidFill>
            <a:schemeClr val="accent1">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41026686-093C-D94A-9783-0C410180011C}"/>
              </a:ext>
            </a:extLst>
          </p:cNvPr>
          <p:cNvSpPr/>
          <p:nvPr/>
        </p:nvSpPr>
        <p:spPr>
          <a:xfrm rot="5400000">
            <a:off x="3890247" y="1289368"/>
            <a:ext cx="45719" cy="3526770"/>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F3B8F969-3AF0-F943-BA58-B951BC861CE3}"/>
              </a:ext>
            </a:extLst>
          </p:cNvPr>
          <p:cNvSpPr/>
          <p:nvPr/>
        </p:nvSpPr>
        <p:spPr>
          <a:xfrm rot="5400000">
            <a:off x="3084559" y="3187670"/>
            <a:ext cx="45719" cy="2299786"/>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F3F3D270-6A69-CF4F-9220-C7F0B86FA6C0}"/>
              </a:ext>
            </a:extLst>
          </p:cNvPr>
          <p:cNvSpPr txBox="1"/>
          <p:nvPr/>
        </p:nvSpPr>
        <p:spPr>
          <a:xfrm>
            <a:off x="6145950" y="2287190"/>
            <a:ext cx="498868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‘In what areas of the brain is there a difference between condition A(</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and B(</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t>
            </a:r>
          </a:p>
        </p:txBody>
      </p:sp>
      <p:sp>
        <p:nvSpPr>
          <p:cNvPr id="27" name="TextBox 26">
            <a:extLst>
              <a:ext uri="{FF2B5EF4-FFF2-40B4-BE49-F238E27FC236}">
                <a16:creationId xmlns:a16="http://schemas.microsoft.com/office/drawing/2014/main" id="{4A159973-58FE-5849-8F85-BA8EDF708B0A}"/>
              </a:ext>
            </a:extLst>
          </p:cNvPr>
          <p:cNvSpPr txBox="1"/>
          <p:nvPr/>
        </p:nvSpPr>
        <p:spPr>
          <a:xfrm>
            <a:off x="6174421" y="3328053"/>
            <a:ext cx="4988688" cy="36830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Statistical equivalent: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 </a:t>
            </a:r>
            <a:r>
              <a:rPr kumimoji="0" lang="en-US" sz="20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 1,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highlight>
                <a:srgbClr val="FF5B00"/>
              </a:highligh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srgbClr val="FF5B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&gt; </a:t>
            </a: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 </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96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ppt_y</p:attrName>
                                        </p:attrNameLst>
                                      </p:cBhvr>
                                      <p:tavLst>
                                        <p:tav tm="0">
                                          <p:val>
                                            <p:strVal val="#ppt_y+#ppt_h*1.125000"/>
                                          </p:val>
                                        </p:tav>
                                        <p:tav tm="100000">
                                          <p:val>
                                            <p:strVal val="#ppt_y"/>
                                          </p:val>
                                        </p:tav>
                                      </p:tavLst>
                                    </p:anim>
                                    <p:animEffect transition="in" filter="wipe(up)">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3" grpId="0" animBg="1"/>
      <p:bldP spid="24" grpId="0" animBg="1"/>
      <p:bldP spid="25"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T-test</a:t>
            </a:r>
            <a:br>
              <a:rPr lang="en-GB" dirty="0"/>
            </a:b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7716" y="1572073"/>
                <a:ext cx="10737715" cy="4351338"/>
              </a:xfrm>
            </p:spPr>
            <p:txBody>
              <a:bodyPr>
                <a:normAutofit/>
              </a:bodyPr>
              <a:lstStyle/>
              <a:p>
                <a:r>
                  <a:rPr lang="en-GB" dirty="0" smtClean="0">
                    <a:solidFill>
                      <a:schemeClr val="tx1"/>
                    </a:solidFill>
                  </a:rPr>
                  <a:t>You can test the assumption that the activation in event 1(</a:t>
                </a:r>
                <a14:m>
                  <m:oMath xmlns:m="http://schemas.openxmlformats.org/officeDocument/2006/math">
                    <m:r>
                      <a:rPr lang="en-GB" i="1">
                        <a:solidFill>
                          <a:schemeClr val="tx1"/>
                        </a:solidFill>
                        <a:latin typeface="Cambria Math" panose="02040503050406030204" pitchFamily="18" charset="0"/>
                      </a:rPr>
                      <m:t>𝛽</m:t>
                    </m:r>
                    <m:r>
                      <a:rPr lang="en-GB" b="0" i="1" baseline="-25000" smtClean="0">
                        <a:solidFill>
                          <a:schemeClr val="tx1"/>
                        </a:solidFill>
                        <a:latin typeface="Cambria Math" panose="02040503050406030204" pitchFamily="18" charset="0"/>
                      </a:rPr>
                      <m:t>1</m:t>
                    </m:r>
                  </m:oMath>
                </a14:m>
                <a:r>
                  <a:rPr lang="en-GB" dirty="0">
                    <a:solidFill>
                      <a:schemeClr val="tx1"/>
                    </a:solidFill>
                  </a:rPr>
                  <a:t>) significantly greater than in event 2(</a:t>
                </a:r>
                <a14:m>
                  <m:oMath xmlns:m="http://schemas.openxmlformats.org/officeDocument/2006/math">
                    <m:r>
                      <a:rPr lang="en-GB" i="1">
                        <a:solidFill>
                          <a:schemeClr val="tx1"/>
                        </a:solidFill>
                        <a:latin typeface="Cambria Math" panose="02040503050406030204" pitchFamily="18" charset="0"/>
                      </a:rPr>
                      <m:t>𝛽</m:t>
                    </m:r>
                  </m:oMath>
                </a14:m>
                <a:r>
                  <a:rPr lang="en-GB" baseline="-25000" dirty="0">
                    <a:solidFill>
                      <a:schemeClr val="tx1"/>
                    </a:solidFill>
                  </a:rPr>
                  <a:t>2</a:t>
                </a:r>
                <a:r>
                  <a:rPr lang="en-GB" dirty="0">
                    <a:solidFill>
                      <a:schemeClr val="tx1"/>
                    </a:solidFill>
                  </a:rPr>
                  <a:t>). This means that your </a:t>
                </a:r>
                <a:r>
                  <a:rPr lang="en-GB" dirty="0" smtClean="0">
                    <a:solidFill>
                      <a:schemeClr val="tx1"/>
                    </a:solidFill>
                  </a:rPr>
                  <a:t>Null/Experimental</a:t>
                </a:r>
                <a:br>
                  <a:rPr lang="en-GB" dirty="0" smtClean="0">
                    <a:solidFill>
                      <a:schemeClr val="tx1"/>
                    </a:solidFill>
                  </a:rPr>
                </a:br>
                <a:r>
                  <a:rPr lang="en-GB" dirty="0" smtClean="0">
                    <a:solidFill>
                      <a:schemeClr val="tx1"/>
                    </a:solidFill>
                  </a:rPr>
                  <a:t>hypothesis </a:t>
                </a:r>
                <a:r>
                  <a:rPr lang="en-GB" dirty="0">
                    <a:solidFill>
                      <a:schemeClr val="tx1"/>
                    </a:solidFill>
                  </a:rPr>
                  <a:t>would look like this </a:t>
                </a:r>
              </a:p>
              <a:p>
                <a:pPr lvl="5"/>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endParaRPr lang="en-GB" dirty="0">
                  <a:solidFill>
                    <a:schemeClr val="tx1"/>
                  </a:solidFill>
                </a:endParaRPr>
              </a:p>
              <a:p>
                <a:pPr marL="0" indent="0">
                  <a:buNone/>
                </a:pPr>
                <a:r>
                  <a:rPr lang="en-GB" dirty="0">
                    <a:solidFill>
                      <a:schemeClr val="tx1"/>
                    </a:solidFill>
                  </a:rPr>
                  <a:t/>
                </a:r>
                <a:br>
                  <a:rPr lang="en-GB" dirty="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a:p>
                <a:endParaRPr lang="en-GB"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7716" y="1572073"/>
                <a:ext cx="10737715" cy="4351338"/>
              </a:xfrm>
              <a:blipFill>
                <a:blip r:embed="rId3"/>
                <a:stretch>
                  <a:fillRect l="-511" t="-700"/>
                </a:stretch>
              </a:blipFill>
            </p:spPr>
            <p:txBody>
              <a:bodyPr/>
              <a:lstStyle/>
              <a:p>
                <a:r>
                  <a:rPr lang="en-GB">
                    <a:noFill/>
                  </a:rPr>
                  <a:t> </a:t>
                </a:r>
              </a:p>
            </p:txBody>
          </p:sp>
        </mc:Fallback>
      </mc:AlternateContent>
      <p:sp>
        <p:nvSpPr>
          <p:cNvPr id="8" name="Rectangle 16"/>
          <p:cNvSpPr>
            <a:spLocks noChangeArrowheads="1"/>
          </p:cNvSpPr>
          <p:nvPr/>
        </p:nvSpPr>
        <p:spPr bwMode="auto">
          <a:xfrm>
            <a:off x="10122892" y="2827113"/>
            <a:ext cx="1274763" cy="920750"/>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7030A0"/>
                </a:solidFill>
                <a:effectLst/>
                <a:uLnTx/>
                <a:uFillTx/>
                <a:latin typeface="Gill Sans MT" panose="020B0502020104020203"/>
                <a:ea typeface="+mn-ea"/>
                <a:cs typeface="+mn-cs"/>
              </a:rPr>
              <a:t>contrast</a:t>
            </a: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 of</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estimated</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parameters</a:t>
            </a:r>
          </a:p>
        </p:txBody>
      </p:sp>
      <p:sp>
        <p:nvSpPr>
          <p:cNvPr id="9" name="Rectangle 15"/>
          <p:cNvSpPr>
            <a:spLocks noChangeArrowheads="1"/>
          </p:cNvSpPr>
          <p:nvPr/>
        </p:nvSpPr>
        <p:spPr bwMode="auto">
          <a:xfrm>
            <a:off x="9174211" y="3615159"/>
            <a:ext cx="568325" cy="396875"/>
          </a:xfrm>
          <a:prstGeom prst="rect">
            <a:avLst/>
          </a:prstGeom>
          <a:noFill/>
          <a:ln w="9525">
            <a:noFill/>
            <a:miter lim="800000"/>
            <a:headEnd/>
            <a:tailEnd/>
          </a:ln>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Times New Roman" pitchFamily="18" charset="0"/>
                <a:ea typeface="+mn-ea"/>
                <a:cs typeface="+mn-cs"/>
              </a:rPr>
              <a:t>T</a:t>
            </a:r>
            <a:r>
              <a:rPr kumimoji="0" lang="en-GB" sz="2000" b="1" i="0" u="none" strike="noStrike" kern="1200" cap="none" spc="0" normalizeH="0" baseline="0" noProof="0" dirty="0">
                <a:ln>
                  <a:noFill/>
                </a:ln>
                <a:solidFill>
                  <a:srgbClr val="7030A0"/>
                </a:solidFill>
                <a:effectLst/>
                <a:uLnTx/>
                <a:uFillTx/>
                <a:latin typeface="Gill Sans MT" panose="020B0502020104020203"/>
                <a:ea typeface="+mn-ea"/>
                <a:cs typeface="+mn-cs"/>
              </a:rPr>
              <a:t> =</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
        <p:nvSpPr>
          <p:cNvPr id="10" name="Line 18"/>
          <p:cNvSpPr>
            <a:spLocks noChangeShapeType="1"/>
          </p:cNvSpPr>
          <p:nvPr/>
        </p:nvSpPr>
        <p:spPr bwMode="auto">
          <a:xfrm flipV="1">
            <a:off x="10083769" y="3813596"/>
            <a:ext cx="1295400" cy="3175"/>
          </a:xfrm>
          <a:prstGeom prst="line">
            <a:avLst/>
          </a:prstGeom>
          <a:noFill/>
          <a:ln w="25400">
            <a:solidFill>
              <a:srgbClr val="7030A0"/>
            </a:solidFill>
            <a:round/>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Freeform 19"/>
          <p:cNvSpPr>
            <a:spLocks/>
          </p:cNvSpPr>
          <p:nvPr/>
        </p:nvSpPr>
        <p:spPr bwMode="auto">
          <a:xfrm>
            <a:off x="9962582" y="3924035"/>
            <a:ext cx="1568450" cy="577850"/>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2" name="Rectangle 17"/>
          <p:cNvSpPr>
            <a:spLocks noChangeArrowheads="1"/>
          </p:cNvSpPr>
          <p:nvPr/>
        </p:nvSpPr>
        <p:spPr bwMode="auto">
          <a:xfrm>
            <a:off x="10252273" y="3912978"/>
            <a:ext cx="1016000" cy="644525"/>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variance</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a:t>
            </a:r>
          </a:p>
        </p:txBody>
      </p:sp>
      <mc:AlternateContent xmlns:mc="http://schemas.openxmlformats.org/markup-compatibility/2006">
        <mc:Choice xmlns:a14="http://schemas.microsoft.com/office/drawing/2010/main" Requires="a14">
          <p:sp>
            <p:nvSpPr>
              <p:cNvPr id="14" name="Rectangle 13"/>
              <p:cNvSpPr/>
              <p:nvPr/>
            </p:nvSpPr>
            <p:spPr>
              <a:xfrm>
                <a:off x="1021869" y="3135573"/>
                <a:ext cx="260067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Null: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a14:m>
                <a:endParaRPr kumimoji="0" lang="en-GB"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Exp</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m:oMathPara>
                </a14:m>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p:sp>
            <p:nvSpPr>
              <p:cNvPr id="14" name="Rectangle 13"/>
              <p:cNvSpPr>
                <a:spLocks noRot="1" noChangeAspect="1" noMove="1" noResize="1" noEditPoints="1" noAdjustHandles="1" noChangeArrowheads="1" noChangeShapeType="1" noTextEdit="1"/>
              </p:cNvSpPr>
              <p:nvPr/>
            </p:nvSpPr>
            <p:spPr>
              <a:xfrm>
                <a:off x="1021869" y="3135573"/>
                <a:ext cx="2600679" cy="646331"/>
              </a:xfrm>
              <a:prstGeom prst="rect">
                <a:avLst/>
              </a:prstGeom>
              <a:blipFill>
                <a:blip r:embed="rId4"/>
                <a:stretch>
                  <a:fillRect l="-2113" t="-4717" b="-8491"/>
                </a:stretch>
              </a:blipFill>
            </p:spPr>
            <p:txBody>
              <a:bodyPr/>
              <a:lstStyle/>
              <a:p>
                <a:r>
                  <a:rPr lang="en-GB">
                    <a:noFill/>
                  </a:rPr>
                  <a:t> </a:t>
                </a:r>
              </a:p>
            </p:txBody>
          </p:sp>
        </mc:Fallback>
      </mc:AlternateContent>
      <p:pic>
        <p:nvPicPr>
          <p:cNvPr id="36" name="Picture 35" descr="A picture containing indoor, cake, photo, chocolate&#10;&#10;Description automatically generated">
            <a:extLst>
              <a:ext uri="{FF2B5EF4-FFF2-40B4-BE49-F238E27FC236}">
                <a16:creationId xmlns:a16="http://schemas.microsoft.com/office/drawing/2014/main" id="{F0D28884-7848-114B-9EE9-7574B90F8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9688" y="2964392"/>
            <a:ext cx="2260647" cy="2009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8" name="Picture 37" descr="A close up of a hand&#10;&#10;Description automatically generated">
            <a:extLst>
              <a:ext uri="{FF2B5EF4-FFF2-40B4-BE49-F238E27FC236}">
                <a16:creationId xmlns:a16="http://schemas.microsoft.com/office/drawing/2014/main" id="{A023720A-7312-BC4F-883B-B15CCB1E4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5985">
            <a:off x="6032508" y="3112878"/>
            <a:ext cx="2382355" cy="20094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7" name="Left-up Arrow 56">
            <a:extLst>
              <a:ext uri="{FF2B5EF4-FFF2-40B4-BE49-F238E27FC236}">
                <a16:creationId xmlns:a16="http://schemas.microsoft.com/office/drawing/2014/main" id="{F26C1507-EBF0-6549-BD35-96501121AA73}"/>
              </a:ext>
            </a:extLst>
          </p:cNvPr>
          <p:cNvSpPr/>
          <p:nvPr/>
        </p:nvSpPr>
        <p:spPr>
          <a:xfrm flipH="1">
            <a:off x="1785047" y="3962393"/>
            <a:ext cx="3196534" cy="850392"/>
          </a:xfrm>
          <a:prstGeom prst="leftUpArrow">
            <a:avLst>
              <a:gd name="adj1" fmla="val 10861"/>
              <a:gd name="adj2" fmla="val 25000"/>
              <a:gd name="adj3" fmla="val 16311"/>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8" name="Left-up Arrow 57">
            <a:extLst>
              <a:ext uri="{FF2B5EF4-FFF2-40B4-BE49-F238E27FC236}">
                <a16:creationId xmlns:a16="http://schemas.microsoft.com/office/drawing/2014/main" id="{3F756394-F885-3947-9D75-44FA671263E8}"/>
              </a:ext>
            </a:extLst>
          </p:cNvPr>
          <p:cNvSpPr/>
          <p:nvPr/>
        </p:nvSpPr>
        <p:spPr>
          <a:xfrm flipV="1">
            <a:off x="3378276" y="3105644"/>
            <a:ext cx="3252446" cy="1290605"/>
          </a:xfrm>
          <a:prstGeom prst="leftUpArrow">
            <a:avLst>
              <a:gd name="adj1" fmla="val 6618"/>
              <a:gd name="adj2" fmla="val 17486"/>
              <a:gd name="adj3" fmla="val 10586"/>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930B7F35-A60C-F848-AEE0-63B787BA9399}"/>
                  </a:ext>
                </a:extLst>
              </p:cNvPr>
              <p:cNvSpPr txBox="1"/>
              <p:nvPr/>
            </p:nvSpPr>
            <p:spPr>
              <a:xfrm>
                <a:off x="1147152" y="5706274"/>
                <a:ext cx="1050979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[1, -1, 0, 0, 0,] - Comparing two conditions. In other words, you are asking SPM to show you the voxels in the brain where mean signal of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are greater than the mean signal of those in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p>
            </p:txBody>
          </p:sp>
        </mc:Choice>
        <mc:Fallback>
          <p:sp>
            <p:nvSpPr>
              <p:cNvPr id="60" name="TextBox 59">
                <a:extLst>
                  <a:ext uri="{FF2B5EF4-FFF2-40B4-BE49-F238E27FC236}">
                    <a16:creationId xmlns:a16="http://schemas.microsoft.com/office/drawing/2014/main" id="{930B7F35-A60C-F848-AEE0-63B787BA9399}"/>
                  </a:ext>
                </a:extLst>
              </p:cNvPr>
              <p:cNvSpPr txBox="1">
                <a:spLocks noRot="1" noChangeAspect="1" noMove="1" noResize="1" noEditPoints="1" noAdjustHandles="1" noChangeArrowheads="1" noChangeShapeType="1" noTextEdit="1"/>
              </p:cNvSpPr>
              <p:nvPr/>
            </p:nvSpPr>
            <p:spPr>
              <a:xfrm>
                <a:off x="1147152" y="5706274"/>
                <a:ext cx="10509792" cy="707886"/>
              </a:xfrm>
              <a:prstGeom prst="rect">
                <a:avLst/>
              </a:prstGeom>
              <a:blipFill>
                <a:blip r:embed="rId7"/>
                <a:stretch>
                  <a:fillRect l="-580" t="-4310" r="-1102" b="-14655"/>
                </a:stretch>
              </a:blipFill>
            </p:spPr>
            <p:txBody>
              <a:bodyPr/>
              <a:lstStyle/>
              <a:p>
                <a:r>
                  <a:rPr lang="en-GB">
                    <a:noFill/>
                  </a:rPr>
                  <a:t> </a:t>
                </a:r>
              </a:p>
            </p:txBody>
          </p:sp>
        </mc:Fallback>
      </mc:AlternateContent>
    </p:spTree>
    <p:extLst>
      <p:ext uri="{BB962C8B-B14F-4D97-AF65-F5344CB8AC3E}">
        <p14:creationId xmlns:p14="http://schemas.microsoft.com/office/powerpoint/2010/main" val="74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trips(down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animBg="1"/>
      <p:bldP spid="12" grpId="0"/>
      <p:bldP spid="14" grpId="0"/>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a:xfrm>
            <a:off x="1251678" y="2045369"/>
            <a:ext cx="10178322" cy="3593591"/>
          </a:xfrm>
        </p:spPr>
        <p:txBody>
          <a:bodyPr>
            <a:normAutofit/>
          </a:bodyPr>
          <a:lstStyle/>
          <a:p>
            <a:r>
              <a:rPr lang="en-US" sz="2200" dirty="0">
                <a:solidFill>
                  <a:schemeClr val="tx1"/>
                </a:solidFill>
              </a:rPr>
              <a:t>T-test is a simple signal-to-noise ratio </a:t>
            </a:r>
            <a:r>
              <a:rPr lang="en-US" sz="2200" dirty="0" smtClean="0">
                <a:solidFill>
                  <a:schemeClr val="tx1"/>
                </a:solidFill>
              </a:rPr>
              <a:t>measure</a:t>
            </a:r>
            <a:endParaRPr lang="en-US" sz="2200" dirty="0">
              <a:solidFill>
                <a:schemeClr val="tx1"/>
              </a:solidFill>
            </a:endParaRPr>
          </a:p>
          <a:p>
            <a:r>
              <a:rPr lang="en-US" sz="2200" dirty="0">
                <a:solidFill>
                  <a:schemeClr val="tx1"/>
                </a:solidFill>
              </a:rPr>
              <a:t>H</a:t>
            </a:r>
            <a:r>
              <a:rPr lang="en-US" sz="2200" baseline="-25000" dirty="0">
                <a:solidFill>
                  <a:schemeClr val="tx1"/>
                </a:solidFill>
              </a:rPr>
              <a:t>0</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solidFill>
                  <a:schemeClr val="tx1"/>
                </a:solidFill>
              </a:rPr>
              <a:t>=0 vs H</a:t>
            </a:r>
            <a:r>
              <a:rPr lang="en-US" sz="2200" baseline="-25000" dirty="0">
                <a:solidFill>
                  <a:schemeClr val="tx1"/>
                </a:solidFill>
              </a:rPr>
              <a:t>1</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solidFill>
                  <a:schemeClr val="tx1"/>
                </a:solidFill>
              </a:rPr>
              <a:t>&gt;0 </a:t>
            </a:r>
          </a:p>
          <a:p>
            <a:r>
              <a:rPr lang="en-US" sz="2200" dirty="0">
                <a:solidFill>
                  <a:schemeClr val="tx1"/>
                </a:solidFill>
              </a:rPr>
              <a:t>“One” linear hypothesis testing</a:t>
            </a:r>
          </a:p>
          <a:p>
            <a:r>
              <a:rPr lang="en-US" sz="2200" dirty="0">
                <a:solidFill>
                  <a:schemeClr val="tx1"/>
                </a:solidFill>
              </a:rPr>
              <a:t>We can’t test both </a:t>
            </a:r>
            <a:r>
              <a:rPr lang="el-GR" sz="2200" dirty="0">
                <a:solidFill>
                  <a:srgbClr val="00B050"/>
                </a:solidFill>
              </a:rPr>
              <a:t>β</a:t>
            </a:r>
            <a:r>
              <a:rPr lang="en-US" sz="2200" baseline="-25000" dirty="0">
                <a:solidFill>
                  <a:srgbClr val="00B050"/>
                </a:solidFill>
              </a:rPr>
              <a:t>1</a:t>
            </a:r>
            <a:r>
              <a:rPr lang="en-US" sz="2200" dirty="0">
                <a:solidFill>
                  <a:srgbClr val="00B050"/>
                </a:solidFill>
              </a:rPr>
              <a:t>=0 </a:t>
            </a:r>
            <a:r>
              <a:rPr lang="en-US" sz="2200" dirty="0">
                <a:solidFill>
                  <a:schemeClr val="tx1"/>
                </a:solidFill>
              </a:rPr>
              <a:t>and</a:t>
            </a:r>
            <a:r>
              <a:rPr lang="en-US" sz="2200" dirty="0">
                <a:solidFill>
                  <a:srgbClr val="00B050"/>
                </a:solidFill>
              </a:rPr>
              <a:t> </a:t>
            </a:r>
            <a:r>
              <a:rPr lang="el-GR" sz="2200" dirty="0">
                <a:solidFill>
                  <a:srgbClr val="00B050"/>
                </a:solidFill>
              </a:rPr>
              <a:t>β</a:t>
            </a:r>
            <a:r>
              <a:rPr lang="en-US" sz="2200" baseline="-25000" dirty="0">
                <a:solidFill>
                  <a:srgbClr val="00B050"/>
                </a:solidFill>
              </a:rPr>
              <a:t>2</a:t>
            </a:r>
            <a:r>
              <a:rPr lang="en-US" sz="2200" dirty="0">
                <a:solidFill>
                  <a:srgbClr val="00B050"/>
                </a:solidFill>
              </a:rPr>
              <a:t>=0 </a:t>
            </a:r>
            <a:r>
              <a:rPr lang="en-US" sz="2200" dirty="0">
                <a:solidFill>
                  <a:schemeClr val="tx1"/>
                </a:solidFill>
              </a:rPr>
              <a:t>at a same time</a:t>
            </a:r>
          </a:p>
          <a:p>
            <a:endParaRPr lang="en-US" sz="2200" dirty="0"/>
          </a:p>
          <a:p>
            <a:r>
              <a:rPr lang="en-US" sz="2200" dirty="0">
                <a:solidFill>
                  <a:schemeClr val="tx1"/>
                </a:solidFill>
              </a:rPr>
              <a:t>What </a:t>
            </a:r>
            <a:r>
              <a:rPr lang="en-US" sz="2200" dirty="0" smtClean="0">
                <a:solidFill>
                  <a:schemeClr val="tx1"/>
                </a:solidFill>
              </a:rPr>
              <a:t>if </a:t>
            </a:r>
            <a:r>
              <a:rPr lang="en-US" sz="2200" dirty="0">
                <a:solidFill>
                  <a:schemeClr val="tx1"/>
                </a:solidFill>
              </a:rPr>
              <a:t>we have many interrelated experimental conditions, </a:t>
            </a:r>
            <a:r>
              <a:rPr lang="en-US" sz="2200" dirty="0" smtClean="0">
                <a:solidFill>
                  <a:schemeClr val="tx1"/>
                </a:solidFill>
              </a:rPr>
              <a:t>e.g</a:t>
            </a:r>
            <a:r>
              <a:rPr lang="en-US" sz="2200" dirty="0">
                <a:solidFill>
                  <a:schemeClr val="tx1"/>
                </a:solidFill>
              </a:rPr>
              <a:t>. factorial design? </a:t>
            </a:r>
          </a:p>
          <a:p>
            <a:r>
              <a:rPr lang="en-US" sz="2200" dirty="0">
                <a:solidFill>
                  <a:schemeClr val="tx1"/>
                </a:solidFill>
              </a:rPr>
              <a:t>How can we test multiple linear hypothesis?</a:t>
            </a:r>
            <a:endParaRPr lang="en-GB" sz="2200" dirty="0">
              <a:solidFill>
                <a:schemeClr val="tx1"/>
              </a:solidFill>
            </a:endParaRPr>
          </a:p>
        </p:txBody>
      </p:sp>
      <p:sp>
        <p:nvSpPr>
          <p:cNvPr id="4" name="Rectangle 3"/>
          <p:cNvSpPr/>
          <p:nvPr/>
        </p:nvSpPr>
        <p:spPr>
          <a:xfrm>
            <a:off x="6621534" y="2719120"/>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FF0000"/>
                </a:solidFill>
                <a:effectLst/>
                <a:uLnTx/>
                <a:uFillTx/>
                <a:latin typeface="Gill Sans MT" panose="020B0502020104020203"/>
                <a:ea typeface="+mn-ea"/>
                <a:cs typeface="+mn-cs"/>
              </a:rPr>
              <a:t>Y</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 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3</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ε</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125205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Contrasts</a:t>
            </a:r>
          </a:p>
        </p:txBody>
      </p:sp>
      <p:sp>
        <p:nvSpPr>
          <p:cNvPr id="3" name="Content Placeholder 2"/>
          <p:cNvSpPr>
            <a:spLocks noGrp="1"/>
          </p:cNvSpPr>
          <p:nvPr>
            <p:ph idx="1"/>
          </p:nvPr>
        </p:nvSpPr>
        <p:spPr>
          <a:xfrm>
            <a:off x="1251678" y="2019639"/>
            <a:ext cx="10178322" cy="3593591"/>
          </a:xfrm>
        </p:spPr>
        <p:txBody>
          <a:bodyPr>
            <a:noAutofit/>
          </a:bodyPr>
          <a:lstStyle/>
          <a:p>
            <a:r>
              <a:rPr lang="en-GB" sz="2200" dirty="0">
                <a:solidFill>
                  <a:schemeClr val="tx1"/>
                </a:solidFill>
              </a:rPr>
              <a:t>We often want to make simultaneous tests of</a:t>
            </a:r>
            <a:br>
              <a:rPr lang="en-GB" sz="2200" dirty="0">
                <a:solidFill>
                  <a:schemeClr val="tx1"/>
                </a:solidFill>
              </a:rPr>
            </a:br>
            <a:r>
              <a:rPr lang="en-GB" sz="2200" dirty="0">
                <a:solidFill>
                  <a:schemeClr val="tx1"/>
                </a:solidFill>
              </a:rPr>
              <a:t>several contrasts at once</a:t>
            </a:r>
            <a:br>
              <a:rPr lang="en-GB" sz="2200" dirty="0">
                <a:solidFill>
                  <a:schemeClr val="tx1"/>
                </a:solidFill>
              </a:rPr>
            </a:br>
            <a:endParaRPr lang="en-GB" sz="2200" dirty="0">
              <a:solidFill>
                <a:schemeClr val="tx1"/>
              </a:solidFill>
            </a:endParaRPr>
          </a:p>
          <a:p>
            <a:r>
              <a:rPr lang="en-GB" sz="2200" dirty="0" smtClean="0">
                <a:solidFill>
                  <a:schemeClr val="tx1"/>
                </a:solidFill>
              </a:rPr>
              <a:t>In </a:t>
            </a:r>
            <a:r>
              <a:rPr lang="en-GB" sz="2200" dirty="0">
                <a:solidFill>
                  <a:schemeClr val="tx1"/>
                </a:solidFill>
              </a:rPr>
              <a:t>this instance ‘C’ becomes a ‘design matrix’</a:t>
            </a:r>
          </a:p>
          <a:p>
            <a:r>
              <a:rPr lang="en-GB" sz="2200" dirty="0">
                <a:solidFill>
                  <a:schemeClr val="tx1"/>
                </a:solidFill>
              </a:rPr>
              <a:t>If these are the parameters:</a:t>
            </a:r>
            <a:br>
              <a:rPr lang="en-GB" sz="2200" dirty="0">
                <a:solidFill>
                  <a:schemeClr val="tx1"/>
                </a:solidFill>
              </a:rPr>
            </a:br>
            <a:endParaRPr lang="en-GB" sz="2200" dirty="0">
              <a:solidFill>
                <a:schemeClr val="tx1"/>
              </a:solidFill>
            </a:endParaRPr>
          </a:p>
          <a:p>
            <a:endParaRPr lang="en-GB" sz="2200" dirty="0">
              <a:solidFill>
                <a:schemeClr val="tx1"/>
              </a:solidFill>
            </a:endParaRPr>
          </a:p>
          <a:p>
            <a:r>
              <a:rPr lang="en-GB" sz="2200" dirty="0">
                <a:solidFill>
                  <a:schemeClr val="tx1"/>
                </a:solidFill>
              </a:rPr>
              <a:t>Then that is the equivalent to:</a:t>
            </a:r>
            <a:br>
              <a:rPr lang="en-GB" sz="2200" dirty="0">
                <a:solidFill>
                  <a:schemeClr val="tx1"/>
                </a:solidFill>
              </a:rPr>
            </a:br>
            <a:endParaRPr lang="en-GB" sz="2200" dirty="0">
              <a:solidFill>
                <a:schemeClr val="tx1"/>
              </a:solidFill>
            </a:endParaRPr>
          </a:p>
        </p:txBody>
      </p:sp>
      <p:pic>
        <p:nvPicPr>
          <p:cNvPr id="5" name="Picture 4"/>
          <p:cNvPicPr>
            <a:picLocks noChangeAspect="1"/>
          </p:cNvPicPr>
          <p:nvPr/>
        </p:nvPicPr>
        <p:blipFill>
          <a:blip r:embed="rId3"/>
          <a:stretch>
            <a:fillRect/>
          </a:stretch>
        </p:blipFill>
        <p:spPr>
          <a:xfrm>
            <a:off x="5291698" y="3781349"/>
            <a:ext cx="2909381" cy="991427"/>
          </a:xfrm>
          <a:prstGeom prst="rect">
            <a:avLst/>
          </a:prstGeom>
        </p:spPr>
      </p:pic>
      <p:pic>
        <p:nvPicPr>
          <p:cNvPr id="6" name="Picture 5"/>
          <p:cNvPicPr>
            <a:picLocks noChangeAspect="1"/>
          </p:cNvPicPr>
          <p:nvPr/>
        </p:nvPicPr>
        <p:blipFill>
          <a:blip r:embed="rId4"/>
          <a:stretch>
            <a:fillRect/>
          </a:stretch>
        </p:blipFill>
        <p:spPr>
          <a:xfrm>
            <a:off x="5460563" y="5186066"/>
            <a:ext cx="2571650" cy="1144571"/>
          </a:xfrm>
          <a:prstGeom prst="rect">
            <a:avLst/>
          </a:prstGeom>
        </p:spPr>
      </p:pic>
      <p:sp>
        <p:nvSpPr>
          <p:cNvPr id="7"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201079" y="3816435"/>
            <a:ext cx="1718740"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b1</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201079" y="4339655"/>
            <a:ext cx="1718740"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b2</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28941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633D-5DFC-B346-B4AB-6971D6158EB4}"/>
              </a:ext>
            </a:extLst>
          </p:cNvPr>
          <p:cNvSpPr>
            <a:spLocks noGrp="1"/>
          </p:cNvSpPr>
          <p:nvPr>
            <p:ph type="title"/>
          </p:nvPr>
        </p:nvSpPr>
        <p:spPr/>
        <p:txBody>
          <a:bodyPr/>
          <a:lstStyle/>
          <a:p>
            <a:r>
              <a:rPr lang="en-US" dirty="0"/>
              <a:t>Design Matrix</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DD8BFB9-FC39-1444-B1BB-9333974A0C46}"/>
                  </a:ext>
                </a:extLst>
              </p:cNvPr>
              <p:cNvSpPr>
                <a:spLocks noGrp="1"/>
              </p:cNvSpPr>
              <p:nvPr>
                <p:ph idx="1"/>
              </p:nvPr>
            </p:nvSpPr>
            <p:spPr>
              <a:xfrm>
                <a:off x="1166572" y="1955328"/>
                <a:ext cx="10178322" cy="3593591"/>
              </a:xfrm>
            </p:spPr>
            <p:txBody>
              <a:bodyPr/>
              <a:lstStyle/>
              <a:p>
                <a:pPr marL="0" indent="0">
                  <a:buNone/>
                </a:pPr>
                <a:r>
                  <a:rPr lang="en-US" dirty="0" smtClean="0">
                    <a:solidFill>
                      <a:schemeClr val="tx1"/>
                    </a:solidFill>
                  </a:rPr>
                  <a:t>C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5"/>
                                  <m:mcJc m:val="center"/>
                                </m:mcPr>
                              </m:mc>
                            </m:mcs>
                            <m:ctrlPr>
                              <a:rPr lang="en-US" i="1" smtClean="0">
                                <a:solidFill>
                                  <a:schemeClr val="tx1"/>
                                </a:solidFill>
                                <a:latin typeface="Cambria Math" panose="02040503050406030204" pitchFamily="18" charset="0"/>
                              </a:rPr>
                            </m:ctrlPr>
                          </m:mPr>
                          <m:mr>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mr>
                        </m:m>
                      </m:e>
                    </m:d>
                  </m:oMath>
                </a14:m>
                <a:r>
                  <a:rPr lang="en-US" dirty="0">
                    <a:solidFill>
                      <a:schemeClr val="tx1"/>
                    </a:solidFill>
                  </a:rPr>
                  <a:t> = C</a:t>
                </a:r>
                <a:r>
                  <a:rPr lang="en-US" baseline="30000" dirty="0">
                    <a:solidFill>
                      <a:schemeClr val="tx1"/>
                    </a:solidFill>
                  </a:rPr>
                  <a:t>T</a:t>
                </a:r>
                <a:r>
                  <a:rPr lang="el-GR" dirty="0">
                    <a:solidFill>
                      <a:schemeClr val="tx1"/>
                    </a:solidFill>
                  </a:rPr>
                  <a:t>β</a:t>
                </a:r>
                <a:r>
                  <a:rPr lang="en-US" dirty="0">
                    <a:solidFill>
                      <a:schemeClr val="tx1"/>
                    </a:solidFill>
                  </a:rPr>
                  <a:t>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r>
                                <m:rPr>
                                  <m:nor/>
                                </m:rPr>
                                <a:rPr lang="el-GR" dirty="0">
                                  <a:solidFill>
                                    <a:schemeClr val="tx1"/>
                                  </a:solidFill>
                                </a:rPr>
                                <m:t>β</m:t>
                              </m:r>
                              <m:r>
                                <m:rPr>
                                  <m:nor/>
                                </m:rPr>
                                <a:rPr lang="en-GB" b="0" i="0" baseline="-25000" dirty="0" smtClean="0">
                                  <a:solidFill>
                                    <a:schemeClr val="tx1"/>
                                  </a:solidFill>
                                </a:rPr>
                                <m:t>1</m:t>
                              </m:r>
                            </m:e>
                          </m:mr>
                          <m:mr>
                            <m:e>
                              <m:r>
                                <m:rPr>
                                  <m:nor/>
                                </m:rPr>
                                <a:rPr lang="el-GR" dirty="0">
                                  <a:solidFill>
                                    <a:schemeClr val="tx1"/>
                                  </a:solidFill>
                                </a:rPr>
                                <m:t>β</m:t>
                              </m:r>
                              <m:r>
                                <m:rPr>
                                  <m:nor/>
                                </m:rPr>
                                <a:rPr lang="en-GB" b="0" i="0" baseline="-25000" dirty="0" smtClean="0">
                                  <a:solidFill>
                                    <a:schemeClr val="tx1"/>
                                  </a:solidFill>
                                </a:rPr>
                                <m:t>2</m:t>
                              </m:r>
                            </m:e>
                          </m:mr>
                          <m:mr>
                            <m:e>
                              <m:r>
                                <m:rPr>
                                  <m:nor/>
                                </m:rPr>
                                <a:rPr lang="el-GR" dirty="0">
                                  <a:solidFill>
                                    <a:schemeClr val="tx1"/>
                                  </a:solidFill>
                                </a:rPr>
                                <m:t>β</m:t>
                              </m:r>
                              <m:r>
                                <m:rPr>
                                  <m:nor/>
                                </m:rPr>
                                <a:rPr lang="en-GB" b="0" i="0" baseline="-25000" dirty="0" smtClean="0">
                                  <a:solidFill>
                                    <a:schemeClr val="tx1"/>
                                  </a:solidFill>
                                </a:rPr>
                                <m:t>3</m:t>
                              </m:r>
                            </m:e>
                          </m:mr>
                          <m:mr>
                            <m:e>
                              <m:r>
                                <m:rPr>
                                  <m:nor/>
                                </m:rPr>
                                <a:rPr lang="el-GR" dirty="0">
                                  <a:solidFill>
                                    <a:schemeClr val="tx1"/>
                                  </a:solidFill>
                                </a:rPr>
                                <m:t>β</m:t>
                              </m:r>
                              <m:r>
                                <m:rPr>
                                  <m:nor/>
                                </m:rPr>
                                <a:rPr lang="en-GB" b="0" i="0" baseline="-25000" dirty="0" smtClean="0">
                                  <a:solidFill>
                                    <a:schemeClr val="tx1"/>
                                  </a:solidFill>
                                </a:rPr>
                                <m:t>4</m:t>
                              </m:r>
                            </m:e>
                          </m:mr>
                          <m:mr>
                            <m:e>
                              <m:r>
                                <m:rPr>
                                  <m:nor/>
                                </m:rPr>
                                <a:rPr lang="el-GR" dirty="0">
                                  <a:solidFill>
                                    <a:schemeClr val="tx1"/>
                                  </a:solidFill>
                                </a:rPr>
                                <m:t>β</m:t>
                              </m:r>
                              <m:r>
                                <a:rPr lang="en-GB" b="0" i="1" baseline="-25000" dirty="0" smtClean="0">
                                  <a:solidFill>
                                    <a:schemeClr val="tx1"/>
                                  </a:solidFill>
                                  <a:latin typeface="Cambria Math" panose="02040503050406030204" pitchFamily="18" charset="0"/>
                                </a:rPr>
                                <m:t>5</m:t>
                              </m:r>
                            </m:e>
                          </m:mr>
                        </m:m>
                      </m:e>
                    </m:d>
                  </m:oMath>
                </a14:m>
                <a:r>
                  <a:rPr lang="en-US" dirty="0">
                    <a:solidFill>
                      <a:schemeClr val="tx1"/>
                    </a:solidFill>
                  </a:rPr>
                  <a:t> </a:t>
                </a:r>
              </a:p>
            </p:txBody>
          </p:sp>
        </mc:Choice>
        <mc:Fallback>
          <p:sp>
            <p:nvSpPr>
              <p:cNvPr id="3" name="Content Placeholder 2">
                <a:extLst>
                  <a:ext uri="{FF2B5EF4-FFF2-40B4-BE49-F238E27FC236}">
                    <a16:creationId xmlns:a16="http://schemas.microsoft.com/office/drawing/2014/main" id="{1DD8BFB9-FC39-1444-B1BB-9333974A0C46}"/>
                  </a:ext>
                </a:extLst>
              </p:cNvPr>
              <p:cNvSpPr>
                <a:spLocks noGrp="1" noRot="1" noChangeAspect="1" noMove="1" noResize="1" noEditPoints="1" noAdjustHandles="1" noChangeArrowheads="1" noChangeShapeType="1" noTextEdit="1"/>
              </p:cNvSpPr>
              <p:nvPr>
                <p:ph idx="1"/>
              </p:nvPr>
            </p:nvSpPr>
            <p:spPr>
              <a:xfrm>
                <a:off x="1166572" y="1955328"/>
                <a:ext cx="10178322" cy="3593591"/>
              </a:xfrm>
              <a:blipFill>
                <a:blip r:embed="rId2"/>
                <a:stretch>
                  <a:fillRect l="-59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9EF307A-987A-AB4A-A668-42693E5C9982}"/>
                  </a:ext>
                </a:extLst>
              </p:cNvPr>
              <p:cNvSpPr txBox="1"/>
              <p:nvPr/>
            </p:nvSpPr>
            <p:spPr>
              <a:xfrm>
                <a:off x="5977247" y="2081729"/>
                <a:ext cx="5248894" cy="16703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Which means that now</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H</a:t>
                </a:r>
                <a:r>
                  <a:rPr kumimoji="0" lang="en-US" sz="2000" b="0" i="0" u="none" strike="noStrike" kern="1200" cap="none" spc="0" normalizeH="0" baseline="-25000" noProof="0" dirty="0">
                    <a:ln>
                      <a:noFill/>
                    </a:ln>
                    <a:solidFill>
                      <a:srgbClr val="FF0000"/>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a:t>
                </a:r>
                <a14:m>
                  <m:oMath xmlns:m="http://schemas.openxmlformats.org/officeDocument/2006/math">
                    <m:d>
                      <m:dPr>
                        <m:begChr m:val="{"/>
                        <m:end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3</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4</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a:rPr kumimoji="0" lang="en-GB" sz="2000" b="0" i="1" u="none" strike="noStrike" kern="1200" cap="none" spc="0" normalizeH="0" baseline="-25000" noProof="0" dirty="0">
                                  <a:ln>
                                    <a:noFill/>
                                  </a:ln>
                                  <a:solidFill>
                                    <a:prstClr val="black"/>
                                  </a:solidFill>
                                  <a:effectLst/>
                                  <a:uLnTx/>
                                  <a:uFillTx/>
                                  <a:latin typeface="Cambria Math" panose="02040503050406030204" pitchFamily="18" charset="0"/>
                                  <a:ea typeface="+mn-ea"/>
                                  <a:cs typeface="+mn-cs"/>
                                </a:rPr>
                                <m:t>5</m:t>
                              </m:r>
                            </m:e>
                          </m:mr>
                        </m:m>
                      </m:e>
                    </m:d>
                  </m:oMath>
                </a14:m>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p:txBody>
          </p:sp>
        </mc:Choice>
        <mc:Fallback>
          <p:sp>
            <p:nvSpPr>
              <p:cNvPr id="11" name="TextBox 10">
                <a:extLst>
                  <a:ext uri="{FF2B5EF4-FFF2-40B4-BE49-F238E27FC236}">
                    <a16:creationId xmlns:a16="http://schemas.microsoft.com/office/drawing/2014/main" id="{99EF307A-987A-AB4A-A668-42693E5C9982}"/>
                  </a:ext>
                </a:extLst>
              </p:cNvPr>
              <p:cNvSpPr txBox="1">
                <a:spLocks noRot="1" noChangeAspect="1" noMove="1" noResize="1" noEditPoints="1" noAdjustHandles="1" noChangeArrowheads="1" noChangeShapeType="1" noTextEdit="1"/>
              </p:cNvSpPr>
              <p:nvPr/>
            </p:nvSpPr>
            <p:spPr>
              <a:xfrm>
                <a:off x="5977247" y="2081729"/>
                <a:ext cx="5248894" cy="1670394"/>
              </a:xfrm>
              <a:prstGeom prst="rect">
                <a:avLst/>
              </a:prstGeom>
              <a:blipFill>
                <a:blip r:embed="rId3"/>
                <a:stretch>
                  <a:fillRect l="-12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DA8C7EC-C3A9-8D4D-B1BC-BA6FA3B47505}"/>
                  </a:ext>
                </a:extLst>
              </p:cNvPr>
              <p:cNvSpPr txBox="1"/>
              <p:nvPr/>
            </p:nvSpPr>
            <p:spPr>
              <a:xfrm>
                <a:off x="1251678" y="4277492"/>
                <a:ext cx="9974463" cy="212365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This means that in an F contrast the model is going to the test the contribution of all </a:t>
                </a:r>
                <a:r>
                  <a:rPr kumimoji="0" lang="en-US"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a:t>parameters individually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to the hypothesis. </a:t>
                </a:r>
                <a:endParaRPr kumimoji="0" lang="en-US" sz="22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a:t>So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that in this example, the linear combination of </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5</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must be equal to 0 for us to accept the null </a:t>
                </a:r>
                <a:r>
                  <a:rPr kumimoji="0" lang="en-US"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a:t>hypothesis.</a:t>
                </a:r>
              </a:p>
              <a:p>
                <a:pPr marR="0" lvl="0" algn="l" defTabSz="457200" rtl="0" eaLnBrk="1" fontAlgn="auto" latinLnBrk="0" hangingPunct="1">
                  <a:lnSpc>
                    <a:spcPct val="100000"/>
                  </a:lnSpc>
                  <a:spcBef>
                    <a:spcPts val="0"/>
                  </a:spcBef>
                  <a:spcAft>
                    <a:spcPts val="0"/>
                  </a:spcAft>
                  <a:buClrTx/>
                  <a:buSzTx/>
                  <a:tabLst/>
                  <a:defRPr/>
                </a:pPr>
                <a:r>
                  <a:rPr lang="en-US" sz="2200" dirty="0">
                    <a:solidFill>
                      <a:prstClr val="black"/>
                    </a:solidFill>
                    <a:latin typeface="Gill Sans MT" panose="020B0502020104020203"/>
                  </a:rPr>
                  <a:t>	</a:t>
                </a:r>
                <a:r>
                  <a:rPr lang="en-US" sz="2200" dirty="0" smtClean="0">
                    <a:solidFill>
                      <a:prstClr val="black"/>
                    </a:solidFill>
                    <a:latin typeface="Gill Sans MT" panose="020B0502020104020203"/>
                  </a:rPr>
                  <a:t>				</a:t>
                </a:r>
              </a:p>
              <a:p>
                <a:pPr marR="0" lvl="0" algn="l" defTabSz="4572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Y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oMath>
                </a14:m>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2</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3</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oMath>
                </a14:m>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4</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5</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endPar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p:sp>
            <p:nvSpPr>
              <p:cNvPr id="12" name="TextBox 11">
                <a:extLst>
                  <a:ext uri="{FF2B5EF4-FFF2-40B4-BE49-F238E27FC236}">
                    <a16:creationId xmlns:a16="http://schemas.microsoft.com/office/drawing/2014/main" id="{5DA8C7EC-C3A9-8D4D-B1BC-BA6FA3B47505}"/>
                  </a:ext>
                </a:extLst>
              </p:cNvPr>
              <p:cNvSpPr txBox="1">
                <a:spLocks noRot="1" noChangeAspect="1" noMove="1" noResize="1" noEditPoints="1" noAdjustHandles="1" noChangeArrowheads="1" noChangeShapeType="1" noTextEdit="1"/>
              </p:cNvSpPr>
              <p:nvPr/>
            </p:nvSpPr>
            <p:spPr>
              <a:xfrm>
                <a:off x="1251678" y="4277492"/>
                <a:ext cx="9974463" cy="2123658"/>
              </a:xfrm>
              <a:prstGeom prst="rect">
                <a:avLst/>
              </a:prstGeom>
              <a:blipFill>
                <a:blip r:embed="rId4"/>
                <a:stretch>
                  <a:fillRect l="-672" t="-2011" b="-4598"/>
                </a:stretch>
              </a:blipFill>
            </p:spPr>
            <p:txBody>
              <a:bodyPr/>
              <a:lstStyle/>
              <a:p>
                <a:r>
                  <a:rPr lang="en-GB">
                    <a:noFill/>
                  </a:rPr>
                  <a:t> </a:t>
                </a:r>
              </a:p>
            </p:txBody>
          </p:sp>
        </mc:Fallback>
      </mc:AlternateContent>
    </p:spTree>
    <p:extLst>
      <p:ext uri="{BB962C8B-B14F-4D97-AF65-F5344CB8AC3E}">
        <p14:creationId xmlns:p14="http://schemas.microsoft.com/office/powerpoint/2010/main" val="39519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05150"/>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2"/>
          <p:cNvSpPr>
            <a:spLocks noGrp="1" noChangeArrowheads="1"/>
          </p:cNvSpPr>
          <p:nvPr>
            <p:ph type="title" idx="4294967295"/>
          </p:nvPr>
        </p:nvSpPr>
        <p:spPr>
          <a:xfrm>
            <a:off x="1116013" y="293804"/>
            <a:ext cx="10515600" cy="1325563"/>
          </a:xfrm>
        </p:spPr>
        <p:txBody>
          <a:bodyPr/>
          <a:lstStyle/>
          <a:p>
            <a:r>
              <a:rPr lang="en-GB" sz="2800" b="1" dirty="0"/>
              <a:t>F-test</a:t>
            </a:r>
            <a:r>
              <a:rPr lang="en-GB" sz="2800" dirty="0"/>
              <a:t> - the extra-sum-of-squares principle</a:t>
            </a:r>
            <a:endParaRPr lang="en-US" sz="2800" dirty="0"/>
          </a:p>
        </p:txBody>
      </p:sp>
      <p:sp>
        <p:nvSpPr>
          <p:cNvPr id="164868" name="Rectangle 3"/>
          <p:cNvSpPr>
            <a:spLocks noGrp="1" noChangeArrowheads="1"/>
          </p:cNvSpPr>
          <p:nvPr>
            <p:ph type="body" idx="4294967295"/>
          </p:nvPr>
        </p:nvSpPr>
        <p:spPr>
          <a:xfrm>
            <a:off x="1116013" y="1333042"/>
            <a:ext cx="8229600" cy="428625"/>
          </a:xfrm>
        </p:spPr>
        <p:txBody>
          <a:bodyPr/>
          <a:lstStyle/>
          <a:p>
            <a:r>
              <a:rPr lang="en-GB" sz="2000" dirty="0">
                <a:solidFill>
                  <a:schemeClr val="tx1"/>
                </a:solidFill>
              </a:rPr>
              <a:t>Model comparison:</a:t>
            </a:r>
            <a:endParaRPr lang="en-US" sz="2000" i="1" dirty="0">
              <a:solidFill>
                <a:schemeClr val="tx1"/>
              </a:solidFill>
            </a:endParaRPr>
          </a:p>
        </p:txBody>
      </p:sp>
      <p:sp>
        <p:nvSpPr>
          <p:cNvPr id="42018" name="Rectangle 34"/>
          <p:cNvSpPr>
            <a:spLocks noChangeArrowheads="1"/>
          </p:cNvSpPr>
          <p:nvPr/>
        </p:nvSpPr>
        <p:spPr bwMode="auto">
          <a:xfrm>
            <a:off x="2998787" y="1882776"/>
            <a:ext cx="6081045" cy="3975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Null Hypothesis H</a:t>
            </a:r>
            <a:r>
              <a:rPr kumimoji="0" lang="en-GB" sz="2000" b="1"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True model is </a:t>
            </a:r>
            <a:r>
              <a:rPr kumimoji="0" lang="en-GB" sz="2000" b="0" i="1" u="none" strike="noStrike" kern="1200" cap="none" spc="0" normalizeH="0" baseline="0" noProof="0" dirty="0">
                <a:ln>
                  <a:noFill/>
                </a:ln>
                <a:solidFill>
                  <a:prstClr val="black"/>
                </a:solidFill>
                <a:effectLst/>
                <a:uLnTx/>
                <a:uFillTx/>
                <a:latin typeface="Gill Sans MT" panose="020B0502020104020203"/>
                <a:ea typeface="+mn-ea"/>
                <a:cs typeface="+mn-cs"/>
              </a:rPr>
              <a:t>X</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0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(reduced model)</a:t>
            </a: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p:txBody>
      </p:sp>
      <p:sp>
        <p:nvSpPr>
          <p:cNvPr id="42017" name="Text Box 33"/>
          <p:cNvSpPr txBox="1">
            <a:spLocks noChangeArrowheads="1"/>
          </p:cNvSpPr>
          <p:nvPr/>
        </p:nvSpPr>
        <p:spPr bwMode="auto">
          <a:xfrm>
            <a:off x="1866900" y="6427789"/>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Full model ? </a:t>
            </a:r>
          </a:p>
        </p:txBody>
      </p:sp>
      <p:grpSp>
        <p:nvGrpSpPr>
          <p:cNvPr id="6" name="Group 5"/>
          <p:cNvGrpSpPr>
            <a:grpSpLocks/>
          </p:cNvGrpSpPr>
          <p:nvPr/>
        </p:nvGrpSpPr>
        <p:grpSpPr bwMode="auto">
          <a:xfrm>
            <a:off x="1719263" y="2490788"/>
            <a:ext cx="1712912" cy="3962400"/>
            <a:chOff x="195263" y="2490788"/>
            <a:chExt cx="1712442" cy="3962400"/>
          </a:xfrm>
        </p:grpSpPr>
        <p:sp>
          <p:nvSpPr>
            <p:cNvPr id="164874" name="Line 38"/>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164875" name="Group 39"/>
            <p:cNvGrpSpPr>
              <a:grpSpLocks/>
            </p:cNvGrpSpPr>
            <p:nvPr/>
          </p:nvGrpSpPr>
          <p:grpSpPr bwMode="auto">
            <a:xfrm>
              <a:off x="825501" y="2972594"/>
              <a:ext cx="1082204" cy="119857"/>
              <a:chOff x="383" y="1855"/>
              <a:chExt cx="646" cy="42"/>
            </a:xfrm>
          </p:grpSpPr>
          <p:sp>
            <p:nvSpPr>
              <p:cNvPr id="164876" name="Arc 40"/>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4877" name="Arc 41"/>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64878" name="Rectangle 42"/>
            <p:cNvSpPr>
              <a:spLocks noChangeArrowheads="1"/>
            </p:cNvSpPr>
            <p:nvPr/>
          </p:nvSpPr>
          <p:spPr bwMode="auto">
            <a:xfrm>
              <a:off x="1190625" y="2492376"/>
              <a:ext cx="64423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1</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64879" name="Text Box 43"/>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p>
          </p:txBody>
        </p:sp>
      </p:grpSp>
      <p:sp>
        <p:nvSpPr>
          <p:cNvPr id="42032" name="Text Box 48"/>
          <p:cNvSpPr txBox="1">
            <a:spLocks noChangeArrowheads="1"/>
          </p:cNvSpPr>
          <p:nvPr/>
        </p:nvSpPr>
        <p:spPr bwMode="auto">
          <a:xfrm>
            <a:off x="4830763" y="6453189"/>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or Reduced model? </a:t>
            </a:r>
          </a:p>
        </p:txBody>
      </p:sp>
      <p:sp>
        <p:nvSpPr>
          <p:cNvPr id="42033" name="Text Box 49"/>
          <p:cNvSpPr txBox="1">
            <a:spLocks noChangeArrowheads="1"/>
          </p:cNvSpPr>
          <p:nvPr/>
        </p:nvSpPr>
        <p:spPr bwMode="auto">
          <a:xfrm>
            <a:off x="5230813" y="2438400"/>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sp>
        <p:nvSpPr>
          <p:cNvPr id="42086" name="Text Box 102"/>
          <p:cNvSpPr txBox="1">
            <a:spLocks noChangeArrowheads="1"/>
          </p:cNvSpPr>
          <p:nvPr/>
        </p:nvSpPr>
        <p:spPr bwMode="auto">
          <a:xfrm>
            <a:off x="7299326" y="2514600"/>
            <a:ext cx="3292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itchFamily="34" charset="0"/>
                <a:ea typeface="+mn-ea"/>
                <a:cs typeface="+mn-cs"/>
              </a:rPr>
              <a:t>Test statistic:</a:t>
            </a:r>
            <a:r>
              <a:rPr kumimoji="0" lang="en-GB" sz="1800" b="0" i="0" u="none" strike="noStrike" kern="1200" cap="none" spc="0" normalizeH="0" baseline="0" noProof="0">
                <a:ln>
                  <a:noFill/>
                </a:ln>
                <a:solidFill>
                  <a:prstClr val="black"/>
                </a:solidFill>
                <a:effectLst/>
                <a:uLnTx/>
                <a:uFillTx/>
                <a:latin typeface="Arial" pitchFamily="34" charset="0"/>
                <a:ea typeface="+mn-ea"/>
                <a:cs typeface="+mn-cs"/>
              </a:rPr>
              <a:t> ratio of explained variability and unexplained variability (error)</a:t>
            </a: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2087" name="Text Box 103"/>
          <p:cNvSpPr txBox="1">
            <a:spLocks noChangeArrowheads="1"/>
          </p:cNvSpPr>
          <p:nvPr/>
        </p:nvSpPr>
        <p:spPr bwMode="auto">
          <a:xfrm>
            <a:off x="8001001" y="624840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1</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 = rank(X) – rank(X</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0</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2</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 = N – rank(X)</a:t>
            </a:r>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grpSp>
        <p:nvGrpSpPr>
          <p:cNvPr id="42092" name="Group 108"/>
          <p:cNvGrpSpPr>
            <a:grpSpLocks/>
          </p:cNvGrpSpPr>
          <p:nvPr/>
        </p:nvGrpSpPr>
        <p:grpSpPr bwMode="auto">
          <a:xfrm>
            <a:off x="3575051" y="4319589"/>
            <a:ext cx="1522413" cy="871537"/>
            <a:chOff x="1356" y="2721"/>
            <a:chExt cx="959" cy="549"/>
          </a:xfrm>
        </p:grpSpPr>
        <p:sp>
          <p:nvSpPr>
            <p:cNvPr id="164885" name="Rectangle 44"/>
            <p:cNvSpPr>
              <a:spLocks noChangeArrowheads="1"/>
            </p:cNvSpPr>
            <p:nvPr/>
          </p:nvSpPr>
          <p:spPr bwMode="auto">
            <a:xfrm>
              <a:off x="1787" y="2721"/>
              <a:ext cx="4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endPar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endParaRPr>
            </a:p>
          </p:txBody>
        </p:sp>
        <p:sp>
          <p:nvSpPr>
            <p:cNvPr id="164886" name="Line 45"/>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87" name="Object 23"/>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12346" name="Equation" r:id="rId5" imgW="457002" imgH="253890" progId="Equation.3">
                    <p:embed/>
                  </p:oleObj>
                </mc:Choice>
                <mc:Fallback>
                  <p:oleObj name="Equation" r:id="rId5" imgW="457002" imgH="253890" progId="Equation.3">
                    <p:embed/>
                    <p:pic>
                      <p:nvPicPr>
                        <p:cNvPr id="164887"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093" name="Group 109"/>
          <p:cNvGrpSpPr>
            <a:grpSpLocks/>
          </p:cNvGrpSpPr>
          <p:nvPr/>
        </p:nvGrpSpPr>
        <p:grpSpPr bwMode="auto">
          <a:xfrm>
            <a:off x="5910263" y="4292601"/>
            <a:ext cx="1733550" cy="949325"/>
            <a:chOff x="2748" y="2688"/>
            <a:chExt cx="1092" cy="598"/>
          </a:xfrm>
        </p:grpSpPr>
        <p:sp>
          <p:nvSpPr>
            <p:cNvPr id="164889" name="Rectangle 50"/>
            <p:cNvSpPr>
              <a:spLocks noChangeArrowheads="1"/>
            </p:cNvSpPr>
            <p:nvPr/>
          </p:nvSpPr>
          <p:spPr bwMode="auto">
            <a:xfrm>
              <a:off x="3183" y="2688"/>
              <a:ext cx="53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endParaRPr kumimoji="0" lang="en-GB" sz="2400" b="1" i="0" u="none" strike="noStrike" kern="1200" cap="none" spc="0" normalizeH="0" baseline="30000" noProof="0">
                <a:ln>
                  <a:noFill/>
                </a:ln>
                <a:solidFill>
                  <a:prstClr val="black"/>
                </a:solidFill>
                <a:effectLst/>
                <a:uLnTx/>
                <a:uFillTx/>
                <a:latin typeface="Times New Roman" pitchFamily="18" charset="0"/>
                <a:ea typeface="+mn-ea"/>
                <a:cs typeface="+mn-cs"/>
              </a:endParaRPr>
            </a:p>
          </p:txBody>
        </p:sp>
        <p:sp>
          <p:nvSpPr>
            <p:cNvPr id="164890" name="Line 51"/>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91" name="Object 27"/>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12347" name="Equation" r:id="rId7" imgW="622030" imgH="253890" progId="Equation.3">
                    <p:embed/>
                  </p:oleObj>
                </mc:Choice>
                <mc:Fallback>
                  <p:oleObj name="Equation" r:id="rId7" imgW="622030" imgH="253890" progId="Equation.3">
                    <p:embed/>
                    <p:pic>
                      <p:nvPicPr>
                        <p:cNvPr id="164891"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r="66313"/>
          <a:stretch>
            <a:fillRect/>
          </a:stretch>
        </p:blipFill>
        <p:spPr bwMode="auto">
          <a:xfrm>
            <a:off x="5267325" y="310515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Rot="1" noChangeAspect="1" noMove="1" noResize="1" noEditPoints="1" noAdjustHandles="1" noChangeArrowheads="1" noChangeShapeType="1" noTextEdit="1"/>
          </p:cNvSpPr>
          <p:nvPr/>
        </p:nvSpPr>
        <p:spPr>
          <a:xfrm>
            <a:off x="7604460" y="3751158"/>
            <a:ext cx="2776016" cy="901978"/>
          </a:xfrm>
          <a:prstGeom prst="rect">
            <a:avLst/>
          </a:prstGeom>
          <a:blipFill rotWithShape="1">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
        <p:nvSpPr>
          <p:cNvPr id="4" name="TextBox 3"/>
          <p:cNvSpPr txBox="1">
            <a:spLocks noRot="1" noChangeAspect="1" noMove="1" noResize="1" noEditPoints="1" noAdjustHandles="1" noChangeArrowheads="1" noChangeShapeType="1" noTextEdit="1"/>
          </p:cNvSpPr>
          <p:nvPr/>
        </p:nvSpPr>
        <p:spPr>
          <a:xfrm>
            <a:off x="7604460" y="5227322"/>
            <a:ext cx="2825004" cy="901978"/>
          </a:xfrm>
          <a:prstGeom prst="rect">
            <a:avLst/>
          </a:prstGeom>
          <a:blipFill rotWithShape="1">
            <a:blip r:embed="rId10"/>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739998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0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0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0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p:bldP spid="42032" grpId="0"/>
      <p:bldP spid="42033" grpId="0" animBg="1"/>
      <p:bldP spid="42086" grpId="0"/>
      <p:bldP spid="420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968751"/>
            <a:ext cx="1427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2997200"/>
            <a:ext cx="17160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2"/>
          <p:cNvSpPr>
            <a:spLocks noGrp="1" noChangeArrowheads="1"/>
          </p:cNvSpPr>
          <p:nvPr>
            <p:ph type="title" idx="4294967295"/>
          </p:nvPr>
        </p:nvSpPr>
        <p:spPr>
          <a:xfrm>
            <a:off x="1217829" y="342272"/>
            <a:ext cx="10515600" cy="1325563"/>
          </a:xfrm>
        </p:spPr>
        <p:txBody>
          <a:bodyPr/>
          <a:lstStyle/>
          <a:p>
            <a:r>
              <a:rPr lang="en-GB" sz="2800" b="1" i="1" dirty="0"/>
              <a:t>F</a:t>
            </a:r>
            <a:r>
              <a:rPr lang="en-GB" sz="2800" b="1" dirty="0"/>
              <a:t>-test </a:t>
            </a:r>
            <a:r>
              <a:rPr lang="en-GB" sz="2800" dirty="0"/>
              <a:t>- multidimensional contrasts – SPM{F}</a:t>
            </a:r>
            <a:endParaRPr lang="en-US" sz="2800" dirty="0"/>
          </a:p>
        </p:txBody>
      </p:sp>
      <p:sp>
        <p:nvSpPr>
          <p:cNvPr id="165893" name="Rectangle 3"/>
          <p:cNvSpPr>
            <a:spLocks noGrp="1" noChangeArrowheads="1"/>
          </p:cNvSpPr>
          <p:nvPr>
            <p:ph type="body" idx="4294967295"/>
          </p:nvPr>
        </p:nvSpPr>
        <p:spPr>
          <a:xfrm>
            <a:off x="1217829" y="1246188"/>
            <a:ext cx="8229600" cy="395287"/>
          </a:xfrm>
        </p:spPr>
        <p:txBody>
          <a:bodyPr/>
          <a:lstStyle/>
          <a:p>
            <a:pPr>
              <a:lnSpc>
                <a:spcPct val="90000"/>
              </a:lnSpc>
            </a:pPr>
            <a:r>
              <a:rPr lang="en-GB" sz="2000" dirty="0"/>
              <a:t>Tests multiple linear hypotheses:</a:t>
            </a:r>
            <a:endParaRPr lang="en-US" sz="2000" dirty="0"/>
          </a:p>
        </p:txBody>
      </p:sp>
      <p:sp>
        <p:nvSpPr>
          <p:cNvPr id="44103" name="Line 71"/>
          <p:cNvSpPr>
            <a:spLocks noChangeShapeType="1"/>
          </p:cNvSpPr>
          <p:nvPr/>
        </p:nvSpPr>
        <p:spPr bwMode="auto">
          <a:xfrm flipH="1" flipV="1">
            <a:off x="6708776" y="2395539"/>
            <a:ext cx="15875" cy="430847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4105" name="Rectangle 73"/>
          <p:cNvSpPr>
            <a:spLocks noChangeArrowheads="1"/>
          </p:cNvSpPr>
          <p:nvPr/>
        </p:nvSpPr>
        <p:spPr bwMode="auto">
          <a:xfrm>
            <a:off x="6200775" y="2395538"/>
            <a:ext cx="15509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p>
        </p:txBody>
      </p:sp>
      <p:sp>
        <p:nvSpPr>
          <p:cNvPr id="44107" name="Rectangle 75"/>
          <p:cNvSpPr>
            <a:spLocks noChangeArrowheads="1"/>
          </p:cNvSpPr>
          <p:nvPr/>
        </p:nvSpPr>
        <p:spPr bwMode="auto">
          <a:xfrm>
            <a:off x="5573713" y="2944814"/>
            <a:ext cx="67486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a:ln>
                  <a:noFill/>
                </a:ln>
                <a:solidFill>
                  <a:prstClr val="black"/>
                </a:solidFill>
                <a:effectLst/>
                <a:uLnTx/>
                <a:uFillTx/>
                <a:latin typeface="Times New Roman" pitchFamily="18" charset="0"/>
                <a:ea typeface="+mn-ea"/>
                <a:cs typeface="+mn-cs"/>
              </a:rPr>
              <a:t>c</a:t>
            </a:r>
            <a:r>
              <a:rPr kumimoji="0" lang="en-GB" sz="2000" b="1" i="1" u="none" strike="noStrike" kern="1200" cap="none" spc="0" normalizeH="0" baseline="30000" noProof="0">
                <a:ln>
                  <a:noFill/>
                </a:ln>
                <a:solidFill>
                  <a:prstClr val="black"/>
                </a:solidFill>
                <a:effectLst/>
                <a:uLnTx/>
                <a:uFillTx/>
                <a:latin typeface="Times New Roman" pitchFamily="18" charset="0"/>
                <a:ea typeface="+mn-ea"/>
                <a:cs typeface="+mn-cs"/>
              </a:rPr>
              <a:t>T</a:t>
            </a:r>
            <a:r>
              <a:rPr kumimoji="0" lang="en-GB" sz="2000" b="1" i="0" u="none" strike="noStrike" kern="1200" cap="none" spc="0" normalizeH="0" baseline="0" noProof="0">
                <a:ln>
                  <a:noFill/>
                </a:ln>
                <a:solidFill>
                  <a:prstClr val="black"/>
                </a:solidFill>
                <a:effectLst/>
                <a:uLnTx/>
                <a:uFillTx/>
                <a:latin typeface="Times New Roman" pitchFamily="18" charset="0"/>
                <a:ea typeface="+mn-ea"/>
                <a:cs typeface="+mn-cs"/>
              </a:rPr>
              <a:t>  =</a:t>
            </a:r>
          </a:p>
        </p:txBody>
      </p:sp>
      <p:sp>
        <p:nvSpPr>
          <p:cNvPr id="44113" name="Rectangle 81"/>
          <p:cNvSpPr>
            <a:spLocks noChangeArrowheads="1"/>
          </p:cNvSpPr>
          <p:nvPr/>
        </p:nvSpPr>
        <p:spPr bwMode="auto">
          <a:xfrm>
            <a:off x="4572000" y="1758950"/>
            <a:ext cx="3327400" cy="4635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4</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5</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9</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0</a:t>
            </a:r>
          </a:p>
        </p:txBody>
      </p:sp>
      <p:sp>
        <p:nvSpPr>
          <p:cNvPr id="165900" name="Line 84"/>
          <p:cNvSpPr>
            <a:spLocks noChangeShapeType="1"/>
          </p:cNvSpPr>
          <p:nvPr/>
        </p:nvSpPr>
        <p:spPr bwMode="auto">
          <a:xfrm flipH="1">
            <a:off x="2133600" y="2479676"/>
            <a:ext cx="7938" cy="38195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165901" name="Group 86"/>
          <p:cNvGrpSpPr>
            <a:grpSpLocks/>
          </p:cNvGrpSpPr>
          <p:nvPr/>
        </p:nvGrpSpPr>
        <p:grpSpPr bwMode="auto">
          <a:xfrm>
            <a:off x="2162176" y="2871789"/>
            <a:ext cx="1025525" cy="66675"/>
            <a:chOff x="383" y="1855"/>
            <a:chExt cx="646" cy="42"/>
          </a:xfrm>
        </p:grpSpPr>
        <p:sp>
          <p:nvSpPr>
            <p:cNvPr id="165902" name="Arc 87"/>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03" name="Arc 88"/>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65904" name="Rectangle 89"/>
          <p:cNvSpPr>
            <a:spLocks noChangeArrowheads="1"/>
          </p:cNvSpPr>
          <p:nvPr/>
        </p:nvSpPr>
        <p:spPr bwMode="auto">
          <a:xfrm>
            <a:off x="2474914" y="2338389"/>
            <a:ext cx="129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1</a:t>
            </a: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  (</a:t>
            </a:r>
            <a:r>
              <a:rPr kumimoji="0" lang="en-GB" sz="2400" b="1" i="0" u="sng" strike="noStrike" kern="1200" cap="none" spc="0" normalizeH="0" baseline="0" noProof="0">
                <a:ln>
                  <a:noFill/>
                </a:ln>
                <a:solidFill>
                  <a:prstClr val="black"/>
                </a:solidFill>
                <a:effectLst/>
                <a:uLnTx/>
                <a:uFillTx/>
                <a:latin typeface="Symbol" pitchFamily="18" charset="2"/>
                <a:ea typeface="+mn-ea"/>
                <a:cs typeface="+mn-cs"/>
              </a:rPr>
              <a:t>b</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4-9</a:t>
            </a: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a:t>
            </a:r>
          </a:p>
        </p:txBody>
      </p:sp>
      <p:sp>
        <p:nvSpPr>
          <p:cNvPr id="165905" name="Text Box 90"/>
          <p:cNvSpPr txBox="1">
            <a:spLocks noChangeArrowheads="1"/>
          </p:cNvSpPr>
          <p:nvPr/>
        </p:nvSpPr>
        <p:spPr bwMode="auto">
          <a:xfrm>
            <a:off x="162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sp>
        <p:nvSpPr>
          <p:cNvPr id="165906" name="Text Box 91"/>
          <p:cNvSpPr txBox="1">
            <a:spLocks noChangeArrowheads="1"/>
          </p:cNvSpPr>
          <p:nvPr/>
        </p:nvSpPr>
        <p:spPr bwMode="auto">
          <a:xfrm>
            <a:off x="1701800" y="6324601"/>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Full model?</a:t>
            </a:r>
          </a:p>
        </p:txBody>
      </p:sp>
      <p:sp>
        <p:nvSpPr>
          <p:cNvPr id="165907" name="Text Box 92"/>
          <p:cNvSpPr txBox="1">
            <a:spLocks noChangeArrowheads="1"/>
          </p:cNvSpPr>
          <p:nvPr/>
        </p:nvSpPr>
        <p:spPr bwMode="auto">
          <a:xfrm>
            <a:off x="3429001" y="6324601"/>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Reduced model?</a:t>
            </a:r>
          </a:p>
        </p:txBody>
      </p:sp>
      <p:sp>
        <p:nvSpPr>
          <p:cNvPr id="44125" name="Rectangle 93"/>
          <p:cNvSpPr>
            <a:spLocks noChangeArrowheads="1"/>
          </p:cNvSpPr>
          <p:nvPr/>
        </p:nvSpPr>
        <p:spPr bwMode="auto">
          <a:xfrm>
            <a:off x="1676401" y="1749425"/>
            <a:ext cx="2760663" cy="4635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mn-cs"/>
              </a:rPr>
              <a:t>True model is </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0" i="0" u="none" strike="noStrike" kern="1200" cap="none" spc="0" normalizeH="0" baseline="-25000" noProof="0" dirty="0">
                <a:ln>
                  <a:noFill/>
                </a:ln>
                <a:solidFill>
                  <a:prstClr val="black"/>
                </a:solidFill>
                <a:effectLst/>
                <a:uLnTx/>
                <a:uFillTx/>
                <a:latin typeface="Times New Roman" pitchFamily="18" charset="0"/>
                <a:ea typeface="+mn-ea"/>
                <a:cs typeface="+mn-cs"/>
              </a:rPr>
              <a:t>0</a:t>
            </a:r>
          </a:p>
        </p:txBody>
      </p:sp>
      <p:sp>
        <p:nvSpPr>
          <p:cNvPr id="165911" name="Text Box 94"/>
          <p:cNvSpPr txBox="1">
            <a:spLocks noChangeArrowheads="1"/>
          </p:cNvSpPr>
          <p:nvPr/>
        </p:nvSpPr>
        <p:spPr bwMode="auto">
          <a:xfrm>
            <a:off x="416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grpSp>
        <p:nvGrpSpPr>
          <p:cNvPr id="44238" name="Group 206"/>
          <p:cNvGrpSpPr>
            <a:grpSpLocks/>
          </p:cNvGrpSpPr>
          <p:nvPr/>
        </p:nvGrpSpPr>
        <p:grpSpPr bwMode="auto">
          <a:xfrm>
            <a:off x="8023225" y="1771651"/>
            <a:ext cx="2520950" cy="4581525"/>
            <a:chOff x="4094" y="1116"/>
            <a:chExt cx="1588" cy="2886"/>
          </a:xfrm>
        </p:grpSpPr>
        <p:sp>
          <p:nvSpPr>
            <p:cNvPr id="44111" name="Rectangle 79"/>
            <p:cNvSpPr>
              <a:spLocks noChangeArrowheads="1"/>
            </p:cNvSpPr>
            <p:nvPr/>
          </p:nvSpPr>
          <p:spPr bwMode="auto">
            <a:xfrm>
              <a:off x="4094" y="1116"/>
              <a:ext cx="1588" cy="29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test 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 </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1" u="none" strike="noStrike" kern="1200" cap="none" spc="0" normalizeH="0" baseline="0" noProof="0" dirty="0" err="1">
                  <a:ln>
                    <a:noFill/>
                  </a:ln>
                  <a:solidFill>
                    <a:prstClr val="black"/>
                  </a:solidFill>
                  <a:effectLst/>
                  <a:uLnTx/>
                  <a:uFillTx/>
                  <a:latin typeface="Times New Roman" pitchFamily="18" charset="0"/>
                  <a:ea typeface="+mn-ea"/>
                  <a:cs typeface="+mn-cs"/>
                </a:rPr>
                <a:t>c</a:t>
              </a:r>
              <a:r>
                <a:rPr kumimoji="0" lang="en-GB" sz="2400" b="0" i="1" u="none" strike="noStrike" kern="1200" cap="none" spc="0" normalizeH="0" baseline="30000" noProof="0" dirty="0" err="1">
                  <a:ln>
                    <a:noFill/>
                  </a:ln>
                  <a:solidFill>
                    <a:prstClr val="black"/>
                  </a:solidFill>
                  <a:effectLst/>
                  <a:uLnTx/>
                  <a:uFillTx/>
                  <a:latin typeface="Times New Roman" pitchFamily="18" charset="0"/>
                  <a:ea typeface="+mn-ea"/>
                  <a:cs typeface="+mn-cs"/>
                </a:rPr>
                <a:t>T</a:t>
              </a:r>
              <a:r>
                <a:rPr kumimoji="0" lang="en-GB" sz="2400" b="0" i="1" u="none" strike="noStrike" kern="1200" cap="none" spc="0" normalizeH="0" baseline="0" noProof="0" dirty="0" err="1">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0 ?</a:t>
              </a:r>
            </a:p>
          </p:txBody>
        </p:sp>
        <p:grpSp>
          <p:nvGrpSpPr>
            <p:cNvPr id="165916" name="Group 103"/>
            <p:cNvGrpSpPr>
              <a:grpSpLocks/>
            </p:cNvGrpSpPr>
            <p:nvPr/>
          </p:nvGrpSpPr>
          <p:grpSpPr bwMode="auto">
            <a:xfrm>
              <a:off x="4554" y="1545"/>
              <a:ext cx="769" cy="912"/>
              <a:chOff x="4554" y="1545"/>
              <a:chExt cx="769" cy="912"/>
            </a:xfrm>
          </p:grpSpPr>
          <p:sp>
            <p:nvSpPr>
              <p:cNvPr id="165917" name="Rectangle 96"/>
              <p:cNvSpPr>
                <a:spLocks noChangeArrowheads="1"/>
              </p:cNvSpPr>
              <p:nvPr/>
            </p:nvSpPr>
            <p:spPr bwMode="auto">
              <a:xfrm>
                <a:off x="4554" y="1545"/>
                <a:ext cx="768" cy="912"/>
              </a:xfrm>
              <a:prstGeom prst="rect">
                <a:avLst/>
              </a:prstGeom>
              <a:solidFill>
                <a:srgbClr val="7C7C7C"/>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18" name="Rectangle 97"/>
              <p:cNvSpPr>
                <a:spLocks noChangeArrowheads="1"/>
              </p:cNvSpPr>
              <p:nvPr/>
            </p:nvSpPr>
            <p:spPr bwMode="auto">
              <a:xfrm>
                <a:off x="4769" y="1545"/>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19" name="Rectangle 98"/>
              <p:cNvSpPr>
                <a:spLocks noChangeArrowheads="1"/>
              </p:cNvSpPr>
              <p:nvPr/>
            </p:nvSpPr>
            <p:spPr bwMode="auto">
              <a:xfrm>
                <a:off x="4861" y="1697"/>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0" name="Rectangle 99"/>
              <p:cNvSpPr>
                <a:spLocks noChangeArrowheads="1"/>
              </p:cNvSpPr>
              <p:nvPr/>
            </p:nvSpPr>
            <p:spPr bwMode="auto">
              <a:xfrm>
                <a:off x="4953" y="1849"/>
                <a:ext cx="93"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1" name="Rectangle 100"/>
              <p:cNvSpPr>
                <a:spLocks noChangeArrowheads="1"/>
              </p:cNvSpPr>
              <p:nvPr/>
            </p:nvSpPr>
            <p:spPr bwMode="auto">
              <a:xfrm>
                <a:off x="5138" y="215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5922" name="Rectangle 101"/>
              <p:cNvSpPr>
                <a:spLocks noChangeArrowheads="1"/>
              </p:cNvSpPr>
              <p:nvPr/>
            </p:nvSpPr>
            <p:spPr bwMode="auto">
              <a:xfrm>
                <a:off x="5231" y="230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3" name="Rectangle 102"/>
              <p:cNvSpPr>
                <a:spLocks noChangeArrowheads="1"/>
              </p:cNvSpPr>
              <p:nvPr/>
            </p:nvSpPr>
            <p:spPr bwMode="auto">
              <a:xfrm>
                <a:off x="5046" y="2001"/>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pic>
          <p:nvPicPr>
            <p:cNvPr id="165924"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2784"/>
              <a:ext cx="129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25" name="Text Box 205"/>
            <p:cNvSpPr txBox="1">
              <a:spLocks noChangeArrowheads="1"/>
            </p:cNvSpPr>
            <p:nvPr/>
          </p:nvSpPr>
          <p:spPr bwMode="auto">
            <a:xfrm>
              <a:off x="4896" y="3600"/>
              <a:ext cx="7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itchFamily="34" charset="0"/>
                  <a:ea typeface="+mn-ea"/>
                  <a:cs typeface="+mn-cs"/>
                </a:rPr>
                <a:t>SPM{F</a:t>
              </a:r>
              <a:r>
                <a:rPr kumimoji="0" lang="en-GB" sz="1400" b="1" i="0" u="none" strike="noStrike" kern="1200" cap="none" spc="0" normalizeH="0" baseline="-25000" noProof="0">
                  <a:ln>
                    <a:noFill/>
                  </a:ln>
                  <a:solidFill>
                    <a:prstClr val="black"/>
                  </a:solidFill>
                  <a:effectLst/>
                  <a:uLnTx/>
                  <a:uFillTx/>
                  <a:latin typeface="Arial" pitchFamily="34" charset="0"/>
                  <a:ea typeface="+mn-ea"/>
                  <a:cs typeface="+mn-cs"/>
                </a:rPr>
                <a:t>6,322</a:t>
              </a:r>
              <a:r>
                <a:rPr kumimoji="0" lang="en-GB" sz="1400" b="1" i="0" u="none" strike="noStrike" kern="1200" cap="none" spc="0" normalizeH="0" baseline="0" noProof="0">
                  <a:ln>
                    <a:noFill/>
                  </a:ln>
                  <a:solidFill>
                    <a:prstClr val="black"/>
                  </a:solidFill>
                  <a:effectLst/>
                  <a:uLnTx/>
                  <a:uFillTx/>
                  <a:latin typeface="Arial" pitchFamily="34" charset="0"/>
                  <a:ea typeface="+mn-ea"/>
                  <a:cs typeface="+mn-cs"/>
                </a:rPr>
                <a:t>}</a:t>
              </a:r>
              <a:endParaRPr kumimoji="0" lang="en-US" sz="1400" b="1" i="0" u="none" strike="noStrike" kern="1200" cap="none" spc="0" normalizeH="0" baseline="0" noProof="0">
                <a:ln>
                  <a:noFill/>
                </a:ln>
                <a:solidFill>
                  <a:prstClr val="black"/>
                </a:solidFill>
                <a:effectLst/>
                <a:uLnTx/>
                <a:uFillTx/>
                <a:latin typeface="Arial" pitchFamily="34" charset="0"/>
                <a:ea typeface="+mn-ea"/>
                <a:cs typeface="+mn-cs"/>
              </a:endParaRPr>
            </a:p>
          </p:txBody>
        </p:sp>
      </p:grpSp>
      <p:pic>
        <p:nvPicPr>
          <p:cNvPr id="165926" name="Picture 36"/>
          <p:cNvPicPr>
            <a:picLocks noChangeAspect="1"/>
          </p:cNvPicPr>
          <p:nvPr/>
        </p:nvPicPr>
        <p:blipFill>
          <a:blip r:embed="rId3">
            <a:extLst>
              <a:ext uri="{28A0092B-C50C-407E-A947-70E740481C1C}">
                <a14:useLocalDpi xmlns:a14="http://schemas.microsoft.com/office/drawing/2010/main" val="0"/>
              </a:ext>
            </a:extLst>
          </a:blip>
          <a:srcRect r="66313"/>
          <a:stretch>
            <a:fillRect/>
          </a:stretch>
        </p:blipFill>
        <p:spPr bwMode="auto">
          <a:xfrm>
            <a:off x="4149725" y="299720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4" descr="movement_related_effects">
            <a:extLst>
              <a:ext uri="{FF2B5EF4-FFF2-40B4-BE49-F238E27FC236}">
                <a16:creationId xmlns:a16="http://schemas.microsoft.com/office/drawing/2014/main" id="{4024BC6B-B3A9-41CD-9E7D-EA1AA4A7CD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6" t="53423" r="9312" b="4285"/>
          <a:stretch/>
        </p:blipFill>
        <p:spPr bwMode="auto">
          <a:xfrm>
            <a:off x="8058366" y="4123475"/>
            <a:ext cx="3675063" cy="259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71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3" grpId="0" animBg="1"/>
      <p:bldP spid="44105" grpId="0"/>
      <p:bldP spid="4410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F-contrast</a:t>
            </a:r>
          </a:p>
        </p:txBody>
      </p:sp>
      <p:sp>
        <p:nvSpPr>
          <p:cNvPr id="3" name="Content Placeholder 2"/>
          <p:cNvSpPr>
            <a:spLocks noGrp="1"/>
          </p:cNvSpPr>
          <p:nvPr>
            <p:ph idx="1"/>
          </p:nvPr>
        </p:nvSpPr>
        <p:spPr>
          <a:xfrm>
            <a:off x="1251678" y="1874517"/>
            <a:ext cx="10178322" cy="4411579"/>
          </a:xfrm>
        </p:spPr>
        <p:txBody>
          <a:bodyPr>
            <a:noAutofit/>
          </a:bodyPr>
          <a:lstStyle/>
          <a:p>
            <a:r>
              <a:rPr lang="en-GB" sz="2400" dirty="0">
                <a:solidFill>
                  <a:srgbClr val="C00000"/>
                </a:solidFill>
              </a:rPr>
              <a:t>Multi-dimensional</a:t>
            </a:r>
            <a:r>
              <a:rPr lang="en-GB" sz="2400" dirty="0"/>
              <a:t> </a:t>
            </a:r>
            <a:r>
              <a:rPr lang="en-GB" sz="2400" dirty="0">
                <a:solidFill>
                  <a:schemeClr val="tx1"/>
                </a:solidFill>
              </a:rPr>
              <a:t>and</a:t>
            </a:r>
            <a:r>
              <a:rPr lang="en-GB" sz="2400" dirty="0"/>
              <a:t> </a:t>
            </a:r>
            <a:r>
              <a:rPr lang="en-GB" sz="2400" dirty="0">
                <a:solidFill>
                  <a:srgbClr val="C00000"/>
                </a:solidFill>
              </a:rPr>
              <a:t>non-directional</a:t>
            </a:r>
          </a:p>
          <a:p>
            <a:pPr lvl="1"/>
            <a:r>
              <a:rPr lang="en-GB" sz="2200" dirty="0">
                <a:solidFill>
                  <a:schemeClr val="tx1"/>
                </a:solidFill>
              </a:rPr>
              <a:t>Tests whether </a:t>
            </a:r>
            <a:r>
              <a:rPr lang="en-GB" sz="2200" dirty="0">
                <a:solidFill>
                  <a:srgbClr val="C00000"/>
                </a:solidFill>
              </a:rPr>
              <a:t>at least one </a:t>
            </a:r>
            <a:r>
              <a:rPr lang="el-GR" sz="2200" dirty="0">
                <a:solidFill>
                  <a:srgbClr val="C00000"/>
                </a:solidFill>
              </a:rPr>
              <a:t>β</a:t>
            </a:r>
            <a:r>
              <a:rPr lang="en-GB" sz="2200" dirty="0">
                <a:solidFill>
                  <a:srgbClr val="C00000"/>
                </a:solidFill>
              </a:rPr>
              <a:t> </a:t>
            </a:r>
            <a:r>
              <a:rPr lang="en-GB" sz="2200" dirty="0">
                <a:solidFill>
                  <a:schemeClr val="tx1"/>
                </a:solidFill>
              </a:rPr>
              <a:t>is different from 0, against the null hypothesis </a:t>
            </a:r>
            <a:br>
              <a:rPr lang="en-GB" sz="2200" dirty="0">
                <a:solidFill>
                  <a:schemeClr val="tx1"/>
                </a:solidFill>
              </a:rPr>
            </a:br>
            <a:r>
              <a:rPr lang="en-GB" sz="2200" dirty="0">
                <a:solidFill>
                  <a:schemeClr val="tx1"/>
                </a:solidFill>
              </a:rPr>
              <a:t>H</a:t>
            </a:r>
            <a:r>
              <a:rPr lang="en-GB" sz="2200" baseline="-25000" dirty="0">
                <a:solidFill>
                  <a:schemeClr val="tx1"/>
                </a:solidFill>
              </a:rPr>
              <a:t>0</a:t>
            </a:r>
            <a:r>
              <a:rPr lang="en-GB" sz="2200" dirty="0">
                <a:solidFill>
                  <a:schemeClr val="tx1"/>
                </a:solidFill>
              </a:rPr>
              <a:t>: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3</a:t>
            </a:r>
            <a:r>
              <a:rPr lang="en-GB" sz="2200" dirty="0">
                <a:solidFill>
                  <a:schemeClr val="tx1"/>
                </a:solidFill>
              </a:rPr>
              <a:t>=0 </a:t>
            </a:r>
          </a:p>
          <a:p>
            <a:pPr lvl="1"/>
            <a:r>
              <a:rPr lang="en-GB" sz="2200" dirty="0">
                <a:solidFill>
                  <a:schemeClr val="tx1"/>
                </a:solidFill>
              </a:rPr>
              <a:t>Equivalent to an ANOVA</a:t>
            </a:r>
          </a:p>
          <a:p>
            <a:r>
              <a:rPr lang="en-GB" sz="2400" dirty="0">
                <a:solidFill>
                  <a:schemeClr val="tx1"/>
                </a:solidFill>
              </a:rPr>
              <a:t>Function: </a:t>
            </a:r>
          </a:p>
          <a:p>
            <a:pPr lvl="1"/>
            <a:r>
              <a:rPr lang="en-GB" sz="2200" dirty="0">
                <a:solidFill>
                  <a:schemeClr val="tx1"/>
                </a:solidFill>
              </a:rPr>
              <a:t>Test</a:t>
            </a:r>
            <a:r>
              <a:rPr lang="en-GB" sz="2200" dirty="0"/>
              <a:t> </a:t>
            </a:r>
            <a:r>
              <a:rPr lang="en-GB" sz="2200" dirty="0">
                <a:solidFill>
                  <a:srgbClr val="C00000"/>
                </a:solidFill>
              </a:rPr>
              <a:t>multiple linear hypotheses</a:t>
            </a:r>
            <a:r>
              <a:rPr lang="en-GB" sz="2200" dirty="0"/>
              <a:t>, </a:t>
            </a:r>
            <a:r>
              <a:rPr lang="en-GB" sz="2200" dirty="0">
                <a:solidFill>
                  <a:srgbClr val="C00000"/>
                </a:solidFill>
              </a:rPr>
              <a:t>main effects</a:t>
            </a:r>
            <a:r>
              <a:rPr lang="en-GB" sz="2200" dirty="0"/>
              <a:t>, </a:t>
            </a:r>
            <a:r>
              <a:rPr lang="en-GB" sz="2200" dirty="0">
                <a:solidFill>
                  <a:schemeClr val="tx1"/>
                </a:solidFill>
              </a:rPr>
              <a:t>and</a:t>
            </a:r>
            <a:r>
              <a:rPr lang="en-GB" sz="2200" dirty="0"/>
              <a:t> </a:t>
            </a:r>
            <a:r>
              <a:rPr lang="en-GB" sz="2200" dirty="0">
                <a:solidFill>
                  <a:srgbClr val="C00000"/>
                </a:solidFill>
              </a:rPr>
              <a:t>interaction</a:t>
            </a:r>
          </a:p>
          <a:p>
            <a:pPr lvl="1"/>
            <a:r>
              <a:rPr lang="en-GB" sz="2200" dirty="0">
                <a:solidFill>
                  <a:schemeClr val="tx1"/>
                </a:solidFill>
              </a:rPr>
              <a:t>But does NOT tell you which parameter is driving the effect nor the direction of the difference (F-contrast of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 is the same thing as F-contrast of </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1</a:t>
            </a:r>
            <a:r>
              <a:rPr lang="en-GB" sz="2200" dirty="0">
                <a:solidFill>
                  <a:schemeClr val="tx1"/>
                </a:solidFill>
              </a:rPr>
              <a:t>) – like in ANOVA main effect.</a:t>
            </a:r>
          </a:p>
          <a:p>
            <a:endParaRPr lang="en-GB" sz="2400" dirty="0"/>
          </a:p>
        </p:txBody>
      </p:sp>
    </p:spTree>
    <p:extLst>
      <p:ext uri="{BB962C8B-B14F-4D97-AF65-F5344CB8AC3E}">
        <p14:creationId xmlns:p14="http://schemas.microsoft.com/office/powerpoint/2010/main" val="8584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F-test summary</a:t>
            </a:r>
            <a:endParaRPr lang="en-GB" dirty="0"/>
          </a:p>
        </p:txBody>
      </p:sp>
      <p:sp>
        <p:nvSpPr>
          <p:cNvPr id="3" name="Content Placeholder 2"/>
          <p:cNvSpPr>
            <a:spLocks noGrp="1"/>
          </p:cNvSpPr>
          <p:nvPr>
            <p:ph idx="1"/>
          </p:nvPr>
        </p:nvSpPr>
        <p:spPr>
          <a:xfrm>
            <a:off x="1396056" y="2013285"/>
            <a:ext cx="10033943" cy="3593591"/>
          </a:xfrm>
        </p:spPr>
        <p:txBody>
          <a:bodyPr>
            <a:normAutofit/>
          </a:bodyPr>
          <a:lstStyle/>
          <a:p>
            <a:r>
              <a:rPr lang="en-US" altLang="zh-TW" sz="2400" dirty="0">
                <a:solidFill>
                  <a:schemeClr val="tx1"/>
                </a:solidFill>
              </a:rPr>
              <a:t>The F-test evaluates whether </a:t>
            </a:r>
            <a:r>
              <a:rPr lang="en-US" altLang="zh-TW" sz="2400" dirty="0">
                <a:solidFill>
                  <a:srgbClr val="FF0000"/>
                </a:solidFill>
              </a:rPr>
              <a:t>any combination </a:t>
            </a:r>
            <a:r>
              <a:rPr lang="en-US" altLang="zh-TW" sz="2400" dirty="0">
                <a:solidFill>
                  <a:schemeClr val="tx1"/>
                </a:solidFill>
              </a:rPr>
              <a:t>of contrasts </a:t>
            </a:r>
            <a:r>
              <a:rPr lang="en-US" altLang="zh-TW" sz="2400" dirty="0" smtClean="0">
                <a:solidFill>
                  <a:schemeClr val="tx1"/>
                </a:solidFill>
              </a:rPr>
              <a:t>explain </a:t>
            </a:r>
            <a:r>
              <a:rPr lang="en-US" altLang="zh-TW" sz="2400" dirty="0">
                <a:solidFill>
                  <a:schemeClr val="tx1"/>
                </a:solidFill>
              </a:rPr>
              <a:t>a significant amount of variability in the measured data</a:t>
            </a:r>
          </a:p>
          <a:p>
            <a:r>
              <a:rPr lang="en-US" sz="2400" dirty="0">
                <a:solidFill>
                  <a:schemeClr val="tx1"/>
                </a:solidFill>
              </a:rPr>
              <a:t>H</a:t>
            </a:r>
            <a:r>
              <a:rPr lang="en-US" sz="2400" baseline="-25000" dirty="0">
                <a:solidFill>
                  <a:schemeClr val="tx1"/>
                </a:solidFill>
              </a:rPr>
              <a:t>0</a:t>
            </a:r>
            <a:r>
              <a:rPr lang="en-US" sz="2400" dirty="0">
                <a:solidFill>
                  <a:schemeClr val="tx1"/>
                </a:solidFill>
              </a:rPr>
              <a:t>: C </a:t>
            </a:r>
            <a:r>
              <a:rPr lang="el-GR" sz="2400" dirty="0">
                <a:solidFill>
                  <a:schemeClr val="tx1"/>
                </a:solidFill>
              </a:rPr>
              <a:t>β</a:t>
            </a:r>
            <a:r>
              <a:rPr lang="en-US" sz="2400" dirty="0">
                <a:solidFill>
                  <a:schemeClr val="tx1"/>
                </a:solidFill>
              </a:rPr>
              <a:t>=0 vs H</a:t>
            </a:r>
            <a:r>
              <a:rPr lang="en-US" sz="2400" baseline="-25000" dirty="0">
                <a:solidFill>
                  <a:schemeClr val="tx1"/>
                </a:solidFill>
              </a:rPr>
              <a:t>1</a:t>
            </a:r>
            <a:r>
              <a:rPr lang="en-US" sz="2400" dirty="0">
                <a:solidFill>
                  <a:schemeClr val="tx1"/>
                </a:solidFill>
              </a:rPr>
              <a:t>: C </a:t>
            </a:r>
            <a:r>
              <a:rPr lang="el-GR" sz="2400" dirty="0">
                <a:solidFill>
                  <a:schemeClr val="tx1"/>
                </a:solidFill>
              </a:rPr>
              <a:t>β</a:t>
            </a:r>
            <a:r>
              <a:rPr lang="en-US" sz="2400" dirty="0">
                <a:solidFill>
                  <a:schemeClr val="tx1"/>
                </a:solidFill>
              </a:rPr>
              <a:t>≠0 </a:t>
            </a:r>
          </a:p>
          <a:p>
            <a:r>
              <a:rPr lang="en-US" sz="2400" dirty="0">
                <a:solidFill>
                  <a:schemeClr val="tx1"/>
                </a:solidFill>
              </a:rPr>
              <a:t>More flexible than T-test</a:t>
            </a:r>
          </a:p>
          <a:p>
            <a:endParaRPr lang="en-US" sz="2400" dirty="0">
              <a:solidFill>
                <a:schemeClr val="tx1"/>
              </a:solidFill>
            </a:endParaRPr>
          </a:p>
          <a:p>
            <a:r>
              <a:rPr lang="en-US" sz="2400" dirty="0">
                <a:solidFill>
                  <a:schemeClr val="tx1"/>
                </a:solidFill>
              </a:rPr>
              <a:t>F-test can tell the existence of significant contrasts. It does not tell which contrast drives the significant effect or what is the direction of the effect.</a:t>
            </a:r>
          </a:p>
          <a:p>
            <a:pPr marL="0" indent="0">
              <a:buNone/>
            </a:pPr>
            <a:endParaRPr lang="en-US" dirty="0"/>
          </a:p>
          <a:p>
            <a:endParaRPr lang="en-GB" dirty="0"/>
          </a:p>
        </p:txBody>
      </p:sp>
    </p:spTree>
    <p:extLst>
      <p:ext uri="{BB962C8B-B14F-4D97-AF65-F5344CB8AC3E}">
        <p14:creationId xmlns:p14="http://schemas.microsoft.com/office/powerpoint/2010/main" val="149637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2422295">
            <a:off x="3371993" y="564357"/>
            <a:ext cx="3357508" cy="6705455"/>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6380858" y="4591472"/>
            <a:ext cx="5490194" cy="1631216"/>
          </a:xfrm>
          <a:prstGeom prst="rect">
            <a:avLst/>
          </a:prstGeom>
          <a:noFill/>
        </p:spPr>
        <p:txBody>
          <a:bodyPr wrap="square" rtlCol="0">
            <a:spAutoFit/>
          </a:bodyPr>
          <a:lstStyle/>
          <a:p>
            <a:pPr algn="ctr"/>
            <a:r>
              <a:rPr lang="en-GB" sz="2000" b="1" dirty="0">
                <a:solidFill>
                  <a:schemeClr val="accent2">
                    <a:lumMod val="75000"/>
                  </a:schemeClr>
                </a:solidFill>
              </a:rPr>
              <a:t>1</a:t>
            </a:r>
            <a:r>
              <a:rPr lang="en-GB" sz="2000" b="1" baseline="30000" dirty="0">
                <a:solidFill>
                  <a:schemeClr val="accent2">
                    <a:lumMod val="75000"/>
                  </a:schemeClr>
                </a:solidFill>
              </a:rPr>
              <a:t>st</a:t>
            </a:r>
            <a:r>
              <a:rPr lang="en-GB" sz="2000" b="1" dirty="0">
                <a:solidFill>
                  <a:schemeClr val="accent2">
                    <a:lumMod val="75000"/>
                  </a:schemeClr>
                </a:solidFill>
              </a:rPr>
              <a:t> level analysis: </a:t>
            </a:r>
            <a:r>
              <a:rPr lang="en-GB" sz="2000" dirty="0">
                <a:solidFill>
                  <a:schemeClr val="accent2">
                    <a:lumMod val="75000"/>
                  </a:schemeClr>
                </a:solidFill>
              </a:rPr>
              <a:t>within-subject analysis</a:t>
            </a:r>
          </a:p>
          <a:p>
            <a:endParaRPr lang="en-GB" sz="2000" dirty="0">
              <a:solidFill>
                <a:schemeClr val="accent2">
                  <a:lumMod val="75000"/>
                </a:schemeClr>
              </a:solidFill>
            </a:endParaRPr>
          </a:p>
          <a:p>
            <a:r>
              <a:rPr lang="en-GB" sz="2000" dirty="0">
                <a:solidFill>
                  <a:schemeClr val="accent2">
                    <a:lumMod val="75000"/>
                  </a:schemeClr>
                </a:solidFill>
              </a:rPr>
              <a:t>analysing the time course of the fMRI signal for every </a:t>
            </a:r>
            <a:r>
              <a:rPr lang="en-GB" sz="2000" dirty="0" smtClean="0">
                <a:solidFill>
                  <a:schemeClr val="accent2">
                    <a:lumMod val="75000"/>
                  </a:schemeClr>
                </a:solidFill>
              </a:rPr>
              <a:t>single </a:t>
            </a:r>
            <a:r>
              <a:rPr lang="en-GB" sz="2000" dirty="0">
                <a:solidFill>
                  <a:schemeClr val="accent2">
                    <a:lumMod val="75000"/>
                  </a:schemeClr>
                </a:solidFill>
              </a:rPr>
              <a:t>subject separately</a:t>
            </a:r>
          </a:p>
          <a:p>
            <a:endParaRPr lang="en-GB" sz="2000" dirty="0"/>
          </a:p>
        </p:txBody>
      </p:sp>
    </p:spTree>
    <p:extLst>
      <p:ext uri="{BB962C8B-B14F-4D97-AF65-F5344CB8AC3E}">
        <p14:creationId xmlns:p14="http://schemas.microsoft.com/office/powerpoint/2010/main" val="8118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Images</a:t>
            </a:r>
          </a:p>
        </p:txBody>
      </p:sp>
      <p:sp>
        <p:nvSpPr>
          <p:cNvPr id="5" name="Rectangle 4"/>
          <p:cNvSpPr/>
          <p:nvPr/>
        </p:nvSpPr>
        <p:spPr>
          <a:xfrm>
            <a:off x="1237034" y="1782450"/>
            <a:ext cx="10192966" cy="1815882"/>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For each voxel a hypothesis test is performed. </a:t>
            </a:r>
            <a:endParaRPr kumimoji="0" lang="en-GB" sz="2800" b="0" i="0" u="none" strike="noStrike" kern="1200" cap="none" spc="0" normalizeH="0" baseline="0" noProof="0" dirty="0" smtClean="0">
              <a:ln>
                <a:noFill/>
              </a:ln>
              <a:solidFill>
                <a:srgbClr val="000000"/>
              </a:solidFill>
              <a:effectLst/>
              <a:uLnTx/>
              <a:uFillTx/>
              <a:latin typeface="Gill Sans MT" panose="020B0502020104020203"/>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The</a:t>
            </a:r>
            <a:r>
              <a:rPr lang="en-GB" sz="2800" dirty="0">
                <a:solidFill>
                  <a:srgbClr val="000000"/>
                </a:solidFill>
                <a:latin typeface="Gill Sans MT" panose="020B0502020104020203"/>
              </a:rPr>
              <a:t> </a:t>
            </a:r>
            <a:r>
              <a:rPr kumimoji="0" lang="en-GB" sz="2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statistic </a:t>
            </a: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corresponding to that test is used to create a statistical image over all voxels.</a:t>
            </a:r>
            <a:b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b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1" name="Picture 10" descr="A close up of a cake&#10;&#10;Description automatically generated">
            <a:extLst>
              <a:ext uri="{FF2B5EF4-FFF2-40B4-BE49-F238E27FC236}">
                <a16:creationId xmlns:a16="http://schemas.microsoft.com/office/drawing/2014/main" id="{ADAB3112-A920-5342-96F7-5F7985416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42" y="3686850"/>
            <a:ext cx="1625296" cy="1912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indoor, cake, chain, birthday&#10;&#10;Description automatically generated">
            <a:extLst>
              <a:ext uri="{FF2B5EF4-FFF2-40B4-BE49-F238E27FC236}">
                <a16:creationId xmlns:a16="http://schemas.microsoft.com/office/drawing/2014/main" id="{89056306-CB60-3248-A506-7A646915F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863" y="3867439"/>
            <a:ext cx="2124570" cy="1550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0492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476266" y="1874517"/>
            <a:ext cx="6528743" cy="4005075"/>
          </a:xfrm>
        </p:spPr>
        <p:txBody>
          <a:bodyPr>
            <a:normAutofit/>
          </a:bodyPr>
          <a:lstStyle/>
          <a:p>
            <a:pPr marL="457200" indent="-457200">
              <a:buFont typeface="+mj-lt"/>
              <a:buAutoNum type="arabicPeriod"/>
            </a:pPr>
            <a:r>
              <a:rPr lang="en-GB" sz="2400" dirty="0">
                <a:solidFill>
                  <a:schemeClr val="tx1"/>
                </a:solidFill>
              </a:rPr>
              <a:t>Specify model: choose data files and set up design matrix</a:t>
            </a:r>
          </a:p>
          <a:p>
            <a:pPr marL="457200" indent="-457200">
              <a:buFont typeface="+mj-lt"/>
              <a:buAutoNum type="arabicPeriod"/>
            </a:pPr>
            <a:r>
              <a:rPr lang="en-GB" sz="2400" dirty="0">
                <a:solidFill>
                  <a:schemeClr val="tx1"/>
                </a:solidFill>
              </a:rPr>
              <a:t>Estimate parameters using the </a:t>
            </a:r>
            <a:r>
              <a:rPr lang="en-GB" sz="2400" dirty="0" smtClean="0">
                <a:solidFill>
                  <a:schemeClr val="tx1"/>
                </a:solidFill>
              </a:rPr>
              <a:t>GLM</a:t>
            </a:r>
            <a:r>
              <a:rPr lang="en-GB" i="1" dirty="0" smtClean="0">
                <a:solidFill>
                  <a:schemeClr val="tx1"/>
                </a:solidFill>
              </a:rPr>
              <a:t> </a:t>
            </a:r>
            <a:r>
              <a:rPr lang="en-GB" sz="2400" dirty="0">
                <a:solidFill>
                  <a:schemeClr val="tx1"/>
                </a:solidFill>
              </a:rPr>
              <a:t>for every single voxel</a:t>
            </a:r>
          </a:p>
          <a:p>
            <a:pPr marL="457200" indent="-457200">
              <a:buFont typeface="+mj-lt"/>
              <a:buAutoNum type="arabicPeriod"/>
            </a:pPr>
            <a:r>
              <a:rPr lang="en-GB" sz="2400" dirty="0">
                <a:solidFill>
                  <a:schemeClr val="tx1"/>
                </a:solidFill>
              </a:rPr>
              <a:t>Test hypotheses using contrast vectors. This produces a Statistical Parametric Map </a:t>
            </a:r>
            <a:r>
              <a:rPr lang="en-GB" sz="2400" dirty="0" smtClean="0">
                <a:solidFill>
                  <a:schemeClr val="tx1"/>
                </a:solidFill>
              </a:rPr>
              <a:t>for the activation in each voxel.</a:t>
            </a:r>
          </a:p>
          <a:p>
            <a:pPr marL="457200" indent="-457200">
              <a:buFont typeface="+mj-lt"/>
              <a:buAutoNum type="arabicPeriod"/>
            </a:pPr>
            <a:r>
              <a:rPr lang="en-GB" sz="2400" dirty="0" smtClean="0">
                <a:solidFill>
                  <a:schemeClr val="tx1"/>
                </a:solidFill>
              </a:rPr>
              <a:t>Interpretation</a:t>
            </a:r>
            <a:endParaRPr lang="en-GB"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088" y="2192633"/>
            <a:ext cx="2903912" cy="2911100"/>
          </a:xfrm>
          <a:prstGeom prst="rect">
            <a:avLst/>
          </a:prstGeom>
        </p:spPr>
      </p:pic>
    </p:spTree>
    <p:extLst>
      <p:ext uri="{BB962C8B-B14F-4D97-AF65-F5344CB8AC3E}">
        <p14:creationId xmlns:p14="http://schemas.microsoft.com/office/powerpoint/2010/main" val="3607801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439958" y="1761456"/>
            <a:ext cx="9789516" cy="4351338"/>
          </a:xfrm>
        </p:spPr>
        <p:txBody>
          <a:bodyPr>
            <a:normAutofit fontScale="70000" lnSpcReduction="20000"/>
          </a:bodyPr>
          <a:lstStyle/>
          <a:p>
            <a:pPr marL="0" indent="0">
              <a:buNone/>
            </a:pPr>
            <a:r>
              <a:rPr lang="en-GB" sz="3100" u="sng" dirty="0">
                <a:solidFill>
                  <a:schemeClr val="tx1"/>
                </a:solidFill>
              </a:rPr>
              <a:t>Simple example: </a:t>
            </a:r>
          </a:p>
          <a:p>
            <a:endParaRPr lang="en-GB" sz="3100" dirty="0">
              <a:solidFill>
                <a:schemeClr val="tx1"/>
              </a:solidFill>
            </a:endParaRPr>
          </a:p>
          <a:p>
            <a:r>
              <a:rPr lang="en-GB" sz="3100" dirty="0">
                <a:solidFill>
                  <a:schemeClr val="tx1"/>
                </a:solidFill>
              </a:rPr>
              <a:t>2 conditions: listening to auditory stimuli, rest </a:t>
            </a:r>
          </a:p>
          <a:p>
            <a:r>
              <a:rPr lang="en-GB" sz="3100" dirty="0">
                <a:solidFill>
                  <a:schemeClr val="tx1"/>
                </a:solidFill>
              </a:rPr>
              <a:t>Blocks alternated between listening and rest</a:t>
            </a:r>
          </a:p>
          <a:p>
            <a:r>
              <a:rPr lang="en-GB" sz="3100" dirty="0">
                <a:solidFill>
                  <a:schemeClr val="tx1"/>
                </a:solidFill>
              </a:rPr>
              <a:t>Each acquisition consisted of 64 slices (3 x 3 x 3 mm</a:t>
            </a:r>
            <a:r>
              <a:rPr lang="en-GB" sz="3100" baseline="30000" dirty="0">
                <a:solidFill>
                  <a:schemeClr val="tx1"/>
                </a:solidFill>
              </a:rPr>
              <a:t>3</a:t>
            </a:r>
            <a:r>
              <a:rPr lang="en-GB" sz="3100" dirty="0">
                <a:solidFill>
                  <a:schemeClr val="tx1"/>
                </a:solidFill>
              </a:rPr>
              <a:t> voxels)</a:t>
            </a:r>
          </a:p>
          <a:p>
            <a:r>
              <a:rPr lang="en-GB" sz="3100" dirty="0">
                <a:solidFill>
                  <a:schemeClr val="tx1"/>
                </a:solidFill>
              </a:rPr>
              <a:t>Acquisition took 6s</a:t>
            </a:r>
          </a:p>
          <a:p>
            <a:r>
              <a:rPr lang="en-GB" sz="3100" dirty="0">
                <a:solidFill>
                  <a:schemeClr val="tx1"/>
                </a:solidFill>
              </a:rPr>
              <a:t>Scan repetition time (TR): 7s</a:t>
            </a: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lgn="r">
              <a:buNone/>
            </a:pPr>
            <a:r>
              <a:rPr lang="en-GB" sz="1400" i="1" dirty="0">
                <a:cs typeface="Courier New" panose="02070309020205020404" pitchFamily="49" charset="0"/>
              </a:rPr>
              <a:t>(see SPM12 Manual: Auditory fMRI data)</a:t>
            </a:r>
            <a:endParaRPr lang="en-GB" sz="1400" i="1" dirty="0"/>
          </a:p>
        </p:txBody>
      </p:sp>
    </p:spTree>
    <p:extLst>
      <p:ext uri="{BB962C8B-B14F-4D97-AF65-F5344CB8AC3E}">
        <p14:creationId xmlns:p14="http://schemas.microsoft.com/office/powerpoint/2010/main" val="2383018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7331242" y="1825625"/>
            <a:ext cx="4022558" cy="4351338"/>
          </a:xfrm>
        </p:spPr>
        <p:txBody>
          <a:bodyPr>
            <a:normAutofit/>
          </a:bodyPr>
          <a:lstStyle/>
          <a:p>
            <a:r>
              <a:rPr lang="en-GB" sz="2000" dirty="0"/>
              <a:t>After the pre-processing steps: </a:t>
            </a:r>
            <a:r>
              <a:rPr lang="en-GB" sz="2000" b="1" dirty="0"/>
              <a:t>Model specification</a:t>
            </a:r>
          </a:p>
          <a:p>
            <a:r>
              <a:rPr lang="en-GB" sz="2000" dirty="0"/>
              <a:t>Press </a:t>
            </a:r>
            <a:r>
              <a:rPr lang="en-GB" sz="2000" dirty="0">
                <a:latin typeface="Courier New" panose="02070309020205020404" pitchFamily="49" charset="0"/>
                <a:cs typeface="Courier New" panose="02070309020205020404" pitchFamily="49" charset="0"/>
              </a:rPr>
              <a:t>SPECIFY 1</a:t>
            </a:r>
            <a:r>
              <a:rPr lang="en-GB" sz="2000" baseline="30000" dirty="0">
                <a:latin typeface="Courier New" panose="02070309020205020404" pitchFamily="49" charset="0"/>
                <a:cs typeface="Courier New" panose="02070309020205020404" pitchFamily="49" charset="0"/>
              </a:rPr>
              <a:t>ST</a:t>
            </a:r>
            <a:r>
              <a:rPr lang="en-GB" sz="2000" dirty="0">
                <a:latin typeface="Courier New" panose="02070309020205020404" pitchFamily="49" charset="0"/>
                <a:cs typeface="Courier New" panose="02070309020205020404" pitchFamily="49" charset="0"/>
              </a:rPr>
              <a:t>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5" name="Rectangle 4"/>
          <p:cNvSpPr/>
          <p:nvPr/>
        </p:nvSpPr>
        <p:spPr>
          <a:xfrm>
            <a:off x="1297577" y="224681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257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In the batch editor, highlight “Directory” and select the location in which you want to save your results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153" y="1575368"/>
            <a:ext cx="4168082" cy="4851851"/>
          </a:xfrm>
          <a:prstGeom prst="rect">
            <a:avLst/>
          </a:prstGeom>
        </p:spPr>
      </p:pic>
    </p:spTree>
    <p:extLst>
      <p:ext uri="{BB962C8B-B14F-4D97-AF65-F5344CB8AC3E}">
        <p14:creationId xmlns:p14="http://schemas.microsoft.com/office/powerpoint/2010/main" val="2420919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981708" y="1825625"/>
            <a:ext cx="4372092" cy="4351338"/>
          </a:xfrm>
        </p:spPr>
        <p:txBody>
          <a:bodyPr>
            <a:normAutofit/>
          </a:bodyPr>
          <a:lstStyle/>
          <a:p>
            <a:r>
              <a:rPr lang="en-GB" sz="2000" dirty="0"/>
              <a:t>In the batch editor, highlight “Directory” and select the location in which you want to save your results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96" y="1237622"/>
            <a:ext cx="5817112" cy="5122235"/>
          </a:xfrm>
          <a:prstGeom prst="rect">
            <a:avLst/>
          </a:prstGeom>
        </p:spPr>
      </p:pic>
    </p:spTree>
    <p:extLst>
      <p:ext uri="{BB962C8B-B14F-4D97-AF65-F5344CB8AC3E}">
        <p14:creationId xmlns:p14="http://schemas.microsoft.com/office/powerpoint/2010/main" val="952507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57" y="1575368"/>
            <a:ext cx="4168082" cy="4851851"/>
          </a:xfrm>
          <a:prstGeom prst="rect">
            <a:avLst/>
          </a:prstGeom>
        </p:spPr>
      </p:pic>
      <p:sp>
        <p:nvSpPr>
          <p:cNvPr id="6" name="Rectangle 5"/>
          <p:cNvSpPr/>
          <p:nvPr/>
        </p:nvSpPr>
        <p:spPr>
          <a:xfrm>
            <a:off x="2961785" y="2636625"/>
            <a:ext cx="1079863" cy="1705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503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a:p>
            <a:pPr lvl="1"/>
            <a:r>
              <a:rPr lang="en-GB" sz="1600" dirty="0"/>
              <a:t>Highlight “Units for Design” and select “Scans” (rather than “Seconds”)</a:t>
            </a:r>
          </a:p>
          <a:p>
            <a:pPr lvl="1"/>
            <a:r>
              <a:rPr lang="en-GB" sz="1600" dirty="0"/>
              <a:t>Highlight “</a:t>
            </a:r>
            <a:r>
              <a:rPr lang="en-GB" sz="1600" dirty="0" err="1"/>
              <a:t>Interscan</a:t>
            </a:r>
            <a:r>
              <a:rPr lang="en-GB" sz="1600" dirty="0"/>
              <a:t> Interval” and enter your TR in seconds, e.g.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45" y="1361447"/>
            <a:ext cx="4489320" cy="5279693"/>
          </a:xfrm>
          <a:prstGeom prst="rect">
            <a:avLst/>
          </a:prstGeom>
        </p:spPr>
      </p:pic>
    </p:spTree>
    <p:extLst>
      <p:ext uri="{BB962C8B-B14F-4D97-AF65-F5344CB8AC3E}">
        <p14:creationId xmlns:p14="http://schemas.microsoft.com/office/powerpoint/2010/main" val="2483721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spTree>
    <p:extLst>
      <p:ext uri="{BB962C8B-B14F-4D97-AF65-F5344CB8AC3E}">
        <p14:creationId xmlns:p14="http://schemas.microsoft.com/office/powerpoint/2010/main" val="2360143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6" y="2239961"/>
            <a:ext cx="4435949" cy="3522665"/>
          </a:xfrm>
          <a:prstGeom prst="rect">
            <a:avLst/>
          </a:prstGeom>
        </p:spPr>
      </p:pic>
    </p:spTree>
    <p:extLst>
      <p:ext uri="{BB962C8B-B14F-4D97-AF65-F5344CB8AC3E}">
        <p14:creationId xmlns:p14="http://schemas.microsoft.com/office/powerpoint/2010/main" val="691289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5400000">
            <a:off x="7091220" y="-1329522"/>
            <a:ext cx="2338774" cy="7318282"/>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505869" y="3804507"/>
            <a:ext cx="4195829" cy="707886"/>
          </a:xfrm>
          <a:prstGeom prst="rect">
            <a:avLst/>
          </a:prstGeom>
          <a:noFill/>
        </p:spPr>
        <p:txBody>
          <a:bodyPr wrap="none" rtlCol="0">
            <a:spAutoFit/>
          </a:bodyPr>
          <a:lstStyle/>
          <a:p>
            <a:r>
              <a:rPr lang="en-GB" sz="2000" b="1" dirty="0">
                <a:solidFill>
                  <a:schemeClr val="accent2">
                    <a:lumMod val="75000"/>
                  </a:schemeClr>
                </a:solidFill>
              </a:rPr>
              <a:t>2</a:t>
            </a:r>
            <a:r>
              <a:rPr lang="en-GB" sz="2000" b="1" baseline="30000" dirty="0">
                <a:solidFill>
                  <a:schemeClr val="accent2">
                    <a:lumMod val="75000"/>
                  </a:schemeClr>
                </a:solidFill>
              </a:rPr>
              <a:t>nd</a:t>
            </a:r>
            <a:r>
              <a:rPr lang="en-GB" sz="2000" b="1" dirty="0">
                <a:solidFill>
                  <a:schemeClr val="accent2">
                    <a:lumMod val="75000"/>
                  </a:schemeClr>
                </a:solidFill>
              </a:rPr>
              <a:t> level analysis: </a:t>
            </a:r>
            <a:r>
              <a:rPr lang="en-GB" sz="2000" dirty="0">
                <a:solidFill>
                  <a:schemeClr val="accent2">
                    <a:lumMod val="75000"/>
                  </a:schemeClr>
                </a:solidFill>
              </a:rPr>
              <a:t>group level analysis</a:t>
            </a:r>
          </a:p>
          <a:p>
            <a:endParaRPr lang="en-GB" sz="2000" dirty="0"/>
          </a:p>
        </p:txBody>
      </p:sp>
    </p:spTree>
    <p:extLst>
      <p:ext uri="{BB962C8B-B14F-4D97-AF65-F5344CB8AC3E}">
        <p14:creationId xmlns:p14="http://schemas.microsoft.com/office/powerpoint/2010/main" val="385214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13" y="1470628"/>
            <a:ext cx="4251847" cy="5000411"/>
          </a:xfrm>
          <a:prstGeom prst="rect">
            <a:avLst/>
          </a:prstGeom>
        </p:spPr>
      </p:pic>
    </p:spTree>
    <p:extLst>
      <p:ext uri="{BB962C8B-B14F-4D97-AF65-F5344CB8AC3E}">
        <p14:creationId xmlns:p14="http://schemas.microsoft.com/office/powerpoint/2010/main" val="3930191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686" y="1507449"/>
            <a:ext cx="4270896" cy="4987690"/>
          </a:xfrm>
          <a:prstGeom prst="rect">
            <a:avLst/>
          </a:prstGeom>
        </p:spPr>
      </p:pic>
    </p:spTree>
    <p:extLst>
      <p:ext uri="{BB962C8B-B14F-4D97-AF65-F5344CB8AC3E}">
        <p14:creationId xmlns:p14="http://schemas.microsoft.com/office/powerpoint/2010/main" val="2493971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lnSpcReduction="10000"/>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a:p>
            <a:pPr lvl="1"/>
            <a:r>
              <a:rPr lang="en-GB" sz="1600" dirty="0"/>
              <a:t>Highlight “Durations” and enter the duration of your condition in seconds, e.g. “6”</a:t>
            </a:r>
          </a:p>
          <a:p>
            <a:pPr lvl="1"/>
            <a:endParaRPr lang="en-GB" sz="1600" dirty="0"/>
          </a:p>
          <a:p>
            <a:r>
              <a:rPr lang="en-GB" sz="2000" dirty="0"/>
              <a:t>Save the batch as </a:t>
            </a:r>
            <a:r>
              <a:rPr lang="en-GB" sz="2000" b="1" dirty="0" err="1"/>
              <a:t>specify.mat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endParaRPr lang="en-GB" sz="1600" dirty="0"/>
          </a:p>
          <a:p>
            <a:pPr marL="457200" lvl="1" indent="0">
              <a:buNone/>
            </a:pPr>
            <a:endParaRPr lang="en-GB" sz="1600" dirty="0"/>
          </a:p>
          <a:p>
            <a:pPr marL="457200" lvl="1" indent="0">
              <a:buNone/>
            </a:pP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88" y="1470630"/>
            <a:ext cx="4413416" cy="5061327"/>
          </a:xfrm>
          <a:prstGeom prst="rect">
            <a:avLst/>
          </a:prstGeom>
        </p:spPr>
      </p:pic>
    </p:spTree>
    <p:extLst>
      <p:ext uri="{BB962C8B-B14F-4D97-AF65-F5344CB8AC3E}">
        <p14:creationId xmlns:p14="http://schemas.microsoft.com/office/powerpoint/2010/main" val="2487000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SPM will write an </a:t>
            </a:r>
            <a:r>
              <a:rPr lang="en-GB" sz="2000" b="1" dirty="0" err="1"/>
              <a:t>SPM.mat</a:t>
            </a:r>
            <a:r>
              <a:rPr lang="en-GB" sz="2000" dirty="0"/>
              <a:t> file to your directory</a:t>
            </a:r>
          </a:p>
          <a:p>
            <a:r>
              <a:rPr lang="en-GB" sz="2000" dirty="0"/>
              <a:t>SPM will also plot the design matrix in the Graphics window</a:t>
            </a:r>
          </a:p>
          <a:p>
            <a:r>
              <a:rPr lang="en-GB" sz="2000" dirty="0"/>
              <a:t>You can use the</a:t>
            </a:r>
            <a:r>
              <a:rPr lang="en-GB" sz="2000" dirty="0">
                <a:latin typeface="Courier New" panose="02070309020205020404" pitchFamily="49" charset="0"/>
                <a:cs typeface="Courier New" panose="02070309020205020404" pitchFamily="49" charset="0"/>
              </a:rPr>
              <a:t> REVIEW </a:t>
            </a:r>
            <a:r>
              <a:rPr lang="en-GB" sz="2000" dirty="0"/>
              <a:t>button to check your model specification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186" y="1298448"/>
            <a:ext cx="3595442" cy="5239512"/>
          </a:xfrm>
          <a:prstGeom prst="rect">
            <a:avLst/>
          </a:prstGeom>
        </p:spPr>
      </p:pic>
    </p:spTree>
    <p:extLst>
      <p:ext uri="{BB962C8B-B14F-4D97-AF65-F5344CB8AC3E}">
        <p14:creationId xmlns:p14="http://schemas.microsoft.com/office/powerpoint/2010/main" val="1445418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model specification: </a:t>
            </a:r>
            <a:r>
              <a:rPr lang="en-GB" sz="2000" b="1" dirty="0"/>
              <a:t>parameter estimation</a:t>
            </a:r>
          </a:p>
          <a:p>
            <a:r>
              <a:rPr lang="en-GB" sz="2000" dirty="0"/>
              <a:t>Press the </a:t>
            </a:r>
            <a:r>
              <a:rPr lang="en-GB" sz="2000" dirty="0">
                <a:latin typeface="Courier New" panose="02070309020205020404" pitchFamily="49" charset="0"/>
                <a:cs typeface="Courier New" panose="02070309020205020404" pitchFamily="49" charset="0"/>
              </a:rPr>
              <a:t>ESTIMATE </a:t>
            </a:r>
            <a:r>
              <a:rPr lang="en-GB" sz="2000" dirty="0"/>
              <a:t>button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7" name="Rectangle 6"/>
          <p:cNvSpPr/>
          <p:nvPr/>
        </p:nvSpPr>
        <p:spPr>
          <a:xfrm>
            <a:off x="2293865" y="245153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800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Highlight the “Select </a:t>
            </a:r>
            <a:r>
              <a:rPr lang="en-GB" sz="2000" dirty="0" err="1"/>
              <a:t>SPM.mat</a:t>
            </a:r>
            <a:r>
              <a:rPr lang="en-GB" sz="2000" dirty="0"/>
              <a:t>” option and select the </a:t>
            </a:r>
            <a:r>
              <a:rPr lang="en-GB" sz="2000" b="1" dirty="0" err="1"/>
              <a:t>SPM.mat</a:t>
            </a:r>
            <a:r>
              <a:rPr lang="en-GB" sz="2000" b="1" dirty="0"/>
              <a:t> </a:t>
            </a:r>
            <a:r>
              <a:rPr lang="en-GB" sz="2000" dirty="0"/>
              <a:t>file you have saved earlier</a:t>
            </a:r>
          </a:p>
          <a:p>
            <a:endParaRPr lang="en-GB" sz="2000" dirty="0"/>
          </a:p>
          <a:p>
            <a:r>
              <a:rPr lang="en-GB" sz="2000" dirty="0"/>
              <a:t>Save the batch as </a:t>
            </a:r>
            <a:r>
              <a:rPr lang="en-GB" sz="2000" b="1" dirty="0" err="1"/>
              <a:t>estimate.mat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p>
          <a:p>
            <a:endParaRPr lang="en-GB" sz="2000" dirty="0"/>
          </a:p>
          <a:p>
            <a:r>
              <a:rPr lang="en-GB" sz="2000" dirty="0"/>
              <a:t>SPM will create a number of files in the selected directory, including a new version of the </a:t>
            </a:r>
            <a:r>
              <a:rPr lang="en-GB" sz="2000" b="1" dirty="0" err="1"/>
              <a:t>SPM.mat</a:t>
            </a:r>
            <a:r>
              <a:rPr lang="en-GB" sz="2000" dirty="0"/>
              <a:t> file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95" y="1402000"/>
            <a:ext cx="5395206" cy="5198588"/>
          </a:xfrm>
          <a:prstGeom prst="rect">
            <a:avLst/>
          </a:prstGeom>
        </p:spPr>
      </p:pic>
      <p:sp>
        <p:nvSpPr>
          <p:cNvPr id="5" name="Rectangle 4"/>
          <p:cNvSpPr/>
          <p:nvPr/>
        </p:nvSpPr>
        <p:spPr>
          <a:xfrm>
            <a:off x="5854889" y="1160060"/>
            <a:ext cx="1037230" cy="1801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5637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6" name="Rectangle 5"/>
          <p:cNvSpPr/>
          <p:nvPr/>
        </p:nvSpPr>
        <p:spPr>
          <a:xfrm>
            <a:off x="1772657" y="2706625"/>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483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a:p>
            <a:r>
              <a:rPr lang="en-GB" sz="2000" dirty="0"/>
              <a:t>Select the </a:t>
            </a:r>
            <a:r>
              <a:rPr lang="en-GB" sz="2000" b="1" dirty="0" err="1"/>
              <a:t>SPM.mat</a:t>
            </a:r>
            <a:r>
              <a:rPr lang="en-GB" sz="2000" dirty="0"/>
              <a:t> file created by estimation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1690688"/>
            <a:ext cx="5534025" cy="4400550"/>
          </a:xfrm>
          <a:prstGeom prst="rect">
            <a:avLst/>
          </a:prstGeom>
        </p:spPr>
      </p:pic>
    </p:spTree>
    <p:extLst>
      <p:ext uri="{BB962C8B-B14F-4D97-AF65-F5344CB8AC3E}">
        <p14:creationId xmlns:p14="http://schemas.microsoft.com/office/powerpoint/2010/main" val="76335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Select “Define new contrast”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06" y="1434330"/>
            <a:ext cx="5204042" cy="5133928"/>
          </a:xfrm>
          <a:prstGeom prst="rect">
            <a:avLst/>
          </a:prstGeom>
        </p:spPr>
      </p:pic>
      <p:grpSp>
        <p:nvGrpSpPr>
          <p:cNvPr id="5" name="Group 4"/>
          <p:cNvGrpSpPr/>
          <p:nvPr/>
        </p:nvGrpSpPr>
        <p:grpSpPr>
          <a:xfrm>
            <a:off x="4735774" y="2972843"/>
            <a:ext cx="2325252" cy="1189724"/>
            <a:chOff x="4735774" y="2972843"/>
            <a:chExt cx="2325252" cy="1189724"/>
          </a:xfrm>
        </p:grpSpPr>
        <p:sp>
          <p:nvSpPr>
            <p:cNvPr id="4" name="TextBox 3"/>
            <p:cNvSpPr txBox="1"/>
            <p:nvPr/>
          </p:nvSpPr>
          <p:spPr>
            <a:xfrm>
              <a:off x="4735774" y="2972843"/>
              <a:ext cx="2325252" cy="369332"/>
            </a:xfrm>
            <a:prstGeom prst="rect">
              <a:avLst/>
            </a:prstGeom>
            <a:solidFill>
              <a:schemeClr val="accent2">
                <a:lumMod val="20000"/>
                <a:lumOff val="80000"/>
              </a:schemeClr>
            </a:solidFill>
          </p:spPr>
          <p:txBody>
            <a:bodyPr wrap="none" rtlCol="0">
              <a:spAutoFit/>
            </a:bodyPr>
            <a:lstStyle/>
            <a:p>
              <a:r>
                <a:rPr lang="en-GB" b="1" dirty="0" err="1">
                  <a:solidFill>
                    <a:schemeClr val="accent2">
                      <a:lumMod val="75000"/>
                    </a:schemeClr>
                  </a:solidFill>
                </a:rPr>
                <a:t>Surfable</a:t>
              </a:r>
              <a:r>
                <a:rPr lang="en-GB" b="1" dirty="0">
                  <a:solidFill>
                    <a:schemeClr val="accent2">
                      <a:lumMod val="75000"/>
                    </a:schemeClr>
                  </a:solidFill>
                </a:rPr>
                <a:t> design matrix</a:t>
              </a:r>
            </a:p>
          </p:txBody>
        </p:sp>
        <p:cxnSp>
          <p:nvCxnSpPr>
            <p:cNvPr id="6" name="Straight Arrow Connector 5"/>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130474" y="2296219"/>
            <a:ext cx="168122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List of contrasts</a:t>
            </a:r>
          </a:p>
        </p:txBody>
      </p:sp>
      <p:cxnSp>
        <p:nvCxnSpPr>
          <p:cNvPr id="10" name="Straight Arrow Connector 9"/>
          <p:cNvCxnSpPr/>
          <p:nvPr/>
        </p:nvCxnSpPr>
        <p:spPr>
          <a:xfrm>
            <a:off x="1293100" y="2665551"/>
            <a:ext cx="713121" cy="990469"/>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811703" y="5779009"/>
            <a:ext cx="1562433"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839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Name your contrast, e.g. “Listening &gt; Rest”</a:t>
            </a:r>
          </a:p>
          <a:p>
            <a:r>
              <a:rPr lang="en-GB" sz="2000" dirty="0"/>
              <a:t>Select type of contrast: “t-contrast” or “F-contrast”</a:t>
            </a:r>
          </a:p>
          <a:p>
            <a:r>
              <a:rPr lang="en-GB" sz="2000" dirty="0"/>
              <a:t>Use a numerical code to define your contrast, e.g. “[1 0]”</a:t>
            </a:r>
          </a:p>
          <a:p>
            <a:endParaRPr lang="en-GB" sz="20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55" y="1503318"/>
            <a:ext cx="5705475" cy="4791075"/>
          </a:xfrm>
          <a:prstGeom prst="rect">
            <a:avLst/>
          </a:prstGeom>
        </p:spPr>
      </p:pic>
      <p:grpSp>
        <p:nvGrpSpPr>
          <p:cNvPr id="10" name="Group 9"/>
          <p:cNvGrpSpPr/>
          <p:nvPr/>
        </p:nvGrpSpPr>
        <p:grpSpPr>
          <a:xfrm>
            <a:off x="3935695" y="1605756"/>
            <a:ext cx="2320187" cy="1189724"/>
            <a:chOff x="4735774" y="2972843"/>
            <a:chExt cx="2320187" cy="1189724"/>
          </a:xfrm>
        </p:grpSpPr>
        <p:sp>
          <p:nvSpPr>
            <p:cNvPr id="11" name="TextBox 10"/>
            <p:cNvSpPr txBox="1"/>
            <p:nvPr/>
          </p:nvSpPr>
          <p:spPr>
            <a:xfrm>
              <a:off x="4735774" y="2972843"/>
              <a:ext cx="2320187"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Select type of contrast</a:t>
              </a:r>
            </a:p>
          </p:txBody>
        </p:sp>
        <p:cxnSp>
          <p:nvCxnSpPr>
            <p:cNvPr id="12" name="Straight Arrow Connector 11"/>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a:off x="505012" y="3898856"/>
            <a:ext cx="1989071" cy="969324"/>
            <a:chOff x="3619119" y="4162567"/>
            <a:chExt cx="1989071" cy="969324"/>
          </a:xfrm>
        </p:grpSpPr>
        <p:sp>
          <p:nvSpPr>
            <p:cNvPr id="14" name="TextBox 13"/>
            <p:cNvSpPr txBox="1"/>
            <p:nvPr/>
          </p:nvSpPr>
          <p:spPr>
            <a:xfrm>
              <a:off x="3619119" y="4762559"/>
              <a:ext cx="1989071"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Code your contrast</a:t>
              </a:r>
            </a:p>
          </p:txBody>
        </p:sp>
        <p:cxnSp>
          <p:nvCxnSpPr>
            <p:cNvPr id="15" name="Straight Arrow Connector 14"/>
            <p:cNvCxnSpPr/>
            <p:nvPr/>
          </p:nvCxnSpPr>
          <p:spPr>
            <a:xfrm flipV="1">
              <a:off x="4561101" y="4162567"/>
              <a:ext cx="584106" cy="5999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991629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19622" cy="1492132"/>
          </a:xfrm>
        </p:spPr>
        <p:txBody>
          <a:bodyPr/>
          <a:lstStyle/>
          <a:p>
            <a:r>
              <a:rPr lang="en-GB" dirty="0"/>
              <a:t>What are we looking at</a:t>
            </a:r>
            <a:r>
              <a:rPr lang="en-GB" dirty="0" smtClean="0"/>
              <a:t>? </a:t>
            </a:r>
            <a:r>
              <a:rPr lang="en-GB" sz="3600" cap="none" dirty="0" smtClean="0"/>
              <a:t>Voxel-wise 									  time series</a:t>
            </a:r>
            <a:endParaRPr lang="en-GB" sz="3600" cap="none" dirty="0"/>
          </a:p>
        </p:txBody>
      </p:sp>
      <p:grpSp>
        <p:nvGrpSpPr>
          <p:cNvPr id="97" name="Group 96"/>
          <p:cNvGrpSpPr/>
          <p:nvPr/>
        </p:nvGrpSpPr>
        <p:grpSpPr>
          <a:xfrm>
            <a:off x="1376925" y="2305562"/>
            <a:ext cx="3461529" cy="3034222"/>
            <a:chOff x="304800" y="1298575"/>
            <a:chExt cx="3502025" cy="4351338"/>
          </a:xfrm>
        </p:grpSpPr>
        <p:sp>
          <p:nvSpPr>
            <p:cNvPr id="98" name="Text Box 164"/>
            <p:cNvSpPr txBox="1">
              <a:spLocks noChangeArrowheads="1"/>
            </p:cNvSpPr>
            <p:nvPr/>
          </p:nvSpPr>
          <p:spPr bwMode="auto">
            <a:xfrm rot="2267701">
              <a:off x="1009815" y="4346159"/>
              <a:ext cx="715633" cy="735844"/>
            </a:xfrm>
            <a:prstGeom prst="rect">
              <a:avLst/>
            </a:prstGeom>
            <a:noFill/>
            <a:ln w="9525">
              <a:noFill/>
              <a:miter lim="800000"/>
              <a:headEnd/>
              <a:tailEnd/>
            </a:ln>
          </p:spPr>
          <p:txBody>
            <a:bodyPr wrap="none">
              <a:spAutoFit/>
            </a:bodyPr>
            <a:lstStyle/>
            <a:p>
              <a:pPr algn="ctr" eaLnBrk="0" hangingPunct="0"/>
              <a:r>
                <a:rPr lang="de-DE" sz="2800" b="1" dirty="0"/>
                <a:t>Time</a:t>
              </a:r>
              <a:endParaRPr lang="en-GB" sz="2800" b="1" dirty="0"/>
            </a:p>
          </p:txBody>
        </p:sp>
        <p:sp>
          <p:nvSpPr>
            <p:cNvPr id="99" name="Line 165"/>
            <p:cNvSpPr>
              <a:spLocks noChangeShapeType="1"/>
            </p:cNvSpPr>
            <p:nvPr/>
          </p:nvSpPr>
          <p:spPr bwMode="auto">
            <a:xfrm flipH="1" flipV="1">
              <a:off x="333375" y="3163888"/>
              <a:ext cx="2438400" cy="2486025"/>
            </a:xfrm>
            <a:prstGeom prst="line">
              <a:avLst/>
            </a:prstGeom>
            <a:noFill/>
            <a:ln w="76200">
              <a:solidFill>
                <a:srgbClr val="99CC00"/>
              </a:solidFill>
              <a:round/>
              <a:headEnd type="triangle" w="med" len="med"/>
              <a:tailEn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grpSp>
          <p:nvGrpSpPr>
            <p:cNvPr id="100" name="Group 180"/>
            <p:cNvGrpSpPr>
              <a:grpSpLocks/>
            </p:cNvGrpSpPr>
            <p:nvPr/>
          </p:nvGrpSpPr>
          <p:grpSpPr bwMode="auto">
            <a:xfrm>
              <a:off x="304800" y="1298575"/>
              <a:ext cx="1063625" cy="1408113"/>
              <a:chOff x="192" y="720"/>
              <a:chExt cx="670" cy="887"/>
            </a:xfrm>
          </p:grpSpPr>
          <p:pic>
            <p:nvPicPr>
              <p:cNvPr id="164" name="Picture 18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5" name="Line 1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6" name="Line 1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1" name="Group 184"/>
            <p:cNvGrpSpPr>
              <a:grpSpLocks/>
            </p:cNvGrpSpPr>
            <p:nvPr/>
          </p:nvGrpSpPr>
          <p:grpSpPr bwMode="auto">
            <a:xfrm>
              <a:off x="457200" y="1450975"/>
              <a:ext cx="1063625" cy="1408113"/>
              <a:chOff x="192" y="720"/>
              <a:chExt cx="670" cy="887"/>
            </a:xfrm>
          </p:grpSpPr>
          <p:pic>
            <p:nvPicPr>
              <p:cNvPr id="161" name="Picture 18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2" name="Line 1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3" name="Line 1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2" name="Group 188"/>
            <p:cNvGrpSpPr>
              <a:grpSpLocks/>
            </p:cNvGrpSpPr>
            <p:nvPr/>
          </p:nvGrpSpPr>
          <p:grpSpPr bwMode="auto">
            <a:xfrm>
              <a:off x="609600" y="1603375"/>
              <a:ext cx="1063625" cy="1408113"/>
              <a:chOff x="192" y="720"/>
              <a:chExt cx="670" cy="887"/>
            </a:xfrm>
          </p:grpSpPr>
          <p:pic>
            <p:nvPicPr>
              <p:cNvPr id="158" name="Picture 18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9" name="Line 1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0" name="Line 1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3" name="Group 192"/>
            <p:cNvGrpSpPr>
              <a:grpSpLocks/>
            </p:cNvGrpSpPr>
            <p:nvPr/>
          </p:nvGrpSpPr>
          <p:grpSpPr bwMode="auto">
            <a:xfrm>
              <a:off x="762000" y="1755775"/>
              <a:ext cx="1063625" cy="1408113"/>
              <a:chOff x="192" y="720"/>
              <a:chExt cx="670" cy="887"/>
            </a:xfrm>
          </p:grpSpPr>
          <p:pic>
            <p:nvPicPr>
              <p:cNvPr id="155" name="Picture 19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6" name="Line 1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7" name="Line 1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4" name="Group 196"/>
            <p:cNvGrpSpPr>
              <a:grpSpLocks/>
            </p:cNvGrpSpPr>
            <p:nvPr/>
          </p:nvGrpSpPr>
          <p:grpSpPr bwMode="auto">
            <a:xfrm>
              <a:off x="914400" y="1908175"/>
              <a:ext cx="1063625" cy="1408113"/>
              <a:chOff x="192" y="720"/>
              <a:chExt cx="670" cy="887"/>
            </a:xfrm>
          </p:grpSpPr>
          <p:pic>
            <p:nvPicPr>
              <p:cNvPr id="152" name="Picture 19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3" name="Line 1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4" name="Line 1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5" name="Group 200"/>
            <p:cNvGrpSpPr>
              <a:grpSpLocks/>
            </p:cNvGrpSpPr>
            <p:nvPr/>
          </p:nvGrpSpPr>
          <p:grpSpPr bwMode="auto">
            <a:xfrm>
              <a:off x="1066800" y="2060575"/>
              <a:ext cx="1063625" cy="1408113"/>
              <a:chOff x="192" y="720"/>
              <a:chExt cx="670" cy="887"/>
            </a:xfrm>
          </p:grpSpPr>
          <p:pic>
            <p:nvPicPr>
              <p:cNvPr id="149" name="Picture 20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0" name="Line 2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1" name="Line 2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6" name="Group 204"/>
            <p:cNvGrpSpPr>
              <a:grpSpLocks/>
            </p:cNvGrpSpPr>
            <p:nvPr/>
          </p:nvGrpSpPr>
          <p:grpSpPr bwMode="auto">
            <a:xfrm>
              <a:off x="1219200" y="2212975"/>
              <a:ext cx="1063625" cy="1408113"/>
              <a:chOff x="192" y="720"/>
              <a:chExt cx="670" cy="887"/>
            </a:xfrm>
          </p:grpSpPr>
          <p:pic>
            <p:nvPicPr>
              <p:cNvPr id="146" name="Picture 20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7" name="Line 2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8" name="Line 2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7" name="Group 208"/>
            <p:cNvGrpSpPr>
              <a:grpSpLocks/>
            </p:cNvGrpSpPr>
            <p:nvPr/>
          </p:nvGrpSpPr>
          <p:grpSpPr bwMode="auto">
            <a:xfrm>
              <a:off x="1371600" y="2365375"/>
              <a:ext cx="1063625" cy="1408113"/>
              <a:chOff x="192" y="720"/>
              <a:chExt cx="670" cy="887"/>
            </a:xfrm>
          </p:grpSpPr>
          <p:pic>
            <p:nvPicPr>
              <p:cNvPr id="143" name="Picture 20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4" name="Line 2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5" name="Line 2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8" name="Group 212"/>
            <p:cNvGrpSpPr>
              <a:grpSpLocks/>
            </p:cNvGrpSpPr>
            <p:nvPr/>
          </p:nvGrpSpPr>
          <p:grpSpPr bwMode="auto">
            <a:xfrm>
              <a:off x="1524000" y="2517775"/>
              <a:ext cx="1063625" cy="1408113"/>
              <a:chOff x="192" y="720"/>
              <a:chExt cx="670" cy="887"/>
            </a:xfrm>
          </p:grpSpPr>
          <p:pic>
            <p:nvPicPr>
              <p:cNvPr id="140" name="Picture 21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1" name="Line 2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2" name="Line 2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9" name="Group 216"/>
            <p:cNvGrpSpPr>
              <a:grpSpLocks/>
            </p:cNvGrpSpPr>
            <p:nvPr/>
          </p:nvGrpSpPr>
          <p:grpSpPr bwMode="auto">
            <a:xfrm>
              <a:off x="1676400" y="2670175"/>
              <a:ext cx="1063625" cy="1408113"/>
              <a:chOff x="192" y="720"/>
              <a:chExt cx="670" cy="887"/>
            </a:xfrm>
          </p:grpSpPr>
          <p:pic>
            <p:nvPicPr>
              <p:cNvPr id="137" name="Picture 21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8" name="Line 2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9" name="Line 2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0" name="Group 220"/>
            <p:cNvGrpSpPr>
              <a:grpSpLocks/>
            </p:cNvGrpSpPr>
            <p:nvPr/>
          </p:nvGrpSpPr>
          <p:grpSpPr bwMode="auto">
            <a:xfrm>
              <a:off x="1828800" y="2822575"/>
              <a:ext cx="1063625" cy="1408113"/>
              <a:chOff x="192" y="720"/>
              <a:chExt cx="670" cy="887"/>
            </a:xfrm>
          </p:grpSpPr>
          <p:pic>
            <p:nvPicPr>
              <p:cNvPr id="134" name="Picture 22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5" name="Line 2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6" name="Line 2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1" name="Group 224"/>
            <p:cNvGrpSpPr>
              <a:grpSpLocks/>
            </p:cNvGrpSpPr>
            <p:nvPr/>
          </p:nvGrpSpPr>
          <p:grpSpPr bwMode="auto">
            <a:xfrm>
              <a:off x="1981200" y="2974975"/>
              <a:ext cx="1063625" cy="1408113"/>
              <a:chOff x="192" y="720"/>
              <a:chExt cx="670" cy="887"/>
            </a:xfrm>
          </p:grpSpPr>
          <p:pic>
            <p:nvPicPr>
              <p:cNvPr id="131" name="Picture 22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2" name="Line 2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3" name="Line 2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2" name="Group 228"/>
            <p:cNvGrpSpPr>
              <a:grpSpLocks/>
            </p:cNvGrpSpPr>
            <p:nvPr/>
          </p:nvGrpSpPr>
          <p:grpSpPr bwMode="auto">
            <a:xfrm>
              <a:off x="2133600" y="3127375"/>
              <a:ext cx="1063625" cy="1408113"/>
              <a:chOff x="192" y="720"/>
              <a:chExt cx="670" cy="887"/>
            </a:xfrm>
          </p:grpSpPr>
          <p:pic>
            <p:nvPicPr>
              <p:cNvPr id="128" name="Picture 22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9" name="Line 2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0" name="Line 2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3" name="Group 232"/>
            <p:cNvGrpSpPr>
              <a:grpSpLocks/>
            </p:cNvGrpSpPr>
            <p:nvPr/>
          </p:nvGrpSpPr>
          <p:grpSpPr bwMode="auto">
            <a:xfrm>
              <a:off x="2286000" y="3279775"/>
              <a:ext cx="1063625" cy="1408113"/>
              <a:chOff x="192" y="720"/>
              <a:chExt cx="670" cy="887"/>
            </a:xfrm>
          </p:grpSpPr>
          <p:pic>
            <p:nvPicPr>
              <p:cNvPr id="125" name="Picture 23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6" name="Line 2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7" name="Line 2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4" name="Group 236"/>
            <p:cNvGrpSpPr>
              <a:grpSpLocks/>
            </p:cNvGrpSpPr>
            <p:nvPr/>
          </p:nvGrpSpPr>
          <p:grpSpPr bwMode="auto">
            <a:xfrm>
              <a:off x="2438400" y="3432175"/>
              <a:ext cx="1063625" cy="1408113"/>
              <a:chOff x="192" y="720"/>
              <a:chExt cx="670" cy="887"/>
            </a:xfrm>
          </p:grpSpPr>
          <p:pic>
            <p:nvPicPr>
              <p:cNvPr id="122" name="Picture 23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3" name="Line 2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4" name="Line 2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5" name="Group 240"/>
            <p:cNvGrpSpPr>
              <a:grpSpLocks/>
            </p:cNvGrpSpPr>
            <p:nvPr/>
          </p:nvGrpSpPr>
          <p:grpSpPr bwMode="auto">
            <a:xfrm>
              <a:off x="2590800" y="3584575"/>
              <a:ext cx="1063625" cy="1408113"/>
              <a:chOff x="192" y="720"/>
              <a:chExt cx="670" cy="887"/>
            </a:xfrm>
          </p:grpSpPr>
          <p:pic>
            <p:nvPicPr>
              <p:cNvPr id="119" name="Picture 24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0" name="Line 24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1" name="Line 24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pic>
          <p:nvPicPr>
            <p:cNvPr id="116" name="Picture 244" descr="slice"/>
            <p:cNvPicPr>
              <a:picLocks noChangeAspect="1" noChangeArrowheads="1"/>
            </p:cNvPicPr>
            <p:nvPr/>
          </p:nvPicPr>
          <p:blipFill>
            <a:blip r:embed="rId3"/>
            <a:srcRect l="14081" t="28236" r="54173" b="42599"/>
            <a:stretch>
              <a:fillRect/>
            </a:stretch>
          </p:blipFill>
          <p:spPr bwMode="auto">
            <a:xfrm>
              <a:off x="2743200" y="3736975"/>
              <a:ext cx="1063625" cy="1408113"/>
            </a:xfrm>
            <a:prstGeom prst="rect">
              <a:avLst/>
            </a:prstGeom>
            <a:noFill/>
            <a:ln w="9525">
              <a:noFill/>
              <a:miter lim="800000"/>
              <a:headEnd/>
              <a:tailEnd/>
            </a:ln>
          </p:spPr>
        </p:pic>
        <p:sp>
          <p:nvSpPr>
            <p:cNvPr id="117" name="Line 245"/>
            <p:cNvSpPr>
              <a:spLocks noChangeShapeType="1"/>
            </p:cNvSpPr>
            <p:nvPr/>
          </p:nvSpPr>
          <p:spPr bwMode="auto">
            <a:xfrm flipV="1">
              <a:off x="3686175" y="3736975"/>
              <a:ext cx="0" cy="1408113"/>
            </a:xfrm>
            <a:prstGeom prst="line">
              <a:avLst/>
            </a:prstGeom>
            <a:noFill/>
            <a:ln w="19050">
              <a:solidFill>
                <a:srgbClr val="FF6600"/>
              </a:solidFill>
              <a:round/>
              <a:headEnd/>
              <a:tailEnd/>
            </a:ln>
          </p:spPr>
          <p:txBody>
            <a:bodyPr wrap="none" anchor="ctr"/>
            <a:lstStyle/>
            <a:p>
              <a:endParaRPr lang="en-US"/>
            </a:p>
          </p:txBody>
        </p:sp>
        <p:sp>
          <p:nvSpPr>
            <p:cNvPr id="118" name="Line 246"/>
            <p:cNvSpPr>
              <a:spLocks noChangeShapeType="1"/>
            </p:cNvSpPr>
            <p:nvPr/>
          </p:nvSpPr>
          <p:spPr bwMode="auto">
            <a:xfrm flipV="1">
              <a:off x="2743200" y="4511675"/>
              <a:ext cx="1063625" cy="0"/>
            </a:xfrm>
            <a:prstGeom prst="line">
              <a:avLst/>
            </a:prstGeom>
            <a:noFill/>
            <a:ln w="19050">
              <a:solidFill>
                <a:srgbClr val="FF6600"/>
              </a:solidFill>
              <a:round/>
              <a:headEnd/>
              <a:tailEnd/>
            </a:ln>
          </p:spPr>
          <p:txBody>
            <a:bodyPr wrap="none" anchor="ctr"/>
            <a:lstStyle/>
            <a:p>
              <a:endParaRPr lang="en-US"/>
            </a:p>
          </p:txBody>
        </p:sp>
      </p:grpSp>
      <p:grpSp>
        <p:nvGrpSpPr>
          <p:cNvPr id="167" name="Group 166"/>
          <p:cNvGrpSpPr/>
          <p:nvPr/>
        </p:nvGrpSpPr>
        <p:grpSpPr>
          <a:xfrm>
            <a:off x="5929607" y="2046793"/>
            <a:ext cx="2070100" cy="4262438"/>
            <a:chOff x="4695825" y="1568450"/>
            <a:chExt cx="2070100" cy="4262438"/>
          </a:xfrm>
        </p:grpSpPr>
        <p:sp>
          <p:nvSpPr>
            <p:cNvPr id="168"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169"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170"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171"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172"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173" name="Content Placeholder 2"/>
          <p:cNvSpPr txBox="1">
            <a:spLocks/>
          </p:cNvSpPr>
          <p:nvPr/>
        </p:nvSpPr>
        <p:spPr>
          <a:xfrm>
            <a:off x="8261796" y="2118879"/>
            <a:ext cx="3224131" cy="419785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200" dirty="0"/>
              <a:t>Pre-processing made sure </a:t>
            </a:r>
            <a:r>
              <a:rPr lang="en-GB" sz="2200" dirty="0" smtClean="0"/>
              <a:t>voxel locations are </a:t>
            </a:r>
            <a:r>
              <a:rPr lang="en-GB" sz="2200" dirty="0"/>
              <a:t>consistent over </a:t>
            </a:r>
            <a:r>
              <a:rPr lang="en-GB" sz="2200" dirty="0" smtClean="0"/>
              <a:t>time</a:t>
            </a:r>
          </a:p>
          <a:p>
            <a:endParaRPr lang="en-GB" sz="2200" dirty="0"/>
          </a:p>
          <a:p>
            <a:pPr marL="285750" indent="-285750">
              <a:buFont typeface="Arial" panose="020B0604020202020204" pitchFamily="34" charset="0"/>
              <a:buChar char="•"/>
            </a:pPr>
            <a:r>
              <a:rPr lang="en-GB" sz="2200" dirty="0" smtClean="0"/>
              <a:t>Our data is represented as a time-series for </a:t>
            </a:r>
            <a:r>
              <a:rPr lang="en-GB" sz="2200" b="1" dirty="0"/>
              <a:t>each voxel </a:t>
            </a:r>
            <a:r>
              <a:rPr lang="en-GB" sz="2200" dirty="0" smtClean="0"/>
              <a:t>capturing </a:t>
            </a:r>
            <a:r>
              <a:rPr lang="en-GB" sz="2200" dirty="0"/>
              <a:t>changes in the BOLD </a:t>
            </a:r>
            <a:r>
              <a:rPr lang="en-GB" sz="2200" dirty="0" smtClean="0"/>
              <a:t>signal, tracked over the duration of our experiment.</a:t>
            </a:r>
          </a:p>
        </p:txBody>
      </p:sp>
      <p:sp>
        <p:nvSpPr>
          <p:cNvPr id="174" name="Line 166">
            <a:extLst>
              <a:ext uri="{FF2B5EF4-FFF2-40B4-BE49-F238E27FC236}">
                <a16:creationId xmlns:a16="http://schemas.microsoft.com/office/drawing/2014/main" id="{C9723F6A-5716-436E-9D3A-AA2B20073EAD}"/>
              </a:ext>
            </a:extLst>
          </p:cNvPr>
          <p:cNvSpPr>
            <a:spLocks noChangeShapeType="1"/>
          </p:cNvSpPr>
          <p:nvPr/>
        </p:nvSpPr>
        <p:spPr bwMode="auto">
          <a:xfrm>
            <a:off x="4719200" y="4522749"/>
            <a:ext cx="2672650" cy="970507"/>
          </a:xfrm>
          <a:prstGeom prst="line">
            <a:avLst/>
          </a:prstGeom>
          <a:ln w="57150">
            <a:solidFill>
              <a:schemeClr val="accent4">
                <a:alpha val="49000"/>
              </a:schemeClr>
            </a:solidFill>
            <a:headEnd/>
            <a:tailEnd type="triangle" w="med" len="med"/>
          </a:ln>
          <a:extLst/>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sp>
        <p:nvSpPr>
          <p:cNvPr id="188" name="Line 166">
            <a:extLst>
              <a:ext uri="{FF2B5EF4-FFF2-40B4-BE49-F238E27FC236}">
                <a16:creationId xmlns:a16="http://schemas.microsoft.com/office/drawing/2014/main" id="{C9723F6A-5716-436E-9D3A-AA2B20073EAD}"/>
              </a:ext>
            </a:extLst>
          </p:cNvPr>
          <p:cNvSpPr>
            <a:spLocks noChangeShapeType="1"/>
          </p:cNvSpPr>
          <p:nvPr/>
        </p:nvSpPr>
        <p:spPr bwMode="auto">
          <a:xfrm flipV="1">
            <a:off x="1990759" y="2118877"/>
            <a:ext cx="5737486" cy="252988"/>
          </a:xfrm>
          <a:prstGeom prst="line">
            <a:avLst/>
          </a:prstGeom>
          <a:ln w="57150">
            <a:solidFill>
              <a:schemeClr val="accent4">
                <a:alpha val="49000"/>
              </a:schemeClr>
            </a:solidFill>
            <a:headEnd/>
            <a:tailEnd type="triangle" w="med" len="med"/>
          </a:ln>
          <a:extLst/>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spTree>
    <p:extLst>
      <p:ext uri="{BB962C8B-B14F-4D97-AF65-F5344CB8AC3E}">
        <p14:creationId xmlns:p14="http://schemas.microsoft.com/office/powerpoint/2010/main" val="26467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wipe(down)">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Define a complementary contrast, e.g. “Rest &gt; Listening”, and use the complementary code, e.g. “[-1 0]”</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0" y="1620044"/>
            <a:ext cx="5686425" cy="4762500"/>
          </a:xfrm>
          <a:prstGeom prst="rect">
            <a:avLst/>
          </a:prstGeom>
        </p:spPr>
      </p:pic>
    </p:spTree>
    <p:extLst>
      <p:ext uri="{BB962C8B-B14F-4D97-AF65-F5344CB8AC3E}">
        <p14:creationId xmlns:p14="http://schemas.microsoft.com/office/powerpoint/2010/main" val="3627226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To view a contrast, select the name of the desired contrast, e.g. “Listening &gt; Rest”</a:t>
            </a:r>
          </a:p>
          <a:p>
            <a:r>
              <a:rPr lang="en-GB" sz="2000" dirty="0"/>
              <a:t>Press “Done”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05" y="1414463"/>
            <a:ext cx="5667375" cy="4762500"/>
          </a:xfrm>
          <a:prstGeom prst="rect">
            <a:avLst/>
          </a:prstGeom>
        </p:spPr>
      </p:pic>
      <p:sp>
        <p:nvSpPr>
          <p:cNvPr id="5" name="Rectangle 4"/>
          <p:cNvSpPr/>
          <p:nvPr/>
        </p:nvSpPr>
        <p:spPr>
          <a:xfrm>
            <a:off x="3923967" y="5294377"/>
            <a:ext cx="712041"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026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Do you want to mask your results with a particular contrast?</a:t>
            </a:r>
          </a:p>
          <a:p>
            <a:pPr lvl="1"/>
            <a:r>
              <a:rPr lang="en-GB" sz="1600" dirty="0"/>
              <a:t>By masking your results, you are only selecting those voxels which have been specified by the masking contrast </a:t>
            </a:r>
            <a:r>
              <a:rPr lang="en-GB" sz="1200" dirty="0"/>
              <a:t>(not applicable in our example)</a:t>
            </a:r>
          </a:p>
          <a:p>
            <a:r>
              <a:rPr lang="en-GB" sz="2000" dirty="0"/>
              <a:t>In this case, select “none”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490663"/>
            <a:ext cx="4543425" cy="4686300"/>
          </a:xfrm>
          <a:prstGeom prst="rect">
            <a:avLst/>
          </a:prstGeom>
        </p:spPr>
      </p:pic>
    </p:spTree>
    <p:extLst>
      <p:ext uri="{BB962C8B-B14F-4D97-AF65-F5344CB8AC3E}">
        <p14:creationId xmlns:p14="http://schemas.microsoft.com/office/powerpoint/2010/main" val="33573143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500188"/>
            <a:ext cx="4543425" cy="4676775"/>
          </a:xfrm>
          <a:prstGeom prst="rect">
            <a:avLst/>
          </a:prstGeom>
        </p:spPr>
      </p:pic>
    </p:spTree>
    <p:extLst>
      <p:ext uri="{BB962C8B-B14F-4D97-AF65-F5344CB8AC3E}">
        <p14:creationId xmlns:p14="http://schemas.microsoft.com/office/powerpoint/2010/main" val="3923222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pPr lvl="1"/>
            <a:r>
              <a:rPr lang="en-GB" sz="1600" dirty="0"/>
              <a:t>Select the default value of “0.05”</a:t>
            </a:r>
          </a:p>
          <a:p>
            <a:pPr lvl="1"/>
            <a:endParaRPr lang="en-GB" sz="16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95" y="1481138"/>
            <a:ext cx="4543425" cy="4695825"/>
          </a:xfrm>
          <a:prstGeom prst="rect">
            <a:avLst/>
          </a:prstGeom>
        </p:spPr>
      </p:pic>
    </p:spTree>
    <p:extLst>
      <p:ext uri="{BB962C8B-B14F-4D97-AF65-F5344CB8AC3E}">
        <p14:creationId xmlns:p14="http://schemas.microsoft.com/office/powerpoint/2010/main" val="482074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What do you want your cluster extent threshold </a:t>
            </a:r>
            <a:r>
              <a:rPr lang="en-GB" sz="2000" i="1" dirty="0"/>
              <a:t>k</a:t>
            </a:r>
            <a:r>
              <a:rPr lang="en-GB" sz="2000" dirty="0"/>
              <a:t> to be?</a:t>
            </a:r>
          </a:p>
          <a:p>
            <a:r>
              <a:rPr lang="en-GB" sz="2000" dirty="0"/>
              <a:t>Accept the default value, “0”</a:t>
            </a:r>
          </a:p>
          <a:p>
            <a:pPr lvl="1"/>
            <a:r>
              <a:rPr lang="en-GB" sz="1600" dirty="0"/>
              <a:t>This will produce SPMs with clusters containing at least </a:t>
            </a:r>
            <a:r>
              <a:rPr lang="en-GB" sz="1600" i="1" dirty="0"/>
              <a:t>k</a:t>
            </a:r>
            <a:r>
              <a:rPr lang="en-GB" sz="1600" dirty="0"/>
              <a:t> (in our case, 0) voxels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70" y="1490663"/>
            <a:ext cx="4562475" cy="4686300"/>
          </a:xfrm>
          <a:prstGeom prst="rect">
            <a:avLst/>
          </a:prstGeom>
        </p:spPr>
      </p:pic>
    </p:spTree>
    <p:extLst>
      <p:ext uri="{BB962C8B-B14F-4D97-AF65-F5344CB8AC3E}">
        <p14:creationId xmlns:p14="http://schemas.microsoft.com/office/powerpoint/2010/main" val="2483712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SPM will show those voxels which reach our threshold in the “Listening &gt; Rest” contrast in the Graphics window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98842"/>
            <a:ext cx="6082817" cy="4778122"/>
          </a:xfrm>
          <a:prstGeom prst="rect">
            <a:avLst/>
          </a:prstGeom>
        </p:spPr>
      </p:pic>
    </p:spTree>
    <p:extLst>
      <p:ext uri="{BB962C8B-B14F-4D97-AF65-F5344CB8AC3E}">
        <p14:creationId xmlns:p14="http://schemas.microsoft.com/office/powerpoint/2010/main" val="17460917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8077579" y="1674684"/>
            <a:ext cx="3644521" cy="4351338"/>
          </a:xfrm>
        </p:spPr>
        <p:txBody>
          <a:bodyPr>
            <a:normAutofit/>
          </a:bodyPr>
          <a:lstStyle/>
          <a:p>
            <a:r>
              <a:rPr lang="en-GB" sz="2000" dirty="0"/>
              <a:t>SPM will also display a statistical table for our results</a:t>
            </a:r>
            <a:endParaRPr lang="en-GB"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86"/>
          <a:stretch/>
        </p:blipFill>
        <p:spPr>
          <a:xfrm>
            <a:off x="1440625" y="1499191"/>
            <a:ext cx="6330946" cy="4326997"/>
          </a:xfrm>
          <a:prstGeom prst="rect">
            <a:avLst/>
          </a:prstGeom>
        </p:spPr>
      </p:pic>
    </p:spTree>
    <p:extLst>
      <p:ext uri="{BB962C8B-B14F-4D97-AF65-F5344CB8AC3E}">
        <p14:creationId xmlns:p14="http://schemas.microsoft.com/office/powerpoint/2010/main" val="32636057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21" y="1446969"/>
            <a:ext cx="4543425" cy="4905375"/>
          </a:xfrm>
          <a:prstGeom prst="rect">
            <a:avLst/>
          </a:prstGeom>
        </p:spPr>
      </p:pic>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In SPM’s interactive window we can produce different statistical tables and visualisations of our data</a:t>
            </a:r>
            <a:endParaRPr lang="en-GB" sz="1600" dirty="0"/>
          </a:p>
        </p:txBody>
      </p:sp>
      <p:grpSp>
        <p:nvGrpSpPr>
          <p:cNvPr id="6" name="Group 5"/>
          <p:cNvGrpSpPr/>
          <p:nvPr/>
        </p:nvGrpSpPr>
        <p:grpSpPr>
          <a:xfrm>
            <a:off x="5127535" y="3736308"/>
            <a:ext cx="1495409" cy="1189724"/>
            <a:chOff x="4735774" y="2972843"/>
            <a:chExt cx="1495409" cy="1189724"/>
          </a:xfrm>
        </p:grpSpPr>
        <p:sp>
          <p:nvSpPr>
            <p:cNvPr id="7" name="TextBox 6"/>
            <p:cNvSpPr txBox="1"/>
            <p:nvPr/>
          </p:nvSpPr>
          <p:spPr>
            <a:xfrm>
              <a:off x="4735774" y="2972843"/>
              <a:ext cx="149540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Visualisations</a:t>
              </a:r>
            </a:p>
          </p:txBody>
        </p:sp>
        <p:cxnSp>
          <p:nvCxnSpPr>
            <p:cNvPr id="8" name="Straight Arrow Connector 7"/>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404266" y="3141446"/>
            <a:ext cx="1740285" cy="1147090"/>
            <a:chOff x="4735774" y="2972843"/>
            <a:chExt cx="1740285" cy="1147090"/>
          </a:xfrm>
        </p:grpSpPr>
        <p:sp>
          <p:nvSpPr>
            <p:cNvPr id="10" name="TextBox 9"/>
            <p:cNvSpPr txBox="1"/>
            <p:nvPr/>
          </p:nvSpPr>
          <p:spPr>
            <a:xfrm>
              <a:off x="4735774" y="2972843"/>
              <a:ext cx="1740285"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Statistical tables</a:t>
              </a:r>
            </a:p>
          </p:txBody>
        </p:sp>
        <p:cxnSp>
          <p:nvCxnSpPr>
            <p:cNvPr id="11" name="Straight Arrow Connector 10"/>
            <p:cNvCxnSpPr/>
            <p:nvPr/>
          </p:nvCxnSpPr>
          <p:spPr>
            <a:xfrm>
              <a:off x="5786652" y="3342175"/>
              <a:ext cx="401088" cy="777758"/>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502698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394569" y="1825625"/>
            <a:ext cx="4449170" cy="4351338"/>
          </a:xfrm>
        </p:spPr>
        <p:txBody>
          <a:bodyPr>
            <a:normAutofit/>
          </a:bodyPr>
          <a:lstStyle/>
          <a:p>
            <a:r>
              <a:rPr lang="en-GB" sz="2000" dirty="0">
                <a:solidFill>
                  <a:schemeClr val="tx1"/>
                </a:solidFill>
              </a:rPr>
              <a:t>You can experiment with overlays to display your data</a:t>
            </a:r>
            <a:endParaRPr lang="en-GB" sz="1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24" y="1482122"/>
            <a:ext cx="3460186" cy="503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55" y="2873122"/>
            <a:ext cx="4952254" cy="3303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193" y="1319624"/>
            <a:ext cx="4830586" cy="2059499"/>
          </a:xfrm>
          <a:prstGeom prst="rect">
            <a:avLst/>
          </a:prstGeom>
        </p:spPr>
      </p:pic>
    </p:spTree>
    <p:extLst>
      <p:ext uri="{BB962C8B-B14F-4D97-AF65-F5344CB8AC3E}">
        <p14:creationId xmlns:p14="http://schemas.microsoft.com/office/powerpoint/2010/main" val="240687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the data </a:t>
            </a:r>
            <a:br>
              <a:rPr lang="en-GB" dirty="0" smtClean="0"/>
            </a:br>
            <a:r>
              <a:rPr lang="en-GB" dirty="0" smtClean="0"/>
              <a:t>statistically</a:t>
            </a:r>
            <a:endParaRPr lang="en-GB" dirty="0"/>
          </a:p>
        </p:txBody>
      </p:sp>
      <p:sp>
        <p:nvSpPr>
          <p:cNvPr id="3" name="Content Placeholder 2"/>
          <p:cNvSpPr>
            <a:spLocks noGrp="1"/>
          </p:cNvSpPr>
          <p:nvPr>
            <p:ph idx="1"/>
          </p:nvPr>
        </p:nvSpPr>
        <p:spPr>
          <a:xfrm>
            <a:off x="1251678" y="2136780"/>
            <a:ext cx="10178322" cy="4351338"/>
          </a:xfrm>
        </p:spPr>
        <p:txBody>
          <a:bodyPr>
            <a:normAutofit/>
          </a:bodyPr>
          <a:lstStyle/>
          <a:p>
            <a:r>
              <a:rPr lang="en-GB" sz="2400" b="1" dirty="0">
                <a:solidFill>
                  <a:schemeClr val="accent2">
                    <a:lumMod val="75000"/>
                  </a:schemeClr>
                </a:solidFill>
              </a:rPr>
              <a:t>Mass univariate approach: </a:t>
            </a:r>
            <a:r>
              <a:rPr lang="en-GB" sz="2400" dirty="0">
                <a:solidFill>
                  <a:schemeClr val="tx1"/>
                </a:solidFill>
              </a:rPr>
              <a:t>using the same </a:t>
            </a:r>
            <a:r>
              <a:rPr lang="en-GB" sz="2400" dirty="0" smtClean="0">
                <a:solidFill>
                  <a:schemeClr val="tx1"/>
                </a:solidFill>
              </a:rPr>
              <a:t/>
            </a:r>
            <a:br>
              <a:rPr lang="en-GB" sz="2400" dirty="0" smtClean="0">
                <a:solidFill>
                  <a:schemeClr val="tx1"/>
                </a:solidFill>
              </a:rPr>
            </a:br>
            <a:r>
              <a:rPr lang="en-GB" sz="2400" dirty="0" smtClean="0">
                <a:solidFill>
                  <a:schemeClr val="tx1"/>
                </a:solidFill>
              </a:rPr>
              <a:t>statistical analysis </a:t>
            </a:r>
            <a:r>
              <a:rPr lang="en-GB" sz="2400" dirty="0">
                <a:solidFill>
                  <a:schemeClr val="tx1"/>
                </a:solidFill>
              </a:rPr>
              <a:t>on every single voxel </a:t>
            </a:r>
          </a:p>
          <a:p>
            <a:endParaRPr lang="en-GB" sz="2400" dirty="0"/>
          </a:p>
          <a:p>
            <a:pPr marL="0" indent="0">
              <a:buNone/>
            </a:pPr>
            <a:r>
              <a:rPr lang="en-GB" sz="2400" i="1" dirty="0">
                <a:solidFill>
                  <a:schemeClr val="tx1"/>
                </a:solidFill>
              </a:rPr>
              <a:t>We are looking at the relationship between:</a:t>
            </a:r>
          </a:p>
          <a:p>
            <a:r>
              <a:rPr lang="en-GB" sz="2400" b="1" i="1" dirty="0">
                <a:solidFill>
                  <a:schemeClr val="tx1"/>
                </a:solidFill>
              </a:rPr>
              <a:t>Y</a:t>
            </a:r>
            <a:r>
              <a:rPr lang="en-GB" sz="2400" dirty="0">
                <a:solidFill>
                  <a:schemeClr val="tx1"/>
                </a:solidFill>
              </a:rPr>
              <a:t> = dependent variable (BOLD signal)</a:t>
            </a:r>
          </a:p>
          <a:p>
            <a:r>
              <a:rPr lang="en-GB" sz="2400" b="1" i="1" dirty="0">
                <a:solidFill>
                  <a:schemeClr val="tx1"/>
                </a:solidFill>
              </a:rPr>
              <a:t>X</a:t>
            </a:r>
            <a:r>
              <a:rPr lang="en-GB" sz="2400" dirty="0">
                <a:solidFill>
                  <a:schemeClr val="tx1"/>
                </a:solidFill>
              </a:rPr>
              <a:t> = </a:t>
            </a:r>
            <a:r>
              <a:rPr lang="en-GB" sz="2400" dirty="0" err="1">
                <a:solidFill>
                  <a:schemeClr val="tx1"/>
                </a:solidFill>
              </a:rPr>
              <a:t>regressor</a:t>
            </a:r>
            <a:r>
              <a:rPr lang="en-GB" sz="2400" dirty="0">
                <a:solidFill>
                  <a:schemeClr val="tx1"/>
                </a:solidFill>
              </a:rPr>
              <a:t> (experimental </a:t>
            </a:r>
            <a:r>
              <a:rPr lang="en-GB" sz="2400" dirty="0" smtClean="0">
                <a:solidFill>
                  <a:schemeClr val="tx1"/>
                </a:solidFill>
              </a:rPr>
              <a:t>manipulation/condition)</a:t>
            </a:r>
            <a:endParaRPr lang="en-GB" sz="2400" dirty="0">
              <a:solidFill>
                <a:schemeClr val="tx1"/>
              </a:solidFill>
            </a:endParaRPr>
          </a:p>
          <a:p>
            <a:pPr marL="0" indent="0">
              <a:buNone/>
            </a:pPr>
            <a:endParaRPr lang="en-GB" sz="2400" dirty="0">
              <a:solidFill>
                <a:schemeClr val="tx1"/>
              </a:solidFill>
            </a:endParaRPr>
          </a:p>
          <a:p>
            <a:r>
              <a:rPr lang="en-GB" sz="2400" dirty="0" smtClean="0">
                <a:solidFill>
                  <a:schemeClr val="tx1"/>
                </a:solidFill>
              </a:rPr>
              <a:t>Do this using a </a:t>
            </a:r>
            <a:r>
              <a:rPr lang="en-GB" sz="2400" dirty="0" smtClean="0">
                <a:solidFill>
                  <a:schemeClr val="tx1"/>
                </a:solidFill>
              </a:rPr>
              <a:t>General Linear Model…</a:t>
            </a:r>
            <a:endParaRPr lang="en-GB" sz="2400" dirty="0">
              <a:solidFill>
                <a:schemeClr val="tx1"/>
              </a:solidFill>
            </a:endParaRPr>
          </a:p>
        </p:txBody>
      </p:sp>
      <p:pic>
        <p:nvPicPr>
          <p:cNvPr id="7170" name="Picture 2" descr="Image result for voxel wise time series"/>
          <p:cNvPicPr>
            <a:picLocks noChangeAspect="1" noChangeArrowheads="1"/>
          </p:cNvPicPr>
          <p:nvPr/>
        </p:nvPicPr>
        <p:blipFill rotWithShape="1">
          <a:blip r:embed="rId3">
            <a:extLst>
              <a:ext uri="{28A0092B-C50C-407E-A947-70E740481C1C}">
                <a14:useLocalDpi xmlns:a14="http://schemas.microsoft.com/office/drawing/2010/main" val="0"/>
              </a:ext>
            </a:extLst>
          </a:blip>
          <a:srcRect l="5749" b="10484"/>
          <a:stretch/>
        </p:blipFill>
        <p:spPr bwMode="auto">
          <a:xfrm>
            <a:off x="8557297" y="1874517"/>
            <a:ext cx="2872703" cy="233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21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Take-home message</a:t>
            </a:r>
          </a:p>
        </p:txBody>
      </p:sp>
      <p:sp>
        <p:nvSpPr>
          <p:cNvPr id="3" name="Content Placeholder 2"/>
          <p:cNvSpPr>
            <a:spLocks noGrp="1"/>
          </p:cNvSpPr>
          <p:nvPr>
            <p:ph idx="1"/>
          </p:nvPr>
        </p:nvSpPr>
        <p:spPr>
          <a:xfrm>
            <a:off x="1948124" y="2317993"/>
            <a:ext cx="8295752" cy="2029417"/>
          </a:xfrm>
          <a:ln w="76200">
            <a:solidFill>
              <a:schemeClr val="accent2">
                <a:lumMod val="75000"/>
              </a:schemeClr>
            </a:solidFill>
          </a:ln>
        </p:spPr>
        <p:txBody>
          <a:bodyPr>
            <a:noAutofit/>
          </a:bodyPr>
          <a:lstStyle/>
          <a:p>
            <a:pPr marL="0" indent="0" algn="ctr">
              <a:spcBef>
                <a:spcPts val="0"/>
              </a:spcBef>
              <a:buNone/>
            </a:pPr>
            <a:endParaRPr lang="en-GB" sz="2400" dirty="0"/>
          </a:p>
          <a:p>
            <a:pPr marL="0" indent="0" algn="ctr">
              <a:spcBef>
                <a:spcPts val="0"/>
              </a:spcBef>
              <a:buNone/>
            </a:pPr>
            <a:r>
              <a:rPr lang="en-GB" sz="2400" dirty="0"/>
              <a:t>The contrasts we can choose and the interpretation of results depend on our </a:t>
            </a:r>
            <a:r>
              <a:rPr lang="en-GB" sz="2400" b="1" dirty="0"/>
              <a:t>model specification</a:t>
            </a:r>
            <a:r>
              <a:rPr lang="en-GB" sz="2400" dirty="0"/>
              <a:t>, which in turn depends on our </a:t>
            </a:r>
            <a:r>
              <a:rPr lang="en-GB" sz="2400" b="1" dirty="0"/>
              <a:t>experimental design</a:t>
            </a:r>
            <a:r>
              <a:rPr lang="en-GB" sz="2400" dirty="0"/>
              <a:t>!</a:t>
            </a:r>
          </a:p>
          <a:p>
            <a:pPr marL="0" indent="0" algn="ctr">
              <a:spcBef>
                <a:spcPts val="0"/>
              </a:spcBef>
              <a:buNone/>
            </a:pPr>
            <a:endParaRPr lang="en-GB" sz="2400" dirty="0"/>
          </a:p>
          <a:p>
            <a:pPr marL="0" indent="0">
              <a:spcBef>
                <a:spcPts val="0"/>
              </a:spcBef>
              <a:buNone/>
            </a:pPr>
            <a:endParaRPr lang="en-GB" sz="2400" dirty="0"/>
          </a:p>
        </p:txBody>
      </p:sp>
    </p:spTree>
    <p:extLst>
      <p:ext uri="{BB962C8B-B14F-4D97-AF65-F5344CB8AC3E}">
        <p14:creationId xmlns:p14="http://schemas.microsoft.com/office/powerpoint/2010/main" val="17379030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1251678" y="1668379"/>
            <a:ext cx="10178322" cy="4211213"/>
          </a:xfrm>
        </p:spPr>
        <p:txBody>
          <a:bodyPr>
            <a:normAutofit fontScale="55000" lnSpcReduction="20000"/>
          </a:bodyPr>
          <a:lstStyle/>
          <a:p>
            <a:r>
              <a:rPr lang="en-GB" dirty="0">
                <a:solidFill>
                  <a:schemeClr val="tx1"/>
                </a:solidFill>
              </a:rPr>
              <a:t>SPM12 Manual: </a:t>
            </a:r>
            <a:r>
              <a:rPr lang="en-GB" u="sng" dirty="0">
                <a:solidFill>
                  <a:schemeClr val="tx1"/>
                </a:solidFill>
              </a:rPr>
              <a:t>http://www.fil.ion.ucl.ac.uk/spm/doc/manual.pdf</a:t>
            </a:r>
            <a:r>
              <a:rPr lang="en-GB" dirty="0">
                <a:solidFill>
                  <a:schemeClr val="tx1"/>
                </a:solidFill>
              </a:rPr>
              <a:t> (</a:t>
            </a:r>
            <a:r>
              <a:rPr lang="en-GB" dirty="0" err="1">
                <a:solidFill>
                  <a:schemeClr val="tx1"/>
                </a:solidFill>
              </a:rPr>
              <a:t>Ashburner</a:t>
            </a:r>
            <a:r>
              <a:rPr lang="en-GB" dirty="0">
                <a:solidFill>
                  <a:schemeClr val="tx1"/>
                </a:solidFill>
              </a:rPr>
              <a:t> et al., 2015)</a:t>
            </a:r>
          </a:p>
          <a:p>
            <a:r>
              <a:rPr lang="en-GB" dirty="0">
                <a:solidFill>
                  <a:schemeClr val="tx1"/>
                </a:solidFill>
              </a:rPr>
              <a:t>Introduction to Statistical Parametric Mapping: </a:t>
            </a:r>
            <a:r>
              <a:rPr lang="en-GB" u="sng" dirty="0">
                <a:solidFill>
                  <a:schemeClr val="tx1"/>
                </a:solidFill>
              </a:rPr>
              <a:t>http://www.fil.ion.ucl.ac.uk/spm/doc/intro/</a:t>
            </a:r>
            <a:r>
              <a:rPr lang="en-GB" dirty="0">
                <a:solidFill>
                  <a:schemeClr val="tx1"/>
                </a:solidFill>
              </a:rPr>
              <a:t> (</a:t>
            </a:r>
            <a:r>
              <a:rPr lang="en-GB" dirty="0" err="1">
                <a:solidFill>
                  <a:schemeClr val="tx1"/>
                </a:solidFill>
              </a:rPr>
              <a:t>Friston</a:t>
            </a:r>
            <a:r>
              <a:rPr lang="en-GB" dirty="0">
                <a:solidFill>
                  <a:schemeClr val="tx1"/>
                </a:solidFill>
              </a:rPr>
              <a:t>, 2003)</a:t>
            </a:r>
          </a:p>
          <a:p>
            <a:r>
              <a:rPr lang="en-GB" dirty="0">
                <a:solidFill>
                  <a:schemeClr val="tx1"/>
                </a:solidFill>
              </a:rPr>
              <a:t>Human Brain Function 2</a:t>
            </a:r>
            <a:r>
              <a:rPr lang="en-GB" baseline="30000" dirty="0">
                <a:solidFill>
                  <a:schemeClr val="tx1"/>
                </a:solidFill>
              </a:rPr>
              <a:t>nd</a:t>
            </a:r>
            <a:r>
              <a:rPr lang="en-GB" dirty="0">
                <a:solidFill>
                  <a:schemeClr val="tx1"/>
                </a:solidFill>
              </a:rPr>
              <a:t> edition: </a:t>
            </a:r>
            <a:r>
              <a:rPr lang="en-GB" u="sng" dirty="0">
                <a:solidFill>
                  <a:schemeClr val="tx1"/>
                </a:solidFill>
              </a:rPr>
              <a:t>http://www.fil.ion.ucl.ac.uk/spm/doc/books/hbf2/</a:t>
            </a:r>
            <a:r>
              <a:rPr lang="en-GB" dirty="0">
                <a:solidFill>
                  <a:schemeClr val="tx1"/>
                </a:solidFill>
              </a:rPr>
              <a:t> (</a:t>
            </a:r>
            <a:r>
              <a:rPr lang="en-GB" dirty="0" err="1">
                <a:solidFill>
                  <a:schemeClr val="tx1"/>
                </a:solidFill>
              </a:rPr>
              <a:t>Ashburner</a:t>
            </a:r>
            <a:r>
              <a:rPr lang="en-GB" dirty="0">
                <a:solidFill>
                  <a:schemeClr val="tx1"/>
                </a:solidFill>
              </a:rPr>
              <a:t>, </a:t>
            </a:r>
            <a:r>
              <a:rPr lang="en-GB" dirty="0" err="1">
                <a:solidFill>
                  <a:schemeClr val="tx1"/>
                </a:solidFill>
              </a:rPr>
              <a:t>Friston</a:t>
            </a:r>
            <a:r>
              <a:rPr lang="en-GB" dirty="0">
                <a:solidFill>
                  <a:schemeClr val="tx1"/>
                </a:solidFill>
              </a:rPr>
              <a:t>, &amp; Penny), especially The general linear model (</a:t>
            </a:r>
            <a:r>
              <a:rPr lang="en-GB" dirty="0" err="1">
                <a:solidFill>
                  <a:schemeClr val="tx1"/>
                </a:solidFill>
              </a:rPr>
              <a:t>Kiebel</a:t>
            </a:r>
            <a:r>
              <a:rPr lang="en-GB" dirty="0">
                <a:solidFill>
                  <a:schemeClr val="tx1"/>
                </a:solidFill>
              </a:rPr>
              <a:t> &amp; Holmes), Analysis of fMRI </a:t>
            </a:r>
            <a:r>
              <a:rPr lang="en-GB" dirty="0" err="1">
                <a:solidFill>
                  <a:schemeClr val="tx1"/>
                </a:solidFill>
              </a:rPr>
              <a:t>timeseries</a:t>
            </a:r>
            <a:r>
              <a:rPr lang="en-GB" dirty="0">
                <a:solidFill>
                  <a:schemeClr val="tx1"/>
                </a:solidFill>
              </a:rPr>
              <a:t>: Linear time-invariant models, event-related fMRI and optimal experimental design (Rik Henson), and Contrasts and classical inference (</a:t>
            </a:r>
            <a:r>
              <a:rPr lang="en-GB" dirty="0" err="1">
                <a:solidFill>
                  <a:schemeClr val="tx1"/>
                </a:solidFill>
              </a:rPr>
              <a:t>Poline</a:t>
            </a:r>
            <a:r>
              <a:rPr lang="en-GB" dirty="0">
                <a:solidFill>
                  <a:schemeClr val="tx1"/>
                </a:solidFill>
              </a:rPr>
              <a:t>, </a:t>
            </a:r>
            <a:r>
              <a:rPr lang="en-GB" dirty="0" err="1">
                <a:solidFill>
                  <a:schemeClr val="tx1"/>
                </a:solidFill>
              </a:rPr>
              <a:t>Kherif</a:t>
            </a:r>
            <a:r>
              <a:rPr lang="en-GB" dirty="0">
                <a:solidFill>
                  <a:schemeClr val="tx1"/>
                </a:solidFill>
              </a:rPr>
              <a:t> &amp; Penny)</a:t>
            </a:r>
          </a:p>
          <a:p>
            <a:r>
              <a:rPr lang="en-GB" u="sng" dirty="0">
                <a:solidFill>
                  <a:schemeClr val="tx1"/>
                </a:solidFill>
              </a:rPr>
              <a:t>http://editthis.info/scnlab/Analysis</a:t>
            </a:r>
            <a:endParaRPr lang="en-GB" dirty="0">
              <a:solidFill>
                <a:schemeClr val="tx1"/>
              </a:solidFill>
            </a:endParaRPr>
          </a:p>
          <a:p>
            <a:r>
              <a:rPr lang="en-GB" dirty="0">
                <a:solidFill>
                  <a:schemeClr val="tx1"/>
                </a:solidFill>
              </a:rPr>
              <a:t>Principles of Analysis: </a:t>
            </a:r>
            <a:r>
              <a:rPr lang="en-GB" u="sng" dirty="0">
                <a:solidFill>
                  <a:schemeClr val="tx1"/>
                </a:solidFill>
              </a:rPr>
              <a:t>http://imaging.mrc-cbu.cam.ac.uk/imaging/AnalysisPrinciples</a:t>
            </a:r>
            <a:r>
              <a:rPr lang="en-GB" dirty="0">
                <a:solidFill>
                  <a:schemeClr val="tx1"/>
                </a:solidFill>
              </a:rPr>
              <a:t> (Rik Henson)</a:t>
            </a:r>
          </a:p>
          <a:p>
            <a:r>
              <a:rPr lang="en-GB" dirty="0">
                <a:solidFill>
                  <a:schemeClr val="tx1"/>
                </a:solidFill>
              </a:rPr>
              <a:t>Example Data Set from </a:t>
            </a:r>
            <a:r>
              <a:rPr lang="en-GB" u="sng" dirty="0">
                <a:solidFill>
                  <a:schemeClr val="tx1"/>
                </a:solidFill>
              </a:rPr>
              <a:t>http://www.fil.ion.ucl.ac.uk/spm/data/auditory/</a:t>
            </a:r>
            <a:r>
              <a:rPr lang="en-GB" dirty="0">
                <a:solidFill>
                  <a:schemeClr val="tx1"/>
                </a:solidFill>
              </a:rPr>
              <a:t> </a:t>
            </a:r>
          </a:p>
          <a:p>
            <a:r>
              <a:rPr lang="en-GB" dirty="0">
                <a:solidFill>
                  <a:schemeClr val="tx1"/>
                </a:solidFill>
              </a:rPr>
              <a:t>Slides from previous </a:t>
            </a:r>
            <a:r>
              <a:rPr lang="en-GB" dirty="0" err="1">
                <a:solidFill>
                  <a:schemeClr val="tx1"/>
                </a:solidFill>
              </a:rPr>
              <a:t>MfD</a:t>
            </a:r>
            <a:r>
              <a:rPr lang="en-GB" dirty="0">
                <a:solidFill>
                  <a:schemeClr val="tx1"/>
                </a:solidFill>
              </a:rPr>
              <a:t> presentations, </a:t>
            </a:r>
            <a:r>
              <a:rPr lang="en-GB" dirty="0" err="1">
                <a:solidFill>
                  <a:schemeClr val="tx1"/>
                </a:solidFill>
              </a:rPr>
              <a:t>inc.</a:t>
            </a:r>
            <a:r>
              <a:rPr lang="en-GB" dirty="0">
                <a:solidFill>
                  <a:schemeClr val="tx1"/>
                </a:solidFill>
              </a:rPr>
              <a:t> Elliot Freeman, Hugo </a:t>
            </a:r>
            <a:r>
              <a:rPr lang="en-GB" dirty="0" err="1">
                <a:solidFill>
                  <a:schemeClr val="tx1"/>
                </a:solidFill>
              </a:rPr>
              <a:t>Spiers</a:t>
            </a:r>
            <a:r>
              <a:rPr lang="en-GB" dirty="0">
                <a:solidFill>
                  <a:schemeClr val="tx1"/>
                </a:solidFill>
              </a:rPr>
              <a:t>, Beatriz </a:t>
            </a:r>
            <a:r>
              <a:rPr lang="en-GB" dirty="0" err="1">
                <a:solidFill>
                  <a:schemeClr val="tx1"/>
                </a:solidFill>
              </a:rPr>
              <a:t>Calvo</a:t>
            </a:r>
            <a:r>
              <a:rPr lang="en-GB" dirty="0">
                <a:solidFill>
                  <a:schemeClr val="tx1"/>
                </a:solidFill>
              </a:rPr>
              <a:t> &amp; Davina Bristow, Ramiro &amp; Sinead, Rebecca Knight &amp; Lorelei Howard, Clare Palmer &amp; </a:t>
            </a:r>
            <a:r>
              <a:rPr lang="en-GB" dirty="0" err="1">
                <a:solidFill>
                  <a:schemeClr val="tx1"/>
                </a:solidFill>
              </a:rPr>
              <a:t>Misun</a:t>
            </a:r>
            <a:r>
              <a:rPr lang="en-GB" dirty="0">
                <a:solidFill>
                  <a:schemeClr val="tx1"/>
                </a:solidFill>
              </a:rPr>
              <a:t> Kim</a:t>
            </a:r>
          </a:p>
          <a:p>
            <a:r>
              <a:rPr lang="en-GB" dirty="0">
                <a:solidFill>
                  <a:schemeClr val="tx1"/>
                </a:solidFill>
              </a:rPr>
              <a:t>Slides from </a:t>
            </a:r>
            <a:r>
              <a:rPr lang="en-GB" dirty="0" err="1">
                <a:solidFill>
                  <a:schemeClr val="tx1"/>
                </a:solidFill>
              </a:rPr>
              <a:t>coursera</a:t>
            </a:r>
            <a:r>
              <a:rPr lang="en-GB" dirty="0">
                <a:solidFill>
                  <a:schemeClr val="tx1"/>
                </a:solidFill>
              </a:rPr>
              <a:t> SPM course</a:t>
            </a:r>
          </a:p>
          <a:p>
            <a:r>
              <a:rPr lang="en-GB" dirty="0">
                <a:solidFill>
                  <a:schemeClr val="tx1"/>
                </a:solidFill>
              </a:rPr>
              <a:t>Joe Devlin’s slides from fMRI Analysis course 2013-14</a:t>
            </a:r>
          </a:p>
          <a:p>
            <a:r>
              <a:rPr lang="en-GB" u="sng" dirty="0">
                <a:solidFill>
                  <a:schemeClr val="tx1"/>
                </a:solidFill>
              </a:rPr>
              <a:t>http://www.anc.ed.ac.uk/CFIS/projects/prosody/material/slice8.jpg</a:t>
            </a:r>
          </a:p>
          <a:p>
            <a:r>
              <a:rPr lang="en-GB" u="sng" dirty="0">
                <a:solidFill>
                  <a:schemeClr val="tx1"/>
                </a:solidFill>
              </a:rPr>
              <a:t>https://www.sciencenews.org/sites/default/files/11543 </a:t>
            </a:r>
          </a:p>
          <a:p>
            <a:r>
              <a:rPr lang="en-GB" u="sng" dirty="0">
                <a:solidFill>
                  <a:schemeClr val="tx1"/>
                </a:solidFill>
              </a:rPr>
              <a:t>http://www.brainvoyager.com/bvqx/doc/UsersGuide/StatisticalAnalysis/TheGeneralLinearModel.html</a:t>
            </a:r>
          </a:p>
          <a:p>
            <a:r>
              <a:rPr lang="en-GB" dirty="0" err="1">
                <a:solidFill>
                  <a:schemeClr val="tx1"/>
                </a:solidFill>
              </a:rPr>
              <a:t>Pernet</a:t>
            </a:r>
            <a:r>
              <a:rPr lang="en-GB" dirty="0">
                <a:solidFill>
                  <a:schemeClr val="tx1"/>
                </a:solidFill>
              </a:rPr>
              <a:t>, C. R. (2014). Misconceptions in the use of the General Linear Model applied to functional MRI: a tutorial for junior neuro-imagers. </a:t>
            </a:r>
            <a:r>
              <a:rPr lang="en-GB" i="1" dirty="0">
                <a:solidFill>
                  <a:schemeClr val="tx1"/>
                </a:solidFill>
              </a:rPr>
              <a:t>Frontiers in Neuroscience</a:t>
            </a:r>
            <a:r>
              <a:rPr lang="en-GB" dirty="0">
                <a:solidFill>
                  <a:schemeClr val="tx1"/>
                </a:solidFill>
              </a:rPr>
              <a:t>, </a:t>
            </a:r>
            <a:r>
              <a:rPr lang="en-GB" i="1" dirty="0">
                <a:solidFill>
                  <a:schemeClr val="tx1"/>
                </a:solidFill>
              </a:rPr>
              <a:t>8</a:t>
            </a:r>
            <a:r>
              <a:rPr lang="en-GB" dirty="0">
                <a:solidFill>
                  <a:schemeClr val="tx1"/>
                </a:solidFill>
              </a:rPr>
              <a:t>, 1. </a:t>
            </a:r>
          </a:p>
          <a:p>
            <a:r>
              <a:rPr lang="en-GB" dirty="0">
                <a:solidFill>
                  <a:schemeClr val="tx1"/>
                </a:solidFill>
              </a:rPr>
              <a:t>Guillaume </a:t>
            </a:r>
            <a:r>
              <a:rPr lang="en-GB" dirty="0" err="1">
                <a:solidFill>
                  <a:schemeClr val="tx1"/>
                </a:solidFill>
              </a:rPr>
              <a:t>Flandin</a:t>
            </a:r>
            <a:r>
              <a:rPr lang="en-GB" dirty="0">
                <a:solidFill>
                  <a:schemeClr val="tx1"/>
                </a:solidFill>
              </a:rPr>
              <a:t> SPM Course slides</a:t>
            </a:r>
          </a:p>
          <a:p>
            <a:r>
              <a:rPr lang="en-GB" dirty="0">
                <a:solidFill>
                  <a:schemeClr val="tx1"/>
                </a:solidFill>
              </a:rPr>
              <a:t>Christophe Phillips Contrasts and statistical inference</a:t>
            </a:r>
          </a:p>
        </p:txBody>
      </p:sp>
    </p:spTree>
    <p:extLst>
      <p:ext uri="{BB962C8B-B14F-4D97-AF65-F5344CB8AC3E}">
        <p14:creationId xmlns:p14="http://schemas.microsoft.com/office/powerpoint/2010/main" val="362148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General Linear Model</a:t>
            </a:r>
          </a:p>
        </p:txBody>
      </p:sp>
      <p:sp>
        <p:nvSpPr>
          <p:cNvPr id="3" name="Content Placeholder 2"/>
          <p:cNvSpPr>
            <a:spLocks noGrp="1"/>
          </p:cNvSpPr>
          <p:nvPr>
            <p:ph idx="1"/>
          </p:nvPr>
        </p:nvSpPr>
        <p:spPr>
          <a:xfrm>
            <a:off x="1046640" y="5249088"/>
            <a:ext cx="2068531" cy="1463759"/>
          </a:xfrm>
        </p:spPr>
        <p:txBody>
          <a:bodyPr>
            <a:normAutofit/>
          </a:bodyPr>
          <a:lstStyle/>
          <a:p>
            <a:pPr marL="0" indent="0" algn="ctr">
              <a:buNone/>
            </a:pPr>
            <a:r>
              <a:rPr lang="en-GB" dirty="0">
                <a:solidFill>
                  <a:schemeClr val="tx1"/>
                </a:solidFill>
              </a:rPr>
              <a:t>observed </a:t>
            </a:r>
            <a:r>
              <a:rPr lang="en-GB" dirty="0" smtClean="0">
                <a:solidFill>
                  <a:schemeClr val="tx1"/>
                </a:solidFill>
              </a:rPr>
              <a:t>data – time course for a particular voxel</a:t>
            </a:r>
            <a:endParaRPr lang="en-GB" dirty="0">
              <a:solidFill>
                <a:schemeClr val="tx1"/>
              </a:solidFill>
            </a:endParaRPr>
          </a:p>
        </p:txBody>
      </p:sp>
      <p:sp>
        <p:nvSpPr>
          <p:cNvPr id="7" name="Content Placeholder 2"/>
          <p:cNvSpPr txBox="1">
            <a:spLocks/>
          </p:cNvSpPr>
          <p:nvPr/>
        </p:nvSpPr>
        <p:spPr>
          <a:xfrm>
            <a:off x="8053985" y="2664364"/>
            <a:ext cx="1804736" cy="645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parameter</a:t>
            </a:r>
          </a:p>
        </p:txBody>
      </p:sp>
      <p:sp>
        <p:nvSpPr>
          <p:cNvPr id="8" name="Content Placeholder 2"/>
          <p:cNvSpPr txBox="1">
            <a:spLocks/>
          </p:cNvSpPr>
          <p:nvPr/>
        </p:nvSpPr>
        <p:spPr>
          <a:xfrm>
            <a:off x="6307633" y="4649176"/>
            <a:ext cx="1804736" cy="645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r</a:t>
            </a:r>
            <a:r>
              <a:rPr lang="en-GB" dirty="0" err="1" smtClean="0"/>
              <a:t>egressor</a:t>
            </a:r>
            <a:endParaRPr lang="en-GB" dirty="0"/>
          </a:p>
        </p:txBody>
      </p:sp>
      <p:sp>
        <p:nvSpPr>
          <p:cNvPr id="10" name="Content Placeholder 2"/>
          <p:cNvSpPr txBox="1">
            <a:spLocks/>
          </p:cNvSpPr>
          <p:nvPr/>
        </p:nvSpPr>
        <p:spPr>
          <a:xfrm>
            <a:off x="9900057" y="2529967"/>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error (noise)</a:t>
            </a:r>
          </a:p>
        </p:txBody>
      </p:sp>
      <p:sp>
        <p:nvSpPr>
          <p:cNvPr id="11" name="TextBox 10"/>
          <p:cNvSpPr txBox="1"/>
          <p:nvPr/>
        </p:nvSpPr>
        <p:spPr>
          <a:xfrm>
            <a:off x="3653579" y="5278476"/>
            <a:ext cx="2115645" cy="1015663"/>
          </a:xfrm>
          <a:prstGeom prst="rect">
            <a:avLst/>
          </a:prstGeom>
          <a:noFill/>
        </p:spPr>
        <p:txBody>
          <a:bodyPr wrap="square" rtlCol="0">
            <a:spAutoFit/>
          </a:bodyPr>
          <a:lstStyle/>
          <a:p>
            <a:pPr algn="ctr"/>
            <a:r>
              <a:rPr lang="en-GB" sz="2000" dirty="0" smtClean="0"/>
              <a:t>Mean signal over time for particular voxel</a:t>
            </a:r>
            <a:endParaRPr lang="en-GB" sz="2000" dirty="0"/>
          </a:p>
        </p:txBody>
      </p:sp>
      <p:sp>
        <p:nvSpPr>
          <p:cNvPr id="12" name="TextBox 11"/>
          <p:cNvSpPr txBox="1"/>
          <p:nvPr/>
        </p:nvSpPr>
        <p:spPr>
          <a:xfrm>
            <a:off x="7967735" y="3298150"/>
            <a:ext cx="1846072" cy="1938992"/>
          </a:xfrm>
          <a:prstGeom prst="rect">
            <a:avLst/>
          </a:prstGeom>
          <a:noFill/>
        </p:spPr>
        <p:txBody>
          <a:bodyPr wrap="square" rtlCol="0">
            <a:spAutoFit/>
          </a:bodyPr>
          <a:lstStyle/>
          <a:p>
            <a:pPr algn="ctr"/>
            <a:r>
              <a:rPr lang="en-GB" sz="2000" dirty="0"/>
              <a:t>defines the contribution of X to the value of </a:t>
            </a:r>
            <a:r>
              <a:rPr lang="en-GB" sz="2000" dirty="0" smtClean="0"/>
              <a:t>Y - slope </a:t>
            </a:r>
            <a:r>
              <a:rPr lang="en-GB" sz="2000" dirty="0"/>
              <a:t>of our regression line</a:t>
            </a:r>
          </a:p>
        </p:txBody>
      </p:sp>
      <p:sp>
        <p:nvSpPr>
          <p:cNvPr id="13" name="TextBox 12"/>
          <p:cNvSpPr txBox="1"/>
          <p:nvPr/>
        </p:nvSpPr>
        <p:spPr>
          <a:xfrm>
            <a:off x="5916741" y="5278476"/>
            <a:ext cx="2282300" cy="1200329"/>
          </a:xfrm>
          <a:prstGeom prst="rect">
            <a:avLst/>
          </a:prstGeom>
          <a:noFill/>
        </p:spPr>
        <p:txBody>
          <a:bodyPr wrap="square" rtlCol="0">
            <a:spAutoFit/>
          </a:bodyPr>
          <a:lstStyle/>
          <a:p>
            <a:pPr algn="ctr"/>
            <a:r>
              <a:rPr lang="en-GB" dirty="0"/>
              <a:t>component of </a:t>
            </a:r>
            <a:r>
              <a:rPr lang="en-GB" dirty="0" smtClean="0"/>
              <a:t>model </a:t>
            </a:r>
            <a:r>
              <a:rPr lang="en-GB" dirty="0"/>
              <a:t>which explains </a:t>
            </a:r>
            <a:r>
              <a:rPr lang="en-GB" dirty="0" smtClean="0"/>
              <a:t>observed </a:t>
            </a:r>
            <a:r>
              <a:rPr lang="en-GB" dirty="0"/>
              <a:t>data to some degree</a:t>
            </a:r>
          </a:p>
        </p:txBody>
      </p:sp>
      <p:sp>
        <p:nvSpPr>
          <p:cNvPr id="14" name="TextBox 13"/>
          <p:cNvSpPr txBox="1"/>
          <p:nvPr/>
        </p:nvSpPr>
        <p:spPr>
          <a:xfrm>
            <a:off x="9982619" y="3554870"/>
            <a:ext cx="1656777" cy="2246769"/>
          </a:xfrm>
          <a:prstGeom prst="rect">
            <a:avLst/>
          </a:prstGeom>
          <a:noFill/>
        </p:spPr>
        <p:txBody>
          <a:bodyPr wrap="square" rtlCol="0">
            <a:spAutoFit/>
          </a:bodyPr>
          <a:lstStyle/>
          <a:p>
            <a:pPr algn="ctr"/>
            <a:r>
              <a:rPr lang="en-GB" sz="2000" dirty="0" smtClean="0"/>
              <a:t>proportion </a:t>
            </a:r>
            <a:r>
              <a:rPr lang="en-GB" sz="2000" dirty="0"/>
              <a:t>of </a:t>
            </a:r>
            <a:r>
              <a:rPr lang="en-GB" sz="2000" dirty="0" smtClean="0"/>
              <a:t>variance </a:t>
            </a:r>
            <a:endParaRPr lang="en-GB" sz="2000" dirty="0"/>
          </a:p>
          <a:p>
            <a:pPr algn="ctr"/>
            <a:r>
              <a:rPr lang="en-GB" sz="2000" dirty="0"/>
              <a:t>in our data </a:t>
            </a:r>
            <a:r>
              <a:rPr lang="en-GB" sz="2000" dirty="0" smtClean="0"/>
              <a:t>(Y) </a:t>
            </a:r>
            <a:r>
              <a:rPr lang="en-GB" sz="2000" dirty="0"/>
              <a:t>which is not explained by </a:t>
            </a:r>
            <a:r>
              <a:rPr lang="en-GB" sz="2000" dirty="0" err="1" smtClean="0"/>
              <a:t>regressor</a:t>
            </a:r>
            <a:r>
              <a:rPr lang="en-GB" sz="2000" dirty="0" smtClean="0"/>
              <a:t>/s (X)</a:t>
            </a:r>
            <a:endParaRPr lang="en-GB"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9543" b="4495"/>
          <a:stretch/>
        </p:blipFill>
        <p:spPr>
          <a:xfrm>
            <a:off x="1135319" y="1473940"/>
            <a:ext cx="6294182" cy="672360"/>
          </a:xfrm>
          <a:prstGeom prst="rect">
            <a:avLst/>
          </a:prstGeom>
        </p:spPr>
      </p:pic>
      <p:grpSp>
        <p:nvGrpSpPr>
          <p:cNvPr id="16" name="Group 15"/>
          <p:cNvGrpSpPr/>
          <p:nvPr/>
        </p:nvGrpSpPr>
        <p:grpSpPr>
          <a:xfrm>
            <a:off x="1372857" y="2530293"/>
            <a:ext cx="1105400" cy="2236200"/>
            <a:chOff x="4559511" y="1568450"/>
            <a:chExt cx="1977427" cy="4289976"/>
          </a:xfrm>
        </p:grpSpPr>
        <p:sp>
          <p:nvSpPr>
            <p:cNvPr id="17" name="Line 166"/>
            <p:cNvSpPr>
              <a:spLocks noChangeShapeType="1"/>
            </p:cNvSpPr>
            <p:nvPr/>
          </p:nvSpPr>
          <p:spPr bwMode="auto">
            <a:xfrm>
              <a:off x="4933564" y="5409231"/>
              <a:ext cx="1603374"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sz="1200">
                <a:latin typeface="Arial" pitchFamily="34" charset="0"/>
              </a:endParaRPr>
            </a:p>
          </p:txBody>
        </p:sp>
        <p:sp>
          <p:nvSpPr>
            <p:cNvPr id="18" name="Text Box 167"/>
            <p:cNvSpPr txBox="1">
              <a:spLocks noChangeArrowheads="1"/>
            </p:cNvSpPr>
            <p:nvPr/>
          </p:nvSpPr>
          <p:spPr bwMode="auto">
            <a:xfrm>
              <a:off x="5061975" y="5519872"/>
              <a:ext cx="1396537" cy="338554"/>
            </a:xfrm>
            <a:prstGeom prst="rect">
              <a:avLst/>
            </a:prstGeom>
            <a:noFill/>
            <a:ln w="9525">
              <a:noFill/>
              <a:miter lim="800000"/>
              <a:headEnd/>
              <a:tailEnd/>
            </a:ln>
          </p:spPr>
          <p:txBody>
            <a:bodyPr wrap="none">
              <a:spAutoFit/>
            </a:bodyPr>
            <a:lstStyle/>
            <a:p>
              <a:pPr algn="ctr" eaLnBrk="0" hangingPunct="0"/>
              <a:r>
                <a:rPr lang="de-DE" sz="1600" b="1" dirty="0"/>
                <a:t>BOLD signal</a:t>
              </a:r>
              <a:endParaRPr lang="en-GB" sz="1600" b="1" dirty="0"/>
            </a:p>
          </p:txBody>
        </p:sp>
        <p:sp>
          <p:nvSpPr>
            <p:cNvPr id="19" name="Line 168"/>
            <p:cNvSpPr>
              <a:spLocks noChangeShapeType="1"/>
            </p:cNvSpPr>
            <p:nvPr/>
          </p:nvSpPr>
          <p:spPr bwMode="auto">
            <a:xfrm flipH="1">
              <a:off x="4559511" y="1570038"/>
              <a:ext cx="0" cy="3444874"/>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sz="1200">
                <a:latin typeface="Arial" pitchFamily="34" charset="0"/>
              </a:endParaRPr>
            </a:p>
          </p:txBody>
        </p:sp>
        <p:sp>
          <p:nvSpPr>
            <p:cNvPr id="20" name="Text Box 169"/>
            <p:cNvSpPr txBox="1">
              <a:spLocks noChangeArrowheads="1"/>
            </p:cNvSpPr>
            <p:nvPr/>
          </p:nvSpPr>
          <p:spPr bwMode="auto">
            <a:xfrm rot="5400000">
              <a:off x="4649014" y="3299102"/>
              <a:ext cx="761748" cy="369332"/>
            </a:xfrm>
            <a:prstGeom prst="rect">
              <a:avLst/>
            </a:prstGeom>
            <a:noFill/>
            <a:ln w="9525">
              <a:noFill/>
              <a:miter lim="800000"/>
              <a:headEnd/>
              <a:tailEnd/>
            </a:ln>
          </p:spPr>
          <p:txBody>
            <a:bodyPr wrap="none">
              <a:spAutoFit/>
            </a:bodyPr>
            <a:lstStyle/>
            <a:p>
              <a:pPr algn="ctr" eaLnBrk="0" hangingPunct="0"/>
              <a:r>
                <a:rPr lang="de-DE" b="1" dirty="0"/>
                <a:t>Time</a:t>
              </a:r>
              <a:endParaRPr lang="en-GB" b="1" dirty="0"/>
            </a:p>
          </p:txBody>
        </p:sp>
        <p:pic>
          <p:nvPicPr>
            <p:cNvPr id="21"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72290" t="3503"/>
          <a:stretch/>
        </p:blipFill>
        <p:spPr>
          <a:xfrm>
            <a:off x="8511612" y="1472361"/>
            <a:ext cx="2884959" cy="679342"/>
          </a:xfrm>
          <a:prstGeom prst="rect">
            <a:avLst/>
          </a:prstGeom>
        </p:spPr>
      </p:pic>
      <p:pic>
        <p:nvPicPr>
          <p:cNvPr id="23" name="Picture 27" descr="constant"/>
          <p:cNvPicPr>
            <a:picLocks noChangeAspect="1" noChangeArrowheads="1"/>
          </p:cNvPicPr>
          <p:nvPr/>
        </p:nvPicPr>
        <p:blipFill>
          <a:blip r:embed="rId5"/>
          <a:srcRect l="47224" t="5556" r="43338" b="12222"/>
          <a:stretch>
            <a:fillRect/>
          </a:stretch>
        </p:blipFill>
        <p:spPr bwMode="auto">
          <a:xfrm>
            <a:off x="4437624" y="2578600"/>
            <a:ext cx="587375" cy="1933803"/>
          </a:xfrm>
          <a:prstGeom prst="rect">
            <a:avLst/>
          </a:prstGeom>
          <a:noFill/>
          <a:ln w="19050">
            <a:solidFill>
              <a:schemeClr val="tx1"/>
            </a:solidFill>
            <a:miter lim="800000"/>
            <a:headEnd/>
            <a:tailEnd/>
          </a:ln>
        </p:spPr>
      </p:pic>
      <p:pic>
        <p:nvPicPr>
          <p:cNvPr id="24" name="Picture 37" descr="boxcar"/>
          <p:cNvPicPr>
            <a:picLocks noChangeAspect="1" noChangeArrowheads="1"/>
          </p:cNvPicPr>
          <p:nvPr/>
        </p:nvPicPr>
        <p:blipFill>
          <a:blip r:embed="rId6"/>
          <a:srcRect l="11034" t="6389" r="8362" b="14722"/>
          <a:stretch>
            <a:fillRect/>
          </a:stretch>
        </p:blipFill>
        <p:spPr bwMode="auto">
          <a:xfrm>
            <a:off x="6753885" y="2578600"/>
            <a:ext cx="608013" cy="1933803"/>
          </a:xfrm>
          <a:prstGeom prst="rect">
            <a:avLst/>
          </a:prstGeom>
          <a:noFill/>
          <a:ln w="19050">
            <a:solidFill>
              <a:schemeClr val="tx1"/>
            </a:solidFill>
            <a:miter lim="800000"/>
            <a:headEnd/>
            <a:tailEnd/>
          </a:ln>
        </p:spPr>
      </p:pic>
      <p:sp>
        <p:nvSpPr>
          <p:cNvPr id="6" name="TextBox 5"/>
          <p:cNvSpPr txBox="1"/>
          <p:nvPr/>
        </p:nvSpPr>
        <p:spPr>
          <a:xfrm>
            <a:off x="7786507" y="1438414"/>
            <a:ext cx="626326" cy="707886"/>
          </a:xfrm>
          <a:prstGeom prst="rect">
            <a:avLst/>
          </a:prstGeom>
          <a:noFill/>
        </p:spPr>
        <p:txBody>
          <a:bodyPr wrap="square" rtlCol="0">
            <a:spAutoFit/>
          </a:bodyPr>
          <a:lstStyle/>
          <a:p>
            <a:r>
              <a:rPr lang="en-GB" sz="4000" dirty="0" smtClean="0">
                <a:latin typeface="Yu Gothic" panose="020B0400000000000000" pitchFamily="34" charset="-128"/>
                <a:ea typeface="Yu Gothic" panose="020B0400000000000000" pitchFamily="34" charset="-128"/>
                <a:cs typeface="Arial" panose="020B0604020202020204" pitchFamily="34" charset="0"/>
              </a:rPr>
              <a:t>x</a:t>
            </a:r>
            <a:endParaRPr lang="en-GB" sz="4000" dirty="0">
              <a:latin typeface="Yu Gothic" panose="020B0400000000000000" pitchFamily="34" charset="-128"/>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20172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Mass univariate approach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1678" y="1254397"/>
            <a:ext cx="9543322" cy="5240262"/>
          </a:xfrm>
        </p:spPr>
      </p:pic>
      <p:sp>
        <p:nvSpPr>
          <p:cNvPr id="25" name="Up Arrow 24"/>
          <p:cNvSpPr/>
          <p:nvPr/>
        </p:nvSpPr>
        <p:spPr>
          <a:xfrm>
            <a:off x="4582631" y="4694666"/>
            <a:ext cx="74429" cy="664143"/>
          </a:xfrm>
          <a:prstGeom prst="upArrow">
            <a:avLst>
              <a:gd name="adj1" fmla="val 22467"/>
              <a:gd name="adj2" fmla="val 81428"/>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657060" y="4694666"/>
            <a:ext cx="1499191" cy="1185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146697" y="5372736"/>
            <a:ext cx="1690577" cy="369332"/>
          </a:xfrm>
          <a:prstGeom prst="rect">
            <a:avLst/>
          </a:prstGeom>
          <a:noFill/>
        </p:spPr>
        <p:txBody>
          <a:bodyPr wrap="square" rtlCol="0">
            <a:spAutoFit/>
          </a:bodyPr>
          <a:lstStyle/>
          <a:p>
            <a:r>
              <a:rPr lang="en-GB" dirty="0" smtClean="0">
                <a:solidFill>
                  <a:srgbClr val="163AB8"/>
                </a:solidFill>
                <a:latin typeface="Arial" panose="020B0604020202020204" pitchFamily="34" charset="0"/>
                <a:cs typeface="Arial" panose="020B0604020202020204" pitchFamily="34" charset="0"/>
              </a:rPr>
              <a:t>Constant</a:t>
            </a:r>
            <a:endParaRPr lang="en-GB" dirty="0">
              <a:solidFill>
                <a:srgbClr val="163AB8"/>
              </a:solidFill>
              <a:latin typeface="Arial" panose="020B0604020202020204" pitchFamily="34" charset="0"/>
              <a:cs typeface="Arial" panose="020B0604020202020204" pitchFamily="34" charset="0"/>
            </a:endParaRPr>
          </a:p>
        </p:txBody>
      </p:sp>
      <p:sp>
        <p:nvSpPr>
          <p:cNvPr id="28" name="Up Arrow 27"/>
          <p:cNvSpPr/>
          <p:nvPr/>
        </p:nvSpPr>
        <p:spPr>
          <a:xfrm>
            <a:off x="5762845" y="4711887"/>
            <a:ext cx="74429" cy="664143"/>
          </a:xfrm>
          <a:prstGeom prst="upArrow">
            <a:avLst>
              <a:gd name="adj1" fmla="val 22467"/>
              <a:gd name="adj2" fmla="val 81428"/>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235057" y="5441605"/>
            <a:ext cx="1690577" cy="369332"/>
          </a:xfrm>
          <a:prstGeom prst="rect">
            <a:avLst/>
          </a:prstGeom>
          <a:noFill/>
        </p:spPr>
        <p:txBody>
          <a:bodyPr wrap="square" rtlCol="0">
            <a:spAutoFit/>
          </a:bodyPr>
          <a:lstStyle/>
          <a:p>
            <a:r>
              <a:rPr lang="en-GB" dirty="0" err="1" smtClean="0">
                <a:solidFill>
                  <a:srgbClr val="163AB8"/>
                </a:solidFill>
                <a:latin typeface="Arial" panose="020B0604020202020204" pitchFamily="34" charset="0"/>
                <a:cs typeface="Arial" panose="020B0604020202020204" pitchFamily="34" charset="0"/>
              </a:rPr>
              <a:t>Regressors</a:t>
            </a:r>
            <a:endParaRPr lang="en-GB" dirty="0">
              <a:solidFill>
                <a:srgbClr val="163AB8"/>
              </a:solidFill>
              <a:latin typeface="Arial" panose="020B0604020202020204" pitchFamily="34" charset="0"/>
              <a:cs typeface="Arial" panose="020B0604020202020204" pitchFamily="34" charset="0"/>
            </a:endParaRPr>
          </a:p>
        </p:txBody>
      </p:sp>
      <p:sp>
        <p:nvSpPr>
          <p:cNvPr id="30" name="Left Brace 29"/>
          <p:cNvSpPr/>
          <p:nvPr/>
        </p:nvSpPr>
        <p:spPr>
          <a:xfrm rot="16350588">
            <a:off x="5041695" y="5214372"/>
            <a:ext cx="376245" cy="1635934"/>
          </a:xfrm>
          <a:prstGeom prst="leftBrace">
            <a:avLst>
              <a:gd name="adj1" fmla="val 63889"/>
              <a:gd name="adj2" fmla="val 5137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4336014" y="6217123"/>
            <a:ext cx="2141282" cy="369332"/>
          </a:xfrm>
          <a:prstGeom prst="rect">
            <a:avLst/>
          </a:prstGeom>
          <a:noFill/>
        </p:spPr>
        <p:txBody>
          <a:bodyPr wrap="square" rtlCol="0">
            <a:spAutoFit/>
          </a:bodyPr>
          <a:lstStyle/>
          <a:p>
            <a:r>
              <a:rPr lang="en-GB" b="1" dirty="0" smtClean="0">
                <a:solidFill>
                  <a:srgbClr val="163AB8"/>
                </a:solidFill>
                <a:latin typeface="Arial" panose="020B0604020202020204" pitchFamily="34" charset="0"/>
                <a:cs typeface="Arial" panose="020B0604020202020204" pitchFamily="34" charset="0"/>
              </a:rPr>
              <a:t>Design Matrix (X)</a:t>
            </a:r>
            <a:endParaRPr lang="en-GB" b="1" dirty="0">
              <a:solidFill>
                <a:srgbClr val="163A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5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21430</TotalTime>
  <Words>7241</Words>
  <Application>Microsoft Office PowerPoint</Application>
  <PresentationFormat>Widescreen</PresentationFormat>
  <Paragraphs>757</Paragraphs>
  <Slides>71</Slides>
  <Notes>67</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90" baseType="lpstr">
      <vt:lpstr>微軟正黑體</vt:lpstr>
      <vt:lpstr>Yu Gothic</vt:lpstr>
      <vt:lpstr>Arial</vt:lpstr>
      <vt:lpstr>Arial Narrow</vt:lpstr>
      <vt:lpstr>Arial Unicode MS</vt:lpstr>
      <vt:lpstr>Calibri</vt:lpstr>
      <vt:lpstr>Cambria Math</vt:lpstr>
      <vt:lpstr>Corbel</vt:lpstr>
      <vt:lpstr>Courier New</vt:lpstr>
      <vt:lpstr>Gill Sans MT</vt:lpstr>
      <vt:lpstr>Impact</vt:lpstr>
      <vt:lpstr>メイリオ</vt:lpstr>
      <vt:lpstr>新細明體</vt:lpstr>
      <vt:lpstr>Symbol</vt:lpstr>
      <vt:lpstr>Times New Roman</vt:lpstr>
      <vt:lpstr>Wingdings</vt:lpstr>
      <vt:lpstr>Badge</vt:lpstr>
      <vt:lpstr>1_Badge</vt:lpstr>
      <vt:lpstr>Equation</vt:lpstr>
      <vt:lpstr>1st Level Analysis: Design Matrix, GLM, Contrasts &amp; InferencE</vt:lpstr>
      <vt:lpstr>Overview</vt:lpstr>
      <vt:lpstr>PowerPoint Presentation</vt:lpstr>
      <vt:lpstr>Our data</vt:lpstr>
      <vt:lpstr>Our data</vt:lpstr>
      <vt:lpstr>What are we looking at? Voxel-wise            time series</vt:lpstr>
      <vt:lpstr>Modelling the data  statistically</vt:lpstr>
      <vt:lpstr>The General Linear Model</vt:lpstr>
      <vt:lpstr>Mass univariate approach</vt:lpstr>
      <vt:lpstr>What is the Design Matrix?</vt:lpstr>
      <vt:lpstr>Design Matrix in spm</vt:lpstr>
      <vt:lpstr>The problem with our data</vt:lpstr>
      <vt:lpstr>Problem 1 - HRF</vt:lpstr>
      <vt:lpstr>PowerPoint Presentation</vt:lpstr>
      <vt:lpstr>PowerPoint Presentation</vt:lpstr>
      <vt:lpstr>PowerPoint Presentation</vt:lpstr>
      <vt:lpstr>Problem 2 – Low frequency noise</vt:lpstr>
      <vt:lpstr>Solution 1 – Noise regressors</vt:lpstr>
      <vt:lpstr>Solution 2 – Low frequency filter</vt:lpstr>
      <vt:lpstr>Summary of our model</vt:lpstr>
      <vt:lpstr>Parameter estimation – method of           least squares </vt:lpstr>
      <vt:lpstr>Overview</vt:lpstr>
      <vt:lpstr>PowerPoint Presentation</vt:lpstr>
      <vt:lpstr>Statistical inference: Contrasts</vt:lpstr>
      <vt:lpstr>T Contrasts </vt:lpstr>
      <vt:lpstr>Hypothesis Testing</vt:lpstr>
      <vt:lpstr>Hypothesis Testing</vt:lpstr>
      <vt:lpstr>T statistics</vt:lpstr>
      <vt:lpstr>T-test: simple example</vt:lpstr>
      <vt:lpstr>T-contrast types</vt:lpstr>
      <vt:lpstr>Example </vt:lpstr>
      <vt:lpstr>T-test </vt:lpstr>
      <vt:lpstr>T-test summary</vt:lpstr>
      <vt:lpstr>Multiple Contrasts</vt:lpstr>
      <vt:lpstr>Design Matrix</vt:lpstr>
      <vt:lpstr>F-test - the extra-sum-of-squares principle</vt:lpstr>
      <vt:lpstr>F-test - multidimensional contrasts – SPM{F}</vt:lpstr>
      <vt:lpstr>F-contrast</vt:lpstr>
      <vt:lpstr>F-test summary</vt:lpstr>
      <vt:lpstr>Statistical Images</vt:lpstr>
      <vt:lpstr>SPM Practical</vt:lpstr>
      <vt:lpstr>SPM Practical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ESTIMATE</vt:lpstr>
      <vt:lpstr>ESTIMATE</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Take-home message</vt:lpstr>
      <vt:lpstr>References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and Inference, GLM</dc:title>
  <dc:creator>Lena Holderer</dc:creator>
  <cp:lastModifiedBy>Emily Thomas</cp:lastModifiedBy>
  <cp:revision>260</cp:revision>
  <dcterms:created xsi:type="dcterms:W3CDTF">2015-11-19T16:28:47Z</dcterms:created>
  <dcterms:modified xsi:type="dcterms:W3CDTF">2019-12-04T08:46:45Z</dcterms:modified>
</cp:coreProperties>
</file>