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18.xml" ContentType="application/vnd.openxmlformats-officedocument.presentationml.notesSlide+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Default Extension="fntdata" ContentType="application/x-fontdata"/>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Override PartName="/ppt/notesSlides/notesSlide3.xml" ContentType="application/vnd.openxmlformats-officedocument.presentationml.notesSlide+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Layouts/slideLayout3.xml" ContentType="application/vnd.openxmlformats-officedocument.presentationml.slideLayout+xml"/>
  <Override PartName="/ppt/notesSlides/notesSlide17.xml" ContentType="application/vnd.openxmlformats-officedocument.presentationml.notesSlide+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9" r:id="rId1"/>
  </p:sldMasterIdLst>
  <p:notesMasterIdLst>
    <p:notesMasterId r:id="rId20"/>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Lst>
  <p:sldSz cx="9144000" cy="5143500" type="screen16x9"/>
  <p:notesSz cx="6858000" cy="9144000"/>
  <p:embeddedFontLst>
    <p:embeddedFont>
      <p:font typeface="Calibri" pitchFamily="34" charset="0"/>
      <p:regular r:id="rId21"/>
      <p:bold r:id="rId22"/>
      <p:italic r:id="rId23"/>
      <p:boldItalic r:id="rId24"/>
    </p:embeddedFont>
    <p:embeddedFont>
      <p:font typeface="Source Code Pro" charset="0"/>
      <p:regular r:id="rId25"/>
      <p:bold r:id="rId26"/>
      <p:italic r:id="rId27"/>
      <p:boldItalic r:id="rId28"/>
    </p:embeddedFont>
    <p:embeddedFont>
      <p:font typeface="Amatic SC" charset="-79"/>
      <p:regular r:id="rId29"/>
      <p:bold r:id="rId30"/>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xmlns="">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A533331E-D8CA-4075-8746-CF818F4C3A24}">
  <a:tblStyle styleId="{A533331E-D8CA-4075-8746-CF818F4C3A24}"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08"/>
    <p:restoredTop sz="76906" autoAdjust="0"/>
  </p:normalViewPr>
  <p:slideViewPr>
    <p:cSldViewPr snapToGrid="0">
      <p:cViewPr varScale="1">
        <p:scale>
          <a:sx n="73" d="100"/>
          <a:sy n="73" d="100"/>
        </p:scale>
        <p:origin x="-1080" y="-41"/>
      </p:cViewPr>
      <p:guideLst>
        <p:guide orient="horz" pos="1620"/>
        <p:guide pos="2880"/>
      </p:guideLst>
    </p:cSldViewPr>
  </p:slideViewPr>
  <p:notesTextViewPr>
    <p:cViewPr>
      <p:scale>
        <a:sx n="1" d="1"/>
        <a:sy n="1" d="1"/>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6.fntdata"/><Relationship Id="rId3" Type="http://schemas.openxmlformats.org/officeDocument/2006/relationships/slide" Target="slides/slide2.xml"/><Relationship Id="rId21" Type="http://schemas.openxmlformats.org/officeDocument/2006/relationships/font" Target="fonts/font1.fntdata"/><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5.fntdata"/><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29" Type="http://schemas.openxmlformats.org/officeDocument/2006/relationships/font" Target="fonts/font9.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4.fntdata"/><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3.fntdata"/><Relationship Id="rId28" Type="http://schemas.openxmlformats.org/officeDocument/2006/relationships/font" Target="fonts/font8.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2.fntdata"/><Relationship Id="rId27" Type="http://schemas.openxmlformats.org/officeDocument/2006/relationships/font" Target="fonts/font7.fntdata"/><Relationship Id="rId30" Type="http://schemas.openxmlformats.org/officeDocument/2006/relationships/font" Target="fonts/font10.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2"/>
        <p:cNvGrpSpPr/>
        <p:nvPr/>
      </p:nvGrpSpPr>
      <p:grpSpPr>
        <a:xfrm>
          <a:off x="0" y="0"/>
          <a:ext cx="0" cy="0"/>
          <a:chOff x="0" y="0"/>
          <a:chExt cx="0" cy="0"/>
        </a:xfrm>
      </p:grpSpPr>
      <p:sp>
        <p:nvSpPr>
          <p:cNvPr id="53" name="Google Shape;53;p:notes"/>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4" name="Google Shape;54;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4"/>
        <p:cNvGrpSpPr/>
        <p:nvPr/>
      </p:nvGrpSpPr>
      <p:grpSpPr>
        <a:xfrm>
          <a:off x="0" y="0"/>
          <a:ext cx="0" cy="0"/>
          <a:chOff x="0" y="0"/>
          <a:chExt cx="0" cy="0"/>
        </a:xfrm>
      </p:grpSpPr>
      <p:sp>
        <p:nvSpPr>
          <p:cNvPr id="115" name="Google Shape;115;g6cfb57dfac_0_83: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6" name="Google Shape;116;g6cfb57dfac_0_8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This is all well and good for a limited analysis but it cannot generalise to a larger population, and likely story is that we want to extrapolate our findings to the general population. This is where random effects comes in. </a:t>
            </a:r>
            <a:r>
              <a:rPr lang="en" sz="1200">
                <a:latin typeface="Calibri"/>
                <a:ea typeface="Calibri"/>
                <a:cs typeface="Calibri"/>
                <a:sym typeface="Calibri"/>
              </a:rPr>
              <a:t>We assume that our sample is a random set of individuals from the population of interest, hence the name.</a:t>
            </a:r>
            <a:endParaRPr/>
          </a:p>
          <a:p>
            <a:pPr marL="0" lvl="0" indent="0" algn="l" rtl="0">
              <a:spcBef>
                <a:spcPts val="0"/>
              </a:spcBef>
              <a:spcAft>
                <a:spcPts val="0"/>
              </a:spcAft>
              <a:buNone/>
            </a:pPr>
            <a:endParaRPr/>
          </a:p>
          <a:p>
            <a:pPr marL="0" lvl="0" indent="0" algn="l" rtl="0">
              <a:spcBef>
                <a:spcPts val="0"/>
              </a:spcBef>
              <a:spcAft>
                <a:spcPts val="0"/>
              </a:spcAft>
              <a:buNone/>
            </a:pPr>
            <a:r>
              <a:rPr lang="en"/>
              <a:t>To do this extrapolation, we need to consider how our individual participants differ </a:t>
            </a:r>
            <a:r>
              <a:rPr lang="en" b="1"/>
              <a:t>from one another</a:t>
            </a:r>
            <a:r>
              <a:rPr lang="en"/>
              <a:t>, and the likely variance of the population that we have recruited our sample from (which is the key bit).</a:t>
            </a:r>
            <a:endParaRPr/>
          </a:p>
          <a:p>
            <a:pPr marL="0" lvl="0" indent="0" algn="l" rtl="0">
              <a:spcBef>
                <a:spcPts val="0"/>
              </a:spcBef>
              <a:spcAft>
                <a:spcPts val="0"/>
              </a:spcAft>
              <a:buNone/>
            </a:pPr>
            <a:endParaRPr sz="1200">
              <a:latin typeface="Calibri"/>
              <a:ea typeface="Calibri"/>
              <a:cs typeface="Calibri"/>
              <a:sym typeface="Calibri"/>
            </a:endParaRPr>
          </a:p>
          <a:p>
            <a:pPr marL="0" lvl="0" indent="0" algn="l" rtl="0">
              <a:spcBef>
                <a:spcPts val="0"/>
              </a:spcBef>
              <a:spcAft>
                <a:spcPts val="0"/>
              </a:spcAft>
              <a:buNone/>
            </a:pPr>
            <a:r>
              <a:rPr lang="en" sz="1200">
                <a:latin typeface="Calibri"/>
                <a:ea typeface="Calibri"/>
                <a:cs typeface="Calibri"/>
                <a:sym typeface="Calibri"/>
              </a:rPr>
              <a:t>The population variance will be greater than the variance within our sample, so to make these generalised inferences we need to use an estimate of the population variance to test the significance of the mean differences in activation that we see in our sample.</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0"/>
        <p:cNvGrpSpPr/>
        <p:nvPr/>
      </p:nvGrpSpPr>
      <p:grpSpPr>
        <a:xfrm>
          <a:off x="0" y="0"/>
          <a:ext cx="0" cy="0"/>
          <a:chOff x="0" y="0"/>
          <a:chExt cx="0" cy="0"/>
        </a:xfrm>
      </p:grpSpPr>
      <p:sp>
        <p:nvSpPr>
          <p:cNvPr id="121" name="Google Shape;121;g6d145633bc_0_19: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2" name="Google Shape;122;g6d145633bc_0_1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15000"/>
              </a:lnSpc>
              <a:spcBef>
                <a:spcPts val="0"/>
              </a:spcBef>
              <a:spcAft>
                <a:spcPts val="0"/>
              </a:spcAft>
              <a:buNone/>
            </a:pPr>
            <a:r>
              <a:rPr lang="en" sz="1200">
                <a:latin typeface="Calibri"/>
                <a:ea typeface="Calibri"/>
                <a:cs typeface="Calibri"/>
                <a:sym typeface="Calibri"/>
              </a:rPr>
              <a:t>Here’s an illustration of fixed and random effects. </a:t>
            </a:r>
            <a:endParaRPr sz="1200">
              <a:latin typeface="Calibri"/>
              <a:ea typeface="Calibri"/>
              <a:cs typeface="Calibri"/>
              <a:sym typeface="Calibri"/>
            </a:endParaRPr>
          </a:p>
          <a:p>
            <a:pPr marL="0" lvl="0" indent="0" algn="l" rtl="0">
              <a:lnSpc>
                <a:spcPct val="115000"/>
              </a:lnSpc>
              <a:spcBef>
                <a:spcPts val="0"/>
              </a:spcBef>
              <a:spcAft>
                <a:spcPts val="0"/>
              </a:spcAft>
              <a:buNone/>
            </a:pPr>
            <a:endParaRPr sz="1200">
              <a:latin typeface="Calibri"/>
              <a:ea typeface="Calibri"/>
              <a:cs typeface="Calibri"/>
              <a:sym typeface="Calibri"/>
            </a:endParaRPr>
          </a:p>
          <a:p>
            <a:pPr marL="0" lvl="0" indent="0" algn="l" rtl="0">
              <a:lnSpc>
                <a:spcPct val="115000"/>
              </a:lnSpc>
              <a:spcBef>
                <a:spcPts val="0"/>
              </a:spcBef>
              <a:spcAft>
                <a:spcPts val="0"/>
              </a:spcAft>
              <a:buNone/>
            </a:pPr>
            <a:r>
              <a:rPr lang="en" sz="1200">
                <a:latin typeface="Calibri"/>
                <a:ea typeface="Calibri"/>
                <a:cs typeface="Calibri"/>
                <a:sym typeface="Calibri"/>
              </a:rPr>
              <a:t>For the first 8 rows, we can see the distribution of each individual’s responses – the mean is at the peak, and the width of the curve indicates the within-subject variance. So, in the fixed effects analysis, the mean of the individuals is taken as the peak, and the variance is the mean variance among the individuals [check this]. </a:t>
            </a:r>
            <a:endParaRPr sz="1200">
              <a:latin typeface="Calibri"/>
              <a:ea typeface="Calibri"/>
              <a:cs typeface="Calibri"/>
              <a:sym typeface="Calibri"/>
            </a:endParaRPr>
          </a:p>
          <a:p>
            <a:pPr marL="0" lvl="0" indent="0" algn="l" rtl="0">
              <a:lnSpc>
                <a:spcPct val="115000"/>
              </a:lnSpc>
              <a:spcBef>
                <a:spcPts val="0"/>
              </a:spcBef>
              <a:spcAft>
                <a:spcPts val="0"/>
              </a:spcAft>
              <a:buNone/>
            </a:pPr>
            <a:endParaRPr sz="1200">
              <a:latin typeface="Calibri"/>
              <a:ea typeface="Calibri"/>
              <a:cs typeface="Calibri"/>
              <a:sym typeface="Calibri"/>
            </a:endParaRPr>
          </a:p>
          <a:p>
            <a:pPr marL="0" lvl="0" indent="0" algn="l" rtl="0">
              <a:lnSpc>
                <a:spcPct val="115000"/>
              </a:lnSpc>
              <a:spcBef>
                <a:spcPts val="0"/>
              </a:spcBef>
              <a:spcAft>
                <a:spcPts val="0"/>
              </a:spcAft>
              <a:buNone/>
            </a:pPr>
            <a:r>
              <a:rPr lang="en" sz="1200">
                <a:latin typeface="Calibri"/>
                <a:ea typeface="Calibri"/>
                <a:cs typeface="Calibri"/>
                <a:sym typeface="Calibri"/>
              </a:rPr>
              <a:t>If we look at the random (aka mixed) effects bit at the bottom, which estimates the variance of responses across the population, we can see that the variance is much greater. This means that our statistical tests will be more conservative – we will only infer that an effect is a likely true population effect if it is large enough to be seen when the distributions of the two populations, males and females, overlap more.</a:t>
            </a:r>
            <a:endParaRPr sz="1200">
              <a:latin typeface="Calibri"/>
              <a:ea typeface="Calibri"/>
              <a:cs typeface="Calibri"/>
              <a:sym typeface="Calibri"/>
            </a:endParaRPr>
          </a:p>
          <a:p>
            <a:pPr marL="0" lvl="0" indent="0" algn="l" rtl="0">
              <a:spcBef>
                <a:spcPts val="0"/>
              </a:spcBef>
              <a:spcAft>
                <a:spcPts val="0"/>
              </a:spcAft>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5"/>
        <p:cNvGrpSpPr/>
        <p:nvPr/>
      </p:nvGrpSpPr>
      <p:grpSpPr>
        <a:xfrm>
          <a:off x="0" y="0"/>
          <a:ext cx="0" cy="0"/>
          <a:chOff x="0" y="0"/>
          <a:chExt cx="0" cy="0"/>
        </a:xfrm>
      </p:grpSpPr>
      <p:sp>
        <p:nvSpPr>
          <p:cNvPr id="126" name="Google Shape;126;g7642f662b8_0_4: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7" name="Google Shape;127;g7642f662b8_0_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At this point it’s worth pointing out that, depending on what your sources are, random effects can also be referred to as mixed effects i.e. some effects are fixed and others are random. But, for example, in SPM they are considered the same.</a:t>
            </a:r>
            <a:endParaRPr/>
          </a:p>
          <a:p>
            <a:pPr marL="0" lvl="0" indent="0" algn="l" rtl="0">
              <a:spcBef>
                <a:spcPts val="0"/>
              </a:spcBef>
              <a:spcAft>
                <a:spcPts val="0"/>
              </a:spcAft>
              <a:buNone/>
            </a:pPr>
            <a:endParaRPr/>
          </a:p>
          <a:p>
            <a:pPr marL="0" lvl="0" indent="0" algn="l" rtl="0">
              <a:spcBef>
                <a:spcPts val="0"/>
              </a:spcBef>
              <a:spcAft>
                <a:spcPts val="0"/>
              </a:spcAft>
              <a:buNone/>
            </a:pPr>
            <a:r>
              <a:rPr lang="en"/>
              <a:t>With random effects analysis, as mentioned, we’re able to make inferences about the general populace based on the sample we’ve measured, because we’ve assumed that they are a random selection from the greater population. </a:t>
            </a:r>
            <a:endParaRPr/>
          </a:p>
          <a:p>
            <a:pPr marL="0" lvl="0" indent="0" algn="l" rtl="0">
              <a:spcBef>
                <a:spcPts val="0"/>
              </a:spcBef>
              <a:spcAft>
                <a:spcPts val="0"/>
              </a:spcAft>
              <a:buNone/>
            </a:pPr>
            <a:endParaRPr/>
          </a:p>
          <a:p>
            <a:pPr marL="0" lvl="0" indent="0" algn="l" rtl="0">
              <a:spcBef>
                <a:spcPts val="0"/>
              </a:spcBef>
              <a:spcAft>
                <a:spcPts val="0"/>
              </a:spcAft>
              <a:buNone/>
            </a:pPr>
            <a:r>
              <a:rPr lang="en"/>
              <a:t>To do this, we need to consider the between subject variance and the within subject variance. Mathematically speaking, we have GLMs nested within one another - where y is the variability of the individual, e(1) accounts for within-subject variance, and e(2) (part of B) accounts for between-subject variance. We don’t need to worry about these equations specifically too much, but this is quite a complicated relationship to unfold.</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2"/>
        <p:cNvGrpSpPr/>
        <p:nvPr/>
      </p:nvGrpSpPr>
      <p:grpSpPr>
        <a:xfrm>
          <a:off x="0" y="0"/>
          <a:ext cx="0" cy="0"/>
          <a:chOff x="0" y="0"/>
          <a:chExt cx="0" cy="0"/>
        </a:xfrm>
      </p:grpSpPr>
      <p:sp>
        <p:nvSpPr>
          <p:cNvPr id="133" name="Google Shape;133;g6d2584e9ca_0_21: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4" name="Google Shape;134;g6d2584e9ca_0_2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15000"/>
              </a:lnSpc>
              <a:spcBef>
                <a:spcPts val="1200"/>
              </a:spcBef>
              <a:spcAft>
                <a:spcPts val="0"/>
              </a:spcAft>
              <a:buNone/>
            </a:pPr>
            <a:r>
              <a:rPr lang="en" sz="1200">
                <a:latin typeface="Calibri"/>
                <a:ea typeface="Calibri"/>
                <a:cs typeface="Calibri"/>
                <a:sym typeface="Calibri"/>
              </a:rPr>
              <a:t>One way of doing this is with hierarchical models.</a:t>
            </a:r>
            <a:endParaRPr sz="1200">
              <a:latin typeface="Calibri"/>
              <a:ea typeface="Calibri"/>
              <a:cs typeface="Calibri"/>
              <a:sym typeface="Calibri"/>
            </a:endParaRPr>
          </a:p>
          <a:p>
            <a:pPr marL="0" lvl="0" indent="0" algn="l" rtl="0">
              <a:lnSpc>
                <a:spcPct val="115000"/>
              </a:lnSpc>
              <a:spcBef>
                <a:spcPts val="1200"/>
              </a:spcBef>
              <a:spcAft>
                <a:spcPts val="1200"/>
              </a:spcAft>
              <a:buNone/>
            </a:pPr>
            <a:r>
              <a:rPr lang="en" sz="1200">
                <a:latin typeface="Calibri"/>
                <a:ea typeface="Calibri"/>
                <a:cs typeface="Calibri"/>
                <a:sym typeface="Calibri"/>
              </a:rPr>
              <a:t>In hierarchical models, at each level, the distribution of parameters is given by the level above, and we estimate subject and group level effects and variance at the same time via iterative looping. This is really computationally demanding though and can take a long time.</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9"/>
        <p:cNvGrpSpPr/>
        <p:nvPr/>
      </p:nvGrpSpPr>
      <p:grpSpPr>
        <a:xfrm>
          <a:off x="0" y="0"/>
          <a:ext cx="0" cy="0"/>
          <a:chOff x="0" y="0"/>
          <a:chExt cx="0" cy="0"/>
        </a:xfrm>
      </p:grpSpPr>
      <p:sp>
        <p:nvSpPr>
          <p:cNvPr id="140" name="Google Shape;140;g6d2584e9ca_0_28: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1" name="Google Shape;141;g6d2584e9ca_0_2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An alternative approach which is less demanding, and provides the same results (a lot of the time), is using summary statistics.</a:t>
            </a:r>
            <a:endParaRPr/>
          </a:p>
          <a:p>
            <a:pPr marL="0" lvl="0" indent="0" algn="l" rtl="0">
              <a:spcBef>
                <a:spcPts val="0"/>
              </a:spcBef>
              <a:spcAft>
                <a:spcPts val="0"/>
              </a:spcAft>
              <a:buNone/>
            </a:pPr>
            <a:endParaRPr/>
          </a:p>
          <a:p>
            <a:pPr marL="0" lvl="0" indent="0" algn="l" rtl="0">
              <a:spcBef>
                <a:spcPts val="0"/>
              </a:spcBef>
              <a:spcAft>
                <a:spcPts val="0"/>
              </a:spcAft>
              <a:buNone/>
            </a:pPr>
            <a:r>
              <a:rPr lang="en"/>
              <a:t>Generally, this method is preferred, unless for example you have an experiment where one participant has 2 trials and another 2000, then you’d opt for hierarchical model. To use the summary statistic, the 1st level design must be the same for all participants.</a:t>
            </a:r>
            <a:endParaRPr/>
          </a:p>
          <a:p>
            <a:pPr marL="0" lvl="0" indent="0" algn="l" rtl="0">
              <a:spcBef>
                <a:spcPts val="0"/>
              </a:spcBef>
              <a:spcAft>
                <a:spcPts val="0"/>
              </a:spcAft>
              <a:buNone/>
            </a:pPr>
            <a:endParaRPr/>
          </a:p>
          <a:p>
            <a:pPr marL="0" lvl="0" indent="0" algn="l" rtl="0">
              <a:spcBef>
                <a:spcPts val="0"/>
              </a:spcBef>
              <a:spcAft>
                <a:spcPts val="0"/>
              </a:spcAft>
              <a:buNone/>
            </a:pPr>
            <a:r>
              <a:rPr lang="en"/>
              <a:t>It’s much simpler and straight forward, in 2 separate parts rather than an iterative process. The first level analysis takes place as we’ve described previously to produce contrast images per participant. Per voxel, </a:t>
            </a:r>
            <a:r>
              <a:rPr lang="en" sz="1200">
                <a:latin typeface="Calibri"/>
                <a:ea typeface="Calibri"/>
                <a:cs typeface="Calibri"/>
                <a:sym typeface="Calibri"/>
              </a:rPr>
              <a:t>you summarise the response of each subject by a single summary statistic (the effect size). </a:t>
            </a:r>
            <a:endParaRPr sz="1200">
              <a:latin typeface="Calibri"/>
              <a:ea typeface="Calibri"/>
              <a:cs typeface="Calibri"/>
              <a:sym typeface="Calibri"/>
            </a:endParaRPr>
          </a:p>
          <a:p>
            <a:pPr marL="0" lvl="0" indent="0" algn="l" rtl="0">
              <a:spcBef>
                <a:spcPts val="0"/>
              </a:spcBef>
              <a:spcAft>
                <a:spcPts val="0"/>
              </a:spcAft>
              <a:buNone/>
            </a:pPr>
            <a:endParaRPr/>
          </a:p>
          <a:p>
            <a:pPr marL="0" lvl="0" indent="0" algn="l" rtl="0">
              <a:spcBef>
                <a:spcPts val="0"/>
              </a:spcBef>
              <a:spcAft>
                <a:spcPts val="0"/>
              </a:spcAft>
              <a:buNone/>
            </a:pPr>
            <a:r>
              <a:rPr lang="en"/>
              <a:t>Then you conduct a one-sample t-test at each voxel, using the </a:t>
            </a:r>
            <a:r>
              <a:rPr lang="en" b="1"/>
              <a:t>between</a:t>
            </a:r>
            <a:r>
              <a:rPr lang="en"/>
              <a:t> subject variability as your standard deviation &amp; to calculate the standard error. As a result, you can see at which voxels there’s a t-value showing a non-zero effect across the group.</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6"/>
        <p:cNvGrpSpPr/>
        <p:nvPr/>
      </p:nvGrpSpPr>
      <p:grpSpPr>
        <a:xfrm>
          <a:off x="0" y="0"/>
          <a:ext cx="0" cy="0"/>
          <a:chOff x="0" y="0"/>
          <a:chExt cx="0" cy="0"/>
        </a:xfrm>
      </p:grpSpPr>
      <p:sp>
        <p:nvSpPr>
          <p:cNvPr id="147" name="Google Shape;147;g7642f662b8_6_31: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8" name="Google Shape;148;g7642f662b8_6_3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Here’s another worked example to demonstrate the second part of the summary statistic.</a:t>
            </a:r>
            <a:endParaRPr/>
          </a:p>
          <a:p>
            <a:pPr marL="0" lvl="0" indent="0" algn="l" rtl="0">
              <a:spcBef>
                <a:spcPts val="0"/>
              </a:spcBef>
              <a:spcAft>
                <a:spcPts val="0"/>
              </a:spcAft>
              <a:buNone/>
            </a:pPr>
            <a:endParaRPr/>
          </a:p>
          <a:p>
            <a:pPr marL="0" lvl="0" indent="0" algn="l" rtl="0">
              <a:spcBef>
                <a:spcPts val="0"/>
              </a:spcBef>
              <a:spcAft>
                <a:spcPts val="0"/>
              </a:spcAft>
              <a:buNone/>
            </a:pPr>
            <a:r>
              <a:rPr lang="en"/>
              <a:t>As before, we have the effect sizes per participant, except this time our N remains the number of subjects.</a:t>
            </a:r>
            <a:endParaRPr/>
          </a:p>
          <a:p>
            <a:pPr marL="0" lvl="0" indent="0" algn="l" rtl="0">
              <a:spcBef>
                <a:spcPts val="0"/>
              </a:spcBef>
              <a:spcAft>
                <a:spcPts val="0"/>
              </a:spcAft>
              <a:buNone/>
            </a:pPr>
            <a:endParaRPr/>
          </a:p>
          <a:p>
            <a:pPr marL="0" lvl="0" indent="0" algn="l" rtl="0">
              <a:spcBef>
                <a:spcPts val="0"/>
              </a:spcBef>
              <a:spcAft>
                <a:spcPts val="0"/>
              </a:spcAft>
              <a:buNone/>
            </a:pPr>
            <a:r>
              <a:rPr lang="en"/>
              <a:t>In contrast to the fixed effects example, wwe use the between subject variability in our calculations, and produce a t value for this voxel, which is significant, but weaker than our previous fixed example.</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5"/>
        <p:cNvGrpSpPr/>
        <p:nvPr/>
      </p:nvGrpSpPr>
      <p:grpSpPr>
        <a:xfrm>
          <a:off x="0" y="0"/>
          <a:ext cx="0" cy="0"/>
          <a:chOff x="0" y="0"/>
          <a:chExt cx="0" cy="0"/>
        </a:xfrm>
      </p:grpSpPr>
      <p:sp>
        <p:nvSpPr>
          <p:cNvPr id="156" name="Google Shape;156;g6cfb57dfac_0_1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7" name="Google Shape;157;g6cfb57dfac_0_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1200">
                <a:solidFill>
                  <a:srgbClr val="595959"/>
                </a:solidFill>
              </a:rPr>
              <a:t>Read slide</a:t>
            </a: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1"/>
        <p:cNvGrpSpPr/>
        <p:nvPr/>
      </p:nvGrpSpPr>
      <p:grpSpPr>
        <a:xfrm>
          <a:off x="0" y="0"/>
          <a:ext cx="0" cy="0"/>
          <a:chOff x="0" y="0"/>
          <a:chExt cx="0" cy="0"/>
        </a:xfrm>
      </p:grpSpPr>
      <p:sp>
        <p:nvSpPr>
          <p:cNvPr id="162" name="Google Shape;162;g7642f662b8_6_24: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3" name="Google Shape;163;g7642f662b8_6_2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6"/>
        <p:cNvGrpSpPr/>
        <p:nvPr/>
      </p:nvGrpSpPr>
      <p:grpSpPr>
        <a:xfrm>
          <a:off x="0" y="0"/>
          <a:ext cx="0" cy="0"/>
          <a:chOff x="0" y="0"/>
          <a:chExt cx="0" cy="0"/>
        </a:xfrm>
      </p:grpSpPr>
      <p:sp>
        <p:nvSpPr>
          <p:cNvPr id="167" name="Google Shape;167;g6cc30a5bdd_0_56: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8" name="Google Shape;168;g6cc30a5bdd_0_5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8"/>
        <p:cNvGrpSpPr/>
        <p:nvPr/>
      </p:nvGrpSpPr>
      <p:grpSpPr>
        <a:xfrm>
          <a:off x="0" y="0"/>
          <a:ext cx="0" cy="0"/>
          <a:chOff x="0" y="0"/>
          <a:chExt cx="0" cy="0"/>
        </a:xfrm>
      </p:grpSpPr>
      <p:sp>
        <p:nvSpPr>
          <p:cNvPr id="59" name="Google Shape;59;g6cc30a5bdd_0_47: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0" name="Google Shape;60;g6cc30a5bdd_0_4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4"/>
        <p:cNvGrpSpPr/>
        <p:nvPr/>
      </p:nvGrpSpPr>
      <p:grpSpPr>
        <a:xfrm>
          <a:off x="0" y="0"/>
          <a:ext cx="0" cy="0"/>
          <a:chOff x="0" y="0"/>
          <a:chExt cx="0" cy="0"/>
        </a:xfrm>
      </p:grpSpPr>
      <p:sp>
        <p:nvSpPr>
          <p:cNvPr id="65" name="Google Shape;65;g6cfb57dfac_0_2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6" name="Google Shape;66;g6cfb57dfac_0_2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457200" lvl="0" indent="-298450" algn="l" rtl="0">
              <a:spcBef>
                <a:spcPts val="0"/>
              </a:spcBef>
              <a:spcAft>
                <a:spcPts val="0"/>
              </a:spcAft>
              <a:buSzPts val="1100"/>
              <a:buChar char="●"/>
            </a:pPr>
            <a:r>
              <a:rPr lang="en"/>
              <a:t>This is the within subject statistical analysis that we’ve previously looked at.</a:t>
            </a:r>
            <a:endParaRPr/>
          </a:p>
          <a:p>
            <a:pPr marL="914400" lvl="1" indent="-298450" algn="l" rtl="0">
              <a:lnSpc>
                <a:spcPct val="115000"/>
              </a:lnSpc>
              <a:spcBef>
                <a:spcPts val="0"/>
              </a:spcBef>
              <a:spcAft>
                <a:spcPts val="0"/>
              </a:spcAft>
              <a:buSzPts val="1100"/>
              <a:buChar char="○"/>
            </a:pPr>
            <a:r>
              <a:rPr lang="en" sz="1200">
                <a:latin typeface="Calibri"/>
                <a:ea typeface="Calibri"/>
                <a:cs typeface="Calibri"/>
                <a:sym typeface="Calibri"/>
              </a:rPr>
              <a:t>This step is looking at how data in our different experimental conditions can predict the fMRI data.</a:t>
            </a:r>
            <a:endParaRPr/>
          </a:p>
          <a:p>
            <a:pPr marL="457200" lvl="0" indent="-298450" algn="l" rtl="0">
              <a:spcBef>
                <a:spcPts val="0"/>
              </a:spcBef>
              <a:spcAft>
                <a:spcPts val="0"/>
              </a:spcAft>
              <a:buSzPts val="1100"/>
              <a:buChar char="●"/>
            </a:pPr>
            <a:r>
              <a:rPr lang="en"/>
              <a:t>This is done for every subject - so you have as many 1st level analyses as subjects.</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9"/>
        <p:cNvGrpSpPr/>
        <p:nvPr/>
      </p:nvGrpSpPr>
      <p:grpSpPr>
        <a:xfrm>
          <a:off x="0" y="0"/>
          <a:ext cx="0" cy="0"/>
          <a:chOff x="0" y="0"/>
          <a:chExt cx="0" cy="0"/>
        </a:xfrm>
      </p:grpSpPr>
      <p:sp>
        <p:nvSpPr>
          <p:cNvPr id="70" name="Google Shape;70;g6cfb57dfac_0_42: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1" name="Google Shape;71;g6cfb57dfac_0_4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457200" lvl="0" indent="-298450" algn="l" rtl="0">
              <a:spcBef>
                <a:spcPts val="0"/>
              </a:spcBef>
              <a:spcAft>
                <a:spcPts val="0"/>
              </a:spcAft>
              <a:buSzPts val="1100"/>
              <a:buChar char="●"/>
            </a:pPr>
            <a:r>
              <a:rPr lang="en"/>
              <a:t>The data at this point is a time-series for each voxel, per participant, showing the changes in BOLD signal at that voxel throughout the experiment.</a:t>
            </a:r>
            <a:endParaRPr/>
          </a:p>
          <a:p>
            <a:pPr marL="457200" lvl="0" indent="-298450" algn="l" rtl="0">
              <a:spcBef>
                <a:spcPts val="0"/>
              </a:spcBef>
              <a:spcAft>
                <a:spcPts val="0"/>
              </a:spcAft>
              <a:buSzPts val="1100"/>
              <a:buChar char="●"/>
            </a:pPr>
            <a:r>
              <a:rPr lang="en"/>
              <a:t>For each voxel series, you’re combining a model with the actual image data, to eventually amalgamate to create contrast images that estimate activation for every subject.</a:t>
            </a:r>
            <a:endParaRPr/>
          </a:p>
          <a:p>
            <a:pPr marL="0" lvl="0" indent="0" algn="l" rtl="0">
              <a:spcBef>
                <a:spcPts val="0"/>
              </a:spcBef>
              <a:spcAft>
                <a:spcPts val="0"/>
              </a:spcAft>
              <a:buNone/>
            </a:pPr>
            <a:endParaRPr/>
          </a:p>
          <a:p>
            <a:pPr marL="457200" lvl="0" indent="-298450" algn="l" rtl="0">
              <a:spcBef>
                <a:spcPts val="0"/>
              </a:spcBef>
              <a:spcAft>
                <a:spcPts val="0"/>
              </a:spcAft>
              <a:buSzPts val="1100"/>
              <a:buChar char="●"/>
            </a:pPr>
            <a:r>
              <a:rPr lang="en"/>
              <a:t>We do this by using the GLM, which treats our data as a linear combination of regressors and errors or noise. The slopes of the regressors, B, need to be estimated.</a:t>
            </a:r>
            <a:endParaRPr/>
          </a:p>
          <a:p>
            <a:pPr marL="914400" lvl="1" indent="-298450" algn="l" rtl="0">
              <a:spcBef>
                <a:spcPts val="0"/>
              </a:spcBef>
              <a:spcAft>
                <a:spcPts val="0"/>
              </a:spcAft>
              <a:buSzPts val="1100"/>
              <a:buChar char="○"/>
            </a:pPr>
            <a:r>
              <a:rPr lang="en"/>
              <a:t>The mass univariate approach means that we’re using a separate model for every voxel.</a:t>
            </a:r>
            <a:endParaRPr/>
          </a:p>
          <a:p>
            <a:pPr marL="914400" lvl="1" indent="-298450" algn="l" rtl="0">
              <a:spcBef>
                <a:spcPts val="0"/>
              </a:spcBef>
              <a:spcAft>
                <a:spcPts val="0"/>
              </a:spcAft>
              <a:buSzPts val="1100"/>
              <a:buChar char="○"/>
            </a:pPr>
            <a:r>
              <a:rPr lang="en"/>
              <a:t>So the outcome is the BOLD signal, and the predictors are the series of regressors based on the task and conditions - the predictors/regressors and intercept make up the design matrix.</a:t>
            </a:r>
            <a:endParaRPr/>
          </a:p>
          <a:p>
            <a:pPr marL="914400" lvl="1" indent="-298450" algn="l" rtl="0">
              <a:spcBef>
                <a:spcPts val="0"/>
              </a:spcBef>
              <a:spcAft>
                <a:spcPts val="0"/>
              </a:spcAft>
              <a:buSzPts val="1100"/>
              <a:buChar char="○"/>
            </a:pPr>
            <a:r>
              <a:rPr lang="en"/>
              <a:t>HRF convolution, filters and noise regressors all considered in the design matrix to have our model better fit the data.</a:t>
            </a:r>
            <a:endParaRPr/>
          </a:p>
          <a:p>
            <a:pPr marL="0" lvl="0" indent="0" algn="l" rtl="0">
              <a:spcBef>
                <a:spcPts val="0"/>
              </a:spcBef>
              <a:spcAft>
                <a:spcPts val="0"/>
              </a:spcAft>
              <a:buNone/>
            </a:pPr>
            <a:endParaRPr/>
          </a:p>
          <a:p>
            <a:pPr marL="457200" lvl="0" indent="-304800" algn="l" rtl="0">
              <a:lnSpc>
                <a:spcPct val="115000"/>
              </a:lnSpc>
              <a:spcBef>
                <a:spcPts val="0"/>
              </a:spcBef>
              <a:spcAft>
                <a:spcPts val="0"/>
              </a:spcAft>
              <a:buSzPts val="1200"/>
              <a:buFont typeface="Calibri"/>
              <a:buChar char="●"/>
            </a:pPr>
            <a:r>
              <a:rPr lang="en" sz="1200">
                <a:latin typeface="Calibri"/>
                <a:ea typeface="Calibri"/>
                <a:cs typeface="Calibri"/>
                <a:sym typeface="Calibri"/>
              </a:rPr>
              <a:t>Once we have the model we want to see if there is any significant activation in a particular voxel/region due to our experimental conditions, and we do this by calculating contrasts.</a:t>
            </a:r>
            <a:endParaRPr sz="1200">
              <a:latin typeface="Calibri"/>
              <a:ea typeface="Calibri"/>
              <a:cs typeface="Calibri"/>
              <a:sym typeface="Calibri"/>
            </a:endParaRPr>
          </a:p>
          <a:p>
            <a:pPr marL="457200" lvl="0" indent="-304800" algn="l" rtl="0">
              <a:lnSpc>
                <a:spcPct val="115000"/>
              </a:lnSpc>
              <a:spcBef>
                <a:spcPts val="0"/>
              </a:spcBef>
              <a:spcAft>
                <a:spcPts val="0"/>
              </a:spcAft>
              <a:buSzPts val="1200"/>
              <a:buFont typeface="Calibri"/>
              <a:buChar char="●"/>
            </a:pPr>
            <a:r>
              <a:rPr lang="en" sz="1200">
                <a:latin typeface="Calibri"/>
                <a:ea typeface="Calibri"/>
                <a:cs typeface="Calibri"/>
                <a:sym typeface="Calibri"/>
              </a:rPr>
              <a:t>We develop a contrast vector to determine which conditions we want to compare/test.</a:t>
            </a:r>
            <a:endParaRPr sz="1200">
              <a:latin typeface="Calibri"/>
              <a:ea typeface="Calibri"/>
              <a:cs typeface="Calibri"/>
              <a:sym typeface="Calibri"/>
            </a:endParaRPr>
          </a:p>
          <a:p>
            <a:pPr marL="457200" lvl="0" indent="-304800" algn="l" rtl="0">
              <a:lnSpc>
                <a:spcPct val="115000"/>
              </a:lnSpc>
              <a:spcBef>
                <a:spcPts val="0"/>
              </a:spcBef>
              <a:spcAft>
                <a:spcPts val="0"/>
              </a:spcAft>
              <a:buSzPts val="1200"/>
              <a:buFont typeface="Calibri"/>
              <a:buChar char="●"/>
            </a:pPr>
            <a:r>
              <a:rPr lang="en" sz="1200">
                <a:latin typeface="Calibri"/>
                <a:ea typeface="Calibri"/>
                <a:cs typeface="Calibri"/>
                <a:sym typeface="Calibri"/>
              </a:rPr>
              <a:t>And then we calculate a t or F value for each voxel, and heat maps show areas of activation.</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1"/>
        <p:cNvGrpSpPr/>
        <p:nvPr/>
      </p:nvGrpSpPr>
      <p:grpSpPr>
        <a:xfrm>
          <a:off x="0" y="0"/>
          <a:ext cx="0" cy="0"/>
          <a:chOff x="0" y="0"/>
          <a:chExt cx="0" cy="0"/>
        </a:xfrm>
      </p:grpSpPr>
      <p:sp>
        <p:nvSpPr>
          <p:cNvPr id="82" name="Google Shape;82;g6cfb57dfac_0_5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3" name="Google Shape;83;g6cfb57dfac_0_5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We end 1st level analysis with a contrast image per participant, and identified areas of activation.</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6"/>
        <p:cNvGrpSpPr/>
        <p:nvPr/>
      </p:nvGrpSpPr>
      <p:grpSpPr>
        <a:xfrm>
          <a:off x="0" y="0"/>
          <a:ext cx="0" cy="0"/>
          <a:chOff x="0" y="0"/>
          <a:chExt cx="0" cy="0"/>
        </a:xfrm>
      </p:grpSpPr>
      <p:sp>
        <p:nvSpPr>
          <p:cNvPr id="87" name="Google Shape;87;g6d145633bc_0_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8" name="Google Shape;88;g6d145633bc_0_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1200">
                <a:latin typeface="Calibri"/>
                <a:ea typeface="Calibri"/>
                <a:cs typeface="Calibri"/>
                <a:sym typeface="Calibri"/>
              </a:rPr>
              <a:t>Ok so what is 2nd level analysis.  Essentially, 2nd level analysis is when we try to see how often the effects we see in individual participants are observed across a group. This is important as we cannot generalise findings from individuals that might simply be due to non experimental effects or noise. </a:t>
            </a:r>
            <a:endParaRPr sz="1200">
              <a:latin typeface="Calibri"/>
              <a:ea typeface="Calibri"/>
              <a:cs typeface="Calibri"/>
              <a:sym typeface="Calibri"/>
            </a:endParaRPr>
          </a:p>
          <a:p>
            <a:pPr marL="0" lvl="0" indent="0" algn="l" rtl="0">
              <a:spcBef>
                <a:spcPts val="0"/>
              </a:spcBef>
              <a:spcAft>
                <a:spcPts val="0"/>
              </a:spcAft>
              <a:buNone/>
            </a:pPr>
            <a:endParaRPr sz="1200">
              <a:latin typeface="Calibri"/>
              <a:ea typeface="Calibri"/>
              <a:cs typeface="Calibri"/>
              <a:sym typeface="Calibri"/>
            </a:endParaRPr>
          </a:p>
          <a:p>
            <a:pPr marL="0" lvl="0" indent="0" algn="l" rtl="0">
              <a:spcBef>
                <a:spcPts val="0"/>
              </a:spcBef>
              <a:spcAft>
                <a:spcPts val="0"/>
              </a:spcAft>
              <a:buNone/>
            </a:pPr>
            <a:r>
              <a:rPr lang="en" sz="1200">
                <a:latin typeface="Calibri"/>
                <a:ea typeface="Calibri"/>
                <a:cs typeface="Calibri"/>
                <a:sym typeface="Calibri"/>
              </a:rPr>
              <a:t>We could ask if contrast in activations are different within sample groups such as males or females, but really we almost always want to see if the effects are likely to be found in the population generally.</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2"/>
        <p:cNvGrpSpPr/>
        <p:nvPr/>
      </p:nvGrpSpPr>
      <p:grpSpPr>
        <a:xfrm>
          <a:off x="0" y="0"/>
          <a:ext cx="0" cy="0"/>
          <a:chOff x="0" y="0"/>
          <a:chExt cx="0" cy="0"/>
        </a:xfrm>
      </p:grpSpPr>
      <p:sp>
        <p:nvSpPr>
          <p:cNvPr id="93" name="Google Shape;93;g6d145633bc_0_1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4" name="Google Shape;94;g6d145633bc_0_1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15000"/>
              </a:lnSpc>
              <a:spcBef>
                <a:spcPts val="0"/>
              </a:spcBef>
              <a:spcAft>
                <a:spcPts val="0"/>
              </a:spcAft>
              <a:buNone/>
            </a:pPr>
            <a:r>
              <a:rPr lang="en" sz="1200">
                <a:latin typeface="Calibri"/>
                <a:ea typeface="Calibri"/>
                <a:cs typeface="Calibri"/>
                <a:sym typeface="Calibri"/>
              </a:rPr>
              <a:t>To see how strong these effects are beyond a single participant, we need to consider the average effect in our sample (the beta I showed you earlier), and how much the effect varies and what are the sources of these effects - this is generally looked at in 3 ways. Fixed effects, random effects or mixed effects.</a:t>
            </a:r>
            <a:endParaRPr sz="1200">
              <a:latin typeface="Calibri"/>
              <a:ea typeface="Calibri"/>
              <a:cs typeface="Calibri"/>
              <a:sym typeface="Calibri"/>
            </a:endParaRPr>
          </a:p>
          <a:p>
            <a:pPr marL="0" lvl="0" indent="0" algn="l" rtl="0">
              <a:lnSpc>
                <a:spcPct val="115000"/>
              </a:lnSpc>
              <a:spcBef>
                <a:spcPts val="0"/>
              </a:spcBef>
              <a:spcAft>
                <a:spcPts val="0"/>
              </a:spcAft>
              <a:buNone/>
            </a:pPr>
            <a:endParaRPr sz="1200">
              <a:latin typeface="Calibri"/>
              <a:ea typeface="Calibri"/>
              <a:cs typeface="Calibri"/>
              <a:sym typeface="Calibri"/>
            </a:endParaRPr>
          </a:p>
          <a:p>
            <a:pPr marL="0" lvl="0" indent="0" algn="l" rtl="0">
              <a:lnSpc>
                <a:spcPct val="115000"/>
              </a:lnSpc>
              <a:spcBef>
                <a:spcPts val="0"/>
              </a:spcBef>
              <a:spcAft>
                <a:spcPts val="0"/>
              </a:spcAft>
              <a:buNone/>
            </a:pPr>
            <a:r>
              <a:rPr lang="en" sz="1200">
                <a:latin typeface="Calibri"/>
                <a:ea typeface="Calibri"/>
                <a:cs typeface="Calibri"/>
                <a:sym typeface="Calibri"/>
              </a:rPr>
              <a:t>This will determine how we conduct t-tests to see where, across subjects, there is statistically significant activation.</a:t>
            </a:r>
            <a:endParaRPr sz="1200">
              <a:latin typeface="Calibri"/>
              <a:ea typeface="Calibri"/>
              <a:cs typeface="Calibri"/>
              <a:sym typeface="Calibri"/>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8"/>
        <p:cNvGrpSpPr/>
        <p:nvPr/>
      </p:nvGrpSpPr>
      <p:grpSpPr>
        <a:xfrm>
          <a:off x="0" y="0"/>
          <a:ext cx="0" cy="0"/>
          <a:chOff x="0" y="0"/>
          <a:chExt cx="0" cy="0"/>
        </a:xfrm>
      </p:grpSpPr>
      <p:sp>
        <p:nvSpPr>
          <p:cNvPr id="99" name="Google Shape;99;g6cfb57dfac_2_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0" name="Google Shape;100;g6cfb57dfac_2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First of all we’ll look at fixed effects.</a:t>
            </a:r>
            <a:endParaRPr/>
          </a:p>
          <a:p>
            <a:pPr marL="0" lvl="0" indent="0" algn="l" rtl="0">
              <a:spcBef>
                <a:spcPts val="0"/>
              </a:spcBef>
              <a:spcAft>
                <a:spcPts val="0"/>
              </a:spcAft>
              <a:buNone/>
            </a:pPr>
            <a:endParaRPr/>
          </a:p>
          <a:p>
            <a:pPr marL="0" lvl="0" indent="0" algn="l" rtl="0">
              <a:spcBef>
                <a:spcPts val="0"/>
              </a:spcBef>
              <a:spcAft>
                <a:spcPts val="0"/>
              </a:spcAft>
              <a:buNone/>
            </a:pPr>
            <a:r>
              <a:rPr lang="en"/>
              <a:t>If we we just want to examine how large an effect is </a:t>
            </a:r>
            <a:r>
              <a:rPr lang="en" b="1"/>
              <a:t>within</a:t>
            </a:r>
            <a:r>
              <a:rPr lang="en"/>
              <a:t> our sample, we can analyse the mean effect across participants in relation to the within subject variance. To recap, if the GLM from each participant is basically an activation response model derived from many trial repetitions, then we get within subject variance from the fact that their responses to trials will vary over time .</a:t>
            </a:r>
            <a:endParaRPr/>
          </a:p>
          <a:p>
            <a:pPr marL="0" lvl="0" indent="0" algn="l" rtl="0">
              <a:spcBef>
                <a:spcPts val="0"/>
              </a:spcBef>
              <a:spcAft>
                <a:spcPts val="0"/>
              </a:spcAft>
              <a:buNone/>
            </a:pPr>
            <a:endParaRPr/>
          </a:p>
          <a:p>
            <a:pPr marL="0" lvl="0" indent="0" algn="l" rtl="0">
              <a:spcBef>
                <a:spcPts val="0"/>
              </a:spcBef>
              <a:spcAft>
                <a:spcPts val="0"/>
              </a:spcAft>
              <a:buNone/>
            </a:pPr>
            <a:r>
              <a:rPr lang="en"/>
              <a:t>So fixed effects models can tell us on average which voxels show a significant difference in activation for levels of X - but this only applies to our sample group.</a:t>
            </a:r>
            <a:endParaRPr/>
          </a:p>
          <a:p>
            <a:pPr marL="0" lvl="0" indent="0" algn="l" rtl="0">
              <a:spcBef>
                <a:spcPts val="0"/>
              </a:spcBef>
              <a:spcAft>
                <a:spcPts val="0"/>
              </a:spcAft>
              <a:buNone/>
            </a:pPr>
            <a:endParaRPr/>
          </a:p>
          <a:p>
            <a:pPr marL="0" lvl="0" indent="0" algn="l" rtl="0">
              <a:spcBef>
                <a:spcPts val="0"/>
              </a:spcBef>
              <a:spcAft>
                <a:spcPts val="0"/>
              </a:spcAft>
              <a:buNone/>
            </a:pPr>
            <a:r>
              <a:rPr lang="en"/>
              <a:t>Measurement error = scan to scan variability.</a:t>
            </a:r>
            <a:endParaRPr/>
          </a:p>
          <a:p>
            <a:pPr marL="0" lvl="0" indent="0" algn="l" rtl="0">
              <a:spcBef>
                <a:spcPts val="0"/>
              </a:spcBef>
              <a:spcAft>
                <a:spcPts val="0"/>
              </a:spcAft>
              <a:buNone/>
            </a:pPr>
            <a:r>
              <a:rPr lang="en"/>
              <a:t>Response magnitude = each subject/session has a random magnitude for their true response i.e. all subjects are different.</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4"/>
        <p:cNvGrpSpPr/>
        <p:nvPr/>
      </p:nvGrpSpPr>
      <p:grpSpPr>
        <a:xfrm>
          <a:off x="0" y="0"/>
          <a:ext cx="0" cy="0"/>
          <a:chOff x="0" y="0"/>
          <a:chExt cx="0" cy="0"/>
        </a:xfrm>
      </p:grpSpPr>
      <p:sp>
        <p:nvSpPr>
          <p:cNvPr id="105" name="Google Shape;105;g7642f662b8_6_37: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6" name="Google Shape;106;g7642f662b8_6_3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Here’s a worked example, assuming we have 12 subjects, each with 50 scans.</a:t>
            </a:r>
            <a:endParaRPr/>
          </a:p>
          <a:p>
            <a:pPr marL="0" lvl="0" indent="0" algn="l" rtl="0">
              <a:spcBef>
                <a:spcPts val="0"/>
              </a:spcBef>
              <a:spcAft>
                <a:spcPts val="0"/>
              </a:spcAft>
              <a:buNone/>
            </a:pPr>
            <a:endParaRPr/>
          </a:p>
          <a:p>
            <a:pPr marL="0" lvl="0" indent="0" algn="l" rtl="0">
              <a:spcBef>
                <a:spcPts val="0"/>
              </a:spcBef>
              <a:spcAft>
                <a:spcPts val="0"/>
              </a:spcAft>
              <a:buNone/>
            </a:pPr>
            <a:r>
              <a:rPr lang="en"/>
              <a:t>We concatenate the time series from all the different subjects. So 50 scans for one subject x 12 = 600 scans in the whole study, which becomes our N.</a:t>
            </a:r>
            <a:endParaRPr/>
          </a:p>
          <a:p>
            <a:pPr marL="0" lvl="0" indent="0" algn="l" rtl="0">
              <a:spcBef>
                <a:spcPts val="0"/>
              </a:spcBef>
              <a:spcAft>
                <a:spcPts val="0"/>
              </a:spcAft>
              <a:buNone/>
            </a:pPr>
            <a:endParaRPr/>
          </a:p>
          <a:p>
            <a:pPr marL="0" lvl="0" indent="0" algn="l" rtl="0">
              <a:spcBef>
                <a:spcPts val="0"/>
              </a:spcBef>
              <a:spcAft>
                <a:spcPts val="0"/>
              </a:spcAft>
              <a:buNone/>
            </a:pPr>
            <a:r>
              <a:rPr lang="en"/>
              <a:t>We have the effect size and within subject variability (i.e. how well the model fits the data) per participant, and from these numbers can calculate the following figures, which feed into our t test.</a:t>
            </a:r>
            <a:endParaRPr/>
          </a:p>
          <a:p>
            <a:pPr marL="0" lvl="0" indent="0" algn="l" rtl="0">
              <a:spcBef>
                <a:spcPts val="0"/>
              </a:spcBef>
              <a:spcAft>
                <a:spcPts val="0"/>
              </a:spcAft>
              <a:buNone/>
            </a:pPr>
            <a:endParaRPr/>
          </a:p>
          <a:p>
            <a:pPr marL="0" lvl="0" indent="0" algn="l" rtl="0">
              <a:spcBef>
                <a:spcPts val="0"/>
              </a:spcBef>
              <a:spcAft>
                <a:spcPts val="0"/>
              </a:spcAft>
              <a:buNone/>
            </a:pPr>
            <a:r>
              <a:rPr lang="en"/>
              <a:t>As you can see, the inference about the mean is very strong, but you have to remember that this is comparing the group effect to within subject effect.</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bg>
      <p:bgPr>
        <a:solidFill>
          <a:srgbClr val="000000"/>
        </a:solidFill>
        <a:effectLst/>
      </p:bgPr>
    </p:bg>
    <p:spTree>
      <p:nvGrpSpPr>
        <p:cNvPr id="1" name="Shape 9"/>
        <p:cNvGrpSpPr/>
        <p:nvPr/>
      </p:nvGrpSpPr>
      <p:grpSpPr>
        <a:xfrm>
          <a:off x="0" y="0"/>
          <a:ext cx="0" cy="0"/>
          <a:chOff x="0" y="0"/>
          <a:chExt cx="0" cy="0"/>
        </a:xfrm>
      </p:grpSpPr>
      <p:sp>
        <p:nvSpPr>
          <p:cNvPr id="10" name="Google Shape;10;p2"/>
          <p:cNvSpPr/>
          <p:nvPr/>
        </p:nvSpPr>
        <p:spPr>
          <a:xfrm>
            <a:off x="0" y="0"/>
            <a:ext cx="9144000" cy="3429000"/>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Google Shape;11;p2"/>
          <p:cNvSpPr txBox="1">
            <a:spLocks noGrp="1"/>
          </p:cNvSpPr>
          <p:nvPr>
            <p:ph type="ctrTitle"/>
          </p:nvPr>
        </p:nvSpPr>
        <p:spPr>
          <a:xfrm>
            <a:off x="311700" y="392150"/>
            <a:ext cx="8520600" cy="2690400"/>
          </a:xfrm>
          <a:prstGeom prst="rect">
            <a:avLst/>
          </a:prstGeom>
        </p:spPr>
        <p:txBody>
          <a:bodyPr spcFirstLastPara="1" wrap="square" lIns="91425" tIns="91425" rIns="91425" bIns="91425" anchor="ctr" anchorCtr="0">
            <a:noAutofit/>
          </a:bodyPr>
          <a:lstStyle>
            <a:lvl1pPr lvl="0" algn="ctr">
              <a:spcBef>
                <a:spcPts val="0"/>
              </a:spcBef>
              <a:spcAft>
                <a:spcPts val="0"/>
              </a:spcAft>
              <a:buSzPts val="4800"/>
              <a:buNone/>
              <a:defRPr sz="4800"/>
            </a:lvl1pPr>
            <a:lvl2pPr lvl="1" algn="ctr">
              <a:spcBef>
                <a:spcPts val="0"/>
              </a:spcBef>
              <a:spcAft>
                <a:spcPts val="0"/>
              </a:spcAft>
              <a:buSzPts val="4800"/>
              <a:buNone/>
              <a:defRPr sz="4800"/>
            </a:lvl2pPr>
            <a:lvl3pPr lvl="2" algn="ctr">
              <a:spcBef>
                <a:spcPts val="0"/>
              </a:spcBef>
              <a:spcAft>
                <a:spcPts val="0"/>
              </a:spcAft>
              <a:buSzPts val="4800"/>
              <a:buNone/>
              <a:defRPr sz="4800"/>
            </a:lvl3pPr>
            <a:lvl4pPr lvl="3" algn="ctr">
              <a:spcBef>
                <a:spcPts val="0"/>
              </a:spcBef>
              <a:spcAft>
                <a:spcPts val="0"/>
              </a:spcAft>
              <a:buSzPts val="4800"/>
              <a:buNone/>
              <a:defRPr sz="4800"/>
            </a:lvl4pPr>
            <a:lvl5pPr lvl="4" algn="ctr">
              <a:spcBef>
                <a:spcPts val="0"/>
              </a:spcBef>
              <a:spcAft>
                <a:spcPts val="0"/>
              </a:spcAft>
              <a:buSzPts val="4800"/>
              <a:buNone/>
              <a:defRPr sz="4800"/>
            </a:lvl5pPr>
            <a:lvl6pPr lvl="5" algn="ctr">
              <a:spcBef>
                <a:spcPts val="0"/>
              </a:spcBef>
              <a:spcAft>
                <a:spcPts val="0"/>
              </a:spcAft>
              <a:buSzPts val="4800"/>
              <a:buNone/>
              <a:defRPr sz="4800"/>
            </a:lvl6pPr>
            <a:lvl7pPr lvl="6" algn="ctr">
              <a:spcBef>
                <a:spcPts val="0"/>
              </a:spcBef>
              <a:spcAft>
                <a:spcPts val="0"/>
              </a:spcAft>
              <a:buSzPts val="4800"/>
              <a:buNone/>
              <a:defRPr sz="4800"/>
            </a:lvl7pPr>
            <a:lvl8pPr lvl="7" algn="ctr">
              <a:spcBef>
                <a:spcPts val="0"/>
              </a:spcBef>
              <a:spcAft>
                <a:spcPts val="0"/>
              </a:spcAft>
              <a:buSzPts val="4800"/>
              <a:buNone/>
              <a:defRPr sz="4800"/>
            </a:lvl8pPr>
            <a:lvl9pPr lvl="8" algn="ctr">
              <a:spcBef>
                <a:spcPts val="0"/>
              </a:spcBef>
              <a:spcAft>
                <a:spcPts val="0"/>
              </a:spcAft>
              <a:buSzPts val="4800"/>
              <a:buNone/>
              <a:defRPr sz="4800"/>
            </a:lvl9pPr>
          </a:lstStyle>
          <a:p>
            <a:endParaRPr/>
          </a:p>
        </p:txBody>
      </p:sp>
      <p:sp>
        <p:nvSpPr>
          <p:cNvPr id="12" name="Google Shape;12;p2"/>
          <p:cNvSpPr txBox="1">
            <a:spLocks noGrp="1"/>
          </p:cNvSpPr>
          <p:nvPr>
            <p:ph type="subTitle" idx="1"/>
          </p:nvPr>
        </p:nvSpPr>
        <p:spPr>
          <a:xfrm>
            <a:off x="311700" y="3890400"/>
            <a:ext cx="8520600" cy="706200"/>
          </a:xfrm>
          <a:prstGeom prst="rect">
            <a:avLst/>
          </a:prstGeom>
        </p:spPr>
        <p:txBody>
          <a:bodyPr spcFirstLastPara="1" wrap="square" lIns="91425" tIns="91425" rIns="91425" bIns="91425" anchor="ctr" anchorCtr="0">
            <a:noAutofit/>
          </a:bodyPr>
          <a:lstStyle>
            <a:lvl1pPr lvl="0" algn="ctr">
              <a:lnSpc>
                <a:spcPct val="100000"/>
              </a:lnSpc>
              <a:spcBef>
                <a:spcPts val="0"/>
              </a:spcBef>
              <a:spcAft>
                <a:spcPts val="0"/>
              </a:spcAft>
              <a:buClr>
                <a:srgbClr val="FFFFFF"/>
              </a:buClr>
              <a:buSzPts val="2100"/>
              <a:buNone/>
              <a:defRPr sz="2100" b="1">
                <a:solidFill>
                  <a:srgbClr val="FFFFFF"/>
                </a:solidFill>
              </a:defRPr>
            </a:lvl1pPr>
            <a:lvl2pPr lvl="1" algn="ctr">
              <a:lnSpc>
                <a:spcPct val="100000"/>
              </a:lnSpc>
              <a:spcBef>
                <a:spcPts val="0"/>
              </a:spcBef>
              <a:spcAft>
                <a:spcPts val="0"/>
              </a:spcAft>
              <a:buClr>
                <a:srgbClr val="FFFFFF"/>
              </a:buClr>
              <a:buSzPts val="2100"/>
              <a:buNone/>
              <a:defRPr sz="2100" b="1">
                <a:solidFill>
                  <a:srgbClr val="FFFFFF"/>
                </a:solidFill>
              </a:defRPr>
            </a:lvl2pPr>
            <a:lvl3pPr lvl="2" algn="ctr">
              <a:lnSpc>
                <a:spcPct val="100000"/>
              </a:lnSpc>
              <a:spcBef>
                <a:spcPts val="0"/>
              </a:spcBef>
              <a:spcAft>
                <a:spcPts val="0"/>
              </a:spcAft>
              <a:buClr>
                <a:srgbClr val="FFFFFF"/>
              </a:buClr>
              <a:buSzPts val="2100"/>
              <a:buNone/>
              <a:defRPr sz="2100" b="1">
                <a:solidFill>
                  <a:srgbClr val="FFFFFF"/>
                </a:solidFill>
              </a:defRPr>
            </a:lvl3pPr>
            <a:lvl4pPr lvl="3" algn="ctr">
              <a:lnSpc>
                <a:spcPct val="100000"/>
              </a:lnSpc>
              <a:spcBef>
                <a:spcPts val="0"/>
              </a:spcBef>
              <a:spcAft>
                <a:spcPts val="0"/>
              </a:spcAft>
              <a:buClr>
                <a:srgbClr val="FFFFFF"/>
              </a:buClr>
              <a:buSzPts val="2100"/>
              <a:buNone/>
              <a:defRPr sz="2100" b="1">
                <a:solidFill>
                  <a:srgbClr val="FFFFFF"/>
                </a:solidFill>
              </a:defRPr>
            </a:lvl4pPr>
            <a:lvl5pPr lvl="4" algn="ctr">
              <a:lnSpc>
                <a:spcPct val="100000"/>
              </a:lnSpc>
              <a:spcBef>
                <a:spcPts val="0"/>
              </a:spcBef>
              <a:spcAft>
                <a:spcPts val="0"/>
              </a:spcAft>
              <a:buClr>
                <a:srgbClr val="FFFFFF"/>
              </a:buClr>
              <a:buSzPts val="2100"/>
              <a:buNone/>
              <a:defRPr sz="2100" b="1">
                <a:solidFill>
                  <a:srgbClr val="FFFFFF"/>
                </a:solidFill>
              </a:defRPr>
            </a:lvl5pPr>
            <a:lvl6pPr lvl="5" algn="ctr">
              <a:lnSpc>
                <a:spcPct val="100000"/>
              </a:lnSpc>
              <a:spcBef>
                <a:spcPts val="0"/>
              </a:spcBef>
              <a:spcAft>
                <a:spcPts val="0"/>
              </a:spcAft>
              <a:buClr>
                <a:srgbClr val="FFFFFF"/>
              </a:buClr>
              <a:buSzPts val="2100"/>
              <a:buNone/>
              <a:defRPr sz="2100" b="1">
                <a:solidFill>
                  <a:srgbClr val="FFFFFF"/>
                </a:solidFill>
              </a:defRPr>
            </a:lvl6pPr>
            <a:lvl7pPr lvl="6" algn="ctr">
              <a:lnSpc>
                <a:spcPct val="100000"/>
              </a:lnSpc>
              <a:spcBef>
                <a:spcPts val="0"/>
              </a:spcBef>
              <a:spcAft>
                <a:spcPts val="0"/>
              </a:spcAft>
              <a:buClr>
                <a:srgbClr val="FFFFFF"/>
              </a:buClr>
              <a:buSzPts val="2100"/>
              <a:buNone/>
              <a:defRPr sz="2100" b="1">
                <a:solidFill>
                  <a:srgbClr val="FFFFFF"/>
                </a:solidFill>
              </a:defRPr>
            </a:lvl7pPr>
            <a:lvl8pPr lvl="7" algn="ctr">
              <a:lnSpc>
                <a:spcPct val="100000"/>
              </a:lnSpc>
              <a:spcBef>
                <a:spcPts val="0"/>
              </a:spcBef>
              <a:spcAft>
                <a:spcPts val="0"/>
              </a:spcAft>
              <a:buClr>
                <a:srgbClr val="FFFFFF"/>
              </a:buClr>
              <a:buSzPts val="2100"/>
              <a:buNone/>
              <a:defRPr sz="2100" b="1">
                <a:solidFill>
                  <a:srgbClr val="FFFFFF"/>
                </a:solidFill>
              </a:defRPr>
            </a:lvl8pPr>
            <a:lvl9pPr lvl="8" algn="ctr">
              <a:lnSpc>
                <a:spcPct val="100000"/>
              </a:lnSpc>
              <a:spcBef>
                <a:spcPts val="0"/>
              </a:spcBef>
              <a:spcAft>
                <a:spcPts val="0"/>
              </a:spcAft>
              <a:buClr>
                <a:srgbClr val="FFFFFF"/>
              </a:buClr>
              <a:buSzPts val="2100"/>
              <a:buNone/>
              <a:defRPr sz="2100" b="1">
                <a:solidFill>
                  <a:srgbClr val="FFFFFF"/>
                </a:solidFill>
              </a:defRPr>
            </a:lvl9pPr>
          </a:lstStyle>
          <a:p>
            <a:endParaRPr/>
          </a:p>
        </p:txBody>
      </p:sp>
      <p:sp>
        <p:nvSpPr>
          <p:cNvPr id="13" name="Google Shape;13;p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pPr marL="0" lvl="0" indent="0" algn="r" rtl="0">
                <a:spcBef>
                  <a:spcPts val="0"/>
                </a:spcBef>
                <a:spcAft>
                  <a:spcPts val="0"/>
                </a:spcAft>
                <a:buNone/>
              </a:pPr>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46"/>
        <p:cNvGrpSpPr/>
        <p:nvPr/>
      </p:nvGrpSpPr>
      <p:grpSpPr>
        <a:xfrm>
          <a:off x="0" y="0"/>
          <a:ext cx="0" cy="0"/>
          <a:chOff x="0" y="0"/>
          <a:chExt cx="0" cy="0"/>
        </a:xfrm>
      </p:grpSpPr>
      <p:sp>
        <p:nvSpPr>
          <p:cNvPr id="47" name="Google Shape;47;p11"/>
          <p:cNvSpPr txBox="1">
            <a:spLocks noGrp="1"/>
          </p:cNvSpPr>
          <p:nvPr>
            <p:ph type="title" hasCustomPrompt="1"/>
          </p:nvPr>
        </p:nvSpPr>
        <p:spPr>
          <a:xfrm>
            <a:off x="311700" y="1240275"/>
            <a:ext cx="8520600" cy="1981800"/>
          </a:xfrm>
          <a:prstGeom prst="rect">
            <a:avLst/>
          </a:prstGeom>
        </p:spPr>
        <p:txBody>
          <a:bodyPr spcFirstLastPara="1" wrap="square" lIns="91425" tIns="91425" rIns="91425" bIns="91425" anchor="b" anchorCtr="0">
            <a:noAutofit/>
          </a:bodyPr>
          <a:lstStyle>
            <a:lvl1pPr lvl="0" algn="ctr">
              <a:spcBef>
                <a:spcPts val="0"/>
              </a:spcBef>
              <a:spcAft>
                <a:spcPts val="0"/>
              </a:spcAft>
              <a:buClr>
                <a:schemeClr val="lt1"/>
              </a:buClr>
              <a:buSzPts val="12000"/>
              <a:buNone/>
              <a:defRPr sz="12000">
                <a:solidFill>
                  <a:schemeClr val="lt1"/>
                </a:solidFill>
                <a:highlight>
                  <a:schemeClr val="accent1"/>
                </a:highlight>
              </a:defRPr>
            </a:lvl1pPr>
            <a:lvl2pPr lvl="1" algn="ctr">
              <a:spcBef>
                <a:spcPts val="0"/>
              </a:spcBef>
              <a:spcAft>
                <a:spcPts val="0"/>
              </a:spcAft>
              <a:buClr>
                <a:schemeClr val="lt1"/>
              </a:buClr>
              <a:buSzPts val="12000"/>
              <a:buNone/>
              <a:defRPr sz="12000">
                <a:solidFill>
                  <a:schemeClr val="lt1"/>
                </a:solidFill>
                <a:highlight>
                  <a:schemeClr val="accent1"/>
                </a:highlight>
              </a:defRPr>
            </a:lvl2pPr>
            <a:lvl3pPr lvl="2" algn="ctr">
              <a:spcBef>
                <a:spcPts val="0"/>
              </a:spcBef>
              <a:spcAft>
                <a:spcPts val="0"/>
              </a:spcAft>
              <a:buClr>
                <a:schemeClr val="lt1"/>
              </a:buClr>
              <a:buSzPts val="12000"/>
              <a:buNone/>
              <a:defRPr sz="12000">
                <a:solidFill>
                  <a:schemeClr val="lt1"/>
                </a:solidFill>
                <a:highlight>
                  <a:schemeClr val="accent1"/>
                </a:highlight>
              </a:defRPr>
            </a:lvl3pPr>
            <a:lvl4pPr lvl="3" algn="ctr">
              <a:spcBef>
                <a:spcPts val="0"/>
              </a:spcBef>
              <a:spcAft>
                <a:spcPts val="0"/>
              </a:spcAft>
              <a:buClr>
                <a:schemeClr val="lt1"/>
              </a:buClr>
              <a:buSzPts val="12000"/>
              <a:buNone/>
              <a:defRPr sz="12000">
                <a:solidFill>
                  <a:schemeClr val="lt1"/>
                </a:solidFill>
                <a:highlight>
                  <a:schemeClr val="accent1"/>
                </a:highlight>
              </a:defRPr>
            </a:lvl4pPr>
            <a:lvl5pPr lvl="4" algn="ctr">
              <a:spcBef>
                <a:spcPts val="0"/>
              </a:spcBef>
              <a:spcAft>
                <a:spcPts val="0"/>
              </a:spcAft>
              <a:buClr>
                <a:schemeClr val="lt1"/>
              </a:buClr>
              <a:buSzPts val="12000"/>
              <a:buNone/>
              <a:defRPr sz="12000">
                <a:solidFill>
                  <a:schemeClr val="lt1"/>
                </a:solidFill>
                <a:highlight>
                  <a:schemeClr val="accent1"/>
                </a:highlight>
              </a:defRPr>
            </a:lvl5pPr>
            <a:lvl6pPr lvl="5" algn="ctr">
              <a:spcBef>
                <a:spcPts val="0"/>
              </a:spcBef>
              <a:spcAft>
                <a:spcPts val="0"/>
              </a:spcAft>
              <a:buClr>
                <a:schemeClr val="lt1"/>
              </a:buClr>
              <a:buSzPts val="12000"/>
              <a:buNone/>
              <a:defRPr sz="12000">
                <a:solidFill>
                  <a:schemeClr val="lt1"/>
                </a:solidFill>
                <a:highlight>
                  <a:schemeClr val="accent1"/>
                </a:highlight>
              </a:defRPr>
            </a:lvl6pPr>
            <a:lvl7pPr lvl="6" algn="ctr">
              <a:spcBef>
                <a:spcPts val="0"/>
              </a:spcBef>
              <a:spcAft>
                <a:spcPts val="0"/>
              </a:spcAft>
              <a:buClr>
                <a:schemeClr val="lt1"/>
              </a:buClr>
              <a:buSzPts val="12000"/>
              <a:buNone/>
              <a:defRPr sz="12000">
                <a:solidFill>
                  <a:schemeClr val="lt1"/>
                </a:solidFill>
                <a:highlight>
                  <a:schemeClr val="accent1"/>
                </a:highlight>
              </a:defRPr>
            </a:lvl7pPr>
            <a:lvl8pPr lvl="7" algn="ctr">
              <a:spcBef>
                <a:spcPts val="0"/>
              </a:spcBef>
              <a:spcAft>
                <a:spcPts val="0"/>
              </a:spcAft>
              <a:buClr>
                <a:schemeClr val="lt1"/>
              </a:buClr>
              <a:buSzPts val="12000"/>
              <a:buNone/>
              <a:defRPr sz="12000">
                <a:solidFill>
                  <a:schemeClr val="lt1"/>
                </a:solidFill>
                <a:highlight>
                  <a:schemeClr val="accent1"/>
                </a:highlight>
              </a:defRPr>
            </a:lvl8pPr>
            <a:lvl9pPr lvl="8" algn="ctr">
              <a:spcBef>
                <a:spcPts val="0"/>
              </a:spcBef>
              <a:spcAft>
                <a:spcPts val="0"/>
              </a:spcAft>
              <a:buClr>
                <a:schemeClr val="lt1"/>
              </a:buClr>
              <a:buSzPts val="12000"/>
              <a:buNone/>
              <a:defRPr sz="12000">
                <a:solidFill>
                  <a:schemeClr val="lt1"/>
                </a:solidFill>
                <a:highlight>
                  <a:schemeClr val="accent1"/>
                </a:highlight>
              </a:defRPr>
            </a:lvl9pPr>
          </a:lstStyle>
          <a:p>
            <a:r>
              <a:t>xx%</a:t>
            </a:r>
          </a:p>
        </p:txBody>
      </p:sp>
      <p:sp>
        <p:nvSpPr>
          <p:cNvPr id="48" name="Google Shape;48;p11"/>
          <p:cNvSpPr txBox="1">
            <a:spLocks noGrp="1"/>
          </p:cNvSpPr>
          <p:nvPr>
            <p:ph type="body" idx="1"/>
          </p:nvPr>
        </p:nvSpPr>
        <p:spPr>
          <a:xfrm>
            <a:off x="311700" y="3304625"/>
            <a:ext cx="8520600" cy="1300800"/>
          </a:xfrm>
          <a:prstGeom prst="rect">
            <a:avLst/>
          </a:prstGeom>
        </p:spPr>
        <p:txBody>
          <a:bodyPr spcFirstLastPara="1" wrap="square" lIns="91425" tIns="91425" rIns="91425" bIns="91425" anchor="t" anchorCtr="0">
            <a:noAutofit/>
          </a:bodyPr>
          <a:lstStyle>
            <a:lvl1pPr marL="457200" lvl="0" indent="-342900" algn="ctr">
              <a:spcBef>
                <a:spcPts val="0"/>
              </a:spcBef>
              <a:spcAft>
                <a:spcPts val="0"/>
              </a:spcAft>
              <a:buClr>
                <a:schemeClr val="accent1"/>
              </a:buClr>
              <a:buSzPts val="1800"/>
              <a:buChar char="●"/>
              <a:defRPr>
                <a:solidFill>
                  <a:schemeClr val="accent1"/>
                </a:solidFill>
                <a:highlight>
                  <a:schemeClr val="dk1"/>
                </a:highlight>
              </a:defRPr>
            </a:lvl1pPr>
            <a:lvl2pPr marL="914400" lvl="1" indent="-317500" algn="ctr">
              <a:spcBef>
                <a:spcPts val="1600"/>
              </a:spcBef>
              <a:spcAft>
                <a:spcPts val="0"/>
              </a:spcAft>
              <a:buClr>
                <a:schemeClr val="accent1"/>
              </a:buClr>
              <a:buSzPts val="1400"/>
              <a:buChar char="○"/>
              <a:defRPr>
                <a:solidFill>
                  <a:schemeClr val="accent1"/>
                </a:solidFill>
                <a:highlight>
                  <a:schemeClr val="dk1"/>
                </a:highlight>
              </a:defRPr>
            </a:lvl2pPr>
            <a:lvl3pPr marL="1371600" lvl="2" indent="-317500" algn="ctr">
              <a:spcBef>
                <a:spcPts val="1600"/>
              </a:spcBef>
              <a:spcAft>
                <a:spcPts val="0"/>
              </a:spcAft>
              <a:buClr>
                <a:schemeClr val="accent1"/>
              </a:buClr>
              <a:buSzPts val="1400"/>
              <a:buChar char="■"/>
              <a:defRPr>
                <a:solidFill>
                  <a:schemeClr val="accent1"/>
                </a:solidFill>
                <a:highlight>
                  <a:schemeClr val="dk1"/>
                </a:highlight>
              </a:defRPr>
            </a:lvl3pPr>
            <a:lvl4pPr marL="1828800" lvl="3" indent="-317500" algn="ctr">
              <a:spcBef>
                <a:spcPts val="1600"/>
              </a:spcBef>
              <a:spcAft>
                <a:spcPts val="0"/>
              </a:spcAft>
              <a:buClr>
                <a:schemeClr val="accent1"/>
              </a:buClr>
              <a:buSzPts val="1400"/>
              <a:buChar char="●"/>
              <a:defRPr>
                <a:solidFill>
                  <a:schemeClr val="accent1"/>
                </a:solidFill>
                <a:highlight>
                  <a:schemeClr val="dk1"/>
                </a:highlight>
              </a:defRPr>
            </a:lvl4pPr>
            <a:lvl5pPr marL="2286000" lvl="4" indent="-317500" algn="ctr">
              <a:spcBef>
                <a:spcPts val="1600"/>
              </a:spcBef>
              <a:spcAft>
                <a:spcPts val="0"/>
              </a:spcAft>
              <a:buClr>
                <a:schemeClr val="accent1"/>
              </a:buClr>
              <a:buSzPts val="1400"/>
              <a:buChar char="○"/>
              <a:defRPr>
                <a:solidFill>
                  <a:schemeClr val="accent1"/>
                </a:solidFill>
                <a:highlight>
                  <a:schemeClr val="dk1"/>
                </a:highlight>
              </a:defRPr>
            </a:lvl5pPr>
            <a:lvl6pPr marL="2743200" lvl="5" indent="-317500" algn="ctr">
              <a:spcBef>
                <a:spcPts val="1600"/>
              </a:spcBef>
              <a:spcAft>
                <a:spcPts val="0"/>
              </a:spcAft>
              <a:buClr>
                <a:schemeClr val="accent1"/>
              </a:buClr>
              <a:buSzPts val="1400"/>
              <a:buChar char="■"/>
              <a:defRPr>
                <a:solidFill>
                  <a:schemeClr val="accent1"/>
                </a:solidFill>
                <a:highlight>
                  <a:schemeClr val="dk1"/>
                </a:highlight>
              </a:defRPr>
            </a:lvl6pPr>
            <a:lvl7pPr marL="3200400" lvl="6" indent="-317500" algn="ctr">
              <a:spcBef>
                <a:spcPts val="1600"/>
              </a:spcBef>
              <a:spcAft>
                <a:spcPts val="0"/>
              </a:spcAft>
              <a:buClr>
                <a:schemeClr val="accent1"/>
              </a:buClr>
              <a:buSzPts val="1400"/>
              <a:buChar char="●"/>
              <a:defRPr>
                <a:solidFill>
                  <a:schemeClr val="accent1"/>
                </a:solidFill>
                <a:highlight>
                  <a:schemeClr val="dk1"/>
                </a:highlight>
              </a:defRPr>
            </a:lvl7pPr>
            <a:lvl8pPr marL="3657600" lvl="7" indent="-317500" algn="ctr">
              <a:spcBef>
                <a:spcPts val="1600"/>
              </a:spcBef>
              <a:spcAft>
                <a:spcPts val="0"/>
              </a:spcAft>
              <a:buClr>
                <a:schemeClr val="accent1"/>
              </a:buClr>
              <a:buSzPts val="1400"/>
              <a:buChar char="○"/>
              <a:defRPr>
                <a:solidFill>
                  <a:schemeClr val="accent1"/>
                </a:solidFill>
                <a:highlight>
                  <a:schemeClr val="dk1"/>
                </a:highlight>
              </a:defRPr>
            </a:lvl8pPr>
            <a:lvl9pPr marL="4114800" lvl="8" indent="-317500" algn="ctr">
              <a:spcBef>
                <a:spcPts val="1600"/>
              </a:spcBef>
              <a:spcAft>
                <a:spcPts val="1600"/>
              </a:spcAft>
              <a:buClr>
                <a:schemeClr val="accent1"/>
              </a:buClr>
              <a:buSzPts val="1400"/>
              <a:buChar char="■"/>
              <a:defRPr>
                <a:solidFill>
                  <a:schemeClr val="accent1"/>
                </a:solidFill>
                <a:highlight>
                  <a:schemeClr val="dk1"/>
                </a:highlight>
              </a:defRPr>
            </a:lvl9pPr>
          </a:lstStyle>
          <a:p>
            <a:endParaRPr/>
          </a:p>
        </p:txBody>
      </p:sp>
      <p:sp>
        <p:nvSpPr>
          <p:cNvPr id="49" name="Google Shape;49;p1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pPr marL="0" lvl="0" indent="0" algn="r" rtl="0">
                <a:spcBef>
                  <a:spcPts val="0"/>
                </a:spcBef>
                <a:spcAft>
                  <a:spcPts val="0"/>
                </a:spcAft>
                <a:buNone/>
              </a:pPr>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50"/>
        <p:cNvGrpSpPr/>
        <p:nvPr/>
      </p:nvGrpSpPr>
      <p:grpSpPr>
        <a:xfrm>
          <a:off x="0" y="0"/>
          <a:ext cx="0" cy="0"/>
          <a:chOff x="0" y="0"/>
          <a:chExt cx="0" cy="0"/>
        </a:xfrm>
      </p:grpSpPr>
      <p:sp>
        <p:nvSpPr>
          <p:cNvPr id="51" name="Google Shape;51;p1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pPr marL="0" lvl="0" indent="0" algn="r" rtl="0">
                <a:spcBef>
                  <a:spcPts val="0"/>
                </a:spcBef>
                <a:spcAft>
                  <a:spcPts val="0"/>
                </a:spcAft>
                <a:buNone/>
              </a:pPr>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bg>
      <p:bgPr>
        <a:solidFill>
          <a:srgbClr val="000000"/>
        </a:solidFill>
        <a:effectLst/>
      </p:bgPr>
    </p:bg>
    <p:spTree>
      <p:nvGrpSpPr>
        <p:cNvPr id="1" name="Shape 14"/>
        <p:cNvGrpSpPr/>
        <p:nvPr/>
      </p:nvGrpSpPr>
      <p:grpSpPr>
        <a:xfrm>
          <a:off x="0" y="0"/>
          <a:ext cx="0" cy="0"/>
          <a:chOff x="0" y="0"/>
          <a:chExt cx="0" cy="0"/>
        </a:xfrm>
      </p:grpSpPr>
      <p:sp>
        <p:nvSpPr>
          <p:cNvPr id="15" name="Google Shape;15;p3"/>
          <p:cNvSpPr txBox="1">
            <a:spLocks noGrp="1"/>
          </p:cNvSpPr>
          <p:nvPr>
            <p:ph type="title"/>
          </p:nvPr>
        </p:nvSpPr>
        <p:spPr>
          <a:xfrm>
            <a:off x="2802750" y="802500"/>
            <a:ext cx="3538500" cy="3538500"/>
          </a:xfrm>
          <a:prstGeom prst="rect">
            <a:avLst/>
          </a:prstGeom>
          <a:solidFill>
            <a:srgbClr val="FFFFFF"/>
          </a:solidFill>
        </p:spPr>
        <p:txBody>
          <a:bodyPr spcFirstLastPara="1" wrap="square" lIns="91425" tIns="91425" rIns="91425" bIns="91425" anchor="ctr" anchorCtr="0">
            <a:noAutofit/>
          </a:bodyPr>
          <a:lstStyle>
            <a:lvl1pPr lvl="0" algn="ctr">
              <a:spcBef>
                <a:spcPts val="0"/>
              </a:spcBef>
              <a:spcAft>
                <a:spcPts val="0"/>
              </a:spcAft>
              <a:buSzPts val="3600"/>
              <a:buNone/>
              <a:defRPr/>
            </a:lvl1pPr>
            <a:lvl2pPr lvl="1" algn="ctr">
              <a:spcBef>
                <a:spcPts val="0"/>
              </a:spcBef>
              <a:spcAft>
                <a:spcPts val="0"/>
              </a:spcAft>
              <a:buSzPts val="3600"/>
              <a:buNone/>
              <a:defRPr/>
            </a:lvl2pPr>
            <a:lvl3pPr lvl="2" algn="ctr">
              <a:spcBef>
                <a:spcPts val="0"/>
              </a:spcBef>
              <a:spcAft>
                <a:spcPts val="0"/>
              </a:spcAft>
              <a:buSzPts val="3600"/>
              <a:buNone/>
              <a:defRPr/>
            </a:lvl3pPr>
            <a:lvl4pPr lvl="3" algn="ctr">
              <a:spcBef>
                <a:spcPts val="0"/>
              </a:spcBef>
              <a:spcAft>
                <a:spcPts val="0"/>
              </a:spcAft>
              <a:buSzPts val="3600"/>
              <a:buNone/>
              <a:defRPr/>
            </a:lvl4pPr>
            <a:lvl5pPr lvl="4" algn="ctr">
              <a:spcBef>
                <a:spcPts val="0"/>
              </a:spcBef>
              <a:spcAft>
                <a:spcPts val="0"/>
              </a:spcAft>
              <a:buSzPts val="3600"/>
              <a:buNone/>
              <a:defRPr/>
            </a:lvl5pPr>
            <a:lvl6pPr lvl="5" algn="ctr">
              <a:spcBef>
                <a:spcPts val="0"/>
              </a:spcBef>
              <a:spcAft>
                <a:spcPts val="0"/>
              </a:spcAft>
              <a:buSzPts val="3600"/>
              <a:buNone/>
              <a:defRPr/>
            </a:lvl6pPr>
            <a:lvl7pPr lvl="6" algn="ctr">
              <a:spcBef>
                <a:spcPts val="0"/>
              </a:spcBef>
              <a:spcAft>
                <a:spcPts val="0"/>
              </a:spcAft>
              <a:buSzPts val="3600"/>
              <a:buNone/>
              <a:defRPr/>
            </a:lvl7pPr>
            <a:lvl8pPr lvl="7" algn="ctr">
              <a:spcBef>
                <a:spcPts val="0"/>
              </a:spcBef>
              <a:spcAft>
                <a:spcPts val="0"/>
              </a:spcAft>
              <a:buSzPts val="3600"/>
              <a:buNone/>
              <a:defRPr/>
            </a:lvl8pPr>
            <a:lvl9pPr lvl="8" algn="ctr">
              <a:spcBef>
                <a:spcPts val="0"/>
              </a:spcBef>
              <a:spcAft>
                <a:spcPts val="0"/>
              </a:spcAft>
              <a:buSzPts val="3600"/>
              <a:buNone/>
              <a:defRPr/>
            </a:lvl9pPr>
          </a:lstStyle>
          <a:p>
            <a:endParaRPr/>
          </a:p>
        </p:txBody>
      </p:sp>
      <p:sp>
        <p:nvSpPr>
          <p:cNvPr id="16" name="Google Shape;16;p3"/>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pPr marL="0" lvl="0" indent="0" algn="r" rtl="0">
                <a:spcBef>
                  <a:spcPts val="0"/>
                </a:spcBef>
                <a:spcAft>
                  <a:spcPts val="0"/>
                </a:spcAft>
                <a:buNone/>
              </a:pPr>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7"/>
        <p:cNvGrpSpPr/>
        <p:nvPr/>
      </p:nvGrpSpPr>
      <p:grpSpPr>
        <a:xfrm>
          <a:off x="0" y="0"/>
          <a:ext cx="0" cy="0"/>
          <a:chOff x="0" y="0"/>
          <a:chExt cx="0" cy="0"/>
        </a:xfrm>
      </p:grpSpPr>
      <p:sp>
        <p:nvSpPr>
          <p:cNvPr id="18" name="Google Shape;18;p4"/>
          <p:cNvSpPr txBox="1">
            <a:spLocks noGrp="1"/>
          </p:cNvSpPr>
          <p:nvPr>
            <p:ph type="title"/>
          </p:nvPr>
        </p:nvSpPr>
        <p:spPr>
          <a:xfrm>
            <a:off x="311700" y="292850"/>
            <a:ext cx="8520600" cy="801000"/>
          </a:xfrm>
          <a:prstGeom prst="rect">
            <a:avLst/>
          </a:prstGeom>
        </p:spPr>
        <p:txBody>
          <a:bodyPr spcFirstLastPara="1" wrap="square" lIns="91425" tIns="91425" rIns="91425" bIns="91425" anchor="t" anchorCtr="0">
            <a:noAutofit/>
          </a:bodyPr>
          <a:lstStyle>
            <a:lvl1pPr lvl="0">
              <a:spcBef>
                <a:spcPts val="0"/>
              </a:spcBef>
              <a:spcAft>
                <a:spcPts val="0"/>
              </a:spcAft>
              <a:buSzPts val="3600"/>
              <a:buNone/>
              <a:defRPr/>
            </a:lvl1pPr>
            <a:lvl2pPr lvl="1">
              <a:spcBef>
                <a:spcPts val="0"/>
              </a:spcBef>
              <a:spcAft>
                <a:spcPts val="0"/>
              </a:spcAft>
              <a:buSzPts val="3600"/>
              <a:buNone/>
              <a:defRPr/>
            </a:lvl2pPr>
            <a:lvl3pPr lvl="2">
              <a:spcBef>
                <a:spcPts val="0"/>
              </a:spcBef>
              <a:spcAft>
                <a:spcPts val="0"/>
              </a:spcAft>
              <a:buSzPts val="3600"/>
              <a:buNone/>
              <a:defRPr/>
            </a:lvl3pPr>
            <a:lvl4pPr lvl="3">
              <a:spcBef>
                <a:spcPts val="0"/>
              </a:spcBef>
              <a:spcAft>
                <a:spcPts val="0"/>
              </a:spcAft>
              <a:buSzPts val="3600"/>
              <a:buNone/>
              <a:defRPr/>
            </a:lvl4pPr>
            <a:lvl5pPr lvl="4">
              <a:spcBef>
                <a:spcPts val="0"/>
              </a:spcBef>
              <a:spcAft>
                <a:spcPts val="0"/>
              </a:spcAft>
              <a:buSzPts val="3600"/>
              <a:buNone/>
              <a:defRPr/>
            </a:lvl5pPr>
            <a:lvl6pPr lvl="5">
              <a:spcBef>
                <a:spcPts val="0"/>
              </a:spcBef>
              <a:spcAft>
                <a:spcPts val="0"/>
              </a:spcAft>
              <a:buSzPts val="3600"/>
              <a:buNone/>
              <a:defRPr/>
            </a:lvl6pPr>
            <a:lvl7pPr lvl="6">
              <a:spcBef>
                <a:spcPts val="0"/>
              </a:spcBef>
              <a:spcAft>
                <a:spcPts val="0"/>
              </a:spcAft>
              <a:buSzPts val="3600"/>
              <a:buNone/>
              <a:defRPr/>
            </a:lvl7pPr>
            <a:lvl8pPr lvl="7">
              <a:spcBef>
                <a:spcPts val="0"/>
              </a:spcBef>
              <a:spcAft>
                <a:spcPts val="0"/>
              </a:spcAft>
              <a:buSzPts val="3600"/>
              <a:buNone/>
              <a:defRPr/>
            </a:lvl8pPr>
            <a:lvl9pPr lvl="8">
              <a:spcBef>
                <a:spcPts val="0"/>
              </a:spcBef>
              <a:spcAft>
                <a:spcPts val="0"/>
              </a:spcAft>
              <a:buSzPts val="3600"/>
              <a:buNone/>
              <a:defRPr/>
            </a:lvl9pPr>
          </a:lstStyle>
          <a:p>
            <a:endParaRPr/>
          </a:p>
        </p:txBody>
      </p:sp>
      <p:sp>
        <p:nvSpPr>
          <p:cNvPr id="19" name="Google Shape;19;p4"/>
          <p:cNvSpPr txBox="1">
            <a:spLocks noGrp="1"/>
          </p:cNvSpPr>
          <p:nvPr>
            <p:ph type="body" idx="1"/>
          </p:nvPr>
        </p:nvSpPr>
        <p:spPr>
          <a:xfrm>
            <a:off x="311700" y="1228675"/>
            <a:ext cx="8520600" cy="3340200"/>
          </a:xfrm>
          <a:prstGeom prst="rect">
            <a:avLst/>
          </a:prstGeom>
        </p:spPr>
        <p:txBody>
          <a:bodyPr spcFirstLastPara="1" wrap="square" lIns="91425" tIns="91425" rIns="91425" bIns="91425" anchor="t" anchorCtr="0">
            <a:noAutofit/>
          </a:bodyPr>
          <a:lstStyle>
            <a:lvl1pPr marL="457200" lvl="0" indent="-342900">
              <a:spcBef>
                <a:spcPts val="0"/>
              </a:spcBef>
              <a:spcAft>
                <a:spcPts val="0"/>
              </a:spcAft>
              <a:buSzPts val="1800"/>
              <a:buChar char="●"/>
              <a:defRPr/>
            </a:lvl1pPr>
            <a:lvl2pPr marL="914400" lvl="1" indent="-317500">
              <a:spcBef>
                <a:spcPts val="1600"/>
              </a:spcBef>
              <a:spcAft>
                <a:spcPts val="0"/>
              </a:spcAft>
              <a:buSzPts val="1400"/>
              <a:buChar char="○"/>
              <a:defRPr/>
            </a:lvl2pPr>
            <a:lvl3pPr marL="1371600" lvl="2" indent="-317500">
              <a:spcBef>
                <a:spcPts val="1600"/>
              </a:spcBef>
              <a:spcAft>
                <a:spcPts val="0"/>
              </a:spcAft>
              <a:buSzPts val="1400"/>
              <a:buChar char="■"/>
              <a:defRPr/>
            </a:lvl3pPr>
            <a:lvl4pPr marL="1828800" lvl="3" indent="-317500">
              <a:spcBef>
                <a:spcPts val="1600"/>
              </a:spcBef>
              <a:spcAft>
                <a:spcPts val="0"/>
              </a:spcAft>
              <a:buSzPts val="1400"/>
              <a:buChar char="●"/>
              <a:defRPr/>
            </a:lvl4pPr>
            <a:lvl5pPr marL="2286000" lvl="4" indent="-317500">
              <a:spcBef>
                <a:spcPts val="1600"/>
              </a:spcBef>
              <a:spcAft>
                <a:spcPts val="0"/>
              </a:spcAft>
              <a:buSzPts val="1400"/>
              <a:buChar char="○"/>
              <a:defRPr/>
            </a:lvl5pPr>
            <a:lvl6pPr marL="2743200" lvl="5" indent="-317500">
              <a:spcBef>
                <a:spcPts val="1600"/>
              </a:spcBef>
              <a:spcAft>
                <a:spcPts val="0"/>
              </a:spcAft>
              <a:buSzPts val="1400"/>
              <a:buChar char="■"/>
              <a:defRPr/>
            </a:lvl6pPr>
            <a:lvl7pPr marL="3200400" lvl="6" indent="-317500">
              <a:spcBef>
                <a:spcPts val="1600"/>
              </a:spcBef>
              <a:spcAft>
                <a:spcPts val="0"/>
              </a:spcAft>
              <a:buSzPts val="1400"/>
              <a:buChar char="●"/>
              <a:defRPr/>
            </a:lvl7pPr>
            <a:lvl8pPr marL="3657600" lvl="7" indent="-317500">
              <a:spcBef>
                <a:spcPts val="1600"/>
              </a:spcBef>
              <a:spcAft>
                <a:spcPts val="0"/>
              </a:spcAft>
              <a:buSzPts val="1400"/>
              <a:buChar char="○"/>
              <a:defRPr/>
            </a:lvl8pPr>
            <a:lvl9pPr marL="4114800" lvl="8" indent="-317500">
              <a:spcBef>
                <a:spcPts val="1600"/>
              </a:spcBef>
              <a:spcAft>
                <a:spcPts val="1600"/>
              </a:spcAft>
              <a:buSzPts val="1400"/>
              <a:buChar char="■"/>
              <a:defRPr/>
            </a:lvl9pPr>
          </a:lstStyle>
          <a:p>
            <a:endParaRPr/>
          </a:p>
        </p:txBody>
      </p:sp>
      <p:sp>
        <p:nvSpPr>
          <p:cNvPr id="20" name="Google Shape;20;p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pPr marL="0" lvl="0" indent="0" algn="r" rtl="0">
                <a:spcBef>
                  <a:spcPts val="0"/>
                </a:spcBef>
                <a:spcAft>
                  <a:spcPts val="0"/>
                </a:spcAft>
                <a:buNone/>
              </a:pPr>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1"/>
        <p:cNvGrpSpPr/>
        <p:nvPr/>
      </p:nvGrpSpPr>
      <p:grpSpPr>
        <a:xfrm>
          <a:off x="0" y="0"/>
          <a:ext cx="0" cy="0"/>
          <a:chOff x="0" y="0"/>
          <a:chExt cx="0" cy="0"/>
        </a:xfrm>
      </p:grpSpPr>
      <p:sp>
        <p:nvSpPr>
          <p:cNvPr id="22" name="Google Shape;22;p5"/>
          <p:cNvSpPr txBox="1">
            <a:spLocks noGrp="1"/>
          </p:cNvSpPr>
          <p:nvPr>
            <p:ph type="title"/>
          </p:nvPr>
        </p:nvSpPr>
        <p:spPr>
          <a:xfrm>
            <a:off x="311700" y="292850"/>
            <a:ext cx="8520600" cy="801000"/>
          </a:xfrm>
          <a:prstGeom prst="rect">
            <a:avLst/>
          </a:prstGeom>
        </p:spPr>
        <p:txBody>
          <a:bodyPr spcFirstLastPara="1" wrap="square" lIns="91425" tIns="91425" rIns="91425" bIns="91425" anchor="t" anchorCtr="0">
            <a:noAutofit/>
          </a:bodyPr>
          <a:lstStyle>
            <a:lvl1pPr lvl="0">
              <a:spcBef>
                <a:spcPts val="0"/>
              </a:spcBef>
              <a:spcAft>
                <a:spcPts val="0"/>
              </a:spcAft>
              <a:buSzPts val="3600"/>
              <a:buNone/>
              <a:defRPr/>
            </a:lvl1pPr>
            <a:lvl2pPr lvl="1">
              <a:spcBef>
                <a:spcPts val="0"/>
              </a:spcBef>
              <a:spcAft>
                <a:spcPts val="0"/>
              </a:spcAft>
              <a:buSzPts val="3600"/>
              <a:buNone/>
              <a:defRPr/>
            </a:lvl2pPr>
            <a:lvl3pPr lvl="2">
              <a:spcBef>
                <a:spcPts val="0"/>
              </a:spcBef>
              <a:spcAft>
                <a:spcPts val="0"/>
              </a:spcAft>
              <a:buSzPts val="3600"/>
              <a:buNone/>
              <a:defRPr/>
            </a:lvl3pPr>
            <a:lvl4pPr lvl="3">
              <a:spcBef>
                <a:spcPts val="0"/>
              </a:spcBef>
              <a:spcAft>
                <a:spcPts val="0"/>
              </a:spcAft>
              <a:buSzPts val="3600"/>
              <a:buNone/>
              <a:defRPr/>
            </a:lvl4pPr>
            <a:lvl5pPr lvl="4">
              <a:spcBef>
                <a:spcPts val="0"/>
              </a:spcBef>
              <a:spcAft>
                <a:spcPts val="0"/>
              </a:spcAft>
              <a:buSzPts val="3600"/>
              <a:buNone/>
              <a:defRPr/>
            </a:lvl5pPr>
            <a:lvl6pPr lvl="5">
              <a:spcBef>
                <a:spcPts val="0"/>
              </a:spcBef>
              <a:spcAft>
                <a:spcPts val="0"/>
              </a:spcAft>
              <a:buSzPts val="3600"/>
              <a:buNone/>
              <a:defRPr/>
            </a:lvl6pPr>
            <a:lvl7pPr lvl="6">
              <a:spcBef>
                <a:spcPts val="0"/>
              </a:spcBef>
              <a:spcAft>
                <a:spcPts val="0"/>
              </a:spcAft>
              <a:buSzPts val="3600"/>
              <a:buNone/>
              <a:defRPr/>
            </a:lvl7pPr>
            <a:lvl8pPr lvl="7">
              <a:spcBef>
                <a:spcPts val="0"/>
              </a:spcBef>
              <a:spcAft>
                <a:spcPts val="0"/>
              </a:spcAft>
              <a:buSzPts val="3600"/>
              <a:buNone/>
              <a:defRPr/>
            </a:lvl8pPr>
            <a:lvl9pPr lvl="8">
              <a:spcBef>
                <a:spcPts val="0"/>
              </a:spcBef>
              <a:spcAft>
                <a:spcPts val="0"/>
              </a:spcAft>
              <a:buSzPts val="3600"/>
              <a:buNone/>
              <a:defRPr/>
            </a:lvl9pPr>
          </a:lstStyle>
          <a:p>
            <a:endParaRPr/>
          </a:p>
        </p:txBody>
      </p:sp>
      <p:sp>
        <p:nvSpPr>
          <p:cNvPr id="23" name="Google Shape;23;p5"/>
          <p:cNvSpPr txBox="1">
            <a:spLocks noGrp="1"/>
          </p:cNvSpPr>
          <p:nvPr>
            <p:ph type="body" idx="1"/>
          </p:nvPr>
        </p:nvSpPr>
        <p:spPr>
          <a:xfrm>
            <a:off x="311700" y="1228675"/>
            <a:ext cx="3999900" cy="3340200"/>
          </a:xfrm>
          <a:prstGeom prst="rect">
            <a:avLst/>
          </a:prstGeom>
        </p:spPr>
        <p:txBody>
          <a:bodyPr spcFirstLastPara="1" wrap="square" lIns="91425" tIns="91425" rIns="91425" bIns="91425" anchor="t" anchorCtr="0">
            <a:noAutofit/>
          </a:bodyPr>
          <a:lstStyle>
            <a:lvl1pPr marL="457200" lvl="0" indent="-317500">
              <a:spcBef>
                <a:spcPts val="0"/>
              </a:spcBef>
              <a:spcAft>
                <a:spcPts val="0"/>
              </a:spcAft>
              <a:buSzPts val="1400"/>
              <a:buChar char="●"/>
              <a:defRPr sz="14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24" name="Google Shape;24;p5"/>
          <p:cNvSpPr txBox="1">
            <a:spLocks noGrp="1"/>
          </p:cNvSpPr>
          <p:nvPr>
            <p:ph type="body" idx="2"/>
          </p:nvPr>
        </p:nvSpPr>
        <p:spPr>
          <a:xfrm>
            <a:off x="4832400" y="1228675"/>
            <a:ext cx="3999900" cy="3340200"/>
          </a:xfrm>
          <a:prstGeom prst="rect">
            <a:avLst/>
          </a:prstGeom>
        </p:spPr>
        <p:txBody>
          <a:bodyPr spcFirstLastPara="1" wrap="square" lIns="91425" tIns="91425" rIns="91425" bIns="91425" anchor="t" anchorCtr="0">
            <a:noAutofit/>
          </a:bodyPr>
          <a:lstStyle>
            <a:lvl1pPr marL="457200" lvl="0" indent="-317500">
              <a:spcBef>
                <a:spcPts val="0"/>
              </a:spcBef>
              <a:spcAft>
                <a:spcPts val="0"/>
              </a:spcAft>
              <a:buSzPts val="1400"/>
              <a:buChar char="●"/>
              <a:defRPr sz="14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25" name="Google Shape;25;p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pPr marL="0" lvl="0" indent="0" algn="r" rtl="0">
                <a:spcBef>
                  <a:spcPts val="0"/>
                </a:spcBef>
                <a:spcAft>
                  <a:spcPts val="0"/>
                </a:spcAft>
                <a:buNone/>
              </a:pPr>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6"/>
        <p:cNvGrpSpPr/>
        <p:nvPr/>
      </p:nvGrpSpPr>
      <p:grpSpPr>
        <a:xfrm>
          <a:off x="0" y="0"/>
          <a:ext cx="0" cy="0"/>
          <a:chOff x="0" y="0"/>
          <a:chExt cx="0" cy="0"/>
        </a:xfrm>
      </p:grpSpPr>
      <p:sp>
        <p:nvSpPr>
          <p:cNvPr id="27" name="Google Shape;27;p6"/>
          <p:cNvSpPr txBox="1">
            <a:spLocks noGrp="1"/>
          </p:cNvSpPr>
          <p:nvPr>
            <p:ph type="title"/>
          </p:nvPr>
        </p:nvSpPr>
        <p:spPr>
          <a:xfrm>
            <a:off x="304800" y="309350"/>
            <a:ext cx="8537700" cy="748200"/>
          </a:xfrm>
          <a:prstGeom prst="rect">
            <a:avLst/>
          </a:prstGeom>
        </p:spPr>
        <p:txBody>
          <a:bodyPr spcFirstLastPara="1" wrap="square" lIns="91425" tIns="91425" rIns="91425" bIns="91425" anchor="t" anchorCtr="0">
            <a:noAutofit/>
          </a:bodyPr>
          <a:lstStyle>
            <a:lvl1pPr lvl="0">
              <a:spcBef>
                <a:spcPts val="0"/>
              </a:spcBef>
              <a:spcAft>
                <a:spcPts val="0"/>
              </a:spcAft>
              <a:buSzPts val="3600"/>
              <a:buNone/>
              <a:defRPr/>
            </a:lvl1pPr>
            <a:lvl2pPr lvl="1">
              <a:spcBef>
                <a:spcPts val="0"/>
              </a:spcBef>
              <a:spcAft>
                <a:spcPts val="0"/>
              </a:spcAft>
              <a:buSzPts val="3600"/>
              <a:buNone/>
              <a:defRPr/>
            </a:lvl2pPr>
            <a:lvl3pPr lvl="2">
              <a:spcBef>
                <a:spcPts val="0"/>
              </a:spcBef>
              <a:spcAft>
                <a:spcPts val="0"/>
              </a:spcAft>
              <a:buSzPts val="3600"/>
              <a:buNone/>
              <a:defRPr/>
            </a:lvl3pPr>
            <a:lvl4pPr lvl="3">
              <a:spcBef>
                <a:spcPts val="0"/>
              </a:spcBef>
              <a:spcAft>
                <a:spcPts val="0"/>
              </a:spcAft>
              <a:buSzPts val="3600"/>
              <a:buNone/>
              <a:defRPr/>
            </a:lvl4pPr>
            <a:lvl5pPr lvl="4">
              <a:spcBef>
                <a:spcPts val="0"/>
              </a:spcBef>
              <a:spcAft>
                <a:spcPts val="0"/>
              </a:spcAft>
              <a:buSzPts val="3600"/>
              <a:buNone/>
              <a:defRPr/>
            </a:lvl5pPr>
            <a:lvl6pPr lvl="5">
              <a:spcBef>
                <a:spcPts val="0"/>
              </a:spcBef>
              <a:spcAft>
                <a:spcPts val="0"/>
              </a:spcAft>
              <a:buSzPts val="3600"/>
              <a:buNone/>
              <a:defRPr/>
            </a:lvl6pPr>
            <a:lvl7pPr lvl="6">
              <a:spcBef>
                <a:spcPts val="0"/>
              </a:spcBef>
              <a:spcAft>
                <a:spcPts val="0"/>
              </a:spcAft>
              <a:buSzPts val="3600"/>
              <a:buNone/>
              <a:defRPr/>
            </a:lvl7pPr>
            <a:lvl8pPr lvl="7">
              <a:spcBef>
                <a:spcPts val="0"/>
              </a:spcBef>
              <a:spcAft>
                <a:spcPts val="0"/>
              </a:spcAft>
              <a:buSzPts val="3600"/>
              <a:buNone/>
              <a:defRPr/>
            </a:lvl8pPr>
            <a:lvl9pPr lvl="8">
              <a:spcBef>
                <a:spcPts val="0"/>
              </a:spcBef>
              <a:spcAft>
                <a:spcPts val="0"/>
              </a:spcAft>
              <a:buSzPts val="3600"/>
              <a:buNone/>
              <a:defRPr/>
            </a:lvl9pPr>
          </a:lstStyle>
          <a:p>
            <a:endParaRPr/>
          </a:p>
        </p:txBody>
      </p:sp>
      <p:sp>
        <p:nvSpPr>
          <p:cNvPr id="28" name="Google Shape;28;p6"/>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pPr marL="0" lvl="0" indent="0" algn="r" rtl="0">
                <a:spcBef>
                  <a:spcPts val="0"/>
                </a:spcBef>
                <a:spcAft>
                  <a:spcPts val="0"/>
                </a:spcAft>
                <a:buNone/>
              </a:pPr>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29"/>
        <p:cNvGrpSpPr/>
        <p:nvPr/>
      </p:nvGrpSpPr>
      <p:grpSpPr>
        <a:xfrm>
          <a:off x="0" y="0"/>
          <a:ext cx="0" cy="0"/>
          <a:chOff x="0" y="0"/>
          <a:chExt cx="0" cy="0"/>
        </a:xfrm>
      </p:grpSpPr>
      <p:sp>
        <p:nvSpPr>
          <p:cNvPr id="30" name="Google Shape;30;p7"/>
          <p:cNvSpPr txBox="1">
            <a:spLocks noGrp="1"/>
          </p:cNvSpPr>
          <p:nvPr>
            <p:ph type="title"/>
          </p:nvPr>
        </p:nvSpPr>
        <p:spPr>
          <a:xfrm>
            <a:off x="311700" y="555600"/>
            <a:ext cx="2808000" cy="755700"/>
          </a:xfrm>
          <a:prstGeom prst="rect">
            <a:avLst/>
          </a:prstGeom>
        </p:spPr>
        <p:txBody>
          <a:bodyPr spcFirstLastPara="1" wrap="square" lIns="91425" tIns="91425" rIns="91425" bIns="91425" anchor="b" anchorCtr="0">
            <a:noAutofit/>
          </a:bodyPr>
          <a:lstStyle>
            <a:lvl1pPr lvl="0">
              <a:spcBef>
                <a:spcPts val="0"/>
              </a:spcBef>
              <a:spcAft>
                <a:spcPts val="0"/>
              </a:spcAft>
              <a:buSzPts val="3000"/>
              <a:buNone/>
              <a:defRPr sz="3000">
                <a:highlight>
                  <a:schemeClr val="dk1"/>
                </a:highlight>
              </a:defRPr>
            </a:lvl1pPr>
            <a:lvl2pPr lvl="1">
              <a:spcBef>
                <a:spcPts val="0"/>
              </a:spcBef>
              <a:spcAft>
                <a:spcPts val="0"/>
              </a:spcAft>
              <a:buSzPts val="3000"/>
              <a:buNone/>
              <a:defRPr sz="3000">
                <a:highlight>
                  <a:schemeClr val="dk1"/>
                </a:highlight>
              </a:defRPr>
            </a:lvl2pPr>
            <a:lvl3pPr lvl="2">
              <a:spcBef>
                <a:spcPts val="0"/>
              </a:spcBef>
              <a:spcAft>
                <a:spcPts val="0"/>
              </a:spcAft>
              <a:buSzPts val="3000"/>
              <a:buNone/>
              <a:defRPr sz="3000">
                <a:highlight>
                  <a:schemeClr val="dk1"/>
                </a:highlight>
              </a:defRPr>
            </a:lvl3pPr>
            <a:lvl4pPr lvl="3">
              <a:spcBef>
                <a:spcPts val="0"/>
              </a:spcBef>
              <a:spcAft>
                <a:spcPts val="0"/>
              </a:spcAft>
              <a:buSzPts val="3000"/>
              <a:buNone/>
              <a:defRPr sz="3000">
                <a:highlight>
                  <a:schemeClr val="dk1"/>
                </a:highlight>
              </a:defRPr>
            </a:lvl4pPr>
            <a:lvl5pPr lvl="4">
              <a:spcBef>
                <a:spcPts val="0"/>
              </a:spcBef>
              <a:spcAft>
                <a:spcPts val="0"/>
              </a:spcAft>
              <a:buSzPts val="3000"/>
              <a:buNone/>
              <a:defRPr sz="3000">
                <a:highlight>
                  <a:schemeClr val="dk1"/>
                </a:highlight>
              </a:defRPr>
            </a:lvl5pPr>
            <a:lvl6pPr lvl="5">
              <a:spcBef>
                <a:spcPts val="0"/>
              </a:spcBef>
              <a:spcAft>
                <a:spcPts val="0"/>
              </a:spcAft>
              <a:buSzPts val="3000"/>
              <a:buNone/>
              <a:defRPr sz="3000">
                <a:highlight>
                  <a:schemeClr val="dk1"/>
                </a:highlight>
              </a:defRPr>
            </a:lvl6pPr>
            <a:lvl7pPr lvl="6">
              <a:spcBef>
                <a:spcPts val="0"/>
              </a:spcBef>
              <a:spcAft>
                <a:spcPts val="0"/>
              </a:spcAft>
              <a:buSzPts val="3000"/>
              <a:buNone/>
              <a:defRPr sz="3000">
                <a:highlight>
                  <a:schemeClr val="dk1"/>
                </a:highlight>
              </a:defRPr>
            </a:lvl7pPr>
            <a:lvl8pPr lvl="7">
              <a:spcBef>
                <a:spcPts val="0"/>
              </a:spcBef>
              <a:spcAft>
                <a:spcPts val="0"/>
              </a:spcAft>
              <a:buSzPts val="3000"/>
              <a:buNone/>
              <a:defRPr sz="3000">
                <a:highlight>
                  <a:schemeClr val="dk1"/>
                </a:highlight>
              </a:defRPr>
            </a:lvl8pPr>
            <a:lvl9pPr lvl="8">
              <a:spcBef>
                <a:spcPts val="0"/>
              </a:spcBef>
              <a:spcAft>
                <a:spcPts val="0"/>
              </a:spcAft>
              <a:buSzPts val="3000"/>
              <a:buNone/>
              <a:defRPr sz="3000">
                <a:highlight>
                  <a:schemeClr val="dk1"/>
                </a:highlight>
              </a:defRPr>
            </a:lvl9pPr>
          </a:lstStyle>
          <a:p>
            <a:endParaRPr/>
          </a:p>
        </p:txBody>
      </p:sp>
      <p:sp>
        <p:nvSpPr>
          <p:cNvPr id="31" name="Google Shape;31;p7"/>
          <p:cNvSpPr txBox="1">
            <a:spLocks noGrp="1"/>
          </p:cNvSpPr>
          <p:nvPr>
            <p:ph type="body" idx="1"/>
          </p:nvPr>
        </p:nvSpPr>
        <p:spPr>
          <a:xfrm>
            <a:off x="311700" y="1389600"/>
            <a:ext cx="2808000" cy="3179400"/>
          </a:xfrm>
          <a:prstGeom prst="rect">
            <a:avLst/>
          </a:prstGeom>
        </p:spPr>
        <p:txBody>
          <a:bodyPr spcFirstLastPara="1" wrap="square" lIns="91425" tIns="91425" rIns="91425" bIns="91425" anchor="t" anchorCtr="0">
            <a:noAutofit/>
          </a:bodyPr>
          <a:lstStyle>
            <a:lvl1pPr marL="457200" lvl="0" indent="-304800">
              <a:spcBef>
                <a:spcPts val="0"/>
              </a:spcBef>
              <a:spcAft>
                <a:spcPts val="0"/>
              </a:spcAft>
              <a:buSzPts val="1200"/>
              <a:buChar char="●"/>
              <a:defRPr sz="12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32" name="Google Shape;32;p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pPr marL="0" lvl="0" indent="0" algn="r" rtl="0">
                <a:spcBef>
                  <a:spcPts val="0"/>
                </a:spcBef>
                <a:spcAft>
                  <a:spcPts val="0"/>
                </a:spcAft>
                <a:buNone/>
              </a:pPr>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bg>
      <p:bgPr>
        <a:solidFill>
          <a:schemeClr val="accent4"/>
        </a:solidFill>
        <a:effectLst/>
      </p:bgPr>
    </p:bg>
    <p:spTree>
      <p:nvGrpSpPr>
        <p:cNvPr id="1" name="Shape 33"/>
        <p:cNvGrpSpPr/>
        <p:nvPr/>
      </p:nvGrpSpPr>
      <p:grpSpPr>
        <a:xfrm>
          <a:off x="0" y="0"/>
          <a:ext cx="0" cy="0"/>
          <a:chOff x="0" y="0"/>
          <a:chExt cx="0" cy="0"/>
        </a:xfrm>
      </p:grpSpPr>
      <p:sp>
        <p:nvSpPr>
          <p:cNvPr id="34" name="Google Shape;34;p8"/>
          <p:cNvSpPr txBox="1">
            <a:spLocks noGrp="1"/>
          </p:cNvSpPr>
          <p:nvPr>
            <p:ph type="title"/>
          </p:nvPr>
        </p:nvSpPr>
        <p:spPr>
          <a:xfrm>
            <a:off x="490250" y="526350"/>
            <a:ext cx="5618700" cy="4090800"/>
          </a:xfrm>
          <a:prstGeom prst="rect">
            <a:avLst/>
          </a:prstGeom>
        </p:spPr>
        <p:txBody>
          <a:bodyPr spcFirstLastPara="1" wrap="square" lIns="91425" tIns="91425" rIns="91425" bIns="91425" anchor="ctr" anchorCtr="0">
            <a:noAutofit/>
          </a:bodyPr>
          <a:lstStyle>
            <a:lvl1pPr lvl="0">
              <a:spcBef>
                <a:spcPts val="0"/>
              </a:spcBef>
              <a:spcAft>
                <a:spcPts val="0"/>
              </a:spcAft>
              <a:buClr>
                <a:schemeClr val="lt1"/>
              </a:buClr>
              <a:buSzPts val="6000"/>
              <a:buNone/>
              <a:defRPr sz="6000">
                <a:solidFill>
                  <a:schemeClr val="lt1"/>
                </a:solidFill>
              </a:defRPr>
            </a:lvl1pPr>
            <a:lvl2pPr lvl="1">
              <a:spcBef>
                <a:spcPts val="0"/>
              </a:spcBef>
              <a:spcAft>
                <a:spcPts val="0"/>
              </a:spcAft>
              <a:buClr>
                <a:schemeClr val="lt1"/>
              </a:buClr>
              <a:buSzPts val="6000"/>
              <a:buNone/>
              <a:defRPr sz="6000">
                <a:solidFill>
                  <a:schemeClr val="lt1"/>
                </a:solidFill>
              </a:defRPr>
            </a:lvl2pPr>
            <a:lvl3pPr lvl="2">
              <a:spcBef>
                <a:spcPts val="0"/>
              </a:spcBef>
              <a:spcAft>
                <a:spcPts val="0"/>
              </a:spcAft>
              <a:buClr>
                <a:schemeClr val="lt1"/>
              </a:buClr>
              <a:buSzPts val="6000"/>
              <a:buNone/>
              <a:defRPr sz="6000">
                <a:solidFill>
                  <a:schemeClr val="lt1"/>
                </a:solidFill>
              </a:defRPr>
            </a:lvl3pPr>
            <a:lvl4pPr lvl="3">
              <a:spcBef>
                <a:spcPts val="0"/>
              </a:spcBef>
              <a:spcAft>
                <a:spcPts val="0"/>
              </a:spcAft>
              <a:buClr>
                <a:schemeClr val="lt1"/>
              </a:buClr>
              <a:buSzPts val="6000"/>
              <a:buNone/>
              <a:defRPr sz="6000">
                <a:solidFill>
                  <a:schemeClr val="lt1"/>
                </a:solidFill>
              </a:defRPr>
            </a:lvl4pPr>
            <a:lvl5pPr lvl="4">
              <a:spcBef>
                <a:spcPts val="0"/>
              </a:spcBef>
              <a:spcAft>
                <a:spcPts val="0"/>
              </a:spcAft>
              <a:buClr>
                <a:schemeClr val="lt1"/>
              </a:buClr>
              <a:buSzPts val="6000"/>
              <a:buNone/>
              <a:defRPr sz="6000">
                <a:solidFill>
                  <a:schemeClr val="lt1"/>
                </a:solidFill>
              </a:defRPr>
            </a:lvl5pPr>
            <a:lvl6pPr lvl="5">
              <a:spcBef>
                <a:spcPts val="0"/>
              </a:spcBef>
              <a:spcAft>
                <a:spcPts val="0"/>
              </a:spcAft>
              <a:buClr>
                <a:schemeClr val="lt1"/>
              </a:buClr>
              <a:buSzPts val="6000"/>
              <a:buNone/>
              <a:defRPr sz="6000">
                <a:solidFill>
                  <a:schemeClr val="lt1"/>
                </a:solidFill>
              </a:defRPr>
            </a:lvl6pPr>
            <a:lvl7pPr lvl="6">
              <a:spcBef>
                <a:spcPts val="0"/>
              </a:spcBef>
              <a:spcAft>
                <a:spcPts val="0"/>
              </a:spcAft>
              <a:buClr>
                <a:schemeClr val="lt1"/>
              </a:buClr>
              <a:buSzPts val="6000"/>
              <a:buNone/>
              <a:defRPr sz="6000">
                <a:solidFill>
                  <a:schemeClr val="lt1"/>
                </a:solidFill>
              </a:defRPr>
            </a:lvl7pPr>
            <a:lvl8pPr lvl="7">
              <a:spcBef>
                <a:spcPts val="0"/>
              </a:spcBef>
              <a:spcAft>
                <a:spcPts val="0"/>
              </a:spcAft>
              <a:buClr>
                <a:schemeClr val="lt1"/>
              </a:buClr>
              <a:buSzPts val="6000"/>
              <a:buNone/>
              <a:defRPr sz="6000">
                <a:solidFill>
                  <a:schemeClr val="lt1"/>
                </a:solidFill>
              </a:defRPr>
            </a:lvl8pPr>
            <a:lvl9pPr lvl="8">
              <a:spcBef>
                <a:spcPts val="0"/>
              </a:spcBef>
              <a:spcAft>
                <a:spcPts val="0"/>
              </a:spcAft>
              <a:buClr>
                <a:schemeClr val="lt1"/>
              </a:buClr>
              <a:buSzPts val="6000"/>
              <a:buNone/>
              <a:defRPr sz="6000">
                <a:solidFill>
                  <a:schemeClr val="lt1"/>
                </a:solidFill>
              </a:defRPr>
            </a:lvl9pPr>
          </a:lstStyle>
          <a:p>
            <a:endParaRPr/>
          </a:p>
        </p:txBody>
      </p:sp>
      <p:sp>
        <p:nvSpPr>
          <p:cNvPr id="35" name="Google Shape;35;p8"/>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marL="0" lvl="0" indent="0" algn="r" rtl="0">
              <a:spcBef>
                <a:spcPts val="0"/>
              </a:spcBef>
              <a:spcAft>
                <a:spcPts val="0"/>
              </a:spcAft>
              <a:buNone/>
            </a:pPr>
            <a:fld id="{00000000-1234-1234-1234-123412341234}" type="slidenum">
              <a:rPr lang="en"/>
              <a:pPr marL="0" lvl="0" indent="0" algn="r" rtl="0">
                <a:spcBef>
                  <a:spcPts val="0"/>
                </a:spcBef>
                <a:spcAft>
                  <a:spcPts val="0"/>
                </a:spcAft>
                <a:buNone/>
              </a:pPr>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36"/>
        <p:cNvGrpSpPr/>
        <p:nvPr/>
      </p:nvGrpSpPr>
      <p:grpSpPr>
        <a:xfrm>
          <a:off x="0" y="0"/>
          <a:ext cx="0" cy="0"/>
          <a:chOff x="0" y="0"/>
          <a:chExt cx="0" cy="0"/>
        </a:xfrm>
      </p:grpSpPr>
      <p:sp>
        <p:nvSpPr>
          <p:cNvPr id="37" name="Google Shape;37;p9"/>
          <p:cNvSpPr/>
          <p:nvPr/>
        </p:nvSpPr>
        <p:spPr>
          <a:xfrm>
            <a:off x="4572000" y="-25"/>
            <a:ext cx="4572000" cy="5143500"/>
          </a:xfrm>
          <a:prstGeom prst="rect">
            <a:avLst/>
          </a:pr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38" name="Google Shape;38;p9"/>
          <p:cNvCxnSpPr/>
          <p:nvPr/>
        </p:nvCxnSpPr>
        <p:spPr>
          <a:xfrm>
            <a:off x="5029675" y="4495500"/>
            <a:ext cx="468300" cy="0"/>
          </a:xfrm>
          <a:prstGeom prst="straightConnector1">
            <a:avLst/>
          </a:prstGeom>
          <a:noFill/>
          <a:ln w="28575" cap="flat" cmpd="sng">
            <a:solidFill>
              <a:schemeClr val="lt1"/>
            </a:solidFill>
            <a:prstDash val="solid"/>
            <a:round/>
            <a:headEnd type="none" w="sm" len="sm"/>
            <a:tailEnd type="none" w="sm" len="sm"/>
          </a:ln>
        </p:spPr>
      </p:cxnSp>
      <p:sp>
        <p:nvSpPr>
          <p:cNvPr id="39" name="Google Shape;39;p9"/>
          <p:cNvSpPr txBox="1">
            <a:spLocks noGrp="1"/>
          </p:cNvSpPr>
          <p:nvPr>
            <p:ph type="title"/>
          </p:nvPr>
        </p:nvSpPr>
        <p:spPr>
          <a:xfrm>
            <a:off x="265500" y="1081400"/>
            <a:ext cx="4045200" cy="1710300"/>
          </a:xfrm>
          <a:prstGeom prst="rect">
            <a:avLst/>
          </a:prstGeom>
        </p:spPr>
        <p:txBody>
          <a:bodyPr spcFirstLastPara="1" wrap="square" lIns="91425" tIns="91425" rIns="91425" bIns="91425" anchor="b" anchorCtr="0">
            <a:noAutofit/>
          </a:bodyPr>
          <a:lstStyle>
            <a:lvl1pPr lvl="0" algn="ctr">
              <a:spcBef>
                <a:spcPts val="0"/>
              </a:spcBef>
              <a:spcAft>
                <a:spcPts val="0"/>
              </a:spcAft>
              <a:buSzPts val="3600"/>
              <a:buNone/>
              <a:defRPr/>
            </a:lvl1pPr>
            <a:lvl2pPr lvl="1" algn="ctr">
              <a:spcBef>
                <a:spcPts val="0"/>
              </a:spcBef>
              <a:spcAft>
                <a:spcPts val="0"/>
              </a:spcAft>
              <a:buSzPts val="5400"/>
              <a:buNone/>
              <a:defRPr sz="5400"/>
            </a:lvl2pPr>
            <a:lvl3pPr lvl="2" algn="ctr">
              <a:spcBef>
                <a:spcPts val="0"/>
              </a:spcBef>
              <a:spcAft>
                <a:spcPts val="0"/>
              </a:spcAft>
              <a:buSzPts val="5400"/>
              <a:buNone/>
              <a:defRPr sz="5400"/>
            </a:lvl3pPr>
            <a:lvl4pPr lvl="3" algn="ctr">
              <a:spcBef>
                <a:spcPts val="0"/>
              </a:spcBef>
              <a:spcAft>
                <a:spcPts val="0"/>
              </a:spcAft>
              <a:buSzPts val="5400"/>
              <a:buNone/>
              <a:defRPr sz="5400"/>
            </a:lvl4pPr>
            <a:lvl5pPr lvl="4" algn="ctr">
              <a:spcBef>
                <a:spcPts val="0"/>
              </a:spcBef>
              <a:spcAft>
                <a:spcPts val="0"/>
              </a:spcAft>
              <a:buSzPts val="5400"/>
              <a:buNone/>
              <a:defRPr sz="5400"/>
            </a:lvl5pPr>
            <a:lvl6pPr lvl="5" algn="ctr">
              <a:spcBef>
                <a:spcPts val="0"/>
              </a:spcBef>
              <a:spcAft>
                <a:spcPts val="0"/>
              </a:spcAft>
              <a:buSzPts val="5400"/>
              <a:buNone/>
              <a:defRPr sz="5400"/>
            </a:lvl6pPr>
            <a:lvl7pPr lvl="6" algn="ctr">
              <a:spcBef>
                <a:spcPts val="0"/>
              </a:spcBef>
              <a:spcAft>
                <a:spcPts val="0"/>
              </a:spcAft>
              <a:buSzPts val="5400"/>
              <a:buNone/>
              <a:defRPr sz="5400"/>
            </a:lvl7pPr>
            <a:lvl8pPr lvl="7" algn="ctr">
              <a:spcBef>
                <a:spcPts val="0"/>
              </a:spcBef>
              <a:spcAft>
                <a:spcPts val="0"/>
              </a:spcAft>
              <a:buSzPts val="5400"/>
              <a:buNone/>
              <a:defRPr sz="5400"/>
            </a:lvl8pPr>
            <a:lvl9pPr lvl="8" algn="ctr">
              <a:spcBef>
                <a:spcPts val="0"/>
              </a:spcBef>
              <a:spcAft>
                <a:spcPts val="0"/>
              </a:spcAft>
              <a:buSzPts val="5400"/>
              <a:buNone/>
              <a:defRPr sz="5400"/>
            </a:lvl9pPr>
          </a:lstStyle>
          <a:p>
            <a:endParaRPr/>
          </a:p>
        </p:txBody>
      </p:sp>
      <p:sp>
        <p:nvSpPr>
          <p:cNvPr id="40" name="Google Shape;40;p9"/>
          <p:cNvSpPr txBox="1">
            <a:spLocks noGrp="1"/>
          </p:cNvSpPr>
          <p:nvPr>
            <p:ph type="subTitle" idx="1"/>
          </p:nvPr>
        </p:nvSpPr>
        <p:spPr>
          <a:xfrm>
            <a:off x="265500" y="2845223"/>
            <a:ext cx="4045200" cy="13455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SzPts val="1800"/>
              <a:buNone/>
              <a:defRPr/>
            </a:lvl1pPr>
            <a:lvl2pPr lvl="1" algn="ctr">
              <a:lnSpc>
                <a:spcPct val="100000"/>
              </a:lnSpc>
              <a:spcBef>
                <a:spcPts val="0"/>
              </a:spcBef>
              <a:spcAft>
                <a:spcPts val="0"/>
              </a:spcAft>
              <a:buSzPts val="1800"/>
              <a:buNone/>
              <a:defRPr sz="1800"/>
            </a:lvl2pPr>
            <a:lvl3pPr lvl="2" algn="ctr">
              <a:lnSpc>
                <a:spcPct val="100000"/>
              </a:lnSpc>
              <a:spcBef>
                <a:spcPts val="0"/>
              </a:spcBef>
              <a:spcAft>
                <a:spcPts val="0"/>
              </a:spcAft>
              <a:buSzPts val="1800"/>
              <a:buNone/>
              <a:defRPr sz="1800"/>
            </a:lvl3pPr>
            <a:lvl4pPr lvl="3" algn="ctr">
              <a:lnSpc>
                <a:spcPct val="100000"/>
              </a:lnSpc>
              <a:spcBef>
                <a:spcPts val="0"/>
              </a:spcBef>
              <a:spcAft>
                <a:spcPts val="0"/>
              </a:spcAft>
              <a:buSzPts val="1800"/>
              <a:buNone/>
              <a:defRPr sz="1800"/>
            </a:lvl4pPr>
            <a:lvl5pPr lvl="4" algn="ctr">
              <a:lnSpc>
                <a:spcPct val="100000"/>
              </a:lnSpc>
              <a:spcBef>
                <a:spcPts val="0"/>
              </a:spcBef>
              <a:spcAft>
                <a:spcPts val="0"/>
              </a:spcAft>
              <a:buSzPts val="1800"/>
              <a:buNone/>
              <a:defRPr sz="1800"/>
            </a:lvl5pPr>
            <a:lvl6pPr lvl="5" algn="ctr">
              <a:lnSpc>
                <a:spcPct val="100000"/>
              </a:lnSpc>
              <a:spcBef>
                <a:spcPts val="0"/>
              </a:spcBef>
              <a:spcAft>
                <a:spcPts val="0"/>
              </a:spcAft>
              <a:buSzPts val="1800"/>
              <a:buNone/>
              <a:defRPr sz="1800"/>
            </a:lvl6pPr>
            <a:lvl7pPr lvl="6" algn="ctr">
              <a:lnSpc>
                <a:spcPct val="100000"/>
              </a:lnSpc>
              <a:spcBef>
                <a:spcPts val="0"/>
              </a:spcBef>
              <a:spcAft>
                <a:spcPts val="0"/>
              </a:spcAft>
              <a:buSzPts val="1800"/>
              <a:buNone/>
              <a:defRPr sz="1800"/>
            </a:lvl7pPr>
            <a:lvl8pPr lvl="7" algn="ctr">
              <a:lnSpc>
                <a:spcPct val="100000"/>
              </a:lnSpc>
              <a:spcBef>
                <a:spcPts val="0"/>
              </a:spcBef>
              <a:spcAft>
                <a:spcPts val="0"/>
              </a:spcAft>
              <a:buSzPts val="1800"/>
              <a:buNone/>
              <a:defRPr sz="1800"/>
            </a:lvl8pPr>
            <a:lvl9pPr lvl="8" algn="ctr">
              <a:lnSpc>
                <a:spcPct val="100000"/>
              </a:lnSpc>
              <a:spcBef>
                <a:spcPts val="0"/>
              </a:spcBef>
              <a:spcAft>
                <a:spcPts val="0"/>
              </a:spcAft>
              <a:buSzPts val="1800"/>
              <a:buNone/>
              <a:defRPr sz="1800"/>
            </a:lvl9pPr>
          </a:lstStyle>
          <a:p>
            <a:endParaRPr/>
          </a:p>
        </p:txBody>
      </p:sp>
      <p:sp>
        <p:nvSpPr>
          <p:cNvPr id="41" name="Google Shape;41;p9"/>
          <p:cNvSpPr txBox="1">
            <a:spLocks noGrp="1"/>
          </p:cNvSpPr>
          <p:nvPr>
            <p:ph type="body" idx="2"/>
          </p:nvPr>
        </p:nvSpPr>
        <p:spPr>
          <a:xfrm>
            <a:off x="4939500" y="724200"/>
            <a:ext cx="3837000" cy="3695100"/>
          </a:xfrm>
          <a:prstGeom prst="rect">
            <a:avLst/>
          </a:prstGeom>
        </p:spPr>
        <p:txBody>
          <a:bodyPr spcFirstLastPara="1" wrap="square" lIns="91425" tIns="91425" rIns="91425" bIns="91425" anchor="ctr" anchorCtr="0">
            <a:noAutofit/>
          </a:bodyPr>
          <a:lstStyle>
            <a:lvl1pPr marL="457200" lvl="0" indent="-342900">
              <a:spcBef>
                <a:spcPts val="0"/>
              </a:spcBef>
              <a:spcAft>
                <a:spcPts val="0"/>
              </a:spcAft>
              <a:buClr>
                <a:srgbClr val="FFFFFF"/>
              </a:buClr>
              <a:buSzPts val="1800"/>
              <a:buChar char="●"/>
              <a:defRPr>
                <a:solidFill>
                  <a:srgbClr val="FFFFFF"/>
                </a:solidFill>
              </a:defRPr>
            </a:lvl1pPr>
            <a:lvl2pPr marL="914400" lvl="1" indent="-317500">
              <a:spcBef>
                <a:spcPts val="1600"/>
              </a:spcBef>
              <a:spcAft>
                <a:spcPts val="0"/>
              </a:spcAft>
              <a:buClr>
                <a:srgbClr val="FFFFFF"/>
              </a:buClr>
              <a:buSzPts val="1400"/>
              <a:buChar char="○"/>
              <a:defRPr>
                <a:solidFill>
                  <a:srgbClr val="FFFFFF"/>
                </a:solidFill>
              </a:defRPr>
            </a:lvl2pPr>
            <a:lvl3pPr marL="1371600" lvl="2" indent="-317500">
              <a:spcBef>
                <a:spcPts val="1600"/>
              </a:spcBef>
              <a:spcAft>
                <a:spcPts val="0"/>
              </a:spcAft>
              <a:buClr>
                <a:srgbClr val="FFFFFF"/>
              </a:buClr>
              <a:buSzPts val="1400"/>
              <a:buChar char="■"/>
              <a:defRPr>
                <a:solidFill>
                  <a:srgbClr val="FFFFFF"/>
                </a:solidFill>
              </a:defRPr>
            </a:lvl3pPr>
            <a:lvl4pPr marL="1828800" lvl="3" indent="-317500">
              <a:spcBef>
                <a:spcPts val="1600"/>
              </a:spcBef>
              <a:spcAft>
                <a:spcPts val="0"/>
              </a:spcAft>
              <a:buClr>
                <a:srgbClr val="FFFFFF"/>
              </a:buClr>
              <a:buSzPts val="1400"/>
              <a:buChar char="●"/>
              <a:defRPr>
                <a:solidFill>
                  <a:srgbClr val="FFFFFF"/>
                </a:solidFill>
              </a:defRPr>
            </a:lvl4pPr>
            <a:lvl5pPr marL="2286000" lvl="4" indent="-317500">
              <a:spcBef>
                <a:spcPts val="1600"/>
              </a:spcBef>
              <a:spcAft>
                <a:spcPts val="0"/>
              </a:spcAft>
              <a:buClr>
                <a:srgbClr val="FFFFFF"/>
              </a:buClr>
              <a:buSzPts val="1400"/>
              <a:buChar char="○"/>
              <a:defRPr>
                <a:solidFill>
                  <a:srgbClr val="FFFFFF"/>
                </a:solidFill>
              </a:defRPr>
            </a:lvl5pPr>
            <a:lvl6pPr marL="2743200" lvl="5" indent="-317500">
              <a:spcBef>
                <a:spcPts val="1600"/>
              </a:spcBef>
              <a:spcAft>
                <a:spcPts val="0"/>
              </a:spcAft>
              <a:buClr>
                <a:srgbClr val="FFFFFF"/>
              </a:buClr>
              <a:buSzPts val="1400"/>
              <a:buChar char="■"/>
              <a:defRPr>
                <a:solidFill>
                  <a:srgbClr val="FFFFFF"/>
                </a:solidFill>
              </a:defRPr>
            </a:lvl6pPr>
            <a:lvl7pPr marL="3200400" lvl="6" indent="-317500">
              <a:spcBef>
                <a:spcPts val="1600"/>
              </a:spcBef>
              <a:spcAft>
                <a:spcPts val="0"/>
              </a:spcAft>
              <a:buClr>
                <a:srgbClr val="FFFFFF"/>
              </a:buClr>
              <a:buSzPts val="1400"/>
              <a:buChar char="●"/>
              <a:defRPr>
                <a:solidFill>
                  <a:srgbClr val="FFFFFF"/>
                </a:solidFill>
              </a:defRPr>
            </a:lvl7pPr>
            <a:lvl8pPr marL="3657600" lvl="7" indent="-317500">
              <a:spcBef>
                <a:spcPts val="1600"/>
              </a:spcBef>
              <a:spcAft>
                <a:spcPts val="0"/>
              </a:spcAft>
              <a:buClr>
                <a:srgbClr val="FFFFFF"/>
              </a:buClr>
              <a:buSzPts val="1400"/>
              <a:buChar char="○"/>
              <a:defRPr>
                <a:solidFill>
                  <a:srgbClr val="FFFFFF"/>
                </a:solidFill>
              </a:defRPr>
            </a:lvl8pPr>
            <a:lvl9pPr marL="4114800" lvl="8" indent="-317500">
              <a:spcBef>
                <a:spcPts val="1600"/>
              </a:spcBef>
              <a:spcAft>
                <a:spcPts val="1600"/>
              </a:spcAft>
              <a:buClr>
                <a:srgbClr val="FFFFFF"/>
              </a:buClr>
              <a:buSzPts val="1400"/>
              <a:buChar char="■"/>
              <a:defRPr>
                <a:solidFill>
                  <a:srgbClr val="FFFFFF"/>
                </a:solidFill>
              </a:defRPr>
            </a:lvl9pPr>
          </a:lstStyle>
          <a:p>
            <a:endParaRPr/>
          </a:p>
        </p:txBody>
      </p:sp>
      <p:sp>
        <p:nvSpPr>
          <p:cNvPr id="42" name="Google Shape;42;p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pPr marL="0" lvl="0" indent="0" algn="r" rtl="0">
                <a:spcBef>
                  <a:spcPts val="0"/>
                </a:spcBef>
                <a:spcAft>
                  <a:spcPts val="0"/>
                </a:spcAft>
                <a:buNone/>
              </a:pPr>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3"/>
        <p:cNvGrpSpPr/>
        <p:nvPr/>
      </p:nvGrpSpPr>
      <p:grpSpPr>
        <a:xfrm>
          <a:off x="0" y="0"/>
          <a:ext cx="0" cy="0"/>
          <a:chOff x="0" y="0"/>
          <a:chExt cx="0" cy="0"/>
        </a:xfrm>
      </p:grpSpPr>
      <p:sp>
        <p:nvSpPr>
          <p:cNvPr id="44" name="Google Shape;44;p10"/>
          <p:cNvSpPr txBox="1">
            <a:spLocks noGrp="1"/>
          </p:cNvSpPr>
          <p:nvPr>
            <p:ph type="body" idx="1"/>
          </p:nvPr>
        </p:nvSpPr>
        <p:spPr>
          <a:xfrm>
            <a:off x="319500" y="4230575"/>
            <a:ext cx="5998800" cy="598800"/>
          </a:xfrm>
          <a:prstGeom prst="rect">
            <a:avLst/>
          </a:prstGeom>
        </p:spPr>
        <p:txBody>
          <a:bodyPr spcFirstLastPara="1" wrap="square" lIns="91425" tIns="91425" rIns="91425" bIns="91425" anchor="ctr" anchorCtr="0">
            <a:noAutofit/>
          </a:bodyPr>
          <a:lstStyle>
            <a:lvl1pPr marL="457200" lvl="0" indent="-228600">
              <a:lnSpc>
                <a:spcPct val="100000"/>
              </a:lnSpc>
              <a:spcBef>
                <a:spcPts val="0"/>
              </a:spcBef>
              <a:spcAft>
                <a:spcPts val="0"/>
              </a:spcAft>
              <a:buClr>
                <a:schemeClr val="accent1"/>
              </a:buClr>
              <a:buSzPts val="2400"/>
              <a:buFont typeface="Amatic SC"/>
              <a:buNone/>
              <a:defRPr sz="2400" b="1">
                <a:solidFill>
                  <a:schemeClr val="accent1"/>
                </a:solidFill>
                <a:latin typeface="Amatic SC"/>
                <a:ea typeface="Amatic SC"/>
                <a:cs typeface="Amatic SC"/>
                <a:sym typeface="Amatic SC"/>
              </a:defRPr>
            </a:lvl1pPr>
          </a:lstStyle>
          <a:p>
            <a:endParaRPr/>
          </a:p>
        </p:txBody>
      </p:sp>
      <p:sp>
        <p:nvSpPr>
          <p:cNvPr id="45" name="Google Shape;45;p10"/>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pPr marL="0" lvl="0" indent="0" algn="r" rtl="0">
                <a:spcBef>
                  <a:spcPts val="0"/>
                </a:spcBef>
                <a:spcAft>
                  <a:spcPts val="0"/>
                </a:spcAft>
                <a:buNone/>
              </a:pPr>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beach-day">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292850"/>
            <a:ext cx="8520600" cy="801000"/>
          </a:xfrm>
          <a:prstGeom prst="rect">
            <a:avLst/>
          </a:prstGeom>
          <a:noFill/>
          <a:ln>
            <a:noFill/>
          </a:ln>
        </p:spPr>
        <p:txBody>
          <a:bodyPr spcFirstLastPara="1" wrap="square" lIns="91425" tIns="91425" rIns="91425" bIns="91425" anchor="t" anchorCtr="0">
            <a:noAutofit/>
          </a:bodyPr>
          <a:lstStyle>
            <a:lvl1pPr lvl="0">
              <a:spcBef>
                <a:spcPts val="0"/>
              </a:spcBef>
              <a:spcAft>
                <a:spcPts val="0"/>
              </a:spcAft>
              <a:buClr>
                <a:schemeClr val="accent1"/>
              </a:buClr>
              <a:buSzPts val="3600"/>
              <a:buFont typeface="Calibri"/>
              <a:buNone/>
              <a:defRPr sz="3600" b="1">
                <a:solidFill>
                  <a:schemeClr val="accent1"/>
                </a:solidFill>
                <a:latin typeface="Calibri"/>
                <a:ea typeface="Calibri"/>
                <a:cs typeface="Calibri"/>
                <a:sym typeface="Calibri"/>
              </a:defRPr>
            </a:lvl1pPr>
            <a:lvl2pPr lvl="1">
              <a:spcBef>
                <a:spcPts val="0"/>
              </a:spcBef>
              <a:spcAft>
                <a:spcPts val="0"/>
              </a:spcAft>
              <a:buClr>
                <a:schemeClr val="accent1"/>
              </a:buClr>
              <a:buSzPts val="3600"/>
              <a:buFont typeface="Calibri"/>
              <a:buNone/>
              <a:defRPr sz="3600" b="1">
                <a:solidFill>
                  <a:schemeClr val="accent1"/>
                </a:solidFill>
                <a:latin typeface="Calibri"/>
                <a:ea typeface="Calibri"/>
                <a:cs typeface="Calibri"/>
                <a:sym typeface="Calibri"/>
              </a:defRPr>
            </a:lvl2pPr>
            <a:lvl3pPr lvl="2">
              <a:spcBef>
                <a:spcPts val="0"/>
              </a:spcBef>
              <a:spcAft>
                <a:spcPts val="0"/>
              </a:spcAft>
              <a:buClr>
                <a:schemeClr val="accent1"/>
              </a:buClr>
              <a:buSzPts val="3600"/>
              <a:buFont typeface="Calibri"/>
              <a:buNone/>
              <a:defRPr sz="3600" b="1">
                <a:solidFill>
                  <a:schemeClr val="accent1"/>
                </a:solidFill>
                <a:latin typeface="Calibri"/>
                <a:ea typeface="Calibri"/>
                <a:cs typeface="Calibri"/>
                <a:sym typeface="Calibri"/>
              </a:defRPr>
            </a:lvl3pPr>
            <a:lvl4pPr lvl="3">
              <a:spcBef>
                <a:spcPts val="0"/>
              </a:spcBef>
              <a:spcAft>
                <a:spcPts val="0"/>
              </a:spcAft>
              <a:buClr>
                <a:schemeClr val="accent1"/>
              </a:buClr>
              <a:buSzPts val="3600"/>
              <a:buFont typeface="Calibri"/>
              <a:buNone/>
              <a:defRPr sz="3600" b="1">
                <a:solidFill>
                  <a:schemeClr val="accent1"/>
                </a:solidFill>
                <a:latin typeface="Calibri"/>
                <a:ea typeface="Calibri"/>
                <a:cs typeface="Calibri"/>
                <a:sym typeface="Calibri"/>
              </a:defRPr>
            </a:lvl4pPr>
            <a:lvl5pPr lvl="4">
              <a:spcBef>
                <a:spcPts val="0"/>
              </a:spcBef>
              <a:spcAft>
                <a:spcPts val="0"/>
              </a:spcAft>
              <a:buClr>
                <a:schemeClr val="accent1"/>
              </a:buClr>
              <a:buSzPts val="3600"/>
              <a:buFont typeface="Calibri"/>
              <a:buNone/>
              <a:defRPr sz="3600" b="1">
                <a:solidFill>
                  <a:schemeClr val="accent1"/>
                </a:solidFill>
                <a:latin typeface="Calibri"/>
                <a:ea typeface="Calibri"/>
                <a:cs typeface="Calibri"/>
                <a:sym typeface="Calibri"/>
              </a:defRPr>
            </a:lvl5pPr>
            <a:lvl6pPr lvl="5">
              <a:spcBef>
                <a:spcPts val="0"/>
              </a:spcBef>
              <a:spcAft>
                <a:spcPts val="0"/>
              </a:spcAft>
              <a:buClr>
                <a:schemeClr val="accent1"/>
              </a:buClr>
              <a:buSzPts val="3600"/>
              <a:buFont typeface="Calibri"/>
              <a:buNone/>
              <a:defRPr sz="3600" b="1">
                <a:solidFill>
                  <a:schemeClr val="accent1"/>
                </a:solidFill>
                <a:latin typeface="Calibri"/>
                <a:ea typeface="Calibri"/>
                <a:cs typeface="Calibri"/>
                <a:sym typeface="Calibri"/>
              </a:defRPr>
            </a:lvl6pPr>
            <a:lvl7pPr lvl="6">
              <a:spcBef>
                <a:spcPts val="0"/>
              </a:spcBef>
              <a:spcAft>
                <a:spcPts val="0"/>
              </a:spcAft>
              <a:buClr>
                <a:schemeClr val="accent1"/>
              </a:buClr>
              <a:buSzPts val="3600"/>
              <a:buFont typeface="Calibri"/>
              <a:buNone/>
              <a:defRPr sz="3600" b="1">
                <a:solidFill>
                  <a:schemeClr val="accent1"/>
                </a:solidFill>
                <a:latin typeface="Calibri"/>
                <a:ea typeface="Calibri"/>
                <a:cs typeface="Calibri"/>
                <a:sym typeface="Calibri"/>
              </a:defRPr>
            </a:lvl7pPr>
            <a:lvl8pPr lvl="7">
              <a:spcBef>
                <a:spcPts val="0"/>
              </a:spcBef>
              <a:spcAft>
                <a:spcPts val="0"/>
              </a:spcAft>
              <a:buClr>
                <a:schemeClr val="accent1"/>
              </a:buClr>
              <a:buSzPts val="3600"/>
              <a:buFont typeface="Calibri"/>
              <a:buNone/>
              <a:defRPr sz="3600" b="1">
                <a:solidFill>
                  <a:schemeClr val="accent1"/>
                </a:solidFill>
                <a:latin typeface="Calibri"/>
                <a:ea typeface="Calibri"/>
                <a:cs typeface="Calibri"/>
                <a:sym typeface="Calibri"/>
              </a:defRPr>
            </a:lvl8pPr>
            <a:lvl9pPr lvl="8">
              <a:spcBef>
                <a:spcPts val="0"/>
              </a:spcBef>
              <a:spcAft>
                <a:spcPts val="0"/>
              </a:spcAft>
              <a:buClr>
                <a:schemeClr val="accent1"/>
              </a:buClr>
              <a:buSzPts val="3600"/>
              <a:buFont typeface="Calibri"/>
              <a:buNone/>
              <a:defRPr sz="3600" b="1">
                <a:solidFill>
                  <a:schemeClr val="accent1"/>
                </a:solidFill>
                <a:latin typeface="Calibri"/>
                <a:ea typeface="Calibri"/>
                <a:cs typeface="Calibri"/>
                <a:sym typeface="Calibri"/>
              </a:defRPr>
            </a:lvl9pPr>
          </a:lstStyle>
          <a:p>
            <a:endParaRPr/>
          </a:p>
        </p:txBody>
      </p:sp>
      <p:sp>
        <p:nvSpPr>
          <p:cNvPr id="7" name="Google Shape;7;p1"/>
          <p:cNvSpPr txBox="1">
            <a:spLocks noGrp="1"/>
          </p:cNvSpPr>
          <p:nvPr>
            <p:ph type="body" idx="1"/>
          </p:nvPr>
        </p:nvSpPr>
        <p:spPr>
          <a:xfrm>
            <a:off x="311700" y="1228675"/>
            <a:ext cx="8520600" cy="3340200"/>
          </a:xfrm>
          <a:prstGeom prst="rect">
            <a:avLst/>
          </a:prstGeom>
          <a:noFill/>
          <a:ln>
            <a:noFill/>
          </a:ln>
        </p:spPr>
        <p:txBody>
          <a:bodyPr spcFirstLastPara="1" wrap="square" lIns="91425" tIns="91425" rIns="91425" bIns="91425" anchor="t" anchorCtr="0">
            <a:noAutofit/>
          </a:bodyPr>
          <a:lstStyle>
            <a:lvl1pPr marL="457200" lvl="0" indent="-342900">
              <a:lnSpc>
                <a:spcPct val="115000"/>
              </a:lnSpc>
              <a:spcBef>
                <a:spcPts val="0"/>
              </a:spcBef>
              <a:spcAft>
                <a:spcPts val="0"/>
              </a:spcAft>
              <a:buClr>
                <a:schemeClr val="dk2"/>
              </a:buClr>
              <a:buSzPts val="1800"/>
              <a:buFont typeface="Calibri"/>
              <a:buChar char="●"/>
              <a:defRPr sz="1800">
                <a:solidFill>
                  <a:schemeClr val="dk2"/>
                </a:solidFill>
                <a:latin typeface="Calibri"/>
                <a:ea typeface="Calibri"/>
                <a:cs typeface="Calibri"/>
                <a:sym typeface="Calibri"/>
              </a:defRPr>
            </a:lvl1pPr>
            <a:lvl2pPr marL="914400" lvl="1" indent="-317500">
              <a:lnSpc>
                <a:spcPct val="115000"/>
              </a:lnSpc>
              <a:spcBef>
                <a:spcPts val="1600"/>
              </a:spcBef>
              <a:spcAft>
                <a:spcPts val="0"/>
              </a:spcAft>
              <a:buClr>
                <a:schemeClr val="dk2"/>
              </a:buClr>
              <a:buSzPts val="1400"/>
              <a:buFont typeface="Calibri"/>
              <a:buChar char="○"/>
              <a:defRPr>
                <a:solidFill>
                  <a:schemeClr val="dk2"/>
                </a:solidFill>
                <a:latin typeface="Calibri"/>
                <a:ea typeface="Calibri"/>
                <a:cs typeface="Calibri"/>
                <a:sym typeface="Calibri"/>
              </a:defRPr>
            </a:lvl2pPr>
            <a:lvl3pPr marL="1371600" lvl="2" indent="-317500">
              <a:lnSpc>
                <a:spcPct val="115000"/>
              </a:lnSpc>
              <a:spcBef>
                <a:spcPts val="1600"/>
              </a:spcBef>
              <a:spcAft>
                <a:spcPts val="0"/>
              </a:spcAft>
              <a:buClr>
                <a:schemeClr val="dk2"/>
              </a:buClr>
              <a:buSzPts val="1400"/>
              <a:buFont typeface="Calibri"/>
              <a:buChar char="■"/>
              <a:defRPr>
                <a:solidFill>
                  <a:schemeClr val="dk2"/>
                </a:solidFill>
                <a:latin typeface="Calibri"/>
                <a:ea typeface="Calibri"/>
                <a:cs typeface="Calibri"/>
                <a:sym typeface="Calibri"/>
              </a:defRPr>
            </a:lvl3pPr>
            <a:lvl4pPr marL="1828800" lvl="3" indent="-317500">
              <a:lnSpc>
                <a:spcPct val="115000"/>
              </a:lnSpc>
              <a:spcBef>
                <a:spcPts val="1600"/>
              </a:spcBef>
              <a:spcAft>
                <a:spcPts val="0"/>
              </a:spcAft>
              <a:buClr>
                <a:schemeClr val="dk2"/>
              </a:buClr>
              <a:buSzPts val="1400"/>
              <a:buFont typeface="Calibri"/>
              <a:buChar char="●"/>
              <a:defRPr>
                <a:solidFill>
                  <a:schemeClr val="dk2"/>
                </a:solidFill>
                <a:latin typeface="Calibri"/>
                <a:ea typeface="Calibri"/>
                <a:cs typeface="Calibri"/>
                <a:sym typeface="Calibri"/>
              </a:defRPr>
            </a:lvl4pPr>
            <a:lvl5pPr marL="2286000" lvl="4" indent="-317500">
              <a:lnSpc>
                <a:spcPct val="115000"/>
              </a:lnSpc>
              <a:spcBef>
                <a:spcPts val="1600"/>
              </a:spcBef>
              <a:spcAft>
                <a:spcPts val="0"/>
              </a:spcAft>
              <a:buClr>
                <a:schemeClr val="dk2"/>
              </a:buClr>
              <a:buSzPts val="1400"/>
              <a:buFont typeface="Calibri"/>
              <a:buChar char="○"/>
              <a:defRPr>
                <a:solidFill>
                  <a:schemeClr val="dk2"/>
                </a:solidFill>
                <a:latin typeface="Calibri"/>
                <a:ea typeface="Calibri"/>
                <a:cs typeface="Calibri"/>
                <a:sym typeface="Calibri"/>
              </a:defRPr>
            </a:lvl5pPr>
            <a:lvl6pPr marL="2743200" lvl="5" indent="-317500">
              <a:lnSpc>
                <a:spcPct val="115000"/>
              </a:lnSpc>
              <a:spcBef>
                <a:spcPts val="1600"/>
              </a:spcBef>
              <a:spcAft>
                <a:spcPts val="0"/>
              </a:spcAft>
              <a:buClr>
                <a:schemeClr val="dk2"/>
              </a:buClr>
              <a:buSzPts val="1400"/>
              <a:buFont typeface="Calibri"/>
              <a:buChar char="■"/>
              <a:defRPr>
                <a:solidFill>
                  <a:schemeClr val="dk2"/>
                </a:solidFill>
                <a:latin typeface="Calibri"/>
                <a:ea typeface="Calibri"/>
                <a:cs typeface="Calibri"/>
                <a:sym typeface="Calibri"/>
              </a:defRPr>
            </a:lvl6pPr>
            <a:lvl7pPr marL="3200400" lvl="6" indent="-317500">
              <a:lnSpc>
                <a:spcPct val="115000"/>
              </a:lnSpc>
              <a:spcBef>
                <a:spcPts val="1600"/>
              </a:spcBef>
              <a:spcAft>
                <a:spcPts val="0"/>
              </a:spcAft>
              <a:buClr>
                <a:schemeClr val="dk2"/>
              </a:buClr>
              <a:buSzPts val="1400"/>
              <a:buFont typeface="Calibri"/>
              <a:buChar char="●"/>
              <a:defRPr>
                <a:solidFill>
                  <a:schemeClr val="dk2"/>
                </a:solidFill>
                <a:latin typeface="Calibri"/>
                <a:ea typeface="Calibri"/>
                <a:cs typeface="Calibri"/>
                <a:sym typeface="Calibri"/>
              </a:defRPr>
            </a:lvl7pPr>
            <a:lvl8pPr marL="3657600" lvl="7" indent="-317500">
              <a:lnSpc>
                <a:spcPct val="115000"/>
              </a:lnSpc>
              <a:spcBef>
                <a:spcPts val="1600"/>
              </a:spcBef>
              <a:spcAft>
                <a:spcPts val="0"/>
              </a:spcAft>
              <a:buClr>
                <a:schemeClr val="dk2"/>
              </a:buClr>
              <a:buSzPts val="1400"/>
              <a:buFont typeface="Calibri"/>
              <a:buChar char="○"/>
              <a:defRPr>
                <a:solidFill>
                  <a:schemeClr val="dk2"/>
                </a:solidFill>
                <a:latin typeface="Calibri"/>
                <a:ea typeface="Calibri"/>
                <a:cs typeface="Calibri"/>
                <a:sym typeface="Calibri"/>
              </a:defRPr>
            </a:lvl8pPr>
            <a:lvl9pPr marL="4114800" lvl="8" indent="-317500">
              <a:lnSpc>
                <a:spcPct val="115000"/>
              </a:lnSpc>
              <a:spcBef>
                <a:spcPts val="1600"/>
              </a:spcBef>
              <a:spcAft>
                <a:spcPts val="1600"/>
              </a:spcAft>
              <a:buClr>
                <a:schemeClr val="dk2"/>
              </a:buClr>
              <a:buSzPts val="1400"/>
              <a:buFont typeface="Calibri"/>
              <a:buChar char="■"/>
              <a:defRPr>
                <a:solidFill>
                  <a:schemeClr val="dk2"/>
                </a:solidFill>
                <a:latin typeface="Calibri"/>
                <a:ea typeface="Calibri"/>
                <a:cs typeface="Calibri"/>
                <a:sym typeface="Calibri"/>
              </a:defRPr>
            </a:lvl9pPr>
          </a:lstStyle>
          <a:p>
            <a:endParaRPr/>
          </a:p>
        </p:txBody>
      </p:sp>
      <p:sp>
        <p:nvSpPr>
          <p:cNvPr id="8" name="Google Shape;8;p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lvl="0" algn="r">
              <a:buNone/>
              <a:defRPr sz="1000">
                <a:solidFill>
                  <a:schemeClr val="accent1"/>
                </a:solidFill>
                <a:latin typeface="Source Code Pro"/>
                <a:ea typeface="Source Code Pro"/>
                <a:cs typeface="Source Code Pro"/>
                <a:sym typeface="Source Code Pro"/>
              </a:defRPr>
            </a:lvl1pPr>
            <a:lvl2pPr lvl="1" algn="r">
              <a:buNone/>
              <a:defRPr sz="1000">
                <a:solidFill>
                  <a:schemeClr val="accent1"/>
                </a:solidFill>
                <a:latin typeface="Source Code Pro"/>
                <a:ea typeface="Source Code Pro"/>
                <a:cs typeface="Source Code Pro"/>
                <a:sym typeface="Source Code Pro"/>
              </a:defRPr>
            </a:lvl2pPr>
            <a:lvl3pPr lvl="2" algn="r">
              <a:buNone/>
              <a:defRPr sz="1000">
                <a:solidFill>
                  <a:schemeClr val="accent1"/>
                </a:solidFill>
                <a:latin typeface="Source Code Pro"/>
                <a:ea typeface="Source Code Pro"/>
                <a:cs typeface="Source Code Pro"/>
                <a:sym typeface="Source Code Pro"/>
              </a:defRPr>
            </a:lvl3pPr>
            <a:lvl4pPr lvl="3" algn="r">
              <a:buNone/>
              <a:defRPr sz="1000">
                <a:solidFill>
                  <a:schemeClr val="accent1"/>
                </a:solidFill>
                <a:latin typeface="Source Code Pro"/>
                <a:ea typeface="Source Code Pro"/>
                <a:cs typeface="Source Code Pro"/>
                <a:sym typeface="Source Code Pro"/>
              </a:defRPr>
            </a:lvl4pPr>
            <a:lvl5pPr lvl="4" algn="r">
              <a:buNone/>
              <a:defRPr sz="1000">
                <a:solidFill>
                  <a:schemeClr val="accent1"/>
                </a:solidFill>
                <a:latin typeface="Source Code Pro"/>
                <a:ea typeface="Source Code Pro"/>
                <a:cs typeface="Source Code Pro"/>
                <a:sym typeface="Source Code Pro"/>
              </a:defRPr>
            </a:lvl5pPr>
            <a:lvl6pPr lvl="5" algn="r">
              <a:buNone/>
              <a:defRPr sz="1000">
                <a:solidFill>
                  <a:schemeClr val="accent1"/>
                </a:solidFill>
                <a:latin typeface="Source Code Pro"/>
                <a:ea typeface="Source Code Pro"/>
                <a:cs typeface="Source Code Pro"/>
                <a:sym typeface="Source Code Pro"/>
              </a:defRPr>
            </a:lvl6pPr>
            <a:lvl7pPr lvl="6" algn="r">
              <a:buNone/>
              <a:defRPr sz="1000">
                <a:solidFill>
                  <a:schemeClr val="accent1"/>
                </a:solidFill>
                <a:latin typeface="Source Code Pro"/>
                <a:ea typeface="Source Code Pro"/>
                <a:cs typeface="Source Code Pro"/>
                <a:sym typeface="Source Code Pro"/>
              </a:defRPr>
            </a:lvl7pPr>
            <a:lvl8pPr lvl="7" algn="r">
              <a:buNone/>
              <a:defRPr sz="1000">
                <a:solidFill>
                  <a:schemeClr val="accent1"/>
                </a:solidFill>
                <a:latin typeface="Source Code Pro"/>
                <a:ea typeface="Source Code Pro"/>
                <a:cs typeface="Source Code Pro"/>
                <a:sym typeface="Source Code Pro"/>
              </a:defRPr>
            </a:lvl8pPr>
            <a:lvl9pPr lvl="8" algn="r">
              <a:buNone/>
              <a:defRPr sz="1000">
                <a:solidFill>
                  <a:schemeClr val="accent1"/>
                </a:solidFill>
                <a:latin typeface="Source Code Pro"/>
                <a:ea typeface="Source Code Pro"/>
                <a:cs typeface="Source Code Pro"/>
                <a:sym typeface="Source Code Pro"/>
              </a:defRPr>
            </a:lvl9pPr>
          </a:lstStyle>
          <a:p>
            <a:pPr marL="0" lvl="0" indent="0" algn="r" rtl="0">
              <a:spcBef>
                <a:spcPts val="0"/>
              </a:spcBef>
              <a:spcAft>
                <a:spcPts val="0"/>
              </a:spcAft>
              <a:buNone/>
            </a:pPr>
            <a:fld id="{00000000-1234-1234-1234-123412341234}" type="slidenum">
              <a:rPr lang="en"/>
              <a:pPr marL="0" lvl="0" indent="0" algn="r" rtl="0">
                <a:spcBef>
                  <a:spcPts val="0"/>
                </a:spcBef>
                <a:spcAft>
                  <a:spcPts val="0"/>
                </a:spcAft>
                <a:buNone/>
              </a:pPr>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hyperlink" Target="https://www.fil.ion.ucl.ac.uk/spm/course/video/" TargetMode="External"/><Relationship Id="rId2" Type="http://schemas.openxmlformats.org/officeDocument/2006/relationships/notesSlide" Target="../notesSlides/notesSlide18.xml"/><Relationship Id="rId1" Type="http://schemas.openxmlformats.org/officeDocument/2006/relationships/slideLayout" Target="../slideLayouts/slideLayout3.xml"/><Relationship Id="rId4" Type="http://schemas.openxmlformats.org/officeDocument/2006/relationships/hyperlink" Target="https://www.youtube.com/watch?v=ZL-Tr1KSMKY&amp;list=PLfXA4opIOVrGHncHRxI3Qa5GeCSudwmxM" TargetMode="Externa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11.xml"/><Relationship Id="rId5" Type="http://schemas.openxmlformats.org/officeDocument/2006/relationships/image" Target="../media/image4.png"/><Relationship Id="rId4" Type="http://schemas.openxmlformats.org/officeDocument/2006/relationships/image" Target="../media/image3.png"/></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1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55"/>
        <p:cNvGrpSpPr/>
        <p:nvPr/>
      </p:nvGrpSpPr>
      <p:grpSpPr>
        <a:xfrm>
          <a:off x="0" y="0"/>
          <a:ext cx="0" cy="0"/>
          <a:chOff x="0" y="0"/>
          <a:chExt cx="0" cy="0"/>
        </a:xfrm>
      </p:grpSpPr>
      <p:sp>
        <p:nvSpPr>
          <p:cNvPr id="56" name="Google Shape;56;p13"/>
          <p:cNvSpPr txBox="1">
            <a:spLocks noGrp="1"/>
          </p:cNvSpPr>
          <p:nvPr>
            <p:ph type="ctrTitle"/>
          </p:nvPr>
        </p:nvSpPr>
        <p:spPr>
          <a:xfrm>
            <a:off x="311700" y="392150"/>
            <a:ext cx="8520600" cy="26904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a:t>Methods for Dummies</a:t>
            </a:r>
            <a:endParaRPr/>
          </a:p>
          <a:p>
            <a:pPr marL="0" lvl="0" indent="0" algn="ctr" rtl="0">
              <a:spcBef>
                <a:spcPts val="0"/>
              </a:spcBef>
              <a:spcAft>
                <a:spcPts val="0"/>
              </a:spcAft>
              <a:buNone/>
            </a:pPr>
            <a:r>
              <a:rPr lang="en" sz="3600"/>
              <a:t>2nd level analysis</a:t>
            </a:r>
            <a:endParaRPr sz="3600"/>
          </a:p>
        </p:txBody>
      </p:sp>
      <p:sp>
        <p:nvSpPr>
          <p:cNvPr id="57" name="Google Shape;57;p13"/>
          <p:cNvSpPr txBox="1">
            <a:spLocks noGrp="1"/>
          </p:cNvSpPr>
          <p:nvPr>
            <p:ph type="subTitle" idx="1"/>
          </p:nvPr>
        </p:nvSpPr>
        <p:spPr>
          <a:xfrm>
            <a:off x="311700" y="3890400"/>
            <a:ext cx="8520600" cy="7062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a:t>Dummies: Fraser Aitken &amp; Lara Gregorians</a:t>
            </a:r>
            <a:endParaRPr/>
          </a:p>
          <a:p>
            <a:pPr marL="0" lvl="0" indent="0" algn="ctr" rtl="0">
              <a:spcBef>
                <a:spcPts val="0"/>
              </a:spcBef>
              <a:spcAft>
                <a:spcPts val="0"/>
              </a:spcAft>
              <a:buNone/>
            </a:pPr>
            <a:r>
              <a:rPr lang="en"/>
              <a:t>Expert: Guillaume Flandin</a:t>
            </a:r>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17"/>
        <p:cNvGrpSpPr/>
        <p:nvPr/>
      </p:nvGrpSpPr>
      <p:grpSpPr>
        <a:xfrm>
          <a:off x="0" y="0"/>
          <a:ext cx="0" cy="0"/>
          <a:chOff x="0" y="0"/>
          <a:chExt cx="0" cy="0"/>
        </a:xfrm>
      </p:grpSpPr>
      <p:sp>
        <p:nvSpPr>
          <p:cNvPr id="118" name="Google Shape;118;p22"/>
          <p:cNvSpPr txBox="1">
            <a:spLocks noGrp="1"/>
          </p:cNvSpPr>
          <p:nvPr>
            <p:ph type="title"/>
          </p:nvPr>
        </p:nvSpPr>
        <p:spPr>
          <a:xfrm>
            <a:off x="311700" y="292850"/>
            <a:ext cx="8520600" cy="8010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Fixed vs. Random effects</a:t>
            </a:r>
            <a:endParaRPr/>
          </a:p>
        </p:txBody>
      </p:sp>
      <p:graphicFrame>
        <p:nvGraphicFramePr>
          <p:cNvPr id="119" name="Google Shape;119;p22"/>
          <p:cNvGraphicFramePr/>
          <p:nvPr/>
        </p:nvGraphicFramePr>
        <p:xfrm>
          <a:off x="496150" y="1207175"/>
          <a:ext cx="8221550" cy="2853345"/>
        </p:xfrm>
        <a:graphic>
          <a:graphicData uri="http://schemas.openxmlformats.org/drawingml/2006/table">
            <a:tbl>
              <a:tblPr>
                <a:noFill/>
                <a:tableStyleId>{A533331E-D8CA-4075-8746-CF818F4C3A24}</a:tableStyleId>
              </a:tblPr>
              <a:tblGrid>
                <a:gridCol w="4110775">
                  <a:extLst>
                    <a:ext uri="{9D8B030D-6E8A-4147-A177-3AD203B41FA5}">
                      <a16:colId xmlns:a16="http://schemas.microsoft.com/office/drawing/2014/main" xmlns="" val="20000"/>
                    </a:ext>
                  </a:extLst>
                </a:gridCol>
                <a:gridCol w="4110775">
                  <a:extLst>
                    <a:ext uri="{9D8B030D-6E8A-4147-A177-3AD203B41FA5}">
                      <a16:colId xmlns:a16="http://schemas.microsoft.com/office/drawing/2014/main" xmlns="" val="20001"/>
                    </a:ext>
                  </a:extLst>
                </a:gridCol>
              </a:tblGrid>
              <a:tr h="433400">
                <a:tc>
                  <a:txBody>
                    <a:bodyPr/>
                    <a:lstStyle/>
                    <a:p>
                      <a:pPr marL="0" lvl="0" indent="0" algn="l" rtl="0">
                        <a:spcBef>
                          <a:spcPts val="0"/>
                        </a:spcBef>
                        <a:spcAft>
                          <a:spcPts val="0"/>
                        </a:spcAft>
                        <a:buNone/>
                      </a:pPr>
                      <a:r>
                        <a:rPr lang="en" sz="1800" b="1">
                          <a:latin typeface="Calibri"/>
                          <a:ea typeface="Calibri"/>
                          <a:cs typeface="Calibri"/>
                          <a:sym typeface="Calibri"/>
                        </a:rPr>
                        <a:t>Fixed effects model</a:t>
                      </a:r>
                      <a:endParaRPr sz="1800" b="1">
                        <a:latin typeface="Calibri"/>
                        <a:ea typeface="Calibri"/>
                        <a:cs typeface="Calibri"/>
                        <a:sym typeface="Calibri"/>
                      </a:endParaRPr>
                    </a:p>
                  </a:txBody>
                  <a:tcPr marL="91425" marR="91425" marT="91425" marB="0">
                    <a:lnB w="9525" cap="flat" cmpd="sng">
                      <a:solidFill>
                        <a:srgbClr val="9E9E9E"/>
                      </a:solidFill>
                      <a:prstDash val="solid"/>
                      <a:round/>
                      <a:headEnd type="none" w="sm" len="sm"/>
                      <a:tailEnd type="none" w="sm" len="sm"/>
                    </a:lnB>
                    <a:solidFill>
                      <a:srgbClr val="EFEFEF"/>
                    </a:solidFill>
                  </a:tcPr>
                </a:tc>
                <a:tc>
                  <a:txBody>
                    <a:bodyPr/>
                    <a:lstStyle/>
                    <a:p>
                      <a:pPr marL="0" lvl="0" indent="0" algn="l" rtl="0">
                        <a:spcBef>
                          <a:spcPts val="0"/>
                        </a:spcBef>
                        <a:spcAft>
                          <a:spcPts val="0"/>
                        </a:spcAft>
                        <a:buNone/>
                      </a:pPr>
                      <a:r>
                        <a:rPr lang="en" sz="1800" b="1">
                          <a:latin typeface="Calibri"/>
                          <a:ea typeface="Calibri"/>
                          <a:cs typeface="Calibri"/>
                          <a:sym typeface="Calibri"/>
                        </a:rPr>
                        <a:t>Random effects model</a:t>
                      </a:r>
                      <a:endParaRPr sz="1800" b="1">
                        <a:latin typeface="Calibri"/>
                        <a:ea typeface="Calibri"/>
                        <a:cs typeface="Calibri"/>
                        <a:sym typeface="Calibri"/>
                      </a:endParaRPr>
                    </a:p>
                  </a:txBody>
                  <a:tcPr marL="91425" marR="91425" marT="91425" marB="0">
                    <a:lnB w="9525" cap="flat" cmpd="sng">
                      <a:solidFill>
                        <a:srgbClr val="9E9E9E"/>
                      </a:solidFill>
                      <a:prstDash val="solid"/>
                      <a:round/>
                      <a:headEnd type="none" w="sm" len="sm"/>
                      <a:tailEnd type="none" w="sm" len="sm"/>
                    </a:lnB>
                    <a:solidFill>
                      <a:srgbClr val="EFEFEF"/>
                    </a:solidFill>
                  </a:tcPr>
                </a:tc>
                <a:extLst>
                  <a:ext uri="{0D108BD9-81ED-4DB2-BD59-A6C34878D82A}">
                    <a16:rowId xmlns:a16="http://schemas.microsoft.com/office/drawing/2014/main" xmlns="" val="10000"/>
                  </a:ext>
                </a:extLst>
              </a:tr>
              <a:tr h="629275">
                <a:tc>
                  <a:txBody>
                    <a:bodyPr/>
                    <a:lstStyle/>
                    <a:p>
                      <a:pPr marL="0" lvl="0" indent="0" algn="l" rtl="0">
                        <a:lnSpc>
                          <a:spcPct val="115000"/>
                        </a:lnSpc>
                        <a:spcBef>
                          <a:spcPts val="0"/>
                        </a:spcBef>
                        <a:spcAft>
                          <a:spcPts val="1600"/>
                        </a:spcAft>
                        <a:buNone/>
                      </a:pPr>
                      <a:r>
                        <a:rPr lang="en">
                          <a:solidFill>
                            <a:schemeClr val="dk2"/>
                          </a:solidFill>
                          <a:latin typeface="Calibri"/>
                          <a:ea typeface="Calibri"/>
                          <a:cs typeface="Calibri"/>
                          <a:sym typeface="Calibri"/>
                        </a:rPr>
                        <a:t>Comparing effect size to </a:t>
                      </a:r>
                      <a:r>
                        <a:rPr lang="en" i="1">
                          <a:solidFill>
                            <a:schemeClr val="dk2"/>
                          </a:solidFill>
                          <a:latin typeface="Calibri"/>
                          <a:ea typeface="Calibri"/>
                          <a:cs typeface="Calibri"/>
                          <a:sym typeface="Calibri"/>
                        </a:rPr>
                        <a:t>within subject</a:t>
                      </a:r>
                      <a:r>
                        <a:rPr lang="en">
                          <a:solidFill>
                            <a:schemeClr val="dk2"/>
                          </a:solidFill>
                          <a:latin typeface="Calibri"/>
                          <a:ea typeface="Calibri"/>
                          <a:cs typeface="Calibri"/>
                          <a:sym typeface="Calibri"/>
                        </a:rPr>
                        <a:t> variability (i.e. not an inference about the pop.).</a:t>
                      </a:r>
                      <a:endParaRPr>
                        <a:solidFill>
                          <a:schemeClr val="dk2"/>
                        </a:solidFill>
                        <a:latin typeface="Calibri"/>
                        <a:ea typeface="Calibri"/>
                        <a:cs typeface="Calibri"/>
                        <a:sym typeface="Calibri"/>
                      </a:endParaRPr>
                    </a:p>
                  </a:txBody>
                  <a:tcPr marL="91425" marR="91425" marT="91425" marB="0">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tc>
                  <a:txBody>
                    <a:bodyPr/>
                    <a:lstStyle/>
                    <a:p>
                      <a:pPr marL="0" lvl="0" indent="0" algn="l" rtl="0">
                        <a:lnSpc>
                          <a:spcPct val="115000"/>
                        </a:lnSpc>
                        <a:spcBef>
                          <a:spcPts val="0"/>
                        </a:spcBef>
                        <a:spcAft>
                          <a:spcPts val="1600"/>
                        </a:spcAft>
                        <a:buNone/>
                      </a:pPr>
                      <a:r>
                        <a:rPr lang="en">
                          <a:solidFill>
                            <a:schemeClr val="dk2"/>
                          </a:solidFill>
                          <a:latin typeface="Calibri"/>
                          <a:ea typeface="Calibri"/>
                          <a:cs typeface="Calibri"/>
                          <a:sym typeface="Calibri"/>
                        </a:rPr>
                        <a:t>Comparing group effect to </a:t>
                      </a:r>
                      <a:r>
                        <a:rPr lang="en" i="1">
                          <a:solidFill>
                            <a:schemeClr val="dk2"/>
                          </a:solidFill>
                          <a:latin typeface="Calibri"/>
                          <a:ea typeface="Calibri"/>
                          <a:cs typeface="Calibri"/>
                          <a:sym typeface="Calibri"/>
                        </a:rPr>
                        <a:t>between subject</a:t>
                      </a:r>
                      <a:r>
                        <a:rPr lang="en">
                          <a:solidFill>
                            <a:schemeClr val="dk2"/>
                          </a:solidFill>
                          <a:latin typeface="Calibri"/>
                          <a:ea typeface="Calibri"/>
                          <a:cs typeface="Calibri"/>
                          <a:sym typeface="Calibri"/>
                        </a:rPr>
                        <a:t> variability (i.e. an inference about the pop.).</a:t>
                      </a:r>
                      <a:endParaRPr>
                        <a:solidFill>
                          <a:schemeClr val="dk2"/>
                        </a:solidFill>
                        <a:latin typeface="Calibri"/>
                        <a:ea typeface="Calibri"/>
                        <a:cs typeface="Calibri"/>
                        <a:sym typeface="Calibri"/>
                      </a:endParaRPr>
                    </a:p>
                  </a:txBody>
                  <a:tcPr marL="91425" marR="91425" marT="91425" marB="0">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solidFill>
                      <a:srgbClr val="F4CCCC"/>
                    </a:solidFill>
                  </a:tcPr>
                </a:tc>
                <a:extLst>
                  <a:ext uri="{0D108BD9-81ED-4DB2-BD59-A6C34878D82A}">
                    <a16:rowId xmlns:a16="http://schemas.microsoft.com/office/drawing/2014/main" xmlns="" val="10001"/>
                  </a:ext>
                </a:extLst>
              </a:tr>
              <a:tr h="629275">
                <a:tc>
                  <a:txBody>
                    <a:bodyPr/>
                    <a:lstStyle/>
                    <a:p>
                      <a:pPr marL="0" lvl="0" indent="0" algn="l" rtl="0">
                        <a:lnSpc>
                          <a:spcPct val="115000"/>
                        </a:lnSpc>
                        <a:spcBef>
                          <a:spcPts val="0"/>
                        </a:spcBef>
                        <a:spcAft>
                          <a:spcPts val="1600"/>
                        </a:spcAft>
                        <a:buNone/>
                      </a:pPr>
                      <a:r>
                        <a:rPr lang="en">
                          <a:solidFill>
                            <a:schemeClr val="dk2"/>
                          </a:solidFill>
                          <a:latin typeface="Calibri"/>
                          <a:ea typeface="Calibri"/>
                          <a:cs typeface="Calibri"/>
                          <a:sym typeface="Calibri"/>
                        </a:rPr>
                        <a:t>Only one source of variation - measurement error (true response magnitude is fixed).</a:t>
                      </a:r>
                      <a:endParaRPr>
                        <a:latin typeface="Calibri"/>
                        <a:ea typeface="Calibri"/>
                        <a:cs typeface="Calibri"/>
                        <a:sym typeface="Calibri"/>
                      </a:endParaRPr>
                    </a:p>
                  </a:txBody>
                  <a:tcPr marL="91425" marR="91425" marT="91425" marB="0">
                    <a:lnT w="9525" cap="flat" cmpd="sng">
                      <a:solidFill>
                        <a:srgbClr val="9E9E9E"/>
                      </a:solidFill>
                      <a:prstDash val="solid"/>
                      <a:round/>
                      <a:headEnd type="none" w="sm" len="sm"/>
                      <a:tailEnd type="none" w="sm" len="sm"/>
                    </a:lnT>
                  </a:tcPr>
                </a:tc>
                <a:tc>
                  <a:txBody>
                    <a:bodyPr/>
                    <a:lstStyle/>
                    <a:p>
                      <a:pPr marL="0" lvl="0" indent="0" algn="l" rtl="0">
                        <a:lnSpc>
                          <a:spcPct val="115000"/>
                        </a:lnSpc>
                        <a:spcBef>
                          <a:spcPts val="0"/>
                        </a:spcBef>
                        <a:spcAft>
                          <a:spcPts val="1600"/>
                        </a:spcAft>
                        <a:buNone/>
                      </a:pPr>
                      <a:r>
                        <a:rPr lang="en">
                          <a:solidFill>
                            <a:schemeClr val="dk2"/>
                          </a:solidFill>
                          <a:latin typeface="Calibri"/>
                          <a:ea typeface="Calibri"/>
                          <a:cs typeface="Calibri"/>
                          <a:sym typeface="Calibri"/>
                        </a:rPr>
                        <a:t>Models multiple sources of variation - measurement error AND true response magnitude (i.e. individual difference, which is random).</a:t>
                      </a:r>
                      <a:endParaRPr>
                        <a:latin typeface="Calibri"/>
                        <a:ea typeface="Calibri"/>
                        <a:cs typeface="Calibri"/>
                        <a:sym typeface="Calibri"/>
                      </a:endParaRPr>
                    </a:p>
                  </a:txBody>
                  <a:tcPr marL="91425" marR="91425" marT="91425" marB="0">
                    <a:lnT w="9525" cap="flat" cmpd="sng">
                      <a:solidFill>
                        <a:srgbClr val="9E9E9E"/>
                      </a:solidFill>
                      <a:prstDash val="solid"/>
                      <a:round/>
                      <a:headEnd type="none" w="sm" len="sm"/>
                      <a:tailEnd type="none" w="sm" len="sm"/>
                    </a:lnT>
                    <a:solidFill>
                      <a:srgbClr val="F4CCCC"/>
                    </a:solidFill>
                  </a:tcPr>
                </a:tc>
                <a:extLst>
                  <a:ext uri="{0D108BD9-81ED-4DB2-BD59-A6C34878D82A}">
                    <a16:rowId xmlns:a16="http://schemas.microsoft.com/office/drawing/2014/main" xmlns="" val="10002"/>
                  </a:ext>
                </a:extLst>
              </a:tr>
              <a:tr h="381000">
                <a:tc>
                  <a:txBody>
                    <a:bodyPr/>
                    <a:lstStyle/>
                    <a:p>
                      <a:pPr marL="0" lvl="0" indent="0" algn="l" rtl="0">
                        <a:lnSpc>
                          <a:spcPct val="115000"/>
                        </a:lnSpc>
                        <a:spcBef>
                          <a:spcPts val="0"/>
                        </a:spcBef>
                        <a:spcAft>
                          <a:spcPts val="1600"/>
                        </a:spcAft>
                        <a:buNone/>
                      </a:pPr>
                      <a:r>
                        <a:rPr lang="en">
                          <a:solidFill>
                            <a:schemeClr val="dk2"/>
                          </a:solidFill>
                          <a:latin typeface="Calibri"/>
                          <a:ea typeface="Calibri"/>
                          <a:cs typeface="Calibri"/>
                          <a:sym typeface="Calibri"/>
                        </a:rPr>
                        <a:t>Levels not drawn from random sample; always the same e.g. Drug Y/N.</a:t>
                      </a:r>
                      <a:endParaRPr>
                        <a:latin typeface="Calibri"/>
                        <a:ea typeface="Calibri"/>
                        <a:cs typeface="Calibri"/>
                        <a:sym typeface="Calibri"/>
                      </a:endParaRPr>
                    </a:p>
                  </a:txBody>
                  <a:tcPr marL="91425" marR="91425" marT="91425" marB="0"/>
                </a:tc>
                <a:tc>
                  <a:txBody>
                    <a:bodyPr/>
                    <a:lstStyle/>
                    <a:p>
                      <a:pPr marL="0" lvl="0" indent="0" algn="l" rtl="0">
                        <a:lnSpc>
                          <a:spcPct val="115000"/>
                        </a:lnSpc>
                        <a:spcBef>
                          <a:spcPts val="0"/>
                        </a:spcBef>
                        <a:spcAft>
                          <a:spcPts val="1600"/>
                        </a:spcAft>
                        <a:buNone/>
                      </a:pPr>
                      <a:r>
                        <a:rPr lang="en">
                          <a:solidFill>
                            <a:schemeClr val="dk2"/>
                          </a:solidFill>
                          <a:latin typeface="Calibri"/>
                          <a:ea typeface="Calibri"/>
                          <a:cs typeface="Calibri"/>
                          <a:sym typeface="Calibri"/>
                        </a:rPr>
                        <a:t>Levels randomly sampled from population e.g. participant selected at random.</a:t>
                      </a:r>
                      <a:endParaRPr>
                        <a:latin typeface="Calibri"/>
                        <a:ea typeface="Calibri"/>
                        <a:cs typeface="Calibri"/>
                        <a:sym typeface="Calibri"/>
                      </a:endParaRPr>
                    </a:p>
                  </a:txBody>
                  <a:tcPr marL="91425" marR="91425" marT="91425" marB="0">
                    <a:solidFill>
                      <a:srgbClr val="F4CCCC"/>
                    </a:solidFill>
                  </a:tcPr>
                </a:tc>
                <a:extLst>
                  <a:ext uri="{0D108BD9-81ED-4DB2-BD59-A6C34878D82A}">
                    <a16:rowId xmlns:a16="http://schemas.microsoft.com/office/drawing/2014/main" xmlns="" val="10003"/>
                  </a:ext>
                </a:extLst>
              </a:tr>
              <a:tr h="381000">
                <a:tc>
                  <a:txBody>
                    <a:bodyPr/>
                    <a:lstStyle/>
                    <a:p>
                      <a:pPr marL="0" lvl="0" indent="0" algn="l" rtl="0">
                        <a:lnSpc>
                          <a:spcPct val="115000"/>
                        </a:lnSpc>
                        <a:spcBef>
                          <a:spcPts val="0"/>
                        </a:spcBef>
                        <a:spcAft>
                          <a:spcPts val="1600"/>
                        </a:spcAft>
                        <a:buNone/>
                      </a:pPr>
                      <a:r>
                        <a:rPr lang="en" b="1">
                          <a:solidFill>
                            <a:srgbClr val="E06666"/>
                          </a:solidFill>
                          <a:latin typeface="Calibri"/>
                          <a:ea typeface="Calibri"/>
                          <a:cs typeface="Calibri"/>
                          <a:sym typeface="Calibri"/>
                        </a:rPr>
                        <a:t>CANNOT</a:t>
                      </a:r>
                      <a:r>
                        <a:rPr lang="en">
                          <a:solidFill>
                            <a:schemeClr val="dk2"/>
                          </a:solidFill>
                          <a:latin typeface="Calibri"/>
                          <a:ea typeface="Calibri"/>
                          <a:cs typeface="Calibri"/>
                          <a:sym typeface="Calibri"/>
                        </a:rPr>
                        <a:t> generalise to unobserved subjects.</a:t>
                      </a:r>
                      <a:endParaRPr>
                        <a:solidFill>
                          <a:schemeClr val="dk2"/>
                        </a:solidFill>
                        <a:latin typeface="Calibri"/>
                        <a:ea typeface="Calibri"/>
                        <a:cs typeface="Calibri"/>
                        <a:sym typeface="Calibri"/>
                      </a:endParaRPr>
                    </a:p>
                  </a:txBody>
                  <a:tcPr marL="91425" marR="91425" marT="91425" marB="0"/>
                </a:tc>
                <a:tc>
                  <a:txBody>
                    <a:bodyPr/>
                    <a:lstStyle/>
                    <a:p>
                      <a:pPr marL="0" lvl="0" indent="0" algn="l" rtl="0">
                        <a:lnSpc>
                          <a:spcPct val="115000"/>
                        </a:lnSpc>
                        <a:spcBef>
                          <a:spcPts val="0"/>
                        </a:spcBef>
                        <a:spcAft>
                          <a:spcPts val="1600"/>
                        </a:spcAft>
                        <a:buNone/>
                      </a:pPr>
                      <a:r>
                        <a:rPr lang="en" b="1">
                          <a:solidFill>
                            <a:srgbClr val="93C47D"/>
                          </a:solidFill>
                          <a:latin typeface="Calibri"/>
                          <a:ea typeface="Calibri"/>
                          <a:cs typeface="Calibri"/>
                          <a:sym typeface="Calibri"/>
                        </a:rPr>
                        <a:t>CAN</a:t>
                      </a:r>
                      <a:r>
                        <a:rPr lang="en">
                          <a:solidFill>
                            <a:schemeClr val="dk2"/>
                          </a:solidFill>
                          <a:latin typeface="Calibri"/>
                          <a:ea typeface="Calibri"/>
                          <a:cs typeface="Calibri"/>
                          <a:sym typeface="Calibri"/>
                        </a:rPr>
                        <a:t> generalise to unobserved subjects.</a:t>
                      </a:r>
                      <a:endParaRPr>
                        <a:latin typeface="Calibri"/>
                        <a:ea typeface="Calibri"/>
                        <a:cs typeface="Calibri"/>
                        <a:sym typeface="Calibri"/>
                      </a:endParaRPr>
                    </a:p>
                  </a:txBody>
                  <a:tcPr marL="91425" marR="91425" marT="91425" marB="0">
                    <a:solidFill>
                      <a:srgbClr val="F4CCCC"/>
                    </a:solidFill>
                  </a:tcPr>
                </a:tc>
                <a:extLst>
                  <a:ext uri="{0D108BD9-81ED-4DB2-BD59-A6C34878D82A}">
                    <a16:rowId xmlns:a16="http://schemas.microsoft.com/office/drawing/2014/main" xmlns="" val="10004"/>
                  </a:ext>
                </a:extLst>
              </a:tr>
            </a:tbl>
          </a:graphicData>
        </a:graphic>
      </p:graphicFrame>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23"/>
        <p:cNvGrpSpPr/>
        <p:nvPr/>
      </p:nvGrpSpPr>
      <p:grpSpPr>
        <a:xfrm>
          <a:off x="0" y="0"/>
          <a:ext cx="0" cy="0"/>
          <a:chOff x="0" y="0"/>
          <a:chExt cx="0" cy="0"/>
        </a:xfrm>
      </p:grpSpPr>
      <p:pic>
        <p:nvPicPr>
          <p:cNvPr id="124" name="Google Shape;124;p23"/>
          <p:cNvPicPr preferRelativeResize="0"/>
          <p:nvPr/>
        </p:nvPicPr>
        <p:blipFill>
          <a:blip r:embed="rId3">
            <a:alphaModFix/>
          </a:blip>
          <a:stretch>
            <a:fillRect/>
          </a:stretch>
        </p:blipFill>
        <p:spPr>
          <a:xfrm>
            <a:off x="664000" y="518351"/>
            <a:ext cx="7596976" cy="4106775"/>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28"/>
        <p:cNvGrpSpPr/>
        <p:nvPr/>
      </p:nvGrpSpPr>
      <p:grpSpPr>
        <a:xfrm>
          <a:off x="0" y="0"/>
          <a:ext cx="0" cy="0"/>
          <a:chOff x="0" y="0"/>
          <a:chExt cx="0" cy="0"/>
        </a:xfrm>
      </p:grpSpPr>
      <p:sp>
        <p:nvSpPr>
          <p:cNvPr id="129" name="Google Shape;129;p24"/>
          <p:cNvSpPr txBox="1">
            <a:spLocks noGrp="1"/>
          </p:cNvSpPr>
          <p:nvPr>
            <p:ph type="title"/>
          </p:nvPr>
        </p:nvSpPr>
        <p:spPr>
          <a:xfrm>
            <a:off x="311700" y="292850"/>
            <a:ext cx="8520600" cy="8010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How to carry out random effects analysis?</a:t>
            </a:r>
            <a:endParaRPr/>
          </a:p>
        </p:txBody>
      </p:sp>
      <p:sp>
        <p:nvSpPr>
          <p:cNvPr id="130" name="Google Shape;130;p24"/>
          <p:cNvSpPr txBox="1">
            <a:spLocks noGrp="1"/>
          </p:cNvSpPr>
          <p:nvPr>
            <p:ph type="body" idx="1"/>
          </p:nvPr>
        </p:nvSpPr>
        <p:spPr>
          <a:xfrm>
            <a:off x="311700" y="1228675"/>
            <a:ext cx="8520600" cy="3340200"/>
          </a:xfrm>
          <a:prstGeom prst="rect">
            <a:avLst/>
          </a:prstGeom>
        </p:spPr>
        <p:txBody>
          <a:bodyPr spcFirstLastPara="1" wrap="square" lIns="91425" tIns="91425" rIns="91425" bIns="91425" anchor="t" anchorCtr="0">
            <a:noAutofit/>
          </a:bodyPr>
          <a:lstStyle/>
          <a:p>
            <a:pPr marL="457200" lvl="0" indent="-342900" algn="l" rtl="0">
              <a:spcBef>
                <a:spcPts val="0"/>
              </a:spcBef>
              <a:spcAft>
                <a:spcPts val="0"/>
              </a:spcAft>
              <a:buClr>
                <a:srgbClr val="595959"/>
              </a:buClr>
              <a:buSzPts val="1800"/>
              <a:buChar char="●"/>
            </a:pPr>
            <a:r>
              <a:rPr lang="en">
                <a:solidFill>
                  <a:srgbClr val="595959"/>
                </a:solidFill>
              </a:rPr>
              <a:t>Synonymous with ‘mixed effects models’.</a:t>
            </a:r>
            <a:endParaRPr>
              <a:solidFill>
                <a:srgbClr val="595959"/>
              </a:solidFill>
            </a:endParaRPr>
          </a:p>
          <a:p>
            <a:pPr marL="457200" lvl="0" indent="-342900" algn="l" rtl="0">
              <a:spcBef>
                <a:spcPts val="0"/>
              </a:spcBef>
              <a:spcAft>
                <a:spcPts val="0"/>
              </a:spcAft>
              <a:buClr>
                <a:srgbClr val="595959"/>
              </a:buClr>
              <a:buSzPts val="1800"/>
              <a:buChar char="●"/>
            </a:pPr>
            <a:r>
              <a:rPr lang="en">
                <a:solidFill>
                  <a:srgbClr val="595959"/>
                </a:solidFill>
              </a:rPr>
              <a:t>Assumes our sample is a set of individuals taken at random from the population of interest.</a:t>
            </a:r>
            <a:endParaRPr>
              <a:solidFill>
                <a:srgbClr val="595959"/>
              </a:solidFill>
            </a:endParaRPr>
          </a:p>
          <a:p>
            <a:pPr marL="457200" lvl="0" indent="-342900" algn="l" rtl="0">
              <a:spcBef>
                <a:spcPts val="0"/>
              </a:spcBef>
              <a:spcAft>
                <a:spcPts val="0"/>
              </a:spcAft>
              <a:buClr>
                <a:srgbClr val="595959"/>
              </a:buClr>
              <a:buSzPts val="1800"/>
              <a:buChar char="●"/>
            </a:pPr>
            <a:r>
              <a:rPr lang="en">
                <a:solidFill>
                  <a:srgbClr val="595959"/>
                </a:solidFill>
              </a:rPr>
              <a:t>To do this we need to consider the between subject variance AND within subject variance</a:t>
            </a:r>
            <a:r>
              <a:rPr lang="en" baseline="30000">
                <a:solidFill>
                  <a:srgbClr val="595959"/>
                </a:solidFill>
              </a:rPr>
              <a:t> </a:t>
            </a:r>
            <a:r>
              <a:rPr lang="en">
                <a:solidFill>
                  <a:srgbClr val="595959"/>
                </a:solidFill>
              </a:rPr>
              <a:t>– and estimate the likely variance of the population from which our sample is derived.</a:t>
            </a:r>
            <a:endParaRPr>
              <a:solidFill>
                <a:srgbClr val="595959"/>
              </a:solidFill>
            </a:endParaRPr>
          </a:p>
        </p:txBody>
      </p:sp>
      <p:pic>
        <p:nvPicPr>
          <p:cNvPr id="131" name="Google Shape;131;p24"/>
          <p:cNvPicPr preferRelativeResize="0"/>
          <p:nvPr/>
        </p:nvPicPr>
        <p:blipFill>
          <a:blip r:embed="rId3">
            <a:alphaModFix/>
          </a:blip>
          <a:stretch>
            <a:fillRect/>
          </a:stretch>
        </p:blipFill>
        <p:spPr>
          <a:xfrm>
            <a:off x="2598375" y="3407575"/>
            <a:ext cx="4229100" cy="1333500"/>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35"/>
        <p:cNvGrpSpPr/>
        <p:nvPr/>
      </p:nvGrpSpPr>
      <p:grpSpPr>
        <a:xfrm>
          <a:off x="0" y="0"/>
          <a:ext cx="0" cy="0"/>
          <a:chOff x="0" y="0"/>
          <a:chExt cx="0" cy="0"/>
        </a:xfrm>
      </p:grpSpPr>
      <p:sp>
        <p:nvSpPr>
          <p:cNvPr id="136" name="Google Shape;136;p25"/>
          <p:cNvSpPr txBox="1">
            <a:spLocks noGrp="1"/>
          </p:cNvSpPr>
          <p:nvPr>
            <p:ph type="title"/>
          </p:nvPr>
        </p:nvSpPr>
        <p:spPr>
          <a:xfrm>
            <a:off x="311700" y="292850"/>
            <a:ext cx="8520600" cy="8010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Hierarchical models</a:t>
            </a:r>
            <a:endParaRPr/>
          </a:p>
        </p:txBody>
      </p:sp>
      <p:sp>
        <p:nvSpPr>
          <p:cNvPr id="137" name="Google Shape;137;p25"/>
          <p:cNvSpPr txBox="1">
            <a:spLocks noGrp="1"/>
          </p:cNvSpPr>
          <p:nvPr>
            <p:ph type="body" idx="1"/>
          </p:nvPr>
        </p:nvSpPr>
        <p:spPr>
          <a:xfrm>
            <a:off x="113525" y="1165375"/>
            <a:ext cx="8091000" cy="3568800"/>
          </a:xfrm>
          <a:prstGeom prst="rect">
            <a:avLst/>
          </a:prstGeom>
        </p:spPr>
        <p:txBody>
          <a:bodyPr spcFirstLastPara="1" wrap="square" lIns="91425" tIns="91425" rIns="91425" bIns="91425" anchor="t" anchorCtr="0">
            <a:noAutofit/>
          </a:bodyPr>
          <a:lstStyle/>
          <a:p>
            <a:pPr marL="457200" lvl="0" indent="-342900" algn="l" rtl="0">
              <a:spcBef>
                <a:spcPts val="0"/>
              </a:spcBef>
              <a:spcAft>
                <a:spcPts val="0"/>
              </a:spcAft>
              <a:buSzPts val="1800"/>
              <a:buChar char="●"/>
            </a:pPr>
            <a:r>
              <a:rPr lang="en"/>
              <a:t>Estimate subject and group </a:t>
            </a:r>
            <a:br>
              <a:rPr lang="en"/>
            </a:br>
            <a:r>
              <a:rPr lang="en"/>
              <a:t>stats at the same time via </a:t>
            </a:r>
            <a:br>
              <a:rPr lang="en"/>
            </a:br>
            <a:r>
              <a:rPr lang="en"/>
              <a:t>iterative looping </a:t>
            </a:r>
            <a:endParaRPr/>
          </a:p>
          <a:p>
            <a:pPr marL="457200" lvl="0" indent="-342900" algn="l" rtl="0">
              <a:spcBef>
                <a:spcPts val="0"/>
              </a:spcBef>
              <a:spcAft>
                <a:spcPts val="0"/>
              </a:spcAft>
              <a:buSzPts val="1800"/>
              <a:buChar char="●"/>
            </a:pPr>
            <a:r>
              <a:rPr lang="en"/>
              <a:t>Gold standard in terms of </a:t>
            </a:r>
            <a:br>
              <a:rPr lang="en"/>
            </a:br>
            <a:r>
              <a:rPr lang="en"/>
              <a:t>accuracy but…...</a:t>
            </a:r>
            <a:endParaRPr/>
          </a:p>
          <a:p>
            <a:pPr marL="457200" lvl="0" indent="-342900" algn="l" rtl="0">
              <a:spcBef>
                <a:spcPts val="0"/>
              </a:spcBef>
              <a:spcAft>
                <a:spcPts val="0"/>
              </a:spcAft>
              <a:buSzPts val="1800"/>
              <a:buChar char="●"/>
            </a:pPr>
            <a:r>
              <a:rPr lang="en">
                <a:solidFill>
                  <a:srgbClr val="595959"/>
                </a:solidFill>
              </a:rPr>
              <a:t>Computationally intensive, </a:t>
            </a:r>
            <a:br>
              <a:rPr lang="en">
                <a:solidFill>
                  <a:srgbClr val="595959"/>
                </a:solidFill>
              </a:rPr>
            </a:br>
            <a:r>
              <a:rPr lang="en">
                <a:solidFill>
                  <a:srgbClr val="595959"/>
                </a:solidFill>
              </a:rPr>
              <a:t>and not always practical! </a:t>
            </a:r>
            <a:br>
              <a:rPr lang="en">
                <a:solidFill>
                  <a:srgbClr val="595959"/>
                </a:solidFill>
              </a:rPr>
            </a:br>
            <a:r>
              <a:rPr lang="en">
                <a:solidFill>
                  <a:srgbClr val="595959"/>
                </a:solidFill>
              </a:rPr>
              <a:t>(e.g. adding in subjects means </a:t>
            </a:r>
            <a:br>
              <a:rPr lang="en">
                <a:solidFill>
                  <a:srgbClr val="595959"/>
                </a:solidFill>
              </a:rPr>
            </a:br>
            <a:r>
              <a:rPr lang="en">
                <a:solidFill>
                  <a:srgbClr val="595959"/>
                </a:solidFill>
              </a:rPr>
              <a:t>the entire estimation process </a:t>
            </a:r>
            <a:br>
              <a:rPr lang="en">
                <a:solidFill>
                  <a:srgbClr val="595959"/>
                </a:solidFill>
              </a:rPr>
            </a:br>
            <a:r>
              <a:rPr lang="en">
                <a:solidFill>
                  <a:srgbClr val="595959"/>
                </a:solidFill>
              </a:rPr>
              <a:t>has to start from scratch again)</a:t>
            </a:r>
            <a:endParaRPr>
              <a:solidFill>
                <a:srgbClr val="595959"/>
              </a:solidFill>
            </a:endParaRPr>
          </a:p>
        </p:txBody>
      </p:sp>
      <p:pic>
        <p:nvPicPr>
          <p:cNvPr id="138" name="Google Shape;138;p25"/>
          <p:cNvPicPr preferRelativeResize="0"/>
          <p:nvPr/>
        </p:nvPicPr>
        <p:blipFill>
          <a:blip r:embed="rId3">
            <a:alphaModFix/>
          </a:blip>
          <a:stretch>
            <a:fillRect/>
          </a:stretch>
        </p:blipFill>
        <p:spPr>
          <a:xfrm>
            <a:off x="3667550" y="1194050"/>
            <a:ext cx="4971224" cy="3258176"/>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42"/>
        <p:cNvGrpSpPr/>
        <p:nvPr/>
      </p:nvGrpSpPr>
      <p:grpSpPr>
        <a:xfrm>
          <a:off x="0" y="0"/>
          <a:ext cx="0" cy="0"/>
          <a:chOff x="0" y="0"/>
          <a:chExt cx="0" cy="0"/>
        </a:xfrm>
      </p:grpSpPr>
      <p:sp>
        <p:nvSpPr>
          <p:cNvPr id="143" name="Google Shape;143;p26"/>
          <p:cNvSpPr txBox="1">
            <a:spLocks noGrp="1"/>
          </p:cNvSpPr>
          <p:nvPr>
            <p:ph type="body" idx="1"/>
          </p:nvPr>
        </p:nvSpPr>
        <p:spPr>
          <a:xfrm>
            <a:off x="311700" y="1228675"/>
            <a:ext cx="8520600" cy="3340200"/>
          </a:xfrm>
          <a:prstGeom prst="rect">
            <a:avLst/>
          </a:prstGeom>
        </p:spPr>
        <p:txBody>
          <a:bodyPr spcFirstLastPara="1" wrap="square" lIns="91425" tIns="91425" rIns="91425" bIns="91425" anchor="t" anchorCtr="0">
            <a:noAutofit/>
          </a:bodyPr>
          <a:lstStyle/>
          <a:p>
            <a:pPr marL="0" lvl="0" indent="0" algn="l" rtl="0">
              <a:spcBef>
                <a:spcPts val="0"/>
              </a:spcBef>
              <a:spcAft>
                <a:spcPts val="1600"/>
              </a:spcAft>
              <a:buNone/>
            </a:pPr>
            <a:endParaRPr/>
          </a:p>
        </p:txBody>
      </p:sp>
      <p:pic>
        <p:nvPicPr>
          <p:cNvPr id="144" name="Google Shape;144;p26"/>
          <p:cNvPicPr preferRelativeResize="0"/>
          <p:nvPr/>
        </p:nvPicPr>
        <p:blipFill>
          <a:blip r:embed="rId3">
            <a:alphaModFix/>
          </a:blip>
          <a:stretch>
            <a:fillRect/>
          </a:stretch>
        </p:blipFill>
        <p:spPr>
          <a:xfrm>
            <a:off x="1434750" y="1021650"/>
            <a:ext cx="6364800" cy="4152101"/>
          </a:xfrm>
          <a:prstGeom prst="rect">
            <a:avLst/>
          </a:prstGeom>
          <a:noFill/>
          <a:ln>
            <a:noFill/>
          </a:ln>
        </p:spPr>
      </p:pic>
      <p:sp>
        <p:nvSpPr>
          <p:cNvPr id="145" name="Google Shape;145;p26"/>
          <p:cNvSpPr txBox="1">
            <a:spLocks noGrp="1"/>
          </p:cNvSpPr>
          <p:nvPr>
            <p:ph type="title"/>
          </p:nvPr>
        </p:nvSpPr>
        <p:spPr>
          <a:xfrm>
            <a:off x="311700" y="292850"/>
            <a:ext cx="8520600" cy="8010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Summary stats</a:t>
            </a:r>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49"/>
        <p:cNvGrpSpPr/>
        <p:nvPr/>
      </p:nvGrpSpPr>
      <p:grpSpPr>
        <a:xfrm>
          <a:off x="0" y="0"/>
          <a:ext cx="0" cy="0"/>
          <a:chOff x="0" y="0"/>
          <a:chExt cx="0" cy="0"/>
        </a:xfrm>
      </p:grpSpPr>
      <p:sp>
        <p:nvSpPr>
          <p:cNvPr id="150" name="Google Shape;150;p27"/>
          <p:cNvSpPr txBox="1">
            <a:spLocks noGrp="1"/>
          </p:cNvSpPr>
          <p:nvPr>
            <p:ph type="title"/>
          </p:nvPr>
        </p:nvSpPr>
        <p:spPr>
          <a:xfrm>
            <a:off x="311700" y="292850"/>
            <a:ext cx="8520600" cy="8010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Worked example</a:t>
            </a:r>
            <a:endParaRPr/>
          </a:p>
        </p:txBody>
      </p:sp>
      <p:sp>
        <p:nvSpPr>
          <p:cNvPr id="151" name="Google Shape;151;p27"/>
          <p:cNvSpPr txBox="1">
            <a:spLocks noGrp="1"/>
          </p:cNvSpPr>
          <p:nvPr>
            <p:ph type="body" idx="1"/>
          </p:nvPr>
        </p:nvSpPr>
        <p:spPr>
          <a:xfrm>
            <a:off x="311700" y="1228675"/>
            <a:ext cx="8520600" cy="3340200"/>
          </a:xfrm>
          <a:prstGeom prst="rect">
            <a:avLst/>
          </a:prstGeom>
        </p:spPr>
        <p:txBody>
          <a:bodyPr spcFirstLastPara="1" wrap="square" lIns="91425" tIns="91425" rIns="91425" bIns="91425" anchor="t" anchorCtr="0">
            <a:noAutofit/>
          </a:bodyPr>
          <a:lstStyle/>
          <a:p>
            <a:pPr marL="0" lvl="0" indent="0" algn="l" rtl="0">
              <a:spcBef>
                <a:spcPts val="700"/>
              </a:spcBef>
              <a:spcAft>
                <a:spcPts val="0"/>
              </a:spcAft>
              <a:buNone/>
            </a:pPr>
            <a:r>
              <a:rPr lang="en">
                <a:solidFill>
                  <a:srgbClr val="000000"/>
                </a:solidFill>
              </a:rPr>
              <a:t>For group of N = 12 subjects</a:t>
            </a:r>
            <a:endParaRPr>
              <a:solidFill>
                <a:srgbClr val="000000"/>
              </a:solidFill>
            </a:endParaRPr>
          </a:p>
          <a:p>
            <a:pPr marL="0" lvl="0" indent="0" algn="l" rtl="0">
              <a:spcBef>
                <a:spcPts val="700"/>
              </a:spcBef>
              <a:spcAft>
                <a:spcPts val="0"/>
              </a:spcAft>
              <a:buNone/>
            </a:pPr>
            <a:r>
              <a:rPr lang="en">
                <a:solidFill>
                  <a:srgbClr val="000000"/>
                </a:solidFill>
              </a:rPr>
              <a:t>Effect sizes c = [4,3,2,1,1,2,3,3,3,2,4,4]</a:t>
            </a:r>
            <a:endParaRPr>
              <a:solidFill>
                <a:srgbClr val="000000"/>
              </a:solidFill>
            </a:endParaRPr>
          </a:p>
          <a:p>
            <a:pPr marL="0" lvl="0" indent="0" algn="l" rtl="0">
              <a:spcBef>
                <a:spcPts val="700"/>
              </a:spcBef>
              <a:spcAft>
                <a:spcPts val="0"/>
              </a:spcAft>
              <a:buNone/>
            </a:pPr>
            <a:endParaRPr>
              <a:solidFill>
                <a:srgbClr val="000000"/>
              </a:solidFill>
            </a:endParaRPr>
          </a:p>
          <a:p>
            <a:pPr marL="0" lvl="0" indent="0" algn="l" rtl="0">
              <a:spcBef>
                <a:spcPts val="700"/>
              </a:spcBef>
              <a:spcAft>
                <a:spcPts val="0"/>
              </a:spcAft>
              <a:buNone/>
            </a:pPr>
            <a:r>
              <a:rPr lang="en">
                <a:solidFill>
                  <a:srgbClr val="000000"/>
                </a:solidFill>
              </a:rPr>
              <a:t>Mean group effect m = 2.67</a:t>
            </a:r>
            <a:endParaRPr>
              <a:solidFill>
                <a:srgbClr val="000000"/>
              </a:solidFill>
            </a:endParaRPr>
          </a:p>
          <a:p>
            <a:pPr marL="0" lvl="0" indent="0" algn="l" rtl="0">
              <a:spcBef>
                <a:spcPts val="700"/>
              </a:spcBef>
              <a:spcAft>
                <a:spcPts val="0"/>
              </a:spcAft>
              <a:buNone/>
            </a:pPr>
            <a:r>
              <a:rPr lang="en">
                <a:solidFill>
                  <a:srgbClr val="000000"/>
                </a:solidFill>
              </a:rPr>
              <a:t>Between subject variability</a:t>
            </a:r>
            <a:r>
              <a:rPr lang="en" baseline="-25000">
                <a:solidFill>
                  <a:srgbClr val="000000"/>
                </a:solidFill>
              </a:rPr>
              <a:t> </a:t>
            </a:r>
            <a:r>
              <a:rPr lang="en">
                <a:solidFill>
                  <a:srgbClr val="000000"/>
                </a:solidFill>
              </a:rPr>
              <a:t>(SD) σ</a:t>
            </a:r>
            <a:r>
              <a:rPr lang="en" baseline="-25000">
                <a:solidFill>
                  <a:srgbClr val="000000"/>
                </a:solidFill>
              </a:rPr>
              <a:t>b</a:t>
            </a:r>
            <a:r>
              <a:rPr lang="en" baseline="30000">
                <a:solidFill>
                  <a:srgbClr val="000000"/>
                </a:solidFill>
              </a:rPr>
              <a:t>2 </a:t>
            </a:r>
            <a:r>
              <a:rPr lang="en">
                <a:solidFill>
                  <a:srgbClr val="000000"/>
                </a:solidFill>
              </a:rPr>
              <a:t>= 1.07</a:t>
            </a:r>
            <a:endParaRPr>
              <a:solidFill>
                <a:srgbClr val="000000"/>
              </a:solidFill>
            </a:endParaRPr>
          </a:p>
          <a:p>
            <a:pPr marL="0" lvl="0" indent="0" algn="l" rtl="0">
              <a:spcBef>
                <a:spcPts val="700"/>
              </a:spcBef>
              <a:spcAft>
                <a:spcPts val="0"/>
              </a:spcAft>
              <a:buNone/>
            </a:pPr>
            <a:r>
              <a:rPr lang="en">
                <a:solidFill>
                  <a:srgbClr val="000000"/>
                </a:solidFill>
              </a:rPr>
              <a:t>Standard Error Mean (SEM) = σ</a:t>
            </a:r>
            <a:r>
              <a:rPr lang="en" baseline="-25000">
                <a:solidFill>
                  <a:srgbClr val="000000"/>
                </a:solidFill>
              </a:rPr>
              <a:t>b</a:t>
            </a:r>
            <a:r>
              <a:rPr lang="en" baseline="30000">
                <a:solidFill>
                  <a:srgbClr val="000000"/>
                </a:solidFill>
              </a:rPr>
              <a:t>2 </a:t>
            </a:r>
            <a:r>
              <a:rPr lang="en">
                <a:solidFill>
                  <a:srgbClr val="000000"/>
                </a:solidFill>
              </a:rPr>
              <a:t>/(sqrt(N))=0.31</a:t>
            </a:r>
            <a:endParaRPr>
              <a:solidFill>
                <a:srgbClr val="000000"/>
              </a:solidFill>
            </a:endParaRPr>
          </a:p>
          <a:p>
            <a:pPr marL="0" lvl="0" indent="0" algn="l" rtl="0">
              <a:spcBef>
                <a:spcPts val="700"/>
              </a:spcBef>
              <a:spcAft>
                <a:spcPts val="0"/>
              </a:spcAft>
              <a:buNone/>
            </a:pPr>
            <a:endParaRPr>
              <a:solidFill>
                <a:srgbClr val="000000"/>
              </a:solidFill>
            </a:endParaRPr>
          </a:p>
          <a:p>
            <a:pPr marL="0" lvl="0" indent="0" algn="l" rtl="0">
              <a:spcBef>
                <a:spcPts val="700"/>
              </a:spcBef>
              <a:spcAft>
                <a:spcPts val="0"/>
              </a:spcAft>
              <a:buNone/>
            </a:pPr>
            <a:r>
              <a:rPr lang="en">
                <a:solidFill>
                  <a:srgbClr val="000000"/>
                </a:solidFill>
              </a:rPr>
              <a:t>t=M/SEM = 8.61, p=10</a:t>
            </a:r>
            <a:r>
              <a:rPr lang="en" baseline="30000">
                <a:solidFill>
                  <a:srgbClr val="000000"/>
                </a:solidFill>
              </a:rPr>
              <a:t>-6</a:t>
            </a:r>
            <a:endParaRPr/>
          </a:p>
        </p:txBody>
      </p:sp>
      <p:pic>
        <p:nvPicPr>
          <p:cNvPr id="152" name="Google Shape;152;p27"/>
          <p:cNvPicPr preferRelativeResize="0"/>
          <p:nvPr/>
        </p:nvPicPr>
        <p:blipFill>
          <a:blip r:embed="rId3">
            <a:alphaModFix/>
          </a:blip>
          <a:stretch>
            <a:fillRect/>
          </a:stretch>
        </p:blipFill>
        <p:spPr>
          <a:xfrm>
            <a:off x="4923075" y="615401"/>
            <a:ext cx="3675950" cy="1200000"/>
          </a:xfrm>
          <a:prstGeom prst="rect">
            <a:avLst/>
          </a:prstGeom>
          <a:noFill/>
          <a:ln>
            <a:noFill/>
          </a:ln>
        </p:spPr>
      </p:pic>
      <p:sp>
        <p:nvSpPr>
          <p:cNvPr id="153" name="Google Shape;153;p27"/>
          <p:cNvSpPr/>
          <p:nvPr/>
        </p:nvSpPr>
        <p:spPr>
          <a:xfrm>
            <a:off x="1965550" y="2002249"/>
            <a:ext cx="3839384" cy="440859"/>
          </a:xfrm>
          <a:custGeom>
            <a:avLst/>
            <a:gdLst/>
            <a:ahLst/>
            <a:cxnLst/>
            <a:rect l="l" t="t" r="r" b="b"/>
            <a:pathLst>
              <a:path w="152100" h="26269" extrusionOk="0">
                <a:moveTo>
                  <a:pt x="0" y="8818"/>
                </a:moveTo>
                <a:cubicBezTo>
                  <a:pt x="15553" y="11696"/>
                  <a:pt x="67967" y="27555"/>
                  <a:pt x="93317" y="26085"/>
                </a:cubicBezTo>
                <a:cubicBezTo>
                  <a:pt x="118667" y="24615"/>
                  <a:pt x="142303" y="4348"/>
                  <a:pt x="152100" y="0"/>
                </a:cubicBezTo>
              </a:path>
            </a:pathLst>
          </a:custGeom>
          <a:noFill/>
          <a:ln w="9525" cap="flat" cmpd="sng">
            <a:solidFill>
              <a:srgbClr val="E06666"/>
            </a:solidFill>
            <a:prstDash val="solid"/>
            <a:round/>
            <a:headEnd type="triangle" w="med" len="med"/>
            <a:tailEnd type="triangle" w="med" len="med"/>
          </a:ln>
        </p:spPr>
      </p:sp>
      <p:sp>
        <p:nvSpPr>
          <p:cNvPr id="154" name="Google Shape;154;p27"/>
          <p:cNvSpPr txBox="1"/>
          <p:nvPr/>
        </p:nvSpPr>
        <p:spPr>
          <a:xfrm>
            <a:off x="6530400" y="1815400"/>
            <a:ext cx="2068500" cy="617100"/>
          </a:xfrm>
          <a:prstGeom prst="rect">
            <a:avLst/>
          </a:prstGeom>
          <a:noFill/>
          <a:ln>
            <a:noFill/>
          </a:ln>
        </p:spPr>
        <p:txBody>
          <a:bodyPr spcFirstLastPara="1" wrap="square" lIns="91425" tIns="91425" rIns="91425" bIns="91425" anchor="t" anchorCtr="0">
            <a:noAutofit/>
          </a:bodyPr>
          <a:lstStyle/>
          <a:p>
            <a:pPr marL="0" lvl="0" indent="0" algn="r" rtl="0">
              <a:spcBef>
                <a:spcPts val="0"/>
              </a:spcBef>
              <a:spcAft>
                <a:spcPts val="0"/>
              </a:spcAft>
              <a:buNone/>
            </a:pPr>
            <a:r>
              <a:rPr lang="en" sz="1200">
                <a:latin typeface="Calibri"/>
                <a:ea typeface="Calibri"/>
                <a:cs typeface="Calibri"/>
                <a:sym typeface="Calibri"/>
              </a:rPr>
              <a:t>Subject 1</a:t>
            </a:r>
            <a:endParaRPr sz="1200">
              <a:latin typeface="Calibri"/>
              <a:ea typeface="Calibri"/>
              <a:cs typeface="Calibri"/>
              <a:sym typeface="Calibri"/>
            </a:endParaRPr>
          </a:p>
          <a:p>
            <a:pPr marL="0" lvl="0" indent="0" algn="r" rtl="0">
              <a:spcBef>
                <a:spcPts val="0"/>
              </a:spcBef>
              <a:spcAft>
                <a:spcPts val="0"/>
              </a:spcAft>
              <a:buNone/>
            </a:pPr>
            <a:r>
              <a:rPr lang="en" sz="1200">
                <a:latin typeface="Calibri"/>
                <a:ea typeface="Calibri"/>
                <a:cs typeface="Calibri"/>
                <a:sym typeface="Calibri"/>
              </a:rPr>
              <a:t>Effect size c = 4 for given voxel</a:t>
            </a:r>
            <a:endParaRPr sz="1200">
              <a:latin typeface="Calibri"/>
              <a:ea typeface="Calibri"/>
              <a:cs typeface="Calibri"/>
              <a:sym typeface="Calibri"/>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58"/>
        <p:cNvGrpSpPr/>
        <p:nvPr/>
      </p:nvGrpSpPr>
      <p:grpSpPr>
        <a:xfrm>
          <a:off x="0" y="0"/>
          <a:ext cx="0" cy="0"/>
          <a:chOff x="0" y="0"/>
          <a:chExt cx="0" cy="0"/>
        </a:xfrm>
      </p:grpSpPr>
      <p:sp>
        <p:nvSpPr>
          <p:cNvPr id="159" name="Google Shape;159;p28"/>
          <p:cNvSpPr txBox="1">
            <a:spLocks noGrp="1"/>
          </p:cNvSpPr>
          <p:nvPr>
            <p:ph type="title"/>
          </p:nvPr>
        </p:nvSpPr>
        <p:spPr>
          <a:xfrm>
            <a:off x="311700" y="292850"/>
            <a:ext cx="8520600" cy="8010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Overview</a:t>
            </a:r>
            <a:endParaRPr/>
          </a:p>
        </p:txBody>
      </p:sp>
      <p:sp>
        <p:nvSpPr>
          <p:cNvPr id="160" name="Google Shape;160;p28"/>
          <p:cNvSpPr txBox="1">
            <a:spLocks noGrp="1"/>
          </p:cNvSpPr>
          <p:nvPr>
            <p:ph type="body" idx="1"/>
          </p:nvPr>
        </p:nvSpPr>
        <p:spPr>
          <a:xfrm>
            <a:off x="311700" y="1228675"/>
            <a:ext cx="8520600" cy="3340200"/>
          </a:xfrm>
          <a:prstGeom prst="rect">
            <a:avLst/>
          </a:prstGeom>
        </p:spPr>
        <p:txBody>
          <a:bodyPr spcFirstLastPara="1" wrap="square" lIns="91425" tIns="91425" rIns="91425" bIns="91425" anchor="t" anchorCtr="0">
            <a:noAutofit/>
          </a:bodyPr>
          <a:lstStyle/>
          <a:p>
            <a:pPr marL="457200" lvl="0" indent="-342900" algn="l" rtl="0">
              <a:spcBef>
                <a:spcPts val="2000"/>
              </a:spcBef>
              <a:spcAft>
                <a:spcPts val="0"/>
              </a:spcAft>
              <a:buSzPts val="1800"/>
              <a:buChar char="●"/>
            </a:pPr>
            <a:r>
              <a:rPr lang="en">
                <a:solidFill>
                  <a:srgbClr val="595959"/>
                </a:solidFill>
              </a:rPr>
              <a:t>2nd level analysis = looking at effects across subjects.</a:t>
            </a:r>
            <a:endParaRPr>
              <a:solidFill>
                <a:srgbClr val="595959"/>
              </a:solidFill>
            </a:endParaRPr>
          </a:p>
          <a:p>
            <a:pPr marL="457200" lvl="0" indent="-342900" algn="l" rtl="0">
              <a:spcBef>
                <a:spcPts val="0"/>
              </a:spcBef>
              <a:spcAft>
                <a:spcPts val="0"/>
              </a:spcAft>
              <a:buSzPts val="1800"/>
              <a:buChar char="●"/>
            </a:pPr>
            <a:r>
              <a:rPr lang="en">
                <a:solidFill>
                  <a:srgbClr val="595959"/>
                </a:solidFill>
              </a:rPr>
              <a:t>Between-subject variance is much greater than within-subject variance. We need to consider both aspects of variance to make any inferences </a:t>
            </a:r>
            <a:r>
              <a:rPr lang="en" b="1">
                <a:solidFill>
                  <a:srgbClr val="595959"/>
                </a:solidFill>
              </a:rPr>
              <a:t>about the wider population</a:t>
            </a:r>
            <a:r>
              <a:rPr lang="en">
                <a:solidFill>
                  <a:srgbClr val="595959"/>
                </a:solidFill>
              </a:rPr>
              <a:t>, rather than just our sample.</a:t>
            </a:r>
            <a:endParaRPr>
              <a:solidFill>
                <a:srgbClr val="595959"/>
              </a:solidFill>
            </a:endParaRPr>
          </a:p>
          <a:p>
            <a:pPr marL="457200" lvl="0" indent="-342900" algn="l" rtl="0">
              <a:lnSpc>
                <a:spcPct val="100000"/>
              </a:lnSpc>
              <a:spcBef>
                <a:spcPts val="0"/>
              </a:spcBef>
              <a:spcAft>
                <a:spcPts val="0"/>
              </a:spcAft>
              <a:buClr>
                <a:srgbClr val="595959"/>
              </a:buClr>
              <a:buSzPts val="1800"/>
              <a:buChar char="●"/>
            </a:pPr>
            <a:r>
              <a:rPr lang="en">
                <a:solidFill>
                  <a:srgbClr val="595959"/>
                </a:solidFill>
              </a:rPr>
              <a:t>As the population variance is much greater than the within-subjects variance, fixed effects analysis ‘overestimates’ the significance of effects – random effects analysis is more conservative, highlighting the greater effects that may be seen across the population.</a:t>
            </a:r>
            <a:endParaRPr>
              <a:solidFill>
                <a:srgbClr val="595959"/>
              </a:solidFill>
            </a:endParaRPr>
          </a:p>
          <a:p>
            <a:pPr marL="457200" lvl="0" indent="-342900" algn="l" rtl="0">
              <a:lnSpc>
                <a:spcPct val="100000"/>
              </a:lnSpc>
              <a:spcBef>
                <a:spcPts val="0"/>
              </a:spcBef>
              <a:spcAft>
                <a:spcPts val="0"/>
              </a:spcAft>
              <a:buClr>
                <a:srgbClr val="595959"/>
              </a:buClr>
              <a:buSzPts val="1800"/>
              <a:buChar char="●"/>
            </a:pPr>
            <a:r>
              <a:rPr lang="en">
                <a:solidFill>
                  <a:srgbClr val="595959"/>
                </a:solidFill>
              </a:rPr>
              <a:t>Using fixed effects isn’t necessarily wrong, but </a:t>
            </a:r>
            <a:r>
              <a:rPr lang="en" i="1">
                <a:solidFill>
                  <a:srgbClr val="595959"/>
                </a:solidFill>
              </a:rPr>
              <a:t>might </a:t>
            </a:r>
            <a:r>
              <a:rPr lang="en">
                <a:solidFill>
                  <a:srgbClr val="595959"/>
                </a:solidFill>
              </a:rPr>
              <a:t>not be useful.</a:t>
            </a:r>
            <a:endParaRPr>
              <a:solidFill>
                <a:srgbClr val="595959"/>
              </a:solidFill>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64"/>
        <p:cNvGrpSpPr/>
        <p:nvPr/>
      </p:nvGrpSpPr>
      <p:grpSpPr>
        <a:xfrm>
          <a:off x="0" y="0"/>
          <a:ext cx="0" cy="0"/>
          <a:chOff x="0" y="0"/>
          <a:chExt cx="0" cy="0"/>
        </a:xfrm>
      </p:grpSpPr>
      <p:sp>
        <p:nvSpPr>
          <p:cNvPr id="165" name="Google Shape;165;p29"/>
          <p:cNvSpPr txBox="1">
            <a:spLocks noGrp="1"/>
          </p:cNvSpPr>
          <p:nvPr>
            <p:ph type="ctrTitle"/>
          </p:nvPr>
        </p:nvSpPr>
        <p:spPr>
          <a:xfrm>
            <a:off x="311700" y="392150"/>
            <a:ext cx="8520600" cy="26904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a:t>Thank you</a:t>
            </a:r>
            <a:endParaRPr sz="360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169"/>
        <p:cNvGrpSpPr/>
        <p:nvPr/>
      </p:nvGrpSpPr>
      <p:grpSpPr>
        <a:xfrm>
          <a:off x="0" y="0"/>
          <a:ext cx="0" cy="0"/>
          <a:chOff x="0" y="0"/>
          <a:chExt cx="0" cy="0"/>
        </a:xfrm>
      </p:grpSpPr>
      <p:sp>
        <p:nvSpPr>
          <p:cNvPr id="170" name="Google Shape;170;p30"/>
          <p:cNvSpPr txBox="1">
            <a:spLocks noGrp="1"/>
          </p:cNvSpPr>
          <p:nvPr>
            <p:ph type="title"/>
          </p:nvPr>
        </p:nvSpPr>
        <p:spPr>
          <a:xfrm>
            <a:off x="311700" y="292850"/>
            <a:ext cx="8520600" cy="8010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Helpful resources</a:t>
            </a:r>
            <a:endParaRPr/>
          </a:p>
        </p:txBody>
      </p:sp>
      <p:sp>
        <p:nvSpPr>
          <p:cNvPr id="171" name="Google Shape;171;p30"/>
          <p:cNvSpPr txBox="1">
            <a:spLocks noGrp="1"/>
          </p:cNvSpPr>
          <p:nvPr>
            <p:ph type="body" idx="1"/>
          </p:nvPr>
        </p:nvSpPr>
        <p:spPr>
          <a:xfrm>
            <a:off x="311700" y="1228675"/>
            <a:ext cx="8520600" cy="33402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SPM course videos </a:t>
            </a:r>
            <a:r>
              <a:rPr lang="en" u="sng">
                <a:solidFill>
                  <a:schemeClr val="hlink"/>
                </a:solidFill>
                <a:hlinkClick r:id="rId3"/>
              </a:rPr>
              <a:t>https://www.fil.ion.ucl.ac.uk/spm/course/video/#Group</a:t>
            </a:r>
            <a:r>
              <a:rPr lang="en">
                <a:solidFill>
                  <a:srgbClr val="000000"/>
                </a:solidFill>
              </a:rPr>
              <a:t> </a:t>
            </a:r>
            <a:endParaRPr/>
          </a:p>
          <a:p>
            <a:pPr marL="0" lvl="0" indent="0" algn="l" rtl="0">
              <a:spcBef>
                <a:spcPts val="1600"/>
              </a:spcBef>
              <a:spcAft>
                <a:spcPts val="1600"/>
              </a:spcAft>
              <a:buNone/>
            </a:pPr>
            <a:r>
              <a:rPr lang="en"/>
              <a:t>Principles of fMRI [series] </a:t>
            </a:r>
            <a:r>
              <a:rPr lang="en" u="sng">
                <a:solidFill>
                  <a:schemeClr val="hlink"/>
                </a:solidFill>
                <a:hlinkClick r:id="rId4"/>
              </a:rPr>
              <a:t>https://www.youtube.com/watch?v=ZL-Tr1KSMKY&amp;list=PLfXA4opIOVrGHncHRxI3Qa5GeCSudwmxM</a:t>
            </a:r>
            <a:r>
              <a:rPr lang="en">
                <a:solidFill>
                  <a:srgbClr val="000000"/>
                </a:solidFill>
              </a:rPr>
              <a:t>   </a:t>
            </a:r>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61"/>
        <p:cNvGrpSpPr/>
        <p:nvPr/>
      </p:nvGrpSpPr>
      <p:grpSpPr>
        <a:xfrm>
          <a:off x="0" y="0"/>
          <a:ext cx="0" cy="0"/>
          <a:chOff x="0" y="0"/>
          <a:chExt cx="0" cy="0"/>
        </a:xfrm>
      </p:grpSpPr>
      <p:sp>
        <p:nvSpPr>
          <p:cNvPr id="62" name="Google Shape;62;p14"/>
          <p:cNvSpPr txBox="1">
            <a:spLocks noGrp="1"/>
          </p:cNvSpPr>
          <p:nvPr>
            <p:ph type="title"/>
          </p:nvPr>
        </p:nvSpPr>
        <p:spPr>
          <a:xfrm>
            <a:off x="311700" y="292850"/>
            <a:ext cx="8520600" cy="8010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Structure</a:t>
            </a:r>
            <a:endParaRPr/>
          </a:p>
        </p:txBody>
      </p:sp>
      <p:sp>
        <p:nvSpPr>
          <p:cNvPr id="63" name="Google Shape;63;p14"/>
          <p:cNvSpPr txBox="1">
            <a:spLocks noGrp="1"/>
          </p:cNvSpPr>
          <p:nvPr>
            <p:ph type="body" idx="1"/>
          </p:nvPr>
        </p:nvSpPr>
        <p:spPr>
          <a:xfrm>
            <a:off x="311700" y="1228675"/>
            <a:ext cx="8520600" cy="3340200"/>
          </a:xfrm>
          <a:prstGeom prst="rect">
            <a:avLst/>
          </a:prstGeom>
        </p:spPr>
        <p:txBody>
          <a:bodyPr spcFirstLastPara="1" wrap="square" lIns="91425" tIns="91425" rIns="91425" bIns="91425" anchor="t" anchorCtr="0">
            <a:noAutofit/>
          </a:bodyPr>
          <a:lstStyle/>
          <a:p>
            <a:pPr marL="457200" lvl="0" indent="-342900" algn="l" rtl="0">
              <a:spcBef>
                <a:spcPts val="0"/>
              </a:spcBef>
              <a:spcAft>
                <a:spcPts val="0"/>
              </a:spcAft>
              <a:buSzPts val="1800"/>
              <a:buChar char="●"/>
            </a:pPr>
            <a:r>
              <a:rPr lang="en"/>
              <a:t>1st level analysis recap</a:t>
            </a:r>
            <a:endParaRPr/>
          </a:p>
          <a:p>
            <a:pPr marL="457200" lvl="0" indent="-342900" algn="l" rtl="0">
              <a:spcBef>
                <a:spcPts val="0"/>
              </a:spcBef>
              <a:spcAft>
                <a:spcPts val="0"/>
              </a:spcAft>
              <a:buSzPts val="1800"/>
              <a:buChar char="●"/>
            </a:pPr>
            <a:r>
              <a:rPr lang="en"/>
              <a:t>What is 2nd level analysis?</a:t>
            </a:r>
            <a:endParaRPr/>
          </a:p>
          <a:p>
            <a:pPr marL="457200" lvl="0" indent="-342900" algn="l" rtl="0">
              <a:spcBef>
                <a:spcPts val="0"/>
              </a:spcBef>
              <a:spcAft>
                <a:spcPts val="0"/>
              </a:spcAft>
              <a:buSzPts val="1800"/>
              <a:buChar char="●"/>
            </a:pPr>
            <a:r>
              <a:rPr lang="en"/>
              <a:t>Fixed and random effects</a:t>
            </a:r>
            <a:endParaRPr/>
          </a:p>
          <a:p>
            <a:pPr marL="457200" lvl="0" indent="-342900" algn="l" rtl="0">
              <a:spcBef>
                <a:spcPts val="0"/>
              </a:spcBef>
              <a:spcAft>
                <a:spcPts val="0"/>
              </a:spcAft>
              <a:buSzPts val="1800"/>
              <a:buChar char="●"/>
            </a:pPr>
            <a:r>
              <a:rPr lang="en"/>
              <a:t>How to carry out random effects analysis</a:t>
            </a:r>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67"/>
        <p:cNvGrpSpPr/>
        <p:nvPr/>
      </p:nvGrpSpPr>
      <p:grpSpPr>
        <a:xfrm>
          <a:off x="0" y="0"/>
          <a:ext cx="0" cy="0"/>
          <a:chOff x="0" y="0"/>
          <a:chExt cx="0" cy="0"/>
        </a:xfrm>
      </p:grpSpPr>
      <p:pic>
        <p:nvPicPr>
          <p:cNvPr id="68" name="Google Shape;68;p15"/>
          <p:cNvPicPr preferRelativeResize="0"/>
          <p:nvPr/>
        </p:nvPicPr>
        <p:blipFill>
          <a:blip r:embed="rId3">
            <a:alphaModFix/>
          </a:blip>
          <a:stretch>
            <a:fillRect/>
          </a:stretch>
        </p:blipFill>
        <p:spPr>
          <a:xfrm>
            <a:off x="1295400" y="438150"/>
            <a:ext cx="6553200" cy="4267200"/>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72"/>
        <p:cNvGrpSpPr/>
        <p:nvPr/>
      </p:nvGrpSpPr>
      <p:grpSpPr>
        <a:xfrm>
          <a:off x="0" y="0"/>
          <a:ext cx="0" cy="0"/>
          <a:chOff x="0" y="0"/>
          <a:chExt cx="0" cy="0"/>
        </a:xfrm>
      </p:grpSpPr>
      <p:sp>
        <p:nvSpPr>
          <p:cNvPr id="73" name="Google Shape;73;p16"/>
          <p:cNvSpPr txBox="1">
            <a:spLocks noGrp="1"/>
          </p:cNvSpPr>
          <p:nvPr>
            <p:ph type="title" idx="4294967295"/>
          </p:nvPr>
        </p:nvSpPr>
        <p:spPr>
          <a:xfrm>
            <a:off x="5825249" y="482875"/>
            <a:ext cx="2923200" cy="702600"/>
          </a:xfrm>
          <a:prstGeom prst="rect">
            <a:avLst/>
          </a:prstGeom>
          <a:solidFill>
            <a:srgbClr val="F3F3F3"/>
          </a:solidFill>
        </p:spPr>
        <p:txBody>
          <a:bodyPr spcFirstLastPara="1" wrap="square" lIns="91425" tIns="91425" rIns="91425" bIns="91425" anchor="t" anchorCtr="0">
            <a:noAutofit/>
          </a:bodyPr>
          <a:lstStyle/>
          <a:p>
            <a:pPr marL="0" lvl="0" indent="0" algn="ctr" rtl="0">
              <a:lnSpc>
                <a:spcPct val="115000"/>
              </a:lnSpc>
              <a:spcBef>
                <a:spcPts val="0"/>
              </a:spcBef>
              <a:spcAft>
                <a:spcPts val="0"/>
              </a:spcAft>
              <a:buNone/>
            </a:pPr>
            <a:r>
              <a:rPr lang="en" sz="3000">
                <a:solidFill>
                  <a:srgbClr val="354FA1"/>
                </a:solidFill>
                <a:latin typeface="Arial"/>
                <a:ea typeface="Arial"/>
                <a:cs typeface="Arial"/>
                <a:sym typeface="Arial"/>
              </a:rPr>
              <a:t>Y</a:t>
            </a:r>
            <a:r>
              <a:rPr lang="en" sz="3000" b="0">
                <a:solidFill>
                  <a:srgbClr val="000000"/>
                </a:solidFill>
                <a:latin typeface="Arial"/>
                <a:ea typeface="Arial"/>
                <a:cs typeface="Arial"/>
                <a:sym typeface="Arial"/>
              </a:rPr>
              <a:t>= β</a:t>
            </a:r>
            <a:r>
              <a:rPr lang="en" sz="3000" b="0" baseline="-25000">
                <a:solidFill>
                  <a:srgbClr val="000000"/>
                </a:solidFill>
                <a:latin typeface="Arial"/>
                <a:ea typeface="Arial"/>
                <a:cs typeface="Arial"/>
                <a:sym typeface="Arial"/>
              </a:rPr>
              <a:t>0</a:t>
            </a:r>
            <a:r>
              <a:rPr lang="en" sz="3000" b="0">
                <a:solidFill>
                  <a:srgbClr val="000000"/>
                </a:solidFill>
                <a:latin typeface="Arial"/>
                <a:ea typeface="Arial"/>
                <a:cs typeface="Arial"/>
                <a:sym typeface="Arial"/>
              </a:rPr>
              <a:t>+β</a:t>
            </a:r>
            <a:r>
              <a:rPr lang="en" sz="3000" b="0" baseline="-25000">
                <a:solidFill>
                  <a:srgbClr val="000000"/>
                </a:solidFill>
                <a:latin typeface="Arial"/>
                <a:ea typeface="Arial"/>
                <a:cs typeface="Arial"/>
                <a:sym typeface="Arial"/>
              </a:rPr>
              <a:t>1</a:t>
            </a:r>
            <a:r>
              <a:rPr lang="en" sz="3000">
                <a:solidFill>
                  <a:srgbClr val="EF1E25"/>
                </a:solidFill>
                <a:latin typeface="Arial"/>
                <a:ea typeface="Arial"/>
                <a:cs typeface="Arial"/>
                <a:sym typeface="Arial"/>
              </a:rPr>
              <a:t>X</a:t>
            </a:r>
            <a:r>
              <a:rPr lang="en" sz="3000" baseline="-25000">
                <a:solidFill>
                  <a:srgbClr val="EF1E25"/>
                </a:solidFill>
                <a:latin typeface="Arial"/>
                <a:ea typeface="Arial"/>
                <a:cs typeface="Arial"/>
                <a:sym typeface="Arial"/>
              </a:rPr>
              <a:t>1</a:t>
            </a:r>
            <a:r>
              <a:rPr lang="en" sz="3000" b="0">
                <a:solidFill>
                  <a:srgbClr val="000000"/>
                </a:solidFill>
                <a:latin typeface="Arial"/>
                <a:ea typeface="Arial"/>
                <a:cs typeface="Arial"/>
                <a:sym typeface="Arial"/>
              </a:rPr>
              <a:t>+ </a:t>
            </a:r>
            <a:r>
              <a:rPr lang="en" sz="3000" b="0">
                <a:solidFill>
                  <a:srgbClr val="767171"/>
                </a:solidFill>
                <a:latin typeface="Arial"/>
                <a:ea typeface="Arial"/>
                <a:cs typeface="Arial"/>
                <a:sym typeface="Arial"/>
              </a:rPr>
              <a:t>ϵ</a:t>
            </a:r>
            <a:endParaRPr sz="3000"/>
          </a:p>
        </p:txBody>
      </p:sp>
      <p:sp>
        <p:nvSpPr>
          <p:cNvPr id="74" name="Google Shape;74;p16"/>
          <p:cNvSpPr txBox="1"/>
          <p:nvPr/>
        </p:nvSpPr>
        <p:spPr>
          <a:xfrm>
            <a:off x="918950" y="100400"/>
            <a:ext cx="7346700" cy="3825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800">
                <a:latin typeface="Calibri"/>
                <a:ea typeface="Calibri"/>
                <a:cs typeface="Calibri"/>
                <a:sym typeface="Calibri"/>
              </a:rPr>
              <a:t>Time-series per voxel, per participant			GLM:</a:t>
            </a:r>
            <a:endParaRPr sz="1800">
              <a:latin typeface="Calibri"/>
              <a:ea typeface="Calibri"/>
              <a:cs typeface="Calibri"/>
              <a:sym typeface="Calibri"/>
            </a:endParaRPr>
          </a:p>
        </p:txBody>
      </p:sp>
      <p:sp>
        <p:nvSpPr>
          <p:cNvPr id="75" name="Google Shape;75;p16"/>
          <p:cNvSpPr/>
          <p:nvPr/>
        </p:nvSpPr>
        <p:spPr>
          <a:xfrm rot="-5400742">
            <a:off x="604917" y="310300"/>
            <a:ext cx="4169700" cy="4790400"/>
          </a:xfrm>
          <a:prstGeom prst="bracePair">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76" name="Google Shape;76;p16"/>
          <p:cNvPicPr preferRelativeResize="0"/>
          <p:nvPr/>
        </p:nvPicPr>
        <p:blipFill>
          <a:blip r:embed="rId3">
            <a:alphaModFix/>
          </a:blip>
          <a:stretch>
            <a:fillRect/>
          </a:stretch>
        </p:blipFill>
        <p:spPr>
          <a:xfrm>
            <a:off x="509092" y="1210663"/>
            <a:ext cx="4470961" cy="3148430"/>
          </a:xfrm>
          <a:prstGeom prst="rect">
            <a:avLst/>
          </a:prstGeom>
          <a:noFill/>
          <a:ln>
            <a:noFill/>
          </a:ln>
        </p:spPr>
      </p:pic>
      <p:pic>
        <p:nvPicPr>
          <p:cNvPr id="77" name="Google Shape;77;p16"/>
          <p:cNvPicPr preferRelativeResize="0"/>
          <p:nvPr/>
        </p:nvPicPr>
        <p:blipFill>
          <a:blip r:embed="rId4">
            <a:alphaModFix/>
          </a:blip>
          <a:stretch>
            <a:fillRect/>
          </a:stretch>
        </p:blipFill>
        <p:spPr>
          <a:xfrm>
            <a:off x="5666450" y="1754713"/>
            <a:ext cx="3163201" cy="1602511"/>
          </a:xfrm>
          <a:prstGeom prst="rect">
            <a:avLst/>
          </a:prstGeom>
          <a:noFill/>
          <a:ln>
            <a:noFill/>
          </a:ln>
        </p:spPr>
      </p:pic>
      <p:pic>
        <p:nvPicPr>
          <p:cNvPr id="78" name="Google Shape;78;p16"/>
          <p:cNvPicPr preferRelativeResize="0"/>
          <p:nvPr/>
        </p:nvPicPr>
        <p:blipFill>
          <a:blip r:embed="rId5">
            <a:alphaModFix/>
          </a:blip>
          <a:stretch>
            <a:fillRect/>
          </a:stretch>
        </p:blipFill>
        <p:spPr>
          <a:xfrm>
            <a:off x="5666450" y="3564466"/>
            <a:ext cx="3087000" cy="1393609"/>
          </a:xfrm>
          <a:prstGeom prst="rect">
            <a:avLst/>
          </a:prstGeom>
          <a:noFill/>
          <a:ln>
            <a:noFill/>
          </a:ln>
        </p:spPr>
      </p:pic>
      <p:sp>
        <p:nvSpPr>
          <p:cNvPr id="79" name="Google Shape;79;p16"/>
          <p:cNvSpPr txBox="1"/>
          <p:nvPr/>
        </p:nvSpPr>
        <p:spPr>
          <a:xfrm>
            <a:off x="5523950" y="1350800"/>
            <a:ext cx="2985900" cy="3825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800">
                <a:latin typeface="Calibri"/>
                <a:ea typeface="Calibri"/>
                <a:cs typeface="Calibri"/>
                <a:sym typeface="Calibri"/>
              </a:rPr>
              <a:t>Convolution:</a:t>
            </a:r>
            <a:endParaRPr sz="1800">
              <a:latin typeface="Calibri"/>
              <a:ea typeface="Calibri"/>
              <a:cs typeface="Calibri"/>
              <a:sym typeface="Calibri"/>
            </a:endParaRPr>
          </a:p>
        </p:txBody>
      </p:sp>
      <p:sp>
        <p:nvSpPr>
          <p:cNvPr id="80" name="Google Shape;80;p16"/>
          <p:cNvSpPr txBox="1"/>
          <p:nvPr/>
        </p:nvSpPr>
        <p:spPr>
          <a:xfrm>
            <a:off x="5523950" y="3332000"/>
            <a:ext cx="2985900" cy="3825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800">
                <a:latin typeface="Calibri"/>
                <a:ea typeface="Calibri"/>
                <a:cs typeface="Calibri"/>
                <a:sym typeface="Calibri"/>
              </a:rPr>
              <a:t>Contrasts:</a:t>
            </a:r>
            <a:endParaRPr sz="1800">
              <a:latin typeface="Calibri"/>
              <a:ea typeface="Calibri"/>
              <a:cs typeface="Calibri"/>
              <a:sym typeface="Calibri"/>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84"/>
        <p:cNvGrpSpPr/>
        <p:nvPr/>
      </p:nvGrpSpPr>
      <p:grpSpPr>
        <a:xfrm>
          <a:off x="0" y="0"/>
          <a:ext cx="0" cy="0"/>
          <a:chOff x="0" y="0"/>
          <a:chExt cx="0" cy="0"/>
        </a:xfrm>
      </p:grpSpPr>
      <p:pic>
        <p:nvPicPr>
          <p:cNvPr id="85" name="Google Shape;85;p17"/>
          <p:cNvPicPr preferRelativeResize="0"/>
          <p:nvPr/>
        </p:nvPicPr>
        <p:blipFill>
          <a:blip r:embed="rId3">
            <a:alphaModFix/>
          </a:blip>
          <a:stretch>
            <a:fillRect/>
          </a:stretch>
        </p:blipFill>
        <p:spPr>
          <a:xfrm>
            <a:off x="1370725" y="247650"/>
            <a:ext cx="6515100" cy="4648200"/>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89"/>
        <p:cNvGrpSpPr/>
        <p:nvPr/>
      </p:nvGrpSpPr>
      <p:grpSpPr>
        <a:xfrm>
          <a:off x="0" y="0"/>
          <a:ext cx="0" cy="0"/>
          <a:chOff x="0" y="0"/>
          <a:chExt cx="0" cy="0"/>
        </a:xfrm>
      </p:grpSpPr>
      <p:sp>
        <p:nvSpPr>
          <p:cNvPr id="90" name="Google Shape;90;p18"/>
          <p:cNvSpPr txBox="1">
            <a:spLocks noGrp="1"/>
          </p:cNvSpPr>
          <p:nvPr>
            <p:ph type="title"/>
          </p:nvPr>
        </p:nvSpPr>
        <p:spPr>
          <a:xfrm>
            <a:off x="311700" y="292850"/>
            <a:ext cx="8520600" cy="8010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What is 2nd level analysis?</a:t>
            </a:r>
            <a:endParaRPr/>
          </a:p>
        </p:txBody>
      </p:sp>
      <p:sp>
        <p:nvSpPr>
          <p:cNvPr id="91" name="Google Shape;91;p18"/>
          <p:cNvSpPr txBox="1">
            <a:spLocks noGrp="1"/>
          </p:cNvSpPr>
          <p:nvPr>
            <p:ph type="body" idx="1"/>
          </p:nvPr>
        </p:nvSpPr>
        <p:spPr>
          <a:xfrm>
            <a:off x="311700" y="1228675"/>
            <a:ext cx="8520600" cy="3340200"/>
          </a:xfrm>
          <a:prstGeom prst="rect">
            <a:avLst/>
          </a:prstGeom>
        </p:spPr>
        <p:txBody>
          <a:bodyPr spcFirstLastPara="1" wrap="square" lIns="91425" tIns="91425" rIns="91425" bIns="91425" anchor="t" anchorCtr="0">
            <a:noAutofit/>
          </a:bodyPr>
          <a:lstStyle/>
          <a:p>
            <a:pPr marL="457200" lvl="0" indent="-342900" algn="l" rtl="0">
              <a:spcBef>
                <a:spcPts val="0"/>
              </a:spcBef>
              <a:spcAft>
                <a:spcPts val="0"/>
              </a:spcAft>
              <a:buSzPts val="1800"/>
              <a:buChar char="●"/>
            </a:pPr>
            <a:r>
              <a:rPr lang="en" b="1"/>
              <a:t>2nd level analysis = looking at across subject effects as opposed to single subject </a:t>
            </a:r>
            <a:r>
              <a:rPr lang="en" b="1" smtClean="0"/>
              <a:t>effect</a:t>
            </a:r>
            <a:endParaRPr b="1"/>
          </a:p>
          <a:p>
            <a:pPr marL="457200" lvl="0" indent="-342900" algn="l" rtl="0">
              <a:spcBef>
                <a:spcPts val="2000"/>
              </a:spcBef>
              <a:spcAft>
                <a:spcPts val="0"/>
              </a:spcAft>
              <a:buSzPts val="1800"/>
              <a:buChar char="●"/>
            </a:pPr>
            <a:r>
              <a:rPr lang="en" dirty="0"/>
              <a:t>Significant differences in activation between different levels of X are unlikely to be manifest identically in all individuals. Therefore, we might ask:</a:t>
            </a:r>
            <a:endParaRPr/>
          </a:p>
          <a:p>
            <a:pPr marL="914400" lvl="1" indent="-342900" algn="l" rtl="0">
              <a:spcBef>
                <a:spcPts val="0"/>
              </a:spcBef>
              <a:spcAft>
                <a:spcPts val="0"/>
              </a:spcAft>
              <a:buSzPts val="1800"/>
              <a:buChar char="○"/>
            </a:pPr>
            <a:r>
              <a:rPr lang="en" sz="1800" dirty="0"/>
              <a:t>Is this contrast in activation different on average between groups? e.g. males vs. females?</a:t>
            </a:r>
            <a:endParaRPr sz="1800"/>
          </a:p>
          <a:p>
            <a:pPr marL="914400" lvl="1" indent="-342900" algn="l" rtl="0">
              <a:spcBef>
                <a:spcPts val="0"/>
              </a:spcBef>
              <a:spcAft>
                <a:spcPts val="0"/>
              </a:spcAft>
              <a:buSzPts val="1800"/>
              <a:buChar char="○"/>
            </a:pPr>
            <a:r>
              <a:rPr lang="en" sz="1800" dirty="0"/>
              <a:t>Is this contrast in activation seen on average in the population?</a:t>
            </a:r>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95"/>
        <p:cNvGrpSpPr/>
        <p:nvPr/>
      </p:nvGrpSpPr>
      <p:grpSpPr>
        <a:xfrm>
          <a:off x="0" y="0"/>
          <a:ext cx="0" cy="0"/>
          <a:chOff x="0" y="0"/>
          <a:chExt cx="0" cy="0"/>
        </a:xfrm>
      </p:grpSpPr>
      <p:sp>
        <p:nvSpPr>
          <p:cNvPr id="96" name="Google Shape;96;p19"/>
          <p:cNvSpPr txBox="1">
            <a:spLocks noGrp="1"/>
          </p:cNvSpPr>
          <p:nvPr>
            <p:ph type="title"/>
          </p:nvPr>
        </p:nvSpPr>
        <p:spPr>
          <a:xfrm>
            <a:off x="311700" y="292850"/>
            <a:ext cx="8520600" cy="8010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What is 2nd level analysis?</a:t>
            </a:r>
            <a:endParaRPr/>
          </a:p>
        </p:txBody>
      </p:sp>
      <p:sp>
        <p:nvSpPr>
          <p:cNvPr id="97" name="Google Shape;97;p19"/>
          <p:cNvSpPr txBox="1">
            <a:spLocks noGrp="1"/>
          </p:cNvSpPr>
          <p:nvPr>
            <p:ph type="body" idx="1"/>
          </p:nvPr>
        </p:nvSpPr>
        <p:spPr>
          <a:xfrm>
            <a:off x="311700" y="1228675"/>
            <a:ext cx="8520600" cy="3340200"/>
          </a:xfrm>
          <a:prstGeom prst="rect">
            <a:avLst/>
          </a:prstGeom>
        </p:spPr>
        <p:txBody>
          <a:bodyPr spcFirstLastPara="1" wrap="square" lIns="91425" tIns="91425" rIns="91425" bIns="91425" anchor="t" anchorCtr="0">
            <a:noAutofit/>
          </a:bodyPr>
          <a:lstStyle/>
          <a:p>
            <a:pPr marL="457200" lvl="0" indent="-342900" algn="l" rtl="0">
              <a:spcBef>
                <a:spcPts val="2000"/>
              </a:spcBef>
              <a:spcAft>
                <a:spcPts val="0"/>
              </a:spcAft>
              <a:buSzPts val="1800"/>
              <a:buChar char="●"/>
            </a:pPr>
            <a:r>
              <a:rPr lang="en" dirty="0">
                <a:solidFill>
                  <a:srgbClr val="595959"/>
                </a:solidFill>
              </a:rPr>
              <a:t>We need to look at which voxels are showing a significant activation difference between levels of X consistently within a group.</a:t>
            </a:r>
            <a:r>
              <a:rPr lang="en" dirty="0">
                <a:solidFill>
                  <a:srgbClr val="6FB7D7"/>
                </a:solidFill>
              </a:rPr>
              <a:t> </a:t>
            </a:r>
            <a:r>
              <a:rPr lang="en" dirty="0">
                <a:solidFill>
                  <a:srgbClr val="595959"/>
                </a:solidFill>
              </a:rPr>
              <a:t>To do this, we need to consider:</a:t>
            </a:r>
            <a:endParaRPr dirty="0">
              <a:solidFill>
                <a:srgbClr val="595959"/>
              </a:solidFill>
            </a:endParaRPr>
          </a:p>
          <a:p>
            <a:pPr marL="914400" lvl="1" indent="-342900" algn="l" rtl="0">
              <a:spcBef>
                <a:spcPts val="0"/>
              </a:spcBef>
              <a:spcAft>
                <a:spcPts val="0"/>
              </a:spcAft>
              <a:buSzPts val="1800"/>
              <a:buChar char="○"/>
            </a:pPr>
            <a:r>
              <a:rPr lang="en" sz="1800" dirty="0">
                <a:solidFill>
                  <a:srgbClr val="595959"/>
                </a:solidFill>
              </a:rPr>
              <a:t>The average contrast effect across our sample</a:t>
            </a:r>
            <a:endParaRPr sz="1800" dirty="0">
              <a:solidFill>
                <a:srgbClr val="595959"/>
              </a:solidFill>
            </a:endParaRPr>
          </a:p>
          <a:p>
            <a:pPr marL="914400" lvl="1" indent="-342900" algn="l" rtl="0">
              <a:spcBef>
                <a:spcPts val="0"/>
              </a:spcBef>
              <a:spcAft>
                <a:spcPts val="0"/>
              </a:spcAft>
              <a:buSzPts val="1800"/>
              <a:buChar char="○"/>
            </a:pPr>
            <a:r>
              <a:rPr lang="en" sz="1800" dirty="0">
                <a:solidFill>
                  <a:srgbClr val="595959"/>
                </a:solidFill>
              </a:rPr>
              <a:t>The variation of this contrast effect</a:t>
            </a:r>
            <a:endParaRPr sz="1800" dirty="0">
              <a:solidFill>
                <a:srgbClr val="595959"/>
              </a:solidFill>
            </a:endParaRPr>
          </a:p>
          <a:p>
            <a:pPr marL="914400" lvl="1" indent="-342900" algn="l" rtl="0">
              <a:spcBef>
                <a:spcPts val="0"/>
              </a:spcBef>
              <a:spcAft>
                <a:spcPts val="0"/>
              </a:spcAft>
              <a:buSzPts val="1800"/>
              <a:buChar char="○"/>
            </a:pPr>
            <a:r>
              <a:rPr lang="en" sz="1800" dirty="0">
                <a:solidFill>
                  <a:srgbClr val="595959"/>
                </a:solidFill>
              </a:rPr>
              <a:t>T-tests involve mean divided by standard error of mean</a:t>
            </a:r>
            <a:endParaRPr sz="1800" dirty="0">
              <a:solidFill>
                <a:srgbClr val="595959"/>
              </a:solidFill>
            </a:endParaRPr>
          </a:p>
          <a:p>
            <a:pPr marL="457200" lvl="0" indent="0" algn="l" rtl="0">
              <a:spcBef>
                <a:spcPts val="0"/>
              </a:spcBef>
              <a:spcAft>
                <a:spcPts val="1600"/>
              </a:spcAft>
              <a:buNone/>
            </a:pPr>
            <a:endParaRPr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01"/>
        <p:cNvGrpSpPr/>
        <p:nvPr/>
      </p:nvGrpSpPr>
      <p:grpSpPr>
        <a:xfrm>
          <a:off x="0" y="0"/>
          <a:ext cx="0" cy="0"/>
          <a:chOff x="0" y="0"/>
          <a:chExt cx="0" cy="0"/>
        </a:xfrm>
      </p:grpSpPr>
      <p:sp>
        <p:nvSpPr>
          <p:cNvPr id="102" name="Google Shape;102;p20"/>
          <p:cNvSpPr txBox="1">
            <a:spLocks noGrp="1"/>
          </p:cNvSpPr>
          <p:nvPr>
            <p:ph type="title"/>
          </p:nvPr>
        </p:nvSpPr>
        <p:spPr>
          <a:xfrm>
            <a:off x="311700" y="292850"/>
            <a:ext cx="8520600" cy="8010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Fixed vs. Random effects</a:t>
            </a:r>
            <a:endParaRPr/>
          </a:p>
        </p:txBody>
      </p:sp>
      <p:graphicFrame>
        <p:nvGraphicFramePr>
          <p:cNvPr id="103" name="Google Shape;103;p20"/>
          <p:cNvGraphicFramePr/>
          <p:nvPr/>
        </p:nvGraphicFramePr>
        <p:xfrm>
          <a:off x="496150" y="1207175"/>
          <a:ext cx="8221550" cy="2853345"/>
        </p:xfrm>
        <a:graphic>
          <a:graphicData uri="http://schemas.openxmlformats.org/drawingml/2006/table">
            <a:tbl>
              <a:tblPr>
                <a:noFill/>
                <a:tableStyleId>{A533331E-D8CA-4075-8746-CF818F4C3A24}</a:tableStyleId>
              </a:tblPr>
              <a:tblGrid>
                <a:gridCol w="4110775">
                  <a:extLst>
                    <a:ext uri="{9D8B030D-6E8A-4147-A177-3AD203B41FA5}">
                      <a16:colId xmlns:a16="http://schemas.microsoft.com/office/drawing/2014/main" xmlns="" val="20000"/>
                    </a:ext>
                  </a:extLst>
                </a:gridCol>
                <a:gridCol w="4110775">
                  <a:extLst>
                    <a:ext uri="{9D8B030D-6E8A-4147-A177-3AD203B41FA5}">
                      <a16:colId xmlns:a16="http://schemas.microsoft.com/office/drawing/2014/main" xmlns="" val="20001"/>
                    </a:ext>
                  </a:extLst>
                </a:gridCol>
              </a:tblGrid>
              <a:tr h="433400">
                <a:tc>
                  <a:txBody>
                    <a:bodyPr/>
                    <a:lstStyle/>
                    <a:p>
                      <a:pPr marL="0" lvl="0" indent="0" algn="l" rtl="0">
                        <a:spcBef>
                          <a:spcPts val="0"/>
                        </a:spcBef>
                        <a:spcAft>
                          <a:spcPts val="0"/>
                        </a:spcAft>
                        <a:buNone/>
                      </a:pPr>
                      <a:r>
                        <a:rPr lang="en" sz="1800" b="1">
                          <a:latin typeface="Calibri"/>
                          <a:ea typeface="Calibri"/>
                          <a:cs typeface="Calibri"/>
                          <a:sym typeface="Calibri"/>
                        </a:rPr>
                        <a:t>Fixed effects model</a:t>
                      </a:r>
                      <a:endParaRPr sz="1800" b="1">
                        <a:latin typeface="Calibri"/>
                        <a:ea typeface="Calibri"/>
                        <a:cs typeface="Calibri"/>
                        <a:sym typeface="Calibri"/>
                      </a:endParaRPr>
                    </a:p>
                  </a:txBody>
                  <a:tcPr marL="91425" marR="91425" marT="91425" marB="0">
                    <a:lnB w="9525" cap="flat" cmpd="sng">
                      <a:solidFill>
                        <a:srgbClr val="9E9E9E"/>
                      </a:solidFill>
                      <a:prstDash val="solid"/>
                      <a:round/>
                      <a:headEnd type="none" w="sm" len="sm"/>
                      <a:tailEnd type="none" w="sm" len="sm"/>
                    </a:lnB>
                    <a:solidFill>
                      <a:srgbClr val="EFEFEF"/>
                    </a:solidFill>
                  </a:tcPr>
                </a:tc>
                <a:tc>
                  <a:txBody>
                    <a:bodyPr/>
                    <a:lstStyle/>
                    <a:p>
                      <a:pPr marL="0" lvl="0" indent="0" algn="l" rtl="0">
                        <a:spcBef>
                          <a:spcPts val="0"/>
                        </a:spcBef>
                        <a:spcAft>
                          <a:spcPts val="0"/>
                        </a:spcAft>
                        <a:buNone/>
                      </a:pPr>
                      <a:r>
                        <a:rPr lang="en" sz="1800" b="1">
                          <a:latin typeface="Calibri"/>
                          <a:ea typeface="Calibri"/>
                          <a:cs typeface="Calibri"/>
                          <a:sym typeface="Calibri"/>
                        </a:rPr>
                        <a:t>Random effects model</a:t>
                      </a:r>
                      <a:endParaRPr sz="1800" b="1">
                        <a:latin typeface="Calibri"/>
                        <a:ea typeface="Calibri"/>
                        <a:cs typeface="Calibri"/>
                        <a:sym typeface="Calibri"/>
                      </a:endParaRPr>
                    </a:p>
                  </a:txBody>
                  <a:tcPr marL="91425" marR="91425" marT="91425" marB="0">
                    <a:lnB w="9525" cap="flat" cmpd="sng">
                      <a:solidFill>
                        <a:srgbClr val="9E9E9E"/>
                      </a:solidFill>
                      <a:prstDash val="solid"/>
                      <a:round/>
                      <a:headEnd type="none" w="sm" len="sm"/>
                      <a:tailEnd type="none" w="sm" len="sm"/>
                    </a:lnB>
                    <a:solidFill>
                      <a:srgbClr val="EFEFEF"/>
                    </a:solidFill>
                  </a:tcPr>
                </a:tc>
                <a:extLst>
                  <a:ext uri="{0D108BD9-81ED-4DB2-BD59-A6C34878D82A}">
                    <a16:rowId xmlns:a16="http://schemas.microsoft.com/office/drawing/2014/main" xmlns="" val="10000"/>
                  </a:ext>
                </a:extLst>
              </a:tr>
              <a:tr h="629275">
                <a:tc>
                  <a:txBody>
                    <a:bodyPr/>
                    <a:lstStyle/>
                    <a:p>
                      <a:pPr marL="0" lvl="0" indent="0" algn="l" rtl="0">
                        <a:lnSpc>
                          <a:spcPct val="115000"/>
                        </a:lnSpc>
                        <a:spcBef>
                          <a:spcPts val="0"/>
                        </a:spcBef>
                        <a:spcAft>
                          <a:spcPts val="1600"/>
                        </a:spcAft>
                        <a:buNone/>
                      </a:pPr>
                      <a:r>
                        <a:rPr lang="en">
                          <a:solidFill>
                            <a:schemeClr val="dk2"/>
                          </a:solidFill>
                          <a:latin typeface="Calibri"/>
                          <a:ea typeface="Calibri"/>
                          <a:cs typeface="Calibri"/>
                          <a:sym typeface="Calibri"/>
                        </a:rPr>
                        <a:t>Comparing effect size to </a:t>
                      </a:r>
                      <a:r>
                        <a:rPr lang="en" i="1">
                          <a:solidFill>
                            <a:schemeClr val="dk2"/>
                          </a:solidFill>
                          <a:latin typeface="Calibri"/>
                          <a:ea typeface="Calibri"/>
                          <a:cs typeface="Calibri"/>
                          <a:sym typeface="Calibri"/>
                        </a:rPr>
                        <a:t>within subject</a:t>
                      </a:r>
                      <a:r>
                        <a:rPr lang="en">
                          <a:solidFill>
                            <a:schemeClr val="dk2"/>
                          </a:solidFill>
                          <a:latin typeface="Calibri"/>
                          <a:ea typeface="Calibri"/>
                          <a:cs typeface="Calibri"/>
                          <a:sym typeface="Calibri"/>
                        </a:rPr>
                        <a:t> variability (i.e. not an inference about the pop.).</a:t>
                      </a:r>
                      <a:endParaRPr>
                        <a:solidFill>
                          <a:schemeClr val="dk2"/>
                        </a:solidFill>
                        <a:latin typeface="Calibri"/>
                        <a:ea typeface="Calibri"/>
                        <a:cs typeface="Calibri"/>
                        <a:sym typeface="Calibri"/>
                      </a:endParaRPr>
                    </a:p>
                  </a:txBody>
                  <a:tcPr marL="91425" marR="91425" marT="91425" marB="0">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solidFill>
                      <a:srgbClr val="F4CCCC"/>
                    </a:solidFill>
                  </a:tcPr>
                </a:tc>
                <a:tc>
                  <a:txBody>
                    <a:bodyPr/>
                    <a:lstStyle/>
                    <a:p>
                      <a:pPr marL="0" lvl="0" indent="0" algn="l" rtl="0">
                        <a:lnSpc>
                          <a:spcPct val="115000"/>
                        </a:lnSpc>
                        <a:spcBef>
                          <a:spcPts val="0"/>
                        </a:spcBef>
                        <a:spcAft>
                          <a:spcPts val="1600"/>
                        </a:spcAft>
                        <a:buNone/>
                      </a:pPr>
                      <a:r>
                        <a:rPr lang="en">
                          <a:solidFill>
                            <a:schemeClr val="dk2"/>
                          </a:solidFill>
                          <a:latin typeface="Calibri"/>
                          <a:ea typeface="Calibri"/>
                          <a:cs typeface="Calibri"/>
                          <a:sym typeface="Calibri"/>
                        </a:rPr>
                        <a:t>Comparing group effect to </a:t>
                      </a:r>
                      <a:r>
                        <a:rPr lang="en" i="1">
                          <a:solidFill>
                            <a:schemeClr val="dk2"/>
                          </a:solidFill>
                          <a:latin typeface="Calibri"/>
                          <a:ea typeface="Calibri"/>
                          <a:cs typeface="Calibri"/>
                          <a:sym typeface="Calibri"/>
                        </a:rPr>
                        <a:t>between subject</a:t>
                      </a:r>
                      <a:r>
                        <a:rPr lang="en">
                          <a:solidFill>
                            <a:schemeClr val="dk2"/>
                          </a:solidFill>
                          <a:latin typeface="Calibri"/>
                          <a:ea typeface="Calibri"/>
                          <a:cs typeface="Calibri"/>
                          <a:sym typeface="Calibri"/>
                        </a:rPr>
                        <a:t> variability (i.e. an inference about the pop.).</a:t>
                      </a:r>
                      <a:endParaRPr>
                        <a:solidFill>
                          <a:schemeClr val="dk2"/>
                        </a:solidFill>
                        <a:latin typeface="Calibri"/>
                        <a:ea typeface="Calibri"/>
                        <a:cs typeface="Calibri"/>
                        <a:sym typeface="Calibri"/>
                      </a:endParaRPr>
                    </a:p>
                  </a:txBody>
                  <a:tcPr marL="91425" marR="91425" marT="91425" marB="0">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extLst>
                  <a:ext uri="{0D108BD9-81ED-4DB2-BD59-A6C34878D82A}">
                    <a16:rowId xmlns:a16="http://schemas.microsoft.com/office/drawing/2014/main" xmlns="" val="10001"/>
                  </a:ext>
                </a:extLst>
              </a:tr>
              <a:tr h="629275">
                <a:tc>
                  <a:txBody>
                    <a:bodyPr/>
                    <a:lstStyle/>
                    <a:p>
                      <a:pPr marL="0" lvl="0" indent="0" algn="l" rtl="0">
                        <a:lnSpc>
                          <a:spcPct val="115000"/>
                        </a:lnSpc>
                        <a:spcBef>
                          <a:spcPts val="0"/>
                        </a:spcBef>
                        <a:spcAft>
                          <a:spcPts val="1600"/>
                        </a:spcAft>
                        <a:buNone/>
                      </a:pPr>
                      <a:r>
                        <a:rPr lang="en">
                          <a:solidFill>
                            <a:schemeClr val="dk2"/>
                          </a:solidFill>
                          <a:latin typeface="Calibri"/>
                          <a:ea typeface="Calibri"/>
                          <a:cs typeface="Calibri"/>
                          <a:sym typeface="Calibri"/>
                        </a:rPr>
                        <a:t>Only one source of variation - measurement error (true response magnitude is fixed).</a:t>
                      </a:r>
                      <a:endParaRPr>
                        <a:latin typeface="Calibri"/>
                        <a:ea typeface="Calibri"/>
                        <a:cs typeface="Calibri"/>
                        <a:sym typeface="Calibri"/>
                      </a:endParaRPr>
                    </a:p>
                  </a:txBody>
                  <a:tcPr marL="91425" marR="91425" marT="91425" marB="0">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solidFill>
                      <a:srgbClr val="F4CCCC"/>
                    </a:solidFill>
                  </a:tcPr>
                </a:tc>
                <a:tc>
                  <a:txBody>
                    <a:bodyPr/>
                    <a:lstStyle/>
                    <a:p>
                      <a:pPr marL="0" lvl="0" indent="0" algn="l" rtl="0">
                        <a:lnSpc>
                          <a:spcPct val="115000"/>
                        </a:lnSpc>
                        <a:spcBef>
                          <a:spcPts val="0"/>
                        </a:spcBef>
                        <a:spcAft>
                          <a:spcPts val="1600"/>
                        </a:spcAft>
                        <a:buNone/>
                      </a:pPr>
                      <a:r>
                        <a:rPr lang="en">
                          <a:solidFill>
                            <a:schemeClr val="dk2"/>
                          </a:solidFill>
                          <a:latin typeface="Calibri"/>
                          <a:ea typeface="Calibri"/>
                          <a:cs typeface="Calibri"/>
                          <a:sym typeface="Calibri"/>
                        </a:rPr>
                        <a:t>Models multiple sources of variation - measurement error AND true response magnitude (i.e. individual difference, which is random).</a:t>
                      </a:r>
                      <a:endParaRPr>
                        <a:latin typeface="Calibri"/>
                        <a:ea typeface="Calibri"/>
                        <a:cs typeface="Calibri"/>
                        <a:sym typeface="Calibri"/>
                      </a:endParaRPr>
                    </a:p>
                  </a:txBody>
                  <a:tcPr marL="91425" marR="91425" marT="91425" marB="0">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extLst>
                  <a:ext uri="{0D108BD9-81ED-4DB2-BD59-A6C34878D82A}">
                    <a16:rowId xmlns:a16="http://schemas.microsoft.com/office/drawing/2014/main" xmlns="" val="10002"/>
                  </a:ext>
                </a:extLst>
              </a:tr>
              <a:tr h="381000">
                <a:tc>
                  <a:txBody>
                    <a:bodyPr/>
                    <a:lstStyle/>
                    <a:p>
                      <a:pPr marL="0" lvl="0" indent="0" algn="l" rtl="0">
                        <a:lnSpc>
                          <a:spcPct val="115000"/>
                        </a:lnSpc>
                        <a:spcBef>
                          <a:spcPts val="0"/>
                        </a:spcBef>
                        <a:spcAft>
                          <a:spcPts val="1600"/>
                        </a:spcAft>
                        <a:buNone/>
                      </a:pPr>
                      <a:r>
                        <a:rPr lang="en">
                          <a:solidFill>
                            <a:schemeClr val="dk2"/>
                          </a:solidFill>
                          <a:latin typeface="Calibri"/>
                          <a:ea typeface="Calibri"/>
                          <a:cs typeface="Calibri"/>
                          <a:sym typeface="Calibri"/>
                        </a:rPr>
                        <a:t>Levels not drawn from random sample; always the same e.g. Drug use Y/N.</a:t>
                      </a:r>
                      <a:endParaRPr>
                        <a:solidFill>
                          <a:schemeClr val="dk2"/>
                        </a:solidFill>
                        <a:latin typeface="Calibri"/>
                        <a:ea typeface="Calibri"/>
                        <a:cs typeface="Calibri"/>
                        <a:sym typeface="Calibri"/>
                      </a:endParaRPr>
                    </a:p>
                  </a:txBody>
                  <a:tcPr marL="91425" marR="91425" marT="91425" marB="0">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solidFill>
                      <a:srgbClr val="F4CCCC"/>
                    </a:solidFill>
                  </a:tcPr>
                </a:tc>
                <a:tc>
                  <a:txBody>
                    <a:bodyPr/>
                    <a:lstStyle/>
                    <a:p>
                      <a:pPr marL="0" lvl="0" indent="0" algn="l" rtl="0">
                        <a:lnSpc>
                          <a:spcPct val="115000"/>
                        </a:lnSpc>
                        <a:spcBef>
                          <a:spcPts val="0"/>
                        </a:spcBef>
                        <a:spcAft>
                          <a:spcPts val="1600"/>
                        </a:spcAft>
                        <a:buNone/>
                      </a:pPr>
                      <a:r>
                        <a:rPr lang="en">
                          <a:solidFill>
                            <a:schemeClr val="dk2"/>
                          </a:solidFill>
                          <a:latin typeface="Calibri"/>
                          <a:ea typeface="Calibri"/>
                          <a:cs typeface="Calibri"/>
                          <a:sym typeface="Calibri"/>
                        </a:rPr>
                        <a:t>Levels randomly sampled from population e.g. participant selected at random.</a:t>
                      </a:r>
                      <a:endParaRPr>
                        <a:solidFill>
                          <a:schemeClr val="dk2"/>
                        </a:solidFill>
                        <a:latin typeface="Calibri"/>
                        <a:ea typeface="Calibri"/>
                        <a:cs typeface="Calibri"/>
                        <a:sym typeface="Calibri"/>
                      </a:endParaRPr>
                    </a:p>
                  </a:txBody>
                  <a:tcPr marL="91425" marR="91425" marT="91425" marB="0">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extLst>
                  <a:ext uri="{0D108BD9-81ED-4DB2-BD59-A6C34878D82A}">
                    <a16:rowId xmlns:a16="http://schemas.microsoft.com/office/drawing/2014/main" xmlns="" val="10003"/>
                  </a:ext>
                </a:extLst>
              </a:tr>
              <a:tr h="381000">
                <a:tc>
                  <a:txBody>
                    <a:bodyPr/>
                    <a:lstStyle/>
                    <a:p>
                      <a:pPr marL="0" lvl="0" indent="0" algn="l" rtl="0">
                        <a:lnSpc>
                          <a:spcPct val="115000"/>
                        </a:lnSpc>
                        <a:spcBef>
                          <a:spcPts val="0"/>
                        </a:spcBef>
                        <a:spcAft>
                          <a:spcPts val="1600"/>
                        </a:spcAft>
                        <a:buNone/>
                      </a:pPr>
                      <a:r>
                        <a:rPr lang="en" b="1">
                          <a:solidFill>
                            <a:srgbClr val="E06666"/>
                          </a:solidFill>
                          <a:latin typeface="Calibri"/>
                          <a:ea typeface="Calibri"/>
                          <a:cs typeface="Calibri"/>
                          <a:sym typeface="Calibri"/>
                        </a:rPr>
                        <a:t>CANNOT</a:t>
                      </a:r>
                      <a:r>
                        <a:rPr lang="en">
                          <a:solidFill>
                            <a:schemeClr val="dk2"/>
                          </a:solidFill>
                          <a:latin typeface="Calibri"/>
                          <a:ea typeface="Calibri"/>
                          <a:cs typeface="Calibri"/>
                          <a:sym typeface="Calibri"/>
                        </a:rPr>
                        <a:t> generalise to unobserved subjects.</a:t>
                      </a:r>
                      <a:endParaRPr>
                        <a:solidFill>
                          <a:schemeClr val="dk2"/>
                        </a:solidFill>
                        <a:latin typeface="Calibri"/>
                        <a:ea typeface="Calibri"/>
                        <a:cs typeface="Calibri"/>
                        <a:sym typeface="Calibri"/>
                      </a:endParaRPr>
                    </a:p>
                  </a:txBody>
                  <a:tcPr marL="91425" marR="91425" marT="91425" marB="0">
                    <a:lnT w="9525" cap="flat" cmpd="sng">
                      <a:solidFill>
                        <a:srgbClr val="9E9E9E"/>
                      </a:solidFill>
                      <a:prstDash val="solid"/>
                      <a:round/>
                      <a:headEnd type="none" w="sm" len="sm"/>
                      <a:tailEnd type="none" w="sm" len="sm"/>
                    </a:lnT>
                    <a:solidFill>
                      <a:srgbClr val="F4CCCC"/>
                    </a:solidFill>
                  </a:tcPr>
                </a:tc>
                <a:tc>
                  <a:txBody>
                    <a:bodyPr/>
                    <a:lstStyle/>
                    <a:p>
                      <a:pPr marL="0" lvl="0" indent="0" algn="l" rtl="0">
                        <a:lnSpc>
                          <a:spcPct val="115000"/>
                        </a:lnSpc>
                        <a:spcBef>
                          <a:spcPts val="0"/>
                        </a:spcBef>
                        <a:spcAft>
                          <a:spcPts val="1600"/>
                        </a:spcAft>
                        <a:buNone/>
                      </a:pPr>
                      <a:r>
                        <a:rPr lang="en" b="1">
                          <a:solidFill>
                            <a:srgbClr val="93C47D"/>
                          </a:solidFill>
                          <a:latin typeface="Calibri"/>
                          <a:ea typeface="Calibri"/>
                          <a:cs typeface="Calibri"/>
                          <a:sym typeface="Calibri"/>
                        </a:rPr>
                        <a:t>CAN</a:t>
                      </a:r>
                      <a:r>
                        <a:rPr lang="en">
                          <a:solidFill>
                            <a:schemeClr val="dk2"/>
                          </a:solidFill>
                          <a:latin typeface="Calibri"/>
                          <a:ea typeface="Calibri"/>
                          <a:cs typeface="Calibri"/>
                          <a:sym typeface="Calibri"/>
                        </a:rPr>
                        <a:t> generalise to unobserved subjects.</a:t>
                      </a:r>
                      <a:endParaRPr>
                        <a:latin typeface="Calibri"/>
                        <a:ea typeface="Calibri"/>
                        <a:cs typeface="Calibri"/>
                        <a:sym typeface="Calibri"/>
                      </a:endParaRPr>
                    </a:p>
                  </a:txBody>
                  <a:tcPr marL="91425" marR="91425" marT="91425" marB="0">
                    <a:lnT w="9525" cap="flat" cmpd="sng">
                      <a:solidFill>
                        <a:srgbClr val="9E9E9E"/>
                      </a:solidFill>
                      <a:prstDash val="solid"/>
                      <a:round/>
                      <a:headEnd type="none" w="sm" len="sm"/>
                      <a:tailEnd type="none" w="sm" len="sm"/>
                    </a:lnT>
                  </a:tcPr>
                </a:tc>
                <a:extLst>
                  <a:ext uri="{0D108BD9-81ED-4DB2-BD59-A6C34878D82A}">
                    <a16:rowId xmlns:a16="http://schemas.microsoft.com/office/drawing/2014/main" xmlns="" val="10004"/>
                  </a:ext>
                </a:extLst>
              </a:tr>
            </a:tbl>
          </a:graphicData>
        </a:graphic>
      </p:graphicFrame>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07"/>
        <p:cNvGrpSpPr/>
        <p:nvPr/>
      </p:nvGrpSpPr>
      <p:grpSpPr>
        <a:xfrm>
          <a:off x="0" y="0"/>
          <a:ext cx="0" cy="0"/>
          <a:chOff x="0" y="0"/>
          <a:chExt cx="0" cy="0"/>
        </a:xfrm>
      </p:grpSpPr>
      <p:sp>
        <p:nvSpPr>
          <p:cNvPr id="108" name="Google Shape;108;p21"/>
          <p:cNvSpPr txBox="1">
            <a:spLocks noGrp="1"/>
          </p:cNvSpPr>
          <p:nvPr>
            <p:ph type="title"/>
          </p:nvPr>
        </p:nvSpPr>
        <p:spPr>
          <a:xfrm>
            <a:off x="311700" y="292850"/>
            <a:ext cx="8520600" cy="8010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Worked example</a:t>
            </a:r>
            <a:endParaRPr/>
          </a:p>
        </p:txBody>
      </p:sp>
      <p:sp>
        <p:nvSpPr>
          <p:cNvPr id="109" name="Google Shape;109;p21"/>
          <p:cNvSpPr txBox="1">
            <a:spLocks noGrp="1"/>
          </p:cNvSpPr>
          <p:nvPr>
            <p:ph type="body" idx="1"/>
          </p:nvPr>
        </p:nvSpPr>
        <p:spPr>
          <a:xfrm>
            <a:off x="311700" y="1228675"/>
            <a:ext cx="8520600" cy="3340200"/>
          </a:xfrm>
          <a:prstGeom prst="rect">
            <a:avLst/>
          </a:prstGeom>
        </p:spPr>
        <p:txBody>
          <a:bodyPr spcFirstLastPara="1" wrap="square" lIns="91425" tIns="91425" rIns="91425" bIns="91425" anchor="t" anchorCtr="0">
            <a:noAutofit/>
          </a:bodyPr>
          <a:lstStyle/>
          <a:p>
            <a:pPr marL="0" lvl="0" indent="0" algn="l" rtl="0">
              <a:spcBef>
                <a:spcPts val="700"/>
              </a:spcBef>
              <a:spcAft>
                <a:spcPts val="0"/>
              </a:spcAft>
              <a:buNone/>
            </a:pPr>
            <a:r>
              <a:rPr lang="en">
                <a:solidFill>
                  <a:srgbClr val="000000"/>
                </a:solidFill>
              </a:rPr>
              <a:t>For group of N = 12 subjects x 50 scans = 600</a:t>
            </a:r>
            <a:endParaRPr>
              <a:solidFill>
                <a:srgbClr val="000000"/>
              </a:solidFill>
            </a:endParaRPr>
          </a:p>
          <a:p>
            <a:pPr marL="0" lvl="0" indent="0" algn="l" rtl="0">
              <a:spcBef>
                <a:spcPts val="700"/>
              </a:spcBef>
              <a:spcAft>
                <a:spcPts val="0"/>
              </a:spcAft>
              <a:buNone/>
            </a:pPr>
            <a:r>
              <a:rPr lang="en">
                <a:solidFill>
                  <a:srgbClr val="000000"/>
                </a:solidFill>
              </a:rPr>
              <a:t>Effect sizes c = [4,3,2,1,1,2,3,3,3,2,4,4]</a:t>
            </a:r>
            <a:endParaRPr>
              <a:solidFill>
                <a:srgbClr val="000000"/>
              </a:solidFill>
            </a:endParaRPr>
          </a:p>
          <a:p>
            <a:pPr marL="0" lvl="0" indent="0" algn="l" rtl="0">
              <a:spcBef>
                <a:spcPts val="700"/>
              </a:spcBef>
              <a:spcAft>
                <a:spcPts val="0"/>
              </a:spcAft>
              <a:buNone/>
            </a:pPr>
            <a:r>
              <a:rPr lang="en">
                <a:solidFill>
                  <a:srgbClr val="000000"/>
                </a:solidFill>
              </a:rPr>
              <a:t>Within subject variability = [0.9,1.2,1.5,0.5,0.4,0.7,0.8,2.1,1.8,0.8,0.7,1.1]</a:t>
            </a:r>
            <a:endParaRPr>
              <a:solidFill>
                <a:srgbClr val="000000"/>
              </a:solidFill>
            </a:endParaRPr>
          </a:p>
          <a:p>
            <a:pPr marL="0" lvl="0" indent="0" algn="l" rtl="0">
              <a:spcBef>
                <a:spcPts val="700"/>
              </a:spcBef>
              <a:spcAft>
                <a:spcPts val="0"/>
              </a:spcAft>
              <a:buNone/>
            </a:pPr>
            <a:endParaRPr>
              <a:solidFill>
                <a:srgbClr val="000000"/>
              </a:solidFill>
            </a:endParaRPr>
          </a:p>
          <a:p>
            <a:pPr marL="0" lvl="0" indent="0" algn="l" rtl="0">
              <a:spcBef>
                <a:spcPts val="700"/>
              </a:spcBef>
              <a:spcAft>
                <a:spcPts val="0"/>
              </a:spcAft>
              <a:buNone/>
            </a:pPr>
            <a:r>
              <a:rPr lang="en">
                <a:solidFill>
                  <a:srgbClr val="000000"/>
                </a:solidFill>
              </a:rPr>
              <a:t>Mean group effect M = 2.67</a:t>
            </a:r>
            <a:endParaRPr>
              <a:solidFill>
                <a:srgbClr val="000000"/>
              </a:solidFill>
            </a:endParaRPr>
          </a:p>
          <a:p>
            <a:pPr marL="0" lvl="0" indent="0" algn="l" rtl="0">
              <a:spcBef>
                <a:spcPts val="700"/>
              </a:spcBef>
              <a:spcAft>
                <a:spcPts val="0"/>
              </a:spcAft>
              <a:buNone/>
            </a:pPr>
            <a:r>
              <a:rPr lang="en">
                <a:solidFill>
                  <a:srgbClr val="000000"/>
                </a:solidFill>
              </a:rPr>
              <a:t>Average within subject variability (SD) σ</a:t>
            </a:r>
            <a:r>
              <a:rPr lang="en" baseline="-25000">
                <a:solidFill>
                  <a:srgbClr val="000000"/>
                </a:solidFill>
              </a:rPr>
              <a:t>w</a:t>
            </a:r>
            <a:r>
              <a:rPr lang="en" baseline="30000">
                <a:solidFill>
                  <a:srgbClr val="000000"/>
                </a:solidFill>
              </a:rPr>
              <a:t>2 </a:t>
            </a:r>
            <a:r>
              <a:rPr lang="en">
                <a:solidFill>
                  <a:srgbClr val="000000"/>
                </a:solidFill>
              </a:rPr>
              <a:t>= 1.04</a:t>
            </a:r>
            <a:endParaRPr>
              <a:solidFill>
                <a:srgbClr val="000000"/>
              </a:solidFill>
            </a:endParaRPr>
          </a:p>
          <a:p>
            <a:pPr marL="0" lvl="0" indent="0" algn="l" rtl="0">
              <a:spcBef>
                <a:spcPts val="700"/>
              </a:spcBef>
              <a:spcAft>
                <a:spcPts val="0"/>
              </a:spcAft>
              <a:buNone/>
            </a:pPr>
            <a:r>
              <a:rPr lang="en">
                <a:solidFill>
                  <a:srgbClr val="000000"/>
                </a:solidFill>
              </a:rPr>
              <a:t>Standard Error Mean (SEM) = σ</a:t>
            </a:r>
            <a:r>
              <a:rPr lang="en" baseline="-25000">
                <a:solidFill>
                  <a:srgbClr val="000000"/>
                </a:solidFill>
              </a:rPr>
              <a:t>w</a:t>
            </a:r>
            <a:r>
              <a:rPr lang="en" baseline="30000">
                <a:solidFill>
                  <a:srgbClr val="000000"/>
                </a:solidFill>
              </a:rPr>
              <a:t>2 </a:t>
            </a:r>
            <a:r>
              <a:rPr lang="en">
                <a:solidFill>
                  <a:srgbClr val="000000"/>
                </a:solidFill>
              </a:rPr>
              <a:t>/(sqrt(N))=0.04</a:t>
            </a:r>
            <a:endParaRPr>
              <a:solidFill>
                <a:srgbClr val="000000"/>
              </a:solidFill>
            </a:endParaRPr>
          </a:p>
          <a:p>
            <a:pPr marL="0" lvl="0" indent="0" algn="l" rtl="0">
              <a:spcBef>
                <a:spcPts val="700"/>
              </a:spcBef>
              <a:spcAft>
                <a:spcPts val="0"/>
              </a:spcAft>
              <a:buNone/>
            </a:pPr>
            <a:endParaRPr>
              <a:solidFill>
                <a:srgbClr val="000000"/>
              </a:solidFill>
            </a:endParaRPr>
          </a:p>
          <a:p>
            <a:pPr marL="0" lvl="0" indent="0" algn="l" rtl="0">
              <a:spcBef>
                <a:spcPts val="700"/>
              </a:spcBef>
              <a:spcAft>
                <a:spcPts val="0"/>
              </a:spcAft>
              <a:buNone/>
            </a:pPr>
            <a:r>
              <a:rPr lang="en">
                <a:solidFill>
                  <a:srgbClr val="000000"/>
                </a:solidFill>
              </a:rPr>
              <a:t>t=M/SEM = 62.7, p=10</a:t>
            </a:r>
            <a:r>
              <a:rPr lang="en" baseline="30000">
                <a:solidFill>
                  <a:srgbClr val="000000"/>
                </a:solidFill>
              </a:rPr>
              <a:t>-51</a:t>
            </a:r>
            <a:endParaRPr/>
          </a:p>
        </p:txBody>
      </p:sp>
      <p:pic>
        <p:nvPicPr>
          <p:cNvPr id="110" name="Google Shape;110;p21"/>
          <p:cNvPicPr preferRelativeResize="0"/>
          <p:nvPr/>
        </p:nvPicPr>
        <p:blipFill>
          <a:blip r:embed="rId3">
            <a:alphaModFix/>
          </a:blip>
          <a:stretch>
            <a:fillRect/>
          </a:stretch>
        </p:blipFill>
        <p:spPr>
          <a:xfrm>
            <a:off x="4922950" y="332151"/>
            <a:ext cx="3675950" cy="1200000"/>
          </a:xfrm>
          <a:prstGeom prst="rect">
            <a:avLst/>
          </a:prstGeom>
          <a:noFill/>
          <a:ln>
            <a:noFill/>
          </a:ln>
        </p:spPr>
      </p:pic>
      <p:sp>
        <p:nvSpPr>
          <p:cNvPr id="111" name="Google Shape;111;p21"/>
          <p:cNvSpPr txBox="1"/>
          <p:nvPr/>
        </p:nvSpPr>
        <p:spPr>
          <a:xfrm>
            <a:off x="6530400" y="1455950"/>
            <a:ext cx="2068500" cy="617100"/>
          </a:xfrm>
          <a:prstGeom prst="rect">
            <a:avLst/>
          </a:prstGeom>
          <a:noFill/>
          <a:ln>
            <a:noFill/>
          </a:ln>
        </p:spPr>
        <p:txBody>
          <a:bodyPr spcFirstLastPara="1" wrap="square" lIns="91425" tIns="91425" rIns="91425" bIns="91425" anchor="t" anchorCtr="0">
            <a:noAutofit/>
          </a:bodyPr>
          <a:lstStyle/>
          <a:p>
            <a:pPr marL="0" lvl="0" indent="0" algn="r" rtl="0">
              <a:spcBef>
                <a:spcPts val="0"/>
              </a:spcBef>
              <a:spcAft>
                <a:spcPts val="0"/>
              </a:spcAft>
              <a:buNone/>
            </a:pPr>
            <a:r>
              <a:rPr lang="en" sz="1200">
                <a:latin typeface="Calibri"/>
                <a:ea typeface="Calibri"/>
                <a:cs typeface="Calibri"/>
                <a:sym typeface="Calibri"/>
              </a:rPr>
              <a:t>Subject 1</a:t>
            </a:r>
            <a:endParaRPr sz="1200">
              <a:latin typeface="Calibri"/>
              <a:ea typeface="Calibri"/>
              <a:cs typeface="Calibri"/>
              <a:sym typeface="Calibri"/>
            </a:endParaRPr>
          </a:p>
          <a:p>
            <a:pPr marL="0" lvl="0" indent="0" algn="r" rtl="0">
              <a:spcBef>
                <a:spcPts val="0"/>
              </a:spcBef>
              <a:spcAft>
                <a:spcPts val="0"/>
              </a:spcAft>
              <a:buNone/>
            </a:pPr>
            <a:r>
              <a:rPr lang="en" sz="1200">
                <a:latin typeface="Calibri"/>
                <a:ea typeface="Calibri"/>
                <a:cs typeface="Calibri"/>
                <a:sym typeface="Calibri"/>
              </a:rPr>
              <a:t>Effect size c = 4 for given voxel</a:t>
            </a:r>
            <a:endParaRPr sz="1200">
              <a:latin typeface="Calibri"/>
              <a:ea typeface="Calibri"/>
              <a:cs typeface="Calibri"/>
              <a:sym typeface="Calibri"/>
            </a:endParaRPr>
          </a:p>
          <a:p>
            <a:pPr marL="0" lvl="0" indent="0" algn="r" rtl="0">
              <a:spcBef>
                <a:spcPts val="0"/>
              </a:spcBef>
              <a:spcAft>
                <a:spcPts val="0"/>
              </a:spcAft>
              <a:buNone/>
            </a:pPr>
            <a:r>
              <a:rPr lang="en" sz="1200">
                <a:latin typeface="Calibri"/>
                <a:ea typeface="Calibri"/>
                <a:cs typeface="Calibri"/>
                <a:sym typeface="Calibri"/>
              </a:rPr>
              <a:t>Within subject variability = 0.9</a:t>
            </a:r>
            <a:endParaRPr sz="1200">
              <a:latin typeface="Calibri"/>
              <a:ea typeface="Calibri"/>
              <a:cs typeface="Calibri"/>
              <a:sym typeface="Calibri"/>
            </a:endParaRPr>
          </a:p>
          <a:p>
            <a:pPr marL="0" lvl="0" indent="0" algn="r" rtl="0">
              <a:spcBef>
                <a:spcPts val="0"/>
              </a:spcBef>
              <a:spcAft>
                <a:spcPts val="0"/>
              </a:spcAft>
              <a:buNone/>
            </a:pPr>
            <a:endParaRPr sz="1200">
              <a:latin typeface="Calibri"/>
              <a:ea typeface="Calibri"/>
              <a:cs typeface="Calibri"/>
              <a:sym typeface="Calibri"/>
            </a:endParaRPr>
          </a:p>
        </p:txBody>
      </p:sp>
      <p:sp>
        <p:nvSpPr>
          <p:cNvPr id="112" name="Google Shape;112;p21"/>
          <p:cNvSpPr/>
          <p:nvPr/>
        </p:nvSpPr>
        <p:spPr>
          <a:xfrm>
            <a:off x="1938000" y="2075775"/>
            <a:ext cx="4619975" cy="91850"/>
          </a:xfrm>
          <a:custGeom>
            <a:avLst/>
            <a:gdLst/>
            <a:ahLst/>
            <a:cxnLst/>
            <a:rect l="l" t="t" r="r" b="b"/>
            <a:pathLst>
              <a:path w="184799" h="3674" extrusionOk="0">
                <a:moveTo>
                  <a:pt x="0" y="0"/>
                </a:moveTo>
                <a:cubicBezTo>
                  <a:pt x="25901" y="612"/>
                  <a:pt x="124607" y="3674"/>
                  <a:pt x="155407" y="3674"/>
                </a:cubicBezTo>
                <a:cubicBezTo>
                  <a:pt x="186207" y="3674"/>
                  <a:pt x="179900" y="612"/>
                  <a:pt x="184799" y="0"/>
                </a:cubicBezTo>
              </a:path>
            </a:pathLst>
          </a:custGeom>
          <a:noFill/>
          <a:ln w="9525" cap="flat" cmpd="sng">
            <a:solidFill>
              <a:srgbClr val="E06666"/>
            </a:solidFill>
            <a:prstDash val="solid"/>
            <a:round/>
            <a:headEnd type="triangle" w="med" len="med"/>
            <a:tailEnd type="triangle" w="med" len="med"/>
          </a:ln>
        </p:spPr>
      </p:sp>
      <p:sp>
        <p:nvSpPr>
          <p:cNvPr id="113" name="Google Shape;113;p21"/>
          <p:cNvSpPr/>
          <p:nvPr/>
        </p:nvSpPr>
        <p:spPr>
          <a:xfrm>
            <a:off x="3150400" y="2119773"/>
            <a:ext cx="137775" cy="148880"/>
          </a:xfrm>
          <a:custGeom>
            <a:avLst/>
            <a:gdLst/>
            <a:ahLst/>
            <a:cxnLst/>
            <a:rect l="l" t="t" r="r" b="b"/>
            <a:pathLst>
              <a:path w="5511" h="4485" extrusionOk="0">
                <a:moveTo>
                  <a:pt x="0" y="4485"/>
                </a:moveTo>
                <a:cubicBezTo>
                  <a:pt x="184" y="3812"/>
                  <a:pt x="184" y="1179"/>
                  <a:pt x="1102" y="444"/>
                </a:cubicBezTo>
                <a:cubicBezTo>
                  <a:pt x="2021" y="-291"/>
                  <a:pt x="4776" y="138"/>
                  <a:pt x="5511" y="77"/>
                </a:cubicBezTo>
              </a:path>
            </a:pathLst>
          </a:custGeom>
          <a:noFill/>
          <a:ln w="9525" cap="flat" cmpd="sng">
            <a:solidFill>
              <a:srgbClr val="E06666"/>
            </a:solidFill>
            <a:prstDash val="solid"/>
            <a:round/>
            <a:headEnd type="triangle" w="med" len="med"/>
            <a:tailEnd type="none" w="med" len="med"/>
          </a:ln>
        </p:spPr>
      </p:sp>
    </p:spTree>
  </p:cSld>
  <p:clrMapOvr>
    <a:masterClrMapping/>
  </p:clrMapOvr>
</p:sld>
</file>

<file path=ppt/theme/theme1.xml><?xml version="1.0" encoding="utf-8"?>
<a:theme xmlns:a="http://schemas.openxmlformats.org/drawingml/2006/main" name="Beach Day">
  <a:themeElements>
    <a:clrScheme name="Beach Day">
      <a:dk1>
        <a:srgbClr val="00FDC8"/>
      </a:dk1>
      <a:lt1>
        <a:srgbClr val="FFFFFF"/>
      </a:lt1>
      <a:dk2>
        <a:srgbClr val="666666"/>
      </a:dk2>
      <a:lt2>
        <a:srgbClr val="EEEEEE"/>
      </a:lt2>
      <a:accent1>
        <a:srgbClr val="212121"/>
      </a:accent1>
      <a:accent2>
        <a:srgbClr val="455A64"/>
      </a:accent2>
      <a:accent3>
        <a:srgbClr val="78909C"/>
      </a:accent3>
      <a:accent4>
        <a:srgbClr val="7C7CE0"/>
      </a:accent4>
      <a:accent5>
        <a:srgbClr val="DB4437"/>
      </a:accent5>
      <a:accent6>
        <a:srgbClr val="F6CD4C"/>
      </a:accent6>
      <a:hlink>
        <a:srgbClr val="DB4437"/>
      </a:hlink>
      <a:folHlink>
        <a:srgbClr val="DB443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TotalTime>
  <Words>2277</Words>
  <Application>Microsoft Macintosh PowerPoint</Application>
  <PresentationFormat>On-screen Show (16:9)</PresentationFormat>
  <Paragraphs>153</Paragraphs>
  <Slides>18</Slides>
  <Notes>18</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18</vt:i4>
      </vt:variant>
    </vt:vector>
  </HeadingPairs>
  <TitlesOfParts>
    <vt:vector size="23" baseType="lpstr">
      <vt:lpstr>Arial</vt:lpstr>
      <vt:lpstr>Calibri</vt:lpstr>
      <vt:lpstr>Source Code Pro</vt:lpstr>
      <vt:lpstr>Amatic SC</vt:lpstr>
      <vt:lpstr>Beach Day</vt:lpstr>
      <vt:lpstr>Methods for Dummies 2nd level analysis</vt:lpstr>
      <vt:lpstr>Structure</vt:lpstr>
      <vt:lpstr>Slide 3</vt:lpstr>
      <vt:lpstr>Y= β0+β1X1+ ϵ</vt:lpstr>
      <vt:lpstr>Slide 5</vt:lpstr>
      <vt:lpstr>What is 2nd level analysis?</vt:lpstr>
      <vt:lpstr>What is 2nd level analysis?</vt:lpstr>
      <vt:lpstr>Fixed vs. Random effects</vt:lpstr>
      <vt:lpstr>Worked example</vt:lpstr>
      <vt:lpstr>Fixed vs. Random effects</vt:lpstr>
      <vt:lpstr>Slide 11</vt:lpstr>
      <vt:lpstr>How to carry out random effects analysis?</vt:lpstr>
      <vt:lpstr>Hierarchical models</vt:lpstr>
      <vt:lpstr>Summary stats</vt:lpstr>
      <vt:lpstr>Worked example</vt:lpstr>
      <vt:lpstr>Overview</vt:lpstr>
      <vt:lpstr>Thank you</vt:lpstr>
      <vt:lpstr>Helpful resources</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Methods for Dummies 2nd level analysis</dc:title>
  <cp:lastModifiedBy>Magdalena Kachlicka</cp:lastModifiedBy>
  <cp:revision>2</cp:revision>
  <dcterms:modified xsi:type="dcterms:W3CDTF">2020-01-08T12:05:47Z</dcterms:modified>
</cp:coreProperties>
</file>