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9144000"/>
  <p:notesSz cx="6858000" cy="9144000"/>
  <p:embeddedFontLst>
    <p:embeddedFont>
      <p:font typeface="Robot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22" Type="http://schemas.openxmlformats.org/officeDocument/2006/relationships/slide" Target="slides/slide17.xml"/><Relationship Id="rId44" Type="http://schemas.openxmlformats.org/officeDocument/2006/relationships/font" Target="fonts/Roboto-boldItalic.fntdata"/><Relationship Id="rId21" Type="http://schemas.openxmlformats.org/officeDocument/2006/relationships/slide" Target="slides/slide16.xml"/><Relationship Id="rId43" Type="http://schemas.openxmlformats.org/officeDocument/2006/relationships/font" Target="fonts/Roboto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e15666ab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7e15666abe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e15666ab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7e15666abe_0_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e15666abe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7e15666abe_1_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e15666abe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7e15666abe_1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e15666abe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7e15666abe_1_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e15666abe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7e15666abe_1_1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e15666abe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7e15666abe_1_1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e15666abe_1_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7e15666abe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7e15666abe_1_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e15666abe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7e15666ab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7e15666abe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e15666abe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7e15666abe_1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41956" r="2130" t="30807"/>
          <a:stretch/>
        </p:blipFill>
        <p:spPr>
          <a:xfrm>
            <a:off x="0" y="0"/>
            <a:ext cx="9144000" cy="129063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type="ctrTitle"/>
          </p:nvPr>
        </p:nvSpPr>
        <p:spPr>
          <a:xfrm>
            <a:off x="323850" y="1484313"/>
            <a:ext cx="8496300" cy="136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23850" y="3068638"/>
            <a:ext cx="8496300" cy="3097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23850" y="6245225"/>
            <a:ext cx="84963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 rot="5400000">
            <a:off x="2846388" y="192088"/>
            <a:ext cx="3457575" cy="848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 rot="5400000">
            <a:off x="5125244" y="2470944"/>
            <a:ext cx="5257800" cy="2132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 rot="5400000">
            <a:off x="783431" y="413543"/>
            <a:ext cx="5257800" cy="6246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30200" y="2708275"/>
            <a:ext cx="4168775" cy="345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651375" y="2708275"/>
            <a:ext cx="4168775" cy="345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17627" r="2346" t="58951"/>
          <a:stretch/>
        </p:blipFill>
        <p:spPr>
          <a:xfrm>
            <a:off x="-1588" y="0"/>
            <a:ext cx="9145588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Relationship Id="rId4" Type="http://schemas.openxmlformats.org/officeDocument/2006/relationships/image" Target="../media/image30.png"/><Relationship Id="rId5" Type="http://schemas.openxmlformats.org/officeDocument/2006/relationships/image" Target="../media/image26.png"/><Relationship Id="rId6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youtube.com/watch?v=U1HbB0ATZ_A&amp;list=PLFDbGp5YzjqXQ4oE4w9GVWdiokWB9gEpm&amp;index=1" TargetMode="External"/><Relationship Id="rId4" Type="http://schemas.openxmlformats.org/officeDocument/2006/relationships/hyperlink" Target="https://www.analyticsvidhya.com/blog/2016/06/bayesian-statistics-beginners-simple-english/" TargetMode="External"/><Relationship Id="rId5" Type="http://schemas.openxmlformats.org/officeDocument/2006/relationships/hyperlink" Target="http://www.statisticshowto.com/bayes-theorem-problems/" TargetMode="External"/><Relationship Id="rId6" Type="http://schemas.openxmlformats.org/officeDocument/2006/relationships/hyperlink" Target="https://ocw.mit.edu/courses/mathematics/18-05-introduction-to-probability-and-statistics-spring-2014/class-slides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2209800" y="2997355"/>
            <a:ext cx="4724400" cy="584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Bayes for Beginners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431800" y="4978400"/>
            <a:ext cx="6400800" cy="17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/>
              <a:t>MfD – 19</a:t>
            </a:r>
            <a:r>
              <a:rPr baseline="30000" lang="en-US" sz="2400"/>
              <a:t>th</a:t>
            </a:r>
            <a:r>
              <a:rPr lang="en-US" sz="2400"/>
              <a:t> February 2020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/>
              <a:t>Ingrid Martin and Isla Jones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/>
              <a:t>Expert: Peter Zeidman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Another example: Routine disease screening</a:t>
            </a:r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563550" y="1769775"/>
            <a:ext cx="7940700" cy="26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 of people over sixty who participate in the routine screening have disease X.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of those who have disease X, 70% will get a positive result.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out of all of those who do not have disease X, 20% will also get a positive result.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563550" y="4798500"/>
            <a:ext cx="81378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person in this age group goes for screening and receives a positive test result. What is the probability that she actually has disease X? (i.e. the probability of her having disease X,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test result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Another example: </a:t>
            </a:r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025" y="2442375"/>
            <a:ext cx="8405650" cy="42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441300" y="1645500"/>
            <a:ext cx="4459800" cy="14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 over 60 have disease 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 of those with disease will get positive result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1" name="Google Shape;161;p23"/>
          <p:cNvSpPr txBox="1"/>
          <p:nvPr/>
        </p:nvSpPr>
        <p:spPr>
          <a:xfrm>
            <a:off x="5970575" y="1407000"/>
            <a:ext cx="3000000" cy="14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20% of those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disease will also get a positive result from the screening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Another example: </a:t>
            </a:r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1100" y="3658900"/>
            <a:ext cx="5785775" cy="294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/>
        </p:nvSpPr>
        <p:spPr>
          <a:xfrm>
            <a:off x="392350" y="1673800"/>
            <a:ext cx="4459800" cy="14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Probability of having disease X given the positive result = True positives / Total positives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7/(7+18)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=0.28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the probability of the patient having disease X given their positive test result is 28%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 Theorem: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6840" y="2802296"/>
            <a:ext cx="5694120" cy="16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/>
          <p:nvPr/>
        </p:nvSpPr>
        <p:spPr>
          <a:xfrm flipH="1" rot="10800000">
            <a:off x="1704683" y="4056093"/>
            <a:ext cx="432000" cy="10490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176" name="Google Shape;176;p25"/>
          <p:cNvSpPr/>
          <p:nvPr/>
        </p:nvSpPr>
        <p:spPr>
          <a:xfrm flipH="1">
            <a:off x="4674323" y="1859373"/>
            <a:ext cx="287640" cy="10022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177" name="Google Shape;177;p25"/>
          <p:cNvSpPr/>
          <p:nvPr/>
        </p:nvSpPr>
        <p:spPr>
          <a:xfrm flipH="1">
            <a:off x="6691763" y="1859373"/>
            <a:ext cx="332280" cy="10022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178" name="Google Shape;178;p25"/>
          <p:cNvSpPr/>
          <p:nvPr/>
        </p:nvSpPr>
        <p:spPr>
          <a:xfrm rot="10800000">
            <a:off x="5461283" y="4641093"/>
            <a:ext cx="165960" cy="1033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179" name="Google Shape;179;p25"/>
          <p:cNvSpPr/>
          <p:nvPr/>
        </p:nvSpPr>
        <p:spPr>
          <a:xfrm>
            <a:off x="4819403" y="5674653"/>
            <a:ext cx="2554560" cy="39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Denominator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1147763" y="5105853"/>
            <a:ext cx="1978200" cy="39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Posterior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4398203" y="1513773"/>
            <a:ext cx="1698120" cy="39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Likelihood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6742163" y="1467333"/>
            <a:ext cx="1434960" cy="39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Prior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327000" y="819350"/>
            <a:ext cx="8490000" cy="12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another form</a:t>
            </a:r>
            <a:r>
              <a:rPr lang="en-US"/>
              <a:t>:</a:t>
            </a:r>
            <a:endParaRPr/>
          </a:p>
        </p:txBody>
      </p:sp>
      <p:sp>
        <p:nvSpPr>
          <p:cNvPr id="188" name="Google Shape;188;p26"/>
          <p:cNvSpPr/>
          <p:nvPr/>
        </p:nvSpPr>
        <p:spPr>
          <a:xfrm rot="-10137495">
            <a:off x="1471437" y="4784462"/>
            <a:ext cx="554311" cy="112303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189" name="Google Shape;189;p26"/>
          <p:cNvSpPr/>
          <p:nvPr/>
        </p:nvSpPr>
        <p:spPr>
          <a:xfrm flipH="1">
            <a:off x="4748055" y="2508298"/>
            <a:ext cx="287658" cy="10022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190" name="Google Shape;190;p26"/>
          <p:cNvSpPr/>
          <p:nvPr/>
        </p:nvSpPr>
        <p:spPr>
          <a:xfrm flipH="1">
            <a:off x="6765531" y="2508298"/>
            <a:ext cx="332262" cy="10022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191" name="Google Shape;191;p26"/>
          <p:cNvSpPr/>
          <p:nvPr/>
        </p:nvSpPr>
        <p:spPr>
          <a:xfrm rot="10800000">
            <a:off x="5309445" y="5147160"/>
            <a:ext cx="391554" cy="117606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192" name="Google Shape;192;p26"/>
          <p:cNvSpPr/>
          <p:nvPr/>
        </p:nvSpPr>
        <p:spPr>
          <a:xfrm>
            <a:off x="4893153" y="6323578"/>
            <a:ext cx="25545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Denominator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6"/>
          <p:cNvSpPr/>
          <p:nvPr/>
        </p:nvSpPr>
        <p:spPr>
          <a:xfrm>
            <a:off x="1221513" y="6035003"/>
            <a:ext cx="19782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Posterior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6"/>
          <p:cNvSpPr/>
          <p:nvPr/>
        </p:nvSpPr>
        <p:spPr>
          <a:xfrm>
            <a:off x="4471953" y="2162698"/>
            <a:ext cx="16980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Likelihood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6815913" y="2116258"/>
            <a:ext cx="14349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Prior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692088"/>
            <a:ext cx="8839200" cy="86813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/>
          <p:nvPr/>
        </p:nvSpPr>
        <p:spPr>
          <a:xfrm>
            <a:off x="327000" y="1423050"/>
            <a:ext cx="4342200" cy="24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030A0"/>
                </a:solidFill>
              </a:rPr>
              <a:t>P(DX|Po) = prob of disease given pos result</a:t>
            </a:r>
            <a:endParaRPr>
              <a:solidFill>
                <a:srgbClr val="7030A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P(Po│DX) = prob of pos result given disease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P(DX) = prob of disease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B050"/>
                </a:solidFill>
              </a:rPr>
              <a:t>P(Po│¬DX)  = prob of pos result given NO disease (false positive)</a:t>
            </a:r>
            <a:endParaRPr>
              <a:solidFill>
                <a:srgbClr val="00B0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0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B050"/>
                </a:solidFill>
              </a:rPr>
              <a:t>P(¬DX) = prob of NO disease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253250" y="819350"/>
            <a:ext cx="8490000" cy="12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the formula</a:t>
            </a:r>
            <a:r>
              <a:rPr lang="en-US"/>
              <a:t>:</a:t>
            </a:r>
            <a:endParaRPr/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692088"/>
            <a:ext cx="8839200" cy="86813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7"/>
          <p:cNvSpPr txBox="1"/>
          <p:nvPr/>
        </p:nvSpPr>
        <p:spPr>
          <a:xfrm>
            <a:off x="327000" y="1423050"/>
            <a:ext cx="4342200" cy="24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030A0"/>
                </a:solidFill>
              </a:rPr>
              <a:t>P(DX|Po) = prob of disease given pos result</a:t>
            </a:r>
            <a:endParaRPr>
              <a:solidFill>
                <a:srgbClr val="7030A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P(Po│DX) = prob of pos result given disease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P(DX) = prob of disease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B050"/>
                </a:solidFill>
              </a:rPr>
              <a:t>P(Po│¬DX)  = prob of pos result given NO disease (false positive)</a:t>
            </a:r>
            <a:endParaRPr>
              <a:solidFill>
                <a:srgbClr val="00B0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0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B050"/>
                </a:solidFill>
              </a:rPr>
              <a:t>P(¬DX) = prob of NO disease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494299"/>
            <a:ext cx="8839197" cy="89817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7"/>
          <p:cNvSpPr/>
          <p:nvPr/>
        </p:nvSpPr>
        <p:spPr>
          <a:xfrm>
            <a:off x="8200100" y="5825625"/>
            <a:ext cx="791400" cy="5013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 Theorem:</a:t>
            </a:r>
            <a:endParaRPr/>
          </a:p>
        </p:txBody>
      </p:sp>
      <p:pic>
        <p:nvPicPr>
          <p:cNvPr id="212" name="Google Shape;21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188" y="1561415"/>
            <a:ext cx="5456117" cy="337188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/>
          <p:nvPr/>
        </p:nvSpPr>
        <p:spPr>
          <a:xfrm>
            <a:off x="731520" y="5241209"/>
            <a:ext cx="716045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Ultimate goal is to calculate the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probability density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is proportional to the likelihood (of our data being correct) and our prior knowledge.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3052689" y="1656398"/>
            <a:ext cx="1814732" cy="548640"/>
          </a:xfrm>
          <a:prstGeom prst="ellipse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>
            <p:ph type="title"/>
          </p:nvPr>
        </p:nvSpPr>
        <p:spPr>
          <a:xfrm>
            <a:off x="327025" y="745825"/>
            <a:ext cx="8490000" cy="12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transposed conditional fallacy </a:t>
            </a:r>
            <a:endParaRPr/>
          </a:p>
        </p:txBody>
      </p:sp>
      <p:sp>
        <p:nvSpPr>
          <p:cNvPr id="220" name="Google Shape;220;p29"/>
          <p:cNvSpPr txBox="1"/>
          <p:nvPr/>
        </p:nvSpPr>
        <p:spPr>
          <a:xfrm>
            <a:off x="377800" y="1747700"/>
            <a:ext cx="85941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P(A|B) is NOT the same as P(B|A).</a:t>
            </a:r>
            <a:br>
              <a:rPr lang="en-US" sz="2400"/>
            </a:br>
            <a:br>
              <a:rPr lang="en-US" sz="2400"/>
            </a:br>
            <a:r>
              <a:rPr lang="en-US" sz="2200"/>
              <a:t>This is often confused, leading people to make incorrect inferences. For example: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P(Data|NotTheory) is represented by the p value (i.e. how likely are your data if the null hypothesis is true).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This is NOT the same as the probability of the null hypothesis being true, given your data - P(NotTheory|Data).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If your p value is 0.01, that does NOT necessarily mean that there is a 0.01 probability that the null hypothesis is true.</a:t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Prosecutor’s fallacy</a:t>
            </a:r>
            <a:endParaRPr/>
          </a:p>
        </p:txBody>
      </p:sp>
      <p:sp>
        <p:nvSpPr>
          <p:cNvPr id="226" name="Google Shape;226;p30"/>
          <p:cNvSpPr txBox="1"/>
          <p:nvPr/>
        </p:nvSpPr>
        <p:spPr>
          <a:xfrm>
            <a:off x="648950" y="1805475"/>
            <a:ext cx="75363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 = Forensic evidence against a suspect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 = innocent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P(E|I) is unlikely - it is unlikely that there would be forensic evidence against an innocent person.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However, this does not necessarily mean that P(I|E) - the probability that the person is innocent, given the forensic evidence against them - is equally unlikely. But this is a common logical fallacy.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>
            <p:ph type="title"/>
          </p:nvPr>
        </p:nvSpPr>
        <p:spPr>
          <a:xfrm>
            <a:off x="288925" y="908050"/>
            <a:ext cx="8490000" cy="12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it is still a little confusing..</a:t>
            </a:r>
            <a:endParaRPr/>
          </a:p>
        </p:txBody>
      </p:sp>
      <p:sp>
        <p:nvSpPr>
          <p:cNvPr id="232" name="Google Shape;232;p31"/>
          <p:cNvSpPr txBox="1"/>
          <p:nvPr/>
        </p:nvSpPr>
        <p:spPr>
          <a:xfrm>
            <a:off x="1599725" y="2017050"/>
            <a:ext cx="5870400" cy="16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 (</a:t>
            </a:r>
            <a:r>
              <a:rPr lang="en-US" sz="3600">
                <a:solidFill>
                  <a:schemeClr val="dk1"/>
                </a:solidFill>
              </a:rPr>
              <a:t>eaten by a shark| dead</a:t>
            </a:r>
            <a:r>
              <a:rPr lang="en-US" sz="3600"/>
              <a:t>)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is not the same as</a:t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 (dead| </a:t>
            </a:r>
            <a:r>
              <a:rPr lang="en-US" sz="3600">
                <a:solidFill>
                  <a:schemeClr val="dk1"/>
                </a:solidFill>
              </a:rPr>
              <a:t>eaten by a shark)</a:t>
            </a:r>
            <a:endParaRPr sz="3600"/>
          </a:p>
        </p:txBody>
      </p:sp>
      <p:pic>
        <p:nvPicPr>
          <p:cNvPr id="233" name="Google Shape;2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8075" y="3226750"/>
            <a:ext cx="2305593" cy="12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30200" y="2060575"/>
            <a:ext cx="8489950" cy="345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/>
              <a:t>Background on Bayes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Probability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Bayes theorem and Examples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Worked example - Coin flipping model</a:t>
            </a:r>
            <a:endParaRPr/>
          </a:p>
          <a:p>
            <a:pPr indent="-2794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Classical vs Bayesian approaches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Coin flipping model:</a:t>
            </a:r>
            <a:endParaRPr/>
          </a:p>
        </p:txBody>
      </p:sp>
      <p:sp>
        <p:nvSpPr>
          <p:cNvPr id="239" name="Google Shape;239;p32"/>
          <p:cNvSpPr txBox="1"/>
          <p:nvPr/>
        </p:nvSpPr>
        <p:spPr>
          <a:xfrm>
            <a:off x="584275" y="1975325"/>
            <a:ext cx="7470000" cy="23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•Someone flips coin.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•We don’t know if the coin is fair or not.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•We are told only the outcome of the coin flipping.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Coin flipping model:</a:t>
            </a:r>
            <a:endParaRPr/>
          </a:p>
        </p:txBody>
      </p:sp>
      <p:sp>
        <p:nvSpPr>
          <p:cNvPr id="245" name="Google Shape;245;p33"/>
          <p:cNvSpPr txBox="1"/>
          <p:nvPr/>
        </p:nvSpPr>
        <p:spPr>
          <a:xfrm>
            <a:off x="431225" y="1836225"/>
            <a:ext cx="7080600" cy="15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1</a:t>
            </a:r>
            <a:r>
              <a:rPr baseline="30000" lang="en-US" sz="2400">
                <a:solidFill>
                  <a:schemeClr val="dk1"/>
                </a:solidFill>
              </a:rPr>
              <a:t>st</a:t>
            </a:r>
            <a:r>
              <a:rPr lang="en-US" sz="2400">
                <a:solidFill>
                  <a:schemeClr val="dk1"/>
                </a:solidFill>
              </a:rPr>
              <a:t> Hypothesis: Coin is fair, 50% Heads or Tails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46" name="Google Shape;24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125" y="2562800"/>
            <a:ext cx="2552925" cy="12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3"/>
          <p:cNvSpPr txBox="1"/>
          <p:nvPr/>
        </p:nvSpPr>
        <p:spPr>
          <a:xfrm>
            <a:off x="431225" y="3952350"/>
            <a:ext cx="7845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2</a:t>
            </a:r>
            <a:r>
              <a:rPr baseline="30000" lang="en-US" sz="2400">
                <a:solidFill>
                  <a:schemeClr val="dk1"/>
                </a:solidFill>
              </a:rPr>
              <a:t>nd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chemeClr val="dk1"/>
                </a:solidFill>
              </a:rPr>
              <a:t>Hypothesis: Both side of the coin is heads, 100% Heads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48" name="Google Shape;24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1125" y="4645575"/>
            <a:ext cx="2552925" cy="1175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/>
          <p:nvPr>
            <p:ph type="title"/>
          </p:nvPr>
        </p:nvSpPr>
        <p:spPr>
          <a:xfrm>
            <a:off x="288925" y="908050"/>
            <a:ext cx="8490000" cy="12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Coin flipping model:</a:t>
            </a:r>
            <a:endParaRPr/>
          </a:p>
        </p:txBody>
      </p:sp>
      <p:sp>
        <p:nvSpPr>
          <p:cNvPr id="254" name="Google Shape;254;p34"/>
          <p:cNvSpPr txBox="1"/>
          <p:nvPr/>
        </p:nvSpPr>
        <p:spPr>
          <a:xfrm>
            <a:off x="431225" y="1836225"/>
            <a:ext cx="7080600" cy="15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1</a:t>
            </a:r>
            <a:r>
              <a:rPr baseline="30000" lang="en-US" sz="2400">
                <a:solidFill>
                  <a:schemeClr val="dk1"/>
                </a:solidFill>
              </a:rPr>
              <a:t>st</a:t>
            </a:r>
            <a:r>
              <a:rPr lang="en-US" sz="2400">
                <a:solidFill>
                  <a:schemeClr val="dk1"/>
                </a:solidFill>
              </a:rPr>
              <a:t> Hypothesis: Coin is fair, 50% Heads or Tails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55" name="Google Shape;25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125" y="2562800"/>
            <a:ext cx="2552925" cy="12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4"/>
          <p:cNvSpPr txBox="1"/>
          <p:nvPr/>
        </p:nvSpPr>
        <p:spPr>
          <a:xfrm>
            <a:off x="288925" y="3952450"/>
            <a:ext cx="7845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2</a:t>
            </a:r>
            <a:r>
              <a:rPr baseline="30000" lang="en-US" sz="2400">
                <a:solidFill>
                  <a:schemeClr val="dk1"/>
                </a:solidFill>
              </a:rPr>
              <a:t>nd</a:t>
            </a:r>
            <a:r>
              <a:rPr lang="en-US" sz="2400">
                <a:solidFill>
                  <a:schemeClr val="dk1"/>
                </a:solidFill>
              </a:rPr>
              <a:t> Hypothesis: Both side of the coin is heads, 100% Heads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57" name="Google Shape;25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1125" y="4645575"/>
            <a:ext cx="2552925" cy="117536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4"/>
          <p:cNvSpPr txBox="1"/>
          <p:nvPr/>
        </p:nvSpPr>
        <p:spPr>
          <a:xfrm>
            <a:off x="5230450" y="2833150"/>
            <a:ext cx="36168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P(A = Fair Coin) = 0.99</a:t>
            </a:r>
            <a:endParaRPr sz="2400"/>
          </a:p>
        </p:txBody>
      </p:sp>
      <p:sp>
        <p:nvSpPr>
          <p:cNvPr id="259" name="Google Shape;259;p34"/>
          <p:cNvSpPr txBox="1"/>
          <p:nvPr/>
        </p:nvSpPr>
        <p:spPr>
          <a:xfrm>
            <a:off x="5230450" y="4762100"/>
            <a:ext cx="36168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P(A = Unfair Coin) = 0.01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Coin flipping model:</a:t>
            </a:r>
            <a:endParaRPr/>
          </a:p>
        </p:txBody>
      </p:sp>
      <p:pic>
        <p:nvPicPr>
          <p:cNvPr id="265" name="Google Shape;2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651" y="2205051"/>
            <a:ext cx="8356700" cy="348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825" y="2725901"/>
            <a:ext cx="863699" cy="86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Coin flipping model:</a:t>
            </a:r>
            <a:endParaRPr/>
          </a:p>
        </p:txBody>
      </p:sp>
      <p:pic>
        <p:nvPicPr>
          <p:cNvPr id="272" name="Google Shape;27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01" y="2205050"/>
            <a:ext cx="8303176" cy="34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Coin flipping model:</a:t>
            </a:r>
            <a:endParaRPr/>
          </a:p>
        </p:txBody>
      </p:sp>
      <p:pic>
        <p:nvPicPr>
          <p:cNvPr id="278" name="Google Shape;27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763" y="2329626"/>
            <a:ext cx="8626476" cy="3596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375" y="2851372"/>
            <a:ext cx="988275" cy="9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Coin flipping model:</a:t>
            </a:r>
            <a:endParaRPr/>
          </a:p>
        </p:txBody>
      </p:sp>
      <p:pic>
        <p:nvPicPr>
          <p:cNvPr id="285" name="Google Shape;28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400" y="2357456"/>
            <a:ext cx="1297000" cy="12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925" y="2357455"/>
            <a:ext cx="1297000" cy="12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8"/>
          <p:cNvSpPr txBox="1"/>
          <p:nvPr/>
        </p:nvSpPr>
        <p:spPr>
          <a:xfrm>
            <a:off x="496200" y="3992400"/>
            <a:ext cx="8151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Coin is flipped a second time and it is heads again.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Posterior in the previous time step becomes the new prior!!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Coin flipping model:</a:t>
            </a:r>
            <a:endParaRPr/>
          </a:p>
        </p:txBody>
      </p:sp>
      <p:pic>
        <p:nvPicPr>
          <p:cNvPr id="293" name="Google Shape;29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675" y="2051426"/>
            <a:ext cx="8722649" cy="36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Hypothesis testing: Classical vs Bayes</a:t>
            </a:r>
            <a:endParaRPr/>
          </a:p>
        </p:txBody>
      </p:sp>
      <p:sp>
        <p:nvSpPr>
          <p:cNvPr id="299" name="Google Shape;299;p40"/>
          <p:cNvSpPr/>
          <p:nvPr/>
        </p:nvSpPr>
        <p:spPr>
          <a:xfrm>
            <a:off x="824040" y="1434604"/>
            <a:ext cx="2932034" cy="77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512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Classical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Define the null hypothesis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H0: Coin is fair θ=0.5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0"/>
          <p:cNvSpPr/>
          <p:nvPr/>
        </p:nvSpPr>
        <p:spPr>
          <a:xfrm>
            <a:off x="453240" y="2463844"/>
            <a:ext cx="7744425" cy="40195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27879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880" y="2517848"/>
            <a:ext cx="4434120" cy="300852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0"/>
          <p:cNvSpPr/>
          <p:nvPr/>
        </p:nvSpPr>
        <p:spPr>
          <a:xfrm>
            <a:off x="5223820" y="1434604"/>
            <a:ext cx="3096139" cy="77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512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Bayesian Inference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Define a hypothesis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H: θ&gt;0.1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04825" y="2530757"/>
            <a:ext cx="4701295" cy="289263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0"/>
          <p:cNvSpPr/>
          <p:nvPr/>
        </p:nvSpPr>
        <p:spPr>
          <a:xfrm>
            <a:off x="7203705" y="4104985"/>
            <a:ext cx="993960" cy="36864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3012" l="0" r="0" t="0"/>
            </a:stretch>
          </a:blip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 txBox="1"/>
          <p:nvPr>
            <p:ph type="title"/>
          </p:nvPr>
        </p:nvSpPr>
        <p:spPr>
          <a:xfrm>
            <a:off x="288925" y="908050"/>
            <a:ext cx="84900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Bayesian vs Frequentist </a:t>
            </a:r>
            <a:endParaRPr/>
          </a:p>
        </p:txBody>
      </p:sp>
      <p:sp>
        <p:nvSpPr>
          <p:cNvPr id="310" name="Google Shape;310;p41"/>
          <p:cNvSpPr txBox="1"/>
          <p:nvPr>
            <p:ph idx="1" type="body"/>
          </p:nvPr>
        </p:nvSpPr>
        <p:spPr>
          <a:xfrm>
            <a:off x="327000" y="1843375"/>
            <a:ext cx="8490000" cy="3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Bayesian Inference: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• uses probabilities for both hypotheses and data.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• depends on the prior and likelihood of observed data.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• requires one to know or construct a ‘subjective prior’.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• dominated statistical practice before the 20th century.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• may be computationally intensive due to integration over many parameters.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Bayesian Statistics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918503" y="2722186"/>
            <a:ext cx="13804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 Belief</a:t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3521598" y="2722185"/>
            <a:ext cx="219278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Information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6316986" y="2743530"/>
            <a:ext cx="168788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Posterior Belief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5448889" y="2928195"/>
            <a:ext cx="699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2500321" y="2858136"/>
            <a:ext cx="5871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858129" y="4206280"/>
            <a:ext cx="7427742" cy="2446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Bayesian statistics is a mathematical procedure that applies probabilities to statistical problems. It provides people the tools to </a:t>
            </a:r>
            <a:r>
              <a:rPr b="1" i="1" lang="en-US" sz="1800">
                <a:solidFill>
                  <a:schemeClr val="dk1"/>
                </a:solidFill>
              </a:rPr>
              <a:t>update their beliefs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evidence of new data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used as model for the brain (Bayesian brain), history and human behaviour. </a:t>
            </a:r>
            <a:endParaRPr/>
          </a:p>
          <a:p>
            <a:pPr indent="0" lvl="0" marL="36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used to compare evidence for multiple theories (Bayes Factor)</a:t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0927" y="983246"/>
            <a:ext cx="1380464" cy="1480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/>
          <p:nvPr>
            <p:ph type="title"/>
          </p:nvPr>
        </p:nvSpPr>
        <p:spPr>
          <a:xfrm>
            <a:off x="327000" y="755050"/>
            <a:ext cx="84900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Bayesian vs Frequentist </a:t>
            </a:r>
            <a:endParaRPr/>
          </a:p>
        </p:txBody>
      </p:sp>
      <p:sp>
        <p:nvSpPr>
          <p:cNvPr id="316" name="Google Shape;316;p42"/>
          <p:cNvSpPr txBox="1"/>
          <p:nvPr>
            <p:ph idx="1" type="body"/>
          </p:nvPr>
        </p:nvSpPr>
        <p:spPr>
          <a:xfrm>
            <a:off x="327000" y="1593550"/>
            <a:ext cx="8490000" cy="3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Frequentist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Inference: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ever uses or gives the probability of a hypothesis (no prior or posterior).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• depends on the likelihood P(D | H)) for both observed and unobserved data.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• does not require a prior.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• dominated statistical practice during the 20th century.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• tends to be less computationally intensive.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/>
          <p:nvPr>
            <p:ph type="title"/>
          </p:nvPr>
        </p:nvSpPr>
        <p:spPr>
          <a:xfrm>
            <a:off x="327000" y="755050"/>
            <a:ext cx="84900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Bayesian Inference - </a:t>
            </a:r>
            <a:endParaRPr/>
          </a:p>
        </p:txBody>
      </p:sp>
      <p:sp>
        <p:nvSpPr>
          <p:cNvPr id="322" name="Google Shape;322;p43"/>
          <p:cNvSpPr txBox="1"/>
          <p:nvPr>
            <p:ph idx="1" type="body"/>
          </p:nvPr>
        </p:nvSpPr>
        <p:spPr>
          <a:xfrm>
            <a:off x="327000" y="1941300"/>
            <a:ext cx="8490000" cy="3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Critique: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A subjective prior is subjective. There is no single method for choosing a prior, so different people will produce different priors and may therefore arrive at different posteriors and conclusions.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Philosophical objections to assigning probabilities to hypotheses, as hypotheses do not constitute outcomes of repeatable experiments in which one can measure long-term frequency. In contrast to a hypothesis which is either true or false i.e. treatment 1 is better than treatment 2 or its not.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800"/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800"/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800"/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800"/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"/>
          <p:cNvSpPr txBox="1"/>
          <p:nvPr>
            <p:ph type="title"/>
          </p:nvPr>
        </p:nvSpPr>
        <p:spPr>
          <a:xfrm>
            <a:off x="327000" y="755050"/>
            <a:ext cx="84900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Bayesian Inference - </a:t>
            </a:r>
            <a:endParaRPr/>
          </a:p>
        </p:txBody>
      </p:sp>
      <p:sp>
        <p:nvSpPr>
          <p:cNvPr id="328" name="Google Shape;328;p44"/>
          <p:cNvSpPr txBox="1"/>
          <p:nvPr>
            <p:ph idx="1" type="body"/>
          </p:nvPr>
        </p:nvSpPr>
        <p:spPr>
          <a:xfrm>
            <a:off x="396550" y="1774375"/>
            <a:ext cx="8490000" cy="3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Defense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probability of hypotheses is exactly what we need to make decisions. When the doctor tells me a screening test came back positive I want to know what is the probability this means I’m sick. That is, I want to know the probability of the hypothesis “I’m sick”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Using Bayes’ theorem is logically rigorous. Once we have a prior all our calculations have the certainty of deductive logic.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By trying different priors we can see how sensitive our results are to the choice of prior.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It is easy to communicate a result framed in terms of probabilities of hypotheses.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334" name="Google Shape;334;p45"/>
          <p:cNvSpPr txBox="1"/>
          <p:nvPr>
            <p:ph idx="1" type="body"/>
          </p:nvPr>
        </p:nvSpPr>
        <p:spPr>
          <a:xfrm>
            <a:off x="327000" y="1845800"/>
            <a:ext cx="8490000" cy="3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Bayesian statistics is a mathematical procedure that applies probabilities to statistical problems. It provides people the tools to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update their beliefs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in the evidence of new data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Bayes theorem and bayesian inference are based on conditional probability P(Hypothesis|Data)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Ultimate goal is to calculate the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posterior probability density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, which is proportional to the likelihood (of our data being correct) and our prior knowledge.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"/>
          <p:cNvSpPr txBox="1"/>
          <p:nvPr>
            <p:ph type="title"/>
          </p:nvPr>
        </p:nvSpPr>
        <p:spPr>
          <a:xfrm>
            <a:off x="233300" y="1353175"/>
            <a:ext cx="8490000" cy="12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340" name="Google Shape;340;p46"/>
          <p:cNvSpPr txBox="1"/>
          <p:nvPr>
            <p:ph idx="1" type="body"/>
          </p:nvPr>
        </p:nvSpPr>
        <p:spPr>
          <a:xfrm>
            <a:off x="330200" y="2708276"/>
            <a:ext cx="8489950" cy="1504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To our expert Peter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To previous MfD course slides</a:t>
            </a:r>
            <a:endParaRPr/>
          </a:p>
          <a:p>
            <a:pPr indent="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6"/>
          <p:cNvSpPr txBox="1"/>
          <p:nvPr/>
        </p:nvSpPr>
        <p:spPr>
          <a:xfrm>
            <a:off x="3099200" y="4691000"/>
            <a:ext cx="2758200" cy="12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 txBox="1"/>
          <p:nvPr>
            <p:ph type="title"/>
          </p:nvPr>
        </p:nvSpPr>
        <p:spPr>
          <a:xfrm>
            <a:off x="288925" y="908050"/>
            <a:ext cx="8489950" cy="625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347" name="Google Shape;347;p47"/>
          <p:cNvSpPr txBox="1"/>
          <p:nvPr>
            <p:ph idx="1" type="body"/>
          </p:nvPr>
        </p:nvSpPr>
        <p:spPr>
          <a:xfrm>
            <a:off x="330200" y="1796789"/>
            <a:ext cx="8489950" cy="545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429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US" sz="2400">
                <a:solidFill>
                  <a:srgbClr val="333333"/>
                </a:solidFill>
              </a:rPr>
              <a:t>Previous MfD slides</a:t>
            </a:r>
            <a:endParaRPr sz="2400">
              <a:solidFill>
                <a:srgbClr val="333333"/>
              </a:solidFill>
            </a:endParaRPr>
          </a:p>
          <a:p>
            <a:pPr indent="-381000" lvl="0" marL="3429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US" sz="2400">
                <a:solidFill>
                  <a:srgbClr val="333333"/>
                </a:solidFill>
              </a:rPr>
              <a:t>Bayesian statistics - a comprehensive course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https://www.youtube.com/watch?v=U1HbB0ATZ_A&amp;list=PLFDbGp5YzjqXQ4oE4w9GVWdiokWB9gEpm&amp;index=1</a:t>
            </a:r>
            <a:endParaRPr sz="2400">
              <a:solidFill>
                <a:srgbClr val="333333"/>
              </a:solidFill>
            </a:endParaRPr>
          </a:p>
          <a:p>
            <a:pPr indent="-381000" lvl="0" marL="3429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https://www.analyticsvidhya.com/blog/2016/06/bayesian-statistics-beginners-simple-english/</a:t>
            </a:r>
            <a:endParaRPr sz="2400">
              <a:solidFill>
                <a:srgbClr val="333333"/>
              </a:solidFill>
            </a:endParaRPr>
          </a:p>
          <a:p>
            <a:pPr indent="-381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US" sz="2400">
                <a:solidFill>
                  <a:srgbClr val="404040"/>
                </a:solidFill>
              </a:rPr>
              <a:t>Bayesian statistics (a very brief introduction) – Ken Rice</a:t>
            </a:r>
            <a:endParaRPr sz="2400">
              <a:solidFill>
                <a:srgbClr val="404040"/>
              </a:solidFill>
            </a:endParaRPr>
          </a:p>
          <a:p>
            <a:pPr indent="-381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http://www.statisticshowto.com/bayes-theorem-problems/</a:t>
            </a:r>
            <a:endParaRPr sz="2400">
              <a:solidFill>
                <a:srgbClr val="404040"/>
              </a:solidFill>
            </a:endParaRPr>
          </a:p>
          <a:p>
            <a:pPr indent="-381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</a:pPr>
            <a:r>
              <a:rPr lang="en-US" sz="2400">
                <a:solidFill>
                  <a:srgbClr val="404040"/>
                </a:solidFill>
              </a:rPr>
              <a:t>Dr. Stephen Dewitt - Introduction to Statistics for Psychology course</a:t>
            </a:r>
            <a:endParaRPr sz="2400">
              <a:solidFill>
                <a:srgbClr val="404040"/>
              </a:solidFill>
            </a:endParaRPr>
          </a:p>
          <a:p>
            <a:pPr indent="-381000" lvl="0" marL="3429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6"/>
              </a:rPr>
              <a:t>https://ocw.mit.edu/courses/mathematics/18-05-introduction-to-probability-and-statistics-spring-2014/class-slides/</a:t>
            </a:r>
            <a:endParaRPr sz="2400">
              <a:solidFill>
                <a:srgbClr val="333333"/>
              </a:solidFill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333333"/>
              </a:solidFill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605574" y="1389337"/>
            <a:ext cx="8245475" cy="4104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778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Pts val="2800"/>
              <a:buFont typeface="Calibri"/>
              <a:buChar char=" "/>
            </a:pPr>
            <a:r>
              <a:rPr b="1" lang="en-US" sz="2800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Probability of A </a:t>
            </a:r>
            <a:r>
              <a:rPr lang="en-US" sz="2800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occurring: P(A)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Pts val="2800"/>
              <a:buFont typeface="Calibri"/>
              <a:buChar char=" "/>
            </a:pPr>
            <a:r>
              <a:rPr b="1" lang="en-US" sz="2800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Probability of B </a:t>
            </a:r>
            <a:r>
              <a:rPr lang="en-US" sz="2800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occurring: P(B)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Pts val="2800"/>
              <a:buFont typeface="Calibri"/>
              <a:buChar char=" "/>
            </a:pPr>
            <a:r>
              <a:rPr b="1" lang="en-US" sz="2800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Joint probability </a:t>
            </a:r>
            <a:r>
              <a:rPr lang="en-US" sz="2800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(A AND B both occurring): P(A,B)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8627" y="936160"/>
            <a:ext cx="1548973" cy="142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5175" y="2683349"/>
            <a:ext cx="1797904" cy="132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3012" y="5033058"/>
            <a:ext cx="2482229" cy="1369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400" y="1390450"/>
            <a:ext cx="78867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4875" y="2086000"/>
            <a:ext cx="27051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1625" y="4730850"/>
            <a:ext cx="2000250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605574" y="1389337"/>
            <a:ext cx="8245500" cy="4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Conditional</a:t>
            </a:r>
            <a:r>
              <a:rPr b="1" lang="en-US" sz="2800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probability </a:t>
            </a:r>
            <a:r>
              <a:rPr lang="en-US" sz="2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Probability of A given B - </a:t>
            </a:r>
            <a:r>
              <a:rPr b="1" lang="en-US" sz="2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P(A|B)</a:t>
            </a:r>
            <a:r>
              <a:rPr b="1" lang="en-US" sz="2800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8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4757475" y="2449750"/>
            <a:ext cx="4093500" cy="20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Set A represents one set of events and Set B represents another. We wish to calculate the probability of A given B has already happened</a:t>
            </a:r>
            <a:endParaRPr sz="1800"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00" y="2391476"/>
            <a:ext cx="4093500" cy="220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8925" y="4694713"/>
            <a:ext cx="3486150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example: </a:t>
            </a:r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2342" y="1955800"/>
            <a:ext cx="2231758" cy="14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1600" y="1953498"/>
            <a:ext cx="2235200" cy="149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7037" y="3614735"/>
            <a:ext cx="449263" cy="44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53589" y="3614734"/>
            <a:ext cx="449263" cy="44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0141" y="3614733"/>
            <a:ext cx="449263" cy="44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74568" y="3614737"/>
            <a:ext cx="449263" cy="44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53589" y="4214256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7417" y="4211954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34772" y="4940300"/>
            <a:ext cx="2905125" cy="1634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example: </a:t>
            </a: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431225" y="1655400"/>
            <a:ext cx="68718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858"/>
                </a:solidFill>
                <a:highlight>
                  <a:srgbClr val="FFFFFF"/>
                </a:highlight>
              </a:rPr>
              <a:t>Suppose, </a:t>
            </a:r>
            <a:r>
              <a:rPr b="1" lang="en-US" sz="1800">
                <a:solidFill>
                  <a:srgbClr val="595858"/>
                </a:solidFill>
                <a:highlight>
                  <a:srgbClr val="FFFFFF"/>
                </a:highlight>
              </a:rPr>
              <a:t>B</a:t>
            </a:r>
            <a:r>
              <a:rPr lang="en-US" sz="1800">
                <a:solidFill>
                  <a:srgbClr val="595858"/>
                </a:solidFill>
                <a:highlight>
                  <a:srgbClr val="FFFFFF"/>
                </a:highlight>
              </a:rPr>
              <a:t> be the </a:t>
            </a:r>
            <a:r>
              <a:rPr b="1" lang="en-US" sz="1800">
                <a:solidFill>
                  <a:srgbClr val="595858"/>
                </a:solidFill>
                <a:highlight>
                  <a:srgbClr val="FFFFFF"/>
                </a:highlight>
              </a:rPr>
              <a:t>event of James Hunt winning </a:t>
            </a:r>
            <a:endParaRPr b="1"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858"/>
                </a:solidFill>
                <a:highlight>
                  <a:srgbClr val="FFFFFF"/>
                </a:highlight>
              </a:rPr>
              <a:t>and </a:t>
            </a:r>
            <a:endParaRPr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858"/>
                </a:solidFill>
                <a:highlight>
                  <a:srgbClr val="FFFFFF"/>
                </a:highlight>
              </a:rPr>
              <a:t>Let </a:t>
            </a:r>
            <a:r>
              <a:rPr b="1" lang="en-US" sz="1800">
                <a:solidFill>
                  <a:srgbClr val="595858"/>
                </a:solidFill>
                <a:highlight>
                  <a:srgbClr val="FFFFFF"/>
                </a:highlight>
              </a:rPr>
              <a:t>A</a:t>
            </a:r>
            <a:r>
              <a:rPr lang="en-US" sz="1800">
                <a:solidFill>
                  <a:srgbClr val="595858"/>
                </a:solidFill>
                <a:highlight>
                  <a:srgbClr val="FFFFFF"/>
                </a:highlight>
              </a:rPr>
              <a:t> be the </a:t>
            </a:r>
            <a:r>
              <a:rPr b="1" lang="en-US" sz="1800">
                <a:solidFill>
                  <a:srgbClr val="595858"/>
                </a:solidFill>
                <a:highlight>
                  <a:srgbClr val="FFFFFF"/>
                </a:highlight>
              </a:rPr>
              <a:t>event of raining.</a:t>
            </a:r>
            <a:endParaRPr b="1"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858"/>
              </a:solidFill>
              <a:highlight>
                <a:srgbClr val="FFFFFF"/>
              </a:highlight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8750" y="1496074"/>
            <a:ext cx="1273002" cy="85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9518" y="1496087"/>
            <a:ext cx="449263" cy="44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817" y="2747229"/>
            <a:ext cx="563563" cy="56356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739575" y="3755900"/>
            <a:ext cx="79152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5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P(A) </a:t>
            </a:r>
            <a:r>
              <a:rPr lang="en-US" sz="1800">
                <a:solidFill>
                  <a:srgbClr val="595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=1/2, since it rained twice out of four days.</a:t>
            </a:r>
            <a:endParaRPr sz="1800">
              <a:solidFill>
                <a:srgbClr val="59585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85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5858"/>
                </a:solidFill>
                <a:highlight>
                  <a:srgbClr val="FFFFFF"/>
                </a:highlight>
              </a:rPr>
              <a:t>P(B)</a:t>
            </a:r>
            <a:r>
              <a:rPr lang="en-US" sz="1800">
                <a:solidFill>
                  <a:srgbClr val="595858"/>
                </a:solidFill>
                <a:highlight>
                  <a:srgbClr val="FFFFFF"/>
                </a:highlight>
              </a:rPr>
              <a:t> is 1/4, since James won only one race out of four.</a:t>
            </a:r>
            <a:endParaRPr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595858"/>
                </a:solidFill>
                <a:highlight>
                  <a:srgbClr val="FFFFFF"/>
                </a:highlight>
              </a:rPr>
              <a:t>P(A|B)</a:t>
            </a:r>
            <a:r>
              <a:rPr lang="en-US" sz="1800">
                <a:solidFill>
                  <a:srgbClr val="595858"/>
                </a:solidFill>
                <a:highlight>
                  <a:srgbClr val="FFFFFF"/>
                </a:highlight>
              </a:rPr>
              <a:t>=1, since it rained every time when James won.</a:t>
            </a:r>
            <a:endParaRPr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1154575" y="5633850"/>
            <a:ext cx="73338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P(JH Win|Rain)</a:t>
            </a:r>
            <a:r>
              <a:rPr lang="en-US" sz="2400"/>
              <a:t> = (1 x 0.25)  </a:t>
            </a:r>
            <a:r>
              <a:rPr lang="en-US" sz="2400"/>
              <a:t>      </a:t>
            </a:r>
            <a:r>
              <a:rPr lang="en-US" sz="2400"/>
              <a:t> =                      50%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                             /0.5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288925" y="908050"/>
            <a:ext cx="8490000" cy="12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example: </a:t>
            </a: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445125" y="2204950"/>
            <a:ext cx="5199900" cy="21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858"/>
                </a:solidFill>
                <a:highlight>
                  <a:srgbClr val="FFFFFF"/>
                </a:highlight>
              </a:rPr>
              <a:t>Substituting the values in the conditional probability formula, we get the probability to be around 50%, which is almost the double of 25% when rain was not taken into account</a:t>
            </a:r>
            <a:endParaRPr b="1"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858"/>
              </a:solidFill>
              <a:highlight>
                <a:srgbClr val="FFFFFF"/>
              </a:highlight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5025" y="2204950"/>
            <a:ext cx="1834499" cy="122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7956" y="2024690"/>
            <a:ext cx="825200" cy="82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21328" y="5393204"/>
            <a:ext cx="825200" cy="8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/>
        </p:nvSpPr>
        <p:spPr>
          <a:xfrm>
            <a:off x="940725" y="4256975"/>
            <a:ext cx="7322100" cy="21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858"/>
                </a:solidFill>
                <a:highlight>
                  <a:srgbClr val="FFFFFF"/>
                </a:highlight>
              </a:rPr>
              <a:t>This further strengthened our belief  of</a:t>
            </a:r>
            <a:r>
              <a:rPr i="1" lang="en-US" sz="2400">
                <a:solidFill>
                  <a:srgbClr val="595858"/>
                </a:solidFill>
                <a:highlight>
                  <a:srgbClr val="FFFFFF"/>
                </a:highlight>
              </a:rPr>
              <a:t> </a:t>
            </a:r>
            <a:r>
              <a:rPr lang="en-US" sz="2400">
                <a:solidFill>
                  <a:srgbClr val="595858"/>
                </a:solidFill>
                <a:highlight>
                  <a:srgbClr val="FFFFFF"/>
                </a:highlight>
              </a:rPr>
              <a:t>James Hunt  winning in the light of new </a:t>
            </a:r>
            <a:r>
              <a:rPr i="1" lang="en-US" sz="2400">
                <a:solidFill>
                  <a:srgbClr val="595858"/>
                </a:solidFill>
                <a:highlight>
                  <a:srgbClr val="FFFFFF"/>
                </a:highlight>
              </a:rPr>
              <a:t>evidence </a:t>
            </a:r>
            <a:r>
              <a:rPr lang="en-US" sz="2400">
                <a:solidFill>
                  <a:srgbClr val="595858"/>
                </a:solidFill>
                <a:highlight>
                  <a:srgbClr val="FFFFFF"/>
                </a:highlight>
              </a:rPr>
              <a:t>i.e rain.</a:t>
            </a:r>
            <a:endParaRPr b="1" sz="24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858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CL Light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