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82" r:id="rId3"/>
    <p:sldId id="398" r:id="rId4"/>
    <p:sldId id="399" r:id="rId5"/>
    <p:sldId id="397" r:id="rId6"/>
    <p:sldId id="383" r:id="rId7"/>
    <p:sldId id="384" r:id="rId8"/>
    <p:sldId id="385" r:id="rId9"/>
    <p:sldId id="386" r:id="rId10"/>
    <p:sldId id="400" r:id="rId11"/>
    <p:sldId id="329" r:id="rId12"/>
    <p:sldId id="370" r:id="rId13"/>
    <p:sldId id="371" r:id="rId14"/>
    <p:sldId id="372" r:id="rId15"/>
    <p:sldId id="373" r:id="rId16"/>
    <p:sldId id="379" r:id="rId17"/>
    <p:sldId id="366" r:id="rId18"/>
    <p:sldId id="367" r:id="rId19"/>
    <p:sldId id="364" r:id="rId20"/>
    <p:sldId id="401" r:id="rId21"/>
    <p:sldId id="334" r:id="rId22"/>
    <p:sldId id="396" r:id="rId23"/>
    <p:sldId id="393" r:id="rId24"/>
    <p:sldId id="447" r:id="rId25"/>
    <p:sldId id="448" r:id="rId26"/>
    <p:sldId id="449" r:id="rId27"/>
    <p:sldId id="450" r:id="rId28"/>
    <p:sldId id="451" r:id="rId29"/>
    <p:sldId id="392" r:id="rId30"/>
    <p:sldId id="455" r:id="rId31"/>
    <p:sldId id="456" r:id="rId32"/>
    <p:sldId id="457" r:id="rId33"/>
    <p:sldId id="458" r:id="rId34"/>
    <p:sldId id="459" r:id="rId35"/>
    <p:sldId id="460" r:id="rId36"/>
    <p:sldId id="454" r:id="rId37"/>
    <p:sldId id="461" r:id="rId38"/>
    <p:sldId id="462" r:id="rId39"/>
    <p:sldId id="463" r:id="rId40"/>
    <p:sldId id="464" r:id="rId41"/>
    <p:sldId id="465" r:id="rId42"/>
    <p:sldId id="466" r:id="rId43"/>
    <p:sldId id="468" r:id="rId44"/>
    <p:sldId id="471" r:id="rId45"/>
    <p:sldId id="469" r:id="rId46"/>
    <p:sldId id="470" r:id="rId47"/>
    <p:sldId id="472" r:id="rId48"/>
    <p:sldId id="473" r:id="rId49"/>
    <p:sldId id="389" r:id="rId50"/>
    <p:sldId id="348" r:id="rId51"/>
    <p:sldId id="346" r:id="rId52"/>
    <p:sldId id="354" r:id="rId53"/>
    <p:sldId id="368" r:id="rId54"/>
    <p:sldId id="402" r:id="rId55"/>
    <p:sldId id="330" r:id="rId56"/>
    <p:sldId id="474" r:id="rId57"/>
    <p:sldId id="475" r:id="rId58"/>
    <p:sldId id="403" r:id="rId59"/>
    <p:sldId id="405" r:id="rId60"/>
    <p:sldId id="407" r:id="rId61"/>
    <p:sldId id="406" r:id="rId62"/>
    <p:sldId id="404" r:id="rId63"/>
    <p:sldId id="408" r:id="rId64"/>
    <p:sldId id="409" r:id="rId65"/>
    <p:sldId id="262" r:id="rId66"/>
    <p:sldId id="422" r:id="rId67"/>
    <p:sldId id="423" r:id="rId68"/>
    <p:sldId id="424" r:id="rId69"/>
    <p:sldId id="425" r:id="rId70"/>
    <p:sldId id="426" r:id="rId71"/>
    <p:sldId id="429" r:id="rId72"/>
    <p:sldId id="431" r:id="rId73"/>
    <p:sldId id="430" r:id="rId74"/>
    <p:sldId id="267" r:id="rId75"/>
    <p:sldId id="281" r:id="rId76"/>
    <p:sldId id="280" r:id="rId77"/>
    <p:sldId id="282" r:id="rId78"/>
    <p:sldId id="410" r:id="rId79"/>
    <p:sldId id="411" r:id="rId80"/>
    <p:sldId id="412" r:id="rId81"/>
    <p:sldId id="413" r:id="rId82"/>
    <p:sldId id="414" r:id="rId83"/>
    <p:sldId id="415" r:id="rId84"/>
    <p:sldId id="416" r:id="rId85"/>
    <p:sldId id="417" r:id="rId86"/>
    <p:sldId id="477" r:id="rId87"/>
    <p:sldId id="478" r:id="rId88"/>
    <p:sldId id="434" r:id="rId89"/>
    <p:sldId id="439" r:id="rId90"/>
    <p:sldId id="438" r:id="rId91"/>
    <p:sldId id="437" r:id="rId92"/>
    <p:sldId id="436" r:id="rId93"/>
    <p:sldId id="435" r:id="rId94"/>
    <p:sldId id="419" r:id="rId95"/>
    <p:sldId id="441" r:id="rId96"/>
    <p:sldId id="440" r:id="rId97"/>
    <p:sldId id="443" r:id="rId98"/>
    <p:sldId id="444" r:id="rId99"/>
    <p:sldId id="432" r:id="rId100"/>
    <p:sldId id="433" r:id="rId101"/>
    <p:sldId id="445" r:id="rId102"/>
    <p:sldId id="446"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7FF"/>
    <a:srgbClr val="FFDD29"/>
    <a:srgbClr val="FEDD33"/>
    <a:srgbClr val="53D4FF"/>
    <a:srgbClr val="FF66FF"/>
    <a:srgbClr val="6AE6DA"/>
    <a:srgbClr val="0D93B3"/>
    <a:srgbClr val="D00000"/>
    <a:srgbClr val="C5F1FB"/>
    <a:srgbClr val="075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3412" autoAdjust="0"/>
  </p:normalViewPr>
  <p:slideViewPr>
    <p:cSldViewPr snapToGrid="0">
      <p:cViewPr>
        <p:scale>
          <a:sx n="80" d="100"/>
          <a:sy n="80" d="100"/>
        </p:scale>
        <p:origin x="183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E5560-2CFA-4DC9-BE51-8254B3147CB0}" type="datetimeFigureOut">
              <a:rPr lang="en-GB" smtClean="0"/>
              <a:t>25/02/2020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78F75-2BEA-4856-8487-A22A8005665B}" type="slidenum">
              <a:rPr lang="en-GB" smtClean="0"/>
              <a:t>‹#›</a:t>
            </a:fld>
            <a:endParaRPr lang="en-GB"/>
          </a:p>
        </p:txBody>
      </p:sp>
    </p:spTree>
    <p:extLst>
      <p:ext uri="{BB962C8B-B14F-4D97-AF65-F5344CB8AC3E}">
        <p14:creationId xmlns:p14="http://schemas.microsoft.com/office/powerpoint/2010/main" val="123944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hi-feng.github.io/mcmc-demo/app.html?algorithm=HamiltonianMC&amp;target=banan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2</a:t>
            </a:fld>
            <a:endParaRPr lang="en-GB"/>
          </a:p>
        </p:txBody>
      </p:sp>
    </p:spTree>
    <p:extLst>
      <p:ext uri="{BB962C8B-B14F-4D97-AF65-F5344CB8AC3E}">
        <p14:creationId xmlns:p14="http://schemas.microsoft.com/office/powerpoint/2010/main" val="145479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task to</a:t>
            </a:r>
            <a:r>
              <a:rPr lang="en-US" baseline="0" dirty="0"/>
              <a:t> understand modelling approaches</a:t>
            </a:r>
          </a:p>
          <a:p>
            <a:r>
              <a:rPr lang="en-US" b="1" baseline="0" dirty="0"/>
              <a:t>See 2 stimuli – hip hop dancer (L) or ballet dancer (R), have to select one</a:t>
            </a:r>
          </a:p>
          <a:p>
            <a:r>
              <a:rPr lang="en-US" b="1" baseline="0" dirty="0"/>
              <a:t>See outcome</a:t>
            </a:r>
          </a:p>
          <a:p>
            <a:r>
              <a:rPr lang="en-US" b="1" baseline="0" dirty="0"/>
              <a:t>Goal is to maximize reward over task</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11</a:t>
            </a:fld>
            <a:endParaRPr lang="en-GB"/>
          </a:p>
        </p:txBody>
      </p:sp>
    </p:spTree>
    <p:extLst>
      <p:ext uri="{BB962C8B-B14F-4D97-AF65-F5344CB8AC3E}">
        <p14:creationId xmlns:p14="http://schemas.microsoft.com/office/powerpoint/2010/main" val="37112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a:t>
            </a:r>
            <a:r>
              <a:rPr lang="en-US" b="0" baseline="0" dirty="0"/>
              <a:t> participant has selected ballet dancer</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12</a:t>
            </a:fld>
            <a:endParaRPr lang="en-GB"/>
          </a:p>
        </p:txBody>
      </p:sp>
    </p:spTree>
    <p:extLst>
      <p:ext uri="{BB962C8B-B14F-4D97-AF65-F5344CB8AC3E}">
        <p14:creationId xmlns:p14="http://schemas.microsoft.com/office/powerpoint/2010/main" val="123910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See</a:t>
            </a:r>
            <a:r>
              <a:rPr lang="en-US" b="0" baseline="0" dirty="0"/>
              <a:t> outcome of their choice</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13</a:t>
            </a:fld>
            <a:endParaRPr lang="en-GB"/>
          </a:p>
        </p:txBody>
      </p:sp>
    </p:spTree>
    <p:extLst>
      <p:ext uri="{BB962C8B-B14F-4D97-AF65-F5344CB8AC3E}">
        <p14:creationId xmlns:p14="http://schemas.microsoft.com/office/powerpoint/2010/main" val="362897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trial</a:t>
            </a:r>
            <a:r>
              <a:rPr lang="en-US" baseline="0" dirty="0"/>
              <a:t> – which stimulus would you select next?</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14</a:t>
            </a:fld>
            <a:endParaRPr lang="en-GB"/>
          </a:p>
        </p:txBody>
      </p:sp>
    </p:spTree>
    <p:extLst>
      <p:ext uri="{BB962C8B-B14F-4D97-AF65-F5344CB8AC3E}">
        <p14:creationId xmlns:p14="http://schemas.microsoft.com/office/powerpoint/2010/main" val="328170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task – here are the probabilities of reward given the stimulus choice</a:t>
            </a:r>
          </a:p>
          <a:p>
            <a:r>
              <a:rPr lang="en-US" b="1" dirty="0"/>
              <a:t>For hip hop – 0.7 of the time you get +1, 0.3 of the time you get -1</a:t>
            </a:r>
          </a:p>
          <a:p>
            <a:r>
              <a:rPr lang="en-US" b="1" dirty="0"/>
              <a:t>For ballet</a:t>
            </a:r>
            <a:r>
              <a:rPr lang="en-US" b="1" baseline="0" dirty="0"/>
              <a:t> – the opposite</a:t>
            </a:r>
          </a:p>
          <a:p>
            <a:r>
              <a:rPr lang="en-US" b="1" baseline="0" dirty="0"/>
              <a:t>Experimenter variables – number of stimuli, probabilities and other features in task like reversal or shifts, design according to experimental question</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15</a:t>
            </a:fld>
            <a:endParaRPr lang="en-GB"/>
          </a:p>
        </p:txBody>
      </p:sp>
    </p:spTree>
    <p:extLst>
      <p:ext uri="{BB962C8B-B14F-4D97-AF65-F5344CB8AC3E}">
        <p14:creationId xmlns:p14="http://schemas.microsoft.com/office/powerpoint/2010/main" val="348953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e.g. 100 participants do 100 trials</a:t>
            </a:r>
          </a:p>
          <a:p>
            <a:r>
              <a:rPr lang="en-US" dirty="0"/>
              <a:t>Typical model that people may be more familiar with – modelling relationship</a:t>
            </a:r>
            <a:r>
              <a:rPr lang="en-US" baseline="0" dirty="0"/>
              <a:t> between variables</a:t>
            </a:r>
          </a:p>
          <a:p>
            <a:r>
              <a:rPr lang="en-US" baseline="0" dirty="0"/>
              <a:t>Might </a:t>
            </a:r>
            <a:r>
              <a:rPr lang="en-US" baseline="0" dirty="0" err="1"/>
              <a:t>hypothesise</a:t>
            </a:r>
            <a:r>
              <a:rPr lang="en-US" baseline="0" dirty="0"/>
              <a:t> that people with higher IQ perform better on this task</a:t>
            </a:r>
          </a:p>
          <a:p>
            <a:r>
              <a:rPr lang="en-US" b="1" baseline="0" dirty="0"/>
              <a:t>2 parameters – reduction in dimensions of data</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16</a:t>
            </a:fld>
            <a:endParaRPr lang="en-GB"/>
          </a:p>
        </p:txBody>
      </p:sp>
    </p:spTree>
    <p:extLst>
      <p:ext uri="{BB962C8B-B14F-4D97-AF65-F5344CB8AC3E}">
        <p14:creationId xmlns:p14="http://schemas.microsoft.com/office/powerpoint/2010/main" val="9989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a:t>
            </a:r>
            <a:r>
              <a:rPr lang="en-GB" b="1" baseline="0" dirty="0"/>
              <a:t> neuroscience/psychology, we also want to understand WHY people won more or less – what influenced their choices, and how did they learn from feedback over the trials</a:t>
            </a:r>
          </a:p>
          <a:p>
            <a:r>
              <a:rPr lang="en-GB" b="1" baseline="0" dirty="0"/>
              <a:t>Models to take into account full richness of dataset – trial by trial participant choices</a:t>
            </a:r>
          </a:p>
          <a:p>
            <a:endParaRPr lang="en-GB" b="1" baseline="0" dirty="0"/>
          </a:p>
          <a:p>
            <a:r>
              <a:rPr lang="en-GB" b="1" baseline="0" dirty="0"/>
              <a:t>Give a few examples now: key thing that all of these models will have in common is that they give us a probability of each choice of the participant </a:t>
            </a:r>
          </a:p>
          <a:p>
            <a:r>
              <a:rPr lang="en-GB" b="1" baseline="0" dirty="0"/>
              <a:t>1</a:t>
            </a:r>
            <a:r>
              <a:rPr lang="en-GB" b="1" baseline="30000" dirty="0"/>
              <a:t>st</a:t>
            </a:r>
            <a:r>
              <a:rPr lang="en-GB" b="1" baseline="0" dirty="0"/>
              <a:t> model, simple, constant bias, probability of choosing an option is fixed throughout the task, independent of the outcome</a:t>
            </a:r>
          </a:p>
          <a:p>
            <a:r>
              <a:rPr lang="en-GB" b="1" baseline="0" dirty="0"/>
              <a:t>1 parameter that determines this bias</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17</a:t>
            </a:fld>
            <a:endParaRPr lang="en-GB"/>
          </a:p>
        </p:txBody>
      </p:sp>
    </p:spTree>
    <p:extLst>
      <p:ext uri="{BB962C8B-B14F-4D97-AF65-F5344CB8AC3E}">
        <p14:creationId xmlns:p14="http://schemas.microsoft.com/office/powerpoint/2010/main" val="261793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Slightly more complicated as now choices depend on previous choice and outcome</a:t>
            </a:r>
          </a:p>
          <a:p>
            <a:r>
              <a:rPr lang="en-US" b="1" dirty="0"/>
              <a:t>If won</a:t>
            </a:r>
            <a:r>
              <a:rPr lang="en-US" b="1" baseline="0" dirty="0"/>
              <a:t> on last trial &gt; stick</a:t>
            </a:r>
          </a:p>
          <a:p>
            <a:r>
              <a:rPr lang="en-US" b="1" baseline="0" dirty="0"/>
              <a:t>If lose on last trial &gt; switch</a:t>
            </a:r>
          </a:p>
          <a:p>
            <a:r>
              <a:rPr lang="en-US" b="1" baseline="0" dirty="0"/>
              <a:t>1 parameter that now influences how noisy/random this process is</a:t>
            </a:r>
          </a:p>
          <a:p>
            <a:r>
              <a:rPr lang="en-US" b="1" baseline="0" dirty="0"/>
              <a:t>If this parameter e is high or 1, participants behavior will be deterministic (100% determined by this above rule)</a:t>
            </a:r>
          </a:p>
          <a:p>
            <a:r>
              <a:rPr lang="en-US" b="1" baseline="0" dirty="0"/>
              <a:t>If low, their behavior will be slightly influenced by this rule but more random</a:t>
            </a:r>
          </a:p>
          <a:p>
            <a:r>
              <a:rPr lang="en-US" b="1" baseline="0" dirty="0"/>
              <a:t>Other extreme if e = 0, choice is completely random p(hip hop) = 0.5</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18</a:t>
            </a:fld>
            <a:endParaRPr lang="en-GB"/>
          </a:p>
        </p:txBody>
      </p:sp>
    </p:spTree>
    <p:extLst>
      <p:ext uri="{BB962C8B-B14F-4D97-AF65-F5344CB8AC3E}">
        <p14:creationId xmlns:p14="http://schemas.microsoft.com/office/powerpoint/2010/main" val="58753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Learn</a:t>
            </a:r>
            <a:r>
              <a:rPr lang="en-GB" b="1" baseline="0" dirty="0"/>
              <a:t> stimulus values from experience, common modelling algorithm from RL literature</a:t>
            </a:r>
          </a:p>
          <a:p>
            <a:r>
              <a:rPr lang="en-GB" b="1" baseline="0" dirty="0"/>
              <a:t>Estimate value for stimulus that gets updated based on the difference between the outcome and the previous estimate</a:t>
            </a:r>
          </a:p>
          <a:p>
            <a:r>
              <a:rPr lang="en-GB" b="1" baseline="0" dirty="0"/>
              <a:t>Learning rate that influences how much this feedback is taken into account</a:t>
            </a:r>
          </a:p>
          <a:p>
            <a:endParaRPr lang="en-GB" b="1" baseline="0" dirty="0"/>
          </a:p>
          <a:p>
            <a:r>
              <a:rPr lang="en-GB" b="1" baseline="0" dirty="0"/>
              <a:t>Decision rule that uses makes a choice based on these stimulus values</a:t>
            </a:r>
          </a:p>
          <a:p>
            <a:r>
              <a:rPr lang="en-GB" b="1" baseline="0" dirty="0"/>
              <a:t>Beta determines the influence of the stimulus values on the choice</a:t>
            </a:r>
          </a:p>
          <a:p>
            <a:r>
              <a:rPr lang="en-GB" b="1" baseline="0" dirty="0"/>
              <a:t>High beta, always choose higher valued stimulus</a:t>
            </a:r>
          </a:p>
          <a:p>
            <a:r>
              <a:rPr lang="en-GB" b="1" baseline="0" dirty="0"/>
              <a:t>Low beta, choose at random</a:t>
            </a:r>
          </a:p>
          <a:p>
            <a:r>
              <a:rPr lang="en-GB" b="1" baseline="0" dirty="0"/>
              <a:t>In between – higher probability of choosing higher value stimulus</a:t>
            </a:r>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19</a:t>
            </a:fld>
            <a:endParaRPr lang="en-GB"/>
          </a:p>
        </p:txBody>
      </p:sp>
    </p:spTree>
    <p:extLst>
      <p:ext uri="{BB962C8B-B14F-4D97-AF65-F5344CB8AC3E}">
        <p14:creationId xmlns:p14="http://schemas.microsoft.com/office/powerpoint/2010/main" val="369987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20</a:t>
            </a:fld>
            <a:endParaRPr lang="en-GB"/>
          </a:p>
        </p:txBody>
      </p:sp>
    </p:spTree>
    <p:extLst>
      <p:ext uri="{BB962C8B-B14F-4D97-AF65-F5344CB8AC3E}">
        <p14:creationId xmlns:p14="http://schemas.microsoft.com/office/powerpoint/2010/main" val="49452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3</a:t>
            </a:fld>
            <a:endParaRPr lang="en-GB"/>
          </a:p>
        </p:txBody>
      </p:sp>
    </p:spTree>
    <p:extLst>
      <p:ext uri="{BB962C8B-B14F-4D97-AF65-F5344CB8AC3E}">
        <p14:creationId xmlns:p14="http://schemas.microsoft.com/office/powerpoint/2010/main" val="374935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these models, fix parameters at some known value</a:t>
            </a:r>
          </a:p>
          <a:p>
            <a:r>
              <a:rPr lang="en-GB" dirty="0"/>
              <a:t>And</a:t>
            </a:r>
            <a:r>
              <a:rPr lang="en-GB" baseline="0" dirty="0"/>
              <a:t> use this to generate example data on our task</a:t>
            </a:r>
          </a:p>
          <a:p>
            <a:r>
              <a:rPr lang="en-GB" baseline="0" dirty="0"/>
              <a:t>Result – datasets</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21</a:t>
            </a:fld>
            <a:endParaRPr lang="en-GB"/>
          </a:p>
        </p:txBody>
      </p:sp>
    </p:spTree>
    <p:extLst>
      <p:ext uri="{BB962C8B-B14F-4D97-AF65-F5344CB8AC3E}">
        <p14:creationId xmlns:p14="http://schemas.microsoft.com/office/powerpoint/2010/main" val="381279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solidFill>
                  <a:srgbClr val="FFC000"/>
                </a:solidFill>
              </a:rPr>
              <a:t>In the real world</a:t>
            </a:r>
            <a:r>
              <a:rPr lang="fr-FR" b="1" baseline="0" dirty="0">
                <a:solidFill>
                  <a:srgbClr val="FFC000"/>
                </a:solidFill>
              </a:rPr>
              <a:t> </a:t>
            </a:r>
            <a:r>
              <a:rPr lang="fr-FR" b="1" baseline="0" dirty="0" err="1">
                <a:solidFill>
                  <a:srgbClr val="FFC000"/>
                </a:solidFill>
              </a:rPr>
              <a:t>what</a:t>
            </a:r>
            <a:r>
              <a:rPr lang="fr-FR" b="1" baseline="0" dirty="0">
                <a:solidFill>
                  <a:srgbClr val="FFC000"/>
                </a:solidFill>
              </a:rPr>
              <a:t> </a:t>
            </a:r>
            <a:r>
              <a:rPr lang="fr-FR" b="1" baseline="0" dirty="0" err="1">
                <a:solidFill>
                  <a:srgbClr val="FFC000"/>
                </a:solidFill>
              </a:rPr>
              <a:t>we</a:t>
            </a:r>
            <a:r>
              <a:rPr lang="fr-FR" b="1" baseline="0" dirty="0">
                <a:solidFill>
                  <a:srgbClr val="FFC000"/>
                </a:solidFill>
              </a:rPr>
              <a:t> </a:t>
            </a:r>
            <a:r>
              <a:rPr lang="fr-FR" b="1" baseline="0" dirty="0" err="1">
                <a:solidFill>
                  <a:srgbClr val="FFC000"/>
                </a:solidFill>
              </a:rPr>
              <a:t>want</a:t>
            </a:r>
            <a:r>
              <a:rPr lang="fr-FR" b="1" baseline="0" dirty="0">
                <a:solidFill>
                  <a:srgbClr val="FFC000"/>
                </a:solidFill>
              </a:rPr>
              <a:t> to </a:t>
            </a:r>
            <a:r>
              <a:rPr lang="fr-FR" b="1" baseline="0" dirty="0" err="1">
                <a:solidFill>
                  <a:srgbClr val="FFC000"/>
                </a:solidFill>
              </a:rPr>
              <a:t>be</a:t>
            </a:r>
            <a:r>
              <a:rPr lang="fr-FR" b="1" baseline="0" dirty="0">
                <a:solidFill>
                  <a:srgbClr val="FFC000"/>
                </a:solidFill>
              </a:rPr>
              <a:t> able to do </a:t>
            </a:r>
            <a:r>
              <a:rPr lang="fr-FR" b="1" baseline="0" dirty="0" err="1">
                <a:solidFill>
                  <a:srgbClr val="FFC000"/>
                </a:solidFill>
              </a:rPr>
              <a:t>is</a:t>
            </a:r>
            <a:r>
              <a:rPr lang="fr-FR" b="1" baseline="0" dirty="0">
                <a:solidFill>
                  <a:srgbClr val="FFC000"/>
                </a:solidFill>
              </a:rPr>
              <a:t> </a:t>
            </a:r>
            <a:r>
              <a:rPr lang="fr-FR" b="1" baseline="0" dirty="0" err="1">
                <a:solidFill>
                  <a:srgbClr val="FFC000"/>
                </a:solidFill>
              </a:rPr>
              <a:t>describe</a:t>
            </a:r>
            <a:r>
              <a:rPr lang="fr-FR" b="1" baseline="0" dirty="0">
                <a:solidFill>
                  <a:srgbClr val="FFC000"/>
                </a:solidFill>
              </a:rPr>
              <a:t> peoples </a:t>
            </a:r>
            <a:r>
              <a:rPr lang="fr-FR" b="1" baseline="0" dirty="0" err="1">
                <a:solidFill>
                  <a:srgbClr val="FFC000"/>
                </a:solidFill>
              </a:rPr>
              <a:t>task</a:t>
            </a:r>
            <a:r>
              <a:rPr lang="fr-FR" b="1" baseline="0" dirty="0">
                <a:solidFill>
                  <a:srgbClr val="FFC000"/>
                </a:solidFill>
              </a:rPr>
              <a:t> </a:t>
            </a:r>
            <a:r>
              <a:rPr lang="fr-FR" b="1" baseline="0" dirty="0" err="1">
                <a:solidFill>
                  <a:srgbClr val="FFC000"/>
                </a:solidFill>
              </a:rPr>
              <a:t>behaviour</a:t>
            </a:r>
            <a:r>
              <a:rPr lang="fr-FR" b="1" baseline="0" dirty="0">
                <a:solidFill>
                  <a:srgbClr val="FFC000"/>
                </a:solidFill>
              </a:rPr>
              <a:t> in </a:t>
            </a:r>
            <a:r>
              <a:rPr lang="fr-FR" b="1" baseline="0" dirty="0" err="1">
                <a:solidFill>
                  <a:srgbClr val="FFC000"/>
                </a:solidFill>
              </a:rPr>
              <a:t>terms</a:t>
            </a:r>
            <a:r>
              <a:rPr lang="fr-FR" b="1" baseline="0" dirty="0">
                <a:solidFill>
                  <a:srgbClr val="FFC000"/>
                </a:solidFill>
              </a:rPr>
              <a:t> of </a:t>
            </a:r>
            <a:r>
              <a:rPr lang="fr-FR" b="1" baseline="0" dirty="0" err="1">
                <a:solidFill>
                  <a:srgbClr val="FFC000"/>
                </a:solidFill>
              </a:rPr>
              <a:t>their</a:t>
            </a:r>
            <a:r>
              <a:rPr lang="fr-FR" b="1" baseline="0" dirty="0">
                <a:solidFill>
                  <a:srgbClr val="FFC000"/>
                </a:solidFill>
              </a:rPr>
              <a:t> </a:t>
            </a:r>
            <a:r>
              <a:rPr lang="fr-FR" b="1" baseline="0" dirty="0" err="1">
                <a:solidFill>
                  <a:srgbClr val="FFC000"/>
                </a:solidFill>
              </a:rPr>
              <a:t>parameters</a:t>
            </a:r>
            <a:endParaRPr lang="fr-FR" b="1" baseline="0" dirty="0">
              <a:solidFill>
                <a:srgbClr val="FFC000"/>
              </a:solidFill>
            </a:endParaRPr>
          </a:p>
          <a:p>
            <a:r>
              <a:rPr lang="fr-FR" b="1" baseline="0" dirty="0" err="1">
                <a:solidFill>
                  <a:srgbClr val="FFC000"/>
                </a:solidFill>
              </a:rPr>
              <a:t>We</a:t>
            </a:r>
            <a:r>
              <a:rPr lang="fr-FR" b="1" baseline="0" dirty="0">
                <a:solidFill>
                  <a:srgbClr val="FFC000"/>
                </a:solidFill>
              </a:rPr>
              <a:t> </a:t>
            </a:r>
            <a:r>
              <a:rPr lang="fr-FR" b="1" baseline="0" dirty="0" err="1">
                <a:solidFill>
                  <a:srgbClr val="FFC000"/>
                </a:solidFill>
              </a:rPr>
              <a:t>aren’t</a:t>
            </a:r>
            <a:r>
              <a:rPr lang="fr-FR" b="1" baseline="0" dirty="0">
                <a:solidFill>
                  <a:srgbClr val="FFC000"/>
                </a:solidFill>
              </a:rPr>
              <a:t> </a:t>
            </a:r>
            <a:r>
              <a:rPr lang="fr-FR" b="1" baseline="0" dirty="0" err="1">
                <a:solidFill>
                  <a:srgbClr val="FFC000"/>
                </a:solidFill>
              </a:rPr>
              <a:t>given</a:t>
            </a:r>
            <a:r>
              <a:rPr lang="fr-FR" b="1" baseline="0" dirty="0">
                <a:solidFill>
                  <a:srgbClr val="FFC000"/>
                </a:solidFill>
              </a:rPr>
              <a:t> </a:t>
            </a:r>
            <a:r>
              <a:rPr lang="fr-FR" b="1" baseline="0" dirty="0" err="1">
                <a:solidFill>
                  <a:srgbClr val="FFC000"/>
                </a:solidFill>
              </a:rPr>
              <a:t>their</a:t>
            </a:r>
            <a:r>
              <a:rPr lang="fr-FR" b="1" baseline="0" dirty="0">
                <a:solidFill>
                  <a:srgbClr val="FFC000"/>
                </a:solidFill>
              </a:rPr>
              <a:t> </a:t>
            </a:r>
            <a:r>
              <a:rPr lang="fr-FR" b="1" baseline="0" dirty="0" err="1">
                <a:solidFill>
                  <a:srgbClr val="FFC000"/>
                </a:solidFill>
              </a:rPr>
              <a:t>parameters</a:t>
            </a:r>
            <a:r>
              <a:rPr lang="fr-FR" b="1" baseline="0" dirty="0">
                <a:solidFill>
                  <a:srgbClr val="FFC000"/>
                </a:solidFill>
              </a:rPr>
              <a:t> but have to </a:t>
            </a:r>
            <a:r>
              <a:rPr lang="fr-FR" b="1" baseline="0" dirty="0" err="1">
                <a:solidFill>
                  <a:srgbClr val="FFC000"/>
                </a:solidFill>
              </a:rPr>
              <a:t>estimate</a:t>
            </a:r>
            <a:r>
              <a:rPr lang="fr-FR" b="1" baseline="0" dirty="0">
                <a:solidFill>
                  <a:srgbClr val="FFC000"/>
                </a:solidFill>
              </a:rPr>
              <a:t> </a:t>
            </a:r>
            <a:r>
              <a:rPr lang="fr-FR" b="1" baseline="0" dirty="0" err="1">
                <a:solidFill>
                  <a:srgbClr val="FFC000"/>
                </a:solidFill>
              </a:rPr>
              <a:t>it</a:t>
            </a:r>
            <a:r>
              <a:rPr lang="fr-FR" b="1" baseline="0" dirty="0">
                <a:solidFill>
                  <a:srgbClr val="FFC000"/>
                </a:solidFill>
              </a:rPr>
              <a:t> </a:t>
            </a:r>
            <a:r>
              <a:rPr lang="fr-FR" b="1" baseline="0" dirty="0" err="1">
                <a:solidFill>
                  <a:srgbClr val="FFC000"/>
                </a:solidFill>
              </a:rPr>
              <a:t>from</a:t>
            </a:r>
            <a:r>
              <a:rPr lang="fr-FR" b="1" baseline="0" dirty="0">
                <a:solidFill>
                  <a:srgbClr val="FFC000"/>
                </a:solidFill>
              </a:rPr>
              <a:t> the data</a:t>
            </a:r>
          </a:p>
          <a:p>
            <a:endParaRPr lang="fr-FR" b="1" baseline="0" dirty="0">
              <a:solidFill>
                <a:srgbClr val="FFC000"/>
              </a:solidFill>
            </a:endParaRPr>
          </a:p>
          <a:p>
            <a:r>
              <a:rPr lang="fr-FR" b="1" baseline="0" dirty="0">
                <a:solidFill>
                  <a:srgbClr val="FFC000"/>
                </a:solidFill>
              </a:rPr>
              <a:t>For </a:t>
            </a:r>
            <a:r>
              <a:rPr lang="fr-FR" b="1" baseline="0" dirty="0" err="1">
                <a:solidFill>
                  <a:srgbClr val="FFC000"/>
                </a:solidFill>
              </a:rPr>
              <a:t>example</a:t>
            </a:r>
            <a:r>
              <a:rPr lang="fr-FR" b="1" baseline="0" dirty="0">
                <a:solidFill>
                  <a:srgbClr val="FFC000"/>
                </a:solidFill>
              </a:rPr>
              <a:t> in a </a:t>
            </a:r>
            <a:r>
              <a:rPr lang="fr-FR" b="1" dirty="0" err="1">
                <a:solidFill>
                  <a:srgbClr val="FFC000"/>
                </a:solidFill>
              </a:rPr>
              <a:t>Linear</a:t>
            </a:r>
            <a:r>
              <a:rPr lang="fr-FR" b="1" dirty="0">
                <a:solidFill>
                  <a:srgbClr val="FFC000"/>
                </a:solidFill>
              </a:rPr>
              <a:t> model , </a:t>
            </a:r>
            <a:r>
              <a:rPr lang="fr-FR" b="1" dirty="0" err="1">
                <a:solidFill>
                  <a:srgbClr val="FFC000"/>
                </a:solidFill>
              </a:rPr>
              <a:t>we</a:t>
            </a:r>
            <a:r>
              <a:rPr lang="fr-FR" b="1" dirty="0">
                <a:solidFill>
                  <a:srgbClr val="FFC000"/>
                </a:solidFill>
              </a:rPr>
              <a:t> </a:t>
            </a:r>
            <a:r>
              <a:rPr lang="fr-FR" b="1" dirty="0" err="1">
                <a:solidFill>
                  <a:srgbClr val="FFC000"/>
                </a:solidFill>
              </a:rPr>
              <a:t>find</a:t>
            </a:r>
            <a:r>
              <a:rPr lang="fr-FR" b="1" dirty="0">
                <a:solidFill>
                  <a:srgbClr val="FFC000"/>
                </a:solidFill>
              </a:rPr>
              <a:t> the </a:t>
            </a:r>
            <a:r>
              <a:rPr lang="fr-FR" b="1" dirty="0" err="1">
                <a:solidFill>
                  <a:srgbClr val="FFC000"/>
                </a:solidFill>
              </a:rPr>
              <a:t>slope</a:t>
            </a:r>
            <a:r>
              <a:rPr lang="fr-FR" b="1" dirty="0">
                <a:solidFill>
                  <a:srgbClr val="FFC000"/>
                </a:solidFill>
              </a:rPr>
              <a:t> and </a:t>
            </a:r>
            <a:r>
              <a:rPr lang="fr-FR" b="1" dirty="0" err="1">
                <a:solidFill>
                  <a:srgbClr val="FFC000"/>
                </a:solidFill>
              </a:rPr>
              <a:t>intercept</a:t>
            </a:r>
            <a:r>
              <a:rPr lang="fr-FR" b="1" dirty="0">
                <a:solidFill>
                  <a:srgbClr val="FFC000"/>
                </a:solidFill>
              </a:rPr>
              <a:t> </a:t>
            </a:r>
            <a:r>
              <a:rPr lang="fr-FR" b="1" dirty="0" err="1">
                <a:solidFill>
                  <a:srgbClr val="FFC000"/>
                </a:solidFill>
              </a:rPr>
              <a:t>that</a:t>
            </a:r>
            <a:r>
              <a:rPr lang="fr-FR" b="1" dirty="0">
                <a:solidFill>
                  <a:srgbClr val="FFC000"/>
                </a:solidFill>
              </a:rPr>
              <a:t> best </a:t>
            </a:r>
            <a:r>
              <a:rPr lang="fr-FR" b="1" dirty="0" err="1">
                <a:solidFill>
                  <a:srgbClr val="FFC000"/>
                </a:solidFill>
              </a:rPr>
              <a:t>describes</a:t>
            </a:r>
            <a:r>
              <a:rPr lang="fr-FR" b="1" dirty="0">
                <a:solidFill>
                  <a:srgbClr val="FFC000"/>
                </a:solidFill>
              </a:rPr>
              <a:t> all data</a:t>
            </a:r>
          </a:p>
          <a:p>
            <a:r>
              <a:rPr lang="fr-FR" b="1" dirty="0">
                <a:solidFill>
                  <a:srgbClr val="FFC000"/>
                </a:solidFill>
              </a:rPr>
              <a:t>For </a:t>
            </a:r>
            <a:r>
              <a:rPr lang="fr-FR" b="1" dirty="0" err="1">
                <a:solidFill>
                  <a:srgbClr val="FFC000"/>
                </a:solidFill>
              </a:rPr>
              <a:t>Generative</a:t>
            </a:r>
            <a:r>
              <a:rPr lang="fr-FR" b="1" dirty="0">
                <a:solidFill>
                  <a:srgbClr val="FFC000"/>
                </a:solidFill>
              </a:rPr>
              <a:t> </a:t>
            </a:r>
            <a:r>
              <a:rPr lang="fr-FR" b="1" dirty="0" err="1">
                <a:solidFill>
                  <a:srgbClr val="FFC000"/>
                </a:solidFill>
              </a:rPr>
              <a:t>models</a:t>
            </a:r>
            <a:r>
              <a:rPr lang="fr-FR" b="1" dirty="0">
                <a:solidFill>
                  <a:srgbClr val="FFC000"/>
                </a:solidFill>
              </a:rPr>
              <a:t> , </a:t>
            </a:r>
            <a:r>
              <a:rPr lang="fr-FR" b="1" dirty="0" err="1">
                <a:solidFill>
                  <a:srgbClr val="FFC000"/>
                </a:solidFill>
              </a:rPr>
              <a:t>we</a:t>
            </a:r>
            <a:r>
              <a:rPr lang="fr-FR" b="1" dirty="0">
                <a:solidFill>
                  <a:srgbClr val="FFC000"/>
                </a:solidFill>
              </a:rPr>
              <a:t> </a:t>
            </a:r>
            <a:r>
              <a:rPr lang="fr-FR" b="1" dirty="0" err="1">
                <a:solidFill>
                  <a:srgbClr val="FFC000"/>
                </a:solidFill>
              </a:rPr>
              <a:t>want</a:t>
            </a:r>
            <a:r>
              <a:rPr lang="fr-FR" b="1" dirty="0">
                <a:solidFill>
                  <a:srgbClr val="FFC000"/>
                </a:solidFill>
              </a:rPr>
              <a:t> to </a:t>
            </a:r>
            <a:r>
              <a:rPr lang="fr-FR" b="1" dirty="0" err="1">
                <a:solidFill>
                  <a:srgbClr val="FFC000"/>
                </a:solidFill>
              </a:rPr>
              <a:t>find</a:t>
            </a:r>
            <a:r>
              <a:rPr lang="fr-FR" b="1" dirty="0">
                <a:solidFill>
                  <a:srgbClr val="FFC000"/>
                </a:solidFill>
              </a:rPr>
              <a:t> </a:t>
            </a:r>
            <a:r>
              <a:rPr lang="fr-FR" b="1" dirty="0" err="1">
                <a:solidFill>
                  <a:srgbClr val="FFC000"/>
                </a:solidFill>
              </a:rPr>
              <a:t>parameters</a:t>
            </a:r>
            <a:r>
              <a:rPr lang="fr-FR" b="1" dirty="0">
                <a:solidFill>
                  <a:srgbClr val="FFC000"/>
                </a:solidFill>
              </a:rPr>
              <a:t> </a:t>
            </a:r>
            <a:r>
              <a:rPr lang="fr-FR" b="1" dirty="0" err="1">
                <a:solidFill>
                  <a:srgbClr val="FFC000"/>
                </a:solidFill>
              </a:rPr>
              <a:t>that</a:t>
            </a:r>
            <a:r>
              <a:rPr lang="fr-FR" b="1" dirty="0">
                <a:solidFill>
                  <a:srgbClr val="FFC000"/>
                </a:solidFill>
              </a:rPr>
              <a:t> best</a:t>
            </a:r>
            <a:r>
              <a:rPr lang="fr-FR" b="1" baseline="0" dirty="0">
                <a:solidFill>
                  <a:srgbClr val="FFC000"/>
                </a:solidFill>
              </a:rPr>
              <a:t> </a:t>
            </a:r>
            <a:r>
              <a:rPr lang="fr-FR" b="1" dirty="0" err="1">
                <a:solidFill>
                  <a:srgbClr val="FFC000"/>
                </a:solidFill>
              </a:rPr>
              <a:t>describe</a:t>
            </a:r>
            <a:r>
              <a:rPr lang="fr-FR" b="1" dirty="0">
                <a:solidFill>
                  <a:srgbClr val="FFC000"/>
                </a:solidFill>
              </a:rPr>
              <a:t> </a:t>
            </a:r>
            <a:r>
              <a:rPr lang="fr-FR" b="1" dirty="0" err="1">
                <a:solidFill>
                  <a:srgbClr val="FFC000"/>
                </a:solidFill>
              </a:rPr>
              <a:t>individuals</a:t>
            </a:r>
            <a:r>
              <a:rPr lang="fr-FR" b="1" baseline="0" dirty="0">
                <a:solidFill>
                  <a:srgbClr val="FFC000"/>
                </a:solidFill>
              </a:rPr>
              <a:t> </a:t>
            </a:r>
            <a:r>
              <a:rPr lang="fr-FR" b="1" baseline="0" dirty="0" err="1">
                <a:solidFill>
                  <a:srgbClr val="FFC000"/>
                </a:solidFill>
              </a:rPr>
              <a:t>task</a:t>
            </a:r>
            <a:r>
              <a:rPr lang="fr-FR" b="1" baseline="0" dirty="0">
                <a:solidFill>
                  <a:srgbClr val="FFC000"/>
                </a:solidFill>
              </a:rPr>
              <a:t> performance</a:t>
            </a:r>
          </a:p>
          <a:p>
            <a:endParaRPr lang="fr-FR" b="1" baseline="0" dirty="0">
              <a:solidFill>
                <a:srgbClr val="FFC000"/>
              </a:solidFill>
            </a:endParaRPr>
          </a:p>
          <a:p>
            <a:r>
              <a:rPr lang="fr-FR" b="1" baseline="0" dirty="0">
                <a:solidFill>
                  <a:srgbClr val="FFC000"/>
                </a:solidFill>
              </a:rPr>
              <a:t>How do </a:t>
            </a:r>
            <a:r>
              <a:rPr lang="fr-FR" b="1" baseline="0" dirty="0" err="1">
                <a:solidFill>
                  <a:srgbClr val="FFC000"/>
                </a:solidFill>
              </a:rPr>
              <a:t>we</a:t>
            </a:r>
            <a:r>
              <a:rPr lang="fr-FR" b="1" baseline="0" dirty="0">
                <a:solidFill>
                  <a:srgbClr val="FFC000"/>
                </a:solidFill>
              </a:rPr>
              <a:t> do </a:t>
            </a:r>
            <a:r>
              <a:rPr lang="fr-FR" b="1" baseline="0" dirty="0" err="1">
                <a:solidFill>
                  <a:srgbClr val="FFC000"/>
                </a:solidFill>
              </a:rPr>
              <a:t>this</a:t>
            </a:r>
            <a:r>
              <a:rPr lang="fr-FR" b="1" baseline="0" dirty="0">
                <a:solidFill>
                  <a:srgbClr val="FFC000"/>
                </a:solidFill>
              </a:rPr>
              <a:t>?</a:t>
            </a:r>
            <a:endParaRPr lang="fr-FR" b="1" dirty="0">
              <a:solidFill>
                <a:srgbClr val="FFC000"/>
              </a:solidFill>
            </a:endParaRPr>
          </a:p>
        </p:txBody>
      </p:sp>
      <p:sp>
        <p:nvSpPr>
          <p:cNvPr id="4" name="Slide Number Placeholder 3"/>
          <p:cNvSpPr>
            <a:spLocks noGrp="1"/>
          </p:cNvSpPr>
          <p:nvPr>
            <p:ph type="sldNum" sz="quarter" idx="10"/>
          </p:nvPr>
        </p:nvSpPr>
        <p:spPr/>
        <p:txBody>
          <a:bodyPr/>
          <a:lstStyle/>
          <a:p>
            <a:fld id="{69B78F75-2BEA-4856-8487-A22A8005665B}" type="slidenum">
              <a:rPr lang="en-GB" smtClean="0"/>
              <a:t>22</a:t>
            </a:fld>
            <a:endParaRPr lang="en-GB"/>
          </a:p>
        </p:txBody>
      </p:sp>
    </p:spTree>
    <p:extLst>
      <p:ext uri="{BB962C8B-B14F-4D97-AF65-F5344CB8AC3E}">
        <p14:creationId xmlns:p14="http://schemas.microsoft.com/office/powerpoint/2010/main" val="270669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a:t>
            </a:r>
            <a:r>
              <a:rPr lang="en-GB" baseline="0" dirty="0"/>
              <a:t> </a:t>
            </a:r>
            <a:r>
              <a:rPr lang="en-GB" baseline="0" dirty="0" err="1"/>
              <a:t>bayes</a:t>
            </a:r>
            <a:r>
              <a:rPr lang="en-GB" baseline="0" dirty="0"/>
              <a:t> theorem</a:t>
            </a:r>
          </a:p>
          <a:p>
            <a:r>
              <a:rPr lang="en-GB" baseline="0" dirty="0"/>
              <a:t>We saw this formula last week and discussed how the likelihood is combined with prior to give posterior</a:t>
            </a:r>
          </a:p>
          <a:p>
            <a:r>
              <a:rPr lang="en-GB" baseline="0" dirty="0"/>
              <a:t>Diagram shows this nicely too</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23</a:t>
            </a:fld>
            <a:endParaRPr lang="en-GB"/>
          </a:p>
        </p:txBody>
      </p:sp>
    </p:spTree>
    <p:extLst>
      <p:ext uri="{BB962C8B-B14F-4D97-AF65-F5344CB8AC3E}">
        <p14:creationId xmlns:p14="http://schemas.microsoft.com/office/powerpoint/2010/main" val="127591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 how probable was our hypothesis before observing the evidence?</a:t>
            </a:r>
          </a:p>
        </p:txBody>
      </p:sp>
      <p:sp>
        <p:nvSpPr>
          <p:cNvPr id="4" name="Slide Number Placeholder 3"/>
          <p:cNvSpPr>
            <a:spLocks noGrp="1"/>
          </p:cNvSpPr>
          <p:nvPr>
            <p:ph type="sldNum" sz="quarter" idx="10"/>
          </p:nvPr>
        </p:nvSpPr>
        <p:spPr/>
        <p:txBody>
          <a:bodyPr/>
          <a:lstStyle/>
          <a:p>
            <a:fld id="{69B78F75-2BEA-4856-8487-A22A8005665B}" type="slidenum">
              <a:rPr lang="en-GB" smtClean="0"/>
              <a:t>24</a:t>
            </a:fld>
            <a:endParaRPr lang="en-GB"/>
          </a:p>
        </p:txBody>
      </p:sp>
    </p:spTree>
    <p:extLst>
      <p:ext uri="{BB962C8B-B14F-4D97-AF65-F5344CB8AC3E}">
        <p14:creationId xmlns:p14="http://schemas.microsoft.com/office/powerpoint/2010/main" val="62445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Likelihood – how probable is the evidence given that the hypothesis is true?</a:t>
            </a:r>
          </a:p>
        </p:txBody>
      </p:sp>
      <p:sp>
        <p:nvSpPr>
          <p:cNvPr id="4" name="Slide Number Placeholder 3"/>
          <p:cNvSpPr>
            <a:spLocks noGrp="1"/>
          </p:cNvSpPr>
          <p:nvPr>
            <p:ph type="sldNum" sz="quarter" idx="10"/>
          </p:nvPr>
        </p:nvSpPr>
        <p:spPr/>
        <p:txBody>
          <a:bodyPr/>
          <a:lstStyle/>
          <a:p>
            <a:fld id="{69B78F75-2BEA-4856-8487-A22A8005665B}" type="slidenum">
              <a:rPr lang="en-GB" smtClean="0"/>
              <a:t>25</a:t>
            </a:fld>
            <a:endParaRPr lang="en-GB"/>
          </a:p>
        </p:txBody>
      </p:sp>
    </p:spTree>
    <p:extLst>
      <p:ext uri="{BB962C8B-B14F-4D97-AF65-F5344CB8AC3E}">
        <p14:creationId xmlns:p14="http://schemas.microsoft.com/office/powerpoint/2010/main" val="3328386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Posterior – how probable is the hypothesis given the observed evidence</a:t>
            </a:r>
          </a:p>
        </p:txBody>
      </p:sp>
      <p:sp>
        <p:nvSpPr>
          <p:cNvPr id="4" name="Slide Number Placeholder 3"/>
          <p:cNvSpPr>
            <a:spLocks noGrp="1"/>
          </p:cNvSpPr>
          <p:nvPr>
            <p:ph type="sldNum" sz="quarter" idx="10"/>
          </p:nvPr>
        </p:nvSpPr>
        <p:spPr/>
        <p:txBody>
          <a:bodyPr/>
          <a:lstStyle/>
          <a:p>
            <a:fld id="{69B78F75-2BEA-4856-8487-A22A8005665B}" type="slidenum">
              <a:rPr lang="en-GB" smtClean="0"/>
              <a:t>26</a:t>
            </a:fld>
            <a:endParaRPr lang="en-GB"/>
          </a:p>
        </p:txBody>
      </p:sp>
    </p:spTree>
    <p:extLst>
      <p:ext uri="{BB962C8B-B14F-4D97-AF65-F5344CB8AC3E}">
        <p14:creationId xmlns:p14="http://schemas.microsoft.com/office/powerpoint/2010/main" val="89798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Marginal – how probable</a:t>
            </a:r>
            <a:r>
              <a:rPr lang="en-GB" baseline="0" dirty="0"/>
              <a:t> is the evidence (taking into account all hypothesis)</a:t>
            </a:r>
          </a:p>
          <a:p>
            <a:r>
              <a:rPr lang="en-GB" baseline="0" dirty="0"/>
              <a:t>Normaliser, ensures valid probability distribution </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27</a:t>
            </a:fld>
            <a:endParaRPr lang="en-GB"/>
          </a:p>
        </p:txBody>
      </p:sp>
    </p:spTree>
    <p:extLst>
      <p:ext uri="{BB962C8B-B14F-4D97-AF65-F5344CB8AC3E}">
        <p14:creationId xmlns:p14="http://schemas.microsoft.com/office/powerpoint/2010/main" val="260351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probability of model parameters</a:t>
            </a:r>
          </a:p>
          <a:p>
            <a:r>
              <a:rPr lang="en-GB" dirty="0"/>
              <a:t>Probability of data given model and its parameters</a:t>
            </a:r>
          </a:p>
          <a:p>
            <a:r>
              <a:rPr lang="en-GB" dirty="0"/>
              <a:t>/</a:t>
            </a:r>
            <a:r>
              <a:rPr lang="en-GB" baseline="0" dirty="0"/>
              <a:t> probability of data given model over all sets of parameters</a:t>
            </a:r>
          </a:p>
          <a:p>
            <a:r>
              <a:rPr lang="en-GB" baseline="0" dirty="0"/>
              <a:t>Probability of parameters given data and model</a:t>
            </a:r>
          </a:p>
          <a:p>
            <a:r>
              <a:rPr lang="en-GB" baseline="0" dirty="0"/>
              <a:t>Important probabilities we will use to estimate parameters</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28</a:t>
            </a:fld>
            <a:endParaRPr lang="en-GB"/>
          </a:p>
        </p:txBody>
      </p:sp>
    </p:spTree>
    <p:extLst>
      <p:ext uri="{BB962C8B-B14F-4D97-AF65-F5344CB8AC3E}">
        <p14:creationId xmlns:p14="http://schemas.microsoft.com/office/powerpoint/2010/main" val="202307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29</a:t>
            </a:fld>
            <a:endParaRPr lang="en-GB"/>
          </a:p>
        </p:txBody>
      </p:sp>
    </p:spTree>
    <p:extLst>
      <p:ext uri="{BB962C8B-B14F-4D97-AF65-F5344CB8AC3E}">
        <p14:creationId xmlns:p14="http://schemas.microsoft.com/office/powerpoint/2010/main" val="255038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30</a:t>
            </a:fld>
            <a:endParaRPr lang="en-GB"/>
          </a:p>
        </p:txBody>
      </p:sp>
    </p:spTree>
    <p:extLst>
      <p:ext uri="{BB962C8B-B14F-4D97-AF65-F5344CB8AC3E}">
        <p14:creationId xmlns:p14="http://schemas.microsoft.com/office/powerpoint/2010/main" val="423762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4</a:t>
            </a:fld>
            <a:endParaRPr lang="en-GB"/>
          </a:p>
        </p:txBody>
      </p:sp>
    </p:spTree>
    <p:extLst>
      <p:ext uri="{BB962C8B-B14F-4D97-AF65-F5344CB8AC3E}">
        <p14:creationId xmlns:p14="http://schemas.microsoft.com/office/powerpoint/2010/main" val="3377686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31</a:t>
            </a:fld>
            <a:endParaRPr lang="en-GB"/>
          </a:p>
        </p:txBody>
      </p:sp>
    </p:spTree>
    <p:extLst>
      <p:ext uri="{BB962C8B-B14F-4D97-AF65-F5344CB8AC3E}">
        <p14:creationId xmlns:p14="http://schemas.microsoft.com/office/powerpoint/2010/main" val="215174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32</a:t>
            </a:fld>
            <a:endParaRPr lang="en-GB"/>
          </a:p>
        </p:txBody>
      </p:sp>
    </p:spTree>
    <p:extLst>
      <p:ext uri="{BB962C8B-B14F-4D97-AF65-F5344CB8AC3E}">
        <p14:creationId xmlns:p14="http://schemas.microsoft.com/office/powerpoint/2010/main" val="2205756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33</a:t>
            </a:fld>
            <a:endParaRPr lang="en-GB"/>
          </a:p>
        </p:txBody>
      </p:sp>
    </p:spTree>
    <p:extLst>
      <p:ext uri="{BB962C8B-B14F-4D97-AF65-F5344CB8AC3E}">
        <p14:creationId xmlns:p14="http://schemas.microsoft.com/office/powerpoint/2010/main" val="2846343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34</a:t>
            </a:fld>
            <a:endParaRPr lang="en-GB"/>
          </a:p>
        </p:txBody>
      </p:sp>
    </p:spTree>
    <p:extLst>
      <p:ext uri="{BB962C8B-B14F-4D97-AF65-F5344CB8AC3E}">
        <p14:creationId xmlns:p14="http://schemas.microsoft.com/office/powerpoint/2010/main" val="1996148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35</a:t>
            </a:fld>
            <a:endParaRPr lang="en-GB"/>
          </a:p>
        </p:txBody>
      </p:sp>
    </p:spTree>
    <p:extLst>
      <p:ext uri="{BB962C8B-B14F-4D97-AF65-F5344CB8AC3E}">
        <p14:creationId xmlns:p14="http://schemas.microsoft.com/office/powerpoint/2010/main" val="23100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36</a:t>
            </a:fld>
            <a:endParaRPr lang="en-GB"/>
          </a:p>
        </p:txBody>
      </p:sp>
    </p:spTree>
    <p:extLst>
      <p:ext uri="{BB962C8B-B14F-4D97-AF65-F5344CB8AC3E}">
        <p14:creationId xmlns:p14="http://schemas.microsoft.com/office/powerpoint/2010/main" val="1201024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37</a:t>
            </a:fld>
            <a:endParaRPr lang="en-GB"/>
          </a:p>
        </p:txBody>
      </p:sp>
    </p:spTree>
    <p:extLst>
      <p:ext uri="{BB962C8B-B14F-4D97-AF65-F5344CB8AC3E}">
        <p14:creationId xmlns:p14="http://schemas.microsoft.com/office/powerpoint/2010/main" val="3581826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38</a:t>
            </a:fld>
            <a:endParaRPr lang="en-GB"/>
          </a:p>
        </p:txBody>
      </p:sp>
    </p:spTree>
    <p:extLst>
      <p:ext uri="{BB962C8B-B14F-4D97-AF65-F5344CB8AC3E}">
        <p14:creationId xmlns:p14="http://schemas.microsoft.com/office/powerpoint/2010/main" val="4136670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39</a:t>
            </a:fld>
            <a:endParaRPr lang="en-GB"/>
          </a:p>
        </p:txBody>
      </p:sp>
    </p:spTree>
    <p:extLst>
      <p:ext uri="{BB962C8B-B14F-4D97-AF65-F5344CB8AC3E}">
        <p14:creationId xmlns:p14="http://schemas.microsoft.com/office/powerpoint/2010/main" val="2462226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40</a:t>
            </a:fld>
            <a:endParaRPr lang="en-GB"/>
          </a:p>
        </p:txBody>
      </p:sp>
    </p:spTree>
    <p:extLst>
      <p:ext uri="{BB962C8B-B14F-4D97-AF65-F5344CB8AC3E}">
        <p14:creationId xmlns:p14="http://schemas.microsoft.com/office/powerpoint/2010/main" val="173139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a:t>
            </a:fld>
            <a:endParaRPr lang="en-GB"/>
          </a:p>
        </p:txBody>
      </p:sp>
    </p:spTree>
    <p:extLst>
      <p:ext uri="{BB962C8B-B14F-4D97-AF65-F5344CB8AC3E}">
        <p14:creationId xmlns:p14="http://schemas.microsoft.com/office/powerpoint/2010/main" val="4220281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41</a:t>
            </a:fld>
            <a:endParaRPr lang="en-GB"/>
          </a:p>
        </p:txBody>
      </p:sp>
    </p:spTree>
    <p:extLst>
      <p:ext uri="{BB962C8B-B14F-4D97-AF65-F5344CB8AC3E}">
        <p14:creationId xmlns:p14="http://schemas.microsoft.com/office/powerpoint/2010/main" val="1718157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42</a:t>
            </a:fld>
            <a:endParaRPr lang="en-GB"/>
          </a:p>
        </p:txBody>
      </p:sp>
    </p:spTree>
    <p:extLst>
      <p:ext uri="{BB962C8B-B14F-4D97-AF65-F5344CB8AC3E}">
        <p14:creationId xmlns:p14="http://schemas.microsoft.com/office/powerpoint/2010/main" val="2758368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we are concerned with calculating the probability</a:t>
            </a:r>
            <a:r>
              <a:rPr lang="en-GB" baseline="0" dirty="0"/>
              <a:t> of the whole data set, so not just one choice on one trial, but all of the choices made throughout the task</a:t>
            </a:r>
          </a:p>
          <a:p>
            <a:r>
              <a:rPr lang="en-GB" baseline="0" dirty="0"/>
              <a:t>our models are almost always designed to be </a:t>
            </a:r>
            <a:r>
              <a:rPr lang="en-GB" baseline="0" dirty="0" err="1"/>
              <a:t>markovian</a:t>
            </a:r>
            <a:r>
              <a:rPr lang="en-GB" baseline="0" dirty="0"/>
              <a:t>, which basically means that we can treat the trials as if they were independent of one other</a:t>
            </a:r>
          </a:p>
          <a:p>
            <a:r>
              <a:rPr lang="en-GB" baseline="0" dirty="0"/>
              <a:t>To calculate the joint probability of events if they are independent you simply multiply them together</a:t>
            </a:r>
          </a:p>
          <a:p>
            <a:r>
              <a:rPr lang="en-GB" baseline="0" dirty="0"/>
              <a:t>So the likelihood of our whole data – is a multiplication over all of the likelihoods of the individual choices – say they chose hip hop then ballet then hip hop</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43</a:t>
            </a:fld>
            <a:endParaRPr lang="en-GB"/>
          </a:p>
        </p:txBody>
      </p:sp>
    </p:spTree>
    <p:extLst>
      <p:ext uri="{BB962C8B-B14F-4D97-AF65-F5344CB8AC3E}">
        <p14:creationId xmlns:p14="http://schemas.microsoft.com/office/powerpoint/2010/main" val="2126457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44</a:t>
            </a:fld>
            <a:endParaRPr lang="en-GB"/>
          </a:p>
        </p:txBody>
      </p:sp>
    </p:spTree>
    <p:extLst>
      <p:ext uri="{BB962C8B-B14F-4D97-AF65-F5344CB8AC3E}">
        <p14:creationId xmlns:p14="http://schemas.microsoft.com/office/powerpoint/2010/main" val="1866662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45</a:t>
            </a:fld>
            <a:endParaRPr lang="en-GB"/>
          </a:p>
        </p:txBody>
      </p:sp>
    </p:spTree>
    <p:extLst>
      <p:ext uri="{BB962C8B-B14F-4D97-AF65-F5344CB8AC3E}">
        <p14:creationId xmlns:p14="http://schemas.microsoft.com/office/powerpoint/2010/main" val="2159600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46</a:t>
            </a:fld>
            <a:endParaRPr lang="en-GB"/>
          </a:p>
        </p:txBody>
      </p:sp>
    </p:spTree>
    <p:extLst>
      <p:ext uri="{BB962C8B-B14F-4D97-AF65-F5344CB8AC3E}">
        <p14:creationId xmlns:p14="http://schemas.microsoft.com/office/powerpoint/2010/main" val="992263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47</a:t>
            </a:fld>
            <a:endParaRPr lang="en-GB"/>
          </a:p>
        </p:txBody>
      </p:sp>
    </p:spTree>
    <p:extLst>
      <p:ext uri="{BB962C8B-B14F-4D97-AF65-F5344CB8AC3E}">
        <p14:creationId xmlns:p14="http://schemas.microsoft.com/office/powerpoint/2010/main" val="1363170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48</a:t>
            </a:fld>
            <a:endParaRPr lang="en-GB"/>
          </a:p>
        </p:txBody>
      </p:sp>
    </p:spTree>
    <p:extLst>
      <p:ext uri="{BB962C8B-B14F-4D97-AF65-F5344CB8AC3E}">
        <p14:creationId xmlns:p14="http://schemas.microsoft.com/office/powerpoint/2010/main" val="3764166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way to estimate parameters from data is called the maximum likelihood estimate</a:t>
            </a:r>
          </a:p>
          <a:p>
            <a:r>
              <a:rPr lang="en-GB" baseline="0" dirty="0"/>
              <a:t>This means that the ML parameters are those that maximise the likelihood of the data</a:t>
            </a:r>
          </a:p>
          <a:p>
            <a:r>
              <a:rPr lang="en-GB" baseline="0" dirty="0"/>
              <a:t>In practise we tend to use the log likelihood which means that we can sum the log likelihood of each trial</a:t>
            </a:r>
          </a:p>
          <a:p>
            <a:r>
              <a:rPr lang="en-GB" baseline="0" dirty="0"/>
              <a:t>And many pre written functions work on minimisation so we also tend to minimize the NEGATIVE log likelihood function</a:t>
            </a:r>
          </a:p>
          <a:p>
            <a:endParaRPr lang="en-GB" baseline="0" dirty="0"/>
          </a:p>
          <a:p>
            <a:r>
              <a:rPr lang="en-GB" baseline="0" dirty="0"/>
              <a:t>If the likelihood distribution is multimodal, you will have to use multiple start points to avoid finding a local minima as they usually stop at first stationary point</a:t>
            </a:r>
          </a:p>
          <a:p>
            <a:r>
              <a:rPr lang="en-GB" baseline="0" dirty="0"/>
              <a:t>Downside of ML mentioned last week</a:t>
            </a:r>
          </a:p>
          <a:p>
            <a:r>
              <a:rPr lang="en-GB" baseline="0" dirty="0"/>
              <a:t>Can give unrealistic parameter estimates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49</a:t>
            </a:fld>
            <a:endParaRPr lang="en-GB"/>
          </a:p>
        </p:txBody>
      </p:sp>
    </p:spTree>
    <p:extLst>
      <p:ext uri="{BB962C8B-B14F-4D97-AF65-F5344CB8AC3E}">
        <p14:creationId xmlns:p14="http://schemas.microsoft.com/office/powerpoint/2010/main" val="1937847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incorporates</a:t>
            </a:r>
            <a:r>
              <a:rPr lang="en-GB" baseline="0" dirty="0"/>
              <a:t> Bayesian approach and introduces a prior</a:t>
            </a:r>
          </a:p>
          <a:p>
            <a:r>
              <a:rPr lang="en-GB" baseline="0" dirty="0"/>
              <a:t>Posterior distribution is calculated by combining </a:t>
            </a:r>
            <a:r>
              <a:rPr lang="en-GB" baseline="0" dirty="0" err="1"/>
              <a:t>likliehood</a:t>
            </a:r>
            <a:r>
              <a:rPr lang="en-GB" baseline="0" dirty="0"/>
              <a:t> with prior</a:t>
            </a:r>
          </a:p>
          <a:p>
            <a:r>
              <a:rPr lang="en-GB" baseline="0" dirty="0"/>
              <a:t>Benefits discussed last week – avoid unrealistic parameter estimates unless certainty is very strong</a:t>
            </a:r>
          </a:p>
          <a:p>
            <a:r>
              <a:rPr lang="en-GB" baseline="0" dirty="0"/>
              <a:t>Disadvantage – subjective</a:t>
            </a:r>
          </a:p>
          <a:p>
            <a:r>
              <a:rPr lang="en-GB" baseline="0" dirty="0"/>
              <a:t>Don’t use whole distribution , just point estimate which could be argued mode isn’t reflective summary statistic of distribution</a:t>
            </a:r>
          </a:p>
          <a:p>
            <a:endParaRPr lang="en-GB" baseline="0" dirty="0"/>
          </a:p>
          <a:p>
            <a:r>
              <a:rPr lang="en-GB" baseline="0" dirty="0"/>
              <a:t>In practise only used for simple situations where prior is conjugate for example, otherwise posterior is very difficult to calculate</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50</a:t>
            </a:fld>
            <a:endParaRPr lang="en-GB"/>
          </a:p>
        </p:txBody>
      </p:sp>
    </p:spTree>
    <p:extLst>
      <p:ext uri="{BB962C8B-B14F-4D97-AF65-F5344CB8AC3E}">
        <p14:creationId xmlns:p14="http://schemas.microsoft.com/office/powerpoint/2010/main" val="149597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6</a:t>
            </a:fld>
            <a:endParaRPr lang="en-GB"/>
          </a:p>
        </p:txBody>
      </p:sp>
    </p:spTree>
    <p:extLst>
      <p:ext uri="{BB962C8B-B14F-4D97-AF65-F5344CB8AC3E}">
        <p14:creationId xmlns:p14="http://schemas.microsoft.com/office/powerpoint/2010/main" val="4230713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Sampling – sample from posterior distribution</a:t>
            </a:r>
          </a:p>
          <a:p>
            <a:r>
              <a:rPr lang="en-GB" dirty="0"/>
              <a:t>Generate candidate for next sample – accept candidate with probability according to acceptance ratio</a:t>
            </a:r>
          </a:p>
          <a:p>
            <a:endParaRPr lang="en-GB" dirty="0"/>
          </a:p>
          <a:p>
            <a:r>
              <a:rPr lang="en-GB" dirty="0"/>
              <a:t>Interactive</a:t>
            </a:r>
            <a:r>
              <a:rPr lang="en-GB" baseline="0" dirty="0"/>
              <a:t> demo: </a:t>
            </a:r>
            <a:r>
              <a:rPr lang="en-GB" dirty="0">
                <a:hlinkClick r:id="rId3"/>
              </a:rPr>
              <a:t>https://chi-feng.github.io/mcmc-demo/app.html?algorithm=HamiltonianMC&amp;target=banana</a:t>
            </a:r>
            <a:endParaRPr lang="en-GB" dirty="0"/>
          </a:p>
        </p:txBody>
      </p:sp>
      <p:sp>
        <p:nvSpPr>
          <p:cNvPr id="4" name="Slide Number Placeholder 3"/>
          <p:cNvSpPr>
            <a:spLocks noGrp="1"/>
          </p:cNvSpPr>
          <p:nvPr>
            <p:ph type="sldNum" sz="quarter" idx="10"/>
          </p:nvPr>
        </p:nvSpPr>
        <p:spPr/>
        <p:txBody>
          <a:bodyPr/>
          <a:lstStyle/>
          <a:p>
            <a:fld id="{69B78F75-2BEA-4856-8487-A22A8005665B}" type="slidenum">
              <a:rPr lang="en-GB" smtClean="0"/>
              <a:t>51</a:t>
            </a:fld>
            <a:endParaRPr lang="en-GB"/>
          </a:p>
        </p:txBody>
      </p:sp>
    </p:spTree>
    <p:extLst>
      <p:ext uri="{BB962C8B-B14F-4D97-AF65-F5344CB8AC3E}">
        <p14:creationId xmlns:p14="http://schemas.microsoft.com/office/powerpoint/2010/main" val="1990173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54</a:t>
            </a:fld>
            <a:endParaRPr lang="en-GB"/>
          </a:p>
        </p:txBody>
      </p:sp>
    </p:spTree>
    <p:extLst>
      <p:ext uri="{BB962C8B-B14F-4D97-AF65-F5344CB8AC3E}">
        <p14:creationId xmlns:p14="http://schemas.microsoft.com/office/powerpoint/2010/main" val="2997183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55</a:t>
            </a:fld>
            <a:endParaRPr lang="en-GB"/>
          </a:p>
        </p:txBody>
      </p:sp>
    </p:spTree>
    <p:extLst>
      <p:ext uri="{BB962C8B-B14F-4D97-AF65-F5344CB8AC3E}">
        <p14:creationId xmlns:p14="http://schemas.microsoft.com/office/powerpoint/2010/main" val="932645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56</a:t>
            </a:fld>
            <a:endParaRPr lang="en-GB"/>
          </a:p>
        </p:txBody>
      </p:sp>
    </p:spTree>
    <p:extLst>
      <p:ext uri="{BB962C8B-B14F-4D97-AF65-F5344CB8AC3E}">
        <p14:creationId xmlns:p14="http://schemas.microsoft.com/office/powerpoint/2010/main" val="1796624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57</a:t>
            </a:fld>
            <a:endParaRPr lang="en-GB"/>
          </a:p>
        </p:txBody>
      </p:sp>
    </p:spTree>
    <p:extLst>
      <p:ext uri="{BB962C8B-B14F-4D97-AF65-F5344CB8AC3E}">
        <p14:creationId xmlns:p14="http://schemas.microsoft.com/office/powerpoint/2010/main" val="3337221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Going to start off model comparison part by running through things we need to consider with regard to model comparison and selection</a:t>
            </a:r>
          </a:p>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58</a:t>
            </a:fld>
            <a:endParaRPr lang="en-GB"/>
          </a:p>
        </p:txBody>
      </p:sp>
    </p:spTree>
    <p:extLst>
      <p:ext uri="{BB962C8B-B14F-4D97-AF65-F5344CB8AC3E}">
        <p14:creationId xmlns:p14="http://schemas.microsoft.com/office/powerpoint/2010/main" val="3392048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59</a:t>
            </a:fld>
            <a:endParaRPr lang="en-GB"/>
          </a:p>
        </p:txBody>
      </p:sp>
    </p:spTree>
    <p:extLst>
      <p:ext uri="{BB962C8B-B14F-4D97-AF65-F5344CB8AC3E}">
        <p14:creationId xmlns:p14="http://schemas.microsoft.com/office/powerpoint/2010/main" val="1635913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60</a:t>
            </a:fld>
            <a:endParaRPr lang="en-GB"/>
          </a:p>
        </p:txBody>
      </p:sp>
    </p:spTree>
    <p:extLst>
      <p:ext uri="{BB962C8B-B14F-4D97-AF65-F5344CB8AC3E}">
        <p14:creationId xmlns:p14="http://schemas.microsoft.com/office/powerpoint/2010/main" val="2074238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61</a:t>
            </a:fld>
            <a:endParaRPr lang="en-GB"/>
          </a:p>
        </p:txBody>
      </p:sp>
    </p:spTree>
    <p:extLst>
      <p:ext uri="{BB962C8B-B14F-4D97-AF65-F5344CB8AC3E}">
        <p14:creationId xmlns:p14="http://schemas.microsoft.com/office/powerpoint/2010/main" val="38217823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62</a:t>
            </a:fld>
            <a:endParaRPr lang="en-GB"/>
          </a:p>
        </p:txBody>
      </p:sp>
    </p:spTree>
    <p:extLst>
      <p:ext uri="{BB962C8B-B14F-4D97-AF65-F5344CB8AC3E}">
        <p14:creationId xmlns:p14="http://schemas.microsoft.com/office/powerpoint/2010/main" val="21789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7</a:t>
            </a:fld>
            <a:endParaRPr lang="en-GB"/>
          </a:p>
        </p:txBody>
      </p:sp>
    </p:spTree>
    <p:extLst>
      <p:ext uri="{BB962C8B-B14F-4D97-AF65-F5344CB8AC3E}">
        <p14:creationId xmlns:p14="http://schemas.microsoft.com/office/powerpoint/2010/main" val="2010039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Occam’s Razor is a principle of scientific philosophy: of two explanations adequate to explain the same set of observations, the simpler should always be preferred.</a:t>
            </a:r>
            <a:endParaRPr lang="en-US" dirty="0"/>
          </a:p>
        </p:txBody>
      </p:sp>
      <p:sp>
        <p:nvSpPr>
          <p:cNvPr id="4" name="Slide Number Placeholder 3"/>
          <p:cNvSpPr>
            <a:spLocks noGrp="1"/>
          </p:cNvSpPr>
          <p:nvPr>
            <p:ph type="sldNum" sz="quarter" idx="5"/>
          </p:nvPr>
        </p:nvSpPr>
        <p:spPr/>
        <p:txBody>
          <a:bodyPr/>
          <a:lstStyle/>
          <a:p>
            <a:fld id="{69B78F75-2BEA-4856-8487-A22A8005665B}" type="slidenum">
              <a:rPr lang="en-GB" smtClean="0"/>
              <a:t>63</a:t>
            </a:fld>
            <a:endParaRPr lang="en-GB"/>
          </a:p>
        </p:txBody>
      </p:sp>
    </p:spTree>
    <p:extLst>
      <p:ext uri="{BB962C8B-B14F-4D97-AF65-F5344CB8AC3E}">
        <p14:creationId xmlns:p14="http://schemas.microsoft.com/office/powerpoint/2010/main" val="1304971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some of the ways to quantify how well a model appears to be fitting the data, relative to other models</a:t>
            </a:r>
          </a:p>
        </p:txBody>
      </p:sp>
      <p:sp>
        <p:nvSpPr>
          <p:cNvPr id="4" name="Slide Number Placeholder 3"/>
          <p:cNvSpPr>
            <a:spLocks noGrp="1"/>
          </p:cNvSpPr>
          <p:nvPr>
            <p:ph type="sldNum" sz="quarter" idx="10"/>
          </p:nvPr>
        </p:nvSpPr>
        <p:spPr/>
        <p:txBody>
          <a:bodyPr/>
          <a:lstStyle/>
          <a:p>
            <a:fld id="{0D176852-CB42-486C-8E57-A79C30810981}" type="slidenum">
              <a:rPr lang="en-GB" smtClean="0"/>
              <a:t>64</a:t>
            </a:fld>
            <a:endParaRPr lang="en-GB"/>
          </a:p>
        </p:txBody>
      </p:sp>
    </p:spTree>
    <p:extLst>
      <p:ext uri="{BB962C8B-B14F-4D97-AF65-F5344CB8AC3E}">
        <p14:creationId xmlns:p14="http://schemas.microsoft.com/office/powerpoint/2010/main" val="4026019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An example most of you will be familiar with.. The F test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65</a:t>
            </a:fld>
            <a:endParaRPr lang="en-US"/>
          </a:p>
        </p:txBody>
      </p:sp>
    </p:spTree>
    <p:extLst>
      <p:ext uri="{BB962C8B-B14F-4D97-AF65-F5344CB8AC3E}">
        <p14:creationId xmlns:p14="http://schemas.microsoft.com/office/powerpoint/2010/main" val="2967982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Calculate the F statistic which quantifies the relationship between the relative increase in sum of squares and the relative increase in degrees of freedom, i.e. the increase in accuracy versus the increase in complexity.</a:t>
            </a:r>
          </a:p>
          <a:p>
            <a:pPr marL="0" indent="0">
              <a:lnSpc>
                <a:spcPct val="150000"/>
              </a:lnSpc>
              <a:buFont typeface="Arial" charset="0"/>
              <a:buNone/>
            </a:pPr>
            <a:endParaRPr lang="en-GB" dirty="0"/>
          </a:p>
          <a:p>
            <a:pPr marL="0" indent="0">
              <a:lnSpc>
                <a:spcPct val="150000"/>
              </a:lnSpc>
              <a:buFont typeface="Arial" charset="0"/>
              <a:buNone/>
            </a:pPr>
            <a:r>
              <a:rPr lang="en-GB" dirty="0"/>
              <a:t>SSE = </a:t>
            </a:r>
            <a:r>
              <a:rPr lang="en-GB" sz="1200" b="0" i="0" kern="1200" dirty="0">
                <a:solidFill>
                  <a:schemeClr val="tx1"/>
                </a:solidFill>
                <a:effectLst/>
                <a:latin typeface="+mn-lt"/>
                <a:ea typeface="+mn-ea"/>
                <a:cs typeface="+mn-cs"/>
              </a:rPr>
              <a:t>sum of the squares of residuals (difference between data and model estimate) </a:t>
            </a:r>
            <a:r>
              <a:rPr lang="en-GB" sz="1200" b="0" i="0" kern="1200" dirty="0">
                <a:solidFill>
                  <a:schemeClr val="tx1"/>
                </a:solidFill>
                <a:effectLst/>
                <a:latin typeface="+mn-lt"/>
                <a:ea typeface="+mn-ea"/>
                <a:cs typeface="+mn-cs"/>
                <a:sym typeface="Wingdings" pitchFamily="2" charset="2"/>
              </a:rPr>
              <a:t> small SSE indicates</a:t>
            </a:r>
            <a:r>
              <a:rPr lang="en-GB" sz="1200" b="0" i="0" kern="1200" dirty="0">
                <a:solidFill>
                  <a:schemeClr val="tx1"/>
                </a:solidFill>
                <a:effectLst/>
                <a:latin typeface="+mn-lt"/>
                <a:ea typeface="+mn-ea"/>
                <a:cs typeface="+mn-cs"/>
              </a:rPr>
              <a:t> that the model tightly fits the data.</a:t>
            </a: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F-test is used to determine whether the increase in the sum of squared residuals between </a:t>
            </a:r>
            <a:r>
              <a:rPr lang="en-US" sz="1200" dirty="0">
                <a:solidFill>
                  <a:schemeClr val="accent1"/>
                </a:solidFill>
              </a:rPr>
              <a:t>H</a:t>
            </a:r>
            <a:r>
              <a:rPr lang="en-US" sz="1200" baseline="-25000" dirty="0">
                <a:solidFill>
                  <a:schemeClr val="accent1"/>
                </a:solidFill>
              </a:rPr>
              <a:t>0</a:t>
            </a:r>
            <a:r>
              <a:rPr lang="en-GB" sz="1200" kern="1200" dirty="0">
                <a:solidFill>
                  <a:schemeClr val="tx1"/>
                </a:solidFill>
                <a:effectLst/>
                <a:latin typeface="+mn-lt"/>
                <a:ea typeface="+mn-ea"/>
                <a:cs typeface="+mn-cs"/>
              </a:rPr>
              <a:t> and </a:t>
            </a:r>
            <a:r>
              <a:rPr lang="en-US" sz="1200" dirty="0">
                <a:solidFill>
                  <a:schemeClr val="accent1"/>
                </a:solidFill>
              </a:rPr>
              <a:t>H</a:t>
            </a:r>
            <a:r>
              <a:rPr lang="en-US" sz="1200" baseline="-25000" dirty="0">
                <a:solidFill>
                  <a:schemeClr val="accent1"/>
                </a:solidFill>
              </a:rPr>
              <a:t>1</a:t>
            </a:r>
            <a:r>
              <a:rPr lang="en-GB" sz="1200" kern="1200" dirty="0">
                <a:solidFill>
                  <a:schemeClr val="tx1"/>
                </a:solidFill>
                <a:effectLst/>
                <a:latin typeface="+mn-lt"/>
                <a:ea typeface="+mn-ea"/>
                <a:cs typeface="+mn-cs"/>
              </a:rPr>
              <a:t> is large enough to provide evidence against </a:t>
            </a:r>
            <a:r>
              <a:rPr lang="en-US" sz="1200" dirty="0">
                <a:solidFill>
                  <a:schemeClr val="accent1"/>
                </a:solidFill>
              </a:rPr>
              <a:t>H</a:t>
            </a:r>
            <a:r>
              <a:rPr lang="en-US" sz="1200" baseline="-25000" dirty="0">
                <a:solidFill>
                  <a:schemeClr val="accent1"/>
                </a:solidFill>
              </a:rPr>
              <a:t>0</a:t>
            </a:r>
            <a:r>
              <a:rPr lang="en-GB" sz="1200" kern="1200" dirty="0">
                <a:solidFill>
                  <a:schemeClr val="tx1"/>
                </a:solidFill>
                <a:effectLst/>
                <a:latin typeface="+mn-lt"/>
                <a:ea typeface="+mn-ea"/>
                <a:cs typeface="+mn-cs"/>
              </a:rPr>
              <a:t>.  “Large enough” is determined by the quantiles of the F distribution.</a:t>
            </a:r>
          </a:p>
        </p:txBody>
      </p:sp>
      <p:sp>
        <p:nvSpPr>
          <p:cNvPr id="4" name="Slide Number Placeholder 3"/>
          <p:cNvSpPr>
            <a:spLocks noGrp="1"/>
          </p:cNvSpPr>
          <p:nvPr>
            <p:ph type="sldNum" sz="quarter" idx="5"/>
          </p:nvPr>
        </p:nvSpPr>
        <p:spPr/>
        <p:txBody>
          <a:bodyPr/>
          <a:lstStyle/>
          <a:p>
            <a:fld id="{86EC9971-FE29-B440-9C82-250E96E6FFA2}" type="slidenum">
              <a:rPr lang="en-US" smtClean="0"/>
              <a:t>66</a:t>
            </a:fld>
            <a:endParaRPr lang="en-US"/>
          </a:p>
        </p:txBody>
      </p:sp>
    </p:spTree>
    <p:extLst>
      <p:ext uri="{BB962C8B-B14F-4D97-AF65-F5344CB8AC3E}">
        <p14:creationId xmlns:p14="http://schemas.microsoft.com/office/powerpoint/2010/main" val="693067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If the simpler model is a better model by this measure, the F statistic should be near 1. If the ratio is much greater than 1, there are two possibilities:</a:t>
            </a:r>
          </a:p>
          <a:p>
            <a:r>
              <a:rPr lang="en-GB" sz="1200" b="0" i="0" kern="1200" dirty="0">
                <a:solidFill>
                  <a:schemeClr val="tx1"/>
                </a:solidFill>
                <a:effectLst/>
                <a:latin typeface="+mn-lt"/>
                <a:ea typeface="+mn-ea"/>
                <a:cs typeface="+mn-cs"/>
              </a:rPr>
              <a:t>1) The more complicated model is correct.</a:t>
            </a:r>
          </a:p>
          <a:p>
            <a:r>
              <a:rPr lang="en-GB" sz="1200" b="0" i="0" kern="1200" dirty="0">
                <a:solidFill>
                  <a:schemeClr val="tx1"/>
                </a:solidFill>
                <a:effectLst/>
                <a:latin typeface="+mn-lt"/>
                <a:ea typeface="+mn-ea"/>
                <a:cs typeface="+mn-cs"/>
              </a:rPr>
              <a:t>2) The simpler model is correct, but random scatter led the more complicated model to fit better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67</a:t>
            </a:fld>
            <a:endParaRPr lang="en-US"/>
          </a:p>
        </p:txBody>
      </p:sp>
    </p:spTree>
    <p:extLst>
      <p:ext uri="{BB962C8B-B14F-4D97-AF65-F5344CB8AC3E}">
        <p14:creationId xmlns:p14="http://schemas.microsoft.com/office/powerpoint/2010/main" val="2017646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US" sz="1200" b="0" i="0" kern="1200" dirty="0">
                <a:solidFill>
                  <a:schemeClr val="tx1"/>
                </a:solidFill>
                <a:effectLst/>
                <a:latin typeface="+mn-lt"/>
                <a:ea typeface="+mn-ea"/>
                <a:cs typeface="+mn-cs"/>
              </a:rPr>
              <a:t>In order to quantify how rare this coincidence would be, we use a significance test</a:t>
            </a:r>
            <a:r>
              <a:rPr lang="en-GB" sz="1200" b="0" i="0" kern="1200" dirty="0">
                <a:solidFill>
                  <a:schemeClr val="tx1"/>
                </a:solidFill>
                <a:effectLst/>
                <a:latin typeface="+mn-lt"/>
                <a:ea typeface="+mn-ea"/>
                <a:cs typeface="+mn-cs"/>
              </a:rPr>
              <a:t> to see: if the simpler model is correct, what is the chance that you would randomly obtain data that fits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much better?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68</a:t>
            </a:fld>
            <a:endParaRPr lang="en-US"/>
          </a:p>
        </p:txBody>
      </p:sp>
    </p:spTree>
    <p:extLst>
      <p:ext uri="{BB962C8B-B14F-4D97-AF65-F5344CB8AC3E}">
        <p14:creationId xmlns:p14="http://schemas.microsoft.com/office/powerpoint/2010/main" val="2017561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If the p-value is low, conclude that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the better model</a:t>
            </a:r>
          </a:p>
        </p:txBody>
      </p:sp>
      <p:sp>
        <p:nvSpPr>
          <p:cNvPr id="4" name="Slide Number Placeholder 3"/>
          <p:cNvSpPr>
            <a:spLocks noGrp="1"/>
          </p:cNvSpPr>
          <p:nvPr>
            <p:ph type="sldNum" sz="quarter" idx="5"/>
          </p:nvPr>
        </p:nvSpPr>
        <p:spPr/>
        <p:txBody>
          <a:bodyPr/>
          <a:lstStyle/>
          <a:p>
            <a:fld id="{86EC9971-FE29-B440-9C82-250E96E6FFA2}" type="slidenum">
              <a:rPr lang="en-US" smtClean="0"/>
              <a:t>69</a:t>
            </a:fld>
            <a:endParaRPr lang="en-US"/>
          </a:p>
        </p:txBody>
      </p:sp>
    </p:spTree>
    <p:extLst>
      <p:ext uri="{BB962C8B-B14F-4D97-AF65-F5344CB8AC3E}">
        <p14:creationId xmlns:p14="http://schemas.microsoft.com/office/powerpoint/2010/main" val="1576193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If we think about this with the task example we’ve been using, we could have a model with 2 parameters, the intercept and the slope fit to the influence IQ has on total winnings (plus noise), and another model with 3 parameters where we fit a slope to the influence that age has on total winnings.</a:t>
            </a:r>
          </a:p>
        </p:txBody>
      </p:sp>
      <p:sp>
        <p:nvSpPr>
          <p:cNvPr id="4" name="Slide Number Placeholder 3"/>
          <p:cNvSpPr>
            <a:spLocks noGrp="1"/>
          </p:cNvSpPr>
          <p:nvPr>
            <p:ph type="sldNum" sz="quarter" idx="5"/>
          </p:nvPr>
        </p:nvSpPr>
        <p:spPr/>
        <p:txBody>
          <a:bodyPr/>
          <a:lstStyle/>
          <a:p>
            <a:fld id="{86EC9971-FE29-B440-9C82-250E96E6FFA2}" type="slidenum">
              <a:rPr lang="en-US" smtClean="0"/>
              <a:t>70</a:t>
            </a:fld>
            <a:endParaRPr lang="en-US"/>
          </a:p>
        </p:txBody>
      </p:sp>
    </p:spTree>
    <p:extLst>
      <p:ext uri="{BB962C8B-B14F-4D97-AF65-F5344CB8AC3E}">
        <p14:creationId xmlns:p14="http://schemas.microsoft.com/office/powerpoint/2010/main" val="2065732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It might be that the SSE for H</a:t>
            </a:r>
            <a:r>
              <a:rPr lang="en-GB" sz="1200" b="0" i="0" kern="1200" baseline="-25000" dirty="0">
                <a:solidFill>
                  <a:schemeClr val="tx1"/>
                </a:solidFill>
                <a:effectLst/>
                <a:latin typeface="+mn-lt"/>
                <a:ea typeface="+mn-ea"/>
                <a:cs typeface="+mn-cs"/>
              </a:rPr>
              <a:t>0</a:t>
            </a:r>
            <a:r>
              <a:rPr lang="en-GB" sz="1200" b="0" i="0" kern="1200" dirty="0">
                <a:solidFill>
                  <a:schemeClr val="tx1"/>
                </a:solidFill>
                <a:effectLst/>
                <a:latin typeface="+mn-lt"/>
                <a:ea typeface="+mn-ea"/>
                <a:cs typeface="+mn-cs"/>
              </a:rPr>
              <a:t> is calculated to be 70, while the SSE for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60. The simpler model has 2 parameters, while the other has 3 so those are our k numbers. If we have 100 observations, n is 100. So, the F statistic would be 16.16</a:t>
            </a:r>
          </a:p>
        </p:txBody>
      </p:sp>
      <p:sp>
        <p:nvSpPr>
          <p:cNvPr id="4" name="Slide Number Placeholder 3"/>
          <p:cNvSpPr>
            <a:spLocks noGrp="1"/>
          </p:cNvSpPr>
          <p:nvPr>
            <p:ph type="sldNum" sz="quarter" idx="5"/>
          </p:nvPr>
        </p:nvSpPr>
        <p:spPr/>
        <p:txBody>
          <a:bodyPr/>
          <a:lstStyle/>
          <a:p>
            <a:fld id="{86EC9971-FE29-B440-9C82-250E96E6FFA2}" type="slidenum">
              <a:rPr lang="en-US" smtClean="0"/>
              <a:t>71</a:t>
            </a:fld>
            <a:endParaRPr lang="en-US"/>
          </a:p>
        </p:txBody>
      </p:sp>
    </p:spTree>
    <p:extLst>
      <p:ext uri="{BB962C8B-B14F-4D97-AF65-F5344CB8AC3E}">
        <p14:creationId xmlns:p14="http://schemas.microsoft.com/office/powerpoint/2010/main" val="33860611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This suggests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is a better model, but we do a significance test to check whether this is a false positive</a:t>
            </a:r>
          </a:p>
        </p:txBody>
      </p:sp>
      <p:sp>
        <p:nvSpPr>
          <p:cNvPr id="4" name="Slide Number Placeholder 3"/>
          <p:cNvSpPr>
            <a:spLocks noGrp="1"/>
          </p:cNvSpPr>
          <p:nvPr>
            <p:ph type="sldNum" sz="quarter" idx="5"/>
          </p:nvPr>
        </p:nvSpPr>
        <p:spPr/>
        <p:txBody>
          <a:bodyPr/>
          <a:lstStyle/>
          <a:p>
            <a:fld id="{86EC9971-FE29-B440-9C82-250E96E6FFA2}" type="slidenum">
              <a:rPr lang="en-US" smtClean="0"/>
              <a:t>72</a:t>
            </a:fld>
            <a:endParaRPr lang="en-US"/>
          </a:p>
        </p:txBody>
      </p:sp>
    </p:spTree>
    <p:extLst>
      <p:ext uri="{BB962C8B-B14F-4D97-AF65-F5344CB8AC3E}">
        <p14:creationId xmlns:p14="http://schemas.microsoft.com/office/powerpoint/2010/main" val="21917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8</a:t>
            </a:fld>
            <a:endParaRPr lang="en-GB"/>
          </a:p>
        </p:txBody>
      </p:sp>
    </p:spTree>
    <p:extLst>
      <p:ext uri="{BB962C8B-B14F-4D97-AF65-F5344CB8AC3E}">
        <p14:creationId xmlns:p14="http://schemas.microsoft.com/office/powerpoint/2010/main" val="2839551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Compare this to the lookup table for the F distribution. 16 is clearly bigger than 1 so we conclude that the model with age in it is better than the model with just IQ</a:t>
            </a: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charset="0"/>
              <a:buNone/>
              <a:tabLst/>
              <a:defRPr/>
            </a:pPr>
            <a:r>
              <a:rPr lang="en-GB" sz="1200" b="0" i="0" kern="1200" dirty="0">
                <a:solidFill>
                  <a:schemeClr val="tx1"/>
                </a:solidFill>
                <a:effectLst/>
                <a:latin typeface="+mn-lt"/>
                <a:ea typeface="+mn-ea"/>
                <a:cs typeface="+mn-cs"/>
              </a:rPr>
              <a:t>Importantly, we can only use this method for nested models, i.e. we wouldn’t have been able to compare H</a:t>
            </a:r>
            <a:r>
              <a:rPr lang="en-GB" sz="1200" b="0" i="0" kern="1200" baseline="-25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to H</a:t>
            </a:r>
            <a:r>
              <a:rPr lang="en-GB" sz="1200" b="0" i="0" kern="1200" baseline="-25000" dirty="0">
                <a:solidFill>
                  <a:schemeClr val="tx1"/>
                </a:solidFill>
                <a:effectLst/>
                <a:latin typeface="+mn-lt"/>
                <a:ea typeface="+mn-ea"/>
                <a:cs typeface="+mn-cs"/>
              </a:rPr>
              <a:t>0</a:t>
            </a:r>
            <a:r>
              <a:rPr lang="en-GB" sz="1200" b="0" i="0" kern="1200" dirty="0">
                <a:solidFill>
                  <a:schemeClr val="tx1"/>
                </a:solidFill>
                <a:effectLst/>
                <a:latin typeface="+mn-lt"/>
                <a:ea typeface="+mn-ea"/>
                <a:cs typeface="+mn-cs"/>
              </a:rPr>
              <a:t> if it didn’t have an intercept and an IQ parameter</a:t>
            </a:r>
          </a:p>
        </p:txBody>
      </p:sp>
      <p:sp>
        <p:nvSpPr>
          <p:cNvPr id="4" name="Slide Number Placeholder 3"/>
          <p:cNvSpPr>
            <a:spLocks noGrp="1"/>
          </p:cNvSpPr>
          <p:nvPr>
            <p:ph type="sldNum" sz="quarter" idx="5"/>
          </p:nvPr>
        </p:nvSpPr>
        <p:spPr/>
        <p:txBody>
          <a:bodyPr/>
          <a:lstStyle/>
          <a:p>
            <a:fld id="{86EC9971-FE29-B440-9C82-250E96E6FFA2}" type="slidenum">
              <a:rPr lang="en-US" smtClean="0"/>
              <a:t>73</a:t>
            </a:fld>
            <a:endParaRPr lang="en-US"/>
          </a:p>
        </p:txBody>
      </p:sp>
    </p:spTree>
    <p:extLst>
      <p:ext uri="{BB962C8B-B14F-4D97-AF65-F5344CB8AC3E}">
        <p14:creationId xmlns:p14="http://schemas.microsoft.com/office/powerpoint/2010/main" val="1406344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also use Bayesian methods to compare how well models are fitting the data. The biggest difference is that Bayesian analysis is concerned with minimizing the error in the model, rather than minimizing the chance of a false positive (as in frequentist methods). If we want to compare two models, M1 and M2, we can use the following equation to get the posterior distributions, i.e. probability of model given the data</a:t>
            </a:r>
          </a:p>
          <a:p>
            <a:r>
              <a:rPr lang="en-GB" dirty="0"/>
              <a:t>Prior probability of model being true</a:t>
            </a:r>
          </a:p>
          <a:p>
            <a:r>
              <a:rPr lang="en-GB" dirty="0"/>
              <a:t>Probability of data given model</a:t>
            </a:r>
          </a:p>
          <a:p>
            <a:r>
              <a:rPr lang="en-GB" dirty="0"/>
              <a:t>/</a:t>
            </a:r>
            <a:r>
              <a:rPr lang="en-GB" baseline="0" dirty="0"/>
              <a:t> Probability of data over all models</a:t>
            </a:r>
          </a:p>
        </p:txBody>
      </p:sp>
      <p:sp>
        <p:nvSpPr>
          <p:cNvPr id="4" name="Slide Number Placeholder 3"/>
          <p:cNvSpPr>
            <a:spLocks noGrp="1"/>
          </p:cNvSpPr>
          <p:nvPr>
            <p:ph type="sldNum" sz="quarter" idx="5"/>
          </p:nvPr>
        </p:nvSpPr>
        <p:spPr/>
        <p:txBody>
          <a:bodyPr/>
          <a:lstStyle/>
          <a:p>
            <a:fld id="{86EC9971-FE29-B440-9C82-250E96E6FFA2}" type="slidenum">
              <a:rPr lang="en-US" smtClean="0"/>
              <a:t>74</a:t>
            </a:fld>
            <a:endParaRPr lang="en-US"/>
          </a:p>
        </p:txBody>
      </p:sp>
    </p:spTree>
    <p:extLst>
      <p:ext uri="{BB962C8B-B14F-4D97-AF65-F5344CB8AC3E}">
        <p14:creationId xmlns:p14="http://schemas.microsoft.com/office/powerpoint/2010/main" val="3000898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we’ve got the posterior equal to the likelihood multiplied by the prior, divided by the probability of the data given the model.</a:t>
            </a:r>
          </a:p>
          <a:p>
            <a:pPr marL="0" indent="0">
              <a:buNone/>
            </a:pP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75</a:t>
            </a:fld>
            <a:endParaRPr lang="en-US"/>
          </a:p>
        </p:txBody>
      </p:sp>
    </p:spTree>
    <p:extLst>
      <p:ext uri="{BB962C8B-B14F-4D97-AF65-F5344CB8AC3E}">
        <p14:creationId xmlns:p14="http://schemas.microsoft.com/office/powerpoint/2010/main" val="1303417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we divide these two equations for M1 and M2, we get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p(y) gets cancelled in the division as it is the same for both models.</a:t>
            </a:r>
          </a:p>
          <a:p>
            <a:pPr marL="0" indent="0">
              <a:buNone/>
            </a:pPr>
            <a:endParaRPr lang="en-US" dirty="0"/>
          </a:p>
          <a:p>
            <a:pPr marL="0" indent="0">
              <a:buNone/>
            </a:pPr>
            <a:r>
              <a:rPr lang="en-US" dirty="0"/>
              <a:t>the ratio of the posteriors, or posterior odds, the ratio of the likelihoods, which is the Bayes factor, and the ratio of the priors, or the prior odds.</a:t>
            </a:r>
          </a:p>
          <a:p>
            <a:pPr marL="0" indent="0">
              <a:buNone/>
            </a:pPr>
            <a:endParaRPr lang="en-US" dirty="0"/>
          </a:p>
          <a:p>
            <a:pPr marL="0" indent="0">
              <a:buNone/>
            </a:pPr>
            <a:r>
              <a:rPr lang="en-US" dirty="0"/>
              <a:t>Generally, our prior for the models would be equal, so in this case 0.5 for each model, so they also essentially cancel out. </a:t>
            </a:r>
          </a:p>
        </p:txBody>
      </p:sp>
      <p:sp>
        <p:nvSpPr>
          <p:cNvPr id="4" name="Slide Number Placeholder 3"/>
          <p:cNvSpPr>
            <a:spLocks noGrp="1"/>
          </p:cNvSpPr>
          <p:nvPr>
            <p:ph type="sldNum" sz="quarter" idx="5"/>
          </p:nvPr>
        </p:nvSpPr>
        <p:spPr/>
        <p:txBody>
          <a:bodyPr/>
          <a:lstStyle/>
          <a:p>
            <a:fld id="{86EC9971-FE29-B440-9C82-250E96E6FFA2}" type="slidenum">
              <a:rPr lang="en-US" smtClean="0"/>
              <a:t>76</a:t>
            </a:fld>
            <a:endParaRPr lang="en-US"/>
          </a:p>
        </p:txBody>
      </p:sp>
    </p:spTree>
    <p:extLst>
      <p:ext uri="{BB962C8B-B14F-4D97-AF65-F5344CB8AC3E}">
        <p14:creationId xmlns:p14="http://schemas.microsoft.com/office/powerpoint/2010/main" val="3165418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recap: </a:t>
            </a:r>
          </a:p>
          <a:p>
            <a:pPr marL="171450" indent="-171450">
              <a:buFontTx/>
              <a:buChar char="-"/>
            </a:pPr>
            <a:r>
              <a:rPr lang="en-US" dirty="0"/>
              <a:t>The probability of the model given the data is what we’re trying to calculate</a:t>
            </a:r>
          </a:p>
          <a:p>
            <a:pPr marL="171450" indent="-171450">
              <a:buFontTx/>
              <a:buChar char="-"/>
            </a:pPr>
            <a:r>
              <a:rPr lang="en-US" dirty="0"/>
              <a:t>We calculate this using this equation, so multiplying the probability of the data given the model with our prior belief about the model and dividing this by the probability of the data</a:t>
            </a:r>
          </a:p>
          <a:p>
            <a:pPr marL="171450" indent="-171450">
              <a:buFontTx/>
              <a:buChar char="-"/>
            </a:pPr>
            <a:r>
              <a:rPr lang="en-US" dirty="0"/>
              <a:t>In order to compare two models, we can look at the ratio of these equations, which cancel to be the ratio of the likelihoods of the models, also known as the Bayes factor</a:t>
            </a:r>
          </a:p>
        </p:txBody>
      </p:sp>
      <p:sp>
        <p:nvSpPr>
          <p:cNvPr id="4" name="Slide Number Placeholder 3"/>
          <p:cNvSpPr>
            <a:spLocks noGrp="1"/>
          </p:cNvSpPr>
          <p:nvPr>
            <p:ph type="sldNum" sz="quarter" idx="5"/>
          </p:nvPr>
        </p:nvSpPr>
        <p:spPr/>
        <p:txBody>
          <a:bodyPr/>
          <a:lstStyle/>
          <a:p>
            <a:fld id="{86EC9971-FE29-B440-9C82-250E96E6FFA2}" type="slidenum">
              <a:rPr lang="en-US" smtClean="0"/>
              <a:t>77</a:t>
            </a:fld>
            <a:endParaRPr lang="en-US"/>
          </a:p>
        </p:txBody>
      </p:sp>
    </p:spTree>
    <p:extLst>
      <p:ext uri="{BB962C8B-B14F-4D97-AF65-F5344CB8AC3E}">
        <p14:creationId xmlns:p14="http://schemas.microsoft.com/office/powerpoint/2010/main" val="30977727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Bayes factor, we need to calculate the marginal likelihood for each model, which is given by this equation. We need to compute this integral, which can be difficult depending on the combinations of prior and likelihood distributions in purple. </a:t>
            </a:r>
          </a:p>
        </p:txBody>
      </p:sp>
      <p:sp>
        <p:nvSpPr>
          <p:cNvPr id="4" name="Slide Number Placeholder 3"/>
          <p:cNvSpPr>
            <a:spLocks noGrp="1"/>
          </p:cNvSpPr>
          <p:nvPr>
            <p:ph type="sldNum" sz="quarter" idx="5"/>
          </p:nvPr>
        </p:nvSpPr>
        <p:spPr/>
        <p:txBody>
          <a:bodyPr/>
          <a:lstStyle/>
          <a:p>
            <a:fld id="{86EC9971-FE29-B440-9C82-250E96E6FFA2}" type="slidenum">
              <a:rPr lang="en-US" smtClean="0"/>
              <a:t>78</a:t>
            </a:fld>
            <a:endParaRPr lang="en-US"/>
          </a:p>
        </p:txBody>
      </p:sp>
    </p:spTree>
    <p:extLst>
      <p:ext uri="{BB962C8B-B14F-4D97-AF65-F5344CB8AC3E}">
        <p14:creationId xmlns:p14="http://schemas.microsoft.com/office/powerpoint/2010/main" val="4256591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prior is conjugate to the likelihood function then the posterior distribution will be the same as the prior distribution with different parameters, which makes the integral easy to compute.</a:t>
            </a:r>
          </a:p>
        </p:txBody>
      </p:sp>
      <p:sp>
        <p:nvSpPr>
          <p:cNvPr id="4" name="Slide Number Placeholder 3"/>
          <p:cNvSpPr>
            <a:spLocks noGrp="1"/>
          </p:cNvSpPr>
          <p:nvPr>
            <p:ph type="sldNum" sz="quarter" idx="5"/>
          </p:nvPr>
        </p:nvSpPr>
        <p:spPr/>
        <p:txBody>
          <a:bodyPr/>
          <a:lstStyle/>
          <a:p>
            <a:fld id="{86EC9971-FE29-B440-9C82-250E96E6FFA2}" type="slidenum">
              <a:rPr lang="en-US" smtClean="0"/>
              <a:t>79</a:t>
            </a:fld>
            <a:endParaRPr lang="en-US"/>
          </a:p>
        </p:txBody>
      </p:sp>
    </p:spTree>
    <p:extLst>
      <p:ext uri="{BB962C8B-B14F-4D97-AF65-F5344CB8AC3E}">
        <p14:creationId xmlns:p14="http://schemas.microsoft.com/office/powerpoint/2010/main" val="1115681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prior is not conjugate to the likelihood, then because calculating this integral involves computing over all possible parameter settings, we approximate it instead. There are various methods for doing this, including Akaike information criterion and Bayes Information Criterion. These methods essentially re-write the model evidence, i.e. probability of data given the model, using the log likelihood of the model to remove the parameter dependency. AIC and BIC both penalize for the number of parameters in different ways. </a:t>
            </a:r>
          </a:p>
        </p:txBody>
      </p:sp>
      <p:sp>
        <p:nvSpPr>
          <p:cNvPr id="4" name="Slide Number Placeholder 3"/>
          <p:cNvSpPr>
            <a:spLocks noGrp="1"/>
          </p:cNvSpPr>
          <p:nvPr>
            <p:ph type="sldNum" sz="quarter" idx="5"/>
          </p:nvPr>
        </p:nvSpPr>
        <p:spPr/>
        <p:txBody>
          <a:bodyPr/>
          <a:lstStyle/>
          <a:p>
            <a:fld id="{86EC9971-FE29-B440-9C82-250E96E6FFA2}" type="slidenum">
              <a:rPr lang="en-US" smtClean="0"/>
              <a:t>80</a:t>
            </a:fld>
            <a:endParaRPr lang="en-US"/>
          </a:p>
        </p:txBody>
      </p:sp>
    </p:spTree>
    <p:extLst>
      <p:ext uri="{BB962C8B-B14F-4D97-AF65-F5344CB8AC3E}">
        <p14:creationId xmlns:p14="http://schemas.microsoft.com/office/powerpoint/2010/main" val="3084602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the model with the highest likelihood, so if the Bayes Factor is greater than 1, then model 1 is a better fit to the data. If the Bayes Factor is less than 1, then model 2 is a better fit to the data. If the Bayes Factor was 1, the models fit the data equally well. In practice, we want Bayes Factor to be above about 20 in order to be convincing that model 1 is a better fit. Arbitrary way of deciding</a:t>
            </a:r>
          </a:p>
        </p:txBody>
      </p:sp>
      <p:sp>
        <p:nvSpPr>
          <p:cNvPr id="4" name="Slide Number Placeholder 3"/>
          <p:cNvSpPr>
            <a:spLocks noGrp="1"/>
          </p:cNvSpPr>
          <p:nvPr>
            <p:ph type="sldNum" sz="quarter" idx="5"/>
          </p:nvPr>
        </p:nvSpPr>
        <p:spPr/>
        <p:txBody>
          <a:bodyPr/>
          <a:lstStyle/>
          <a:p>
            <a:fld id="{86EC9971-FE29-B440-9C82-250E96E6FFA2}" type="slidenum">
              <a:rPr lang="en-US" smtClean="0"/>
              <a:t>81</a:t>
            </a:fld>
            <a:endParaRPr lang="en-US"/>
          </a:p>
        </p:txBody>
      </p:sp>
    </p:spTree>
    <p:extLst>
      <p:ext uri="{BB962C8B-B14F-4D97-AF65-F5344CB8AC3E}">
        <p14:creationId xmlns:p14="http://schemas.microsoft.com/office/powerpoint/2010/main" val="27620846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We can also use the ABC framework to get measures of fit, without needing to calculate the likelihood.</a:t>
            </a:r>
          </a:p>
          <a:p>
            <a:pPr marL="0" indent="0">
              <a:buNone/>
            </a:pPr>
            <a:r>
              <a:rPr lang="en-GB" sz="1200" dirty="0"/>
              <a:t>One method of measuring the fit of a model which is used in the ABC framework is the rejection method.</a:t>
            </a:r>
          </a:p>
          <a:p>
            <a:pPr marL="0" indent="0">
              <a:buNone/>
            </a:pPr>
            <a:r>
              <a:rPr lang="en-GB" sz="1200" dirty="0"/>
              <a:t>Using this method, the posterior probability of a given model is approximated by the proportion of accepted simulations given this model. So, as Ani mentioned earlier, the ABC method is to sample a parameter value from the prior distribution to simulate a dataset. Informed by the real observed dataset, we can set a rejection threshold for how similar the simulated should be to the observed data, and then estimate the posterior as the proportion of simulations from that model which are accepted under the threshold set.</a:t>
            </a: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82</a:t>
            </a:fld>
            <a:endParaRPr lang="en-US"/>
          </a:p>
        </p:txBody>
      </p:sp>
    </p:spTree>
    <p:extLst>
      <p:ext uri="{BB962C8B-B14F-4D97-AF65-F5344CB8AC3E}">
        <p14:creationId xmlns:p14="http://schemas.microsoft.com/office/powerpoint/2010/main" val="419875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D176852-CB42-486C-8E57-A79C30810981}" type="slidenum">
              <a:rPr lang="en-GB" smtClean="0"/>
              <a:t>9</a:t>
            </a:fld>
            <a:endParaRPr lang="en-GB"/>
          </a:p>
        </p:txBody>
      </p:sp>
    </p:spTree>
    <p:extLst>
      <p:ext uri="{BB962C8B-B14F-4D97-AF65-F5344CB8AC3E}">
        <p14:creationId xmlns:p14="http://schemas.microsoft.com/office/powerpoint/2010/main" val="39163289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We can also do a more formal, traditional style hypothesis test using the simulated data. The test statistic is the median distance between the accepted and observed summary statistics.</a:t>
            </a:r>
          </a:p>
        </p:txBody>
      </p:sp>
      <p:sp>
        <p:nvSpPr>
          <p:cNvPr id="4" name="Slide Number Placeholder 3"/>
          <p:cNvSpPr>
            <a:spLocks noGrp="1"/>
          </p:cNvSpPr>
          <p:nvPr>
            <p:ph type="sldNum" sz="quarter" idx="5"/>
          </p:nvPr>
        </p:nvSpPr>
        <p:spPr/>
        <p:txBody>
          <a:bodyPr/>
          <a:lstStyle/>
          <a:p>
            <a:fld id="{86EC9971-FE29-B440-9C82-250E96E6FFA2}" type="slidenum">
              <a:rPr lang="en-US" smtClean="0"/>
              <a:t>83</a:t>
            </a:fld>
            <a:endParaRPr lang="en-US"/>
          </a:p>
        </p:txBody>
      </p:sp>
    </p:spTree>
    <p:extLst>
      <p:ext uri="{BB962C8B-B14F-4D97-AF65-F5344CB8AC3E}">
        <p14:creationId xmlns:p14="http://schemas.microsoft.com/office/powerpoint/2010/main" val="155365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looked at some of the methods for measuring how well the model fits the data. However, this only tells us so much, so it’s useful to test how well the model is able to predict the data too.</a:t>
            </a:r>
          </a:p>
        </p:txBody>
      </p:sp>
      <p:sp>
        <p:nvSpPr>
          <p:cNvPr id="4" name="Slide Number Placeholder 3"/>
          <p:cNvSpPr>
            <a:spLocks noGrp="1"/>
          </p:cNvSpPr>
          <p:nvPr>
            <p:ph type="sldNum" sz="quarter" idx="10"/>
          </p:nvPr>
        </p:nvSpPr>
        <p:spPr/>
        <p:txBody>
          <a:bodyPr/>
          <a:lstStyle/>
          <a:p>
            <a:fld id="{0D176852-CB42-486C-8E57-A79C30810981}" type="slidenum">
              <a:rPr lang="en-GB" smtClean="0"/>
              <a:t>84</a:t>
            </a:fld>
            <a:endParaRPr lang="en-GB"/>
          </a:p>
        </p:txBody>
      </p:sp>
    </p:spTree>
    <p:extLst>
      <p:ext uri="{BB962C8B-B14F-4D97-AF65-F5344CB8AC3E}">
        <p14:creationId xmlns:p14="http://schemas.microsoft.com/office/powerpoint/2010/main" val="231371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As well as wanting a model which fits the data well, we want a model which predicts the data well.</a:t>
            </a: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85</a:t>
            </a:fld>
            <a:endParaRPr lang="en-US"/>
          </a:p>
        </p:txBody>
      </p:sp>
    </p:spTree>
    <p:extLst>
      <p:ext uri="{BB962C8B-B14F-4D97-AF65-F5344CB8AC3E}">
        <p14:creationId xmlns:p14="http://schemas.microsoft.com/office/powerpoint/2010/main" val="23919400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To check this, we can take a separate dataset which also used our hip-hop vs ballet dancer choice task, and test our models on that new sample. So, we call our dataset that we used to train the models, the calibration sample, and the new sample is the validation sample. </a:t>
            </a:r>
            <a:r>
              <a:rPr lang="en-GB" sz="1200" dirty="0">
                <a:latin typeface="Candara" panose="020E0502030303020204" pitchFamily="34" charset="0"/>
              </a:rPr>
              <a:t>We’re making the assumption that this validation set comes from the same generative process as the calibration set but has different noise pollution, so the model that best fits the validation set has obtained the right balance between under- and overfitting the data.</a:t>
            </a:r>
            <a:endParaRPr lang="en-US" sz="12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86</a:t>
            </a:fld>
            <a:endParaRPr lang="en-US"/>
          </a:p>
        </p:txBody>
      </p:sp>
    </p:spTree>
    <p:extLst>
      <p:ext uri="{BB962C8B-B14F-4D97-AF65-F5344CB8AC3E}">
        <p14:creationId xmlns:p14="http://schemas.microsoft.com/office/powerpoint/2010/main" val="17095813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Candara" panose="020E0502030303020204" pitchFamily="34" charset="0"/>
                <a:ea typeface="+mn-ea"/>
                <a:cs typeface="+mn-cs"/>
              </a:rPr>
              <a:t>In reality, we tend not to have this second dataset and use cross-validation instead</a:t>
            </a: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87</a:t>
            </a:fld>
            <a:endParaRPr lang="en-US"/>
          </a:p>
        </p:txBody>
      </p:sp>
    </p:spTree>
    <p:extLst>
      <p:ext uri="{BB962C8B-B14F-4D97-AF65-F5344CB8AC3E}">
        <p14:creationId xmlns:p14="http://schemas.microsoft.com/office/powerpoint/2010/main" val="39788994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ndara" panose="020E0502030303020204" pitchFamily="34" charset="0"/>
              </a:rPr>
              <a:t>We can evaluate this by splitting the data into a calibration and validation set, whereby we hold the validation set aside while we fit the model to the calibration data, and then see how well the model generalises to the validation set. Again, we’re assuming here that the validation set comes from the same generative process as the calibration set but has different noise pollution so the model that best fits the validation set has obtained the right balance between under- and overfitting the data.</a:t>
            </a:r>
          </a:p>
        </p:txBody>
      </p:sp>
      <p:sp>
        <p:nvSpPr>
          <p:cNvPr id="4" name="Slide Number Placeholder 3"/>
          <p:cNvSpPr>
            <a:spLocks noGrp="1"/>
          </p:cNvSpPr>
          <p:nvPr>
            <p:ph type="sldNum" sz="quarter" idx="5"/>
          </p:nvPr>
        </p:nvSpPr>
        <p:spPr/>
        <p:txBody>
          <a:bodyPr/>
          <a:lstStyle/>
          <a:p>
            <a:fld id="{86EC9971-FE29-B440-9C82-250E96E6FFA2}" type="slidenum">
              <a:rPr lang="en-US" smtClean="0"/>
              <a:t>88</a:t>
            </a:fld>
            <a:endParaRPr lang="en-US"/>
          </a:p>
        </p:txBody>
      </p:sp>
    </p:spTree>
    <p:extLst>
      <p:ext uri="{BB962C8B-B14F-4D97-AF65-F5344CB8AC3E}">
        <p14:creationId xmlns:p14="http://schemas.microsoft.com/office/powerpoint/2010/main" val="14282919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Holdout method: wasteful because essentially halving the sample size</a:t>
            </a:r>
          </a:p>
        </p:txBody>
      </p:sp>
      <p:sp>
        <p:nvSpPr>
          <p:cNvPr id="4" name="Slide Number Placeholder 3"/>
          <p:cNvSpPr>
            <a:spLocks noGrp="1"/>
          </p:cNvSpPr>
          <p:nvPr>
            <p:ph type="sldNum" sz="quarter" idx="5"/>
          </p:nvPr>
        </p:nvSpPr>
        <p:spPr/>
        <p:txBody>
          <a:bodyPr/>
          <a:lstStyle/>
          <a:p>
            <a:fld id="{86EC9971-FE29-B440-9C82-250E96E6FFA2}" type="slidenum">
              <a:rPr lang="en-US" smtClean="0"/>
              <a:t>89</a:t>
            </a:fld>
            <a:endParaRPr lang="en-US"/>
          </a:p>
        </p:txBody>
      </p:sp>
    </p:spTree>
    <p:extLst>
      <p:ext uri="{BB962C8B-B14F-4D97-AF65-F5344CB8AC3E}">
        <p14:creationId xmlns:p14="http://schemas.microsoft.com/office/powerpoint/2010/main" val="1007952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Random subsampling: select the validation samples randomly and repeat</a:t>
            </a:r>
          </a:p>
        </p:txBody>
      </p:sp>
      <p:sp>
        <p:nvSpPr>
          <p:cNvPr id="4" name="Slide Number Placeholder 3"/>
          <p:cNvSpPr>
            <a:spLocks noGrp="1"/>
          </p:cNvSpPr>
          <p:nvPr>
            <p:ph type="sldNum" sz="quarter" idx="5"/>
          </p:nvPr>
        </p:nvSpPr>
        <p:spPr/>
        <p:txBody>
          <a:bodyPr/>
          <a:lstStyle/>
          <a:p>
            <a:fld id="{86EC9971-FE29-B440-9C82-250E96E6FFA2}" type="slidenum">
              <a:rPr lang="en-US" smtClean="0"/>
              <a:t>90</a:t>
            </a:fld>
            <a:endParaRPr lang="en-US"/>
          </a:p>
        </p:txBody>
      </p:sp>
    </p:spTree>
    <p:extLst>
      <p:ext uri="{BB962C8B-B14F-4D97-AF65-F5344CB8AC3E}">
        <p14:creationId xmlns:p14="http://schemas.microsoft.com/office/powerpoint/2010/main" val="16231231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K-fold: partition original samples into k equal sized subsets and hold one as the calibration set and the rest as validation sets, then repeat k times</a:t>
            </a:r>
          </a:p>
        </p:txBody>
      </p:sp>
      <p:sp>
        <p:nvSpPr>
          <p:cNvPr id="4" name="Slide Number Placeholder 3"/>
          <p:cNvSpPr>
            <a:spLocks noGrp="1"/>
          </p:cNvSpPr>
          <p:nvPr>
            <p:ph type="sldNum" sz="quarter" idx="5"/>
          </p:nvPr>
        </p:nvSpPr>
        <p:spPr/>
        <p:txBody>
          <a:bodyPr/>
          <a:lstStyle/>
          <a:p>
            <a:fld id="{86EC9971-FE29-B440-9C82-250E96E6FFA2}" type="slidenum">
              <a:rPr lang="en-US" smtClean="0"/>
              <a:t>91</a:t>
            </a:fld>
            <a:endParaRPr lang="en-US"/>
          </a:p>
        </p:txBody>
      </p:sp>
    </p:spTree>
    <p:extLst>
      <p:ext uri="{BB962C8B-B14F-4D97-AF65-F5344CB8AC3E}">
        <p14:creationId xmlns:p14="http://schemas.microsoft.com/office/powerpoint/2010/main" val="28066032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Leave-one-out: similar to k-fold but with each data point</a:t>
            </a:r>
          </a:p>
        </p:txBody>
      </p:sp>
      <p:sp>
        <p:nvSpPr>
          <p:cNvPr id="4" name="Slide Number Placeholder 3"/>
          <p:cNvSpPr>
            <a:spLocks noGrp="1"/>
          </p:cNvSpPr>
          <p:nvPr>
            <p:ph type="sldNum" sz="quarter" idx="5"/>
          </p:nvPr>
        </p:nvSpPr>
        <p:spPr/>
        <p:txBody>
          <a:bodyPr/>
          <a:lstStyle/>
          <a:p>
            <a:fld id="{86EC9971-FE29-B440-9C82-250E96E6FFA2}" type="slidenum">
              <a:rPr lang="en-US" smtClean="0"/>
              <a:t>92</a:t>
            </a:fld>
            <a:endParaRPr lang="en-US"/>
          </a:p>
        </p:txBody>
      </p:sp>
    </p:spTree>
    <p:extLst>
      <p:ext uri="{BB962C8B-B14F-4D97-AF65-F5344CB8AC3E}">
        <p14:creationId xmlns:p14="http://schemas.microsoft.com/office/powerpoint/2010/main" val="290214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D176852-CB42-486C-8E57-A79C30810981}" type="slidenum">
              <a:rPr lang="en-GB" smtClean="0"/>
              <a:t>10</a:t>
            </a:fld>
            <a:endParaRPr lang="en-GB"/>
          </a:p>
        </p:txBody>
      </p:sp>
    </p:spTree>
    <p:extLst>
      <p:ext uri="{BB962C8B-B14F-4D97-AF65-F5344CB8AC3E}">
        <p14:creationId xmlns:p14="http://schemas.microsoft.com/office/powerpoint/2010/main" val="22576635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EC9971-FE29-B440-9C82-250E96E6FFA2}" type="slidenum">
              <a:rPr lang="en-US" smtClean="0"/>
              <a:t>93</a:t>
            </a:fld>
            <a:endParaRPr lang="en-US"/>
          </a:p>
        </p:txBody>
      </p:sp>
    </p:spTree>
    <p:extLst>
      <p:ext uri="{BB962C8B-B14F-4D97-AF65-F5344CB8AC3E}">
        <p14:creationId xmlns:p14="http://schemas.microsoft.com/office/powerpoint/2010/main" val="20622840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take this concept a step further and do a similar thing but hold out choices and see how well the model predicts an individual choice.</a:t>
            </a:r>
          </a:p>
        </p:txBody>
      </p:sp>
      <p:sp>
        <p:nvSpPr>
          <p:cNvPr id="4" name="Slide Number Placeholder 3"/>
          <p:cNvSpPr>
            <a:spLocks noGrp="1"/>
          </p:cNvSpPr>
          <p:nvPr>
            <p:ph type="sldNum" sz="quarter" idx="5"/>
          </p:nvPr>
        </p:nvSpPr>
        <p:spPr/>
        <p:txBody>
          <a:bodyPr/>
          <a:lstStyle/>
          <a:p>
            <a:fld id="{86EC9971-FE29-B440-9C82-250E96E6FFA2}" type="slidenum">
              <a:rPr lang="en-US" smtClean="0"/>
              <a:t>94</a:t>
            </a:fld>
            <a:endParaRPr lang="en-US"/>
          </a:p>
        </p:txBody>
      </p:sp>
    </p:spTree>
    <p:extLst>
      <p:ext uri="{BB962C8B-B14F-4D97-AF65-F5344CB8AC3E}">
        <p14:creationId xmlns:p14="http://schemas.microsoft.com/office/powerpoint/2010/main" val="22276866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going back to our task example, we can see a series of choices from one participant.</a:t>
            </a:r>
          </a:p>
        </p:txBody>
      </p:sp>
      <p:sp>
        <p:nvSpPr>
          <p:cNvPr id="4" name="Slide Number Placeholder 3"/>
          <p:cNvSpPr>
            <a:spLocks noGrp="1"/>
          </p:cNvSpPr>
          <p:nvPr>
            <p:ph type="sldNum" sz="quarter" idx="5"/>
          </p:nvPr>
        </p:nvSpPr>
        <p:spPr/>
        <p:txBody>
          <a:bodyPr/>
          <a:lstStyle/>
          <a:p>
            <a:fld id="{86EC9971-FE29-B440-9C82-250E96E6FFA2}" type="slidenum">
              <a:rPr lang="en-US" smtClean="0"/>
              <a:t>95</a:t>
            </a:fld>
            <a:endParaRPr lang="en-US"/>
          </a:p>
        </p:txBody>
      </p:sp>
    </p:spTree>
    <p:extLst>
      <p:ext uri="{BB962C8B-B14F-4D97-AF65-F5344CB8AC3E}">
        <p14:creationId xmlns:p14="http://schemas.microsoft.com/office/powerpoint/2010/main" val="40032438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hide one of these choices, </a:t>
            </a:r>
          </a:p>
        </p:txBody>
      </p:sp>
      <p:sp>
        <p:nvSpPr>
          <p:cNvPr id="4" name="Slide Number Placeholder 3"/>
          <p:cNvSpPr>
            <a:spLocks noGrp="1"/>
          </p:cNvSpPr>
          <p:nvPr>
            <p:ph type="sldNum" sz="quarter" idx="5"/>
          </p:nvPr>
        </p:nvSpPr>
        <p:spPr/>
        <p:txBody>
          <a:bodyPr/>
          <a:lstStyle/>
          <a:p>
            <a:fld id="{86EC9971-FE29-B440-9C82-250E96E6FFA2}" type="slidenum">
              <a:rPr lang="en-US" smtClean="0"/>
              <a:t>96</a:t>
            </a:fld>
            <a:endParaRPr lang="en-US"/>
          </a:p>
        </p:txBody>
      </p:sp>
    </p:spTree>
    <p:extLst>
      <p:ext uri="{BB962C8B-B14F-4D97-AF65-F5344CB8AC3E}">
        <p14:creationId xmlns:p14="http://schemas.microsoft.com/office/powerpoint/2010/main" val="9467712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then estimate the parameters using the data up until that choice and then predict the observation of that choice. </a:t>
            </a:r>
          </a:p>
        </p:txBody>
      </p:sp>
      <p:sp>
        <p:nvSpPr>
          <p:cNvPr id="4" name="Slide Number Placeholder 3"/>
          <p:cNvSpPr>
            <a:spLocks noGrp="1"/>
          </p:cNvSpPr>
          <p:nvPr>
            <p:ph type="sldNum" sz="quarter" idx="5"/>
          </p:nvPr>
        </p:nvSpPr>
        <p:spPr/>
        <p:txBody>
          <a:bodyPr/>
          <a:lstStyle/>
          <a:p>
            <a:fld id="{86EC9971-FE29-B440-9C82-250E96E6FFA2}" type="slidenum">
              <a:rPr lang="en-US" smtClean="0"/>
              <a:t>97</a:t>
            </a:fld>
            <a:endParaRPr lang="en-US"/>
          </a:p>
        </p:txBody>
      </p:sp>
    </p:spTree>
    <p:extLst>
      <p:ext uri="{BB962C8B-B14F-4D97-AF65-F5344CB8AC3E}">
        <p14:creationId xmlns:p14="http://schemas.microsoft.com/office/powerpoint/2010/main" val="2226876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we do this over the whole dataset we can evaluate how well the model is predicting choices</a:t>
            </a:r>
          </a:p>
        </p:txBody>
      </p:sp>
      <p:sp>
        <p:nvSpPr>
          <p:cNvPr id="4" name="Slide Number Placeholder 3"/>
          <p:cNvSpPr>
            <a:spLocks noGrp="1"/>
          </p:cNvSpPr>
          <p:nvPr>
            <p:ph type="sldNum" sz="quarter" idx="5"/>
          </p:nvPr>
        </p:nvSpPr>
        <p:spPr/>
        <p:txBody>
          <a:bodyPr/>
          <a:lstStyle/>
          <a:p>
            <a:fld id="{86EC9971-FE29-B440-9C82-250E96E6FFA2}" type="slidenum">
              <a:rPr lang="en-US" smtClean="0"/>
              <a:t>98</a:t>
            </a:fld>
            <a:endParaRPr lang="en-US"/>
          </a:p>
        </p:txBody>
      </p:sp>
    </p:spTree>
    <p:extLst>
      <p:ext uri="{BB962C8B-B14F-4D97-AF65-F5344CB8AC3E}">
        <p14:creationId xmlns:p14="http://schemas.microsoft.com/office/powerpoint/2010/main" val="34775998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models we’ve talked about so far have been looking at fitting the whole sample, i.e. we’ve assumed that the same model generated the data of all subjects. Now we’ll briefly talk about the idea that perhaps different models fit different people better.</a:t>
            </a:r>
          </a:p>
        </p:txBody>
      </p:sp>
      <p:sp>
        <p:nvSpPr>
          <p:cNvPr id="4" name="Slide Number Placeholder 3"/>
          <p:cNvSpPr>
            <a:spLocks noGrp="1"/>
          </p:cNvSpPr>
          <p:nvPr>
            <p:ph type="sldNum" sz="quarter" idx="10"/>
          </p:nvPr>
        </p:nvSpPr>
        <p:spPr/>
        <p:txBody>
          <a:bodyPr/>
          <a:lstStyle/>
          <a:p>
            <a:fld id="{0D176852-CB42-486C-8E57-A79C30810981}" type="slidenum">
              <a:rPr lang="en-GB" smtClean="0"/>
              <a:t>99</a:t>
            </a:fld>
            <a:endParaRPr lang="en-GB"/>
          </a:p>
        </p:txBody>
      </p:sp>
    </p:spTree>
    <p:extLst>
      <p:ext uri="{BB962C8B-B14F-4D97-AF65-F5344CB8AC3E}">
        <p14:creationId xmlns:p14="http://schemas.microsoft.com/office/powerpoint/2010/main" val="14915903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ndara" panose="020E0502030303020204" pitchFamily="34" charset="0"/>
              </a:rPr>
              <a:t>We can treat models as random effects that could differ between subjects, and see which model </a:t>
            </a:r>
            <a:r>
              <a:rPr lang="en-GB" sz="1200" dirty="0">
                <a:latin typeface="Candara" panose="020E0502030303020204" pitchFamily="34" charset="0"/>
              </a:rPr>
              <a:t>fits the most participants. Protected exceedance probabilities measure this</a:t>
            </a:r>
            <a:endParaRPr lang="en-US" dirty="0"/>
          </a:p>
        </p:txBody>
      </p:sp>
      <p:sp>
        <p:nvSpPr>
          <p:cNvPr id="4" name="Slide Number Placeholder 3"/>
          <p:cNvSpPr>
            <a:spLocks noGrp="1"/>
          </p:cNvSpPr>
          <p:nvPr>
            <p:ph type="sldNum" sz="quarter" idx="5"/>
          </p:nvPr>
        </p:nvSpPr>
        <p:spPr/>
        <p:txBody>
          <a:bodyPr/>
          <a:lstStyle/>
          <a:p>
            <a:fld id="{86EC9971-FE29-B440-9C82-250E96E6FFA2}" type="slidenum">
              <a:rPr lang="en-US" smtClean="0"/>
              <a:t>100</a:t>
            </a:fld>
            <a:endParaRPr lang="en-US"/>
          </a:p>
        </p:txBody>
      </p:sp>
    </p:spTree>
    <p:extLst>
      <p:ext uri="{BB962C8B-B14F-4D97-AF65-F5344CB8AC3E}">
        <p14:creationId xmlns:p14="http://schemas.microsoft.com/office/powerpoint/2010/main" val="25464271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Use this to test whether groups of participants are using different models</a:t>
            </a:r>
          </a:p>
          <a:p>
            <a:pPr marL="0" indent="0">
              <a:buNone/>
            </a:pPr>
            <a:r>
              <a:rPr lang="en-US"/>
              <a:t>Important</a:t>
            </a:r>
            <a:r>
              <a:rPr lang="en-US" dirty="0"/>
              <a:t>: H0 still assumes parameter values are different across subjects</a:t>
            </a:r>
          </a:p>
        </p:txBody>
      </p:sp>
      <p:sp>
        <p:nvSpPr>
          <p:cNvPr id="4" name="Slide Number Placeholder 3"/>
          <p:cNvSpPr>
            <a:spLocks noGrp="1"/>
          </p:cNvSpPr>
          <p:nvPr>
            <p:ph type="sldNum" sz="quarter" idx="5"/>
          </p:nvPr>
        </p:nvSpPr>
        <p:spPr/>
        <p:txBody>
          <a:bodyPr/>
          <a:lstStyle/>
          <a:p>
            <a:fld id="{86EC9971-FE29-B440-9C82-250E96E6FFA2}" type="slidenum">
              <a:rPr lang="en-US" smtClean="0"/>
              <a:t>101</a:t>
            </a:fld>
            <a:endParaRPr lang="en-US"/>
          </a:p>
        </p:txBody>
      </p:sp>
    </p:spTree>
    <p:extLst>
      <p:ext uri="{BB962C8B-B14F-4D97-AF65-F5344CB8AC3E}">
        <p14:creationId xmlns:p14="http://schemas.microsoft.com/office/powerpoint/2010/main" val="37656610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resources</a:t>
            </a:r>
          </a:p>
        </p:txBody>
      </p:sp>
      <p:sp>
        <p:nvSpPr>
          <p:cNvPr id="4" name="Slide Number Placeholder 3"/>
          <p:cNvSpPr>
            <a:spLocks noGrp="1"/>
          </p:cNvSpPr>
          <p:nvPr>
            <p:ph type="sldNum" sz="quarter" idx="10"/>
          </p:nvPr>
        </p:nvSpPr>
        <p:spPr/>
        <p:txBody>
          <a:bodyPr/>
          <a:lstStyle/>
          <a:p>
            <a:fld id="{0D176852-CB42-486C-8E57-A79C30810981}" type="slidenum">
              <a:rPr lang="en-GB" smtClean="0"/>
              <a:t>102</a:t>
            </a:fld>
            <a:endParaRPr lang="en-GB"/>
          </a:p>
        </p:txBody>
      </p:sp>
    </p:spTree>
    <p:extLst>
      <p:ext uri="{BB962C8B-B14F-4D97-AF65-F5344CB8AC3E}">
        <p14:creationId xmlns:p14="http://schemas.microsoft.com/office/powerpoint/2010/main" val="116338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4341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4379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76981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945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105231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68CCD46C-DB1D-4558-BA59-90BD9FA07AC0}" type="datetimeFigureOut">
              <a:rPr lang="en-US" smtClean="0"/>
              <a:t>2/25/2020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54790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68CCD46C-DB1D-4558-BA59-90BD9FA07AC0}" type="datetimeFigureOut">
              <a:rPr lang="en-US" smtClean="0"/>
              <a:t>2/25/2020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07498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68CCD46C-DB1D-4558-BA59-90BD9FA07AC0}" type="datetimeFigureOut">
              <a:rPr lang="en-US" smtClean="0"/>
              <a:t>2/25/2020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30400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CCD46C-DB1D-4558-BA59-90BD9FA07AC0}" type="datetimeFigureOut">
              <a:rPr lang="en-US" smtClean="0"/>
              <a:t>2/25/2020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185070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CCD46C-DB1D-4558-BA59-90BD9FA07AC0}" type="datetimeFigureOut">
              <a:rPr lang="en-US" smtClean="0"/>
              <a:t>2/25/2020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8284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CCD46C-DB1D-4558-BA59-90BD9FA07AC0}" type="datetimeFigureOut">
              <a:rPr lang="en-US" smtClean="0"/>
              <a:t>2/25/2020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1B1E44E-C569-4BB5-9B12-284EC1827102}" type="slidenum">
              <a:rPr lang="en-US" smtClean="0"/>
              <a:t>‹#›</a:t>
            </a:fld>
            <a:endParaRPr lang="en-US"/>
          </a:p>
        </p:txBody>
      </p:sp>
    </p:spTree>
    <p:extLst>
      <p:ext uri="{BB962C8B-B14F-4D97-AF65-F5344CB8AC3E}">
        <p14:creationId xmlns:p14="http://schemas.microsoft.com/office/powerpoint/2010/main" val="299460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D46C-DB1D-4558-BA59-90BD9FA07AC0}" type="datetimeFigureOut">
              <a:rPr lang="en-US" smtClean="0"/>
              <a:t>2/25/2020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1E44E-C569-4BB5-9B12-284EC1827102}" type="slidenum">
              <a:rPr lang="en-US" smtClean="0"/>
              <a:t>‹#›</a:t>
            </a:fld>
            <a:endParaRPr lang="en-US"/>
          </a:p>
        </p:txBody>
      </p:sp>
    </p:spTree>
    <p:extLst>
      <p:ext uri="{BB962C8B-B14F-4D97-AF65-F5344CB8AC3E}">
        <p14:creationId xmlns:p14="http://schemas.microsoft.com/office/powerpoint/2010/main" val="217309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playlist?list=PLD0F06AA0D2E8FFBA"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hyperlink" Target="https://mbb-team.github.io/VBA-toolbox/wiki/BMS-for-group-studies/" TargetMode="External"/><Relationship Id="rId5" Type="http://schemas.openxmlformats.org/officeDocument/2006/relationships/hyperlink" Target="https://cran.r-project.org/web/packages/abc/vignettes/abcvignette.pdf" TargetMode="External"/><Relationship Id="rId4" Type="http://schemas.openxmlformats.org/officeDocument/2006/relationships/hyperlink" Target="https://chi-feng.github.io/mcmc-demo/app.html?algorithm=HamiltonianMC&amp;target=banan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6.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0.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png"/><Relationship Id="rId7" Type="http://schemas.openxmlformats.org/officeDocument/2006/relationships/image" Target="../media/image27.png"/><Relationship Id="rId12"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6.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0.tiff"/></Relationships>
</file>

<file path=ppt/slides/_rels/slide61.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0.tiff"/></Relationships>
</file>

<file path=ppt/slides/_rels/slide62.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61.tiff"/></Relationships>
</file>

<file path=ppt/slides/_rels/slide63.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61.tif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8.png"/></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8.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dirty="0">
                <a:ln>
                  <a:solidFill>
                    <a:sysClr val="windowText" lastClr="000000"/>
                  </a:solidFill>
                </a:ln>
                <a:solidFill>
                  <a:sysClr val="windowText" lastClr="000000"/>
                </a:solidFill>
                <a:latin typeface="Candara" panose="020E0502030303020204" pitchFamily="34" charset="0"/>
              </a:rPr>
              <a:t>Model </a:t>
            </a:r>
            <a:r>
              <a:rPr lang="en-GB" sz="7200" dirty="0" smtClean="0">
                <a:ln>
                  <a:solidFill>
                    <a:sysClr val="windowText" lastClr="000000"/>
                  </a:solidFill>
                </a:ln>
                <a:solidFill>
                  <a:sysClr val="windowText" lastClr="000000"/>
                </a:solidFill>
                <a:latin typeface="Candara" panose="020E0502030303020204" pitchFamily="34" charset="0"/>
              </a:rPr>
              <a:t>Selection</a:t>
            </a:r>
            <a:endParaRPr lang="en-GB" sz="7200" dirty="0">
              <a:ln>
                <a:solidFill>
                  <a:sysClr val="windowText" lastClr="000000"/>
                </a:solidFill>
              </a:ln>
              <a:solidFill>
                <a:sysClr val="windowText" lastClr="000000"/>
              </a:solidFill>
              <a:latin typeface="Candara" panose="020E0502030303020204" pitchFamily="34" charset="0"/>
            </a:endParaRPr>
          </a:p>
        </p:txBody>
      </p:sp>
      <p:sp>
        <p:nvSpPr>
          <p:cNvPr id="3" name="Sous-titre 2"/>
          <p:cNvSpPr>
            <a:spLocks noGrp="1"/>
          </p:cNvSpPr>
          <p:nvPr>
            <p:ph type="subTitle" idx="1"/>
          </p:nvPr>
        </p:nvSpPr>
        <p:spPr/>
        <p:txBody>
          <a:bodyPr>
            <a:normAutofit/>
          </a:bodyPr>
          <a:lstStyle/>
          <a:p>
            <a:pPr>
              <a:spcBef>
                <a:spcPct val="0"/>
              </a:spcBef>
            </a:pPr>
            <a:r>
              <a:rPr lang="fr-FR" sz="3200" dirty="0">
                <a:ln>
                  <a:solidFill>
                    <a:sysClr val="windowText" lastClr="000000"/>
                  </a:solidFill>
                </a:ln>
                <a:solidFill>
                  <a:sysClr val="windowText" lastClr="000000"/>
                </a:solidFill>
                <a:latin typeface="Candara" panose="020E0502030303020204" pitchFamily="34" charset="0"/>
                <a:ea typeface="+mj-ea"/>
                <a:cs typeface="+mj-cs"/>
              </a:rPr>
              <a:t>Anahita Talwar</a:t>
            </a:r>
          </a:p>
          <a:p>
            <a:pPr>
              <a:spcBef>
                <a:spcPct val="0"/>
              </a:spcBef>
            </a:pPr>
            <a:r>
              <a:rPr lang="fr-FR" sz="3200" dirty="0">
                <a:ln>
                  <a:solidFill>
                    <a:sysClr val="windowText" lastClr="000000"/>
                  </a:solidFill>
                </a:ln>
                <a:solidFill>
                  <a:sysClr val="windowText" lastClr="000000"/>
                </a:solidFill>
                <a:latin typeface="Candara" panose="020E0502030303020204" pitchFamily="34" charset="0"/>
                <a:ea typeface="+mj-ea"/>
                <a:cs typeface="+mj-cs"/>
              </a:rPr>
              <a:t>Millie Lowther</a:t>
            </a:r>
            <a:endParaRPr lang="en-US" sz="3200" dirty="0">
              <a:ln>
                <a:solidFill>
                  <a:sysClr val="windowText" lastClr="000000"/>
                </a:solidFill>
              </a:ln>
              <a:solidFill>
                <a:sysClr val="windowText" lastClr="000000"/>
              </a:solidFill>
              <a:latin typeface="Candara" panose="020E0502030303020204" pitchFamily="34" charset="0"/>
              <a:ea typeface="+mj-ea"/>
              <a:cs typeface="+mj-cs"/>
            </a:endParaRPr>
          </a:p>
        </p:txBody>
      </p:sp>
    </p:spTree>
    <p:extLst>
      <p:ext uri="{BB962C8B-B14F-4D97-AF65-F5344CB8AC3E}">
        <p14:creationId xmlns:p14="http://schemas.microsoft.com/office/powerpoint/2010/main" val="218918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b="1"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20171361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ndara" panose="020E0502030303020204" pitchFamily="34" charset="0"/>
              </a:rPr>
              <a:t>Model with highest frequency (fits the most participants) in the population is best model</a:t>
            </a:r>
            <a:endParaRPr lang="en-GB" sz="2400" b="1" dirty="0">
              <a:latin typeface="Candara" panose="020E0502030303020204" pitchFamily="34" charset="0"/>
            </a:endParaRPr>
          </a:p>
          <a:p>
            <a:pPr marL="0" indent="0">
              <a:buNone/>
            </a:pPr>
            <a:r>
              <a:rPr lang="en-GB" sz="2400" b="1" dirty="0">
                <a:latin typeface="Candara" panose="020E0502030303020204" pitchFamily="34" charset="0"/>
              </a:rPr>
              <a:t>Protected exceedance probabilities </a:t>
            </a:r>
            <a:r>
              <a:rPr lang="en-GB" sz="2400" dirty="0">
                <a:latin typeface="Candara" panose="020E0502030303020204" pitchFamily="34" charset="0"/>
              </a:rPr>
              <a:t>(PEPs) measure how likely it is that any given model is more frequent than all other models in the comparison set, corrected for the possibility that observed differences in model evidences (over subjects) are due to chance</a:t>
            </a:r>
          </a:p>
        </p:txBody>
      </p:sp>
      <p:sp>
        <p:nvSpPr>
          <p:cNvPr id="4" name="Titre 1">
            <a:extLst>
              <a:ext uri="{FF2B5EF4-FFF2-40B4-BE49-F238E27FC236}">
                <a16:creationId xmlns:a16="http://schemas.microsoft.com/office/drawing/2014/main" xmlns="" id="{2D97BF40-4EE8-B74B-96B5-878372D94054}"/>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Between-Group Model Comparison</a:t>
            </a:r>
          </a:p>
        </p:txBody>
      </p:sp>
    </p:spTree>
    <p:extLst>
      <p:ext uri="{BB962C8B-B14F-4D97-AF65-F5344CB8AC3E}">
        <p14:creationId xmlns:p14="http://schemas.microsoft.com/office/powerpoint/2010/main" val="2399233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Between-Group Model Comparison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ndara" panose="020E0502030303020204" pitchFamily="34" charset="0"/>
              </a:rPr>
              <a:t>Model with highest frequency (fits the most participants) in the population is best model</a:t>
            </a:r>
            <a:endParaRPr lang="en-GB" sz="2400" b="1" dirty="0">
              <a:latin typeface="Candara" panose="020E0502030303020204" pitchFamily="34" charset="0"/>
            </a:endParaRPr>
          </a:p>
          <a:p>
            <a:pPr marL="0" indent="0">
              <a:buNone/>
            </a:pPr>
            <a:r>
              <a:rPr lang="en-GB" sz="2400" b="1" dirty="0">
                <a:latin typeface="Candara" panose="020E0502030303020204" pitchFamily="34" charset="0"/>
              </a:rPr>
              <a:t>Protected exceedance probabilities </a:t>
            </a:r>
            <a:r>
              <a:rPr lang="en-GB" sz="2400" dirty="0">
                <a:latin typeface="Candara" panose="020E0502030303020204" pitchFamily="34" charset="0"/>
              </a:rPr>
              <a:t>(PEPs) measure how likely it is that any given model is more frequent than all other models in the comparison set, corrected for the possibility that observed differences in model evidences (over subjects) are due to chance</a:t>
            </a:r>
          </a:p>
          <a:p>
            <a:pPr marL="0" indent="0">
              <a:buNone/>
            </a:pPr>
            <a:r>
              <a:rPr lang="en-GB" sz="2400" dirty="0">
                <a:latin typeface="Candara" panose="020E0502030303020204" pitchFamily="34" charset="0"/>
              </a:rPr>
              <a:t>We can use this principle to test whether groups of participants are using different models, e.g. whether their choices on the task by a patient group and a control group are generated by different models</a:t>
            </a:r>
          </a:p>
          <a:p>
            <a:pPr marL="0" indent="0">
              <a:buNone/>
            </a:pPr>
            <a:r>
              <a:rPr lang="en-GB" sz="2400" dirty="0">
                <a:solidFill>
                  <a:srgbClr val="53D4FF"/>
                </a:solidFill>
                <a:latin typeface="Candara" panose="020E0502030303020204" pitchFamily="34" charset="0"/>
                <a:ea typeface="Cambria Math" panose="02040503050406030204" pitchFamily="18" charset="0"/>
              </a:rPr>
              <a:t>H</a:t>
            </a:r>
            <a:r>
              <a:rPr lang="en-GB" sz="2400" baseline="-25000" dirty="0">
                <a:solidFill>
                  <a:srgbClr val="53D4FF"/>
                </a:solidFill>
                <a:latin typeface="Candara" panose="020E0502030303020204" pitchFamily="34" charset="0"/>
                <a:ea typeface="Cambria Math" panose="02040503050406030204" pitchFamily="18" charset="0"/>
              </a:rPr>
              <a:t>0</a:t>
            </a:r>
            <a:r>
              <a:rPr lang="en-GB" sz="2400" dirty="0">
                <a:solidFill>
                  <a:srgbClr val="53D4FF"/>
                </a:solidFill>
                <a:latin typeface="Candara" panose="020E0502030303020204" pitchFamily="34" charset="0"/>
                <a:ea typeface="Cambria Math" panose="02040503050406030204" pitchFamily="18" charset="0"/>
              </a:rPr>
              <a:t>: groups have same model frequency (i.e. choices generated by same model)</a:t>
            </a:r>
          </a:p>
          <a:p>
            <a:pPr marL="0" indent="0">
              <a:buNone/>
            </a:pPr>
            <a:r>
              <a:rPr lang="en-US" sz="2400" dirty="0">
                <a:solidFill>
                  <a:srgbClr val="FFDD29"/>
                </a:solidFill>
                <a:latin typeface="Candara" panose="020E0502030303020204" pitchFamily="34" charset="0"/>
              </a:rPr>
              <a:t>H</a:t>
            </a:r>
            <a:r>
              <a:rPr lang="en-US" sz="2400" baseline="-25000" dirty="0">
                <a:solidFill>
                  <a:srgbClr val="FFDD29"/>
                </a:solidFill>
                <a:latin typeface="Candara" panose="020E0502030303020204" pitchFamily="34" charset="0"/>
              </a:rPr>
              <a:t>1</a:t>
            </a:r>
            <a:r>
              <a:rPr lang="en-US" sz="2400" dirty="0">
                <a:solidFill>
                  <a:srgbClr val="FFDD29"/>
                </a:solidFill>
                <a:latin typeface="Candara" panose="020E0502030303020204" pitchFamily="34" charset="0"/>
              </a:rPr>
              <a:t>: groups have different model frequencies (i.e. choices generated by different models)</a:t>
            </a:r>
          </a:p>
          <a:p>
            <a:pPr marL="0" indent="0">
              <a:buNone/>
            </a:pPr>
            <a:r>
              <a:rPr lang="en-US" sz="2400" dirty="0">
                <a:latin typeface="Candara" panose="020E0502030303020204" pitchFamily="34" charset="0"/>
              </a:rPr>
              <a:t>Calculate PEPs for each model under H</a:t>
            </a:r>
            <a:r>
              <a:rPr lang="en-US" sz="2400" baseline="-25000" dirty="0">
                <a:latin typeface="Candara" panose="020E0502030303020204" pitchFamily="34" charset="0"/>
              </a:rPr>
              <a:t>0</a:t>
            </a:r>
            <a:r>
              <a:rPr lang="en-US" sz="2400" dirty="0">
                <a:latin typeface="Candara" panose="020E0502030303020204" pitchFamily="34" charset="0"/>
              </a:rPr>
              <a:t> and H</a:t>
            </a:r>
            <a:r>
              <a:rPr lang="en-US" sz="2400" baseline="-25000" dirty="0">
                <a:latin typeface="Candara" panose="020E0502030303020204" pitchFamily="34" charset="0"/>
              </a:rPr>
              <a:t>1 </a:t>
            </a:r>
            <a:r>
              <a:rPr lang="en-US" sz="2400" dirty="0">
                <a:latin typeface="Candara" panose="020E0502030303020204" pitchFamily="34" charset="0"/>
              </a:rPr>
              <a:t>and compare</a:t>
            </a:r>
            <a:endParaRPr lang="en-GB" sz="2400" dirty="0">
              <a:latin typeface="Candara" panose="020E0502030303020204" pitchFamily="34" charset="0"/>
            </a:endParaRPr>
          </a:p>
        </p:txBody>
      </p:sp>
    </p:spTree>
    <p:extLst>
      <p:ext uri="{BB962C8B-B14F-4D97-AF65-F5344CB8AC3E}">
        <p14:creationId xmlns:p14="http://schemas.microsoft.com/office/powerpoint/2010/main" val="1766630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Useful Resources</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endParaRPr lang="en-US" sz="2400" dirty="0" smtClean="0">
              <a:hlinkClick r:id="rId3"/>
            </a:endParaRPr>
          </a:p>
          <a:p>
            <a:pPr marL="342900" indent="-342900">
              <a:lnSpc>
                <a:spcPct val="100000"/>
              </a:lnSpc>
              <a:buFont typeface="Arial" panose="020B0604020202020204" pitchFamily="34" charset="0"/>
              <a:buChar char="•"/>
            </a:pPr>
            <a:r>
              <a:rPr lang="en-US" sz="2400" dirty="0" smtClean="0">
                <a:hlinkClick r:id="rId3"/>
              </a:rPr>
              <a:t>Overview </a:t>
            </a:r>
            <a:r>
              <a:rPr lang="en-US" sz="2400" dirty="0">
                <a:hlinkClick r:id="rId3"/>
              </a:rPr>
              <a:t>of Bayesian Inferance and most of these methods: Mathematical Monk </a:t>
            </a:r>
            <a:r>
              <a:rPr lang="en-US" sz="2400" dirty="0" err="1">
                <a:hlinkClick r:id="rId3"/>
              </a:rPr>
              <a:t>Youtube</a:t>
            </a:r>
            <a:r>
              <a:rPr lang="en-US" sz="2400" dirty="0">
                <a:hlinkClick r:id="rId3"/>
              </a:rPr>
              <a:t> </a:t>
            </a:r>
            <a:r>
              <a:rPr lang="en-US" sz="2400" dirty="0" smtClean="0">
                <a:hlinkClick r:id="rId3"/>
              </a:rPr>
              <a:t>Videos</a:t>
            </a:r>
            <a:endParaRPr lang="en-US" sz="2400" dirty="0" smtClean="0"/>
          </a:p>
          <a:p>
            <a:pPr marL="342900" indent="-342900">
              <a:lnSpc>
                <a:spcPct val="100000"/>
              </a:lnSpc>
              <a:buFont typeface="Arial" panose="020B0604020202020204" pitchFamily="34" charset="0"/>
              <a:buChar char="•"/>
            </a:pPr>
            <a:endParaRPr lang="en-US" sz="2400" dirty="0" smtClean="0"/>
          </a:p>
          <a:p>
            <a:pPr marL="342900" indent="-342900">
              <a:lnSpc>
                <a:spcPct val="100000"/>
              </a:lnSpc>
              <a:buFont typeface="Arial" panose="020B0604020202020204" pitchFamily="34" charset="0"/>
              <a:buChar char="•"/>
            </a:pPr>
            <a:r>
              <a:rPr lang="en-US" sz="2400" dirty="0" smtClean="0">
                <a:hlinkClick r:id="rId4"/>
              </a:rPr>
              <a:t>Sampling demo</a:t>
            </a:r>
            <a:endParaRPr lang="en-US" sz="2400" dirty="0" smtClean="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hlinkClick r:id="rId5"/>
              </a:rPr>
              <a:t>Approximate Bayesian </a:t>
            </a:r>
            <a:r>
              <a:rPr lang="en-US" sz="2400" dirty="0" smtClean="0">
                <a:hlinkClick r:id="rId5"/>
              </a:rPr>
              <a:t>Computation</a:t>
            </a:r>
            <a:endParaRPr lang="en-US" sz="2400" dirty="0" smtClean="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400" dirty="0">
                <a:hlinkClick r:id="rId6"/>
              </a:rPr>
              <a:t>Exceedance probabilities</a:t>
            </a:r>
            <a:endParaRPr lang="en-US" sz="2400" dirty="0"/>
          </a:p>
          <a:p>
            <a:pPr marL="342900" indent="-342900">
              <a:lnSpc>
                <a:spcPct val="100000"/>
              </a:lnSpc>
              <a:buFont typeface="Arial" panose="020B0604020202020204" pitchFamily="34" charset="0"/>
              <a:buChar char="•"/>
            </a:pPr>
            <a:endParaRPr lang="en-US" sz="2400" dirty="0"/>
          </a:p>
          <a:p>
            <a:pPr>
              <a:lnSpc>
                <a:spcPct val="100000"/>
              </a:lnSpc>
            </a:pPr>
            <a:endParaRPr lang="en-US" sz="2400" dirty="0"/>
          </a:p>
        </p:txBody>
      </p:sp>
    </p:spTree>
    <p:extLst>
      <p:ext uri="{BB962C8B-B14F-4D97-AF65-F5344CB8AC3E}">
        <p14:creationId xmlns:p14="http://schemas.microsoft.com/office/powerpoint/2010/main" val="359389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3"/>
            <a:srcRect/>
            <a:stretch>
              <a:fillRect/>
            </a:stretch>
          </a:blipFill>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137739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2882" y="1434060"/>
            <a:ext cx="3981600" cy="3974937"/>
          </a:xfrm>
          <a:prstGeom prst="rect">
            <a:avLst/>
          </a:prstGeom>
          <a:blipFill dpi="0" rotWithShape="1">
            <a:blip r:embed="rId3">
              <a:alphaModFix amt="2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4"/>
            <a:srcRect/>
            <a:stretch>
              <a:fillRect/>
            </a:stretch>
          </a:blipFill>
        </p:spPr>
      </p:pic>
    </p:spTree>
    <p:extLst>
      <p:ext uri="{BB962C8B-B14F-4D97-AF65-F5344CB8AC3E}">
        <p14:creationId xmlns:p14="http://schemas.microsoft.com/office/powerpoint/2010/main" val="257446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2542128" y="5300589"/>
            <a:ext cx="1852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a:blipFill dpi="0" rotWithShape="1">
            <a:blip r:embed="rId3"/>
            <a:srcRect/>
            <a:stretch>
              <a:fillRect/>
            </a:stretch>
          </a:blipFill>
        </p:spPr>
      </p:pic>
      <p:sp>
        <p:nvSpPr>
          <p:cNvPr id="7" name="Rectangle 6"/>
          <p:cNvSpPr/>
          <p:nvPr/>
        </p:nvSpPr>
        <p:spPr>
          <a:xfrm>
            <a:off x="6702882" y="1434060"/>
            <a:ext cx="3981600" cy="3974937"/>
          </a:xfrm>
          <a:prstGeom prst="rect">
            <a:avLst/>
          </a:prstGeom>
          <a:blipFill dpi="0" rotWithShape="1">
            <a:blip r:embed="rId4">
              <a:alphaModFix amt="2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56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81259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Task</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1931906" y="5727032"/>
            <a:ext cx="3082855" cy="1320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70%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p>
          <a:p>
            <a:pPr algn="ctr"/>
            <a:r>
              <a:rPr lang="en-US" dirty="0">
                <a:ln>
                  <a:solidFill>
                    <a:sysClr val="windowText" lastClr="000000"/>
                  </a:solidFill>
                </a:ln>
                <a:solidFill>
                  <a:sysClr val="windowText" lastClr="000000"/>
                </a:solidFill>
                <a:latin typeface="Candara" panose="020E0502030303020204" pitchFamily="34" charset="0"/>
              </a:rPr>
              <a:t>30%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a:p>
            <a:pPr algn="ctr"/>
            <a:endParaRPr lang="en-US" dirty="0">
              <a:ln>
                <a:solidFill>
                  <a:sysClr val="windowText" lastClr="000000"/>
                </a:solidFill>
              </a:ln>
              <a:solidFill>
                <a:sysClr val="windowText" lastClr="000000"/>
              </a:solidFill>
              <a:latin typeface="Candara" panose="020E0502030303020204" pitchFamily="34" charset="0"/>
            </a:endParaRPr>
          </a:p>
        </p:txBody>
      </p:sp>
      <p:sp>
        <p:nvSpPr>
          <p:cNvPr id="10" name="Titre 1">
            <a:extLst>
              <a:ext uri="{FF2B5EF4-FFF2-40B4-BE49-F238E27FC236}">
                <a16:creationId xmlns:a16="http://schemas.microsoft.com/office/drawing/2014/main" xmlns="" id="{2406898B-DA0C-49DD-935D-C33767D70172}"/>
              </a:ext>
            </a:extLst>
          </p:cNvPr>
          <p:cNvSpPr txBox="1">
            <a:spLocks/>
          </p:cNvSpPr>
          <p:nvPr/>
        </p:nvSpPr>
        <p:spPr>
          <a:xfrm>
            <a:off x="7179544" y="5727032"/>
            <a:ext cx="3082855" cy="1320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30%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p>
          <a:p>
            <a:pPr algn="ctr"/>
            <a:r>
              <a:rPr lang="en-US" dirty="0">
                <a:ln>
                  <a:solidFill>
                    <a:sysClr val="windowText" lastClr="000000"/>
                  </a:solidFill>
                </a:ln>
                <a:solidFill>
                  <a:sysClr val="windowText" lastClr="000000"/>
                </a:solidFill>
                <a:latin typeface="Candara" panose="020E0502030303020204" pitchFamily="34" charset="0"/>
              </a:rPr>
              <a:t>70% : - £1 </a:t>
            </a:r>
            <a:r>
              <a:rPr lang="en-US" dirty="0">
                <a:ln>
                  <a:solidFill>
                    <a:sysClr val="windowText" lastClr="000000"/>
                  </a:solidFill>
                </a:ln>
                <a:solidFill>
                  <a:sysClr val="windowText" lastClr="000000"/>
                </a:solidFill>
                <a:latin typeface="Candara" panose="020E0502030303020204" pitchFamily="34" charset="0"/>
                <a:sym typeface="Wingdings" panose="05000000000000000000" pitchFamily="2" charset="2"/>
              </a:rPr>
              <a:t></a:t>
            </a:r>
            <a:endParaRPr lang="en-US" dirty="0">
              <a:ln>
                <a:solidFill>
                  <a:sysClr val="windowText" lastClr="000000"/>
                </a:solidFill>
              </a:ln>
              <a:solidFill>
                <a:sysClr val="windowText" lastClr="000000"/>
              </a:solidFill>
              <a:latin typeface="Candara" panose="020E0502030303020204" pitchFamily="34" charset="0"/>
            </a:endParaRPr>
          </a:p>
          <a:p>
            <a:pPr algn="ctr"/>
            <a:endParaRPr lang="en-US" dirty="0">
              <a:ln>
                <a:solidFill>
                  <a:sysClr val="windowText" lastClr="000000"/>
                </a:solidFill>
              </a:ln>
              <a:solidFill>
                <a:sysClr val="windowText" lastClr="000000"/>
              </a:solidFill>
              <a:latin typeface="Candara" panose="020E0502030303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03" y="1434061"/>
            <a:ext cx="3981033" cy="397493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545" y="1434061"/>
            <a:ext cx="3974937" cy="3974937"/>
          </a:xfrm>
          <a:prstGeom prst="rect">
            <a:avLst/>
          </a:prstGeom>
        </p:spPr>
      </p:pic>
    </p:spTree>
    <p:extLst>
      <p:ext uri="{BB962C8B-B14F-4D97-AF65-F5344CB8AC3E}">
        <p14:creationId xmlns:p14="http://schemas.microsoft.com/office/powerpoint/2010/main" val="426541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213" y="3285573"/>
            <a:ext cx="4465534" cy="3572427"/>
          </a:xfrm>
          <a:prstGeom prst="rect">
            <a:avLst/>
          </a:prstGeom>
        </p:spPr>
      </p:pic>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4"/>
            <a:srcRect/>
            <a:stretch>
              <a:fillRect/>
            </a:stretch>
          </a:blip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392476" y="4618068"/>
                <a:ext cx="314150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𝑊𝑖𝑛𝑛𝑖𝑛𝑔𝑠</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𝐼𝑄</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m:t>
                      </m:r>
                      <m:r>
                        <a:rPr lang="en-GB" b="0" i="1" smtClean="0">
                          <a:latin typeface="Cambria Math" panose="02040503050406030204" pitchFamily="18" charset="0"/>
                          <a:ea typeface="Cambria Math" panose="02040503050406030204" pitchFamily="18" charset="0"/>
                        </a:rPr>
                        <m:t> </m:t>
                      </m:r>
                    </m:oMath>
                  </m:oMathPara>
                </a14:m>
                <a:endParaRPr lang="en-GB" sz="20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392476" y="4618068"/>
                <a:ext cx="3141501" cy="276999"/>
              </a:xfrm>
              <a:prstGeom prst="rect">
                <a:avLst/>
              </a:prstGeom>
              <a:blipFill>
                <a:blip r:embed="rId6"/>
                <a:stretch>
                  <a:fillRect l="-1357" t="-4444" b="-35556"/>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xmlns="" id="{B335BCF3-D4E5-4103-A860-8F0D04722C63}"/>
              </a:ext>
            </a:extLst>
          </p:cNvPr>
          <p:cNvSpPr/>
          <p:nvPr/>
        </p:nvSpPr>
        <p:spPr>
          <a:xfrm>
            <a:off x="-215634" y="3644121"/>
            <a:ext cx="3451757" cy="461665"/>
          </a:xfrm>
          <a:prstGeom prst="rect">
            <a:avLst/>
          </a:prstGeom>
        </p:spPr>
        <p:txBody>
          <a:bodyPr wrap="square">
            <a:spAutoFit/>
          </a:bodyPr>
          <a:lstStyle/>
          <a:p>
            <a:pPr lvl="1"/>
            <a:r>
              <a:rPr lang="en-GB" sz="2400" b="1" dirty="0">
                <a:latin typeface="Candara" panose="020E0502030303020204" pitchFamily="34" charset="0"/>
              </a:rPr>
              <a:t>Linear Relationship</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4" name="TextBox 9">
                <a:extLst>
                  <a:ext uri="{FF2B5EF4-FFF2-40B4-BE49-F238E27FC236}">
                    <a16:creationId xmlns:a16="http://schemas.microsoft.com/office/drawing/2014/main" xmlns="" id="{8C1D141E-20FD-44D4-A867-8D2FE1E0236E}"/>
                  </a:ext>
                </a:extLst>
              </p:cNvPr>
              <p:cNvSpPr txBox="1"/>
              <p:nvPr/>
            </p:nvSpPr>
            <p:spPr>
              <a:xfrm>
                <a:off x="396228" y="5617396"/>
                <a:ext cx="3133998" cy="1077218"/>
              </a:xfrm>
              <a:prstGeom prst="rect">
                <a:avLst/>
              </a:prstGeom>
              <a:noFill/>
            </p:spPr>
            <p:txBody>
              <a:bodyPr wrap="none" rtlCol="0">
                <a:spAutoFit/>
              </a:bodyPr>
              <a:lstStyle/>
              <a:p>
                <a:pPr algn="ctr"/>
                <a:endParaRPr lang="en-GB" sz="2400" i="1" dirty="0">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𝑐</m:t>
                      </m:r>
                      <m:r>
                        <a:rPr lang="en-GB" sz="2000" b="0" i="1" smtClean="0">
                          <a:latin typeface="Cambria Math" panose="02040503050406030204" pitchFamily="18" charset="0"/>
                          <a:ea typeface="Cambria Math" panose="02040503050406030204" pitchFamily="18" charset="0"/>
                        </a:rPr>
                        <m:t>     −∞&lt;</m:t>
                      </m:r>
                      <m:r>
                        <a:rPr lang="en-GB" sz="2000" b="0" i="1" smtClean="0">
                          <a:latin typeface="Cambria Math" panose="02040503050406030204" pitchFamily="18" charset="0"/>
                          <a:ea typeface="Cambria Math" panose="02040503050406030204" pitchFamily="18" charset="0"/>
                        </a:rPr>
                        <m:t>𝑖𝑛𝑡𝑒𝑟𝑐𝑒𝑝𝑡</m:t>
                      </m:r>
                      <m:r>
                        <a:rPr lang="en-GB" sz="2000" b="0" i="1" smtClean="0">
                          <a:latin typeface="Cambria Math" panose="02040503050406030204" pitchFamily="18" charset="0"/>
                          <a:ea typeface="Cambria Math" panose="02040503050406030204" pitchFamily="18" charset="0"/>
                        </a:rPr>
                        <m:t>&lt;∞</m:t>
                      </m:r>
                    </m:oMath>
                  </m:oMathPara>
                </a14:m>
                <a:endParaRPr lang="en-GB" sz="20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𝑚</m:t>
                      </m:r>
                      <m:r>
                        <a:rPr lang="en-GB" sz="2000" b="0" i="1" smtClean="0">
                          <a:latin typeface="Cambria Math" panose="02040503050406030204" pitchFamily="18" charset="0"/>
                          <a:ea typeface="Cambria Math" panose="02040503050406030204" pitchFamily="18" charset="0"/>
                        </a:rPr>
                        <m:t>           −∞&lt;</m:t>
                      </m:r>
                      <m:r>
                        <a:rPr lang="en-GB" sz="2000" b="0" i="1" smtClean="0">
                          <a:latin typeface="Cambria Math" panose="02040503050406030204" pitchFamily="18" charset="0"/>
                          <a:ea typeface="Cambria Math" panose="02040503050406030204" pitchFamily="18" charset="0"/>
                        </a:rPr>
                        <m:t>𝑠𝑙𝑜𝑝𝑒</m:t>
                      </m:r>
                      <m:r>
                        <a:rPr lang="en-GB" sz="2000" b="0" i="1" smtClean="0">
                          <a:latin typeface="Cambria Math" panose="02040503050406030204" pitchFamily="18" charset="0"/>
                          <a:ea typeface="Cambria Math" panose="02040503050406030204" pitchFamily="18" charset="0"/>
                        </a:rPr>
                        <m:t>&lt;∞</m:t>
                      </m:r>
                    </m:oMath>
                  </m:oMathPara>
                </a14:m>
                <a:endParaRPr lang="en-GB" sz="2000" dirty="0">
                  <a:latin typeface="Candara" panose="020E0502030303020204" pitchFamily="34" charset="0"/>
                </a:endParaRPr>
              </a:p>
            </p:txBody>
          </p:sp>
        </mc:Choice>
        <mc:Fallback xmlns="">
          <p:sp>
            <p:nvSpPr>
              <p:cNvPr id="14" name="TextBox 9">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96228" y="5617396"/>
                <a:ext cx="3133998" cy="1077218"/>
              </a:xfrm>
              <a:prstGeom prst="rect">
                <a:avLst/>
              </a:prstGeom>
              <a:blipFill>
                <a:blip r:embed="rId7"/>
                <a:stretch>
                  <a:fillRect b="-4520"/>
                </a:stretch>
              </a:blipFill>
            </p:spPr>
            <p:txBody>
              <a:bodyPr/>
              <a:lstStyle/>
              <a:p>
                <a:r>
                  <a:rPr lang="en-GB">
                    <a:noFill/>
                  </a:rPr>
                  <a:t> </a:t>
                </a:r>
              </a:p>
            </p:txBody>
          </p:sp>
        </mc:Fallback>
      </mc:AlternateContent>
      <p:sp>
        <p:nvSpPr>
          <p:cNvPr id="15" name="TextBox 14"/>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406323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335BCF3-D4E5-4103-A860-8F0D04722C63}"/>
              </a:ext>
            </a:extLst>
          </p:cNvPr>
          <p:cNvSpPr/>
          <p:nvPr/>
        </p:nvSpPr>
        <p:spPr>
          <a:xfrm>
            <a:off x="-215634" y="3644121"/>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45373" y="4387689"/>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45373" y="4387689"/>
                <a:ext cx="2333331" cy="276999"/>
              </a:xfrm>
              <a:prstGeom prst="rect">
                <a:avLst/>
              </a:prstGeom>
              <a:blipFill>
                <a:blip r:embed="rId5"/>
                <a:stretch>
                  <a:fillRect l="-2094" t="-2222" r="-183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45373" y="4888405"/>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45373" y="4888405"/>
                <a:ext cx="2577822" cy="276999"/>
              </a:xfrm>
              <a:prstGeom prst="rect">
                <a:avLst/>
              </a:prstGeom>
              <a:blipFill>
                <a:blip r:embed="rId6"/>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8C1D141E-20FD-44D4-A867-8D2FE1E0236E}"/>
                  </a:ext>
                </a:extLst>
              </p:cNvPr>
              <p:cNvSpPr txBox="1"/>
              <p:nvPr/>
            </p:nvSpPr>
            <p:spPr>
              <a:xfrm>
                <a:off x="343578" y="6074679"/>
                <a:ext cx="2579617" cy="400110"/>
              </a:xfrm>
              <a:prstGeom prst="rect">
                <a:avLst/>
              </a:prstGeom>
              <a:noFill/>
            </p:spPr>
            <p:txBody>
              <a:bodyPr wrap="none" rtlCol="0">
                <a:spAutoFit/>
              </a:bodyPr>
              <a:lstStyle/>
              <a:p>
                <a:pPr algn="ctr"/>
                <a:r>
                  <a:rPr lang="en-GB" sz="2000" i="1" dirty="0">
                    <a:latin typeface="Cambria Math" panose="02040503050406030204" pitchFamily="18" charset="0"/>
                    <a:ea typeface="Cambria Math" panose="02040503050406030204" pitchFamily="18" charset="0"/>
                  </a:rPr>
                  <a:t>b	</a:t>
                </a:r>
                <a14:m>
                  <m:oMath xmlns:m="http://schemas.openxmlformats.org/officeDocument/2006/math">
                    <m:r>
                      <a:rPr lang="en-GB" sz="2000" i="1" dirty="0">
                        <a:latin typeface="Cambria Math" panose="02040503050406030204" pitchFamily="18" charset="0"/>
                        <a:ea typeface="Cambria Math" panose="02040503050406030204" pitchFamily="18" charset="0"/>
                      </a:rPr>
                      <m:t>0&lt;</m:t>
                    </m:r>
                    <m:r>
                      <a:rPr lang="en-GB" sz="2000" i="1" dirty="0">
                        <a:latin typeface="Cambria Math" panose="02040503050406030204" pitchFamily="18" charset="0"/>
                        <a:ea typeface="Cambria Math" panose="02040503050406030204" pitchFamily="18" charset="0"/>
                      </a:rPr>
                      <m:t>𝐵𝑖𝑎𝑠</m:t>
                    </m:r>
                    <m:r>
                      <a:rPr lang="en-GB" sz="2000" i="1" dirty="0">
                        <a:latin typeface="Cambria Math" panose="02040503050406030204" pitchFamily="18" charset="0"/>
                        <a:ea typeface="Cambria Math" panose="02040503050406030204" pitchFamily="18" charset="0"/>
                      </a:rPr>
                      <m:t>&lt;1</m:t>
                    </m:r>
                  </m:oMath>
                </a14:m>
                <a:endParaRPr lang="en-GB" sz="2000" dirty="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43578" y="6074679"/>
                <a:ext cx="2579617" cy="400110"/>
              </a:xfrm>
              <a:prstGeom prst="rect">
                <a:avLst/>
              </a:prstGeom>
              <a:blipFill>
                <a:blip r:embed="rId7"/>
                <a:stretch>
                  <a:fillRect l="-1887" t="-9231" b="-27692"/>
                </a:stretch>
              </a:blipFill>
            </p:spPr>
            <p:txBody>
              <a:bodyPr/>
              <a:lstStyle/>
              <a:p>
                <a:r>
                  <a:rPr lang="en-GB">
                    <a:noFill/>
                  </a:rPr>
                  <a:t> </a:t>
                </a:r>
              </a:p>
            </p:txBody>
          </p:sp>
        </mc:Fallback>
      </mc:AlternateContent>
      <p:sp>
        <p:nvSpPr>
          <p:cNvPr id="16" name="TextBox 15"/>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192673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159468" y="4248197"/>
                <a:ext cx="11903387" cy="1056700"/>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𝑖𝑓</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𝑐h𝑜𝑖𝑐𝑒</m:t>
                                  </m:r>
                                </m:e>
                                <m:sub>
                                  <m:r>
                                    <a:rPr lang="en-GB" b="0" i="1" smtClean="0">
                                      <a:latin typeface="Cambria Math" panose="02040503050406030204" pitchFamily="18" charset="0"/>
                                    </a:rPr>
                                    <m:t>𝑡</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 &amp;</m:t>
                              </m:r>
                              <m:r>
                                <m:rPr>
                                  <m:nor/>
                                </m:rPr>
                                <a:rPr lang="en-GB" dirty="0"/>
                                <m:t>&amp;</m:t>
                              </m:r>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b="0" i="1" smtClean="0">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 +£1 </m:t>
                              </m:r>
                              <m:r>
                                <a:rPr lang="en-GB" b="0" i="1" smtClean="0">
                                  <a:latin typeface="Cambria Math" panose="02040503050406030204" pitchFamily="18" charset="0"/>
                                </a:rPr>
                                <m:t>𝑂𝑅</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𝑏𝑎𝑙𝑙𝑒𝑡</m:t>
                              </m:r>
                              <m:r>
                                <a:rPr lang="en-GB" b="0" i="1"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=−£1</m:t>
                              </m:r>
                            </m:e>
                            <m:e>
                              <m:f>
                                <m:fPr>
                                  <m:ctrlPr>
                                    <a:rPr lang="en-GB" b="0" i="1" smtClean="0">
                                      <a:latin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𝜖</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𝑖𝑓</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𝑏𝑎𝑙𝑙𝑒𝑡</m:t>
                              </m:r>
                              <m:r>
                                <m:rPr>
                                  <m:nor/>
                                </m:rPr>
                                <a:rPr lang="en-GB" b="1" i="0"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 +£1 </m:t>
                              </m:r>
                              <m:r>
                                <a:rPr lang="en-GB" b="0" i="1" smtClean="0">
                                  <a:latin typeface="Cambria Math" panose="02040503050406030204" pitchFamily="18" charset="0"/>
                                </a:rPr>
                                <m:t>𝑂𝑅</m:t>
                              </m:r>
                              <m:sSub>
                                <m:sSubPr>
                                  <m:ctrlPr>
                                    <a:rPr lang="en-GB" i="1">
                                      <a:latin typeface="Cambria Math" panose="02040503050406030204" pitchFamily="18" charset="0"/>
                                    </a:rPr>
                                  </m:ctrlPr>
                                </m:sSubPr>
                                <m:e>
                                  <m:r>
                                    <a:rPr lang="en-GB" b="0" i="1" smtClean="0">
                                      <a:latin typeface="Cambria Math" panose="02040503050406030204" pitchFamily="18" charset="0"/>
                                    </a:rPr>
                                    <m:t> </m:t>
                                  </m:r>
                                  <m:r>
                                    <a:rPr lang="en-GB" i="1">
                                      <a:latin typeface="Cambria Math" panose="02040503050406030204" pitchFamily="18" charset="0"/>
                                    </a:rPr>
                                    <m:t>𝑐h𝑜𝑖𝑐𝑒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m:rPr>
                                  <m:nor/>
                                </m:rPr>
                                <a:rPr lang="en-GB" b="0" i="0" smtClean="0">
                                  <a:latin typeface="Cambria Math" panose="02040503050406030204" pitchFamily="18" charset="0"/>
                                </a:rPr>
                                <m:t> </m:t>
                              </m:r>
                              <m:r>
                                <m:rPr>
                                  <m:nor/>
                                </m:rPr>
                                <a:rPr lang="en-GB" dirty="0"/>
                                <m:t>&amp;</m:t>
                              </m:r>
                              <m:sSub>
                                <m:sSubPr>
                                  <m:ctrlPr>
                                    <a:rPr lang="en-GB" i="1">
                                      <a:latin typeface="Cambria Math" panose="02040503050406030204" pitchFamily="18" charset="0"/>
                                    </a:rPr>
                                  </m:ctrlPr>
                                </m:sSubPr>
                                <m:e>
                                  <m:r>
                                    <a:rPr lang="en-GB" i="1">
                                      <a:latin typeface="Cambria Math" panose="02040503050406030204" pitchFamily="18" charset="0"/>
                                    </a:rPr>
                                    <m:t> </m:t>
                                  </m:r>
                                  <m:r>
                                    <a:rPr lang="en-GB" i="1">
                                      <a:latin typeface="Cambria Math" panose="02040503050406030204" pitchFamily="18" charset="0"/>
                                    </a:rPr>
                                    <m:t>𝑜𝑢𝑡𝑐𝑜𝑚𝑒</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=−£1</m:t>
                              </m:r>
                            </m:e>
                          </m:eqArr>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59468" y="4248197"/>
                <a:ext cx="11903387" cy="1056700"/>
              </a:xfrm>
              <a:prstGeom prst="rect">
                <a:avLst/>
              </a:prstGeom>
              <a:blipFill>
                <a:blip r:embed="rId5"/>
                <a:stretch>
                  <a:fillRect/>
                </a:stretch>
              </a:blipFill>
            </p:spPr>
            <p:txBody>
              <a:bodyPr/>
              <a:lstStyle/>
              <a:p>
                <a:r>
                  <a:rPr lang="en-GB">
                    <a:noFill/>
                  </a:rPr>
                  <a:t> </a:t>
                </a:r>
              </a:p>
            </p:txBody>
          </p:sp>
        </mc:Fallback>
      </mc:AlternateContent>
      <p:sp>
        <p:nvSpPr>
          <p:cNvPr id="10" name="Titre 1">
            <a:extLst>
              <a:ext uri="{FF2B5EF4-FFF2-40B4-BE49-F238E27FC236}">
                <a16:creationId xmlns:a16="http://schemas.microsoft.com/office/drawing/2014/main" xmlns="" id="{E5690FFF-6FC3-8347-972F-0AF753B0E5DC}"/>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sp>
        <p:nvSpPr>
          <p:cNvPr id="11" name="Rectangle 10">
            <a:extLst>
              <a:ext uri="{FF2B5EF4-FFF2-40B4-BE49-F238E27FC236}">
                <a16:creationId xmlns:a16="http://schemas.microsoft.com/office/drawing/2014/main" xmlns="" id="{B335BCF3-D4E5-4103-A860-8F0D04722C63}"/>
              </a:ext>
            </a:extLst>
          </p:cNvPr>
          <p:cNvSpPr/>
          <p:nvPr/>
        </p:nvSpPr>
        <p:spPr>
          <a:xfrm>
            <a:off x="-215634" y="3644121"/>
            <a:ext cx="5143894" cy="461665"/>
          </a:xfrm>
          <a:prstGeom prst="rect">
            <a:avLst/>
          </a:prstGeom>
        </p:spPr>
        <p:txBody>
          <a:bodyPr wrap="square">
            <a:spAutoFit/>
          </a:bodyPr>
          <a:lstStyle/>
          <a:p>
            <a:pPr lvl="1"/>
            <a:r>
              <a:rPr lang="en-GB" sz="2400" b="1" dirty="0">
                <a:latin typeface="Candara" panose="020E0502030303020204" pitchFamily="34" charset="0"/>
              </a:rPr>
              <a:t>Win Stay, Lose Shift (with noise)</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8C1D141E-20FD-44D4-A867-8D2FE1E0236E}"/>
                  </a:ext>
                </a:extLst>
              </p:cNvPr>
              <p:cNvSpPr txBox="1"/>
              <p:nvPr/>
            </p:nvSpPr>
            <p:spPr>
              <a:xfrm>
                <a:off x="360753" y="5678140"/>
                <a:ext cx="3262432" cy="769441"/>
              </a:xfrm>
              <a:prstGeom prst="rect">
                <a:avLst/>
              </a:prstGeom>
              <a:noFill/>
            </p:spPr>
            <p:txBody>
              <a:bodyPr wrap="none" rtlCol="0">
                <a:spAutoFit/>
              </a:bodyPr>
              <a:lstStyle/>
              <a:p>
                <a:endParaRPr lang="en-GB" sz="2400" i="1" dirty="0">
                  <a:latin typeface="Candara" panose="020E0502030303020204" pitchFamily="34" charset="0"/>
                </a:endParaRPr>
              </a:p>
              <a:p>
                <a:pPr algn="ctr"/>
                <a:r>
                  <a:rPr lang="el-GR" sz="2000" i="1" dirty="0">
                    <a:latin typeface="Cambria Math" panose="02040503050406030204" pitchFamily="18" charset="0"/>
                    <a:ea typeface="Cambria Math" panose="02040503050406030204" pitchFamily="18" charset="0"/>
                  </a:rPr>
                  <a:t>ϵ</a:t>
                </a:r>
                <a:r>
                  <a:rPr lang="en-GB" sz="2000" i="1" dirty="0">
                    <a:latin typeface="Cambria Math" panose="02040503050406030204" pitchFamily="18" charset="0"/>
                    <a:ea typeface="Cambria Math" panose="02040503050406030204" pitchFamily="18" charset="0"/>
                  </a:rPr>
                  <a:t>	</a:t>
                </a:r>
                <a14:m>
                  <m:oMath xmlns:m="http://schemas.openxmlformats.org/officeDocument/2006/math">
                    <m:r>
                      <a:rPr lang="en-GB" sz="2000" b="0" i="1" dirty="0" smtClean="0">
                        <a:latin typeface="Cambria Math" panose="02040503050406030204" pitchFamily="18" charset="0"/>
                        <a:ea typeface="Cambria Math" panose="02040503050406030204" pitchFamily="18" charset="0"/>
                      </a:rPr>
                      <m:t>         </m:t>
                    </m:r>
                    <m:r>
                      <a:rPr lang="en-GB" sz="2000" i="1" dirty="0">
                        <a:latin typeface="Cambria Math" panose="02040503050406030204" pitchFamily="18" charset="0"/>
                        <a:ea typeface="Cambria Math" panose="02040503050406030204" pitchFamily="18" charset="0"/>
                      </a:rPr>
                      <m:t>0&lt;</m:t>
                    </m:r>
                    <m:r>
                      <a:rPr lang="en-GB" sz="2000" b="0" i="1" dirty="0" smtClean="0">
                        <a:latin typeface="Cambria Math" panose="02040503050406030204" pitchFamily="18" charset="0"/>
                        <a:ea typeface="Cambria Math" panose="02040503050406030204" pitchFamily="18" charset="0"/>
                      </a:rPr>
                      <m:t>𝑅𝑎𝑛𝑑𝑜𝑚𝑛𝑒𝑠𝑠</m:t>
                    </m:r>
                    <m:r>
                      <a:rPr lang="en-GB" sz="2000" i="1" dirty="0">
                        <a:latin typeface="Cambria Math" panose="02040503050406030204" pitchFamily="18" charset="0"/>
                        <a:ea typeface="Cambria Math" panose="02040503050406030204" pitchFamily="18" charset="0"/>
                      </a:rPr>
                      <m:t>&lt;1</m:t>
                    </m:r>
                  </m:oMath>
                </a14:m>
                <a:endParaRPr lang="en-GB" sz="2000" dirty="0">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360753" y="5678140"/>
                <a:ext cx="3262432" cy="769441"/>
              </a:xfrm>
              <a:prstGeom prst="rect">
                <a:avLst/>
              </a:prstGeom>
              <a:blipFill>
                <a:blip r:embed="rId6"/>
                <a:stretch>
                  <a:fillRect l="-1869" b="-12598"/>
                </a:stretch>
              </a:blipFill>
            </p:spPr>
            <p:txBody>
              <a:bodyPr/>
              <a:lstStyle/>
              <a:p>
                <a:r>
                  <a:rPr lang="en-GB">
                    <a:noFill/>
                  </a:rPr>
                  <a:t> </a:t>
                </a:r>
              </a:p>
            </p:txBody>
          </p:sp>
        </mc:Fallback>
      </mc:AlternateContent>
      <p:sp>
        <p:nvSpPr>
          <p:cNvPr id="14" name="TextBox 13"/>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242238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23" y="895046"/>
            <a:ext cx="2523864" cy="2520000"/>
          </a:xfrm>
          <a:prstGeom prst="rect">
            <a:avLst/>
          </a:prstGeom>
          <a:blipFill dpi="0" rotWithShape="1">
            <a:blip r:embed="rId3"/>
            <a:srcRect/>
            <a:stretch>
              <a:fillRect/>
            </a:stretch>
          </a:blip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288" y="895046"/>
            <a:ext cx="2520000" cy="252000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79506" y="4281197"/>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79506" y="4281197"/>
                <a:ext cx="6215291" cy="276999"/>
              </a:xfrm>
              <a:prstGeom prst="rect">
                <a:avLst/>
              </a:prstGeom>
              <a:blipFill>
                <a:blip r:embed="rId5"/>
                <a:stretch>
                  <a:fillRect l="-491" t="-2174" r="-981" b="-326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9506" y="4685902"/>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79506" y="4685902"/>
                <a:ext cx="4679038" cy="585994"/>
              </a:xfrm>
              <a:prstGeom prst="rect">
                <a:avLst/>
              </a:prstGeom>
              <a:blipFill>
                <a:blip r:embed="rId6"/>
                <a:stretch>
                  <a:fillRect/>
                </a:stretch>
              </a:blipFill>
            </p:spPr>
            <p:txBody>
              <a:bodyPr/>
              <a:lstStyle/>
              <a:p>
                <a:r>
                  <a:rPr lang="en-GB">
                    <a:noFill/>
                  </a:rPr>
                  <a:t> </a:t>
                </a:r>
              </a:p>
            </p:txBody>
          </p:sp>
        </mc:Fallback>
      </mc:AlternateContent>
      <p:sp>
        <p:nvSpPr>
          <p:cNvPr id="13" name="Titre 1">
            <a:extLst>
              <a:ext uri="{FF2B5EF4-FFF2-40B4-BE49-F238E27FC236}">
                <a16:creationId xmlns:a16="http://schemas.microsoft.com/office/drawing/2014/main" xmlns="" id="{8E814D08-1D63-8741-8D5F-E0F757B40EA0}"/>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Design models</a:t>
            </a:r>
          </a:p>
        </p:txBody>
      </p:sp>
      <p:sp>
        <p:nvSpPr>
          <p:cNvPr id="11" name="Rectangle 10">
            <a:extLst>
              <a:ext uri="{FF2B5EF4-FFF2-40B4-BE49-F238E27FC236}">
                <a16:creationId xmlns:a16="http://schemas.microsoft.com/office/drawing/2014/main" xmlns="" id="{B335BCF3-D4E5-4103-A860-8F0D04722C63}"/>
              </a:ext>
            </a:extLst>
          </p:cNvPr>
          <p:cNvSpPr/>
          <p:nvPr/>
        </p:nvSpPr>
        <p:spPr>
          <a:xfrm>
            <a:off x="-215634" y="3644121"/>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8C1D141E-20FD-44D4-A867-8D2FE1E0236E}"/>
                  </a:ext>
                </a:extLst>
              </p:cNvPr>
              <p:cNvSpPr txBox="1"/>
              <p:nvPr/>
            </p:nvSpPr>
            <p:spPr>
              <a:xfrm>
                <a:off x="485347" y="5656124"/>
                <a:ext cx="3724096" cy="1077218"/>
              </a:xfrm>
              <a:prstGeom prst="rect">
                <a:avLst/>
              </a:prstGeom>
              <a:noFill/>
            </p:spPr>
            <p:txBody>
              <a:bodyPr wrap="none" rtlCol="0">
                <a:spAutoFit/>
              </a:bodyPr>
              <a:lstStyle/>
              <a:p>
                <a:endParaRPr lang="en-GB" sz="2400" i="1" dirty="0">
                  <a:latin typeface="Candara" panose="020E0502030303020204" pitchFamily="34" charset="0"/>
                </a:endParaRPr>
              </a:p>
              <a:p>
                <a14:m>
                  <m:oMath xmlns:m="http://schemas.openxmlformats.org/officeDocument/2006/math">
                    <m:r>
                      <a:rPr lang="en-GB" sz="2000" i="1" dirty="0">
                        <a:latin typeface="Cambria Math" panose="02040503050406030204" pitchFamily="18" charset="0"/>
                        <a:ea typeface="Cambria Math" panose="02040503050406030204" pitchFamily="18" charset="0"/>
                      </a:rPr>
                      <m:t>𝛼</m:t>
                    </m:r>
                  </m:oMath>
                </a14:m>
                <a:r>
                  <a:rPr lang="en-GB" sz="2000" i="1" dirty="0"/>
                  <a:t>	</a:t>
                </a:r>
                <a14:m>
                  <m:oMath xmlns:m="http://schemas.openxmlformats.org/officeDocument/2006/math">
                    <m:r>
                      <a:rPr lang="en-GB" sz="2000" i="1" dirty="0">
                        <a:latin typeface="Cambria Math" panose="02040503050406030204" pitchFamily="18" charset="0"/>
                      </a:rPr>
                      <m:t>0&lt;</m:t>
                    </m:r>
                    <m:r>
                      <a:rPr lang="en-GB" sz="2000" i="1" dirty="0">
                        <a:latin typeface="Cambria Math" panose="02040503050406030204" pitchFamily="18" charset="0"/>
                      </a:rPr>
                      <m:t>𝐿𝑒𝑎𝑟𝑛𝑖𝑛𝑔</m:t>
                    </m:r>
                    <m:r>
                      <a:rPr lang="en-GB" sz="2000" i="1" dirty="0">
                        <a:latin typeface="Cambria Math" panose="02040503050406030204" pitchFamily="18" charset="0"/>
                      </a:rPr>
                      <m:t> </m:t>
                    </m:r>
                    <m:r>
                      <a:rPr lang="en-GB" sz="2000" b="0" i="1" dirty="0" smtClean="0">
                        <a:latin typeface="Cambria Math" panose="02040503050406030204" pitchFamily="18" charset="0"/>
                      </a:rPr>
                      <m:t>𝑅</m:t>
                    </m:r>
                    <m:r>
                      <a:rPr lang="en-GB" sz="2000" i="1" dirty="0">
                        <a:latin typeface="Cambria Math" panose="02040503050406030204" pitchFamily="18" charset="0"/>
                      </a:rPr>
                      <m:t>𝑎𝑡𝑒</m:t>
                    </m:r>
                    <m:r>
                      <a:rPr lang="en-GB" sz="2000" i="1" dirty="0">
                        <a:latin typeface="Cambria Math" panose="02040503050406030204" pitchFamily="18" charset="0"/>
                      </a:rPr>
                      <m:t>&lt;1</m:t>
                    </m:r>
                  </m:oMath>
                </a14:m>
                <a:endParaRPr lang="en-GB" sz="2000" i="1" dirty="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ea typeface="Cambria Math" panose="02040503050406030204" pitchFamily="18" charset="0"/>
                        </a:rPr>
                        <m:t>𝛽</m:t>
                      </m:r>
                      <m:r>
                        <a:rPr lang="en-GB" sz="2000" i="1">
                          <a:latin typeface="Cambria Math" panose="02040503050406030204" pitchFamily="18" charset="0"/>
                          <a:ea typeface="Cambria Math" panose="02040503050406030204" pitchFamily="18" charset="0"/>
                        </a:rPr>
                        <m:t>              0&lt;</m:t>
                      </m:r>
                      <m:r>
                        <a:rPr lang="en-GB" sz="2000" b="0" i="1" dirty="0" smtClean="0">
                          <a:latin typeface="Cambria Math" panose="02040503050406030204" pitchFamily="18" charset="0"/>
                        </a:rPr>
                        <m:t>𝑅𝑎𝑛𝑑𝑜𝑚</m:t>
                      </m:r>
                      <m:r>
                        <a:rPr lang="en-GB" sz="2000" i="1" dirty="0">
                          <a:latin typeface="Cambria Math" panose="02040503050406030204" pitchFamily="18" charset="0"/>
                        </a:rPr>
                        <m:t>𝑛𝑒𝑠𝑠</m:t>
                      </m:r>
                    </m:oMath>
                  </m:oMathPara>
                </a14:m>
                <a:endParaRPr lang="en-GB" sz="2000" i="1" dirty="0"/>
              </a:p>
            </p:txBody>
          </p:sp>
        </mc:Choice>
        <mc:Fallback xmlns="">
          <p:sp>
            <p:nvSpPr>
              <p:cNvPr id="14" name="TextBox 13">
                <a:extLst>
                  <a:ext uri="{FF2B5EF4-FFF2-40B4-BE49-F238E27FC236}">
                    <a16:creationId xmlns:a16="http://schemas.microsoft.com/office/drawing/2014/main" id="{8C1D141E-20FD-44D4-A867-8D2FE1E0236E}"/>
                  </a:ext>
                </a:extLst>
              </p:cNvPr>
              <p:cNvSpPr txBox="1">
                <a:spLocks noRot="1" noChangeAspect="1" noMove="1" noResize="1" noEditPoints="1" noAdjustHandles="1" noChangeArrowheads="1" noChangeShapeType="1" noTextEdit="1"/>
              </p:cNvSpPr>
              <p:nvPr/>
            </p:nvSpPr>
            <p:spPr>
              <a:xfrm>
                <a:off x="485347" y="5656124"/>
                <a:ext cx="3724096" cy="1077218"/>
              </a:xfrm>
              <a:prstGeom prst="rect">
                <a:avLst/>
              </a:prstGeom>
              <a:blipFill>
                <a:blip r:embed="rId7"/>
                <a:stretch>
                  <a:fillRect l="-818" b="-4520"/>
                </a:stretch>
              </a:blipFill>
            </p:spPr>
            <p:txBody>
              <a:bodyPr/>
              <a:lstStyle/>
              <a:p>
                <a:r>
                  <a:rPr lang="en-GB">
                    <a:noFill/>
                  </a:rPr>
                  <a:t> </a:t>
                </a:r>
              </a:p>
            </p:txBody>
          </p:sp>
        </mc:Fallback>
      </mc:AlternateContent>
      <p:sp>
        <p:nvSpPr>
          <p:cNvPr id="2" name="TextBox 1"/>
          <p:cNvSpPr txBox="1"/>
          <p:nvPr/>
        </p:nvSpPr>
        <p:spPr>
          <a:xfrm>
            <a:off x="295342" y="5447308"/>
            <a:ext cx="3196004" cy="461665"/>
          </a:xfrm>
          <a:prstGeom prst="rect">
            <a:avLst/>
          </a:prstGeom>
          <a:noFill/>
        </p:spPr>
        <p:txBody>
          <a:bodyPr wrap="square" rtlCol="0">
            <a:spAutoFit/>
          </a:bodyPr>
          <a:lstStyle/>
          <a:p>
            <a:r>
              <a:rPr lang="en-GB" sz="2400" b="1" dirty="0">
                <a:latin typeface="Candara" panose="020E0502030303020204" pitchFamily="34" charset="0"/>
              </a:rPr>
              <a:t>Model parameters</a:t>
            </a:r>
          </a:p>
        </p:txBody>
      </p:sp>
    </p:spTree>
    <p:extLst>
      <p:ext uri="{BB962C8B-B14F-4D97-AF65-F5344CB8AC3E}">
        <p14:creationId xmlns:p14="http://schemas.microsoft.com/office/powerpoint/2010/main" val="26060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4" name="Titre 1">
            <a:extLst>
              <a:ext uri="{FF2B5EF4-FFF2-40B4-BE49-F238E27FC236}">
                <a16:creationId xmlns:a16="http://schemas.microsoft.com/office/drawing/2014/main" xmlns="" id="{94DA36BF-1531-A441-8379-770EC4802F83}"/>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are models and why might we want to use them?</a:t>
            </a:r>
          </a:p>
          <a:p>
            <a:pPr>
              <a:lnSpc>
                <a:spcPct val="100000"/>
              </a:lnSpc>
            </a:pPr>
            <a:endParaRPr lang="en-US" sz="2400" dirty="0"/>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We assume a model is true and tune parameters</a:t>
            </a:r>
          </a:p>
          <a:p>
            <a:pPr>
              <a:lnSpc>
                <a:spcPct val="100000"/>
              </a:lnSpc>
            </a:pPr>
            <a:endParaRPr lang="en-US" sz="2400" dirty="0"/>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Assess which tuned model best fits the data</a:t>
            </a:r>
          </a:p>
        </p:txBody>
      </p:sp>
    </p:spTree>
    <p:extLst>
      <p:ext uri="{BB962C8B-B14F-4D97-AF65-F5344CB8AC3E}">
        <p14:creationId xmlns:p14="http://schemas.microsoft.com/office/powerpoint/2010/main" val="70269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b="1"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066177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xmlns="" id="{59BFFB1C-A920-4900-A448-C2BCBBCBDA79}"/>
              </a:ext>
            </a:extLst>
          </p:cNvPr>
          <p:cNvSpPr/>
          <p:nvPr/>
        </p:nvSpPr>
        <p:spPr>
          <a:xfrm>
            <a:off x="225777" y="1704622"/>
            <a:ext cx="4357511" cy="282043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sp>
        <p:nvSpPr>
          <p:cNvPr id="18" name="Rectangle : coins arrondis 17">
            <a:extLst>
              <a:ext uri="{FF2B5EF4-FFF2-40B4-BE49-F238E27FC236}">
                <a16:creationId xmlns:a16="http://schemas.microsoft.com/office/drawing/2014/main" xmlns="" id="{060A29CB-3EBC-4343-B05D-4DAEDCA2CF4A}"/>
              </a:ext>
            </a:extLst>
          </p:cNvPr>
          <p:cNvSpPr/>
          <p:nvPr/>
        </p:nvSpPr>
        <p:spPr>
          <a:xfrm>
            <a:off x="7732886" y="1647230"/>
            <a:ext cx="3984979" cy="293521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7030A0"/>
              </a:solidFill>
            </a:endParaRPr>
          </a:p>
        </p:txBody>
      </p:sp>
      <p:cxnSp>
        <p:nvCxnSpPr>
          <p:cNvPr id="24" name="Connecteur droit avec flèche 23">
            <a:extLst>
              <a:ext uri="{FF2B5EF4-FFF2-40B4-BE49-F238E27FC236}">
                <a16:creationId xmlns:a16="http://schemas.microsoft.com/office/drawing/2014/main" xmlns="" id="{F8DD6AAF-689C-453C-B8EE-FC1D4209B4D6}"/>
              </a:ext>
            </a:extLst>
          </p:cNvPr>
          <p:cNvCxnSpPr>
            <a:cxnSpLocks/>
            <a:stCxn id="17" idx="3"/>
            <a:endCxn id="18" idx="1"/>
          </p:cNvCxnSpPr>
          <p:nvPr/>
        </p:nvCxnSpPr>
        <p:spPr>
          <a:xfrm flipV="1">
            <a:off x="4583288" y="3114839"/>
            <a:ext cx="3149598"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Model Simulations</a:t>
            </a:r>
          </a:p>
        </p:txBody>
      </p:sp>
      <mc:AlternateContent xmlns:mc="http://schemas.openxmlformats.org/markup-compatibility/2006" xmlns:a14="http://schemas.microsoft.com/office/drawing/2010/main">
        <mc:Choice Requires="a14">
          <p:sp>
            <p:nvSpPr>
              <p:cNvPr id="25" name="Rectangle 24"/>
              <p:cNvSpPr/>
              <p:nvPr/>
            </p:nvSpPr>
            <p:spPr>
              <a:xfrm>
                <a:off x="641068" y="4639840"/>
                <a:ext cx="35269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𝒌</m:t>
                      </m:r>
                      <m:r>
                        <a:rPr lang="en-GB" sz="2400" b="1" i="1" dirty="0" smtClean="0">
                          <a:ln>
                            <a:noFill/>
                          </a:ln>
                          <a:solidFill>
                            <a:srgbClr val="7030A0"/>
                          </a:solidFill>
                          <a:latin typeface="Cambria Math" panose="02040503050406030204" pitchFamily="18" charset="0"/>
                          <a:ea typeface="Cambria Math" panose="02040503050406030204" pitchFamily="18" charset="0"/>
                        </a:rPr>
                        <m:t>𝒏𝒐</m:t>
                      </m:r>
                      <m:r>
                        <a:rPr lang="fr-FR" sz="2400" b="1" i="1" dirty="0" smtClean="0">
                          <a:ln>
                            <a:noFill/>
                          </a:ln>
                          <a:solidFill>
                            <a:srgbClr val="7030A0"/>
                          </a:solidFill>
                          <a:latin typeface="Cambria Math" panose="02040503050406030204" pitchFamily="18" charset="0"/>
                          <a:ea typeface="Cambria Math" panose="02040503050406030204" pitchFamily="18" charset="0"/>
                        </a:rPr>
                        <m:t>𝒘𝒏</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smtClean="0">
                          <a:ln>
                            <a:noFill/>
                          </a:ln>
                          <a:solidFill>
                            <a:srgbClr val="7030A0"/>
                          </a:solidFill>
                          <a:latin typeface="Cambria Math" panose="02040503050406030204" pitchFamily="18" charset="0"/>
                          <a:ea typeface="Cambria Math" panose="02040503050406030204" pitchFamily="18" charset="0"/>
                        </a:rPr>
                        <m:t>𝒑𝒂𝒓𝒂𝒎𝒆𝒕𝒆𝒓𝒔</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a:ln>
                            <a:noFill/>
                          </a:ln>
                          <a:solidFill>
                            <a:srgbClr val="7030A0"/>
                          </a:solidFill>
                          <a:latin typeface="Cambria Math" panose="02040503050406030204" pitchFamily="18" charset="0"/>
                          <a:ea typeface="Cambria Math" panose="02040503050406030204" pitchFamily="18" charset="0"/>
                        </a:rPr>
                        <m:t>𝜽</m:t>
                      </m:r>
                    </m:oMath>
                  </m:oMathPara>
                </a14:m>
                <a:endParaRPr lang="en-US" sz="2400" dirty="0">
                  <a:ln>
                    <a:noFill/>
                  </a:ln>
                  <a:solidFill>
                    <a:srgbClr val="7030A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641068" y="4639840"/>
                <a:ext cx="3526928" cy="461665"/>
              </a:xfrm>
              <a:prstGeom prst="rect">
                <a:avLst/>
              </a:prstGeom>
              <a:blipFill>
                <a:blip r:embed="rId3"/>
                <a:stretch>
                  <a:fillRect b="-144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282050" y="4639840"/>
                <a:ext cx="12811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𝒅𝒂𝒕𝒂</m:t>
                      </m:r>
                      <m:r>
                        <a:rPr lang="fr-FR" sz="2400" b="1" i="1" dirty="0" smtClean="0">
                          <a:ln>
                            <a:noFill/>
                          </a:ln>
                          <a:solidFill>
                            <a:srgbClr val="7030A0"/>
                          </a:solidFill>
                          <a:latin typeface="Cambria Math" panose="02040503050406030204" pitchFamily="18" charset="0"/>
                          <a:ea typeface="Cambria Math" panose="02040503050406030204" pitchFamily="18" charset="0"/>
                        </a:rPr>
                        <m:t>:</m:t>
                      </m:r>
                      <m:r>
                        <a:rPr lang="fr-FR" sz="2400" b="1" i="1" dirty="0" smtClean="0">
                          <a:ln>
                            <a:noFill/>
                          </a:ln>
                          <a:solidFill>
                            <a:srgbClr val="7030A0"/>
                          </a:solidFill>
                          <a:latin typeface="Cambria Math" panose="02040503050406030204" pitchFamily="18" charset="0"/>
                          <a:ea typeface="Cambria Math" panose="02040503050406030204" pitchFamily="18" charset="0"/>
                        </a:rPr>
                        <m:t>𝒚</m:t>
                      </m:r>
                    </m:oMath>
                  </m:oMathPara>
                </a14:m>
                <a:endParaRPr lang="en-US" sz="2400" dirty="0">
                  <a:ln>
                    <a:noFill/>
                  </a:ln>
                  <a:solidFill>
                    <a:srgbClr val="7030A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9282050" y="4639840"/>
                <a:ext cx="1281120" cy="461665"/>
              </a:xfrm>
              <a:prstGeom prst="rect">
                <a:avLst/>
              </a:prstGeom>
              <a:blipFill>
                <a:blip r:embed="rId4"/>
                <a:stretch>
                  <a:fillRect b="-10526"/>
                </a:stretch>
              </a:blipFill>
            </p:spPr>
            <p:txBody>
              <a:bodyPr/>
              <a:lstStyle/>
              <a:p>
                <a:r>
                  <a:rPr lang="en-GB">
                    <a:noFill/>
                  </a:rPr>
                  <a:t> </a:t>
                </a:r>
              </a:p>
            </p:txBody>
          </p:sp>
        </mc:Fallback>
      </mc:AlternateContent>
      <p:pic>
        <p:nvPicPr>
          <p:cNvPr id="1026" name="Picture 2" descr="Image result for maths"/>
          <p:cNvPicPr>
            <a:picLocks noChangeAspect="1" noChangeArrowheads="1"/>
          </p:cNvPicPr>
          <p:nvPr/>
        </p:nvPicPr>
        <p:blipFill rotWithShape="1">
          <a:blip r:embed="rId5">
            <a:extLst>
              <a:ext uri="{28A0092B-C50C-407E-A947-70E740481C1C}">
                <a14:useLocalDpi xmlns:a14="http://schemas.microsoft.com/office/drawing/2010/main" val="0"/>
              </a:ext>
            </a:extLst>
          </a:blip>
          <a:srcRect t="47445" r="50693"/>
          <a:stretch/>
        </p:blipFill>
        <p:spPr bwMode="auto">
          <a:xfrm>
            <a:off x="741052" y="1955515"/>
            <a:ext cx="3326960" cy="2127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6"/>
          <a:srcRect l="53296" t="1" b="41888"/>
          <a:stretch/>
        </p:blipFill>
        <p:spPr>
          <a:xfrm>
            <a:off x="7965986" y="1948974"/>
            <a:ext cx="3518781" cy="2446514"/>
          </a:xfrm>
          <a:prstGeom prst="rect">
            <a:avLst/>
          </a:prstGeom>
        </p:spPr>
      </p:pic>
    </p:spTree>
    <p:extLst>
      <p:ext uri="{BB962C8B-B14F-4D97-AF65-F5344CB8AC3E}">
        <p14:creationId xmlns:p14="http://schemas.microsoft.com/office/powerpoint/2010/main" val="204573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xmlns="" id="{59BFFB1C-A920-4900-A448-C2BCBBCBDA79}"/>
              </a:ext>
            </a:extLst>
          </p:cNvPr>
          <p:cNvSpPr/>
          <p:nvPr/>
        </p:nvSpPr>
        <p:spPr>
          <a:xfrm>
            <a:off x="225777" y="1704622"/>
            <a:ext cx="4357511" cy="2820435"/>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 coins arrondis 17">
            <a:extLst>
              <a:ext uri="{FF2B5EF4-FFF2-40B4-BE49-F238E27FC236}">
                <a16:creationId xmlns:a16="http://schemas.microsoft.com/office/drawing/2014/main" xmlns="" id="{060A29CB-3EBC-4343-B05D-4DAEDCA2CF4A}"/>
              </a:ext>
            </a:extLst>
          </p:cNvPr>
          <p:cNvSpPr/>
          <p:nvPr/>
        </p:nvSpPr>
        <p:spPr>
          <a:xfrm>
            <a:off x="7732886" y="1647230"/>
            <a:ext cx="3984979" cy="293521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avec flèche 23">
            <a:extLst>
              <a:ext uri="{FF2B5EF4-FFF2-40B4-BE49-F238E27FC236}">
                <a16:creationId xmlns:a16="http://schemas.microsoft.com/office/drawing/2014/main" xmlns="" id="{F8DD6AAF-689C-453C-B8EE-FC1D4209B4D6}"/>
              </a:ext>
            </a:extLst>
          </p:cNvPr>
          <p:cNvCxnSpPr>
            <a:cxnSpLocks/>
            <a:stCxn id="17" idx="3"/>
            <a:endCxn id="18" idx="1"/>
          </p:cNvCxnSpPr>
          <p:nvPr/>
        </p:nvCxnSpPr>
        <p:spPr>
          <a:xfrm flipV="1">
            <a:off x="4583288" y="3114839"/>
            <a:ext cx="3149598" cy="1"/>
          </a:xfrm>
          <a:prstGeom prst="straightConnector1">
            <a:avLst/>
          </a:prstGeom>
          <a:ln w="5715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026" name="Picture 2" descr="Image result for maths"/>
          <p:cNvPicPr>
            <a:picLocks noChangeAspect="1" noChangeArrowheads="1"/>
          </p:cNvPicPr>
          <p:nvPr/>
        </p:nvPicPr>
        <p:blipFill rotWithShape="1">
          <a:blip r:embed="rId3">
            <a:extLst>
              <a:ext uri="{28A0092B-C50C-407E-A947-70E740481C1C}">
                <a14:useLocalDpi xmlns:a14="http://schemas.microsoft.com/office/drawing/2010/main" val="0"/>
              </a:ext>
            </a:extLst>
          </a:blip>
          <a:srcRect t="47445" r="50693"/>
          <a:stretch/>
        </p:blipFill>
        <p:spPr bwMode="auto">
          <a:xfrm>
            <a:off x="741052" y="1955515"/>
            <a:ext cx="3326960" cy="2127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l="53296" t="1" b="41888"/>
          <a:stretch/>
        </p:blipFill>
        <p:spPr>
          <a:xfrm>
            <a:off x="7965986" y="1948974"/>
            <a:ext cx="3518781" cy="2446514"/>
          </a:xfrm>
          <a:prstGeom prst="rect">
            <a:avLst/>
          </a:prstGeom>
        </p:spPr>
      </p:pic>
      <p:sp>
        <p:nvSpPr>
          <p:cNvPr id="10"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Parameters</a:t>
            </a:r>
          </a:p>
        </p:txBody>
      </p:sp>
      <mc:AlternateContent xmlns:mc="http://schemas.openxmlformats.org/markup-compatibility/2006" xmlns:a14="http://schemas.microsoft.com/office/drawing/2010/main">
        <mc:Choice Requires="a14">
          <p:sp>
            <p:nvSpPr>
              <p:cNvPr id="13" name="Rectangle 12"/>
              <p:cNvSpPr/>
              <p:nvPr/>
            </p:nvSpPr>
            <p:spPr>
              <a:xfrm>
                <a:off x="442296" y="4639840"/>
                <a:ext cx="39244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b="1" i="1" dirty="0" smtClean="0">
                          <a:ln>
                            <a:noFill/>
                          </a:ln>
                          <a:solidFill>
                            <a:srgbClr val="7030A0"/>
                          </a:solidFill>
                          <a:latin typeface="Cambria Math" panose="02040503050406030204" pitchFamily="18" charset="0"/>
                          <a:ea typeface="Cambria Math" panose="02040503050406030204" pitchFamily="18" charset="0"/>
                        </a:rPr>
                        <m:t>𝒖𝒏</m:t>
                      </m:r>
                      <m:r>
                        <a:rPr lang="fr-FR" sz="2400" b="1" i="1" dirty="0" smtClean="0">
                          <a:ln>
                            <a:noFill/>
                          </a:ln>
                          <a:solidFill>
                            <a:srgbClr val="7030A0"/>
                          </a:solidFill>
                          <a:latin typeface="Cambria Math" panose="02040503050406030204" pitchFamily="18" charset="0"/>
                          <a:ea typeface="Cambria Math" panose="02040503050406030204" pitchFamily="18" charset="0"/>
                        </a:rPr>
                        <m:t>𝒌</m:t>
                      </m:r>
                      <m:r>
                        <a:rPr lang="en-GB" sz="2400" b="1" i="1" dirty="0" smtClean="0">
                          <a:ln>
                            <a:noFill/>
                          </a:ln>
                          <a:solidFill>
                            <a:srgbClr val="7030A0"/>
                          </a:solidFill>
                          <a:latin typeface="Cambria Math" panose="02040503050406030204" pitchFamily="18" charset="0"/>
                          <a:ea typeface="Cambria Math" panose="02040503050406030204" pitchFamily="18" charset="0"/>
                        </a:rPr>
                        <m:t>𝒏𝒐</m:t>
                      </m:r>
                      <m:r>
                        <a:rPr lang="fr-FR" sz="2400" b="1" i="1" dirty="0" smtClean="0">
                          <a:ln>
                            <a:noFill/>
                          </a:ln>
                          <a:solidFill>
                            <a:srgbClr val="7030A0"/>
                          </a:solidFill>
                          <a:latin typeface="Cambria Math" panose="02040503050406030204" pitchFamily="18" charset="0"/>
                          <a:ea typeface="Cambria Math" panose="02040503050406030204" pitchFamily="18" charset="0"/>
                        </a:rPr>
                        <m:t>𝒘𝒏</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smtClean="0">
                          <a:ln>
                            <a:noFill/>
                          </a:ln>
                          <a:solidFill>
                            <a:srgbClr val="7030A0"/>
                          </a:solidFill>
                          <a:latin typeface="Cambria Math" panose="02040503050406030204" pitchFamily="18" charset="0"/>
                          <a:ea typeface="Cambria Math" panose="02040503050406030204" pitchFamily="18" charset="0"/>
                        </a:rPr>
                        <m:t>𝒑𝒂𝒓𝒂𝒎𝒆𝒕𝒆𝒓𝒔</m:t>
                      </m:r>
                      <m:r>
                        <a:rPr lang="fr-FR" sz="2400" b="1" i="1" dirty="0" smtClean="0">
                          <a:ln>
                            <a:noFill/>
                          </a:ln>
                          <a:solidFill>
                            <a:srgbClr val="7030A0"/>
                          </a:solidFill>
                          <a:latin typeface="Cambria Math" panose="02040503050406030204" pitchFamily="18" charset="0"/>
                          <a:ea typeface="Cambria Math" panose="02040503050406030204" pitchFamily="18" charset="0"/>
                        </a:rPr>
                        <m:t>: </m:t>
                      </m:r>
                      <m:r>
                        <a:rPr lang="fr-FR" sz="2400" b="1" i="1" dirty="0">
                          <a:ln>
                            <a:noFill/>
                          </a:ln>
                          <a:solidFill>
                            <a:srgbClr val="7030A0"/>
                          </a:solidFill>
                          <a:latin typeface="Cambria Math" panose="02040503050406030204" pitchFamily="18" charset="0"/>
                          <a:ea typeface="Cambria Math" panose="02040503050406030204" pitchFamily="18" charset="0"/>
                        </a:rPr>
                        <m:t>𝜽</m:t>
                      </m:r>
                    </m:oMath>
                  </m:oMathPara>
                </a14:m>
                <a:endParaRPr lang="en-US" sz="2400" dirty="0">
                  <a:ln>
                    <a:noFill/>
                  </a:ln>
                  <a:solidFill>
                    <a:srgbClr val="7030A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42296" y="4639840"/>
                <a:ext cx="3924472" cy="461665"/>
              </a:xfrm>
              <a:prstGeom prst="rect">
                <a:avLst/>
              </a:prstGeom>
              <a:blipFill>
                <a:blip r:embed="rId5"/>
                <a:stretch>
                  <a:fillRect b="-144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82050" y="4639840"/>
                <a:ext cx="12811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n>
                            <a:noFill/>
                          </a:ln>
                          <a:solidFill>
                            <a:srgbClr val="7030A0"/>
                          </a:solidFill>
                          <a:latin typeface="Cambria Math" panose="02040503050406030204" pitchFamily="18" charset="0"/>
                          <a:ea typeface="Cambria Math" panose="02040503050406030204" pitchFamily="18" charset="0"/>
                        </a:rPr>
                        <m:t>𝒅𝒂𝒕𝒂</m:t>
                      </m:r>
                      <m:r>
                        <a:rPr lang="fr-FR" sz="2400" b="1" i="1" dirty="0" smtClean="0">
                          <a:ln>
                            <a:noFill/>
                          </a:ln>
                          <a:solidFill>
                            <a:srgbClr val="7030A0"/>
                          </a:solidFill>
                          <a:latin typeface="Cambria Math" panose="02040503050406030204" pitchFamily="18" charset="0"/>
                          <a:ea typeface="Cambria Math" panose="02040503050406030204" pitchFamily="18" charset="0"/>
                        </a:rPr>
                        <m:t>:</m:t>
                      </m:r>
                      <m:r>
                        <a:rPr lang="fr-FR" sz="2400" b="1" i="1" dirty="0" smtClean="0">
                          <a:ln>
                            <a:noFill/>
                          </a:ln>
                          <a:solidFill>
                            <a:srgbClr val="7030A0"/>
                          </a:solidFill>
                          <a:latin typeface="Cambria Math" panose="02040503050406030204" pitchFamily="18" charset="0"/>
                          <a:ea typeface="Cambria Math" panose="02040503050406030204" pitchFamily="18" charset="0"/>
                        </a:rPr>
                        <m:t>𝒚</m:t>
                      </m:r>
                    </m:oMath>
                  </m:oMathPara>
                </a14:m>
                <a:endParaRPr lang="en-US" sz="2400" dirty="0">
                  <a:ln>
                    <a:noFill/>
                  </a:ln>
                  <a:solidFill>
                    <a:srgbClr val="7030A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282050" y="4639840"/>
                <a:ext cx="1281120" cy="461665"/>
              </a:xfrm>
              <a:prstGeom prst="rect">
                <a:avLst/>
              </a:prstGeom>
              <a:blipFill>
                <a:blip r:embed="rId6"/>
                <a:stretch>
                  <a:fillRect b="-10526"/>
                </a:stretch>
              </a:blipFill>
            </p:spPr>
            <p:txBody>
              <a:bodyPr/>
              <a:lstStyle/>
              <a:p>
                <a:r>
                  <a:rPr lang="en-GB">
                    <a:noFill/>
                  </a:rPr>
                  <a:t> </a:t>
                </a:r>
              </a:p>
            </p:txBody>
          </p:sp>
        </mc:Fallback>
      </mc:AlternateContent>
    </p:spTree>
    <p:extLst>
      <p:ext uri="{BB962C8B-B14F-4D97-AF65-F5344CB8AC3E}">
        <p14:creationId xmlns:p14="http://schemas.microsoft.com/office/powerpoint/2010/main" val="235555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1904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4"/>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121655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183647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spTree>
    <p:extLst>
      <p:ext uri="{BB962C8B-B14F-4D97-AF65-F5344CB8AC3E}">
        <p14:creationId xmlns:p14="http://schemas.microsoft.com/office/powerpoint/2010/main" val="261470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mc:AlternateContent xmlns:mc="http://schemas.openxmlformats.org/markup-compatibility/2006" xmlns:a14="http://schemas.microsoft.com/office/drawing/2010/main">
        <mc:Choice Requires="a14">
          <p:sp>
            <p:nvSpPr>
              <p:cNvPr id="3" name="TextBox 2"/>
              <p:cNvSpPr txBox="1"/>
              <p:nvPr/>
            </p:nvSpPr>
            <p:spPr>
              <a:xfrm>
                <a:off x="1512581" y="1575929"/>
                <a:ext cx="8355301" cy="215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𝐴</m:t>
                          </m:r>
                        </m:e>
                        <m:e>
                          <m:r>
                            <a:rPr lang="en-GB" sz="6600" b="0" i="1" smtClean="0">
                              <a:latin typeface="Cambria Math" panose="02040503050406030204" pitchFamily="18" charset="0"/>
                            </a:rPr>
                            <m:t>𝐵</m:t>
                          </m:r>
                        </m:e>
                      </m:d>
                      <m:r>
                        <a:rPr lang="en-GB" sz="6600" b="0" i="1" smtClean="0">
                          <a:latin typeface="Cambria Math" panose="02040503050406030204" pitchFamily="18" charset="0"/>
                        </a:rPr>
                        <m:t>= </m:t>
                      </m:r>
                      <m:f>
                        <m:fPr>
                          <m:ctrlPr>
                            <a:rPr lang="en-GB" sz="6600" b="0" i="1" smtClean="0">
                              <a:latin typeface="Cambria Math" panose="02040503050406030204" pitchFamily="18" charset="0"/>
                            </a:rPr>
                          </m:ctrlPr>
                        </m:fPr>
                        <m:num>
                          <m:r>
                            <a:rPr lang="en-GB" sz="6600" b="0" i="1" smtClean="0">
                              <a:latin typeface="Cambria Math" panose="02040503050406030204" pitchFamily="18" charset="0"/>
                            </a:rPr>
                            <m:t>𝑝</m:t>
                          </m:r>
                          <m:d>
                            <m:dPr>
                              <m:ctrlPr>
                                <a:rPr lang="en-GB" sz="6600" b="0" i="1" smtClean="0">
                                  <a:latin typeface="Cambria Math" panose="02040503050406030204" pitchFamily="18" charset="0"/>
                                </a:rPr>
                              </m:ctrlPr>
                            </m:dPr>
                            <m:e>
                              <m:r>
                                <a:rPr lang="en-GB" sz="6600" b="0" i="1" smtClean="0">
                                  <a:latin typeface="Cambria Math" panose="02040503050406030204" pitchFamily="18" charset="0"/>
                                </a:rPr>
                                <m:t>𝐵</m:t>
                              </m:r>
                            </m:e>
                            <m:e>
                              <m:r>
                                <a:rPr lang="en-GB" sz="6600" b="0" i="1" smtClean="0">
                                  <a:latin typeface="Cambria Math" panose="02040503050406030204" pitchFamily="18" charset="0"/>
                                </a:rPr>
                                <m:t>𝐴</m:t>
                              </m:r>
                            </m:e>
                          </m:d>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𝐴</m:t>
                          </m:r>
                          <m:r>
                            <a:rPr lang="en-GB" sz="6600" b="0" i="1" smtClean="0">
                              <a:latin typeface="Cambria Math" panose="02040503050406030204" pitchFamily="18" charset="0"/>
                            </a:rPr>
                            <m:t>)</m:t>
                          </m:r>
                        </m:num>
                        <m:den>
                          <m:r>
                            <a:rPr lang="en-GB" sz="6600" b="0" i="1" smtClean="0">
                              <a:latin typeface="Cambria Math" panose="02040503050406030204" pitchFamily="18" charset="0"/>
                            </a:rPr>
                            <m:t>𝑝</m:t>
                          </m:r>
                          <m:r>
                            <a:rPr lang="en-GB" sz="6600" b="0" i="1" smtClean="0">
                              <a:latin typeface="Cambria Math" panose="02040503050406030204" pitchFamily="18" charset="0"/>
                            </a:rPr>
                            <m:t>(</m:t>
                          </m:r>
                          <m:r>
                            <a:rPr lang="en-GB" sz="6600" b="0" i="1" smtClean="0">
                              <a:latin typeface="Cambria Math" panose="02040503050406030204" pitchFamily="18" charset="0"/>
                            </a:rPr>
                            <m:t>𝐵</m:t>
                          </m:r>
                          <m:r>
                            <a:rPr lang="en-GB" sz="6600" b="0" i="1" smtClean="0">
                              <a:latin typeface="Cambria Math" panose="02040503050406030204" pitchFamily="18" charset="0"/>
                            </a:rPr>
                            <m:t>)</m:t>
                          </m:r>
                        </m:den>
                      </m:f>
                    </m:oMath>
                  </m:oMathPara>
                </a14:m>
                <a:endParaRPr lang="en-GB" sz="6600" dirty="0"/>
              </a:p>
            </p:txBody>
          </p:sp>
        </mc:Choice>
        <mc:Fallback xmlns="">
          <p:sp>
            <p:nvSpPr>
              <p:cNvPr id="3" name="TextBox 2"/>
              <p:cNvSpPr txBox="1">
                <a:spLocks noRot="1" noChangeAspect="1" noMove="1" noResize="1" noEditPoints="1" noAdjustHandles="1" noChangeArrowheads="1" noChangeShapeType="1" noTextEdit="1"/>
              </p:cNvSpPr>
              <p:nvPr/>
            </p:nvSpPr>
            <p:spPr>
              <a:xfrm>
                <a:off x="1512581" y="1575929"/>
                <a:ext cx="8355301" cy="2151358"/>
              </a:xfrm>
              <a:prstGeom prst="rect">
                <a:avLst/>
              </a:prstGeom>
              <a:blipFill>
                <a:blip r:embed="rId3"/>
                <a:stretch>
                  <a:fillRect/>
                </a:stretch>
              </a:blipFill>
            </p:spPr>
            <p:txBody>
              <a:bodyPr/>
              <a:lstStyle/>
              <a:p>
                <a:r>
                  <a:rPr lang="en-GB">
                    <a:noFill/>
                  </a:rPr>
                  <a:t> </a:t>
                </a:r>
              </a:p>
            </p:txBody>
          </p:sp>
        </mc:Fallback>
      </mc:AlternateContent>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cxnSp>
        <p:nvCxnSpPr>
          <p:cNvPr id="11" name="Straight Arrow Connector 10"/>
          <p:cNvCxnSpPr/>
          <p:nvPr/>
        </p:nvCxnSpPr>
        <p:spPr>
          <a:xfrm flipH="1" flipV="1">
            <a:off x="8429850" y="3860635"/>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29849" y="4340562"/>
            <a:ext cx="3627471" cy="584775"/>
          </a:xfrm>
          <a:prstGeom prst="rect">
            <a:avLst/>
          </a:prstGeom>
          <a:noFill/>
        </p:spPr>
        <p:txBody>
          <a:bodyPr wrap="square" rtlCol="0">
            <a:spAutoFit/>
          </a:bodyPr>
          <a:lstStyle/>
          <a:p>
            <a:r>
              <a:rPr lang="en-GB" sz="3200" b="1" dirty="0">
                <a:solidFill>
                  <a:srgbClr val="FF66FF"/>
                </a:solidFill>
              </a:rPr>
              <a:t>marginal likelihood</a:t>
            </a:r>
          </a:p>
        </p:txBody>
      </p:sp>
    </p:spTree>
    <p:extLst>
      <p:ext uri="{BB962C8B-B14F-4D97-AF65-F5344CB8AC3E}">
        <p14:creationId xmlns:p14="http://schemas.microsoft.com/office/powerpoint/2010/main" val="203176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Back to Bayes</a:t>
            </a:r>
          </a:p>
        </p:txBody>
      </p:sp>
      <p:cxnSp>
        <p:nvCxnSpPr>
          <p:cNvPr id="14" name="Straight Arrow Connector 13"/>
          <p:cNvCxnSpPr/>
          <p:nvPr/>
        </p:nvCxnSpPr>
        <p:spPr>
          <a:xfrm flipH="1">
            <a:off x="9675628" y="1233377"/>
            <a:ext cx="701749" cy="5954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86859" y="648602"/>
            <a:ext cx="1721606" cy="584775"/>
          </a:xfrm>
          <a:prstGeom prst="rect">
            <a:avLst/>
          </a:prstGeom>
          <a:noFill/>
        </p:spPr>
        <p:txBody>
          <a:bodyPr wrap="square" rtlCol="0">
            <a:spAutoFit/>
          </a:bodyPr>
          <a:lstStyle/>
          <a:p>
            <a:r>
              <a:rPr lang="en-GB" sz="3200" b="1" dirty="0">
                <a:solidFill>
                  <a:srgbClr val="53D4FF"/>
                </a:solidFill>
              </a:rPr>
              <a:t>prior</a:t>
            </a:r>
          </a:p>
        </p:txBody>
      </p:sp>
      <p:cxnSp>
        <p:nvCxnSpPr>
          <p:cNvPr id="13" name="Straight Arrow Connector 12"/>
          <p:cNvCxnSpPr/>
          <p:nvPr/>
        </p:nvCxnSpPr>
        <p:spPr>
          <a:xfrm>
            <a:off x="4914057" y="1269463"/>
            <a:ext cx="403091" cy="63376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1544" y="871885"/>
            <a:ext cx="2148646" cy="584775"/>
          </a:xfrm>
          <a:prstGeom prst="rect">
            <a:avLst/>
          </a:prstGeom>
          <a:noFill/>
        </p:spPr>
        <p:txBody>
          <a:bodyPr wrap="square" rtlCol="0">
            <a:spAutoFit/>
          </a:bodyPr>
          <a:lstStyle/>
          <a:p>
            <a:r>
              <a:rPr lang="en-GB" sz="3200" b="1" dirty="0">
                <a:solidFill>
                  <a:srgbClr val="FFDD29"/>
                </a:solidFill>
              </a:rPr>
              <a:t>likelihood</a:t>
            </a:r>
          </a:p>
        </p:txBody>
      </p:sp>
      <p:cxnSp>
        <p:nvCxnSpPr>
          <p:cNvPr id="17" name="Straight Arrow Connector 16"/>
          <p:cNvCxnSpPr/>
          <p:nvPr/>
        </p:nvCxnSpPr>
        <p:spPr>
          <a:xfrm flipV="1">
            <a:off x="2519916" y="3221665"/>
            <a:ext cx="531628" cy="63896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3850001"/>
            <a:ext cx="2148646" cy="584775"/>
          </a:xfrm>
          <a:prstGeom prst="rect">
            <a:avLst/>
          </a:prstGeom>
          <a:noFill/>
        </p:spPr>
        <p:txBody>
          <a:bodyPr wrap="square" rtlCol="0">
            <a:spAutoFit/>
          </a:bodyPr>
          <a:lstStyle/>
          <a:p>
            <a:r>
              <a:rPr lang="en-GB" sz="3200" b="1" dirty="0">
                <a:solidFill>
                  <a:srgbClr val="6AE6DA"/>
                </a:solidFill>
              </a:rPr>
              <a:t>posterior</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599" y="3727287"/>
            <a:ext cx="3600000" cy="2880000"/>
          </a:xfrm>
          <a:prstGeom prst="rect">
            <a:avLst/>
          </a:prstGeom>
        </p:spPr>
      </p:pic>
      <p:cxnSp>
        <p:nvCxnSpPr>
          <p:cNvPr id="11" name="Straight Arrow Connector 10"/>
          <p:cNvCxnSpPr/>
          <p:nvPr/>
        </p:nvCxnSpPr>
        <p:spPr>
          <a:xfrm flipH="1" flipV="1">
            <a:off x="8429850" y="3860635"/>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18"/>
              <p:cNvSpPr txBox="1"/>
              <p:nvPr/>
            </p:nvSpPr>
            <p:spPr>
              <a:xfrm>
                <a:off x="1318684" y="1921489"/>
                <a:ext cx="9347199" cy="15645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800" b="0" i="1" smtClean="0">
                          <a:solidFill>
                            <a:srgbClr val="6AE6DA"/>
                          </a:solidFill>
                          <a:latin typeface="Cambria Math" panose="02040503050406030204" pitchFamily="18" charset="0"/>
                        </a:rPr>
                        <m:t>𝑝</m:t>
                      </m:r>
                      <m:d>
                        <m:dPr>
                          <m:ctrlPr>
                            <a:rPr lang="fr-FR" sz="4800" b="0" i="1" smtClean="0">
                              <a:solidFill>
                                <a:srgbClr val="6AE6DA"/>
                              </a:solidFill>
                              <a:latin typeface="Cambria Math" panose="02040503050406030204" pitchFamily="18" charset="0"/>
                            </a:rPr>
                          </m:ctrlPr>
                        </m:dPr>
                        <m:e>
                          <m:r>
                            <a:rPr lang="fr-FR" sz="4800" b="0" i="1" smtClean="0">
                              <a:solidFill>
                                <a:srgbClr val="6AE6DA"/>
                              </a:solidFill>
                              <a:latin typeface="Cambria Math" panose="02040503050406030204" pitchFamily="18" charset="0"/>
                              <a:ea typeface="Cambria Math" panose="02040503050406030204" pitchFamily="18" charset="0"/>
                            </a:rPr>
                            <m:t>𝜃</m:t>
                          </m:r>
                        </m:e>
                        <m:e>
                          <m:r>
                            <a:rPr lang="fr-FR" sz="4800" b="0" i="1" smtClean="0">
                              <a:solidFill>
                                <a:srgbClr val="6AE6DA"/>
                              </a:solidFill>
                              <a:latin typeface="Cambria Math" panose="02040503050406030204" pitchFamily="18" charset="0"/>
                              <a:ea typeface="Cambria Math" panose="02040503050406030204" pitchFamily="18" charset="0"/>
                            </a:rPr>
                            <m:t>𝑦</m:t>
                          </m:r>
                          <m:r>
                            <a:rPr lang="fr-FR" sz="4800" b="0" i="1" smtClean="0">
                              <a:solidFill>
                                <a:srgbClr val="6AE6DA"/>
                              </a:solidFill>
                              <a:latin typeface="Cambria Math" panose="02040503050406030204" pitchFamily="18" charset="0"/>
                              <a:ea typeface="Cambria Math" panose="02040503050406030204" pitchFamily="18" charset="0"/>
                            </a:rPr>
                            <m:t>,</m:t>
                          </m:r>
                          <m:r>
                            <a:rPr lang="fr-FR" sz="4800" b="0" i="1" smtClean="0">
                              <a:solidFill>
                                <a:srgbClr val="6AE6DA"/>
                              </a:solidFill>
                              <a:latin typeface="Cambria Math" panose="02040503050406030204" pitchFamily="18" charset="0"/>
                              <a:ea typeface="Cambria Math" panose="02040503050406030204" pitchFamily="18" charset="0"/>
                            </a:rPr>
                            <m:t>𝑚</m:t>
                          </m:r>
                        </m:e>
                      </m:d>
                      <m:r>
                        <a:rPr lang="fr-FR" sz="4800" b="0" i="1" smtClean="0">
                          <a:latin typeface="Cambria Math" panose="02040503050406030204" pitchFamily="18" charset="0"/>
                          <a:ea typeface="Cambria Math" panose="02040503050406030204" pitchFamily="18" charset="0"/>
                        </a:rPr>
                        <m:t>=</m:t>
                      </m:r>
                      <m:f>
                        <m:fPr>
                          <m:ctrlPr>
                            <a:rPr lang="fr-FR" sz="4800" b="0" i="1" smtClean="0">
                              <a:latin typeface="Cambria Math" panose="02040503050406030204" pitchFamily="18" charset="0"/>
                              <a:ea typeface="Cambria Math" panose="02040503050406030204" pitchFamily="18" charset="0"/>
                            </a:rPr>
                          </m:ctrlPr>
                        </m:fPr>
                        <m:num>
                          <m:r>
                            <a:rPr lang="en-GB" sz="4800" b="0" i="1" smtClean="0">
                              <a:solidFill>
                                <a:srgbClr val="FFDD29"/>
                              </a:solidFill>
                              <a:latin typeface="Cambria Math" panose="02040503050406030204" pitchFamily="18" charset="0"/>
                              <a:ea typeface="Cambria Math" panose="02040503050406030204" pitchFamily="18" charset="0"/>
                            </a:rPr>
                            <m:t>𝑝</m:t>
                          </m:r>
                          <m:d>
                            <m:dPr>
                              <m:ctrlPr>
                                <a:rPr lang="fr-FR" sz="4800" b="0" i="1" smtClean="0">
                                  <a:solidFill>
                                    <a:srgbClr val="FFDD29"/>
                                  </a:solidFill>
                                  <a:latin typeface="Cambria Math" panose="02040503050406030204" pitchFamily="18" charset="0"/>
                                  <a:ea typeface="Cambria Math" panose="02040503050406030204" pitchFamily="18" charset="0"/>
                                </a:rPr>
                              </m:ctrlPr>
                            </m:dPr>
                            <m:e>
                              <m:r>
                                <a:rPr lang="fr-FR" sz="4800" b="0" i="1" smtClean="0">
                                  <a:solidFill>
                                    <a:srgbClr val="FFDD29"/>
                                  </a:solidFill>
                                  <a:latin typeface="Cambria Math" panose="02040503050406030204" pitchFamily="18" charset="0"/>
                                  <a:ea typeface="Cambria Math" panose="02040503050406030204" pitchFamily="18" charset="0"/>
                                </a:rPr>
                                <m:t>𝑦</m:t>
                              </m:r>
                            </m:e>
                            <m:e>
                              <m:r>
                                <a:rPr lang="fr-FR" sz="4800" b="0" i="1" smtClean="0">
                                  <a:solidFill>
                                    <a:srgbClr val="FFDD29"/>
                                  </a:solidFill>
                                  <a:latin typeface="Cambria Math" panose="02040503050406030204" pitchFamily="18" charset="0"/>
                                  <a:ea typeface="Cambria Math" panose="02040503050406030204" pitchFamily="18" charset="0"/>
                                </a:rPr>
                                <m:t>𝜃</m:t>
                              </m:r>
                              <m:r>
                                <a:rPr lang="fr-FR" sz="4800" b="0" i="1" smtClean="0">
                                  <a:solidFill>
                                    <a:srgbClr val="FFDD29"/>
                                  </a:solidFill>
                                  <a:latin typeface="Cambria Math" panose="02040503050406030204" pitchFamily="18" charset="0"/>
                                  <a:ea typeface="Cambria Math" panose="02040503050406030204" pitchFamily="18" charset="0"/>
                                </a:rPr>
                                <m:t>,</m:t>
                              </m:r>
                              <m:r>
                                <a:rPr lang="fr-FR" sz="4800" b="0" i="1" smtClean="0">
                                  <a:solidFill>
                                    <a:srgbClr val="FFDD29"/>
                                  </a:solidFill>
                                  <a:latin typeface="Cambria Math" panose="02040503050406030204" pitchFamily="18" charset="0"/>
                                  <a:ea typeface="Cambria Math" panose="02040503050406030204" pitchFamily="18" charset="0"/>
                                </a:rPr>
                                <m:t>𝑚</m:t>
                              </m:r>
                            </m:e>
                          </m:d>
                          <m:r>
                            <a:rPr lang="en-GB" sz="4800" b="0" i="1" smtClean="0">
                              <a:solidFill>
                                <a:srgbClr val="53D4FF"/>
                              </a:solidFill>
                              <a:latin typeface="Cambria Math" panose="02040503050406030204" pitchFamily="18" charset="0"/>
                              <a:ea typeface="Cambria Math" panose="02040503050406030204" pitchFamily="18" charset="0"/>
                            </a:rPr>
                            <m:t>𝑝</m:t>
                          </m:r>
                          <m:r>
                            <a:rPr lang="fr-FR" sz="4800" b="0" i="1" smtClean="0">
                              <a:solidFill>
                                <a:srgbClr val="53D4FF"/>
                              </a:solidFill>
                              <a:latin typeface="Cambria Math" panose="02040503050406030204" pitchFamily="18" charset="0"/>
                              <a:ea typeface="Cambria Math" panose="02040503050406030204" pitchFamily="18" charset="0"/>
                            </a:rPr>
                            <m:t>(</m:t>
                          </m:r>
                          <m:r>
                            <a:rPr lang="fr-FR" sz="4800" b="0" i="1" smtClean="0">
                              <a:solidFill>
                                <a:srgbClr val="53D4FF"/>
                              </a:solidFill>
                              <a:latin typeface="Cambria Math" panose="02040503050406030204" pitchFamily="18" charset="0"/>
                              <a:ea typeface="Cambria Math" panose="02040503050406030204" pitchFamily="18" charset="0"/>
                            </a:rPr>
                            <m:t>𝜃</m:t>
                          </m:r>
                          <m:r>
                            <a:rPr lang="fr-FR" sz="4800" b="0" i="1" smtClean="0">
                              <a:solidFill>
                                <a:srgbClr val="53D4FF"/>
                              </a:solidFill>
                              <a:latin typeface="Cambria Math" panose="02040503050406030204" pitchFamily="18" charset="0"/>
                              <a:ea typeface="Cambria Math" panose="02040503050406030204" pitchFamily="18" charset="0"/>
                            </a:rPr>
                            <m:t>|</m:t>
                          </m:r>
                          <m:r>
                            <a:rPr lang="fr-FR" sz="4800" b="0" i="1" smtClean="0">
                              <a:solidFill>
                                <a:srgbClr val="53D4FF"/>
                              </a:solidFill>
                              <a:latin typeface="Cambria Math" panose="02040503050406030204" pitchFamily="18" charset="0"/>
                              <a:ea typeface="Cambria Math" panose="02040503050406030204" pitchFamily="18" charset="0"/>
                            </a:rPr>
                            <m:t>𝑚</m:t>
                          </m:r>
                          <m:r>
                            <a:rPr lang="fr-FR" sz="4800" b="0" i="1" smtClean="0">
                              <a:solidFill>
                                <a:srgbClr val="53D4FF"/>
                              </a:solidFill>
                              <a:latin typeface="Cambria Math" panose="02040503050406030204" pitchFamily="18" charset="0"/>
                              <a:ea typeface="Cambria Math" panose="02040503050406030204" pitchFamily="18" charset="0"/>
                            </a:rPr>
                            <m:t>)</m:t>
                          </m:r>
                        </m:num>
                        <m:den>
                          <m:r>
                            <a:rPr lang="en-GB" sz="4800" b="0" i="1" smtClean="0">
                              <a:solidFill>
                                <a:srgbClr val="FF66FF"/>
                              </a:solidFill>
                              <a:latin typeface="Cambria Math" panose="02040503050406030204" pitchFamily="18" charset="0"/>
                              <a:ea typeface="Cambria Math" panose="02040503050406030204" pitchFamily="18" charset="0"/>
                            </a:rPr>
                            <m:t>𝑝</m:t>
                          </m:r>
                          <m:r>
                            <a:rPr lang="fr-FR" sz="4800" b="0" i="1" smtClean="0">
                              <a:solidFill>
                                <a:srgbClr val="FF66FF"/>
                              </a:solidFill>
                              <a:latin typeface="Cambria Math" panose="02040503050406030204" pitchFamily="18" charset="0"/>
                              <a:ea typeface="Cambria Math" panose="02040503050406030204" pitchFamily="18" charset="0"/>
                            </a:rPr>
                            <m:t>(</m:t>
                          </m:r>
                          <m:r>
                            <a:rPr lang="fr-FR" sz="4800" b="0" i="1" smtClean="0">
                              <a:solidFill>
                                <a:srgbClr val="FF66FF"/>
                              </a:solidFill>
                              <a:latin typeface="Cambria Math" panose="02040503050406030204" pitchFamily="18" charset="0"/>
                              <a:ea typeface="Cambria Math" panose="02040503050406030204" pitchFamily="18" charset="0"/>
                            </a:rPr>
                            <m:t>𝑦</m:t>
                          </m:r>
                          <m:r>
                            <a:rPr lang="fr-FR" sz="4800" b="0" i="1" smtClean="0">
                              <a:solidFill>
                                <a:srgbClr val="FF66FF"/>
                              </a:solidFill>
                              <a:latin typeface="Cambria Math" panose="02040503050406030204" pitchFamily="18" charset="0"/>
                              <a:ea typeface="Cambria Math" panose="02040503050406030204" pitchFamily="18" charset="0"/>
                            </a:rPr>
                            <m:t>|</m:t>
                          </m:r>
                          <m:r>
                            <a:rPr lang="fr-FR" sz="4800" b="0" i="1" smtClean="0">
                              <a:solidFill>
                                <a:srgbClr val="FF66FF"/>
                              </a:solidFill>
                              <a:latin typeface="Cambria Math" panose="02040503050406030204" pitchFamily="18" charset="0"/>
                              <a:ea typeface="Cambria Math" panose="02040503050406030204" pitchFamily="18" charset="0"/>
                            </a:rPr>
                            <m:t>𝑚</m:t>
                          </m:r>
                          <m:r>
                            <a:rPr lang="fr-FR" sz="4800" b="0" i="1" smtClean="0">
                              <a:solidFill>
                                <a:srgbClr val="FF66FF"/>
                              </a:solidFill>
                              <a:latin typeface="Cambria Math" panose="02040503050406030204" pitchFamily="18" charset="0"/>
                              <a:ea typeface="Cambria Math" panose="02040503050406030204" pitchFamily="18" charset="0"/>
                            </a:rPr>
                            <m:t>)</m:t>
                          </m:r>
                        </m:den>
                      </m:f>
                    </m:oMath>
                  </m:oMathPara>
                </a14:m>
                <a:endParaRPr lang="fr-FR" sz="4800" b="0" i="1" dirty="0">
                  <a:latin typeface="Cambria Math" panose="02040503050406030204" pitchFamily="18" charset="0"/>
                  <a:ea typeface="Cambria Math" panose="02040503050406030204" pitchFamily="18" charset="0"/>
                </a:endParaRPr>
              </a:p>
            </p:txBody>
          </p:sp>
        </mc:Choice>
        <mc:Fallback xmlns="">
          <p:sp>
            <p:nvSpPr>
              <p:cNvPr id="21" name="ZoneTexte 18"/>
              <p:cNvSpPr txBox="1">
                <a:spLocks noRot="1" noChangeAspect="1" noMove="1" noResize="1" noEditPoints="1" noAdjustHandles="1" noChangeArrowheads="1" noChangeShapeType="1" noTextEdit="1"/>
              </p:cNvSpPr>
              <p:nvPr/>
            </p:nvSpPr>
            <p:spPr>
              <a:xfrm>
                <a:off x="1318684" y="1921489"/>
                <a:ext cx="9347199" cy="156459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18"/>
              <p:cNvSpPr txBox="1"/>
              <p:nvPr/>
            </p:nvSpPr>
            <p:spPr>
              <a:xfrm>
                <a:off x="9127206" y="5167287"/>
                <a:ext cx="3840912" cy="221599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fr-FR" sz="3600" b="0" i="1" smtClean="0">
                          <a:solidFill>
                            <a:schemeClr val="tx1"/>
                          </a:solidFill>
                          <a:latin typeface="Cambria Math" panose="02040503050406030204" pitchFamily="18" charset="0"/>
                          <a:ea typeface="Cambria Math" panose="02040503050406030204" pitchFamily="18" charset="0"/>
                        </a:rPr>
                        <m:t>𝜃</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𝑝𝑎𝑟𝑎𝑚𝑒𝑡𝑒𝑟𝑠</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0" i="1" smtClean="0">
                          <a:solidFill>
                            <a:schemeClr val="tx1"/>
                          </a:solidFill>
                          <a:latin typeface="Cambria Math" panose="02040503050406030204" pitchFamily="18" charset="0"/>
                          <a:ea typeface="Cambria Math" panose="02040503050406030204" pitchFamily="18" charset="0"/>
                        </a:rPr>
                        <m:t>𝑦</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𝑑𝑎𝑡𝑎</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0" i="1" smtClean="0">
                          <a:solidFill>
                            <a:schemeClr val="tx1"/>
                          </a:solidFill>
                          <a:latin typeface="Cambria Math" panose="02040503050406030204" pitchFamily="18" charset="0"/>
                          <a:ea typeface="Cambria Math" panose="02040503050406030204" pitchFamily="18" charset="0"/>
                        </a:rPr>
                        <m:t>𝑚</m:t>
                      </m:r>
                      <m:r>
                        <a:rPr lang="en-GB" sz="3600" b="0" i="1" smtClean="0">
                          <a:solidFill>
                            <a:schemeClr val="tx1"/>
                          </a:solidFill>
                          <a:latin typeface="Cambria Math" panose="02040503050406030204" pitchFamily="18" charset="0"/>
                          <a:ea typeface="Cambria Math" panose="02040503050406030204" pitchFamily="18" charset="0"/>
                        </a:rPr>
                        <m:t>:</m:t>
                      </m:r>
                      <m:r>
                        <a:rPr lang="en-GB" sz="3600" b="0" i="1" smtClean="0">
                          <a:solidFill>
                            <a:schemeClr val="tx1"/>
                          </a:solidFill>
                          <a:latin typeface="Cambria Math" panose="02040503050406030204" pitchFamily="18" charset="0"/>
                          <a:ea typeface="Cambria Math" panose="02040503050406030204" pitchFamily="18" charset="0"/>
                        </a:rPr>
                        <m:t>𝑚𝑜𝑑𝑒𝑙</m:t>
                      </m:r>
                    </m:oMath>
                  </m:oMathPara>
                </a14:m>
                <a:endParaRPr lang="en-GB" sz="3600" b="0" i="1" dirty="0">
                  <a:solidFill>
                    <a:schemeClr val="tx1"/>
                  </a:solidFill>
                  <a:latin typeface="Cambria Math" panose="02040503050406030204" pitchFamily="18" charset="0"/>
                  <a:ea typeface="Cambria Math" panose="02040503050406030204" pitchFamily="18" charset="0"/>
                </a:endParaRPr>
              </a:p>
              <a:p>
                <a:endParaRPr lang="en-GB" sz="3600" b="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2" name="ZoneTexte 18"/>
              <p:cNvSpPr txBox="1">
                <a:spLocks noRot="1" noChangeAspect="1" noMove="1" noResize="1" noEditPoints="1" noAdjustHandles="1" noChangeArrowheads="1" noChangeShapeType="1" noTextEdit="1"/>
              </p:cNvSpPr>
              <p:nvPr/>
            </p:nvSpPr>
            <p:spPr>
              <a:xfrm>
                <a:off x="9127206" y="5167287"/>
                <a:ext cx="3840912" cy="2215991"/>
              </a:xfrm>
              <a:prstGeom prst="rect">
                <a:avLst/>
              </a:prstGeom>
              <a:blipFill>
                <a:blip r:embed="rId5"/>
                <a:stretch>
                  <a:fillRect/>
                </a:stretch>
              </a:blipFill>
            </p:spPr>
            <p:txBody>
              <a:bodyPr/>
              <a:lstStyle/>
              <a:p>
                <a:r>
                  <a:rPr lang="en-GB">
                    <a:noFill/>
                  </a:rPr>
                  <a:t> </a:t>
                </a:r>
              </a:p>
            </p:txBody>
          </p:sp>
        </mc:Fallback>
      </mc:AlternateContent>
      <p:sp>
        <p:nvSpPr>
          <p:cNvPr id="23" name="TextBox 22"/>
          <p:cNvSpPr txBox="1"/>
          <p:nvPr/>
        </p:nvSpPr>
        <p:spPr>
          <a:xfrm>
            <a:off x="8429849" y="4340562"/>
            <a:ext cx="3627471" cy="584775"/>
          </a:xfrm>
          <a:prstGeom prst="rect">
            <a:avLst/>
          </a:prstGeom>
          <a:noFill/>
        </p:spPr>
        <p:txBody>
          <a:bodyPr wrap="square" rtlCol="0">
            <a:spAutoFit/>
          </a:bodyPr>
          <a:lstStyle/>
          <a:p>
            <a:r>
              <a:rPr lang="en-GB" sz="3200" b="1" dirty="0">
                <a:solidFill>
                  <a:srgbClr val="FF66FF"/>
                </a:solidFill>
              </a:rPr>
              <a:t>marginal likelihood</a:t>
            </a:r>
          </a:p>
        </p:txBody>
      </p:sp>
    </p:spTree>
    <p:extLst>
      <p:ext uri="{BB962C8B-B14F-4D97-AF65-F5344CB8AC3E}">
        <p14:creationId xmlns:p14="http://schemas.microsoft.com/office/powerpoint/2010/main" val="223226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4884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26899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6955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6"/>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7"/>
                <a:stretch>
                  <a:fillRect l="-1891" r="-1418" b="-26667"/>
                </a:stretch>
              </a:blipFill>
            </p:spPr>
            <p:txBody>
              <a:bodyPr/>
              <a:lstStyle/>
              <a:p>
                <a:r>
                  <a:rPr lang="en-GB">
                    <a:noFill/>
                  </a:rPr>
                  <a:t> </a:t>
                </a:r>
              </a:p>
            </p:txBody>
          </p:sp>
        </mc:Fallback>
      </mc:AlternateContent>
    </p:spTree>
    <p:extLst>
      <p:ext uri="{BB962C8B-B14F-4D97-AF65-F5344CB8AC3E}">
        <p14:creationId xmlns:p14="http://schemas.microsoft.com/office/powerpoint/2010/main" val="241690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p:spTree>
    <p:extLst>
      <p:ext uri="{BB962C8B-B14F-4D97-AF65-F5344CB8AC3E}">
        <p14:creationId xmlns:p14="http://schemas.microsoft.com/office/powerpoint/2010/main" val="1911732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9"/>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44455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166" y="5539960"/>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6166" y="5539960"/>
                <a:ext cx="11510315" cy="523220"/>
              </a:xfrm>
              <a:prstGeom prst="rect">
                <a:avLst/>
              </a:prstGeom>
              <a:blipFill>
                <a:blip r:embed="rId9"/>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10"/>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337995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3"/>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164" y="4329825"/>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𝑐𝑜𝑛𝑠𝑡𝑎𝑛𝑡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𝑏𝑖𝑎𝑠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𝑏</m:t>
                          </m:r>
                          <m:r>
                            <a:rPr lang="en-GB" sz="2800" b="0" i="1" smtClean="0">
                              <a:solidFill>
                                <a:schemeClr val="tx1"/>
                              </a:solidFill>
                              <a:latin typeface="Cambria Math" panose="02040503050406030204" pitchFamily="18" charset="0"/>
                              <a:ea typeface="Cambria Math" panose="02040503050406030204" pitchFamily="18" charset="0"/>
                            </a:rPr>
                            <m:t>=0.8</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164" y="4329825"/>
                <a:ext cx="13788327" cy="523220"/>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B335BCF3-D4E5-4103-A860-8F0D04722C63}"/>
              </a:ext>
            </a:extLst>
          </p:cNvPr>
          <p:cNvSpPr/>
          <p:nvPr/>
        </p:nvSpPr>
        <p:spPr>
          <a:xfrm>
            <a:off x="-226267" y="2856648"/>
            <a:ext cx="3451757" cy="461665"/>
          </a:xfrm>
          <a:prstGeom prst="rect">
            <a:avLst/>
          </a:prstGeom>
        </p:spPr>
        <p:txBody>
          <a:bodyPr wrap="square">
            <a:spAutoFit/>
          </a:bodyPr>
          <a:lstStyle/>
          <a:p>
            <a:pPr lvl="1"/>
            <a:r>
              <a:rPr lang="en-GB" sz="2400" b="1" dirty="0">
                <a:latin typeface="Candara" panose="020E0502030303020204" pitchFamily="34" charset="0"/>
              </a:rPr>
              <a:t>Constant Bias</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34740" y="3387556"/>
                <a:ext cx="233333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34740" y="3387556"/>
                <a:ext cx="2333331" cy="276999"/>
              </a:xfrm>
              <a:prstGeom prst="rect">
                <a:avLst/>
              </a:prstGeom>
              <a:blipFill>
                <a:blip r:embed="rId7"/>
                <a:stretch>
                  <a:fillRect l="-2089" t="-4444" r="-1567"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4740" y="3888272"/>
                <a:ext cx="2577822"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𝑏𝑎𝑙𝑙𝑒𝑡</m:t>
                          </m:r>
                        </m:e>
                      </m:d>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34740" y="3888272"/>
                <a:ext cx="2577822" cy="276999"/>
              </a:xfrm>
              <a:prstGeom prst="rect">
                <a:avLst/>
              </a:prstGeom>
              <a:blipFill>
                <a:blip r:embed="rId8"/>
                <a:stretch>
                  <a:fillRect l="-1891" r="-141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166" y="5539960"/>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sub>
                        </m:sSub>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6166" y="5539960"/>
                <a:ext cx="11510315" cy="523220"/>
              </a:xfrm>
              <a:prstGeom prst="rect">
                <a:avLst/>
              </a:prstGeom>
              <a:blipFill>
                <a:blip r:embed="rId9"/>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166" y="612433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0.8         </a:t>
                </a:r>
                <a14:m>
                  <m:oMath xmlns:m="http://schemas.openxmlformats.org/officeDocument/2006/math">
                    <m:r>
                      <a:rPr lang="en-GB" sz="2800" b="0" i="1" smtClean="0">
                        <a:latin typeface="Cambria Math" panose="02040503050406030204" pitchFamily="18" charset="0"/>
                        <a:ea typeface="Cambria Math" panose="02040503050406030204" pitchFamily="18" charset="0"/>
                      </a:rPr>
                      <m:t>    </m:t>
                    </m:r>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0.2             </m:t>
                    </m:r>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0.8</m:t>
                    </m:r>
                  </m:oMath>
                </a14:m>
                <a:r>
                  <a:rPr lang="fr-FR" sz="2800" i="1" dirty="0">
                    <a:latin typeface="Cambria Math" panose="02040503050406030204" pitchFamily="18" charset="0"/>
                    <a:ea typeface="Cambria Math" panose="02040503050406030204" pitchFamily="18" charset="0"/>
                  </a:rPr>
                  <a:t>              </a:t>
                </a:r>
                <a14:m>
                  <m:oMath xmlns:m="http://schemas.openxmlformats.org/officeDocument/2006/math">
                    <m:r>
                      <a:rPr lang="fr-FR" sz="2800" i="1">
                        <a:latin typeface="Cambria Math" panose="02040503050406030204" pitchFamily="18" charset="0"/>
                        <a:ea typeface="Cambria Math" panose="02040503050406030204" pitchFamily="18" charset="0"/>
                      </a:rPr>
                      <m:t>×</m:t>
                    </m:r>
                  </m:oMath>
                </a14:m>
                <a:r>
                  <a:rPr lang="en-US" sz="2800" i="1" dirty="0">
                    <a:latin typeface="Cambria Math" panose="02040503050406030204" pitchFamily="18" charset="0"/>
                    <a:ea typeface="Cambria Math" panose="02040503050406030204" pitchFamily="18"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6166" y="6124339"/>
                <a:ext cx="11510315" cy="523220"/>
              </a:xfrm>
              <a:prstGeom prst="rect">
                <a:avLst/>
              </a:prstGeom>
              <a:blipFill>
                <a:blip r:embed="rId10"/>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5519" y="4923679"/>
                <a:ext cx="11510315"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𝑏𝑎𝑙𝑙𝑒𝑡</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h𝑖𝑝</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h𝑜𝑝</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r>
                          <a:rPr lang="en-GB" sz="2800" i="1">
                            <a:latin typeface="Cambria Math" panose="02040503050406030204" pitchFamily="18" charset="0"/>
                            <a:ea typeface="Cambria Math" panose="02040503050406030204" pitchFamily="18" charset="0"/>
                          </a:rPr>
                          <m:t>𝑐𝑜𝑛𝑠𝑡𝑎𝑛𝑡</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𝑏𝑖𝑎𝑠</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𝑚𝑜𝑑𝑒𝑙</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𝑤𝑖𝑡h</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=0.8</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5519" y="4923679"/>
                <a:ext cx="11510315" cy="523220"/>
              </a:xfrm>
              <a:prstGeom prst="rect">
                <a:avLst/>
              </a:prstGeom>
              <a:blipFill>
                <a:blip r:embed="rId11"/>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1645060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8531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p:cNvSpPr txBox="1"/>
              <p:nvPr/>
            </p:nvSpPr>
            <p:spPr>
              <a:xfrm>
                <a:off x="-602249" y="4325597"/>
                <a:ext cx="1378832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ea typeface="Cambria Math" panose="02040503050406030204" pitchFamily="18" charset="0"/>
                        </a:rPr>
                        <m:t>𝑝</m:t>
                      </m:r>
                      <m:d>
                        <m:dPr>
                          <m:ctrlPr>
                            <a:rPr lang="fr-FR" sz="2800" i="1">
                              <a:solidFill>
                                <a:schemeClr val="tx1"/>
                              </a:solidFill>
                              <a:latin typeface="Cambria Math" panose="02040503050406030204" pitchFamily="18" charset="0"/>
                              <a:ea typeface="Cambria Math" panose="02040503050406030204" pitchFamily="18" charset="0"/>
                            </a:rPr>
                          </m:ctrlPr>
                        </m:dPr>
                        <m:e>
                          <m:r>
                            <a:rPr lang="en-GB" sz="2800" b="0" i="1" smtClean="0">
                              <a:solidFill>
                                <a:schemeClr val="tx1"/>
                              </a:solidFill>
                              <a:latin typeface="Cambria Math" panose="02040503050406030204" pitchFamily="18" charset="0"/>
                              <a:ea typeface="Cambria Math" panose="02040503050406030204" pitchFamily="18" charset="0"/>
                            </a:rPr>
                            <m:t>𝑐h𝑜𝑖𝑐𝑒𝑠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𝑎𝑡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𝑒𝑎𝑐h</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𝑡𝑟𝑖𝑎𝑙</m:t>
                          </m:r>
                        </m:e>
                        <m:e>
                          <m:r>
                            <a:rPr lang="en-GB" sz="2800" b="0" i="1" smtClean="0">
                              <a:solidFill>
                                <a:schemeClr val="tx1"/>
                              </a:solidFill>
                              <a:latin typeface="Cambria Math" panose="02040503050406030204" pitchFamily="18" charset="0"/>
                              <a:ea typeface="Cambria Math" panose="02040503050406030204" pitchFamily="18" charset="0"/>
                            </a:rPr>
                            <m:t>𝑎𝑔𝑒𝑛𝑡</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𝑠𝑡𝑎𝑡𝑒𝑠</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𝑢𝑛𝑑𝑒𝑟</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𝑅𝑊𝑚𝑜𝑑𝑒𝑙</m:t>
                          </m:r>
                          <m:r>
                            <a:rPr lang="en-GB" sz="2800" b="0" i="1" smtClean="0">
                              <a:solidFill>
                                <a:schemeClr val="tx1"/>
                              </a:solidFill>
                              <a:latin typeface="Cambria Math" panose="02040503050406030204" pitchFamily="18" charset="0"/>
                              <a:ea typeface="Cambria Math" panose="02040503050406030204" pitchFamily="18" charset="0"/>
                            </a:rPr>
                            <m:t> </m:t>
                          </m:r>
                          <m:r>
                            <a:rPr lang="en-GB" sz="2800" b="0" i="1" smtClean="0">
                              <a:solidFill>
                                <a:schemeClr val="tx1"/>
                              </a:solidFill>
                              <a:latin typeface="Cambria Math" panose="02040503050406030204" pitchFamily="18" charset="0"/>
                              <a:ea typeface="Cambria Math" panose="02040503050406030204" pitchFamily="18" charset="0"/>
                            </a:rPr>
                            <m:t>𝑤𝑖𝑡h</m:t>
                          </m:r>
                          <m:r>
                            <a:rPr lang="en-GB" sz="2800" b="0" i="1" smtClean="0">
                              <a:solidFill>
                                <a:schemeClr val="tx1"/>
                              </a:solidFill>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𝛼</m:t>
                          </m:r>
                          <m:r>
                            <a:rPr lang="en-GB" sz="2800" b="0" i="1" smtClean="0">
                              <a:solidFill>
                                <a:schemeClr val="tx1"/>
                              </a:solidFill>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b="0" i="1" smtClean="0">
                              <a:latin typeface="Cambria Math" panose="02040503050406030204" pitchFamily="18" charset="0"/>
                              <a:ea typeface="Cambria Math" panose="02040503050406030204" pitchFamily="18" charset="0"/>
                            </a:rPr>
                            <m:t>=5</m:t>
                          </m:r>
                        </m:e>
                      </m:d>
                    </m:oMath>
                  </m:oMathPara>
                </a14:m>
                <a:endParaRPr lang="en-US" sz="28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2249" y="4325597"/>
                <a:ext cx="13788327"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61591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3470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8"/>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2018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b="1"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4046388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24" name="TextBox 23"/>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8"/>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9"/>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1190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3"/>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4"/>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5"/>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1679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1</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2216791" y="5719250"/>
                <a:ext cx="7758419" cy="523220"/>
              </a:xfrm>
              <a:prstGeom prst="rect">
                <a:avLst/>
              </a:prstGeom>
              <a:blipFill>
                <a:blip r:embed="rId8"/>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3389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129891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1298911" y="5719250"/>
                <a:ext cx="7758419" cy="523220"/>
              </a:xfrm>
              <a:prstGeom prst="rect">
                <a:avLst/>
              </a:prstGeom>
              <a:blipFill>
                <a:blip r:embed="rId3"/>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12226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1298911" y="5719250"/>
                <a:ext cx="7758419" cy="523220"/>
              </a:xfrm>
              <a:prstGeom prst="rect">
                <a:avLst/>
              </a:prstGeom>
              <a:noFill/>
            </p:spPr>
            <p:txBody>
              <a:bodyPr wrap="square" rtlCol="0">
                <a:spAutoFit/>
              </a:bodyPr>
              <a:lstStyle/>
              <a:p>
                <a:pPr algn="ctr"/>
                <a14:m>
                  <m:oMath xmlns:m="http://schemas.openxmlformats.org/officeDocument/2006/math">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oMath>
                </a14:m>
                <a:r>
                  <a:rPr lang="en-GB" sz="2800" dirty="0">
                    <a:ea typeface="Cambria Math" panose="02040503050406030204" pitchFamily="18" charset="0"/>
                  </a:rPr>
                  <a:t>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𝑜</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−1,−1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oMath>
                </a14:m>
                <a:r>
                  <a:rPr lang="en-US" sz="2800" i="1" dirty="0">
                    <a:latin typeface="Cambria Math" panose="02040503050406030204" pitchFamily="18" charset="0"/>
                    <a:ea typeface="Cambria Math" panose="02040503050406030204" pitchFamily="18"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1298911" y="5719250"/>
                <a:ext cx="7758419" cy="523220"/>
              </a:xfrm>
              <a:prstGeom prst="rect">
                <a:avLst/>
              </a:prstGeom>
              <a:blipFill>
                <a:blip r:embed="rId3"/>
                <a:stretch>
                  <a:fillRect t="-13953" b="-29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534" y="3345531"/>
                <a:ext cx="6215291" cy="276999"/>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𝑂𝑢𝑡𝑐𝑜𝑚𝑒</m:t>
                      </m:r>
                      <m:r>
                        <a:rPr lang="en-GB" b="0" i="1" smtClean="0">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h𝑖𝑝</m:t>
                          </m:r>
                          <m:r>
                            <a:rPr lang="en-GB" i="1">
                              <a:latin typeface="Cambria Math" panose="02040503050406030204" pitchFamily="18" charset="0"/>
                            </a:rPr>
                            <m:t> </m:t>
                          </m:r>
                          <m:r>
                            <a:rPr lang="en-GB" i="1">
                              <a:latin typeface="Cambria Math" panose="02040503050406030204" pitchFamily="18" charset="0"/>
                            </a:rPr>
                            <m:t>h𝑜𝑝</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−1</m:t>
                          </m:r>
                        </m:sub>
                      </m:sSub>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2534" y="3345531"/>
                <a:ext cx="6215291" cy="276999"/>
              </a:xfrm>
              <a:prstGeom prst="rect">
                <a:avLst/>
              </a:prstGeom>
              <a:blipFill>
                <a:blip r:embed="rId4"/>
                <a:stretch>
                  <a:fillRect l="-392" t="-2222" r="-882"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534" y="3739603"/>
                <a:ext cx="4679038" cy="585994"/>
              </a:xfrm>
              <a:prstGeom prst="rect">
                <a:avLst/>
              </a:prstGeom>
              <a:solidFill>
                <a:srgbClr val="0D93B3">
                  <a:alpha val="20000"/>
                </a:srgb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𝑐h𝑜𝑜𝑠𝑒</m:t>
                      </m:r>
                      <m:r>
                        <a:rPr lang="en-GB" b="0" i="1" smtClean="0">
                          <a:latin typeface="Cambria Math" panose="02040503050406030204" pitchFamily="18" charset="0"/>
                        </a:rPr>
                        <m:t> </m:t>
                      </m:r>
                      <m:r>
                        <a:rPr lang="en-GB" b="0" i="1" smtClean="0">
                          <a:latin typeface="Cambria Math" panose="02040503050406030204" pitchFamily="18" charset="0"/>
                        </a:rPr>
                        <m:t>h𝑖𝑝</m:t>
                      </m:r>
                      <m:r>
                        <a:rPr lang="en-GB" b="0" i="1" smtClean="0">
                          <a:latin typeface="Cambria Math" panose="02040503050406030204" pitchFamily="18" charset="0"/>
                        </a:rPr>
                        <m:t> </m:t>
                      </m:r>
                      <m:r>
                        <a:rPr lang="en-GB" b="0" i="1" smtClean="0">
                          <a:latin typeface="Cambria Math" panose="02040503050406030204" pitchFamily="18" charset="0"/>
                        </a:rPr>
                        <m:t>h𝑜𝑝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h𝑖𝑝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h𝑜𝑝</m:t>
                              </m:r>
                              <m:r>
                                <a:rPr lang="en-GB" b="0" i="1" smtClean="0">
                                  <a:latin typeface="Cambria Math" panose="02040503050406030204" pitchFamily="18" charset="0"/>
                                  <a:ea typeface="Cambria Math" panose="02040503050406030204" pitchFamily="18" charset="0"/>
                                </a:rPr>
                                <m:t>)</m:t>
                              </m:r>
                            </m:sup>
                          </m:sSup>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h𝑖𝑝</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h𝑜𝑝</m:t>
                                  </m:r>
                                </m:e>
                              </m:d>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𝑏𝑎𝑙𝑙𝑒𝑡</m:t>
                              </m:r>
                              <m:r>
                                <a:rPr lang="en-GB" i="1">
                                  <a:latin typeface="Cambria Math" panose="02040503050406030204" pitchFamily="18" charset="0"/>
                                  <a:ea typeface="Cambria Math" panose="02040503050406030204" pitchFamily="18" charset="0"/>
                                </a:rPr>
                                <m:t>)</m:t>
                              </m:r>
                            </m:sup>
                          </m:sSup>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534" y="3739603"/>
                <a:ext cx="4679038" cy="585994"/>
              </a:xfrm>
              <a:prstGeom prst="rect">
                <a:avLst/>
              </a:prstGeom>
              <a:blipFill>
                <a:blip r:embed="rId5"/>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xmlns="" id="{B335BCF3-D4E5-4103-A860-8F0D04722C63}"/>
              </a:ext>
            </a:extLst>
          </p:cNvPr>
          <p:cNvSpPr/>
          <p:nvPr/>
        </p:nvSpPr>
        <p:spPr>
          <a:xfrm>
            <a:off x="-236909" y="2825418"/>
            <a:ext cx="8552112" cy="461665"/>
          </a:xfrm>
          <a:prstGeom prst="rect">
            <a:avLst/>
          </a:prstGeom>
        </p:spPr>
        <p:txBody>
          <a:bodyPr wrap="square">
            <a:spAutoFit/>
          </a:bodyPr>
          <a:lstStyle/>
          <a:p>
            <a:pPr lvl="1"/>
            <a:r>
              <a:rPr lang="en-GB" sz="2400" b="1" dirty="0">
                <a:latin typeface="Candara" panose="020E0502030303020204" pitchFamily="34" charset="0"/>
              </a:rPr>
              <a:t>Learn Stimulus Values From Experience (</a:t>
            </a:r>
            <a:r>
              <a:rPr lang="en-GB" sz="2400" b="1" dirty="0" err="1">
                <a:latin typeface="Candara" panose="020E0502030303020204" pitchFamily="34" charset="0"/>
              </a:rPr>
              <a:t>Rescorla</a:t>
            </a:r>
            <a:r>
              <a:rPr lang="en-GB" sz="2400" b="1" dirty="0">
                <a:latin typeface="Candara" panose="020E0502030303020204" pitchFamily="34" charset="0"/>
              </a:rPr>
              <a:t>-Wagner)</a:t>
            </a:r>
            <a:endParaRPr lang="en-GB" sz="2400" b="1" dirty="0">
              <a:solidFill>
                <a:srgbClr val="FFC000"/>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6"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6"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6"/>
                <a:stretch>
                  <a:fillRect/>
                </a:stretch>
              </a:blipFill>
            </p:spPr>
            <p:txBody>
              <a:bodyPr/>
              <a:lstStyle/>
              <a:p>
                <a:r>
                  <a:rPr lang="en-GB">
                    <a:noFill/>
                  </a:rPr>
                  <a:t> </a:t>
                </a:r>
              </a:p>
            </p:txBody>
          </p:sp>
        </mc:Fallback>
      </mc:AlternateContent>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The Likelihood</a:t>
            </a:r>
          </a:p>
        </p:txBody>
      </p:sp>
      <mc:AlternateContent xmlns:mc="http://schemas.openxmlformats.org/markup-compatibility/2006" xmlns:a14="http://schemas.microsoft.com/office/drawing/2010/main">
        <mc:Choice Requires="a14">
          <p:sp>
            <p:nvSpPr>
              <p:cNvPr id="2" name="TextBox 1"/>
              <p:cNvSpPr txBox="1"/>
              <p:nvPr/>
            </p:nvSpPr>
            <p:spPr>
              <a:xfrm>
                <a:off x="665519" y="1518790"/>
                <a:ext cx="10860962"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d>
                        <m:dPr>
                          <m:endChr m:val="|"/>
                          <m:ctrlPr>
                            <a:rPr lang="en-GB" sz="3000" i="1">
                              <a:solidFill>
                                <a:schemeClr val="tx1"/>
                              </a:solidFill>
                              <a:latin typeface="Cambria Math" panose="02040503050406030204" pitchFamily="18" charset="0"/>
                              <a:ea typeface="Cambria Math" panose="02040503050406030204" pitchFamily="18" charset="0"/>
                            </a:rPr>
                          </m:ctrlPr>
                        </m:dPr>
                        <m:e>
                          <m:r>
                            <a:rPr lang="en-GB" sz="3000" i="1">
                              <a:solidFill>
                                <a:schemeClr val="tx1"/>
                              </a:solidFill>
                              <a:latin typeface="Cambria Math" panose="02040503050406030204" pitchFamily="18" charset="0"/>
                              <a:ea typeface="Cambria Math" panose="02040503050406030204" pitchFamily="18" charset="0"/>
                            </a:rPr>
                            <m:t>𝑑𝑎𝑡𝑎</m:t>
                          </m:r>
                        </m:e>
                      </m:d>
                      <m:r>
                        <a:rPr lang="en-GB" sz="3000" i="1">
                          <a:solidFill>
                            <a:schemeClr val="tx1"/>
                          </a:solidFill>
                          <a:latin typeface="Cambria Math" panose="02040503050406030204" pitchFamily="18" charset="0"/>
                          <a:ea typeface="Cambria Math" panose="02040503050406030204" pitchFamily="18" charset="0"/>
                        </a:rPr>
                        <m:t>𝑝𝑎𝑟𝑎𝑚𝑒𝑡𝑒𝑟𝑠</m:t>
                      </m:r>
                      <m:r>
                        <a:rPr lang="en-GB" sz="3000" i="1">
                          <a:solidFill>
                            <a:schemeClr val="tx1"/>
                          </a:solidFill>
                          <a:latin typeface="Cambria Math" panose="02040503050406030204" pitchFamily="18" charset="0"/>
                          <a:ea typeface="Cambria Math" panose="02040503050406030204" pitchFamily="18" charset="0"/>
                        </a:rPr>
                        <m:t>,</m:t>
                      </m:r>
                      <m:r>
                        <a:rPr lang="en-GB" sz="3000" i="1">
                          <a:solidFill>
                            <a:schemeClr val="tx1"/>
                          </a:solidFill>
                          <a:latin typeface="Cambria Math" panose="02040503050406030204" pitchFamily="18" charset="0"/>
                          <a:ea typeface="Cambria Math" panose="02040503050406030204" pitchFamily="18" charset="0"/>
                        </a:rPr>
                        <m:t>𝑚𝑜𝑑𝑒𝑙</m:t>
                      </m:r>
                      <m:r>
                        <a:rPr lang="en-GB" sz="3000" i="1">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5519" y="1518790"/>
                <a:ext cx="10860962"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35855" y="2072763"/>
                <a:ext cx="9320290" cy="5539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000" i="1" smtClean="0">
                          <a:solidFill>
                            <a:schemeClr val="tx1"/>
                          </a:solidFill>
                          <a:latin typeface="Cambria Math" panose="02040503050406030204" pitchFamily="18" charset="0"/>
                          <a:ea typeface="Cambria Math" panose="02040503050406030204" pitchFamily="18" charset="0"/>
                        </a:rPr>
                        <m:t>𝑝</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𝑐h𝑜𝑖𝑐𝑒𝑠</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𝑎𝑡</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𝑒𝑎𝑐h</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𝑡𝑟𝑖𝑎𝑙</m:t>
                      </m:r>
                      <m:r>
                        <a:rPr lang="en-GB" sz="3000" i="1" smtClean="0">
                          <a:solidFill>
                            <a:schemeClr val="tx1"/>
                          </a:solidFill>
                          <a:latin typeface="Cambria Math" panose="02040503050406030204" pitchFamily="18" charset="0"/>
                          <a:ea typeface="Cambria Math" panose="02040503050406030204" pitchFamily="18" charset="0"/>
                        </a:rPr>
                        <m:t>|</m:t>
                      </m:r>
                      <m:r>
                        <a:rPr lang="en-GB" sz="3000" i="1" smtClean="0">
                          <a:solidFill>
                            <a:schemeClr val="tx1"/>
                          </a:solidFill>
                          <a:latin typeface="Cambria Math" panose="02040503050406030204" pitchFamily="18" charset="0"/>
                          <a:ea typeface="Cambria Math" panose="02040503050406030204" pitchFamily="18" charset="0"/>
                        </a:rPr>
                        <m:t>𝑝𝑎𝑟𝑎𝑚𝑒𝑡𝑒𝑟</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𝑠𝑒𝑡𝑡𝑖𝑛𝑔</m:t>
                      </m:r>
                      <m:r>
                        <a:rPr lang="en-GB" sz="3000" b="0" i="1" smtClean="0">
                          <a:solidFill>
                            <a:schemeClr val="tx1"/>
                          </a:solidFill>
                          <a:latin typeface="Cambria Math" panose="02040503050406030204" pitchFamily="18" charset="0"/>
                          <a:ea typeface="Cambria Math" panose="02040503050406030204" pitchFamily="18" charset="0"/>
                        </a:rPr>
                        <m:t> </m:t>
                      </m:r>
                      <m:r>
                        <a:rPr lang="en-GB" sz="3000" b="0" i="1" smtClean="0">
                          <a:solidFill>
                            <a:schemeClr val="tx1"/>
                          </a:solidFill>
                          <a:latin typeface="Cambria Math" panose="02040503050406030204" pitchFamily="18" charset="0"/>
                          <a:ea typeface="Cambria Math" panose="02040503050406030204" pitchFamily="18" charset="0"/>
                        </a:rPr>
                        <m:t>𝑜𝑓</m:t>
                      </m:r>
                      <m:r>
                        <a:rPr lang="en-GB" sz="3000" b="0" i="1" smtClean="0">
                          <a:solidFill>
                            <a:schemeClr val="tx1"/>
                          </a:solidFill>
                          <a:latin typeface="Cambria Math" panose="02040503050406030204" pitchFamily="18" charset="0"/>
                          <a:ea typeface="Cambria Math" panose="02040503050406030204" pitchFamily="18" charset="0"/>
                        </a:rPr>
                        <m:t> </m:t>
                      </m:r>
                      <m:r>
                        <a:rPr lang="en-GB" sz="3000" i="1" smtClean="0">
                          <a:solidFill>
                            <a:schemeClr val="tx1"/>
                          </a:solidFill>
                          <a:latin typeface="Cambria Math" panose="02040503050406030204" pitchFamily="18" charset="0"/>
                          <a:ea typeface="Cambria Math" panose="02040503050406030204" pitchFamily="18" charset="0"/>
                        </a:rPr>
                        <m:t>𝑚𝑜𝑑𝑒𝑙</m:t>
                      </m:r>
                      <m:r>
                        <a:rPr lang="en-GB" sz="3000" i="1" smtClean="0">
                          <a:solidFill>
                            <a:schemeClr val="tx1"/>
                          </a:solidFill>
                          <a:latin typeface="Cambria Math" panose="02040503050406030204" pitchFamily="18" charset="0"/>
                          <a:ea typeface="Cambria Math" panose="02040503050406030204" pitchFamily="18" charset="0"/>
                        </a:rPr>
                        <m:t>)</m:t>
                      </m:r>
                    </m:oMath>
                  </m:oMathPara>
                </a14:m>
                <a:endParaRPr lang="en-GB" sz="3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5855" y="2072763"/>
                <a:ext cx="9320290" cy="55399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55605" y="5270695"/>
                <a:ext cx="14478196" cy="523220"/>
              </a:xfrm>
              <a:prstGeom prst="rect">
                <a:avLst/>
              </a:prstGeom>
              <a:noFill/>
            </p:spPr>
            <p:txBody>
              <a:bodyPr wrap="square" rtlCol="0">
                <a:spAutoFit/>
              </a:bodyPr>
              <a:lstStyle/>
              <a:p>
                <a:pPr algn="ctr"/>
                <a14:m>
                  <m:oMath xmlns:m="http://schemas.openxmlformats.org/officeDocument/2006/math">
                    <m:r>
                      <a:rPr lang="fr-FR"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sSub>
                          <m:sSubPr>
                            <m:ctrlPr>
                              <a:rPr lang="en-GB" sz="2800" i="1">
                                <a:latin typeface="Cambria Math" panose="02040503050406030204" pitchFamily="18" charset="0"/>
                                <a:ea typeface="Cambria Math" panose="02040503050406030204" pitchFamily="18" charset="0"/>
                              </a:rPr>
                            </m:ctrlPr>
                          </m:sSub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𝑐h𝑜𝑖𝑐𝑒</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1155605" y="5270695"/>
                <a:ext cx="14478196" cy="523220"/>
              </a:xfrm>
              <a:prstGeom prst="rect">
                <a:avLst/>
              </a:prstGeom>
              <a:blipFill>
                <a:blip r:embed="rId9"/>
                <a:stretch>
                  <a:fillRect t="-12941" b="-3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22831" y="4798146"/>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𝑐h𝑜𝑖𝑐𝑒</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hh</m:t>
                        </m:r>
                        <m:r>
                          <a:rPr lang="en-GB" sz="2800" b="0" i="1" smtClean="0">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𝑜𝑢𝑡𝑐𝑜𝑚𝑒</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1,</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622831" y="4798146"/>
                <a:ext cx="14478196" cy="523220"/>
              </a:xfrm>
              <a:prstGeom prst="rect">
                <a:avLst/>
              </a:prstGeom>
              <a:blipFill>
                <a:blip r:embed="rId10"/>
                <a:stretch>
                  <a:fillRect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47013" y="4325597"/>
                <a:ext cx="13454518"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m:t>
                            </m:r>
                            <m:r>
                              <a:rPr lang="en-GB" sz="2800" b="0" i="1" smtClean="0">
                                <a:latin typeface="Cambria Math" panose="02040503050406030204" pitchFamily="18" charset="0"/>
                                <a:ea typeface="Cambria Math" panose="02040503050406030204" pitchFamily="18" charset="0"/>
                              </a:rPr>
                              <m:t>h</m:t>
                            </m:r>
                          </m:e>
                          <m:sub>
                            <m:r>
                              <a:rPr lang="en-GB" sz="2800" i="1">
                                <a:latin typeface="Cambria Math" panose="02040503050406030204" pitchFamily="18" charset="0"/>
                                <a:ea typeface="Cambria Math" panose="02040503050406030204" pitchFamily="18" charset="0"/>
                              </a:rPr>
                              <m:t>3</m:t>
                            </m:r>
                            <m:r>
                              <a:rPr lang="en-GB" sz="2800" b="0" i="1" smtClean="0">
                                <a:latin typeface="Cambria Math" panose="02040503050406030204" pitchFamily="18" charset="0"/>
                                <a:ea typeface="Cambria Math" panose="02040503050406030204" pitchFamily="18" charset="0"/>
                              </a:rPr>
                              <m:t>…..</m:t>
                            </m:r>
                          </m:sub>
                        </m:sSub>
                      </m:e>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𝑠</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𝑅𝑊𝑚𝑜𝑑𝑒𝑙</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𝛼</m:t>
                        </m:r>
                        <m:r>
                          <a:rPr lang="en-GB" sz="2800" i="1">
                            <a:latin typeface="Cambria Math" panose="02040503050406030204" pitchFamily="18" charset="0"/>
                            <a:ea typeface="Cambria Math" panose="02040503050406030204" pitchFamily="18" charset="0"/>
                          </a:rPr>
                          <m:t>=0.3,</m:t>
                        </m:r>
                        <m:r>
                          <a:rPr lang="en-GB" sz="2800" i="1">
                            <a:latin typeface="Cambria Math" panose="02040503050406030204" pitchFamily="18" charset="0"/>
                            <a:ea typeface="Cambria Math" panose="02040503050406030204" pitchFamily="18" charset="0"/>
                          </a:rPr>
                          <m:t>𝛽</m:t>
                        </m:r>
                        <m:r>
                          <a:rPr lang="en-GB" sz="2800" i="1">
                            <a:latin typeface="Cambria Math" panose="02040503050406030204" pitchFamily="18" charset="0"/>
                            <a:ea typeface="Cambria Math" panose="02040503050406030204" pitchFamily="18" charset="0"/>
                          </a:rPr>
                          <m:t>=5</m:t>
                        </m:r>
                      </m:e>
                    </m:d>
                  </m:oMath>
                </a14:m>
                <a:endParaRPr lang="en-US" sz="2800" i="1" dirty="0">
                  <a:latin typeface="Cambria Math" panose="02040503050406030204" pitchFamily="18" charset="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47013" y="4325597"/>
                <a:ext cx="13454518" cy="52322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43608" y="6234544"/>
                <a:ext cx="14478196" cy="523220"/>
              </a:xfrm>
              <a:prstGeom prst="rect">
                <a:avLst/>
              </a:prstGeom>
              <a:noFill/>
            </p:spPr>
            <p:txBody>
              <a:bodyPr wrap="square" rtlCol="0">
                <a:spAutoFit/>
              </a:bodyPr>
              <a:lstStyle/>
              <a:p>
                <a:pPr algn="ctr"/>
                <a:r>
                  <a:rPr lang="en-US" sz="2800" i="1" dirty="0">
                    <a:latin typeface="Cambria Math" panose="02040503050406030204" pitchFamily="18" charset="0"/>
                    <a:ea typeface="Cambria Math" panose="02040503050406030204" pitchFamily="18"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243608" y="6234544"/>
                <a:ext cx="14478196" cy="523220"/>
              </a:xfrm>
              <a:prstGeom prst="rect">
                <a:avLst/>
              </a:prstGeom>
              <a:blipFill>
                <a:blip r:embed="rId12"/>
                <a:stretch>
                  <a:fillRect t="-12791" b="-31395"/>
                </a:stretch>
              </a:blipFill>
            </p:spPr>
            <p:txBody>
              <a:bodyPr/>
              <a:lstStyle/>
              <a:p>
                <a:r>
                  <a:rPr lang="en-GB">
                    <a:noFill/>
                  </a:rPr>
                  <a:t> </a:t>
                </a:r>
              </a:p>
            </p:txBody>
          </p:sp>
        </mc:Fallback>
      </mc:AlternateContent>
    </p:spTree>
    <p:extLst>
      <p:ext uri="{BB962C8B-B14F-4D97-AF65-F5344CB8AC3E}">
        <p14:creationId xmlns:p14="http://schemas.microsoft.com/office/powerpoint/2010/main" val="2214487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913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p:spTree>
    <p:extLst>
      <p:ext uri="{BB962C8B-B14F-4D97-AF65-F5344CB8AC3E}">
        <p14:creationId xmlns:p14="http://schemas.microsoft.com/office/powerpoint/2010/main" val="2668830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11220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10944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26">
            <a:extLst>
              <a:ext uri="{FF2B5EF4-FFF2-40B4-BE49-F238E27FC236}">
                <a16:creationId xmlns:a16="http://schemas.microsoft.com/office/drawing/2014/main" xmlns="" id="{942AC001-5557-4350-B479-442B859612BE}"/>
              </a:ext>
            </a:extLst>
          </p:cNvPr>
          <p:cNvSpPr txBox="1"/>
          <p:nvPr/>
        </p:nvSpPr>
        <p:spPr>
          <a:xfrm>
            <a:off x="610707" y="5305502"/>
            <a:ext cx="8717871" cy="461665"/>
          </a:xfrm>
          <a:prstGeom prst="rect">
            <a:avLst/>
          </a:prstGeom>
          <a:noFill/>
        </p:spPr>
        <p:txBody>
          <a:bodyPr wrap="square" rtlCol="0">
            <a:spAutoFit/>
          </a:bodyPr>
          <a:lstStyle/>
          <a:p>
            <a:r>
              <a:rPr lang="fr-FR" sz="2400" b="1" dirty="0">
                <a:latin typeface="Candara" panose="020E0502030303020204" pitchFamily="34" charset="0"/>
              </a:rPr>
              <a:t>Use </a:t>
            </a:r>
            <a:r>
              <a:rPr lang="fr-FR" sz="2400" b="1" dirty="0" err="1">
                <a:latin typeface="Candara" panose="020E0502030303020204" pitchFamily="34" charset="0"/>
              </a:rPr>
              <a:t>different</a:t>
            </a:r>
            <a:r>
              <a:rPr lang="fr-FR" sz="2400" b="1" dirty="0">
                <a:latin typeface="Candara" panose="020E0502030303020204" pitchFamily="34" charset="0"/>
              </a:rPr>
              <a:t> </a:t>
            </a:r>
            <a:r>
              <a:rPr lang="fr-FR" sz="2400" b="1" dirty="0" err="1">
                <a:latin typeface="Candara" panose="020E0502030303020204" pitchFamily="34" charset="0"/>
              </a:rPr>
              <a:t>starting</a:t>
            </a:r>
            <a:r>
              <a:rPr lang="fr-FR" sz="2400" b="1" dirty="0">
                <a:latin typeface="Candara" panose="020E0502030303020204" pitchFamily="34" charset="0"/>
              </a:rPr>
              <a:t> points to </a:t>
            </a:r>
            <a:r>
              <a:rPr lang="fr-FR" sz="2400" b="1" dirty="0" err="1">
                <a:latin typeface="Candara" panose="020E0502030303020204" pitchFamily="34" charset="0"/>
              </a:rPr>
              <a:t>avoid</a:t>
            </a:r>
            <a:r>
              <a:rPr lang="fr-FR" sz="2400" b="1" dirty="0">
                <a:latin typeface="Candara" panose="020E0502030303020204" pitchFamily="34" charset="0"/>
              </a:rPr>
              <a:t> local minima  </a:t>
            </a:r>
          </a:p>
        </p:txBody>
      </p:sp>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pic>
        <p:nvPicPr>
          <p:cNvPr id="3074" name="Picture 2" descr="Image result for multimodal distrib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462" y="5581650"/>
            <a:ext cx="2095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27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26">
            <a:extLst>
              <a:ext uri="{FF2B5EF4-FFF2-40B4-BE49-F238E27FC236}">
                <a16:creationId xmlns:a16="http://schemas.microsoft.com/office/drawing/2014/main" xmlns="" id="{942AC001-5557-4350-B479-442B859612BE}"/>
              </a:ext>
            </a:extLst>
          </p:cNvPr>
          <p:cNvSpPr txBox="1"/>
          <p:nvPr/>
        </p:nvSpPr>
        <p:spPr>
          <a:xfrm>
            <a:off x="610707" y="5305502"/>
            <a:ext cx="8717871" cy="461665"/>
          </a:xfrm>
          <a:prstGeom prst="rect">
            <a:avLst/>
          </a:prstGeom>
          <a:noFill/>
        </p:spPr>
        <p:txBody>
          <a:bodyPr wrap="square" rtlCol="0">
            <a:spAutoFit/>
          </a:bodyPr>
          <a:lstStyle/>
          <a:p>
            <a:r>
              <a:rPr lang="fr-FR" sz="2400" b="1" dirty="0">
                <a:latin typeface="Candara" panose="020E0502030303020204" pitchFamily="34" charset="0"/>
              </a:rPr>
              <a:t>Use </a:t>
            </a:r>
            <a:r>
              <a:rPr lang="fr-FR" sz="2400" b="1" dirty="0" err="1">
                <a:latin typeface="Candara" panose="020E0502030303020204" pitchFamily="34" charset="0"/>
              </a:rPr>
              <a:t>different</a:t>
            </a:r>
            <a:r>
              <a:rPr lang="fr-FR" sz="2400" b="1" dirty="0">
                <a:latin typeface="Candara" panose="020E0502030303020204" pitchFamily="34" charset="0"/>
              </a:rPr>
              <a:t> </a:t>
            </a:r>
            <a:r>
              <a:rPr lang="fr-FR" sz="2400" b="1" dirty="0" err="1">
                <a:latin typeface="Candara" panose="020E0502030303020204" pitchFamily="34" charset="0"/>
              </a:rPr>
              <a:t>starting</a:t>
            </a:r>
            <a:r>
              <a:rPr lang="fr-FR" sz="2400" b="1" dirty="0">
                <a:latin typeface="Candara" panose="020E0502030303020204" pitchFamily="34" charset="0"/>
              </a:rPr>
              <a:t> points to </a:t>
            </a:r>
            <a:r>
              <a:rPr lang="fr-FR" sz="2400" b="1" dirty="0" err="1">
                <a:latin typeface="Candara" panose="020E0502030303020204" pitchFamily="34" charset="0"/>
              </a:rPr>
              <a:t>avoid</a:t>
            </a:r>
            <a:r>
              <a:rPr lang="fr-FR" sz="2400" b="1" dirty="0">
                <a:latin typeface="Candara" panose="020E0502030303020204" pitchFamily="34" charset="0"/>
              </a:rPr>
              <a:t> local minima  </a:t>
            </a:r>
          </a:p>
        </p:txBody>
      </p:sp>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Likelihood Estimate</a:t>
            </a:r>
          </a:p>
        </p:txBody>
      </p:sp>
      <mc:AlternateContent xmlns:mc="http://schemas.openxmlformats.org/markup-compatibility/2006" xmlns:a14="http://schemas.microsoft.com/office/drawing/2010/main">
        <mc:Choice Requires="a14">
          <p:sp>
            <p:nvSpPr>
              <p:cNvPr id="9" name="TextBox 8"/>
              <p:cNvSpPr txBox="1"/>
              <p:nvPr/>
            </p:nvSpPr>
            <p:spPr>
              <a:xfrm>
                <a:off x="-1127937" y="1639020"/>
                <a:ext cx="14478196" cy="523220"/>
              </a:xfrm>
              <a:prstGeom prst="rect">
                <a:avLst/>
              </a:prstGeom>
              <a:noFill/>
            </p:spPr>
            <p:txBody>
              <a:bodyPr wrap="square" rtlCol="0">
                <a:spAutoFit/>
              </a:bodyPr>
              <a:lstStyle/>
              <a:p>
                <a:pPr algn="ctr"/>
                <a14:m>
                  <m:oMath xmlns:m="http://schemas.openxmlformats.org/officeDocument/2006/math">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𝑏</m:t>
                        </m:r>
                        <m:r>
                          <a:rPr lang="en-GB" sz="2800" b="0" i="1" smtClean="0">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𝑏</m:t>
                        </m:r>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oMath>
                </a14:m>
                <a:r>
                  <a:rPr lang="en-US" sz="2800" i="1" dirty="0">
                    <a:latin typeface="Cambria Math" panose="02040503050406030204" pitchFamily="18" charset="0"/>
                    <a:ea typeface="Cambria Math" panose="020405030504060302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127937" y="1639020"/>
                <a:ext cx="14478196" cy="523220"/>
              </a:xfrm>
              <a:prstGeom prst="rect">
                <a:avLst/>
              </a:prstGeom>
              <a:blipFill>
                <a:blip r:embed="rId3"/>
                <a:stretch>
                  <a:fillRect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ZoneTexte 18"/>
              <p:cNvSpPr txBox="1"/>
              <p:nvPr/>
            </p:nvSpPr>
            <p:spPr>
              <a:xfrm>
                <a:off x="447676" y="806623"/>
                <a:ext cx="1129664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solidFill>
                            <a:srgbClr val="FFDD29"/>
                          </a:solidFill>
                          <a:latin typeface="Cambria Math" panose="02040503050406030204" pitchFamily="18" charset="0"/>
                          <a:ea typeface="Cambria Math" panose="02040503050406030204" pitchFamily="18" charset="0"/>
                        </a:rPr>
                        <m:t>𝑝</m:t>
                      </m:r>
                      <m:d>
                        <m:dPr>
                          <m:ctrlPr>
                            <a:rPr lang="fr-FR" sz="4000" i="1">
                              <a:solidFill>
                                <a:srgbClr val="FFDD29"/>
                              </a:solidFill>
                              <a:latin typeface="Cambria Math" panose="02040503050406030204" pitchFamily="18" charset="0"/>
                              <a:ea typeface="Cambria Math" panose="02040503050406030204" pitchFamily="18" charset="0"/>
                            </a:rPr>
                          </m:ctrlPr>
                        </m:dPr>
                        <m:e>
                          <m:r>
                            <a:rPr lang="fr-FR" sz="4000" i="1">
                              <a:solidFill>
                                <a:srgbClr val="FFDD29"/>
                              </a:solidFill>
                              <a:latin typeface="Cambria Math" panose="02040503050406030204" pitchFamily="18" charset="0"/>
                              <a:ea typeface="Cambria Math" panose="02040503050406030204" pitchFamily="18" charset="0"/>
                            </a:rPr>
                            <m:t>𝑦</m:t>
                          </m:r>
                        </m:e>
                        <m:e>
                          <m:r>
                            <a:rPr lang="fr-FR" sz="4000" i="1">
                              <a:solidFill>
                                <a:srgbClr val="FFDD29"/>
                              </a:solidFill>
                              <a:latin typeface="Cambria Math" panose="02040503050406030204" pitchFamily="18" charset="0"/>
                              <a:ea typeface="Cambria Math" panose="02040503050406030204" pitchFamily="18" charset="0"/>
                            </a:rPr>
                            <m:t>𝜃</m:t>
                          </m:r>
                          <m:r>
                            <a:rPr lang="fr-FR" sz="4000" i="1">
                              <a:solidFill>
                                <a:srgbClr val="FFDD29"/>
                              </a:solidFill>
                              <a:latin typeface="Cambria Math" panose="02040503050406030204" pitchFamily="18" charset="0"/>
                              <a:ea typeface="Cambria Math" panose="02040503050406030204" pitchFamily="18" charset="0"/>
                            </a:rPr>
                            <m:t>,</m:t>
                          </m:r>
                          <m:r>
                            <a:rPr lang="fr-FR" sz="4000" i="1">
                              <a:solidFill>
                                <a:srgbClr val="FFDD29"/>
                              </a:solidFill>
                              <a:latin typeface="Cambria Math" panose="02040503050406030204" pitchFamily="18" charset="0"/>
                              <a:ea typeface="Cambria Math" panose="02040503050406030204" pitchFamily="18" charset="0"/>
                            </a:rPr>
                            <m:t>𝑚</m:t>
                          </m:r>
                        </m:e>
                      </m:d>
                    </m:oMath>
                  </m:oMathPara>
                </a14:m>
                <a:endParaRPr lang="en-GB" sz="4000" i="1" dirty="0">
                  <a:solidFill>
                    <a:srgbClr val="FFDD29"/>
                  </a:solidFill>
                  <a:latin typeface="Cambria Math" panose="02040503050406030204" pitchFamily="18" charset="0"/>
                  <a:ea typeface="Cambria Math" panose="02040503050406030204" pitchFamily="18" charset="0"/>
                </a:endParaRPr>
              </a:p>
            </p:txBody>
          </p:sp>
        </mc:Choice>
        <mc:Fallback xmlns="">
          <p:sp>
            <p:nvSpPr>
              <p:cNvPr id="10" name="ZoneTexte 18"/>
              <p:cNvSpPr txBox="1">
                <a:spLocks noRot="1" noChangeAspect="1" noMove="1" noResize="1" noEditPoints="1" noAdjustHandles="1" noChangeArrowheads="1" noChangeShapeType="1" noTextEdit="1"/>
              </p:cNvSpPr>
              <p:nvPr/>
            </p:nvSpPr>
            <p:spPr>
              <a:xfrm>
                <a:off x="447676" y="806623"/>
                <a:ext cx="11296648" cy="615553"/>
              </a:xfrm>
              <a:prstGeom prst="rect">
                <a:avLst/>
              </a:prstGeom>
              <a:blipFill>
                <a:blip r:embed="rId4"/>
                <a:stretch>
                  <a:fillRect/>
                </a:stretch>
              </a:blipFill>
            </p:spPr>
            <p:txBody>
              <a:bodyPr/>
              <a:lstStyle/>
              <a:p>
                <a:r>
                  <a:rPr lang="en-GB">
                    <a:noFill/>
                  </a:rPr>
                  <a:t> </a:t>
                </a:r>
              </a:p>
            </p:txBody>
          </p:sp>
        </mc:Fallback>
      </mc:AlternateContent>
      <p:sp>
        <p:nvSpPr>
          <p:cNvPr id="3" name="TextBox 2"/>
          <p:cNvSpPr txBox="1"/>
          <p:nvPr/>
        </p:nvSpPr>
        <p:spPr>
          <a:xfrm>
            <a:off x="610707" y="2854773"/>
            <a:ext cx="11661161" cy="461665"/>
          </a:xfrm>
          <a:prstGeom prst="rect">
            <a:avLst/>
          </a:prstGeom>
          <a:noFill/>
        </p:spPr>
        <p:txBody>
          <a:bodyPr wrap="square" rtlCol="0">
            <a:spAutoFit/>
          </a:bodyPr>
          <a:lstStyle/>
          <a:p>
            <a:r>
              <a:rPr lang="fr-FR" sz="2400" b="1" dirty="0">
                <a:latin typeface="Candara" panose="020E0502030303020204" pitchFamily="34" charset="0"/>
              </a:rPr>
              <a:t>In practice, </a:t>
            </a:r>
            <a:r>
              <a:rPr lang="fr-FR" sz="2400" b="1" dirty="0" err="1">
                <a:latin typeface="Candara" panose="020E0502030303020204" pitchFamily="34" charset="0"/>
              </a:rPr>
              <a:t>maximising</a:t>
            </a:r>
            <a:r>
              <a:rPr lang="fr-FR" sz="2400" b="1" dirty="0">
                <a:latin typeface="Candara" panose="020E0502030303020204" pitchFamily="34" charset="0"/>
              </a:rPr>
              <a:t> the log </a:t>
            </a:r>
            <a:r>
              <a:rPr lang="fr-FR" sz="2400" b="1" dirty="0" err="1">
                <a:latin typeface="Candara" panose="020E0502030303020204" pitchFamily="34" charset="0"/>
              </a:rPr>
              <a:t>likelihood</a:t>
            </a:r>
            <a:r>
              <a:rPr lang="fr-FR" sz="2400" b="1" dirty="0">
                <a:latin typeface="Candara" panose="020E0502030303020204" pitchFamily="34" charset="0"/>
              </a:rPr>
              <a:t> </a:t>
            </a:r>
            <a:r>
              <a:rPr lang="fr-FR" sz="2400" b="1" dirty="0" err="1">
                <a:latin typeface="Candara" panose="020E0502030303020204" pitchFamily="34" charset="0"/>
              </a:rPr>
              <a:t>is</a:t>
            </a:r>
            <a:r>
              <a:rPr lang="fr-FR" sz="2400" b="1" dirty="0">
                <a:latin typeface="Candara" panose="020E0502030303020204" pitchFamily="34" charset="0"/>
              </a:rPr>
              <a:t> </a:t>
            </a:r>
            <a:r>
              <a:rPr lang="fr-FR" sz="2400" b="1" dirty="0" err="1">
                <a:latin typeface="Candara" panose="020E0502030303020204" pitchFamily="34" charset="0"/>
              </a:rPr>
              <a:t>better</a:t>
            </a:r>
            <a:r>
              <a:rPr lang="fr-FR" sz="2400" b="1" dirty="0">
                <a:latin typeface="Candara" panose="020E0502030303020204" pitchFamily="34" charset="0"/>
              </a:rPr>
              <a:t>:</a:t>
            </a:r>
          </a:p>
        </p:txBody>
      </p:sp>
      <mc:AlternateContent xmlns:mc="http://schemas.openxmlformats.org/markup-compatibility/2006" xmlns:a14="http://schemas.microsoft.com/office/drawing/2010/main">
        <mc:Choice Requires="a14">
          <p:sp>
            <p:nvSpPr>
              <p:cNvPr id="17" name="TextBox 16"/>
              <p:cNvSpPr txBox="1"/>
              <p:nvPr/>
            </p:nvSpPr>
            <p:spPr>
              <a:xfrm>
                <a:off x="610707" y="2341074"/>
                <a:ext cx="11661161" cy="477118"/>
              </a:xfrm>
              <a:prstGeom prst="rect">
                <a:avLst/>
              </a:prstGeom>
              <a:noFill/>
            </p:spPr>
            <p:txBody>
              <a:bodyPr wrap="square" rtlCol="0">
                <a:spAutoFit/>
              </a:bodyPr>
              <a:lstStyle/>
              <a:p>
                <a:r>
                  <a:rPr lang="fr-FR" sz="2400" b="1" dirty="0">
                    <a:solidFill>
                      <a:schemeClr val="tx1"/>
                    </a:solidFill>
                    <a:latin typeface="Candara" panose="020E0502030303020204" pitchFamily="34" charset="0"/>
                  </a:rPr>
                  <a:t>Find the set of </a:t>
                </a:r>
                <a:r>
                  <a:rPr lang="fr-FR" sz="2400" b="1" dirty="0" err="1">
                    <a:solidFill>
                      <a:schemeClr val="tx1"/>
                    </a:solidFill>
                    <a:latin typeface="Candara" panose="020E0502030303020204" pitchFamily="34" charset="0"/>
                  </a:rPr>
                  <a:t>parameters</a:t>
                </a:r>
                <a:r>
                  <a:rPr lang="fr-FR" sz="2400" b="1" dirty="0">
                    <a:solidFill>
                      <a:schemeClr val="tx1"/>
                    </a:solidFill>
                    <a:latin typeface="Candara" panose="020E0502030303020204" pitchFamily="34" charset="0"/>
                  </a:rPr>
                  <a:t> </a:t>
                </a:r>
                <a14:m>
                  <m:oMath xmlns:m="http://schemas.openxmlformats.org/officeDocument/2006/math">
                    <m:acc>
                      <m:accPr>
                        <m:chr m:val="̂"/>
                        <m:ctrlPr>
                          <a:rPr lang="fr-FR" sz="2400" b="1" i="1">
                            <a:solidFill>
                              <a:schemeClr val="tx1"/>
                            </a:solidFill>
                            <a:latin typeface="Cambria Math" panose="02040503050406030204" pitchFamily="18" charset="0"/>
                          </a:rPr>
                        </m:ctrlPr>
                      </m:accPr>
                      <m:e>
                        <m:r>
                          <a:rPr lang="fr-FR" sz="2400" b="1" i="1">
                            <a:solidFill>
                              <a:schemeClr val="tx1"/>
                            </a:solidFill>
                            <a:latin typeface="Cambria Math" panose="02040503050406030204" pitchFamily="18" charset="0"/>
                          </a:rPr>
                          <m:t>𝜽</m:t>
                        </m:r>
                      </m:e>
                    </m:acc>
                  </m:oMath>
                </a14:m>
                <a:r>
                  <a:rPr lang="fr-FR" sz="2400" b="1" dirty="0">
                    <a:solidFill>
                      <a:schemeClr val="tx1"/>
                    </a:solidFill>
                    <a:latin typeface="Candara" panose="020E0502030303020204" pitchFamily="34" charset="0"/>
                  </a:rPr>
                  <a:t> of the model m </a:t>
                </a:r>
                <a:r>
                  <a:rPr lang="fr-FR" sz="2400" b="1" dirty="0" err="1">
                    <a:solidFill>
                      <a:schemeClr val="tx1"/>
                    </a:solidFill>
                    <a:latin typeface="Candara" panose="020E0502030303020204" pitchFamily="34" charset="0"/>
                  </a:rPr>
                  <a:t>that</a:t>
                </a:r>
                <a:r>
                  <a:rPr lang="fr-FR" sz="2400" b="1" dirty="0">
                    <a:solidFill>
                      <a:schemeClr val="tx1"/>
                    </a:solidFill>
                    <a:latin typeface="Candara" panose="020E0502030303020204" pitchFamily="34" charset="0"/>
                  </a:rPr>
                  <a:t> maximise the </a:t>
                </a:r>
                <a:r>
                  <a:rPr lang="fr-FR" sz="2400" b="1" dirty="0" err="1">
                    <a:solidFill>
                      <a:schemeClr val="tx1"/>
                    </a:solidFill>
                    <a:latin typeface="Candara" panose="020E0502030303020204" pitchFamily="34" charset="0"/>
                  </a:rPr>
                  <a:t>likelihood</a:t>
                </a:r>
                <a:r>
                  <a:rPr lang="fr-FR" sz="2400" b="1" dirty="0">
                    <a:solidFill>
                      <a:schemeClr val="tx1"/>
                    </a:solidFill>
                    <a:latin typeface="Candara" panose="020E0502030303020204" pitchFamily="34" charset="0"/>
                  </a:rPr>
                  <a:t> of the data</a:t>
                </a:r>
              </a:p>
            </p:txBody>
          </p:sp>
        </mc:Choice>
        <mc:Fallback xmlns="">
          <p:sp>
            <p:nvSpPr>
              <p:cNvPr id="17" name="TextBox 16"/>
              <p:cNvSpPr txBox="1">
                <a:spLocks noRot="1" noChangeAspect="1" noMove="1" noResize="1" noEditPoints="1" noAdjustHandles="1" noChangeArrowheads="1" noChangeShapeType="1" noTextEdit="1"/>
              </p:cNvSpPr>
              <p:nvPr/>
            </p:nvSpPr>
            <p:spPr>
              <a:xfrm>
                <a:off x="610707" y="2341074"/>
                <a:ext cx="11661161" cy="477118"/>
              </a:xfrm>
              <a:prstGeom prst="rect">
                <a:avLst/>
              </a:prstGeom>
              <a:blipFill>
                <a:blip r:embed="rId5"/>
                <a:stretch>
                  <a:fillRect l="-784" t="-6410" b="-294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27937" y="3440983"/>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𝑙𝑜𝑔</m:t>
                      </m:r>
                      <m:r>
                        <a:rPr lang="en-GB" sz="2800" b="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fr-FR"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hh</m:t>
                              </m:r>
                            </m:e>
                            <m:sub>
                              <m:r>
                                <a:rPr lang="en-GB" sz="2800" b="0" i="1" smtClean="0">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27937" y="3440983"/>
                <a:ext cx="14478196"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29856" y="4230950"/>
                <a:ext cx="14478196"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r>
                            <a:rPr lang="en-GB" sz="2800" b="0" i="1" smtClean="0">
                              <a:latin typeface="Cambria Math" panose="02040503050406030204" pitchFamily="18" charset="0"/>
                              <a:ea typeface="Cambria Math" panose="02040503050406030204" pitchFamily="18" charset="0"/>
                            </a:rPr>
                            <m:t>𝑙𝑜𝑔</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1</m:t>
                                      </m:r>
                                    </m:sub>
                                  </m:sSub>
                                  <m:r>
                                    <a:rPr lang="fr-FR" sz="2800" i="1">
                                      <a:latin typeface="Cambria Math" panose="02040503050406030204" pitchFamily="18" charset="0"/>
                                      <a:ea typeface="Cambria Math" panose="02040503050406030204" pitchFamily="18" charset="0"/>
                                    </a:rPr>
                                    <m:t> </m:t>
                                  </m:r>
                                </m:e>
                                <m:e>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r>
                        <a:rPr lang="en-GB" sz="2800" b="0" i="1" smtClean="0">
                          <a:latin typeface="Cambria Math" panose="02040503050406030204" pitchFamily="18" charset="0"/>
                          <a:ea typeface="Cambria Math" panose="02040503050406030204" pitchFamily="18" charset="0"/>
                        </a:rPr>
                        <m:t>+</m:t>
                      </m:r>
                      <m:func>
                        <m:funcPr>
                          <m:ctrlPr>
                            <a:rPr lang="en-GB" sz="2800" b="0" i="1" smtClean="0">
                              <a:latin typeface="Cambria Math" panose="02040503050406030204" pitchFamily="18" charset="0"/>
                              <a:ea typeface="Cambria Math" panose="02040503050406030204" pitchFamily="18" charset="0"/>
                            </a:rPr>
                          </m:ctrlPr>
                        </m:funcPr>
                        <m:fName>
                          <m:r>
                            <m:rPr>
                              <m:sty m:val="p"/>
                            </m:rPr>
                            <a:rPr lang="en-GB" sz="2800" b="0" i="0" smtClean="0">
                              <a:latin typeface="Cambria Math" panose="02040503050406030204" pitchFamily="18" charset="0"/>
                              <a:ea typeface="Cambria Math" panose="02040503050406030204" pitchFamily="18" charset="0"/>
                            </a:rPr>
                            <m:t>log</m:t>
                          </m:r>
                        </m:fName>
                        <m:e>
                          <m:d>
                            <m:dPr>
                              <m:begChr m:val="["/>
                              <m:endChr m:val="]"/>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𝑏</m:t>
                                      </m:r>
                                    </m:e>
                                    <m:sub>
                                      <m:r>
                                        <a:rPr lang="en-GB" sz="2800" i="1">
                                          <a:latin typeface="Cambria Math" panose="02040503050406030204" pitchFamily="18" charset="0"/>
                                          <a:ea typeface="Cambria Math" panose="02040503050406030204" pitchFamily="18" charset="0"/>
                                        </a:rPr>
                                        <m:t>2</m:t>
                                      </m:r>
                                    </m:sub>
                                  </m:sSub>
                                </m:e>
                                <m:e>
                                  <m:r>
                                    <a:rPr lang="en-GB" sz="2800" b="0" i="1" smtClean="0">
                                      <a:latin typeface="Cambria Math" panose="02040503050406030204" pitchFamily="18" charset="0"/>
                                      <a:ea typeface="Cambria Math" panose="02040503050406030204" pitchFamily="18" charset="0"/>
                                    </a:rPr>
                                    <m:t>  </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hh</m:t>
                                      </m:r>
                                    </m:e>
                                  </m:d>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𝑉</m:t>
                                      </m:r>
                                    </m:e>
                                    <m:sub>
                                      <m:r>
                                        <a:rPr lang="en-GB" sz="2800" b="0" i="1" smtClean="0">
                                          <a:latin typeface="Cambria Math" panose="02040503050406030204" pitchFamily="18" charset="0"/>
                                          <a:ea typeface="Cambria Math" panose="02040503050406030204" pitchFamily="18" charset="0"/>
                                        </a:rPr>
                                        <m:t>1</m:t>
                                      </m:r>
                                    </m:sub>
                                  </m:sSub>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e>
                          </m:d>
                        </m:e>
                      </m:func>
                    </m:oMath>
                  </m:oMathPara>
                </a14:m>
                <a:endParaRPr lang="en-US"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29856" y="4230950"/>
                <a:ext cx="14478196"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90046" y="4754170"/>
                <a:ext cx="6103088"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ea typeface="Cambria Math" panose="02040503050406030204" pitchFamily="18" charset="0"/>
                        </a:rPr>
                        <m:t>+</m:t>
                      </m:r>
                      <m:r>
                        <m:rPr>
                          <m:sty m:val="p"/>
                        </m:rPr>
                        <a:rPr lang="en-GB" sz="2800" i="1">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d>
                        <m:dPr>
                          <m:ctrlPr>
                            <a:rPr lang="fr-FR" sz="2800" i="1">
                              <a:latin typeface="Cambria Math" panose="02040503050406030204" pitchFamily="18" charset="0"/>
                              <a:ea typeface="Cambria Math" panose="02040503050406030204" pitchFamily="18" charset="0"/>
                            </a:rPr>
                          </m:ctrlPr>
                        </m:dPr>
                        <m:e>
                          <m:sSub>
                            <m:sSubPr>
                              <m:ctrlPr>
                                <a:rPr lang="fr-FR"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hh</m:t>
                              </m:r>
                            </m:e>
                            <m:sub>
                              <m:r>
                                <a:rPr lang="en-GB" sz="2800" i="1">
                                  <a:latin typeface="Cambria Math" panose="02040503050406030204" pitchFamily="18" charset="0"/>
                                  <a:ea typeface="Cambria Math" panose="02040503050406030204" pitchFamily="18" charset="0"/>
                                </a:rPr>
                                <m:t>3</m:t>
                              </m:r>
                            </m:sub>
                          </m:sSub>
                        </m:e>
                        <m:e>
                          <m:r>
                            <a:rPr lang="en-GB" sz="2800" i="1">
                              <a:latin typeface="Cambria Math" panose="02040503050406030204" pitchFamily="18" charset="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hh</m:t>
                              </m:r>
                            </m:e>
                          </m:d>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𝑉</m:t>
                              </m:r>
                            </m:e>
                            <m:sub>
                              <m:r>
                                <a:rPr lang="en-GB" sz="2800" i="1">
                                  <a:latin typeface="Cambria Math" panose="02040503050406030204" pitchFamily="18" charset="0"/>
                                  <a:ea typeface="Cambria Math" panose="02040503050406030204" pitchFamily="18" charset="0"/>
                                </a:rPr>
                                <m:t>2</m:t>
                              </m:r>
                            </m:sub>
                          </m:sSub>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𝑏</m:t>
                              </m:r>
                            </m:e>
                          </m:d>
                          <m:r>
                            <a:rPr lang="en-GB"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𝜃</m:t>
                          </m:r>
                          <m:r>
                            <a:rPr lang="fr-FR" sz="2800" i="1">
                              <a:latin typeface="Cambria Math" panose="02040503050406030204" pitchFamily="18" charset="0"/>
                              <a:ea typeface="Cambria Math" panose="02040503050406030204" pitchFamily="18" charset="0"/>
                            </a:rPr>
                            <m:t>,</m:t>
                          </m:r>
                          <m:r>
                            <a:rPr lang="fr-FR"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90046" y="4754170"/>
                <a:ext cx="6103088" cy="800219"/>
              </a:xfrm>
              <a:prstGeom prst="rect">
                <a:avLst/>
              </a:prstGeom>
              <a:blipFill>
                <a:blip r:embed="rId8"/>
                <a:stretch>
                  <a:fillRect/>
                </a:stretch>
              </a:blipFill>
            </p:spPr>
            <p:txBody>
              <a:bodyPr/>
              <a:lstStyle/>
              <a:p>
                <a:r>
                  <a:rPr lang="en-GB">
                    <a:noFill/>
                  </a:rPr>
                  <a:t> </a:t>
                </a:r>
              </a:p>
            </p:txBody>
          </p:sp>
        </mc:Fallback>
      </mc:AlternateContent>
      <p:sp>
        <p:nvSpPr>
          <p:cNvPr id="20" name="ZoneTexte 26">
            <a:extLst>
              <a:ext uri="{FF2B5EF4-FFF2-40B4-BE49-F238E27FC236}">
                <a16:creationId xmlns:a16="http://schemas.microsoft.com/office/drawing/2014/main" xmlns="" id="{942AC001-5557-4350-B479-442B859612BE}"/>
              </a:ext>
            </a:extLst>
          </p:cNvPr>
          <p:cNvSpPr txBox="1"/>
          <p:nvPr/>
        </p:nvSpPr>
        <p:spPr>
          <a:xfrm>
            <a:off x="610707" y="5864832"/>
            <a:ext cx="8717871" cy="461665"/>
          </a:xfrm>
          <a:prstGeom prst="rect">
            <a:avLst/>
          </a:prstGeom>
          <a:noFill/>
        </p:spPr>
        <p:txBody>
          <a:bodyPr wrap="square" rtlCol="0">
            <a:spAutoFit/>
          </a:bodyPr>
          <a:lstStyle/>
          <a:p>
            <a:r>
              <a:rPr lang="fr-FR" sz="2400" b="1" dirty="0">
                <a:latin typeface="Candara" panose="020E0502030303020204" pitchFamily="34" charset="0"/>
              </a:rPr>
              <a:t>High variance</a:t>
            </a:r>
          </a:p>
        </p:txBody>
      </p:sp>
      <p:pic>
        <p:nvPicPr>
          <p:cNvPr id="21" name="Picture 2" descr="Image result for multimodal distrib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462" y="5581650"/>
            <a:ext cx="20955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3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62358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Maximum a posteriori Estimate</a:t>
            </a:r>
          </a:p>
        </p:txBody>
      </p:sp>
      <p:pic>
        <p:nvPicPr>
          <p:cNvPr id="2" name="Picture 1"/>
          <p:cNvPicPr>
            <a:picLocks noChangeAspect="1"/>
          </p:cNvPicPr>
          <p:nvPr/>
        </p:nvPicPr>
        <p:blipFill>
          <a:blip r:embed="rId3"/>
          <a:stretch>
            <a:fillRect/>
          </a:stretch>
        </p:blipFill>
        <p:spPr>
          <a:xfrm>
            <a:off x="3270280" y="875806"/>
            <a:ext cx="5651440" cy="9468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4640" y="2041880"/>
            <a:ext cx="3600000" cy="2880000"/>
          </a:xfrm>
          <a:prstGeom prst="rect">
            <a:avLst/>
          </a:prstGeom>
        </p:spPr>
      </p:pic>
      <p:sp>
        <p:nvSpPr>
          <p:cNvPr id="3" name="TextBox 6">
            <a:extLst>
              <a:ext uri="{FF2B5EF4-FFF2-40B4-BE49-F238E27FC236}">
                <a16:creationId xmlns:a16="http://schemas.microsoft.com/office/drawing/2014/main" xmlns="" id="{A7068E31-9C70-40D6-B336-B9F433707BEA}"/>
              </a:ext>
            </a:extLst>
          </p:cNvPr>
          <p:cNvSpPr txBox="1"/>
          <p:nvPr/>
        </p:nvSpPr>
        <p:spPr>
          <a:xfrm>
            <a:off x="624981" y="2353472"/>
            <a:ext cx="10366944" cy="1938992"/>
          </a:xfrm>
          <a:prstGeom prst="rect">
            <a:avLst/>
          </a:prstGeom>
          <a:noFill/>
        </p:spPr>
        <p:txBody>
          <a:bodyPr wrap="square" rtlCol="0">
            <a:spAutoFit/>
          </a:bodyPr>
          <a:lstStyle/>
          <a:p>
            <a:r>
              <a:rPr lang="en-GB" sz="2400" b="1" dirty="0">
                <a:latin typeface="Candara" panose="020E0502030303020204" pitchFamily="34" charset="0"/>
              </a:rPr>
              <a:t>Lower variance – gives more sensible parameter estimates</a:t>
            </a:r>
          </a:p>
          <a:p>
            <a:endParaRPr lang="en-GB" sz="2400" b="1" dirty="0">
              <a:latin typeface="Candara" panose="020E0502030303020204" pitchFamily="34" charset="0"/>
            </a:endParaRPr>
          </a:p>
          <a:p>
            <a:r>
              <a:rPr lang="en-GB" sz="2400" b="1" dirty="0"/>
              <a:t>High bias - depends on prior</a:t>
            </a:r>
          </a:p>
          <a:p>
            <a:endParaRPr lang="en-GB" sz="2400" b="1" dirty="0"/>
          </a:p>
          <a:p>
            <a:r>
              <a:rPr lang="en-GB" sz="2400" b="1" dirty="0"/>
              <a:t>Point estimate – doesn’t reflect uncertainty</a:t>
            </a:r>
          </a:p>
        </p:txBody>
      </p:sp>
    </p:spTree>
    <p:extLst>
      <p:ext uri="{BB962C8B-B14F-4D97-AF65-F5344CB8AC3E}">
        <p14:creationId xmlns:p14="http://schemas.microsoft.com/office/powerpoint/2010/main" val="2660108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647235" y="1414936"/>
            <a:ext cx="2858614" cy="5007329"/>
          </a:xfrm>
          <a:prstGeom prst="rect">
            <a:avLst/>
          </a:prstGeom>
        </p:spPr>
      </p:pic>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xmlns="" id="{1B3DD2C3-24F4-4A99-8D6B-2E099762944D}"/>
                  </a:ext>
                </a:extLst>
              </p:cNvPr>
              <p:cNvSpPr txBox="1"/>
              <p:nvPr/>
            </p:nvSpPr>
            <p:spPr>
              <a:xfrm>
                <a:off x="255181" y="2111186"/>
                <a:ext cx="9032176" cy="2677656"/>
              </a:xfrm>
              <a:prstGeom prst="rect">
                <a:avLst/>
              </a:prstGeom>
              <a:noFill/>
            </p:spPr>
            <p:txBody>
              <a:bodyPr wrap="square" rtlCol="0">
                <a:spAutoFit/>
              </a:bodyPr>
              <a:lstStyle/>
              <a:p>
                <a:r>
                  <a:rPr lang="fr-FR" sz="2400" b="1" dirty="0">
                    <a:solidFill>
                      <a:schemeClr val="tx1"/>
                    </a:solidFill>
                    <a:latin typeface="Candara" panose="020E0502030303020204" pitchFamily="34" charset="0"/>
                  </a:rPr>
                  <a:t>Sample </a:t>
                </a:r>
                <a:r>
                  <a:rPr lang="fr-FR" sz="2400" b="1" dirty="0" err="1">
                    <a:solidFill>
                      <a:schemeClr val="tx1"/>
                    </a:solidFill>
                    <a:latin typeface="Candara" panose="020E0502030303020204" pitchFamily="34" charset="0"/>
                  </a:rPr>
                  <a:t>from</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posterior</a:t>
                </a:r>
                <a:r>
                  <a:rPr lang="fr-FR" sz="2400" b="1" dirty="0">
                    <a:solidFill>
                      <a:schemeClr val="tx1"/>
                    </a:solidFill>
                    <a:latin typeface="Candara" panose="020E0502030303020204" pitchFamily="34" charset="0"/>
                  </a:rPr>
                  <a:t> distribution</a:t>
                </a: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Generate</a:t>
                </a:r>
                <a:r>
                  <a:rPr lang="fr-FR" sz="2400" b="1" dirty="0">
                    <a:solidFill>
                      <a:schemeClr val="tx1"/>
                    </a:solidFill>
                    <a:latin typeface="Candara" panose="020E0502030303020204" pitchFamily="34" charset="0"/>
                  </a:rPr>
                  <a:t> a candidate </a:t>
                </a:r>
                <a14:m>
                  <m:oMath xmlns:m="http://schemas.openxmlformats.org/officeDocument/2006/math">
                    <m:sSup>
                      <m:sSupPr>
                        <m:ctrlPr>
                          <a:rPr lang="fr-FR" sz="2400" b="1" i="1" smtClean="0">
                            <a:solidFill>
                              <a:schemeClr val="tx1"/>
                            </a:solidFill>
                            <a:latin typeface="Cambria Math" panose="02040503050406030204" pitchFamily="18" charset="0"/>
                          </a:rPr>
                        </m:ctrlPr>
                      </m:sSupPr>
                      <m:e>
                        <m:r>
                          <a:rPr lang="fr-FR" sz="2400" b="1" i="1" smtClean="0">
                            <a:solidFill>
                              <a:schemeClr val="tx1"/>
                            </a:solidFill>
                            <a:latin typeface="Cambria Math" panose="02040503050406030204" pitchFamily="18" charset="0"/>
                          </a:rPr>
                          <m:t>𝒙</m:t>
                        </m:r>
                      </m:e>
                      <m:sup>
                        <m:r>
                          <a:rPr lang="fr-FR" sz="2400" b="1" i="1" smtClean="0">
                            <a:solidFill>
                              <a:schemeClr val="tx1"/>
                            </a:solidFill>
                            <a:latin typeface="Cambria Math" panose="02040503050406030204" pitchFamily="18" charset="0"/>
                          </a:rPr>
                          <m:t>′</m:t>
                        </m:r>
                      </m:sup>
                    </m:sSup>
                  </m:oMath>
                </a14:m>
                <a:r>
                  <a:rPr lang="fr-FR" sz="2400" b="1" dirty="0">
                    <a:solidFill>
                      <a:schemeClr val="tx1"/>
                    </a:solidFill>
                    <a:latin typeface="Candara" panose="020E0502030303020204" pitchFamily="34" charset="0"/>
                  </a:rPr>
                  <a:t> for the </a:t>
                </a:r>
                <a:r>
                  <a:rPr lang="fr-FR" sz="2400" b="1" dirty="0" err="1">
                    <a:solidFill>
                      <a:schemeClr val="tx1"/>
                    </a:solidFill>
                    <a:latin typeface="Candara" panose="020E0502030303020204" pitchFamily="34" charset="0"/>
                  </a:rPr>
                  <a:t>next</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sample</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from</a:t>
                </a:r>
                <a:r>
                  <a:rPr lang="fr-FR" sz="2400" b="1" dirty="0">
                    <a:solidFill>
                      <a:schemeClr val="tx1"/>
                    </a:solidFill>
                    <a:latin typeface="Candara" panose="020E0502030303020204" pitchFamily="34" charset="0"/>
                  </a:rPr>
                  <a:t> the distribution</a:t>
                </a: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Calculate</a:t>
                </a:r>
                <a:r>
                  <a:rPr lang="fr-FR" sz="2400" b="1" dirty="0">
                    <a:solidFill>
                      <a:schemeClr val="tx1"/>
                    </a:solidFill>
                    <a:latin typeface="Candara" panose="020E0502030303020204" pitchFamily="34" charset="0"/>
                  </a:rPr>
                  <a:t> the </a:t>
                </a:r>
                <a:r>
                  <a:rPr lang="fr-FR" sz="2400" b="1" dirty="0" err="1">
                    <a:solidFill>
                      <a:schemeClr val="tx1"/>
                    </a:solidFill>
                    <a:latin typeface="Candara" panose="020E0502030303020204" pitchFamily="34" charset="0"/>
                  </a:rPr>
                  <a:t>acceptance</a:t>
                </a:r>
                <a:r>
                  <a:rPr lang="fr-FR" sz="2400" b="1" dirty="0">
                    <a:solidFill>
                      <a:schemeClr val="tx1"/>
                    </a:solidFill>
                    <a:latin typeface="Candara" panose="020E0502030303020204" pitchFamily="34" charset="0"/>
                  </a:rPr>
                  <a:t> ratio – </a:t>
                </a:r>
                <a:r>
                  <a:rPr lang="fr-FR" sz="2400" b="1" dirty="0" err="1">
                    <a:solidFill>
                      <a:schemeClr val="tx1"/>
                    </a:solidFill>
                    <a:latin typeface="Candara" panose="020E0502030303020204" pitchFamily="34" charset="0"/>
                  </a:rPr>
                  <a:t>current</a:t>
                </a:r>
                <a:r>
                  <a:rPr lang="fr-FR" sz="2400" b="1" dirty="0">
                    <a:solidFill>
                      <a:schemeClr val="tx1"/>
                    </a:solidFill>
                    <a:latin typeface="Candara" panose="020E0502030303020204" pitchFamily="34" charset="0"/>
                  </a:rPr>
                  <a:t>/</a:t>
                </a:r>
                <a:r>
                  <a:rPr lang="fr-FR" sz="2400" b="1" dirty="0" err="1">
                    <a:solidFill>
                      <a:schemeClr val="tx1"/>
                    </a:solidFill>
                    <a:latin typeface="Candara" panose="020E0502030303020204" pitchFamily="34" charset="0"/>
                  </a:rPr>
                  <a:t>proposed</a:t>
                </a:r>
                <a:endParaRPr lang="fr-FR" sz="2400" b="1" dirty="0">
                  <a:solidFill>
                    <a:schemeClr val="tx1"/>
                  </a:solidFill>
                  <a:latin typeface="Candara" panose="020E0502030303020204" pitchFamily="34" charset="0"/>
                </a:endParaRPr>
              </a:p>
              <a:p>
                <a:endParaRPr lang="fr-FR" sz="2400" b="1" dirty="0">
                  <a:solidFill>
                    <a:schemeClr val="tx1"/>
                  </a:solidFill>
                  <a:latin typeface="Candara" panose="020E0502030303020204" pitchFamily="34" charset="0"/>
                </a:endParaRPr>
              </a:p>
              <a:p>
                <a:r>
                  <a:rPr lang="fr-FR" sz="2400" b="1" dirty="0" err="1">
                    <a:solidFill>
                      <a:schemeClr val="tx1"/>
                    </a:solidFill>
                    <a:latin typeface="Candara" panose="020E0502030303020204" pitchFamily="34" charset="0"/>
                  </a:rPr>
                  <a:t>Accept</a:t>
                </a:r>
                <a:r>
                  <a:rPr lang="fr-FR" sz="2400" b="1" dirty="0">
                    <a:solidFill>
                      <a:schemeClr val="tx1"/>
                    </a:solidFill>
                    <a:latin typeface="Candara" panose="020E0502030303020204" pitchFamily="34" charset="0"/>
                  </a:rPr>
                  <a:t> candidate x’ </a:t>
                </a:r>
                <a:r>
                  <a:rPr lang="fr-FR" sz="2400" b="1" dirty="0" err="1">
                    <a:solidFill>
                      <a:schemeClr val="tx1"/>
                    </a:solidFill>
                    <a:latin typeface="Candara" panose="020E0502030303020204" pitchFamily="34" charset="0"/>
                  </a:rPr>
                  <a:t>with</a:t>
                </a:r>
                <a:r>
                  <a:rPr lang="fr-FR" sz="2400" b="1" dirty="0">
                    <a:solidFill>
                      <a:schemeClr val="tx1"/>
                    </a:solidFill>
                    <a:latin typeface="Candara" panose="020E0502030303020204" pitchFamily="34" charset="0"/>
                  </a:rPr>
                  <a:t> </a:t>
                </a:r>
                <a:r>
                  <a:rPr lang="fr-FR" sz="2400" b="1" dirty="0" err="1">
                    <a:solidFill>
                      <a:schemeClr val="tx1"/>
                    </a:solidFill>
                    <a:latin typeface="Candara" panose="020E0502030303020204" pitchFamily="34" charset="0"/>
                  </a:rPr>
                  <a:t>probability</a:t>
                </a:r>
                <a:r>
                  <a:rPr lang="fr-FR" sz="2400" b="1" dirty="0">
                    <a:solidFill>
                      <a:schemeClr val="tx1"/>
                    </a:solidFill>
                    <a:latin typeface="Candara" panose="020E0502030303020204" pitchFamily="34" charset="0"/>
                  </a:rPr>
                  <a:t>  of </a:t>
                </a:r>
                <a:r>
                  <a:rPr lang="fr-FR" sz="2400" b="1" dirty="0" err="1">
                    <a:solidFill>
                      <a:schemeClr val="tx1"/>
                    </a:solidFill>
                    <a:latin typeface="Candara" panose="020E0502030303020204" pitchFamily="34" charset="0"/>
                  </a:rPr>
                  <a:t>acceptance</a:t>
                </a:r>
                <a:r>
                  <a:rPr lang="fr-FR" sz="2400" b="1" dirty="0">
                    <a:solidFill>
                      <a:schemeClr val="tx1"/>
                    </a:solidFill>
                    <a:latin typeface="Candara" panose="020E0502030303020204" pitchFamily="34" charset="0"/>
                  </a:rPr>
                  <a:t> ratio</a:t>
                </a:r>
              </a:p>
            </p:txBody>
          </p:sp>
        </mc:Choice>
        <mc:Fallback xmlns="">
          <p:sp>
            <p:nvSpPr>
              <p:cNvPr id="29" name="ZoneTexte 28">
                <a:extLst>
                  <a:ext uri="{FF2B5EF4-FFF2-40B4-BE49-F238E27FC236}">
                    <a16:creationId xmlns:a16="http://schemas.microsoft.com/office/drawing/2014/main" id="{1B3DD2C3-24F4-4A99-8D6B-2E099762944D}"/>
                  </a:ext>
                </a:extLst>
              </p:cNvPr>
              <p:cNvSpPr txBox="1">
                <a:spLocks noRot="1" noChangeAspect="1" noMove="1" noResize="1" noEditPoints="1" noAdjustHandles="1" noChangeArrowheads="1" noChangeShapeType="1" noTextEdit="1"/>
              </p:cNvSpPr>
              <p:nvPr/>
            </p:nvSpPr>
            <p:spPr>
              <a:xfrm>
                <a:off x="255181" y="2111186"/>
                <a:ext cx="9032176" cy="2677656"/>
              </a:xfrm>
              <a:prstGeom prst="rect">
                <a:avLst/>
              </a:prstGeom>
              <a:blipFill>
                <a:blip r:embed="rId4"/>
                <a:stretch>
                  <a:fillRect l="-1080" t="-1818" b="-4091"/>
                </a:stretch>
              </a:blipFill>
            </p:spPr>
            <p:txBody>
              <a:bodyPr/>
              <a:lstStyle/>
              <a:p>
                <a:r>
                  <a:rPr lang="en-GB">
                    <a:noFill/>
                  </a:rPr>
                  <a:t> </a:t>
                </a:r>
              </a:p>
            </p:txBody>
          </p:sp>
        </mc:Fallback>
      </mc:AlternateContent>
      <p:sp>
        <p:nvSpPr>
          <p:cNvPr id="6"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sampling</a:t>
            </a:r>
          </a:p>
        </p:txBody>
      </p:sp>
      <p:pic>
        <p:nvPicPr>
          <p:cNvPr id="2050" name="Picture 2" descr="Image result for stan mc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312" y="4968241"/>
            <a:ext cx="1559028" cy="15631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270280" y="875806"/>
            <a:ext cx="5651440" cy="946819"/>
          </a:xfrm>
          <a:prstGeom prst="rect">
            <a:avLst/>
          </a:prstGeom>
        </p:spPr>
      </p:pic>
    </p:spTree>
    <p:extLst>
      <p:ext uri="{BB962C8B-B14F-4D97-AF65-F5344CB8AC3E}">
        <p14:creationId xmlns:p14="http://schemas.microsoft.com/office/powerpoint/2010/main" val="2300749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xmlns="" id="{A7068E31-9C70-40D6-B336-B9F433707BEA}"/>
              </a:ext>
            </a:extLst>
          </p:cNvPr>
          <p:cNvSpPr txBox="1"/>
          <p:nvPr/>
        </p:nvSpPr>
        <p:spPr>
          <a:xfrm>
            <a:off x="335094" y="2225443"/>
            <a:ext cx="10366944" cy="830997"/>
          </a:xfrm>
          <a:prstGeom prst="rect">
            <a:avLst/>
          </a:prstGeom>
          <a:noFill/>
        </p:spPr>
        <p:txBody>
          <a:bodyPr wrap="square" rtlCol="0">
            <a:spAutoFit/>
          </a:bodyPr>
          <a:lstStyle/>
          <a:p>
            <a:r>
              <a:rPr lang="en-GB" sz="2400" b="1" dirty="0">
                <a:latin typeface="Candara" panose="020E0502030303020204" pitchFamily="34" charset="0"/>
              </a:rPr>
              <a:t>Approximating the integral with a more simpler and more tractable form</a:t>
            </a:r>
          </a:p>
          <a:p>
            <a:r>
              <a:rPr lang="en-GB" sz="2400" b="1" dirty="0">
                <a:latin typeface="Candara" panose="020E0502030303020204" pitchFamily="34" charset="0"/>
              </a:rPr>
              <a:t> </a:t>
            </a:r>
          </a:p>
        </p:txBody>
      </p:sp>
      <p:sp>
        <p:nvSpPr>
          <p:cNvPr id="10" name="ZoneTexte 9">
            <a:extLst>
              <a:ext uri="{FF2B5EF4-FFF2-40B4-BE49-F238E27FC236}">
                <a16:creationId xmlns:a16="http://schemas.microsoft.com/office/drawing/2014/main" xmlns="" id="{D4A200A9-139D-47F4-9909-E221B93006C2}"/>
              </a:ext>
            </a:extLst>
          </p:cNvPr>
          <p:cNvSpPr txBox="1"/>
          <p:nvPr/>
        </p:nvSpPr>
        <p:spPr>
          <a:xfrm>
            <a:off x="345511" y="3056440"/>
            <a:ext cx="11053729" cy="830997"/>
          </a:xfrm>
          <a:prstGeom prst="rect">
            <a:avLst/>
          </a:prstGeom>
          <a:noFill/>
        </p:spPr>
        <p:txBody>
          <a:bodyPr wrap="square" rtlCol="0">
            <a:spAutoFit/>
          </a:bodyPr>
          <a:lstStyle/>
          <a:p>
            <a:r>
              <a:rPr lang="fr-FR" sz="2400" b="1" dirty="0" err="1">
                <a:latin typeface="Candara" panose="020E0502030303020204" pitchFamily="34" charset="0"/>
                <a:sym typeface="Wingdings" panose="05000000000000000000" pitchFamily="2" charset="2"/>
              </a:rPr>
              <a:t>Choose</a:t>
            </a:r>
            <a:r>
              <a:rPr lang="fr-FR" sz="2400" b="1" dirty="0">
                <a:latin typeface="Candara" panose="020E0502030303020204" pitchFamily="34" charset="0"/>
                <a:sym typeface="Wingdings" panose="05000000000000000000" pitchFamily="2" charset="2"/>
              </a:rPr>
              <a:t> approximation </a:t>
            </a:r>
            <a:r>
              <a:rPr lang="fr-FR" sz="2400" b="1" dirty="0" err="1">
                <a:latin typeface="Candara" panose="020E0502030303020204" pitchFamily="34" charset="0"/>
                <a:sym typeface="Wingdings" panose="05000000000000000000" pitchFamily="2" charset="2"/>
              </a:rPr>
              <a:t>that</a:t>
            </a:r>
            <a:r>
              <a:rPr lang="fr-FR" sz="2400" b="1" dirty="0">
                <a:latin typeface="Candara" panose="020E0502030303020204" pitchFamily="34" charset="0"/>
                <a:sym typeface="Wingdings" panose="05000000000000000000" pitchFamily="2" charset="2"/>
              </a:rPr>
              <a:t> minimises a </a:t>
            </a:r>
            <a:r>
              <a:rPr lang="fr-FR" sz="2400" b="1" dirty="0" err="1">
                <a:latin typeface="Candara" panose="020E0502030303020204" pitchFamily="34" charset="0"/>
                <a:sym typeface="Wingdings" panose="05000000000000000000" pitchFamily="2" charset="2"/>
              </a:rPr>
              <a:t>dissimilarity</a:t>
            </a:r>
            <a:r>
              <a:rPr lang="fr-FR" sz="2400" b="1" dirty="0">
                <a:latin typeface="Candara" panose="020E0502030303020204" pitchFamily="34" charset="0"/>
                <a:sym typeface="Wingdings" panose="05000000000000000000" pitchFamily="2" charset="2"/>
              </a:rPr>
              <a:t> </a:t>
            </a:r>
            <a:r>
              <a:rPr lang="fr-FR" sz="2400" b="1" dirty="0" err="1">
                <a:latin typeface="Candara" panose="020E0502030303020204" pitchFamily="34" charset="0"/>
                <a:sym typeface="Wingdings" panose="05000000000000000000" pitchFamily="2" charset="2"/>
              </a:rPr>
              <a:t>function</a:t>
            </a:r>
            <a:endParaRPr lang="fr-FR" sz="2400" b="1" dirty="0">
              <a:latin typeface="Candara" panose="020E0502030303020204" pitchFamily="34" charset="0"/>
              <a:sym typeface="Wingdings" panose="05000000000000000000" pitchFamily="2" charset="2"/>
            </a:endParaRPr>
          </a:p>
          <a:p>
            <a:r>
              <a:rPr lang="fr-FR" sz="2400" b="1" dirty="0" err="1">
                <a:latin typeface="Candara" panose="020E0502030303020204" pitchFamily="34" charset="0"/>
                <a:sym typeface="Wingdings" panose="05000000000000000000" pitchFamily="2" charset="2"/>
              </a:rPr>
              <a:t>e.g</a:t>
            </a:r>
            <a:r>
              <a:rPr lang="fr-FR" sz="2400" b="1" dirty="0">
                <a:latin typeface="Candara" panose="020E0502030303020204" pitchFamily="34" charset="0"/>
                <a:sym typeface="Wingdings" panose="05000000000000000000" pitchFamily="2" charset="2"/>
              </a:rPr>
              <a:t>., the </a:t>
            </a:r>
            <a:r>
              <a:rPr lang="fr-FR" sz="2400" b="1" dirty="0" err="1">
                <a:latin typeface="Candara" panose="020E0502030303020204" pitchFamily="34" charset="0"/>
                <a:sym typeface="Wingdings" panose="05000000000000000000" pitchFamily="2" charset="2"/>
              </a:rPr>
              <a:t>Kullback-Leibler</a:t>
            </a:r>
            <a:r>
              <a:rPr lang="fr-FR" sz="2400" b="1" dirty="0">
                <a:latin typeface="Candara" panose="020E0502030303020204" pitchFamily="34" charset="0"/>
                <a:sym typeface="Wingdings" panose="05000000000000000000" pitchFamily="2" charset="2"/>
              </a:rPr>
              <a:t> divergence</a:t>
            </a:r>
            <a:endParaRPr lang="fr-FR" sz="2400" b="1" dirty="0">
              <a:latin typeface="Candara" panose="020E0502030303020204" pitchFamily="34" charset="0"/>
            </a:endParaRPr>
          </a:p>
        </p:txBody>
      </p:sp>
      <p:pic>
        <p:nvPicPr>
          <p:cNvPr id="4098" name="Picture 2" descr="https://charlesmartin14.files.wordpress.com/2017/09/kl-div.png?w=300&amp;h=179">
            <a:extLst>
              <a:ext uri="{FF2B5EF4-FFF2-40B4-BE49-F238E27FC236}">
                <a16:creationId xmlns:a16="http://schemas.microsoft.com/office/drawing/2014/main" xmlns="" id="{8AF5DC01-2A1B-407E-9064-BED789AF8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73" y="3752763"/>
            <a:ext cx="4768946" cy="2845471"/>
          </a:xfrm>
          <a:prstGeom prst="rect">
            <a:avLst/>
          </a:prstGeom>
          <a:noFill/>
          <a:extLst>
            <a:ext uri="{909E8E84-426E-40DD-AFC4-6F175D3DCCD1}">
              <a14:hiddenFill xmlns:a14="http://schemas.microsoft.com/office/drawing/2010/main">
                <a:solidFill>
                  <a:srgbClr val="FFFFFF"/>
                </a:solidFill>
              </a14:hiddenFill>
            </a:ext>
          </a:extLst>
        </p:spPr>
      </p:pic>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variational methods</a:t>
            </a:r>
          </a:p>
        </p:txBody>
      </p:sp>
      <p:pic>
        <p:nvPicPr>
          <p:cNvPr id="7" name="Picture 6"/>
          <p:cNvPicPr>
            <a:picLocks noChangeAspect="1"/>
          </p:cNvPicPr>
          <p:nvPr/>
        </p:nvPicPr>
        <p:blipFill>
          <a:blip r:embed="rId3"/>
          <a:stretch>
            <a:fillRect/>
          </a:stretch>
        </p:blipFill>
        <p:spPr>
          <a:xfrm>
            <a:off x="3270280" y="875806"/>
            <a:ext cx="5651440" cy="946819"/>
          </a:xfrm>
          <a:prstGeom prst="rect">
            <a:avLst/>
          </a:prstGeom>
        </p:spPr>
      </p:pic>
    </p:spTree>
    <p:extLst>
      <p:ext uri="{BB962C8B-B14F-4D97-AF65-F5344CB8AC3E}">
        <p14:creationId xmlns:p14="http://schemas.microsoft.com/office/powerpoint/2010/main" val="4217655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Estimating the posterior by ABC</a:t>
            </a:r>
          </a:p>
        </p:txBody>
      </p:sp>
      <p:sp>
        <p:nvSpPr>
          <p:cNvPr id="4" name="TextBox 3"/>
          <p:cNvSpPr txBox="1"/>
          <p:nvPr/>
        </p:nvSpPr>
        <p:spPr>
          <a:xfrm>
            <a:off x="320466" y="2473245"/>
            <a:ext cx="8523111" cy="461665"/>
          </a:xfrm>
          <a:prstGeom prst="rect">
            <a:avLst/>
          </a:prstGeom>
          <a:noFill/>
        </p:spPr>
        <p:txBody>
          <a:bodyPr wrap="square" rtlCol="0">
            <a:spAutoFit/>
          </a:bodyPr>
          <a:lstStyle/>
          <a:p>
            <a:r>
              <a:rPr lang="en-GB" sz="2400" dirty="0">
                <a:latin typeface="Candara" panose="020E0502030303020204" pitchFamily="34" charset="0"/>
              </a:rPr>
              <a:t>Sample parameters from prior distribution</a:t>
            </a:r>
          </a:p>
        </p:txBody>
      </p:sp>
      <p:sp>
        <p:nvSpPr>
          <p:cNvPr id="5" name="TextBox 4"/>
          <p:cNvSpPr txBox="1"/>
          <p:nvPr/>
        </p:nvSpPr>
        <p:spPr>
          <a:xfrm>
            <a:off x="320465" y="3108458"/>
            <a:ext cx="8523111" cy="461665"/>
          </a:xfrm>
          <a:prstGeom prst="rect">
            <a:avLst/>
          </a:prstGeom>
          <a:noFill/>
        </p:spPr>
        <p:txBody>
          <a:bodyPr wrap="square" rtlCol="0">
            <a:spAutoFit/>
          </a:bodyPr>
          <a:lstStyle/>
          <a:p>
            <a:r>
              <a:rPr lang="en-GB" sz="2400" dirty="0">
                <a:latin typeface="Candara" panose="020E0502030303020204" pitchFamily="34" charset="0"/>
              </a:rPr>
              <a:t>Use these parameters to generate dataset</a:t>
            </a:r>
          </a:p>
        </p:txBody>
      </p:sp>
      <p:sp>
        <p:nvSpPr>
          <p:cNvPr id="7" name="TextBox 6"/>
          <p:cNvSpPr txBox="1"/>
          <p:nvPr/>
        </p:nvSpPr>
        <p:spPr>
          <a:xfrm>
            <a:off x="320467" y="1923881"/>
            <a:ext cx="8523111" cy="461665"/>
          </a:xfrm>
          <a:prstGeom prst="rect">
            <a:avLst/>
          </a:prstGeom>
          <a:noFill/>
        </p:spPr>
        <p:txBody>
          <a:bodyPr wrap="square" rtlCol="0">
            <a:spAutoFit/>
          </a:bodyPr>
          <a:lstStyle/>
          <a:p>
            <a:r>
              <a:rPr lang="en-GB" sz="2400" dirty="0">
                <a:latin typeface="Candara" panose="020E0502030303020204" pitchFamily="34" charset="0"/>
              </a:rPr>
              <a:t>ABC = approximate Bayesian computation</a:t>
            </a:r>
          </a:p>
        </p:txBody>
      </p:sp>
      <p:sp>
        <p:nvSpPr>
          <p:cNvPr id="8" name="TextBox 7"/>
          <p:cNvSpPr txBox="1"/>
          <p:nvPr/>
        </p:nvSpPr>
        <p:spPr>
          <a:xfrm>
            <a:off x="320465" y="3703984"/>
            <a:ext cx="6845879" cy="830997"/>
          </a:xfrm>
          <a:prstGeom prst="rect">
            <a:avLst/>
          </a:prstGeom>
          <a:noFill/>
        </p:spPr>
        <p:txBody>
          <a:bodyPr wrap="square" rtlCol="0">
            <a:spAutoFit/>
          </a:bodyPr>
          <a:lstStyle/>
          <a:p>
            <a:r>
              <a:rPr lang="en-GB" sz="2400" dirty="0">
                <a:latin typeface="Candara" panose="020E0502030303020204" pitchFamily="34" charset="0"/>
              </a:rPr>
              <a:t>Calculate the ‘distance’ of this dataset from your true dataset</a:t>
            </a:r>
          </a:p>
        </p:txBody>
      </p:sp>
      <p:sp>
        <p:nvSpPr>
          <p:cNvPr id="10" name="TextBox 9"/>
          <p:cNvSpPr txBox="1"/>
          <p:nvPr/>
        </p:nvSpPr>
        <p:spPr>
          <a:xfrm>
            <a:off x="320464" y="4579581"/>
            <a:ext cx="6845879" cy="830997"/>
          </a:xfrm>
          <a:prstGeom prst="rect">
            <a:avLst/>
          </a:prstGeom>
          <a:noFill/>
        </p:spPr>
        <p:txBody>
          <a:bodyPr wrap="square" rtlCol="0">
            <a:spAutoFit/>
          </a:bodyPr>
          <a:lstStyle/>
          <a:p>
            <a:r>
              <a:rPr lang="en-GB" sz="2400" dirty="0">
                <a:latin typeface="Candara" panose="020E0502030303020204" pitchFamily="34" charset="0"/>
              </a:rPr>
              <a:t>Accept these parameters if distance is less than a certain threshold</a:t>
            </a:r>
          </a:p>
        </p:txBody>
      </p:sp>
      <p:sp>
        <p:nvSpPr>
          <p:cNvPr id="3" name="Rectangle 2"/>
          <p:cNvSpPr/>
          <p:nvPr/>
        </p:nvSpPr>
        <p:spPr>
          <a:xfrm>
            <a:off x="6897511" y="2727496"/>
            <a:ext cx="1298222" cy="348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665777" y="2542830"/>
            <a:ext cx="1526223" cy="649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433154" y="5302963"/>
            <a:ext cx="1526223"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783510" y="5017690"/>
            <a:ext cx="1526223"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854451" y="3659384"/>
            <a:ext cx="1002615" cy="996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20465" y="5888858"/>
            <a:ext cx="8523111" cy="830997"/>
          </a:xfrm>
          <a:prstGeom prst="rect">
            <a:avLst/>
          </a:prstGeom>
          <a:noFill/>
        </p:spPr>
        <p:txBody>
          <a:bodyPr wrap="square" rtlCol="0">
            <a:spAutoFit/>
          </a:bodyPr>
          <a:lstStyle/>
          <a:p>
            <a:r>
              <a:rPr lang="en-GB" sz="2400" dirty="0">
                <a:latin typeface="Candara" panose="020E0502030303020204" pitchFamily="34" charset="0"/>
              </a:rPr>
              <a:t>Likelihood free – can be difficult to compute likelihood if many parts of model are noisy</a:t>
            </a:r>
          </a:p>
        </p:txBody>
      </p:sp>
      <p:pic>
        <p:nvPicPr>
          <p:cNvPr id="17" name="Picture 16"/>
          <p:cNvPicPr>
            <a:picLocks noChangeAspect="1"/>
          </p:cNvPicPr>
          <p:nvPr/>
        </p:nvPicPr>
        <p:blipFill>
          <a:blip r:embed="rId2"/>
          <a:stretch>
            <a:fillRect/>
          </a:stretch>
        </p:blipFill>
        <p:spPr>
          <a:xfrm>
            <a:off x="3270280" y="875806"/>
            <a:ext cx="5651440" cy="94681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416" y="1709823"/>
            <a:ext cx="4994521" cy="5099890"/>
          </a:xfrm>
          <a:prstGeom prst="rect">
            <a:avLst/>
          </a:prstGeom>
        </p:spPr>
      </p:pic>
    </p:spTree>
    <p:extLst>
      <p:ext uri="{BB962C8B-B14F-4D97-AF65-F5344CB8AC3E}">
        <p14:creationId xmlns:p14="http://schemas.microsoft.com/office/powerpoint/2010/main" val="3019049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b="1"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194616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6650" y="1045032"/>
            <a:ext cx="10366944" cy="461665"/>
          </a:xfrm>
          <a:prstGeom prst="rect">
            <a:avLst/>
          </a:prstGeom>
          <a:noFill/>
        </p:spPr>
        <p:txBody>
          <a:bodyPr wrap="square" rtlCol="0">
            <a:spAutoFit/>
          </a:bodyPr>
          <a:lstStyle/>
          <a:p>
            <a:r>
              <a:rPr lang="en-GB" sz="2400" b="1" dirty="0">
                <a:latin typeface="Candara" panose="020E0502030303020204" pitchFamily="34" charset="0"/>
              </a:rPr>
              <a:t>Simulate parameters from an appropriate range</a:t>
            </a:r>
          </a:p>
        </p:txBody>
      </p:sp>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mc:AlternateContent xmlns:mc="http://schemas.openxmlformats.org/markup-compatibility/2006" xmlns:a14="http://schemas.microsoft.com/office/drawing/2010/main">
        <mc:Choice Requires="a14">
          <p:sp>
            <p:nvSpPr>
              <p:cNvPr id="5" name="TextBox 4"/>
              <p:cNvSpPr txBox="1"/>
              <p:nvPr/>
            </p:nvSpPr>
            <p:spPr>
              <a:xfrm>
                <a:off x="8203181" y="3480440"/>
                <a:ext cx="35701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𝛼</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𝑈</m:t>
                      </m:r>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0,1</m:t>
                          </m:r>
                        </m:e>
                      </m:d>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𝑎𝑛𝑑</m:t>
                      </m:r>
                      <m:r>
                        <a:rPr lang="en-GB" sz="2400" b="0" i="1" smtClean="0">
                          <a:latin typeface="Cambria Math" panose="02040503050406030204" pitchFamily="18" charset="0"/>
                          <a:ea typeface="Cambria Math" panose="02040503050406030204" pitchFamily="18" charset="0"/>
                        </a:rPr>
                        <m:t> </m:t>
                      </m:r>
                      <m:r>
                        <a:rPr lang="en-GB" sz="2400" i="1" smtClean="0">
                          <a:latin typeface="Cambria Math" panose="02040503050406030204" pitchFamily="18" charset="0"/>
                          <a:ea typeface="Cambria Math" panose="02040503050406030204" pitchFamily="18" charset="0"/>
                        </a:rPr>
                        <m:t>𝛽</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𝐸𝑥𝑝</m:t>
                      </m:r>
                      <m:r>
                        <a:rPr lang="en-GB" sz="2400" b="0" i="1" smtClean="0">
                          <a:latin typeface="Cambria Math" panose="02040503050406030204" pitchFamily="18" charset="0"/>
                          <a:ea typeface="Cambria Math" panose="02040503050406030204" pitchFamily="18" charset="0"/>
                        </a:rPr>
                        <m:t>(10)</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8203181" y="3480440"/>
                <a:ext cx="3570145" cy="369332"/>
              </a:xfrm>
              <a:prstGeom prst="rect">
                <a:avLst/>
              </a:prstGeom>
              <a:blipFill>
                <a:blip r:embed="rId3"/>
                <a:stretch>
                  <a:fillRect l="-855" r="-2735" b="-32787"/>
                </a:stretch>
              </a:blipFill>
            </p:spPr>
            <p:txBody>
              <a:bodyPr/>
              <a:lstStyle/>
              <a:p>
                <a:r>
                  <a:rPr lang="en-GB">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8" y="1746724"/>
            <a:ext cx="7006698" cy="4834829"/>
          </a:xfrm>
          <a:prstGeom prst="rect">
            <a:avLst/>
          </a:prstGeom>
        </p:spPr>
      </p:pic>
    </p:spTree>
    <p:extLst>
      <p:ext uri="{BB962C8B-B14F-4D97-AF65-F5344CB8AC3E}">
        <p14:creationId xmlns:p14="http://schemas.microsoft.com/office/powerpoint/2010/main" val="113882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a:extLst>
              <a:ext uri="{FF2B5EF4-FFF2-40B4-BE49-F238E27FC236}">
                <a16:creationId xmlns:a16="http://schemas.microsoft.com/office/drawing/2014/main" xmlns="" id="{E14A406A-DA42-49C3-9F8D-BB16D4B34439}"/>
              </a:ext>
            </a:extLst>
          </p:cNvPr>
          <p:cNvSpPr txBox="1"/>
          <p:nvPr/>
        </p:nvSpPr>
        <p:spPr>
          <a:xfrm>
            <a:off x="486650" y="1045032"/>
            <a:ext cx="10366944" cy="461665"/>
          </a:xfrm>
          <a:prstGeom prst="rect">
            <a:avLst/>
          </a:prstGeom>
          <a:noFill/>
        </p:spPr>
        <p:txBody>
          <a:bodyPr wrap="square" rtlCol="0">
            <a:spAutoFit/>
          </a:bodyPr>
          <a:lstStyle/>
          <a:p>
            <a:r>
              <a:rPr lang="en-GB" sz="2400" b="1" dirty="0">
                <a:latin typeface="Candara" panose="020E0502030303020204" pitchFamily="34" charset="0"/>
              </a:rPr>
              <a:t>Plot the correlations between simulated and recovered parameters </a:t>
            </a:r>
          </a:p>
        </p:txBody>
      </p:sp>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103" y="1721228"/>
            <a:ext cx="6124800" cy="4862822"/>
          </a:xfrm>
          <a:prstGeom prst="rect">
            <a:avLst/>
          </a:prstGeom>
        </p:spPr>
      </p:pic>
    </p:spTree>
    <p:extLst>
      <p:ext uri="{BB962C8B-B14F-4D97-AF65-F5344CB8AC3E}">
        <p14:creationId xmlns:p14="http://schemas.microsoft.com/office/powerpoint/2010/main" val="2106222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a:extLst>
              <a:ext uri="{FF2B5EF4-FFF2-40B4-BE49-F238E27FC236}">
                <a16:creationId xmlns:a16="http://schemas.microsoft.com/office/drawing/2014/main" xmlns="" id="{C2585839-C75F-443E-BC59-0D1B12AB9291}"/>
              </a:ext>
            </a:extLst>
          </p:cNvPr>
          <p:cNvSpPr txBox="1"/>
          <p:nvPr/>
        </p:nvSpPr>
        <p:spPr>
          <a:xfrm>
            <a:off x="486650" y="1045031"/>
            <a:ext cx="10366944" cy="461665"/>
          </a:xfrm>
          <a:prstGeom prst="rect">
            <a:avLst/>
          </a:prstGeom>
          <a:noFill/>
        </p:spPr>
        <p:txBody>
          <a:bodyPr wrap="square" rtlCol="0">
            <a:spAutoFit/>
          </a:bodyPr>
          <a:lstStyle/>
          <a:p>
            <a:r>
              <a:rPr lang="en-GB" sz="2400" b="1" dirty="0">
                <a:latin typeface="Candara" panose="020E0502030303020204" pitchFamily="34" charset="0"/>
              </a:rPr>
              <a:t>Plot the correlations between estimated parameters</a:t>
            </a:r>
          </a:p>
        </p:txBody>
      </p:sp>
      <p:pic>
        <p:nvPicPr>
          <p:cNvPr id="12" name="Image 11">
            <a:extLst>
              <a:ext uri="{FF2B5EF4-FFF2-40B4-BE49-F238E27FC236}">
                <a16:creationId xmlns:a16="http://schemas.microsoft.com/office/drawing/2014/main" xmlns="" id="{A052B609-33FC-4E13-B765-22F77A082CD3}"/>
              </a:ext>
            </a:extLst>
          </p:cNvPr>
          <p:cNvPicPr>
            <a:picLocks noChangeAspect="1"/>
          </p:cNvPicPr>
          <p:nvPr/>
        </p:nvPicPr>
        <p:blipFill>
          <a:blip r:embed="rId3"/>
          <a:stretch>
            <a:fillRect/>
          </a:stretch>
        </p:blipFill>
        <p:spPr>
          <a:xfrm>
            <a:off x="2783797" y="1934126"/>
            <a:ext cx="5690352" cy="4256737"/>
          </a:xfrm>
          <a:prstGeom prst="rect">
            <a:avLst/>
          </a:prstGeom>
        </p:spPr>
      </p:pic>
      <p:sp>
        <p:nvSpPr>
          <p:cNvPr id="14" name="Titre 1">
            <a:extLst>
              <a:ext uri="{FF2B5EF4-FFF2-40B4-BE49-F238E27FC236}">
                <a16:creationId xmlns:a16="http://schemas.microsoft.com/office/drawing/2014/main" xmlns="" id="{2406898B-DA0C-49DD-935D-C33767D70172}"/>
              </a:ext>
            </a:extLst>
          </p:cNvPr>
          <p:cNvSpPr txBox="1">
            <a:spLocks/>
          </p:cNvSpPr>
          <p:nvPr/>
        </p:nvSpPr>
        <p:spPr>
          <a:xfrm>
            <a:off x="853362" y="-1753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D93B3"/>
                </a:solidFill>
                <a:latin typeface="Candara" panose="020E0502030303020204" pitchFamily="34" charset="0"/>
              </a:rPr>
              <a:t>Parameter Recovery</a:t>
            </a:r>
          </a:p>
        </p:txBody>
      </p:sp>
    </p:spTree>
    <p:extLst>
      <p:ext uri="{BB962C8B-B14F-4D97-AF65-F5344CB8AC3E}">
        <p14:creationId xmlns:p14="http://schemas.microsoft.com/office/powerpoint/2010/main" val="2201310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b="1" dirty="0"/>
              <a:t>Things to consider</a:t>
            </a:r>
          </a:p>
          <a:p>
            <a:pPr>
              <a:lnSpc>
                <a:spcPct val="100000"/>
              </a:lnSpc>
            </a:pPr>
            <a:r>
              <a:rPr lang="en-US" sz="2400"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1451231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xmlns=""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xmlns=""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spTree>
    <p:extLst>
      <p:ext uri="{BB962C8B-B14F-4D97-AF65-F5344CB8AC3E}">
        <p14:creationId xmlns:p14="http://schemas.microsoft.com/office/powerpoint/2010/main" val="35428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xmlns=""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2980138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xmlns=""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xmlns=""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9" name="Picture 18">
            <a:extLst>
              <a:ext uri="{FF2B5EF4-FFF2-40B4-BE49-F238E27FC236}">
                <a16:creationId xmlns:a16="http://schemas.microsoft.com/office/drawing/2014/main" xmlns="" id="{F0E78820-0B4F-8E49-8D1C-28CD4209E171}"/>
              </a:ext>
            </a:extLst>
          </p:cNvPr>
          <p:cNvPicPr>
            <a:picLocks noChangeAspect="1"/>
          </p:cNvPicPr>
          <p:nvPr/>
        </p:nvPicPr>
        <p:blipFill>
          <a:blip r:embed="rId4"/>
          <a:stretch>
            <a:fillRect/>
          </a:stretch>
        </p:blipFill>
        <p:spPr>
          <a:xfrm>
            <a:off x="6227178" y="3525455"/>
            <a:ext cx="540000" cy="540000"/>
          </a:xfrm>
          <a:prstGeom prst="rect">
            <a:avLst/>
          </a:prstGeom>
        </p:spPr>
      </p:pic>
    </p:spTree>
    <p:extLst>
      <p:ext uri="{BB962C8B-B14F-4D97-AF65-F5344CB8AC3E}">
        <p14:creationId xmlns:p14="http://schemas.microsoft.com/office/powerpoint/2010/main" val="18400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xmlns=""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xmlns=""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9" name="Picture 18">
            <a:extLst>
              <a:ext uri="{FF2B5EF4-FFF2-40B4-BE49-F238E27FC236}">
                <a16:creationId xmlns:a16="http://schemas.microsoft.com/office/drawing/2014/main" xmlns="" id="{F0E78820-0B4F-8E49-8D1C-28CD4209E171}"/>
              </a:ext>
            </a:extLst>
          </p:cNvPr>
          <p:cNvPicPr>
            <a:picLocks noChangeAspect="1"/>
          </p:cNvPicPr>
          <p:nvPr/>
        </p:nvPicPr>
        <p:blipFill>
          <a:blip r:embed="rId4"/>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xmlns="" id="{90B6050F-C506-5640-8ADE-B2C19BBB9D5C}"/>
              </a:ext>
            </a:extLst>
          </p:cNvPr>
          <p:cNvPicPr>
            <a:picLocks noChangeAspect="1"/>
          </p:cNvPicPr>
          <p:nvPr/>
        </p:nvPicPr>
        <p:blipFill>
          <a:blip r:embed="rId4"/>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37451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xmlns=""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xmlns=""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8" name="Picture 17">
            <a:extLst>
              <a:ext uri="{FF2B5EF4-FFF2-40B4-BE49-F238E27FC236}">
                <a16:creationId xmlns:a16="http://schemas.microsoft.com/office/drawing/2014/main" xmlns="" id="{52E648F8-0B5A-154C-A16E-69A2B745AE49}"/>
              </a:ext>
            </a:extLst>
          </p:cNvPr>
          <p:cNvPicPr>
            <a:picLocks noChangeAspect="1"/>
          </p:cNvPicPr>
          <p:nvPr/>
        </p:nvPicPr>
        <p:blipFill>
          <a:blip r:embed="rId4"/>
          <a:stretch>
            <a:fillRect/>
          </a:stretch>
        </p:blipFill>
        <p:spPr>
          <a:xfrm>
            <a:off x="8450481" y="3525455"/>
            <a:ext cx="540000" cy="540000"/>
          </a:xfrm>
          <a:prstGeom prst="rect">
            <a:avLst/>
          </a:prstGeom>
        </p:spPr>
      </p:pic>
      <p:pic>
        <p:nvPicPr>
          <p:cNvPr id="19" name="Picture 18">
            <a:extLst>
              <a:ext uri="{FF2B5EF4-FFF2-40B4-BE49-F238E27FC236}">
                <a16:creationId xmlns:a16="http://schemas.microsoft.com/office/drawing/2014/main" xmlns="" id="{F0E78820-0B4F-8E49-8D1C-28CD4209E171}"/>
              </a:ext>
            </a:extLst>
          </p:cNvPr>
          <p:cNvPicPr>
            <a:picLocks noChangeAspect="1"/>
          </p:cNvPicPr>
          <p:nvPr/>
        </p:nvPicPr>
        <p:blipFill>
          <a:blip r:embed="rId5"/>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xmlns="" id="{90B6050F-C506-5640-8ADE-B2C19BBB9D5C}"/>
              </a:ext>
            </a:extLst>
          </p:cNvPr>
          <p:cNvPicPr>
            <a:picLocks noChangeAspect="1"/>
          </p:cNvPicPr>
          <p:nvPr/>
        </p:nvPicPr>
        <p:blipFill>
          <a:blip r:embed="rId5"/>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24473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xmlns="" id="{9738AE80-AC02-9E47-BAFD-6F537AC4C009}"/>
              </a:ext>
            </a:extLst>
          </p:cNvPr>
          <p:cNvSpPr>
            <a:spLocks noGrp="1"/>
          </p:cNvSpPr>
          <p:nvPr>
            <p:ph idx="1"/>
          </p:nvPr>
        </p:nvSpPr>
        <p:spPr>
          <a:xfrm>
            <a:off x="838200" y="1368425"/>
            <a:ext cx="10515600" cy="4351338"/>
          </a:xfrm>
        </p:spPr>
        <p:txBody>
          <a:bodyPr>
            <a:noAutofit/>
          </a:bodyPr>
          <a:lstStyle/>
          <a:p>
            <a:pPr marL="0" indent="0">
              <a:buNone/>
            </a:pPr>
            <a:r>
              <a:rPr lang="en-US" dirty="0">
                <a:latin typeface="Candara" panose="020E0502030303020204" pitchFamily="34" charset="0"/>
              </a:rPr>
              <a:t>Overfitting:</a:t>
            </a:r>
          </a:p>
          <a:p>
            <a:pPr marL="0" indent="0">
              <a:buNone/>
            </a:pPr>
            <a:r>
              <a:rPr lang="en-US" sz="2400" dirty="0">
                <a:latin typeface="Candara" panose="020E0502030303020204" pitchFamily="34" charset="0"/>
              </a:rPr>
              <a:t>This generally occurs when the model is too complex. If a model describes a dataset perfectly, we’re fitting the noise (random variation in the data) as well as the signal (relationships between the variables). It’s unlikely overfitted models will generalize to other datasets and thus not be useful for explaining behaviour in most scenarios.</a:t>
            </a: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endParaRPr lang="en-US" dirty="0">
              <a:latin typeface="Candara" panose="020E0502030303020204" pitchFamily="34" charset="0"/>
            </a:endParaRPr>
          </a:p>
          <a:p>
            <a:pPr marL="0" indent="0">
              <a:buNone/>
            </a:pPr>
            <a:r>
              <a:rPr lang="en-US" dirty="0">
                <a:latin typeface="Candara" panose="020E0502030303020204" pitchFamily="34" charset="0"/>
              </a:rPr>
              <a:t>Simplicity: </a:t>
            </a:r>
          </a:p>
          <a:p>
            <a:pPr marL="0" indent="0">
              <a:buNone/>
            </a:pPr>
            <a:r>
              <a:rPr lang="en-US" sz="2400" dirty="0">
                <a:latin typeface="Candara" panose="020E0502030303020204" pitchFamily="34" charset="0"/>
              </a:rPr>
              <a:t>Simpler, more parsimonious models are easier to interpret. Occam’s razor</a:t>
            </a:r>
            <a:endParaRPr lang="en-US" dirty="0">
              <a:latin typeface="Candara" panose="020E0502030303020204" pitchFamily="34" charset="0"/>
            </a:endParaRPr>
          </a:p>
        </p:txBody>
      </p:sp>
      <p:sp>
        <p:nvSpPr>
          <p:cNvPr id="22" name="Titre 1">
            <a:extLst>
              <a:ext uri="{FF2B5EF4-FFF2-40B4-BE49-F238E27FC236}">
                <a16:creationId xmlns:a16="http://schemas.microsoft.com/office/drawing/2014/main" xmlns="" id="{2406898B-DA0C-49DD-935D-C33767D7017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Model selection considerations</a:t>
            </a:r>
          </a:p>
        </p:txBody>
      </p:sp>
      <p:pic>
        <p:nvPicPr>
          <p:cNvPr id="17" name="Picture 16">
            <a:extLst>
              <a:ext uri="{FF2B5EF4-FFF2-40B4-BE49-F238E27FC236}">
                <a16:creationId xmlns:a16="http://schemas.microsoft.com/office/drawing/2014/main" xmlns="" id="{B144522D-324F-7740-8B80-4E41685B7892}"/>
              </a:ext>
            </a:extLst>
          </p:cNvPr>
          <p:cNvPicPr>
            <a:picLocks noChangeAspect="1"/>
          </p:cNvPicPr>
          <p:nvPr/>
        </p:nvPicPr>
        <p:blipFill rotWithShape="1">
          <a:blip r:embed="rId3"/>
          <a:srcRect l="2223" t="10735" r="5129" b="23923"/>
          <a:stretch/>
        </p:blipFill>
        <p:spPr>
          <a:xfrm>
            <a:off x="4924926" y="3429000"/>
            <a:ext cx="6428874" cy="1642731"/>
          </a:xfrm>
          <a:prstGeom prst="rect">
            <a:avLst/>
          </a:prstGeom>
        </p:spPr>
      </p:pic>
      <p:pic>
        <p:nvPicPr>
          <p:cNvPr id="18" name="Picture 17">
            <a:extLst>
              <a:ext uri="{FF2B5EF4-FFF2-40B4-BE49-F238E27FC236}">
                <a16:creationId xmlns:a16="http://schemas.microsoft.com/office/drawing/2014/main" xmlns="" id="{52E648F8-0B5A-154C-A16E-69A2B745AE49}"/>
              </a:ext>
            </a:extLst>
          </p:cNvPr>
          <p:cNvPicPr>
            <a:picLocks noChangeAspect="1"/>
          </p:cNvPicPr>
          <p:nvPr/>
        </p:nvPicPr>
        <p:blipFill>
          <a:blip r:embed="rId4"/>
          <a:stretch>
            <a:fillRect/>
          </a:stretch>
        </p:blipFill>
        <p:spPr>
          <a:xfrm>
            <a:off x="8450481" y="3525455"/>
            <a:ext cx="540000" cy="540000"/>
          </a:xfrm>
          <a:prstGeom prst="rect">
            <a:avLst/>
          </a:prstGeom>
        </p:spPr>
      </p:pic>
      <p:pic>
        <p:nvPicPr>
          <p:cNvPr id="19" name="Picture 18">
            <a:extLst>
              <a:ext uri="{FF2B5EF4-FFF2-40B4-BE49-F238E27FC236}">
                <a16:creationId xmlns:a16="http://schemas.microsoft.com/office/drawing/2014/main" xmlns="" id="{F0E78820-0B4F-8E49-8D1C-28CD4209E171}"/>
              </a:ext>
            </a:extLst>
          </p:cNvPr>
          <p:cNvPicPr>
            <a:picLocks noChangeAspect="1"/>
          </p:cNvPicPr>
          <p:nvPr/>
        </p:nvPicPr>
        <p:blipFill>
          <a:blip r:embed="rId5"/>
          <a:stretch>
            <a:fillRect/>
          </a:stretch>
        </p:blipFill>
        <p:spPr>
          <a:xfrm>
            <a:off x="6227178" y="3525455"/>
            <a:ext cx="540000" cy="540000"/>
          </a:xfrm>
          <a:prstGeom prst="rect">
            <a:avLst/>
          </a:prstGeom>
        </p:spPr>
      </p:pic>
      <p:pic>
        <p:nvPicPr>
          <p:cNvPr id="20" name="Picture 19">
            <a:extLst>
              <a:ext uri="{FF2B5EF4-FFF2-40B4-BE49-F238E27FC236}">
                <a16:creationId xmlns:a16="http://schemas.microsoft.com/office/drawing/2014/main" xmlns="" id="{90B6050F-C506-5640-8ADE-B2C19BBB9D5C}"/>
              </a:ext>
            </a:extLst>
          </p:cNvPr>
          <p:cNvPicPr>
            <a:picLocks noChangeAspect="1"/>
          </p:cNvPicPr>
          <p:nvPr/>
        </p:nvPicPr>
        <p:blipFill>
          <a:blip r:embed="rId5"/>
          <a:stretch>
            <a:fillRect/>
          </a:stretch>
        </p:blipFill>
        <p:spPr>
          <a:xfrm>
            <a:off x="10673785" y="3525455"/>
            <a:ext cx="540000" cy="540000"/>
          </a:xfrm>
          <a:prstGeom prst="rect">
            <a:avLst/>
          </a:prstGeom>
        </p:spPr>
      </p:pic>
    </p:spTree>
    <p:extLst>
      <p:ext uri="{BB962C8B-B14F-4D97-AF65-F5344CB8AC3E}">
        <p14:creationId xmlns:p14="http://schemas.microsoft.com/office/powerpoint/2010/main" val="41175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b="1" dirty="0"/>
              <a:t>Measures of fit</a:t>
            </a:r>
          </a:p>
          <a:p>
            <a:pPr>
              <a:lnSpc>
                <a:spcPct val="100000"/>
              </a:lnSpc>
            </a:pPr>
            <a:r>
              <a:rPr lang="en-US" sz="2400" dirty="0"/>
              <a:t>Predictive accuracy</a:t>
            </a:r>
          </a:p>
        </p:txBody>
      </p:sp>
    </p:spTree>
    <p:extLst>
      <p:ext uri="{BB962C8B-B14F-4D97-AF65-F5344CB8AC3E}">
        <p14:creationId xmlns:p14="http://schemas.microsoft.com/office/powerpoint/2010/main" val="3021957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743583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910886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2987546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n-</a:t>
                </a:r>
                <a:r>
                  <a:rPr lang="en-US" sz="2400" baseline="-25000" dirty="0">
                    <a:solidFill>
                      <a:schemeClr val="accent2"/>
                    </a:solidFill>
                    <a:latin typeface="Candara" panose="020E0502030303020204" pitchFamily="34" charset="0"/>
                  </a:rPr>
                  <a:t>k</a:t>
                </a:r>
                <a:r>
                  <a:rPr lang="en-US" sz="2400" baseline="-25000" dirty="0">
                    <a:latin typeface="Candara" panose="020E0502030303020204" pitchFamily="34" charset="0"/>
                  </a:rPr>
                  <a:t>,n-</a:t>
                </a:r>
                <a:r>
                  <a:rPr lang="en-US" sz="2400" baseline="-25000" dirty="0">
                    <a:solidFill>
                      <a:schemeClr val="accent1"/>
                    </a:solidFill>
                    <a:latin typeface="Candara" panose="020E0502030303020204" pitchFamily="34" charset="0"/>
                  </a:rPr>
                  <a:t>k</a:t>
                </a:r>
                <a:r>
                  <a:rPr lang="en-US" sz="2400" baseline="-25000" dirty="0">
                    <a:latin typeface="Candara" panose="020E0502030303020204" pitchFamily="34" charset="0"/>
                  </a:rPr>
                  <a:t>;1-ɑ 				</a:t>
                </a: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grpSp>
        <p:nvGrpSpPr>
          <p:cNvPr id="11" name="Group 10">
            <a:extLst>
              <a:ext uri="{FF2B5EF4-FFF2-40B4-BE49-F238E27FC236}">
                <a16:creationId xmlns:a16="http://schemas.microsoft.com/office/drawing/2014/main" xmlns="" id="{C327DE93-20DD-9D4D-A041-6F5DCBCCF614}"/>
              </a:ext>
            </a:extLst>
          </p:cNvPr>
          <p:cNvGrpSpPr/>
          <p:nvPr/>
        </p:nvGrpSpPr>
        <p:grpSpPr>
          <a:xfrm>
            <a:off x="3839955" y="4451696"/>
            <a:ext cx="1603882" cy="1296187"/>
            <a:chOff x="8300852" y="4267999"/>
            <a:chExt cx="2721824" cy="1932012"/>
          </a:xfrm>
        </p:grpSpPr>
        <p:cxnSp>
          <p:nvCxnSpPr>
            <p:cNvPr id="14" name="Straight Connector 13">
              <a:extLst>
                <a:ext uri="{FF2B5EF4-FFF2-40B4-BE49-F238E27FC236}">
                  <a16:creationId xmlns:a16="http://schemas.microsoft.com/office/drawing/2014/main" xmlns="" id="{831AB263-0070-4B43-928A-FDD6583D8E90}"/>
                </a:ext>
              </a:extLst>
            </p:cNvPr>
            <p:cNvCxnSpPr/>
            <p:nvPr/>
          </p:nvCxnSpPr>
          <p:spPr>
            <a:xfrm>
              <a:off x="8300852" y="4267999"/>
              <a:ext cx="0" cy="1908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9798B94-FB5B-034E-9ADF-B03A6A190C53}"/>
                </a:ext>
              </a:extLst>
            </p:cNvPr>
            <p:cNvCxnSpPr>
              <a:cxnSpLocks/>
            </p:cNvCxnSpPr>
            <p:nvPr/>
          </p:nvCxnSpPr>
          <p:spPr>
            <a:xfrm flipH="1">
              <a:off x="8300852" y="6176963"/>
              <a:ext cx="2721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xmlns="" id="{A1B2FF19-2458-594F-92BE-6AAB16593658}"/>
                </a:ext>
              </a:extLst>
            </p:cNvPr>
            <p:cNvSpPr/>
            <p:nvPr/>
          </p:nvSpPr>
          <p:spPr>
            <a:xfrm>
              <a:off x="8431481" y="4361528"/>
              <a:ext cx="1900052" cy="1825515"/>
            </a:xfrm>
            <a:custGeom>
              <a:avLst/>
              <a:gdLst>
                <a:gd name="connsiteX0" fmla="*/ 0 w 2375065"/>
                <a:gd name="connsiteY0" fmla="*/ 1860326 h 1860326"/>
                <a:gd name="connsiteX1" fmla="*/ 344385 w 2375065"/>
                <a:gd name="connsiteY1" fmla="*/ 7775 h 1860326"/>
                <a:gd name="connsiteX2" fmla="*/ 866899 w 2375065"/>
                <a:gd name="connsiteY2" fmla="*/ 1219059 h 1860326"/>
                <a:gd name="connsiteX3" fmla="*/ 1591294 w 2375065"/>
                <a:gd name="connsiteY3" fmla="*/ 1765324 h 1860326"/>
                <a:gd name="connsiteX4" fmla="*/ 2375065 w 2375065"/>
                <a:gd name="connsiteY4" fmla="*/ 1836575 h 1860326"/>
                <a:gd name="connsiteX0" fmla="*/ 0 w 2375065"/>
                <a:gd name="connsiteY0" fmla="*/ 1854244 h 1854244"/>
                <a:gd name="connsiteX1" fmla="*/ 344385 w 2375065"/>
                <a:gd name="connsiteY1" fmla="*/ 1693 h 1854244"/>
                <a:gd name="connsiteX2" fmla="*/ 866899 w 2375065"/>
                <a:gd name="connsiteY2" fmla="*/ 1212977 h 1854244"/>
                <a:gd name="connsiteX3" fmla="*/ 1591294 w 2375065"/>
                <a:gd name="connsiteY3" fmla="*/ 1759242 h 1854244"/>
                <a:gd name="connsiteX4" fmla="*/ 2375065 w 2375065"/>
                <a:gd name="connsiteY4" fmla="*/ 1830493 h 1854244"/>
                <a:gd name="connsiteX0" fmla="*/ 0 w 2375065"/>
                <a:gd name="connsiteY0" fmla="*/ 1866101 h 1866101"/>
                <a:gd name="connsiteX1" fmla="*/ 403762 w 2375065"/>
                <a:gd name="connsiteY1" fmla="*/ 1675 h 1866101"/>
                <a:gd name="connsiteX2" fmla="*/ 866899 w 2375065"/>
                <a:gd name="connsiteY2" fmla="*/ 1224834 h 1866101"/>
                <a:gd name="connsiteX3" fmla="*/ 1591294 w 2375065"/>
                <a:gd name="connsiteY3" fmla="*/ 1771099 h 1866101"/>
                <a:gd name="connsiteX4" fmla="*/ 2375065 w 2375065"/>
                <a:gd name="connsiteY4" fmla="*/ 1842350 h 1866101"/>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73594 h 1873594"/>
                <a:gd name="connsiteX1" fmla="*/ 403762 w 2375065"/>
                <a:gd name="connsiteY1" fmla="*/ 9168 h 1873594"/>
                <a:gd name="connsiteX2" fmla="*/ 890650 w 2375065"/>
                <a:gd name="connsiteY2" fmla="*/ 1184826 h 1873594"/>
                <a:gd name="connsiteX3" fmla="*/ 1591294 w 2375065"/>
                <a:gd name="connsiteY3" fmla="*/ 1778592 h 1873594"/>
                <a:gd name="connsiteX4" fmla="*/ 2375065 w 2375065"/>
                <a:gd name="connsiteY4" fmla="*/ 1849843 h 1873594"/>
                <a:gd name="connsiteX0" fmla="*/ 0 w 2327564"/>
                <a:gd name="connsiteY0" fmla="*/ 1849278 h 1854027"/>
                <a:gd name="connsiteX1" fmla="*/ 356261 w 2327564"/>
                <a:gd name="connsiteY1" fmla="*/ 8602 h 1854027"/>
                <a:gd name="connsiteX2" fmla="*/ 843149 w 2327564"/>
                <a:gd name="connsiteY2" fmla="*/ 1184260 h 1854027"/>
                <a:gd name="connsiteX3" fmla="*/ 1543793 w 2327564"/>
                <a:gd name="connsiteY3" fmla="*/ 1778026 h 1854027"/>
                <a:gd name="connsiteX4" fmla="*/ 2327564 w 2327564"/>
                <a:gd name="connsiteY4" fmla="*/ 1849277 h 1854027"/>
                <a:gd name="connsiteX0" fmla="*/ 0 w 2327564"/>
                <a:gd name="connsiteY0" fmla="*/ 1825688 h 1830437"/>
                <a:gd name="connsiteX1" fmla="*/ 308759 w 2327564"/>
                <a:gd name="connsiteY1" fmla="*/ 8763 h 1830437"/>
                <a:gd name="connsiteX2" fmla="*/ 843149 w 2327564"/>
                <a:gd name="connsiteY2" fmla="*/ 1160670 h 1830437"/>
                <a:gd name="connsiteX3" fmla="*/ 1543793 w 2327564"/>
                <a:gd name="connsiteY3" fmla="*/ 1754436 h 1830437"/>
                <a:gd name="connsiteX4" fmla="*/ 2327564 w 2327564"/>
                <a:gd name="connsiteY4" fmla="*/ 1825687 h 1830437"/>
                <a:gd name="connsiteX0" fmla="*/ 0 w 2410692"/>
                <a:gd name="connsiteY0" fmla="*/ 1825688 h 1825688"/>
                <a:gd name="connsiteX1" fmla="*/ 308759 w 2410692"/>
                <a:gd name="connsiteY1" fmla="*/ 8763 h 1825688"/>
                <a:gd name="connsiteX2" fmla="*/ 843149 w 2410692"/>
                <a:gd name="connsiteY2" fmla="*/ 1160670 h 1825688"/>
                <a:gd name="connsiteX3" fmla="*/ 1543793 w 2410692"/>
                <a:gd name="connsiteY3" fmla="*/ 1754436 h 1825688"/>
                <a:gd name="connsiteX4" fmla="*/ 2410692 w 2410692"/>
                <a:gd name="connsiteY4" fmla="*/ 1267546 h 1825688"/>
                <a:gd name="connsiteX0" fmla="*/ 0 w 2244437"/>
                <a:gd name="connsiteY0" fmla="*/ 1825688 h 1825688"/>
                <a:gd name="connsiteX1" fmla="*/ 308759 w 2244437"/>
                <a:gd name="connsiteY1" fmla="*/ 8763 h 1825688"/>
                <a:gd name="connsiteX2" fmla="*/ 843149 w 2244437"/>
                <a:gd name="connsiteY2" fmla="*/ 1160670 h 1825688"/>
                <a:gd name="connsiteX3" fmla="*/ 1543793 w 2244437"/>
                <a:gd name="connsiteY3" fmla="*/ 1754436 h 1825688"/>
                <a:gd name="connsiteX4" fmla="*/ 2244437 w 2244437"/>
                <a:gd name="connsiteY4" fmla="*/ 1801935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515 h 1825515"/>
                <a:gd name="connsiteX1" fmla="*/ 308759 w 1543793"/>
                <a:gd name="connsiteY1" fmla="*/ 8590 h 1825515"/>
                <a:gd name="connsiteX2" fmla="*/ 843149 w 1543793"/>
                <a:gd name="connsiteY2" fmla="*/ 1160497 h 1825515"/>
                <a:gd name="connsiteX3" fmla="*/ 1235034 w 1543793"/>
                <a:gd name="connsiteY3" fmla="*/ 1623636 h 1825515"/>
                <a:gd name="connsiteX4" fmla="*/ 1543793 w 1543793"/>
                <a:gd name="connsiteY4" fmla="*/ 1754263 h 1825515"/>
                <a:gd name="connsiteX0" fmla="*/ 0 w 1816925"/>
                <a:gd name="connsiteY0" fmla="*/ 1825515 h 1825515"/>
                <a:gd name="connsiteX1" fmla="*/ 308759 w 1816925"/>
                <a:gd name="connsiteY1" fmla="*/ 8590 h 1825515"/>
                <a:gd name="connsiteX2" fmla="*/ 843149 w 1816925"/>
                <a:gd name="connsiteY2" fmla="*/ 1160497 h 1825515"/>
                <a:gd name="connsiteX3" fmla="*/ 1235034 w 1816925"/>
                <a:gd name="connsiteY3" fmla="*/ 1623636 h 1825515"/>
                <a:gd name="connsiteX4" fmla="*/ 1816925 w 1816925"/>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052" h="1825515">
                  <a:moveTo>
                    <a:pt x="0" y="1825515"/>
                  </a:moveTo>
                  <a:cubicBezTo>
                    <a:pt x="84117" y="1437093"/>
                    <a:pt x="168234" y="119426"/>
                    <a:pt x="308759" y="8590"/>
                  </a:cubicBezTo>
                  <a:cubicBezTo>
                    <a:pt x="449284" y="-102246"/>
                    <a:pt x="688770" y="891323"/>
                    <a:pt x="843149" y="1160497"/>
                  </a:cubicBezTo>
                  <a:cubicBezTo>
                    <a:pt x="997528" y="1429671"/>
                    <a:pt x="1023257" y="1489049"/>
                    <a:pt x="1235034" y="1623636"/>
                  </a:cubicBezTo>
                  <a:cubicBezTo>
                    <a:pt x="1458685" y="1770099"/>
                    <a:pt x="1866405" y="1797807"/>
                    <a:pt x="1900052" y="18136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sp>
          <p:nvSpPr>
            <p:cNvPr id="17" name="Freeform 16">
              <a:extLst>
                <a:ext uri="{FF2B5EF4-FFF2-40B4-BE49-F238E27FC236}">
                  <a16:creationId xmlns:a16="http://schemas.microsoft.com/office/drawing/2014/main" xmlns="" id="{C07256F3-86A1-B646-A858-E58A3FADFD00}"/>
                </a:ext>
              </a:extLst>
            </p:cNvPr>
            <p:cNvSpPr/>
            <p:nvPr/>
          </p:nvSpPr>
          <p:spPr>
            <a:xfrm>
              <a:off x="9621467" y="5929147"/>
              <a:ext cx="721336" cy="270864"/>
            </a:xfrm>
            <a:custGeom>
              <a:avLst/>
              <a:gdLst>
                <a:gd name="connsiteX0" fmla="*/ 5109 w 694740"/>
                <a:gd name="connsiteY0" fmla="*/ 0 h 250310"/>
                <a:gd name="connsiteX1" fmla="*/ 0 w 694740"/>
                <a:gd name="connsiteY1" fmla="*/ 250310 h 250310"/>
                <a:gd name="connsiteX2" fmla="*/ 694740 w 694740"/>
                <a:gd name="connsiteY2" fmla="*/ 245202 h 250310"/>
                <a:gd name="connsiteX3" fmla="*/ 378020 w 694740"/>
                <a:gd name="connsiteY3" fmla="*/ 178793 h 250310"/>
                <a:gd name="connsiteX4" fmla="*/ 148143 w 694740"/>
                <a:gd name="connsiteY4" fmla="*/ 107276 h 250310"/>
                <a:gd name="connsiteX5" fmla="*/ 5109 w 694740"/>
                <a:gd name="connsiteY5" fmla="*/ 0 h 250310"/>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4769"/>
                <a:gd name="connsiteX1" fmla="*/ 20433 w 715173"/>
                <a:gd name="connsiteY1" fmla="*/ 219660 h 224769"/>
                <a:gd name="connsiteX2" fmla="*/ 715173 w 715173"/>
                <a:gd name="connsiteY2" fmla="*/ 224769 h 224769"/>
                <a:gd name="connsiteX3" fmla="*/ 398453 w 715173"/>
                <a:gd name="connsiteY3" fmla="*/ 158360 h 224769"/>
                <a:gd name="connsiteX4" fmla="*/ 168576 w 715173"/>
                <a:gd name="connsiteY4" fmla="*/ 86843 h 224769"/>
                <a:gd name="connsiteX5" fmla="*/ 0 w 715173"/>
                <a:gd name="connsiteY5" fmla="*/ 0 h 224769"/>
                <a:gd name="connsiteX0" fmla="*/ 0 w 704956"/>
                <a:gd name="connsiteY0" fmla="*/ 0 h 224769"/>
                <a:gd name="connsiteX1" fmla="*/ 10216 w 704956"/>
                <a:gd name="connsiteY1" fmla="*/ 219660 h 224769"/>
                <a:gd name="connsiteX2" fmla="*/ 704956 w 704956"/>
                <a:gd name="connsiteY2" fmla="*/ 224769 h 224769"/>
                <a:gd name="connsiteX3" fmla="*/ 388236 w 704956"/>
                <a:gd name="connsiteY3" fmla="*/ 158360 h 224769"/>
                <a:gd name="connsiteX4" fmla="*/ 158359 w 704956"/>
                <a:gd name="connsiteY4" fmla="*/ 86843 h 224769"/>
                <a:gd name="connsiteX5" fmla="*/ 0 w 704956"/>
                <a:gd name="connsiteY5" fmla="*/ 0 h 224769"/>
                <a:gd name="connsiteX0" fmla="*/ 1 w 704957"/>
                <a:gd name="connsiteY0" fmla="*/ 398454 h 623223"/>
                <a:gd name="connsiteX1" fmla="*/ 0 w 704957"/>
                <a:gd name="connsiteY1" fmla="*/ 0 h 623223"/>
                <a:gd name="connsiteX2" fmla="*/ 704957 w 704957"/>
                <a:gd name="connsiteY2" fmla="*/ 623223 h 623223"/>
                <a:gd name="connsiteX3" fmla="*/ 388237 w 704957"/>
                <a:gd name="connsiteY3" fmla="*/ 556814 h 623223"/>
                <a:gd name="connsiteX4" fmla="*/ 158360 w 704957"/>
                <a:gd name="connsiteY4" fmla="*/ 485297 h 623223"/>
                <a:gd name="connsiteX5" fmla="*/ 1 w 704957"/>
                <a:gd name="connsiteY5" fmla="*/ 398454 h 623223"/>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163469 w 710066"/>
                <a:gd name="connsiteY4" fmla="*/ 109891 h 270864"/>
                <a:gd name="connsiteX5" fmla="*/ 5110 w 710066"/>
                <a:gd name="connsiteY5" fmla="*/ 23048 h 270864"/>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5110 w 710066"/>
                <a:gd name="connsiteY3" fmla="*/ 23048 h 270864"/>
                <a:gd name="connsiteX0" fmla="*/ 5110 w 710066"/>
                <a:gd name="connsiteY0" fmla="*/ 23048 h 270864"/>
                <a:gd name="connsiteX1" fmla="*/ 0 w 710066"/>
                <a:gd name="connsiteY1" fmla="*/ 247817 h 270864"/>
                <a:gd name="connsiteX2" fmla="*/ 710066 w 710066"/>
                <a:gd name="connsiteY2" fmla="*/ 247817 h 270864"/>
                <a:gd name="connsiteX3" fmla="*/ 120214 w 710066"/>
                <a:gd name="connsiteY3" fmla="*/ 10895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130431 w 710066"/>
                <a:gd name="connsiteY3" fmla="*/ 103849 h 270864"/>
                <a:gd name="connsiteX4" fmla="*/ 5110 w 710066"/>
                <a:gd name="connsiteY4" fmla="*/ 23048 h 270864"/>
                <a:gd name="connsiteX0" fmla="*/ 5110 w 721165"/>
                <a:gd name="connsiteY0" fmla="*/ 23048 h 270864"/>
                <a:gd name="connsiteX1" fmla="*/ 0 w 721165"/>
                <a:gd name="connsiteY1" fmla="*/ 247817 h 270864"/>
                <a:gd name="connsiteX2" fmla="*/ 710066 w 721165"/>
                <a:gd name="connsiteY2" fmla="*/ 247817 h 270864"/>
                <a:gd name="connsiteX3" fmla="*/ 401175 w 721165"/>
                <a:gd name="connsiteY3" fmla="*/ 195800 h 270864"/>
                <a:gd name="connsiteX4" fmla="*/ 130431 w 721165"/>
                <a:gd name="connsiteY4" fmla="*/ 103849 h 270864"/>
                <a:gd name="connsiteX5" fmla="*/ 5110 w 721165"/>
                <a:gd name="connsiteY5" fmla="*/ 23048 h 270864"/>
                <a:gd name="connsiteX0" fmla="*/ 5110 w 721336"/>
                <a:gd name="connsiteY0" fmla="*/ 23048 h 270864"/>
                <a:gd name="connsiteX1" fmla="*/ 0 w 721336"/>
                <a:gd name="connsiteY1" fmla="*/ 247817 h 270864"/>
                <a:gd name="connsiteX2" fmla="*/ 710066 w 721336"/>
                <a:gd name="connsiteY2" fmla="*/ 247817 h 270864"/>
                <a:gd name="connsiteX3" fmla="*/ 406283 w 721336"/>
                <a:gd name="connsiteY3" fmla="*/ 190692 h 270864"/>
                <a:gd name="connsiteX4" fmla="*/ 130431 w 721336"/>
                <a:gd name="connsiteY4" fmla="*/ 103849 h 270864"/>
                <a:gd name="connsiteX5" fmla="*/ 5110 w 721336"/>
                <a:gd name="connsiteY5" fmla="*/ 23048 h 2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36" h="270864">
                  <a:moveTo>
                    <a:pt x="5110" y="23048"/>
                  </a:moveTo>
                  <a:cubicBezTo>
                    <a:pt x="5110" y="-109770"/>
                    <a:pt x="0" y="380635"/>
                    <a:pt x="0" y="247817"/>
                  </a:cubicBezTo>
                  <a:lnTo>
                    <a:pt x="710066" y="247817"/>
                  </a:lnTo>
                  <a:cubicBezTo>
                    <a:pt x="780334" y="234039"/>
                    <a:pt x="502889" y="214687"/>
                    <a:pt x="406283" y="190692"/>
                  </a:cubicBezTo>
                  <a:cubicBezTo>
                    <a:pt x="309677" y="166697"/>
                    <a:pt x="199847" y="127533"/>
                    <a:pt x="130431" y="103849"/>
                  </a:cubicBezTo>
                  <a:lnTo>
                    <a:pt x="5110" y="23048"/>
                  </a:lnTo>
                  <a:close/>
                </a:path>
              </a:pathLst>
            </a:custGeom>
            <a:solidFill>
              <a:srgbClr val="FEDD3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grpSp>
    </p:spTree>
    <p:extLst>
      <p:ext uri="{BB962C8B-B14F-4D97-AF65-F5344CB8AC3E}">
        <p14:creationId xmlns:p14="http://schemas.microsoft.com/office/powerpoint/2010/main" val="38424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GB" sz="2000" i="1">
                        <a:solidFill>
                          <a:schemeClr val="accent2"/>
                        </a:solidFill>
                        <a:latin typeface="Cambria Math" panose="02040503050406030204" pitchFamily="18" charset="0"/>
                        <a:ea typeface="Cambria Math" panose="02040503050406030204" pitchFamily="18" charset="0"/>
                      </a:rPr>
                      <m:t>𝑦</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𝑥</m:t>
                    </m:r>
                    <m:r>
                      <a:rPr lang="en-US" sz="2000" i="1" baseline="-25000">
                        <a:solidFill>
                          <a:schemeClr val="accent2"/>
                        </a:solidFill>
                        <a:latin typeface="Cambria Math" panose="02040503050406030204" pitchFamily="18" charset="0"/>
                        <a:ea typeface="Cambria Math" panose="02040503050406030204" pitchFamily="18" charset="0"/>
                      </a:rPr>
                      <m:t>1</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oMath>
                </a14:m>
                <a:r>
                  <a:rPr lang="en-US" sz="2000" dirty="0">
                    <a:latin typeface="Candara" panose="020E0502030303020204" pitchFamily="34" charset="0"/>
                  </a:rPr>
                  <a:t>    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GB" sz="2000" i="1">
                        <a:solidFill>
                          <a:schemeClr val="accent1"/>
                        </a:solidFill>
                        <a:latin typeface="Cambria Math" panose="02040503050406030204" pitchFamily="18" charset="0"/>
                        <a:ea typeface="Cambria Math" panose="02040503050406030204" pitchFamily="18" charset="0"/>
                      </a:rPr>
                      <m:t>𝑦</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1</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GB" sz="2000" i="1">
                        <a:solidFill>
                          <a:schemeClr val="accent1"/>
                        </a:solidFill>
                        <a:latin typeface="Cambria Math" panose="02040503050406030204" pitchFamily="18" charset="0"/>
                        <a:ea typeface="Cambria Math" panose="02040503050406030204" pitchFamily="18" charset="0"/>
                      </a:rPr>
                      <m:t>𝑥</m:t>
                    </m:r>
                    <m:r>
                      <a:rPr lang="en-US" sz="2000" i="1" baseline="-25000">
                        <a:solidFill>
                          <a:schemeClr val="accent1"/>
                        </a:solidFill>
                        <a:latin typeface="Cambria Math" panose="02040503050406030204" pitchFamily="18" charset="0"/>
                        <a:ea typeface="Cambria Math" panose="02040503050406030204" pitchFamily="18" charset="0"/>
                      </a:rPr>
                      <m:t>2</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000" dirty="0">
                  <a:solidFill>
                    <a:schemeClr val="accent1"/>
                  </a:solidFill>
                  <a:latin typeface="Candara" panose="020E0502030303020204" pitchFamily="34" charset="0"/>
                </a:endParaRPr>
              </a:p>
              <a:p>
                <a:pPr marL="0" indent="0" algn="ctr">
                  <a:buNone/>
                </a:pPr>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a:t>
                </a: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a:t>
                </a:r>
              </a:p>
              <a:p>
                <a:pPr marL="0" indent="0">
                  <a:buNone/>
                </a:pPr>
                <a:r>
                  <a:rPr lang="en-US" sz="1800" baseline="-25000" dirty="0">
                    <a:latin typeface="Candara" panose="020E0502030303020204" pitchFamily="34" charset="0"/>
                  </a:rPr>
                  <a:t>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n-</a:t>
                </a:r>
                <a:r>
                  <a:rPr lang="en-US" sz="2400" baseline="-25000" dirty="0">
                    <a:solidFill>
                      <a:schemeClr val="accent2"/>
                    </a:solidFill>
                    <a:latin typeface="Candara" panose="020E0502030303020204" pitchFamily="34" charset="0"/>
                  </a:rPr>
                  <a:t>k</a:t>
                </a:r>
                <a:r>
                  <a:rPr lang="en-US" sz="2400" baseline="-25000" dirty="0">
                    <a:latin typeface="Candara" panose="020E0502030303020204" pitchFamily="34" charset="0"/>
                  </a:rPr>
                  <a:t>,n-</a:t>
                </a:r>
                <a:r>
                  <a:rPr lang="en-US" sz="2400" baseline="-25000" dirty="0">
                    <a:solidFill>
                      <a:schemeClr val="accent1"/>
                    </a:solidFill>
                    <a:latin typeface="Candara" panose="020E0502030303020204" pitchFamily="34" charset="0"/>
                  </a:rPr>
                  <a:t>k</a:t>
                </a:r>
                <a:r>
                  <a:rPr lang="en-US" sz="2400" baseline="-25000" dirty="0">
                    <a:latin typeface="Candara" panose="020E0502030303020204" pitchFamily="34" charset="0"/>
                  </a:rPr>
                  <a:t>;1-ɑ 				</a:t>
                </a:r>
                <a:r>
                  <a:rPr lang="en-US" sz="1800" dirty="0">
                    <a:latin typeface="Candara" panose="020E0502030303020204" pitchFamily="34" charset="0"/>
                  </a:rPr>
                  <a:t> F&gt; F</a:t>
                </a:r>
                <a:r>
                  <a:rPr lang="en-US" sz="1800" baseline="-25000" dirty="0">
                    <a:latin typeface="Candara" panose="020E0502030303020204" pitchFamily="34" charset="0"/>
                  </a:rPr>
                  <a:t>n-</a:t>
                </a:r>
                <a:r>
                  <a:rPr lang="en-US" sz="1800" baseline="-25000" dirty="0">
                    <a:solidFill>
                      <a:schemeClr val="accent2"/>
                    </a:solidFill>
                    <a:latin typeface="Candara" panose="020E0502030303020204" pitchFamily="34" charset="0"/>
                  </a:rPr>
                  <a:t>k</a:t>
                </a:r>
                <a:r>
                  <a:rPr lang="en-US" sz="1800" baseline="-25000" dirty="0">
                    <a:latin typeface="Candara" panose="020E0502030303020204" pitchFamily="34" charset="0"/>
                  </a:rPr>
                  <a:t>,n-</a:t>
                </a:r>
                <a:r>
                  <a:rPr lang="en-US" sz="1800" baseline="-25000" dirty="0">
                    <a:solidFill>
                      <a:schemeClr val="accent1"/>
                    </a:solidFill>
                    <a:latin typeface="Candara" panose="020E0502030303020204" pitchFamily="34" charset="0"/>
                  </a:rPr>
                  <a:t>k</a:t>
                </a:r>
                <a:r>
                  <a:rPr lang="en-US" sz="1800" baseline="-25000" dirty="0">
                    <a:latin typeface="Candara" panose="020E0502030303020204" pitchFamily="34" charset="0"/>
                  </a:rPr>
                  <a:t>;1-ɑ</a:t>
                </a:r>
                <a:r>
                  <a:rPr lang="en-US" sz="1800" dirty="0">
                    <a:latin typeface="Candara" panose="020E0502030303020204" pitchFamily="34" charset="0"/>
                  </a:rPr>
                  <a:t>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significantly better than H</a:t>
                </a:r>
                <a:r>
                  <a:rPr lang="en-US" sz="1800" baseline="-25000" dirty="0">
                    <a:latin typeface="Candara" panose="020E0502030303020204" pitchFamily="34" charset="0"/>
                  </a:rPr>
                  <a:t>0</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xmlns="" id="{D6178A42-19A9-2B43-A52A-D7D6AECCCD50}"/>
              </a:ext>
            </a:extLst>
          </p:cNvPr>
          <p:cNvGrpSpPr/>
          <p:nvPr/>
        </p:nvGrpSpPr>
        <p:grpSpPr>
          <a:xfrm>
            <a:off x="3839955" y="4451696"/>
            <a:ext cx="1603882" cy="1296187"/>
            <a:chOff x="8300852" y="4267999"/>
            <a:chExt cx="2721824" cy="1932012"/>
          </a:xfrm>
        </p:grpSpPr>
        <p:cxnSp>
          <p:nvCxnSpPr>
            <p:cNvPr id="6" name="Straight Connector 5">
              <a:extLst>
                <a:ext uri="{FF2B5EF4-FFF2-40B4-BE49-F238E27FC236}">
                  <a16:creationId xmlns:a16="http://schemas.microsoft.com/office/drawing/2014/main" xmlns="" id="{E70A4420-3269-9C48-AAF0-2E94344DE2F5}"/>
                </a:ext>
              </a:extLst>
            </p:cNvPr>
            <p:cNvCxnSpPr/>
            <p:nvPr/>
          </p:nvCxnSpPr>
          <p:spPr>
            <a:xfrm>
              <a:off x="8300852" y="4267999"/>
              <a:ext cx="0" cy="1908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0BBBA07-1FAD-0245-9288-0FD6461BD7F5}"/>
                </a:ext>
              </a:extLst>
            </p:cNvPr>
            <p:cNvCxnSpPr>
              <a:cxnSpLocks/>
            </p:cNvCxnSpPr>
            <p:nvPr/>
          </p:nvCxnSpPr>
          <p:spPr>
            <a:xfrm flipH="1">
              <a:off x="8300852" y="6176963"/>
              <a:ext cx="2721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xmlns="" id="{272EB870-8ADE-434D-8D55-432CA59DEC0B}"/>
                </a:ext>
              </a:extLst>
            </p:cNvPr>
            <p:cNvSpPr/>
            <p:nvPr/>
          </p:nvSpPr>
          <p:spPr>
            <a:xfrm>
              <a:off x="8431481" y="4361528"/>
              <a:ext cx="1900052" cy="1825515"/>
            </a:xfrm>
            <a:custGeom>
              <a:avLst/>
              <a:gdLst>
                <a:gd name="connsiteX0" fmla="*/ 0 w 2375065"/>
                <a:gd name="connsiteY0" fmla="*/ 1860326 h 1860326"/>
                <a:gd name="connsiteX1" fmla="*/ 344385 w 2375065"/>
                <a:gd name="connsiteY1" fmla="*/ 7775 h 1860326"/>
                <a:gd name="connsiteX2" fmla="*/ 866899 w 2375065"/>
                <a:gd name="connsiteY2" fmla="*/ 1219059 h 1860326"/>
                <a:gd name="connsiteX3" fmla="*/ 1591294 w 2375065"/>
                <a:gd name="connsiteY3" fmla="*/ 1765324 h 1860326"/>
                <a:gd name="connsiteX4" fmla="*/ 2375065 w 2375065"/>
                <a:gd name="connsiteY4" fmla="*/ 1836575 h 1860326"/>
                <a:gd name="connsiteX0" fmla="*/ 0 w 2375065"/>
                <a:gd name="connsiteY0" fmla="*/ 1854244 h 1854244"/>
                <a:gd name="connsiteX1" fmla="*/ 344385 w 2375065"/>
                <a:gd name="connsiteY1" fmla="*/ 1693 h 1854244"/>
                <a:gd name="connsiteX2" fmla="*/ 866899 w 2375065"/>
                <a:gd name="connsiteY2" fmla="*/ 1212977 h 1854244"/>
                <a:gd name="connsiteX3" fmla="*/ 1591294 w 2375065"/>
                <a:gd name="connsiteY3" fmla="*/ 1759242 h 1854244"/>
                <a:gd name="connsiteX4" fmla="*/ 2375065 w 2375065"/>
                <a:gd name="connsiteY4" fmla="*/ 1830493 h 1854244"/>
                <a:gd name="connsiteX0" fmla="*/ 0 w 2375065"/>
                <a:gd name="connsiteY0" fmla="*/ 1866101 h 1866101"/>
                <a:gd name="connsiteX1" fmla="*/ 403762 w 2375065"/>
                <a:gd name="connsiteY1" fmla="*/ 1675 h 1866101"/>
                <a:gd name="connsiteX2" fmla="*/ 866899 w 2375065"/>
                <a:gd name="connsiteY2" fmla="*/ 1224834 h 1866101"/>
                <a:gd name="connsiteX3" fmla="*/ 1591294 w 2375065"/>
                <a:gd name="connsiteY3" fmla="*/ 1771099 h 1866101"/>
                <a:gd name="connsiteX4" fmla="*/ 2375065 w 2375065"/>
                <a:gd name="connsiteY4" fmla="*/ 1842350 h 1866101"/>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238 h 1866238"/>
                <a:gd name="connsiteX1" fmla="*/ 83127 w 2375065"/>
                <a:gd name="connsiteY1" fmla="*/ 1521855 h 1866238"/>
                <a:gd name="connsiteX2" fmla="*/ 403762 w 2375065"/>
                <a:gd name="connsiteY2" fmla="*/ 1812 h 1866238"/>
                <a:gd name="connsiteX3" fmla="*/ 866899 w 2375065"/>
                <a:gd name="connsiteY3" fmla="*/ 1224971 h 1866238"/>
                <a:gd name="connsiteX4" fmla="*/ 1591294 w 2375065"/>
                <a:gd name="connsiteY4" fmla="*/ 1771236 h 1866238"/>
                <a:gd name="connsiteX5" fmla="*/ 2375065 w 2375065"/>
                <a:gd name="connsiteY5" fmla="*/ 1842487 h 186623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66948 h 1866948"/>
                <a:gd name="connsiteX1" fmla="*/ 83127 w 2375065"/>
                <a:gd name="connsiteY1" fmla="*/ 1522565 h 1866948"/>
                <a:gd name="connsiteX2" fmla="*/ 403762 w 2375065"/>
                <a:gd name="connsiteY2" fmla="*/ 2522 h 1866948"/>
                <a:gd name="connsiteX3" fmla="*/ 890650 w 2375065"/>
                <a:gd name="connsiteY3" fmla="*/ 1178180 h 1866948"/>
                <a:gd name="connsiteX4" fmla="*/ 1591294 w 2375065"/>
                <a:gd name="connsiteY4" fmla="*/ 1771946 h 1866948"/>
                <a:gd name="connsiteX5" fmla="*/ 2375065 w 2375065"/>
                <a:gd name="connsiteY5" fmla="*/ 1843197 h 1866948"/>
                <a:gd name="connsiteX0" fmla="*/ 0 w 2375065"/>
                <a:gd name="connsiteY0" fmla="*/ 1873594 h 1873594"/>
                <a:gd name="connsiteX1" fmla="*/ 403762 w 2375065"/>
                <a:gd name="connsiteY1" fmla="*/ 9168 h 1873594"/>
                <a:gd name="connsiteX2" fmla="*/ 890650 w 2375065"/>
                <a:gd name="connsiteY2" fmla="*/ 1184826 h 1873594"/>
                <a:gd name="connsiteX3" fmla="*/ 1591294 w 2375065"/>
                <a:gd name="connsiteY3" fmla="*/ 1778592 h 1873594"/>
                <a:gd name="connsiteX4" fmla="*/ 2375065 w 2375065"/>
                <a:gd name="connsiteY4" fmla="*/ 1849843 h 1873594"/>
                <a:gd name="connsiteX0" fmla="*/ 0 w 2327564"/>
                <a:gd name="connsiteY0" fmla="*/ 1849278 h 1854027"/>
                <a:gd name="connsiteX1" fmla="*/ 356261 w 2327564"/>
                <a:gd name="connsiteY1" fmla="*/ 8602 h 1854027"/>
                <a:gd name="connsiteX2" fmla="*/ 843149 w 2327564"/>
                <a:gd name="connsiteY2" fmla="*/ 1184260 h 1854027"/>
                <a:gd name="connsiteX3" fmla="*/ 1543793 w 2327564"/>
                <a:gd name="connsiteY3" fmla="*/ 1778026 h 1854027"/>
                <a:gd name="connsiteX4" fmla="*/ 2327564 w 2327564"/>
                <a:gd name="connsiteY4" fmla="*/ 1849277 h 1854027"/>
                <a:gd name="connsiteX0" fmla="*/ 0 w 2327564"/>
                <a:gd name="connsiteY0" fmla="*/ 1825688 h 1830437"/>
                <a:gd name="connsiteX1" fmla="*/ 308759 w 2327564"/>
                <a:gd name="connsiteY1" fmla="*/ 8763 h 1830437"/>
                <a:gd name="connsiteX2" fmla="*/ 843149 w 2327564"/>
                <a:gd name="connsiteY2" fmla="*/ 1160670 h 1830437"/>
                <a:gd name="connsiteX3" fmla="*/ 1543793 w 2327564"/>
                <a:gd name="connsiteY3" fmla="*/ 1754436 h 1830437"/>
                <a:gd name="connsiteX4" fmla="*/ 2327564 w 2327564"/>
                <a:gd name="connsiteY4" fmla="*/ 1825687 h 1830437"/>
                <a:gd name="connsiteX0" fmla="*/ 0 w 2410692"/>
                <a:gd name="connsiteY0" fmla="*/ 1825688 h 1825688"/>
                <a:gd name="connsiteX1" fmla="*/ 308759 w 2410692"/>
                <a:gd name="connsiteY1" fmla="*/ 8763 h 1825688"/>
                <a:gd name="connsiteX2" fmla="*/ 843149 w 2410692"/>
                <a:gd name="connsiteY2" fmla="*/ 1160670 h 1825688"/>
                <a:gd name="connsiteX3" fmla="*/ 1543793 w 2410692"/>
                <a:gd name="connsiteY3" fmla="*/ 1754436 h 1825688"/>
                <a:gd name="connsiteX4" fmla="*/ 2410692 w 2410692"/>
                <a:gd name="connsiteY4" fmla="*/ 1267546 h 1825688"/>
                <a:gd name="connsiteX0" fmla="*/ 0 w 2244437"/>
                <a:gd name="connsiteY0" fmla="*/ 1825688 h 1825688"/>
                <a:gd name="connsiteX1" fmla="*/ 308759 w 2244437"/>
                <a:gd name="connsiteY1" fmla="*/ 8763 h 1825688"/>
                <a:gd name="connsiteX2" fmla="*/ 843149 w 2244437"/>
                <a:gd name="connsiteY2" fmla="*/ 1160670 h 1825688"/>
                <a:gd name="connsiteX3" fmla="*/ 1543793 w 2244437"/>
                <a:gd name="connsiteY3" fmla="*/ 1754436 h 1825688"/>
                <a:gd name="connsiteX4" fmla="*/ 2244437 w 2244437"/>
                <a:gd name="connsiteY4" fmla="*/ 1801935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688 h 1825688"/>
                <a:gd name="connsiteX1" fmla="*/ 308759 w 1543793"/>
                <a:gd name="connsiteY1" fmla="*/ 8763 h 1825688"/>
                <a:gd name="connsiteX2" fmla="*/ 843149 w 1543793"/>
                <a:gd name="connsiteY2" fmla="*/ 1160670 h 1825688"/>
                <a:gd name="connsiteX3" fmla="*/ 1543793 w 1543793"/>
                <a:gd name="connsiteY3" fmla="*/ 1754436 h 1825688"/>
                <a:gd name="connsiteX0" fmla="*/ 0 w 1543793"/>
                <a:gd name="connsiteY0" fmla="*/ 1825515 h 1825515"/>
                <a:gd name="connsiteX1" fmla="*/ 308759 w 1543793"/>
                <a:gd name="connsiteY1" fmla="*/ 8590 h 1825515"/>
                <a:gd name="connsiteX2" fmla="*/ 843149 w 1543793"/>
                <a:gd name="connsiteY2" fmla="*/ 1160497 h 1825515"/>
                <a:gd name="connsiteX3" fmla="*/ 1235034 w 1543793"/>
                <a:gd name="connsiteY3" fmla="*/ 1623636 h 1825515"/>
                <a:gd name="connsiteX4" fmla="*/ 1543793 w 1543793"/>
                <a:gd name="connsiteY4" fmla="*/ 1754263 h 1825515"/>
                <a:gd name="connsiteX0" fmla="*/ 0 w 1816925"/>
                <a:gd name="connsiteY0" fmla="*/ 1825515 h 1825515"/>
                <a:gd name="connsiteX1" fmla="*/ 308759 w 1816925"/>
                <a:gd name="connsiteY1" fmla="*/ 8590 h 1825515"/>
                <a:gd name="connsiteX2" fmla="*/ 843149 w 1816925"/>
                <a:gd name="connsiteY2" fmla="*/ 1160497 h 1825515"/>
                <a:gd name="connsiteX3" fmla="*/ 1235034 w 1816925"/>
                <a:gd name="connsiteY3" fmla="*/ 1623636 h 1825515"/>
                <a:gd name="connsiteX4" fmla="*/ 1816925 w 1816925"/>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 name="connsiteX0" fmla="*/ 0 w 1900052"/>
                <a:gd name="connsiteY0" fmla="*/ 1825515 h 1825515"/>
                <a:gd name="connsiteX1" fmla="*/ 308759 w 1900052"/>
                <a:gd name="connsiteY1" fmla="*/ 8590 h 1825515"/>
                <a:gd name="connsiteX2" fmla="*/ 843149 w 1900052"/>
                <a:gd name="connsiteY2" fmla="*/ 1160497 h 1825515"/>
                <a:gd name="connsiteX3" fmla="*/ 1235034 w 1900052"/>
                <a:gd name="connsiteY3" fmla="*/ 1623636 h 1825515"/>
                <a:gd name="connsiteX4" fmla="*/ 1900052 w 1900052"/>
                <a:gd name="connsiteY4" fmla="*/ 1813640 h 182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052" h="1825515">
                  <a:moveTo>
                    <a:pt x="0" y="1825515"/>
                  </a:moveTo>
                  <a:cubicBezTo>
                    <a:pt x="84117" y="1437093"/>
                    <a:pt x="168234" y="119426"/>
                    <a:pt x="308759" y="8590"/>
                  </a:cubicBezTo>
                  <a:cubicBezTo>
                    <a:pt x="449284" y="-102246"/>
                    <a:pt x="688770" y="891323"/>
                    <a:pt x="843149" y="1160497"/>
                  </a:cubicBezTo>
                  <a:cubicBezTo>
                    <a:pt x="997528" y="1429671"/>
                    <a:pt x="1023257" y="1489049"/>
                    <a:pt x="1235034" y="1623636"/>
                  </a:cubicBezTo>
                  <a:cubicBezTo>
                    <a:pt x="1458685" y="1770099"/>
                    <a:pt x="1866405" y="1797807"/>
                    <a:pt x="1900052" y="18136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sp>
          <p:nvSpPr>
            <p:cNvPr id="27" name="Freeform 26">
              <a:extLst>
                <a:ext uri="{FF2B5EF4-FFF2-40B4-BE49-F238E27FC236}">
                  <a16:creationId xmlns:a16="http://schemas.microsoft.com/office/drawing/2014/main" xmlns="" id="{1A49C7C2-45E8-1540-B861-1279E28E5E89}"/>
                </a:ext>
              </a:extLst>
            </p:cNvPr>
            <p:cNvSpPr/>
            <p:nvPr/>
          </p:nvSpPr>
          <p:spPr>
            <a:xfrm>
              <a:off x="9621467" y="5929147"/>
              <a:ext cx="721336" cy="270864"/>
            </a:xfrm>
            <a:custGeom>
              <a:avLst/>
              <a:gdLst>
                <a:gd name="connsiteX0" fmla="*/ 5109 w 694740"/>
                <a:gd name="connsiteY0" fmla="*/ 0 h 250310"/>
                <a:gd name="connsiteX1" fmla="*/ 0 w 694740"/>
                <a:gd name="connsiteY1" fmla="*/ 250310 h 250310"/>
                <a:gd name="connsiteX2" fmla="*/ 694740 w 694740"/>
                <a:gd name="connsiteY2" fmla="*/ 245202 h 250310"/>
                <a:gd name="connsiteX3" fmla="*/ 378020 w 694740"/>
                <a:gd name="connsiteY3" fmla="*/ 178793 h 250310"/>
                <a:gd name="connsiteX4" fmla="*/ 148143 w 694740"/>
                <a:gd name="connsiteY4" fmla="*/ 107276 h 250310"/>
                <a:gd name="connsiteX5" fmla="*/ 5109 w 694740"/>
                <a:gd name="connsiteY5" fmla="*/ 0 h 250310"/>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9877"/>
                <a:gd name="connsiteX1" fmla="*/ 20433 w 715173"/>
                <a:gd name="connsiteY1" fmla="*/ 229877 h 229877"/>
                <a:gd name="connsiteX2" fmla="*/ 715173 w 715173"/>
                <a:gd name="connsiteY2" fmla="*/ 224769 h 229877"/>
                <a:gd name="connsiteX3" fmla="*/ 398453 w 715173"/>
                <a:gd name="connsiteY3" fmla="*/ 158360 h 229877"/>
                <a:gd name="connsiteX4" fmla="*/ 168576 w 715173"/>
                <a:gd name="connsiteY4" fmla="*/ 86843 h 229877"/>
                <a:gd name="connsiteX5" fmla="*/ 0 w 715173"/>
                <a:gd name="connsiteY5" fmla="*/ 0 h 229877"/>
                <a:gd name="connsiteX0" fmla="*/ 0 w 715173"/>
                <a:gd name="connsiteY0" fmla="*/ 0 h 224769"/>
                <a:gd name="connsiteX1" fmla="*/ 20433 w 715173"/>
                <a:gd name="connsiteY1" fmla="*/ 219660 h 224769"/>
                <a:gd name="connsiteX2" fmla="*/ 715173 w 715173"/>
                <a:gd name="connsiteY2" fmla="*/ 224769 h 224769"/>
                <a:gd name="connsiteX3" fmla="*/ 398453 w 715173"/>
                <a:gd name="connsiteY3" fmla="*/ 158360 h 224769"/>
                <a:gd name="connsiteX4" fmla="*/ 168576 w 715173"/>
                <a:gd name="connsiteY4" fmla="*/ 86843 h 224769"/>
                <a:gd name="connsiteX5" fmla="*/ 0 w 715173"/>
                <a:gd name="connsiteY5" fmla="*/ 0 h 224769"/>
                <a:gd name="connsiteX0" fmla="*/ 0 w 704956"/>
                <a:gd name="connsiteY0" fmla="*/ 0 h 224769"/>
                <a:gd name="connsiteX1" fmla="*/ 10216 w 704956"/>
                <a:gd name="connsiteY1" fmla="*/ 219660 h 224769"/>
                <a:gd name="connsiteX2" fmla="*/ 704956 w 704956"/>
                <a:gd name="connsiteY2" fmla="*/ 224769 h 224769"/>
                <a:gd name="connsiteX3" fmla="*/ 388236 w 704956"/>
                <a:gd name="connsiteY3" fmla="*/ 158360 h 224769"/>
                <a:gd name="connsiteX4" fmla="*/ 158359 w 704956"/>
                <a:gd name="connsiteY4" fmla="*/ 86843 h 224769"/>
                <a:gd name="connsiteX5" fmla="*/ 0 w 704956"/>
                <a:gd name="connsiteY5" fmla="*/ 0 h 224769"/>
                <a:gd name="connsiteX0" fmla="*/ 1 w 704957"/>
                <a:gd name="connsiteY0" fmla="*/ 398454 h 623223"/>
                <a:gd name="connsiteX1" fmla="*/ 0 w 704957"/>
                <a:gd name="connsiteY1" fmla="*/ 0 h 623223"/>
                <a:gd name="connsiteX2" fmla="*/ 704957 w 704957"/>
                <a:gd name="connsiteY2" fmla="*/ 623223 h 623223"/>
                <a:gd name="connsiteX3" fmla="*/ 388237 w 704957"/>
                <a:gd name="connsiteY3" fmla="*/ 556814 h 623223"/>
                <a:gd name="connsiteX4" fmla="*/ 158360 w 704957"/>
                <a:gd name="connsiteY4" fmla="*/ 485297 h 623223"/>
                <a:gd name="connsiteX5" fmla="*/ 1 w 704957"/>
                <a:gd name="connsiteY5" fmla="*/ 398454 h 623223"/>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163469 w 710066"/>
                <a:gd name="connsiteY4" fmla="*/ 109891 h 270864"/>
                <a:gd name="connsiteX5" fmla="*/ 5110 w 710066"/>
                <a:gd name="connsiteY5" fmla="*/ 23048 h 270864"/>
                <a:gd name="connsiteX0" fmla="*/ 5110 w 710066"/>
                <a:gd name="connsiteY0" fmla="*/ 23048 h 270864"/>
                <a:gd name="connsiteX1" fmla="*/ 0 w 710066"/>
                <a:gd name="connsiteY1" fmla="*/ 247817 h 270864"/>
                <a:gd name="connsiteX2" fmla="*/ 710066 w 710066"/>
                <a:gd name="connsiteY2" fmla="*/ 247817 h 270864"/>
                <a:gd name="connsiteX3" fmla="*/ 393346 w 710066"/>
                <a:gd name="connsiteY3" fmla="*/ 18140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311612 w 710066"/>
                <a:gd name="connsiteY3" fmla="*/ 155866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5110 w 710066"/>
                <a:gd name="connsiteY3" fmla="*/ 23048 h 270864"/>
                <a:gd name="connsiteX0" fmla="*/ 5110 w 710066"/>
                <a:gd name="connsiteY0" fmla="*/ 23048 h 270864"/>
                <a:gd name="connsiteX1" fmla="*/ 0 w 710066"/>
                <a:gd name="connsiteY1" fmla="*/ 247817 h 270864"/>
                <a:gd name="connsiteX2" fmla="*/ 710066 w 710066"/>
                <a:gd name="connsiteY2" fmla="*/ 247817 h 270864"/>
                <a:gd name="connsiteX3" fmla="*/ 120214 w 710066"/>
                <a:gd name="connsiteY3" fmla="*/ 108958 h 270864"/>
                <a:gd name="connsiteX4" fmla="*/ 5110 w 710066"/>
                <a:gd name="connsiteY4" fmla="*/ 23048 h 270864"/>
                <a:gd name="connsiteX0" fmla="*/ 5110 w 710066"/>
                <a:gd name="connsiteY0" fmla="*/ 23048 h 270864"/>
                <a:gd name="connsiteX1" fmla="*/ 0 w 710066"/>
                <a:gd name="connsiteY1" fmla="*/ 247817 h 270864"/>
                <a:gd name="connsiteX2" fmla="*/ 710066 w 710066"/>
                <a:gd name="connsiteY2" fmla="*/ 247817 h 270864"/>
                <a:gd name="connsiteX3" fmla="*/ 130431 w 710066"/>
                <a:gd name="connsiteY3" fmla="*/ 103849 h 270864"/>
                <a:gd name="connsiteX4" fmla="*/ 5110 w 710066"/>
                <a:gd name="connsiteY4" fmla="*/ 23048 h 270864"/>
                <a:gd name="connsiteX0" fmla="*/ 5110 w 721165"/>
                <a:gd name="connsiteY0" fmla="*/ 23048 h 270864"/>
                <a:gd name="connsiteX1" fmla="*/ 0 w 721165"/>
                <a:gd name="connsiteY1" fmla="*/ 247817 h 270864"/>
                <a:gd name="connsiteX2" fmla="*/ 710066 w 721165"/>
                <a:gd name="connsiteY2" fmla="*/ 247817 h 270864"/>
                <a:gd name="connsiteX3" fmla="*/ 401175 w 721165"/>
                <a:gd name="connsiteY3" fmla="*/ 195800 h 270864"/>
                <a:gd name="connsiteX4" fmla="*/ 130431 w 721165"/>
                <a:gd name="connsiteY4" fmla="*/ 103849 h 270864"/>
                <a:gd name="connsiteX5" fmla="*/ 5110 w 721165"/>
                <a:gd name="connsiteY5" fmla="*/ 23048 h 270864"/>
                <a:gd name="connsiteX0" fmla="*/ 5110 w 721336"/>
                <a:gd name="connsiteY0" fmla="*/ 23048 h 270864"/>
                <a:gd name="connsiteX1" fmla="*/ 0 w 721336"/>
                <a:gd name="connsiteY1" fmla="*/ 247817 h 270864"/>
                <a:gd name="connsiteX2" fmla="*/ 710066 w 721336"/>
                <a:gd name="connsiteY2" fmla="*/ 247817 h 270864"/>
                <a:gd name="connsiteX3" fmla="*/ 406283 w 721336"/>
                <a:gd name="connsiteY3" fmla="*/ 190692 h 270864"/>
                <a:gd name="connsiteX4" fmla="*/ 130431 w 721336"/>
                <a:gd name="connsiteY4" fmla="*/ 103849 h 270864"/>
                <a:gd name="connsiteX5" fmla="*/ 5110 w 721336"/>
                <a:gd name="connsiteY5" fmla="*/ 23048 h 27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36" h="270864">
                  <a:moveTo>
                    <a:pt x="5110" y="23048"/>
                  </a:moveTo>
                  <a:cubicBezTo>
                    <a:pt x="5110" y="-109770"/>
                    <a:pt x="0" y="380635"/>
                    <a:pt x="0" y="247817"/>
                  </a:cubicBezTo>
                  <a:lnTo>
                    <a:pt x="710066" y="247817"/>
                  </a:lnTo>
                  <a:cubicBezTo>
                    <a:pt x="780334" y="234039"/>
                    <a:pt x="502889" y="214687"/>
                    <a:pt x="406283" y="190692"/>
                  </a:cubicBezTo>
                  <a:cubicBezTo>
                    <a:pt x="309677" y="166697"/>
                    <a:pt x="199847" y="127533"/>
                    <a:pt x="130431" y="103849"/>
                  </a:cubicBezTo>
                  <a:lnTo>
                    <a:pt x="5110" y="23048"/>
                  </a:lnTo>
                  <a:close/>
                </a:path>
              </a:pathLst>
            </a:custGeom>
            <a:solidFill>
              <a:srgbClr val="FEDD3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ndara" panose="020E0502030303020204" pitchFamily="34" charset="0"/>
              </a:endParaRPr>
            </a:p>
          </p:txBody>
        </p:sp>
      </p:grpSp>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49693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xmlns=""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p:txBody>
      </p:sp>
    </p:spTree>
    <p:extLst>
      <p:ext uri="{BB962C8B-B14F-4D97-AF65-F5344CB8AC3E}">
        <p14:creationId xmlns:p14="http://schemas.microsoft.com/office/powerpoint/2010/main" val="266368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r>
                  <a:rPr lang="en-US" sz="2400" dirty="0">
                    <a:solidFill>
                      <a:schemeClr val="tx1"/>
                    </a:solidFill>
                    <a:latin typeface="Candara" panose="020E0502030303020204" pitchFamily="34" charset="0"/>
                  </a:rPr>
                  <a:t>	</a:t>
                </a:r>
                <a:endParaRPr lang="en-US"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435311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3108844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a:p>
                <a:pPr marL="0" indent="0" algn="r">
                  <a:buNone/>
                </a:pP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r="-35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758437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200" y="1825625"/>
                <a:ext cx="10652760" cy="4351338"/>
              </a:xfrm>
            </p:spPr>
            <p:txBody>
              <a:bodyPr>
                <a:noAutofit/>
              </a:bodyPr>
              <a:lstStyle/>
              <a:p>
                <a:pPr marL="0" indent="0" algn="ctr">
                  <a:buNone/>
                </a:pPr>
                <a:r>
                  <a:rPr lang="en-GB" sz="2000" dirty="0">
                    <a:solidFill>
                      <a:schemeClr val="accent2"/>
                    </a:solidFill>
                    <a:latin typeface="Candara" panose="020E0502030303020204" pitchFamily="34" charset="0"/>
                    <a:ea typeface="Cambria Math" panose="02040503050406030204" pitchFamily="18" charset="0"/>
                  </a:rPr>
                  <a:t>              H</a:t>
                </a:r>
                <a:r>
                  <a:rPr lang="en-GB" sz="2000" baseline="-25000" dirty="0">
                    <a:solidFill>
                      <a:schemeClr val="accent2"/>
                    </a:solidFill>
                    <a:latin typeface="Candara" panose="020E0502030303020204" pitchFamily="34" charset="0"/>
                    <a:ea typeface="Cambria Math" panose="02040503050406030204" pitchFamily="18" charset="0"/>
                  </a:rPr>
                  <a:t>0</a:t>
                </a:r>
                <a:r>
                  <a:rPr lang="en-GB" sz="2000" dirty="0">
                    <a:solidFill>
                      <a:schemeClr val="accent2"/>
                    </a:solidFill>
                    <a:latin typeface="Candara" panose="020E0502030303020204" pitchFamily="34" charset="0"/>
                    <a:ea typeface="Cambria Math" panose="02040503050406030204" pitchFamily="18" charset="0"/>
                  </a:rPr>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𝑡𝑜𝑡𝑎𝑙</m:t>
                    </m:r>
                    <m:r>
                      <a:rPr lang="en-US" sz="2000" i="1">
                        <a:solidFill>
                          <a:schemeClr val="accent2"/>
                        </a:solidFill>
                        <a:latin typeface="Cambria Math" panose="02040503050406030204" pitchFamily="18" charset="0"/>
                        <a:ea typeface="Cambria Math" panose="02040503050406030204" pitchFamily="18" charset="0"/>
                      </a:rPr>
                      <m:t> </m:t>
                    </m:r>
                    <m:r>
                      <a:rPr lang="en-US" sz="2000" i="1">
                        <a:solidFill>
                          <a:schemeClr val="accent2"/>
                        </a:solidFill>
                        <a:latin typeface="Cambria Math" panose="02040503050406030204" pitchFamily="18" charset="0"/>
                        <a:ea typeface="Cambria Math" panose="02040503050406030204" pitchFamily="18" charset="0"/>
                      </a:rPr>
                      <m:t>𝑤𝑖𝑛𝑛𝑖𝑛𝑔𝑠</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0</m:t>
                    </m:r>
                    <m:r>
                      <a:rPr lang="en-GB" sz="2000" i="1">
                        <a:solidFill>
                          <a:schemeClr val="accent2"/>
                        </a:solidFill>
                        <a:latin typeface="Cambria Math" panose="02040503050406030204" pitchFamily="18" charset="0"/>
                        <a:ea typeface="Cambria Math" panose="02040503050406030204" pitchFamily="18" charset="0"/>
                      </a:rPr>
                      <m:t>+</m:t>
                    </m:r>
                    <m:r>
                      <a:rPr lang="en-US" sz="2000" i="1">
                        <a:solidFill>
                          <a:schemeClr val="accent2"/>
                        </a:solidFill>
                        <a:latin typeface="Cambria Math" panose="02040503050406030204" pitchFamily="18" charset="0"/>
                        <a:ea typeface="Cambria Math" panose="02040503050406030204" pitchFamily="18" charset="0"/>
                      </a:rPr>
                      <m:t>𝛽</m:t>
                    </m:r>
                    <m:r>
                      <a:rPr lang="en-US" sz="2000" i="1" baseline="-25000">
                        <a:solidFill>
                          <a:schemeClr val="accent2"/>
                        </a:solidFill>
                        <a:latin typeface="Cambria Math" panose="02040503050406030204" pitchFamily="18" charset="0"/>
                        <a:ea typeface="Cambria Math" panose="02040503050406030204" pitchFamily="18" charset="0"/>
                      </a:rPr>
                      <m:t>1</m:t>
                    </m:r>
                    <m:r>
                      <a:rPr lang="en-US" sz="2000" i="1">
                        <a:solidFill>
                          <a:schemeClr val="accent2"/>
                        </a:solidFill>
                        <a:latin typeface="Cambria Math" panose="02040503050406030204" pitchFamily="18" charset="0"/>
                        <a:ea typeface="Cambria Math" panose="02040503050406030204" pitchFamily="18" charset="0"/>
                      </a:rPr>
                      <m:t>𝐼𝑄</m:t>
                    </m:r>
                    <m:r>
                      <a:rPr lang="en-GB" sz="2000" i="1">
                        <a:solidFill>
                          <a:schemeClr val="accent2"/>
                        </a:solidFill>
                        <a:latin typeface="Cambria Math" panose="02040503050406030204" pitchFamily="18" charset="0"/>
                        <a:ea typeface="Cambria Math" panose="02040503050406030204" pitchFamily="18" charset="0"/>
                      </a:rPr>
                      <m:t>+</m:t>
                    </m:r>
                    <m:r>
                      <m:rPr>
                        <m:nor/>
                      </m:rPr>
                      <a:rPr lang="el-GR" sz="2000" i="1" dirty="0">
                        <a:solidFill>
                          <a:schemeClr val="accent2"/>
                        </a:solidFill>
                        <a:latin typeface="Candara" panose="020E0502030303020204" pitchFamily="34" charset="0"/>
                      </a:rPr>
                      <m:t>ε</m:t>
                    </m:r>
                    <m:r>
                      <m:rPr>
                        <m:nor/>
                      </m:rPr>
                      <a:rPr lang="en-US" sz="2000" i="1" dirty="0">
                        <a:latin typeface="Candara" panose="020E0502030303020204" pitchFamily="34" charset="0"/>
                      </a:rPr>
                      <m:t> </m:t>
                    </m:r>
                    <m:r>
                      <m:rPr>
                        <m:nor/>
                      </m:rPr>
                      <a:rPr lang="en-US" sz="2000" dirty="0">
                        <a:latin typeface="Candara" panose="020E0502030303020204" pitchFamily="34" charset="0"/>
                      </a:rPr>
                      <m:t>    </m:t>
                    </m:r>
                  </m:oMath>
                </a14:m>
                <a:r>
                  <a:rPr lang="en-US" sz="2000" dirty="0">
                    <a:latin typeface="Candara" panose="020E0502030303020204" pitchFamily="34" charset="0"/>
                  </a:rPr>
                  <a:t>vs    </a:t>
                </a:r>
                <a:r>
                  <a:rPr lang="en-US" sz="2000" dirty="0">
                    <a:solidFill>
                      <a:schemeClr val="accent1"/>
                    </a:solidFill>
                    <a:latin typeface="Candara" panose="020E0502030303020204" pitchFamily="34" charset="0"/>
                  </a:rPr>
                  <a:t>H</a:t>
                </a:r>
                <a:r>
                  <a:rPr lang="en-US" sz="2000" baseline="-25000" dirty="0">
                    <a:solidFill>
                      <a:schemeClr val="accent1"/>
                    </a:solidFill>
                    <a:latin typeface="Candara" panose="020E0502030303020204" pitchFamily="34" charset="0"/>
                  </a:rPr>
                  <a:t>1</a:t>
                </a:r>
                <a:r>
                  <a:rPr lang="en-US" sz="2000" dirty="0">
                    <a:solidFill>
                      <a:schemeClr val="accent1"/>
                    </a:solidFill>
                    <a:latin typeface="Candara" panose="020E0502030303020204" pitchFamily="34" charset="0"/>
                  </a:rPr>
                  <a:t>: </a:t>
                </a:r>
                <a14:m>
                  <m:oMath xmlns:m="http://schemas.openxmlformats.org/officeDocument/2006/math">
                    <m:r>
                      <a:rPr lang="en-US" sz="2000" i="1">
                        <a:solidFill>
                          <a:schemeClr val="accent1"/>
                        </a:solidFill>
                        <a:latin typeface="Cambria Math" panose="02040503050406030204" pitchFamily="18" charset="0"/>
                        <a:ea typeface="Cambria Math" panose="02040503050406030204" pitchFamily="18" charset="0"/>
                      </a:rPr>
                      <m:t>𝑡𝑜𝑡𝑎𝑙</m:t>
                    </m:r>
                    <m:r>
                      <a:rPr lang="en-US" sz="2000" i="1">
                        <a:solidFill>
                          <a:schemeClr val="accent1"/>
                        </a:solidFill>
                        <a:latin typeface="Cambria Math" panose="02040503050406030204" pitchFamily="18" charset="0"/>
                        <a:ea typeface="Cambria Math" panose="02040503050406030204" pitchFamily="18" charset="0"/>
                      </a:rPr>
                      <m:t> </m:t>
                    </m:r>
                    <m:r>
                      <a:rPr lang="en-US" sz="2000" i="1">
                        <a:solidFill>
                          <a:schemeClr val="accent1"/>
                        </a:solidFill>
                        <a:latin typeface="Cambria Math" panose="02040503050406030204" pitchFamily="18" charset="0"/>
                        <a:ea typeface="Cambria Math" panose="02040503050406030204" pitchFamily="18" charset="0"/>
                      </a:rPr>
                      <m:t>𝑤𝑖𝑛𝑛𝑖𝑛𝑔𝑠</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0</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1</m:t>
                    </m:r>
                    <m:r>
                      <a:rPr lang="en-US" sz="2000" i="1">
                        <a:solidFill>
                          <a:schemeClr val="accent1"/>
                        </a:solidFill>
                        <a:latin typeface="Cambria Math" panose="02040503050406030204" pitchFamily="18" charset="0"/>
                        <a:ea typeface="Cambria Math" panose="02040503050406030204" pitchFamily="18" charset="0"/>
                      </a:rPr>
                      <m:t>𝐼𝑄</m:t>
                    </m:r>
                    <m:r>
                      <a:rPr lang="en-GB" sz="2000" i="1">
                        <a:solidFill>
                          <a:schemeClr val="accent1"/>
                        </a:solidFill>
                        <a:latin typeface="Cambria Math" panose="02040503050406030204" pitchFamily="18" charset="0"/>
                        <a:ea typeface="Cambria Math" panose="02040503050406030204" pitchFamily="18" charset="0"/>
                      </a:rPr>
                      <m:t>+</m:t>
                    </m:r>
                    <m:r>
                      <a:rPr lang="en-US" sz="2000" i="1">
                        <a:solidFill>
                          <a:schemeClr val="accent1"/>
                        </a:solidFill>
                        <a:latin typeface="Cambria Math" panose="02040503050406030204" pitchFamily="18" charset="0"/>
                        <a:ea typeface="Cambria Math" panose="02040503050406030204" pitchFamily="18" charset="0"/>
                      </a:rPr>
                      <m:t>𝛽</m:t>
                    </m:r>
                    <m:r>
                      <a:rPr lang="en-US" sz="2000" i="1" baseline="-25000">
                        <a:solidFill>
                          <a:schemeClr val="accent1"/>
                        </a:solidFill>
                        <a:latin typeface="Cambria Math" panose="02040503050406030204" pitchFamily="18" charset="0"/>
                        <a:ea typeface="Cambria Math" panose="02040503050406030204" pitchFamily="18" charset="0"/>
                      </a:rPr>
                      <m:t>2</m:t>
                    </m:r>
                    <m:r>
                      <a:rPr lang="en-US" sz="2000" i="1">
                        <a:solidFill>
                          <a:schemeClr val="accent1"/>
                        </a:solidFill>
                        <a:latin typeface="Cambria Math" panose="02040503050406030204" pitchFamily="18" charset="0"/>
                        <a:ea typeface="Cambria Math" panose="02040503050406030204" pitchFamily="18" charset="0"/>
                      </a:rPr>
                      <m:t>𝑎𝑔𝑒</m:t>
                    </m:r>
                    <m:r>
                      <m:rPr>
                        <m:nor/>
                      </m:rPr>
                      <a:rPr lang="en-US" sz="2000">
                        <a:solidFill>
                          <a:schemeClr val="accent1"/>
                        </a:solidFill>
                        <a:latin typeface="Candara" panose="020E0502030303020204" pitchFamily="34" charset="0"/>
                        <a:ea typeface="Cambria Math" panose="02040503050406030204" pitchFamily="18" charset="0"/>
                      </a:rPr>
                      <m:t>+ </m:t>
                    </m:r>
                    <m:r>
                      <m:rPr>
                        <m:nor/>
                      </m:rPr>
                      <a:rPr lang="el-GR" sz="2000" i="1" dirty="0">
                        <a:solidFill>
                          <a:schemeClr val="accent1"/>
                        </a:solidFill>
                        <a:latin typeface="Candara" panose="020E0502030303020204" pitchFamily="34" charset="0"/>
                      </a:rPr>
                      <m:t>ε</m:t>
                    </m:r>
                  </m:oMath>
                </a14:m>
                <a:endParaRPr lang="en-US" sz="2400" dirty="0">
                  <a:latin typeface="Candara" panose="020E0502030303020204" pitchFamily="34" charset="0"/>
                </a:endParaRPr>
              </a:p>
              <a:p>
                <a:pPr marL="0" indent="0">
                  <a:buNone/>
                </a:pPr>
                <a:endParaRPr lang="en-US" sz="2400" dirty="0">
                  <a:solidFill>
                    <a:schemeClr val="tx1"/>
                  </a:solidFill>
                  <a:latin typeface="Candara" panose="020E0502030303020204" pitchFamily="34" charset="0"/>
                </a:endParaRPr>
              </a:p>
              <a:p>
                <a:pPr marL="0" indent="0">
                  <a:buNone/>
                </a:pPr>
                <a:r>
                  <a:rPr lang="en-US" sz="2400" dirty="0">
                    <a:solidFill>
                      <a:schemeClr val="tx1"/>
                    </a:solidFill>
                    <a:latin typeface="Candara" panose="020E0502030303020204" pitchFamily="34" charset="0"/>
                  </a:rPr>
                  <a:t>Calculate F test statistic = </a:t>
                </a:r>
                <a14:m>
                  <m:oMath xmlns:m="http://schemas.openxmlformats.org/officeDocument/2006/math">
                    <m:f>
                      <m:fPr>
                        <m:ctrlPr>
                          <a:rPr lang="en-US" sz="2400" i="1" smtClean="0">
                            <a:solidFill>
                              <a:schemeClr val="tx1"/>
                            </a:solidFill>
                            <a:latin typeface="Cambria Math" panose="02040503050406030204" pitchFamily="18" charset="0"/>
                          </a:rPr>
                        </m:ctrlPr>
                      </m:fPr>
                      <m:num>
                        <m:f>
                          <m:fPr>
                            <m:ctrlPr>
                              <a:rPr lang="en-US" sz="2400" i="1" smtClean="0">
                                <a:solidFill>
                                  <a:schemeClr val="tx1"/>
                                </a:solidFill>
                                <a:latin typeface="Cambria Math" panose="02040503050406030204" pitchFamily="18" charset="0"/>
                              </a:rPr>
                            </m:ctrlPr>
                          </m:fPr>
                          <m:num>
                            <m:r>
                              <a:rPr lang="en-US" sz="2400" b="0" i="1" smtClean="0">
                                <a:solidFill>
                                  <a:schemeClr val="accent2"/>
                                </a:solidFill>
                                <a:latin typeface="Cambria Math" panose="02040503050406030204" pitchFamily="18" charset="0"/>
                              </a:rPr>
                              <m:t>𝑆𝑆𝐸</m:t>
                            </m:r>
                            <m:r>
                              <a:rPr lang="en-US" sz="2400" b="0" i="1" smtClean="0">
                                <a:solidFill>
                                  <a:schemeClr val="tx1"/>
                                </a:solidFill>
                                <a:latin typeface="Cambria Math" panose="02040503050406030204" pitchFamily="18" charset="0"/>
                              </a:rPr>
                              <m:t>−</m:t>
                            </m:r>
                            <m:r>
                              <a:rPr lang="en-US" sz="2400" b="0" i="1" smtClean="0">
                                <a:solidFill>
                                  <a:schemeClr val="accent1"/>
                                </a:solidFill>
                                <a:latin typeface="Cambria Math" panose="02040503050406030204" pitchFamily="18" charset="0"/>
                              </a:rPr>
                              <m:t>𝑆𝑆𝐸</m:t>
                            </m:r>
                          </m:num>
                          <m:den>
                            <m:r>
                              <a:rPr lang="en-US" sz="2400" b="0" i="1" smtClean="0">
                                <a:solidFill>
                                  <a:schemeClr val="accent1"/>
                                </a:solidFill>
                                <a:latin typeface="Cambria Math" panose="02040503050406030204" pitchFamily="18" charset="0"/>
                              </a:rPr>
                              <m:t>𝑘</m:t>
                            </m:r>
                            <m:r>
                              <a:rPr lang="en-US" sz="2400" b="0" i="1" smtClean="0">
                                <a:solidFill>
                                  <a:schemeClr val="accent2"/>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chemeClr val="accent2"/>
                                </a:solidFill>
                                <a:latin typeface="Cambria Math" panose="02040503050406030204" pitchFamily="18" charset="0"/>
                              </a:rPr>
                              <m:t>𝑘</m:t>
                            </m:r>
                          </m:den>
                        </m:f>
                      </m:num>
                      <m:den>
                        <m:f>
                          <m:fPr>
                            <m:ctrlPr>
                              <a:rPr lang="en-US" sz="2400" b="0" i="1" smtClean="0">
                                <a:solidFill>
                                  <a:schemeClr val="tx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𝑆𝑆𝐸</m:t>
                            </m:r>
                          </m:num>
                          <m:den>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 −</m:t>
                            </m:r>
                            <m:r>
                              <a:rPr lang="en-US" sz="2400" b="0" i="1" smtClean="0">
                                <a:solidFill>
                                  <a:schemeClr val="accent1"/>
                                </a:solidFill>
                                <a:latin typeface="Cambria Math" panose="02040503050406030204" pitchFamily="18" charset="0"/>
                              </a:rPr>
                              <m:t>𝑘</m:t>
                            </m:r>
                          </m:den>
                        </m:f>
                      </m:den>
                    </m:f>
                  </m:oMath>
                </a14:m>
                <a:r>
                  <a:rPr lang="en-US" sz="2400" dirty="0">
                    <a:solidFill>
                      <a:schemeClr val="tx1"/>
                    </a:solidFill>
                    <a:latin typeface="Candara" panose="020E0502030303020204" pitchFamily="34" charset="0"/>
                  </a:rPr>
                  <a:t> = </a:t>
                </a:r>
                <a14:m>
                  <m:oMath xmlns:m="http://schemas.openxmlformats.org/officeDocument/2006/math">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b="0" i="1" smtClean="0">
                                <a:solidFill>
                                  <a:schemeClr val="accent2"/>
                                </a:solidFill>
                                <a:latin typeface="Cambria Math" panose="02040503050406030204" pitchFamily="18" charset="0"/>
                              </a:rPr>
                              <m:t>70</m:t>
                            </m:r>
                            <m:r>
                              <a:rPr lang="en-US" sz="2400" i="1">
                                <a:latin typeface="Cambria Math" panose="02040503050406030204" pitchFamily="18" charset="0"/>
                              </a:rPr>
                              <m:t>−</m:t>
                            </m:r>
                            <m:r>
                              <a:rPr lang="en-US" sz="2400" b="0" i="1" smtClean="0">
                                <a:solidFill>
                                  <a:schemeClr val="accent1"/>
                                </a:solidFill>
                                <a:latin typeface="Cambria Math" panose="02040503050406030204" pitchFamily="18" charset="0"/>
                              </a:rPr>
                              <m:t>60</m:t>
                            </m:r>
                          </m:num>
                          <m:den>
                            <m:r>
                              <a:rPr lang="en-US" sz="2400" b="0" i="1" smtClean="0">
                                <a:solidFill>
                                  <a:schemeClr val="accent1"/>
                                </a:solidFill>
                                <a:latin typeface="Cambria Math" panose="02040503050406030204" pitchFamily="18" charset="0"/>
                              </a:rPr>
                              <m:t>3</m:t>
                            </m:r>
                            <m:r>
                              <a:rPr lang="en-US" sz="2400" i="1">
                                <a:solidFill>
                                  <a:schemeClr val="accent2"/>
                                </a:solidFill>
                                <a:latin typeface="Cambria Math" panose="02040503050406030204" pitchFamily="18" charset="0"/>
                              </a:rPr>
                              <m:t> </m:t>
                            </m:r>
                            <m:r>
                              <a:rPr lang="en-US" sz="2400" i="1">
                                <a:latin typeface="Cambria Math" panose="02040503050406030204" pitchFamily="18" charset="0"/>
                              </a:rPr>
                              <m:t>−</m:t>
                            </m:r>
                            <m:r>
                              <a:rPr lang="en-US" sz="2400" b="0" i="1" smtClean="0">
                                <a:solidFill>
                                  <a:schemeClr val="accent2"/>
                                </a:solidFill>
                                <a:latin typeface="Cambria Math" panose="02040503050406030204" pitchFamily="18" charset="0"/>
                              </a:rPr>
                              <m:t>2</m:t>
                            </m:r>
                          </m:den>
                        </m:f>
                      </m:num>
                      <m:den>
                        <m:f>
                          <m:fPr>
                            <m:ctrlPr>
                              <a:rPr lang="en-US" sz="2400" i="1">
                                <a:latin typeface="Cambria Math" panose="02040503050406030204" pitchFamily="18" charset="0"/>
                              </a:rPr>
                            </m:ctrlPr>
                          </m:fPr>
                          <m:num>
                            <m:r>
                              <a:rPr lang="en-US" sz="2400" b="0" i="1" smtClean="0">
                                <a:latin typeface="Cambria Math" panose="02040503050406030204" pitchFamily="18" charset="0"/>
                              </a:rPr>
                              <m:t>6</m:t>
                            </m:r>
                            <m:r>
                              <a:rPr lang="en-US" sz="2400" b="0" i="1" smtClean="0">
                                <a:solidFill>
                                  <a:schemeClr val="accent1"/>
                                </a:solidFill>
                                <a:latin typeface="Cambria Math" panose="02040503050406030204" pitchFamily="18" charset="0"/>
                              </a:rPr>
                              <m:t>0</m:t>
                            </m:r>
                          </m:num>
                          <m:den>
                            <m:r>
                              <a:rPr lang="en-US" sz="2400" b="0" i="1" smtClean="0">
                                <a:latin typeface="Cambria Math" panose="02040503050406030204" pitchFamily="18" charset="0"/>
                              </a:rPr>
                              <m:t>100</m:t>
                            </m:r>
                            <m:r>
                              <a:rPr lang="en-US" sz="2400" i="1">
                                <a:latin typeface="Cambria Math" panose="02040503050406030204" pitchFamily="18" charset="0"/>
                              </a:rPr>
                              <m:t> −</m:t>
                            </m:r>
                            <m:r>
                              <a:rPr lang="en-US" sz="2400" b="0" i="1" smtClean="0">
                                <a:solidFill>
                                  <a:schemeClr val="accent1"/>
                                </a:solidFill>
                                <a:latin typeface="Cambria Math" panose="02040503050406030204" pitchFamily="18" charset="0"/>
                              </a:rPr>
                              <m:t>3</m:t>
                            </m:r>
                          </m:den>
                        </m:f>
                      </m:den>
                    </m:f>
                    <m:r>
                      <a:rPr lang="en-US" sz="2400" i="1">
                        <a:solidFill>
                          <a:schemeClr val="accent1"/>
                        </a:solidFill>
                        <a:latin typeface="Cambria Math" panose="02040503050406030204" pitchFamily="18" charset="0"/>
                      </a:rPr>
                      <m:t> </m:t>
                    </m:r>
                  </m:oMath>
                </a14:m>
                <a:r>
                  <a:rPr lang="en-US" sz="2400" dirty="0">
                    <a:solidFill>
                      <a:schemeClr val="tx1"/>
                    </a:solidFill>
                    <a:latin typeface="Candara" panose="020E0502030303020204" pitchFamily="34" charset="0"/>
                  </a:rPr>
                  <a:t>= 16.16	</a:t>
                </a:r>
              </a:p>
              <a:p>
                <a:pPr marL="0" indent="0" algn="r">
                  <a:buNone/>
                </a:pPr>
                <a:r>
                  <a:rPr lang="en-US" sz="1800" dirty="0">
                    <a:latin typeface="Candara" panose="020E0502030303020204" pitchFamily="34" charset="0"/>
                  </a:rPr>
                  <a:t>F statistic &gt; 1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is a better model than H</a:t>
                </a:r>
                <a:r>
                  <a:rPr lang="en-US" sz="1800" baseline="-25000" dirty="0">
                    <a:latin typeface="Candara" panose="020E0502030303020204" pitchFamily="34" charset="0"/>
                  </a:rPr>
                  <a:t>0 </a:t>
                </a:r>
                <a:r>
                  <a:rPr lang="en-US" sz="1800" dirty="0">
                    <a:latin typeface="Candara" panose="020E0502030303020204" pitchFamily="34" charset="0"/>
                  </a:rPr>
                  <a:t>OR H</a:t>
                </a:r>
                <a:r>
                  <a:rPr lang="en-US" sz="1800" baseline="-25000" dirty="0">
                    <a:latin typeface="Candara" panose="020E0502030303020204" pitchFamily="34" charset="0"/>
                  </a:rPr>
                  <a:t>0</a:t>
                </a:r>
                <a:r>
                  <a:rPr lang="en-US" sz="1800" dirty="0">
                    <a:latin typeface="Candara" panose="020E0502030303020204" pitchFamily="34" charset="0"/>
                    <a:sym typeface="Wingdings" pitchFamily="2" charset="2"/>
                  </a:rPr>
                  <a:t> is correct but randomness led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sym typeface="Wingdings" pitchFamily="2" charset="2"/>
                  </a:rPr>
                  <a:t>to fit better</a:t>
                </a:r>
                <a:endParaRPr lang="en-US" sz="1800" dirty="0">
                  <a:latin typeface="Candara" panose="020E0502030303020204" pitchFamily="34" charset="0"/>
                </a:endParaRPr>
              </a:p>
              <a:p>
                <a:pPr marL="0" indent="0">
                  <a:buNone/>
                </a:pPr>
                <a:endParaRPr lang="en-US" sz="2400" dirty="0">
                  <a:latin typeface="Candara" panose="020E0502030303020204" pitchFamily="34" charset="0"/>
                </a:endParaRPr>
              </a:p>
              <a:p>
                <a:pPr marL="0" indent="0">
                  <a:buNone/>
                </a:pPr>
                <a:r>
                  <a:rPr lang="en-US" sz="2400" dirty="0">
                    <a:latin typeface="Candara" panose="020E0502030303020204" pitchFamily="34" charset="0"/>
                  </a:rPr>
                  <a:t>Compare to F</a:t>
                </a:r>
                <a:r>
                  <a:rPr lang="en-US" sz="2400" baseline="-25000" dirty="0">
                    <a:latin typeface="Candara" panose="020E0502030303020204" pitchFamily="34" charset="0"/>
                  </a:rPr>
                  <a:t>98,97;0.95</a:t>
                </a:r>
                <a:r>
                  <a:rPr lang="en-US" sz="2400" dirty="0">
                    <a:latin typeface="Candara" panose="020E0502030303020204" pitchFamily="34" charset="0"/>
                  </a:rPr>
                  <a:t> ≈ 1.254</a:t>
                </a:r>
                <a:r>
                  <a:rPr lang="en-US" sz="2400" baseline="-25000" dirty="0">
                    <a:latin typeface="Candara" panose="020E0502030303020204" pitchFamily="34" charset="0"/>
                  </a:rPr>
                  <a:t>			</a:t>
                </a:r>
                <a:r>
                  <a:rPr lang="en-US" sz="1800" dirty="0">
                    <a:latin typeface="Candara" panose="020E0502030303020204" pitchFamily="34" charset="0"/>
                  </a:rPr>
                  <a:t> F&gt; F</a:t>
                </a:r>
                <a:r>
                  <a:rPr lang="en-US" sz="1800" baseline="-25000" dirty="0">
                    <a:latin typeface="Candara" panose="020E0502030303020204" pitchFamily="34" charset="0"/>
                  </a:rPr>
                  <a:t>n-</a:t>
                </a:r>
                <a:r>
                  <a:rPr lang="en-US" sz="1800" baseline="-25000" dirty="0">
                    <a:solidFill>
                      <a:schemeClr val="accent2"/>
                    </a:solidFill>
                    <a:latin typeface="Candara" panose="020E0502030303020204" pitchFamily="34" charset="0"/>
                  </a:rPr>
                  <a:t>k</a:t>
                </a:r>
                <a:r>
                  <a:rPr lang="en-US" sz="1800" baseline="-25000" dirty="0">
                    <a:latin typeface="Candara" panose="020E0502030303020204" pitchFamily="34" charset="0"/>
                  </a:rPr>
                  <a:t>,n-</a:t>
                </a:r>
                <a:r>
                  <a:rPr lang="en-US" sz="1800" baseline="-25000" dirty="0">
                    <a:solidFill>
                      <a:schemeClr val="accent1"/>
                    </a:solidFill>
                    <a:latin typeface="Candara" panose="020E0502030303020204" pitchFamily="34" charset="0"/>
                  </a:rPr>
                  <a:t>k</a:t>
                </a:r>
                <a:r>
                  <a:rPr lang="en-US" sz="1800" baseline="-25000" dirty="0">
                    <a:latin typeface="Candara" panose="020E0502030303020204" pitchFamily="34" charset="0"/>
                  </a:rPr>
                  <a:t>;1-ɑ</a:t>
                </a:r>
                <a:r>
                  <a:rPr lang="en-US" sz="1800" dirty="0">
                    <a:latin typeface="Candara" panose="020E0502030303020204" pitchFamily="34" charset="0"/>
                  </a:rPr>
                  <a:t> </a:t>
                </a:r>
                <a:r>
                  <a:rPr lang="en-US" sz="1800" dirty="0">
                    <a:latin typeface="Candara" panose="020E0502030303020204" pitchFamily="34" charset="0"/>
                    <a:sym typeface="Wingdings" pitchFamily="2" charset="2"/>
                  </a:rPr>
                  <a:t> </a:t>
                </a:r>
                <a:r>
                  <a:rPr lang="en-US" sz="1800" dirty="0">
                    <a:latin typeface="Candara" panose="020E0502030303020204" pitchFamily="34" charset="0"/>
                  </a:rPr>
                  <a:t>H</a:t>
                </a:r>
                <a:r>
                  <a:rPr lang="en-US" sz="1800" baseline="-25000" dirty="0">
                    <a:latin typeface="Candara" panose="020E0502030303020204" pitchFamily="34" charset="0"/>
                  </a:rPr>
                  <a:t>1 </a:t>
                </a:r>
                <a:r>
                  <a:rPr lang="en-US" sz="1800" dirty="0">
                    <a:latin typeface="Candara" panose="020E0502030303020204" pitchFamily="34" charset="0"/>
                  </a:rPr>
                  <a:t>significantly better than H</a:t>
                </a:r>
                <a:r>
                  <a:rPr lang="en-US" sz="1800" baseline="-25000" dirty="0">
                    <a:latin typeface="Candara" panose="020E0502030303020204" pitchFamily="34" charset="0"/>
                  </a:rPr>
                  <a:t>0</a:t>
                </a:r>
                <a:endParaRPr lang="en-US" sz="2400" dirty="0">
                  <a:latin typeface="Candara" panose="020E0502030303020204" pitchFamily="34" charset="0"/>
                </a:endParaRPr>
              </a:p>
              <a:p>
                <a:pPr marL="0" indent="0">
                  <a:buNone/>
                </a:pPr>
                <a:r>
                  <a:rPr lang="en-US" sz="1800" dirty="0">
                    <a:latin typeface="Candara" panose="020E0502030303020204" pitchFamily="34" charset="0"/>
                  </a:rPr>
                  <a:t>(evidence against H</a:t>
                </a:r>
                <a:r>
                  <a:rPr lang="en-US" sz="1800" baseline="-25000" dirty="0">
                    <a:latin typeface="Candara" panose="020E0502030303020204" pitchFamily="34" charset="0"/>
                  </a:rPr>
                  <a:t>0</a:t>
                </a:r>
                <a:r>
                  <a:rPr lang="en-US" sz="1800" dirty="0">
                    <a:latin typeface="Candara" panose="020E0502030303020204" pitchFamily="34" charset="0"/>
                  </a:rPr>
                  <a:t> if F&gt; F</a:t>
                </a:r>
                <a:r>
                  <a:rPr lang="en-US" sz="1800" baseline="-25000" dirty="0">
                    <a:latin typeface="Candara" panose="020E0502030303020204" pitchFamily="34" charset="0"/>
                  </a:rPr>
                  <a:t>98,97;0.95</a:t>
                </a:r>
                <a:r>
                  <a:rPr lang="en-US" sz="1800" dirty="0">
                    <a:latin typeface="Candara" panose="020E0502030303020204" pitchFamily="34" charset="0"/>
                  </a:rPr>
                  <a:t>)</a:t>
                </a: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200" y="1825625"/>
                <a:ext cx="10652760" cy="4351338"/>
              </a:xfrm>
              <a:blipFill>
                <a:blip r:embed="rId3"/>
                <a:stretch>
                  <a:fillRect l="-833" t="-1754" r="-35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EE78E2C4-04AF-6A4F-A16B-E53ECD86083C}"/>
              </a:ext>
            </a:extLst>
          </p:cNvPr>
          <p:cNvSpPr txBox="1"/>
          <p:nvPr/>
        </p:nvSpPr>
        <p:spPr>
          <a:xfrm>
            <a:off x="8849505" y="424228"/>
            <a:ext cx="2996983" cy="923330"/>
          </a:xfrm>
          <a:prstGeom prst="rect">
            <a:avLst/>
          </a:prstGeom>
          <a:noFill/>
        </p:spPr>
        <p:txBody>
          <a:bodyPr wrap="square" rtlCol="0">
            <a:spAutoFit/>
          </a:bodyPr>
          <a:lstStyle/>
          <a:p>
            <a:r>
              <a:rPr lang="en-GB" dirty="0">
                <a:latin typeface="Candara" panose="020E0502030303020204" pitchFamily="34" charset="0"/>
              </a:rPr>
              <a:t>SSE = sum of squared errors</a:t>
            </a:r>
          </a:p>
          <a:p>
            <a:r>
              <a:rPr lang="en-GB" dirty="0">
                <a:latin typeface="Candara" panose="020E0502030303020204" pitchFamily="34" charset="0"/>
              </a:rPr>
              <a:t>k = number of parameters</a:t>
            </a:r>
          </a:p>
          <a:p>
            <a:r>
              <a:rPr lang="en-GB" dirty="0">
                <a:latin typeface="Candara" panose="020E0502030303020204" pitchFamily="34" charset="0"/>
              </a:rPr>
              <a:t>n = number of observations</a:t>
            </a:r>
          </a:p>
        </p:txBody>
      </p:sp>
      <p:sp>
        <p:nvSpPr>
          <p:cNvPr id="13" name="Titre 1">
            <a:extLst>
              <a:ext uri="{FF2B5EF4-FFF2-40B4-BE49-F238E27FC236}">
                <a16:creationId xmlns:a16="http://schemas.microsoft.com/office/drawing/2014/main" xmlns="" id="{D5DAB79E-BB4F-3C4F-AFE6-26055248FD93}"/>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F-test</a:t>
            </a:r>
          </a:p>
        </p:txBody>
      </p:sp>
    </p:spTree>
    <p:extLst>
      <p:ext uri="{BB962C8B-B14F-4D97-AF65-F5344CB8AC3E}">
        <p14:creationId xmlns:p14="http://schemas.microsoft.com/office/powerpoint/2010/main" val="698688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a:xfrm>
                <a:off x="838199" y="1253331"/>
                <a:ext cx="10515600" cy="4351338"/>
              </a:xfrm>
            </p:spPr>
            <p:txBody>
              <a:bodyPr>
                <a:noAutofit/>
              </a:bodyPr>
              <a:lstStyle/>
              <a:p>
                <a:pPr marL="0" inden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b="0" i="1" smtClean="0">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xfrm>
                <a:off x="838199" y="1253331"/>
                <a:ext cx="10515600" cy="4351338"/>
              </a:xfrm>
              <a:blipFill>
                <a:blip r:embed="rId3"/>
                <a:stretch>
                  <a:fillRect l="-844" t="-1749"/>
                </a:stretch>
              </a:blipFill>
            </p:spPr>
            <p:txBody>
              <a:bodyPr/>
              <a:lstStyle/>
              <a:p>
                <a:r>
                  <a:rPr lang="en-US">
                    <a:noFill/>
                  </a:rPr>
                  <a:t> </a:t>
                </a:r>
              </a:p>
            </p:txBody>
          </p:sp>
        </mc:Fallback>
      </mc:AlternateContent>
      <p:sp>
        <p:nvSpPr>
          <p:cNvPr id="7" name="Titre 1">
            <a:extLst>
              <a:ext uri="{FF2B5EF4-FFF2-40B4-BE49-F238E27FC236}">
                <a16:creationId xmlns:a16="http://schemas.microsoft.com/office/drawing/2014/main" xmlns="" id="{EE817619-E798-9C4C-9D5E-1779DB35173A}"/>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4AB43B4-1A36-8C41-B25E-0800B4C1D58D}"/>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id="{D4AB43B4-1A36-8C41-B25E-0800B4C1D58D}"/>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4"/>
                <a:stretch>
                  <a:fillRect b="-192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xmlns="" id="{F0650C36-7B68-8148-9575-6F28947F617C}"/>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FE55C3A7-6ADE-FD4A-B847-C2CDB0059845}"/>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2FFF7C4-4275-844E-A473-6FF0C42C117B}"/>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2B334BA9-1FE5-9147-B271-BADDA293E4AE}"/>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EF9EA0F-AC94-BC4B-BCEA-4D616DA13679}"/>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sp>
        <p:nvSpPr>
          <p:cNvPr id="19" name="TextBox 18">
            <a:extLst>
              <a:ext uri="{FF2B5EF4-FFF2-40B4-BE49-F238E27FC236}">
                <a16:creationId xmlns:a16="http://schemas.microsoft.com/office/drawing/2014/main" xmlns="" id="{FF2D9202-50D7-014A-9E2A-DC39CFF5A69D}"/>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20" name="TextBox 19">
            <a:extLst>
              <a:ext uri="{FF2B5EF4-FFF2-40B4-BE49-F238E27FC236}">
                <a16:creationId xmlns:a16="http://schemas.microsoft.com/office/drawing/2014/main" xmlns="" id="{0CDCBFD5-D275-C543-BFB0-7869EAB0A003}"/>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p:sp>
        <p:nvSpPr>
          <p:cNvPr id="21" name="TextBox 20">
            <a:extLst>
              <a:ext uri="{FF2B5EF4-FFF2-40B4-BE49-F238E27FC236}">
                <a16:creationId xmlns:a16="http://schemas.microsoft.com/office/drawing/2014/main" xmlns="" id="{D350D795-45C6-1340-B34E-3573BB8B2779}"/>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1593722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xmlns="" id="{FE3B4275-6D95-5C4E-9756-DCF983861AAA}"/>
                  </a:ext>
                </a:extLst>
              </p:cNvPr>
              <p:cNvSpPr>
                <a:spLocks noGrp="1"/>
              </p:cNvSpPr>
              <p:nvPr>
                <p:ph idx="1"/>
              </p:nvPr>
            </p:nvSpPr>
            <p:spPr>
              <a:xfrm>
                <a:off x="838199" y="1253331"/>
                <a:ext cx="10515600" cy="4351338"/>
              </a:xfrm>
            </p:spPr>
            <p:txBody>
              <a:bodyPr>
                <a:noAutofit/>
              </a:bodyPr>
              <a:lstStyle/>
              <a:p>
                <a:pPr marL="0" inden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None/>
                </a:pPr>
                <a:endParaRPr lang="en-GB" sz="2400" dirty="0">
                  <a:latin typeface="Candara" panose="020E0502030303020204" pitchFamily="34" charset="0"/>
                </a:endParaRPr>
              </a:p>
              <a:p>
                <a:pPr marL="0" indent="0">
                  <a:buNone/>
                </a:pPr>
                <a:endParaRPr lang="en-US" sz="2400" i="1"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a:p>
                <a:pPr marL="0" indent="0">
                  <a:buNone/>
                </a:pPr>
                <a:endParaRPr lang="fr-FR" sz="2400" i="1" dirty="0">
                  <a:latin typeface="Cambria Math" panose="02040503050406030204" pitchFamily="18" charset="0"/>
                  <a:ea typeface="Cambria Math" panose="02040503050406030204" pitchFamily="18" charset="0"/>
                </a:endParaRPr>
              </a:p>
              <a:p>
                <a:pPr marL="0" indent="0">
                  <a:buNone/>
                </a:pPr>
                <a:endParaRPr lang="en-GB" sz="2400" dirty="0">
                  <a:latin typeface="Candara" panose="020E0502030303020204" pitchFamily="34" charset="0"/>
                </a:endParaRPr>
              </a:p>
            </p:txBody>
          </p:sp>
        </mc:Choice>
        <mc:Fallback xmlns="">
          <p:sp>
            <p:nvSpPr>
              <p:cNvPr id="21" name="Content Placeholder 2">
                <a:extLst>
                  <a:ext uri="{FF2B5EF4-FFF2-40B4-BE49-F238E27FC236}">
                    <a16:creationId xmlns:a16="http://schemas.microsoft.com/office/drawing/2014/main" id="{FE3B4275-6D95-5C4E-9756-DCF983861AAA}"/>
                  </a:ext>
                </a:extLst>
              </p:cNvPr>
              <p:cNvSpPr>
                <a:spLocks noGrp="1" noRot="1" noChangeAspect="1" noMove="1" noResize="1" noEditPoints="1" noAdjustHandles="1" noChangeArrowheads="1" noChangeShapeType="1" noTextEdit="1"/>
              </p:cNvSpPr>
              <p:nvPr>
                <p:ph idx="1"/>
              </p:nvPr>
            </p:nvSpPr>
            <p:spPr>
              <a:xfrm>
                <a:off x="838199" y="1253331"/>
                <a:ext cx="10515600" cy="4351338"/>
              </a:xfrm>
              <a:blipFill>
                <a:blip r:embed="rId3"/>
                <a:stretch>
                  <a:fillRect l="-844" t="-1749"/>
                </a:stretch>
              </a:blipFill>
            </p:spPr>
            <p:txBody>
              <a:bodyPr/>
              <a:lstStyle/>
              <a:p>
                <a:r>
                  <a:rPr lang="en-US">
                    <a:noFill/>
                  </a:rPr>
                  <a:t> </a:t>
                </a:r>
              </a:p>
            </p:txBody>
          </p:sp>
        </mc:Fallback>
      </mc:AlternateContent>
      <p:sp>
        <p:nvSpPr>
          <p:cNvPr id="18" name="Titre 1">
            <a:extLst>
              <a:ext uri="{FF2B5EF4-FFF2-40B4-BE49-F238E27FC236}">
                <a16:creationId xmlns:a16="http://schemas.microsoft.com/office/drawing/2014/main" xmlns="" id="{7926630B-31AA-2349-921D-9A8A1BDCF964}"/>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p:cxnSp>
        <p:nvCxnSpPr>
          <p:cNvPr id="14" name="Straight Arrow Connector 13">
            <a:extLst>
              <a:ext uri="{FF2B5EF4-FFF2-40B4-BE49-F238E27FC236}">
                <a16:creationId xmlns:a16="http://schemas.microsoft.com/office/drawing/2014/main" xmlns="" id="{84049FBF-3F77-DF45-878D-B81376290C46}"/>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F5BA5173-DE2E-3548-9394-5B8F969A0F05}"/>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BC72633-7F92-4E4E-9A04-1084979C80BE}"/>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2A77BD6A-5D4B-3D4A-A66B-3D993F717026}"/>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DD0924C-07E5-6947-AB04-8870029CA32E}"/>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sp>
        <p:nvSpPr>
          <p:cNvPr id="35" name="TextBox 34">
            <a:extLst>
              <a:ext uri="{FF2B5EF4-FFF2-40B4-BE49-F238E27FC236}">
                <a16:creationId xmlns:a16="http://schemas.microsoft.com/office/drawing/2014/main" xmlns="" id="{EFDFAB88-5CA3-C44F-B230-DD97A16A860E}"/>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6B90D8AC-9A94-6F4B-8054-EA332E101DDF}"/>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6B90D8AC-9A94-6F4B-8054-EA332E101DDF}"/>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4"/>
                <a:stretch>
                  <a:fillRect b="-192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xmlns="" id="{BA7E2766-E471-0546-9D8B-5CED2CF77E6D}"/>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39" name="TextBox 38">
            <a:extLst>
              <a:ext uri="{FF2B5EF4-FFF2-40B4-BE49-F238E27FC236}">
                <a16:creationId xmlns:a16="http://schemas.microsoft.com/office/drawing/2014/main" xmlns="" id="{2AE9E53C-60D1-A04A-9570-F6168CA908EB}"/>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1457947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70ADA05-CC8E-D04D-9456-CEB11AA8EDAA}"/>
                  </a:ext>
                </a:extLst>
              </p:cNvPr>
              <p:cNvSpPr>
                <a:spLocks noGrp="1"/>
              </p:cNvSpPr>
              <p:nvPr>
                <p:ph idx="1"/>
              </p:nvPr>
            </p:nvSpPr>
            <p:spPr/>
            <p:txBody>
              <a:bodyPr>
                <a:noAutofit/>
              </a:bodyPr>
              <a:lstStyle/>
              <a:p>
                <a:pPr marL="0" indent="0">
                  <a:buNone/>
                </a:pPr>
                <a:endParaRPr lang="en-US"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en-GB" sz="2400" dirty="0"/>
                  <a:t>	</a:t>
                </a:r>
              </a:p>
              <a:p>
                <a:pPr marL="0" indent="0">
                  <a:buNone/>
                </a:pPr>
                <a:endParaRPr lang="en-GB" sz="2400" dirty="0"/>
              </a:p>
              <a:p>
                <a:pPr marL="0" indent="0">
                  <a:buNone/>
                </a:pPr>
                <a:r>
                  <a:rPr lang="en-GB" sz="2400" dirty="0"/>
                  <a:t>Dividing these gives</a:t>
                </a:r>
              </a:p>
              <a:p>
                <a:pPr marL="0" indent="0" algn="ctr">
                  <a:buNone/>
                </a:pPr>
                <a14:m>
                  <m:oMath xmlns:m="http://schemas.openxmlformats.org/officeDocument/2006/math">
                    <m:f>
                      <m:fPr>
                        <m:ctrlPr>
                          <a:rPr lang="en-GB" sz="2400" i="1" smtClean="0">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b="0" i="1" baseline="-25000" smtClean="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b="0" i="1" baseline="-25000" smtClean="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smtClean="0">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b="0" i="1" baseline="-25000" smtClean="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b="0" i="1" baseline="-25000" smtClean="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smtClean="0">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b="0" i="1" baseline="-25000" smtClean="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b="0" i="1" baseline="-25000" smtClean="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r>
                  <a:rPr lang="en-GB" sz="2400" dirty="0">
                    <a:solidFill>
                      <a:srgbClr val="53D4FF"/>
                    </a:solidFill>
                  </a:rPr>
                  <a:t> </a:t>
                </a:r>
                <a:endParaRPr lang="en-GB" sz="2400" dirty="0"/>
              </a:p>
            </p:txBody>
          </p:sp>
        </mc:Choice>
        <mc:Fallback xmlns="">
          <p:sp>
            <p:nvSpPr>
              <p:cNvPr id="3" name="Content Placeholder 2">
                <a:extLst>
                  <a:ext uri="{FF2B5EF4-FFF2-40B4-BE49-F238E27FC236}">
                    <a16:creationId xmlns:a16="http://schemas.microsoft.com/office/drawing/2014/main" id="{370ADA05-CC8E-D04D-9456-CEB11AA8EDAA}"/>
                  </a:ext>
                </a:extLst>
              </p:cNvPr>
              <p:cNvSpPr>
                <a:spLocks noGrp="1" noRot="1" noChangeAspect="1" noMove="1" noResize="1" noEditPoints="1" noAdjustHandles="1" noChangeArrowheads="1" noChangeShapeType="1" noTextEdit="1"/>
              </p:cNvSpPr>
              <p:nvPr>
                <p:ph idx="1"/>
              </p:nvPr>
            </p:nvSpPr>
            <p:spPr>
              <a:blipFill>
                <a:blip r:embed="rId3"/>
                <a:stretch>
                  <a:fillRect l="-84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xmlns="" id="{9C15D322-9C60-724C-A09A-B1EBE7EEBF2A}"/>
              </a:ext>
            </a:extLst>
          </p:cNvPr>
          <p:cNvSpPr txBox="1"/>
          <p:nvPr/>
        </p:nvSpPr>
        <p:spPr>
          <a:xfrm>
            <a:off x="3108960" y="5758023"/>
            <a:ext cx="1592580" cy="369332"/>
          </a:xfrm>
          <a:prstGeom prst="rect">
            <a:avLst/>
          </a:prstGeom>
          <a:noFill/>
        </p:spPr>
        <p:txBody>
          <a:bodyPr wrap="square" rtlCol="0">
            <a:spAutoFit/>
          </a:bodyPr>
          <a:lstStyle/>
          <a:p>
            <a:r>
              <a:rPr lang="en-GB" dirty="0">
                <a:solidFill>
                  <a:srgbClr val="6AE6DA"/>
                </a:solidFill>
              </a:rPr>
              <a:t>Posterior odds</a:t>
            </a:r>
          </a:p>
        </p:txBody>
      </p:sp>
      <p:sp>
        <p:nvSpPr>
          <p:cNvPr id="20" name="TextBox 19">
            <a:extLst>
              <a:ext uri="{FF2B5EF4-FFF2-40B4-BE49-F238E27FC236}">
                <a16:creationId xmlns:a16="http://schemas.microsoft.com/office/drawing/2014/main" xmlns="" id="{B1349651-BC7E-3246-8D04-9D42F2AF3CBC}"/>
              </a:ext>
            </a:extLst>
          </p:cNvPr>
          <p:cNvSpPr txBox="1"/>
          <p:nvPr/>
        </p:nvSpPr>
        <p:spPr>
          <a:xfrm>
            <a:off x="8077200" y="5397350"/>
            <a:ext cx="2910840" cy="369332"/>
          </a:xfrm>
          <a:prstGeom prst="rect">
            <a:avLst/>
          </a:prstGeom>
          <a:noFill/>
        </p:spPr>
        <p:txBody>
          <a:bodyPr wrap="square" rtlCol="0">
            <a:spAutoFit/>
          </a:bodyPr>
          <a:lstStyle/>
          <a:p>
            <a:r>
              <a:rPr lang="en-GB" dirty="0">
                <a:solidFill>
                  <a:srgbClr val="53D4FF"/>
                </a:solidFill>
              </a:rPr>
              <a:t>Prior odds</a:t>
            </a:r>
          </a:p>
        </p:txBody>
      </p:sp>
      <p:sp>
        <p:nvSpPr>
          <p:cNvPr id="21" name="TextBox 20">
            <a:extLst>
              <a:ext uri="{FF2B5EF4-FFF2-40B4-BE49-F238E27FC236}">
                <a16:creationId xmlns:a16="http://schemas.microsoft.com/office/drawing/2014/main" xmlns="" id="{78FDD9EE-357D-F245-B7F2-90CD70450108}"/>
              </a:ext>
            </a:extLst>
          </p:cNvPr>
          <p:cNvSpPr txBox="1"/>
          <p:nvPr/>
        </p:nvSpPr>
        <p:spPr>
          <a:xfrm>
            <a:off x="5524500" y="6055515"/>
            <a:ext cx="2910840" cy="369332"/>
          </a:xfrm>
          <a:prstGeom prst="rect">
            <a:avLst/>
          </a:prstGeom>
          <a:noFill/>
        </p:spPr>
        <p:txBody>
          <a:bodyPr wrap="square" rtlCol="0">
            <a:spAutoFit/>
          </a:bodyPr>
          <a:lstStyle/>
          <a:p>
            <a:r>
              <a:rPr lang="en-GB" dirty="0">
                <a:solidFill>
                  <a:srgbClr val="FFDD29"/>
                </a:solidFill>
              </a:rPr>
              <a:t>Bayes Factor</a:t>
            </a: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34B01B7D-5854-0448-8F31-669A56A530AA}"/>
                  </a:ext>
                </a:extLst>
              </p:cNvPr>
              <p:cNvSpPr txBox="1">
                <a:spLocks/>
              </p:cNvSpPr>
              <p:nvPr/>
            </p:nvSpPr>
            <p:spPr>
              <a:xfrm>
                <a:off x="838199" y="125333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Candara" panose="020E0502030303020204" pitchFamily="34" charset="0"/>
                  </a:rPr>
                  <a:t>We want to know which model fits our data best, i.e. the probability of the model given the data: P(M|D), which is the posterior. Supposing we have models M</a:t>
                </a:r>
                <a:r>
                  <a:rPr lang="en-GB" sz="2400" baseline="-25000" dirty="0">
                    <a:latin typeface="Candara" panose="020E0502030303020204" pitchFamily="34" charset="0"/>
                  </a:rPr>
                  <a:t>1</a:t>
                </a:r>
                <a:r>
                  <a:rPr lang="en-GB" sz="2400" dirty="0">
                    <a:latin typeface="Candara" panose="020E0502030303020204" pitchFamily="34" charset="0"/>
                  </a:rPr>
                  <a:t> and M</a:t>
                </a:r>
                <a:r>
                  <a:rPr lang="en-GB" sz="2400" baseline="-25000" dirty="0">
                    <a:latin typeface="Candara" panose="020E0502030303020204" pitchFamily="34" charset="0"/>
                  </a:rPr>
                  <a:t>2</a:t>
                </a:r>
                <a:r>
                  <a:rPr lang="en-GB" sz="2400" dirty="0">
                    <a:latin typeface="Candara" panose="020E0502030303020204" pitchFamily="34" charset="0"/>
                  </a:rPr>
                  <a:t>, then the posterior distributions are</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US" sz="2400" i="1" dirty="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oMath>
                  </m:oMathPara>
                </a14:m>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mc:Choice>
        <mc:Fallback xmlns="">
          <p:sp>
            <p:nvSpPr>
              <p:cNvPr id="25" name="Content Placeholder 2">
                <a:extLst>
                  <a:ext uri="{FF2B5EF4-FFF2-40B4-BE49-F238E27FC236}">
                    <a16:creationId xmlns:a16="http://schemas.microsoft.com/office/drawing/2014/main" id="{34B01B7D-5854-0448-8F31-669A56A530AA}"/>
                  </a:ext>
                </a:extLst>
              </p:cNvPr>
              <p:cNvSpPr txBox="1">
                <a:spLocks noRot="1" noChangeAspect="1" noMove="1" noResize="1" noEditPoints="1" noAdjustHandles="1" noChangeArrowheads="1" noChangeShapeType="1" noTextEdit="1"/>
              </p:cNvSpPr>
              <p:nvPr/>
            </p:nvSpPr>
            <p:spPr>
              <a:xfrm>
                <a:off x="838199" y="1253331"/>
                <a:ext cx="10515600" cy="4351338"/>
              </a:xfrm>
              <a:prstGeom prst="rect">
                <a:avLst/>
              </a:prstGeom>
              <a:blipFill>
                <a:blip r:embed="rId4"/>
                <a:stretch>
                  <a:fillRect l="-844" t="-1749"/>
                </a:stretch>
              </a:blipFill>
            </p:spPr>
            <p:txBody>
              <a:bodyPr/>
              <a:lstStyle/>
              <a:p>
                <a:r>
                  <a:rPr lang="en-US">
                    <a:noFill/>
                  </a:rPr>
                  <a:t> </a:t>
                </a:r>
              </a:p>
            </p:txBody>
          </p:sp>
        </mc:Fallback>
      </mc:AlternateContent>
      <p:sp>
        <p:nvSpPr>
          <p:cNvPr id="35" name="Titre 1">
            <a:extLst>
              <a:ext uri="{FF2B5EF4-FFF2-40B4-BE49-F238E27FC236}">
                <a16:creationId xmlns:a16="http://schemas.microsoft.com/office/drawing/2014/main" xmlns="" id="{824A1D47-647C-2241-BEE4-15DD531B515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p:cxnSp>
        <p:nvCxnSpPr>
          <p:cNvPr id="28" name="Straight Arrow Connector 27">
            <a:extLst>
              <a:ext uri="{FF2B5EF4-FFF2-40B4-BE49-F238E27FC236}">
                <a16:creationId xmlns:a16="http://schemas.microsoft.com/office/drawing/2014/main" xmlns="" id="{E6F53773-1482-9F45-900B-F744B4D9D53E}"/>
              </a:ext>
            </a:extLst>
          </p:cNvPr>
          <p:cNvCxnSpPr>
            <a:cxnSpLocks/>
          </p:cNvCxnSpPr>
          <p:nvPr/>
        </p:nvCxnSpPr>
        <p:spPr>
          <a:xfrm flipH="1">
            <a:off x="7482683" y="2764402"/>
            <a:ext cx="564826" cy="36459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B948CE1A-CE32-BA44-9D40-C891D3E04EB6}"/>
              </a:ext>
            </a:extLst>
          </p:cNvPr>
          <p:cNvSpPr txBox="1"/>
          <p:nvPr/>
        </p:nvSpPr>
        <p:spPr>
          <a:xfrm>
            <a:off x="8047509" y="2427439"/>
            <a:ext cx="1721606" cy="369332"/>
          </a:xfrm>
          <a:prstGeom prst="rect">
            <a:avLst/>
          </a:prstGeom>
          <a:noFill/>
        </p:spPr>
        <p:txBody>
          <a:bodyPr wrap="square" rtlCol="0">
            <a:spAutoFit/>
          </a:bodyPr>
          <a:lstStyle/>
          <a:p>
            <a:r>
              <a:rPr lang="en-GB" dirty="0">
                <a:solidFill>
                  <a:srgbClr val="53D4FF"/>
                </a:solidFill>
              </a:rPr>
              <a:t>prior</a:t>
            </a:r>
          </a:p>
        </p:txBody>
      </p:sp>
      <p:cxnSp>
        <p:nvCxnSpPr>
          <p:cNvPr id="38" name="Straight Arrow Connector 37">
            <a:extLst>
              <a:ext uri="{FF2B5EF4-FFF2-40B4-BE49-F238E27FC236}">
                <a16:creationId xmlns:a16="http://schemas.microsoft.com/office/drawing/2014/main" xmlns="" id="{4BC040F2-4739-9F4E-BEFA-03943D8A41B6}"/>
              </a:ext>
            </a:extLst>
          </p:cNvPr>
          <p:cNvCxnSpPr>
            <a:cxnSpLocks/>
          </p:cNvCxnSpPr>
          <p:nvPr/>
        </p:nvCxnSpPr>
        <p:spPr>
          <a:xfrm>
            <a:off x="6096000" y="2764402"/>
            <a:ext cx="476207" cy="40293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63FE399A-1294-1847-B37A-453BCCD9F61C}"/>
              </a:ext>
            </a:extLst>
          </p:cNvPr>
          <p:cNvCxnSpPr>
            <a:cxnSpLocks/>
          </p:cNvCxnSpPr>
          <p:nvPr/>
        </p:nvCxnSpPr>
        <p:spPr>
          <a:xfrm flipV="1">
            <a:off x="4040789" y="3815310"/>
            <a:ext cx="531628" cy="4864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D49B4A1A-BC92-794C-BCDD-12EE241C522E}"/>
              </a:ext>
            </a:extLst>
          </p:cNvPr>
          <p:cNvSpPr txBox="1"/>
          <p:nvPr/>
        </p:nvSpPr>
        <p:spPr>
          <a:xfrm>
            <a:off x="3232280" y="4266930"/>
            <a:ext cx="2148646" cy="369332"/>
          </a:xfrm>
          <a:prstGeom prst="rect">
            <a:avLst/>
          </a:prstGeom>
          <a:noFill/>
        </p:spPr>
        <p:txBody>
          <a:bodyPr wrap="square" rtlCol="0">
            <a:spAutoFit/>
          </a:bodyPr>
          <a:lstStyle/>
          <a:p>
            <a:r>
              <a:rPr lang="en-GB" dirty="0">
                <a:solidFill>
                  <a:srgbClr val="6AE6DA"/>
                </a:solidFill>
              </a:rPr>
              <a:t>posterior</a:t>
            </a:r>
          </a:p>
        </p:txBody>
      </p:sp>
      <p:cxnSp>
        <p:nvCxnSpPr>
          <p:cNvPr id="42" name="Straight Arrow Connector 41">
            <a:extLst>
              <a:ext uri="{FF2B5EF4-FFF2-40B4-BE49-F238E27FC236}">
                <a16:creationId xmlns:a16="http://schemas.microsoft.com/office/drawing/2014/main" xmlns="" id="{95E4F08C-0C1E-AD40-9DB2-EE4570EF22E2}"/>
              </a:ext>
            </a:extLst>
          </p:cNvPr>
          <p:cNvCxnSpPr/>
          <p:nvPr/>
        </p:nvCxnSpPr>
        <p:spPr>
          <a:xfrm flipH="1" flipV="1">
            <a:off x="7138932" y="3920297"/>
            <a:ext cx="490866" cy="4799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512C94BE-1B4A-DB45-AEC7-6E39C80A6672}"/>
              </a:ext>
            </a:extLst>
          </p:cNvPr>
          <p:cNvCxnSpPr>
            <a:cxnSpLocks/>
          </p:cNvCxnSpPr>
          <p:nvPr/>
        </p:nvCxnSpPr>
        <p:spPr>
          <a:xfrm flipV="1">
            <a:off x="3905250" y="5397349"/>
            <a:ext cx="530477" cy="36530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FBD1BF60-1488-3A46-BCA6-DB37707774A7}"/>
              </a:ext>
            </a:extLst>
          </p:cNvPr>
          <p:cNvCxnSpPr>
            <a:cxnSpLocks/>
          </p:cNvCxnSpPr>
          <p:nvPr/>
        </p:nvCxnSpPr>
        <p:spPr>
          <a:xfrm flipV="1">
            <a:off x="6204296" y="5668079"/>
            <a:ext cx="61384" cy="450845"/>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D10039FD-7CDA-8A4D-9E10-C605A2D97F62}"/>
              </a:ext>
            </a:extLst>
          </p:cNvPr>
          <p:cNvCxnSpPr>
            <a:cxnSpLocks/>
            <a:stCxn id="20" idx="1"/>
          </p:cNvCxnSpPr>
          <p:nvPr/>
        </p:nvCxnSpPr>
        <p:spPr>
          <a:xfrm flipH="1" flipV="1">
            <a:off x="7638318" y="5333940"/>
            <a:ext cx="438882" cy="24807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5E844AC2-7B2F-FD4E-8E02-31C7C61FADFC}"/>
                  </a:ext>
                </a:extLst>
              </p:cNvPr>
              <p:cNvSpPr/>
              <p:nvPr/>
            </p:nvSpPr>
            <p:spPr>
              <a:xfrm>
                <a:off x="9281159" y="3167336"/>
                <a:ext cx="207264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𝑚</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𝑚𝑜𝑑𝑒𝑙</m:t>
                      </m:r>
                    </m:oMath>
                  </m:oMathPara>
                </a14:m>
                <a:endParaRPr lang="en-GB"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chemeClr val="tx1"/>
                          </a:solidFill>
                          <a:latin typeface="Cambria Math" panose="02040503050406030204" pitchFamily="18" charset="0"/>
                          <a:ea typeface="Cambria Math" panose="02040503050406030204" pitchFamily="18" charset="0"/>
                        </a:rPr>
                        <m:t>𝑦</m:t>
                      </m:r>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𝑑𝑎𝑡𝑎</m:t>
                      </m:r>
                    </m:oMath>
                  </m:oMathPara>
                </a14:m>
                <a:endParaRPr lang="en-GB" i="1" dirty="0">
                  <a:solidFill>
                    <a:schemeClr val="tx1"/>
                  </a:solidFill>
                  <a:latin typeface="Cambria Math" panose="02040503050406030204" pitchFamily="18" charset="0"/>
                  <a:ea typeface="Cambria Math" panose="02040503050406030204" pitchFamily="18" charset="0"/>
                </a:endParaRPr>
              </a:p>
            </p:txBody>
          </p:sp>
        </mc:Choice>
        <mc:Fallback xmlns="">
          <p:sp>
            <p:nvSpPr>
              <p:cNvPr id="47" name="Rectangle 46">
                <a:extLst>
                  <a:ext uri="{FF2B5EF4-FFF2-40B4-BE49-F238E27FC236}">
                    <a16:creationId xmlns:a16="http://schemas.microsoft.com/office/drawing/2014/main" id="{5E844AC2-7B2F-FD4E-8E02-31C7C61FADFC}"/>
                  </a:ext>
                </a:extLst>
              </p:cNvPr>
              <p:cNvSpPr>
                <a:spLocks noRot="1" noChangeAspect="1" noMove="1" noResize="1" noEditPoints="1" noAdjustHandles="1" noChangeArrowheads="1" noChangeShapeType="1" noTextEdit="1"/>
              </p:cNvSpPr>
              <p:nvPr/>
            </p:nvSpPr>
            <p:spPr>
              <a:xfrm>
                <a:off x="9281159" y="3167336"/>
                <a:ext cx="2072640" cy="646331"/>
              </a:xfrm>
              <a:prstGeom prst="rect">
                <a:avLst/>
              </a:prstGeom>
              <a:blipFill>
                <a:blip r:embed="rId5"/>
                <a:stretch>
                  <a:fillRect b="-1923"/>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xmlns="" id="{63144FDA-D907-7F43-AE5B-746F3F75AA63}"/>
              </a:ext>
            </a:extLst>
          </p:cNvPr>
          <p:cNvSpPr txBox="1"/>
          <p:nvPr/>
        </p:nvSpPr>
        <p:spPr>
          <a:xfrm>
            <a:off x="5051624" y="2427439"/>
            <a:ext cx="2148646" cy="369332"/>
          </a:xfrm>
          <a:prstGeom prst="rect">
            <a:avLst/>
          </a:prstGeom>
          <a:noFill/>
        </p:spPr>
        <p:txBody>
          <a:bodyPr wrap="square" rtlCol="0">
            <a:spAutoFit/>
          </a:bodyPr>
          <a:lstStyle/>
          <a:p>
            <a:r>
              <a:rPr lang="en-GB" dirty="0">
                <a:solidFill>
                  <a:srgbClr val="FFDD29"/>
                </a:solidFill>
              </a:rPr>
              <a:t>marginal likelihood</a:t>
            </a:r>
          </a:p>
        </p:txBody>
      </p:sp>
      <p:sp>
        <p:nvSpPr>
          <p:cNvPr id="49" name="TextBox 48">
            <a:extLst>
              <a:ext uri="{FF2B5EF4-FFF2-40B4-BE49-F238E27FC236}">
                <a16:creationId xmlns:a16="http://schemas.microsoft.com/office/drawing/2014/main" xmlns="" id="{DF6D636F-EF45-3847-9587-0AD5FDC226BF}"/>
              </a:ext>
            </a:extLst>
          </p:cNvPr>
          <p:cNvSpPr txBox="1"/>
          <p:nvPr/>
        </p:nvSpPr>
        <p:spPr>
          <a:xfrm>
            <a:off x="7269191" y="4400224"/>
            <a:ext cx="3627471" cy="369332"/>
          </a:xfrm>
          <a:prstGeom prst="rect">
            <a:avLst/>
          </a:prstGeom>
          <a:noFill/>
        </p:spPr>
        <p:txBody>
          <a:bodyPr wrap="square" rtlCol="0">
            <a:spAutoFit/>
          </a:bodyPr>
          <a:lstStyle/>
          <a:p>
            <a:r>
              <a:rPr lang="en-GB" dirty="0">
                <a:solidFill>
                  <a:srgbClr val="FF66FF"/>
                </a:solidFill>
              </a:rPr>
              <a:t>evidence</a:t>
            </a:r>
          </a:p>
        </p:txBody>
      </p:sp>
    </p:spTree>
    <p:extLst>
      <p:ext uri="{BB962C8B-B14F-4D97-AF65-F5344CB8AC3E}">
        <p14:creationId xmlns:p14="http://schemas.microsoft.com/office/powerpoint/2010/main" val="269309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smtClean="0">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b="0" i="1" smtClean="0">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xmlns="" id="{40E484C8-691E-D74A-9664-F1C0DFE80B38}"/>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78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smtClean="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b="0" i="1" smtClean="0">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A030E817-923E-5942-BF30-82F11C0476A0}"/>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976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endParaRPr lang="en-GB" sz="2400" dirty="0"/>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xmlns="" id="{ACD2660E-E968-A04B-ACC4-CE7C83E4AA84}"/>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xmlns="" id="{E6203F67-ED18-D441-A95C-C2AA7F8AF393}"/>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72059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5" name="Titre 1">
            <a:extLst>
              <a:ext uri="{FF2B5EF4-FFF2-40B4-BE49-F238E27FC236}">
                <a16:creationId xmlns:a16="http://schemas.microsoft.com/office/drawing/2014/main" xmlns=""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Represent hypotheses about data generation</a:t>
            </a:r>
          </a:p>
        </p:txBody>
      </p:sp>
    </p:spTree>
    <p:extLst>
      <p:ext uri="{BB962C8B-B14F-4D97-AF65-F5344CB8AC3E}">
        <p14:creationId xmlns:p14="http://schemas.microsoft.com/office/powerpoint/2010/main" val="195614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solidFill>
                      <a:srgbClr val="FEDD33"/>
                    </a:solidFill>
                  </a:rPr>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xmlns="" id="{99F9F467-E43F-2343-B7B9-98EF81F93A07}"/>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xmlns="" id="{94FA7EA7-0467-B342-B0D3-6076C15282EC}"/>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Non-Conjugate prior:</a:t>
            </a:r>
          </a:p>
          <a:p>
            <a:pPr marL="0" indent="0" algn="ctr">
              <a:buFont typeface="Arial" panose="020B0604020202020204" pitchFamily="34" charset="0"/>
              <a:buNone/>
            </a:pPr>
            <a:r>
              <a:rPr lang="en-GB" sz="2400" dirty="0">
                <a:latin typeface="Candara" panose="020E0502030303020204" pitchFamily="34" charset="0"/>
              </a:rPr>
              <a:t>Need to approximate. Methods include AIC and BIC</a:t>
            </a:r>
          </a:p>
          <a:p>
            <a:pPr marL="0" indent="0" algn="ctr">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257967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Bayes Factor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2400" i="1">
                        <a:solidFill>
                          <a:srgbClr val="6AE6DA"/>
                        </a:solidFill>
                        <a:latin typeface="Cambria Math" panose="02040503050406030204" pitchFamily="18" charset="0"/>
                      </a:rPr>
                      <m:t>𝑝</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e>
                      <m:e>
                        <m:r>
                          <a:rPr lang="fr-FR" sz="2400" i="1">
                            <a:solidFill>
                              <a:srgbClr val="6AE6DA"/>
                            </a:solidFill>
                            <a:latin typeface="Cambria Math" panose="02040503050406030204" pitchFamily="18" charset="0"/>
                            <a:ea typeface="Cambria Math" panose="02040503050406030204" pitchFamily="18" charset="0"/>
                          </a:rPr>
                          <m:t>𝑦</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en-GB" sz="2400" i="1">
                            <a:solidFill>
                              <a:srgbClr val="FFDD29"/>
                            </a:solidFill>
                            <a:latin typeface="Cambria Math" panose="02040503050406030204" pitchFamily="18" charset="0"/>
                            <a:ea typeface="Cambria Math" panose="02040503050406030204" pitchFamily="18" charset="0"/>
                          </a:rPr>
                          <m:t>𝑝</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r>
                          <a:rPr lang="en-GB" sz="2400" i="1">
                            <a:solidFill>
                              <a:srgbClr val="53D4FF"/>
                            </a:solidFill>
                            <a:latin typeface="Cambria Math" panose="02040503050406030204" pitchFamily="18" charset="0"/>
                            <a:ea typeface="Cambria Math" panose="02040503050406030204" pitchFamily="18" charset="0"/>
                          </a:rPr>
                          <m:t>𝑝</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fr-FR" sz="2400" i="1">
                            <a:solidFill>
                              <a:srgbClr val="53D4FF"/>
                            </a:solidFill>
                            <a:latin typeface="Cambria Math" panose="02040503050406030204" pitchFamily="18" charset="0"/>
                            <a:ea typeface="Cambria Math" panose="02040503050406030204" pitchFamily="18" charset="0"/>
                          </a:rPr>
                          <m:t>)</m:t>
                        </m:r>
                      </m:num>
                      <m:den>
                        <m:r>
                          <a:rPr lang="en-GB" sz="2400" i="1">
                            <a:solidFill>
                              <a:srgbClr val="FF66FF"/>
                            </a:solidFill>
                            <a:latin typeface="Cambria Math" panose="02040503050406030204" pitchFamily="18" charset="0"/>
                            <a:ea typeface="Cambria Math" panose="02040503050406030204" pitchFamily="18" charset="0"/>
                          </a:rPr>
                          <m:t>𝑝</m:t>
                        </m:r>
                        <m:r>
                          <a:rPr lang="fr-FR" sz="2400" i="1">
                            <a:solidFill>
                              <a:srgbClr val="FF66FF"/>
                            </a:solidFill>
                            <a:latin typeface="Cambria Math" panose="02040503050406030204" pitchFamily="18" charset="0"/>
                            <a:ea typeface="Cambria Math" panose="02040503050406030204" pitchFamily="18" charset="0"/>
                          </a:rPr>
                          <m:t>(</m:t>
                        </m:r>
                        <m:r>
                          <a:rPr lang="fr-FR" sz="2400" i="1">
                            <a:solidFill>
                              <a:srgbClr val="FF66FF"/>
                            </a:solidFill>
                            <a:latin typeface="Cambria Math" panose="02040503050406030204" pitchFamily="18" charset="0"/>
                            <a:ea typeface="Cambria Math" panose="02040503050406030204" pitchFamily="18" charset="0"/>
                          </a:rPr>
                          <m:t>𝑦</m:t>
                        </m:r>
                        <m:r>
                          <a:rPr lang="fr-FR" sz="2400" i="1">
                            <a:solidFill>
                              <a:srgbClr val="FF66FF"/>
                            </a:solidFill>
                            <a:latin typeface="Cambria Math" panose="02040503050406030204" pitchFamily="18" charset="0"/>
                            <a:ea typeface="Cambria Math" panose="02040503050406030204" pitchFamily="18" charset="0"/>
                          </a:rPr>
                          <m:t>)</m:t>
                        </m:r>
                      </m:den>
                    </m:f>
                    <m:r>
                      <a:rPr lang="en-US" sz="2400" i="1">
                        <a:solidFill>
                          <a:srgbClr val="FF66FF"/>
                        </a:solidFill>
                        <a:latin typeface="Cambria Math" panose="02040503050406030204" pitchFamily="18" charset="0"/>
                        <a:ea typeface="Cambria Math" panose="02040503050406030204" pitchFamily="18" charset="0"/>
                      </a:rPr>
                      <m:t> </m:t>
                    </m:r>
                  </m:oMath>
                </a14:m>
                <a:r>
                  <a:rPr lang="fr-FR" sz="2400" i="1" dirty="0">
                    <a:latin typeface="Cambria Math" panose="02040503050406030204" pitchFamily="18" charset="0"/>
                    <a:ea typeface="Cambria Math" panose="02040503050406030204" pitchFamily="18" charset="0"/>
                  </a:rPr>
                  <a:t>				             </a:t>
                </a:r>
                <a:r>
                  <a:rPr lang="en-GB" sz="2400" dirty="0">
                    <a:solidFill>
                      <a:srgbClr val="6AE6DA"/>
                    </a:solidFill>
                  </a:rPr>
                  <a:t> </a:t>
                </a:r>
                <a14:m>
                  <m:oMath xmlns:m="http://schemas.openxmlformats.org/officeDocument/2006/math">
                    <m:f>
                      <m:fPr>
                        <m:ctrlPr>
                          <a:rPr lang="en-GB" sz="2400" i="1">
                            <a:solidFill>
                              <a:srgbClr val="6AE6DA"/>
                            </a:solidFill>
                            <a:latin typeface="Cambria Math" panose="02040503050406030204" pitchFamily="18" charset="0"/>
                          </a:rPr>
                        </m:ctrlPr>
                      </m:fPr>
                      <m:num>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1</m:t>
                            </m:r>
                          </m:e>
                          <m:e>
                            <m:r>
                              <a:rPr lang="fr-FR" sz="2400" i="1">
                                <a:solidFill>
                                  <a:srgbClr val="6AE6DA"/>
                                </a:solidFill>
                                <a:latin typeface="Cambria Math" panose="02040503050406030204" pitchFamily="18" charset="0"/>
                                <a:ea typeface="Cambria Math" panose="02040503050406030204" pitchFamily="18" charset="0"/>
                              </a:rPr>
                              <m:t>𝑦</m:t>
                            </m:r>
                          </m:e>
                        </m:d>
                      </m:num>
                      <m:den>
                        <m:r>
                          <a:rPr lang="fr-FR" sz="2400" i="1">
                            <a:solidFill>
                              <a:srgbClr val="6AE6DA"/>
                            </a:solidFill>
                            <a:latin typeface="Cambria Math" panose="02040503050406030204" pitchFamily="18" charset="0"/>
                          </a:rPr>
                          <m:t>𝑃</m:t>
                        </m:r>
                        <m:d>
                          <m:dPr>
                            <m:ctrlPr>
                              <a:rPr lang="fr-FR" sz="2400" i="1">
                                <a:solidFill>
                                  <a:srgbClr val="6AE6DA"/>
                                </a:solidFill>
                                <a:latin typeface="Cambria Math" panose="02040503050406030204" pitchFamily="18" charset="0"/>
                              </a:rPr>
                            </m:ctrlPr>
                          </m:dPr>
                          <m:e>
                            <m:r>
                              <a:rPr lang="en-US" sz="2400" i="1">
                                <a:solidFill>
                                  <a:srgbClr val="6AE6DA"/>
                                </a:solidFill>
                                <a:latin typeface="Cambria Math" panose="02040503050406030204" pitchFamily="18" charset="0"/>
                                <a:ea typeface="Cambria Math" panose="02040503050406030204" pitchFamily="18" charset="0"/>
                              </a:rPr>
                              <m:t>𝑚</m:t>
                            </m:r>
                            <m:r>
                              <a:rPr lang="en-US" sz="2400" i="1" baseline="-25000">
                                <a:solidFill>
                                  <a:srgbClr val="6AE6DA"/>
                                </a:solidFill>
                                <a:latin typeface="Cambria Math" panose="02040503050406030204" pitchFamily="18" charset="0"/>
                                <a:ea typeface="Cambria Math" panose="02040503050406030204" pitchFamily="18" charset="0"/>
                              </a:rPr>
                              <m:t>2</m:t>
                            </m:r>
                          </m:e>
                          <m:e>
                            <m:r>
                              <a:rPr lang="fr-FR" sz="2400" i="1">
                                <a:solidFill>
                                  <a:srgbClr val="6AE6DA"/>
                                </a:solidFill>
                                <a:latin typeface="Cambria Math" panose="02040503050406030204" pitchFamily="18" charset="0"/>
                                <a:ea typeface="Cambria Math" panose="02040503050406030204" pitchFamily="18" charset="0"/>
                              </a:rPr>
                              <m:t>𝑦</m:t>
                            </m:r>
                          </m:e>
                        </m:d>
                      </m:den>
                    </m:f>
                  </m:oMath>
                </a14:m>
                <a:r>
                  <a:rPr lang="en-GB" sz="2400" dirty="0"/>
                  <a:t> = </a:t>
                </a:r>
                <a14:m>
                  <m:oMath xmlns:m="http://schemas.openxmlformats.org/officeDocument/2006/math">
                    <m:f>
                      <m:fPr>
                        <m:ctrlPr>
                          <a:rPr lang="en-GB" sz="2400" i="1">
                            <a:solidFill>
                              <a:srgbClr val="FFDD29"/>
                            </a:solidFill>
                            <a:latin typeface="Cambria Math" panose="02040503050406030204" pitchFamily="18" charset="0"/>
                          </a:rPr>
                        </m:ctrlPr>
                      </m:fPr>
                      <m:num>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1</m:t>
                            </m:r>
                          </m:e>
                        </m:d>
                      </m:num>
                      <m:den>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r>
                              <a:rPr lang="en-US" sz="2400" i="1" baseline="-25000">
                                <a:solidFill>
                                  <a:srgbClr val="FFDD29"/>
                                </a:solidFill>
                                <a:latin typeface="Cambria Math" panose="02040503050406030204" pitchFamily="18" charset="0"/>
                                <a:ea typeface="Cambria Math" panose="02040503050406030204" pitchFamily="18" charset="0"/>
                              </a:rPr>
                              <m:t>2</m:t>
                            </m:r>
                          </m:e>
                        </m:d>
                      </m:den>
                    </m:f>
                  </m:oMath>
                </a14:m>
                <a:r>
                  <a:rPr lang="en-GB" sz="2400" dirty="0">
                    <a:solidFill>
                      <a:srgbClr val="FFDD29"/>
                    </a:solidFill>
                  </a:rPr>
                  <a:t>  </a:t>
                </a:r>
                <a14:m>
                  <m:oMath xmlns:m="http://schemas.openxmlformats.org/officeDocument/2006/math">
                    <m:f>
                      <m:fPr>
                        <m:ctrlPr>
                          <a:rPr lang="en-GB" sz="2400" i="1">
                            <a:solidFill>
                              <a:srgbClr val="53D4FF"/>
                            </a:solidFill>
                            <a:latin typeface="Cambria Math" panose="02040503050406030204" pitchFamily="18" charset="0"/>
                          </a:rPr>
                        </m:ctrlPr>
                      </m:fPr>
                      <m:num>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1</m:t>
                        </m:r>
                        <m:r>
                          <a:rPr lang="fr-FR" sz="2400" i="1">
                            <a:solidFill>
                              <a:srgbClr val="53D4FF"/>
                            </a:solidFill>
                            <a:latin typeface="Cambria Math" panose="02040503050406030204" pitchFamily="18" charset="0"/>
                            <a:ea typeface="Cambria Math" panose="02040503050406030204" pitchFamily="18" charset="0"/>
                          </a:rPr>
                          <m:t>)</m:t>
                        </m:r>
                      </m:num>
                      <m:den>
                        <m:r>
                          <a:rPr lang="fr-FR" sz="2400" i="1">
                            <a:solidFill>
                              <a:srgbClr val="53D4FF"/>
                            </a:solidFill>
                            <a:latin typeface="Cambria Math" panose="02040503050406030204" pitchFamily="18" charset="0"/>
                            <a:ea typeface="Cambria Math" panose="02040503050406030204" pitchFamily="18" charset="0"/>
                          </a:rPr>
                          <m:t>𝑃</m:t>
                        </m:r>
                        <m:r>
                          <a:rPr lang="fr-FR" sz="2400" i="1">
                            <a:solidFill>
                              <a:srgbClr val="53D4FF"/>
                            </a:solidFill>
                            <a:latin typeface="Cambria Math" panose="02040503050406030204" pitchFamily="18" charset="0"/>
                            <a:ea typeface="Cambria Math" panose="02040503050406030204" pitchFamily="18" charset="0"/>
                          </a:rPr>
                          <m:t>(</m:t>
                        </m:r>
                        <m:r>
                          <a:rPr lang="fr-FR" sz="2400" i="1">
                            <a:solidFill>
                              <a:srgbClr val="53D4FF"/>
                            </a:solidFill>
                            <a:latin typeface="Cambria Math" panose="02040503050406030204" pitchFamily="18" charset="0"/>
                            <a:ea typeface="Cambria Math" panose="02040503050406030204" pitchFamily="18" charset="0"/>
                          </a:rPr>
                          <m:t>𝑚</m:t>
                        </m:r>
                        <m:r>
                          <a:rPr lang="en-US" sz="2400" i="1" baseline="-25000">
                            <a:solidFill>
                              <a:srgbClr val="53D4FF"/>
                            </a:solidFill>
                            <a:latin typeface="Cambria Math" panose="02040503050406030204" pitchFamily="18" charset="0"/>
                            <a:ea typeface="Cambria Math" panose="02040503050406030204" pitchFamily="18" charset="0"/>
                          </a:rPr>
                          <m:t>2</m:t>
                        </m:r>
                        <m:r>
                          <a:rPr lang="fr-FR" sz="2400" i="1">
                            <a:solidFill>
                              <a:srgbClr val="53D4FF"/>
                            </a:solidFill>
                            <a:latin typeface="Cambria Math" panose="02040503050406030204" pitchFamily="18" charset="0"/>
                            <a:ea typeface="Cambria Math" panose="02040503050406030204" pitchFamily="18" charset="0"/>
                          </a:rPr>
                          <m:t>)</m:t>
                        </m:r>
                      </m:den>
                    </m:f>
                  </m:oMath>
                </a14:m>
                <a:endParaRPr lang="en-US" sz="2400" dirty="0">
                  <a:solidFill>
                    <a:srgbClr val="00B050"/>
                  </a:solidFill>
                  <a:ea typeface="Cambria Math" panose="02040503050406030204" pitchFamily="18" charset="0"/>
                </a:endParaRPr>
              </a:p>
              <a:p>
                <a:pPr marL="0" indent="0">
                  <a:buNone/>
                </a:pPr>
                <a:endParaRPr lang="en-GB" sz="2400" dirty="0"/>
              </a:p>
              <a:p>
                <a:pPr marL="0" indent="0" algn="ctr">
                  <a:buNone/>
                </a:pPr>
                <a14:m>
                  <m:oMath xmlns:m="http://schemas.openxmlformats.org/officeDocument/2006/math">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𝑦</m:t>
                        </m:r>
                      </m:e>
                      <m:e>
                        <m:r>
                          <a:rPr lang="fr-FR" sz="2400" i="1">
                            <a:solidFill>
                              <a:srgbClr val="FFDD29"/>
                            </a:solidFill>
                            <a:latin typeface="Cambria Math" panose="02040503050406030204" pitchFamily="18" charset="0"/>
                            <a:ea typeface="Cambria Math" panose="02040503050406030204" pitchFamily="18" charset="0"/>
                          </a:rPr>
                          <m:t>𝑚</m:t>
                        </m:r>
                      </m:e>
                    </m:d>
                  </m:oMath>
                </a14:m>
                <a:r>
                  <a:rPr lang="en-GB" sz="2400" dirty="0"/>
                  <a:t>= </a:t>
                </a:r>
                <a14:m>
                  <m:oMath xmlns:m="http://schemas.openxmlformats.org/officeDocument/2006/math">
                    <m:nary>
                      <m:naryPr>
                        <m:limLoc m:val="undOvr"/>
                        <m:subHide m:val="on"/>
                        <m:supHide m:val="on"/>
                        <m:ctrlPr>
                          <a:rPr lang="en-GB" sz="2400" i="1" dirty="0">
                            <a:solidFill>
                              <a:srgbClr val="9437FF"/>
                            </a:solidFill>
                            <a:latin typeface="Cambria Math" panose="02040503050406030204" pitchFamily="18" charset="0"/>
                          </a:rPr>
                        </m:ctrlPr>
                      </m:naryPr>
                      <m:sub/>
                      <m:sup/>
                      <m:e>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𝑦</m:t>
                            </m:r>
                          </m:e>
                          <m:e>
                            <m:r>
                              <a:rPr lang="fr-FR" sz="2400" i="1">
                                <a:solidFill>
                                  <a:srgbClr val="9437FF"/>
                                </a:solidFill>
                                <a:latin typeface="Cambria Math" panose="02040503050406030204" pitchFamily="18" charset="0"/>
                                <a:ea typeface="Cambria Math" panose="02040503050406030204" pitchFamily="18" charset="0"/>
                              </a:rPr>
                              <m:t>𝜃</m:t>
                            </m:r>
                          </m:e>
                        </m:d>
                        <m:r>
                          <a:rPr lang="fr-FR" sz="2400" i="1">
                            <a:solidFill>
                              <a:srgbClr val="9437FF"/>
                            </a:solidFill>
                            <a:latin typeface="Cambria Math" panose="02040503050406030204" pitchFamily="18" charset="0"/>
                            <a:ea typeface="Cambria Math" panose="02040503050406030204" pitchFamily="18" charset="0"/>
                          </a:rPr>
                          <m:t>𝑃</m:t>
                        </m:r>
                        <m:d>
                          <m:dPr>
                            <m:ctrlPr>
                              <a:rPr lang="fr-FR" sz="2400" i="1">
                                <a:solidFill>
                                  <a:srgbClr val="9437FF"/>
                                </a:solidFill>
                                <a:latin typeface="Cambria Math" panose="02040503050406030204" pitchFamily="18" charset="0"/>
                                <a:ea typeface="Cambria Math" panose="02040503050406030204" pitchFamily="18" charset="0"/>
                              </a:rPr>
                            </m:ctrlPr>
                          </m:dPr>
                          <m:e>
                            <m:r>
                              <a:rPr lang="fr-FR" sz="2400" i="1">
                                <a:solidFill>
                                  <a:srgbClr val="9437FF"/>
                                </a:solidFill>
                                <a:latin typeface="Cambria Math" panose="02040503050406030204" pitchFamily="18" charset="0"/>
                                <a:ea typeface="Cambria Math" panose="02040503050406030204" pitchFamily="18" charset="0"/>
                              </a:rPr>
                              <m:t>𝜃</m:t>
                            </m:r>
                          </m:e>
                          <m:e>
                            <m:r>
                              <a:rPr lang="en-US" sz="2400" i="1">
                                <a:solidFill>
                                  <a:srgbClr val="9437FF"/>
                                </a:solidFill>
                                <a:latin typeface="Cambria Math" panose="02040503050406030204" pitchFamily="18" charset="0"/>
                                <a:ea typeface="Cambria Math" panose="02040503050406030204" pitchFamily="18" charset="0"/>
                              </a:rPr>
                              <m:t>𝑚</m:t>
                            </m:r>
                          </m:e>
                        </m:d>
                      </m:e>
                    </m:nary>
                    <m:r>
                      <a:rPr lang="en-GB" sz="2400" i="1" dirty="0">
                        <a:solidFill>
                          <a:srgbClr val="9437FF"/>
                        </a:solidFill>
                        <a:latin typeface="Cambria Math" panose="02040503050406030204" pitchFamily="18" charset="0"/>
                      </a:rPr>
                      <m:t>𝑑</m:t>
                    </m:r>
                    <m:r>
                      <a:rPr lang="fr-FR" sz="2400" i="1">
                        <a:solidFill>
                          <a:srgbClr val="9437FF"/>
                        </a:solidFill>
                        <a:latin typeface="Cambria Math" panose="02040503050406030204" pitchFamily="18" charset="0"/>
                        <a:ea typeface="Cambria Math" panose="02040503050406030204" pitchFamily="18" charset="0"/>
                      </a:rPr>
                      <m:t>𝜃</m:t>
                    </m:r>
                  </m:oMath>
                </a14:m>
                <a:endParaRPr lang="en-GB" sz="2400" dirty="0">
                  <a:solidFill>
                    <a:srgbClr val="9437FF"/>
                  </a:solidFill>
                </a:endParaRPr>
              </a:p>
              <a:p>
                <a:pPr marL="0" indent="0">
                  <a:buFont typeface="Arial" panose="020B0604020202020204" pitchFamily="34" charset="0"/>
                  <a:buNone/>
                </a:pPr>
                <a:r>
                  <a:rPr lang="en-GB" sz="2400" dirty="0"/>
                  <a:t> </a:t>
                </a: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121"/>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xmlns="" id="{E1203824-0E2C-B149-BDCE-4CC49356CC0F}"/>
              </a:ext>
            </a:extLst>
          </p:cNvPr>
          <p:cNvSpPr txBox="1">
            <a:spLocks/>
          </p:cNvSpPr>
          <p:nvPr/>
        </p:nvSpPr>
        <p:spPr>
          <a:xfrm>
            <a:off x="838198" y="3392323"/>
            <a:ext cx="10515600" cy="222165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Conjugate prior:</a:t>
            </a:r>
          </a:p>
          <a:p>
            <a:pPr marL="0" indent="0" algn="ctr">
              <a:buFont typeface="Arial" panose="020B0604020202020204" pitchFamily="34" charset="0"/>
              <a:buNone/>
            </a:pPr>
            <a:r>
              <a:rPr lang="en-GB" sz="2400" dirty="0">
                <a:latin typeface="Candara" panose="020E0502030303020204" pitchFamily="34" charset="0"/>
              </a:rPr>
              <a:t>Calculate the integral exactly</a:t>
            </a: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a:p>
            <a:pPr marL="0" indent="0" algn="ctr">
              <a:buFont typeface="Arial" panose="020B0604020202020204" pitchFamily="34" charset="0"/>
              <a:buNone/>
            </a:pPr>
            <a:r>
              <a:rPr lang="en-GB" sz="2400" dirty="0">
                <a:latin typeface="Candara" panose="020E0502030303020204" pitchFamily="34" charset="0"/>
              </a:rPr>
              <a:t>Non-Conjugate prior:</a:t>
            </a:r>
          </a:p>
          <a:p>
            <a:pPr marL="0" indent="0" algn="ctr">
              <a:buFont typeface="Arial" panose="020B0604020202020204" pitchFamily="34" charset="0"/>
              <a:buNone/>
            </a:pPr>
            <a:r>
              <a:rPr lang="en-GB" sz="2400" dirty="0">
                <a:latin typeface="Candara" panose="020E0502030303020204" pitchFamily="34" charset="0"/>
              </a:rPr>
              <a:t>Need to approximate. Methods include AIC and BIC</a:t>
            </a:r>
          </a:p>
          <a:p>
            <a:pPr marL="0" indent="0" algn="ctr">
              <a:buFont typeface="Arial" panose="020B0604020202020204" pitchFamily="34" charse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xmlns="" id="{3975C886-D880-E14C-8481-CF37F862A8C7}"/>
              </a:ext>
            </a:extLst>
          </p:cNvPr>
          <p:cNvSpPr/>
          <p:nvPr/>
        </p:nvSpPr>
        <p:spPr>
          <a:xfrm>
            <a:off x="2459426" y="6018710"/>
            <a:ext cx="7273145" cy="461665"/>
          </a:xfrm>
          <a:prstGeom prst="rect">
            <a:avLst/>
          </a:prstGeom>
        </p:spPr>
        <p:txBody>
          <a:bodyPr wrap="none">
            <a:spAutoFit/>
          </a:bodyPr>
          <a:lstStyle/>
          <a:p>
            <a:r>
              <a:rPr lang="en-US" sz="2400" dirty="0">
                <a:latin typeface="Candara" panose="020E0502030303020204" pitchFamily="34" charset="0"/>
              </a:rPr>
              <a:t>Bayes Factor &gt; 1, then model 1 is a better fit to the data</a:t>
            </a:r>
            <a:endParaRPr lang="en-GB" sz="2400" dirty="0">
              <a:solidFill>
                <a:srgbClr val="4472C4"/>
              </a:solidFill>
              <a:latin typeface="Candara" panose="020E0502030303020204" pitchFamily="34" charset="0"/>
            </a:endParaRPr>
          </a:p>
        </p:txBody>
      </p:sp>
      <p:sp>
        <p:nvSpPr>
          <p:cNvPr id="8" name="Rectangle 7">
            <a:extLst>
              <a:ext uri="{FF2B5EF4-FFF2-40B4-BE49-F238E27FC236}">
                <a16:creationId xmlns:a16="http://schemas.microsoft.com/office/drawing/2014/main" xmlns="" id="{F4086374-270D-7A46-8000-C27BBECBBFBD}"/>
              </a:ext>
            </a:extLst>
          </p:cNvPr>
          <p:cNvSpPr/>
          <p:nvPr/>
        </p:nvSpPr>
        <p:spPr>
          <a:xfrm>
            <a:off x="9456868" y="1193960"/>
            <a:ext cx="1097280" cy="826683"/>
          </a:xfrm>
          <a:prstGeom prst="rect">
            <a:avLst/>
          </a:prstGeom>
          <a:noFill/>
          <a:ln w="38100">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535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Approximate Bayesian Computation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Estimate posterior:</a:t>
            </a:r>
          </a:p>
          <a:p>
            <a:pPr marL="0" indent="0">
              <a:buNone/>
            </a:pPr>
            <a:r>
              <a:rPr lang="en-GB" sz="2400" dirty="0">
                <a:latin typeface="Candara" panose="020E0502030303020204" pitchFamily="34" charset="0"/>
              </a:rPr>
              <a:t>Rejection method: posterior is approximated as the proportion of accepted simulations for the model, and whichever model has a higher proportion of accepted simulations is considered a better fit.</a:t>
            </a:r>
          </a:p>
          <a:p>
            <a:pPr marL="0" inden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2737967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Approximate Bayesian Computation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Estimate posterior:</a:t>
            </a:r>
          </a:p>
          <a:p>
            <a:pPr marL="0" indent="0">
              <a:buNone/>
            </a:pPr>
            <a:r>
              <a:rPr lang="en-GB" sz="2400" dirty="0">
                <a:latin typeface="Candara" panose="020E0502030303020204" pitchFamily="34" charset="0"/>
              </a:rPr>
              <a:t>Rejection method: posterior is approximated as the proportion of accepted simulations for the model, and whichever model has a higher proportion of accepted simulations is considered a better fit.</a:t>
            </a:r>
          </a:p>
          <a:p>
            <a:pPr marL="0" indent="0">
              <a:buNone/>
            </a:pPr>
            <a:endParaRPr lang="en-GB" sz="2400" dirty="0">
              <a:latin typeface="Candara" panose="020E0502030303020204" pitchFamily="34" charset="0"/>
            </a:endParaRPr>
          </a:p>
          <a:p>
            <a:pPr marL="0" indent="0">
              <a:buNone/>
            </a:pPr>
            <a:r>
              <a:rPr lang="en-GB" sz="2400" dirty="0"/>
              <a:t>Hypothesis testing:</a:t>
            </a:r>
          </a:p>
          <a:p>
            <a:pPr marL="0" indent="0">
              <a:buNone/>
            </a:pPr>
            <a:r>
              <a:rPr lang="en-GB" sz="2400" dirty="0"/>
              <a:t>Can also do formal hypothesis testing where the test statistic is the median of the distance between the accepted summary statistics and the observed summary statistics. </a:t>
            </a: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Font typeface="Arial" panose="020B0604020202020204" pitchFamily="34" charset="0"/>
              <a:buNone/>
            </a:pPr>
            <a:endParaRPr lang="en-GB" sz="2400" dirty="0">
              <a:latin typeface="Candara" panose="020E0502030303020204" pitchFamily="34" charset="0"/>
            </a:endParaRPr>
          </a:p>
        </p:txBody>
      </p:sp>
    </p:spTree>
    <p:extLst>
      <p:ext uri="{BB962C8B-B14F-4D97-AF65-F5344CB8AC3E}">
        <p14:creationId xmlns:p14="http://schemas.microsoft.com/office/powerpoint/2010/main" val="1841643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b="1" dirty="0"/>
              <a:t>Predictive accuracy</a:t>
            </a:r>
          </a:p>
          <a:p>
            <a:pPr>
              <a:lnSpc>
                <a:spcPct val="100000"/>
              </a:lnSpc>
            </a:pPr>
            <a:r>
              <a:rPr lang="en-US" sz="2400" dirty="0"/>
              <a:t>Group level selection</a:t>
            </a:r>
          </a:p>
        </p:txBody>
      </p:sp>
    </p:spTree>
    <p:extLst>
      <p:ext uri="{BB962C8B-B14F-4D97-AF65-F5344CB8AC3E}">
        <p14:creationId xmlns:p14="http://schemas.microsoft.com/office/powerpoint/2010/main" val="1631577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p:txBody>
      </p:sp>
    </p:spTree>
    <p:extLst>
      <p:ext uri="{BB962C8B-B14F-4D97-AF65-F5344CB8AC3E}">
        <p14:creationId xmlns:p14="http://schemas.microsoft.com/office/powerpoint/2010/main" val="2059309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Can fit the models from our dataset to a separate dataset which used the same hip-hop vs ballet dancer task and see how well our models fit this new dataset.</a:t>
            </a:r>
          </a:p>
          <a:p>
            <a:pPr marL="0" inden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xmlns="" id="{8A593752-960C-B34D-957B-5526098A07BB}"/>
              </a:ext>
            </a:extLst>
          </p:cNvPr>
          <p:cNvSpPr/>
          <p:nvPr/>
        </p:nvSpPr>
        <p:spPr>
          <a:xfrm>
            <a:off x="1851213" y="3931024"/>
            <a:ext cx="3926541" cy="394447"/>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 sample</a:t>
            </a:r>
          </a:p>
        </p:txBody>
      </p:sp>
      <p:sp>
        <p:nvSpPr>
          <p:cNvPr id="5" name="Rectangle 4">
            <a:extLst>
              <a:ext uri="{FF2B5EF4-FFF2-40B4-BE49-F238E27FC236}">
                <a16:creationId xmlns:a16="http://schemas.microsoft.com/office/drawing/2014/main" xmlns="" id="{FC30D8BF-D069-9449-9C7B-3104AA47D941}"/>
              </a:ext>
            </a:extLst>
          </p:cNvPr>
          <p:cNvSpPr/>
          <p:nvPr/>
        </p:nvSpPr>
        <p:spPr>
          <a:xfrm>
            <a:off x="6414247" y="3931024"/>
            <a:ext cx="3926541"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sample</a:t>
            </a:r>
          </a:p>
        </p:txBody>
      </p:sp>
      <p:sp>
        <p:nvSpPr>
          <p:cNvPr id="3" name="Left Brace 2">
            <a:extLst>
              <a:ext uri="{FF2B5EF4-FFF2-40B4-BE49-F238E27FC236}">
                <a16:creationId xmlns:a16="http://schemas.microsoft.com/office/drawing/2014/main" xmlns="" id="{92B81265-5417-7243-81D5-4A7170DF35B5}"/>
              </a:ext>
            </a:extLst>
          </p:cNvPr>
          <p:cNvSpPr/>
          <p:nvPr/>
        </p:nvSpPr>
        <p:spPr>
          <a:xfrm rot="5400000">
            <a:off x="361725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27D69E9-85C1-B640-B2F8-CDD1D9265B67}"/>
              </a:ext>
            </a:extLst>
          </p:cNvPr>
          <p:cNvSpPr txBox="1"/>
          <p:nvPr/>
        </p:nvSpPr>
        <p:spPr>
          <a:xfrm>
            <a:off x="2935941" y="3244334"/>
            <a:ext cx="1757082" cy="369332"/>
          </a:xfrm>
          <a:prstGeom prst="rect">
            <a:avLst/>
          </a:prstGeom>
          <a:noFill/>
        </p:spPr>
        <p:txBody>
          <a:bodyPr wrap="square" rtlCol="0">
            <a:spAutoFit/>
          </a:bodyPr>
          <a:lstStyle/>
          <a:p>
            <a:pPr algn="ctr"/>
            <a:r>
              <a:rPr lang="en-US" dirty="0"/>
              <a:t>Our dataset</a:t>
            </a:r>
          </a:p>
        </p:txBody>
      </p:sp>
      <p:sp>
        <p:nvSpPr>
          <p:cNvPr id="8" name="Left Brace 7">
            <a:extLst>
              <a:ext uri="{FF2B5EF4-FFF2-40B4-BE49-F238E27FC236}">
                <a16:creationId xmlns:a16="http://schemas.microsoft.com/office/drawing/2014/main" xmlns="" id="{F26882A5-48C7-F148-98DE-0CB02E16056B}"/>
              </a:ext>
            </a:extLst>
          </p:cNvPr>
          <p:cNvSpPr/>
          <p:nvPr/>
        </p:nvSpPr>
        <p:spPr>
          <a:xfrm rot="5400000">
            <a:off x="822791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6AA4B4E3-0283-2445-BBE9-38409D7F8DAA}"/>
              </a:ext>
            </a:extLst>
          </p:cNvPr>
          <p:cNvSpPr txBox="1"/>
          <p:nvPr/>
        </p:nvSpPr>
        <p:spPr>
          <a:xfrm>
            <a:off x="7546601" y="3244334"/>
            <a:ext cx="1757082" cy="369332"/>
          </a:xfrm>
          <a:prstGeom prst="rect">
            <a:avLst/>
          </a:prstGeom>
          <a:noFill/>
        </p:spPr>
        <p:txBody>
          <a:bodyPr wrap="square" rtlCol="0">
            <a:spAutoFit/>
          </a:bodyPr>
          <a:lstStyle/>
          <a:p>
            <a:pPr algn="ctr"/>
            <a:r>
              <a:rPr lang="en-US" dirty="0"/>
              <a:t>Separate dataset</a:t>
            </a:r>
          </a:p>
        </p:txBody>
      </p:sp>
    </p:spTree>
    <p:extLst>
      <p:ext uri="{BB962C8B-B14F-4D97-AF65-F5344CB8AC3E}">
        <p14:creationId xmlns:p14="http://schemas.microsoft.com/office/powerpoint/2010/main" val="2367287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Can fit the models from our dataset to a separate dataset which used the same hip-hop vs ballet dancer task and see how well our models fit this new dataset.</a:t>
            </a:r>
          </a:p>
          <a:p>
            <a:pPr marL="0" indent="0">
              <a:buNone/>
            </a:pPr>
            <a:endParaRPr lang="en-GB" sz="2400" dirty="0">
              <a:latin typeface="Candara" panose="020E0502030303020204" pitchFamily="34" charset="0"/>
            </a:endParaRPr>
          </a:p>
        </p:txBody>
      </p:sp>
      <p:sp>
        <p:nvSpPr>
          <p:cNvPr id="2" name="Rectangle 1">
            <a:extLst>
              <a:ext uri="{FF2B5EF4-FFF2-40B4-BE49-F238E27FC236}">
                <a16:creationId xmlns:a16="http://schemas.microsoft.com/office/drawing/2014/main" xmlns="" id="{8A593752-960C-B34D-957B-5526098A07BB}"/>
              </a:ext>
            </a:extLst>
          </p:cNvPr>
          <p:cNvSpPr/>
          <p:nvPr/>
        </p:nvSpPr>
        <p:spPr>
          <a:xfrm>
            <a:off x="1851213" y="3931024"/>
            <a:ext cx="3926541" cy="394447"/>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 sample</a:t>
            </a:r>
          </a:p>
        </p:txBody>
      </p:sp>
      <p:sp>
        <p:nvSpPr>
          <p:cNvPr id="5" name="Rectangle 4">
            <a:extLst>
              <a:ext uri="{FF2B5EF4-FFF2-40B4-BE49-F238E27FC236}">
                <a16:creationId xmlns:a16="http://schemas.microsoft.com/office/drawing/2014/main" xmlns="" id="{FC30D8BF-D069-9449-9C7B-3104AA47D941}"/>
              </a:ext>
            </a:extLst>
          </p:cNvPr>
          <p:cNvSpPr/>
          <p:nvPr/>
        </p:nvSpPr>
        <p:spPr>
          <a:xfrm>
            <a:off x="6414247" y="3931024"/>
            <a:ext cx="3926541"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sample</a:t>
            </a:r>
          </a:p>
        </p:txBody>
      </p:sp>
      <p:sp>
        <p:nvSpPr>
          <p:cNvPr id="3" name="Left Brace 2">
            <a:extLst>
              <a:ext uri="{FF2B5EF4-FFF2-40B4-BE49-F238E27FC236}">
                <a16:creationId xmlns:a16="http://schemas.microsoft.com/office/drawing/2014/main" xmlns="" id="{92B81265-5417-7243-81D5-4A7170DF35B5}"/>
              </a:ext>
            </a:extLst>
          </p:cNvPr>
          <p:cNvSpPr/>
          <p:nvPr/>
        </p:nvSpPr>
        <p:spPr>
          <a:xfrm rot="5400000">
            <a:off x="361725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27D69E9-85C1-B640-B2F8-CDD1D9265B67}"/>
              </a:ext>
            </a:extLst>
          </p:cNvPr>
          <p:cNvSpPr txBox="1"/>
          <p:nvPr/>
        </p:nvSpPr>
        <p:spPr>
          <a:xfrm>
            <a:off x="2935941" y="3244334"/>
            <a:ext cx="1757082" cy="369332"/>
          </a:xfrm>
          <a:prstGeom prst="rect">
            <a:avLst/>
          </a:prstGeom>
          <a:noFill/>
        </p:spPr>
        <p:txBody>
          <a:bodyPr wrap="square" rtlCol="0">
            <a:spAutoFit/>
          </a:bodyPr>
          <a:lstStyle/>
          <a:p>
            <a:pPr algn="ctr"/>
            <a:r>
              <a:rPr lang="en-US" dirty="0"/>
              <a:t>Our dataset</a:t>
            </a:r>
          </a:p>
        </p:txBody>
      </p:sp>
      <p:sp>
        <p:nvSpPr>
          <p:cNvPr id="8" name="Left Brace 7">
            <a:extLst>
              <a:ext uri="{FF2B5EF4-FFF2-40B4-BE49-F238E27FC236}">
                <a16:creationId xmlns:a16="http://schemas.microsoft.com/office/drawing/2014/main" xmlns="" id="{F26882A5-48C7-F148-98DE-0CB02E16056B}"/>
              </a:ext>
            </a:extLst>
          </p:cNvPr>
          <p:cNvSpPr/>
          <p:nvPr/>
        </p:nvSpPr>
        <p:spPr>
          <a:xfrm rot="5400000">
            <a:off x="8227918"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6AA4B4E3-0283-2445-BBE9-38409D7F8DAA}"/>
              </a:ext>
            </a:extLst>
          </p:cNvPr>
          <p:cNvSpPr txBox="1"/>
          <p:nvPr/>
        </p:nvSpPr>
        <p:spPr>
          <a:xfrm>
            <a:off x="7546601" y="3244334"/>
            <a:ext cx="1757082" cy="369332"/>
          </a:xfrm>
          <a:prstGeom prst="rect">
            <a:avLst/>
          </a:prstGeom>
          <a:noFill/>
        </p:spPr>
        <p:txBody>
          <a:bodyPr wrap="square" rtlCol="0">
            <a:spAutoFit/>
          </a:bodyPr>
          <a:lstStyle/>
          <a:p>
            <a:pPr algn="ctr"/>
            <a:r>
              <a:rPr lang="en-US" dirty="0"/>
              <a:t>Separate dataset</a:t>
            </a:r>
          </a:p>
        </p:txBody>
      </p:sp>
      <p:pic>
        <p:nvPicPr>
          <p:cNvPr id="11" name="Picture 10">
            <a:extLst>
              <a:ext uri="{FF2B5EF4-FFF2-40B4-BE49-F238E27FC236}">
                <a16:creationId xmlns:a16="http://schemas.microsoft.com/office/drawing/2014/main" xmlns="" id="{C21C9B9E-4348-3248-B24C-24C74D81C6BE}"/>
              </a:ext>
            </a:extLst>
          </p:cNvPr>
          <p:cNvPicPr>
            <a:picLocks noChangeAspect="1"/>
          </p:cNvPicPr>
          <p:nvPr/>
        </p:nvPicPr>
        <p:blipFill>
          <a:blip r:embed="rId3"/>
          <a:stretch>
            <a:fillRect/>
          </a:stretch>
        </p:blipFill>
        <p:spPr>
          <a:xfrm>
            <a:off x="8179078" y="3178409"/>
            <a:ext cx="540000" cy="540000"/>
          </a:xfrm>
          <a:prstGeom prst="rect">
            <a:avLst/>
          </a:prstGeom>
        </p:spPr>
      </p:pic>
    </p:spTree>
    <p:extLst>
      <p:ext uri="{BB962C8B-B14F-4D97-AF65-F5344CB8AC3E}">
        <p14:creationId xmlns:p14="http://schemas.microsoft.com/office/powerpoint/2010/main" val="24798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78969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r>
              <a:rPr lang="en-GB" sz="2400" dirty="0">
                <a:latin typeface="Candara" panose="020E0502030303020204" pitchFamily="34" charset="0"/>
              </a:rPr>
              <a:t>		</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16" name="Group 15">
            <a:extLst>
              <a:ext uri="{FF2B5EF4-FFF2-40B4-BE49-F238E27FC236}">
                <a16:creationId xmlns:a16="http://schemas.microsoft.com/office/drawing/2014/main" xmlns="" id="{81F9DF9E-D6FB-E64C-B4B9-551544E1CB03}"/>
              </a:ext>
            </a:extLst>
          </p:cNvPr>
          <p:cNvGrpSpPr/>
          <p:nvPr/>
        </p:nvGrpSpPr>
        <p:grpSpPr>
          <a:xfrm>
            <a:off x="1676132" y="3244334"/>
            <a:ext cx="4273923" cy="1081137"/>
            <a:chOff x="3832972" y="3244334"/>
            <a:chExt cx="4273923" cy="1081137"/>
          </a:xfrm>
        </p:grpSpPr>
        <p:sp>
          <p:nvSpPr>
            <p:cNvPr id="17" name="Rectangle 16">
              <a:extLst>
                <a:ext uri="{FF2B5EF4-FFF2-40B4-BE49-F238E27FC236}">
                  <a16:creationId xmlns:a16="http://schemas.microsoft.com/office/drawing/2014/main" xmlns="" id="{BD37E168-C171-1846-8683-B946B60C39E5}"/>
                </a:ext>
              </a:extLst>
            </p:cNvPr>
            <p:cNvSpPr/>
            <p:nvPr/>
          </p:nvSpPr>
          <p:spPr>
            <a:xfrm>
              <a:off x="4006665" y="3931025"/>
              <a:ext cx="2774541" cy="394446"/>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Calibration</a:t>
              </a:r>
            </a:p>
          </p:txBody>
        </p:sp>
        <p:sp>
          <p:nvSpPr>
            <p:cNvPr id="18" name="Rectangle 17">
              <a:extLst>
                <a:ext uri="{FF2B5EF4-FFF2-40B4-BE49-F238E27FC236}">
                  <a16:creationId xmlns:a16="http://schemas.microsoft.com/office/drawing/2014/main" xmlns="" id="{90EFE1FC-33CE-D64F-AF86-4F5054DF1352}"/>
                </a:ext>
              </a:extLst>
            </p:cNvPr>
            <p:cNvSpPr/>
            <p:nvPr/>
          </p:nvSpPr>
          <p:spPr>
            <a:xfrm>
              <a:off x="6781206" y="3931023"/>
              <a:ext cx="1152000" cy="394447"/>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a:t>
              </a:r>
            </a:p>
          </p:txBody>
        </p:sp>
        <p:sp>
          <p:nvSpPr>
            <p:cNvPr id="19" name="Left Brace 18">
              <a:extLst>
                <a:ext uri="{FF2B5EF4-FFF2-40B4-BE49-F238E27FC236}">
                  <a16:creationId xmlns:a16="http://schemas.microsoft.com/office/drawing/2014/main" xmlns="" id="{72F33CC1-F1CA-3649-B9DC-7D4B593B9D75}"/>
                </a:ext>
              </a:extLst>
            </p:cNvPr>
            <p:cNvSpPr/>
            <p:nvPr/>
          </p:nvSpPr>
          <p:spPr>
            <a:xfrm rot="5400000">
              <a:off x="5772710" y="1648076"/>
              <a:ext cx="394448" cy="4273923"/>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CD92F958-204E-5443-9EC6-83B8899595C7}"/>
                </a:ext>
              </a:extLst>
            </p:cNvPr>
            <p:cNvSpPr txBox="1"/>
            <p:nvPr/>
          </p:nvSpPr>
          <p:spPr>
            <a:xfrm>
              <a:off x="5091393" y="3244334"/>
              <a:ext cx="1757082" cy="369332"/>
            </a:xfrm>
            <a:prstGeom prst="rect">
              <a:avLst/>
            </a:prstGeom>
            <a:noFill/>
          </p:spPr>
          <p:txBody>
            <a:bodyPr wrap="square" rtlCol="0">
              <a:spAutoFit/>
            </a:bodyPr>
            <a:lstStyle/>
            <a:p>
              <a:pPr algn="ctr"/>
              <a:r>
                <a:rPr lang="en-US" dirty="0"/>
                <a:t>Our dataset</a:t>
              </a:r>
            </a:p>
          </p:txBody>
        </p:sp>
      </p:grpSp>
    </p:spTree>
    <p:extLst>
      <p:ext uri="{BB962C8B-B14F-4D97-AF65-F5344CB8AC3E}">
        <p14:creationId xmlns:p14="http://schemas.microsoft.com/office/powerpoint/2010/main" val="57008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82" name="Group 81">
            <a:extLst>
              <a:ext uri="{FF2B5EF4-FFF2-40B4-BE49-F238E27FC236}">
                <a16:creationId xmlns:a16="http://schemas.microsoft.com/office/drawing/2014/main" xmlns="" id="{49732096-E138-C84B-9916-DD36F271AD7B}"/>
              </a:ext>
            </a:extLst>
          </p:cNvPr>
          <p:cNvGrpSpPr/>
          <p:nvPr/>
        </p:nvGrpSpPr>
        <p:grpSpPr>
          <a:xfrm>
            <a:off x="707505" y="4583377"/>
            <a:ext cx="1842750" cy="324002"/>
            <a:chOff x="707505" y="4583377"/>
            <a:chExt cx="1842750" cy="324002"/>
          </a:xfrm>
        </p:grpSpPr>
        <p:sp>
          <p:nvSpPr>
            <p:cNvPr id="83" name="Rectangle 82">
              <a:extLst>
                <a:ext uri="{FF2B5EF4-FFF2-40B4-BE49-F238E27FC236}">
                  <a16:creationId xmlns:a16="http://schemas.microsoft.com/office/drawing/2014/main" xmlns="" id="{293C15BE-06F7-F246-815F-CE7213F7DE5E}"/>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D93B935A-786D-5443-9F3A-741526613A2C}"/>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Left Brace 84">
            <a:extLst>
              <a:ext uri="{FF2B5EF4-FFF2-40B4-BE49-F238E27FC236}">
                <a16:creationId xmlns:a16="http://schemas.microsoft.com/office/drawing/2014/main" xmlns="" id="{1DD48668-303B-0C44-AA8A-0D645E254A7F}"/>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TextBox 85">
            <a:extLst>
              <a:ext uri="{FF2B5EF4-FFF2-40B4-BE49-F238E27FC236}">
                <a16:creationId xmlns:a16="http://schemas.microsoft.com/office/drawing/2014/main" xmlns="" id="{9EA12E56-F3F6-2C49-99DD-03798D2ECEE6}"/>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Tree>
    <p:extLst>
      <p:ext uri="{BB962C8B-B14F-4D97-AF65-F5344CB8AC3E}">
        <p14:creationId xmlns:p14="http://schemas.microsoft.com/office/powerpoint/2010/main" val="33526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What is a model?</a:t>
            </a:r>
          </a:p>
        </p:txBody>
      </p:sp>
      <p:sp>
        <p:nvSpPr>
          <p:cNvPr id="10" name="Titre 1">
            <a:extLst>
              <a:ext uri="{FF2B5EF4-FFF2-40B4-BE49-F238E27FC236}">
                <a16:creationId xmlns:a16="http://schemas.microsoft.com/office/drawing/2014/main" xmlns="" id="{2406898B-DA0C-49DD-935D-C33767D70172}"/>
              </a:ext>
            </a:extLst>
          </p:cNvPr>
          <p:cNvSpPr txBox="1">
            <a:spLocks/>
          </p:cNvSpPr>
          <p:nvPr/>
        </p:nvSpPr>
        <p:spPr>
          <a:xfrm>
            <a:off x="1841889" y="5044206"/>
            <a:ext cx="7944415" cy="827205"/>
          </a:xfrm>
          <a:prstGeom prst="rect">
            <a:avLst/>
          </a:prstGeom>
          <a:solidFill>
            <a:srgbClr val="0D93B3">
              <a:alpha val="20000"/>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a:solidFill>
                    <a:sysClr val="windowText" lastClr="000000"/>
                  </a:solidFill>
                </a:ln>
                <a:solidFill>
                  <a:sysClr val="windowText" lastClr="000000"/>
                </a:solidFill>
                <a:latin typeface="Candara" panose="020E0502030303020204" pitchFamily="34" charset="0"/>
              </a:rPr>
              <a:t>“All models are wrong, but some are useful”</a:t>
            </a:r>
          </a:p>
        </p:txBody>
      </p:sp>
      <p:sp>
        <p:nvSpPr>
          <p:cNvPr id="5" name="Titre 1">
            <a:extLst>
              <a:ext uri="{FF2B5EF4-FFF2-40B4-BE49-F238E27FC236}">
                <a16:creationId xmlns:a16="http://schemas.microsoft.com/office/drawing/2014/main" xmlns="" id="{2406898B-DA0C-49DD-935D-C33767D70172}"/>
              </a:ext>
            </a:extLst>
          </p:cNvPr>
          <p:cNvSpPr txBox="1">
            <a:spLocks/>
          </p:cNvSpPr>
          <p:nvPr/>
        </p:nvSpPr>
        <p:spPr>
          <a:xfrm>
            <a:off x="633299" y="1619216"/>
            <a:ext cx="10515600" cy="2615900"/>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 way to describe data</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Reduce dimensions</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Abstract representation of process of interest</a:t>
            </a:r>
          </a:p>
          <a:p>
            <a:pPr marL="571500" indent="-571500">
              <a:buFont typeface="Arial" panose="020B0604020202020204" pitchFamily="34" charset="0"/>
              <a:buChar char="•"/>
            </a:pPr>
            <a:endParaRPr lang="en-US" sz="3200" dirty="0">
              <a:ln>
                <a:solidFill>
                  <a:sysClr val="windowText" lastClr="000000"/>
                </a:solidFill>
              </a:ln>
              <a:solidFill>
                <a:sysClr val="windowText" lastClr="000000"/>
              </a:solidFill>
              <a:latin typeface="Candara" panose="020E0502030303020204" pitchFamily="34" charset="0"/>
            </a:endParaRPr>
          </a:p>
          <a:p>
            <a:pPr marL="571500" indent="-571500">
              <a:buFont typeface="Arial" panose="020B0604020202020204" pitchFamily="34" charset="0"/>
              <a:buChar char="•"/>
            </a:pPr>
            <a:r>
              <a:rPr lang="en-US" sz="3200" dirty="0">
                <a:ln>
                  <a:solidFill>
                    <a:sysClr val="windowText" lastClr="000000"/>
                  </a:solidFill>
                </a:ln>
                <a:solidFill>
                  <a:sysClr val="windowText" lastClr="000000"/>
                </a:solidFill>
                <a:latin typeface="Candara" panose="020E0502030303020204" pitchFamily="34" charset="0"/>
              </a:rPr>
              <a:t>Represent hypotheses about data generation</a:t>
            </a:r>
          </a:p>
        </p:txBody>
      </p:sp>
    </p:spTree>
    <p:extLst>
      <p:ext uri="{BB962C8B-B14F-4D97-AF65-F5344CB8AC3E}">
        <p14:creationId xmlns:p14="http://schemas.microsoft.com/office/powerpoint/2010/main" val="2816288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41" name="Group 40">
            <a:extLst>
              <a:ext uri="{FF2B5EF4-FFF2-40B4-BE49-F238E27FC236}">
                <a16:creationId xmlns:a16="http://schemas.microsoft.com/office/drawing/2014/main" xmlns="" id="{89C32DF1-FDE5-E14C-86B9-E644BAC6FE41}"/>
              </a:ext>
            </a:extLst>
          </p:cNvPr>
          <p:cNvGrpSpPr/>
          <p:nvPr/>
        </p:nvGrpSpPr>
        <p:grpSpPr>
          <a:xfrm>
            <a:off x="707505" y="4583377"/>
            <a:ext cx="1842750" cy="324002"/>
            <a:chOff x="707505" y="4583377"/>
            <a:chExt cx="1842750" cy="324002"/>
          </a:xfrm>
        </p:grpSpPr>
        <p:sp>
          <p:nvSpPr>
            <p:cNvPr id="42" name="Rectangle 41">
              <a:extLst>
                <a:ext uri="{FF2B5EF4-FFF2-40B4-BE49-F238E27FC236}">
                  <a16:creationId xmlns:a16="http://schemas.microsoft.com/office/drawing/2014/main" xmlns="" id="{A5FE2A81-A50C-2B46-9D43-BDE36F267E68}"/>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6B27D10E-1FEE-5444-B21C-6688CFA503D4}"/>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Left Brace 43">
            <a:extLst>
              <a:ext uri="{FF2B5EF4-FFF2-40B4-BE49-F238E27FC236}">
                <a16:creationId xmlns:a16="http://schemas.microsoft.com/office/drawing/2014/main" xmlns="" id="{C2FECBA5-60C9-FA4E-896B-E373C5B4EB94}"/>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xmlns="" id="{696DB45E-348E-BE4F-95E0-4408923D567E}"/>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46" name="Left Brace 45">
            <a:extLst>
              <a:ext uri="{FF2B5EF4-FFF2-40B4-BE49-F238E27FC236}">
                <a16:creationId xmlns:a16="http://schemas.microsoft.com/office/drawing/2014/main" xmlns="" id="{22EFEEBB-D75D-CC40-82AE-B9D384849C8F}"/>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xmlns="" id="{A90A811E-264E-4144-8C7E-5436E94974BD}"/>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48" name="Group 47">
            <a:extLst>
              <a:ext uri="{FF2B5EF4-FFF2-40B4-BE49-F238E27FC236}">
                <a16:creationId xmlns:a16="http://schemas.microsoft.com/office/drawing/2014/main" xmlns="" id="{3CF7D386-E9DE-9042-B26E-5452E29D7967}"/>
              </a:ext>
            </a:extLst>
          </p:cNvPr>
          <p:cNvGrpSpPr/>
          <p:nvPr/>
        </p:nvGrpSpPr>
        <p:grpSpPr>
          <a:xfrm>
            <a:off x="3689955" y="4582289"/>
            <a:ext cx="1832839" cy="1134439"/>
            <a:chOff x="3689955" y="4582289"/>
            <a:chExt cx="1832839" cy="1134439"/>
          </a:xfrm>
        </p:grpSpPr>
        <p:sp>
          <p:nvSpPr>
            <p:cNvPr id="49" name="Rectangle 48">
              <a:extLst>
                <a:ext uri="{FF2B5EF4-FFF2-40B4-BE49-F238E27FC236}">
                  <a16:creationId xmlns:a16="http://schemas.microsoft.com/office/drawing/2014/main" xmlns="" id="{8AF29BD7-381F-4C45-AA9A-486924E79E95}"/>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BBBD48A4-C8FD-2B4B-B059-6B1EE6417EAD}"/>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51062F77-9A27-9044-9365-E57C0D5728EA}"/>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6420F4BF-FC21-854A-854D-6ACA94664FF2}"/>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xmlns="" id="{5E8855BE-AF21-2545-A021-0DB54BA47C9A}"/>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3062784C-D6FB-5240-B22E-A38239D3DBA6}"/>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92318FF9-1052-BB40-BB8F-CF3EB32ABF4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xmlns="" id="{B4A410D8-6BAE-8E41-B36B-5F9A040FDC5D}"/>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93785263-68F4-8647-8D51-670520F96C10}"/>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4BF1F539-3898-914E-BAAE-42D4144EE88A}"/>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xmlns="" id="{261A3BAB-ACF5-DC45-974A-1633DCCBF3A7}"/>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xmlns="" id="{E94D432E-C383-E24B-8414-F2460AED69AC}"/>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 id="{9FBC548F-D12D-2440-B43E-CDAE98E8D17C}"/>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711E1C65-201D-0F4A-B551-01376DC6F7DC}"/>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 id="{59588CB1-1366-4E4C-A557-207B1783480B}"/>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BB2AEFFC-132B-E34B-9DC6-E99B821456F8}"/>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xmlns="" id="{9DF5771F-1594-4B41-99D2-EAEEA988EF71}"/>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xmlns="" id="{63806C6A-992E-FF43-9806-E09BC356F768}"/>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xmlns="" id="{EFC15A5C-8CB8-0D4C-9435-D063BD38A52D}"/>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5389C307-B793-A346-9F4B-35CFB382BA83}"/>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xmlns="" id="{EC891C33-D8E3-D044-AC9B-82DA71963744}"/>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376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7744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a:t>
            </a: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60" name="Group 59">
            <a:extLst>
              <a:ext uri="{FF2B5EF4-FFF2-40B4-BE49-F238E27FC236}">
                <a16:creationId xmlns:a16="http://schemas.microsoft.com/office/drawing/2014/main" xmlns="" id="{B4512A8F-B538-4445-955F-16A56F440289}"/>
              </a:ext>
            </a:extLst>
          </p:cNvPr>
          <p:cNvGrpSpPr/>
          <p:nvPr/>
        </p:nvGrpSpPr>
        <p:grpSpPr>
          <a:xfrm>
            <a:off x="707505" y="4583377"/>
            <a:ext cx="1842750" cy="324002"/>
            <a:chOff x="707505" y="4583377"/>
            <a:chExt cx="1842750" cy="324002"/>
          </a:xfrm>
        </p:grpSpPr>
        <p:sp>
          <p:nvSpPr>
            <p:cNvPr id="61" name="Rectangle 60">
              <a:extLst>
                <a:ext uri="{FF2B5EF4-FFF2-40B4-BE49-F238E27FC236}">
                  <a16:creationId xmlns:a16="http://schemas.microsoft.com/office/drawing/2014/main" xmlns="" id="{90839094-2442-2C49-B7B6-DF796637D82D}"/>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AC379030-A723-7444-8621-C5E0C7366F5B}"/>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Left Brace 62">
            <a:extLst>
              <a:ext uri="{FF2B5EF4-FFF2-40B4-BE49-F238E27FC236}">
                <a16:creationId xmlns:a16="http://schemas.microsoft.com/office/drawing/2014/main" xmlns="" id="{16DB7939-01C5-E345-9276-3BD4B7743C6A}"/>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a:extLst>
              <a:ext uri="{FF2B5EF4-FFF2-40B4-BE49-F238E27FC236}">
                <a16:creationId xmlns:a16="http://schemas.microsoft.com/office/drawing/2014/main" xmlns="" id="{25C7EF1D-A1CC-B84E-A33A-84F8946553A3}"/>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65" name="Left Brace 64">
            <a:extLst>
              <a:ext uri="{FF2B5EF4-FFF2-40B4-BE49-F238E27FC236}">
                <a16:creationId xmlns:a16="http://schemas.microsoft.com/office/drawing/2014/main" xmlns="" id="{1EF89044-8ADA-E04E-96D3-A24767ED02CD}"/>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TextBox 65">
            <a:extLst>
              <a:ext uri="{FF2B5EF4-FFF2-40B4-BE49-F238E27FC236}">
                <a16:creationId xmlns:a16="http://schemas.microsoft.com/office/drawing/2014/main" xmlns="" id="{336FBFDD-4198-EB47-A1D8-270896F99291}"/>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67" name="Group 66">
            <a:extLst>
              <a:ext uri="{FF2B5EF4-FFF2-40B4-BE49-F238E27FC236}">
                <a16:creationId xmlns:a16="http://schemas.microsoft.com/office/drawing/2014/main" xmlns="" id="{DE6B2D9D-ACCB-8B42-AAA3-BDAE39E7925D}"/>
              </a:ext>
            </a:extLst>
          </p:cNvPr>
          <p:cNvGrpSpPr/>
          <p:nvPr/>
        </p:nvGrpSpPr>
        <p:grpSpPr>
          <a:xfrm>
            <a:off x="3689955" y="4582289"/>
            <a:ext cx="1832839" cy="1134439"/>
            <a:chOff x="3689955" y="4582289"/>
            <a:chExt cx="1832839" cy="1134439"/>
          </a:xfrm>
        </p:grpSpPr>
        <p:sp>
          <p:nvSpPr>
            <p:cNvPr id="68" name="Rectangle 67">
              <a:extLst>
                <a:ext uri="{FF2B5EF4-FFF2-40B4-BE49-F238E27FC236}">
                  <a16:creationId xmlns:a16="http://schemas.microsoft.com/office/drawing/2014/main" xmlns="" id="{18505D91-195D-8F45-981F-9A01B2B5F03B}"/>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xmlns="" id="{1D2C0F76-6936-914B-BF17-78E39462B55F}"/>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xmlns="" id="{C70F8536-0358-A24A-8412-35F638092F94}"/>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xmlns="" id="{B4E12FEC-A89E-9248-B4C7-99067F2880BF}"/>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xmlns="" id="{94C8E3B9-3E7A-5E45-8AE4-2F9A03A000A7}"/>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xmlns="" id="{6560435D-EA8B-764D-8652-E9AE4119D31C}"/>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xmlns="" id="{24F589EF-14B6-F746-8B20-F81D687D1E1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BC2FDCEC-AEAA-2E41-97E7-D93B428EAEEB}"/>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xmlns="" id="{7755E268-ABB7-1547-99DD-207D1BAE6D58}"/>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xmlns="" id="{6B0E8605-CD27-8745-AE38-5BA84DE98556}"/>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xmlns="" id="{A778BA7D-8CCC-C24A-A2A3-33B81622ADE6}"/>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xmlns="" id="{5084E7D3-129C-6944-BCC3-2BAD971CB113}"/>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xmlns="" id="{69BE6541-8CBD-4340-B35A-8664DEDCD5E7}"/>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xmlns="" id="{C1145EBD-92B2-1E4D-838D-6FC904D0E2DE}"/>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xmlns="" id="{CD024080-E6A7-E74D-89B2-954A1AFC0827}"/>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xmlns="" id="{E65D219C-66AC-9247-8662-99BE66EF41C0}"/>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EB64150E-7526-984B-AF7B-E5FF3A2DBA3C}"/>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xmlns="" id="{0E6434CC-3705-714B-B27A-3FF97666F7BA}"/>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xmlns="" id="{DDD85F37-A51F-304A-805A-706C1F076081}"/>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xmlns="" id="{737A9F3B-06C4-1340-8783-F585881D1FA6}"/>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xmlns="" id="{AA0A073A-ABE2-A340-A24F-A48B5704D748}"/>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Left Brace 88">
            <a:extLst>
              <a:ext uri="{FF2B5EF4-FFF2-40B4-BE49-F238E27FC236}">
                <a16:creationId xmlns:a16="http://schemas.microsoft.com/office/drawing/2014/main" xmlns="" id="{32BE1E3F-F67A-1949-907A-91EE3670D763}"/>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TextBox 89">
            <a:extLst>
              <a:ext uri="{FF2B5EF4-FFF2-40B4-BE49-F238E27FC236}">
                <a16:creationId xmlns:a16="http://schemas.microsoft.com/office/drawing/2014/main" xmlns="" id="{8373CE5D-F2C7-284C-A280-D28601358D82}"/>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91" name="Group 90">
            <a:extLst>
              <a:ext uri="{FF2B5EF4-FFF2-40B4-BE49-F238E27FC236}">
                <a16:creationId xmlns:a16="http://schemas.microsoft.com/office/drawing/2014/main" xmlns="" id="{97E36DB1-91D3-CE47-B346-60A5DC660296}"/>
              </a:ext>
            </a:extLst>
          </p:cNvPr>
          <p:cNvGrpSpPr/>
          <p:nvPr/>
        </p:nvGrpSpPr>
        <p:grpSpPr>
          <a:xfrm>
            <a:off x="6674758" y="4593456"/>
            <a:ext cx="1839846" cy="1515235"/>
            <a:chOff x="6674758" y="4593456"/>
            <a:chExt cx="1839846" cy="1515235"/>
          </a:xfrm>
        </p:grpSpPr>
        <p:sp>
          <p:nvSpPr>
            <p:cNvPr id="92" name="Rectangle 91">
              <a:extLst>
                <a:ext uri="{FF2B5EF4-FFF2-40B4-BE49-F238E27FC236}">
                  <a16:creationId xmlns:a16="http://schemas.microsoft.com/office/drawing/2014/main" xmlns="" id="{C7BD4E8C-ECAB-104E-8BC2-6790A0433CB9}"/>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xmlns="" id="{37F928A2-CEC8-CA42-8913-233A5F08886B}"/>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xmlns="" id="{5A0E030F-D6A1-854A-8CF5-80A7BC7C57CF}"/>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xmlns="" id="{25011E76-9CAF-1049-A536-991446F19C0D}"/>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xmlns="" id="{74A34083-C77E-604C-9B8B-AF93D4007962}"/>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xmlns="" id="{B738AD90-9BA4-C044-A50C-994ACE20949B}"/>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xmlns="" id="{EEBF7351-F4B8-7B4B-96AB-65AAF1EFA2DD}"/>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xmlns="" id="{362BEA40-9E1C-C043-9FDD-D40FFF8BF376}"/>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4186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8" y="1244027"/>
            <a:ext cx="10788440" cy="288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		       Leave-one-out</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grpSp>
        <p:nvGrpSpPr>
          <p:cNvPr id="3" name="Group 2">
            <a:extLst>
              <a:ext uri="{FF2B5EF4-FFF2-40B4-BE49-F238E27FC236}">
                <a16:creationId xmlns:a16="http://schemas.microsoft.com/office/drawing/2014/main" xmlns="" id="{BE75D463-68FD-F54E-87CA-D046C3D836B9}"/>
              </a:ext>
            </a:extLst>
          </p:cNvPr>
          <p:cNvGrpSpPr/>
          <p:nvPr/>
        </p:nvGrpSpPr>
        <p:grpSpPr>
          <a:xfrm>
            <a:off x="707505" y="4583377"/>
            <a:ext cx="1842750" cy="324002"/>
            <a:chOff x="707505" y="4583377"/>
            <a:chExt cx="1842750" cy="324002"/>
          </a:xfrm>
        </p:grpSpPr>
        <p:sp>
          <p:nvSpPr>
            <p:cNvPr id="73" name="Rectangle 72">
              <a:extLst>
                <a:ext uri="{FF2B5EF4-FFF2-40B4-BE49-F238E27FC236}">
                  <a16:creationId xmlns:a16="http://schemas.microsoft.com/office/drawing/2014/main" xmlns="" id="{1E633196-8BFE-B841-A0FB-2E1398489E56}"/>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xmlns="" id="{3AA22DCE-0562-5641-A25A-AFEB6EF5A456}"/>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Left Brace 74">
            <a:extLst>
              <a:ext uri="{FF2B5EF4-FFF2-40B4-BE49-F238E27FC236}">
                <a16:creationId xmlns:a16="http://schemas.microsoft.com/office/drawing/2014/main" xmlns="" id="{88811FA8-3707-0849-809C-9791623124A3}"/>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a:extLst>
              <a:ext uri="{FF2B5EF4-FFF2-40B4-BE49-F238E27FC236}">
                <a16:creationId xmlns:a16="http://schemas.microsoft.com/office/drawing/2014/main" xmlns="" id="{6D7345CF-DA82-8945-B239-4EDF2E5C9106}"/>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79" name="Left Brace 78">
            <a:extLst>
              <a:ext uri="{FF2B5EF4-FFF2-40B4-BE49-F238E27FC236}">
                <a16:creationId xmlns:a16="http://schemas.microsoft.com/office/drawing/2014/main" xmlns="" id="{C284CE53-5E6D-3C41-A28B-990019062489}"/>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TextBox 79">
            <a:extLst>
              <a:ext uri="{FF2B5EF4-FFF2-40B4-BE49-F238E27FC236}">
                <a16:creationId xmlns:a16="http://schemas.microsoft.com/office/drawing/2014/main" xmlns="" id="{C26244CA-0862-D348-B4F0-EFBE61E6A226}"/>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2" name="Group 1">
            <a:extLst>
              <a:ext uri="{FF2B5EF4-FFF2-40B4-BE49-F238E27FC236}">
                <a16:creationId xmlns:a16="http://schemas.microsoft.com/office/drawing/2014/main" xmlns="" id="{9265D42E-A73B-1E40-AB79-3FFEB4B6B6ED}"/>
              </a:ext>
            </a:extLst>
          </p:cNvPr>
          <p:cNvGrpSpPr/>
          <p:nvPr/>
        </p:nvGrpSpPr>
        <p:grpSpPr>
          <a:xfrm>
            <a:off x="3689955" y="4582289"/>
            <a:ext cx="1832839" cy="1134439"/>
            <a:chOff x="3689955" y="4582289"/>
            <a:chExt cx="1832839" cy="1134439"/>
          </a:xfrm>
        </p:grpSpPr>
        <p:sp>
          <p:nvSpPr>
            <p:cNvPr id="77" name="Rectangle 76">
              <a:extLst>
                <a:ext uri="{FF2B5EF4-FFF2-40B4-BE49-F238E27FC236}">
                  <a16:creationId xmlns:a16="http://schemas.microsoft.com/office/drawing/2014/main" xmlns="" id="{FA60440C-1D24-5443-8994-E7CE94A51392}"/>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xmlns="" id="{1D9F0CB9-79C2-3C4F-AB86-7A3407530D50}"/>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xmlns="" id="{E38A71DF-0C70-1B4E-BE04-8396AF6FECB2}"/>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xmlns="" id="{E3E29C82-B3ED-3B45-A746-76BD0CD783D1}"/>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xmlns="" id="{5A67CC46-4795-0B46-A499-6CC642ED195D}"/>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54B79986-7473-C249-947E-79C22C763401}"/>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xmlns="" id="{AE14A333-7A97-C04A-AF45-DF5841B3AE95}"/>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xmlns="" id="{319443B3-CF85-9643-B11A-745BFF619310}"/>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xmlns="" id="{1F90D329-67E9-FA44-9172-3CC9700A4A21}"/>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xmlns="" id="{BB62B608-C3CD-2447-AB4E-73B9FB03C783}"/>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xmlns="" id="{FB1B1F69-BC71-1247-A7CF-A45B127C1850}"/>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xmlns="" id="{008E4711-25BE-D149-B7E7-FACD35300CA3}"/>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xmlns="" id="{7814E0F2-C92D-4941-B948-CFF1FD76907F}"/>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0C389A5E-3652-0148-B7FA-F70EC40A68A3}"/>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xmlns="" id="{97DFFB73-36D5-2A42-80B1-C3C9A84C0013}"/>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xmlns="" id="{DEF26EFE-7599-9D47-801D-206174707E20}"/>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xmlns="" id="{29D93BDB-5754-1B45-BF73-9185CD6CF85A}"/>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xmlns="" id="{9F53B983-87DB-A248-B9DA-54B4CD787A8E}"/>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xmlns="" id="{FF946A0B-EB2E-0B40-AE02-C6150316D14C}"/>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xmlns="" id="{81A96E9D-2F32-B84B-A676-63E9A4F5F815}"/>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xmlns="" id="{95D54883-D1B3-E044-9E27-91EC08368A8C}"/>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Left Brace 101">
            <a:extLst>
              <a:ext uri="{FF2B5EF4-FFF2-40B4-BE49-F238E27FC236}">
                <a16:creationId xmlns:a16="http://schemas.microsoft.com/office/drawing/2014/main" xmlns="" id="{6D289114-3A93-394C-873F-C680E38E263A}"/>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TextBox 102">
            <a:extLst>
              <a:ext uri="{FF2B5EF4-FFF2-40B4-BE49-F238E27FC236}">
                <a16:creationId xmlns:a16="http://schemas.microsoft.com/office/drawing/2014/main" xmlns="" id="{E758D859-0F9E-D543-BD3E-7E5B05607CAC}"/>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121" name="Group 120">
            <a:extLst>
              <a:ext uri="{FF2B5EF4-FFF2-40B4-BE49-F238E27FC236}">
                <a16:creationId xmlns:a16="http://schemas.microsoft.com/office/drawing/2014/main" xmlns="" id="{6C78F734-F98E-EF4E-BFB2-CA4CDDADE5ED}"/>
              </a:ext>
            </a:extLst>
          </p:cNvPr>
          <p:cNvGrpSpPr/>
          <p:nvPr/>
        </p:nvGrpSpPr>
        <p:grpSpPr>
          <a:xfrm>
            <a:off x="6674758" y="4593456"/>
            <a:ext cx="1839846" cy="1515235"/>
            <a:chOff x="6674758" y="4593456"/>
            <a:chExt cx="1839846" cy="1515235"/>
          </a:xfrm>
        </p:grpSpPr>
        <p:sp>
          <p:nvSpPr>
            <p:cNvPr id="100" name="Rectangle 99">
              <a:extLst>
                <a:ext uri="{FF2B5EF4-FFF2-40B4-BE49-F238E27FC236}">
                  <a16:creationId xmlns:a16="http://schemas.microsoft.com/office/drawing/2014/main" xmlns="" id="{F50A3784-CD4A-7546-A481-48CB7BBD67DA}"/>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xmlns="" id="{F58D41B0-B495-E949-A87E-C1FBA16E360F}"/>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xmlns="" id="{1E4586EB-38E6-8441-A3B8-5A200EC3838D}"/>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xmlns="" id="{A62AB4E1-2EB3-ED4F-8DE8-6F3E5FAC22A2}"/>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xmlns="" id="{0611E798-3176-1241-B7E0-DDC602B730EE}"/>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xmlns="" id="{2976CAC7-5DAD-6441-9656-49900252C6EE}"/>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xmlns="" id="{A0E0C67D-67ED-2545-87AE-8376DB3E297B}"/>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xmlns="" id="{91D32769-8373-544C-8AA0-CE6A9F97CFB8}"/>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Left Brace 110">
            <a:extLst>
              <a:ext uri="{FF2B5EF4-FFF2-40B4-BE49-F238E27FC236}">
                <a16:creationId xmlns:a16="http://schemas.microsoft.com/office/drawing/2014/main" xmlns="" id="{0FF5CCC4-9317-3A4B-8F82-8CC718869175}"/>
              </a:ext>
            </a:extLst>
          </p:cNvPr>
          <p:cNvSpPr/>
          <p:nvPr/>
        </p:nvSpPr>
        <p:spPr>
          <a:xfrm rot="5400000">
            <a:off x="10474638"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TextBox 111">
            <a:extLst>
              <a:ext uri="{FF2B5EF4-FFF2-40B4-BE49-F238E27FC236}">
                <a16:creationId xmlns:a16="http://schemas.microsoft.com/office/drawing/2014/main" xmlns="" id="{DCB6FBD1-A408-E84C-AAEE-4F632908418F}"/>
              </a:ext>
            </a:extLst>
          </p:cNvPr>
          <p:cNvSpPr txBox="1"/>
          <p:nvPr/>
        </p:nvSpPr>
        <p:spPr>
          <a:xfrm>
            <a:off x="9704097" y="4195162"/>
            <a:ext cx="1757082" cy="276999"/>
          </a:xfrm>
          <a:prstGeom prst="rect">
            <a:avLst/>
          </a:prstGeom>
          <a:noFill/>
        </p:spPr>
        <p:txBody>
          <a:bodyPr wrap="square" rtlCol="0">
            <a:spAutoFit/>
          </a:bodyPr>
          <a:lstStyle/>
          <a:p>
            <a:pPr algn="ctr"/>
            <a:r>
              <a:rPr lang="en-US" sz="1200" dirty="0"/>
              <a:t>Dataset</a:t>
            </a:r>
          </a:p>
        </p:txBody>
      </p:sp>
      <p:grpSp>
        <p:nvGrpSpPr>
          <p:cNvPr id="122" name="Group 121">
            <a:extLst>
              <a:ext uri="{FF2B5EF4-FFF2-40B4-BE49-F238E27FC236}">
                <a16:creationId xmlns:a16="http://schemas.microsoft.com/office/drawing/2014/main" xmlns="" id="{92EBA789-F851-D444-94D0-65C1EA7FEE6E}"/>
              </a:ext>
            </a:extLst>
          </p:cNvPr>
          <p:cNvGrpSpPr/>
          <p:nvPr/>
        </p:nvGrpSpPr>
        <p:grpSpPr>
          <a:xfrm>
            <a:off x="9666745" y="4582533"/>
            <a:ext cx="1836037" cy="1688565"/>
            <a:chOff x="9666745" y="4582533"/>
            <a:chExt cx="1836037" cy="1688565"/>
          </a:xfrm>
        </p:grpSpPr>
        <p:sp>
          <p:nvSpPr>
            <p:cNvPr id="110" name="Rectangle 109">
              <a:extLst>
                <a:ext uri="{FF2B5EF4-FFF2-40B4-BE49-F238E27FC236}">
                  <a16:creationId xmlns:a16="http://schemas.microsoft.com/office/drawing/2014/main" xmlns="" id="{78F10EC9-8184-554D-A148-013B954C2668}"/>
                </a:ext>
              </a:extLst>
            </p:cNvPr>
            <p:cNvSpPr/>
            <p:nvPr/>
          </p:nvSpPr>
          <p:spPr>
            <a:xfrm>
              <a:off x="9666745"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xmlns="" id="{EB84ECE6-04D6-C84F-AC13-3053C30D6504}"/>
                </a:ext>
              </a:extLst>
            </p:cNvPr>
            <p:cNvSpPr/>
            <p:nvPr/>
          </p:nvSpPr>
          <p:spPr>
            <a:xfrm>
              <a:off x="9671483" y="4987308"/>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xmlns="" id="{5C748CB1-2C66-EB41-AC21-9A528D037817}"/>
                </a:ext>
              </a:extLst>
            </p:cNvPr>
            <p:cNvSpPr/>
            <p:nvPr/>
          </p:nvSpPr>
          <p:spPr>
            <a:xfrm>
              <a:off x="9671013" y="5388543"/>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xmlns="" id="{E4F03FE0-D47C-9840-9C29-E1D823CA2CC9}"/>
                </a:ext>
              </a:extLst>
            </p:cNvPr>
            <p:cNvSpPr/>
            <p:nvPr/>
          </p:nvSpPr>
          <p:spPr>
            <a:xfrm>
              <a:off x="9667029" y="458253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xmlns="" id="{5B149C95-CD3F-D942-B537-FE92E9FA0AB4}"/>
                </a:ext>
              </a:extLst>
            </p:cNvPr>
            <p:cNvSpPr/>
            <p:nvPr/>
          </p:nvSpPr>
          <p:spPr>
            <a:xfrm>
              <a:off x="9797656" y="538854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xmlns="" id="{8765F74B-C4F6-7743-82B7-99E4FBAF9C32}"/>
                </a:ext>
              </a:extLst>
            </p:cNvPr>
            <p:cNvSpPr/>
            <p:nvPr/>
          </p:nvSpPr>
          <p:spPr>
            <a:xfrm>
              <a:off x="9743656" y="498504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xmlns="" id="{EBD22404-27A7-174A-807B-CCB2962FF8D8}"/>
                </a:ext>
              </a:extLst>
            </p:cNvPr>
            <p:cNvSpPr/>
            <p:nvPr/>
          </p:nvSpPr>
          <p:spPr>
            <a:xfrm>
              <a:off x="9666745" y="594669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xmlns="" id="{C363ECBC-2606-124D-94D1-ABE98DFE4214}"/>
                </a:ext>
              </a:extLst>
            </p:cNvPr>
            <p:cNvSpPr/>
            <p:nvPr/>
          </p:nvSpPr>
          <p:spPr>
            <a:xfrm>
              <a:off x="11444043" y="594709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xmlns="" id="{36B7BFE8-D306-A54E-8DB0-62368151ED12}"/>
                </a:ext>
              </a:extLst>
            </p:cNvPr>
            <p:cNvSpPr txBox="1"/>
            <p:nvPr/>
          </p:nvSpPr>
          <p:spPr>
            <a:xfrm rot="5400000">
              <a:off x="10632470" y="5593276"/>
              <a:ext cx="45719" cy="324000"/>
            </a:xfrm>
            <a:prstGeom prst="rect">
              <a:avLst/>
            </a:prstGeom>
            <a:noFill/>
          </p:spPr>
          <p:txBody>
            <a:bodyPr wrap="square" rtlCol="0" anchor="ctr" anchorCtr="0">
              <a:spAutoFit/>
            </a:bodyPr>
            <a:lstStyle/>
            <a:p>
              <a:r>
                <a:rPr lang="en-US" dirty="0"/>
                <a:t>…</a:t>
              </a:r>
            </a:p>
          </p:txBody>
        </p:sp>
      </p:grpSp>
    </p:spTree>
    <p:extLst>
      <p:ext uri="{BB962C8B-B14F-4D97-AF65-F5344CB8AC3E}">
        <p14:creationId xmlns:p14="http://schemas.microsoft.com/office/powerpoint/2010/main" val="247211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Cross-Validation</a:t>
            </a:r>
          </a:p>
        </p:txBody>
      </p:sp>
      <p:grpSp>
        <p:nvGrpSpPr>
          <p:cNvPr id="35" name="Group 34">
            <a:extLst>
              <a:ext uri="{FF2B5EF4-FFF2-40B4-BE49-F238E27FC236}">
                <a16:creationId xmlns:a16="http://schemas.microsoft.com/office/drawing/2014/main" xmlns="" id="{35354958-0721-5B45-B24F-235428EC3791}"/>
              </a:ext>
            </a:extLst>
          </p:cNvPr>
          <p:cNvGrpSpPr/>
          <p:nvPr/>
        </p:nvGrpSpPr>
        <p:grpSpPr>
          <a:xfrm>
            <a:off x="707505" y="4583377"/>
            <a:ext cx="1842750" cy="324002"/>
            <a:chOff x="707505" y="4583377"/>
            <a:chExt cx="1842750" cy="324002"/>
          </a:xfrm>
        </p:grpSpPr>
        <p:sp>
          <p:nvSpPr>
            <p:cNvPr id="36" name="Rectangle 35">
              <a:extLst>
                <a:ext uri="{FF2B5EF4-FFF2-40B4-BE49-F238E27FC236}">
                  <a16:creationId xmlns:a16="http://schemas.microsoft.com/office/drawing/2014/main" xmlns="" id="{E35A031D-2838-1D42-9A99-955F535AEF0F}"/>
                </a:ext>
              </a:extLst>
            </p:cNvPr>
            <p:cNvSpPr/>
            <p:nvPr/>
          </p:nvSpPr>
          <p:spPr>
            <a:xfrm>
              <a:off x="707505" y="4583379"/>
              <a:ext cx="1300884"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763694B6-DF0E-5C45-82CF-56267D48E9CD}"/>
                </a:ext>
              </a:extLst>
            </p:cNvPr>
            <p:cNvSpPr/>
            <p:nvPr/>
          </p:nvSpPr>
          <p:spPr>
            <a:xfrm>
              <a:off x="2019840" y="4583377"/>
              <a:ext cx="530415"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Left Brace 37">
            <a:extLst>
              <a:ext uri="{FF2B5EF4-FFF2-40B4-BE49-F238E27FC236}">
                <a16:creationId xmlns:a16="http://schemas.microsoft.com/office/drawing/2014/main" xmlns="" id="{377240BC-A9B4-F243-9E0A-BDAE8E508044}"/>
              </a:ext>
            </a:extLst>
          </p:cNvPr>
          <p:cNvSpPr/>
          <p:nvPr/>
        </p:nvSpPr>
        <p:spPr>
          <a:xfrm rot="5400000">
            <a:off x="151539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a:extLst>
              <a:ext uri="{FF2B5EF4-FFF2-40B4-BE49-F238E27FC236}">
                <a16:creationId xmlns:a16="http://schemas.microsoft.com/office/drawing/2014/main" xmlns="" id="{83009368-DD84-4E4D-B151-ECDFECFCE0F7}"/>
              </a:ext>
            </a:extLst>
          </p:cNvPr>
          <p:cNvSpPr txBox="1"/>
          <p:nvPr/>
        </p:nvSpPr>
        <p:spPr>
          <a:xfrm>
            <a:off x="744856" y="4195162"/>
            <a:ext cx="1757082" cy="276999"/>
          </a:xfrm>
          <a:prstGeom prst="rect">
            <a:avLst/>
          </a:prstGeom>
          <a:noFill/>
        </p:spPr>
        <p:txBody>
          <a:bodyPr wrap="square" rtlCol="0">
            <a:spAutoFit/>
          </a:bodyPr>
          <a:lstStyle/>
          <a:p>
            <a:pPr algn="ctr"/>
            <a:r>
              <a:rPr lang="en-US" sz="1200" dirty="0"/>
              <a:t>Dataset</a:t>
            </a:r>
          </a:p>
        </p:txBody>
      </p:sp>
      <p:sp>
        <p:nvSpPr>
          <p:cNvPr id="40" name="Left Brace 39">
            <a:extLst>
              <a:ext uri="{FF2B5EF4-FFF2-40B4-BE49-F238E27FC236}">
                <a16:creationId xmlns:a16="http://schemas.microsoft.com/office/drawing/2014/main" xmlns="" id="{6FB7FDDE-5E48-5840-8DE9-9C7C11B41A1C}"/>
              </a:ext>
            </a:extLst>
          </p:cNvPr>
          <p:cNvSpPr/>
          <p:nvPr/>
        </p:nvSpPr>
        <p:spPr>
          <a:xfrm rot="5400000">
            <a:off x="4498837"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512FF770-2EAE-2E4A-B89E-B5A1871E4488}"/>
              </a:ext>
            </a:extLst>
          </p:cNvPr>
          <p:cNvSpPr txBox="1"/>
          <p:nvPr/>
        </p:nvSpPr>
        <p:spPr>
          <a:xfrm>
            <a:off x="3728296" y="4195162"/>
            <a:ext cx="1757082" cy="276999"/>
          </a:xfrm>
          <a:prstGeom prst="rect">
            <a:avLst/>
          </a:prstGeom>
          <a:noFill/>
        </p:spPr>
        <p:txBody>
          <a:bodyPr wrap="square" rtlCol="0">
            <a:spAutoFit/>
          </a:bodyPr>
          <a:lstStyle/>
          <a:p>
            <a:pPr algn="ctr"/>
            <a:r>
              <a:rPr lang="en-US" sz="1200" dirty="0"/>
              <a:t>Dataset</a:t>
            </a:r>
          </a:p>
        </p:txBody>
      </p:sp>
      <p:grpSp>
        <p:nvGrpSpPr>
          <p:cNvPr id="42" name="Group 41">
            <a:extLst>
              <a:ext uri="{FF2B5EF4-FFF2-40B4-BE49-F238E27FC236}">
                <a16:creationId xmlns:a16="http://schemas.microsoft.com/office/drawing/2014/main" xmlns="" id="{9B2F6710-D351-EF4C-BDA2-1686CA2ED5AC}"/>
              </a:ext>
            </a:extLst>
          </p:cNvPr>
          <p:cNvGrpSpPr/>
          <p:nvPr/>
        </p:nvGrpSpPr>
        <p:grpSpPr>
          <a:xfrm>
            <a:off x="3689955" y="4582289"/>
            <a:ext cx="1832839" cy="1134439"/>
            <a:chOff x="3689955" y="4582289"/>
            <a:chExt cx="1832839" cy="1134439"/>
          </a:xfrm>
        </p:grpSpPr>
        <p:sp>
          <p:nvSpPr>
            <p:cNvPr id="43" name="Rectangle 42">
              <a:extLst>
                <a:ext uri="{FF2B5EF4-FFF2-40B4-BE49-F238E27FC236}">
                  <a16:creationId xmlns:a16="http://schemas.microsoft.com/office/drawing/2014/main" xmlns="" id="{F700BE84-3B5C-1845-8F69-5D00CBFFFF06}"/>
                </a:ext>
              </a:extLst>
            </p:cNvPr>
            <p:cNvSpPr/>
            <p:nvPr/>
          </p:nvSpPr>
          <p:spPr>
            <a:xfrm>
              <a:off x="3690944"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3F81444E-BF73-5E40-9DBB-F5FF4E6F6836}"/>
                </a:ext>
              </a:extLst>
            </p:cNvPr>
            <p:cNvSpPr/>
            <p:nvPr/>
          </p:nvSpPr>
          <p:spPr>
            <a:xfrm>
              <a:off x="3745228" y="458337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80306039-1446-2446-BD0F-454416072AB4}"/>
                </a:ext>
              </a:extLst>
            </p:cNvPr>
            <p:cNvSpPr/>
            <p:nvPr/>
          </p:nvSpPr>
          <p:spPr>
            <a:xfrm>
              <a:off x="3691032" y="4987901"/>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882FECFD-CF01-C244-8419-2C1E7A80C532}"/>
                </a:ext>
              </a:extLst>
            </p:cNvPr>
            <p:cNvSpPr/>
            <p:nvPr/>
          </p:nvSpPr>
          <p:spPr>
            <a:xfrm>
              <a:off x="3689955" y="5392066"/>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C36E9F80-D53D-6C47-801A-B3114E4C0037}"/>
                </a:ext>
              </a:extLst>
            </p:cNvPr>
            <p:cNvSpPr/>
            <p:nvPr/>
          </p:nvSpPr>
          <p:spPr>
            <a:xfrm>
              <a:off x="4178112" y="45829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2088AC26-EC6F-1F4E-B8B0-0555DF7768BC}"/>
                </a:ext>
              </a:extLst>
            </p:cNvPr>
            <p:cNvSpPr/>
            <p:nvPr/>
          </p:nvSpPr>
          <p:spPr>
            <a:xfrm>
              <a:off x="4914464" y="458308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xmlns="" id="{0950A1F0-5FBC-AF4C-98A5-76E9D840CA4E}"/>
                </a:ext>
              </a:extLst>
            </p:cNvPr>
            <p:cNvSpPr/>
            <p:nvPr/>
          </p:nvSpPr>
          <p:spPr>
            <a:xfrm>
              <a:off x="4724011" y="539272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7DD399AD-AB74-674B-8C36-54B7034E19B5}"/>
                </a:ext>
              </a:extLst>
            </p:cNvPr>
            <p:cNvSpPr/>
            <p:nvPr/>
          </p:nvSpPr>
          <p:spPr>
            <a:xfrm>
              <a:off x="5397683"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A827BE3D-AC24-C74E-91C5-3C6B5764CEC0}"/>
                </a:ext>
              </a:extLst>
            </p:cNvPr>
            <p:cNvSpPr/>
            <p:nvPr/>
          </p:nvSpPr>
          <p:spPr>
            <a:xfrm>
              <a:off x="5468794" y="498736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1922937B-60F2-5646-B35B-D521F55606E3}"/>
                </a:ext>
              </a:extLst>
            </p:cNvPr>
            <p:cNvSpPr/>
            <p:nvPr/>
          </p:nvSpPr>
          <p:spPr>
            <a:xfrm>
              <a:off x="3690944" y="4984476"/>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xmlns="" id="{DB33304E-1999-F048-8FE9-8F9FC3A80870}"/>
                </a:ext>
              </a:extLst>
            </p:cNvPr>
            <p:cNvSpPr/>
            <p:nvPr/>
          </p:nvSpPr>
          <p:spPr>
            <a:xfrm>
              <a:off x="4472196" y="458308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BFD9BC4C-0CA9-564B-949B-3722DCC1FF81}"/>
                </a:ext>
              </a:extLst>
            </p:cNvPr>
            <p:cNvSpPr/>
            <p:nvPr/>
          </p:nvSpPr>
          <p:spPr>
            <a:xfrm>
              <a:off x="5215089" y="458228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CC34FA7A-DAB4-F249-B1AE-B355D80AADE5}"/>
                </a:ext>
              </a:extLst>
            </p:cNvPr>
            <p:cNvSpPr/>
            <p:nvPr/>
          </p:nvSpPr>
          <p:spPr>
            <a:xfrm>
              <a:off x="4539682" y="4988104"/>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xmlns="" id="{27F0435F-2A59-3848-AD6E-35D0C2AB73E6}"/>
                </a:ext>
              </a:extLst>
            </p:cNvPr>
            <p:cNvSpPr/>
            <p:nvPr/>
          </p:nvSpPr>
          <p:spPr>
            <a:xfrm>
              <a:off x="5280369" y="539271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2DAFD5C-36EB-4747-A992-AD1DFCD152FD}"/>
                </a:ext>
              </a:extLst>
            </p:cNvPr>
            <p:cNvSpPr/>
            <p:nvPr/>
          </p:nvSpPr>
          <p:spPr>
            <a:xfrm>
              <a:off x="4600231" y="498730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8E77B105-A75A-B641-98B2-935BE6A85AD3}"/>
                </a:ext>
              </a:extLst>
            </p:cNvPr>
            <p:cNvSpPr/>
            <p:nvPr/>
          </p:nvSpPr>
          <p:spPr>
            <a:xfrm>
              <a:off x="5039989"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xmlns="" id="{66FE31BE-9FED-874B-AF4C-F3F39833DF9A}"/>
                </a:ext>
              </a:extLst>
            </p:cNvPr>
            <p:cNvSpPr/>
            <p:nvPr/>
          </p:nvSpPr>
          <p:spPr>
            <a:xfrm>
              <a:off x="4865183" y="4988079"/>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xmlns="" id="{F50E454D-8F58-DC48-A158-1FEBE2D2EC17}"/>
                </a:ext>
              </a:extLst>
            </p:cNvPr>
            <p:cNvSpPr/>
            <p:nvPr/>
          </p:nvSpPr>
          <p:spPr>
            <a:xfrm>
              <a:off x="4242573"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 id="{899C2450-DC03-AB4C-B086-74C175AF2F6F}"/>
                </a:ext>
              </a:extLst>
            </p:cNvPr>
            <p:cNvSpPr/>
            <p:nvPr/>
          </p:nvSpPr>
          <p:spPr>
            <a:xfrm>
              <a:off x="5163335" y="5392607"/>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86E05505-3C14-0548-BB64-DACF44FBA6EB}"/>
                </a:ext>
              </a:extLst>
            </p:cNvPr>
            <p:cNvSpPr/>
            <p:nvPr/>
          </p:nvSpPr>
          <p:spPr>
            <a:xfrm>
              <a:off x="3986914" y="498772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 id="{A071A8FD-D8F0-0F41-91D3-4D03BCBB28D8}"/>
                </a:ext>
              </a:extLst>
            </p:cNvPr>
            <p:cNvSpPr/>
            <p:nvPr/>
          </p:nvSpPr>
          <p:spPr>
            <a:xfrm>
              <a:off x="3872825" y="5391220"/>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Left Brace 63">
            <a:extLst>
              <a:ext uri="{FF2B5EF4-FFF2-40B4-BE49-F238E27FC236}">
                <a16:creationId xmlns:a16="http://schemas.microsoft.com/office/drawing/2014/main" xmlns="" id="{4124E314-DEAA-9D49-8AA8-8035A614F3B5}"/>
              </a:ext>
            </a:extLst>
          </p:cNvPr>
          <p:cNvSpPr/>
          <p:nvPr/>
        </p:nvSpPr>
        <p:spPr>
          <a:xfrm rot="5400000">
            <a:off x="7491198" y="3507239"/>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TextBox 64">
            <a:extLst>
              <a:ext uri="{FF2B5EF4-FFF2-40B4-BE49-F238E27FC236}">
                <a16:creationId xmlns:a16="http://schemas.microsoft.com/office/drawing/2014/main" xmlns="" id="{225CD609-888E-7449-BF65-EBAA8924B5CA}"/>
              </a:ext>
            </a:extLst>
          </p:cNvPr>
          <p:cNvSpPr txBox="1"/>
          <p:nvPr/>
        </p:nvSpPr>
        <p:spPr>
          <a:xfrm>
            <a:off x="6720657" y="4206329"/>
            <a:ext cx="1757082" cy="276999"/>
          </a:xfrm>
          <a:prstGeom prst="rect">
            <a:avLst/>
          </a:prstGeom>
          <a:noFill/>
        </p:spPr>
        <p:txBody>
          <a:bodyPr wrap="square" rtlCol="0">
            <a:spAutoFit/>
          </a:bodyPr>
          <a:lstStyle/>
          <a:p>
            <a:pPr algn="ctr"/>
            <a:r>
              <a:rPr lang="en-US" sz="1200" dirty="0"/>
              <a:t>Dataset</a:t>
            </a:r>
          </a:p>
        </p:txBody>
      </p:sp>
      <p:grpSp>
        <p:nvGrpSpPr>
          <p:cNvPr id="66" name="Group 65">
            <a:extLst>
              <a:ext uri="{FF2B5EF4-FFF2-40B4-BE49-F238E27FC236}">
                <a16:creationId xmlns:a16="http://schemas.microsoft.com/office/drawing/2014/main" xmlns="" id="{EDF82F4B-6F45-2442-B096-C6255C86875C}"/>
              </a:ext>
            </a:extLst>
          </p:cNvPr>
          <p:cNvGrpSpPr/>
          <p:nvPr/>
        </p:nvGrpSpPr>
        <p:grpSpPr>
          <a:xfrm>
            <a:off x="6674758" y="4593456"/>
            <a:ext cx="1839846" cy="1515235"/>
            <a:chOff x="6674758" y="4593456"/>
            <a:chExt cx="1839846" cy="1515235"/>
          </a:xfrm>
        </p:grpSpPr>
        <p:sp>
          <p:nvSpPr>
            <p:cNvPr id="67" name="Rectangle 66">
              <a:extLst>
                <a:ext uri="{FF2B5EF4-FFF2-40B4-BE49-F238E27FC236}">
                  <a16:creationId xmlns:a16="http://schemas.microsoft.com/office/drawing/2014/main" xmlns="" id="{B451B8E4-AA40-0B44-ACC9-47876CDA9F12}"/>
                </a:ext>
              </a:extLst>
            </p:cNvPr>
            <p:cNvSpPr/>
            <p:nvPr/>
          </p:nvSpPr>
          <p:spPr>
            <a:xfrm>
              <a:off x="6683305" y="4594547"/>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A006541F-D31E-F341-9D4E-6134239D720B}"/>
                </a:ext>
              </a:extLst>
            </p:cNvPr>
            <p:cNvSpPr/>
            <p:nvPr/>
          </p:nvSpPr>
          <p:spPr>
            <a:xfrm>
              <a:off x="6679109" y="4593456"/>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xmlns="" id="{C618771B-F3F1-DC4D-8658-55E44ABEB914}"/>
                </a:ext>
              </a:extLst>
            </p:cNvPr>
            <p:cNvSpPr/>
            <p:nvPr/>
          </p:nvSpPr>
          <p:spPr>
            <a:xfrm>
              <a:off x="6674758" y="4992395"/>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xmlns="" id="{6CCAC9D7-10EC-6440-A27F-7795CBFB1710}"/>
                </a:ext>
              </a:extLst>
            </p:cNvPr>
            <p:cNvSpPr/>
            <p:nvPr/>
          </p:nvSpPr>
          <p:spPr>
            <a:xfrm>
              <a:off x="6674759" y="539122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xmlns="" id="{4BA2058C-B329-164C-9E9E-F2D683D85AA5}"/>
                </a:ext>
              </a:extLst>
            </p:cNvPr>
            <p:cNvSpPr/>
            <p:nvPr/>
          </p:nvSpPr>
          <p:spPr>
            <a:xfrm>
              <a:off x="7144658" y="499190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xmlns="" id="{89181643-B8E4-0A4F-85FC-97FCCFAD6CD3}"/>
                </a:ext>
              </a:extLst>
            </p:cNvPr>
            <p:cNvSpPr/>
            <p:nvPr/>
          </p:nvSpPr>
          <p:spPr>
            <a:xfrm>
              <a:off x="7601858" y="5388543"/>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xmlns="" id="{17BA89C9-75ED-0C4B-9469-CA7885B8DA57}"/>
                </a:ext>
              </a:extLst>
            </p:cNvPr>
            <p:cNvSpPr/>
            <p:nvPr/>
          </p:nvSpPr>
          <p:spPr>
            <a:xfrm>
              <a:off x="6674759" y="5784691"/>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xmlns="" id="{7FBDE217-B4D2-3F49-A30A-21154F3FC3EC}"/>
                </a:ext>
              </a:extLst>
            </p:cNvPr>
            <p:cNvSpPr/>
            <p:nvPr/>
          </p:nvSpPr>
          <p:spPr>
            <a:xfrm>
              <a:off x="8048857" y="5784690"/>
              <a:ext cx="4572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Left Brace 74">
            <a:extLst>
              <a:ext uri="{FF2B5EF4-FFF2-40B4-BE49-F238E27FC236}">
                <a16:creationId xmlns:a16="http://schemas.microsoft.com/office/drawing/2014/main" xmlns="" id="{C5605DCC-31CB-5E4C-8B47-D805F93D2EE6}"/>
              </a:ext>
            </a:extLst>
          </p:cNvPr>
          <p:cNvSpPr/>
          <p:nvPr/>
        </p:nvSpPr>
        <p:spPr>
          <a:xfrm rot="5400000">
            <a:off x="10474638" y="3496072"/>
            <a:ext cx="216000" cy="2088000"/>
          </a:xfrm>
          <a:prstGeom prst="leftBrace">
            <a:avLst>
              <a:gd name="adj1" fmla="val 176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a:extLst>
              <a:ext uri="{FF2B5EF4-FFF2-40B4-BE49-F238E27FC236}">
                <a16:creationId xmlns:a16="http://schemas.microsoft.com/office/drawing/2014/main" xmlns="" id="{D41F40F3-C1AF-F54F-B0D0-A557EF940081}"/>
              </a:ext>
            </a:extLst>
          </p:cNvPr>
          <p:cNvSpPr txBox="1"/>
          <p:nvPr/>
        </p:nvSpPr>
        <p:spPr>
          <a:xfrm>
            <a:off x="9704097" y="4195162"/>
            <a:ext cx="1757082" cy="276999"/>
          </a:xfrm>
          <a:prstGeom prst="rect">
            <a:avLst/>
          </a:prstGeom>
          <a:noFill/>
        </p:spPr>
        <p:txBody>
          <a:bodyPr wrap="square" rtlCol="0">
            <a:spAutoFit/>
          </a:bodyPr>
          <a:lstStyle/>
          <a:p>
            <a:pPr algn="ctr"/>
            <a:r>
              <a:rPr lang="en-US" sz="1200" dirty="0"/>
              <a:t>Dataset</a:t>
            </a:r>
          </a:p>
        </p:txBody>
      </p:sp>
      <p:grpSp>
        <p:nvGrpSpPr>
          <p:cNvPr id="77" name="Group 76">
            <a:extLst>
              <a:ext uri="{FF2B5EF4-FFF2-40B4-BE49-F238E27FC236}">
                <a16:creationId xmlns:a16="http://schemas.microsoft.com/office/drawing/2014/main" xmlns="" id="{55BE6383-A406-FF4C-9319-3094CB1D5AA0}"/>
              </a:ext>
            </a:extLst>
          </p:cNvPr>
          <p:cNvGrpSpPr/>
          <p:nvPr/>
        </p:nvGrpSpPr>
        <p:grpSpPr>
          <a:xfrm>
            <a:off x="9666745" y="4582533"/>
            <a:ext cx="1836037" cy="1688565"/>
            <a:chOff x="9666745" y="4582533"/>
            <a:chExt cx="1836037" cy="1688565"/>
          </a:xfrm>
        </p:grpSpPr>
        <p:sp>
          <p:nvSpPr>
            <p:cNvPr id="78" name="Rectangle 77">
              <a:extLst>
                <a:ext uri="{FF2B5EF4-FFF2-40B4-BE49-F238E27FC236}">
                  <a16:creationId xmlns:a16="http://schemas.microsoft.com/office/drawing/2014/main" xmlns="" id="{670A981B-42E1-4245-AB0E-E92B01296FE2}"/>
                </a:ext>
              </a:extLst>
            </p:cNvPr>
            <p:cNvSpPr/>
            <p:nvPr/>
          </p:nvSpPr>
          <p:spPr>
            <a:xfrm>
              <a:off x="9666745" y="4583380"/>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xmlns="" id="{6A4717F3-2E0F-2C44-B3AE-F135DF5FD5EA}"/>
                </a:ext>
              </a:extLst>
            </p:cNvPr>
            <p:cNvSpPr/>
            <p:nvPr/>
          </p:nvSpPr>
          <p:spPr>
            <a:xfrm>
              <a:off x="9671483" y="4987308"/>
              <a:ext cx="1831299"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xmlns="" id="{FA8B8EE4-4FEF-DD45-8804-10231DB7DC98}"/>
                </a:ext>
              </a:extLst>
            </p:cNvPr>
            <p:cNvSpPr/>
            <p:nvPr/>
          </p:nvSpPr>
          <p:spPr>
            <a:xfrm>
              <a:off x="9671013" y="5388543"/>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xmlns="" id="{D23FDCAC-7E5B-EB46-AC75-49CC6DABBCA8}"/>
                </a:ext>
              </a:extLst>
            </p:cNvPr>
            <p:cNvSpPr/>
            <p:nvPr/>
          </p:nvSpPr>
          <p:spPr>
            <a:xfrm>
              <a:off x="9667029" y="458253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xmlns="" id="{7B6806DA-AEB7-A24C-B4A0-A32DEF4513DE}"/>
                </a:ext>
              </a:extLst>
            </p:cNvPr>
            <p:cNvSpPr/>
            <p:nvPr/>
          </p:nvSpPr>
          <p:spPr>
            <a:xfrm>
              <a:off x="9797656" y="5388543"/>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xmlns="" id="{19F12BE6-4A16-4542-8631-C456C656044C}"/>
                </a:ext>
              </a:extLst>
            </p:cNvPr>
            <p:cNvSpPr/>
            <p:nvPr/>
          </p:nvSpPr>
          <p:spPr>
            <a:xfrm>
              <a:off x="9743656" y="4985045"/>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E6589D68-7A6E-FD47-927C-EFE9DF9FAA7A}"/>
                </a:ext>
              </a:extLst>
            </p:cNvPr>
            <p:cNvSpPr/>
            <p:nvPr/>
          </p:nvSpPr>
          <p:spPr>
            <a:xfrm>
              <a:off x="9666745" y="5946690"/>
              <a:ext cx="1831298" cy="324000"/>
            </a:xfrm>
            <a:prstGeom prst="rect">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xmlns="" id="{A7CD3AC5-1C38-664F-A1E6-F5ECE682CFDC}"/>
                </a:ext>
              </a:extLst>
            </p:cNvPr>
            <p:cNvSpPr/>
            <p:nvPr/>
          </p:nvSpPr>
          <p:spPr>
            <a:xfrm>
              <a:off x="11444043" y="5947098"/>
              <a:ext cx="54000" cy="324000"/>
            </a:xfrm>
            <a:prstGeom prst="rect">
              <a:avLst/>
            </a:prstGeom>
            <a:solidFill>
              <a:srgbClr val="6AE6DA"/>
            </a:solidFill>
            <a:ln>
              <a:solidFill>
                <a:srgbClr val="6AE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xmlns="" id="{B575BDCB-7C34-1743-ACF4-4A304A055F86}"/>
                </a:ext>
              </a:extLst>
            </p:cNvPr>
            <p:cNvSpPr txBox="1"/>
            <p:nvPr/>
          </p:nvSpPr>
          <p:spPr>
            <a:xfrm rot="5400000">
              <a:off x="10632470" y="5593276"/>
              <a:ext cx="45719" cy="324000"/>
            </a:xfrm>
            <a:prstGeom prst="rect">
              <a:avLst/>
            </a:prstGeom>
            <a:noFill/>
          </p:spPr>
          <p:txBody>
            <a:bodyPr wrap="square" rtlCol="0" anchor="ctr" anchorCtr="0">
              <a:spAutoFit/>
            </a:bodyPr>
            <a:lstStyle/>
            <a:p>
              <a:r>
                <a:rPr lang="en-US" dirty="0"/>
                <a:t>…</a:t>
              </a:r>
            </a:p>
          </p:txBody>
        </p:sp>
      </p:grpSp>
      <p:sp>
        <p:nvSpPr>
          <p:cNvPr id="89" name="Content Placeholder 2">
            <a:extLst>
              <a:ext uri="{FF2B5EF4-FFF2-40B4-BE49-F238E27FC236}">
                <a16:creationId xmlns:a16="http://schemas.microsoft.com/office/drawing/2014/main" xmlns="" id="{67799B54-6871-F841-8428-7936A4A9C28E}"/>
              </a:ext>
            </a:extLst>
          </p:cNvPr>
          <p:cNvSpPr txBox="1">
            <a:spLocks/>
          </p:cNvSpPr>
          <p:nvPr/>
        </p:nvSpPr>
        <p:spPr>
          <a:xfrm>
            <a:off x="838198" y="1244027"/>
            <a:ext cx="10788440" cy="288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Split the dataset into a calibration set and a validation set, train the model on the calibration set and then see how well it predicts the validation set.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Methods:</a:t>
            </a:r>
          </a:p>
          <a:p>
            <a:pPr marL="0" indent="0">
              <a:buNone/>
            </a:pPr>
            <a:r>
              <a:rPr lang="en-GB" sz="2400" dirty="0">
                <a:latin typeface="Candara" panose="020E0502030303020204" pitchFamily="34" charset="0"/>
              </a:rPr>
              <a:t>Holdout	      Random subsampling	           K-fold		       Leave-one-out</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000" dirty="0">
              <a:latin typeface="Candara" panose="020E0502030303020204" pitchFamily="34" charset="0"/>
            </a:endParaRPr>
          </a:p>
          <a:p>
            <a:pPr marL="0" indent="0">
              <a:buNone/>
            </a:pPr>
            <a:endParaRPr lang="en-GB" sz="700" dirty="0">
              <a:latin typeface="Candara" panose="020E0502030303020204" pitchFamily="34" charset="0"/>
            </a:endParaRPr>
          </a:p>
          <a:p>
            <a:pPr marL="0" indent="0">
              <a:buNone/>
            </a:pPr>
            <a:r>
              <a:rPr lang="en-GB" sz="2400" dirty="0">
                <a:latin typeface="Candara" panose="020E0502030303020204" pitchFamily="34" charset="0"/>
              </a:rPr>
              <a:t>Whichever model predicts the validation set best is a better model of the process</a:t>
            </a: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n-GB" sz="2400" dirty="0">
              <a:latin typeface="Candara" panose="020E0502030303020204" pitchFamily="34" charset="0"/>
            </a:endParaRPr>
          </a:p>
          <a:p>
            <a:pPr marL="0" indent="0">
              <a:buNone/>
            </a:pPr>
            <a:endParaRPr lang="el-GR" sz="2400" dirty="0">
              <a:latin typeface="Candara" panose="020E0502030303020204" pitchFamily="34" charset="0"/>
            </a:endParaRPr>
          </a:p>
        </p:txBody>
      </p:sp>
    </p:spTree>
    <p:extLst>
      <p:ext uri="{BB962C8B-B14F-4D97-AF65-F5344CB8AC3E}">
        <p14:creationId xmlns:p14="http://schemas.microsoft.com/office/powerpoint/2010/main" val="2308336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endParaRPr lang="en-US" sz="2400" dirty="0">
              <a:latin typeface="Candara" panose="020E0502030303020204" pitchFamily="34" charset="0"/>
            </a:endParaRPr>
          </a:p>
        </p:txBody>
      </p:sp>
    </p:spTree>
    <p:extLst>
      <p:ext uri="{BB962C8B-B14F-4D97-AF65-F5344CB8AC3E}">
        <p14:creationId xmlns:p14="http://schemas.microsoft.com/office/powerpoint/2010/main" val="1931407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endParaRPr lang="en-US" sz="2400" dirty="0">
              <a:latin typeface="Candara" panose="020E0502030303020204" pitchFamily="34" charset="0"/>
            </a:endParaRPr>
          </a:p>
        </p:txBody>
      </p:sp>
      <p:pic>
        <p:nvPicPr>
          <p:cNvPr id="5" name="Picture 4">
            <a:extLst>
              <a:ext uri="{FF2B5EF4-FFF2-40B4-BE49-F238E27FC236}">
                <a16:creationId xmlns:a16="http://schemas.microsoft.com/office/drawing/2014/main" xmlns="" id="{CD72C930-8F7D-514C-9B06-D2DFC9326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3"/>
            <a:srcRect/>
            <a:stretch>
              <a:fillRect/>
            </a:stretch>
          </a:blipFill>
        </p:spPr>
      </p:pic>
      <p:pic>
        <p:nvPicPr>
          <p:cNvPr id="6" name="Picture 5">
            <a:extLst>
              <a:ext uri="{FF2B5EF4-FFF2-40B4-BE49-F238E27FC236}">
                <a16:creationId xmlns:a16="http://schemas.microsoft.com/office/drawing/2014/main" xmlns="" id="{4C9FE2AB-A30F-A44E-92F9-0BA30110E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035022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     , ballet, hip-hop, ballet, hip-hop, ballet, ballet, ballet…</a:t>
            </a:r>
          </a:p>
        </p:txBody>
      </p:sp>
      <p:pic>
        <p:nvPicPr>
          <p:cNvPr id="5" name="Picture 4">
            <a:extLst>
              <a:ext uri="{FF2B5EF4-FFF2-40B4-BE49-F238E27FC236}">
                <a16:creationId xmlns:a16="http://schemas.microsoft.com/office/drawing/2014/main" xmlns="" id="{AFD01AB6-A79D-9046-9198-033663C6D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3"/>
            <a:srcRect/>
            <a:stretch>
              <a:fillRect/>
            </a:stretch>
          </a:blipFill>
        </p:spPr>
      </p:pic>
      <p:pic>
        <p:nvPicPr>
          <p:cNvPr id="6" name="Picture 5">
            <a:extLst>
              <a:ext uri="{FF2B5EF4-FFF2-40B4-BE49-F238E27FC236}">
                <a16:creationId xmlns:a16="http://schemas.microsoft.com/office/drawing/2014/main" xmlns="" id="{1D07D56B-0079-5B4D-810C-35DE285D5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768475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a:t>
                </a:r>
                <a:r>
                  <a:rPr lang="en-GB" sz="2400" dirty="0">
                    <a:solidFill>
                      <a:schemeClr val="bg1"/>
                    </a:solidFill>
                    <a:latin typeface="Candara" panose="020E0502030303020204" pitchFamily="34" charset="0"/>
                  </a:rPr>
                  <a:t>?</a:t>
                </a:r>
                <a:r>
                  <a:rPr lang="en-GB" sz="2400" dirty="0">
                    <a:latin typeface="Candara" panose="020E0502030303020204" pitchFamily="34" charset="0"/>
                  </a:rPr>
                  <a:t>     ,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Estimate parameters using data up until that choice, then predict choice:</a:t>
                </a:r>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b="0" i="1" smtClean="0">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e>
                      <m:e>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1</m:t>
                        </m:r>
                        <m:r>
                          <a:rPr lang="en-US" sz="2400" b="0" i="1" smtClean="0">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r>
                          <a:rPr lang="en-US" sz="2400" b="0" i="1" baseline="-25000" smtClean="0">
                            <a:solidFill>
                              <a:srgbClr val="FFDD29"/>
                            </a:solidFill>
                            <a:latin typeface="Cambria Math" panose="02040503050406030204" pitchFamily="18" charset="0"/>
                            <a:ea typeface="Cambria Math" panose="02040503050406030204" pitchFamily="18" charset="0"/>
                          </a:rPr>
                          <m:t>−1</m:t>
                        </m:r>
                      </m:e>
                    </m:d>
                  </m:oMath>
                </a14:m>
                <a:r>
                  <a:rPr lang="en-GB" sz="2400" dirty="0">
                    <a:solidFill>
                      <a:srgbClr val="FFDD29"/>
                    </a:solidFill>
                  </a:rPr>
                  <a:t>= </a:t>
                </a:r>
                <a14:m>
                  <m:oMath xmlns:m="http://schemas.openxmlformats.org/officeDocument/2006/math">
                    <m:nary>
                      <m:naryPr>
                        <m:limLoc m:val="undOvr"/>
                        <m:subHide m:val="on"/>
                        <m:supHide m:val="on"/>
                        <m:ctrlPr>
                          <a:rPr lang="en-GB" sz="2400" i="1" dirty="0">
                            <a:solidFill>
                              <a:srgbClr val="FFDD29"/>
                            </a:solidFill>
                            <a:latin typeface="Cambria Math" panose="02040503050406030204" pitchFamily="18" charset="0"/>
                          </a:rPr>
                        </m:ctrlPr>
                      </m:naryPr>
                      <m:sub/>
                      <m:sup/>
                      <m:e>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𝑘</m:t>
                            </m:r>
                          </m:e>
                          <m:e>
                            <m:r>
                              <a:rPr lang="fr-FR" sz="2400" i="1">
                                <a:solidFill>
                                  <a:srgbClr val="FFDD29"/>
                                </a:solidFill>
                                <a:latin typeface="Cambria Math" panose="02040503050406030204" pitchFamily="18" charset="0"/>
                                <a:ea typeface="Cambria Math" panose="02040503050406030204" pitchFamily="18" charset="0"/>
                              </a:rPr>
                              <m:t>𝜃</m:t>
                            </m:r>
                          </m:e>
                        </m:d>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𝜃</m:t>
                            </m:r>
                          </m:e>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1</m:t>
                            </m:r>
                            <m:r>
                              <a:rPr lang="en-US" sz="2400" i="1">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𝑌𝑘</m:t>
                            </m:r>
                            <m:r>
                              <a:rPr lang="en-US" sz="2400" i="1" baseline="-25000">
                                <a:solidFill>
                                  <a:srgbClr val="FFDD29"/>
                                </a:solidFill>
                                <a:latin typeface="Cambria Math" panose="02040503050406030204" pitchFamily="18" charset="0"/>
                                <a:ea typeface="Cambria Math" panose="02040503050406030204" pitchFamily="18" charset="0"/>
                              </a:rPr>
                              <m:t>−1</m:t>
                            </m:r>
                          </m:e>
                        </m:d>
                      </m:e>
                    </m:nary>
                    <m:r>
                      <a:rPr lang="en-GB" sz="2400" i="1" dirty="0">
                        <a:solidFill>
                          <a:srgbClr val="FFDD29"/>
                        </a:solidFill>
                        <a:latin typeface="Cambria Math" panose="02040503050406030204" pitchFamily="18" charset="0"/>
                      </a:rPr>
                      <m:t>𝑑</m:t>
                    </m:r>
                    <m:r>
                      <a:rPr lang="fr-FR" sz="2400" i="1">
                        <a:solidFill>
                          <a:srgbClr val="FFDD29"/>
                        </a:solidFill>
                        <a:latin typeface="Cambria Math" panose="02040503050406030204" pitchFamily="18" charset="0"/>
                        <a:ea typeface="Cambria Math" panose="02040503050406030204" pitchFamily="18" charset="0"/>
                      </a:rPr>
                      <m:t>𝜃</m:t>
                    </m:r>
                  </m:oMath>
                </a14:m>
                <a:endParaRPr lang="en-GB" sz="2400" dirty="0">
                  <a:solidFill>
                    <a:srgbClr val="FFDD29"/>
                  </a:solidFill>
                </a:endParaRPr>
              </a:p>
              <a:p>
                <a:pPr marL="0" indent="0">
                  <a:buNone/>
                </a:pPr>
                <a:endParaRPr lang="en-GB" sz="2400" dirty="0">
                  <a:latin typeface="Candara" panose="020E0502030303020204" pitchFamily="34" charset="0"/>
                </a:endParaRP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844" t="-1453" b="-8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40654A7B-2DDF-1149-9756-72152D4558F6}"/>
                  </a:ext>
                </a:extLst>
              </p:cNvPr>
              <p:cNvSpPr txBox="1"/>
              <p:nvPr/>
            </p:nvSpPr>
            <p:spPr>
              <a:xfrm>
                <a:off x="3156858" y="2993222"/>
                <a:ext cx="12845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DD29"/>
                          </a:solidFill>
                          <a:latin typeface="Cambria Math" panose="02040503050406030204" pitchFamily="18" charset="0"/>
                          <a:ea typeface="Cambria Math" panose="02040503050406030204" pitchFamily="18" charset="0"/>
                        </a:rPr>
                        <m:t>𝑌</m:t>
                      </m:r>
                      <m:r>
                        <a:rPr lang="en-US" sz="2800" i="1" baseline="-25000">
                          <a:solidFill>
                            <a:srgbClr val="FFDD29"/>
                          </a:solidFill>
                          <a:latin typeface="Cambria Math" panose="02040503050406030204" pitchFamily="18" charset="0"/>
                          <a:ea typeface="Cambria Math" panose="02040503050406030204" pitchFamily="18" charset="0"/>
                        </a:rPr>
                        <m:t>𝑘</m:t>
                      </m:r>
                    </m:oMath>
                  </m:oMathPara>
                </a14:m>
                <a:endParaRPr lang="en-US" sz="2800" dirty="0">
                  <a:solidFill>
                    <a:srgbClr val="FFDD29"/>
                  </a:solidFill>
                </a:endParaRPr>
              </a:p>
            </p:txBody>
          </p:sp>
        </mc:Choice>
        <mc:Fallback xmlns="">
          <p:sp>
            <p:nvSpPr>
              <p:cNvPr id="2" name="TextBox 1">
                <a:extLst>
                  <a:ext uri="{FF2B5EF4-FFF2-40B4-BE49-F238E27FC236}">
                    <a16:creationId xmlns:a16="http://schemas.microsoft.com/office/drawing/2014/main" id="{40654A7B-2DDF-1149-9756-72152D4558F6}"/>
                  </a:ext>
                </a:extLst>
              </p:cNvPr>
              <p:cNvSpPr txBox="1">
                <a:spLocks noRot="1" noChangeAspect="1" noMove="1" noResize="1" noEditPoints="1" noAdjustHandles="1" noChangeArrowheads="1" noChangeShapeType="1" noTextEdit="1"/>
              </p:cNvSpPr>
              <p:nvPr/>
            </p:nvSpPr>
            <p:spPr>
              <a:xfrm>
                <a:off x="3156858" y="2993222"/>
                <a:ext cx="1284515"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CEC738E0-5F0E-CC42-ACDE-06CF667CA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5"/>
            <a:srcRect/>
            <a:stretch>
              <a:fillRect/>
            </a:stretch>
          </a:blipFill>
        </p:spPr>
      </p:pic>
      <p:pic>
        <p:nvPicPr>
          <p:cNvPr id="6" name="Picture 5">
            <a:extLst>
              <a:ext uri="{FF2B5EF4-FFF2-40B4-BE49-F238E27FC236}">
                <a16:creationId xmlns:a16="http://schemas.microsoft.com/office/drawing/2014/main" xmlns="" id="{9813B2FF-6C1C-3549-A0B9-A1D57E358D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862374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5EBD2730-C660-1845-B615-F729A35E2142}"/>
              </a:ext>
            </a:extLst>
          </p:cNvPr>
          <p:cNvSpPr txBox="1">
            <a:spLocks/>
          </p:cNvSpPr>
          <p:nvPr/>
        </p:nvSpPr>
        <p:spPr>
          <a:xfrm>
            <a:off x="345511" y="-155807"/>
            <a:ext cx="11500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D00000"/>
                </a:solidFill>
                <a:latin typeface="Candara" panose="020E0502030303020204" pitchFamily="34" charset="0"/>
              </a:rPr>
              <a:t>Predictive accuracy</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8A5562E0-29BF-934D-919F-E1CF8D51815C}"/>
                  </a:ext>
                </a:extLst>
              </p:cNvPr>
              <p:cNvSpPr txBox="1">
                <a:spLocks/>
              </p:cNvSpPr>
              <p:nvPr/>
            </p:nvSpPr>
            <p:spPr>
              <a:xfrm>
                <a:off x="838199" y="1244027"/>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ndara" panose="020E0502030303020204" pitchFamily="34" charset="0"/>
                  </a:rPr>
                  <a:t>Pick the model which predicts the data best.</a:t>
                </a:r>
              </a:p>
              <a:p>
                <a:pPr marL="0" indent="0">
                  <a:buNone/>
                </a:pPr>
                <a:r>
                  <a:rPr lang="en-GB" sz="2400" dirty="0">
                    <a:latin typeface="Candara" panose="020E0502030303020204" pitchFamily="34" charset="0"/>
                  </a:rPr>
                  <a:t>Choices: …hip-hop, ballet,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Hide one of the choices, e.g.</a:t>
                </a:r>
              </a:p>
              <a:p>
                <a:pPr marL="0" indent="0">
                  <a:buNone/>
                </a:pPr>
                <a:r>
                  <a:rPr lang="en-GB" sz="2400" dirty="0">
                    <a:latin typeface="Candara" panose="020E0502030303020204" pitchFamily="34" charset="0"/>
                  </a:rPr>
                  <a:t>Choices: …hip-hop,     </a:t>
                </a:r>
                <a:r>
                  <a:rPr lang="en-GB" sz="2400" dirty="0">
                    <a:solidFill>
                      <a:schemeClr val="bg1"/>
                    </a:solidFill>
                    <a:latin typeface="Candara" panose="020E0502030303020204" pitchFamily="34" charset="0"/>
                  </a:rPr>
                  <a:t>?</a:t>
                </a:r>
                <a:r>
                  <a:rPr lang="en-GB" sz="2400" dirty="0">
                    <a:latin typeface="Candara" panose="020E0502030303020204" pitchFamily="34" charset="0"/>
                  </a:rPr>
                  <a:t>     , ballet, hip-hop, ballet, hip-hop, ballet, ballet, ballet…</a:t>
                </a:r>
              </a:p>
              <a:p>
                <a:pPr marL="0" indent="0">
                  <a:buNone/>
                </a:pPr>
                <a:endParaRPr lang="en-GB" sz="2400" dirty="0">
                  <a:latin typeface="Candara" panose="020E0502030303020204" pitchFamily="34" charset="0"/>
                </a:endParaRPr>
              </a:p>
              <a:p>
                <a:pPr marL="0" indent="0">
                  <a:buNone/>
                </a:pPr>
                <a:r>
                  <a:rPr lang="en-GB" sz="2400" dirty="0">
                    <a:latin typeface="Candara" panose="020E0502030303020204" pitchFamily="34" charset="0"/>
                  </a:rPr>
                  <a:t>Estimate parameters using data up until that choice, then predict choice:</a:t>
                </a:r>
              </a:p>
              <a:p>
                <a:pPr marL="0" indent="0" algn="ctr">
                  <a:buNone/>
                </a:pPr>
                <a14:m>
                  <m:oMath xmlns:m="http://schemas.openxmlformats.org/officeDocument/2006/math">
                    <m:r>
                      <a:rPr lang="fr-FR" sz="2400" i="1" smtClean="0">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b="0" i="1" smtClean="0">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e>
                      <m:e>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1</m:t>
                        </m:r>
                        <m:r>
                          <a:rPr lang="en-US" sz="2400" b="0" i="1" smtClean="0">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m:t>
                        </m:r>
                        <m:r>
                          <a:rPr lang="en-US" sz="2400" b="0" i="1" baseline="-25000" smtClean="0">
                            <a:solidFill>
                              <a:srgbClr val="FFDD29"/>
                            </a:solidFill>
                            <a:latin typeface="Cambria Math" panose="02040503050406030204" pitchFamily="18" charset="0"/>
                            <a:ea typeface="Cambria Math" panose="02040503050406030204" pitchFamily="18" charset="0"/>
                          </a:rPr>
                          <m:t>𝑘</m:t>
                        </m:r>
                        <m:r>
                          <a:rPr lang="en-US" sz="2400" b="0" i="1" baseline="-25000" smtClean="0">
                            <a:solidFill>
                              <a:srgbClr val="FFDD29"/>
                            </a:solidFill>
                            <a:latin typeface="Cambria Math" panose="02040503050406030204" pitchFamily="18" charset="0"/>
                            <a:ea typeface="Cambria Math" panose="02040503050406030204" pitchFamily="18" charset="0"/>
                          </a:rPr>
                          <m:t>−1</m:t>
                        </m:r>
                      </m:e>
                    </m:d>
                  </m:oMath>
                </a14:m>
                <a:r>
                  <a:rPr lang="en-GB" sz="2400" dirty="0">
                    <a:solidFill>
                      <a:srgbClr val="FFDD29"/>
                    </a:solidFill>
                  </a:rPr>
                  <a:t>= </a:t>
                </a:r>
                <a14:m>
                  <m:oMath xmlns:m="http://schemas.openxmlformats.org/officeDocument/2006/math">
                    <m:nary>
                      <m:naryPr>
                        <m:limLoc m:val="undOvr"/>
                        <m:subHide m:val="on"/>
                        <m:supHide m:val="on"/>
                        <m:ctrlPr>
                          <a:rPr lang="en-GB" sz="2400" i="1" dirty="0">
                            <a:solidFill>
                              <a:srgbClr val="FFDD29"/>
                            </a:solidFill>
                            <a:latin typeface="Cambria Math" panose="02040503050406030204" pitchFamily="18" charset="0"/>
                          </a:rPr>
                        </m:ctrlPr>
                      </m:naryPr>
                      <m:sub/>
                      <m:sup/>
                      <m:e>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𝑘</m:t>
                            </m:r>
                          </m:e>
                          <m:e>
                            <m:r>
                              <a:rPr lang="fr-FR" sz="2400" i="1">
                                <a:solidFill>
                                  <a:srgbClr val="FFDD29"/>
                                </a:solidFill>
                                <a:latin typeface="Cambria Math" panose="02040503050406030204" pitchFamily="18" charset="0"/>
                                <a:ea typeface="Cambria Math" panose="02040503050406030204" pitchFamily="18" charset="0"/>
                              </a:rPr>
                              <m:t>𝜃</m:t>
                            </m:r>
                          </m:e>
                        </m:d>
                        <m:r>
                          <a:rPr lang="fr-FR" sz="2400" i="1">
                            <a:solidFill>
                              <a:srgbClr val="FFDD29"/>
                            </a:solidFill>
                            <a:latin typeface="Cambria Math" panose="02040503050406030204" pitchFamily="18" charset="0"/>
                            <a:ea typeface="Cambria Math" panose="02040503050406030204" pitchFamily="18" charset="0"/>
                          </a:rPr>
                          <m:t>𝑃</m:t>
                        </m:r>
                        <m:d>
                          <m:dPr>
                            <m:ctrlPr>
                              <a:rPr lang="fr-FR" sz="2400" i="1">
                                <a:solidFill>
                                  <a:srgbClr val="FFDD29"/>
                                </a:solidFill>
                                <a:latin typeface="Cambria Math" panose="02040503050406030204" pitchFamily="18" charset="0"/>
                                <a:ea typeface="Cambria Math" panose="02040503050406030204" pitchFamily="18" charset="0"/>
                              </a:rPr>
                            </m:ctrlPr>
                          </m:dPr>
                          <m:e>
                            <m:r>
                              <a:rPr lang="fr-FR" sz="2400" i="1">
                                <a:solidFill>
                                  <a:srgbClr val="FFDD29"/>
                                </a:solidFill>
                                <a:latin typeface="Cambria Math" panose="02040503050406030204" pitchFamily="18" charset="0"/>
                                <a:ea typeface="Cambria Math" panose="02040503050406030204" pitchFamily="18" charset="0"/>
                              </a:rPr>
                              <m:t>𝜃</m:t>
                            </m:r>
                          </m:e>
                          <m:e>
                            <m:r>
                              <a:rPr lang="en-US" sz="2400" i="1">
                                <a:solidFill>
                                  <a:srgbClr val="FFDD29"/>
                                </a:solidFill>
                                <a:latin typeface="Cambria Math" panose="02040503050406030204" pitchFamily="18" charset="0"/>
                                <a:ea typeface="Cambria Math" panose="02040503050406030204" pitchFamily="18" charset="0"/>
                              </a:rPr>
                              <m:t>𝑌</m:t>
                            </m:r>
                            <m:r>
                              <a:rPr lang="en-US" sz="2400" i="1" baseline="-25000">
                                <a:solidFill>
                                  <a:srgbClr val="FFDD29"/>
                                </a:solidFill>
                                <a:latin typeface="Cambria Math" panose="02040503050406030204" pitchFamily="18" charset="0"/>
                                <a:ea typeface="Cambria Math" panose="02040503050406030204" pitchFamily="18" charset="0"/>
                              </a:rPr>
                              <m:t>1</m:t>
                            </m:r>
                            <m:r>
                              <a:rPr lang="en-US" sz="2400" i="1">
                                <a:solidFill>
                                  <a:srgbClr val="FFDD29"/>
                                </a:solidFill>
                                <a:latin typeface="Cambria Math" panose="02040503050406030204" pitchFamily="18" charset="0"/>
                                <a:ea typeface="Cambria Math" panose="02040503050406030204" pitchFamily="18" charset="0"/>
                              </a:rPr>
                              <m:t>, …,</m:t>
                            </m:r>
                            <m:r>
                              <a:rPr lang="en-US" sz="2400" i="1">
                                <a:solidFill>
                                  <a:srgbClr val="FFDD29"/>
                                </a:solidFill>
                                <a:latin typeface="Cambria Math" panose="02040503050406030204" pitchFamily="18" charset="0"/>
                                <a:ea typeface="Cambria Math" panose="02040503050406030204" pitchFamily="18" charset="0"/>
                              </a:rPr>
                              <m:t>𝑌𝑘</m:t>
                            </m:r>
                            <m:r>
                              <a:rPr lang="en-US" sz="2400" i="1" baseline="-25000">
                                <a:solidFill>
                                  <a:srgbClr val="FFDD29"/>
                                </a:solidFill>
                                <a:latin typeface="Cambria Math" panose="02040503050406030204" pitchFamily="18" charset="0"/>
                                <a:ea typeface="Cambria Math" panose="02040503050406030204" pitchFamily="18" charset="0"/>
                              </a:rPr>
                              <m:t>−1</m:t>
                            </m:r>
                          </m:e>
                        </m:d>
                      </m:e>
                    </m:nary>
                    <m:r>
                      <a:rPr lang="en-GB" sz="2400" i="1" dirty="0">
                        <a:solidFill>
                          <a:srgbClr val="FFDD29"/>
                        </a:solidFill>
                        <a:latin typeface="Cambria Math" panose="02040503050406030204" pitchFamily="18" charset="0"/>
                      </a:rPr>
                      <m:t>𝑑</m:t>
                    </m:r>
                    <m:r>
                      <a:rPr lang="fr-FR" sz="2400" i="1">
                        <a:solidFill>
                          <a:srgbClr val="FFDD29"/>
                        </a:solidFill>
                        <a:latin typeface="Cambria Math" panose="02040503050406030204" pitchFamily="18" charset="0"/>
                        <a:ea typeface="Cambria Math" panose="02040503050406030204" pitchFamily="18" charset="0"/>
                      </a:rPr>
                      <m:t>𝜃</m:t>
                    </m:r>
                  </m:oMath>
                </a14:m>
                <a:endParaRPr lang="en-GB" sz="2400" dirty="0">
                  <a:solidFill>
                    <a:srgbClr val="FFDD29"/>
                  </a:solidFill>
                </a:endParaRPr>
              </a:p>
              <a:p>
                <a:pPr marL="0" indent="0">
                  <a:buNone/>
                </a:pPr>
                <a:endParaRPr lang="en-GB" sz="2400" dirty="0">
                  <a:latin typeface="Candara" panose="020E0502030303020204" pitchFamily="34" charset="0"/>
                </a:endParaRPr>
              </a:p>
              <a:p>
                <a:pPr marL="0" indent="0">
                  <a:buNone/>
                </a:pPr>
                <a:r>
                  <a:rPr lang="en-US" sz="2400" dirty="0">
                    <a:latin typeface="Candara" panose="020E0502030303020204" pitchFamily="34" charset="0"/>
                  </a:rPr>
                  <a:t>Repeat for every choice of k to get the overall predictive score</a:t>
                </a:r>
                <a:r>
                  <a:rPr lang="en-GB" sz="2400" dirty="0">
                    <a:latin typeface="Candara" panose="020E0502030303020204" pitchFamily="34" charset="0"/>
                  </a:rPr>
                  <a:t> and choose the model with the best predictive score.</a:t>
                </a:r>
              </a:p>
              <a:p>
                <a:pPr marL="0" indent="0">
                  <a:buNone/>
                </a:pPr>
                <a:endParaRPr lang="en-US" sz="2400" dirty="0">
                  <a:latin typeface="Candara" panose="020E0502030303020204" pitchFamily="34" charset="0"/>
                </a:endParaRPr>
              </a:p>
            </p:txBody>
          </p:sp>
        </mc:Choice>
        <mc:Fallback xmlns="">
          <p:sp>
            <p:nvSpPr>
              <p:cNvPr id="9" name="Content Placeholder 2">
                <a:extLst>
                  <a:ext uri="{FF2B5EF4-FFF2-40B4-BE49-F238E27FC236}">
                    <a16:creationId xmlns:a16="http://schemas.microsoft.com/office/drawing/2014/main" id="{8A5562E0-29BF-934D-919F-E1CF8D51815C}"/>
                  </a:ext>
                </a:extLst>
              </p:cNvPr>
              <p:cNvSpPr txBox="1">
                <a:spLocks noRot="1" noChangeAspect="1" noMove="1" noResize="1" noEditPoints="1" noAdjustHandles="1" noChangeArrowheads="1" noChangeShapeType="1" noTextEdit="1"/>
              </p:cNvSpPr>
              <p:nvPr/>
            </p:nvSpPr>
            <p:spPr>
              <a:xfrm>
                <a:off x="838199" y="1244027"/>
                <a:ext cx="10515600" cy="4351338"/>
              </a:xfrm>
              <a:prstGeom prst="rect">
                <a:avLst/>
              </a:prstGeom>
              <a:blipFill>
                <a:blip r:embed="rId3"/>
                <a:stretch>
                  <a:fillRect l="-844" t="-1453" b="-15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40654A7B-2DDF-1149-9756-72152D4558F6}"/>
                  </a:ext>
                </a:extLst>
              </p:cNvPr>
              <p:cNvSpPr txBox="1"/>
              <p:nvPr/>
            </p:nvSpPr>
            <p:spPr>
              <a:xfrm>
                <a:off x="3156858" y="2993222"/>
                <a:ext cx="12845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DD29"/>
                          </a:solidFill>
                          <a:latin typeface="Cambria Math" panose="02040503050406030204" pitchFamily="18" charset="0"/>
                          <a:ea typeface="Cambria Math" panose="02040503050406030204" pitchFamily="18" charset="0"/>
                        </a:rPr>
                        <m:t>𝑌</m:t>
                      </m:r>
                      <m:r>
                        <a:rPr lang="en-US" sz="2800" i="1" baseline="-25000">
                          <a:solidFill>
                            <a:srgbClr val="FFDD29"/>
                          </a:solidFill>
                          <a:latin typeface="Cambria Math" panose="02040503050406030204" pitchFamily="18" charset="0"/>
                          <a:ea typeface="Cambria Math" panose="02040503050406030204" pitchFamily="18" charset="0"/>
                        </a:rPr>
                        <m:t>𝑘</m:t>
                      </m:r>
                    </m:oMath>
                  </m:oMathPara>
                </a14:m>
                <a:endParaRPr lang="en-US" sz="2800" dirty="0">
                  <a:solidFill>
                    <a:srgbClr val="FFDD29"/>
                  </a:solidFill>
                </a:endParaRPr>
              </a:p>
            </p:txBody>
          </p:sp>
        </mc:Choice>
        <mc:Fallback xmlns="">
          <p:sp>
            <p:nvSpPr>
              <p:cNvPr id="2" name="TextBox 1">
                <a:extLst>
                  <a:ext uri="{FF2B5EF4-FFF2-40B4-BE49-F238E27FC236}">
                    <a16:creationId xmlns:a16="http://schemas.microsoft.com/office/drawing/2014/main" id="{40654A7B-2DDF-1149-9756-72152D4558F6}"/>
                  </a:ext>
                </a:extLst>
              </p:cNvPr>
              <p:cNvSpPr txBox="1">
                <a:spLocks noRot="1" noChangeAspect="1" noMove="1" noResize="1" noEditPoints="1" noAdjustHandles="1" noChangeArrowheads="1" noChangeShapeType="1" noTextEdit="1"/>
              </p:cNvSpPr>
              <p:nvPr/>
            </p:nvSpPr>
            <p:spPr>
              <a:xfrm>
                <a:off x="3156858" y="2993222"/>
                <a:ext cx="1284515"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996903BA-F74A-1A41-9FCB-EBBEAEF4A1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0686" y="522514"/>
            <a:ext cx="934534" cy="933103"/>
          </a:xfrm>
          <a:prstGeom prst="rect">
            <a:avLst/>
          </a:prstGeom>
          <a:blipFill dpi="0" rotWithShape="1">
            <a:blip r:embed="rId5"/>
            <a:srcRect/>
            <a:stretch>
              <a:fillRect/>
            </a:stretch>
          </a:blipFill>
        </p:spPr>
      </p:pic>
      <p:pic>
        <p:nvPicPr>
          <p:cNvPr id="6" name="Picture 5">
            <a:extLst>
              <a:ext uri="{FF2B5EF4-FFF2-40B4-BE49-F238E27FC236}">
                <a16:creationId xmlns:a16="http://schemas.microsoft.com/office/drawing/2014/main" xmlns="" id="{B528965A-32C6-FE42-9995-69143D846C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0696" y="522514"/>
            <a:ext cx="933103" cy="933103"/>
          </a:xfrm>
          <a:prstGeom prst="rect">
            <a:avLst/>
          </a:prstGeom>
        </p:spPr>
      </p:pic>
    </p:spTree>
    <p:extLst>
      <p:ext uri="{BB962C8B-B14F-4D97-AF65-F5344CB8AC3E}">
        <p14:creationId xmlns:p14="http://schemas.microsoft.com/office/powerpoint/2010/main" val="2766522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xmlns="" id="{2406898B-DA0C-49DD-935D-C33767D70172}"/>
              </a:ext>
            </a:extLst>
          </p:cNvPr>
          <p:cNvSpPr txBox="1">
            <a:spLocks/>
          </p:cNvSpPr>
          <p:nvPr/>
        </p:nvSpPr>
        <p:spPr>
          <a:xfrm>
            <a:off x="837034" y="-102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ysClr val="windowText" lastClr="000000"/>
                  </a:solidFill>
                </a:ln>
                <a:solidFill>
                  <a:sysClr val="windowText" lastClr="000000"/>
                </a:solidFill>
                <a:latin typeface="Candara" panose="020E0502030303020204" pitchFamily="34" charset="0"/>
              </a:rPr>
              <a:t>Outline</a:t>
            </a:r>
          </a:p>
        </p:txBody>
      </p:sp>
      <p:sp>
        <p:nvSpPr>
          <p:cNvPr id="9" name="Titre 1">
            <a:extLst>
              <a:ext uri="{FF2B5EF4-FFF2-40B4-BE49-F238E27FC236}">
                <a16:creationId xmlns:a16="http://schemas.microsoft.com/office/drawing/2014/main" xmlns="" id="{2406898B-DA0C-49DD-935D-C33767D70172}"/>
              </a:ext>
            </a:extLst>
          </p:cNvPr>
          <p:cNvSpPr txBox="1">
            <a:spLocks/>
          </p:cNvSpPr>
          <p:nvPr/>
        </p:nvSpPr>
        <p:spPr>
          <a:xfrm>
            <a:off x="838200" y="1094560"/>
            <a:ext cx="10515600" cy="4271918"/>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u="sng" dirty="0"/>
              <a:t>Introduction to Models</a:t>
            </a:r>
          </a:p>
          <a:p>
            <a:pPr>
              <a:lnSpc>
                <a:spcPct val="100000"/>
              </a:lnSpc>
            </a:pPr>
            <a:r>
              <a:rPr lang="en-US" sz="2400" dirty="0"/>
              <a:t>What is a model?</a:t>
            </a:r>
          </a:p>
          <a:p>
            <a:pPr>
              <a:lnSpc>
                <a:spcPct val="100000"/>
              </a:lnSpc>
            </a:pPr>
            <a:r>
              <a:rPr lang="en-US" sz="2400" dirty="0"/>
              <a:t>Example task and models</a:t>
            </a:r>
          </a:p>
          <a:p>
            <a:pPr>
              <a:lnSpc>
                <a:spcPct val="100000"/>
              </a:lnSpc>
            </a:pPr>
            <a:endParaRPr lang="en-US" sz="2400" b="1" dirty="0">
              <a:solidFill>
                <a:schemeClr val="accent2"/>
              </a:solidFill>
            </a:endParaRPr>
          </a:p>
          <a:p>
            <a:pPr>
              <a:lnSpc>
                <a:spcPct val="100000"/>
              </a:lnSpc>
            </a:pPr>
            <a:r>
              <a:rPr lang="en-US" sz="2400" b="1" u="sng" dirty="0">
                <a:solidFill>
                  <a:srgbClr val="0D93B3"/>
                </a:solidFill>
              </a:rPr>
              <a:t>Model Fitting</a:t>
            </a:r>
          </a:p>
          <a:p>
            <a:pPr>
              <a:lnSpc>
                <a:spcPct val="100000"/>
              </a:lnSpc>
            </a:pPr>
            <a:r>
              <a:rPr lang="en-US" sz="2400" dirty="0"/>
              <a:t>Estimating parameters</a:t>
            </a:r>
          </a:p>
          <a:p>
            <a:pPr>
              <a:lnSpc>
                <a:spcPct val="100000"/>
              </a:lnSpc>
            </a:pPr>
            <a:r>
              <a:rPr lang="en-US" sz="2400" dirty="0"/>
              <a:t>Parameter recovery</a:t>
            </a:r>
          </a:p>
          <a:p>
            <a:pPr>
              <a:lnSpc>
                <a:spcPct val="100000"/>
              </a:lnSpc>
            </a:pPr>
            <a:endParaRPr lang="en-US" sz="2400" b="1" dirty="0">
              <a:solidFill>
                <a:schemeClr val="accent1"/>
              </a:solidFill>
            </a:endParaRPr>
          </a:p>
          <a:p>
            <a:pPr>
              <a:lnSpc>
                <a:spcPct val="100000"/>
              </a:lnSpc>
            </a:pPr>
            <a:r>
              <a:rPr lang="en-US" sz="2400" b="1" u="sng" dirty="0">
                <a:solidFill>
                  <a:srgbClr val="D00000"/>
                </a:solidFill>
              </a:rPr>
              <a:t>Model Comparison</a:t>
            </a:r>
          </a:p>
          <a:p>
            <a:pPr>
              <a:lnSpc>
                <a:spcPct val="100000"/>
              </a:lnSpc>
            </a:pPr>
            <a:r>
              <a:rPr lang="en-US" sz="2400" dirty="0"/>
              <a:t>Things to consider</a:t>
            </a:r>
          </a:p>
          <a:p>
            <a:pPr>
              <a:lnSpc>
                <a:spcPct val="100000"/>
              </a:lnSpc>
            </a:pPr>
            <a:r>
              <a:rPr lang="en-US" sz="2400" dirty="0"/>
              <a:t>Measures of fit</a:t>
            </a:r>
          </a:p>
          <a:p>
            <a:pPr>
              <a:lnSpc>
                <a:spcPct val="100000"/>
              </a:lnSpc>
            </a:pPr>
            <a:r>
              <a:rPr lang="en-US" sz="2400" dirty="0"/>
              <a:t>Predictive accuracy</a:t>
            </a:r>
          </a:p>
          <a:p>
            <a:pPr>
              <a:lnSpc>
                <a:spcPct val="100000"/>
              </a:lnSpc>
            </a:pPr>
            <a:r>
              <a:rPr lang="en-US" sz="2400" b="1" dirty="0"/>
              <a:t>Group level selection</a:t>
            </a:r>
          </a:p>
        </p:txBody>
      </p:sp>
    </p:spTree>
    <p:extLst>
      <p:ext uri="{BB962C8B-B14F-4D97-AF65-F5344CB8AC3E}">
        <p14:creationId xmlns:p14="http://schemas.microsoft.com/office/powerpoint/2010/main" val="2414172553"/>
      </p:ext>
    </p:extLst>
  </p:cSld>
  <p:clrMapOvr>
    <a:masterClrMapping/>
  </p:clrMapOvr>
</p:sld>
</file>

<file path=ppt/theme/theme1.xml><?xml version="1.0" encoding="utf-8"?>
<a:theme xmlns:a="http://schemas.openxmlformats.org/drawingml/2006/main" name="Thème Office">
  <a:themeElements>
    <a:clrScheme name="Custom 23">
      <a:dk1>
        <a:srgbClr val="000000"/>
      </a:dk1>
      <a:lt1>
        <a:srgbClr val="FFFFFF"/>
      </a:lt1>
      <a:dk2>
        <a:srgbClr val="44546A"/>
      </a:dk2>
      <a:lt2>
        <a:srgbClr val="E7E6E6"/>
      </a:lt2>
      <a:accent1>
        <a:srgbClr val="69E6DA"/>
      </a:accent1>
      <a:accent2>
        <a:srgbClr val="FEDD33"/>
      </a:accent2>
      <a:accent3>
        <a:srgbClr val="E242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47572</TotalTime>
  <Words>8425</Words>
  <Application>Microsoft Office PowerPoint</Application>
  <PresentationFormat>Widescreen</PresentationFormat>
  <Paragraphs>1110</Paragraphs>
  <Slides>102</Slides>
  <Notes>99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Arial</vt:lpstr>
      <vt:lpstr>Calibri</vt:lpstr>
      <vt:lpstr>Calibri Light</vt:lpstr>
      <vt:lpstr>Cambria Math</vt:lpstr>
      <vt:lpstr>Candara</vt:lpstr>
      <vt:lpstr>Wingdings</vt:lpstr>
      <vt:lpstr>Thème Office</vt:lpstr>
      <vt:lpstr>Model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Bastien</dc:creator>
  <cp:lastModifiedBy>Emily lowther</cp:lastModifiedBy>
  <cp:revision>277</cp:revision>
  <dcterms:created xsi:type="dcterms:W3CDTF">2017-03-01T16:39:57Z</dcterms:created>
  <dcterms:modified xsi:type="dcterms:W3CDTF">2020-02-25T17:39:02Z</dcterms:modified>
</cp:coreProperties>
</file>