
<file path=[Content_Types].xml><?xml version="1.0" encoding="utf-8"?>
<Types xmlns="http://schemas.openxmlformats.org/package/2006/content-types">
  <Default Extension="emf" ContentType="image/x-emf"/>
  <Default Extension="gif" ContentType="image/gif"/>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4"/>
  </p:notesMasterIdLst>
  <p:sldIdLst>
    <p:sldId id="257" r:id="rId5"/>
    <p:sldId id="258" r:id="rId6"/>
    <p:sldId id="259" r:id="rId7"/>
    <p:sldId id="277" r:id="rId8"/>
    <p:sldId id="276" r:id="rId9"/>
    <p:sldId id="312" r:id="rId10"/>
    <p:sldId id="280" r:id="rId11"/>
    <p:sldId id="311" r:id="rId12"/>
    <p:sldId id="285" r:id="rId13"/>
    <p:sldId id="284" r:id="rId14"/>
    <p:sldId id="283" r:id="rId15"/>
    <p:sldId id="272" r:id="rId16"/>
    <p:sldId id="301" r:id="rId17"/>
    <p:sldId id="273" r:id="rId18"/>
    <p:sldId id="315" r:id="rId19"/>
    <p:sldId id="281" r:id="rId20"/>
    <p:sldId id="308" r:id="rId21"/>
    <p:sldId id="317" r:id="rId22"/>
    <p:sldId id="318" r:id="rId23"/>
    <p:sldId id="262" r:id="rId24"/>
    <p:sldId id="260" r:id="rId25"/>
    <p:sldId id="319" r:id="rId26"/>
    <p:sldId id="261" r:id="rId27"/>
    <p:sldId id="287" r:id="rId28"/>
    <p:sldId id="310" r:id="rId29"/>
    <p:sldId id="320" r:id="rId30"/>
    <p:sldId id="321" r:id="rId31"/>
    <p:sldId id="270" r:id="rId32"/>
    <p:sldId id="325" r:id="rId33"/>
    <p:sldId id="322" r:id="rId34"/>
    <p:sldId id="326" r:id="rId35"/>
    <p:sldId id="274" r:id="rId36"/>
    <p:sldId id="278" r:id="rId37"/>
    <p:sldId id="324" r:id="rId38"/>
    <p:sldId id="289" r:id="rId39"/>
    <p:sldId id="316" r:id="rId40"/>
    <p:sldId id="263" r:id="rId41"/>
    <p:sldId id="291" r:id="rId42"/>
    <p:sldId id="293"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6628"/>
    <a:srgbClr val="C89800"/>
    <a:srgbClr val="5788B5"/>
    <a:srgbClr val="9AB8D2"/>
    <a:srgbClr val="CDFDF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899" autoAdjust="0"/>
    <p:restoredTop sz="49236" autoAdjust="0"/>
  </p:normalViewPr>
  <p:slideViewPr>
    <p:cSldViewPr snapToGrid="0">
      <p:cViewPr varScale="1">
        <p:scale>
          <a:sx n="56" d="100"/>
          <a:sy n="56" d="100"/>
        </p:scale>
        <p:origin x="2370"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spPr>
            <a:ln w="19050" cap="rnd">
              <a:solidFill>
                <a:schemeClr val="accent1"/>
              </a:solidFill>
              <a:round/>
            </a:ln>
            <a:effectLst/>
          </c:spPr>
          <c:marker>
            <c:symbol val="none"/>
          </c:marker>
          <c:yVal>
            <c:numRef>
              <c:f>Sheet1!$B$1:$B$30</c:f>
              <c:numCache>
                <c:formatCode>General</c:formatCode>
                <c:ptCount val="30"/>
                <c:pt idx="0">
                  <c:v>1.3383022576488537E-4</c:v>
                </c:pt>
                <c:pt idx="1">
                  <c:v>3.5259568236744541E-4</c:v>
                </c:pt>
                <c:pt idx="2">
                  <c:v>8.7268269504576015E-4</c:v>
                </c:pt>
                <c:pt idx="3">
                  <c:v>2.0290480572997681E-3</c:v>
                </c:pt>
                <c:pt idx="4">
                  <c:v>4.4318484119380075E-3</c:v>
                </c:pt>
                <c:pt idx="5">
                  <c:v>9.0935625015910529E-3</c:v>
                </c:pt>
                <c:pt idx="6">
                  <c:v>1.752830049356854E-2</c:v>
                </c:pt>
                <c:pt idx="7">
                  <c:v>3.1739651835667418E-2</c:v>
                </c:pt>
                <c:pt idx="8">
                  <c:v>5.3990966513188063E-2</c:v>
                </c:pt>
                <c:pt idx="9">
                  <c:v>8.6277318826511532E-2</c:v>
                </c:pt>
                <c:pt idx="10">
                  <c:v>0.12951759566589174</c:v>
                </c:pt>
                <c:pt idx="11">
                  <c:v>0.18264908538902191</c:v>
                </c:pt>
                <c:pt idx="12">
                  <c:v>0.24197072451914337</c:v>
                </c:pt>
                <c:pt idx="13">
                  <c:v>0.30113743215480443</c:v>
                </c:pt>
                <c:pt idx="14">
                  <c:v>0.35206532676429952</c:v>
                </c:pt>
                <c:pt idx="15">
                  <c:v>0.38666811680284924</c:v>
                </c:pt>
                <c:pt idx="16">
                  <c:v>0.3989422804014327</c:v>
                </c:pt>
                <c:pt idx="17">
                  <c:v>0.38666811680284924</c:v>
                </c:pt>
                <c:pt idx="18">
                  <c:v>0.35206532676429952</c:v>
                </c:pt>
                <c:pt idx="19">
                  <c:v>0.30113743215480443</c:v>
                </c:pt>
                <c:pt idx="20">
                  <c:v>0.24197072451914337</c:v>
                </c:pt>
                <c:pt idx="21">
                  <c:v>0.18264908538902191</c:v>
                </c:pt>
                <c:pt idx="22">
                  <c:v>0.12951759566589174</c:v>
                </c:pt>
                <c:pt idx="23">
                  <c:v>8.6277318826511532E-2</c:v>
                </c:pt>
                <c:pt idx="24">
                  <c:v>5.3990966513188063E-2</c:v>
                </c:pt>
                <c:pt idx="25">
                  <c:v>3.1739651835667418E-2</c:v>
                </c:pt>
                <c:pt idx="26">
                  <c:v>1.752830049356854E-2</c:v>
                </c:pt>
                <c:pt idx="27">
                  <c:v>9.0935625015910529E-3</c:v>
                </c:pt>
                <c:pt idx="28">
                  <c:v>4.4318484119380075E-3</c:v>
                </c:pt>
                <c:pt idx="29">
                  <c:v>2.0290480572997681E-3</c:v>
                </c:pt>
              </c:numCache>
            </c:numRef>
          </c:yVal>
          <c:smooth val="1"/>
          <c:extLst>
            <c:ext xmlns:c16="http://schemas.microsoft.com/office/drawing/2014/chart" uri="{C3380CC4-5D6E-409C-BE32-E72D297353CC}">
              <c16:uniqueId val="{00000000-2BBC-436F-8770-929E357BCB7F}"/>
            </c:ext>
          </c:extLst>
        </c:ser>
        <c:dLbls>
          <c:showLegendKey val="0"/>
          <c:showVal val="0"/>
          <c:showCatName val="0"/>
          <c:showSerName val="0"/>
          <c:showPercent val="0"/>
          <c:showBubbleSize val="0"/>
        </c:dLbls>
        <c:axId val="225250328"/>
        <c:axId val="225248360"/>
      </c:scatterChart>
      <c:valAx>
        <c:axId val="225250328"/>
        <c:scaling>
          <c:orientation val="minMax"/>
        </c:scaling>
        <c:delete val="0"/>
        <c:axPos val="b"/>
        <c:majorGridlines>
          <c:spPr>
            <a:ln w="9525" cap="flat" cmpd="sng" algn="ctr">
              <a:noFill/>
              <a:round/>
            </a:ln>
            <a:effectLst/>
          </c:spPr>
        </c:majorGridlines>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25248360"/>
        <c:crosses val="autoZero"/>
        <c:crossBetween val="midCat"/>
      </c:valAx>
      <c:valAx>
        <c:axId val="225248360"/>
        <c:scaling>
          <c:orientation val="minMax"/>
        </c:scaling>
        <c:delete val="0"/>
        <c:axPos val="l"/>
        <c:majorGridlines>
          <c:spPr>
            <a:ln w="9525" cap="flat" cmpd="sng" algn="ctr">
              <a:no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25250328"/>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spPr>
            <a:ln w="19050" cap="rnd">
              <a:solidFill>
                <a:schemeClr val="accent6">
                  <a:lumMod val="75000"/>
                </a:schemeClr>
              </a:solidFill>
              <a:round/>
            </a:ln>
            <a:effectLst/>
          </c:spPr>
          <c:marker>
            <c:symbol val="none"/>
          </c:marker>
          <c:yVal>
            <c:numRef>
              <c:f>Sheet1!$F$1:$F$30</c:f>
              <c:numCache>
                <c:formatCode>General</c:formatCode>
                <c:ptCount val="30"/>
                <c:pt idx="0">
                  <c:v>1.2151765699646572E-8</c:v>
                </c:pt>
                <c:pt idx="1">
                  <c:v>2.1539520085086552E-7</c:v>
                </c:pt>
                <c:pt idx="2">
                  <c:v>2.9734390294685954E-6</c:v>
                </c:pt>
                <c:pt idx="3">
                  <c:v>3.1967482213810949E-5</c:v>
                </c:pt>
                <c:pt idx="4">
                  <c:v>2.6766045152977074E-4</c:v>
                </c:pt>
                <c:pt idx="5">
                  <c:v>1.7453653900915203E-3</c:v>
                </c:pt>
                <c:pt idx="6">
                  <c:v>8.8636968238760151E-3</c:v>
                </c:pt>
                <c:pt idx="7">
                  <c:v>3.5056600987137081E-2</c:v>
                </c:pt>
                <c:pt idx="8">
                  <c:v>0.10798193302637613</c:v>
                </c:pt>
                <c:pt idx="9">
                  <c:v>0.25903519133178349</c:v>
                </c:pt>
                <c:pt idx="10">
                  <c:v>0.48394144903828673</c:v>
                </c:pt>
                <c:pt idx="11">
                  <c:v>0.70413065352859905</c:v>
                </c:pt>
                <c:pt idx="12">
                  <c:v>0.79788456080286541</c:v>
                </c:pt>
                <c:pt idx="13">
                  <c:v>0.70413065352859905</c:v>
                </c:pt>
                <c:pt idx="14">
                  <c:v>0.48394144903828673</c:v>
                </c:pt>
                <c:pt idx="15">
                  <c:v>0.25903519133178349</c:v>
                </c:pt>
                <c:pt idx="16">
                  <c:v>0.10798193302637613</c:v>
                </c:pt>
                <c:pt idx="17">
                  <c:v>3.5056600987137081E-2</c:v>
                </c:pt>
                <c:pt idx="18">
                  <c:v>8.8636968238760151E-3</c:v>
                </c:pt>
                <c:pt idx="19">
                  <c:v>1.7453653900915203E-3</c:v>
                </c:pt>
                <c:pt idx="20">
                  <c:v>2.6766045152977074E-4</c:v>
                </c:pt>
                <c:pt idx="21">
                  <c:v>3.1967482213810949E-5</c:v>
                </c:pt>
                <c:pt idx="22">
                  <c:v>2.9734390294685954E-6</c:v>
                </c:pt>
                <c:pt idx="23">
                  <c:v>2.1539520085086552E-7</c:v>
                </c:pt>
                <c:pt idx="24">
                  <c:v>1.2151765699646572E-8</c:v>
                </c:pt>
                <c:pt idx="25">
                  <c:v>5.3391132295257038E-10</c:v>
                </c:pt>
                <c:pt idx="26">
                  <c:v>1.8269440816729187E-11</c:v>
                </c:pt>
                <c:pt idx="27">
                  <c:v>4.8686410660580192E-13</c:v>
                </c:pt>
                <c:pt idx="28">
                  <c:v>1.0104542167073785E-14</c:v>
                </c:pt>
                <c:pt idx="29">
                  <c:v>1.63324712633391E-16</c:v>
                </c:pt>
              </c:numCache>
            </c:numRef>
          </c:yVal>
          <c:smooth val="1"/>
          <c:extLst>
            <c:ext xmlns:c16="http://schemas.microsoft.com/office/drawing/2014/chart" uri="{C3380CC4-5D6E-409C-BE32-E72D297353CC}">
              <c16:uniqueId val="{00000000-8522-48FF-8C0A-DA4C35819268}"/>
            </c:ext>
          </c:extLst>
        </c:ser>
        <c:dLbls>
          <c:showLegendKey val="0"/>
          <c:showVal val="0"/>
          <c:showCatName val="0"/>
          <c:showSerName val="0"/>
          <c:showPercent val="0"/>
          <c:showBubbleSize val="0"/>
        </c:dLbls>
        <c:axId val="227255088"/>
        <c:axId val="227260992"/>
      </c:scatterChart>
      <c:valAx>
        <c:axId val="227255088"/>
        <c:scaling>
          <c:orientation val="minMax"/>
        </c:scaling>
        <c:delete val="0"/>
        <c:axPos val="b"/>
        <c:majorGridlines>
          <c:spPr>
            <a:ln w="9525" cap="flat" cmpd="sng" algn="ctr">
              <a:noFill/>
              <a:round/>
            </a:ln>
            <a:effectLst/>
          </c:spPr>
        </c:majorGridlines>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27260992"/>
        <c:crosses val="autoZero"/>
        <c:crossBetween val="midCat"/>
      </c:valAx>
      <c:valAx>
        <c:axId val="227260992"/>
        <c:scaling>
          <c:orientation val="minMax"/>
        </c:scaling>
        <c:delete val="0"/>
        <c:axPos val="l"/>
        <c:majorGridlines>
          <c:spPr>
            <a:ln w="9525" cap="flat" cmpd="sng" algn="ctr">
              <a:no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27255088"/>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D3EF48-B269-4227-B8CD-607B91EF389A}" type="datetimeFigureOut">
              <a:rPr lang="en-GB" smtClean="0"/>
              <a:t>29/05/2020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1F7B3E-CB27-4274-9C88-2E32A8BF2EDB}" type="slidenum">
              <a:rPr lang="en-GB" smtClean="0"/>
              <a:t>‹#›</a:t>
            </a:fld>
            <a:endParaRPr lang="en-GB"/>
          </a:p>
        </p:txBody>
      </p:sp>
    </p:spTree>
    <p:extLst>
      <p:ext uri="{BB962C8B-B14F-4D97-AF65-F5344CB8AC3E}">
        <p14:creationId xmlns:p14="http://schemas.microsoft.com/office/powerpoint/2010/main" val="27371351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p>
        </p:txBody>
      </p:sp>
      <p:sp>
        <p:nvSpPr>
          <p:cNvPr id="4" name="Slide Number Placeholder 3"/>
          <p:cNvSpPr>
            <a:spLocks noGrp="1"/>
          </p:cNvSpPr>
          <p:nvPr>
            <p:ph type="sldNum" sz="quarter" idx="5"/>
          </p:nvPr>
        </p:nvSpPr>
        <p:spPr/>
        <p:txBody>
          <a:bodyPr/>
          <a:lstStyle/>
          <a:p>
            <a:fld id="{FC1F7B3E-CB27-4274-9C88-2E32A8BF2EDB}" type="slidenum">
              <a:rPr lang="en-GB" smtClean="0"/>
              <a:t>3</a:t>
            </a:fld>
            <a:endParaRPr lang="en-GB"/>
          </a:p>
        </p:txBody>
      </p:sp>
    </p:spTree>
    <p:extLst>
      <p:ext uri="{BB962C8B-B14F-4D97-AF65-F5344CB8AC3E}">
        <p14:creationId xmlns:p14="http://schemas.microsoft.com/office/powerpoint/2010/main" val="42089808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dirty="0"/>
          </a:p>
        </p:txBody>
      </p:sp>
      <p:sp>
        <p:nvSpPr>
          <p:cNvPr id="4" name="Slide Number Placeholder 3"/>
          <p:cNvSpPr>
            <a:spLocks noGrp="1"/>
          </p:cNvSpPr>
          <p:nvPr>
            <p:ph type="sldNum" sz="quarter" idx="5"/>
          </p:nvPr>
        </p:nvSpPr>
        <p:spPr/>
        <p:txBody>
          <a:bodyPr/>
          <a:lstStyle/>
          <a:p>
            <a:fld id="{FC1F7B3E-CB27-4274-9C88-2E32A8BF2EDB}" type="slidenum">
              <a:rPr lang="en-GB" smtClean="0"/>
              <a:t>12</a:t>
            </a:fld>
            <a:endParaRPr lang="en-GB"/>
          </a:p>
        </p:txBody>
      </p:sp>
    </p:spTree>
    <p:extLst>
      <p:ext uri="{BB962C8B-B14F-4D97-AF65-F5344CB8AC3E}">
        <p14:creationId xmlns:p14="http://schemas.microsoft.com/office/powerpoint/2010/main" val="10536406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Ps presented with a visual cue and an auditory cue and</a:t>
            </a:r>
            <a:r>
              <a:rPr lang="en-GB" sz="1200" b="1" dirty="0"/>
              <a:t> </a:t>
            </a:r>
            <a:r>
              <a:rPr lang="en-GB" sz="1200" dirty="0"/>
              <a:t>asked to infer which currently determined probability of observing specific trial outcome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Some cues were ‘good’ (predictive of win), some were ‘bad’ (predictive of loss)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Ps had to rate their belief on scale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Informative trial</a:t>
            </a:r>
            <a:r>
              <a:rPr lang="en-GB" sz="1200" dirty="0"/>
              <a:t> – one cue is predictive of a win, while other cue is predictive of a loss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These trials induce a meaningful shift in beliefs about cue contingencies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Reflects </a:t>
            </a:r>
            <a:r>
              <a:rPr lang="en-GB" sz="1200" b="1" dirty="0"/>
              <a:t>belief updating</a:t>
            </a: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Uninformative trials</a:t>
            </a:r>
            <a:r>
              <a:rPr lang="en-GB" sz="1200" dirty="0"/>
              <a:t> – both cues bad/good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These trials do not provide meaningful information - both auditory and visual cues as equally as likely/unlikely to predict the outcome</a:t>
            </a:r>
          </a:p>
        </p:txBody>
      </p:sp>
      <p:sp>
        <p:nvSpPr>
          <p:cNvPr id="4" name="Slide Number Placeholder 3"/>
          <p:cNvSpPr>
            <a:spLocks noGrp="1"/>
          </p:cNvSpPr>
          <p:nvPr>
            <p:ph type="sldNum" sz="quarter" idx="5"/>
          </p:nvPr>
        </p:nvSpPr>
        <p:spPr/>
        <p:txBody>
          <a:bodyPr/>
          <a:lstStyle/>
          <a:p>
            <a:fld id="{FC1F7B3E-CB27-4274-9C88-2E32A8BF2EDB}" type="slidenum">
              <a:rPr lang="en-GB" smtClean="0"/>
              <a:t>13</a:t>
            </a:fld>
            <a:endParaRPr lang="en-GB"/>
          </a:p>
        </p:txBody>
      </p:sp>
    </p:spTree>
    <p:extLst>
      <p:ext uri="{BB962C8B-B14F-4D97-AF65-F5344CB8AC3E}">
        <p14:creationId xmlns:p14="http://schemas.microsoft.com/office/powerpoint/2010/main" val="14514974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Full KL divergence equation from prior to posterior belief that the authors used: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i="1" dirty="0"/>
              <a:t>KL[P</a:t>
            </a:r>
            <a:r>
              <a:rPr lang="el-GR" sz="1600" b="1" dirty="0"/>
              <a:t>θ</a:t>
            </a:r>
            <a:r>
              <a:rPr lang="en-GB" sz="1600" b="1" dirty="0"/>
              <a:t>|</a:t>
            </a:r>
            <a:r>
              <a:rPr lang="en-GB" sz="1600" b="1" i="1" dirty="0" err="1"/>
              <a:t>o</a:t>
            </a:r>
            <a:r>
              <a:rPr lang="en-GB" sz="1600" b="1" i="1" baseline="-25000" dirty="0" err="1"/>
              <a:t>t</a:t>
            </a:r>
            <a:r>
              <a:rPr lang="en-GB" sz="1600" b="1" i="1" dirty="0" err="1"/>
              <a:t>,m</a:t>
            </a:r>
            <a:r>
              <a:rPr lang="en-GB" sz="1600" b="1" i="1" dirty="0"/>
              <a:t>) || P(</a:t>
            </a:r>
            <a:r>
              <a:rPr lang="el-GR" sz="1600" b="1" dirty="0"/>
              <a:t>θ</a:t>
            </a:r>
            <a:r>
              <a:rPr lang="en-GB" sz="1600" b="1" i="1" dirty="0"/>
              <a:t>,m)] = </a:t>
            </a:r>
            <a:r>
              <a:rPr lang="el-GR" sz="1600" b="1" i="1" dirty="0"/>
              <a:t>Σ</a:t>
            </a:r>
            <a:r>
              <a:rPr lang="en-GB" sz="1600" b="1" i="1" dirty="0"/>
              <a:t>P(</a:t>
            </a:r>
            <a:r>
              <a:rPr lang="el-GR" sz="1600" b="1" dirty="0"/>
              <a:t>θ</a:t>
            </a:r>
            <a:r>
              <a:rPr lang="en-GB" sz="1600" b="1" i="1" dirty="0"/>
              <a:t>,</a:t>
            </a:r>
            <a:r>
              <a:rPr lang="en-GB" sz="1600" b="1" i="1" dirty="0" err="1"/>
              <a:t>o</a:t>
            </a:r>
            <a:r>
              <a:rPr lang="en-GB" sz="1600" b="1" i="1" baseline="-25000" dirty="0" err="1"/>
              <a:t>t</a:t>
            </a:r>
            <a:r>
              <a:rPr lang="en-GB" sz="1600" b="1" i="1" dirty="0" err="1"/>
              <a:t>,m</a:t>
            </a:r>
            <a:r>
              <a:rPr lang="en-GB" sz="1600" b="1" i="1" dirty="0"/>
              <a:t>)*log(P</a:t>
            </a:r>
            <a:r>
              <a:rPr lang="el-GR" sz="1600" b="1" dirty="0"/>
              <a:t>θ</a:t>
            </a:r>
            <a:r>
              <a:rPr lang="en-GB" sz="1600" b="1" dirty="0"/>
              <a:t>|</a:t>
            </a:r>
            <a:r>
              <a:rPr lang="en-GB" sz="1600" b="1" i="1" dirty="0" err="1"/>
              <a:t>o</a:t>
            </a:r>
            <a:r>
              <a:rPr lang="en-GB" sz="1600" b="1" i="1" baseline="-25000" dirty="0" err="1"/>
              <a:t>t</a:t>
            </a:r>
            <a:r>
              <a:rPr lang="en-GB" sz="1600" b="1" i="1" dirty="0" err="1"/>
              <a:t>,m</a:t>
            </a:r>
            <a:r>
              <a:rPr lang="en-GB" sz="1600" b="1" i="1" dirty="0"/>
              <a:t>/P(</a:t>
            </a:r>
            <a:r>
              <a:rPr lang="el-GR" sz="1600" b="1" dirty="0"/>
              <a:t>θ</a:t>
            </a:r>
            <a:r>
              <a:rPr lang="en-GB" sz="1600" b="1" i="1" dirty="0"/>
              <a:t>,m)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b="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1" dirty="0"/>
              <a:t>-ln </a:t>
            </a:r>
            <a:r>
              <a:rPr lang="en-GB" sz="1600" b="0" i="0" dirty="0"/>
              <a:t>negative log probability </a:t>
            </a:r>
            <a:endParaRPr lang="en-GB" sz="1600" b="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1" dirty="0"/>
              <a:t>o </a:t>
            </a:r>
            <a:r>
              <a:rPr lang="en-GB" sz="1600" b="0" i="0" dirty="0"/>
              <a:t>observation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1" dirty="0"/>
              <a:t>m </a:t>
            </a:r>
            <a:r>
              <a:rPr lang="en-GB" sz="1600" b="0" i="0" dirty="0"/>
              <a:t>model </a:t>
            </a:r>
          </a:p>
          <a:p>
            <a:pPr marL="0" marR="0" lvl="0" indent="0" algn="l" defTabSz="914400" rtl="0" eaLnBrk="1" fontAlgn="auto" latinLnBrk="0" hangingPunct="1">
              <a:lnSpc>
                <a:spcPct val="100000"/>
              </a:lnSpc>
              <a:spcBef>
                <a:spcPts val="0"/>
              </a:spcBef>
              <a:spcAft>
                <a:spcPts val="0"/>
              </a:spcAft>
              <a:buClrTx/>
              <a:buSzTx/>
              <a:buFontTx/>
              <a:buNone/>
              <a:tabLst/>
              <a:defRPr/>
            </a:pPr>
            <a:r>
              <a:rPr lang="el-GR" sz="1600" b="0" i="0" dirty="0"/>
              <a:t>Θ</a:t>
            </a:r>
            <a:r>
              <a:rPr lang="en-GB" sz="1600" b="0" i="0" dirty="0"/>
              <a:t> agents’ model parameters</a:t>
            </a:r>
          </a:p>
        </p:txBody>
      </p:sp>
      <p:sp>
        <p:nvSpPr>
          <p:cNvPr id="4" name="Slide Number Placeholder 3"/>
          <p:cNvSpPr>
            <a:spLocks noGrp="1"/>
          </p:cNvSpPr>
          <p:nvPr>
            <p:ph type="sldNum" sz="quarter" idx="5"/>
          </p:nvPr>
        </p:nvSpPr>
        <p:spPr/>
        <p:txBody>
          <a:bodyPr/>
          <a:lstStyle/>
          <a:p>
            <a:fld id="{FC1F7B3E-CB27-4274-9C88-2E32A8BF2EDB}" type="slidenum">
              <a:rPr lang="en-GB" smtClean="0"/>
              <a:t>14</a:t>
            </a:fld>
            <a:endParaRPr lang="en-GB"/>
          </a:p>
        </p:txBody>
      </p:sp>
    </p:spTree>
    <p:extLst>
      <p:ext uri="{BB962C8B-B14F-4D97-AF65-F5344CB8AC3E}">
        <p14:creationId xmlns:p14="http://schemas.microsoft.com/office/powerpoint/2010/main" val="31082123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In our example, this is the difference between the Bayesian prior and the posterior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Computational model that performs Bayesian belief-updating on a trial-by-trial basis and analysed participants performance based on this </a:t>
            </a:r>
          </a:p>
        </p:txBody>
      </p:sp>
      <p:sp>
        <p:nvSpPr>
          <p:cNvPr id="4" name="Slide Number Placeholder 3"/>
          <p:cNvSpPr>
            <a:spLocks noGrp="1"/>
          </p:cNvSpPr>
          <p:nvPr>
            <p:ph type="sldNum" sz="quarter" idx="5"/>
          </p:nvPr>
        </p:nvSpPr>
        <p:spPr/>
        <p:txBody>
          <a:bodyPr/>
          <a:lstStyle/>
          <a:p>
            <a:fld id="{FC1F7B3E-CB27-4274-9C88-2E32A8BF2EDB}" type="slidenum">
              <a:rPr lang="en-GB" smtClean="0"/>
              <a:t>15</a:t>
            </a:fld>
            <a:endParaRPr lang="en-GB"/>
          </a:p>
        </p:txBody>
      </p:sp>
    </p:spTree>
    <p:extLst>
      <p:ext uri="{BB962C8B-B14F-4D97-AF65-F5344CB8AC3E}">
        <p14:creationId xmlns:p14="http://schemas.microsoft.com/office/powerpoint/2010/main" val="8192804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 are now ready to move to the next step , and to implement the model. </a:t>
            </a:r>
          </a:p>
          <a:p>
            <a:endParaRPr lang="en-GB" dirty="0"/>
          </a:p>
        </p:txBody>
      </p:sp>
      <p:sp>
        <p:nvSpPr>
          <p:cNvPr id="4" name="Slide Number Placeholder 3"/>
          <p:cNvSpPr>
            <a:spLocks noGrp="1"/>
          </p:cNvSpPr>
          <p:nvPr>
            <p:ph type="sldNum" sz="quarter" idx="5"/>
          </p:nvPr>
        </p:nvSpPr>
        <p:spPr/>
        <p:txBody>
          <a:bodyPr/>
          <a:lstStyle/>
          <a:p>
            <a:fld id="{FC1F7B3E-CB27-4274-9C88-2E32A8BF2EDB}" type="slidenum">
              <a:rPr lang="en-GB" smtClean="0"/>
              <a:t>16</a:t>
            </a:fld>
            <a:endParaRPr lang="en-GB"/>
          </a:p>
        </p:txBody>
      </p:sp>
    </p:spTree>
    <p:extLst>
      <p:ext uri="{BB962C8B-B14F-4D97-AF65-F5344CB8AC3E}">
        <p14:creationId xmlns:p14="http://schemas.microsoft.com/office/powerpoint/2010/main" val="23562620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Model Implementation is made od 3 steps: toolkit selection, drafting, implementation.</a:t>
            </a:r>
          </a:p>
          <a:p>
            <a:endParaRPr lang="en-GB" dirty="0"/>
          </a:p>
          <a:p>
            <a:r>
              <a:rPr lang="en-GB" dirty="0"/>
              <a:t>These central steps help us expressing our ideas in mathematical, quantifiable, terms, and to control that the core elements of the model are not missing. Once we have a solid structure, we can build on it to detail the model with additional features</a:t>
            </a:r>
          </a:p>
        </p:txBody>
      </p:sp>
      <p:sp>
        <p:nvSpPr>
          <p:cNvPr id="4" name="Slide Number Placeholder 3"/>
          <p:cNvSpPr>
            <a:spLocks noGrp="1"/>
          </p:cNvSpPr>
          <p:nvPr>
            <p:ph type="sldNum" sz="quarter" idx="5"/>
          </p:nvPr>
        </p:nvSpPr>
        <p:spPr/>
        <p:txBody>
          <a:bodyPr/>
          <a:lstStyle/>
          <a:p>
            <a:fld id="{FC1F7B3E-CB27-4274-9C88-2E32A8BF2EDB}" type="slidenum">
              <a:rPr lang="en-GB" smtClean="0"/>
              <a:t>17</a:t>
            </a:fld>
            <a:endParaRPr lang="en-GB"/>
          </a:p>
        </p:txBody>
      </p:sp>
    </p:spTree>
    <p:extLst>
      <p:ext uri="{BB962C8B-B14F-4D97-AF65-F5344CB8AC3E}">
        <p14:creationId xmlns:p14="http://schemas.microsoft.com/office/powerpoint/2010/main" val="22748972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Toolkit selection is fundamental to chose what set of mathematical instruments is the best approach to answer to the model questions. </a:t>
            </a:r>
          </a:p>
          <a:p>
            <a:r>
              <a:rPr lang="en-GB" dirty="0"/>
              <a:t>To do so, we need to ask what tools we need and what level of abstraction, trying to be as abstract as possible and as detailed as possible.</a:t>
            </a:r>
          </a:p>
          <a:p>
            <a:endParaRPr lang="en-GB" dirty="0"/>
          </a:p>
          <a:p>
            <a:r>
              <a:rPr lang="en-GB" dirty="0"/>
              <a:t>The necessary element to select the best toolkit is knowledge. We need to know strength and limitation of each toolkit, and be able to navigate the field to compare different possibilities. It is particularly difficult to have knowledge of any possible toolkit, especially for researchers without a mathematical background, but you can do whatever you can to develop the strongest expertise on the toolkit, or on the most used series of toolkit before choosing the best one for your own model .</a:t>
            </a:r>
          </a:p>
          <a:p>
            <a:endParaRPr lang="en-GB" dirty="0"/>
          </a:p>
          <a:p>
            <a:r>
              <a:rPr lang="en-GB" dirty="0"/>
              <a:t>An important thing to keep in mind is that there is no perfect toolkit, and no wrong toolkit; the goal is to select the most appropriate. </a:t>
            </a:r>
          </a:p>
          <a:p>
            <a:r>
              <a:rPr lang="en-GB" dirty="0"/>
              <a:t> </a:t>
            </a:r>
          </a:p>
          <a:p>
            <a:r>
              <a:rPr lang="en-GB" dirty="0"/>
              <a:t>In our example, the toolkit of choice is the Bayesian Brain Theory  framework, which involves Bayesian statistics and beliefs updating. </a:t>
            </a:r>
          </a:p>
          <a:p>
            <a:endParaRPr lang="en-GB" dirty="0"/>
          </a:p>
          <a:p>
            <a:r>
              <a:rPr lang="en-GB" dirty="0"/>
              <a:t>Why was this toolkit selected? </a:t>
            </a:r>
          </a:p>
          <a:p>
            <a:r>
              <a:rPr lang="en-GB" dirty="0"/>
              <a:t>I can find 2 main reasons. The first one is that it is the best toolkit to deal with differences between sensory surprise and information for beliefs update; the second one is that the Bayesian brain theory implies and supports the neurological plausibility of Dopamine as responsible neurotransmitter for beliefs updating and its pathology.</a:t>
            </a:r>
          </a:p>
          <a:p>
            <a:endParaRPr lang="en-GB" dirty="0"/>
          </a:p>
        </p:txBody>
      </p:sp>
      <p:sp>
        <p:nvSpPr>
          <p:cNvPr id="4" name="Slide Number Placeholder 3"/>
          <p:cNvSpPr>
            <a:spLocks noGrp="1"/>
          </p:cNvSpPr>
          <p:nvPr>
            <p:ph type="sldNum" sz="quarter" idx="5"/>
          </p:nvPr>
        </p:nvSpPr>
        <p:spPr/>
        <p:txBody>
          <a:bodyPr/>
          <a:lstStyle/>
          <a:p>
            <a:fld id="{9532AE0F-BA03-4B55-9612-B3021566E19B}" type="slidenum">
              <a:rPr lang="en-GB" smtClean="0"/>
              <a:t>18</a:t>
            </a:fld>
            <a:endParaRPr lang="en-GB"/>
          </a:p>
        </p:txBody>
      </p:sp>
    </p:spTree>
    <p:extLst>
      <p:ext uri="{BB962C8B-B14F-4D97-AF65-F5344CB8AC3E}">
        <p14:creationId xmlns:p14="http://schemas.microsoft.com/office/powerpoint/2010/main" val="38519516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mn-lt"/>
                <a:ea typeface="+mn-ea"/>
                <a:cs typeface="+mn-cs"/>
              </a:rPr>
              <a:t>The next step, ‘Planning the Model’, is the core step to assemble the different components of the hypothesized explanations and relationships. </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To do so, we need a simple graphical representation of the model. This can change depending on the nature of the model.</a:t>
            </a:r>
          </a:p>
          <a:p>
            <a:r>
              <a:rPr lang="en-GB" sz="1200" b="0" i="0" u="none" strike="noStrike" kern="1200" baseline="0" dirty="0">
                <a:solidFill>
                  <a:schemeClr val="tx1"/>
                </a:solidFill>
                <a:latin typeface="+mn-lt"/>
                <a:ea typeface="+mn-ea"/>
                <a:cs typeface="+mn-cs"/>
              </a:rPr>
              <a:t>The graph has to include all the different components of the model , and their relationships. The goal is to associate each individual element of the model with the correspondent mathematical equation. An element is made of both variables and their relationship, and can be implemented in further steps. </a:t>
            </a:r>
          </a:p>
          <a:p>
            <a:r>
              <a:rPr lang="en-GB" sz="1200" b="0" i="0" u="none" strike="noStrike" kern="1200" baseline="0" dirty="0">
                <a:solidFill>
                  <a:schemeClr val="tx1"/>
                </a:solidFill>
                <a:latin typeface="+mn-lt"/>
                <a:ea typeface="+mn-ea"/>
                <a:cs typeface="+mn-cs"/>
              </a:rPr>
              <a:t>Another important role of the graphical representation is to explicit the measurements of each variable. </a:t>
            </a:r>
          </a:p>
          <a:p>
            <a:r>
              <a:rPr lang="en-GB" sz="1200" b="0" i="0" u="none" strike="noStrike" kern="1200" baseline="0" dirty="0">
                <a:solidFill>
                  <a:schemeClr val="tx1"/>
                </a:solidFill>
                <a:latin typeface="+mn-lt"/>
                <a:ea typeface="+mn-ea"/>
                <a:cs typeface="+mn-cs"/>
              </a:rPr>
              <a:t>This step is fundamental to clarify our hypothesis and to make sure that each element of the model is associated with its own quantifiable measure.  It is extremely useful to check that our model is complete, not too complex, and that we are not missing important mathematical relationships. </a:t>
            </a:r>
          </a:p>
          <a:p>
            <a:endParaRPr lang="en-GB"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9532AE0F-BA03-4B55-9612-B3021566E19B}" type="slidenum">
              <a:rPr lang="en-GB" smtClean="0"/>
              <a:t>19</a:t>
            </a:fld>
            <a:endParaRPr lang="en-GB"/>
          </a:p>
        </p:txBody>
      </p:sp>
    </p:spTree>
    <p:extLst>
      <p:ext uri="{BB962C8B-B14F-4D97-AF65-F5344CB8AC3E}">
        <p14:creationId xmlns:p14="http://schemas.microsoft.com/office/powerpoint/2010/main" val="39608718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In the Example of Encoding shift of beliefs, the core two elements are the surprise of an observation, which does not have informative value in the context of the task, ,and epistemic value of an observation (with informative value). The first , surprise, is expressed as negative log probability of an observation, given model parameters under the model m. The second, epistemic value, is expressed in mathematical terms as KL divergence between the prior probability distribution and the posterior probability distribution of the beliefs about the world. The posterior probability is expressed as probability of the model parameters given the observation, under the model. The prior probability is given by the probability of the model parameters given the model. </a:t>
            </a:r>
          </a:p>
          <a:p>
            <a:endParaRPr lang="en-GB" dirty="0"/>
          </a:p>
        </p:txBody>
      </p:sp>
      <p:sp>
        <p:nvSpPr>
          <p:cNvPr id="4" name="Slide Number Placeholder 3"/>
          <p:cNvSpPr>
            <a:spLocks noGrp="1"/>
          </p:cNvSpPr>
          <p:nvPr>
            <p:ph type="sldNum" sz="quarter" idx="5"/>
          </p:nvPr>
        </p:nvSpPr>
        <p:spPr/>
        <p:txBody>
          <a:bodyPr/>
          <a:lstStyle/>
          <a:p>
            <a:fld id="{9532AE0F-BA03-4B55-9612-B3021566E19B}" type="slidenum">
              <a:rPr lang="en-GB" smtClean="0"/>
              <a:t>20</a:t>
            </a:fld>
            <a:endParaRPr lang="en-GB"/>
          </a:p>
        </p:txBody>
      </p:sp>
    </p:spTree>
    <p:extLst>
      <p:ext uri="{BB962C8B-B14F-4D97-AF65-F5344CB8AC3E}">
        <p14:creationId xmlns:p14="http://schemas.microsoft.com/office/powerpoint/2010/main" val="7022178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understand the basic of the toolkit used in the example, we need to introduce the concept of Bayesian rule. </a:t>
            </a:r>
          </a:p>
          <a:p>
            <a:r>
              <a:rPr lang="en-GB" dirty="0"/>
              <a:t>The Bayesian rule says that the probability of a variable x given another variable y is equal to the probability of the variable y given x , multiplied by probability of x , all divided by the probability of y. This basic expression is extremely powerful to solve a number of mathematical problems, which can be applied to different models. </a:t>
            </a:r>
          </a:p>
          <a:p>
            <a:endParaRPr lang="en-GB" dirty="0"/>
          </a:p>
          <a:p>
            <a:r>
              <a:rPr lang="en-GB" dirty="0"/>
              <a:t>For instance, moving back to our example, Bayesian inference allows us to update our belief about the variable x, after a new observation y. It is enough to define the likelihood of y given x  to compute the probability of x given y. If we introduce the dynamic over time, we can see that probability of x at time n, given all the observation of y until time n is equal to probability of y at time n given x at time n, multiplied by probability of x given the observations of y up to time n -1 (the time point before the present one), divided by probability of y up to the current time n. This is really important because is telling us that the posterior probability of the previous time point is the prior probability of the present. </a:t>
            </a:r>
          </a:p>
        </p:txBody>
      </p:sp>
      <p:sp>
        <p:nvSpPr>
          <p:cNvPr id="4" name="Slide Number Placeholder 3"/>
          <p:cNvSpPr>
            <a:spLocks noGrp="1"/>
          </p:cNvSpPr>
          <p:nvPr>
            <p:ph type="sldNum" sz="quarter" idx="5"/>
          </p:nvPr>
        </p:nvSpPr>
        <p:spPr/>
        <p:txBody>
          <a:bodyPr/>
          <a:lstStyle/>
          <a:p>
            <a:fld id="{9532AE0F-BA03-4B55-9612-B3021566E19B}" type="slidenum">
              <a:rPr lang="en-GB" smtClean="0"/>
              <a:t>21</a:t>
            </a:fld>
            <a:endParaRPr lang="en-GB"/>
          </a:p>
        </p:txBody>
      </p:sp>
    </p:spTree>
    <p:extLst>
      <p:ext uri="{BB962C8B-B14F-4D97-AF65-F5344CB8AC3E}">
        <p14:creationId xmlns:p14="http://schemas.microsoft.com/office/powerpoint/2010/main" val="4273915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C1F7B3E-CB27-4274-9C88-2E32A8BF2EDB}" type="slidenum">
              <a:rPr lang="en-GB" smtClean="0"/>
              <a:t>4</a:t>
            </a:fld>
            <a:endParaRPr lang="en-GB"/>
          </a:p>
        </p:txBody>
      </p:sp>
    </p:spTree>
    <p:extLst>
      <p:ext uri="{BB962C8B-B14F-4D97-AF65-F5344CB8AC3E}">
        <p14:creationId xmlns:p14="http://schemas.microsoft.com/office/powerpoint/2010/main" val="3632723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Finally, we can move to model implementation, namely to run the computer simulation. </a:t>
            </a:r>
          </a:p>
          <a:p>
            <a:endParaRPr lang="en-GB" dirty="0"/>
          </a:p>
          <a:p>
            <a:r>
              <a:rPr lang="en-GB" dirty="0"/>
              <a:t>With the model implementation we first have to implement each element of the model planning (each element of the graphical representation ) individually, to perform the so called ‘unit test’. </a:t>
            </a:r>
          </a:p>
          <a:p>
            <a:r>
              <a:rPr lang="en-GB" dirty="0"/>
              <a:t>To avoid errors, it is always better to start from the simplest version of the model and to build on it in a progressive manner. This is also important to understand which components of the model are crucial, and to analyse the behaviour of the model. </a:t>
            </a:r>
          </a:p>
          <a:p>
            <a:endParaRPr lang="en-GB" dirty="0"/>
          </a:p>
          <a:p>
            <a:r>
              <a:rPr lang="en-GB" dirty="0"/>
              <a:t>Finally , we can also compare the model with other models behaviours. This can help us understanding the specificity of our model, and assure that the selected model is the most appropriate for our purposes. </a:t>
            </a:r>
          </a:p>
        </p:txBody>
      </p:sp>
      <p:sp>
        <p:nvSpPr>
          <p:cNvPr id="4" name="Slide Number Placeholder 3"/>
          <p:cNvSpPr>
            <a:spLocks noGrp="1"/>
          </p:cNvSpPr>
          <p:nvPr>
            <p:ph type="sldNum" sz="quarter" idx="5"/>
          </p:nvPr>
        </p:nvSpPr>
        <p:spPr/>
        <p:txBody>
          <a:bodyPr/>
          <a:lstStyle/>
          <a:p>
            <a:fld id="{9532AE0F-BA03-4B55-9612-B3021566E19B}" type="slidenum">
              <a:rPr lang="en-GB" smtClean="0"/>
              <a:t>22</a:t>
            </a:fld>
            <a:endParaRPr lang="en-GB"/>
          </a:p>
        </p:txBody>
      </p:sp>
    </p:spTree>
    <p:extLst>
      <p:ext uri="{BB962C8B-B14F-4D97-AF65-F5344CB8AC3E}">
        <p14:creationId xmlns:p14="http://schemas.microsoft.com/office/powerpoint/2010/main" val="1169220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this slide you can see how the model implementation has been carried for the example. </a:t>
            </a:r>
          </a:p>
          <a:p>
            <a:r>
              <a:rPr lang="en-GB" dirty="0"/>
              <a:t>At the beginning of the session we can define the prior beliefs , the probability of the model parameters given the model. In this case, we have two input (cue) modalities (vision and sound) , both equally probable. </a:t>
            </a:r>
          </a:p>
          <a:p>
            <a:endParaRPr lang="en-GB" dirty="0"/>
          </a:p>
          <a:p>
            <a:r>
              <a:rPr lang="en-GB" dirty="0"/>
              <a:t>We can also define the likelihood of an outcome as the probability of outcome given the model parameters. </a:t>
            </a:r>
          </a:p>
          <a:p>
            <a:r>
              <a:rPr lang="en-GB" dirty="0"/>
              <a:t>The expression of this is too complex for the purpose of our discussion, but it is important to understand that the likelihood of an outcome is dependent on the cue and on a free parameter, subject-specific. </a:t>
            </a:r>
          </a:p>
          <a:p>
            <a:endParaRPr lang="en-GB" dirty="0"/>
          </a:p>
          <a:p>
            <a:r>
              <a:rPr lang="en-GB" dirty="0"/>
              <a:t>The posterior belief of the model parameter (the contingency in this case) , given the observation is expressed by the Bayesian rule as probability of model parameters given the model , multiplied by the probability of the observation given the model parameters, divided by the sum over time of the probability of the model parameters times the probability of the observation given the model parameters.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posterior belief at the end of a trial, which is the prior probability for the next trial, is given by the probability of the parameters of the model given the observation, multiplied by 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 won’t get into details about the expression of E, but the key element is that E represents the subjects’ expectation about the frequency of contingency reversal, and affect the dynamics of beliefs updating. E quantifies how likely the subjects belief that the stimulus switch from sound to visual. (Theta is model parameter of the subject.)</a:t>
            </a:r>
          </a:p>
          <a:p>
            <a:endParaRPr lang="en-GB" dirty="0"/>
          </a:p>
          <a:p>
            <a:r>
              <a:rPr lang="en-GB" dirty="0"/>
              <a:t>Now that we went through the main equations of our example, we can move to the next step and learn how to test the model. </a:t>
            </a:r>
          </a:p>
          <a:p>
            <a:endParaRPr lang="en-GB" dirty="0"/>
          </a:p>
          <a:p>
            <a:endParaRPr lang="en-GB" dirty="0"/>
          </a:p>
        </p:txBody>
      </p:sp>
      <p:sp>
        <p:nvSpPr>
          <p:cNvPr id="4" name="Slide Number Placeholder 3"/>
          <p:cNvSpPr>
            <a:spLocks noGrp="1"/>
          </p:cNvSpPr>
          <p:nvPr>
            <p:ph type="sldNum" sz="quarter" idx="5"/>
          </p:nvPr>
        </p:nvSpPr>
        <p:spPr/>
        <p:txBody>
          <a:bodyPr/>
          <a:lstStyle/>
          <a:p>
            <a:fld id="{9532AE0F-BA03-4B55-9612-B3021566E19B}" type="slidenum">
              <a:rPr lang="en-GB" smtClean="0"/>
              <a:t>23</a:t>
            </a:fld>
            <a:endParaRPr lang="en-GB"/>
          </a:p>
        </p:txBody>
      </p:sp>
    </p:spTree>
    <p:extLst>
      <p:ext uri="{BB962C8B-B14F-4D97-AF65-F5344CB8AC3E}">
        <p14:creationId xmlns:p14="http://schemas.microsoft.com/office/powerpoint/2010/main" val="20908518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C1F7B3E-CB27-4274-9C88-2E32A8BF2EDB}" type="slidenum">
              <a:rPr lang="en-GB" smtClean="0"/>
              <a:t>24</a:t>
            </a:fld>
            <a:endParaRPr lang="en-GB"/>
          </a:p>
        </p:txBody>
      </p:sp>
    </p:spTree>
    <p:extLst>
      <p:ext uri="{BB962C8B-B14F-4D97-AF65-F5344CB8AC3E}">
        <p14:creationId xmlns:p14="http://schemas.microsoft.com/office/powerpoint/2010/main" val="31661503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C1F7B3E-CB27-4274-9C88-2E32A8BF2EDB}" type="slidenum">
              <a:rPr lang="en-GB" smtClean="0"/>
              <a:t>25</a:t>
            </a:fld>
            <a:endParaRPr lang="en-GB"/>
          </a:p>
        </p:txBody>
      </p:sp>
    </p:spTree>
    <p:extLst>
      <p:ext uri="{BB962C8B-B14F-4D97-AF65-F5344CB8AC3E}">
        <p14:creationId xmlns:p14="http://schemas.microsoft.com/office/powerpoint/2010/main" val="42346662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 It </a:t>
            </a:r>
            <a:r>
              <a:rPr lang="fi-FI" dirty="0" err="1"/>
              <a:t>can</a:t>
            </a:r>
            <a:r>
              <a:rPr lang="fi-FI" dirty="0"/>
              <a:t> </a:t>
            </a:r>
            <a:r>
              <a:rPr lang="fi-FI" dirty="0" err="1"/>
              <a:t>be</a:t>
            </a:r>
            <a:r>
              <a:rPr lang="fi-FI" dirty="0"/>
              <a:t> </a:t>
            </a:r>
            <a:r>
              <a:rPr lang="fi-FI" dirty="0" err="1"/>
              <a:t>hard</a:t>
            </a:r>
            <a:r>
              <a:rPr lang="fi-FI" dirty="0"/>
              <a:t> to </a:t>
            </a:r>
            <a:r>
              <a:rPr lang="fi-FI" dirty="0" err="1"/>
              <a:t>decide</a:t>
            </a:r>
            <a:r>
              <a:rPr lang="fi-FI" dirty="0"/>
              <a:t> </a:t>
            </a:r>
            <a:r>
              <a:rPr lang="fi-FI" dirty="0" err="1"/>
              <a:t>when</a:t>
            </a:r>
            <a:r>
              <a:rPr lang="fi-FI" dirty="0"/>
              <a:t> </a:t>
            </a:r>
            <a:r>
              <a:rPr lang="fi-FI" dirty="0" err="1"/>
              <a:t>the</a:t>
            </a:r>
            <a:r>
              <a:rPr lang="fi-FI" dirty="0"/>
              <a:t> </a:t>
            </a:r>
            <a:r>
              <a:rPr lang="fi-FI" dirty="0" err="1"/>
              <a:t>model</a:t>
            </a:r>
            <a:r>
              <a:rPr lang="fi-FI" dirty="0"/>
              <a:t> is ”</a:t>
            </a:r>
            <a:r>
              <a:rPr lang="fi-FI" dirty="0" err="1"/>
              <a:t>ready</a:t>
            </a:r>
            <a:r>
              <a:rPr lang="fi-FI" dirty="0"/>
              <a:t>”. </a:t>
            </a:r>
            <a:r>
              <a:rPr lang="fi-FI" dirty="0" err="1"/>
              <a:t>It’s</a:t>
            </a:r>
            <a:r>
              <a:rPr lang="fi-FI" dirty="0"/>
              <a:t> </a:t>
            </a:r>
            <a:r>
              <a:rPr lang="fi-FI" dirty="0" err="1"/>
              <a:t>always</a:t>
            </a:r>
            <a:r>
              <a:rPr lang="fi-FI" dirty="0"/>
              <a:t> </a:t>
            </a:r>
            <a:r>
              <a:rPr lang="fi-FI" dirty="0" err="1"/>
              <a:t>possible</a:t>
            </a:r>
            <a:r>
              <a:rPr lang="fi-FI" dirty="0"/>
              <a:t> to </a:t>
            </a:r>
            <a:r>
              <a:rPr lang="fi-FI" dirty="0" err="1"/>
              <a:t>redo</a:t>
            </a:r>
            <a:r>
              <a:rPr lang="fi-FI" dirty="0"/>
              <a:t> </a:t>
            </a:r>
            <a:r>
              <a:rPr lang="fi-FI" dirty="0" err="1"/>
              <a:t>something</a:t>
            </a:r>
            <a:r>
              <a:rPr lang="fi-FI" dirty="0"/>
              <a:t>. </a:t>
            </a:r>
            <a:r>
              <a:rPr lang="fi-FI" dirty="0" err="1"/>
              <a:t>So</a:t>
            </a:r>
            <a:r>
              <a:rPr lang="fi-FI" dirty="0"/>
              <a:t> </a:t>
            </a:r>
            <a:r>
              <a:rPr lang="fi-FI" dirty="0" err="1"/>
              <a:t>there</a:t>
            </a:r>
            <a:r>
              <a:rPr lang="fi-FI" dirty="0"/>
              <a:t> </a:t>
            </a:r>
            <a:r>
              <a:rPr lang="fi-FI" dirty="0" err="1"/>
              <a:t>are</a:t>
            </a:r>
            <a:r>
              <a:rPr lang="fi-FI" dirty="0"/>
              <a:t> a </a:t>
            </a:r>
            <a:r>
              <a:rPr lang="fi-FI" dirty="0" err="1"/>
              <a:t>couple</a:t>
            </a:r>
            <a:r>
              <a:rPr lang="fi-FI" dirty="0"/>
              <a:t> of </a:t>
            </a:r>
            <a:r>
              <a:rPr lang="fi-FI" dirty="0" err="1"/>
              <a:t>questions</a:t>
            </a:r>
            <a:r>
              <a:rPr lang="fi-FI" dirty="0"/>
              <a:t> </a:t>
            </a:r>
            <a:r>
              <a:rPr lang="fi-FI" dirty="0" err="1"/>
              <a:t>you</a:t>
            </a:r>
            <a:r>
              <a:rPr lang="fi-FI" dirty="0"/>
              <a:t> </a:t>
            </a:r>
            <a:r>
              <a:rPr lang="fi-FI" dirty="0" err="1"/>
              <a:t>should</a:t>
            </a:r>
            <a:r>
              <a:rPr lang="fi-FI" dirty="0"/>
              <a:t> </a:t>
            </a:r>
            <a:r>
              <a:rPr lang="fi-FI" dirty="0" err="1"/>
              <a:t>ask</a:t>
            </a:r>
            <a:r>
              <a:rPr lang="fi-FI" dirty="0"/>
              <a:t> </a:t>
            </a:r>
            <a:r>
              <a:rPr lang="fi-FI" dirty="0" err="1"/>
              <a:t>when</a:t>
            </a:r>
            <a:r>
              <a:rPr lang="fi-FI" dirty="0"/>
              <a:t> </a:t>
            </a:r>
            <a:r>
              <a:rPr lang="fi-FI" dirty="0" err="1"/>
              <a:t>deciding</a:t>
            </a:r>
            <a:r>
              <a:rPr lang="fi-FI" dirty="0"/>
              <a:t> </a:t>
            </a:r>
            <a:r>
              <a:rPr lang="fi-FI" dirty="0" err="1"/>
              <a:t>when</a:t>
            </a:r>
            <a:r>
              <a:rPr lang="fi-FI" dirty="0"/>
              <a:t> to </a:t>
            </a:r>
            <a:r>
              <a:rPr lang="fi-FI" dirty="0" err="1"/>
              <a:t>move</a:t>
            </a:r>
            <a:r>
              <a:rPr lang="fi-FI" dirty="0"/>
              <a:t> on to </a:t>
            </a:r>
            <a:r>
              <a:rPr lang="fi-FI" dirty="0" err="1"/>
              <a:t>model</a:t>
            </a:r>
            <a:r>
              <a:rPr lang="fi-FI" dirty="0"/>
              <a:t> </a:t>
            </a:r>
            <a:r>
              <a:rPr lang="fi-FI" dirty="0" err="1"/>
              <a:t>testing</a:t>
            </a:r>
            <a:r>
              <a:rPr lang="fi-FI" dirty="0"/>
              <a:t>.</a:t>
            </a:r>
          </a:p>
          <a:p>
            <a:endParaRPr lang="fi-FI" dirty="0"/>
          </a:p>
          <a:p>
            <a:r>
              <a:rPr lang="fi-FI" dirty="0" err="1"/>
              <a:t>Firstly</a:t>
            </a:r>
            <a:r>
              <a:rPr lang="fi-FI" dirty="0"/>
              <a:t>, </a:t>
            </a:r>
            <a:r>
              <a:rPr lang="fi-FI" dirty="0" err="1"/>
              <a:t>reverring</a:t>
            </a:r>
            <a:r>
              <a:rPr lang="fi-FI" dirty="0"/>
              <a:t> </a:t>
            </a:r>
            <a:r>
              <a:rPr lang="fi-FI" dirty="0" err="1"/>
              <a:t>back</a:t>
            </a:r>
            <a:r>
              <a:rPr lang="fi-FI" dirty="0"/>
              <a:t> to </a:t>
            </a:r>
            <a:r>
              <a:rPr lang="fi-FI" dirty="0" err="1"/>
              <a:t>Step</a:t>
            </a:r>
            <a:r>
              <a:rPr lang="fi-FI" dirty="0"/>
              <a:t> 1: </a:t>
            </a:r>
            <a:r>
              <a:rPr lang="fi-FI" dirty="0" err="1"/>
              <a:t>Defining</a:t>
            </a:r>
            <a:r>
              <a:rPr lang="fi-FI" dirty="0"/>
              <a:t> </a:t>
            </a:r>
            <a:r>
              <a:rPr lang="fi-FI" dirty="0" err="1"/>
              <a:t>the</a:t>
            </a:r>
            <a:r>
              <a:rPr lang="fi-FI" dirty="0"/>
              <a:t> </a:t>
            </a:r>
            <a:r>
              <a:rPr lang="fi-FI" dirty="0" err="1"/>
              <a:t>question</a:t>
            </a:r>
            <a:r>
              <a:rPr lang="fi-FI" dirty="0"/>
              <a:t>. </a:t>
            </a:r>
            <a:r>
              <a:rPr lang="fi-FI" dirty="0" err="1"/>
              <a:t>We</a:t>
            </a:r>
            <a:r>
              <a:rPr lang="fi-FI" dirty="0"/>
              <a:t> </a:t>
            </a:r>
            <a:r>
              <a:rPr lang="fi-FI" dirty="0" err="1"/>
              <a:t>have</a:t>
            </a:r>
            <a:r>
              <a:rPr lang="fi-FI" dirty="0"/>
              <a:t> to </a:t>
            </a:r>
            <a:r>
              <a:rPr lang="fi-FI" dirty="0" err="1"/>
              <a:t>ask</a:t>
            </a:r>
            <a:r>
              <a:rPr lang="fi-FI" dirty="0"/>
              <a:t> </a:t>
            </a:r>
            <a:r>
              <a:rPr lang="fi-FI" dirty="0" err="1"/>
              <a:t>whether</a:t>
            </a:r>
            <a:r>
              <a:rPr lang="fi-FI" dirty="0"/>
              <a:t> </a:t>
            </a:r>
            <a:r>
              <a:rPr lang="fi-FI" dirty="0" err="1"/>
              <a:t>the</a:t>
            </a:r>
            <a:r>
              <a:rPr lang="fi-FI" dirty="0"/>
              <a:t> </a:t>
            </a:r>
            <a:r>
              <a:rPr lang="fi-FI" dirty="0" err="1"/>
              <a:t>model</a:t>
            </a:r>
            <a:r>
              <a:rPr lang="fi-FI" dirty="0"/>
              <a:t> </a:t>
            </a:r>
            <a:r>
              <a:rPr lang="fi-FI" dirty="0" err="1"/>
              <a:t>we’ve</a:t>
            </a:r>
            <a:r>
              <a:rPr lang="fi-FI" dirty="0"/>
              <a:t> </a:t>
            </a:r>
            <a:r>
              <a:rPr lang="fi-FI" dirty="0" err="1"/>
              <a:t>build</a:t>
            </a:r>
            <a:r>
              <a:rPr lang="fi-FI" dirty="0"/>
              <a:t> </a:t>
            </a:r>
            <a:r>
              <a:rPr lang="fi-FI" dirty="0" err="1"/>
              <a:t>efficiently</a:t>
            </a:r>
            <a:r>
              <a:rPr lang="fi-FI" dirty="0"/>
              <a:t> </a:t>
            </a:r>
            <a:r>
              <a:rPr lang="fi-FI" dirty="0" err="1"/>
              <a:t>answers</a:t>
            </a:r>
            <a:r>
              <a:rPr lang="fi-FI" dirty="0"/>
              <a:t> </a:t>
            </a:r>
            <a:r>
              <a:rPr lang="fi-FI" dirty="0" err="1"/>
              <a:t>the</a:t>
            </a:r>
            <a:r>
              <a:rPr lang="fi-FI" dirty="0"/>
              <a:t> </a:t>
            </a:r>
            <a:r>
              <a:rPr lang="fi-FI" dirty="0" err="1"/>
              <a:t>questions</a:t>
            </a:r>
            <a:r>
              <a:rPr lang="fi-FI" dirty="0"/>
              <a:t> </a:t>
            </a:r>
            <a:r>
              <a:rPr lang="fi-FI" dirty="0" err="1"/>
              <a:t>we’ve</a:t>
            </a:r>
            <a:r>
              <a:rPr lang="fi-FI" dirty="0"/>
              <a:t> </a:t>
            </a:r>
            <a:r>
              <a:rPr lang="fi-FI" dirty="0" err="1"/>
              <a:t>asked</a:t>
            </a:r>
            <a:r>
              <a:rPr lang="fi-FI" dirty="0"/>
              <a:t>. </a:t>
            </a:r>
            <a:r>
              <a:rPr lang="fi-FI" dirty="0" err="1"/>
              <a:t>So</a:t>
            </a:r>
            <a:r>
              <a:rPr lang="fi-FI" dirty="0"/>
              <a:t> </a:t>
            </a:r>
            <a:r>
              <a:rPr lang="fi-FI" dirty="0" err="1"/>
              <a:t>let’s</a:t>
            </a:r>
            <a:r>
              <a:rPr lang="fi-FI" dirty="0"/>
              <a:t> </a:t>
            </a:r>
            <a:r>
              <a:rPr lang="fi-FI" dirty="0" err="1"/>
              <a:t>think</a:t>
            </a:r>
            <a:r>
              <a:rPr lang="fi-FI" dirty="0"/>
              <a:t> of </a:t>
            </a:r>
            <a:r>
              <a:rPr lang="fi-FI" dirty="0" err="1"/>
              <a:t>our</a:t>
            </a:r>
            <a:r>
              <a:rPr lang="fi-FI" dirty="0"/>
              <a:t> </a:t>
            </a:r>
            <a:r>
              <a:rPr lang="fi-FI" dirty="0" err="1"/>
              <a:t>model</a:t>
            </a:r>
            <a:r>
              <a:rPr lang="fi-FI" dirty="0"/>
              <a:t>. </a:t>
            </a:r>
            <a:r>
              <a:rPr lang="fi-FI" dirty="0" err="1"/>
              <a:t>The</a:t>
            </a:r>
            <a:r>
              <a:rPr lang="fi-FI" dirty="0"/>
              <a:t> </a:t>
            </a:r>
            <a:r>
              <a:rPr lang="fi-FI" dirty="0" err="1"/>
              <a:t>questions</a:t>
            </a:r>
            <a:r>
              <a:rPr lang="fi-FI" dirty="0"/>
              <a:t> </a:t>
            </a:r>
            <a:r>
              <a:rPr lang="fi-FI" dirty="0" err="1"/>
              <a:t>we</a:t>
            </a:r>
            <a:r>
              <a:rPr lang="fi-FI" dirty="0"/>
              <a:t> </a:t>
            </a:r>
            <a:r>
              <a:rPr lang="fi-FI" dirty="0" err="1"/>
              <a:t>asked</a:t>
            </a:r>
            <a:r>
              <a:rPr lang="fi-FI" dirty="0"/>
              <a:t> </a:t>
            </a:r>
            <a:r>
              <a:rPr lang="fi-FI" dirty="0" err="1"/>
              <a:t>were</a:t>
            </a:r>
            <a:r>
              <a:rPr lang="fi-FI" dirty="0"/>
              <a:t>:</a:t>
            </a:r>
          </a:p>
          <a:p>
            <a:endParaRPr lang="fi-FI" dirty="0"/>
          </a:p>
          <a:p>
            <a:pPr marL="228600" indent="-228600">
              <a:buAutoNum type="arabicPeriod"/>
            </a:pPr>
            <a:r>
              <a:rPr lang="fi-FI" dirty="0" err="1"/>
              <a:t>What</a:t>
            </a:r>
            <a:r>
              <a:rPr lang="fi-FI" dirty="0"/>
              <a:t> is </a:t>
            </a:r>
            <a:r>
              <a:rPr lang="fi-FI" dirty="0" err="1"/>
              <a:t>the</a:t>
            </a:r>
            <a:r>
              <a:rPr lang="fi-FI" dirty="0"/>
              <a:t> </a:t>
            </a:r>
            <a:r>
              <a:rPr lang="fi-FI" dirty="0" err="1"/>
              <a:t>role</a:t>
            </a:r>
            <a:r>
              <a:rPr lang="fi-FI" dirty="0"/>
              <a:t> of </a:t>
            </a:r>
            <a:r>
              <a:rPr lang="fi-FI" dirty="0" err="1"/>
              <a:t>dopamine</a:t>
            </a:r>
            <a:r>
              <a:rPr lang="fi-FI" dirty="0"/>
              <a:t> in </a:t>
            </a:r>
            <a:r>
              <a:rPr lang="fi-FI" dirty="0" err="1"/>
              <a:t>belief</a:t>
            </a:r>
            <a:r>
              <a:rPr lang="fi-FI" dirty="0"/>
              <a:t> </a:t>
            </a:r>
            <a:r>
              <a:rPr lang="fi-FI" dirty="0" err="1"/>
              <a:t>updating</a:t>
            </a:r>
            <a:r>
              <a:rPr lang="fi-FI" dirty="0"/>
              <a:t>?</a:t>
            </a:r>
          </a:p>
          <a:p>
            <a:pPr marL="228600" indent="-228600">
              <a:buAutoNum type="arabicPeriod"/>
            </a:pPr>
            <a:r>
              <a:rPr lang="fi-FI" dirty="0"/>
              <a:t>Can </a:t>
            </a:r>
            <a:r>
              <a:rPr lang="fi-FI" dirty="0" err="1"/>
              <a:t>we</a:t>
            </a:r>
            <a:r>
              <a:rPr lang="fi-FI" dirty="0"/>
              <a:t> </a:t>
            </a:r>
            <a:r>
              <a:rPr lang="fi-FI" dirty="0" err="1"/>
              <a:t>differentiate</a:t>
            </a:r>
            <a:r>
              <a:rPr lang="fi-FI" dirty="0"/>
              <a:t> </a:t>
            </a:r>
            <a:r>
              <a:rPr lang="fi-FI" dirty="0" err="1"/>
              <a:t>between</a:t>
            </a:r>
            <a:r>
              <a:rPr lang="fi-FI" dirty="0"/>
              <a:t> </a:t>
            </a:r>
            <a:r>
              <a:rPr lang="fi-FI" dirty="0" err="1"/>
              <a:t>information</a:t>
            </a:r>
            <a:r>
              <a:rPr lang="fi-FI" dirty="0"/>
              <a:t> </a:t>
            </a:r>
            <a:r>
              <a:rPr lang="fi-FI" dirty="0" err="1"/>
              <a:t>theoretic</a:t>
            </a:r>
            <a:r>
              <a:rPr lang="fi-FI" dirty="0"/>
              <a:t> </a:t>
            </a:r>
            <a:r>
              <a:rPr lang="fi-FI" dirty="0" err="1"/>
              <a:t>surprise</a:t>
            </a:r>
            <a:r>
              <a:rPr lang="fi-FI" dirty="0"/>
              <a:t> and </a:t>
            </a:r>
            <a:r>
              <a:rPr lang="fi-FI" dirty="0" err="1"/>
              <a:t>belief</a:t>
            </a:r>
            <a:r>
              <a:rPr lang="fi-FI" dirty="0"/>
              <a:t> </a:t>
            </a:r>
            <a:r>
              <a:rPr lang="fi-FI" dirty="0" err="1"/>
              <a:t>updating</a:t>
            </a:r>
            <a:r>
              <a:rPr lang="fi-FI" dirty="0"/>
              <a:t> (</a:t>
            </a:r>
            <a:r>
              <a:rPr lang="fi-FI" dirty="0" err="1"/>
              <a:t>epistemic</a:t>
            </a:r>
            <a:r>
              <a:rPr lang="fi-FI" dirty="0"/>
              <a:t> </a:t>
            </a:r>
            <a:r>
              <a:rPr lang="fi-FI" dirty="0" err="1"/>
              <a:t>value</a:t>
            </a:r>
            <a:r>
              <a:rPr lang="fi-FI" dirty="0"/>
              <a:t>)</a:t>
            </a:r>
          </a:p>
          <a:p>
            <a:pPr marL="0" indent="0">
              <a:buNone/>
            </a:pPr>
            <a:endParaRPr lang="fi-FI" dirty="0"/>
          </a:p>
          <a:p>
            <a:pPr marL="0" indent="0">
              <a:buNone/>
            </a:pPr>
            <a:r>
              <a:rPr lang="fi-FI" dirty="0" err="1"/>
              <a:t>We</a:t>
            </a:r>
            <a:r>
              <a:rPr lang="fi-FI" dirty="0"/>
              <a:t> </a:t>
            </a:r>
            <a:r>
              <a:rPr lang="fi-FI" dirty="0" err="1"/>
              <a:t>have</a:t>
            </a:r>
            <a:r>
              <a:rPr lang="fi-FI" dirty="0"/>
              <a:t> </a:t>
            </a:r>
            <a:r>
              <a:rPr lang="fi-FI" dirty="0" err="1"/>
              <a:t>mathematically</a:t>
            </a:r>
            <a:r>
              <a:rPr lang="fi-FI" dirty="0"/>
              <a:t> </a:t>
            </a:r>
            <a:r>
              <a:rPr lang="fi-FI" dirty="0" err="1"/>
              <a:t>defined</a:t>
            </a:r>
            <a:r>
              <a:rPr lang="fi-FI" dirty="0"/>
              <a:t> </a:t>
            </a:r>
            <a:r>
              <a:rPr lang="fi-FI" dirty="0" err="1"/>
              <a:t>our</a:t>
            </a:r>
            <a:r>
              <a:rPr lang="fi-FI" dirty="0"/>
              <a:t> </a:t>
            </a:r>
            <a:r>
              <a:rPr lang="fi-FI" dirty="0" err="1"/>
              <a:t>hypotheses</a:t>
            </a:r>
            <a:r>
              <a:rPr lang="fi-FI" dirty="0"/>
              <a:t> </a:t>
            </a:r>
            <a:r>
              <a:rPr lang="fi-FI" dirty="0" err="1"/>
              <a:t>with</a:t>
            </a:r>
            <a:r>
              <a:rPr lang="fi-FI" dirty="0"/>
              <a:t> </a:t>
            </a:r>
            <a:r>
              <a:rPr lang="fi-FI" dirty="0" err="1"/>
              <a:t>our</a:t>
            </a:r>
            <a:r>
              <a:rPr lang="fi-FI" dirty="0"/>
              <a:t> </a:t>
            </a:r>
            <a:r>
              <a:rPr lang="fi-FI" dirty="0" err="1"/>
              <a:t>models</a:t>
            </a:r>
            <a:r>
              <a:rPr lang="fi-FI" dirty="0"/>
              <a:t>.</a:t>
            </a:r>
          </a:p>
          <a:p>
            <a:pPr marL="0" indent="0">
              <a:buNone/>
            </a:pPr>
            <a:r>
              <a:rPr lang="fi-FI" dirty="0" err="1"/>
              <a:t>We</a:t>
            </a:r>
            <a:r>
              <a:rPr lang="fi-FI" dirty="0"/>
              <a:t> </a:t>
            </a:r>
            <a:r>
              <a:rPr lang="fi-FI" dirty="0" err="1"/>
              <a:t>have</a:t>
            </a:r>
            <a:r>
              <a:rPr lang="fi-FI" dirty="0"/>
              <a:t> </a:t>
            </a:r>
            <a:r>
              <a:rPr lang="fi-FI" dirty="0" err="1"/>
              <a:t>one</a:t>
            </a:r>
            <a:r>
              <a:rPr lang="fi-FI" dirty="0"/>
              <a:t> </a:t>
            </a:r>
            <a:r>
              <a:rPr lang="fi-FI" dirty="0" err="1"/>
              <a:t>model</a:t>
            </a:r>
            <a:r>
              <a:rPr lang="fi-FI" dirty="0"/>
              <a:t> </a:t>
            </a:r>
            <a:r>
              <a:rPr lang="fi-FI" dirty="0" err="1"/>
              <a:t>that</a:t>
            </a:r>
            <a:r>
              <a:rPr lang="fi-FI" dirty="0"/>
              <a:t> </a:t>
            </a:r>
            <a:r>
              <a:rPr lang="fi-FI" dirty="0" err="1"/>
              <a:t>defines</a:t>
            </a:r>
            <a:r>
              <a:rPr lang="fi-FI" dirty="0"/>
              <a:t> </a:t>
            </a:r>
            <a:r>
              <a:rPr lang="fi-FI" dirty="0" err="1"/>
              <a:t>information-theoretic</a:t>
            </a:r>
            <a:r>
              <a:rPr lang="fi-FI" dirty="0"/>
              <a:t> </a:t>
            </a:r>
            <a:r>
              <a:rPr lang="fi-FI" dirty="0" err="1"/>
              <a:t>surprise</a:t>
            </a:r>
            <a:r>
              <a:rPr lang="fi-FI" dirty="0"/>
              <a:t>,  + </a:t>
            </a:r>
            <a:r>
              <a:rPr lang="fi-FI" dirty="0" err="1"/>
              <a:t>one</a:t>
            </a:r>
            <a:r>
              <a:rPr lang="fi-FI" dirty="0"/>
              <a:t> </a:t>
            </a:r>
            <a:r>
              <a:rPr lang="fi-FI" dirty="0" err="1"/>
              <a:t>model</a:t>
            </a:r>
            <a:r>
              <a:rPr lang="fi-FI" dirty="0"/>
              <a:t> </a:t>
            </a:r>
            <a:r>
              <a:rPr lang="fi-FI" dirty="0" err="1"/>
              <a:t>that</a:t>
            </a:r>
            <a:r>
              <a:rPr lang="fi-FI" dirty="0"/>
              <a:t> </a:t>
            </a:r>
            <a:r>
              <a:rPr lang="fi-FI" dirty="0" err="1"/>
              <a:t>defines</a:t>
            </a:r>
            <a:r>
              <a:rPr lang="fi-FI" dirty="0"/>
              <a:t> </a:t>
            </a:r>
            <a:r>
              <a:rPr lang="fi-FI" dirty="0" err="1"/>
              <a:t>belief</a:t>
            </a:r>
            <a:r>
              <a:rPr lang="fi-FI" dirty="0"/>
              <a:t> </a:t>
            </a:r>
            <a:r>
              <a:rPr lang="fi-FI" dirty="0" err="1"/>
              <a:t>updating</a:t>
            </a:r>
            <a:r>
              <a:rPr lang="fi-FI" dirty="0"/>
              <a:t> </a:t>
            </a:r>
            <a:r>
              <a:rPr lang="fi-FI" dirty="0" err="1"/>
              <a:t>model</a:t>
            </a:r>
            <a:r>
              <a:rPr lang="fi-FI" dirty="0"/>
              <a:t> </a:t>
            </a:r>
            <a:r>
              <a:rPr lang="fi-FI" dirty="0" err="1"/>
              <a:t>by</a:t>
            </a:r>
            <a:r>
              <a:rPr lang="fi-FI" dirty="0"/>
              <a:t> </a:t>
            </a:r>
            <a:r>
              <a:rPr lang="fi-FI" dirty="0" err="1"/>
              <a:t>looking</a:t>
            </a:r>
            <a:r>
              <a:rPr lang="fi-FI" dirty="0"/>
              <a:t> at </a:t>
            </a:r>
            <a:r>
              <a:rPr lang="fi-FI" dirty="0" err="1"/>
              <a:t>the</a:t>
            </a:r>
            <a:r>
              <a:rPr lang="fi-FI" dirty="0"/>
              <a:t> </a:t>
            </a:r>
            <a:r>
              <a:rPr lang="fi-FI" dirty="0" err="1"/>
              <a:t>divergence</a:t>
            </a:r>
            <a:r>
              <a:rPr lang="fi-FI" dirty="0"/>
              <a:t> of </a:t>
            </a:r>
            <a:r>
              <a:rPr lang="fi-FI" dirty="0" err="1"/>
              <a:t>prior</a:t>
            </a:r>
            <a:r>
              <a:rPr lang="fi-FI" dirty="0"/>
              <a:t> and </a:t>
            </a:r>
            <a:r>
              <a:rPr lang="fi-FI" dirty="0" err="1"/>
              <a:t>posterior</a:t>
            </a:r>
            <a:r>
              <a:rPr lang="fi-FI" dirty="0"/>
              <a:t> </a:t>
            </a:r>
            <a:r>
              <a:rPr lang="fi-FI" dirty="0" err="1"/>
              <a:t>probability</a:t>
            </a:r>
            <a:r>
              <a:rPr lang="fi-FI" dirty="0"/>
              <a:t> </a:t>
            </a:r>
            <a:r>
              <a:rPr lang="fi-FI" dirty="0" err="1"/>
              <a:t>functions</a:t>
            </a:r>
            <a:endParaRPr lang="fi-FI" dirty="0"/>
          </a:p>
          <a:p>
            <a:pPr marL="0" indent="0">
              <a:buNone/>
            </a:pPr>
            <a:endParaRPr lang="fi-FI" dirty="0"/>
          </a:p>
          <a:p>
            <a:pPr marL="0" marR="0" lvl="0" indent="0" algn="l" defTabSz="914400" rtl="0" eaLnBrk="1" fontAlgn="auto" latinLnBrk="0" hangingPunct="1">
              <a:lnSpc>
                <a:spcPct val="100000"/>
              </a:lnSpc>
              <a:spcBef>
                <a:spcPts val="0"/>
              </a:spcBef>
              <a:spcAft>
                <a:spcPts val="0"/>
              </a:spcAft>
              <a:buClrTx/>
              <a:buSzTx/>
              <a:buFontTx/>
              <a:buNone/>
              <a:tabLst/>
              <a:defRPr/>
            </a:pPr>
            <a:r>
              <a:rPr lang="fi-FI" dirty="0" err="1"/>
              <a:t>Before</a:t>
            </a:r>
            <a:r>
              <a:rPr lang="fi-FI" dirty="0"/>
              <a:t> </a:t>
            </a:r>
            <a:r>
              <a:rPr lang="fi-FI" dirty="0" err="1"/>
              <a:t>completing</a:t>
            </a:r>
            <a:r>
              <a:rPr lang="fi-FI" dirty="0"/>
              <a:t> </a:t>
            </a:r>
            <a:r>
              <a:rPr lang="fi-FI" dirty="0" err="1"/>
              <a:t>the</a:t>
            </a:r>
            <a:r>
              <a:rPr lang="fi-FI" dirty="0"/>
              <a:t> </a:t>
            </a:r>
            <a:r>
              <a:rPr lang="fi-FI" dirty="0" err="1"/>
              <a:t>models</a:t>
            </a:r>
            <a:r>
              <a:rPr lang="fi-FI" dirty="0"/>
              <a:t>, </a:t>
            </a:r>
            <a:r>
              <a:rPr lang="fi-FI" dirty="0" err="1"/>
              <a:t>we</a:t>
            </a:r>
            <a:r>
              <a:rPr lang="fi-FI" dirty="0"/>
              <a:t> </a:t>
            </a:r>
            <a:r>
              <a:rPr lang="fi-FI" dirty="0" err="1"/>
              <a:t>should</a:t>
            </a:r>
            <a:r>
              <a:rPr lang="fi-FI" dirty="0"/>
              <a:t> </a:t>
            </a:r>
            <a:r>
              <a:rPr lang="fi-FI" dirty="0" err="1"/>
              <a:t>consider</a:t>
            </a:r>
            <a:r>
              <a:rPr lang="fi-FI" dirty="0"/>
              <a:t> </a:t>
            </a:r>
            <a:r>
              <a:rPr lang="fi-FI" dirty="0" err="1"/>
              <a:t>whether</a:t>
            </a:r>
            <a:r>
              <a:rPr lang="fi-FI" dirty="0"/>
              <a:t> </a:t>
            </a:r>
            <a:r>
              <a:rPr lang="fi-FI" dirty="0" err="1"/>
              <a:t>they</a:t>
            </a:r>
            <a:r>
              <a:rPr lang="fi-FI" dirty="0"/>
              <a:t> </a:t>
            </a:r>
            <a:r>
              <a:rPr lang="fi-FI" dirty="0" err="1"/>
              <a:t>work</a:t>
            </a:r>
            <a:r>
              <a:rPr lang="fi-FI" dirty="0"/>
              <a:t> </a:t>
            </a:r>
            <a:r>
              <a:rPr lang="fi-FI" dirty="0" err="1"/>
              <a:t>conceptually</a:t>
            </a:r>
            <a:r>
              <a:rPr lang="fi-FI" dirty="0"/>
              <a:t>. (of </a:t>
            </a:r>
            <a:r>
              <a:rPr lang="fi-FI" dirty="0" err="1"/>
              <a:t>course</a:t>
            </a:r>
            <a:r>
              <a:rPr lang="fi-FI" dirty="0"/>
              <a:t> to </a:t>
            </a:r>
            <a:r>
              <a:rPr lang="fi-FI" dirty="0" err="1"/>
              <a:t>see</a:t>
            </a:r>
            <a:r>
              <a:rPr lang="fi-FI" dirty="0"/>
              <a:t> </a:t>
            </a:r>
            <a:r>
              <a:rPr lang="fi-FI" dirty="0" err="1"/>
              <a:t>how</a:t>
            </a:r>
            <a:r>
              <a:rPr lang="fi-FI" dirty="0"/>
              <a:t> </a:t>
            </a:r>
            <a:r>
              <a:rPr lang="fi-FI" dirty="0" err="1"/>
              <a:t>well</a:t>
            </a:r>
            <a:r>
              <a:rPr lang="fi-FI" dirty="0"/>
              <a:t> </a:t>
            </a:r>
            <a:r>
              <a:rPr lang="fi-FI" dirty="0" err="1"/>
              <a:t>our</a:t>
            </a:r>
            <a:r>
              <a:rPr lang="fi-FI" dirty="0"/>
              <a:t> </a:t>
            </a:r>
            <a:r>
              <a:rPr lang="fi-FI" dirty="0" err="1"/>
              <a:t>models</a:t>
            </a:r>
            <a:r>
              <a:rPr lang="fi-FI" dirty="0"/>
              <a:t> </a:t>
            </a:r>
            <a:r>
              <a:rPr lang="fi-FI" dirty="0" err="1"/>
              <a:t>actually</a:t>
            </a:r>
            <a:r>
              <a:rPr lang="fi-FI" dirty="0"/>
              <a:t> </a:t>
            </a:r>
            <a:r>
              <a:rPr lang="fi-FI" dirty="0" err="1"/>
              <a:t>work</a:t>
            </a:r>
            <a:r>
              <a:rPr lang="fi-FI" dirty="0"/>
              <a:t> </a:t>
            </a:r>
            <a:r>
              <a:rPr lang="fi-FI" dirty="0" err="1"/>
              <a:t>we</a:t>
            </a:r>
            <a:r>
              <a:rPr lang="fi-FI" dirty="0"/>
              <a:t> </a:t>
            </a:r>
            <a:r>
              <a:rPr lang="fi-FI" dirty="0" err="1"/>
              <a:t>have</a:t>
            </a:r>
            <a:r>
              <a:rPr lang="fi-FI" dirty="0"/>
              <a:t> to </a:t>
            </a:r>
            <a:r>
              <a:rPr lang="fi-FI" dirty="0" err="1"/>
              <a:t>test</a:t>
            </a:r>
            <a:r>
              <a:rPr lang="fi-FI" dirty="0"/>
              <a:t> </a:t>
            </a:r>
            <a:r>
              <a:rPr lang="fi-FI" dirty="0" err="1"/>
              <a:t>them</a:t>
            </a:r>
            <a:r>
              <a:rPr lang="fi-FI"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dirty="0"/>
          </a:p>
          <a:p>
            <a:pPr marL="0" marR="0" lvl="0" indent="0" algn="l" defTabSz="914400" rtl="0" eaLnBrk="1" fontAlgn="auto" latinLnBrk="0" hangingPunct="1">
              <a:lnSpc>
                <a:spcPct val="100000"/>
              </a:lnSpc>
              <a:spcBef>
                <a:spcPts val="0"/>
              </a:spcBef>
              <a:spcAft>
                <a:spcPts val="0"/>
              </a:spcAft>
              <a:buClrTx/>
              <a:buSzTx/>
              <a:buFontTx/>
              <a:buNone/>
              <a:tabLst/>
              <a:defRPr/>
            </a:pPr>
            <a:r>
              <a:rPr lang="fi-FI" dirty="0" err="1"/>
              <a:t>Lets</a:t>
            </a:r>
            <a:r>
              <a:rPr lang="fi-FI" dirty="0"/>
              <a:t> </a:t>
            </a:r>
            <a:r>
              <a:rPr lang="fi-FI" dirty="0" err="1"/>
              <a:t>start</a:t>
            </a:r>
            <a:r>
              <a:rPr lang="fi-FI" dirty="0"/>
              <a:t> </a:t>
            </a:r>
            <a:r>
              <a:rPr lang="fi-FI" dirty="0" err="1"/>
              <a:t>with</a:t>
            </a:r>
            <a:r>
              <a:rPr lang="fi-FI" dirty="0"/>
              <a:t> </a:t>
            </a:r>
            <a:r>
              <a:rPr lang="fi-FI" dirty="0" err="1"/>
              <a:t>our</a:t>
            </a:r>
            <a:r>
              <a:rPr lang="fi-FI" dirty="0"/>
              <a:t> </a:t>
            </a:r>
            <a:r>
              <a:rPr lang="fi-FI" dirty="0" err="1"/>
              <a:t>model</a:t>
            </a:r>
            <a:r>
              <a:rPr lang="fi-FI" dirty="0"/>
              <a:t> for </a:t>
            </a:r>
            <a:r>
              <a:rPr lang="fi-FI" dirty="0" err="1"/>
              <a:t>information-theoretic</a:t>
            </a:r>
            <a:r>
              <a:rPr lang="fi-FI" dirty="0"/>
              <a:t> </a:t>
            </a:r>
            <a:r>
              <a:rPr lang="fi-FI" dirty="0" err="1"/>
              <a:t>surprise</a:t>
            </a:r>
            <a:r>
              <a:rPr lang="fi-FI" dirty="0"/>
              <a:t>. </a:t>
            </a:r>
            <a:r>
              <a:rPr lang="fi-FI" dirty="0" err="1"/>
              <a:t>It’s</a:t>
            </a:r>
            <a:r>
              <a:rPr lang="fi-FI" dirty="0"/>
              <a:t> just </a:t>
            </a:r>
            <a:r>
              <a:rPr lang="fi-FI" dirty="0" err="1"/>
              <a:t>the</a:t>
            </a:r>
            <a:r>
              <a:rPr lang="fi-FI" dirty="0"/>
              <a:t> </a:t>
            </a:r>
            <a:r>
              <a:rPr lang="fi-FI" dirty="0" err="1"/>
              <a:t>negative</a:t>
            </a:r>
            <a:r>
              <a:rPr lang="fi-FI" dirty="0"/>
              <a:t> </a:t>
            </a:r>
            <a:r>
              <a:rPr lang="fi-FI" dirty="0" err="1"/>
              <a:t>log</a:t>
            </a:r>
            <a:r>
              <a:rPr lang="fi-FI" dirty="0"/>
              <a:t> of </a:t>
            </a:r>
            <a:r>
              <a:rPr lang="fi-FI" dirty="0" err="1"/>
              <a:t>the</a:t>
            </a:r>
            <a:r>
              <a:rPr lang="fi-FI" dirty="0"/>
              <a:t> </a:t>
            </a:r>
            <a:r>
              <a:rPr lang="fi-FI" dirty="0" err="1"/>
              <a:t>probability</a:t>
            </a:r>
            <a:r>
              <a:rPr lang="fi-FI" dirty="0"/>
              <a:t> of an </a:t>
            </a:r>
            <a:r>
              <a:rPr lang="fi-FI" dirty="0" err="1"/>
              <a:t>observation</a:t>
            </a:r>
            <a:r>
              <a:rPr lang="fi-FI" dirty="0"/>
              <a:t>. </a:t>
            </a:r>
            <a:r>
              <a:rPr lang="fi-FI" dirty="0" err="1"/>
              <a:t>So</a:t>
            </a:r>
            <a:r>
              <a:rPr lang="fi-FI" dirty="0"/>
              <a:t> </a:t>
            </a:r>
            <a:r>
              <a:rPr lang="fi-FI" dirty="0" err="1"/>
              <a:t>the</a:t>
            </a:r>
            <a:r>
              <a:rPr lang="fi-FI" dirty="0"/>
              <a:t> </a:t>
            </a:r>
            <a:r>
              <a:rPr lang="fi-FI" dirty="0" err="1"/>
              <a:t>higher</a:t>
            </a:r>
            <a:r>
              <a:rPr lang="fi-FI" dirty="0"/>
              <a:t> </a:t>
            </a:r>
            <a:r>
              <a:rPr lang="fi-FI" dirty="0" err="1"/>
              <a:t>the</a:t>
            </a:r>
            <a:r>
              <a:rPr lang="fi-FI" dirty="0"/>
              <a:t> </a:t>
            </a:r>
            <a:r>
              <a:rPr lang="fi-FI" dirty="0" err="1"/>
              <a:t>probability</a:t>
            </a:r>
            <a:r>
              <a:rPr lang="fi-FI" dirty="0"/>
              <a:t> of an </a:t>
            </a:r>
            <a:r>
              <a:rPr lang="fi-FI" dirty="0" err="1"/>
              <a:t>observation</a:t>
            </a:r>
            <a:r>
              <a:rPr lang="fi-FI" dirty="0"/>
              <a:t>, </a:t>
            </a:r>
            <a:r>
              <a:rPr lang="fi-FI" dirty="0" err="1"/>
              <a:t>the</a:t>
            </a:r>
            <a:r>
              <a:rPr lang="fi-FI" dirty="0"/>
              <a:t> </a:t>
            </a:r>
            <a:r>
              <a:rPr lang="fi-FI" dirty="0" err="1"/>
              <a:t>lower</a:t>
            </a:r>
            <a:r>
              <a:rPr lang="fi-FI" dirty="0"/>
              <a:t> </a:t>
            </a:r>
            <a:r>
              <a:rPr lang="fi-FI" dirty="0" err="1"/>
              <a:t>the</a:t>
            </a:r>
            <a:r>
              <a:rPr lang="fi-FI" dirty="0"/>
              <a:t> </a:t>
            </a:r>
            <a:r>
              <a:rPr lang="fi-FI" dirty="0" err="1"/>
              <a:t>surprise</a:t>
            </a:r>
            <a:r>
              <a:rPr lang="fi-FI" dirty="0"/>
              <a:t>. </a:t>
            </a:r>
            <a:r>
              <a:rPr lang="fi-FI" dirty="0" err="1"/>
              <a:t>This</a:t>
            </a:r>
            <a:r>
              <a:rPr lang="fi-FI" dirty="0"/>
              <a:t> </a:t>
            </a:r>
            <a:r>
              <a:rPr lang="fi-FI" dirty="0" err="1"/>
              <a:t>seems</a:t>
            </a:r>
            <a:r>
              <a:rPr lang="fi-FI" dirty="0"/>
              <a:t> to </a:t>
            </a:r>
            <a:r>
              <a:rPr lang="fi-FI" dirty="0" err="1"/>
              <a:t>be</a:t>
            </a:r>
            <a:r>
              <a:rPr lang="fi-FI" dirty="0"/>
              <a:t> a </a:t>
            </a:r>
            <a:r>
              <a:rPr lang="fi-FI" dirty="0" err="1"/>
              <a:t>mathematically</a:t>
            </a:r>
            <a:r>
              <a:rPr lang="fi-FI" dirty="0"/>
              <a:t> and </a:t>
            </a:r>
            <a:r>
              <a:rPr lang="fi-FI" dirty="0" err="1"/>
              <a:t>conceptually</a:t>
            </a:r>
            <a:r>
              <a:rPr lang="fi-FI" dirty="0"/>
              <a:t>  </a:t>
            </a:r>
            <a:r>
              <a:rPr lang="fi-FI" dirty="0" err="1"/>
              <a:t>valid</a:t>
            </a:r>
            <a:r>
              <a:rPr lang="fi-FI" dirty="0"/>
              <a:t> definition of </a:t>
            </a:r>
            <a:r>
              <a:rPr lang="fi-FI" dirty="0" err="1"/>
              <a:t>surprise</a:t>
            </a:r>
            <a:r>
              <a:rPr lang="fi-FI"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dirty="0"/>
          </a:p>
          <a:p>
            <a:pPr marL="0" marR="0" lvl="0" indent="0" algn="l" defTabSz="914400" rtl="0" eaLnBrk="1" fontAlgn="auto" latinLnBrk="0" hangingPunct="1">
              <a:lnSpc>
                <a:spcPct val="100000"/>
              </a:lnSpc>
              <a:spcBef>
                <a:spcPts val="0"/>
              </a:spcBef>
              <a:spcAft>
                <a:spcPts val="0"/>
              </a:spcAft>
              <a:buClrTx/>
              <a:buSzTx/>
              <a:buFontTx/>
              <a:buNone/>
              <a:tabLst/>
              <a:defRPr/>
            </a:pPr>
            <a:r>
              <a:rPr lang="fi-FI" dirty="0" err="1"/>
              <a:t>Then</a:t>
            </a:r>
            <a:r>
              <a:rPr lang="fi-FI" dirty="0"/>
              <a:t> </a:t>
            </a:r>
            <a:r>
              <a:rPr lang="fi-FI" dirty="0" err="1"/>
              <a:t>our</a:t>
            </a:r>
            <a:r>
              <a:rPr lang="fi-FI" dirty="0"/>
              <a:t> </a:t>
            </a:r>
            <a:r>
              <a:rPr lang="fi-FI" dirty="0" err="1"/>
              <a:t>model</a:t>
            </a:r>
            <a:r>
              <a:rPr lang="fi-FI" dirty="0"/>
              <a:t> for </a:t>
            </a:r>
            <a:r>
              <a:rPr lang="fi-FI" dirty="0" err="1"/>
              <a:t>belief</a:t>
            </a:r>
            <a:r>
              <a:rPr lang="fi-FI" dirty="0"/>
              <a:t> </a:t>
            </a:r>
            <a:r>
              <a:rPr lang="fi-FI" dirty="0" err="1"/>
              <a:t>updating</a:t>
            </a:r>
            <a:r>
              <a:rPr lang="fi-FI" dirty="0"/>
              <a:t> (</a:t>
            </a:r>
            <a:r>
              <a:rPr lang="fi-FI" dirty="0" err="1"/>
              <a:t>epistemic</a:t>
            </a:r>
            <a:r>
              <a:rPr lang="fi-FI" dirty="0"/>
              <a:t> </a:t>
            </a:r>
            <a:r>
              <a:rPr lang="fi-FI" dirty="0" err="1"/>
              <a:t>value</a:t>
            </a:r>
            <a:r>
              <a:rPr lang="fi-FI" dirty="0"/>
              <a:t>). </a:t>
            </a:r>
            <a:r>
              <a:rPr lang="fi-FI" dirty="0" err="1"/>
              <a:t>We’ve</a:t>
            </a:r>
            <a:r>
              <a:rPr lang="fi-FI" dirty="0"/>
              <a:t> made a </a:t>
            </a:r>
            <a:r>
              <a:rPr lang="fi-FI" dirty="0" err="1"/>
              <a:t>couple</a:t>
            </a:r>
            <a:r>
              <a:rPr lang="fi-FI" dirty="0"/>
              <a:t> of </a:t>
            </a:r>
            <a:r>
              <a:rPr lang="fi-FI" dirty="0" err="1"/>
              <a:t>assumptions</a:t>
            </a:r>
            <a:r>
              <a:rPr lang="fi-FI" dirty="0"/>
              <a:t>. For </a:t>
            </a:r>
            <a:r>
              <a:rPr lang="fi-FI" dirty="0" err="1"/>
              <a:t>example</a:t>
            </a:r>
            <a:r>
              <a:rPr lang="fi-FI" dirty="0"/>
              <a:t>, </a:t>
            </a:r>
            <a:r>
              <a:rPr lang="fi-FI" dirty="0" err="1"/>
              <a:t>that</a:t>
            </a:r>
            <a:r>
              <a:rPr lang="fi-FI" dirty="0"/>
              <a:t> </a:t>
            </a:r>
            <a:r>
              <a:rPr lang="fi-FI" dirty="0" err="1"/>
              <a:t>people</a:t>
            </a:r>
            <a:r>
              <a:rPr lang="fi-FI" dirty="0"/>
              <a:t> </a:t>
            </a:r>
            <a:r>
              <a:rPr lang="fi-FI" dirty="0" err="1"/>
              <a:t>start</a:t>
            </a:r>
            <a:r>
              <a:rPr lang="fi-FI" dirty="0"/>
              <a:t> </a:t>
            </a:r>
            <a:r>
              <a:rPr lang="fi-FI" dirty="0" err="1"/>
              <a:t>with</a:t>
            </a:r>
            <a:r>
              <a:rPr lang="fi-FI" dirty="0"/>
              <a:t> a 50/50 </a:t>
            </a:r>
            <a:r>
              <a:rPr lang="fi-FI" dirty="0" err="1"/>
              <a:t>belief</a:t>
            </a:r>
            <a:r>
              <a:rPr lang="fi-FI" dirty="0"/>
              <a:t> in </a:t>
            </a:r>
            <a:r>
              <a:rPr lang="fi-FI" dirty="0" err="1"/>
              <a:t>the</a:t>
            </a:r>
            <a:r>
              <a:rPr lang="fi-FI" dirty="0"/>
              <a:t> </a:t>
            </a:r>
            <a:r>
              <a:rPr lang="fi-FI" dirty="0" err="1"/>
              <a:t>validity</a:t>
            </a:r>
            <a:r>
              <a:rPr lang="fi-FI" dirty="0"/>
              <a:t> of </a:t>
            </a:r>
            <a:r>
              <a:rPr lang="fi-FI" dirty="0" err="1"/>
              <a:t>both</a:t>
            </a:r>
            <a:r>
              <a:rPr lang="fi-FI" dirty="0"/>
              <a:t> </a:t>
            </a:r>
            <a:r>
              <a:rPr lang="fi-FI" dirty="0" err="1"/>
              <a:t>cues</a:t>
            </a:r>
            <a:r>
              <a:rPr lang="fi-FI" dirty="0"/>
              <a:t>.  </a:t>
            </a:r>
            <a:r>
              <a:rPr lang="fi-FI" dirty="0" err="1"/>
              <a:t>We</a:t>
            </a:r>
            <a:r>
              <a:rPr lang="fi-FI" dirty="0"/>
              <a:t> </a:t>
            </a:r>
            <a:r>
              <a:rPr lang="fi-FI" dirty="0" err="1"/>
              <a:t>also</a:t>
            </a:r>
            <a:r>
              <a:rPr lang="fi-FI" dirty="0"/>
              <a:t> </a:t>
            </a:r>
            <a:r>
              <a:rPr lang="fi-FI" dirty="0" err="1"/>
              <a:t>know</a:t>
            </a:r>
            <a:r>
              <a:rPr lang="fi-FI" dirty="0"/>
              <a:t> </a:t>
            </a:r>
            <a:r>
              <a:rPr lang="fi-FI" dirty="0" err="1"/>
              <a:t>from</a:t>
            </a:r>
            <a:r>
              <a:rPr lang="fi-FI" dirty="0"/>
              <a:t> </a:t>
            </a:r>
            <a:r>
              <a:rPr lang="fi-FI" dirty="0" err="1"/>
              <a:t>past</a:t>
            </a:r>
            <a:r>
              <a:rPr lang="fi-FI" dirty="0"/>
              <a:t> </a:t>
            </a:r>
            <a:r>
              <a:rPr lang="fi-FI" dirty="0" err="1"/>
              <a:t>literature</a:t>
            </a:r>
            <a:r>
              <a:rPr lang="fi-FI" dirty="0"/>
              <a:t> and </a:t>
            </a:r>
            <a:r>
              <a:rPr lang="fi-FI" dirty="0" err="1"/>
              <a:t>our</a:t>
            </a:r>
            <a:r>
              <a:rPr lang="fi-FI" dirty="0"/>
              <a:t> </a:t>
            </a:r>
            <a:r>
              <a:rPr lang="fi-FI" dirty="0" err="1"/>
              <a:t>stats</a:t>
            </a:r>
            <a:r>
              <a:rPr lang="fi-FI" dirty="0"/>
              <a:t> </a:t>
            </a:r>
            <a:r>
              <a:rPr lang="fi-FI" dirty="0" err="1"/>
              <a:t>knowledge</a:t>
            </a:r>
            <a:r>
              <a:rPr lang="fi-FI" dirty="0"/>
              <a:t> </a:t>
            </a:r>
            <a:r>
              <a:rPr lang="fi-FI" dirty="0" err="1"/>
              <a:t>that</a:t>
            </a:r>
            <a:r>
              <a:rPr lang="fi-FI" dirty="0"/>
              <a:t> </a:t>
            </a:r>
            <a:r>
              <a:rPr lang="fi-FI" dirty="0" err="1"/>
              <a:t>the</a:t>
            </a:r>
            <a:r>
              <a:rPr lang="fi-FI" dirty="0"/>
              <a:t> </a:t>
            </a:r>
            <a:r>
              <a:rPr lang="fi-FI" dirty="0" err="1"/>
              <a:t>Bayes</a:t>
            </a:r>
            <a:r>
              <a:rPr lang="fi-FI" dirty="0"/>
              <a:t> </a:t>
            </a:r>
            <a:r>
              <a:rPr lang="fi-FI" dirty="0" err="1"/>
              <a:t>theorem</a:t>
            </a:r>
            <a:r>
              <a:rPr lang="fi-FI" dirty="0"/>
              <a:t> </a:t>
            </a:r>
            <a:r>
              <a:rPr lang="fi-FI" dirty="0" err="1"/>
              <a:t>gives</a:t>
            </a:r>
            <a:r>
              <a:rPr lang="fi-FI" dirty="0"/>
              <a:t> us </a:t>
            </a:r>
            <a:r>
              <a:rPr lang="fi-FI" dirty="0" err="1"/>
              <a:t>pretty</a:t>
            </a:r>
            <a:r>
              <a:rPr lang="fi-FI" dirty="0"/>
              <a:t> </a:t>
            </a:r>
            <a:r>
              <a:rPr lang="fi-FI" dirty="0" err="1"/>
              <a:t>much</a:t>
            </a:r>
            <a:r>
              <a:rPr lang="fi-FI" dirty="0"/>
              <a:t> </a:t>
            </a:r>
            <a:r>
              <a:rPr lang="fi-FI" dirty="0" err="1"/>
              <a:t>the</a:t>
            </a:r>
            <a:r>
              <a:rPr lang="fi-FI" dirty="0"/>
              <a:t> </a:t>
            </a:r>
            <a:r>
              <a:rPr lang="fi-FI" dirty="0" err="1"/>
              <a:t>optimal</a:t>
            </a:r>
            <a:r>
              <a:rPr lang="fi-FI" dirty="0"/>
              <a:t> </a:t>
            </a:r>
            <a:r>
              <a:rPr lang="fi-FI" dirty="0" err="1"/>
              <a:t>model</a:t>
            </a:r>
            <a:r>
              <a:rPr lang="fi-FI" dirty="0"/>
              <a:t> for </a:t>
            </a:r>
            <a:r>
              <a:rPr lang="fi-FI" dirty="0" err="1"/>
              <a:t>updating</a:t>
            </a:r>
            <a:r>
              <a:rPr lang="fi-FI" dirty="0"/>
              <a:t> </a:t>
            </a:r>
            <a:r>
              <a:rPr lang="fi-FI" dirty="0" err="1"/>
              <a:t>beliefs</a:t>
            </a:r>
            <a:r>
              <a:rPr lang="fi-FI" dirty="0"/>
              <a:t>. </a:t>
            </a:r>
            <a:r>
              <a:rPr lang="fi-FI" dirty="0" err="1"/>
              <a:t>Does</a:t>
            </a:r>
            <a:r>
              <a:rPr lang="fi-FI" dirty="0"/>
              <a:t> </a:t>
            </a:r>
            <a:r>
              <a:rPr lang="fi-FI" dirty="0" err="1"/>
              <a:t>that</a:t>
            </a:r>
            <a:r>
              <a:rPr lang="fi-FI" dirty="0"/>
              <a:t> </a:t>
            </a:r>
            <a:r>
              <a:rPr lang="fi-FI" dirty="0" err="1"/>
              <a:t>seem</a:t>
            </a:r>
            <a:r>
              <a:rPr lang="fi-FI" dirty="0"/>
              <a:t> </a:t>
            </a:r>
            <a:r>
              <a:rPr lang="fi-FI" dirty="0" err="1"/>
              <a:t>like</a:t>
            </a:r>
            <a:r>
              <a:rPr lang="fi-FI" dirty="0"/>
              <a:t>  </a:t>
            </a:r>
            <a:r>
              <a:rPr lang="fi-FI" dirty="0" err="1"/>
              <a:t>valid</a:t>
            </a:r>
            <a:r>
              <a:rPr lang="fi-FI" dirty="0"/>
              <a:t> </a:t>
            </a:r>
            <a:r>
              <a:rPr lang="fi-FI" dirty="0" err="1"/>
              <a:t>assumption</a:t>
            </a:r>
            <a:r>
              <a:rPr lang="fi-FI" dirty="0"/>
              <a:t> to </a:t>
            </a:r>
            <a:r>
              <a:rPr lang="fi-FI" dirty="0" err="1"/>
              <a:t>make</a:t>
            </a:r>
            <a:r>
              <a:rPr lang="fi-FI" dirty="0"/>
              <a:t>, </a:t>
            </a:r>
            <a:r>
              <a:rPr lang="fi-FI" dirty="0" err="1"/>
              <a:t>do</a:t>
            </a:r>
            <a:r>
              <a:rPr lang="fi-FI" dirty="0"/>
              <a:t> </a:t>
            </a:r>
            <a:r>
              <a:rPr lang="fi-FI" dirty="0" err="1"/>
              <a:t>people</a:t>
            </a:r>
            <a:r>
              <a:rPr lang="fi-FI" dirty="0"/>
              <a:t> </a:t>
            </a:r>
            <a:r>
              <a:rPr lang="fi-FI" dirty="0" err="1"/>
              <a:t>update</a:t>
            </a:r>
            <a:r>
              <a:rPr lang="fi-FI" dirty="0"/>
              <a:t> </a:t>
            </a:r>
            <a:r>
              <a:rPr lang="fi-FI" dirty="0" err="1"/>
              <a:t>their</a:t>
            </a:r>
            <a:r>
              <a:rPr lang="fi-FI" dirty="0"/>
              <a:t> </a:t>
            </a:r>
            <a:r>
              <a:rPr lang="fi-FI" dirty="0" err="1"/>
              <a:t>beliefs</a:t>
            </a:r>
            <a:r>
              <a:rPr lang="fi-FI" dirty="0"/>
              <a:t> </a:t>
            </a:r>
            <a:r>
              <a:rPr lang="fi-FI" dirty="0" err="1"/>
              <a:t>optimally</a:t>
            </a:r>
            <a:r>
              <a:rPr lang="fi-FI"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fi-FI" dirty="0" err="1"/>
              <a:t>The</a:t>
            </a:r>
            <a:r>
              <a:rPr lang="fi-FI" dirty="0"/>
              <a:t> </a:t>
            </a:r>
            <a:r>
              <a:rPr lang="fi-FI" dirty="0" err="1"/>
              <a:t>point</a:t>
            </a:r>
            <a:r>
              <a:rPr lang="fi-FI" dirty="0"/>
              <a:t> is </a:t>
            </a:r>
            <a:r>
              <a:rPr lang="fi-FI" dirty="0" err="1"/>
              <a:t>that</a:t>
            </a:r>
            <a:r>
              <a:rPr lang="fi-FI" dirty="0"/>
              <a:t> </a:t>
            </a:r>
            <a:r>
              <a:rPr lang="fi-FI" dirty="0" err="1"/>
              <a:t>before</a:t>
            </a:r>
            <a:r>
              <a:rPr lang="fi-FI" dirty="0"/>
              <a:t> </a:t>
            </a:r>
            <a:r>
              <a:rPr lang="fi-FI" dirty="0" err="1"/>
              <a:t>moving</a:t>
            </a:r>
            <a:r>
              <a:rPr lang="fi-FI" dirty="0"/>
              <a:t> on, it is </a:t>
            </a:r>
            <a:r>
              <a:rPr lang="fi-FI" dirty="0" err="1"/>
              <a:t>important</a:t>
            </a:r>
            <a:r>
              <a:rPr lang="fi-FI" dirty="0"/>
              <a:t> to </a:t>
            </a:r>
            <a:r>
              <a:rPr lang="fi-FI" dirty="0" err="1"/>
              <a:t>critically</a:t>
            </a:r>
            <a:r>
              <a:rPr lang="fi-FI" dirty="0"/>
              <a:t> </a:t>
            </a:r>
            <a:r>
              <a:rPr lang="fi-FI" dirty="0" err="1"/>
              <a:t>think</a:t>
            </a:r>
            <a:r>
              <a:rPr lang="fi-FI" dirty="0"/>
              <a:t> </a:t>
            </a:r>
            <a:r>
              <a:rPr lang="fi-FI" dirty="0" err="1"/>
              <a:t>about</a:t>
            </a:r>
            <a:r>
              <a:rPr lang="fi-FI" dirty="0"/>
              <a:t> and </a:t>
            </a:r>
            <a:r>
              <a:rPr lang="fi-FI" dirty="0" err="1"/>
              <a:t>evaluate</a:t>
            </a:r>
            <a:r>
              <a:rPr lang="fi-FI" dirty="0"/>
              <a:t> </a:t>
            </a:r>
            <a:r>
              <a:rPr lang="fi-FI" dirty="0" err="1"/>
              <a:t>your</a:t>
            </a:r>
            <a:r>
              <a:rPr lang="fi-FI" dirty="0"/>
              <a:t> </a:t>
            </a:r>
            <a:r>
              <a:rPr lang="fi-FI" dirty="0" err="1"/>
              <a:t>model</a:t>
            </a:r>
            <a:r>
              <a:rPr lang="fi-FI" dirty="0"/>
              <a:t> and </a:t>
            </a:r>
            <a:r>
              <a:rPr lang="fi-FI" dirty="0" err="1"/>
              <a:t>question</a:t>
            </a:r>
            <a:r>
              <a:rPr lang="fi-FI" dirty="0"/>
              <a:t> </a:t>
            </a:r>
            <a:r>
              <a:rPr lang="fi-FI" dirty="0" err="1"/>
              <a:t>whether</a:t>
            </a:r>
            <a:r>
              <a:rPr lang="fi-FI" dirty="0"/>
              <a:t> </a:t>
            </a:r>
            <a:r>
              <a:rPr lang="fi-FI" dirty="0" err="1"/>
              <a:t>the</a:t>
            </a:r>
            <a:r>
              <a:rPr lang="fi-FI" dirty="0"/>
              <a:t> </a:t>
            </a:r>
            <a:r>
              <a:rPr lang="fi-FI" dirty="0" err="1"/>
              <a:t>assumptions</a:t>
            </a:r>
            <a:r>
              <a:rPr lang="fi-FI" dirty="0"/>
              <a:t> </a:t>
            </a:r>
            <a:r>
              <a:rPr lang="fi-FI" dirty="0" err="1"/>
              <a:t>make</a:t>
            </a:r>
            <a:r>
              <a:rPr lang="fi-FI" dirty="0"/>
              <a:t> </a:t>
            </a:r>
            <a:r>
              <a:rPr lang="fi-FI" dirty="0" err="1"/>
              <a:t>sense</a:t>
            </a:r>
            <a:r>
              <a:rPr lang="fi-FI"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i-FI" dirty="0"/>
          </a:p>
          <a:p>
            <a:pPr marL="0" indent="0">
              <a:buNone/>
            </a:pPr>
            <a:endParaRPr lang="fi-FI" dirty="0"/>
          </a:p>
          <a:p>
            <a:r>
              <a:rPr lang="en-GB" dirty="0"/>
              <a:t> </a:t>
            </a:r>
          </a:p>
        </p:txBody>
      </p:sp>
      <p:sp>
        <p:nvSpPr>
          <p:cNvPr id="4" name="Dian numeron paikkamerkki 3"/>
          <p:cNvSpPr>
            <a:spLocks noGrp="1"/>
          </p:cNvSpPr>
          <p:nvPr>
            <p:ph type="sldNum" sz="quarter" idx="5"/>
          </p:nvPr>
        </p:nvSpPr>
        <p:spPr/>
        <p:txBody>
          <a:bodyPr/>
          <a:lstStyle/>
          <a:p>
            <a:fld id="{9532AE0F-BA03-4B55-9612-B3021566E19B}" type="slidenum">
              <a:rPr lang="en-GB" smtClean="0"/>
              <a:t>26</a:t>
            </a:fld>
            <a:endParaRPr lang="en-GB"/>
          </a:p>
        </p:txBody>
      </p:sp>
    </p:spTree>
    <p:extLst>
      <p:ext uri="{BB962C8B-B14F-4D97-AF65-F5344CB8AC3E}">
        <p14:creationId xmlns:p14="http://schemas.microsoft.com/office/powerpoint/2010/main" val="11765713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err="1"/>
              <a:t>Our</a:t>
            </a:r>
            <a:r>
              <a:rPr lang="fi-FI" dirty="0"/>
              <a:t> </a:t>
            </a:r>
            <a:r>
              <a:rPr lang="fi-FI" dirty="0" err="1"/>
              <a:t>models</a:t>
            </a:r>
            <a:r>
              <a:rPr lang="fi-FI" dirty="0"/>
              <a:t> for </a:t>
            </a:r>
            <a:r>
              <a:rPr lang="fi-FI" dirty="0" err="1"/>
              <a:t>information-theoretic</a:t>
            </a:r>
            <a:r>
              <a:rPr lang="fi-FI" dirty="0"/>
              <a:t> </a:t>
            </a:r>
            <a:r>
              <a:rPr lang="fi-FI" dirty="0" err="1"/>
              <a:t>surprise</a:t>
            </a:r>
            <a:r>
              <a:rPr lang="fi-FI" dirty="0"/>
              <a:t> and </a:t>
            </a:r>
            <a:r>
              <a:rPr lang="fi-FI" dirty="0" err="1"/>
              <a:t>belief</a:t>
            </a:r>
            <a:r>
              <a:rPr lang="fi-FI" dirty="0"/>
              <a:t> </a:t>
            </a:r>
            <a:r>
              <a:rPr lang="fi-FI" dirty="0" err="1"/>
              <a:t>updating</a:t>
            </a:r>
            <a:r>
              <a:rPr lang="fi-FI" dirty="0"/>
              <a:t> </a:t>
            </a:r>
            <a:r>
              <a:rPr lang="fi-FI" dirty="0" err="1"/>
              <a:t>seem</a:t>
            </a:r>
            <a:r>
              <a:rPr lang="fi-FI" dirty="0"/>
              <a:t> at </a:t>
            </a:r>
            <a:r>
              <a:rPr lang="fi-FI" dirty="0" err="1"/>
              <a:t>least</a:t>
            </a:r>
            <a:r>
              <a:rPr lang="fi-FI" dirty="0"/>
              <a:t> </a:t>
            </a:r>
            <a:r>
              <a:rPr lang="fi-FI" dirty="0" err="1"/>
              <a:t>conceptually</a:t>
            </a:r>
            <a:r>
              <a:rPr lang="fi-FI" dirty="0"/>
              <a:t> sound. </a:t>
            </a:r>
            <a:r>
              <a:rPr lang="fi-FI" dirty="0" err="1"/>
              <a:t>So</a:t>
            </a:r>
            <a:r>
              <a:rPr lang="fi-FI" dirty="0"/>
              <a:t> </a:t>
            </a:r>
            <a:r>
              <a:rPr lang="fi-FI" dirty="0" err="1"/>
              <a:t>we</a:t>
            </a:r>
            <a:r>
              <a:rPr lang="fi-FI" dirty="0"/>
              <a:t> </a:t>
            </a:r>
            <a:r>
              <a:rPr lang="fi-FI" dirty="0" err="1"/>
              <a:t>can</a:t>
            </a:r>
            <a:r>
              <a:rPr lang="fi-FI" dirty="0"/>
              <a:t> </a:t>
            </a:r>
            <a:r>
              <a:rPr lang="fi-FI" dirty="0" err="1"/>
              <a:t>move</a:t>
            </a:r>
            <a:r>
              <a:rPr lang="fi-FI" dirty="0"/>
              <a:t> to </a:t>
            </a:r>
            <a:r>
              <a:rPr lang="fi-FI" dirty="0" err="1"/>
              <a:t>model</a:t>
            </a:r>
            <a:r>
              <a:rPr lang="fi-FI" dirty="0"/>
              <a:t> </a:t>
            </a:r>
            <a:r>
              <a:rPr lang="fi-FI" dirty="0" err="1"/>
              <a:t>testing</a:t>
            </a:r>
            <a:r>
              <a:rPr lang="fi-FI"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dirty="0"/>
          </a:p>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At </a:t>
            </a:r>
            <a:r>
              <a:rPr lang="fi-FI" dirty="0" err="1"/>
              <a:t>this</a:t>
            </a:r>
            <a:r>
              <a:rPr lang="fi-FI" dirty="0"/>
              <a:t> </a:t>
            </a:r>
            <a:r>
              <a:rPr lang="fi-FI" dirty="0" err="1"/>
              <a:t>point</a:t>
            </a:r>
            <a:r>
              <a:rPr lang="fi-FI" dirty="0"/>
              <a:t> of </a:t>
            </a:r>
            <a:r>
              <a:rPr lang="fi-FI" dirty="0" err="1"/>
              <a:t>finishing</a:t>
            </a:r>
            <a:r>
              <a:rPr lang="fi-FI" dirty="0"/>
              <a:t> </a:t>
            </a:r>
            <a:r>
              <a:rPr lang="fi-FI" dirty="0" err="1"/>
              <a:t>the</a:t>
            </a:r>
            <a:r>
              <a:rPr lang="fi-FI" dirty="0"/>
              <a:t> </a:t>
            </a:r>
            <a:r>
              <a:rPr lang="fi-FI" dirty="0" err="1"/>
              <a:t>models</a:t>
            </a:r>
            <a:r>
              <a:rPr lang="fi-FI" dirty="0"/>
              <a:t>, it </a:t>
            </a:r>
            <a:r>
              <a:rPr lang="fi-FI" dirty="0" err="1"/>
              <a:t>might</a:t>
            </a:r>
            <a:r>
              <a:rPr lang="fi-FI" dirty="0"/>
              <a:t> </a:t>
            </a:r>
            <a:r>
              <a:rPr lang="fi-FI" dirty="0" err="1"/>
              <a:t>be</a:t>
            </a:r>
            <a:r>
              <a:rPr lang="fi-FI" dirty="0"/>
              <a:t> </a:t>
            </a:r>
            <a:r>
              <a:rPr lang="fi-FI" dirty="0" err="1"/>
              <a:t>tempting</a:t>
            </a:r>
            <a:r>
              <a:rPr lang="fi-FI" dirty="0"/>
              <a:t> to just </a:t>
            </a:r>
            <a:r>
              <a:rPr lang="fi-FI" dirty="0" err="1"/>
              <a:t>keep</a:t>
            </a:r>
            <a:r>
              <a:rPr lang="fi-FI" dirty="0"/>
              <a:t> </a:t>
            </a:r>
            <a:r>
              <a:rPr lang="fi-FI" dirty="0" err="1"/>
              <a:t>adding</a:t>
            </a:r>
            <a:r>
              <a:rPr lang="fi-FI" dirty="0"/>
              <a:t> and </a:t>
            </a:r>
            <a:r>
              <a:rPr lang="fi-FI" dirty="0" err="1"/>
              <a:t>adding</a:t>
            </a:r>
            <a:r>
              <a:rPr lang="fi-FI" dirty="0"/>
              <a:t> </a:t>
            </a:r>
            <a:r>
              <a:rPr lang="fi-FI" dirty="0" err="1"/>
              <a:t>parameters</a:t>
            </a:r>
            <a:r>
              <a:rPr lang="fi-FI" dirty="0"/>
              <a:t> to </a:t>
            </a:r>
            <a:r>
              <a:rPr lang="fi-FI" dirty="0" err="1"/>
              <a:t>the</a:t>
            </a:r>
            <a:r>
              <a:rPr lang="fi-FI" dirty="0"/>
              <a:t> </a:t>
            </a:r>
            <a:r>
              <a:rPr lang="fi-FI" dirty="0" err="1"/>
              <a:t>models</a:t>
            </a:r>
            <a:r>
              <a:rPr lang="fi-FI" dirty="0"/>
              <a:t>. </a:t>
            </a:r>
            <a:r>
              <a:rPr lang="fi-FI" dirty="0" err="1"/>
              <a:t>However</a:t>
            </a:r>
            <a:r>
              <a:rPr lang="fi-FI" dirty="0"/>
              <a:t> as </a:t>
            </a:r>
            <a:r>
              <a:rPr lang="fi-FI" dirty="0" err="1"/>
              <a:t>always</a:t>
            </a:r>
            <a:r>
              <a:rPr lang="fi-FI" dirty="0"/>
              <a:t>, </a:t>
            </a:r>
            <a:r>
              <a:rPr lang="fi-FI" dirty="0" err="1"/>
              <a:t>you</a:t>
            </a:r>
            <a:r>
              <a:rPr lang="fi-FI" dirty="0"/>
              <a:t> </a:t>
            </a:r>
            <a:r>
              <a:rPr lang="fi-FI" dirty="0" err="1"/>
              <a:t>should</a:t>
            </a:r>
            <a:r>
              <a:rPr lang="fi-FI" dirty="0"/>
              <a:t> BEWARE OF OVERFITTING.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dirty="0"/>
          </a:p>
          <a:p>
            <a:pPr marL="0" marR="0" lvl="0" indent="0" algn="l" defTabSz="914400" rtl="0" eaLnBrk="1" fontAlgn="auto" latinLnBrk="0" hangingPunct="1">
              <a:lnSpc>
                <a:spcPct val="100000"/>
              </a:lnSpc>
              <a:spcBef>
                <a:spcPts val="0"/>
              </a:spcBef>
              <a:spcAft>
                <a:spcPts val="0"/>
              </a:spcAft>
              <a:buClrTx/>
              <a:buSzTx/>
              <a:buFontTx/>
              <a:buNone/>
              <a:tabLst/>
              <a:defRPr/>
            </a:pPr>
            <a:r>
              <a:rPr lang="fi-FI" dirty="0" err="1"/>
              <a:t>Adding</a:t>
            </a:r>
            <a:r>
              <a:rPr lang="fi-FI" dirty="0"/>
              <a:t> </a:t>
            </a:r>
            <a:r>
              <a:rPr lang="fi-FI" dirty="0" err="1"/>
              <a:t>too</a:t>
            </a:r>
            <a:r>
              <a:rPr lang="fi-FI" dirty="0"/>
              <a:t> </a:t>
            </a:r>
            <a:r>
              <a:rPr lang="fi-FI" dirty="0" err="1"/>
              <a:t>many</a:t>
            </a:r>
            <a:r>
              <a:rPr lang="fi-FI" dirty="0"/>
              <a:t> </a:t>
            </a:r>
            <a:r>
              <a:rPr lang="fi-FI" dirty="0" err="1"/>
              <a:t>parameters</a:t>
            </a:r>
            <a:r>
              <a:rPr lang="fi-FI" dirty="0"/>
              <a:t> to </a:t>
            </a:r>
            <a:r>
              <a:rPr lang="fi-FI" dirty="0" err="1"/>
              <a:t>your</a:t>
            </a:r>
            <a:r>
              <a:rPr lang="fi-FI" dirty="0"/>
              <a:t> </a:t>
            </a:r>
            <a:r>
              <a:rPr lang="fi-FI" dirty="0" err="1"/>
              <a:t>model</a:t>
            </a:r>
            <a:r>
              <a:rPr lang="fi-FI" dirty="0"/>
              <a:t> just </a:t>
            </a:r>
            <a:r>
              <a:rPr lang="fi-FI" dirty="0" err="1"/>
              <a:t>reduces</a:t>
            </a:r>
            <a:r>
              <a:rPr lang="fi-FI" dirty="0"/>
              <a:t> </a:t>
            </a:r>
            <a:r>
              <a:rPr lang="fi-FI" dirty="0" err="1"/>
              <a:t>it’s</a:t>
            </a:r>
            <a:r>
              <a:rPr lang="fi-FI" dirty="0"/>
              <a:t> </a:t>
            </a:r>
            <a:r>
              <a:rPr lang="fi-FI" dirty="0" err="1"/>
              <a:t>explanatory</a:t>
            </a:r>
            <a:r>
              <a:rPr lang="fi-FI" dirty="0"/>
              <a:t> </a:t>
            </a:r>
            <a:r>
              <a:rPr lang="fi-FI" dirty="0" err="1"/>
              <a:t>power</a:t>
            </a:r>
            <a:r>
              <a:rPr lang="fi-FI" dirty="0"/>
              <a:t>.  As </a:t>
            </a:r>
            <a:r>
              <a:rPr lang="fi-FI" dirty="0" err="1"/>
              <a:t>you</a:t>
            </a:r>
            <a:r>
              <a:rPr lang="fi-FI" dirty="0"/>
              <a:t> </a:t>
            </a:r>
            <a:r>
              <a:rPr lang="fi-FI" dirty="0" err="1"/>
              <a:t>know</a:t>
            </a:r>
            <a:r>
              <a:rPr lang="fi-FI" dirty="0"/>
              <a:t>, </a:t>
            </a:r>
            <a:r>
              <a:rPr lang="fi-FI" dirty="0" err="1"/>
              <a:t>adding</a:t>
            </a:r>
            <a:r>
              <a:rPr lang="fi-FI" dirty="0"/>
              <a:t> an </a:t>
            </a:r>
            <a:r>
              <a:rPr lang="fi-FI" dirty="0" err="1"/>
              <a:t>own</a:t>
            </a:r>
            <a:r>
              <a:rPr lang="fi-FI" dirty="0"/>
              <a:t> </a:t>
            </a:r>
            <a:r>
              <a:rPr lang="fi-FI" dirty="0" err="1"/>
              <a:t>parameter</a:t>
            </a:r>
            <a:r>
              <a:rPr lang="fi-FI" dirty="0"/>
              <a:t> for </a:t>
            </a:r>
            <a:r>
              <a:rPr lang="fi-FI" dirty="0" err="1"/>
              <a:t>every</a:t>
            </a:r>
            <a:r>
              <a:rPr lang="fi-FI" dirty="0"/>
              <a:t> </a:t>
            </a:r>
            <a:r>
              <a:rPr lang="fi-FI" dirty="0" err="1"/>
              <a:t>observation</a:t>
            </a:r>
            <a:r>
              <a:rPr lang="fi-FI" dirty="0"/>
              <a:t> </a:t>
            </a:r>
            <a:r>
              <a:rPr lang="fi-FI" dirty="0" err="1"/>
              <a:t>essentially</a:t>
            </a:r>
            <a:r>
              <a:rPr lang="fi-FI" dirty="0"/>
              <a:t> just </a:t>
            </a:r>
            <a:r>
              <a:rPr lang="fi-FI" dirty="0" err="1"/>
              <a:t>makes</a:t>
            </a:r>
            <a:r>
              <a:rPr lang="fi-FI" dirty="0"/>
              <a:t> </a:t>
            </a:r>
            <a:r>
              <a:rPr lang="fi-FI" dirty="0" err="1"/>
              <a:t>any</a:t>
            </a:r>
            <a:r>
              <a:rPr lang="fi-FI" dirty="0"/>
              <a:t> </a:t>
            </a:r>
            <a:r>
              <a:rPr lang="fi-FI" dirty="0" err="1"/>
              <a:t>model</a:t>
            </a:r>
            <a:r>
              <a:rPr lang="fi-FI" dirty="0"/>
              <a:t> </a:t>
            </a:r>
            <a:r>
              <a:rPr lang="fi-FI" dirty="0" err="1"/>
              <a:t>useless</a:t>
            </a:r>
            <a:r>
              <a:rPr lang="fi-FI" dirty="0"/>
              <a:t>. </a:t>
            </a:r>
            <a:r>
              <a:rPr lang="fi-FI" dirty="0" err="1"/>
              <a:t>This</a:t>
            </a:r>
            <a:r>
              <a:rPr lang="fi-FI" dirty="0"/>
              <a:t> is of </a:t>
            </a:r>
            <a:r>
              <a:rPr lang="fi-FI" dirty="0" err="1"/>
              <a:t>course</a:t>
            </a:r>
            <a:r>
              <a:rPr lang="fi-FI" dirty="0"/>
              <a:t> </a:t>
            </a:r>
            <a:r>
              <a:rPr lang="fi-FI" dirty="0" err="1"/>
              <a:t>true</a:t>
            </a:r>
            <a:r>
              <a:rPr lang="fi-FI" dirty="0"/>
              <a:t> for </a:t>
            </a:r>
            <a:r>
              <a:rPr lang="fi-FI" dirty="0" err="1"/>
              <a:t>computational</a:t>
            </a:r>
            <a:r>
              <a:rPr lang="fi-FI" dirty="0"/>
              <a:t> </a:t>
            </a:r>
            <a:r>
              <a:rPr lang="fi-FI" dirty="0" err="1"/>
              <a:t>modelling</a:t>
            </a:r>
            <a:r>
              <a:rPr lang="fi-FI" dirty="0"/>
              <a:t> as </a:t>
            </a:r>
            <a:r>
              <a:rPr lang="fi-FI" dirty="0" err="1"/>
              <a:t>well</a:t>
            </a:r>
            <a:r>
              <a:rPr lang="fi-FI" dirty="0"/>
              <a:t>. </a:t>
            </a:r>
            <a:r>
              <a:rPr lang="fi-FI" dirty="0" err="1"/>
              <a:t>Remember</a:t>
            </a:r>
            <a:r>
              <a:rPr lang="fi-FI" dirty="0"/>
              <a:t> </a:t>
            </a:r>
            <a:r>
              <a:rPr lang="fi-FI" dirty="0" err="1"/>
              <a:t>Occams</a:t>
            </a:r>
            <a:r>
              <a:rPr lang="fi-FI" dirty="0"/>
              <a:t> </a:t>
            </a:r>
            <a:r>
              <a:rPr lang="fi-FI" dirty="0" err="1"/>
              <a:t>Razor</a:t>
            </a:r>
            <a:r>
              <a:rPr lang="fi-FI" dirty="0"/>
              <a:t>, </a:t>
            </a:r>
            <a:r>
              <a:rPr lang="fi-FI" dirty="0" err="1"/>
              <a:t>aim</a:t>
            </a:r>
            <a:r>
              <a:rPr lang="fi-FI" dirty="0"/>
              <a:t> to </a:t>
            </a:r>
            <a:r>
              <a:rPr lang="fi-FI" dirty="0" err="1"/>
              <a:t>keep</a:t>
            </a:r>
            <a:r>
              <a:rPr lang="fi-FI" dirty="0"/>
              <a:t> </a:t>
            </a:r>
            <a:r>
              <a:rPr lang="fi-FI" dirty="0" err="1"/>
              <a:t>our</a:t>
            </a:r>
            <a:r>
              <a:rPr lang="fi-FI" dirty="0"/>
              <a:t> </a:t>
            </a:r>
            <a:r>
              <a:rPr lang="fi-FI" dirty="0" err="1"/>
              <a:t>model</a:t>
            </a:r>
            <a:r>
              <a:rPr lang="fi-FI" dirty="0"/>
              <a:t> as </a:t>
            </a:r>
            <a:r>
              <a:rPr lang="fi-FI" dirty="0" err="1"/>
              <a:t>simple</a:t>
            </a:r>
            <a:r>
              <a:rPr lang="fi-FI" dirty="0"/>
              <a:t> as </a:t>
            </a:r>
            <a:r>
              <a:rPr lang="fi-FI" dirty="0" err="1"/>
              <a:t>possible</a:t>
            </a:r>
            <a:r>
              <a:rPr lang="fi-FI"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i-FI"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i-FI" dirty="0"/>
          </a:p>
          <a:p>
            <a:pPr marL="0" indent="0">
              <a:buNone/>
            </a:pPr>
            <a:endParaRPr lang="fi-FI" dirty="0"/>
          </a:p>
          <a:p>
            <a:endParaRPr lang="en-GB" dirty="0"/>
          </a:p>
        </p:txBody>
      </p:sp>
      <p:sp>
        <p:nvSpPr>
          <p:cNvPr id="4" name="Dian numeron paikkamerkki 3"/>
          <p:cNvSpPr>
            <a:spLocks noGrp="1"/>
          </p:cNvSpPr>
          <p:nvPr>
            <p:ph type="sldNum" sz="quarter" idx="5"/>
          </p:nvPr>
        </p:nvSpPr>
        <p:spPr/>
        <p:txBody>
          <a:bodyPr/>
          <a:lstStyle/>
          <a:p>
            <a:fld id="{9532AE0F-BA03-4B55-9612-B3021566E19B}" type="slidenum">
              <a:rPr lang="en-GB" smtClean="0"/>
              <a:t>27</a:t>
            </a:fld>
            <a:endParaRPr lang="en-GB"/>
          </a:p>
        </p:txBody>
      </p:sp>
    </p:spTree>
    <p:extLst>
      <p:ext uri="{BB962C8B-B14F-4D97-AF65-F5344CB8AC3E}">
        <p14:creationId xmlns:p14="http://schemas.microsoft.com/office/powerpoint/2010/main" val="7816427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err="1"/>
              <a:t>Now</a:t>
            </a:r>
            <a:r>
              <a:rPr lang="fi-FI" dirty="0"/>
              <a:t> </a:t>
            </a:r>
            <a:r>
              <a:rPr lang="fi-FI" dirty="0" err="1"/>
              <a:t>we</a:t>
            </a:r>
            <a:r>
              <a:rPr lang="fi-FI" dirty="0"/>
              <a:t> </a:t>
            </a:r>
            <a:r>
              <a:rPr lang="fi-FI" dirty="0" err="1"/>
              <a:t>have</a:t>
            </a:r>
            <a:r>
              <a:rPr lang="fi-FI" dirty="0"/>
              <a:t>:</a:t>
            </a:r>
          </a:p>
          <a:p>
            <a:endParaRPr lang="fi-FI" dirty="0"/>
          </a:p>
          <a:p>
            <a:r>
              <a:rPr lang="fi-FI" dirty="0"/>
              <a:t>1. </a:t>
            </a:r>
            <a:r>
              <a:rPr lang="fi-FI" dirty="0" err="1"/>
              <a:t>Finished</a:t>
            </a:r>
            <a:r>
              <a:rPr lang="fi-FI" dirty="0"/>
              <a:t> </a:t>
            </a:r>
            <a:r>
              <a:rPr lang="fi-FI" dirty="0" err="1"/>
              <a:t>building</a:t>
            </a:r>
            <a:r>
              <a:rPr lang="fi-FI" dirty="0"/>
              <a:t> </a:t>
            </a:r>
            <a:r>
              <a:rPr lang="fi-FI" dirty="0" err="1"/>
              <a:t>our</a:t>
            </a:r>
            <a:r>
              <a:rPr lang="fi-FI" dirty="0"/>
              <a:t> </a:t>
            </a:r>
            <a:r>
              <a:rPr lang="fi-FI" dirty="0" err="1"/>
              <a:t>model</a:t>
            </a:r>
            <a:endParaRPr lang="fi-FI" dirty="0"/>
          </a:p>
          <a:p>
            <a:r>
              <a:rPr lang="fi-FI" dirty="0"/>
              <a:t>2. </a:t>
            </a:r>
            <a:r>
              <a:rPr lang="fi-FI" dirty="0" err="1"/>
              <a:t>Thought</a:t>
            </a:r>
            <a:r>
              <a:rPr lang="fi-FI" dirty="0"/>
              <a:t> </a:t>
            </a:r>
            <a:r>
              <a:rPr lang="fi-FI" dirty="0" err="1"/>
              <a:t>about</a:t>
            </a:r>
            <a:r>
              <a:rPr lang="fi-FI" dirty="0"/>
              <a:t> it </a:t>
            </a:r>
            <a:r>
              <a:rPr lang="fi-FI" dirty="0" err="1"/>
              <a:t>critically</a:t>
            </a:r>
            <a:r>
              <a:rPr lang="fi-FI" dirty="0"/>
              <a:t> and </a:t>
            </a:r>
            <a:r>
              <a:rPr lang="fi-FI" dirty="0" err="1"/>
              <a:t>conceptually</a:t>
            </a:r>
            <a:r>
              <a:rPr lang="fi-FI" dirty="0"/>
              <a:t> </a:t>
            </a:r>
            <a:r>
              <a:rPr lang="fi-FI" dirty="0" err="1"/>
              <a:t>evaluated</a:t>
            </a:r>
            <a:r>
              <a:rPr lang="fi-FI" dirty="0"/>
              <a:t> </a:t>
            </a:r>
            <a:r>
              <a:rPr lang="fi-FI" dirty="0" err="1"/>
              <a:t>whether</a:t>
            </a:r>
            <a:r>
              <a:rPr lang="fi-FI" dirty="0"/>
              <a:t> </a:t>
            </a:r>
            <a:r>
              <a:rPr lang="fi-FI" dirty="0" err="1"/>
              <a:t>its</a:t>
            </a:r>
            <a:r>
              <a:rPr lang="fi-FI" dirty="0"/>
              <a:t> </a:t>
            </a:r>
            <a:r>
              <a:rPr lang="fi-FI" dirty="0" err="1"/>
              <a:t>decent</a:t>
            </a:r>
            <a:r>
              <a:rPr lang="fi-FI" dirty="0"/>
              <a:t>, i.e. </a:t>
            </a:r>
            <a:r>
              <a:rPr lang="fi-FI" dirty="0" err="1"/>
              <a:t>whether</a:t>
            </a:r>
            <a:r>
              <a:rPr lang="fi-FI" dirty="0"/>
              <a:t> it </a:t>
            </a:r>
            <a:r>
              <a:rPr lang="fi-FI" dirty="0" err="1"/>
              <a:t>captures</a:t>
            </a:r>
            <a:r>
              <a:rPr lang="fi-FI" dirty="0"/>
              <a:t> </a:t>
            </a:r>
            <a:r>
              <a:rPr lang="fi-FI" dirty="0" err="1"/>
              <a:t>the</a:t>
            </a:r>
            <a:r>
              <a:rPr lang="fi-FI" dirty="0"/>
              <a:t> </a:t>
            </a:r>
            <a:r>
              <a:rPr lang="fi-FI" dirty="0" err="1"/>
              <a:t>elements</a:t>
            </a:r>
            <a:r>
              <a:rPr lang="fi-FI" dirty="0"/>
              <a:t> </a:t>
            </a:r>
            <a:r>
              <a:rPr lang="fi-FI" dirty="0" err="1"/>
              <a:t>we</a:t>
            </a:r>
            <a:r>
              <a:rPr lang="fi-FI" dirty="0"/>
              <a:t> </a:t>
            </a:r>
            <a:r>
              <a:rPr lang="fi-FI" dirty="0" err="1"/>
              <a:t>want</a:t>
            </a:r>
            <a:r>
              <a:rPr lang="fi-FI" dirty="0"/>
              <a:t> it to </a:t>
            </a:r>
            <a:r>
              <a:rPr lang="fi-FI" dirty="0" err="1"/>
              <a:t>capture</a:t>
            </a:r>
            <a:r>
              <a:rPr lang="fi-FI" dirty="0"/>
              <a:t> and </a:t>
            </a:r>
            <a:r>
              <a:rPr lang="fi-FI" dirty="0" err="1"/>
              <a:t>whether</a:t>
            </a:r>
            <a:r>
              <a:rPr lang="fi-FI" dirty="0"/>
              <a:t> </a:t>
            </a:r>
            <a:r>
              <a:rPr lang="fi-FI" dirty="0" err="1"/>
              <a:t>the</a:t>
            </a:r>
            <a:r>
              <a:rPr lang="fi-FI" dirty="0"/>
              <a:t> </a:t>
            </a:r>
            <a:r>
              <a:rPr lang="fi-FI" dirty="0" err="1"/>
              <a:t>approuch</a:t>
            </a:r>
            <a:r>
              <a:rPr lang="fi-FI" dirty="0"/>
              <a:t> </a:t>
            </a:r>
            <a:r>
              <a:rPr lang="fi-FI" dirty="0" err="1"/>
              <a:t>we</a:t>
            </a:r>
            <a:r>
              <a:rPr lang="fi-FI" dirty="0"/>
              <a:t> </a:t>
            </a:r>
            <a:r>
              <a:rPr lang="fi-FI" dirty="0" err="1"/>
              <a:t>employed</a:t>
            </a:r>
            <a:r>
              <a:rPr lang="fi-FI" dirty="0"/>
              <a:t> and </a:t>
            </a:r>
            <a:r>
              <a:rPr lang="fi-FI" dirty="0" err="1"/>
              <a:t>the</a:t>
            </a:r>
            <a:r>
              <a:rPr lang="fi-FI" dirty="0"/>
              <a:t> </a:t>
            </a:r>
            <a:r>
              <a:rPr lang="fi-FI" dirty="0" err="1"/>
              <a:t>parameters</a:t>
            </a:r>
            <a:r>
              <a:rPr lang="fi-FI" dirty="0"/>
              <a:t> </a:t>
            </a:r>
            <a:r>
              <a:rPr lang="fi-FI" dirty="0" err="1"/>
              <a:t>we</a:t>
            </a:r>
            <a:r>
              <a:rPr lang="fi-FI" dirty="0"/>
              <a:t> </a:t>
            </a:r>
            <a:r>
              <a:rPr lang="fi-FI" dirty="0" err="1"/>
              <a:t>used</a:t>
            </a:r>
            <a:r>
              <a:rPr lang="fi-FI" dirty="0"/>
              <a:t> </a:t>
            </a:r>
            <a:r>
              <a:rPr lang="fi-FI" dirty="0" err="1"/>
              <a:t>were</a:t>
            </a:r>
            <a:r>
              <a:rPr lang="fi-FI" dirty="0"/>
              <a:t> </a:t>
            </a:r>
            <a:r>
              <a:rPr lang="fi-FI" dirty="0" err="1"/>
              <a:t>justified</a:t>
            </a:r>
            <a:r>
              <a:rPr lang="fi-FI" dirty="0"/>
              <a:t>.</a:t>
            </a:r>
          </a:p>
          <a:p>
            <a:endParaRPr lang="fi-FI" dirty="0"/>
          </a:p>
          <a:p>
            <a:r>
              <a:rPr lang="fi-FI" dirty="0" err="1"/>
              <a:t>So</a:t>
            </a:r>
            <a:r>
              <a:rPr lang="fi-FI" dirty="0"/>
              <a:t> </a:t>
            </a:r>
            <a:r>
              <a:rPr lang="fi-FI" dirty="0" err="1"/>
              <a:t>whats</a:t>
            </a:r>
            <a:r>
              <a:rPr lang="fi-FI" dirty="0"/>
              <a:t> </a:t>
            </a:r>
            <a:r>
              <a:rPr lang="fi-FI" dirty="0" err="1"/>
              <a:t>next</a:t>
            </a:r>
            <a:r>
              <a:rPr lang="fi-FI" dirty="0"/>
              <a:t>? </a:t>
            </a:r>
          </a:p>
          <a:p>
            <a:endParaRPr lang="fi-FI" dirty="0"/>
          </a:p>
          <a:p>
            <a:r>
              <a:rPr lang="fi-FI" dirty="0" err="1"/>
              <a:t>We</a:t>
            </a:r>
            <a:r>
              <a:rPr lang="fi-FI" dirty="0"/>
              <a:t> </a:t>
            </a:r>
            <a:r>
              <a:rPr lang="fi-FI" dirty="0" err="1"/>
              <a:t>see</a:t>
            </a:r>
            <a:r>
              <a:rPr lang="fi-FI" dirty="0"/>
              <a:t> </a:t>
            </a:r>
            <a:r>
              <a:rPr lang="fi-FI" dirty="0" err="1"/>
              <a:t>how</a:t>
            </a:r>
            <a:r>
              <a:rPr lang="fi-FI" dirty="0"/>
              <a:t> </a:t>
            </a:r>
            <a:r>
              <a:rPr lang="fi-FI" dirty="0" err="1"/>
              <a:t>well</a:t>
            </a:r>
            <a:r>
              <a:rPr lang="fi-FI" dirty="0"/>
              <a:t> </a:t>
            </a:r>
            <a:r>
              <a:rPr lang="fi-FI" dirty="0" err="1"/>
              <a:t>our</a:t>
            </a:r>
            <a:r>
              <a:rPr lang="fi-FI" dirty="0"/>
              <a:t> </a:t>
            </a:r>
            <a:r>
              <a:rPr lang="fi-FI" dirty="0" err="1"/>
              <a:t>model</a:t>
            </a:r>
            <a:r>
              <a:rPr lang="fi-FI" dirty="0"/>
              <a:t> </a:t>
            </a:r>
            <a:r>
              <a:rPr lang="fi-FI" dirty="0" err="1"/>
              <a:t>compares</a:t>
            </a:r>
            <a:r>
              <a:rPr lang="fi-FI" dirty="0"/>
              <a:t> </a:t>
            </a:r>
            <a:r>
              <a:rPr lang="fi-FI" dirty="0" err="1"/>
              <a:t>with</a:t>
            </a:r>
            <a:r>
              <a:rPr lang="fi-FI" dirty="0"/>
              <a:t> </a:t>
            </a:r>
            <a:r>
              <a:rPr lang="fi-FI" dirty="0" err="1"/>
              <a:t>actual</a:t>
            </a:r>
            <a:r>
              <a:rPr lang="fi-FI" dirty="0"/>
              <a:t> </a:t>
            </a:r>
            <a:r>
              <a:rPr lang="fi-FI" dirty="0" err="1"/>
              <a:t>human</a:t>
            </a:r>
            <a:r>
              <a:rPr lang="fi-FI" dirty="0"/>
              <a:t> </a:t>
            </a:r>
            <a:r>
              <a:rPr lang="fi-FI" dirty="0" err="1"/>
              <a:t>behavior</a:t>
            </a:r>
            <a:r>
              <a:rPr lang="fi-FI" dirty="0"/>
              <a:t>.</a:t>
            </a:r>
            <a:endParaRPr lang="en-GB" dirty="0"/>
          </a:p>
        </p:txBody>
      </p:sp>
      <p:sp>
        <p:nvSpPr>
          <p:cNvPr id="4" name="Dian numeron paikkamerkki 3"/>
          <p:cNvSpPr>
            <a:spLocks noGrp="1"/>
          </p:cNvSpPr>
          <p:nvPr>
            <p:ph type="sldNum" sz="quarter" idx="5"/>
          </p:nvPr>
        </p:nvSpPr>
        <p:spPr/>
        <p:txBody>
          <a:bodyPr/>
          <a:lstStyle/>
          <a:p>
            <a:fld id="{9532AE0F-BA03-4B55-9612-B3021566E19B}" type="slidenum">
              <a:rPr lang="en-GB" smtClean="0"/>
              <a:t>28</a:t>
            </a:fld>
            <a:endParaRPr lang="en-GB"/>
          </a:p>
        </p:txBody>
      </p:sp>
    </p:spTree>
    <p:extLst>
      <p:ext uri="{BB962C8B-B14F-4D97-AF65-F5344CB8AC3E}">
        <p14:creationId xmlns:p14="http://schemas.microsoft.com/office/powerpoint/2010/main" val="8491218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Ps presented with a visual cue and an auditory cue and</a:t>
            </a:r>
            <a:r>
              <a:rPr lang="en-GB" sz="1200" b="1" dirty="0"/>
              <a:t> </a:t>
            </a:r>
            <a:r>
              <a:rPr lang="en-GB" sz="1200" dirty="0"/>
              <a:t>asked to infer which currently determined probability of observing specific trial outcome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Some cues were ‘good’ (predictive of win), some were ‘bad’ (predictive of loss)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Ps had to rate their belief on scale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Informative trial</a:t>
            </a:r>
            <a:r>
              <a:rPr lang="en-GB" sz="1200" dirty="0"/>
              <a:t> – one cue is predictive of a win, while other cue is predictive of a loss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These trials induce a meaningful shift in beliefs about cue contingencies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Reflects </a:t>
            </a:r>
            <a:r>
              <a:rPr lang="en-GB" sz="1200" b="1" dirty="0"/>
              <a:t>belief updating</a:t>
            </a: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Uninformative trials</a:t>
            </a:r>
            <a:r>
              <a:rPr lang="en-GB" sz="1200" dirty="0"/>
              <a:t> – both cues bad/good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These trials do not provide meaningful information - both auditory and visual cues as equally as likely/unlikely to predict the outcome</a:t>
            </a:r>
          </a:p>
        </p:txBody>
      </p:sp>
      <p:sp>
        <p:nvSpPr>
          <p:cNvPr id="4" name="Slide Number Placeholder 3"/>
          <p:cNvSpPr>
            <a:spLocks noGrp="1"/>
          </p:cNvSpPr>
          <p:nvPr>
            <p:ph type="sldNum" sz="quarter" idx="5"/>
          </p:nvPr>
        </p:nvSpPr>
        <p:spPr/>
        <p:txBody>
          <a:bodyPr/>
          <a:lstStyle/>
          <a:p>
            <a:fld id="{FC1F7B3E-CB27-4274-9C88-2E32A8BF2EDB}" type="slidenum">
              <a:rPr lang="en-GB" smtClean="0"/>
              <a:t>29</a:t>
            </a:fld>
            <a:endParaRPr lang="en-GB"/>
          </a:p>
        </p:txBody>
      </p:sp>
    </p:spTree>
    <p:extLst>
      <p:ext uri="{BB962C8B-B14F-4D97-AF65-F5344CB8AC3E}">
        <p14:creationId xmlns:p14="http://schemas.microsoft.com/office/powerpoint/2010/main" val="23461329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 we have collected the data from all the participants. Now we’ll try to estimate their beliefs based on our model, i.e. w fit the model to the data.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first step is estimating the free parameter Tau for each participant and each session in this case.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 our example model, this is done with maximum likelihood estimation. No need to worry about the details here, maximum likelihood estimation is essentially a computational method for estimating parameters for any given data based on their probability function. In simple terms this just means asking “what is the most likely value for this parameter given this data and our model?”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Now that we have the values for tau (the individual belief the participant has in the validity of the cue)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 can plug these values into our model and estimate how the participant’s beliefs would shift according to our model.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Remember that in our model, a shift in belief is defined as the </a:t>
            </a:r>
            <a:r>
              <a:rPr lang="en-GB" dirty="0" err="1"/>
              <a:t>Kullback-Leibner</a:t>
            </a:r>
            <a:r>
              <a:rPr lang="en-GB" dirty="0"/>
              <a:t> divergence (you can think of it as just the difference of probability functions) of the posterior and the prior belief.  Again don’t worry about the “</a:t>
            </a:r>
            <a:r>
              <a:rPr lang="en-GB" dirty="0" err="1"/>
              <a:t>Kullback-Leibner</a:t>
            </a:r>
            <a:r>
              <a:rPr lang="en-GB" dirty="0"/>
              <a:t>” part. It is just a measure of measuring the difference between two probability functions.  This is the “epistemic value” of the observation.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And as you remember, we can also estimate the information-theoretic surprise, which is defined as the negative log probability of an observation.</a:t>
            </a:r>
          </a:p>
          <a:p>
            <a:endParaRPr lang="en-GB" dirty="0"/>
          </a:p>
          <a:p>
            <a:endParaRPr lang="en-GB" dirty="0"/>
          </a:p>
          <a:p>
            <a:endParaRPr lang="en-GB" dirty="0"/>
          </a:p>
        </p:txBody>
      </p:sp>
      <p:sp>
        <p:nvSpPr>
          <p:cNvPr id="4" name="Dian numeron paikkamerkki 3"/>
          <p:cNvSpPr>
            <a:spLocks noGrp="1"/>
          </p:cNvSpPr>
          <p:nvPr>
            <p:ph type="sldNum" sz="quarter" idx="5"/>
          </p:nvPr>
        </p:nvSpPr>
        <p:spPr/>
        <p:txBody>
          <a:bodyPr/>
          <a:lstStyle/>
          <a:p>
            <a:fld id="{9532AE0F-BA03-4B55-9612-B3021566E19B}" type="slidenum">
              <a:rPr lang="en-GB" smtClean="0"/>
              <a:t>30</a:t>
            </a:fld>
            <a:endParaRPr lang="en-GB"/>
          </a:p>
        </p:txBody>
      </p:sp>
    </p:spTree>
    <p:extLst>
      <p:ext uri="{BB962C8B-B14F-4D97-AF65-F5344CB8AC3E}">
        <p14:creationId xmlns:p14="http://schemas.microsoft.com/office/powerpoint/2010/main" val="3134322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err="1"/>
              <a:t>What</a:t>
            </a:r>
            <a:r>
              <a:rPr lang="fi-FI" dirty="0"/>
              <a:t> </a:t>
            </a:r>
            <a:r>
              <a:rPr lang="fi-FI" dirty="0" err="1"/>
              <a:t>would</a:t>
            </a:r>
            <a:r>
              <a:rPr lang="fi-FI" dirty="0"/>
              <a:t> </a:t>
            </a:r>
            <a:r>
              <a:rPr lang="fi-FI" dirty="0" err="1"/>
              <a:t>our</a:t>
            </a:r>
            <a:r>
              <a:rPr lang="fi-FI" dirty="0"/>
              <a:t> </a:t>
            </a:r>
            <a:r>
              <a:rPr lang="fi-FI" dirty="0" err="1"/>
              <a:t>model</a:t>
            </a:r>
            <a:r>
              <a:rPr lang="fi-FI" dirty="0"/>
              <a:t>(s) </a:t>
            </a:r>
            <a:r>
              <a:rPr lang="fi-FI" dirty="0" err="1"/>
              <a:t>predict</a:t>
            </a:r>
            <a:r>
              <a:rPr lang="fi-FI" dirty="0"/>
              <a:t>?</a:t>
            </a:r>
          </a:p>
          <a:p>
            <a:endParaRPr lang="fi-FI" dirty="0"/>
          </a:p>
          <a:p>
            <a:r>
              <a:rPr lang="fi-FI" dirty="0" err="1"/>
              <a:t>With</a:t>
            </a:r>
            <a:r>
              <a:rPr lang="fi-FI" dirty="0"/>
              <a:t> </a:t>
            </a:r>
            <a:r>
              <a:rPr lang="fi-FI" dirty="0" err="1"/>
              <a:t>informative</a:t>
            </a:r>
            <a:r>
              <a:rPr lang="fi-FI" dirty="0"/>
              <a:t> </a:t>
            </a:r>
            <a:r>
              <a:rPr lang="fi-FI" dirty="0" err="1"/>
              <a:t>trials</a:t>
            </a:r>
            <a:r>
              <a:rPr lang="fi-FI" dirty="0"/>
              <a:t>, </a:t>
            </a:r>
            <a:r>
              <a:rPr lang="fi-FI" dirty="0" err="1"/>
              <a:t>our</a:t>
            </a:r>
            <a:r>
              <a:rPr lang="fi-FI" dirty="0"/>
              <a:t> </a:t>
            </a:r>
            <a:r>
              <a:rPr lang="fi-FI" dirty="0" err="1"/>
              <a:t>model</a:t>
            </a:r>
            <a:r>
              <a:rPr lang="fi-FI" dirty="0"/>
              <a:t> </a:t>
            </a:r>
            <a:r>
              <a:rPr lang="fi-FI" dirty="0" err="1"/>
              <a:t>would</a:t>
            </a:r>
            <a:r>
              <a:rPr lang="fi-FI" dirty="0"/>
              <a:t> </a:t>
            </a:r>
            <a:r>
              <a:rPr lang="fi-FI" dirty="0" err="1"/>
              <a:t>estimate</a:t>
            </a:r>
            <a:r>
              <a:rPr lang="fi-FI" dirty="0"/>
              <a:t> </a:t>
            </a:r>
            <a:r>
              <a:rPr lang="fi-FI" dirty="0" err="1"/>
              <a:t>that</a:t>
            </a:r>
            <a:r>
              <a:rPr lang="fi-FI" dirty="0"/>
              <a:t> </a:t>
            </a:r>
            <a:r>
              <a:rPr lang="fi-FI" dirty="0" err="1"/>
              <a:t>the</a:t>
            </a:r>
            <a:r>
              <a:rPr lang="fi-FI" dirty="0"/>
              <a:t> </a:t>
            </a:r>
            <a:r>
              <a:rPr lang="fi-FI" dirty="0" err="1"/>
              <a:t>participants</a:t>
            </a:r>
            <a:r>
              <a:rPr lang="fi-FI" dirty="0"/>
              <a:t> </a:t>
            </a:r>
            <a:r>
              <a:rPr lang="fi-FI" dirty="0" err="1"/>
              <a:t>belief</a:t>
            </a:r>
            <a:r>
              <a:rPr lang="fi-FI" dirty="0"/>
              <a:t> </a:t>
            </a:r>
            <a:r>
              <a:rPr lang="fi-FI" dirty="0" err="1"/>
              <a:t>will</a:t>
            </a:r>
            <a:r>
              <a:rPr lang="fi-FI" dirty="0"/>
              <a:t> </a:t>
            </a:r>
            <a:r>
              <a:rPr lang="fi-FI" dirty="0" err="1"/>
              <a:t>shift</a:t>
            </a:r>
            <a:r>
              <a:rPr lang="fi-FI" dirty="0"/>
              <a:t> </a:t>
            </a:r>
            <a:r>
              <a:rPr lang="fi-FI" dirty="0" err="1"/>
              <a:t>towards</a:t>
            </a:r>
            <a:r>
              <a:rPr lang="fi-FI" dirty="0"/>
              <a:t> </a:t>
            </a:r>
            <a:r>
              <a:rPr lang="fi-FI" dirty="0" err="1"/>
              <a:t>the</a:t>
            </a:r>
            <a:r>
              <a:rPr lang="fi-FI" dirty="0"/>
              <a:t> </a:t>
            </a:r>
            <a:r>
              <a:rPr lang="fi-FI" dirty="0" err="1"/>
              <a:t>correct</a:t>
            </a:r>
            <a:r>
              <a:rPr lang="fi-FI" dirty="0"/>
              <a:t> </a:t>
            </a:r>
            <a:r>
              <a:rPr lang="fi-FI" dirty="0" err="1"/>
              <a:t>cue-type</a:t>
            </a:r>
            <a:r>
              <a:rPr lang="fi-FI" dirty="0"/>
              <a:t>. How </a:t>
            </a:r>
            <a:r>
              <a:rPr lang="fi-FI" dirty="0" err="1"/>
              <a:t>much</a:t>
            </a:r>
            <a:r>
              <a:rPr lang="fi-FI" dirty="0"/>
              <a:t> it </a:t>
            </a:r>
            <a:r>
              <a:rPr lang="fi-FI" dirty="0" err="1"/>
              <a:t>will</a:t>
            </a:r>
            <a:r>
              <a:rPr lang="fi-FI" dirty="0"/>
              <a:t> </a:t>
            </a:r>
            <a:r>
              <a:rPr lang="fi-FI" dirty="0" err="1"/>
              <a:t>shift</a:t>
            </a:r>
            <a:r>
              <a:rPr lang="fi-FI" dirty="0"/>
              <a:t>, </a:t>
            </a:r>
            <a:r>
              <a:rPr lang="fi-FI" dirty="0" err="1"/>
              <a:t>depends</a:t>
            </a:r>
            <a:r>
              <a:rPr lang="fi-FI" dirty="0"/>
              <a:t> on </a:t>
            </a:r>
            <a:r>
              <a:rPr lang="fi-FI" dirty="0" err="1"/>
              <a:t>the</a:t>
            </a:r>
            <a:r>
              <a:rPr lang="fi-FI" dirty="0"/>
              <a:t> </a:t>
            </a:r>
            <a:r>
              <a:rPr lang="fi-FI" dirty="0" err="1"/>
              <a:t>past</a:t>
            </a:r>
            <a:r>
              <a:rPr lang="fi-FI" dirty="0"/>
              <a:t> </a:t>
            </a:r>
            <a:r>
              <a:rPr lang="fi-FI" dirty="0" err="1"/>
              <a:t>trials</a:t>
            </a:r>
            <a:r>
              <a:rPr lang="fi-FI" dirty="0"/>
              <a:t> </a:t>
            </a:r>
            <a:r>
              <a:rPr lang="fi-FI" b="1" dirty="0"/>
              <a:t>(”</a:t>
            </a:r>
            <a:r>
              <a:rPr lang="fi-FI" b="1" dirty="0" err="1"/>
              <a:t>yesterdays</a:t>
            </a:r>
            <a:r>
              <a:rPr lang="fi-FI" b="1" dirty="0"/>
              <a:t> </a:t>
            </a:r>
            <a:r>
              <a:rPr lang="fi-FI" b="1" dirty="0" err="1"/>
              <a:t>posteriors</a:t>
            </a:r>
            <a:r>
              <a:rPr lang="fi-FI" b="1" dirty="0"/>
              <a:t> </a:t>
            </a:r>
            <a:r>
              <a:rPr lang="fi-FI" b="1" dirty="0" err="1"/>
              <a:t>are</a:t>
            </a:r>
            <a:r>
              <a:rPr lang="fi-FI" b="1" dirty="0"/>
              <a:t> </a:t>
            </a:r>
            <a:r>
              <a:rPr lang="fi-FI" b="1" dirty="0" err="1"/>
              <a:t>today’s</a:t>
            </a:r>
            <a:r>
              <a:rPr lang="fi-FI" b="1" dirty="0"/>
              <a:t> </a:t>
            </a:r>
            <a:r>
              <a:rPr lang="fi-FI" b="1" dirty="0" err="1"/>
              <a:t>priors</a:t>
            </a:r>
            <a:r>
              <a:rPr lang="fi-FI" b="1" dirty="0"/>
              <a:t>”)</a:t>
            </a:r>
          </a:p>
          <a:p>
            <a:endParaRPr lang="fi-FI" dirty="0"/>
          </a:p>
          <a:p>
            <a:r>
              <a:rPr lang="fi-FI" dirty="0" err="1"/>
              <a:t>With</a:t>
            </a:r>
            <a:r>
              <a:rPr lang="fi-FI" dirty="0"/>
              <a:t> </a:t>
            </a:r>
            <a:r>
              <a:rPr lang="fi-FI" dirty="0" err="1"/>
              <a:t>uninformative</a:t>
            </a:r>
            <a:r>
              <a:rPr lang="fi-FI" dirty="0"/>
              <a:t> </a:t>
            </a:r>
            <a:r>
              <a:rPr lang="fi-FI" dirty="0" err="1"/>
              <a:t>trials</a:t>
            </a:r>
            <a:r>
              <a:rPr lang="fi-FI" dirty="0"/>
              <a:t> </a:t>
            </a:r>
            <a:r>
              <a:rPr lang="fi-FI" dirty="0" err="1"/>
              <a:t>the</a:t>
            </a:r>
            <a:r>
              <a:rPr lang="fi-FI" dirty="0"/>
              <a:t> </a:t>
            </a:r>
            <a:r>
              <a:rPr lang="fi-FI" dirty="0" err="1"/>
              <a:t>belief</a:t>
            </a:r>
            <a:r>
              <a:rPr lang="fi-FI" dirty="0"/>
              <a:t> </a:t>
            </a:r>
            <a:r>
              <a:rPr lang="fi-FI" dirty="0" err="1"/>
              <a:t>will</a:t>
            </a:r>
            <a:r>
              <a:rPr lang="fi-FI" dirty="0"/>
              <a:t> </a:t>
            </a:r>
            <a:r>
              <a:rPr lang="fi-FI" dirty="0" err="1"/>
              <a:t>stay</a:t>
            </a:r>
            <a:r>
              <a:rPr lang="fi-FI" dirty="0"/>
              <a:t> </a:t>
            </a:r>
            <a:r>
              <a:rPr lang="fi-FI" dirty="0" err="1"/>
              <a:t>static</a:t>
            </a:r>
            <a:r>
              <a:rPr lang="fi-FI" dirty="0"/>
              <a:t>, as </a:t>
            </a:r>
            <a:r>
              <a:rPr lang="fi-FI" dirty="0" err="1"/>
              <a:t>there</a:t>
            </a:r>
            <a:r>
              <a:rPr lang="fi-FI" dirty="0"/>
              <a:t> is no </a:t>
            </a:r>
            <a:r>
              <a:rPr lang="fi-FI" dirty="0" err="1"/>
              <a:t>new</a:t>
            </a:r>
            <a:r>
              <a:rPr lang="fi-FI" dirty="0"/>
              <a:t> </a:t>
            </a:r>
            <a:r>
              <a:rPr lang="fi-FI" dirty="0" err="1"/>
              <a:t>information</a:t>
            </a:r>
            <a:r>
              <a:rPr lang="fi-FI" dirty="0"/>
              <a:t> </a:t>
            </a:r>
            <a:r>
              <a:rPr lang="fi-FI" dirty="0" err="1"/>
              <a:t>with</a:t>
            </a:r>
            <a:r>
              <a:rPr lang="fi-FI" dirty="0"/>
              <a:t> </a:t>
            </a:r>
            <a:r>
              <a:rPr lang="fi-FI" dirty="0" err="1"/>
              <a:t>epistemic</a:t>
            </a:r>
            <a:r>
              <a:rPr lang="fi-FI" dirty="0"/>
              <a:t> </a:t>
            </a:r>
            <a:r>
              <a:rPr lang="fi-FI" dirty="0" err="1"/>
              <a:t>value</a:t>
            </a:r>
            <a:r>
              <a:rPr lang="fi-FI" dirty="0"/>
              <a:t>.</a:t>
            </a:r>
          </a:p>
          <a:p>
            <a:endParaRPr lang="fi-FI" dirty="0"/>
          </a:p>
          <a:p>
            <a:r>
              <a:rPr lang="fi-FI" dirty="0" err="1"/>
              <a:t>However</a:t>
            </a:r>
            <a:r>
              <a:rPr lang="fi-FI" dirty="0"/>
              <a:t>, </a:t>
            </a:r>
            <a:r>
              <a:rPr lang="fi-FI" dirty="0" err="1"/>
              <a:t>the</a:t>
            </a:r>
            <a:r>
              <a:rPr lang="fi-FI" dirty="0"/>
              <a:t> </a:t>
            </a:r>
            <a:r>
              <a:rPr lang="fi-FI" dirty="0" err="1"/>
              <a:t>model</a:t>
            </a:r>
            <a:r>
              <a:rPr lang="fi-FI" dirty="0"/>
              <a:t> </a:t>
            </a:r>
            <a:r>
              <a:rPr lang="fi-FI" dirty="0" err="1"/>
              <a:t>will</a:t>
            </a:r>
            <a:r>
              <a:rPr lang="fi-FI" dirty="0"/>
              <a:t> </a:t>
            </a:r>
            <a:r>
              <a:rPr lang="fi-FI" dirty="0" err="1"/>
              <a:t>still</a:t>
            </a:r>
            <a:r>
              <a:rPr lang="fi-FI" dirty="0"/>
              <a:t> </a:t>
            </a:r>
            <a:r>
              <a:rPr lang="fi-FI" dirty="0" err="1"/>
              <a:t>estimate</a:t>
            </a:r>
            <a:r>
              <a:rPr lang="fi-FI" dirty="0"/>
              <a:t> a </a:t>
            </a:r>
            <a:r>
              <a:rPr lang="fi-FI" dirty="0" err="1"/>
              <a:t>high</a:t>
            </a:r>
            <a:r>
              <a:rPr lang="fi-FI" dirty="0"/>
              <a:t> </a:t>
            </a:r>
            <a:r>
              <a:rPr lang="fi-FI" dirty="0" err="1"/>
              <a:t>value</a:t>
            </a:r>
            <a:r>
              <a:rPr lang="fi-FI" dirty="0"/>
              <a:t> for </a:t>
            </a:r>
            <a:r>
              <a:rPr lang="fi-FI" dirty="0" err="1"/>
              <a:t>information-theoretic</a:t>
            </a:r>
            <a:r>
              <a:rPr lang="fi-FI" dirty="0"/>
              <a:t> </a:t>
            </a:r>
            <a:r>
              <a:rPr lang="fi-FI" dirty="0" err="1"/>
              <a:t>surprise</a:t>
            </a:r>
            <a:r>
              <a:rPr lang="fi-FI" dirty="0"/>
              <a:t>, </a:t>
            </a:r>
            <a:r>
              <a:rPr lang="fi-FI" dirty="0" err="1"/>
              <a:t>if</a:t>
            </a:r>
            <a:r>
              <a:rPr lang="fi-FI" dirty="0"/>
              <a:t> </a:t>
            </a:r>
            <a:r>
              <a:rPr lang="fi-FI" dirty="0" err="1"/>
              <a:t>both</a:t>
            </a:r>
            <a:r>
              <a:rPr lang="fi-FI" dirty="0"/>
              <a:t> </a:t>
            </a:r>
            <a:r>
              <a:rPr lang="fi-FI" dirty="0" err="1"/>
              <a:t>cues</a:t>
            </a:r>
            <a:r>
              <a:rPr lang="fi-FI" dirty="0"/>
              <a:t> </a:t>
            </a:r>
            <a:r>
              <a:rPr lang="fi-FI" dirty="0" err="1"/>
              <a:t>are</a:t>
            </a:r>
            <a:r>
              <a:rPr lang="fi-FI" dirty="0"/>
              <a:t> </a:t>
            </a:r>
            <a:r>
              <a:rPr lang="fi-FI" dirty="0" err="1"/>
              <a:t>positive</a:t>
            </a:r>
            <a:r>
              <a:rPr lang="fi-FI" dirty="0"/>
              <a:t>, and </a:t>
            </a:r>
            <a:r>
              <a:rPr lang="fi-FI" dirty="0" err="1"/>
              <a:t>the</a:t>
            </a:r>
            <a:r>
              <a:rPr lang="fi-FI" dirty="0"/>
              <a:t> </a:t>
            </a:r>
            <a:r>
              <a:rPr lang="fi-FI" dirty="0" err="1"/>
              <a:t>reward</a:t>
            </a:r>
            <a:r>
              <a:rPr lang="fi-FI" dirty="0"/>
              <a:t> is </a:t>
            </a:r>
            <a:r>
              <a:rPr lang="fi-FI" dirty="0" err="1"/>
              <a:t>negative</a:t>
            </a:r>
            <a:r>
              <a:rPr lang="fi-FI" dirty="0"/>
              <a:t> (</a:t>
            </a:r>
            <a:r>
              <a:rPr lang="fi-FI" dirty="0" err="1"/>
              <a:t>or</a:t>
            </a:r>
            <a:r>
              <a:rPr lang="fi-FI" dirty="0"/>
              <a:t> </a:t>
            </a:r>
            <a:r>
              <a:rPr lang="fi-FI" dirty="0" err="1"/>
              <a:t>vice</a:t>
            </a:r>
            <a:r>
              <a:rPr lang="fi-FI" dirty="0"/>
              <a:t> </a:t>
            </a:r>
            <a:r>
              <a:rPr lang="fi-FI" dirty="0" err="1"/>
              <a:t>versa</a:t>
            </a:r>
            <a:r>
              <a:rPr lang="fi-FI" dirty="0"/>
              <a:t>) as </a:t>
            </a:r>
            <a:r>
              <a:rPr lang="fi-FI" dirty="0" err="1"/>
              <a:t>though</a:t>
            </a:r>
            <a:r>
              <a:rPr lang="fi-FI" dirty="0"/>
              <a:t> it </a:t>
            </a:r>
            <a:r>
              <a:rPr lang="fi-FI" dirty="0" err="1"/>
              <a:t>does</a:t>
            </a:r>
            <a:r>
              <a:rPr lang="fi-FI" dirty="0"/>
              <a:t> </a:t>
            </a:r>
            <a:r>
              <a:rPr lang="fi-FI" dirty="0" err="1"/>
              <a:t>not</a:t>
            </a:r>
            <a:r>
              <a:rPr lang="fi-FI" dirty="0"/>
              <a:t> </a:t>
            </a:r>
            <a:r>
              <a:rPr lang="fi-FI" dirty="0" err="1"/>
              <a:t>contain</a:t>
            </a:r>
            <a:r>
              <a:rPr lang="fi-FI" dirty="0"/>
              <a:t> </a:t>
            </a:r>
            <a:r>
              <a:rPr lang="fi-FI" dirty="0" err="1"/>
              <a:t>information</a:t>
            </a:r>
            <a:r>
              <a:rPr lang="fi-FI" dirty="0"/>
              <a:t> </a:t>
            </a:r>
            <a:r>
              <a:rPr lang="fi-FI" dirty="0" err="1"/>
              <a:t>with</a:t>
            </a:r>
            <a:r>
              <a:rPr lang="fi-FI" dirty="0"/>
              <a:t> </a:t>
            </a:r>
            <a:r>
              <a:rPr lang="fi-FI" dirty="0" err="1"/>
              <a:t>epistemic</a:t>
            </a:r>
            <a:r>
              <a:rPr lang="fi-FI" dirty="0"/>
              <a:t> </a:t>
            </a:r>
            <a:r>
              <a:rPr lang="fi-FI" dirty="0" err="1"/>
              <a:t>value</a:t>
            </a:r>
            <a:r>
              <a:rPr lang="fi-FI" dirty="0"/>
              <a:t>, it is </a:t>
            </a:r>
            <a:r>
              <a:rPr lang="fi-FI" dirty="0" err="1"/>
              <a:t>still</a:t>
            </a:r>
            <a:r>
              <a:rPr lang="fi-FI" dirty="0"/>
              <a:t> </a:t>
            </a:r>
            <a:r>
              <a:rPr lang="fi-FI" dirty="0" err="1"/>
              <a:t>surprising</a:t>
            </a:r>
            <a:r>
              <a:rPr lang="fi-FI"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p:txBody>
      </p:sp>
      <p:sp>
        <p:nvSpPr>
          <p:cNvPr id="4" name="Slide Number Placeholder 3"/>
          <p:cNvSpPr>
            <a:spLocks noGrp="1"/>
          </p:cNvSpPr>
          <p:nvPr>
            <p:ph type="sldNum" sz="quarter" idx="5"/>
          </p:nvPr>
        </p:nvSpPr>
        <p:spPr/>
        <p:txBody>
          <a:bodyPr/>
          <a:lstStyle/>
          <a:p>
            <a:fld id="{FC1F7B3E-CB27-4274-9C88-2E32A8BF2EDB}" type="slidenum">
              <a:rPr lang="en-GB" smtClean="0"/>
              <a:t>31</a:t>
            </a:fld>
            <a:endParaRPr lang="en-GB"/>
          </a:p>
        </p:txBody>
      </p:sp>
    </p:spTree>
    <p:extLst>
      <p:ext uri="{BB962C8B-B14F-4D97-AF65-F5344CB8AC3E}">
        <p14:creationId xmlns:p14="http://schemas.microsoft.com/office/powerpoint/2010/main" val="159672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Instead of baking thousands of cakes, we can create a model instead: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Ingredients as variables – interactions and purpose of each ingredient modelled – run simulation </a:t>
            </a:r>
          </a:p>
        </p:txBody>
      </p:sp>
      <p:sp>
        <p:nvSpPr>
          <p:cNvPr id="4" name="Slide Number Placeholder 3"/>
          <p:cNvSpPr>
            <a:spLocks noGrp="1"/>
          </p:cNvSpPr>
          <p:nvPr>
            <p:ph type="sldNum" sz="quarter" idx="5"/>
          </p:nvPr>
        </p:nvSpPr>
        <p:spPr/>
        <p:txBody>
          <a:bodyPr/>
          <a:lstStyle/>
          <a:p>
            <a:fld id="{FC1F7B3E-CB27-4274-9C88-2E32A8BF2EDB}" type="slidenum">
              <a:rPr lang="en-GB" smtClean="0"/>
              <a:t>5</a:t>
            </a:fld>
            <a:endParaRPr lang="en-GB"/>
          </a:p>
        </p:txBody>
      </p:sp>
    </p:spTree>
    <p:extLst>
      <p:ext uri="{BB962C8B-B14F-4D97-AF65-F5344CB8AC3E}">
        <p14:creationId xmlns:p14="http://schemas.microsoft.com/office/powerpoint/2010/main" val="29843527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Next, of </a:t>
            </a:r>
            <a:r>
              <a:rPr lang="fi-FI" dirty="0" err="1"/>
              <a:t>course</a:t>
            </a:r>
            <a:r>
              <a:rPr lang="fi-FI" dirty="0"/>
              <a:t>, </a:t>
            </a:r>
            <a:r>
              <a:rPr lang="fi-FI" dirty="0" err="1"/>
              <a:t>we</a:t>
            </a:r>
            <a:r>
              <a:rPr lang="fi-FI" dirty="0"/>
              <a:t> </a:t>
            </a:r>
            <a:r>
              <a:rPr lang="fi-FI" dirty="0" err="1"/>
              <a:t>will</a:t>
            </a:r>
            <a:r>
              <a:rPr lang="fi-FI" dirty="0"/>
              <a:t> </a:t>
            </a:r>
            <a:r>
              <a:rPr lang="fi-FI" dirty="0" err="1"/>
              <a:t>compare</a:t>
            </a:r>
            <a:r>
              <a:rPr lang="fi-FI" dirty="0"/>
              <a:t> </a:t>
            </a:r>
            <a:r>
              <a:rPr lang="fi-FI" dirty="0" err="1"/>
              <a:t>the</a:t>
            </a:r>
            <a:r>
              <a:rPr lang="fi-FI" dirty="0"/>
              <a:t> </a:t>
            </a:r>
            <a:r>
              <a:rPr lang="fi-FI" dirty="0" err="1"/>
              <a:t>estimations</a:t>
            </a:r>
            <a:r>
              <a:rPr lang="fi-FI" dirty="0"/>
              <a:t> </a:t>
            </a:r>
            <a:r>
              <a:rPr lang="fi-FI" dirty="0" err="1"/>
              <a:t>we</a:t>
            </a:r>
            <a:r>
              <a:rPr lang="fi-FI" dirty="0"/>
              <a:t> made </a:t>
            </a:r>
            <a:r>
              <a:rPr lang="fi-FI" dirty="0" err="1"/>
              <a:t>with</a:t>
            </a:r>
            <a:r>
              <a:rPr lang="fi-FI" dirty="0"/>
              <a:t> </a:t>
            </a:r>
            <a:r>
              <a:rPr lang="fi-FI" dirty="0" err="1"/>
              <a:t>our</a:t>
            </a:r>
            <a:r>
              <a:rPr lang="fi-FI" dirty="0"/>
              <a:t> </a:t>
            </a:r>
            <a:r>
              <a:rPr lang="fi-FI" dirty="0" err="1"/>
              <a:t>model</a:t>
            </a:r>
            <a:r>
              <a:rPr lang="fi-FI" dirty="0"/>
              <a:t> to </a:t>
            </a:r>
            <a:r>
              <a:rPr lang="fi-FI" dirty="0" err="1"/>
              <a:t>the</a:t>
            </a:r>
            <a:r>
              <a:rPr lang="fi-FI" dirty="0"/>
              <a:t> </a:t>
            </a:r>
            <a:r>
              <a:rPr lang="fi-FI" dirty="0" err="1"/>
              <a:t>actual</a:t>
            </a:r>
            <a:r>
              <a:rPr lang="fi-FI" dirty="0"/>
              <a:t> </a:t>
            </a:r>
            <a:r>
              <a:rPr lang="fi-FI" dirty="0" err="1"/>
              <a:t>performance</a:t>
            </a:r>
            <a:r>
              <a:rPr lang="fi-FI" dirty="0"/>
              <a:t> of </a:t>
            </a:r>
            <a:r>
              <a:rPr lang="fi-FI" dirty="0" err="1"/>
              <a:t>the</a:t>
            </a:r>
            <a:r>
              <a:rPr lang="fi-FI" dirty="0"/>
              <a:t> </a:t>
            </a:r>
            <a:r>
              <a:rPr lang="fi-FI" dirty="0" err="1"/>
              <a:t>participants</a:t>
            </a:r>
            <a:r>
              <a:rPr lang="fi-FI" dirty="0"/>
              <a:t> in </a:t>
            </a:r>
            <a:r>
              <a:rPr lang="fi-FI" dirty="0" err="1"/>
              <a:t>the</a:t>
            </a:r>
            <a:r>
              <a:rPr lang="fi-FI" dirty="0"/>
              <a:t> </a:t>
            </a:r>
            <a:r>
              <a:rPr lang="fi-FI" dirty="0" err="1"/>
              <a:t>experiment</a:t>
            </a:r>
            <a:r>
              <a:rPr lang="fi-FI" dirty="0"/>
              <a:t>., trial </a:t>
            </a:r>
            <a:r>
              <a:rPr lang="fi-FI" dirty="0" err="1"/>
              <a:t>by</a:t>
            </a:r>
            <a:r>
              <a:rPr lang="fi-FI" dirty="0"/>
              <a:t> trial.</a:t>
            </a:r>
          </a:p>
          <a:p>
            <a:endParaRPr lang="fi-FI" dirty="0"/>
          </a:p>
          <a:p>
            <a:r>
              <a:rPr lang="fi-FI" dirty="0" err="1"/>
              <a:t>So</a:t>
            </a:r>
            <a:r>
              <a:rPr lang="fi-FI" dirty="0"/>
              <a:t> </a:t>
            </a:r>
            <a:r>
              <a:rPr lang="fi-FI" dirty="0" err="1"/>
              <a:t>here</a:t>
            </a:r>
            <a:r>
              <a:rPr lang="fi-FI" dirty="0"/>
              <a:t> </a:t>
            </a:r>
            <a:r>
              <a:rPr lang="fi-FI" dirty="0" err="1"/>
              <a:t>are</a:t>
            </a:r>
            <a:r>
              <a:rPr lang="fi-FI" dirty="0"/>
              <a:t> </a:t>
            </a:r>
            <a:r>
              <a:rPr lang="fi-FI" dirty="0" err="1"/>
              <a:t>two</a:t>
            </a:r>
            <a:r>
              <a:rPr lang="fi-FI" dirty="0"/>
              <a:t> </a:t>
            </a:r>
            <a:r>
              <a:rPr lang="fi-FI" dirty="0" err="1"/>
              <a:t>examples</a:t>
            </a:r>
            <a:r>
              <a:rPr lang="fi-FI" dirty="0"/>
              <a:t>, </a:t>
            </a:r>
            <a:r>
              <a:rPr lang="fi-FI" dirty="0" err="1"/>
              <a:t>from</a:t>
            </a:r>
            <a:r>
              <a:rPr lang="fi-FI" dirty="0"/>
              <a:t> </a:t>
            </a:r>
            <a:r>
              <a:rPr lang="fi-FI" dirty="0" err="1"/>
              <a:t>two</a:t>
            </a:r>
            <a:r>
              <a:rPr lang="fi-FI" dirty="0"/>
              <a:t> </a:t>
            </a:r>
            <a:r>
              <a:rPr lang="fi-FI" dirty="0" err="1"/>
              <a:t>different</a:t>
            </a:r>
            <a:r>
              <a:rPr lang="fi-FI" dirty="0"/>
              <a:t> </a:t>
            </a:r>
            <a:r>
              <a:rPr lang="fi-FI" dirty="0" err="1"/>
              <a:t>participants</a:t>
            </a:r>
            <a:r>
              <a:rPr lang="fi-FI" dirty="0"/>
              <a:t>. </a:t>
            </a:r>
            <a:r>
              <a:rPr lang="fi-FI" dirty="0" err="1"/>
              <a:t>The</a:t>
            </a:r>
            <a:r>
              <a:rPr lang="fi-FI" dirty="0"/>
              <a:t> y-</a:t>
            </a:r>
            <a:r>
              <a:rPr lang="fi-FI" dirty="0" err="1"/>
              <a:t>axis</a:t>
            </a:r>
            <a:r>
              <a:rPr lang="fi-FI" dirty="0"/>
              <a:t> on </a:t>
            </a:r>
            <a:r>
              <a:rPr lang="fi-FI" dirty="0" err="1"/>
              <a:t>the</a:t>
            </a:r>
            <a:r>
              <a:rPr lang="fi-FI" dirty="0"/>
              <a:t> </a:t>
            </a:r>
            <a:r>
              <a:rPr lang="fi-FI" dirty="0" err="1"/>
              <a:t>graph</a:t>
            </a:r>
            <a:r>
              <a:rPr lang="fi-FI" dirty="0"/>
              <a:t> </a:t>
            </a:r>
            <a:r>
              <a:rPr lang="fi-FI" dirty="0" err="1"/>
              <a:t>here</a:t>
            </a:r>
            <a:r>
              <a:rPr lang="fi-FI" dirty="0"/>
              <a:t> is </a:t>
            </a:r>
            <a:r>
              <a:rPr lang="fi-FI" dirty="0" err="1"/>
              <a:t>the</a:t>
            </a:r>
            <a:r>
              <a:rPr lang="fi-FI" dirty="0"/>
              <a:t> </a:t>
            </a:r>
            <a:r>
              <a:rPr lang="fi-FI" dirty="0" err="1"/>
              <a:t>belief</a:t>
            </a:r>
            <a:r>
              <a:rPr lang="fi-FI" dirty="0"/>
              <a:t> rating </a:t>
            </a:r>
            <a:r>
              <a:rPr lang="fi-FI" dirty="0" err="1"/>
              <a:t>the</a:t>
            </a:r>
            <a:r>
              <a:rPr lang="fi-FI" dirty="0"/>
              <a:t> </a:t>
            </a:r>
            <a:r>
              <a:rPr lang="fi-FI" dirty="0" err="1"/>
              <a:t>participants</a:t>
            </a:r>
            <a:r>
              <a:rPr lang="fi-FI" dirty="0"/>
              <a:t> </a:t>
            </a:r>
            <a:r>
              <a:rPr lang="fi-FI" dirty="0" err="1"/>
              <a:t>did</a:t>
            </a:r>
            <a:r>
              <a:rPr lang="fi-FI" dirty="0"/>
              <a:t> </a:t>
            </a:r>
            <a:r>
              <a:rPr lang="fi-FI" dirty="0" err="1"/>
              <a:t>after</a:t>
            </a:r>
            <a:r>
              <a:rPr lang="fi-FI" dirty="0"/>
              <a:t> </a:t>
            </a:r>
            <a:r>
              <a:rPr lang="fi-FI" dirty="0" err="1"/>
              <a:t>each</a:t>
            </a:r>
            <a:r>
              <a:rPr lang="fi-FI" dirty="0"/>
              <a:t> trial, </a:t>
            </a:r>
            <a:r>
              <a:rPr lang="fi-FI" dirty="0" err="1"/>
              <a:t>higher</a:t>
            </a:r>
            <a:r>
              <a:rPr lang="fi-FI" dirty="0"/>
              <a:t> </a:t>
            </a:r>
            <a:r>
              <a:rPr lang="fi-FI" dirty="0" err="1"/>
              <a:t>up</a:t>
            </a:r>
            <a:r>
              <a:rPr lang="fi-FI" dirty="0"/>
              <a:t> </a:t>
            </a:r>
            <a:r>
              <a:rPr lang="fi-FI" dirty="0" err="1"/>
              <a:t>indicating</a:t>
            </a:r>
            <a:r>
              <a:rPr lang="fi-FI" dirty="0"/>
              <a:t> </a:t>
            </a:r>
            <a:r>
              <a:rPr lang="fi-FI" dirty="0" err="1"/>
              <a:t>more</a:t>
            </a:r>
            <a:r>
              <a:rPr lang="fi-FI" dirty="0"/>
              <a:t> </a:t>
            </a:r>
            <a:r>
              <a:rPr lang="fi-FI" dirty="0" err="1"/>
              <a:t>belief</a:t>
            </a:r>
            <a:r>
              <a:rPr lang="fi-FI" dirty="0"/>
              <a:t> </a:t>
            </a:r>
            <a:r>
              <a:rPr lang="fi-FI" dirty="0" err="1"/>
              <a:t>that</a:t>
            </a:r>
            <a:r>
              <a:rPr lang="fi-FI" dirty="0"/>
              <a:t> </a:t>
            </a:r>
            <a:r>
              <a:rPr lang="fi-FI" dirty="0" err="1"/>
              <a:t>the</a:t>
            </a:r>
            <a:r>
              <a:rPr lang="fi-FI" dirty="0"/>
              <a:t> </a:t>
            </a:r>
            <a:r>
              <a:rPr lang="fi-FI" dirty="0" err="1"/>
              <a:t>tune</a:t>
            </a:r>
            <a:r>
              <a:rPr lang="fi-FI" dirty="0"/>
              <a:t> is </a:t>
            </a:r>
            <a:r>
              <a:rPr lang="fi-FI" dirty="0" err="1"/>
              <a:t>the</a:t>
            </a:r>
            <a:r>
              <a:rPr lang="fi-FI" dirty="0"/>
              <a:t> </a:t>
            </a:r>
            <a:r>
              <a:rPr lang="fi-FI" dirty="0" err="1"/>
              <a:t>valid</a:t>
            </a:r>
            <a:r>
              <a:rPr lang="fi-FI" dirty="0"/>
              <a:t> </a:t>
            </a:r>
            <a:r>
              <a:rPr lang="fi-FI" dirty="0" err="1"/>
              <a:t>cue</a:t>
            </a:r>
            <a:r>
              <a:rPr lang="fi-FI" dirty="0"/>
              <a:t>, </a:t>
            </a:r>
            <a:r>
              <a:rPr lang="fi-FI" dirty="0" err="1"/>
              <a:t>lower</a:t>
            </a:r>
            <a:r>
              <a:rPr lang="fi-FI" dirty="0"/>
              <a:t> </a:t>
            </a:r>
            <a:r>
              <a:rPr lang="fi-FI" dirty="0" err="1"/>
              <a:t>down</a:t>
            </a:r>
            <a:r>
              <a:rPr lang="fi-FI" dirty="0"/>
              <a:t> </a:t>
            </a:r>
            <a:r>
              <a:rPr lang="fi-FI" dirty="0" err="1"/>
              <a:t>indicating</a:t>
            </a:r>
            <a:r>
              <a:rPr lang="fi-FI" dirty="0"/>
              <a:t> </a:t>
            </a:r>
            <a:r>
              <a:rPr lang="fi-FI" dirty="0" err="1"/>
              <a:t>the</a:t>
            </a:r>
            <a:r>
              <a:rPr lang="fi-FI" dirty="0"/>
              <a:t> </a:t>
            </a:r>
            <a:r>
              <a:rPr lang="fi-FI" dirty="0" err="1"/>
              <a:t>the</a:t>
            </a:r>
            <a:r>
              <a:rPr lang="fi-FI" dirty="0"/>
              <a:t> </a:t>
            </a:r>
            <a:r>
              <a:rPr lang="fi-FI" dirty="0" err="1"/>
              <a:t>picture</a:t>
            </a:r>
            <a:r>
              <a:rPr lang="fi-FI" dirty="0"/>
              <a:t> is </a:t>
            </a:r>
            <a:r>
              <a:rPr lang="fi-FI" dirty="0" err="1"/>
              <a:t>the</a:t>
            </a:r>
            <a:r>
              <a:rPr lang="fi-FI" dirty="0"/>
              <a:t> </a:t>
            </a:r>
            <a:r>
              <a:rPr lang="fi-FI" dirty="0" err="1"/>
              <a:t>valid</a:t>
            </a:r>
            <a:r>
              <a:rPr lang="fi-FI" dirty="0"/>
              <a:t> </a:t>
            </a:r>
            <a:r>
              <a:rPr lang="fi-FI" dirty="0" err="1"/>
              <a:t>cue</a:t>
            </a:r>
            <a:r>
              <a:rPr lang="fi-FI" dirty="0"/>
              <a:t>. </a:t>
            </a:r>
          </a:p>
          <a:p>
            <a:endParaRPr lang="fi-FI" dirty="0"/>
          </a:p>
          <a:p>
            <a:r>
              <a:rPr lang="fi-FI" dirty="0"/>
              <a:t>As </a:t>
            </a:r>
            <a:r>
              <a:rPr lang="fi-FI" dirty="0" err="1"/>
              <a:t>you</a:t>
            </a:r>
            <a:r>
              <a:rPr lang="fi-FI" dirty="0"/>
              <a:t> </a:t>
            </a:r>
            <a:r>
              <a:rPr lang="fi-FI" dirty="0" err="1"/>
              <a:t>can</a:t>
            </a:r>
            <a:r>
              <a:rPr lang="fi-FI" dirty="0"/>
              <a:t> </a:t>
            </a:r>
            <a:r>
              <a:rPr lang="fi-FI" dirty="0" err="1"/>
              <a:t>see</a:t>
            </a:r>
            <a:r>
              <a:rPr lang="fi-FI" dirty="0"/>
              <a:t> </a:t>
            </a:r>
            <a:r>
              <a:rPr lang="fi-FI" dirty="0" err="1"/>
              <a:t>the</a:t>
            </a:r>
            <a:r>
              <a:rPr lang="fi-FI" dirty="0"/>
              <a:t> </a:t>
            </a:r>
            <a:r>
              <a:rPr lang="fi-FI" dirty="0" err="1"/>
              <a:t>model</a:t>
            </a:r>
            <a:r>
              <a:rPr lang="fi-FI" dirty="0"/>
              <a:t> </a:t>
            </a:r>
            <a:r>
              <a:rPr lang="fi-FI" dirty="0" err="1"/>
              <a:t>predictions</a:t>
            </a:r>
            <a:r>
              <a:rPr lang="fi-FI" dirty="0"/>
              <a:t>  </a:t>
            </a:r>
            <a:r>
              <a:rPr lang="fi-FI" dirty="0" err="1"/>
              <a:t>worked</a:t>
            </a:r>
            <a:r>
              <a:rPr lang="fi-FI" dirty="0"/>
              <a:t> </a:t>
            </a:r>
            <a:r>
              <a:rPr lang="fi-FI" dirty="0" err="1"/>
              <a:t>our</a:t>
            </a:r>
            <a:r>
              <a:rPr lang="fi-FI" dirty="0"/>
              <a:t> </a:t>
            </a:r>
            <a:r>
              <a:rPr lang="fi-FI" dirty="0" err="1"/>
              <a:t>quite</a:t>
            </a:r>
            <a:r>
              <a:rPr lang="fi-FI" dirty="0"/>
              <a:t> </a:t>
            </a:r>
            <a:r>
              <a:rPr lang="fi-FI" dirty="0" err="1"/>
              <a:t>well</a:t>
            </a:r>
            <a:r>
              <a:rPr lang="fi-FI" dirty="0"/>
              <a:t>, </a:t>
            </a:r>
            <a:r>
              <a:rPr lang="fi-FI" dirty="0" err="1"/>
              <a:t>with</a:t>
            </a:r>
            <a:r>
              <a:rPr lang="fi-FI" dirty="0"/>
              <a:t> </a:t>
            </a:r>
            <a:r>
              <a:rPr lang="fi-FI" dirty="0" err="1"/>
              <a:t>the</a:t>
            </a:r>
            <a:r>
              <a:rPr lang="fi-FI" dirty="0"/>
              <a:t> </a:t>
            </a:r>
            <a:r>
              <a:rPr lang="fi-FI" dirty="0" err="1"/>
              <a:t>model</a:t>
            </a:r>
            <a:r>
              <a:rPr lang="fi-FI" dirty="0"/>
              <a:t> </a:t>
            </a:r>
            <a:r>
              <a:rPr lang="fi-FI" dirty="0" err="1"/>
              <a:t>explainign</a:t>
            </a:r>
            <a:r>
              <a:rPr lang="fi-FI" dirty="0"/>
              <a:t> 82% of </a:t>
            </a:r>
            <a:r>
              <a:rPr lang="fi-FI" dirty="0" err="1"/>
              <a:t>the</a:t>
            </a:r>
            <a:r>
              <a:rPr lang="fi-FI" dirty="0"/>
              <a:t> </a:t>
            </a:r>
            <a:r>
              <a:rPr lang="fi-FI" dirty="0" err="1"/>
              <a:t>variance</a:t>
            </a:r>
            <a:r>
              <a:rPr lang="fi-FI" dirty="0"/>
              <a:t> in </a:t>
            </a:r>
            <a:r>
              <a:rPr lang="fi-FI" dirty="0" err="1"/>
              <a:t>confidence</a:t>
            </a:r>
            <a:r>
              <a:rPr lang="fi-FI" dirty="0"/>
              <a:t> rating in </a:t>
            </a:r>
            <a:r>
              <a:rPr lang="fi-FI" dirty="0" err="1"/>
              <a:t>total</a:t>
            </a:r>
            <a:r>
              <a:rPr lang="fi-FI" dirty="0"/>
              <a:t>. </a:t>
            </a:r>
          </a:p>
          <a:p>
            <a:endParaRPr lang="fi-FI" dirty="0"/>
          </a:p>
          <a:p>
            <a:r>
              <a:rPr lang="fi-FI" dirty="0" err="1"/>
              <a:t>Now</a:t>
            </a:r>
            <a:r>
              <a:rPr lang="fi-FI" dirty="0"/>
              <a:t> </a:t>
            </a:r>
            <a:r>
              <a:rPr lang="fi-FI" dirty="0" err="1"/>
              <a:t>we</a:t>
            </a:r>
            <a:r>
              <a:rPr lang="fi-FI" dirty="0"/>
              <a:t> </a:t>
            </a:r>
            <a:r>
              <a:rPr lang="fi-FI" dirty="0" err="1"/>
              <a:t>know</a:t>
            </a:r>
            <a:r>
              <a:rPr lang="fi-FI" dirty="0"/>
              <a:t> </a:t>
            </a:r>
            <a:r>
              <a:rPr lang="fi-FI" dirty="0" err="1"/>
              <a:t>that</a:t>
            </a:r>
            <a:r>
              <a:rPr lang="fi-FI" dirty="0"/>
              <a:t> </a:t>
            </a:r>
            <a:r>
              <a:rPr lang="fi-FI" dirty="0" err="1"/>
              <a:t>our</a:t>
            </a:r>
            <a:r>
              <a:rPr lang="fi-FI" dirty="0"/>
              <a:t> </a:t>
            </a:r>
            <a:r>
              <a:rPr lang="fi-FI" dirty="0" err="1"/>
              <a:t>model</a:t>
            </a:r>
            <a:r>
              <a:rPr lang="fi-FI" dirty="0"/>
              <a:t> </a:t>
            </a:r>
            <a:r>
              <a:rPr lang="fi-FI" dirty="0" err="1"/>
              <a:t>fits</a:t>
            </a:r>
            <a:r>
              <a:rPr lang="fi-FI" dirty="0"/>
              <a:t> </a:t>
            </a:r>
            <a:r>
              <a:rPr lang="fi-FI" dirty="0" err="1"/>
              <a:t>the</a:t>
            </a:r>
            <a:r>
              <a:rPr lang="fi-FI" dirty="0"/>
              <a:t> data </a:t>
            </a:r>
            <a:r>
              <a:rPr lang="fi-FI" dirty="0" err="1"/>
              <a:t>quite</a:t>
            </a:r>
            <a:r>
              <a:rPr lang="fi-FI" dirty="0"/>
              <a:t> </a:t>
            </a:r>
            <a:r>
              <a:rPr lang="fi-FI" dirty="0" err="1"/>
              <a:t>well</a:t>
            </a:r>
            <a:r>
              <a:rPr lang="fi-FI" dirty="0"/>
              <a:t>, i.e. it </a:t>
            </a:r>
            <a:r>
              <a:rPr lang="fi-FI" dirty="0" err="1"/>
              <a:t>approximates</a:t>
            </a:r>
            <a:r>
              <a:rPr lang="fi-FI" dirty="0"/>
              <a:t> </a:t>
            </a:r>
            <a:r>
              <a:rPr lang="fi-FI" dirty="0" err="1"/>
              <a:t>real</a:t>
            </a:r>
            <a:r>
              <a:rPr lang="fi-FI" dirty="0"/>
              <a:t> </a:t>
            </a:r>
            <a:r>
              <a:rPr lang="fi-FI" dirty="0" err="1"/>
              <a:t>behaviour</a:t>
            </a:r>
            <a:r>
              <a:rPr lang="fi-FI" dirty="0"/>
              <a:t> </a:t>
            </a:r>
            <a:r>
              <a:rPr lang="fi-FI" dirty="0" err="1"/>
              <a:t>well</a:t>
            </a:r>
            <a:r>
              <a:rPr lang="fi-FI" dirty="0"/>
              <a:t>. </a:t>
            </a:r>
            <a:r>
              <a:rPr lang="fi-FI" dirty="0" err="1"/>
              <a:t>Based</a:t>
            </a:r>
            <a:r>
              <a:rPr lang="fi-FI" dirty="0"/>
              <a:t> on </a:t>
            </a:r>
            <a:r>
              <a:rPr lang="fi-FI" dirty="0" err="1"/>
              <a:t>our</a:t>
            </a:r>
            <a:r>
              <a:rPr lang="fi-FI" dirty="0"/>
              <a:t> </a:t>
            </a:r>
            <a:r>
              <a:rPr lang="fi-FI" dirty="0" err="1"/>
              <a:t>model</a:t>
            </a:r>
            <a:r>
              <a:rPr lang="fi-FI" dirty="0"/>
              <a:t> </a:t>
            </a:r>
            <a:r>
              <a:rPr lang="fi-FI" dirty="0" err="1"/>
              <a:t>we</a:t>
            </a:r>
            <a:r>
              <a:rPr lang="fi-FI" dirty="0"/>
              <a:t> </a:t>
            </a:r>
            <a:r>
              <a:rPr lang="fi-FI" dirty="0" err="1"/>
              <a:t>can</a:t>
            </a:r>
            <a:r>
              <a:rPr lang="fi-FI" dirty="0"/>
              <a:t> </a:t>
            </a:r>
            <a:r>
              <a:rPr lang="fi-FI" dirty="0" err="1"/>
              <a:t>also</a:t>
            </a:r>
            <a:r>
              <a:rPr lang="fi-FI" dirty="0"/>
              <a:t> </a:t>
            </a:r>
            <a:r>
              <a:rPr lang="fi-FI" dirty="0" err="1"/>
              <a:t>make</a:t>
            </a:r>
            <a:r>
              <a:rPr lang="fi-FI" dirty="0"/>
              <a:t> a </a:t>
            </a:r>
            <a:r>
              <a:rPr lang="fi-FI" dirty="0" err="1"/>
              <a:t>distinction</a:t>
            </a:r>
            <a:r>
              <a:rPr lang="fi-FI" dirty="0"/>
              <a:t> </a:t>
            </a:r>
            <a:r>
              <a:rPr lang="fi-FI" dirty="0" err="1"/>
              <a:t>between</a:t>
            </a:r>
            <a:r>
              <a:rPr lang="fi-FI" dirty="0"/>
              <a:t> </a:t>
            </a:r>
            <a:r>
              <a:rPr lang="fi-FI" dirty="0" err="1"/>
              <a:t>trials</a:t>
            </a:r>
            <a:r>
              <a:rPr lang="fi-FI" dirty="0"/>
              <a:t> </a:t>
            </a:r>
            <a:r>
              <a:rPr lang="fi-FI" dirty="0" err="1"/>
              <a:t>with</a:t>
            </a:r>
            <a:r>
              <a:rPr lang="fi-FI" dirty="0"/>
              <a:t> </a:t>
            </a:r>
            <a:r>
              <a:rPr lang="fi-FI" dirty="0" err="1"/>
              <a:t>information</a:t>
            </a:r>
            <a:r>
              <a:rPr lang="fi-FI" dirty="0"/>
              <a:t> </a:t>
            </a:r>
            <a:r>
              <a:rPr lang="fi-FI" dirty="0" err="1"/>
              <a:t>theoretic</a:t>
            </a:r>
            <a:r>
              <a:rPr lang="fi-FI" dirty="0"/>
              <a:t> </a:t>
            </a:r>
            <a:r>
              <a:rPr lang="fi-FI" dirty="0" err="1"/>
              <a:t>value</a:t>
            </a:r>
            <a:r>
              <a:rPr lang="fi-FI" dirty="0"/>
              <a:t>, (</a:t>
            </a:r>
            <a:r>
              <a:rPr lang="fi-FI" dirty="0" err="1"/>
              <a:t>the</a:t>
            </a:r>
            <a:r>
              <a:rPr lang="fi-FI" dirty="0"/>
              <a:t> </a:t>
            </a:r>
            <a:r>
              <a:rPr lang="fi-FI" dirty="0" err="1"/>
              <a:t>trials</a:t>
            </a:r>
            <a:r>
              <a:rPr lang="fi-FI" dirty="0"/>
              <a:t> </a:t>
            </a:r>
            <a:r>
              <a:rPr lang="fi-FI" dirty="0" err="1"/>
              <a:t>that</a:t>
            </a:r>
            <a:r>
              <a:rPr lang="fi-FI" dirty="0"/>
              <a:t> </a:t>
            </a:r>
            <a:r>
              <a:rPr lang="fi-FI" dirty="0" err="1"/>
              <a:t>are</a:t>
            </a:r>
            <a:r>
              <a:rPr lang="fi-FI" dirty="0"/>
              <a:t> </a:t>
            </a:r>
            <a:r>
              <a:rPr lang="fi-FI" dirty="0" err="1"/>
              <a:t>only</a:t>
            </a:r>
            <a:r>
              <a:rPr lang="fi-FI" dirty="0"/>
              <a:t> </a:t>
            </a:r>
            <a:r>
              <a:rPr lang="fi-FI" dirty="0" err="1"/>
              <a:t>surprising</a:t>
            </a:r>
            <a:r>
              <a:rPr lang="fi-FI" dirty="0"/>
              <a:t> </a:t>
            </a:r>
            <a:r>
              <a:rPr lang="fi-FI" dirty="0" err="1"/>
              <a:t>but</a:t>
            </a:r>
            <a:r>
              <a:rPr lang="fi-FI" dirty="0"/>
              <a:t> </a:t>
            </a:r>
            <a:r>
              <a:rPr lang="fi-FI" dirty="0" err="1"/>
              <a:t>have</a:t>
            </a:r>
            <a:r>
              <a:rPr lang="fi-FI" dirty="0"/>
              <a:t> no </a:t>
            </a:r>
            <a:r>
              <a:rPr lang="fi-FI" dirty="0" err="1"/>
              <a:t>epistemic</a:t>
            </a:r>
            <a:r>
              <a:rPr lang="fi-FI" dirty="0"/>
              <a:t> </a:t>
            </a:r>
            <a:r>
              <a:rPr lang="fi-FI" dirty="0" err="1"/>
              <a:t>value</a:t>
            </a:r>
            <a:r>
              <a:rPr lang="fi-FI" dirty="0"/>
              <a:t>) and </a:t>
            </a:r>
            <a:r>
              <a:rPr lang="fi-FI" dirty="0" err="1"/>
              <a:t>trials</a:t>
            </a:r>
            <a:r>
              <a:rPr lang="fi-FI" dirty="0"/>
              <a:t> </a:t>
            </a:r>
            <a:r>
              <a:rPr lang="fi-FI" dirty="0" err="1"/>
              <a:t>with</a:t>
            </a:r>
            <a:r>
              <a:rPr lang="fi-FI" dirty="0"/>
              <a:t> </a:t>
            </a:r>
            <a:r>
              <a:rPr lang="fi-FI" dirty="0" err="1"/>
              <a:t>epistemic</a:t>
            </a:r>
            <a:r>
              <a:rPr lang="fi-FI" dirty="0"/>
              <a:t> </a:t>
            </a:r>
            <a:r>
              <a:rPr lang="fi-FI" dirty="0" err="1"/>
              <a:t>value</a:t>
            </a:r>
            <a:r>
              <a:rPr lang="fi-FI" dirty="0"/>
              <a:t> (</a:t>
            </a:r>
            <a:r>
              <a:rPr lang="fi-FI" dirty="0" err="1"/>
              <a:t>trials</a:t>
            </a:r>
            <a:r>
              <a:rPr lang="fi-FI" dirty="0"/>
              <a:t> </a:t>
            </a:r>
            <a:r>
              <a:rPr lang="fi-FI" dirty="0" err="1"/>
              <a:t>that</a:t>
            </a:r>
            <a:r>
              <a:rPr lang="fi-FI" dirty="0"/>
              <a:t> </a:t>
            </a:r>
            <a:r>
              <a:rPr lang="fi-FI" dirty="0" err="1"/>
              <a:t>carry</a:t>
            </a:r>
            <a:r>
              <a:rPr lang="fi-FI" dirty="0"/>
              <a:t> </a:t>
            </a:r>
            <a:r>
              <a:rPr lang="fi-FI" dirty="0" err="1"/>
              <a:t>informataion</a:t>
            </a:r>
            <a:r>
              <a:rPr lang="fi-FI" dirty="0"/>
              <a:t> for </a:t>
            </a:r>
            <a:r>
              <a:rPr lang="fi-FI" dirty="0" err="1"/>
              <a:t>belief</a:t>
            </a:r>
            <a:r>
              <a:rPr lang="fi-FI" dirty="0"/>
              <a:t> </a:t>
            </a:r>
            <a:r>
              <a:rPr lang="fi-FI" dirty="0" err="1"/>
              <a:t>updating</a:t>
            </a:r>
            <a:r>
              <a:rPr lang="fi-FI" dirty="0"/>
              <a:t>)</a:t>
            </a:r>
          </a:p>
          <a:p>
            <a:endParaRPr lang="fi-FI" dirty="0"/>
          </a:p>
          <a:p>
            <a:r>
              <a:rPr lang="fi-FI" dirty="0" err="1"/>
              <a:t>This</a:t>
            </a:r>
            <a:r>
              <a:rPr lang="fi-FI" dirty="0"/>
              <a:t> </a:t>
            </a:r>
            <a:r>
              <a:rPr lang="fi-FI" dirty="0" err="1"/>
              <a:t>means</a:t>
            </a:r>
            <a:r>
              <a:rPr lang="fi-FI" dirty="0"/>
              <a:t> </a:t>
            </a:r>
            <a:r>
              <a:rPr lang="fi-FI" dirty="0" err="1"/>
              <a:t>we</a:t>
            </a:r>
            <a:r>
              <a:rPr lang="fi-FI" dirty="0"/>
              <a:t> </a:t>
            </a:r>
            <a:r>
              <a:rPr lang="fi-FI" dirty="0" err="1"/>
              <a:t>can</a:t>
            </a:r>
            <a:r>
              <a:rPr lang="fi-FI" dirty="0"/>
              <a:t> </a:t>
            </a:r>
            <a:r>
              <a:rPr lang="fi-FI" dirty="0" err="1"/>
              <a:t>see</a:t>
            </a:r>
            <a:r>
              <a:rPr lang="fi-FI" dirty="0"/>
              <a:t> </a:t>
            </a:r>
            <a:r>
              <a:rPr lang="fi-FI" dirty="0" err="1"/>
              <a:t>whether</a:t>
            </a:r>
            <a:r>
              <a:rPr lang="fi-FI" dirty="0"/>
              <a:t> </a:t>
            </a:r>
            <a:r>
              <a:rPr lang="fi-FI" dirty="0" err="1"/>
              <a:t>high</a:t>
            </a:r>
            <a:r>
              <a:rPr lang="fi-FI" dirty="0"/>
              <a:t> </a:t>
            </a:r>
            <a:r>
              <a:rPr lang="fi-FI" dirty="0" err="1"/>
              <a:t>values</a:t>
            </a:r>
            <a:r>
              <a:rPr lang="fi-FI" dirty="0"/>
              <a:t> of </a:t>
            </a:r>
            <a:r>
              <a:rPr lang="fi-FI" dirty="0" err="1"/>
              <a:t>information</a:t>
            </a:r>
            <a:r>
              <a:rPr lang="fi-FI" dirty="0"/>
              <a:t> </a:t>
            </a:r>
            <a:r>
              <a:rPr lang="fi-FI" dirty="0" err="1"/>
              <a:t>theoretic</a:t>
            </a:r>
            <a:r>
              <a:rPr lang="fi-FI" dirty="0"/>
              <a:t> </a:t>
            </a:r>
            <a:r>
              <a:rPr lang="fi-FI" dirty="0" err="1"/>
              <a:t>surprise</a:t>
            </a:r>
            <a:r>
              <a:rPr lang="fi-FI" dirty="0"/>
              <a:t> </a:t>
            </a:r>
            <a:r>
              <a:rPr lang="fi-FI" dirty="0" err="1"/>
              <a:t>correlate</a:t>
            </a:r>
            <a:r>
              <a:rPr lang="fi-FI" dirty="0"/>
              <a:t> </a:t>
            </a:r>
            <a:r>
              <a:rPr lang="fi-FI" dirty="0" err="1"/>
              <a:t>with</a:t>
            </a:r>
            <a:r>
              <a:rPr lang="fi-FI" dirty="0"/>
              <a:t> </a:t>
            </a:r>
            <a:r>
              <a:rPr lang="fi-FI" dirty="0" err="1"/>
              <a:t>different</a:t>
            </a:r>
            <a:r>
              <a:rPr lang="fi-FI" dirty="0"/>
              <a:t> </a:t>
            </a:r>
            <a:r>
              <a:rPr lang="fi-FI" dirty="0" err="1"/>
              <a:t>brain</a:t>
            </a:r>
            <a:r>
              <a:rPr lang="fi-FI" dirty="0"/>
              <a:t> </a:t>
            </a:r>
            <a:r>
              <a:rPr lang="fi-FI" dirty="0" err="1"/>
              <a:t>activity</a:t>
            </a:r>
            <a:r>
              <a:rPr lang="fi-FI" dirty="0"/>
              <a:t> </a:t>
            </a:r>
            <a:r>
              <a:rPr lang="fi-FI" dirty="0" err="1"/>
              <a:t>than</a:t>
            </a:r>
            <a:r>
              <a:rPr lang="fi-FI" dirty="0"/>
              <a:t> </a:t>
            </a:r>
            <a:r>
              <a:rPr lang="fi-FI" dirty="0" err="1"/>
              <a:t>belief</a:t>
            </a:r>
            <a:r>
              <a:rPr lang="fi-FI" dirty="0"/>
              <a:t> </a:t>
            </a:r>
            <a:r>
              <a:rPr lang="fi-FI" dirty="0" err="1"/>
              <a:t>updating</a:t>
            </a:r>
            <a:r>
              <a:rPr lang="fi-FI" dirty="0"/>
              <a:t>. </a:t>
            </a:r>
            <a:r>
              <a:rPr lang="fi-FI" dirty="0" err="1"/>
              <a:t>We</a:t>
            </a:r>
            <a:r>
              <a:rPr lang="fi-FI" dirty="0"/>
              <a:t> </a:t>
            </a:r>
            <a:r>
              <a:rPr lang="fi-FI" dirty="0" err="1"/>
              <a:t>have</a:t>
            </a:r>
            <a:r>
              <a:rPr lang="fi-FI" dirty="0"/>
              <a:t> </a:t>
            </a:r>
            <a:r>
              <a:rPr lang="fi-FI" dirty="0" err="1"/>
              <a:t>used</a:t>
            </a:r>
            <a:r>
              <a:rPr lang="fi-FI" dirty="0"/>
              <a:t> </a:t>
            </a:r>
            <a:r>
              <a:rPr lang="fi-FI" dirty="0" err="1"/>
              <a:t>the</a:t>
            </a:r>
            <a:r>
              <a:rPr lang="fi-FI" dirty="0"/>
              <a:t> </a:t>
            </a:r>
            <a:r>
              <a:rPr lang="fi-FI" dirty="0" err="1"/>
              <a:t>model</a:t>
            </a:r>
            <a:r>
              <a:rPr lang="fi-FI" dirty="0"/>
              <a:t> to </a:t>
            </a:r>
            <a:r>
              <a:rPr lang="fi-FI" dirty="0" err="1"/>
              <a:t>construct</a:t>
            </a:r>
            <a:r>
              <a:rPr lang="fi-FI" dirty="0"/>
              <a:t> </a:t>
            </a:r>
            <a:r>
              <a:rPr lang="fi-FI" dirty="0" err="1"/>
              <a:t>regressors</a:t>
            </a:r>
            <a:r>
              <a:rPr lang="fi-FI" dirty="0"/>
              <a:t> for an </a:t>
            </a:r>
            <a:r>
              <a:rPr lang="fi-FI" dirty="0" err="1"/>
              <a:t>imaging</a:t>
            </a:r>
            <a:r>
              <a:rPr lang="fi-FI" dirty="0"/>
              <a:t> </a:t>
            </a:r>
            <a:r>
              <a:rPr lang="fi-FI" dirty="0" err="1"/>
              <a:t>study</a:t>
            </a:r>
            <a:r>
              <a:rPr lang="fi-FI" dirty="0"/>
              <a:t>!</a:t>
            </a:r>
          </a:p>
          <a:p>
            <a:endParaRPr lang="fi-FI" dirty="0"/>
          </a:p>
          <a:p>
            <a:endParaRPr lang="en-GB" dirty="0"/>
          </a:p>
        </p:txBody>
      </p:sp>
      <p:sp>
        <p:nvSpPr>
          <p:cNvPr id="4" name="Dian numeron paikkamerkki 3"/>
          <p:cNvSpPr>
            <a:spLocks noGrp="1"/>
          </p:cNvSpPr>
          <p:nvPr>
            <p:ph type="sldNum" sz="quarter" idx="5"/>
          </p:nvPr>
        </p:nvSpPr>
        <p:spPr/>
        <p:txBody>
          <a:bodyPr/>
          <a:lstStyle/>
          <a:p>
            <a:fld id="{9532AE0F-BA03-4B55-9612-B3021566E19B}" type="slidenum">
              <a:rPr lang="en-GB" smtClean="0"/>
              <a:t>32</a:t>
            </a:fld>
            <a:endParaRPr lang="en-GB"/>
          </a:p>
        </p:txBody>
      </p:sp>
    </p:spTree>
    <p:extLst>
      <p:ext uri="{BB962C8B-B14F-4D97-AF65-F5344CB8AC3E}">
        <p14:creationId xmlns:p14="http://schemas.microsoft.com/office/powerpoint/2010/main" val="13069333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err="1"/>
              <a:t>So</a:t>
            </a:r>
            <a:r>
              <a:rPr lang="fi-FI" dirty="0"/>
              <a:t> </a:t>
            </a:r>
            <a:r>
              <a:rPr lang="fi-FI" dirty="0" err="1"/>
              <a:t>we’ve</a:t>
            </a:r>
            <a:r>
              <a:rPr lang="fi-FI" dirty="0"/>
              <a:t> </a:t>
            </a:r>
            <a:r>
              <a:rPr lang="fi-FI" dirty="0" err="1"/>
              <a:t>used</a:t>
            </a:r>
            <a:r>
              <a:rPr lang="fi-FI" dirty="0"/>
              <a:t> </a:t>
            </a:r>
            <a:r>
              <a:rPr lang="fi-FI" dirty="0" err="1"/>
              <a:t>the</a:t>
            </a:r>
            <a:r>
              <a:rPr lang="fi-FI" dirty="0"/>
              <a:t> </a:t>
            </a:r>
            <a:r>
              <a:rPr lang="fi-FI" dirty="0" err="1"/>
              <a:t>model</a:t>
            </a:r>
            <a:r>
              <a:rPr lang="fi-FI" dirty="0"/>
              <a:t> to </a:t>
            </a:r>
            <a:r>
              <a:rPr lang="fi-FI" dirty="0" err="1"/>
              <a:t>do</a:t>
            </a:r>
            <a:r>
              <a:rPr lang="fi-FI" dirty="0"/>
              <a:t> </a:t>
            </a:r>
            <a:r>
              <a:rPr lang="fi-FI" dirty="0" err="1"/>
              <a:t>what</a:t>
            </a:r>
            <a:r>
              <a:rPr lang="fi-FI" dirty="0"/>
              <a:t> </a:t>
            </a:r>
            <a:r>
              <a:rPr lang="fi-FI" dirty="0" err="1"/>
              <a:t>we</a:t>
            </a:r>
            <a:r>
              <a:rPr lang="fi-FI" dirty="0"/>
              <a:t> set </a:t>
            </a:r>
            <a:r>
              <a:rPr lang="fi-FI" dirty="0" err="1"/>
              <a:t>up</a:t>
            </a:r>
            <a:r>
              <a:rPr lang="fi-FI" dirty="0"/>
              <a:t> as </a:t>
            </a:r>
            <a:r>
              <a:rPr lang="fi-FI" dirty="0" err="1"/>
              <a:t>it’s</a:t>
            </a:r>
            <a:r>
              <a:rPr lang="fi-FI" dirty="0"/>
              <a:t> </a:t>
            </a:r>
            <a:r>
              <a:rPr lang="fi-FI" dirty="0" err="1"/>
              <a:t>goal</a:t>
            </a:r>
            <a:r>
              <a:rPr lang="fi-FI" dirty="0"/>
              <a:t> in </a:t>
            </a:r>
            <a:r>
              <a:rPr lang="fi-FI" dirty="0" err="1"/>
              <a:t>the</a:t>
            </a:r>
            <a:r>
              <a:rPr lang="fi-FI" dirty="0"/>
              <a:t> </a:t>
            </a:r>
            <a:r>
              <a:rPr lang="fi-FI" dirty="0" err="1"/>
              <a:t>beginning</a:t>
            </a:r>
            <a:r>
              <a:rPr lang="fi-FI" dirty="0"/>
              <a:t> and </a:t>
            </a:r>
            <a:r>
              <a:rPr lang="fi-FI" dirty="0" err="1"/>
              <a:t>we</a:t>
            </a:r>
            <a:r>
              <a:rPr lang="fi-FI" dirty="0"/>
              <a:t> </a:t>
            </a:r>
            <a:r>
              <a:rPr lang="fi-FI" dirty="0" err="1"/>
              <a:t>can</a:t>
            </a:r>
            <a:r>
              <a:rPr lang="fi-FI" dirty="0"/>
              <a:t> </a:t>
            </a:r>
            <a:r>
              <a:rPr lang="fi-FI" dirty="0" err="1"/>
              <a:t>construct</a:t>
            </a:r>
            <a:r>
              <a:rPr lang="fi-FI" dirty="0"/>
              <a:t> </a:t>
            </a:r>
            <a:r>
              <a:rPr lang="fi-FI" dirty="0" err="1"/>
              <a:t>regressors</a:t>
            </a:r>
            <a:r>
              <a:rPr lang="fi-FI" dirty="0"/>
              <a:t>!</a:t>
            </a:r>
          </a:p>
          <a:p>
            <a:r>
              <a:rPr lang="fi-FI" dirty="0"/>
              <a:t>(To </a:t>
            </a:r>
            <a:r>
              <a:rPr lang="fi-FI" dirty="0" err="1"/>
              <a:t>see</a:t>
            </a:r>
            <a:r>
              <a:rPr lang="fi-FI" dirty="0"/>
              <a:t> </a:t>
            </a:r>
            <a:r>
              <a:rPr lang="fi-FI" dirty="0" err="1"/>
              <a:t>the</a:t>
            </a:r>
            <a:r>
              <a:rPr lang="fi-FI" dirty="0"/>
              <a:t> </a:t>
            </a:r>
            <a:r>
              <a:rPr lang="fi-FI" dirty="0" err="1"/>
              <a:t>results</a:t>
            </a:r>
            <a:r>
              <a:rPr lang="fi-FI" dirty="0"/>
              <a:t> of </a:t>
            </a:r>
            <a:r>
              <a:rPr lang="fi-FI" dirty="0" err="1"/>
              <a:t>the</a:t>
            </a:r>
            <a:r>
              <a:rPr lang="fi-FI" dirty="0"/>
              <a:t> </a:t>
            </a:r>
            <a:r>
              <a:rPr lang="fi-FI" dirty="0" err="1"/>
              <a:t>neuroimaging</a:t>
            </a:r>
            <a:r>
              <a:rPr lang="fi-FI" dirty="0"/>
              <a:t> </a:t>
            </a:r>
            <a:r>
              <a:rPr lang="fi-FI" dirty="0" err="1"/>
              <a:t>study</a:t>
            </a:r>
            <a:r>
              <a:rPr lang="fi-FI" dirty="0"/>
              <a:t> </a:t>
            </a:r>
            <a:r>
              <a:rPr lang="fi-FI" dirty="0" err="1"/>
              <a:t>check</a:t>
            </a:r>
            <a:r>
              <a:rPr lang="fi-FI" dirty="0"/>
              <a:t> out </a:t>
            </a:r>
            <a:r>
              <a:rPr lang="fi-FI" dirty="0" err="1"/>
              <a:t>the</a:t>
            </a:r>
            <a:r>
              <a:rPr lang="fi-FI" dirty="0"/>
              <a:t> </a:t>
            </a:r>
            <a:r>
              <a:rPr lang="fi-FI" dirty="0" err="1"/>
              <a:t>original</a:t>
            </a:r>
            <a:r>
              <a:rPr lang="fi-FI" dirty="0"/>
              <a:t> </a:t>
            </a:r>
            <a:r>
              <a:rPr lang="fi-FI" dirty="0" err="1"/>
              <a:t>paper</a:t>
            </a:r>
            <a:r>
              <a:rPr lang="fi-FI" dirty="0"/>
              <a:t>)</a:t>
            </a:r>
          </a:p>
          <a:p>
            <a:endParaRPr lang="fi-FI" dirty="0"/>
          </a:p>
          <a:p>
            <a:r>
              <a:rPr lang="fi-FI" dirty="0" err="1"/>
              <a:t>However</a:t>
            </a:r>
            <a:r>
              <a:rPr lang="fi-FI" dirty="0"/>
              <a:t>, </a:t>
            </a:r>
            <a:r>
              <a:rPr lang="fi-FI" dirty="0" err="1"/>
              <a:t>theres</a:t>
            </a:r>
            <a:r>
              <a:rPr lang="fi-FI" dirty="0"/>
              <a:t> </a:t>
            </a:r>
            <a:r>
              <a:rPr lang="fi-FI" dirty="0" err="1"/>
              <a:t>one</a:t>
            </a:r>
            <a:r>
              <a:rPr lang="fi-FI" dirty="0"/>
              <a:t> </a:t>
            </a:r>
            <a:r>
              <a:rPr lang="fi-FI" dirty="0" err="1"/>
              <a:t>more</a:t>
            </a:r>
            <a:r>
              <a:rPr lang="fi-FI" dirty="0"/>
              <a:t> </a:t>
            </a:r>
            <a:r>
              <a:rPr lang="fi-FI" dirty="0" err="1"/>
              <a:t>thing</a:t>
            </a:r>
            <a:r>
              <a:rPr lang="fi-FI" dirty="0"/>
              <a:t>…</a:t>
            </a:r>
            <a:endParaRPr lang="en-GB" dirty="0"/>
          </a:p>
        </p:txBody>
      </p:sp>
      <p:sp>
        <p:nvSpPr>
          <p:cNvPr id="4" name="Dian numeron paikkamerkki 3"/>
          <p:cNvSpPr>
            <a:spLocks noGrp="1"/>
          </p:cNvSpPr>
          <p:nvPr>
            <p:ph type="sldNum" sz="quarter" idx="5"/>
          </p:nvPr>
        </p:nvSpPr>
        <p:spPr/>
        <p:txBody>
          <a:bodyPr/>
          <a:lstStyle/>
          <a:p>
            <a:fld id="{9532AE0F-BA03-4B55-9612-B3021566E19B}" type="slidenum">
              <a:rPr lang="en-GB" smtClean="0"/>
              <a:t>33</a:t>
            </a:fld>
            <a:endParaRPr lang="en-GB"/>
          </a:p>
        </p:txBody>
      </p:sp>
    </p:spTree>
    <p:extLst>
      <p:ext uri="{BB962C8B-B14F-4D97-AF65-F5344CB8AC3E}">
        <p14:creationId xmlns:p14="http://schemas.microsoft.com/office/powerpoint/2010/main" val="6061024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err="1"/>
              <a:t>Because</a:t>
            </a:r>
            <a:r>
              <a:rPr lang="fi-FI" dirty="0"/>
              <a:t> </a:t>
            </a:r>
            <a:r>
              <a:rPr lang="fi-FI" dirty="0" err="1"/>
              <a:t>the</a:t>
            </a:r>
            <a:r>
              <a:rPr lang="fi-FI" dirty="0"/>
              <a:t> main </a:t>
            </a:r>
            <a:r>
              <a:rPr lang="fi-FI" dirty="0" err="1"/>
              <a:t>point</a:t>
            </a:r>
            <a:r>
              <a:rPr lang="fi-FI" dirty="0"/>
              <a:t> of </a:t>
            </a:r>
            <a:r>
              <a:rPr lang="fi-FI" dirty="0" err="1"/>
              <a:t>the</a:t>
            </a:r>
            <a:r>
              <a:rPr lang="fi-FI" dirty="0"/>
              <a:t> </a:t>
            </a:r>
            <a:r>
              <a:rPr lang="fi-FI" dirty="0" err="1"/>
              <a:t>example</a:t>
            </a:r>
            <a:r>
              <a:rPr lang="fi-FI" dirty="0"/>
              <a:t> </a:t>
            </a:r>
            <a:r>
              <a:rPr lang="fi-FI" dirty="0" err="1"/>
              <a:t>study</a:t>
            </a:r>
            <a:r>
              <a:rPr lang="fi-FI" dirty="0"/>
              <a:t> </a:t>
            </a:r>
            <a:r>
              <a:rPr lang="fi-FI" dirty="0" err="1"/>
              <a:t>was</a:t>
            </a:r>
            <a:r>
              <a:rPr lang="fi-FI" dirty="0"/>
              <a:t> to </a:t>
            </a:r>
            <a:r>
              <a:rPr lang="fi-FI" dirty="0" err="1"/>
              <a:t>identify</a:t>
            </a:r>
            <a:r>
              <a:rPr lang="fi-FI" dirty="0"/>
              <a:t> </a:t>
            </a:r>
            <a:r>
              <a:rPr lang="fi-FI" dirty="0" err="1"/>
              <a:t>regressors</a:t>
            </a:r>
            <a:r>
              <a:rPr lang="fi-FI" dirty="0"/>
              <a:t> for </a:t>
            </a:r>
            <a:r>
              <a:rPr lang="fi-FI" dirty="0" err="1"/>
              <a:t>the</a:t>
            </a:r>
            <a:r>
              <a:rPr lang="fi-FI" dirty="0"/>
              <a:t> </a:t>
            </a:r>
            <a:r>
              <a:rPr lang="fi-FI" dirty="0" err="1"/>
              <a:t>imaging</a:t>
            </a:r>
            <a:r>
              <a:rPr lang="fi-FI" dirty="0"/>
              <a:t> </a:t>
            </a:r>
            <a:r>
              <a:rPr lang="fi-FI" dirty="0" err="1"/>
              <a:t>study</a:t>
            </a:r>
            <a:r>
              <a:rPr lang="fi-FI" dirty="0"/>
              <a:t>, </a:t>
            </a:r>
            <a:r>
              <a:rPr lang="fi-FI" dirty="0" err="1"/>
              <a:t>the</a:t>
            </a:r>
            <a:r>
              <a:rPr lang="fi-FI" dirty="0"/>
              <a:t> </a:t>
            </a:r>
            <a:r>
              <a:rPr lang="fi-FI" dirty="0" err="1"/>
              <a:t>authors</a:t>
            </a:r>
            <a:r>
              <a:rPr lang="fi-FI" dirty="0"/>
              <a:t> </a:t>
            </a:r>
            <a:r>
              <a:rPr lang="fi-FI" dirty="0" err="1"/>
              <a:t>did</a:t>
            </a:r>
            <a:r>
              <a:rPr lang="fi-FI" dirty="0"/>
              <a:t> </a:t>
            </a:r>
            <a:r>
              <a:rPr lang="fi-FI" dirty="0" err="1"/>
              <a:t>not</a:t>
            </a:r>
            <a:r>
              <a:rPr lang="fi-FI" dirty="0"/>
              <a:t> </a:t>
            </a:r>
            <a:r>
              <a:rPr lang="fi-FI" dirty="0" err="1"/>
              <a:t>perform</a:t>
            </a:r>
            <a:r>
              <a:rPr lang="fi-FI" dirty="0"/>
              <a:t> </a:t>
            </a:r>
            <a:r>
              <a:rPr lang="fi-FI" dirty="0" err="1"/>
              <a:t>any</a:t>
            </a:r>
            <a:r>
              <a:rPr lang="fi-FI" dirty="0"/>
              <a:t> </a:t>
            </a:r>
            <a:r>
              <a:rPr lang="fi-FI" dirty="0" err="1"/>
              <a:t>model</a:t>
            </a:r>
            <a:r>
              <a:rPr lang="fi-FI" dirty="0"/>
              <a:t> </a:t>
            </a:r>
            <a:r>
              <a:rPr lang="fi-FI" dirty="0" err="1"/>
              <a:t>comparison</a:t>
            </a:r>
            <a:r>
              <a:rPr lang="fi-FI" dirty="0"/>
              <a:t>.  For </a:t>
            </a:r>
            <a:r>
              <a:rPr lang="fi-FI" dirty="0" err="1"/>
              <a:t>their</a:t>
            </a:r>
            <a:r>
              <a:rPr lang="fi-FI" dirty="0"/>
              <a:t> </a:t>
            </a:r>
            <a:r>
              <a:rPr lang="fi-FI" dirty="0" err="1"/>
              <a:t>study</a:t>
            </a:r>
            <a:r>
              <a:rPr lang="fi-FI" dirty="0"/>
              <a:t>, </a:t>
            </a:r>
            <a:r>
              <a:rPr lang="fi-FI" dirty="0" err="1"/>
              <a:t>the</a:t>
            </a:r>
            <a:r>
              <a:rPr lang="fi-FI" dirty="0"/>
              <a:t> main </a:t>
            </a:r>
            <a:r>
              <a:rPr lang="fi-FI" dirty="0" err="1"/>
              <a:t>point</a:t>
            </a:r>
            <a:r>
              <a:rPr lang="fi-FI" dirty="0"/>
              <a:t> </a:t>
            </a:r>
            <a:r>
              <a:rPr lang="fi-FI" dirty="0" err="1"/>
              <a:t>was</a:t>
            </a:r>
            <a:r>
              <a:rPr lang="fi-FI" dirty="0"/>
              <a:t> to </a:t>
            </a:r>
            <a:r>
              <a:rPr lang="fi-FI" dirty="0" err="1"/>
              <a:t>identify</a:t>
            </a:r>
            <a:r>
              <a:rPr lang="fi-FI" dirty="0"/>
              <a:t> </a:t>
            </a:r>
            <a:r>
              <a:rPr lang="fi-FI" dirty="0" err="1"/>
              <a:t>the</a:t>
            </a:r>
            <a:r>
              <a:rPr lang="fi-FI" dirty="0"/>
              <a:t> </a:t>
            </a:r>
            <a:r>
              <a:rPr lang="fi-FI" dirty="0" err="1"/>
              <a:t>regressor</a:t>
            </a:r>
            <a:r>
              <a:rPr lang="fi-FI" dirty="0"/>
              <a:t>, </a:t>
            </a:r>
            <a:r>
              <a:rPr lang="fi-FI" dirty="0" err="1"/>
              <a:t>not</a:t>
            </a:r>
            <a:r>
              <a:rPr lang="fi-FI" dirty="0"/>
              <a:t> to </a:t>
            </a:r>
            <a:r>
              <a:rPr lang="fi-FI" dirty="0" err="1"/>
              <a:t>find</a:t>
            </a:r>
            <a:r>
              <a:rPr lang="fi-FI" dirty="0"/>
              <a:t> </a:t>
            </a:r>
            <a:r>
              <a:rPr lang="fi-FI" dirty="0" err="1"/>
              <a:t>the</a:t>
            </a:r>
            <a:r>
              <a:rPr lang="fi-FI" dirty="0"/>
              <a:t> </a:t>
            </a:r>
            <a:r>
              <a:rPr lang="fi-FI" dirty="0" err="1"/>
              <a:t>exact</a:t>
            </a:r>
            <a:r>
              <a:rPr lang="fi-FI" dirty="0"/>
              <a:t> </a:t>
            </a:r>
            <a:r>
              <a:rPr lang="fi-FI" dirty="0" err="1"/>
              <a:t>model</a:t>
            </a:r>
            <a:r>
              <a:rPr lang="fi-FI" dirty="0"/>
              <a:t> </a:t>
            </a:r>
            <a:r>
              <a:rPr lang="fi-FI" dirty="0" err="1"/>
              <a:t>with</a:t>
            </a:r>
            <a:r>
              <a:rPr lang="fi-FI" dirty="0"/>
              <a:t> </a:t>
            </a:r>
            <a:r>
              <a:rPr lang="fi-FI" dirty="0" err="1"/>
              <a:t>the</a:t>
            </a:r>
            <a:r>
              <a:rPr lang="fi-FI" dirty="0"/>
              <a:t> </a:t>
            </a:r>
            <a:r>
              <a:rPr lang="fi-FI" dirty="0" err="1"/>
              <a:t>best</a:t>
            </a:r>
            <a:r>
              <a:rPr lang="fi-FI" dirty="0"/>
              <a:t> </a:t>
            </a:r>
            <a:r>
              <a:rPr lang="fi-FI" dirty="0" err="1"/>
              <a:t>explanatory</a:t>
            </a:r>
            <a:r>
              <a:rPr lang="fi-FI" dirty="0"/>
              <a:t> </a:t>
            </a:r>
            <a:r>
              <a:rPr lang="fi-FI" dirty="0" err="1"/>
              <a:t>power</a:t>
            </a:r>
            <a:r>
              <a:rPr lang="fi-FI" dirty="0"/>
              <a:t>.  </a:t>
            </a:r>
            <a:r>
              <a:rPr lang="fi-FI" dirty="0" err="1"/>
              <a:t>So</a:t>
            </a:r>
            <a:r>
              <a:rPr lang="fi-FI" dirty="0"/>
              <a:t> </a:t>
            </a:r>
            <a:r>
              <a:rPr lang="fi-FI" dirty="0" err="1"/>
              <a:t>what</a:t>
            </a:r>
            <a:r>
              <a:rPr lang="fi-FI" dirty="0"/>
              <a:t> </a:t>
            </a:r>
            <a:r>
              <a:rPr lang="fi-FI" dirty="0" err="1"/>
              <a:t>kind</a:t>
            </a:r>
            <a:r>
              <a:rPr lang="fi-FI" dirty="0"/>
              <a:t> of </a:t>
            </a:r>
            <a:r>
              <a:rPr lang="fi-FI" dirty="0" err="1"/>
              <a:t>evalation</a:t>
            </a:r>
            <a:r>
              <a:rPr lang="fi-FI" dirty="0"/>
              <a:t> is </a:t>
            </a:r>
            <a:r>
              <a:rPr lang="fi-FI" dirty="0" err="1"/>
              <a:t>necessary</a:t>
            </a:r>
            <a:r>
              <a:rPr lang="fi-FI" dirty="0"/>
              <a:t> </a:t>
            </a:r>
            <a:r>
              <a:rPr lang="fi-FI" dirty="0" err="1"/>
              <a:t>depends</a:t>
            </a:r>
            <a:r>
              <a:rPr lang="fi-FI" dirty="0"/>
              <a:t> on </a:t>
            </a:r>
            <a:r>
              <a:rPr lang="fi-FI" dirty="0" err="1"/>
              <a:t>the</a:t>
            </a:r>
            <a:r>
              <a:rPr lang="fi-FI" dirty="0"/>
              <a:t> </a:t>
            </a:r>
            <a:r>
              <a:rPr lang="fi-FI" dirty="0" err="1"/>
              <a:t>purpose</a:t>
            </a:r>
            <a:r>
              <a:rPr lang="fi-FI" dirty="0"/>
              <a:t> of </a:t>
            </a:r>
            <a:r>
              <a:rPr lang="fi-FI" dirty="0" err="1"/>
              <a:t>the</a:t>
            </a:r>
            <a:r>
              <a:rPr lang="fi-FI" dirty="0"/>
              <a:t> </a:t>
            </a:r>
            <a:r>
              <a:rPr lang="fi-FI" dirty="0" err="1"/>
              <a:t>model</a:t>
            </a:r>
            <a:r>
              <a:rPr lang="fi-FI" dirty="0"/>
              <a:t>. </a:t>
            </a:r>
          </a:p>
          <a:p>
            <a:endParaRPr lang="fi-FI" dirty="0"/>
          </a:p>
          <a:p>
            <a:pPr marL="0" marR="0" lvl="0" indent="0" algn="l" defTabSz="914400" rtl="0" eaLnBrk="1" fontAlgn="auto" latinLnBrk="0" hangingPunct="1">
              <a:lnSpc>
                <a:spcPct val="100000"/>
              </a:lnSpc>
              <a:spcBef>
                <a:spcPts val="0"/>
              </a:spcBef>
              <a:spcAft>
                <a:spcPts val="0"/>
              </a:spcAft>
              <a:buClrTx/>
              <a:buSzTx/>
              <a:buFontTx/>
              <a:buNone/>
              <a:tabLst/>
              <a:defRPr/>
            </a:pPr>
            <a:r>
              <a:rPr lang="fi-FI" dirty="0" err="1"/>
              <a:t>Often</a:t>
            </a:r>
            <a:r>
              <a:rPr lang="fi-FI" dirty="0"/>
              <a:t> </a:t>
            </a:r>
            <a:r>
              <a:rPr lang="fi-FI" dirty="0" err="1"/>
              <a:t>models</a:t>
            </a:r>
            <a:r>
              <a:rPr lang="fi-FI" dirty="0"/>
              <a:t> </a:t>
            </a:r>
            <a:r>
              <a:rPr lang="fi-FI" dirty="0" err="1"/>
              <a:t>are</a:t>
            </a:r>
            <a:r>
              <a:rPr lang="fi-FI" dirty="0"/>
              <a:t> </a:t>
            </a:r>
            <a:r>
              <a:rPr lang="fi-FI" dirty="0" err="1"/>
              <a:t>used</a:t>
            </a:r>
            <a:r>
              <a:rPr lang="fi-FI" dirty="0"/>
              <a:t> for </a:t>
            </a:r>
            <a:r>
              <a:rPr lang="fi-FI" dirty="0" err="1"/>
              <a:t>the</a:t>
            </a:r>
            <a:r>
              <a:rPr lang="fi-FI" dirty="0"/>
              <a:t> </a:t>
            </a:r>
            <a:r>
              <a:rPr lang="fi-FI" dirty="0" err="1"/>
              <a:t>describing</a:t>
            </a:r>
            <a:r>
              <a:rPr lang="fi-FI" dirty="0"/>
              <a:t> data, </a:t>
            </a:r>
            <a:r>
              <a:rPr lang="fi-FI" dirty="0" err="1"/>
              <a:t>or</a:t>
            </a:r>
            <a:r>
              <a:rPr lang="fi-FI" dirty="0"/>
              <a:t> </a:t>
            </a:r>
            <a:r>
              <a:rPr lang="fi-FI" dirty="0" err="1"/>
              <a:t>predicting</a:t>
            </a:r>
            <a:r>
              <a:rPr lang="fi-FI" dirty="0"/>
              <a:t> data. If </a:t>
            </a:r>
            <a:r>
              <a:rPr lang="fi-FI" dirty="0" err="1"/>
              <a:t>the</a:t>
            </a:r>
            <a:r>
              <a:rPr lang="fi-FI" dirty="0"/>
              <a:t> </a:t>
            </a:r>
            <a:r>
              <a:rPr lang="fi-FI" dirty="0" err="1"/>
              <a:t>purpose</a:t>
            </a:r>
            <a:r>
              <a:rPr lang="fi-FI" dirty="0"/>
              <a:t> of </a:t>
            </a:r>
            <a:r>
              <a:rPr lang="fi-FI" dirty="0" err="1"/>
              <a:t>the</a:t>
            </a:r>
            <a:r>
              <a:rPr lang="fi-FI" dirty="0"/>
              <a:t> </a:t>
            </a:r>
            <a:r>
              <a:rPr lang="fi-FI" dirty="0" err="1"/>
              <a:t>model</a:t>
            </a:r>
            <a:r>
              <a:rPr lang="fi-FI" dirty="0"/>
              <a:t> is to </a:t>
            </a:r>
            <a:r>
              <a:rPr lang="fi-FI" dirty="0" err="1"/>
              <a:t>describe</a:t>
            </a:r>
            <a:r>
              <a:rPr lang="fi-FI" dirty="0"/>
              <a:t> </a:t>
            </a:r>
            <a:r>
              <a:rPr lang="fi-FI" dirty="0" err="1"/>
              <a:t>or</a:t>
            </a:r>
            <a:r>
              <a:rPr lang="fi-FI" dirty="0"/>
              <a:t> </a:t>
            </a:r>
            <a:r>
              <a:rPr lang="fi-FI" dirty="0" err="1"/>
              <a:t>predict</a:t>
            </a:r>
            <a:r>
              <a:rPr lang="fi-FI" dirty="0"/>
              <a:t> data, </a:t>
            </a:r>
            <a:r>
              <a:rPr lang="fi-FI" dirty="0" err="1"/>
              <a:t>model</a:t>
            </a:r>
            <a:r>
              <a:rPr lang="fi-FI" dirty="0"/>
              <a:t> </a:t>
            </a:r>
            <a:r>
              <a:rPr lang="fi-FI" dirty="0" err="1"/>
              <a:t>comparison</a:t>
            </a:r>
            <a:r>
              <a:rPr lang="fi-FI" dirty="0"/>
              <a:t> is </a:t>
            </a:r>
            <a:r>
              <a:rPr lang="fi-FI" dirty="0" err="1"/>
              <a:t>essential</a:t>
            </a:r>
            <a:endParaRPr lang="fi-FI" dirty="0"/>
          </a:p>
          <a:p>
            <a:endParaRPr lang="fi-FI" dirty="0"/>
          </a:p>
          <a:p>
            <a:r>
              <a:rPr lang="fi-FI" dirty="0"/>
              <a:t>In </a:t>
            </a:r>
            <a:r>
              <a:rPr lang="fi-FI" dirty="0" err="1"/>
              <a:t>this</a:t>
            </a:r>
            <a:r>
              <a:rPr lang="fi-FI" dirty="0"/>
              <a:t> case it is </a:t>
            </a:r>
            <a:r>
              <a:rPr lang="fi-FI" dirty="0" err="1"/>
              <a:t>essential</a:t>
            </a:r>
            <a:r>
              <a:rPr lang="fi-FI" dirty="0"/>
              <a:t> to </a:t>
            </a:r>
            <a:r>
              <a:rPr lang="fi-FI" dirty="0" err="1"/>
              <a:t>compare</a:t>
            </a:r>
            <a:r>
              <a:rPr lang="fi-FI" dirty="0"/>
              <a:t> </a:t>
            </a:r>
            <a:r>
              <a:rPr lang="fi-FI" dirty="0" err="1"/>
              <a:t>your</a:t>
            </a:r>
            <a:r>
              <a:rPr lang="fi-FI" dirty="0"/>
              <a:t> </a:t>
            </a:r>
            <a:r>
              <a:rPr lang="fi-FI" dirty="0" err="1"/>
              <a:t>model</a:t>
            </a:r>
            <a:r>
              <a:rPr lang="fi-FI" dirty="0"/>
              <a:t> to </a:t>
            </a:r>
            <a:r>
              <a:rPr lang="fi-FI" dirty="0" err="1"/>
              <a:t>other</a:t>
            </a:r>
            <a:r>
              <a:rPr lang="fi-FI" dirty="0"/>
              <a:t> </a:t>
            </a:r>
            <a:r>
              <a:rPr lang="fi-FI" dirty="0" err="1"/>
              <a:t>models</a:t>
            </a:r>
            <a:r>
              <a:rPr lang="fi-FI" dirty="0"/>
              <a:t> in </a:t>
            </a:r>
            <a:r>
              <a:rPr lang="fi-FI" dirty="0" err="1"/>
              <a:t>the</a:t>
            </a:r>
            <a:r>
              <a:rPr lang="fi-FI" dirty="0"/>
              <a:t> </a:t>
            </a:r>
            <a:r>
              <a:rPr lang="fi-FI" dirty="0" err="1"/>
              <a:t>literature</a:t>
            </a:r>
            <a:r>
              <a:rPr lang="fi-FI" dirty="0"/>
              <a:t> . </a:t>
            </a:r>
          </a:p>
          <a:p>
            <a:endParaRPr lang="fi-FI" dirty="0"/>
          </a:p>
          <a:p>
            <a:r>
              <a:rPr lang="fi-FI" dirty="0" err="1"/>
              <a:t>Refer</a:t>
            </a:r>
            <a:r>
              <a:rPr lang="fi-FI" dirty="0"/>
              <a:t> to </a:t>
            </a:r>
            <a:r>
              <a:rPr lang="fi-FI" dirty="0" err="1"/>
              <a:t>earlier</a:t>
            </a:r>
            <a:r>
              <a:rPr lang="fi-FI" dirty="0"/>
              <a:t> </a:t>
            </a:r>
            <a:r>
              <a:rPr lang="fi-FI" dirty="0" err="1"/>
              <a:t>lecture</a:t>
            </a:r>
            <a:r>
              <a:rPr lang="fi-FI" dirty="0"/>
              <a:t> on </a:t>
            </a:r>
            <a:r>
              <a:rPr lang="fi-FI" dirty="0" err="1"/>
              <a:t>model</a:t>
            </a:r>
            <a:r>
              <a:rPr lang="fi-FI" dirty="0"/>
              <a:t> </a:t>
            </a:r>
            <a:r>
              <a:rPr lang="fi-FI" dirty="0" err="1"/>
              <a:t>comparison</a:t>
            </a:r>
            <a:r>
              <a:rPr lang="fi-FI" dirty="0"/>
              <a:t> for info!</a:t>
            </a:r>
            <a:endParaRPr lang="en-GB" dirty="0"/>
          </a:p>
          <a:p>
            <a:endParaRPr lang="en-GB" dirty="0"/>
          </a:p>
        </p:txBody>
      </p:sp>
      <p:sp>
        <p:nvSpPr>
          <p:cNvPr id="4" name="Dian numeron paikkamerkki 3"/>
          <p:cNvSpPr>
            <a:spLocks noGrp="1"/>
          </p:cNvSpPr>
          <p:nvPr>
            <p:ph type="sldNum" sz="quarter" idx="5"/>
          </p:nvPr>
        </p:nvSpPr>
        <p:spPr/>
        <p:txBody>
          <a:bodyPr/>
          <a:lstStyle/>
          <a:p>
            <a:fld id="{9532AE0F-BA03-4B55-9612-B3021566E19B}" type="slidenum">
              <a:rPr lang="en-GB" smtClean="0"/>
              <a:t>34</a:t>
            </a:fld>
            <a:endParaRPr lang="en-GB"/>
          </a:p>
        </p:txBody>
      </p:sp>
    </p:spTree>
    <p:extLst>
      <p:ext uri="{BB962C8B-B14F-4D97-AF65-F5344CB8AC3E}">
        <p14:creationId xmlns:p14="http://schemas.microsoft.com/office/powerpoint/2010/main" val="21663996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en-GB" dirty="0"/>
          </a:p>
        </p:txBody>
      </p:sp>
      <p:sp>
        <p:nvSpPr>
          <p:cNvPr id="4" name="Dian numeron paikkamerkki 3"/>
          <p:cNvSpPr>
            <a:spLocks noGrp="1"/>
          </p:cNvSpPr>
          <p:nvPr>
            <p:ph type="sldNum" sz="quarter" idx="5"/>
          </p:nvPr>
        </p:nvSpPr>
        <p:spPr/>
        <p:txBody>
          <a:bodyPr/>
          <a:lstStyle/>
          <a:p>
            <a:fld id="{FC1F7B3E-CB27-4274-9C88-2E32A8BF2EDB}" type="slidenum">
              <a:rPr lang="en-GB" smtClean="0"/>
              <a:t>36</a:t>
            </a:fld>
            <a:endParaRPr lang="en-GB"/>
          </a:p>
        </p:txBody>
      </p:sp>
    </p:spTree>
    <p:extLst>
      <p:ext uri="{BB962C8B-B14F-4D97-AF65-F5344CB8AC3E}">
        <p14:creationId xmlns:p14="http://schemas.microsoft.com/office/powerpoint/2010/main" val="28909566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a:p>
            <a:r>
              <a:rPr lang="en-GB" dirty="0"/>
              <a:t>Rule number one of publishing: Do what we’ve tried to do here: clearly explain all the steps you took for building your model in a way your audience can understand. </a:t>
            </a:r>
          </a:p>
          <a:p>
            <a:endParaRPr lang="en-GB" dirty="0"/>
          </a:p>
        </p:txBody>
      </p:sp>
      <p:sp>
        <p:nvSpPr>
          <p:cNvPr id="4" name="Dian numeron paikkamerkki 3"/>
          <p:cNvSpPr>
            <a:spLocks noGrp="1"/>
          </p:cNvSpPr>
          <p:nvPr>
            <p:ph type="sldNum" sz="quarter" idx="5"/>
          </p:nvPr>
        </p:nvSpPr>
        <p:spPr/>
        <p:txBody>
          <a:bodyPr/>
          <a:lstStyle/>
          <a:p>
            <a:fld id="{9532AE0F-BA03-4B55-9612-B3021566E19B}" type="slidenum">
              <a:rPr lang="en-GB" smtClean="0"/>
              <a:t>37</a:t>
            </a:fld>
            <a:endParaRPr lang="en-GB"/>
          </a:p>
        </p:txBody>
      </p:sp>
    </p:spTree>
    <p:extLst>
      <p:ext uri="{BB962C8B-B14F-4D97-AF65-F5344CB8AC3E}">
        <p14:creationId xmlns:p14="http://schemas.microsoft.com/office/powerpoint/2010/main" val="34205948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en-GB" dirty="0"/>
          </a:p>
        </p:txBody>
      </p:sp>
      <p:sp>
        <p:nvSpPr>
          <p:cNvPr id="4" name="Dian numeron paikkamerkki 3"/>
          <p:cNvSpPr>
            <a:spLocks noGrp="1"/>
          </p:cNvSpPr>
          <p:nvPr>
            <p:ph type="sldNum" sz="quarter" idx="5"/>
          </p:nvPr>
        </p:nvSpPr>
        <p:spPr/>
        <p:txBody>
          <a:bodyPr/>
          <a:lstStyle/>
          <a:p>
            <a:fld id="{9532AE0F-BA03-4B55-9612-B3021566E19B}" type="slidenum">
              <a:rPr lang="en-GB" smtClean="0"/>
              <a:t>38</a:t>
            </a:fld>
            <a:endParaRPr lang="en-GB"/>
          </a:p>
        </p:txBody>
      </p:sp>
    </p:spTree>
    <p:extLst>
      <p:ext uri="{BB962C8B-B14F-4D97-AF65-F5344CB8AC3E}">
        <p14:creationId xmlns:p14="http://schemas.microsoft.com/office/powerpoint/2010/main" val="35290783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C1F7B3E-CB27-4274-9C88-2E32A8BF2EDB}" type="slidenum">
              <a:rPr lang="en-GB" smtClean="0"/>
              <a:t>39</a:t>
            </a:fld>
            <a:endParaRPr lang="en-GB"/>
          </a:p>
        </p:txBody>
      </p:sp>
    </p:spTree>
    <p:extLst>
      <p:ext uri="{BB962C8B-B14F-4D97-AF65-F5344CB8AC3E}">
        <p14:creationId xmlns:p14="http://schemas.microsoft.com/office/powerpoint/2010/main" val="15871398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 a linear process – involves iterations of the steps </a:t>
            </a:r>
          </a:p>
        </p:txBody>
      </p:sp>
      <p:sp>
        <p:nvSpPr>
          <p:cNvPr id="4" name="Slide Number Placeholder 3"/>
          <p:cNvSpPr>
            <a:spLocks noGrp="1"/>
          </p:cNvSpPr>
          <p:nvPr>
            <p:ph type="sldNum" sz="quarter" idx="5"/>
          </p:nvPr>
        </p:nvSpPr>
        <p:spPr/>
        <p:txBody>
          <a:bodyPr/>
          <a:lstStyle/>
          <a:p>
            <a:fld id="{FC1F7B3E-CB27-4274-9C88-2E32A8BF2EDB}" type="slidenum">
              <a:rPr lang="en-GB" smtClean="0"/>
              <a:t>6</a:t>
            </a:fld>
            <a:endParaRPr lang="en-GB"/>
          </a:p>
        </p:txBody>
      </p:sp>
    </p:spTree>
    <p:extLst>
      <p:ext uri="{BB962C8B-B14F-4D97-AF65-F5344CB8AC3E}">
        <p14:creationId xmlns:p14="http://schemas.microsoft.com/office/powerpoint/2010/main" val="34510087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C1F7B3E-CB27-4274-9C88-2E32A8BF2EDB}" type="slidenum">
              <a:rPr lang="en-GB" smtClean="0"/>
              <a:t>7</a:t>
            </a:fld>
            <a:endParaRPr lang="en-GB"/>
          </a:p>
        </p:txBody>
      </p:sp>
    </p:spTree>
    <p:extLst>
      <p:ext uri="{BB962C8B-B14F-4D97-AF65-F5344CB8AC3E}">
        <p14:creationId xmlns:p14="http://schemas.microsoft.com/office/powerpoint/2010/main" val="35920799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C1F7B3E-CB27-4274-9C88-2E32A8BF2EDB}" type="slidenum">
              <a:rPr lang="en-GB" smtClean="0"/>
              <a:t>8</a:t>
            </a:fld>
            <a:endParaRPr lang="en-GB"/>
          </a:p>
        </p:txBody>
      </p:sp>
    </p:spTree>
    <p:extLst>
      <p:ext uri="{BB962C8B-B14F-4D97-AF65-F5344CB8AC3E}">
        <p14:creationId xmlns:p14="http://schemas.microsoft.com/office/powerpoint/2010/main" val="34043210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Computational models force scientists to make </a:t>
            </a:r>
            <a:r>
              <a:rPr lang="en-GB" sz="1200" b="0" dirty="0"/>
              <a:t>their theories and predictions explicit </a:t>
            </a:r>
          </a:p>
        </p:txBody>
      </p:sp>
      <p:sp>
        <p:nvSpPr>
          <p:cNvPr id="4" name="Slide Number Placeholder 3"/>
          <p:cNvSpPr>
            <a:spLocks noGrp="1"/>
          </p:cNvSpPr>
          <p:nvPr>
            <p:ph type="sldNum" sz="quarter" idx="5"/>
          </p:nvPr>
        </p:nvSpPr>
        <p:spPr/>
        <p:txBody>
          <a:bodyPr/>
          <a:lstStyle/>
          <a:p>
            <a:fld id="{FC1F7B3E-CB27-4274-9C88-2E32A8BF2EDB}" type="slidenum">
              <a:rPr lang="en-GB" smtClean="0"/>
              <a:t>9</a:t>
            </a:fld>
            <a:endParaRPr lang="en-GB"/>
          </a:p>
        </p:txBody>
      </p:sp>
    </p:spTree>
    <p:extLst>
      <p:ext uri="{BB962C8B-B14F-4D97-AF65-F5344CB8AC3E}">
        <p14:creationId xmlns:p14="http://schemas.microsoft.com/office/powerpoint/2010/main" val="335260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1" i="1" u="sng" dirty="0"/>
          </a:p>
        </p:txBody>
      </p:sp>
      <p:sp>
        <p:nvSpPr>
          <p:cNvPr id="4" name="Slide Number Placeholder 3"/>
          <p:cNvSpPr>
            <a:spLocks noGrp="1"/>
          </p:cNvSpPr>
          <p:nvPr>
            <p:ph type="sldNum" sz="quarter" idx="5"/>
          </p:nvPr>
        </p:nvSpPr>
        <p:spPr/>
        <p:txBody>
          <a:bodyPr/>
          <a:lstStyle/>
          <a:p>
            <a:fld id="{FC1F7B3E-CB27-4274-9C88-2E32A8BF2EDB}" type="slidenum">
              <a:rPr lang="en-GB" smtClean="0"/>
              <a:t>10</a:t>
            </a:fld>
            <a:endParaRPr lang="en-GB"/>
          </a:p>
        </p:txBody>
      </p:sp>
    </p:spTree>
    <p:extLst>
      <p:ext uri="{BB962C8B-B14F-4D97-AF65-F5344CB8AC3E}">
        <p14:creationId xmlns:p14="http://schemas.microsoft.com/office/powerpoint/2010/main" val="11127059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FC1F7B3E-CB27-4274-9C88-2E32A8BF2EDB}" type="slidenum">
              <a:rPr lang="en-GB" smtClean="0"/>
              <a:t>11</a:t>
            </a:fld>
            <a:endParaRPr lang="en-GB"/>
          </a:p>
        </p:txBody>
      </p:sp>
    </p:spTree>
    <p:extLst>
      <p:ext uri="{BB962C8B-B14F-4D97-AF65-F5344CB8AC3E}">
        <p14:creationId xmlns:p14="http://schemas.microsoft.com/office/powerpoint/2010/main" val="3932539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448C3-3BA2-418F-8777-2B3C7F454CF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A3C1D3B-F9C9-4782-BCBA-682CF45AEB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08AF86A-913B-4FF6-8918-5BFC84BAD745}"/>
              </a:ext>
            </a:extLst>
          </p:cNvPr>
          <p:cNvSpPr>
            <a:spLocks noGrp="1"/>
          </p:cNvSpPr>
          <p:nvPr>
            <p:ph type="dt" sz="half" idx="10"/>
          </p:nvPr>
        </p:nvSpPr>
        <p:spPr/>
        <p:txBody>
          <a:bodyPr/>
          <a:lstStyle/>
          <a:p>
            <a:fld id="{C46F7024-0A86-4F06-B152-979583F9FD76}" type="datetimeFigureOut">
              <a:rPr lang="en-GB" smtClean="0"/>
              <a:t>29/05/2020</a:t>
            </a:fld>
            <a:endParaRPr lang="en-GB"/>
          </a:p>
        </p:txBody>
      </p:sp>
      <p:sp>
        <p:nvSpPr>
          <p:cNvPr id="5" name="Footer Placeholder 4">
            <a:extLst>
              <a:ext uri="{FF2B5EF4-FFF2-40B4-BE49-F238E27FC236}">
                <a16:creationId xmlns:a16="http://schemas.microsoft.com/office/drawing/2014/main" id="{D8F4D197-9BD7-40BB-861C-06E7E1A5253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123A2DF-18BC-427C-9B0E-DA7351D2C78A}"/>
              </a:ext>
            </a:extLst>
          </p:cNvPr>
          <p:cNvSpPr>
            <a:spLocks noGrp="1"/>
          </p:cNvSpPr>
          <p:nvPr>
            <p:ph type="sldNum" sz="quarter" idx="12"/>
          </p:nvPr>
        </p:nvSpPr>
        <p:spPr/>
        <p:txBody>
          <a:bodyPr/>
          <a:lstStyle/>
          <a:p>
            <a:fld id="{DFEE3E6B-C95B-4383-8D7D-9BD5BBE96D90}" type="slidenum">
              <a:rPr lang="en-GB" smtClean="0"/>
              <a:t>‹#›</a:t>
            </a:fld>
            <a:endParaRPr lang="en-GB"/>
          </a:p>
        </p:txBody>
      </p:sp>
    </p:spTree>
    <p:extLst>
      <p:ext uri="{BB962C8B-B14F-4D97-AF65-F5344CB8AC3E}">
        <p14:creationId xmlns:p14="http://schemas.microsoft.com/office/powerpoint/2010/main" val="357395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1BDD6-B1A2-40B4-BBEB-8CBB5BFFB9C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99866E4-FDD7-4ACD-B6F3-B5E0FB97E1E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C65E6B8-84F8-4F28-9D33-6234A60D31B8}"/>
              </a:ext>
            </a:extLst>
          </p:cNvPr>
          <p:cNvSpPr>
            <a:spLocks noGrp="1"/>
          </p:cNvSpPr>
          <p:nvPr>
            <p:ph type="dt" sz="half" idx="10"/>
          </p:nvPr>
        </p:nvSpPr>
        <p:spPr/>
        <p:txBody>
          <a:bodyPr/>
          <a:lstStyle/>
          <a:p>
            <a:fld id="{C46F7024-0A86-4F06-B152-979583F9FD76}" type="datetimeFigureOut">
              <a:rPr lang="en-GB" smtClean="0"/>
              <a:t>29/05/2020</a:t>
            </a:fld>
            <a:endParaRPr lang="en-GB"/>
          </a:p>
        </p:txBody>
      </p:sp>
      <p:sp>
        <p:nvSpPr>
          <p:cNvPr id="5" name="Footer Placeholder 4">
            <a:extLst>
              <a:ext uri="{FF2B5EF4-FFF2-40B4-BE49-F238E27FC236}">
                <a16:creationId xmlns:a16="http://schemas.microsoft.com/office/drawing/2014/main" id="{1E93E448-FCB2-4363-9B63-A6CDF4B8C88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432FEC-9ED1-4C5C-85C4-DE3026F43F38}"/>
              </a:ext>
            </a:extLst>
          </p:cNvPr>
          <p:cNvSpPr>
            <a:spLocks noGrp="1"/>
          </p:cNvSpPr>
          <p:nvPr>
            <p:ph type="sldNum" sz="quarter" idx="12"/>
          </p:nvPr>
        </p:nvSpPr>
        <p:spPr/>
        <p:txBody>
          <a:bodyPr/>
          <a:lstStyle/>
          <a:p>
            <a:fld id="{DFEE3E6B-C95B-4383-8D7D-9BD5BBE96D90}" type="slidenum">
              <a:rPr lang="en-GB" smtClean="0"/>
              <a:t>‹#›</a:t>
            </a:fld>
            <a:endParaRPr lang="en-GB"/>
          </a:p>
        </p:txBody>
      </p:sp>
    </p:spTree>
    <p:extLst>
      <p:ext uri="{BB962C8B-B14F-4D97-AF65-F5344CB8AC3E}">
        <p14:creationId xmlns:p14="http://schemas.microsoft.com/office/powerpoint/2010/main" val="13337659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F3AC5C-EC16-488F-95A5-2BD8D0DEA1B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BAB03DC-5751-4B86-AF6E-C9D21F04B7D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91ADF45-AF7F-4C70-9627-5F26C9099980}"/>
              </a:ext>
            </a:extLst>
          </p:cNvPr>
          <p:cNvSpPr>
            <a:spLocks noGrp="1"/>
          </p:cNvSpPr>
          <p:nvPr>
            <p:ph type="dt" sz="half" idx="10"/>
          </p:nvPr>
        </p:nvSpPr>
        <p:spPr/>
        <p:txBody>
          <a:bodyPr/>
          <a:lstStyle/>
          <a:p>
            <a:fld id="{C46F7024-0A86-4F06-B152-979583F9FD76}" type="datetimeFigureOut">
              <a:rPr lang="en-GB" smtClean="0"/>
              <a:t>29/05/2020</a:t>
            </a:fld>
            <a:endParaRPr lang="en-GB"/>
          </a:p>
        </p:txBody>
      </p:sp>
      <p:sp>
        <p:nvSpPr>
          <p:cNvPr id="5" name="Footer Placeholder 4">
            <a:extLst>
              <a:ext uri="{FF2B5EF4-FFF2-40B4-BE49-F238E27FC236}">
                <a16:creationId xmlns:a16="http://schemas.microsoft.com/office/drawing/2014/main" id="{9172272C-57E7-4C6D-B3B8-6C12DEE4D42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93A703A-8F52-42F2-9605-B123F28186B7}"/>
              </a:ext>
            </a:extLst>
          </p:cNvPr>
          <p:cNvSpPr>
            <a:spLocks noGrp="1"/>
          </p:cNvSpPr>
          <p:nvPr>
            <p:ph type="sldNum" sz="quarter" idx="12"/>
          </p:nvPr>
        </p:nvSpPr>
        <p:spPr/>
        <p:txBody>
          <a:bodyPr/>
          <a:lstStyle/>
          <a:p>
            <a:fld id="{DFEE3E6B-C95B-4383-8D7D-9BD5BBE96D90}" type="slidenum">
              <a:rPr lang="en-GB" smtClean="0"/>
              <a:t>‹#›</a:t>
            </a:fld>
            <a:endParaRPr lang="en-GB"/>
          </a:p>
        </p:txBody>
      </p:sp>
    </p:spTree>
    <p:extLst>
      <p:ext uri="{BB962C8B-B14F-4D97-AF65-F5344CB8AC3E}">
        <p14:creationId xmlns:p14="http://schemas.microsoft.com/office/powerpoint/2010/main" val="26375015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8081F-9236-47A7-A4B5-8980050A8D2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BDBA773-F2AA-4716-907B-290A34069D6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0F7AD44-EF61-4F00-9883-317F93FEFF4C}"/>
              </a:ext>
            </a:extLst>
          </p:cNvPr>
          <p:cNvSpPr>
            <a:spLocks noGrp="1"/>
          </p:cNvSpPr>
          <p:nvPr>
            <p:ph type="dt" sz="half" idx="10"/>
          </p:nvPr>
        </p:nvSpPr>
        <p:spPr/>
        <p:txBody>
          <a:bodyPr/>
          <a:lstStyle/>
          <a:p>
            <a:fld id="{C46F7024-0A86-4F06-B152-979583F9FD76}" type="datetimeFigureOut">
              <a:rPr lang="en-GB" smtClean="0"/>
              <a:t>29/05/2020</a:t>
            </a:fld>
            <a:endParaRPr lang="en-GB"/>
          </a:p>
        </p:txBody>
      </p:sp>
      <p:sp>
        <p:nvSpPr>
          <p:cNvPr id="5" name="Footer Placeholder 4">
            <a:extLst>
              <a:ext uri="{FF2B5EF4-FFF2-40B4-BE49-F238E27FC236}">
                <a16:creationId xmlns:a16="http://schemas.microsoft.com/office/drawing/2014/main" id="{27772C0F-B16C-4F7B-97B3-2ED3C8610C7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1752187-9095-4FFC-B341-E0B673F7299E}"/>
              </a:ext>
            </a:extLst>
          </p:cNvPr>
          <p:cNvSpPr>
            <a:spLocks noGrp="1"/>
          </p:cNvSpPr>
          <p:nvPr>
            <p:ph type="sldNum" sz="quarter" idx="12"/>
          </p:nvPr>
        </p:nvSpPr>
        <p:spPr/>
        <p:txBody>
          <a:bodyPr/>
          <a:lstStyle/>
          <a:p>
            <a:fld id="{DFEE3E6B-C95B-4383-8D7D-9BD5BBE96D90}" type="slidenum">
              <a:rPr lang="en-GB" smtClean="0"/>
              <a:t>‹#›</a:t>
            </a:fld>
            <a:endParaRPr lang="en-GB"/>
          </a:p>
        </p:txBody>
      </p:sp>
    </p:spTree>
    <p:extLst>
      <p:ext uri="{BB962C8B-B14F-4D97-AF65-F5344CB8AC3E}">
        <p14:creationId xmlns:p14="http://schemas.microsoft.com/office/powerpoint/2010/main" val="29792003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E1909-FAEB-412F-8CC5-D632BA30A0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F96C8B1-E93C-42C1-9A70-3CCE6CF2D12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1EF6F36-C99C-41F9-A11D-E3C6396E2C02}"/>
              </a:ext>
            </a:extLst>
          </p:cNvPr>
          <p:cNvSpPr>
            <a:spLocks noGrp="1"/>
          </p:cNvSpPr>
          <p:nvPr>
            <p:ph type="dt" sz="half" idx="10"/>
          </p:nvPr>
        </p:nvSpPr>
        <p:spPr/>
        <p:txBody>
          <a:bodyPr/>
          <a:lstStyle/>
          <a:p>
            <a:fld id="{C46F7024-0A86-4F06-B152-979583F9FD76}" type="datetimeFigureOut">
              <a:rPr lang="en-GB" smtClean="0"/>
              <a:t>29/05/2020</a:t>
            </a:fld>
            <a:endParaRPr lang="en-GB"/>
          </a:p>
        </p:txBody>
      </p:sp>
      <p:sp>
        <p:nvSpPr>
          <p:cNvPr id="5" name="Footer Placeholder 4">
            <a:extLst>
              <a:ext uri="{FF2B5EF4-FFF2-40B4-BE49-F238E27FC236}">
                <a16:creationId xmlns:a16="http://schemas.microsoft.com/office/drawing/2014/main" id="{0552DE26-F585-4B08-AE5A-75D0066FA11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9A6059B-CC55-4767-9DA2-605A926AC8F4}"/>
              </a:ext>
            </a:extLst>
          </p:cNvPr>
          <p:cNvSpPr>
            <a:spLocks noGrp="1"/>
          </p:cNvSpPr>
          <p:nvPr>
            <p:ph type="sldNum" sz="quarter" idx="12"/>
          </p:nvPr>
        </p:nvSpPr>
        <p:spPr/>
        <p:txBody>
          <a:bodyPr/>
          <a:lstStyle/>
          <a:p>
            <a:fld id="{DFEE3E6B-C95B-4383-8D7D-9BD5BBE96D90}" type="slidenum">
              <a:rPr lang="en-GB" smtClean="0"/>
              <a:t>‹#›</a:t>
            </a:fld>
            <a:endParaRPr lang="en-GB"/>
          </a:p>
        </p:txBody>
      </p:sp>
    </p:spTree>
    <p:extLst>
      <p:ext uri="{BB962C8B-B14F-4D97-AF65-F5344CB8AC3E}">
        <p14:creationId xmlns:p14="http://schemas.microsoft.com/office/powerpoint/2010/main" val="32426467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A1ED0-FD73-487F-A872-311981F4D83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4E8981C-F234-456F-8D91-C93AE458B5F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BCBD56E-D5B4-4305-A872-9D9323057CC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26D5A91-DA16-43BC-9F43-F9B5634D6233}"/>
              </a:ext>
            </a:extLst>
          </p:cNvPr>
          <p:cNvSpPr>
            <a:spLocks noGrp="1"/>
          </p:cNvSpPr>
          <p:nvPr>
            <p:ph type="dt" sz="half" idx="10"/>
          </p:nvPr>
        </p:nvSpPr>
        <p:spPr/>
        <p:txBody>
          <a:bodyPr/>
          <a:lstStyle/>
          <a:p>
            <a:fld id="{C46F7024-0A86-4F06-B152-979583F9FD76}" type="datetimeFigureOut">
              <a:rPr lang="en-GB" smtClean="0"/>
              <a:t>29/05/2020</a:t>
            </a:fld>
            <a:endParaRPr lang="en-GB"/>
          </a:p>
        </p:txBody>
      </p:sp>
      <p:sp>
        <p:nvSpPr>
          <p:cNvPr id="6" name="Footer Placeholder 5">
            <a:extLst>
              <a:ext uri="{FF2B5EF4-FFF2-40B4-BE49-F238E27FC236}">
                <a16:creationId xmlns:a16="http://schemas.microsoft.com/office/drawing/2014/main" id="{9E7B5C45-340C-4AA2-B562-777B40FE153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23DAD57-F5E1-4422-991C-A1ACCBEBB4CC}"/>
              </a:ext>
            </a:extLst>
          </p:cNvPr>
          <p:cNvSpPr>
            <a:spLocks noGrp="1"/>
          </p:cNvSpPr>
          <p:nvPr>
            <p:ph type="sldNum" sz="quarter" idx="12"/>
          </p:nvPr>
        </p:nvSpPr>
        <p:spPr/>
        <p:txBody>
          <a:bodyPr/>
          <a:lstStyle/>
          <a:p>
            <a:fld id="{DFEE3E6B-C95B-4383-8D7D-9BD5BBE96D90}" type="slidenum">
              <a:rPr lang="en-GB" smtClean="0"/>
              <a:t>‹#›</a:t>
            </a:fld>
            <a:endParaRPr lang="en-GB"/>
          </a:p>
        </p:txBody>
      </p:sp>
    </p:spTree>
    <p:extLst>
      <p:ext uri="{BB962C8B-B14F-4D97-AF65-F5344CB8AC3E}">
        <p14:creationId xmlns:p14="http://schemas.microsoft.com/office/powerpoint/2010/main" val="8994211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EEFF6-D8F3-4BFF-B2F9-4377A1089B3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A2D9D15-AB3F-4D58-9F39-8822F962F05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9400FD0-ECD9-4145-8C59-0F9C0C2A0A0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6EB36D7-87ED-4FBF-B7A8-6129AF494E6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00DDE54-14D7-40E2-842F-A4A86D52A75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4A193C2-ECD2-4BA7-A3F5-50C6026D9E7F}"/>
              </a:ext>
            </a:extLst>
          </p:cNvPr>
          <p:cNvSpPr>
            <a:spLocks noGrp="1"/>
          </p:cNvSpPr>
          <p:nvPr>
            <p:ph type="dt" sz="half" idx="10"/>
          </p:nvPr>
        </p:nvSpPr>
        <p:spPr/>
        <p:txBody>
          <a:bodyPr/>
          <a:lstStyle/>
          <a:p>
            <a:fld id="{C46F7024-0A86-4F06-B152-979583F9FD76}" type="datetimeFigureOut">
              <a:rPr lang="en-GB" smtClean="0"/>
              <a:t>29/05/2020</a:t>
            </a:fld>
            <a:endParaRPr lang="en-GB"/>
          </a:p>
        </p:txBody>
      </p:sp>
      <p:sp>
        <p:nvSpPr>
          <p:cNvPr id="8" name="Footer Placeholder 7">
            <a:extLst>
              <a:ext uri="{FF2B5EF4-FFF2-40B4-BE49-F238E27FC236}">
                <a16:creationId xmlns:a16="http://schemas.microsoft.com/office/drawing/2014/main" id="{5410DB86-1EA1-47B0-99A0-6633EB2B7A9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53B9B52-4320-4399-81E7-B8AD565DE0FD}"/>
              </a:ext>
            </a:extLst>
          </p:cNvPr>
          <p:cNvSpPr>
            <a:spLocks noGrp="1"/>
          </p:cNvSpPr>
          <p:nvPr>
            <p:ph type="sldNum" sz="quarter" idx="12"/>
          </p:nvPr>
        </p:nvSpPr>
        <p:spPr/>
        <p:txBody>
          <a:bodyPr/>
          <a:lstStyle/>
          <a:p>
            <a:fld id="{DFEE3E6B-C95B-4383-8D7D-9BD5BBE96D90}" type="slidenum">
              <a:rPr lang="en-GB" smtClean="0"/>
              <a:t>‹#›</a:t>
            </a:fld>
            <a:endParaRPr lang="en-GB"/>
          </a:p>
        </p:txBody>
      </p:sp>
    </p:spTree>
    <p:extLst>
      <p:ext uri="{BB962C8B-B14F-4D97-AF65-F5344CB8AC3E}">
        <p14:creationId xmlns:p14="http://schemas.microsoft.com/office/powerpoint/2010/main" val="37128890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AE0C0-4535-448F-BDA4-C2B66378F72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7FCDDE1-904B-413E-B499-80D4A1F8850F}"/>
              </a:ext>
            </a:extLst>
          </p:cNvPr>
          <p:cNvSpPr>
            <a:spLocks noGrp="1"/>
          </p:cNvSpPr>
          <p:nvPr>
            <p:ph type="dt" sz="half" idx="10"/>
          </p:nvPr>
        </p:nvSpPr>
        <p:spPr/>
        <p:txBody>
          <a:bodyPr/>
          <a:lstStyle/>
          <a:p>
            <a:fld id="{C46F7024-0A86-4F06-B152-979583F9FD76}" type="datetimeFigureOut">
              <a:rPr lang="en-GB" smtClean="0"/>
              <a:t>29/05/2020</a:t>
            </a:fld>
            <a:endParaRPr lang="en-GB"/>
          </a:p>
        </p:txBody>
      </p:sp>
      <p:sp>
        <p:nvSpPr>
          <p:cNvPr id="4" name="Footer Placeholder 3">
            <a:extLst>
              <a:ext uri="{FF2B5EF4-FFF2-40B4-BE49-F238E27FC236}">
                <a16:creationId xmlns:a16="http://schemas.microsoft.com/office/drawing/2014/main" id="{D2C703FA-4113-400A-978C-6666E277086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2145E8A-6E06-459F-BD78-51DC59A970CD}"/>
              </a:ext>
            </a:extLst>
          </p:cNvPr>
          <p:cNvSpPr>
            <a:spLocks noGrp="1"/>
          </p:cNvSpPr>
          <p:nvPr>
            <p:ph type="sldNum" sz="quarter" idx="12"/>
          </p:nvPr>
        </p:nvSpPr>
        <p:spPr/>
        <p:txBody>
          <a:bodyPr/>
          <a:lstStyle/>
          <a:p>
            <a:fld id="{DFEE3E6B-C95B-4383-8D7D-9BD5BBE96D90}" type="slidenum">
              <a:rPr lang="en-GB" smtClean="0"/>
              <a:t>‹#›</a:t>
            </a:fld>
            <a:endParaRPr lang="en-GB"/>
          </a:p>
        </p:txBody>
      </p:sp>
    </p:spTree>
    <p:extLst>
      <p:ext uri="{BB962C8B-B14F-4D97-AF65-F5344CB8AC3E}">
        <p14:creationId xmlns:p14="http://schemas.microsoft.com/office/powerpoint/2010/main" val="36663322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AF762B-3D35-4633-8707-44BA26A36D63}"/>
              </a:ext>
            </a:extLst>
          </p:cNvPr>
          <p:cNvSpPr>
            <a:spLocks noGrp="1"/>
          </p:cNvSpPr>
          <p:nvPr>
            <p:ph type="dt" sz="half" idx="10"/>
          </p:nvPr>
        </p:nvSpPr>
        <p:spPr/>
        <p:txBody>
          <a:bodyPr/>
          <a:lstStyle/>
          <a:p>
            <a:fld id="{C46F7024-0A86-4F06-B152-979583F9FD76}" type="datetimeFigureOut">
              <a:rPr lang="en-GB" smtClean="0"/>
              <a:t>29/05/2020</a:t>
            </a:fld>
            <a:endParaRPr lang="en-GB"/>
          </a:p>
        </p:txBody>
      </p:sp>
      <p:sp>
        <p:nvSpPr>
          <p:cNvPr id="3" name="Footer Placeholder 2">
            <a:extLst>
              <a:ext uri="{FF2B5EF4-FFF2-40B4-BE49-F238E27FC236}">
                <a16:creationId xmlns:a16="http://schemas.microsoft.com/office/drawing/2014/main" id="{EB80E79A-C53E-4B74-AA38-811B7D9AA6B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C17FECB-ADDB-4013-9C0A-BBD0DD637F6F}"/>
              </a:ext>
            </a:extLst>
          </p:cNvPr>
          <p:cNvSpPr>
            <a:spLocks noGrp="1"/>
          </p:cNvSpPr>
          <p:nvPr>
            <p:ph type="sldNum" sz="quarter" idx="12"/>
          </p:nvPr>
        </p:nvSpPr>
        <p:spPr/>
        <p:txBody>
          <a:bodyPr/>
          <a:lstStyle/>
          <a:p>
            <a:fld id="{DFEE3E6B-C95B-4383-8D7D-9BD5BBE96D90}" type="slidenum">
              <a:rPr lang="en-GB" smtClean="0"/>
              <a:t>‹#›</a:t>
            </a:fld>
            <a:endParaRPr lang="en-GB"/>
          </a:p>
        </p:txBody>
      </p:sp>
    </p:spTree>
    <p:extLst>
      <p:ext uri="{BB962C8B-B14F-4D97-AF65-F5344CB8AC3E}">
        <p14:creationId xmlns:p14="http://schemas.microsoft.com/office/powerpoint/2010/main" val="560236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ED53F-9C16-4516-BF8A-39063BBA43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76ADDC9-E23B-476B-99DF-435B94021BD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F680921-3160-466A-A5E7-924760B7D6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B6E9B4-C9D1-4FC5-BBBF-926CA37F9720}"/>
              </a:ext>
            </a:extLst>
          </p:cNvPr>
          <p:cNvSpPr>
            <a:spLocks noGrp="1"/>
          </p:cNvSpPr>
          <p:nvPr>
            <p:ph type="dt" sz="half" idx="10"/>
          </p:nvPr>
        </p:nvSpPr>
        <p:spPr/>
        <p:txBody>
          <a:bodyPr/>
          <a:lstStyle/>
          <a:p>
            <a:fld id="{C46F7024-0A86-4F06-B152-979583F9FD76}" type="datetimeFigureOut">
              <a:rPr lang="en-GB" smtClean="0"/>
              <a:t>29/05/2020</a:t>
            </a:fld>
            <a:endParaRPr lang="en-GB"/>
          </a:p>
        </p:txBody>
      </p:sp>
      <p:sp>
        <p:nvSpPr>
          <p:cNvPr id="6" name="Footer Placeholder 5">
            <a:extLst>
              <a:ext uri="{FF2B5EF4-FFF2-40B4-BE49-F238E27FC236}">
                <a16:creationId xmlns:a16="http://schemas.microsoft.com/office/drawing/2014/main" id="{D76F32DB-B28B-481D-B2F3-93FE3EE7F86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9A6A327-F80D-4D47-BDD4-A172D163F2E8}"/>
              </a:ext>
            </a:extLst>
          </p:cNvPr>
          <p:cNvSpPr>
            <a:spLocks noGrp="1"/>
          </p:cNvSpPr>
          <p:nvPr>
            <p:ph type="sldNum" sz="quarter" idx="12"/>
          </p:nvPr>
        </p:nvSpPr>
        <p:spPr/>
        <p:txBody>
          <a:bodyPr/>
          <a:lstStyle/>
          <a:p>
            <a:fld id="{DFEE3E6B-C95B-4383-8D7D-9BD5BBE96D90}" type="slidenum">
              <a:rPr lang="en-GB" smtClean="0"/>
              <a:t>‹#›</a:t>
            </a:fld>
            <a:endParaRPr lang="en-GB"/>
          </a:p>
        </p:txBody>
      </p:sp>
    </p:spTree>
    <p:extLst>
      <p:ext uri="{BB962C8B-B14F-4D97-AF65-F5344CB8AC3E}">
        <p14:creationId xmlns:p14="http://schemas.microsoft.com/office/powerpoint/2010/main" val="11584338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8BCF5-55F1-4A52-B52A-A2CD339BAB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2866764-7769-404E-B6C0-198EA8058BB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443F358-0277-464E-8CB5-753A9BA90A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453A57-1D35-4B21-AEBE-5E8BF9114DB1}"/>
              </a:ext>
            </a:extLst>
          </p:cNvPr>
          <p:cNvSpPr>
            <a:spLocks noGrp="1"/>
          </p:cNvSpPr>
          <p:nvPr>
            <p:ph type="dt" sz="half" idx="10"/>
          </p:nvPr>
        </p:nvSpPr>
        <p:spPr/>
        <p:txBody>
          <a:bodyPr/>
          <a:lstStyle/>
          <a:p>
            <a:fld id="{C46F7024-0A86-4F06-B152-979583F9FD76}" type="datetimeFigureOut">
              <a:rPr lang="en-GB" smtClean="0"/>
              <a:t>29/05/2020</a:t>
            </a:fld>
            <a:endParaRPr lang="en-GB"/>
          </a:p>
        </p:txBody>
      </p:sp>
      <p:sp>
        <p:nvSpPr>
          <p:cNvPr id="6" name="Footer Placeholder 5">
            <a:extLst>
              <a:ext uri="{FF2B5EF4-FFF2-40B4-BE49-F238E27FC236}">
                <a16:creationId xmlns:a16="http://schemas.microsoft.com/office/drawing/2014/main" id="{7B565ABB-A9AE-4604-B522-CCE84F29217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960980C-79DA-405D-9345-B7EC86D18E61}"/>
              </a:ext>
            </a:extLst>
          </p:cNvPr>
          <p:cNvSpPr>
            <a:spLocks noGrp="1"/>
          </p:cNvSpPr>
          <p:nvPr>
            <p:ph type="sldNum" sz="quarter" idx="12"/>
          </p:nvPr>
        </p:nvSpPr>
        <p:spPr/>
        <p:txBody>
          <a:bodyPr/>
          <a:lstStyle/>
          <a:p>
            <a:fld id="{DFEE3E6B-C95B-4383-8D7D-9BD5BBE96D90}" type="slidenum">
              <a:rPr lang="en-GB" smtClean="0"/>
              <a:t>‹#›</a:t>
            </a:fld>
            <a:endParaRPr lang="en-GB"/>
          </a:p>
        </p:txBody>
      </p:sp>
    </p:spTree>
    <p:extLst>
      <p:ext uri="{BB962C8B-B14F-4D97-AF65-F5344CB8AC3E}">
        <p14:creationId xmlns:p14="http://schemas.microsoft.com/office/powerpoint/2010/main" val="14924517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269FA9-382F-4C2F-B10A-AFD7D4DC04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B08AC1D-DAF6-461A-83D5-E32EEA5618C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E86C5EB-2914-4ED2-87C3-23E10BA117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6F7024-0A86-4F06-B152-979583F9FD76}" type="datetimeFigureOut">
              <a:rPr lang="en-GB" smtClean="0"/>
              <a:t>29/05/2020</a:t>
            </a:fld>
            <a:endParaRPr lang="en-GB"/>
          </a:p>
        </p:txBody>
      </p:sp>
      <p:sp>
        <p:nvSpPr>
          <p:cNvPr id="5" name="Footer Placeholder 4">
            <a:extLst>
              <a:ext uri="{FF2B5EF4-FFF2-40B4-BE49-F238E27FC236}">
                <a16:creationId xmlns:a16="http://schemas.microsoft.com/office/drawing/2014/main" id="{7BF662F3-762A-4E8E-A810-352CC2C33E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13CB55D-A210-45BE-BFC8-3E80A6FED0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EE3E6B-C95B-4383-8D7D-9BD5BBE96D90}" type="slidenum">
              <a:rPr lang="en-GB" smtClean="0"/>
              <a:t>‹#›</a:t>
            </a:fld>
            <a:endParaRPr lang="en-GB"/>
          </a:p>
        </p:txBody>
      </p:sp>
    </p:spTree>
    <p:extLst>
      <p:ext uri="{BB962C8B-B14F-4D97-AF65-F5344CB8AC3E}">
        <p14:creationId xmlns:p14="http://schemas.microsoft.com/office/powerpoint/2010/main" val="26858297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8" Type="http://schemas.openxmlformats.org/officeDocument/2006/relationships/chart" Target="../charts/chart2.xml"/><Relationship Id="rId3" Type="http://schemas.openxmlformats.org/officeDocument/2006/relationships/slideLayout" Target="../slideLayouts/slideLayout2.xml"/><Relationship Id="rId7" Type="http://schemas.openxmlformats.org/officeDocument/2006/relationships/chart" Target="../charts/chart1.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13.xml"/><Relationship Id="rId9"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5.m4a"/><Relationship Id="rId1" Type="http://schemas.openxmlformats.org/officeDocument/2006/relationships/audio" Target="NULL" TargetMode="Externa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5.m4a"/><Relationship Id="rId1" Type="http://schemas.openxmlformats.org/officeDocument/2006/relationships/audio" Target="NULL" TargetMode="Externa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7.m4a"/><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1.emf"/><Relationship Id="rId2" Type="http://schemas.microsoft.com/office/2007/relationships/media" Target="../media/media17.m4a"/><Relationship Id="rId1" Type="http://schemas.openxmlformats.org/officeDocument/2006/relationships/audio" Target="NULL" TargetMode="Externa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microsoft.com/office/2007/relationships/media" Target="../media/media18.m4a"/><Relationship Id="rId1" Type="http://schemas.openxmlformats.org/officeDocument/2006/relationships/audio" Target="NULL" TargetMode="Externa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2.png"/><Relationship Id="rId4"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5.emf"/><Relationship Id="rId5" Type="http://schemas.openxmlformats.org/officeDocument/2006/relationships/image" Target="../media/image14.emf"/><Relationship Id="rId4"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1.emf"/><Relationship Id="rId5" Type="http://schemas.openxmlformats.org/officeDocument/2006/relationships/image" Target="../media/image16.png"/><Relationship Id="rId4"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2.png"/><Relationship Id="rId4"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2.png"/><Relationship Id="rId4" Type="http://schemas.openxmlformats.org/officeDocument/2006/relationships/notesSlide" Target="../notesSlides/notesSlide26.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2.png"/><Relationship Id="rId4" Type="http://schemas.openxmlformats.org/officeDocument/2006/relationships/notesSlide" Target="../notesSlides/notesSlide28.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notesSlide" Target="../notesSlides/notesSlide29.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2.png"/><Relationship Id="rId5" Type="http://schemas.openxmlformats.org/officeDocument/2006/relationships/image" Target="../media/image17.png"/><Relationship Id="rId4" Type="http://schemas.openxmlformats.org/officeDocument/2006/relationships/notesSlide" Target="../notesSlides/notesSlide30.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2.png"/><Relationship Id="rId5" Type="http://schemas.openxmlformats.org/officeDocument/2006/relationships/image" Target="../media/image18.gif"/><Relationship Id="rId4" Type="http://schemas.openxmlformats.org/officeDocument/2006/relationships/notesSlide" Target="../notesSlides/notesSlide31.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2.png"/><Relationship Id="rId4" Type="http://schemas.openxmlformats.org/officeDocument/2006/relationships/notesSlide" Target="../notesSlides/notesSlide32.xml"/></Relationships>
</file>

<file path=ppt/slides/_rels/slide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33.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2.png"/><Relationship Id="rId4" Type="http://schemas.openxmlformats.org/officeDocument/2006/relationships/notesSlide" Target="../notesSlides/notesSlide34.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2.png"/><Relationship Id="rId4" Type="http://schemas.openxmlformats.org/officeDocument/2006/relationships/notesSlide" Target="../notesSlides/notesSlide35.xml"/></Relationships>
</file>

<file path=ppt/slides/_rels/slide39.xml.rels><?xml version="1.0" encoding="UTF-8" standalone="yes"?>
<Relationships xmlns="http://schemas.openxmlformats.org/package/2006/relationships"><Relationship Id="rId3" Type="http://schemas.openxmlformats.org/officeDocument/2006/relationships/hyperlink" Target="https://www.nibib.nih.gov/sites/default/files/Computational_Modeling_Fact_Sheet.pdf"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hyperlink" Target="https://doi.org/10.1016/j.neuroimage.2015.10.067"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5115D-A761-4FD7-BB3F-0FDB900AF871}"/>
              </a:ext>
            </a:extLst>
          </p:cNvPr>
          <p:cNvSpPr>
            <a:spLocks noGrp="1"/>
          </p:cNvSpPr>
          <p:nvPr>
            <p:ph type="title"/>
          </p:nvPr>
        </p:nvSpPr>
        <p:spPr>
          <a:xfrm>
            <a:off x="838200" y="2270854"/>
            <a:ext cx="10515600" cy="1325563"/>
          </a:xfrm>
          <a:solidFill>
            <a:schemeClr val="accent5">
              <a:lumMod val="20000"/>
              <a:lumOff val="80000"/>
            </a:schemeClr>
          </a:solidFill>
        </p:spPr>
        <p:txBody>
          <a:bodyPr/>
          <a:lstStyle/>
          <a:p>
            <a:r>
              <a:rPr lang="en-GB" dirty="0"/>
              <a:t>Computational modelling</a:t>
            </a:r>
          </a:p>
        </p:txBody>
      </p:sp>
      <p:sp>
        <p:nvSpPr>
          <p:cNvPr id="3" name="Content Placeholder 2">
            <a:extLst>
              <a:ext uri="{FF2B5EF4-FFF2-40B4-BE49-F238E27FC236}">
                <a16:creationId xmlns:a16="http://schemas.microsoft.com/office/drawing/2014/main" id="{D1AAC70E-3595-40AA-8AC3-C47E4D6EF7C6}"/>
              </a:ext>
            </a:extLst>
          </p:cNvPr>
          <p:cNvSpPr>
            <a:spLocks noGrp="1"/>
          </p:cNvSpPr>
          <p:nvPr>
            <p:ph idx="1"/>
          </p:nvPr>
        </p:nvSpPr>
        <p:spPr>
          <a:xfrm>
            <a:off x="838200" y="3880022"/>
            <a:ext cx="10515600" cy="986737"/>
          </a:xfrm>
          <a:solidFill>
            <a:schemeClr val="accent6">
              <a:lumMod val="20000"/>
              <a:lumOff val="80000"/>
            </a:schemeClr>
          </a:solidFill>
        </p:spPr>
        <p:txBody>
          <a:bodyPr>
            <a:normAutofit/>
          </a:bodyPr>
          <a:lstStyle/>
          <a:p>
            <a:pPr marL="0" indent="0">
              <a:buNone/>
            </a:pPr>
            <a:r>
              <a:rPr lang="en-GB" dirty="0"/>
              <a:t>Kirsten Thomas, Laura </a:t>
            </a:r>
            <a:r>
              <a:rPr lang="en-GB" dirty="0" err="1"/>
              <a:t>Convertino</a:t>
            </a:r>
            <a:r>
              <a:rPr lang="en-GB" dirty="0"/>
              <a:t>, Juho </a:t>
            </a:r>
            <a:r>
              <a:rPr lang="en-GB" dirty="0" err="1"/>
              <a:t>Aijala</a:t>
            </a:r>
            <a:endParaRPr lang="en-GB" dirty="0"/>
          </a:p>
          <a:p>
            <a:pPr marL="0" indent="0">
              <a:buNone/>
            </a:pPr>
            <a:r>
              <a:rPr lang="en-GB" dirty="0"/>
              <a:t>Expert: Dr Michael </a:t>
            </a:r>
            <a:r>
              <a:rPr lang="en-GB" dirty="0" err="1"/>
              <a:t>Moutoussis</a:t>
            </a:r>
            <a:endParaRPr lang="en-GB" dirty="0"/>
          </a:p>
        </p:txBody>
      </p:sp>
      <p:sp>
        <p:nvSpPr>
          <p:cNvPr id="4" name="TextBox 3">
            <a:extLst>
              <a:ext uri="{FF2B5EF4-FFF2-40B4-BE49-F238E27FC236}">
                <a16:creationId xmlns:a16="http://schemas.microsoft.com/office/drawing/2014/main" id="{90B41EE0-5CBD-4DC5-B908-5D6C55BE4F5F}"/>
              </a:ext>
            </a:extLst>
          </p:cNvPr>
          <p:cNvSpPr txBox="1"/>
          <p:nvPr/>
        </p:nvSpPr>
        <p:spPr>
          <a:xfrm>
            <a:off x="0" y="-199818"/>
            <a:ext cx="9497021" cy="1200329"/>
          </a:xfrm>
          <a:prstGeom prst="rect">
            <a:avLst/>
          </a:prstGeom>
          <a:solidFill>
            <a:srgbClr val="9AB8D2"/>
          </a:solidFill>
        </p:spPr>
        <p:txBody>
          <a:bodyPr wrap="square" rtlCol="0">
            <a:spAutoFit/>
          </a:bodyPr>
          <a:lstStyle/>
          <a:p>
            <a:endParaRPr lang="en-GB" dirty="0"/>
          </a:p>
          <a:p>
            <a:endParaRPr lang="en-GB" dirty="0"/>
          </a:p>
          <a:p>
            <a:endParaRPr lang="en-GB" dirty="0"/>
          </a:p>
          <a:p>
            <a:endParaRPr lang="en-GB" dirty="0"/>
          </a:p>
        </p:txBody>
      </p:sp>
      <p:pic>
        <p:nvPicPr>
          <p:cNvPr id="2050" name="Picture 2" descr="Academic Manual - UCL – University College London">
            <a:extLst>
              <a:ext uri="{FF2B5EF4-FFF2-40B4-BE49-F238E27FC236}">
                <a16:creationId xmlns:a16="http://schemas.microsoft.com/office/drawing/2014/main" id="{A69D2363-F0EF-411E-B9EF-D1D202E1EA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97021" y="0"/>
            <a:ext cx="2694979" cy="1000511"/>
          </a:xfrm>
          <a:prstGeom prst="rect">
            <a:avLst/>
          </a:prstGeom>
          <a:noFill/>
          <a:extLst>
            <a:ext uri="{909E8E84-426E-40DD-AFC4-6F175D3DCCD1}">
              <a14:hiddenFill xmlns:a14="http://schemas.microsoft.com/office/drawing/2010/main">
                <a:solidFill>
                  <a:srgbClr val="FFFFFF"/>
                </a:solidFill>
              </a14:hiddenFill>
            </a:ext>
          </a:extLst>
        </p:spPr>
      </p:pic>
      <p:pic>
        <p:nvPicPr>
          <p:cNvPr id="5" name="Recorded Sound slide 1">
            <a:hlinkClick r:id="" action="ppaction://media"/>
            <a:extLst>
              <a:ext uri="{FF2B5EF4-FFF2-40B4-BE49-F238E27FC236}">
                <a16:creationId xmlns:a16="http://schemas.microsoft.com/office/drawing/2014/main" id="{3873051E-3D92-4078-8805-815042CBB67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47580" y="6016689"/>
            <a:ext cx="609600" cy="609600"/>
          </a:xfrm>
          <a:prstGeom prst="rect">
            <a:avLst/>
          </a:prstGeom>
        </p:spPr>
      </p:pic>
    </p:spTree>
    <p:extLst>
      <p:ext uri="{BB962C8B-B14F-4D97-AF65-F5344CB8AC3E}">
        <p14:creationId xmlns:p14="http://schemas.microsoft.com/office/powerpoint/2010/main" val="1236055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26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8A1FA34-CC55-4A11-99C9-A035C76A6DCD}"/>
              </a:ext>
            </a:extLst>
          </p:cNvPr>
          <p:cNvSpPr/>
          <p:nvPr/>
        </p:nvSpPr>
        <p:spPr>
          <a:xfrm>
            <a:off x="333631" y="2310095"/>
            <a:ext cx="11392930" cy="383778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C3543F6-13A7-4A08-A970-D332E322BC20}"/>
              </a:ext>
            </a:extLst>
          </p:cNvPr>
          <p:cNvSpPr>
            <a:spLocks noGrp="1"/>
          </p:cNvSpPr>
          <p:nvPr>
            <p:ph type="title"/>
          </p:nvPr>
        </p:nvSpPr>
        <p:spPr>
          <a:xfrm>
            <a:off x="325395" y="256839"/>
            <a:ext cx="5684108" cy="912573"/>
          </a:xfrm>
        </p:spPr>
        <p:txBody>
          <a:bodyPr>
            <a:normAutofit/>
          </a:bodyPr>
          <a:lstStyle/>
          <a:p>
            <a:r>
              <a:rPr lang="en-GB" sz="3400" b="1" dirty="0"/>
              <a:t>Step 1 – Define the goal</a:t>
            </a:r>
          </a:p>
        </p:txBody>
      </p:sp>
      <p:sp>
        <p:nvSpPr>
          <p:cNvPr id="4" name="TextBox 3">
            <a:extLst>
              <a:ext uri="{FF2B5EF4-FFF2-40B4-BE49-F238E27FC236}">
                <a16:creationId xmlns:a16="http://schemas.microsoft.com/office/drawing/2014/main" id="{C986790C-9D83-4AFD-9C6B-4FB411E07A9B}"/>
              </a:ext>
            </a:extLst>
          </p:cNvPr>
          <p:cNvSpPr txBox="1"/>
          <p:nvPr/>
        </p:nvSpPr>
        <p:spPr>
          <a:xfrm>
            <a:off x="10705069" y="251460"/>
            <a:ext cx="1021492" cy="461665"/>
          </a:xfrm>
          <a:prstGeom prst="rect">
            <a:avLst/>
          </a:prstGeom>
          <a:noFill/>
        </p:spPr>
        <p:txBody>
          <a:bodyPr wrap="square" rtlCol="0">
            <a:spAutoFit/>
          </a:bodyPr>
          <a:lstStyle/>
          <a:p>
            <a:r>
              <a:rPr lang="en-GB" sz="2400" dirty="0"/>
              <a:t>Step 1</a:t>
            </a:r>
          </a:p>
        </p:txBody>
      </p:sp>
      <p:sp>
        <p:nvSpPr>
          <p:cNvPr id="5" name="TextBox 4">
            <a:extLst>
              <a:ext uri="{FF2B5EF4-FFF2-40B4-BE49-F238E27FC236}">
                <a16:creationId xmlns:a16="http://schemas.microsoft.com/office/drawing/2014/main" id="{495A405E-76C4-4FC0-82FB-0B3B28CF3F99}"/>
              </a:ext>
            </a:extLst>
          </p:cNvPr>
          <p:cNvSpPr txBox="1"/>
          <p:nvPr/>
        </p:nvSpPr>
        <p:spPr>
          <a:xfrm>
            <a:off x="160637" y="1296167"/>
            <a:ext cx="11565924" cy="430887"/>
          </a:xfrm>
          <a:prstGeom prst="rect">
            <a:avLst/>
          </a:prstGeom>
          <a:solidFill>
            <a:schemeClr val="accent5">
              <a:lumMod val="20000"/>
              <a:lumOff val="80000"/>
            </a:schemeClr>
          </a:solidFill>
          <a:ln>
            <a:solidFill>
              <a:schemeClr val="accent5">
                <a:lumMod val="20000"/>
                <a:lumOff val="80000"/>
              </a:schemeClr>
            </a:solidFill>
          </a:ln>
        </p:spPr>
        <p:txBody>
          <a:bodyPr wrap="square" rtlCol="0">
            <a:spAutoFit/>
          </a:bodyPr>
          <a:lstStyle/>
          <a:p>
            <a:r>
              <a:rPr lang="en-GB" sz="2200" dirty="0"/>
              <a:t>PURPOSE: Find a phenomenon and ask a question</a:t>
            </a:r>
          </a:p>
        </p:txBody>
      </p:sp>
      <p:sp>
        <p:nvSpPr>
          <p:cNvPr id="6" name="TextBox 5">
            <a:extLst>
              <a:ext uri="{FF2B5EF4-FFF2-40B4-BE49-F238E27FC236}">
                <a16:creationId xmlns:a16="http://schemas.microsoft.com/office/drawing/2014/main" id="{F89734BF-DCEE-40A9-AEAE-1E080A39B82E}"/>
              </a:ext>
            </a:extLst>
          </p:cNvPr>
          <p:cNvSpPr txBox="1"/>
          <p:nvPr/>
        </p:nvSpPr>
        <p:spPr>
          <a:xfrm>
            <a:off x="407683" y="2451370"/>
            <a:ext cx="11168231" cy="492443"/>
          </a:xfrm>
          <a:prstGeom prst="rect">
            <a:avLst/>
          </a:prstGeom>
          <a:noFill/>
        </p:spPr>
        <p:txBody>
          <a:bodyPr wrap="square" rtlCol="0">
            <a:spAutoFit/>
          </a:bodyPr>
          <a:lstStyle/>
          <a:p>
            <a:r>
              <a:rPr lang="en-GB" sz="2600" dirty="0"/>
              <a:t>Example – </a:t>
            </a:r>
            <a:r>
              <a:rPr lang="en-GB" sz="2600" i="1" dirty="0"/>
              <a:t>Neural signals encoding shifts in beliefs (</a:t>
            </a:r>
            <a:r>
              <a:rPr lang="en-GB" sz="2600" i="1" dirty="0" err="1"/>
              <a:t>Schwartenbeck</a:t>
            </a:r>
            <a:r>
              <a:rPr lang="en-GB" sz="2600" i="1" dirty="0"/>
              <a:t> et al., 2016) </a:t>
            </a:r>
          </a:p>
        </p:txBody>
      </p:sp>
      <p:sp>
        <p:nvSpPr>
          <p:cNvPr id="8" name="TextBox 7">
            <a:extLst>
              <a:ext uri="{FF2B5EF4-FFF2-40B4-BE49-F238E27FC236}">
                <a16:creationId xmlns:a16="http://schemas.microsoft.com/office/drawing/2014/main" id="{853CCDCD-2572-4660-8B50-F1C9F73916EB}"/>
              </a:ext>
            </a:extLst>
          </p:cNvPr>
          <p:cNvSpPr txBox="1"/>
          <p:nvPr/>
        </p:nvSpPr>
        <p:spPr>
          <a:xfrm>
            <a:off x="407683" y="3356620"/>
            <a:ext cx="9744224" cy="461665"/>
          </a:xfrm>
          <a:prstGeom prst="rect">
            <a:avLst/>
          </a:prstGeom>
          <a:noFill/>
        </p:spPr>
        <p:txBody>
          <a:bodyPr wrap="square" rtlCol="0">
            <a:spAutoFit/>
          </a:bodyPr>
          <a:lstStyle/>
          <a:p>
            <a:r>
              <a:rPr lang="en-GB" sz="2400" dirty="0"/>
              <a:t>Phenomenon: Psychosis involves deficits in </a:t>
            </a:r>
            <a:r>
              <a:rPr lang="en-GB" sz="2400" b="1" dirty="0"/>
              <a:t>belief updating</a:t>
            </a:r>
          </a:p>
        </p:txBody>
      </p:sp>
      <p:sp>
        <p:nvSpPr>
          <p:cNvPr id="10" name="TextBox 9">
            <a:extLst>
              <a:ext uri="{FF2B5EF4-FFF2-40B4-BE49-F238E27FC236}">
                <a16:creationId xmlns:a16="http://schemas.microsoft.com/office/drawing/2014/main" id="{12709A3B-0855-476F-9FDE-2FF07689D67F}"/>
              </a:ext>
            </a:extLst>
          </p:cNvPr>
          <p:cNvSpPr txBox="1"/>
          <p:nvPr/>
        </p:nvSpPr>
        <p:spPr>
          <a:xfrm>
            <a:off x="465439" y="4152085"/>
            <a:ext cx="9744224" cy="830997"/>
          </a:xfrm>
          <a:prstGeom prst="rect">
            <a:avLst/>
          </a:prstGeom>
          <a:noFill/>
        </p:spPr>
        <p:txBody>
          <a:bodyPr wrap="square" rtlCol="0">
            <a:spAutoFit/>
          </a:bodyPr>
          <a:lstStyle/>
          <a:p>
            <a:r>
              <a:rPr lang="en-GB" sz="2400" dirty="0"/>
              <a:t>Question: What is the role of dopamine in belief updating (encoding of meaningful information content)?</a:t>
            </a:r>
            <a:endParaRPr lang="en-GB" sz="2400" b="1" dirty="0"/>
          </a:p>
        </p:txBody>
      </p:sp>
      <p:sp>
        <p:nvSpPr>
          <p:cNvPr id="11" name="TextBox 10">
            <a:extLst>
              <a:ext uri="{FF2B5EF4-FFF2-40B4-BE49-F238E27FC236}">
                <a16:creationId xmlns:a16="http://schemas.microsoft.com/office/drawing/2014/main" id="{3DD77FDE-20BE-4A35-BC8F-FF2FC3077555}"/>
              </a:ext>
            </a:extLst>
          </p:cNvPr>
          <p:cNvSpPr txBox="1"/>
          <p:nvPr/>
        </p:nvSpPr>
        <p:spPr>
          <a:xfrm>
            <a:off x="465439" y="5284738"/>
            <a:ext cx="9744224" cy="461665"/>
          </a:xfrm>
          <a:prstGeom prst="rect">
            <a:avLst/>
          </a:prstGeom>
          <a:noFill/>
        </p:spPr>
        <p:txBody>
          <a:bodyPr wrap="square" rtlCol="0">
            <a:spAutoFit/>
          </a:bodyPr>
          <a:lstStyle/>
          <a:p>
            <a:r>
              <a:rPr lang="en-GB" sz="2400" dirty="0"/>
              <a:t>Goal: Develop a model to derive </a:t>
            </a:r>
            <a:r>
              <a:rPr lang="en-GB" sz="2400" b="1" dirty="0"/>
              <a:t>neuroimaging regressors</a:t>
            </a:r>
            <a:r>
              <a:rPr lang="en-GB" sz="2400" dirty="0"/>
              <a:t> for belief updating </a:t>
            </a:r>
            <a:endParaRPr lang="en-GB" sz="2400" b="1" dirty="0"/>
          </a:p>
        </p:txBody>
      </p:sp>
      <p:pic>
        <p:nvPicPr>
          <p:cNvPr id="7" name="Recorded Sound slide 10">
            <a:hlinkClick r:id="" action="ppaction://media"/>
            <a:extLst>
              <a:ext uri="{FF2B5EF4-FFF2-40B4-BE49-F238E27FC236}">
                <a16:creationId xmlns:a16="http://schemas.microsoft.com/office/drawing/2014/main" id="{82093A9E-4198-4C02-ACF9-0A30CCED989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16961" y="5870273"/>
            <a:ext cx="609600" cy="609600"/>
          </a:xfrm>
          <a:prstGeom prst="rect">
            <a:avLst/>
          </a:prstGeom>
        </p:spPr>
      </p:pic>
    </p:spTree>
    <p:extLst>
      <p:ext uri="{BB962C8B-B14F-4D97-AF65-F5344CB8AC3E}">
        <p14:creationId xmlns:p14="http://schemas.microsoft.com/office/powerpoint/2010/main" val="264106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4509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7"/>
                </p:tgtEl>
              </p:cMediaNode>
            </p:audio>
          </p:childTnLst>
        </p:cTn>
      </p:par>
    </p:tnLst>
    <p:bldLst>
      <p:bldP spid="6" grpId="0"/>
      <p:bldP spid="8" grpId="0"/>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543F6-13A7-4A08-A970-D332E322BC20}"/>
              </a:ext>
            </a:extLst>
          </p:cNvPr>
          <p:cNvSpPr>
            <a:spLocks noGrp="1"/>
          </p:cNvSpPr>
          <p:nvPr>
            <p:ph type="title"/>
          </p:nvPr>
        </p:nvSpPr>
        <p:spPr>
          <a:xfrm>
            <a:off x="411892" y="216405"/>
            <a:ext cx="5684108" cy="912573"/>
          </a:xfrm>
        </p:spPr>
        <p:txBody>
          <a:bodyPr>
            <a:normAutofit/>
          </a:bodyPr>
          <a:lstStyle/>
          <a:p>
            <a:r>
              <a:rPr lang="en-GB" sz="3400" b="1" dirty="0"/>
              <a:t>Step 2 – Literature review</a:t>
            </a:r>
          </a:p>
        </p:txBody>
      </p:sp>
      <p:sp>
        <p:nvSpPr>
          <p:cNvPr id="3" name="Content Placeholder 2">
            <a:extLst>
              <a:ext uri="{FF2B5EF4-FFF2-40B4-BE49-F238E27FC236}">
                <a16:creationId xmlns:a16="http://schemas.microsoft.com/office/drawing/2014/main" id="{4A96F46D-16D4-49E9-A701-9DBFE531CEC9}"/>
              </a:ext>
            </a:extLst>
          </p:cNvPr>
          <p:cNvSpPr>
            <a:spLocks noGrp="1"/>
          </p:cNvSpPr>
          <p:nvPr>
            <p:ph idx="1"/>
          </p:nvPr>
        </p:nvSpPr>
        <p:spPr>
          <a:xfrm>
            <a:off x="506627" y="2041574"/>
            <a:ext cx="10993395" cy="2236327"/>
          </a:xfrm>
        </p:spPr>
        <p:txBody>
          <a:bodyPr>
            <a:noAutofit/>
          </a:bodyPr>
          <a:lstStyle/>
          <a:p>
            <a:r>
              <a:rPr lang="en-GB" sz="2600" dirty="0"/>
              <a:t>Background of phenomenon</a:t>
            </a:r>
          </a:p>
          <a:p>
            <a:r>
              <a:rPr lang="en-GB" sz="2600" dirty="0"/>
              <a:t>Previous questions</a:t>
            </a:r>
          </a:p>
          <a:p>
            <a:r>
              <a:rPr lang="en-GB" sz="2600" dirty="0"/>
              <a:t>Previous hypotheses </a:t>
            </a:r>
          </a:p>
          <a:p>
            <a:r>
              <a:rPr lang="en-GB" sz="2600" dirty="0"/>
              <a:t>Previous models used </a:t>
            </a:r>
          </a:p>
        </p:txBody>
      </p:sp>
      <p:sp>
        <p:nvSpPr>
          <p:cNvPr id="4" name="TextBox 3">
            <a:extLst>
              <a:ext uri="{FF2B5EF4-FFF2-40B4-BE49-F238E27FC236}">
                <a16:creationId xmlns:a16="http://schemas.microsoft.com/office/drawing/2014/main" id="{C986790C-9D83-4AFD-9C6B-4FB411E07A9B}"/>
              </a:ext>
            </a:extLst>
          </p:cNvPr>
          <p:cNvSpPr txBox="1"/>
          <p:nvPr/>
        </p:nvSpPr>
        <p:spPr>
          <a:xfrm>
            <a:off x="11081951" y="103661"/>
            <a:ext cx="1021492" cy="461665"/>
          </a:xfrm>
          <a:prstGeom prst="rect">
            <a:avLst/>
          </a:prstGeom>
          <a:noFill/>
        </p:spPr>
        <p:txBody>
          <a:bodyPr wrap="square" rtlCol="0">
            <a:spAutoFit/>
          </a:bodyPr>
          <a:lstStyle/>
          <a:p>
            <a:r>
              <a:rPr lang="en-GB" sz="2400" dirty="0"/>
              <a:t>Step 2</a:t>
            </a:r>
          </a:p>
        </p:txBody>
      </p:sp>
      <p:sp>
        <p:nvSpPr>
          <p:cNvPr id="5" name="TextBox 4">
            <a:extLst>
              <a:ext uri="{FF2B5EF4-FFF2-40B4-BE49-F238E27FC236}">
                <a16:creationId xmlns:a16="http://schemas.microsoft.com/office/drawing/2014/main" id="{495A405E-76C4-4FC0-82FB-0B3B28CF3F99}"/>
              </a:ext>
            </a:extLst>
          </p:cNvPr>
          <p:cNvSpPr txBox="1"/>
          <p:nvPr/>
        </p:nvSpPr>
        <p:spPr>
          <a:xfrm>
            <a:off x="247134" y="1295801"/>
            <a:ext cx="11565924" cy="430887"/>
          </a:xfrm>
          <a:prstGeom prst="rect">
            <a:avLst/>
          </a:prstGeom>
          <a:solidFill>
            <a:schemeClr val="accent5">
              <a:lumMod val="20000"/>
              <a:lumOff val="80000"/>
            </a:schemeClr>
          </a:solidFill>
          <a:ln>
            <a:solidFill>
              <a:schemeClr val="accent5">
                <a:lumMod val="20000"/>
                <a:lumOff val="80000"/>
              </a:schemeClr>
            </a:solidFill>
          </a:ln>
        </p:spPr>
        <p:txBody>
          <a:bodyPr wrap="square" rtlCol="0">
            <a:spAutoFit/>
          </a:bodyPr>
          <a:lstStyle/>
          <a:p>
            <a:r>
              <a:rPr lang="en-GB" sz="2200" dirty="0"/>
              <a:t>PURPOSE: To gain important theoretical and experimental insight </a:t>
            </a:r>
          </a:p>
        </p:txBody>
      </p:sp>
      <p:sp>
        <p:nvSpPr>
          <p:cNvPr id="7" name="TextBox 6">
            <a:extLst>
              <a:ext uri="{FF2B5EF4-FFF2-40B4-BE49-F238E27FC236}">
                <a16:creationId xmlns:a16="http://schemas.microsoft.com/office/drawing/2014/main" id="{DB82E264-331C-486E-80CE-763B3DDB4019}"/>
              </a:ext>
            </a:extLst>
          </p:cNvPr>
          <p:cNvSpPr txBox="1"/>
          <p:nvPr/>
        </p:nvSpPr>
        <p:spPr>
          <a:xfrm>
            <a:off x="333630" y="4154432"/>
            <a:ext cx="11392930" cy="2308324"/>
          </a:xfrm>
          <a:prstGeom prst="rect">
            <a:avLst/>
          </a:prstGeom>
          <a:solidFill>
            <a:schemeClr val="accent6">
              <a:lumMod val="20000"/>
              <a:lumOff val="80000"/>
            </a:schemeClr>
          </a:solidFill>
          <a:ln>
            <a:solidFill>
              <a:schemeClr val="accent6">
                <a:lumMod val="20000"/>
                <a:lumOff val="80000"/>
              </a:schemeClr>
            </a:solidFill>
          </a:ln>
        </p:spPr>
        <p:txBody>
          <a:bodyPr wrap="square" rtlCol="0">
            <a:spAutoFit/>
          </a:bodyPr>
          <a:lstStyle/>
          <a:p>
            <a:r>
              <a:rPr lang="en-GB" sz="2400" i="1" dirty="0"/>
              <a:t>Example</a:t>
            </a:r>
          </a:p>
          <a:p>
            <a:endParaRPr lang="en-GB" sz="2400" dirty="0"/>
          </a:p>
          <a:p>
            <a:r>
              <a:rPr lang="en-GB" sz="2400" i="1" dirty="0"/>
              <a:t>Previous research:</a:t>
            </a:r>
          </a:p>
          <a:p>
            <a:r>
              <a:rPr lang="en-GB" sz="2400" dirty="0"/>
              <a:t>Dopamine involved in range of </a:t>
            </a:r>
            <a:r>
              <a:rPr lang="en-GB" sz="2400" i="1" dirty="0"/>
              <a:t>cognitive functions </a:t>
            </a:r>
            <a:r>
              <a:rPr lang="en-GB" sz="2400" dirty="0"/>
              <a:t>and </a:t>
            </a:r>
            <a:r>
              <a:rPr lang="en-GB" sz="2400" i="1" dirty="0"/>
              <a:t>belief formation</a:t>
            </a:r>
          </a:p>
          <a:p>
            <a:r>
              <a:rPr lang="en-GB" sz="2400" i="1" dirty="0"/>
              <a:t>Previous models: </a:t>
            </a:r>
          </a:p>
          <a:p>
            <a:r>
              <a:rPr lang="en-GB" sz="2400" dirty="0"/>
              <a:t>Reward Prediction Error – related to dopamine signalling </a:t>
            </a:r>
          </a:p>
        </p:txBody>
      </p:sp>
      <p:pic>
        <p:nvPicPr>
          <p:cNvPr id="8" name="Recorded Sound slide 11">
            <a:hlinkClick r:id="" action="ppaction://media"/>
            <a:extLst>
              <a:ext uri="{FF2B5EF4-FFF2-40B4-BE49-F238E27FC236}">
                <a16:creationId xmlns:a16="http://schemas.microsoft.com/office/drawing/2014/main" id="{E6491331-1C07-4053-89C4-64C0B509F63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05977" y="5853156"/>
            <a:ext cx="609600" cy="609600"/>
          </a:xfrm>
          <a:prstGeom prst="rect">
            <a:avLst/>
          </a:prstGeom>
        </p:spPr>
      </p:pic>
    </p:spTree>
    <p:extLst>
      <p:ext uri="{BB962C8B-B14F-4D97-AF65-F5344CB8AC3E}">
        <p14:creationId xmlns:p14="http://schemas.microsoft.com/office/powerpoint/2010/main" val="2242146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8600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8"/>
                </p:tgtEl>
              </p:cMediaNode>
            </p:audio>
          </p:childTnLst>
        </p:cTn>
      </p:par>
    </p:tnLst>
    <p:bldLst>
      <p:bldP spid="3" grpId="0" uiExpand="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543F6-13A7-4A08-A970-D332E322BC20}"/>
              </a:ext>
            </a:extLst>
          </p:cNvPr>
          <p:cNvSpPr>
            <a:spLocks noGrp="1"/>
          </p:cNvSpPr>
          <p:nvPr>
            <p:ph type="title"/>
          </p:nvPr>
        </p:nvSpPr>
        <p:spPr>
          <a:xfrm>
            <a:off x="411892" y="27830"/>
            <a:ext cx="5684108" cy="912573"/>
          </a:xfrm>
        </p:spPr>
        <p:txBody>
          <a:bodyPr>
            <a:normAutofit/>
          </a:bodyPr>
          <a:lstStyle/>
          <a:p>
            <a:r>
              <a:rPr lang="en-GB" sz="3400" b="1" dirty="0"/>
              <a:t>Step 3 – Identify ingredients</a:t>
            </a:r>
          </a:p>
        </p:txBody>
      </p:sp>
      <p:sp>
        <p:nvSpPr>
          <p:cNvPr id="3" name="Content Placeholder 2">
            <a:extLst>
              <a:ext uri="{FF2B5EF4-FFF2-40B4-BE49-F238E27FC236}">
                <a16:creationId xmlns:a16="http://schemas.microsoft.com/office/drawing/2014/main" id="{4A96F46D-16D4-49E9-A701-9DBFE531CEC9}"/>
              </a:ext>
            </a:extLst>
          </p:cNvPr>
          <p:cNvSpPr>
            <a:spLocks noGrp="1"/>
          </p:cNvSpPr>
          <p:nvPr>
            <p:ph idx="1"/>
          </p:nvPr>
        </p:nvSpPr>
        <p:spPr>
          <a:xfrm>
            <a:off x="533398" y="1697282"/>
            <a:ext cx="10993395" cy="1964724"/>
          </a:xfrm>
        </p:spPr>
        <p:txBody>
          <a:bodyPr>
            <a:noAutofit/>
          </a:bodyPr>
          <a:lstStyle/>
          <a:p>
            <a:r>
              <a:rPr lang="en-GB" sz="2200" dirty="0"/>
              <a:t>Variables and parameters</a:t>
            </a:r>
          </a:p>
          <a:p>
            <a:r>
              <a:rPr lang="en-GB" sz="2200" dirty="0"/>
              <a:t>Concepts that need to be represented as variables </a:t>
            </a:r>
            <a:r>
              <a:rPr lang="en-GB" sz="2200" i="1" dirty="0"/>
              <a:t>(e.g. value, utility, cost)</a:t>
            </a:r>
          </a:p>
          <a:p>
            <a:r>
              <a:rPr lang="en-GB" sz="2200" dirty="0"/>
              <a:t>Observable and latent variables</a:t>
            </a:r>
          </a:p>
          <a:p>
            <a:r>
              <a:rPr lang="en-GB" sz="2200" dirty="0"/>
              <a:t>Inputs and outputs </a:t>
            </a:r>
          </a:p>
        </p:txBody>
      </p:sp>
      <p:sp>
        <p:nvSpPr>
          <p:cNvPr id="4" name="TextBox 3">
            <a:extLst>
              <a:ext uri="{FF2B5EF4-FFF2-40B4-BE49-F238E27FC236}">
                <a16:creationId xmlns:a16="http://schemas.microsoft.com/office/drawing/2014/main" id="{C986790C-9D83-4AFD-9C6B-4FB411E07A9B}"/>
              </a:ext>
            </a:extLst>
          </p:cNvPr>
          <p:cNvSpPr txBox="1"/>
          <p:nvPr/>
        </p:nvSpPr>
        <p:spPr>
          <a:xfrm>
            <a:off x="11129318" y="75147"/>
            <a:ext cx="1021492" cy="461665"/>
          </a:xfrm>
          <a:prstGeom prst="rect">
            <a:avLst/>
          </a:prstGeom>
          <a:noFill/>
        </p:spPr>
        <p:txBody>
          <a:bodyPr wrap="square" rtlCol="0">
            <a:spAutoFit/>
          </a:bodyPr>
          <a:lstStyle/>
          <a:p>
            <a:r>
              <a:rPr lang="en-GB" sz="2400" dirty="0"/>
              <a:t>Step 3</a:t>
            </a:r>
          </a:p>
        </p:txBody>
      </p:sp>
      <p:sp>
        <p:nvSpPr>
          <p:cNvPr id="5" name="TextBox 4">
            <a:extLst>
              <a:ext uri="{FF2B5EF4-FFF2-40B4-BE49-F238E27FC236}">
                <a16:creationId xmlns:a16="http://schemas.microsoft.com/office/drawing/2014/main" id="{495A405E-76C4-4FC0-82FB-0B3B28CF3F99}"/>
              </a:ext>
            </a:extLst>
          </p:cNvPr>
          <p:cNvSpPr txBox="1"/>
          <p:nvPr/>
        </p:nvSpPr>
        <p:spPr>
          <a:xfrm>
            <a:off x="247134" y="949640"/>
            <a:ext cx="11565924" cy="430887"/>
          </a:xfrm>
          <a:prstGeom prst="rect">
            <a:avLst/>
          </a:prstGeom>
          <a:solidFill>
            <a:schemeClr val="accent5">
              <a:lumMod val="20000"/>
              <a:lumOff val="80000"/>
            </a:schemeClr>
          </a:solidFill>
          <a:ln>
            <a:solidFill>
              <a:schemeClr val="accent5">
                <a:lumMod val="20000"/>
                <a:lumOff val="80000"/>
              </a:schemeClr>
            </a:solidFill>
          </a:ln>
        </p:spPr>
        <p:txBody>
          <a:bodyPr wrap="square" rtlCol="0">
            <a:spAutoFit/>
          </a:bodyPr>
          <a:lstStyle/>
          <a:p>
            <a:r>
              <a:rPr lang="en-GB" sz="2200" dirty="0"/>
              <a:t>PURPOSE: To set up elements required and specific conditions to be satisfied</a:t>
            </a:r>
          </a:p>
        </p:txBody>
      </p:sp>
      <p:sp>
        <p:nvSpPr>
          <p:cNvPr id="8" name="TextBox 7">
            <a:extLst>
              <a:ext uri="{FF2B5EF4-FFF2-40B4-BE49-F238E27FC236}">
                <a16:creationId xmlns:a16="http://schemas.microsoft.com/office/drawing/2014/main" id="{64AA4D6B-A7D6-44CF-B313-75D626C8FDB6}"/>
              </a:ext>
            </a:extLst>
          </p:cNvPr>
          <p:cNvSpPr txBox="1"/>
          <p:nvPr/>
        </p:nvSpPr>
        <p:spPr>
          <a:xfrm>
            <a:off x="247134" y="3538127"/>
            <a:ext cx="11565924" cy="3046988"/>
          </a:xfrm>
          <a:prstGeom prst="rect">
            <a:avLst/>
          </a:prstGeom>
          <a:solidFill>
            <a:schemeClr val="accent6">
              <a:lumMod val="20000"/>
              <a:lumOff val="80000"/>
            </a:schemeClr>
          </a:solidFill>
          <a:ln>
            <a:solidFill>
              <a:schemeClr val="accent6">
                <a:lumMod val="20000"/>
                <a:lumOff val="80000"/>
              </a:schemeClr>
            </a:solidFill>
          </a:ln>
        </p:spPr>
        <p:txBody>
          <a:bodyPr wrap="square" rtlCol="0">
            <a:spAutoFit/>
          </a:bodyPr>
          <a:lstStyle/>
          <a:p>
            <a:r>
              <a:rPr lang="en-GB" sz="2400" i="1" dirty="0"/>
              <a:t>Example</a:t>
            </a:r>
          </a:p>
          <a:p>
            <a:endParaRPr lang="en-GB" sz="2400" dirty="0"/>
          </a:p>
          <a:p>
            <a:endParaRPr lang="en-GB" sz="2400" dirty="0"/>
          </a:p>
          <a:p>
            <a:endParaRPr lang="en-GB" sz="2400" dirty="0"/>
          </a:p>
          <a:p>
            <a:endParaRPr lang="en-GB" sz="2400" dirty="0"/>
          </a:p>
          <a:p>
            <a:endParaRPr lang="en-GB" sz="2400" dirty="0"/>
          </a:p>
          <a:p>
            <a:endParaRPr lang="en-GB" sz="2400" dirty="0"/>
          </a:p>
          <a:p>
            <a:endParaRPr lang="en-GB" sz="2400" dirty="0"/>
          </a:p>
        </p:txBody>
      </p:sp>
      <p:graphicFrame>
        <p:nvGraphicFramePr>
          <p:cNvPr id="7" name="Table 5">
            <a:extLst>
              <a:ext uri="{FF2B5EF4-FFF2-40B4-BE49-F238E27FC236}">
                <a16:creationId xmlns:a16="http://schemas.microsoft.com/office/drawing/2014/main" id="{21D9DDE2-BA7F-434D-B227-268A5F74A278}"/>
              </a:ext>
            </a:extLst>
          </p:cNvPr>
          <p:cNvGraphicFramePr>
            <a:graphicFrameLocks noGrp="1"/>
          </p:cNvGraphicFramePr>
          <p:nvPr>
            <p:extLst>
              <p:ext uri="{D42A27DB-BD31-4B8C-83A1-F6EECF244321}">
                <p14:modId xmlns:p14="http://schemas.microsoft.com/office/powerpoint/2010/main" val="527852200"/>
              </p:ext>
            </p:extLst>
          </p:nvPr>
        </p:nvGraphicFramePr>
        <p:xfrm>
          <a:off x="1441173" y="4149531"/>
          <a:ext cx="10085620" cy="2162731"/>
        </p:xfrm>
        <a:graphic>
          <a:graphicData uri="http://schemas.openxmlformats.org/drawingml/2006/table">
            <a:tbl>
              <a:tblPr firstRow="1" bandRow="1">
                <a:tableStyleId>{5C22544A-7EE6-4342-B048-85BDC9FD1C3A}</a:tableStyleId>
              </a:tblPr>
              <a:tblGrid>
                <a:gridCol w="5042810">
                  <a:extLst>
                    <a:ext uri="{9D8B030D-6E8A-4147-A177-3AD203B41FA5}">
                      <a16:colId xmlns:a16="http://schemas.microsoft.com/office/drawing/2014/main" val="636489458"/>
                    </a:ext>
                  </a:extLst>
                </a:gridCol>
                <a:gridCol w="5042810">
                  <a:extLst>
                    <a:ext uri="{9D8B030D-6E8A-4147-A177-3AD203B41FA5}">
                      <a16:colId xmlns:a16="http://schemas.microsoft.com/office/drawing/2014/main" val="2586323317"/>
                    </a:ext>
                  </a:extLst>
                </a:gridCol>
              </a:tblGrid>
              <a:tr h="705953">
                <a:tc>
                  <a:txBody>
                    <a:bodyPr/>
                    <a:lstStyle/>
                    <a:p>
                      <a:pPr algn="ctr"/>
                      <a:r>
                        <a:rPr lang="en-GB" sz="2400" dirty="0">
                          <a:solidFill>
                            <a:schemeClr val="tx1"/>
                          </a:solidFill>
                        </a:rPr>
                        <a:t>Surprise (information-theoretic)</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GB" sz="2400" dirty="0">
                          <a:solidFill>
                            <a:schemeClr val="tx1"/>
                          </a:solidFill>
                        </a:rPr>
                        <a:t>Epistemic value (Bayesian surprise)</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DFDF4"/>
                    </a:solidFill>
                  </a:tcPr>
                </a:tc>
                <a:extLst>
                  <a:ext uri="{0D108BD9-81ED-4DB2-BD59-A6C34878D82A}">
                    <a16:rowId xmlns:a16="http://schemas.microsoft.com/office/drawing/2014/main" val="2643409106"/>
                  </a:ext>
                </a:extLst>
              </a:tr>
              <a:tr h="801870">
                <a:tc>
                  <a:txBody>
                    <a:bodyPr/>
                    <a:lstStyle/>
                    <a:p>
                      <a:pPr algn="ctr"/>
                      <a:r>
                        <a:rPr lang="en-GB" sz="2400" i="1" dirty="0"/>
                        <a:t>Unexpectedness of observation</a:t>
                      </a: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i="1" kern="1200" dirty="0">
                          <a:solidFill>
                            <a:schemeClr val="dk1"/>
                          </a:solidFill>
                          <a:effectLst/>
                          <a:latin typeface="+mn-lt"/>
                          <a:ea typeface="+mn-ea"/>
                          <a:cs typeface="+mn-cs"/>
                        </a:rPr>
                        <a:t>Actual shifts in belief, model updating</a:t>
                      </a:r>
                      <a:endParaRPr lang="en-GB" sz="2400" kern="1200" dirty="0">
                        <a:solidFill>
                          <a:schemeClr val="dk1"/>
                        </a:solidFill>
                        <a:effectLst/>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DFDF4"/>
                    </a:solidFill>
                  </a:tcPr>
                </a:tc>
                <a:extLst>
                  <a:ext uri="{0D108BD9-81ED-4DB2-BD59-A6C34878D82A}">
                    <a16:rowId xmlns:a16="http://schemas.microsoft.com/office/drawing/2014/main" val="1746237501"/>
                  </a:ext>
                </a:extLst>
              </a:tr>
              <a:tr h="654908">
                <a:tc>
                  <a:txBody>
                    <a:bodyPr/>
                    <a:lstStyle/>
                    <a:p>
                      <a:pPr algn="ctr"/>
                      <a:r>
                        <a:rPr lang="en-GB" sz="2400" i="0" dirty="0"/>
                        <a:t>Uninformative surprise</a:t>
                      </a: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kern="1200" dirty="0">
                          <a:solidFill>
                            <a:schemeClr val="dk1"/>
                          </a:solidFill>
                          <a:effectLst/>
                          <a:latin typeface="+mn-lt"/>
                          <a:ea typeface="+mn-ea"/>
                          <a:cs typeface="+mn-cs"/>
                        </a:rPr>
                        <a:t>Meaningful information</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DFDF4"/>
                    </a:solidFill>
                  </a:tcPr>
                </a:tc>
                <a:extLst>
                  <a:ext uri="{0D108BD9-81ED-4DB2-BD59-A6C34878D82A}">
                    <a16:rowId xmlns:a16="http://schemas.microsoft.com/office/drawing/2014/main" val="890763860"/>
                  </a:ext>
                </a:extLst>
              </a:tr>
            </a:tbl>
          </a:graphicData>
        </a:graphic>
      </p:graphicFrame>
      <p:pic>
        <p:nvPicPr>
          <p:cNvPr id="9" name="Recorded Sound slide 12">
            <a:hlinkClick r:id="" action="ppaction://media"/>
            <a:extLst>
              <a:ext uri="{FF2B5EF4-FFF2-40B4-BE49-F238E27FC236}">
                <a16:creationId xmlns:a16="http://schemas.microsoft.com/office/drawing/2014/main" id="{85799D1B-2E00-4B55-B807-4F1EEB629F6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2724" y="5856741"/>
            <a:ext cx="609600" cy="609600"/>
          </a:xfrm>
          <a:prstGeom prst="rect">
            <a:avLst/>
          </a:prstGeom>
        </p:spPr>
      </p:pic>
    </p:spTree>
    <p:extLst>
      <p:ext uri="{BB962C8B-B14F-4D97-AF65-F5344CB8AC3E}">
        <p14:creationId xmlns:p14="http://schemas.microsoft.com/office/powerpoint/2010/main" val="2637122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25062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9"/>
                </p:tgtEl>
              </p:cMediaNode>
            </p:audio>
          </p:childTnLst>
        </p:cTn>
      </p:par>
    </p:tnLst>
    <p:bldLst>
      <p:bldP spid="3" grpId="0"/>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18B44-DE91-45F0-9968-A37816612933}"/>
              </a:ext>
            </a:extLst>
          </p:cNvPr>
          <p:cNvSpPr>
            <a:spLocks noGrp="1"/>
          </p:cNvSpPr>
          <p:nvPr>
            <p:ph type="title"/>
          </p:nvPr>
        </p:nvSpPr>
        <p:spPr>
          <a:xfrm>
            <a:off x="495300" y="349006"/>
            <a:ext cx="11117580" cy="746983"/>
          </a:xfrm>
          <a:solidFill>
            <a:schemeClr val="accent5">
              <a:lumMod val="20000"/>
              <a:lumOff val="80000"/>
            </a:schemeClr>
          </a:solidFill>
        </p:spPr>
        <p:txBody>
          <a:bodyPr>
            <a:normAutofit/>
          </a:bodyPr>
          <a:lstStyle/>
          <a:p>
            <a:r>
              <a:rPr lang="en-GB" sz="3400" b="1" dirty="0"/>
              <a:t>Experimental design</a:t>
            </a:r>
          </a:p>
        </p:txBody>
      </p:sp>
      <p:sp>
        <p:nvSpPr>
          <p:cNvPr id="6" name="TextBox 5">
            <a:extLst>
              <a:ext uri="{FF2B5EF4-FFF2-40B4-BE49-F238E27FC236}">
                <a16:creationId xmlns:a16="http://schemas.microsoft.com/office/drawing/2014/main" id="{C33B98DE-CFF6-40F9-8AE2-09E1CCC211CC}"/>
              </a:ext>
            </a:extLst>
          </p:cNvPr>
          <p:cNvSpPr txBox="1"/>
          <p:nvPr/>
        </p:nvSpPr>
        <p:spPr>
          <a:xfrm>
            <a:off x="219950" y="1403505"/>
            <a:ext cx="11667250" cy="5262979"/>
          </a:xfrm>
          <a:prstGeom prst="rect">
            <a:avLst/>
          </a:prstGeom>
          <a:solidFill>
            <a:schemeClr val="accent6">
              <a:lumMod val="20000"/>
              <a:lumOff val="80000"/>
            </a:schemeClr>
          </a:solidFill>
          <a:ln>
            <a:solidFill>
              <a:schemeClr val="accent6">
                <a:lumMod val="20000"/>
                <a:lumOff val="80000"/>
              </a:schemeClr>
            </a:solidFill>
          </a:ln>
        </p:spPr>
        <p:txBody>
          <a:bodyPr wrap="square" rtlCol="0">
            <a:spAutoFit/>
          </a:bodyPr>
          <a:lstStyle/>
          <a:p>
            <a:r>
              <a:rPr lang="en-GB" sz="2400" i="1" dirty="0"/>
              <a:t>Example</a:t>
            </a:r>
          </a:p>
          <a:p>
            <a:endParaRPr lang="en-GB" sz="2400" dirty="0"/>
          </a:p>
          <a:p>
            <a:endParaRPr lang="en-GB" sz="2400" dirty="0"/>
          </a:p>
          <a:p>
            <a:endParaRPr lang="en-GB" sz="2400" dirty="0"/>
          </a:p>
          <a:p>
            <a:r>
              <a:rPr lang="en-GB" sz="2400" dirty="0"/>
              <a:t> </a:t>
            </a:r>
          </a:p>
          <a:p>
            <a:endParaRPr lang="en-GB" sz="2400" dirty="0"/>
          </a:p>
          <a:p>
            <a:endParaRPr lang="en-GB" sz="2400" dirty="0"/>
          </a:p>
          <a:p>
            <a:endParaRPr lang="en-GB" sz="2400" dirty="0"/>
          </a:p>
          <a:p>
            <a:endParaRPr lang="en-GB" sz="2400" dirty="0"/>
          </a:p>
          <a:p>
            <a:endParaRPr lang="en-GB" sz="2400" dirty="0"/>
          </a:p>
          <a:p>
            <a:endParaRPr lang="en-GB" sz="2400" dirty="0"/>
          </a:p>
          <a:p>
            <a:endParaRPr lang="en-GB" sz="2400" dirty="0"/>
          </a:p>
          <a:p>
            <a:endParaRPr lang="en-GB" sz="2400" dirty="0"/>
          </a:p>
          <a:p>
            <a:endParaRPr lang="en-GB" sz="2400" dirty="0"/>
          </a:p>
        </p:txBody>
      </p:sp>
      <p:pic>
        <p:nvPicPr>
          <p:cNvPr id="5" name="Picture 4">
            <a:extLst>
              <a:ext uri="{FF2B5EF4-FFF2-40B4-BE49-F238E27FC236}">
                <a16:creationId xmlns:a16="http://schemas.microsoft.com/office/drawing/2014/main" id="{12416DBC-3B55-4EFB-8A54-E10E87FB7643}"/>
              </a:ext>
            </a:extLst>
          </p:cNvPr>
          <p:cNvPicPr/>
          <p:nvPr/>
        </p:nvPicPr>
        <p:blipFill rotWithShape="1">
          <a:blip r:embed="rId5">
            <a:extLst>
              <a:ext uri="{28A0092B-C50C-407E-A947-70E740481C1C}">
                <a14:useLocalDpi xmlns:a14="http://schemas.microsoft.com/office/drawing/2010/main" val="0"/>
              </a:ext>
            </a:extLst>
          </a:blip>
          <a:srcRect l="51835" t="15515" r="17131"/>
          <a:stretch/>
        </p:blipFill>
        <p:spPr bwMode="auto">
          <a:xfrm>
            <a:off x="8288440" y="2486917"/>
            <a:ext cx="3018192" cy="3926729"/>
          </a:xfrm>
          <a:prstGeom prst="rect">
            <a:avLst/>
          </a:prstGeom>
          <a:noFill/>
          <a:ln>
            <a:noFill/>
          </a:ln>
        </p:spPr>
      </p:pic>
      <p:sp>
        <p:nvSpPr>
          <p:cNvPr id="3" name="TextBox 2">
            <a:extLst>
              <a:ext uri="{FF2B5EF4-FFF2-40B4-BE49-F238E27FC236}">
                <a16:creationId xmlns:a16="http://schemas.microsoft.com/office/drawing/2014/main" id="{CD19D24C-BD3A-4686-BE9B-C05E95FF5BB2}"/>
              </a:ext>
            </a:extLst>
          </p:cNvPr>
          <p:cNvSpPr txBox="1"/>
          <p:nvPr/>
        </p:nvSpPr>
        <p:spPr>
          <a:xfrm>
            <a:off x="1561328" y="1545102"/>
            <a:ext cx="4644905" cy="800219"/>
          </a:xfrm>
          <a:prstGeom prst="rect">
            <a:avLst/>
          </a:prstGeom>
          <a:noFill/>
        </p:spPr>
        <p:txBody>
          <a:bodyPr wrap="square" rtlCol="0">
            <a:spAutoFit/>
          </a:bodyPr>
          <a:lstStyle/>
          <a:p>
            <a:pPr algn="ctr"/>
            <a:r>
              <a:rPr lang="en-GB" sz="2400" b="1" i="1" dirty="0"/>
              <a:t>Informative trial</a:t>
            </a:r>
          </a:p>
          <a:p>
            <a:pPr algn="ctr"/>
            <a:r>
              <a:rPr lang="en-GB" sz="2200" i="1" dirty="0"/>
              <a:t>Reflects </a:t>
            </a:r>
            <a:r>
              <a:rPr lang="en-GB" sz="2200" i="1" dirty="0">
                <a:solidFill>
                  <a:srgbClr val="C89800"/>
                </a:solidFill>
              </a:rPr>
              <a:t>surprise</a:t>
            </a:r>
            <a:r>
              <a:rPr lang="en-GB" sz="2200" i="1" dirty="0"/>
              <a:t> and </a:t>
            </a:r>
            <a:r>
              <a:rPr lang="en-GB" sz="2200" i="1" dirty="0">
                <a:solidFill>
                  <a:srgbClr val="5788B5"/>
                </a:solidFill>
              </a:rPr>
              <a:t>belief updating </a:t>
            </a:r>
          </a:p>
        </p:txBody>
      </p:sp>
      <p:sp>
        <p:nvSpPr>
          <p:cNvPr id="7" name="TextBox 6">
            <a:extLst>
              <a:ext uri="{FF2B5EF4-FFF2-40B4-BE49-F238E27FC236}">
                <a16:creationId xmlns:a16="http://schemas.microsoft.com/office/drawing/2014/main" id="{0E026121-888B-4022-A858-E9FC5E3A8674}"/>
              </a:ext>
            </a:extLst>
          </p:cNvPr>
          <p:cNvSpPr txBox="1"/>
          <p:nvPr/>
        </p:nvSpPr>
        <p:spPr>
          <a:xfrm>
            <a:off x="7547611" y="1545102"/>
            <a:ext cx="4644389" cy="800219"/>
          </a:xfrm>
          <a:prstGeom prst="rect">
            <a:avLst/>
          </a:prstGeom>
          <a:noFill/>
        </p:spPr>
        <p:txBody>
          <a:bodyPr wrap="square" rtlCol="0">
            <a:spAutoFit/>
          </a:bodyPr>
          <a:lstStyle/>
          <a:p>
            <a:pPr algn="ctr"/>
            <a:r>
              <a:rPr lang="en-GB" sz="2400" b="1" i="1" dirty="0"/>
              <a:t>Uninformative trial</a:t>
            </a:r>
          </a:p>
          <a:p>
            <a:pPr algn="ctr"/>
            <a:r>
              <a:rPr lang="en-GB" sz="2200" i="1" dirty="0"/>
              <a:t>Reflects </a:t>
            </a:r>
            <a:r>
              <a:rPr lang="en-GB" sz="2200" i="1" dirty="0">
                <a:solidFill>
                  <a:srgbClr val="C89800"/>
                </a:solidFill>
              </a:rPr>
              <a:t>surprise</a:t>
            </a:r>
            <a:r>
              <a:rPr lang="en-GB" sz="2200" i="1" dirty="0"/>
              <a:t> only </a:t>
            </a:r>
          </a:p>
        </p:txBody>
      </p:sp>
      <p:pic>
        <p:nvPicPr>
          <p:cNvPr id="8" name="Picture 7">
            <a:extLst>
              <a:ext uri="{FF2B5EF4-FFF2-40B4-BE49-F238E27FC236}">
                <a16:creationId xmlns:a16="http://schemas.microsoft.com/office/drawing/2014/main" id="{9B64281B-11BE-4FC7-8402-482F2F61962D}"/>
              </a:ext>
            </a:extLst>
          </p:cNvPr>
          <p:cNvPicPr/>
          <p:nvPr/>
        </p:nvPicPr>
        <p:blipFill rotWithShape="1">
          <a:blip r:embed="rId5">
            <a:extLst>
              <a:ext uri="{28A0092B-C50C-407E-A947-70E740481C1C}">
                <a14:useLocalDpi xmlns:a14="http://schemas.microsoft.com/office/drawing/2010/main" val="0"/>
              </a:ext>
            </a:extLst>
          </a:blip>
          <a:srcRect t="15515" r="69098"/>
          <a:stretch/>
        </p:blipFill>
        <p:spPr bwMode="auto">
          <a:xfrm>
            <a:off x="2208783" y="2517598"/>
            <a:ext cx="3111895" cy="3822381"/>
          </a:xfrm>
          <a:prstGeom prst="rect">
            <a:avLst/>
          </a:prstGeom>
          <a:noFill/>
          <a:ln>
            <a:noFill/>
          </a:ln>
        </p:spPr>
      </p:pic>
      <p:pic>
        <p:nvPicPr>
          <p:cNvPr id="10" name="Picture 9">
            <a:extLst>
              <a:ext uri="{FF2B5EF4-FFF2-40B4-BE49-F238E27FC236}">
                <a16:creationId xmlns:a16="http://schemas.microsoft.com/office/drawing/2014/main" id="{D6351BD7-A483-4AC6-B5D1-5805D2EEB60C}"/>
              </a:ext>
            </a:extLst>
          </p:cNvPr>
          <p:cNvPicPr>
            <a:picLocks noChangeAspect="1"/>
          </p:cNvPicPr>
          <p:nvPr/>
        </p:nvPicPr>
        <p:blipFill rotWithShape="1">
          <a:blip r:embed="rId6"/>
          <a:srcRect l="74011" t="25114" r="20581" b="62723"/>
          <a:stretch/>
        </p:blipFill>
        <p:spPr>
          <a:xfrm>
            <a:off x="5616077" y="3421581"/>
            <a:ext cx="970264" cy="1226825"/>
          </a:xfrm>
          <a:prstGeom prst="rect">
            <a:avLst/>
          </a:prstGeom>
        </p:spPr>
      </p:pic>
      <p:pic>
        <p:nvPicPr>
          <p:cNvPr id="12" name="Picture 11">
            <a:extLst>
              <a:ext uri="{FF2B5EF4-FFF2-40B4-BE49-F238E27FC236}">
                <a16:creationId xmlns:a16="http://schemas.microsoft.com/office/drawing/2014/main" id="{1CE50CC2-D6B2-4FB1-92AF-02F166B7E1AE}"/>
              </a:ext>
            </a:extLst>
          </p:cNvPr>
          <p:cNvPicPr>
            <a:picLocks noChangeAspect="1"/>
          </p:cNvPicPr>
          <p:nvPr/>
        </p:nvPicPr>
        <p:blipFill rotWithShape="1">
          <a:blip r:embed="rId6"/>
          <a:srcRect l="62938" t="25114" r="31790" b="62723"/>
          <a:stretch/>
        </p:blipFill>
        <p:spPr>
          <a:xfrm>
            <a:off x="6963131" y="3429000"/>
            <a:ext cx="946001" cy="1226825"/>
          </a:xfrm>
          <a:prstGeom prst="rect">
            <a:avLst/>
          </a:prstGeom>
        </p:spPr>
      </p:pic>
      <p:pic>
        <p:nvPicPr>
          <p:cNvPr id="4" name="Recorded Sound slide 13">
            <a:hlinkClick r:id="" action="ppaction://media"/>
            <a:extLst>
              <a:ext uri="{FF2B5EF4-FFF2-40B4-BE49-F238E27FC236}">
                <a16:creationId xmlns:a16="http://schemas.microsoft.com/office/drawing/2014/main" id="{B85AACA6-E03E-4014-B997-FF0996C6D4F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77600" y="6183303"/>
            <a:ext cx="609600" cy="609600"/>
          </a:xfrm>
          <a:prstGeom prst="rect">
            <a:avLst/>
          </a:prstGeom>
        </p:spPr>
      </p:pic>
    </p:spTree>
    <p:extLst>
      <p:ext uri="{BB962C8B-B14F-4D97-AF65-F5344CB8AC3E}">
        <p14:creationId xmlns:p14="http://schemas.microsoft.com/office/powerpoint/2010/main" val="1170970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696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4"/>
                </p:tgtEl>
              </p:cMediaNode>
            </p:audio>
          </p:childTnLst>
        </p:cTn>
      </p:par>
    </p:tnLst>
    <p:bldLst>
      <p:bldP spid="3"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A96F46D-16D4-49E9-A701-9DBFE531CEC9}"/>
              </a:ext>
            </a:extLst>
          </p:cNvPr>
          <p:cNvSpPr>
            <a:spLocks noGrp="1"/>
          </p:cNvSpPr>
          <p:nvPr>
            <p:ph idx="1"/>
          </p:nvPr>
        </p:nvSpPr>
        <p:spPr>
          <a:xfrm>
            <a:off x="593640" y="1694021"/>
            <a:ext cx="11598360" cy="1021301"/>
          </a:xfrm>
        </p:spPr>
        <p:txBody>
          <a:bodyPr>
            <a:normAutofit/>
          </a:bodyPr>
          <a:lstStyle/>
          <a:p>
            <a:pPr marL="0" indent="0">
              <a:buNone/>
            </a:pPr>
            <a:r>
              <a:rPr lang="en-GB" sz="2400" dirty="0"/>
              <a:t>Map out intuitions and proposals about mechanisms and variables into </a:t>
            </a:r>
            <a:r>
              <a:rPr lang="en-GB" sz="2400" b="1" dirty="0"/>
              <a:t>precise mathematical language </a:t>
            </a:r>
          </a:p>
        </p:txBody>
      </p:sp>
      <p:sp>
        <p:nvSpPr>
          <p:cNvPr id="4" name="TextBox 3">
            <a:extLst>
              <a:ext uri="{FF2B5EF4-FFF2-40B4-BE49-F238E27FC236}">
                <a16:creationId xmlns:a16="http://schemas.microsoft.com/office/drawing/2014/main" id="{C986790C-9D83-4AFD-9C6B-4FB411E07A9B}"/>
              </a:ext>
            </a:extLst>
          </p:cNvPr>
          <p:cNvSpPr txBox="1"/>
          <p:nvPr/>
        </p:nvSpPr>
        <p:spPr>
          <a:xfrm>
            <a:off x="10981691" y="46096"/>
            <a:ext cx="1021492" cy="461665"/>
          </a:xfrm>
          <a:prstGeom prst="rect">
            <a:avLst/>
          </a:prstGeom>
          <a:noFill/>
        </p:spPr>
        <p:txBody>
          <a:bodyPr wrap="square" rtlCol="0">
            <a:spAutoFit/>
          </a:bodyPr>
          <a:lstStyle/>
          <a:p>
            <a:r>
              <a:rPr lang="en-GB" sz="2400" dirty="0"/>
              <a:t>Step 4</a:t>
            </a:r>
          </a:p>
        </p:txBody>
      </p:sp>
      <p:sp>
        <p:nvSpPr>
          <p:cNvPr id="5" name="TextBox 4">
            <a:extLst>
              <a:ext uri="{FF2B5EF4-FFF2-40B4-BE49-F238E27FC236}">
                <a16:creationId xmlns:a16="http://schemas.microsoft.com/office/drawing/2014/main" id="{495A405E-76C4-4FC0-82FB-0B3B28CF3F99}"/>
              </a:ext>
            </a:extLst>
          </p:cNvPr>
          <p:cNvSpPr txBox="1"/>
          <p:nvPr/>
        </p:nvSpPr>
        <p:spPr>
          <a:xfrm>
            <a:off x="205946" y="964048"/>
            <a:ext cx="11565924" cy="430887"/>
          </a:xfrm>
          <a:prstGeom prst="rect">
            <a:avLst/>
          </a:prstGeom>
          <a:solidFill>
            <a:schemeClr val="accent5">
              <a:lumMod val="20000"/>
              <a:lumOff val="80000"/>
            </a:schemeClr>
          </a:solidFill>
        </p:spPr>
        <p:txBody>
          <a:bodyPr wrap="square" rtlCol="0">
            <a:spAutoFit/>
          </a:bodyPr>
          <a:lstStyle/>
          <a:p>
            <a:r>
              <a:rPr lang="en-GB" sz="2200" dirty="0"/>
              <a:t>PURPOSE: Mathematical quantification of verbal hypothesis</a:t>
            </a:r>
          </a:p>
        </p:txBody>
      </p:sp>
      <p:sp>
        <p:nvSpPr>
          <p:cNvPr id="9" name="Title 1">
            <a:extLst>
              <a:ext uri="{FF2B5EF4-FFF2-40B4-BE49-F238E27FC236}">
                <a16:creationId xmlns:a16="http://schemas.microsoft.com/office/drawing/2014/main" id="{A262C133-1797-47CD-B6C8-599AB4C686F5}"/>
              </a:ext>
            </a:extLst>
          </p:cNvPr>
          <p:cNvSpPr txBox="1">
            <a:spLocks/>
          </p:cNvSpPr>
          <p:nvPr/>
        </p:nvSpPr>
        <p:spPr>
          <a:xfrm>
            <a:off x="370704" y="51475"/>
            <a:ext cx="5684108" cy="9125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400" b="1" dirty="0"/>
              <a:t>Step 4 – Quantify hypotheses</a:t>
            </a:r>
          </a:p>
        </p:txBody>
      </p:sp>
      <p:sp>
        <p:nvSpPr>
          <p:cNvPr id="8" name="TextBox 7">
            <a:extLst>
              <a:ext uri="{FF2B5EF4-FFF2-40B4-BE49-F238E27FC236}">
                <a16:creationId xmlns:a16="http://schemas.microsoft.com/office/drawing/2014/main" id="{548B4224-2363-4052-B656-6B082B66C39A}"/>
              </a:ext>
            </a:extLst>
          </p:cNvPr>
          <p:cNvSpPr txBox="1"/>
          <p:nvPr/>
        </p:nvSpPr>
        <p:spPr>
          <a:xfrm>
            <a:off x="378940" y="2793846"/>
            <a:ext cx="11392930" cy="3785652"/>
          </a:xfrm>
          <a:prstGeom prst="rect">
            <a:avLst/>
          </a:prstGeom>
          <a:solidFill>
            <a:schemeClr val="accent6">
              <a:lumMod val="20000"/>
              <a:lumOff val="80000"/>
            </a:schemeClr>
          </a:solidFill>
          <a:ln>
            <a:solidFill>
              <a:schemeClr val="accent6">
                <a:lumMod val="20000"/>
                <a:lumOff val="80000"/>
              </a:schemeClr>
            </a:solidFill>
          </a:ln>
        </p:spPr>
        <p:txBody>
          <a:bodyPr wrap="square" rtlCol="0">
            <a:spAutoFit/>
          </a:bodyPr>
          <a:lstStyle/>
          <a:p>
            <a:r>
              <a:rPr lang="en-GB" sz="2400" i="1" dirty="0"/>
              <a:t>Example</a:t>
            </a:r>
          </a:p>
          <a:p>
            <a:endParaRPr lang="en-GB" sz="2400" dirty="0"/>
          </a:p>
          <a:p>
            <a:r>
              <a:rPr lang="en-GB" sz="2400" dirty="0"/>
              <a:t>Hypothesis: Dopamine regions encode meaningful information content of observations (Bayesian surprise)</a:t>
            </a:r>
          </a:p>
          <a:p>
            <a:r>
              <a:rPr lang="en-GB" sz="2400" dirty="0"/>
              <a:t> </a:t>
            </a:r>
          </a:p>
          <a:p>
            <a:endParaRPr lang="en-GB" sz="2400" dirty="0"/>
          </a:p>
          <a:p>
            <a:endParaRPr lang="en-GB" sz="2400" dirty="0"/>
          </a:p>
          <a:p>
            <a:endParaRPr lang="en-GB" sz="2400" dirty="0"/>
          </a:p>
          <a:p>
            <a:endParaRPr lang="en-GB" sz="2400" dirty="0"/>
          </a:p>
          <a:p>
            <a:endParaRPr lang="en-GB" sz="2400" dirty="0"/>
          </a:p>
        </p:txBody>
      </p:sp>
      <p:graphicFrame>
        <p:nvGraphicFramePr>
          <p:cNvPr id="11" name="Table 5">
            <a:extLst>
              <a:ext uri="{FF2B5EF4-FFF2-40B4-BE49-F238E27FC236}">
                <a16:creationId xmlns:a16="http://schemas.microsoft.com/office/drawing/2014/main" id="{E966C360-77B1-4496-B8D9-F36251A7B8F6}"/>
              </a:ext>
            </a:extLst>
          </p:cNvPr>
          <p:cNvGraphicFramePr>
            <a:graphicFrameLocks noGrp="1"/>
          </p:cNvGraphicFramePr>
          <p:nvPr>
            <p:extLst>
              <p:ext uri="{D42A27DB-BD31-4B8C-83A1-F6EECF244321}">
                <p14:modId xmlns:p14="http://schemas.microsoft.com/office/powerpoint/2010/main" val="1130304434"/>
              </p:ext>
            </p:extLst>
          </p:nvPr>
        </p:nvGraphicFramePr>
        <p:xfrm>
          <a:off x="486289" y="4532146"/>
          <a:ext cx="11219421" cy="1775350"/>
        </p:xfrm>
        <a:graphic>
          <a:graphicData uri="http://schemas.openxmlformats.org/drawingml/2006/table">
            <a:tbl>
              <a:tblPr firstRow="1" bandRow="1">
                <a:tableStyleId>{5C22544A-7EE6-4342-B048-85BDC9FD1C3A}</a:tableStyleId>
              </a:tblPr>
              <a:tblGrid>
                <a:gridCol w="3739807">
                  <a:extLst>
                    <a:ext uri="{9D8B030D-6E8A-4147-A177-3AD203B41FA5}">
                      <a16:colId xmlns:a16="http://schemas.microsoft.com/office/drawing/2014/main" val="636489458"/>
                    </a:ext>
                  </a:extLst>
                </a:gridCol>
                <a:gridCol w="3739807">
                  <a:extLst>
                    <a:ext uri="{9D8B030D-6E8A-4147-A177-3AD203B41FA5}">
                      <a16:colId xmlns:a16="http://schemas.microsoft.com/office/drawing/2014/main" val="2586323317"/>
                    </a:ext>
                  </a:extLst>
                </a:gridCol>
                <a:gridCol w="3739807">
                  <a:extLst>
                    <a:ext uri="{9D8B030D-6E8A-4147-A177-3AD203B41FA5}">
                      <a16:colId xmlns:a16="http://schemas.microsoft.com/office/drawing/2014/main" val="3315557424"/>
                    </a:ext>
                  </a:extLst>
                </a:gridCol>
              </a:tblGrid>
              <a:tr h="977889">
                <a:tc>
                  <a:txBody>
                    <a:bodyPr/>
                    <a:lstStyle/>
                    <a:p>
                      <a:pPr algn="ctr"/>
                      <a:r>
                        <a:rPr lang="en-GB" sz="2300" dirty="0">
                          <a:solidFill>
                            <a:schemeClr val="tx1"/>
                          </a:solidFill>
                        </a:rPr>
                        <a:t>Surprise (information-theoretic)</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GB" sz="2300" dirty="0">
                          <a:solidFill>
                            <a:schemeClr val="tx1"/>
                          </a:solidFill>
                        </a:rPr>
                        <a:t>Epistemic value (Bayesian surprise)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DFDF4"/>
                    </a:solidFill>
                  </a:tcPr>
                </a:tc>
                <a:tc>
                  <a:txBody>
                    <a:bodyPr/>
                    <a:lstStyle/>
                    <a:p>
                      <a:pPr algn="ctr"/>
                      <a:r>
                        <a:rPr lang="en-GB" sz="2300" dirty="0">
                          <a:solidFill>
                            <a:schemeClr val="bg2">
                              <a:lumMod val="50000"/>
                            </a:schemeClr>
                          </a:solidFill>
                        </a:rPr>
                        <a:t>Reward prediction error</a:t>
                      </a:r>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2643409106"/>
                  </a:ext>
                </a:extLst>
              </a:tr>
              <a:tr h="797461">
                <a:tc>
                  <a:txBody>
                    <a:bodyPr/>
                    <a:lstStyle/>
                    <a:p>
                      <a:pPr algn="ctr"/>
                      <a:r>
                        <a:rPr lang="en-GB" sz="2300" i="1" dirty="0">
                          <a:solidFill>
                            <a:schemeClr val="tx1"/>
                          </a:solidFill>
                        </a:rPr>
                        <a:t>-</a:t>
                      </a:r>
                      <a:r>
                        <a:rPr lang="en-GB" sz="2300" i="1" dirty="0" err="1">
                          <a:solidFill>
                            <a:schemeClr val="tx1"/>
                          </a:solidFill>
                        </a:rPr>
                        <a:t>lnP</a:t>
                      </a:r>
                      <a:r>
                        <a:rPr lang="en-GB" sz="2300" i="1" dirty="0">
                          <a:solidFill>
                            <a:schemeClr val="tx1"/>
                          </a:solidFill>
                        </a:rPr>
                        <a:t>(o</a:t>
                      </a:r>
                      <a:r>
                        <a:rPr lang="en-GB" sz="2300" i="0" dirty="0">
                          <a:solidFill>
                            <a:schemeClr val="tx1"/>
                          </a:solidFill>
                        </a:rPr>
                        <a:t>|</a:t>
                      </a:r>
                      <a:r>
                        <a:rPr lang="el-GR" sz="2300" dirty="0">
                          <a:solidFill>
                            <a:schemeClr val="tx1"/>
                          </a:solidFill>
                        </a:rPr>
                        <a:t>θ</a:t>
                      </a:r>
                      <a:r>
                        <a:rPr lang="en-GB" sz="2300" dirty="0">
                          <a:solidFill>
                            <a:schemeClr val="tx1"/>
                          </a:solidFill>
                        </a:rPr>
                        <a:t>,</a:t>
                      </a:r>
                      <a:r>
                        <a:rPr lang="en-GB" sz="2300" i="1" dirty="0">
                          <a:solidFill>
                            <a:schemeClr val="tx1"/>
                          </a:solidFill>
                        </a:rPr>
                        <a:t>m)</a:t>
                      </a: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300" i="1" kern="1200" dirty="0">
                          <a:solidFill>
                            <a:schemeClr val="dk1"/>
                          </a:solidFill>
                          <a:effectLst/>
                          <a:latin typeface="+mn-lt"/>
                          <a:ea typeface="+mn-ea"/>
                          <a:cs typeface="+mn-cs"/>
                        </a:rPr>
                        <a:t>KL[P(</a:t>
                      </a:r>
                      <a:r>
                        <a:rPr lang="en-GB" sz="2300" kern="1200" dirty="0" err="1">
                          <a:solidFill>
                            <a:schemeClr val="dk1"/>
                          </a:solidFill>
                          <a:effectLst/>
                          <a:latin typeface="+mn-lt"/>
                          <a:ea typeface="+mn-ea"/>
                          <a:cs typeface="+mn-cs"/>
                        </a:rPr>
                        <a:t>θ</a:t>
                      </a:r>
                      <a:r>
                        <a:rPr lang="en-GB" sz="2300" i="0" kern="1200" dirty="0" err="1">
                          <a:solidFill>
                            <a:schemeClr val="dk1"/>
                          </a:solidFill>
                          <a:effectLst/>
                          <a:latin typeface="+mn-lt"/>
                          <a:ea typeface="+mn-ea"/>
                          <a:cs typeface="+mn-cs"/>
                        </a:rPr>
                        <a:t>|</a:t>
                      </a:r>
                      <a:r>
                        <a:rPr lang="en-GB" sz="2300" i="1" kern="1200" dirty="0" err="1">
                          <a:solidFill>
                            <a:schemeClr val="dk1"/>
                          </a:solidFill>
                          <a:effectLst/>
                          <a:latin typeface="+mn-lt"/>
                          <a:ea typeface="+mn-ea"/>
                          <a:cs typeface="+mn-cs"/>
                        </a:rPr>
                        <a:t>o,m</a:t>
                      </a:r>
                      <a:r>
                        <a:rPr lang="en-GB" sz="2300" i="1" kern="1200" dirty="0">
                          <a:solidFill>
                            <a:schemeClr val="dk1"/>
                          </a:solidFill>
                          <a:effectLst/>
                          <a:latin typeface="+mn-lt"/>
                          <a:ea typeface="+mn-ea"/>
                          <a:cs typeface="+mn-cs"/>
                        </a:rPr>
                        <a:t>)</a:t>
                      </a:r>
                      <a:r>
                        <a:rPr lang="en-GB" sz="2300" kern="1200" dirty="0">
                          <a:solidFill>
                            <a:schemeClr val="dk1"/>
                          </a:solidFill>
                          <a:effectLst/>
                          <a:latin typeface="+mn-lt"/>
                          <a:ea typeface="+mn-ea"/>
                          <a:cs typeface="+mn-cs"/>
                        </a:rPr>
                        <a:t>||</a:t>
                      </a:r>
                      <a:r>
                        <a:rPr lang="en-GB" sz="2300" i="1" kern="1200" dirty="0">
                          <a:solidFill>
                            <a:schemeClr val="dk1"/>
                          </a:solidFill>
                          <a:effectLst/>
                          <a:latin typeface="+mn-lt"/>
                          <a:ea typeface="+mn-ea"/>
                          <a:cs typeface="+mn-cs"/>
                        </a:rPr>
                        <a:t>P(</a:t>
                      </a:r>
                      <a:r>
                        <a:rPr lang="en-GB" sz="2300" kern="1200" dirty="0" err="1">
                          <a:solidFill>
                            <a:schemeClr val="dk1"/>
                          </a:solidFill>
                          <a:effectLst/>
                          <a:latin typeface="+mn-lt"/>
                          <a:ea typeface="+mn-ea"/>
                          <a:cs typeface="+mn-cs"/>
                        </a:rPr>
                        <a:t>θ</a:t>
                      </a:r>
                      <a:r>
                        <a:rPr lang="en-GB" sz="2300" i="0" kern="1200" dirty="0" err="1">
                          <a:solidFill>
                            <a:schemeClr val="dk1"/>
                          </a:solidFill>
                          <a:effectLst/>
                          <a:latin typeface="+mn-lt"/>
                          <a:ea typeface="+mn-ea"/>
                          <a:cs typeface="+mn-cs"/>
                        </a:rPr>
                        <a:t>|</a:t>
                      </a:r>
                      <a:r>
                        <a:rPr lang="en-GB" sz="2300" i="1" kern="1200" dirty="0" err="1">
                          <a:solidFill>
                            <a:schemeClr val="dk1"/>
                          </a:solidFill>
                          <a:effectLst/>
                          <a:latin typeface="+mn-lt"/>
                          <a:ea typeface="+mn-ea"/>
                          <a:cs typeface="+mn-cs"/>
                        </a:rPr>
                        <a:t>m</a:t>
                      </a:r>
                      <a:r>
                        <a:rPr lang="en-GB" sz="2300" i="1" kern="1200" dirty="0">
                          <a:solidFill>
                            <a:schemeClr val="dk1"/>
                          </a:solidFill>
                          <a:effectLst/>
                          <a:latin typeface="+mn-lt"/>
                          <a:ea typeface="+mn-ea"/>
                          <a:cs typeface="+mn-cs"/>
                        </a:rPr>
                        <a:t>)])</a:t>
                      </a:r>
                      <a:r>
                        <a:rPr lang="en-GB" sz="2300" kern="1200" dirty="0">
                          <a:solidFill>
                            <a:schemeClr val="dk1"/>
                          </a:solidFill>
                          <a:effectLst/>
                          <a:latin typeface="+mn-lt"/>
                          <a:ea typeface="+mn-ea"/>
                          <a:cs typeface="+mn-cs"/>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DFDF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300" i="1" kern="1200" dirty="0">
                          <a:solidFill>
                            <a:schemeClr val="bg2">
                              <a:lumMod val="50000"/>
                            </a:schemeClr>
                          </a:solidFill>
                          <a:effectLst/>
                          <a:latin typeface="+mn-lt"/>
                          <a:ea typeface="+mn-ea"/>
                          <a:cs typeface="+mn-cs"/>
                        </a:rPr>
                        <a:t>Mismatch between expected and observed reward</a:t>
                      </a: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746237501"/>
                  </a:ext>
                </a:extLst>
              </a:tr>
            </a:tbl>
          </a:graphicData>
        </a:graphic>
      </p:graphicFrame>
      <p:pic>
        <p:nvPicPr>
          <p:cNvPr id="2" name="Recorded Sound slide 14">
            <a:hlinkClick r:id="" action="ppaction://media"/>
            <a:extLst>
              <a:ext uri="{FF2B5EF4-FFF2-40B4-BE49-F238E27FC236}">
                <a16:creationId xmlns:a16="http://schemas.microsoft.com/office/drawing/2014/main" id="{4F13A037-8E80-44B0-BC5F-4F6F1936547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15517" y="6105899"/>
            <a:ext cx="609600" cy="609600"/>
          </a:xfrm>
          <a:prstGeom prst="rect">
            <a:avLst/>
          </a:prstGeom>
        </p:spPr>
      </p:pic>
    </p:spTree>
    <p:extLst>
      <p:ext uri="{BB962C8B-B14F-4D97-AF65-F5344CB8AC3E}">
        <p14:creationId xmlns:p14="http://schemas.microsoft.com/office/powerpoint/2010/main" val="2015557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8857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2"/>
                </p:tgtEl>
              </p:cMediaNode>
            </p:audio>
          </p:childTnLst>
        </p:cTn>
      </p:par>
    </p:tnLst>
    <p:bldLst>
      <p:bldP spid="3" grpId="0" build="p"/>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62432827-8BFE-469E-8298-E141C1861539}"/>
              </a:ext>
            </a:extLst>
          </p:cNvPr>
          <p:cNvSpPr/>
          <p:nvPr/>
        </p:nvSpPr>
        <p:spPr>
          <a:xfrm>
            <a:off x="271850" y="1581150"/>
            <a:ext cx="11565924" cy="497205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C986790C-9D83-4AFD-9C6B-4FB411E07A9B}"/>
              </a:ext>
            </a:extLst>
          </p:cNvPr>
          <p:cNvSpPr txBox="1"/>
          <p:nvPr/>
        </p:nvSpPr>
        <p:spPr>
          <a:xfrm>
            <a:off x="10981691" y="46096"/>
            <a:ext cx="1021492" cy="461665"/>
          </a:xfrm>
          <a:prstGeom prst="rect">
            <a:avLst/>
          </a:prstGeom>
          <a:noFill/>
        </p:spPr>
        <p:txBody>
          <a:bodyPr wrap="square" rtlCol="0">
            <a:spAutoFit/>
          </a:bodyPr>
          <a:lstStyle/>
          <a:p>
            <a:r>
              <a:rPr lang="en-GB" sz="2400" dirty="0"/>
              <a:t>Step 4</a:t>
            </a:r>
          </a:p>
        </p:txBody>
      </p:sp>
      <p:sp>
        <p:nvSpPr>
          <p:cNvPr id="5" name="TextBox 4">
            <a:extLst>
              <a:ext uri="{FF2B5EF4-FFF2-40B4-BE49-F238E27FC236}">
                <a16:creationId xmlns:a16="http://schemas.microsoft.com/office/drawing/2014/main" id="{495A405E-76C4-4FC0-82FB-0B3B28CF3F99}"/>
              </a:ext>
            </a:extLst>
          </p:cNvPr>
          <p:cNvSpPr txBox="1"/>
          <p:nvPr/>
        </p:nvSpPr>
        <p:spPr>
          <a:xfrm>
            <a:off x="205946" y="964048"/>
            <a:ext cx="11565924" cy="430887"/>
          </a:xfrm>
          <a:prstGeom prst="rect">
            <a:avLst/>
          </a:prstGeom>
          <a:solidFill>
            <a:schemeClr val="accent5">
              <a:lumMod val="20000"/>
              <a:lumOff val="80000"/>
            </a:schemeClr>
          </a:solidFill>
        </p:spPr>
        <p:txBody>
          <a:bodyPr wrap="square" rtlCol="0">
            <a:spAutoFit/>
          </a:bodyPr>
          <a:lstStyle/>
          <a:p>
            <a:r>
              <a:rPr lang="en-GB" sz="2200" dirty="0"/>
              <a:t>PURPOSE: Mathematical quantification of verbal hypothesis</a:t>
            </a:r>
          </a:p>
        </p:txBody>
      </p:sp>
      <p:sp>
        <p:nvSpPr>
          <p:cNvPr id="9" name="Title 1">
            <a:extLst>
              <a:ext uri="{FF2B5EF4-FFF2-40B4-BE49-F238E27FC236}">
                <a16:creationId xmlns:a16="http://schemas.microsoft.com/office/drawing/2014/main" id="{A262C133-1797-47CD-B6C8-599AB4C686F5}"/>
              </a:ext>
            </a:extLst>
          </p:cNvPr>
          <p:cNvSpPr txBox="1">
            <a:spLocks/>
          </p:cNvSpPr>
          <p:nvPr/>
        </p:nvSpPr>
        <p:spPr>
          <a:xfrm>
            <a:off x="370704" y="51475"/>
            <a:ext cx="5684108" cy="9125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400" b="1" dirty="0"/>
              <a:t>Step 4 – Quantify hypotheses</a:t>
            </a:r>
          </a:p>
        </p:txBody>
      </p:sp>
      <p:sp>
        <p:nvSpPr>
          <p:cNvPr id="24" name="TextBox 23">
            <a:extLst>
              <a:ext uri="{FF2B5EF4-FFF2-40B4-BE49-F238E27FC236}">
                <a16:creationId xmlns:a16="http://schemas.microsoft.com/office/drawing/2014/main" id="{D7230EF6-95BE-434C-B56D-EB912ABE9B84}"/>
              </a:ext>
            </a:extLst>
          </p:cNvPr>
          <p:cNvSpPr txBox="1"/>
          <p:nvPr/>
        </p:nvSpPr>
        <p:spPr>
          <a:xfrm>
            <a:off x="1166145" y="1715212"/>
            <a:ext cx="2256487" cy="584775"/>
          </a:xfrm>
          <a:prstGeom prst="rect">
            <a:avLst/>
          </a:prstGeom>
          <a:noFill/>
        </p:spPr>
        <p:txBody>
          <a:bodyPr wrap="square" rtlCol="0">
            <a:spAutoFit/>
          </a:bodyPr>
          <a:lstStyle/>
          <a:p>
            <a:r>
              <a:rPr lang="en-GB" sz="3200" i="1" dirty="0"/>
              <a:t>Prior</a:t>
            </a:r>
            <a:r>
              <a:rPr lang="en-GB" sz="2400" i="1" dirty="0"/>
              <a:t> </a:t>
            </a:r>
            <a:r>
              <a:rPr lang="en-GB" sz="2400" b="1" i="1" dirty="0">
                <a:solidFill>
                  <a:schemeClr val="dk1"/>
                </a:solidFill>
              </a:rPr>
              <a:t>P(</a:t>
            </a:r>
            <a:r>
              <a:rPr lang="en-GB" sz="2400" b="1" dirty="0" err="1">
                <a:solidFill>
                  <a:schemeClr val="dk1"/>
                </a:solidFill>
              </a:rPr>
              <a:t>θ|</a:t>
            </a:r>
            <a:r>
              <a:rPr lang="en-GB" sz="2400" b="1" i="1" dirty="0" err="1">
                <a:solidFill>
                  <a:schemeClr val="dk1"/>
                </a:solidFill>
              </a:rPr>
              <a:t>m</a:t>
            </a:r>
            <a:r>
              <a:rPr lang="en-GB" sz="2400" b="1" i="1" dirty="0">
                <a:solidFill>
                  <a:schemeClr val="dk1"/>
                </a:solidFill>
              </a:rPr>
              <a:t>) </a:t>
            </a:r>
            <a:endParaRPr lang="en-GB" sz="2400" b="1" i="1" dirty="0"/>
          </a:p>
        </p:txBody>
      </p:sp>
      <p:sp>
        <p:nvSpPr>
          <p:cNvPr id="26" name="TextBox 25">
            <a:extLst>
              <a:ext uri="{FF2B5EF4-FFF2-40B4-BE49-F238E27FC236}">
                <a16:creationId xmlns:a16="http://schemas.microsoft.com/office/drawing/2014/main" id="{107C9CC8-3F9A-4217-8B33-2073DCDD19F8}"/>
              </a:ext>
            </a:extLst>
          </p:cNvPr>
          <p:cNvSpPr txBox="1"/>
          <p:nvPr/>
        </p:nvSpPr>
        <p:spPr>
          <a:xfrm>
            <a:off x="8777821" y="1687330"/>
            <a:ext cx="3562332" cy="584775"/>
          </a:xfrm>
          <a:prstGeom prst="rect">
            <a:avLst/>
          </a:prstGeom>
          <a:noFill/>
        </p:spPr>
        <p:txBody>
          <a:bodyPr wrap="square" rtlCol="0">
            <a:spAutoFit/>
          </a:bodyPr>
          <a:lstStyle/>
          <a:p>
            <a:r>
              <a:rPr lang="en-GB" sz="3200" i="1" dirty="0"/>
              <a:t>Posterior</a:t>
            </a:r>
            <a:r>
              <a:rPr lang="en-GB" sz="2400" i="1" dirty="0"/>
              <a:t> </a:t>
            </a:r>
            <a:r>
              <a:rPr lang="en-GB" sz="2400" b="1" i="1" dirty="0">
                <a:solidFill>
                  <a:schemeClr val="dk1"/>
                </a:solidFill>
              </a:rPr>
              <a:t>P(</a:t>
            </a:r>
            <a:r>
              <a:rPr lang="en-GB" sz="2400" b="1" dirty="0" err="1">
                <a:solidFill>
                  <a:schemeClr val="dk1"/>
                </a:solidFill>
              </a:rPr>
              <a:t>θ|</a:t>
            </a:r>
            <a:r>
              <a:rPr lang="en-GB" sz="2400" b="1" i="1" dirty="0" err="1">
                <a:solidFill>
                  <a:schemeClr val="dk1"/>
                </a:solidFill>
              </a:rPr>
              <a:t>o,m</a:t>
            </a:r>
            <a:r>
              <a:rPr lang="en-GB" sz="2400" b="1" i="1" dirty="0">
                <a:solidFill>
                  <a:schemeClr val="dk1"/>
                </a:solidFill>
              </a:rPr>
              <a:t>)</a:t>
            </a:r>
            <a:endParaRPr lang="en-GB" sz="2400" b="1" i="1" dirty="0"/>
          </a:p>
        </p:txBody>
      </p:sp>
      <p:pic>
        <p:nvPicPr>
          <p:cNvPr id="31" name="Picture 30">
            <a:extLst>
              <a:ext uri="{FF2B5EF4-FFF2-40B4-BE49-F238E27FC236}">
                <a16:creationId xmlns:a16="http://schemas.microsoft.com/office/drawing/2014/main" id="{A31A48A0-C7BB-48D2-AA30-F4B5B3AE25E7}"/>
              </a:ext>
            </a:extLst>
          </p:cNvPr>
          <p:cNvPicPr>
            <a:picLocks noChangeAspect="1"/>
          </p:cNvPicPr>
          <p:nvPr/>
        </p:nvPicPr>
        <p:blipFill rotWithShape="1">
          <a:blip r:embed="rId5"/>
          <a:srcRect l="24048" t="33639" r="57529" b="33294"/>
          <a:stretch/>
        </p:blipFill>
        <p:spPr>
          <a:xfrm>
            <a:off x="1398106" y="2496136"/>
            <a:ext cx="1331478" cy="1343611"/>
          </a:xfrm>
          <a:prstGeom prst="rect">
            <a:avLst/>
          </a:prstGeom>
        </p:spPr>
      </p:pic>
      <p:sp>
        <p:nvSpPr>
          <p:cNvPr id="32" name="TextBox 31">
            <a:extLst>
              <a:ext uri="{FF2B5EF4-FFF2-40B4-BE49-F238E27FC236}">
                <a16:creationId xmlns:a16="http://schemas.microsoft.com/office/drawing/2014/main" id="{27499D54-BA39-4D57-B8E3-664164457A82}"/>
              </a:ext>
            </a:extLst>
          </p:cNvPr>
          <p:cNvSpPr txBox="1"/>
          <p:nvPr/>
        </p:nvSpPr>
        <p:spPr>
          <a:xfrm>
            <a:off x="1298924" y="3805930"/>
            <a:ext cx="933450" cy="369332"/>
          </a:xfrm>
          <a:prstGeom prst="rect">
            <a:avLst/>
          </a:prstGeom>
          <a:noFill/>
        </p:spPr>
        <p:txBody>
          <a:bodyPr wrap="square" rtlCol="0">
            <a:spAutoFit/>
          </a:bodyPr>
          <a:lstStyle/>
          <a:p>
            <a:r>
              <a:rPr lang="en-GB" dirty="0"/>
              <a:t>Sound</a:t>
            </a:r>
          </a:p>
        </p:txBody>
      </p:sp>
      <p:sp>
        <p:nvSpPr>
          <p:cNvPr id="33" name="TextBox 32">
            <a:extLst>
              <a:ext uri="{FF2B5EF4-FFF2-40B4-BE49-F238E27FC236}">
                <a16:creationId xmlns:a16="http://schemas.microsoft.com/office/drawing/2014/main" id="{FD1BC670-243E-4543-B220-0CB01DA70232}"/>
              </a:ext>
            </a:extLst>
          </p:cNvPr>
          <p:cNvSpPr txBox="1"/>
          <p:nvPr/>
        </p:nvSpPr>
        <p:spPr>
          <a:xfrm>
            <a:off x="2006565" y="3822839"/>
            <a:ext cx="933450" cy="369332"/>
          </a:xfrm>
          <a:prstGeom prst="rect">
            <a:avLst/>
          </a:prstGeom>
          <a:noFill/>
        </p:spPr>
        <p:txBody>
          <a:bodyPr wrap="square" rtlCol="0">
            <a:spAutoFit/>
          </a:bodyPr>
          <a:lstStyle/>
          <a:p>
            <a:r>
              <a:rPr lang="en-GB" dirty="0"/>
              <a:t>Vision</a:t>
            </a:r>
          </a:p>
        </p:txBody>
      </p:sp>
      <p:pic>
        <p:nvPicPr>
          <p:cNvPr id="35" name="Picture 34">
            <a:extLst>
              <a:ext uri="{FF2B5EF4-FFF2-40B4-BE49-F238E27FC236}">
                <a16:creationId xmlns:a16="http://schemas.microsoft.com/office/drawing/2014/main" id="{5AE9F4F2-A42E-43D8-9CFD-68C5D44DC175}"/>
              </a:ext>
            </a:extLst>
          </p:cNvPr>
          <p:cNvPicPr>
            <a:picLocks noChangeAspect="1"/>
          </p:cNvPicPr>
          <p:nvPr/>
        </p:nvPicPr>
        <p:blipFill rotWithShape="1">
          <a:blip r:embed="rId6"/>
          <a:srcRect l="17081" t="32116" r="68849" b="42217"/>
          <a:stretch/>
        </p:blipFill>
        <p:spPr>
          <a:xfrm>
            <a:off x="9932540" y="2459672"/>
            <a:ext cx="1331478" cy="1365613"/>
          </a:xfrm>
          <a:prstGeom prst="rect">
            <a:avLst/>
          </a:prstGeom>
        </p:spPr>
      </p:pic>
      <p:sp>
        <p:nvSpPr>
          <p:cNvPr id="37" name="TextBox 36">
            <a:extLst>
              <a:ext uri="{FF2B5EF4-FFF2-40B4-BE49-F238E27FC236}">
                <a16:creationId xmlns:a16="http://schemas.microsoft.com/office/drawing/2014/main" id="{F19FE754-DE49-4F26-8072-AA6046F70D12}"/>
              </a:ext>
            </a:extLst>
          </p:cNvPr>
          <p:cNvSpPr txBox="1"/>
          <p:nvPr/>
        </p:nvSpPr>
        <p:spPr>
          <a:xfrm>
            <a:off x="9907070" y="3786575"/>
            <a:ext cx="933450" cy="369332"/>
          </a:xfrm>
          <a:prstGeom prst="rect">
            <a:avLst/>
          </a:prstGeom>
          <a:noFill/>
        </p:spPr>
        <p:txBody>
          <a:bodyPr wrap="square" rtlCol="0">
            <a:spAutoFit/>
          </a:bodyPr>
          <a:lstStyle/>
          <a:p>
            <a:r>
              <a:rPr lang="en-GB" dirty="0"/>
              <a:t>Sound</a:t>
            </a:r>
          </a:p>
        </p:txBody>
      </p:sp>
      <p:sp>
        <p:nvSpPr>
          <p:cNvPr id="38" name="TextBox 37">
            <a:extLst>
              <a:ext uri="{FF2B5EF4-FFF2-40B4-BE49-F238E27FC236}">
                <a16:creationId xmlns:a16="http://schemas.microsoft.com/office/drawing/2014/main" id="{C66F7941-000A-446C-9F90-DDE78F98E6C5}"/>
              </a:ext>
            </a:extLst>
          </p:cNvPr>
          <p:cNvSpPr txBox="1"/>
          <p:nvPr/>
        </p:nvSpPr>
        <p:spPr>
          <a:xfrm>
            <a:off x="10558987" y="3805930"/>
            <a:ext cx="933450" cy="369332"/>
          </a:xfrm>
          <a:prstGeom prst="rect">
            <a:avLst/>
          </a:prstGeom>
          <a:noFill/>
        </p:spPr>
        <p:txBody>
          <a:bodyPr wrap="square" rtlCol="0">
            <a:spAutoFit/>
          </a:bodyPr>
          <a:lstStyle/>
          <a:p>
            <a:r>
              <a:rPr lang="en-GB" dirty="0"/>
              <a:t>Vision</a:t>
            </a:r>
          </a:p>
        </p:txBody>
      </p:sp>
      <p:sp>
        <p:nvSpPr>
          <p:cNvPr id="41" name="TextBox 40">
            <a:extLst>
              <a:ext uri="{FF2B5EF4-FFF2-40B4-BE49-F238E27FC236}">
                <a16:creationId xmlns:a16="http://schemas.microsoft.com/office/drawing/2014/main" id="{8A0B1B71-95C3-48F8-8750-0124418CE175}"/>
              </a:ext>
            </a:extLst>
          </p:cNvPr>
          <p:cNvSpPr txBox="1"/>
          <p:nvPr/>
        </p:nvSpPr>
        <p:spPr>
          <a:xfrm>
            <a:off x="3967088" y="1919536"/>
            <a:ext cx="4366260" cy="1569660"/>
          </a:xfrm>
          <a:prstGeom prst="rect">
            <a:avLst/>
          </a:prstGeom>
          <a:noFill/>
        </p:spPr>
        <p:txBody>
          <a:bodyPr wrap="square" rtlCol="0">
            <a:spAutoFit/>
          </a:bodyPr>
          <a:lstStyle/>
          <a:p>
            <a:pPr algn="ctr"/>
            <a:r>
              <a:rPr lang="en-GB" sz="2400" dirty="0"/>
              <a:t>KL divergence quantifies the difference between one probability distribution to another </a:t>
            </a:r>
          </a:p>
        </p:txBody>
      </p:sp>
      <p:graphicFrame>
        <p:nvGraphicFramePr>
          <p:cNvPr id="42" name="Chart 41">
            <a:extLst>
              <a:ext uri="{FF2B5EF4-FFF2-40B4-BE49-F238E27FC236}">
                <a16:creationId xmlns:a16="http://schemas.microsoft.com/office/drawing/2014/main" id="{D755805F-5A39-4369-81D7-8F39A5CD3E28}"/>
              </a:ext>
            </a:extLst>
          </p:cNvPr>
          <p:cNvGraphicFramePr>
            <a:graphicFrameLocks/>
          </p:cNvGraphicFramePr>
          <p:nvPr>
            <p:extLst>
              <p:ext uri="{D42A27DB-BD31-4B8C-83A1-F6EECF244321}">
                <p14:modId xmlns:p14="http://schemas.microsoft.com/office/powerpoint/2010/main" val="509002269"/>
              </p:ext>
            </p:extLst>
          </p:nvPr>
        </p:nvGraphicFramePr>
        <p:xfrm>
          <a:off x="370704" y="4213773"/>
          <a:ext cx="3596384" cy="225283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44" name="Chart 43">
            <a:extLst>
              <a:ext uri="{FF2B5EF4-FFF2-40B4-BE49-F238E27FC236}">
                <a16:creationId xmlns:a16="http://schemas.microsoft.com/office/drawing/2014/main" id="{941A9147-D78E-464E-ACBB-A8CBFE672778}"/>
              </a:ext>
            </a:extLst>
          </p:cNvPr>
          <p:cNvGraphicFramePr>
            <a:graphicFrameLocks/>
          </p:cNvGraphicFramePr>
          <p:nvPr>
            <p:extLst>
              <p:ext uri="{D42A27DB-BD31-4B8C-83A1-F6EECF244321}">
                <p14:modId xmlns:p14="http://schemas.microsoft.com/office/powerpoint/2010/main" val="663474393"/>
              </p:ext>
            </p:extLst>
          </p:nvPr>
        </p:nvGraphicFramePr>
        <p:xfrm>
          <a:off x="8143807" y="4242940"/>
          <a:ext cx="3596384" cy="2252832"/>
        </p:xfrm>
        <a:graphic>
          <a:graphicData uri="http://schemas.openxmlformats.org/drawingml/2006/chart">
            <c:chart xmlns:c="http://schemas.openxmlformats.org/drawingml/2006/chart" xmlns:r="http://schemas.openxmlformats.org/officeDocument/2006/relationships" r:id="rId8"/>
          </a:graphicData>
        </a:graphic>
      </p:graphicFrame>
      <p:cxnSp>
        <p:nvCxnSpPr>
          <p:cNvPr id="46" name="Straight Arrow Connector 45">
            <a:extLst>
              <a:ext uri="{FF2B5EF4-FFF2-40B4-BE49-F238E27FC236}">
                <a16:creationId xmlns:a16="http://schemas.microsoft.com/office/drawing/2014/main" id="{9E0ACB66-9E68-4FBA-850B-0801CC8E8A36}"/>
              </a:ext>
            </a:extLst>
          </p:cNvPr>
          <p:cNvCxnSpPr/>
          <p:nvPr/>
        </p:nvCxnSpPr>
        <p:spPr>
          <a:xfrm>
            <a:off x="4253948" y="3728002"/>
            <a:ext cx="3617843" cy="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pic>
        <p:nvPicPr>
          <p:cNvPr id="2" name="Recorded Sound slide 15">
            <a:hlinkClick r:id="" action="ppaction://media"/>
            <a:extLst>
              <a:ext uri="{FF2B5EF4-FFF2-40B4-BE49-F238E27FC236}">
                <a16:creationId xmlns:a16="http://schemas.microsoft.com/office/drawing/2014/main" id="{27661365-2DFE-4A54-BF18-15AAA13A2A5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87836" y="6161805"/>
            <a:ext cx="609600" cy="609600"/>
          </a:xfrm>
          <a:prstGeom prst="rect">
            <a:avLst/>
          </a:prstGeom>
        </p:spPr>
      </p:pic>
    </p:spTree>
    <p:extLst>
      <p:ext uri="{BB962C8B-B14F-4D97-AF65-F5344CB8AC3E}">
        <p14:creationId xmlns:p14="http://schemas.microsoft.com/office/powerpoint/2010/main" val="42467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5454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
                </p:tgtEl>
              </p:cMediaNode>
            </p:audio>
          </p:childTnLst>
        </p:cTn>
      </p:par>
    </p:tnLst>
    <p:bldLst>
      <p:bldP spid="24" grpId="0"/>
      <p:bldP spid="26" grpId="0"/>
      <p:bldP spid="32" grpId="0"/>
      <p:bldP spid="33" grpId="0"/>
      <p:bldP spid="37" grpId="0"/>
      <p:bldP spid="38" grpId="0"/>
      <p:bldGraphic spid="42" grpId="0">
        <p:bldAsOne/>
      </p:bldGraphic>
      <p:bldGraphic spid="44"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70DCC65-F59B-46F1-9CA2-C3DD0779DEDD}"/>
              </a:ext>
            </a:extLst>
          </p:cNvPr>
          <p:cNvPicPr>
            <a:picLocks noChangeAspect="1"/>
          </p:cNvPicPr>
          <p:nvPr/>
        </p:nvPicPr>
        <p:blipFill rotWithShape="1">
          <a:blip r:embed="rId5"/>
          <a:srcRect l="49799" t="62247" r="36694" b="5508"/>
          <a:stretch/>
        </p:blipFill>
        <p:spPr>
          <a:xfrm>
            <a:off x="3131820" y="4046220"/>
            <a:ext cx="1737359" cy="2331836"/>
          </a:xfrm>
          <a:prstGeom prst="rect">
            <a:avLst/>
          </a:prstGeom>
        </p:spPr>
      </p:pic>
      <p:pic>
        <p:nvPicPr>
          <p:cNvPr id="5" name="Picture 4">
            <a:extLst>
              <a:ext uri="{FF2B5EF4-FFF2-40B4-BE49-F238E27FC236}">
                <a16:creationId xmlns:a16="http://schemas.microsoft.com/office/drawing/2014/main" id="{66A8F75C-C749-4212-B774-A61A0A33A573}"/>
              </a:ext>
            </a:extLst>
          </p:cNvPr>
          <p:cNvPicPr>
            <a:picLocks noChangeAspect="1"/>
          </p:cNvPicPr>
          <p:nvPr/>
        </p:nvPicPr>
        <p:blipFill rotWithShape="1">
          <a:blip r:embed="rId5">
            <a:alphaModFix amt="25000"/>
          </a:blip>
          <a:srcRect l="30562" t="13983" r="31938" b="37228"/>
          <a:stretch/>
        </p:blipFill>
        <p:spPr>
          <a:xfrm>
            <a:off x="657484" y="460769"/>
            <a:ext cx="4823459" cy="3528301"/>
          </a:xfrm>
          <a:prstGeom prst="rect">
            <a:avLst/>
          </a:prstGeom>
        </p:spPr>
      </p:pic>
      <p:sp>
        <p:nvSpPr>
          <p:cNvPr id="6" name="TextBox 5">
            <a:extLst>
              <a:ext uri="{FF2B5EF4-FFF2-40B4-BE49-F238E27FC236}">
                <a16:creationId xmlns:a16="http://schemas.microsoft.com/office/drawing/2014/main" id="{6C321CDF-0F3C-454C-9578-64ADF5B099EE}"/>
              </a:ext>
            </a:extLst>
          </p:cNvPr>
          <p:cNvSpPr txBox="1"/>
          <p:nvPr/>
        </p:nvSpPr>
        <p:spPr>
          <a:xfrm>
            <a:off x="6256020" y="1166839"/>
            <a:ext cx="5733535" cy="4524315"/>
          </a:xfrm>
          <a:prstGeom prst="rect">
            <a:avLst/>
          </a:prstGeom>
          <a:noFill/>
        </p:spPr>
        <p:txBody>
          <a:bodyPr wrap="square" rtlCol="0">
            <a:spAutoFit/>
          </a:bodyPr>
          <a:lstStyle/>
          <a:p>
            <a:r>
              <a:rPr lang="en-GB" sz="2400" dirty="0" err="1"/>
              <a:t>Blohm</a:t>
            </a:r>
            <a:r>
              <a:rPr lang="en-GB" sz="2400" dirty="0"/>
              <a:t>, </a:t>
            </a:r>
            <a:r>
              <a:rPr lang="en-GB" sz="2400" dirty="0" err="1"/>
              <a:t>Kording</a:t>
            </a:r>
            <a:r>
              <a:rPr lang="en-GB" sz="2400" dirty="0"/>
              <a:t> &amp; </a:t>
            </a:r>
            <a:r>
              <a:rPr lang="en-GB" sz="2400" dirty="0" err="1"/>
              <a:t>Schrater</a:t>
            </a:r>
            <a:r>
              <a:rPr lang="en-GB" sz="2400" dirty="0"/>
              <a:t> (2020) </a:t>
            </a:r>
          </a:p>
          <a:p>
            <a:endParaRPr lang="en-GB" sz="2400" dirty="0"/>
          </a:p>
          <a:p>
            <a:r>
              <a:rPr lang="en-GB" sz="2400" dirty="0"/>
              <a:t>10 steps to modelling, split into four sections: </a:t>
            </a:r>
          </a:p>
          <a:p>
            <a:endParaRPr lang="en-GB" sz="2400" dirty="0"/>
          </a:p>
          <a:p>
            <a:r>
              <a:rPr lang="en-GB" sz="2400" dirty="0"/>
              <a:t>Framing the question </a:t>
            </a:r>
          </a:p>
          <a:p>
            <a:endParaRPr lang="en-GB" sz="2400" dirty="0"/>
          </a:p>
          <a:p>
            <a:r>
              <a:rPr lang="en-GB" sz="2400" b="1" dirty="0"/>
              <a:t>Implementing the model</a:t>
            </a:r>
          </a:p>
          <a:p>
            <a:endParaRPr lang="en-GB" sz="2400" dirty="0"/>
          </a:p>
          <a:p>
            <a:r>
              <a:rPr lang="en-GB" sz="2400" dirty="0"/>
              <a:t>Model testing</a:t>
            </a:r>
          </a:p>
          <a:p>
            <a:endParaRPr lang="en-GB" sz="2400" dirty="0"/>
          </a:p>
          <a:p>
            <a:r>
              <a:rPr lang="en-GB" sz="2400" dirty="0"/>
              <a:t>Publishing </a:t>
            </a:r>
          </a:p>
        </p:txBody>
      </p:sp>
      <p:sp>
        <p:nvSpPr>
          <p:cNvPr id="7" name="Rectangle 6">
            <a:extLst>
              <a:ext uri="{FF2B5EF4-FFF2-40B4-BE49-F238E27FC236}">
                <a16:creationId xmlns:a16="http://schemas.microsoft.com/office/drawing/2014/main" id="{732E0D86-5987-4CBC-B9B8-7FDAA5AA544B}"/>
              </a:ext>
            </a:extLst>
          </p:cNvPr>
          <p:cNvSpPr/>
          <p:nvPr/>
        </p:nvSpPr>
        <p:spPr>
          <a:xfrm>
            <a:off x="3131820" y="4046220"/>
            <a:ext cx="1737359" cy="246888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CFC578DB-F917-485A-83B2-A6153F8849DD}"/>
              </a:ext>
            </a:extLst>
          </p:cNvPr>
          <p:cNvPicPr>
            <a:picLocks noChangeAspect="1"/>
          </p:cNvPicPr>
          <p:nvPr/>
        </p:nvPicPr>
        <p:blipFill rotWithShape="1">
          <a:blip r:embed="rId5">
            <a:alphaModFix amt="25000"/>
          </a:blip>
          <a:srcRect l="30562" t="65092" r="50202" b="5509"/>
          <a:stretch/>
        </p:blipFill>
        <p:spPr>
          <a:xfrm>
            <a:off x="594876" y="4251960"/>
            <a:ext cx="2474337" cy="2126096"/>
          </a:xfrm>
          <a:prstGeom prst="rect">
            <a:avLst/>
          </a:prstGeom>
        </p:spPr>
      </p:pic>
      <p:pic>
        <p:nvPicPr>
          <p:cNvPr id="10" name="Recorded Sound">
            <a:hlinkClick r:id="" action="ppaction://media"/>
            <a:extLst>
              <a:ext uri="{FF2B5EF4-FFF2-40B4-BE49-F238E27FC236}">
                <a16:creationId xmlns:a16="http://schemas.microsoft.com/office/drawing/2014/main" id="{08C74E3D-6A79-42CE-A0B1-C6D5E8970E63}"/>
              </a:ext>
            </a:extLst>
          </p:cNvPr>
          <p:cNvPicPr>
            <a:picLocks noChangeAspect="1"/>
          </p:cNvPicPr>
          <p:nvPr>
            <a:audioFile r:link="rId1"/>
            <p:extLst>
              <p:ext uri="{DAA4B4D4-6D71-4841-9C94-3DE7FCFB9230}">
                <p14:media xmlns:p14="http://schemas.microsoft.com/office/powerpoint/2010/main" r:embed="rId2">
                  <p14:trim end="25793.8117"/>
                </p14:media>
              </p:ext>
            </p:extLst>
          </p:nvPr>
        </p:nvPicPr>
        <p:blipFill>
          <a:blip r:embed="rId6"/>
          <a:stretch>
            <a:fillRect/>
          </a:stretch>
        </p:blipFill>
        <p:spPr>
          <a:xfrm>
            <a:off x="6527988" y="3982720"/>
            <a:ext cx="406400" cy="406400"/>
          </a:xfrm>
          <a:prstGeom prst="rect">
            <a:avLst/>
          </a:prstGeom>
        </p:spPr>
      </p:pic>
    </p:spTree>
    <p:extLst>
      <p:ext uri="{BB962C8B-B14F-4D97-AF65-F5344CB8AC3E}">
        <p14:creationId xmlns:p14="http://schemas.microsoft.com/office/powerpoint/2010/main" val="2696109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70DCC65-F59B-46F1-9CA2-C3DD0779DEDD}"/>
              </a:ext>
            </a:extLst>
          </p:cNvPr>
          <p:cNvPicPr>
            <a:picLocks noChangeAspect="1"/>
          </p:cNvPicPr>
          <p:nvPr/>
        </p:nvPicPr>
        <p:blipFill rotWithShape="1">
          <a:blip r:embed="rId5"/>
          <a:srcRect l="49799" t="62247" r="36694" b="5508"/>
          <a:stretch/>
        </p:blipFill>
        <p:spPr>
          <a:xfrm>
            <a:off x="3131820" y="4046220"/>
            <a:ext cx="1737359" cy="2331836"/>
          </a:xfrm>
          <a:prstGeom prst="rect">
            <a:avLst/>
          </a:prstGeom>
        </p:spPr>
      </p:pic>
      <p:pic>
        <p:nvPicPr>
          <p:cNvPr id="5" name="Picture 4">
            <a:extLst>
              <a:ext uri="{FF2B5EF4-FFF2-40B4-BE49-F238E27FC236}">
                <a16:creationId xmlns:a16="http://schemas.microsoft.com/office/drawing/2014/main" id="{66A8F75C-C749-4212-B774-A61A0A33A573}"/>
              </a:ext>
            </a:extLst>
          </p:cNvPr>
          <p:cNvPicPr>
            <a:picLocks noChangeAspect="1"/>
          </p:cNvPicPr>
          <p:nvPr/>
        </p:nvPicPr>
        <p:blipFill rotWithShape="1">
          <a:blip r:embed="rId5">
            <a:alphaModFix amt="25000"/>
          </a:blip>
          <a:srcRect l="30562" t="13983" r="31938" b="37228"/>
          <a:stretch/>
        </p:blipFill>
        <p:spPr>
          <a:xfrm>
            <a:off x="657484" y="517919"/>
            <a:ext cx="4823459" cy="3528301"/>
          </a:xfrm>
          <a:prstGeom prst="rect">
            <a:avLst/>
          </a:prstGeom>
        </p:spPr>
      </p:pic>
      <p:sp>
        <p:nvSpPr>
          <p:cNvPr id="7" name="Rectangle 6">
            <a:extLst>
              <a:ext uri="{FF2B5EF4-FFF2-40B4-BE49-F238E27FC236}">
                <a16:creationId xmlns:a16="http://schemas.microsoft.com/office/drawing/2014/main" id="{732E0D86-5987-4CBC-B9B8-7FDAA5AA544B}"/>
              </a:ext>
            </a:extLst>
          </p:cNvPr>
          <p:cNvSpPr/>
          <p:nvPr/>
        </p:nvSpPr>
        <p:spPr>
          <a:xfrm>
            <a:off x="3131820" y="4046220"/>
            <a:ext cx="1737359" cy="246888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CFC578DB-F917-485A-83B2-A6153F8849DD}"/>
              </a:ext>
            </a:extLst>
          </p:cNvPr>
          <p:cNvPicPr>
            <a:picLocks noChangeAspect="1"/>
          </p:cNvPicPr>
          <p:nvPr/>
        </p:nvPicPr>
        <p:blipFill rotWithShape="1">
          <a:blip r:embed="rId5">
            <a:alphaModFix amt="25000"/>
          </a:blip>
          <a:srcRect l="30562" t="65092" r="50202" b="5509"/>
          <a:stretch/>
        </p:blipFill>
        <p:spPr>
          <a:xfrm>
            <a:off x="594876" y="4251960"/>
            <a:ext cx="2474337" cy="2126096"/>
          </a:xfrm>
          <a:prstGeom prst="rect">
            <a:avLst/>
          </a:prstGeom>
        </p:spPr>
      </p:pic>
      <p:sp>
        <p:nvSpPr>
          <p:cNvPr id="10" name="TextBox 9">
            <a:extLst>
              <a:ext uri="{FF2B5EF4-FFF2-40B4-BE49-F238E27FC236}">
                <a16:creationId xmlns:a16="http://schemas.microsoft.com/office/drawing/2014/main" id="{57504B9A-3B1E-431E-8242-B2C8D061EB0E}"/>
              </a:ext>
            </a:extLst>
          </p:cNvPr>
          <p:cNvSpPr txBox="1"/>
          <p:nvPr/>
        </p:nvSpPr>
        <p:spPr>
          <a:xfrm>
            <a:off x="6256020" y="1166839"/>
            <a:ext cx="5733535" cy="5262979"/>
          </a:xfrm>
          <a:prstGeom prst="rect">
            <a:avLst/>
          </a:prstGeom>
          <a:noFill/>
        </p:spPr>
        <p:txBody>
          <a:bodyPr wrap="square" rtlCol="0">
            <a:spAutoFit/>
          </a:bodyPr>
          <a:lstStyle/>
          <a:p>
            <a:r>
              <a:rPr lang="en-GB" sz="2400" dirty="0" err="1"/>
              <a:t>Blohm</a:t>
            </a:r>
            <a:r>
              <a:rPr lang="en-GB" sz="2400" dirty="0"/>
              <a:t>, </a:t>
            </a:r>
            <a:r>
              <a:rPr lang="en-GB" sz="2400" dirty="0" err="1"/>
              <a:t>Kording</a:t>
            </a:r>
            <a:r>
              <a:rPr lang="en-GB" sz="2400" dirty="0"/>
              <a:t> &amp; </a:t>
            </a:r>
            <a:r>
              <a:rPr lang="en-GB" sz="2400" dirty="0" err="1"/>
              <a:t>Schrater</a:t>
            </a:r>
            <a:r>
              <a:rPr lang="en-GB" sz="2400" dirty="0"/>
              <a:t> (2020) </a:t>
            </a:r>
          </a:p>
          <a:p>
            <a:endParaRPr lang="en-GB" sz="2400" dirty="0"/>
          </a:p>
          <a:p>
            <a:r>
              <a:rPr lang="en-GB" sz="2400" dirty="0"/>
              <a:t>10 steps to modelling, split into four sections: </a:t>
            </a:r>
          </a:p>
          <a:p>
            <a:endParaRPr lang="en-GB" sz="2400" dirty="0"/>
          </a:p>
          <a:p>
            <a:endParaRPr lang="en-GB" sz="2400" b="1" dirty="0"/>
          </a:p>
          <a:p>
            <a:endParaRPr lang="en-GB" sz="2400" b="1" dirty="0"/>
          </a:p>
          <a:p>
            <a:r>
              <a:rPr lang="en-GB" sz="2400" b="1" dirty="0"/>
              <a:t>Implementing the model</a:t>
            </a:r>
          </a:p>
          <a:p>
            <a:endParaRPr lang="en-GB" sz="2400" dirty="0"/>
          </a:p>
          <a:p>
            <a:r>
              <a:rPr lang="en-GB" sz="2400" dirty="0"/>
              <a:t>Step 5: Toolkit selection</a:t>
            </a:r>
          </a:p>
          <a:p>
            <a:endParaRPr lang="en-GB" sz="2400" dirty="0"/>
          </a:p>
          <a:p>
            <a:r>
              <a:rPr lang="en-GB" sz="2400" dirty="0"/>
              <a:t>Step 6: Drafting</a:t>
            </a:r>
          </a:p>
          <a:p>
            <a:endParaRPr lang="en-GB" sz="2400" dirty="0"/>
          </a:p>
          <a:p>
            <a:r>
              <a:rPr lang="en-GB" sz="2400" dirty="0"/>
              <a:t>Step 7: Implementation</a:t>
            </a:r>
          </a:p>
        </p:txBody>
      </p:sp>
      <p:pic>
        <p:nvPicPr>
          <p:cNvPr id="11" name="Recorded Sound">
            <a:hlinkClick r:id="" action="ppaction://media"/>
            <a:extLst>
              <a:ext uri="{FF2B5EF4-FFF2-40B4-BE49-F238E27FC236}">
                <a16:creationId xmlns:a16="http://schemas.microsoft.com/office/drawing/2014/main" id="{58AC5290-B5E9-4E63-BE2F-07006906DDEE}"/>
              </a:ext>
            </a:extLst>
          </p:cNvPr>
          <p:cNvPicPr>
            <a:picLocks noChangeAspect="1"/>
          </p:cNvPicPr>
          <p:nvPr>
            <a:audioFile r:link="rId1"/>
            <p:extLst>
              <p:ext uri="{DAA4B4D4-6D71-4841-9C94-3DE7FCFB9230}">
                <p14:media xmlns:p14="http://schemas.microsoft.com/office/powerpoint/2010/main" r:embed="rId2">
                  <p14:trim st="5001"/>
                </p14:media>
              </p:ext>
            </p:extLst>
          </p:nvPr>
        </p:nvPicPr>
        <p:blipFill>
          <a:blip r:embed="rId6"/>
          <a:stretch>
            <a:fillRect/>
          </a:stretch>
        </p:blipFill>
        <p:spPr>
          <a:xfrm>
            <a:off x="9728388" y="2896870"/>
            <a:ext cx="406400" cy="406400"/>
          </a:xfrm>
          <a:prstGeom prst="rect">
            <a:avLst/>
          </a:prstGeom>
        </p:spPr>
      </p:pic>
    </p:spTree>
    <p:extLst>
      <p:ext uri="{BB962C8B-B14F-4D97-AF65-F5344CB8AC3E}">
        <p14:creationId xmlns:p14="http://schemas.microsoft.com/office/powerpoint/2010/main" val="1846763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83E0F59-F6F8-43EA-849C-9C2214171A66}"/>
              </a:ext>
            </a:extLst>
          </p:cNvPr>
          <p:cNvSpPr txBox="1"/>
          <p:nvPr/>
        </p:nvSpPr>
        <p:spPr>
          <a:xfrm>
            <a:off x="628650" y="434459"/>
            <a:ext cx="9420225" cy="461665"/>
          </a:xfrm>
          <a:prstGeom prst="rect">
            <a:avLst/>
          </a:prstGeom>
          <a:noFill/>
        </p:spPr>
        <p:txBody>
          <a:bodyPr wrap="square" rtlCol="0">
            <a:spAutoFit/>
          </a:bodyPr>
          <a:lstStyle/>
          <a:p>
            <a:r>
              <a:rPr lang="en-GB" sz="2400" b="1" dirty="0"/>
              <a:t>Step 5 - Toolkit Selection  </a:t>
            </a:r>
          </a:p>
        </p:txBody>
      </p:sp>
      <p:sp>
        <p:nvSpPr>
          <p:cNvPr id="5" name="TextBox 4">
            <a:extLst>
              <a:ext uri="{FF2B5EF4-FFF2-40B4-BE49-F238E27FC236}">
                <a16:creationId xmlns:a16="http://schemas.microsoft.com/office/drawing/2014/main" id="{F288FCC4-4831-41CE-ADF0-1D89E206990D}"/>
              </a:ext>
            </a:extLst>
          </p:cNvPr>
          <p:cNvSpPr txBox="1"/>
          <p:nvPr/>
        </p:nvSpPr>
        <p:spPr>
          <a:xfrm>
            <a:off x="628650" y="939952"/>
            <a:ext cx="11058525" cy="369332"/>
          </a:xfrm>
          <a:prstGeom prst="rect">
            <a:avLst/>
          </a:prstGeom>
          <a:solidFill>
            <a:schemeClr val="accent1">
              <a:lumMod val="20000"/>
              <a:lumOff val="80000"/>
            </a:schemeClr>
          </a:solidFill>
        </p:spPr>
        <p:txBody>
          <a:bodyPr wrap="square" rtlCol="0">
            <a:spAutoFit/>
          </a:bodyPr>
          <a:lstStyle/>
          <a:p>
            <a:r>
              <a:rPr lang="en-GB" dirty="0"/>
              <a:t>PURPOSE: Select the best approach to answer the questions</a:t>
            </a:r>
          </a:p>
        </p:txBody>
      </p:sp>
      <p:sp>
        <p:nvSpPr>
          <p:cNvPr id="6" name="TextBox 5">
            <a:extLst>
              <a:ext uri="{FF2B5EF4-FFF2-40B4-BE49-F238E27FC236}">
                <a16:creationId xmlns:a16="http://schemas.microsoft.com/office/drawing/2014/main" id="{84273CF3-4F62-4001-807B-19386E4F8576}"/>
              </a:ext>
            </a:extLst>
          </p:cNvPr>
          <p:cNvSpPr txBox="1"/>
          <p:nvPr/>
        </p:nvSpPr>
        <p:spPr>
          <a:xfrm>
            <a:off x="1314450" y="1650683"/>
            <a:ext cx="3419475" cy="646331"/>
          </a:xfrm>
          <a:prstGeom prst="rect">
            <a:avLst/>
          </a:prstGeom>
          <a:noFill/>
        </p:spPr>
        <p:txBody>
          <a:bodyPr wrap="square" rtlCol="0">
            <a:spAutoFit/>
          </a:bodyPr>
          <a:lstStyle/>
          <a:p>
            <a:pPr marL="342900" indent="-342900">
              <a:buAutoNum type="alphaLcPeriod"/>
            </a:pPr>
            <a:r>
              <a:rPr lang="en-GB" dirty="0"/>
              <a:t>What tools? (MECHANICS)</a:t>
            </a:r>
          </a:p>
          <a:p>
            <a:pPr marL="342900" indent="-342900">
              <a:buAutoNum type="alphaLcPeriod"/>
            </a:pPr>
            <a:r>
              <a:rPr lang="en-GB" dirty="0"/>
              <a:t>What level of abstraction? </a:t>
            </a:r>
          </a:p>
        </p:txBody>
      </p:sp>
      <p:sp>
        <p:nvSpPr>
          <p:cNvPr id="7" name="TextBox 6">
            <a:extLst>
              <a:ext uri="{FF2B5EF4-FFF2-40B4-BE49-F238E27FC236}">
                <a16:creationId xmlns:a16="http://schemas.microsoft.com/office/drawing/2014/main" id="{9458F144-7AF3-44AF-8A33-F3FECD210741}"/>
              </a:ext>
            </a:extLst>
          </p:cNvPr>
          <p:cNvSpPr txBox="1"/>
          <p:nvPr/>
        </p:nvSpPr>
        <p:spPr>
          <a:xfrm>
            <a:off x="6905625" y="1650682"/>
            <a:ext cx="3419475" cy="646331"/>
          </a:xfrm>
          <a:prstGeom prst="rect">
            <a:avLst/>
          </a:prstGeom>
          <a:noFill/>
          <a:ln w="28575">
            <a:solidFill>
              <a:schemeClr val="accent1">
                <a:lumMod val="75000"/>
              </a:schemeClr>
            </a:solidFill>
          </a:ln>
        </p:spPr>
        <p:txBody>
          <a:bodyPr wrap="square" rtlCol="0">
            <a:spAutoFit/>
          </a:bodyPr>
          <a:lstStyle/>
          <a:p>
            <a:pPr marL="342900" indent="-342900">
              <a:buFont typeface="Arial" panose="020B0604020202020204" pitchFamily="34" charset="0"/>
              <a:buChar char="•"/>
            </a:pPr>
            <a:r>
              <a:rPr lang="en-GB" dirty="0"/>
              <a:t>As abstract as possible</a:t>
            </a:r>
          </a:p>
          <a:p>
            <a:pPr marL="342900" indent="-342900">
              <a:buFont typeface="Arial" panose="020B0604020202020204" pitchFamily="34" charset="0"/>
              <a:buChar char="•"/>
            </a:pPr>
            <a:r>
              <a:rPr lang="en-GB" dirty="0"/>
              <a:t>As detailed as possible</a:t>
            </a:r>
          </a:p>
        </p:txBody>
      </p:sp>
      <p:sp>
        <p:nvSpPr>
          <p:cNvPr id="8" name="TextBox 7">
            <a:extLst>
              <a:ext uri="{FF2B5EF4-FFF2-40B4-BE49-F238E27FC236}">
                <a16:creationId xmlns:a16="http://schemas.microsoft.com/office/drawing/2014/main" id="{1C559B51-201E-4091-A0B7-612C52233B4E}"/>
              </a:ext>
            </a:extLst>
          </p:cNvPr>
          <p:cNvSpPr txBox="1"/>
          <p:nvPr/>
        </p:nvSpPr>
        <p:spPr>
          <a:xfrm>
            <a:off x="866775" y="2551837"/>
            <a:ext cx="10248900" cy="1754326"/>
          </a:xfrm>
          <a:prstGeom prst="rect">
            <a:avLst/>
          </a:prstGeom>
          <a:noFill/>
        </p:spPr>
        <p:txBody>
          <a:bodyPr wrap="square" rtlCol="0">
            <a:spAutoFit/>
          </a:bodyPr>
          <a:lstStyle/>
          <a:p>
            <a:r>
              <a:rPr lang="en-GB" dirty="0"/>
              <a:t>How to select a Toolkit? </a:t>
            </a:r>
          </a:p>
          <a:p>
            <a:endParaRPr lang="en-GB" dirty="0"/>
          </a:p>
          <a:p>
            <a:r>
              <a:rPr lang="en-GB" b="1" u="sng" dirty="0"/>
              <a:t>Knowledge </a:t>
            </a:r>
            <a:r>
              <a:rPr lang="en-GB" dirty="0"/>
              <a:t>of the toolkit strength and limitations is necessary.</a:t>
            </a:r>
          </a:p>
          <a:p>
            <a:endParaRPr lang="en-GB" dirty="0"/>
          </a:p>
          <a:p>
            <a:r>
              <a:rPr lang="en-GB" dirty="0"/>
              <a:t>There is not a right or wrong toolkit, but we need background knowledge to select the more appropriate tools to answer our questions. </a:t>
            </a:r>
          </a:p>
        </p:txBody>
      </p:sp>
      <p:sp>
        <p:nvSpPr>
          <p:cNvPr id="9" name="TextBox 8">
            <a:extLst>
              <a:ext uri="{FF2B5EF4-FFF2-40B4-BE49-F238E27FC236}">
                <a16:creationId xmlns:a16="http://schemas.microsoft.com/office/drawing/2014/main" id="{338D2BF1-4B79-4717-A744-A46163F34432}"/>
              </a:ext>
            </a:extLst>
          </p:cNvPr>
          <p:cNvSpPr txBox="1"/>
          <p:nvPr/>
        </p:nvSpPr>
        <p:spPr>
          <a:xfrm>
            <a:off x="509587" y="4392216"/>
            <a:ext cx="10963275" cy="2031325"/>
          </a:xfrm>
          <a:prstGeom prst="rect">
            <a:avLst/>
          </a:prstGeom>
          <a:solidFill>
            <a:schemeClr val="accent6">
              <a:lumMod val="20000"/>
              <a:lumOff val="80000"/>
            </a:schemeClr>
          </a:solidFill>
        </p:spPr>
        <p:txBody>
          <a:bodyPr wrap="square" rtlCol="0">
            <a:spAutoFit/>
          </a:bodyPr>
          <a:lstStyle/>
          <a:p>
            <a:r>
              <a:rPr lang="en-GB" dirty="0"/>
              <a:t>Example (Encoding shift in beliefs)</a:t>
            </a:r>
          </a:p>
          <a:p>
            <a:endParaRPr lang="en-GB" dirty="0"/>
          </a:p>
          <a:p>
            <a:r>
              <a:rPr lang="en-GB" dirty="0"/>
              <a:t>Toolkit of choice: Bayesian Brain Theory: Bayesian statistics and Beliefs updating. </a:t>
            </a:r>
          </a:p>
          <a:p>
            <a:endParaRPr lang="en-GB" dirty="0"/>
          </a:p>
          <a:p>
            <a:r>
              <a:rPr lang="en-GB" dirty="0"/>
              <a:t>Why? </a:t>
            </a:r>
          </a:p>
          <a:p>
            <a:pPr marL="285750" indent="-285750">
              <a:buFont typeface="Arial" panose="020B0604020202020204" pitchFamily="34" charset="0"/>
              <a:buChar char="•"/>
            </a:pPr>
            <a:r>
              <a:rPr lang="en-GB" dirty="0"/>
              <a:t>Optimal toolkit to deal with differences between sensory surprise and information for beliefs update. </a:t>
            </a:r>
          </a:p>
          <a:p>
            <a:pPr marL="285750" indent="-285750">
              <a:buFont typeface="Arial" panose="020B0604020202020204" pitchFamily="34" charset="0"/>
              <a:buChar char="•"/>
            </a:pPr>
            <a:r>
              <a:rPr lang="en-GB" dirty="0"/>
              <a:t>Neurobiological plausibility of Dopamine as responsible for beliefs updating and its pathology </a:t>
            </a:r>
          </a:p>
        </p:txBody>
      </p:sp>
      <p:pic>
        <p:nvPicPr>
          <p:cNvPr id="2" name="Recorded Sound">
            <a:hlinkClick r:id="" action="ppaction://media"/>
            <a:extLst>
              <a:ext uri="{FF2B5EF4-FFF2-40B4-BE49-F238E27FC236}">
                <a16:creationId xmlns:a16="http://schemas.microsoft.com/office/drawing/2014/main" id="{0F9DB8D8-CB6C-4292-95C6-A8ADCEA403D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844176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85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C636F80-13E0-404D-9F4A-EAC54361B1E1}"/>
              </a:ext>
            </a:extLst>
          </p:cNvPr>
          <p:cNvSpPr txBox="1"/>
          <p:nvPr/>
        </p:nvSpPr>
        <p:spPr>
          <a:xfrm>
            <a:off x="628650" y="434459"/>
            <a:ext cx="9420225" cy="461665"/>
          </a:xfrm>
          <a:prstGeom prst="rect">
            <a:avLst/>
          </a:prstGeom>
          <a:noFill/>
        </p:spPr>
        <p:txBody>
          <a:bodyPr wrap="square" rtlCol="0">
            <a:spAutoFit/>
          </a:bodyPr>
          <a:lstStyle/>
          <a:p>
            <a:r>
              <a:rPr lang="en-GB" sz="2400" b="1" dirty="0"/>
              <a:t>Step 6 – Planning the Model</a:t>
            </a:r>
          </a:p>
        </p:txBody>
      </p:sp>
      <p:sp>
        <p:nvSpPr>
          <p:cNvPr id="6" name="TextBox 5">
            <a:extLst>
              <a:ext uri="{FF2B5EF4-FFF2-40B4-BE49-F238E27FC236}">
                <a16:creationId xmlns:a16="http://schemas.microsoft.com/office/drawing/2014/main" id="{42B7441F-2FD5-411E-9520-1162380D1CCA}"/>
              </a:ext>
            </a:extLst>
          </p:cNvPr>
          <p:cNvSpPr txBox="1"/>
          <p:nvPr/>
        </p:nvSpPr>
        <p:spPr>
          <a:xfrm>
            <a:off x="628650" y="939952"/>
            <a:ext cx="11058525" cy="369332"/>
          </a:xfrm>
          <a:prstGeom prst="rect">
            <a:avLst/>
          </a:prstGeom>
          <a:solidFill>
            <a:schemeClr val="accent1">
              <a:lumMod val="20000"/>
              <a:lumOff val="80000"/>
            </a:schemeClr>
          </a:solidFill>
        </p:spPr>
        <p:txBody>
          <a:bodyPr wrap="square" rtlCol="0">
            <a:spAutoFit/>
          </a:bodyPr>
          <a:lstStyle/>
          <a:p>
            <a:r>
              <a:rPr lang="en-GB" dirty="0"/>
              <a:t>PURPOSE: assemble the different components of the hypothesized explanations and relationships</a:t>
            </a:r>
          </a:p>
        </p:txBody>
      </p:sp>
      <p:sp>
        <p:nvSpPr>
          <p:cNvPr id="7" name="TextBox 6">
            <a:extLst>
              <a:ext uri="{FF2B5EF4-FFF2-40B4-BE49-F238E27FC236}">
                <a16:creationId xmlns:a16="http://schemas.microsoft.com/office/drawing/2014/main" id="{7E1C3122-1303-489E-B09B-384E9612361C}"/>
              </a:ext>
            </a:extLst>
          </p:cNvPr>
          <p:cNvSpPr txBox="1"/>
          <p:nvPr/>
        </p:nvSpPr>
        <p:spPr>
          <a:xfrm>
            <a:off x="1985962" y="1870224"/>
            <a:ext cx="8343900" cy="3693319"/>
          </a:xfrm>
          <a:prstGeom prst="rect">
            <a:avLst/>
          </a:prstGeom>
          <a:noFill/>
        </p:spPr>
        <p:txBody>
          <a:bodyPr wrap="square" rtlCol="0">
            <a:spAutoFit/>
          </a:bodyPr>
          <a:lstStyle/>
          <a:p>
            <a:r>
              <a:rPr lang="en-GB" dirty="0"/>
              <a:t>GRAPHICAL representation of the model, as SIMPLE as possible</a:t>
            </a:r>
          </a:p>
          <a:p>
            <a:endParaRPr lang="en-GB" dirty="0"/>
          </a:p>
          <a:p>
            <a:endParaRPr lang="en-GB" dirty="0"/>
          </a:p>
          <a:p>
            <a:endParaRPr lang="en-GB" dirty="0"/>
          </a:p>
          <a:p>
            <a:pPr marL="285750" indent="-285750">
              <a:buFont typeface="Arial" panose="020B0604020202020204" pitchFamily="34" charset="0"/>
              <a:buChar char="•"/>
            </a:pPr>
            <a:r>
              <a:rPr lang="en-GB" dirty="0"/>
              <a:t>Include the different components of the model and their relationships </a:t>
            </a:r>
          </a:p>
          <a:p>
            <a:endParaRPr lang="en-GB" dirty="0"/>
          </a:p>
          <a:p>
            <a:pPr marL="285750" indent="-285750">
              <a:buFont typeface="Arial" panose="020B0604020202020204" pitchFamily="34" charset="0"/>
              <a:buChar char="•"/>
            </a:pPr>
            <a:r>
              <a:rPr lang="en-GB" dirty="0"/>
              <a:t>The nature of the model can change the aspect of the diagram </a:t>
            </a:r>
          </a:p>
          <a:p>
            <a:endParaRPr lang="en-GB" dirty="0"/>
          </a:p>
          <a:p>
            <a:pPr marL="285750" indent="-285750">
              <a:buFont typeface="Arial" panose="020B0604020202020204" pitchFamily="34" charset="0"/>
              <a:buChar char="•"/>
            </a:pPr>
            <a:r>
              <a:rPr lang="en-GB" dirty="0"/>
              <a:t>Each individual element (variables and their relationships) should be associated with its </a:t>
            </a:r>
            <a:r>
              <a:rPr lang="en-GB" b="1" dirty="0"/>
              <a:t>mathematical equations </a:t>
            </a:r>
            <a:r>
              <a:rPr lang="en-GB" dirty="0"/>
              <a:t>for further implementation</a:t>
            </a:r>
          </a:p>
          <a:p>
            <a:pPr marL="285750" indent="-285750">
              <a:buFont typeface="Arial" panose="020B0604020202020204" pitchFamily="34" charset="0"/>
              <a:buChar char="•"/>
            </a:pPr>
            <a:endParaRPr lang="en-GB" dirty="0"/>
          </a:p>
          <a:p>
            <a:endParaRPr lang="en-GB" dirty="0"/>
          </a:p>
          <a:p>
            <a:pPr marL="285750" indent="-285750">
              <a:buFont typeface="Arial" panose="020B0604020202020204" pitchFamily="34" charset="0"/>
              <a:buChar char="•"/>
            </a:pPr>
            <a:r>
              <a:rPr lang="en-GB" dirty="0"/>
              <a:t>Explicit the related </a:t>
            </a:r>
            <a:r>
              <a:rPr lang="en-GB" b="1" dirty="0"/>
              <a:t>measurements</a:t>
            </a:r>
            <a:r>
              <a:rPr lang="en-GB" dirty="0"/>
              <a:t> to each variable of the model</a:t>
            </a:r>
          </a:p>
        </p:txBody>
      </p:sp>
      <p:pic>
        <p:nvPicPr>
          <p:cNvPr id="2" name="Recorded Sound">
            <a:hlinkClick r:id="" action="ppaction://media"/>
            <a:extLst>
              <a:ext uri="{FF2B5EF4-FFF2-40B4-BE49-F238E27FC236}">
                <a16:creationId xmlns:a16="http://schemas.microsoft.com/office/drawing/2014/main" id="{92B4B046-5258-4AD4-BBAC-4BB86C5A7D10}"/>
              </a:ext>
            </a:extLst>
          </p:cNvPr>
          <p:cNvPicPr>
            <a:picLocks noChangeAspect="1"/>
          </p:cNvPicPr>
          <p:nvPr>
            <a:audioFile r:link="rId1"/>
            <p:extLst>
              <p:ext uri="{DAA4B4D4-6D71-4841-9C94-3DE7FCFB9230}">
                <p14:media xmlns:p14="http://schemas.microsoft.com/office/powerpoint/2010/main" r:embed="rId2">
                  <p14:trim end="52764.2879"/>
                </p14:media>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4183539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F12CA87-8485-40BA-BF18-29F5DAA47178}"/>
              </a:ext>
            </a:extLst>
          </p:cNvPr>
          <p:cNvSpPr>
            <a:spLocks noGrp="1"/>
          </p:cNvSpPr>
          <p:nvPr>
            <p:ph idx="1"/>
          </p:nvPr>
        </p:nvSpPr>
        <p:spPr>
          <a:xfrm>
            <a:off x="1008723" y="1825625"/>
            <a:ext cx="10604157" cy="4351338"/>
          </a:xfrm>
          <a:ln>
            <a:noFill/>
          </a:ln>
        </p:spPr>
        <p:txBody>
          <a:bodyPr>
            <a:normAutofit/>
          </a:bodyPr>
          <a:lstStyle/>
          <a:p>
            <a:pPr marL="0" indent="0">
              <a:buNone/>
            </a:pPr>
            <a:r>
              <a:rPr lang="en-GB" sz="2400" b="1" dirty="0"/>
              <a:t>Introduction to computational modelling</a:t>
            </a:r>
          </a:p>
          <a:p>
            <a:r>
              <a:rPr lang="en-GB" sz="2400" dirty="0"/>
              <a:t>What is computational modelling?</a:t>
            </a:r>
          </a:p>
          <a:p>
            <a:r>
              <a:rPr lang="en-GB" sz="2400" dirty="0"/>
              <a:t>Why is it useful?</a:t>
            </a:r>
          </a:p>
          <a:p>
            <a:pPr marL="0" indent="0">
              <a:buNone/>
            </a:pPr>
            <a:endParaRPr lang="en-GB" sz="2400" dirty="0"/>
          </a:p>
          <a:p>
            <a:pPr marL="0" indent="0">
              <a:buNone/>
            </a:pPr>
            <a:r>
              <a:rPr lang="en-GB" sz="2400" b="1" dirty="0"/>
              <a:t>Steps to modelling</a:t>
            </a:r>
          </a:p>
          <a:p>
            <a:r>
              <a:rPr lang="en-GB" sz="2400" dirty="0"/>
              <a:t>Steps 1-4 - Framing the question </a:t>
            </a:r>
          </a:p>
          <a:p>
            <a:r>
              <a:rPr lang="en-GB" sz="2400" dirty="0"/>
              <a:t>Steps 5-7 - Implementing the model</a:t>
            </a:r>
          </a:p>
          <a:p>
            <a:r>
              <a:rPr lang="en-GB" sz="2400" dirty="0"/>
              <a:t>Steps 8-9 - Model testing </a:t>
            </a:r>
          </a:p>
          <a:p>
            <a:r>
              <a:rPr lang="en-GB" sz="2400" dirty="0"/>
              <a:t>Steps 10 – Publishing</a:t>
            </a:r>
          </a:p>
        </p:txBody>
      </p:sp>
      <p:sp>
        <p:nvSpPr>
          <p:cNvPr id="6" name="Title 1">
            <a:extLst>
              <a:ext uri="{FF2B5EF4-FFF2-40B4-BE49-F238E27FC236}">
                <a16:creationId xmlns:a16="http://schemas.microsoft.com/office/drawing/2014/main" id="{9F2BE902-A15E-4935-B1C7-B0F445194B3C}"/>
              </a:ext>
            </a:extLst>
          </p:cNvPr>
          <p:cNvSpPr txBox="1">
            <a:spLocks/>
          </p:cNvSpPr>
          <p:nvPr/>
        </p:nvSpPr>
        <p:spPr>
          <a:xfrm>
            <a:off x="495300" y="681037"/>
            <a:ext cx="11117580" cy="746983"/>
          </a:xfrm>
          <a:prstGeom prst="rect">
            <a:avLst/>
          </a:prstGeom>
          <a:solidFill>
            <a:schemeClr val="accent5">
              <a:lumMod val="20000"/>
              <a:lumOff val="8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400" b="1" dirty="0"/>
              <a:t>Outline</a:t>
            </a:r>
          </a:p>
        </p:txBody>
      </p:sp>
      <p:sp>
        <p:nvSpPr>
          <p:cNvPr id="2" name="TextBox 1">
            <a:extLst>
              <a:ext uri="{FF2B5EF4-FFF2-40B4-BE49-F238E27FC236}">
                <a16:creationId xmlns:a16="http://schemas.microsoft.com/office/drawing/2014/main" id="{75B59343-8C4C-40BE-91A6-BA72A4682DA6}"/>
              </a:ext>
            </a:extLst>
          </p:cNvPr>
          <p:cNvSpPr txBox="1"/>
          <p:nvPr/>
        </p:nvSpPr>
        <p:spPr>
          <a:xfrm>
            <a:off x="6568439" y="4273415"/>
            <a:ext cx="3937519" cy="1200329"/>
          </a:xfrm>
          <a:prstGeom prst="rect">
            <a:avLst/>
          </a:prstGeom>
          <a:solidFill>
            <a:schemeClr val="accent6">
              <a:lumMod val="20000"/>
              <a:lumOff val="80000"/>
            </a:schemeClr>
          </a:solidFill>
        </p:spPr>
        <p:txBody>
          <a:bodyPr wrap="square" rtlCol="0">
            <a:spAutoFit/>
          </a:bodyPr>
          <a:lstStyle/>
          <a:p>
            <a:r>
              <a:rPr lang="en-GB" sz="2400" dirty="0"/>
              <a:t>Example - </a:t>
            </a:r>
            <a:r>
              <a:rPr lang="en-GB" sz="2400" i="1" dirty="0"/>
              <a:t>Neural signals encoding shifts in beliefs (</a:t>
            </a:r>
            <a:r>
              <a:rPr lang="en-GB" sz="2400" i="1" dirty="0" err="1"/>
              <a:t>Schwartenbeck</a:t>
            </a:r>
            <a:r>
              <a:rPr lang="en-GB" sz="2400" i="1" dirty="0"/>
              <a:t> et al., 2016)</a:t>
            </a:r>
            <a:endParaRPr lang="en-GB" sz="2400" dirty="0"/>
          </a:p>
        </p:txBody>
      </p:sp>
      <p:sp>
        <p:nvSpPr>
          <p:cNvPr id="5" name="Right Bracket 4">
            <a:extLst>
              <a:ext uri="{FF2B5EF4-FFF2-40B4-BE49-F238E27FC236}">
                <a16:creationId xmlns:a16="http://schemas.microsoft.com/office/drawing/2014/main" id="{B190A217-9AC2-44BE-B0CD-5FBB5B23FE5B}"/>
              </a:ext>
            </a:extLst>
          </p:cNvPr>
          <p:cNvSpPr/>
          <p:nvPr/>
        </p:nvSpPr>
        <p:spPr>
          <a:xfrm>
            <a:off x="5836375" y="3851109"/>
            <a:ext cx="435429" cy="2044943"/>
          </a:xfrm>
          <a:prstGeom prst="rightBracket">
            <a:avLst/>
          </a:prstGeom>
          <a:noFill/>
          <a:ln w="57150">
            <a:solidFill>
              <a:srgbClr val="40662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4" name="Recorded Sound slide 2">
            <a:hlinkClick r:id="" action="ppaction://media"/>
            <a:extLst>
              <a:ext uri="{FF2B5EF4-FFF2-40B4-BE49-F238E27FC236}">
                <a16:creationId xmlns:a16="http://schemas.microsoft.com/office/drawing/2014/main" id="{369AC19F-70EE-4BE2-80F9-02DFFCC6954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08080" y="5896052"/>
            <a:ext cx="609600" cy="609600"/>
          </a:xfrm>
          <a:prstGeom prst="rect">
            <a:avLst/>
          </a:prstGeom>
        </p:spPr>
      </p:pic>
    </p:spTree>
    <p:extLst>
      <p:ext uri="{BB962C8B-B14F-4D97-AF65-F5344CB8AC3E}">
        <p14:creationId xmlns:p14="http://schemas.microsoft.com/office/powerpoint/2010/main" val="2483349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200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4"/>
                </p:tgtEl>
              </p:cMediaNode>
            </p:audio>
          </p:childTnLst>
        </p:cTn>
      </p:par>
    </p:tnLst>
    <p:bldLst>
      <p:bldP spid="3" grpId="0" uiExpand="1"/>
      <p:bldP spid="2" grpId="0" animBg="1"/>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7CF95E5-03FA-49C1-ADF0-ADD3ECA90319}"/>
              </a:ext>
            </a:extLst>
          </p:cNvPr>
          <p:cNvPicPr>
            <a:picLocks noChangeAspect="1"/>
          </p:cNvPicPr>
          <p:nvPr/>
        </p:nvPicPr>
        <p:blipFill>
          <a:blip r:embed="rId5"/>
          <a:stretch>
            <a:fillRect/>
          </a:stretch>
        </p:blipFill>
        <p:spPr>
          <a:xfrm>
            <a:off x="2729870" y="1024568"/>
            <a:ext cx="6608753" cy="3421335"/>
          </a:xfrm>
          <a:prstGeom prst="rect">
            <a:avLst/>
          </a:prstGeom>
        </p:spPr>
      </p:pic>
      <p:sp>
        <p:nvSpPr>
          <p:cNvPr id="6" name="TextBox 5">
            <a:extLst>
              <a:ext uri="{FF2B5EF4-FFF2-40B4-BE49-F238E27FC236}">
                <a16:creationId xmlns:a16="http://schemas.microsoft.com/office/drawing/2014/main" id="{5FF921DD-CB6F-410B-8E82-23EEC6E1F542}"/>
              </a:ext>
            </a:extLst>
          </p:cNvPr>
          <p:cNvSpPr txBox="1"/>
          <p:nvPr/>
        </p:nvSpPr>
        <p:spPr>
          <a:xfrm>
            <a:off x="389163" y="293783"/>
            <a:ext cx="11465379" cy="369332"/>
          </a:xfrm>
          <a:prstGeom prst="rect">
            <a:avLst/>
          </a:prstGeom>
          <a:solidFill>
            <a:schemeClr val="accent6">
              <a:lumMod val="20000"/>
              <a:lumOff val="80000"/>
            </a:schemeClr>
          </a:solidFill>
        </p:spPr>
        <p:txBody>
          <a:bodyPr wrap="square" rtlCol="0">
            <a:spAutoFit/>
          </a:bodyPr>
          <a:lstStyle/>
          <a:p>
            <a:r>
              <a:rPr lang="en-GB" dirty="0"/>
              <a:t>Example (Encoding shift of Beliefs)</a:t>
            </a:r>
          </a:p>
        </p:txBody>
      </p:sp>
      <p:sp>
        <p:nvSpPr>
          <p:cNvPr id="7" name="TextBox 6">
            <a:extLst>
              <a:ext uri="{FF2B5EF4-FFF2-40B4-BE49-F238E27FC236}">
                <a16:creationId xmlns:a16="http://schemas.microsoft.com/office/drawing/2014/main" id="{9E1E3D8E-9DDE-4DC5-B942-941065D40C0D}"/>
              </a:ext>
            </a:extLst>
          </p:cNvPr>
          <p:cNvSpPr txBox="1"/>
          <p:nvPr/>
        </p:nvSpPr>
        <p:spPr>
          <a:xfrm>
            <a:off x="752616" y="4807357"/>
            <a:ext cx="3226675" cy="923330"/>
          </a:xfrm>
          <a:prstGeom prst="rect">
            <a:avLst/>
          </a:prstGeom>
          <a:noFill/>
        </p:spPr>
        <p:txBody>
          <a:bodyPr wrap="square" rtlCol="0">
            <a:spAutoFit/>
          </a:bodyPr>
          <a:lstStyle/>
          <a:p>
            <a:r>
              <a:rPr lang="en-GB" dirty="0"/>
              <a:t>Surprise of an Observation: </a:t>
            </a:r>
          </a:p>
          <a:p>
            <a:endParaRPr lang="en-GB" dirty="0"/>
          </a:p>
          <a:p>
            <a:endParaRPr lang="en-GB" dirty="0"/>
          </a:p>
        </p:txBody>
      </p:sp>
      <p:pic>
        <p:nvPicPr>
          <p:cNvPr id="8" name="Picture 7">
            <a:extLst>
              <a:ext uri="{FF2B5EF4-FFF2-40B4-BE49-F238E27FC236}">
                <a16:creationId xmlns:a16="http://schemas.microsoft.com/office/drawing/2014/main" id="{BAB39BA5-9271-46E2-A8C9-C37E11C11ED8}"/>
              </a:ext>
            </a:extLst>
          </p:cNvPr>
          <p:cNvPicPr>
            <a:picLocks noChangeAspect="1"/>
          </p:cNvPicPr>
          <p:nvPr/>
        </p:nvPicPr>
        <p:blipFill>
          <a:blip r:embed="rId6"/>
          <a:stretch>
            <a:fillRect/>
          </a:stretch>
        </p:blipFill>
        <p:spPr>
          <a:xfrm>
            <a:off x="752616" y="5195520"/>
            <a:ext cx="1689546" cy="617157"/>
          </a:xfrm>
          <a:prstGeom prst="rect">
            <a:avLst/>
          </a:prstGeom>
        </p:spPr>
      </p:pic>
      <p:sp>
        <p:nvSpPr>
          <p:cNvPr id="9" name="TextBox 8">
            <a:extLst>
              <a:ext uri="{FF2B5EF4-FFF2-40B4-BE49-F238E27FC236}">
                <a16:creationId xmlns:a16="http://schemas.microsoft.com/office/drawing/2014/main" id="{C524A73D-B62F-4B58-90AB-B5F262286004}"/>
              </a:ext>
            </a:extLst>
          </p:cNvPr>
          <p:cNvSpPr txBox="1"/>
          <p:nvPr/>
        </p:nvSpPr>
        <p:spPr>
          <a:xfrm>
            <a:off x="2729870" y="5269022"/>
            <a:ext cx="4035972" cy="1477328"/>
          </a:xfrm>
          <a:prstGeom prst="rect">
            <a:avLst/>
          </a:prstGeom>
          <a:noFill/>
        </p:spPr>
        <p:txBody>
          <a:bodyPr wrap="square" rtlCol="0">
            <a:spAutoFit/>
          </a:bodyPr>
          <a:lstStyle/>
          <a:p>
            <a:r>
              <a:rPr lang="en-GB" dirty="0" err="1"/>
              <a:t>lnP</a:t>
            </a:r>
            <a:r>
              <a:rPr lang="en-GB" dirty="0"/>
              <a:t> = log probability</a:t>
            </a:r>
          </a:p>
          <a:p>
            <a:r>
              <a:rPr lang="en-GB" dirty="0"/>
              <a:t>o = observation </a:t>
            </a:r>
          </a:p>
          <a:p>
            <a:r>
              <a:rPr lang="en-GB" dirty="0"/>
              <a:t>m = model</a:t>
            </a:r>
          </a:p>
          <a:p>
            <a:r>
              <a:rPr lang="en-GB" dirty="0"/>
              <a:t>θ = model parameters </a:t>
            </a:r>
          </a:p>
          <a:p>
            <a:endParaRPr lang="en-GB" dirty="0"/>
          </a:p>
        </p:txBody>
      </p:sp>
      <p:pic>
        <p:nvPicPr>
          <p:cNvPr id="10" name="Picture 9">
            <a:extLst>
              <a:ext uri="{FF2B5EF4-FFF2-40B4-BE49-F238E27FC236}">
                <a16:creationId xmlns:a16="http://schemas.microsoft.com/office/drawing/2014/main" id="{6C7BB18D-859A-42A4-9DB3-9B3C415AA9BB}"/>
              </a:ext>
            </a:extLst>
          </p:cNvPr>
          <p:cNvPicPr>
            <a:picLocks noChangeAspect="1"/>
          </p:cNvPicPr>
          <p:nvPr/>
        </p:nvPicPr>
        <p:blipFill>
          <a:blip r:embed="rId7"/>
          <a:stretch>
            <a:fillRect/>
          </a:stretch>
        </p:blipFill>
        <p:spPr>
          <a:xfrm>
            <a:off x="6796380" y="5073564"/>
            <a:ext cx="2542243" cy="576660"/>
          </a:xfrm>
          <a:prstGeom prst="rect">
            <a:avLst/>
          </a:prstGeom>
        </p:spPr>
      </p:pic>
      <p:sp>
        <p:nvSpPr>
          <p:cNvPr id="11" name="TextBox 10">
            <a:extLst>
              <a:ext uri="{FF2B5EF4-FFF2-40B4-BE49-F238E27FC236}">
                <a16:creationId xmlns:a16="http://schemas.microsoft.com/office/drawing/2014/main" id="{4633863C-658A-46F5-B41F-566710E91216}"/>
              </a:ext>
            </a:extLst>
          </p:cNvPr>
          <p:cNvSpPr txBox="1"/>
          <p:nvPr/>
        </p:nvSpPr>
        <p:spPr>
          <a:xfrm>
            <a:off x="6121852" y="4733855"/>
            <a:ext cx="5197365" cy="369332"/>
          </a:xfrm>
          <a:prstGeom prst="rect">
            <a:avLst/>
          </a:prstGeom>
          <a:noFill/>
        </p:spPr>
        <p:txBody>
          <a:bodyPr wrap="square" rtlCol="0">
            <a:spAutoFit/>
          </a:bodyPr>
          <a:lstStyle/>
          <a:p>
            <a:r>
              <a:rPr lang="en-GB" dirty="0"/>
              <a:t>Information (Epistemic value) of an observation: </a:t>
            </a:r>
          </a:p>
        </p:txBody>
      </p:sp>
      <p:sp>
        <p:nvSpPr>
          <p:cNvPr id="12" name="TextBox 11">
            <a:extLst>
              <a:ext uri="{FF2B5EF4-FFF2-40B4-BE49-F238E27FC236}">
                <a16:creationId xmlns:a16="http://schemas.microsoft.com/office/drawing/2014/main" id="{68CEAC9A-42C4-4CB7-8403-918006C2B3CF}"/>
              </a:ext>
            </a:extLst>
          </p:cNvPr>
          <p:cNvSpPr txBox="1"/>
          <p:nvPr/>
        </p:nvSpPr>
        <p:spPr>
          <a:xfrm>
            <a:off x="6034246" y="5564852"/>
            <a:ext cx="5961811" cy="923330"/>
          </a:xfrm>
          <a:prstGeom prst="rect">
            <a:avLst/>
          </a:prstGeom>
          <a:noFill/>
        </p:spPr>
        <p:txBody>
          <a:bodyPr wrap="square" rtlCol="0">
            <a:spAutoFit/>
          </a:bodyPr>
          <a:lstStyle/>
          <a:p>
            <a:r>
              <a:rPr lang="en-GB" dirty="0"/>
              <a:t>KL = </a:t>
            </a:r>
            <a:r>
              <a:rPr lang="en-GB" dirty="0" err="1"/>
              <a:t>Kullback</a:t>
            </a:r>
            <a:r>
              <a:rPr lang="en-GB" dirty="0"/>
              <a:t>–</a:t>
            </a:r>
            <a:r>
              <a:rPr lang="en-GB" dirty="0" err="1"/>
              <a:t>Leibler</a:t>
            </a:r>
            <a:r>
              <a:rPr lang="en-GB" dirty="0"/>
              <a:t> divergence (difference between two probability distributions). In this case prior and posterior beliefs about of the world.</a:t>
            </a:r>
          </a:p>
        </p:txBody>
      </p:sp>
      <p:pic>
        <p:nvPicPr>
          <p:cNvPr id="13" name="Recorded Sound">
            <a:hlinkClick r:id="" action="ppaction://media"/>
            <a:extLst>
              <a:ext uri="{FF2B5EF4-FFF2-40B4-BE49-F238E27FC236}">
                <a16:creationId xmlns:a16="http://schemas.microsoft.com/office/drawing/2014/main" id="{02D4BA3C-1904-4E43-85F3-1F897246D9EA}"/>
              </a:ext>
            </a:extLst>
          </p:cNvPr>
          <p:cNvPicPr>
            <a:picLocks noChangeAspect="1"/>
          </p:cNvPicPr>
          <p:nvPr>
            <a:audioFile r:link="rId1"/>
            <p:extLst>
              <p:ext uri="{DAA4B4D4-6D71-4841-9C94-3DE7FCFB9230}">
                <p14:media xmlns:p14="http://schemas.microsoft.com/office/powerpoint/2010/main" r:embed="rId2">
                  <p14:trim st="65054"/>
                </p14:media>
              </p:ext>
            </p:extLst>
          </p:nvPr>
        </p:nvPicPr>
        <p:blipFill>
          <a:blip r:embed="rId8"/>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256899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029"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F324F7E-5693-4D6F-AA2F-756F7385936A}"/>
              </a:ext>
            </a:extLst>
          </p:cNvPr>
          <p:cNvSpPr txBox="1"/>
          <p:nvPr/>
        </p:nvSpPr>
        <p:spPr>
          <a:xfrm>
            <a:off x="628650" y="360887"/>
            <a:ext cx="9420225" cy="461665"/>
          </a:xfrm>
          <a:prstGeom prst="rect">
            <a:avLst/>
          </a:prstGeom>
          <a:noFill/>
        </p:spPr>
        <p:txBody>
          <a:bodyPr wrap="square" rtlCol="0">
            <a:spAutoFit/>
          </a:bodyPr>
          <a:lstStyle/>
          <a:p>
            <a:r>
              <a:rPr lang="en-GB" sz="2400" b="1" dirty="0"/>
              <a:t>Bayesian Rule</a:t>
            </a:r>
          </a:p>
        </p:txBody>
      </p:sp>
      <p:sp>
        <p:nvSpPr>
          <p:cNvPr id="2" name="TextBox 1">
            <a:extLst>
              <a:ext uri="{FF2B5EF4-FFF2-40B4-BE49-F238E27FC236}">
                <a16:creationId xmlns:a16="http://schemas.microsoft.com/office/drawing/2014/main" id="{3A15D317-5B95-4D51-8965-4292BBD6B50A}"/>
              </a:ext>
            </a:extLst>
          </p:cNvPr>
          <p:cNvSpPr txBox="1"/>
          <p:nvPr/>
        </p:nvSpPr>
        <p:spPr>
          <a:xfrm>
            <a:off x="1093076" y="1164771"/>
            <a:ext cx="10930758" cy="5355312"/>
          </a:xfrm>
          <a:prstGeom prst="rect">
            <a:avLst/>
          </a:prstGeom>
          <a:noFill/>
        </p:spPr>
        <p:txBody>
          <a:bodyPr wrap="square" rtlCol="0">
            <a:spAutoFit/>
          </a:bodyPr>
          <a:lstStyle/>
          <a:p>
            <a:r>
              <a:rPr lang="en-US" dirty="0"/>
              <a:t>x = quantity of interest</a:t>
            </a:r>
          </a:p>
          <a:p>
            <a:r>
              <a:rPr lang="en-US" dirty="0"/>
              <a:t>P(x) = Beliefs about  the likely values of x (prior probability distribution)</a:t>
            </a:r>
          </a:p>
          <a:p>
            <a:endParaRPr lang="en-US" dirty="0"/>
          </a:p>
          <a:p>
            <a:r>
              <a:rPr lang="en-US" dirty="0"/>
              <a:t>Bayesian Inference: updating of our belief about x, after a new observation y. </a:t>
            </a:r>
          </a:p>
          <a:p>
            <a:endParaRPr lang="en-US" dirty="0"/>
          </a:p>
          <a:p>
            <a:pPr algn="ctr"/>
            <a:r>
              <a:rPr lang="en-US" dirty="0"/>
              <a:t>How? </a:t>
            </a:r>
          </a:p>
          <a:p>
            <a:endParaRPr lang="en-US" dirty="0"/>
          </a:p>
          <a:p>
            <a:r>
              <a:rPr lang="en-US" dirty="0"/>
              <a:t>Bayesian Rule: </a:t>
            </a:r>
          </a:p>
          <a:p>
            <a:endParaRPr lang="en-US" dirty="0"/>
          </a:p>
          <a:p>
            <a:endParaRPr lang="en-US" dirty="0"/>
          </a:p>
          <a:p>
            <a:endParaRPr lang="en-US" dirty="0"/>
          </a:p>
          <a:p>
            <a:pPr marL="342900" indent="-342900">
              <a:buAutoNum type="arabicParenR"/>
            </a:pPr>
            <a:r>
              <a:rPr lang="en-US" dirty="0"/>
              <a:t>Define the Likelihood: </a:t>
            </a:r>
            <a:r>
              <a:rPr lang="en-US" i="1" dirty="0"/>
              <a:t>p</a:t>
            </a:r>
            <a:r>
              <a:rPr lang="en-US" dirty="0"/>
              <a:t>(</a:t>
            </a:r>
            <a:r>
              <a:rPr lang="en-US" i="1" dirty="0" err="1"/>
              <a:t>y</a:t>
            </a:r>
            <a:r>
              <a:rPr lang="en-US" dirty="0" err="1"/>
              <a:t>|</a:t>
            </a:r>
            <a:r>
              <a:rPr lang="en-US" i="1" dirty="0" err="1"/>
              <a:t>x</a:t>
            </a:r>
            <a:r>
              <a:rPr lang="en-US" dirty="0"/>
              <a:t>)</a:t>
            </a:r>
          </a:p>
          <a:p>
            <a:pPr marL="342900" indent="-342900">
              <a:buAutoNum type="arabicParenR"/>
            </a:pPr>
            <a:r>
              <a:rPr lang="en-US" dirty="0"/>
              <a:t>New belief about x (posterior probability distribution) – Bayesian rule</a:t>
            </a:r>
          </a:p>
          <a:p>
            <a:endParaRPr lang="en-US" dirty="0"/>
          </a:p>
          <a:p>
            <a:pPr algn="ctr"/>
            <a:r>
              <a:rPr lang="en-US" dirty="0"/>
              <a:t>Dynamic over time </a:t>
            </a:r>
            <a:r>
              <a:rPr lang="en-US" b="1" i="1" dirty="0"/>
              <a:t>(‘yesterday’s posteriors are today’s priors’)</a:t>
            </a:r>
          </a:p>
          <a:p>
            <a:endParaRPr lang="en-US" dirty="0"/>
          </a:p>
          <a:p>
            <a:endParaRPr lang="en-US" dirty="0"/>
          </a:p>
          <a:p>
            <a:endParaRPr lang="en-US" dirty="0"/>
          </a:p>
          <a:p>
            <a:endParaRPr lang="en-GB" dirty="0"/>
          </a:p>
        </p:txBody>
      </p:sp>
      <p:sp>
        <p:nvSpPr>
          <p:cNvPr id="6" name="AutoShape 4" descr="{\displaystyle P(A\mid B)={\frac {P(B\mid A)P(A)}{P(B)}}}">
            <a:extLst>
              <a:ext uri="{FF2B5EF4-FFF2-40B4-BE49-F238E27FC236}">
                <a16:creationId xmlns:a16="http://schemas.microsoft.com/office/drawing/2014/main" id="{9A76D4DF-8D61-4130-B8C3-ACAB88B8777B}"/>
              </a:ext>
            </a:extLst>
          </p:cNvPr>
          <p:cNvSpPr>
            <a:spLocks noChangeAspect="1" noChangeArrowheads="1"/>
          </p:cNvSpPr>
          <p:nvPr/>
        </p:nvSpPr>
        <p:spPr bwMode="auto">
          <a:xfrm>
            <a:off x="5943600" y="3276600"/>
            <a:ext cx="1839686" cy="183968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 name="Picture 9">
            <a:extLst>
              <a:ext uri="{FF2B5EF4-FFF2-40B4-BE49-F238E27FC236}">
                <a16:creationId xmlns:a16="http://schemas.microsoft.com/office/drawing/2014/main" id="{C57898CE-31A4-4565-8696-63DB9FF67B33}"/>
              </a:ext>
            </a:extLst>
          </p:cNvPr>
          <p:cNvPicPr>
            <a:picLocks noChangeAspect="1"/>
          </p:cNvPicPr>
          <p:nvPr/>
        </p:nvPicPr>
        <p:blipFill>
          <a:blip r:embed="rId5"/>
          <a:stretch>
            <a:fillRect/>
          </a:stretch>
        </p:blipFill>
        <p:spPr>
          <a:xfrm>
            <a:off x="4543425" y="5537716"/>
            <a:ext cx="3105150" cy="676275"/>
          </a:xfrm>
          <a:prstGeom prst="rect">
            <a:avLst/>
          </a:prstGeom>
        </p:spPr>
      </p:pic>
      <p:sp>
        <p:nvSpPr>
          <p:cNvPr id="7" name="Rectangle 6">
            <a:extLst>
              <a:ext uri="{FF2B5EF4-FFF2-40B4-BE49-F238E27FC236}">
                <a16:creationId xmlns:a16="http://schemas.microsoft.com/office/drawing/2014/main" id="{C2041AE1-7CC7-4E1A-82B5-49742D0D7EAB}"/>
              </a:ext>
            </a:extLst>
          </p:cNvPr>
          <p:cNvSpPr/>
          <p:nvPr/>
        </p:nvSpPr>
        <p:spPr>
          <a:xfrm>
            <a:off x="7171981" y="2577947"/>
            <a:ext cx="4175392" cy="1542361"/>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a:extLst>
              <a:ext uri="{FF2B5EF4-FFF2-40B4-BE49-F238E27FC236}">
                <a16:creationId xmlns:a16="http://schemas.microsoft.com/office/drawing/2014/main" id="{8C1DF944-1C26-469D-9486-2D962416F832}"/>
              </a:ext>
            </a:extLst>
          </p:cNvPr>
          <p:cNvPicPr>
            <a:picLocks noChangeAspect="1"/>
          </p:cNvPicPr>
          <p:nvPr/>
        </p:nvPicPr>
        <p:blipFill>
          <a:blip r:embed="rId6"/>
          <a:stretch>
            <a:fillRect/>
          </a:stretch>
        </p:blipFill>
        <p:spPr>
          <a:xfrm>
            <a:off x="3373997" y="2819868"/>
            <a:ext cx="2480895" cy="723131"/>
          </a:xfrm>
          <a:prstGeom prst="rect">
            <a:avLst/>
          </a:prstGeom>
        </p:spPr>
      </p:pic>
      <p:sp>
        <p:nvSpPr>
          <p:cNvPr id="5" name="TextBox 4">
            <a:extLst>
              <a:ext uri="{FF2B5EF4-FFF2-40B4-BE49-F238E27FC236}">
                <a16:creationId xmlns:a16="http://schemas.microsoft.com/office/drawing/2014/main" id="{9925816C-005E-438C-B528-73F7E6487FA4}"/>
              </a:ext>
            </a:extLst>
          </p:cNvPr>
          <p:cNvSpPr txBox="1"/>
          <p:nvPr/>
        </p:nvSpPr>
        <p:spPr>
          <a:xfrm>
            <a:off x="8870097" y="2821110"/>
            <a:ext cx="2066925" cy="923330"/>
          </a:xfrm>
          <a:prstGeom prst="rect">
            <a:avLst/>
          </a:prstGeom>
          <a:noFill/>
        </p:spPr>
        <p:txBody>
          <a:bodyPr wrap="square" rtlCol="0">
            <a:spAutoFit/>
          </a:bodyPr>
          <a:lstStyle/>
          <a:p>
            <a:r>
              <a:rPr lang="en-GB" dirty="0"/>
              <a:t> P(</a:t>
            </a:r>
            <a:r>
              <a:rPr lang="en-GB" dirty="0" err="1"/>
              <a:t>o</a:t>
            </a:r>
            <a:r>
              <a:rPr lang="en-GB" baseline="-25000" dirty="0" err="1"/>
              <a:t>t</a:t>
            </a:r>
            <a:r>
              <a:rPr lang="en-GB" dirty="0"/>
              <a:t>|</a:t>
            </a:r>
            <a:r>
              <a:rPr lang="el-GR" dirty="0"/>
              <a:t>θ</a:t>
            </a:r>
            <a:r>
              <a:rPr lang="en-GB" dirty="0"/>
              <a:t> ,m) P(</a:t>
            </a:r>
            <a:r>
              <a:rPr lang="el-GR" dirty="0"/>
              <a:t>θ</a:t>
            </a:r>
            <a:r>
              <a:rPr lang="en-GB" dirty="0"/>
              <a:t>|m)</a:t>
            </a:r>
          </a:p>
          <a:p>
            <a:r>
              <a:rPr lang="en-GB" dirty="0"/>
              <a:t>                               </a:t>
            </a:r>
          </a:p>
          <a:p>
            <a:r>
              <a:rPr lang="en-GB" dirty="0"/>
              <a:t>     P(</a:t>
            </a:r>
            <a:r>
              <a:rPr lang="en-GB" dirty="0" err="1"/>
              <a:t>o</a:t>
            </a:r>
            <a:r>
              <a:rPr lang="en-GB" baseline="-25000" dirty="0" err="1"/>
              <a:t>t</a:t>
            </a:r>
            <a:r>
              <a:rPr lang="en-GB" dirty="0" err="1"/>
              <a:t>|m</a:t>
            </a:r>
            <a:r>
              <a:rPr lang="en-GB" dirty="0"/>
              <a:t>)</a:t>
            </a:r>
          </a:p>
        </p:txBody>
      </p:sp>
      <p:cxnSp>
        <p:nvCxnSpPr>
          <p:cNvPr id="8" name="Straight Connector 7">
            <a:extLst>
              <a:ext uri="{FF2B5EF4-FFF2-40B4-BE49-F238E27FC236}">
                <a16:creationId xmlns:a16="http://schemas.microsoft.com/office/drawing/2014/main" id="{5B67394D-C699-46C0-891B-4EEF78A8BB57}"/>
              </a:ext>
            </a:extLst>
          </p:cNvPr>
          <p:cNvCxnSpPr>
            <a:cxnSpLocks/>
          </p:cNvCxnSpPr>
          <p:nvPr/>
        </p:nvCxnSpPr>
        <p:spPr>
          <a:xfrm>
            <a:off x="8972550" y="3276600"/>
            <a:ext cx="1800225" cy="0"/>
          </a:xfrm>
          <a:prstGeom prst="line">
            <a:avLst/>
          </a:prstGeom>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33C14713-C0B5-43BD-BA8F-E5117A8F161E}"/>
              </a:ext>
            </a:extLst>
          </p:cNvPr>
          <p:cNvSpPr txBox="1"/>
          <p:nvPr/>
        </p:nvSpPr>
        <p:spPr>
          <a:xfrm>
            <a:off x="7362825" y="3056555"/>
            <a:ext cx="1609725" cy="369332"/>
          </a:xfrm>
          <a:prstGeom prst="rect">
            <a:avLst/>
          </a:prstGeom>
          <a:noFill/>
        </p:spPr>
        <p:txBody>
          <a:bodyPr wrap="square" rtlCol="0">
            <a:spAutoFit/>
          </a:bodyPr>
          <a:lstStyle/>
          <a:p>
            <a:r>
              <a:rPr lang="en-GB" dirty="0"/>
              <a:t>P(</a:t>
            </a:r>
            <a:r>
              <a:rPr lang="el-GR" dirty="0"/>
              <a:t>θ</a:t>
            </a:r>
            <a:r>
              <a:rPr lang="en-GB" dirty="0"/>
              <a:t>|</a:t>
            </a:r>
            <a:r>
              <a:rPr lang="en-GB" dirty="0" err="1"/>
              <a:t>o</a:t>
            </a:r>
            <a:r>
              <a:rPr lang="en-GB" baseline="-25000" dirty="0" err="1"/>
              <a:t>t</a:t>
            </a:r>
            <a:r>
              <a:rPr lang="en-GB" dirty="0"/>
              <a:t> ,m)  =</a:t>
            </a:r>
          </a:p>
        </p:txBody>
      </p:sp>
      <p:pic>
        <p:nvPicPr>
          <p:cNvPr id="3" name="Recorded Sound">
            <a:hlinkClick r:id="" action="ppaction://media"/>
            <a:extLst>
              <a:ext uri="{FF2B5EF4-FFF2-40B4-BE49-F238E27FC236}">
                <a16:creationId xmlns:a16="http://schemas.microsoft.com/office/drawing/2014/main" id="{5F67D214-C168-471E-9B5B-2A5F5A3BC646}"/>
              </a:ext>
            </a:extLst>
          </p:cNvPr>
          <p:cNvPicPr>
            <a:picLocks noChangeAspect="1"/>
          </p:cNvPicPr>
          <p:nvPr>
            <a:audioFile r:link="rId1"/>
            <p:extLst>
              <p:ext uri="{DAA4B4D4-6D71-4841-9C94-3DE7FCFB9230}">
                <p14:media xmlns:p14="http://schemas.microsoft.com/office/powerpoint/2010/main" r:embed="rId2">
                  <p14:trim end="577.1609"/>
                </p14:media>
              </p:ext>
            </p:extLst>
          </p:nvPr>
        </p:nvPicPr>
        <p:blipFill>
          <a:blip r:embed="rId7"/>
          <a:stretch>
            <a:fillRect/>
          </a:stretch>
        </p:blipFill>
        <p:spPr>
          <a:xfrm>
            <a:off x="9449737" y="693995"/>
            <a:ext cx="406400" cy="406400"/>
          </a:xfrm>
          <a:prstGeom prst="rect">
            <a:avLst/>
          </a:prstGeom>
        </p:spPr>
      </p:pic>
    </p:spTree>
    <p:extLst>
      <p:ext uri="{BB962C8B-B14F-4D97-AF65-F5344CB8AC3E}">
        <p14:creationId xmlns:p14="http://schemas.microsoft.com/office/powerpoint/2010/main" val="4065239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286D762-B972-4393-9D56-E4F98084692D}"/>
              </a:ext>
            </a:extLst>
          </p:cNvPr>
          <p:cNvSpPr txBox="1"/>
          <p:nvPr/>
        </p:nvSpPr>
        <p:spPr>
          <a:xfrm>
            <a:off x="628650" y="434459"/>
            <a:ext cx="9420225" cy="461665"/>
          </a:xfrm>
          <a:prstGeom prst="rect">
            <a:avLst/>
          </a:prstGeom>
          <a:noFill/>
        </p:spPr>
        <p:txBody>
          <a:bodyPr wrap="square" rtlCol="0">
            <a:spAutoFit/>
          </a:bodyPr>
          <a:lstStyle/>
          <a:p>
            <a:r>
              <a:rPr lang="en-GB" sz="2400" b="1" dirty="0"/>
              <a:t>Step 7 – Implementing the Model</a:t>
            </a:r>
          </a:p>
        </p:txBody>
      </p:sp>
      <p:sp>
        <p:nvSpPr>
          <p:cNvPr id="5" name="TextBox 4">
            <a:extLst>
              <a:ext uri="{FF2B5EF4-FFF2-40B4-BE49-F238E27FC236}">
                <a16:creationId xmlns:a16="http://schemas.microsoft.com/office/drawing/2014/main" id="{1C42E905-A57E-45B9-9452-C89B596FDACA}"/>
              </a:ext>
            </a:extLst>
          </p:cNvPr>
          <p:cNvSpPr txBox="1"/>
          <p:nvPr/>
        </p:nvSpPr>
        <p:spPr>
          <a:xfrm>
            <a:off x="628650" y="939952"/>
            <a:ext cx="11058525" cy="369332"/>
          </a:xfrm>
          <a:prstGeom prst="rect">
            <a:avLst/>
          </a:prstGeom>
          <a:solidFill>
            <a:schemeClr val="accent1">
              <a:lumMod val="20000"/>
              <a:lumOff val="80000"/>
            </a:schemeClr>
          </a:solidFill>
        </p:spPr>
        <p:txBody>
          <a:bodyPr wrap="square" rtlCol="0">
            <a:spAutoFit/>
          </a:bodyPr>
          <a:lstStyle/>
          <a:p>
            <a:r>
              <a:rPr lang="en-GB" dirty="0"/>
              <a:t>PURPOSE: run the computer simulation</a:t>
            </a:r>
          </a:p>
        </p:txBody>
      </p:sp>
      <p:sp>
        <p:nvSpPr>
          <p:cNvPr id="6" name="TextBox 5">
            <a:extLst>
              <a:ext uri="{FF2B5EF4-FFF2-40B4-BE49-F238E27FC236}">
                <a16:creationId xmlns:a16="http://schemas.microsoft.com/office/drawing/2014/main" id="{2788AA02-008A-42F9-BADE-0CC7D9B920C8}"/>
              </a:ext>
            </a:extLst>
          </p:cNvPr>
          <p:cNvSpPr txBox="1"/>
          <p:nvPr/>
        </p:nvSpPr>
        <p:spPr>
          <a:xfrm>
            <a:off x="1483835" y="2261044"/>
            <a:ext cx="9224329" cy="2862322"/>
          </a:xfrm>
          <a:prstGeom prst="rect">
            <a:avLst/>
          </a:prstGeom>
          <a:noFill/>
        </p:spPr>
        <p:txBody>
          <a:bodyPr wrap="square" rtlCol="0">
            <a:spAutoFit/>
          </a:bodyPr>
          <a:lstStyle/>
          <a:p>
            <a:pPr marL="285750" indent="-285750">
              <a:buFont typeface="Arial" panose="020B0604020202020204" pitchFamily="34" charset="0"/>
              <a:buChar char="•"/>
            </a:pPr>
            <a:r>
              <a:rPr lang="en-GB" sz="2000" dirty="0"/>
              <a:t>Implement each element of step 6 (model planning) individually (‘unit test’)</a:t>
            </a:r>
          </a:p>
          <a:p>
            <a:endParaRPr lang="en-GB" sz="2000" dirty="0"/>
          </a:p>
          <a:p>
            <a:pPr marL="285750" indent="-285750">
              <a:buFont typeface="Arial" panose="020B0604020202020204" pitchFamily="34" charset="0"/>
              <a:buChar char="•"/>
            </a:pPr>
            <a:r>
              <a:rPr lang="en-GB" sz="2000" dirty="0"/>
              <a:t>Start with the simplest version of the model and build on top of it to avoid errors</a:t>
            </a:r>
          </a:p>
          <a:p>
            <a:endParaRPr lang="en-GB" sz="2000" dirty="0"/>
          </a:p>
          <a:p>
            <a:pPr marL="285750" indent="-285750">
              <a:buFont typeface="Arial" panose="020B0604020202020204" pitchFamily="34" charset="0"/>
              <a:buChar char="•"/>
            </a:pPr>
            <a:r>
              <a:rPr lang="en-GB" sz="2000" dirty="0"/>
              <a:t>Understand which components of the model are crucial</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a:t>Analyse the behaviour of the model</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a:t>Compare the model with other models behaviours</a:t>
            </a:r>
          </a:p>
        </p:txBody>
      </p:sp>
      <p:pic>
        <p:nvPicPr>
          <p:cNvPr id="2" name="Recorded Sound">
            <a:hlinkClick r:id="" action="ppaction://media"/>
            <a:extLst>
              <a:ext uri="{FF2B5EF4-FFF2-40B4-BE49-F238E27FC236}">
                <a16:creationId xmlns:a16="http://schemas.microsoft.com/office/drawing/2014/main" id="{13B241DD-5F56-48DC-9940-821A4EACE9E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115968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3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5E04BDB-27E6-4475-BBAF-53C9AC3239B1}"/>
              </a:ext>
            </a:extLst>
          </p:cNvPr>
          <p:cNvSpPr txBox="1"/>
          <p:nvPr/>
        </p:nvSpPr>
        <p:spPr>
          <a:xfrm>
            <a:off x="566737" y="1401757"/>
            <a:ext cx="11058525" cy="369332"/>
          </a:xfrm>
          <a:prstGeom prst="rect">
            <a:avLst/>
          </a:prstGeom>
          <a:solidFill>
            <a:schemeClr val="accent6">
              <a:lumMod val="20000"/>
              <a:lumOff val="80000"/>
            </a:schemeClr>
          </a:solidFill>
        </p:spPr>
        <p:txBody>
          <a:bodyPr wrap="square" rtlCol="0">
            <a:spAutoFit/>
          </a:bodyPr>
          <a:lstStyle/>
          <a:p>
            <a:r>
              <a:rPr lang="en-GB" dirty="0"/>
              <a:t>Example (Encoding shift in beliefs)</a:t>
            </a:r>
          </a:p>
        </p:txBody>
      </p:sp>
      <p:sp>
        <p:nvSpPr>
          <p:cNvPr id="5" name="TextBox 4">
            <a:extLst>
              <a:ext uri="{FF2B5EF4-FFF2-40B4-BE49-F238E27FC236}">
                <a16:creationId xmlns:a16="http://schemas.microsoft.com/office/drawing/2014/main" id="{451797DB-D1DE-4740-AAA3-09C9C81BA4AD}"/>
              </a:ext>
            </a:extLst>
          </p:cNvPr>
          <p:cNvSpPr txBox="1"/>
          <p:nvPr/>
        </p:nvSpPr>
        <p:spPr>
          <a:xfrm>
            <a:off x="566737" y="478002"/>
            <a:ext cx="9420225" cy="461665"/>
          </a:xfrm>
          <a:prstGeom prst="rect">
            <a:avLst/>
          </a:prstGeom>
          <a:noFill/>
        </p:spPr>
        <p:txBody>
          <a:bodyPr wrap="square" rtlCol="0">
            <a:spAutoFit/>
          </a:bodyPr>
          <a:lstStyle/>
          <a:p>
            <a:r>
              <a:rPr lang="en-GB" sz="2400" b="1" dirty="0"/>
              <a:t>Step 7 – Implementing the Model</a:t>
            </a:r>
          </a:p>
        </p:txBody>
      </p:sp>
      <p:pic>
        <p:nvPicPr>
          <p:cNvPr id="8" name="Picture 7">
            <a:extLst>
              <a:ext uri="{FF2B5EF4-FFF2-40B4-BE49-F238E27FC236}">
                <a16:creationId xmlns:a16="http://schemas.microsoft.com/office/drawing/2014/main" id="{5DC9F578-C806-4159-8954-D8BFF9738F1B}"/>
              </a:ext>
            </a:extLst>
          </p:cNvPr>
          <p:cNvPicPr>
            <a:picLocks noChangeAspect="1"/>
          </p:cNvPicPr>
          <p:nvPr/>
        </p:nvPicPr>
        <p:blipFill>
          <a:blip r:embed="rId5"/>
          <a:stretch>
            <a:fillRect/>
          </a:stretch>
        </p:blipFill>
        <p:spPr>
          <a:xfrm>
            <a:off x="652175" y="3678863"/>
            <a:ext cx="3705272" cy="730211"/>
          </a:xfrm>
          <a:prstGeom prst="rect">
            <a:avLst/>
          </a:prstGeom>
        </p:spPr>
      </p:pic>
      <p:pic>
        <p:nvPicPr>
          <p:cNvPr id="9" name="Picture 8">
            <a:extLst>
              <a:ext uri="{FF2B5EF4-FFF2-40B4-BE49-F238E27FC236}">
                <a16:creationId xmlns:a16="http://schemas.microsoft.com/office/drawing/2014/main" id="{CF0918A1-1C71-4660-901C-DB7C1AB82D8F}"/>
              </a:ext>
            </a:extLst>
          </p:cNvPr>
          <p:cNvPicPr>
            <a:picLocks noChangeAspect="1"/>
          </p:cNvPicPr>
          <p:nvPr/>
        </p:nvPicPr>
        <p:blipFill>
          <a:blip r:embed="rId6"/>
          <a:stretch>
            <a:fillRect/>
          </a:stretch>
        </p:blipFill>
        <p:spPr>
          <a:xfrm>
            <a:off x="652175" y="5216380"/>
            <a:ext cx="3341470" cy="447050"/>
          </a:xfrm>
          <a:prstGeom prst="rect">
            <a:avLst/>
          </a:prstGeom>
        </p:spPr>
      </p:pic>
      <p:sp>
        <p:nvSpPr>
          <p:cNvPr id="11" name="TextBox 10">
            <a:extLst>
              <a:ext uri="{FF2B5EF4-FFF2-40B4-BE49-F238E27FC236}">
                <a16:creationId xmlns:a16="http://schemas.microsoft.com/office/drawing/2014/main" id="{F889BC3C-FA95-4B50-B9B1-DFED0BE7CC6B}"/>
              </a:ext>
            </a:extLst>
          </p:cNvPr>
          <p:cNvSpPr txBox="1"/>
          <p:nvPr/>
        </p:nvSpPr>
        <p:spPr>
          <a:xfrm>
            <a:off x="5619068" y="2066032"/>
            <a:ext cx="4367894" cy="369332"/>
          </a:xfrm>
          <a:prstGeom prst="rect">
            <a:avLst/>
          </a:prstGeom>
          <a:noFill/>
        </p:spPr>
        <p:txBody>
          <a:bodyPr wrap="square" rtlCol="0">
            <a:spAutoFit/>
          </a:bodyPr>
          <a:lstStyle/>
          <a:p>
            <a:r>
              <a:rPr lang="en-GB" dirty="0"/>
              <a:t>Beginning of the session: prior beliefs</a:t>
            </a:r>
          </a:p>
        </p:txBody>
      </p:sp>
      <p:sp>
        <p:nvSpPr>
          <p:cNvPr id="12" name="TextBox 11">
            <a:extLst>
              <a:ext uri="{FF2B5EF4-FFF2-40B4-BE49-F238E27FC236}">
                <a16:creationId xmlns:a16="http://schemas.microsoft.com/office/drawing/2014/main" id="{9EFF4E2E-74A0-4621-897F-979EBFC2E07F}"/>
              </a:ext>
            </a:extLst>
          </p:cNvPr>
          <p:cNvSpPr txBox="1"/>
          <p:nvPr/>
        </p:nvSpPr>
        <p:spPr>
          <a:xfrm>
            <a:off x="5619066" y="2742868"/>
            <a:ext cx="5614989" cy="646331"/>
          </a:xfrm>
          <a:prstGeom prst="rect">
            <a:avLst/>
          </a:prstGeom>
          <a:noFill/>
        </p:spPr>
        <p:txBody>
          <a:bodyPr wrap="square" rtlCol="0">
            <a:spAutoFit/>
          </a:bodyPr>
          <a:lstStyle/>
          <a:p>
            <a:r>
              <a:rPr lang="en-GB" dirty="0"/>
              <a:t>Beginning of the experiment: likelihood of an outcome, dependent on the cue and a free parameter</a:t>
            </a:r>
          </a:p>
        </p:txBody>
      </p:sp>
      <p:sp>
        <p:nvSpPr>
          <p:cNvPr id="13" name="TextBox 12">
            <a:extLst>
              <a:ext uri="{FF2B5EF4-FFF2-40B4-BE49-F238E27FC236}">
                <a16:creationId xmlns:a16="http://schemas.microsoft.com/office/drawing/2014/main" id="{407BF180-3FB7-4E70-ACA3-A2C66E267F76}"/>
              </a:ext>
            </a:extLst>
          </p:cNvPr>
          <p:cNvSpPr txBox="1"/>
          <p:nvPr/>
        </p:nvSpPr>
        <p:spPr>
          <a:xfrm>
            <a:off x="5619066" y="3798598"/>
            <a:ext cx="5614989" cy="369332"/>
          </a:xfrm>
          <a:prstGeom prst="rect">
            <a:avLst/>
          </a:prstGeom>
          <a:noFill/>
        </p:spPr>
        <p:txBody>
          <a:bodyPr wrap="square" rtlCol="0">
            <a:spAutoFit/>
          </a:bodyPr>
          <a:lstStyle/>
          <a:p>
            <a:r>
              <a:rPr lang="en-GB" dirty="0"/>
              <a:t>Posterior belief about cue contingencies (Bayesian rule)</a:t>
            </a:r>
          </a:p>
        </p:txBody>
      </p:sp>
      <p:sp>
        <p:nvSpPr>
          <p:cNvPr id="14" name="TextBox 13">
            <a:extLst>
              <a:ext uri="{FF2B5EF4-FFF2-40B4-BE49-F238E27FC236}">
                <a16:creationId xmlns:a16="http://schemas.microsoft.com/office/drawing/2014/main" id="{0CB879F2-A9CD-4B48-B3D4-24028059D926}"/>
              </a:ext>
            </a:extLst>
          </p:cNvPr>
          <p:cNvSpPr txBox="1"/>
          <p:nvPr/>
        </p:nvSpPr>
        <p:spPr>
          <a:xfrm>
            <a:off x="5531982" y="4847048"/>
            <a:ext cx="6355218" cy="369332"/>
          </a:xfrm>
          <a:prstGeom prst="rect">
            <a:avLst/>
          </a:prstGeom>
          <a:noFill/>
        </p:spPr>
        <p:txBody>
          <a:bodyPr wrap="square" rtlCol="0">
            <a:spAutoFit/>
          </a:bodyPr>
          <a:lstStyle/>
          <a:p>
            <a:r>
              <a:rPr lang="en-GB" dirty="0"/>
              <a:t>Posterior belief at the end of a trial (prior for the consequent trial)</a:t>
            </a:r>
          </a:p>
        </p:txBody>
      </p:sp>
      <p:sp>
        <p:nvSpPr>
          <p:cNvPr id="15" name="TextBox 14">
            <a:extLst>
              <a:ext uri="{FF2B5EF4-FFF2-40B4-BE49-F238E27FC236}">
                <a16:creationId xmlns:a16="http://schemas.microsoft.com/office/drawing/2014/main" id="{9B3D52B6-E2D2-4FE2-8926-84E7BB2EB67A}"/>
              </a:ext>
            </a:extLst>
          </p:cNvPr>
          <p:cNvSpPr txBox="1"/>
          <p:nvPr/>
        </p:nvSpPr>
        <p:spPr>
          <a:xfrm>
            <a:off x="5531982" y="5326657"/>
            <a:ext cx="6355218" cy="923330"/>
          </a:xfrm>
          <a:prstGeom prst="rect">
            <a:avLst/>
          </a:prstGeom>
          <a:noFill/>
        </p:spPr>
        <p:txBody>
          <a:bodyPr wrap="square" rtlCol="0">
            <a:spAutoFit/>
          </a:bodyPr>
          <a:lstStyle/>
          <a:p>
            <a:r>
              <a:rPr lang="en-GB" dirty="0"/>
              <a:t>E = </a:t>
            </a:r>
            <a:r>
              <a:rPr lang="en-US" dirty="0"/>
              <a:t>subjects' expectations about the frequency of contingency reversal (</a:t>
            </a:r>
            <a:r>
              <a:rPr lang="en-GB" dirty="0"/>
              <a:t>how likely the subjects belief that the stimulus switch from one modality – visual or sound -  to the other)</a:t>
            </a:r>
            <a:endParaRPr lang="en-US" dirty="0"/>
          </a:p>
        </p:txBody>
      </p:sp>
      <p:sp>
        <p:nvSpPr>
          <p:cNvPr id="2" name="TextBox 1">
            <a:extLst>
              <a:ext uri="{FF2B5EF4-FFF2-40B4-BE49-F238E27FC236}">
                <a16:creationId xmlns:a16="http://schemas.microsoft.com/office/drawing/2014/main" id="{D5C674B5-415E-464F-B1A3-F3560CB66583}"/>
              </a:ext>
            </a:extLst>
          </p:cNvPr>
          <p:cNvSpPr txBox="1"/>
          <p:nvPr/>
        </p:nvSpPr>
        <p:spPr>
          <a:xfrm>
            <a:off x="652175" y="2831929"/>
            <a:ext cx="1593720" cy="369332"/>
          </a:xfrm>
          <a:prstGeom prst="rect">
            <a:avLst/>
          </a:prstGeom>
          <a:noFill/>
        </p:spPr>
        <p:txBody>
          <a:bodyPr wrap="square" rtlCol="0">
            <a:spAutoFit/>
          </a:bodyPr>
          <a:lstStyle/>
          <a:p>
            <a:r>
              <a:rPr lang="en-GB" dirty="0"/>
              <a:t>P(o</a:t>
            </a:r>
            <a:r>
              <a:rPr lang="en-GB" baseline="-25000" dirty="0"/>
              <a:t>t</a:t>
            </a:r>
            <a:r>
              <a:rPr lang="en-GB" dirty="0"/>
              <a:t>|</a:t>
            </a:r>
            <a:r>
              <a:rPr lang="el-GR" dirty="0"/>
              <a:t>θ</a:t>
            </a:r>
            <a:r>
              <a:rPr lang="en-GB" dirty="0"/>
              <a:t> ,m)</a:t>
            </a:r>
          </a:p>
        </p:txBody>
      </p:sp>
      <p:sp>
        <p:nvSpPr>
          <p:cNvPr id="3" name="TextBox 2">
            <a:extLst>
              <a:ext uri="{FF2B5EF4-FFF2-40B4-BE49-F238E27FC236}">
                <a16:creationId xmlns:a16="http://schemas.microsoft.com/office/drawing/2014/main" id="{A8EF59CB-2A90-4897-86CA-6F551E827FFA}"/>
              </a:ext>
            </a:extLst>
          </p:cNvPr>
          <p:cNvSpPr txBox="1"/>
          <p:nvPr/>
        </p:nvSpPr>
        <p:spPr>
          <a:xfrm>
            <a:off x="652175" y="2066032"/>
            <a:ext cx="4529425" cy="369332"/>
          </a:xfrm>
          <a:prstGeom prst="rect">
            <a:avLst/>
          </a:prstGeom>
          <a:noFill/>
        </p:spPr>
        <p:txBody>
          <a:bodyPr wrap="square" rtlCol="0">
            <a:spAutoFit/>
          </a:bodyPr>
          <a:lstStyle/>
          <a:p>
            <a:r>
              <a:rPr lang="en-GB" dirty="0"/>
              <a:t>t = 1:   P(</a:t>
            </a:r>
            <a:r>
              <a:rPr lang="el-GR" dirty="0"/>
              <a:t>θ</a:t>
            </a:r>
            <a:r>
              <a:rPr lang="en-GB" dirty="0"/>
              <a:t>|m) = [vision sound] = [0.5     0.5]</a:t>
            </a:r>
          </a:p>
        </p:txBody>
      </p:sp>
      <p:pic>
        <p:nvPicPr>
          <p:cNvPr id="6" name="Recorded Sound">
            <a:hlinkClick r:id="" action="ppaction://media"/>
            <a:extLst>
              <a:ext uri="{FF2B5EF4-FFF2-40B4-BE49-F238E27FC236}">
                <a16:creationId xmlns:a16="http://schemas.microsoft.com/office/drawing/2014/main" id="{D1D6D404-33A0-498A-A7BF-AF34D960349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3166475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38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6A8F75C-C749-4212-B774-A61A0A33A573}"/>
              </a:ext>
            </a:extLst>
          </p:cNvPr>
          <p:cNvPicPr>
            <a:picLocks noChangeAspect="1"/>
          </p:cNvPicPr>
          <p:nvPr/>
        </p:nvPicPr>
        <p:blipFill rotWithShape="1">
          <a:blip r:embed="rId3"/>
          <a:srcRect l="30562" t="62881" r="50688" b="5508"/>
          <a:stretch/>
        </p:blipFill>
        <p:spPr>
          <a:xfrm>
            <a:off x="618202" y="4063219"/>
            <a:ext cx="2411730" cy="2286000"/>
          </a:xfrm>
          <a:prstGeom prst="rect">
            <a:avLst/>
          </a:prstGeom>
        </p:spPr>
      </p:pic>
      <p:sp>
        <p:nvSpPr>
          <p:cNvPr id="6" name="TextBox 5">
            <a:extLst>
              <a:ext uri="{FF2B5EF4-FFF2-40B4-BE49-F238E27FC236}">
                <a16:creationId xmlns:a16="http://schemas.microsoft.com/office/drawing/2014/main" id="{6C321CDF-0F3C-454C-9578-64ADF5B099EE}"/>
              </a:ext>
            </a:extLst>
          </p:cNvPr>
          <p:cNvSpPr txBox="1"/>
          <p:nvPr/>
        </p:nvSpPr>
        <p:spPr>
          <a:xfrm>
            <a:off x="6256020" y="1166839"/>
            <a:ext cx="5733535" cy="4524315"/>
          </a:xfrm>
          <a:prstGeom prst="rect">
            <a:avLst/>
          </a:prstGeom>
          <a:noFill/>
        </p:spPr>
        <p:txBody>
          <a:bodyPr wrap="square" rtlCol="0">
            <a:spAutoFit/>
          </a:bodyPr>
          <a:lstStyle/>
          <a:p>
            <a:r>
              <a:rPr lang="en-GB" sz="2400" dirty="0" err="1"/>
              <a:t>Blohm</a:t>
            </a:r>
            <a:r>
              <a:rPr lang="en-GB" sz="2400" dirty="0"/>
              <a:t>, </a:t>
            </a:r>
            <a:r>
              <a:rPr lang="en-GB" sz="2400" dirty="0" err="1"/>
              <a:t>Kording</a:t>
            </a:r>
            <a:r>
              <a:rPr lang="en-GB" sz="2400" dirty="0"/>
              <a:t> &amp; </a:t>
            </a:r>
            <a:r>
              <a:rPr lang="en-GB" sz="2400" dirty="0" err="1"/>
              <a:t>Schrater</a:t>
            </a:r>
            <a:r>
              <a:rPr lang="en-GB" sz="2400" dirty="0"/>
              <a:t> (2020) </a:t>
            </a:r>
          </a:p>
          <a:p>
            <a:endParaRPr lang="en-GB" sz="2400" dirty="0"/>
          </a:p>
          <a:p>
            <a:r>
              <a:rPr lang="en-GB" sz="2400" dirty="0"/>
              <a:t>10 steps to modelling, split into four sections: </a:t>
            </a:r>
          </a:p>
          <a:p>
            <a:endParaRPr lang="en-GB" sz="2400" dirty="0"/>
          </a:p>
          <a:p>
            <a:r>
              <a:rPr lang="en-GB" sz="2400" dirty="0"/>
              <a:t>Framing the question </a:t>
            </a:r>
          </a:p>
          <a:p>
            <a:endParaRPr lang="en-GB" sz="2400" dirty="0"/>
          </a:p>
          <a:p>
            <a:r>
              <a:rPr lang="en-GB" sz="2400" dirty="0"/>
              <a:t>Implementing the model</a:t>
            </a:r>
          </a:p>
          <a:p>
            <a:endParaRPr lang="en-GB" sz="2400" dirty="0"/>
          </a:p>
          <a:p>
            <a:r>
              <a:rPr lang="en-GB" sz="2400" b="1" dirty="0"/>
              <a:t>Model testing</a:t>
            </a:r>
          </a:p>
          <a:p>
            <a:endParaRPr lang="en-GB" sz="2400" dirty="0"/>
          </a:p>
          <a:p>
            <a:r>
              <a:rPr lang="en-GB" sz="2400" dirty="0"/>
              <a:t>Publishing </a:t>
            </a:r>
          </a:p>
        </p:txBody>
      </p:sp>
      <p:sp>
        <p:nvSpPr>
          <p:cNvPr id="7" name="Rectangle 6">
            <a:extLst>
              <a:ext uri="{FF2B5EF4-FFF2-40B4-BE49-F238E27FC236}">
                <a16:creationId xmlns:a16="http://schemas.microsoft.com/office/drawing/2014/main" id="{732E0D86-5987-4CBC-B9B8-7FDAA5AA544B}"/>
              </a:ext>
            </a:extLst>
          </p:cNvPr>
          <p:cNvSpPr/>
          <p:nvPr/>
        </p:nvSpPr>
        <p:spPr>
          <a:xfrm>
            <a:off x="1257301" y="3880339"/>
            <a:ext cx="1772630" cy="246888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5E1C3E08-0E85-419F-B970-C4D7568148D9}"/>
              </a:ext>
            </a:extLst>
          </p:cNvPr>
          <p:cNvPicPr>
            <a:picLocks noChangeAspect="1"/>
          </p:cNvPicPr>
          <p:nvPr/>
        </p:nvPicPr>
        <p:blipFill rotWithShape="1">
          <a:blip r:embed="rId3">
            <a:alphaModFix amt="25000"/>
          </a:blip>
          <a:srcRect l="49312" t="60352" r="31938" b="5508"/>
          <a:stretch/>
        </p:blipFill>
        <p:spPr>
          <a:xfrm>
            <a:off x="3029932" y="3880339"/>
            <a:ext cx="2411730" cy="2468880"/>
          </a:xfrm>
          <a:prstGeom prst="rect">
            <a:avLst/>
          </a:prstGeom>
        </p:spPr>
      </p:pic>
      <p:pic>
        <p:nvPicPr>
          <p:cNvPr id="11" name="Picture 10">
            <a:extLst>
              <a:ext uri="{FF2B5EF4-FFF2-40B4-BE49-F238E27FC236}">
                <a16:creationId xmlns:a16="http://schemas.microsoft.com/office/drawing/2014/main" id="{4A05C501-FC6A-4612-A085-BCD36F6D2E65}"/>
              </a:ext>
            </a:extLst>
          </p:cNvPr>
          <p:cNvPicPr>
            <a:picLocks noChangeAspect="1"/>
          </p:cNvPicPr>
          <p:nvPr/>
        </p:nvPicPr>
        <p:blipFill rotWithShape="1">
          <a:blip r:embed="rId3">
            <a:alphaModFix amt="25000"/>
          </a:blip>
          <a:srcRect l="30562" t="13983" r="31938" b="39648"/>
          <a:stretch/>
        </p:blipFill>
        <p:spPr>
          <a:xfrm>
            <a:off x="618201" y="527066"/>
            <a:ext cx="4823459" cy="3353273"/>
          </a:xfrm>
          <a:prstGeom prst="rect">
            <a:avLst/>
          </a:prstGeom>
        </p:spPr>
      </p:pic>
    </p:spTree>
    <p:extLst>
      <p:ext uri="{BB962C8B-B14F-4D97-AF65-F5344CB8AC3E}">
        <p14:creationId xmlns:p14="http://schemas.microsoft.com/office/powerpoint/2010/main" val="39761337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6A8F75C-C749-4212-B774-A61A0A33A573}"/>
              </a:ext>
            </a:extLst>
          </p:cNvPr>
          <p:cNvPicPr>
            <a:picLocks noChangeAspect="1"/>
          </p:cNvPicPr>
          <p:nvPr/>
        </p:nvPicPr>
        <p:blipFill rotWithShape="1">
          <a:blip r:embed="rId5"/>
          <a:srcRect l="30562" t="62881" r="50688" b="5508"/>
          <a:stretch/>
        </p:blipFill>
        <p:spPr>
          <a:xfrm>
            <a:off x="618202" y="4063219"/>
            <a:ext cx="2411730" cy="2286000"/>
          </a:xfrm>
          <a:prstGeom prst="rect">
            <a:avLst/>
          </a:prstGeom>
        </p:spPr>
      </p:pic>
      <p:sp>
        <p:nvSpPr>
          <p:cNvPr id="7" name="Rectangle 6">
            <a:extLst>
              <a:ext uri="{FF2B5EF4-FFF2-40B4-BE49-F238E27FC236}">
                <a16:creationId xmlns:a16="http://schemas.microsoft.com/office/drawing/2014/main" id="{732E0D86-5987-4CBC-B9B8-7FDAA5AA544B}"/>
              </a:ext>
            </a:extLst>
          </p:cNvPr>
          <p:cNvSpPr/>
          <p:nvPr/>
        </p:nvSpPr>
        <p:spPr>
          <a:xfrm>
            <a:off x="1257301" y="3880339"/>
            <a:ext cx="1772630" cy="246888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5E1C3E08-0E85-419F-B970-C4D7568148D9}"/>
              </a:ext>
            </a:extLst>
          </p:cNvPr>
          <p:cNvPicPr>
            <a:picLocks noChangeAspect="1"/>
          </p:cNvPicPr>
          <p:nvPr/>
        </p:nvPicPr>
        <p:blipFill rotWithShape="1">
          <a:blip r:embed="rId5">
            <a:alphaModFix amt="25000"/>
          </a:blip>
          <a:srcRect l="49312" t="60352" r="31938" b="5508"/>
          <a:stretch/>
        </p:blipFill>
        <p:spPr>
          <a:xfrm>
            <a:off x="3029932" y="3880339"/>
            <a:ext cx="2411730" cy="2468880"/>
          </a:xfrm>
          <a:prstGeom prst="rect">
            <a:avLst/>
          </a:prstGeom>
        </p:spPr>
      </p:pic>
      <p:pic>
        <p:nvPicPr>
          <p:cNvPr id="11" name="Picture 10">
            <a:extLst>
              <a:ext uri="{FF2B5EF4-FFF2-40B4-BE49-F238E27FC236}">
                <a16:creationId xmlns:a16="http://schemas.microsoft.com/office/drawing/2014/main" id="{4A05C501-FC6A-4612-A085-BCD36F6D2E65}"/>
              </a:ext>
            </a:extLst>
          </p:cNvPr>
          <p:cNvPicPr>
            <a:picLocks noChangeAspect="1"/>
          </p:cNvPicPr>
          <p:nvPr/>
        </p:nvPicPr>
        <p:blipFill rotWithShape="1">
          <a:blip r:embed="rId5">
            <a:alphaModFix amt="25000"/>
          </a:blip>
          <a:srcRect l="30562" t="13983" r="31938" b="39648"/>
          <a:stretch/>
        </p:blipFill>
        <p:spPr>
          <a:xfrm>
            <a:off x="618201" y="527066"/>
            <a:ext cx="4823459" cy="3353273"/>
          </a:xfrm>
          <a:prstGeom prst="rect">
            <a:avLst/>
          </a:prstGeom>
        </p:spPr>
      </p:pic>
      <p:sp>
        <p:nvSpPr>
          <p:cNvPr id="8" name="TextBox 7">
            <a:extLst>
              <a:ext uri="{FF2B5EF4-FFF2-40B4-BE49-F238E27FC236}">
                <a16:creationId xmlns:a16="http://schemas.microsoft.com/office/drawing/2014/main" id="{07CB2DF0-7B1B-46FF-8835-741BFE6AC8FF}"/>
              </a:ext>
            </a:extLst>
          </p:cNvPr>
          <p:cNvSpPr txBox="1"/>
          <p:nvPr/>
        </p:nvSpPr>
        <p:spPr>
          <a:xfrm>
            <a:off x="6256020" y="1166839"/>
            <a:ext cx="5733535" cy="5262979"/>
          </a:xfrm>
          <a:prstGeom prst="rect">
            <a:avLst/>
          </a:prstGeom>
          <a:noFill/>
        </p:spPr>
        <p:txBody>
          <a:bodyPr wrap="square" rtlCol="0">
            <a:spAutoFit/>
          </a:bodyPr>
          <a:lstStyle/>
          <a:p>
            <a:r>
              <a:rPr lang="en-GB" sz="2400" dirty="0" err="1"/>
              <a:t>Blohm</a:t>
            </a:r>
            <a:r>
              <a:rPr lang="en-GB" sz="2400" dirty="0"/>
              <a:t>, </a:t>
            </a:r>
            <a:r>
              <a:rPr lang="en-GB" sz="2400" dirty="0" err="1"/>
              <a:t>Kording</a:t>
            </a:r>
            <a:r>
              <a:rPr lang="en-GB" sz="2400" dirty="0"/>
              <a:t> &amp; </a:t>
            </a:r>
            <a:r>
              <a:rPr lang="en-GB" sz="2400" dirty="0" err="1"/>
              <a:t>Schrater</a:t>
            </a:r>
            <a:r>
              <a:rPr lang="en-GB" sz="2400" dirty="0"/>
              <a:t> (2020) </a:t>
            </a:r>
          </a:p>
          <a:p>
            <a:endParaRPr lang="en-GB" sz="2400" dirty="0"/>
          </a:p>
          <a:p>
            <a:r>
              <a:rPr lang="en-GB" sz="2400" dirty="0"/>
              <a:t>10 steps to modelling, split into four sections: </a:t>
            </a:r>
          </a:p>
          <a:p>
            <a:endParaRPr lang="en-GB" sz="2400" dirty="0"/>
          </a:p>
          <a:p>
            <a:endParaRPr lang="en-GB" sz="2400" dirty="0"/>
          </a:p>
          <a:p>
            <a:endParaRPr lang="en-GB" sz="2400" dirty="0"/>
          </a:p>
          <a:p>
            <a:endParaRPr lang="en-GB" sz="2400" dirty="0"/>
          </a:p>
          <a:p>
            <a:endParaRPr lang="en-GB" sz="2400" dirty="0"/>
          </a:p>
          <a:p>
            <a:r>
              <a:rPr lang="en-GB" sz="2400" b="1" dirty="0"/>
              <a:t>Model testing </a:t>
            </a:r>
          </a:p>
          <a:p>
            <a:endParaRPr lang="en-GB" sz="2400" dirty="0"/>
          </a:p>
          <a:p>
            <a:r>
              <a:rPr lang="en-GB" sz="2400" dirty="0"/>
              <a:t>Step 8: Completing the model</a:t>
            </a:r>
          </a:p>
          <a:p>
            <a:endParaRPr lang="en-GB" sz="2400" dirty="0"/>
          </a:p>
          <a:p>
            <a:r>
              <a:rPr lang="en-GB" sz="2400" dirty="0"/>
              <a:t>Step 9: Model testing and evaluating </a:t>
            </a:r>
          </a:p>
        </p:txBody>
      </p:sp>
      <p:pic>
        <p:nvPicPr>
          <p:cNvPr id="6" name="Slide 25">
            <a:hlinkClick r:id="" action="ppaction://media"/>
            <a:extLst>
              <a:ext uri="{FF2B5EF4-FFF2-40B4-BE49-F238E27FC236}">
                <a16:creationId xmlns:a16="http://schemas.microsoft.com/office/drawing/2014/main" id="{E2D5BEEB-C935-4507-A9A9-9B90EA96E66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07307" y="222266"/>
            <a:ext cx="775658" cy="609600"/>
          </a:xfrm>
          <a:prstGeom prst="rect">
            <a:avLst/>
          </a:prstGeom>
        </p:spPr>
      </p:pic>
    </p:spTree>
    <p:extLst>
      <p:ext uri="{BB962C8B-B14F-4D97-AF65-F5344CB8AC3E}">
        <p14:creationId xmlns:p14="http://schemas.microsoft.com/office/powerpoint/2010/main" val="526552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92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286D762-B972-4393-9D56-E4F98084692D}"/>
              </a:ext>
            </a:extLst>
          </p:cNvPr>
          <p:cNvSpPr txBox="1"/>
          <p:nvPr/>
        </p:nvSpPr>
        <p:spPr>
          <a:xfrm>
            <a:off x="628650" y="432121"/>
            <a:ext cx="9420225" cy="461665"/>
          </a:xfrm>
          <a:prstGeom prst="rect">
            <a:avLst/>
          </a:prstGeom>
          <a:noFill/>
        </p:spPr>
        <p:txBody>
          <a:bodyPr wrap="square" rtlCol="0">
            <a:spAutoFit/>
          </a:bodyPr>
          <a:lstStyle/>
          <a:p>
            <a:r>
              <a:rPr lang="en-GB" sz="2400" b="1" dirty="0"/>
              <a:t>Step 8 – Completing the model</a:t>
            </a:r>
          </a:p>
        </p:txBody>
      </p:sp>
      <p:sp>
        <p:nvSpPr>
          <p:cNvPr id="5" name="TextBox 4">
            <a:extLst>
              <a:ext uri="{FF2B5EF4-FFF2-40B4-BE49-F238E27FC236}">
                <a16:creationId xmlns:a16="http://schemas.microsoft.com/office/drawing/2014/main" id="{1C42E905-A57E-45B9-9452-C89B596FDACA}"/>
              </a:ext>
            </a:extLst>
          </p:cNvPr>
          <p:cNvSpPr txBox="1"/>
          <p:nvPr/>
        </p:nvSpPr>
        <p:spPr>
          <a:xfrm>
            <a:off x="628650" y="939952"/>
            <a:ext cx="11058525" cy="369332"/>
          </a:xfrm>
          <a:prstGeom prst="rect">
            <a:avLst/>
          </a:prstGeom>
          <a:solidFill>
            <a:schemeClr val="accent1">
              <a:lumMod val="20000"/>
              <a:lumOff val="80000"/>
            </a:schemeClr>
          </a:solidFill>
        </p:spPr>
        <p:txBody>
          <a:bodyPr wrap="square" rtlCol="0">
            <a:spAutoFit/>
          </a:bodyPr>
          <a:lstStyle/>
          <a:p>
            <a:r>
              <a:rPr lang="en-GB" dirty="0"/>
              <a:t>PURPOSE: Completing the model</a:t>
            </a:r>
          </a:p>
        </p:txBody>
      </p:sp>
      <p:sp>
        <p:nvSpPr>
          <p:cNvPr id="8" name="TextBox 6">
            <a:extLst>
              <a:ext uri="{FF2B5EF4-FFF2-40B4-BE49-F238E27FC236}">
                <a16:creationId xmlns:a16="http://schemas.microsoft.com/office/drawing/2014/main" id="{6291E01B-AAEA-4C9B-9D06-223ABBF3709B}"/>
              </a:ext>
            </a:extLst>
          </p:cNvPr>
          <p:cNvSpPr txBox="1"/>
          <p:nvPr/>
        </p:nvSpPr>
        <p:spPr>
          <a:xfrm>
            <a:off x="628650" y="1362032"/>
            <a:ext cx="10306050" cy="369332"/>
          </a:xfrm>
          <a:prstGeom prst="rect">
            <a:avLst/>
          </a:prstGeom>
          <a:noFill/>
        </p:spPr>
        <p:txBody>
          <a:bodyPr wrap="square" rtlCol="0">
            <a:spAutoFit/>
          </a:bodyPr>
          <a:lstStyle/>
          <a:p>
            <a:endParaRPr lang="en-GB" dirty="0"/>
          </a:p>
        </p:txBody>
      </p:sp>
      <p:sp>
        <p:nvSpPr>
          <p:cNvPr id="9" name="TextBox 5">
            <a:extLst>
              <a:ext uri="{FF2B5EF4-FFF2-40B4-BE49-F238E27FC236}">
                <a16:creationId xmlns:a16="http://schemas.microsoft.com/office/drawing/2014/main" id="{A394850F-5A57-4877-98B4-C05D742EBB48}"/>
              </a:ext>
            </a:extLst>
          </p:cNvPr>
          <p:cNvSpPr txBox="1"/>
          <p:nvPr/>
        </p:nvSpPr>
        <p:spPr>
          <a:xfrm>
            <a:off x="628650" y="1548333"/>
            <a:ext cx="10478814" cy="2308324"/>
          </a:xfrm>
          <a:prstGeom prst="rect">
            <a:avLst/>
          </a:prstGeom>
          <a:noFill/>
        </p:spPr>
        <p:txBody>
          <a:bodyPr wrap="square" rtlCol="0">
            <a:spAutoFit/>
          </a:bodyPr>
          <a:lstStyle/>
          <a:p>
            <a:pPr marL="285750" indent="-285750">
              <a:buFont typeface="Arial" panose="020B0604020202020204" pitchFamily="34" charset="0"/>
              <a:buChar char="•"/>
            </a:pPr>
            <a:r>
              <a:rPr lang="en-GB" dirty="0"/>
              <a:t>When is the model ready?</a:t>
            </a:r>
          </a:p>
          <a:p>
            <a:pPr marL="285750" indent="-285750">
              <a:buFont typeface="Arial" panose="020B0604020202020204" pitchFamily="34" charset="0"/>
              <a:buChar char="•"/>
            </a:pPr>
            <a:r>
              <a:rPr lang="en-GB" dirty="0"/>
              <a:t>Does the model efficiently answer the questions set in </a:t>
            </a:r>
            <a:r>
              <a:rPr lang="en-GB" i="1" u="sng" dirty="0"/>
              <a:t>Step 1: Defining the questions</a:t>
            </a:r>
          </a:p>
          <a:p>
            <a:pPr marL="285750" indent="-285750">
              <a:buFont typeface="Arial" panose="020B0604020202020204" pitchFamily="34" charset="0"/>
              <a:buChar char="•"/>
            </a:pPr>
            <a:r>
              <a:rPr lang="en-GB" dirty="0"/>
              <a:t>What about the hypotheses defined in </a:t>
            </a:r>
            <a:r>
              <a:rPr lang="en-GB" i="1" u="sng" dirty="0"/>
              <a:t>Step 4: Defining the hypotheses.</a:t>
            </a:r>
          </a:p>
          <a:p>
            <a:r>
              <a:rPr lang="en-GB" dirty="0"/>
              <a:t>	Hypothesis: Dopamine regions encode meaningful information content of observations</a:t>
            </a:r>
          </a:p>
          <a:p>
            <a:r>
              <a:rPr lang="en-GB" dirty="0"/>
              <a:t>	 (Bayesian surprise)</a:t>
            </a:r>
          </a:p>
          <a:p>
            <a:pPr marL="285750" indent="-285750">
              <a:buFont typeface="Arial" panose="020B0604020202020204" pitchFamily="34" charset="0"/>
              <a:buChar char="•"/>
            </a:pPr>
            <a:r>
              <a:rPr lang="en-GB" i="1" dirty="0"/>
              <a:t>Purpose: identify regressors for an imaging study</a:t>
            </a:r>
          </a:p>
          <a:p>
            <a:pPr marL="285750" indent="-285750">
              <a:buFont typeface="Arial" panose="020B0604020202020204" pitchFamily="34" charset="0"/>
              <a:buChar char="•"/>
            </a:pPr>
            <a:r>
              <a:rPr lang="en-GB" b="1" dirty="0"/>
              <a:t>Is the model answering these questions?</a:t>
            </a:r>
          </a:p>
          <a:p>
            <a:endParaRPr lang="en-GB" i="1" dirty="0"/>
          </a:p>
        </p:txBody>
      </p:sp>
      <p:sp>
        <p:nvSpPr>
          <p:cNvPr id="10" name="TextBox 4">
            <a:extLst>
              <a:ext uri="{FF2B5EF4-FFF2-40B4-BE49-F238E27FC236}">
                <a16:creationId xmlns:a16="http://schemas.microsoft.com/office/drawing/2014/main" id="{F1B419BC-F424-4B07-B134-468BED1072EE}"/>
              </a:ext>
            </a:extLst>
          </p:cNvPr>
          <p:cNvSpPr txBox="1"/>
          <p:nvPr/>
        </p:nvSpPr>
        <p:spPr>
          <a:xfrm>
            <a:off x="566737" y="6321903"/>
            <a:ext cx="11058525" cy="369332"/>
          </a:xfrm>
          <a:prstGeom prst="rect">
            <a:avLst/>
          </a:prstGeom>
          <a:solidFill>
            <a:schemeClr val="accent1">
              <a:lumMod val="20000"/>
              <a:lumOff val="80000"/>
            </a:schemeClr>
          </a:solidFill>
        </p:spPr>
        <p:txBody>
          <a:bodyPr wrap="square" rtlCol="0">
            <a:spAutoFit/>
          </a:bodyPr>
          <a:lstStyle/>
          <a:p>
            <a:endParaRPr lang="en-GB" dirty="0"/>
          </a:p>
        </p:txBody>
      </p:sp>
      <p:sp>
        <p:nvSpPr>
          <p:cNvPr id="11" name="TextBox 6">
            <a:extLst>
              <a:ext uri="{FF2B5EF4-FFF2-40B4-BE49-F238E27FC236}">
                <a16:creationId xmlns:a16="http://schemas.microsoft.com/office/drawing/2014/main" id="{2169BB81-7B58-4A26-80E5-30D043863DAE}"/>
              </a:ext>
            </a:extLst>
          </p:cNvPr>
          <p:cNvSpPr txBox="1"/>
          <p:nvPr/>
        </p:nvSpPr>
        <p:spPr>
          <a:xfrm>
            <a:off x="597693" y="4484057"/>
            <a:ext cx="11027569" cy="1477328"/>
          </a:xfrm>
          <a:prstGeom prst="rect">
            <a:avLst/>
          </a:prstGeom>
          <a:solidFill>
            <a:schemeClr val="accent6">
              <a:lumMod val="20000"/>
              <a:lumOff val="80000"/>
            </a:schemeClr>
          </a:solidFill>
        </p:spPr>
        <p:txBody>
          <a:bodyPr wrap="square" rtlCol="0" anchor="t">
            <a:spAutoFit/>
          </a:bodyPr>
          <a:lstStyle/>
          <a:p>
            <a:r>
              <a:rPr lang="en-GB" i="1" dirty="0"/>
              <a:t>Example: </a:t>
            </a:r>
            <a:r>
              <a:rPr lang="en-GB" b="1" dirty="0"/>
              <a:t>Neural signals encoding shifts in beliefs</a:t>
            </a:r>
            <a:endParaRPr lang="en-GB" i="1" dirty="0"/>
          </a:p>
          <a:p>
            <a:endParaRPr lang="en-GB" i="1" dirty="0"/>
          </a:p>
          <a:p>
            <a:endParaRPr lang="en-GB" i="1" dirty="0"/>
          </a:p>
          <a:p>
            <a:endParaRPr lang="en-GB" i="1" dirty="0"/>
          </a:p>
          <a:p>
            <a:endParaRPr lang="en-GB" i="1" dirty="0"/>
          </a:p>
        </p:txBody>
      </p:sp>
      <p:pic>
        <p:nvPicPr>
          <p:cNvPr id="12" name="Kuva 11">
            <a:extLst>
              <a:ext uri="{FF2B5EF4-FFF2-40B4-BE49-F238E27FC236}">
                <a16:creationId xmlns:a16="http://schemas.microsoft.com/office/drawing/2014/main" id="{779B9D8C-D253-4F96-BFCF-3F79DC1C4E8D}"/>
              </a:ext>
            </a:extLst>
          </p:cNvPr>
          <p:cNvPicPr>
            <a:picLocks noChangeAspect="1"/>
          </p:cNvPicPr>
          <p:nvPr/>
        </p:nvPicPr>
        <p:blipFill>
          <a:blip r:embed="rId5"/>
          <a:stretch>
            <a:fillRect/>
          </a:stretch>
        </p:blipFill>
        <p:spPr>
          <a:xfrm>
            <a:off x="1649040" y="5026360"/>
            <a:ext cx="2209800" cy="590550"/>
          </a:xfrm>
          <a:prstGeom prst="rect">
            <a:avLst/>
          </a:prstGeom>
        </p:spPr>
      </p:pic>
      <p:pic>
        <p:nvPicPr>
          <p:cNvPr id="13" name="Picture 9">
            <a:extLst>
              <a:ext uri="{FF2B5EF4-FFF2-40B4-BE49-F238E27FC236}">
                <a16:creationId xmlns:a16="http://schemas.microsoft.com/office/drawing/2014/main" id="{DB841F5E-E849-46AE-8994-76C4B21C476F}"/>
              </a:ext>
            </a:extLst>
          </p:cNvPr>
          <p:cNvPicPr>
            <a:picLocks noChangeAspect="1"/>
          </p:cNvPicPr>
          <p:nvPr/>
        </p:nvPicPr>
        <p:blipFill>
          <a:blip r:embed="rId6"/>
          <a:stretch>
            <a:fillRect/>
          </a:stretch>
        </p:blipFill>
        <p:spPr>
          <a:xfrm>
            <a:off x="5705120" y="4798231"/>
            <a:ext cx="3960520" cy="898370"/>
          </a:xfrm>
          <a:prstGeom prst="rect">
            <a:avLst/>
          </a:prstGeom>
        </p:spPr>
      </p:pic>
      <p:pic>
        <p:nvPicPr>
          <p:cNvPr id="3" name="Slide 26">
            <a:hlinkClick r:id="" action="ppaction://media"/>
            <a:extLst>
              <a:ext uri="{FF2B5EF4-FFF2-40B4-BE49-F238E27FC236}">
                <a16:creationId xmlns:a16="http://schemas.microsoft.com/office/drawing/2014/main" id="{549CA5B4-84E3-46D7-B0D9-6EA172EE506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802664" y="207760"/>
            <a:ext cx="609600" cy="609600"/>
          </a:xfrm>
          <a:prstGeom prst="rect">
            <a:avLst/>
          </a:prstGeom>
        </p:spPr>
      </p:pic>
    </p:spTree>
    <p:extLst>
      <p:ext uri="{BB962C8B-B14F-4D97-AF65-F5344CB8AC3E}">
        <p14:creationId xmlns:p14="http://schemas.microsoft.com/office/powerpoint/2010/main" val="3706726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52862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3"/>
                </p:tgtEl>
              </p:cMediaNode>
            </p:audio>
          </p:childTnLst>
        </p:cTn>
      </p:par>
    </p:tnLst>
    <p:bldLst>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286D762-B972-4393-9D56-E4F98084692D}"/>
              </a:ext>
            </a:extLst>
          </p:cNvPr>
          <p:cNvSpPr txBox="1"/>
          <p:nvPr/>
        </p:nvSpPr>
        <p:spPr>
          <a:xfrm>
            <a:off x="628650" y="432121"/>
            <a:ext cx="9420225" cy="461665"/>
          </a:xfrm>
          <a:prstGeom prst="rect">
            <a:avLst/>
          </a:prstGeom>
          <a:noFill/>
        </p:spPr>
        <p:txBody>
          <a:bodyPr wrap="square" rtlCol="0">
            <a:spAutoFit/>
          </a:bodyPr>
          <a:lstStyle/>
          <a:p>
            <a:r>
              <a:rPr lang="en-GB" sz="2400" b="1" dirty="0"/>
              <a:t>Step 8 – Completing the model</a:t>
            </a:r>
          </a:p>
        </p:txBody>
      </p:sp>
      <p:sp>
        <p:nvSpPr>
          <p:cNvPr id="5" name="TextBox 4">
            <a:extLst>
              <a:ext uri="{FF2B5EF4-FFF2-40B4-BE49-F238E27FC236}">
                <a16:creationId xmlns:a16="http://schemas.microsoft.com/office/drawing/2014/main" id="{1C42E905-A57E-45B9-9452-C89B596FDACA}"/>
              </a:ext>
            </a:extLst>
          </p:cNvPr>
          <p:cNvSpPr txBox="1"/>
          <p:nvPr/>
        </p:nvSpPr>
        <p:spPr>
          <a:xfrm>
            <a:off x="628650" y="907670"/>
            <a:ext cx="11058525" cy="369332"/>
          </a:xfrm>
          <a:prstGeom prst="rect">
            <a:avLst/>
          </a:prstGeom>
          <a:solidFill>
            <a:schemeClr val="accent1">
              <a:lumMod val="20000"/>
              <a:lumOff val="80000"/>
            </a:schemeClr>
          </a:solidFill>
        </p:spPr>
        <p:txBody>
          <a:bodyPr wrap="square" rtlCol="0">
            <a:spAutoFit/>
          </a:bodyPr>
          <a:lstStyle/>
          <a:p>
            <a:r>
              <a:rPr lang="en-GB" dirty="0"/>
              <a:t>PURPOSE: Completing the model</a:t>
            </a:r>
          </a:p>
        </p:txBody>
      </p:sp>
      <p:sp>
        <p:nvSpPr>
          <p:cNvPr id="8" name="TextBox 6">
            <a:extLst>
              <a:ext uri="{FF2B5EF4-FFF2-40B4-BE49-F238E27FC236}">
                <a16:creationId xmlns:a16="http://schemas.microsoft.com/office/drawing/2014/main" id="{6291E01B-AAEA-4C9B-9D06-223ABBF3709B}"/>
              </a:ext>
            </a:extLst>
          </p:cNvPr>
          <p:cNvSpPr txBox="1"/>
          <p:nvPr/>
        </p:nvSpPr>
        <p:spPr>
          <a:xfrm>
            <a:off x="628650" y="1362032"/>
            <a:ext cx="10306050" cy="369332"/>
          </a:xfrm>
          <a:prstGeom prst="rect">
            <a:avLst/>
          </a:prstGeom>
          <a:noFill/>
        </p:spPr>
        <p:txBody>
          <a:bodyPr wrap="square" rtlCol="0">
            <a:spAutoFit/>
          </a:bodyPr>
          <a:lstStyle/>
          <a:p>
            <a:endParaRPr lang="en-GB" dirty="0"/>
          </a:p>
        </p:txBody>
      </p:sp>
      <p:sp>
        <p:nvSpPr>
          <p:cNvPr id="9" name="TextBox 5">
            <a:extLst>
              <a:ext uri="{FF2B5EF4-FFF2-40B4-BE49-F238E27FC236}">
                <a16:creationId xmlns:a16="http://schemas.microsoft.com/office/drawing/2014/main" id="{A394850F-5A57-4877-98B4-C05D742EBB48}"/>
              </a:ext>
            </a:extLst>
          </p:cNvPr>
          <p:cNvSpPr txBox="1"/>
          <p:nvPr/>
        </p:nvSpPr>
        <p:spPr>
          <a:xfrm>
            <a:off x="628650" y="1892742"/>
            <a:ext cx="10478814" cy="3046988"/>
          </a:xfrm>
          <a:prstGeom prst="rect">
            <a:avLst/>
          </a:prstGeom>
          <a:noFill/>
        </p:spPr>
        <p:txBody>
          <a:bodyPr wrap="square" rtlCol="0">
            <a:spAutoFit/>
          </a:bodyPr>
          <a:lstStyle/>
          <a:p>
            <a:pPr marL="285750" indent="-285750">
              <a:buFont typeface="Arial" panose="020B0604020202020204" pitchFamily="34" charset="0"/>
              <a:buChar char="•"/>
            </a:pPr>
            <a:r>
              <a:rPr lang="en-GB" dirty="0"/>
              <a:t>Beware of overfitting!</a:t>
            </a:r>
            <a:endParaRPr lang="en-GB" i="1" dirty="0"/>
          </a:p>
          <a:p>
            <a:pPr lvl="1"/>
            <a:endParaRPr lang="en-GB" i="1" dirty="0"/>
          </a:p>
          <a:p>
            <a:pPr lvl="1"/>
            <a:endParaRPr lang="en-GB" i="1" dirty="0"/>
          </a:p>
          <a:p>
            <a:pPr lvl="1"/>
            <a:endParaRPr lang="en-GB" b="1" i="1" dirty="0"/>
          </a:p>
          <a:p>
            <a:pPr lvl="1"/>
            <a:r>
              <a:rPr lang="en-GB" b="1" i="1" dirty="0"/>
              <a:t>“</a:t>
            </a:r>
            <a:r>
              <a:rPr lang="en-GB" sz="2400" i="1" dirty="0"/>
              <a:t>Everything should be made as simple as possible – but no simpler!”</a:t>
            </a:r>
          </a:p>
          <a:p>
            <a:pPr lvl="1"/>
            <a:r>
              <a:rPr lang="en-GB" sz="2400" i="1" dirty="0"/>
              <a:t>-Einstein</a:t>
            </a:r>
          </a:p>
          <a:p>
            <a:pPr lvl="1"/>
            <a:endParaRPr lang="en-GB" i="1" dirty="0"/>
          </a:p>
          <a:p>
            <a:pPr lvl="1"/>
            <a:endParaRPr lang="en-GB" i="1" dirty="0"/>
          </a:p>
          <a:p>
            <a:pPr lvl="1"/>
            <a:endParaRPr lang="en-GB" dirty="0"/>
          </a:p>
          <a:p>
            <a:pPr lvl="1"/>
            <a:endParaRPr lang="en-GB" i="1" dirty="0"/>
          </a:p>
        </p:txBody>
      </p:sp>
      <p:sp>
        <p:nvSpPr>
          <p:cNvPr id="10" name="TextBox 4">
            <a:extLst>
              <a:ext uri="{FF2B5EF4-FFF2-40B4-BE49-F238E27FC236}">
                <a16:creationId xmlns:a16="http://schemas.microsoft.com/office/drawing/2014/main" id="{F1B419BC-F424-4B07-B134-468BED1072EE}"/>
              </a:ext>
            </a:extLst>
          </p:cNvPr>
          <p:cNvSpPr txBox="1"/>
          <p:nvPr/>
        </p:nvSpPr>
        <p:spPr>
          <a:xfrm>
            <a:off x="566737" y="6321903"/>
            <a:ext cx="11058525" cy="369332"/>
          </a:xfrm>
          <a:prstGeom prst="rect">
            <a:avLst/>
          </a:prstGeom>
          <a:solidFill>
            <a:schemeClr val="accent1">
              <a:lumMod val="20000"/>
              <a:lumOff val="80000"/>
            </a:schemeClr>
          </a:solidFill>
        </p:spPr>
        <p:txBody>
          <a:bodyPr wrap="square" rtlCol="0">
            <a:spAutoFit/>
          </a:bodyPr>
          <a:lstStyle/>
          <a:p>
            <a:endParaRPr lang="en-GB" dirty="0"/>
          </a:p>
        </p:txBody>
      </p:sp>
      <p:pic>
        <p:nvPicPr>
          <p:cNvPr id="2" name="Slide 27">
            <a:hlinkClick r:id="" action="ppaction://media"/>
            <a:extLst>
              <a:ext uri="{FF2B5EF4-FFF2-40B4-BE49-F238E27FC236}">
                <a16:creationId xmlns:a16="http://schemas.microsoft.com/office/drawing/2014/main" id="{7B8F14FF-22B8-44D0-B5F0-D5E3E7CA8CA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2664" y="69664"/>
            <a:ext cx="609600" cy="609600"/>
          </a:xfrm>
          <a:prstGeom prst="rect">
            <a:avLst/>
          </a:prstGeom>
        </p:spPr>
      </p:pic>
    </p:spTree>
    <p:extLst>
      <p:ext uri="{BB962C8B-B14F-4D97-AF65-F5344CB8AC3E}">
        <p14:creationId xmlns:p14="http://schemas.microsoft.com/office/powerpoint/2010/main" val="1862634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9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286D762-B972-4393-9D56-E4F98084692D}"/>
              </a:ext>
            </a:extLst>
          </p:cNvPr>
          <p:cNvSpPr txBox="1"/>
          <p:nvPr/>
        </p:nvSpPr>
        <p:spPr>
          <a:xfrm>
            <a:off x="180672" y="467614"/>
            <a:ext cx="9420225" cy="461665"/>
          </a:xfrm>
          <a:prstGeom prst="rect">
            <a:avLst/>
          </a:prstGeom>
          <a:noFill/>
        </p:spPr>
        <p:txBody>
          <a:bodyPr wrap="square" rtlCol="0">
            <a:spAutoFit/>
          </a:bodyPr>
          <a:lstStyle/>
          <a:p>
            <a:r>
              <a:rPr lang="en-GB" sz="2400" b="1" dirty="0"/>
              <a:t>Step 9 – Testing the model</a:t>
            </a:r>
          </a:p>
        </p:txBody>
      </p:sp>
      <p:sp>
        <p:nvSpPr>
          <p:cNvPr id="8" name="TextBox 4">
            <a:extLst>
              <a:ext uri="{FF2B5EF4-FFF2-40B4-BE49-F238E27FC236}">
                <a16:creationId xmlns:a16="http://schemas.microsoft.com/office/drawing/2014/main" id="{D61FE31A-AEAC-4BD5-9121-F541C84A603B}"/>
              </a:ext>
            </a:extLst>
          </p:cNvPr>
          <p:cNvSpPr txBox="1"/>
          <p:nvPr/>
        </p:nvSpPr>
        <p:spPr>
          <a:xfrm>
            <a:off x="180672" y="939952"/>
            <a:ext cx="11512564" cy="369332"/>
          </a:xfrm>
          <a:prstGeom prst="rect">
            <a:avLst/>
          </a:prstGeom>
          <a:solidFill>
            <a:schemeClr val="accent1">
              <a:lumMod val="20000"/>
              <a:lumOff val="80000"/>
            </a:schemeClr>
          </a:solidFill>
        </p:spPr>
        <p:txBody>
          <a:bodyPr wrap="square" rtlCol="0">
            <a:spAutoFit/>
          </a:bodyPr>
          <a:lstStyle/>
          <a:p>
            <a:r>
              <a:rPr lang="en-GB" dirty="0"/>
              <a:t>PURPOSE: Comparing the model to experimental data (and other models)</a:t>
            </a:r>
          </a:p>
        </p:txBody>
      </p:sp>
      <p:sp>
        <p:nvSpPr>
          <p:cNvPr id="11" name="TextBox 4">
            <a:extLst>
              <a:ext uri="{FF2B5EF4-FFF2-40B4-BE49-F238E27FC236}">
                <a16:creationId xmlns:a16="http://schemas.microsoft.com/office/drawing/2014/main" id="{812BFCE7-88B3-4C2C-8246-B6E30DB447D6}"/>
              </a:ext>
            </a:extLst>
          </p:cNvPr>
          <p:cNvSpPr txBox="1"/>
          <p:nvPr/>
        </p:nvSpPr>
        <p:spPr>
          <a:xfrm>
            <a:off x="180672" y="5191338"/>
            <a:ext cx="11512564" cy="369332"/>
          </a:xfrm>
          <a:prstGeom prst="rect">
            <a:avLst/>
          </a:prstGeom>
          <a:solidFill>
            <a:schemeClr val="accent1">
              <a:lumMod val="20000"/>
              <a:lumOff val="80000"/>
            </a:schemeClr>
          </a:solidFill>
        </p:spPr>
        <p:txBody>
          <a:bodyPr wrap="square" rtlCol="0">
            <a:spAutoFit/>
          </a:bodyPr>
          <a:lstStyle/>
          <a:p>
            <a:endParaRPr lang="en-GB" dirty="0"/>
          </a:p>
        </p:txBody>
      </p:sp>
      <p:sp>
        <p:nvSpPr>
          <p:cNvPr id="9" name="TextBox 5">
            <a:extLst>
              <a:ext uri="{FF2B5EF4-FFF2-40B4-BE49-F238E27FC236}">
                <a16:creationId xmlns:a16="http://schemas.microsoft.com/office/drawing/2014/main" id="{BBDA0CAA-FCE5-4D5E-A524-B52FE0D41838}"/>
              </a:ext>
            </a:extLst>
          </p:cNvPr>
          <p:cNvSpPr txBox="1"/>
          <p:nvPr/>
        </p:nvSpPr>
        <p:spPr>
          <a:xfrm>
            <a:off x="180672" y="1546220"/>
            <a:ext cx="10478814" cy="2339102"/>
          </a:xfrm>
          <a:prstGeom prst="rect">
            <a:avLst/>
          </a:prstGeom>
          <a:noFill/>
        </p:spPr>
        <p:txBody>
          <a:bodyPr wrap="square" rtlCol="0">
            <a:spAutoFit/>
          </a:bodyPr>
          <a:lstStyle/>
          <a:p>
            <a:pPr marL="285750" indent="-285750">
              <a:buFont typeface="Arial" panose="020B0604020202020204" pitchFamily="34" charset="0"/>
              <a:buChar char="•"/>
            </a:pPr>
            <a:r>
              <a:rPr lang="en-GB" dirty="0"/>
              <a:t>We have:</a:t>
            </a:r>
          </a:p>
          <a:p>
            <a:r>
              <a:rPr lang="en-GB" i="1" dirty="0"/>
              <a:t>	1. Finished building our model</a:t>
            </a:r>
          </a:p>
          <a:p>
            <a:r>
              <a:rPr lang="en-GB" i="1" dirty="0"/>
              <a:t>	2. Conceptually evaluated whether it is decent</a:t>
            </a:r>
          </a:p>
          <a:p>
            <a:endParaRPr lang="en-GB" i="1" dirty="0"/>
          </a:p>
          <a:p>
            <a:pPr marL="285750" indent="-285750">
              <a:buFont typeface="Arial" panose="020B0604020202020204" pitchFamily="34" charset="0"/>
              <a:buChar char="•"/>
            </a:pPr>
            <a:r>
              <a:rPr lang="en-GB" dirty="0"/>
              <a:t>What’s next?</a:t>
            </a:r>
          </a:p>
          <a:p>
            <a:pPr marL="285750" indent="-285750">
              <a:buFont typeface="Arial" panose="020B0604020202020204" pitchFamily="34" charset="0"/>
              <a:buChar char="•"/>
            </a:pPr>
            <a:endParaRPr lang="en-GB" i="1" dirty="0"/>
          </a:p>
          <a:p>
            <a:endParaRPr lang="en-GB" i="1" dirty="0"/>
          </a:p>
          <a:p>
            <a:r>
              <a:rPr lang="en-GB" sz="2000" b="1" i="1" dirty="0"/>
              <a:t>Run an experiment and compare to real data</a:t>
            </a:r>
            <a:r>
              <a:rPr lang="en-GB" i="1" dirty="0"/>
              <a:t>!</a:t>
            </a:r>
          </a:p>
        </p:txBody>
      </p:sp>
      <p:pic>
        <p:nvPicPr>
          <p:cNvPr id="3" name="Tallennettu ääni">
            <a:hlinkClick r:id="" action="ppaction://media"/>
            <a:extLst>
              <a:ext uri="{FF2B5EF4-FFF2-40B4-BE49-F238E27FC236}">
                <a16:creationId xmlns:a16="http://schemas.microsoft.com/office/drawing/2014/main" id="{912AAABD-C7AD-41C4-9DBE-0D9057D4A7E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54881" y="319679"/>
            <a:ext cx="609600" cy="609600"/>
          </a:xfrm>
          <a:prstGeom prst="rect">
            <a:avLst/>
          </a:prstGeom>
        </p:spPr>
      </p:pic>
    </p:spTree>
    <p:extLst>
      <p:ext uri="{BB962C8B-B14F-4D97-AF65-F5344CB8AC3E}">
        <p14:creationId xmlns:p14="http://schemas.microsoft.com/office/powerpoint/2010/main" val="1499465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279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18B44-DE91-45F0-9968-A37816612933}"/>
              </a:ext>
            </a:extLst>
          </p:cNvPr>
          <p:cNvSpPr>
            <a:spLocks noGrp="1"/>
          </p:cNvSpPr>
          <p:nvPr>
            <p:ph type="title"/>
          </p:nvPr>
        </p:nvSpPr>
        <p:spPr>
          <a:xfrm>
            <a:off x="495300" y="349006"/>
            <a:ext cx="11117580" cy="746983"/>
          </a:xfrm>
          <a:solidFill>
            <a:schemeClr val="accent5">
              <a:lumMod val="20000"/>
              <a:lumOff val="80000"/>
            </a:schemeClr>
          </a:solidFill>
        </p:spPr>
        <p:txBody>
          <a:bodyPr>
            <a:normAutofit/>
          </a:bodyPr>
          <a:lstStyle/>
          <a:p>
            <a:r>
              <a:rPr lang="en-GB" sz="3400" b="1" dirty="0"/>
              <a:t>Experimental design (</a:t>
            </a:r>
            <a:r>
              <a:rPr lang="en-GB" sz="3400" b="1"/>
              <a:t>brief reminder)</a:t>
            </a:r>
            <a:endParaRPr lang="en-GB" sz="3400" b="1" dirty="0"/>
          </a:p>
        </p:txBody>
      </p:sp>
      <p:sp>
        <p:nvSpPr>
          <p:cNvPr id="6" name="TextBox 5">
            <a:extLst>
              <a:ext uri="{FF2B5EF4-FFF2-40B4-BE49-F238E27FC236}">
                <a16:creationId xmlns:a16="http://schemas.microsoft.com/office/drawing/2014/main" id="{C33B98DE-CFF6-40F9-8AE2-09E1CCC211CC}"/>
              </a:ext>
            </a:extLst>
          </p:cNvPr>
          <p:cNvSpPr txBox="1"/>
          <p:nvPr/>
        </p:nvSpPr>
        <p:spPr>
          <a:xfrm>
            <a:off x="219950" y="1403505"/>
            <a:ext cx="11667250" cy="5262979"/>
          </a:xfrm>
          <a:prstGeom prst="rect">
            <a:avLst/>
          </a:prstGeom>
          <a:solidFill>
            <a:schemeClr val="accent6">
              <a:lumMod val="20000"/>
              <a:lumOff val="80000"/>
            </a:schemeClr>
          </a:solidFill>
          <a:ln>
            <a:solidFill>
              <a:schemeClr val="accent6">
                <a:lumMod val="20000"/>
                <a:lumOff val="80000"/>
              </a:schemeClr>
            </a:solidFill>
          </a:ln>
        </p:spPr>
        <p:txBody>
          <a:bodyPr wrap="square" rtlCol="0">
            <a:spAutoFit/>
          </a:bodyPr>
          <a:lstStyle/>
          <a:p>
            <a:r>
              <a:rPr lang="en-GB" sz="2400" i="1" dirty="0"/>
              <a:t>Example</a:t>
            </a:r>
          </a:p>
          <a:p>
            <a:endParaRPr lang="en-GB" sz="2400" dirty="0"/>
          </a:p>
          <a:p>
            <a:endParaRPr lang="en-GB" sz="2400" dirty="0"/>
          </a:p>
          <a:p>
            <a:endParaRPr lang="en-GB" sz="2400" dirty="0"/>
          </a:p>
          <a:p>
            <a:r>
              <a:rPr lang="en-GB" sz="2400" dirty="0"/>
              <a:t> </a:t>
            </a:r>
          </a:p>
          <a:p>
            <a:endParaRPr lang="en-GB" sz="2400" dirty="0"/>
          </a:p>
          <a:p>
            <a:endParaRPr lang="en-GB" sz="2400" dirty="0"/>
          </a:p>
          <a:p>
            <a:endParaRPr lang="en-GB" sz="2400" dirty="0"/>
          </a:p>
          <a:p>
            <a:endParaRPr lang="en-GB" sz="2400" dirty="0"/>
          </a:p>
          <a:p>
            <a:endParaRPr lang="en-GB" sz="2400" dirty="0"/>
          </a:p>
          <a:p>
            <a:endParaRPr lang="en-GB" sz="2400" dirty="0"/>
          </a:p>
          <a:p>
            <a:endParaRPr lang="en-GB" sz="2400" dirty="0"/>
          </a:p>
          <a:p>
            <a:endParaRPr lang="en-GB" sz="2400" dirty="0"/>
          </a:p>
          <a:p>
            <a:endParaRPr lang="en-GB" sz="2400" dirty="0"/>
          </a:p>
        </p:txBody>
      </p:sp>
      <p:pic>
        <p:nvPicPr>
          <p:cNvPr id="5" name="Picture 4">
            <a:extLst>
              <a:ext uri="{FF2B5EF4-FFF2-40B4-BE49-F238E27FC236}">
                <a16:creationId xmlns:a16="http://schemas.microsoft.com/office/drawing/2014/main" id="{12416DBC-3B55-4EFB-8A54-E10E87FB7643}"/>
              </a:ext>
            </a:extLst>
          </p:cNvPr>
          <p:cNvPicPr/>
          <p:nvPr/>
        </p:nvPicPr>
        <p:blipFill rotWithShape="1">
          <a:blip r:embed="rId5">
            <a:extLst>
              <a:ext uri="{28A0092B-C50C-407E-A947-70E740481C1C}">
                <a14:useLocalDpi xmlns:a14="http://schemas.microsoft.com/office/drawing/2010/main" val="0"/>
              </a:ext>
            </a:extLst>
          </a:blip>
          <a:srcRect l="51835" t="15515" r="17131"/>
          <a:stretch/>
        </p:blipFill>
        <p:spPr bwMode="auto">
          <a:xfrm>
            <a:off x="8288440" y="2486917"/>
            <a:ext cx="3018192" cy="3926729"/>
          </a:xfrm>
          <a:prstGeom prst="rect">
            <a:avLst/>
          </a:prstGeom>
          <a:noFill/>
          <a:ln>
            <a:noFill/>
          </a:ln>
        </p:spPr>
      </p:pic>
      <p:sp>
        <p:nvSpPr>
          <p:cNvPr id="3" name="TextBox 2">
            <a:extLst>
              <a:ext uri="{FF2B5EF4-FFF2-40B4-BE49-F238E27FC236}">
                <a16:creationId xmlns:a16="http://schemas.microsoft.com/office/drawing/2014/main" id="{CD19D24C-BD3A-4686-BE9B-C05E95FF5BB2}"/>
              </a:ext>
            </a:extLst>
          </p:cNvPr>
          <p:cNvSpPr txBox="1"/>
          <p:nvPr/>
        </p:nvSpPr>
        <p:spPr>
          <a:xfrm>
            <a:off x="1561328" y="1545102"/>
            <a:ext cx="4644905" cy="800219"/>
          </a:xfrm>
          <a:prstGeom prst="rect">
            <a:avLst/>
          </a:prstGeom>
          <a:noFill/>
        </p:spPr>
        <p:txBody>
          <a:bodyPr wrap="square" rtlCol="0">
            <a:spAutoFit/>
          </a:bodyPr>
          <a:lstStyle/>
          <a:p>
            <a:pPr algn="ctr"/>
            <a:r>
              <a:rPr lang="en-GB" sz="2400" b="1" i="1" dirty="0"/>
              <a:t>Informative trial</a:t>
            </a:r>
          </a:p>
          <a:p>
            <a:pPr algn="ctr"/>
            <a:r>
              <a:rPr lang="en-GB" sz="2200" i="1" dirty="0"/>
              <a:t>Reflects </a:t>
            </a:r>
            <a:r>
              <a:rPr lang="en-GB" sz="2200" i="1" dirty="0">
                <a:solidFill>
                  <a:srgbClr val="C89800"/>
                </a:solidFill>
              </a:rPr>
              <a:t>surprise</a:t>
            </a:r>
            <a:r>
              <a:rPr lang="en-GB" sz="2200" i="1" dirty="0"/>
              <a:t> and </a:t>
            </a:r>
            <a:r>
              <a:rPr lang="en-GB" sz="2200" i="1" dirty="0">
                <a:solidFill>
                  <a:srgbClr val="5788B5"/>
                </a:solidFill>
              </a:rPr>
              <a:t>belief updating </a:t>
            </a:r>
          </a:p>
        </p:txBody>
      </p:sp>
      <p:sp>
        <p:nvSpPr>
          <p:cNvPr id="7" name="TextBox 6">
            <a:extLst>
              <a:ext uri="{FF2B5EF4-FFF2-40B4-BE49-F238E27FC236}">
                <a16:creationId xmlns:a16="http://schemas.microsoft.com/office/drawing/2014/main" id="{0E026121-888B-4022-A858-E9FC5E3A8674}"/>
              </a:ext>
            </a:extLst>
          </p:cNvPr>
          <p:cNvSpPr txBox="1"/>
          <p:nvPr/>
        </p:nvSpPr>
        <p:spPr>
          <a:xfrm>
            <a:off x="7547611" y="1545102"/>
            <a:ext cx="4644389" cy="800219"/>
          </a:xfrm>
          <a:prstGeom prst="rect">
            <a:avLst/>
          </a:prstGeom>
          <a:noFill/>
        </p:spPr>
        <p:txBody>
          <a:bodyPr wrap="square" rtlCol="0">
            <a:spAutoFit/>
          </a:bodyPr>
          <a:lstStyle/>
          <a:p>
            <a:pPr algn="ctr"/>
            <a:r>
              <a:rPr lang="en-GB" sz="2400" b="1" i="1" dirty="0"/>
              <a:t>Uninformative trial</a:t>
            </a:r>
          </a:p>
          <a:p>
            <a:pPr algn="ctr"/>
            <a:r>
              <a:rPr lang="en-GB" sz="2200" i="1" dirty="0"/>
              <a:t>Reflects </a:t>
            </a:r>
            <a:r>
              <a:rPr lang="en-GB" sz="2200" i="1" dirty="0">
                <a:solidFill>
                  <a:srgbClr val="C89800"/>
                </a:solidFill>
              </a:rPr>
              <a:t>surprise</a:t>
            </a:r>
            <a:r>
              <a:rPr lang="en-GB" sz="2200" i="1" dirty="0"/>
              <a:t> only </a:t>
            </a:r>
          </a:p>
        </p:txBody>
      </p:sp>
      <p:pic>
        <p:nvPicPr>
          <p:cNvPr id="8" name="Picture 7">
            <a:extLst>
              <a:ext uri="{FF2B5EF4-FFF2-40B4-BE49-F238E27FC236}">
                <a16:creationId xmlns:a16="http://schemas.microsoft.com/office/drawing/2014/main" id="{9B64281B-11BE-4FC7-8402-482F2F61962D}"/>
              </a:ext>
            </a:extLst>
          </p:cNvPr>
          <p:cNvPicPr/>
          <p:nvPr/>
        </p:nvPicPr>
        <p:blipFill rotWithShape="1">
          <a:blip r:embed="rId5">
            <a:extLst>
              <a:ext uri="{28A0092B-C50C-407E-A947-70E740481C1C}">
                <a14:useLocalDpi xmlns:a14="http://schemas.microsoft.com/office/drawing/2010/main" val="0"/>
              </a:ext>
            </a:extLst>
          </a:blip>
          <a:srcRect t="15515" r="69098"/>
          <a:stretch/>
        </p:blipFill>
        <p:spPr bwMode="auto">
          <a:xfrm>
            <a:off x="2208783" y="2517598"/>
            <a:ext cx="3111895" cy="3822381"/>
          </a:xfrm>
          <a:prstGeom prst="rect">
            <a:avLst/>
          </a:prstGeom>
          <a:noFill/>
          <a:ln>
            <a:noFill/>
          </a:ln>
        </p:spPr>
      </p:pic>
      <p:pic>
        <p:nvPicPr>
          <p:cNvPr id="10" name="Picture 9">
            <a:extLst>
              <a:ext uri="{FF2B5EF4-FFF2-40B4-BE49-F238E27FC236}">
                <a16:creationId xmlns:a16="http://schemas.microsoft.com/office/drawing/2014/main" id="{D6351BD7-A483-4AC6-B5D1-5805D2EEB60C}"/>
              </a:ext>
            </a:extLst>
          </p:cNvPr>
          <p:cNvPicPr>
            <a:picLocks noChangeAspect="1"/>
          </p:cNvPicPr>
          <p:nvPr/>
        </p:nvPicPr>
        <p:blipFill rotWithShape="1">
          <a:blip r:embed="rId6"/>
          <a:srcRect l="74011" t="25114" r="20581" b="62723"/>
          <a:stretch/>
        </p:blipFill>
        <p:spPr>
          <a:xfrm>
            <a:off x="5616077" y="3421581"/>
            <a:ext cx="970264" cy="1226825"/>
          </a:xfrm>
          <a:prstGeom prst="rect">
            <a:avLst/>
          </a:prstGeom>
        </p:spPr>
      </p:pic>
      <p:pic>
        <p:nvPicPr>
          <p:cNvPr id="12" name="Picture 11">
            <a:extLst>
              <a:ext uri="{FF2B5EF4-FFF2-40B4-BE49-F238E27FC236}">
                <a16:creationId xmlns:a16="http://schemas.microsoft.com/office/drawing/2014/main" id="{1CE50CC2-D6B2-4FB1-92AF-02F166B7E1AE}"/>
              </a:ext>
            </a:extLst>
          </p:cNvPr>
          <p:cNvPicPr>
            <a:picLocks noChangeAspect="1"/>
          </p:cNvPicPr>
          <p:nvPr/>
        </p:nvPicPr>
        <p:blipFill rotWithShape="1">
          <a:blip r:embed="rId6"/>
          <a:srcRect l="62938" t="25114" r="31790" b="62723"/>
          <a:stretch/>
        </p:blipFill>
        <p:spPr>
          <a:xfrm>
            <a:off x="6963131" y="3429000"/>
            <a:ext cx="946001" cy="1226825"/>
          </a:xfrm>
          <a:prstGeom prst="rect">
            <a:avLst/>
          </a:prstGeom>
        </p:spPr>
      </p:pic>
      <p:pic>
        <p:nvPicPr>
          <p:cNvPr id="4" name="Slide 29">
            <a:hlinkClick r:id="" action="ppaction://media"/>
            <a:extLst>
              <a:ext uri="{FF2B5EF4-FFF2-40B4-BE49-F238E27FC236}">
                <a16:creationId xmlns:a16="http://schemas.microsoft.com/office/drawing/2014/main" id="{0DCE4E37-4B2F-4A82-8380-741737FC9A9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06632" y="408680"/>
            <a:ext cx="609600" cy="609600"/>
          </a:xfrm>
          <a:prstGeom prst="rect">
            <a:avLst/>
          </a:prstGeom>
        </p:spPr>
      </p:pic>
    </p:spTree>
    <p:extLst>
      <p:ext uri="{BB962C8B-B14F-4D97-AF65-F5344CB8AC3E}">
        <p14:creationId xmlns:p14="http://schemas.microsoft.com/office/powerpoint/2010/main" val="239881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35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2EF46FE-60A1-4ED2-A755-66E65F27813A}"/>
              </a:ext>
            </a:extLst>
          </p:cNvPr>
          <p:cNvSpPr>
            <a:spLocks noGrp="1"/>
          </p:cNvSpPr>
          <p:nvPr>
            <p:ph idx="1"/>
          </p:nvPr>
        </p:nvSpPr>
        <p:spPr>
          <a:xfrm>
            <a:off x="822960" y="1960026"/>
            <a:ext cx="11369040" cy="746983"/>
          </a:xfrm>
        </p:spPr>
        <p:txBody>
          <a:bodyPr>
            <a:noAutofit/>
          </a:bodyPr>
          <a:lstStyle/>
          <a:p>
            <a:pPr marL="0" indent="0">
              <a:buNone/>
            </a:pPr>
            <a:r>
              <a:rPr lang="en-GB" sz="2600" dirty="0"/>
              <a:t>The use of computers to </a:t>
            </a:r>
            <a:r>
              <a:rPr lang="en-GB" sz="2600" b="1" dirty="0"/>
              <a:t>simulate </a:t>
            </a:r>
            <a:r>
              <a:rPr lang="en-GB" sz="2600" dirty="0"/>
              <a:t>and </a:t>
            </a:r>
            <a:r>
              <a:rPr lang="en-GB" sz="2600" b="1" dirty="0"/>
              <a:t>study </a:t>
            </a:r>
            <a:r>
              <a:rPr lang="en-GB" sz="2600" dirty="0"/>
              <a:t>behaviour of complex systems </a:t>
            </a:r>
          </a:p>
        </p:txBody>
      </p:sp>
      <p:sp>
        <p:nvSpPr>
          <p:cNvPr id="6" name="Title 1">
            <a:extLst>
              <a:ext uri="{FF2B5EF4-FFF2-40B4-BE49-F238E27FC236}">
                <a16:creationId xmlns:a16="http://schemas.microsoft.com/office/drawing/2014/main" id="{AFBF935D-5849-48BB-8B55-7025E0290F28}"/>
              </a:ext>
            </a:extLst>
          </p:cNvPr>
          <p:cNvSpPr txBox="1">
            <a:spLocks/>
          </p:cNvSpPr>
          <p:nvPr/>
        </p:nvSpPr>
        <p:spPr>
          <a:xfrm>
            <a:off x="495300" y="681037"/>
            <a:ext cx="11117580" cy="746983"/>
          </a:xfrm>
          <a:prstGeom prst="rect">
            <a:avLst/>
          </a:prstGeom>
          <a:solidFill>
            <a:schemeClr val="accent5">
              <a:lumMod val="20000"/>
              <a:lumOff val="8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400" b="1" dirty="0"/>
              <a:t>What is computational modelling?</a:t>
            </a:r>
          </a:p>
        </p:txBody>
      </p:sp>
      <p:sp>
        <p:nvSpPr>
          <p:cNvPr id="4" name="TextBox 3">
            <a:extLst>
              <a:ext uri="{FF2B5EF4-FFF2-40B4-BE49-F238E27FC236}">
                <a16:creationId xmlns:a16="http://schemas.microsoft.com/office/drawing/2014/main" id="{985B0B75-CC9D-43E1-97F0-1C92102F0C1A}"/>
              </a:ext>
            </a:extLst>
          </p:cNvPr>
          <p:cNvSpPr txBox="1"/>
          <p:nvPr/>
        </p:nvSpPr>
        <p:spPr>
          <a:xfrm>
            <a:off x="354948" y="5715298"/>
            <a:ext cx="11398283" cy="461665"/>
          </a:xfrm>
          <a:prstGeom prst="rect">
            <a:avLst/>
          </a:prstGeom>
          <a:solidFill>
            <a:schemeClr val="accent6">
              <a:lumMod val="20000"/>
              <a:lumOff val="80000"/>
            </a:schemeClr>
          </a:solidFill>
          <a:ln>
            <a:solidFill>
              <a:schemeClr val="accent6">
                <a:lumMod val="20000"/>
                <a:lumOff val="80000"/>
              </a:schemeClr>
            </a:solidFill>
          </a:ln>
        </p:spPr>
        <p:txBody>
          <a:bodyPr wrap="square" rtlCol="0">
            <a:spAutoFit/>
          </a:bodyPr>
          <a:lstStyle/>
          <a:p>
            <a:r>
              <a:rPr lang="en-GB" sz="2400" dirty="0"/>
              <a:t>Types of modelling include: Machine learning, Bayesian modelling, neural networks</a:t>
            </a:r>
          </a:p>
        </p:txBody>
      </p:sp>
      <p:sp>
        <p:nvSpPr>
          <p:cNvPr id="2" name="TextBox 1">
            <a:extLst>
              <a:ext uri="{FF2B5EF4-FFF2-40B4-BE49-F238E27FC236}">
                <a16:creationId xmlns:a16="http://schemas.microsoft.com/office/drawing/2014/main" id="{CF2A11C5-4291-4626-B8A4-EF91D510FF64}"/>
              </a:ext>
            </a:extLst>
          </p:cNvPr>
          <p:cNvSpPr txBox="1"/>
          <p:nvPr/>
        </p:nvSpPr>
        <p:spPr>
          <a:xfrm>
            <a:off x="857168" y="3079721"/>
            <a:ext cx="10477663" cy="1692771"/>
          </a:xfrm>
          <a:prstGeom prst="rect">
            <a:avLst/>
          </a:prstGeom>
          <a:noFill/>
        </p:spPr>
        <p:txBody>
          <a:bodyPr wrap="square" rtlCol="0">
            <a:spAutoFit/>
          </a:bodyPr>
          <a:lstStyle/>
          <a:p>
            <a:r>
              <a:rPr lang="en-GB" sz="2600" dirty="0"/>
              <a:t>Three kinds of models in neuroscience (Dayan &amp; Abbott, 2001): </a:t>
            </a:r>
          </a:p>
          <a:p>
            <a:r>
              <a:rPr lang="en-GB" sz="2600" u="sng" dirty="0"/>
              <a:t>Descriptive </a:t>
            </a:r>
            <a:r>
              <a:rPr lang="en-GB" sz="2600" dirty="0"/>
              <a:t>– what</a:t>
            </a:r>
          </a:p>
          <a:p>
            <a:r>
              <a:rPr lang="en-GB" sz="2600" u="sng" dirty="0"/>
              <a:t>Mechanistic</a:t>
            </a:r>
            <a:r>
              <a:rPr lang="en-GB" sz="2600" dirty="0"/>
              <a:t> - how</a:t>
            </a:r>
          </a:p>
          <a:p>
            <a:r>
              <a:rPr lang="en-GB" sz="2600" u="sng" dirty="0"/>
              <a:t>Interpretive</a:t>
            </a:r>
            <a:r>
              <a:rPr lang="en-GB" sz="2600" dirty="0"/>
              <a:t> – why</a:t>
            </a:r>
          </a:p>
        </p:txBody>
      </p:sp>
      <p:pic>
        <p:nvPicPr>
          <p:cNvPr id="5" name="Recorded Sound slide 3">
            <a:hlinkClick r:id="" action="ppaction://media"/>
            <a:extLst>
              <a:ext uri="{FF2B5EF4-FFF2-40B4-BE49-F238E27FC236}">
                <a16:creationId xmlns:a16="http://schemas.microsoft.com/office/drawing/2014/main" id="{BBFB9FBC-02C2-4645-8323-AD5C269F4A4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53043" y="6176963"/>
            <a:ext cx="609600" cy="609600"/>
          </a:xfrm>
          <a:prstGeom prst="rect">
            <a:avLst/>
          </a:prstGeom>
        </p:spPr>
      </p:pic>
    </p:spTree>
    <p:extLst>
      <p:ext uri="{BB962C8B-B14F-4D97-AF65-F5344CB8AC3E}">
        <p14:creationId xmlns:p14="http://schemas.microsoft.com/office/powerpoint/2010/main" val="4029340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460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5"/>
                </p:tgtEl>
              </p:cMediaNode>
            </p:audio>
          </p:childTnLst>
        </p:cTn>
      </p:par>
    </p:tnLst>
    <p:bldLst>
      <p:bldP spid="4" grpId="0" animBg="1"/>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C83F608-0F5A-49C0-BDC0-F5B5D2D87238}"/>
              </a:ext>
            </a:extLst>
          </p:cNvPr>
          <p:cNvSpPr txBox="1"/>
          <p:nvPr/>
        </p:nvSpPr>
        <p:spPr>
          <a:xfrm>
            <a:off x="273035" y="856937"/>
            <a:ext cx="11512564" cy="6186309"/>
          </a:xfrm>
          <a:prstGeom prst="rect">
            <a:avLst/>
          </a:prstGeom>
          <a:solidFill>
            <a:schemeClr val="accent6">
              <a:lumMod val="20000"/>
              <a:lumOff val="80000"/>
            </a:schemeClr>
          </a:solidFill>
        </p:spPr>
        <p:txBody>
          <a:bodyPr wrap="square" rtlCol="0" anchor="t">
            <a:spAutoFit/>
          </a:bodyPr>
          <a:lstStyle/>
          <a:p>
            <a:r>
              <a:rPr lang="en-GB" dirty="0"/>
              <a:t>Example: </a:t>
            </a:r>
            <a:r>
              <a:rPr lang="en-GB" b="1" dirty="0"/>
              <a:t>Neural signals encoding shifts in beliefs</a:t>
            </a:r>
          </a:p>
          <a:p>
            <a:r>
              <a:rPr lang="en-GB" dirty="0"/>
              <a:t>Fitting the model to data:</a:t>
            </a:r>
          </a:p>
          <a:p>
            <a:endParaRPr lang="en-GB" dirty="0"/>
          </a:p>
          <a:p>
            <a:pPr marL="285750" indent="-285750">
              <a:buFont typeface="Arial" panose="020B0604020202020204" pitchFamily="34" charset="0"/>
              <a:buChar char="•"/>
            </a:pPr>
            <a:r>
              <a:rPr lang="fi-FI" b="1" dirty="0" err="1"/>
              <a:t>Free</a:t>
            </a:r>
            <a:r>
              <a:rPr lang="fi-FI" b="1" dirty="0"/>
              <a:t> </a:t>
            </a:r>
            <a:r>
              <a:rPr lang="fi-FI" b="1" dirty="0" err="1"/>
              <a:t>parameter</a:t>
            </a:r>
            <a:r>
              <a:rPr lang="fi-FI" b="1" dirty="0"/>
              <a:t> = A </a:t>
            </a:r>
            <a:r>
              <a:rPr lang="fi-FI" b="1" dirty="0" err="1"/>
              <a:t>subject</a:t>
            </a:r>
            <a:r>
              <a:rPr lang="fi-FI" b="1" dirty="0"/>
              <a:t> </a:t>
            </a:r>
            <a:r>
              <a:rPr lang="fi-FI" b="1" dirty="0" err="1"/>
              <a:t>Specific</a:t>
            </a:r>
            <a:r>
              <a:rPr lang="fi-FI" b="1" dirty="0"/>
              <a:t> </a:t>
            </a:r>
            <a:r>
              <a:rPr lang="fi-FI" b="1" dirty="0" err="1"/>
              <a:t>parameter</a:t>
            </a:r>
            <a:r>
              <a:rPr lang="fi-FI" b="1" dirty="0"/>
              <a:t> </a:t>
            </a:r>
            <a:r>
              <a:rPr lang="fi-FI" b="1" dirty="0" err="1"/>
              <a:t>that</a:t>
            </a:r>
            <a:r>
              <a:rPr lang="fi-FI" b="1" dirty="0"/>
              <a:t> </a:t>
            </a:r>
            <a:r>
              <a:rPr lang="fi-FI" b="1" dirty="0" err="1"/>
              <a:t>we</a:t>
            </a:r>
            <a:r>
              <a:rPr lang="fi-FI" b="1" dirty="0"/>
              <a:t> </a:t>
            </a:r>
            <a:r>
              <a:rPr lang="fi-FI" b="1" dirty="0" err="1"/>
              <a:t>that</a:t>
            </a:r>
            <a:r>
              <a:rPr lang="fi-FI" b="1" dirty="0"/>
              <a:t> </a:t>
            </a:r>
            <a:r>
              <a:rPr lang="fi-FI" b="1" dirty="0" err="1"/>
              <a:t>captures</a:t>
            </a:r>
            <a:r>
              <a:rPr lang="fi-FI" b="1" dirty="0"/>
              <a:t> </a:t>
            </a:r>
            <a:r>
              <a:rPr lang="fi-FI" b="1" dirty="0" err="1"/>
              <a:t>the</a:t>
            </a:r>
            <a:r>
              <a:rPr lang="fi-FI" b="1" dirty="0"/>
              <a:t> </a:t>
            </a:r>
            <a:r>
              <a:rPr lang="fi-FI" b="1" dirty="0" err="1"/>
              <a:t>individual</a:t>
            </a:r>
            <a:r>
              <a:rPr lang="fi-FI" b="1" dirty="0"/>
              <a:t> </a:t>
            </a:r>
            <a:r>
              <a:rPr lang="fi-FI" b="1" dirty="0" err="1"/>
              <a:t>preferences</a:t>
            </a:r>
            <a:r>
              <a:rPr lang="fi-FI" b="1" dirty="0"/>
              <a:t> of </a:t>
            </a:r>
            <a:r>
              <a:rPr lang="fi-FI" b="1" dirty="0" err="1"/>
              <a:t>the</a:t>
            </a:r>
            <a:r>
              <a:rPr lang="fi-FI" b="1" dirty="0"/>
              <a:t> </a:t>
            </a:r>
            <a:r>
              <a:rPr lang="fi-FI" b="1" dirty="0" err="1"/>
              <a:t>participant</a:t>
            </a:r>
            <a:endParaRPr lang="en-GB" b="1"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In our model we use the free parameter </a:t>
            </a:r>
            <a:r>
              <a:rPr lang="en-GB" b="1" dirty="0"/>
              <a:t>Tau</a:t>
            </a:r>
            <a:br>
              <a:rPr lang="en-GB" dirty="0"/>
            </a:br>
            <a:r>
              <a:rPr lang="el-GR" b="1" dirty="0"/>
              <a:t>Τ</a:t>
            </a:r>
            <a:r>
              <a:rPr lang="fi-FI" b="1" dirty="0"/>
              <a:t>au  = </a:t>
            </a:r>
            <a:r>
              <a:rPr lang="fi-FI" b="1" dirty="0" err="1"/>
              <a:t>The</a:t>
            </a:r>
            <a:r>
              <a:rPr lang="fi-FI" b="1" dirty="0"/>
              <a:t> </a:t>
            </a:r>
            <a:r>
              <a:rPr lang="fi-FI" b="1" dirty="0" err="1"/>
              <a:t>individual</a:t>
            </a:r>
            <a:r>
              <a:rPr lang="fi-FI" b="1" dirty="0"/>
              <a:t> </a:t>
            </a:r>
            <a:r>
              <a:rPr lang="fi-FI" b="1" dirty="0" err="1"/>
              <a:t>belief</a:t>
            </a:r>
            <a:r>
              <a:rPr lang="fi-FI" b="1" dirty="0"/>
              <a:t> </a:t>
            </a:r>
            <a:r>
              <a:rPr lang="fi-FI" b="1" dirty="0" err="1"/>
              <a:t>the</a:t>
            </a:r>
            <a:r>
              <a:rPr lang="fi-FI" b="1" dirty="0"/>
              <a:t> </a:t>
            </a:r>
            <a:r>
              <a:rPr lang="fi-FI" b="1" dirty="0" err="1"/>
              <a:t>participant</a:t>
            </a:r>
            <a:r>
              <a:rPr lang="fi-FI" b="1" dirty="0"/>
              <a:t> </a:t>
            </a:r>
            <a:r>
              <a:rPr lang="fi-FI" b="1" dirty="0" err="1"/>
              <a:t>holds</a:t>
            </a:r>
            <a:r>
              <a:rPr lang="fi-FI" b="1" dirty="0"/>
              <a:t> </a:t>
            </a:r>
            <a:r>
              <a:rPr lang="fi-FI" b="1" dirty="0" err="1"/>
              <a:t>about</a:t>
            </a:r>
            <a:r>
              <a:rPr lang="fi-FI" b="1" dirty="0"/>
              <a:t> </a:t>
            </a:r>
            <a:r>
              <a:rPr lang="fi-FI" b="1" dirty="0" err="1"/>
              <a:t>the</a:t>
            </a:r>
            <a:r>
              <a:rPr lang="fi-FI" b="1" dirty="0"/>
              <a:t> </a:t>
            </a:r>
            <a:r>
              <a:rPr lang="fi-FI" b="1" dirty="0" err="1"/>
              <a:t>validity</a:t>
            </a:r>
            <a:r>
              <a:rPr lang="fi-FI" b="1" dirty="0"/>
              <a:t> of </a:t>
            </a:r>
            <a:r>
              <a:rPr lang="fi-FI" b="1" dirty="0" err="1"/>
              <a:t>the</a:t>
            </a:r>
            <a:r>
              <a:rPr lang="fi-FI" b="1" dirty="0"/>
              <a:t> </a:t>
            </a:r>
            <a:r>
              <a:rPr lang="fi-FI" b="1" dirty="0" err="1"/>
              <a:t>cue</a:t>
            </a:r>
            <a:endParaRPr lang="fi-FI" b="1" dirty="0"/>
          </a:p>
          <a:p>
            <a:pPr marL="285750" indent="-285750">
              <a:buFont typeface="Arial" panose="020B0604020202020204" pitchFamily="34" charset="0"/>
              <a:buChar char="•"/>
            </a:pPr>
            <a:endParaRPr lang="fi-FI" b="1" dirty="0"/>
          </a:p>
          <a:p>
            <a:pPr marL="285750" indent="-285750">
              <a:buFont typeface="Arial" panose="020B0604020202020204" pitchFamily="34" charset="0"/>
              <a:buChar char="•"/>
            </a:pPr>
            <a:r>
              <a:rPr lang="fi-FI" dirty="0" err="1"/>
              <a:t>This</a:t>
            </a:r>
            <a:r>
              <a:rPr lang="fi-FI" dirty="0"/>
              <a:t> is </a:t>
            </a:r>
            <a:r>
              <a:rPr lang="fi-FI" dirty="0" err="1"/>
              <a:t>estimated</a:t>
            </a:r>
            <a:r>
              <a:rPr lang="fi-FI" dirty="0"/>
              <a:t> </a:t>
            </a:r>
            <a:r>
              <a:rPr lang="fi-FI" dirty="0" err="1"/>
              <a:t>using</a:t>
            </a:r>
            <a:r>
              <a:rPr lang="fi-FI" dirty="0"/>
              <a:t> </a:t>
            </a:r>
            <a:r>
              <a:rPr lang="fi-FI" dirty="0" err="1"/>
              <a:t>maximum</a:t>
            </a:r>
            <a:r>
              <a:rPr lang="fi-FI" dirty="0"/>
              <a:t> </a:t>
            </a:r>
            <a:r>
              <a:rPr lang="fi-FI" dirty="0" err="1"/>
              <a:t>likelihood</a:t>
            </a:r>
            <a:r>
              <a:rPr lang="fi-FI" dirty="0"/>
              <a:t> </a:t>
            </a:r>
            <a:r>
              <a:rPr lang="fi-FI" dirty="0" err="1"/>
              <a:t>estimation</a:t>
            </a:r>
            <a:r>
              <a:rPr lang="fi-FI" dirty="0"/>
              <a:t> for </a:t>
            </a:r>
            <a:r>
              <a:rPr lang="fi-FI" dirty="0" err="1"/>
              <a:t>each</a:t>
            </a:r>
            <a:r>
              <a:rPr lang="fi-FI" dirty="0"/>
              <a:t> session for </a:t>
            </a:r>
            <a:r>
              <a:rPr lang="fi-FI" dirty="0" err="1"/>
              <a:t>each</a:t>
            </a:r>
            <a:r>
              <a:rPr lang="fi-FI" dirty="0"/>
              <a:t> </a:t>
            </a:r>
            <a:r>
              <a:rPr lang="fi-FI" dirty="0" err="1"/>
              <a:t>participant</a:t>
            </a:r>
            <a:endParaRPr lang="fi-FI" dirty="0"/>
          </a:p>
          <a:p>
            <a:endParaRPr lang="en-GB" dirty="0"/>
          </a:p>
          <a:p>
            <a:endParaRPr lang="en-GB" dirty="0"/>
          </a:p>
          <a:p>
            <a:pPr marL="285750" indent="-285750">
              <a:buFont typeface="Arial" panose="020B0604020202020204" pitchFamily="34" charset="0"/>
              <a:buChar char="•"/>
            </a:pPr>
            <a:r>
              <a:rPr lang="en-GB" dirty="0"/>
              <a:t>Based on this parameter, we can then estimate trial-to-trial shifts in beliefs for each participant.</a:t>
            </a:r>
          </a:p>
          <a:p>
            <a:pPr marL="285750" indent="-285750">
              <a:buFont typeface="Arial" panose="020B0604020202020204" pitchFamily="34" charset="0"/>
              <a:buChar char="•"/>
            </a:pPr>
            <a:endParaRPr lang="en-GB" dirty="0"/>
          </a:p>
          <a:p>
            <a:endParaRPr lang="en-GB" dirty="0"/>
          </a:p>
          <a:p>
            <a:pPr marL="285750" indent="-285750">
              <a:buFont typeface="Arial" panose="020B0604020202020204" pitchFamily="34" charset="0"/>
              <a:buChar char="•"/>
            </a:pPr>
            <a:r>
              <a:rPr lang="en-GB" dirty="0"/>
              <a:t>Shifts in belief = Bayesian surprise, defined as the “difference” between posterior and prior belief. (</a:t>
            </a:r>
            <a:r>
              <a:rPr lang="en-GB" dirty="0" err="1"/>
              <a:t>Kullback-Leibler</a:t>
            </a:r>
            <a:r>
              <a:rPr lang="en-GB" dirty="0"/>
              <a:t> divergence of probability distributions) </a:t>
            </a:r>
            <a:endParaRPr lang="en-GB" i="1" dirty="0"/>
          </a:p>
          <a:p>
            <a:endParaRPr lang="en-GB" i="1" dirty="0"/>
          </a:p>
          <a:p>
            <a:pPr marL="285750" indent="-285750">
              <a:buFont typeface="Arial" panose="020B0604020202020204" pitchFamily="34" charset="0"/>
              <a:buChar char="•"/>
            </a:pPr>
            <a:r>
              <a:rPr lang="en-GB" dirty="0"/>
              <a:t>We also estimate measures of information-theoretic surprise for each participant</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p:txBody>
      </p:sp>
      <p:sp>
        <p:nvSpPr>
          <p:cNvPr id="8" name="TextBox 3">
            <a:extLst>
              <a:ext uri="{FF2B5EF4-FFF2-40B4-BE49-F238E27FC236}">
                <a16:creationId xmlns:a16="http://schemas.microsoft.com/office/drawing/2014/main" id="{FE1F35B5-D501-42F7-8C5B-21F70A3CC835}"/>
              </a:ext>
            </a:extLst>
          </p:cNvPr>
          <p:cNvSpPr txBox="1"/>
          <p:nvPr/>
        </p:nvSpPr>
        <p:spPr>
          <a:xfrm>
            <a:off x="273035" y="22099"/>
            <a:ext cx="9420225" cy="461665"/>
          </a:xfrm>
          <a:prstGeom prst="rect">
            <a:avLst/>
          </a:prstGeom>
          <a:noFill/>
        </p:spPr>
        <p:txBody>
          <a:bodyPr wrap="square" rtlCol="0">
            <a:spAutoFit/>
          </a:bodyPr>
          <a:lstStyle/>
          <a:p>
            <a:r>
              <a:rPr lang="en-GB" sz="2400" b="1" dirty="0"/>
              <a:t>Step 9 – Testing the model</a:t>
            </a:r>
          </a:p>
        </p:txBody>
      </p:sp>
      <p:sp>
        <p:nvSpPr>
          <p:cNvPr id="10" name="TextBox 4">
            <a:extLst>
              <a:ext uri="{FF2B5EF4-FFF2-40B4-BE49-F238E27FC236}">
                <a16:creationId xmlns:a16="http://schemas.microsoft.com/office/drawing/2014/main" id="{B0A9DB40-A3F9-4683-9B96-08550FBE94E8}"/>
              </a:ext>
            </a:extLst>
          </p:cNvPr>
          <p:cNvSpPr txBox="1"/>
          <p:nvPr/>
        </p:nvSpPr>
        <p:spPr>
          <a:xfrm>
            <a:off x="273035" y="439378"/>
            <a:ext cx="11512564" cy="369332"/>
          </a:xfrm>
          <a:prstGeom prst="rect">
            <a:avLst/>
          </a:prstGeom>
          <a:solidFill>
            <a:schemeClr val="accent1">
              <a:lumMod val="20000"/>
              <a:lumOff val="80000"/>
            </a:schemeClr>
          </a:solidFill>
        </p:spPr>
        <p:txBody>
          <a:bodyPr wrap="square" rtlCol="0">
            <a:spAutoFit/>
          </a:bodyPr>
          <a:lstStyle/>
          <a:p>
            <a:r>
              <a:rPr lang="en-GB" dirty="0"/>
              <a:t>PURPOSE: Comparing the model to experimental data (and other models)</a:t>
            </a:r>
          </a:p>
        </p:txBody>
      </p:sp>
      <p:sp>
        <p:nvSpPr>
          <p:cNvPr id="11" name="TextBox 4">
            <a:extLst>
              <a:ext uri="{FF2B5EF4-FFF2-40B4-BE49-F238E27FC236}">
                <a16:creationId xmlns:a16="http://schemas.microsoft.com/office/drawing/2014/main" id="{3B26A4E4-1755-4AC6-9849-EB518044DF4E}"/>
              </a:ext>
            </a:extLst>
          </p:cNvPr>
          <p:cNvSpPr txBox="1"/>
          <p:nvPr/>
        </p:nvSpPr>
        <p:spPr>
          <a:xfrm>
            <a:off x="273035" y="6539256"/>
            <a:ext cx="11512564" cy="296645"/>
          </a:xfrm>
          <a:prstGeom prst="rect">
            <a:avLst/>
          </a:prstGeom>
          <a:solidFill>
            <a:schemeClr val="accent1">
              <a:lumMod val="20000"/>
              <a:lumOff val="80000"/>
            </a:schemeClr>
          </a:solidFill>
        </p:spPr>
        <p:txBody>
          <a:bodyPr wrap="square" rtlCol="0">
            <a:spAutoFit/>
          </a:bodyPr>
          <a:lstStyle/>
          <a:p>
            <a:endParaRPr lang="en-GB" dirty="0"/>
          </a:p>
        </p:txBody>
      </p:sp>
      <p:pic>
        <p:nvPicPr>
          <p:cNvPr id="2" name="Slide 30">
            <a:hlinkClick r:id="" action="ppaction://media"/>
            <a:extLst>
              <a:ext uri="{FF2B5EF4-FFF2-40B4-BE49-F238E27FC236}">
                <a16:creationId xmlns:a16="http://schemas.microsoft.com/office/drawing/2014/main" id="{DBE2BFAC-ECC9-4B59-8DCA-BB3ACE4165E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08256" y="-170222"/>
            <a:ext cx="609600" cy="609600"/>
          </a:xfrm>
          <a:prstGeom prst="rect">
            <a:avLst/>
          </a:prstGeom>
        </p:spPr>
      </p:pic>
    </p:spTree>
    <p:extLst>
      <p:ext uri="{BB962C8B-B14F-4D97-AF65-F5344CB8AC3E}">
        <p14:creationId xmlns:p14="http://schemas.microsoft.com/office/powerpoint/2010/main" val="2290283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13" end="1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15" end="1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7652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18B44-DE91-45F0-9968-A37816612933}"/>
              </a:ext>
            </a:extLst>
          </p:cNvPr>
          <p:cNvSpPr>
            <a:spLocks noGrp="1"/>
          </p:cNvSpPr>
          <p:nvPr>
            <p:ph type="title"/>
          </p:nvPr>
        </p:nvSpPr>
        <p:spPr>
          <a:xfrm>
            <a:off x="495300" y="349006"/>
            <a:ext cx="11117580" cy="746983"/>
          </a:xfrm>
          <a:solidFill>
            <a:schemeClr val="accent5">
              <a:lumMod val="20000"/>
              <a:lumOff val="80000"/>
            </a:schemeClr>
          </a:solidFill>
        </p:spPr>
        <p:txBody>
          <a:bodyPr>
            <a:normAutofit/>
          </a:bodyPr>
          <a:lstStyle/>
          <a:p>
            <a:r>
              <a:rPr lang="en-GB" sz="3400" b="1" dirty="0"/>
              <a:t>Experimental design (brief reminder)</a:t>
            </a:r>
          </a:p>
        </p:txBody>
      </p:sp>
      <p:sp>
        <p:nvSpPr>
          <p:cNvPr id="6" name="TextBox 5">
            <a:extLst>
              <a:ext uri="{FF2B5EF4-FFF2-40B4-BE49-F238E27FC236}">
                <a16:creationId xmlns:a16="http://schemas.microsoft.com/office/drawing/2014/main" id="{C33B98DE-CFF6-40F9-8AE2-09E1CCC211CC}"/>
              </a:ext>
            </a:extLst>
          </p:cNvPr>
          <p:cNvSpPr txBox="1"/>
          <p:nvPr/>
        </p:nvSpPr>
        <p:spPr>
          <a:xfrm>
            <a:off x="219950" y="1403505"/>
            <a:ext cx="11667250" cy="5262979"/>
          </a:xfrm>
          <a:prstGeom prst="rect">
            <a:avLst/>
          </a:prstGeom>
          <a:solidFill>
            <a:schemeClr val="accent6">
              <a:lumMod val="20000"/>
              <a:lumOff val="80000"/>
            </a:schemeClr>
          </a:solidFill>
          <a:ln>
            <a:solidFill>
              <a:schemeClr val="accent6">
                <a:lumMod val="20000"/>
                <a:lumOff val="80000"/>
              </a:schemeClr>
            </a:solidFill>
          </a:ln>
        </p:spPr>
        <p:txBody>
          <a:bodyPr wrap="square" rtlCol="0">
            <a:spAutoFit/>
          </a:bodyPr>
          <a:lstStyle/>
          <a:p>
            <a:r>
              <a:rPr lang="en-GB" sz="2400" i="1" dirty="0"/>
              <a:t>Example</a:t>
            </a:r>
          </a:p>
          <a:p>
            <a:endParaRPr lang="en-GB" sz="2400" dirty="0"/>
          </a:p>
          <a:p>
            <a:endParaRPr lang="en-GB" sz="2400" dirty="0"/>
          </a:p>
          <a:p>
            <a:endParaRPr lang="en-GB" sz="2400" dirty="0"/>
          </a:p>
          <a:p>
            <a:r>
              <a:rPr lang="en-GB" sz="2400" dirty="0"/>
              <a:t> </a:t>
            </a:r>
          </a:p>
          <a:p>
            <a:endParaRPr lang="en-GB" sz="2400" dirty="0"/>
          </a:p>
          <a:p>
            <a:endParaRPr lang="en-GB" sz="2400" dirty="0"/>
          </a:p>
          <a:p>
            <a:endParaRPr lang="en-GB" sz="2400" dirty="0"/>
          </a:p>
          <a:p>
            <a:endParaRPr lang="en-GB" sz="2400" dirty="0"/>
          </a:p>
          <a:p>
            <a:endParaRPr lang="en-GB" sz="2400" dirty="0"/>
          </a:p>
          <a:p>
            <a:endParaRPr lang="en-GB" sz="2400" dirty="0"/>
          </a:p>
          <a:p>
            <a:endParaRPr lang="en-GB" sz="2400" dirty="0"/>
          </a:p>
          <a:p>
            <a:endParaRPr lang="en-GB" sz="2400" dirty="0"/>
          </a:p>
          <a:p>
            <a:endParaRPr lang="en-GB" sz="2400" dirty="0"/>
          </a:p>
        </p:txBody>
      </p:sp>
      <p:pic>
        <p:nvPicPr>
          <p:cNvPr id="5" name="Picture 4">
            <a:extLst>
              <a:ext uri="{FF2B5EF4-FFF2-40B4-BE49-F238E27FC236}">
                <a16:creationId xmlns:a16="http://schemas.microsoft.com/office/drawing/2014/main" id="{12416DBC-3B55-4EFB-8A54-E10E87FB7643}"/>
              </a:ext>
            </a:extLst>
          </p:cNvPr>
          <p:cNvPicPr/>
          <p:nvPr/>
        </p:nvPicPr>
        <p:blipFill rotWithShape="1">
          <a:blip r:embed="rId5">
            <a:extLst>
              <a:ext uri="{28A0092B-C50C-407E-A947-70E740481C1C}">
                <a14:useLocalDpi xmlns:a14="http://schemas.microsoft.com/office/drawing/2010/main" val="0"/>
              </a:ext>
            </a:extLst>
          </a:blip>
          <a:srcRect l="51835" t="15515" r="17131"/>
          <a:stretch/>
        </p:blipFill>
        <p:spPr bwMode="auto">
          <a:xfrm>
            <a:off x="8288440" y="2486917"/>
            <a:ext cx="3018192" cy="3926729"/>
          </a:xfrm>
          <a:prstGeom prst="rect">
            <a:avLst/>
          </a:prstGeom>
          <a:noFill/>
          <a:ln>
            <a:noFill/>
          </a:ln>
        </p:spPr>
      </p:pic>
      <p:sp>
        <p:nvSpPr>
          <p:cNvPr id="3" name="TextBox 2">
            <a:extLst>
              <a:ext uri="{FF2B5EF4-FFF2-40B4-BE49-F238E27FC236}">
                <a16:creationId xmlns:a16="http://schemas.microsoft.com/office/drawing/2014/main" id="{CD19D24C-BD3A-4686-BE9B-C05E95FF5BB2}"/>
              </a:ext>
            </a:extLst>
          </p:cNvPr>
          <p:cNvSpPr txBox="1"/>
          <p:nvPr/>
        </p:nvSpPr>
        <p:spPr>
          <a:xfrm>
            <a:off x="1561328" y="1545102"/>
            <a:ext cx="4644905" cy="800219"/>
          </a:xfrm>
          <a:prstGeom prst="rect">
            <a:avLst/>
          </a:prstGeom>
          <a:noFill/>
        </p:spPr>
        <p:txBody>
          <a:bodyPr wrap="square" rtlCol="0">
            <a:spAutoFit/>
          </a:bodyPr>
          <a:lstStyle/>
          <a:p>
            <a:pPr algn="ctr"/>
            <a:r>
              <a:rPr lang="en-GB" sz="2400" b="1" i="1" dirty="0"/>
              <a:t>Informative trial</a:t>
            </a:r>
          </a:p>
          <a:p>
            <a:pPr algn="ctr"/>
            <a:r>
              <a:rPr lang="en-GB" sz="2200" i="1" dirty="0"/>
              <a:t>Reflects </a:t>
            </a:r>
            <a:r>
              <a:rPr lang="en-GB" sz="2200" i="1" dirty="0">
                <a:solidFill>
                  <a:srgbClr val="C89800"/>
                </a:solidFill>
              </a:rPr>
              <a:t>surprise</a:t>
            </a:r>
            <a:r>
              <a:rPr lang="en-GB" sz="2200" i="1" dirty="0"/>
              <a:t> and </a:t>
            </a:r>
            <a:r>
              <a:rPr lang="en-GB" sz="2200" i="1" dirty="0">
                <a:solidFill>
                  <a:srgbClr val="5788B5"/>
                </a:solidFill>
              </a:rPr>
              <a:t>belief updating </a:t>
            </a:r>
          </a:p>
        </p:txBody>
      </p:sp>
      <p:sp>
        <p:nvSpPr>
          <p:cNvPr id="7" name="TextBox 6">
            <a:extLst>
              <a:ext uri="{FF2B5EF4-FFF2-40B4-BE49-F238E27FC236}">
                <a16:creationId xmlns:a16="http://schemas.microsoft.com/office/drawing/2014/main" id="{0E026121-888B-4022-A858-E9FC5E3A8674}"/>
              </a:ext>
            </a:extLst>
          </p:cNvPr>
          <p:cNvSpPr txBox="1"/>
          <p:nvPr/>
        </p:nvSpPr>
        <p:spPr>
          <a:xfrm>
            <a:off x="7547611" y="1545102"/>
            <a:ext cx="4644389" cy="800219"/>
          </a:xfrm>
          <a:prstGeom prst="rect">
            <a:avLst/>
          </a:prstGeom>
          <a:noFill/>
        </p:spPr>
        <p:txBody>
          <a:bodyPr wrap="square" rtlCol="0">
            <a:spAutoFit/>
          </a:bodyPr>
          <a:lstStyle/>
          <a:p>
            <a:pPr algn="ctr"/>
            <a:r>
              <a:rPr lang="en-GB" sz="2400" b="1" i="1" dirty="0"/>
              <a:t>Uninformative trial</a:t>
            </a:r>
          </a:p>
          <a:p>
            <a:pPr algn="ctr"/>
            <a:r>
              <a:rPr lang="en-GB" sz="2200" i="1" dirty="0"/>
              <a:t>Reflects </a:t>
            </a:r>
            <a:r>
              <a:rPr lang="en-GB" sz="2200" i="1" dirty="0">
                <a:solidFill>
                  <a:srgbClr val="C89800"/>
                </a:solidFill>
              </a:rPr>
              <a:t>surprise</a:t>
            </a:r>
            <a:r>
              <a:rPr lang="en-GB" sz="2200" i="1" dirty="0"/>
              <a:t> only </a:t>
            </a:r>
          </a:p>
        </p:txBody>
      </p:sp>
      <p:pic>
        <p:nvPicPr>
          <p:cNvPr id="8" name="Picture 7">
            <a:extLst>
              <a:ext uri="{FF2B5EF4-FFF2-40B4-BE49-F238E27FC236}">
                <a16:creationId xmlns:a16="http://schemas.microsoft.com/office/drawing/2014/main" id="{9B64281B-11BE-4FC7-8402-482F2F61962D}"/>
              </a:ext>
            </a:extLst>
          </p:cNvPr>
          <p:cNvPicPr/>
          <p:nvPr/>
        </p:nvPicPr>
        <p:blipFill rotWithShape="1">
          <a:blip r:embed="rId5">
            <a:extLst>
              <a:ext uri="{28A0092B-C50C-407E-A947-70E740481C1C}">
                <a14:useLocalDpi xmlns:a14="http://schemas.microsoft.com/office/drawing/2010/main" val="0"/>
              </a:ext>
            </a:extLst>
          </a:blip>
          <a:srcRect t="15515" r="69098"/>
          <a:stretch/>
        </p:blipFill>
        <p:spPr bwMode="auto">
          <a:xfrm>
            <a:off x="2208783" y="2517598"/>
            <a:ext cx="3111895" cy="3822381"/>
          </a:xfrm>
          <a:prstGeom prst="rect">
            <a:avLst/>
          </a:prstGeom>
          <a:noFill/>
          <a:ln>
            <a:noFill/>
          </a:ln>
        </p:spPr>
      </p:pic>
      <p:pic>
        <p:nvPicPr>
          <p:cNvPr id="10" name="Picture 9">
            <a:extLst>
              <a:ext uri="{FF2B5EF4-FFF2-40B4-BE49-F238E27FC236}">
                <a16:creationId xmlns:a16="http://schemas.microsoft.com/office/drawing/2014/main" id="{D6351BD7-A483-4AC6-B5D1-5805D2EEB60C}"/>
              </a:ext>
            </a:extLst>
          </p:cNvPr>
          <p:cNvPicPr>
            <a:picLocks noChangeAspect="1"/>
          </p:cNvPicPr>
          <p:nvPr/>
        </p:nvPicPr>
        <p:blipFill rotWithShape="1">
          <a:blip r:embed="rId6"/>
          <a:srcRect l="74011" t="25114" r="20581" b="62723"/>
          <a:stretch/>
        </p:blipFill>
        <p:spPr>
          <a:xfrm>
            <a:off x="5616077" y="3421581"/>
            <a:ext cx="970264" cy="1226825"/>
          </a:xfrm>
          <a:prstGeom prst="rect">
            <a:avLst/>
          </a:prstGeom>
        </p:spPr>
      </p:pic>
      <p:pic>
        <p:nvPicPr>
          <p:cNvPr id="12" name="Picture 11">
            <a:extLst>
              <a:ext uri="{FF2B5EF4-FFF2-40B4-BE49-F238E27FC236}">
                <a16:creationId xmlns:a16="http://schemas.microsoft.com/office/drawing/2014/main" id="{1CE50CC2-D6B2-4FB1-92AF-02F166B7E1AE}"/>
              </a:ext>
            </a:extLst>
          </p:cNvPr>
          <p:cNvPicPr>
            <a:picLocks noChangeAspect="1"/>
          </p:cNvPicPr>
          <p:nvPr/>
        </p:nvPicPr>
        <p:blipFill rotWithShape="1">
          <a:blip r:embed="rId6"/>
          <a:srcRect l="62938" t="25114" r="31790" b="62723"/>
          <a:stretch/>
        </p:blipFill>
        <p:spPr>
          <a:xfrm>
            <a:off x="6963131" y="3429000"/>
            <a:ext cx="946001" cy="1226825"/>
          </a:xfrm>
          <a:prstGeom prst="rect">
            <a:avLst/>
          </a:prstGeom>
        </p:spPr>
      </p:pic>
      <p:pic>
        <p:nvPicPr>
          <p:cNvPr id="4" name="Slide 31">
            <a:hlinkClick r:id="" action="ppaction://media"/>
            <a:extLst>
              <a:ext uri="{FF2B5EF4-FFF2-40B4-BE49-F238E27FC236}">
                <a16:creationId xmlns:a16="http://schemas.microsoft.com/office/drawing/2014/main" id="{023A2298-F935-4C5C-96C1-F70357FBAB9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720036" y="349006"/>
            <a:ext cx="609600" cy="609600"/>
          </a:xfrm>
          <a:prstGeom prst="rect">
            <a:avLst/>
          </a:prstGeom>
        </p:spPr>
      </p:pic>
    </p:spTree>
    <p:extLst>
      <p:ext uri="{BB962C8B-B14F-4D97-AF65-F5344CB8AC3E}">
        <p14:creationId xmlns:p14="http://schemas.microsoft.com/office/powerpoint/2010/main" val="2840013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785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C83F608-0F5A-49C0-BDC0-F5B5D2D87238}"/>
              </a:ext>
            </a:extLst>
          </p:cNvPr>
          <p:cNvSpPr txBox="1"/>
          <p:nvPr/>
        </p:nvSpPr>
        <p:spPr>
          <a:xfrm>
            <a:off x="476235" y="1068229"/>
            <a:ext cx="11512564" cy="5355312"/>
          </a:xfrm>
          <a:prstGeom prst="rect">
            <a:avLst/>
          </a:prstGeom>
          <a:solidFill>
            <a:schemeClr val="accent6">
              <a:lumMod val="20000"/>
              <a:lumOff val="80000"/>
            </a:schemeClr>
          </a:solidFill>
        </p:spPr>
        <p:txBody>
          <a:bodyPr wrap="square" rtlCol="0" anchor="t">
            <a:spAutoFit/>
          </a:bodyPr>
          <a:lstStyle/>
          <a:p>
            <a:r>
              <a:rPr lang="en-GB" dirty="0"/>
              <a:t>Example: </a:t>
            </a:r>
            <a:r>
              <a:rPr lang="en-GB" b="1" dirty="0"/>
              <a:t>Neural signals encoding shifts in beliefs</a:t>
            </a:r>
          </a:p>
          <a:p>
            <a:r>
              <a:rPr lang="en-GB" dirty="0"/>
              <a:t>Fitting the model to data:</a:t>
            </a:r>
          </a:p>
          <a:p>
            <a:endParaRPr lang="en-GB" dirty="0"/>
          </a:p>
          <a:p>
            <a:pPr marL="285750" indent="-285750">
              <a:buFont typeface="Arial" panose="020B0604020202020204" pitchFamily="34" charset="0"/>
              <a:buChar char="•"/>
            </a:pPr>
            <a:r>
              <a:rPr lang="en-GB" dirty="0"/>
              <a:t>Compare our fitted  model estimations to behavioural data:</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r>
              <a:rPr lang="en-GB" dirty="0"/>
              <a:t> </a:t>
            </a:r>
            <a:r>
              <a:rPr lang="en-GB" i="1" dirty="0"/>
              <a:t>The model accounted for a significant portion of the variance participants confidence ratings (R</a:t>
            </a:r>
            <a:r>
              <a:rPr lang="en-GB" i="1" baseline="30000" dirty="0"/>
              <a:t>2</a:t>
            </a:r>
            <a:r>
              <a:rPr lang="en-GB" i="1" dirty="0"/>
              <a:t> = 0.82)</a:t>
            </a:r>
          </a:p>
          <a:p>
            <a:r>
              <a:rPr lang="en-GB" i="1" dirty="0"/>
              <a:t>(</a:t>
            </a:r>
            <a:r>
              <a:rPr lang="en-GB" dirty="0" err="1"/>
              <a:t>Schwartenbeck</a:t>
            </a:r>
            <a:r>
              <a:rPr lang="en-GB" dirty="0"/>
              <a:t>, Fitzgerald &amp; Dolan, 2016)</a:t>
            </a:r>
          </a:p>
          <a:p>
            <a:endParaRPr lang="en-GB" dirty="0"/>
          </a:p>
          <a:p>
            <a:pPr marL="285750" indent="-285750">
              <a:buFont typeface="Arial" panose="020B0604020202020204" pitchFamily="34" charset="0"/>
              <a:buChar char="•"/>
            </a:pPr>
            <a:r>
              <a:rPr lang="en-GB" dirty="0"/>
              <a:t>Based on our belief updating model and information-theoretic model, we can construct regressors and see whether there are different patterns of brain activation for epistemic value and surprise!</a:t>
            </a:r>
          </a:p>
        </p:txBody>
      </p:sp>
      <p:sp>
        <p:nvSpPr>
          <p:cNvPr id="8" name="TextBox 3">
            <a:extLst>
              <a:ext uri="{FF2B5EF4-FFF2-40B4-BE49-F238E27FC236}">
                <a16:creationId xmlns:a16="http://schemas.microsoft.com/office/drawing/2014/main" id="{FE1F35B5-D501-42F7-8C5B-21F70A3CC835}"/>
              </a:ext>
            </a:extLst>
          </p:cNvPr>
          <p:cNvSpPr txBox="1"/>
          <p:nvPr/>
        </p:nvSpPr>
        <p:spPr>
          <a:xfrm>
            <a:off x="476235" y="98530"/>
            <a:ext cx="9420225" cy="461665"/>
          </a:xfrm>
          <a:prstGeom prst="rect">
            <a:avLst/>
          </a:prstGeom>
          <a:noFill/>
        </p:spPr>
        <p:txBody>
          <a:bodyPr wrap="square" rtlCol="0">
            <a:spAutoFit/>
          </a:bodyPr>
          <a:lstStyle/>
          <a:p>
            <a:r>
              <a:rPr lang="en-GB" sz="2400" b="1" dirty="0"/>
              <a:t>Step 9 – Testing the model</a:t>
            </a:r>
          </a:p>
        </p:txBody>
      </p:sp>
      <p:pic>
        <p:nvPicPr>
          <p:cNvPr id="9" name="Kuva 8">
            <a:extLst>
              <a:ext uri="{FF2B5EF4-FFF2-40B4-BE49-F238E27FC236}">
                <a16:creationId xmlns:a16="http://schemas.microsoft.com/office/drawing/2014/main" id="{3550D620-0205-477B-BDFA-27320444F88A}"/>
              </a:ext>
            </a:extLst>
          </p:cNvPr>
          <p:cNvPicPr>
            <a:picLocks noChangeAspect="1"/>
          </p:cNvPicPr>
          <p:nvPr/>
        </p:nvPicPr>
        <p:blipFill>
          <a:blip r:embed="rId5"/>
          <a:stretch>
            <a:fillRect/>
          </a:stretch>
        </p:blipFill>
        <p:spPr>
          <a:xfrm>
            <a:off x="647123" y="2349910"/>
            <a:ext cx="8580005" cy="2514949"/>
          </a:xfrm>
          <a:prstGeom prst="rect">
            <a:avLst/>
          </a:prstGeom>
        </p:spPr>
      </p:pic>
      <p:sp>
        <p:nvSpPr>
          <p:cNvPr id="10" name="TextBox 4">
            <a:extLst>
              <a:ext uri="{FF2B5EF4-FFF2-40B4-BE49-F238E27FC236}">
                <a16:creationId xmlns:a16="http://schemas.microsoft.com/office/drawing/2014/main" id="{E9586EEF-0CD5-418F-B032-A0C85A7D2500}"/>
              </a:ext>
            </a:extLst>
          </p:cNvPr>
          <p:cNvSpPr txBox="1"/>
          <p:nvPr/>
        </p:nvSpPr>
        <p:spPr>
          <a:xfrm>
            <a:off x="476235" y="560195"/>
            <a:ext cx="11512563" cy="369332"/>
          </a:xfrm>
          <a:prstGeom prst="rect">
            <a:avLst/>
          </a:prstGeom>
          <a:solidFill>
            <a:schemeClr val="accent1">
              <a:lumMod val="20000"/>
              <a:lumOff val="80000"/>
            </a:schemeClr>
          </a:solidFill>
        </p:spPr>
        <p:txBody>
          <a:bodyPr wrap="square" rtlCol="0">
            <a:spAutoFit/>
          </a:bodyPr>
          <a:lstStyle/>
          <a:p>
            <a:r>
              <a:rPr lang="en-GB" dirty="0"/>
              <a:t>PURPOSE: Comparing the model to experimental data (and other models)</a:t>
            </a:r>
          </a:p>
        </p:txBody>
      </p:sp>
      <p:sp>
        <p:nvSpPr>
          <p:cNvPr id="11" name="TextBox 4">
            <a:extLst>
              <a:ext uri="{FF2B5EF4-FFF2-40B4-BE49-F238E27FC236}">
                <a16:creationId xmlns:a16="http://schemas.microsoft.com/office/drawing/2014/main" id="{CBEF46E0-BC39-4BA8-9745-5895A95DF947}"/>
              </a:ext>
            </a:extLst>
          </p:cNvPr>
          <p:cNvSpPr txBox="1"/>
          <p:nvPr/>
        </p:nvSpPr>
        <p:spPr>
          <a:xfrm>
            <a:off x="471696" y="6469910"/>
            <a:ext cx="11512564" cy="369332"/>
          </a:xfrm>
          <a:prstGeom prst="rect">
            <a:avLst/>
          </a:prstGeom>
          <a:solidFill>
            <a:schemeClr val="accent1">
              <a:lumMod val="20000"/>
              <a:lumOff val="80000"/>
            </a:schemeClr>
          </a:solidFill>
        </p:spPr>
        <p:txBody>
          <a:bodyPr wrap="square" rtlCol="0">
            <a:spAutoFit/>
          </a:bodyPr>
          <a:lstStyle/>
          <a:p>
            <a:endParaRPr lang="en-GB" dirty="0"/>
          </a:p>
        </p:txBody>
      </p:sp>
      <p:pic>
        <p:nvPicPr>
          <p:cNvPr id="2" name="Slide 32">
            <a:hlinkClick r:id="" action="ppaction://media"/>
            <a:extLst>
              <a:ext uri="{FF2B5EF4-FFF2-40B4-BE49-F238E27FC236}">
                <a16:creationId xmlns:a16="http://schemas.microsoft.com/office/drawing/2014/main" id="{1F323045-9C4F-4E04-B509-A4B7B7AAA3C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06165" y="129458"/>
            <a:ext cx="609600" cy="800069"/>
          </a:xfrm>
          <a:prstGeom prst="rect">
            <a:avLst/>
          </a:prstGeom>
        </p:spPr>
      </p:pic>
    </p:spTree>
    <p:extLst>
      <p:ext uri="{BB962C8B-B14F-4D97-AF65-F5344CB8AC3E}">
        <p14:creationId xmlns:p14="http://schemas.microsoft.com/office/powerpoint/2010/main" val="1799126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14" end="1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15" end="1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17" end="1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847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286D762-B972-4393-9D56-E4F98084692D}"/>
              </a:ext>
            </a:extLst>
          </p:cNvPr>
          <p:cNvSpPr txBox="1"/>
          <p:nvPr/>
        </p:nvSpPr>
        <p:spPr>
          <a:xfrm>
            <a:off x="217617" y="110988"/>
            <a:ext cx="9420225" cy="461665"/>
          </a:xfrm>
          <a:prstGeom prst="rect">
            <a:avLst/>
          </a:prstGeom>
          <a:noFill/>
        </p:spPr>
        <p:txBody>
          <a:bodyPr wrap="square" rtlCol="0">
            <a:spAutoFit/>
          </a:bodyPr>
          <a:lstStyle/>
          <a:p>
            <a:r>
              <a:rPr lang="en-GB" sz="2400" b="1" dirty="0"/>
              <a:t>Step 9 – Testing the model</a:t>
            </a:r>
          </a:p>
        </p:txBody>
      </p:sp>
      <p:sp>
        <p:nvSpPr>
          <p:cNvPr id="14" name="TextBox 4">
            <a:extLst>
              <a:ext uri="{FF2B5EF4-FFF2-40B4-BE49-F238E27FC236}">
                <a16:creationId xmlns:a16="http://schemas.microsoft.com/office/drawing/2014/main" id="{5135661F-DA50-4CE7-85F6-AB1735C88C7C}"/>
              </a:ext>
            </a:extLst>
          </p:cNvPr>
          <p:cNvSpPr txBox="1"/>
          <p:nvPr/>
        </p:nvSpPr>
        <p:spPr>
          <a:xfrm>
            <a:off x="217617" y="724869"/>
            <a:ext cx="11512563" cy="369332"/>
          </a:xfrm>
          <a:prstGeom prst="rect">
            <a:avLst/>
          </a:prstGeom>
          <a:solidFill>
            <a:schemeClr val="accent1">
              <a:lumMod val="20000"/>
              <a:lumOff val="80000"/>
            </a:schemeClr>
          </a:solidFill>
        </p:spPr>
        <p:txBody>
          <a:bodyPr wrap="square" rtlCol="0">
            <a:spAutoFit/>
          </a:bodyPr>
          <a:lstStyle/>
          <a:p>
            <a:r>
              <a:rPr lang="en-GB" dirty="0"/>
              <a:t>PURPOSE: Comparing the model to experimental data (and other models)</a:t>
            </a:r>
          </a:p>
        </p:txBody>
      </p:sp>
      <p:sp>
        <p:nvSpPr>
          <p:cNvPr id="15" name="TextBox 4">
            <a:extLst>
              <a:ext uri="{FF2B5EF4-FFF2-40B4-BE49-F238E27FC236}">
                <a16:creationId xmlns:a16="http://schemas.microsoft.com/office/drawing/2014/main" id="{349223CA-D3EC-4AC7-93D9-33E228B8A76E}"/>
              </a:ext>
            </a:extLst>
          </p:cNvPr>
          <p:cNvSpPr txBox="1"/>
          <p:nvPr/>
        </p:nvSpPr>
        <p:spPr>
          <a:xfrm>
            <a:off x="217616" y="6193636"/>
            <a:ext cx="11512563" cy="369332"/>
          </a:xfrm>
          <a:prstGeom prst="rect">
            <a:avLst/>
          </a:prstGeom>
          <a:solidFill>
            <a:schemeClr val="accent1">
              <a:lumMod val="20000"/>
              <a:lumOff val="80000"/>
            </a:schemeClr>
          </a:solidFill>
        </p:spPr>
        <p:txBody>
          <a:bodyPr wrap="square" rtlCol="0">
            <a:spAutoFit/>
          </a:bodyPr>
          <a:lstStyle/>
          <a:p>
            <a:endParaRPr lang="en-GB" dirty="0"/>
          </a:p>
        </p:txBody>
      </p:sp>
      <p:sp>
        <p:nvSpPr>
          <p:cNvPr id="3" name="Suorakulmio 2">
            <a:extLst>
              <a:ext uri="{FF2B5EF4-FFF2-40B4-BE49-F238E27FC236}">
                <a16:creationId xmlns:a16="http://schemas.microsoft.com/office/drawing/2014/main" id="{AEB6D24D-EB1F-42E2-8CF7-2499E7F28FAE}"/>
              </a:ext>
            </a:extLst>
          </p:cNvPr>
          <p:cNvSpPr/>
          <p:nvPr/>
        </p:nvSpPr>
        <p:spPr>
          <a:xfrm>
            <a:off x="217616" y="1306923"/>
            <a:ext cx="11512563" cy="4524315"/>
          </a:xfrm>
          <a:prstGeom prst="rect">
            <a:avLst/>
          </a:prstGeom>
        </p:spPr>
        <p:txBody>
          <a:bodyPr wrap="square">
            <a:spAutoFit/>
          </a:bodyPr>
          <a:lstStyle/>
          <a:p>
            <a:endParaRPr lang="en-GB" b="1" dirty="0"/>
          </a:p>
          <a:p>
            <a:pPr marL="285750" indent="-285750">
              <a:buFont typeface="Arial" panose="020B0604020202020204" pitchFamily="34" charset="0"/>
              <a:buChar char="•"/>
            </a:pPr>
            <a:r>
              <a:rPr lang="en-GB" dirty="0"/>
              <a:t>So we can use the model as intended! </a:t>
            </a:r>
          </a:p>
          <a:p>
            <a:pPr marL="285750" indent="-285750">
              <a:buFont typeface="Arial" panose="020B0604020202020204" pitchFamily="34" charset="0"/>
              <a:buChar char="•"/>
            </a:pPr>
            <a:r>
              <a:rPr lang="en-GB" dirty="0"/>
              <a:t>Reached the goals set in the beginning! </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But one more thing...</a:t>
            </a:r>
          </a:p>
          <a:p>
            <a:pPr marL="285750" indent="-285750">
              <a:buFont typeface="Arial" panose="020B0604020202020204" pitchFamily="34" charset="0"/>
              <a:buChar char="•"/>
            </a:pPr>
            <a:endParaRPr lang="en-GB" dirty="0"/>
          </a:p>
          <a:p>
            <a:r>
              <a:rPr lang="en-GB" b="1" dirty="0"/>
              <a:t>									</a:t>
            </a:r>
          </a:p>
        </p:txBody>
      </p:sp>
      <p:pic>
        <p:nvPicPr>
          <p:cNvPr id="6" name="Kuva 5" descr="Kuva, joka sisältää kohteen henkilö, mies, seisominen, häät&#10;&#10;Kuvaus luotu automaattisesti">
            <a:extLst>
              <a:ext uri="{FF2B5EF4-FFF2-40B4-BE49-F238E27FC236}">
                <a16:creationId xmlns:a16="http://schemas.microsoft.com/office/drawing/2014/main" id="{C61EDBFD-48F1-48BD-8528-7A3BDD1EB4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6089" y="2319337"/>
            <a:ext cx="4000500" cy="2219325"/>
          </a:xfrm>
          <a:prstGeom prst="rect">
            <a:avLst/>
          </a:prstGeom>
        </p:spPr>
      </p:pic>
      <p:pic>
        <p:nvPicPr>
          <p:cNvPr id="8" name="Tallennettu ääni">
            <a:hlinkClick r:id="" action="ppaction://media"/>
            <a:extLst>
              <a:ext uri="{FF2B5EF4-FFF2-40B4-BE49-F238E27FC236}">
                <a16:creationId xmlns:a16="http://schemas.microsoft.com/office/drawing/2014/main" id="{F6ECE850-AC1B-410F-9BC4-C8F8900A293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656498" y="52934"/>
            <a:ext cx="609600" cy="609600"/>
          </a:xfrm>
          <a:prstGeom prst="rect">
            <a:avLst/>
          </a:prstGeom>
        </p:spPr>
      </p:pic>
    </p:spTree>
    <p:extLst>
      <p:ext uri="{BB962C8B-B14F-4D97-AF65-F5344CB8AC3E}">
        <p14:creationId xmlns:p14="http://schemas.microsoft.com/office/powerpoint/2010/main" val="1621139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2586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8"/>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286D762-B972-4393-9D56-E4F98084692D}"/>
              </a:ext>
            </a:extLst>
          </p:cNvPr>
          <p:cNvSpPr txBox="1"/>
          <p:nvPr/>
        </p:nvSpPr>
        <p:spPr>
          <a:xfrm>
            <a:off x="217617" y="110988"/>
            <a:ext cx="9420225" cy="461665"/>
          </a:xfrm>
          <a:prstGeom prst="rect">
            <a:avLst/>
          </a:prstGeom>
          <a:noFill/>
        </p:spPr>
        <p:txBody>
          <a:bodyPr wrap="square" rtlCol="0">
            <a:spAutoFit/>
          </a:bodyPr>
          <a:lstStyle/>
          <a:p>
            <a:r>
              <a:rPr lang="en-GB" sz="2400" b="1" dirty="0"/>
              <a:t>Step 9 – Testing the model</a:t>
            </a:r>
          </a:p>
        </p:txBody>
      </p:sp>
      <p:sp>
        <p:nvSpPr>
          <p:cNvPr id="14" name="TextBox 4">
            <a:extLst>
              <a:ext uri="{FF2B5EF4-FFF2-40B4-BE49-F238E27FC236}">
                <a16:creationId xmlns:a16="http://schemas.microsoft.com/office/drawing/2014/main" id="{5135661F-DA50-4CE7-85F6-AB1735C88C7C}"/>
              </a:ext>
            </a:extLst>
          </p:cNvPr>
          <p:cNvSpPr txBox="1"/>
          <p:nvPr/>
        </p:nvSpPr>
        <p:spPr>
          <a:xfrm>
            <a:off x="217615" y="739402"/>
            <a:ext cx="11512563" cy="369332"/>
          </a:xfrm>
          <a:prstGeom prst="rect">
            <a:avLst/>
          </a:prstGeom>
          <a:solidFill>
            <a:schemeClr val="accent1">
              <a:lumMod val="20000"/>
              <a:lumOff val="80000"/>
            </a:schemeClr>
          </a:solidFill>
        </p:spPr>
        <p:txBody>
          <a:bodyPr wrap="square" rtlCol="0">
            <a:spAutoFit/>
          </a:bodyPr>
          <a:lstStyle/>
          <a:p>
            <a:r>
              <a:rPr lang="en-GB" dirty="0"/>
              <a:t>PURPOSE: Comparing the model to experimental data (and other models)</a:t>
            </a:r>
          </a:p>
        </p:txBody>
      </p:sp>
      <p:sp>
        <p:nvSpPr>
          <p:cNvPr id="15" name="TextBox 4">
            <a:extLst>
              <a:ext uri="{FF2B5EF4-FFF2-40B4-BE49-F238E27FC236}">
                <a16:creationId xmlns:a16="http://schemas.microsoft.com/office/drawing/2014/main" id="{349223CA-D3EC-4AC7-93D9-33E228B8A76E}"/>
              </a:ext>
            </a:extLst>
          </p:cNvPr>
          <p:cNvSpPr txBox="1"/>
          <p:nvPr/>
        </p:nvSpPr>
        <p:spPr>
          <a:xfrm>
            <a:off x="217616" y="6193636"/>
            <a:ext cx="11512563" cy="369332"/>
          </a:xfrm>
          <a:prstGeom prst="rect">
            <a:avLst/>
          </a:prstGeom>
          <a:solidFill>
            <a:schemeClr val="accent1">
              <a:lumMod val="20000"/>
              <a:lumOff val="80000"/>
            </a:schemeClr>
          </a:solidFill>
        </p:spPr>
        <p:txBody>
          <a:bodyPr wrap="square" rtlCol="0">
            <a:spAutoFit/>
          </a:bodyPr>
          <a:lstStyle/>
          <a:p>
            <a:endParaRPr lang="en-GB" dirty="0"/>
          </a:p>
        </p:txBody>
      </p:sp>
      <p:sp>
        <p:nvSpPr>
          <p:cNvPr id="2" name="Suorakulmio 1">
            <a:extLst>
              <a:ext uri="{FF2B5EF4-FFF2-40B4-BE49-F238E27FC236}">
                <a16:creationId xmlns:a16="http://schemas.microsoft.com/office/drawing/2014/main" id="{2EE886CF-2D3A-4E41-A37F-E491C5313864}"/>
              </a:ext>
            </a:extLst>
          </p:cNvPr>
          <p:cNvSpPr/>
          <p:nvPr/>
        </p:nvSpPr>
        <p:spPr>
          <a:xfrm>
            <a:off x="217615" y="1468499"/>
            <a:ext cx="10864042" cy="2308324"/>
          </a:xfrm>
          <a:prstGeom prst="rect">
            <a:avLst/>
          </a:prstGeom>
        </p:spPr>
        <p:txBody>
          <a:bodyPr wrap="square">
            <a:spAutoFit/>
          </a:bodyPr>
          <a:lstStyle/>
          <a:p>
            <a:r>
              <a:rPr lang="en-GB" b="1" dirty="0"/>
              <a:t>Model Comparison:</a:t>
            </a:r>
          </a:p>
          <a:p>
            <a:endParaRPr lang="en-GB" b="1" dirty="0"/>
          </a:p>
          <a:p>
            <a:pPr marL="285750" indent="-285750">
              <a:buFont typeface="Arial" panose="020B0604020202020204" pitchFamily="34" charset="0"/>
              <a:buChar char="•"/>
            </a:pPr>
            <a:r>
              <a:rPr lang="en-GB" dirty="0" err="1"/>
              <a:t>Schartenbeck</a:t>
            </a:r>
            <a:r>
              <a:rPr lang="en-GB" dirty="0"/>
              <a:t>, Fitzgerald and Dolan (2016) didn’t perform model comparison.</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However, usually essential.</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Refer to the earlier </a:t>
            </a:r>
            <a:r>
              <a:rPr lang="en-GB" dirty="0" err="1"/>
              <a:t>MfD</a:t>
            </a:r>
            <a:r>
              <a:rPr lang="en-GB" dirty="0"/>
              <a:t>-lecture to refresh your mind on model comparison!</a:t>
            </a:r>
            <a:r>
              <a:rPr lang="en-GB" b="1" dirty="0"/>
              <a:t>									</a:t>
            </a:r>
          </a:p>
        </p:txBody>
      </p:sp>
      <p:pic>
        <p:nvPicPr>
          <p:cNvPr id="3" name="Slide 34">
            <a:hlinkClick r:id="" action="ppaction://media"/>
            <a:extLst>
              <a:ext uri="{FF2B5EF4-FFF2-40B4-BE49-F238E27FC236}">
                <a16:creationId xmlns:a16="http://schemas.microsoft.com/office/drawing/2014/main" id="{F641801E-9720-4833-92C0-F23E1B170A3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72057" y="30192"/>
            <a:ext cx="609600" cy="609600"/>
          </a:xfrm>
          <a:prstGeom prst="rect">
            <a:avLst/>
          </a:prstGeom>
        </p:spPr>
      </p:pic>
    </p:spTree>
    <p:extLst>
      <p:ext uri="{BB962C8B-B14F-4D97-AF65-F5344CB8AC3E}">
        <p14:creationId xmlns:p14="http://schemas.microsoft.com/office/powerpoint/2010/main" val="24560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0968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6A8F75C-C749-4212-B774-A61A0A33A573}"/>
              </a:ext>
            </a:extLst>
          </p:cNvPr>
          <p:cNvPicPr>
            <a:picLocks noChangeAspect="1"/>
          </p:cNvPicPr>
          <p:nvPr/>
        </p:nvPicPr>
        <p:blipFill rotWithShape="1">
          <a:blip r:embed="rId2">
            <a:alphaModFix amt="25000"/>
          </a:blip>
          <a:srcRect l="30562" t="13983" r="31938" b="5508"/>
          <a:stretch/>
        </p:blipFill>
        <p:spPr>
          <a:xfrm>
            <a:off x="580879" y="452225"/>
            <a:ext cx="4159072" cy="5020205"/>
          </a:xfrm>
          <a:prstGeom prst="rect">
            <a:avLst/>
          </a:prstGeom>
          <a:noFill/>
        </p:spPr>
      </p:pic>
      <p:sp>
        <p:nvSpPr>
          <p:cNvPr id="6" name="TextBox 5">
            <a:extLst>
              <a:ext uri="{FF2B5EF4-FFF2-40B4-BE49-F238E27FC236}">
                <a16:creationId xmlns:a16="http://schemas.microsoft.com/office/drawing/2014/main" id="{6C321CDF-0F3C-454C-9578-64ADF5B099EE}"/>
              </a:ext>
            </a:extLst>
          </p:cNvPr>
          <p:cNvSpPr txBox="1"/>
          <p:nvPr/>
        </p:nvSpPr>
        <p:spPr>
          <a:xfrm>
            <a:off x="6256020" y="1166839"/>
            <a:ext cx="5733535" cy="4524315"/>
          </a:xfrm>
          <a:prstGeom prst="rect">
            <a:avLst/>
          </a:prstGeom>
          <a:noFill/>
        </p:spPr>
        <p:txBody>
          <a:bodyPr wrap="square" rtlCol="0">
            <a:spAutoFit/>
          </a:bodyPr>
          <a:lstStyle/>
          <a:p>
            <a:r>
              <a:rPr lang="en-GB" sz="2400" dirty="0" err="1"/>
              <a:t>Blohm</a:t>
            </a:r>
            <a:r>
              <a:rPr lang="en-GB" sz="2400" dirty="0"/>
              <a:t>, </a:t>
            </a:r>
            <a:r>
              <a:rPr lang="en-GB" sz="2400" dirty="0" err="1"/>
              <a:t>Kording</a:t>
            </a:r>
            <a:r>
              <a:rPr lang="en-GB" sz="2400" dirty="0"/>
              <a:t> &amp; </a:t>
            </a:r>
            <a:r>
              <a:rPr lang="en-GB" sz="2400" dirty="0" err="1"/>
              <a:t>Schrater</a:t>
            </a:r>
            <a:r>
              <a:rPr lang="en-GB" sz="2400" dirty="0"/>
              <a:t> (2020) </a:t>
            </a:r>
          </a:p>
          <a:p>
            <a:endParaRPr lang="en-GB" sz="2400" dirty="0"/>
          </a:p>
          <a:p>
            <a:r>
              <a:rPr lang="en-GB" sz="2400" dirty="0"/>
              <a:t>10 steps to modelling, split into four sections: </a:t>
            </a:r>
          </a:p>
          <a:p>
            <a:endParaRPr lang="en-GB" sz="2400" dirty="0"/>
          </a:p>
          <a:p>
            <a:r>
              <a:rPr lang="en-GB" sz="2400" dirty="0"/>
              <a:t>Framing the question </a:t>
            </a:r>
          </a:p>
          <a:p>
            <a:endParaRPr lang="en-GB" sz="2400" dirty="0"/>
          </a:p>
          <a:p>
            <a:r>
              <a:rPr lang="en-GB" sz="2400" dirty="0"/>
              <a:t>Implementing the model</a:t>
            </a:r>
          </a:p>
          <a:p>
            <a:endParaRPr lang="en-GB" sz="2400" dirty="0"/>
          </a:p>
          <a:p>
            <a:r>
              <a:rPr lang="en-GB" sz="2400" dirty="0"/>
              <a:t>Model testing</a:t>
            </a:r>
          </a:p>
          <a:p>
            <a:endParaRPr lang="en-GB" sz="2400" dirty="0"/>
          </a:p>
          <a:p>
            <a:r>
              <a:rPr lang="en-GB" sz="2400" b="1" dirty="0"/>
              <a:t>Publishing</a:t>
            </a:r>
            <a:r>
              <a:rPr lang="en-GB" sz="2400" dirty="0"/>
              <a:t> </a:t>
            </a:r>
          </a:p>
        </p:txBody>
      </p:sp>
      <p:sp>
        <p:nvSpPr>
          <p:cNvPr id="4" name="Suorakulmio 6">
            <a:extLst>
              <a:ext uri="{FF2B5EF4-FFF2-40B4-BE49-F238E27FC236}">
                <a16:creationId xmlns:a16="http://schemas.microsoft.com/office/drawing/2014/main" id="{0BDCB361-DC45-4AB2-838C-CC09716F6F97}"/>
              </a:ext>
            </a:extLst>
          </p:cNvPr>
          <p:cNvSpPr/>
          <p:nvPr/>
        </p:nvSpPr>
        <p:spPr>
          <a:xfrm>
            <a:off x="2780916" y="5981861"/>
            <a:ext cx="1492813" cy="358218"/>
          </a:xfrm>
          <a:prstGeom prst="rect">
            <a:avLst/>
          </a:prstGeom>
          <a:solidFill>
            <a:schemeClr val="bg2">
              <a:lumMod val="90000"/>
            </a:schemeClr>
          </a:solidFill>
          <a:ln>
            <a:solidFill>
              <a:schemeClr val="tx1">
                <a:lumMod val="95000"/>
                <a:lumOff val="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i-FI" dirty="0">
                <a:solidFill>
                  <a:schemeClr val="tx1"/>
                </a:solidFill>
              </a:rPr>
              <a:t>Publishing</a:t>
            </a:r>
            <a:endParaRPr lang="en-GB" dirty="0">
              <a:solidFill>
                <a:schemeClr val="tx1"/>
              </a:solidFill>
            </a:endParaRPr>
          </a:p>
        </p:txBody>
      </p:sp>
      <p:cxnSp>
        <p:nvCxnSpPr>
          <p:cNvPr id="7" name="Suora nuoliyhdysviiva 12">
            <a:extLst>
              <a:ext uri="{FF2B5EF4-FFF2-40B4-BE49-F238E27FC236}">
                <a16:creationId xmlns:a16="http://schemas.microsoft.com/office/drawing/2014/main" id="{39B11BCF-8F4A-45E3-BE1C-B97742AFB1A1}"/>
              </a:ext>
            </a:extLst>
          </p:cNvPr>
          <p:cNvCxnSpPr/>
          <p:nvPr/>
        </p:nvCxnSpPr>
        <p:spPr>
          <a:xfrm>
            <a:off x="3503117" y="5435108"/>
            <a:ext cx="0" cy="47133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8" name="Rectangle 7">
            <a:extLst>
              <a:ext uri="{FF2B5EF4-FFF2-40B4-BE49-F238E27FC236}">
                <a16:creationId xmlns:a16="http://schemas.microsoft.com/office/drawing/2014/main" id="{A4B80419-F657-4B46-8D26-A21DE798B81F}"/>
              </a:ext>
            </a:extLst>
          </p:cNvPr>
          <p:cNvSpPr/>
          <p:nvPr/>
        </p:nvSpPr>
        <p:spPr>
          <a:xfrm rot="5400000">
            <a:off x="2875126" y="5003447"/>
            <a:ext cx="1335788" cy="213260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54770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6A8F75C-C749-4212-B774-A61A0A33A573}"/>
              </a:ext>
            </a:extLst>
          </p:cNvPr>
          <p:cNvPicPr>
            <a:picLocks noChangeAspect="1"/>
          </p:cNvPicPr>
          <p:nvPr/>
        </p:nvPicPr>
        <p:blipFill rotWithShape="1">
          <a:blip r:embed="rId5">
            <a:alphaModFix amt="25000"/>
          </a:blip>
          <a:srcRect l="30562" t="13983" r="31938" b="5508"/>
          <a:stretch/>
        </p:blipFill>
        <p:spPr>
          <a:xfrm>
            <a:off x="606279" y="517921"/>
            <a:ext cx="4159072" cy="5020205"/>
          </a:xfrm>
          <a:prstGeom prst="rect">
            <a:avLst/>
          </a:prstGeom>
          <a:noFill/>
        </p:spPr>
      </p:pic>
      <p:sp>
        <p:nvSpPr>
          <p:cNvPr id="4" name="Suorakulmio 6">
            <a:extLst>
              <a:ext uri="{FF2B5EF4-FFF2-40B4-BE49-F238E27FC236}">
                <a16:creationId xmlns:a16="http://schemas.microsoft.com/office/drawing/2014/main" id="{0BDCB361-DC45-4AB2-838C-CC09716F6F97}"/>
              </a:ext>
            </a:extLst>
          </p:cNvPr>
          <p:cNvSpPr/>
          <p:nvPr/>
        </p:nvSpPr>
        <p:spPr>
          <a:xfrm>
            <a:off x="2780916" y="5981861"/>
            <a:ext cx="1492813" cy="358218"/>
          </a:xfrm>
          <a:prstGeom prst="rect">
            <a:avLst/>
          </a:prstGeom>
          <a:solidFill>
            <a:schemeClr val="bg2">
              <a:lumMod val="90000"/>
            </a:schemeClr>
          </a:solidFill>
          <a:ln>
            <a:solidFill>
              <a:schemeClr val="tx1">
                <a:lumMod val="95000"/>
                <a:lumOff val="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i-FI" dirty="0">
                <a:solidFill>
                  <a:schemeClr val="tx1"/>
                </a:solidFill>
              </a:rPr>
              <a:t>Publishing</a:t>
            </a:r>
            <a:endParaRPr lang="en-GB" dirty="0">
              <a:solidFill>
                <a:schemeClr val="tx1"/>
              </a:solidFill>
            </a:endParaRPr>
          </a:p>
        </p:txBody>
      </p:sp>
      <p:cxnSp>
        <p:nvCxnSpPr>
          <p:cNvPr id="7" name="Suora nuoliyhdysviiva 12">
            <a:extLst>
              <a:ext uri="{FF2B5EF4-FFF2-40B4-BE49-F238E27FC236}">
                <a16:creationId xmlns:a16="http://schemas.microsoft.com/office/drawing/2014/main" id="{39B11BCF-8F4A-45E3-BE1C-B97742AFB1A1}"/>
              </a:ext>
            </a:extLst>
          </p:cNvPr>
          <p:cNvCxnSpPr/>
          <p:nvPr/>
        </p:nvCxnSpPr>
        <p:spPr>
          <a:xfrm>
            <a:off x="3503117" y="5435108"/>
            <a:ext cx="0" cy="47133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8" name="Rectangle 7">
            <a:extLst>
              <a:ext uri="{FF2B5EF4-FFF2-40B4-BE49-F238E27FC236}">
                <a16:creationId xmlns:a16="http://schemas.microsoft.com/office/drawing/2014/main" id="{A4B80419-F657-4B46-8D26-A21DE798B81F}"/>
              </a:ext>
            </a:extLst>
          </p:cNvPr>
          <p:cNvSpPr/>
          <p:nvPr/>
        </p:nvSpPr>
        <p:spPr>
          <a:xfrm rot="5400000">
            <a:off x="2875126" y="5003447"/>
            <a:ext cx="1335788" cy="213260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7F558886-44BA-440B-85DA-E4C5E9F69F6D}"/>
              </a:ext>
            </a:extLst>
          </p:cNvPr>
          <p:cNvSpPr txBox="1"/>
          <p:nvPr/>
        </p:nvSpPr>
        <p:spPr>
          <a:xfrm>
            <a:off x="6256020" y="1166839"/>
            <a:ext cx="5733535" cy="5262979"/>
          </a:xfrm>
          <a:prstGeom prst="rect">
            <a:avLst/>
          </a:prstGeom>
          <a:noFill/>
        </p:spPr>
        <p:txBody>
          <a:bodyPr wrap="square" rtlCol="0">
            <a:spAutoFit/>
          </a:bodyPr>
          <a:lstStyle/>
          <a:p>
            <a:r>
              <a:rPr lang="en-GB" sz="2400" dirty="0" err="1"/>
              <a:t>Blohm</a:t>
            </a:r>
            <a:r>
              <a:rPr lang="en-GB" sz="2400" dirty="0"/>
              <a:t>, </a:t>
            </a:r>
            <a:r>
              <a:rPr lang="en-GB" sz="2400" dirty="0" err="1"/>
              <a:t>Kording</a:t>
            </a:r>
            <a:r>
              <a:rPr lang="en-GB" sz="2400" dirty="0"/>
              <a:t> &amp; </a:t>
            </a:r>
            <a:r>
              <a:rPr lang="en-GB" sz="2400" dirty="0" err="1"/>
              <a:t>Schrater</a:t>
            </a:r>
            <a:r>
              <a:rPr lang="en-GB" sz="2400" dirty="0"/>
              <a:t> (2020) </a:t>
            </a:r>
          </a:p>
          <a:p>
            <a:endParaRPr lang="en-GB" sz="2400" dirty="0"/>
          </a:p>
          <a:p>
            <a:r>
              <a:rPr lang="en-GB" sz="2400" dirty="0"/>
              <a:t>10 steps to modelling, split into four sections: </a:t>
            </a:r>
          </a:p>
          <a:p>
            <a:endParaRPr lang="en-GB" sz="2400" dirty="0"/>
          </a:p>
          <a:p>
            <a:endParaRPr lang="en-GB" sz="2400" dirty="0"/>
          </a:p>
          <a:p>
            <a:endParaRPr lang="en-GB" sz="2400" dirty="0"/>
          </a:p>
          <a:p>
            <a:endParaRPr lang="en-GB" sz="2400" dirty="0"/>
          </a:p>
          <a:p>
            <a:endParaRPr lang="en-GB" sz="2400" dirty="0"/>
          </a:p>
          <a:p>
            <a:endParaRPr lang="en-GB" sz="2400" dirty="0"/>
          </a:p>
          <a:p>
            <a:endParaRPr lang="en-GB" sz="2400" dirty="0"/>
          </a:p>
          <a:p>
            <a:r>
              <a:rPr lang="en-GB" sz="2400" b="1" dirty="0"/>
              <a:t>Publishing</a:t>
            </a:r>
            <a:r>
              <a:rPr lang="en-GB" sz="2400" dirty="0"/>
              <a:t> </a:t>
            </a:r>
          </a:p>
          <a:p>
            <a:endParaRPr lang="en-GB" sz="2400" dirty="0"/>
          </a:p>
          <a:p>
            <a:r>
              <a:rPr lang="en-GB" sz="2400" dirty="0"/>
              <a:t>Step 10: Publishing</a:t>
            </a:r>
          </a:p>
        </p:txBody>
      </p:sp>
      <p:pic>
        <p:nvPicPr>
          <p:cNvPr id="2" name="Slide 336">
            <a:hlinkClick r:id="" action="ppaction://media"/>
            <a:extLst>
              <a:ext uri="{FF2B5EF4-FFF2-40B4-BE49-F238E27FC236}">
                <a16:creationId xmlns:a16="http://schemas.microsoft.com/office/drawing/2014/main" id="{9F4C7AE1-EE3F-4EDC-8B6E-FA6268D1E29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846279" y="428182"/>
            <a:ext cx="609600" cy="609600"/>
          </a:xfrm>
          <a:prstGeom prst="rect">
            <a:avLst/>
          </a:prstGeom>
        </p:spPr>
      </p:pic>
    </p:spTree>
    <p:extLst>
      <p:ext uri="{BB962C8B-B14F-4D97-AF65-F5344CB8AC3E}">
        <p14:creationId xmlns:p14="http://schemas.microsoft.com/office/powerpoint/2010/main" val="178867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9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286D762-B972-4393-9D56-E4F98084692D}"/>
              </a:ext>
            </a:extLst>
          </p:cNvPr>
          <p:cNvSpPr txBox="1"/>
          <p:nvPr/>
        </p:nvSpPr>
        <p:spPr>
          <a:xfrm>
            <a:off x="628650" y="434459"/>
            <a:ext cx="9420225" cy="461665"/>
          </a:xfrm>
          <a:prstGeom prst="rect">
            <a:avLst/>
          </a:prstGeom>
          <a:noFill/>
        </p:spPr>
        <p:txBody>
          <a:bodyPr wrap="square" rtlCol="0">
            <a:spAutoFit/>
          </a:bodyPr>
          <a:lstStyle/>
          <a:p>
            <a:r>
              <a:rPr lang="en-GB" sz="2400" b="1" dirty="0"/>
              <a:t>Step 10 – Publishing</a:t>
            </a:r>
          </a:p>
        </p:txBody>
      </p:sp>
      <p:sp>
        <p:nvSpPr>
          <p:cNvPr id="5" name="TextBox 4">
            <a:extLst>
              <a:ext uri="{FF2B5EF4-FFF2-40B4-BE49-F238E27FC236}">
                <a16:creationId xmlns:a16="http://schemas.microsoft.com/office/drawing/2014/main" id="{B22F2B25-B587-4729-A9B7-AE925D1D5668}"/>
              </a:ext>
            </a:extLst>
          </p:cNvPr>
          <p:cNvSpPr txBox="1"/>
          <p:nvPr/>
        </p:nvSpPr>
        <p:spPr>
          <a:xfrm>
            <a:off x="628650" y="939952"/>
            <a:ext cx="11058525" cy="369332"/>
          </a:xfrm>
          <a:prstGeom prst="rect">
            <a:avLst/>
          </a:prstGeom>
          <a:solidFill>
            <a:schemeClr val="accent1">
              <a:lumMod val="20000"/>
              <a:lumOff val="80000"/>
            </a:schemeClr>
          </a:solidFill>
        </p:spPr>
        <p:txBody>
          <a:bodyPr wrap="square" rtlCol="0">
            <a:spAutoFit/>
          </a:bodyPr>
          <a:lstStyle/>
          <a:p>
            <a:r>
              <a:rPr lang="en-GB" dirty="0"/>
              <a:t>PURPOSE: Sharing the model with the scientific community</a:t>
            </a:r>
          </a:p>
        </p:txBody>
      </p:sp>
      <p:sp>
        <p:nvSpPr>
          <p:cNvPr id="6" name="TextBox 5">
            <a:extLst>
              <a:ext uri="{FF2B5EF4-FFF2-40B4-BE49-F238E27FC236}">
                <a16:creationId xmlns:a16="http://schemas.microsoft.com/office/drawing/2014/main" id="{E4150A68-671B-455D-BC4C-D8E1CB82DA0F}"/>
              </a:ext>
            </a:extLst>
          </p:cNvPr>
          <p:cNvSpPr txBox="1"/>
          <p:nvPr/>
        </p:nvSpPr>
        <p:spPr>
          <a:xfrm>
            <a:off x="725213" y="1872193"/>
            <a:ext cx="10961961" cy="1200329"/>
          </a:xfrm>
          <a:prstGeom prst="rect">
            <a:avLst/>
          </a:prstGeom>
          <a:solidFill>
            <a:srgbClr val="00B050"/>
          </a:solidFill>
        </p:spPr>
        <p:txBody>
          <a:bodyPr wrap="square" rtlCol="0">
            <a:spAutoFit/>
          </a:bodyPr>
          <a:lstStyle/>
          <a:p>
            <a:pPr marL="285750" indent="-285750">
              <a:buFont typeface="Arial" panose="020B0604020202020204" pitchFamily="34" charset="0"/>
              <a:buChar char="•"/>
            </a:pPr>
            <a:r>
              <a:rPr lang="en-GB" b="1" dirty="0"/>
              <a:t>Rule no. 1:</a:t>
            </a:r>
            <a:endParaRPr lang="en-GB" dirty="0"/>
          </a:p>
          <a:p>
            <a:pPr marL="742950" lvl="1" indent="-285750">
              <a:buFont typeface="Arial" panose="020B0604020202020204" pitchFamily="34" charset="0"/>
              <a:buChar char="•"/>
            </a:pPr>
            <a:r>
              <a:rPr lang="en-GB" dirty="0"/>
              <a:t>Convey all the steps covered here (1-9) in a clear, structured and precise manner in a way your selected audience can understand.</a:t>
            </a:r>
          </a:p>
          <a:p>
            <a:pPr marL="742950" lvl="1" indent="-285750">
              <a:buFont typeface="Arial" panose="020B0604020202020204" pitchFamily="34" charset="0"/>
              <a:buChar char="•"/>
            </a:pPr>
            <a:endParaRPr lang="en-GB" dirty="0"/>
          </a:p>
        </p:txBody>
      </p:sp>
      <p:sp>
        <p:nvSpPr>
          <p:cNvPr id="9" name="TextBox 4">
            <a:extLst>
              <a:ext uri="{FF2B5EF4-FFF2-40B4-BE49-F238E27FC236}">
                <a16:creationId xmlns:a16="http://schemas.microsoft.com/office/drawing/2014/main" id="{0955B319-5DBF-4B29-B96B-93516A5A567C}"/>
              </a:ext>
            </a:extLst>
          </p:cNvPr>
          <p:cNvSpPr txBox="1"/>
          <p:nvPr/>
        </p:nvSpPr>
        <p:spPr>
          <a:xfrm>
            <a:off x="628648" y="5548716"/>
            <a:ext cx="11058525" cy="369332"/>
          </a:xfrm>
          <a:prstGeom prst="rect">
            <a:avLst/>
          </a:prstGeom>
          <a:solidFill>
            <a:schemeClr val="accent1">
              <a:lumMod val="20000"/>
              <a:lumOff val="80000"/>
            </a:schemeClr>
          </a:solidFill>
        </p:spPr>
        <p:txBody>
          <a:bodyPr wrap="square" rtlCol="0">
            <a:spAutoFit/>
          </a:bodyPr>
          <a:lstStyle/>
          <a:p>
            <a:endParaRPr lang="en-GB" dirty="0"/>
          </a:p>
        </p:txBody>
      </p:sp>
      <p:sp>
        <p:nvSpPr>
          <p:cNvPr id="10" name="TextBox 6">
            <a:extLst>
              <a:ext uri="{FF2B5EF4-FFF2-40B4-BE49-F238E27FC236}">
                <a16:creationId xmlns:a16="http://schemas.microsoft.com/office/drawing/2014/main" id="{530450F9-C474-49DD-8C74-1477D99D215E}"/>
              </a:ext>
            </a:extLst>
          </p:cNvPr>
          <p:cNvSpPr txBox="1"/>
          <p:nvPr/>
        </p:nvSpPr>
        <p:spPr>
          <a:xfrm>
            <a:off x="725212" y="3336667"/>
            <a:ext cx="10961961" cy="1754326"/>
          </a:xfrm>
          <a:prstGeom prst="rect">
            <a:avLst/>
          </a:prstGeom>
          <a:solidFill>
            <a:schemeClr val="accent6">
              <a:lumMod val="20000"/>
              <a:lumOff val="80000"/>
            </a:schemeClr>
          </a:solidFill>
        </p:spPr>
        <p:txBody>
          <a:bodyPr wrap="square" rtlCol="0" anchor="t">
            <a:spAutoFit/>
          </a:bodyPr>
          <a:lstStyle/>
          <a:p>
            <a:pPr marL="285750" indent="-285750">
              <a:buFont typeface="Arial" panose="020B0604020202020204" pitchFamily="34" charset="0"/>
              <a:buChar char="•"/>
            </a:pPr>
            <a:r>
              <a:rPr lang="en-GB" b="1" dirty="0"/>
              <a:t>To succeed:</a:t>
            </a:r>
          </a:p>
          <a:p>
            <a:pPr marL="742950" lvl="1" indent="-285750">
              <a:buFont typeface="Arial" panose="020B0604020202020204" pitchFamily="34" charset="0"/>
              <a:buChar char="•"/>
            </a:pPr>
            <a:r>
              <a:rPr lang="en-GB" dirty="0"/>
              <a:t>Make clear graphical presentations of the model</a:t>
            </a:r>
          </a:p>
          <a:p>
            <a:pPr marL="742950" lvl="1" indent="-285750">
              <a:buFont typeface="Arial" panose="020B0604020202020204" pitchFamily="34" charset="0"/>
              <a:buChar char="•"/>
            </a:pPr>
            <a:r>
              <a:rPr lang="en-GB" dirty="0"/>
              <a:t>Use clear commenting on the code for the model, and stick to commonly used programming conventions</a:t>
            </a:r>
          </a:p>
          <a:p>
            <a:pPr marL="742950" lvl="1" indent="-285750">
              <a:buFont typeface="Arial" panose="020B0604020202020204" pitchFamily="34" charset="0"/>
              <a:buChar char="•"/>
            </a:pPr>
            <a:r>
              <a:rPr lang="en-GB" dirty="0"/>
              <a:t>Share the code (e.g. </a:t>
            </a:r>
            <a:r>
              <a:rPr lang="en-GB" dirty="0" err="1"/>
              <a:t>Github</a:t>
            </a:r>
            <a:r>
              <a:rPr lang="en-GB" dirty="0"/>
              <a:t>)</a:t>
            </a:r>
          </a:p>
          <a:p>
            <a:pPr marL="742950" lvl="1" indent="-285750">
              <a:buFont typeface="Arial" panose="020B0604020202020204" pitchFamily="34" charset="0"/>
              <a:buChar char="•"/>
            </a:pPr>
            <a:r>
              <a:rPr lang="en-GB" dirty="0"/>
              <a:t>Publish/Share the data (e.g. crcns.org, </a:t>
            </a:r>
            <a:r>
              <a:rPr lang="en-GB" dirty="0" err="1"/>
              <a:t>figshare</a:t>
            </a:r>
            <a:r>
              <a:rPr lang="en-GB" dirty="0"/>
              <a:t>, OSF.io)</a:t>
            </a:r>
          </a:p>
          <a:p>
            <a:endParaRPr lang="en-GB" dirty="0"/>
          </a:p>
        </p:txBody>
      </p:sp>
      <p:pic>
        <p:nvPicPr>
          <p:cNvPr id="2" name="Slide 37">
            <a:hlinkClick r:id="" action="ppaction://media"/>
            <a:extLst>
              <a:ext uri="{FF2B5EF4-FFF2-40B4-BE49-F238E27FC236}">
                <a16:creationId xmlns:a16="http://schemas.microsoft.com/office/drawing/2014/main" id="{800B1099-7A12-4A3E-BAFC-DCF24CDE3D8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49464" y="329296"/>
            <a:ext cx="609600" cy="609600"/>
          </a:xfrm>
          <a:prstGeom prst="rect">
            <a:avLst/>
          </a:prstGeom>
        </p:spPr>
      </p:pic>
    </p:spTree>
    <p:extLst>
      <p:ext uri="{BB962C8B-B14F-4D97-AF65-F5344CB8AC3E}">
        <p14:creationId xmlns:p14="http://schemas.microsoft.com/office/powerpoint/2010/main" val="2224553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1620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2"/>
                </p:tgtEl>
              </p:cMediaNode>
            </p:audio>
          </p:childTnLst>
        </p:cTn>
      </p:par>
    </p:tnLst>
    <p:bldLst>
      <p:bldP spid="6" grpId="0" animBg="1"/>
      <p:bldP spid="1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286D762-B972-4393-9D56-E4F98084692D}"/>
              </a:ext>
            </a:extLst>
          </p:cNvPr>
          <p:cNvSpPr txBox="1"/>
          <p:nvPr/>
        </p:nvSpPr>
        <p:spPr>
          <a:xfrm>
            <a:off x="1527942" y="2805180"/>
            <a:ext cx="9420225" cy="923330"/>
          </a:xfrm>
          <a:prstGeom prst="rect">
            <a:avLst/>
          </a:prstGeom>
          <a:noFill/>
        </p:spPr>
        <p:txBody>
          <a:bodyPr wrap="square" rtlCol="0">
            <a:spAutoFit/>
          </a:bodyPr>
          <a:lstStyle/>
          <a:p>
            <a:r>
              <a:rPr lang="en-GB" sz="3600" dirty="0"/>
              <a:t>“All models are wrong, but some are useful”</a:t>
            </a:r>
          </a:p>
          <a:p>
            <a:r>
              <a:rPr lang="en-GB" dirty="0"/>
              <a:t>							           (Box, 1976)</a:t>
            </a:r>
            <a:endParaRPr lang="en-GB" sz="2400" b="1" dirty="0"/>
          </a:p>
        </p:txBody>
      </p:sp>
      <p:sp>
        <p:nvSpPr>
          <p:cNvPr id="14" name="TextBox 4">
            <a:extLst>
              <a:ext uri="{FF2B5EF4-FFF2-40B4-BE49-F238E27FC236}">
                <a16:creationId xmlns:a16="http://schemas.microsoft.com/office/drawing/2014/main" id="{5135661F-DA50-4CE7-85F6-AB1735C88C7C}"/>
              </a:ext>
            </a:extLst>
          </p:cNvPr>
          <p:cNvSpPr txBox="1"/>
          <p:nvPr/>
        </p:nvSpPr>
        <p:spPr>
          <a:xfrm>
            <a:off x="217617" y="724869"/>
            <a:ext cx="11512563" cy="369332"/>
          </a:xfrm>
          <a:prstGeom prst="rect">
            <a:avLst/>
          </a:prstGeom>
          <a:solidFill>
            <a:schemeClr val="accent1">
              <a:lumMod val="20000"/>
              <a:lumOff val="80000"/>
            </a:schemeClr>
          </a:solidFill>
        </p:spPr>
        <p:txBody>
          <a:bodyPr wrap="square" rtlCol="0">
            <a:spAutoFit/>
          </a:bodyPr>
          <a:lstStyle/>
          <a:p>
            <a:endParaRPr lang="en-GB" dirty="0"/>
          </a:p>
        </p:txBody>
      </p:sp>
      <p:sp>
        <p:nvSpPr>
          <p:cNvPr id="15" name="TextBox 4">
            <a:extLst>
              <a:ext uri="{FF2B5EF4-FFF2-40B4-BE49-F238E27FC236}">
                <a16:creationId xmlns:a16="http://schemas.microsoft.com/office/drawing/2014/main" id="{349223CA-D3EC-4AC7-93D9-33E228B8A76E}"/>
              </a:ext>
            </a:extLst>
          </p:cNvPr>
          <p:cNvSpPr txBox="1"/>
          <p:nvPr/>
        </p:nvSpPr>
        <p:spPr>
          <a:xfrm>
            <a:off x="217616" y="6193636"/>
            <a:ext cx="11512563" cy="369332"/>
          </a:xfrm>
          <a:prstGeom prst="rect">
            <a:avLst/>
          </a:prstGeom>
          <a:solidFill>
            <a:schemeClr val="accent1">
              <a:lumMod val="20000"/>
              <a:lumOff val="80000"/>
            </a:schemeClr>
          </a:solidFill>
        </p:spPr>
        <p:txBody>
          <a:bodyPr wrap="square" rtlCol="0">
            <a:spAutoFit/>
          </a:bodyPr>
          <a:lstStyle/>
          <a:p>
            <a:endParaRPr lang="en-GB" dirty="0"/>
          </a:p>
        </p:txBody>
      </p:sp>
      <p:pic>
        <p:nvPicPr>
          <p:cNvPr id="3" name="Tallennettu ääni">
            <a:hlinkClick r:id="" action="ppaction://media"/>
            <a:extLst>
              <a:ext uri="{FF2B5EF4-FFF2-40B4-BE49-F238E27FC236}">
                <a16:creationId xmlns:a16="http://schemas.microsoft.com/office/drawing/2014/main" id="{B8CE8EEE-47E7-48B5-87E5-7A1851ABF46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20579" y="81951"/>
            <a:ext cx="609600" cy="609600"/>
          </a:xfrm>
          <a:prstGeom prst="rect">
            <a:avLst/>
          </a:prstGeom>
        </p:spPr>
      </p:pic>
    </p:spTree>
    <p:extLst>
      <p:ext uri="{BB962C8B-B14F-4D97-AF65-F5344CB8AC3E}">
        <p14:creationId xmlns:p14="http://schemas.microsoft.com/office/powerpoint/2010/main" val="2509716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83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F12CA87-8485-40BA-BF18-29F5DAA47178}"/>
              </a:ext>
            </a:extLst>
          </p:cNvPr>
          <p:cNvSpPr>
            <a:spLocks noGrp="1"/>
          </p:cNvSpPr>
          <p:nvPr>
            <p:ph idx="1"/>
          </p:nvPr>
        </p:nvSpPr>
        <p:spPr>
          <a:xfrm>
            <a:off x="662438" y="1657674"/>
            <a:ext cx="10604157" cy="4351338"/>
          </a:xfrm>
          <a:ln>
            <a:noFill/>
          </a:ln>
        </p:spPr>
        <p:txBody>
          <a:bodyPr>
            <a:normAutofit/>
          </a:bodyPr>
          <a:lstStyle/>
          <a:p>
            <a:pPr marL="0" indent="0">
              <a:buNone/>
            </a:pPr>
            <a:r>
              <a:rPr lang="en-GB" sz="2400" dirty="0"/>
              <a:t>Thank you to our expert Dr Michael </a:t>
            </a:r>
            <a:r>
              <a:rPr lang="en-GB" sz="2400" dirty="0" err="1"/>
              <a:t>Moutoussis</a:t>
            </a:r>
            <a:r>
              <a:rPr lang="en-GB" sz="2400" dirty="0"/>
              <a:t>!</a:t>
            </a:r>
          </a:p>
          <a:p>
            <a:pPr marL="0" indent="0">
              <a:buNone/>
            </a:pPr>
            <a:endParaRPr lang="en-GB" sz="2400" dirty="0"/>
          </a:p>
          <a:p>
            <a:r>
              <a:rPr lang="en-GB" sz="1600" dirty="0"/>
              <a:t>Blohm, G., Kording, K., &amp; Schrater (2020). A How-to-Model Guide for Neuroscience. </a:t>
            </a:r>
            <a:r>
              <a:rPr lang="en-GB" sz="1600" i="1" dirty="0" err="1"/>
              <a:t>eNeuro</a:t>
            </a:r>
            <a:r>
              <a:rPr lang="en-GB" sz="1600" i="1" dirty="0"/>
              <a:t>, 7</a:t>
            </a:r>
            <a:r>
              <a:rPr lang="en-GB" sz="1600" dirty="0"/>
              <a:t>(1), 1-12. DOI: https://doi.org/10.1523/ENEURO.0352-19.2019</a:t>
            </a:r>
          </a:p>
          <a:p>
            <a:r>
              <a:rPr lang="en-GB" sz="1600" dirty="0"/>
              <a:t>Dayan, P. &amp; Abbott, L. F. (2001). Theoretical Neuroscience: Computational and Mathematical Modelling of Neural Systems. The MIT Press.</a:t>
            </a:r>
          </a:p>
          <a:p>
            <a:r>
              <a:rPr lang="en-GB" sz="1600" dirty="0"/>
              <a:t>National Institute of Health/Biomedical Imaging and Bioengineering (2019). Computational Modelling, </a:t>
            </a:r>
            <a:r>
              <a:rPr lang="en-GB" sz="1600" dirty="0">
                <a:hlinkClick r:id="rId3">
                  <a:extLst>
                    <a:ext uri="{A12FA001-AC4F-418D-AE19-62706E023703}">
                      <ahyp:hlinkClr xmlns:ahyp="http://schemas.microsoft.com/office/drawing/2018/hyperlinkcolor" val="tx"/>
                    </a:ext>
                  </a:extLst>
                </a:hlinkClick>
              </a:rPr>
              <a:t>https://www.nibib.nih.gov/sites/default/files/Computational_Modeling_Fact_Sheet.pdf</a:t>
            </a:r>
            <a:endParaRPr lang="en-GB" sz="1600" dirty="0"/>
          </a:p>
          <a:p>
            <a:r>
              <a:rPr lang="en-GB" sz="1600" dirty="0"/>
              <a:t>Schwartenbeck, P., FitzGerald, T., &amp; Dolan, R. (2016). Neural signals encoding shifts in beliefs. </a:t>
            </a:r>
            <a:r>
              <a:rPr lang="en-GB" sz="1600" i="1" dirty="0" err="1"/>
              <a:t>NeuroImage</a:t>
            </a:r>
            <a:r>
              <a:rPr lang="en-GB" sz="1600" i="1" dirty="0"/>
              <a:t>, 125</a:t>
            </a:r>
            <a:r>
              <a:rPr lang="en-GB" sz="1600" dirty="0"/>
              <a:t>, 578-586. DOI: </a:t>
            </a:r>
            <a:r>
              <a:rPr lang="en-GB" sz="1600" dirty="0">
                <a:hlinkClick r:id="rId4" tooltip="Persistent link using digital object identifier">
                  <a:extLst>
                    <a:ext uri="{A12FA001-AC4F-418D-AE19-62706E023703}">
                      <ahyp:hlinkClr xmlns:ahyp="http://schemas.microsoft.com/office/drawing/2018/hyperlinkcolor" val="tx"/>
                    </a:ext>
                  </a:extLst>
                </a:hlinkClick>
              </a:rPr>
              <a:t>https://doi.org/10.1016/j.neuroimage.2015.10.067</a:t>
            </a:r>
            <a:endParaRPr lang="en-GB" sz="1600" dirty="0"/>
          </a:p>
        </p:txBody>
      </p:sp>
      <p:sp>
        <p:nvSpPr>
          <p:cNvPr id="6" name="Title 1">
            <a:extLst>
              <a:ext uri="{FF2B5EF4-FFF2-40B4-BE49-F238E27FC236}">
                <a16:creationId xmlns:a16="http://schemas.microsoft.com/office/drawing/2014/main" id="{9F2BE902-A15E-4935-B1C7-B0F445194B3C}"/>
              </a:ext>
            </a:extLst>
          </p:cNvPr>
          <p:cNvSpPr txBox="1">
            <a:spLocks/>
          </p:cNvSpPr>
          <p:nvPr/>
        </p:nvSpPr>
        <p:spPr>
          <a:xfrm>
            <a:off x="408493" y="438441"/>
            <a:ext cx="11117580" cy="746983"/>
          </a:xfrm>
          <a:prstGeom prst="rect">
            <a:avLst/>
          </a:prstGeom>
          <a:solidFill>
            <a:schemeClr val="accent5">
              <a:lumMod val="20000"/>
              <a:lumOff val="8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400" b="1" dirty="0"/>
              <a:t>References and thank you</a:t>
            </a:r>
          </a:p>
        </p:txBody>
      </p:sp>
      <p:pic>
        <p:nvPicPr>
          <p:cNvPr id="4" name="Graphic 3" descr="Head with gears">
            <a:extLst>
              <a:ext uri="{FF2B5EF4-FFF2-40B4-BE49-F238E27FC236}">
                <a16:creationId xmlns:a16="http://schemas.microsoft.com/office/drawing/2014/main" id="{EA3A1A43-6F1C-4603-9067-C57DCF32C9F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615162" y="1368425"/>
            <a:ext cx="914400" cy="914400"/>
          </a:xfrm>
          <a:prstGeom prst="rect">
            <a:avLst/>
          </a:prstGeom>
        </p:spPr>
      </p:pic>
    </p:spTree>
    <p:extLst>
      <p:ext uri="{BB962C8B-B14F-4D97-AF65-F5344CB8AC3E}">
        <p14:creationId xmlns:p14="http://schemas.microsoft.com/office/powerpoint/2010/main" val="2415111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18B44-DE91-45F0-9968-A37816612933}"/>
              </a:ext>
            </a:extLst>
          </p:cNvPr>
          <p:cNvSpPr>
            <a:spLocks noGrp="1"/>
          </p:cNvSpPr>
          <p:nvPr>
            <p:ph type="title"/>
          </p:nvPr>
        </p:nvSpPr>
        <p:spPr>
          <a:xfrm>
            <a:off x="495300" y="681037"/>
            <a:ext cx="11117580" cy="746983"/>
          </a:xfrm>
          <a:solidFill>
            <a:schemeClr val="accent5">
              <a:lumMod val="20000"/>
              <a:lumOff val="80000"/>
            </a:schemeClr>
          </a:solidFill>
        </p:spPr>
        <p:txBody>
          <a:bodyPr>
            <a:normAutofit/>
          </a:bodyPr>
          <a:lstStyle/>
          <a:p>
            <a:r>
              <a:rPr lang="en-GB" sz="3400" b="1" dirty="0"/>
              <a:t>Why is this useful?</a:t>
            </a:r>
          </a:p>
        </p:txBody>
      </p:sp>
      <p:sp>
        <p:nvSpPr>
          <p:cNvPr id="3" name="Content Placeholder 2">
            <a:extLst>
              <a:ext uri="{FF2B5EF4-FFF2-40B4-BE49-F238E27FC236}">
                <a16:creationId xmlns:a16="http://schemas.microsoft.com/office/drawing/2014/main" id="{B2EF46FE-60A1-4ED2-A755-66E65F27813A}"/>
              </a:ext>
            </a:extLst>
          </p:cNvPr>
          <p:cNvSpPr>
            <a:spLocks noGrp="1"/>
          </p:cNvSpPr>
          <p:nvPr>
            <p:ph idx="1"/>
          </p:nvPr>
        </p:nvSpPr>
        <p:spPr>
          <a:xfrm>
            <a:off x="815340" y="1965961"/>
            <a:ext cx="11117580" cy="1971557"/>
          </a:xfrm>
        </p:spPr>
        <p:txBody>
          <a:bodyPr>
            <a:noAutofit/>
          </a:bodyPr>
          <a:lstStyle/>
          <a:p>
            <a:r>
              <a:rPr lang="en-GB" sz="2600" dirty="0"/>
              <a:t>Describe large amounts of data</a:t>
            </a:r>
            <a:endParaRPr lang="en-GB" sz="2600" i="1" dirty="0"/>
          </a:p>
          <a:p>
            <a:r>
              <a:rPr lang="en-GB" sz="2600" dirty="0"/>
              <a:t>Obtain causal claims about relationships </a:t>
            </a:r>
            <a:endParaRPr lang="en-GB" sz="2600" i="1" dirty="0"/>
          </a:p>
          <a:p>
            <a:r>
              <a:rPr lang="en-GB" sz="2600" dirty="0"/>
              <a:t>Make predictions </a:t>
            </a:r>
          </a:p>
          <a:p>
            <a:r>
              <a:rPr lang="en-GB" sz="2600" dirty="0"/>
              <a:t>Real-life applications</a:t>
            </a:r>
          </a:p>
        </p:txBody>
      </p:sp>
      <p:sp>
        <p:nvSpPr>
          <p:cNvPr id="5" name="TextBox 4">
            <a:extLst>
              <a:ext uri="{FF2B5EF4-FFF2-40B4-BE49-F238E27FC236}">
                <a16:creationId xmlns:a16="http://schemas.microsoft.com/office/drawing/2014/main" id="{BC24B371-E15A-455A-BA4C-2B573A9E228D}"/>
              </a:ext>
            </a:extLst>
          </p:cNvPr>
          <p:cNvSpPr txBox="1"/>
          <p:nvPr/>
        </p:nvSpPr>
        <p:spPr>
          <a:xfrm>
            <a:off x="534637" y="5248768"/>
            <a:ext cx="11078243" cy="492443"/>
          </a:xfrm>
          <a:prstGeom prst="rect">
            <a:avLst/>
          </a:prstGeom>
          <a:solidFill>
            <a:schemeClr val="accent6">
              <a:lumMod val="20000"/>
              <a:lumOff val="80000"/>
            </a:schemeClr>
          </a:solidFill>
          <a:ln>
            <a:solidFill>
              <a:schemeClr val="accent6">
                <a:lumMod val="20000"/>
                <a:lumOff val="80000"/>
              </a:schemeClr>
            </a:solidFill>
          </a:ln>
        </p:spPr>
        <p:txBody>
          <a:bodyPr wrap="square" rtlCol="0">
            <a:spAutoFit/>
          </a:bodyPr>
          <a:lstStyle/>
          <a:p>
            <a:r>
              <a:rPr lang="en-GB" sz="2600" dirty="0"/>
              <a:t>Overall, computational modelling saves </a:t>
            </a:r>
            <a:r>
              <a:rPr lang="en-GB" sz="2600" b="1" dirty="0"/>
              <a:t>time</a:t>
            </a:r>
            <a:r>
              <a:rPr lang="en-GB" sz="2600" dirty="0"/>
              <a:t>, </a:t>
            </a:r>
            <a:r>
              <a:rPr lang="en-GB" sz="2600" b="1" dirty="0"/>
              <a:t>money</a:t>
            </a:r>
            <a:r>
              <a:rPr lang="en-GB" sz="2600" dirty="0"/>
              <a:t>, and </a:t>
            </a:r>
            <a:r>
              <a:rPr lang="en-GB" sz="2600" b="1" dirty="0"/>
              <a:t>materials</a:t>
            </a:r>
            <a:r>
              <a:rPr lang="en-GB" sz="2600" dirty="0"/>
              <a:t>…</a:t>
            </a:r>
          </a:p>
        </p:txBody>
      </p:sp>
      <p:pic>
        <p:nvPicPr>
          <p:cNvPr id="4" name="Recorded Sound slide 4">
            <a:hlinkClick r:id="" action="ppaction://media"/>
            <a:extLst>
              <a:ext uri="{FF2B5EF4-FFF2-40B4-BE49-F238E27FC236}">
                <a16:creationId xmlns:a16="http://schemas.microsoft.com/office/drawing/2014/main" id="{4A98870A-5E2F-4466-A5C0-6BD8E90E2CD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15247" y="6097653"/>
            <a:ext cx="609600" cy="609600"/>
          </a:xfrm>
          <a:prstGeom prst="rect">
            <a:avLst/>
          </a:prstGeom>
        </p:spPr>
      </p:pic>
    </p:spTree>
    <p:extLst>
      <p:ext uri="{BB962C8B-B14F-4D97-AF65-F5344CB8AC3E}">
        <p14:creationId xmlns:p14="http://schemas.microsoft.com/office/powerpoint/2010/main" val="3327202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06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4"/>
                </p:tgtEl>
              </p:cMediaNode>
            </p:audio>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2EF46FE-60A1-4ED2-A755-66E65F27813A}"/>
              </a:ext>
            </a:extLst>
          </p:cNvPr>
          <p:cNvSpPr>
            <a:spLocks noGrp="1"/>
          </p:cNvSpPr>
          <p:nvPr>
            <p:ph idx="1"/>
          </p:nvPr>
        </p:nvSpPr>
        <p:spPr>
          <a:xfrm>
            <a:off x="495300" y="2007553"/>
            <a:ext cx="10858500" cy="1594064"/>
          </a:xfrm>
        </p:spPr>
        <p:txBody>
          <a:bodyPr>
            <a:normAutofit/>
          </a:bodyPr>
          <a:lstStyle/>
          <a:p>
            <a:pPr marL="0" indent="0">
              <a:buNone/>
            </a:pPr>
            <a:r>
              <a:rPr lang="en-GB" sz="2600" dirty="0"/>
              <a:t>Imagine baking a cake with 20 ingredients</a:t>
            </a:r>
          </a:p>
          <a:p>
            <a:pPr marL="0" indent="0">
              <a:buNone/>
            </a:pPr>
            <a:endParaRPr lang="en-GB" sz="2600" dirty="0"/>
          </a:p>
          <a:p>
            <a:pPr marL="0" indent="0">
              <a:buNone/>
            </a:pPr>
            <a:r>
              <a:rPr lang="en-GB" sz="2600" dirty="0"/>
              <a:t>How much does each ingredient contribute to the outcome of the cake? </a:t>
            </a:r>
          </a:p>
        </p:txBody>
      </p:sp>
      <p:sp>
        <p:nvSpPr>
          <p:cNvPr id="6" name="Title 1">
            <a:extLst>
              <a:ext uri="{FF2B5EF4-FFF2-40B4-BE49-F238E27FC236}">
                <a16:creationId xmlns:a16="http://schemas.microsoft.com/office/drawing/2014/main" id="{40F370CC-6119-47CE-B8D6-5D12474697BC}"/>
              </a:ext>
            </a:extLst>
          </p:cNvPr>
          <p:cNvSpPr txBox="1">
            <a:spLocks/>
          </p:cNvSpPr>
          <p:nvPr/>
        </p:nvSpPr>
        <p:spPr>
          <a:xfrm>
            <a:off x="495300" y="681037"/>
            <a:ext cx="11117580" cy="746983"/>
          </a:xfrm>
          <a:prstGeom prst="rect">
            <a:avLst/>
          </a:prstGeom>
          <a:solidFill>
            <a:schemeClr val="accent5">
              <a:lumMod val="20000"/>
              <a:lumOff val="8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400" b="1" dirty="0"/>
              <a:t>Why is this useful?</a:t>
            </a:r>
          </a:p>
        </p:txBody>
      </p:sp>
      <p:pic>
        <p:nvPicPr>
          <p:cNvPr id="1028" name="Picture 4" descr="Cake Cartoon Images, Stock Photos &amp; Vectors | Shutterstock">
            <a:extLst>
              <a:ext uri="{FF2B5EF4-FFF2-40B4-BE49-F238E27FC236}">
                <a16:creationId xmlns:a16="http://schemas.microsoft.com/office/drawing/2014/main" id="{07B8ABF1-AFDF-49A3-8625-261198DA0D9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9809"/>
          <a:stretch/>
        </p:blipFill>
        <p:spPr bwMode="auto">
          <a:xfrm>
            <a:off x="8207829" y="3771583"/>
            <a:ext cx="2476500" cy="240538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652CED7-1B59-4B92-A0FE-C48C38BC358E}"/>
              </a:ext>
            </a:extLst>
          </p:cNvPr>
          <p:cNvSpPr txBox="1"/>
          <p:nvPr/>
        </p:nvSpPr>
        <p:spPr>
          <a:xfrm>
            <a:off x="634482" y="4161453"/>
            <a:ext cx="8378889" cy="1292662"/>
          </a:xfrm>
          <a:prstGeom prst="rect">
            <a:avLst/>
          </a:prstGeom>
          <a:noFill/>
        </p:spPr>
        <p:txBody>
          <a:bodyPr wrap="square" rtlCol="0">
            <a:spAutoFit/>
          </a:bodyPr>
          <a:lstStyle/>
          <a:p>
            <a:r>
              <a:rPr lang="en-GB" sz="2600" dirty="0"/>
              <a:t>Change 2 ingredients – 190 cakes </a:t>
            </a:r>
          </a:p>
          <a:p>
            <a:r>
              <a:rPr lang="en-GB" sz="2600" dirty="0"/>
              <a:t>Change 3 ingredients – 1140 cakes</a:t>
            </a:r>
          </a:p>
          <a:p>
            <a:r>
              <a:rPr lang="en-GB" sz="2600" dirty="0"/>
              <a:t>Change 4 ingredients – 4845 cakes… etc</a:t>
            </a:r>
          </a:p>
        </p:txBody>
      </p:sp>
      <p:pic>
        <p:nvPicPr>
          <p:cNvPr id="4" name="Recorded Sound slide 5">
            <a:hlinkClick r:id="" action="ppaction://media"/>
            <a:extLst>
              <a:ext uri="{FF2B5EF4-FFF2-40B4-BE49-F238E27FC236}">
                <a16:creationId xmlns:a16="http://schemas.microsoft.com/office/drawing/2014/main" id="{399B7174-4C15-4F03-9701-34631A5A8B3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57709" y="5003741"/>
            <a:ext cx="609600" cy="609600"/>
          </a:xfrm>
          <a:prstGeom prst="rect">
            <a:avLst/>
          </a:prstGeom>
        </p:spPr>
      </p:pic>
      <p:sp>
        <p:nvSpPr>
          <p:cNvPr id="7" name="TextBox 6">
            <a:extLst>
              <a:ext uri="{FF2B5EF4-FFF2-40B4-BE49-F238E27FC236}">
                <a16:creationId xmlns:a16="http://schemas.microsoft.com/office/drawing/2014/main" id="{8860A537-9A23-452C-92F0-0827DABA63B9}"/>
              </a:ext>
            </a:extLst>
          </p:cNvPr>
          <p:cNvSpPr txBox="1"/>
          <p:nvPr/>
        </p:nvSpPr>
        <p:spPr>
          <a:xfrm>
            <a:off x="5637711" y="6382167"/>
            <a:ext cx="8378889" cy="369332"/>
          </a:xfrm>
          <a:prstGeom prst="rect">
            <a:avLst/>
          </a:prstGeom>
          <a:noFill/>
        </p:spPr>
        <p:txBody>
          <a:bodyPr wrap="square" rtlCol="0">
            <a:spAutoFit/>
          </a:bodyPr>
          <a:lstStyle/>
          <a:p>
            <a:r>
              <a:rPr lang="en-GB" i="1" dirty="0"/>
              <a:t>National Institute of Biomedical Imaging and Bioengineering (2019)</a:t>
            </a:r>
          </a:p>
        </p:txBody>
      </p:sp>
    </p:spTree>
    <p:extLst>
      <p:ext uri="{BB962C8B-B14F-4D97-AF65-F5344CB8AC3E}">
        <p14:creationId xmlns:p14="http://schemas.microsoft.com/office/powerpoint/2010/main" val="396642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63388" fill="hold"/>
                                        <p:tgtEl>
                                          <p:spTgt spid="4"/>
                                        </p:tgtEl>
                                      </p:cBhvr>
                                    </p:cmd>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4"/>
                </p:tgtEl>
              </p:cMediaNode>
            </p:audio>
          </p:childTnLst>
        </p:cTn>
      </p:par>
    </p:tnLst>
    <p:bldLst>
      <p:bldP spid="2"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6A8F75C-C749-4212-B774-A61A0A33A573}"/>
              </a:ext>
            </a:extLst>
          </p:cNvPr>
          <p:cNvPicPr>
            <a:picLocks noChangeAspect="1"/>
          </p:cNvPicPr>
          <p:nvPr/>
        </p:nvPicPr>
        <p:blipFill rotWithShape="1">
          <a:blip r:embed="rId5"/>
          <a:srcRect l="30562" t="13983" r="31938" b="5722"/>
          <a:stretch/>
        </p:blipFill>
        <p:spPr>
          <a:xfrm>
            <a:off x="592711" y="571266"/>
            <a:ext cx="4823459" cy="5806674"/>
          </a:xfrm>
          <a:prstGeom prst="rect">
            <a:avLst/>
          </a:prstGeom>
        </p:spPr>
      </p:pic>
      <p:sp>
        <p:nvSpPr>
          <p:cNvPr id="8" name="TextBox 7">
            <a:extLst>
              <a:ext uri="{FF2B5EF4-FFF2-40B4-BE49-F238E27FC236}">
                <a16:creationId xmlns:a16="http://schemas.microsoft.com/office/drawing/2014/main" id="{B9354AF0-7FAE-4E50-8529-626CB0203858}"/>
              </a:ext>
            </a:extLst>
          </p:cNvPr>
          <p:cNvSpPr txBox="1"/>
          <p:nvPr/>
        </p:nvSpPr>
        <p:spPr>
          <a:xfrm>
            <a:off x="6256020" y="1166839"/>
            <a:ext cx="5733535" cy="4524315"/>
          </a:xfrm>
          <a:prstGeom prst="rect">
            <a:avLst/>
          </a:prstGeom>
          <a:noFill/>
        </p:spPr>
        <p:txBody>
          <a:bodyPr wrap="square" rtlCol="0">
            <a:spAutoFit/>
          </a:bodyPr>
          <a:lstStyle/>
          <a:p>
            <a:r>
              <a:rPr lang="en-GB" sz="2400" dirty="0" err="1"/>
              <a:t>Blohm</a:t>
            </a:r>
            <a:r>
              <a:rPr lang="en-GB" sz="2400" dirty="0"/>
              <a:t>, </a:t>
            </a:r>
            <a:r>
              <a:rPr lang="en-GB" sz="2400" dirty="0" err="1"/>
              <a:t>Kording</a:t>
            </a:r>
            <a:r>
              <a:rPr lang="en-GB" sz="2400" dirty="0"/>
              <a:t> &amp; </a:t>
            </a:r>
            <a:r>
              <a:rPr lang="en-GB" sz="2400" dirty="0" err="1"/>
              <a:t>Schrater</a:t>
            </a:r>
            <a:r>
              <a:rPr lang="en-GB" sz="2400" dirty="0"/>
              <a:t> (2020) </a:t>
            </a:r>
          </a:p>
          <a:p>
            <a:endParaRPr lang="en-GB" sz="2400" dirty="0"/>
          </a:p>
          <a:p>
            <a:r>
              <a:rPr lang="en-GB" sz="2400" dirty="0"/>
              <a:t>10 steps to modelling, split into four sections: </a:t>
            </a:r>
          </a:p>
          <a:p>
            <a:endParaRPr lang="en-GB" sz="2400" dirty="0"/>
          </a:p>
          <a:p>
            <a:r>
              <a:rPr lang="en-GB" sz="2400" dirty="0"/>
              <a:t>Framing the question </a:t>
            </a:r>
          </a:p>
          <a:p>
            <a:endParaRPr lang="en-GB" sz="2400" dirty="0"/>
          </a:p>
          <a:p>
            <a:r>
              <a:rPr lang="en-GB" sz="2400" dirty="0"/>
              <a:t>Implementing the model</a:t>
            </a:r>
          </a:p>
          <a:p>
            <a:endParaRPr lang="en-GB" sz="2400" dirty="0"/>
          </a:p>
          <a:p>
            <a:r>
              <a:rPr lang="en-GB" sz="2400" dirty="0"/>
              <a:t>Model testing</a:t>
            </a:r>
          </a:p>
          <a:p>
            <a:endParaRPr lang="en-GB" sz="2400" dirty="0"/>
          </a:p>
          <a:p>
            <a:r>
              <a:rPr lang="en-GB" sz="2400" dirty="0"/>
              <a:t>Publishing </a:t>
            </a:r>
          </a:p>
        </p:txBody>
      </p:sp>
      <p:pic>
        <p:nvPicPr>
          <p:cNvPr id="3" name="Recorded Sound slide 6">
            <a:hlinkClick r:id="" action="ppaction://media"/>
            <a:extLst>
              <a:ext uri="{FF2B5EF4-FFF2-40B4-BE49-F238E27FC236}">
                <a16:creationId xmlns:a16="http://schemas.microsoft.com/office/drawing/2014/main" id="{1942768F-A736-465B-A26E-366F5300DB9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79955" y="6073140"/>
            <a:ext cx="609600" cy="609600"/>
          </a:xfrm>
          <a:prstGeom prst="rect">
            <a:avLst/>
          </a:prstGeom>
        </p:spPr>
      </p:pic>
    </p:spTree>
    <p:extLst>
      <p:ext uri="{BB962C8B-B14F-4D97-AF65-F5344CB8AC3E}">
        <p14:creationId xmlns:p14="http://schemas.microsoft.com/office/powerpoint/2010/main" val="1635342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54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6A8F75C-C749-4212-B774-A61A0A33A573}"/>
              </a:ext>
            </a:extLst>
          </p:cNvPr>
          <p:cNvPicPr>
            <a:picLocks noChangeAspect="1"/>
          </p:cNvPicPr>
          <p:nvPr/>
        </p:nvPicPr>
        <p:blipFill rotWithShape="1">
          <a:blip r:embed="rId3"/>
          <a:srcRect l="30562" t="13983" r="31938" b="40072"/>
          <a:stretch/>
        </p:blipFill>
        <p:spPr>
          <a:xfrm>
            <a:off x="592711" y="571266"/>
            <a:ext cx="4823459" cy="3322559"/>
          </a:xfrm>
          <a:prstGeom prst="rect">
            <a:avLst/>
          </a:prstGeom>
        </p:spPr>
      </p:pic>
      <p:sp>
        <p:nvSpPr>
          <p:cNvPr id="3" name="Rectangle 2">
            <a:extLst>
              <a:ext uri="{FF2B5EF4-FFF2-40B4-BE49-F238E27FC236}">
                <a16:creationId xmlns:a16="http://schemas.microsoft.com/office/drawing/2014/main" id="{65CCF412-28D7-4C3C-BB0C-06A7E6A6316A}"/>
              </a:ext>
            </a:extLst>
          </p:cNvPr>
          <p:cNvSpPr/>
          <p:nvPr/>
        </p:nvSpPr>
        <p:spPr>
          <a:xfrm>
            <a:off x="362464" y="274320"/>
            <a:ext cx="5283955" cy="355267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F8AD1350-9788-49DA-A99E-ACA83FB683BC}"/>
              </a:ext>
            </a:extLst>
          </p:cNvPr>
          <p:cNvPicPr>
            <a:picLocks noChangeAspect="1"/>
          </p:cNvPicPr>
          <p:nvPr/>
        </p:nvPicPr>
        <p:blipFill rotWithShape="1">
          <a:blip r:embed="rId3">
            <a:alphaModFix amt="25000"/>
          </a:blip>
          <a:srcRect l="30562" t="60478" r="31938" b="5508"/>
          <a:stretch/>
        </p:blipFill>
        <p:spPr>
          <a:xfrm>
            <a:off x="592710" y="3893825"/>
            <a:ext cx="4823459" cy="2459744"/>
          </a:xfrm>
          <a:prstGeom prst="rect">
            <a:avLst/>
          </a:prstGeom>
        </p:spPr>
      </p:pic>
      <p:sp>
        <p:nvSpPr>
          <p:cNvPr id="8" name="TextBox 7">
            <a:extLst>
              <a:ext uri="{FF2B5EF4-FFF2-40B4-BE49-F238E27FC236}">
                <a16:creationId xmlns:a16="http://schemas.microsoft.com/office/drawing/2014/main" id="{B9354AF0-7FAE-4E50-8529-626CB0203858}"/>
              </a:ext>
            </a:extLst>
          </p:cNvPr>
          <p:cNvSpPr txBox="1"/>
          <p:nvPr/>
        </p:nvSpPr>
        <p:spPr>
          <a:xfrm>
            <a:off x="6256020" y="1166839"/>
            <a:ext cx="5733535" cy="4524315"/>
          </a:xfrm>
          <a:prstGeom prst="rect">
            <a:avLst/>
          </a:prstGeom>
          <a:noFill/>
        </p:spPr>
        <p:txBody>
          <a:bodyPr wrap="square" rtlCol="0">
            <a:spAutoFit/>
          </a:bodyPr>
          <a:lstStyle/>
          <a:p>
            <a:r>
              <a:rPr lang="en-GB" sz="2400" dirty="0" err="1"/>
              <a:t>Blohm</a:t>
            </a:r>
            <a:r>
              <a:rPr lang="en-GB" sz="2400" dirty="0"/>
              <a:t>, </a:t>
            </a:r>
            <a:r>
              <a:rPr lang="en-GB" sz="2400" dirty="0" err="1"/>
              <a:t>Kording</a:t>
            </a:r>
            <a:r>
              <a:rPr lang="en-GB" sz="2400" dirty="0"/>
              <a:t> &amp; </a:t>
            </a:r>
            <a:r>
              <a:rPr lang="en-GB" sz="2400" dirty="0" err="1"/>
              <a:t>Schrater</a:t>
            </a:r>
            <a:r>
              <a:rPr lang="en-GB" sz="2400" dirty="0"/>
              <a:t> (2020) </a:t>
            </a:r>
          </a:p>
          <a:p>
            <a:endParaRPr lang="en-GB" sz="2400" dirty="0"/>
          </a:p>
          <a:p>
            <a:r>
              <a:rPr lang="en-GB" sz="2400" dirty="0"/>
              <a:t>10 steps to modelling, split into four sections: </a:t>
            </a:r>
          </a:p>
          <a:p>
            <a:endParaRPr lang="en-GB" sz="2400" dirty="0"/>
          </a:p>
          <a:p>
            <a:r>
              <a:rPr lang="en-GB" sz="2400" b="1" dirty="0"/>
              <a:t>Framing the question </a:t>
            </a:r>
          </a:p>
          <a:p>
            <a:endParaRPr lang="en-GB" sz="2400" dirty="0"/>
          </a:p>
          <a:p>
            <a:r>
              <a:rPr lang="en-GB" sz="2400" dirty="0"/>
              <a:t>Implementing the model</a:t>
            </a:r>
          </a:p>
          <a:p>
            <a:endParaRPr lang="en-GB" sz="2400" dirty="0"/>
          </a:p>
          <a:p>
            <a:r>
              <a:rPr lang="en-GB" sz="2400" dirty="0"/>
              <a:t>Model testing</a:t>
            </a:r>
          </a:p>
          <a:p>
            <a:endParaRPr lang="en-GB" sz="2400" dirty="0"/>
          </a:p>
          <a:p>
            <a:r>
              <a:rPr lang="en-GB" sz="2400" dirty="0"/>
              <a:t>Publishing </a:t>
            </a:r>
          </a:p>
        </p:txBody>
      </p:sp>
    </p:spTree>
    <p:extLst>
      <p:ext uri="{BB962C8B-B14F-4D97-AF65-F5344CB8AC3E}">
        <p14:creationId xmlns:p14="http://schemas.microsoft.com/office/powerpoint/2010/main" val="21618563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6A8F75C-C749-4212-B774-A61A0A33A573}"/>
              </a:ext>
            </a:extLst>
          </p:cNvPr>
          <p:cNvPicPr>
            <a:picLocks noChangeAspect="1"/>
          </p:cNvPicPr>
          <p:nvPr/>
        </p:nvPicPr>
        <p:blipFill rotWithShape="1">
          <a:blip r:embed="rId5"/>
          <a:srcRect l="30562" t="13983" r="31938" b="40072"/>
          <a:stretch/>
        </p:blipFill>
        <p:spPr>
          <a:xfrm>
            <a:off x="592711" y="571266"/>
            <a:ext cx="4823459" cy="3322559"/>
          </a:xfrm>
          <a:prstGeom prst="rect">
            <a:avLst/>
          </a:prstGeom>
        </p:spPr>
      </p:pic>
      <p:sp>
        <p:nvSpPr>
          <p:cNvPr id="3" name="Rectangle 2">
            <a:extLst>
              <a:ext uri="{FF2B5EF4-FFF2-40B4-BE49-F238E27FC236}">
                <a16:creationId xmlns:a16="http://schemas.microsoft.com/office/drawing/2014/main" id="{65CCF412-28D7-4C3C-BB0C-06A7E6A6316A}"/>
              </a:ext>
            </a:extLst>
          </p:cNvPr>
          <p:cNvSpPr/>
          <p:nvPr/>
        </p:nvSpPr>
        <p:spPr>
          <a:xfrm>
            <a:off x="362464" y="274320"/>
            <a:ext cx="5283955" cy="355267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6C321CDF-0F3C-454C-9578-64ADF5B099EE}"/>
              </a:ext>
            </a:extLst>
          </p:cNvPr>
          <p:cNvSpPr txBox="1"/>
          <p:nvPr/>
        </p:nvSpPr>
        <p:spPr>
          <a:xfrm>
            <a:off x="6256020" y="1166839"/>
            <a:ext cx="5733535" cy="5262979"/>
          </a:xfrm>
          <a:prstGeom prst="rect">
            <a:avLst/>
          </a:prstGeom>
          <a:noFill/>
        </p:spPr>
        <p:txBody>
          <a:bodyPr wrap="square" rtlCol="0">
            <a:spAutoFit/>
          </a:bodyPr>
          <a:lstStyle/>
          <a:p>
            <a:r>
              <a:rPr lang="en-GB" sz="2400" dirty="0" err="1"/>
              <a:t>Blohm</a:t>
            </a:r>
            <a:r>
              <a:rPr lang="en-GB" sz="2400" dirty="0"/>
              <a:t>, </a:t>
            </a:r>
            <a:r>
              <a:rPr lang="en-GB" sz="2400" dirty="0" err="1"/>
              <a:t>Kording</a:t>
            </a:r>
            <a:r>
              <a:rPr lang="en-GB" sz="2400" dirty="0"/>
              <a:t> &amp; </a:t>
            </a:r>
            <a:r>
              <a:rPr lang="en-GB" sz="2400" dirty="0" err="1"/>
              <a:t>Schrater</a:t>
            </a:r>
            <a:r>
              <a:rPr lang="en-GB" sz="2400" dirty="0"/>
              <a:t> (2020) </a:t>
            </a:r>
          </a:p>
          <a:p>
            <a:endParaRPr lang="en-GB" sz="2400" dirty="0"/>
          </a:p>
          <a:p>
            <a:r>
              <a:rPr lang="en-GB" sz="2400" dirty="0"/>
              <a:t>10 steps to modelling, split into four sections: </a:t>
            </a:r>
          </a:p>
          <a:p>
            <a:endParaRPr lang="en-GB" sz="2400" dirty="0"/>
          </a:p>
          <a:p>
            <a:r>
              <a:rPr lang="en-GB" sz="2400" b="1" dirty="0"/>
              <a:t>Framing the question </a:t>
            </a:r>
          </a:p>
          <a:p>
            <a:endParaRPr lang="en-GB" sz="2400" dirty="0"/>
          </a:p>
          <a:p>
            <a:r>
              <a:rPr lang="en-GB" sz="2400" dirty="0"/>
              <a:t>Step 1: Define the goal</a:t>
            </a:r>
          </a:p>
          <a:p>
            <a:endParaRPr lang="en-GB" sz="2400" dirty="0"/>
          </a:p>
          <a:p>
            <a:r>
              <a:rPr lang="en-GB" sz="2400" dirty="0"/>
              <a:t>Step 2: Literature review</a:t>
            </a:r>
          </a:p>
          <a:p>
            <a:endParaRPr lang="en-GB" sz="2400" dirty="0"/>
          </a:p>
          <a:p>
            <a:r>
              <a:rPr lang="en-GB" sz="2400" dirty="0"/>
              <a:t>Step 3: Identify ingredients</a:t>
            </a:r>
          </a:p>
          <a:p>
            <a:endParaRPr lang="en-GB" sz="2400" dirty="0"/>
          </a:p>
          <a:p>
            <a:r>
              <a:rPr lang="en-GB" sz="2400" dirty="0"/>
              <a:t>Step 4: Quantify hypotheses</a:t>
            </a:r>
          </a:p>
        </p:txBody>
      </p:sp>
      <p:pic>
        <p:nvPicPr>
          <p:cNvPr id="7" name="Picture 6">
            <a:extLst>
              <a:ext uri="{FF2B5EF4-FFF2-40B4-BE49-F238E27FC236}">
                <a16:creationId xmlns:a16="http://schemas.microsoft.com/office/drawing/2014/main" id="{F8AD1350-9788-49DA-A99E-ACA83FB683BC}"/>
              </a:ext>
            </a:extLst>
          </p:cNvPr>
          <p:cNvPicPr>
            <a:picLocks noChangeAspect="1"/>
          </p:cNvPicPr>
          <p:nvPr/>
        </p:nvPicPr>
        <p:blipFill rotWithShape="1">
          <a:blip r:embed="rId5">
            <a:alphaModFix amt="25000"/>
          </a:blip>
          <a:srcRect l="30562" t="60478" r="31938" b="5508"/>
          <a:stretch/>
        </p:blipFill>
        <p:spPr>
          <a:xfrm>
            <a:off x="592710" y="3893825"/>
            <a:ext cx="4823459" cy="2459744"/>
          </a:xfrm>
          <a:prstGeom prst="rect">
            <a:avLst/>
          </a:prstGeom>
        </p:spPr>
      </p:pic>
      <p:pic>
        <p:nvPicPr>
          <p:cNvPr id="2" name="Recorded Sound slide 8">
            <a:hlinkClick r:id="" action="ppaction://media"/>
            <a:extLst>
              <a:ext uri="{FF2B5EF4-FFF2-40B4-BE49-F238E27FC236}">
                <a16:creationId xmlns:a16="http://schemas.microsoft.com/office/drawing/2014/main" id="{12DB252D-3465-4011-BB19-80E065C0052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94490" y="6048769"/>
            <a:ext cx="609600" cy="609600"/>
          </a:xfrm>
          <a:prstGeom prst="rect">
            <a:avLst/>
          </a:prstGeom>
        </p:spPr>
      </p:pic>
    </p:spTree>
    <p:extLst>
      <p:ext uri="{BB962C8B-B14F-4D97-AF65-F5344CB8AC3E}">
        <p14:creationId xmlns:p14="http://schemas.microsoft.com/office/powerpoint/2010/main" val="2193616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543F6-13A7-4A08-A970-D332E322BC20}"/>
              </a:ext>
            </a:extLst>
          </p:cNvPr>
          <p:cNvSpPr>
            <a:spLocks noGrp="1"/>
          </p:cNvSpPr>
          <p:nvPr>
            <p:ph type="title"/>
          </p:nvPr>
        </p:nvSpPr>
        <p:spPr>
          <a:xfrm>
            <a:off x="411892" y="325010"/>
            <a:ext cx="5684108" cy="912573"/>
          </a:xfrm>
        </p:spPr>
        <p:txBody>
          <a:bodyPr>
            <a:normAutofit/>
          </a:bodyPr>
          <a:lstStyle/>
          <a:p>
            <a:r>
              <a:rPr lang="en-GB" sz="3400" b="1" dirty="0"/>
              <a:t>Step 1 – Define the goal</a:t>
            </a:r>
          </a:p>
        </p:txBody>
      </p:sp>
      <p:sp>
        <p:nvSpPr>
          <p:cNvPr id="4" name="TextBox 3">
            <a:extLst>
              <a:ext uri="{FF2B5EF4-FFF2-40B4-BE49-F238E27FC236}">
                <a16:creationId xmlns:a16="http://schemas.microsoft.com/office/drawing/2014/main" id="{C986790C-9D83-4AFD-9C6B-4FB411E07A9B}"/>
              </a:ext>
            </a:extLst>
          </p:cNvPr>
          <p:cNvSpPr txBox="1"/>
          <p:nvPr/>
        </p:nvSpPr>
        <p:spPr>
          <a:xfrm>
            <a:off x="11032524" y="373873"/>
            <a:ext cx="1021492" cy="461665"/>
          </a:xfrm>
          <a:prstGeom prst="rect">
            <a:avLst/>
          </a:prstGeom>
          <a:noFill/>
        </p:spPr>
        <p:txBody>
          <a:bodyPr wrap="square" rtlCol="0">
            <a:spAutoFit/>
          </a:bodyPr>
          <a:lstStyle/>
          <a:p>
            <a:r>
              <a:rPr lang="en-GB" sz="2400" dirty="0"/>
              <a:t>Step 1</a:t>
            </a:r>
          </a:p>
        </p:txBody>
      </p:sp>
      <p:sp>
        <p:nvSpPr>
          <p:cNvPr id="5" name="TextBox 4">
            <a:extLst>
              <a:ext uri="{FF2B5EF4-FFF2-40B4-BE49-F238E27FC236}">
                <a16:creationId xmlns:a16="http://schemas.microsoft.com/office/drawing/2014/main" id="{495A405E-76C4-4FC0-82FB-0B3B28CF3F99}"/>
              </a:ext>
            </a:extLst>
          </p:cNvPr>
          <p:cNvSpPr txBox="1"/>
          <p:nvPr/>
        </p:nvSpPr>
        <p:spPr>
          <a:xfrm>
            <a:off x="247134" y="1237583"/>
            <a:ext cx="11565924" cy="430887"/>
          </a:xfrm>
          <a:prstGeom prst="rect">
            <a:avLst/>
          </a:prstGeom>
          <a:solidFill>
            <a:schemeClr val="accent5">
              <a:lumMod val="20000"/>
              <a:lumOff val="80000"/>
            </a:schemeClr>
          </a:solidFill>
          <a:ln>
            <a:solidFill>
              <a:schemeClr val="accent5">
                <a:lumMod val="20000"/>
                <a:lumOff val="80000"/>
              </a:schemeClr>
            </a:solidFill>
          </a:ln>
        </p:spPr>
        <p:txBody>
          <a:bodyPr wrap="square" rtlCol="0">
            <a:spAutoFit/>
          </a:bodyPr>
          <a:lstStyle/>
          <a:p>
            <a:r>
              <a:rPr lang="en-GB" sz="2200" dirty="0"/>
              <a:t>PURPOSE: Find a phenomenon and ask a question</a:t>
            </a:r>
          </a:p>
        </p:txBody>
      </p:sp>
      <p:sp>
        <p:nvSpPr>
          <p:cNvPr id="8" name="Content Placeholder 2">
            <a:extLst>
              <a:ext uri="{FF2B5EF4-FFF2-40B4-BE49-F238E27FC236}">
                <a16:creationId xmlns:a16="http://schemas.microsoft.com/office/drawing/2014/main" id="{6BC89469-BC8C-4E05-9F23-5C2B19FAE179}"/>
              </a:ext>
            </a:extLst>
          </p:cNvPr>
          <p:cNvSpPr>
            <a:spLocks noGrp="1"/>
          </p:cNvSpPr>
          <p:nvPr>
            <p:ph idx="1"/>
          </p:nvPr>
        </p:nvSpPr>
        <p:spPr>
          <a:xfrm>
            <a:off x="634482" y="2351314"/>
            <a:ext cx="8593956" cy="3269103"/>
          </a:xfrm>
        </p:spPr>
        <p:txBody>
          <a:bodyPr>
            <a:normAutofit lnSpcReduction="10000"/>
          </a:bodyPr>
          <a:lstStyle/>
          <a:p>
            <a:pPr marL="0" indent="0">
              <a:buNone/>
            </a:pPr>
            <a:r>
              <a:rPr lang="en-GB" sz="2600" dirty="0"/>
              <a:t>Define meaningful modelling question </a:t>
            </a:r>
          </a:p>
          <a:p>
            <a:pPr marL="0" indent="0">
              <a:buNone/>
            </a:pPr>
            <a:endParaRPr lang="en-GB" sz="2600" dirty="0"/>
          </a:p>
          <a:p>
            <a:pPr marL="0" indent="0">
              <a:buNone/>
            </a:pPr>
            <a:r>
              <a:rPr lang="en-GB" sz="2600" i="1" dirty="0"/>
              <a:t>What should the model do and not do?</a:t>
            </a:r>
          </a:p>
          <a:p>
            <a:r>
              <a:rPr lang="en-GB" sz="2600" dirty="0"/>
              <a:t>Demarcate aspects of data </a:t>
            </a:r>
          </a:p>
          <a:p>
            <a:r>
              <a:rPr lang="en-GB" sz="2600" dirty="0"/>
              <a:t>Identify observations that model will not address</a:t>
            </a:r>
          </a:p>
          <a:p>
            <a:r>
              <a:rPr lang="en-GB" sz="2600" dirty="0"/>
              <a:t>Define stopping criteria</a:t>
            </a:r>
          </a:p>
          <a:p>
            <a:r>
              <a:rPr lang="en-GB" sz="2600" dirty="0"/>
              <a:t>Determine evaluation criteria</a:t>
            </a:r>
          </a:p>
        </p:txBody>
      </p:sp>
      <p:sp>
        <p:nvSpPr>
          <p:cNvPr id="13" name="TextBox 12">
            <a:extLst>
              <a:ext uri="{FF2B5EF4-FFF2-40B4-BE49-F238E27FC236}">
                <a16:creationId xmlns:a16="http://schemas.microsoft.com/office/drawing/2014/main" id="{4600C5C7-2884-4F6D-BBA8-8FA024A6037C}"/>
              </a:ext>
            </a:extLst>
          </p:cNvPr>
          <p:cNvSpPr txBox="1"/>
          <p:nvPr/>
        </p:nvSpPr>
        <p:spPr>
          <a:xfrm>
            <a:off x="8977802" y="2581043"/>
            <a:ext cx="2565468" cy="1292662"/>
          </a:xfrm>
          <a:prstGeom prst="rect">
            <a:avLst/>
          </a:prstGeom>
          <a:noFill/>
          <a:ln w="28575">
            <a:solidFill>
              <a:schemeClr val="accent6">
                <a:lumMod val="20000"/>
                <a:lumOff val="80000"/>
              </a:schemeClr>
            </a:solidFill>
          </a:ln>
        </p:spPr>
        <p:txBody>
          <a:bodyPr wrap="square" rtlCol="0">
            <a:spAutoFit/>
          </a:bodyPr>
          <a:lstStyle/>
          <a:p>
            <a:pPr marL="342900" indent="-342900">
              <a:buFont typeface="Arial" panose="020B0604020202020204" pitchFamily="34" charset="0"/>
              <a:buChar char="•"/>
            </a:pPr>
            <a:r>
              <a:rPr lang="en-GB" sz="2600" dirty="0"/>
              <a:t>Be clear</a:t>
            </a:r>
          </a:p>
          <a:p>
            <a:pPr marL="342900" indent="-342900">
              <a:buFont typeface="Arial" panose="020B0604020202020204" pitchFamily="34" charset="0"/>
              <a:buChar char="•"/>
            </a:pPr>
            <a:r>
              <a:rPr lang="en-GB" sz="2600" dirty="0"/>
              <a:t>Be precise</a:t>
            </a:r>
          </a:p>
          <a:p>
            <a:pPr marL="342900" indent="-342900">
              <a:buFont typeface="Arial" panose="020B0604020202020204" pitchFamily="34" charset="0"/>
              <a:buChar char="•"/>
            </a:pPr>
            <a:r>
              <a:rPr lang="en-GB" sz="2600" dirty="0"/>
              <a:t>Be specific</a:t>
            </a:r>
          </a:p>
        </p:txBody>
      </p:sp>
      <p:pic>
        <p:nvPicPr>
          <p:cNvPr id="6" name="Recorded Sound slide 9">
            <a:hlinkClick r:id="" action="ppaction://media"/>
            <a:extLst>
              <a:ext uri="{FF2B5EF4-FFF2-40B4-BE49-F238E27FC236}">
                <a16:creationId xmlns:a16="http://schemas.microsoft.com/office/drawing/2014/main" id="{FF76C9D3-C8FB-43BD-82FF-87A0E04FABC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44889" y="6179327"/>
            <a:ext cx="609600" cy="609600"/>
          </a:xfrm>
          <a:prstGeom prst="rect">
            <a:avLst/>
          </a:prstGeom>
        </p:spPr>
      </p:pic>
    </p:spTree>
    <p:extLst>
      <p:ext uri="{BB962C8B-B14F-4D97-AF65-F5344CB8AC3E}">
        <p14:creationId xmlns:p14="http://schemas.microsoft.com/office/powerpoint/2010/main" val="3416752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8939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6"/>
                </p:tgtEl>
              </p:cMediaNode>
            </p:audio>
          </p:childTnLst>
        </p:cTn>
      </p:par>
    </p:tnLst>
    <p:bldLst>
      <p:bldP spid="8" grpId="0" uiExpand="1" build="p"/>
      <p:bldP spid="1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E80EAD724FECA4C9BA048A878E8D6FF" ma:contentTypeVersion="2" ma:contentTypeDescription="Create a new document." ma:contentTypeScope="" ma:versionID="fae20367188b4cb0d5d74ac6b77ec01c">
  <xsd:schema xmlns:xsd="http://www.w3.org/2001/XMLSchema" xmlns:xs="http://www.w3.org/2001/XMLSchema" xmlns:p="http://schemas.microsoft.com/office/2006/metadata/properties" xmlns:ns2="b9042272-4aee-4ca7-abd1-b282e4640375" targetNamespace="http://schemas.microsoft.com/office/2006/metadata/properties" ma:root="true" ma:fieldsID="29d294aec7edca6886da2b0a6553bd9a" ns2:_="">
    <xsd:import namespace="b9042272-4aee-4ca7-abd1-b282e4640375"/>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9042272-4aee-4ca7-abd1-b282e464037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39842C9-FDB4-4E3F-BB91-B31689D82195}">
  <ds:schemaRefs>
    <ds:schemaRef ds:uri="http://purl.org/dc/terms/"/>
    <ds:schemaRef ds:uri="http://schemas.openxmlformats.org/package/2006/metadata/core-properties"/>
    <ds:schemaRef ds:uri="http://purl.org/dc/dcmitype/"/>
    <ds:schemaRef ds:uri="b9042272-4aee-4ca7-abd1-b282e4640375"/>
    <ds:schemaRef ds:uri="http://purl.org/dc/elements/1.1/"/>
    <ds:schemaRef ds:uri="http://schemas.microsoft.com/office/2006/metadata/properties"/>
    <ds:schemaRef ds:uri="http://schemas.microsoft.com/office/2006/documentManagement/types"/>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ADC7E9F6-9063-431F-BE6A-65798108FBD1}">
  <ds:schemaRefs>
    <ds:schemaRef ds:uri="http://schemas.microsoft.com/sharepoint/v3/contenttype/forms"/>
  </ds:schemaRefs>
</ds:datastoreItem>
</file>

<file path=customXml/itemProps3.xml><?xml version="1.0" encoding="utf-8"?>
<ds:datastoreItem xmlns:ds="http://schemas.openxmlformats.org/officeDocument/2006/customXml" ds:itemID="{134EE58E-D3C3-4DE7-BA78-6DAF23AD3E5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9042272-4aee-4ca7-abd1-b282e464037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8024</TotalTime>
  <Words>5106</Words>
  <Application>Microsoft Office PowerPoint</Application>
  <PresentationFormat>Laajakuva</PresentationFormat>
  <Paragraphs>674</Paragraphs>
  <Slides>39</Slides>
  <Notes>36</Notes>
  <HiddenSlides>0</HiddenSlides>
  <MMClips>35</MMClips>
  <ScaleCrop>false</ScaleCrop>
  <HeadingPairs>
    <vt:vector size="6" baseType="variant">
      <vt:variant>
        <vt:lpstr>Käytetyt fontit</vt:lpstr>
      </vt:variant>
      <vt:variant>
        <vt:i4>3</vt:i4>
      </vt:variant>
      <vt:variant>
        <vt:lpstr>Teema</vt:lpstr>
      </vt:variant>
      <vt:variant>
        <vt:i4>1</vt:i4>
      </vt:variant>
      <vt:variant>
        <vt:lpstr>Dian otsikot</vt:lpstr>
      </vt:variant>
      <vt:variant>
        <vt:i4>39</vt:i4>
      </vt:variant>
    </vt:vector>
  </HeadingPairs>
  <TitlesOfParts>
    <vt:vector size="43" baseType="lpstr">
      <vt:lpstr>Arial</vt:lpstr>
      <vt:lpstr>Calibri</vt:lpstr>
      <vt:lpstr>Calibri Light</vt:lpstr>
      <vt:lpstr>Office Theme</vt:lpstr>
      <vt:lpstr>Computational modelling</vt:lpstr>
      <vt:lpstr>PowerPoint-esitys</vt:lpstr>
      <vt:lpstr>PowerPoint-esitys</vt:lpstr>
      <vt:lpstr>Why is this useful?</vt:lpstr>
      <vt:lpstr>PowerPoint-esitys</vt:lpstr>
      <vt:lpstr>PowerPoint-esitys</vt:lpstr>
      <vt:lpstr>PowerPoint-esitys</vt:lpstr>
      <vt:lpstr>PowerPoint-esitys</vt:lpstr>
      <vt:lpstr>Step 1 – Define the goal</vt:lpstr>
      <vt:lpstr>Step 1 – Define the goal</vt:lpstr>
      <vt:lpstr>Step 2 – Literature review</vt:lpstr>
      <vt:lpstr>Step 3 – Identify ingredients</vt:lpstr>
      <vt:lpstr>Experimental design</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Experimental design (brief reminder)</vt:lpstr>
      <vt:lpstr>PowerPoint-esitys</vt:lpstr>
      <vt:lpstr>Experimental design (brief reminder)</vt:lpstr>
      <vt:lpstr>PowerPoint-esitys</vt:lpstr>
      <vt:lpstr>PowerPoint-esitys</vt:lpstr>
      <vt:lpstr>PowerPoint-esitys</vt:lpstr>
      <vt:lpstr>PowerPoint-esitys</vt:lpstr>
      <vt:lpstr>PowerPoint-esitys</vt:lpstr>
      <vt:lpstr>PowerPoint-esitys</vt:lpstr>
      <vt:lpstr>PowerPoint-esitys</vt:lpstr>
      <vt:lpstr>PowerPoint-esitys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Computational modelling</dc:title>
  <dc:creator>Kirsten Thomas</dc:creator>
  <cp:lastModifiedBy> </cp:lastModifiedBy>
  <cp:revision>518</cp:revision>
  <dcterms:created xsi:type="dcterms:W3CDTF">2020-04-26T13:53:01Z</dcterms:created>
  <dcterms:modified xsi:type="dcterms:W3CDTF">2020-05-29T09:30:19Z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0x0101005E80EAD724FECA4C9BA048A878E8D6FF</vt:lpwstr>
  </property>
</Properties>
</file>