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8" r:id="rId3"/>
    <p:sldId id="261" r:id="rId4"/>
    <p:sldId id="296" r:id="rId5"/>
    <p:sldId id="306" r:id="rId6"/>
    <p:sldId id="297" r:id="rId7"/>
    <p:sldId id="264" r:id="rId8"/>
    <p:sldId id="266" r:id="rId9"/>
    <p:sldId id="295" r:id="rId10"/>
    <p:sldId id="302" r:id="rId11"/>
    <p:sldId id="304" r:id="rId12"/>
    <p:sldId id="305" r:id="rId13"/>
    <p:sldId id="274" r:id="rId14"/>
    <p:sldId id="307" r:id="rId15"/>
    <p:sldId id="275" r:id="rId16"/>
    <p:sldId id="276" r:id="rId17"/>
    <p:sldId id="278" r:id="rId18"/>
    <p:sldId id="279" r:id="rId19"/>
    <p:sldId id="280" r:id="rId20"/>
    <p:sldId id="281" r:id="rId21"/>
    <p:sldId id="277" r:id="rId22"/>
    <p:sldId id="303" r:id="rId23"/>
    <p:sldId id="262" r:id="rId24"/>
    <p:sldId id="263" r:id="rId25"/>
    <p:sldId id="299" r:id="rId26"/>
    <p:sldId id="265" r:id="rId27"/>
    <p:sldId id="300" r:id="rId28"/>
    <p:sldId id="267" r:id="rId29"/>
    <p:sldId id="268" r:id="rId30"/>
    <p:sldId id="269" r:id="rId31"/>
    <p:sldId id="270" r:id="rId32"/>
    <p:sldId id="271" r:id="rId33"/>
    <p:sldId id="272"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edict Greenwood" initials="BG" lastIdx="12" clrIdx="0">
    <p:extLst>
      <p:ext uri="{19B8F6BF-5375-455C-9EA6-DF929625EA0E}">
        <p15:presenceInfo xmlns:p15="http://schemas.microsoft.com/office/powerpoint/2012/main" userId="f15bdf26d6cc13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88"/>
    <a:srgbClr val="9D22B2"/>
    <a:srgbClr val="00BCD6"/>
    <a:srgbClr val="48B24C"/>
    <a:srgbClr val="FAD000"/>
    <a:srgbClr val="ADD67D"/>
    <a:srgbClr val="0B74D5"/>
    <a:srgbClr val="00FFFF"/>
    <a:srgbClr val="EA7600"/>
    <a:srgbClr val="B2B3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2" autoAdjust="0"/>
    <p:restoredTop sz="86328" autoAdjust="0"/>
  </p:normalViewPr>
  <p:slideViewPr>
    <p:cSldViewPr snapToGrid="0" snapToObjects="1">
      <p:cViewPr varScale="1">
        <p:scale>
          <a:sx n="118" d="100"/>
          <a:sy n="118" d="100"/>
        </p:scale>
        <p:origin x="1088"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7A848-CEE9-2E4C-88D4-3A15E34C9D1F}" type="datetimeFigureOut">
              <a:rPr lang="en-US" smtClean="0"/>
              <a:t>5/14/21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2AD9B-210B-A545-8A1E-463FED0920B4}" type="slidenum">
              <a:rPr lang="en-US" smtClean="0"/>
              <a:t>‹#›</a:t>
            </a:fld>
            <a:endParaRPr lang="en-US"/>
          </a:p>
        </p:txBody>
      </p:sp>
    </p:spTree>
    <p:extLst>
      <p:ext uri="{BB962C8B-B14F-4D97-AF65-F5344CB8AC3E}">
        <p14:creationId xmlns:p14="http://schemas.microsoft.com/office/powerpoint/2010/main" val="199385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a:t>
            </a:fld>
            <a:endParaRPr lang="en-US"/>
          </a:p>
        </p:txBody>
      </p:sp>
    </p:spTree>
    <p:extLst>
      <p:ext uri="{BB962C8B-B14F-4D97-AF65-F5344CB8AC3E}">
        <p14:creationId xmlns:p14="http://schemas.microsoft.com/office/powerpoint/2010/main" val="1357499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everybody and thank you for coming. Today, </a:t>
            </a:r>
            <a:r>
              <a:rPr lang="en-US" dirty="0" err="1"/>
              <a:t>Cuiting</a:t>
            </a:r>
            <a:r>
              <a:rPr lang="en-US" dirty="0"/>
              <a:t>, Kathy and myself are going to give you an overview of pupillometry. I am going to explain the physiology of the pupil response and the significance of the Locus Coeruleus. </a:t>
            </a:r>
            <a:r>
              <a:rPr lang="en-US" dirty="0" err="1"/>
              <a:t>Cuiting</a:t>
            </a:r>
            <a:r>
              <a:rPr lang="en-US" dirty="0"/>
              <a:t> is then going to walk you through a case study of a pupillometry experiment in the field of autism research to really illustrate how pupillometry can answer a research question. </a:t>
            </a:r>
            <a:r>
              <a:rPr lang="en-US" dirty="0" err="1"/>
              <a:t>Cuiting</a:t>
            </a:r>
            <a:r>
              <a:rPr lang="en-US" dirty="0"/>
              <a:t> will also explain how to set up a pupillometry experiment and Kathy will go through the key steps in the analysis of pupillometry data.</a:t>
            </a:r>
          </a:p>
        </p:txBody>
      </p:sp>
      <p:sp>
        <p:nvSpPr>
          <p:cNvPr id="4" name="Slide Number Placeholder 3"/>
          <p:cNvSpPr>
            <a:spLocks noGrp="1"/>
          </p:cNvSpPr>
          <p:nvPr>
            <p:ph type="sldNum" sz="quarter" idx="5"/>
          </p:nvPr>
        </p:nvSpPr>
        <p:spPr/>
        <p:txBody>
          <a:bodyPr/>
          <a:lstStyle/>
          <a:p>
            <a:fld id="{0F02AD9B-210B-A545-8A1E-463FED0920B4}" type="slidenum">
              <a:rPr lang="en-US" smtClean="0"/>
              <a:t>10</a:t>
            </a:fld>
            <a:endParaRPr lang="en-US"/>
          </a:p>
        </p:txBody>
      </p:sp>
    </p:spTree>
    <p:extLst>
      <p:ext uri="{BB962C8B-B14F-4D97-AF65-F5344CB8AC3E}">
        <p14:creationId xmlns:p14="http://schemas.microsoft.com/office/powerpoint/2010/main" val="147478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11</a:t>
            </a:fld>
            <a:endParaRPr lang="en-US"/>
          </a:p>
        </p:txBody>
      </p:sp>
    </p:spTree>
    <p:extLst>
      <p:ext uri="{BB962C8B-B14F-4D97-AF65-F5344CB8AC3E}">
        <p14:creationId xmlns:p14="http://schemas.microsoft.com/office/powerpoint/2010/main" val="108747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12</a:t>
            </a:fld>
            <a:endParaRPr lang="en-US"/>
          </a:p>
        </p:txBody>
      </p:sp>
    </p:spTree>
    <p:extLst>
      <p:ext uri="{BB962C8B-B14F-4D97-AF65-F5344CB8AC3E}">
        <p14:creationId xmlns:p14="http://schemas.microsoft.com/office/powerpoint/2010/main" val="3860916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13</a:t>
            </a:fld>
            <a:endParaRPr lang="en-US"/>
          </a:p>
        </p:txBody>
      </p:sp>
    </p:spTree>
    <p:extLst>
      <p:ext uri="{BB962C8B-B14F-4D97-AF65-F5344CB8AC3E}">
        <p14:creationId xmlns:p14="http://schemas.microsoft.com/office/powerpoint/2010/main" val="184998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14</a:t>
            </a:fld>
            <a:endParaRPr lang="en-US"/>
          </a:p>
        </p:txBody>
      </p:sp>
    </p:spTree>
    <p:extLst>
      <p:ext uri="{BB962C8B-B14F-4D97-AF65-F5344CB8AC3E}">
        <p14:creationId xmlns:p14="http://schemas.microsoft.com/office/powerpoint/2010/main" val="601753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15</a:t>
            </a:fld>
            <a:endParaRPr lang="en-US"/>
          </a:p>
        </p:txBody>
      </p:sp>
    </p:spTree>
    <p:extLst>
      <p:ext uri="{BB962C8B-B14F-4D97-AF65-F5344CB8AC3E}">
        <p14:creationId xmlns:p14="http://schemas.microsoft.com/office/powerpoint/2010/main" val="3318473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16</a:t>
            </a:fld>
            <a:endParaRPr lang="en-US"/>
          </a:p>
        </p:txBody>
      </p:sp>
    </p:spTree>
    <p:extLst>
      <p:ext uri="{BB962C8B-B14F-4D97-AF65-F5344CB8AC3E}">
        <p14:creationId xmlns:p14="http://schemas.microsoft.com/office/powerpoint/2010/main" val="1387777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02AD9B-210B-A545-8A1E-463FED0920B4}" type="slidenum">
              <a:rPr lang="en-US" smtClean="0"/>
              <a:t>17</a:t>
            </a:fld>
            <a:endParaRPr lang="en-US"/>
          </a:p>
        </p:txBody>
      </p:sp>
    </p:spTree>
    <p:extLst>
      <p:ext uri="{BB962C8B-B14F-4D97-AF65-F5344CB8AC3E}">
        <p14:creationId xmlns:p14="http://schemas.microsoft.com/office/powerpoint/2010/main" val="2482373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18</a:t>
            </a:fld>
            <a:endParaRPr lang="en-US"/>
          </a:p>
        </p:txBody>
      </p:sp>
    </p:spTree>
    <p:extLst>
      <p:ext uri="{BB962C8B-B14F-4D97-AF65-F5344CB8AC3E}">
        <p14:creationId xmlns:p14="http://schemas.microsoft.com/office/powerpoint/2010/main" val="1485601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02AD9B-210B-A545-8A1E-463FED0920B4}" type="slidenum">
              <a:rPr lang="en-US" smtClean="0"/>
              <a:t>19</a:t>
            </a:fld>
            <a:endParaRPr lang="en-US"/>
          </a:p>
        </p:txBody>
      </p:sp>
    </p:spTree>
    <p:extLst>
      <p:ext uri="{BB962C8B-B14F-4D97-AF65-F5344CB8AC3E}">
        <p14:creationId xmlns:p14="http://schemas.microsoft.com/office/powerpoint/2010/main" val="63054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everybody and thank you for coming. Today, </a:t>
            </a:r>
            <a:r>
              <a:rPr lang="en-US" dirty="0" err="1"/>
              <a:t>Cuiting</a:t>
            </a:r>
            <a:r>
              <a:rPr lang="en-US" dirty="0"/>
              <a:t>, Kathy and myself are going to give you an overview of pupillometry. I am going to explain the physiology of the pupil response and the significance of the Locus Coeruleus. </a:t>
            </a:r>
            <a:r>
              <a:rPr lang="en-US" dirty="0" err="1"/>
              <a:t>Cuiting</a:t>
            </a:r>
            <a:r>
              <a:rPr lang="en-US" dirty="0"/>
              <a:t> is then going to walk you through a case study of a pupillometry experiment and will explain how to set up a pupillometry experiment. And lastly, Kathy will finish off by going through the key steps in the analysis of pupillometry data.</a:t>
            </a:r>
          </a:p>
        </p:txBody>
      </p:sp>
      <p:sp>
        <p:nvSpPr>
          <p:cNvPr id="4" name="Slide Number Placeholder 3"/>
          <p:cNvSpPr>
            <a:spLocks noGrp="1"/>
          </p:cNvSpPr>
          <p:nvPr>
            <p:ph type="sldNum" sz="quarter" idx="5"/>
          </p:nvPr>
        </p:nvSpPr>
        <p:spPr/>
        <p:txBody>
          <a:bodyPr/>
          <a:lstStyle/>
          <a:p>
            <a:fld id="{0F02AD9B-210B-A545-8A1E-463FED0920B4}" type="slidenum">
              <a:rPr lang="en-US" smtClean="0"/>
              <a:t>2</a:t>
            </a:fld>
            <a:endParaRPr lang="en-US"/>
          </a:p>
        </p:txBody>
      </p:sp>
    </p:spTree>
    <p:extLst>
      <p:ext uri="{BB962C8B-B14F-4D97-AF65-F5344CB8AC3E}">
        <p14:creationId xmlns:p14="http://schemas.microsoft.com/office/powerpoint/2010/main" val="2033570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20</a:t>
            </a:fld>
            <a:endParaRPr lang="en-US"/>
          </a:p>
        </p:txBody>
      </p:sp>
    </p:spTree>
    <p:extLst>
      <p:ext uri="{BB962C8B-B14F-4D97-AF65-F5344CB8AC3E}">
        <p14:creationId xmlns:p14="http://schemas.microsoft.com/office/powerpoint/2010/main" val="3916866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21</a:t>
            </a:fld>
            <a:endParaRPr lang="en-US"/>
          </a:p>
        </p:txBody>
      </p:sp>
    </p:spTree>
    <p:extLst>
      <p:ext uri="{BB962C8B-B14F-4D97-AF65-F5344CB8AC3E}">
        <p14:creationId xmlns:p14="http://schemas.microsoft.com/office/powerpoint/2010/main" val="348303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everybody and thank you for coming. Today, </a:t>
            </a:r>
            <a:r>
              <a:rPr lang="en-US" dirty="0" err="1"/>
              <a:t>Cuiting</a:t>
            </a:r>
            <a:r>
              <a:rPr lang="en-US" dirty="0"/>
              <a:t>, Kathy and myself are going to give you an overview of pupillometry. I am going to explain the physiology of the pupil response and the significance of the Locus Coeruleus. </a:t>
            </a:r>
            <a:r>
              <a:rPr lang="en-US" dirty="0" err="1"/>
              <a:t>Cuiting</a:t>
            </a:r>
            <a:r>
              <a:rPr lang="en-US" dirty="0"/>
              <a:t> is then going to walk you through a case study of a pupillometry experiment in the field of autism research to really illustrate how pupillometry can answer a research question. </a:t>
            </a:r>
            <a:r>
              <a:rPr lang="en-US" dirty="0" err="1"/>
              <a:t>Cuiting</a:t>
            </a:r>
            <a:r>
              <a:rPr lang="en-US" dirty="0"/>
              <a:t> will also explain how to set up a pupillometry experiment and Kathy will go through the key steps in the analysis of pupillometry data.</a:t>
            </a:r>
          </a:p>
        </p:txBody>
      </p:sp>
      <p:sp>
        <p:nvSpPr>
          <p:cNvPr id="4" name="Slide Number Placeholder 3"/>
          <p:cNvSpPr>
            <a:spLocks noGrp="1"/>
          </p:cNvSpPr>
          <p:nvPr>
            <p:ph type="sldNum" sz="quarter" idx="5"/>
          </p:nvPr>
        </p:nvSpPr>
        <p:spPr/>
        <p:txBody>
          <a:bodyPr/>
          <a:lstStyle/>
          <a:p>
            <a:fld id="{0F02AD9B-210B-A545-8A1E-463FED0920B4}" type="slidenum">
              <a:rPr lang="en-US" smtClean="0"/>
              <a:t>22</a:t>
            </a:fld>
            <a:endParaRPr lang="en-US"/>
          </a:p>
        </p:txBody>
      </p:sp>
    </p:spTree>
    <p:extLst>
      <p:ext uri="{BB962C8B-B14F-4D97-AF65-F5344CB8AC3E}">
        <p14:creationId xmlns:p14="http://schemas.microsoft.com/office/powerpoint/2010/main" val="188202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Seeing as it’s around lunchtime and people might be a bit hungry or sleepy, we thought we would start with a little video of a pupil response that we found entertaining.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pupil is the black circle at the </a:t>
            </a:r>
            <a:r>
              <a:rPr lang="en-US" dirty="0" err="1"/>
              <a:t>centre</a:t>
            </a:r>
            <a:r>
              <a:rPr lang="en-US" dirty="0"/>
              <a:t> of the eye and is the point at which light passes through the lens. The pupil is surrounded by the iris, which is the </a:t>
            </a:r>
            <a:r>
              <a:rPr lang="en-US" dirty="0" err="1"/>
              <a:t>coloured</a:t>
            </a:r>
            <a:r>
              <a:rPr lang="en-US" dirty="0"/>
              <a:t> part of the eye. The iris is a set of two smooth muscles, which work together to control the diameter of the pupil, and therefore control how much light enters the eye. </a:t>
            </a:r>
            <a:r>
              <a:rPr lang="en-GB" sz="1200" kern="1200" dirty="0">
                <a:solidFill>
                  <a:schemeClr val="tx1"/>
                </a:solidFill>
                <a:effectLst/>
                <a:latin typeface="+mn-lt"/>
                <a:ea typeface="+mn-ea"/>
                <a:cs typeface="+mn-cs"/>
              </a:rPr>
              <a:t>The diameter of the human pupil can range from 2 to 8 mm; therefore, the pupil can change the amount of light that enters the eye by a factor of roughly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muscle in the iris is the sphincter pupillae, which runs around the inside edge of the iris. It is shown in green on the bottom images. When the iris sphincter muscle contracts, it tightens the inner side of the iris, causing the pupil to constrict. The iris sphincter is innervated by the parasympathetic nervous system, the part of the autonomic nervous system that is involved in homeostasis (i.e. keeping the body in stable condition). Parasympathetic signalling dominates during rest, which is why when we are resting, our pupils are comparatively small.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muscle is the dilator pupillae, which radiates out from the pupil and connect the interior edge of the iris with the exterior edge. In the top image, you can clearly see the strands of this muscle radiating outwards and in the bottom image, the strands are shown in yellow. When the iris dilator muscle contracts, it pulls the inner side of the iris outward, causing the pupil to dilate. The iris dilator muscle is controlled by the sympathetic nervous system, the part of the autonomic nervous system that is involved in arousal, wakefulness, and the fight-or-flight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the cat video does show us is that pupil responses are not just seen in humans, but are conserved across different species. And that tells us the mechanisms involved in them are likely to be evolutionarily important. </a:t>
            </a:r>
          </a:p>
        </p:txBody>
      </p:sp>
      <p:sp>
        <p:nvSpPr>
          <p:cNvPr id="4" name="Slide Number Placeholder 3"/>
          <p:cNvSpPr>
            <a:spLocks noGrp="1"/>
          </p:cNvSpPr>
          <p:nvPr>
            <p:ph type="sldNum" sz="quarter" idx="5"/>
          </p:nvPr>
        </p:nvSpPr>
        <p:spPr/>
        <p:txBody>
          <a:bodyPr/>
          <a:lstStyle/>
          <a:p>
            <a:fld id="{0F02AD9B-210B-A545-8A1E-463FED0920B4}" type="slidenum">
              <a:rPr lang="en-US" smtClean="0"/>
              <a:t>3</a:t>
            </a:fld>
            <a:endParaRPr lang="en-US"/>
          </a:p>
        </p:txBody>
      </p:sp>
    </p:spTree>
    <p:extLst>
      <p:ext uri="{BB962C8B-B14F-4D97-AF65-F5344CB8AC3E}">
        <p14:creationId xmlns:p14="http://schemas.microsoft.com/office/powerpoint/2010/main" val="347294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pupil changes its size in response to three distinct kinds of stimuli: firstly, it constricts in response to brightness, called the pupil light response. You can observe this response yourself next time you look in the mirror. If you close your eyes then open them you will see your pupils shrinking. The pupil also constricts when viewing objects very close to your eyes (called the </a:t>
            </a:r>
            <a:r>
              <a:rPr lang="en-GB" sz="1200" i="1" kern="1200" dirty="0">
                <a:solidFill>
                  <a:schemeClr val="tx1"/>
                </a:solidFill>
                <a:effectLst/>
                <a:latin typeface="+mn-lt"/>
                <a:ea typeface="+mn-ea"/>
                <a:cs typeface="+mn-cs"/>
              </a:rPr>
              <a:t>pupil near response</a:t>
            </a:r>
            <a:r>
              <a:rPr lang="en-GB" sz="1200" kern="1200" dirty="0">
                <a:solidFill>
                  <a:schemeClr val="tx1"/>
                </a:solidFill>
                <a:effectLst/>
                <a:latin typeface="+mn-lt"/>
                <a:ea typeface="+mn-ea"/>
                <a:cs typeface="+mn-cs"/>
              </a:rPr>
              <a:t>). The third response is called the </a:t>
            </a:r>
            <a:r>
              <a:rPr lang="en-GB" sz="1200" i="1" kern="1200" dirty="0">
                <a:solidFill>
                  <a:schemeClr val="tx1"/>
                </a:solidFill>
                <a:effectLst/>
                <a:latin typeface="+mn-lt"/>
                <a:ea typeface="+mn-ea"/>
                <a:cs typeface="+mn-cs"/>
              </a:rPr>
              <a:t>psychosensory pupil response, </a:t>
            </a:r>
            <a:r>
              <a:rPr lang="en-GB" sz="1200" i="0" kern="1200" dirty="0">
                <a:solidFill>
                  <a:schemeClr val="tx1"/>
                </a:solidFill>
                <a:effectLst/>
                <a:latin typeface="+mn-lt"/>
                <a:ea typeface="+mn-ea"/>
                <a:cs typeface="+mn-cs"/>
              </a:rPr>
              <a:t>in which the pupil dilates in response to a stimulus – either a sensory stimulus or a psychological stimulus</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In psychology studies, this is sometimes referred to as the task-evoked pupillary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This response has received attention from many different fields of psychology and is elicited by many processes. For example, pupils dilate in response to exerting effort, sexual arousal, emotion and working memory. Given that the </a:t>
            </a:r>
            <a:r>
              <a:rPr lang="en-US" dirty="0">
                <a:cs typeface="Arial" panose="020B0604020202020204" pitchFamily="34" charset="0"/>
              </a:rPr>
              <a:t>Psychosensory pupil response is seen in such a</a:t>
            </a:r>
            <a:r>
              <a:rPr lang="en-GB" sz="1200" i="0" kern="1200" dirty="0">
                <a:solidFill>
                  <a:schemeClr val="tx1"/>
                </a:solidFill>
                <a:effectLst/>
                <a:latin typeface="+mn-lt"/>
                <a:ea typeface="+mn-ea"/>
                <a:cs typeface="+mn-cs"/>
              </a:rPr>
              <a:t> broad range of situations, it probably does not reflect a single cognitive process. Generally speaking, the literature can be summarised by saying that anything that increases mental demands can cause the psychosensory pupil response. </a:t>
            </a:r>
          </a:p>
          <a:p>
            <a:endParaRPr lang="en-GB"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These three responses are very consistent and are seen reliably across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Pupil responses are partly reflexive. For example, pupils always constrict, and never dilate, in response to light. But pupil responses are also partly modulated by high-level cognition. For example, when you choose to attend to a light in your peripheral visual field, your pupils constrict more than when you choose to ignore this light. In research studies, some researchers may be interested in separating out involuntary responses and slower arousal or mental-effort related processes linked to high-level cognition.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also worth noting that different pupil responses have different magnitudes too. The changes in pupil size in response to light are very big and the pupil diameter can shrink by </a:t>
            </a:r>
            <a:r>
              <a:rPr lang="en-GB" sz="1200" kern="1200" dirty="0" err="1">
                <a:solidFill>
                  <a:schemeClr val="tx1"/>
                </a:solidFill>
                <a:effectLst/>
                <a:latin typeface="+mn-lt"/>
                <a:ea typeface="+mn-ea"/>
                <a:cs typeface="+mn-cs"/>
              </a:rPr>
              <a:t>upto</a:t>
            </a:r>
            <a:r>
              <a:rPr lang="en-GB" sz="1200" kern="1200" dirty="0">
                <a:solidFill>
                  <a:schemeClr val="tx1"/>
                </a:solidFill>
                <a:effectLst/>
                <a:latin typeface="+mn-lt"/>
                <a:ea typeface="+mn-ea"/>
                <a:cs typeface="+mn-cs"/>
              </a:rPr>
              <a:t> 5 mm. In contrast, the changes in pupil diameter seen in the psychosensory pupil response are much smaller, and range from </a:t>
            </a:r>
            <a:r>
              <a:rPr lang="en-GB" altLang="en-US" sz="1200" dirty="0"/>
              <a:t>0.1 – 0.5 mm.</a:t>
            </a:r>
          </a:p>
        </p:txBody>
      </p:sp>
      <p:sp>
        <p:nvSpPr>
          <p:cNvPr id="4" name="Slide Number Placeholder 3"/>
          <p:cNvSpPr>
            <a:spLocks noGrp="1"/>
          </p:cNvSpPr>
          <p:nvPr>
            <p:ph type="sldNum" sz="quarter" idx="5"/>
          </p:nvPr>
        </p:nvSpPr>
        <p:spPr/>
        <p:txBody>
          <a:bodyPr/>
          <a:lstStyle/>
          <a:p>
            <a:fld id="{0F02AD9B-210B-A545-8A1E-463FED0920B4}" type="slidenum">
              <a:rPr lang="en-US" smtClean="0"/>
              <a:t>4</a:t>
            </a:fld>
            <a:endParaRPr lang="en-US"/>
          </a:p>
        </p:txBody>
      </p:sp>
    </p:spTree>
    <p:extLst>
      <p:ext uri="{BB962C8B-B14F-4D97-AF65-F5344CB8AC3E}">
        <p14:creationId xmlns:p14="http://schemas.microsoft.com/office/powerpoint/2010/main" val="344076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psychology studies, there are a few characteristics of the psychosensory pupil response that we need to be aware of.</a:t>
            </a:r>
          </a:p>
          <a:p>
            <a:r>
              <a:rPr lang="en-US" dirty="0"/>
              <a:t>Firstly, it is involuntary – it is a reflex.</a:t>
            </a:r>
          </a:p>
          <a:p>
            <a:r>
              <a:rPr lang="en-US" dirty="0"/>
              <a:t>Secondly, we distinguish between tonic and phasic pupil dilation. Tonic pupil dilation refers to how dilated someone’s pupils are at baseline. Everyone differs in how much their pupils are dilated at rest, some people have very small pupils and others have wider pupils. Phasic pupil dilation refers to sudden pupil dilation in response to an event. Phasic pupil dilation is time-locked to the event and pupil size increases linearly. That means that the increase in pupil diameter does not depend on baseline pupil size.</a:t>
            </a:r>
          </a:p>
        </p:txBody>
      </p:sp>
      <p:sp>
        <p:nvSpPr>
          <p:cNvPr id="4" name="Slide Number Placeholder 3"/>
          <p:cNvSpPr>
            <a:spLocks noGrp="1"/>
          </p:cNvSpPr>
          <p:nvPr>
            <p:ph type="sldNum" sz="quarter" idx="5"/>
          </p:nvPr>
        </p:nvSpPr>
        <p:spPr/>
        <p:txBody>
          <a:bodyPr/>
          <a:lstStyle/>
          <a:p>
            <a:fld id="{0F02AD9B-210B-A545-8A1E-463FED0920B4}" type="slidenum">
              <a:rPr lang="en-US" smtClean="0"/>
              <a:t>5</a:t>
            </a:fld>
            <a:endParaRPr lang="en-US"/>
          </a:p>
        </p:txBody>
      </p:sp>
    </p:spTree>
    <p:extLst>
      <p:ext uri="{BB962C8B-B14F-4D97-AF65-F5344CB8AC3E}">
        <p14:creationId xmlns:p14="http://schemas.microsoft.com/office/powerpoint/2010/main" val="2522650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Constriction and dilation are controlled by two neural pathways. There are a lot of brain areas in this figure so I am going to focus in on the most important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pupillary light response and pupil near response are driven by the constriction pathway. When light falls on the retina, nerve impulses travel along the optic nerve, crosses the optic chiasm and projects to the pretectal nucleus on the opposite side of the brain. Information is then sent to the Edinger-Westphal nucleus, which combines information from the left and right visual fields. Signals are then sent via a series of nerves to the iris sphincter muscle, which contracts.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contrast, the dilation pathway is a subcortical pathway. It starts at the locus coeruleus and the hypothalamus and ends at the iris dilator muscle. In the image in the bottom-right I have highlighted the positions of the hypothalamus and locus coeruleus in the brain. The locus coeruleus is a nucleus in the pons of the brainstem and is especially active when the organism is aroused, awake and alert. In the context of pupil dilation, the role of the hypothalamus is similar to the locus coeruleus, in that its activity reflects arousal and wakefulness. These two regions project via a series of nerves to the iris dilator muscle and cause pupils to dilate.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would like to emphasise that the right hand side of the diagram is simplified. There are many other regions involved in the dilation pathway too. For example, as well as having bidirectional connections with each other, the locus coeruleus and hypothalamus are regulated by other subcortical and cortical regions, such as the Orbito-Frontal Cortex and the Anterior Cingulate Cortex.</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constriction pathway and the dilation pathway are largely independent but they </a:t>
            </a:r>
            <a:r>
              <a:rPr lang="en-GB" sz="1200" u="sng"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interact. For example, the locus coeruleus and hypothalamus inhibit the Edinger-Westphal nucleus (SHOW THIS WITH POINTER). Therefore, their activity causes pupil dilation not only by activating the sympathetic dilation pathway, but also by inhibiting the parasympathetic constriction pathway.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always bearing this in mind when reading papers about pupillometry because papers often talk about pupil dilation as a measure of sympathetic nervous system dominance. Pupil dilation does not purely reflect sympathetic nervous system activity, it always reflects the balance between sympathetic and parasympathetic signalling.</a:t>
            </a:r>
          </a:p>
        </p:txBody>
      </p:sp>
      <p:sp>
        <p:nvSpPr>
          <p:cNvPr id="4" name="Slide Number Placeholder 3"/>
          <p:cNvSpPr>
            <a:spLocks noGrp="1"/>
          </p:cNvSpPr>
          <p:nvPr>
            <p:ph type="sldNum" sz="quarter" idx="5"/>
          </p:nvPr>
        </p:nvSpPr>
        <p:spPr/>
        <p:txBody>
          <a:bodyPr/>
          <a:lstStyle/>
          <a:p>
            <a:fld id="{0F02AD9B-210B-A545-8A1E-463FED0920B4}" type="slidenum">
              <a:rPr lang="en-US" smtClean="0"/>
              <a:t>6</a:t>
            </a:fld>
            <a:endParaRPr lang="en-US"/>
          </a:p>
        </p:txBody>
      </p:sp>
    </p:spTree>
    <p:extLst>
      <p:ext uri="{BB962C8B-B14F-4D97-AF65-F5344CB8AC3E}">
        <p14:creationId xmlns:p14="http://schemas.microsoft.com/office/powerpoint/2010/main" val="1526492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next couple of slides I am going to provide some more detailed information on the relevance of the locus coeruleus to pupillometry, and then </a:t>
            </a:r>
            <a:r>
              <a:rPr lang="en-US" dirty="0" err="1"/>
              <a:t>Cuiting</a:t>
            </a:r>
            <a:r>
              <a:rPr lang="en-US" dirty="0"/>
              <a:t> will go through a case study to illustrate how pupillometry can be used to study the locus coeruleus.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Locus coeruleus neurons provide most of the brain’s norepinephrine (known as noradrenaline in British English) and most locus coeruleus neurons are noradrenergic. Activity in the locus coeruleus is associated with arousal, attention, memory and cognitive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Aston-Jones and Cohen’s Adaptive Gain Theory is a highly influential theory in the field of pupillometry research. The theory proposes that arousal, attention other associated processes are not specific functions of the locus coeruleus, but instead reflect the locus </a:t>
            </a:r>
            <a:r>
              <a:rPr lang="en-US" dirty="0" err="1"/>
              <a:t>coeruleus’s</a:t>
            </a:r>
            <a:r>
              <a:rPr lang="en-US" dirty="0"/>
              <a:t> involvement in </a:t>
            </a:r>
            <a:r>
              <a:rPr lang="en-US" dirty="0" err="1"/>
              <a:t>optimising</a:t>
            </a:r>
            <a:r>
              <a:rPr lang="en-US" dirty="0"/>
              <a:t> </a:t>
            </a:r>
            <a:r>
              <a:rPr lang="en-US" dirty="0" err="1"/>
              <a:t>behaviour</a:t>
            </a:r>
            <a:r>
              <a:rPr lang="en-US" dirty="0"/>
              <a:t> on a larger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According to Aston-Jones &amp; Cohen, animals exhibit two types of behaviour – </a:t>
            </a:r>
            <a:r>
              <a:rPr lang="en-GB" sz="1200" i="1" kern="1200" dirty="0">
                <a:solidFill>
                  <a:schemeClr val="tx1"/>
                </a:solidFill>
                <a:effectLst/>
                <a:latin typeface="+mn-lt"/>
                <a:ea typeface="+mn-ea"/>
                <a:cs typeface="+mn-cs"/>
              </a:rPr>
              <a:t>exploitation </a:t>
            </a:r>
            <a:r>
              <a:rPr lang="en-GB" sz="1200" i="0" kern="1200" dirty="0">
                <a:solidFill>
                  <a:schemeClr val="tx1"/>
                </a:solidFill>
                <a:effectLst/>
                <a:latin typeface="+mn-lt"/>
                <a:ea typeface="+mn-ea"/>
                <a:cs typeface="+mn-cs"/>
              </a:rPr>
              <a:t>of their environment</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t>
            </a:r>
            <a:r>
              <a:rPr lang="en-GB" sz="1200" i="1" kern="1200" dirty="0">
                <a:solidFill>
                  <a:schemeClr val="tx1"/>
                </a:solidFill>
                <a:effectLst/>
                <a:latin typeface="+mn-lt"/>
                <a:ea typeface="+mn-ea"/>
                <a:cs typeface="+mn-cs"/>
              </a:rPr>
              <a:t>exploration </a:t>
            </a:r>
            <a:r>
              <a:rPr lang="en-GB" sz="1200" i="0" kern="1200" dirty="0">
                <a:solidFill>
                  <a:schemeClr val="tx1"/>
                </a:solidFill>
                <a:effectLst/>
                <a:latin typeface="+mn-lt"/>
                <a:ea typeface="+mn-ea"/>
                <a:cs typeface="+mn-cs"/>
              </a:rPr>
              <a:t>of their environment</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exploitation, you are engaged in a single task and are ‘exploiting’ the rewards that a task has to offer. For example, you are reading a book and you are getting pleasure from reading. During exploitation, the locus coeruleus has phasic activity. This means there are task-related spikes in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exploration you are easily distracted and tend to switch from one task to another; in this mode, you are ‘exploring’ different tasks, to find the one that offers the highest reward. Exploration is associated with high tonic locus coeruleus activity. This means that baseline locus coeruleus activity is elevated.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According to Adaptive Gain Theory, animals alternate between exploitation and exploration to optimize reward. For example, you read your book and initially it is highly rewarding. But then after a while, you get bored so you switch to exploration. You put down the book and look for an activity that offers higher reward than reading, like eating.</a:t>
            </a:r>
          </a:p>
        </p:txBody>
      </p:sp>
      <p:sp>
        <p:nvSpPr>
          <p:cNvPr id="4" name="Slide Number Placeholder 3"/>
          <p:cNvSpPr>
            <a:spLocks noGrp="1"/>
          </p:cNvSpPr>
          <p:nvPr>
            <p:ph type="sldNum" sz="quarter" idx="5"/>
          </p:nvPr>
        </p:nvSpPr>
        <p:spPr/>
        <p:txBody>
          <a:bodyPr/>
          <a:lstStyle/>
          <a:p>
            <a:fld id="{0F02AD9B-210B-A545-8A1E-463FED0920B4}" type="slidenum">
              <a:rPr lang="en-US" smtClean="0"/>
              <a:t>7</a:t>
            </a:fld>
            <a:endParaRPr lang="en-US"/>
          </a:p>
        </p:txBody>
      </p:sp>
    </p:spTree>
    <p:extLst>
      <p:ext uri="{BB962C8B-B14F-4D97-AF65-F5344CB8AC3E}">
        <p14:creationId xmlns:p14="http://schemas.microsoft.com/office/powerpoint/2010/main" val="349842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one of their key experiments, Aston-Jones and Cohen measured firing rate of locus coeruleus neurons in monkeys. </a:t>
            </a:r>
            <a:r>
              <a:rPr lang="en-GB" sz="1200" kern="1200" dirty="0">
                <a:solidFill>
                  <a:schemeClr val="tx1"/>
                </a:solidFill>
                <a:effectLst/>
                <a:latin typeface="+mn-lt"/>
                <a:ea typeface="+mn-ea"/>
                <a:cs typeface="+mn-cs"/>
              </a:rPr>
              <a:t>The monkeys performed a </a:t>
            </a:r>
            <a:r>
              <a:rPr lang="en-US" b="0" dirty="0"/>
              <a:t>signal detection task and </a:t>
            </a:r>
            <a:r>
              <a:rPr lang="en-GB" sz="1200" kern="1200" dirty="0">
                <a:solidFill>
                  <a:schemeClr val="tx1"/>
                </a:solidFill>
                <a:effectLst/>
                <a:latin typeface="+mn-lt"/>
                <a:ea typeface="+mn-ea"/>
                <a:cs typeface="+mn-cs"/>
              </a:rPr>
              <a:t>were required to respond immediately following a specific visual target stimulus but to withhold responding to distractor stimuli. Locus coeruleus activity was phasic immediately after target stimuli and was tonic during distractor stimuli.</a:t>
            </a:r>
          </a:p>
          <a:p>
            <a:endParaRPr lang="en-US" b="0" dirty="0"/>
          </a:p>
          <a:p>
            <a:r>
              <a:rPr lang="en-US" b="0" dirty="0"/>
              <a:t>The authors also measured pupil diameter at the same time and found that pupil diameter mirrored locus coeruleus firing rate, such that increases in locus coeruleus activity were associated with increases in pupil diameter.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suggests that measuring pupil diameter provides an index of locus coeruleus activity, and therefore the state of the organism, whether they are currently in exploitation mode (with comparatively constricted pupils) or exploration mode (with comparatively dilated pupils).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Support for The Adaptive Gain Theory also comes from human </a:t>
            </a:r>
            <a:r>
              <a:rPr lang="en-US" b="0" dirty="0" err="1"/>
              <a:t>behavioural</a:t>
            </a:r>
            <a:r>
              <a:rPr lang="en-US" b="0" dirty="0"/>
              <a:t> studies. For example, </a:t>
            </a:r>
            <a:r>
              <a:rPr lang="en-GB" sz="1200" kern="1200" dirty="0" err="1">
                <a:solidFill>
                  <a:schemeClr val="tx1"/>
                </a:solidFill>
                <a:effectLst/>
                <a:latin typeface="+mn-lt"/>
                <a:ea typeface="+mn-ea"/>
                <a:cs typeface="+mn-cs"/>
              </a:rPr>
              <a:t>Jepma</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Nieuwenhuis</a:t>
            </a:r>
            <a:r>
              <a:rPr lang="en-GB" sz="1200" kern="1200" dirty="0">
                <a:solidFill>
                  <a:schemeClr val="tx1"/>
                </a:solidFill>
                <a:effectLst/>
                <a:latin typeface="+mn-lt"/>
                <a:ea typeface="+mn-ea"/>
                <a:cs typeface="+mn-cs"/>
              </a:rPr>
              <a:t> got participants to perform the Four Armed Bandit task. In this task, participants have to draw cards from one of four possible decks, each associated with a particular pay-off. The payoffs change over time, which leads to exploitation-exploration cycles in behaviour. If a deck has a high pay-off, participants will keep selecting cards from this deck. However, because pay-offs fluctuate gradually, there comes a point at which the deck is no longer profitable, and participants consequently start exploring other decks. The crucial finding by </a:t>
            </a:r>
            <a:r>
              <a:rPr lang="en-GB" sz="1200" kern="1200" dirty="0" err="1">
                <a:solidFill>
                  <a:schemeClr val="tx1"/>
                </a:solidFill>
                <a:effectLst/>
                <a:latin typeface="+mn-lt"/>
                <a:ea typeface="+mn-ea"/>
                <a:cs typeface="+mn-cs"/>
              </a:rPr>
              <a:t>Jepma</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Nieuwenhuis</a:t>
            </a:r>
            <a:r>
              <a:rPr lang="en-GB" sz="1200" kern="1200" dirty="0">
                <a:solidFill>
                  <a:schemeClr val="tx1"/>
                </a:solidFill>
                <a:effectLst/>
                <a:latin typeface="+mn-lt"/>
                <a:ea typeface="+mn-ea"/>
                <a:cs typeface="+mn-cs"/>
              </a:rPr>
              <a:t> (New-</a:t>
            </a:r>
            <a:r>
              <a:rPr lang="en-GB" sz="1200" kern="1200" dirty="0" err="1">
                <a:solidFill>
                  <a:schemeClr val="tx1"/>
                </a:solidFill>
                <a:effectLst/>
                <a:latin typeface="+mn-lt"/>
                <a:ea typeface="+mn-ea"/>
                <a:cs typeface="+mn-cs"/>
              </a:rPr>
              <a:t>ven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hoos</a:t>
            </a:r>
            <a:r>
              <a:rPr lang="en-GB" sz="1200" kern="1200" dirty="0">
                <a:solidFill>
                  <a:schemeClr val="tx1"/>
                </a:solidFill>
                <a:effectLst/>
                <a:latin typeface="+mn-lt"/>
                <a:ea typeface="+mn-ea"/>
                <a:cs typeface="+mn-cs"/>
              </a:rPr>
              <a:t>) was that participants’ pupils were larger when trying out new decks than while sticking with the same deck.</a:t>
            </a:r>
            <a:endParaRPr lang="en-US" b="0" dirty="0"/>
          </a:p>
        </p:txBody>
      </p:sp>
      <p:sp>
        <p:nvSpPr>
          <p:cNvPr id="4" name="Slide Number Placeholder 3"/>
          <p:cNvSpPr>
            <a:spLocks noGrp="1"/>
          </p:cNvSpPr>
          <p:nvPr>
            <p:ph type="sldNum" sz="quarter" idx="5"/>
          </p:nvPr>
        </p:nvSpPr>
        <p:spPr/>
        <p:txBody>
          <a:bodyPr/>
          <a:lstStyle/>
          <a:p>
            <a:fld id="{0F02AD9B-210B-A545-8A1E-463FED0920B4}" type="slidenum">
              <a:rPr lang="en-US" smtClean="0"/>
              <a:t>8</a:t>
            </a:fld>
            <a:endParaRPr lang="en-US"/>
          </a:p>
        </p:txBody>
      </p:sp>
    </p:spTree>
    <p:extLst>
      <p:ext uri="{BB962C8B-B14F-4D97-AF65-F5344CB8AC3E}">
        <p14:creationId xmlns:p14="http://schemas.microsoft.com/office/powerpoint/2010/main" val="405661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important caveat is that pupil dilation is not a pure index of locus-coeruleus activity, even though it is the best and most reproducible measure. Pupil size can also reflect the activity of other regions too, such as the inferior and superior colliculi and the anterior and posterior cingulate cortex. Pupil dilation is also not solely controlled by noradrenergic signalling, since studies have found that stimulation of dopamine neurons can cause pupils to dilate. Therefore, if you observe that someone’s pupils have dilated, you cannot be 100% certain it is driven by locus coeruleus norepinephrine signalling.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other problem with studies like </a:t>
            </a:r>
            <a:r>
              <a:rPr lang="en-GB" sz="1200" kern="1200" dirty="0" err="1">
                <a:solidFill>
                  <a:schemeClr val="tx1"/>
                </a:solidFill>
                <a:effectLst/>
                <a:latin typeface="+mn-lt"/>
                <a:ea typeface="+mn-ea"/>
                <a:cs typeface="+mn-cs"/>
              </a:rPr>
              <a:t>Jepma</a:t>
            </a:r>
            <a:r>
              <a:rPr lang="en-GB" sz="1200" kern="1200" dirty="0">
                <a:solidFill>
                  <a:schemeClr val="tx1"/>
                </a:solidFill>
                <a:effectLst/>
                <a:latin typeface="+mn-lt"/>
                <a:ea typeface="+mn-ea"/>
                <a:cs typeface="+mn-cs"/>
              </a:rPr>
              <a:t> &amp; </a:t>
            </a:r>
            <a:r>
              <a:rPr lang="en-GB" sz="1200" dirty="0" err="1"/>
              <a:t>Nieuwenhuis</a:t>
            </a:r>
            <a:r>
              <a:rPr lang="en-GB" sz="1200" dirty="0"/>
              <a:t>’</a:t>
            </a:r>
            <a:r>
              <a:rPr lang="en-GB" sz="1200" kern="1200" dirty="0">
                <a:solidFill>
                  <a:schemeClr val="tx1"/>
                </a:solidFill>
                <a:effectLst/>
                <a:latin typeface="+mn-lt"/>
                <a:ea typeface="+mn-ea"/>
                <a:cs typeface="+mn-cs"/>
              </a:rPr>
              <a:t> (New-</a:t>
            </a:r>
            <a:r>
              <a:rPr lang="en-GB" sz="1200" kern="1200" dirty="0" err="1">
                <a:solidFill>
                  <a:schemeClr val="tx1"/>
                </a:solidFill>
                <a:effectLst/>
                <a:latin typeface="+mn-lt"/>
                <a:ea typeface="+mn-ea"/>
                <a:cs typeface="+mn-cs"/>
              </a:rPr>
              <a:t>ven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hoos</a:t>
            </a:r>
            <a:r>
              <a:rPr lang="en-GB" sz="1200" kern="1200" dirty="0">
                <a:solidFill>
                  <a:schemeClr val="tx1"/>
                </a:solidFill>
                <a:effectLst/>
                <a:latin typeface="+mn-lt"/>
                <a:ea typeface="+mn-ea"/>
                <a:cs typeface="+mn-cs"/>
              </a:rPr>
              <a:t>’) study is that they rely on correlations: they do not manipulate whether the person is in exploitation or exploration mode, but instead this is inferred from behaviour. Any switches in behavioural mode are usually correlated with other factors, such as changes in arousal and reward, and it is often not possible to control these factors.</a:t>
            </a:r>
          </a:p>
        </p:txBody>
      </p:sp>
      <p:sp>
        <p:nvSpPr>
          <p:cNvPr id="4" name="Slide Number Placeholder 3"/>
          <p:cNvSpPr>
            <a:spLocks noGrp="1"/>
          </p:cNvSpPr>
          <p:nvPr>
            <p:ph type="sldNum" sz="quarter" idx="5"/>
          </p:nvPr>
        </p:nvSpPr>
        <p:spPr/>
        <p:txBody>
          <a:bodyPr/>
          <a:lstStyle/>
          <a:p>
            <a:fld id="{0F02AD9B-210B-A545-8A1E-463FED0920B4}" type="slidenum">
              <a:rPr lang="en-US" smtClean="0"/>
              <a:t>9</a:t>
            </a:fld>
            <a:endParaRPr lang="en-US"/>
          </a:p>
        </p:txBody>
      </p:sp>
    </p:spTree>
    <p:extLst>
      <p:ext uri="{BB962C8B-B14F-4D97-AF65-F5344CB8AC3E}">
        <p14:creationId xmlns:p14="http://schemas.microsoft.com/office/powerpoint/2010/main" val="2338885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F859C2-7CAB-7047-ADE2-67BC2C0CCD33}" type="datetime1">
              <a:rPr lang="en-GB" smtClean="0"/>
              <a:t>14/05/2021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1F95D0-EE66-444D-91D3-76C1FAE280CC}" type="datetime1">
              <a:rPr lang="en-GB" smtClean="0"/>
              <a:t>14/05/2021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184153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8F0E20-B85D-9B47-8864-B782244998B5}" type="datetime1">
              <a:rPr lang="en-GB" smtClean="0"/>
              <a:t>14/05/2021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421915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00A910-1797-704D-803A-584DBA0C0D04}" type="datetime1">
              <a:rPr lang="en-GB" smtClean="0"/>
              <a:t>14/05/2021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820327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ireframe banner">
    <p:bg>
      <p:bgPr>
        <a:solidFill>
          <a:srgbClr val="0097A9">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38713"/>
            <a:ext cx="7886700" cy="678815"/>
          </a:xfrm>
          <a:prstGeom prst="rect">
            <a:avLst/>
          </a:prstGeom>
        </p:spPr>
        <p:txBody>
          <a:bodyPr/>
          <a:lstStyle>
            <a:lvl1pPr>
              <a:defRPr sz="3200" b="1">
                <a:solidFill>
                  <a:schemeClr val="accent1"/>
                </a:solidFill>
                <a:latin typeface="Arial" charset="0"/>
                <a:ea typeface="Arial" charset="0"/>
                <a:cs typeface="Arial" charset="0"/>
              </a:defRPr>
            </a:lvl1pPr>
          </a:lstStyle>
          <a:p>
            <a:endParaRPr lang="en-US" sz="3200" b="1" dirty="0">
              <a:solidFill>
                <a:schemeClr val="tx2"/>
              </a:solidFill>
            </a:endParaRPr>
          </a:p>
        </p:txBody>
      </p:sp>
      <p:sp>
        <p:nvSpPr>
          <p:cNvPr id="3" name="Content Placeholder 2"/>
          <p:cNvSpPr>
            <a:spLocks noGrp="1"/>
          </p:cNvSpPr>
          <p:nvPr>
            <p:ph sz="half" idx="1"/>
          </p:nvPr>
        </p:nvSpPr>
        <p:spPr>
          <a:xfrm>
            <a:off x="628650" y="2012185"/>
            <a:ext cx="3886200" cy="262053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2185"/>
            <a:ext cx="3886200" cy="2620538"/>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hasCustomPrompt="1"/>
          </p:nvPr>
        </p:nvSpPr>
        <p:spPr>
          <a:xfrm>
            <a:off x="216000" y="216000"/>
            <a:ext cx="5488958" cy="293044"/>
          </a:xfrm>
        </p:spPr>
        <p:txBody>
          <a:bodyPr lIns="0" tIns="0" rIns="0" bIns="0">
            <a:noAutofit/>
          </a:bodyPr>
          <a:lstStyle>
            <a:lvl1pPr marL="0" indent="0">
              <a:lnSpc>
                <a:spcPct val="80000"/>
              </a:lnSpc>
              <a:buNone/>
              <a:defRPr sz="1100" baseline="0">
                <a:solidFill>
                  <a:schemeClr val="tx1"/>
                </a:solidFill>
              </a:defRPr>
            </a:lvl1pPr>
            <a:lvl2pPr marL="0" indent="0">
              <a:lnSpc>
                <a:spcPct val="80000"/>
              </a:lnSpc>
              <a:buNone/>
              <a:defRPr sz="1100">
                <a:solidFill>
                  <a:schemeClr val="tx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
        <p:nvSpPr>
          <p:cNvPr id="10" name="Freeform 5">
            <a:extLst>
              <a:ext uri="{FF2B5EF4-FFF2-40B4-BE49-F238E27FC236}">
                <a16:creationId xmlns:a16="http://schemas.microsoft.com/office/drawing/2014/main" id="{BC0555C1-7E09-6F46-B6E2-F1BCF8DAADF1}"/>
              </a:ext>
            </a:extLst>
          </p:cNvPr>
          <p:cNvSpPr>
            <a:spLocks/>
          </p:cNvSpPr>
          <p:nvPr userDrawn="1"/>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EC3CBB2A-0D5B-5F42-ACAE-B22633A61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spTree>
    <p:extLst>
      <p:ext uri="{BB962C8B-B14F-4D97-AF65-F5344CB8AC3E}">
        <p14:creationId xmlns:p14="http://schemas.microsoft.com/office/powerpoint/2010/main" val="268002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20B02B-E7B0-7343-9A46-A3D4F9356B20}" type="datetime1">
              <a:rPr lang="en-GB" smtClean="0"/>
              <a:t>14/05/2021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53477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26E53-AE89-F942-A252-6A8B4CEEB7FD}" type="datetime1">
              <a:rPr lang="en-GB" smtClean="0"/>
              <a:t>14/05/2021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08869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600A031-9878-7048-B2E7-1BDFEA7B9341}" type="datetime1">
              <a:rPr lang="en-GB" smtClean="0"/>
              <a:t>14/05/2021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1870762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5FD7E4-4607-3F40-991F-D6DF06B94D9A}" type="datetime1">
              <a:rPr lang="en-GB" smtClean="0"/>
              <a:t>14/05/2021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1755059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98BBA2-7BF4-A341-92E5-7F62D93FE73C}" type="datetime1">
              <a:rPr lang="en-GB" smtClean="0"/>
              <a:t>14/05/2021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3913339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89191-3A50-004B-8B7F-FBCFCC8009E6}" type="datetime1">
              <a:rPr lang="en-GB" smtClean="0"/>
              <a:t>14/05/2021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287623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4D503-A856-8349-BBE2-0083587D7B65}" type="datetime1">
              <a:rPr lang="en-GB" smtClean="0"/>
              <a:t>14/05/2021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78691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3E257-79BD-A146-893A-72D220660A12}" type="datetime1">
              <a:rPr lang="en-GB" smtClean="0"/>
              <a:t>14/05/2021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6EFE0-9312-8047-8AD2-458D356D504F}" type="slidenum">
              <a:rPr lang="en-US" smtClean="0"/>
              <a:t>‹#›</a:t>
            </a:fld>
            <a:endParaRPr lang="en-US"/>
          </a:p>
        </p:txBody>
      </p:sp>
    </p:spTree>
    <p:extLst>
      <p:ext uri="{BB962C8B-B14F-4D97-AF65-F5344CB8AC3E}">
        <p14:creationId xmlns:p14="http://schemas.microsoft.com/office/powerpoint/2010/main" val="350391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FFFF">
            <a:alpha val="1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5B2D489-F759-6F43-A080-C7DE41E859EC}" type="datetime1">
              <a:rPr lang="en-GB" smtClean="0"/>
              <a:t>14/05/2021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416EFE0-9312-8047-8AD2-458D356D504F}" type="slidenum">
              <a:rPr lang="en-US" smtClean="0"/>
              <a:t>‹#›</a:t>
            </a:fld>
            <a:endParaRPr lang="en-US"/>
          </a:p>
        </p:txBody>
      </p:sp>
    </p:spTree>
    <p:extLst>
      <p:ext uri="{BB962C8B-B14F-4D97-AF65-F5344CB8AC3E}">
        <p14:creationId xmlns:p14="http://schemas.microsoft.com/office/powerpoint/2010/main" val="350755156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800" kern="1200">
          <a:solidFill>
            <a:schemeClr val="tx1"/>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4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hyperlink" Target="https://bit.ly/3ey9Hm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mc/articles/PMC6166306/" TargetMode="External"/><Relationship Id="rId2" Type="http://schemas.openxmlformats.org/officeDocument/2006/relationships/hyperlink" Target="http://www.uqtr.ca/~siroiss/pupillometry/"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7A9">
            <a:alpha val="10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0" y="0"/>
            <a:ext cx="9144000" cy="1235075"/>
            <a:chOff x="0" y="-66259"/>
            <a:chExt cx="9144000" cy="1235075"/>
          </a:xfrm>
        </p:grpSpPr>
        <p:sp>
          <p:nvSpPr>
            <p:cNvPr id="3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
        <p:nvSpPr>
          <p:cNvPr id="10" name="Rectangle 2">
            <a:extLst>
              <a:ext uri="{FF2B5EF4-FFF2-40B4-BE49-F238E27FC236}">
                <a16:creationId xmlns:a16="http://schemas.microsoft.com/office/drawing/2014/main" id="{4190E0D2-25B5-AE44-8629-FD18A2D0F2AC}"/>
              </a:ext>
            </a:extLst>
          </p:cNvPr>
          <p:cNvSpPr>
            <a:spLocks noGrp="1" noChangeArrowheads="1"/>
          </p:cNvSpPr>
          <p:nvPr>
            <p:ph type="ctrTitle"/>
          </p:nvPr>
        </p:nvSpPr>
        <p:spPr>
          <a:xfrm>
            <a:off x="122574" y="1500118"/>
            <a:ext cx="8496300" cy="887639"/>
          </a:xfrm>
        </p:spPr>
        <p:txBody>
          <a:bodyPr/>
          <a:lstStyle/>
          <a:p>
            <a:pPr algn="l" eaLnBrk="1" hangingPunct="1"/>
            <a:r>
              <a:rPr lang="en-GB" altLang="en-US" sz="4800" b="1" dirty="0">
                <a:solidFill>
                  <a:schemeClr val="tx2"/>
                </a:solidFill>
                <a:latin typeface="Arial" panose="020B0604020202020204" pitchFamily="34" charset="0"/>
                <a:cs typeface="Arial" panose="020B0604020202020204" pitchFamily="34" charset="0"/>
              </a:rPr>
              <a:t>Pupillometry</a:t>
            </a:r>
          </a:p>
        </p:txBody>
      </p:sp>
      <p:sp>
        <p:nvSpPr>
          <p:cNvPr id="2" name="TextBox 1">
            <a:extLst>
              <a:ext uri="{FF2B5EF4-FFF2-40B4-BE49-F238E27FC236}">
                <a16:creationId xmlns:a16="http://schemas.microsoft.com/office/drawing/2014/main" id="{D855D381-42E0-B84E-A870-EA0685EC7648}"/>
              </a:ext>
            </a:extLst>
          </p:cNvPr>
          <p:cNvSpPr txBox="1"/>
          <p:nvPr/>
        </p:nvSpPr>
        <p:spPr>
          <a:xfrm>
            <a:off x="322729" y="3517751"/>
            <a:ext cx="4993675" cy="923330"/>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Cuiting</a:t>
            </a:r>
            <a:r>
              <a:rPr lang="en-US" dirty="0">
                <a:latin typeface="Arial" panose="020B0604020202020204" pitchFamily="34" charset="0"/>
                <a:cs typeface="Arial" panose="020B0604020202020204" pitchFamily="34" charset="0"/>
              </a:rPr>
              <a:t> Zhang, Kathy Liu, Benedict Greenwood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Expert: Alexandra Hopkins</a:t>
            </a:r>
          </a:p>
        </p:txBody>
      </p:sp>
      <p:pic>
        <p:nvPicPr>
          <p:cNvPr id="11" name="Picture 10">
            <a:extLst>
              <a:ext uri="{FF2B5EF4-FFF2-40B4-BE49-F238E27FC236}">
                <a16:creationId xmlns:a16="http://schemas.microsoft.com/office/drawing/2014/main" id="{75669244-BC8C-A342-B800-EDBB4F33F3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5148" y="1571755"/>
            <a:ext cx="2633726" cy="26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566310"/>
      </p:ext>
    </p:extLst>
  </p:cSld>
  <p:clrMapOvr>
    <a:masterClrMapping/>
  </p:clrMapOvr>
  <mc:AlternateContent xmlns:mc="http://schemas.openxmlformats.org/markup-compatibility/2006" xmlns:p14="http://schemas.microsoft.com/office/powerpoint/2010/main">
    <mc:Choice Requires="p14">
      <p:transition spd="slow" p14:dur="2000" advTm="26652"/>
    </mc:Choice>
    <mc:Fallback xmlns="">
      <p:transition spd="slow" advTm="266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DF618B19-98CC-E347-AB6E-66EDE9DB2AC5}"/>
              </a:ext>
            </a:extLst>
          </p:cNvPr>
          <p:cNvSpPr txBox="1"/>
          <p:nvPr/>
        </p:nvSpPr>
        <p:spPr>
          <a:xfrm>
            <a:off x="247425" y="1547699"/>
            <a:ext cx="8745968"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Physiology of the pupil response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Types of pupil response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Locus Coeruleus</a:t>
            </a:r>
          </a:p>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Advantages and disadvantages</a:t>
            </a:r>
          </a:p>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Methodology and procedure</a:t>
            </a:r>
          </a:p>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Case study: where is pupillometry useful?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Data analysis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Useful resources</a:t>
            </a:r>
          </a:p>
        </p:txBody>
      </p:sp>
      <p:sp>
        <p:nvSpPr>
          <p:cNvPr id="9" name="Title 8">
            <a:extLst>
              <a:ext uri="{FF2B5EF4-FFF2-40B4-BE49-F238E27FC236}">
                <a16:creationId xmlns:a16="http://schemas.microsoft.com/office/drawing/2014/main" id="{1BC8D8BC-0274-7240-A576-E9FEE91EF9E8}"/>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mj-lt"/>
              </a:rPr>
              <a:t>Overview</a:t>
            </a:r>
          </a:p>
        </p:txBody>
      </p:sp>
    </p:spTree>
    <p:extLst>
      <p:ext uri="{BB962C8B-B14F-4D97-AF65-F5344CB8AC3E}">
        <p14:creationId xmlns:p14="http://schemas.microsoft.com/office/powerpoint/2010/main" val="3758210039"/>
      </p:ext>
    </p:extLst>
  </p:cSld>
  <p:clrMapOvr>
    <a:masterClrMapping/>
  </p:clrMapOvr>
  <mc:AlternateContent xmlns:mc="http://schemas.openxmlformats.org/markup-compatibility/2006" xmlns:p14="http://schemas.microsoft.com/office/powerpoint/2010/main">
    <mc:Choice Requires="p14">
      <p:transition spd="slow" p14:dur="2000" advTm="30222"/>
    </mc:Choice>
    <mc:Fallback xmlns="">
      <p:transition spd="slow" advTm="302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43A65BE6-BFED-2F4C-93BA-13152155F45C}"/>
              </a:ext>
            </a:extLst>
          </p:cNvPr>
          <p:cNvSpPr txBox="1"/>
          <p:nvPr/>
        </p:nvSpPr>
        <p:spPr>
          <a:xfrm>
            <a:off x="247424" y="1524568"/>
            <a:ext cx="5199786" cy="2957861"/>
          </a:xfrm>
          <a:prstGeom prst="rect">
            <a:avLst/>
          </a:prstGeom>
          <a:noFill/>
        </p:spPr>
        <p:txBody>
          <a:bodyPr wrap="square" rtlCol="0">
            <a:spAutoFit/>
          </a:bodyPr>
          <a:lstStyle/>
          <a:p>
            <a:pPr marL="285743" indent="-285743">
              <a:lnSpc>
                <a:spcPct val="150000"/>
              </a:lnSpc>
              <a:buFont typeface=".Apple Color Emoji UI"/>
              <a:buChar char="😀"/>
            </a:pPr>
            <a:r>
              <a:rPr lang="en-US" dirty="0"/>
              <a:t>Does not require volitional response</a:t>
            </a:r>
          </a:p>
          <a:p>
            <a:pPr marL="285743" indent="-285743">
              <a:lnSpc>
                <a:spcPct val="150000"/>
              </a:lnSpc>
              <a:buFont typeface=".Apple Color Emoji UI"/>
              <a:buChar char="😀"/>
            </a:pPr>
            <a:r>
              <a:rPr lang="en-US" dirty="0"/>
              <a:t>Not controlled by conscious effort</a:t>
            </a:r>
          </a:p>
          <a:p>
            <a:pPr marL="285743" indent="-285743">
              <a:lnSpc>
                <a:spcPct val="150000"/>
              </a:lnSpc>
              <a:buFont typeface=".Apple Color Emoji UI"/>
              <a:buChar char="😀"/>
            </a:pPr>
            <a:r>
              <a:rPr lang="en-US" dirty="0"/>
              <a:t>More sensitive and more reliable than other physiological measures (e.g., </a:t>
            </a:r>
            <a:r>
              <a:rPr lang="en-US" altLang="zh-CN" dirty="0"/>
              <a:t>HR</a:t>
            </a:r>
            <a:r>
              <a:rPr lang="en-US" dirty="0"/>
              <a:t>, </a:t>
            </a:r>
            <a:r>
              <a:rPr lang="en-US" altLang="zh-CN" dirty="0"/>
              <a:t>SCR</a:t>
            </a:r>
            <a:r>
              <a:rPr lang="en-US" dirty="0"/>
              <a:t>)</a:t>
            </a:r>
          </a:p>
          <a:p>
            <a:pPr marL="285743" indent="-285743">
              <a:lnSpc>
                <a:spcPct val="150000"/>
              </a:lnSpc>
              <a:buFont typeface=".Apple Color Emoji UI"/>
              <a:buChar char="😀"/>
            </a:pPr>
            <a:r>
              <a:rPr lang="en-US" dirty="0"/>
              <a:t>Non-invasive</a:t>
            </a:r>
          </a:p>
          <a:p>
            <a:pPr marL="285743" indent="-285743">
              <a:lnSpc>
                <a:spcPct val="150000"/>
              </a:lnSpc>
              <a:buFont typeface=".Apple Color Emoji UI"/>
              <a:buChar char="😀"/>
            </a:pPr>
            <a:r>
              <a:rPr lang="en-US" dirty="0"/>
              <a:t>Can be used in tandem with other neuroimaging methodologies (e.g., EEG, MEG, fMRI)</a:t>
            </a:r>
          </a:p>
        </p:txBody>
      </p:sp>
      <p:pic>
        <p:nvPicPr>
          <p:cNvPr id="7" name="Picture 4">
            <a:extLst>
              <a:ext uri="{FF2B5EF4-FFF2-40B4-BE49-F238E27FC236}">
                <a16:creationId xmlns:a16="http://schemas.microsoft.com/office/drawing/2014/main" id="{9414A3E5-D7B7-B64D-B40B-152B007B21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7210" y="1866701"/>
            <a:ext cx="3312204" cy="225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8">
            <a:extLst>
              <a:ext uri="{FF2B5EF4-FFF2-40B4-BE49-F238E27FC236}">
                <a16:creationId xmlns:a16="http://schemas.microsoft.com/office/drawing/2014/main" id="{F8267976-D068-7845-9AA1-59B7357CEB03}"/>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rPr>
              <a:t>Advantages of Pupillometry</a:t>
            </a:r>
          </a:p>
        </p:txBody>
      </p:sp>
    </p:spTree>
    <p:extLst>
      <p:ext uri="{BB962C8B-B14F-4D97-AF65-F5344CB8AC3E}">
        <p14:creationId xmlns:p14="http://schemas.microsoft.com/office/powerpoint/2010/main" val="3697527459"/>
      </p:ext>
    </p:extLst>
  </p:cSld>
  <p:clrMapOvr>
    <a:masterClrMapping/>
  </p:clrMapOvr>
  <mc:AlternateContent xmlns:mc="http://schemas.openxmlformats.org/markup-compatibility/2006" xmlns:p14="http://schemas.microsoft.com/office/powerpoint/2010/main">
    <mc:Choice Requires="p14">
      <p:transition spd="slow" p14:dur="2000" advTm="70014"/>
    </mc:Choice>
    <mc:Fallback xmlns="">
      <p:transition spd="slow" advTm="7001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5" name="TextBox 4">
            <a:extLst>
              <a:ext uri="{FF2B5EF4-FFF2-40B4-BE49-F238E27FC236}">
                <a16:creationId xmlns:a16="http://schemas.microsoft.com/office/drawing/2014/main" id="{276EFDF9-EDB1-2246-B398-A850BF3D8F63}"/>
              </a:ext>
            </a:extLst>
          </p:cNvPr>
          <p:cNvSpPr txBox="1"/>
          <p:nvPr/>
        </p:nvSpPr>
        <p:spPr>
          <a:xfrm>
            <a:off x="247426" y="1669748"/>
            <a:ext cx="8644727" cy="1295868"/>
          </a:xfrm>
          <a:prstGeom prst="rect">
            <a:avLst/>
          </a:prstGeom>
          <a:noFill/>
        </p:spPr>
        <p:txBody>
          <a:bodyPr wrap="square" rtlCol="0">
            <a:spAutoFit/>
          </a:bodyPr>
          <a:lstStyle/>
          <a:p>
            <a:pPr marL="285743" indent="-285743">
              <a:lnSpc>
                <a:spcPct val="150000"/>
              </a:lnSpc>
              <a:buFont typeface=".Apple Color Emoji UI"/>
              <a:buChar char="😞"/>
            </a:pPr>
            <a:r>
              <a:rPr lang="en-US" dirty="0"/>
              <a:t> Sensitive to variation in lighting conditions</a:t>
            </a:r>
          </a:p>
          <a:p>
            <a:pPr marL="285743" indent="-285743">
              <a:lnSpc>
                <a:spcPct val="150000"/>
              </a:lnSpc>
              <a:buFont typeface=".Apple Color Emoji UI"/>
              <a:buChar char="😞"/>
            </a:pPr>
            <a:r>
              <a:rPr lang="en-US" dirty="0"/>
              <a:t> A summative measure →</a:t>
            </a:r>
            <a:r>
              <a:rPr lang="zh-CN" altLang="en-US" dirty="0"/>
              <a:t> </a:t>
            </a:r>
            <a:r>
              <a:rPr lang="en-US" dirty="0"/>
              <a:t>combined effects</a:t>
            </a:r>
          </a:p>
          <a:p>
            <a:pPr marL="285743" indent="-285743">
              <a:lnSpc>
                <a:spcPct val="150000"/>
              </a:lnSpc>
              <a:buFont typeface=".Apple Color Emoji UI"/>
              <a:buChar char="😞"/>
            </a:pPr>
            <a:r>
              <a:rPr lang="en-US" dirty="0"/>
              <a:t> Low face validity → difficulties in choosing a reliable baseline</a:t>
            </a:r>
          </a:p>
        </p:txBody>
      </p:sp>
      <p:sp>
        <p:nvSpPr>
          <p:cNvPr id="6" name="TextBox 5">
            <a:extLst>
              <a:ext uri="{FF2B5EF4-FFF2-40B4-BE49-F238E27FC236}">
                <a16:creationId xmlns:a16="http://schemas.microsoft.com/office/drawing/2014/main" id="{2B04F0DB-E683-F54E-A25D-7C0B9E05F84B}"/>
              </a:ext>
            </a:extLst>
          </p:cNvPr>
          <p:cNvSpPr txBox="1"/>
          <p:nvPr/>
        </p:nvSpPr>
        <p:spPr>
          <a:xfrm>
            <a:off x="266251" y="3939313"/>
            <a:ext cx="4075193" cy="369332"/>
          </a:xfrm>
          <a:prstGeom prst="rect">
            <a:avLst/>
          </a:prstGeom>
          <a:noFill/>
        </p:spPr>
        <p:txBody>
          <a:bodyPr wrap="square" rtlCol="0">
            <a:spAutoFit/>
          </a:bodyPr>
          <a:lstStyle/>
          <a:p>
            <a:pPr algn="ctr"/>
            <a:r>
              <a:rPr lang="en-US" b="1" dirty="0"/>
              <a:t>Balancing advantages and disadvantages</a:t>
            </a:r>
          </a:p>
        </p:txBody>
      </p:sp>
      <p:cxnSp>
        <p:nvCxnSpPr>
          <p:cNvPr id="8" name="Straight Arrow Connector 7">
            <a:extLst>
              <a:ext uri="{FF2B5EF4-FFF2-40B4-BE49-F238E27FC236}">
                <a16:creationId xmlns:a16="http://schemas.microsoft.com/office/drawing/2014/main" id="{80BAD472-A5B5-5A4C-817C-E32E6763C659}"/>
              </a:ext>
            </a:extLst>
          </p:cNvPr>
          <p:cNvCxnSpPr>
            <a:cxnSpLocks/>
            <a:stCxn id="6" idx="3"/>
          </p:cNvCxnSpPr>
          <p:nvPr/>
        </p:nvCxnSpPr>
        <p:spPr>
          <a:xfrm flipV="1">
            <a:off x="4341444" y="4112438"/>
            <a:ext cx="818381" cy="11541"/>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46B838BE-25C4-5447-A9EA-9413CDD0016D}"/>
              </a:ext>
            </a:extLst>
          </p:cNvPr>
          <p:cNvSpPr/>
          <p:nvPr/>
        </p:nvSpPr>
        <p:spPr>
          <a:xfrm>
            <a:off x="5322727" y="3230080"/>
            <a:ext cx="3569426" cy="1441548"/>
          </a:xfrm>
          <a:prstGeom prst="rect">
            <a:avLst/>
          </a:prstGeom>
        </p:spPr>
        <p:txBody>
          <a:bodyPr wrap="square">
            <a:spAutoFit/>
          </a:bodyPr>
          <a:lstStyle/>
          <a:p>
            <a:pPr marL="285743" indent="-285743">
              <a:lnSpc>
                <a:spcPct val="150000"/>
              </a:lnSpc>
              <a:buFont typeface="Arial" panose="020B0604020202020204" pitchFamily="34" charset="0"/>
              <a:buChar char="•"/>
            </a:pPr>
            <a:r>
              <a:rPr lang="en-US" altLang="zh-CN" sz="1500" dirty="0"/>
              <a:t>T</a:t>
            </a:r>
            <a:r>
              <a:rPr lang="en-US" sz="1500" dirty="0"/>
              <a:t>ask</a:t>
            </a:r>
            <a:r>
              <a:rPr lang="zh-CN" altLang="en-US" sz="1500" dirty="0"/>
              <a:t> </a:t>
            </a:r>
            <a:r>
              <a:rPr lang="en-US" sz="1500" dirty="0"/>
              <a:t>evoked pupillary response (TEPR)</a:t>
            </a:r>
          </a:p>
          <a:p>
            <a:pPr marL="285743" indent="-285743">
              <a:lnSpc>
                <a:spcPct val="150000"/>
              </a:lnSpc>
              <a:buFont typeface="Arial" panose="020B0604020202020204" pitchFamily="34" charset="0"/>
              <a:buChar char="•"/>
            </a:pPr>
            <a:r>
              <a:rPr lang="en-US" sz="1500" dirty="0"/>
              <a:t>Careful research design</a:t>
            </a:r>
          </a:p>
          <a:p>
            <a:pPr marL="285743" indent="-285743">
              <a:lnSpc>
                <a:spcPct val="150000"/>
              </a:lnSpc>
              <a:buFont typeface="Arial" panose="020B0604020202020204" pitchFamily="34" charset="0"/>
              <a:buChar char="•"/>
            </a:pPr>
            <a:r>
              <a:rPr lang="en-US" sz="1500" dirty="0"/>
              <a:t>Rigorous research methods</a:t>
            </a:r>
          </a:p>
          <a:p>
            <a:pPr marL="285743" indent="-285743">
              <a:lnSpc>
                <a:spcPct val="150000"/>
              </a:lnSpc>
              <a:buFont typeface="Arial" panose="020B0604020202020204" pitchFamily="34" charset="0"/>
              <a:buChar char="•"/>
            </a:pPr>
            <a:r>
              <a:rPr lang="en-US" sz="1500" dirty="0"/>
              <a:t>Accurate programming for pupillometry</a:t>
            </a:r>
          </a:p>
        </p:txBody>
      </p:sp>
      <p:sp>
        <p:nvSpPr>
          <p:cNvPr id="10" name="Title 8">
            <a:extLst>
              <a:ext uri="{FF2B5EF4-FFF2-40B4-BE49-F238E27FC236}">
                <a16:creationId xmlns:a16="http://schemas.microsoft.com/office/drawing/2014/main" id="{754B5833-0A07-0E41-93FF-137216D04753}"/>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rPr>
              <a:t>Disadvantages of Pupillometry</a:t>
            </a:r>
          </a:p>
        </p:txBody>
      </p:sp>
    </p:spTree>
    <p:custDataLst>
      <p:tags r:id="rId1"/>
    </p:custDataLst>
    <p:extLst>
      <p:ext uri="{BB962C8B-B14F-4D97-AF65-F5344CB8AC3E}">
        <p14:creationId xmlns:p14="http://schemas.microsoft.com/office/powerpoint/2010/main" val="3640068894"/>
      </p:ext>
    </p:extLst>
  </p:cSld>
  <p:clrMapOvr>
    <a:masterClrMapping/>
  </p:clrMapOvr>
  <mc:AlternateContent xmlns:mc="http://schemas.openxmlformats.org/markup-compatibility/2006" xmlns:p14="http://schemas.microsoft.com/office/powerpoint/2010/main">
    <mc:Choice Requires="p14">
      <p:transition spd="slow" p14:dur="2000" advTm="96445"/>
    </mc:Choice>
    <mc:Fallback xmlns="">
      <p:transition spd="slow" advTm="964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4B190531-D5AF-F847-85DE-350680984F33}"/>
              </a:ext>
            </a:extLst>
          </p:cNvPr>
          <p:cNvSpPr txBox="1"/>
          <p:nvPr/>
        </p:nvSpPr>
        <p:spPr>
          <a:xfrm>
            <a:off x="247426" y="1547698"/>
            <a:ext cx="8745968" cy="2126864"/>
          </a:xfrm>
          <a:prstGeom prst="rect">
            <a:avLst/>
          </a:prstGeom>
          <a:noFill/>
        </p:spPr>
        <p:txBody>
          <a:bodyPr wrap="square" rtlCol="0">
            <a:spAutoFit/>
          </a:bodyPr>
          <a:lstStyle/>
          <a:p>
            <a:pPr marL="285743" indent="-285743">
              <a:lnSpc>
                <a:spcPct val="150000"/>
              </a:lnSpc>
              <a:buFont typeface="Arial" panose="020B0604020202020204" pitchFamily="34" charset="0"/>
              <a:buChar char="•"/>
            </a:pPr>
            <a:r>
              <a:rPr lang="en-US" dirty="0"/>
              <a:t>Find an intermediate light condition for conducting the experiment </a:t>
            </a:r>
          </a:p>
          <a:p>
            <a:pPr marL="285743" indent="-285743">
              <a:lnSpc>
                <a:spcPct val="150000"/>
              </a:lnSpc>
              <a:buFont typeface="Arial" panose="020B0604020202020204" pitchFamily="34" charset="0"/>
              <a:buChar char="•"/>
            </a:pPr>
            <a:r>
              <a:rPr lang="en-US" dirty="0"/>
              <a:t>Ensure participant is sitting comfortably with head placed on the head-stabilizer</a:t>
            </a:r>
          </a:p>
          <a:p>
            <a:pPr marL="285743" indent="-285743">
              <a:lnSpc>
                <a:spcPct val="150000"/>
              </a:lnSpc>
              <a:buFont typeface="Arial" panose="020B0604020202020204" pitchFamily="34" charset="0"/>
              <a:buChar char="•"/>
            </a:pPr>
            <a:r>
              <a:rPr lang="en-US" dirty="0"/>
              <a:t>Ensure eye is focused on the screen</a:t>
            </a:r>
          </a:p>
          <a:p>
            <a:pPr marL="285743" indent="-285743">
              <a:lnSpc>
                <a:spcPct val="150000"/>
              </a:lnSpc>
              <a:buFont typeface="Arial" panose="020B0604020202020204" pitchFamily="34" charset="0"/>
              <a:buChar char="•"/>
            </a:pPr>
            <a:r>
              <a:rPr lang="en-US" dirty="0"/>
              <a:t>Calibrate eye-tracker</a:t>
            </a:r>
          </a:p>
          <a:p>
            <a:pPr marL="285743" indent="-285743">
              <a:lnSpc>
                <a:spcPct val="150000"/>
              </a:lnSpc>
              <a:buFont typeface="Arial" panose="020B0604020202020204" pitchFamily="34" charset="0"/>
              <a:buChar char="•"/>
            </a:pPr>
            <a:r>
              <a:rPr lang="en-US" dirty="0"/>
              <a:t>Validate information acquired during calibration </a:t>
            </a:r>
          </a:p>
        </p:txBody>
      </p:sp>
      <p:pic>
        <p:nvPicPr>
          <p:cNvPr id="7" name="Picture 4">
            <a:extLst>
              <a:ext uri="{FF2B5EF4-FFF2-40B4-BE49-F238E27FC236}">
                <a16:creationId xmlns:a16="http://schemas.microsoft.com/office/drawing/2014/main" id="{534DF68F-CC24-D444-8DEB-71E99B1E34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3233" y="2749445"/>
            <a:ext cx="2851832" cy="213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043AAFF7-5F58-8945-A267-6821C2555CD7}"/>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rPr>
              <a:t>Pupillometry Procedure</a:t>
            </a:r>
          </a:p>
        </p:txBody>
      </p:sp>
    </p:spTree>
    <p:extLst>
      <p:ext uri="{BB962C8B-B14F-4D97-AF65-F5344CB8AC3E}">
        <p14:creationId xmlns:p14="http://schemas.microsoft.com/office/powerpoint/2010/main" val="511687505"/>
      </p:ext>
    </p:extLst>
  </p:cSld>
  <p:clrMapOvr>
    <a:masterClrMapping/>
  </p:clrMapOvr>
  <mc:AlternateContent xmlns:mc="http://schemas.openxmlformats.org/markup-compatibility/2006" xmlns:p14="http://schemas.microsoft.com/office/powerpoint/2010/main">
    <mc:Choice Requires="p14">
      <p:transition spd="slow" p14:dur="2000" advTm="57349"/>
    </mc:Choice>
    <mc:Fallback xmlns="">
      <p:transition spd="slow" advTm="5734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3" name="Picture 2">
            <a:extLst>
              <a:ext uri="{FF2B5EF4-FFF2-40B4-BE49-F238E27FC236}">
                <a16:creationId xmlns:a16="http://schemas.microsoft.com/office/drawing/2014/main" id="{87894039-8438-2941-915B-7DA1090ED561}"/>
              </a:ext>
            </a:extLst>
          </p:cNvPr>
          <p:cNvPicPr>
            <a:picLocks noChangeAspect="1"/>
          </p:cNvPicPr>
          <p:nvPr/>
        </p:nvPicPr>
        <p:blipFill>
          <a:blip r:embed="rId5"/>
          <a:stretch>
            <a:fillRect/>
          </a:stretch>
        </p:blipFill>
        <p:spPr>
          <a:xfrm>
            <a:off x="472759" y="1543136"/>
            <a:ext cx="3578561" cy="2218149"/>
          </a:xfrm>
          <a:prstGeom prst="rect">
            <a:avLst/>
          </a:prstGeom>
        </p:spPr>
      </p:pic>
      <p:pic>
        <p:nvPicPr>
          <p:cNvPr id="5" name="Picture 4">
            <a:extLst>
              <a:ext uri="{FF2B5EF4-FFF2-40B4-BE49-F238E27FC236}">
                <a16:creationId xmlns:a16="http://schemas.microsoft.com/office/drawing/2014/main" id="{9AE32424-4E9B-014B-BD41-53555ADF501D}"/>
              </a:ext>
            </a:extLst>
          </p:cNvPr>
          <p:cNvPicPr>
            <a:picLocks noChangeAspect="1"/>
          </p:cNvPicPr>
          <p:nvPr/>
        </p:nvPicPr>
        <p:blipFill>
          <a:blip r:embed="rId6"/>
          <a:stretch>
            <a:fillRect/>
          </a:stretch>
        </p:blipFill>
        <p:spPr>
          <a:xfrm>
            <a:off x="5016577" y="2870058"/>
            <a:ext cx="3022112" cy="2012971"/>
          </a:xfrm>
          <a:prstGeom prst="rect">
            <a:avLst/>
          </a:prstGeom>
        </p:spPr>
      </p:pic>
      <p:sp>
        <p:nvSpPr>
          <p:cNvPr id="6" name="TextBox 5">
            <a:extLst>
              <a:ext uri="{FF2B5EF4-FFF2-40B4-BE49-F238E27FC236}">
                <a16:creationId xmlns:a16="http://schemas.microsoft.com/office/drawing/2014/main" id="{31C4D8B7-941D-CB45-85D5-BE2414B39C4D}"/>
              </a:ext>
            </a:extLst>
          </p:cNvPr>
          <p:cNvSpPr txBox="1"/>
          <p:nvPr/>
        </p:nvSpPr>
        <p:spPr>
          <a:xfrm>
            <a:off x="4346519" y="1516486"/>
            <a:ext cx="4646875" cy="1295868"/>
          </a:xfrm>
          <a:prstGeom prst="rect">
            <a:avLst/>
          </a:prstGeom>
          <a:noFill/>
        </p:spPr>
        <p:txBody>
          <a:bodyPr wrap="square" rtlCol="0">
            <a:spAutoFit/>
          </a:bodyPr>
          <a:lstStyle/>
          <a:p>
            <a:pPr marL="342892" indent="-342892">
              <a:lnSpc>
                <a:spcPct val="150000"/>
              </a:lnSpc>
              <a:buFont typeface="+mj-lt"/>
              <a:buAutoNum type="arabicPeriod"/>
            </a:pPr>
            <a:r>
              <a:rPr lang="en-US" dirty="0"/>
              <a:t>Near infrared (IR) illuminat</a:t>
            </a:r>
            <a:r>
              <a:rPr lang="en-US" altLang="zh-CN" dirty="0"/>
              <a:t>or</a:t>
            </a:r>
            <a:endParaRPr lang="en-US" dirty="0"/>
          </a:p>
          <a:p>
            <a:pPr marL="342892" indent="-342892">
              <a:lnSpc>
                <a:spcPct val="150000"/>
              </a:lnSpc>
              <a:buFont typeface="+mj-lt"/>
              <a:buAutoNum type="arabicPeriod"/>
            </a:pPr>
            <a:r>
              <a:rPr lang="en-US" dirty="0"/>
              <a:t>Image sensor</a:t>
            </a:r>
          </a:p>
          <a:p>
            <a:pPr marL="342892" indent="-342892">
              <a:lnSpc>
                <a:spcPct val="150000"/>
              </a:lnSpc>
              <a:buFont typeface="+mj-lt"/>
              <a:buAutoNum type="arabicPeriod"/>
            </a:pPr>
            <a:r>
              <a:rPr lang="en-US" dirty="0"/>
              <a:t>Image/mathematical processing algorithms</a:t>
            </a:r>
          </a:p>
        </p:txBody>
      </p:sp>
      <p:sp>
        <p:nvSpPr>
          <p:cNvPr id="9" name="Title 8">
            <a:extLst>
              <a:ext uri="{FF2B5EF4-FFF2-40B4-BE49-F238E27FC236}">
                <a16:creationId xmlns:a16="http://schemas.microsoft.com/office/drawing/2014/main" id="{4E738105-AD3E-154C-B980-60DB9896B8F3}"/>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rPr>
              <a:t>Eye Tracking Technology</a:t>
            </a:r>
          </a:p>
        </p:txBody>
      </p:sp>
    </p:spTree>
    <p:custDataLst>
      <p:tags r:id="rId1"/>
    </p:custDataLst>
    <p:extLst>
      <p:ext uri="{BB962C8B-B14F-4D97-AF65-F5344CB8AC3E}">
        <p14:creationId xmlns:p14="http://schemas.microsoft.com/office/powerpoint/2010/main" val="2237502243"/>
      </p:ext>
    </p:extLst>
  </p:cSld>
  <p:clrMapOvr>
    <a:masterClrMapping/>
  </p:clrMapOvr>
  <mc:AlternateContent xmlns:mc="http://schemas.openxmlformats.org/markup-compatibility/2006" xmlns:p14="http://schemas.microsoft.com/office/powerpoint/2010/main">
    <mc:Choice Requires="p14">
      <p:transition spd="slow" p14:dur="2000" advTm="53898"/>
    </mc:Choice>
    <mc:Fallback xmlns="">
      <p:transition spd="slow" advTm="5389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0E4B9A42-B02D-F94E-93F3-791F59ECF414}"/>
              </a:ext>
            </a:extLst>
          </p:cNvPr>
          <p:cNvSpPr txBox="1"/>
          <p:nvPr/>
        </p:nvSpPr>
        <p:spPr>
          <a:xfrm>
            <a:off x="247426" y="1547700"/>
            <a:ext cx="8745968" cy="646331"/>
          </a:xfrm>
          <a:prstGeom prst="rect">
            <a:avLst/>
          </a:prstGeom>
          <a:noFill/>
        </p:spPr>
        <p:txBody>
          <a:bodyPr wrap="square" rtlCol="0">
            <a:spAutoFit/>
          </a:bodyPr>
          <a:lstStyle/>
          <a:p>
            <a:pPr marL="257175" indent="-257175">
              <a:buFont typeface="Wingdings" pitchFamily="2" charset="2"/>
              <a:buChar char="v"/>
            </a:pPr>
            <a:r>
              <a:rPr lang="en-US" b="1" dirty="0"/>
              <a:t>Calibration: </a:t>
            </a:r>
            <a:r>
              <a:rPr lang="en-US" dirty="0"/>
              <a:t>we need to “teach” the computer what the eye looks like when the participant is fixated on a known location on the screen</a:t>
            </a:r>
            <a:endParaRPr lang="en-US" b="1" dirty="0"/>
          </a:p>
        </p:txBody>
      </p:sp>
      <p:pic>
        <p:nvPicPr>
          <p:cNvPr id="7" name="Picture 3">
            <a:extLst>
              <a:ext uri="{FF2B5EF4-FFF2-40B4-BE49-F238E27FC236}">
                <a16:creationId xmlns:a16="http://schemas.microsoft.com/office/drawing/2014/main" id="{0849FE1C-D65A-2645-A143-C3FCFEE87D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1158" y="2313495"/>
            <a:ext cx="2260248" cy="127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10540906-7858-F443-AED7-487FF23106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1365" y="2313494"/>
            <a:ext cx="1270899" cy="127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C3CC358-977F-F34C-8E23-8CE18E341E2F}"/>
              </a:ext>
            </a:extLst>
          </p:cNvPr>
          <p:cNvSpPr txBox="1"/>
          <p:nvPr/>
        </p:nvSpPr>
        <p:spPr>
          <a:xfrm>
            <a:off x="247426" y="3726939"/>
            <a:ext cx="7968320" cy="1200329"/>
          </a:xfrm>
          <a:prstGeom prst="rect">
            <a:avLst/>
          </a:prstGeom>
          <a:noFill/>
        </p:spPr>
        <p:txBody>
          <a:bodyPr wrap="square" rtlCol="0">
            <a:spAutoFit/>
          </a:bodyPr>
          <a:lstStyle/>
          <a:p>
            <a:pPr marL="257175" indent="-257175">
              <a:buFont typeface="Wingdings" pitchFamily="2" charset="2"/>
              <a:buChar char="v"/>
            </a:pPr>
            <a:r>
              <a:rPr lang="en-US" b="1" dirty="0"/>
              <a:t>Validation: </a:t>
            </a:r>
            <a:r>
              <a:rPr lang="en-US" dirty="0"/>
              <a:t>we make sure calibration was accurate</a:t>
            </a:r>
            <a:endParaRPr lang="en-US" b="1" dirty="0"/>
          </a:p>
          <a:p>
            <a:r>
              <a:rPr lang="en-US" b="1" dirty="0"/>
              <a:t>				</a:t>
            </a:r>
          </a:p>
          <a:p>
            <a:pPr algn="ctr"/>
            <a:r>
              <a:rPr lang="zh-CN" altLang="en-US" dirty="0">
                <a:solidFill>
                  <a:srgbClr val="FF0000"/>
                </a:solidFill>
              </a:rPr>
              <a:t>                  </a:t>
            </a:r>
            <a:r>
              <a:rPr lang="en-US" dirty="0">
                <a:solidFill>
                  <a:srgbClr val="FF0000"/>
                </a:solidFill>
              </a:rPr>
              <a:t>Calibration is successful if errors found are minimal</a:t>
            </a:r>
            <a:endParaRPr lang="en-US" b="1" dirty="0">
              <a:solidFill>
                <a:srgbClr val="FF0000"/>
              </a:solidFill>
            </a:endParaRPr>
          </a:p>
          <a:p>
            <a:r>
              <a:rPr lang="en-US" b="1" dirty="0"/>
              <a:t>                 </a:t>
            </a:r>
          </a:p>
        </p:txBody>
      </p:sp>
      <p:sp>
        <p:nvSpPr>
          <p:cNvPr id="10" name="Title 8">
            <a:extLst>
              <a:ext uri="{FF2B5EF4-FFF2-40B4-BE49-F238E27FC236}">
                <a16:creationId xmlns:a16="http://schemas.microsoft.com/office/drawing/2014/main" id="{246BEE81-3726-5D4C-8490-20582094E644}"/>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rPr>
              <a:t>Calibration and Validation</a:t>
            </a:r>
          </a:p>
        </p:txBody>
      </p:sp>
    </p:spTree>
    <p:extLst>
      <p:ext uri="{BB962C8B-B14F-4D97-AF65-F5344CB8AC3E}">
        <p14:creationId xmlns:p14="http://schemas.microsoft.com/office/powerpoint/2010/main" val="2696870858"/>
      </p:ext>
    </p:extLst>
  </p:cSld>
  <p:clrMapOvr>
    <a:masterClrMapping/>
  </p:clrMapOvr>
  <mc:AlternateContent xmlns:mc="http://schemas.openxmlformats.org/markup-compatibility/2006" xmlns:p14="http://schemas.microsoft.com/office/powerpoint/2010/main">
    <mc:Choice Requires="p14">
      <p:transition spd="slow" p14:dur="2000" advTm="41876"/>
    </mc:Choice>
    <mc:Fallback xmlns="">
      <p:transition spd="slow" advTm="4187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7DABE593-5FFB-C842-B4C1-154118432439}"/>
              </a:ext>
            </a:extLst>
          </p:cNvPr>
          <p:cNvSpPr txBox="1"/>
          <p:nvPr/>
        </p:nvSpPr>
        <p:spPr>
          <a:xfrm>
            <a:off x="247426" y="1524568"/>
            <a:ext cx="8745968" cy="880369"/>
          </a:xfrm>
          <a:prstGeom prst="rect">
            <a:avLst/>
          </a:prstGeom>
          <a:noFill/>
        </p:spPr>
        <p:txBody>
          <a:bodyPr wrap="square" rtlCol="0">
            <a:spAutoFit/>
          </a:bodyPr>
          <a:lstStyle/>
          <a:p>
            <a:pPr marL="285743" indent="-285743">
              <a:lnSpc>
                <a:spcPct val="150000"/>
              </a:lnSpc>
              <a:buFont typeface="Arial" panose="020B0604020202020204" pitchFamily="34" charset="0"/>
              <a:buChar char="•"/>
            </a:pPr>
            <a:r>
              <a:rPr lang="en-US" b="1" dirty="0"/>
              <a:t>Vergence: </a:t>
            </a:r>
            <a:r>
              <a:rPr lang="en-US" dirty="0"/>
              <a:t>the eye-tracker assumes that the participant is always looking at the screen</a:t>
            </a:r>
          </a:p>
          <a:p>
            <a:pPr marL="285743" indent="-285743">
              <a:lnSpc>
                <a:spcPct val="150000"/>
              </a:lnSpc>
              <a:buFont typeface="Arial" panose="020B0604020202020204" pitchFamily="34" charset="0"/>
              <a:buChar char="•"/>
            </a:pPr>
            <a:r>
              <a:rPr lang="en-US" b="1" dirty="0"/>
              <a:t>Lighting: </a:t>
            </a:r>
            <a:r>
              <a:rPr lang="en-US" dirty="0"/>
              <a:t>the eye-tracker assumes that eye is constantly lit</a:t>
            </a:r>
            <a:endParaRPr lang="en-US" b="1" dirty="0"/>
          </a:p>
        </p:txBody>
      </p:sp>
      <p:sp>
        <p:nvSpPr>
          <p:cNvPr id="9" name="TextBox 8">
            <a:extLst>
              <a:ext uri="{FF2B5EF4-FFF2-40B4-BE49-F238E27FC236}">
                <a16:creationId xmlns:a16="http://schemas.microsoft.com/office/drawing/2014/main" id="{24B291CE-0D9D-CC47-91D7-832FC643E87B}"/>
              </a:ext>
            </a:extLst>
          </p:cNvPr>
          <p:cNvSpPr txBox="1"/>
          <p:nvPr/>
        </p:nvSpPr>
        <p:spPr>
          <a:xfrm>
            <a:off x="247426" y="2511586"/>
            <a:ext cx="8745968" cy="523220"/>
          </a:xfrm>
          <a:prstGeom prst="rect">
            <a:avLst/>
          </a:prstGeom>
          <a:noFill/>
        </p:spPr>
        <p:txBody>
          <a:bodyPr wrap="square" rtlCol="0">
            <a:spAutoFit/>
          </a:bodyPr>
          <a:lstStyle/>
          <a:p>
            <a:r>
              <a:rPr lang="en-US" sz="2800" b="1" dirty="0">
                <a:solidFill>
                  <a:schemeClr val="tx2"/>
                </a:solidFill>
                <a:latin typeface="+mj-lt"/>
              </a:rPr>
              <a:t>Practical Hints</a:t>
            </a:r>
          </a:p>
        </p:txBody>
      </p:sp>
      <p:sp>
        <p:nvSpPr>
          <p:cNvPr id="6" name="TextBox 5">
            <a:extLst>
              <a:ext uri="{FF2B5EF4-FFF2-40B4-BE49-F238E27FC236}">
                <a16:creationId xmlns:a16="http://schemas.microsoft.com/office/drawing/2014/main" id="{CD0C99FF-E3F7-4348-A1F9-92B38E1A11A2}"/>
              </a:ext>
            </a:extLst>
          </p:cNvPr>
          <p:cNvSpPr txBox="1"/>
          <p:nvPr/>
        </p:nvSpPr>
        <p:spPr>
          <a:xfrm>
            <a:off x="247426" y="3095201"/>
            <a:ext cx="8745968" cy="1711366"/>
          </a:xfrm>
          <a:prstGeom prst="rect">
            <a:avLst/>
          </a:prstGeom>
          <a:noFill/>
        </p:spPr>
        <p:txBody>
          <a:bodyPr wrap="square" rtlCol="0">
            <a:spAutoFit/>
          </a:bodyPr>
          <a:lstStyle/>
          <a:p>
            <a:pPr marL="285743" indent="-285743">
              <a:lnSpc>
                <a:spcPct val="150000"/>
              </a:lnSpc>
              <a:buFont typeface="Arial" panose="020B0604020202020204" pitchFamily="34" charset="0"/>
              <a:buChar char="•"/>
            </a:pPr>
            <a:r>
              <a:rPr lang="en-US" dirty="0"/>
              <a:t>No mascara or heavy make-up </a:t>
            </a:r>
            <a:r>
              <a:rPr lang="en-US" altLang="zh-CN" dirty="0"/>
              <a:t>(</a:t>
            </a:r>
            <a:r>
              <a:rPr lang="en-US" dirty="0"/>
              <a:t>because dark bits are tracked as pupil</a:t>
            </a:r>
            <a:r>
              <a:rPr lang="en-US" altLang="zh-CN" dirty="0"/>
              <a:t>)</a:t>
            </a:r>
            <a:endParaRPr lang="en-US" dirty="0"/>
          </a:p>
          <a:p>
            <a:pPr marL="285743" indent="-285743">
              <a:lnSpc>
                <a:spcPct val="150000"/>
              </a:lnSpc>
              <a:buFont typeface="Arial" panose="020B0604020202020204" pitchFamily="34" charset="0"/>
              <a:buChar char="•"/>
            </a:pPr>
            <a:r>
              <a:rPr lang="en-US" dirty="0"/>
              <a:t>No glasses</a:t>
            </a:r>
            <a:r>
              <a:rPr lang="zh-CN" altLang="en-US" dirty="0"/>
              <a:t> </a:t>
            </a:r>
            <a:r>
              <a:rPr lang="en-US" altLang="zh-CN" dirty="0"/>
              <a:t>(</a:t>
            </a:r>
            <a:r>
              <a:rPr lang="en-US" dirty="0"/>
              <a:t>soft contact lenses are fine, but make sure eyes are not too dry or overly wet</a:t>
            </a:r>
            <a:r>
              <a:rPr lang="en-US" altLang="zh-CN" dirty="0"/>
              <a:t>)</a:t>
            </a:r>
            <a:endParaRPr lang="en-US" dirty="0"/>
          </a:p>
          <a:p>
            <a:pPr marL="285743" indent="-285743">
              <a:lnSpc>
                <a:spcPct val="150000"/>
              </a:lnSpc>
              <a:buFont typeface="Arial" panose="020B0604020202020204" pitchFamily="34" charset="0"/>
              <a:buChar char="•"/>
            </a:pPr>
            <a:r>
              <a:rPr lang="en-US" dirty="0"/>
              <a:t>No medication or coffee before</a:t>
            </a:r>
          </a:p>
          <a:p>
            <a:pPr marL="285743" indent="-285743">
              <a:lnSpc>
                <a:spcPct val="150000"/>
              </a:lnSpc>
              <a:buFont typeface="Arial" panose="020B0604020202020204" pitchFamily="34" charset="0"/>
              <a:buChar char="•"/>
            </a:pPr>
            <a:r>
              <a:rPr lang="en-US" dirty="0"/>
              <a:t>Allow breaks </a:t>
            </a:r>
            <a:r>
              <a:rPr lang="en-US" altLang="zh-CN" dirty="0"/>
              <a:t>(</a:t>
            </a:r>
            <a:r>
              <a:rPr lang="en-US" dirty="0"/>
              <a:t>because pupil size is sensitive to stress and fatigue</a:t>
            </a:r>
            <a:r>
              <a:rPr lang="en-US" altLang="zh-CN" dirty="0"/>
              <a:t>)</a:t>
            </a:r>
            <a:endParaRPr lang="en-US" dirty="0"/>
          </a:p>
        </p:txBody>
      </p:sp>
      <p:sp>
        <p:nvSpPr>
          <p:cNvPr id="10" name="Title 8">
            <a:extLst>
              <a:ext uri="{FF2B5EF4-FFF2-40B4-BE49-F238E27FC236}">
                <a16:creationId xmlns:a16="http://schemas.microsoft.com/office/drawing/2014/main" id="{FE6FC8A0-937F-744F-B7CA-29A00B004E37}"/>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rPr>
              <a:t>Calibration Assumptions</a:t>
            </a:r>
          </a:p>
        </p:txBody>
      </p:sp>
    </p:spTree>
    <p:extLst>
      <p:ext uri="{BB962C8B-B14F-4D97-AF65-F5344CB8AC3E}">
        <p14:creationId xmlns:p14="http://schemas.microsoft.com/office/powerpoint/2010/main" val="3669936493"/>
      </p:ext>
    </p:extLst>
  </p:cSld>
  <p:clrMapOvr>
    <a:masterClrMapping/>
  </p:clrMapOvr>
  <mc:AlternateContent xmlns:mc="http://schemas.openxmlformats.org/markup-compatibility/2006" xmlns:p14="http://schemas.microsoft.com/office/powerpoint/2010/main">
    <mc:Choice Requires="p14">
      <p:transition spd="slow" p14:dur="2000" advTm="104684"/>
    </mc:Choice>
    <mc:Fallback xmlns="">
      <p:transition spd="slow" advTm="104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5" name="Content Placeholder 2">
            <a:extLst>
              <a:ext uri="{FF2B5EF4-FFF2-40B4-BE49-F238E27FC236}">
                <a16:creationId xmlns:a16="http://schemas.microsoft.com/office/drawing/2014/main" id="{BE04B6F6-CBCA-BC47-B540-BD1E047E0C62}"/>
              </a:ext>
            </a:extLst>
          </p:cNvPr>
          <p:cNvSpPr txBox="1">
            <a:spLocks/>
          </p:cNvSpPr>
          <p:nvPr/>
        </p:nvSpPr>
        <p:spPr>
          <a:xfrm>
            <a:off x="1081536" y="1599534"/>
            <a:ext cx="6589528" cy="31839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GB" altLang="en-US" sz="1800" b="1" dirty="0"/>
              <a:t>Locus coeruleus function</a:t>
            </a:r>
          </a:p>
          <a:p>
            <a:pPr lvl="1">
              <a:buFont typeface="Courier New" panose="02070309020205020404" pitchFamily="49" charset="0"/>
              <a:buChar char="o"/>
            </a:pPr>
            <a:r>
              <a:rPr lang="en-GB" altLang="en-US" sz="1800" dirty="0" err="1"/>
              <a:t>Gilzenrat</a:t>
            </a:r>
            <a:r>
              <a:rPr lang="en-GB" altLang="en-US" sz="1800" dirty="0"/>
              <a:t> et al. (2010), Aston-Jones and Cohen (2005)</a:t>
            </a:r>
          </a:p>
          <a:p>
            <a:pPr>
              <a:buFont typeface="Wingdings" pitchFamily="2" charset="2"/>
              <a:buChar char="Ø"/>
            </a:pPr>
            <a:r>
              <a:rPr lang="en-GB" altLang="en-US" sz="1800" b="1" dirty="0"/>
              <a:t>Emotionally relevant stimuli</a:t>
            </a:r>
          </a:p>
          <a:p>
            <a:pPr lvl="1">
              <a:buFont typeface="Courier New" panose="02070309020205020404" pitchFamily="49" charset="0"/>
              <a:buChar char="o"/>
            </a:pPr>
            <a:r>
              <a:rPr lang="en-GB" altLang="en-US" sz="1800" dirty="0"/>
              <a:t>Seminal paper of Hess and </a:t>
            </a:r>
            <a:r>
              <a:rPr lang="en-GB" altLang="en-US" sz="1800" dirty="0" err="1"/>
              <a:t>Polt</a:t>
            </a:r>
            <a:r>
              <a:rPr lang="en-GB" altLang="en-US" sz="1800" dirty="0"/>
              <a:t> (1960)</a:t>
            </a:r>
          </a:p>
          <a:p>
            <a:pPr>
              <a:buFont typeface="Wingdings" pitchFamily="2" charset="2"/>
              <a:buChar char="Ø"/>
            </a:pPr>
            <a:r>
              <a:rPr lang="en-GB" altLang="en-US" sz="1800" b="1" dirty="0"/>
              <a:t>Mental effort</a:t>
            </a:r>
          </a:p>
          <a:p>
            <a:pPr lvl="1">
              <a:buFont typeface="Courier New" panose="02070309020205020404" pitchFamily="49" charset="0"/>
              <a:buChar char="o"/>
            </a:pPr>
            <a:r>
              <a:rPr lang="en-GB" altLang="en-US" sz="1800" dirty="0"/>
              <a:t>Load on attention (Kahneman, 1973)</a:t>
            </a:r>
          </a:p>
          <a:p>
            <a:pPr lvl="1">
              <a:buFont typeface="Courier New" panose="02070309020205020404" pitchFamily="49" charset="0"/>
              <a:buChar char="o"/>
            </a:pPr>
            <a:r>
              <a:rPr lang="en-GB" altLang="en-US" sz="1800" dirty="0"/>
              <a:t>Load on memory (Beatty and Kahneman, 1966)</a:t>
            </a:r>
          </a:p>
          <a:p>
            <a:pPr lvl="1">
              <a:buFont typeface="Courier New" panose="02070309020205020404" pitchFamily="49" charset="0"/>
              <a:buChar char="o"/>
            </a:pPr>
            <a:r>
              <a:rPr lang="en-GB" altLang="en-US" sz="1800" dirty="0"/>
              <a:t>Interference of stimuli (</a:t>
            </a:r>
            <a:r>
              <a:rPr lang="en-GB" altLang="en-US" sz="1800" dirty="0" err="1"/>
              <a:t>Laeng</a:t>
            </a:r>
            <a:r>
              <a:rPr lang="en-GB" altLang="en-US" sz="1800" dirty="0"/>
              <a:t> et al., 2011)</a:t>
            </a:r>
          </a:p>
          <a:p>
            <a:pPr>
              <a:buFont typeface="Wingdings" pitchFamily="2" charset="2"/>
              <a:buChar char="Ø"/>
            </a:pPr>
            <a:r>
              <a:rPr lang="en-GB" altLang="en-US" sz="1800" b="1" dirty="0"/>
              <a:t>Unconscious processing of stimuli</a:t>
            </a:r>
          </a:p>
          <a:p>
            <a:pPr lvl="1">
              <a:buFont typeface="Courier New" panose="02070309020205020404" pitchFamily="49" charset="0"/>
              <a:buChar char="o"/>
            </a:pPr>
            <a:r>
              <a:rPr lang="en-GB" altLang="en-US" sz="1800" dirty="0" err="1"/>
              <a:t>Hakerem</a:t>
            </a:r>
            <a:r>
              <a:rPr lang="en-GB" altLang="en-US" sz="1800" dirty="0"/>
              <a:t> &amp; Sutton, 1966</a:t>
            </a:r>
          </a:p>
        </p:txBody>
      </p:sp>
      <p:sp>
        <p:nvSpPr>
          <p:cNvPr id="7" name="Title 8">
            <a:extLst>
              <a:ext uri="{FF2B5EF4-FFF2-40B4-BE49-F238E27FC236}">
                <a16:creationId xmlns:a16="http://schemas.microsoft.com/office/drawing/2014/main" id="{C2B8C713-BBFB-7541-AE2A-F41A6CB3944B}"/>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GB" altLang="en-US" sz="2800" b="1" dirty="0">
                <a:solidFill>
                  <a:schemeClr val="accent1">
                    <a:lumMod val="75000"/>
                  </a:schemeClr>
                </a:solidFill>
              </a:rPr>
              <a:t>What can pupillometry indicate?</a:t>
            </a:r>
            <a:endParaRPr lang="en-US" sz="2800" b="1" dirty="0">
              <a:solidFill>
                <a:schemeClr val="accent1">
                  <a:lumMod val="75000"/>
                </a:schemeClr>
              </a:solidFill>
            </a:endParaRPr>
          </a:p>
        </p:txBody>
      </p:sp>
    </p:spTree>
    <p:extLst>
      <p:ext uri="{BB962C8B-B14F-4D97-AF65-F5344CB8AC3E}">
        <p14:creationId xmlns:p14="http://schemas.microsoft.com/office/powerpoint/2010/main" val="1286356284"/>
      </p:ext>
    </p:extLst>
  </p:cSld>
  <p:clrMapOvr>
    <a:masterClrMapping/>
  </p:clrMapOvr>
  <mc:AlternateContent xmlns:mc="http://schemas.openxmlformats.org/markup-compatibility/2006" xmlns:p14="http://schemas.microsoft.com/office/powerpoint/2010/main">
    <mc:Choice Requires="p14">
      <p:transition spd="slow" p14:dur="2000" advTm="104684"/>
    </mc:Choice>
    <mc:Fallback xmlns="">
      <p:transition spd="slow" advTm="10468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5" name="Content Placeholder 2">
            <a:extLst>
              <a:ext uri="{FF2B5EF4-FFF2-40B4-BE49-F238E27FC236}">
                <a16:creationId xmlns:a16="http://schemas.microsoft.com/office/drawing/2014/main" id="{C857CD8C-824C-DA40-B587-9A74E3C403A8}"/>
              </a:ext>
            </a:extLst>
          </p:cNvPr>
          <p:cNvSpPr txBox="1">
            <a:spLocks/>
          </p:cNvSpPr>
          <p:nvPr/>
        </p:nvSpPr>
        <p:spPr>
          <a:xfrm>
            <a:off x="264690" y="4000427"/>
            <a:ext cx="7406374" cy="12727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Font typeface="Wingdings" pitchFamily="2" charset="2"/>
              <a:buChar char="q"/>
            </a:pPr>
            <a:r>
              <a:rPr lang="en-GB" altLang="en-US" sz="1500" b="1" dirty="0"/>
              <a:t>Clinical </a:t>
            </a:r>
            <a:r>
              <a:rPr lang="en-US" altLang="zh-CN" sz="1500" b="1" dirty="0"/>
              <a:t>application</a:t>
            </a:r>
            <a:endParaRPr lang="en-GB" altLang="en-US" sz="1500" b="1" dirty="0"/>
          </a:p>
          <a:p>
            <a:pPr lvl="1">
              <a:lnSpc>
                <a:spcPct val="100000"/>
              </a:lnSpc>
              <a:spcBef>
                <a:spcPts val="0"/>
              </a:spcBef>
              <a:spcAft>
                <a:spcPts val="600"/>
              </a:spcAft>
              <a:buFont typeface="Wingdings" pitchFamily="2" charset="2"/>
              <a:buChar char="§"/>
            </a:pPr>
            <a:r>
              <a:rPr lang="en-US" altLang="zh-CN" sz="1500" dirty="0"/>
              <a:t>Indexing</a:t>
            </a:r>
            <a:r>
              <a:rPr lang="zh-CN" altLang="en-US" sz="1500" dirty="0"/>
              <a:t> </a:t>
            </a:r>
            <a:r>
              <a:rPr lang="en-HK" sz="1500" dirty="0"/>
              <a:t>linguistic processing effort</a:t>
            </a:r>
            <a:r>
              <a:rPr lang="zh-CN" altLang="en-US" sz="1500" dirty="0"/>
              <a:t> </a:t>
            </a:r>
            <a:r>
              <a:rPr lang="en-GB" altLang="en-US" sz="1500" dirty="0"/>
              <a:t>in aphasic patients</a:t>
            </a:r>
            <a:r>
              <a:rPr lang="zh-CN" altLang="en-US" sz="1500" dirty="0"/>
              <a:t> </a:t>
            </a:r>
            <a:r>
              <a:rPr lang="en-GB" altLang="en-US" sz="1500" dirty="0"/>
              <a:t>(Chapman et al., 2015)</a:t>
            </a:r>
          </a:p>
          <a:p>
            <a:pPr lvl="1">
              <a:lnSpc>
                <a:spcPct val="100000"/>
              </a:lnSpc>
              <a:spcBef>
                <a:spcPts val="0"/>
              </a:spcBef>
              <a:spcAft>
                <a:spcPts val="600"/>
              </a:spcAft>
              <a:buFont typeface="Wingdings" pitchFamily="2" charset="2"/>
              <a:buChar char="§"/>
            </a:pPr>
            <a:r>
              <a:rPr lang="en-GB" altLang="en-US" sz="1500" dirty="0"/>
              <a:t>Different responses to looming sounds in Alzheimer’s disease (Fletcher et al., 2015)</a:t>
            </a:r>
          </a:p>
        </p:txBody>
      </p:sp>
      <p:sp>
        <p:nvSpPr>
          <p:cNvPr id="2" name="Rectangle 1">
            <a:extLst>
              <a:ext uri="{FF2B5EF4-FFF2-40B4-BE49-F238E27FC236}">
                <a16:creationId xmlns:a16="http://schemas.microsoft.com/office/drawing/2014/main" id="{BD8AAAE4-FDD6-E643-ABFE-461F147C16B2}"/>
              </a:ext>
            </a:extLst>
          </p:cNvPr>
          <p:cNvSpPr/>
          <p:nvPr/>
        </p:nvSpPr>
        <p:spPr>
          <a:xfrm>
            <a:off x="264691" y="1509745"/>
            <a:ext cx="8995547" cy="1246495"/>
          </a:xfrm>
          <a:prstGeom prst="rect">
            <a:avLst/>
          </a:prstGeom>
        </p:spPr>
        <p:txBody>
          <a:bodyPr wrap="square">
            <a:spAutoFit/>
          </a:bodyPr>
          <a:lstStyle/>
          <a:p>
            <a:pPr>
              <a:spcAft>
                <a:spcPts val="600"/>
              </a:spcAft>
              <a:buFont typeface="Wingdings" pitchFamily="2" charset="2"/>
              <a:buChar char="q"/>
            </a:pPr>
            <a:r>
              <a:rPr lang="en-GB" altLang="en-US" sz="1500" b="1" dirty="0"/>
              <a:t>As a proxy for brain functioning</a:t>
            </a:r>
          </a:p>
          <a:p>
            <a:pPr lvl="1">
              <a:spcAft>
                <a:spcPts val="600"/>
              </a:spcAft>
              <a:buFont typeface="Wingdings" pitchFamily="2" charset="2"/>
              <a:buChar char="§"/>
            </a:pPr>
            <a:r>
              <a:rPr lang="en-US" altLang="zh-CN" sz="1500" dirty="0"/>
              <a:t>Pupillometry</a:t>
            </a:r>
            <a:r>
              <a:rPr lang="zh-CN" altLang="en-US" sz="1500" dirty="0"/>
              <a:t> </a:t>
            </a:r>
            <a:r>
              <a:rPr lang="en-GB" altLang="en-US" sz="1500" dirty="0"/>
              <a:t>as an index of </a:t>
            </a:r>
            <a:r>
              <a:rPr lang="en-US" altLang="zh-CN" sz="1500" dirty="0"/>
              <a:t>LC</a:t>
            </a:r>
            <a:r>
              <a:rPr lang="zh-CN" altLang="en-US" sz="1500" dirty="0"/>
              <a:t> </a:t>
            </a:r>
            <a:r>
              <a:rPr lang="en-GB" altLang="en-US" sz="1500" dirty="0"/>
              <a:t>functioning</a:t>
            </a:r>
          </a:p>
          <a:p>
            <a:pPr lvl="2">
              <a:spcAft>
                <a:spcPts val="600"/>
              </a:spcAft>
            </a:pPr>
            <a:r>
              <a:rPr lang="en-US" altLang="zh-CN" sz="1500" dirty="0"/>
              <a:t>Useful</a:t>
            </a:r>
            <a:r>
              <a:rPr lang="en-GB" altLang="en-US" sz="1500" dirty="0"/>
              <a:t>, as the LC is difficult to see with neuroimaging methods</a:t>
            </a:r>
          </a:p>
          <a:p>
            <a:pPr lvl="2">
              <a:spcAft>
                <a:spcPts val="600"/>
              </a:spcAft>
            </a:pPr>
            <a:r>
              <a:rPr lang="en-US" altLang="zh-CN" sz="1500" dirty="0"/>
              <a:t>E.g.,</a:t>
            </a:r>
            <a:r>
              <a:rPr lang="zh-CN" altLang="en-US" sz="1500" dirty="0"/>
              <a:t> </a:t>
            </a:r>
            <a:r>
              <a:rPr lang="en-HK" sz="1500" dirty="0"/>
              <a:t>Relating LC-NE system</a:t>
            </a:r>
            <a:r>
              <a:rPr lang="en-US" altLang="zh-CN" sz="1500" dirty="0"/>
              <a:t>-mediated</a:t>
            </a:r>
            <a:r>
              <a:rPr lang="en-HK" sz="1500" dirty="0"/>
              <a:t> attentional focus, to ASD Advantage </a:t>
            </a:r>
            <a:r>
              <a:rPr lang="en-US" altLang="zh-CN" sz="1500" dirty="0"/>
              <a:t>(</a:t>
            </a:r>
            <a:r>
              <a:rPr lang="en-HK" sz="1500" dirty="0"/>
              <a:t>Blaser</a:t>
            </a:r>
            <a:r>
              <a:rPr lang="zh-CN" altLang="en-US" sz="1500" dirty="0"/>
              <a:t> </a:t>
            </a:r>
            <a:r>
              <a:rPr lang="en-US" altLang="zh-CN" sz="1500" dirty="0"/>
              <a:t>et</a:t>
            </a:r>
            <a:r>
              <a:rPr lang="zh-CN" altLang="en-US" sz="1500" dirty="0"/>
              <a:t> </a:t>
            </a:r>
            <a:r>
              <a:rPr lang="en-US" altLang="zh-CN" sz="1500" dirty="0"/>
              <a:t>al.,</a:t>
            </a:r>
            <a:r>
              <a:rPr lang="zh-CN" altLang="en-US" sz="1500" dirty="0"/>
              <a:t> </a:t>
            </a:r>
            <a:r>
              <a:rPr lang="en-US" altLang="zh-CN" sz="1500" dirty="0"/>
              <a:t>2014)</a:t>
            </a:r>
          </a:p>
        </p:txBody>
      </p:sp>
      <p:sp>
        <p:nvSpPr>
          <p:cNvPr id="3" name="Rectangle 2">
            <a:extLst>
              <a:ext uri="{FF2B5EF4-FFF2-40B4-BE49-F238E27FC236}">
                <a16:creationId xmlns:a16="http://schemas.microsoft.com/office/drawing/2014/main" id="{C0E87FA1-BA47-2943-86CB-0203DDC769FE}"/>
              </a:ext>
            </a:extLst>
          </p:cNvPr>
          <p:cNvSpPr/>
          <p:nvPr/>
        </p:nvSpPr>
        <p:spPr>
          <a:xfrm>
            <a:off x="264690" y="2928210"/>
            <a:ext cx="9174997" cy="938719"/>
          </a:xfrm>
          <a:prstGeom prst="rect">
            <a:avLst/>
          </a:prstGeom>
        </p:spPr>
        <p:txBody>
          <a:bodyPr wrap="square">
            <a:spAutoFit/>
          </a:bodyPr>
          <a:lstStyle/>
          <a:p>
            <a:pPr>
              <a:spcAft>
                <a:spcPts val="600"/>
              </a:spcAft>
              <a:buFont typeface="Wingdings" pitchFamily="2" charset="2"/>
              <a:buChar char="q"/>
            </a:pPr>
            <a:r>
              <a:rPr lang="en-GB" altLang="en-US" sz="1500" b="1" dirty="0"/>
              <a:t>Developmental studies</a:t>
            </a:r>
          </a:p>
          <a:p>
            <a:pPr lvl="1">
              <a:spcAft>
                <a:spcPts val="600"/>
              </a:spcAft>
              <a:buFont typeface="Wingdings" pitchFamily="2" charset="2"/>
              <a:buChar char="§"/>
            </a:pPr>
            <a:r>
              <a:rPr lang="en-US" altLang="zh-CN" sz="1500" dirty="0"/>
              <a:t>E</a:t>
            </a:r>
            <a:r>
              <a:rPr lang="en-US" sz="1500" dirty="0"/>
              <a:t>asier</a:t>
            </a:r>
            <a:r>
              <a:rPr lang="en-US" altLang="zh-CN" sz="1500" dirty="0"/>
              <a:t>,</a:t>
            </a:r>
            <a:r>
              <a:rPr lang="en-US" sz="1500" dirty="0"/>
              <a:t> screen </a:t>
            </a:r>
            <a:r>
              <a:rPr lang="en-US" altLang="zh-CN" sz="1500" dirty="0"/>
              <a:t>looking</a:t>
            </a:r>
            <a:r>
              <a:rPr lang="zh-CN" altLang="en-US" sz="1500" dirty="0"/>
              <a:t> </a:t>
            </a:r>
            <a:r>
              <a:rPr lang="en-US" sz="1500" dirty="0"/>
              <a:t>and eye tracker </a:t>
            </a:r>
            <a:r>
              <a:rPr lang="en-US" altLang="zh-CN" sz="1500" dirty="0"/>
              <a:t>vs.</a:t>
            </a:r>
            <a:r>
              <a:rPr lang="en-US" sz="1500" dirty="0"/>
              <a:t> E</a:t>
            </a:r>
            <a:r>
              <a:rPr lang="en-US" altLang="zh-CN" sz="1500" dirty="0"/>
              <a:t>E</a:t>
            </a:r>
            <a:r>
              <a:rPr lang="en-US" sz="1500" dirty="0"/>
              <a:t>G</a:t>
            </a:r>
            <a:endParaRPr lang="en-HK" sz="1500" dirty="0"/>
          </a:p>
          <a:p>
            <a:pPr lvl="1">
              <a:spcAft>
                <a:spcPts val="600"/>
              </a:spcAft>
              <a:buFont typeface="Wingdings" pitchFamily="2" charset="2"/>
              <a:buChar char="§"/>
            </a:pPr>
            <a:r>
              <a:rPr lang="en-GB" altLang="en-US" sz="1500" dirty="0"/>
              <a:t>Studies of infants have found greater pupillometric reactions to impossible events (Jackson &amp; Sirois, 2009)</a:t>
            </a:r>
          </a:p>
        </p:txBody>
      </p:sp>
      <p:sp>
        <p:nvSpPr>
          <p:cNvPr id="9" name="Title 8">
            <a:extLst>
              <a:ext uri="{FF2B5EF4-FFF2-40B4-BE49-F238E27FC236}">
                <a16:creationId xmlns:a16="http://schemas.microsoft.com/office/drawing/2014/main" id="{F7E8E138-A3FF-9041-8690-C20E743855F0}"/>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GB" altLang="en-US" sz="2800" b="1" dirty="0">
                <a:solidFill>
                  <a:schemeClr val="accent1">
                    <a:lumMod val="75000"/>
                  </a:schemeClr>
                </a:solidFill>
              </a:rPr>
              <a:t>Where is pupillometry useful?</a:t>
            </a:r>
            <a:endParaRPr lang="en-US" sz="2800" b="1" dirty="0">
              <a:solidFill>
                <a:schemeClr val="accent1">
                  <a:lumMod val="75000"/>
                </a:schemeClr>
              </a:solidFill>
            </a:endParaRPr>
          </a:p>
        </p:txBody>
      </p:sp>
    </p:spTree>
    <p:extLst>
      <p:ext uri="{BB962C8B-B14F-4D97-AF65-F5344CB8AC3E}">
        <p14:creationId xmlns:p14="http://schemas.microsoft.com/office/powerpoint/2010/main" val="445920345"/>
      </p:ext>
    </p:extLst>
  </p:cSld>
  <p:clrMapOvr>
    <a:masterClrMapping/>
  </p:clrMapOvr>
  <mc:AlternateContent xmlns:mc="http://schemas.openxmlformats.org/markup-compatibility/2006" xmlns:p14="http://schemas.microsoft.com/office/powerpoint/2010/main">
    <mc:Choice Requires="p14">
      <p:transition spd="slow" p14:dur="2000" advTm="104684"/>
    </mc:Choice>
    <mc:Fallback xmlns="">
      <p:transition spd="slow" advTm="104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Rectangle 2">
            <a:extLst>
              <a:ext uri="{FF2B5EF4-FFF2-40B4-BE49-F238E27FC236}">
                <a16:creationId xmlns:a16="http://schemas.microsoft.com/office/drawing/2014/main" id="{1FFB0914-02EA-104C-AF14-C210BA7A169F}"/>
              </a:ext>
            </a:extLst>
          </p:cNvPr>
          <p:cNvSpPr/>
          <p:nvPr/>
        </p:nvSpPr>
        <p:spPr>
          <a:xfrm>
            <a:off x="872837" y="1532483"/>
            <a:ext cx="7551593" cy="683392"/>
          </a:xfrm>
          <a:prstGeom prst="rect">
            <a:avLst/>
          </a:prstGeom>
        </p:spPr>
        <p:txBody>
          <a:bodyPr wrap="square">
            <a:spAutoFit/>
          </a:bodyPr>
          <a:lstStyle/>
          <a:p>
            <a:pPr>
              <a:lnSpc>
                <a:spcPct val="150000"/>
              </a:lnSpc>
            </a:pPr>
            <a:r>
              <a:rPr lang="en-HK" sz="1350" b="1" dirty="0"/>
              <a:t>Pupillometry Reveals a Mechanism for the Autism Spectrum Disorder (ASD) Advantage in Visual Tasks</a:t>
            </a:r>
            <a:r>
              <a:rPr lang="zh-CN" altLang="en-US" sz="1350" b="1" dirty="0"/>
              <a:t> </a:t>
            </a:r>
            <a:endParaRPr lang="en-HK" altLang="zh-CN" sz="1350" b="1" dirty="0"/>
          </a:p>
          <a:p>
            <a:pPr algn="r">
              <a:lnSpc>
                <a:spcPct val="150000"/>
              </a:lnSpc>
            </a:pPr>
            <a:r>
              <a:rPr lang="en-US" altLang="zh-CN" sz="1350" dirty="0"/>
              <a:t>(</a:t>
            </a:r>
            <a:r>
              <a:rPr lang="en-HK" sz="1350" dirty="0"/>
              <a:t>Blaser</a:t>
            </a:r>
            <a:r>
              <a:rPr lang="zh-CN" altLang="en-US" sz="1350" dirty="0"/>
              <a:t> </a:t>
            </a:r>
            <a:r>
              <a:rPr lang="en-US" altLang="zh-CN" sz="1350" dirty="0"/>
              <a:t>et</a:t>
            </a:r>
            <a:r>
              <a:rPr lang="zh-CN" altLang="en-US" sz="1350" dirty="0"/>
              <a:t> </a:t>
            </a:r>
            <a:r>
              <a:rPr lang="en-US" altLang="zh-CN" sz="1350" dirty="0"/>
              <a:t>al.,</a:t>
            </a:r>
            <a:r>
              <a:rPr lang="zh-CN" altLang="en-US" sz="1350" dirty="0"/>
              <a:t> </a:t>
            </a:r>
            <a:r>
              <a:rPr lang="en-US" altLang="zh-CN" sz="1350" dirty="0"/>
              <a:t>2014)</a:t>
            </a:r>
            <a:endParaRPr lang="en-GB" altLang="en-US" sz="1350" dirty="0"/>
          </a:p>
        </p:txBody>
      </p:sp>
      <p:sp>
        <p:nvSpPr>
          <p:cNvPr id="9" name="TextBox 8">
            <a:extLst>
              <a:ext uri="{FF2B5EF4-FFF2-40B4-BE49-F238E27FC236}">
                <a16:creationId xmlns:a16="http://schemas.microsoft.com/office/drawing/2014/main" id="{AA013A73-C247-474C-A72B-E3B9FDB8F3E0}"/>
              </a:ext>
            </a:extLst>
          </p:cNvPr>
          <p:cNvSpPr txBox="1"/>
          <p:nvPr/>
        </p:nvSpPr>
        <p:spPr>
          <a:xfrm>
            <a:off x="148453" y="2326288"/>
            <a:ext cx="8988964" cy="2480294"/>
          </a:xfrm>
          <a:prstGeom prst="rect">
            <a:avLst/>
          </a:prstGeom>
          <a:noFill/>
        </p:spPr>
        <p:txBody>
          <a:bodyPr wrap="square" rtlCol="0">
            <a:spAutoFit/>
          </a:bodyPr>
          <a:lstStyle/>
          <a:p>
            <a:pPr marL="257175" indent="-257175">
              <a:lnSpc>
                <a:spcPct val="150000"/>
              </a:lnSpc>
              <a:buFont typeface="Wingdings" pitchFamily="2" charset="2"/>
              <a:buChar char="v"/>
            </a:pPr>
            <a:r>
              <a:rPr lang="en-US" altLang="zh-CN" sz="1500" dirty="0"/>
              <a:t>Aim:</a:t>
            </a:r>
            <a:r>
              <a:rPr lang="zh-CN" altLang="en-US" sz="1500" dirty="0"/>
              <a:t> </a:t>
            </a:r>
            <a:r>
              <a:rPr lang="en-US" altLang="zh-CN" sz="1500" dirty="0"/>
              <a:t>Applying</a:t>
            </a:r>
            <a:r>
              <a:rPr lang="zh-CN" altLang="en-US" sz="1500" dirty="0"/>
              <a:t> </a:t>
            </a:r>
            <a:r>
              <a:rPr lang="en-US" sz="1500" dirty="0"/>
              <a:t>pupillometry </a:t>
            </a:r>
            <a:r>
              <a:rPr lang="en-US" altLang="zh-CN" sz="1500" dirty="0"/>
              <a:t>to</a:t>
            </a:r>
            <a:r>
              <a:rPr lang="zh-CN" altLang="en-US" sz="1500" dirty="0"/>
              <a:t> </a:t>
            </a:r>
            <a:r>
              <a:rPr lang="en-US" sz="1500" dirty="0"/>
              <a:t>reveals a more basic factor</a:t>
            </a:r>
            <a:r>
              <a:rPr lang="zh-CN" altLang="en-US" sz="1500" dirty="0"/>
              <a:t> </a:t>
            </a:r>
            <a:r>
              <a:rPr lang="en-US" altLang="zh-CN" sz="1500" dirty="0"/>
              <a:t>of</a:t>
            </a:r>
            <a:r>
              <a:rPr lang="zh-CN" altLang="en-US" sz="1500" dirty="0"/>
              <a:t> </a:t>
            </a:r>
            <a:r>
              <a:rPr lang="en-HK" sz="1500" dirty="0"/>
              <a:t>ASD advantage</a:t>
            </a:r>
            <a:r>
              <a:rPr lang="zh-CN" altLang="en-US" sz="1500" dirty="0"/>
              <a:t> </a:t>
            </a:r>
            <a:r>
              <a:rPr lang="en-US" altLang="zh-CN" sz="1500" dirty="0"/>
              <a:t>–</a:t>
            </a:r>
            <a:r>
              <a:rPr lang="zh-CN" altLang="en-US" sz="1500" dirty="0"/>
              <a:t> </a:t>
            </a:r>
            <a:r>
              <a:rPr lang="en-US" altLang="zh-CN" sz="1500" dirty="0"/>
              <a:t>attention</a:t>
            </a:r>
            <a:r>
              <a:rPr lang="zh-CN" altLang="en-US" sz="1500" dirty="0"/>
              <a:t> </a:t>
            </a:r>
            <a:r>
              <a:rPr lang="en-US" altLang="zh-CN" sz="1500" dirty="0"/>
              <a:t>focus</a:t>
            </a:r>
            <a:endParaRPr lang="en-HK" sz="1500" dirty="0"/>
          </a:p>
          <a:p>
            <a:pPr marL="257175" indent="-257175">
              <a:lnSpc>
                <a:spcPct val="150000"/>
              </a:lnSpc>
              <a:buFont typeface="Wingdings" pitchFamily="2" charset="2"/>
              <a:buChar char="v"/>
            </a:pPr>
            <a:r>
              <a:rPr lang="en-US" altLang="zh-CN" sz="1500" dirty="0"/>
              <a:t>Hypothesis:</a:t>
            </a:r>
            <a:r>
              <a:rPr lang="zh-CN" altLang="en-US" sz="1500" dirty="0"/>
              <a:t> </a:t>
            </a:r>
            <a:r>
              <a:rPr lang="en-US" altLang="zh-CN" sz="1500" dirty="0"/>
              <a:t>G</a:t>
            </a:r>
            <a:r>
              <a:rPr lang="en-US" sz="1500" dirty="0"/>
              <a:t>reater phasic activity in the </a:t>
            </a:r>
            <a:r>
              <a:rPr lang="en-US" altLang="zh-CN" sz="1500" dirty="0"/>
              <a:t>LC-NE</a:t>
            </a:r>
            <a:r>
              <a:rPr lang="zh-CN" altLang="en-US" sz="1500" dirty="0"/>
              <a:t> </a:t>
            </a:r>
            <a:r>
              <a:rPr lang="en-US" sz="1500" dirty="0"/>
              <a:t>system of the ASD group engenders greater attentional focus, contribu</a:t>
            </a:r>
            <a:r>
              <a:rPr lang="en-US" altLang="zh-CN" sz="1500" dirty="0"/>
              <a:t>ting</a:t>
            </a:r>
            <a:r>
              <a:rPr lang="en-US" sz="1500" dirty="0"/>
              <a:t> to the ASD advantage</a:t>
            </a:r>
          </a:p>
          <a:p>
            <a:pPr marL="257175" indent="-257175">
              <a:lnSpc>
                <a:spcPct val="150000"/>
              </a:lnSpc>
              <a:buFont typeface="Wingdings" pitchFamily="2" charset="2"/>
              <a:buChar char="v"/>
            </a:pPr>
            <a:r>
              <a:rPr lang="en-US" altLang="zh-CN" sz="1500" dirty="0"/>
              <a:t>Method:</a:t>
            </a:r>
            <a:r>
              <a:rPr lang="zh-CN" altLang="en-US" sz="1500" dirty="0"/>
              <a:t> </a:t>
            </a:r>
            <a:endParaRPr lang="en-HK" altLang="zh-CN" sz="1500" dirty="0"/>
          </a:p>
          <a:p>
            <a:pPr marL="600075" lvl="1" indent="-257175">
              <a:lnSpc>
                <a:spcPct val="150000"/>
              </a:lnSpc>
              <a:buFont typeface="Wingdings" pitchFamily="2" charset="2"/>
              <a:buChar char="§"/>
            </a:pPr>
            <a:r>
              <a:rPr lang="en-US" altLang="zh-CN" sz="1500" dirty="0"/>
              <a:t>Pupillometry</a:t>
            </a:r>
            <a:r>
              <a:rPr lang="zh-CN" altLang="en-US" sz="1500" dirty="0"/>
              <a:t> </a:t>
            </a:r>
            <a:r>
              <a:rPr lang="en-US" altLang="zh-CN" sz="1500" dirty="0"/>
              <a:t>-</a:t>
            </a:r>
            <a:r>
              <a:rPr lang="zh-CN" altLang="en-US" sz="1500" dirty="0"/>
              <a:t> </a:t>
            </a:r>
            <a:r>
              <a:rPr lang="en-US" altLang="zh-CN" sz="1500" dirty="0"/>
              <a:t>t</a:t>
            </a:r>
            <a:r>
              <a:rPr lang="en-HK" altLang="zh-CN" sz="1500" dirty="0"/>
              <a:t>ask-evoked, phasic pupil responses </a:t>
            </a:r>
            <a:r>
              <a:rPr lang="en-US" altLang="zh-CN" sz="1500" dirty="0"/>
              <a:t>–</a:t>
            </a:r>
            <a:r>
              <a:rPr lang="en-HK" altLang="zh-CN" sz="1500" dirty="0"/>
              <a:t> measure</a:t>
            </a:r>
            <a:r>
              <a:rPr lang="zh-CN" altLang="en-US" sz="1500" dirty="0"/>
              <a:t> </a:t>
            </a:r>
            <a:r>
              <a:rPr lang="en-US" altLang="zh-CN" sz="1500" dirty="0"/>
              <a:t>of</a:t>
            </a:r>
            <a:r>
              <a:rPr lang="zh-CN" altLang="en-US" sz="1500" dirty="0"/>
              <a:t> </a:t>
            </a:r>
            <a:r>
              <a:rPr lang="en-HK" sz="1500" dirty="0"/>
              <a:t>LC-NE system</a:t>
            </a:r>
            <a:r>
              <a:rPr lang="en-US" altLang="zh-CN" sz="1500" dirty="0"/>
              <a:t>-mediated</a:t>
            </a:r>
            <a:r>
              <a:rPr lang="en-HK" sz="1500" dirty="0"/>
              <a:t> attentional focus</a:t>
            </a:r>
          </a:p>
          <a:p>
            <a:pPr marL="600075" lvl="1" indent="-257175">
              <a:lnSpc>
                <a:spcPct val="150000"/>
              </a:lnSpc>
              <a:buFont typeface="Wingdings" pitchFamily="2" charset="2"/>
              <a:buChar char="§"/>
            </a:pPr>
            <a:r>
              <a:rPr lang="en-US" sz="1500" dirty="0"/>
              <a:t>ASD participants </a:t>
            </a:r>
            <a:r>
              <a:rPr lang="en-US" altLang="zh-CN" sz="1500" dirty="0"/>
              <a:t>vs.</a:t>
            </a:r>
            <a:r>
              <a:rPr lang="en-US" sz="1500" dirty="0"/>
              <a:t> </a:t>
            </a:r>
            <a:r>
              <a:rPr lang="en-HK" sz="1500" dirty="0"/>
              <a:t>typically developing </a:t>
            </a:r>
            <a:r>
              <a:rPr lang="en-US" altLang="zh-CN" sz="1500" dirty="0"/>
              <a:t>(TD)</a:t>
            </a:r>
            <a:r>
              <a:rPr lang="zh-CN" altLang="en-US" sz="1500" dirty="0"/>
              <a:t> </a:t>
            </a:r>
            <a:r>
              <a:rPr lang="en-HK" sz="1500" dirty="0"/>
              <a:t>controls</a:t>
            </a:r>
          </a:p>
          <a:p>
            <a:pPr marL="600075" lvl="1" indent="-257175">
              <a:lnSpc>
                <a:spcPct val="150000"/>
              </a:lnSpc>
              <a:buFont typeface="Wingdings" pitchFamily="2" charset="2"/>
              <a:buChar char="§"/>
            </a:pPr>
            <a:r>
              <a:rPr lang="en-US" altLang="zh-CN" sz="1500" dirty="0"/>
              <a:t>Visual</a:t>
            </a:r>
            <a:r>
              <a:rPr lang="zh-CN" altLang="en-US" sz="1500" dirty="0"/>
              <a:t> </a:t>
            </a:r>
            <a:r>
              <a:rPr lang="en-US" altLang="zh-CN" sz="1500" dirty="0"/>
              <a:t>tasks</a:t>
            </a:r>
          </a:p>
        </p:txBody>
      </p:sp>
      <p:sp>
        <p:nvSpPr>
          <p:cNvPr id="8" name="Title 8">
            <a:extLst>
              <a:ext uri="{FF2B5EF4-FFF2-40B4-BE49-F238E27FC236}">
                <a16:creationId xmlns:a16="http://schemas.microsoft.com/office/drawing/2014/main" id="{A74DE536-5176-7F4A-A8DC-46195B3C5F5E}"/>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GB" altLang="en-US" sz="2800" b="1" dirty="0">
                <a:solidFill>
                  <a:schemeClr val="accent1">
                    <a:lumMod val="75000"/>
                  </a:schemeClr>
                </a:solidFill>
              </a:rPr>
              <a:t>Where is pupillometry useful?</a:t>
            </a:r>
            <a:r>
              <a:rPr lang="zh-CN" altLang="en-US" sz="2800" b="1" dirty="0">
                <a:solidFill>
                  <a:schemeClr val="accent1">
                    <a:lumMod val="75000"/>
                  </a:schemeClr>
                </a:solidFill>
              </a:rPr>
              <a:t> </a:t>
            </a:r>
            <a:r>
              <a:rPr lang="en-US" altLang="zh-CN" sz="2800" b="1" dirty="0">
                <a:solidFill>
                  <a:schemeClr val="accent1">
                    <a:lumMod val="75000"/>
                  </a:schemeClr>
                </a:solidFill>
              </a:rPr>
              <a:t>-</a:t>
            </a:r>
            <a:r>
              <a:rPr lang="zh-CN" altLang="en-US" sz="2800" b="1" dirty="0">
                <a:solidFill>
                  <a:schemeClr val="accent1">
                    <a:lumMod val="75000"/>
                  </a:schemeClr>
                </a:solidFill>
              </a:rPr>
              <a:t> </a:t>
            </a:r>
            <a:r>
              <a:rPr lang="en-US" altLang="zh-CN" sz="2800" b="1" dirty="0">
                <a:solidFill>
                  <a:schemeClr val="accent1">
                    <a:lumMod val="75000"/>
                  </a:schemeClr>
                </a:solidFill>
              </a:rPr>
              <a:t>Example</a:t>
            </a:r>
            <a:endParaRPr lang="en-US" sz="2800" b="1" dirty="0">
              <a:solidFill>
                <a:schemeClr val="accent1">
                  <a:lumMod val="75000"/>
                </a:schemeClr>
              </a:solidFill>
            </a:endParaRPr>
          </a:p>
        </p:txBody>
      </p:sp>
    </p:spTree>
    <p:extLst>
      <p:ext uri="{BB962C8B-B14F-4D97-AF65-F5344CB8AC3E}">
        <p14:creationId xmlns:p14="http://schemas.microsoft.com/office/powerpoint/2010/main" val="1369714217"/>
      </p:ext>
    </p:extLst>
  </p:cSld>
  <p:clrMapOvr>
    <a:masterClrMapping/>
  </p:clrMapOvr>
  <mc:AlternateContent xmlns:mc="http://schemas.openxmlformats.org/markup-compatibility/2006" xmlns:p14="http://schemas.microsoft.com/office/powerpoint/2010/main">
    <mc:Choice Requires="p14">
      <p:transition spd="slow" p14:dur="2000" advTm="104684"/>
    </mc:Choice>
    <mc:Fallback xmlns="">
      <p:transition spd="slow" advTm="1046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7A9">
            <a:alpha val="10000"/>
          </a:srgbClr>
        </a:solidFill>
        <a:effectLst/>
      </p:bgPr>
    </p:bg>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DF618B19-98CC-E347-AB6E-66EDE9DB2AC5}"/>
              </a:ext>
            </a:extLst>
          </p:cNvPr>
          <p:cNvSpPr txBox="1"/>
          <p:nvPr/>
        </p:nvSpPr>
        <p:spPr>
          <a:xfrm>
            <a:off x="247425" y="1547699"/>
            <a:ext cx="8745968"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Physiology of the pupil response</a:t>
            </a:r>
          </a:p>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Types of pupil response</a:t>
            </a:r>
          </a:p>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Locus Coeruleus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Advantages and disadvantages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Methodology and procedure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Case study: where is pupillometry useful?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Data analysis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Useful resources</a:t>
            </a:r>
          </a:p>
        </p:txBody>
      </p:sp>
      <p:sp>
        <p:nvSpPr>
          <p:cNvPr id="9" name="Title 8">
            <a:extLst>
              <a:ext uri="{FF2B5EF4-FFF2-40B4-BE49-F238E27FC236}">
                <a16:creationId xmlns:a16="http://schemas.microsoft.com/office/drawing/2014/main" id="{1BC8D8BC-0274-7240-A576-E9FEE91EF9E8}"/>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mj-lt"/>
              </a:rPr>
              <a:t>Overview</a:t>
            </a:r>
          </a:p>
        </p:txBody>
      </p:sp>
    </p:spTree>
    <p:extLst>
      <p:ext uri="{BB962C8B-B14F-4D97-AF65-F5344CB8AC3E}">
        <p14:creationId xmlns:p14="http://schemas.microsoft.com/office/powerpoint/2010/main" val="2630941537"/>
      </p:ext>
    </p:extLst>
  </p:cSld>
  <p:clrMapOvr>
    <a:masterClrMapping/>
  </p:clrMapOvr>
  <mc:AlternateContent xmlns:mc="http://schemas.openxmlformats.org/markup-compatibility/2006" xmlns:p14="http://schemas.microsoft.com/office/powerpoint/2010/main">
    <mc:Choice Requires="p14">
      <p:transition spd="slow" p14:dur="2000" advTm="30222"/>
    </mc:Choice>
    <mc:Fallback xmlns="">
      <p:transition spd="slow" advTm="3022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5" name="Picture 4" descr="Chart, line chart, histogram&#10;&#10;Description automatically generated">
            <a:extLst>
              <a:ext uri="{FF2B5EF4-FFF2-40B4-BE49-F238E27FC236}">
                <a16:creationId xmlns:a16="http://schemas.microsoft.com/office/drawing/2014/main" id="{6CAD035D-9E72-F047-9FC9-E09756E522B3}"/>
              </a:ext>
            </a:extLst>
          </p:cNvPr>
          <p:cNvPicPr>
            <a:picLocks noChangeAspect="1"/>
          </p:cNvPicPr>
          <p:nvPr/>
        </p:nvPicPr>
        <p:blipFill rotWithShape="1">
          <a:blip r:embed="rId4"/>
          <a:srcRect r="2826"/>
          <a:stretch/>
        </p:blipFill>
        <p:spPr>
          <a:xfrm>
            <a:off x="129209" y="1550722"/>
            <a:ext cx="8885582" cy="2479378"/>
          </a:xfrm>
          <a:prstGeom prst="rect">
            <a:avLst/>
          </a:prstGeom>
        </p:spPr>
      </p:pic>
      <p:sp>
        <p:nvSpPr>
          <p:cNvPr id="3" name="TextBox 2">
            <a:extLst>
              <a:ext uri="{FF2B5EF4-FFF2-40B4-BE49-F238E27FC236}">
                <a16:creationId xmlns:a16="http://schemas.microsoft.com/office/drawing/2014/main" id="{24D68888-A248-154C-BBFF-35B491D55421}"/>
              </a:ext>
            </a:extLst>
          </p:cNvPr>
          <p:cNvSpPr txBox="1"/>
          <p:nvPr/>
        </p:nvSpPr>
        <p:spPr>
          <a:xfrm>
            <a:off x="1722264" y="4135019"/>
            <a:ext cx="1069652" cy="369332"/>
          </a:xfrm>
          <a:prstGeom prst="rect">
            <a:avLst/>
          </a:prstGeom>
          <a:noFill/>
        </p:spPr>
        <p:txBody>
          <a:bodyPr wrap="none" rtlCol="0">
            <a:spAutoFit/>
          </a:bodyPr>
          <a:lstStyle/>
          <a:p>
            <a:r>
              <a:rPr lang="en-US" altLang="zh-CN" b="1" dirty="0"/>
              <a:t>Easy</a:t>
            </a:r>
            <a:r>
              <a:rPr lang="zh-CN" altLang="en-US" b="1" dirty="0"/>
              <a:t> </a:t>
            </a:r>
            <a:r>
              <a:rPr lang="en-US" altLang="zh-CN" b="1" dirty="0"/>
              <a:t>Task</a:t>
            </a:r>
            <a:endParaRPr lang="en-US" b="1" dirty="0"/>
          </a:p>
        </p:txBody>
      </p:sp>
      <p:sp>
        <p:nvSpPr>
          <p:cNvPr id="9" name="TextBox 8">
            <a:extLst>
              <a:ext uri="{FF2B5EF4-FFF2-40B4-BE49-F238E27FC236}">
                <a16:creationId xmlns:a16="http://schemas.microsoft.com/office/drawing/2014/main" id="{EA7369B2-451E-D745-ADE6-FF16E4B419B3}"/>
              </a:ext>
            </a:extLst>
          </p:cNvPr>
          <p:cNvSpPr txBox="1"/>
          <p:nvPr/>
        </p:nvSpPr>
        <p:spPr>
          <a:xfrm>
            <a:off x="4374711" y="4135019"/>
            <a:ext cx="1457643" cy="369332"/>
          </a:xfrm>
          <a:prstGeom prst="rect">
            <a:avLst/>
          </a:prstGeom>
          <a:noFill/>
        </p:spPr>
        <p:txBody>
          <a:bodyPr wrap="none" rtlCol="0">
            <a:spAutoFit/>
          </a:bodyPr>
          <a:lstStyle/>
          <a:p>
            <a:r>
              <a:rPr lang="en-US" altLang="zh-CN" b="1" dirty="0"/>
              <a:t>Medium</a:t>
            </a:r>
            <a:r>
              <a:rPr lang="zh-CN" altLang="en-US" b="1" dirty="0"/>
              <a:t> </a:t>
            </a:r>
            <a:r>
              <a:rPr lang="en-US" altLang="zh-CN" b="1" dirty="0"/>
              <a:t>Task</a:t>
            </a:r>
            <a:endParaRPr lang="en-US" b="1" dirty="0"/>
          </a:p>
        </p:txBody>
      </p:sp>
      <p:sp>
        <p:nvSpPr>
          <p:cNvPr id="6" name="TextBox 5">
            <a:extLst>
              <a:ext uri="{FF2B5EF4-FFF2-40B4-BE49-F238E27FC236}">
                <a16:creationId xmlns:a16="http://schemas.microsoft.com/office/drawing/2014/main" id="{699F8F96-4C51-AD4A-86ED-CEEBD31E1F35}"/>
              </a:ext>
            </a:extLst>
          </p:cNvPr>
          <p:cNvSpPr txBox="1"/>
          <p:nvPr/>
        </p:nvSpPr>
        <p:spPr>
          <a:xfrm>
            <a:off x="7415149" y="4135019"/>
            <a:ext cx="1411156" cy="369332"/>
          </a:xfrm>
          <a:prstGeom prst="rect">
            <a:avLst/>
          </a:prstGeom>
          <a:noFill/>
        </p:spPr>
        <p:txBody>
          <a:bodyPr wrap="none" rtlCol="0">
            <a:spAutoFit/>
          </a:bodyPr>
          <a:lstStyle/>
          <a:p>
            <a:r>
              <a:rPr lang="en-US" altLang="zh-CN" b="1" dirty="0"/>
              <a:t>Difficult</a:t>
            </a:r>
            <a:r>
              <a:rPr lang="zh-CN" altLang="en-US" b="1" dirty="0"/>
              <a:t> </a:t>
            </a:r>
            <a:r>
              <a:rPr lang="en-US" altLang="zh-CN" b="1" dirty="0"/>
              <a:t>Task</a:t>
            </a:r>
            <a:endParaRPr lang="en-US" b="1" dirty="0"/>
          </a:p>
        </p:txBody>
      </p:sp>
    </p:spTree>
    <p:extLst>
      <p:ext uri="{BB962C8B-B14F-4D97-AF65-F5344CB8AC3E}">
        <p14:creationId xmlns:p14="http://schemas.microsoft.com/office/powerpoint/2010/main" val="3388271831"/>
      </p:ext>
    </p:extLst>
  </p:cSld>
  <p:clrMapOvr>
    <a:masterClrMapping/>
  </p:clrMapOvr>
  <mc:AlternateContent xmlns:mc="http://schemas.openxmlformats.org/markup-compatibility/2006" xmlns:p14="http://schemas.microsoft.com/office/powerpoint/2010/main">
    <mc:Choice Requires="p14">
      <p:transition spd="slow" p14:dur="2000" advTm="104684"/>
    </mc:Choice>
    <mc:Fallback xmlns="">
      <p:transition spd="slow" advTm="1046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10" name="Picture 9" descr="Chart, line chart&#10;&#10;Description automatically generated">
            <a:extLst>
              <a:ext uri="{FF2B5EF4-FFF2-40B4-BE49-F238E27FC236}">
                <a16:creationId xmlns:a16="http://schemas.microsoft.com/office/drawing/2014/main" id="{CDA0696B-58B1-1F4D-A9A3-4F170D0C7828}"/>
              </a:ext>
            </a:extLst>
          </p:cNvPr>
          <p:cNvPicPr>
            <a:picLocks noChangeAspect="1"/>
          </p:cNvPicPr>
          <p:nvPr/>
        </p:nvPicPr>
        <p:blipFill>
          <a:blip r:embed="rId4"/>
          <a:stretch>
            <a:fillRect/>
          </a:stretch>
        </p:blipFill>
        <p:spPr>
          <a:xfrm>
            <a:off x="2607137" y="1058593"/>
            <a:ext cx="3929725" cy="3286788"/>
          </a:xfrm>
          <a:prstGeom prst="rect">
            <a:avLst/>
          </a:prstGeom>
        </p:spPr>
      </p:pic>
      <p:sp>
        <p:nvSpPr>
          <p:cNvPr id="2" name="TextBox 1">
            <a:extLst>
              <a:ext uri="{FF2B5EF4-FFF2-40B4-BE49-F238E27FC236}">
                <a16:creationId xmlns:a16="http://schemas.microsoft.com/office/drawing/2014/main" id="{C105DE8F-DB00-2D43-90A9-68890E4C89EA}"/>
              </a:ext>
            </a:extLst>
          </p:cNvPr>
          <p:cNvSpPr txBox="1"/>
          <p:nvPr/>
        </p:nvSpPr>
        <p:spPr>
          <a:xfrm>
            <a:off x="1461415" y="4494922"/>
            <a:ext cx="6295313" cy="338554"/>
          </a:xfrm>
          <a:prstGeom prst="rect">
            <a:avLst/>
          </a:prstGeom>
          <a:noFill/>
        </p:spPr>
        <p:txBody>
          <a:bodyPr wrap="none" rtlCol="0">
            <a:spAutoFit/>
          </a:bodyPr>
          <a:lstStyle/>
          <a:p>
            <a:r>
              <a:rPr lang="en-HK" sz="1600" dirty="0"/>
              <a:t>Relationship between phasic pupil dilation and </a:t>
            </a:r>
            <a:r>
              <a:rPr lang="en-US" altLang="zh-CN" sz="1600" dirty="0"/>
              <a:t>visual</a:t>
            </a:r>
            <a:r>
              <a:rPr lang="zh-CN" altLang="en-US" sz="1600" dirty="0"/>
              <a:t> </a:t>
            </a:r>
            <a:r>
              <a:rPr lang="en-US" altLang="zh-CN" sz="1600" dirty="0"/>
              <a:t>search</a:t>
            </a:r>
            <a:r>
              <a:rPr lang="zh-CN" altLang="en-US" sz="1600" dirty="0"/>
              <a:t> </a:t>
            </a:r>
            <a:r>
              <a:rPr lang="en-HK" sz="1600" dirty="0"/>
              <a:t>performance</a:t>
            </a:r>
            <a:endParaRPr lang="en-US" sz="1600" dirty="0"/>
          </a:p>
        </p:txBody>
      </p:sp>
      <p:sp>
        <p:nvSpPr>
          <p:cNvPr id="12" name="TextBox 11">
            <a:extLst>
              <a:ext uri="{FF2B5EF4-FFF2-40B4-BE49-F238E27FC236}">
                <a16:creationId xmlns:a16="http://schemas.microsoft.com/office/drawing/2014/main" id="{F56E3F7F-0AE8-C04E-BB05-C4C15911A79E}"/>
              </a:ext>
            </a:extLst>
          </p:cNvPr>
          <p:cNvSpPr txBox="1"/>
          <p:nvPr/>
        </p:nvSpPr>
        <p:spPr>
          <a:xfrm>
            <a:off x="6587662" y="3352699"/>
            <a:ext cx="1275221" cy="338554"/>
          </a:xfrm>
          <a:prstGeom prst="rect">
            <a:avLst/>
          </a:prstGeom>
          <a:noFill/>
        </p:spPr>
        <p:txBody>
          <a:bodyPr wrap="none" rtlCol="0">
            <a:spAutoFit/>
          </a:bodyPr>
          <a:lstStyle/>
          <a:p>
            <a:r>
              <a:rPr lang="en-US" altLang="zh-CN" sz="1600" b="1" dirty="0"/>
              <a:t>Difficult</a:t>
            </a:r>
            <a:r>
              <a:rPr lang="zh-CN" altLang="en-US" sz="1600" b="1" dirty="0"/>
              <a:t> </a:t>
            </a:r>
            <a:r>
              <a:rPr lang="en-US" altLang="zh-CN" sz="1600" b="1" dirty="0"/>
              <a:t>Task</a:t>
            </a:r>
            <a:endParaRPr lang="en-US" sz="1600" b="1" dirty="0"/>
          </a:p>
        </p:txBody>
      </p:sp>
    </p:spTree>
    <p:extLst>
      <p:ext uri="{BB962C8B-B14F-4D97-AF65-F5344CB8AC3E}">
        <p14:creationId xmlns:p14="http://schemas.microsoft.com/office/powerpoint/2010/main" val="2154038423"/>
      </p:ext>
    </p:extLst>
  </p:cSld>
  <p:clrMapOvr>
    <a:masterClrMapping/>
  </p:clrMapOvr>
  <mc:AlternateContent xmlns:mc="http://schemas.openxmlformats.org/markup-compatibility/2006" xmlns:p14="http://schemas.microsoft.com/office/powerpoint/2010/main">
    <mc:Choice Requires="p14">
      <p:transition spd="slow" p14:dur="2000" advTm="104684"/>
    </mc:Choice>
    <mc:Fallback xmlns="">
      <p:transition spd="slow" advTm="1046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DF618B19-98CC-E347-AB6E-66EDE9DB2AC5}"/>
              </a:ext>
            </a:extLst>
          </p:cNvPr>
          <p:cNvSpPr txBox="1"/>
          <p:nvPr/>
        </p:nvSpPr>
        <p:spPr>
          <a:xfrm>
            <a:off x="247425" y="1547699"/>
            <a:ext cx="8745968"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Physiology of the pupil response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Types of pupil response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Locus Coeruleus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Advantages and disadvantages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Methodology and procedure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Case study: where is pupillometry useful?</a:t>
            </a:r>
          </a:p>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Data analysis</a:t>
            </a:r>
          </a:p>
          <a:p>
            <a:pPr marL="285750" indent="-28575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Useful resources</a:t>
            </a:r>
          </a:p>
        </p:txBody>
      </p:sp>
      <p:sp>
        <p:nvSpPr>
          <p:cNvPr id="9" name="Title 8">
            <a:extLst>
              <a:ext uri="{FF2B5EF4-FFF2-40B4-BE49-F238E27FC236}">
                <a16:creationId xmlns:a16="http://schemas.microsoft.com/office/drawing/2014/main" id="{1BC8D8BC-0274-7240-A576-E9FEE91EF9E8}"/>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mj-lt"/>
              </a:rPr>
              <a:t>Overview</a:t>
            </a:r>
          </a:p>
        </p:txBody>
      </p:sp>
    </p:spTree>
    <p:extLst>
      <p:ext uri="{BB962C8B-B14F-4D97-AF65-F5344CB8AC3E}">
        <p14:creationId xmlns:p14="http://schemas.microsoft.com/office/powerpoint/2010/main" val="1983698165"/>
      </p:ext>
    </p:extLst>
  </p:cSld>
  <p:clrMapOvr>
    <a:masterClrMapping/>
  </p:clrMapOvr>
  <mc:AlternateContent xmlns:mc="http://schemas.openxmlformats.org/markup-compatibility/2006" xmlns:p14="http://schemas.microsoft.com/office/powerpoint/2010/main">
    <mc:Choice Requires="p14">
      <p:transition spd="slow" p14:dur="2000" advTm="30222"/>
    </mc:Choice>
    <mc:Fallback xmlns="">
      <p:transition spd="slow" advTm="3022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103C884-E40C-7442-AB66-42B7ED269078}"/>
              </a:ext>
            </a:extLst>
          </p:cNvPr>
          <p:cNvSpPr txBox="1">
            <a:spLocks noGrp="1"/>
          </p:cNvSpPr>
          <p:nvPr>
            <p:ph type="title"/>
          </p:nvPr>
        </p:nvSpPr>
        <p:spPr>
          <a:xfrm>
            <a:off x="628650" y="1017169"/>
            <a:ext cx="7886700" cy="523220"/>
          </a:xfrm>
          <a:prstGeom prst="rect">
            <a:avLst/>
          </a:prstGeom>
          <a:noFill/>
        </p:spPr>
        <p:txBody>
          <a:bodyPr wrap="square" rtlCol="0">
            <a:spAutoFit/>
          </a:bodyPr>
          <a:lstStyle/>
          <a:p>
            <a:r>
              <a:rPr lang="en-US" sz="2800" b="1" dirty="0">
                <a:solidFill>
                  <a:schemeClr val="accent1">
                    <a:lumMod val="75000"/>
                  </a:schemeClr>
                </a:solidFill>
                <a:latin typeface="+mj-lt"/>
              </a:rPr>
              <a:t>Analysis - Preprocessing</a:t>
            </a:r>
          </a:p>
        </p:txBody>
      </p:sp>
      <p:sp>
        <p:nvSpPr>
          <p:cNvPr id="10" name="Content Placeholder 9">
            <a:extLst>
              <a:ext uri="{FF2B5EF4-FFF2-40B4-BE49-F238E27FC236}">
                <a16:creationId xmlns:a16="http://schemas.microsoft.com/office/drawing/2014/main" id="{4548E43F-8912-3B42-8889-2EC08A107445}"/>
              </a:ext>
            </a:extLst>
          </p:cNvPr>
          <p:cNvSpPr txBox="1">
            <a:spLocks noGrp="1"/>
          </p:cNvSpPr>
          <p:nvPr>
            <p:ph sz="half" idx="1"/>
          </p:nvPr>
        </p:nvSpPr>
        <p:spPr>
          <a:xfrm>
            <a:off x="628651" y="1717528"/>
            <a:ext cx="8004710" cy="2804870"/>
          </a:xfrm>
          <a:prstGeom prst="rect">
            <a:avLst/>
          </a:prstGeom>
          <a:noFill/>
        </p:spPr>
        <p:txBody>
          <a:bodyPr wrap="square" rtlCol="0">
            <a:spAutoFit/>
          </a:bodyPr>
          <a:lstStyle/>
          <a:p>
            <a:pPr marL="0" indent="0">
              <a:buNone/>
            </a:pPr>
            <a:r>
              <a:rPr lang="en-US" sz="1600" b="0" dirty="0"/>
              <a:t>Raw pupil data must be preprocessed in several steps before analysis and visualization</a:t>
            </a:r>
          </a:p>
          <a:p>
            <a:pPr marL="0" indent="0">
              <a:buNone/>
            </a:pPr>
            <a:r>
              <a:rPr lang="en-US" sz="1600" b="0" dirty="0"/>
              <a:t> </a:t>
            </a:r>
          </a:p>
          <a:p>
            <a:pPr marL="285750" indent="-285750">
              <a:buFont typeface="Arial" panose="020B0604020202020204" pitchFamily="34" charset="0"/>
              <a:buChar char="•"/>
            </a:pPr>
            <a:r>
              <a:rPr lang="en-US" sz="1600" b="0" dirty="0"/>
              <a:t>De-blinking </a:t>
            </a:r>
          </a:p>
          <a:p>
            <a:pPr marL="285750" indent="-285750">
              <a:buFont typeface="Arial" panose="020B0604020202020204" pitchFamily="34" charset="0"/>
              <a:buChar char="•"/>
            </a:pPr>
            <a:r>
              <a:rPr lang="en-US" sz="1600" b="0" dirty="0"/>
              <a:t>Low-pass filtering </a:t>
            </a:r>
          </a:p>
          <a:p>
            <a:pPr marL="285750" indent="-285750">
              <a:buFont typeface="Arial" panose="020B0604020202020204" pitchFamily="34" charset="0"/>
              <a:buChar char="•"/>
            </a:pPr>
            <a:r>
              <a:rPr lang="en-US" sz="1600" b="0" dirty="0"/>
              <a:t>Baseline correction </a:t>
            </a:r>
          </a:p>
          <a:p>
            <a:pPr marL="285750" indent="-285750">
              <a:buFont typeface="Arial" panose="020B0604020202020204" pitchFamily="34" charset="0"/>
              <a:buChar char="•"/>
            </a:pPr>
            <a:r>
              <a:rPr lang="en-US" sz="1600" b="0" dirty="0"/>
              <a:t>Normalization </a:t>
            </a:r>
          </a:p>
          <a:p>
            <a:pPr marL="285750" indent="-285750">
              <a:buFont typeface="Arial" panose="020B0604020202020204" pitchFamily="34" charset="0"/>
              <a:buChar char="•"/>
            </a:pPr>
            <a:r>
              <a:rPr lang="en-US" sz="1600" b="0" dirty="0"/>
              <a:t>Data Alignment </a:t>
            </a:r>
          </a:p>
          <a:p>
            <a:pPr marL="285750" indent="-285750">
              <a:buFont typeface="Arial" panose="020B0604020202020204" pitchFamily="34" charset="0"/>
              <a:buChar char="•"/>
            </a:pPr>
            <a:r>
              <a:rPr lang="en-US" sz="1600" b="0" dirty="0"/>
              <a:t>Identifying and dropping contaminated trials </a:t>
            </a:r>
          </a:p>
        </p:txBody>
      </p:sp>
    </p:spTree>
    <p:extLst>
      <p:ext uri="{BB962C8B-B14F-4D97-AF65-F5344CB8AC3E}">
        <p14:creationId xmlns:p14="http://schemas.microsoft.com/office/powerpoint/2010/main" val="330303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9" name="Title 8">
            <a:extLst>
              <a:ext uri="{FF2B5EF4-FFF2-40B4-BE49-F238E27FC236}">
                <a16:creationId xmlns:a16="http://schemas.microsoft.com/office/drawing/2014/main" id="{A103C884-E40C-7442-AB66-42B7ED269078}"/>
              </a:ext>
            </a:extLst>
          </p:cNvPr>
          <p:cNvSpPr txBox="1">
            <a:spLocks noGrp="1"/>
          </p:cNvSpPr>
          <p:nvPr>
            <p:ph type="title"/>
          </p:nvPr>
        </p:nvSpPr>
        <p:spPr>
          <a:xfrm>
            <a:off x="628650" y="1017169"/>
            <a:ext cx="7886700" cy="523220"/>
          </a:xfrm>
          <a:prstGeom prst="rect">
            <a:avLst/>
          </a:prstGeom>
          <a:noFill/>
        </p:spPr>
        <p:txBody>
          <a:bodyPr wrap="square" rtlCol="0">
            <a:spAutoFit/>
          </a:bodyPr>
          <a:lstStyle/>
          <a:p>
            <a:r>
              <a:rPr lang="en-US" sz="2800" b="1" dirty="0">
                <a:solidFill>
                  <a:schemeClr val="accent1">
                    <a:lumMod val="75000"/>
                  </a:schemeClr>
                </a:solidFill>
                <a:latin typeface="+mj-lt"/>
              </a:rPr>
              <a:t>Analysis - Preprocessing</a:t>
            </a:r>
          </a:p>
        </p:txBody>
      </p:sp>
      <p:pic>
        <p:nvPicPr>
          <p:cNvPr id="7" name="Picture 6">
            <a:extLst>
              <a:ext uri="{FF2B5EF4-FFF2-40B4-BE49-F238E27FC236}">
                <a16:creationId xmlns:a16="http://schemas.microsoft.com/office/drawing/2014/main" id="{9D34D6A3-9247-8345-832E-0795974DB299}"/>
              </a:ext>
            </a:extLst>
          </p:cNvPr>
          <p:cNvPicPr>
            <a:picLocks noChangeAspect="1"/>
          </p:cNvPicPr>
          <p:nvPr/>
        </p:nvPicPr>
        <p:blipFill>
          <a:blip r:embed="rId2"/>
          <a:stretch>
            <a:fillRect/>
          </a:stretch>
        </p:blipFill>
        <p:spPr>
          <a:xfrm>
            <a:off x="1348896" y="1541588"/>
            <a:ext cx="5972848" cy="3461235"/>
          </a:xfrm>
          <a:prstGeom prst="rect">
            <a:avLst/>
          </a:prstGeom>
        </p:spPr>
      </p:pic>
    </p:spTree>
    <p:extLst>
      <p:ext uri="{BB962C8B-B14F-4D97-AF65-F5344CB8AC3E}">
        <p14:creationId xmlns:p14="http://schemas.microsoft.com/office/powerpoint/2010/main" val="2023069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F07811E-908E-B84B-9B85-BC67808090F5}"/>
              </a:ext>
            </a:extLst>
          </p:cNvPr>
          <p:cNvSpPr>
            <a:spLocks noGrp="1"/>
          </p:cNvSpPr>
          <p:nvPr>
            <p:ph type="body" sz="quarter" idx="12"/>
          </p:nvPr>
        </p:nvSpPr>
        <p:spPr/>
        <p:txBody>
          <a:bodyPr/>
          <a:lstStyle/>
          <a:p>
            <a:endParaRPr lang="en-GB"/>
          </a:p>
        </p:txBody>
      </p:sp>
      <p:sp>
        <p:nvSpPr>
          <p:cNvPr id="4" name="Rectangle 3">
            <a:extLst>
              <a:ext uri="{FF2B5EF4-FFF2-40B4-BE49-F238E27FC236}">
                <a16:creationId xmlns:a16="http://schemas.microsoft.com/office/drawing/2014/main" id="{F31B1657-BD8D-334E-87D8-3B9094C72E67}"/>
              </a:ext>
            </a:extLst>
          </p:cNvPr>
          <p:cNvSpPr/>
          <p:nvPr/>
        </p:nvSpPr>
        <p:spPr>
          <a:xfrm>
            <a:off x="628650" y="1588741"/>
            <a:ext cx="7935458" cy="1200329"/>
          </a:xfrm>
          <a:prstGeom prst="rect">
            <a:avLst/>
          </a:prstGeom>
        </p:spPr>
        <p:txBody>
          <a:bodyPr wrap="square">
            <a:spAutoFit/>
          </a:bodyPr>
          <a:lstStyle/>
          <a:p>
            <a:pPr marL="285750" indent="-285750">
              <a:buFont typeface="Arial" panose="020B0604020202020204" pitchFamily="34" charset="0"/>
              <a:buChar char="•"/>
            </a:pPr>
            <a:r>
              <a:rPr lang="en-US" dirty="0"/>
              <a:t>Blinks are generally not a problem if they are fast (&lt;125ms) and/or uncorrelated with stimulus timing landmarks.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Linear interpolation</a:t>
            </a:r>
          </a:p>
        </p:txBody>
      </p:sp>
      <p:pic>
        <p:nvPicPr>
          <p:cNvPr id="12" name="Picture 11">
            <a:extLst>
              <a:ext uri="{FF2B5EF4-FFF2-40B4-BE49-F238E27FC236}">
                <a16:creationId xmlns:a16="http://schemas.microsoft.com/office/drawing/2014/main" id="{E505BA5C-BAA7-F140-B5B4-15B26A8ACFF2}"/>
              </a:ext>
            </a:extLst>
          </p:cNvPr>
          <p:cNvPicPr>
            <a:picLocks noChangeAspect="1"/>
          </p:cNvPicPr>
          <p:nvPr/>
        </p:nvPicPr>
        <p:blipFill>
          <a:blip r:embed="rId2"/>
          <a:stretch>
            <a:fillRect/>
          </a:stretch>
        </p:blipFill>
        <p:spPr>
          <a:xfrm>
            <a:off x="0" y="2789070"/>
            <a:ext cx="4295553" cy="2354430"/>
          </a:xfrm>
          <a:prstGeom prst="rect">
            <a:avLst/>
          </a:prstGeom>
        </p:spPr>
      </p:pic>
      <p:pic>
        <p:nvPicPr>
          <p:cNvPr id="13" name="Picture 12">
            <a:extLst>
              <a:ext uri="{FF2B5EF4-FFF2-40B4-BE49-F238E27FC236}">
                <a16:creationId xmlns:a16="http://schemas.microsoft.com/office/drawing/2014/main" id="{03700CE3-2A59-D945-8BFD-6928F27CB6C9}"/>
              </a:ext>
            </a:extLst>
          </p:cNvPr>
          <p:cNvPicPr>
            <a:picLocks noChangeAspect="1"/>
          </p:cNvPicPr>
          <p:nvPr/>
        </p:nvPicPr>
        <p:blipFill>
          <a:blip r:embed="rId3"/>
          <a:stretch>
            <a:fillRect/>
          </a:stretch>
        </p:blipFill>
        <p:spPr>
          <a:xfrm>
            <a:off x="4848447" y="2713312"/>
            <a:ext cx="4295553" cy="2430188"/>
          </a:xfrm>
          <a:prstGeom prst="rect">
            <a:avLst/>
          </a:prstGeom>
        </p:spPr>
      </p:pic>
      <p:sp>
        <p:nvSpPr>
          <p:cNvPr id="14" name="Arrow: Right 31">
            <a:extLst>
              <a:ext uri="{FF2B5EF4-FFF2-40B4-BE49-F238E27FC236}">
                <a16:creationId xmlns:a16="http://schemas.microsoft.com/office/drawing/2014/main" id="{8D92D8D8-471D-3145-9386-42C9AD0C432E}"/>
              </a:ext>
            </a:extLst>
          </p:cNvPr>
          <p:cNvSpPr/>
          <p:nvPr/>
        </p:nvSpPr>
        <p:spPr>
          <a:xfrm>
            <a:off x="4352260" y="3772462"/>
            <a:ext cx="432391" cy="31188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B3CB37AA-E522-274F-9B07-B2D5AA8B62D0}"/>
              </a:ext>
            </a:extLst>
          </p:cNvPr>
          <p:cNvSpPr txBox="1">
            <a:spLocks/>
          </p:cNvSpPr>
          <p:nvPr/>
        </p:nvSpPr>
        <p:spPr>
          <a:xfrm>
            <a:off x="6553200" y="4767263"/>
            <a:ext cx="2133600" cy="2738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tx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D416EFE0-9312-8047-8AD2-458D356D504F}" type="slidenum">
              <a:rPr lang="en-US" smtClean="0"/>
              <a:pPr/>
              <a:t>25</a:t>
            </a:fld>
            <a:endParaRPr lang="en-US"/>
          </a:p>
        </p:txBody>
      </p:sp>
      <p:sp>
        <p:nvSpPr>
          <p:cNvPr id="17" name="Title 12">
            <a:extLst>
              <a:ext uri="{FF2B5EF4-FFF2-40B4-BE49-F238E27FC236}">
                <a16:creationId xmlns:a16="http://schemas.microsoft.com/office/drawing/2014/main" id="{42192ADB-86DD-044A-BBA9-7E66E21883A0}"/>
              </a:ext>
            </a:extLst>
          </p:cNvPr>
          <p:cNvSpPr txBox="1">
            <a:spLocks noGrp="1"/>
          </p:cNvSpPr>
          <p:nvPr>
            <p:ph type="title"/>
          </p:nvPr>
        </p:nvSpPr>
        <p:spPr>
          <a:xfrm>
            <a:off x="628650" y="1017169"/>
            <a:ext cx="7886700" cy="523220"/>
          </a:xfrm>
          <a:prstGeom prst="rect">
            <a:avLst/>
          </a:prstGeom>
          <a:noFill/>
        </p:spPr>
        <p:txBody>
          <a:bodyPr wrap="square" rtlCol="0">
            <a:spAutoFit/>
          </a:bodyPr>
          <a:lstStyle/>
          <a:p>
            <a:r>
              <a:rPr lang="en-US" sz="2800" b="1" dirty="0">
                <a:solidFill>
                  <a:schemeClr val="accent1">
                    <a:lumMod val="75000"/>
                  </a:schemeClr>
                </a:solidFill>
                <a:latin typeface="+mj-lt"/>
              </a:rPr>
              <a:t>De-blinking</a:t>
            </a:r>
          </a:p>
        </p:txBody>
      </p:sp>
    </p:spTree>
    <p:extLst>
      <p:ext uri="{BB962C8B-B14F-4D97-AF65-F5344CB8AC3E}">
        <p14:creationId xmlns:p14="http://schemas.microsoft.com/office/powerpoint/2010/main" val="4071251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17" name="Title 16">
            <a:extLst>
              <a:ext uri="{FF2B5EF4-FFF2-40B4-BE49-F238E27FC236}">
                <a16:creationId xmlns:a16="http://schemas.microsoft.com/office/drawing/2014/main" id="{C1A83F7C-9C1B-9944-A311-8E3D692C065B}"/>
              </a:ext>
            </a:extLst>
          </p:cNvPr>
          <p:cNvSpPr txBox="1">
            <a:spLocks noGrp="1"/>
          </p:cNvSpPr>
          <p:nvPr>
            <p:ph type="title"/>
          </p:nvPr>
        </p:nvSpPr>
        <p:spPr>
          <a:xfrm>
            <a:off x="628650" y="1038713"/>
            <a:ext cx="7886700" cy="480131"/>
          </a:xfrm>
          <a:prstGeom prst="rect">
            <a:avLst/>
          </a:prstGeom>
          <a:noFill/>
        </p:spPr>
        <p:txBody>
          <a:bodyPr wrap="square" rtlCol="0">
            <a:spAutoFit/>
          </a:bodyPr>
          <a:lstStyle/>
          <a:p>
            <a:r>
              <a:rPr lang="en-US" sz="2800" b="1" dirty="0">
                <a:solidFill>
                  <a:schemeClr val="accent1">
                    <a:lumMod val="75000"/>
                  </a:schemeClr>
                </a:solidFill>
                <a:latin typeface="+mj-lt"/>
              </a:rPr>
              <a:t>Low-Pass Filtering</a:t>
            </a:r>
          </a:p>
        </p:txBody>
      </p:sp>
      <p:sp>
        <p:nvSpPr>
          <p:cNvPr id="18" name="TextBox 17">
            <a:extLst>
              <a:ext uri="{FF2B5EF4-FFF2-40B4-BE49-F238E27FC236}">
                <a16:creationId xmlns:a16="http://schemas.microsoft.com/office/drawing/2014/main" id="{CE63E6E2-4E75-D148-9020-D234C235B6B8}"/>
              </a:ext>
            </a:extLst>
          </p:cNvPr>
          <p:cNvSpPr txBox="1"/>
          <p:nvPr/>
        </p:nvSpPr>
        <p:spPr>
          <a:xfrm>
            <a:off x="628649" y="1547698"/>
            <a:ext cx="8364743" cy="646331"/>
          </a:xfrm>
          <a:prstGeom prst="rect">
            <a:avLst/>
          </a:prstGeom>
          <a:noFill/>
        </p:spPr>
        <p:txBody>
          <a:bodyPr wrap="square" rtlCol="0">
            <a:spAutoFit/>
          </a:bodyPr>
          <a:lstStyle/>
          <a:p>
            <a:pPr marL="285750" indent="-285750">
              <a:buFont typeface="Arial" panose="020B0604020202020204" pitchFamily="34" charset="0"/>
              <a:buChar char="•"/>
            </a:pPr>
            <a:r>
              <a:rPr lang="en-US" dirty="0"/>
              <a:t>Changes faster than 10 Hz are uncorrelated between the eyes, and thus low-pass filtering at 10 Hz level is justified to remove some of the noise from the data.</a:t>
            </a:r>
          </a:p>
        </p:txBody>
      </p:sp>
      <p:pic>
        <p:nvPicPr>
          <p:cNvPr id="6" name="Picture 5" descr="Line chart&#10;&#10;Description automatically generated with medium confidence">
            <a:extLst>
              <a:ext uri="{FF2B5EF4-FFF2-40B4-BE49-F238E27FC236}">
                <a16:creationId xmlns:a16="http://schemas.microsoft.com/office/drawing/2014/main" id="{9A12BA63-4757-0D45-B9B9-B93F5A15FBC2}"/>
              </a:ext>
            </a:extLst>
          </p:cNvPr>
          <p:cNvPicPr>
            <a:picLocks noChangeAspect="1"/>
          </p:cNvPicPr>
          <p:nvPr/>
        </p:nvPicPr>
        <p:blipFill>
          <a:blip r:embed="rId2"/>
          <a:stretch>
            <a:fillRect/>
          </a:stretch>
        </p:blipFill>
        <p:spPr>
          <a:xfrm>
            <a:off x="2078181" y="2302188"/>
            <a:ext cx="4796515" cy="2738919"/>
          </a:xfrm>
          <a:prstGeom prst="rect">
            <a:avLst/>
          </a:prstGeom>
        </p:spPr>
      </p:pic>
    </p:spTree>
    <p:extLst>
      <p:ext uri="{BB962C8B-B14F-4D97-AF65-F5344CB8AC3E}">
        <p14:creationId xmlns:p14="http://schemas.microsoft.com/office/powerpoint/2010/main" val="176110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15" name="Slide Number Placeholder 3">
            <a:extLst>
              <a:ext uri="{FF2B5EF4-FFF2-40B4-BE49-F238E27FC236}">
                <a16:creationId xmlns:a16="http://schemas.microsoft.com/office/drawing/2014/main" id="{B3CB37AA-E522-274F-9B07-B2D5AA8B62D0}"/>
              </a:ext>
            </a:extLst>
          </p:cNvPr>
          <p:cNvSpPr txBox="1">
            <a:spLocks/>
          </p:cNvSpPr>
          <p:nvPr/>
        </p:nvSpPr>
        <p:spPr>
          <a:xfrm>
            <a:off x="6553200" y="4767263"/>
            <a:ext cx="2133600" cy="2738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tx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D416EFE0-9312-8047-8AD2-458D356D504F}" type="slidenum">
              <a:rPr lang="en-US" smtClean="0"/>
              <a:pPr/>
              <a:t>27</a:t>
            </a:fld>
            <a:endParaRPr lang="en-US"/>
          </a:p>
        </p:txBody>
      </p:sp>
      <p:pic>
        <p:nvPicPr>
          <p:cNvPr id="7" name="Picture 2" descr="Best Practices and Advice for Using Pupillometry to Measure ...">
            <a:extLst>
              <a:ext uri="{FF2B5EF4-FFF2-40B4-BE49-F238E27FC236}">
                <a16:creationId xmlns:a16="http://schemas.microsoft.com/office/drawing/2014/main" id="{23A78F0C-51E1-C54D-AEF4-82339B4D0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63" y="841375"/>
            <a:ext cx="646747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35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pic>
        <p:nvPicPr>
          <p:cNvPr id="5" name="Picture 4">
            <a:extLst>
              <a:ext uri="{FF2B5EF4-FFF2-40B4-BE49-F238E27FC236}">
                <a16:creationId xmlns:a16="http://schemas.microsoft.com/office/drawing/2014/main" id="{5E5EAFDE-6969-314E-8891-2D7700C143C9}"/>
              </a:ext>
            </a:extLst>
          </p:cNvPr>
          <p:cNvPicPr>
            <a:picLocks noChangeAspect="1"/>
          </p:cNvPicPr>
          <p:nvPr/>
        </p:nvPicPr>
        <p:blipFill>
          <a:blip r:embed="rId2"/>
          <a:stretch>
            <a:fillRect/>
          </a:stretch>
        </p:blipFill>
        <p:spPr>
          <a:xfrm>
            <a:off x="1829245" y="2240212"/>
            <a:ext cx="4796000" cy="2903287"/>
          </a:xfrm>
          <a:prstGeom prst="rect">
            <a:avLst/>
          </a:prstGeom>
        </p:spPr>
      </p:pic>
      <p:sp>
        <p:nvSpPr>
          <p:cNvPr id="13" name="Title 12">
            <a:extLst>
              <a:ext uri="{FF2B5EF4-FFF2-40B4-BE49-F238E27FC236}">
                <a16:creationId xmlns:a16="http://schemas.microsoft.com/office/drawing/2014/main" id="{7CD85C5A-064A-7745-9BBF-50D385D150D2}"/>
              </a:ext>
            </a:extLst>
          </p:cNvPr>
          <p:cNvSpPr txBox="1">
            <a:spLocks noGrp="1"/>
          </p:cNvSpPr>
          <p:nvPr>
            <p:ph type="title"/>
          </p:nvPr>
        </p:nvSpPr>
        <p:spPr>
          <a:xfrm>
            <a:off x="628650" y="1038713"/>
            <a:ext cx="7886700" cy="480131"/>
          </a:xfrm>
          <a:prstGeom prst="rect">
            <a:avLst/>
          </a:prstGeom>
          <a:noFill/>
        </p:spPr>
        <p:txBody>
          <a:bodyPr wrap="square" rtlCol="0">
            <a:spAutoFit/>
          </a:bodyPr>
          <a:lstStyle/>
          <a:p>
            <a:r>
              <a:rPr lang="en-US" sz="2800" b="1" dirty="0">
                <a:solidFill>
                  <a:schemeClr val="accent1">
                    <a:lumMod val="75000"/>
                  </a:schemeClr>
                </a:solidFill>
                <a:latin typeface="+mj-lt"/>
              </a:rPr>
              <a:t>Baseline Correction and Normalization</a:t>
            </a:r>
          </a:p>
        </p:txBody>
      </p:sp>
      <p:sp>
        <p:nvSpPr>
          <p:cNvPr id="14" name="TextBox 13">
            <a:extLst>
              <a:ext uri="{FF2B5EF4-FFF2-40B4-BE49-F238E27FC236}">
                <a16:creationId xmlns:a16="http://schemas.microsoft.com/office/drawing/2014/main" id="{178079C3-C2CF-1049-859C-89DF02952511}"/>
              </a:ext>
            </a:extLst>
          </p:cNvPr>
          <p:cNvSpPr txBox="1"/>
          <p:nvPr/>
        </p:nvSpPr>
        <p:spPr>
          <a:xfrm>
            <a:off x="247425" y="1547698"/>
            <a:ext cx="8745968" cy="646331"/>
          </a:xfrm>
          <a:prstGeom prst="rect">
            <a:avLst/>
          </a:prstGeom>
          <a:noFill/>
        </p:spPr>
        <p:txBody>
          <a:bodyPr wrap="square" rtlCol="0">
            <a:spAutoFit/>
          </a:bodyPr>
          <a:lstStyle/>
          <a:p>
            <a:pPr marL="285750" indent="-285750">
              <a:buFont typeface="Arial" panose="020B0604020202020204" pitchFamily="34" charset="0"/>
              <a:buChar char="•"/>
            </a:pPr>
            <a:r>
              <a:rPr lang="en-US" dirty="0"/>
              <a:t>Correction = absolute subtraction of the baseline level</a:t>
            </a:r>
          </a:p>
          <a:p>
            <a:pPr marL="285750" indent="-285750">
              <a:buFont typeface="Arial" panose="020B0604020202020204" pitchFamily="34" charset="0"/>
              <a:buChar char="•"/>
            </a:pPr>
            <a:r>
              <a:rPr lang="en-US" dirty="0"/>
              <a:t>Normalization = no gold standard method</a:t>
            </a:r>
          </a:p>
        </p:txBody>
      </p:sp>
    </p:spTree>
    <p:extLst>
      <p:ext uri="{BB962C8B-B14F-4D97-AF65-F5344CB8AC3E}">
        <p14:creationId xmlns:p14="http://schemas.microsoft.com/office/powerpoint/2010/main" val="2278436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9" name="Title 8">
            <a:extLst>
              <a:ext uri="{FF2B5EF4-FFF2-40B4-BE49-F238E27FC236}">
                <a16:creationId xmlns:a16="http://schemas.microsoft.com/office/drawing/2014/main" id="{42825103-994A-9B4B-BEA5-A535691780BC}"/>
              </a:ext>
            </a:extLst>
          </p:cNvPr>
          <p:cNvSpPr txBox="1">
            <a:spLocks noGrp="1"/>
          </p:cNvSpPr>
          <p:nvPr>
            <p:ph type="title"/>
          </p:nvPr>
        </p:nvSpPr>
        <p:spPr>
          <a:xfrm>
            <a:off x="628650" y="1038713"/>
            <a:ext cx="7886700" cy="480131"/>
          </a:xfrm>
          <a:prstGeom prst="rect">
            <a:avLst/>
          </a:prstGeom>
          <a:noFill/>
        </p:spPr>
        <p:txBody>
          <a:bodyPr wrap="square" rtlCol="0">
            <a:spAutoFit/>
          </a:bodyPr>
          <a:lstStyle/>
          <a:p>
            <a:r>
              <a:rPr lang="en-US" sz="2800" b="1" dirty="0">
                <a:solidFill>
                  <a:schemeClr val="accent1">
                    <a:lumMod val="75000"/>
                  </a:schemeClr>
                </a:solidFill>
                <a:latin typeface="+mj-lt"/>
              </a:rPr>
              <a:t>Data Alignment</a:t>
            </a:r>
          </a:p>
        </p:txBody>
      </p:sp>
      <p:sp>
        <p:nvSpPr>
          <p:cNvPr id="11" name="TextBox 10">
            <a:extLst>
              <a:ext uri="{FF2B5EF4-FFF2-40B4-BE49-F238E27FC236}">
                <a16:creationId xmlns:a16="http://schemas.microsoft.com/office/drawing/2014/main" id="{BA37B542-375F-BC45-A313-FAF35D80E683}"/>
              </a:ext>
            </a:extLst>
          </p:cNvPr>
          <p:cNvSpPr txBox="1"/>
          <p:nvPr/>
        </p:nvSpPr>
        <p:spPr>
          <a:xfrm>
            <a:off x="247425" y="1547698"/>
            <a:ext cx="8745968" cy="646331"/>
          </a:xfrm>
          <a:prstGeom prst="rect">
            <a:avLst/>
          </a:prstGeom>
          <a:noFill/>
        </p:spPr>
        <p:txBody>
          <a:bodyPr wrap="square" rtlCol="0">
            <a:spAutoFit/>
          </a:bodyPr>
          <a:lstStyle/>
          <a:p>
            <a:pPr marL="285750" indent="-285750">
              <a:buFont typeface="Arial" panose="020B0604020202020204" pitchFamily="34" charset="0"/>
              <a:buChar char="•"/>
            </a:pPr>
            <a:r>
              <a:rPr lang="en-US" dirty="0"/>
              <a:t>Time alignment between trials is required before averaging/comparing across multiple trials</a:t>
            </a:r>
          </a:p>
        </p:txBody>
      </p:sp>
      <p:pic>
        <p:nvPicPr>
          <p:cNvPr id="3" name="Picture 2" descr="Chart, line chart, histogram&#10;&#10;Description automatically generated">
            <a:extLst>
              <a:ext uri="{FF2B5EF4-FFF2-40B4-BE49-F238E27FC236}">
                <a16:creationId xmlns:a16="http://schemas.microsoft.com/office/drawing/2014/main" id="{8B4CF876-5ABA-B942-9A7F-F7F51D4CE2CF}"/>
              </a:ext>
            </a:extLst>
          </p:cNvPr>
          <p:cNvPicPr>
            <a:picLocks noChangeAspect="1"/>
          </p:cNvPicPr>
          <p:nvPr/>
        </p:nvPicPr>
        <p:blipFill>
          <a:blip r:embed="rId2"/>
          <a:stretch>
            <a:fillRect/>
          </a:stretch>
        </p:blipFill>
        <p:spPr>
          <a:xfrm>
            <a:off x="2189466" y="2106011"/>
            <a:ext cx="4521366" cy="2253343"/>
          </a:xfrm>
          <a:prstGeom prst="rect">
            <a:avLst/>
          </a:prstGeom>
        </p:spPr>
      </p:pic>
      <p:sp>
        <p:nvSpPr>
          <p:cNvPr id="4" name="Rectangle 3">
            <a:extLst>
              <a:ext uri="{FF2B5EF4-FFF2-40B4-BE49-F238E27FC236}">
                <a16:creationId xmlns:a16="http://schemas.microsoft.com/office/drawing/2014/main" id="{B4A0864A-F644-C941-A208-1CB1643E03A2}"/>
              </a:ext>
            </a:extLst>
          </p:cNvPr>
          <p:cNvSpPr/>
          <p:nvPr/>
        </p:nvSpPr>
        <p:spPr>
          <a:xfrm>
            <a:off x="2286000" y="4493155"/>
            <a:ext cx="4572000" cy="276999"/>
          </a:xfrm>
          <a:prstGeom prst="rect">
            <a:avLst/>
          </a:prstGeom>
        </p:spPr>
        <p:txBody>
          <a:bodyPr>
            <a:spAutoFit/>
          </a:bodyPr>
          <a:lstStyle/>
          <a:p>
            <a:r>
              <a:rPr lang="en-GB" sz="600" dirty="0">
                <a:solidFill>
                  <a:srgbClr val="333333"/>
                </a:solidFill>
                <a:latin typeface="Arial" panose="020B0604020202020204" pitchFamily="34" charset="0"/>
                <a:cs typeface="Arial" panose="020B0604020202020204" pitchFamily="34" charset="0"/>
              </a:rPr>
              <a:t>Walsh, A.T., Carmel, D. &amp; Grimshaw, G.M. Reward elicits cognitive control over emotional distraction: Evidence from pupillometry. </a:t>
            </a:r>
            <a:r>
              <a:rPr lang="en-GB" sz="600" i="1" dirty="0" err="1">
                <a:solidFill>
                  <a:srgbClr val="333333"/>
                </a:solidFill>
                <a:latin typeface="Arial" panose="020B0604020202020204" pitchFamily="34" charset="0"/>
                <a:cs typeface="Arial" panose="020B0604020202020204" pitchFamily="34" charset="0"/>
              </a:rPr>
              <a:t>Cogn</a:t>
            </a:r>
            <a:r>
              <a:rPr lang="en-GB" sz="600" i="1" dirty="0">
                <a:solidFill>
                  <a:srgbClr val="333333"/>
                </a:solidFill>
                <a:latin typeface="Arial" panose="020B0604020202020204" pitchFamily="34" charset="0"/>
                <a:cs typeface="Arial" panose="020B0604020202020204" pitchFamily="34" charset="0"/>
              </a:rPr>
              <a:t> Affect </a:t>
            </a:r>
            <a:r>
              <a:rPr lang="en-GB" sz="600" i="1" dirty="0" err="1">
                <a:solidFill>
                  <a:srgbClr val="333333"/>
                </a:solidFill>
                <a:latin typeface="Arial" panose="020B0604020202020204" pitchFamily="34" charset="0"/>
                <a:cs typeface="Arial" panose="020B0604020202020204" pitchFamily="34" charset="0"/>
              </a:rPr>
              <a:t>Behav</a:t>
            </a:r>
            <a:r>
              <a:rPr lang="en-GB" sz="600" i="1" dirty="0">
                <a:solidFill>
                  <a:srgbClr val="333333"/>
                </a:solidFill>
                <a:latin typeface="Arial" panose="020B0604020202020204" pitchFamily="34" charset="0"/>
                <a:cs typeface="Arial" panose="020B0604020202020204" pitchFamily="34" charset="0"/>
              </a:rPr>
              <a:t> </a:t>
            </a:r>
            <a:r>
              <a:rPr lang="en-GB" sz="600" i="1" dirty="0" err="1">
                <a:solidFill>
                  <a:srgbClr val="333333"/>
                </a:solidFill>
                <a:latin typeface="Arial" panose="020B0604020202020204" pitchFamily="34" charset="0"/>
                <a:cs typeface="Arial" panose="020B0604020202020204" pitchFamily="34" charset="0"/>
              </a:rPr>
              <a:t>Neurosci</a:t>
            </a:r>
            <a:r>
              <a:rPr lang="en-GB" sz="600" dirty="0">
                <a:solidFill>
                  <a:srgbClr val="333333"/>
                </a:solidFill>
                <a:latin typeface="Arial" panose="020B0604020202020204" pitchFamily="34" charset="0"/>
                <a:cs typeface="Arial" panose="020B0604020202020204" pitchFamily="34" charset="0"/>
              </a:rPr>
              <a:t> </a:t>
            </a:r>
            <a:r>
              <a:rPr lang="en-GB" sz="600" b="1" dirty="0">
                <a:solidFill>
                  <a:srgbClr val="333333"/>
                </a:solidFill>
                <a:latin typeface="Arial" panose="020B0604020202020204" pitchFamily="34" charset="0"/>
                <a:cs typeface="Arial" panose="020B0604020202020204" pitchFamily="34" charset="0"/>
              </a:rPr>
              <a:t>19, </a:t>
            </a:r>
            <a:r>
              <a:rPr lang="en-GB" sz="600" dirty="0">
                <a:solidFill>
                  <a:srgbClr val="333333"/>
                </a:solidFill>
                <a:latin typeface="Arial" panose="020B0604020202020204" pitchFamily="34" charset="0"/>
                <a:cs typeface="Arial" panose="020B0604020202020204" pitchFamily="34" charset="0"/>
              </a:rPr>
              <a:t>537–554 (2019). https://</a:t>
            </a:r>
            <a:r>
              <a:rPr lang="en-GB" sz="600" dirty="0" err="1">
                <a:solidFill>
                  <a:srgbClr val="333333"/>
                </a:solidFill>
                <a:latin typeface="Arial" panose="020B0604020202020204" pitchFamily="34" charset="0"/>
                <a:cs typeface="Arial" panose="020B0604020202020204" pitchFamily="34" charset="0"/>
              </a:rPr>
              <a:t>doi.org</a:t>
            </a:r>
            <a:r>
              <a:rPr lang="en-GB" sz="600" dirty="0">
                <a:solidFill>
                  <a:srgbClr val="333333"/>
                </a:solidFill>
                <a:latin typeface="Arial" panose="020B0604020202020204" pitchFamily="34" charset="0"/>
                <a:cs typeface="Arial" panose="020B0604020202020204" pitchFamily="34" charset="0"/>
              </a:rPr>
              <a:t>/10.3758/s13415-018-00669-w</a:t>
            </a:r>
            <a:endParaRPr lang="en-US"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04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7A9">
            <a:alpha val="10000"/>
          </a:srgbClr>
        </a:solidFill>
        <a:effectLst/>
      </p:bgPr>
    </p:bg>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C94FB8CA-F68E-154F-8FEA-C271093AEBC9}"/>
              </a:ext>
            </a:extLst>
          </p:cNvPr>
          <p:cNvSpPr txBox="1"/>
          <p:nvPr/>
        </p:nvSpPr>
        <p:spPr>
          <a:xfrm>
            <a:off x="365011" y="1747880"/>
            <a:ext cx="4861203" cy="2308324"/>
          </a:xfrm>
          <a:prstGeom prst="rect">
            <a:avLst/>
          </a:prstGeom>
          <a:noFill/>
        </p:spPr>
        <p:txBody>
          <a:bodyPr wrap="square" rtlCol="0">
            <a:spAutoFit/>
          </a:bodyPr>
          <a:lstStyle/>
          <a:p>
            <a:r>
              <a:rPr lang="en-US" sz="1600" b="1" dirty="0">
                <a:solidFill>
                  <a:schemeClr val="tx2"/>
                </a:solidFill>
                <a:latin typeface="Arial" panose="020B0604020202020204" pitchFamily="34" charset="0"/>
                <a:cs typeface="Arial" panose="020B0604020202020204" pitchFamily="34" charset="0"/>
              </a:rPr>
              <a:t>Pupil responses are universal </a:t>
            </a:r>
            <a:r>
              <a:rPr lang="en-US" sz="1600" dirty="0">
                <a:latin typeface="Arial" panose="020B0604020202020204" pitchFamily="34" charset="0"/>
                <a:cs typeface="Arial" panose="020B0604020202020204" pitchFamily="34" charset="0"/>
              </a:rPr>
              <a:t>– not just humans </a:t>
            </a:r>
            <a:r>
              <a:rPr lang="en-GB" sz="1600" dirty="0">
                <a:latin typeface="Arial" panose="020B0604020202020204" pitchFamily="34" charset="0"/>
                <a:cs typeface="Arial" panose="020B0604020202020204" pitchFamily="34" charset="0"/>
                <a:hlinkClick r:id="rId4"/>
              </a:rPr>
              <a:t>https://bit.ly/3ey9HmF</a:t>
            </a:r>
            <a:r>
              <a:rPr lang="en-GB"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Pupil diameter is controlled by two muscle groups in the iris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Sphincter pupillae: </a:t>
            </a:r>
            <a:r>
              <a:rPr lang="en-US" sz="1600" dirty="0">
                <a:latin typeface="Arial" panose="020B0604020202020204" pitchFamily="34" charset="0"/>
                <a:cs typeface="Arial" panose="020B0604020202020204" pitchFamily="34" charset="0"/>
              </a:rPr>
              <a:t>constriction</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Parasympathetic innervation</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Dilator pupillae: </a:t>
            </a:r>
            <a:r>
              <a:rPr lang="en-US" sz="1600" dirty="0">
                <a:latin typeface="Arial" panose="020B0604020202020204" pitchFamily="34" charset="0"/>
                <a:cs typeface="Arial" panose="020B0604020202020204" pitchFamily="34" charset="0"/>
              </a:rPr>
              <a:t>dilation</a:t>
            </a:r>
          </a:p>
          <a:p>
            <a:pPr marL="742950" lvl="1" indent="-285750">
              <a:buFont typeface="Courier New" panose="02070309020205020404" pitchFamily="49" charset="0"/>
              <a:buChar char="o"/>
            </a:pPr>
            <a:r>
              <a:rPr lang="en-US" sz="1600" dirty="0">
                <a:latin typeface="Arial" panose="020B0604020202020204" pitchFamily="34" charset="0"/>
                <a:cs typeface="Arial" panose="020B0604020202020204" pitchFamily="34" charset="0"/>
              </a:rPr>
              <a:t>Sympathetic innervation</a:t>
            </a:r>
          </a:p>
        </p:txBody>
      </p:sp>
      <p:grpSp>
        <p:nvGrpSpPr>
          <p:cNvPr id="22" name="Group 21">
            <a:extLst>
              <a:ext uri="{FF2B5EF4-FFF2-40B4-BE49-F238E27FC236}">
                <a16:creationId xmlns:a16="http://schemas.microsoft.com/office/drawing/2014/main" id="{67DD7F32-F5DB-AA46-9E46-AC845A7C4321}"/>
              </a:ext>
            </a:extLst>
          </p:cNvPr>
          <p:cNvGrpSpPr/>
          <p:nvPr/>
        </p:nvGrpSpPr>
        <p:grpSpPr>
          <a:xfrm>
            <a:off x="5559729" y="850653"/>
            <a:ext cx="3207755" cy="1940797"/>
            <a:chOff x="5436972" y="1405347"/>
            <a:chExt cx="3679256" cy="2226072"/>
          </a:xfrm>
        </p:grpSpPr>
        <p:pic>
          <p:nvPicPr>
            <p:cNvPr id="2050" name="Picture 2" descr="5 truths about protecting your eyes - Harvard Health">
              <a:extLst>
                <a:ext uri="{FF2B5EF4-FFF2-40B4-BE49-F238E27FC236}">
                  <a16:creationId xmlns:a16="http://schemas.microsoft.com/office/drawing/2014/main" id="{28850EB5-72CE-EB43-A6A2-D24867C7E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972" y="1405347"/>
              <a:ext cx="3309916" cy="21735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532E29-8B23-EB4C-BF7F-DEBD5E8025C3}"/>
                </a:ext>
              </a:extLst>
            </p:cNvPr>
            <p:cNvSpPr txBox="1"/>
            <p:nvPr/>
          </p:nvSpPr>
          <p:spPr>
            <a:xfrm>
              <a:off x="5474043" y="3243101"/>
              <a:ext cx="1056080" cy="3883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Pupil</a:t>
              </a:r>
            </a:p>
          </p:txBody>
        </p:sp>
        <p:sp>
          <p:nvSpPr>
            <p:cNvPr id="14" name="TextBox 13">
              <a:extLst>
                <a:ext uri="{FF2B5EF4-FFF2-40B4-BE49-F238E27FC236}">
                  <a16:creationId xmlns:a16="http://schemas.microsoft.com/office/drawing/2014/main" id="{58D72DCB-2871-FF48-A70A-0F710D596467}"/>
                </a:ext>
              </a:extLst>
            </p:cNvPr>
            <p:cNvSpPr txBox="1"/>
            <p:nvPr/>
          </p:nvSpPr>
          <p:spPr>
            <a:xfrm>
              <a:off x="6738551" y="3243101"/>
              <a:ext cx="1056080" cy="3883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Iris</a:t>
              </a:r>
            </a:p>
          </p:txBody>
        </p:sp>
        <p:sp>
          <p:nvSpPr>
            <p:cNvPr id="15" name="TextBox 14">
              <a:extLst>
                <a:ext uri="{FF2B5EF4-FFF2-40B4-BE49-F238E27FC236}">
                  <a16:creationId xmlns:a16="http://schemas.microsoft.com/office/drawing/2014/main" id="{290BC74A-C7E7-DB4F-A98E-1810A3894D24}"/>
                </a:ext>
              </a:extLst>
            </p:cNvPr>
            <p:cNvSpPr txBox="1"/>
            <p:nvPr/>
          </p:nvSpPr>
          <p:spPr>
            <a:xfrm>
              <a:off x="7856414" y="3212618"/>
              <a:ext cx="1259814" cy="3883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Sclera</a:t>
              </a:r>
            </a:p>
          </p:txBody>
        </p:sp>
        <p:cxnSp>
          <p:nvCxnSpPr>
            <p:cNvPr id="9" name="Straight Arrow Connector 8">
              <a:extLst>
                <a:ext uri="{FF2B5EF4-FFF2-40B4-BE49-F238E27FC236}">
                  <a16:creationId xmlns:a16="http://schemas.microsoft.com/office/drawing/2014/main" id="{23C97A24-2263-C948-B3FD-C4EE2EE5F3A6}"/>
                </a:ext>
              </a:extLst>
            </p:cNvPr>
            <p:cNvCxnSpPr>
              <a:cxnSpLocks/>
            </p:cNvCxnSpPr>
            <p:nvPr/>
          </p:nvCxnSpPr>
          <p:spPr>
            <a:xfrm flipV="1">
              <a:off x="6020223" y="2285417"/>
              <a:ext cx="1125254" cy="10282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A4D89B1-5380-FF41-B048-5CD8A67998AE}"/>
                </a:ext>
              </a:extLst>
            </p:cNvPr>
            <p:cNvCxnSpPr>
              <a:cxnSpLocks/>
            </p:cNvCxnSpPr>
            <p:nvPr/>
          </p:nvCxnSpPr>
          <p:spPr>
            <a:xfrm flipV="1">
              <a:off x="6976933" y="2593751"/>
              <a:ext cx="202344" cy="68494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3BB178E-A97C-7249-BE5D-ADB5EECDCDAA}"/>
                </a:ext>
              </a:extLst>
            </p:cNvPr>
            <p:cNvCxnSpPr>
              <a:cxnSpLocks/>
            </p:cNvCxnSpPr>
            <p:nvPr/>
          </p:nvCxnSpPr>
          <p:spPr>
            <a:xfrm flipH="1" flipV="1">
              <a:off x="7794632" y="2434456"/>
              <a:ext cx="186364" cy="80864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24" name="Picture 23">
            <a:extLst>
              <a:ext uri="{FF2B5EF4-FFF2-40B4-BE49-F238E27FC236}">
                <a16:creationId xmlns:a16="http://schemas.microsoft.com/office/drawing/2014/main" id="{850A69D2-55AE-6845-BD05-539D58FDB93E}"/>
              </a:ext>
            </a:extLst>
          </p:cNvPr>
          <p:cNvPicPr>
            <a:picLocks noChangeAspect="1"/>
          </p:cNvPicPr>
          <p:nvPr/>
        </p:nvPicPr>
        <p:blipFill rotWithShape="1">
          <a:blip r:embed="rId6"/>
          <a:srcRect t="12689"/>
          <a:stretch/>
        </p:blipFill>
        <p:spPr>
          <a:xfrm>
            <a:off x="5559729" y="3052071"/>
            <a:ext cx="2886889" cy="1483969"/>
          </a:xfrm>
          <a:prstGeom prst="rect">
            <a:avLst/>
          </a:prstGeom>
        </p:spPr>
      </p:pic>
      <p:sp>
        <p:nvSpPr>
          <p:cNvPr id="28" name="TextBox 27">
            <a:extLst>
              <a:ext uri="{FF2B5EF4-FFF2-40B4-BE49-F238E27FC236}">
                <a16:creationId xmlns:a16="http://schemas.microsoft.com/office/drawing/2014/main" id="{5A307862-FF0A-914A-8589-F4EF7111A650}"/>
              </a:ext>
            </a:extLst>
          </p:cNvPr>
          <p:cNvSpPr txBox="1"/>
          <p:nvPr/>
        </p:nvSpPr>
        <p:spPr>
          <a:xfrm>
            <a:off x="5679354" y="4516248"/>
            <a:ext cx="1369933"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Constricted</a:t>
            </a:r>
          </a:p>
        </p:txBody>
      </p:sp>
      <p:sp>
        <p:nvSpPr>
          <p:cNvPr id="30" name="TextBox 29">
            <a:extLst>
              <a:ext uri="{FF2B5EF4-FFF2-40B4-BE49-F238E27FC236}">
                <a16:creationId xmlns:a16="http://schemas.microsoft.com/office/drawing/2014/main" id="{A0B5B63C-6353-A447-B578-F1F0BF4BCC75}"/>
              </a:ext>
            </a:extLst>
          </p:cNvPr>
          <p:cNvSpPr txBox="1"/>
          <p:nvPr/>
        </p:nvSpPr>
        <p:spPr>
          <a:xfrm>
            <a:off x="7092766" y="4516247"/>
            <a:ext cx="1369933" cy="30777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Dilated</a:t>
            </a:r>
          </a:p>
        </p:txBody>
      </p:sp>
      <p:sp>
        <p:nvSpPr>
          <p:cNvPr id="29" name="TextBox 28">
            <a:extLst>
              <a:ext uri="{FF2B5EF4-FFF2-40B4-BE49-F238E27FC236}">
                <a16:creationId xmlns:a16="http://schemas.microsoft.com/office/drawing/2014/main" id="{D3620C22-33D7-CE4E-B4BF-6D66839F0863}"/>
              </a:ext>
            </a:extLst>
          </p:cNvPr>
          <p:cNvSpPr txBox="1"/>
          <p:nvPr/>
        </p:nvSpPr>
        <p:spPr>
          <a:xfrm rot="19281861">
            <a:off x="6265221" y="4130829"/>
            <a:ext cx="566020" cy="153888"/>
          </a:xfrm>
          <a:prstGeom prst="rect">
            <a:avLst/>
          </a:prstGeom>
          <a:solidFill>
            <a:srgbClr val="0B74D5"/>
          </a:solidFill>
        </p:spPr>
        <p:txBody>
          <a:bodyPr wrap="square" lIns="0" tIns="0" rIns="0" bIns="0" rtlCol="0">
            <a:spAutoFit/>
          </a:bodyPr>
          <a:lstStyle/>
          <a:p>
            <a:pPr algn="ctr"/>
            <a:r>
              <a:rPr lang="en-GB" sz="1000" b="1" dirty="0">
                <a:solidFill>
                  <a:srgbClr val="ADD67D"/>
                </a:solidFill>
              </a:rPr>
              <a:t>Sphincter</a:t>
            </a:r>
          </a:p>
        </p:txBody>
      </p:sp>
      <p:sp>
        <p:nvSpPr>
          <p:cNvPr id="32" name="TextBox 31">
            <a:extLst>
              <a:ext uri="{FF2B5EF4-FFF2-40B4-BE49-F238E27FC236}">
                <a16:creationId xmlns:a16="http://schemas.microsoft.com/office/drawing/2014/main" id="{E15B9A95-9186-CD4D-9A0E-4627C35F39D2}"/>
              </a:ext>
            </a:extLst>
          </p:cNvPr>
          <p:cNvSpPr txBox="1"/>
          <p:nvPr/>
        </p:nvSpPr>
        <p:spPr>
          <a:xfrm rot="12735506" flipV="1">
            <a:off x="7827683" y="3286221"/>
            <a:ext cx="380302" cy="153888"/>
          </a:xfrm>
          <a:prstGeom prst="rect">
            <a:avLst/>
          </a:prstGeom>
          <a:solidFill>
            <a:srgbClr val="0B74D5"/>
          </a:solidFill>
        </p:spPr>
        <p:txBody>
          <a:bodyPr wrap="square" lIns="0" tIns="0" rIns="0" bIns="0" rtlCol="0">
            <a:spAutoFit/>
          </a:bodyPr>
          <a:lstStyle/>
          <a:p>
            <a:pPr algn="ctr"/>
            <a:r>
              <a:rPr lang="en-GB" sz="1000" b="1" dirty="0">
                <a:solidFill>
                  <a:srgbClr val="FAD000"/>
                </a:solidFill>
              </a:rPr>
              <a:t>Dilator</a:t>
            </a:r>
          </a:p>
        </p:txBody>
      </p:sp>
      <p:sp>
        <p:nvSpPr>
          <p:cNvPr id="33" name="Title 8">
            <a:extLst>
              <a:ext uri="{FF2B5EF4-FFF2-40B4-BE49-F238E27FC236}">
                <a16:creationId xmlns:a16="http://schemas.microsoft.com/office/drawing/2014/main" id="{841BBC85-FB17-3B4A-9805-66FECB2A2508}"/>
              </a:ext>
            </a:extLst>
          </p:cNvPr>
          <p:cNvSpPr txBox="1">
            <a:spLocks/>
          </p:cNvSpPr>
          <p:nvPr/>
        </p:nvSpPr>
        <p:spPr>
          <a:xfrm>
            <a:off x="376517" y="1040931"/>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pPr algn="l"/>
            <a:r>
              <a:rPr lang="en-US" sz="2800" b="1" dirty="0">
                <a:solidFill>
                  <a:schemeClr val="accent1">
                    <a:lumMod val="75000"/>
                  </a:schemeClr>
                </a:solidFill>
                <a:latin typeface="+mj-lt"/>
              </a:rPr>
              <a:t>Physiology of pupil responses</a:t>
            </a:r>
          </a:p>
        </p:txBody>
      </p:sp>
    </p:spTree>
    <p:extLst>
      <p:ext uri="{BB962C8B-B14F-4D97-AF65-F5344CB8AC3E}">
        <p14:creationId xmlns:p14="http://schemas.microsoft.com/office/powerpoint/2010/main" val="1085728886"/>
      </p:ext>
    </p:extLst>
  </p:cSld>
  <p:clrMapOvr>
    <a:masterClrMapping/>
  </p:clrMapOvr>
  <mc:AlternateContent xmlns:mc="http://schemas.openxmlformats.org/markup-compatibility/2006" xmlns:p14="http://schemas.microsoft.com/office/powerpoint/2010/main">
    <mc:Choice Requires="p14">
      <p:transition spd="slow" p14:dur="2000" advTm="23525"/>
    </mc:Choice>
    <mc:Fallback xmlns="">
      <p:transition spd="slow" advTm="2352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15" name="Slide Number Placeholder 3">
            <a:extLst>
              <a:ext uri="{FF2B5EF4-FFF2-40B4-BE49-F238E27FC236}">
                <a16:creationId xmlns:a16="http://schemas.microsoft.com/office/drawing/2014/main" id="{B3CB37AA-E522-274F-9B07-B2D5AA8B62D0}"/>
              </a:ext>
            </a:extLst>
          </p:cNvPr>
          <p:cNvSpPr txBox="1">
            <a:spLocks/>
          </p:cNvSpPr>
          <p:nvPr/>
        </p:nvSpPr>
        <p:spPr>
          <a:xfrm>
            <a:off x="6553200" y="4767263"/>
            <a:ext cx="2133600" cy="273844"/>
          </a:xfrm>
          <a:prstGeom prst="rect">
            <a:avLst/>
          </a:prstGeom>
        </p:spPr>
        <p:txBody>
          <a:bodyPr vert="horz" lIns="0" tIns="0" rIns="0" bIns="0" rtlCol="0">
            <a:noAutofit/>
          </a:bodyPr>
          <a:lstStyle>
            <a:lvl1pPr marL="0" indent="0" algn="l" defTabSz="685800" rtl="0" eaLnBrk="1" latinLnBrk="0" hangingPunct="1">
              <a:lnSpc>
                <a:spcPct val="80000"/>
              </a:lnSpc>
              <a:spcBef>
                <a:spcPts val="750"/>
              </a:spcBef>
              <a:buFont typeface="Arial" panose="020B0604020202020204" pitchFamily="34" charset="0"/>
              <a:buNone/>
              <a:defRPr sz="1100" b="1" kern="1200" baseline="0">
                <a:solidFill>
                  <a:schemeClr val="tx1"/>
                </a:solidFill>
                <a:latin typeface="Arial" charset="0"/>
                <a:ea typeface="Arial" charset="0"/>
                <a:cs typeface="Arial" charset="0"/>
              </a:defRPr>
            </a:lvl1pPr>
            <a:lvl2pPr marL="0" indent="0" algn="l" defTabSz="685800" rtl="0" eaLnBrk="1" latinLnBrk="0" hangingPunct="1">
              <a:lnSpc>
                <a:spcPct val="8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2pPr>
            <a:lvl3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3pPr>
            <a:lvl4pPr marL="0" indent="0" algn="l" defTabSz="685800" rtl="0" eaLnBrk="1" latinLnBrk="0" hangingPunct="1">
              <a:lnSpc>
                <a:spcPct val="90000"/>
              </a:lnSpc>
              <a:spcBef>
                <a:spcPts val="375"/>
              </a:spcBef>
              <a:buFont typeface="Arial" panose="020B0604020202020204" pitchFamily="34" charset="0"/>
              <a:buNone/>
              <a:defRPr sz="1100" kern="1200">
                <a:solidFill>
                  <a:schemeClr val="tx1"/>
                </a:solidFill>
                <a:latin typeface="Arial" charset="0"/>
                <a:ea typeface="Arial" charset="0"/>
                <a:cs typeface="Arial" charset="0"/>
              </a:defRPr>
            </a:lvl4pPr>
            <a:lvl5pPr marL="0" indent="0" algn="l" defTabSz="685800" rtl="0" eaLnBrk="1" latinLnBrk="0" hangingPunct="1">
              <a:lnSpc>
                <a:spcPct val="90000"/>
              </a:lnSpc>
              <a:spcBef>
                <a:spcPts val="375"/>
              </a:spcBef>
              <a:buFont typeface="Arial" panose="020B0604020202020204" pitchFamily="34" charset="0"/>
              <a:buNone/>
              <a:defRPr sz="11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D416EFE0-9312-8047-8AD2-458D356D504F}" type="slidenum">
              <a:rPr lang="en-US" smtClean="0"/>
              <a:pPr/>
              <a:t>30</a:t>
            </a:fld>
            <a:endParaRPr lang="en-US"/>
          </a:p>
        </p:txBody>
      </p:sp>
      <p:sp>
        <p:nvSpPr>
          <p:cNvPr id="11" name="TextBox 10">
            <a:extLst>
              <a:ext uri="{FF2B5EF4-FFF2-40B4-BE49-F238E27FC236}">
                <a16:creationId xmlns:a16="http://schemas.microsoft.com/office/drawing/2014/main" id="{BA37B542-375F-BC45-A313-FAF35D80E683}"/>
              </a:ext>
            </a:extLst>
          </p:cNvPr>
          <p:cNvSpPr txBox="1"/>
          <p:nvPr/>
        </p:nvSpPr>
        <p:spPr>
          <a:xfrm>
            <a:off x="247425" y="1547698"/>
            <a:ext cx="8745968" cy="369332"/>
          </a:xfrm>
          <a:prstGeom prst="rect">
            <a:avLst/>
          </a:prstGeom>
          <a:noFill/>
        </p:spPr>
        <p:txBody>
          <a:bodyPr wrap="square" rtlCol="0">
            <a:spAutoFit/>
          </a:bodyPr>
          <a:lstStyle/>
          <a:p>
            <a:pPr marL="285750" indent="-285750">
              <a:buFont typeface="Arial" panose="020B0604020202020204" pitchFamily="34" charset="0"/>
              <a:buChar char="•"/>
            </a:pPr>
            <a:r>
              <a:rPr lang="en-US" dirty="0"/>
              <a:t>Strategy should be consistently applied and blinded to test condition</a:t>
            </a:r>
          </a:p>
        </p:txBody>
      </p:sp>
      <p:sp>
        <p:nvSpPr>
          <p:cNvPr id="13" name="Title 12">
            <a:extLst>
              <a:ext uri="{FF2B5EF4-FFF2-40B4-BE49-F238E27FC236}">
                <a16:creationId xmlns:a16="http://schemas.microsoft.com/office/drawing/2014/main" id="{76B3707F-D28F-734C-AD48-F335E04FE145}"/>
              </a:ext>
            </a:extLst>
          </p:cNvPr>
          <p:cNvSpPr txBox="1">
            <a:spLocks noGrp="1"/>
          </p:cNvSpPr>
          <p:nvPr>
            <p:ph type="title"/>
          </p:nvPr>
        </p:nvSpPr>
        <p:spPr>
          <a:xfrm>
            <a:off x="628650" y="1038713"/>
            <a:ext cx="7886700" cy="480131"/>
          </a:xfrm>
          <a:prstGeom prst="rect">
            <a:avLst/>
          </a:prstGeom>
          <a:noFill/>
        </p:spPr>
        <p:txBody>
          <a:bodyPr wrap="square" rtlCol="0">
            <a:spAutoFit/>
          </a:bodyPr>
          <a:lstStyle/>
          <a:p>
            <a:r>
              <a:rPr lang="en-US" sz="2800" b="1" dirty="0">
                <a:solidFill>
                  <a:schemeClr val="accent1">
                    <a:lumMod val="75000"/>
                  </a:schemeClr>
                </a:solidFill>
                <a:latin typeface="+mj-lt"/>
              </a:rPr>
              <a:t>Identifying and Dropping Contaminated Trials</a:t>
            </a:r>
          </a:p>
        </p:txBody>
      </p:sp>
      <p:pic>
        <p:nvPicPr>
          <p:cNvPr id="5" name="Picture 4" descr="Diagram&#10;&#10;Description automatically generated">
            <a:extLst>
              <a:ext uri="{FF2B5EF4-FFF2-40B4-BE49-F238E27FC236}">
                <a16:creationId xmlns:a16="http://schemas.microsoft.com/office/drawing/2014/main" id="{7F903727-D2B2-B742-AA8A-B467FB76191F}"/>
              </a:ext>
            </a:extLst>
          </p:cNvPr>
          <p:cNvPicPr>
            <a:picLocks noChangeAspect="1"/>
          </p:cNvPicPr>
          <p:nvPr/>
        </p:nvPicPr>
        <p:blipFill>
          <a:blip r:embed="rId2"/>
          <a:stretch>
            <a:fillRect/>
          </a:stretch>
        </p:blipFill>
        <p:spPr>
          <a:xfrm>
            <a:off x="2201570" y="1902202"/>
            <a:ext cx="4837678" cy="3241298"/>
          </a:xfrm>
          <a:prstGeom prst="rect">
            <a:avLst/>
          </a:prstGeom>
        </p:spPr>
      </p:pic>
    </p:spTree>
    <p:extLst>
      <p:ext uri="{BB962C8B-B14F-4D97-AF65-F5344CB8AC3E}">
        <p14:creationId xmlns:p14="http://schemas.microsoft.com/office/powerpoint/2010/main" val="1212466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9" name="Title 8">
            <a:extLst>
              <a:ext uri="{FF2B5EF4-FFF2-40B4-BE49-F238E27FC236}">
                <a16:creationId xmlns:a16="http://schemas.microsoft.com/office/drawing/2014/main" id="{3E40D516-5956-884D-8F7A-150AB8BCE8DB}"/>
              </a:ext>
            </a:extLst>
          </p:cNvPr>
          <p:cNvSpPr txBox="1">
            <a:spLocks noGrp="1"/>
          </p:cNvSpPr>
          <p:nvPr>
            <p:ph type="title"/>
          </p:nvPr>
        </p:nvSpPr>
        <p:spPr>
          <a:xfrm>
            <a:off x="628650" y="1038713"/>
            <a:ext cx="7886700" cy="480131"/>
          </a:xfrm>
          <a:prstGeom prst="rect">
            <a:avLst/>
          </a:prstGeom>
          <a:noFill/>
        </p:spPr>
        <p:txBody>
          <a:bodyPr wrap="square" rtlCol="0">
            <a:spAutoFit/>
          </a:bodyPr>
          <a:lstStyle/>
          <a:p>
            <a:r>
              <a:rPr lang="en-US" sz="2800" b="1" dirty="0">
                <a:solidFill>
                  <a:schemeClr val="accent1">
                    <a:lumMod val="75000"/>
                  </a:schemeClr>
                </a:solidFill>
                <a:latin typeface="+mj-lt"/>
              </a:rPr>
              <a:t>Analysis</a:t>
            </a:r>
          </a:p>
        </p:txBody>
      </p:sp>
      <p:pic>
        <p:nvPicPr>
          <p:cNvPr id="6" name="Picture 5" descr="Chart, histogram&#10;&#10;Description automatically generated">
            <a:extLst>
              <a:ext uri="{FF2B5EF4-FFF2-40B4-BE49-F238E27FC236}">
                <a16:creationId xmlns:a16="http://schemas.microsoft.com/office/drawing/2014/main" id="{47CE7F9B-ECCC-AF49-BEDA-F57BAB6EF155}"/>
              </a:ext>
            </a:extLst>
          </p:cNvPr>
          <p:cNvPicPr>
            <a:picLocks noChangeAspect="1"/>
          </p:cNvPicPr>
          <p:nvPr/>
        </p:nvPicPr>
        <p:blipFill>
          <a:blip r:embed="rId2"/>
          <a:stretch>
            <a:fillRect/>
          </a:stretch>
        </p:blipFill>
        <p:spPr>
          <a:xfrm>
            <a:off x="4336443" y="2454798"/>
            <a:ext cx="4807557" cy="2219960"/>
          </a:xfrm>
          <a:prstGeom prst="rect">
            <a:avLst/>
          </a:prstGeom>
        </p:spPr>
      </p:pic>
      <p:sp>
        <p:nvSpPr>
          <p:cNvPr id="12" name="Rectangle 11">
            <a:extLst>
              <a:ext uri="{FF2B5EF4-FFF2-40B4-BE49-F238E27FC236}">
                <a16:creationId xmlns:a16="http://schemas.microsoft.com/office/drawing/2014/main" id="{A6E23293-A2AF-5348-A38E-06B13781A352}"/>
              </a:ext>
            </a:extLst>
          </p:cNvPr>
          <p:cNvSpPr/>
          <p:nvPr/>
        </p:nvSpPr>
        <p:spPr>
          <a:xfrm>
            <a:off x="192292" y="4836524"/>
            <a:ext cx="4434840" cy="276999"/>
          </a:xfrm>
          <a:prstGeom prst="rect">
            <a:avLst/>
          </a:prstGeom>
        </p:spPr>
        <p:txBody>
          <a:bodyPr wrap="square">
            <a:spAutoFit/>
          </a:bodyPr>
          <a:lstStyle/>
          <a:p>
            <a:r>
              <a:rPr lang="en-GB" sz="600" dirty="0" err="1">
                <a:solidFill>
                  <a:srgbClr val="303030"/>
                </a:solidFill>
                <a:latin typeface="arial" panose="020B0604020202020204" pitchFamily="34" charset="0"/>
              </a:rPr>
              <a:t>Koelewijn</a:t>
            </a:r>
            <a:r>
              <a:rPr lang="en-GB" sz="600" dirty="0">
                <a:solidFill>
                  <a:srgbClr val="303030"/>
                </a:solidFill>
                <a:latin typeface="arial" panose="020B0604020202020204" pitchFamily="34" charset="0"/>
              </a:rPr>
              <a:t>, Thomas et al. “The pupil response is sensitive to divided attention during speech processing.” </a:t>
            </a:r>
            <a:r>
              <a:rPr lang="en-GB" sz="600" i="1" dirty="0">
                <a:solidFill>
                  <a:srgbClr val="303030"/>
                </a:solidFill>
                <a:latin typeface="arial" panose="020B0604020202020204" pitchFamily="34" charset="0"/>
              </a:rPr>
              <a:t>Hearing research</a:t>
            </a:r>
            <a:r>
              <a:rPr lang="en-GB" sz="600" dirty="0">
                <a:solidFill>
                  <a:srgbClr val="303030"/>
                </a:solidFill>
                <a:latin typeface="arial" panose="020B0604020202020204" pitchFamily="34" charset="0"/>
              </a:rPr>
              <a:t> vol. 312 (2014): 114-20. doi:10.1016/j.heares.2014.03.010</a:t>
            </a:r>
            <a:endParaRPr lang="en-US" sz="600" dirty="0"/>
          </a:p>
        </p:txBody>
      </p:sp>
      <p:sp>
        <p:nvSpPr>
          <p:cNvPr id="16" name="Rectangle 15">
            <a:extLst>
              <a:ext uri="{FF2B5EF4-FFF2-40B4-BE49-F238E27FC236}">
                <a16:creationId xmlns:a16="http://schemas.microsoft.com/office/drawing/2014/main" id="{4A44DACF-F61C-774B-B98A-5B029A7A2B99}"/>
              </a:ext>
            </a:extLst>
          </p:cNvPr>
          <p:cNvSpPr/>
          <p:nvPr/>
        </p:nvSpPr>
        <p:spPr>
          <a:xfrm>
            <a:off x="4454221" y="4805606"/>
            <a:ext cx="4572000" cy="369332"/>
          </a:xfrm>
          <a:prstGeom prst="rect">
            <a:avLst/>
          </a:prstGeom>
        </p:spPr>
        <p:txBody>
          <a:bodyPr>
            <a:spAutoFit/>
          </a:bodyPr>
          <a:lstStyle/>
          <a:p>
            <a:r>
              <a:rPr lang="en-GB" sz="600" dirty="0">
                <a:solidFill>
                  <a:srgbClr val="000000"/>
                </a:solidFill>
                <a:latin typeface="Arial" panose="020B0604020202020204" pitchFamily="34" charset="0"/>
              </a:rPr>
              <a:t>Hämmerer, Dorothea, et al. “Locus Coeruleus Integrity in Old Age Is Selectively Related to Memories Linked with Salient Negative Events.” </a:t>
            </a:r>
            <a:r>
              <a:rPr lang="en-GB" sz="600" i="1" dirty="0">
                <a:solidFill>
                  <a:srgbClr val="000000"/>
                </a:solidFill>
                <a:latin typeface="Arial" panose="020B0604020202020204" pitchFamily="34" charset="0"/>
              </a:rPr>
              <a:t>Proceedings of the National Academy of Sciences of the United States of America</a:t>
            </a:r>
            <a:r>
              <a:rPr lang="en-GB" sz="600" dirty="0">
                <a:solidFill>
                  <a:srgbClr val="000000"/>
                </a:solidFill>
                <a:latin typeface="Arial" panose="020B0604020202020204" pitchFamily="34" charset="0"/>
              </a:rPr>
              <a:t>, vol. 115, no. 9, Feb. 2018, pp. 2228–33.</a:t>
            </a:r>
            <a:endParaRPr lang="en-US" sz="600" dirty="0"/>
          </a:p>
        </p:txBody>
      </p:sp>
      <p:sp>
        <p:nvSpPr>
          <p:cNvPr id="17" name="TextBox 16">
            <a:extLst>
              <a:ext uri="{FF2B5EF4-FFF2-40B4-BE49-F238E27FC236}">
                <a16:creationId xmlns:a16="http://schemas.microsoft.com/office/drawing/2014/main" id="{3375DABC-72CF-3A44-90AE-9E084B968779}"/>
              </a:ext>
            </a:extLst>
          </p:cNvPr>
          <p:cNvSpPr txBox="1"/>
          <p:nvPr/>
        </p:nvSpPr>
        <p:spPr>
          <a:xfrm>
            <a:off x="254148" y="1455074"/>
            <a:ext cx="8745968" cy="923330"/>
          </a:xfrm>
          <a:prstGeom prst="rect">
            <a:avLst/>
          </a:prstGeom>
          <a:noFill/>
        </p:spPr>
        <p:txBody>
          <a:bodyPr wrap="square" rtlCol="0">
            <a:spAutoFit/>
          </a:bodyPr>
          <a:lstStyle/>
          <a:p>
            <a:pPr marL="285750" indent="-285750">
              <a:buFont typeface="Arial" panose="020B0604020202020204" pitchFamily="34" charset="0"/>
              <a:buChar char="•"/>
            </a:pPr>
            <a:r>
              <a:rPr lang="en-US" dirty="0"/>
              <a:t>Outcome measures include peak pupil diameter, peak pupil latency, mean pupil dilation in a fixed time window, etc.</a:t>
            </a:r>
          </a:p>
          <a:p>
            <a:pPr marL="285750" indent="-285750">
              <a:buFont typeface="Arial" panose="020B0604020202020204" pitchFamily="34" charset="0"/>
              <a:buChar char="•"/>
            </a:pPr>
            <a:r>
              <a:rPr lang="en-US" dirty="0"/>
              <a:t>General linear model </a:t>
            </a:r>
          </a:p>
        </p:txBody>
      </p:sp>
      <p:grpSp>
        <p:nvGrpSpPr>
          <p:cNvPr id="11" name="Group 10">
            <a:extLst>
              <a:ext uri="{FF2B5EF4-FFF2-40B4-BE49-F238E27FC236}">
                <a16:creationId xmlns:a16="http://schemas.microsoft.com/office/drawing/2014/main" id="{93276C68-BE04-8F4E-AFA8-75CEE38F5CC8}"/>
              </a:ext>
            </a:extLst>
          </p:cNvPr>
          <p:cNvGrpSpPr/>
          <p:nvPr/>
        </p:nvGrpSpPr>
        <p:grpSpPr>
          <a:xfrm>
            <a:off x="457199" y="2355796"/>
            <a:ext cx="3183775" cy="2429436"/>
            <a:chOff x="370229" y="2222883"/>
            <a:chExt cx="3262751" cy="2515088"/>
          </a:xfrm>
        </p:grpSpPr>
        <p:pic>
          <p:nvPicPr>
            <p:cNvPr id="14" name="Picture 2" descr="A) Mean pupil dilation and (B) peak pupil dilation as a function ...">
              <a:extLst>
                <a:ext uri="{FF2B5EF4-FFF2-40B4-BE49-F238E27FC236}">
                  <a16:creationId xmlns:a16="http://schemas.microsoft.com/office/drawing/2014/main" id="{EDB3216B-C1D9-6A4B-B7CB-3B9891F4EB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01"/>
            <a:stretch/>
          </p:blipFill>
          <p:spPr bwMode="auto">
            <a:xfrm>
              <a:off x="370229" y="2222883"/>
              <a:ext cx="3262751" cy="251508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A7C0F950-787D-624D-826F-679D6B77EFC9}"/>
                </a:ext>
              </a:extLst>
            </p:cNvPr>
            <p:cNvCxnSpPr>
              <a:cxnSpLocks/>
            </p:cNvCxnSpPr>
            <p:nvPr/>
          </p:nvCxnSpPr>
          <p:spPr>
            <a:xfrm>
              <a:off x="2175168" y="3274415"/>
              <a:ext cx="0" cy="104126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a:extLst>
                <a:ext uri="{FF2B5EF4-FFF2-40B4-BE49-F238E27FC236}">
                  <a16:creationId xmlns:a16="http://schemas.microsoft.com/office/drawing/2014/main" id="{ACC45CBF-5C6C-7349-91F7-45B6153B334B}"/>
                </a:ext>
              </a:extLst>
            </p:cNvPr>
            <p:cNvCxnSpPr>
              <a:cxnSpLocks/>
            </p:cNvCxnSpPr>
            <p:nvPr/>
          </p:nvCxnSpPr>
          <p:spPr>
            <a:xfrm flipH="1">
              <a:off x="974371" y="3274415"/>
              <a:ext cx="121049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4CD0E0B1-4335-7C4F-8716-50FF8B708EAE}"/>
                </a:ext>
              </a:extLst>
            </p:cNvPr>
            <p:cNvCxnSpPr/>
            <p:nvPr/>
          </p:nvCxnSpPr>
          <p:spPr>
            <a:xfrm flipH="1">
              <a:off x="971403" y="2817611"/>
              <a:ext cx="135853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8A9A316D-9CD4-5C46-843B-3EF90F5B7AEF}"/>
                </a:ext>
              </a:extLst>
            </p:cNvPr>
            <p:cNvCxnSpPr>
              <a:cxnSpLocks/>
            </p:cNvCxnSpPr>
            <p:nvPr/>
          </p:nvCxnSpPr>
          <p:spPr>
            <a:xfrm flipH="1">
              <a:off x="2296689" y="2820026"/>
              <a:ext cx="1" cy="1495653"/>
            </a:xfrm>
            <a:prstGeom prst="straightConnector1">
              <a:avLst/>
            </a:prstGeom>
            <a:ln>
              <a:solidFill>
                <a:schemeClr val="accent3"/>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111288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13" name="Content Placeholder 2">
            <a:extLst>
              <a:ext uri="{FF2B5EF4-FFF2-40B4-BE49-F238E27FC236}">
                <a16:creationId xmlns:a16="http://schemas.microsoft.com/office/drawing/2014/main" id="{C823B999-12EE-0E43-8160-358B7AD8AB74}"/>
              </a:ext>
            </a:extLst>
          </p:cNvPr>
          <p:cNvSpPr>
            <a:spLocks noGrp="1"/>
          </p:cNvSpPr>
          <p:nvPr>
            <p:ph idx="1"/>
          </p:nvPr>
        </p:nvSpPr>
        <p:spPr>
          <a:xfrm>
            <a:off x="574766" y="1749028"/>
            <a:ext cx="8229600" cy="3394472"/>
          </a:xfrm>
        </p:spPr>
        <p:txBody>
          <a:bodyPr>
            <a:normAutofit/>
          </a:bodyPr>
          <a:lstStyle/>
          <a:p>
            <a:r>
              <a:rPr lang="en-GB" altLang="en-US" sz="1500" b="0" dirty="0" err="1"/>
              <a:t>Laeng</a:t>
            </a:r>
            <a:r>
              <a:rPr lang="en-GB" altLang="en-US" sz="1500" b="0" dirty="0"/>
              <a:t>, B., et al. (2012). Pupillometry: A Window to the Preconscious? </a:t>
            </a:r>
            <a:r>
              <a:rPr lang="en-GB" altLang="en-US" sz="1500" b="0" i="1" dirty="0"/>
              <a:t>Perspectives on Psychological Science, 7</a:t>
            </a:r>
            <a:r>
              <a:rPr lang="en-GB" altLang="en-US" sz="1500" b="0" dirty="0"/>
              <a:t>, 18-27</a:t>
            </a:r>
            <a:endParaRPr lang="en-GB" altLang="en-US" sz="1500" dirty="0"/>
          </a:p>
          <a:p>
            <a:r>
              <a:rPr lang="en-GB" altLang="en-US" sz="1500" dirty="0" err="1"/>
              <a:t>Mathôt</a:t>
            </a:r>
            <a:r>
              <a:rPr lang="en-GB" altLang="en-US" sz="1500" dirty="0"/>
              <a:t>, S. (2018) Pupillometry: Psychology, Physiology, and Function. </a:t>
            </a:r>
            <a:r>
              <a:rPr lang="en-GB" altLang="en-US" sz="1500" i="1" dirty="0"/>
              <a:t>Journal of Cognition</a:t>
            </a:r>
            <a:r>
              <a:rPr lang="en-GB" altLang="en-US" sz="1500" dirty="0"/>
              <a:t>, 1(1): 16, 1-23</a:t>
            </a:r>
          </a:p>
          <a:p>
            <a:r>
              <a:rPr lang="en-GB" altLang="en-US" sz="1500" b="0" dirty="0"/>
              <a:t>Aston-Jones, G., &amp; Cohen, J. D. (2005). An integrative theory of locus coeruleus-norepinephrine function: adaptive gain and optimal performance. </a:t>
            </a:r>
            <a:r>
              <a:rPr lang="en-GB" altLang="en-US" sz="1500" b="0" i="1" dirty="0"/>
              <a:t>Annual Reviews Neuroscience, 28</a:t>
            </a:r>
            <a:r>
              <a:rPr lang="en-GB" altLang="en-US" sz="1500" b="0" dirty="0"/>
              <a:t>, 403-450</a:t>
            </a:r>
          </a:p>
          <a:p>
            <a:r>
              <a:rPr lang="en-GB" altLang="en-US" sz="1500" b="0" dirty="0">
                <a:hlinkClick r:id="rId2"/>
              </a:rPr>
              <a:t>http://www.uqtr.ca/~siroiss/pupillometry/</a:t>
            </a:r>
            <a:r>
              <a:rPr lang="en-GB" altLang="en-US" sz="1500" b="0" dirty="0"/>
              <a:t>  - A useful walkthrough of practical aspects in pupillometry (with further useful references!)</a:t>
            </a:r>
          </a:p>
          <a:p>
            <a:r>
              <a:rPr lang="en-US" sz="1600" b="0" dirty="0">
                <a:hlinkClick r:id="rId3"/>
              </a:rPr>
              <a:t>https://www.ncbi.nlm.nih.gov/pmc/articles/PMC6166306/</a:t>
            </a:r>
            <a:r>
              <a:rPr lang="en-US" sz="1600" b="0" dirty="0"/>
              <a:t> </a:t>
            </a:r>
            <a:r>
              <a:rPr lang="en-US" sz="1500" b="0" dirty="0"/>
              <a:t>- </a:t>
            </a:r>
            <a:r>
              <a:rPr lang="en-GB" sz="1500" b="0" dirty="0"/>
              <a:t>This article describes the basic considerations needed to plan, set up, and interpret a pupillometry experiment</a:t>
            </a:r>
            <a:endParaRPr lang="en-GB" altLang="en-US" sz="1500" b="0" dirty="0"/>
          </a:p>
        </p:txBody>
      </p:sp>
      <p:sp>
        <p:nvSpPr>
          <p:cNvPr id="18" name="Title 8">
            <a:extLst>
              <a:ext uri="{FF2B5EF4-FFF2-40B4-BE49-F238E27FC236}">
                <a16:creationId xmlns:a16="http://schemas.microsoft.com/office/drawing/2014/main" id="{AA62EE54-F7D3-864F-9457-E79D5985D8F4}"/>
              </a:ext>
            </a:extLst>
          </p:cNvPr>
          <p:cNvSpPr txBox="1">
            <a:spLocks noGrp="1"/>
          </p:cNvSpPr>
          <p:nvPr>
            <p:ph type="title"/>
          </p:nvPr>
        </p:nvSpPr>
        <p:spPr>
          <a:xfrm>
            <a:off x="628650" y="1038713"/>
            <a:ext cx="7886700" cy="480131"/>
          </a:xfrm>
          <a:prstGeom prst="rect">
            <a:avLst/>
          </a:prstGeom>
          <a:noFill/>
        </p:spPr>
        <p:txBody>
          <a:bodyPr wrap="square" rtlCol="0">
            <a:spAutoFit/>
          </a:bodyPr>
          <a:lstStyle/>
          <a:p>
            <a:r>
              <a:rPr lang="en-US" sz="2800" b="1" dirty="0">
                <a:solidFill>
                  <a:schemeClr val="accent1">
                    <a:lumMod val="75000"/>
                  </a:schemeClr>
                </a:solidFill>
                <a:latin typeface="+mj-lt"/>
              </a:rPr>
              <a:t>Useful resources</a:t>
            </a:r>
          </a:p>
        </p:txBody>
      </p:sp>
    </p:spTree>
    <p:extLst>
      <p:ext uri="{BB962C8B-B14F-4D97-AF65-F5344CB8AC3E}">
        <p14:creationId xmlns:p14="http://schemas.microsoft.com/office/powerpoint/2010/main" val="1056480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endParaRPr lang="en-US"/>
          </a:p>
        </p:txBody>
      </p:sp>
      <p:sp>
        <p:nvSpPr>
          <p:cNvPr id="5" name="Title 4">
            <a:extLst>
              <a:ext uri="{FF2B5EF4-FFF2-40B4-BE49-F238E27FC236}">
                <a16:creationId xmlns:a16="http://schemas.microsoft.com/office/drawing/2014/main" id="{959F777E-37CA-9448-B0A6-FA86666F18FA}"/>
              </a:ext>
            </a:extLst>
          </p:cNvPr>
          <p:cNvSpPr>
            <a:spLocks noGrp="1"/>
          </p:cNvSpPr>
          <p:nvPr>
            <p:ph type="title"/>
          </p:nvPr>
        </p:nvSpPr>
        <p:spPr>
          <a:xfrm>
            <a:off x="628650" y="2232342"/>
            <a:ext cx="7886700" cy="678815"/>
          </a:xfrm>
          <a:prstGeom prst="rect">
            <a:avLst/>
          </a:prstGeom>
        </p:spPr>
        <p:txBody>
          <a:bodyPr/>
          <a:lstStyle/>
          <a:p>
            <a:r>
              <a:rPr lang="en-US" dirty="0">
                <a:solidFill>
                  <a:schemeClr val="accent1">
                    <a:lumMod val="75000"/>
                  </a:schemeClr>
                </a:solidFill>
              </a:rPr>
              <a:t>Thanks for listening</a:t>
            </a:r>
          </a:p>
        </p:txBody>
      </p:sp>
    </p:spTree>
    <p:extLst>
      <p:ext uri="{BB962C8B-B14F-4D97-AF65-F5344CB8AC3E}">
        <p14:creationId xmlns:p14="http://schemas.microsoft.com/office/powerpoint/2010/main" val="421016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7A9">
            <a:alpha val="10000"/>
          </a:srgbClr>
        </a:solidFill>
        <a:effectLst/>
      </p:bgPr>
    </p:bg>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pic>
        <p:nvPicPr>
          <p:cNvPr id="20" name="Picture 19" descr="A picture containing object, indoor, sitting, light&#10;&#10;Description automatically generated">
            <a:extLst>
              <a:ext uri="{FF2B5EF4-FFF2-40B4-BE49-F238E27FC236}">
                <a16:creationId xmlns:a16="http://schemas.microsoft.com/office/drawing/2014/main" id="{7A8B3679-F482-B346-AF60-D832153B560C}"/>
              </a:ext>
            </a:extLst>
          </p:cNvPr>
          <p:cNvPicPr>
            <a:picLocks noChangeAspect="1"/>
          </p:cNvPicPr>
          <p:nvPr/>
        </p:nvPicPr>
        <p:blipFill>
          <a:blip r:embed="rId4"/>
          <a:stretch>
            <a:fillRect/>
          </a:stretch>
        </p:blipFill>
        <p:spPr>
          <a:xfrm>
            <a:off x="186256" y="1803854"/>
            <a:ext cx="366499" cy="608923"/>
          </a:xfrm>
          <a:prstGeom prst="rect">
            <a:avLst/>
          </a:prstGeom>
        </p:spPr>
      </p:pic>
      <p:sp>
        <p:nvSpPr>
          <p:cNvPr id="5" name="Rectangle 4">
            <a:extLst>
              <a:ext uri="{FF2B5EF4-FFF2-40B4-BE49-F238E27FC236}">
                <a16:creationId xmlns:a16="http://schemas.microsoft.com/office/drawing/2014/main" id="{B82D52A3-621E-4D4D-BE4E-C4047A416A10}"/>
              </a:ext>
            </a:extLst>
          </p:cNvPr>
          <p:cNvSpPr/>
          <p:nvPr/>
        </p:nvSpPr>
        <p:spPr>
          <a:xfrm>
            <a:off x="567410" y="1848619"/>
            <a:ext cx="2389261" cy="584775"/>
          </a:xfrm>
          <a:prstGeom prst="rect">
            <a:avLst/>
          </a:prstGeom>
        </p:spPr>
        <p:txBody>
          <a:bodyPr wrap="square">
            <a:spAutoFit/>
          </a:bodyPr>
          <a:lstStyle/>
          <a:p>
            <a:r>
              <a:rPr lang="en-US" sz="1600" b="1" dirty="0">
                <a:solidFill>
                  <a:schemeClr val="tx2"/>
                </a:solidFill>
                <a:latin typeface="Arial" panose="020B0604020202020204" pitchFamily="34" charset="0"/>
                <a:cs typeface="Arial" panose="020B0604020202020204" pitchFamily="34" charset="0"/>
              </a:rPr>
              <a:t>1. Pupil light response</a:t>
            </a:r>
          </a:p>
          <a:p>
            <a:r>
              <a:rPr lang="en-GB" altLang="en-US" sz="1600" dirty="0" err="1">
                <a:latin typeface="Arial" panose="020B0604020202020204" pitchFamily="34" charset="0"/>
                <a:cs typeface="Arial" panose="020B0604020202020204" pitchFamily="34" charset="0"/>
              </a:rPr>
              <a:t>Upto</a:t>
            </a:r>
            <a:r>
              <a:rPr lang="en-GB" altLang="en-US" sz="1600" dirty="0">
                <a:latin typeface="Arial" panose="020B0604020202020204" pitchFamily="34" charset="0"/>
                <a:cs typeface="Arial" panose="020B0604020202020204" pitchFamily="34" charset="0"/>
              </a:rPr>
              <a:t> 5 mm</a:t>
            </a:r>
          </a:p>
        </p:txBody>
      </p:sp>
      <p:sp>
        <p:nvSpPr>
          <p:cNvPr id="6" name="Rectangle 5">
            <a:extLst>
              <a:ext uri="{FF2B5EF4-FFF2-40B4-BE49-F238E27FC236}">
                <a16:creationId xmlns:a16="http://schemas.microsoft.com/office/drawing/2014/main" id="{BA922108-F5FC-0249-B58E-7A9E8603F041}"/>
              </a:ext>
            </a:extLst>
          </p:cNvPr>
          <p:cNvSpPr/>
          <p:nvPr/>
        </p:nvSpPr>
        <p:spPr>
          <a:xfrm>
            <a:off x="3945466" y="1848619"/>
            <a:ext cx="1432593" cy="584775"/>
          </a:xfrm>
          <a:prstGeom prst="rect">
            <a:avLst/>
          </a:prstGeom>
        </p:spPr>
        <p:txBody>
          <a:bodyPr wrap="square">
            <a:spAutoFit/>
          </a:bodyPr>
          <a:lstStyle/>
          <a:p>
            <a:r>
              <a:rPr lang="en-US" sz="1600" b="1" dirty="0">
                <a:solidFill>
                  <a:schemeClr val="tx2"/>
                </a:solidFill>
                <a:latin typeface="Arial" panose="020B0604020202020204" pitchFamily="34" charset="0"/>
                <a:cs typeface="Arial" panose="020B0604020202020204" pitchFamily="34" charset="0"/>
              </a:rPr>
              <a:t>2. Pupil near response</a:t>
            </a:r>
          </a:p>
        </p:txBody>
      </p:sp>
      <p:sp>
        <p:nvSpPr>
          <p:cNvPr id="8" name="Rectangle 7">
            <a:extLst>
              <a:ext uri="{FF2B5EF4-FFF2-40B4-BE49-F238E27FC236}">
                <a16:creationId xmlns:a16="http://schemas.microsoft.com/office/drawing/2014/main" id="{F9EAD142-81B0-274F-BC3B-F0780FDEB9D6}"/>
              </a:ext>
            </a:extLst>
          </p:cNvPr>
          <p:cNvSpPr/>
          <p:nvPr/>
        </p:nvSpPr>
        <p:spPr>
          <a:xfrm>
            <a:off x="6213438" y="1848619"/>
            <a:ext cx="3072077" cy="1646605"/>
          </a:xfrm>
          <a:prstGeom prst="rect">
            <a:avLst/>
          </a:prstGeom>
        </p:spPr>
        <p:txBody>
          <a:bodyPr wrap="square">
            <a:spAutoFit/>
          </a:bodyPr>
          <a:lstStyle/>
          <a:p>
            <a:r>
              <a:rPr lang="en-US" sz="1600" b="1" dirty="0">
                <a:solidFill>
                  <a:schemeClr val="tx2"/>
                </a:solidFill>
                <a:latin typeface="Arial" panose="020B0604020202020204" pitchFamily="34" charset="0"/>
                <a:cs typeface="Arial" panose="020B0604020202020204" pitchFamily="34" charset="0"/>
              </a:rPr>
              <a:t>3. Psychosensory pupil response </a:t>
            </a:r>
          </a:p>
          <a:p>
            <a:pPr>
              <a:spcAft>
                <a:spcPts val="600"/>
              </a:spcAft>
            </a:pPr>
            <a:r>
              <a:rPr lang="en-US" sz="1600" dirty="0">
                <a:latin typeface="Arial" panose="020B0604020202020204" pitchFamily="34" charset="0"/>
                <a:cs typeface="Arial" panose="020B0604020202020204" pitchFamily="34" charset="0"/>
              </a:rPr>
              <a:t>(effort, arousal, emotion and more) </a:t>
            </a:r>
            <a:r>
              <a:rPr lang="en-US" sz="1600" dirty="0" err="1">
                <a:latin typeface="Arial" panose="020B0604020202020204" pitchFamily="34" charset="0"/>
                <a:cs typeface="Arial" panose="020B0604020202020204" pitchFamily="34" charset="0"/>
              </a:rPr>
              <a:t>Upto</a:t>
            </a:r>
            <a:r>
              <a:rPr lang="en-US" sz="1600" dirty="0">
                <a:latin typeface="Arial" panose="020B0604020202020204" pitchFamily="34" charset="0"/>
                <a:cs typeface="Arial" panose="020B0604020202020204" pitchFamily="34" charset="0"/>
              </a:rPr>
              <a:t> 0.5mm</a:t>
            </a:r>
          </a:p>
          <a:p>
            <a:r>
              <a:rPr lang="en-US" sz="1600" dirty="0">
                <a:latin typeface="Arial" panose="020B0604020202020204" pitchFamily="34" charset="0"/>
                <a:cs typeface="Arial" panose="020B0604020202020204" pitchFamily="34" charset="0"/>
              </a:rPr>
              <a:t>• Task-evoked pupillary response (TEPR)</a:t>
            </a:r>
          </a:p>
        </p:txBody>
      </p:sp>
      <p:pic>
        <p:nvPicPr>
          <p:cNvPr id="4100" name="Picture 4" descr="35 Black Man Looking Through A Magnifying Glass Stock Photos, Pictures &amp;  Royalty-Free Images - iStock">
            <a:extLst>
              <a:ext uri="{FF2B5EF4-FFF2-40B4-BE49-F238E27FC236}">
                <a16:creationId xmlns:a16="http://schemas.microsoft.com/office/drawing/2014/main" id="{7DD87DBA-1375-0E41-92FD-73DBE798B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269" y="1805857"/>
            <a:ext cx="911318" cy="60754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45DF675-5EF3-FA48-A130-3ECF2F1FD076}"/>
              </a:ext>
            </a:extLst>
          </p:cNvPr>
          <p:cNvGrpSpPr/>
          <p:nvPr/>
        </p:nvGrpSpPr>
        <p:grpSpPr>
          <a:xfrm>
            <a:off x="5464176" y="1799507"/>
            <a:ext cx="749262" cy="749262"/>
            <a:chOff x="4951141" y="3808141"/>
            <a:chExt cx="875371" cy="875371"/>
          </a:xfrm>
        </p:grpSpPr>
        <p:sp>
          <p:nvSpPr>
            <p:cNvPr id="10" name="Rectangle 9">
              <a:extLst>
                <a:ext uri="{FF2B5EF4-FFF2-40B4-BE49-F238E27FC236}">
                  <a16:creationId xmlns:a16="http://schemas.microsoft.com/office/drawing/2014/main" id="{6122879D-F82D-1A42-BA08-50EE403AD98D}"/>
                </a:ext>
              </a:extLst>
            </p:cNvPr>
            <p:cNvSpPr/>
            <p:nvPr/>
          </p:nvSpPr>
          <p:spPr>
            <a:xfrm>
              <a:off x="4951141" y="3808141"/>
              <a:ext cx="875371" cy="8753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4106" name="Picture 10" descr="Free Vector | Love emoji">
              <a:extLst>
                <a:ext uri="{FF2B5EF4-FFF2-40B4-BE49-F238E27FC236}">
                  <a16:creationId xmlns:a16="http://schemas.microsoft.com/office/drawing/2014/main" id="{C7AB3922-61AD-6648-BE64-819C5923E6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547" r="23531"/>
            <a:stretch/>
          </p:blipFill>
          <p:spPr bwMode="auto">
            <a:xfrm>
              <a:off x="5252143" y="3855739"/>
              <a:ext cx="473755" cy="5232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ltimate Guide to Apple's New Emojis | iGotOffer">
              <a:extLst>
                <a:ext uri="{FF2B5EF4-FFF2-40B4-BE49-F238E27FC236}">
                  <a16:creationId xmlns:a16="http://schemas.microsoft.com/office/drawing/2014/main" id="{0275316C-F37F-4343-B823-FCD83F6223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004" y="3892973"/>
              <a:ext cx="368400" cy="3684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hy Smile Emoji, HD Png Download , Transparent Png Image - PNGitem">
              <a:extLst>
                <a:ext uri="{FF2B5EF4-FFF2-40B4-BE49-F238E27FC236}">
                  <a16:creationId xmlns:a16="http://schemas.microsoft.com/office/drawing/2014/main" id="{36464553-5824-2B4E-A784-081769E5A5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040"/>
            <a:stretch/>
          </p:blipFill>
          <p:spPr bwMode="auto">
            <a:xfrm>
              <a:off x="5043004" y="4247216"/>
              <a:ext cx="410932" cy="31456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pple Drops 117 New Emojis Including &quot;Fisting&quot; &amp; &quot;Cry Smile&quot;">
              <a:extLst>
                <a:ext uri="{FF2B5EF4-FFF2-40B4-BE49-F238E27FC236}">
                  <a16:creationId xmlns:a16="http://schemas.microsoft.com/office/drawing/2014/main" id="{B6087D92-2A35-2D4B-9035-A64E68639B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515" t="20693" r="29123" b="11590"/>
            <a:stretch/>
          </p:blipFill>
          <p:spPr bwMode="auto">
            <a:xfrm>
              <a:off x="5397926" y="4243746"/>
              <a:ext cx="327972" cy="31456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D60CBC31-3BD8-DE4D-92C1-D9843AC681AB}"/>
              </a:ext>
            </a:extLst>
          </p:cNvPr>
          <p:cNvSpPr txBox="1"/>
          <p:nvPr/>
        </p:nvSpPr>
        <p:spPr>
          <a:xfrm>
            <a:off x="355423" y="3813464"/>
            <a:ext cx="8433154" cy="1077218"/>
          </a:xfrm>
          <a:prstGeom prst="rect">
            <a:avLst/>
          </a:prstGeom>
          <a:solidFill>
            <a:schemeClr val="bg1"/>
          </a:solidFill>
          <a:ln>
            <a:solidFill>
              <a:schemeClr val="accent1">
                <a:lumMod val="75000"/>
              </a:schemeClr>
            </a:solidFill>
          </a:ln>
        </p:spPr>
        <p:txBody>
          <a:bodyPr wrap="square" rtlCol="0">
            <a:spAutoFit/>
          </a:bodyPr>
          <a:lstStyle/>
          <a:p>
            <a:r>
              <a:rPr lang="en-US" sz="1600" b="1" dirty="0">
                <a:solidFill>
                  <a:schemeClr val="tx2"/>
                </a:solidFill>
                <a:latin typeface="Arial" panose="020B0604020202020204" pitchFamily="34" charset="0"/>
                <a:cs typeface="Arial" panose="020B0604020202020204" pitchFamily="34" charset="0"/>
              </a:rPr>
              <a:t>Pupil responses…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…are </a:t>
            </a:r>
            <a:r>
              <a:rPr lang="en-GB" sz="1600" dirty="0">
                <a:latin typeface="Arial" panose="020B0604020202020204" pitchFamily="34" charset="0"/>
                <a:cs typeface="Arial" panose="020B0604020202020204" pitchFamily="34" charset="0"/>
              </a:rPr>
              <a:t>seen reliably across individuals</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…can be reflexive or modulated by high-level cognition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…have variable magnitudes</a:t>
            </a:r>
          </a:p>
        </p:txBody>
      </p:sp>
      <p:sp>
        <p:nvSpPr>
          <p:cNvPr id="45" name="Title 8">
            <a:extLst>
              <a:ext uri="{FF2B5EF4-FFF2-40B4-BE49-F238E27FC236}">
                <a16:creationId xmlns:a16="http://schemas.microsoft.com/office/drawing/2014/main" id="{86278F8F-175B-3F47-9854-09509BA8FF0D}"/>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mj-lt"/>
              </a:rPr>
              <a:t>The three pupil responses</a:t>
            </a:r>
          </a:p>
        </p:txBody>
      </p:sp>
    </p:spTree>
    <p:extLst>
      <p:ext uri="{BB962C8B-B14F-4D97-AF65-F5344CB8AC3E}">
        <p14:creationId xmlns:p14="http://schemas.microsoft.com/office/powerpoint/2010/main" val="1222836722"/>
      </p:ext>
    </p:extLst>
  </p:cSld>
  <p:clrMapOvr>
    <a:masterClrMapping/>
  </p:clrMapOvr>
  <mc:AlternateContent xmlns:mc="http://schemas.openxmlformats.org/markup-compatibility/2006" xmlns:p14="http://schemas.microsoft.com/office/powerpoint/2010/main">
    <mc:Choice Requires="p14">
      <p:transition spd="slow" p14:dur="2000" advTm="23525"/>
    </mc:Choice>
    <mc:Fallback xmlns="">
      <p:transition spd="slow" advTm="2352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17" name="Rectangle 16">
            <a:extLst>
              <a:ext uri="{FF2B5EF4-FFF2-40B4-BE49-F238E27FC236}">
                <a16:creationId xmlns:a16="http://schemas.microsoft.com/office/drawing/2014/main" id="{B9A22F3A-E4A7-3349-ADF1-CF73775ADB0C}"/>
              </a:ext>
            </a:extLst>
          </p:cNvPr>
          <p:cNvSpPr/>
          <p:nvPr/>
        </p:nvSpPr>
        <p:spPr>
          <a:xfrm>
            <a:off x="329053" y="2032988"/>
            <a:ext cx="4572000" cy="2795573"/>
          </a:xfrm>
          <a:prstGeom prst="rect">
            <a:avLst/>
          </a:prstGeom>
        </p:spPr>
        <p:txBody>
          <a:bodyPr>
            <a:spAutoFit/>
          </a:bodyPr>
          <a:lstStyle/>
          <a:p>
            <a:r>
              <a:rPr lang="en-US" sz="1600" b="1" dirty="0">
                <a:latin typeface="Arial" panose="020B0604020202020204" pitchFamily="34" charset="0"/>
                <a:cs typeface="Arial" panose="020B0604020202020204" pitchFamily="34" charset="0"/>
              </a:rPr>
              <a:t>TEPR</a:t>
            </a:r>
            <a:r>
              <a:rPr lang="en-US" altLang="zh-CN" sz="1600" b="1" dirty="0">
                <a:latin typeface="Arial" panose="020B0604020202020204" pitchFamily="34" charset="0"/>
                <a:cs typeface="Arial" panose="020B0604020202020204" pitchFamily="34" charset="0"/>
              </a:rPr>
              <a:t>:</a:t>
            </a:r>
            <a:r>
              <a:rPr lang="zh-CN" alt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pupillary response linked to stimulus presentation or task demand</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Involuntary</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Tonic vs phasic pupil dilation</a:t>
            </a:r>
          </a:p>
          <a:p>
            <a:pPr marL="742950" lvl="1" indent="-285750">
              <a:lnSpc>
                <a:spcPct val="15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Tonic = baseline</a:t>
            </a:r>
          </a:p>
          <a:p>
            <a:pPr marL="742950" lvl="1" indent="-285750">
              <a:lnSpc>
                <a:spcPct val="15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Phasic = event-related</a:t>
            </a:r>
          </a:p>
          <a:p>
            <a:pPr marL="285743" indent="-285743">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Time locked to critical information</a:t>
            </a:r>
          </a:p>
          <a:p>
            <a:pPr marL="285743" indent="-285743">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Pupil size increases linearly</a:t>
            </a:r>
          </a:p>
        </p:txBody>
      </p:sp>
      <p:grpSp>
        <p:nvGrpSpPr>
          <p:cNvPr id="38" name="Group 37">
            <a:extLst>
              <a:ext uri="{FF2B5EF4-FFF2-40B4-BE49-F238E27FC236}">
                <a16:creationId xmlns:a16="http://schemas.microsoft.com/office/drawing/2014/main" id="{231ABA91-7F6A-E043-9811-F8523B16F269}"/>
              </a:ext>
            </a:extLst>
          </p:cNvPr>
          <p:cNvGrpSpPr/>
          <p:nvPr/>
        </p:nvGrpSpPr>
        <p:grpSpPr>
          <a:xfrm>
            <a:off x="5093569" y="1845378"/>
            <a:ext cx="3593237" cy="3190842"/>
            <a:chOff x="5093569" y="1540578"/>
            <a:chExt cx="3593237" cy="3190842"/>
          </a:xfrm>
        </p:grpSpPr>
        <p:sp>
          <p:nvSpPr>
            <p:cNvPr id="30" name="TextBox 29">
              <a:extLst>
                <a:ext uri="{FF2B5EF4-FFF2-40B4-BE49-F238E27FC236}">
                  <a16:creationId xmlns:a16="http://schemas.microsoft.com/office/drawing/2014/main" id="{1906E500-749E-704A-A02E-9EC0E58545D6}"/>
                </a:ext>
              </a:extLst>
            </p:cNvPr>
            <p:cNvSpPr txBox="1"/>
            <p:nvPr/>
          </p:nvSpPr>
          <p:spPr>
            <a:xfrm>
              <a:off x="5815239" y="1540578"/>
              <a:ext cx="1371600" cy="646331"/>
            </a:xfrm>
            <a:prstGeom prst="rect">
              <a:avLst/>
            </a:prstGeom>
            <a:noFill/>
          </p:spPr>
          <p:txBody>
            <a:bodyPr wrap="square" rtlCol="0">
              <a:spAutoFit/>
            </a:bodyPr>
            <a:lstStyle/>
            <a:p>
              <a:pPr algn="ctr"/>
              <a:r>
                <a:rPr lang="en-GB" dirty="0">
                  <a:solidFill>
                    <a:srgbClr val="C00000"/>
                  </a:solidFill>
                  <a:latin typeface="Arial" panose="020B0604020202020204" pitchFamily="34" charset="0"/>
                  <a:cs typeface="Arial" panose="020B0604020202020204" pitchFamily="34" charset="0"/>
                </a:rPr>
                <a:t>Stimulus onset</a:t>
              </a:r>
            </a:p>
          </p:txBody>
        </p:sp>
        <p:grpSp>
          <p:nvGrpSpPr>
            <p:cNvPr id="36" name="Group 35">
              <a:extLst>
                <a:ext uri="{FF2B5EF4-FFF2-40B4-BE49-F238E27FC236}">
                  <a16:creationId xmlns:a16="http://schemas.microsoft.com/office/drawing/2014/main" id="{A033EF90-F91C-8842-9D14-87D183908304}"/>
                </a:ext>
              </a:extLst>
            </p:cNvPr>
            <p:cNvGrpSpPr/>
            <p:nvPr/>
          </p:nvGrpSpPr>
          <p:grpSpPr>
            <a:xfrm>
              <a:off x="5093569" y="1614004"/>
              <a:ext cx="3593237" cy="3117416"/>
              <a:chOff x="5093569" y="1614004"/>
              <a:chExt cx="3593237" cy="3117416"/>
            </a:xfrm>
          </p:grpSpPr>
          <p:cxnSp>
            <p:nvCxnSpPr>
              <p:cNvPr id="5" name="Straight Connector 4">
                <a:extLst>
                  <a:ext uri="{FF2B5EF4-FFF2-40B4-BE49-F238E27FC236}">
                    <a16:creationId xmlns:a16="http://schemas.microsoft.com/office/drawing/2014/main" id="{1B951639-C686-304A-A4CC-3DCE3960E4C7}"/>
                  </a:ext>
                </a:extLst>
              </p:cNvPr>
              <p:cNvCxnSpPr>
                <a:cxnSpLocks/>
              </p:cNvCxnSpPr>
              <p:nvPr/>
            </p:nvCxnSpPr>
            <p:spPr>
              <a:xfrm>
                <a:off x="5772156" y="1700213"/>
                <a:ext cx="0" cy="2292543"/>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C43EBADB-079A-C34F-8566-13727F00A135}"/>
                  </a:ext>
                </a:extLst>
              </p:cNvPr>
              <p:cNvCxnSpPr>
                <a:cxnSpLocks/>
              </p:cNvCxnSpPr>
              <p:nvPr/>
            </p:nvCxnSpPr>
            <p:spPr>
              <a:xfrm flipH="1">
                <a:off x="5772157" y="3992756"/>
                <a:ext cx="2914649" cy="0"/>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02FACF2B-1547-D348-9281-B3F52425AE5A}"/>
                  </a:ext>
                </a:extLst>
              </p:cNvPr>
              <p:cNvSpPr txBox="1"/>
              <p:nvPr/>
            </p:nvSpPr>
            <p:spPr>
              <a:xfrm>
                <a:off x="5586859" y="3992756"/>
                <a:ext cx="413897"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0</a:t>
                </a:r>
              </a:p>
            </p:txBody>
          </p:sp>
          <p:sp>
            <p:nvSpPr>
              <p:cNvPr id="23" name="TextBox 22">
                <a:extLst>
                  <a:ext uri="{FF2B5EF4-FFF2-40B4-BE49-F238E27FC236}">
                    <a16:creationId xmlns:a16="http://schemas.microsoft.com/office/drawing/2014/main" id="{0296ADB5-62DC-5043-A51B-9162E8A72CAC}"/>
                  </a:ext>
                </a:extLst>
              </p:cNvPr>
              <p:cNvSpPr txBox="1"/>
              <p:nvPr/>
            </p:nvSpPr>
            <p:spPr>
              <a:xfrm>
                <a:off x="6622924" y="3992756"/>
                <a:ext cx="413897"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5</a:t>
                </a:r>
              </a:p>
            </p:txBody>
          </p:sp>
          <p:sp>
            <p:nvSpPr>
              <p:cNvPr id="25" name="TextBox 24">
                <a:extLst>
                  <a:ext uri="{FF2B5EF4-FFF2-40B4-BE49-F238E27FC236}">
                    <a16:creationId xmlns:a16="http://schemas.microsoft.com/office/drawing/2014/main" id="{BB179732-C6D2-1949-BD33-D9B18F0F3B13}"/>
                  </a:ext>
                </a:extLst>
              </p:cNvPr>
              <p:cNvSpPr txBox="1"/>
              <p:nvPr/>
            </p:nvSpPr>
            <p:spPr>
              <a:xfrm>
                <a:off x="7658989" y="3992756"/>
                <a:ext cx="529782"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10</a:t>
                </a:r>
              </a:p>
            </p:txBody>
          </p:sp>
          <p:sp>
            <p:nvSpPr>
              <p:cNvPr id="26" name="TextBox 25">
                <a:extLst>
                  <a:ext uri="{FF2B5EF4-FFF2-40B4-BE49-F238E27FC236}">
                    <a16:creationId xmlns:a16="http://schemas.microsoft.com/office/drawing/2014/main" id="{9546BFD5-B0C2-624C-9DE6-345DB408F00C}"/>
                  </a:ext>
                </a:extLst>
              </p:cNvPr>
              <p:cNvSpPr txBox="1"/>
              <p:nvPr/>
            </p:nvSpPr>
            <p:spPr>
              <a:xfrm>
                <a:off x="6072193" y="4362088"/>
                <a:ext cx="2425832"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Time (s)</a:t>
                </a:r>
              </a:p>
            </p:txBody>
          </p:sp>
          <p:sp>
            <p:nvSpPr>
              <p:cNvPr id="22" name="Freeform 21">
                <a:extLst>
                  <a:ext uri="{FF2B5EF4-FFF2-40B4-BE49-F238E27FC236}">
                    <a16:creationId xmlns:a16="http://schemas.microsoft.com/office/drawing/2014/main" id="{7E11FE69-F272-5F4D-A91D-3B29F54D1B29}"/>
                  </a:ext>
                </a:extLst>
              </p:cNvPr>
              <p:cNvSpPr/>
              <p:nvPr/>
            </p:nvSpPr>
            <p:spPr>
              <a:xfrm>
                <a:off x="5786443" y="2143121"/>
                <a:ext cx="2900363" cy="1573915"/>
              </a:xfrm>
              <a:custGeom>
                <a:avLst/>
                <a:gdLst>
                  <a:gd name="connsiteX0" fmla="*/ 0 w 2900363"/>
                  <a:gd name="connsiteY0" fmla="*/ 1486757 h 1740629"/>
                  <a:gd name="connsiteX1" fmla="*/ 171450 w 2900363"/>
                  <a:gd name="connsiteY1" fmla="*/ 1472470 h 1740629"/>
                  <a:gd name="connsiteX2" fmla="*/ 357188 w 2900363"/>
                  <a:gd name="connsiteY2" fmla="*/ 1501045 h 1740629"/>
                  <a:gd name="connsiteX3" fmla="*/ 528638 w 2900363"/>
                  <a:gd name="connsiteY3" fmla="*/ 1486757 h 1740629"/>
                  <a:gd name="connsiteX4" fmla="*/ 757238 w 2900363"/>
                  <a:gd name="connsiteY4" fmla="*/ 1515332 h 1740629"/>
                  <a:gd name="connsiteX5" fmla="*/ 957263 w 2900363"/>
                  <a:gd name="connsiteY5" fmla="*/ 1343882 h 1740629"/>
                  <a:gd name="connsiteX6" fmla="*/ 1185863 w 2900363"/>
                  <a:gd name="connsiteY6" fmla="*/ 1429607 h 1740629"/>
                  <a:gd name="connsiteX7" fmla="*/ 1600200 w 2900363"/>
                  <a:gd name="connsiteY7" fmla="*/ 857 h 1740629"/>
                  <a:gd name="connsiteX8" fmla="*/ 2671763 w 2900363"/>
                  <a:gd name="connsiteY8" fmla="*/ 1658207 h 1740629"/>
                  <a:gd name="connsiteX9" fmla="*/ 2900363 w 2900363"/>
                  <a:gd name="connsiteY9" fmla="*/ 1501045 h 1740629"/>
                  <a:gd name="connsiteX0" fmla="*/ 0 w 2900363"/>
                  <a:gd name="connsiteY0" fmla="*/ 1485904 h 1573915"/>
                  <a:gd name="connsiteX1" fmla="*/ 171450 w 2900363"/>
                  <a:gd name="connsiteY1" fmla="*/ 1471617 h 1573915"/>
                  <a:gd name="connsiteX2" fmla="*/ 357188 w 2900363"/>
                  <a:gd name="connsiteY2" fmla="*/ 1500192 h 1573915"/>
                  <a:gd name="connsiteX3" fmla="*/ 528638 w 2900363"/>
                  <a:gd name="connsiteY3" fmla="*/ 1485904 h 1573915"/>
                  <a:gd name="connsiteX4" fmla="*/ 757238 w 2900363"/>
                  <a:gd name="connsiteY4" fmla="*/ 1514479 h 1573915"/>
                  <a:gd name="connsiteX5" fmla="*/ 957263 w 2900363"/>
                  <a:gd name="connsiteY5" fmla="*/ 1343029 h 1573915"/>
                  <a:gd name="connsiteX6" fmla="*/ 1185863 w 2900363"/>
                  <a:gd name="connsiteY6" fmla="*/ 1428754 h 1573915"/>
                  <a:gd name="connsiteX7" fmla="*/ 1600200 w 2900363"/>
                  <a:gd name="connsiteY7" fmla="*/ 4 h 1573915"/>
                  <a:gd name="connsiteX8" fmla="*/ 2528888 w 2900363"/>
                  <a:gd name="connsiteY8" fmla="*/ 1443041 h 1573915"/>
                  <a:gd name="connsiteX9" fmla="*/ 2900363 w 2900363"/>
                  <a:gd name="connsiteY9" fmla="*/ 1500192 h 157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0363" h="1573915">
                    <a:moveTo>
                      <a:pt x="0" y="1485904"/>
                    </a:moveTo>
                    <a:cubicBezTo>
                      <a:pt x="55959" y="1477570"/>
                      <a:pt x="111919" y="1469236"/>
                      <a:pt x="171450" y="1471617"/>
                    </a:cubicBezTo>
                    <a:cubicBezTo>
                      <a:pt x="230981" y="1473998"/>
                      <a:pt x="297657" y="1497811"/>
                      <a:pt x="357188" y="1500192"/>
                    </a:cubicBezTo>
                    <a:cubicBezTo>
                      <a:pt x="416719" y="1502573"/>
                      <a:pt x="461963" y="1483523"/>
                      <a:pt x="528638" y="1485904"/>
                    </a:cubicBezTo>
                    <a:cubicBezTo>
                      <a:pt x="595313" y="1488285"/>
                      <a:pt x="685801" y="1538291"/>
                      <a:pt x="757238" y="1514479"/>
                    </a:cubicBezTo>
                    <a:cubicBezTo>
                      <a:pt x="828675" y="1490667"/>
                      <a:pt x="885826" y="1357316"/>
                      <a:pt x="957263" y="1343029"/>
                    </a:cubicBezTo>
                    <a:cubicBezTo>
                      <a:pt x="1028701" y="1328741"/>
                      <a:pt x="1078707" y="1652591"/>
                      <a:pt x="1185863" y="1428754"/>
                    </a:cubicBezTo>
                    <a:cubicBezTo>
                      <a:pt x="1293019" y="1204917"/>
                      <a:pt x="1376363" y="-2377"/>
                      <a:pt x="1600200" y="4"/>
                    </a:cubicBezTo>
                    <a:cubicBezTo>
                      <a:pt x="1824037" y="2385"/>
                      <a:pt x="2312194" y="1193010"/>
                      <a:pt x="2528888" y="1443041"/>
                    </a:cubicBezTo>
                    <a:cubicBezTo>
                      <a:pt x="2745582" y="1693072"/>
                      <a:pt x="2862263" y="1509717"/>
                      <a:pt x="2900363" y="1500192"/>
                    </a:cubicBezTo>
                  </a:path>
                </a:pathLst>
              </a:cu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79C55860-6675-3441-B85A-E72B89242D56}"/>
                  </a:ext>
                </a:extLst>
              </p:cNvPr>
              <p:cNvCxnSpPr>
                <a:cxnSpLocks/>
              </p:cNvCxnSpPr>
              <p:nvPr/>
            </p:nvCxnSpPr>
            <p:spPr>
              <a:xfrm>
                <a:off x="6515106" y="2143121"/>
                <a:ext cx="0" cy="1849635"/>
              </a:xfrm>
              <a:prstGeom prst="line">
                <a:avLst/>
              </a:prstGeom>
              <a:ln>
                <a:solidFill>
                  <a:srgbClr val="C00000"/>
                </a:solidFill>
                <a:prstDash val="dash"/>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401F20F-6D49-DF45-A985-3721CED671FF}"/>
                  </a:ext>
                </a:extLst>
              </p:cNvPr>
              <p:cNvSpPr txBox="1"/>
              <p:nvPr/>
            </p:nvSpPr>
            <p:spPr>
              <a:xfrm rot="16200000">
                <a:off x="4065319" y="2747546"/>
                <a:ext cx="2425832"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Pupil diameter (mm)</a:t>
                </a:r>
              </a:p>
            </p:txBody>
          </p:sp>
          <p:sp>
            <p:nvSpPr>
              <p:cNvPr id="33" name="TextBox 32">
                <a:extLst>
                  <a:ext uri="{FF2B5EF4-FFF2-40B4-BE49-F238E27FC236}">
                    <a16:creationId xmlns:a16="http://schemas.microsoft.com/office/drawing/2014/main" id="{06AE6F4D-E8EF-6D4C-8F80-633C1A365FFD}"/>
                  </a:ext>
                </a:extLst>
              </p:cNvPr>
              <p:cNvSpPr txBox="1"/>
              <p:nvPr/>
            </p:nvSpPr>
            <p:spPr>
              <a:xfrm>
                <a:off x="5372546" y="3790612"/>
                <a:ext cx="413897"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3</a:t>
                </a:r>
              </a:p>
            </p:txBody>
          </p:sp>
          <p:sp>
            <p:nvSpPr>
              <p:cNvPr id="35" name="TextBox 34">
                <a:extLst>
                  <a:ext uri="{FF2B5EF4-FFF2-40B4-BE49-F238E27FC236}">
                    <a16:creationId xmlns:a16="http://schemas.microsoft.com/office/drawing/2014/main" id="{BC745E0F-2672-1B4F-BD31-1F66C0EDE6F0}"/>
                  </a:ext>
                </a:extLst>
              </p:cNvPr>
              <p:cNvSpPr txBox="1"/>
              <p:nvPr/>
            </p:nvSpPr>
            <p:spPr>
              <a:xfrm>
                <a:off x="5243518" y="1614004"/>
                <a:ext cx="550289"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3.5</a:t>
                </a:r>
              </a:p>
            </p:txBody>
          </p:sp>
        </p:grpSp>
      </p:grpSp>
      <p:sp>
        <p:nvSpPr>
          <p:cNvPr id="37" name="Title 8">
            <a:extLst>
              <a:ext uri="{FF2B5EF4-FFF2-40B4-BE49-F238E27FC236}">
                <a16:creationId xmlns:a16="http://schemas.microsoft.com/office/drawing/2014/main" id="{488D27A8-698C-0A4C-B703-780A8B5D1ED9}"/>
              </a:ext>
            </a:extLst>
          </p:cNvPr>
          <p:cNvSpPr txBox="1">
            <a:spLocks/>
          </p:cNvSpPr>
          <p:nvPr/>
        </p:nvSpPr>
        <p:spPr>
          <a:xfrm>
            <a:off x="628650" y="801726"/>
            <a:ext cx="7886700" cy="954107"/>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Arial" panose="020B0604020202020204" pitchFamily="34" charset="0"/>
                <a:cs typeface="Arial" panose="020B0604020202020204" pitchFamily="34" charset="0"/>
              </a:rPr>
              <a:t>Characteristics of task-evoked pupillary responses</a:t>
            </a:r>
          </a:p>
        </p:txBody>
      </p:sp>
      <p:sp>
        <p:nvSpPr>
          <p:cNvPr id="24" name="TextBox 23">
            <a:extLst>
              <a:ext uri="{FF2B5EF4-FFF2-40B4-BE49-F238E27FC236}">
                <a16:creationId xmlns:a16="http://schemas.microsoft.com/office/drawing/2014/main" id="{2D57541E-EBEB-2949-BAED-AD184233FCB5}"/>
              </a:ext>
            </a:extLst>
          </p:cNvPr>
          <p:cNvSpPr txBox="1"/>
          <p:nvPr/>
        </p:nvSpPr>
        <p:spPr>
          <a:xfrm>
            <a:off x="5458272" y="3234878"/>
            <a:ext cx="1371600"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Tonic</a:t>
            </a:r>
          </a:p>
        </p:txBody>
      </p:sp>
      <p:sp>
        <p:nvSpPr>
          <p:cNvPr id="27" name="TextBox 26">
            <a:extLst>
              <a:ext uri="{FF2B5EF4-FFF2-40B4-BE49-F238E27FC236}">
                <a16:creationId xmlns:a16="http://schemas.microsoft.com/office/drawing/2014/main" id="{2AFF7911-8CAB-8940-B201-079C7E092EE9}"/>
              </a:ext>
            </a:extLst>
          </p:cNvPr>
          <p:cNvSpPr txBox="1"/>
          <p:nvPr/>
        </p:nvSpPr>
        <p:spPr>
          <a:xfrm>
            <a:off x="7126425" y="1989044"/>
            <a:ext cx="1371600"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Phasic</a:t>
            </a:r>
          </a:p>
        </p:txBody>
      </p:sp>
      <p:cxnSp>
        <p:nvCxnSpPr>
          <p:cNvPr id="3" name="Straight Arrow Connector 2">
            <a:extLst>
              <a:ext uri="{FF2B5EF4-FFF2-40B4-BE49-F238E27FC236}">
                <a16:creationId xmlns:a16="http://schemas.microsoft.com/office/drawing/2014/main" id="{2F347CFB-8CA0-894A-884D-0221E8AAAF6D}"/>
              </a:ext>
            </a:extLst>
          </p:cNvPr>
          <p:cNvCxnSpPr>
            <a:cxnSpLocks/>
          </p:cNvCxnSpPr>
          <p:nvPr/>
        </p:nvCxnSpPr>
        <p:spPr>
          <a:xfrm>
            <a:off x="6129715" y="3541414"/>
            <a:ext cx="0" cy="3362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010EE7AD-76B2-6241-B64C-D27F3B16432F}"/>
              </a:ext>
            </a:extLst>
          </p:cNvPr>
          <p:cNvCxnSpPr>
            <a:cxnSpLocks/>
          </p:cNvCxnSpPr>
          <p:nvPr/>
        </p:nvCxnSpPr>
        <p:spPr>
          <a:xfrm flipH="1">
            <a:off x="7628439" y="2291508"/>
            <a:ext cx="127436" cy="2350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1319336476"/>
      </p:ext>
    </p:extLst>
  </p:cSld>
  <p:clrMapOvr>
    <a:masterClrMapping/>
  </p:clrMapOvr>
  <mc:AlternateContent xmlns:mc="http://schemas.openxmlformats.org/markup-compatibility/2006" xmlns:p14="http://schemas.microsoft.com/office/powerpoint/2010/main">
    <mc:Choice Requires="p14">
      <p:transition spd="slow" p14:dur="2000" advTm="94209"/>
    </mc:Choice>
    <mc:Fallback xmlns="">
      <p:transition spd="slow" advTm="94209"/>
    </mc:Fallback>
  </mc:AlternateContent>
  <p:extLst>
    <p:ext uri="{E180D4A7-C9FB-4DFB-919C-405C955672EB}">
      <p14:showEvtLst xmlns:p14="http://schemas.microsoft.com/office/powerpoint/2010/main">
        <p14:playEvt time="74270" objId="4"/>
        <p14:stopEvt time="94209"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AB1CF0-D43A-D843-96B7-A682DB542209}"/>
              </a:ext>
            </a:extLst>
          </p:cNvPr>
          <p:cNvSpPr/>
          <p:nvPr/>
        </p:nvSpPr>
        <p:spPr>
          <a:xfrm>
            <a:off x="247425" y="1373201"/>
            <a:ext cx="8659183" cy="367947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C94FB8CA-F68E-154F-8FEA-C271093AEBC9}"/>
              </a:ext>
            </a:extLst>
          </p:cNvPr>
          <p:cNvSpPr txBox="1"/>
          <p:nvPr/>
        </p:nvSpPr>
        <p:spPr>
          <a:xfrm>
            <a:off x="345882" y="1409421"/>
            <a:ext cx="2163483" cy="523220"/>
          </a:xfrm>
          <a:prstGeom prst="rect">
            <a:avLst/>
          </a:prstGeom>
          <a:noFill/>
        </p:spPr>
        <p:txBody>
          <a:bodyPr wrap="square" rtlCol="0">
            <a:spAutoFit/>
          </a:bodyPr>
          <a:lstStyle/>
          <a:p>
            <a:r>
              <a:rPr lang="en-US" sz="1400" b="1" dirty="0">
                <a:cs typeface="Arial" panose="020B0604020202020204" pitchFamily="34" charset="0"/>
              </a:rPr>
              <a:t>Constriction pathway (parasympathetic)</a:t>
            </a:r>
          </a:p>
        </p:txBody>
      </p:sp>
      <p:sp>
        <p:nvSpPr>
          <p:cNvPr id="4" name="Slide Number Placeholder 3">
            <a:extLst>
              <a:ext uri="{FF2B5EF4-FFF2-40B4-BE49-F238E27FC236}">
                <a16:creationId xmlns:a16="http://schemas.microsoft.com/office/drawing/2014/main" id="{6E2F3845-3779-8B4F-BFF4-10D2AFC06E07}"/>
              </a:ext>
            </a:extLst>
          </p:cNvPr>
          <p:cNvSpPr>
            <a:spLocks noGrp="1"/>
          </p:cNvSpPr>
          <p:nvPr>
            <p:ph type="sldNum" sz="quarter" idx="12"/>
          </p:nvPr>
        </p:nvSpPr>
        <p:spPr/>
        <p:txBody>
          <a:bodyPr/>
          <a:lstStyle/>
          <a:p>
            <a:fld id="{D416EFE0-9312-8047-8AD2-458D356D504F}" type="slidenum">
              <a:rPr lang="en-US" smtClean="0"/>
              <a:t>6</a:t>
            </a:fld>
            <a:endParaRPr lang="en-US"/>
          </a:p>
        </p:txBody>
      </p:sp>
      <p:pic>
        <p:nvPicPr>
          <p:cNvPr id="7" name="Picture 6">
            <a:extLst>
              <a:ext uri="{FF2B5EF4-FFF2-40B4-BE49-F238E27FC236}">
                <a16:creationId xmlns:a16="http://schemas.microsoft.com/office/drawing/2014/main" id="{36FDB50F-60F4-1048-B1A6-CAE8328AD2CE}"/>
              </a:ext>
            </a:extLst>
          </p:cNvPr>
          <p:cNvPicPr>
            <a:picLocks noChangeAspect="1"/>
          </p:cNvPicPr>
          <p:nvPr/>
        </p:nvPicPr>
        <p:blipFill rotWithShape="1">
          <a:blip r:embed="rId4"/>
          <a:srcRect l="22990" t="2346" r="22854"/>
          <a:stretch/>
        </p:blipFill>
        <p:spPr>
          <a:xfrm>
            <a:off x="3297117" y="1416362"/>
            <a:ext cx="2787161" cy="3593156"/>
          </a:xfrm>
          <a:prstGeom prst="rect">
            <a:avLst/>
          </a:prstGeom>
        </p:spPr>
      </p:pic>
      <p:sp>
        <p:nvSpPr>
          <p:cNvPr id="9" name="Rectangle 8">
            <a:extLst>
              <a:ext uri="{FF2B5EF4-FFF2-40B4-BE49-F238E27FC236}">
                <a16:creationId xmlns:a16="http://schemas.microsoft.com/office/drawing/2014/main" id="{56E9D936-5B42-BC47-83D5-70C14382A93F}"/>
              </a:ext>
            </a:extLst>
          </p:cNvPr>
          <p:cNvSpPr/>
          <p:nvPr/>
        </p:nvSpPr>
        <p:spPr>
          <a:xfrm>
            <a:off x="7348910" y="1405347"/>
            <a:ext cx="1469776" cy="523220"/>
          </a:xfrm>
          <a:prstGeom prst="rect">
            <a:avLst/>
          </a:prstGeom>
        </p:spPr>
        <p:txBody>
          <a:bodyPr wrap="square">
            <a:spAutoFit/>
          </a:bodyPr>
          <a:lstStyle/>
          <a:p>
            <a:pPr algn="r"/>
            <a:r>
              <a:rPr lang="en-US" sz="1400" b="1" dirty="0">
                <a:cs typeface="Arial" panose="020B0604020202020204" pitchFamily="34" charset="0"/>
              </a:rPr>
              <a:t>Dilation pathway (sympathetic)</a:t>
            </a:r>
          </a:p>
        </p:txBody>
      </p:sp>
      <p:pic>
        <p:nvPicPr>
          <p:cNvPr id="22" name="Picture 21">
            <a:extLst>
              <a:ext uri="{FF2B5EF4-FFF2-40B4-BE49-F238E27FC236}">
                <a16:creationId xmlns:a16="http://schemas.microsoft.com/office/drawing/2014/main" id="{17A07B0E-DFB9-7040-A9DB-CD9C2DF87147}"/>
              </a:ext>
            </a:extLst>
          </p:cNvPr>
          <p:cNvPicPr>
            <a:picLocks noChangeAspect="1"/>
          </p:cNvPicPr>
          <p:nvPr/>
        </p:nvPicPr>
        <p:blipFill rotWithShape="1">
          <a:blip r:embed="rId4"/>
          <a:srcRect t="13975" r="77921" b="23419"/>
          <a:stretch/>
        </p:blipFill>
        <p:spPr>
          <a:xfrm>
            <a:off x="350277" y="2119956"/>
            <a:ext cx="1385698" cy="2809196"/>
          </a:xfrm>
          <a:prstGeom prst="rect">
            <a:avLst/>
          </a:prstGeom>
        </p:spPr>
      </p:pic>
      <p:pic>
        <p:nvPicPr>
          <p:cNvPr id="24" name="Picture 23">
            <a:extLst>
              <a:ext uri="{FF2B5EF4-FFF2-40B4-BE49-F238E27FC236}">
                <a16:creationId xmlns:a16="http://schemas.microsoft.com/office/drawing/2014/main" id="{F626C7FB-0ECC-8C4A-9493-9CB7899D015C}"/>
              </a:ext>
            </a:extLst>
          </p:cNvPr>
          <p:cNvPicPr>
            <a:picLocks noChangeAspect="1"/>
          </p:cNvPicPr>
          <p:nvPr/>
        </p:nvPicPr>
        <p:blipFill rotWithShape="1">
          <a:blip r:embed="rId5"/>
          <a:srcRect l="79139" t="7044" r="-1" b="79022"/>
          <a:stretch/>
        </p:blipFill>
        <p:spPr>
          <a:xfrm>
            <a:off x="7481278" y="2014363"/>
            <a:ext cx="1337408" cy="638614"/>
          </a:xfrm>
          <a:prstGeom prst="rect">
            <a:avLst/>
          </a:prstGeom>
        </p:spPr>
      </p:pic>
      <p:cxnSp>
        <p:nvCxnSpPr>
          <p:cNvPr id="13" name="Straight Connector 12">
            <a:extLst>
              <a:ext uri="{FF2B5EF4-FFF2-40B4-BE49-F238E27FC236}">
                <a16:creationId xmlns:a16="http://schemas.microsoft.com/office/drawing/2014/main" id="{247B72EB-3DD4-544D-B315-C7FE2F9D9884}"/>
              </a:ext>
            </a:extLst>
          </p:cNvPr>
          <p:cNvCxnSpPr/>
          <p:nvPr/>
        </p:nvCxnSpPr>
        <p:spPr>
          <a:xfrm flipV="1">
            <a:off x="1459523" y="3420208"/>
            <a:ext cx="2365131" cy="624254"/>
          </a:xfrm>
          <a:prstGeom prst="line">
            <a:avLst/>
          </a:prstGeom>
          <a:ln>
            <a:solidFill>
              <a:srgbClr val="48B24C"/>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F0A0D42-416F-DB4E-9994-F1B28429DADA}"/>
              </a:ext>
            </a:extLst>
          </p:cNvPr>
          <p:cNvCxnSpPr>
            <a:cxnSpLocks/>
          </p:cNvCxnSpPr>
          <p:nvPr/>
        </p:nvCxnSpPr>
        <p:spPr>
          <a:xfrm flipV="1">
            <a:off x="1329166" y="3753916"/>
            <a:ext cx="2381188" cy="732891"/>
          </a:xfrm>
          <a:prstGeom prst="line">
            <a:avLst/>
          </a:prstGeom>
          <a:ln>
            <a:solidFill>
              <a:srgbClr val="00BCD6"/>
            </a:solidFill>
          </a:ln>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4B322827-8495-C249-982B-2C16002897F9}"/>
              </a:ext>
            </a:extLst>
          </p:cNvPr>
          <p:cNvPicPr>
            <a:picLocks noChangeAspect="1"/>
          </p:cNvPicPr>
          <p:nvPr/>
        </p:nvPicPr>
        <p:blipFill rotWithShape="1">
          <a:blip r:embed="rId4"/>
          <a:srcRect l="79139" t="26094" r="-1" b="65970"/>
          <a:stretch/>
        </p:blipFill>
        <p:spPr>
          <a:xfrm>
            <a:off x="7481278" y="2638331"/>
            <a:ext cx="1337408" cy="363746"/>
          </a:xfrm>
          <a:prstGeom prst="rect">
            <a:avLst/>
          </a:prstGeom>
        </p:spPr>
      </p:pic>
      <p:pic>
        <p:nvPicPr>
          <p:cNvPr id="29" name="Picture 28">
            <a:extLst>
              <a:ext uri="{FF2B5EF4-FFF2-40B4-BE49-F238E27FC236}">
                <a16:creationId xmlns:a16="http://schemas.microsoft.com/office/drawing/2014/main" id="{4FC73218-EDC2-0B41-A8D0-ADF8BA2AD8F8}"/>
              </a:ext>
            </a:extLst>
          </p:cNvPr>
          <p:cNvPicPr>
            <a:picLocks noChangeAspect="1"/>
          </p:cNvPicPr>
          <p:nvPr/>
        </p:nvPicPr>
        <p:blipFill rotWithShape="1">
          <a:blip r:embed="rId4"/>
          <a:srcRect l="79139" t="45276" r="-1" b="44208"/>
          <a:stretch/>
        </p:blipFill>
        <p:spPr>
          <a:xfrm>
            <a:off x="7481278" y="3002077"/>
            <a:ext cx="1337408" cy="481986"/>
          </a:xfrm>
          <a:prstGeom prst="rect">
            <a:avLst/>
          </a:prstGeom>
        </p:spPr>
      </p:pic>
      <p:pic>
        <p:nvPicPr>
          <p:cNvPr id="5122" name="Picture 2" descr="Know Your Brain: Locus Coeruleus — Neuroscientifically Challenged">
            <a:extLst>
              <a:ext uri="{FF2B5EF4-FFF2-40B4-BE49-F238E27FC236}">
                <a16:creationId xmlns:a16="http://schemas.microsoft.com/office/drawing/2014/main" id="{B3B04E24-918C-6340-A8F4-75CA80E0C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0962" y="3618368"/>
            <a:ext cx="1718758" cy="13911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EB77AF37-A163-C44E-9DEF-6675B70B2E1B}"/>
              </a:ext>
            </a:extLst>
          </p:cNvPr>
          <p:cNvSpPr/>
          <p:nvPr/>
        </p:nvSpPr>
        <p:spPr>
          <a:xfrm rot="20733159">
            <a:off x="8226189" y="4435693"/>
            <a:ext cx="45719" cy="75899"/>
          </a:xfrm>
          <a:prstGeom prst="ellipse">
            <a:avLst/>
          </a:prstGeom>
          <a:solidFill>
            <a:srgbClr val="00978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8D875B00-8D72-0240-9A74-AE8A4DEC8382}"/>
              </a:ext>
            </a:extLst>
          </p:cNvPr>
          <p:cNvSpPr/>
          <p:nvPr/>
        </p:nvSpPr>
        <p:spPr>
          <a:xfrm>
            <a:off x="7888774" y="4299584"/>
            <a:ext cx="115099" cy="121494"/>
          </a:xfrm>
          <a:custGeom>
            <a:avLst/>
            <a:gdLst>
              <a:gd name="connsiteX0" fmla="*/ 25578 w 115099"/>
              <a:gd name="connsiteY0" fmla="*/ 0 h 121494"/>
              <a:gd name="connsiteX1" fmla="*/ 115099 w 115099"/>
              <a:gd name="connsiteY1" fmla="*/ 38367 h 121494"/>
              <a:gd name="connsiteX2" fmla="*/ 38366 w 115099"/>
              <a:gd name="connsiteY2" fmla="*/ 121494 h 121494"/>
              <a:gd name="connsiteX3" fmla="*/ 0 w 115099"/>
              <a:gd name="connsiteY3" fmla="*/ 83127 h 121494"/>
              <a:gd name="connsiteX4" fmla="*/ 25578 w 115099"/>
              <a:gd name="connsiteY4" fmla="*/ 0 h 12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99" h="121494">
                <a:moveTo>
                  <a:pt x="25578" y="0"/>
                </a:moveTo>
                <a:lnTo>
                  <a:pt x="115099" y="38367"/>
                </a:lnTo>
                <a:lnTo>
                  <a:pt x="38366" y="121494"/>
                </a:lnTo>
                <a:lnTo>
                  <a:pt x="0" y="83127"/>
                </a:lnTo>
                <a:lnTo>
                  <a:pt x="25578" y="0"/>
                </a:lnTo>
                <a:close/>
              </a:path>
            </a:pathLst>
          </a:custGeom>
          <a:solidFill>
            <a:srgbClr val="9D22B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BAECC40-FE4A-2B46-8847-883F824E9284}"/>
              </a:ext>
            </a:extLst>
          </p:cNvPr>
          <p:cNvSpPr/>
          <p:nvPr/>
        </p:nvSpPr>
        <p:spPr>
          <a:xfrm>
            <a:off x="7150961" y="4520820"/>
            <a:ext cx="958917" cy="246221"/>
          </a:xfrm>
          <a:prstGeom prst="rect">
            <a:avLst/>
          </a:prstGeom>
        </p:spPr>
        <p:txBody>
          <a:bodyPr wrap="none">
            <a:spAutoFit/>
          </a:bodyPr>
          <a:lstStyle/>
          <a:p>
            <a:r>
              <a:rPr lang="en-US" sz="1000" b="1" dirty="0">
                <a:solidFill>
                  <a:srgbClr val="9D22B2"/>
                </a:solidFill>
                <a:cs typeface="Arial" panose="020B0604020202020204" pitchFamily="34" charset="0"/>
              </a:rPr>
              <a:t>Hypothalamus</a:t>
            </a:r>
            <a:endParaRPr lang="en-GB" sz="1000" b="1" dirty="0">
              <a:solidFill>
                <a:srgbClr val="9D22B2"/>
              </a:solidFill>
            </a:endParaRPr>
          </a:p>
        </p:txBody>
      </p:sp>
      <p:sp>
        <p:nvSpPr>
          <p:cNvPr id="35" name="Rectangle 34">
            <a:extLst>
              <a:ext uri="{FF2B5EF4-FFF2-40B4-BE49-F238E27FC236}">
                <a16:creationId xmlns:a16="http://schemas.microsoft.com/office/drawing/2014/main" id="{3C46D85A-DA02-6B45-878D-EF0909503BA5}"/>
              </a:ext>
            </a:extLst>
          </p:cNvPr>
          <p:cNvSpPr/>
          <p:nvPr/>
        </p:nvSpPr>
        <p:spPr>
          <a:xfrm>
            <a:off x="7306625" y="4700484"/>
            <a:ext cx="1026243" cy="246221"/>
          </a:xfrm>
          <a:prstGeom prst="rect">
            <a:avLst/>
          </a:prstGeom>
        </p:spPr>
        <p:txBody>
          <a:bodyPr wrap="none">
            <a:spAutoFit/>
          </a:bodyPr>
          <a:lstStyle/>
          <a:p>
            <a:r>
              <a:rPr lang="en-US" sz="1000" b="1" dirty="0">
                <a:solidFill>
                  <a:srgbClr val="009788"/>
                </a:solidFill>
                <a:cs typeface="Arial" panose="020B0604020202020204" pitchFamily="34" charset="0"/>
              </a:rPr>
              <a:t>Locus coeruleus</a:t>
            </a:r>
            <a:endParaRPr lang="en-GB" sz="1000" b="1" dirty="0">
              <a:solidFill>
                <a:srgbClr val="009788"/>
              </a:solidFill>
            </a:endParaRPr>
          </a:p>
        </p:txBody>
      </p:sp>
      <p:cxnSp>
        <p:nvCxnSpPr>
          <p:cNvPr id="44" name="Straight Connector 43">
            <a:extLst>
              <a:ext uri="{FF2B5EF4-FFF2-40B4-BE49-F238E27FC236}">
                <a16:creationId xmlns:a16="http://schemas.microsoft.com/office/drawing/2014/main" id="{EF77E310-9DDF-4144-AF17-639181A5CE4E}"/>
              </a:ext>
            </a:extLst>
          </p:cNvPr>
          <p:cNvCxnSpPr>
            <a:cxnSpLocks/>
          </p:cNvCxnSpPr>
          <p:nvPr/>
        </p:nvCxnSpPr>
        <p:spPr>
          <a:xfrm>
            <a:off x="5479239" y="1819998"/>
            <a:ext cx="2280461" cy="504102"/>
          </a:xfrm>
          <a:prstGeom prst="line">
            <a:avLst/>
          </a:prstGeom>
          <a:ln>
            <a:solidFill>
              <a:srgbClr val="9D22B2"/>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71510DFF-9901-B24A-8731-F858F2CC0080}"/>
              </a:ext>
            </a:extLst>
          </p:cNvPr>
          <p:cNvCxnSpPr>
            <a:cxnSpLocks/>
          </p:cNvCxnSpPr>
          <p:nvPr/>
        </p:nvCxnSpPr>
        <p:spPr>
          <a:xfrm>
            <a:off x="5803337" y="2021638"/>
            <a:ext cx="1677941" cy="465825"/>
          </a:xfrm>
          <a:prstGeom prst="line">
            <a:avLst/>
          </a:prstGeom>
          <a:ln>
            <a:solidFill>
              <a:srgbClr val="009788"/>
            </a:solidFill>
          </a:ln>
        </p:spPr>
        <p:style>
          <a:lnRef idx="2">
            <a:schemeClr val="accent1"/>
          </a:lnRef>
          <a:fillRef idx="0">
            <a:schemeClr val="accent1"/>
          </a:fillRef>
          <a:effectRef idx="1">
            <a:schemeClr val="accent1"/>
          </a:effectRef>
          <a:fontRef idx="minor">
            <a:schemeClr val="tx1"/>
          </a:fontRef>
        </p:style>
      </p:cxnSp>
      <p:sp>
        <p:nvSpPr>
          <p:cNvPr id="50" name="Title 8">
            <a:extLst>
              <a:ext uri="{FF2B5EF4-FFF2-40B4-BE49-F238E27FC236}">
                <a16:creationId xmlns:a16="http://schemas.microsoft.com/office/drawing/2014/main" id="{86A136DC-B364-F44C-A651-8AFC0E653436}"/>
              </a:ext>
            </a:extLst>
          </p:cNvPr>
          <p:cNvSpPr txBox="1">
            <a:spLocks/>
          </p:cNvSpPr>
          <p:nvPr/>
        </p:nvSpPr>
        <p:spPr>
          <a:xfrm>
            <a:off x="628650" y="774547"/>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mj-lt"/>
              </a:rPr>
              <a:t>Neural pathways governing the pupil response</a:t>
            </a:r>
          </a:p>
        </p:txBody>
      </p:sp>
    </p:spTree>
    <p:extLst>
      <p:ext uri="{BB962C8B-B14F-4D97-AF65-F5344CB8AC3E}">
        <p14:creationId xmlns:p14="http://schemas.microsoft.com/office/powerpoint/2010/main" val="4077791116"/>
      </p:ext>
    </p:extLst>
  </p:cSld>
  <p:clrMapOvr>
    <a:masterClrMapping/>
  </p:clrMapOvr>
  <mc:AlternateContent xmlns:mc="http://schemas.openxmlformats.org/markup-compatibility/2006" xmlns:p14="http://schemas.microsoft.com/office/powerpoint/2010/main">
    <mc:Choice Requires="p14">
      <p:transition spd="slow" p14:dur="2000" advTm="23525"/>
    </mc:Choice>
    <mc:Fallback xmlns="">
      <p:transition spd="slow" advTm="2352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7A9">
            <a:alpha val="10000"/>
          </a:srgb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D9BB26B-401A-F74B-9320-9187A0B88685}"/>
              </a:ext>
            </a:extLst>
          </p:cNvPr>
          <p:cNvSpPr/>
          <p:nvPr/>
        </p:nvSpPr>
        <p:spPr>
          <a:xfrm>
            <a:off x="4546600" y="3429471"/>
            <a:ext cx="3347246" cy="15504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75AA561-4C87-0A47-8C56-7E64BE2A8238}"/>
              </a:ext>
            </a:extLst>
          </p:cNvPr>
          <p:cNvSpPr/>
          <p:nvPr/>
        </p:nvSpPr>
        <p:spPr>
          <a:xfrm>
            <a:off x="579202" y="3429471"/>
            <a:ext cx="3347246" cy="15504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4" name="TextBox 3">
            <a:extLst>
              <a:ext uri="{FF2B5EF4-FFF2-40B4-BE49-F238E27FC236}">
                <a16:creationId xmlns:a16="http://schemas.microsoft.com/office/drawing/2014/main" id="{012FFADF-779A-E940-A524-90003077DDF7}"/>
              </a:ext>
            </a:extLst>
          </p:cNvPr>
          <p:cNvSpPr txBox="1"/>
          <p:nvPr/>
        </p:nvSpPr>
        <p:spPr>
          <a:xfrm>
            <a:off x="247426" y="1594370"/>
            <a:ext cx="8439374" cy="135421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Locus coeruleus-norepinephrine (LC-NE) system is involved in arousal and influences attention, memory and cognitive control</a:t>
            </a:r>
          </a:p>
          <a:p>
            <a:endParaRPr lang="en-US" sz="1600" dirty="0">
              <a:latin typeface="Arial" panose="020B0604020202020204" pitchFamily="34" charset="0"/>
              <a:cs typeface="Arial" panose="020B0604020202020204" pitchFamily="34" charset="0"/>
            </a:endParaRPr>
          </a:p>
          <a:p>
            <a:r>
              <a:rPr lang="en-US" sz="1600" b="1" dirty="0">
                <a:solidFill>
                  <a:schemeClr val="tx2"/>
                </a:solidFill>
                <a:latin typeface="Arial" panose="020B0604020202020204" pitchFamily="34" charset="0"/>
                <a:cs typeface="Arial" panose="020B0604020202020204" pitchFamily="34" charset="0"/>
              </a:rPr>
              <a:t>Adaptive Gain Theory </a:t>
            </a:r>
            <a:r>
              <a:rPr lang="en-GB" sz="1200" dirty="0">
                <a:latin typeface="Arial" panose="020B0604020202020204" pitchFamily="34" charset="0"/>
                <a:cs typeface="Arial" panose="020B0604020202020204" pitchFamily="34" charset="0"/>
              </a:rPr>
              <a:t>(Aston-Jones &amp; Cohen, 2005)</a:t>
            </a:r>
            <a:endParaRPr lang="en-US" sz="1600"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LC-NE system could regulate exploitation vs exploration</a:t>
            </a:r>
          </a:p>
        </p:txBody>
      </p:sp>
      <p:grpSp>
        <p:nvGrpSpPr>
          <p:cNvPr id="12" name="Group 11">
            <a:extLst>
              <a:ext uri="{FF2B5EF4-FFF2-40B4-BE49-F238E27FC236}">
                <a16:creationId xmlns:a16="http://schemas.microsoft.com/office/drawing/2014/main" id="{79EBD5F2-4EAB-F047-A50D-471305C93E1F}"/>
              </a:ext>
            </a:extLst>
          </p:cNvPr>
          <p:cNvGrpSpPr/>
          <p:nvPr/>
        </p:nvGrpSpPr>
        <p:grpSpPr>
          <a:xfrm>
            <a:off x="4802032" y="3452180"/>
            <a:ext cx="3085636" cy="1527751"/>
            <a:chOff x="4802032" y="3452180"/>
            <a:chExt cx="3085636" cy="1527751"/>
          </a:xfrm>
        </p:grpSpPr>
        <p:pic>
          <p:nvPicPr>
            <p:cNvPr id="6146" name="Picture 2" descr="Response dynamics and phase oscillators in the brainstem - ppt download">
              <a:extLst>
                <a:ext uri="{FF2B5EF4-FFF2-40B4-BE49-F238E27FC236}">
                  <a16:creationId xmlns:a16="http://schemas.microsoft.com/office/drawing/2014/main" id="{E4782B63-109D-0A42-A1D3-54E525928C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136" r="48931" b="17150"/>
            <a:stretch/>
          </p:blipFill>
          <p:spPr bwMode="auto">
            <a:xfrm>
              <a:off x="4802032" y="3452180"/>
              <a:ext cx="3085636" cy="15277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A8D2562-5224-8645-9F2C-0EBC7E0FEE11}"/>
                </a:ext>
              </a:extLst>
            </p:cNvPr>
            <p:cNvSpPr/>
            <p:nvPr/>
          </p:nvSpPr>
          <p:spPr>
            <a:xfrm>
              <a:off x="7709404" y="3490242"/>
              <a:ext cx="178264" cy="12158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3F2C11F4-585C-B34A-8768-171051AF4AEB}"/>
              </a:ext>
            </a:extLst>
          </p:cNvPr>
          <p:cNvGrpSpPr/>
          <p:nvPr/>
        </p:nvGrpSpPr>
        <p:grpSpPr>
          <a:xfrm>
            <a:off x="840812" y="3429471"/>
            <a:ext cx="3085636" cy="1490253"/>
            <a:chOff x="840812" y="3429471"/>
            <a:chExt cx="3085636" cy="1490253"/>
          </a:xfrm>
        </p:grpSpPr>
        <p:pic>
          <p:nvPicPr>
            <p:cNvPr id="13" name="Picture 2" descr="Response dynamics and phase oscillators in the brainstem - ppt download">
              <a:extLst>
                <a:ext uri="{FF2B5EF4-FFF2-40B4-BE49-F238E27FC236}">
                  <a16:creationId xmlns:a16="http://schemas.microsoft.com/office/drawing/2014/main" id="{C6CD550F-79EC-9141-80AA-B1339D29DE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646" t="49136" b="17150"/>
            <a:stretch/>
          </p:blipFill>
          <p:spPr bwMode="auto">
            <a:xfrm>
              <a:off x="840812" y="3429471"/>
              <a:ext cx="3085636" cy="149025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4D08005-EFE3-4F41-8341-33A333842B0C}"/>
                </a:ext>
              </a:extLst>
            </p:cNvPr>
            <p:cNvSpPr/>
            <p:nvPr/>
          </p:nvSpPr>
          <p:spPr>
            <a:xfrm>
              <a:off x="840812" y="3703893"/>
              <a:ext cx="139700" cy="11361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D1E334BA-A83C-8347-A968-2DC18700E459}"/>
              </a:ext>
            </a:extLst>
          </p:cNvPr>
          <p:cNvSpPr/>
          <p:nvPr/>
        </p:nvSpPr>
        <p:spPr>
          <a:xfrm>
            <a:off x="560884" y="3060139"/>
            <a:ext cx="1359668"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Exploitation</a:t>
            </a:r>
          </a:p>
        </p:txBody>
      </p:sp>
      <p:sp>
        <p:nvSpPr>
          <p:cNvPr id="17" name="Rectangle 16">
            <a:extLst>
              <a:ext uri="{FF2B5EF4-FFF2-40B4-BE49-F238E27FC236}">
                <a16:creationId xmlns:a16="http://schemas.microsoft.com/office/drawing/2014/main" id="{0FE413E4-1ED5-664F-81CC-38534C973F1F}"/>
              </a:ext>
            </a:extLst>
          </p:cNvPr>
          <p:cNvSpPr/>
          <p:nvPr/>
        </p:nvSpPr>
        <p:spPr>
          <a:xfrm>
            <a:off x="4530613" y="3087318"/>
            <a:ext cx="1313180"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Exploration</a:t>
            </a:r>
          </a:p>
        </p:txBody>
      </p:sp>
      <p:sp>
        <p:nvSpPr>
          <p:cNvPr id="20" name="Title 8">
            <a:extLst>
              <a:ext uri="{FF2B5EF4-FFF2-40B4-BE49-F238E27FC236}">
                <a16:creationId xmlns:a16="http://schemas.microsoft.com/office/drawing/2014/main" id="{BA28BAC3-055C-A545-A3B1-7E8038034553}"/>
              </a:ext>
            </a:extLst>
          </p:cNvPr>
          <p:cNvSpPr txBox="1">
            <a:spLocks/>
          </p:cNvSpPr>
          <p:nvPr/>
        </p:nvSpPr>
        <p:spPr>
          <a:xfrm>
            <a:off x="628650" y="1017169"/>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mj-lt"/>
              </a:rPr>
              <a:t>Relationship between Locus Coeruleus and arousal</a:t>
            </a:r>
          </a:p>
        </p:txBody>
      </p:sp>
      <p:sp>
        <p:nvSpPr>
          <p:cNvPr id="2" name="Rectangle 1">
            <a:extLst>
              <a:ext uri="{FF2B5EF4-FFF2-40B4-BE49-F238E27FC236}">
                <a16:creationId xmlns:a16="http://schemas.microsoft.com/office/drawing/2014/main" id="{FD2D1A80-EA4C-974E-B889-C0C615B811A0}"/>
              </a:ext>
            </a:extLst>
          </p:cNvPr>
          <p:cNvSpPr/>
          <p:nvPr/>
        </p:nvSpPr>
        <p:spPr>
          <a:xfrm rot="16200000">
            <a:off x="4141274" y="4085250"/>
            <a:ext cx="1059906" cy="261610"/>
          </a:xfrm>
          <a:prstGeom prst="rect">
            <a:avLst/>
          </a:prstGeom>
        </p:spPr>
        <p:txBody>
          <a:bodyPr wrap="none">
            <a:spAutoFit/>
          </a:bodyPr>
          <a:lstStyle/>
          <a:p>
            <a:pPr algn="ctr"/>
            <a:r>
              <a:rPr lang="en-US" sz="1100" b="1" dirty="0">
                <a:latin typeface="Arial" panose="020B0604020202020204" pitchFamily="34" charset="0"/>
                <a:cs typeface="Arial" panose="020B0604020202020204" pitchFamily="34" charset="0"/>
              </a:rPr>
              <a:t>LC firing rate</a:t>
            </a:r>
            <a:endParaRPr lang="en-GB" sz="1100" b="1" dirty="0"/>
          </a:p>
        </p:txBody>
      </p:sp>
      <p:sp>
        <p:nvSpPr>
          <p:cNvPr id="19" name="Rectangle 18">
            <a:extLst>
              <a:ext uri="{FF2B5EF4-FFF2-40B4-BE49-F238E27FC236}">
                <a16:creationId xmlns:a16="http://schemas.microsoft.com/office/drawing/2014/main" id="{B0377008-5ECB-3044-9325-67B224CDB1D1}"/>
              </a:ext>
            </a:extLst>
          </p:cNvPr>
          <p:cNvSpPr/>
          <p:nvPr/>
        </p:nvSpPr>
        <p:spPr>
          <a:xfrm rot="16200000">
            <a:off x="180054" y="4085250"/>
            <a:ext cx="1059906" cy="261610"/>
          </a:xfrm>
          <a:prstGeom prst="rect">
            <a:avLst/>
          </a:prstGeom>
        </p:spPr>
        <p:txBody>
          <a:bodyPr wrap="none">
            <a:spAutoFit/>
          </a:bodyPr>
          <a:lstStyle/>
          <a:p>
            <a:pPr algn="ctr"/>
            <a:r>
              <a:rPr lang="en-US" sz="1100" b="1" dirty="0">
                <a:latin typeface="Arial" panose="020B0604020202020204" pitchFamily="34" charset="0"/>
                <a:cs typeface="Arial" panose="020B0604020202020204" pitchFamily="34" charset="0"/>
              </a:rPr>
              <a:t>LC firing rate</a:t>
            </a:r>
            <a:endParaRPr lang="en-GB" sz="1100" b="1" dirty="0"/>
          </a:p>
        </p:txBody>
      </p:sp>
    </p:spTree>
    <p:extLst>
      <p:ext uri="{BB962C8B-B14F-4D97-AF65-F5344CB8AC3E}">
        <p14:creationId xmlns:p14="http://schemas.microsoft.com/office/powerpoint/2010/main" val="4208850770"/>
      </p:ext>
    </p:extLst>
  </p:cSld>
  <p:clrMapOvr>
    <a:masterClrMapping/>
  </p:clrMapOvr>
  <mc:AlternateContent xmlns:mc="http://schemas.openxmlformats.org/markup-compatibility/2006" xmlns:p14="http://schemas.microsoft.com/office/powerpoint/2010/main">
    <mc:Choice Requires="p14">
      <p:transition spd="slow" p14:dur="2000" advTm="49599"/>
    </mc:Choice>
    <mc:Fallback xmlns="">
      <p:transition spd="slow" advTm="4959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7A9">
            <a:alpha val="10000"/>
          </a:srgbClr>
        </a:solidFill>
        <a:effectLst/>
      </p:bgPr>
    </p:bg>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3" name="TextBox 2">
            <a:extLst>
              <a:ext uri="{FF2B5EF4-FFF2-40B4-BE49-F238E27FC236}">
                <a16:creationId xmlns:a16="http://schemas.microsoft.com/office/drawing/2014/main" id="{33FE4B65-430A-A04A-B5AD-9C48B27CB244}"/>
              </a:ext>
            </a:extLst>
          </p:cNvPr>
          <p:cNvSpPr txBox="1"/>
          <p:nvPr/>
        </p:nvSpPr>
        <p:spPr>
          <a:xfrm>
            <a:off x="247425" y="1547699"/>
            <a:ext cx="4324575" cy="276998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Key finding: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LC activity is associated with pupil diameter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Implication:</a:t>
            </a:r>
          </a:p>
          <a:p>
            <a:pPr marL="285750" indent="-285750">
              <a:buFont typeface="Wingdings" pitchFamily="2" charset="2"/>
              <a:buChar char="Ø"/>
            </a:pPr>
            <a:r>
              <a:rPr lang="en-US" dirty="0">
                <a:latin typeface="Arial" panose="020B0604020202020204" pitchFamily="34" charset="0"/>
                <a:cs typeface="Arial" panose="020B0604020202020204" pitchFamily="34" charset="0"/>
              </a:rPr>
              <a:t>Pupil diameter is an indicator of organism state</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Supporting evidence</a:t>
            </a:r>
            <a:r>
              <a:rPr lang="en-GB"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from the Four Armed Bandit Task</a:t>
            </a:r>
          </a:p>
          <a:p>
            <a:r>
              <a:rPr lang="en-US"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Jepma</a:t>
            </a:r>
            <a:r>
              <a:rPr lang="en-GB" sz="1200" dirty="0">
                <a:latin typeface="Arial" panose="020B0604020202020204" pitchFamily="34" charset="0"/>
                <a:cs typeface="Arial" panose="020B0604020202020204" pitchFamily="34" charset="0"/>
              </a:rPr>
              <a:t> &amp; </a:t>
            </a:r>
            <a:r>
              <a:rPr lang="en-GB" sz="1200" dirty="0" err="1">
                <a:latin typeface="Arial" panose="020B0604020202020204" pitchFamily="34" charset="0"/>
                <a:cs typeface="Arial" panose="020B0604020202020204" pitchFamily="34" charset="0"/>
              </a:rPr>
              <a:t>Nieuwenhuis</a:t>
            </a:r>
            <a:r>
              <a:rPr lang="en-GB" sz="1200" dirty="0">
                <a:latin typeface="Arial" panose="020B0604020202020204" pitchFamily="34" charset="0"/>
                <a:cs typeface="Arial" panose="020B0604020202020204" pitchFamily="34" charset="0"/>
              </a:rPr>
              <a:t>, 2011)</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B722F3-32A5-5E40-A760-AA3C712729B8}"/>
              </a:ext>
            </a:extLst>
          </p:cNvPr>
          <p:cNvPicPr>
            <a:picLocks noChangeAspect="1"/>
          </p:cNvPicPr>
          <p:nvPr/>
        </p:nvPicPr>
        <p:blipFill>
          <a:blip r:embed="rId5"/>
          <a:stretch>
            <a:fillRect/>
          </a:stretch>
        </p:blipFill>
        <p:spPr>
          <a:xfrm>
            <a:off x="4572000" y="1547699"/>
            <a:ext cx="4185227" cy="3026990"/>
          </a:xfrm>
          <a:prstGeom prst="rect">
            <a:avLst/>
          </a:prstGeom>
        </p:spPr>
      </p:pic>
      <p:sp>
        <p:nvSpPr>
          <p:cNvPr id="13" name="Title 8">
            <a:extLst>
              <a:ext uri="{FF2B5EF4-FFF2-40B4-BE49-F238E27FC236}">
                <a16:creationId xmlns:a16="http://schemas.microsoft.com/office/drawing/2014/main" id="{4E959256-EDDE-7A4B-8E48-D5ED659B82DD}"/>
              </a:ext>
            </a:extLst>
          </p:cNvPr>
          <p:cNvSpPr txBox="1">
            <a:spLocks/>
          </p:cNvSpPr>
          <p:nvPr/>
        </p:nvSpPr>
        <p:spPr>
          <a:xfrm>
            <a:off x="628650" y="1045744"/>
            <a:ext cx="7886700" cy="523220"/>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Arial" charset="0"/>
                <a:ea typeface="Arial" charset="0"/>
                <a:cs typeface="Arial" charset="0"/>
              </a:defRPr>
            </a:lvl1pPr>
          </a:lstStyle>
          <a:p>
            <a:r>
              <a:rPr lang="en-US" sz="2800" b="1" dirty="0">
                <a:solidFill>
                  <a:schemeClr val="accent1">
                    <a:lumMod val="75000"/>
                  </a:schemeClr>
                </a:solidFill>
                <a:latin typeface="+mj-lt"/>
              </a:rPr>
              <a:t>Locus coeruleus and pupil dilation </a:t>
            </a:r>
            <a:r>
              <a:rPr lang="en-US" sz="1600" b="1" dirty="0">
                <a:solidFill>
                  <a:schemeClr val="accent1">
                    <a:lumMod val="75000"/>
                  </a:schemeClr>
                </a:solidFill>
                <a:latin typeface="+mj-lt"/>
              </a:rPr>
              <a:t>(Aston-Jones &amp; Cohen, 2005)</a:t>
            </a:r>
            <a:endParaRPr lang="en-US" sz="2800" b="1" dirty="0">
              <a:solidFill>
                <a:schemeClr val="accent1">
                  <a:lumMod val="75000"/>
                </a:schemeClr>
              </a:solidFill>
              <a:latin typeface="+mj-lt"/>
            </a:endParaRPr>
          </a:p>
        </p:txBody>
      </p:sp>
    </p:spTree>
    <p:custDataLst>
      <p:tags r:id="rId1"/>
    </p:custDataLst>
    <p:extLst>
      <p:ext uri="{BB962C8B-B14F-4D97-AF65-F5344CB8AC3E}">
        <p14:creationId xmlns:p14="http://schemas.microsoft.com/office/powerpoint/2010/main" val="2670965984"/>
      </p:ext>
    </p:extLst>
  </p:cSld>
  <p:clrMapOvr>
    <a:masterClrMapping/>
  </p:clrMapOvr>
  <mc:AlternateContent xmlns:mc="http://schemas.openxmlformats.org/markup-compatibility/2006" xmlns:p14="http://schemas.microsoft.com/office/powerpoint/2010/main">
    <mc:Choice Requires="p14">
      <p:transition spd="slow" p14:dur="2000" advTm="65569"/>
    </mc:Choice>
    <mc:Fallback xmlns="">
      <p:transition spd="slow" advTm="6556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7A9">
            <a:alpha val="10000"/>
          </a:srgbClr>
        </a:solidFill>
        <a:effectLst/>
      </p:bgPr>
    </p:bg>
    <p:spTree>
      <p:nvGrpSpPr>
        <p:cNvPr id="1" name=""/>
        <p:cNvGrpSpPr/>
        <p:nvPr/>
      </p:nvGrpSpPr>
      <p:grpSpPr>
        <a:xfrm>
          <a:off x="0" y="0"/>
          <a:ext cx="0" cy="0"/>
          <a:chOff x="0" y="0"/>
          <a:chExt cx="0" cy="0"/>
        </a:xfrm>
      </p:grpSpPr>
      <p:grpSp>
        <p:nvGrpSpPr>
          <p:cNvPr id="11" name="Group 10"/>
          <p:cNvGrpSpPr/>
          <p:nvPr/>
        </p:nvGrpSpPr>
        <p:grpSpPr>
          <a:xfrm>
            <a:off x="0" y="-1588"/>
            <a:ext cx="9144000" cy="741363"/>
            <a:chOff x="0" y="-1588"/>
            <a:chExt cx="9144000" cy="741363"/>
          </a:xfrm>
        </p:grpSpPr>
        <p:sp>
          <p:nvSpPr>
            <p:cNvPr id="16"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0097A9"/>
            </a:solidFill>
            <a:ln>
              <a:noFill/>
            </a:ln>
          </p:spPr>
          <p:txBody>
            <a:bodyPr vert="horz" wrap="square" lIns="91440" tIns="45720" rIns="91440" bIns="45720" numCol="1" anchor="t" anchorCtr="0" compatLnSpc="1">
              <a:prstTxWarp prst="textNoShape">
                <a:avLst/>
              </a:prstTxWarp>
            </a:bodyPr>
            <a:lstStyle/>
            <a:p>
              <a:endParaRPr lang="en-GB"/>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524000" y="360000"/>
              <a:ext cx="147064" cy="172800"/>
            </a:xfrm>
            <a:prstGeom prst="rect">
              <a:avLst/>
            </a:prstGeom>
          </p:spPr>
        </p:pic>
      </p:grpSp>
      <p:sp>
        <p:nvSpPr>
          <p:cNvPr id="20" name="Text Placeholder 19">
            <a:extLst>
              <a:ext uri="{FF2B5EF4-FFF2-40B4-BE49-F238E27FC236}">
                <a16:creationId xmlns:a16="http://schemas.microsoft.com/office/drawing/2014/main" id="{1C9CBB73-0412-0544-8E86-D190C16ABAA9}"/>
              </a:ext>
            </a:extLst>
          </p:cNvPr>
          <p:cNvSpPr>
            <a:spLocks noGrp="1"/>
          </p:cNvSpPr>
          <p:nvPr>
            <p:ph type="body" sz="quarter" idx="12"/>
          </p:nvPr>
        </p:nvSpPr>
        <p:spPr/>
        <p:txBody>
          <a:bodyPr/>
          <a:lstStyle/>
          <a:p>
            <a:endParaRPr lang="en-GB"/>
          </a:p>
        </p:txBody>
      </p:sp>
      <p:sp>
        <p:nvSpPr>
          <p:cNvPr id="8" name="TextBox 7">
            <a:extLst>
              <a:ext uri="{FF2B5EF4-FFF2-40B4-BE49-F238E27FC236}">
                <a16:creationId xmlns:a16="http://schemas.microsoft.com/office/drawing/2014/main" id="{3208A948-68AD-B044-8994-5FCF7E9BD3FC}"/>
              </a:ext>
            </a:extLst>
          </p:cNvPr>
          <p:cNvSpPr txBox="1"/>
          <p:nvPr/>
        </p:nvSpPr>
        <p:spPr>
          <a:xfrm>
            <a:off x="247425" y="1608977"/>
            <a:ext cx="8194610" cy="2308324"/>
          </a:xfrm>
          <a:prstGeom prst="rect">
            <a:avLst/>
          </a:prstGeom>
          <a:noFill/>
        </p:spPr>
        <p:txBody>
          <a:bodyPr wrap="square" rtlCol="0">
            <a:spAutoFit/>
          </a:bodyPr>
          <a:lstStyle/>
          <a:p>
            <a:r>
              <a:rPr lang="en-US" b="1" dirty="0"/>
              <a:t>Changes in pupil dilations not just specific to the LC </a:t>
            </a:r>
            <a:r>
              <a:rPr lang="en-US" sz="1400" dirty="0"/>
              <a:t>(Joshi, Li, </a:t>
            </a:r>
            <a:r>
              <a:rPr lang="en-US" sz="1400" dirty="0" err="1"/>
              <a:t>Kalwani</a:t>
            </a:r>
            <a:r>
              <a:rPr lang="en-US" sz="1400" dirty="0"/>
              <a:t> &amp; Gold, 2015)</a:t>
            </a:r>
          </a:p>
          <a:p>
            <a:pPr marL="285750" indent="-285750">
              <a:buFont typeface="Arial" panose="020B0604020202020204" pitchFamily="34" charset="0"/>
              <a:buChar char="•"/>
            </a:pPr>
            <a:r>
              <a:rPr lang="en-US" dirty="0"/>
              <a:t>Although causal link between LC-NE activation and the psychosensory pupil response, similar relationships also evident in</a:t>
            </a:r>
          </a:p>
          <a:p>
            <a:pPr marL="742950" lvl="1" indent="-285750">
              <a:buFont typeface="Courier New" panose="02070309020205020404" pitchFamily="49" charset="0"/>
              <a:buChar char="o"/>
            </a:pPr>
            <a:r>
              <a:rPr lang="en-US" dirty="0"/>
              <a:t>inferior and superior colliculi</a:t>
            </a:r>
          </a:p>
          <a:p>
            <a:pPr marL="742950" lvl="1" indent="-285750">
              <a:buFont typeface="Courier New" panose="02070309020205020404" pitchFamily="49" charset="0"/>
              <a:buChar char="o"/>
            </a:pPr>
            <a:r>
              <a:rPr lang="en-US" dirty="0"/>
              <a:t>anterior and posterior cingulate cortex</a:t>
            </a:r>
          </a:p>
          <a:p>
            <a:pPr marL="285750" indent="-285750">
              <a:buFont typeface="Arial" panose="020B0604020202020204" pitchFamily="34" charset="0"/>
              <a:buChar char="•"/>
            </a:pPr>
            <a:r>
              <a:rPr lang="en-US" dirty="0"/>
              <a:t>DA neuron innervation can also produce pupil dilation</a:t>
            </a:r>
          </a:p>
          <a:p>
            <a:pPr marL="742950" lvl="1" indent="-285750">
              <a:buFont typeface="Courier New" panose="02070309020205020404" pitchFamily="49" charset="0"/>
              <a:buChar char="o"/>
            </a:pPr>
            <a:endParaRPr lang="en-US" dirty="0"/>
          </a:p>
          <a:p>
            <a:r>
              <a:rPr lang="en-US" b="1" dirty="0"/>
              <a:t>Switches in </a:t>
            </a:r>
            <a:r>
              <a:rPr lang="en-US" b="1" dirty="0" err="1"/>
              <a:t>behaviour</a:t>
            </a:r>
            <a:r>
              <a:rPr lang="en-US" b="1" dirty="0"/>
              <a:t> are correlated with other factors</a:t>
            </a:r>
          </a:p>
        </p:txBody>
      </p:sp>
      <p:sp>
        <p:nvSpPr>
          <p:cNvPr id="23" name="Title 8">
            <a:extLst>
              <a:ext uri="{FF2B5EF4-FFF2-40B4-BE49-F238E27FC236}">
                <a16:creationId xmlns:a16="http://schemas.microsoft.com/office/drawing/2014/main" id="{94A5E1B2-6B97-C04E-BC42-63CDF20F272F}"/>
              </a:ext>
            </a:extLst>
          </p:cNvPr>
          <p:cNvSpPr txBox="1">
            <a:spLocks noGrp="1"/>
          </p:cNvSpPr>
          <p:nvPr>
            <p:ph type="title"/>
          </p:nvPr>
        </p:nvSpPr>
        <p:spPr>
          <a:xfrm>
            <a:off x="628650" y="1017169"/>
            <a:ext cx="7886700" cy="523220"/>
          </a:xfrm>
          <a:prstGeom prst="rect">
            <a:avLst/>
          </a:prstGeom>
          <a:noFill/>
        </p:spPr>
        <p:txBody>
          <a:bodyPr wrap="square" rtlCol="0">
            <a:spAutoFit/>
          </a:bodyPr>
          <a:lstStyle/>
          <a:p>
            <a:r>
              <a:rPr lang="en-US" sz="2800" b="1" dirty="0">
                <a:solidFill>
                  <a:schemeClr val="accent1">
                    <a:lumMod val="75000"/>
                  </a:schemeClr>
                </a:solidFill>
                <a:latin typeface="+mj-lt"/>
              </a:rPr>
              <a:t>However…</a:t>
            </a:r>
          </a:p>
        </p:txBody>
      </p:sp>
    </p:spTree>
    <p:custDataLst>
      <p:tags r:id="rId1"/>
    </p:custDataLst>
    <p:extLst>
      <p:ext uri="{BB962C8B-B14F-4D97-AF65-F5344CB8AC3E}">
        <p14:creationId xmlns:p14="http://schemas.microsoft.com/office/powerpoint/2010/main" val="613900900"/>
      </p:ext>
    </p:extLst>
  </p:cSld>
  <p:clrMapOvr>
    <a:masterClrMapping/>
  </p:clrMapOvr>
  <mc:AlternateContent xmlns:mc="http://schemas.openxmlformats.org/markup-compatibility/2006" xmlns:p14="http://schemas.microsoft.com/office/powerpoint/2010/main">
    <mc:Choice Requires="p14">
      <p:transition spd="slow" p14:dur="2000" advTm="61282"/>
    </mc:Choice>
    <mc:Fallback xmlns="">
      <p:transition spd="slow" advTm="6128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4.2"/>
</p:tagLst>
</file>

<file path=ppt/tags/tag2.xml><?xml version="1.0" encoding="utf-8"?>
<p:tagLst xmlns:a="http://schemas.openxmlformats.org/drawingml/2006/main" xmlns:r="http://schemas.openxmlformats.org/officeDocument/2006/relationships" xmlns:p="http://schemas.openxmlformats.org/presentationml/2006/main">
  <p:tag name="TIMING" val="|3|59.4"/>
</p:tagLst>
</file>

<file path=ppt/tags/tag3.xml><?xml version="1.0" encoding="utf-8"?>
<p:tagLst xmlns:a="http://schemas.openxmlformats.org/drawingml/2006/main" xmlns:r="http://schemas.openxmlformats.org/officeDocument/2006/relationships" xmlns:p="http://schemas.openxmlformats.org/presentationml/2006/main">
  <p:tag name="TIMING" val="|3|59.4"/>
</p:tagLst>
</file>

<file path=ppt/tags/tag4.xml><?xml version="1.0" encoding="utf-8"?>
<p:tagLst xmlns:a="http://schemas.openxmlformats.org/drawingml/2006/main" xmlns:r="http://schemas.openxmlformats.org/officeDocument/2006/relationships" xmlns:p="http://schemas.openxmlformats.org/presentationml/2006/main">
  <p:tag name="TIMING" val="|1.6|56.8"/>
</p:tagLst>
</file>

<file path=ppt/tags/tag5.xml><?xml version="1.0" encoding="utf-8"?>
<p:tagLst xmlns:a="http://schemas.openxmlformats.org/drawingml/2006/main" xmlns:r="http://schemas.openxmlformats.org/officeDocument/2006/relationships" xmlns:p="http://schemas.openxmlformats.org/presentationml/2006/main">
  <p:tag name="TIMING" val="|1|16.9|1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FA3A3F63AB5A4CB7545F4A4F5DA748" ma:contentTypeVersion="8" ma:contentTypeDescription="Create a new document." ma:contentTypeScope="" ma:versionID="5b86aa85beb5c5be497d650d2735d04b">
  <xsd:schema xmlns:xsd="http://www.w3.org/2001/XMLSchema" xmlns:xs="http://www.w3.org/2001/XMLSchema" xmlns:p="http://schemas.microsoft.com/office/2006/metadata/properties" xmlns:ns2="46f2f5ee-1d06-48d0-a48b-171d8a5db8c4" xmlns:ns3="a71d853a-9160-4b06-8871-a2258eaa9eee" targetNamespace="http://schemas.microsoft.com/office/2006/metadata/properties" ma:root="true" ma:fieldsID="d5a243d464bd3cd7a316a20985c255ec" ns2:_="" ns3:_="">
    <xsd:import namespace="46f2f5ee-1d06-48d0-a48b-171d8a5db8c4"/>
    <xsd:import namespace="a71d853a-9160-4b06-8871-a2258eaa9e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2f5ee-1d06-48d0-a48b-171d8a5db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1d853a-9160-4b06-8871-a2258eaa9e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0BDA05-C0D5-4378-9EEA-3B57FDA2D6FD}"/>
</file>

<file path=customXml/itemProps2.xml><?xml version="1.0" encoding="utf-8"?>
<ds:datastoreItem xmlns:ds="http://schemas.openxmlformats.org/officeDocument/2006/customXml" ds:itemID="{27759632-15F7-4B72-8114-EDF5188E3198}"/>
</file>

<file path=customXml/itemProps3.xml><?xml version="1.0" encoding="utf-8"?>
<ds:datastoreItem xmlns:ds="http://schemas.openxmlformats.org/officeDocument/2006/customXml" ds:itemID="{23F82971-E1B3-4332-B801-A8EB399E9F92}"/>
</file>

<file path=docProps/app.xml><?xml version="1.0" encoding="utf-8"?>
<Properties xmlns="http://schemas.openxmlformats.org/officeDocument/2006/extended-properties" xmlns:vt="http://schemas.openxmlformats.org/officeDocument/2006/docPropsVTypes">
  <TotalTime>5287</TotalTime>
  <Words>3942</Words>
  <Application>Microsoft Macintosh PowerPoint</Application>
  <PresentationFormat>On-screen Show (16:9)</PresentationFormat>
  <Paragraphs>298</Paragraphs>
  <Slides>33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.Apple Color Emoji UI</vt:lpstr>
      <vt:lpstr>Arial</vt:lpstr>
      <vt:lpstr>Arial</vt:lpstr>
      <vt:lpstr>Calibri</vt:lpstr>
      <vt:lpstr>Courier New</vt:lpstr>
      <vt:lpstr>Wingdings</vt:lpstr>
      <vt:lpstr>Office Theme</vt:lpstr>
      <vt:lpstr>Pupillometry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However…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Analysis - Preprocessing</vt:lpstr>
      <vt:lpstr>Analysis - Preprocessing</vt:lpstr>
      <vt:lpstr>De-blinking</vt:lpstr>
      <vt:lpstr>Low-Pass Filtering</vt:lpstr>
      <vt:lpstr>PowerPoint Presentation</vt:lpstr>
      <vt:lpstr>Baseline Correction and Normalization</vt:lpstr>
      <vt:lpstr>Data Alignment</vt:lpstr>
      <vt:lpstr>Identifying and Dropping Contaminated Trials</vt:lpstr>
      <vt:lpstr>Analysis</vt:lpstr>
      <vt:lpstr>Useful resources</vt:lpstr>
      <vt:lpstr>Thanks for listening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 16:9 PowerPoint - BRIGHT BLUE</dc:title>
  <dc:subject/>
  <dc:creator>-</dc:creator>
  <cp:keywords/>
  <dc:description/>
  <cp:lastModifiedBy>Benedict Greenwood</cp:lastModifiedBy>
  <cp:revision>392</cp:revision>
  <dcterms:created xsi:type="dcterms:W3CDTF">2014-08-20T12:29:59Z</dcterms:created>
  <dcterms:modified xsi:type="dcterms:W3CDTF">2021-05-14T09:44:49Z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0x010100D8FA3A3F63AB5A4CB7545F4A4F5DA748</vt:lpwstr>
  </property>
</Properties>
</file>