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08" r:id="rId3"/>
    <p:sldId id="307" r:id="rId4"/>
    <p:sldId id="311" r:id="rId5"/>
    <p:sldId id="282" r:id="rId6"/>
    <p:sldId id="257" r:id="rId7"/>
    <p:sldId id="258" r:id="rId8"/>
    <p:sldId id="271" r:id="rId9"/>
    <p:sldId id="260" r:id="rId10"/>
    <p:sldId id="296" r:id="rId11"/>
    <p:sldId id="299" r:id="rId12"/>
    <p:sldId id="262" r:id="rId13"/>
    <p:sldId id="263" r:id="rId14"/>
    <p:sldId id="269" r:id="rId15"/>
    <p:sldId id="267" r:id="rId16"/>
    <p:sldId id="275" r:id="rId17"/>
    <p:sldId id="276" r:id="rId18"/>
    <p:sldId id="277" r:id="rId19"/>
    <p:sldId id="302" r:id="rId20"/>
    <p:sldId id="278" r:id="rId21"/>
    <p:sldId id="283" r:id="rId22"/>
    <p:sldId id="305" r:id="rId23"/>
    <p:sldId id="285" r:id="rId24"/>
    <p:sldId id="287" r:id="rId25"/>
    <p:sldId id="304" r:id="rId26"/>
    <p:sldId id="306" r:id="rId27"/>
    <p:sldId id="289" r:id="rId28"/>
    <p:sldId id="290" r:id="rId29"/>
    <p:sldId id="300" r:id="rId30"/>
    <p:sldId id="292" r:id="rId31"/>
    <p:sldId id="26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aa AlSulaiman" initials="R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74605" autoAdjust="0"/>
  </p:normalViewPr>
  <p:slideViewPr>
    <p:cSldViewPr snapToGrid="0">
      <p:cViewPr varScale="1">
        <p:scale>
          <a:sx n="68" d="100"/>
          <a:sy n="68" d="100"/>
        </p:scale>
        <p:origin x="-1544" y="-10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45F84-E454-4DF7-B53E-B9F42926CAE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09969A-8AD2-4E1A-A668-FEF33DE307FF}">
      <dgm:prSet phldrT="[Text]"/>
      <dgm:spPr/>
      <dgm:t>
        <a:bodyPr/>
        <a:lstStyle/>
        <a:p>
          <a:r>
            <a:rPr lang="en-US" dirty="0"/>
            <a:t>T-tests</a:t>
          </a:r>
        </a:p>
      </dgm:t>
    </dgm:pt>
    <dgm:pt modelId="{C90E0ABD-D7F6-40DD-9B34-DD8D85C95E61}" type="parTrans" cxnId="{B8B5DC96-0AA3-42A9-AEF9-DBF2D67C79CE}">
      <dgm:prSet/>
      <dgm:spPr/>
      <dgm:t>
        <a:bodyPr/>
        <a:lstStyle/>
        <a:p>
          <a:endParaRPr lang="en-US"/>
        </a:p>
      </dgm:t>
    </dgm:pt>
    <dgm:pt modelId="{0E52DFE5-5A86-43FD-8146-BB6FDA23372E}" type="sibTrans" cxnId="{B8B5DC96-0AA3-42A9-AEF9-DBF2D67C79CE}">
      <dgm:prSet/>
      <dgm:spPr/>
      <dgm:t>
        <a:bodyPr/>
        <a:lstStyle/>
        <a:p>
          <a:endParaRPr lang="en-US"/>
        </a:p>
      </dgm:t>
    </dgm:pt>
    <dgm:pt modelId="{D469BC71-A82C-46B3-AE82-6CB5CD02EFF1}">
      <dgm:prSet phldrT="[Text]"/>
      <dgm:spPr/>
      <dgm:t>
        <a:bodyPr/>
        <a:lstStyle/>
        <a:p>
          <a:r>
            <a:rPr lang="en-US" dirty="0"/>
            <a:t>Means come from the same group?</a:t>
          </a:r>
        </a:p>
      </dgm:t>
    </dgm:pt>
    <dgm:pt modelId="{B9831460-4357-48BC-ACF6-1EB1D1C1E631}" type="parTrans" cxnId="{BBF6A431-FF5A-467C-BE4D-6094241DC6AB}">
      <dgm:prSet/>
      <dgm:spPr/>
      <dgm:t>
        <a:bodyPr/>
        <a:lstStyle/>
        <a:p>
          <a:endParaRPr lang="en-US"/>
        </a:p>
      </dgm:t>
    </dgm:pt>
    <dgm:pt modelId="{FF616B36-6D08-41E7-A695-E4EF1FFC3297}" type="sibTrans" cxnId="{BBF6A431-FF5A-467C-BE4D-6094241DC6AB}">
      <dgm:prSet/>
      <dgm:spPr/>
      <dgm:t>
        <a:bodyPr/>
        <a:lstStyle/>
        <a:p>
          <a:endParaRPr lang="en-US"/>
        </a:p>
      </dgm:t>
    </dgm:pt>
    <dgm:pt modelId="{210B231E-590E-4C19-94C4-FA7E0F091F4F}">
      <dgm:prSet phldrT="[Text]"/>
      <dgm:spPr/>
      <dgm:t>
        <a:bodyPr/>
        <a:lstStyle/>
        <a:p>
          <a:r>
            <a:rPr lang="en-US" dirty="0"/>
            <a:t>Yes</a:t>
          </a:r>
          <a:endParaRPr lang="en-US" sz="2800" dirty="0"/>
        </a:p>
      </dgm:t>
    </dgm:pt>
    <dgm:pt modelId="{D33E894B-4880-4862-B0A1-AAFB9581AFE3}" type="parTrans" cxnId="{19658566-13A7-409F-8809-C6D753891C8C}">
      <dgm:prSet/>
      <dgm:spPr/>
      <dgm:t>
        <a:bodyPr/>
        <a:lstStyle/>
        <a:p>
          <a:endParaRPr lang="en-US"/>
        </a:p>
      </dgm:t>
    </dgm:pt>
    <dgm:pt modelId="{3F593020-A006-40C3-A756-D4CFEE9AFBBC}" type="sibTrans" cxnId="{19658566-13A7-409F-8809-C6D753891C8C}">
      <dgm:prSet/>
      <dgm:spPr/>
      <dgm:t>
        <a:bodyPr/>
        <a:lstStyle/>
        <a:p>
          <a:endParaRPr lang="en-US"/>
        </a:p>
      </dgm:t>
    </dgm:pt>
    <dgm:pt modelId="{0FDD7252-F19F-481C-8BE2-FAD070DBCAA7}">
      <dgm:prSet phldrT="[Text]"/>
      <dgm:spPr/>
      <dgm:t>
        <a:bodyPr/>
        <a:lstStyle/>
        <a:p>
          <a:r>
            <a:rPr lang="en-US" sz="3400" dirty="0"/>
            <a:t>No</a:t>
          </a:r>
        </a:p>
      </dgm:t>
    </dgm:pt>
    <dgm:pt modelId="{40DCAFB5-ACC0-4662-9385-43860BB87D49}" type="parTrans" cxnId="{5641C75D-3FD1-4ABA-9C52-87539B022668}">
      <dgm:prSet/>
      <dgm:spPr/>
      <dgm:t>
        <a:bodyPr/>
        <a:lstStyle/>
        <a:p>
          <a:endParaRPr lang="en-US"/>
        </a:p>
      </dgm:t>
    </dgm:pt>
    <dgm:pt modelId="{A8DA7AE2-B581-4596-9459-E97F78625BFF}" type="sibTrans" cxnId="{5641C75D-3FD1-4ABA-9C52-87539B022668}">
      <dgm:prSet/>
      <dgm:spPr/>
      <dgm:t>
        <a:bodyPr/>
        <a:lstStyle/>
        <a:p>
          <a:endParaRPr lang="en-US"/>
        </a:p>
      </dgm:t>
    </dgm:pt>
    <dgm:pt modelId="{A1480D43-1208-4D73-BF37-5CC85BBF366C}">
      <dgm:prSet phldrT="[Text]"/>
      <dgm:spPr/>
      <dgm:t>
        <a:bodyPr/>
        <a:lstStyle/>
        <a:p>
          <a:r>
            <a:rPr lang="en-US" sz="2800" dirty="0"/>
            <a:t>Comparing means of 2 groups? </a:t>
          </a:r>
        </a:p>
      </dgm:t>
    </dgm:pt>
    <dgm:pt modelId="{30316FC7-579D-4401-BF5F-7F07FD915FE6}" type="parTrans" cxnId="{5A52D5F7-43EB-4D85-A209-3345B3223582}">
      <dgm:prSet/>
      <dgm:spPr/>
      <dgm:t>
        <a:bodyPr/>
        <a:lstStyle/>
        <a:p>
          <a:endParaRPr lang="en-US"/>
        </a:p>
      </dgm:t>
    </dgm:pt>
    <dgm:pt modelId="{CEF4788C-DB37-43A5-9992-00184E02FDE6}" type="sibTrans" cxnId="{5A52D5F7-43EB-4D85-A209-3345B3223582}">
      <dgm:prSet/>
      <dgm:spPr/>
      <dgm:t>
        <a:bodyPr/>
        <a:lstStyle/>
        <a:p>
          <a:endParaRPr lang="en-US"/>
        </a:p>
      </dgm:t>
    </dgm:pt>
    <dgm:pt modelId="{46E11FBE-EC46-4D23-9C77-D62D4003024A}">
      <dgm:prSet phldrT="[Text]"/>
      <dgm:spPr/>
      <dgm:t>
        <a:bodyPr/>
        <a:lstStyle/>
        <a:p>
          <a:r>
            <a:rPr lang="en-US" sz="2800" dirty="0"/>
            <a:t>Comparing mean of a group against a known mean?</a:t>
          </a:r>
        </a:p>
      </dgm:t>
    </dgm:pt>
    <dgm:pt modelId="{396E18B4-5B7A-4718-8454-DB249C5BA7E6}" type="parTrans" cxnId="{95A52201-54B0-4A10-8228-5798F31A7A45}">
      <dgm:prSet/>
      <dgm:spPr/>
      <dgm:t>
        <a:bodyPr/>
        <a:lstStyle/>
        <a:p>
          <a:endParaRPr lang="en-US"/>
        </a:p>
      </dgm:t>
    </dgm:pt>
    <dgm:pt modelId="{ADE47B17-A484-4F83-BA01-F9E370222E93}" type="sibTrans" cxnId="{95A52201-54B0-4A10-8228-5798F31A7A45}">
      <dgm:prSet/>
      <dgm:spPr/>
      <dgm:t>
        <a:bodyPr/>
        <a:lstStyle/>
        <a:p>
          <a:endParaRPr lang="en-US"/>
        </a:p>
      </dgm:t>
    </dgm:pt>
    <dgm:pt modelId="{ABFDF962-4E41-403D-AC59-5A5DBF68AD33}">
      <dgm:prSet phldrT="[Text]"/>
      <dgm:spPr/>
      <dgm:t>
        <a:bodyPr/>
        <a:lstStyle/>
        <a:p>
          <a:r>
            <a:rPr lang="en-US" sz="3200" dirty="0"/>
            <a:t>Paired t-test</a:t>
          </a:r>
        </a:p>
      </dgm:t>
    </dgm:pt>
    <dgm:pt modelId="{334B5239-263D-4146-B7B3-F5CADE07F744}" type="parTrans" cxnId="{8A34242B-7B0C-4155-ACD5-A338E2EC037C}">
      <dgm:prSet/>
      <dgm:spPr/>
      <dgm:t>
        <a:bodyPr/>
        <a:lstStyle/>
        <a:p>
          <a:endParaRPr lang="en-US"/>
        </a:p>
      </dgm:t>
    </dgm:pt>
    <dgm:pt modelId="{E5AD0DD4-3E90-4573-B783-9638466BA93C}" type="sibTrans" cxnId="{8A34242B-7B0C-4155-ACD5-A338E2EC037C}">
      <dgm:prSet/>
      <dgm:spPr/>
      <dgm:t>
        <a:bodyPr/>
        <a:lstStyle/>
        <a:p>
          <a:endParaRPr lang="en-US"/>
        </a:p>
      </dgm:t>
    </dgm:pt>
    <dgm:pt modelId="{486DB753-B46C-4F82-B0B7-B5CC9D8F7AF8}">
      <dgm:prSet phldrT="[Text]"/>
      <dgm:spPr/>
      <dgm:t>
        <a:bodyPr/>
        <a:lstStyle/>
        <a:p>
          <a:r>
            <a:rPr lang="en-US" sz="2800">
              <a:solidFill>
                <a:srgbClr val="010000"/>
              </a:solidFill>
            </a:rPr>
            <a:t>Student's T-test</a:t>
          </a:r>
          <a:endParaRPr lang="en-US" sz="2800"/>
        </a:p>
      </dgm:t>
    </dgm:pt>
    <dgm:pt modelId="{785A0A8A-333F-4DBA-BE40-2CC3B04A9DFA}" type="parTrans" cxnId="{9689B6EC-1410-42BA-8194-BFE004A0A32F}">
      <dgm:prSet/>
      <dgm:spPr/>
      <dgm:t>
        <a:bodyPr/>
        <a:lstStyle/>
        <a:p>
          <a:endParaRPr lang="en-US"/>
        </a:p>
      </dgm:t>
    </dgm:pt>
    <dgm:pt modelId="{24B7E50E-B148-47D6-830D-15E2C7C89AA2}" type="sibTrans" cxnId="{9689B6EC-1410-42BA-8194-BFE004A0A32F}">
      <dgm:prSet/>
      <dgm:spPr/>
      <dgm:t>
        <a:bodyPr/>
        <a:lstStyle/>
        <a:p>
          <a:endParaRPr lang="en-US"/>
        </a:p>
      </dgm:t>
    </dgm:pt>
    <dgm:pt modelId="{C9FDA897-C138-4572-B48F-70619877A015}">
      <dgm:prSet phldrT="[Text]"/>
      <dgm:spPr/>
      <dgm:t>
        <a:bodyPr/>
        <a:lstStyle/>
        <a:p>
          <a:r>
            <a:rPr lang="en-US" sz="2800" dirty="0"/>
            <a:t>One-sample T-test</a:t>
          </a:r>
        </a:p>
      </dgm:t>
    </dgm:pt>
    <dgm:pt modelId="{7DB11DDA-1A48-4189-8C3D-0E4B38A06923}" type="parTrans" cxnId="{F6D5CFCF-7EA2-4845-96E9-A944890B327B}">
      <dgm:prSet/>
      <dgm:spPr/>
      <dgm:t>
        <a:bodyPr/>
        <a:lstStyle/>
        <a:p>
          <a:endParaRPr lang="en-US"/>
        </a:p>
      </dgm:t>
    </dgm:pt>
    <dgm:pt modelId="{EECD53DB-4080-4C71-8EB7-7E648C5DD7F8}" type="sibTrans" cxnId="{F6D5CFCF-7EA2-4845-96E9-A944890B327B}">
      <dgm:prSet/>
      <dgm:spPr/>
      <dgm:t>
        <a:bodyPr/>
        <a:lstStyle/>
        <a:p>
          <a:endParaRPr lang="en-US"/>
        </a:p>
      </dgm:t>
    </dgm:pt>
    <dgm:pt modelId="{687E626B-DC61-4143-AF4D-B9A257C3FAB4}" type="pres">
      <dgm:prSet presAssocID="{38245F84-E454-4DF7-B53E-B9F42926CA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5B7FA46-126F-4EE5-9636-8AF60FF17AAD}" type="pres">
      <dgm:prSet presAssocID="{8009969A-8AD2-4E1A-A668-FEF33DE307FF}" presName="hierRoot1" presStyleCnt="0"/>
      <dgm:spPr/>
    </dgm:pt>
    <dgm:pt modelId="{F360AD4A-0F4F-4E2C-87D8-E6E838EBD602}" type="pres">
      <dgm:prSet presAssocID="{8009969A-8AD2-4E1A-A668-FEF33DE307FF}" presName="composite" presStyleCnt="0"/>
      <dgm:spPr/>
    </dgm:pt>
    <dgm:pt modelId="{B58A3024-67F0-40CD-9145-546D02DA9A0E}" type="pres">
      <dgm:prSet presAssocID="{8009969A-8AD2-4E1A-A668-FEF33DE307FF}" presName="background" presStyleLbl="node0" presStyleIdx="0" presStyleCnt="1"/>
      <dgm:spPr/>
    </dgm:pt>
    <dgm:pt modelId="{061F5D59-5D0B-4A6A-950A-DFF4D5FE1354}" type="pres">
      <dgm:prSet presAssocID="{8009969A-8AD2-4E1A-A668-FEF33DE307F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B808B6-8F7F-4021-8B86-5A15CA7EC8D2}" type="pres">
      <dgm:prSet presAssocID="{8009969A-8AD2-4E1A-A668-FEF33DE307FF}" presName="hierChild2" presStyleCnt="0"/>
      <dgm:spPr/>
    </dgm:pt>
    <dgm:pt modelId="{FAE91B28-5616-409F-B425-2F8E98C3AF03}" type="pres">
      <dgm:prSet presAssocID="{B9831460-4357-48BC-ACF6-1EB1D1C1E631}" presName="Name10" presStyleLbl="parChTrans1D2" presStyleIdx="0" presStyleCnt="1"/>
      <dgm:spPr/>
      <dgm:t>
        <a:bodyPr/>
        <a:lstStyle/>
        <a:p>
          <a:endParaRPr lang="en-US"/>
        </a:p>
      </dgm:t>
    </dgm:pt>
    <dgm:pt modelId="{9EBB31D8-6A1A-4ADF-B9E3-E783B5F9BE6A}" type="pres">
      <dgm:prSet presAssocID="{D469BC71-A82C-46B3-AE82-6CB5CD02EFF1}" presName="hierRoot2" presStyleCnt="0"/>
      <dgm:spPr/>
    </dgm:pt>
    <dgm:pt modelId="{03D3D729-6AE4-4B92-A059-0A8402B84D84}" type="pres">
      <dgm:prSet presAssocID="{D469BC71-A82C-46B3-AE82-6CB5CD02EFF1}" presName="composite2" presStyleCnt="0"/>
      <dgm:spPr/>
    </dgm:pt>
    <dgm:pt modelId="{4416162E-6398-421F-9253-AB797B11647F}" type="pres">
      <dgm:prSet presAssocID="{D469BC71-A82C-46B3-AE82-6CB5CD02EFF1}" presName="background2" presStyleLbl="node2" presStyleIdx="0" presStyleCnt="1"/>
      <dgm:spPr/>
    </dgm:pt>
    <dgm:pt modelId="{1A0A3C6C-176F-473D-B635-06884E72F07E}" type="pres">
      <dgm:prSet presAssocID="{D469BC71-A82C-46B3-AE82-6CB5CD02EFF1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E3AB1-D751-4EFE-91AB-33E4F247CC0E}" type="pres">
      <dgm:prSet presAssocID="{D469BC71-A82C-46B3-AE82-6CB5CD02EFF1}" presName="hierChild3" presStyleCnt="0"/>
      <dgm:spPr/>
    </dgm:pt>
    <dgm:pt modelId="{E5DBEC02-F0B7-45A7-A6DB-4119C42E745E}" type="pres">
      <dgm:prSet presAssocID="{D33E894B-4880-4862-B0A1-AAFB9581AFE3}" presName="Name17" presStyleLbl="parChTrans1D3" presStyleIdx="0" presStyleCnt="2"/>
      <dgm:spPr/>
      <dgm:t>
        <a:bodyPr/>
        <a:lstStyle/>
        <a:p>
          <a:endParaRPr lang="en-US"/>
        </a:p>
      </dgm:t>
    </dgm:pt>
    <dgm:pt modelId="{5671F7C4-01F4-44E6-BEF0-C74E460964CB}" type="pres">
      <dgm:prSet presAssocID="{210B231E-590E-4C19-94C4-FA7E0F091F4F}" presName="hierRoot3" presStyleCnt="0"/>
      <dgm:spPr/>
    </dgm:pt>
    <dgm:pt modelId="{357724EF-A208-4468-98E2-6558B666BD32}" type="pres">
      <dgm:prSet presAssocID="{210B231E-590E-4C19-94C4-FA7E0F091F4F}" presName="composite3" presStyleCnt="0"/>
      <dgm:spPr/>
    </dgm:pt>
    <dgm:pt modelId="{81B56100-3774-425A-945D-641AFF54059C}" type="pres">
      <dgm:prSet presAssocID="{210B231E-590E-4C19-94C4-FA7E0F091F4F}" presName="background3" presStyleLbl="node3" presStyleIdx="0" presStyleCnt="2"/>
      <dgm:spPr/>
    </dgm:pt>
    <dgm:pt modelId="{5FB9FB59-ED70-4BFB-934E-DB138BD4E019}" type="pres">
      <dgm:prSet presAssocID="{210B231E-590E-4C19-94C4-FA7E0F091F4F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CE32A5-894C-47C9-AC2D-3BD7E5B0C3A6}" type="pres">
      <dgm:prSet presAssocID="{210B231E-590E-4C19-94C4-FA7E0F091F4F}" presName="hierChild4" presStyleCnt="0"/>
      <dgm:spPr/>
    </dgm:pt>
    <dgm:pt modelId="{952D91C9-C5E4-4687-B891-CC2488420D8D}" type="pres">
      <dgm:prSet presAssocID="{334B5239-263D-4146-B7B3-F5CADE07F744}" presName="Name23" presStyleLbl="parChTrans1D4" presStyleIdx="0" presStyleCnt="5"/>
      <dgm:spPr/>
      <dgm:t>
        <a:bodyPr/>
        <a:lstStyle/>
        <a:p>
          <a:endParaRPr lang="en-US"/>
        </a:p>
      </dgm:t>
    </dgm:pt>
    <dgm:pt modelId="{03665320-789C-4344-BA6C-78A747B1F7E0}" type="pres">
      <dgm:prSet presAssocID="{ABFDF962-4E41-403D-AC59-5A5DBF68AD33}" presName="hierRoot4" presStyleCnt="0"/>
      <dgm:spPr/>
    </dgm:pt>
    <dgm:pt modelId="{A8556D08-B2D4-478E-B401-B70402876681}" type="pres">
      <dgm:prSet presAssocID="{ABFDF962-4E41-403D-AC59-5A5DBF68AD33}" presName="composite4" presStyleCnt="0"/>
      <dgm:spPr/>
    </dgm:pt>
    <dgm:pt modelId="{4E66F25B-7552-45E1-835D-AF3DDD8D4B30}" type="pres">
      <dgm:prSet presAssocID="{ABFDF962-4E41-403D-AC59-5A5DBF68AD33}" presName="background4" presStyleLbl="node4" presStyleIdx="0" presStyleCnt="5"/>
      <dgm:spPr/>
    </dgm:pt>
    <dgm:pt modelId="{BA9E9A42-A6F6-4973-BE09-82ABABCC1FB4}" type="pres">
      <dgm:prSet presAssocID="{ABFDF962-4E41-403D-AC59-5A5DBF68AD33}" presName="text4" presStyleLbl="fgAcc4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0305B9-67DB-484A-BBBE-610EACC9EB1E}" type="pres">
      <dgm:prSet presAssocID="{ABFDF962-4E41-403D-AC59-5A5DBF68AD33}" presName="hierChild5" presStyleCnt="0"/>
      <dgm:spPr/>
    </dgm:pt>
    <dgm:pt modelId="{29AFFB6E-080F-444B-89D9-51F3BBC4589A}" type="pres">
      <dgm:prSet presAssocID="{40DCAFB5-ACC0-4662-9385-43860BB87D49}" presName="Name17" presStyleLbl="parChTrans1D3" presStyleIdx="1" presStyleCnt="2"/>
      <dgm:spPr/>
      <dgm:t>
        <a:bodyPr/>
        <a:lstStyle/>
        <a:p>
          <a:endParaRPr lang="en-US"/>
        </a:p>
      </dgm:t>
    </dgm:pt>
    <dgm:pt modelId="{53955153-D995-4476-9DC7-46FA5842B2E8}" type="pres">
      <dgm:prSet presAssocID="{0FDD7252-F19F-481C-8BE2-FAD070DBCAA7}" presName="hierRoot3" presStyleCnt="0"/>
      <dgm:spPr/>
    </dgm:pt>
    <dgm:pt modelId="{1CE92D6D-38ED-482E-B20E-6BC9099BA37B}" type="pres">
      <dgm:prSet presAssocID="{0FDD7252-F19F-481C-8BE2-FAD070DBCAA7}" presName="composite3" presStyleCnt="0"/>
      <dgm:spPr/>
    </dgm:pt>
    <dgm:pt modelId="{6FF41ABA-829C-4D05-99A9-D2A2C7461D7E}" type="pres">
      <dgm:prSet presAssocID="{0FDD7252-F19F-481C-8BE2-FAD070DBCAA7}" presName="background3" presStyleLbl="node3" presStyleIdx="1" presStyleCnt="2"/>
      <dgm:spPr/>
    </dgm:pt>
    <dgm:pt modelId="{5DB5F63A-6C06-4B00-BDF0-44BE97860DD5}" type="pres">
      <dgm:prSet presAssocID="{0FDD7252-F19F-481C-8BE2-FAD070DBCAA7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E3EEDF-BD50-4FF0-AF66-D1ADB7989AAA}" type="pres">
      <dgm:prSet presAssocID="{0FDD7252-F19F-481C-8BE2-FAD070DBCAA7}" presName="hierChild4" presStyleCnt="0"/>
      <dgm:spPr/>
    </dgm:pt>
    <dgm:pt modelId="{F2E01526-51B4-4735-B5FD-676CBF468552}" type="pres">
      <dgm:prSet presAssocID="{30316FC7-579D-4401-BF5F-7F07FD915FE6}" presName="Name23" presStyleLbl="parChTrans1D4" presStyleIdx="1" presStyleCnt="5"/>
      <dgm:spPr/>
      <dgm:t>
        <a:bodyPr/>
        <a:lstStyle/>
        <a:p>
          <a:endParaRPr lang="en-US"/>
        </a:p>
      </dgm:t>
    </dgm:pt>
    <dgm:pt modelId="{7E2F7D5D-A7B8-4938-8393-AC02BCAAD396}" type="pres">
      <dgm:prSet presAssocID="{A1480D43-1208-4D73-BF37-5CC85BBF366C}" presName="hierRoot4" presStyleCnt="0"/>
      <dgm:spPr/>
    </dgm:pt>
    <dgm:pt modelId="{BABA2FD6-06CB-4CC2-A2D3-B174C6A827B5}" type="pres">
      <dgm:prSet presAssocID="{A1480D43-1208-4D73-BF37-5CC85BBF366C}" presName="composite4" presStyleCnt="0"/>
      <dgm:spPr/>
    </dgm:pt>
    <dgm:pt modelId="{DA4042FD-E710-46CF-B980-AB0CFFDDB7F0}" type="pres">
      <dgm:prSet presAssocID="{A1480D43-1208-4D73-BF37-5CC85BBF366C}" presName="background4" presStyleLbl="node4" presStyleIdx="1" presStyleCnt="5"/>
      <dgm:spPr/>
    </dgm:pt>
    <dgm:pt modelId="{96533E81-AE4D-4D05-97D1-546AF31B8529}" type="pres">
      <dgm:prSet presAssocID="{A1480D43-1208-4D73-BF37-5CC85BBF366C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B8A10F-DD51-4775-9EC7-727221ADD48A}" type="pres">
      <dgm:prSet presAssocID="{A1480D43-1208-4D73-BF37-5CC85BBF366C}" presName="hierChild5" presStyleCnt="0"/>
      <dgm:spPr/>
    </dgm:pt>
    <dgm:pt modelId="{6A5E8849-5E35-44A8-BD30-FD853E092E23}" type="pres">
      <dgm:prSet presAssocID="{785A0A8A-333F-4DBA-BE40-2CC3B04A9DFA}" presName="Name23" presStyleLbl="parChTrans1D4" presStyleIdx="2" presStyleCnt="5"/>
      <dgm:spPr/>
      <dgm:t>
        <a:bodyPr/>
        <a:lstStyle/>
        <a:p>
          <a:endParaRPr lang="en-US"/>
        </a:p>
      </dgm:t>
    </dgm:pt>
    <dgm:pt modelId="{F499A373-C17B-4404-8134-8F50E32661A4}" type="pres">
      <dgm:prSet presAssocID="{486DB753-B46C-4F82-B0B7-B5CC9D8F7AF8}" presName="hierRoot4" presStyleCnt="0"/>
      <dgm:spPr/>
    </dgm:pt>
    <dgm:pt modelId="{9DDDB4C8-B0B1-4109-B60D-E038E20F0CC8}" type="pres">
      <dgm:prSet presAssocID="{486DB753-B46C-4F82-B0B7-B5CC9D8F7AF8}" presName="composite4" presStyleCnt="0"/>
      <dgm:spPr/>
    </dgm:pt>
    <dgm:pt modelId="{E4130D6E-7F4B-4303-9B62-68E431AB8C29}" type="pres">
      <dgm:prSet presAssocID="{486DB753-B46C-4F82-B0B7-B5CC9D8F7AF8}" presName="background4" presStyleLbl="node4" presStyleIdx="2" presStyleCnt="5"/>
      <dgm:spPr/>
    </dgm:pt>
    <dgm:pt modelId="{DCA87E9B-3351-45F7-8546-6E75055D7F30}" type="pres">
      <dgm:prSet presAssocID="{486DB753-B46C-4F82-B0B7-B5CC9D8F7AF8}" presName="text4" presStyleLbl="fgAcc4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9BB42-B4B5-4A31-8A9A-75E4780F996E}" type="pres">
      <dgm:prSet presAssocID="{486DB753-B46C-4F82-B0B7-B5CC9D8F7AF8}" presName="hierChild5" presStyleCnt="0"/>
      <dgm:spPr/>
    </dgm:pt>
    <dgm:pt modelId="{EB8B41F8-49D5-4CC4-AC95-BD6EA95F57A7}" type="pres">
      <dgm:prSet presAssocID="{396E18B4-5B7A-4718-8454-DB249C5BA7E6}" presName="Name23" presStyleLbl="parChTrans1D4" presStyleIdx="3" presStyleCnt="5"/>
      <dgm:spPr/>
      <dgm:t>
        <a:bodyPr/>
        <a:lstStyle/>
        <a:p>
          <a:endParaRPr lang="en-US"/>
        </a:p>
      </dgm:t>
    </dgm:pt>
    <dgm:pt modelId="{2310C03F-14ED-498B-9CF0-CE8B7D9D93A2}" type="pres">
      <dgm:prSet presAssocID="{46E11FBE-EC46-4D23-9C77-D62D4003024A}" presName="hierRoot4" presStyleCnt="0"/>
      <dgm:spPr/>
    </dgm:pt>
    <dgm:pt modelId="{E562512F-2C59-4710-A437-7957496C8337}" type="pres">
      <dgm:prSet presAssocID="{46E11FBE-EC46-4D23-9C77-D62D4003024A}" presName="composite4" presStyleCnt="0"/>
      <dgm:spPr/>
    </dgm:pt>
    <dgm:pt modelId="{3C2D9DE0-9A74-47E6-80DD-1997C086E7D6}" type="pres">
      <dgm:prSet presAssocID="{46E11FBE-EC46-4D23-9C77-D62D4003024A}" presName="background4" presStyleLbl="node4" presStyleIdx="3" presStyleCnt="5"/>
      <dgm:spPr/>
    </dgm:pt>
    <dgm:pt modelId="{541D9A29-1784-4C95-871C-4386C22BECA0}" type="pres">
      <dgm:prSet presAssocID="{46E11FBE-EC46-4D23-9C77-D62D4003024A}" presName="text4" presStyleLbl="fgAcc4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F52BF3-C22B-415C-80F1-C2385B721020}" type="pres">
      <dgm:prSet presAssocID="{46E11FBE-EC46-4D23-9C77-D62D4003024A}" presName="hierChild5" presStyleCnt="0"/>
      <dgm:spPr/>
    </dgm:pt>
    <dgm:pt modelId="{C057006C-374F-4A33-AF4E-DC854E5C1F00}" type="pres">
      <dgm:prSet presAssocID="{7DB11DDA-1A48-4189-8C3D-0E4B38A06923}" presName="Name23" presStyleLbl="parChTrans1D4" presStyleIdx="4" presStyleCnt="5"/>
      <dgm:spPr/>
      <dgm:t>
        <a:bodyPr/>
        <a:lstStyle/>
        <a:p>
          <a:endParaRPr lang="en-US"/>
        </a:p>
      </dgm:t>
    </dgm:pt>
    <dgm:pt modelId="{E2ABBD60-583A-4ADF-B575-D3D97D996132}" type="pres">
      <dgm:prSet presAssocID="{C9FDA897-C138-4572-B48F-70619877A015}" presName="hierRoot4" presStyleCnt="0"/>
      <dgm:spPr/>
    </dgm:pt>
    <dgm:pt modelId="{7921CCD8-A744-4C4D-8464-E22AA556FBFD}" type="pres">
      <dgm:prSet presAssocID="{C9FDA897-C138-4572-B48F-70619877A015}" presName="composite4" presStyleCnt="0"/>
      <dgm:spPr/>
    </dgm:pt>
    <dgm:pt modelId="{3E7532A1-EDA4-4428-A780-D2772A58EA65}" type="pres">
      <dgm:prSet presAssocID="{C9FDA897-C138-4572-B48F-70619877A015}" presName="background4" presStyleLbl="node4" presStyleIdx="4" presStyleCnt="5"/>
      <dgm:spPr/>
    </dgm:pt>
    <dgm:pt modelId="{C3F60FE2-78F3-4D0A-AD23-47A8F470415A}" type="pres">
      <dgm:prSet presAssocID="{C9FDA897-C138-4572-B48F-70619877A015}" presName="text4" presStyleLbl="fgAcc4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25B0A-83B5-4D11-924F-BDEC15A8BBCF}" type="pres">
      <dgm:prSet presAssocID="{C9FDA897-C138-4572-B48F-70619877A015}" presName="hierChild5" presStyleCnt="0"/>
      <dgm:spPr/>
    </dgm:pt>
  </dgm:ptLst>
  <dgm:cxnLst>
    <dgm:cxn modelId="{F6D5CFCF-7EA2-4845-96E9-A944890B327B}" srcId="{46E11FBE-EC46-4D23-9C77-D62D4003024A}" destId="{C9FDA897-C138-4572-B48F-70619877A015}" srcOrd="0" destOrd="0" parTransId="{7DB11DDA-1A48-4189-8C3D-0E4B38A06923}" sibTransId="{EECD53DB-4080-4C71-8EB7-7E648C5DD7F8}"/>
    <dgm:cxn modelId="{5641C75D-3FD1-4ABA-9C52-87539B022668}" srcId="{D469BC71-A82C-46B3-AE82-6CB5CD02EFF1}" destId="{0FDD7252-F19F-481C-8BE2-FAD070DBCAA7}" srcOrd="1" destOrd="0" parTransId="{40DCAFB5-ACC0-4662-9385-43860BB87D49}" sibTransId="{A8DA7AE2-B581-4596-9459-E97F78625BFF}"/>
    <dgm:cxn modelId="{19658566-13A7-409F-8809-C6D753891C8C}" srcId="{D469BC71-A82C-46B3-AE82-6CB5CD02EFF1}" destId="{210B231E-590E-4C19-94C4-FA7E0F091F4F}" srcOrd="0" destOrd="0" parTransId="{D33E894B-4880-4862-B0A1-AAFB9581AFE3}" sibTransId="{3F593020-A006-40C3-A756-D4CFEE9AFBBC}"/>
    <dgm:cxn modelId="{C1DDD363-F2B8-4FBE-83A7-BE2CC762BF5A}" type="presOf" srcId="{785A0A8A-333F-4DBA-BE40-2CC3B04A9DFA}" destId="{6A5E8849-5E35-44A8-BD30-FD853E092E23}" srcOrd="0" destOrd="0" presId="urn:microsoft.com/office/officeart/2005/8/layout/hierarchy1"/>
    <dgm:cxn modelId="{AFDFCCC0-3B56-4718-AD50-2F08F35D6BE0}" type="presOf" srcId="{ABFDF962-4E41-403D-AC59-5A5DBF68AD33}" destId="{BA9E9A42-A6F6-4973-BE09-82ABABCC1FB4}" srcOrd="0" destOrd="0" presId="urn:microsoft.com/office/officeart/2005/8/layout/hierarchy1"/>
    <dgm:cxn modelId="{5A52D5F7-43EB-4D85-A209-3345B3223582}" srcId="{0FDD7252-F19F-481C-8BE2-FAD070DBCAA7}" destId="{A1480D43-1208-4D73-BF37-5CC85BBF366C}" srcOrd="0" destOrd="0" parTransId="{30316FC7-579D-4401-BF5F-7F07FD915FE6}" sibTransId="{CEF4788C-DB37-43A5-9992-00184E02FDE6}"/>
    <dgm:cxn modelId="{9689B6EC-1410-42BA-8194-BFE004A0A32F}" srcId="{A1480D43-1208-4D73-BF37-5CC85BBF366C}" destId="{486DB753-B46C-4F82-B0B7-B5CC9D8F7AF8}" srcOrd="0" destOrd="0" parTransId="{785A0A8A-333F-4DBA-BE40-2CC3B04A9DFA}" sibTransId="{24B7E50E-B148-47D6-830D-15E2C7C89AA2}"/>
    <dgm:cxn modelId="{C374CB42-6E91-48F1-BFA1-844E03703A4B}" type="presOf" srcId="{0FDD7252-F19F-481C-8BE2-FAD070DBCAA7}" destId="{5DB5F63A-6C06-4B00-BDF0-44BE97860DD5}" srcOrd="0" destOrd="0" presId="urn:microsoft.com/office/officeart/2005/8/layout/hierarchy1"/>
    <dgm:cxn modelId="{808C24BF-A8B9-476D-821B-DF7A6112BA3D}" type="presOf" srcId="{334B5239-263D-4146-B7B3-F5CADE07F744}" destId="{952D91C9-C5E4-4687-B891-CC2488420D8D}" srcOrd="0" destOrd="0" presId="urn:microsoft.com/office/officeart/2005/8/layout/hierarchy1"/>
    <dgm:cxn modelId="{9490B942-83B6-40C8-B076-20EF84BDB547}" type="presOf" srcId="{30316FC7-579D-4401-BF5F-7F07FD915FE6}" destId="{F2E01526-51B4-4735-B5FD-676CBF468552}" srcOrd="0" destOrd="0" presId="urn:microsoft.com/office/officeart/2005/8/layout/hierarchy1"/>
    <dgm:cxn modelId="{092BAB86-3AB1-4DF0-AB1F-E2957CEB8528}" type="presOf" srcId="{40DCAFB5-ACC0-4662-9385-43860BB87D49}" destId="{29AFFB6E-080F-444B-89D9-51F3BBC4589A}" srcOrd="0" destOrd="0" presId="urn:microsoft.com/office/officeart/2005/8/layout/hierarchy1"/>
    <dgm:cxn modelId="{8A34242B-7B0C-4155-ACD5-A338E2EC037C}" srcId="{210B231E-590E-4C19-94C4-FA7E0F091F4F}" destId="{ABFDF962-4E41-403D-AC59-5A5DBF68AD33}" srcOrd="0" destOrd="0" parTransId="{334B5239-263D-4146-B7B3-F5CADE07F744}" sibTransId="{E5AD0DD4-3E90-4573-B783-9638466BA93C}"/>
    <dgm:cxn modelId="{8ECC443E-17E9-467A-A9A4-C4CB83D615AB}" type="presOf" srcId="{7DB11DDA-1A48-4189-8C3D-0E4B38A06923}" destId="{C057006C-374F-4A33-AF4E-DC854E5C1F00}" srcOrd="0" destOrd="0" presId="urn:microsoft.com/office/officeart/2005/8/layout/hierarchy1"/>
    <dgm:cxn modelId="{89B9CA71-59B5-4BE2-B974-DFC6975D7850}" type="presOf" srcId="{396E18B4-5B7A-4718-8454-DB249C5BA7E6}" destId="{EB8B41F8-49D5-4CC4-AC95-BD6EA95F57A7}" srcOrd="0" destOrd="0" presId="urn:microsoft.com/office/officeart/2005/8/layout/hierarchy1"/>
    <dgm:cxn modelId="{BBF6A431-FF5A-467C-BE4D-6094241DC6AB}" srcId="{8009969A-8AD2-4E1A-A668-FEF33DE307FF}" destId="{D469BC71-A82C-46B3-AE82-6CB5CD02EFF1}" srcOrd="0" destOrd="0" parTransId="{B9831460-4357-48BC-ACF6-1EB1D1C1E631}" sibTransId="{FF616B36-6D08-41E7-A695-E4EF1FFC3297}"/>
    <dgm:cxn modelId="{C960125C-1001-4B70-A176-97147554624A}" type="presOf" srcId="{C9FDA897-C138-4572-B48F-70619877A015}" destId="{C3F60FE2-78F3-4D0A-AD23-47A8F470415A}" srcOrd="0" destOrd="0" presId="urn:microsoft.com/office/officeart/2005/8/layout/hierarchy1"/>
    <dgm:cxn modelId="{34F5C12E-C66A-4798-8E91-5B961F834A91}" type="presOf" srcId="{D33E894B-4880-4862-B0A1-AAFB9581AFE3}" destId="{E5DBEC02-F0B7-45A7-A6DB-4119C42E745E}" srcOrd="0" destOrd="0" presId="urn:microsoft.com/office/officeart/2005/8/layout/hierarchy1"/>
    <dgm:cxn modelId="{F88D9D32-E0B1-45DC-804D-40E5EE16B268}" type="presOf" srcId="{210B231E-590E-4C19-94C4-FA7E0F091F4F}" destId="{5FB9FB59-ED70-4BFB-934E-DB138BD4E019}" srcOrd="0" destOrd="0" presId="urn:microsoft.com/office/officeart/2005/8/layout/hierarchy1"/>
    <dgm:cxn modelId="{86879B51-F03F-42F9-B5E8-340B86A18855}" type="presOf" srcId="{486DB753-B46C-4F82-B0B7-B5CC9D8F7AF8}" destId="{DCA87E9B-3351-45F7-8546-6E75055D7F30}" srcOrd="0" destOrd="0" presId="urn:microsoft.com/office/officeart/2005/8/layout/hierarchy1"/>
    <dgm:cxn modelId="{C3195669-0443-4569-8A88-2F4C44179047}" type="presOf" srcId="{8009969A-8AD2-4E1A-A668-FEF33DE307FF}" destId="{061F5D59-5D0B-4A6A-950A-DFF4D5FE1354}" srcOrd="0" destOrd="0" presId="urn:microsoft.com/office/officeart/2005/8/layout/hierarchy1"/>
    <dgm:cxn modelId="{E89F5F43-86FA-45B5-BA3E-35B4EEDC21C3}" type="presOf" srcId="{A1480D43-1208-4D73-BF37-5CC85BBF366C}" destId="{96533E81-AE4D-4D05-97D1-546AF31B8529}" srcOrd="0" destOrd="0" presId="urn:microsoft.com/office/officeart/2005/8/layout/hierarchy1"/>
    <dgm:cxn modelId="{D39F9099-3116-46FF-B29F-727D18090732}" type="presOf" srcId="{B9831460-4357-48BC-ACF6-1EB1D1C1E631}" destId="{FAE91B28-5616-409F-B425-2F8E98C3AF03}" srcOrd="0" destOrd="0" presId="urn:microsoft.com/office/officeart/2005/8/layout/hierarchy1"/>
    <dgm:cxn modelId="{8C2485AE-038D-4574-9FFC-B8C1EDE09EC1}" type="presOf" srcId="{38245F84-E454-4DF7-B53E-B9F42926CAE5}" destId="{687E626B-DC61-4143-AF4D-B9A257C3FAB4}" srcOrd="0" destOrd="0" presId="urn:microsoft.com/office/officeart/2005/8/layout/hierarchy1"/>
    <dgm:cxn modelId="{623DC806-03C1-4962-BF27-96E5E21219DE}" type="presOf" srcId="{46E11FBE-EC46-4D23-9C77-D62D4003024A}" destId="{541D9A29-1784-4C95-871C-4386C22BECA0}" srcOrd="0" destOrd="0" presId="urn:microsoft.com/office/officeart/2005/8/layout/hierarchy1"/>
    <dgm:cxn modelId="{B8B5DC96-0AA3-42A9-AEF9-DBF2D67C79CE}" srcId="{38245F84-E454-4DF7-B53E-B9F42926CAE5}" destId="{8009969A-8AD2-4E1A-A668-FEF33DE307FF}" srcOrd="0" destOrd="0" parTransId="{C90E0ABD-D7F6-40DD-9B34-DD8D85C95E61}" sibTransId="{0E52DFE5-5A86-43FD-8146-BB6FDA23372E}"/>
    <dgm:cxn modelId="{39BE4562-44AF-4C15-9F76-F9D95BB3AFF2}" type="presOf" srcId="{D469BC71-A82C-46B3-AE82-6CB5CD02EFF1}" destId="{1A0A3C6C-176F-473D-B635-06884E72F07E}" srcOrd="0" destOrd="0" presId="urn:microsoft.com/office/officeart/2005/8/layout/hierarchy1"/>
    <dgm:cxn modelId="{95A52201-54B0-4A10-8228-5798F31A7A45}" srcId="{0FDD7252-F19F-481C-8BE2-FAD070DBCAA7}" destId="{46E11FBE-EC46-4D23-9C77-D62D4003024A}" srcOrd="1" destOrd="0" parTransId="{396E18B4-5B7A-4718-8454-DB249C5BA7E6}" sibTransId="{ADE47B17-A484-4F83-BA01-F9E370222E93}"/>
    <dgm:cxn modelId="{8A14995B-68A1-48DD-99EB-3F0CD6098C12}" type="presParOf" srcId="{687E626B-DC61-4143-AF4D-B9A257C3FAB4}" destId="{65B7FA46-126F-4EE5-9636-8AF60FF17AAD}" srcOrd="0" destOrd="0" presId="urn:microsoft.com/office/officeart/2005/8/layout/hierarchy1"/>
    <dgm:cxn modelId="{EFC64B42-3BE6-4C80-A8C7-E5AE056ECC95}" type="presParOf" srcId="{65B7FA46-126F-4EE5-9636-8AF60FF17AAD}" destId="{F360AD4A-0F4F-4E2C-87D8-E6E838EBD602}" srcOrd="0" destOrd="0" presId="urn:microsoft.com/office/officeart/2005/8/layout/hierarchy1"/>
    <dgm:cxn modelId="{F05B2A5B-4B18-4F5C-9358-F99287C1574E}" type="presParOf" srcId="{F360AD4A-0F4F-4E2C-87D8-E6E838EBD602}" destId="{B58A3024-67F0-40CD-9145-546D02DA9A0E}" srcOrd="0" destOrd="0" presId="urn:microsoft.com/office/officeart/2005/8/layout/hierarchy1"/>
    <dgm:cxn modelId="{0F0C9576-D7BB-4F24-9D28-F31000588D36}" type="presParOf" srcId="{F360AD4A-0F4F-4E2C-87D8-E6E838EBD602}" destId="{061F5D59-5D0B-4A6A-950A-DFF4D5FE1354}" srcOrd="1" destOrd="0" presId="urn:microsoft.com/office/officeart/2005/8/layout/hierarchy1"/>
    <dgm:cxn modelId="{722F09AE-C1EE-40DF-B402-BEADA1BDA167}" type="presParOf" srcId="{65B7FA46-126F-4EE5-9636-8AF60FF17AAD}" destId="{D0B808B6-8F7F-4021-8B86-5A15CA7EC8D2}" srcOrd="1" destOrd="0" presId="urn:microsoft.com/office/officeart/2005/8/layout/hierarchy1"/>
    <dgm:cxn modelId="{1F809DD5-9526-4BCB-A35F-E3E9F74F3F07}" type="presParOf" srcId="{D0B808B6-8F7F-4021-8B86-5A15CA7EC8D2}" destId="{FAE91B28-5616-409F-B425-2F8E98C3AF03}" srcOrd="0" destOrd="0" presId="urn:microsoft.com/office/officeart/2005/8/layout/hierarchy1"/>
    <dgm:cxn modelId="{E6502D40-258C-4D78-A12F-F29F24EC4863}" type="presParOf" srcId="{D0B808B6-8F7F-4021-8B86-5A15CA7EC8D2}" destId="{9EBB31D8-6A1A-4ADF-B9E3-E783B5F9BE6A}" srcOrd="1" destOrd="0" presId="urn:microsoft.com/office/officeart/2005/8/layout/hierarchy1"/>
    <dgm:cxn modelId="{09DD98D3-877D-4DBF-9284-58488BC1621A}" type="presParOf" srcId="{9EBB31D8-6A1A-4ADF-B9E3-E783B5F9BE6A}" destId="{03D3D729-6AE4-4B92-A059-0A8402B84D84}" srcOrd="0" destOrd="0" presId="urn:microsoft.com/office/officeart/2005/8/layout/hierarchy1"/>
    <dgm:cxn modelId="{0F843CEC-78FC-469B-B096-E8F8CCCBDF24}" type="presParOf" srcId="{03D3D729-6AE4-4B92-A059-0A8402B84D84}" destId="{4416162E-6398-421F-9253-AB797B11647F}" srcOrd="0" destOrd="0" presId="urn:microsoft.com/office/officeart/2005/8/layout/hierarchy1"/>
    <dgm:cxn modelId="{995DAB3F-53DB-4EC1-AA88-832AE580488D}" type="presParOf" srcId="{03D3D729-6AE4-4B92-A059-0A8402B84D84}" destId="{1A0A3C6C-176F-473D-B635-06884E72F07E}" srcOrd="1" destOrd="0" presId="urn:microsoft.com/office/officeart/2005/8/layout/hierarchy1"/>
    <dgm:cxn modelId="{D6D9BAD6-63D6-4D36-B28C-927357A6A5FE}" type="presParOf" srcId="{9EBB31D8-6A1A-4ADF-B9E3-E783B5F9BE6A}" destId="{CDDE3AB1-D751-4EFE-91AB-33E4F247CC0E}" srcOrd="1" destOrd="0" presId="urn:microsoft.com/office/officeart/2005/8/layout/hierarchy1"/>
    <dgm:cxn modelId="{DA2085FA-9813-451C-97A4-0B5D420D4F2C}" type="presParOf" srcId="{CDDE3AB1-D751-4EFE-91AB-33E4F247CC0E}" destId="{E5DBEC02-F0B7-45A7-A6DB-4119C42E745E}" srcOrd="0" destOrd="0" presId="urn:microsoft.com/office/officeart/2005/8/layout/hierarchy1"/>
    <dgm:cxn modelId="{BE5FAC1F-8900-4843-A3C4-0CEE78B7460D}" type="presParOf" srcId="{CDDE3AB1-D751-4EFE-91AB-33E4F247CC0E}" destId="{5671F7C4-01F4-44E6-BEF0-C74E460964CB}" srcOrd="1" destOrd="0" presId="urn:microsoft.com/office/officeart/2005/8/layout/hierarchy1"/>
    <dgm:cxn modelId="{A7D60C6F-0B2B-4976-B2A0-6952FD766DFD}" type="presParOf" srcId="{5671F7C4-01F4-44E6-BEF0-C74E460964CB}" destId="{357724EF-A208-4468-98E2-6558B666BD32}" srcOrd="0" destOrd="0" presId="urn:microsoft.com/office/officeart/2005/8/layout/hierarchy1"/>
    <dgm:cxn modelId="{790FEAF8-4B08-4270-BA24-35F975D397F7}" type="presParOf" srcId="{357724EF-A208-4468-98E2-6558B666BD32}" destId="{81B56100-3774-425A-945D-641AFF54059C}" srcOrd="0" destOrd="0" presId="urn:microsoft.com/office/officeart/2005/8/layout/hierarchy1"/>
    <dgm:cxn modelId="{A2485F5E-A4C6-4965-B90F-10D566A4DA2B}" type="presParOf" srcId="{357724EF-A208-4468-98E2-6558B666BD32}" destId="{5FB9FB59-ED70-4BFB-934E-DB138BD4E019}" srcOrd="1" destOrd="0" presId="urn:microsoft.com/office/officeart/2005/8/layout/hierarchy1"/>
    <dgm:cxn modelId="{E9CA519A-50FF-4744-A611-041BDDD2BB2F}" type="presParOf" srcId="{5671F7C4-01F4-44E6-BEF0-C74E460964CB}" destId="{5FCE32A5-894C-47C9-AC2D-3BD7E5B0C3A6}" srcOrd="1" destOrd="0" presId="urn:microsoft.com/office/officeart/2005/8/layout/hierarchy1"/>
    <dgm:cxn modelId="{13101CDA-297C-42ED-96F8-686446142BD1}" type="presParOf" srcId="{5FCE32A5-894C-47C9-AC2D-3BD7E5B0C3A6}" destId="{952D91C9-C5E4-4687-B891-CC2488420D8D}" srcOrd="0" destOrd="0" presId="urn:microsoft.com/office/officeart/2005/8/layout/hierarchy1"/>
    <dgm:cxn modelId="{8616CD43-B482-4DDD-B87D-57A5B2A501B9}" type="presParOf" srcId="{5FCE32A5-894C-47C9-AC2D-3BD7E5B0C3A6}" destId="{03665320-789C-4344-BA6C-78A747B1F7E0}" srcOrd="1" destOrd="0" presId="urn:microsoft.com/office/officeart/2005/8/layout/hierarchy1"/>
    <dgm:cxn modelId="{0530F720-06C7-485B-A195-56CC2A001C1C}" type="presParOf" srcId="{03665320-789C-4344-BA6C-78A747B1F7E0}" destId="{A8556D08-B2D4-478E-B401-B70402876681}" srcOrd="0" destOrd="0" presId="urn:microsoft.com/office/officeart/2005/8/layout/hierarchy1"/>
    <dgm:cxn modelId="{80CAC790-E6FA-41EE-8A8C-35390DF1E86B}" type="presParOf" srcId="{A8556D08-B2D4-478E-B401-B70402876681}" destId="{4E66F25B-7552-45E1-835D-AF3DDD8D4B30}" srcOrd="0" destOrd="0" presId="urn:microsoft.com/office/officeart/2005/8/layout/hierarchy1"/>
    <dgm:cxn modelId="{60C160AD-9772-4769-BAFF-0BF0D4A791EC}" type="presParOf" srcId="{A8556D08-B2D4-478E-B401-B70402876681}" destId="{BA9E9A42-A6F6-4973-BE09-82ABABCC1FB4}" srcOrd="1" destOrd="0" presId="urn:microsoft.com/office/officeart/2005/8/layout/hierarchy1"/>
    <dgm:cxn modelId="{2971BEF7-93C1-4892-82E7-2BCB5DAD83C3}" type="presParOf" srcId="{03665320-789C-4344-BA6C-78A747B1F7E0}" destId="{1F0305B9-67DB-484A-BBBE-610EACC9EB1E}" srcOrd="1" destOrd="0" presId="urn:microsoft.com/office/officeart/2005/8/layout/hierarchy1"/>
    <dgm:cxn modelId="{C74E30CB-2620-4D0A-861F-16BC5FF8F0B2}" type="presParOf" srcId="{CDDE3AB1-D751-4EFE-91AB-33E4F247CC0E}" destId="{29AFFB6E-080F-444B-89D9-51F3BBC4589A}" srcOrd="2" destOrd="0" presId="urn:microsoft.com/office/officeart/2005/8/layout/hierarchy1"/>
    <dgm:cxn modelId="{88D985A8-8587-4F8B-8F44-D46148829006}" type="presParOf" srcId="{CDDE3AB1-D751-4EFE-91AB-33E4F247CC0E}" destId="{53955153-D995-4476-9DC7-46FA5842B2E8}" srcOrd="3" destOrd="0" presId="urn:microsoft.com/office/officeart/2005/8/layout/hierarchy1"/>
    <dgm:cxn modelId="{9B9AE4FC-56EB-404B-98F3-B4BA7068E669}" type="presParOf" srcId="{53955153-D995-4476-9DC7-46FA5842B2E8}" destId="{1CE92D6D-38ED-482E-B20E-6BC9099BA37B}" srcOrd="0" destOrd="0" presId="urn:microsoft.com/office/officeart/2005/8/layout/hierarchy1"/>
    <dgm:cxn modelId="{FE965F8D-D9CA-4E9E-A748-49B2AA581AF9}" type="presParOf" srcId="{1CE92D6D-38ED-482E-B20E-6BC9099BA37B}" destId="{6FF41ABA-829C-4D05-99A9-D2A2C7461D7E}" srcOrd="0" destOrd="0" presId="urn:microsoft.com/office/officeart/2005/8/layout/hierarchy1"/>
    <dgm:cxn modelId="{8557E51F-7108-4307-A754-E58DAFA57D9C}" type="presParOf" srcId="{1CE92D6D-38ED-482E-B20E-6BC9099BA37B}" destId="{5DB5F63A-6C06-4B00-BDF0-44BE97860DD5}" srcOrd="1" destOrd="0" presId="urn:microsoft.com/office/officeart/2005/8/layout/hierarchy1"/>
    <dgm:cxn modelId="{E5334197-83CD-422D-80CA-3B4A89A20A15}" type="presParOf" srcId="{53955153-D995-4476-9DC7-46FA5842B2E8}" destId="{6BE3EEDF-BD50-4FF0-AF66-D1ADB7989AAA}" srcOrd="1" destOrd="0" presId="urn:microsoft.com/office/officeart/2005/8/layout/hierarchy1"/>
    <dgm:cxn modelId="{7ADC7425-06FA-4031-B544-C1B32C4C4595}" type="presParOf" srcId="{6BE3EEDF-BD50-4FF0-AF66-D1ADB7989AAA}" destId="{F2E01526-51B4-4735-B5FD-676CBF468552}" srcOrd="0" destOrd="0" presId="urn:microsoft.com/office/officeart/2005/8/layout/hierarchy1"/>
    <dgm:cxn modelId="{B26233A5-B150-4951-AEE7-B5F4ABABD2F1}" type="presParOf" srcId="{6BE3EEDF-BD50-4FF0-AF66-D1ADB7989AAA}" destId="{7E2F7D5D-A7B8-4938-8393-AC02BCAAD396}" srcOrd="1" destOrd="0" presId="urn:microsoft.com/office/officeart/2005/8/layout/hierarchy1"/>
    <dgm:cxn modelId="{BAEB8620-7827-4C57-91EE-A810E538B963}" type="presParOf" srcId="{7E2F7D5D-A7B8-4938-8393-AC02BCAAD396}" destId="{BABA2FD6-06CB-4CC2-A2D3-B174C6A827B5}" srcOrd="0" destOrd="0" presId="urn:microsoft.com/office/officeart/2005/8/layout/hierarchy1"/>
    <dgm:cxn modelId="{C35BB0A3-F3F0-4EE6-9A35-6FC240F6FDD7}" type="presParOf" srcId="{BABA2FD6-06CB-4CC2-A2D3-B174C6A827B5}" destId="{DA4042FD-E710-46CF-B980-AB0CFFDDB7F0}" srcOrd="0" destOrd="0" presId="urn:microsoft.com/office/officeart/2005/8/layout/hierarchy1"/>
    <dgm:cxn modelId="{47F85EEB-2EE1-42C6-AF38-8B75F7A0BBC6}" type="presParOf" srcId="{BABA2FD6-06CB-4CC2-A2D3-B174C6A827B5}" destId="{96533E81-AE4D-4D05-97D1-546AF31B8529}" srcOrd="1" destOrd="0" presId="urn:microsoft.com/office/officeart/2005/8/layout/hierarchy1"/>
    <dgm:cxn modelId="{9B4DC569-0163-4794-B0BF-2ECE4F985764}" type="presParOf" srcId="{7E2F7D5D-A7B8-4938-8393-AC02BCAAD396}" destId="{E9B8A10F-DD51-4775-9EC7-727221ADD48A}" srcOrd="1" destOrd="0" presId="urn:microsoft.com/office/officeart/2005/8/layout/hierarchy1"/>
    <dgm:cxn modelId="{4F750BAF-DE2A-4CD9-B2A8-43F2D0AC1B2F}" type="presParOf" srcId="{E9B8A10F-DD51-4775-9EC7-727221ADD48A}" destId="{6A5E8849-5E35-44A8-BD30-FD853E092E23}" srcOrd="0" destOrd="0" presId="urn:microsoft.com/office/officeart/2005/8/layout/hierarchy1"/>
    <dgm:cxn modelId="{9C315CC7-5ACA-462D-B2E1-3893150D88A7}" type="presParOf" srcId="{E9B8A10F-DD51-4775-9EC7-727221ADD48A}" destId="{F499A373-C17B-4404-8134-8F50E32661A4}" srcOrd="1" destOrd="0" presId="urn:microsoft.com/office/officeart/2005/8/layout/hierarchy1"/>
    <dgm:cxn modelId="{4463A2B4-9380-4391-8331-2ECF4A487066}" type="presParOf" srcId="{F499A373-C17B-4404-8134-8F50E32661A4}" destId="{9DDDB4C8-B0B1-4109-B60D-E038E20F0CC8}" srcOrd="0" destOrd="0" presId="urn:microsoft.com/office/officeart/2005/8/layout/hierarchy1"/>
    <dgm:cxn modelId="{A1CE33D4-8E3A-4395-BE50-2217861D516C}" type="presParOf" srcId="{9DDDB4C8-B0B1-4109-B60D-E038E20F0CC8}" destId="{E4130D6E-7F4B-4303-9B62-68E431AB8C29}" srcOrd="0" destOrd="0" presId="urn:microsoft.com/office/officeart/2005/8/layout/hierarchy1"/>
    <dgm:cxn modelId="{E73F7DC0-136B-41E9-A444-452F6B9698B9}" type="presParOf" srcId="{9DDDB4C8-B0B1-4109-B60D-E038E20F0CC8}" destId="{DCA87E9B-3351-45F7-8546-6E75055D7F30}" srcOrd="1" destOrd="0" presId="urn:microsoft.com/office/officeart/2005/8/layout/hierarchy1"/>
    <dgm:cxn modelId="{9453A51B-7E9D-46E4-B365-EEF2EE1804CC}" type="presParOf" srcId="{F499A373-C17B-4404-8134-8F50E32661A4}" destId="{3E19BB42-B4B5-4A31-8A9A-75E4780F996E}" srcOrd="1" destOrd="0" presId="urn:microsoft.com/office/officeart/2005/8/layout/hierarchy1"/>
    <dgm:cxn modelId="{BE493E02-DE2A-49EA-ADA1-0A3B797300FD}" type="presParOf" srcId="{6BE3EEDF-BD50-4FF0-AF66-D1ADB7989AAA}" destId="{EB8B41F8-49D5-4CC4-AC95-BD6EA95F57A7}" srcOrd="2" destOrd="0" presId="urn:microsoft.com/office/officeart/2005/8/layout/hierarchy1"/>
    <dgm:cxn modelId="{E046A0C8-830E-4D00-AA61-19A077D9710C}" type="presParOf" srcId="{6BE3EEDF-BD50-4FF0-AF66-D1ADB7989AAA}" destId="{2310C03F-14ED-498B-9CF0-CE8B7D9D93A2}" srcOrd="3" destOrd="0" presId="urn:microsoft.com/office/officeart/2005/8/layout/hierarchy1"/>
    <dgm:cxn modelId="{F7AC0686-EE91-414E-83ED-08E3DF76A994}" type="presParOf" srcId="{2310C03F-14ED-498B-9CF0-CE8B7D9D93A2}" destId="{E562512F-2C59-4710-A437-7957496C8337}" srcOrd="0" destOrd="0" presId="urn:microsoft.com/office/officeart/2005/8/layout/hierarchy1"/>
    <dgm:cxn modelId="{390531FD-F51C-473A-A03C-21A81C1A0E53}" type="presParOf" srcId="{E562512F-2C59-4710-A437-7957496C8337}" destId="{3C2D9DE0-9A74-47E6-80DD-1997C086E7D6}" srcOrd="0" destOrd="0" presId="urn:microsoft.com/office/officeart/2005/8/layout/hierarchy1"/>
    <dgm:cxn modelId="{7BD193A1-D958-430D-B80A-A3DDE3EE1CD2}" type="presParOf" srcId="{E562512F-2C59-4710-A437-7957496C8337}" destId="{541D9A29-1784-4C95-871C-4386C22BECA0}" srcOrd="1" destOrd="0" presId="urn:microsoft.com/office/officeart/2005/8/layout/hierarchy1"/>
    <dgm:cxn modelId="{1438C04F-5B15-4C66-8B01-41795FA278A3}" type="presParOf" srcId="{2310C03F-14ED-498B-9CF0-CE8B7D9D93A2}" destId="{10F52BF3-C22B-415C-80F1-C2385B721020}" srcOrd="1" destOrd="0" presId="urn:microsoft.com/office/officeart/2005/8/layout/hierarchy1"/>
    <dgm:cxn modelId="{E6070A5D-0305-49F1-98AE-8DDC7327DA44}" type="presParOf" srcId="{10F52BF3-C22B-415C-80F1-C2385B721020}" destId="{C057006C-374F-4A33-AF4E-DC854E5C1F00}" srcOrd="0" destOrd="0" presId="urn:microsoft.com/office/officeart/2005/8/layout/hierarchy1"/>
    <dgm:cxn modelId="{F29D0A1C-94AC-46BC-9B38-E6B914479A5D}" type="presParOf" srcId="{10F52BF3-C22B-415C-80F1-C2385B721020}" destId="{E2ABBD60-583A-4ADF-B575-D3D97D996132}" srcOrd="1" destOrd="0" presId="urn:microsoft.com/office/officeart/2005/8/layout/hierarchy1"/>
    <dgm:cxn modelId="{206A2E04-D761-43F0-AEBA-7CDAD69DDF69}" type="presParOf" srcId="{E2ABBD60-583A-4ADF-B575-D3D97D996132}" destId="{7921CCD8-A744-4C4D-8464-E22AA556FBFD}" srcOrd="0" destOrd="0" presId="urn:microsoft.com/office/officeart/2005/8/layout/hierarchy1"/>
    <dgm:cxn modelId="{3E6A8A97-1693-42BB-BC7B-7D471C343005}" type="presParOf" srcId="{7921CCD8-A744-4C4D-8464-E22AA556FBFD}" destId="{3E7532A1-EDA4-4428-A780-D2772A58EA65}" srcOrd="0" destOrd="0" presId="urn:microsoft.com/office/officeart/2005/8/layout/hierarchy1"/>
    <dgm:cxn modelId="{1BFEBF90-03F5-4C2E-A2F0-1855F5096624}" type="presParOf" srcId="{7921CCD8-A744-4C4D-8464-E22AA556FBFD}" destId="{C3F60FE2-78F3-4D0A-AD23-47A8F470415A}" srcOrd="1" destOrd="0" presId="urn:microsoft.com/office/officeart/2005/8/layout/hierarchy1"/>
    <dgm:cxn modelId="{0BBBF036-608D-4A9D-B478-23752B75C611}" type="presParOf" srcId="{E2ABBD60-583A-4ADF-B575-D3D97D996132}" destId="{EAD25B0A-83B5-4D11-924F-BDEC15A8BBC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7006C-374F-4A33-AF4E-DC854E5C1F00}">
      <dsp:nvSpPr>
        <dsp:cNvPr id="0" name=""/>
        <dsp:cNvSpPr/>
      </dsp:nvSpPr>
      <dsp:spPr>
        <a:xfrm>
          <a:off x="6864872" y="5078149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B41F8-49D5-4CC4-AC95-BD6EA95F57A7}">
      <dsp:nvSpPr>
        <dsp:cNvPr id="0" name=""/>
        <dsp:cNvSpPr/>
      </dsp:nvSpPr>
      <dsp:spPr>
        <a:xfrm>
          <a:off x="6001630" y="3701071"/>
          <a:ext cx="908962" cy="432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793"/>
              </a:lnTo>
              <a:lnTo>
                <a:pt x="908962" y="294793"/>
              </a:lnTo>
              <a:lnTo>
                <a:pt x="908962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E8849-5E35-44A8-BD30-FD853E092E23}">
      <dsp:nvSpPr>
        <dsp:cNvPr id="0" name=""/>
        <dsp:cNvSpPr/>
      </dsp:nvSpPr>
      <dsp:spPr>
        <a:xfrm>
          <a:off x="5046947" y="5078149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E01526-51B4-4735-B5FD-676CBF468552}">
      <dsp:nvSpPr>
        <dsp:cNvPr id="0" name=""/>
        <dsp:cNvSpPr/>
      </dsp:nvSpPr>
      <dsp:spPr>
        <a:xfrm>
          <a:off x="5092667" y="3701071"/>
          <a:ext cx="908962" cy="432583"/>
        </a:xfrm>
        <a:custGeom>
          <a:avLst/>
          <a:gdLst/>
          <a:ahLst/>
          <a:cxnLst/>
          <a:rect l="0" t="0" r="0" b="0"/>
          <a:pathLst>
            <a:path>
              <a:moveTo>
                <a:pt x="908962" y="0"/>
              </a:moveTo>
              <a:lnTo>
                <a:pt x="908962" y="294793"/>
              </a:lnTo>
              <a:lnTo>
                <a:pt x="0" y="294793"/>
              </a:lnTo>
              <a:lnTo>
                <a:pt x="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FFB6E-080F-444B-89D9-51F3BBC4589A}">
      <dsp:nvSpPr>
        <dsp:cNvPr id="0" name=""/>
        <dsp:cNvSpPr/>
      </dsp:nvSpPr>
      <dsp:spPr>
        <a:xfrm>
          <a:off x="4638186" y="2323992"/>
          <a:ext cx="1363444" cy="432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793"/>
              </a:lnTo>
              <a:lnTo>
                <a:pt x="1363444" y="294793"/>
              </a:lnTo>
              <a:lnTo>
                <a:pt x="1363444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D91C9-C5E4-4687-B891-CC2488420D8D}">
      <dsp:nvSpPr>
        <dsp:cNvPr id="0" name=""/>
        <dsp:cNvSpPr/>
      </dsp:nvSpPr>
      <dsp:spPr>
        <a:xfrm>
          <a:off x="3229022" y="3701071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BEC02-F0B7-45A7-A6DB-4119C42E745E}">
      <dsp:nvSpPr>
        <dsp:cNvPr id="0" name=""/>
        <dsp:cNvSpPr/>
      </dsp:nvSpPr>
      <dsp:spPr>
        <a:xfrm>
          <a:off x="3274742" y="2323992"/>
          <a:ext cx="1363444" cy="432583"/>
        </a:xfrm>
        <a:custGeom>
          <a:avLst/>
          <a:gdLst/>
          <a:ahLst/>
          <a:cxnLst/>
          <a:rect l="0" t="0" r="0" b="0"/>
          <a:pathLst>
            <a:path>
              <a:moveTo>
                <a:pt x="1363444" y="0"/>
              </a:moveTo>
              <a:lnTo>
                <a:pt x="1363444" y="294793"/>
              </a:lnTo>
              <a:lnTo>
                <a:pt x="0" y="294793"/>
              </a:lnTo>
              <a:lnTo>
                <a:pt x="0" y="432583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91B28-5616-409F-B425-2F8E98C3AF03}">
      <dsp:nvSpPr>
        <dsp:cNvPr id="0" name=""/>
        <dsp:cNvSpPr/>
      </dsp:nvSpPr>
      <dsp:spPr>
        <a:xfrm>
          <a:off x="4592466" y="946914"/>
          <a:ext cx="91440" cy="4325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258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A3024-67F0-40CD-9145-546D02DA9A0E}">
      <dsp:nvSpPr>
        <dsp:cNvPr id="0" name=""/>
        <dsp:cNvSpPr/>
      </dsp:nvSpPr>
      <dsp:spPr>
        <a:xfrm>
          <a:off x="3894489" y="2419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F5D59-5D0B-4A6A-950A-DFF4D5FE1354}">
      <dsp:nvSpPr>
        <dsp:cNvPr id="0" name=""/>
        <dsp:cNvSpPr/>
      </dsp:nvSpPr>
      <dsp:spPr>
        <a:xfrm>
          <a:off x="4059755" y="159421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T-tests</a:t>
          </a:r>
        </a:p>
      </dsp:txBody>
      <dsp:txXfrm>
        <a:off x="4087418" y="187084"/>
        <a:ext cx="1432067" cy="889168"/>
      </dsp:txXfrm>
    </dsp:sp>
    <dsp:sp modelId="{4416162E-6398-421F-9253-AB797B11647F}">
      <dsp:nvSpPr>
        <dsp:cNvPr id="0" name=""/>
        <dsp:cNvSpPr/>
      </dsp:nvSpPr>
      <dsp:spPr>
        <a:xfrm>
          <a:off x="3894489" y="1379497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A3C6C-176F-473D-B635-06884E72F07E}">
      <dsp:nvSpPr>
        <dsp:cNvPr id="0" name=""/>
        <dsp:cNvSpPr/>
      </dsp:nvSpPr>
      <dsp:spPr>
        <a:xfrm>
          <a:off x="4059755" y="1536500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Means come from the same group?</a:t>
          </a:r>
        </a:p>
      </dsp:txBody>
      <dsp:txXfrm>
        <a:off x="4087418" y="1564163"/>
        <a:ext cx="1432067" cy="889168"/>
      </dsp:txXfrm>
    </dsp:sp>
    <dsp:sp modelId="{81B56100-3774-425A-945D-641AFF54059C}">
      <dsp:nvSpPr>
        <dsp:cNvPr id="0" name=""/>
        <dsp:cNvSpPr/>
      </dsp:nvSpPr>
      <dsp:spPr>
        <a:xfrm>
          <a:off x="2531045" y="2756576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9FB59-ED70-4BFB-934E-DB138BD4E019}">
      <dsp:nvSpPr>
        <dsp:cNvPr id="0" name=""/>
        <dsp:cNvSpPr/>
      </dsp:nvSpPr>
      <dsp:spPr>
        <a:xfrm>
          <a:off x="2696311" y="2913578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Yes</a:t>
          </a:r>
        </a:p>
      </dsp:txBody>
      <dsp:txXfrm>
        <a:off x="2723974" y="2941241"/>
        <a:ext cx="1432067" cy="889168"/>
      </dsp:txXfrm>
    </dsp:sp>
    <dsp:sp modelId="{4E66F25B-7552-45E1-835D-AF3DDD8D4B30}">
      <dsp:nvSpPr>
        <dsp:cNvPr id="0" name=""/>
        <dsp:cNvSpPr/>
      </dsp:nvSpPr>
      <dsp:spPr>
        <a:xfrm>
          <a:off x="2531045" y="4133654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E9A42-A6F6-4973-BE09-82ABABCC1FB4}">
      <dsp:nvSpPr>
        <dsp:cNvPr id="0" name=""/>
        <dsp:cNvSpPr/>
      </dsp:nvSpPr>
      <dsp:spPr>
        <a:xfrm>
          <a:off x="2696311" y="4290657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Paired t-test</a:t>
          </a:r>
        </a:p>
      </dsp:txBody>
      <dsp:txXfrm>
        <a:off x="2723974" y="4318320"/>
        <a:ext cx="1432067" cy="889168"/>
      </dsp:txXfrm>
    </dsp:sp>
    <dsp:sp modelId="{6FF41ABA-829C-4D05-99A9-D2A2C7461D7E}">
      <dsp:nvSpPr>
        <dsp:cNvPr id="0" name=""/>
        <dsp:cNvSpPr/>
      </dsp:nvSpPr>
      <dsp:spPr>
        <a:xfrm>
          <a:off x="5257933" y="2756576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5F63A-6C06-4B00-BDF0-44BE97860DD5}">
      <dsp:nvSpPr>
        <dsp:cNvPr id="0" name=""/>
        <dsp:cNvSpPr/>
      </dsp:nvSpPr>
      <dsp:spPr>
        <a:xfrm>
          <a:off x="5423199" y="2913578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No</a:t>
          </a:r>
        </a:p>
      </dsp:txBody>
      <dsp:txXfrm>
        <a:off x="5450862" y="2941241"/>
        <a:ext cx="1432067" cy="889168"/>
      </dsp:txXfrm>
    </dsp:sp>
    <dsp:sp modelId="{DA4042FD-E710-46CF-B980-AB0CFFDDB7F0}">
      <dsp:nvSpPr>
        <dsp:cNvPr id="0" name=""/>
        <dsp:cNvSpPr/>
      </dsp:nvSpPr>
      <dsp:spPr>
        <a:xfrm>
          <a:off x="4348970" y="4133654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33E81-AE4D-4D05-97D1-546AF31B8529}">
      <dsp:nvSpPr>
        <dsp:cNvPr id="0" name=""/>
        <dsp:cNvSpPr/>
      </dsp:nvSpPr>
      <dsp:spPr>
        <a:xfrm>
          <a:off x="4514236" y="4290657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Comparing means of 2 groups? </a:t>
          </a:r>
        </a:p>
      </dsp:txBody>
      <dsp:txXfrm>
        <a:off x="4541899" y="4318320"/>
        <a:ext cx="1432067" cy="889168"/>
      </dsp:txXfrm>
    </dsp:sp>
    <dsp:sp modelId="{E4130D6E-7F4B-4303-9B62-68E431AB8C29}">
      <dsp:nvSpPr>
        <dsp:cNvPr id="0" name=""/>
        <dsp:cNvSpPr/>
      </dsp:nvSpPr>
      <dsp:spPr>
        <a:xfrm>
          <a:off x="4348970" y="5510733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87E9B-3351-45F7-8546-6E75055D7F30}">
      <dsp:nvSpPr>
        <dsp:cNvPr id="0" name=""/>
        <dsp:cNvSpPr/>
      </dsp:nvSpPr>
      <dsp:spPr>
        <a:xfrm>
          <a:off x="4514236" y="5667735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>
              <a:solidFill>
                <a:srgbClr val="010000"/>
              </a:solidFill>
            </a:rPr>
            <a:t>Student's T-test</a:t>
          </a:r>
          <a:endParaRPr lang="en-US" sz="1300" kern="1200"/>
        </a:p>
      </dsp:txBody>
      <dsp:txXfrm>
        <a:off x="4541899" y="5695398"/>
        <a:ext cx="1432067" cy="889168"/>
      </dsp:txXfrm>
    </dsp:sp>
    <dsp:sp modelId="{3C2D9DE0-9A74-47E6-80DD-1997C086E7D6}">
      <dsp:nvSpPr>
        <dsp:cNvPr id="0" name=""/>
        <dsp:cNvSpPr/>
      </dsp:nvSpPr>
      <dsp:spPr>
        <a:xfrm>
          <a:off x="6166896" y="4133654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D9A29-1784-4C95-871C-4386C22BECA0}">
      <dsp:nvSpPr>
        <dsp:cNvPr id="0" name=""/>
        <dsp:cNvSpPr/>
      </dsp:nvSpPr>
      <dsp:spPr>
        <a:xfrm>
          <a:off x="6332162" y="4290657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Comparing mean of a group against a known mean?</a:t>
          </a:r>
        </a:p>
      </dsp:txBody>
      <dsp:txXfrm>
        <a:off x="6359825" y="4318320"/>
        <a:ext cx="1432067" cy="889168"/>
      </dsp:txXfrm>
    </dsp:sp>
    <dsp:sp modelId="{3E7532A1-EDA4-4428-A780-D2772A58EA65}">
      <dsp:nvSpPr>
        <dsp:cNvPr id="0" name=""/>
        <dsp:cNvSpPr/>
      </dsp:nvSpPr>
      <dsp:spPr>
        <a:xfrm>
          <a:off x="6166896" y="5510733"/>
          <a:ext cx="1487393" cy="944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60FE2-78F3-4D0A-AD23-47A8F470415A}">
      <dsp:nvSpPr>
        <dsp:cNvPr id="0" name=""/>
        <dsp:cNvSpPr/>
      </dsp:nvSpPr>
      <dsp:spPr>
        <a:xfrm>
          <a:off x="6332162" y="5667735"/>
          <a:ext cx="1487393" cy="944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One-sample T-test</a:t>
          </a:r>
        </a:p>
      </dsp:txBody>
      <dsp:txXfrm>
        <a:off x="6359825" y="5695398"/>
        <a:ext cx="1432067" cy="889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430F9-AE2D-E440-AAED-451464D04D1F}" type="datetimeFigureOut">
              <a:rPr lang="en-US" smtClean="0"/>
              <a:t>13/11/20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6D253-D357-AA43-B50A-35E86659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1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2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7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7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08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2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98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8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6D253-D357-AA43-B50A-35E866595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2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6D253-D357-AA43-B50A-35E866595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42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6D253-D357-AA43-B50A-35E866595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12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1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6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48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https://www.graphpad.com/quickcalcs/ttest1.cfm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3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6D253-D357-AA43-B50A-35E8665956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3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13/11/20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svg"/><Relationship Id="rId5" Type="http://schemas.openxmlformats.org/officeDocument/2006/relationships/image" Target="../media/image16.png"/><Relationship Id="rId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TmLQvMM-1M" TargetMode="External"/><Relationship Id="rId3" Type="http://schemas.openxmlformats.org/officeDocument/2006/relationships/hyperlink" Target="https://researchbasics.education.uconn.edu/t-tes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jpe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1506528" cy="3028560"/>
          </a:xfrm>
        </p:spPr>
        <p:txBody>
          <a:bodyPr/>
          <a:lstStyle/>
          <a:p>
            <a:r>
              <a:rPr lang="en-US" dirty="0"/>
              <a:t>T-tests, ANOVAs and Regression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DC3160-7A7C-45FE-8ACA-3E8C9FDA8806}"/>
              </a:ext>
            </a:extLst>
          </p:cNvPr>
          <p:cNvSpPr txBox="1"/>
          <p:nvPr/>
        </p:nvSpPr>
        <p:spPr>
          <a:xfrm>
            <a:off x="4491567" y="5528734"/>
            <a:ext cx="296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</a:t>
            </a:r>
            <a:r>
              <a:rPr lang="en-US" dirty="0" err="1"/>
              <a:t>Roopal</a:t>
            </a:r>
            <a:r>
              <a:rPr lang="en-US" dirty="0"/>
              <a:t> Desai</a:t>
            </a:r>
          </a:p>
          <a:p>
            <a:r>
              <a:rPr lang="en-US" dirty="0" err="1"/>
              <a:t>Roa’a</a:t>
            </a:r>
            <a:r>
              <a:rPr lang="en-US" dirty="0"/>
              <a:t> </a:t>
            </a:r>
            <a:r>
              <a:rPr lang="en-US" dirty="0" err="1"/>
              <a:t>Alsulaiman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00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310110-055E-40EC-8224-9BFCF3CC3E42}"/>
              </a:ext>
            </a:extLst>
          </p:cNvPr>
          <p:cNvSpPr/>
          <p:nvPr/>
        </p:nvSpPr>
        <p:spPr>
          <a:xfrm>
            <a:off x="-97765" y="2876"/>
            <a:ext cx="12286890" cy="68378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solidFill>
                  <a:schemeClr val="accent1"/>
                </a:solidFill>
                <a:latin typeface="Century Gothic"/>
                <a:ea typeface="AR PL UMing HK"/>
                <a:cs typeface="Times New Roman"/>
              </a:rPr>
              <a:t>FORMULA</a:t>
            </a:r>
            <a:endParaRPr lang="en-GB" sz="4800" b="1" dirty="0">
              <a:solidFill>
                <a:schemeClr val="accent1"/>
              </a:solidFill>
              <a:latin typeface="Century Gothic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Times New Roman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endParaRPr lang="en-GB" sz="2400" dirty="0">
              <a:solidFill>
                <a:schemeClr val="bg1"/>
              </a:solidFill>
              <a:latin typeface="Times New Roman"/>
              <a:ea typeface="AR PL UMing HK"/>
              <a:cs typeface="Arial"/>
            </a:endParaRPr>
          </a:p>
          <a:p>
            <a:pPr algn="ctr"/>
            <a:r>
              <a:rPr lang="en-GB" sz="2000">
                <a:solidFill>
                  <a:schemeClr val="bg1"/>
                </a:solidFill>
                <a:latin typeface="Century Gothic"/>
                <a:ea typeface="AR PL UMing HK"/>
                <a:cs typeface="Arial"/>
              </a:rPr>
              <a:t>The difference betweent the meand divided by the pooled standard error of the </a:t>
            </a:r>
            <a:r>
              <a:rPr lang="en-GB" sz="2000">
                <a:solidFill>
                  <a:schemeClr val="bg1"/>
                </a:solidFill>
              </a:rPr>
              <a:t>mean.</a:t>
            </a:r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2603D209-4D3E-4D51-8AB9-0E06CE05B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57421"/>
            <a:ext cx="4799162" cy="324508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7D8EE79-B631-4E0E-8EE6-D1638223FB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0188" y="442184"/>
            <a:ext cx="11377888" cy="5973633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xmlns="" id="{C84E5919-488D-4781-B5AD-FB49F84E8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4050BC-32E5-480A-AA6A-BA6BB97EA020}"/>
              </a:ext>
            </a:extLst>
          </p:cNvPr>
          <p:cNvSpPr txBox="1"/>
          <p:nvPr/>
        </p:nvSpPr>
        <p:spPr>
          <a:xfrm>
            <a:off x="1381125" y="857250"/>
            <a:ext cx="6096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948C"/>
              </a:solidFill>
              <a:latin typeface="proxima-nova"/>
            </a:endParaRPr>
          </a:p>
          <a:p>
            <a:endParaRPr lang="en-US" dirty="0">
              <a:solidFill>
                <a:srgbClr val="00948C"/>
              </a:solidFill>
              <a:latin typeface="proxima-nov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D9A4932-7D2E-40E9-945A-AD6E40F22C0F}"/>
              </a:ext>
            </a:extLst>
          </p:cNvPr>
          <p:cNvSpPr txBox="1">
            <a:spLocks/>
          </p:cNvSpPr>
          <p:nvPr/>
        </p:nvSpPr>
        <p:spPr>
          <a:xfrm>
            <a:off x="1676775" y="304313"/>
            <a:ext cx="8753785" cy="13689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endParaRPr lang="en-US" b="0" dirty="0"/>
          </a:p>
          <a:p>
            <a:pPr algn="ctr">
              <a:spcBef>
                <a:spcPts val="0"/>
              </a:spcBef>
            </a:pPr>
            <a:r>
              <a:rPr lang="en-US" b="0" dirty="0">
                <a:solidFill>
                  <a:srgbClr val="00948C"/>
                </a:solidFill>
              </a:rPr>
              <a:t>Which intervention is more effective in lowering cholesterol levels in overweight males: Exercise or weight loss?</a:t>
            </a:r>
            <a:endParaRPr lang="en-US" dirty="0"/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CBAA0CE1-0E6D-4EF6-8BFB-8F4907F9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17131"/>
            <a:ext cx="6572250" cy="41667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99CFC8-E4A1-4EAC-AEF5-821F077DC9BE}"/>
              </a:ext>
            </a:extLst>
          </p:cNvPr>
          <p:cNvSpPr/>
          <p:nvPr/>
        </p:nvSpPr>
        <p:spPr>
          <a:xfrm>
            <a:off x="2486025" y="3781425"/>
            <a:ext cx="3467100" cy="238125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EAE3A42A-D629-4C82-8CF3-69D275B6F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575" y="1987527"/>
            <a:ext cx="4829175" cy="8445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5311AF-0999-4252-B242-47B2E4C9F499}"/>
              </a:ext>
            </a:extLst>
          </p:cNvPr>
          <p:cNvSpPr/>
          <p:nvPr/>
        </p:nvSpPr>
        <p:spPr>
          <a:xfrm>
            <a:off x="9972675" y="2619375"/>
            <a:ext cx="419100" cy="26670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D1F841-6E82-4839-A4FE-F422B6053D3E}"/>
              </a:ext>
            </a:extLst>
          </p:cNvPr>
          <p:cNvSpPr txBox="1"/>
          <p:nvPr/>
        </p:nvSpPr>
        <p:spPr>
          <a:xfrm>
            <a:off x="7800975" y="3457575"/>
            <a:ext cx="3933825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This study found that overweight, physically inactive male participants had statistically significantly lower cholesterol concentrations (5.80 ± 0.38 mmol/L) at the end of an </a:t>
            </a:r>
            <a:r>
              <a:rPr lang="en-US" dirty="0">
                <a:solidFill>
                  <a:schemeClr val="bg2"/>
                </a:solidFill>
                <a:highlight>
                  <a:srgbClr val="FFFF00"/>
                </a:highlight>
              </a:rPr>
              <a:t>exercise-training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 compared to after a calorie-controlled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diet</a:t>
            </a:r>
            <a:r>
              <a:rPr lang="en-US" dirty="0"/>
              <a:t> (6.15 ± 0.52 mmol/L), </a:t>
            </a:r>
            <a:r>
              <a:rPr lang="en-US" i="1" dirty="0"/>
              <a:t>t</a:t>
            </a:r>
            <a:r>
              <a:rPr lang="en-US" dirty="0"/>
              <a:t>(38) = 2.428, </a:t>
            </a:r>
            <a:r>
              <a:rPr lang="en-US" i="1" dirty="0"/>
              <a:t>p</a:t>
            </a:r>
            <a:r>
              <a:rPr lang="en-US" dirty="0"/>
              <a:t> = 0.020.</a:t>
            </a:r>
          </a:p>
        </p:txBody>
      </p:sp>
    </p:spTree>
    <p:extLst>
      <p:ext uri="{BB962C8B-B14F-4D97-AF65-F5344CB8AC3E}">
        <p14:creationId xmlns:p14="http://schemas.microsoft.com/office/powerpoint/2010/main" val="409539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E22A7-B029-4A00-9E3A-FC4AE229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/>
              <a:t>Paired T-test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2E4642-361B-499A-9918-3638AFD2E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66" y="2311432"/>
            <a:ext cx="6243094" cy="459548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Estimate whether the means of two related measurements are significantly different from one another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Used when two continuous variables are related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Same participant at different times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Different sites on the same person 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Cases and their matched controls.</a:t>
            </a:r>
            <a:endParaRPr lang="en-US" sz="1700"/>
          </a:p>
          <a:p>
            <a:pPr>
              <a:lnSpc>
                <a:spcPct val="120000"/>
              </a:lnSpc>
            </a:pPr>
            <a:r>
              <a:rPr lang="en-US" sz="2000" dirty="0"/>
              <a:t>Also known as within-subjects, repeated-measures and dependent-samples.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1100"/>
          </a:p>
        </p:txBody>
      </p:sp>
      <p:pic>
        <p:nvPicPr>
          <p:cNvPr id="7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ECF55680-34B8-48C8-A67D-6E48052F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58" y="2316192"/>
            <a:ext cx="3879011" cy="38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1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A5BA3AE5-0FB8-4948-A421-5CEE1A5E8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615FFFBF-F0D2-4BB8-BB9E-3ADC47E3B6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84938-1239-4CCE-BF26-70012E1C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Paired T-test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B75D5E-AA71-4D82-9AD8-B27E00F3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62" y="2365375"/>
            <a:ext cx="5035309" cy="28416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 The outcome variable has a continuous scale</a:t>
            </a:r>
          </a:p>
          <a:p>
            <a:r>
              <a:rPr lang="en-US">
                <a:solidFill>
                  <a:srgbClr val="FFFFFF"/>
                </a:solidFill>
              </a:rPr>
              <a:t> The differences between the pairs of measurements are normally distributed</a:t>
            </a:r>
          </a:p>
          <a:p>
            <a:r>
              <a:rPr lang="en-US">
                <a:solidFill>
                  <a:srgbClr val="FFFFFF"/>
                </a:solidFill>
              </a:rPr>
              <a:t>The interest is on the difference in the outcome measurements between each pair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xmlns="" id="{FD056B7E-FBD7-4858-966D-9C4DEDA7EF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7" descr="Children">
            <a:extLst>
              <a:ext uri="{FF2B5EF4-FFF2-40B4-BE49-F238E27FC236}">
                <a16:creationId xmlns:a16="http://schemas.microsoft.com/office/drawing/2014/main" xmlns="" id="{241E063D-A30A-478A-A211-6C1C53386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26725" y="1160253"/>
            <a:ext cx="2078965" cy="2078965"/>
          </a:xfrm>
          <a:prstGeom prst="rect">
            <a:avLst/>
          </a:prstGeom>
        </p:spPr>
      </p:pic>
      <p:pic>
        <p:nvPicPr>
          <p:cNvPr id="9" name="Graphic 9" descr="Group">
            <a:extLst>
              <a:ext uri="{FF2B5EF4-FFF2-40B4-BE49-F238E27FC236}">
                <a16:creationId xmlns:a16="http://schemas.microsoft.com/office/drawing/2014/main" xmlns="" id="{6D708AEE-E4B1-460C-8C2B-A7D6B09C1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08882" y="2827127"/>
            <a:ext cx="3042248" cy="29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3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xmlns="" id="{1FCF5244-C62C-4E27-B395-14F26DFB1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A1DFCBE5-52C1-48A9-89CF-E7D68CCA16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06AB74CA-E76D-4922-91FE-A4AAF0487C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47203"/>
            <a:ext cx="12181819" cy="2644508"/>
          </a:xfrm>
          <a:custGeom>
            <a:avLst/>
            <a:gdLst>
              <a:gd name="connsiteX0" fmla="*/ 0 w 11707367"/>
              <a:gd name="connsiteY0" fmla="*/ 0 h 2572622"/>
              <a:gd name="connsiteX1" fmla="*/ 1888420 w 11707367"/>
              <a:gd name="connsiteY1" fmla="*/ 0 h 2572622"/>
              <a:gd name="connsiteX2" fmla="*/ 2198560 w 11707367"/>
              <a:gd name="connsiteY2" fmla="*/ 310139 h 2572622"/>
              <a:gd name="connsiteX3" fmla="*/ 2425431 w 11707367"/>
              <a:gd name="connsiteY3" fmla="*/ 310139 h 2572622"/>
              <a:gd name="connsiteX4" fmla="*/ 2735570 w 11707367"/>
              <a:gd name="connsiteY4" fmla="*/ 0 h 2572622"/>
              <a:gd name="connsiteX5" fmla="*/ 11707367 w 11707367"/>
              <a:gd name="connsiteY5" fmla="*/ 0 h 2572622"/>
              <a:gd name="connsiteX6" fmla="*/ 11707367 w 11707367"/>
              <a:gd name="connsiteY6" fmla="*/ 2572622 h 2572622"/>
              <a:gd name="connsiteX7" fmla="*/ 0 w 11707367"/>
              <a:gd name="connsiteY7" fmla="*/ 2572622 h 257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07367" h="2572622">
                <a:moveTo>
                  <a:pt x="0" y="0"/>
                </a:moveTo>
                <a:lnTo>
                  <a:pt x="1888420" y="0"/>
                </a:lnTo>
                <a:lnTo>
                  <a:pt x="2198560" y="310139"/>
                </a:lnTo>
                <a:cubicBezTo>
                  <a:pt x="2261209" y="372788"/>
                  <a:pt x="2362782" y="372788"/>
                  <a:pt x="2425431" y="310139"/>
                </a:cubicBezTo>
                <a:lnTo>
                  <a:pt x="2735570" y="0"/>
                </a:lnTo>
                <a:lnTo>
                  <a:pt x="11707367" y="0"/>
                </a:lnTo>
                <a:lnTo>
                  <a:pt x="11707367" y="2572622"/>
                </a:lnTo>
                <a:lnTo>
                  <a:pt x="0" y="2572622"/>
                </a:lnTo>
                <a:close/>
              </a:path>
            </a:pathLst>
          </a:custGeom>
          <a:solidFill>
            <a:srgbClr val="59595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64A2A-00EE-4D88-BB8E-0B237C11F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3691" y="4049486"/>
            <a:ext cx="4825480" cy="18832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One sample T-test</a:t>
            </a: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93863F21-2D8B-4800-AF64-F8F4A46DA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05" y="484633"/>
            <a:ext cx="4321046" cy="2875460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EADF7E8E-2F42-44E7-8DEA-799931B06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"/>
          <a:stretch/>
        </p:blipFill>
        <p:spPr>
          <a:xfrm>
            <a:off x="6013786" y="484633"/>
            <a:ext cx="5111929" cy="28754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F94B7D-D813-4588-A56F-DDB72A568B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38316" y="4108972"/>
            <a:ext cx="5579395" cy="24707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</a:rPr>
              <a:t>There is only one group which is to be compared to a set value or a known population mean.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61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xmlns="" id="{742A5489-42BD-40D0-935C-A8B08DEDE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864076"/>
              </p:ext>
            </p:extLst>
          </p:nvPr>
        </p:nvGraphicFramePr>
        <p:xfrm>
          <a:off x="1641374" y="99244"/>
          <a:ext cx="10350601" cy="66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92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1DCC7BA-3740-47E1-91B9-6269381397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4CEFA49-6B2F-4FE6-B6AF-31D49E68C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947607"/>
            <a:ext cx="4389427" cy="49627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ANOVA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9345" y="2828834"/>
            <a:ext cx="3114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One-way ANOVA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Two-way ANOVA</a:t>
            </a:r>
          </a:p>
        </p:txBody>
      </p:sp>
    </p:spTree>
    <p:extLst>
      <p:ext uri="{BB962C8B-B14F-4D97-AF65-F5344CB8AC3E}">
        <p14:creationId xmlns:p14="http://schemas.microsoft.com/office/powerpoint/2010/main" val="243002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5C975-D50F-4647-97D1-7E6DC77E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Analysis of Variance - ANOVA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8712" y="2222288"/>
            <a:ext cx="3678860" cy="1647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</a:rPr>
              <a:t>2 Groups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341199" y="3646897"/>
            <a:ext cx="4305415" cy="16479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➔		?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810000" y="3646897"/>
            <a:ext cx="3678860" cy="16479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6B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3+ groups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805601" y="2222288"/>
            <a:ext cx="4305415" cy="16479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➔		t-test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033170" y="3646897"/>
            <a:ext cx="4305415" cy="1647964"/>
          </a:xfrm>
          <a:prstGeom prst="rect">
            <a:avLst/>
          </a:prstGeom>
          <a:solidFill>
            <a:schemeClr val="bg2"/>
          </a:solidFill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SzTx/>
              <a:buFont typeface="Wingdings 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ANOVA</a:t>
            </a:r>
          </a:p>
        </p:txBody>
      </p:sp>
    </p:spTree>
    <p:extLst>
      <p:ext uri="{BB962C8B-B14F-4D97-AF65-F5344CB8AC3E}">
        <p14:creationId xmlns:p14="http://schemas.microsoft.com/office/powerpoint/2010/main" val="153315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65" y="3056047"/>
            <a:ext cx="1700696" cy="1700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929" y="3058114"/>
            <a:ext cx="1700696" cy="1700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52" y="3056047"/>
            <a:ext cx="1700696" cy="1700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93611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One-way ANOVA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9542" y="1504901"/>
            <a:ext cx="459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Comparing means between 3+ groups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0261" y="2280474"/>
            <a:ext cx="666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Does height differ significantly according to ethnic origin 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2318" y="5015984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Height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90511" y="5015984"/>
            <a:ext cx="41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92395" y="5002541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4599" y="498267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282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63" y="434039"/>
            <a:ext cx="10571998" cy="970450"/>
          </a:xfrm>
        </p:spPr>
        <p:txBody>
          <a:bodyPr/>
          <a:lstStyle/>
          <a:p>
            <a:r>
              <a:rPr lang="en-US" b="0" dirty="0"/>
              <a:t>Calculating 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75" y="2276090"/>
            <a:ext cx="2375533" cy="1580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89" y="2322559"/>
            <a:ext cx="2284959" cy="1520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466" y="2289083"/>
            <a:ext cx="2284959" cy="1520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3652" y="3020463"/>
            <a:ext cx="32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3416" y="3048946"/>
            <a:ext cx="32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8166" y="4151201"/>
            <a:ext cx="3517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D5156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The Null Hypothesis μ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1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=  μ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= μ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ＭＳ 明朝"/>
              <a:cs typeface="Times New Roman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6380" y="4910189"/>
            <a:ext cx="442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Variance 1: variation within the groups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Variance 2: variance between the groups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81900" y="4972147"/>
            <a:ext cx="391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 = 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Between Groups Variance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Within Groups Variance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79" y="1951683"/>
            <a:ext cx="985543" cy="61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863" y="1946479"/>
            <a:ext cx="907867" cy="659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514" y="1888851"/>
            <a:ext cx="1107961" cy="7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1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BD5E7-0937-4887-8245-A9FD461A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0218AC-C31C-4366-B66B-F5121072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79" y="1972733"/>
            <a:ext cx="10554574" cy="36365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/>
              <a:t>Overview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Parametric vs nonparametric</a:t>
            </a:r>
          </a:p>
          <a:p>
            <a:r>
              <a:rPr lang="en-US" dirty="0"/>
              <a:t>T tests</a:t>
            </a:r>
          </a:p>
          <a:p>
            <a:pPr lvl="1"/>
            <a:r>
              <a:rPr lang="en-US" dirty="0"/>
              <a:t>Student Test</a:t>
            </a:r>
          </a:p>
          <a:p>
            <a:pPr lvl="1"/>
            <a:r>
              <a:rPr lang="en-US" dirty="0"/>
              <a:t>Paired Test</a:t>
            </a:r>
          </a:p>
          <a:p>
            <a:r>
              <a:rPr lang="en-US" dirty="0"/>
              <a:t>ANOVA</a:t>
            </a:r>
          </a:p>
          <a:p>
            <a:pPr lvl="1"/>
            <a:r>
              <a:rPr lang="en-US" dirty="0"/>
              <a:t> One way</a:t>
            </a:r>
          </a:p>
          <a:p>
            <a:pPr lvl="1"/>
            <a:r>
              <a:rPr lang="en-US" dirty="0"/>
              <a:t> Two way</a:t>
            </a:r>
          </a:p>
          <a:p>
            <a:r>
              <a:rPr lang="en-US" dirty="0"/>
              <a:t>Linear Regression </a:t>
            </a:r>
          </a:p>
          <a:p>
            <a:r>
              <a:rPr lang="en-US" dirty="0"/>
              <a:t>Multiple Regression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301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7739" y="728869"/>
            <a:ext cx="3055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2318" y="246575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Software output looks like this: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858" y="2083682"/>
            <a:ext cx="6413500" cy="184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8967" y="2338923"/>
            <a:ext cx="142478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Height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445" y="4832741"/>
            <a:ext cx="3215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results of the ANOVA shows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= 4.467,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0.021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892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5082" y="2514601"/>
            <a:ext cx="802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If the test proves significant, we can expect an effect, but which one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4109" y="3330444"/>
            <a:ext cx="9226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Planned contrasts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Used when have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priori hypothesis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Post hoc tests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Used when there is no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priori hypothesis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Century Gothic"/>
              </a:rPr>
              <a:t>            -Correct for multiple comparisons (e.g. </a:t>
            </a:r>
            <a:r>
              <a:rPr lang="en-US" noProof="0" dirty="0" err="1" smtClean="0">
                <a:solidFill>
                  <a:prstClr val="black"/>
                </a:solidFill>
                <a:latin typeface="Century Gothic"/>
              </a:rPr>
              <a:t>Bonferronni</a:t>
            </a:r>
            <a:r>
              <a:rPr lang="en-US" dirty="0" smtClean="0">
                <a:solidFill>
                  <a:prstClr val="black"/>
                </a:solidFill>
                <a:latin typeface="Century Gothic"/>
              </a:rPr>
              <a:t>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6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4109" y="3330444"/>
            <a:ext cx="9226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levels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 -Country of origin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-Sex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F5C975-D50F-4647-97D1-7E6DC77E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 Two-way ANOVA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477" y="3469662"/>
            <a:ext cx="875659" cy="582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148" y="3454169"/>
            <a:ext cx="892201" cy="55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35" y="3454171"/>
            <a:ext cx="783971" cy="569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404" y="4137626"/>
            <a:ext cx="2055444" cy="13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40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7743172-17A8-4FA4-8434-B813E03B7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xmlns="" id="{4CE1233C-FD2F-489E-BFDE-086F5FED6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REGRESSION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72" y="1814573"/>
            <a:ext cx="6268062" cy="305568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52693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8775F366-526C-4C42-8931-696FFE8AA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FE8DED1-24FF-4A79-873B-ECE3ABE73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23" y="1020536"/>
            <a:ext cx="9638153" cy="747483"/>
          </a:xfr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</a:rPr>
              <a:t>Regression</a:t>
            </a:r>
            <a:endParaRPr lang="en-US" sz="5400" b="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AA6A048-501A-4387-906B-B8A8543E7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7093" y="643467"/>
            <a:ext cx="10917814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758" y="3244334"/>
            <a:ext cx="595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 there a relationship between height and weight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8609" y="1775756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Creating a more complex model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725" y="2321163"/>
            <a:ext cx="2411186" cy="24111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2758" y="4026300"/>
            <a:ext cx="500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weight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 predictor 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height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4742" y="5380941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Two continuous variables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50960" y="4550912"/>
            <a:ext cx="447358" cy="80947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505194" y="4504677"/>
            <a:ext cx="417534" cy="85831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0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E0D4A3-ECB8-4689-ABDB-9CE848CE8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example, suppose we start out knowing the height and hand size of a bunch of individuals in a "sample population," and that we want to figure out a way to predict hand size from height for individuals not in the sample. By applying OLS, we'll get an equation that takes hand size---the 'independent' variable---as an input, and gives height---the 'dependent' variable---as an output.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Below, OLS is done behind-the-scenes to produce the regression equation. The constants in the regression---called 'betas'---are what OLS spits out. Here, beta_1 is an intercept; it tells what height would be even for a hand size of zero. And beta_2 is the coefficient on hand size; it tells how much taller we should expect someone to be for a given increment in their hand size.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</a:rPr>
              <a:t>Linear regression: predicting a value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854772B-9C8F-4037-89E0-3A45208AB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7093" y="1576408"/>
            <a:ext cx="10917814" cy="4638125"/>
          </a:xfrm>
          <a:custGeom>
            <a:avLst/>
            <a:gdLst>
              <a:gd name="connsiteX0" fmla="*/ 5441025 w 10917814"/>
              <a:gd name="connsiteY0" fmla="*/ 0 h 4638125"/>
              <a:gd name="connsiteX1" fmla="*/ 5453725 w 10917814"/>
              <a:gd name="connsiteY1" fmla="*/ 0 h 4638125"/>
              <a:gd name="connsiteX2" fmla="*/ 5464308 w 10917814"/>
              <a:gd name="connsiteY2" fmla="*/ 0 h 4638125"/>
              <a:gd name="connsiteX3" fmla="*/ 5477009 w 10917814"/>
              <a:gd name="connsiteY3" fmla="*/ 4762 h 4638125"/>
              <a:gd name="connsiteX4" fmla="*/ 5489708 w 10917814"/>
              <a:gd name="connsiteY4" fmla="*/ 9525 h 4638125"/>
              <a:gd name="connsiteX5" fmla="*/ 5498175 w 10917814"/>
              <a:gd name="connsiteY5" fmla="*/ 12700 h 4638125"/>
              <a:gd name="connsiteX6" fmla="*/ 5865801 w 10917814"/>
              <a:gd name="connsiteY6" fmla="*/ 288419 h 4638125"/>
              <a:gd name="connsiteX7" fmla="*/ 10765009 w 10917814"/>
              <a:gd name="connsiteY7" fmla="*/ 288419 h 4638125"/>
              <a:gd name="connsiteX8" fmla="*/ 10917814 w 10917814"/>
              <a:gd name="connsiteY8" fmla="*/ 441224 h 4638125"/>
              <a:gd name="connsiteX9" fmla="*/ 10917814 w 10917814"/>
              <a:gd name="connsiteY9" fmla="*/ 4485320 h 4638125"/>
              <a:gd name="connsiteX10" fmla="*/ 10765009 w 10917814"/>
              <a:gd name="connsiteY10" fmla="*/ 4638125 h 4638125"/>
              <a:gd name="connsiteX11" fmla="*/ 152805 w 10917814"/>
              <a:gd name="connsiteY11" fmla="*/ 4638125 h 4638125"/>
              <a:gd name="connsiteX12" fmla="*/ 0 w 10917814"/>
              <a:gd name="connsiteY12" fmla="*/ 4485320 h 4638125"/>
              <a:gd name="connsiteX13" fmla="*/ 0 w 10917814"/>
              <a:gd name="connsiteY13" fmla="*/ 441224 h 4638125"/>
              <a:gd name="connsiteX14" fmla="*/ 152805 w 10917814"/>
              <a:gd name="connsiteY14" fmla="*/ 288419 h 4638125"/>
              <a:gd name="connsiteX15" fmla="*/ 5041650 w 10917814"/>
              <a:gd name="connsiteY15" fmla="*/ 288419 h 4638125"/>
              <a:gd name="connsiteX16" fmla="*/ 5409275 w 10917814"/>
              <a:gd name="connsiteY16" fmla="*/ 12700 h 4638125"/>
              <a:gd name="connsiteX17" fmla="*/ 5417742 w 10917814"/>
              <a:gd name="connsiteY17" fmla="*/ 9525 h 4638125"/>
              <a:gd name="connsiteX18" fmla="*/ 5430442 w 10917814"/>
              <a:gd name="connsiteY18" fmla="*/ 4762 h 46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17814" h="4638125">
                <a:moveTo>
                  <a:pt x="5441025" y="0"/>
                </a:moveTo>
                <a:lnTo>
                  <a:pt x="5453725" y="0"/>
                </a:lnTo>
                <a:lnTo>
                  <a:pt x="5464308" y="0"/>
                </a:lnTo>
                <a:lnTo>
                  <a:pt x="5477009" y="4762"/>
                </a:lnTo>
                <a:lnTo>
                  <a:pt x="5489708" y="9525"/>
                </a:lnTo>
                <a:lnTo>
                  <a:pt x="5498175" y="12700"/>
                </a:lnTo>
                <a:lnTo>
                  <a:pt x="5865801" y="288419"/>
                </a:lnTo>
                <a:lnTo>
                  <a:pt x="10765009" y="288419"/>
                </a:lnTo>
                <a:cubicBezTo>
                  <a:pt x="10849401" y="288419"/>
                  <a:pt x="10917814" y="356832"/>
                  <a:pt x="10917814" y="441224"/>
                </a:cubicBezTo>
                <a:lnTo>
                  <a:pt x="10917814" y="4485320"/>
                </a:lnTo>
                <a:cubicBezTo>
                  <a:pt x="10917814" y="4569712"/>
                  <a:pt x="10849401" y="4638125"/>
                  <a:pt x="10765009" y="4638125"/>
                </a:cubicBezTo>
                <a:lnTo>
                  <a:pt x="152805" y="4638125"/>
                </a:lnTo>
                <a:cubicBezTo>
                  <a:pt x="68413" y="4638125"/>
                  <a:pt x="0" y="4569712"/>
                  <a:pt x="0" y="4485320"/>
                </a:cubicBezTo>
                <a:lnTo>
                  <a:pt x="0" y="441224"/>
                </a:lnTo>
                <a:cubicBezTo>
                  <a:pt x="0" y="356832"/>
                  <a:pt x="68413" y="288419"/>
                  <a:pt x="152805" y="288419"/>
                </a:cubicBezTo>
                <a:lnTo>
                  <a:pt x="5041650" y="288419"/>
                </a:lnTo>
                <a:lnTo>
                  <a:pt x="5409275" y="12700"/>
                </a:lnTo>
                <a:lnTo>
                  <a:pt x="5417742" y="9525"/>
                </a:lnTo>
                <a:lnTo>
                  <a:pt x="5430442" y="4762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743" y="2076045"/>
            <a:ext cx="4267200" cy="3746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5874" y="5808583"/>
            <a:ext cx="847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height</a:t>
            </a:r>
          </a:p>
        </p:txBody>
      </p:sp>
      <p:sp useBgFill="1">
        <p:nvSpPr>
          <p:cNvPr id="12" name="TextBox 11"/>
          <p:cNvSpPr txBox="1"/>
          <p:nvPr/>
        </p:nvSpPr>
        <p:spPr>
          <a:xfrm>
            <a:off x="3050904" y="3732981"/>
            <a:ext cx="975669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3448318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E0D4A3-ECB8-4689-ABDB-9CE848CE8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example, suppose we start out knowing the height and hand size of a bunch of individuals in a "sample population," and that we want to figure out a way to predict hand size from height for individuals not in the sample. By applying OLS, we'll get an equation that takes hand size---the 'independent' variable---as an input, and gives height---the 'dependent' variable---as an output.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Below, OLS is done behind-the-scenes to produce the regression equation. The constants in the regression---called 'betas'---are what OLS spits out. Here, beta_1 is an intercept; it tells what height would be even for a hand size of zero. And beta_2 is the coefficient on hand size; it tells how much taller we should expect someone to be for a given increment in their hand size.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effectLst/>
        </p:spPr>
        <p:txBody>
          <a:bodyPr anchor="ctr">
            <a:norm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</a:rPr>
              <a:t>Linear regression: OLS fitting the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05" y="1388631"/>
            <a:ext cx="4605807" cy="2328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866" y="1289820"/>
            <a:ext cx="4987551" cy="2649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99" y="3921796"/>
            <a:ext cx="5164117" cy="24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9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5C44DBB-AD7C-4682-B258-6367305D2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Linear regression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1CED323-FAF0-4E0B-8717-FC1F468A2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801" y="883404"/>
            <a:ext cx="7444199" cy="4602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1434" y="5439749"/>
            <a:ext cx="542397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y 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kumimoji="0" lang="en-US" altLang="x-none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bx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+ </a:t>
            </a:r>
            <a:r>
              <a:rPr kumimoji="0" lang="en-US" altLang="x-non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5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5C44DBB-AD7C-4682-B258-6367305D2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218476"/>
            <a:ext cx="3187318" cy="4421050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Multiple regression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1CED323-FAF0-4E0B-8717-FC1F468A28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49634" y="1696777"/>
            <a:ext cx="0" cy="34644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25" y="0"/>
            <a:ext cx="724307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50" y="6152269"/>
            <a:ext cx="542397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y 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kumimoji="0" lang="en-US" altLang="x-none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kumimoji="0" lang="en-US" altLang="x-none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kumimoji="0" lang="en-US" altLang="x-none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0" lang="en-US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kumimoji="0" lang="en-US" altLang="x-none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kumimoji="0" lang="en-US" altLang="x-non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ε</a:t>
            </a:r>
            <a:r>
              <a:rPr kumimoji="0" lang="mr-IN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0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8F1FE5-7252-47C5-AAB0-673FEBB5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Credits: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146" y="3099872"/>
            <a:ext cx="8722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Maria Fernanda Morales </a:t>
            </a:r>
            <a:r>
              <a:rPr lang="en-US" sz="2800" b="1" dirty="0" err="1"/>
              <a:t>Calva</a:t>
            </a:r>
            <a:r>
              <a:rPr lang="en-US" sz="2800" b="1" dirty="0"/>
              <a:t> </a:t>
            </a:r>
            <a:endParaRPr lang="en-US" sz="2800" b="1" dirty="0" smtClean="0"/>
          </a:p>
          <a:p>
            <a:endParaRPr lang="en-US" sz="2800" b="1" dirty="0"/>
          </a:p>
          <a:p>
            <a:r>
              <a:rPr lang="en-US" sz="2800" b="1" dirty="0" err="1" smtClean="0"/>
              <a:t>Timothee</a:t>
            </a:r>
            <a:r>
              <a:rPr lang="en-US" sz="2800" b="1" dirty="0" smtClean="0"/>
              <a:t> </a:t>
            </a:r>
            <a:r>
              <a:rPr lang="en-US" sz="2800" b="1" dirty="0" err="1"/>
              <a:t>Maniquet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410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 parametric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43DCC4-4EA5-4D22-995D-87CAE8F3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82" y="2112759"/>
            <a:ext cx="5377138" cy="4298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CA5D2-24DC-437F-9675-20ECB574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49" y="2063030"/>
            <a:ext cx="5377138" cy="4298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C21AC6-2587-45D4-BBA2-9EFDD8E94AF5}"/>
              </a:ext>
            </a:extLst>
          </p:cNvPr>
          <p:cNvSpPr txBox="1"/>
          <p:nvPr/>
        </p:nvSpPr>
        <p:spPr>
          <a:xfrm>
            <a:off x="539015" y="2387065"/>
            <a:ext cx="4918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Assume underlying statistical distributions in the data.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general, the measure of central tendency in the parametric test is mean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Requires previous knowledge about the population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53744E-41E2-47A8-876C-59089D825B54}"/>
              </a:ext>
            </a:extLst>
          </p:cNvPr>
          <p:cNvSpPr txBox="1"/>
          <p:nvPr/>
        </p:nvSpPr>
        <p:spPr>
          <a:xfrm>
            <a:off x="6545266" y="2230460"/>
            <a:ext cx="4918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assumed distribution.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general, the measure of central tendency in the non-parametric test is median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Does not require previous knowledge about the population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78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97EA66B-2AAB-42B0-9F9D-38920D8D82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CB467-7B13-4F87-A5F2-0AD197D44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2193309"/>
            <a:ext cx="10572000" cy="2189254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en-US" sz="88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360EBE3-31BB-422F-AA87-FA3873DAE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close up of a black background&#10;&#10;Description generated with high confidence">
            <a:extLst>
              <a:ext uri="{FF2B5EF4-FFF2-40B4-BE49-F238E27FC236}">
                <a16:creationId xmlns:a16="http://schemas.microsoft.com/office/drawing/2014/main" xmlns="" id="{CC4F4CDD-3F0B-46B4-9711-95E226BBA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8" y="3735957"/>
            <a:ext cx="21526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39B17-14A2-496E-9836-E34599C8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3FFD2-9AF7-4892-A1BA-03BEEE2A0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353291" cy="5074246"/>
          </a:xfrm>
        </p:spPr>
        <p:txBody>
          <a:bodyPr/>
          <a:lstStyle/>
          <a:p>
            <a:endParaRPr lang="en-US"/>
          </a:p>
          <a:p>
            <a:r>
              <a:rPr lang="en-US" dirty="0"/>
              <a:t>Bozeman Science. (2016). Student's t test. [Video]. Available at: </a:t>
            </a:r>
            <a:r>
              <a:rPr lang="en-US" u="sng" dirty="0">
                <a:hlinkClick r:id="rId2"/>
              </a:rPr>
              <a:t>https://www.youtube.com/watch?v=pTmLQvMM-1M</a:t>
            </a:r>
            <a:r>
              <a:rPr lang="en-US" u="sng" dirty="0"/>
              <a:t>. (Accessed: 25 October 2018)</a:t>
            </a:r>
          </a:p>
          <a:p>
            <a:r>
              <a:rPr lang="en-US" dirty="0"/>
              <a:t>Peat, J., &amp; Barton, B.(2005). </a:t>
            </a:r>
            <a:r>
              <a:rPr lang="en-US" i="1" dirty="0"/>
              <a:t>Medical Statistics. A Guide to Data Analysis and Critical Appraisal. </a:t>
            </a:r>
            <a:r>
              <a:rPr lang="en-US" dirty="0"/>
              <a:t>Sydney: Blackwell Publishing. </a:t>
            </a:r>
          </a:p>
          <a:p>
            <a:r>
              <a:rPr lang="en-US" dirty="0"/>
              <a:t>University of Wisconsin. (2017) </a:t>
            </a:r>
            <a:r>
              <a:rPr lang="en-US" i="1" dirty="0"/>
              <a:t>T test. </a:t>
            </a:r>
            <a:r>
              <a:rPr lang="en-US" dirty="0"/>
              <a:t>Available at: </a:t>
            </a:r>
            <a:r>
              <a:rPr lang="en-US" dirty="0">
                <a:hlinkClick r:id="rId3"/>
              </a:rPr>
              <a:t>https://researchbasics.education.uconn.edu/t-test/</a:t>
            </a:r>
            <a:r>
              <a:rPr lang="en-US" dirty="0"/>
              <a:t>. (Accessed: 22 October 2018)</a:t>
            </a:r>
          </a:p>
          <a:p>
            <a:endParaRPr lang="en-US" dirty="0"/>
          </a:p>
          <a:p>
            <a:r>
              <a:rPr lang="en-US" dirty="0"/>
              <a:t>https://statistics.laerd.com/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2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the assumptions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9817" y="2172034"/>
            <a:ext cx="3135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Histogram &amp; Q-Q plot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533" y="2172034"/>
            <a:ext cx="6290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1) Normality of distribution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D20100-0488-4A25-9A4D-5BB3613D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578" y="3170023"/>
            <a:ext cx="4342820" cy="2803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A0DAE2-8A72-451D-B6AF-C27B23B0F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8" y="2879920"/>
            <a:ext cx="3664296" cy="338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4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assumptions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5674" y="2560697"/>
            <a:ext cx="387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Levene’s test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Data collection and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533" y="2560697"/>
            <a:ext cx="6290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2) Similar variance across groups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(Homogeneity)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3) Independence (in some cases)</a:t>
            </a:r>
            <a:endParaRPr lang="x-none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0" y="3687770"/>
            <a:ext cx="9907966" cy="295919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10CFA96-F960-42AE-9DE2-87A743AB2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340" y="6977600"/>
            <a:ext cx="10554574" cy="363651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45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5C975-D50F-4647-97D1-7E6DC77E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T-tests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E3C05E-59E1-486D-8EE2-7184E62F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29" y="2211716"/>
            <a:ext cx="4952840" cy="4652991"/>
          </a:xfrm>
        </p:spPr>
        <p:txBody>
          <a:bodyPr>
            <a:normAutofit/>
          </a:bodyPr>
          <a:lstStyle/>
          <a:p>
            <a:r>
              <a:rPr lang="en-US" sz="2000" dirty="0"/>
              <a:t>The </a:t>
            </a:r>
            <a:r>
              <a:rPr lang="en-US" sz="2000" i="1" dirty="0"/>
              <a:t>t </a:t>
            </a:r>
            <a:r>
              <a:rPr lang="en-US" sz="2000" dirty="0"/>
              <a:t>test is one type of inferential, parametric statistic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Determine whether there is a significant difference between the means of two groups / conditions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There are three main types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xmlns="" id="{21AC95C1-B070-4011-B503-BEE3122F5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77" y="2413000"/>
            <a:ext cx="6193897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6447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2E80F6-7687-4C35-8A4C-824BEFC4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57" y="1109106"/>
            <a:ext cx="6411424" cy="1941422"/>
          </a:xfrm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4800" b="0"/>
              <a:t>Student's T-test</a:t>
            </a:r>
            <a:endParaRPr lang="en-US" sz="4800" b="0" dirty="0"/>
          </a:p>
        </p:txBody>
      </p:sp>
      <p:pic>
        <p:nvPicPr>
          <p:cNvPr id="5" name="Picture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xmlns="" id="{FA984788-C6DE-438E-AD1A-974CEEFCE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479" y="388522"/>
            <a:ext cx="4495980" cy="5757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2584DB-DF4E-4DF9-BB20-438230D00247}"/>
              </a:ext>
            </a:extLst>
          </p:cNvPr>
          <p:cNvSpPr txBox="1"/>
          <p:nvPr/>
        </p:nvSpPr>
        <p:spPr>
          <a:xfrm>
            <a:off x="258541" y="4658264"/>
            <a:ext cx="5779699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used to determine if there is a significant difference between the means of two group</a:t>
            </a:r>
            <a:endParaRPr lang="en-US" sz="2400" dirty="0">
              <a:latin typeface="Abad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EEDD69-3D04-4D2B-8CDE-F9F4C54D8223}"/>
              </a:ext>
            </a:extLst>
          </p:cNvPr>
          <p:cNvSpPr txBox="1"/>
          <p:nvPr/>
        </p:nvSpPr>
        <p:spPr>
          <a:xfrm>
            <a:off x="9690340" y="6205267"/>
            <a:ext cx="287547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EFEFE"/>
                </a:solidFill>
                <a:cs typeface="Segoe UI"/>
              </a:rPr>
              <a:t>William Sealy Gosset</a:t>
            </a:r>
            <a:r>
              <a:rPr lang="en-US">
                <a:cs typeface="Segoe UI"/>
              </a:rPr>
              <a:t>​</a:t>
            </a:r>
          </a:p>
          <a:p>
            <a:r>
              <a:rPr lang="en-US">
                <a:solidFill>
                  <a:srgbClr val="FEFEFE"/>
                </a:solidFill>
                <a:cs typeface="Segoe UI"/>
              </a:rPr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32200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133F8CB7-795C-4272-9073-64D8CF97F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277119-B941-4A45-9322-FA2BC135DE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xmlns="" id="{DFDB457D-F372-428B-A10D-41080EF93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 flipH="1">
            <a:off x="7554995" y="0"/>
            <a:ext cx="4637005" cy="8137584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4400"/>
              <a:t>Student's T-test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F2C628-67EE-4648-80EB-80EC37E926C6}"/>
              </a:ext>
            </a:extLst>
          </p:cNvPr>
          <p:cNvSpPr txBox="1"/>
          <p:nvPr/>
        </p:nvSpPr>
        <p:spPr>
          <a:xfrm>
            <a:off x="730007" y="3228256"/>
            <a:ext cx="6007156" cy="433710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It is also known as independent samples t-test, two sample t-tests, between samples t-test and unpaired samples t-test. 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sz="2000" dirty="0">
              <a:solidFill>
                <a:srgbClr val="000000"/>
              </a:solidFill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endParaRPr lang="en-US" b="1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AC338D6-BD69-45E3-8234-24C0D886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5" y="586596"/>
            <a:ext cx="6121879" cy="3068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C0A60A-63F4-4062-8996-884CDAFC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1857" y="4649874"/>
            <a:ext cx="2060276" cy="1707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9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081836-3998-417C-957E-3A45B4023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408" y="1677204"/>
            <a:ext cx="6063409" cy="4638614"/>
          </a:xfrm>
        </p:spPr>
        <p:txBody>
          <a:bodyPr>
            <a:normAutofit/>
          </a:bodyPr>
          <a:lstStyle/>
          <a:p>
            <a:r>
              <a:rPr lang="en-US" sz="2000" dirty="0"/>
              <a:t>Independent groups</a:t>
            </a:r>
          </a:p>
          <a:p>
            <a:r>
              <a:rPr lang="en-US" sz="2000" dirty="0"/>
              <a:t>Independent measurements</a:t>
            </a:r>
          </a:p>
          <a:p>
            <a:r>
              <a:rPr lang="en-US" sz="2000" dirty="0"/>
              <a:t>One independent, categorical variable that has two levels/groups</a:t>
            </a:r>
            <a:endParaRPr lang="en-US" dirty="0"/>
          </a:p>
          <a:p>
            <a:r>
              <a:rPr lang="en-US" sz="2000" dirty="0"/>
              <a:t>One continuous dependent variable</a:t>
            </a:r>
            <a:endParaRPr lang="en-US" dirty="0"/>
          </a:p>
          <a:p>
            <a:endParaRPr lang="en-US" sz="19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A359A36B-B1A8-4452-ACA8-A8715FACD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2" r="-168" b="9218"/>
          <a:stretch/>
        </p:blipFill>
        <p:spPr>
          <a:xfrm>
            <a:off x="582284" y="2328377"/>
            <a:ext cx="5242403" cy="3109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7E8768-23FC-4B50-83BD-09557E845000}"/>
              </a:ext>
            </a:extLst>
          </p:cNvPr>
          <p:cNvSpPr txBox="1"/>
          <p:nvPr/>
        </p:nvSpPr>
        <p:spPr>
          <a:xfrm>
            <a:off x="619125" y="476250"/>
            <a:ext cx="60960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Student's T-test</a:t>
            </a:r>
          </a:p>
        </p:txBody>
      </p:sp>
    </p:spTree>
    <p:extLst>
      <p:ext uri="{BB962C8B-B14F-4D97-AF65-F5344CB8AC3E}">
        <p14:creationId xmlns:p14="http://schemas.microsoft.com/office/powerpoint/2010/main" val="4506427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5055</TotalTime>
  <Words>982</Words>
  <Application>Microsoft Macintosh PowerPoint</Application>
  <PresentationFormat>Custom</PresentationFormat>
  <Paragraphs>189</Paragraphs>
  <Slides>31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Quotable</vt:lpstr>
      <vt:lpstr>T-tests, ANOVAs and Regression</vt:lpstr>
      <vt:lpstr>PowerPoint Presentation</vt:lpstr>
      <vt:lpstr>Parametric VS non parametric testing</vt:lpstr>
      <vt:lpstr>Testing the assumptions</vt:lpstr>
      <vt:lpstr>Testing the assumptions</vt:lpstr>
      <vt:lpstr>T-tests</vt:lpstr>
      <vt:lpstr>Student's T-test</vt:lpstr>
      <vt:lpstr>PowerPoint Presentation</vt:lpstr>
      <vt:lpstr>PowerPoint Presentation</vt:lpstr>
      <vt:lpstr>PowerPoint Presentation</vt:lpstr>
      <vt:lpstr>PowerPoint Presentation</vt:lpstr>
      <vt:lpstr>Paired T-test</vt:lpstr>
      <vt:lpstr>Paired T-test</vt:lpstr>
      <vt:lpstr>One sample T-test</vt:lpstr>
      <vt:lpstr>PowerPoint Presentation</vt:lpstr>
      <vt:lpstr>ANOVA</vt:lpstr>
      <vt:lpstr>Analysis of Variance - ANOVA</vt:lpstr>
      <vt:lpstr>PowerPoint Presentation</vt:lpstr>
      <vt:lpstr>Calculating F</vt:lpstr>
      <vt:lpstr>PowerPoint Presentation</vt:lpstr>
      <vt:lpstr>Contrasts</vt:lpstr>
      <vt:lpstr> Two-way ANOVA  </vt:lpstr>
      <vt:lpstr>REGRESSION</vt:lpstr>
      <vt:lpstr>Regression</vt:lpstr>
      <vt:lpstr>Linear regression: predicting a value</vt:lpstr>
      <vt:lpstr>Linear regression: OLS fitting the line</vt:lpstr>
      <vt:lpstr>Linear regression</vt:lpstr>
      <vt:lpstr>Multiple regression</vt:lpstr>
      <vt:lpstr>Credits: </vt:lpstr>
      <vt:lpstr>Questions?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 Dubois</dc:creator>
  <cp:lastModifiedBy>Roopal Desai</cp:lastModifiedBy>
  <cp:revision>1570</cp:revision>
  <dcterms:created xsi:type="dcterms:W3CDTF">2014-08-26T23:49:58Z</dcterms:created>
  <dcterms:modified xsi:type="dcterms:W3CDTF">2020-11-13T09:35:21Z</dcterms:modified>
</cp:coreProperties>
</file>