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5143500" type="screen16x9"/>
  <p:notesSz cx="6858000" cy="9144000"/>
  <p:embeddedFontLst>
    <p:embeddedFont>
      <p:font typeface="Merriweather" pitchFamily="2" charset="77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58824"/>
  </p:normalViewPr>
  <p:slideViewPr>
    <p:cSldViewPr snapToGrid="0">
      <p:cViewPr varScale="1">
        <p:scale>
          <a:sx n="86" d="100"/>
          <a:sy n="86" d="100"/>
        </p:scale>
        <p:origin x="240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55d9c4832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b55d9c4832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55d9c483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b55d9c4832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55d9c4832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b55d9c4832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55d9c4832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b55d9c4832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b55d9c4832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b55d9c4832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b55d9c4832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b55d9c4832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b55d9c4832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b55d9c4832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b55d9c4832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b55d9c4832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b55d9c47c8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b55d9c47c8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55d9c47c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b55d9c47c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55d9c47c8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55d9c47c8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55d9c483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55d9c483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55d9c483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55d9c483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55d9c4832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b55d9c4832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b55d9c4832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b55d9c4832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55d9c483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b55d9c4832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_BIby85hZmcItMrkAlc8eA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il.ion.ucl.ac.uk/spm/course/video/#Grou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 for Dummies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 level analysis for fMRI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Presenters: Man Sze (Jackie), Taylor Lyons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Expert: Dr. Guillaume Flandin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8193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Hierarchical models</a:t>
            </a:r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12" y="1707174"/>
            <a:ext cx="4333775" cy="284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4572000" y="353950"/>
            <a:ext cx="4352400" cy="44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Estimate subject and group stats at the same time via iterative looping</a:t>
            </a:r>
            <a:endParaRPr sz="22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spcBef>
                <a:spcPts val="160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Highly accurate</a:t>
            </a:r>
            <a:endParaRPr sz="22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spcBef>
                <a:spcPts val="160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Computationally intensive</a:t>
            </a:r>
            <a:endParaRPr sz="2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Statistics</a:t>
            </a:r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" sz="2300"/>
              <a:t>Step-by-step model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" sz="2300"/>
              <a:t>1st level: fixed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-"/>
            </a:pPr>
            <a:r>
              <a:rPr lang="en" sz="2300"/>
              <a:t>2nd level: random</a:t>
            </a:r>
            <a:endParaRPr sz="2300"/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35" y="2326676"/>
            <a:ext cx="7849950" cy="281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Statistics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1"/>
          </p:nvPr>
        </p:nvSpPr>
        <p:spPr>
          <a:xfrm>
            <a:off x="4457700" y="500925"/>
            <a:ext cx="4441200" cy="19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 = 12 subjects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c = [4,3,2,1,1,2,3,3,3,2,4,4]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Mean group effect (M) = 2.67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/>
          </a:p>
        </p:txBody>
      </p:sp>
      <p:sp>
        <p:nvSpPr>
          <p:cNvPr id="150" name="Google Shape;150;p25"/>
          <p:cNvSpPr txBox="1"/>
          <p:nvPr/>
        </p:nvSpPr>
        <p:spPr>
          <a:xfrm>
            <a:off x="4457700" y="2498325"/>
            <a:ext cx="4278000" cy="8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Between subject 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variability (SD) σ</a:t>
            </a:r>
            <a:r>
              <a:rPr lang="en" sz="1800" baseline="-25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" sz="1800" baseline="30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= 1.07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25"/>
          <p:cNvSpPr txBox="1"/>
          <p:nvPr/>
        </p:nvSpPr>
        <p:spPr>
          <a:xfrm>
            <a:off x="4457700" y="3282225"/>
            <a:ext cx="41475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Standard Error Mean (SEM) = σ</a:t>
            </a:r>
            <a:r>
              <a:rPr lang="en" sz="1800" baseline="-25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" sz="1800" baseline="30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/(sqrt(N))=0.31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 = M/SEM = 8.61, p = 10</a:t>
            </a:r>
            <a:r>
              <a:rPr lang="en" sz="1800" baseline="30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Fixed Effect Analysis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body" idx="1"/>
          </p:nvPr>
        </p:nvSpPr>
        <p:spPr>
          <a:xfrm>
            <a:off x="4359900" y="236700"/>
            <a:ext cx="4784100" cy="46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N: 12 subjects each with 50 scans = 600 scans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c = [4, 3, 2, 1, 1, 2, 3, 3, 3, 2, 4, 4]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 u="sng"/>
              <a:t>Within subject</a:t>
            </a:r>
            <a:r>
              <a:rPr lang="en" sz="1700"/>
              <a:t> variability: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σ</a:t>
            </a:r>
            <a:r>
              <a:rPr lang="en" sz="1700" baseline="-25000"/>
              <a:t>w</a:t>
            </a:r>
            <a:r>
              <a:rPr lang="en" sz="1700" baseline="30000"/>
              <a:t>2</a:t>
            </a:r>
            <a:r>
              <a:rPr lang="en" sz="1700"/>
              <a:t> = [0.9, 1.2, 1.5, 0.5, 0.4, 0.7, 0.8, 2.1, 1.8, 0.8, 0.7, 1.1]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Mean group effect (M) = 2.67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Mean σ</a:t>
            </a:r>
            <a:r>
              <a:rPr lang="en" sz="1700" baseline="-25000"/>
              <a:t>w</a:t>
            </a:r>
            <a:r>
              <a:rPr lang="en" sz="1700" baseline="30000"/>
              <a:t>2</a:t>
            </a:r>
            <a:r>
              <a:rPr lang="en" sz="1700"/>
              <a:t> = 1.04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Standard Error Mean (SEM) = σ</a:t>
            </a:r>
            <a:r>
              <a:rPr lang="en" sz="1700" baseline="-25000"/>
              <a:t>w</a:t>
            </a:r>
            <a:r>
              <a:rPr lang="en" sz="1700" baseline="30000"/>
              <a:t>2</a:t>
            </a:r>
            <a:r>
              <a:rPr lang="en" sz="1700"/>
              <a:t> / sqrt(N) = 0.04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700"/>
              <a:t>t = M/SEM = 62.7, p = 10</a:t>
            </a:r>
            <a:r>
              <a:rPr lang="en" sz="1700" baseline="30000"/>
              <a:t>-51</a:t>
            </a:r>
            <a:endParaRPr sz="1700" baseline="30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2nd level analysis</a:t>
            </a:r>
            <a:endParaRPr sz="2200"/>
          </a:p>
          <a:p>
            <a:pPr marL="457200" lvl="0" indent="-368300" algn="l" rtl="0">
              <a:spcBef>
                <a:spcPts val="160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Fixed vs Random (Mixed) Effects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Hierarchical models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Summary Statistics</a:t>
            </a:r>
            <a:endParaRPr sz="2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QnA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179" name="Google Shape;179;p30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Helpful resources:</a:t>
            </a: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Principles of fMRI channel on Youtube: </a:t>
            </a:r>
            <a:r>
              <a:rPr lang="en" sz="1700" u="sng">
                <a:solidFill>
                  <a:schemeClr val="hlink"/>
                </a:solidFill>
                <a:hlinkClick r:id="rId3"/>
              </a:rPr>
              <a:t>https://www.youtube.com/channel/UC_BIby85hZmcItMrkAlc8eA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SPM videos:  </a:t>
            </a:r>
            <a:r>
              <a:rPr lang="en" sz="1700" u="sng">
                <a:solidFill>
                  <a:schemeClr val="hlink"/>
                </a:solidFill>
                <a:hlinkClick r:id="rId4"/>
              </a:rPr>
              <a:t>https://www.fil.ion.ucl.ac.uk/spm/course/video/#Group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Advanced readings on mixed models: Mixed-effects and fMRI studies by Friston et al., 2004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524550" y="522450"/>
            <a:ext cx="4397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Recap on 1st level analysis 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2nd level analysis</a:t>
            </a:r>
            <a:endParaRPr sz="2200"/>
          </a:p>
          <a:p>
            <a:pPr marL="914400" lvl="1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Fixed, Random (Mixed) Effects</a:t>
            </a:r>
            <a:endParaRPr sz="2200"/>
          </a:p>
          <a:p>
            <a:pPr marL="914400" lvl="1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Hierarchical model, Summary statistics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Demo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QnA</a:t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8675" y="932800"/>
            <a:ext cx="4610851" cy="32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 level analysis: individual analysis</a:t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9000" y="1903413"/>
            <a:ext cx="4030193" cy="20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5510" y="1990725"/>
            <a:ext cx="4157200" cy="1864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8616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 lecture on 1st level analysis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 dirty="0"/>
              <a:t>Basis Functions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 dirty="0"/>
              <a:t>Model the fMRI signal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endParaRPr lang="en"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endParaRPr lang="en" sz="2200" dirty="0"/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2200" dirty="0"/>
              <a:t>2.  Parametric Modulation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 dirty="0"/>
              <a:t>Attributes of the tasks </a:t>
            </a:r>
            <a:endParaRPr sz="2200" dirty="0"/>
          </a:p>
          <a:p>
            <a:pPr marL="88900" lvl="0" indent="0" algn="l" rtl="0">
              <a:spcBef>
                <a:spcPts val="1600"/>
              </a:spcBef>
              <a:spcAft>
                <a:spcPts val="0"/>
              </a:spcAft>
              <a:buSzPts val="2200"/>
              <a:buNone/>
            </a:pPr>
            <a:endParaRPr lang="en" sz="2200" dirty="0"/>
          </a:p>
          <a:p>
            <a:pPr marL="88900" lvl="0" indent="0" algn="l" rtl="0">
              <a:spcBef>
                <a:spcPts val="1600"/>
              </a:spcBef>
              <a:spcAft>
                <a:spcPts val="0"/>
              </a:spcAft>
              <a:buSzPts val="2200"/>
              <a:buNone/>
            </a:pPr>
            <a:r>
              <a:rPr lang="en" sz="2200" dirty="0"/>
              <a:t>3.  Correlated Regressors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 dirty="0"/>
              <a:t>Multicollinearity </a:t>
            </a:r>
            <a:endParaRPr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 level analysis: group analysis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4644675" y="239843"/>
            <a:ext cx="4166400" cy="43596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2200" dirty="0"/>
              <a:t>Find presence of significant effect in the group level, not individual level</a:t>
            </a:r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2200" dirty="0"/>
          </a:p>
          <a:p>
            <a:pPr lvl="0" indent="-368300">
              <a:buSzPts val="2200"/>
              <a:buAutoNum type="arabicPeriod"/>
            </a:pPr>
            <a:r>
              <a:rPr lang="en-HK" sz="2200" dirty="0"/>
              <a:t>finding average beta value</a:t>
            </a:r>
          </a:p>
          <a:p>
            <a:pPr lvl="0" indent="-368300">
              <a:buSzPts val="2200"/>
              <a:buAutoNum type="arabicPeriod"/>
            </a:pPr>
            <a:r>
              <a:rPr lang="en-HK" sz="2200" dirty="0"/>
              <a:t>how much the effect varies </a:t>
            </a:r>
          </a:p>
          <a:p>
            <a:pPr lvl="0" indent="-368300">
              <a:buSzPts val="2200"/>
              <a:buAutoNum type="arabicPeriod"/>
            </a:pPr>
            <a:r>
              <a:rPr lang="en-HK" sz="2200" dirty="0"/>
              <a:t>what are the sources of these effects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en-HK" sz="2200" dirty="0"/>
              <a:t>How?</a:t>
            </a:r>
          </a:p>
          <a:p>
            <a:pPr lvl="0" indent="-368300">
              <a:spcBef>
                <a:spcPts val="1600"/>
              </a:spcBef>
              <a:buSzPts val="2200"/>
              <a:buChar char="-"/>
            </a:pPr>
            <a:r>
              <a:rPr lang="en-HK" sz="2200" dirty="0"/>
              <a:t>Fixed effects</a:t>
            </a:r>
          </a:p>
          <a:p>
            <a:pPr lvl="0" indent="-368300">
              <a:buSzPts val="2200"/>
              <a:buChar char="-"/>
            </a:pPr>
            <a:r>
              <a:rPr lang="en-HK" sz="2200" dirty="0"/>
              <a:t>Random effects 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Fixed Effect Analysis</a:t>
            </a: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2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Combine all data points from all subjects into a single analysis</a:t>
            </a: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spcBef>
                <a:spcPts val="160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Assume effect is constant </a:t>
            </a: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spcBef>
                <a:spcPts val="160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One t-test for all data points</a:t>
            </a:r>
            <a:endParaRPr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Fixed Effect Analysis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4359725" y="391750"/>
            <a:ext cx="4784100" cy="3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/>
              <a:t>N: 12 subjects each with 50 scans = 600 scans</a:t>
            </a:r>
            <a:endParaRPr sz="1700" baseline="30000"/>
          </a:p>
        </p:txBody>
      </p:sp>
      <p:sp>
        <p:nvSpPr>
          <p:cNvPr id="110" name="Google Shape;110;p20"/>
          <p:cNvSpPr txBox="1"/>
          <p:nvPr/>
        </p:nvSpPr>
        <p:spPr>
          <a:xfrm>
            <a:off x="4359725" y="761950"/>
            <a:ext cx="46536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 = [4, 3, 2, 1, 1, 2, 3, 3, 3, 2, 4, 4]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4359725" y="1298175"/>
            <a:ext cx="4653600" cy="11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Within subject variability: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σ</a:t>
            </a:r>
            <a:r>
              <a:rPr lang="en" sz="1700" baseline="-25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</a:t>
            </a:r>
            <a:r>
              <a:rPr lang="en" sz="1700" baseline="30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= [0.9, 1.2, 1.5, 0.5, 0.4, 0.7, 0.8, 2.1, 1.8, 0.8, 0.7, 1.1]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4359725" y="2553900"/>
            <a:ext cx="45801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Mean group effect (M) = 2.67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4359725" y="3058688"/>
            <a:ext cx="42618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Mean σ</a:t>
            </a:r>
            <a:r>
              <a:rPr lang="en" sz="1700" baseline="-25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</a:t>
            </a:r>
            <a:r>
              <a:rPr lang="en" sz="1700" baseline="30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= 1.04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4359725" y="3532100"/>
            <a:ext cx="4653600" cy="7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Standard Error Mean (SEM) = σ</a:t>
            </a:r>
            <a:r>
              <a:rPr lang="en" sz="1700" baseline="-25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</a:t>
            </a:r>
            <a:r>
              <a:rPr lang="en" sz="1700" baseline="30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/ sqrt(N) = 0.04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4359725" y="4283300"/>
            <a:ext cx="44085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 = M/SEM = 62.7, p = 10</a:t>
            </a:r>
            <a:r>
              <a:rPr lang="en" sz="1700" baseline="30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-51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Fixed Effect Analysis</a:t>
            </a:r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4644675" y="342900"/>
            <a:ext cx="4166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Advantages</a:t>
            </a:r>
            <a:endParaRPr sz="2200"/>
          </a:p>
          <a:p>
            <a:pPr marL="457200" lvl="0" indent="-368300" algn="l" rtl="0">
              <a:spcBef>
                <a:spcPts val="160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Simple Model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High degrees of freedom</a:t>
            </a:r>
            <a:endParaRPr sz="2200"/>
          </a:p>
        </p:txBody>
      </p:sp>
      <p:sp>
        <p:nvSpPr>
          <p:cNvPr id="122" name="Google Shape;122;p21"/>
          <p:cNvSpPr txBox="1"/>
          <p:nvPr/>
        </p:nvSpPr>
        <p:spPr>
          <a:xfrm>
            <a:off x="4608375" y="1861500"/>
            <a:ext cx="42390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Disadvantages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Char char="-"/>
            </a:pP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Assumption of common variance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Char char="-"/>
            </a:pP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Sensitive to extreme results from individual subjects</a:t>
            </a:r>
            <a:endParaRPr sz="2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Char char="-"/>
            </a:pPr>
            <a:r>
              <a:rPr lang="en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Can’t generalize findings to population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Random Effects Analysis (a.k.a Mixed Effects Analysis)</a:t>
            </a: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4572000" y="353950"/>
            <a:ext cx="4352400" cy="44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Different effects the experimental manipulation on different individuals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response magnitude</a:t>
            </a:r>
            <a:br>
              <a:rPr lang="en" sz="2200"/>
            </a:b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Based on how participants are drawn randomly from the population</a:t>
            </a:r>
            <a:br>
              <a:rPr lang="en" sz="2200"/>
            </a:b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Make inference</a:t>
            </a:r>
            <a:endParaRPr sz="2200"/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063" y="3243875"/>
            <a:ext cx="3171825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594</Words>
  <Application>Microsoft Macintosh PowerPoint</Application>
  <PresentationFormat>On-screen Show (16:9)</PresentationFormat>
  <Paragraphs>104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Roboto</vt:lpstr>
      <vt:lpstr>Merriweather</vt:lpstr>
      <vt:lpstr>Paradigm</vt:lpstr>
      <vt:lpstr>Methods for Dummies 2nd level analysis for fMRI </vt:lpstr>
      <vt:lpstr>Overview</vt:lpstr>
      <vt:lpstr>1st level analysis: individual analysis</vt:lpstr>
      <vt:lpstr>Last lecture on 1st level analysis</vt:lpstr>
      <vt:lpstr>2nd level analysis: group analysis</vt:lpstr>
      <vt:lpstr>Fixed Effect Analysis</vt:lpstr>
      <vt:lpstr>Fixed Effect Analysis   Example</vt:lpstr>
      <vt:lpstr>Fixed Effect Analysis</vt:lpstr>
      <vt:lpstr>Random Effects Analysis (a.k.a Mixed Effects Analysis)</vt:lpstr>
      <vt:lpstr>Hierarchical models</vt:lpstr>
      <vt:lpstr>Summary Statistics</vt:lpstr>
      <vt:lpstr>Summary Statistics   Example</vt:lpstr>
      <vt:lpstr>Fixed Effect Analysis   Example</vt:lpstr>
      <vt:lpstr>Summary</vt:lpstr>
      <vt:lpstr>Demo</vt:lpstr>
      <vt:lpstr>QnA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for Dummies 2nd level analysis for fMRI </dc:title>
  <cp:lastModifiedBy>Sze, Man</cp:lastModifiedBy>
  <cp:revision>1</cp:revision>
  <dcterms:modified xsi:type="dcterms:W3CDTF">2021-01-18T14:41:55Z</dcterms:modified>
</cp:coreProperties>
</file>