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2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29"/>
    <p:restoredTop sz="86411"/>
  </p:normalViewPr>
  <p:slideViewPr>
    <p:cSldViewPr snapToGrid="0" snapToObjects="1">
      <p:cViewPr>
        <p:scale>
          <a:sx n="48" d="100"/>
          <a:sy n="48" d="100"/>
        </p:scale>
        <p:origin x="3456" y="1320"/>
      </p:cViewPr>
      <p:guideLst/>
    </p:cSldViewPr>
  </p:slideViewPr>
  <p:outlineViewPr>
    <p:cViewPr>
      <p:scale>
        <a:sx n="33" d="100"/>
        <a:sy n="33" d="100"/>
      </p:scale>
      <p:origin x="0" y="-717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5509A-0487-4D4D-8FDA-18852A76F857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C1D83-34BA-5A42-AEC0-AFFEE33A7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518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6155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349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4481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44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719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66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95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99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95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87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00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834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20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FC1D83-34BA-5A42-AEC0-AFFEE33A796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87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1D0BE-9577-674E-BAFE-CC28C1C2B8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1F135C-2860-2248-8EE4-70ECA989F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8A896-EBD3-C041-B1BD-03A9A0AD1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E16E0-3156-3E49-91DD-7DF2E63EF73B}" type="datetime1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1BECD-0A26-BF48-9AF7-3B80ECC71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E65DD-0BE9-314F-A5B2-7B3A0DD9C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563B8-D466-154A-AA3A-15E363C70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56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F6678-01DA-E946-A161-6C8FA0746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9EBE33-8858-A346-8A55-28E29DC409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2FCDA-06F4-6E42-9590-D70C004B7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CFD65-3E4C-CC44-9DCE-71402D548FD9}" type="datetime1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6A5345-DE9C-A047-81D5-E36D39B6E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38BFC-BF8D-8642-B4DD-EF361B946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563B8-D466-154A-AA3A-15E363C70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641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809F40-6B57-4641-911D-6D846E7BEF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131A27-3B55-1447-B44B-B81B986DFB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270D3-5E63-4142-98D4-BC3C9284C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F2BE-0B7A-5040-BBA7-D96B48B05946}" type="datetime1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04CFB-9FD7-B447-89AD-CE2EC09AE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D9D74-6718-F942-A121-ACAA6FA8C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563B8-D466-154A-AA3A-15E363C70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79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4DA24-E140-C141-A6EA-A266DB156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A2380-11D8-BD4A-ABD7-D4C6C66AC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B46FC-0AD1-274D-B8B3-24FA3172F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3938-EA38-9442-A465-4D93D86AFBDC}" type="datetime1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91E0E-F6A9-BE4D-A1F5-6859585EC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E8F0A-71C0-0343-AD38-AC8AB10CA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563B8-D466-154A-AA3A-15E363C70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94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EC3DB-1669-0E4F-B6A8-295BF49A7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653B2C-F002-3744-A724-8C63015DF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83C04-3999-7C47-A30C-7625636C8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7932-6791-404F-8B85-6A6979E6C31C}" type="datetime1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A5917-F9A0-5E40-A2BE-5D2FB6FBB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ED49F-831D-2741-BD7D-7C2FCA119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563B8-D466-154A-AA3A-15E363C70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61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1A35-CB74-3D42-ABC1-48C56A845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9F9EF-8D8E-754B-8495-1A35DE6164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6626C0-95B6-1E46-B977-192439C95D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FAC254-AB2C-3548-9E06-F076124B1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0BAD-CFDF-FB41-9492-0B049AB71FE3}" type="datetime1">
              <a:rPr lang="en-US" smtClean="0"/>
              <a:t>1/27/21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EED140-9641-6C47-8FCE-1C19079C3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C288FB-4F8C-5F40-8133-7A30F49E2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563B8-D466-154A-AA3A-15E363C70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84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B5A5D-330E-A04B-B112-17DB06428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60E775-0CBB-BA43-A1DD-E1DC34EDE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6C894F-4B75-1840-8E89-9A80CCA4C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0A0627-3C64-D84B-9452-A5EC1EC545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9A3D6D-E12E-C24B-8509-A498AA1672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D44966-DEDE-414F-A581-7C586C56D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89694-53A3-E94D-99B5-5ADA7B81EF00}" type="datetime1">
              <a:rPr lang="en-US" smtClean="0"/>
              <a:t>1/27/21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05903E-1193-EC4E-88D9-4FC36B4F3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9E4E3C-56D2-C540-BB0C-7B587DB2F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563B8-D466-154A-AA3A-15E363C70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034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A76F1-0D95-7F49-B4CC-D1FE67A96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9C1094-E0DC-394C-B4DB-B3A0912E5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8462-E805-294C-AA0E-2FD5B582F40F}" type="datetime1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7BDBE5-A39C-E94A-9CEB-F301223E7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A7EC84-6F19-F242-B20A-1045D6329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563B8-D466-154A-AA3A-15E363C70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96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948BA0-71DD-2443-B3B8-A6229252B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4272-60F6-C742-A47D-92AADD50B023}" type="datetime1">
              <a:rPr lang="en-US" smtClean="0"/>
              <a:t>1/27/21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974BE0-DEE1-7C4E-B271-D864233D6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3DF2DA-A56D-B348-BF86-B543427E5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563B8-D466-154A-AA3A-15E363C70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25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46441-4643-594E-8DA9-5629C9B44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F3D07-18CB-4B48-9A57-D61DFFAC0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2B9601-8061-EC40-86BF-516174E2F5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52D89-8C29-D241-A967-AA0F71EEF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192F8-B5B3-BE49-8A3E-423484FAD885}" type="datetime1">
              <a:rPr lang="en-US" smtClean="0"/>
              <a:t>1/27/21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1DC252-1BB8-2840-A3B1-DEB25497E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F66B63-2707-F141-A727-4DE669A32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563B8-D466-154A-AA3A-15E363C70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98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24522-46F2-614D-B569-692FCAA31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AB100B-6E38-5645-ABD9-6A4FE607EB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13AB5F-D77A-E14A-B70D-81420737E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847D5E-109E-094E-8306-241DDD3FB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24C5-65B2-BF46-AFD4-ED69F171814E}" type="datetime1">
              <a:rPr lang="en-US" smtClean="0"/>
              <a:t>1/27/21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C0797-CD0A-F14F-80BD-F83491066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6E745F-2FC3-D44E-BB76-2DC5EFA83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563B8-D466-154A-AA3A-15E363C70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232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BB629C-E305-6946-A507-ACA502A69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40532-3A40-E74B-A66A-DEB2AB28C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14002-FCAE-8C48-B95F-30C501B270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65BCB-5FED-3F41-9043-720BEF5B6BE6}" type="datetime1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4D651-3260-5443-81C8-C682869AE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98134-1C9B-DE49-9716-A3CE732B4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563B8-D466-154A-AA3A-15E363C70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96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https/www.youtube.com/watch?v=HZGCoVF3YvM&amp;t=2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F2999-D429-8A44-BB19-329CE21F96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93763"/>
            <a:ext cx="9144000" cy="23876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Century" panose="02040604050505020304" pitchFamily="18" charset="0"/>
              </a:rPr>
              <a:t>Bayes’ for Beginners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F40E11-0997-4B4C-A566-142337312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10648"/>
            <a:ext cx="9144000" cy="165576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Sylvia Blackmore</a:t>
            </a:r>
          </a:p>
          <a:p>
            <a:pPr algn="r"/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Supervisor: Dr. Peter </a:t>
            </a:r>
            <a:r>
              <a:rPr lang="en-US" dirty="0" err="1">
                <a:solidFill>
                  <a:schemeClr val="bg1"/>
                </a:solidFill>
                <a:latin typeface="Century" panose="02040604050505020304" pitchFamily="18" charset="0"/>
              </a:rPr>
              <a:t>Zeidman</a:t>
            </a:r>
            <a:endParaRPr lang="en-US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pPr algn="r"/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UCL </a:t>
            </a:r>
          </a:p>
          <a:p>
            <a:pPr algn="r"/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January 27</a:t>
            </a:r>
            <a:r>
              <a:rPr lang="en-US" baseline="30000" dirty="0">
                <a:solidFill>
                  <a:schemeClr val="bg1"/>
                </a:solidFill>
                <a:latin typeface="Century" panose="02040604050505020304" pitchFamily="18" charset="0"/>
              </a:rPr>
              <a:t>th </a:t>
            </a:r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8131A-6B94-2245-97C6-03C072579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F3F05F-E730-1E48-9CEF-D2EB3CD9545E}"/>
              </a:ext>
            </a:extLst>
          </p:cNvPr>
          <p:cNvSpPr/>
          <p:nvPr/>
        </p:nvSpPr>
        <p:spPr>
          <a:xfrm>
            <a:off x="3763616" y="6102930"/>
            <a:ext cx="5088835" cy="7487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45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1EEBF-6496-BF40-813A-62504EED4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426" y="61691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Bayes Theorem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D2D5D3-B65A-2649-9579-6B0DA116D0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565" y="1942479"/>
            <a:ext cx="11105322" cy="21265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A7D33A-364F-244C-97C9-405BDBF613F6}"/>
              </a:ext>
            </a:extLst>
          </p:cNvPr>
          <p:cNvSpPr txBox="1"/>
          <p:nvPr/>
        </p:nvSpPr>
        <p:spPr>
          <a:xfrm>
            <a:off x="397565" y="4229799"/>
            <a:ext cx="112510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It lets you quantify and the idea of changing beliefs:</a:t>
            </a:r>
          </a:p>
          <a:p>
            <a:endParaRPr lang="en-US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Scientists can use Bayes’ Theorem to see how much new data validates or invalidates their models</a:t>
            </a:r>
          </a:p>
          <a:p>
            <a:endParaRPr lang="en-US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entury" panose="02040604050505020304" pitchFamily="18" charset="0"/>
              </a:rPr>
              <a:t>Bayesian Statistics </a:t>
            </a:r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allows us to update the beliefs about parameters given experimental results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CADE3A7-B377-A648-9165-A38B4C4B0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</p:spTree>
    <p:extLst>
      <p:ext uri="{BB962C8B-B14F-4D97-AF65-F5344CB8AC3E}">
        <p14:creationId xmlns:p14="http://schemas.microsoft.com/office/powerpoint/2010/main" val="184949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3F0F3-A3E3-C74B-AABE-5D4106C2B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Bayesian 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C1A8A-F111-2244-B5BB-932B00BE3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Century" panose="02040604050505020304" pitchFamily="18" charset="0"/>
              </a:rPr>
              <a:t>Frequentist view: </a:t>
            </a:r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a parameter has one true value. You cannot assign a probability to it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entury" panose="02040604050505020304" pitchFamily="18" charset="0"/>
              </a:rPr>
              <a:t>Bayesian view: </a:t>
            </a:r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You can assign a probabilities to parameters, and use Bayes Theorem’ to infer an unknown parameter in a statistical model</a:t>
            </a:r>
          </a:p>
        </p:txBody>
      </p:sp>
    </p:spTree>
    <p:extLst>
      <p:ext uri="{BB962C8B-B14F-4D97-AF65-F5344CB8AC3E}">
        <p14:creationId xmlns:p14="http://schemas.microsoft.com/office/powerpoint/2010/main" val="2568705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EECEB8-3F43-7446-9E97-7F2D9AD83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2280" y="6371590"/>
            <a:ext cx="5913120" cy="365125"/>
          </a:xfrm>
        </p:spPr>
        <p:txBody>
          <a:bodyPr/>
          <a:lstStyle/>
          <a:p>
            <a:r>
              <a:rPr lang="en-US" dirty="0"/>
              <a:t>Image taken from: </a:t>
            </a:r>
            <a:r>
              <a:rPr lang="en-US" i="1" dirty="0" err="1"/>
              <a:t>Speekenbrink</a:t>
            </a:r>
            <a:r>
              <a:rPr lang="en-US" i="1" dirty="0"/>
              <a:t>, Maarten. </a:t>
            </a:r>
            <a:r>
              <a:rPr lang="en-US" dirty="0"/>
              <a:t>(</a:t>
            </a:r>
            <a:r>
              <a:rPr lang="en-US" i="1" dirty="0"/>
              <a:t>2020, December 15</a:t>
            </a:r>
            <a:r>
              <a:rPr lang="en-US" dirty="0"/>
              <a:t>). Statistics: Data analyzing and modelling. URL https://</a:t>
            </a:r>
            <a:r>
              <a:rPr lang="en-US" dirty="0" err="1"/>
              <a:t>mspeekenbrink.github.io</a:t>
            </a:r>
            <a:r>
              <a:rPr lang="en-US" dirty="0"/>
              <a:t>/</a:t>
            </a:r>
            <a:r>
              <a:rPr lang="en-US" dirty="0" err="1"/>
              <a:t>sdam</a:t>
            </a:r>
            <a:r>
              <a:rPr lang="en-US" dirty="0"/>
              <a:t>-book/introduction-to-</a:t>
            </a:r>
            <a:r>
              <a:rPr lang="en-US" dirty="0" err="1"/>
              <a:t>bayesian</a:t>
            </a:r>
            <a:r>
              <a:rPr lang="en-US" dirty="0"/>
              <a:t>-hypothesis-</a:t>
            </a:r>
            <a:r>
              <a:rPr lang="en-US" dirty="0" err="1"/>
              <a:t>testing.html</a:t>
            </a:r>
            <a:r>
              <a:rPr lang="en-US" dirty="0"/>
              <a:t>=2s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B74063-F9B9-3949-8FF8-19F49FCD90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24" y="939452"/>
            <a:ext cx="8227889" cy="46590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6C1EAF-370D-5A4F-A525-67F401D44A86}"/>
              </a:ext>
            </a:extLst>
          </p:cNvPr>
          <p:cNvSpPr txBox="1"/>
          <p:nvPr/>
        </p:nvSpPr>
        <p:spPr>
          <a:xfrm>
            <a:off x="8915400" y="2358878"/>
            <a:ext cx="32979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The idea of a prior distribution for a parameter is to assign to each possible value of </a:t>
            </a:r>
            <a:r>
              <a:rPr lang="el-GR" dirty="0">
                <a:solidFill>
                  <a:schemeClr val="bg1"/>
                </a:solidFill>
                <a:latin typeface="Century" panose="02040604050505020304" pitchFamily="18" charset="0"/>
              </a:rPr>
              <a:t>θ </a:t>
            </a:r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a “degree of belief” that this is the true value</a:t>
            </a:r>
          </a:p>
        </p:txBody>
      </p:sp>
    </p:spTree>
    <p:extLst>
      <p:ext uri="{BB962C8B-B14F-4D97-AF65-F5344CB8AC3E}">
        <p14:creationId xmlns:p14="http://schemas.microsoft.com/office/powerpoint/2010/main" val="3554860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0C6645-74ED-9046-8A85-EFF93A204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Image taken from: </a:t>
            </a:r>
            <a:r>
              <a:rPr lang="en-US" i="1" dirty="0" err="1"/>
              <a:t>Speekenbrink</a:t>
            </a:r>
            <a:r>
              <a:rPr lang="en-US" i="1" dirty="0"/>
              <a:t>, Maarten. </a:t>
            </a:r>
            <a:r>
              <a:rPr lang="en-US" dirty="0"/>
              <a:t>(</a:t>
            </a:r>
            <a:r>
              <a:rPr lang="en-US" i="1" dirty="0"/>
              <a:t>2020, December 15</a:t>
            </a:r>
            <a:r>
              <a:rPr lang="en-US" dirty="0"/>
              <a:t>). Statistics: Data analyzing and modelling. URL https://</a:t>
            </a:r>
            <a:r>
              <a:rPr lang="en-US" dirty="0" err="1"/>
              <a:t>mspeekenbrink.github.io</a:t>
            </a:r>
            <a:r>
              <a:rPr lang="en-US" dirty="0"/>
              <a:t>/</a:t>
            </a:r>
            <a:r>
              <a:rPr lang="en-US" dirty="0" err="1"/>
              <a:t>sdam</a:t>
            </a:r>
            <a:r>
              <a:rPr lang="en-US" dirty="0"/>
              <a:t>-book/introduction-to-</a:t>
            </a:r>
            <a:r>
              <a:rPr lang="en-US" dirty="0" err="1"/>
              <a:t>bayesian</a:t>
            </a:r>
            <a:r>
              <a:rPr lang="en-US" dirty="0"/>
              <a:t>-hypothesis-</a:t>
            </a:r>
            <a:r>
              <a:rPr lang="en-US" dirty="0" err="1"/>
              <a:t>testing.html</a:t>
            </a:r>
            <a:r>
              <a:rPr lang="en-US" dirty="0"/>
              <a:t>=2s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C27F13-58A0-F045-84ED-8103CDD94DBF}"/>
              </a:ext>
            </a:extLst>
          </p:cNvPr>
          <p:cNvSpPr txBox="1"/>
          <p:nvPr/>
        </p:nvSpPr>
        <p:spPr>
          <a:xfrm>
            <a:off x="8153400" y="847628"/>
            <a:ext cx="37837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Likelihood &gt; 1, the posterior probability is larger than the prior probability,</a:t>
            </a:r>
          </a:p>
          <a:p>
            <a:endParaRPr lang="en-US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Likelihood &lt; 1  posterior probability is lower than the prior probability</a:t>
            </a:r>
          </a:p>
          <a:p>
            <a:endParaRPr lang="en-US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So when a particular value of </a:t>
            </a:r>
            <a:r>
              <a:rPr lang="el-GR" dirty="0">
                <a:solidFill>
                  <a:schemeClr val="bg1"/>
                </a:solidFill>
                <a:latin typeface="Century" panose="02040604050505020304" pitchFamily="18" charset="0"/>
              </a:rPr>
              <a:t>θ </a:t>
            </a:r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assigns a lower likelihood to the data than average, the evidence that this value of </a:t>
            </a:r>
            <a:r>
              <a:rPr lang="el-GR" dirty="0">
                <a:solidFill>
                  <a:schemeClr val="bg1"/>
                </a:solidFill>
                <a:latin typeface="Century" panose="02040604050505020304" pitchFamily="18" charset="0"/>
              </a:rPr>
              <a:t>θ </a:t>
            </a:r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is the true value decreases.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58F0FC-84DE-924F-8812-0332C3A53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588" y="1152394"/>
            <a:ext cx="7670023" cy="434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73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70D18-80B4-FE43-86E4-F6B486050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7BFE2-F889-9545-9DE3-F2F6E9A51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6041"/>
            <a:ext cx="10515600" cy="435133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Century" panose="02040604050505020304" pitchFamily="18" charset="0"/>
              </a:rPr>
              <a:t>3Blue1Brown. (2019, December 22). Bayes Theorem [Video]. YouTube. URL </a:t>
            </a:r>
            <a:r>
              <a:rPr lang="en-US" sz="1800" dirty="0">
                <a:solidFill>
                  <a:schemeClr val="bg1"/>
                </a:solidFill>
                <a:latin typeface="Century" panose="020406040505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http://https://www.youtube.com/watch?v=HZGCoVF3YvM&amp;t=2s</a:t>
            </a:r>
            <a:endParaRPr lang="en-US" sz="1800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endParaRPr lang="en-US" sz="1800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r>
              <a:rPr lang="en-US" sz="1800" i="1" dirty="0" err="1">
                <a:solidFill>
                  <a:schemeClr val="bg1"/>
                </a:solidFill>
              </a:rPr>
              <a:t>Speekenbrink</a:t>
            </a:r>
            <a:r>
              <a:rPr lang="en-US" sz="1800" i="1" dirty="0">
                <a:solidFill>
                  <a:schemeClr val="bg1"/>
                </a:solidFill>
              </a:rPr>
              <a:t>, </a:t>
            </a:r>
            <a:r>
              <a:rPr lang="en-US" sz="1800" dirty="0">
                <a:solidFill>
                  <a:schemeClr val="bg1"/>
                </a:solidFill>
              </a:rPr>
              <a:t>Maarten. (2020, December 15). Statistics: Data analyzing and modelling. URL https://</a:t>
            </a:r>
            <a:r>
              <a:rPr lang="en-US" sz="1800" dirty="0" err="1">
                <a:solidFill>
                  <a:schemeClr val="bg1"/>
                </a:solidFill>
              </a:rPr>
              <a:t>mspeekenbrink.github.io</a:t>
            </a:r>
            <a:r>
              <a:rPr lang="en-US" sz="1800" dirty="0">
                <a:solidFill>
                  <a:schemeClr val="bg1"/>
                </a:solidFill>
              </a:rPr>
              <a:t>/</a:t>
            </a:r>
            <a:r>
              <a:rPr lang="en-US" sz="1800" dirty="0" err="1">
                <a:solidFill>
                  <a:schemeClr val="bg1"/>
                </a:solidFill>
              </a:rPr>
              <a:t>sdam</a:t>
            </a:r>
            <a:r>
              <a:rPr lang="en-US" sz="1800" dirty="0">
                <a:solidFill>
                  <a:schemeClr val="bg1"/>
                </a:solidFill>
              </a:rPr>
              <a:t>-book/introduction-to-</a:t>
            </a:r>
            <a:r>
              <a:rPr lang="en-US" sz="1800" dirty="0" err="1">
                <a:solidFill>
                  <a:schemeClr val="bg1"/>
                </a:solidFill>
              </a:rPr>
              <a:t>bayesian</a:t>
            </a:r>
            <a:r>
              <a:rPr lang="en-US" sz="1800" dirty="0">
                <a:solidFill>
                  <a:schemeClr val="bg1"/>
                </a:solidFill>
              </a:rPr>
              <a:t>-hypothesis-</a:t>
            </a:r>
            <a:r>
              <a:rPr lang="en-US" sz="1800" dirty="0" err="1">
                <a:solidFill>
                  <a:schemeClr val="bg1"/>
                </a:solidFill>
              </a:rPr>
              <a:t>testing.html</a:t>
            </a:r>
            <a:r>
              <a:rPr lang="en-US" sz="1800" dirty="0">
                <a:solidFill>
                  <a:schemeClr val="bg1"/>
                </a:solidFill>
              </a:rPr>
              <a:t>=2s</a:t>
            </a:r>
          </a:p>
          <a:p>
            <a:endParaRPr lang="en-US" sz="1800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endParaRPr lang="en-US" sz="1800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endParaRPr lang="en-US" sz="1800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pPr marL="0" indent="0">
              <a:buNone/>
            </a:pPr>
            <a:endParaRPr lang="en-US" sz="18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333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0168B-6C68-AB41-A7CA-A54220100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Introduction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19BBCEF-A786-A042-B23A-12333BB124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089900" y="1820532"/>
            <a:ext cx="3263900" cy="34163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4B2AE7-0206-964C-904A-07C59C6426B7}"/>
              </a:ext>
            </a:extLst>
          </p:cNvPr>
          <p:cNvSpPr txBox="1"/>
          <p:nvPr/>
        </p:nvSpPr>
        <p:spPr>
          <a:xfrm>
            <a:off x="838200" y="2003461"/>
            <a:ext cx="62406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Century" panose="02040604050505020304" pitchFamily="18" charset="0"/>
              </a:rPr>
              <a:t>Rev. Thomas Bayes (1763)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Century" panose="02040604050505020304" pitchFamily="18" charset="0"/>
              </a:rPr>
              <a:t>Conditional probability – probability of event A, </a:t>
            </a:r>
            <a:r>
              <a:rPr lang="en-US" sz="2400" i="1" dirty="0">
                <a:solidFill>
                  <a:schemeClr val="bg1"/>
                </a:solidFill>
                <a:latin typeface="Century" panose="02040604050505020304" pitchFamily="18" charset="0"/>
              </a:rPr>
              <a:t>given </a:t>
            </a:r>
            <a:r>
              <a:rPr lang="en-US" sz="2400" dirty="0">
                <a:solidFill>
                  <a:schemeClr val="bg1"/>
                </a:solidFill>
                <a:latin typeface="Century" panose="02040604050505020304" pitchFamily="18" charset="0"/>
              </a:rPr>
              <a:t>event 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8FE3C9E-291B-D049-AF4E-1D21AD2899E1}"/>
                  </a:ext>
                </a:extLst>
              </p:cNvPr>
              <p:cNvSpPr txBox="1"/>
              <p:nvPr/>
            </p:nvSpPr>
            <p:spPr>
              <a:xfrm>
                <a:off x="1095030" y="3936907"/>
                <a:ext cx="3358017" cy="7822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Ρ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</m:t>
                          </m:r>
                        </m:e>
                      </m:d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B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A</m:t>
                              </m:r>
                            </m:e>
                          </m:d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</m:t>
                          </m:r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8FE3C9E-291B-D049-AF4E-1D21AD2899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030" y="3936907"/>
                <a:ext cx="3358017" cy="782265"/>
              </a:xfrm>
              <a:prstGeom prst="rect">
                <a:avLst/>
              </a:prstGeom>
              <a:blipFill>
                <a:blip r:embed="rId4"/>
                <a:stretch>
                  <a:fillRect r="-1128" b="-15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E99E43-4791-2D40-A686-D55322570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Image taken from: 3Blue1Brown. (2019, December 22). Bayes Theorem [Video]. YouTube. URL http://https://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=HZGCoVF3YvM&amp;t=2s</a:t>
            </a:r>
          </a:p>
        </p:txBody>
      </p:sp>
    </p:spTree>
    <p:extLst>
      <p:ext uri="{BB962C8B-B14F-4D97-AF65-F5344CB8AC3E}">
        <p14:creationId xmlns:p14="http://schemas.microsoft.com/office/powerpoint/2010/main" val="4178201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626CB-5D52-2A4A-8BE2-9C47713EB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Century" panose="02040604050505020304" pitchFamily="18" charset="0"/>
              </a:rPr>
              <a:t>Bayes’ Theorem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D5B5103-6A7E-E043-8952-F2B095D74C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383796" y="5293814"/>
            <a:ext cx="713572" cy="69248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974039-0057-B845-A728-EF4B73781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3812" y="5876980"/>
            <a:ext cx="1653540" cy="4621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A733C62-620D-604D-BCD7-3FBC721C9231}"/>
                  </a:ext>
                </a:extLst>
              </p:cNvPr>
              <p:cNvSpPr txBox="1"/>
              <p:nvPr/>
            </p:nvSpPr>
            <p:spPr>
              <a:xfrm>
                <a:off x="838200" y="1560155"/>
                <a:ext cx="3358017" cy="7822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Ρ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</m:t>
                          </m:r>
                        </m:e>
                      </m:d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B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A</m:t>
                              </m:r>
                            </m:e>
                          </m:d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</m:t>
                          </m:r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  <a:latin typeface="Century" panose="020406040505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A733C62-620D-604D-BCD7-3FBC721C92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560155"/>
                <a:ext cx="3358017" cy="782265"/>
              </a:xfrm>
              <a:prstGeom prst="rect">
                <a:avLst/>
              </a:prstGeom>
              <a:blipFill>
                <a:blip r:embed="rId5"/>
                <a:stretch>
                  <a:fillRect t="-1613" r="-1509" b="-17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1F23E31-DEB8-8940-8FE2-BA6504492CBE}"/>
                  </a:ext>
                </a:extLst>
              </p:cNvPr>
              <p:cNvSpPr txBox="1"/>
              <p:nvPr/>
            </p:nvSpPr>
            <p:spPr>
              <a:xfrm>
                <a:off x="5332288" y="1526886"/>
                <a:ext cx="3358017" cy="7912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Ρ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</m:d>
                      <m:r>
                        <a:rPr lang="en-US" sz="2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  <m:r>
                            <a:rPr lang="en-US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  <a:latin typeface="Century" panose="020406040505050203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1F23E31-DEB8-8940-8FE2-BA6504492C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2288" y="1526886"/>
                <a:ext cx="3358017" cy="791242"/>
              </a:xfrm>
              <a:prstGeom prst="rect">
                <a:avLst/>
              </a:prstGeom>
              <a:blipFill>
                <a:blip r:embed="rId6"/>
                <a:stretch>
                  <a:fillRect l="-758" t="-1587" r="-1894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81329776-4CA5-114E-9F37-B5242DA13D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" y="3087016"/>
            <a:ext cx="4479477" cy="22150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B1599B-6151-9944-8C81-1C1E1787FD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59312" y="3479889"/>
            <a:ext cx="1073375" cy="126052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46263D2-2464-5D44-9856-3DD3750A27CA}"/>
              </a:ext>
            </a:extLst>
          </p:cNvPr>
          <p:cNvSpPr txBox="1"/>
          <p:nvPr/>
        </p:nvSpPr>
        <p:spPr>
          <a:xfrm>
            <a:off x="1837931" y="5340364"/>
            <a:ext cx="456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  <a:latin typeface="Century" panose="02040604050505020304" pitchFamily="18" charset="0"/>
              </a:rPr>
              <a:t>Khaneman</a:t>
            </a:r>
            <a:r>
              <a:rPr lang="en-US" sz="2000" dirty="0">
                <a:solidFill>
                  <a:schemeClr val="bg1"/>
                </a:solidFill>
                <a:latin typeface="Century" panose="02040604050505020304" pitchFamily="18" charset="0"/>
              </a:rPr>
              <a:t> &amp; Tversky (1973)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6FB520-F149-9F4E-9687-FB2149BBF1DF}"/>
              </a:ext>
            </a:extLst>
          </p:cNvPr>
          <p:cNvSpPr txBox="1"/>
          <p:nvPr/>
        </p:nvSpPr>
        <p:spPr>
          <a:xfrm>
            <a:off x="7143063" y="3594375"/>
            <a:ext cx="195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Is Steve</a:t>
            </a:r>
          </a:p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more likely </a:t>
            </a:r>
          </a:p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to be a librarian </a:t>
            </a:r>
          </a:p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or a farmer?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D2C595-9E99-DC48-B386-3CC8187FE7DA}"/>
              </a:ext>
            </a:extLst>
          </p:cNvPr>
          <p:cNvSpPr txBox="1"/>
          <p:nvPr/>
        </p:nvSpPr>
        <p:spPr>
          <a:xfrm>
            <a:off x="9407328" y="3232990"/>
            <a:ext cx="1946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Most people say Steve is more likely to be a librarian (90%) than a farmer (10%).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3BE1FC5F-90DA-AE4C-8113-04A954F07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</p:spTree>
    <p:extLst>
      <p:ext uri="{BB962C8B-B14F-4D97-AF65-F5344CB8AC3E}">
        <p14:creationId xmlns:p14="http://schemas.microsoft.com/office/powerpoint/2010/main" val="397468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2DF92C-4C5E-6C47-857D-93F03EABCD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590" y="2632878"/>
            <a:ext cx="9177560" cy="13279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74CAC6-656E-3244-BAF5-A3B18F0CFFC7}"/>
              </a:ext>
            </a:extLst>
          </p:cNvPr>
          <p:cNvSpPr txBox="1"/>
          <p:nvPr/>
        </p:nvSpPr>
        <p:spPr>
          <a:xfrm>
            <a:off x="1379590" y="4364651"/>
            <a:ext cx="6104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Century" panose="02040604050505020304" pitchFamily="18" charset="0"/>
              </a:rPr>
              <a:t>1 librarian : 20 farmers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C04678-A238-5943-9657-43E83DBAC59F}"/>
              </a:ext>
            </a:extLst>
          </p:cNvPr>
          <p:cNvSpPr txBox="1"/>
          <p:nvPr/>
        </p:nvSpPr>
        <p:spPr>
          <a:xfrm>
            <a:off x="5779005" y="4226151"/>
            <a:ext cx="5215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entury" panose="02040604050505020304" pitchFamily="18" charset="0"/>
              </a:rPr>
              <a:t>You are not expected to know these exact numbers, but perhaps you should consider this ratio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4FCBC7-D831-2044-A76D-BDD4836A7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157" y="465007"/>
            <a:ext cx="5748130" cy="496266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bg1"/>
                </a:solidFill>
                <a:latin typeface="Century" panose="02040604050505020304" pitchFamily="18" charset="0"/>
              </a:rPr>
              <a:t>Khaneman</a:t>
            </a:r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 &amp; Tversky: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9C5460-63F0-7743-9FBE-CF7412C2421A}"/>
              </a:ext>
            </a:extLst>
          </p:cNvPr>
          <p:cNvSpPr txBox="1"/>
          <p:nvPr/>
        </p:nvSpPr>
        <p:spPr>
          <a:xfrm>
            <a:off x="573156" y="1136535"/>
            <a:ext cx="808051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bg1"/>
                </a:solidFill>
                <a:latin typeface="Century" panose="02040604050505020304" pitchFamily="18" charset="0"/>
              </a:rPr>
              <a:t>Most people don’t think to incorporate information about the ratio of librarians to farmers in their judgements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BB4FD51-35D0-CA4B-8166-25CD068AE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</p:spTree>
    <p:extLst>
      <p:ext uri="{BB962C8B-B14F-4D97-AF65-F5344CB8AC3E}">
        <p14:creationId xmlns:p14="http://schemas.microsoft.com/office/powerpoint/2010/main" val="1120525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78ED9EB-655F-474F-859A-631085422D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342" y="1494096"/>
            <a:ext cx="5998684" cy="38389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04AB76A-5C86-024C-911B-3A277D759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3470" y="1494096"/>
            <a:ext cx="4479477" cy="2215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CC9E39F-00C3-564B-A531-25A4F408BB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0553" y="3943715"/>
            <a:ext cx="1073375" cy="126052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F37AD7D8-70F2-394E-BBCE-FD45E668E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896" y="601455"/>
            <a:ext cx="5748130" cy="49626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Representative sample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2AD80B27-A369-BA43-B092-69B81FB7F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</p:spTree>
    <p:extLst>
      <p:ext uri="{BB962C8B-B14F-4D97-AF65-F5344CB8AC3E}">
        <p14:creationId xmlns:p14="http://schemas.microsoft.com/office/powerpoint/2010/main" val="3152614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B69D3-289E-DF4A-BE7A-D23241633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356" y="643564"/>
            <a:ext cx="5748130" cy="49626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Updating prior beliefs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CA97E8-24DF-8049-ABE5-B9242EB15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74" y="1851340"/>
            <a:ext cx="5761383" cy="31712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4AAED4-500E-D744-B2A8-32BD4540E712}"/>
              </a:ext>
            </a:extLst>
          </p:cNvPr>
          <p:cNvSpPr txBox="1"/>
          <p:nvPr/>
        </p:nvSpPr>
        <p:spPr>
          <a:xfrm>
            <a:off x="470450" y="5536421"/>
            <a:ext cx="6029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You think:  40% librarians fit this description </a:t>
            </a:r>
          </a:p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	  10% farmers fit this description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5AFF770-5CE4-224E-82CA-9AE8C984C46E}"/>
                  </a:ext>
                </a:extLst>
              </p:cNvPr>
              <p:cNvSpPr txBox="1"/>
              <p:nvPr/>
            </p:nvSpPr>
            <p:spPr>
              <a:xfrm>
                <a:off x="6440554" y="1841030"/>
                <a:ext cx="5353878" cy="3922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Librarian</m:t>
                        </m:r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given</m:t>
                        </m:r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desc</m:t>
                        </m:r>
                        <m:r>
                          <m:rPr>
                            <m:sty m:val="p"/>
                          </m:r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iption</m:t>
                        </m:r>
                      </m:e>
                    </m:d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4+20</m:t>
                        </m:r>
                      </m:den>
                    </m:f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bg1"/>
                    </a:solidFill>
                    <a:latin typeface="Century" panose="02040604050505020304" pitchFamily="18" charset="0"/>
                    <a:ea typeface="Cambria Math" panose="02040503050406030204" pitchFamily="18" charset="0"/>
                  </a:rPr>
                  <a:t> = 16.7%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5AFF770-5CE4-224E-82CA-9AE8C984C4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0554" y="1841030"/>
                <a:ext cx="5353878" cy="392287"/>
              </a:xfrm>
              <a:prstGeom prst="rect">
                <a:avLst/>
              </a:prstGeom>
              <a:blipFill>
                <a:blip r:embed="rId4"/>
                <a:stretch>
                  <a:fillRect l="-1182" t="-6250" b="-15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9A4735F-943C-AA42-9067-6BCA5B38C38E}"/>
              </a:ext>
            </a:extLst>
          </p:cNvPr>
          <p:cNvSpPr txBox="1"/>
          <p:nvPr/>
        </p:nvSpPr>
        <p:spPr>
          <a:xfrm>
            <a:off x="6500189" y="2747164"/>
            <a:ext cx="4985872" cy="120032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Even if you that librarians are 4x as likely to fit this description, this is not enough to surmount the fact that there are 20 farmers to every librarian</a:t>
            </a: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B780D0BE-5D81-EB4F-9614-4167612B89B4}"/>
              </a:ext>
            </a:extLst>
          </p:cNvPr>
          <p:cNvSpPr/>
          <p:nvPr/>
        </p:nvSpPr>
        <p:spPr>
          <a:xfrm>
            <a:off x="8746432" y="4077328"/>
            <a:ext cx="371061" cy="5565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44C8D4-D628-5F41-9B5A-6A39830DCBCC}"/>
              </a:ext>
            </a:extLst>
          </p:cNvPr>
          <p:cNvSpPr txBox="1"/>
          <p:nvPr/>
        </p:nvSpPr>
        <p:spPr>
          <a:xfrm>
            <a:off x="6500189" y="4853627"/>
            <a:ext cx="5234609" cy="92333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New evidence does not update your beliefs in a vacuum;</a:t>
            </a:r>
          </a:p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New evidence </a:t>
            </a:r>
            <a:r>
              <a:rPr lang="en-US" b="1" dirty="0">
                <a:solidFill>
                  <a:schemeClr val="bg1"/>
                </a:solidFill>
                <a:latin typeface="Century" panose="02040604050505020304" pitchFamily="18" charset="0"/>
              </a:rPr>
              <a:t>updates prior beliefs</a:t>
            </a:r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 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BD77AC7-706E-9D44-8412-088EA6462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</p:spTree>
    <p:extLst>
      <p:ext uri="{BB962C8B-B14F-4D97-AF65-F5344CB8AC3E}">
        <p14:creationId xmlns:p14="http://schemas.microsoft.com/office/powerpoint/2010/main" val="1007292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D4075-EE91-CD45-9074-10863856E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36" y="325369"/>
            <a:ext cx="10200861" cy="92033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New evidence restricts the space of possibilities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DC3284-2891-4543-A30C-29B69B2D7D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170" y="1493219"/>
            <a:ext cx="9376595" cy="4457184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49E436-2D59-AC46-AE44-319A6C6C7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</p:spTree>
    <p:extLst>
      <p:ext uri="{BB962C8B-B14F-4D97-AF65-F5344CB8AC3E}">
        <p14:creationId xmlns:p14="http://schemas.microsoft.com/office/powerpoint/2010/main" val="3771423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B5D56-BF35-9242-A72E-476A8D25F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8644174" cy="1089657"/>
          </a:xfrm>
        </p:spPr>
        <p:txBody>
          <a:bodyPr/>
          <a:lstStyle/>
          <a:p>
            <a:r>
              <a:rPr lang="en-US" dirty="0">
                <a:latin typeface="Century" panose="02040604050505020304" pitchFamily="18" charset="0"/>
              </a:rPr>
              <a:t>Formula Bayes 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B28BA5-D99C-CC47-A192-A0CF41DDF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521" y="544828"/>
            <a:ext cx="10474957" cy="5691118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E21CF2-4118-D84C-B383-998953F10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</p:spTree>
    <p:extLst>
      <p:ext uri="{BB962C8B-B14F-4D97-AF65-F5344CB8AC3E}">
        <p14:creationId xmlns:p14="http://schemas.microsoft.com/office/powerpoint/2010/main" val="2345074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BAD6C05-581E-9242-B654-2A8FFA18A0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652079"/>
            <a:ext cx="7935179" cy="51974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36937A-F29D-1F4F-8A6C-7A5088781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3819" y="652079"/>
            <a:ext cx="5188714" cy="2003563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B66BF32-DB5E-6045-9611-B0A829E2C9CA}"/>
              </a:ext>
            </a:extLst>
          </p:cNvPr>
          <p:cNvCxnSpPr/>
          <p:nvPr/>
        </p:nvCxnSpPr>
        <p:spPr>
          <a:xfrm>
            <a:off x="7160064" y="1269547"/>
            <a:ext cx="344557" cy="3843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EF2E8F-0460-7B42-89CD-D0981DD4BD73}"/>
              </a:ext>
            </a:extLst>
          </p:cNvPr>
          <p:cNvCxnSpPr/>
          <p:nvPr/>
        </p:nvCxnSpPr>
        <p:spPr>
          <a:xfrm>
            <a:off x="6093264" y="1674980"/>
            <a:ext cx="344557" cy="3843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16DA561-75DA-B946-AC08-0BE906AAC6A4}"/>
              </a:ext>
            </a:extLst>
          </p:cNvPr>
          <p:cNvCxnSpPr/>
          <p:nvPr/>
        </p:nvCxnSpPr>
        <p:spPr>
          <a:xfrm>
            <a:off x="8402318" y="1677463"/>
            <a:ext cx="344557" cy="3843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04B45BE3-D2E9-D043-89BB-6E9AB0165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8644174" cy="1089657"/>
          </a:xfrm>
        </p:spPr>
        <p:txBody>
          <a:bodyPr/>
          <a:lstStyle/>
          <a:p>
            <a:r>
              <a:rPr lang="en-US" dirty="0">
                <a:latin typeface="Century" panose="02040604050505020304" pitchFamily="18" charset="0"/>
              </a:rPr>
              <a:t>Formula Bayes 2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AD84053-8329-3B4B-A452-F5133CB35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Image taken from: 3Blue1Brown. (2019, December 22). Bayes Theorem [Video]. YouTube. URL http://https://www.youtube.com/watch?v=HZGCoVF3YvM&amp;t=2s</a:t>
            </a:r>
          </a:p>
        </p:txBody>
      </p:sp>
    </p:spTree>
    <p:extLst>
      <p:ext uri="{BB962C8B-B14F-4D97-AF65-F5344CB8AC3E}">
        <p14:creationId xmlns:p14="http://schemas.microsoft.com/office/powerpoint/2010/main" val="1879939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FA3A3F63AB5A4CB7545F4A4F5DA748" ma:contentTypeVersion="2" ma:contentTypeDescription="Create a new document." ma:contentTypeScope="" ma:versionID="0907ab3424ab251955d3bb29ee8ee42b">
  <xsd:schema xmlns:xsd="http://www.w3.org/2001/XMLSchema" xmlns:xs="http://www.w3.org/2001/XMLSchema" xmlns:p="http://schemas.microsoft.com/office/2006/metadata/properties" xmlns:ns2="46f2f5ee-1d06-48d0-a48b-171d8a5db8c4" targetNamespace="http://schemas.microsoft.com/office/2006/metadata/properties" ma:root="true" ma:fieldsID="429bfd4e8128900a64048569163e494e" ns2:_="">
    <xsd:import namespace="46f2f5ee-1d06-48d0-a48b-171d8a5db8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f2f5ee-1d06-48d0-a48b-171d8a5db8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7384E0-6CE1-4CAD-863C-F1F91C6DAB53}"/>
</file>

<file path=customXml/itemProps2.xml><?xml version="1.0" encoding="utf-8"?>
<ds:datastoreItem xmlns:ds="http://schemas.openxmlformats.org/officeDocument/2006/customXml" ds:itemID="{0BA20C4D-D63C-4295-8960-66C0D115ED60}"/>
</file>

<file path=customXml/itemProps3.xml><?xml version="1.0" encoding="utf-8"?>
<ds:datastoreItem xmlns:ds="http://schemas.openxmlformats.org/officeDocument/2006/customXml" ds:itemID="{F5B08B7D-0FAF-4A8C-88ED-96303C2556FE}"/>
</file>

<file path=docProps/app.xml><?xml version="1.0" encoding="utf-8"?>
<Properties xmlns="http://schemas.openxmlformats.org/officeDocument/2006/extended-properties" xmlns:vt="http://schemas.openxmlformats.org/officeDocument/2006/docPropsVTypes">
  <Template>{C9FB23EE-73D7-0F4F-A58B-3BF4D57C23F6}tf10001063</Template>
  <TotalTime>712</TotalTime>
  <Words>946</Words>
  <Application>Microsoft Macintosh PowerPoint</Application>
  <PresentationFormat>Widescreen</PresentationFormat>
  <Paragraphs>86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Century</vt:lpstr>
      <vt:lpstr>Office Theme</vt:lpstr>
      <vt:lpstr>Bayes’ for Beginners</vt:lpstr>
      <vt:lpstr>Introduction</vt:lpstr>
      <vt:lpstr>Bayes’ Theorem</vt:lpstr>
      <vt:lpstr>Khaneman &amp; Tversky:</vt:lpstr>
      <vt:lpstr>Representative sample</vt:lpstr>
      <vt:lpstr>Updating prior beliefs</vt:lpstr>
      <vt:lpstr>New evidence restricts the space of possibilities</vt:lpstr>
      <vt:lpstr>Formula Bayes 1</vt:lpstr>
      <vt:lpstr>Formula Bayes 2</vt:lpstr>
      <vt:lpstr>Bayes Theorem</vt:lpstr>
      <vt:lpstr>Bayesian Statistics</vt:lpstr>
      <vt:lpstr>PowerPoint Presentation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Bayes for Beginners</dc:title>
  <dc:creator>Sylvia Blackmore</dc:creator>
  <cp:lastModifiedBy>Sylvia Blackmore</cp:lastModifiedBy>
  <cp:revision>29</cp:revision>
  <dcterms:created xsi:type="dcterms:W3CDTF">2021-01-26T13:40:30Z</dcterms:created>
  <dcterms:modified xsi:type="dcterms:W3CDTF">2021-01-27T11:54:37Z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0x010100D8FA3A3F63AB5A4CB7545F4A4F5DA748</vt:lpwstr>
  </property>
</Properties>
</file>