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ppt/tags/tag9.xml" ContentType="application/vnd.openxmlformats-officedocument.presentationml.tags+xml"/>
  <Override PartName="/ppt/tags/tag11.xml" ContentType="application/vnd.openxmlformats-officedocument.presentationml.tags+xml"/>
  <Override PartName="/docProps/app.xml" ContentType="application/vnd.openxmlformats-officedocument.extended-propertie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36"/>
  </p:notesMasterIdLst>
  <p:sldIdLst>
    <p:sldId id="256" r:id="rId2"/>
    <p:sldId id="258" r:id="rId3"/>
    <p:sldId id="274" r:id="rId4"/>
    <p:sldId id="260" r:id="rId5"/>
    <p:sldId id="277" r:id="rId6"/>
    <p:sldId id="278" r:id="rId7"/>
    <p:sldId id="261" r:id="rId8"/>
    <p:sldId id="305" r:id="rId9"/>
    <p:sldId id="306" r:id="rId10"/>
    <p:sldId id="307" r:id="rId11"/>
    <p:sldId id="269" r:id="rId12"/>
    <p:sldId id="281" r:id="rId13"/>
    <p:sldId id="268" r:id="rId14"/>
    <p:sldId id="271" r:id="rId15"/>
    <p:sldId id="270" r:id="rId16"/>
    <p:sldId id="279" r:id="rId17"/>
    <p:sldId id="286" r:id="rId18"/>
    <p:sldId id="287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300" r:id="rId30"/>
    <p:sldId id="301" r:id="rId31"/>
    <p:sldId id="302" r:id="rId32"/>
    <p:sldId id="308" r:id="rId33"/>
    <p:sldId id="309" r:id="rId34"/>
    <p:sldId id="31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55" autoAdjust="0"/>
    <p:restoredTop sz="76290" autoAdjust="0"/>
  </p:normalViewPr>
  <p:slideViewPr>
    <p:cSldViewPr snapToGrid="0">
      <p:cViewPr>
        <p:scale>
          <a:sx n="66" d="100"/>
          <a:sy n="66" d="100"/>
        </p:scale>
        <p:origin x="16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0CB12-0DA4-1945-B75F-1EB8A86BF74B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02DA7-778B-1845-BB89-E7FC85AA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8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55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27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49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4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5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7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602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15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45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20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45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53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63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816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34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538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Higher smoothing value, big</a:t>
            </a:r>
            <a:r>
              <a:rPr lang="en-GB" baseline="0" dirty="0" smtClean="0"/>
              <a:t> FWHM – less RESELs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98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31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9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31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342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818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7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97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FE57B-E7DC-496E-A1D6-AFACCEA20BD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6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2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25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73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89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8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02DA7-778B-1845-BB89-E7FC85AA4C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8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8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2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35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09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37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92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1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4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67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BC3721-FBAD-4082-8D98-1AD8D2FC5A1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B9F76E-8B1E-4701-96F0-CFAB461AE20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5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2.emf"/><Relationship Id="rId5" Type="http://schemas.openxmlformats.org/officeDocument/2006/relationships/image" Target="../media/image31.gif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10" Type="http://schemas.openxmlformats.org/officeDocument/2006/relationships/image" Target="../media/image220.png"/><Relationship Id="rId4" Type="http://schemas.openxmlformats.org/officeDocument/2006/relationships/image" Target="../media/image34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central.ucl.ac.uk/Player/2938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v0HePjQAD8&amp;t=678s" TargetMode="External"/><Relationship Id="rId4" Type="http://schemas.openxmlformats.org/officeDocument/2006/relationships/hyperlink" Target="https://mediacentral.ucl.ac.uk/Play/399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C32F-145B-4E44-94FF-B2370525C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Random Field Theory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54580-6091-4BB6-8392-046A674E8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799405"/>
          </a:xfrm>
        </p:spPr>
        <p:txBody>
          <a:bodyPr>
            <a:normAutofit/>
          </a:bodyPr>
          <a:lstStyle/>
          <a:p>
            <a:r>
              <a:rPr lang="en-GB" dirty="0" smtClean="0"/>
              <a:t>Sarah Alobaidi, Letitia Schneider</a:t>
            </a:r>
            <a:r>
              <a:rPr lang="en-GB" dirty="0" smtClean="0"/>
              <a:t> &amp; Pia Brinkmann </a:t>
            </a:r>
            <a:endParaRPr lang="en-GB" dirty="0"/>
          </a:p>
          <a:p>
            <a:r>
              <a:rPr lang="en-GB" dirty="0" smtClean="0"/>
              <a:t>Methods </a:t>
            </a:r>
            <a:r>
              <a:rPr lang="en-GB" dirty="0"/>
              <a:t>for </a:t>
            </a:r>
            <a:r>
              <a:rPr lang="en-GB" dirty="0" smtClean="0"/>
              <a:t>Dummies (</a:t>
            </a:r>
            <a:r>
              <a:rPr lang="en-GB" dirty="0" err="1" smtClean="0"/>
              <a:t>mfD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083" y="178781"/>
            <a:ext cx="5454726" cy="289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6"/>
    </mc:Choice>
    <mc:Fallback xmlns="">
      <p:transition spd="slow" advTm="315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E61146-302D-3F4C-B702-504D2B52E25E}"/>
              </a:ext>
            </a:extLst>
          </p:cNvPr>
          <p:cNvSpPr/>
          <p:nvPr/>
        </p:nvSpPr>
        <p:spPr>
          <a:xfrm>
            <a:off x="3028950" y="4755625"/>
            <a:ext cx="5848350" cy="89535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27DE2-936C-2C4B-9FE8-7B3F763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19" y="79342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latin typeface="+mn-lt"/>
              </a:rPr>
              <a:t/>
            </a:r>
            <a:br>
              <a:rPr lang="en-GB" sz="3200" b="1" dirty="0">
                <a:latin typeface="+mn-lt"/>
              </a:rPr>
            </a:br>
            <a:r>
              <a:rPr lang="en-GB" sz="3200" b="1" dirty="0">
                <a:latin typeface="+mn-lt"/>
              </a:rPr>
              <a:t/>
            </a:r>
            <a:br>
              <a:rPr lang="en-GB" sz="3200" b="1" dirty="0">
                <a:latin typeface="+mn-lt"/>
              </a:rPr>
            </a:br>
            <a:r>
              <a:rPr lang="en-GB" sz="3200" b="1" dirty="0">
                <a:latin typeface="+mn-lt"/>
              </a:rPr>
              <a:t/>
            </a:r>
            <a:br>
              <a:rPr lang="en-GB" sz="3200" b="1" dirty="0">
                <a:latin typeface="+mn-lt"/>
              </a:rPr>
            </a:br>
            <a:r>
              <a:rPr lang="en-GB" sz="3600" b="1" dirty="0">
                <a:solidFill>
                  <a:schemeClr val="tx1"/>
                </a:solidFill>
                <a:latin typeface="+mn-lt"/>
              </a:rPr>
              <a:t>Measures of Error : Family-wise Error-Rate (</a:t>
            </a:r>
            <a:r>
              <a:rPr lang="en-GB" sz="3600" b="1" i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GB" sz="3600" b="1" i="1" baseline="-25000" dirty="0">
                <a:solidFill>
                  <a:schemeClr val="tx1"/>
                </a:solidFill>
                <a:latin typeface="+mn-lt"/>
              </a:rPr>
              <a:t>FWE</a:t>
            </a:r>
            <a:r>
              <a:rPr lang="en-GB" sz="3600" b="1" dirty="0">
                <a:solidFill>
                  <a:schemeClr val="tx1"/>
                </a:solidFill>
                <a:latin typeface="+mn-lt"/>
              </a:rPr>
              <a:t>)</a:t>
            </a:r>
            <a:r>
              <a:rPr lang="en-GB" b="1" dirty="0"/>
              <a:t/>
            </a:r>
            <a:br>
              <a:rPr lang="en-GB" b="1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ECB52-59B1-8D46-9BBB-2039845F64F5}"/>
              </a:ext>
            </a:extLst>
          </p:cNvPr>
          <p:cNvSpPr/>
          <p:nvPr/>
        </p:nvSpPr>
        <p:spPr>
          <a:xfrm>
            <a:off x="3337396" y="5018634"/>
            <a:ext cx="7097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Controls probability of </a:t>
            </a:r>
            <a:r>
              <a:rPr lang="en-GB" i="1" u="sng" dirty="0">
                <a:solidFill>
                  <a:schemeClr val="bg1"/>
                </a:solidFill>
              </a:rPr>
              <a:t>any</a:t>
            </a:r>
            <a:r>
              <a:rPr lang="en-GB" i="1" dirty="0">
                <a:solidFill>
                  <a:schemeClr val="bg1"/>
                </a:solidFill>
              </a:rPr>
              <a:t> false positives in a family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83C93-0A9C-7E4E-A4B6-33D1B689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98" b="32885"/>
          <a:stretch/>
        </p:blipFill>
        <p:spPr>
          <a:xfrm>
            <a:off x="990756" y="2102375"/>
            <a:ext cx="10203125" cy="20516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CF34AC-09F8-9943-ACE1-06288232F1B2}"/>
              </a:ext>
            </a:extLst>
          </p:cNvPr>
          <p:cNvCxnSpPr>
            <a:cxnSpLocks/>
          </p:cNvCxnSpPr>
          <p:nvPr/>
        </p:nvCxnSpPr>
        <p:spPr>
          <a:xfrm flipV="1">
            <a:off x="8632031" y="3502687"/>
            <a:ext cx="490537" cy="1121433"/>
          </a:xfrm>
          <a:prstGeom prst="straightConnector1">
            <a:avLst/>
          </a:prstGeom>
          <a:ln w="38100">
            <a:solidFill>
              <a:srgbClr val="7D14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5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70"/>
    </mc:Choice>
    <mc:Fallback xmlns="">
      <p:transition spd="slow" advTm="11217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72DF-82D4-B144-B92E-D122F8AB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+mn-lt"/>
              </a:rPr>
              <a:t>Multiple Comparisons Problem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675656-2F48-344D-9C52-B6092F6670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68737"/>
            <a:ext cx="6431280" cy="349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0B6DAD-7483-5646-BBD3-85EF6DF2DD8D}"/>
              </a:ext>
            </a:extLst>
          </p:cNvPr>
          <p:cNvSpPr/>
          <p:nvPr/>
        </p:nvSpPr>
        <p:spPr>
          <a:xfrm>
            <a:off x="685878" y="2760207"/>
            <a:ext cx="3801060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anchor="b">
            <a:spAutoFit/>
          </a:bodyPr>
          <a:lstStyle/>
          <a:p>
            <a:pPr algn="ctr"/>
            <a:r>
              <a:rPr lang="en-GB" i="1" dirty="0"/>
              <a:t>Task &gt; Rest </a:t>
            </a:r>
            <a:r>
              <a:rPr lang="en-GB" dirty="0"/>
              <a:t>contrast in a mentalisation paradigm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DA812-BE23-3F41-96BA-3371B46C81FE}"/>
              </a:ext>
            </a:extLst>
          </p:cNvPr>
          <p:cNvSpPr txBox="1"/>
          <p:nvPr/>
        </p:nvSpPr>
        <p:spPr>
          <a:xfrm>
            <a:off x="685880" y="2268737"/>
            <a:ext cx="19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b="1" u="sng" dirty="0"/>
              <a:t>Bennett et al. 2009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F1D5DC-A872-A242-9CF2-0453BC65BEC9}"/>
              </a:ext>
            </a:extLst>
          </p:cNvPr>
          <p:cNvSpPr/>
          <p:nvPr/>
        </p:nvSpPr>
        <p:spPr>
          <a:xfrm>
            <a:off x="685878" y="5073918"/>
            <a:ext cx="3801061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FWER and FDR indicated </a:t>
            </a:r>
            <a:r>
              <a:rPr lang="en-GB" u="sng" dirty="0">
                <a:solidFill>
                  <a:srgbClr val="FF0000"/>
                </a:solidFill>
              </a:rPr>
              <a:t>no active voxels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CA7FB7-1F71-9346-9219-73A1CE937B23}"/>
              </a:ext>
            </a:extLst>
          </p:cNvPr>
          <p:cNvSpPr/>
          <p:nvPr/>
        </p:nvSpPr>
        <p:spPr>
          <a:xfrm>
            <a:off x="685879" y="3778563"/>
            <a:ext cx="3801061" cy="120032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anchor="b">
            <a:spAutoFit/>
          </a:bodyPr>
          <a:lstStyle/>
          <a:p>
            <a:pPr algn="ctr"/>
            <a:r>
              <a:rPr lang="en-GB" dirty="0"/>
              <a:t>Using parameters: t(131) &gt; 3.15, p(uncorrected) &lt; 0.001, </a:t>
            </a:r>
            <a:r>
              <a:rPr lang="en-GB" dirty="0">
                <a:solidFill>
                  <a:srgbClr val="FF0000"/>
                </a:solidFill>
              </a:rPr>
              <a:t>two active clusters </a:t>
            </a:r>
            <a:r>
              <a:rPr lang="en-GB" dirty="0"/>
              <a:t>observed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7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7"/>
    </mc:Choice>
    <mc:Fallback xmlns="">
      <p:transition spd="slow" advTm="906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8">
            <a:extLst>
              <a:ext uri="{FF2B5EF4-FFF2-40B4-BE49-F238E27FC236}">
                <a16:creationId xmlns:a16="http://schemas.microsoft.com/office/drawing/2014/main" id="{752F3663-4594-4445-BA55-6341A801FDC7}"/>
              </a:ext>
            </a:extLst>
          </p:cNvPr>
          <p:cNvSpPr>
            <a:spLocks/>
          </p:cNvSpPr>
          <p:nvPr/>
        </p:nvSpPr>
        <p:spPr bwMode="auto">
          <a:xfrm>
            <a:off x="7537524" y="4351175"/>
            <a:ext cx="3388384" cy="1835465"/>
          </a:xfrm>
          <a:custGeom>
            <a:avLst/>
            <a:gdLst>
              <a:gd name="T0" fmla="*/ 0 w 1536"/>
              <a:gd name="T1" fmla="*/ 885 h 885"/>
              <a:gd name="T2" fmla="*/ 52 w 1536"/>
              <a:gd name="T3" fmla="*/ 869 h 885"/>
              <a:gd name="T4" fmla="*/ 104 w 1536"/>
              <a:gd name="T5" fmla="*/ 857 h 885"/>
              <a:gd name="T6" fmla="*/ 153 w 1536"/>
              <a:gd name="T7" fmla="*/ 837 h 885"/>
              <a:gd name="T8" fmla="*/ 205 w 1536"/>
              <a:gd name="T9" fmla="*/ 809 h 885"/>
              <a:gd name="T10" fmla="*/ 257 w 1536"/>
              <a:gd name="T11" fmla="*/ 765 h 885"/>
              <a:gd name="T12" fmla="*/ 309 w 1536"/>
              <a:gd name="T13" fmla="*/ 709 h 885"/>
              <a:gd name="T14" fmla="*/ 357 w 1536"/>
              <a:gd name="T15" fmla="*/ 641 h 885"/>
              <a:gd name="T16" fmla="*/ 409 w 1536"/>
              <a:gd name="T17" fmla="*/ 553 h 885"/>
              <a:gd name="T18" fmla="*/ 461 w 1536"/>
              <a:gd name="T19" fmla="*/ 453 h 885"/>
              <a:gd name="T20" fmla="*/ 513 w 1536"/>
              <a:gd name="T21" fmla="*/ 348 h 885"/>
              <a:gd name="T22" fmla="*/ 562 w 1536"/>
              <a:gd name="T23" fmla="*/ 240 h 885"/>
              <a:gd name="T24" fmla="*/ 614 w 1536"/>
              <a:gd name="T25" fmla="*/ 144 h 885"/>
              <a:gd name="T26" fmla="*/ 666 w 1536"/>
              <a:gd name="T27" fmla="*/ 68 h 885"/>
              <a:gd name="T28" fmla="*/ 718 w 1536"/>
              <a:gd name="T29" fmla="*/ 16 h 885"/>
              <a:gd name="T30" fmla="*/ 770 w 1536"/>
              <a:gd name="T31" fmla="*/ 0 h 885"/>
              <a:gd name="T32" fmla="*/ 818 w 1536"/>
              <a:gd name="T33" fmla="*/ 16 h 885"/>
              <a:gd name="T34" fmla="*/ 870 w 1536"/>
              <a:gd name="T35" fmla="*/ 68 h 885"/>
              <a:gd name="T36" fmla="*/ 922 w 1536"/>
              <a:gd name="T37" fmla="*/ 144 h 885"/>
              <a:gd name="T38" fmla="*/ 974 w 1536"/>
              <a:gd name="T39" fmla="*/ 240 h 885"/>
              <a:gd name="T40" fmla="*/ 1023 w 1536"/>
              <a:gd name="T41" fmla="*/ 348 h 885"/>
              <a:gd name="T42" fmla="*/ 1075 w 1536"/>
              <a:gd name="T43" fmla="*/ 453 h 885"/>
              <a:gd name="T44" fmla="*/ 1127 w 1536"/>
              <a:gd name="T45" fmla="*/ 553 h 885"/>
              <a:gd name="T46" fmla="*/ 1179 w 1536"/>
              <a:gd name="T47" fmla="*/ 641 h 885"/>
              <a:gd name="T48" fmla="*/ 1227 w 1536"/>
              <a:gd name="T49" fmla="*/ 709 h 885"/>
              <a:gd name="T50" fmla="*/ 1279 w 1536"/>
              <a:gd name="T51" fmla="*/ 765 h 885"/>
              <a:gd name="T52" fmla="*/ 1331 w 1536"/>
              <a:gd name="T53" fmla="*/ 809 h 885"/>
              <a:gd name="T54" fmla="*/ 1383 w 1536"/>
              <a:gd name="T55" fmla="*/ 837 h 885"/>
              <a:gd name="T56" fmla="*/ 1432 w 1536"/>
              <a:gd name="T57" fmla="*/ 857 h 885"/>
              <a:gd name="T58" fmla="*/ 1484 w 1536"/>
              <a:gd name="T59" fmla="*/ 869 h 885"/>
              <a:gd name="T60" fmla="*/ 1536 w 1536"/>
              <a:gd name="T61" fmla="*/ 885 h 885"/>
              <a:gd name="T62" fmla="*/ 0 w 1536"/>
              <a:gd name="T63" fmla="*/ 885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885">
                <a:moveTo>
                  <a:pt x="0" y="885"/>
                </a:moveTo>
                <a:lnTo>
                  <a:pt x="0" y="885"/>
                </a:lnTo>
                <a:lnTo>
                  <a:pt x="24" y="873"/>
                </a:lnTo>
                <a:lnTo>
                  <a:pt x="52" y="869"/>
                </a:lnTo>
                <a:lnTo>
                  <a:pt x="76" y="865"/>
                </a:lnTo>
                <a:lnTo>
                  <a:pt x="104" y="857"/>
                </a:lnTo>
                <a:lnTo>
                  <a:pt x="128" y="849"/>
                </a:lnTo>
                <a:lnTo>
                  <a:pt x="153" y="837"/>
                </a:lnTo>
                <a:lnTo>
                  <a:pt x="181" y="825"/>
                </a:lnTo>
                <a:lnTo>
                  <a:pt x="205" y="809"/>
                </a:lnTo>
                <a:lnTo>
                  <a:pt x="233" y="789"/>
                </a:lnTo>
                <a:lnTo>
                  <a:pt x="257" y="765"/>
                </a:lnTo>
                <a:lnTo>
                  <a:pt x="281" y="741"/>
                </a:lnTo>
                <a:lnTo>
                  <a:pt x="309" y="709"/>
                </a:lnTo>
                <a:lnTo>
                  <a:pt x="333" y="677"/>
                </a:lnTo>
                <a:lnTo>
                  <a:pt x="357" y="641"/>
                </a:lnTo>
                <a:lnTo>
                  <a:pt x="385" y="597"/>
                </a:lnTo>
                <a:lnTo>
                  <a:pt x="409" y="553"/>
                </a:lnTo>
                <a:lnTo>
                  <a:pt x="437" y="505"/>
                </a:lnTo>
                <a:lnTo>
                  <a:pt x="461" y="453"/>
                </a:lnTo>
                <a:lnTo>
                  <a:pt x="485" y="400"/>
                </a:lnTo>
                <a:lnTo>
                  <a:pt x="513" y="348"/>
                </a:lnTo>
                <a:lnTo>
                  <a:pt x="537" y="292"/>
                </a:lnTo>
                <a:lnTo>
                  <a:pt x="562" y="240"/>
                </a:lnTo>
                <a:lnTo>
                  <a:pt x="590" y="192"/>
                </a:lnTo>
                <a:lnTo>
                  <a:pt x="614" y="144"/>
                </a:lnTo>
                <a:lnTo>
                  <a:pt x="642" y="104"/>
                </a:lnTo>
                <a:lnTo>
                  <a:pt x="666" y="68"/>
                </a:lnTo>
                <a:lnTo>
                  <a:pt x="690" y="36"/>
                </a:lnTo>
                <a:lnTo>
                  <a:pt x="718" y="16"/>
                </a:lnTo>
                <a:lnTo>
                  <a:pt x="742" y="4"/>
                </a:lnTo>
                <a:lnTo>
                  <a:pt x="770" y="0"/>
                </a:lnTo>
                <a:lnTo>
                  <a:pt x="794" y="4"/>
                </a:lnTo>
                <a:lnTo>
                  <a:pt x="818" y="16"/>
                </a:lnTo>
                <a:lnTo>
                  <a:pt x="846" y="36"/>
                </a:lnTo>
                <a:lnTo>
                  <a:pt x="870" y="68"/>
                </a:lnTo>
                <a:lnTo>
                  <a:pt x="894" y="104"/>
                </a:lnTo>
                <a:lnTo>
                  <a:pt x="922" y="144"/>
                </a:lnTo>
                <a:lnTo>
                  <a:pt x="946" y="192"/>
                </a:lnTo>
                <a:lnTo>
                  <a:pt x="974" y="240"/>
                </a:lnTo>
                <a:lnTo>
                  <a:pt x="999" y="292"/>
                </a:lnTo>
                <a:lnTo>
                  <a:pt x="1023" y="348"/>
                </a:lnTo>
                <a:lnTo>
                  <a:pt x="1051" y="400"/>
                </a:lnTo>
                <a:lnTo>
                  <a:pt x="1075" y="453"/>
                </a:lnTo>
                <a:lnTo>
                  <a:pt x="1099" y="505"/>
                </a:lnTo>
                <a:lnTo>
                  <a:pt x="1127" y="553"/>
                </a:lnTo>
                <a:lnTo>
                  <a:pt x="1151" y="597"/>
                </a:lnTo>
                <a:lnTo>
                  <a:pt x="1179" y="641"/>
                </a:lnTo>
                <a:lnTo>
                  <a:pt x="1203" y="677"/>
                </a:lnTo>
                <a:lnTo>
                  <a:pt x="1227" y="709"/>
                </a:lnTo>
                <a:lnTo>
                  <a:pt x="1255" y="741"/>
                </a:lnTo>
                <a:lnTo>
                  <a:pt x="1279" y="765"/>
                </a:lnTo>
                <a:lnTo>
                  <a:pt x="1303" y="789"/>
                </a:lnTo>
                <a:lnTo>
                  <a:pt x="1331" y="809"/>
                </a:lnTo>
                <a:lnTo>
                  <a:pt x="1355" y="825"/>
                </a:lnTo>
                <a:lnTo>
                  <a:pt x="1383" y="837"/>
                </a:lnTo>
                <a:lnTo>
                  <a:pt x="1408" y="849"/>
                </a:lnTo>
                <a:lnTo>
                  <a:pt x="1432" y="857"/>
                </a:lnTo>
                <a:lnTo>
                  <a:pt x="1460" y="865"/>
                </a:lnTo>
                <a:lnTo>
                  <a:pt x="1484" y="869"/>
                </a:lnTo>
                <a:lnTo>
                  <a:pt x="1512" y="873"/>
                </a:lnTo>
                <a:lnTo>
                  <a:pt x="1536" y="885"/>
                </a:lnTo>
                <a:lnTo>
                  <a:pt x="1536" y="885"/>
                </a:lnTo>
                <a:lnTo>
                  <a:pt x="0" y="88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75F88-92BF-BE47-9208-09573D73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+mn-lt"/>
              </a:rPr>
              <a:t>Bonferroni Correction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E28FA-F9F5-D543-BC0F-25F273351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19" y="1854987"/>
            <a:ext cx="5449841" cy="2496188"/>
          </a:xfrm>
          <a:ln>
            <a:solidFill>
              <a:srgbClr val="00206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Symbol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 </a:t>
            </a:r>
            <a:r>
              <a:rPr lang="en-GB" sz="35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</a:t>
            </a:r>
            <a:r>
              <a:rPr lang="en-GB" sz="35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 = </a:t>
            </a:r>
            <a:r>
              <a:rPr lang="en-GB" sz="3500" dirty="0">
                <a:solidFill>
                  <a:srgbClr val="00B0F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P</a:t>
            </a:r>
            <a:r>
              <a:rPr lang="en-GB" sz="3500" baseline="-25000" dirty="0">
                <a:solidFill>
                  <a:srgbClr val="00B0F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FWE</a:t>
            </a:r>
            <a:r>
              <a:rPr lang="en-GB" sz="3500" baseline="-25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 </a:t>
            </a:r>
            <a:r>
              <a:rPr lang="en-GB" sz="35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/ </a:t>
            </a:r>
            <a:r>
              <a:rPr lang="en-GB" sz="35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Symbol"/>
              </a:rPr>
              <a:t>n</a:t>
            </a:r>
          </a:p>
          <a:p>
            <a:pPr algn="ctr"/>
            <a:endParaRPr lang="en-GB" sz="2400" dirty="0">
              <a:solidFill>
                <a:srgbClr val="7030A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Symbol"/>
            </a:endParaRPr>
          </a:p>
          <a:p>
            <a:pPr algn="ctr"/>
            <a:r>
              <a:rPr lang="de-DE" altLang="en-US" sz="2400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l-GR" altLang="en-US" sz="2400" dirty="0">
                <a:solidFill>
                  <a:srgbClr val="FF0000"/>
                </a:solidFill>
                <a:sym typeface="Symbol" pitchFamily="18" charset="2"/>
              </a:rPr>
              <a:t>α</a:t>
            </a:r>
            <a:r>
              <a:rPr lang="en-GB" altLang="en-US" sz="24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en-US" sz="2400" dirty="0">
                <a:sym typeface="Symbol" pitchFamily="18" charset="2"/>
              </a:rPr>
              <a:t>= New single-voxel threshold</a:t>
            </a:r>
          </a:p>
          <a:p>
            <a:pPr algn="ctr"/>
            <a:r>
              <a:rPr lang="de-DE" altLang="en-US" sz="2400" dirty="0" err="1">
                <a:solidFill>
                  <a:srgbClr val="7030A0"/>
                </a:solidFill>
                <a:sym typeface="Symbol" pitchFamily="18" charset="2"/>
              </a:rPr>
              <a:t>n</a:t>
            </a:r>
            <a:r>
              <a:rPr lang="de-DE" altLang="en-US" sz="2400" dirty="0">
                <a:sym typeface="Symbol" pitchFamily="18" charset="2"/>
              </a:rPr>
              <a:t> = </a:t>
            </a:r>
            <a:r>
              <a:rPr lang="de-DE" altLang="en-US" sz="2400" dirty="0" err="1">
                <a:sym typeface="Symbol" pitchFamily="18" charset="2"/>
              </a:rPr>
              <a:t>Number</a:t>
            </a:r>
            <a:r>
              <a:rPr lang="de-DE" altLang="en-US" sz="2400" dirty="0">
                <a:sym typeface="Symbol" pitchFamily="18" charset="2"/>
              </a:rPr>
              <a:t> </a:t>
            </a:r>
            <a:r>
              <a:rPr lang="de-DE" altLang="en-US" sz="2400" dirty="0" err="1">
                <a:sym typeface="Symbol" pitchFamily="18" charset="2"/>
              </a:rPr>
              <a:t>of</a:t>
            </a:r>
            <a:r>
              <a:rPr lang="de-DE" altLang="en-US" sz="2400" dirty="0">
                <a:sym typeface="Symbol" pitchFamily="18" charset="2"/>
              </a:rPr>
              <a:t> </a:t>
            </a:r>
            <a:r>
              <a:rPr lang="de-DE" altLang="en-US" sz="2400" dirty="0" err="1">
                <a:sym typeface="Symbol" pitchFamily="18" charset="2"/>
              </a:rPr>
              <a:t>tests</a:t>
            </a:r>
            <a:r>
              <a:rPr lang="de-DE" altLang="en-US" sz="2400" dirty="0">
                <a:sym typeface="Symbol" pitchFamily="18" charset="2"/>
              </a:rPr>
              <a:t> (i.e. </a:t>
            </a:r>
            <a:r>
              <a:rPr lang="de-DE" altLang="en-US" sz="2400" dirty="0" err="1">
                <a:sym typeface="Symbol" pitchFamily="18" charset="2"/>
              </a:rPr>
              <a:t>voxels</a:t>
            </a:r>
            <a:r>
              <a:rPr lang="de-DE" altLang="en-US" sz="2400" dirty="0">
                <a:sym typeface="Symbol" pitchFamily="18" charset="2"/>
              </a:rPr>
              <a:t>)</a:t>
            </a:r>
          </a:p>
          <a:p>
            <a:pPr algn="ctr"/>
            <a:r>
              <a:rPr lang="de-DE" altLang="en-US" sz="2400" dirty="0">
                <a:solidFill>
                  <a:srgbClr val="00B0F0"/>
                </a:solidFill>
                <a:sym typeface="Symbol" pitchFamily="18" charset="2"/>
              </a:rPr>
              <a:t>FWE</a:t>
            </a:r>
            <a:r>
              <a:rPr lang="de-DE" altLang="en-US" sz="2400" dirty="0">
                <a:sym typeface="Symbol" pitchFamily="18" charset="2"/>
              </a:rPr>
              <a:t> = Family-</a:t>
            </a:r>
            <a:r>
              <a:rPr lang="de-DE" altLang="en-US" sz="2400" dirty="0" err="1">
                <a:sym typeface="Symbol" pitchFamily="18" charset="2"/>
              </a:rPr>
              <a:t>wise</a:t>
            </a:r>
            <a:r>
              <a:rPr lang="de-DE" altLang="en-US" sz="2400" dirty="0">
                <a:sym typeface="Symbol" pitchFamily="18" charset="2"/>
              </a:rPr>
              <a:t> </a:t>
            </a:r>
            <a:r>
              <a:rPr lang="de-DE" altLang="en-US" sz="2400" dirty="0" err="1">
                <a:sym typeface="Symbol" pitchFamily="18" charset="2"/>
              </a:rPr>
              <a:t>error</a:t>
            </a:r>
            <a:r>
              <a:rPr lang="de-DE" altLang="en-US" sz="2400" dirty="0">
                <a:sym typeface="Symbol" pitchFamily="18" charset="2"/>
              </a:rPr>
              <a:t> (</a:t>
            </a:r>
            <a:r>
              <a:rPr lang="de-DE" altLang="en-US" sz="2400" dirty="0" err="1">
                <a:sym typeface="Symbol" pitchFamily="18" charset="2"/>
              </a:rPr>
              <a:t>typically</a:t>
            </a:r>
            <a:r>
              <a:rPr lang="de-DE" altLang="en-US" sz="2400" dirty="0">
                <a:sym typeface="Symbol" pitchFamily="18" charset="2"/>
              </a:rPr>
              <a:t> 0.05)</a:t>
            </a:r>
            <a:endParaRPr lang="en-US" sz="2400" dirty="0"/>
          </a:p>
          <a:p>
            <a:pPr algn="ctr"/>
            <a:endParaRPr lang="en-GB" sz="2400" dirty="0">
              <a:solidFill>
                <a:srgbClr val="7030A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Symbol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15189-CE81-7E49-A27B-291E5A42B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068" y="1827223"/>
            <a:ext cx="4452424" cy="2266324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61FE2BD5-1A73-FB47-B5CC-9AC43560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880" y="4123199"/>
            <a:ext cx="4053840" cy="2063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8F21A-7F38-264C-A33F-99BB4E5C7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55"/>
          <a:stretch/>
        </p:blipFill>
        <p:spPr>
          <a:xfrm>
            <a:off x="7476564" y="4299024"/>
            <a:ext cx="3047023" cy="1905000"/>
          </a:xfrm>
          <a:prstGeom prst="rect">
            <a:avLst/>
          </a:prstGeom>
        </p:spPr>
      </p:pic>
      <p:sp>
        <p:nvSpPr>
          <p:cNvPr id="12" name="Line 10">
            <a:extLst>
              <a:ext uri="{FF2B5EF4-FFF2-40B4-BE49-F238E27FC236}">
                <a16:creationId xmlns:a16="http://schemas.microsoft.com/office/drawing/2014/main" id="{6AA983FE-3AA1-1D42-9D5E-AECB837B6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3587" y="4157967"/>
            <a:ext cx="0" cy="2063440"/>
          </a:xfrm>
          <a:prstGeom prst="line">
            <a:avLst/>
          </a:prstGeom>
          <a:noFill/>
          <a:ln w="25400">
            <a:solidFill>
              <a:srgbClr val="00206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AC2A01-0560-E44C-BE36-DB29D4A6EF12}"/>
              </a:ext>
            </a:extLst>
          </p:cNvPr>
          <p:cNvSpPr/>
          <p:nvPr/>
        </p:nvSpPr>
        <p:spPr>
          <a:xfrm>
            <a:off x="10633667" y="4351175"/>
            <a:ext cx="397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u</a:t>
            </a:r>
            <a:r>
              <a:rPr lang="en-US" baseline="-25000" dirty="0">
                <a:latin typeface="Times New Roman" pitchFamily="18" charset="0"/>
                <a:sym typeface="Symbol" pitchFamily="18" charset="2"/>
              </a:rPr>
              <a:t></a:t>
            </a:r>
          </a:p>
        </p:txBody>
      </p:sp>
      <p:pic>
        <p:nvPicPr>
          <p:cNvPr id="14" name="Picture 4" descr="VarThres_01ax">
            <a:extLst>
              <a:ext uri="{FF2B5EF4-FFF2-40B4-BE49-F238E27FC236}">
                <a16:creationId xmlns:a16="http://schemas.microsoft.com/office/drawing/2014/main" id="{2D18D4BC-8079-A54A-8685-D555C57A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97" y="4815521"/>
            <a:ext cx="1054415" cy="140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VarThres_05ax">
            <a:extLst>
              <a:ext uri="{FF2B5EF4-FFF2-40B4-BE49-F238E27FC236}">
                <a16:creationId xmlns:a16="http://schemas.microsoft.com/office/drawing/2014/main" id="{AA8515A6-94C9-AC4B-9D7F-7F3A1A1A7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12" y="4815521"/>
            <a:ext cx="1168126" cy="140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VarThres_11ax">
            <a:extLst>
              <a:ext uri="{FF2B5EF4-FFF2-40B4-BE49-F238E27FC236}">
                <a16:creationId xmlns:a16="http://schemas.microsoft.com/office/drawing/2014/main" id="{67B34A91-E59A-0548-A68F-A49F4A7D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38" y="4815521"/>
            <a:ext cx="1168126" cy="140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VarThres_13ax">
            <a:extLst>
              <a:ext uri="{FF2B5EF4-FFF2-40B4-BE49-F238E27FC236}">
                <a16:creationId xmlns:a16="http://schemas.microsoft.com/office/drawing/2014/main" id="{F7344904-353D-0D42-8B0E-6CCB7C872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51" y="4815992"/>
            <a:ext cx="1167735" cy="140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9ABBB-2170-E242-9036-5601A72B1379}"/>
              </a:ext>
            </a:extLst>
          </p:cNvPr>
          <p:cNvSpPr/>
          <p:nvPr/>
        </p:nvSpPr>
        <p:spPr>
          <a:xfrm>
            <a:off x="2769095" y="4468802"/>
            <a:ext cx="2163851" cy="36933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Height Thresholding</a:t>
            </a:r>
            <a:r>
              <a:rPr lang="en-GB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79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14"/>
    </mc:Choice>
    <mc:Fallback xmlns="">
      <p:transition spd="slow" advTm="735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7595-1807-0443-819D-8DFE248A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+mn-lt"/>
              </a:rPr>
              <a:t>Bonferroni Correction: Example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4C758-97AB-D644-96AB-44941A3BF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37" y="2112289"/>
            <a:ext cx="4648201" cy="4269545"/>
          </a:xfr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993366"/>
              </a:buClr>
              <a:defRPr/>
            </a:pPr>
            <a:r>
              <a:rPr lang="en-GB" sz="1400" dirty="0">
                <a:solidFill>
                  <a:schemeClr val="tx1"/>
                </a:solidFill>
                <a:latin typeface="Arial" charset="0"/>
                <a:ea typeface="ＭＳ Ｐゴシック" charset="0"/>
                <a:sym typeface="Symbol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ＭＳ Ｐゴシック" charset="0"/>
                <a:sym typeface="Symbol"/>
              </a:rPr>
              <a:t>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ＭＳ Ｐゴシック" charset="0"/>
                <a:sym typeface="Symbol"/>
              </a:rPr>
              <a:t> = </a:t>
            </a:r>
            <a:r>
              <a:rPr lang="en-GB" dirty="0">
                <a:solidFill>
                  <a:srgbClr val="00B0F0"/>
                </a:solidFill>
                <a:latin typeface="Arial" charset="0"/>
                <a:ea typeface="ＭＳ Ｐゴシック" charset="0"/>
                <a:sym typeface="Symbol"/>
              </a:rPr>
              <a:t>P</a:t>
            </a:r>
            <a:r>
              <a:rPr lang="en-GB" baseline="-25000" dirty="0">
                <a:solidFill>
                  <a:srgbClr val="00B0F0"/>
                </a:solidFill>
                <a:latin typeface="Arial" charset="0"/>
                <a:ea typeface="ＭＳ Ｐゴシック" charset="0"/>
                <a:sym typeface="Symbol"/>
              </a:rPr>
              <a:t>FWE</a:t>
            </a:r>
            <a:r>
              <a:rPr lang="en-GB" baseline="-25000" dirty="0">
                <a:solidFill>
                  <a:schemeClr val="tx1"/>
                </a:solidFill>
                <a:latin typeface="Arial" charset="0"/>
                <a:ea typeface="ＭＳ Ｐゴシック" charset="0"/>
                <a:sym typeface="Symbol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ＭＳ Ｐゴシック" charset="0"/>
                <a:sym typeface="Symbol"/>
              </a:rPr>
              <a:t>/ </a:t>
            </a:r>
            <a:r>
              <a:rPr lang="en-GB" dirty="0">
                <a:solidFill>
                  <a:srgbClr val="7030A0"/>
                </a:solidFill>
                <a:latin typeface="Arial" charset="0"/>
                <a:ea typeface="ＭＳ Ｐゴシック" charset="0"/>
                <a:sym typeface="Symbol"/>
              </a:rPr>
              <a:t>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D01C3-7326-DE49-B08D-D1E1A8719857}"/>
              </a:ext>
            </a:extLst>
          </p:cNvPr>
          <p:cNvSpPr/>
          <p:nvPr/>
        </p:nvSpPr>
        <p:spPr>
          <a:xfrm>
            <a:off x="6786376" y="2007673"/>
            <a:ext cx="5013951" cy="129586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Example:                   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                                    P</a:t>
            </a:r>
            <a:r>
              <a:rPr lang="en-GB" b="1" i="1" baseline="-25000" dirty="0"/>
              <a:t>FWE </a:t>
            </a:r>
            <a:r>
              <a:rPr lang="en-GB" dirty="0"/>
              <a:t>= .05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10,000 voxels, 100,00 t-tests all with 40 </a:t>
            </a:r>
            <a:r>
              <a:rPr lang="en-GB" dirty="0" err="1"/>
              <a:t>d.f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C221EC-FCFF-AE47-9519-A24AD3ABCD58}"/>
              </a:ext>
            </a:extLst>
          </p:cNvPr>
          <p:cNvCxnSpPr/>
          <p:nvPr/>
        </p:nvCxnSpPr>
        <p:spPr>
          <a:xfrm>
            <a:off x="6141720" y="1950720"/>
            <a:ext cx="0" cy="400812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247D84-EE37-4A4C-882D-F41384F3A38D}"/>
              </a:ext>
            </a:extLst>
          </p:cNvPr>
          <p:cNvSpPr/>
          <p:nvPr/>
        </p:nvSpPr>
        <p:spPr>
          <a:xfrm>
            <a:off x="6786375" y="3954780"/>
            <a:ext cx="5013951" cy="118102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790BD-BD62-5542-98CD-11FABD688771}"/>
              </a:ext>
            </a:extLst>
          </p:cNvPr>
          <p:cNvSpPr/>
          <p:nvPr/>
        </p:nvSpPr>
        <p:spPr>
          <a:xfrm>
            <a:off x="6873246" y="4086512"/>
            <a:ext cx="492708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993366"/>
              </a:buClr>
              <a:defRPr/>
            </a:pPr>
            <a:r>
              <a:rPr lang="en-GB" dirty="0">
                <a:solidFill>
                  <a:srgbClr val="FF0000"/>
                </a:solidFill>
                <a:ea typeface="ＭＳ Ｐゴシック" charset="0"/>
                <a:sym typeface="Symbol"/>
              </a:rPr>
              <a:t> </a:t>
            </a:r>
            <a:r>
              <a:rPr lang="en-GB" dirty="0">
                <a:ea typeface="ＭＳ Ｐゴシック" charset="0"/>
                <a:sym typeface="Symbol"/>
              </a:rPr>
              <a:t>= 0.05/10,000 </a:t>
            </a:r>
          </a:p>
          <a:p>
            <a:pPr marL="342900" indent="-342900" algn="ctr">
              <a:spcBef>
                <a:spcPct val="20000"/>
              </a:spcBef>
              <a:buClr>
                <a:srgbClr val="993366"/>
              </a:buClr>
              <a:defRPr/>
            </a:pPr>
            <a:r>
              <a:rPr lang="en-GB" dirty="0">
                <a:solidFill>
                  <a:srgbClr val="FF0000"/>
                </a:solidFill>
                <a:ea typeface="ＭＳ Ｐゴシック" charset="0"/>
                <a:sym typeface="Symbol"/>
              </a:rPr>
              <a:t> </a:t>
            </a:r>
            <a:r>
              <a:rPr lang="en-GB" dirty="0">
                <a:ea typeface="ＭＳ Ｐゴシック" charset="0"/>
                <a:sym typeface="Symbol"/>
              </a:rPr>
              <a:t>= 0.0000005 </a:t>
            </a:r>
          </a:p>
          <a:p>
            <a:pPr marL="342900" indent="-342900" algn="ctr">
              <a:spcBef>
                <a:spcPct val="20000"/>
              </a:spcBef>
              <a:buClr>
                <a:srgbClr val="993366"/>
              </a:buClr>
              <a:defRPr/>
            </a:pPr>
            <a:r>
              <a:rPr lang="en-GB" dirty="0">
                <a:solidFill>
                  <a:srgbClr val="FF0000"/>
                </a:solidFill>
                <a:ea typeface="ＭＳ Ｐゴシック" charset="0"/>
                <a:sym typeface="Symbol"/>
              </a:rPr>
              <a:t>corresponding t</a:t>
            </a:r>
            <a:r>
              <a:rPr lang="en-GB" dirty="0">
                <a:ea typeface="ＭＳ Ｐゴシック" charset="0"/>
                <a:sym typeface="Symbol"/>
              </a:rPr>
              <a:t>=5.77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D701FB7-421E-884C-A822-1F98B4A4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6" y="1913736"/>
            <a:ext cx="4998720" cy="395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65"/>
    </mc:Choice>
    <mc:Fallback xmlns="">
      <p:transition spd="slow" advTm="11536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5D60464-FD7C-944F-AEBE-28492ADB379B}"/>
              </a:ext>
            </a:extLst>
          </p:cNvPr>
          <p:cNvSpPr/>
          <p:nvPr/>
        </p:nvSpPr>
        <p:spPr>
          <a:xfrm>
            <a:off x="2273846" y="2136312"/>
            <a:ext cx="3797171" cy="1886831"/>
          </a:xfrm>
          <a:prstGeom prst="rect">
            <a:avLst/>
          </a:prstGeom>
          <a:solidFill>
            <a:srgbClr val="7D14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777878-9845-0E44-8F5A-FED8C21BB16D}"/>
              </a:ext>
            </a:extLst>
          </p:cNvPr>
          <p:cNvSpPr/>
          <p:nvPr/>
        </p:nvSpPr>
        <p:spPr>
          <a:xfrm>
            <a:off x="6520069" y="4155718"/>
            <a:ext cx="3597965" cy="1802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75FE36-2408-7B43-9525-AA752737E8C2}"/>
              </a:ext>
            </a:extLst>
          </p:cNvPr>
          <p:cNvSpPr/>
          <p:nvPr/>
        </p:nvSpPr>
        <p:spPr>
          <a:xfrm>
            <a:off x="2273847" y="4155718"/>
            <a:ext cx="3787397" cy="1802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3D1B56-0308-6845-BD28-1D1DF5CD55F2}"/>
              </a:ext>
            </a:extLst>
          </p:cNvPr>
          <p:cNvSpPr/>
          <p:nvPr/>
        </p:nvSpPr>
        <p:spPr>
          <a:xfrm>
            <a:off x="6520069" y="2202249"/>
            <a:ext cx="3597965" cy="1802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9156F-1C24-2B49-95EC-798BDC64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905" y="2397759"/>
            <a:ext cx="2912294" cy="13542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5CB4DC-5ED3-6B4E-8881-06A6A0B1924E}"/>
              </a:ext>
            </a:extLst>
          </p:cNvPr>
          <p:cNvSpPr/>
          <p:nvPr/>
        </p:nvSpPr>
        <p:spPr>
          <a:xfrm>
            <a:off x="2607732" y="2259259"/>
            <a:ext cx="3145136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 b="1" i="1" dirty="0"/>
          </a:p>
          <a:p>
            <a:pPr algn="ctr">
              <a:spcAft>
                <a:spcPts val="600"/>
              </a:spcAft>
            </a:pPr>
            <a:r>
              <a:rPr lang="en-US" b="1" dirty="0"/>
              <a:t>Spatial Correlation </a:t>
            </a:r>
            <a:r>
              <a:rPr lang="en-US" dirty="0"/>
              <a:t>is universally present within all imaging data.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22E79D79-97A8-D249-AD4E-1D6E7ECB2A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50000"/>
          <a:stretch/>
        </p:blipFill>
        <p:spPr bwMode="auto">
          <a:xfrm>
            <a:off x="6645614" y="4320581"/>
            <a:ext cx="2086390" cy="1594770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A643EF-BA45-2E41-9890-0DD0BEBB0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806" y="4471606"/>
            <a:ext cx="3491478" cy="1073628"/>
          </a:xfrm>
          <a:prstGeom prst="rect">
            <a:avLst/>
          </a:prstGeom>
        </p:spPr>
      </p:pic>
      <p:pic>
        <p:nvPicPr>
          <p:cNvPr id="5" name="Picture 7" descr="EffectOfSmoothing">
            <a:extLst>
              <a:ext uri="{FF2B5EF4-FFF2-40B4-BE49-F238E27FC236}">
                <a16:creationId xmlns:a16="http://schemas.microsoft.com/office/drawing/2014/main" id="{80645212-7414-E04D-AF2B-85F12CA4B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11723"/>
          <a:stretch/>
        </p:blipFill>
        <p:spPr bwMode="auto">
          <a:xfrm>
            <a:off x="7814353" y="4348196"/>
            <a:ext cx="2086390" cy="57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C36620-0542-D242-A7AF-4E14CBCD29AB}"/>
              </a:ext>
            </a:extLst>
          </p:cNvPr>
          <p:cNvSpPr/>
          <p:nvPr/>
        </p:nvSpPr>
        <p:spPr>
          <a:xfrm>
            <a:off x="1137657" y="1155260"/>
            <a:ext cx="3352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Spatial Correlation</a:t>
            </a:r>
          </a:p>
        </p:txBody>
      </p:sp>
      <p:sp>
        <p:nvSpPr>
          <p:cNvPr id="43" name="Bent Up Arrow 42">
            <a:extLst>
              <a:ext uri="{FF2B5EF4-FFF2-40B4-BE49-F238E27FC236}">
                <a16:creationId xmlns:a16="http://schemas.microsoft.com/office/drawing/2014/main" id="{A60D9C94-ADE6-444A-8D71-0B0E6A88C304}"/>
              </a:ext>
            </a:extLst>
          </p:cNvPr>
          <p:cNvSpPr/>
          <p:nvPr/>
        </p:nvSpPr>
        <p:spPr>
          <a:xfrm>
            <a:off x="8431106" y="5123565"/>
            <a:ext cx="993913" cy="452173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82"/>
    </mc:Choice>
    <mc:Fallback xmlns="">
      <p:transition spd="slow" advTm="12468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055C-4190-C14A-8562-D8FC6519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The impact of Spatial Correlation on Bonferroni Correction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925F4-03D3-794D-9F30-03CFC18CE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981" y="2028308"/>
            <a:ext cx="4968240" cy="1057486"/>
          </a:xfrm>
          <a:ln>
            <a:solidFill>
              <a:srgbClr val="00206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lvl="0" indent="0" algn="ctr">
              <a:buNone/>
              <a:defRPr/>
            </a:pPr>
            <a:r>
              <a:rPr lang="en-GB" sz="3500" dirty="0"/>
              <a:t>Spatial Correlation = </a:t>
            </a:r>
          </a:p>
          <a:p>
            <a:pPr lvl="0" algn="ctr">
              <a:defRPr/>
            </a:pPr>
            <a:r>
              <a:rPr lang="en-GB" sz="3500" b="1" dirty="0"/>
              <a:t>No. of independent values</a:t>
            </a:r>
            <a:r>
              <a:rPr lang="en-GB" sz="3500" b="1" dirty="0">
                <a:solidFill>
                  <a:srgbClr val="FF0000"/>
                </a:solidFill>
              </a:rPr>
              <a:t> &lt; </a:t>
            </a:r>
            <a:r>
              <a:rPr lang="en-GB" sz="3500" b="1" dirty="0"/>
              <a:t>number of voxels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288643-E82F-3B4C-AF5F-94BC1C692EA9}"/>
              </a:ext>
            </a:extLst>
          </p:cNvPr>
          <p:cNvSpPr/>
          <p:nvPr/>
        </p:nvSpPr>
        <p:spPr>
          <a:xfrm>
            <a:off x="797085" y="4626741"/>
            <a:ext cx="4998720" cy="92333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Independent observation assumption violated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B27B04-063D-2D4E-B2F4-0CE7D4DA26C2}"/>
              </a:ext>
            </a:extLst>
          </p:cNvPr>
          <p:cNvSpPr/>
          <p:nvPr/>
        </p:nvSpPr>
        <p:spPr>
          <a:xfrm>
            <a:off x="2456885" y="5180739"/>
            <a:ext cx="322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993366"/>
              </a:buClr>
              <a:defRPr/>
            </a:pPr>
            <a:r>
              <a:rPr lang="en-GB" dirty="0">
                <a:latin typeface="Arial" charset="0"/>
                <a:ea typeface="ＭＳ Ｐゴシック" charset="0"/>
                <a:sym typeface="Symbol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ＭＳ Ｐゴシック" charset="0"/>
                <a:sym typeface="Symbol"/>
              </a:rPr>
              <a:t></a:t>
            </a:r>
            <a:r>
              <a:rPr lang="en-GB" dirty="0">
                <a:latin typeface="Arial" charset="0"/>
                <a:ea typeface="ＭＳ Ｐゴシック" charset="0"/>
                <a:sym typeface="Symbol"/>
              </a:rPr>
              <a:t> = </a:t>
            </a:r>
            <a:r>
              <a:rPr lang="en-GB" dirty="0">
                <a:solidFill>
                  <a:srgbClr val="00B0F0"/>
                </a:solidFill>
                <a:latin typeface="Arial" charset="0"/>
                <a:ea typeface="ＭＳ Ｐゴシック" charset="0"/>
                <a:sym typeface="Symbol"/>
              </a:rPr>
              <a:t>P</a:t>
            </a:r>
            <a:r>
              <a:rPr lang="en-GB" baseline="-25000" dirty="0">
                <a:solidFill>
                  <a:srgbClr val="00B0F0"/>
                </a:solidFill>
                <a:latin typeface="Arial" charset="0"/>
                <a:ea typeface="ＭＳ Ｐゴシック" charset="0"/>
                <a:sym typeface="Symbol"/>
              </a:rPr>
              <a:t>FWE</a:t>
            </a:r>
            <a:r>
              <a:rPr lang="en-GB" baseline="-25000" dirty="0">
                <a:latin typeface="Arial" charset="0"/>
                <a:ea typeface="ＭＳ Ｐゴシック" charset="0"/>
                <a:sym typeface="Symbol"/>
              </a:rPr>
              <a:t> </a:t>
            </a:r>
            <a:r>
              <a:rPr lang="en-GB" dirty="0">
                <a:latin typeface="Arial" charset="0"/>
                <a:ea typeface="ＭＳ Ｐゴシック" charset="0"/>
                <a:sym typeface="Symbol"/>
              </a:rPr>
              <a:t>/ </a:t>
            </a:r>
            <a:r>
              <a:rPr lang="en-GB" dirty="0">
                <a:solidFill>
                  <a:srgbClr val="7030A0"/>
                </a:solidFill>
                <a:latin typeface="Arial" charset="0"/>
                <a:ea typeface="ＭＳ Ｐゴシック" charset="0"/>
                <a:sym typeface="Symbol"/>
              </a:rPr>
              <a:t>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AD2F5E-4BEC-7D46-934C-065E76E2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21" y="1835510"/>
            <a:ext cx="1994391" cy="15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95ECC17-DD5E-5C40-A9DE-B694EA50E390}"/>
              </a:ext>
            </a:extLst>
          </p:cNvPr>
          <p:cNvSpPr/>
          <p:nvPr/>
        </p:nvSpPr>
        <p:spPr>
          <a:xfrm rot="2180507">
            <a:off x="7164334" y="3195161"/>
            <a:ext cx="910435" cy="439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9B0EB8-DE48-8040-A95A-B6805AD5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53" y="3131926"/>
            <a:ext cx="3775563" cy="298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867F83-D09B-4747-8A6B-EB0404EC5CD7}"/>
              </a:ext>
            </a:extLst>
          </p:cNvPr>
          <p:cNvCxnSpPr>
            <a:cxnSpLocks/>
          </p:cNvCxnSpPr>
          <p:nvPr/>
        </p:nvCxnSpPr>
        <p:spPr>
          <a:xfrm>
            <a:off x="6096000" y="2028308"/>
            <a:ext cx="0" cy="3521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6EB76DD-46B3-3944-9AF6-F9694CD7CC44}"/>
              </a:ext>
            </a:extLst>
          </p:cNvPr>
          <p:cNvSpPr txBox="1"/>
          <p:nvPr/>
        </p:nvSpPr>
        <p:spPr>
          <a:xfrm>
            <a:off x="821377" y="3376742"/>
            <a:ext cx="4950135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Bonferroni correction is far too conservation.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24"/>
    </mc:Choice>
    <mc:Fallback xmlns="">
      <p:transition spd="slow" advTm="8892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6F2DA-E469-764F-8F44-E6EC532F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Spatial Correlation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24DC840-058A-8747-8329-D4348A35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988393"/>
            <a:ext cx="4970548" cy="393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050BD1-A08B-C64F-8AC3-BFE8BCA96231}"/>
              </a:ext>
            </a:extLst>
          </p:cNvPr>
          <p:cNvSpPr/>
          <p:nvPr/>
        </p:nvSpPr>
        <p:spPr>
          <a:xfrm>
            <a:off x="3018674" y="3040605"/>
            <a:ext cx="2263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8AC711-2A2F-6B46-95A3-268AFFEA26E5}"/>
              </a:ext>
            </a:extLst>
          </p:cNvPr>
          <p:cNvCxnSpPr/>
          <p:nvPr/>
        </p:nvCxnSpPr>
        <p:spPr>
          <a:xfrm>
            <a:off x="6141720" y="1950720"/>
            <a:ext cx="0" cy="400812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A1D9C9D-9FF0-B844-B099-8EE338C7514D}"/>
              </a:ext>
            </a:extLst>
          </p:cNvPr>
          <p:cNvSpPr/>
          <p:nvPr/>
        </p:nvSpPr>
        <p:spPr>
          <a:xfrm>
            <a:off x="6786376" y="2007673"/>
            <a:ext cx="5013951" cy="129586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Appropriate Bonferroni:                  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0.05/100 = </a:t>
            </a:r>
            <a:r>
              <a:rPr lang="en-GB" b="1" dirty="0"/>
              <a:t>0.0005</a:t>
            </a:r>
          </a:p>
          <a:p>
            <a:pPr algn="ctr">
              <a:lnSpc>
                <a:spcPct val="150000"/>
              </a:lnSpc>
            </a:pPr>
            <a:endParaRPr lang="en-GB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06AC59-437A-C64E-883F-3D2829388104}"/>
              </a:ext>
            </a:extLst>
          </p:cNvPr>
          <p:cNvSpPr/>
          <p:nvPr/>
        </p:nvSpPr>
        <p:spPr>
          <a:xfrm>
            <a:off x="6786376" y="3954780"/>
            <a:ext cx="5013951" cy="129586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Bonferroni when independence is assumed:                  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0.05/10,000 = 0.000005 </a:t>
            </a:r>
          </a:p>
          <a:p>
            <a:pPr algn="ctr">
              <a:lnSpc>
                <a:spcPct val="150000"/>
              </a:lnSpc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1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72"/>
    </mc:Choice>
    <mc:Fallback xmlns="">
      <p:transition spd="slow" advTm="10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B455E21-6BB6-4AE9-9049-F790D8A2E1AD}"/>
              </a:ext>
            </a:extLst>
          </p:cNvPr>
          <p:cNvSpPr/>
          <p:nvPr/>
        </p:nvSpPr>
        <p:spPr>
          <a:xfrm>
            <a:off x="2340539" y="3758861"/>
            <a:ext cx="853015" cy="2200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C36B46-EE19-47F8-A47C-9ED0E1B00EC4}"/>
              </a:ext>
            </a:extLst>
          </p:cNvPr>
          <p:cNvSpPr/>
          <p:nvPr/>
        </p:nvSpPr>
        <p:spPr>
          <a:xfrm>
            <a:off x="6217996" y="4853645"/>
            <a:ext cx="1541371" cy="17637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463E1A-5E81-4DD1-84DF-3AE6356A3F01}"/>
              </a:ext>
            </a:extLst>
          </p:cNvPr>
          <p:cNvSpPr/>
          <p:nvPr/>
        </p:nvSpPr>
        <p:spPr>
          <a:xfrm>
            <a:off x="3998671" y="4900346"/>
            <a:ext cx="1541371" cy="17637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8634D7-28A1-4E1E-B0AD-D9CD75F3A128}"/>
              </a:ext>
            </a:extLst>
          </p:cNvPr>
          <p:cNvSpPr/>
          <p:nvPr/>
        </p:nvSpPr>
        <p:spPr>
          <a:xfrm>
            <a:off x="2354086" y="5023198"/>
            <a:ext cx="771770" cy="243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4F6A8D-1414-452A-A240-5FEBAE52570D}"/>
              </a:ext>
            </a:extLst>
          </p:cNvPr>
          <p:cNvSpPr/>
          <p:nvPr/>
        </p:nvSpPr>
        <p:spPr>
          <a:xfrm>
            <a:off x="6177596" y="5026341"/>
            <a:ext cx="1790531" cy="185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AE5E34-99BD-4062-8734-06BD98D5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cs typeface="Avenir Heavy"/>
              </a:rPr>
              <a:t>Topological inference</a:t>
            </a:r>
            <a:endParaRPr lang="en-US" b="1" dirty="0">
              <a:cs typeface="Avenir Heavy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1B9E3B-C6B7-4329-8951-5A5F64ED0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7129" y="2550176"/>
            <a:ext cx="4099596" cy="3089646"/>
          </a:xfrm>
        </p:spPr>
        <p:txBody>
          <a:bodyPr>
            <a:normAutofit/>
          </a:bodyPr>
          <a:lstStyle/>
          <a:p>
            <a:r>
              <a:rPr lang="en-US" dirty="0">
                <a:cs typeface="Avenir Heavy"/>
              </a:rPr>
              <a:t>Set level inferences</a:t>
            </a:r>
          </a:p>
          <a:p>
            <a:pPr lvl="1"/>
            <a:r>
              <a:rPr lang="en-US" dirty="0">
                <a:cs typeface="Avenir Heavy"/>
              </a:rPr>
              <a:t>Number of clusters above u</a:t>
            </a:r>
          </a:p>
          <a:p>
            <a:pPr lvl="1"/>
            <a:endParaRPr lang="en-US" dirty="0">
              <a:cs typeface="Avenir Heavy"/>
            </a:endParaRPr>
          </a:p>
          <a:p>
            <a:r>
              <a:rPr lang="en-US" dirty="0">
                <a:cs typeface="Avenir Heavy"/>
              </a:rPr>
              <a:t>Cluster level inference</a:t>
            </a:r>
          </a:p>
          <a:p>
            <a:pPr lvl="1"/>
            <a:r>
              <a:rPr lang="en-US" dirty="0">
                <a:cs typeface="Avenir Heavy"/>
              </a:rPr>
              <a:t>Spatial extent above u</a:t>
            </a:r>
          </a:p>
          <a:p>
            <a:pPr lvl="1"/>
            <a:endParaRPr lang="en-US" dirty="0">
              <a:cs typeface="Avenir Heavy"/>
            </a:endParaRPr>
          </a:p>
          <a:p>
            <a:r>
              <a:rPr lang="en-US" dirty="0">
                <a:cs typeface="Avenir Heavy"/>
              </a:rPr>
              <a:t>Voxel level inferences</a:t>
            </a:r>
          </a:p>
          <a:p>
            <a:pPr marL="742950" lvl="1" indent="-285750"/>
            <a:r>
              <a:rPr lang="en-US" dirty="0">
                <a:cs typeface="Avenir Heavy"/>
              </a:rPr>
              <a:t>Height of local maxima</a:t>
            </a:r>
          </a:p>
          <a:p>
            <a:endParaRPr lang="en-US" dirty="0">
              <a:cs typeface="Avenir Heavy"/>
            </a:endParaRPr>
          </a:p>
        </p:txBody>
      </p:sp>
      <p:sp>
        <p:nvSpPr>
          <p:cNvPr id="13" name="Down Arrow 14">
            <a:extLst>
              <a:ext uri="{FF2B5EF4-FFF2-40B4-BE49-F238E27FC236}">
                <a16:creationId xmlns:a16="http://schemas.microsoft.com/office/drawing/2014/main" id="{73EA320B-F276-40E0-995D-14457C9D7B93}"/>
              </a:ext>
            </a:extLst>
          </p:cNvPr>
          <p:cNvSpPr/>
          <p:nvPr/>
        </p:nvSpPr>
        <p:spPr>
          <a:xfrm>
            <a:off x="8616826" y="3728256"/>
            <a:ext cx="230555" cy="1010993"/>
          </a:xfrm>
          <a:prstGeom prst="downArrow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DA10B-9CEB-4D2D-ACF7-0A1B3A9B94F6}"/>
              </a:ext>
            </a:extLst>
          </p:cNvPr>
          <p:cNvSpPr txBox="1"/>
          <p:nvPr/>
        </p:nvSpPr>
        <p:spPr>
          <a:xfrm>
            <a:off x="6900432" y="3552756"/>
            <a:ext cx="177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More specificity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73057-6D8C-47F2-A45E-3EEE08BF0662}"/>
              </a:ext>
            </a:extLst>
          </p:cNvPr>
          <p:cNvSpPr txBox="1"/>
          <p:nvPr/>
        </p:nvSpPr>
        <p:spPr>
          <a:xfrm>
            <a:off x="6877791" y="2509372"/>
            <a:ext cx="177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More sensitivity</a:t>
            </a:r>
          </a:p>
        </p:txBody>
      </p:sp>
      <p:sp>
        <p:nvSpPr>
          <p:cNvPr id="16" name="Down Arrow 14">
            <a:extLst>
              <a:ext uri="{FF2B5EF4-FFF2-40B4-BE49-F238E27FC236}">
                <a16:creationId xmlns:a16="http://schemas.microsoft.com/office/drawing/2014/main" id="{111F4336-F4DB-46CE-842D-89B7B1889AD7}"/>
              </a:ext>
            </a:extLst>
          </p:cNvPr>
          <p:cNvSpPr/>
          <p:nvPr/>
        </p:nvSpPr>
        <p:spPr>
          <a:xfrm rot="10800000">
            <a:off x="8595612" y="2083917"/>
            <a:ext cx="230555" cy="1010993"/>
          </a:xfrm>
          <a:prstGeom prst="downArrow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1E66C-9255-467F-AA22-5814BABCE189}"/>
              </a:ext>
            </a:extLst>
          </p:cNvPr>
          <p:cNvSpPr/>
          <p:nvPr/>
        </p:nvSpPr>
        <p:spPr>
          <a:xfrm>
            <a:off x="11145148" y="2596723"/>
            <a:ext cx="349617" cy="20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8EFB8B-FB27-4160-87E0-C9AA1E514D9B}"/>
              </a:ext>
            </a:extLst>
          </p:cNvPr>
          <p:cNvSpPr/>
          <p:nvPr/>
        </p:nvSpPr>
        <p:spPr>
          <a:xfrm>
            <a:off x="11416966" y="3699109"/>
            <a:ext cx="349617" cy="20001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40C9AC-F194-4E19-9E05-AF829C594676}"/>
              </a:ext>
            </a:extLst>
          </p:cNvPr>
          <p:cNvSpPr/>
          <p:nvPr/>
        </p:nvSpPr>
        <p:spPr>
          <a:xfrm>
            <a:off x="11402031" y="4823182"/>
            <a:ext cx="349617" cy="20001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5D126-174B-4AAF-8601-0A8A9BCCD07D}"/>
              </a:ext>
            </a:extLst>
          </p:cNvPr>
          <p:cNvSpPr/>
          <p:nvPr/>
        </p:nvSpPr>
        <p:spPr>
          <a:xfrm>
            <a:off x="3804107" y="5084189"/>
            <a:ext cx="1790531" cy="185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237">
            <a:extLst>
              <a:ext uri="{FF2B5EF4-FFF2-40B4-BE49-F238E27FC236}">
                <a16:creationId xmlns:a16="http://schemas.microsoft.com/office/drawing/2014/main" id="{B903D4E8-58D1-4E03-A683-378A122810C6}"/>
              </a:ext>
            </a:extLst>
          </p:cNvPr>
          <p:cNvGrpSpPr>
            <a:grpSpLocks/>
          </p:cNvGrpSpPr>
          <p:nvPr/>
        </p:nvGrpSpPr>
        <p:grpSpPr bwMode="auto">
          <a:xfrm>
            <a:off x="475644" y="2878704"/>
            <a:ext cx="7718425" cy="3106738"/>
            <a:chOff x="0" y="0"/>
            <a:chExt cx="10978552" cy="4418592"/>
          </a:xfrm>
        </p:grpSpPr>
        <p:grpSp>
          <p:nvGrpSpPr>
            <p:cNvPr id="21" name="Group 227">
              <a:extLst>
                <a:ext uri="{FF2B5EF4-FFF2-40B4-BE49-F238E27FC236}">
                  <a16:creationId xmlns:a16="http://schemas.microsoft.com/office/drawing/2014/main" id="{D5579B69-113B-4660-9946-112191D0D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978552" cy="4418592"/>
              <a:chOff x="0" y="0"/>
              <a:chExt cx="10978551" cy="4418591"/>
            </a:xfrm>
          </p:grpSpPr>
          <p:sp>
            <p:nvSpPr>
              <p:cNvPr id="31" name="Shape 222">
                <a:extLst>
                  <a:ext uri="{FF2B5EF4-FFF2-40B4-BE49-F238E27FC236}">
                    <a16:creationId xmlns:a16="http://schemas.microsoft.com/office/drawing/2014/main" id="{FE491DD7-AB34-44DD-850E-FDE71E3CB1F6}"/>
                  </a:ext>
                </a:extLst>
              </p:cNvPr>
              <p:cNvSpPr/>
              <p:nvPr/>
            </p:nvSpPr>
            <p:spPr>
              <a:xfrm>
                <a:off x="1357076" y="991192"/>
                <a:ext cx="8783744" cy="3007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7" extrusionOk="0">
                    <a:moveTo>
                      <a:pt x="0" y="18071"/>
                    </a:moveTo>
                    <a:cubicBezTo>
                      <a:pt x="302" y="18327"/>
                      <a:pt x="1007" y="17995"/>
                      <a:pt x="1520" y="17920"/>
                    </a:cubicBezTo>
                    <a:cubicBezTo>
                      <a:pt x="2073" y="19080"/>
                      <a:pt x="2545" y="20609"/>
                      <a:pt x="3074" y="17622"/>
                    </a:cubicBezTo>
                    <a:cubicBezTo>
                      <a:pt x="3603" y="14635"/>
                      <a:pt x="4237" y="-112"/>
                      <a:pt x="4694" y="0"/>
                    </a:cubicBezTo>
                    <a:cubicBezTo>
                      <a:pt x="5151" y="112"/>
                      <a:pt x="5382" y="15103"/>
                      <a:pt x="5815" y="18296"/>
                    </a:cubicBezTo>
                    <a:cubicBezTo>
                      <a:pt x="6249" y="21488"/>
                      <a:pt x="6927" y="18987"/>
                      <a:pt x="7293" y="19155"/>
                    </a:cubicBezTo>
                    <a:cubicBezTo>
                      <a:pt x="7660" y="19323"/>
                      <a:pt x="8056" y="20740"/>
                      <a:pt x="8391" y="19418"/>
                    </a:cubicBezTo>
                    <a:cubicBezTo>
                      <a:pt x="8726" y="18096"/>
                      <a:pt x="8515" y="12609"/>
                      <a:pt x="9305" y="11224"/>
                    </a:cubicBezTo>
                    <a:cubicBezTo>
                      <a:pt x="10094" y="9840"/>
                      <a:pt x="12309" y="10102"/>
                      <a:pt x="13126" y="11112"/>
                    </a:cubicBezTo>
                    <a:cubicBezTo>
                      <a:pt x="13943" y="12122"/>
                      <a:pt x="13749" y="16051"/>
                      <a:pt x="14206" y="17285"/>
                    </a:cubicBezTo>
                    <a:cubicBezTo>
                      <a:pt x="14663" y="18520"/>
                      <a:pt x="15348" y="18464"/>
                      <a:pt x="15868" y="18520"/>
                    </a:cubicBezTo>
                    <a:cubicBezTo>
                      <a:pt x="16387" y="18576"/>
                      <a:pt x="16913" y="18595"/>
                      <a:pt x="17322" y="17622"/>
                    </a:cubicBezTo>
                    <a:cubicBezTo>
                      <a:pt x="17730" y="16649"/>
                      <a:pt x="17868" y="13563"/>
                      <a:pt x="18318" y="12683"/>
                    </a:cubicBezTo>
                    <a:cubicBezTo>
                      <a:pt x="18768" y="11804"/>
                      <a:pt x="19606" y="11935"/>
                      <a:pt x="20022" y="12347"/>
                    </a:cubicBezTo>
                    <a:cubicBezTo>
                      <a:pt x="20437" y="12758"/>
                      <a:pt x="20548" y="14086"/>
                      <a:pt x="20811" y="15153"/>
                    </a:cubicBezTo>
                    <a:cubicBezTo>
                      <a:pt x="21074" y="16219"/>
                      <a:pt x="21351" y="17472"/>
                      <a:pt x="21600" y="18745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lIns="45719" tIns="45719" rIns="45719" bIns="45719"/>
              <a:lstStyle/>
              <a:p>
                <a:pPr defTabSz="642915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223">
                <a:extLst>
                  <a:ext uri="{FF2B5EF4-FFF2-40B4-BE49-F238E27FC236}">
                    <a16:creationId xmlns:a16="http://schemas.microsoft.com/office/drawing/2014/main" id="{7994502A-8AD6-40E8-BF7C-755F39148943}"/>
                  </a:ext>
                </a:extLst>
              </p:cNvPr>
              <p:cNvSpPr/>
              <p:nvPr/>
            </p:nvSpPr>
            <p:spPr>
              <a:xfrm>
                <a:off x="1140305" y="3808975"/>
                <a:ext cx="964631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lIns="45719" tIns="45719" rIns="45719" bIns="45719"/>
              <a:lstStyle/>
              <a:p>
                <a:pPr defTabSz="32145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3" name="Shape 224">
                <a:extLst>
                  <a:ext uri="{FF2B5EF4-FFF2-40B4-BE49-F238E27FC236}">
                    <a16:creationId xmlns:a16="http://schemas.microsoft.com/office/drawing/2014/main" id="{07463D53-F035-4256-AD06-E2CC825F9D2A}"/>
                  </a:ext>
                </a:extLst>
              </p:cNvPr>
              <p:cNvSpPr/>
              <p:nvPr/>
            </p:nvSpPr>
            <p:spPr>
              <a:xfrm flipV="1">
                <a:off x="1140305" y="142245"/>
                <a:ext cx="0" cy="36667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lIns="45719" tIns="45719" rIns="45719" bIns="45719"/>
              <a:lstStyle/>
              <a:p>
                <a:pPr defTabSz="32145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4" name="Shape 225">
                <a:extLst>
                  <a:ext uri="{FF2B5EF4-FFF2-40B4-BE49-F238E27FC236}">
                    <a16:creationId xmlns:a16="http://schemas.microsoft.com/office/drawing/2014/main" id="{44D44347-292B-4E1A-96D2-A5B71E447A7B}"/>
                  </a:ext>
                </a:extLst>
              </p:cNvPr>
              <p:cNvSpPr/>
              <p:nvPr/>
            </p:nvSpPr>
            <p:spPr>
              <a:xfrm>
                <a:off x="10027919" y="3917351"/>
                <a:ext cx="950632" cy="501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45719" tIns="45719" rIns="45719" bIns="45719">
                <a:spAutoFit/>
              </a:bodyPr>
              <a:lstStyle>
                <a:lvl1pPr algn="l" defTabSz="914400"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1800"/>
                </a:pPr>
                <a:r>
                  <a:rPr sz="1687"/>
                  <a:t>space</a:t>
                </a:r>
              </a:p>
            </p:txBody>
          </p:sp>
          <p:sp>
            <p:nvSpPr>
              <p:cNvPr id="35" name="Shape 226">
                <a:extLst>
                  <a:ext uri="{FF2B5EF4-FFF2-40B4-BE49-F238E27FC236}">
                    <a16:creationId xmlns:a16="http://schemas.microsoft.com/office/drawing/2014/main" id="{426E048B-86B5-468B-B998-1F4810AB1652}"/>
                  </a:ext>
                </a:extLst>
              </p:cNvPr>
              <p:cNvSpPr/>
              <p:nvPr/>
            </p:nvSpPr>
            <p:spPr>
              <a:xfrm>
                <a:off x="0" y="0"/>
                <a:ext cx="1255466" cy="501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45719" tIns="45719" rIns="45719" bIns="45719">
                <a:spAutoFit/>
              </a:bodyPr>
              <a:lstStyle>
                <a:lvl1pPr algn="l" defTabSz="914400"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1800"/>
                </a:pPr>
                <a:r>
                  <a:rPr sz="1687"/>
                  <a:t>intensity</a:t>
                </a:r>
              </a:p>
            </p:txBody>
          </p:sp>
        </p:grpSp>
        <p:sp>
          <p:nvSpPr>
            <p:cNvPr id="22" name="Shape 228">
              <a:extLst>
                <a:ext uri="{FF2B5EF4-FFF2-40B4-BE49-F238E27FC236}">
                  <a16:creationId xmlns:a16="http://schemas.microsoft.com/office/drawing/2014/main" id="{23FEFD30-279B-4E4F-B482-78837861C8C7}"/>
                </a:ext>
              </a:extLst>
            </p:cNvPr>
            <p:cNvSpPr/>
            <p:nvPr/>
          </p:nvSpPr>
          <p:spPr>
            <a:xfrm>
              <a:off x="1228369" y="1740795"/>
              <a:ext cx="9646313" cy="0"/>
            </a:xfrm>
            <a:prstGeom prst="line">
              <a:avLst/>
            </a:prstGeom>
            <a:solidFill>
              <a:srgbClr val="BBE0E3"/>
            </a:solidFill>
            <a:ln w="38100" cap="flat">
              <a:solidFill>
                <a:srgbClr val="C00000"/>
              </a:solidFill>
              <a:prstDash val="lgDash"/>
              <a:round/>
            </a:ln>
            <a:effectLst/>
          </p:spPr>
          <p:txBody>
            <a:bodyPr lIns="45719" tIns="45719" rIns="45719" bIns="45719"/>
            <a:lstStyle/>
            <a:p>
              <a:pPr defTabSz="32145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" name="Shape 229">
              <a:extLst>
                <a:ext uri="{FF2B5EF4-FFF2-40B4-BE49-F238E27FC236}">
                  <a16:creationId xmlns:a16="http://schemas.microsoft.com/office/drawing/2014/main" id="{B5CFFAB3-4949-4EA2-86C2-FA9D857C1E70}"/>
                </a:ext>
              </a:extLst>
            </p:cNvPr>
            <p:cNvSpPr/>
            <p:nvPr/>
          </p:nvSpPr>
          <p:spPr>
            <a:xfrm>
              <a:off x="1210305" y="3174522"/>
              <a:ext cx="9646313" cy="0"/>
            </a:xfrm>
            <a:prstGeom prst="line">
              <a:avLst/>
            </a:prstGeom>
            <a:solidFill>
              <a:srgbClr val="BBE0E3"/>
            </a:solidFill>
            <a:ln w="38100" cap="flat">
              <a:solidFill>
                <a:srgbClr val="000000"/>
              </a:solidFill>
              <a:prstDash val="lgDash"/>
              <a:round/>
            </a:ln>
            <a:effectLst/>
          </p:spPr>
          <p:txBody>
            <a:bodyPr lIns="45719" tIns="45719" rIns="45719" bIns="45719"/>
            <a:lstStyle/>
            <a:p>
              <a:pPr defTabSz="32145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" name="Shape 230">
              <a:extLst>
                <a:ext uri="{FF2B5EF4-FFF2-40B4-BE49-F238E27FC236}">
                  <a16:creationId xmlns:a16="http://schemas.microsoft.com/office/drawing/2014/main" id="{D4F2F302-A36E-4FE6-BD73-AEF53799A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992" y="1420182"/>
              <a:ext cx="338705" cy="50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defTabSz="64135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</a:t>
              </a:r>
              <a:r>
                <a:rPr lang="en-US" altLang="en-US" sz="1600" baseline="-20000">
                  <a:solidFill>
                    <a:srgbClr val="C00000"/>
                  </a:solidFill>
                  <a:latin typeface="Symbol" panose="05050102010706020507" pitchFamily="18" charset="2"/>
                  <a:ea typeface="Symbol" panose="05050102010706020507" pitchFamily="18" charset="2"/>
                  <a:cs typeface="Symbol" panose="05050102010706020507" pitchFamily="18" charset="2"/>
                  <a:sym typeface="Symbol" panose="05050102010706020507" pitchFamily="18" charset="2"/>
                </a:rPr>
                <a:t>α</a:t>
              </a:r>
            </a:p>
          </p:txBody>
        </p:sp>
        <p:sp>
          <p:nvSpPr>
            <p:cNvPr id="25" name="Shape 231">
              <a:extLst>
                <a:ext uri="{FF2B5EF4-FFF2-40B4-BE49-F238E27FC236}">
                  <a16:creationId xmlns:a16="http://schemas.microsoft.com/office/drawing/2014/main" id="{DD26EA3B-C0E3-4D39-804C-12B4668D173C}"/>
                </a:ext>
              </a:extLst>
            </p:cNvPr>
            <p:cNvSpPr/>
            <p:nvPr/>
          </p:nvSpPr>
          <p:spPr>
            <a:xfrm>
              <a:off x="447090" y="2853909"/>
              <a:ext cx="546444" cy="501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9" tIns="45719" rIns="45719" bIns="45719">
              <a:spAutoFit/>
            </a:bodyPr>
            <a:lstStyle/>
            <a:p>
              <a:pPr defTabSz="642915">
                <a:defRPr sz="1800"/>
              </a:pPr>
              <a:r>
                <a:rPr sz="1687" i="1">
                  <a:latin typeface="Times New Roman"/>
                  <a:ea typeface="Times New Roman"/>
                  <a:cs typeface="Times New Roman"/>
                  <a:sym typeface="Times New Roman"/>
                </a:rPr>
                <a:t>t</a:t>
              </a:r>
              <a:r>
                <a:rPr sz="1687" baseline="-20250">
                  <a:latin typeface="Times New Roman"/>
                  <a:ea typeface="Times New Roman"/>
                  <a:cs typeface="Times New Roman"/>
                  <a:sym typeface="Times New Roman"/>
                </a:rPr>
                <a:t>clus</a:t>
              </a:r>
            </a:p>
          </p:txBody>
        </p:sp>
        <p:sp>
          <p:nvSpPr>
            <p:cNvPr id="26" name="Shape 232">
              <a:extLst>
                <a:ext uri="{FF2B5EF4-FFF2-40B4-BE49-F238E27FC236}">
                  <a16:creationId xmlns:a16="http://schemas.microsoft.com/office/drawing/2014/main" id="{06A432DD-6962-4DFC-80BB-2C09C0EBA3DF}"/>
                </a:ext>
              </a:extLst>
            </p:cNvPr>
            <p:cNvSpPr/>
            <p:nvPr/>
          </p:nvSpPr>
          <p:spPr>
            <a:xfrm>
              <a:off x="1740942" y="991192"/>
              <a:ext cx="2969313" cy="85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bevel/>
            </a:ln>
            <a:effectLst/>
          </p:spPr>
          <p:txBody>
            <a:bodyPr lIns="45719" tIns="45719" rIns="45719" bIns="45719" anchor="ctr"/>
            <a:lstStyle/>
            <a:p>
              <a:pPr defTabSz="642915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233">
              <a:extLst>
                <a:ext uri="{FF2B5EF4-FFF2-40B4-BE49-F238E27FC236}">
                  <a16:creationId xmlns:a16="http://schemas.microsoft.com/office/drawing/2014/main" id="{61DCC1E5-1358-4191-BA95-4533AB15B68A}"/>
                </a:ext>
              </a:extLst>
            </p:cNvPr>
            <p:cNvSpPr/>
            <p:nvPr/>
          </p:nvSpPr>
          <p:spPr>
            <a:xfrm>
              <a:off x="4507032" y="2424919"/>
              <a:ext cx="2969311" cy="85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BBE0E3"/>
              </a:solidFill>
              <a:prstDash val="solid"/>
              <a:bevel/>
            </a:ln>
            <a:effectLst/>
          </p:spPr>
          <p:txBody>
            <a:bodyPr lIns="45719" tIns="45719" rIns="45719" bIns="45719" anchor="ctr"/>
            <a:lstStyle/>
            <a:p>
              <a:pPr defTabSz="642915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234">
              <a:extLst>
                <a:ext uri="{FF2B5EF4-FFF2-40B4-BE49-F238E27FC236}">
                  <a16:creationId xmlns:a16="http://schemas.microsoft.com/office/drawing/2014/main" id="{1FA5DF74-92FC-4E36-A13E-33AFC37A051C}"/>
                </a:ext>
              </a:extLst>
            </p:cNvPr>
            <p:cNvSpPr/>
            <p:nvPr/>
          </p:nvSpPr>
          <p:spPr>
            <a:xfrm>
              <a:off x="1740942" y="991192"/>
              <a:ext cx="2969313" cy="85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00B050"/>
              </a:solidFill>
              <a:prstDash val="solid"/>
              <a:bevel/>
            </a:ln>
            <a:effectLst/>
          </p:spPr>
          <p:txBody>
            <a:bodyPr lIns="45719" tIns="45719" rIns="45719" bIns="45719" anchor="ctr"/>
            <a:lstStyle/>
            <a:p>
              <a:pPr defTabSz="642915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35">
              <a:extLst>
                <a:ext uri="{FF2B5EF4-FFF2-40B4-BE49-F238E27FC236}">
                  <a16:creationId xmlns:a16="http://schemas.microsoft.com/office/drawing/2014/main" id="{6E9E6326-920A-4CD9-9CB2-5544E935C90A}"/>
                </a:ext>
              </a:extLst>
            </p:cNvPr>
            <p:cNvSpPr/>
            <p:nvPr/>
          </p:nvSpPr>
          <p:spPr>
            <a:xfrm>
              <a:off x="4507032" y="2424919"/>
              <a:ext cx="2969311" cy="85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00B050"/>
              </a:solidFill>
              <a:prstDash val="solid"/>
              <a:bevel/>
            </a:ln>
            <a:effectLst/>
          </p:spPr>
          <p:txBody>
            <a:bodyPr lIns="45719" tIns="45719" rIns="45719" bIns="45719" anchor="ctr"/>
            <a:lstStyle/>
            <a:p>
              <a:pPr defTabSz="642915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236">
              <a:extLst>
                <a:ext uri="{FF2B5EF4-FFF2-40B4-BE49-F238E27FC236}">
                  <a16:creationId xmlns:a16="http://schemas.microsoft.com/office/drawing/2014/main" id="{224801DB-21C7-4558-9B86-678750882224}"/>
                </a:ext>
              </a:extLst>
            </p:cNvPr>
            <p:cNvSpPr/>
            <p:nvPr/>
          </p:nvSpPr>
          <p:spPr>
            <a:xfrm>
              <a:off x="7783436" y="2528780"/>
              <a:ext cx="2969313" cy="85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00B050"/>
              </a:solidFill>
              <a:prstDash val="solid"/>
              <a:bevel/>
            </a:ln>
            <a:effectLst/>
          </p:spPr>
          <p:txBody>
            <a:bodyPr lIns="45719" tIns="45719" rIns="45719" bIns="45719" anchor="ctr"/>
            <a:lstStyle/>
            <a:p>
              <a:pPr defTabSz="642915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89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94"/>
    </mc:Choice>
    <mc:Fallback xmlns="">
      <p:transition spd="slow" advTm="206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F300-B33D-4EDA-A736-311F345B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Too Smooth for Bonferroni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5C255-60A7-4350-8F43-D27B2074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pPr lvl="1">
              <a:buFont typeface="Wingdings" panose="05000000000000000000" pitchFamily="2" charset="2"/>
              <a:buChar char="q"/>
            </a:pPr>
            <a:endParaRPr lang="en-GB" dirty="0"/>
          </a:p>
          <a:p>
            <a:pPr lvl="1">
              <a:buFont typeface="Wingdings" panose="05000000000000000000" pitchFamily="2" charset="2"/>
              <a:buChar char="q"/>
            </a:pPr>
            <a:endParaRPr lang="en-GB" dirty="0"/>
          </a:p>
          <a:p>
            <a:pPr lvl="1">
              <a:buFont typeface="Wingdings" panose="05000000000000000000" pitchFamily="2" charset="2"/>
              <a:buChar char="q"/>
            </a:pPr>
            <a:endParaRPr lang="en-GB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70178A2-8C26-4DC6-847E-9B8C133C7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3162" r="2153" b="7427"/>
          <a:stretch/>
        </p:blipFill>
        <p:spPr bwMode="auto">
          <a:xfrm>
            <a:off x="8264651" y="2977464"/>
            <a:ext cx="3462529" cy="2702561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EffectOfSmoothing">
            <a:extLst>
              <a:ext uri="{FF2B5EF4-FFF2-40B4-BE49-F238E27FC236}">
                <a16:creationId xmlns:a16="http://schemas.microsoft.com/office/drawing/2014/main" id="{9A91D78F-6682-4916-9AC0-6B13A48F0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11723"/>
          <a:stretch/>
        </p:blipFill>
        <p:spPr bwMode="auto">
          <a:xfrm>
            <a:off x="598385" y="2734703"/>
            <a:ext cx="7255613" cy="19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0CD92A-6FED-4C11-8C44-4F3DE625E215}"/>
              </a:ext>
            </a:extLst>
          </p:cNvPr>
          <p:cNvSpPr/>
          <p:nvPr/>
        </p:nvSpPr>
        <p:spPr>
          <a:xfrm>
            <a:off x="6967220" y="3754766"/>
            <a:ext cx="375920" cy="3556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15F3A6-4371-4485-BE36-3389CBE76BA0}"/>
              </a:ext>
            </a:extLst>
          </p:cNvPr>
          <p:cNvCxnSpPr/>
          <p:nvPr/>
        </p:nvCxnSpPr>
        <p:spPr>
          <a:xfrm flipV="1">
            <a:off x="7155180" y="2916421"/>
            <a:ext cx="1046480" cy="82865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E14AC9-14CB-425B-85DA-F52D0200A182}"/>
              </a:ext>
            </a:extLst>
          </p:cNvPr>
          <p:cNvCxnSpPr/>
          <p:nvPr/>
        </p:nvCxnSpPr>
        <p:spPr>
          <a:xfrm>
            <a:off x="7155180" y="4110366"/>
            <a:ext cx="1046480" cy="162712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4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5"/>
    </mc:Choice>
    <mc:Fallback xmlns="">
      <p:transition spd="slow" advTm="968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50CF0-4956-4C6C-9E62-3E9536F7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Random Field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EBB3C-1840-430B-957F-A96020D8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554980" cy="43827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800" dirty="0"/>
              <a:t>Alternative multiple corrections method </a:t>
            </a:r>
            <a:r>
              <a:rPr lang="en-GB" sz="2800" dirty="0" smtClean="0"/>
              <a:t>(FWER)</a:t>
            </a:r>
            <a:endParaRPr lang="en-GB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2800" dirty="0"/>
              <a:t>Accommodating to spatial correlations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800" b="1" u="sng" dirty="0" smtClean="0"/>
              <a:t>Goal:</a:t>
            </a:r>
            <a:r>
              <a:rPr lang="en-GB" sz="2800" dirty="0" smtClean="0"/>
              <a:t> To </a:t>
            </a:r>
            <a:r>
              <a:rPr lang="en-GB" sz="2800" dirty="0"/>
              <a:t>determine the height threshold that will give the desired FWER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/>
              <a:t>Approximate upper tail of maximum distribution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/>
              <a:t>Use this to find appropriate threshold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8A3061-3629-4263-841E-2D22F99556D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53" y="4251187"/>
            <a:ext cx="3625067" cy="184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491" y="1868322"/>
            <a:ext cx="4241390" cy="22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6"/>
    </mc:Choice>
    <mc:Fallback xmlns="">
      <p:transition spd="slow" advTm="435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AFD2-06AC-4F9C-99F7-8CEEFA15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1" y="1726786"/>
            <a:ext cx="2241949" cy="2540414"/>
          </a:xfrm>
        </p:spPr>
        <p:txBody>
          <a:bodyPr/>
          <a:lstStyle/>
          <a:p>
            <a:r>
              <a:rPr lang="en-GB" b="1" dirty="0"/>
              <a:t>Where we are: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33763D-E55D-4A7E-8297-BFBB66AFD7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30" y="382564"/>
            <a:ext cx="7723932" cy="579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459335" y="3090440"/>
            <a:ext cx="2685327" cy="149313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01"/>
    </mc:Choice>
    <mc:Fallback xmlns="">
      <p:transition spd="slow" advTm="8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FB24-DD3E-43AE-92BC-4A06D75A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Random Field Theory: assumptions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9920F-D233-42AA-981D-72E9EAE32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Error fields are reasonable lattice approximation to underlying random field with multivariate Gaussian </a:t>
            </a:r>
            <a:r>
              <a:rPr lang="en-GB" sz="2400" dirty="0" smtClean="0"/>
              <a:t>distribution (i.e. smooth  statistical maps)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fields are continuous, with a twice-differentiable autocorrelation function </a:t>
            </a:r>
          </a:p>
        </p:txBody>
      </p:sp>
      <p:pic>
        <p:nvPicPr>
          <p:cNvPr id="5" name="image15.png">
            <a:extLst>
              <a:ext uri="{FF2B5EF4-FFF2-40B4-BE49-F238E27FC236}">
                <a16:creationId xmlns:a16="http://schemas.microsoft.com/office/drawing/2014/main" id="{D2A57B60-96A4-4637-A83A-2C46BD4C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13" y="3714164"/>
            <a:ext cx="2677772" cy="212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2F49F419-728D-42FD-86E8-A109376C9E2A}"/>
              </a:ext>
            </a:extLst>
          </p:cNvPr>
          <p:cNvSpPr/>
          <p:nvPr/>
        </p:nvSpPr>
        <p:spPr>
          <a:xfrm rot="12610839">
            <a:off x="6482232" y="5190931"/>
            <a:ext cx="2351167" cy="5711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905" t="6365" r="5160"/>
          <a:stretch/>
        </p:blipFill>
        <p:spPr>
          <a:xfrm>
            <a:off x="1138535" y="3885484"/>
            <a:ext cx="5318234" cy="194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81"/>
    </mc:Choice>
    <mc:Fallback xmlns="">
      <p:transition spd="slow" advTm="14228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28.png">
            <a:extLst>
              <a:ext uri="{FF2B5EF4-FFF2-40B4-BE49-F238E27FC236}">
                <a16:creationId xmlns:a16="http://schemas.microsoft.com/office/drawing/2014/main" id="{6D354822-C46B-4ACE-A724-8C550454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634" r="21111" b="57079"/>
          <a:stretch>
            <a:fillRect/>
          </a:stretch>
        </p:blipFill>
        <p:spPr bwMode="auto">
          <a:xfrm>
            <a:off x="5753783" y="5512692"/>
            <a:ext cx="5892097" cy="6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58147-11A8-4E0F-ADE1-A8FDF339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31" y="881808"/>
            <a:ext cx="10058400" cy="1450757"/>
          </a:xfrm>
        </p:spPr>
        <p:txBody>
          <a:bodyPr/>
          <a:lstStyle/>
          <a:p>
            <a:r>
              <a:rPr lang="en-GB" b="1" dirty="0"/>
              <a:t>Random Field Theory: finding threshold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2AF1C-69EB-47E7-A5F8-6701443CB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076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Estimate smoothness </a:t>
            </a:r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Get RESELs</a:t>
            </a:r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Euler Characteristic</a:t>
            </a:r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Find height threshold for desired FWE</a:t>
            </a: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4" descr="A Three-Dimensional Localization Algorithm Based on DV-Hop in ...">
            <a:extLst>
              <a:ext uri="{FF2B5EF4-FFF2-40B4-BE49-F238E27FC236}">
                <a16:creationId xmlns:a16="http://schemas.microsoft.com/office/drawing/2014/main" id="{DC4CCD91-6ECE-46DC-854C-DC4E366A9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b="-1"/>
          <a:stretch/>
        </p:blipFill>
        <p:spPr bwMode="auto">
          <a:xfrm>
            <a:off x="6126480" y="2260409"/>
            <a:ext cx="727171" cy="4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D400C-3CCA-411E-A093-6A3C13942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12" y="2078499"/>
            <a:ext cx="1206886" cy="671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898E2-BF43-4E58-BB9C-9A3A78DC7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21" y="2072568"/>
            <a:ext cx="1181611" cy="6934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271B27-BE1E-4588-B4E6-00E4F6824410}"/>
              </a:ext>
            </a:extLst>
          </p:cNvPr>
          <p:cNvCxnSpPr>
            <a:cxnSpLocks/>
          </p:cNvCxnSpPr>
          <p:nvPr/>
        </p:nvCxnSpPr>
        <p:spPr>
          <a:xfrm>
            <a:off x="6713267" y="2248445"/>
            <a:ext cx="733363" cy="11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8B5C3E-E3DB-425B-84FB-FBAF46C6A7F8}"/>
              </a:ext>
            </a:extLst>
          </p:cNvPr>
          <p:cNvCxnSpPr>
            <a:cxnSpLocks/>
          </p:cNvCxnSpPr>
          <p:nvPr/>
        </p:nvCxnSpPr>
        <p:spPr>
          <a:xfrm>
            <a:off x="5421345" y="2299518"/>
            <a:ext cx="7678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D08D9444-2684-4BB1-9E27-CE873E2EB9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34" t="28080" r="21385" b="19469"/>
          <a:stretch/>
        </p:blipFill>
        <p:spPr>
          <a:xfrm>
            <a:off x="3123701" y="3122336"/>
            <a:ext cx="1680254" cy="766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328F9A-FC27-482E-926E-5350CAC200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30" r="66868"/>
          <a:stretch/>
        </p:blipFill>
        <p:spPr>
          <a:xfrm flipH="1">
            <a:off x="4308682" y="4184680"/>
            <a:ext cx="900054" cy="681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B352C0-FE56-454A-A07F-A10E076DCB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951" r="36147"/>
          <a:stretch/>
        </p:blipFill>
        <p:spPr>
          <a:xfrm flipH="1">
            <a:off x="5359199" y="4184680"/>
            <a:ext cx="900054" cy="681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8F5A78-A8F4-48DB-9A07-2F9FDB67BD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110" r="5988"/>
          <a:stretch/>
        </p:blipFill>
        <p:spPr>
          <a:xfrm flipH="1">
            <a:off x="6483408" y="4184680"/>
            <a:ext cx="900054" cy="68151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5AFB177-313F-4528-8409-35B3C9CD4692}"/>
              </a:ext>
            </a:extLst>
          </p:cNvPr>
          <p:cNvSpPr/>
          <p:nvPr/>
        </p:nvSpPr>
        <p:spPr>
          <a:xfrm>
            <a:off x="296684" y="3981450"/>
            <a:ext cx="3903828" cy="110599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2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46"/>
    </mc:Choice>
    <mc:Fallback xmlns="">
      <p:transition spd="slow" advTm="6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ACC0-8987-464A-AF6A-79553B85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17732"/>
            <a:ext cx="10058400" cy="1450757"/>
          </a:xfrm>
        </p:spPr>
        <p:txBody>
          <a:bodyPr/>
          <a:lstStyle/>
          <a:p>
            <a:r>
              <a:rPr lang="en-GB" b="1" dirty="0"/>
              <a:t>The Euler Characteristic</a:t>
            </a:r>
            <a:br>
              <a:rPr lang="en-GB" b="1" dirty="0"/>
            </a:b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2B6311-A93E-41DE-852E-519CAF4D9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0" r="66868"/>
          <a:stretch/>
        </p:blipFill>
        <p:spPr>
          <a:xfrm>
            <a:off x="229376" y="2129189"/>
            <a:ext cx="3827762" cy="289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C661E-E091-42E5-8727-7D1E41626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51" r="36147"/>
          <a:stretch/>
        </p:blipFill>
        <p:spPr>
          <a:xfrm>
            <a:off x="4286097" y="2190504"/>
            <a:ext cx="3827762" cy="2898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9D00F-CCC3-48D0-AD48-2D7B87E8B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10" r="5988"/>
          <a:stretch/>
        </p:blipFill>
        <p:spPr>
          <a:xfrm>
            <a:off x="8305504" y="2296358"/>
            <a:ext cx="3827762" cy="289834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C556D0A8-B637-4526-9A7B-063699F8236D}"/>
              </a:ext>
            </a:extLst>
          </p:cNvPr>
          <p:cNvSpPr txBox="1"/>
          <p:nvPr/>
        </p:nvSpPr>
        <p:spPr>
          <a:xfrm>
            <a:off x="7183361" y="658935"/>
            <a:ext cx="474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Bahnschrift" panose="020B0502040204020203" pitchFamily="34" charset="0"/>
                <a:cs typeface="Avenir Heavy"/>
              </a:rPr>
              <a:t>E[EC] = N(blobs) </a:t>
            </a:r>
            <a:r>
              <a:rPr lang="mr-IN" sz="2800" dirty="0">
                <a:latin typeface="Bahnschrift" panose="020B0502040204020203" pitchFamily="34" charset="0"/>
                <a:cs typeface="Avenir Heavy"/>
              </a:rPr>
              <a:t>–</a:t>
            </a:r>
            <a:r>
              <a:rPr lang="en-US" sz="2800" dirty="0">
                <a:latin typeface="Bahnschrift" panose="020B0502040204020203" pitchFamily="34" charset="0"/>
                <a:cs typeface="Avenir Heavy"/>
              </a:rPr>
              <a:t> N(holes)</a:t>
            </a:r>
          </a:p>
        </p:txBody>
      </p:sp>
      <p:pic>
        <p:nvPicPr>
          <p:cNvPr id="13" name="image15.png">
            <a:extLst>
              <a:ext uri="{FF2B5EF4-FFF2-40B4-BE49-F238E27FC236}">
                <a16:creationId xmlns:a16="http://schemas.microsoft.com/office/drawing/2014/main" id="{6A441BE8-8B34-41E3-BF1D-E9905DF7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0" y="5004381"/>
            <a:ext cx="1491211" cy="11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E2E3DBE-71C3-4251-A428-3D326529DDC3}"/>
              </a:ext>
            </a:extLst>
          </p:cNvPr>
          <p:cNvSpPr/>
          <p:nvPr/>
        </p:nvSpPr>
        <p:spPr>
          <a:xfrm>
            <a:off x="3031697" y="5912839"/>
            <a:ext cx="8093503" cy="27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C7E9FB7-6D36-4EF7-9454-E07DD051DB63}"/>
              </a:ext>
            </a:extLst>
          </p:cNvPr>
          <p:cNvSpPr/>
          <p:nvPr/>
        </p:nvSpPr>
        <p:spPr>
          <a:xfrm rot="1502242">
            <a:off x="8033223" y="2243988"/>
            <a:ext cx="469594" cy="427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F45F81BD-AEC9-49D7-9BD8-7814FEEBB133}"/>
              </a:ext>
            </a:extLst>
          </p:cNvPr>
          <p:cNvSpPr/>
          <p:nvPr/>
        </p:nvSpPr>
        <p:spPr>
          <a:xfrm>
            <a:off x="568760" y="2977116"/>
            <a:ext cx="491053" cy="18201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0BDDE-96C2-40C5-9AC6-FD5171F76452}"/>
              </a:ext>
            </a:extLst>
          </p:cNvPr>
          <p:cNvSpPr txBox="1"/>
          <p:nvPr/>
        </p:nvSpPr>
        <p:spPr>
          <a:xfrm>
            <a:off x="6126480" y="5592167"/>
            <a:ext cx="37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Increasing threshold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C2BB17-05CC-4E68-8E61-3ADF09DDF4B8}"/>
              </a:ext>
            </a:extLst>
          </p:cNvPr>
          <p:cNvSpPr txBox="1"/>
          <p:nvPr/>
        </p:nvSpPr>
        <p:spPr>
          <a:xfrm>
            <a:off x="7450542" y="1845502"/>
            <a:ext cx="196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5B89A-3164-4E33-B604-009B0D526248}"/>
              </a:ext>
            </a:extLst>
          </p:cNvPr>
          <p:cNvSpPr txBox="1"/>
          <p:nvPr/>
        </p:nvSpPr>
        <p:spPr>
          <a:xfrm>
            <a:off x="1779381" y="4888234"/>
            <a:ext cx="201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6 – 2 = 4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2991C2-6763-4600-BB08-2CF677989C64}"/>
              </a:ext>
            </a:extLst>
          </p:cNvPr>
          <p:cNvSpPr txBox="1"/>
          <p:nvPr/>
        </p:nvSpPr>
        <p:spPr>
          <a:xfrm>
            <a:off x="4694085" y="4820792"/>
            <a:ext cx="78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10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7D09E6-7FF3-42D5-B91C-ADBCC1D61E07}"/>
              </a:ext>
            </a:extLst>
          </p:cNvPr>
          <p:cNvSpPr txBox="1"/>
          <p:nvPr/>
        </p:nvSpPr>
        <p:spPr>
          <a:xfrm>
            <a:off x="8639781" y="4893368"/>
            <a:ext cx="78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7909D7-9BB1-4C50-8CD8-693819D9E011}"/>
              </a:ext>
            </a:extLst>
          </p:cNvPr>
          <p:cNvSpPr/>
          <p:nvPr/>
        </p:nvSpPr>
        <p:spPr>
          <a:xfrm>
            <a:off x="3367184" y="1954563"/>
            <a:ext cx="265663" cy="19843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A8D048-C684-42D6-BB0D-0264DA9AB182}"/>
              </a:ext>
            </a:extLst>
          </p:cNvPr>
          <p:cNvSpPr/>
          <p:nvPr/>
        </p:nvSpPr>
        <p:spPr>
          <a:xfrm>
            <a:off x="3367184" y="2294299"/>
            <a:ext cx="265663" cy="1984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D5F54-292D-4C8A-83F7-7CA9F2446141}"/>
              </a:ext>
            </a:extLst>
          </p:cNvPr>
          <p:cNvSpPr txBox="1"/>
          <p:nvPr/>
        </p:nvSpPr>
        <p:spPr>
          <a:xfrm>
            <a:off x="3614834" y="1909412"/>
            <a:ext cx="138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/>
              <a:t>≤ threshold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B4A3AD-8035-4F4E-8E3E-9D00947DD90E}"/>
              </a:ext>
            </a:extLst>
          </p:cNvPr>
          <p:cNvSpPr txBox="1"/>
          <p:nvPr/>
        </p:nvSpPr>
        <p:spPr>
          <a:xfrm>
            <a:off x="3632847" y="2196884"/>
            <a:ext cx="138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/>
              <a:t>&gt; threshold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E79BAACD-3144-40F2-B7C8-C7AA3D8F73FB}"/>
              </a:ext>
            </a:extLst>
          </p:cNvPr>
          <p:cNvSpPr txBox="1"/>
          <p:nvPr/>
        </p:nvSpPr>
        <p:spPr>
          <a:xfrm>
            <a:off x="7450542" y="1211442"/>
            <a:ext cx="420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Bahnschrift" panose="020B0502040204020203" pitchFamily="34" charset="0"/>
                <a:cs typeface="Avenir Heavy"/>
              </a:rPr>
              <a:t>E[EC] </a:t>
            </a:r>
            <a:r>
              <a:rPr lang="en-US" dirty="0">
                <a:latin typeface="Bahnschrift" panose="020B0502040204020203" pitchFamily="34" charset="0"/>
                <a:cs typeface="Avenir Heavy"/>
                <a:sym typeface="Wingdings" panose="05000000000000000000" pitchFamily="2" charset="2"/>
              </a:rPr>
              <a:t> Expected Euler Characteristic</a:t>
            </a:r>
            <a:endParaRPr lang="en-US" dirty="0">
              <a:latin typeface="Bahnschrift" panose="020B0502040204020203" pitchFamily="34" charset="0"/>
              <a:cs typeface="Avenir Heav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98"/>
    </mc:Choice>
    <mc:Fallback xmlns="">
      <p:transition spd="slow" advTm="19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AC0B-ACE4-4777-B379-95326E72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FWER &amp; Euler Characteristic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229AC-FA4E-42BE-B920-555B2A52F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0" t="29815" r="29935" b="60571"/>
          <a:stretch/>
        </p:blipFill>
        <p:spPr>
          <a:xfrm>
            <a:off x="630621" y="1737360"/>
            <a:ext cx="6513583" cy="65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42749-AEBE-4B17-BD82-DFFF62B4B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5" t="57327" r="51097" b="32175"/>
          <a:stretch/>
        </p:blipFill>
        <p:spPr>
          <a:xfrm>
            <a:off x="2189340" y="4839380"/>
            <a:ext cx="2505244" cy="719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1745D-EF5E-4DC8-997C-90FB29C36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5" t="39438" r="23817" b="50767"/>
          <a:stretch/>
        </p:blipFill>
        <p:spPr>
          <a:xfrm>
            <a:off x="2127794" y="2722167"/>
            <a:ext cx="5831306" cy="671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67B39-18D3-4A15-AFEE-11C1F9BC9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07" t="50276" r="44395" b="41284"/>
          <a:stretch/>
        </p:blipFill>
        <p:spPr>
          <a:xfrm>
            <a:off x="2127794" y="3879408"/>
            <a:ext cx="3206314" cy="578502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4220BBF-41E1-45A2-A903-6B8F27D58094}"/>
              </a:ext>
            </a:extLst>
          </p:cNvPr>
          <p:cNvCxnSpPr>
            <a:cxnSpLocks/>
          </p:cNvCxnSpPr>
          <p:nvPr/>
        </p:nvCxnSpPr>
        <p:spPr>
          <a:xfrm>
            <a:off x="1036320" y="2471667"/>
            <a:ext cx="952137" cy="657535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BE0BDF-9D17-4A69-908A-22D612A8E81F}"/>
              </a:ext>
            </a:extLst>
          </p:cNvPr>
          <p:cNvCxnSpPr>
            <a:cxnSpLocks/>
          </p:cNvCxnSpPr>
          <p:nvPr/>
        </p:nvCxnSpPr>
        <p:spPr>
          <a:xfrm>
            <a:off x="1512389" y="3791905"/>
            <a:ext cx="476068" cy="47149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D619FB-F79B-47E9-8485-3D9EBC0195C2}"/>
              </a:ext>
            </a:extLst>
          </p:cNvPr>
          <p:cNvCxnSpPr>
            <a:cxnSpLocks/>
          </p:cNvCxnSpPr>
          <p:nvPr/>
        </p:nvCxnSpPr>
        <p:spPr>
          <a:xfrm>
            <a:off x="1509674" y="4810716"/>
            <a:ext cx="476068" cy="47149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E5C1F7-BBA6-4F9D-AA0B-D44FB7EC1D6E}"/>
              </a:ext>
            </a:extLst>
          </p:cNvPr>
          <p:cNvSpPr txBox="1"/>
          <p:nvPr/>
        </p:nvSpPr>
        <p:spPr>
          <a:xfrm>
            <a:off x="6825916" y="3453111"/>
            <a:ext cx="226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No holes exist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346A85-C6CD-43F4-9DB4-0975DD498F98}"/>
              </a:ext>
            </a:extLst>
          </p:cNvPr>
          <p:cNvSpPr txBox="1"/>
          <p:nvPr/>
        </p:nvSpPr>
        <p:spPr>
          <a:xfrm>
            <a:off x="6096001" y="4539331"/>
            <a:ext cx="432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Never more than one blob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9347" y="381368"/>
            <a:ext cx="1333500" cy="5353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54"/>
    </mc:Choice>
    <mc:Fallback xmlns="">
      <p:transition spd="slow" advTm="11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EB80-4AD9-47D0-BC83-5F694AA0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3) E[EC] at different thresholds</a:t>
            </a:r>
          </a:p>
        </p:txBody>
      </p:sp>
      <p:pic>
        <p:nvPicPr>
          <p:cNvPr id="5" name="image28.png">
            <a:extLst>
              <a:ext uri="{FF2B5EF4-FFF2-40B4-BE49-F238E27FC236}">
                <a16:creationId xmlns:a16="http://schemas.microsoft.com/office/drawing/2014/main" id="{4EAF4663-DCC3-4E7D-B7AC-D236E146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634" r="21111" b="57079"/>
          <a:stretch>
            <a:fillRect/>
          </a:stretch>
        </p:blipFill>
        <p:spPr bwMode="auto">
          <a:xfrm>
            <a:off x="1988185" y="2598737"/>
            <a:ext cx="7705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Shape 205">
            <a:extLst>
              <a:ext uri="{FF2B5EF4-FFF2-40B4-BE49-F238E27FC236}">
                <a16:creationId xmlns:a16="http://schemas.microsoft.com/office/drawing/2014/main" id="{1B58966F-5333-4DFF-907C-3BB1D43522D4}"/>
              </a:ext>
            </a:extLst>
          </p:cNvPr>
          <p:cNvSpPr/>
          <p:nvPr/>
        </p:nvSpPr>
        <p:spPr>
          <a:xfrm>
            <a:off x="4077335" y="2271712"/>
            <a:ext cx="360363" cy="503238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45719" tIns="45719" rIns="45719" bIns="45719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Shape 206">
            <a:extLst>
              <a:ext uri="{FF2B5EF4-FFF2-40B4-BE49-F238E27FC236}">
                <a16:creationId xmlns:a16="http://schemas.microsoft.com/office/drawing/2014/main" id="{5F2B7C59-E8A2-4525-921E-78FA0DC58395}"/>
              </a:ext>
            </a:extLst>
          </p:cNvPr>
          <p:cNvSpPr/>
          <p:nvPr/>
        </p:nvSpPr>
        <p:spPr>
          <a:xfrm flipH="1" flipV="1">
            <a:off x="7965123" y="3282950"/>
            <a:ext cx="360362" cy="573087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45719" tIns="45719" rIns="45719" bIns="45719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Shape 207">
            <a:extLst>
              <a:ext uri="{FF2B5EF4-FFF2-40B4-BE49-F238E27FC236}">
                <a16:creationId xmlns:a16="http://schemas.microsoft.com/office/drawing/2014/main" id="{9EC36B07-98AC-47A4-9395-5B1C354A2F95}"/>
              </a:ext>
            </a:extLst>
          </p:cNvPr>
          <p:cNvSpPr/>
          <p:nvPr/>
        </p:nvSpPr>
        <p:spPr>
          <a:xfrm>
            <a:off x="4077335" y="1974850"/>
            <a:ext cx="1763713" cy="35242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687"/>
              <a:t># of resels</a:t>
            </a:r>
          </a:p>
        </p:txBody>
      </p:sp>
      <p:sp>
        <p:nvSpPr>
          <p:cNvPr id="9" name="Shape 208">
            <a:extLst>
              <a:ext uri="{FF2B5EF4-FFF2-40B4-BE49-F238E27FC236}">
                <a16:creationId xmlns:a16="http://schemas.microsoft.com/office/drawing/2014/main" id="{20123DEE-9C11-4F18-B0EE-E14676F70AE2}"/>
              </a:ext>
            </a:extLst>
          </p:cNvPr>
          <p:cNvSpPr/>
          <p:nvPr/>
        </p:nvSpPr>
        <p:spPr>
          <a:xfrm>
            <a:off x="8242557" y="3142373"/>
            <a:ext cx="1800225" cy="611188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687" dirty="0"/>
              <a:t>Z (or T) -score threshold</a:t>
            </a:r>
          </a:p>
        </p:txBody>
      </p:sp>
      <p:sp>
        <p:nvSpPr>
          <p:cNvPr id="10" name="Shape 209">
            <a:extLst>
              <a:ext uri="{FF2B5EF4-FFF2-40B4-BE49-F238E27FC236}">
                <a16:creationId xmlns:a16="http://schemas.microsoft.com/office/drawing/2014/main" id="{A277AFFE-6D74-4F3C-9DC0-0B8CF1904533}"/>
              </a:ext>
            </a:extLst>
          </p:cNvPr>
          <p:cNvSpPr/>
          <p:nvPr/>
        </p:nvSpPr>
        <p:spPr>
          <a:xfrm flipH="1" flipV="1">
            <a:off x="2564448" y="3429000"/>
            <a:ext cx="360362" cy="571500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45719" tIns="45719" rIns="45719" bIns="45719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" name="Shape 210">
            <a:extLst>
              <a:ext uri="{FF2B5EF4-FFF2-40B4-BE49-F238E27FC236}">
                <a16:creationId xmlns:a16="http://schemas.microsoft.com/office/drawing/2014/main" id="{DD6C709D-8152-4930-9035-1994B762A14C}"/>
              </a:ext>
            </a:extLst>
          </p:cNvPr>
          <p:cNvSpPr/>
          <p:nvPr/>
        </p:nvSpPr>
        <p:spPr>
          <a:xfrm>
            <a:off x="2783976" y="4148533"/>
            <a:ext cx="1800225" cy="611188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687" dirty="0"/>
              <a:t>Expected Euler Characteristic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1C9EFFB0-851B-44E1-89A4-855363D8B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279" t="39345" r="32270" b="48714"/>
          <a:stretch/>
        </p:blipFill>
        <p:spPr>
          <a:xfrm>
            <a:off x="4715123" y="4835540"/>
            <a:ext cx="2822713" cy="480391"/>
          </a:xfrm>
          <a:prstGeom prst="rect">
            <a:avLst/>
          </a:prstGeom>
        </p:spPr>
      </p:pic>
      <p:sp>
        <p:nvSpPr>
          <p:cNvPr id="15" name="Shape 209">
            <a:extLst>
              <a:ext uri="{FF2B5EF4-FFF2-40B4-BE49-F238E27FC236}">
                <a16:creationId xmlns:a16="http://schemas.microsoft.com/office/drawing/2014/main" id="{825E2B68-21C2-49EA-9079-3FDD3216258D}"/>
              </a:ext>
            </a:extLst>
          </p:cNvPr>
          <p:cNvSpPr/>
          <p:nvPr/>
        </p:nvSpPr>
        <p:spPr>
          <a:xfrm>
            <a:off x="4604663" y="4454127"/>
            <a:ext cx="1830060" cy="415131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45719" tIns="45719" rIns="45719" bIns="45719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B39D15-FFC5-4C14-8D6D-529F38A343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23" t="45712" r="21633" b="27881"/>
          <a:stretch/>
        </p:blipFill>
        <p:spPr>
          <a:xfrm>
            <a:off x="1988185" y="2045898"/>
            <a:ext cx="8523676" cy="19546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11152" y="3507698"/>
            <a:ext cx="636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(or the inverse the </a:t>
            </a:r>
            <a:r>
              <a:rPr lang="en-US" i="1" dirty="0" smtClean="0"/>
              <a:t>level of smoothness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448910" y="2880114"/>
            <a:ext cx="295719" cy="14474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087255" y="3488110"/>
            <a:ext cx="683173" cy="4928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15123" y="2202175"/>
            <a:ext cx="896029" cy="635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9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3"/>
    </mc:Choice>
    <mc:Fallback xmlns="">
      <p:transition spd="slow" advTm="7305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8147-11A8-4E0F-ADE1-A8FDF339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31" y="881808"/>
            <a:ext cx="10058400" cy="1450757"/>
          </a:xfrm>
        </p:spPr>
        <p:txBody>
          <a:bodyPr/>
          <a:lstStyle/>
          <a:p>
            <a:r>
              <a:rPr lang="en-GB" b="1" dirty="0"/>
              <a:t>Random Field Theory: finding threshold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2AF1C-69EB-47E7-A5F8-6701443CB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076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Estimate smoothness </a:t>
            </a:r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Get RESELs</a:t>
            </a:r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Euler Characteristic</a:t>
            </a:r>
          </a:p>
          <a:p>
            <a:pPr marL="544068" lvl="1" indent="-342900">
              <a:buFont typeface="+mj-lt"/>
              <a:buAutoNum type="arabicPeriod"/>
            </a:pPr>
            <a:endParaRPr lang="en-GB" sz="2100" dirty="0"/>
          </a:p>
          <a:p>
            <a:pPr marL="544068" lvl="1" indent="-342900">
              <a:buFont typeface="+mj-lt"/>
              <a:buAutoNum type="arabicPeriod"/>
            </a:pPr>
            <a:r>
              <a:rPr lang="en-GB" sz="2100" dirty="0"/>
              <a:t>Find height threshold for desired FWE</a:t>
            </a:r>
            <a:endParaRPr lang="en-GB" sz="2400" dirty="0"/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4" descr="A Three-Dimensional Localization Algorithm Based on DV-Hop in ...">
            <a:extLst>
              <a:ext uri="{FF2B5EF4-FFF2-40B4-BE49-F238E27FC236}">
                <a16:creationId xmlns:a16="http://schemas.microsoft.com/office/drawing/2014/main" id="{DC4CCD91-6ECE-46DC-854C-DC4E366A9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b="-1"/>
          <a:stretch/>
        </p:blipFill>
        <p:spPr bwMode="auto">
          <a:xfrm>
            <a:off x="6126480" y="2260409"/>
            <a:ext cx="727171" cy="4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D400C-3CCA-411E-A093-6A3C1394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12" y="2078499"/>
            <a:ext cx="1206886" cy="671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898E2-BF43-4E58-BB9C-9A3A78DC7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221" y="2072568"/>
            <a:ext cx="1181611" cy="6934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271B27-BE1E-4588-B4E6-00E4F6824410}"/>
              </a:ext>
            </a:extLst>
          </p:cNvPr>
          <p:cNvCxnSpPr>
            <a:cxnSpLocks/>
          </p:cNvCxnSpPr>
          <p:nvPr/>
        </p:nvCxnSpPr>
        <p:spPr>
          <a:xfrm>
            <a:off x="6713267" y="2248445"/>
            <a:ext cx="733363" cy="11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8B5C3E-E3DB-425B-84FB-FBAF46C6A7F8}"/>
              </a:ext>
            </a:extLst>
          </p:cNvPr>
          <p:cNvCxnSpPr>
            <a:cxnSpLocks/>
          </p:cNvCxnSpPr>
          <p:nvPr/>
        </p:nvCxnSpPr>
        <p:spPr>
          <a:xfrm>
            <a:off x="5421345" y="2299518"/>
            <a:ext cx="7678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D08D9444-2684-4BB1-9E27-CE873E2EB9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34" t="28080" r="21385" b="19469"/>
          <a:stretch/>
        </p:blipFill>
        <p:spPr>
          <a:xfrm>
            <a:off x="3123701" y="3122336"/>
            <a:ext cx="1680254" cy="766061"/>
          </a:xfrm>
          <a:prstGeom prst="rect">
            <a:avLst/>
          </a:prstGeom>
        </p:spPr>
      </p:pic>
      <p:pic>
        <p:nvPicPr>
          <p:cNvPr id="16" name="image28.png">
            <a:extLst>
              <a:ext uri="{FF2B5EF4-FFF2-40B4-BE49-F238E27FC236}">
                <a16:creationId xmlns:a16="http://schemas.microsoft.com/office/drawing/2014/main" id="{6D354822-C46B-4ACE-A724-8C550454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634" r="21111" b="57079"/>
          <a:stretch>
            <a:fillRect/>
          </a:stretch>
        </p:blipFill>
        <p:spPr bwMode="auto">
          <a:xfrm>
            <a:off x="5258107" y="5370302"/>
            <a:ext cx="5892097" cy="6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328F9A-FC27-482E-926E-5350CAC200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30" r="66868"/>
          <a:stretch/>
        </p:blipFill>
        <p:spPr>
          <a:xfrm flipH="1">
            <a:off x="4228898" y="4018790"/>
            <a:ext cx="900054" cy="681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B352C0-FE56-454A-A07F-A10E076DC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51" r="36147"/>
          <a:stretch/>
        </p:blipFill>
        <p:spPr>
          <a:xfrm flipH="1">
            <a:off x="5279415" y="4018790"/>
            <a:ext cx="900054" cy="681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8F5A78-A8F4-48DB-9A07-2F9FDB67BD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110" r="5988"/>
          <a:stretch/>
        </p:blipFill>
        <p:spPr>
          <a:xfrm flipH="1">
            <a:off x="6403624" y="4018790"/>
            <a:ext cx="900054" cy="68151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5AFB177-313F-4528-8409-35B3C9CD4692}"/>
              </a:ext>
            </a:extLst>
          </p:cNvPr>
          <p:cNvSpPr/>
          <p:nvPr/>
        </p:nvSpPr>
        <p:spPr>
          <a:xfrm>
            <a:off x="366943" y="1779566"/>
            <a:ext cx="3903828" cy="110599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7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20"/>
    </mc:Choice>
    <mc:Fallback xmlns="">
      <p:transition spd="slow" advTm="9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Full width at half maximum - Wikipedia">
            <a:extLst>
              <a:ext uri="{FF2B5EF4-FFF2-40B4-BE49-F238E27FC236}">
                <a16:creationId xmlns:a16="http://schemas.microsoft.com/office/drawing/2014/main" id="{CCF74053-2F6F-4243-B587-43A56AC3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63" y="2002144"/>
            <a:ext cx="3978690" cy="265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Three-Dimensional Localization Algorithm Based on DV-Hop in ...">
            <a:extLst>
              <a:ext uri="{FF2B5EF4-FFF2-40B4-BE49-F238E27FC236}">
                <a16:creationId xmlns:a16="http://schemas.microsoft.com/office/drawing/2014/main" id="{B6655E85-5AC7-41BA-AEB4-A83657E2D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b="-1"/>
          <a:stretch/>
        </p:blipFill>
        <p:spPr bwMode="auto">
          <a:xfrm>
            <a:off x="4172361" y="3306700"/>
            <a:ext cx="2153801" cy="12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45D16-43E7-4E07-8D13-A6B7834C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1)Estimate Smoothness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70C61-7FF7-4DBA-BFE2-59A47008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13" y="1959304"/>
            <a:ext cx="3574665" cy="199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791877-D517-4BD5-9C3E-26B84E9EC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44" y="4176358"/>
            <a:ext cx="3499802" cy="2054000"/>
          </a:xfrm>
          <a:prstGeom prst="rect">
            <a:avLst/>
          </a:prstGeom>
        </p:spPr>
      </p:pic>
      <p:pic>
        <p:nvPicPr>
          <p:cNvPr id="1026" name="Picture 2" descr="https://i.redd.it/oa0fw4j1ola21.png">
            <a:extLst>
              <a:ext uri="{FF2B5EF4-FFF2-40B4-BE49-F238E27FC236}">
                <a16:creationId xmlns:a16="http://schemas.microsoft.com/office/drawing/2014/main" id="{5A9BC184-235A-4D09-881A-864CFB9E96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74" y="4678889"/>
            <a:ext cx="2930013" cy="155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8F6C9F-D25A-4BC8-808D-2DBB93966883}"/>
              </a:ext>
            </a:extLst>
          </p:cNvPr>
          <p:cNvCxnSpPr>
            <a:cxnSpLocks/>
          </p:cNvCxnSpPr>
          <p:nvPr/>
        </p:nvCxnSpPr>
        <p:spPr>
          <a:xfrm flipH="1">
            <a:off x="4187232" y="4646256"/>
            <a:ext cx="698469" cy="4784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CD4E0E-2A34-4BA1-ADA3-9F85FD63707D}"/>
              </a:ext>
            </a:extLst>
          </p:cNvPr>
          <p:cNvCxnSpPr>
            <a:cxnSpLocks/>
          </p:cNvCxnSpPr>
          <p:nvPr/>
        </p:nvCxnSpPr>
        <p:spPr>
          <a:xfrm>
            <a:off x="4187232" y="3057138"/>
            <a:ext cx="772325" cy="3664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30"/>
    </mc:Choice>
    <mc:Fallback xmlns="">
      <p:transition spd="slow" advTm="25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215D-AED2-474A-97C4-36ED616A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2) </a:t>
            </a:r>
            <a:r>
              <a:rPr lang="en-GB" b="1" dirty="0" err="1" smtClean="0">
                <a:solidFill>
                  <a:srgbClr val="FF0000"/>
                </a:solidFill>
              </a:rPr>
              <a:t>RE</a:t>
            </a:r>
            <a:r>
              <a:rPr lang="en-GB" b="1" dirty="0" err="1" smtClean="0">
                <a:solidFill>
                  <a:srgbClr val="FF0000"/>
                </a:solidFill>
              </a:rPr>
              <a:t>S</a:t>
            </a:r>
            <a:r>
              <a:rPr lang="en-GB" b="1" dirty="0" err="1" smtClean="0"/>
              <a:t>olution</a:t>
            </a:r>
            <a:r>
              <a:rPr lang="en-GB" b="1" dirty="0" smtClean="0"/>
              <a:t> </a:t>
            </a:r>
            <a:r>
              <a:rPr lang="en-GB" b="1" dirty="0" err="1">
                <a:solidFill>
                  <a:srgbClr val="FF0000"/>
                </a:solidFill>
              </a:rPr>
              <a:t>EL</a:t>
            </a:r>
            <a:r>
              <a:rPr lang="en-GB" b="1" dirty="0" err="1"/>
              <a:t>ement</a:t>
            </a:r>
            <a:r>
              <a:rPr lang="en-GB" b="1" dirty="0"/>
              <a:t> (</a:t>
            </a:r>
            <a:r>
              <a:rPr lang="en-GB" b="1" dirty="0">
                <a:solidFill>
                  <a:srgbClr val="FF0000"/>
                </a:solidFill>
              </a:rPr>
              <a:t>RESEL</a:t>
            </a:r>
            <a:r>
              <a:rPr lang="en-GB" b="1" dirty="0"/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5595A1-0959-4072-B5F1-62727BE60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4" t="28080" r="21385" b="19469"/>
          <a:stretch/>
        </p:blipFill>
        <p:spPr>
          <a:xfrm>
            <a:off x="6272839" y="3556125"/>
            <a:ext cx="5841906" cy="2663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509148-874F-4063-940A-23F02F95CE9F}"/>
                  </a:ext>
                </a:extLst>
              </p:cNvPr>
              <p:cNvSpPr txBox="1"/>
              <p:nvPr/>
            </p:nvSpPr>
            <p:spPr>
              <a:xfrm>
                <a:off x="4998169" y="1817383"/>
                <a:ext cx="4522269" cy="7545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𝐹𝑊𝐻𝑀𝑥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𝐹𝑊𝐻𝑀𝑦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𝐹𝑊𝐻𝑀𝑧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509148-874F-4063-940A-23F02F95C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69" y="1817383"/>
                <a:ext cx="4522269" cy="754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F78970-636C-4DF9-82D7-8D0A48A76785}"/>
                  </a:ext>
                </a:extLst>
              </p:cNvPr>
              <p:cNvSpPr txBox="1"/>
              <p:nvPr/>
            </p:nvSpPr>
            <p:spPr>
              <a:xfrm>
                <a:off x="1097279" y="3831651"/>
                <a:ext cx="3580348" cy="5757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F78970-636C-4DF9-82D7-8D0A48A76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79" y="3831651"/>
                <a:ext cx="3580348" cy="5757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3875F-546D-485A-9EAD-527B085998C7}"/>
                  </a:ext>
                </a:extLst>
              </p:cNvPr>
              <p:cNvSpPr txBox="1"/>
              <p:nvPr/>
            </p:nvSpPr>
            <p:spPr>
              <a:xfrm>
                <a:off x="2164791" y="4605988"/>
                <a:ext cx="3580348" cy="578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2.5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3875F-546D-485A-9EAD-527B08599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91" y="4605988"/>
                <a:ext cx="3580348" cy="5781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63A0F7-857F-445D-ACFF-A3FCC251468F}"/>
                  </a:ext>
                </a:extLst>
              </p:cNvPr>
              <p:cNvSpPr txBox="1"/>
              <p:nvPr/>
            </p:nvSpPr>
            <p:spPr>
              <a:xfrm>
                <a:off x="3207995" y="5292534"/>
                <a:ext cx="3580348" cy="578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2.5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63A0F7-857F-445D-ACFF-A3FCC2514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995" y="5292534"/>
                <a:ext cx="3580348" cy="5781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A6E42B-31B3-46F9-BA71-DE872A9C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351121" cy="43827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800" dirty="0"/>
              <a:t>RESEL = FWHM (</a:t>
            </a:r>
            <a:r>
              <a:rPr lang="en-GB" sz="2800" dirty="0" err="1"/>
              <a:t>x,y,z</a:t>
            </a:r>
            <a:r>
              <a:rPr lang="en-GB" sz="280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2800" dirty="0"/>
              <a:t>RESEL count = volume search area in units of smoothness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0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97"/>
    </mc:Choice>
    <mc:Fallback xmlns="">
      <p:transition spd="slow" advTm="199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6E7221-A306-4871-8671-59D11C8D3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279" t="39345" r="32270" b="48714"/>
          <a:stretch/>
        </p:blipFill>
        <p:spPr>
          <a:xfrm>
            <a:off x="708615" y="3598204"/>
            <a:ext cx="2822713" cy="48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457D2-CC94-44A6-A4EA-FB970FC90D0E}"/>
              </a:ext>
            </a:extLst>
          </p:cNvPr>
          <p:cNvSpPr txBox="1">
            <a:spLocks/>
          </p:cNvSpPr>
          <p:nvPr/>
        </p:nvSpPr>
        <p:spPr>
          <a:xfrm>
            <a:off x="814552" y="908736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3)The Euler Characteristic</a:t>
            </a:r>
            <a:br>
              <a:rPr lang="en-GB" b="1" dirty="0"/>
            </a:b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F2D31-8339-45CD-B37B-123FB440E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0870" t="22789" r="36087" b="11865"/>
          <a:stretch/>
        </p:blipFill>
        <p:spPr>
          <a:xfrm>
            <a:off x="5969511" y="1686988"/>
            <a:ext cx="5363463" cy="457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498F4-B878-458C-A254-A6DD117E99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30" r="66868"/>
          <a:stretch/>
        </p:blipFill>
        <p:spPr>
          <a:xfrm>
            <a:off x="4297248" y="2721937"/>
            <a:ext cx="1862208" cy="1410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DBB418-C465-4656-8FFB-3AB8B70691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51" r="36147"/>
          <a:stretch/>
        </p:blipFill>
        <p:spPr>
          <a:xfrm>
            <a:off x="7668684" y="1154565"/>
            <a:ext cx="1862208" cy="1410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0B35B-D87B-42F7-BEEF-9F72697260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110" r="5988"/>
          <a:stretch/>
        </p:blipFill>
        <p:spPr>
          <a:xfrm>
            <a:off x="9481825" y="3583682"/>
            <a:ext cx="1862208" cy="14100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A69E5-8857-4721-B7ED-8AEFC7CCDFAE}"/>
              </a:ext>
            </a:extLst>
          </p:cNvPr>
          <p:cNvSpPr txBox="1"/>
          <p:nvPr/>
        </p:nvSpPr>
        <p:spPr>
          <a:xfrm>
            <a:off x="593002" y="4222242"/>
            <a:ext cx="4222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u="sng" dirty="0" smtClean="0"/>
              <a:t>Apply RFT to smoothed image</a:t>
            </a:r>
            <a:r>
              <a:rPr lang="en-GB" dirty="0" smtClean="0"/>
              <a:t>:</a:t>
            </a:r>
          </a:p>
          <a:p>
            <a:r>
              <a:rPr lang="en-GB" dirty="0" smtClean="0"/>
              <a:t>Result of E[EC] </a:t>
            </a:r>
            <a:r>
              <a:rPr lang="en-GB" dirty="0" smtClean="0">
                <a:sym typeface="Wingdings" panose="05000000000000000000" pitchFamily="2" charset="2"/>
              </a:rPr>
              <a:t> E[</a:t>
            </a:r>
            <a:r>
              <a:rPr lang="en-GB" dirty="0" smtClean="0"/>
              <a:t>EC]  </a:t>
            </a:r>
            <a:r>
              <a:rPr lang="en-GB" dirty="0"/>
              <a:t>of </a:t>
            </a:r>
            <a:r>
              <a:rPr lang="en-GB" dirty="0" smtClean="0"/>
              <a:t>0.049 for</a:t>
            </a:r>
            <a:endParaRPr lang="en-GB" dirty="0"/>
          </a:p>
          <a:p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smtClean="0"/>
              <a:t>Z </a:t>
            </a:r>
            <a:r>
              <a:rPr lang="en-GB" dirty="0"/>
              <a:t>set to </a:t>
            </a:r>
            <a:r>
              <a:rPr lang="en-GB" dirty="0" smtClean="0"/>
              <a:t>3.8</a:t>
            </a:r>
          </a:p>
          <a:p>
            <a:endParaRPr lang="en-GB" dirty="0"/>
          </a:p>
          <a:p>
            <a:r>
              <a:rPr lang="en-GB" dirty="0"/>
              <a:t>The probability of getting one or more regions (blobs) where Z is greater than </a:t>
            </a:r>
            <a:r>
              <a:rPr lang="en-GB" dirty="0" smtClean="0"/>
              <a:t>3.8, </a:t>
            </a:r>
            <a:r>
              <a:rPr lang="en-GB" dirty="0"/>
              <a:t>in a 2D image with </a:t>
            </a:r>
            <a:r>
              <a:rPr lang="en-GB" dirty="0" smtClean="0"/>
              <a:t>100</a:t>
            </a:r>
            <a:r>
              <a:rPr lang="en-GB" dirty="0" smtClean="0"/>
              <a:t> </a:t>
            </a:r>
            <a:r>
              <a:rPr lang="en-GB" dirty="0"/>
              <a:t>resels is </a:t>
            </a:r>
            <a:r>
              <a:rPr lang="en-GB" dirty="0" smtClean="0"/>
              <a:t>0.049</a:t>
            </a:r>
            <a:endParaRPr lang="en-GB" dirty="0"/>
          </a:p>
        </p:txBody>
      </p:sp>
      <p:pic>
        <p:nvPicPr>
          <p:cNvPr id="10" name="image28.png">
            <a:extLst>
              <a:ext uri="{FF2B5EF4-FFF2-40B4-BE49-F238E27FC236}">
                <a16:creationId xmlns:a16="http://schemas.microsoft.com/office/drawing/2014/main" id="{F6DCD2D3-4285-426F-B2A0-2E5C44D2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634" r="21111" b="57079"/>
          <a:stretch>
            <a:fillRect/>
          </a:stretch>
        </p:blipFill>
        <p:spPr bwMode="auto">
          <a:xfrm>
            <a:off x="354529" y="2204719"/>
            <a:ext cx="5363463" cy="57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6F63D-64F5-4C8B-A375-6C1AFA9E362C}"/>
              </a:ext>
            </a:extLst>
          </p:cNvPr>
          <p:cNvSpPr txBox="1"/>
          <p:nvPr/>
        </p:nvSpPr>
        <p:spPr>
          <a:xfrm>
            <a:off x="8309651" y="2614525"/>
            <a:ext cx="78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10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60A40-BAE2-45EF-8B39-16F59ACC795E}"/>
              </a:ext>
            </a:extLst>
          </p:cNvPr>
          <p:cNvSpPr txBox="1"/>
          <p:nvPr/>
        </p:nvSpPr>
        <p:spPr>
          <a:xfrm>
            <a:off x="5054216" y="4222242"/>
            <a:ext cx="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BDB0B-88A7-49F4-A03D-CFDF017B8BC4}"/>
              </a:ext>
            </a:extLst>
          </p:cNvPr>
          <p:cNvSpPr txBox="1"/>
          <p:nvPr/>
        </p:nvSpPr>
        <p:spPr>
          <a:xfrm>
            <a:off x="10081041" y="4844480"/>
            <a:ext cx="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3" name="Elbow Connector 2"/>
          <p:cNvCxnSpPr/>
          <p:nvPr/>
        </p:nvCxnSpPr>
        <p:spPr>
          <a:xfrm rot="16200000" flipH="1">
            <a:off x="5715063" y="4454771"/>
            <a:ext cx="1807779" cy="381602"/>
          </a:xfrm>
          <a:prstGeom prst="bentConnector3">
            <a:avLst>
              <a:gd name="adj1" fmla="val 58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6200000" flipH="1">
            <a:off x="5297158" y="3690765"/>
            <a:ext cx="3055794" cy="661601"/>
          </a:xfrm>
          <a:prstGeom prst="bentConnector3">
            <a:avLst>
              <a:gd name="adj1" fmla="val 81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6483197" y="5244665"/>
            <a:ext cx="2524169" cy="354712"/>
          </a:xfrm>
          <a:prstGeom prst="bentConnector3">
            <a:avLst>
              <a:gd name="adj1" fmla="val 10079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08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34"/>
    </mc:Choice>
    <mc:Fallback xmlns="">
      <p:transition spd="slow" advTm="20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6DE9-DF2E-4295-B7A2-B8A3F293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Adaptability of RFT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39D15-FFC5-4C14-8D6D-529F38A34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3" t="45712" r="21633" b="27881"/>
          <a:stretch/>
        </p:blipFill>
        <p:spPr>
          <a:xfrm>
            <a:off x="2026713" y="1947709"/>
            <a:ext cx="7893698" cy="1810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ADB1E-95BC-4946-976C-7146DFB3AEA5}"/>
              </a:ext>
            </a:extLst>
          </p:cNvPr>
          <p:cNvSpPr txBox="1"/>
          <p:nvPr/>
        </p:nvSpPr>
        <p:spPr>
          <a:xfrm>
            <a:off x="343156" y="3989376"/>
            <a:ext cx="4095730" cy="461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Statistic value (t/z/f) increases?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8CC98-2982-4E72-920D-AD4798CD8301}"/>
              </a:ext>
            </a:extLst>
          </p:cNvPr>
          <p:cNvSpPr txBox="1"/>
          <p:nvPr/>
        </p:nvSpPr>
        <p:spPr>
          <a:xfrm>
            <a:off x="4936273" y="3989375"/>
            <a:ext cx="3478874" cy="461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Search volume increases?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F1AA0-77F4-4F63-BAA2-EC82207E5264}"/>
              </a:ext>
            </a:extLst>
          </p:cNvPr>
          <p:cNvSpPr txBox="1"/>
          <p:nvPr/>
        </p:nvSpPr>
        <p:spPr>
          <a:xfrm>
            <a:off x="8820475" y="3989375"/>
            <a:ext cx="3036187" cy="461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Smoothing increases?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0FF8A61-906D-40D8-B140-9096F7D7275B}"/>
              </a:ext>
            </a:extLst>
          </p:cNvPr>
          <p:cNvSpPr/>
          <p:nvPr/>
        </p:nvSpPr>
        <p:spPr>
          <a:xfrm rot="5400000">
            <a:off x="1554545" y="5196806"/>
            <a:ext cx="944336" cy="728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6096FB5-E912-4518-AC3F-225EFA87287E}"/>
              </a:ext>
            </a:extLst>
          </p:cNvPr>
          <p:cNvSpPr/>
          <p:nvPr/>
        </p:nvSpPr>
        <p:spPr>
          <a:xfrm rot="16200000">
            <a:off x="6203542" y="5196024"/>
            <a:ext cx="944336" cy="728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D350687-C991-464C-9F4C-A84D3876BDCC}"/>
              </a:ext>
            </a:extLst>
          </p:cNvPr>
          <p:cNvSpPr/>
          <p:nvPr/>
        </p:nvSpPr>
        <p:spPr>
          <a:xfrm rot="5400000">
            <a:off x="10123923" y="5196024"/>
            <a:ext cx="944336" cy="728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0F863-8F15-4439-8FCF-F6536BCBD50F}"/>
              </a:ext>
            </a:extLst>
          </p:cNvPr>
          <p:cNvSpPr txBox="1"/>
          <p:nvPr/>
        </p:nvSpPr>
        <p:spPr>
          <a:xfrm>
            <a:off x="1522011" y="4626498"/>
            <a:ext cx="100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FWER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A3A89-0795-477B-9E18-B8141F0CF2CE}"/>
              </a:ext>
            </a:extLst>
          </p:cNvPr>
          <p:cNvSpPr txBox="1"/>
          <p:nvPr/>
        </p:nvSpPr>
        <p:spPr>
          <a:xfrm>
            <a:off x="6270398" y="4626497"/>
            <a:ext cx="100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FWER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3E406-FDEA-401E-B834-B2771C32E6E2}"/>
              </a:ext>
            </a:extLst>
          </p:cNvPr>
          <p:cNvSpPr txBox="1"/>
          <p:nvPr/>
        </p:nvSpPr>
        <p:spPr>
          <a:xfrm>
            <a:off x="10146276" y="4584667"/>
            <a:ext cx="100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FWER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44"/>
    </mc:Choice>
    <mc:Fallback xmlns="">
      <p:transition spd="slow" advTm="17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A647A7-5983-814D-AD42-66B89924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972" y="165801"/>
            <a:ext cx="5059680" cy="145075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  <a:latin typeface="+mn-lt"/>
              </a:rPr>
              <a:t>Hypothesis Testing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9ED3F-5E74-B145-BC56-387B7F7A1C9D}"/>
              </a:ext>
            </a:extLst>
          </p:cNvPr>
          <p:cNvSpPr/>
          <p:nvPr/>
        </p:nvSpPr>
        <p:spPr>
          <a:xfrm>
            <a:off x="2245671" y="5641627"/>
            <a:ext cx="27401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Inferences at a single voxel</a:t>
            </a:r>
          </a:p>
        </p:txBody>
      </p:sp>
      <p:grpSp>
        <p:nvGrpSpPr>
          <p:cNvPr id="9" name="Group 23">
            <a:extLst>
              <a:ext uri="{FF2B5EF4-FFF2-40B4-BE49-F238E27FC236}">
                <a16:creationId xmlns:a16="http://schemas.microsoft.com/office/drawing/2014/main" id="{002638A3-CB9D-2145-95D9-D05E3AAFFE90}"/>
              </a:ext>
            </a:extLst>
          </p:cNvPr>
          <p:cNvGrpSpPr>
            <a:grpSpLocks/>
          </p:cNvGrpSpPr>
          <p:nvPr/>
        </p:nvGrpSpPr>
        <p:grpSpPr bwMode="auto">
          <a:xfrm>
            <a:off x="507173" y="2195940"/>
            <a:ext cx="6349999" cy="3441704"/>
            <a:chOff x="1920" y="3123"/>
            <a:chExt cx="2198" cy="1169"/>
          </a:xfrm>
        </p:grpSpPr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71531846-4824-6940-AD62-05A4AF703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3123"/>
              <a:ext cx="1521" cy="11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2558C0D9-5D25-2B4A-8DA6-7F3479CE6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" y="3175"/>
              <a:ext cx="1536" cy="885"/>
            </a:xfrm>
            <a:custGeom>
              <a:avLst/>
              <a:gdLst>
                <a:gd name="T0" fmla="*/ 0 w 1536"/>
                <a:gd name="T1" fmla="*/ 885 h 885"/>
                <a:gd name="T2" fmla="*/ 52 w 1536"/>
                <a:gd name="T3" fmla="*/ 869 h 885"/>
                <a:gd name="T4" fmla="*/ 104 w 1536"/>
                <a:gd name="T5" fmla="*/ 857 h 885"/>
                <a:gd name="T6" fmla="*/ 153 w 1536"/>
                <a:gd name="T7" fmla="*/ 837 h 885"/>
                <a:gd name="T8" fmla="*/ 205 w 1536"/>
                <a:gd name="T9" fmla="*/ 809 h 885"/>
                <a:gd name="T10" fmla="*/ 257 w 1536"/>
                <a:gd name="T11" fmla="*/ 765 h 885"/>
                <a:gd name="T12" fmla="*/ 309 w 1536"/>
                <a:gd name="T13" fmla="*/ 709 h 885"/>
                <a:gd name="T14" fmla="*/ 357 w 1536"/>
                <a:gd name="T15" fmla="*/ 641 h 885"/>
                <a:gd name="T16" fmla="*/ 409 w 1536"/>
                <a:gd name="T17" fmla="*/ 553 h 885"/>
                <a:gd name="T18" fmla="*/ 461 w 1536"/>
                <a:gd name="T19" fmla="*/ 453 h 885"/>
                <a:gd name="T20" fmla="*/ 513 w 1536"/>
                <a:gd name="T21" fmla="*/ 348 h 885"/>
                <a:gd name="T22" fmla="*/ 562 w 1536"/>
                <a:gd name="T23" fmla="*/ 240 h 885"/>
                <a:gd name="T24" fmla="*/ 614 w 1536"/>
                <a:gd name="T25" fmla="*/ 144 h 885"/>
                <a:gd name="T26" fmla="*/ 666 w 1536"/>
                <a:gd name="T27" fmla="*/ 68 h 885"/>
                <a:gd name="T28" fmla="*/ 718 w 1536"/>
                <a:gd name="T29" fmla="*/ 16 h 885"/>
                <a:gd name="T30" fmla="*/ 770 w 1536"/>
                <a:gd name="T31" fmla="*/ 0 h 885"/>
                <a:gd name="T32" fmla="*/ 818 w 1536"/>
                <a:gd name="T33" fmla="*/ 16 h 885"/>
                <a:gd name="T34" fmla="*/ 870 w 1536"/>
                <a:gd name="T35" fmla="*/ 68 h 885"/>
                <a:gd name="T36" fmla="*/ 922 w 1536"/>
                <a:gd name="T37" fmla="*/ 144 h 885"/>
                <a:gd name="T38" fmla="*/ 974 w 1536"/>
                <a:gd name="T39" fmla="*/ 240 h 885"/>
                <a:gd name="T40" fmla="*/ 1023 w 1536"/>
                <a:gd name="T41" fmla="*/ 348 h 885"/>
                <a:gd name="T42" fmla="*/ 1075 w 1536"/>
                <a:gd name="T43" fmla="*/ 453 h 885"/>
                <a:gd name="T44" fmla="*/ 1127 w 1536"/>
                <a:gd name="T45" fmla="*/ 553 h 885"/>
                <a:gd name="T46" fmla="*/ 1179 w 1536"/>
                <a:gd name="T47" fmla="*/ 641 h 885"/>
                <a:gd name="T48" fmla="*/ 1227 w 1536"/>
                <a:gd name="T49" fmla="*/ 709 h 885"/>
                <a:gd name="T50" fmla="*/ 1279 w 1536"/>
                <a:gd name="T51" fmla="*/ 765 h 885"/>
                <a:gd name="T52" fmla="*/ 1331 w 1536"/>
                <a:gd name="T53" fmla="*/ 809 h 885"/>
                <a:gd name="T54" fmla="*/ 1383 w 1536"/>
                <a:gd name="T55" fmla="*/ 837 h 885"/>
                <a:gd name="T56" fmla="*/ 1432 w 1536"/>
                <a:gd name="T57" fmla="*/ 857 h 885"/>
                <a:gd name="T58" fmla="*/ 1484 w 1536"/>
                <a:gd name="T59" fmla="*/ 869 h 885"/>
                <a:gd name="T60" fmla="*/ 1536 w 1536"/>
                <a:gd name="T61" fmla="*/ 885 h 885"/>
                <a:gd name="T62" fmla="*/ 0 w 1536"/>
                <a:gd name="T63" fmla="*/ 88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6" h="885">
                  <a:moveTo>
                    <a:pt x="0" y="885"/>
                  </a:moveTo>
                  <a:lnTo>
                    <a:pt x="0" y="885"/>
                  </a:lnTo>
                  <a:lnTo>
                    <a:pt x="24" y="873"/>
                  </a:lnTo>
                  <a:lnTo>
                    <a:pt x="52" y="869"/>
                  </a:lnTo>
                  <a:lnTo>
                    <a:pt x="76" y="865"/>
                  </a:lnTo>
                  <a:lnTo>
                    <a:pt x="104" y="857"/>
                  </a:lnTo>
                  <a:lnTo>
                    <a:pt x="128" y="849"/>
                  </a:lnTo>
                  <a:lnTo>
                    <a:pt x="153" y="837"/>
                  </a:lnTo>
                  <a:lnTo>
                    <a:pt x="181" y="825"/>
                  </a:lnTo>
                  <a:lnTo>
                    <a:pt x="205" y="809"/>
                  </a:lnTo>
                  <a:lnTo>
                    <a:pt x="233" y="789"/>
                  </a:lnTo>
                  <a:lnTo>
                    <a:pt x="257" y="765"/>
                  </a:lnTo>
                  <a:lnTo>
                    <a:pt x="281" y="741"/>
                  </a:lnTo>
                  <a:lnTo>
                    <a:pt x="309" y="709"/>
                  </a:lnTo>
                  <a:lnTo>
                    <a:pt x="333" y="677"/>
                  </a:lnTo>
                  <a:lnTo>
                    <a:pt x="357" y="641"/>
                  </a:lnTo>
                  <a:lnTo>
                    <a:pt x="385" y="597"/>
                  </a:lnTo>
                  <a:lnTo>
                    <a:pt x="409" y="553"/>
                  </a:lnTo>
                  <a:lnTo>
                    <a:pt x="437" y="505"/>
                  </a:lnTo>
                  <a:lnTo>
                    <a:pt x="461" y="453"/>
                  </a:lnTo>
                  <a:lnTo>
                    <a:pt x="485" y="400"/>
                  </a:lnTo>
                  <a:lnTo>
                    <a:pt x="513" y="348"/>
                  </a:lnTo>
                  <a:lnTo>
                    <a:pt x="537" y="292"/>
                  </a:lnTo>
                  <a:lnTo>
                    <a:pt x="562" y="240"/>
                  </a:lnTo>
                  <a:lnTo>
                    <a:pt x="590" y="192"/>
                  </a:lnTo>
                  <a:lnTo>
                    <a:pt x="614" y="144"/>
                  </a:lnTo>
                  <a:lnTo>
                    <a:pt x="642" y="104"/>
                  </a:lnTo>
                  <a:lnTo>
                    <a:pt x="666" y="68"/>
                  </a:lnTo>
                  <a:lnTo>
                    <a:pt x="690" y="36"/>
                  </a:lnTo>
                  <a:lnTo>
                    <a:pt x="718" y="16"/>
                  </a:lnTo>
                  <a:lnTo>
                    <a:pt x="742" y="4"/>
                  </a:lnTo>
                  <a:lnTo>
                    <a:pt x="770" y="0"/>
                  </a:lnTo>
                  <a:lnTo>
                    <a:pt x="794" y="4"/>
                  </a:lnTo>
                  <a:lnTo>
                    <a:pt x="818" y="16"/>
                  </a:lnTo>
                  <a:lnTo>
                    <a:pt x="846" y="36"/>
                  </a:lnTo>
                  <a:lnTo>
                    <a:pt x="870" y="68"/>
                  </a:lnTo>
                  <a:lnTo>
                    <a:pt x="894" y="104"/>
                  </a:lnTo>
                  <a:lnTo>
                    <a:pt x="922" y="144"/>
                  </a:lnTo>
                  <a:lnTo>
                    <a:pt x="946" y="192"/>
                  </a:lnTo>
                  <a:lnTo>
                    <a:pt x="974" y="240"/>
                  </a:lnTo>
                  <a:lnTo>
                    <a:pt x="999" y="292"/>
                  </a:lnTo>
                  <a:lnTo>
                    <a:pt x="1023" y="348"/>
                  </a:lnTo>
                  <a:lnTo>
                    <a:pt x="1051" y="400"/>
                  </a:lnTo>
                  <a:lnTo>
                    <a:pt x="1075" y="453"/>
                  </a:lnTo>
                  <a:lnTo>
                    <a:pt x="1099" y="505"/>
                  </a:lnTo>
                  <a:lnTo>
                    <a:pt x="1127" y="553"/>
                  </a:lnTo>
                  <a:lnTo>
                    <a:pt x="1151" y="597"/>
                  </a:lnTo>
                  <a:lnTo>
                    <a:pt x="1179" y="641"/>
                  </a:lnTo>
                  <a:lnTo>
                    <a:pt x="1203" y="677"/>
                  </a:lnTo>
                  <a:lnTo>
                    <a:pt x="1227" y="709"/>
                  </a:lnTo>
                  <a:lnTo>
                    <a:pt x="1255" y="741"/>
                  </a:lnTo>
                  <a:lnTo>
                    <a:pt x="1279" y="765"/>
                  </a:lnTo>
                  <a:lnTo>
                    <a:pt x="1303" y="789"/>
                  </a:lnTo>
                  <a:lnTo>
                    <a:pt x="1331" y="809"/>
                  </a:lnTo>
                  <a:lnTo>
                    <a:pt x="1355" y="825"/>
                  </a:lnTo>
                  <a:lnTo>
                    <a:pt x="1383" y="837"/>
                  </a:lnTo>
                  <a:lnTo>
                    <a:pt x="1408" y="849"/>
                  </a:lnTo>
                  <a:lnTo>
                    <a:pt x="1432" y="857"/>
                  </a:lnTo>
                  <a:lnTo>
                    <a:pt x="1460" y="865"/>
                  </a:lnTo>
                  <a:lnTo>
                    <a:pt x="1484" y="869"/>
                  </a:lnTo>
                  <a:lnTo>
                    <a:pt x="1512" y="873"/>
                  </a:lnTo>
                  <a:lnTo>
                    <a:pt x="1536" y="885"/>
                  </a:lnTo>
                  <a:lnTo>
                    <a:pt x="1536" y="885"/>
                  </a:lnTo>
                  <a:lnTo>
                    <a:pt x="0" y="88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EB49B283-9D83-CD4E-8620-7C575A684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" y="3175"/>
              <a:ext cx="1536" cy="885"/>
            </a:xfrm>
            <a:custGeom>
              <a:avLst/>
              <a:gdLst>
                <a:gd name="T0" fmla="*/ 0 w 1536"/>
                <a:gd name="T1" fmla="*/ 885 h 885"/>
                <a:gd name="T2" fmla="*/ 52 w 1536"/>
                <a:gd name="T3" fmla="*/ 869 h 885"/>
                <a:gd name="T4" fmla="*/ 104 w 1536"/>
                <a:gd name="T5" fmla="*/ 857 h 885"/>
                <a:gd name="T6" fmla="*/ 153 w 1536"/>
                <a:gd name="T7" fmla="*/ 837 h 885"/>
                <a:gd name="T8" fmla="*/ 205 w 1536"/>
                <a:gd name="T9" fmla="*/ 809 h 885"/>
                <a:gd name="T10" fmla="*/ 257 w 1536"/>
                <a:gd name="T11" fmla="*/ 765 h 885"/>
                <a:gd name="T12" fmla="*/ 309 w 1536"/>
                <a:gd name="T13" fmla="*/ 709 h 885"/>
                <a:gd name="T14" fmla="*/ 357 w 1536"/>
                <a:gd name="T15" fmla="*/ 641 h 885"/>
                <a:gd name="T16" fmla="*/ 409 w 1536"/>
                <a:gd name="T17" fmla="*/ 553 h 885"/>
                <a:gd name="T18" fmla="*/ 461 w 1536"/>
                <a:gd name="T19" fmla="*/ 453 h 885"/>
                <a:gd name="T20" fmla="*/ 513 w 1536"/>
                <a:gd name="T21" fmla="*/ 348 h 885"/>
                <a:gd name="T22" fmla="*/ 562 w 1536"/>
                <a:gd name="T23" fmla="*/ 240 h 885"/>
                <a:gd name="T24" fmla="*/ 614 w 1536"/>
                <a:gd name="T25" fmla="*/ 144 h 885"/>
                <a:gd name="T26" fmla="*/ 666 w 1536"/>
                <a:gd name="T27" fmla="*/ 68 h 885"/>
                <a:gd name="T28" fmla="*/ 718 w 1536"/>
                <a:gd name="T29" fmla="*/ 16 h 885"/>
                <a:gd name="T30" fmla="*/ 770 w 1536"/>
                <a:gd name="T31" fmla="*/ 0 h 885"/>
                <a:gd name="T32" fmla="*/ 818 w 1536"/>
                <a:gd name="T33" fmla="*/ 16 h 885"/>
                <a:gd name="T34" fmla="*/ 870 w 1536"/>
                <a:gd name="T35" fmla="*/ 68 h 885"/>
                <a:gd name="T36" fmla="*/ 922 w 1536"/>
                <a:gd name="T37" fmla="*/ 144 h 885"/>
                <a:gd name="T38" fmla="*/ 974 w 1536"/>
                <a:gd name="T39" fmla="*/ 240 h 885"/>
                <a:gd name="T40" fmla="*/ 1023 w 1536"/>
                <a:gd name="T41" fmla="*/ 348 h 885"/>
                <a:gd name="T42" fmla="*/ 1075 w 1536"/>
                <a:gd name="T43" fmla="*/ 453 h 885"/>
                <a:gd name="T44" fmla="*/ 1127 w 1536"/>
                <a:gd name="T45" fmla="*/ 553 h 885"/>
                <a:gd name="T46" fmla="*/ 1179 w 1536"/>
                <a:gd name="T47" fmla="*/ 641 h 885"/>
                <a:gd name="T48" fmla="*/ 1227 w 1536"/>
                <a:gd name="T49" fmla="*/ 709 h 885"/>
                <a:gd name="T50" fmla="*/ 1279 w 1536"/>
                <a:gd name="T51" fmla="*/ 765 h 885"/>
                <a:gd name="T52" fmla="*/ 1331 w 1536"/>
                <a:gd name="T53" fmla="*/ 809 h 885"/>
                <a:gd name="T54" fmla="*/ 1383 w 1536"/>
                <a:gd name="T55" fmla="*/ 837 h 885"/>
                <a:gd name="T56" fmla="*/ 1432 w 1536"/>
                <a:gd name="T57" fmla="*/ 857 h 885"/>
                <a:gd name="T58" fmla="*/ 1484 w 1536"/>
                <a:gd name="T59" fmla="*/ 869 h 885"/>
                <a:gd name="T60" fmla="*/ 1536 w 1536"/>
                <a:gd name="T61" fmla="*/ 885 h 885"/>
                <a:gd name="T62" fmla="*/ 0 w 1536"/>
                <a:gd name="T63" fmla="*/ 88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6" h="885">
                  <a:moveTo>
                    <a:pt x="0" y="885"/>
                  </a:moveTo>
                  <a:lnTo>
                    <a:pt x="0" y="885"/>
                  </a:lnTo>
                  <a:lnTo>
                    <a:pt x="24" y="873"/>
                  </a:lnTo>
                  <a:lnTo>
                    <a:pt x="52" y="869"/>
                  </a:lnTo>
                  <a:lnTo>
                    <a:pt x="76" y="865"/>
                  </a:lnTo>
                  <a:lnTo>
                    <a:pt x="104" y="857"/>
                  </a:lnTo>
                  <a:lnTo>
                    <a:pt x="128" y="849"/>
                  </a:lnTo>
                  <a:lnTo>
                    <a:pt x="153" y="837"/>
                  </a:lnTo>
                  <a:lnTo>
                    <a:pt x="181" y="825"/>
                  </a:lnTo>
                  <a:lnTo>
                    <a:pt x="205" y="809"/>
                  </a:lnTo>
                  <a:lnTo>
                    <a:pt x="233" y="789"/>
                  </a:lnTo>
                  <a:lnTo>
                    <a:pt x="257" y="765"/>
                  </a:lnTo>
                  <a:lnTo>
                    <a:pt x="281" y="741"/>
                  </a:lnTo>
                  <a:lnTo>
                    <a:pt x="309" y="709"/>
                  </a:lnTo>
                  <a:lnTo>
                    <a:pt x="333" y="677"/>
                  </a:lnTo>
                  <a:lnTo>
                    <a:pt x="357" y="641"/>
                  </a:lnTo>
                  <a:lnTo>
                    <a:pt x="385" y="597"/>
                  </a:lnTo>
                  <a:lnTo>
                    <a:pt x="409" y="553"/>
                  </a:lnTo>
                  <a:lnTo>
                    <a:pt x="437" y="505"/>
                  </a:lnTo>
                  <a:lnTo>
                    <a:pt x="461" y="453"/>
                  </a:lnTo>
                  <a:lnTo>
                    <a:pt x="485" y="400"/>
                  </a:lnTo>
                  <a:lnTo>
                    <a:pt x="513" y="348"/>
                  </a:lnTo>
                  <a:lnTo>
                    <a:pt x="537" y="292"/>
                  </a:lnTo>
                  <a:lnTo>
                    <a:pt x="562" y="240"/>
                  </a:lnTo>
                  <a:lnTo>
                    <a:pt x="590" y="192"/>
                  </a:lnTo>
                  <a:lnTo>
                    <a:pt x="614" y="144"/>
                  </a:lnTo>
                  <a:lnTo>
                    <a:pt x="642" y="104"/>
                  </a:lnTo>
                  <a:lnTo>
                    <a:pt x="666" y="68"/>
                  </a:lnTo>
                  <a:lnTo>
                    <a:pt x="690" y="36"/>
                  </a:lnTo>
                  <a:lnTo>
                    <a:pt x="718" y="16"/>
                  </a:lnTo>
                  <a:lnTo>
                    <a:pt x="742" y="4"/>
                  </a:lnTo>
                  <a:lnTo>
                    <a:pt x="770" y="0"/>
                  </a:lnTo>
                  <a:lnTo>
                    <a:pt x="794" y="4"/>
                  </a:lnTo>
                  <a:lnTo>
                    <a:pt x="818" y="16"/>
                  </a:lnTo>
                  <a:lnTo>
                    <a:pt x="846" y="36"/>
                  </a:lnTo>
                  <a:lnTo>
                    <a:pt x="870" y="68"/>
                  </a:lnTo>
                  <a:lnTo>
                    <a:pt x="894" y="104"/>
                  </a:lnTo>
                  <a:lnTo>
                    <a:pt x="922" y="144"/>
                  </a:lnTo>
                  <a:lnTo>
                    <a:pt x="946" y="192"/>
                  </a:lnTo>
                  <a:lnTo>
                    <a:pt x="974" y="240"/>
                  </a:lnTo>
                  <a:lnTo>
                    <a:pt x="999" y="292"/>
                  </a:lnTo>
                  <a:lnTo>
                    <a:pt x="1023" y="348"/>
                  </a:lnTo>
                  <a:lnTo>
                    <a:pt x="1051" y="400"/>
                  </a:lnTo>
                  <a:lnTo>
                    <a:pt x="1075" y="453"/>
                  </a:lnTo>
                  <a:lnTo>
                    <a:pt x="1099" y="505"/>
                  </a:lnTo>
                  <a:lnTo>
                    <a:pt x="1127" y="553"/>
                  </a:lnTo>
                  <a:lnTo>
                    <a:pt x="1151" y="597"/>
                  </a:lnTo>
                  <a:lnTo>
                    <a:pt x="1179" y="641"/>
                  </a:lnTo>
                  <a:lnTo>
                    <a:pt x="1203" y="677"/>
                  </a:lnTo>
                  <a:lnTo>
                    <a:pt x="1227" y="709"/>
                  </a:lnTo>
                  <a:lnTo>
                    <a:pt x="1255" y="741"/>
                  </a:lnTo>
                  <a:lnTo>
                    <a:pt x="1279" y="765"/>
                  </a:lnTo>
                  <a:lnTo>
                    <a:pt x="1303" y="789"/>
                  </a:lnTo>
                  <a:lnTo>
                    <a:pt x="1331" y="809"/>
                  </a:lnTo>
                  <a:lnTo>
                    <a:pt x="1355" y="825"/>
                  </a:lnTo>
                  <a:lnTo>
                    <a:pt x="1383" y="837"/>
                  </a:lnTo>
                  <a:lnTo>
                    <a:pt x="1408" y="849"/>
                  </a:lnTo>
                  <a:lnTo>
                    <a:pt x="1432" y="857"/>
                  </a:lnTo>
                  <a:lnTo>
                    <a:pt x="1460" y="865"/>
                  </a:lnTo>
                  <a:lnTo>
                    <a:pt x="1484" y="869"/>
                  </a:lnTo>
                  <a:lnTo>
                    <a:pt x="1512" y="873"/>
                  </a:lnTo>
                  <a:lnTo>
                    <a:pt x="1536" y="885"/>
                  </a:lnTo>
                  <a:lnTo>
                    <a:pt x="1536" y="885"/>
                  </a:lnTo>
                  <a:lnTo>
                    <a:pt x="0" y="885"/>
                  </a:lnTo>
                </a:path>
              </a:pathLst>
            </a:custGeom>
            <a:noFill/>
            <a:ln w="25400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 Box 22">
              <a:extLst>
                <a:ext uri="{FF2B5EF4-FFF2-40B4-BE49-F238E27FC236}">
                  <a16:creationId xmlns:a16="http://schemas.microsoft.com/office/drawing/2014/main" id="{CFC1BD52-9C52-3C4E-B4C8-2A2080F90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4080"/>
              <a:ext cx="21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/>
                <a:t>Null Distribution of 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11D4CE-91ED-6B40-8137-A5B689FBC75F}"/>
              </a:ext>
            </a:extLst>
          </p:cNvPr>
          <p:cNvSpPr txBox="1"/>
          <p:nvPr/>
        </p:nvSpPr>
        <p:spPr>
          <a:xfrm>
            <a:off x="6173972" y="3246481"/>
            <a:ext cx="5326468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To test a hypothesis, we construct a ‘</a:t>
            </a:r>
            <a:r>
              <a:rPr lang="en-GB" b="1" dirty="0"/>
              <a:t>test statistic</a:t>
            </a:r>
            <a:r>
              <a:rPr lang="en-GB" dirty="0"/>
              <a:t>’ and ask how likely is it of obtaining our sample outcome if the the null hypothesis were true.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7A0E6-5BDB-FB49-8A1E-C667CD40AAF2}"/>
              </a:ext>
            </a:extLst>
          </p:cNvPr>
          <p:cNvSpPr txBox="1"/>
          <p:nvPr/>
        </p:nvSpPr>
        <p:spPr>
          <a:xfrm>
            <a:off x="6096000" y="2247543"/>
            <a:ext cx="532646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Null hypothesis  : H0 : no relationship between BOLD signal and task design matrix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B6639E-B7E9-5347-A741-26275591C93B}"/>
              </a:ext>
            </a:extLst>
          </p:cNvPr>
          <p:cNvSpPr txBox="1"/>
          <p:nvPr/>
        </p:nvSpPr>
        <p:spPr>
          <a:xfrm>
            <a:off x="6173972" y="4835273"/>
            <a:ext cx="532646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 statistic = </a:t>
            </a:r>
            <a:r>
              <a:rPr lang="en-GB" u="sng" dirty="0"/>
              <a:t>sample mean – population mean</a:t>
            </a:r>
          </a:p>
          <a:p>
            <a:pPr algn="ctr"/>
            <a:r>
              <a:rPr lang="en-GB" dirty="0"/>
              <a:t>	sample std / sqrt(n)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30"/>
    </mc:Choice>
    <mc:Fallback xmlns="">
      <p:transition spd="slow" advTm="10753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6DE9-DF2E-4295-B7A2-B8A3F293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EEG</a:t>
            </a:r>
            <a:r>
              <a:rPr lang="en-GB" b="1" dirty="0" smtClean="0"/>
              <a:t> </a:t>
            </a:r>
            <a:r>
              <a:rPr lang="en-GB" b="1" dirty="0" smtClean="0"/>
              <a:t>and </a:t>
            </a:r>
            <a:r>
              <a:rPr lang="en-GB" b="1" dirty="0" smtClean="0"/>
              <a:t>RFT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97280" y="1939187"/>
            <a:ext cx="9476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800" dirty="0" smtClean="0"/>
              <a:t>Apply RFT to EEG data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800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814" y="1737360"/>
            <a:ext cx="7117352" cy="44090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78998" y="5706318"/>
            <a:ext cx="2650602" cy="4401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400000">
            <a:off x="4480121" y="4624340"/>
            <a:ext cx="2650602" cy="7972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ross 3"/>
          <p:cNvSpPr/>
          <p:nvPr/>
        </p:nvSpPr>
        <p:spPr>
          <a:xfrm rot="19003612">
            <a:off x="6629473" y="4859596"/>
            <a:ext cx="405114" cy="398599"/>
          </a:xfrm>
          <a:prstGeom prst="plus">
            <a:avLst>
              <a:gd name="adj" fmla="val 372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2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44"/>
    </mc:Choice>
    <mc:Fallback xmlns="">
      <p:transition spd="slow" advTm="17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6DE9-DF2E-4295-B7A2-B8A3F293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MEG </a:t>
            </a:r>
            <a:r>
              <a:rPr lang="en-GB" b="1" dirty="0" smtClean="0"/>
              <a:t>and </a:t>
            </a:r>
            <a:r>
              <a:rPr lang="en-GB" b="1" dirty="0" smtClean="0"/>
              <a:t>RFT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97280" y="1939187"/>
            <a:ext cx="9476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800" dirty="0" smtClean="0"/>
              <a:t>Apply RFT to MEG data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800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220" y="413577"/>
            <a:ext cx="5993459" cy="5787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63559" y="1566041"/>
            <a:ext cx="178675" cy="17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42234" y="1303284"/>
            <a:ext cx="1744718" cy="3363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90995" y="2275489"/>
            <a:ext cx="178675" cy="1713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42235" y="2529321"/>
            <a:ext cx="2490951" cy="10967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3158" y="4273751"/>
            <a:ext cx="1986455" cy="325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19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44"/>
    </mc:Choice>
    <mc:Fallback xmlns="">
      <p:transition spd="slow" advTm="17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F74A-AC7C-0F41-8EE1-A592D40C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Measures of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951FA-82CF-2C46-86E5-F6F882727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70" y="1759507"/>
            <a:ext cx="7178619" cy="3728596"/>
          </a:xfrm>
          <a:prstGeom prst="rect">
            <a:avLst/>
          </a:prstGeom>
        </p:spPr>
      </p:pic>
      <p:sp>
        <p:nvSpPr>
          <p:cNvPr id="6" name="Terminator 5">
            <a:extLst>
              <a:ext uri="{FF2B5EF4-FFF2-40B4-BE49-F238E27FC236}">
                <a16:creationId xmlns:a16="http://schemas.microsoft.com/office/drawing/2014/main" id="{ED8C9B0F-E7F3-1B40-AF88-EC7CFFC6D1DB}"/>
              </a:ext>
            </a:extLst>
          </p:cNvPr>
          <p:cNvSpPr/>
          <p:nvPr/>
        </p:nvSpPr>
        <p:spPr>
          <a:xfrm>
            <a:off x="8111151" y="2324902"/>
            <a:ext cx="689052" cy="2015605"/>
          </a:xfrm>
          <a:prstGeom prst="flowChartTerminator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rminator 6">
            <a:extLst>
              <a:ext uri="{FF2B5EF4-FFF2-40B4-BE49-F238E27FC236}">
                <a16:creationId xmlns:a16="http://schemas.microsoft.com/office/drawing/2014/main" id="{76A45D09-0232-0C47-ABEE-DC364571DFEF}"/>
              </a:ext>
            </a:extLst>
          </p:cNvPr>
          <p:cNvSpPr/>
          <p:nvPr/>
        </p:nvSpPr>
        <p:spPr>
          <a:xfrm>
            <a:off x="6428372" y="2324902"/>
            <a:ext cx="655334" cy="2015605"/>
          </a:xfrm>
          <a:prstGeom prst="flowChartTerminator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9C91A60B-7C53-0845-B330-19841E7FC903}"/>
              </a:ext>
            </a:extLst>
          </p:cNvPr>
          <p:cNvSpPr/>
          <p:nvPr/>
        </p:nvSpPr>
        <p:spPr>
          <a:xfrm>
            <a:off x="5758078" y="2320548"/>
            <a:ext cx="670294" cy="2019959"/>
          </a:xfrm>
          <a:prstGeom prst="flowChartTerminator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1344D-4864-7549-BAC5-D1066937B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6" r="1611" b="5642"/>
          <a:stretch/>
        </p:blipFill>
        <p:spPr>
          <a:xfrm>
            <a:off x="1224142" y="5411646"/>
            <a:ext cx="9804674" cy="9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73"/>
    </mc:Choice>
    <mc:Fallback xmlns="">
      <p:transition spd="slow" advTm="12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B0D2-BCCE-4144-AF5C-C579C217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 of Error: False Discovery Rate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D127F-A869-7B47-BD6D-FF3F92A733F8}"/>
              </a:ext>
            </a:extLst>
          </p:cNvPr>
          <p:cNvSpPr/>
          <p:nvPr/>
        </p:nvSpPr>
        <p:spPr>
          <a:xfrm>
            <a:off x="3078478" y="4697223"/>
            <a:ext cx="6095999" cy="895350"/>
          </a:xfrm>
          <a:prstGeom prst="rec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</a:rPr>
              <a:t>Controls ratio of true positives : false positives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F5875-FFA5-6043-AE49-E05762A08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65" r="1418"/>
          <a:stretch/>
        </p:blipFill>
        <p:spPr>
          <a:xfrm>
            <a:off x="1066800" y="2332092"/>
            <a:ext cx="10058400" cy="19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32"/>
    </mc:Choice>
    <mc:Fallback xmlns="">
      <p:transition spd="slow" advTm="8863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73B2-12A9-4279-8FC6-7FFA9234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1D6E2-E002-42C2-81C3-71CFE1562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Nichols, T. (2012). Multiple testing corrections, nonparametric methods, and random field theory. </a:t>
            </a:r>
            <a:r>
              <a:rPr lang="en-GB" i="1" dirty="0" err="1"/>
              <a:t>NeuroImage</a:t>
            </a:r>
            <a:r>
              <a:rPr lang="en-GB" dirty="0"/>
              <a:t>. 62 (2), 811-815.</a:t>
            </a:r>
          </a:p>
          <a:p>
            <a:r>
              <a:rPr lang="en-GB" dirty="0" err="1"/>
              <a:t>Kilner</a:t>
            </a:r>
            <a:r>
              <a:rPr lang="en-GB" dirty="0"/>
              <a:t>, J., </a:t>
            </a:r>
            <a:r>
              <a:rPr lang="en-GB" dirty="0" err="1"/>
              <a:t>Kiebel</a:t>
            </a:r>
            <a:r>
              <a:rPr lang="en-GB" dirty="0"/>
              <a:t>, S. &amp; </a:t>
            </a:r>
            <a:r>
              <a:rPr lang="en-GB" dirty="0" err="1"/>
              <a:t>Friston</a:t>
            </a:r>
            <a:r>
              <a:rPr lang="en-GB" dirty="0"/>
              <a:t>, K. (2005). Applications of random field theory to electrophysiology. </a:t>
            </a:r>
            <a:r>
              <a:rPr lang="en-GB" i="1" dirty="0"/>
              <a:t>Neuroscience Letters</a:t>
            </a:r>
            <a:r>
              <a:rPr lang="en-GB" dirty="0"/>
              <a:t>. 374 (3), 174-178.</a:t>
            </a:r>
            <a:r>
              <a:rPr lang="en-GB" dirty="0">
                <a:hlinkClick r:id="rId3"/>
              </a:rPr>
              <a:t> </a:t>
            </a:r>
          </a:p>
          <a:p>
            <a:r>
              <a:rPr lang="en-GB" dirty="0"/>
              <a:t>Brett, M., Penny, W. &amp; </a:t>
            </a:r>
            <a:r>
              <a:rPr lang="en-GB" dirty="0" err="1"/>
              <a:t>Kiebel</a:t>
            </a:r>
            <a:r>
              <a:rPr lang="en-GB" dirty="0"/>
              <a:t>, S. (2004). An introduction to Random Field Theory. </a:t>
            </a:r>
            <a:r>
              <a:rPr lang="en-GB" i="1" dirty="0"/>
              <a:t>Human Brain Function</a:t>
            </a:r>
            <a:r>
              <a:rPr lang="en-GB" dirty="0"/>
              <a:t>. London. 867-879.</a:t>
            </a:r>
          </a:p>
          <a:p>
            <a:r>
              <a:rPr lang="en-US" dirty="0" err="1"/>
              <a:t>Kilner</a:t>
            </a:r>
            <a:r>
              <a:rPr lang="en-US" dirty="0"/>
              <a:t>, J. M., &amp; </a:t>
            </a:r>
            <a:r>
              <a:rPr lang="en-US" dirty="0" err="1"/>
              <a:t>Friston</a:t>
            </a:r>
            <a:r>
              <a:rPr lang="en-US" dirty="0"/>
              <a:t>, K. J. (2010). Topological inference for EEG and MEG. </a:t>
            </a:r>
            <a:r>
              <a:rPr lang="en-US" i="1" dirty="0"/>
              <a:t>The Annals of Applied Statistics</a:t>
            </a:r>
            <a:r>
              <a:rPr lang="en-US" dirty="0"/>
              <a:t>, 1272-1290.</a:t>
            </a:r>
          </a:p>
          <a:p>
            <a:r>
              <a:rPr lang="en-US" dirty="0" err="1"/>
              <a:t>Flandin</a:t>
            </a:r>
            <a:r>
              <a:rPr lang="en-US" dirty="0"/>
              <a:t> G, </a:t>
            </a:r>
            <a:r>
              <a:rPr lang="en-US" dirty="0" err="1"/>
              <a:t>Friston</a:t>
            </a:r>
            <a:r>
              <a:rPr lang="en-US" dirty="0"/>
              <a:t> KJ. (2019). Analysis of family-wise error rates in statistical parametric mapping using random field theory. </a:t>
            </a:r>
            <a:r>
              <a:rPr lang="en-US" i="1" dirty="0"/>
              <a:t>Hum Brain Mapp, </a:t>
            </a:r>
            <a:r>
              <a:rPr lang="en-US" dirty="0"/>
              <a:t>40(7):2052-2054. </a:t>
            </a:r>
            <a:endParaRPr lang="en-GB" dirty="0"/>
          </a:p>
          <a:p>
            <a:r>
              <a:rPr lang="en-US" dirty="0"/>
              <a:t>Eklund, A., Nichols, T. E., &amp; </a:t>
            </a:r>
            <a:r>
              <a:rPr lang="en-US" dirty="0" err="1"/>
              <a:t>Knutsson</a:t>
            </a:r>
            <a:r>
              <a:rPr lang="en-US" dirty="0"/>
              <a:t>, H. (2016). Cluster failure: Why fMRI inferences for spatial extent have inflated false-positive rates. </a:t>
            </a:r>
            <a:r>
              <a:rPr lang="en-US" i="1" dirty="0"/>
              <a:t>Proceedings of the National Academy of Sciences of the United States of America</a:t>
            </a:r>
            <a:r>
              <a:rPr lang="en-US" dirty="0"/>
              <a:t>, </a:t>
            </a:r>
            <a:r>
              <a:rPr lang="en-US" i="1" dirty="0"/>
              <a:t>113</a:t>
            </a:r>
            <a:r>
              <a:rPr lang="en-US" dirty="0"/>
              <a:t>(28), 7900–7905.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https://mediacentral.ucl.ac.uk/Play/39922</a:t>
            </a:r>
            <a:r>
              <a:rPr lang="en-GB" dirty="0"/>
              <a:t>   </a:t>
            </a:r>
            <a:r>
              <a:rPr lang="en-GB" dirty="0">
                <a:sym typeface="Wingdings" panose="05000000000000000000" pitchFamily="2" charset="2"/>
              </a:rPr>
              <a:t> Previous SPM 2020 course seminar on RFT. 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5"/>
              </a:rPr>
              <a:t>https://www.youtube.com/watch?v=nv0HePjQAD8&amp;t=678s</a:t>
            </a:r>
            <a:r>
              <a:rPr lang="en-GB" dirty="0"/>
              <a:t>    </a:t>
            </a:r>
            <a:r>
              <a:rPr lang="en-GB" dirty="0">
                <a:sym typeface="Wingdings" panose="05000000000000000000" pitchFamily="2" charset="2"/>
              </a:rPr>
              <a:t> Mumford Brain Stats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0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0"/>
    </mc:Choice>
    <mc:Fallback xmlns="">
      <p:transition spd="slow" advTm="2209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AC4B62-0BB5-4B4B-B450-C3C47D0AAC84}"/>
              </a:ext>
            </a:extLst>
          </p:cNvPr>
          <p:cNvSpPr txBox="1"/>
          <p:nvPr/>
        </p:nvSpPr>
        <p:spPr>
          <a:xfrm>
            <a:off x="5763948" y="1785473"/>
            <a:ext cx="6050099" cy="13665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993366"/>
              </a:buClr>
            </a:pPr>
            <a:r>
              <a:rPr lang="en-GB" b="1" i="1" dirty="0"/>
              <a:t>Significance level </a:t>
            </a:r>
            <a:r>
              <a:rPr lang="el-GR" b="1" i="1" dirty="0">
                <a:latin typeface=""/>
              </a:rPr>
              <a:t>α</a:t>
            </a:r>
            <a:r>
              <a:rPr lang="en-GB" b="1" i="1" dirty="0"/>
              <a:t>:</a:t>
            </a:r>
          </a:p>
          <a:p>
            <a:pPr>
              <a:spcBef>
                <a:spcPct val="20000"/>
              </a:spcBef>
              <a:buClr>
                <a:srgbClr val="993366"/>
              </a:buClr>
            </a:pPr>
            <a:r>
              <a:rPr lang="de-DE" altLang="en-US" dirty="0">
                <a:sym typeface="Symbol" pitchFamily="18" charset="2"/>
              </a:rPr>
              <a:t></a:t>
            </a:r>
            <a:r>
              <a:rPr lang="de-DE" altLang="en-US" dirty="0"/>
              <a:t> = P (Type I Error) </a:t>
            </a:r>
          </a:p>
          <a:p>
            <a:pPr marL="342900" indent="-342900">
              <a:spcBef>
                <a:spcPct val="20000"/>
              </a:spcBef>
              <a:buClr>
                <a:srgbClr val="993366"/>
              </a:buClr>
            </a:pPr>
            <a:r>
              <a:rPr lang="en-GB" dirty="0">
                <a:sym typeface="Wingdings" pitchFamily="2" charset="2"/>
              </a:rPr>
              <a:t>Decision rule threshold 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l-GR" i="1" baseline="-25000" dirty="0"/>
              <a:t>α</a:t>
            </a:r>
            <a:r>
              <a:rPr lang="en-GB" i="1" baseline="-25000" dirty="0"/>
              <a:t> </a:t>
            </a:r>
            <a:r>
              <a:rPr lang="en-GB" i="1" baseline="-25000" dirty="0">
                <a:sym typeface="Wingdings" pitchFamily="2" charset="2"/>
              </a:rPr>
              <a:t> </a:t>
            </a:r>
            <a:r>
              <a:rPr lang="en-US" altLang="en-US" dirty="0"/>
              <a:t>determines </a:t>
            </a:r>
            <a:r>
              <a:rPr lang="en-US" altLang="en-US" dirty="0">
                <a:solidFill>
                  <a:srgbClr val="FF0000"/>
                </a:solidFill>
              </a:rPr>
              <a:t>false positive </a:t>
            </a:r>
            <a:r>
              <a:rPr lang="en-US" altLang="en-US" dirty="0"/>
              <a:t>rate </a:t>
            </a:r>
            <a:r>
              <a:rPr lang="de-DE" altLang="en-US" dirty="0">
                <a:sym typeface="Symbol" pitchFamily="18" charset="2"/>
              </a:rPr>
              <a:t></a:t>
            </a:r>
            <a:endParaRPr lang="en-GB" altLang="en-US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rgbClr val="993366"/>
              </a:buClr>
            </a:pPr>
            <a:r>
              <a:rPr lang="en-GB" altLang="en-US" dirty="0">
                <a:sym typeface="Symbol" pitchFamily="18" charset="2"/>
              </a:rPr>
              <a:t>Choose </a:t>
            </a:r>
            <a:r>
              <a:rPr lang="en-GB" altLang="en-US" i="1" dirty="0">
                <a:sym typeface="Symbol" pitchFamily="18" charset="2"/>
              </a:rPr>
              <a:t>u</a:t>
            </a:r>
            <a:r>
              <a:rPr lang="en-GB" altLang="en-US" dirty="0">
                <a:sym typeface="Symbol" pitchFamily="18" charset="2"/>
              </a:rPr>
              <a:t> to give acceptable </a:t>
            </a:r>
            <a:r>
              <a:rPr lang="de-DE" altLang="en-US" dirty="0">
                <a:sym typeface="Symbol" pitchFamily="18" charset="2"/>
              </a:rPr>
              <a:t></a:t>
            </a:r>
            <a:r>
              <a:rPr lang="en-GB" altLang="en-US" dirty="0">
                <a:sym typeface="Symbol" pitchFamily="18" charset="2"/>
              </a:rPr>
              <a:t> </a:t>
            </a:r>
            <a:endParaRPr lang="de-DE" altLang="en-US" dirty="0">
              <a:sym typeface="Symbol" pitchFamily="18" charset="2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3AB502D-8946-9449-BD0B-92698B50C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356" y="1859797"/>
            <a:ext cx="3487119" cy="17755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50C9A726-D846-E94C-8C7D-1521AD4299B1}"/>
              </a:ext>
            </a:extLst>
          </p:cNvPr>
          <p:cNvSpPr>
            <a:spLocks/>
          </p:cNvSpPr>
          <p:nvPr/>
        </p:nvSpPr>
        <p:spPr bwMode="auto">
          <a:xfrm>
            <a:off x="1486454" y="1982831"/>
            <a:ext cx="3101044" cy="1652467"/>
          </a:xfrm>
          <a:custGeom>
            <a:avLst/>
            <a:gdLst>
              <a:gd name="T0" fmla="*/ 0 w 1536"/>
              <a:gd name="T1" fmla="*/ 885 h 885"/>
              <a:gd name="T2" fmla="*/ 52 w 1536"/>
              <a:gd name="T3" fmla="*/ 869 h 885"/>
              <a:gd name="T4" fmla="*/ 104 w 1536"/>
              <a:gd name="T5" fmla="*/ 857 h 885"/>
              <a:gd name="T6" fmla="*/ 153 w 1536"/>
              <a:gd name="T7" fmla="*/ 837 h 885"/>
              <a:gd name="T8" fmla="*/ 205 w 1536"/>
              <a:gd name="T9" fmla="*/ 809 h 885"/>
              <a:gd name="T10" fmla="*/ 257 w 1536"/>
              <a:gd name="T11" fmla="*/ 765 h 885"/>
              <a:gd name="T12" fmla="*/ 309 w 1536"/>
              <a:gd name="T13" fmla="*/ 709 h 885"/>
              <a:gd name="T14" fmla="*/ 357 w 1536"/>
              <a:gd name="T15" fmla="*/ 641 h 885"/>
              <a:gd name="T16" fmla="*/ 409 w 1536"/>
              <a:gd name="T17" fmla="*/ 553 h 885"/>
              <a:gd name="T18" fmla="*/ 461 w 1536"/>
              <a:gd name="T19" fmla="*/ 453 h 885"/>
              <a:gd name="T20" fmla="*/ 513 w 1536"/>
              <a:gd name="T21" fmla="*/ 348 h 885"/>
              <a:gd name="T22" fmla="*/ 562 w 1536"/>
              <a:gd name="T23" fmla="*/ 240 h 885"/>
              <a:gd name="T24" fmla="*/ 614 w 1536"/>
              <a:gd name="T25" fmla="*/ 144 h 885"/>
              <a:gd name="T26" fmla="*/ 666 w 1536"/>
              <a:gd name="T27" fmla="*/ 68 h 885"/>
              <a:gd name="T28" fmla="*/ 718 w 1536"/>
              <a:gd name="T29" fmla="*/ 16 h 885"/>
              <a:gd name="T30" fmla="*/ 770 w 1536"/>
              <a:gd name="T31" fmla="*/ 0 h 885"/>
              <a:gd name="T32" fmla="*/ 818 w 1536"/>
              <a:gd name="T33" fmla="*/ 16 h 885"/>
              <a:gd name="T34" fmla="*/ 870 w 1536"/>
              <a:gd name="T35" fmla="*/ 68 h 885"/>
              <a:gd name="T36" fmla="*/ 922 w 1536"/>
              <a:gd name="T37" fmla="*/ 144 h 885"/>
              <a:gd name="T38" fmla="*/ 974 w 1536"/>
              <a:gd name="T39" fmla="*/ 240 h 885"/>
              <a:gd name="T40" fmla="*/ 1023 w 1536"/>
              <a:gd name="T41" fmla="*/ 348 h 885"/>
              <a:gd name="T42" fmla="*/ 1075 w 1536"/>
              <a:gd name="T43" fmla="*/ 453 h 885"/>
              <a:gd name="T44" fmla="*/ 1127 w 1536"/>
              <a:gd name="T45" fmla="*/ 553 h 885"/>
              <a:gd name="T46" fmla="*/ 1179 w 1536"/>
              <a:gd name="T47" fmla="*/ 641 h 885"/>
              <a:gd name="T48" fmla="*/ 1227 w 1536"/>
              <a:gd name="T49" fmla="*/ 709 h 885"/>
              <a:gd name="T50" fmla="*/ 1279 w 1536"/>
              <a:gd name="T51" fmla="*/ 765 h 885"/>
              <a:gd name="T52" fmla="*/ 1331 w 1536"/>
              <a:gd name="T53" fmla="*/ 809 h 885"/>
              <a:gd name="T54" fmla="*/ 1383 w 1536"/>
              <a:gd name="T55" fmla="*/ 837 h 885"/>
              <a:gd name="T56" fmla="*/ 1432 w 1536"/>
              <a:gd name="T57" fmla="*/ 857 h 885"/>
              <a:gd name="T58" fmla="*/ 1484 w 1536"/>
              <a:gd name="T59" fmla="*/ 869 h 885"/>
              <a:gd name="T60" fmla="*/ 1536 w 1536"/>
              <a:gd name="T61" fmla="*/ 885 h 885"/>
              <a:gd name="T62" fmla="*/ 0 w 1536"/>
              <a:gd name="T63" fmla="*/ 885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885">
                <a:moveTo>
                  <a:pt x="0" y="885"/>
                </a:moveTo>
                <a:lnTo>
                  <a:pt x="0" y="885"/>
                </a:lnTo>
                <a:lnTo>
                  <a:pt x="24" y="873"/>
                </a:lnTo>
                <a:lnTo>
                  <a:pt x="52" y="869"/>
                </a:lnTo>
                <a:lnTo>
                  <a:pt x="76" y="865"/>
                </a:lnTo>
                <a:lnTo>
                  <a:pt x="104" y="857"/>
                </a:lnTo>
                <a:lnTo>
                  <a:pt x="128" y="849"/>
                </a:lnTo>
                <a:lnTo>
                  <a:pt x="153" y="837"/>
                </a:lnTo>
                <a:lnTo>
                  <a:pt x="181" y="825"/>
                </a:lnTo>
                <a:lnTo>
                  <a:pt x="205" y="809"/>
                </a:lnTo>
                <a:lnTo>
                  <a:pt x="233" y="789"/>
                </a:lnTo>
                <a:lnTo>
                  <a:pt x="257" y="765"/>
                </a:lnTo>
                <a:lnTo>
                  <a:pt x="281" y="741"/>
                </a:lnTo>
                <a:lnTo>
                  <a:pt x="309" y="709"/>
                </a:lnTo>
                <a:lnTo>
                  <a:pt x="333" y="677"/>
                </a:lnTo>
                <a:lnTo>
                  <a:pt x="357" y="641"/>
                </a:lnTo>
                <a:lnTo>
                  <a:pt x="385" y="597"/>
                </a:lnTo>
                <a:lnTo>
                  <a:pt x="409" y="553"/>
                </a:lnTo>
                <a:lnTo>
                  <a:pt x="437" y="505"/>
                </a:lnTo>
                <a:lnTo>
                  <a:pt x="461" y="453"/>
                </a:lnTo>
                <a:lnTo>
                  <a:pt x="485" y="400"/>
                </a:lnTo>
                <a:lnTo>
                  <a:pt x="513" y="348"/>
                </a:lnTo>
                <a:lnTo>
                  <a:pt x="537" y="292"/>
                </a:lnTo>
                <a:lnTo>
                  <a:pt x="562" y="240"/>
                </a:lnTo>
                <a:lnTo>
                  <a:pt x="590" y="192"/>
                </a:lnTo>
                <a:lnTo>
                  <a:pt x="614" y="144"/>
                </a:lnTo>
                <a:lnTo>
                  <a:pt x="642" y="104"/>
                </a:lnTo>
                <a:lnTo>
                  <a:pt x="666" y="68"/>
                </a:lnTo>
                <a:lnTo>
                  <a:pt x="690" y="36"/>
                </a:lnTo>
                <a:lnTo>
                  <a:pt x="718" y="16"/>
                </a:lnTo>
                <a:lnTo>
                  <a:pt x="742" y="4"/>
                </a:lnTo>
                <a:lnTo>
                  <a:pt x="770" y="0"/>
                </a:lnTo>
                <a:lnTo>
                  <a:pt x="794" y="4"/>
                </a:lnTo>
                <a:lnTo>
                  <a:pt x="818" y="16"/>
                </a:lnTo>
                <a:lnTo>
                  <a:pt x="846" y="36"/>
                </a:lnTo>
                <a:lnTo>
                  <a:pt x="870" y="68"/>
                </a:lnTo>
                <a:lnTo>
                  <a:pt x="894" y="104"/>
                </a:lnTo>
                <a:lnTo>
                  <a:pt x="922" y="144"/>
                </a:lnTo>
                <a:lnTo>
                  <a:pt x="946" y="192"/>
                </a:lnTo>
                <a:lnTo>
                  <a:pt x="974" y="240"/>
                </a:lnTo>
                <a:lnTo>
                  <a:pt x="999" y="292"/>
                </a:lnTo>
                <a:lnTo>
                  <a:pt x="1023" y="348"/>
                </a:lnTo>
                <a:lnTo>
                  <a:pt x="1051" y="400"/>
                </a:lnTo>
                <a:lnTo>
                  <a:pt x="1075" y="453"/>
                </a:lnTo>
                <a:lnTo>
                  <a:pt x="1099" y="505"/>
                </a:lnTo>
                <a:lnTo>
                  <a:pt x="1127" y="553"/>
                </a:lnTo>
                <a:lnTo>
                  <a:pt x="1151" y="597"/>
                </a:lnTo>
                <a:lnTo>
                  <a:pt x="1179" y="641"/>
                </a:lnTo>
                <a:lnTo>
                  <a:pt x="1203" y="677"/>
                </a:lnTo>
                <a:lnTo>
                  <a:pt x="1227" y="709"/>
                </a:lnTo>
                <a:lnTo>
                  <a:pt x="1255" y="741"/>
                </a:lnTo>
                <a:lnTo>
                  <a:pt x="1279" y="765"/>
                </a:lnTo>
                <a:lnTo>
                  <a:pt x="1303" y="789"/>
                </a:lnTo>
                <a:lnTo>
                  <a:pt x="1331" y="809"/>
                </a:lnTo>
                <a:lnTo>
                  <a:pt x="1355" y="825"/>
                </a:lnTo>
                <a:lnTo>
                  <a:pt x="1383" y="837"/>
                </a:lnTo>
                <a:lnTo>
                  <a:pt x="1408" y="849"/>
                </a:lnTo>
                <a:lnTo>
                  <a:pt x="1432" y="857"/>
                </a:lnTo>
                <a:lnTo>
                  <a:pt x="1460" y="865"/>
                </a:lnTo>
                <a:lnTo>
                  <a:pt x="1484" y="869"/>
                </a:lnTo>
                <a:lnTo>
                  <a:pt x="1512" y="873"/>
                </a:lnTo>
                <a:lnTo>
                  <a:pt x="1536" y="885"/>
                </a:lnTo>
                <a:lnTo>
                  <a:pt x="1536" y="885"/>
                </a:lnTo>
                <a:lnTo>
                  <a:pt x="0" y="88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E2D2F1-3FCE-914D-B76E-A0F7ACB27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864" y="1978757"/>
            <a:ext cx="2416483" cy="16524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8728B9B-44E3-9845-9999-6CC607043ABC}"/>
              </a:ext>
            </a:extLst>
          </p:cNvPr>
          <p:cNvSpPr/>
          <p:nvPr/>
        </p:nvSpPr>
        <p:spPr>
          <a:xfrm>
            <a:off x="3735932" y="1904123"/>
            <a:ext cx="793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u</a:t>
            </a:r>
            <a:r>
              <a:rPr lang="en-US" baseline="-25000" dirty="0">
                <a:latin typeface="Times New Roman" pitchFamily="18" charset="0"/>
                <a:sym typeface="Symbol" pitchFamily="18" charset="2"/>
              </a:rPr>
              <a:t></a:t>
            </a:r>
          </a:p>
        </p:txBody>
      </p:sp>
      <p:sp>
        <p:nvSpPr>
          <p:cNvPr id="34" name="Text Box 23">
            <a:extLst>
              <a:ext uri="{FF2B5EF4-FFF2-40B4-BE49-F238E27FC236}">
                <a16:creationId xmlns:a16="http://schemas.microsoft.com/office/drawing/2014/main" id="{B9F98A2E-C51F-D445-8274-6C5713A0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671" y="3062288"/>
            <a:ext cx="223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ym typeface="Symbol" pitchFamily="18" charset="2"/>
              </a:rPr>
              <a:t></a:t>
            </a: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B42FF7B2-4652-4943-9DE2-B83CAA1A4A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0966" y="1859796"/>
            <a:ext cx="36793" cy="1775501"/>
          </a:xfrm>
          <a:prstGeom prst="line">
            <a:avLst/>
          </a:prstGeom>
          <a:noFill/>
          <a:ln w="25400">
            <a:solidFill>
              <a:srgbClr val="00206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60B69B04-C147-5E40-9F86-34F11B2ED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544" y="3471567"/>
            <a:ext cx="6047231" cy="13776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993366"/>
              </a:buClr>
            </a:pPr>
            <a:r>
              <a:rPr lang="en-GB" b="1" i="1" dirty="0"/>
              <a:t>p-value</a:t>
            </a:r>
            <a:r>
              <a:rPr lang="en-GB" b="1" dirty="0"/>
              <a:t>:</a:t>
            </a:r>
          </a:p>
          <a:p>
            <a:pPr eaLnBrk="1" hangingPunct="1">
              <a:spcBef>
                <a:spcPct val="20000"/>
              </a:spcBef>
              <a:buClr>
                <a:srgbClr val="993366"/>
              </a:buClr>
            </a:pPr>
            <a:r>
              <a:rPr lang="en-GB" dirty="0"/>
              <a:t>A </a:t>
            </a:r>
            <a:r>
              <a:rPr lang="en-GB" i="1" dirty="0"/>
              <a:t>p-value</a:t>
            </a:r>
            <a:r>
              <a:rPr lang="en-GB" dirty="0"/>
              <a:t> summarises evidence against H</a:t>
            </a:r>
            <a:r>
              <a:rPr lang="en-GB" baseline="-25000" dirty="0"/>
              <a:t>0</a:t>
            </a:r>
            <a:r>
              <a:rPr lang="en-GB" dirty="0"/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993366"/>
              </a:buClr>
              <a:buFont typeface="Wingdings" pitchFamily="2" charset="2"/>
              <a:buNone/>
            </a:pPr>
            <a:r>
              <a:rPr lang="en-GB" dirty="0"/>
              <a:t>This is the chance of observing value more extreme than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993366"/>
              </a:buClr>
              <a:buFont typeface="Wingdings" pitchFamily="2" charset="2"/>
              <a:buNone/>
            </a:pPr>
            <a:r>
              <a:rPr lang="en-GB" dirty="0"/>
              <a:t>under the null hypothesis</a:t>
            </a:r>
            <a:r>
              <a:rPr lang="en-GB" sz="2000" dirty="0"/>
              <a:t>.</a:t>
            </a:r>
            <a:endParaRPr lang="en-GB" sz="2000" i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3B3E0D-E2EE-1145-8CAC-DA3136A19BC2}"/>
              </a:ext>
            </a:extLst>
          </p:cNvPr>
          <p:cNvSpPr/>
          <p:nvPr/>
        </p:nvSpPr>
        <p:spPr>
          <a:xfrm>
            <a:off x="5763947" y="963314"/>
            <a:ext cx="4446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Hypothesis Testing 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675C0-2901-6B46-9C87-4E810D217FFA}"/>
              </a:ext>
            </a:extLst>
          </p:cNvPr>
          <p:cNvSpPr/>
          <p:nvPr/>
        </p:nvSpPr>
        <p:spPr>
          <a:xfrm>
            <a:off x="7579061" y="5168805"/>
            <a:ext cx="1662635" cy="36933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GB" i="1" dirty="0"/>
              <a:t>α</a:t>
            </a:r>
            <a:r>
              <a:rPr lang="en-GB" dirty="0"/>
              <a:t> = </a:t>
            </a:r>
            <a:r>
              <a:rPr lang="en-GB" i="1" dirty="0"/>
              <a:t>P</a:t>
            </a:r>
            <a:r>
              <a:rPr lang="en-GB" dirty="0"/>
              <a:t>(</a:t>
            </a:r>
            <a:r>
              <a:rPr lang="en-GB" i="1" dirty="0"/>
              <a:t>T</a:t>
            </a:r>
            <a:r>
              <a:rPr lang="en-GB" dirty="0"/>
              <a:t> &gt; </a:t>
            </a:r>
            <a:r>
              <a:rPr lang="en-GB" i="1" dirty="0"/>
              <a:t>u</a:t>
            </a:r>
            <a:r>
              <a:rPr lang="en-GB" i="1" baseline="-25000" dirty="0"/>
              <a:t>α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baseline="-25000" dirty="0"/>
              <a:t>0</a:t>
            </a:r>
            <a:r>
              <a:rPr lang="en-GB" dirty="0"/>
              <a:t>)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92A217-A341-EF47-A352-55F72405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831" y="4160403"/>
            <a:ext cx="2851679" cy="1820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1F779F-D504-D647-9889-771E7A0B5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" y="4012372"/>
            <a:ext cx="2810984" cy="18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64"/>
    </mc:Choice>
    <mc:Fallback xmlns="">
      <p:transition spd="slow" advTm="11356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3090592-F5D7-7F4D-8E68-A915AFE3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278" y="4327546"/>
            <a:ext cx="4726402" cy="2036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A8BBB-0840-694B-A516-B85C9C6F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Types of Error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C9C1E7-9FCB-8945-99B9-2A2FAF0A2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398" t="1931"/>
          <a:stretch/>
        </p:blipFill>
        <p:spPr>
          <a:xfrm>
            <a:off x="467834" y="1956390"/>
            <a:ext cx="5393640" cy="424409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7B7BEF-DC65-A44F-B94B-F9B8BCB6C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11960"/>
              </p:ext>
            </p:extLst>
          </p:nvPr>
        </p:nvGraphicFramePr>
        <p:xfrm>
          <a:off x="5861474" y="1807847"/>
          <a:ext cx="5464029" cy="2683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1812">
                  <a:extLst>
                    <a:ext uri="{9D8B030D-6E8A-4147-A177-3AD203B41FA5}">
                      <a16:colId xmlns:a16="http://schemas.microsoft.com/office/drawing/2014/main" val="1173892016"/>
                    </a:ext>
                  </a:extLst>
                </a:gridCol>
                <a:gridCol w="1722475">
                  <a:extLst>
                    <a:ext uri="{9D8B030D-6E8A-4147-A177-3AD203B41FA5}">
                      <a16:colId xmlns:a16="http://schemas.microsoft.com/office/drawing/2014/main" val="106240729"/>
                    </a:ext>
                  </a:extLst>
                </a:gridCol>
                <a:gridCol w="1849742">
                  <a:extLst>
                    <a:ext uri="{9D8B030D-6E8A-4147-A177-3AD203B41FA5}">
                      <a16:colId xmlns:a16="http://schemas.microsoft.com/office/drawing/2014/main" val="618309989"/>
                    </a:ext>
                  </a:extLst>
                </a:gridCol>
              </a:tblGrid>
              <a:tr h="8985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Non -Active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Active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252613"/>
                  </a:ext>
                </a:extLst>
              </a:tr>
              <a:tr h="71771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Declared active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n-lt"/>
                        </a:rPr>
                        <a:t>50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n-lt"/>
                        </a:rPr>
                        <a:t>950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90545"/>
                  </a:ext>
                </a:extLst>
              </a:tr>
              <a:tr h="7029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Failed</a:t>
                      </a:r>
                      <a:r>
                        <a:rPr lang="en-US" sz="1600" baseline="0" dirty="0" smtClean="0">
                          <a:latin typeface="+mn-lt"/>
                        </a:rPr>
                        <a:t> to be declared active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n-lt"/>
                        </a:rPr>
                        <a:t>80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+mn-lt"/>
                        </a:rPr>
                        <a:t>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16467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26E63644-E2EB-794A-801A-C18070C9B447}"/>
              </a:ext>
            </a:extLst>
          </p:cNvPr>
          <p:cNvSpPr/>
          <p:nvPr/>
        </p:nvSpPr>
        <p:spPr>
          <a:xfrm>
            <a:off x="8093758" y="2546998"/>
            <a:ext cx="999461" cy="95161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8D6C4C-34EB-0846-AC0E-91EDDD6CC1BE}"/>
              </a:ext>
            </a:extLst>
          </p:cNvPr>
          <p:cNvSpPr/>
          <p:nvPr/>
        </p:nvSpPr>
        <p:spPr>
          <a:xfrm>
            <a:off x="9906366" y="3283412"/>
            <a:ext cx="999461" cy="951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28"/>
    </mc:Choice>
    <mc:Fallback xmlns="">
      <p:transition spd="slow" advTm="12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AC4B62-0BB5-4B4B-B450-C3C47D0AAC84}"/>
              </a:ext>
            </a:extLst>
          </p:cNvPr>
          <p:cNvSpPr txBox="1"/>
          <p:nvPr/>
        </p:nvSpPr>
        <p:spPr>
          <a:xfrm>
            <a:off x="5763948" y="1785473"/>
            <a:ext cx="6050099" cy="13665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993366"/>
              </a:buClr>
            </a:pPr>
            <a:r>
              <a:rPr lang="en-GB" b="1" i="1" dirty="0"/>
              <a:t>Significance level </a:t>
            </a:r>
            <a:r>
              <a:rPr lang="el-GR" b="1" i="1" dirty="0">
                <a:latin typeface=""/>
              </a:rPr>
              <a:t>α</a:t>
            </a:r>
            <a:r>
              <a:rPr lang="en-GB" b="1" i="1" dirty="0"/>
              <a:t>:</a:t>
            </a:r>
          </a:p>
          <a:p>
            <a:pPr>
              <a:spcBef>
                <a:spcPct val="20000"/>
              </a:spcBef>
              <a:buClr>
                <a:srgbClr val="993366"/>
              </a:buClr>
            </a:pPr>
            <a:r>
              <a:rPr lang="de-DE" altLang="en-US" dirty="0">
                <a:sym typeface="Symbol" pitchFamily="18" charset="2"/>
              </a:rPr>
              <a:t></a:t>
            </a:r>
            <a:r>
              <a:rPr lang="de-DE" altLang="en-US" dirty="0"/>
              <a:t> = P (Type I Error) </a:t>
            </a:r>
          </a:p>
          <a:p>
            <a:pPr marL="342900" indent="-342900">
              <a:spcBef>
                <a:spcPct val="20000"/>
              </a:spcBef>
              <a:buClr>
                <a:srgbClr val="993366"/>
              </a:buClr>
            </a:pPr>
            <a:r>
              <a:rPr lang="en-GB" dirty="0">
                <a:sym typeface="Wingdings" pitchFamily="2" charset="2"/>
              </a:rPr>
              <a:t>Decision rule threshold 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l-GR" i="1" baseline="-25000" dirty="0"/>
              <a:t>α</a:t>
            </a:r>
            <a:r>
              <a:rPr lang="en-GB" i="1" baseline="-25000" dirty="0"/>
              <a:t> </a:t>
            </a:r>
            <a:r>
              <a:rPr lang="en-GB" i="1" baseline="-25000" dirty="0">
                <a:sym typeface="Wingdings" pitchFamily="2" charset="2"/>
              </a:rPr>
              <a:t> </a:t>
            </a:r>
            <a:r>
              <a:rPr lang="en-US" altLang="en-US" dirty="0"/>
              <a:t>determines false positive rate </a:t>
            </a:r>
            <a:r>
              <a:rPr lang="de-DE" altLang="en-US" dirty="0">
                <a:sym typeface="Symbol" pitchFamily="18" charset="2"/>
              </a:rPr>
              <a:t></a:t>
            </a:r>
            <a:endParaRPr lang="en-GB" altLang="en-US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rgbClr val="993366"/>
              </a:buClr>
            </a:pPr>
            <a:r>
              <a:rPr lang="en-GB" altLang="en-US" dirty="0">
                <a:sym typeface="Symbol" pitchFamily="18" charset="2"/>
              </a:rPr>
              <a:t>Choose </a:t>
            </a:r>
            <a:r>
              <a:rPr lang="en-GB" altLang="en-US" i="1" dirty="0">
                <a:sym typeface="Symbol" pitchFamily="18" charset="2"/>
              </a:rPr>
              <a:t>u</a:t>
            </a:r>
            <a:r>
              <a:rPr lang="en-GB" altLang="en-US" dirty="0">
                <a:sym typeface="Symbol" pitchFamily="18" charset="2"/>
              </a:rPr>
              <a:t> to give acceptable </a:t>
            </a:r>
            <a:r>
              <a:rPr lang="de-DE" altLang="en-US" dirty="0">
                <a:sym typeface="Symbol" pitchFamily="18" charset="2"/>
              </a:rPr>
              <a:t></a:t>
            </a:r>
            <a:r>
              <a:rPr lang="en-GB" altLang="en-US" dirty="0">
                <a:sym typeface="Symbol" pitchFamily="18" charset="2"/>
              </a:rPr>
              <a:t> </a:t>
            </a:r>
            <a:endParaRPr lang="de-DE" altLang="en-US" dirty="0">
              <a:sym typeface="Symbol" pitchFamily="18" charset="2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3AB502D-8946-9449-BD0B-92698B50C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356" y="1859797"/>
            <a:ext cx="3487119" cy="17755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50C9A726-D846-E94C-8C7D-1521AD4299B1}"/>
              </a:ext>
            </a:extLst>
          </p:cNvPr>
          <p:cNvSpPr>
            <a:spLocks/>
          </p:cNvSpPr>
          <p:nvPr/>
        </p:nvSpPr>
        <p:spPr bwMode="auto">
          <a:xfrm>
            <a:off x="1486454" y="1982831"/>
            <a:ext cx="3101044" cy="1652467"/>
          </a:xfrm>
          <a:custGeom>
            <a:avLst/>
            <a:gdLst>
              <a:gd name="T0" fmla="*/ 0 w 1536"/>
              <a:gd name="T1" fmla="*/ 885 h 885"/>
              <a:gd name="T2" fmla="*/ 52 w 1536"/>
              <a:gd name="T3" fmla="*/ 869 h 885"/>
              <a:gd name="T4" fmla="*/ 104 w 1536"/>
              <a:gd name="T5" fmla="*/ 857 h 885"/>
              <a:gd name="T6" fmla="*/ 153 w 1536"/>
              <a:gd name="T7" fmla="*/ 837 h 885"/>
              <a:gd name="T8" fmla="*/ 205 w 1536"/>
              <a:gd name="T9" fmla="*/ 809 h 885"/>
              <a:gd name="T10" fmla="*/ 257 w 1536"/>
              <a:gd name="T11" fmla="*/ 765 h 885"/>
              <a:gd name="T12" fmla="*/ 309 w 1536"/>
              <a:gd name="T13" fmla="*/ 709 h 885"/>
              <a:gd name="T14" fmla="*/ 357 w 1536"/>
              <a:gd name="T15" fmla="*/ 641 h 885"/>
              <a:gd name="T16" fmla="*/ 409 w 1536"/>
              <a:gd name="T17" fmla="*/ 553 h 885"/>
              <a:gd name="T18" fmla="*/ 461 w 1536"/>
              <a:gd name="T19" fmla="*/ 453 h 885"/>
              <a:gd name="T20" fmla="*/ 513 w 1536"/>
              <a:gd name="T21" fmla="*/ 348 h 885"/>
              <a:gd name="T22" fmla="*/ 562 w 1536"/>
              <a:gd name="T23" fmla="*/ 240 h 885"/>
              <a:gd name="T24" fmla="*/ 614 w 1536"/>
              <a:gd name="T25" fmla="*/ 144 h 885"/>
              <a:gd name="T26" fmla="*/ 666 w 1536"/>
              <a:gd name="T27" fmla="*/ 68 h 885"/>
              <a:gd name="T28" fmla="*/ 718 w 1536"/>
              <a:gd name="T29" fmla="*/ 16 h 885"/>
              <a:gd name="T30" fmla="*/ 770 w 1536"/>
              <a:gd name="T31" fmla="*/ 0 h 885"/>
              <a:gd name="T32" fmla="*/ 818 w 1536"/>
              <a:gd name="T33" fmla="*/ 16 h 885"/>
              <a:gd name="T34" fmla="*/ 870 w 1536"/>
              <a:gd name="T35" fmla="*/ 68 h 885"/>
              <a:gd name="T36" fmla="*/ 922 w 1536"/>
              <a:gd name="T37" fmla="*/ 144 h 885"/>
              <a:gd name="T38" fmla="*/ 974 w 1536"/>
              <a:gd name="T39" fmla="*/ 240 h 885"/>
              <a:gd name="T40" fmla="*/ 1023 w 1536"/>
              <a:gd name="T41" fmla="*/ 348 h 885"/>
              <a:gd name="T42" fmla="*/ 1075 w 1536"/>
              <a:gd name="T43" fmla="*/ 453 h 885"/>
              <a:gd name="T44" fmla="*/ 1127 w 1536"/>
              <a:gd name="T45" fmla="*/ 553 h 885"/>
              <a:gd name="T46" fmla="*/ 1179 w 1536"/>
              <a:gd name="T47" fmla="*/ 641 h 885"/>
              <a:gd name="T48" fmla="*/ 1227 w 1536"/>
              <a:gd name="T49" fmla="*/ 709 h 885"/>
              <a:gd name="T50" fmla="*/ 1279 w 1536"/>
              <a:gd name="T51" fmla="*/ 765 h 885"/>
              <a:gd name="T52" fmla="*/ 1331 w 1536"/>
              <a:gd name="T53" fmla="*/ 809 h 885"/>
              <a:gd name="T54" fmla="*/ 1383 w 1536"/>
              <a:gd name="T55" fmla="*/ 837 h 885"/>
              <a:gd name="T56" fmla="*/ 1432 w 1536"/>
              <a:gd name="T57" fmla="*/ 857 h 885"/>
              <a:gd name="T58" fmla="*/ 1484 w 1536"/>
              <a:gd name="T59" fmla="*/ 869 h 885"/>
              <a:gd name="T60" fmla="*/ 1536 w 1536"/>
              <a:gd name="T61" fmla="*/ 885 h 885"/>
              <a:gd name="T62" fmla="*/ 0 w 1536"/>
              <a:gd name="T63" fmla="*/ 885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885">
                <a:moveTo>
                  <a:pt x="0" y="885"/>
                </a:moveTo>
                <a:lnTo>
                  <a:pt x="0" y="885"/>
                </a:lnTo>
                <a:lnTo>
                  <a:pt x="24" y="873"/>
                </a:lnTo>
                <a:lnTo>
                  <a:pt x="52" y="869"/>
                </a:lnTo>
                <a:lnTo>
                  <a:pt x="76" y="865"/>
                </a:lnTo>
                <a:lnTo>
                  <a:pt x="104" y="857"/>
                </a:lnTo>
                <a:lnTo>
                  <a:pt x="128" y="849"/>
                </a:lnTo>
                <a:lnTo>
                  <a:pt x="153" y="837"/>
                </a:lnTo>
                <a:lnTo>
                  <a:pt x="181" y="825"/>
                </a:lnTo>
                <a:lnTo>
                  <a:pt x="205" y="809"/>
                </a:lnTo>
                <a:lnTo>
                  <a:pt x="233" y="789"/>
                </a:lnTo>
                <a:lnTo>
                  <a:pt x="257" y="765"/>
                </a:lnTo>
                <a:lnTo>
                  <a:pt x="281" y="741"/>
                </a:lnTo>
                <a:lnTo>
                  <a:pt x="309" y="709"/>
                </a:lnTo>
                <a:lnTo>
                  <a:pt x="333" y="677"/>
                </a:lnTo>
                <a:lnTo>
                  <a:pt x="357" y="641"/>
                </a:lnTo>
                <a:lnTo>
                  <a:pt x="385" y="597"/>
                </a:lnTo>
                <a:lnTo>
                  <a:pt x="409" y="553"/>
                </a:lnTo>
                <a:lnTo>
                  <a:pt x="437" y="505"/>
                </a:lnTo>
                <a:lnTo>
                  <a:pt x="461" y="453"/>
                </a:lnTo>
                <a:lnTo>
                  <a:pt x="485" y="400"/>
                </a:lnTo>
                <a:lnTo>
                  <a:pt x="513" y="348"/>
                </a:lnTo>
                <a:lnTo>
                  <a:pt x="537" y="292"/>
                </a:lnTo>
                <a:lnTo>
                  <a:pt x="562" y="240"/>
                </a:lnTo>
                <a:lnTo>
                  <a:pt x="590" y="192"/>
                </a:lnTo>
                <a:lnTo>
                  <a:pt x="614" y="144"/>
                </a:lnTo>
                <a:lnTo>
                  <a:pt x="642" y="104"/>
                </a:lnTo>
                <a:lnTo>
                  <a:pt x="666" y="68"/>
                </a:lnTo>
                <a:lnTo>
                  <a:pt x="690" y="36"/>
                </a:lnTo>
                <a:lnTo>
                  <a:pt x="718" y="16"/>
                </a:lnTo>
                <a:lnTo>
                  <a:pt x="742" y="4"/>
                </a:lnTo>
                <a:lnTo>
                  <a:pt x="770" y="0"/>
                </a:lnTo>
                <a:lnTo>
                  <a:pt x="794" y="4"/>
                </a:lnTo>
                <a:lnTo>
                  <a:pt x="818" y="16"/>
                </a:lnTo>
                <a:lnTo>
                  <a:pt x="846" y="36"/>
                </a:lnTo>
                <a:lnTo>
                  <a:pt x="870" y="68"/>
                </a:lnTo>
                <a:lnTo>
                  <a:pt x="894" y="104"/>
                </a:lnTo>
                <a:lnTo>
                  <a:pt x="922" y="144"/>
                </a:lnTo>
                <a:lnTo>
                  <a:pt x="946" y="192"/>
                </a:lnTo>
                <a:lnTo>
                  <a:pt x="974" y="240"/>
                </a:lnTo>
                <a:lnTo>
                  <a:pt x="999" y="292"/>
                </a:lnTo>
                <a:lnTo>
                  <a:pt x="1023" y="348"/>
                </a:lnTo>
                <a:lnTo>
                  <a:pt x="1051" y="400"/>
                </a:lnTo>
                <a:lnTo>
                  <a:pt x="1075" y="453"/>
                </a:lnTo>
                <a:lnTo>
                  <a:pt x="1099" y="505"/>
                </a:lnTo>
                <a:lnTo>
                  <a:pt x="1127" y="553"/>
                </a:lnTo>
                <a:lnTo>
                  <a:pt x="1151" y="597"/>
                </a:lnTo>
                <a:lnTo>
                  <a:pt x="1179" y="641"/>
                </a:lnTo>
                <a:lnTo>
                  <a:pt x="1203" y="677"/>
                </a:lnTo>
                <a:lnTo>
                  <a:pt x="1227" y="709"/>
                </a:lnTo>
                <a:lnTo>
                  <a:pt x="1255" y="741"/>
                </a:lnTo>
                <a:lnTo>
                  <a:pt x="1279" y="765"/>
                </a:lnTo>
                <a:lnTo>
                  <a:pt x="1303" y="789"/>
                </a:lnTo>
                <a:lnTo>
                  <a:pt x="1331" y="809"/>
                </a:lnTo>
                <a:lnTo>
                  <a:pt x="1355" y="825"/>
                </a:lnTo>
                <a:lnTo>
                  <a:pt x="1383" y="837"/>
                </a:lnTo>
                <a:lnTo>
                  <a:pt x="1408" y="849"/>
                </a:lnTo>
                <a:lnTo>
                  <a:pt x="1432" y="857"/>
                </a:lnTo>
                <a:lnTo>
                  <a:pt x="1460" y="865"/>
                </a:lnTo>
                <a:lnTo>
                  <a:pt x="1484" y="869"/>
                </a:lnTo>
                <a:lnTo>
                  <a:pt x="1512" y="873"/>
                </a:lnTo>
                <a:lnTo>
                  <a:pt x="1536" y="885"/>
                </a:lnTo>
                <a:lnTo>
                  <a:pt x="1536" y="885"/>
                </a:lnTo>
                <a:lnTo>
                  <a:pt x="0" y="88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E2D2F1-3FCE-914D-B76E-A0F7ACB27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64" y="1978757"/>
            <a:ext cx="2408247" cy="16524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FFA531-8763-0F4B-915D-1061AAD30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63" y="3832129"/>
            <a:ext cx="3689299" cy="190613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8728B9B-44E3-9845-9999-6CC607043ABC}"/>
              </a:ext>
            </a:extLst>
          </p:cNvPr>
          <p:cNvSpPr/>
          <p:nvPr/>
        </p:nvSpPr>
        <p:spPr>
          <a:xfrm>
            <a:off x="3735932" y="1904123"/>
            <a:ext cx="793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u</a:t>
            </a:r>
            <a:r>
              <a:rPr lang="en-US" baseline="-25000" dirty="0">
                <a:latin typeface="Times New Roman" pitchFamily="18" charset="0"/>
                <a:sym typeface="Symbol" pitchFamily="18" charset="2"/>
              </a:rPr>
              <a:t></a:t>
            </a:r>
          </a:p>
        </p:txBody>
      </p:sp>
      <p:sp>
        <p:nvSpPr>
          <p:cNvPr id="34" name="Text Box 23">
            <a:extLst>
              <a:ext uri="{FF2B5EF4-FFF2-40B4-BE49-F238E27FC236}">
                <a16:creationId xmlns:a16="http://schemas.microsoft.com/office/drawing/2014/main" id="{B9F98A2E-C51F-D445-8274-6C5713A0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671" y="3062288"/>
            <a:ext cx="223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ym typeface="Symbol" pitchFamily="18" charset="2"/>
              </a:rPr>
              <a:t></a:t>
            </a: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B42FF7B2-4652-4943-9DE2-B83CAA1A4A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0966" y="1859796"/>
            <a:ext cx="36793" cy="1775501"/>
          </a:xfrm>
          <a:prstGeom prst="line">
            <a:avLst/>
          </a:prstGeom>
          <a:noFill/>
          <a:ln w="25400">
            <a:solidFill>
              <a:srgbClr val="00206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6" name="Line 10">
            <a:extLst>
              <a:ext uri="{FF2B5EF4-FFF2-40B4-BE49-F238E27FC236}">
                <a16:creationId xmlns:a16="http://schemas.microsoft.com/office/drawing/2014/main" id="{94AA9C00-0711-1840-86FA-FDC0870695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6130" y="3906518"/>
            <a:ext cx="1607" cy="1703868"/>
          </a:xfrm>
          <a:prstGeom prst="line">
            <a:avLst/>
          </a:prstGeom>
          <a:noFill/>
          <a:ln w="25400">
            <a:solidFill>
              <a:srgbClr val="00206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57FDA0-83BD-AC48-B504-CE9FD534EC3A}"/>
              </a:ext>
            </a:extLst>
          </p:cNvPr>
          <p:cNvSpPr/>
          <p:nvPr/>
        </p:nvSpPr>
        <p:spPr>
          <a:xfrm>
            <a:off x="3871347" y="5010652"/>
            <a:ext cx="897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p-value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C71466-0237-D945-A3F5-1F3D0312FCAB}"/>
              </a:ext>
            </a:extLst>
          </p:cNvPr>
          <p:cNvSpPr/>
          <p:nvPr/>
        </p:nvSpPr>
        <p:spPr>
          <a:xfrm>
            <a:off x="3994735" y="4217833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2B57DF-3117-5542-9F24-9C40B4C65E8F}"/>
              </a:ext>
            </a:extLst>
          </p:cNvPr>
          <p:cNvSpPr/>
          <p:nvPr/>
        </p:nvSpPr>
        <p:spPr>
          <a:xfrm>
            <a:off x="5766815" y="3389453"/>
            <a:ext cx="6047231" cy="10341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993366"/>
              </a:buClr>
            </a:pPr>
            <a:r>
              <a:rPr lang="en-GB" b="1" dirty="0"/>
              <a:t>Conclusion about the hypothesis:</a:t>
            </a:r>
          </a:p>
          <a:p>
            <a:pPr marL="342900" indent="-342900">
              <a:spcBef>
                <a:spcPct val="20000"/>
              </a:spcBef>
              <a:buClr>
                <a:srgbClr val="993366"/>
              </a:buClr>
            </a:pPr>
            <a:r>
              <a:rPr lang="en-GB" dirty="0"/>
              <a:t>We reject the null hypothesis in favour of the alternative</a:t>
            </a:r>
          </a:p>
          <a:p>
            <a:pPr marL="342900" indent="-342900">
              <a:spcBef>
                <a:spcPct val="20000"/>
              </a:spcBef>
              <a:buClr>
                <a:srgbClr val="993366"/>
              </a:buClr>
            </a:pPr>
            <a:r>
              <a:rPr lang="en-GB" dirty="0"/>
              <a:t>hypothesis if </a:t>
            </a:r>
            <a:r>
              <a:rPr lang="en-GB" i="1" dirty="0"/>
              <a:t>t </a:t>
            </a:r>
            <a:r>
              <a:rPr lang="en-GB" dirty="0"/>
              <a:t>&gt; 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l-GR" i="1" baseline="-25000" dirty="0">
                <a:latin typeface=""/>
              </a:rPr>
              <a:t>α</a:t>
            </a:r>
            <a:endParaRPr lang="en-GB" dirty="0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60B69B04-C147-5E40-9F86-34F11B2ED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947" y="4691148"/>
            <a:ext cx="6047231" cy="13776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993366"/>
              </a:buClr>
            </a:pPr>
            <a:r>
              <a:rPr lang="en-GB" b="1" i="1" dirty="0"/>
              <a:t>p-value</a:t>
            </a:r>
            <a:r>
              <a:rPr lang="en-GB" b="1" dirty="0"/>
              <a:t>:</a:t>
            </a:r>
          </a:p>
          <a:p>
            <a:pPr eaLnBrk="1" hangingPunct="1">
              <a:spcBef>
                <a:spcPct val="20000"/>
              </a:spcBef>
              <a:buClr>
                <a:srgbClr val="993366"/>
              </a:buClr>
            </a:pPr>
            <a:r>
              <a:rPr lang="en-GB" dirty="0"/>
              <a:t>A </a:t>
            </a:r>
            <a:r>
              <a:rPr lang="en-GB" i="1" dirty="0"/>
              <a:t>p-value</a:t>
            </a:r>
            <a:r>
              <a:rPr lang="en-GB" dirty="0"/>
              <a:t> summarises evidence against H</a:t>
            </a:r>
            <a:r>
              <a:rPr lang="en-GB" baseline="-25000" dirty="0"/>
              <a:t>0</a:t>
            </a:r>
            <a:r>
              <a:rPr lang="en-GB" dirty="0"/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993366"/>
              </a:buClr>
              <a:buFont typeface="Wingdings" pitchFamily="2" charset="2"/>
              <a:buNone/>
            </a:pPr>
            <a:r>
              <a:rPr lang="en-GB" dirty="0"/>
              <a:t>This is the chance of observing value more extreme than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993366"/>
              </a:buClr>
              <a:buFont typeface="Wingdings" pitchFamily="2" charset="2"/>
              <a:buNone/>
            </a:pPr>
            <a:r>
              <a:rPr lang="en-GB" dirty="0"/>
              <a:t>under the null hypothesis</a:t>
            </a:r>
            <a:r>
              <a:rPr lang="en-GB" sz="2000" dirty="0"/>
              <a:t>.</a:t>
            </a:r>
            <a:endParaRPr lang="en-GB" sz="2000" i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3B3E0D-E2EE-1145-8CAC-DA3136A19BC2}"/>
              </a:ext>
            </a:extLst>
          </p:cNvPr>
          <p:cNvSpPr/>
          <p:nvPr/>
        </p:nvSpPr>
        <p:spPr>
          <a:xfrm>
            <a:off x="5763947" y="963314"/>
            <a:ext cx="4446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Hypothesis Testing 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1BAD54-DA1C-1C4C-87AF-CF0188241420}"/>
              </a:ext>
            </a:extLst>
          </p:cNvPr>
          <p:cNvSpPr/>
          <p:nvPr/>
        </p:nvSpPr>
        <p:spPr>
          <a:xfrm rot="19813338">
            <a:off x="1242619" y="2579494"/>
            <a:ext cx="9463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Inferences at a single voxel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2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4"/>
    </mc:Choice>
    <mc:Fallback xmlns="">
      <p:transition spd="slow" advTm="19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F7C3CCB9-7AAB-D240-8CB8-B17E1CF49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797" y="3579283"/>
            <a:ext cx="2527300" cy="12827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B8F3F67E-33BC-4549-B454-BB492010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380" y="3385629"/>
            <a:ext cx="2527300" cy="12827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AC5AFA1-20E5-794E-AF63-F0E4ABE4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963" y="3147525"/>
            <a:ext cx="2527300" cy="12827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6B0E90F-DBDF-1240-B7F0-5F6B9BB3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068" y="2953871"/>
            <a:ext cx="2527300" cy="1282700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81345B4F-410F-1843-82C7-D9B7515F63F0}"/>
              </a:ext>
            </a:extLst>
          </p:cNvPr>
          <p:cNvSpPr/>
          <p:nvPr/>
        </p:nvSpPr>
        <p:spPr>
          <a:xfrm>
            <a:off x="1097280" y="3354060"/>
            <a:ext cx="6694750" cy="1443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A54CD-3FA4-A348-933D-2739EF7C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Multiple Comparison Problem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D38DC-1AED-D243-A595-5F2920C9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7480371" cy="145075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600" b="1" dirty="0"/>
              <a:t>Mass univariate approach </a:t>
            </a:r>
          </a:p>
          <a:p>
            <a:pPr marL="201168" lvl="1" indent="0">
              <a:buNone/>
            </a:pPr>
            <a:r>
              <a:rPr lang="en-US" sz="2600" dirty="0"/>
              <a:t>	 thousands of voxel = thousands of t-tests</a:t>
            </a:r>
          </a:p>
          <a:p>
            <a:pPr marL="0" indent="0" algn="ctr">
              <a:buNone/>
            </a:pPr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58466BA-BE44-3E4F-9788-B9D780B89B5A}"/>
              </a:ext>
            </a:extLst>
          </p:cNvPr>
          <p:cNvSpPr txBox="1"/>
          <p:nvPr/>
        </p:nvSpPr>
        <p:spPr>
          <a:xfrm>
            <a:off x="1955500" y="3744999"/>
            <a:ext cx="5429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100,000 voxels = 100,000 t-tests              </a:t>
            </a:r>
            <a:r>
              <a:rPr lang="en-GB" b="1" i="1" dirty="0"/>
              <a:t>a </a:t>
            </a:r>
            <a:r>
              <a:rPr lang="en-GB" dirty="0"/>
              <a:t>= .05 (5%)</a:t>
            </a:r>
          </a:p>
          <a:p>
            <a:r>
              <a:rPr lang="en-GB" dirty="0"/>
              <a:t>  Independent tests * </a:t>
            </a:r>
            <a:r>
              <a:rPr lang="en-GB" i="1" dirty="0"/>
              <a:t>a</a:t>
            </a:r>
            <a:r>
              <a:rPr lang="en-GB" dirty="0"/>
              <a:t> = </a:t>
            </a:r>
            <a:r>
              <a:rPr lang="en-GB" dirty="0">
                <a:solidFill>
                  <a:srgbClr val="FF0000"/>
                </a:solidFill>
              </a:rPr>
              <a:t>5000 false positive</a:t>
            </a:r>
          </a:p>
          <a:p>
            <a:endParaRPr lang="en-US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F8533F7-039A-294A-91D5-8BE8B798B76C}"/>
              </a:ext>
            </a:extLst>
          </p:cNvPr>
          <p:cNvSpPr txBox="1"/>
          <p:nvPr/>
        </p:nvSpPr>
        <p:spPr>
          <a:xfrm>
            <a:off x="1371600" y="5188473"/>
            <a:ext cx="601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the </a:t>
            </a:r>
            <a:r>
              <a:rPr lang="en-US" sz="2400" u="sng" dirty="0"/>
              <a:t>same</a:t>
            </a:r>
            <a:r>
              <a:rPr lang="en-US" sz="2400" dirty="0"/>
              <a:t> threshold will result in inflated </a:t>
            </a:r>
          </a:p>
          <a:p>
            <a:r>
              <a:rPr lang="en-US" sz="2400" dirty="0"/>
              <a:t>probability of obtaining false positives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8E7F7CE2-3D63-B84C-A30F-83AA35696454}"/>
              </a:ext>
            </a:extLst>
          </p:cNvPr>
          <p:cNvCxnSpPr>
            <a:cxnSpLocks/>
          </p:cNvCxnSpPr>
          <p:nvPr/>
        </p:nvCxnSpPr>
        <p:spPr>
          <a:xfrm>
            <a:off x="9466927" y="3409494"/>
            <a:ext cx="1192395" cy="111755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85"/>
    </mc:Choice>
    <mc:Fallback xmlns="">
      <p:transition spd="slow" advTm="9768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F74A-AC7C-0F41-8EE1-A592D40C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Measures of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951FA-82CF-2C46-86E5-F6F882727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70" y="1759507"/>
            <a:ext cx="7178619" cy="3728596"/>
          </a:xfrm>
          <a:prstGeom prst="rect">
            <a:avLst/>
          </a:prstGeom>
        </p:spPr>
      </p:pic>
      <p:sp>
        <p:nvSpPr>
          <p:cNvPr id="6" name="Terminator 5">
            <a:extLst>
              <a:ext uri="{FF2B5EF4-FFF2-40B4-BE49-F238E27FC236}">
                <a16:creationId xmlns:a16="http://schemas.microsoft.com/office/drawing/2014/main" id="{ED8C9B0F-E7F3-1B40-AF88-EC7CFFC6D1DB}"/>
              </a:ext>
            </a:extLst>
          </p:cNvPr>
          <p:cNvSpPr/>
          <p:nvPr/>
        </p:nvSpPr>
        <p:spPr>
          <a:xfrm>
            <a:off x="8111151" y="2324902"/>
            <a:ext cx="689052" cy="2015605"/>
          </a:xfrm>
          <a:prstGeom prst="flowChartTerminator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9C91A60B-7C53-0845-B330-19841E7FC903}"/>
              </a:ext>
            </a:extLst>
          </p:cNvPr>
          <p:cNvSpPr/>
          <p:nvPr/>
        </p:nvSpPr>
        <p:spPr>
          <a:xfrm>
            <a:off x="5758078" y="2320548"/>
            <a:ext cx="670294" cy="2019959"/>
          </a:xfrm>
          <a:prstGeom prst="flowChartTerminator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FC0CF-52F9-CE49-909A-1D15CC5F8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6" r="1611" b="5642"/>
          <a:stretch/>
        </p:blipFill>
        <p:spPr>
          <a:xfrm>
            <a:off x="1224142" y="2973246"/>
            <a:ext cx="9804674" cy="9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73"/>
    </mc:Choice>
    <mc:Fallback xmlns="">
      <p:transition spd="slow" advTm="12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0DE8-13D5-2742-A17E-1D265A54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554" y="955964"/>
            <a:ext cx="9852126" cy="78139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7E1DB-0B93-1F41-BB8B-8EB28CFC958B}"/>
              </a:ext>
            </a:extLst>
          </p:cNvPr>
          <p:cNvSpPr txBox="1"/>
          <p:nvPr/>
        </p:nvSpPr>
        <p:spPr>
          <a:xfrm>
            <a:off x="1303554" y="1160877"/>
            <a:ext cx="723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Measures of Error: Per comparison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13B58-EAD4-0F4F-8C9B-C9F7BE660095}"/>
              </a:ext>
            </a:extLst>
          </p:cNvPr>
          <p:cNvSpPr/>
          <p:nvPr/>
        </p:nvSpPr>
        <p:spPr>
          <a:xfrm>
            <a:off x="3048000" y="4789297"/>
            <a:ext cx="6095999" cy="8953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9158D-71E1-0F46-874F-1D8336A82955}"/>
              </a:ext>
            </a:extLst>
          </p:cNvPr>
          <p:cNvSpPr/>
          <p:nvPr/>
        </p:nvSpPr>
        <p:spPr>
          <a:xfrm>
            <a:off x="3181617" y="509434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Controls probability of </a:t>
            </a:r>
            <a:r>
              <a:rPr lang="en-GB" i="1" u="sng" dirty="0"/>
              <a:t>each observation </a:t>
            </a:r>
            <a:r>
              <a:rPr lang="en-GB" i="1" dirty="0"/>
              <a:t>being a false positive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D1043-7F20-5E4E-ABF4-A8E07C26C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139"/>
          <a:stretch/>
        </p:blipFill>
        <p:spPr>
          <a:xfrm>
            <a:off x="994436" y="2038478"/>
            <a:ext cx="10203125" cy="21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11"/>
    </mc:Choice>
    <mc:Fallback xmlns="">
      <p:transition spd="slow" advTm="8011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7|1.7|2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7.6|1.1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27.2|18.9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FA3A3F63AB5A4CB7545F4A4F5DA748" ma:contentTypeVersion="6" ma:contentTypeDescription="Create a new document." ma:contentTypeScope="" ma:versionID="45bef0524e2d49b367271a53b28af334">
  <xsd:schema xmlns:xsd="http://www.w3.org/2001/XMLSchema" xmlns:xs="http://www.w3.org/2001/XMLSchema" xmlns:p="http://schemas.microsoft.com/office/2006/metadata/properties" xmlns:ns2="46f2f5ee-1d06-48d0-a48b-171d8a5db8c4" targetNamespace="http://schemas.microsoft.com/office/2006/metadata/properties" ma:root="true" ma:fieldsID="30b32e700d4d79a2897190de0e9d9e60" ns2:_="">
    <xsd:import namespace="46f2f5ee-1d06-48d0-a48b-171d8a5db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2f5ee-1d06-48d0-a48b-171d8a5db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0E452E-131E-471D-AE03-9CB453F8ED44}"/>
</file>

<file path=customXml/itemProps2.xml><?xml version="1.0" encoding="utf-8"?>
<ds:datastoreItem xmlns:ds="http://schemas.openxmlformats.org/officeDocument/2006/customXml" ds:itemID="{0E2ABE15-0191-4E6E-A657-841679E52AE5}"/>
</file>

<file path=customXml/itemProps3.xml><?xml version="1.0" encoding="utf-8"?>
<ds:datastoreItem xmlns:ds="http://schemas.openxmlformats.org/officeDocument/2006/customXml" ds:itemID="{1A3CF7E9-134F-44CF-A2AB-9CA05591E8D4}"/>
</file>

<file path=docProps/app.xml><?xml version="1.0" encoding="utf-8"?>
<Properties xmlns="http://schemas.openxmlformats.org/officeDocument/2006/extended-properties" xmlns:vt="http://schemas.openxmlformats.org/officeDocument/2006/docPropsVTypes">
  <TotalTime>6318</TotalTime>
  <Words>1203</Words>
  <Application>Microsoft Office PowerPoint</Application>
  <PresentationFormat>Widescreen</PresentationFormat>
  <Paragraphs>256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ＭＳ Ｐゴシック</vt:lpstr>
      <vt:lpstr>Arial</vt:lpstr>
      <vt:lpstr>Avenir Heavy</vt:lpstr>
      <vt:lpstr>Bahnschrift</vt:lpstr>
      <vt:lpstr>Calibri</vt:lpstr>
      <vt:lpstr>Calibri Light</vt:lpstr>
      <vt:lpstr>Cambria Math</vt:lpstr>
      <vt:lpstr>Helvetica</vt:lpstr>
      <vt:lpstr>Symbol</vt:lpstr>
      <vt:lpstr>Times New Roman</vt:lpstr>
      <vt:lpstr>Wingdings</vt:lpstr>
      <vt:lpstr>Retrospect</vt:lpstr>
      <vt:lpstr>Random Field Theory </vt:lpstr>
      <vt:lpstr>Where we are:</vt:lpstr>
      <vt:lpstr>Hypothesis Testing </vt:lpstr>
      <vt:lpstr>PowerPoint Presentation</vt:lpstr>
      <vt:lpstr>Types of Error</vt:lpstr>
      <vt:lpstr>PowerPoint Presentation</vt:lpstr>
      <vt:lpstr>Multiple Comparison Problem </vt:lpstr>
      <vt:lpstr>Measures of Error</vt:lpstr>
      <vt:lpstr>         </vt:lpstr>
      <vt:lpstr>   Measures of Error : Family-wise Error-Rate (PFWE) </vt:lpstr>
      <vt:lpstr>Multiple Comparisons Problem</vt:lpstr>
      <vt:lpstr>Bonferroni Correction</vt:lpstr>
      <vt:lpstr>Bonferroni Correction: Example</vt:lpstr>
      <vt:lpstr>PowerPoint Presentation</vt:lpstr>
      <vt:lpstr>The impact of Spatial Correlation on Bonferroni Correction</vt:lpstr>
      <vt:lpstr>Spatial Correlation</vt:lpstr>
      <vt:lpstr>Topological inference</vt:lpstr>
      <vt:lpstr>Too Smooth for Bonferroni </vt:lpstr>
      <vt:lpstr>Random Field Theory</vt:lpstr>
      <vt:lpstr>Random Field Theory: assumptions </vt:lpstr>
      <vt:lpstr>Random Field Theory: finding threshold </vt:lpstr>
      <vt:lpstr>The Euler Characteristic </vt:lpstr>
      <vt:lpstr>FWER &amp; Euler Characteristic </vt:lpstr>
      <vt:lpstr>3) E[EC] at different thresholds</vt:lpstr>
      <vt:lpstr>Random Field Theory: finding threshold </vt:lpstr>
      <vt:lpstr>1)Estimate Smoothness</vt:lpstr>
      <vt:lpstr>2) RESolution ELement (RESEL)</vt:lpstr>
      <vt:lpstr>PowerPoint Presentation</vt:lpstr>
      <vt:lpstr>Adaptability of RFT</vt:lpstr>
      <vt:lpstr>EEG and RFT</vt:lpstr>
      <vt:lpstr>MEG and RFT</vt:lpstr>
      <vt:lpstr>Measures of Error</vt:lpstr>
      <vt:lpstr>Measures of Error: False Discovery Rate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 Field Theory</dc:title>
  <dc:creator>Smith, Nicky</dc:creator>
  <cp:lastModifiedBy>setup</cp:lastModifiedBy>
  <cp:revision>65</cp:revision>
  <dcterms:created xsi:type="dcterms:W3CDTF">2020-05-01T10:27:16Z</dcterms:created>
  <dcterms:modified xsi:type="dcterms:W3CDTF">2021-02-02T17:14:56Z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0x010100D8FA3A3F63AB5A4CB7545F4A4F5DA748</vt:lpwstr>
  </property>
</Properties>
</file>