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918" r:id="rId1"/>
  </p:sldMasterIdLst>
  <p:notesMasterIdLst>
    <p:notesMasterId r:id="rId51"/>
  </p:notesMasterIdLst>
  <p:sldIdLst>
    <p:sldId id="256" r:id="rId2"/>
    <p:sldId id="608" r:id="rId3"/>
    <p:sldId id="607" r:id="rId4"/>
    <p:sldId id="609" r:id="rId5"/>
    <p:sldId id="610" r:id="rId6"/>
    <p:sldId id="595" r:id="rId7"/>
    <p:sldId id="596" r:id="rId8"/>
    <p:sldId id="597" r:id="rId9"/>
    <p:sldId id="598" r:id="rId10"/>
    <p:sldId id="612" r:id="rId11"/>
    <p:sldId id="600" r:id="rId12"/>
    <p:sldId id="599" r:id="rId13"/>
    <p:sldId id="613" r:id="rId14"/>
    <p:sldId id="614" r:id="rId15"/>
    <p:sldId id="261" r:id="rId16"/>
    <p:sldId id="272" r:id="rId17"/>
    <p:sldId id="601" r:id="rId18"/>
    <p:sldId id="602" r:id="rId19"/>
    <p:sldId id="603" r:id="rId20"/>
    <p:sldId id="604" r:id="rId21"/>
    <p:sldId id="605" r:id="rId22"/>
    <p:sldId id="615" r:id="rId23"/>
    <p:sldId id="606" r:id="rId24"/>
    <p:sldId id="616" r:id="rId25"/>
    <p:sldId id="574" r:id="rId26"/>
    <p:sldId id="257" r:id="rId27"/>
    <p:sldId id="575" r:id="rId28"/>
    <p:sldId id="576" r:id="rId29"/>
    <p:sldId id="577" r:id="rId30"/>
    <p:sldId id="578" r:id="rId31"/>
    <p:sldId id="579" r:id="rId32"/>
    <p:sldId id="580" r:id="rId33"/>
    <p:sldId id="581" r:id="rId34"/>
    <p:sldId id="582" r:id="rId35"/>
    <p:sldId id="583" r:id="rId36"/>
    <p:sldId id="584" r:id="rId37"/>
    <p:sldId id="585" r:id="rId38"/>
    <p:sldId id="269" r:id="rId39"/>
    <p:sldId id="586" r:id="rId40"/>
    <p:sldId id="587" r:id="rId41"/>
    <p:sldId id="588" r:id="rId42"/>
    <p:sldId id="589" r:id="rId43"/>
    <p:sldId id="590" r:id="rId44"/>
    <p:sldId id="591" r:id="rId45"/>
    <p:sldId id="592" r:id="rId46"/>
    <p:sldId id="277" r:id="rId47"/>
    <p:sldId id="278" r:id="rId48"/>
    <p:sldId id="279" r:id="rId49"/>
    <p:sldId id="276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FBF"/>
    <a:srgbClr val="0432FF"/>
    <a:srgbClr val="A150ED"/>
    <a:srgbClr val="0CB038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79"/>
    <p:restoredTop sz="95871" autoAdjust="0"/>
  </p:normalViewPr>
  <p:slideViewPr>
    <p:cSldViewPr snapToGrid="0" snapToObjects="1">
      <p:cViewPr varScale="1">
        <p:scale>
          <a:sx n="110" d="100"/>
          <a:sy n="110" d="100"/>
        </p:scale>
        <p:origin x="141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9" d="100"/>
        <a:sy n="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8" Type="http://schemas.openxmlformats.org/officeDocument/2006/relationships/customXml" Target="../customXml/item3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A5822-C7B0-1C45-8715-07F5451EE7C8}" type="datetimeFigureOut">
              <a:rPr kumimoji="1" lang="zh-TW" altLang="en-US" smtClean="0"/>
              <a:t>2021/2/10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GB"/>
              <a:t>按一下以編輯母片文字樣式</a:t>
            </a:r>
          </a:p>
          <a:p>
            <a:pPr lvl="1"/>
            <a:r>
              <a:rPr kumimoji="1" lang="zh-TW" altLang="en-GB"/>
              <a:t>第二層</a:t>
            </a:r>
          </a:p>
          <a:p>
            <a:pPr lvl="2"/>
            <a:r>
              <a:rPr kumimoji="1" lang="zh-TW" altLang="en-GB"/>
              <a:t>第三層</a:t>
            </a:r>
          </a:p>
          <a:p>
            <a:pPr lvl="3"/>
            <a:r>
              <a:rPr kumimoji="1" lang="zh-TW" altLang="en-GB"/>
              <a:t>第四層</a:t>
            </a:r>
          </a:p>
          <a:p>
            <a:pPr lvl="4"/>
            <a:r>
              <a:rPr kumimoji="1" lang="zh-TW" altLang="en-GB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AA36A-B3DA-AC4F-A90A-AC2234AE1E6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40767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AA36A-B3DA-AC4F-A90A-AC2234AE1E66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26491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AA36A-B3DA-AC4F-A90A-AC2234AE1E66}" type="slidenum">
              <a:rPr kumimoji="1" lang="zh-TW" altLang="en-US" smtClean="0"/>
              <a:t>12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91740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AA36A-B3DA-AC4F-A90A-AC2234AE1E66}" type="slidenum">
              <a:rPr kumimoji="1" lang="zh-TW" altLang="en-US" smtClean="0"/>
              <a:t>13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55833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AA36A-B3DA-AC4F-A90A-AC2234AE1E66}" type="slidenum">
              <a:rPr kumimoji="1" lang="zh-TW" altLang="en-US" smtClean="0"/>
              <a:t>14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42420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AA36A-B3DA-AC4F-A90A-AC2234AE1E66}" type="slidenum">
              <a:rPr kumimoji="1" lang="zh-TW" altLang="en-US" smtClean="0"/>
              <a:t>15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08395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AA36A-B3DA-AC4F-A90A-AC2234AE1E66}" type="slidenum">
              <a:rPr kumimoji="1" lang="zh-TW" altLang="en-US" smtClean="0"/>
              <a:t>17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74904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AA36A-B3DA-AC4F-A90A-AC2234AE1E66}" type="slidenum">
              <a:rPr kumimoji="1" lang="zh-TW" altLang="en-US" smtClean="0"/>
              <a:t>18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35111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AA36A-B3DA-AC4F-A90A-AC2234AE1E66}" type="slidenum">
              <a:rPr kumimoji="1" lang="zh-TW" altLang="en-US" smtClean="0"/>
              <a:t>21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3270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AA36A-B3DA-AC4F-A90A-AC2234AE1E66}" type="slidenum">
              <a:rPr kumimoji="1" lang="zh-TW" altLang="en-US" smtClean="0"/>
              <a:t>23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53147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AA36A-B3DA-AC4F-A90A-AC2234AE1E66}" type="slidenum">
              <a:rPr kumimoji="1" lang="zh-TW" altLang="en-US" smtClean="0"/>
              <a:t>24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865890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FC811-9D34-43E6-8B8F-94AF027A62F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568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AA36A-B3DA-AC4F-A90A-AC2234AE1E66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38821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FC811-9D34-43E6-8B8F-94AF027A62F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7317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FC811-9D34-43E6-8B8F-94AF027A62F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3678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FC811-9D34-43E6-8B8F-94AF027A62F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47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AA36A-B3DA-AC4F-A90A-AC2234AE1E66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2225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AA36A-B3DA-AC4F-A90A-AC2234AE1E66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43203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AA36A-B3DA-AC4F-A90A-AC2234AE1E66}" type="slidenum">
              <a:rPr kumimoji="1" lang="zh-TW" altLang="en-US" smtClean="0"/>
              <a:t>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38185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AA36A-B3DA-AC4F-A90A-AC2234AE1E66}" type="slidenum">
              <a:rPr kumimoji="1" lang="zh-TW" altLang="en-US" smtClean="0"/>
              <a:t>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40030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AA36A-B3DA-AC4F-A90A-AC2234AE1E66}" type="slidenum">
              <a:rPr kumimoji="1" lang="zh-TW" altLang="en-US" smtClean="0"/>
              <a:t>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2958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AA36A-B3DA-AC4F-A90A-AC2234AE1E66}" type="slidenum">
              <a:rPr kumimoji="1" lang="zh-TW" altLang="en-US" smtClean="0"/>
              <a:t>10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09674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AA36A-B3DA-AC4F-A90A-AC2234AE1E66}" type="slidenum">
              <a:rPr kumimoji="1" lang="zh-TW" altLang="en-US" smtClean="0"/>
              <a:t>11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91691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C8BB400A-E2D8-6045-A460-D4E2AEF3EBDC}" type="datetimeFigureOut">
              <a:rPr kumimoji="1" lang="zh-TW" altLang="en-US" smtClean="0"/>
              <a:t>2021/2/10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13D46B11-7CE2-DA43-BFF4-7FA486F24AB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16640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400A-E2D8-6045-A460-D4E2AEF3EBDC}" type="datetimeFigureOut">
              <a:rPr kumimoji="1" lang="zh-TW" altLang="en-US" smtClean="0"/>
              <a:t>2021/2/10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6B11-7CE2-DA43-BFF4-7FA486F24AB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72676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8BB400A-E2D8-6045-A460-D4E2AEF3EBDC}" type="datetimeFigureOut">
              <a:rPr kumimoji="1" lang="zh-TW" altLang="en-US" smtClean="0"/>
              <a:t>2021/2/10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13D46B11-7CE2-DA43-BFF4-7FA486F24AB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71978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8BB400A-E2D8-6045-A460-D4E2AEF3EBDC}" type="datetimeFigureOut">
              <a:rPr kumimoji="1" lang="zh-TW" altLang="en-US" smtClean="0"/>
              <a:t>2021/2/10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13D46B11-7CE2-DA43-BFF4-7FA486F24ABC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5178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8BB400A-E2D8-6045-A460-D4E2AEF3EBDC}" type="datetimeFigureOut">
              <a:rPr kumimoji="1" lang="zh-TW" altLang="en-US" smtClean="0"/>
              <a:t>2021/2/10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13D46B11-7CE2-DA43-BFF4-7FA486F24AB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36665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400A-E2D8-6045-A460-D4E2AEF3EBDC}" type="datetimeFigureOut">
              <a:rPr kumimoji="1" lang="zh-TW" altLang="en-US" smtClean="0"/>
              <a:t>2021/2/10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6B11-7CE2-DA43-BFF4-7FA486F24AB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68378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400A-E2D8-6045-A460-D4E2AEF3EBDC}" type="datetimeFigureOut">
              <a:rPr kumimoji="1" lang="zh-TW" altLang="en-US" smtClean="0"/>
              <a:t>2021/2/10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6B11-7CE2-DA43-BFF4-7FA486F24AB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05372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400A-E2D8-6045-A460-D4E2AEF3EBDC}" type="datetimeFigureOut">
              <a:rPr kumimoji="1" lang="zh-TW" altLang="en-US" smtClean="0"/>
              <a:t>2021/2/10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6B11-7CE2-DA43-BFF4-7FA486F24AB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81334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8BB400A-E2D8-6045-A460-D4E2AEF3EBDC}" type="datetimeFigureOut">
              <a:rPr kumimoji="1" lang="zh-TW" altLang="en-US" smtClean="0"/>
              <a:t>2021/2/10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13D46B11-7CE2-DA43-BFF4-7FA486F24AB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28906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400A-E2D8-6045-A460-D4E2AEF3EBDC}" type="datetimeFigureOut">
              <a:rPr kumimoji="1" lang="zh-TW" altLang="en-US" smtClean="0"/>
              <a:t>2021/2/10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6B11-7CE2-DA43-BFF4-7FA486F24AB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4271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8BB400A-E2D8-6045-A460-D4E2AEF3EBDC}" type="datetimeFigureOut">
              <a:rPr kumimoji="1" lang="zh-TW" altLang="en-US" smtClean="0"/>
              <a:t>2021/2/10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13D46B11-7CE2-DA43-BFF4-7FA486F24AB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71543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400A-E2D8-6045-A460-D4E2AEF3EBDC}" type="datetimeFigureOut">
              <a:rPr kumimoji="1" lang="zh-TW" altLang="en-US" smtClean="0"/>
              <a:t>2021/2/10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6B11-7CE2-DA43-BFF4-7FA486F24AB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3756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400A-E2D8-6045-A460-D4E2AEF3EBDC}" type="datetimeFigureOut">
              <a:rPr kumimoji="1" lang="zh-TW" altLang="en-US" smtClean="0"/>
              <a:t>2021/2/10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6B11-7CE2-DA43-BFF4-7FA486F24AB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7393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400A-E2D8-6045-A460-D4E2AEF3EBDC}" type="datetimeFigureOut">
              <a:rPr kumimoji="1" lang="zh-TW" altLang="en-US" smtClean="0"/>
              <a:t>2021/2/10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6B11-7CE2-DA43-BFF4-7FA486F24AB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079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400A-E2D8-6045-A460-D4E2AEF3EBDC}" type="datetimeFigureOut">
              <a:rPr kumimoji="1" lang="zh-TW" altLang="en-US" smtClean="0"/>
              <a:t>2021/2/10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6B11-7CE2-DA43-BFF4-7FA486F24AB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84152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400A-E2D8-6045-A460-D4E2AEF3EBDC}" type="datetimeFigureOut">
              <a:rPr kumimoji="1" lang="zh-TW" altLang="en-US" smtClean="0"/>
              <a:t>2021/2/10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6B11-7CE2-DA43-BFF4-7FA486F24AB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88953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400A-E2D8-6045-A460-D4E2AEF3EBDC}" type="datetimeFigureOut">
              <a:rPr kumimoji="1" lang="zh-TW" altLang="en-US" smtClean="0"/>
              <a:t>2021/2/10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6B11-7CE2-DA43-BFF4-7FA486F24AB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0300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400A-E2D8-6045-A460-D4E2AEF3EBDC}" type="datetimeFigureOut">
              <a:rPr kumimoji="1" lang="zh-TW" altLang="en-US" smtClean="0"/>
              <a:t>2021/2/10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46B11-7CE2-DA43-BFF4-7FA486F24AB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4549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19" r:id="rId1"/>
    <p:sldLayoutId id="2147485920" r:id="rId2"/>
    <p:sldLayoutId id="2147485921" r:id="rId3"/>
    <p:sldLayoutId id="2147485922" r:id="rId4"/>
    <p:sldLayoutId id="2147485923" r:id="rId5"/>
    <p:sldLayoutId id="2147485924" r:id="rId6"/>
    <p:sldLayoutId id="2147485925" r:id="rId7"/>
    <p:sldLayoutId id="2147485926" r:id="rId8"/>
    <p:sldLayoutId id="2147485927" r:id="rId9"/>
    <p:sldLayoutId id="2147485928" r:id="rId10"/>
    <p:sldLayoutId id="2147485929" r:id="rId11"/>
    <p:sldLayoutId id="2147485930" r:id="rId12"/>
    <p:sldLayoutId id="2147485931" r:id="rId13"/>
    <p:sldLayoutId id="2147485932" r:id="rId14"/>
    <p:sldLayoutId id="2147485933" r:id="rId15"/>
    <p:sldLayoutId id="2147485934" r:id="rId16"/>
    <p:sldLayoutId id="214748593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https://www.freeiconspng.com/uploads/speaking-png-22.png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://en.wikipedia.org/wiki/template:infobox_person?qsrc=304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learn/functional-mri-2/lecture/zVWBb/module-7a-advanced-experimental-design-i-fundamentals-of-design-efficiency" TargetMode="External"/><Relationship Id="rId2" Type="http://schemas.openxmlformats.org/officeDocument/2006/relationships/hyperlink" Target="https://mediacentral.ucl.ac.uk/Player/289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maging.mrc-cbu.cam.ac.uk/imaging/DesignEfficienc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0780" y="1463519"/>
            <a:ext cx="7662439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kumimoji="1" lang="en-US" altLang="zh-TW" b="1" kern="1200" dirty="0">
                <a:latin typeface="+mn-lt"/>
                <a:ea typeface="+mj-ea"/>
                <a:cs typeface="+mj-cs"/>
              </a:rPr>
              <a:t>Study design &amp; Efficiency</a:t>
            </a: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2528370" y="4200522"/>
            <a:ext cx="4087487" cy="682079"/>
          </a:xfrm>
        </p:spPr>
        <p:txBody>
          <a:bodyPr vert="horz" lIns="91440" tIns="45720" rIns="91440" bIns="45720" rtlCol="0">
            <a:noAutofit/>
          </a:bodyPr>
          <a:lstStyle/>
          <a:p>
            <a:pPr defTabSz="914400"/>
            <a:r>
              <a:rPr kumimoji="1" lang="en-US" altLang="zh-TW" sz="1400" dirty="0">
                <a:solidFill>
                  <a:schemeClr val="tx2"/>
                </a:solidFill>
              </a:rPr>
              <a:t>By Jessica </a:t>
            </a:r>
            <a:r>
              <a:rPr kumimoji="1" lang="en-US" altLang="zh-TW" sz="1400" dirty="0" err="1">
                <a:solidFill>
                  <a:schemeClr val="tx2"/>
                </a:solidFill>
              </a:rPr>
              <a:t>Rapley</a:t>
            </a:r>
            <a:r>
              <a:rPr kumimoji="1" lang="en-US" altLang="zh-TW" sz="1400" dirty="0">
                <a:solidFill>
                  <a:schemeClr val="tx2"/>
                </a:solidFill>
              </a:rPr>
              <a:t> &amp; Nisa Kahn </a:t>
            </a:r>
          </a:p>
          <a:p>
            <a:pPr defTabSz="914400"/>
            <a:endParaRPr kumimoji="1" lang="en-US" altLang="zh-TW" sz="1400" dirty="0">
              <a:solidFill>
                <a:schemeClr val="tx2"/>
              </a:solidFill>
            </a:endParaRPr>
          </a:p>
          <a:p>
            <a:pPr defTabSz="914400"/>
            <a:r>
              <a:rPr kumimoji="1" lang="en-US" altLang="zh-TW" sz="1400" dirty="0" err="1">
                <a:solidFill>
                  <a:schemeClr val="tx2"/>
                </a:solidFill>
              </a:rPr>
              <a:t>MfD</a:t>
            </a:r>
            <a:r>
              <a:rPr kumimoji="1" lang="en-US" altLang="zh-TW" sz="1400" dirty="0">
                <a:solidFill>
                  <a:schemeClr val="tx2"/>
                </a:solidFill>
              </a:rPr>
              <a:t> 10/2/21</a:t>
            </a:r>
          </a:p>
        </p:txBody>
      </p:sp>
    </p:spTree>
    <p:extLst>
      <p:ext uri="{BB962C8B-B14F-4D97-AF65-F5344CB8AC3E}">
        <p14:creationId xmlns:p14="http://schemas.microsoft.com/office/powerpoint/2010/main" val="123742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3D423-C843-2F4B-9164-00D963F7D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995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2400" b="1" cap="none" dirty="0"/>
              <a:t>Ways to interpret factorial design results: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2D88E-1A87-674C-8DF0-C32313712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6" y="1019908"/>
            <a:ext cx="8934448" cy="5838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Main Effects:  </a:t>
            </a:r>
            <a:r>
              <a:rPr lang="en-US" sz="2400" dirty="0"/>
              <a:t>Melody and Rhythm separately 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GB" sz="2400" dirty="0">
                <a:solidFill>
                  <a:srgbClr val="FF3FBF"/>
                </a:solidFill>
              </a:rPr>
              <a:t>→(1+2) - (3+4) = Main effect of Rhythm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CB038"/>
                </a:solidFill>
              </a:rPr>
              <a:t>→(1+3) - (2-4) = Main effect of Melody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b="1" dirty="0"/>
              <a:t>Simple Effects: </a:t>
            </a:r>
            <a:r>
              <a:rPr lang="en-US" sz="2400" dirty="0"/>
              <a:t>Each outcome in the condition of another.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Eg.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F0000"/>
                </a:solidFill>
              </a:rPr>
              <a:t>2-1 = complex melody, in the context of simple rhythm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</a:rPr>
              <a:t>4 -2 = simple rhythm in the context of complex melody</a:t>
            </a:r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507E551-4448-E743-A4F5-B4CE3A6BFD3E}"/>
              </a:ext>
            </a:extLst>
          </p:cNvPr>
          <p:cNvGrpSpPr/>
          <p:nvPr/>
        </p:nvGrpSpPr>
        <p:grpSpPr>
          <a:xfrm>
            <a:off x="5865057" y="1465870"/>
            <a:ext cx="3505200" cy="2935287"/>
            <a:chOff x="5170488" y="1884363"/>
            <a:chExt cx="3505200" cy="293528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52E24CB-F964-7B4A-8C26-950BDAC04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1863" y="2722563"/>
              <a:ext cx="2376487" cy="20161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0358C576-883E-934F-912D-DDE2500877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2025" y="2617788"/>
              <a:ext cx="2633663" cy="2170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5400" dirty="0"/>
                <a:t>1</a:t>
              </a:r>
              <a:r>
                <a:rPr lang="en-GB" altLang="en-US" sz="2400" dirty="0"/>
                <a:t>(ab)   </a:t>
              </a:r>
              <a:r>
                <a:rPr lang="en-GB" altLang="en-US" sz="5400" dirty="0"/>
                <a:t>2</a:t>
              </a:r>
              <a:r>
                <a:rPr lang="en-GB" altLang="en-US" sz="2400" dirty="0"/>
                <a:t>(</a:t>
              </a:r>
              <a:r>
                <a:rPr lang="en-GB" altLang="en-US" sz="2400" dirty="0" err="1"/>
                <a:t>aB</a:t>
              </a:r>
              <a:r>
                <a:rPr lang="en-GB" altLang="en-US" sz="2400" dirty="0"/>
                <a:t>) </a:t>
              </a:r>
              <a:endParaRPr lang="en-GB" altLang="en-US" sz="5400" dirty="0"/>
            </a:p>
            <a:p>
              <a:pPr eaLnBrk="1" hangingPunct="1">
                <a:spcBef>
                  <a:spcPct val="50000"/>
                </a:spcBef>
              </a:pPr>
              <a:r>
                <a:rPr lang="en-GB" altLang="en-US" sz="5400" dirty="0"/>
                <a:t>3</a:t>
              </a:r>
              <a:r>
                <a:rPr lang="en-GB" altLang="en-US" sz="2000" dirty="0"/>
                <a:t>(Ab)</a:t>
              </a:r>
              <a:r>
                <a:rPr lang="en-GB" altLang="en-US" sz="4800" dirty="0"/>
                <a:t>  </a:t>
              </a:r>
              <a:r>
                <a:rPr lang="en-GB" altLang="en-US" sz="5400" dirty="0"/>
                <a:t>4</a:t>
              </a:r>
              <a:r>
                <a:rPr lang="en-GB" altLang="en-US" sz="2400" dirty="0"/>
                <a:t>(AB)</a:t>
              </a:r>
              <a:endParaRPr lang="en-US" altLang="en-US" sz="2400" dirty="0"/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id="{8CD7B496-A279-7C4C-BDC4-2420024C4E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4388" y="2722563"/>
              <a:ext cx="0" cy="2016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BEC4F2E4-F9AF-BA4A-9F59-BA661A15EC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1863" y="3730625"/>
              <a:ext cx="23764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97260377-E060-4E4A-A0D8-1332781B87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0750" y="1884363"/>
              <a:ext cx="2376488" cy="784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b="1" dirty="0">
                  <a:solidFill>
                    <a:schemeClr val="tx2"/>
                  </a:solidFill>
                </a:rPr>
                <a:t>MELODY</a:t>
              </a:r>
              <a:endParaRPr lang="en-GB" altLang="en-US" dirty="0">
                <a:solidFill>
                  <a:schemeClr val="tx2"/>
                </a:solidFill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GB" altLang="en-US" dirty="0">
                  <a:solidFill>
                    <a:schemeClr val="tx2"/>
                  </a:solidFill>
                </a:rPr>
                <a:t>  Simple      Complex </a:t>
              </a:r>
              <a:endParaRPr lang="en-US" altLang="en-US" dirty="0">
                <a:solidFill>
                  <a:schemeClr val="tx2"/>
                </a:solidFill>
              </a:endParaRPr>
            </a:p>
          </p:txBody>
        </p:sp>
        <p:sp>
          <p:nvSpPr>
            <p:cNvPr id="10" name="Text Box 9">
              <a:extLst>
                <a:ext uri="{FF2B5EF4-FFF2-40B4-BE49-F238E27FC236}">
                  <a16:creationId xmlns:a16="http://schemas.microsoft.com/office/drawing/2014/main" id="{32D06759-70D7-724B-8321-C6C7D40BFA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4487863" y="3351213"/>
              <a:ext cx="2151062" cy="785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b="1" dirty="0">
                  <a:solidFill>
                    <a:schemeClr val="tx2"/>
                  </a:solidFill>
                </a:rPr>
                <a:t>RHYTHM</a:t>
              </a:r>
              <a:endParaRPr lang="en-GB" altLang="en-US" dirty="0">
                <a:solidFill>
                  <a:schemeClr val="tx2"/>
                </a:solidFill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GB" altLang="en-US" dirty="0">
                  <a:solidFill>
                    <a:schemeClr val="tx2"/>
                  </a:solidFill>
                </a:rPr>
                <a:t>Complex     Simple </a:t>
              </a:r>
              <a:endParaRPr lang="en-US" altLang="en-US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4224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BD058543-6945-1249-BFD9-D1BFB1040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9687"/>
            <a:ext cx="8172450" cy="1325563"/>
          </a:xfrm>
        </p:spPr>
        <p:txBody>
          <a:bodyPr>
            <a:normAutofit/>
          </a:bodyPr>
          <a:lstStyle/>
          <a:p>
            <a:r>
              <a:rPr kumimoji="1" lang="en-GB" altLang="zh-TW" sz="3600" b="1" dirty="0"/>
              <a:t>Parametric:</a:t>
            </a:r>
            <a:endParaRPr kumimoji="1" lang="zh-TW" altLang="en-US" sz="3600" b="1" dirty="0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5E8AE800-8277-FF4E-BC46-7BE776154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336" y="1161548"/>
            <a:ext cx="8767327" cy="5480555"/>
          </a:xfrm>
        </p:spPr>
        <p:txBody>
          <a:bodyPr>
            <a:normAutofit/>
          </a:bodyPr>
          <a:lstStyle/>
          <a:p>
            <a:r>
              <a:rPr kumimoji="1" lang="en-GB" altLang="zh-TW" sz="2000" dirty="0"/>
              <a:t>Based on the idea that cognitive demand of task vary systematically with BOLD signal</a:t>
            </a:r>
          </a:p>
          <a:p>
            <a:pPr lvl="1"/>
            <a:r>
              <a:rPr kumimoji="1" lang="en-GB" altLang="zh-TW" sz="1800" dirty="0"/>
              <a:t>Incrementally increase difficulty of task; relate to BOLD signal</a:t>
            </a:r>
          </a:p>
          <a:p>
            <a:pPr lvl="1">
              <a:buFont typeface="Wingdings" pitchFamily="2" charset="2"/>
              <a:buChar char="à"/>
            </a:pPr>
            <a:r>
              <a:rPr kumimoji="1" lang="en-GB" altLang="zh-TW" sz="1800" dirty="0">
                <a:sym typeface="Wingdings" pitchFamily="2" charset="2"/>
              </a:rPr>
              <a:t>Step-wise increase </a:t>
            </a:r>
          </a:p>
          <a:p>
            <a:pPr marL="342900" lvl="1" indent="0">
              <a:buNone/>
            </a:pPr>
            <a:endParaRPr kumimoji="1" lang="en-GB" altLang="zh-TW" sz="1800" dirty="0"/>
          </a:p>
          <a:p>
            <a:r>
              <a:rPr kumimoji="1" lang="en-GB" altLang="zh-TW" sz="2000" dirty="0"/>
              <a:t>Allow dissociation between areas functionally associated with task &amp; other ‘maintenance’ areas</a:t>
            </a:r>
          </a:p>
          <a:p>
            <a:r>
              <a:rPr kumimoji="1" lang="en-GB" altLang="zh-TW" sz="2000" dirty="0"/>
              <a:t>However, other circuits may be recruited at higher cognitive demand </a:t>
            </a:r>
          </a:p>
          <a:p>
            <a:endParaRPr kumimoji="1" lang="en-GB" altLang="zh-TW" sz="2000" dirty="0"/>
          </a:p>
          <a:p>
            <a:endParaRPr kumimoji="1" lang="en-GB" altLang="zh-TW" sz="2000" b="1" dirty="0"/>
          </a:p>
          <a:p>
            <a:pPr marL="0" indent="0">
              <a:buNone/>
            </a:pPr>
            <a:r>
              <a:rPr kumimoji="1" lang="en-GB" altLang="zh-TW" sz="2000" b="1" i="1" dirty="0">
                <a:solidFill>
                  <a:schemeClr val="accent5"/>
                </a:solidFill>
              </a:rPr>
              <a:t>Example: increasing the blurriness in audio, and telling subject to write down what they hear. </a:t>
            </a:r>
          </a:p>
          <a:p>
            <a:pPr marL="0" indent="0">
              <a:buNone/>
            </a:pPr>
            <a:r>
              <a:rPr kumimoji="1" lang="en-GB" altLang="zh-TW" sz="2000" b="1" i="1" dirty="0">
                <a:solidFill>
                  <a:schemeClr val="accent5"/>
                </a:solidFill>
              </a:rPr>
              <a:t>Increasing difficulty in face recognition test</a:t>
            </a:r>
            <a:br>
              <a:rPr kumimoji="1" lang="en-GB" altLang="zh-TW" sz="2000" b="1" i="1" dirty="0">
                <a:solidFill>
                  <a:schemeClr val="accent5"/>
                </a:solidFill>
              </a:rPr>
            </a:br>
            <a:r>
              <a:rPr kumimoji="1" lang="en-GB" altLang="zh-TW" sz="1600" b="1" i="1" dirty="0">
                <a:solidFill>
                  <a:schemeClr val="accent5"/>
                </a:solidFill>
              </a:rPr>
              <a:t> </a:t>
            </a:r>
            <a:r>
              <a:rPr kumimoji="1" lang="en-GB" altLang="zh-TW" sz="1600" b="1" i="1" dirty="0">
                <a:solidFill>
                  <a:schemeClr val="accent5"/>
                </a:solidFill>
                <a:sym typeface="Wingdings" pitchFamily="2" charset="2"/>
              </a:rPr>
              <a:t> </a:t>
            </a:r>
            <a:r>
              <a:rPr kumimoji="1" lang="en-GB" altLang="zh-TW" sz="1600" b="1" i="1" dirty="0">
                <a:solidFill>
                  <a:schemeClr val="accent5"/>
                </a:solidFill>
              </a:rPr>
              <a:t>more complicated faces </a:t>
            </a:r>
          </a:p>
          <a:p>
            <a:pPr marL="0" indent="0">
              <a:buNone/>
            </a:pPr>
            <a:endParaRPr kumimoji="1" lang="en-GB" altLang="zh-TW" sz="2000" b="1" i="1" dirty="0">
              <a:solidFill>
                <a:schemeClr val="accent5"/>
              </a:solidFill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82BF5771-83E2-9A46-A09D-F59944B2C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877" y="294374"/>
            <a:ext cx="183781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rgbClr val="A150ED"/>
                </a:solidFill>
                <a:latin typeface="Times New Roman" charset="0"/>
                <a:ea typeface="ＭＳ Ｐゴシック" charset="0"/>
              </a:rPr>
              <a:t>A</a:t>
            </a:r>
            <a:r>
              <a:rPr lang="en-GB" sz="2800" dirty="0">
                <a:solidFill>
                  <a:srgbClr val="A150ED"/>
                </a:solidFill>
                <a:latin typeface="Times New Roman" charset="0"/>
                <a:ea typeface="ＭＳ Ｐゴシック" charset="0"/>
              </a:rPr>
              <a:t> </a:t>
            </a:r>
            <a:r>
              <a:rPr lang="en-GB" sz="2000" dirty="0">
                <a:solidFill>
                  <a:srgbClr val="A150ED"/>
                </a:solidFill>
                <a:latin typeface="Times New Roman" charset="0"/>
                <a:ea typeface="ＭＳ Ｐゴシック" charset="0"/>
              </a:rPr>
              <a:t>A</a:t>
            </a:r>
            <a:r>
              <a:rPr lang="en-GB" sz="2800" dirty="0">
                <a:solidFill>
                  <a:srgbClr val="A150ED"/>
                </a:solidFill>
                <a:latin typeface="Times New Roman" charset="0"/>
                <a:ea typeface="ＭＳ Ｐゴシック" charset="0"/>
              </a:rPr>
              <a:t> A </a:t>
            </a:r>
            <a:r>
              <a:rPr lang="en-GB" sz="3600" dirty="0">
                <a:solidFill>
                  <a:srgbClr val="A150ED"/>
                </a:solidFill>
                <a:latin typeface="Times New Roman" charset="0"/>
                <a:ea typeface="ＭＳ Ｐゴシック" charset="0"/>
              </a:rPr>
              <a:t>A</a:t>
            </a:r>
            <a:r>
              <a:rPr lang="en-GB" sz="2800" dirty="0">
                <a:solidFill>
                  <a:srgbClr val="A150ED"/>
                </a:solidFill>
                <a:latin typeface="Times New Roman" charset="0"/>
                <a:ea typeface="ＭＳ Ｐゴシック" charset="0"/>
              </a:rPr>
              <a:t> </a:t>
            </a:r>
            <a:r>
              <a:rPr lang="en-GB" sz="4400" dirty="0">
                <a:solidFill>
                  <a:srgbClr val="A150ED"/>
                </a:solidFill>
                <a:latin typeface="Times New Roman" charset="0"/>
                <a:ea typeface="ＭＳ Ｐゴシック" charset="0"/>
              </a:rPr>
              <a:t>A</a:t>
            </a:r>
          </a:p>
        </p:txBody>
      </p:sp>
      <p:pic>
        <p:nvPicPr>
          <p:cNvPr id="5122" name="Picture 2" descr="Image result for stepwise increase">
            <a:extLst>
              <a:ext uri="{FF2B5EF4-FFF2-40B4-BE49-F238E27FC236}">
                <a16:creationId xmlns:a16="http://schemas.microsoft.com/office/drawing/2014/main" id="{BE6FA351-8DF4-C842-B1F9-34A810A4D6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4" r="16614" b="18988"/>
          <a:stretch/>
        </p:blipFill>
        <p:spPr bwMode="auto">
          <a:xfrm>
            <a:off x="6757260" y="5404534"/>
            <a:ext cx="2386739" cy="141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988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8A55D670-77E4-8D4A-BE8C-7607F18BC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26" y="274637"/>
            <a:ext cx="7886700" cy="1325563"/>
          </a:xfrm>
        </p:spPr>
        <p:txBody>
          <a:bodyPr/>
          <a:lstStyle/>
          <a:p>
            <a:r>
              <a:rPr kumimoji="1" lang="en-GB" altLang="zh-TW" b="1" dirty="0"/>
              <a:t>Conjunction: </a:t>
            </a:r>
            <a:endParaRPr kumimoji="1" lang="zh-TW" altLang="en-US" b="1" dirty="0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FC09A748-186C-A442-BE23-0E00358EB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923" y="1471612"/>
            <a:ext cx="8464154" cy="4982860"/>
          </a:xfrm>
        </p:spPr>
        <p:txBody>
          <a:bodyPr>
            <a:normAutofit/>
          </a:bodyPr>
          <a:lstStyle/>
          <a:p>
            <a:r>
              <a:rPr kumimoji="1" lang="en-GB" altLang="zh-TW" dirty="0"/>
              <a:t>Isolate process of interest by finding commonalities between task conditions</a:t>
            </a:r>
          </a:p>
          <a:p>
            <a:pPr marL="0" indent="0">
              <a:buNone/>
            </a:pPr>
            <a:endParaRPr kumimoji="1" lang="en-GB" altLang="zh-TW" dirty="0"/>
          </a:p>
          <a:p>
            <a:pPr lvl="1"/>
            <a:r>
              <a:rPr kumimoji="1" lang="en-GB" altLang="zh-TW" sz="2000" dirty="0"/>
              <a:t>Task pair 1: subtraction isolating A &amp; B</a:t>
            </a:r>
          </a:p>
          <a:p>
            <a:pPr lvl="1"/>
            <a:r>
              <a:rPr kumimoji="1" lang="en-GB" altLang="zh-TW" sz="2000" dirty="0"/>
              <a:t>Task pair 2: subtraction isolating A &amp; C</a:t>
            </a:r>
          </a:p>
          <a:p>
            <a:pPr lvl="1"/>
            <a:endParaRPr kumimoji="1" lang="en-GB" altLang="zh-TW" dirty="0"/>
          </a:p>
          <a:p>
            <a:pPr marL="0" indent="0">
              <a:buNone/>
            </a:pPr>
            <a:endParaRPr kumimoji="1" lang="en-GB" altLang="zh-TW" dirty="0"/>
          </a:p>
          <a:p>
            <a:pPr marL="0" indent="0" algn="ctr">
              <a:buNone/>
            </a:pPr>
            <a:r>
              <a:rPr kumimoji="1" lang="en-GB" altLang="zh-TW" sz="2400" dirty="0"/>
              <a:t>Main purpose is to see the </a:t>
            </a:r>
            <a:r>
              <a:rPr kumimoji="1" lang="en-GB" altLang="zh-TW" sz="2400" dirty="0">
                <a:solidFill>
                  <a:srgbClr val="0070C0"/>
                </a:solidFill>
              </a:rPr>
              <a:t>similarities</a:t>
            </a:r>
            <a:r>
              <a:rPr kumimoji="1" lang="en-GB" altLang="zh-TW" sz="2400" dirty="0"/>
              <a:t> between areas. </a:t>
            </a:r>
          </a:p>
          <a:p>
            <a:pPr marL="0" indent="0">
              <a:buNone/>
            </a:pPr>
            <a:endParaRPr kumimoji="1" lang="en-GB" altLang="zh-TW" dirty="0"/>
          </a:p>
          <a:p>
            <a:pPr marL="0" indent="0">
              <a:buNone/>
            </a:pPr>
            <a:endParaRPr kumimoji="1" lang="en-GB" altLang="zh-TW" dirty="0"/>
          </a:p>
          <a:p>
            <a:pPr marL="0" indent="0" algn="ctr">
              <a:buNone/>
            </a:pPr>
            <a:r>
              <a:rPr kumimoji="1" lang="en-GB" altLang="zh-TW" sz="2400" b="1" i="1" dirty="0">
                <a:solidFill>
                  <a:srgbClr val="0432FF"/>
                </a:solidFill>
              </a:rPr>
              <a:t>Example Question: </a:t>
            </a:r>
            <a:r>
              <a:rPr lang="en-US" sz="2400" i="1" dirty="0">
                <a:solidFill>
                  <a:srgbClr val="0432FF"/>
                </a:solidFill>
              </a:rPr>
              <a:t>Is there one rhythm center for Hand movements, foot movement and speech? </a:t>
            </a:r>
            <a:endParaRPr kumimoji="1" lang="en-GB" altLang="zh-TW" sz="2400" i="1" dirty="0">
              <a:solidFill>
                <a:srgbClr val="0432FF"/>
              </a:solidFill>
            </a:endParaRPr>
          </a:p>
        </p:txBody>
      </p:sp>
      <p:sp>
        <p:nvSpPr>
          <p:cNvPr id="7" name="右中括弧 3">
            <a:extLst>
              <a:ext uri="{FF2B5EF4-FFF2-40B4-BE49-F238E27FC236}">
                <a16:creationId xmlns:a16="http://schemas.microsoft.com/office/drawing/2014/main" id="{3ED4625E-87EF-B34C-931C-D3F072D14E46}"/>
              </a:ext>
            </a:extLst>
          </p:cNvPr>
          <p:cNvSpPr/>
          <p:nvPr/>
        </p:nvSpPr>
        <p:spPr>
          <a:xfrm>
            <a:off x="5975983" y="2539617"/>
            <a:ext cx="122159" cy="608016"/>
          </a:xfrm>
          <a:prstGeom prst="rightBracket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8" name="文字方塊 4">
            <a:extLst>
              <a:ext uri="{FF2B5EF4-FFF2-40B4-BE49-F238E27FC236}">
                <a16:creationId xmlns:a16="http://schemas.microsoft.com/office/drawing/2014/main" id="{1580B1D0-F970-CB4E-A765-6184C2962C19}"/>
              </a:ext>
            </a:extLst>
          </p:cNvPr>
          <p:cNvSpPr txBox="1"/>
          <p:nvPr/>
        </p:nvSpPr>
        <p:spPr>
          <a:xfrm>
            <a:off x="6376986" y="2479388"/>
            <a:ext cx="2767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zh-TW" sz="2000" b="1" dirty="0">
                <a:solidFill>
                  <a:schemeClr val="accent1"/>
                </a:solidFill>
              </a:rPr>
              <a:t>A = process of interest  </a:t>
            </a:r>
            <a:endParaRPr kumimoji="1" lang="zh-TW" altLang="en-US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65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06972-4222-7A41-8AE6-52EB6E38C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72" y="127001"/>
            <a:ext cx="8995306" cy="132556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Q</a:t>
            </a:r>
            <a:r>
              <a:rPr lang="en-US" sz="2800" b="1" cap="none" dirty="0"/>
              <a:t>uestion: Is there one rhythm center for hand movements, foot movement and speech</a:t>
            </a:r>
            <a:r>
              <a:rPr lang="en-US" sz="2800" cap="none" dirty="0"/>
              <a:t>?  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7C832-5380-AB42-AD94-6A8FF64EE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84" y="1368249"/>
            <a:ext cx="7906866" cy="4351338"/>
          </a:xfrm>
        </p:spPr>
        <p:txBody>
          <a:bodyPr/>
          <a:lstStyle/>
          <a:p>
            <a:r>
              <a:rPr lang="en-US" dirty="0"/>
              <a:t>Do these regions have a shared rhythm center or are there different modalities for each region? </a:t>
            </a:r>
          </a:p>
          <a:p>
            <a:r>
              <a:rPr lang="en-US" dirty="0"/>
              <a:t>Superimpose the fMRI scans over each other and measure commonality.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Results: </a:t>
            </a:r>
          </a:p>
          <a:p>
            <a:pPr marL="0" indent="0">
              <a:buNone/>
            </a:pPr>
            <a:r>
              <a:rPr lang="en-US" sz="2000" dirty="0"/>
              <a:t>Commonality in activated regions and voxel = shared rhythm center </a:t>
            </a:r>
          </a:p>
          <a:p>
            <a:pPr marL="0" indent="0">
              <a:buNone/>
            </a:pPr>
            <a:r>
              <a:rPr lang="en-US" sz="2000" dirty="0"/>
              <a:t>No commonality = separate rhythm centers </a:t>
            </a:r>
          </a:p>
        </p:txBody>
      </p:sp>
      <p:pic>
        <p:nvPicPr>
          <p:cNvPr id="6146" name="Picture 2" descr="Image result for right hang left hand labelled">
            <a:extLst>
              <a:ext uri="{FF2B5EF4-FFF2-40B4-BE49-F238E27FC236}">
                <a16:creationId xmlns:a16="http://schemas.microsoft.com/office/drawing/2014/main" id="{2FCCAAEF-3FC2-F843-BB31-061DA78602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1"/>
          <a:stretch/>
        </p:blipFill>
        <p:spPr bwMode="auto">
          <a:xfrm>
            <a:off x="5936405" y="4745799"/>
            <a:ext cx="3207595" cy="211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foot movements">
            <a:extLst>
              <a:ext uri="{FF2B5EF4-FFF2-40B4-BE49-F238E27FC236}">
                <a16:creationId xmlns:a16="http://schemas.microsoft.com/office/drawing/2014/main" id="{68D3CC7C-E86B-FB4D-84F1-714B928F8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1008"/>
            <a:ext cx="2271713" cy="182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0">
            <a:extLst>
              <a:ext uri="{FF2B5EF4-FFF2-40B4-BE49-F238E27FC236}">
                <a16:creationId xmlns:a16="http://schemas.microsoft.com/office/drawing/2014/main" id="{738FF44E-F463-0E48-8D30-9F090E2637C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474318" y="1163636"/>
            <a:ext cx="24893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53" name="Picture 2" descr="Image result for cartoon mouth speaking">
            <a:extLst>
              <a:ext uri="{FF2B5EF4-FFF2-40B4-BE49-F238E27FC236}">
                <a16:creationId xmlns:a16="http://schemas.microsoft.com/office/drawing/2014/main" id="{EEF12261-10EB-8E40-83E7-C6A3CEF01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202" y="2227484"/>
            <a:ext cx="1559276" cy="155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703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4FE3A-96AC-9649-89BC-9DC3C1116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256" y="116315"/>
            <a:ext cx="8227488" cy="92549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+mn-lt"/>
              </a:rPr>
              <a:t>Ways of testing for conjunction: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4C76A7-8188-A94A-BD4F-D4BCDC6B2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163" y="951718"/>
            <a:ext cx="4488657" cy="520624"/>
          </a:xfrm>
        </p:spPr>
        <p:txBody>
          <a:bodyPr>
            <a:normAutofit fontScale="85000" lnSpcReduction="10000"/>
          </a:bodyPr>
          <a:lstStyle/>
          <a:p>
            <a:r>
              <a:rPr lang="en-US" sz="2800" b="1" dirty="0"/>
              <a:t>Conjunction Null Hypothesis: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484D1E5-0EE2-874B-BB0F-989586DC0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621" y="2944244"/>
            <a:ext cx="3887391" cy="201206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More strict analysis </a:t>
            </a:r>
          </a:p>
          <a:p>
            <a:r>
              <a:rPr lang="en-US" dirty="0"/>
              <a:t>P = 0.05 </a:t>
            </a:r>
          </a:p>
          <a:p>
            <a:r>
              <a:rPr lang="en-US" dirty="0"/>
              <a:t>Therefore, only activation over the p value threshold, can reject the null hypothesis and prove overlapping activation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605C56-51D4-6F45-97D1-4376198A0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3770" y="884173"/>
            <a:ext cx="4136557" cy="588169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2800" b="1" dirty="0"/>
              <a:t>Global Null Hypothesis: 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891036A-E601-A846-9253-E22C35CAB9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22938" y="2944244"/>
            <a:ext cx="3887391" cy="201206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More lenient analysis </a:t>
            </a:r>
          </a:p>
          <a:p>
            <a:r>
              <a:rPr lang="en-US" dirty="0"/>
              <a:t>More lenient numerical value </a:t>
            </a:r>
          </a:p>
          <a:p>
            <a:r>
              <a:rPr lang="en-US" dirty="0"/>
              <a:t>Allows researchers to indicate trends in activation </a:t>
            </a:r>
          </a:p>
          <a:p>
            <a:r>
              <a:rPr lang="en-US" dirty="0"/>
              <a:t>Shows a more directional effect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58445E-6A83-B64C-9A9C-1B8E9BF6A34B}"/>
              </a:ext>
            </a:extLst>
          </p:cNvPr>
          <p:cNvSpPr txBox="1"/>
          <p:nvPr/>
        </p:nvSpPr>
        <p:spPr>
          <a:xfrm>
            <a:off x="240656" y="5070988"/>
            <a:ext cx="88103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Reasons for use</a:t>
            </a:r>
            <a:r>
              <a:rPr lang="en-US" sz="1600" b="1" dirty="0">
                <a:solidFill>
                  <a:srgbClr val="7030A0"/>
                </a:solidFill>
              </a:rPr>
              <a:t>:</a:t>
            </a:r>
          </a:p>
          <a:p>
            <a:endParaRPr lang="en-US" sz="1600" b="1" dirty="0">
              <a:solidFill>
                <a:srgbClr val="7030A0"/>
              </a:solidFill>
            </a:endParaRPr>
          </a:p>
          <a:p>
            <a:r>
              <a:rPr lang="en-US" sz="1600" b="1" dirty="0">
                <a:solidFill>
                  <a:srgbClr val="7030A0"/>
                </a:solidFill>
              </a:rPr>
              <a:t>Conjunction NH: Drug trials – need a strict design, with a conservative null hypothesis. </a:t>
            </a:r>
            <a:br>
              <a:rPr lang="en-US" sz="1600" b="1" dirty="0">
                <a:solidFill>
                  <a:srgbClr val="7030A0"/>
                </a:solidFill>
              </a:rPr>
            </a:br>
            <a:r>
              <a:rPr lang="en-US" sz="1600" b="1" dirty="0">
                <a:solidFill>
                  <a:srgbClr val="7030A0"/>
                </a:solidFill>
                <a:sym typeface="Wingdings" pitchFamily="2" charset="2"/>
              </a:rPr>
              <a:t> Has a large effect on people </a:t>
            </a:r>
          </a:p>
          <a:p>
            <a:endParaRPr lang="en-US" sz="1600" b="1" dirty="0">
              <a:solidFill>
                <a:srgbClr val="7030A0"/>
              </a:solidFill>
              <a:sym typeface="Wingdings" pitchFamily="2" charset="2"/>
            </a:endParaRPr>
          </a:p>
          <a:p>
            <a:r>
              <a:rPr lang="en-US" sz="1600" b="1" dirty="0">
                <a:solidFill>
                  <a:srgbClr val="7030A0"/>
                </a:solidFill>
                <a:sym typeface="Wingdings" pitchFamily="2" charset="2"/>
              </a:rPr>
              <a:t>Global NH: Activation of Speech and arm movement </a:t>
            </a:r>
            <a:endParaRPr lang="en-US" sz="1600" dirty="0">
              <a:solidFill>
                <a:srgbClr val="7030A0"/>
              </a:solidFill>
            </a:endParaRPr>
          </a:p>
        </p:txBody>
      </p:sp>
      <p:pic>
        <p:nvPicPr>
          <p:cNvPr id="15" name="Picture 14" descr="A picture containing balloon, aircraft, transport&#10;&#10;Description automatically generated">
            <a:extLst>
              <a:ext uri="{FF2B5EF4-FFF2-40B4-BE49-F238E27FC236}">
                <a16:creationId xmlns:a16="http://schemas.microsoft.com/office/drawing/2014/main" id="{18A34ACF-CCCC-CE43-B8AB-2207E8FF5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845" y="1523353"/>
            <a:ext cx="1467129" cy="1359208"/>
          </a:xfrm>
          <a:prstGeom prst="rect">
            <a:avLst/>
          </a:prstGeom>
        </p:spPr>
      </p:pic>
      <p:pic>
        <p:nvPicPr>
          <p:cNvPr id="7176" name="Picture 8" descr="Image result for restrictions apply">
            <a:extLst>
              <a:ext uri="{FF2B5EF4-FFF2-40B4-BE49-F238E27FC236}">
                <a16:creationId xmlns:a16="http://schemas.microsoft.com/office/drawing/2014/main" id="{6FC339A3-367E-2247-A8A8-7021A24FA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803" y="1533414"/>
            <a:ext cx="1467129" cy="134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296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87198" y="469905"/>
            <a:ext cx="6377940" cy="1293028"/>
          </a:xfrm>
        </p:spPr>
        <p:txBody>
          <a:bodyPr/>
          <a:lstStyle/>
          <a:p>
            <a:r>
              <a:rPr kumimoji="1" lang="en-GB" altLang="zh-TW" b="1" dirty="0"/>
              <a:t>Summary: </a:t>
            </a:r>
            <a:endParaRPr kumimoji="1" lang="zh-TW" altLang="en-US" b="1" dirty="0"/>
          </a:p>
        </p:txBody>
      </p:sp>
      <p:pic>
        <p:nvPicPr>
          <p:cNvPr id="6" name="內容版面配置區 5" descr="Screen Shot 2017-01-13 at 3.20.24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80" y="1379389"/>
            <a:ext cx="7214125" cy="4962047"/>
          </a:xfrm>
        </p:spPr>
      </p:pic>
      <p:sp>
        <p:nvSpPr>
          <p:cNvPr id="7" name="文字方塊 6"/>
          <p:cNvSpPr txBox="1"/>
          <p:nvPr/>
        </p:nvSpPr>
        <p:spPr>
          <a:xfrm>
            <a:off x="6041986" y="6446765"/>
            <a:ext cx="3030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zh-TW" sz="1600" dirty="0"/>
              <a:t>Amaro &amp; Barker (2006)</a:t>
            </a:r>
            <a:endParaRPr kumimoji="1"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710552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GB" altLang="zh-TW" b="1" dirty="0"/>
              <a:t>Study Design Overview: </a:t>
            </a:r>
            <a:endParaRPr kumimoji="1"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GB" altLang="zh-TW" dirty="0">
                <a:solidFill>
                  <a:srgbClr val="808DA0"/>
                </a:solidFill>
              </a:rPr>
              <a:t>Subtraction</a:t>
            </a:r>
          </a:p>
          <a:p>
            <a:r>
              <a:rPr kumimoji="1" lang="en-GB" altLang="zh-TW" dirty="0">
                <a:solidFill>
                  <a:srgbClr val="808DA0"/>
                </a:solidFill>
              </a:rPr>
              <a:t>Conjunction</a:t>
            </a:r>
          </a:p>
          <a:p>
            <a:r>
              <a:rPr kumimoji="1" lang="en-GB" altLang="zh-TW" dirty="0">
                <a:solidFill>
                  <a:srgbClr val="808DA0"/>
                </a:solidFill>
              </a:rPr>
              <a:t>Factorial</a:t>
            </a:r>
          </a:p>
          <a:p>
            <a:r>
              <a:rPr kumimoji="1" lang="en-GB" altLang="zh-TW" dirty="0">
                <a:solidFill>
                  <a:srgbClr val="808DA0"/>
                </a:solidFill>
              </a:rPr>
              <a:t>Parametric</a:t>
            </a:r>
          </a:p>
          <a:p>
            <a:pPr marL="0" indent="0">
              <a:buNone/>
            </a:pPr>
            <a:endParaRPr kumimoji="1" lang="en-GB" altLang="zh-TW" dirty="0"/>
          </a:p>
          <a:p>
            <a:pPr marL="0" indent="0">
              <a:buNone/>
            </a:pPr>
            <a:endParaRPr kumimoji="1" lang="en-GB" altLang="zh-TW" dirty="0"/>
          </a:p>
          <a:p>
            <a:r>
              <a:rPr kumimoji="1" lang="en-GB" altLang="zh-TW" sz="2800" dirty="0"/>
              <a:t>Stimulus presentation strategies</a:t>
            </a:r>
          </a:p>
          <a:p>
            <a:pPr lvl="1"/>
            <a:r>
              <a:rPr kumimoji="1" lang="en-GB" altLang="zh-TW" sz="2400" dirty="0"/>
              <a:t>Blocked</a:t>
            </a:r>
          </a:p>
          <a:p>
            <a:pPr lvl="1"/>
            <a:r>
              <a:rPr kumimoji="1" lang="en-GB" altLang="zh-TW" sz="2400" dirty="0"/>
              <a:t>Event-related</a:t>
            </a:r>
          </a:p>
          <a:p>
            <a:pPr lvl="1"/>
            <a:r>
              <a:rPr kumimoji="1" lang="en-GB" altLang="zh-TW" sz="2400" dirty="0"/>
              <a:t>Mixed</a:t>
            </a:r>
          </a:p>
          <a:p>
            <a:pPr lvl="1"/>
            <a:endParaRPr kumimoji="1" lang="en-GB" altLang="zh-TW" dirty="0"/>
          </a:p>
          <a:p>
            <a:pPr lvl="1"/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072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C291093A-B3D4-574E-8430-B14260A88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96" y="105364"/>
            <a:ext cx="8831484" cy="1068195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kumimoji="1" lang="en-GB" altLang="zh-TW" b="1" cap="none" dirty="0"/>
              <a:t>Presenting stimulus: </a:t>
            </a:r>
            <a:endParaRPr kumimoji="1" lang="zh-TW" altLang="en-US" b="1" cap="none" dirty="0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30964BCC-BA02-B94C-9EFB-5FE8E9840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196135"/>
            <a:ext cx="6335424" cy="166186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kumimoji="1" lang="en-GB" altLang="zh-TW" sz="2000" b="1" dirty="0"/>
              <a:t>How to present your stimulus? </a:t>
            </a:r>
          </a:p>
          <a:p>
            <a:pPr marL="0" indent="0" algn="ctr">
              <a:buNone/>
            </a:pPr>
            <a:endParaRPr kumimoji="1" lang="en-GB" altLang="zh-TW" sz="1800" dirty="0"/>
          </a:p>
          <a:p>
            <a:pPr marL="0" indent="0" algn="ctr">
              <a:buNone/>
            </a:pPr>
            <a:r>
              <a:rPr kumimoji="1" lang="en-GB" altLang="zh-TW" sz="1800" b="1" dirty="0"/>
              <a:t>Detection: </a:t>
            </a:r>
            <a:r>
              <a:rPr kumimoji="1" lang="en-GB" altLang="zh-TW" sz="1800" dirty="0"/>
              <a:t>knowing which voxel is active </a:t>
            </a:r>
            <a:r>
              <a:rPr kumimoji="1" lang="en-GB" altLang="zh-TW" sz="1800" i="1" dirty="0"/>
              <a:t>(spatial resolution)</a:t>
            </a:r>
          </a:p>
          <a:p>
            <a:pPr marL="0" indent="0" algn="ctr">
              <a:buNone/>
            </a:pPr>
            <a:endParaRPr kumimoji="1" lang="en-GB" altLang="zh-TW" sz="1800" b="1" dirty="0"/>
          </a:p>
          <a:p>
            <a:pPr marL="0" indent="0" algn="ctr">
              <a:buNone/>
            </a:pPr>
            <a:r>
              <a:rPr kumimoji="1" lang="en-GB" altLang="zh-TW" sz="1800" b="1" dirty="0"/>
              <a:t>Estimation: </a:t>
            </a:r>
            <a:r>
              <a:rPr kumimoji="1" lang="en-GB" altLang="zh-TW" sz="1800" dirty="0"/>
              <a:t>time course of active voxel </a:t>
            </a:r>
            <a:r>
              <a:rPr kumimoji="1" lang="en-GB" altLang="zh-TW" sz="1800" i="1" dirty="0"/>
              <a:t>(temporal resolution)</a:t>
            </a:r>
            <a:endParaRPr kumimoji="1" lang="zh-TW" altLang="en-US" sz="1800" i="1" dirty="0"/>
          </a:p>
        </p:txBody>
      </p:sp>
      <p:pic>
        <p:nvPicPr>
          <p:cNvPr id="7" name="內容版面配置區 3" descr="presentationStrategy.png">
            <a:extLst>
              <a:ext uri="{FF2B5EF4-FFF2-40B4-BE49-F238E27FC236}">
                <a16:creationId xmlns:a16="http://schemas.microsoft.com/office/drawing/2014/main" id="{1F666DF9-706B-3346-9F03-668C241DD0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9" r="-2706"/>
          <a:stretch/>
        </p:blipFill>
        <p:spPr>
          <a:xfrm>
            <a:off x="1842722" y="1054778"/>
            <a:ext cx="5458555" cy="4141357"/>
          </a:xfrm>
          <a:prstGeom prst="rect">
            <a:avLst/>
          </a:prstGeom>
        </p:spPr>
      </p:pic>
      <p:sp>
        <p:nvSpPr>
          <p:cNvPr id="8" name="文字方塊 4">
            <a:extLst>
              <a:ext uri="{FF2B5EF4-FFF2-40B4-BE49-F238E27FC236}">
                <a16:creationId xmlns:a16="http://schemas.microsoft.com/office/drawing/2014/main" id="{E23F9262-AA66-ED4C-975B-A39E8D16B2D8}"/>
              </a:ext>
            </a:extLst>
          </p:cNvPr>
          <p:cNvSpPr txBox="1"/>
          <p:nvPr/>
        </p:nvSpPr>
        <p:spPr>
          <a:xfrm>
            <a:off x="6964073" y="6444859"/>
            <a:ext cx="2179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GB" altLang="zh-TW" sz="1400" dirty="0"/>
              <a:t>Petersen &amp; </a:t>
            </a:r>
            <a:r>
              <a:rPr kumimoji="1" lang="en-GB" altLang="zh-TW" sz="1400" dirty="0" err="1"/>
              <a:t>Dubis</a:t>
            </a:r>
            <a:r>
              <a:rPr kumimoji="1" lang="en-GB" altLang="zh-TW" sz="1400" dirty="0"/>
              <a:t> (2012)</a:t>
            </a:r>
            <a:endParaRPr kumimoji="1"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93282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22FBC1DE-9F82-FC4A-AFC1-7976EBEF8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61" y="71821"/>
            <a:ext cx="8082078" cy="76735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kumimoji="1" lang="en-GB" altLang="zh-TW" sz="3200" b="1" cap="none" dirty="0"/>
              <a:t>Block design:</a:t>
            </a:r>
            <a:endParaRPr kumimoji="1" lang="zh-TW" altLang="en-US" sz="3200" b="1" cap="none" dirty="0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A547C6D3-09D9-974B-AA72-6789F2CA8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40" y="839171"/>
            <a:ext cx="8856920" cy="594700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kumimoji="1" lang="en-GB" altLang="zh-TW" sz="2000" dirty="0"/>
              <a:t>Alternating between task conditions</a:t>
            </a:r>
          </a:p>
          <a:p>
            <a:pPr marL="0" indent="0">
              <a:buNone/>
            </a:pPr>
            <a:endParaRPr kumimoji="1" lang="en-GB" altLang="zh-TW" sz="2000" dirty="0"/>
          </a:p>
          <a:p>
            <a:pPr marL="0" indent="0">
              <a:buNone/>
            </a:pPr>
            <a:endParaRPr kumimoji="1" lang="en-GB" altLang="zh-TW" sz="2000" dirty="0"/>
          </a:p>
          <a:p>
            <a:pPr marL="0" indent="0">
              <a:buNone/>
            </a:pPr>
            <a:r>
              <a:rPr kumimoji="1" lang="en-GB" altLang="zh-TW" sz="2000" dirty="0"/>
              <a:t>Strong detection/statistical power</a:t>
            </a:r>
          </a:p>
          <a:p>
            <a:pPr lvl="1"/>
            <a:r>
              <a:rPr kumimoji="1" lang="en-GB" altLang="zh-TW" sz="1800" dirty="0"/>
              <a:t>Maximise data variability due to experimental manipulation (between-conditions variability)</a:t>
            </a:r>
          </a:p>
          <a:p>
            <a:pPr lvl="1"/>
            <a:r>
              <a:rPr kumimoji="1" lang="en-GB" altLang="zh-TW" sz="1800" dirty="0"/>
              <a:t>Minimise other sources of data variability (within-conditions variability)</a:t>
            </a:r>
          </a:p>
          <a:p>
            <a:pPr marL="457200" lvl="1" indent="0">
              <a:buNone/>
            </a:pPr>
            <a:endParaRPr kumimoji="1" lang="en-GB" altLang="zh-TW" sz="1800" dirty="0"/>
          </a:p>
          <a:p>
            <a:r>
              <a:rPr kumimoji="1" lang="en-GB" altLang="zh-TW" sz="2000" dirty="0"/>
              <a:t>However</a:t>
            </a:r>
            <a:r>
              <a:rPr kumimoji="1" lang="mr-IN" altLang="zh-TW" sz="2000" dirty="0"/>
              <a:t>…</a:t>
            </a:r>
            <a:endParaRPr kumimoji="1" lang="en-GB" altLang="zh-TW" sz="2000" dirty="0"/>
          </a:p>
          <a:p>
            <a:pPr lvl="1"/>
            <a:r>
              <a:rPr kumimoji="1" lang="en-GB" altLang="zh-TW" sz="1800" dirty="0"/>
              <a:t>Insensitive to shape and timing of hemodynamic response</a:t>
            </a:r>
          </a:p>
          <a:p>
            <a:pPr lvl="1"/>
            <a:r>
              <a:rPr kumimoji="1" lang="en-GB" altLang="zh-TW" sz="1800" b="1" dirty="0">
                <a:solidFill>
                  <a:srgbClr val="FF0000"/>
                </a:solidFill>
              </a:rPr>
              <a:t>Expectancy effect.                                       </a:t>
            </a:r>
            <a:r>
              <a:rPr kumimoji="1" lang="en-GB" altLang="zh-TW" sz="1800" dirty="0"/>
              <a:t>		      </a:t>
            </a:r>
          </a:p>
          <a:p>
            <a:pPr lvl="1"/>
            <a:endParaRPr kumimoji="1" lang="en-GB" altLang="zh-TW" sz="1800" dirty="0"/>
          </a:p>
          <a:p>
            <a:pPr lvl="1"/>
            <a:endParaRPr kumimoji="1" lang="en-GB" altLang="zh-TW" sz="1800" dirty="0"/>
          </a:p>
          <a:p>
            <a:pPr lvl="1"/>
            <a:endParaRPr kumimoji="1" lang="en-GB" altLang="zh-TW" sz="1800" dirty="0"/>
          </a:p>
          <a:p>
            <a:pPr marL="457200" lvl="1" indent="0">
              <a:buNone/>
            </a:pPr>
            <a:endParaRPr kumimoji="1" lang="en-GB" altLang="zh-TW" sz="1800" dirty="0"/>
          </a:p>
          <a:p>
            <a:pPr marL="457200" lvl="1" indent="0">
              <a:buNone/>
            </a:pPr>
            <a:endParaRPr kumimoji="1" lang="en-GB" altLang="zh-TW" sz="1800" dirty="0"/>
          </a:p>
          <a:p>
            <a:pPr marL="457200" lvl="1" indent="0">
              <a:buNone/>
            </a:pPr>
            <a:endParaRPr kumimoji="1" lang="en-GB" altLang="zh-TW" sz="1800" dirty="0"/>
          </a:p>
          <a:p>
            <a:pPr marL="457200" lvl="1" indent="0">
              <a:buNone/>
            </a:pPr>
            <a:r>
              <a:rPr kumimoji="1" lang="en-GB" altLang="zh-TW" sz="1800" dirty="0"/>
              <a:t> </a:t>
            </a:r>
            <a:r>
              <a:rPr kumimoji="1" lang="en-GB" altLang="zh-TW" sz="1600" dirty="0"/>
              <a:t>Based on </a:t>
            </a:r>
            <a:r>
              <a:rPr kumimoji="1" lang="en-GB" altLang="zh-TW" sz="1600" dirty="0" err="1"/>
              <a:t>Huettel</a:t>
            </a:r>
            <a:r>
              <a:rPr kumimoji="1" lang="en-GB" altLang="zh-TW" sz="1600" dirty="0"/>
              <a:t> (Chapter 9)</a:t>
            </a:r>
            <a:endParaRPr kumimoji="1" lang="zh-TW" altLang="en-US" sz="1600" dirty="0"/>
          </a:p>
          <a:p>
            <a:pPr marL="274320" lvl="1" indent="0">
              <a:buNone/>
            </a:pPr>
            <a:endParaRPr kumimoji="1" lang="en-GB" altLang="zh-TW" sz="1800" dirty="0"/>
          </a:p>
        </p:txBody>
      </p:sp>
      <p:pic>
        <p:nvPicPr>
          <p:cNvPr id="7" name="圖片 6" descr="block.png">
            <a:extLst>
              <a:ext uri="{FF2B5EF4-FFF2-40B4-BE49-F238E27FC236}">
                <a16:creationId xmlns:a16="http://schemas.microsoft.com/office/drawing/2014/main" id="{833A7362-44A7-5D41-94CB-24C75785C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757" y="1452461"/>
            <a:ext cx="3868715" cy="990600"/>
          </a:xfrm>
          <a:prstGeom prst="rect">
            <a:avLst/>
          </a:prstGeom>
        </p:spPr>
      </p:pic>
      <p:pic>
        <p:nvPicPr>
          <p:cNvPr id="8" name="Picture 7" descr="Timeline&#10;&#10;Description automatically generated with low confidence">
            <a:extLst>
              <a:ext uri="{FF2B5EF4-FFF2-40B4-BE49-F238E27FC236}">
                <a16:creationId xmlns:a16="http://schemas.microsoft.com/office/drawing/2014/main" id="{781A126C-0414-6042-BDE9-C469A8DB0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432" y="4742481"/>
            <a:ext cx="7646656" cy="204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50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BB3B95-B3C0-AF4C-A0CB-C79B2160F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47" y="333214"/>
            <a:ext cx="8183106" cy="129302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3600" b="1" cap="none" dirty="0"/>
              <a:t>Example block design: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B3AB4F-8842-A645-8D5E-AE654A150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447" y="1781504"/>
            <a:ext cx="8053954" cy="474328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  <a:t>Task A vs. Task B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Example: Squeezing Right Hand vs. Left Hand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Allows you to distinguish differential activation between conditions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Does not allow identification of activity common to both tasks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</a:rPr>
              <a:t>Can control for uninteresting activity</a:t>
            </a:r>
          </a:p>
          <a:p>
            <a:pPr lvl="2">
              <a:lnSpc>
                <a:spcPct val="90000"/>
              </a:lnSpc>
            </a:pPr>
            <a:endParaRPr lang="en-US" altLang="en-US" sz="20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rgbClr val="C00000"/>
                </a:solidFill>
              </a:rPr>
              <a:t>Task A vs. No-task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rgbClr val="C00000"/>
                </a:solidFill>
              </a:rPr>
              <a:t>Example: Squeezing Right Hand vs. Rest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rgbClr val="C00000"/>
                </a:solidFill>
              </a:rPr>
              <a:t>Shows you activity associated with task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rgbClr val="C00000"/>
                </a:solidFill>
              </a:rPr>
              <a:t>May introduce unwanted results</a:t>
            </a:r>
          </a:p>
          <a:p>
            <a:pPr>
              <a:lnSpc>
                <a:spcPct val="90000"/>
              </a:lnSpc>
            </a:pPr>
            <a:endParaRPr lang="en-US" alt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97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3C9A1030-EBC4-AC44-A6DD-16B12B11EDB2}"/>
              </a:ext>
            </a:extLst>
          </p:cNvPr>
          <p:cNvSpPr txBox="1">
            <a:spLocks/>
          </p:cNvSpPr>
          <p:nvPr/>
        </p:nvSpPr>
        <p:spPr>
          <a:xfrm>
            <a:off x="1025527" y="588638"/>
            <a:ext cx="7092950" cy="7359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Contents of the Lecture: 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647C3B8D-D136-E847-A5FC-08635FFA4AEE}"/>
              </a:ext>
            </a:extLst>
          </p:cNvPr>
          <p:cNvSpPr txBox="1">
            <a:spLocks/>
          </p:cNvSpPr>
          <p:nvPr/>
        </p:nvSpPr>
        <p:spPr>
          <a:xfrm>
            <a:off x="725944" y="1510628"/>
            <a:ext cx="3846056" cy="40567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Study Design</a:t>
            </a:r>
          </a:p>
          <a:p>
            <a:pPr algn="l"/>
            <a:r>
              <a:rPr kumimoji="1" lang="en-GB" altLang="zh-TW" sz="1600" b="1" dirty="0"/>
              <a:t>Types of Study Design: </a:t>
            </a:r>
            <a:endParaRPr kumimoji="1" lang="en-GB" altLang="zh-TW" sz="1600" dirty="0"/>
          </a:p>
          <a:p>
            <a:pPr marL="457200" indent="-457200" algn="l">
              <a:buFont typeface="+mj-lt"/>
              <a:buAutoNum type="arabicPeriod"/>
            </a:pPr>
            <a:r>
              <a:rPr kumimoji="1" lang="en-GB" altLang="zh-TW" sz="1600" dirty="0"/>
              <a:t>Subtraction</a:t>
            </a:r>
          </a:p>
          <a:p>
            <a:pPr marL="457200" indent="-457200" algn="l">
              <a:buFont typeface="+mj-lt"/>
              <a:buAutoNum type="arabicPeriod"/>
            </a:pPr>
            <a:r>
              <a:rPr kumimoji="1" lang="en-GB" altLang="zh-TW" sz="1600" dirty="0"/>
              <a:t>Conjunction</a:t>
            </a:r>
          </a:p>
          <a:p>
            <a:pPr marL="457200" indent="-457200" algn="l">
              <a:buFont typeface="+mj-lt"/>
              <a:buAutoNum type="arabicPeriod"/>
            </a:pPr>
            <a:r>
              <a:rPr kumimoji="1" lang="en-GB" altLang="zh-TW" sz="1600" dirty="0"/>
              <a:t>Factorial</a:t>
            </a:r>
          </a:p>
          <a:p>
            <a:pPr marL="457200" indent="-457200" algn="l">
              <a:buFont typeface="+mj-lt"/>
              <a:buAutoNum type="arabicPeriod"/>
            </a:pPr>
            <a:r>
              <a:rPr kumimoji="1" lang="en-GB" altLang="zh-TW" sz="1600" dirty="0"/>
              <a:t>Parametric</a:t>
            </a:r>
          </a:p>
          <a:p>
            <a:endParaRPr kumimoji="1" lang="en-GB" altLang="zh-TW" sz="1600" dirty="0"/>
          </a:p>
          <a:p>
            <a:pPr algn="l"/>
            <a:r>
              <a:rPr kumimoji="1" lang="en-GB" altLang="zh-TW" sz="1600" b="1" dirty="0"/>
              <a:t>Stimulus presentation strategies:</a:t>
            </a:r>
          </a:p>
          <a:p>
            <a:pPr marL="457200" indent="-457200" algn="l">
              <a:buFont typeface="+mj-lt"/>
              <a:buAutoNum type="alphaLcParenR"/>
            </a:pPr>
            <a:r>
              <a:rPr kumimoji="1" lang="en-GB" altLang="zh-TW" sz="1600" dirty="0"/>
              <a:t>Blocked design </a:t>
            </a:r>
          </a:p>
          <a:p>
            <a:pPr marL="457200" indent="-457200" algn="l">
              <a:buFont typeface="+mj-lt"/>
              <a:buAutoNum type="alphaLcParenR"/>
            </a:pPr>
            <a:r>
              <a:rPr kumimoji="1" lang="en-GB" altLang="zh-TW" sz="1600" dirty="0"/>
              <a:t>Event-related design </a:t>
            </a:r>
          </a:p>
          <a:p>
            <a:pPr marL="457200" indent="-457200" algn="l">
              <a:buFont typeface="+mj-lt"/>
              <a:buAutoNum type="alphaLcParenR"/>
            </a:pPr>
            <a:r>
              <a:rPr kumimoji="1" lang="en-GB" altLang="zh-TW" sz="1600" dirty="0"/>
              <a:t>Mixed design </a:t>
            </a:r>
          </a:p>
          <a:p>
            <a:r>
              <a:rPr lang="en-US" sz="2800" dirty="0"/>
              <a:t> 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AF928A9-5C8D-1347-8B8B-8C629327D76D}"/>
              </a:ext>
            </a:extLst>
          </p:cNvPr>
          <p:cNvSpPr txBox="1">
            <a:spLocks/>
          </p:cNvSpPr>
          <p:nvPr/>
        </p:nvSpPr>
        <p:spPr>
          <a:xfrm>
            <a:off x="4572000" y="1510628"/>
            <a:ext cx="4448014" cy="40567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2000" b="1" dirty="0">
                <a:solidFill>
                  <a:schemeClr val="tx1"/>
                </a:solidFill>
              </a:rPr>
              <a:t>Efficiency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1600" dirty="0">
                <a:solidFill>
                  <a:schemeClr val="tx1"/>
                </a:solidFill>
              </a:rPr>
              <a:t>General advice 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1600" dirty="0">
                <a:solidFill>
                  <a:schemeClr val="tx1"/>
                </a:solidFill>
              </a:rPr>
              <a:t>Terminology 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1600" dirty="0">
                <a:solidFill>
                  <a:schemeClr val="tx1"/>
                </a:solidFill>
              </a:rPr>
              <a:t>Challenges with BOLD IR 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1600" dirty="0">
                <a:solidFill>
                  <a:schemeClr val="tx1"/>
                </a:solidFill>
              </a:rPr>
              <a:t>Stimulus timing: One condition 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1600" dirty="0">
                <a:solidFill>
                  <a:schemeClr val="tx1"/>
                </a:solidFill>
              </a:rPr>
              <a:t>Fourier Transformation 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1600" dirty="0">
                <a:solidFill>
                  <a:schemeClr val="tx1"/>
                </a:solidFill>
              </a:rPr>
              <a:t>High-pass filtering 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1600" dirty="0">
                <a:solidFill>
                  <a:schemeClr val="tx1"/>
                </a:solidFill>
              </a:rPr>
              <a:t>Stimulus timing: Two/more conditions 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1600" dirty="0">
                <a:solidFill>
                  <a:schemeClr val="tx1"/>
                </a:solidFill>
              </a:rPr>
              <a:t>Different efficiencies for different contrasts 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1600" dirty="0">
                <a:solidFill>
                  <a:schemeClr val="tx1"/>
                </a:solidFill>
              </a:rPr>
              <a:t>Correlation between regressors </a:t>
            </a:r>
          </a:p>
        </p:txBody>
      </p:sp>
    </p:spTree>
    <p:extLst>
      <p:ext uri="{BB962C8B-B14F-4D97-AF65-F5344CB8AC3E}">
        <p14:creationId xmlns:p14="http://schemas.microsoft.com/office/powerpoint/2010/main" val="127038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505E5F5-9313-5F4C-A37D-2EA781754C43}"/>
              </a:ext>
            </a:extLst>
          </p:cNvPr>
          <p:cNvSpPr>
            <a:spLocks/>
          </p:cNvSpPr>
          <p:nvPr/>
        </p:nvSpPr>
        <p:spPr bwMode="auto">
          <a:xfrm>
            <a:off x="356460" y="380898"/>
            <a:ext cx="8601559" cy="9310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/>
              <a:t>Pros and Cons of </a:t>
            </a:r>
            <a:r>
              <a:rPr lang="en-US" altLang="en-US" sz="3200" b="1" dirty="0">
                <a:cs typeface="Times New Roman" panose="02020603050405020304" pitchFamily="18" charset="0"/>
              </a:rPr>
              <a:t>Blocked Design: </a:t>
            </a:r>
            <a:endParaRPr lang="en-US" altLang="en-US" sz="32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D725C5-C420-1843-B0A2-7D67A3B4AA38}"/>
              </a:ext>
            </a:extLst>
          </p:cNvPr>
          <p:cNvSpPr>
            <a:spLocks/>
          </p:cNvSpPr>
          <p:nvPr/>
        </p:nvSpPr>
        <p:spPr bwMode="auto">
          <a:xfrm>
            <a:off x="356459" y="1238675"/>
            <a:ext cx="8601559" cy="535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None/>
            </a:pPr>
            <a:r>
              <a:rPr lang="en-US" alt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Pros</a:t>
            </a: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en-US" altLang="en-US" sz="20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Avoid rapid task-switching (e.g. patients)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Fast and easy to run;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Good signal to noise ratio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None/>
            </a:pPr>
            <a:r>
              <a:rPr lang="en-US" alt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</a:t>
            </a: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en-US" altLang="en-US" sz="20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Expectation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Habituation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Signal drift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Poor choice of baseline may preclude meaningful conclusions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Can’t have Many tasks, that cannot be conducted repeatedly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GB" altLang="en-US" sz="2000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GB" altLang="en-US" sz="2000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228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79ADF1DD-464D-E646-A66D-10E57CED4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153950"/>
            <a:ext cx="8743950" cy="92989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kumimoji="1" lang="en-GB" altLang="zh-TW" sz="3600" b="1" cap="none" dirty="0"/>
              <a:t>Event-related design: </a:t>
            </a:r>
            <a:endParaRPr kumimoji="1" lang="zh-TW" altLang="en-US" sz="3600" b="1" cap="none" dirty="0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9E4F54B2-BF9A-9D4C-BDD1-3CFD10DB9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314450"/>
            <a:ext cx="8486775" cy="5405098"/>
          </a:xfrm>
        </p:spPr>
        <p:txBody>
          <a:bodyPr>
            <a:normAutofit fontScale="92500" lnSpcReduction="10000"/>
          </a:bodyPr>
          <a:lstStyle/>
          <a:p>
            <a:r>
              <a:rPr kumimoji="1" lang="en-GB" altLang="zh-TW" dirty="0"/>
              <a:t>Evoke process of interest transiently by brief presentation of individual stimuli</a:t>
            </a:r>
          </a:p>
          <a:p>
            <a:pPr marL="0" indent="0">
              <a:buNone/>
            </a:pPr>
            <a:endParaRPr kumimoji="1" lang="en-GB" altLang="zh-TW" dirty="0"/>
          </a:p>
          <a:p>
            <a:pPr marL="0" indent="0">
              <a:buNone/>
            </a:pPr>
            <a:endParaRPr kumimoji="1" lang="en-GB" altLang="zh-TW" dirty="0"/>
          </a:p>
          <a:p>
            <a:pPr marL="0" indent="0">
              <a:buNone/>
            </a:pPr>
            <a:endParaRPr kumimoji="1" lang="en-GB" altLang="zh-TW" dirty="0"/>
          </a:p>
          <a:p>
            <a:pPr marL="0" indent="0">
              <a:buNone/>
            </a:pPr>
            <a:endParaRPr kumimoji="1" lang="en-GB" altLang="zh-TW" dirty="0"/>
          </a:p>
          <a:p>
            <a:r>
              <a:rPr kumimoji="1" lang="en-GB" altLang="zh-TW" dirty="0"/>
              <a:t>Task order randomised</a:t>
            </a:r>
          </a:p>
          <a:p>
            <a:r>
              <a:rPr kumimoji="1" lang="en-GB" altLang="zh-TW" dirty="0"/>
              <a:t>Better estimation of HRF shape and timing</a:t>
            </a:r>
          </a:p>
          <a:p>
            <a:r>
              <a:rPr kumimoji="1" lang="en-GB" altLang="zh-TW" dirty="0"/>
              <a:t>Allow trial-by-trial sorting based on subject response</a:t>
            </a:r>
          </a:p>
          <a:p>
            <a:endParaRPr kumimoji="1" lang="en-GB" altLang="zh-TW" dirty="0"/>
          </a:p>
          <a:p>
            <a:pPr marL="0" indent="0">
              <a:buNone/>
            </a:pPr>
            <a:r>
              <a:rPr kumimoji="1" lang="en-GB" altLang="zh-TW" dirty="0"/>
              <a:t>However</a:t>
            </a:r>
            <a:r>
              <a:rPr kumimoji="1" lang="mr-IN" altLang="zh-TW" dirty="0"/>
              <a:t>…</a:t>
            </a:r>
            <a:endParaRPr kumimoji="1" lang="en-GB" altLang="zh-TW" dirty="0"/>
          </a:p>
          <a:p>
            <a:pPr lvl="1"/>
            <a:r>
              <a:rPr kumimoji="1" lang="en-GB" altLang="zh-TW" dirty="0"/>
              <a:t>Evoke smaller changes in BOLD signal</a:t>
            </a:r>
          </a:p>
          <a:p>
            <a:pPr lvl="1"/>
            <a:r>
              <a:rPr kumimoji="1" lang="en-GB" altLang="zh-TW" dirty="0"/>
              <a:t>Larger switching cost between tasks?</a:t>
            </a:r>
          </a:p>
          <a:p>
            <a:pPr lvl="1"/>
            <a:endParaRPr kumimoji="1" lang="en-GB" altLang="zh-TW" dirty="0"/>
          </a:p>
          <a:p>
            <a:pPr marL="342900" lvl="1" indent="0">
              <a:buNone/>
            </a:pPr>
            <a:endParaRPr kumimoji="1" lang="en-GB" altLang="zh-TW" dirty="0"/>
          </a:p>
          <a:p>
            <a:pPr marL="274320" lvl="1" indent="0">
              <a:buNone/>
            </a:pPr>
            <a:r>
              <a:rPr kumimoji="1" lang="en-GB" altLang="zh-TW" dirty="0"/>
              <a:t>	 				      </a:t>
            </a:r>
            <a:r>
              <a:rPr kumimoji="1" lang="en-GB" altLang="zh-TW" sz="1800" dirty="0"/>
              <a:t>Based on </a:t>
            </a:r>
            <a:r>
              <a:rPr kumimoji="1" lang="en-GB" altLang="zh-TW" sz="1800" dirty="0" err="1"/>
              <a:t>Huettel</a:t>
            </a:r>
            <a:r>
              <a:rPr kumimoji="1" lang="en-GB" altLang="zh-TW" sz="1800" dirty="0"/>
              <a:t> (Chapter 9)</a:t>
            </a:r>
            <a:endParaRPr kumimoji="1" lang="zh-TW" altLang="en-US" sz="1800" dirty="0"/>
          </a:p>
          <a:p>
            <a:pPr marL="274320" lvl="1" indent="0">
              <a:buNone/>
            </a:pPr>
            <a:endParaRPr kumimoji="1" lang="zh-TW" altLang="en-US" sz="1800" dirty="0"/>
          </a:p>
        </p:txBody>
      </p:sp>
      <p:pic>
        <p:nvPicPr>
          <p:cNvPr id="7" name="圖片 3" descr="event.png">
            <a:extLst>
              <a:ext uri="{FF2B5EF4-FFF2-40B4-BE49-F238E27FC236}">
                <a16:creationId xmlns:a16="http://schemas.microsoft.com/office/drawing/2014/main" id="{1271CEEF-3280-7043-A94D-2AC62C759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4" y="1711110"/>
            <a:ext cx="5572126" cy="171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60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505E5F5-9313-5F4C-A37D-2EA781754C43}"/>
              </a:ext>
            </a:extLst>
          </p:cNvPr>
          <p:cNvSpPr>
            <a:spLocks/>
          </p:cNvSpPr>
          <p:nvPr/>
        </p:nvSpPr>
        <p:spPr bwMode="auto">
          <a:xfrm>
            <a:off x="370390" y="454819"/>
            <a:ext cx="8403220" cy="9310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Pros and Cons of </a:t>
            </a:r>
            <a:r>
              <a:rPr lang="en-US" altLang="en-US" sz="2800" b="1" dirty="0">
                <a:cs typeface="Times New Roman" panose="02020603050405020304" pitchFamily="18" charset="0"/>
              </a:rPr>
              <a:t>Event Related Design: </a:t>
            </a:r>
            <a:endParaRPr lang="en-US" altLang="en-US" sz="30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D725C5-C420-1843-B0A2-7D67A3B4AA38}"/>
              </a:ext>
            </a:extLst>
          </p:cNvPr>
          <p:cNvSpPr>
            <a:spLocks/>
          </p:cNvSpPr>
          <p:nvPr/>
        </p:nvSpPr>
        <p:spPr bwMode="auto">
          <a:xfrm>
            <a:off x="785813" y="1614488"/>
            <a:ext cx="7697787" cy="466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None/>
            </a:pPr>
            <a:r>
              <a:rPr lang="en-US" alt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Pros</a:t>
            </a: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en-US" altLang="en-US" sz="20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Real world testing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Eliminate predictability of block designs (e.g. expectation);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look at novelty and priming;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look at temporal dynamics of response.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None/>
            </a:pPr>
            <a:r>
              <a:rPr lang="en-US" alt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</a:t>
            </a: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en-US" altLang="en-US" sz="20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Lower statistical power (small signal change)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More complex design and analysis (esp. timing and baseline issues).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000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000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106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3AC0A121-B10C-944E-9422-4D24426B1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2" y="23315"/>
            <a:ext cx="7886700" cy="1092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kumimoji="1" lang="en-GB" altLang="zh-TW" b="1" dirty="0"/>
              <a:t>Mixed designs:</a:t>
            </a:r>
            <a:endParaRPr kumimoji="1" lang="zh-TW" altLang="en-US" b="1" dirty="0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D1C87640-99D4-9A47-8190-AA114A99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49" y="914400"/>
            <a:ext cx="8641677" cy="5825035"/>
          </a:xfrm>
        </p:spPr>
        <p:txBody>
          <a:bodyPr>
            <a:normAutofit/>
          </a:bodyPr>
          <a:lstStyle/>
          <a:p>
            <a:r>
              <a:rPr kumimoji="1" lang="en-GB" altLang="zh-TW" sz="2200" dirty="0"/>
              <a:t>Combination of blocked and event-related designs</a:t>
            </a:r>
          </a:p>
          <a:p>
            <a:r>
              <a:rPr kumimoji="1" lang="en-GB" altLang="zh-TW" sz="2200" dirty="0"/>
              <a:t>Stimulus present in regular blocks; &gt;1 types of events per block</a:t>
            </a:r>
          </a:p>
          <a:p>
            <a:pPr marL="0" indent="0">
              <a:buNone/>
            </a:pPr>
            <a:endParaRPr kumimoji="1" lang="en-GB" altLang="zh-TW" sz="2200" dirty="0"/>
          </a:p>
          <a:p>
            <a:r>
              <a:rPr kumimoji="1" lang="en-GB" altLang="zh-TW" sz="2000" dirty="0"/>
              <a:t>Analysis of IVs on different time scale </a:t>
            </a:r>
          </a:p>
          <a:p>
            <a:pPr lvl="1"/>
            <a:r>
              <a:rPr kumimoji="1" lang="en-GB" altLang="zh-TW" sz="1600" dirty="0"/>
              <a:t>Block -&gt; state-related processes (e.g. attention) </a:t>
            </a:r>
          </a:p>
          <a:p>
            <a:pPr lvl="1"/>
            <a:r>
              <a:rPr kumimoji="1" lang="en-GB" altLang="zh-TW" sz="1600" dirty="0"/>
              <a:t>Event -&gt; item-related processes (e.g. button press)</a:t>
            </a:r>
          </a:p>
          <a:p>
            <a:pPr lvl="1"/>
            <a:endParaRPr kumimoji="1" lang="en-GB" altLang="zh-TW" dirty="0"/>
          </a:p>
          <a:p>
            <a:pPr lvl="1"/>
            <a:endParaRPr kumimoji="1" lang="en-GB" altLang="zh-TW" dirty="0"/>
          </a:p>
          <a:p>
            <a:pPr lvl="1"/>
            <a:endParaRPr kumimoji="1" lang="en-GB" altLang="zh-TW" dirty="0"/>
          </a:p>
          <a:p>
            <a:pPr lvl="1"/>
            <a:endParaRPr kumimoji="1" lang="en-GB" altLang="zh-TW" dirty="0"/>
          </a:p>
          <a:p>
            <a:pPr marL="274320" lvl="1" indent="0">
              <a:buNone/>
            </a:pPr>
            <a:endParaRPr kumimoji="1" lang="en-GB" altLang="zh-TW" dirty="0"/>
          </a:p>
          <a:p>
            <a:pPr marL="274320" lvl="1" indent="0">
              <a:buNone/>
            </a:pPr>
            <a:endParaRPr kumimoji="1" lang="en-GB" altLang="zh-TW" dirty="0"/>
          </a:p>
          <a:p>
            <a:pPr marL="274320" lvl="1" indent="0">
              <a:buNone/>
            </a:pPr>
            <a:endParaRPr kumimoji="1" lang="en-GB" altLang="zh-TW" dirty="0"/>
          </a:p>
          <a:p>
            <a:endParaRPr kumimoji="1" lang="en-GB" altLang="zh-TW" sz="2000" dirty="0"/>
          </a:p>
          <a:p>
            <a:endParaRPr kumimoji="1" lang="en-GB" altLang="zh-TW" sz="2000" dirty="0"/>
          </a:p>
          <a:p>
            <a:pPr marL="0" indent="0">
              <a:buNone/>
            </a:pPr>
            <a:endParaRPr kumimoji="1" lang="en-GB" altLang="zh-TW" sz="2000" dirty="0"/>
          </a:p>
        </p:txBody>
      </p:sp>
      <p:pic>
        <p:nvPicPr>
          <p:cNvPr id="7" name="圖片 6" descr="Screen Shot 2017-01-15 at 5.01.40 PM.png">
            <a:extLst>
              <a:ext uri="{FF2B5EF4-FFF2-40B4-BE49-F238E27FC236}">
                <a16:creationId xmlns:a16="http://schemas.microsoft.com/office/drawing/2014/main" id="{5D988779-692C-5F4C-8282-074EE49ED4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" y="3643974"/>
            <a:ext cx="5295556" cy="2813126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840B191B-1C12-0249-A1F9-7B056B77CEA9}"/>
              </a:ext>
            </a:extLst>
          </p:cNvPr>
          <p:cNvSpPr txBox="1"/>
          <p:nvPr/>
        </p:nvSpPr>
        <p:spPr>
          <a:xfrm>
            <a:off x="5876535" y="2807930"/>
            <a:ext cx="32674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zh-TW" sz="1600" b="1" i="1" dirty="0"/>
              <a:t>Example of a mixed design:</a:t>
            </a:r>
          </a:p>
          <a:p>
            <a:endParaRPr kumimoji="1" lang="en-GB" altLang="zh-TW" sz="1600" i="1" dirty="0"/>
          </a:p>
          <a:p>
            <a:r>
              <a:rPr kumimoji="1" lang="en-GB" altLang="zh-TW" sz="1600" i="1" dirty="0"/>
              <a:t>Within task block, subject is presented with a video of different numbers. The event is a letter of the alphabet coming up in that sequence. </a:t>
            </a:r>
          </a:p>
          <a:p>
            <a:endParaRPr kumimoji="1" lang="en-GB" altLang="zh-TW" sz="1600" i="1" dirty="0"/>
          </a:p>
          <a:p>
            <a:r>
              <a:rPr kumimoji="1" lang="en-GB" altLang="zh-TW" sz="1600" i="1" dirty="0"/>
              <a:t>The subject is told to press the button when a letter is presented. </a:t>
            </a:r>
          </a:p>
          <a:p>
            <a:endParaRPr kumimoji="1" lang="en-GB" altLang="zh-TW" sz="1600" i="1" dirty="0"/>
          </a:p>
          <a:p>
            <a:r>
              <a:rPr kumimoji="1" lang="en-GB" altLang="zh-TW" sz="1600" i="1" dirty="0"/>
              <a:t>Block stimuli: video of numbers</a:t>
            </a:r>
          </a:p>
          <a:p>
            <a:endParaRPr kumimoji="1" lang="en-GB" altLang="zh-TW" sz="1600" i="1" dirty="0"/>
          </a:p>
          <a:p>
            <a:r>
              <a:rPr kumimoji="1" lang="en-GB" altLang="zh-TW" sz="1600" i="1" dirty="0"/>
              <a:t>Event Stimuli: letter presented </a:t>
            </a:r>
          </a:p>
        </p:txBody>
      </p:sp>
      <p:pic>
        <p:nvPicPr>
          <p:cNvPr id="8194" name="Picture 2" descr="Image result for button pressing image">
            <a:extLst>
              <a:ext uri="{FF2B5EF4-FFF2-40B4-BE49-F238E27FC236}">
                <a16:creationId xmlns:a16="http://schemas.microsoft.com/office/drawing/2014/main" id="{2EC05253-21AF-0741-818E-5CF727317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282" y="0"/>
            <a:ext cx="1585718" cy="158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67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F485D-D756-7847-883A-9FEF0B917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0"/>
            <a:ext cx="8572499" cy="1325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/>
              <a:t>Summary: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EE1DC-B942-A042-8CF2-6991D82A1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68374"/>
            <a:ext cx="8572500" cy="566102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4 different types of Study design: 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Subtraction </a:t>
            </a:r>
          </a:p>
          <a:p>
            <a:pPr marL="457200" indent="-457200">
              <a:buAutoNum type="arabicPeriod"/>
            </a:pPr>
            <a:r>
              <a:rPr lang="en-US" dirty="0"/>
              <a:t>Factorial </a:t>
            </a:r>
          </a:p>
          <a:p>
            <a:pPr marL="457200" indent="-457200">
              <a:buAutoNum type="arabicPeriod"/>
            </a:pPr>
            <a:r>
              <a:rPr lang="en-US" dirty="0"/>
              <a:t>Parametric </a:t>
            </a:r>
          </a:p>
          <a:p>
            <a:pPr marL="457200" indent="-457200">
              <a:buAutoNum type="arabicPeriod"/>
            </a:pPr>
            <a:r>
              <a:rPr lang="en-US" dirty="0"/>
              <a:t>Conjunction 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3 Different Stimulus presenting Designs: </a:t>
            </a:r>
          </a:p>
          <a:p>
            <a:pPr marL="457200" indent="-457200">
              <a:buAutoNum type="arabicPeriod"/>
            </a:pPr>
            <a:r>
              <a:rPr lang="en-US" dirty="0"/>
              <a:t>Block Design </a:t>
            </a:r>
          </a:p>
          <a:p>
            <a:pPr marL="457200" indent="-457200">
              <a:buAutoNum type="arabicPeriod"/>
            </a:pPr>
            <a:r>
              <a:rPr lang="en-US" dirty="0"/>
              <a:t>Event related Design </a:t>
            </a:r>
          </a:p>
          <a:p>
            <a:pPr marL="457200" indent="-457200">
              <a:buAutoNum type="arabicPeriod"/>
            </a:pPr>
            <a:r>
              <a:rPr lang="en-US" dirty="0"/>
              <a:t>Mixed Design 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Take home note: </a:t>
            </a:r>
            <a:r>
              <a:rPr lang="en-GB" dirty="0"/>
              <a:t>Which ever study design you choose in both design or stimulus presenting strategies, it all depends on your question!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922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1ABFD-472A-4AA0-BB84-EA6AFF146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2251" y="1410698"/>
            <a:ext cx="6279497" cy="267462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Efficiency and optimisation of fMRI designs </a:t>
            </a:r>
          </a:p>
        </p:txBody>
      </p:sp>
    </p:spTree>
    <p:extLst>
      <p:ext uri="{BB962C8B-B14F-4D97-AF65-F5344CB8AC3E}">
        <p14:creationId xmlns:p14="http://schemas.microsoft.com/office/powerpoint/2010/main" val="3665912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9720D-A1A4-4338-96B0-621F55420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good fMRI design needs two things…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7B10B-0E1A-4E17-BDA8-C436E5599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7175" indent="-257175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appropriate study design: Induce subject to do or experience the psychological state that you want to study (psychological)</a:t>
            </a:r>
          </a:p>
          <a:p>
            <a:pPr marL="257175" indent="-257175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Efficiency: Effectively detect brain signals related to those psychological states (statistical)</a:t>
            </a:r>
          </a:p>
          <a:p>
            <a:pPr marL="257175" indent="-257175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 have a great psychological experiment with huge neuronal response, but be completely unable to identify this in fMRI-signal because you can’t disassociate the BOLD signal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51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7FB04-9B39-4F77-81CA-1AFF6FE79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764373"/>
            <a:ext cx="7762240" cy="1293028"/>
          </a:xfrm>
        </p:spPr>
        <p:txBody>
          <a:bodyPr/>
          <a:lstStyle/>
          <a:p>
            <a:pPr algn="ctr"/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FFDB1-7E08-4934-8D07-08DD23455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00" y="1642820"/>
            <a:ext cx="7762240" cy="4850970"/>
          </a:xfrm>
        </p:spPr>
        <p:txBody>
          <a:bodyPr>
            <a:normAutofit/>
          </a:bodyPr>
          <a:lstStyle/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advice </a:t>
            </a: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Terminology </a:t>
            </a: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Challenges with BOLD IR </a:t>
            </a: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Stimulus timing: One condition </a:t>
            </a:r>
          </a:p>
          <a:p>
            <a:pPr marL="476631" lvl="1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Fourier Transformation </a:t>
            </a:r>
          </a:p>
          <a:p>
            <a:pPr marL="476631" lvl="1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-pass filtering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Stimulus timing: Two/more conditions </a:t>
            </a:r>
          </a:p>
          <a:p>
            <a:pPr marL="476631" lvl="1" indent="-257175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 efficiencies for different contrasts </a:t>
            </a:r>
          </a:p>
          <a:p>
            <a:pPr marL="476631" lvl="1" indent="-257175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Correlation between regressors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228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7FB04-9B39-4F77-81CA-1AFF6FE79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946" y="764373"/>
            <a:ext cx="8053694" cy="1293028"/>
          </a:xfrm>
        </p:spPr>
        <p:txBody>
          <a:bodyPr/>
          <a:lstStyle/>
          <a:p>
            <a:pPr algn="ctr"/>
            <a:r>
              <a:rPr lang="en-GB" dirty="0"/>
              <a:t>General advice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FFDB1-7E08-4934-8D07-08DD23455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672" y="1843962"/>
            <a:ext cx="5487033" cy="4597171"/>
          </a:xfrm>
        </p:spPr>
        <p:txBody>
          <a:bodyPr>
            <a:normAutofit/>
          </a:bodyPr>
          <a:lstStyle/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Scan for as long as possible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7213" lvl="1" indent="-214313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 fatigue, habituation and discomfort </a:t>
            </a:r>
          </a:p>
          <a:p>
            <a:pPr marL="557213" lvl="1" indent="-214313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Statistical power (40-60 mins)</a:t>
            </a:r>
          </a:p>
          <a:p>
            <a:pPr marL="557213" lvl="1" indent="-214313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 analysis: number of subjects</a:t>
            </a: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subject as busy as possible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7213" lvl="1" indent="-214313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Minimise the time subjects are not engaged in a task</a:t>
            </a:r>
          </a:p>
          <a:p>
            <a:pPr marL="557213" lvl="1" indent="-214313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Breaks in scanning </a:t>
            </a:r>
          </a:p>
          <a:p>
            <a:pPr marL="694373" lvl="2" indent="-214313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disrupts the spin equilibrium </a:t>
            </a:r>
          </a:p>
          <a:p>
            <a:pPr marL="694373" lvl="2" indent="-214313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 efficiency of any temporal filtering </a:t>
            </a:r>
          </a:p>
          <a:p>
            <a:pPr marL="694373" lvl="2" indent="-214313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"session" effects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52C40A-214B-4AFD-95BD-90BCE217CBA3}"/>
              </a:ext>
            </a:extLst>
          </p:cNvPr>
          <p:cNvSpPr txBox="1"/>
          <p:nvPr/>
        </p:nvSpPr>
        <p:spPr>
          <a:xfrm>
            <a:off x="7396015" y="6291092"/>
            <a:ext cx="15716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75">
                <a:hlinkClick r:id="rId2" tooltip="http://en.wikipedia.org/wiki/template:infobox_person?qsrc=3044"/>
              </a:rPr>
              <a:t>This Photo</a:t>
            </a:r>
            <a:r>
              <a:rPr lang="en-GB" sz="675"/>
              <a:t> by Unknown Author is licensed under </a:t>
            </a:r>
            <a:r>
              <a:rPr lang="en-GB" sz="675">
                <a:hlinkClick r:id="rId3" tooltip="https://creativecommons.org/licenses/by-sa/3.0/"/>
              </a:rPr>
              <a:t>CC BY-SA</a:t>
            </a:r>
            <a:endParaRPr lang="en-GB" sz="675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5138C43-DAD9-5544-B09B-D9F786668414}"/>
              </a:ext>
            </a:extLst>
          </p:cNvPr>
          <p:cNvGrpSpPr/>
          <p:nvPr/>
        </p:nvGrpSpPr>
        <p:grpSpPr>
          <a:xfrm>
            <a:off x="5660160" y="2442367"/>
            <a:ext cx="3307480" cy="2615279"/>
            <a:chOff x="5843638" y="2442367"/>
            <a:chExt cx="3307480" cy="261527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2A2EB0A-CB34-447C-8EB9-231E7561F673}"/>
                </a:ext>
              </a:extLst>
            </p:cNvPr>
            <p:cNvSpPr/>
            <p:nvPr/>
          </p:nvSpPr>
          <p:spPr>
            <a:xfrm>
              <a:off x="5920471" y="2442367"/>
              <a:ext cx="1041401" cy="50800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100" dirty="0"/>
                <a:t>400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7DE7E74-C8DD-48E1-85B1-5F2721EEAC99}"/>
                </a:ext>
              </a:extLst>
            </p:cNvPr>
            <p:cNvSpPr/>
            <p:nvPr/>
          </p:nvSpPr>
          <p:spPr>
            <a:xfrm>
              <a:off x="7931318" y="2457752"/>
              <a:ext cx="685800" cy="33453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0" dirty="0"/>
                <a:t>100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5E1E727-AF3D-4925-A312-3A190FB0B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"/>
                </a:ext>
              </a:extLst>
            </a:blip>
            <a:stretch>
              <a:fillRect/>
            </a:stretch>
          </p:blipFill>
          <p:spPr>
            <a:xfrm>
              <a:off x="5843638" y="2983231"/>
              <a:ext cx="445769" cy="44576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FBD9C38-5E13-4F67-B828-DA2DEBAA0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"/>
                </a:ext>
              </a:extLst>
            </a:blip>
            <a:stretch>
              <a:fillRect/>
            </a:stretch>
          </p:blipFill>
          <p:spPr>
            <a:xfrm>
              <a:off x="6262737" y="2994572"/>
              <a:ext cx="445769" cy="4457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0AE353B-4469-4A61-8994-9335D0A25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"/>
                </a:ext>
              </a:extLst>
            </a:blip>
            <a:stretch>
              <a:fillRect/>
            </a:stretch>
          </p:blipFill>
          <p:spPr>
            <a:xfrm>
              <a:off x="5995402" y="3461863"/>
              <a:ext cx="445769" cy="44576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365AF0F-E64D-48ED-8DCF-AB3226373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"/>
                </a:ext>
              </a:extLst>
            </a:blip>
            <a:stretch>
              <a:fillRect/>
            </a:stretch>
          </p:blipFill>
          <p:spPr>
            <a:xfrm>
              <a:off x="6695806" y="2990634"/>
              <a:ext cx="445769" cy="44576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90F236A-C42B-47FC-8119-C13531069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"/>
                </a:ext>
              </a:extLst>
            </a:blip>
            <a:stretch>
              <a:fillRect/>
            </a:stretch>
          </p:blipFill>
          <p:spPr>
            <a:xfrm>
              <a:off x="6472922" y="3471904"/>
              <a:ext cx="445769" cy="44576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A4A663E-EDAB-4CDF-AEBD-A4832BD65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"/>
                </a:ext>
              </a:extLst>
            </a:blip>
            <a:stretch>
              <a:fillRect/>
            </a:stretch>
          </p:blipFill>
          <p:spPr>
            <a:xfrm>
              <a:off x="7396015" y="2848817"/>
              <a:ext cx="445769" cy="44576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A446066-E41F-424D-8D6A-1B1F5AF5E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"/>
                </a:ext>
              </a:extLst>
            </a:blip>
            <a:stretch>
              <a:fillRect/>
            </a:stretch>
          </p:blipFill>
          <p:spPr>
            <a:xfrm>
              <a:off x="7828449" y="2848817"/>
              <a:ext cx="445769" cy="44576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D3029D2-68B0-459E-9858-92082C12D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"/>
                </a:ext>
              </a:extLst>
            </a:blip>
            <a:stretch>
              <a:fillRect/>
            </a:stretch>
          </p:blipFill>
          <p:spPr>
            <a:xfrm>
              <a:off x="8260883" y="2848817"/>
              <a:ext cx="445769" cy="44576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92F7FCB-EA38-4312-9318-BD1430DA5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"/>
                </a:ext>
              </a:extLst>
            </a:blip>
            <a:stretch>
              <a:fillRect/>
            </a:stretch>
          </p:blipFill>
          <p:spPr>
            <a:xfrm>
              <a:off x="7396015" y="3238978"/>
              <a:ext cx="445769" cy="44576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DBAB465-B212-48D9-BEA9-1D46F1A47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"/>
                </a:ext>
              </a:extLst>
            </a:blip>
            <a:stretch>
              <a:fillRect/>
            </a:stretch>
          </p:blipFill>
          <p:spPr>
            <a:xfrm>
              <a:off x="7828449" y="3238978"/>
              <a:ext cx="445769" cy="44576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E983F85-7247-49F7-B0B7-4D1A76F57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"/>
                </a:ext>
              </a:extLst>
            </a:blip>
            <a:stretch>
              <a:fillRect/>
            </a:stretch>
          </p:blipFill>
          <p:spPr>
            <a:xfrm>
              <a:off x="8260883" y="3238978"/>
              <a:ext cx="445769" cy="44576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4CFDC84-7E33-4DBE-A89D-722F701ED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"/>
                </a:ext>
              </a:extLst>
            </a:blip>
            <a:stretch>
              <a:fillRect/>
            </a:stretch>
          </p:blipFill>
          <p:spPr>
            <a:xfrm>
              <a:off x="7387124" y="3684748"/>
              <a:ext cx="445769" cy="44576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817001F-7837-4515-A887-82CBD8776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"/>
                </a:ext>
              </a:extLst>
            </a:blip>
            <a:stretch>
              <a:fillRect/>
            </a:stretch>
          </p:blipFill>
          <p:spPr>
            <a:xfrm>
              <a:off x="7819558" y="3684748"/>
              <a:ext cx="445769" cy="44576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1D33FFB-FD44-45A7-A1E0-5C9376DCE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"/>
                </a:ext>
              </a:extLst>
            </a:blip>
            <a:stretch>
              <a:fillRect/>
            </a:stretch>
          </p:blipFill>
          <p:spPr>
            <a:xfrm>
              <a:off x="8251993" y="3684748"/>
              <a:ext cx="445769" cy="44576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709BBFE-0D06-49F4-9442-0F988876B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"/>
                </a:ext>
              </a:extLst>
            </a:blip>
            <a:stretch>
              <a:fillRect/>
            </a:stretch>
          </p:blipFill>
          <p:spPr>
            <a:xfrm>
              <a:off x="7387124" y="4144899"/>
              <a:ext cx="445769" cy="44576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2483910-2C38-46FE-985F-15F1CB048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"/>
                </a:ext>
              </a:extLst>
            </a:blip>
            <a:stretch>
              <a:fillRect/>
            </a:stretch>
          </p:blipFill>
          <p:spPr>
            <a:xfrm>
              <a:off x="7819558" y="4144899"/>
              <a:ext cx="445769" cy="44576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3EBF843-7732-4B97-BAA5-52D966821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"/>
                </a:ext>
              </a:extLst>
            </a:blip>
            <a:stretch>
              <a:fillRect/>
            </a:stretch>
          </p:blipFill>
          <p:spPr>
            <a:xfrm>
              <a:off x="8697110" y="3688638"/>
              <a:ext cx="445769" cy="44576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3F0FDCD-011D-4BA3-AC27-97F36F9D9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"/>
                </a:ext>
              </a:extLst>
            </a:blip>
            <a:stretch>
              <a:fillRect/>
            </a:stretch>
          </p:blipFill>
          <p:spPr>
            <a:xfrm>
              <a:off x="7396015" y="4611827"/>
              <a:ext cx="445769" cy="44576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7ACC51D-E5D6-428A-83CF-210D44AFF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"/>
                </a:ext>
              </a:extLst>
            </a:blip>
            <a:stretch>
              <a:fillRect/>
            </a:stretch>
          </p:blipFill>
          <p:spPr>
            <a:xfrm>
              <a:off x="8693317" y="4142548"/>
              <a:ext cx="445769" cy="44576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296C9E0-C49B-4D2C-BE40-37ED0EEA8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"/>
                </a:ext>
              </a:extLst>
            </a:blip>
            <a:stretch>
              <a:fillRect/>
            </a:stretch>
          </p:blipFill>
          <p:spPr>
            <a:xfrm>
              <a:off x="8260882" y="4142548"/>
              <a:ext cx="445769" cy="445769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162E42E-6D6E-4761-A108-DDC42C616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"/>
                </a:ext>
              </a:extLst>
            </a:blip>
            <a:stretch>
              <a:fillRect/>
            </a:stretch>
          </p:blipFill>
          <p:spPr>
            <a:xfrm>
              <a:off x="7818255" y="4608210"/>
              <a:ext cx="445769" cy="445769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E73D1D4-AAB7-4FFF-975D-9A567FD36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"/>
                </a:ext>
              </a:extLst>
            </a:blip>
            <a:stretch>
              <a:fillRect/>
            </a:stretch>
          </p:blipFill>
          <p:spPr>
            <a:xfrm>
              <a:off x="8262886" y="4611877"/>
              <a:ext cx="445769" cy="445769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F1932DD-3F7E-4E42-B962-2578BC4BA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"/>
                </a:ext>
              </a:extLst>
            </a:blip>
            <a:stretch>
              <a:fillRect/>
            </a:stretch>
          </p:blipFill>
          <p:spPr>
            <a:xfrm>
              <a:off x="8695321" y="4611877"/>
              <a:ext cx="445769" cy="445769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949EE50-BCDA-4C59-B7B7-5000F625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"/>
                </a:ext>
              </a:extLst>
            </a:blip>
            <a:stretch>
              <a:fillRect/>
            </a:stretch>
          </p:blipFill>
          <p:spPr>
            <a:xfrm>
              <a:off x="8705349" y="3235088"/>
              <a:ext cx="445769" cy="445769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CC5B92C-9E91-401E-9562-49F1F127B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"/>
                </a:ext>
              </a:extLst>
            </a:blip>
            <a:stretch>
              <a:fillRect/>
            </a:stretch>
          </p:blipFill>
          <p:spPr>
            <a:xfrm>
              <a:off x="8677560" y="2807887"/>
              <a:ext cx="445769" cy="4457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0932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7FB04-9B39-4F77-81CA-1AFF6FE79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188" y="764373"/>
            <a:ext cx="8069452" cy="129302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dirty="0"/>
              <a:t>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FFDB1-7E08-4934-8D07-08DD23455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2057401"/>
            <a:ext cx="8069452" cy="4325684"/>
          </a:xfrm>
        </p:spPr>
        <p:txBody>
          <a:bodyPr>
            <a:normAutofit/>
          </a:bodyPr>
          <a:lstStyle/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Trials: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replication of a condition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57213" lvl="1" indent="-214313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Components of a trial: bursts of neural activity, or periods of sustained neural activity </a:t>
            </a:r>
          </a:p>
          <a:p>
            <a:pPr marL="557213" lvl="1" indent="-214313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example, a working memory trial can consist of a stimulus (event), a retention interval (epoch) and a response (event).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Stimulus Onset Asynchrony (SOA): time between onset </a:t>
            </a: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two different stimuli </a:t>
            </a: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Inter-Trial Interval (ITI): time between the onset of successive trials</a:t>
            </a: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Inter-Stimulus Interval (ISI): time between the offset of one component and the onset of the next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89920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">
            <a:extLst>
              <a:ext uri="{FF2B5EF4-FFF2-40B4-BE49-F238E27FC236}">
                <a16:creationId xmlns:a16="http://schemas.microsoft.com/office/drawing/2014/main" id="{493F9213-9E73-7946-A159-723CFF44E03C}"/>
              </a:ext>
            </a:extLst>
          </p:cNvPr>
          <p:cNvSpPr txBox="1">
            <a:spLocks noChangeArrowheads="1"/>
          </p:cNvSpPr>
          <p:nvPr/>
        </p:nvSpPr>
        <p:spPr>
          <a:xfrm>
            <a:off x="104172" y="119859"/>
            <a:ext cx="8818420" cy="95658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100" b="1" dirty="0">
                <a:latin typeface="+mn-lt"/>
              </a:rPr>
              <a:t>Why is it so important to correctly design your experiment?</a:t>
            </a:r>
          </a:p>
        </p:txBody>
      </p:sp>
      <p:sp>
        <p:nvSpPr>
          <p:cNvPr id="37" name="Rectangle 3">
            <a:extLst>
              <a:ext uri="{FF2B5EF4-FFF2-40B4-BE49-F238E27FC236}">
                <a16:creationId xmlns:a16="http://schemas.microsoft.com/office/drawing/2014/main" id="{B938B626-EB59-F34D-A185-5CB7ACE3880B}"/>
              </a:ext>
            </a:extLst>
          </p:cNvPr>
          <p:cNvSpPr txBox="1">
            <a:spLocks noChangeArrowheads="1"/>
          </p:cNvSpPr>
          <p:nvPr/>
        </p:nvSpPr>
        <p:spPr>
          <a:xfrm>
            <a:off x="104172" y="1481560"/>
            <a:ext cx="8935656" cy="52565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en-US" b="1" dirty="0"/>
          </a:p>
          <a:p>
            <a:r>
              <a:rPr lang="en-GB" altLang="en-US" b="1" dirty="0"/>
              <a:t>Main design goal: </a:t>
            </a:r>
            <a:r>
              <a:rPr lang="en-GB" altLang="en-US" dirty="0">
                <a:solidFill>
                  <a:schemeClr val="accent6"/>
                </a:solidFill>
              </a:rPr>
              <a:t>To test specific hypotheses</a:t>
            </a:r>
          </a:p>
          <a:p>
            <a:pPr>
              <a:buFontTx/>
              <a:buNone/>
            </a:pPr>
            <a:endParaRPr lang="en-GB" altLang="en-US" sz="2000" dirty="0"/>
          </a:p>
          <a:p>
            <a:r>
              <a:rPr lang="en-US" altLang="en-US" sz="2000" dirty="0">
                <a:cs typeface="Times New Roman" panose="02020603050405020304" pitchFamily="18" charset="0"/>
              </a:rPr>
              <a:t>We want to manipulate the subject’s </a:t>
            </a:r>
            <a:r>
              <a:rPr lang="en-US" altLang="en-US" sz="2000" dirty="0">
                <a:solidFill>
                  <a:srgbClr val="00B0F0"/>
                </a:solidFill>
                <a:cs typeface="Times New Roman" panose="02020603050405020304" pitchFamily="18" charset="0"/>
              </a:rPr>
              <a:t>experience and behavior </a:t>
            </a:r>
            <a:r>
              <a:rPr lang="en-US" altLang="en-US" sz="2000" dirty="0">
                <a:cs typeface="Times New Roman" panose="02020603050405020304" pitchFamily="18" charset="0"/>
              </a:rPr>
              <a:t>in some way that is likely to produce a </a:t>
            </a:r>
            <a:r>
              <a:rPr lang="en-US" altLang="en-US" sz="2000" dirty="0">
                <a:solidFill>
                  <a:srgbClr val="00B0F0"/>
                </a:solidFill>
                <a:cs typeface="Times New Roman" panose="02020603050405020304" pitchFamily="18" charset="0"/>
              </a:rPr>
              <a:t>functionally specific 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neurovascular response</a:t>
            </a:r>
            <a:r>
              <a:rPr lang="en-US" altLang="en-US" sz="2000" dirty="0">
                <a:cs typeface="Times New Roman" panose="02020603050405020304" pitchFamily="18" charset="0"/>
              </a:rPr>
              <a:t>.</a:t>
            </a:r>
          </a:p>
          <a:p>
            <a:endParaRPr lang="en-US" altLang="en-US" sz="2000" b="1" dirty="0">
              <a:cs typeface="Times New Roman" panose="02020603050405020304" pitchFamily="18" charset="0"/>
            </a:endParaRPr>
          </a:p>
          <a:p>
            <a:br>
              <a:rPr lang="en-US" altLang="en-US" sz="2000" b="1" dirty="0">
                <a:cs typeface="Times New Roman" panose="02020603050405020304" pitchFamily="18" charset="0"/>
              </a:rPr>
            </a:br>
            <a:r>
              <a:rPr lang="en-US" altLang="en-US" sz="2000" b="1" dirty="0">
                <a:cs typeface="Times New Roman" panose="02020603050405020304" pitchFamily="18" charset="0"/>
              </a:rPr>
              <a:t>What can we manipulate?</a:t>
            </a:r>
          </a:p>
          <a:p>
            <a:pPr marL="2743200" lvl="5" indent="-457200" algn="l">
              <a:buFont typeface="+mj-lt"/>
              <a:buAutoNum type="arabicPeriod"/>
            </a:pPr>
            <a:r>
              <a:rPr lang="en-US" altLang="en-US" sz="2000" dirty="0">
                <a:cs typeface="Times New Roman" panose="02020603050405020304" pitchFamily="18" charset="0"/>
              </a:rPr>
              <a:t>Stimulus type and properties</a:t>
            </a:r>
          </a:p>
          <a:p>
            <a:pPr marL="2743200" lvl="5" indent="-457200" algn="l">
              <a:buFont typeface="+mj-lt"/>
              <a:buAutoNum type="arabicPeriod"/>
            </a:pPr>
            <a:r>
              <a:rPr lang="en-US" altLang="en-US" sz="2000" dirty="0">
                <a:cs typeface="Times New Roman" panose="02020603050405020304" pitchFamily="18" charset="0"/>
              </a:rPr>
              <a:t>Stimulus timing</a:t>
            </a:r>
          </a:p>
          <a:p>
            <a:pPr marL="2743200" lvl="5" indent="-457200" algn="l">
              <a:buFont typeface="+mj-lt"/>
              <a:buAutoNum type="arabicPeriod"/>
            </a:pPr>
            <a:r>
              <a:rPr lang="en-US" altLang="en-US" sz="2000" dirty="0">
                <a:cs typeface="Times New Roman" panose="02020603050405020304" pitchFamily="18" charset="0"/>
              </a:rPr>
              <a:t>Subject instructions</a:t>
            </a:r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450779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7FB04-9B39-4F77-81CA-1AFF6FE79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61" y="764373"/>
            <a:ext cx="8193179" cy="1293028"/>
          </a:xfrm>
        </p:spPr>
        <p:txBody>
          <a:bodyPr/>
          <a:lstStyle/>
          <a:p>
            <a:pPr algn="ctr"/>
            <a:r>
              <a:rPr lang="en-GB" dirty="0"/>
              <a:t>Challenges with BOLD Impulse response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FFDB1-7E08-4934-8D07-08DD23455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75" y="2067784"/>
            <a:ext cx="5032750" cy="3954643"/>
          </a:xfrm>
        </p:spPr>
        <p:txBody>
          <a:bodyPr>
            <a:normAutofit/>
          </a:bodyPr>
          <a:lstStyle/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BOLD impulse response (IR)</a:t>
            </a:r>
          </a:p>
          <a:p>
            <a:pPr marL="557213" lvl="1" indent="-214313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Haemodynamic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Response Function (HRF): relation between burst of neuronal activity and BOLD signal 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7213" lvl="1" indent="-214313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Typical response: peak at 4-6, undershoot at 10-30s, returns to baseline at 25-32s</a:t>
            </a: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Problems: </a:t>
            </a:r>
          </a:p>
          <a:p>
            <a:pPr marL="557213" lvl="1" indent="-214313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Delayed and dispersed BOLD response</a:t>
            </a:r>
          </a:p>
          <a:p>
            <a:pPr marL="557213" lvl="1" indent="-214313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 frequency noise </a:t>
            </a:r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E8542C-4EE1-4CFD-BF2A-330E3941B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125" y="2415317"/>
            <a:ext cx="3381579" cy="266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30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7FB04-9B39-4F77-81CA-1AFF6FE79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28" y="764373"/>
            <a:ext cx="8346612" cy="1293028"/>
          </a:xfrm>
        </p:spPr>
        <p:txBody>
          <a:bodyPr/>
          <a:lstStyle/>
          <a:p>
            <a:pPr algn="ctr"/>
            <a:r>
              <a:rPr lang="en-GB" dirty="0"/>
              <a:t>Optimising efficiency: stimulus timing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FFDB1-7E08-4934-8D07-08DD23455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028" y="2057401"/>
            <a:ext cx="5965297" cy="4482884"/>
          </a:xfrm>
        </p:spPr>
        <p:txBody>
          <a:bodyPr>
            <a:normAutofit/>
          </a:bodyPr>
          <a:lstStyle/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Temporal convolution model </a:t>
            </a:r>
          </a:p>
          <a:p>
            <a:pPr marL="0" indent="0" algn="ctr">
              <a:lnSpc>
                <a:spcPct val="107000"/>
              </a:lnSpc>
              <a:buNone/>
            </a:pPr>
            <a:r>
              <a:rPr lang="en-GB" sz="1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Stimulus x IR = Predicted fMRI data </a:t>
            </a:r>
          </a:p>
          <a:p>
            <a:pPr marL="0" indent="0" algn="ctr">
              <a:lnSpc>
                <a:spcPct val="107000"/>
              </a:lnSpc>
              <a:buNone/>
            </a:pPr>
            <a:endParaRPr lang="en-GB" sz="15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7213" lvl="1" indent="-214313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following examples will use this model </a:t>
            </a: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Stimulus timing </a:t>
            </a:r>
          </a:p>
          <a:p>
            <a:pPr marL="557213" lvl="1" indent="-214313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want trials to be temporally close to limit ITI</a:t>
            </a:r>
          </a:p>
          <a:p>
            <a:pPr marL="557213" lvl="1" indent="-214313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order to be sensitive</a:t>
            </a:r>
            <a:r>
              <a:rPr lang="en-GB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differences between trials close together in time 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(i.e.</a:t>
            </a:r>
            <a:r>
              <a:rPr lang="en-GB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&lt;20 s), you can either</a:t>
            </a:r>
            <a:endParaRPr lang="en-GB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lvl="2" indent="-17145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GB" sz="1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1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ix </a:t>
            </a:r>
            <a:r>
              <a:rPr lang="en-GB" sz="1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SOA</a:t>
            </a:r>
            <a:r>
              <a:rPr lang="en-US" sz="1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</a:t>
            </a:r>
            <a:r>
              <a:rPr lang="en-GB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vary the order of trials</a:t>
            </a:r>
          </a:p>
          <a:p>
            <a:pPr marL="857250" lvl="2" indent="-17145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Fix the order but </a:t>
            </a:r>
            <a:r>
              <a:rPr lang="en-US" sz="1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vary the </a:t>
            </a:r>
            <a:r>
              <a:rPr lang="en-GB" sz="1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SOA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CBF57F-81B5-48C2-826E-4A90FC14BF3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269996" y="2291267"/>
            <a:ext cx="2177972" cy="27344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2155C0-0CEA-44B5-B8F6-732BFB56A604}"/>
              </a:ext>
            </a:extLst>
          </p:cNvPr>
          <p:cNvSpPr txBox="1"/>
          <p:nvPr/>
        </p:nvSpPr>
        <p:spPr>
          <a:xfrm>
            <a:off x="4683758" y="5259622"/>
            <a:ext cx="4357707" cy="52078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sz="1350" b="1" dirty="0">
                <a:ea typeface="Calibri" panose="020F0502020204030204" pitchFamily="34" charset="0"/>
                <a:cs typeface="Times New Roman" panose="02020603050405020304" pitchFamily="18" charset="0"/>
              </a:rPr>
              <a:t>GLM: Y(data) = X(design matrix) . β(parameters) + ϵ(error)</a:t>
            </a:r>
          </a:p>
        </p:txBody>
      </p:sp>
    </p:spTree>
    <p:extLst>
      <p:ext uri="{BB962C8B-B14F-4D97-AF65-F5344CB8AC3E}">
        <p14:creationId xmlns:p14="http://schemas.microsoft.com/office/powerpoint/2010/main" val="21562983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0D1284-9DD7-416B-ABBB-8B624C5F1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Stimulus timing: Single condition vs baseline </a:t>
            </a:r>
          </a:p>
        </p:txBody>
      </p:sp>
    </p:spTree>
    <p:extLst>
      <p:ext uri="{BB962C8B-B14F-4D97-AF65-F5344CB8AC3E}">
        <p14:creationId xmlns:p14="http://schemas.microsoft.com/office/powerpoint/2010/main" val="5202424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3E801-66A1-4AA7-8E6A-6EBF6B908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35" y="167494"/>
            <a:ext cx="8183105" cy="129302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dirty="0"/>
              <a:t>Fixed SOA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38C3D-6638-4678-B8E5-499B18717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88" y="1596325"/>
            <a:ext cx="9144000" cy="5036950"/>
          </a:xfrm>
        </p:spPr>
        <p:txBody>
          <a:bodyPr/>
          <a:lstStyle/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SOA = 16s</a:t>
            </a:r>
          </a:p>
          <a:p>
            <a:pPr marL="557213" lvl="1" indent="-214313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en-GB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7213" lvl="1" indent="-214313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en-GB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7213" lvl="1" indent="-214313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en-GB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7213" lvl="1" indent="-214313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en-GB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7213" lvl="1" indent="-214313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en-GB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0">
              <a:lnSpc>
                <a:spcPct val="107000"/>
              </a:lnSpc>
              <a:buNone/>
            </a:pPr>
            <a:endParaRPr lang="en-GB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SOA = 4s</a:t>
            </a:r>
          </a:p>
          <a:p>
            <a:pPr marL="123444" indent="0">
              <a:lnSpc>
                <a:spcPct val="107000"/>
              </a:lnSpc>
              <a:buNone/>
            </a:pPr>
            <a:endParaRPr lang="en-GB" sz="16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E5877D-A821-438F-9CF2-A26F34F7371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604" y="2659752"/>
            <a:ext cx="4681487" cy="118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CCB938-86F1-4F7E-A668-55D995646ED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815" y="4889612"/>
            <a:ext cx="4867067" cy="122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0C7D95-1C22-4AC5-8AA5-C5B10B5BE13E}"/>
              </a:ext>
            </a:extLst>
          </p:cNvPr>
          <p:cNvSpPr txBox="1"/>
          <p:nvPr/>
        </p:nvSpPr>
        <p:spPr>
          <a:xfrm>
            <a:off x="6010129" y="2907420"/>
            <a:ext cx="3242359" cy="607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7213" lvl="1" indent="-214313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efficient  - Low variability of the signal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9F811B-1BD6-417B-9D6E-917C6BE36599}"/>
              </a:ext>
            </a:extLst>
          </p:cNvPr>
          <p:cNvSpPr txBox="1"/>
          <p:nvPr/>
        </p:nvSpPr>
        <p:spPr>
          <a:xfrm>
            <a:off x="6533371" y="5197899"/>
            <a:ext cx="2502141" cy="607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7213" lvl="1" indent="-214313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 less efficient – “raised baseline”</a:t>
            </a:r>
          </a:p>
        </p:txBody>
      </p:sp>
    </p:spTree>
    <p:extLst>
      <p:ext uri="{BB962C8B-B14F-4D97-AF65-F5344CB8AC3E}">
        <p14:creationId xmlns:p14="http://schemas.microsoft.com/office/powerpoint/2010/main" val="40145654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6B404-27F9-4A0B-A08D-D74112233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429581"/>
            <a:ext cx="7543800" cy="1088068"/>
          </a:xfrm>
        </p:spPr>
        <p:txBody>
          <a:bodyPr/>
          <a:lstStyle/>
          <a:p>
            <a:pPr algn="ctr"/>
            <a:r>
              <a:rPr lang="en-GB" dirty="0"/>
              <a:t>Varied SOA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AACC5-4DF4-45E2-A068-E280968C4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517649"/>
            <a:ext cx="7955280" cy="4069080"/>
          </a:xfrm>
        </p:spPr>
        <p:txBody>
          <a:bodyPr>
            <a:normAutofit/>
          </a:bodyPr>
          <a:lstStyle/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Stochastic design: minimal SOA of 4’s, but only a 50% probability of an event every 4s </a:t>
            </a:r>
          </a:p>
          <a:p>
            <a:pPr marL="557213" lvl="1" indent="-214313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nly half stimulus used compared to 4s SOA, but more efficient.</a:t>
            </a:r>
          </a:p>
          <a:p>
            <a:pPr marL="557213" lvl="1" indent="-214313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Reason: </a:t>
            </a:r>
          </a:p>
          <a:p>
            <a:pPr marL="857250" lvl="2" indent="-17145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Larger variability in signal </a:t>
            </a:r>
          </a:p>
          <a:p>
            <a:pPr marL="857250" lvl="2" indent="-17145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n-GB" sz="2000" dirty="0"/>
              <a:t>Has a g</a:t>
            </a:r>
            <a:r>
              <a:rPr lang="en-US" sz="2000" dirty="0" err="1"/>
              <a:t>ood</a:t>
            </a:r>
            <a:r>
              <a:rPr lang="en-US" sz="2000" dirty="0"/>
              <a:t> ability to estimate the shape of the </a:t>
            </a:r>
            <a:r>
              <a:rPr lang="en-GB" sz="2000" dirty="0"/>
              <a:t>BOLD IR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8DDE5-6DBD-47DD-8510-BB38D5E53FC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642" y="4587756"/>
            <a:ext cx="6816229" cy="1680309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505326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522DE-F574-4996-9597-735F3AAC9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Varied SOA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F584B-C701-4D81-A792-3FE7F365D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637071"/>
            <a:ext cx="7955280" cy="4866968"/>
          </a:xfrm>
        </p:spPr>
        <p:txBody>
          <a:bodyPr>
            <a:normAutofit/>
          </a:bodyPr>
          <a:lstStyle/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Blocked design: vary the SOA in a systematic fashion (block of 5 stimuli every 4s with 20s rest)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pPr marL="557213" lvl="1" indent="-214313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7213" lvl="1" indent="-214313">
              <a:lnSpc>
                <a:spcPct val="107000"/>
              </a:lnSpc>
              <a:buFont typeface="Courier New" panose="02070309020205020404" pitchFamily="49" charset="0"/>
              <a:buChar char="o"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7213" lvl="1" indent="-214313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efficient than a stochastic design </a:t>
            </a:r>
          </a:p>
          <a:p>
            <a:pPr marL="557213" lvl="1" indent="-214313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Why? – explained using the 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Fourier transform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each function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B46854-D0B5-48A1-A3CE-1A019180D3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77889" y="2781413"/>
            <a:ext cx="7388222" cy="232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359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C88F1-9B31-4208-9120-164C5ED8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42" y="484153"/>
            <a:ext cx="7959718" cy="129302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dirty="0"/>
              <a:t>Fourier transform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6D064-04EA-43F8-8B71-ACE89DD06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230" y="1777180"/>
            <a:ext cx="3513393" cy="4760253"/>
          </a:xfrm>
        </p:spPr>
        <p:txBody>
          <a:bodyPr>
            <a:normAutofit/>
          </a:bodyPr>
          <a:lstStyle/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FT  plots magnitude as a function of frequency </a:t>
            </a:r>
          </a:p>
          <a:p>
            <a:pPr marL="0" indent="0">
              <a:lnSpc>
                <a:spcPct val="107000"/>
              </a:lnSpc>
              <a:buNone/>
            </a:pP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BOLD IR acts as a low pass filter and attenuate higher frequencies. 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Block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design more efficient because  the majority of signal is “passed” by the IR filter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A55470-4A04-4799-8B48-DDDB3AD73D0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847623" y="2399877"/>
            <a:ext cx="4962147" cy="275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689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C3017-375F-4AEA-AD62-C29F2F5A9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58" y="501446"/>
            <a:ext cx="7919884" cy="990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GB" dirty="0"/>
              <a:t>Most efficient design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C09EF-547D-4B46-8A8E-93215A904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96" y="1623847"/>
            <a:ext cx="3482340" cy="4732707"/>
          </a:xfrm>
        </p:spPr>
        <p:txBody>
          <a:bodyPr>
            <a:normAutofit lnSpcReduction="10000"/>
          </a:bodyPr>
          <a:lstStyle/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Majority of signal passed by the IR, not filtered out. </a:t>
            </a: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Stimulus frequency should be best aligned with the dominant frequency of the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(.03 Hz) or 1 waveform in 32 seconds</a:t>
            </a: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Issue: Practically, it would not be possible for most designs which have discrete events rather than modulated changes.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E3820C-5D2E-40E9-80B0-4A2FB0D42CE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636" y="2875934"/>
            <a:ext cx="5458364" cy="285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6564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334D-D5F9-4CDF-8FC3-18F463B4E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764373"/>
            <a:ext cx="7726680" cy="129302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dirty="0"/>
              <a:t>Problem: low frequency noise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4FDF0-D677-458E-B79C-FB3EB9CA6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2057401"/>
            <a:ext cx="4317076" cy="4036226"/>
          </a:xfrm>
        </p:spPr>
        <p:txBody>
          <a:bodyPr>
            <a:normAutofit/>
          </a:bodyPr>
          <a:lstStyle/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main components of fMRI noise: </a:t>
            </a:r>
          </a:p>
          <a:p>
            <a:pPr marL="557213" lvl="1" indent="-214313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low-frequency "1/f" noise</a:t>
            </a:r>
          </a:p>
          <a:p>
            <a:pPr marL="557213" lvl="1" indent="-214313">
              <a:lnSpc>
                <a:spcPct val="107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 "white noise“</a:t>
            </a: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Causes: 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scanner drift, gradual changes in physical parameters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Solution: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High-pass filter </a:t>
            </a: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Goal: maximise the loss of noise and minimise the loss of signal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F203CE-F981-4659-945A-0C8389D8C4C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62" y="2820195"/>
            <a:ext cx="4317077" cy="239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9392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E826B-A992-423D-8749-F29C74D8B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86" y="528399"/>
            <a:ext cx="8210427" cy="1293028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Consequences of high pass-filtering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A0714-E878-47FC-80DF-C25A3C235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290" y="2028841"/>
            <a:ext cx="4268010" cy="4300760"/>
          </a:xfrm>
        </p:spPr>
        <p:txBody>
          <a:bodyPr>
            <a:normAutofit fontScale="92500" lnSpcReduction="10000"/>
          </a:bodyPr>
          <a:lstStyle/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high-pass filter would cause issues with design blocks that are too long</a:t>
            </a:r>
          </a:p>
          <a:p>
            <a:pPr marL="0" indent="0">
              <a:lnSpc>
                <a:spcPct val="107000"/>
              </a:lnSpc>
              <a:buNone/>
            </a:pPr>
            <a:endParaRPr lang="en-GB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latin typeface="+mj-lt"/>
              </a:rPr>
              <a:t>Block designs are only efficient when the block length is short </a:t>
            </a:r>
          </a:p>
          <a:p>
            <a:pPr marL="0" indent="0">
              <a:lnSpc>
                <a:spcPct val="107000"/>
              </a:lnSpc>
              <a:buNone/>
            </a:pPr>
            <a:endParaRPr lang="en-GB" sz="1800" dirty="0">
              <a:latin typeface="+mj-lt"/>
            </a:endParaRP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latin typeface="+mj-lt"/>
              </a:rPr>
              <a:t>Issue with block design: subject may become aware of blocking and alter strategy/attention </a:t>
            </a:r>
          </a:p>
          <a:p>
            <a:pPr marL="0" indent="0">
              <a:lnSpc>
                <a:spcPct val="107000"/>
              </a:lnSpc>
              <a:buNone/>
            </a:pPr>
            <a:endParaRPr lang="en-GB" sz="1800" dirty="0">
              <a:latin typeface="+mj-lt"/>
            </a:endParaRP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compromise between efficiency and predictability</a:t>
            </a:r>
          </a:p>
          <a:p>
            <a:endParaRPr lang="en-GB" sz="18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4CB850-8355-4091-862A-6EEA30B832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432300" y="2779396"/>
            <a:ext cx="4407710" cy="249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69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標題 1">
            <a:extLst>
              <a:ext uri="{FF2B5EF4-FFF2-40B4-BE49-F238E27FC236}">
                <a16:creationId xmlns:a16="http://schemas.microsoft.com/office/drawing/2014/main" id="{81D0C42C-6F0B-9941-B592-84C7A7377B8C}"/>
              </a:ext>
            </a:extLst>
          </p:cNvPr>
          <p:cNvSpPr txBox="1">
            <a:spLocks/>
          </p:cNvSpPr>
          <p:nvPr/>
        </p:nvSpPr>
        <p:spPr>
          <a:xfrm>
            <a:off x="254642" y="179408"/>
            <a:ext cx="8727311" cy="9635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GB" altLang="zh-TW" sz="4000" b="1" dirty="0">
                <a:latin typeface="+mn-lt"/>
              </a:rPr>
              <a:t>Goal of design: </a:t>
            </a:r>
            <a:endParaRPr kumimoji="1" lang="zh-TW" altLang="en-US" sz="4000" b="1" dirty="0">
              <a:latin typeface="+mn-lt"/>
            </a:endParaRPr>
          </a:p>
        </p:txBody>
      </p:sp>
      <p:sp>
        <p:nvSpPr>
          <p:cNvPr id="25" name="內容版面配置區 2">
            <a:extLst>
              <a:ext uri="{FF2B5EF4-FFF2-40B4-BE49-F238E27FC236}">
                <a16:creationId xmlns:a16="http://schemas.microsoft.com/office/drawing/2014/main" id="{036C54FC-89AE-4245-8C6E-F0C3D7B651E1}"/>
              </a:ext>
            </a:extLst>
          </p:cNvPr>
          <p:cNvSpPr txBox="1">
            <a:spLocks/>
          </p:cNvSpPr>
          <p:nvPr/>
        </p:nvSpPr>
        <p:spPr>
          <a:xfrm>
            <a:off x="254642" y="1143001"/>
            <a:ext cx="8808335" cy="55355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endParaRPr kumimoji="1" lang="en-GB" altLang="zh-TW" sz="1400" dirty="0"/>
          </a:p>
          <a:p>
            <a:pPr algn="l"/>
            <a:endParaRPr kumimoji="1" lang="en-GB" altLang="zh-TW" sz="1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GB" altLang="zh-TW" sz="2000" dirty="0"/>
              <a:t>Isolate functional processes of interest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en-GB" altLang="zh-TW" sz="2000" dirty="0"/>
              <a:t>BOLD signal is relative </a:t>
            </a:r>
            <a:r>
              <a:rPr kumimoji="1" lang="mr-IN" altLang="zh-TW" sz="2000" dirty="0"/>
              <a:t>–</a:t>
            </a:r>
            <a:r>
              <a:rPr kumimoji="1" lang="en-GB" altLang="zh-TW" sz="2000" dirty="0"/>
              <a:t> choose stimulus conditions and timings that maximise BOLD signal contrast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zh-TW" sz="2000" dirty="0"/>
              <a:t>Avoid confounding physiological and psychological artifacts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zh-TW" sz="2000" dirty="0"/>
              <a:t>Collect as much data as possible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zh-TW" sz="2000" dirty="0"/>
              <a:t>Measure behaviour </a:t>
            </a:r>
          </a:p>
          <a:p>
            <a:pPr algn="l"/>
            <a:endParaRPr kumimoji="1" lang="en-GB" altLang="zh-TW" sz="2000" dirty="0"/>
          </a:p>
          <a:p>
            <a:endParaRPr kumimoji="1" lang="en-GB" altLang="zh-TW" sz="2000" dirty="0"/>
          </a:p>
          <a:p>
            <a:endParaRPr kumimoji="1" lang="en-GB" altLang="zh-TW" sz="2000" dirty="0"/>
          </a:p>
          <a:p>
            <a:pPr marL="822960" lvl="3"/>
            <a:endParaRPr kumimoji="1" lang="en-GB" altLang="zh-TW" sz="1400" dirty="0"/>
          </a:p>
          <a:p>
            <a:pPr marL="822960" lvl="3"/>
            <a:endParaRPr kumimoji="1" lang="en-GB" altLang="zh-TW" sz="1400" dirty="0"/>
          </a:p>
          <a:p>
            <a:pPr marL="822960" lvl="3" algn="r"/>
            <a:endParaRPr kumimoji="1" lang="en-GB" altLang="zh-TW" sz="1400" dirty="0"/>
          </a:p>
          <a:p>
            <a:pPr marL="822960" lvl="3" algn="r"/>
            <a:r>
              <a:rPr kumimoji="1" lang="en-GB" altLang="zh-TW" sz="1400" dirty="0"/>
              <a:t>	</a:t>
            </a:r>
          </a:p>
          <a:p>
            <a:pPr marL="822960" lvl="3" algn="l"/>
            <a:r>
              <a:rPr kumimoji="1" lang="en-GB" altLang="zh-TW" sz="1400" dirty="0"/>
              <a:t>Based on </a:t>
            </a:r>
            <a:r>
              <a:rPr kumimoji="1" lang="en-GB" altLang="zh-TW" sz="1400" dirty="0" err="1"/>
              <a:t>Huettel</a:t>
            </a:r>
            <a:r>
              <a:rPr kumimoji="1" lang="en-GB" altLang="zh-TW" sz="1400" dirty="0"/>
              <a:t> (Chapter 9)</a:t>
            </a:r>
            <a:endParaRPr kumimoji="1" lang="zh-TW" altLang="en-US" sz="1400" dirty="0"/>
          </a:p>
        </p:txBody>
      </p:sp>
      <p:pic>
        <p:nvPicPr>
          <p:cNvPr id="26" name="圖片 3" descr="Screen Shot 2017-01-13 at 2.57.07 AM.png">
            <a:extLst>
              <a:ext uri="{FF2B5EF4-FFF2-40B4-BE49-F238E27FC236}">
                <a16:creationId xmlns:a16="http://schemas.microsoft.com/office/drawing/2014/main" id="{7E5A6794-E40C-E442-A5BB-6BAE1C2A1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963" y="3591391"/>
            <a:ext cx="4231037" cy="326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385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5FCF7-EE16-43EE-9B7F-A7EDE9DDD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458" y="764373"/>
            <a:ext cx="8166182" cy="1293028"/>
          </a:xfrm>
        </p:spPr>
        <p:txBody>
          <a:bodyPr/>
          <a:lstStyle/>
          <a:p>
            <a:pPr algn="ctr"/>
            <a:r>
              <a:rPr lang="en-GB" dirty="0"/>
              <a:t>Revisiting the stochastic design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7E20E-964B-40FA-9D83-69607AA71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75" y="2057401"/>
            <a:ext cx="4678826" cy="450544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7000"/>
              </a:lnSpc>
              <a:buNone/>
            </a:pPr>
            <a:endParaRPr lang="en-GB" dirty="0"/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/>
              <a:t>The high-pass and low-pass filter discussed create a single band-pass filter or ‘efficient HRF”</a:t>
            </a: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/>
              <a:t>Minimal SOA of 4’s, but only a 50% probability of an event every 4s</a:t>
            </a:r>
          </a:p>
          <a:p>
            <a:pPr marL="557213" lvl="1" indent="-214313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500" dirty="0"/>
              <a:t>randomised SOA "spreads" the signal energy across a range of frequencies</a:t>
            </a:r>
          </a:p>
          <a:p>
            <a:pPr marL="557213" lvl="1" indent="-214313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500" dirty="0"/>
              <a:t>Majority of signal is passed </a:t>
            </a:r>
            <a:r>
              <a:rPr lang="en-GB" sz="1500" dirty="0">
                <a:sym typeface="Wingdings" panose="05000000000000000000" pitchFamily="2" charset="2"/>
              </a:rPr>
              <a:t></a:t>
            </a:r>
            <a:r>
              <a:rPr lang="en-GB" sz="1500" dirty="0"/>
              <a:t> reasonably efficient design </a:t>
            </a:r>
          </a:p>
          <a:p>
            <a:pPr marL="342900" lvl="1" indent="0">
              <a:lnSpc>
                <a:spcPct val="107000"/>
              </a:lnSpc>
              <a:buNone/>
            </a:pPr>
            <a:endParaRPr lang="en-GB" sz="1500" dirty="0"/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/>
              <a:t>Best practice for event related designs 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4CF015-7E58-490C-9235-BF1EBE22BDB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1" y="2633380"/>
            <a:ext cx="3888639" cy="216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7824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0D1284-9DD7-416B-ABBB-8B624C5F1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Stimulus timing: 2 or more conditions </a:t>
            </a:r>
          </a:p>
        </p:txBody>
      </p:sp>
    </p:spTree>
    <p:extLst>
      <p:ext uri="{BB962C8B-B14F-4D97-AF65-F5344CB8AC3E}">
        <p14:creationId xmlns:p14="http://schemas.microsoft.com/office/powerpoint/2010/main" val="19066862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0E5576-FED9-4CC1-B677-F02DB90A4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294" y="544454"/>
            <a:ext cx="7901412" cy="1293028"/>
          </a:xfrm>
        </p:spPr>
        <p:txBody>
          <a:bodyPr/>
          <a:lstStyle/>
          <a:p>
            <a:pPr algn="ctr"/>
            <a:r>
              <a:rPr lang="en-GB" cap="none" dirty="0"/>
              <a:t>GENERAL LINEAR MODEL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6C099A-FD31-42AE-A51F-EBFB152AA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84" y="1919832"/>
            <a:ext cx="5102942" cy="4302291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GLM: Y(data) = X(design matrix) . β(parameters) + ϵ(error)</a:t>
            </a: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Efficiency(e) is the ability to estimate 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β (parameters)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given the design matrix (X)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for a particular contrast (c)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the given noise variance (</a:t>
            </a:r>
            <a:r>
              <a:rPr lang="el-G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σ</a:t>
            </a:r>
            <a:r>
              <a:rPr lang="en-GB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e(σ</a:t>
            </a:r>
            <a:r>
              <a:rPr lang="en-US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c, X) = {σ</a:t>
            </a:r>
            <a:r>
              <a:rPr lang="en-US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(X</a:t>
            </a:r>
            <a:r>
              <a:rPr lang="en-US" b="1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X)</a:t>
            </a:r>
            <a:r>
              <a:rPr lang="en-US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-1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c}</a:t>
            </a:r>
            <a:r>
              <a:rPr lang="en-US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7213" lvl="1" indent="-214313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The efficiency for each contrast is different </a:t>
            </a:r>
            <a:endParaRPr lang="en-GB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7213" lvl="1" indent="-214313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5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High covariance (correlation) between regressors can reduce efficiency.</a:t>
            </a:r>
            <a:endParaRPr lang="en-GB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FFA9CD-820C-4DCE-AE0D-E7B1213BA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828" y="2057401"/>
            <a:ext cx="3046944" cy="381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84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FBEBF-0F86-4626-BE88-0CA3E35CD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25" y="764373"/>
            <a:ext cx="8328415" cy="1293028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Different efficiency for different contrasts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70369-0DF0-413C-8956-655ADB9AB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225" y="1954161"/>
            <a:ext cx="4822723" cy="4505631"/>
          </a:xfrm>
        </p:spPr>
        <p:txBody>
          <a:bodyPr>
            <a:normAutofit/>
          </a:bodyPr>
          <a:lstStyle/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fully randomised design with two event-types (A and B, let’s say happy and sad faces).</a:t>
            </a:r>
          </a:p>
          <a:p>
            <a:pPr marL="557213" lvl="1" indent="-214313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 SOAs (16-20s) are optimal for common effect (A+B)</a:t>
            </a:r>
            <a:endParaRPr lang="en-GB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7213" lvl="1" indent="-214313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 SOA’s are optimal for the differential effect (A-B)</a:t>
            </a: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Trade off: The optimal SOA depends on the speciﬁc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contrast of interest. </a:t>
            </a: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 about when you want to be sensitive to both contrasts?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B4B69F-8BC1-4C46-B97C-C49F2716E96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106" y="2279385"/>
            <a:ext cx="3199229" cy="3280757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748962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009C3-4500-48E6-81E6-A89D45121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8" y="764373"/>
            <a:ext cx="8183882" cy="1293028"/>
          </a:xfrm>
        </p:spPr>
        <p:txBody>
          <a:bodyPr/>
          <a:lstStyle/>
          <a:p>
            <a:pPr algn="ctr"/>
            <a:r>
              <a:rPr lang="en-GB" dirty="0"/>
              <a:t>Reducing the trade off: null events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1C6E-4DF7-432E-A676-1A794B973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58" y="2057401"/>
            <a:ext cx="4604447" cy="4372896"/>
          </a:xfrm>
        </p:spPr>
        <p:txBody>
          <a:bodyPr>
            <a:normAutofit/>
          </a:bodyPr>
          <a:lstStyle/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Null events: “fixation trials” allow for selective averaging </a:t>
            </a: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Purpose: buy us efficiency for detecting the common effect (A+B) even at short SOAs with a small reduction of efficiency for detecting the differential effect (A-B)</a:t>
            </a: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equivalent to the stochastic design – randomises SOA between the events of interest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EEDB18-45CE-4B9C-A99D-C836A3B7FD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188311" y="2472841"/>
            <a:ext cx="3361329" cy="311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881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28E5B-3F5D-47B9-AF69-B7734392D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458" y="764373"/>
            <a:ext cx="8166182" cy="1293028"/>
          </a:xfrm>
        </p:spPr>
        <p:txBody>
          <a:bodyPr/>
          <a:lstStyle/>
          <a:p>
            <a:pPr algn="ctr"/>
            <a:r>
              <a:rPr lang="en-GB" dirty="0"/>
              <a:t>Correlation between regressors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45849-C441-451D-ADF2-D37B7EAA5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66" y="2059320"/>
            <a:ext cx="4609808" cy="4282486"/>
          </a:xfrm>
        </p:spPr>
        <p:txBody>
          <a:bodyPr>
            <a:normAutofit/>
          </a:bodyPr>
          <a:lstStyle/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dirty="0"/>
              <a:t>Efficiency can be considered in terms of the correlation between regressors.</a:t>
            </a:r>
          </a:p>
          <a:p>
            <a:pPr marL="557213" lvl="1" indent="-214313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500" dirty="0">
                <a:ea typeface="Calibri" panose="020F0502020204030204" pitchFamily="34" charset="0"/>
                <a:cs typeface="Times New Roman" panose="02020603050405020304" pitchFamily="18" charset="0"/>
              </a:rPr>
              <a:t>Differential effect (A-B) </a:t>
            </a:r>
            <a:r>
              <a:rPr lang="en-GB" sz="1500" dirty="0">
                <a:ea typeface="Calibri" panose="020F0502020204030204" pitchFamily="34" charset="0"/>
                <a:cs typeface="Times New Roman" panose="02020603050405020304" pitchFamily="18" charset="0"/>
              </a:rPr>
              <a:t>has a high negative correlation </a:t>
            </a:r>
          </a:p>
          <a:p>
            <a:pPr marL="557213" lvl="1" indent="-214313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500" dirty="0">
                <a:ea typeface="Calibri" panose="020F0502020204030204" pitchFamily="34" charset="0"/>
                <a:cs typeface="Times New Roman" panose="02020603050405020304" pitchFamily="18" charset="0"/>
              </a:rPr>
              <a:t>Common effect (A + B) has low variance </a:t>
            </a:r>
            <a:endParaRPr lang="en-GB" sz="1500" dirty="0"/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dirty="0"/>
              <a:t>Corresponds to different efficiency for different contrast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26139A-715C-4CDC-9557-56079518D7B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2227006"/>
            <a:ext cx="3851786" cy="282817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A7B65A-56EB-476A-B82C-8F23E15757D2}"/>
              </a:ext>
            </a:extLst>
          </p:cNvPr>
          <p:cNvSpPr txBox="1"/>
          <p:nvPr/>
        </p:nvSpPr>
        <p:spPr>
          <a:xfrm>
            <a:off x="5516881" y="5247298"/>
            <a:ext cx="2579984" cy="2973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350" dirty="0">
                <a:ea typeface="Calibri" panose="020F0502020204030204" pitchFamily="34" charset="0"/>
                <a:cs typeface="Times New Roman" panose="02020603050405020304" pitchFamily="18" charset="0"/>
              </a:rPr>
              <a:t>e(σ</a:t>
            </a:r>
            <a:r>
              <a:rPr lang="en-US" sz="135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350" dirty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35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350" dirty="0">
                <a:ea typeface="Calibri" panose="020F0502020204030204" pitchFamily="34" charset="0"/>
                <a:cs typeface="Times New Roman" panose="02020603050405020304" pitchFamily="18" charset="0"/>
              </a:rPr>
              <a:t>c, X) = {σ</a:t>
            </a:r>
            <a:r>
              <a:rPr lang="en-US" sz="135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350" dirty="0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35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lang="en-US" sz="1350" b="1" dirty="0">
                <a:ea typeface="Calibri" panose="020F0502020204030204" pitchFamily="34" charset="0"/>
                <a:cs typeface="Times New Roman" panose="02020603050405020304" pitchFamily="18" charset="0"/>
              </a:rPr>
              <a:t>(X</a:t>
            </a:r>
            <a:r>
              <a:rPr lang="en-US" sz="1350" b="1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350" b="1" dirty="0">
                <a:ea typeface="Calibri" panose="020F0502020204030204" pitchFamily="34" charset="0"/>
                <a:cs typeface="Times New Roman" panose="02020603050405020304" pitchFamily="18" charset="0"/>
              </a:rPr>
              <a:t>X)</a:t>
            </a:r>
            <a:r>
              <a:rPr lang="en-US" sz="135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-1 </a:t>
            </a:r>
            <a:r>
              <a:rPr lang="en-US" sz="1350" dirty="0">
                <a:ea typeface="Calibri" panose="020F0502020204030204" pitchFamily="34" charset="0"/>
                <a:cs typeface="Times New Roman" panose="02020603050405020304" pitchFamily="18" charset="0"/>
              </a:rPr>
              <a:t>c}</a:t>
            </a:r>
            <a:r>
              <a:rPr lang="en-US" sz="135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-1</a:t>
            </a:r>
            <a:endParaRPr lang="en-GB" sz="13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0959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81CF8-CEEF-4599-9555-334A8C4DC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764373"/>
            <a:ext cx="7900711" cy="1293028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Reducing correlation between regressors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7F1D0-4C6B-4EBA-BDCD-15C64A3B4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70" y="2241550"/>
            <a:ext cx="3805557" cy="3852077"/>
          </a:xfrm>
        </p:spPr>
        <p:txBody>
          <a:bodyPr>
            <a:normAutofit fontScale="92500"/>
          </a:bodyPr>
          <a:lstStyle/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Issue: </a:t>
            </a:r>
            <a:r>
              <a:rPr lang="en-GB" dirty="0"/>
              <a:t>High correlation between two regressors means that the parameter estimate for each one will be estimated inefficiently </a:t>
            </a: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Solution: 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7213" lvl="1" indent="-214313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500" dirty="0">
                <a:ea typeface="Calibri" panose="020F0502020204030204" pitchFamily="34" charset="0"/>
                <a:cs typeface="Times New Roman" panose="02020603050405020304" pitchFamily="18" charset="0"/>
              </a:rPr>
              <a:t>C -- Keep stimulus-response interval fixed at 4s, but only cue a response on a random half of trials. </a:t>
            </a:r>
            <a:endParaRPr lang="en-GB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3444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en-US" sz="1650" dirty="0">
                <a:ea typeface="Calibri" panose="020F0502020204030204" pitchFamily="34" charset="0"/>
                <a:cs typeface="Times New Roman" panose="02020603050405020304" pitchFamily="18" charset="0"/>
              </a:rPr>
              <a:t>It will reduce correlation between the regressors and increases efficiency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EACA02-A0DD-4BB6-AD4B-44E9018522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312227" y="2478475"/>
            <a:ext cx="4584878" cy="26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712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CB1C7-1DBC-46DB-B70F-456C822F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344" y="417133"/>
            <a:ext cx="8634714" cy="1293028"/>
          </a:xfrm>
        </p:spPr>
        <p:txBody>
          <a:bodyPr/>
          <a:lstStyle/>
          <a:p>
            <a:pPr algn="ctr"/>
            <a:r>
              <a:rPr lang="en-GB" dirty="0"/>
              <a:t>Conclusions: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48A52-FFE8-4AA7-9EA7-BF25BE7EB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643" y="1289760"/>
            <a:ext cx="4166886" cy="5151107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buNone/>
            </a:pPr>
            <a:endParaRPr lang="en-US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 DESIGN: </a:t>
            </a: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Factorial: Subtraction : Task A – Task B 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look at multiple factors in an experiment </a:t>
            </a: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Parametric: Task increases in difficulty </a:t>
            </a: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Conjunction: Looking for similarities in brain activation for multiple different regions. </a:t>
            </a:r>
          </a:p>
          <a:p>
            <a:pPr marL="0" indent="0">
              <a:lnSpc>
                <a:spcPct val="107000"/>
              </a:lnSpc>
              <a:buNone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STIMULUS PRESENTING DESIGN: </a:t>
            </a: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Blocked design – sustained stimuli </a:t>
            </a: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 related – event related stimuli </a:t>
            </a: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Mixed design – combination of the two. 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8964E2-173A-7B4B-9571-07EDF9D79CF5}"/>
              </a:ext>
            </a:extLst>
          </p:cNvPr>
          <p:cNvSpPr txBox="1"/>
          <p:nvPr/>
        </p:nvSpPr>
        <p:spPr>
          <a:xfrm>
            <a:off x="4323144" y="1710161"/>
            <a:ext cx="4618299" cy="4631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efficiency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before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 -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prioritise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study design being appropriate for the research question</a:t>
            </a: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Block design (short block length ~20sec) are most efficient</a:t>
            </a: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Stochastic designs are also useful in specific contexts - For specific inferences linked to particular events at particular times</a:t>
            </a: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 contrasts have different efficiencies – bridge the gap with null events </a:t>
            </a: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Correlation between regressors should be considered and minimised to improve efficiency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119922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16F9A-3B53-46A5-BE35-1E49DC89B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A3D1F-D0B1-4572-B202-B79284015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Rik Henson’s SPM guide: </a:t>
            </a:r>
            <a:r>
              <a:rPr lang="en-US" sz="135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http://imaging.mrc-cbu.cam.ac.uk/imaging/DesignEfficiency</a:t>
            </a:r>
            <a:endParaRPr lang="en-GB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Amaro Jr., E., &amp; Barker, G. J. (2006). Study design in fMRI: Basic principles. </a:t>
            </a:r>
            <a:r>
              <a:rPr lang="en-US" sz="135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Brain and Cognition, 60</a:t>
            </a: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220-232. </a:t>
            </a:r>
            <a:r>
              <a:rPr lang="en-US" sz="13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10.1016/j.bandc.2005.11.009</a:t>
            </a:r>
            <a:endParaRPr lang="en-GB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3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Calamante</a:t>
            </a: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F. et al. (1999) Measuring cerebral blood flow using magnetic resonance techniques. </a:t>
            </a:r>
            <a:r>
              <a:rPr lang="en-US" sz="135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 </a:t>
            </a:r>
            <a:r>
              <a:rPr lang="en-US" sz="135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Cereb</a:t>
            </a:r>
            <a:r>
              <a:rPr lang="en-US" sz="135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Blood Flow </a:t>
            </a:r>
            <a:r>
              <a:rPr lang="en-US" sz="135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Metab</a:t>
            </a:r>
            <a:r>
              <a:rPr lang="en-US" sz="135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19, </a:t>
            </a: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701-35.</a:t>
            </a:r>
            <a:endParaRPr lang="en-GB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Dougherty D., Rauch S., Rosenbaum JF. (2004). Essentials of Neuroimaging for Clinical Practice</a:t>
            </a:r>
            <a:endParaRPr lang="en-GB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3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Huettel</a:t>
            </a: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S., Song A., McCarthy G. (2009). Functional Magnetic Resonance Imaging McRobbie D. et al. (2008). MRI From Picture to Proton</a:t>
            </a:r>
            <a:endParaRPr lang="en-GB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Previous </a:t>
            </a:r>
            <a:r>
              <a:rPr lang="en-US" sz="13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MfD</a:t>
            </a: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slides</a:t>
            </a:r>
            <a:endParaRPr lang="en-GB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33904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29573" y="318303"/>
            <a:ext cx="6377940" cy="1293028"/>
          </a:xfrm>
        </p:spPr>
        <p:txBody>
          <a:bodyPr/>
          <a:lstStyle/>
          <a:p>
            <a:r>
              <a:rPr kumimoji="1" lang="en-GB" altLang="zh-TW" dirty="0"/>
              <a:t>References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8896" y="1516285"/>
            <a:ext cx="8843058" cy="5023412"/>
          </a:xfrm>
        </p:spPr>
        <p:txBody>
          <a:bodyPr>
            <a:normAutofit fontScale="62500" lnSpcReduction="20000"/>
          </a:bodyPr>
          <a:lstStyle/>
          <a:p>
            <a:r>
              <a:rPr kumimoji="1" lang="en-GB" altLang="zh-TW" sz="1900" dirty="0"/>
              <a:t>SPM course slides (2016)</a:t>
            </a:r>
          </a:p>
          <a:p>
            <a:r>
              <a:rPr lang="en-US" altLang="zh-TW" sz="1900" dirty="0"/>
              <a:t>Scott A. </a:t>
            </a:r>
            <a:r>
              <a:rPr lang="en-US" altLang="zh-TW" sz="1900" dirty="0" err="1"/>
              <a:t>Huettel</a:t>
            </a:r>
            <a:r>
              <a:rPr lang="en-US" altLang="zh-TW" sz="1900" dirty="0"/>
              <a:t>. (2004). </a:t>
            </a:r>
            <a:r>
              <a:rPr lang="en-US" altLang="zh-TW" sz="1900" i="1" dirty="0"/>
              <a:t>Functional Magnetic Resonance Imaging</a:t>
            </a:r>
            <a:r>
              <a:rPr lang="en-US" altLang="zh-TW" sz="1900" dirty="0"/>
              <a:t>. </a:t>
            </a:r>
            <a:r>
              <a:rPr lang="en-US" altLang="zh-TW" sz="1900" i="1" dirty="0"/>
              <a:t>Chapter 9</a:t>
            </a:r>
            <a:r>
              <a:rPr lang="en-US" altLang="zh-TW" sz="1900" dirty="0"/>
              <a:t>.</a:t>
            </a:r>
          </a:p>
          <a:p>
            <a:r>
              <a:rPr lang="en-US" altLang="zh-TW" sz="1900" dirty="0" err="1"/>
              <a:t>Friston</a:t>
            </a:r>
            <a:r>
              <a:rPr lang="en-US" altLang="zh-TW" sz="1900" dirty="0"/>
              <a:t>, K. J., Price, C. J., Fletcher, P., Moore, C., </a:t>
            </a:r>
            <a:r>
              <a:rPr lang="en-US" altLang="zh-TW" sz="1900" dirty="0" err="1"/>
              <a:t>Frackowiak</a:t>
            </a:r>
            <a:r>
              <a:rPr lang="en-US" altLang="zh-TW" sz="1900" dirty="0"/>
              <a:t>, R. S., &amp; Dolan, R. J. (1996). The trouble with cognitive subtraction. </a:t>
            </a:r>
            <a:r>
              <a:rPr lang="en-US" altLang="zh-TW" sz="1900" i="1" dirty="0" err="1"/>
              <a:t>NeuroImage</a:t>
            </a:r>
            <a:r>
              <a:rPr lang="en-US" altLang="zh-TW" sz="1900" dirty="0"/>
              <a:t>, </a:t>
            </a:r>
            <a:r>
              <a:rPr lang="en-US" altLang="zh-TW" sz="1900" i="1" dirty="0"/>
              <a:t>4</a:t>
            </a:r>
            <a:r>
              <a:rPr lang="en-US" altLang="zh-TW" sz="1900" dirty="0"/>
              <a:t>(2), 97–104. </a:t>
            </a:r>
          </a:p>
          <a:p>
            <a:r>
              <a:rPr lang="en-US" altLang="zh-TW" sz="1900" dirty="0"/>
              <a:t>Price, C. J., &amp; </a:t>
            </a:r>
            <a:r>
              <a:rPr lang="en-US" altLang="zh-TW" sz="1900" dirty="0" err="1"/>
              <a:t>Friston</a:t>
            </a:r>
            <a:r>
              <a:rPr lang="en-US" altLang="zh-TW" sz="1900" dirty="0"/>
              <a:t>, K. J. (1997). Cognitive conjunction: a new approach to brain activation experiments. </a:t>
            </a:r>
            <a:r>
              <a:rPr lang="en-US" altLang="zh-TW" sz="1900" i="1" dirty="0" err="1"/>
              <a:t>NeuroImage</a:t>
            </a:r>
            <a:r>
              <a:rPr lang="en-US" altLang="zh-TW" sz="1900" dirty="0"/>
              <a:t>, </a:t>
            </a:r>
            <a:r>
              <a:rPr lang="en-US" altLang="zh-TW" sz="1900" i="1" dirty="0"/>
              <a:t>5</a:t>
            </a:r>
            <a:r>
              <a:rPr lang="en-US" altLang="zh-TW" sz="1900" dirty="0"/>
              <a:t>(4 </a:t>
            </a:r>
            <a:r>
              <a:rPr lang="en-US" altLang="zh-TW" sz="1900" dirty="0" err="1"/>
              <a:t>Pt</a:t>
            </a:r>
            <a:r>
              <a:rPr lang="en-US" altLang="zh-TW" sz="1900" dirty="0"/>
              <a:t> 1), 261–70.</a:t>
            </a:r>
          </a:p>
          <a:p>
            <a:r>
              <a:rPr lang="en-US" altLang="zh-TW" sz="1900" dirty="0" err="1"/>
              <a:t>Amaro</a:t>
            </a:r>
            <a:r>
              <a:rPr lang="en-US" altLang="zh-TW" sz="1900" dirty="0"/>
              <a:t>, E., &amp; Barker, G. J. (2006). Study design in fMRI: Basic principles. In </a:t>
            </a:r>
            <a:r>
              <a:rPr lang="en-US" altLang="zh-TW" sz="1900" i="1" dirty="0"/>
              <a:t>Brain and Cognition</a:t>
            </a:r>
            <a:r>
              <a:rPr lang="en-US" altLang="zh-TW" sz="1900" dirty="0"/>
              <a:t> (Vol. 60, pp. 220–232). </a:t>
            </a:r>
          </a:p>
          <a:p>
            <a:r>
              <a:rPr lang="en-US" altLang="zh-TW" sz="1900" dirty="0" err="1"/>
              <a:t>Seidman</a:t>
            </a:r>
            <a:r>
              <a:rPr lang="en-US" altLang="zh-TW" sz="1900" dirty="0"/>
              <a:t>, L. J., </a:t>
            </a:r>
            <a:r>
              <a:rPr lang="en-US" altLang="zh-TW" sz="1900" dirty="0" err="1"/>
              <a:t>Breiter</a:t>
            </a:r>
            <a:r>
              <a:rPr lang="en-US" altLang="zh-TW" sz="1900" dirty="0"/>
              <a:t>, H. C., Goodman, J. M., Goldstein, J. M., Woodruff, P. W., </a:t>
            </a:r>
            <a:r>
              <a:rPr lang="en-US" altLang="zh-TW" sz="1900" dirty="0" err="1"/>
              <a:t>O’Craven</a:t>
            </a:r>
            <a:r>
              <a:rPr lang="en-US" altLang="zh-TW" sz="1900" dirty="0"/>
              <a:t>, K., et al. (1998). A functional magnetic resonance imaging study of auditory vigilance with low and high information processing demands. </a:t>
            </a:r>
            <a:r>
              <a:rPr lang="en-US" altLang="zh-TW" sz="1900" i="1" dirty="0"/>
              <a:t>Neuropsychology, 12</a:t>
            </a:r>
            <a:r>
              <a:rPr lang="en-US" altLang="zh-TW" sz="1900" dirty="0"/>
              <a:t>, 505–518. </a:t>
            </a:r>
          </a:p>
          <a:p>
            <a:r>
              <a:rPr lang="en-US" altLang="zh-TW" sz="1900" dirty="0"/>
              <a:t>Petersen, S. E., &amp; </a:t>
            </a:r>
            <a:r>
              <a:rPr lang="en-US" altLang="zh-TW" sz="1900" dirty="0" err="1"/>
              <a:t>Dubis</a:t>
            </a:r>
            <a:r>
              <a:rPr lang="en-US" altLang="zh-TW" sz="1900" dirty="0"/>
              <a:t>, J. W. (2012). The mixed block/event-related design. </a:t>
            </a:r>
            <a:r>
              <a:rPr lang="en-US" altLang="zh-TW" sz="1900" i="1" dirty="0" err="1"/>
              <a:t>NeuroImage</a:t>
            </a:r>
            <a:r>
              <a:rPr lang="en-US" altLang="zh-TW" sz="1900" dirty="0"/>
              <a:t>.</a:t>
            </a:r>
          </a:p>
          <a:p>
            <a:r>
              <a:rPr lang="en-US" altLang="zh-TW" sz="1900" dirty="0"/>
              <a:t>Donaldson, D. I., Petersen, S. E., </a:t>
            </a:r>
            <a:r>
              <a:rPr lang="en-US" altLang="zh-TW" sz="1900" dirty="0" err="1"/>
              <a:t>Ollinger</a:t>
            </a:r>
            <a:r>
              <a:rPr lang="en-US" altLang="zh-TW" sz="1900" dirty="0"/>
              <a:t>, J. M., &amp; Buckner, R. L. (2001). Dissociating state and item components of recognition memory using fMRI. </a:t>
            </a:r>
            <a:r>
              <a:rPr lang="en-US" altLang="zh-TW" sz="1900" i="1" dirty="0" err="1"/>
              <a:t>NeuroImage</a:t>
            </a:r>
            <a:r>
              <a:rPr lang="en-US" altLang="zh-TW" sz="1900" dirty="0"/>
              <a:t>, </a:t>
            </a:r>
            <a:r>
              <a:rPr lang="en-US" altLang="zh-TW" sz="1900" i="1" dirty="0"/>
              <a:t>13</a:t>
            </a:r>
            <a:r>
              <a:rPr lang="en-US" altLang="zh-TW" sz="1900" dirty="0"/>
              <a:t>(1), 129–142. </a:t>
            </a:r>
          </a:p>
          <a:p>
            <a:r>
              <a:rPr lang="en-GB" sz="1900" dirty="0">
                <a:hlinkClick r:id="rId2"/>
              </a:rPr>
              <a:t>https://mediacentral.ucl.ac.uk/Player/2897</a:t>
            </a:r>
            <a:endParaRPr lang="en-GB" sz="1900" dirty="0"/>
          </a:p>
          <a:p>
            <a:r>
              <a:rPr lang="en-GB" sz="1900" dirty="0">
                <a:hlinkClick r:id="rId3"/>
              </a:rPr>
              <a:t>https://www.coursera.org/learn/functional-mri-2/lecture/zVWBb/module-7a-advanced-experimental-design-i-fundamentals-of-design-efficiency</a:t>
            </a:r>
            <a:endParaRPr lang="en-GB" sz="1900" dirty="0"/>
          </a:p>
          <a:p>
            <a:r>
              <a:rPr lang="en-GB" sz="1900" dirty="0">
                <a:hlinkClick r:id="rId4"/>
              </a:rPr>
              <a:t>http://imaging.mrc-cbu.cam.ac.uk/imaging/DesignEfficiency</a:t>
            </a:r>
            <a:endParaRPr lang="en-GB" sz="1900" dirty="0"/>
          </a:p>
          <a:p>
            <a:endParaRPr lang="en-US" altLang="zh-TW" sz="1900" dirty="0"/>
          </a:p>
          <a:p>
            <a:endParaRPr lang="en-US" altLang="zh-TW" sz="1900" dirty="0"/>
          </a:p>
          <a:p>
            <a:pPr marL="0" indent="0">
              <a:buNone/>
            </a:pPr>
            <a:endParaRPr lang="en-US" altLang="zh-TW" sz="1600" dirty="0"/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3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 you: Dr Sara Bengtsson</a:t>
            </a:r>
            <a:endParaRPr lang="en-GB" sz="3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kumimoji="1"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63967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9">
            <a:extLst>
              <a:ext uri="{FF2B5EF4-FFF2-40B4-BE49-F238E27FC236}">
                <a16:creationId xmlns:a16="http://schemas.microsoft.com/office/drawing/2014/main" id="{61076C1C-5EBA-4C3E-A055-79A6054B8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45" name="Rectangle 31">
            <a:extLst>
              <a:ext uri="{FF2B5EF4-FFF2-40B4-BE49-F238E27FC236}">
                <a16:creationId xmlns:a16="http://schemas.microsoft.com/office/drawing/2014/main" id="{B4B6A46E-083C-4558-888C-4A7CB3EF1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 Single Corner Rectangle 17">
            <a:extLst>
              <a:ext uri="{FF2B5EF4-FFF2-40B4-BE49-F238E27FC236}">
                <a16:creationId xmlns:a16="http://schemas.microsoft.com/office/drawing/2014/main" id="{C9CD8108-0312-488F-BCF5-BDE9B86EC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8112" y="1002026"/>
            <a:ext cx="1731913" cy="1684338"/>
          </a:xfrm>
          <a:prstGeom prst="round1Rect">
            <a:avLst>
              <a:gd name="adj" fmla="val 1129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35">
            <a:extLst>
              <a:ext uri="{FF2B5EF4-FFF2-40B4-BE49-F238E27FC236}">
                <a16:creationId xmlns:a16="http://schemas.microsoft.com/office/drawing/2014/main" id="{5DFDB009-CBAB-4FFD-A94C-3CBF0E26A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48" name="Round Single Corner Rectangle 16">
            <a:extLst>
              <a:ext uri="{FF2B5EF4-FFF2-40B4-BE49-F238E27FC236}">
                <a16:creationId xmlns:a16="http://schemas.microsoft.com/office/drawing/2014/main" id="{74A0BA84-9789-4F65-A8F3-58BEB4092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4681380" y="4259603"/>
            <a:ext cx="1812939" cy="1840846"/>
          </a:xfrm>
          <a:prstGeom prst="round1Rect">
            <a:avLst>
              <a:gd name="adj" fmla="val 1129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86A226F-91D8-7D49-84B6-A3E9F2E16E5C}"/>
              </a:ext>
            </a:extLst>
          </p:cNvPr>
          <p:cNvSpPr txBox="1"/>
          <p:nvPr/>
        </p:nvSpPr>
        <p:spPr>
          <a:xfrm>
            <a:off x="150472" y="218942"/>
            <a:ext cx="854211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Different types of Study Design:</a:t>
            </a:r>
          </a:p>
          <a:p>
            <a:pPr algn="ctr"/>
            <a:r>
              <a:rPr lang="en-US" sz="3200" b="1" dirty="0"/>
              <a:t> </a:t>
            </a:r>
          </a:p>
          <a:p>
            <a:pPr algn="ctr"/>
            <a:endParaRPr lang="en-US" sz="32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320E9D9-93FE-9A44-AD82-D2E7FD1FB696}"/>
              </a:ext>
            </a:extLst>
          </p:cNvPr>
          <p:cNvSpPr txBox="1"/>
          <p:nvPr/>
        </p:nvSpPr>
        <p:spPr>
          <a:xfrm>
            <a:off x="675054" y="1585850"/>
            <a:ext cx="7664971" cy="52383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92100" indent="-292100" eaLnBrk="0" hangingPunct="0">
              <a:spcBef>
                <a:spcPct val="20000"/>
              </a:spcBef>
              <a:buClr>
                <a:srgbClr val="C1CEFF"/>
              </a:buClr>
              <a:defRPr/>
            </a:pPr>
            <a:endParaRPr lang="en-US" sz="2000" b="1" dirty="0">
              <a:solidFill>
                <a:srgbClr val="0000FF"/>
              </a:solidFill>
              <a:ea typeface="ＭＳ Ｐゴシック" charset="0"/>
            </a:endParaRPr>
          </a:p>
          <a:p>
            <a:pPr marL="292100" indent="-292100" eaLnBrk="0" hangingPunct="0">
              <a:spcBef>
                <a:spcPct val="20000"/>
              </a:spcBef>
              <a:buClr>
                <a:srgbClr val="C1CEFF"/>
              </a:buClr>
              <a:defRPr/>
            </a:pPr>
            <a:r>
              <a:rPr lang="en-US" sz="2000" b="1" dirty="0">
                <a:solidFill>
                  <a:srgbClr val="0000FF"/>
                </a:solidFill>
                <a:ea typeface="ＭＳ Ｐゴシック" charset="0"/>
              </a:rPr>
              <a:t>Categorical</a:t>
            </a:r>
            <a:r>
              <a:rPr lang="en-US" sz="2000" b="1" dirty="0">
                <a:solidFill>
                  <a:srgbClr val="336600"/>
                </a:solidFill>
                <a:ea typeface="ＭＳ Ｐゴシック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ea typeface="ＭＳ Ｐゴシック" charset="0"/>
              </a:rPr>
              <a:t>designs  </a:t>
            </a:r>
            <a:endParaRPr lang="en-US" b="1" dirty="0">
              <a:solidFill>
                <a:srgbClr val="0000FF"/>
              </a:solidFill>
              <a:ea typeface="ＭＳ Ｐゴシック" charset="0"/>
            </a:endParaRPr>
          </a:p>
          <a:p>
            <a:pPr marL="292100" indent="-292100" eaLnBrk="0" hangingPunct="0">
              <a:spcBef>
                <a:spcPct val="20000"/>
              </a:spcBef>
              <a:defRPr/>
            </a:pPr>
            <a:r>
              <a:rPr lang="en-US" dirty="0">
                <a:solidFill>
                  <a:srgbClr val="336600"/>
                </a:solidFill>
                <a:ea typeface="ＭＳ Ｐゴシック" charset="0"/>
              </a:rPr>
              <a:t>		</a:t>
            </a:r>
            <a:r>
              <a:rPr lang="en-US" b="1" u="sng" dirty="0">
                <a:solidFill>
                  <a:srgbClr val="333333"/>
                </a:solidFill>
                <a:ea typeface="ＭＳ Ｐゴシック" charset="0"/>
              </a:rPr>
              <a:t>Subtraction</a:t>
            </a:r>
            <a:r>
              <a:rPr lang="en-US" b="1" dirty="0">
                <a:solidFill>
                  <a:srgbClr val="333333"/>
                </a:solidFill>
                <a:ea typeface="ＭＳ Ｐゴシック" charset="0"/>
              </a:rPr>
              <a:t> 	- Pure insertion, evoked / differential responses</a:t>
            </a:r>
          </a:p>
          <a:p>
            <a:pPr marL="292100" indent="-292100" eaLnBrk="0" hangingPunct="0">
              <a:spcBef>
                <a:spcPct val="20000"/>
              </a:spcBef>
              <a:defRPr/>
            </a:pPr>
            <a:r>
              <a:rPr lang="en-US" b="1" dirty="0">
                <a:solidFill>
                  <a:srgbClr val="333333"/>
                </a:solidFill>
                <a:ea typeface="ＭＳ Ｐゴシック" charset="0"/>
              </a:rPr>
              <a:t>		</a:t>
            </a:r>
            <a:r>
              <a:rPr lang="en-US" b="1" u="sng" dirty="0">
                <a:solidFill>
                  <a:srgbClr val="333333"/>
                </a:solidFill>
                <a:ea typeface="ＭＳ Ｐゴシック" charset="0"/>
              </a:rPr>
              <a:t>Conjunction </a:t>
            </a:r>
            <a:r>
              <a:rPr lang="en-US" b="1" dirty="0">
                <a:solidFill>
                  <a:srgbClr val="333333"/>
                </a:solidFill>
                <a:ea typeface="ＭＳ Ｐゴシック" charset="0"/>
              </a:rPr>
              <a:t>	- Testing multiple hypotheses</a:t>
            </a:r>
          </a:p>
          <a:p>
            <a:pPr marL="292100" indent="-292100" eaLnBrk="0" hangingPunct="0">
              <a:spcBef>
                <a:spcPct val="20000"/>
              </a:spcBef>
              <a:defRPr/>
            </a:pPr>
            <a:endParaRPr lang="en-US" sz="2000" dirty="0">
              <a:solidFill>
                <a:srgbClr val="333333"/>
              </a:solidFill>
              <a:ea typeface="ＭＳ Ｐゴシック" charset="0"/>
            </a:endParaRPr>
          </a:p>
          <a:p>
            <a:pPr marL="292100" indent="-292100" eaLnBrk="0" hangingPunct="0">
              <a:spcBef>
                <a:spcPct val="20000"/>
              </a:spcBef>
              <a:defRPr/>
            </a:pPr>
            <a:endParaRPr lang="en-US" sz="2000" dirty="0">
              <a:solidFill>
                <a:srgbClr val="333333"/>
              </a:solidFill>
              <a:ea typeface="ＭＳ Ｐゴシック" charset="0"/>
            </a:endParaRPr>
          </a:p>
          <a:p>
            <a:pPr marL="292100" indent="-292100" eaLnBrk="0" hangingPunct="0">
              <a:spcBef>
                <a:spcPct val="20000"/>
              </a:spcBef>
              <a:defRPr/>
            </a:pPr>
            <a:r>
              <a:rPr lang="en-US" sz="2000" b="1" u="sng" dirty="0">
                <a:solidFill>
                  <a:srgbClr val="0000FF"/>
                </a:solidFill>
                <a:ea typeface="ＭＳ Ｐゴシック" charset="0"/>
              </a:rPr>
              <a:t>Parametric</a:t>
            </a:r>
            <a:r>
              <a:rPr lang="en-US" sz="2000" b="1" u="sng" dirty="0">
                <a:solidFill>
                  <a:srgbClr val="336600"/>
                </a:solidFill>
                <a:ea typeface="ＭＳ Ｐゴシック" charset="0"/>
              </a:rPr>
              <a:t> </a:t>
            </a:r>
            <a:r>
              <a:rPr lang="en-US" sz="2000" b="1" u="sng" dirty="0">
                <a:solidFill>
                  <a:srgbClr val="0000FF"/>
                </a:solidFill>
                <a:ea typeface="ＭＳ Ｐゴシック" charset="0"/>
              </a:rPr>
              <a:t>designs</a:t>
            </a:r>
            <a:endParaRPr lang="en-US" b="1" u="sng" dirty="0">
              <a:solidFill>
                <a:srgbClr val="0000FF"/>
              </a:solidFill>
              <a:ea typeface="ＭＳ Ｐゴシック" charset="0"/>
            </a:endParaRPr>
          </a:p>
          <a:p>
            <a:pPr marL="292100" indent="-292100" eaLnBrk="0" hangingPunct="0">
              <a:spcBef>
                <a:spcPct val="20000"/>
              </a:spcBef>
              <a:defRPr/>
            </a:pPr>
            <a:r>
              <a:rPr lang="en-US" dirty="0">
                <a:solidFill>
                  <a:srgbClr val="336600"/>
                </a:solidFill>
                <a:ea typeface="ＭＳ Ｐゴシック" charset="0"/>
              </a:rPr>
              <a:t>		</a:t>
            </a:r>
            <a:r>
              <a:rPr lang="en-US" dirty="0">
                <a:solidFill>
                  <a:srgbClr val="333333"/>
                </a:solidFill>
                <a:ea typeface="ＭＳ Ｐゴシック" charset="0"/>
              </a:rPr>
              <a:t>Linear 		- Adaptation, cognitive dimensions</a:t>
            </a:r>
          </a:p>
          <a:p>
            <a:pPr marL="292100" indent="-292100" eaLnBrk="0" hangingPunct="0">
              <a:spcBef>
                <a:spcPct val="20000"/>
              </a:spcBef>
              <a:defRPr/>
            </a:pPr>
            <a:r>
              <a:rPr lang="en-US" dirty="0">
                <a:solidFill>
                  <a:srgbClr val="333333"/>
                </a:solidFill>
                <a:ea typeface="ＭＳ Ｐゴシック" charset="0"/>
              </a:rPr>
              <a:t>		Nonlinear	- Polynomial expansions, </a:t>
            </a:r>
            <a:r>
              <a:rPr lang="en-US" dirty="0" err="1">
                <a:solidFill>
                  <a:srgbClr val="333333"/>
                </a:solidFill>
                <a:ea typeface="ＭＳ Ｐゴシック" charset="0"/>
              </a:rPr>
              <a:t>neurometric</a:t>
            </a:r>
            <a:r>
              <a:rPr lang="en-US" dirty="0">
                <a:solidFill>
                  <a:srgbClr val="333333"/>
                </a:solidFill>
                <a:ea typeface="ＭＳ Ｐゴシック" charset="0"/>
              </a:rPr>
              <a:t> functions </a:t>
            </a:r>
          </a:p>
          <a:p>
            <a:pPr marL="292100" indent="-292100" eaLnBrk="0" hangingPunct="0">
              <a:spcBef>
                <a:spcPct val="20000"/>
              </a:spcBef>
              <a:defRPr/>
            </a:pPr>
            <a:r>
              <a:rPr lang="en-US" dirty="0">
                <a:solidFill>
                  <a:srgbClr val="333333"/>
                </a:solidFill>
                <a:ea typeface="ＭＳ Ｐゴシック" charset="0"/>
              </a:rPr>
              <a:t>				- Model-based regressors 		</a:t>
            </a:r>
            <a:r>
              <a:rPr lang="en-US" dirty="0">
                <a:solidFill>
                  <a:srgbClr val="336600"/>
                </a:solidFill>
                <a:ea typeface="ＭＳ Ｐゴシック" charset="0"/>
              </a:rPr>
              <a:t>	</a:t>
            </a:r>
          </a:p>
          <a:p>
            <a:pPr marL="292100" indent="-292100" eaLnBrk="0" hangingPunct="0">
              <a:spcBef>
                <a:spcPct val="20000"/>
              </a:spcBef>
              <a:defRPr/>
            </a:pPr>
            <a:r>
              <a:rPr lang="en-US" b="1" dirty="0">
                <a:solidFill>
                  <a:srgbClr val="336600"/>
                </a:solidFill>
                <a:ea typeface="ＭＳ Ｐゴシック" charset="0"/>
              </a:rPr>
              <a:t> </a:t>
            </a:r>
            <a:r>
              <a:rPr lang="en-US" sz="2000" b="1" u="sng" dirty="0">
                <a:solidFill>
                  <a:srgbClr val="0000FF"/>
                </a:solidFill>
                <a:ea typeface="ＭＳ Ｐゴシック" charset="0"/>
              </a:rPr>
              <a:t>Factorial</a:t>
            </a:r>
            <a:r>
              <a:rPr lang="en-US" sz="2000" b="1" u="sng" dirty="0">
                <a:solidFill>
                  <a:srgbClr val="336600"/>
                </a:solidFill>
                <a:ea typeface="ＭＳ Ｐゴシック" charset="0"/>
              </a:rPr>
              <a:t> </a:t>
            </a:r>
            <a:r>
              <a:rPr lang="en-US" sz="2000" b="1" u="sng" dirty="0">
                <a:solidFill>
                  <a:srgbClr val="0000FF"/>
                </a:solidFill>
                <a:ea typeface="ＭＳ Ｐゴシック" charset="0"/>
              </a:rPr>
              <a:t>designs</a:t>
            </a:r>
            <a:endParaRPr lang="en-US" b="1" u="sng" dirty="0">
              <a:solidFill>
                <a:srgbClr val="0000FF"/>
              </a:solidFill>
              <a:ea typeface="ＭＳ Ｐゴシック" charset="0"/>
            </a:endParaRPr>
          </a:p>
          <a:p>
            <a:pPr marL="292100" indent="-292100" eaLnBrk="0" hangingPunct="0">
              <a:spcBef>
                <a:spcPct val="20000"/>
              </a:spcBef>
              <a:defRPr/>
            </a:pPr>
            <a:r>
              <a:rPr lang="en-US" dirty="0">
                <a:solidFill>
                  <a:srgbClr val="336600"/>
                </a:solidFill>
                <a:ea typeface="ＭＳ Ｐゴシック" charset="0"/>
              </a:rPr>
              <a:t>		</a:t>
            </a:r>
            <a:r>
              <a:rPr lang="en-US" dirty="0">
                <a:solidFill>
                  <a:srgbClr val="333333"/>
                </a:solidFill>
                <a:ea typeface="ＭＳ Ｐゴシック" charset="0"/>
              </a:rPr>
              <a:t>Categorical	- Interactions and pure insertion</a:t>
            </a:r>
          </a:p>
          <a:p>
            <a:pPr marL="292100" indent="-292100" eaLnBrk="0" hangingPunct="0">
              <a:spcBef>
                <a:spcPct val="20000"/>
              </a:spcBef>
              <a:defRPr/>
            </a:pPr>
            <a:r>
              <a:rPr lang="en-US" dirty="0">
                <a:solidFill>
                  <a:srgbClr val="333333"/>
                </a:solidFill>
                <a:ea typeface="ＭＳ Ｐゴシック" charset="0"/>
              </a:rPr>
              <a:t>		Parametric	- Linear and nonlinear interactions</a:t>
            </a:r>
          </a:p>
          <a:p>
            <a:pPr marL="292100" indent="-292100" eaLnBrk="0" hangingPunct="0">
              <a:spcBef>
                <a:spcPct val="20000"/>
              </a:spcBef>
              <a:defRPr/>
            </a:pPr>
            <a:r>
              <a:rPr lang="en-US" dirty="0">
                <a:solidFill>
                  <a:srgbClr val="333333"/>
                </a:solidFill>
                <a:ea typeface="ＭＳ Ｐゴシック" charset="0"/>
              </a:rPr>
              <a:t>				- Psychophysiological Interactions (PPI)</a:t>
            </a:r>
          </a:p>
          <a:p>
            <a:pPr marL="292100" indent="-292100" eaLnBrk="0" hangingPunct="0">
              <a:spcBef>
                <a:spcPct val="20000"/>
              </a:spcBef>
              <a:defRPr/>
            </a:pPr>
            <a:endParaRPr lang="en-US" dirty="0">
              <a:solidFill>
                <a:srgbClr val="333333"/>
              </a:solidFill>
              <a:ea typeface="ＭＳ Ｐゴシック" charset="0"/>
            </a:endParaRPr>
          </a:p>
        </p:txBody>
      </p:sp>
      <p:sp>
        <p:nvSpPr>
          <p:cNvPr id="50" name="Text Box 5">
            <a:extLst>
              <a:ext uri="{FF2B5EF4-FFF2-40B4-BE49-F238E27FC236}">
                <a16:creationId xmlns:a16="http://schemas.microsoft.com/office/drawing/2014/main" id="{1C695C04-BB64-8945-80EB-C13B7D70A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8810" y="1854746"/>
            <a:ext cx="189589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sz="1800" b="1" i="1" dirty="0">
                <a:solidFill>
                  <a:schemeClr val="accent2"/>
                </a:solidFill>
                <a:latin typeface="Times New Roman" pitchFamily="18" charset="0"/>
              </a:rPr>
              <a:t>Task A – Task B</a:t>
            </a:r>
          </a:p>
        </p:txBody>
      </p:sp>
      <p:sp>
        <p:nvSpPr>
          <p:cNvPr id="51" name="Text Box 6">
            <a:extLst>
              <a:ext uri="{FF2B5EF4-FFF2-40B4-BE49-F238E27FC236}">
                <a16:creationId xmlns:a16="http://schemas.microsoft.com/office/drawing/2014/main" id="{B6220494-F73E-4F4F-AA67-C99248F5F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8112" y="3509228"/>
            <a:ext cx="1322387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a </a:t>
            </a:r>
            <a:r>
              <a:rPr lang="en-GB" sz="1400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A</a:t>
            </a:r>
            <a:r>
              <a:rPr lang="en-GB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 A </a:t>
            </a:r>
            <a:r>
              <a:rPr lang="en-GB" sz="2400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A</a:t>
            </a:r>
            <a:r>
              <a:rPr lang="en-GB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 </a:t>
            </a:r>
            <a:r>
              <a:rPr lang="en-GB" sz="3200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587801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0B4F7FFB-7374-A94F-825F-2DA63044B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5526" y="307171"/>
            <a:ext cx="6377940" cy="1293028"/>
          </a:xfrm>
        </p:spPr>
        <p:txBody>
          <a:bodyPr/>
          <a:lstStyle/>
          <a:p>
            <a:r>
              <a:rPr kumimoji="1" lang="en-GB" altLang="zh-TW" b="1" dirty="0"/>
              <a:t>Subtraction: </a:t>
            </a:r>
            <a:endParaRPr kumimoji="1" lang="zh-TW" altLang="en-US" b="1" dirty="0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57CB83AB-29BA-244B-BCD9-583D554E0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54" y="1313793"/>
            <a:ext cx="8224345" cy="5346715"/>
          </a:xfrm>
        </p:spPr>
        <p:txBody>
          <a:bodyPr/>
          <a:lstStyle/>
          <a:p>
            <a:r>
              <a:rPr kumimoji="1" lang="en-GB" altLang="zh-TW" dirty="0"/>
              <a:t>Two task conditions differing in the process of interest</a:t>
            </a:r>
          </a:p>
          <a:p>
            <a:pPr lvl="1"/>
            <a:r>
              <a:rPr lang="en-US" altLang="zh-TW" dirty="0"/>
              <a:t>Task condition 1: evokes process of interest</a:t>
            </a:r>
          </a:p>
          <a:p>
            <a:pPr lvl="1"/>
            <a:r>
              <a:rPr kumimoji="1" lang="en-US" altLang="zh-TW" dirty="0"/>
              <a:t>Task condition 2: evokes all but the process of interest</a:t>
            </a:r>
          </a:p>
          <a:p>
            <a:pPr marL="457200" lvl="1" indent="0">
              <a:buNone/>
            </a:pPr>
            <a:endParaRPr kumimoji="1" lang="en-US" altLang="zh-TW" dirty="0"/>
          </a:p>
          <a:p>
            <a:r>
              <a:rPr lang="en-GB" sz="1800" dirty="0"/>
              <a:t>If the experiment, is looking at the neuronal structures underlying a single process called </a:t>
            </a:r>
            <a:r>
              <a:rPr lang="en-GB" sz="1800" b="1" dirty="0"/>
              <a:t>‘</a:t>
            </a:r>
            <a:r>
              <a:rPr lang="en-GB" sz="1800" b="1" dirty="0">
                <a:solidFill>
                  <a:srgbClr val="FF40FF"/>
                </a:solidFill>
              </a:rPr>
              <a:t>N</a:t>
            </a:r>
            <a:r>
              <a:rPr lang="en-GB" sz="1800" b="1" dirty="0"/>
              <a:t>’ </a:t>
            </a:r>
            <a:r>
              <a:rPr lang="en-GB" sz="1800" dirty="0"/>
              <a:t>…</a:t>
            </a:r>
          </a:p>
          <a:p>
            <a:endParaRPr lang="en-GB" sz="1800" dirty="0"/>
          </a:p>
          <a:p>
            <a:pPr marL="0" indent="0">
              <a:buNone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Subtraction:    [Task A]      –          [Task B]</a:t>
            </a:r>
            <a:endParaRPr lang="en-GB" sz="20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2000" dirty="0"/>
              <a:t>Subtraction: [task with </a:t>
            </a:r>
            <a:r>
              <a:rPr lang="en-GB" sz="2000" b="1" dirty="0">
                <a:solidFill>
                  <a:srgbClr val="FF3FBF"/>
                </a:solidFill>
              </a:rPr>
              <a:t>N</a:t>
            </a:r>
            <a:r>
              <a:rPr lang="en-GB" sz="2000" dirty="0"/>
              <a:t>] – [matched task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without N</a:t>
            </a:r>
            <a:r>
              <a:rPr lang="en-GB" sz="2000" dirty="0"/>
              <a:t>] = </a:t>
            </a:r>
            <a:r>
              <a:rPr lang="en-GB" sz="2800" b="1" dirty="0">
                <a:solidFill>
                  <a:srgbClr val="FF40FF"/>
                </a:solidFill>
              </a:rPr>
              <a:t>N</a:t>
            </a:r>
            <a:endParaRPr lang="en-GB" sz="2000" b="1" dirty="0">
              <a:solidFill>
                <a:srgbClr val="FF40FF"/>
              </a:solidFill>
            </a:endParaRPr>
          </a:p>
          <a:p>
            <a:endParaRPr lang="en-GB" sz="2400" b="1" dirty="0">
              <a:solidFill>
                <a:srgbClr val="FF40FF"/>
              </a:solidFill>
            </a:endParaRPr>
          </a:p>
          <a:p>
            <a:endParaRPr lang="en-GB" sz="2400" b="1" dirty="0">
              <a:solidFill>
                <a:srgbClr val="FF40FF"/>
              </a:solidFill>
            </a:endParaRPr>
          </a:p>
          <a:p>
            <a:endParaRPr lang="en-GB" sz="2400" b="1" dirty="0">
              <a:solidFill>
                <a:srgbClr val="FF40FF"/>
              </a:solidFill>
            </a:endParaRPr>
          </a:p>
          <a:p>
            <a:pPr marL="457200" lvl="1" indent="0">
              <a:buNone/>
            </a:pPr>
            <a:endParaRPr kumimoji="1" lang="en-US" altLang="zh-TW" dirty="0"/>
          </a:p>
          <a:p>
            <a:pPr marL="457200" lvl="1" indent="0">
              <a:buNone/>
            </a:pPr>
            <a:endParaRPr kumimoji="1" lang="en-GB" altLang="zh-TW" dirty="0"/>
          </a:p>
        </p:txBody>
      </p:sp>
      <p:pic>
        <p:nvPicPr>
          <p:cNvPr id="7" name="圖片 3" descr="Screen Shot 2017-01-13 at 6.00.58 PM.png">
            <a:extLst>
              <a:ext uri="{FF2B5EF4-FFF2-40B4-BE49-F238E27FC236}">
                <a16:creationId xmlns:a16="http://schemas.microsoft.com/office/drawing/2014/main" id="{69DD03F0-B910-D74B-8355-0443D1281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248" y="4647081"/>
            <a:ext cx="2674884" cy="2081118"/>
          </a:xfrm>
          <a:prstGeom prst="rect">
            <a:avLst/>
          </a:prstGeom>
        </p:spPr>
      </p:pic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2F0643E2-1A1C-B14F-9AE4-B3189ADA96FE}"/>
              </a:ext>
            </a:extLst>
          </p:cNvPr>
          <p:cNvSpPr txBox="1">
            <a:spLocks/>
          </p:cNvSpPr>
          <p:nvPr/>
        </p:nvSpPr>
        <p:spPr>
          <a:xfrm>
            <a:off x="310055" y="5129048"/>
            <a:ext cx="4917296" cy="1531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GB" altLang="zh-TW" sz="1800" dirty="0"/>
              <a:t>Assumption of ‘pure insertion’</a:t>
            </a:r>
          </a:p>
          <a:p>
            <a:pPr lvl="1"/>
            <a:r>
              <a:rPr lang="en-GB" altLang="zh-TW" sz="1600" dirty="0"/>
              <a:t>Two (or more) conditions can be cognitively added with no interactions among the cognitive components of a task (</a:t>
            </a:r>
            <a:r>
              <a:rPr lang="en-GB" altLang="zh-TW" sz="1600" dirty="0" err="1"/>
              <a:t>Amaro</a:t>
            </a:r>
            <a:r>
              <a:rPr lang="en-GB" altLang="zh-TW" sz="1600" dirty="0"/>
              <a:t> &amp; Barker, 2006)</a:t>
            </a:r>
          </a:p>
          <a:p>
            <a:pPr lvl="1"/>
            <a:endParaRPr kumimoji="1" lang="en-GB" altLang="zh-TW" sz="1600" dirty="0"/>
          </a:p>
        </p:txBody>
      </p:sp>
    </p:spTree>
    <p:extLst>
      <p:ext uri="{BB962C8B-B14F-4D97-AF65-F5344CB8AC3E}">
        <p14:creationId xmlns:p14="http://schemas.microsoft.com/office/powerpoint/2010/main" val="3296431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0">
            <a:extLst>
              <a:ext uri="{FF2B5EF4-FFF2-40B4-BE49-F238E27FC236}">
                <a16:creationId xmlns:a16="http://schemas.microsoft.com/office/drawing/2014/main" id="{4E30E6AF-74A7-A246-9E14-86B6803C7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9660"/>
            <a:ext cx="9144000" cy="11873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83527" tIns="41031" rIns="83527" bIns="41031" anchor="ctr"/>
          <a:lstStyle/>
          <a:p>
            <a:pPr algn="ctr">
              <a:defRPr/>
            </a:pPr>
            <a:r>
              <a:rPr lang="en-US" sz="3600" dirty="0">
                <a:solidFill>
                  <a:schemeClr val="tx2"/>
                </a:solidFill>
                <a:ea typeface="ＭＳ Ｐゴシック" charset="0"/>
              </a:rPr>
              <a:t>Cognitive subtraction: Interpretations</a:t>
            </a:r>
          </a:p>
        </p:txBody>
      </p:sp>
      <p:sp>
        <p:nvSpPr>
          <p:cNvPr id="6" name="Rectangle 89">
            <a:extLst>
              <a:ext uri="{FF2B5EF4-FFF2-40B4-BE49-F238E27FC236}">
                <a16:creationId xmlns:a16="http://schemas.microsoft.com/office/drawing/2014/main" id="{CB04D40C-B427-3644-AABE-B21D83E38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3013" y="1054385"/>
            <a:ext cx="7183681" cy="94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527" tIns="41031" rIns="83527" bIns="41031">
            <a:spAutoFit/>
          </a:bodyPr>
          <a:lstStyle/>
          <a:p>
            <a:pPr marL="168524" indent="-168524" eaLnBrk="0" hangingPunct="0">
              <a:lnSpc>
                <a:spcPct val="120000"/>
              </a:lnSpc>
              <a:defRPr/>
            </a:pPr>
            <a:r>
              <a:rPr lang="en-US" sz="2000" b="1" dirty="0">
                <a:solidFill>
                  <a:srgbClr val="333333"/>
                </a:solidFill>
                <a:latin typeface="Times New Roman" charset="0"/>
                <a:ea typeface="ＭＳ Ｐゴシック" charset="0"/>
              </a:rPr>
              <a:t>Question: </a:t>
            </a:r>
          </a:p>
          <a:p>
            <a:pPr marL="168524" indent="-168524" eaLnBrk="0" hangingPunct="0">
              <a:lnSpc>
                <a:spcPct val="120000"/>
              </a:lnSpc>
              <a:defRPr/>
            </a:pPr>
            <a:r>
              <a:rPr lang="en-US" sz="2000" b="1" dirty="0">
                <a:solidFill>
                  <a:srgbClr val="333333"/>
                </a:solidFill>
                <a:latin typeface="Times New Roman" charset="0"/>
                <a:ea typeface="ＭＳ Ｐゴシック" charset="0"/>
              </a:rPr>
              <a:t>	Which neural structures support </a:t>
            </a:r>
            <a:r>
              <a:rPr lang="en-US" sz="2000" b="1" dirty="0">
                <a:solidFill>
                  <a:srgbClr val="0000FF"/>
                </a:solidFill>
                <a:latin typeface="Times New Roman" charset="0"/>
                <a:ea typeface="ＭＳ Ｐゴシック" charset="0"/>
              </a:rPr>
              <a:t>face recognition</a:t>
            </a:r>
            <a:r>
              <a:rPr lang="en-US" sz="2000" b="1" dirty="0">
                <a:solidFill>
                  <a:srgbClr val="333333"/>
                </a:solidFill>
                <a:latin typeface="Times New Roman" charset="0"/>
                <a:ea typeface="ＭＳ Ｐゴシック" charset="0"/>
              </a:rPr>
              <a:t>?</a:t>
            </a:r>
          </a:p>
          <a:p>
            <a:pPr marL="168524" indent="-168524" eaLnBrk="0" hangingPunct="0">
              <a:defRPr/>
            </a:pPr>
            <a:endParaRPr lang="en-GB" sz="831" dirty="0">
              <a:solidFill>
                <a:srgbClr val="333333"/>
              </a:solidFill>
              <a:latin typeface="Times New Roman" charset="0"/>
              <a:ea typeface="ＭＳ Ｐゴシック" charset="0"/>
            </a:endParaRPr>
          </a:p>
        </p:txBody>
      </p:sp>
      <p:grpSp>
        <p:nvGrpSpPr>
          <p:cNvPr id="7" name="Group 24">
            <a:extLst>
              <a:ext uri="{FF2B5EF4-FFF2-40B4-BE49-F238E27FC236}">
                <a16:creationId xmlns:a16="http://schemas.microsoft.com/office/drawing/2014/main" id="{A32450AE-C71E-1642-934B-8A6453AC2F6B}"/>
              </a:ext>
            </a:extLst>
          </p:cNvPr>
          <p:cNvGrpSpPr>
            <a:grpSpLocks/>
          </p:cNvGrpSpPr>
          <p:nvPr/>
        </p:nvGrpSpPr>
        <p:grpSpPr bwMode="auto">
          <a:xfrm>
            <a:off x="717305" y="5271166"/>
            <a:ext cx="7709389" cy="1513742"/>
            <a:chOff x="36" y="1071"/>
            <a:chExt cx="5261" cy="1033"/>
          </a:xfrm>
        </p:grpSpPr>
        <p:grpSp>
          <p:nvGrpSpPr>
            <p:cNvPr id="8" name="Group 93">
              <a:extLst>
                <a:ext uri="{FF2B5EF4-FFF2-40B4-BE49-F238E27FC236}">
                  <a16:creationId xmlns:a16="http://schemas.microsoft.com/office/drawing/2014/main" id="{0F6774B2-980E-D549-B341-ADF0E4C52A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" y="1071"/>
              <a:ext cx="5261" cy="1005"/>
              <a:chOff x="36" y="935"/>
              <a:chExt cx="5261" cy="1005"/>
            </a:xfrm>
          </p:grpSpPr>
          <p:sp useBgFill="1">
            <p:nvSpPr>
              <p:cNvPr id="10" name="Text Box 18">
                <a:extLst>
                  <a:ext uri="{FF2B5EF4-FFF2-40B4-BE49-F238E27FC236}">
                    <a16:creationId xmlns:a16="http://schemas.microsoft.com/office/drawing/2014/main" id="{C5DBC937-3862-F244-9F61-89BC837AD7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85" y="1456"/>
                <a:ext cx="2812" cy="257"/>
              </a:xfrm>
              <a:prstGeom prst="rect">
                <a:avLst/>
              </a:pr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1846" dirty="0">
                    <a:solidFill>
                      <a:srgbClr val="333333"/>
                    </a:solidFill>
                    <a:latin typeface="Times New Roman" charset="0"/>
                    <a:ea typeface="ＭＳ Ｐゴシック" charset="0"/>
                    <a:sym typeface="Wingdings" charset="0"/>
                  </a:rPr>
                  <a:t>           Several components differ!                             </a:t>
                </a:r>
              </a:p>
            </p:txBody>
          </p:sp>
          <p:sp>
            <p:nvSpPr>
              <p:cNvPr id="11" name="Text Box 20">
                <a:extLst>
                  <a:ext uri="{FF2B5EF4-FFF2-40B4-BE49-F238E27FC236}">
                    <a16:creationId xmlns:a16="http://schemas.microsoft.com/office/drawing/2014/main" id="{4677DD61-5EEA-074C-9C7C-82A50439ED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" y="935"/>
                <a:ext cx="1215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07763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de-DE" sz="1846" b="1" dirty="0" err="1">
                    <a:solidFill>
                      <a:srgbClr val="333333"/>
                    </a:solidFill>
                    <a:latin typeface="Times New Roman" charset="0"/>
                    <a:ea typeface="ＭＳ Ｐゴシック" charset="0"/>
                  </a:rPr>
                  <a:t>Distant</a:t>
                </a:r>
                <a:r>
                  <a:rPr lang="de-DE" sz="1846" b="1" dirty="0">
                    <a:solidFill>
                      <a:srgbClr val="333333"/>
                    </a:solidFill>
                    <a:latin typeface="Times New Roman" charset="0"/>
                    <a:ea typeface="ＭＳ Ｐゴシック" charset="0"/>
                  </a:rPr>
                  <a:t> </a:t>
                </a:r>
                <a:r>
                  <a:rPr lang="de-DE" sz="1846" b="1" dirty="0" err="1">
                    <a:solidFill>
                      <a:srgbClr val="333333"/>
                    </a:solidFill>
                    <a:latin typeface="Times New Roman" charset="0"/>
                    <a:ea typeface="ＭＳ Ｐゴシック" charset="0"/>
                  </a:rPr>
                  <a:t>stimuli</a:t>
                </a:r>
                <a:endParaRPr lang="de-DE" sz="1846" b="1" dirty="0">
                  <a:solidFill>
                    <a:srgbClr val="333333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pic>
            <p:nvPicPr>
              <p:cNvPr id="12" name="Picture 16" descr="sbic10">
                <a:extLst>
                  <a:ext uri="{FF2B5EF4-FFF2-40B4-BE49-F238E27FC236}">
                    <a16:creationId xmlns:a16="http://schemas.microsoft.com/office/drawing/2014/main" id="{6484B04E-8DB2-F94C-8B71-132FA00070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15" y="1208"/>
                <a:ext cx="680" cy="73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chemeClr val="bg2">
                    <a:alpha val="74997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 Box 78">
                <a:extLst>
                  <a:ext uri="{FF2B5EF4-FFF2-40B4-BE49-F238E27FC236}">
                    <a16:creationId xmlns:a16="http://schemas.microsoft.com/office/drawing/2014/main" id="{C62BB6C8-4CAB-8149-A43C-D6072AD224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" y="1402"/>
                <a:ext cx="291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sz="1662">
                    <a:latin typeface="Times New Roman" charset="0"/>
                    <a:ea typeface="ＭＳ Ｐゴシック" charset="0"/>
                  </a:rPr>
                  <a:t>vs.</a:t>
                </a:r>
              </a:p>
            </p:txBody>
          </p:sp>
        </p:grpSp>
        <p:pic>
          <p:nvPicPr>
            <p:cNvPr id="9" name="Picture 1">
              <a:extLst>
                <a:ext uri="{FF2B5EF4-FFF2-40B4-BE49-F238E27FC236}">
                  <a16:creationId xmlns:a16="http://schemas.microsoft.com/office/drawing/2014/main" id="{8BDC171F-D4C9-AE4F-A09D-BE0AEA834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" y="1344"/>
              <a:ext cx="771" cy="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26">
            <a:extLst>
              <a:ext uri="{FF2B5EF4-FFF2-40B4-BE49-F238E27FC236}">
                <a16:creationId xmlns:a16="http://schemas.microsoft.com/office/drawing/2014/main" id="{6A26C7B8-786D-F049-98D9-02BC68673839}"/>
              </a:ext>
            </a:extLst>
          </p:cNvPr>
          <p:cNvGrpSpPr>
            <a:grpSpLocks/>
          </p:cNvGrpSpPr>
          <p:nvPr/>
        </p:nvGrpSpPr>
        <p:grpSpPr bwMode="auto">
          <a:xfrm>
            <a:off x="717305" y="3601877"/>
            <a:ext cx="8042031" cy="1670539"/>
            <a:chOff x="36" y="3203"/>
            <a:chExt cx="5488" cy="1140"/>
          </a:xfrm>
        </p:grpSpPr>
        <p:grpSp>
          <p:nvGrpSpPr>
            <p:cNvPr id="15" name="Group 95">
              <a:extLst>
                <a:ext uri="{FF2B5EF4-FFF2-40B4-BE49-F238E27FC236}">
                  <a16:creationId xmlns:a16="http://schemas.microsoft.com/office/drawing/2014/main" id="{1546E03D-C3A3-F24D-BF73-84486980BA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" y="3203"/>
              <a:ext cx="5488" cy="1140"/>
              <a:chOff x="36" y="3203"/>
              <a:chExt cx="5488" cy="1140"/>
            </a:xfrm>
          </p:grpSpPr>
          <p:sp>
            <p:nvSpPr>
              <p:cNvPr id="18" name="Text Box 53">
                <a:extLst>
                  <a:ext uri="{FF2B5EF4-FFF2-40B4-BE49-F238E27FC236}">
                    <a16:creationId xmlns:a16="http://schemas.microsoft.com/office/drawing/2014/main" id="{FB81BC8C-F172-F542-AC59-46485411C7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4" y="3615"/>
                <a:ext cx="3130" cy="2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de-DE" sz="2215">
                    <a:solidFill>
                      <a:srgbClr val="336600"/>
                    </a:solidFill>
                    <a:latin typeface="Corbel" charset="0"/>
                    <a:ea typeface="ＭＳ Ｐゴシック" charset="0"/>
                  </a:rPr>
                  <a:t>  </a:t>
                </a:r>
                <a:r>
                  <a:rPr lang="de-DE" sz="1846">
                    <a:solidFill>
                      <a:srgbClr val="333333"/>
                    </a:solidFill>
                    <a:latin typeface="Times New Roman" charset="0"/>
                    <a:ea typeface="ＭＳ Ｐゴシック" charset="0"/>
                    <a:sym typeface="Wingdings" charset="0"/>
                  </a:rPr>
                  <a:t>           Interaction of process and task?</a:t>
                </a:r>
              </a:p>
            </p:txBody>
          </p:sp>
          <p:sp>
            <p:nvSpPr>
              <p:cNvPr id="19" name="Text Box 75">
                <a:extLst>
                  <a:ext uri="{FF2B5EF4-FFF2-40B4-BE49-F238E27FC236}">
                    <a16:creationId xmlns:a16="http://schemas.microsoft.com/office/drawing/2014/main" id="{47A98F91-8710-AB47-90A8-26FA934835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" y="3203"/>
                <a:ext cx="2495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07763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de-DE" sz="1846" b="1" dirty="0">
                    <a:solidFill>
                      <a:srgbClr val="333333"/>
                    </a:solidFill>
                    <a:latin typeface="Times New Roman" charset="0"/>
                    <a:ea typeface="ＭＳ Ｐゴシック" charset="0"/>
                  </a:rPr>
                  <a:t>Same </a:t>
                </a:r>
                <a:r>
                  <a:rPr lang="de-DE" sz="1846" b="1" dirty="0" err="1">
                    <a:solidFill>
                      <a:srgbClr val="333333"/>
                    </a:solidFill>
                    <a:latin typeface="Times New Roman" charset="0"/>
                    <a:ea typeface="ＭＳ Ｐゴシック" charset="0"/>
                  </a:rPr>
                  <a:t>stimulus</a:t>
                </a:r>
                <a:r>
                  <a:rPr lang="de-DE" sz="1846" b="1" dirty="0">
                    <a:solidFill>
                      <a:srgbClr val="333333"/>
                    </a:solidFill>
                    <a:latin typeface="Times New Roman" charset="0"/>
                    <a:ea typeface="ＭＳ Ｐゴシック" charset="0"/>
                  </a:rPr>
                  <a:t>, different </a:t>
                </a:r>
                <a:r>
                  <a:rPr lang="de-DE" sz="1846" b="1" dirty="0" err="1">
                    <a:solidFill>
                      <a:srgbClr val="333333"/>
                    </a:solidFill>
                    <a:latin typeface="Times New Roman" charset="0"/>
                    <a:ea typeface="ＭＳ Ｐゴシック" charset="0"/>
                  </a:rPr>
                  <a:t>tasks</a:t>
                </a:r>
                <a:endParaRPr lang="de-DE" sz="1846" b="1" dirty="0">
                  <a:solidFill>
                    <a:srgbClr val="333333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0" name="Text Box 80">
                <a:extLst>
                  <a:ext uri="{FF2B5EF4-FFF2-40B4-BE49-F238E27FC236}">
                    <a16:creationId xmlns:a16="http://schemas.microsoft.com/office/drawing/2014/main" id="{2B4005E7-48D3-2E43-B6D4-218BC416C3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7" y="3661"/>
                <a:ext cx="327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sz="1662" dirty="0">
                    <a:latin typeface="Times New Roman" charset="0"/>
                    <a:ea typeface="ＭＳ Ｐゴシック" charset="0"/>
                  </a:rPr>
                  <a:t> vs.</a:t>
                </a:r>
              </a:p>
            </p:txBody>
          </p:sp>
          <p:sp>
            <p:nvSpPr>
              <p:cNvPr id="21" name="Text Box 84">
                <a:extLst>
                  <a:ext uri="{FF2B5EF4-FFF2-40B4-BE49-F238E27FC236}">
                    <a16:creationId xmlns:a16="http://schemas.microsoft.com/office/drawing/2014/main" id="{49BFDA22-0497-624C-98BA-F2FD9571E3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" y="4125"/>
                <a:ext cx="2071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sz="1477">
                    <a:solidFill>
                      <a:srgbClr val="0000FF"/>
                    </a:solidFill>
                    <a:latin typeface="Times New Roman" charset="0"/>
                    <a:ea typeface="ＭＳ Ｐゴシック" charset="0"/>
                  </a:rPr>
                  <a:t>Name the person!         Name gender!</a:t>
                </a:r>
                <a:endParaRPr lang="en-US" sz="1477">
                  <a:solidFill>
                    <a:srgbClr val="0000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</p:grpSp>
        <p:pic>
          <p:nvPicPr>
            <p:cNvPr id="16" name="Picture 27">
              <a:extLst>
                <a:ext uri="{FF2B5EF4-FFF2-40B4-BE49-F238E27FC236}">
                  <a16:creationId xmlns:a16="http://schemas.microsoft.com/office/drawing/2014/main" id="{9E9A58BE-975B-0F41-80E8-6001734C8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" y="3430"/>
              <a:ext cx="726" cy="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9">
              <a:extLst>
                <a:ext uri="{FF2B5EF4-FFF2-40B4-BE49-F238E27FC236}">
                  <a16:creationId xmlns:a16="http://schemas.microsoft.com/office/drawing/2014/main" id="{2E7B90CB-8FD5-1C4A-955A-9FC4E4279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" y="3430"/>
              <a:ext cx="726" cy="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5">
            <a:extLst>
              <a:ext uri="{FF2B5EF4-FFF2-40B4-BE49-F238E27FC236}">
                <a16:creationId xmlns:a16="http://schemas.microsoft.com/office/drawing/2014/main" id="{B8D34B63-159D-1446-9C56-D9B6287A39EA}"/>
              </a:ext>
            </a:extLst>
          </p:cNvPr>
          <p:cNvGrpSpPr>
            <a:grpSpLocks/>
          </p:cNvGrpSpPr>
          <p:nvPr/>
        </p:nvGrpSpPr>
        <p:grpSpPr bwMode="auto">
          <a:xfrm>
            <a:off x="717305" y="1863932"/>
            <a:ext cx="8906608" cy="1672004"/>
            <a:chOff x="36" y="2137"/>
            <a:chExt cx="6078" cy="1141"/>
          </a:xfrm>
        </p:grpSpPr>
        <p:grpSp>
          <p:nvGrpSpPr>
            <p:cNvPr id="23" name="Group 94">
              <a:extLst>
                <a:ext uri="{FF2B5EF4-FFF2-40B4-BE49-F238E27FC236}">
                  <a16:creationId xmlns:a16="http://schemas.microsoft.com/office/drawing/2014/main" id="{EB65422F-F70B-A844-8D61-5DD3DE1AD0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" y="2137"/>
              <a:ext cx="6078" cy="1141"/>
              <a:chOff x="36" y="2023"/>
              <a:chExt cx="6078" cy="1141"/>
            </a:xfrm>
          </p:grpSpPr>
          <p:sp>
            <p:nvSpPr>
              <p:cNvPr id="26" name="Text Box 10">
                <a:extLst>
                  <a:ext uri="{FF2B5EF4-FFF2-40B4-BE49-F238E27FC236}">
                    <a16:creationId xmlns:a16="http://schemas.microsoft.com/office/drawing/2014/main" id="{DC2FD1CA-E929-0440-93C5-DBDC97EAC6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85" y="2500"/>
                <a:ext cx="3629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de-DE" sz="1846">
                    <a:solidFill>
                      <a:srgbClr val="333333"/>
                    </a:solidFill>
                    <a:latin typeface="Times New Roman" charset="0"/>
                    <a:ea typeface="ＭＳ Ｐゴシック" charset="0"/>
                    <a:sym typeface="Wingdings" charset="0"/>
                  </a:rPr>
                  <a:t> 	  P implicit in control task?</a:t>
                </a:r>
                <a:endParaRPr lang="de-DE" sz="1846">
                  <a:solidFill>
                    <a:srgbClr val="333333"/>
                  </a:solidFill>
                  <a:latin typeface="Times New Roman" charset="0"/>
                  <a:ea typeface="ＭＳ Ｐゴシック" charset="0"/>
                  <a:sym typeface="Wingdings 3" charset="0"/>
                </a:endParaRPr>
              </a:p>
            </p:txBody>
          </p:sp>
          <p:sp>
            <p:nvSpPr>
              <p:cNvPr id="27" name="Text Box 74">
                <a:extLst>
                  <a:ext uri="{FF2B5EF4-FFF2-40B4-BE49-F238E27FC236}">
                    <a16:creationId xmlns:a16="http://schemas.microsoft.com/office/drawing/2014/main" id="{75E3E634-F003-4149-88F3-B67709A76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" y="2023"/>
                <a:ext cx="1215" cy="2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07763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de-DE" sz="1846" b="1" dirty="0" err="1">
                    <a:solidFill>
                      <a:srgbClr val="333333"/>
                    </a:solidFill>
                    <a:latin typeface="Times New Roman" charset="0"/>
                    <a:ea typeface="ＭＳ Ｐゴシック" charset="0"/>
                  </a:rPr>
                  <a:t>Related</a:t>
                </a:r>
                <a:r>
                  <a:rPr lang="de-DE" sz="1846" b="1" dirty="0">
                    <a:solidFill>
                      <a:srgbClr val="333333"/>
                    </a:solidFill>
                    <a:latin typeface="Times New Roman" charset="0"/>
                    <a:ea typeface="ＭＳ Ｐゴシック" charset="0"/>
                  </a:rPr>
                  <a:t> </a:t>
                </a:r>
                <a:r>
                  <a:rPr lang="de-DE" sz="1846" b="1" dirty="0" err="1">
                    <a:solidFill>
                      <a:srgbClr val="333333"/>
                    </a:solidFill>
                    <a:latin typeface="Times New Roman" charset="0"/>
                    <a:ea typeface="ＭＳ Ｐゴシック" charset="0"/>
                  </a:rPr>
                  <a:t>stimuli</a:t>
                </a:r>
                <a:endParaRPr lang="de-DE" sz="1846" b="1" dirty="0">
                  <a:solidFill>
                    <a:srgbClr val="333333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8" name="Text Box 79">
                <a:extLst>
                  <a:ext uri="{FF2B5EF4-FFF2-40B4-BE49-F238E27FC236}">
                    <a16:creationId xmlns:a16="http://schemas.microsoft.com/office/drawing/2014/main" id="{00A08B58-E684-7049-B640-914A9A4182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7" y="2523"/>
                <a:ext cx="327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sz="1662" dirty="0">
                    <a:latin typeface="Times New Roman" charset="0"/>
                    <a:ea typeface="ＭＳ Ｐゴシック" charset="0"/>
                  </a:rPr>
                  <a:t> vs.</a:t>
                </a:r>
              </a:p>
            </p:txBody>
          </p:sp>
          <p:sp>
            <p:nvSpPr>
              <p:cNvPr id="29" name="Text Box 83">
                <a:extLst>
                  <a:ext uri="{FF2B5EF4-FFF2-40B4-BE49-F238E27FC236}">
                    <a16:creationId xmlns:a16="http://schemas.microsoft.com/office/drawing/2014/main" id="{B9EA282A-BE7E-514B-9ABB-634DC50713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" y="2946"/>
                <a:ext cx="1451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GB" sz="1477">
                    <a:solidFill>
                      <a:srgbClr val="0000FF"/>
                    </a:solidFill>
                    <a:latin typeface="Times New Roman" charset="0"/>
                    <a:cs typeface="Arial" charset="0"/>
                  </a:rPr>
                  <a:t>Meryl Streep	Mum?!</a:t>
                </a:r>
                <a:endParaRPr lang="en-US" sz="1477">
                  <a:solidFill>
                    <a:srgbClr val="0000FF"/>
                  </a:solidFill>
                  <a:latin typeface="Times New Roman" charset="0"/>
                  <a:cs typeface="Arial" charset="0"/>
                </a:endParaRPr>
              </a:p>
            </p:txBody>
          </p:sp>
        </p:grpSp>
        <p:pic>
          <p:nvPicPr>
            <p:cNvPr id="24" name="Picture 26">
              <a:extLst>
                <a:ext uri="{FF2B5EF4-FFF2-40B4-BE49-F238E27FC236}">
                  <a16:creationId xmlns:a16="http://schemas.microsoft.com/office/drawing/2014/main" id="{623E03FE-69FB-5E45-A64B-4A3F94C96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" y="2354"/>
              <a:ext cx="771" cy="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1" descr="aurilla gibbs">
              <a:extLst>
                <a:ext uri="{FF2B5EF4-FFF2-40B4-BE49-F238E27FC236}">
                  <a16:creationId xmlns:a16="http://schemas.microsoft.com/office/drawing/2014/main" id="{881F4EDD-755C-7748-900E-0803256125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73" r="26997" b="20364"/>
            <a:stretch>
              <a:fillRect/>
            </a:stretch>
          </p:blipFill>
          <p:spPr bwMode="auto">
            <a:xfrm>
              <a:off x="1342" y="2341"/>
              <a:ext cx="542" cy="7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043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3" descr="factorial.png">
            <a:extLst>
              <a:ext uri="{FF2B5EF4-FFF2-40B4-BE49-F238E27FC236}">
                <a16:creationId xmlns:a16="http://schemas.microsoft.com/office/drawing/2014/main" id="{DF651544-5585-0B42-8EA6-A6BC5E3B8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43" y="4075757"/>
            <a:ext cx="5015345" cy="2805787"/>
          </a:xfrm>
          <a:prstGeom prst="rect">
            <a:avLst/>
          </a:prstGeo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8F12D133-93EE-0B42-89B2-5B1DB1548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228472"/>
            <a:ext cx="6377940" cy="1293028"/>
          </a:xfrm>
        </p:spPr>
        <p:txBody>
          <a:bodyPr/>
          <a:lstStyle/>
          <a:p>
            <a:r>
              <a:rPr kumimoji="1" lang="en-GB" altLang="zh-TW" b="1" dirty="0"/>
              <a:t>Factorial: </a:t>
            </a:r>
            <a:endParaRPr kumimoji="1" lang="zh-TW" altLang="en-US" b="1" dirty="0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C5898309-40B0-F14C-B039-68AFC531B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86" y="1379349"/>
            <a:ext cx="8562814" cy="5250179"/>
          </a:xfrm>
        </p:spPr>
        <p:txBody>
          <a:bodyPr>
            <a:normAutofit/>
          </a:bodyPr>
          <a:lstStyle/>
          <a:p>
            <a:r>
              <a:rPr kumimoji="1" lang="en-GB" altLang="zh-TW" dirty="0"/>
              <a:t>Two or more variables (or factors) and the different levels of each variable are matched </a:t>
            </a:r>
          </a:p>
          <a:p>
            <a:endParaRPr kumimoji="1" lang="en-GB" altLang="zh-TW" dirty="0"/>
          </a:p>
          <a:p>
            <a:r>
              <a:rPr kumimoji="1" lang="en-GB" altLang="zh-TW" dirty="0"/>
              <a:t>Test for </a:t>
            </a:r>
            <a:r>
              <a:rPr kumimoji="1" lang="en-GB" altLang="zh-TW" b="1" dirty="0"/>
              <a:t>interactions</a:t>
            </a:r>
            <a:r>
              <a:rPr kumimoji="1" lang="en-GB" altLang="zh-TW" dirty="0"/>
              <a:t> explicitly </a:t>
            </a:r>
          </a:p>
          <a:p>
            <a:endParaRPr kumimoji="1" lang="en-GB" altLang="zh-TW" dirty="0"/>
          </a:p>
          <a:p>
            <a:r>
              <a:rPr lang="en-GB" altLang="zh-TW" i="1" dirty="0"/>
              <a:t>‘</a:t>
            </a:r>
            <a:r>
              <a:rPr lang="mr-IN" altLang="zh-TW" i="1" dirty="0"/>
              <a:t>…</a:t>
            </a:r>
            <a:r>
              <a:rPr lang="en-GB" altLang="zh-TW" i="1" dirty="0"/>
              <a:t>perform a task where the cognitive components are intermingled in one moment, and separated in another instance of the paradigm’ </a:t>
            </a:r>
            <a:r>
              <a:rPr lang="en-GB" altLang="zh-TW" sz="1800" dirty="0"/>
              <a:t>(</a:t>
            </a:r>
            <a:r>
              <a:rPr lang="en-GB" altLang="zh-TW" sz="1800" dirty="0" err="1"/>
              <a:t>Amaro</a:t>
            </a:r>
            <a:r>
              <a:rPr lang="en-GB" altLang="zh-TW" sz="1800" dirty="0"/>
              <a:t> &amp; Barker, 2006)</a:t>
            </a:r>
          </a:p>
          <a:p>
            <a:pPr marL="0" indent="0">
              <a:buNone/>
            </a:pPr>
            <a:endParaRPr lang="en-GB" altLang="zh-TW" dirty="0"/>
          </a:p>
          <a:p>
            <a:pPr marL="0" indent="0">
              <a:buNone/>
            </a:pPr>
            <a:r>
              <a:rPr lang="en-GB" altLang="zh-TW" dirty="0"/>
              <a:t>     </a:t>
            </a:r>
            <a:r>
              <a:rPr lang="en-GB" altLang="zh-TW" b="1" dirty="0">
                <a:solidFill>
                  <a:srgbClr val="FF0000"/>
                </a:solidFill>
              </a:rPr>
              <a:t>2 factors x 2 levels = 4 conditions</a:t>
            </a:r>
          </a:p>
        </p:txBody>
      </p:sp>
    </p:spTree>
    <p:extLst>
      <p:ext uri="{BB962C8B-B14F-4D97-AF65-F5344CB8AC3E}">
        <p14:creationId xmlns:p14="http://schemas.microsoft.com/office/powerpoint/2010/main" val="1781008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0467891-BC29-C14C-B1ED-121D9F2DD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494" y="-17028"/>
            <a:ext cx="7634636" cy="78888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                 EXAMPLE: INTEGRATED RHYTHM CENTER?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8287DF4-C374-BC4A-A010-A65B44F9B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8935"/>
            <a:ext cx="9140669" cy="631009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400" b="1" dirty="0"/>
              <a:t>Question: </a:t>
            </a:r>
            <a:r>
              <a:rPr lang="en-GB" sz="2400" dirty="0"/>
              <a:t>When performing a complex rhythm and melody, is there a shared rhythm centre? </a:t>
            </a:r>
          </a:p>
          <a:p>
            <a:pPr marL="0" indent="0">
              <a:buNone/>
            </a:pPr>
            <a:r>
              <a:rPr lang="en-GB" sz="2000" dirty="0">
                <a:sym typeface="Wingdings" pitchFamily="2" charset="2"/>
              </a:rPr>
              <a:t></a:t>
            </a:r>
            <a:r>
              <a:rPr lang="en-GB" sz="2000" dirty="0"/>
              <a:t>Or are there separate processes that control melody and rhythm ? </a:t>
            </a:r>
          </a:p>
          <a:p>
            <a:pPr marL="0" indent="0">
              <a:buNone/>
            </a:pPr>
            <a:endParaRPr lang="en-GB" sz="2400" b="1" dirty="0"/>
          </a:p>
          <a:p>
            <a:pPr marL="457200" lvl="1" indent="0">
              <a:buNone/>
            </a:pPr>
            <a:r>
              <a:rPr lang="en-GB" b="1" dirty="0"/>
              <a:t>In this example, the 2 factors are </a:t>
            </a:r>
            <a:r>
              <a:rPr lang="en-GB" b="1" dirty="0">
                <a:solidFill>
                  <a:schemeClr val="accent2"/>
                </a:solidFill>
              </a:rPr>
              <a:t>rhythm </a:t>
            </a:r>
            <a:r>
              <a:rPr lang="en-GB" b="1" dirty="0"/>
              <a:t>and </a:t>
            </a:r>
            <a:r>
              <a:rPr lang="en-GB" b="1" dirty="0">
                <a:solidFill>
                  <a:srgbClr val="0070C0"/>
                </a:solidFill>
              </a:rPr>
              <a:t>melody</a:t>
            </a:r>
            <a:r>
              <a:rPr lang="en-GB" b="1" dirty="0"/>
              <a:t>:</a:t>
            </a:r>
          </a:p>
          <a:p>
            <a:pPr marL="0" indent="0">
              <a:buNone/>
            </a:pPr>
            <a:endParaRPr lang="en-GB" sz="2000" dirty="0"/>
          </a:p>
          <a:p>
            <a:pPr marL="2400300" lvl="7" indent="0">
              <a:buNone/>
            </a:pPr>
            <a:r>
              <a:rPr lang="en-GB" sz="2400" b="1" dirty="0">
                <a:solidFill>
                  <a:schemeClr val="accent2"/>
                </a:solidFill>
              </a:rPr>
              <a:t>a</a:t>
            </a:r>
            <a:r>
              <a:rPr lang="en-GB" sz="2400" dirty="0">
                <a:solidFill>
                  <a:schemeClr val="accent2"/>
                </a:solidFill>
              </a:rPr>
              <a:t> - simple rhythm</a:t>
            </a:r>
          </a:p>
          <a:p>
            <a:pPr marL="2400300" lvl="7" indent="0">
              <a:buNone/>
            </a:pPr>
            <a:r>
              <a:rPr lang="en-GB" sz="2400" b="1" dirty="0">
                <a:solidFill>
                  <a:schemeClr val="accent2"/>
                </a:solidFill>
              </a:rPr>
              <a:t>A</a:t>
            </a:r>
            <a:r>
              <a:rPr lang="en-GB" sz="2400" dirty="0">
                <a:solidFill>
                  <a:schemeClr val="accent2"/>
                </a:solidFill>
              </a:rPr>
              <a:t> - complex rhythm</a:t>
            </a:r>
          </a:p>
          <a:p>
            <a:pPr marL="2400300" lvl="7" indent="0">
              <a:buNone/>
            </a:pPr>
            <a:r>
              <a:rPr lang="en-GB" sz="2400" b="1" dirty="0">
                <a:solidFill>
                  <a:srgbClr val="0070C0"/>
                </a:solidFill>
              </a:rPr>
              <a:t>b</a:t>
            </a:r>
            <a:r>
              <a:rPr lang="en-GB" sz="2400" dirty="0">
                <a:solidFill>
                  <a:srgbClr val="0070C0"/>
                </a:solidFill>
              </a:rPr>
              <a:t>- simple melody</a:t>
            </a:r>
          </a:p>
          <a:p>
            <a:pPr marL="2400300" lvl="7" indent="0">
              <a:buNone/>
            </a:pPr>
            <a:r>
              <a:rPr lang="en-GB" sz="2400" b="1" dirty="0">
                <a:solidFill>
                  <a:srgbClr val="0070C0"/>
                </a:solidFill>
              </a:rPr>
              <a:t>B</a:t>
            </a:r>
            <a:r>
              <a:rPr lang="en-GB" sz="2400" dirty="0">
                <a:solidFill>
                  <a:srgbClr val="0070C0"/>
                </a:solidFill>
              </a:rPr>
              <a:t> - complex melody</a:t>
            </a:r>
            <a:endParaRPr lang="en-GB" sz="1800" dirty="0">
              <a:solidFill>
                <a:srgbClr val="0070C0"/>
              </a:solidFill>
            </a:endParaRPr>
          </a:p>
          <a:p>
            <a:pPr marL="2400300" lvl="7" indent="0">
              <a:buNone/>
            </a:pPr>
            <a:endParaRPr lang="en-GB" sz="1800" dirty="0"/>
          </a:p>
          <a:p>
            <a:pPr marL="2400300" lvl="7" indent="0">
              <a:buNone/>
            </a:pPr>
            <a:endParaRPr lang="en-GB" sz="1800" dirty="0"/>
          </a:p>
          <a:p>
            <a:pPr marL="685800" lvl="2" indent="0">
              <a:buNone/>
            </a:pPr>
            <a:r>
              <a:rPr lang="en-GB" sz="1800" b="1" dirty="0"/>
              <a:t>The 4 outcomes are:</a:t>
            </a:r>
            <a:endParaRPr lang="en-GB" sz="1800" dirty="0"/>
          </a:p>
          <a:p>
            <a:pPr marL="685800" lvl="2" indent="0">
              <a:buNone/>
            </a:pPr>
            <a:r>
              <a:rPr lang="en-GB" sz="1800" dirty="0"/>
              <a:t>1 : simple rhythm, simple melody </a:t>
            </a:r>
            <a:r>
              <a:rPr lang="en-GB" sz="1800" b="1" dirty="0"/>
              <a:t>(ab)</a:t>
            </a:r>
          </a:p>
          <a:p>
            <a:pPr marL="685800" lvl="2" indent="0">
              <a:buNone/>
            </a:pPr>
            <a:r>
              <a:rPr lang="en-GB" sz="1800" dirty="0"/>
              <a:t>2: simple rhythm, complex melody </a:t>
            </a:r>
            <a:r>
              <a:rPr lang="en-GB" sz="1800" b="1" dirty="0"/>
              <a:t>(</a:t>
            </a:r>
            <a:r>
              <a:rPr lang="en-GB" sz="1800" b="1" dirty="0" err="1"/>
              <a:t>aB</a:t>
            </a:r>
            <a:r>
              <a:rPr lang="en-GB" sz="1800" b="1" dirty="0"/>
              <a:t>)</a:t>
            </a:r>
          </a:p>
          <a:p>
            <a:pPr marL="685800" lvl="2" indent="0">
              <a:buNone/>
            </a:pPr>
            <a:r>
              <a:rPr lang="en-GB" sz="1800" dirty="0"/>
              <a:t>3: complex rhythm, simple melody </a:t>
            </a:r>
            <a:r>
              <a:rPr lang="en-GB" sz="1800" b="1" dirty="0"/>
              <a:t>(Ab)</a:t>
            </a:r>
          </a:p>
          <a:p>
            <a:pPr marL="685800" lvl="2" indent="0">
              <a:buNone/>
            </a:pPr>
            <a:r>
              <a:rPr lang="en-GB" sz="1800" dirty="0"/>
              <a:t>4: complex rhythm, complex melody </a:t>
            </a:r>
            <a:endParaRPr lang="en-US" sz="1800" dirty="0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108640FA-B611-4746-9601-5A8F5228A4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7E71EFF8-781A-C046-BC58-0860C45122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E2CD967A-8BF5-0545-9CD3-4A6E759574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Calendar&#10;&#10;Description automatically generated">
            <a:extLst>
              <a:ext uri="{FF2B5EF4-FFF2-40B4-BE49-F238E27FC236}">
                <a16:creationId xmlns:a16="http://schemas.microsoft.com/office/drawing/2014/main" id="{CF80354A-B71B-0A45-A190-09520FC28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651" y="3733800"/>
            <a:ext cx="3581512" cy="3135416"/>
          </a:xfrm>
          <a:prstGeom prst="rect">
            <a:avLst/>
          </a:prstGeom>
        </p:spPr>
      </p:pic>
      <p:pic>
        <p:nvPicPr>
          <p:cNvPr id="3076" name="Picture 4" descr="Image result for piano">
            <a:extLst>
              <a:ext uri="{FF2B5EF4-FFF2-40B4-BE49-F238E27FC236}">
                <a16:creationId xmlns:a16="http://schemas.microsoft.com/office/drawing/2014/main" id="{1D6759D9-F09E-9E4F-8495-1DC36790F6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4" r="12589"/>
          <a:stretch/>
        </p:blipFill>
        <p:spPr bwMode="auto">
          <a:xfrm>
            <a:off x="0" y="2529669"/>
            <a:ext cx="1924750" cy="258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7D3E1B9-2506-EE4A-A966-60123712B4F0}"/>
              </a:ext>
            </a:extLst>
          </p:cNvPr>
          <p:cNvSpPr/>
          <p:nvPr/>
        </p:nvSpPr>
        <p:spPr>
          <a:xfrm>
            <a:off x="4079031" y="6358678"/>
            <a:ext cx="129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lvl="2" indent="0">
              <a:buNone/>
            </a:pPr>
            <a:r>
              <a:rPr lang="en-GB" b="1" dirty="0"/>
              <a:t>(AB)</a:t>
            </a:r>
          </a:p>
        </p:txBody>
      </p:sp>
    </p:spTree>
    <p:extLst>
      <p:ext uri="{BB962C8B-B14F-4D97-AF65-F5344CB8AC3E}">
        <p14:creationId xmlns:p14="http://schemas.microsoft.com/office/powerpoint/2010/main" val="282455101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FA3A3F63AB5A4CB7545F4A4F5DA748" ma:contentTypeVersion="8" ma:contentTypeDescription="Create a new document." ma:contentTypeScope="" ma:versionID="5b86aa85beb5c5be497d650d2735d04b">
  <xsd:schema xmlns:xsd="http://www.w3.org/2001/XMLSchema" xmlns:xs="http://www.w3.org/2001/XMLSchema" xmlns:p="http://schemas.microsoft.com/office/2006/metadata/properties" xmlns:ns2="46f2f5ee-1d06-48d0-a48b-171d8a5db8c4" xmlns:ns3="a71d853a-9160-4b06-8871-a2258eaa9eee" targetNamespace="http://schemas.microsoft.com/office/2006/metadata/properties" ma:root="true" ma:fieldsID="d5a243d464bd3cd7a316a20985c255ec" ns2:_="" ns3:_="">
    <xsd:import namespace="46f2f5ee-1d06-48d0-a48b-171d8a5db8c4"/>
    <xsd:import namespace="a71d853a-9160-4b06-8871-a2258eaa9e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f2f5ee-1d06-48d0-a48b-171d8a5db8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1d853a-9160-4b06-8871-a2258eaa9ee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4D0C0C-D803-450B-8F12-1B79CD1557D7}"/>
</file>

<file path=customXml/itemProps2.xml><?xml version="1.0" encoding="utf-8"?>
<ds:datastoreItem xmlns:ds="http://schemas.openxmlformats.org/officeDocument/2006/customXml" ds:itemID="{45A0A685-4BB2-4783-B2C5-7D9C42DE5588}"/>
</file>

<file path=customXml/itemProps3.xml><?xml version="1.0" encoding="utf-8"?>
<ds:datastoreItem xmlns:ds="http://schemas.openxmlformats.org/officeDocument/2006/customXml" ds:itemID="{12B298EE-8B90-40E5-8B8B-492331FD8AE5}"/>
</file>

<file path=docProps/app.xml><?xml version="1.0" encoding="utf-8"?>
<Properties xmlns="http://schemas.openxmlformats.org/officeDocument/2006/extended-properties" xmlns:vt="http://schemas.openxmlformats.org/officeDocument/2006/docPropsVTypes">
  <Template>{86FC34DD-9CC6-9748-9806-CB5DAFA58789}tf10001079</Template>
  <TotalTime>8258</TotalTime>
  <Words>3340</Words>
  <Application>Microsoft Macintosh PowerPoint</Application>
  <PresentationFormat>On-screen Show (4:3)</PresentationFormat>
  <Paragraphs>533</Paragraphs>
  <Slides>49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Arial</vt:lpstr>
      <vt:lpstr>Calibri</vt:lpstr>
      <vt:lpstr>Century Gothic</vt:lpstr>
      <vt:lpstr>Corbel</vt:lpstr>
      <vt:lpstr>Courier New</vt:lpstr>
      <vt:lpstr>Symbol</vt:lpstr>
      <vt:lpstr>Times New Roman</vt:lpstr>
      <vt:lpstr>Wingdings</vt:lpstr>
      <vt:lpstr>Wingdings 3</vt:lpstr>
      <vt:lpstr>Vapor Trail</vt:lpstr>
      <vt:lpstr>Study design &amp; Efficiency</vt:lpstr>
      <vt:lpstr>PowerPoint Presentation</vt:lpstr>
      <vt:lpstr>PowerPoint Presentation</vt:lpstr>
      <vt:lpstr>PowerPoint Presentation</vt:lpstr>
      <vt:lpstr>PowerPoint Presentation</vt:lpstr>
      <vt:lpstr>Subtraction: </vt:lpstr>
      <vt:lpstr>PowerPoint Presentation</vt:lpstr>
      <vt:lpstr>Factorial: </vt:lpstr>
      <vt:lpstr>                 EXAMPLE: INTEGRATED RHYTHM CENTER?</vt:lpstr>
      <vt:lpstr>Ways to interpret factorial design results: </vt:lpstr>
      <vt:lpstr>Parametric:</vt:lpstr>
      <vt:lpstr>Conjunction: </vt:lpstr>
      <vt:lpstr>Question: Is there one rhythm center for hand movements, foot movement and speech?  </vt:lpstr>
      <vt:lpstr>Ways of testing for conjunction: </vt:lpstr>
      <vt:lpstr>Summary: </vt:lpstr>
      <vt:lpstr>Study Design Overview: </vt:lpstr>
      <vt:lpstr>Presenting stimulus: </vt:lpstr>
      <vt:lpstr>Block design:</vt:lpstr>
      <vt:lpstr>Example block design: </vt:lpstr>
      <vt:lpstr>PowerPoint Presentation</vt:lpstr>
      <vt:lpstr>Event-related design: </vt:lpstr>
      <vt:lpstr>PowerPoint Presentation</vt:lpstr>
      <vt:lpstr>Mixed designs:</vt:lpstr>
      <vt:lpstr>Summary: </vt:lpstr>
      <vt:lpstr>Efficiency and optimisation of fMRI designs </vt:lpstr>
      <vt:lpstr>A good fMRI design needs two things…</vt:lpstr>
      <vt:lpstr>Outline</vt:lpstr>
      <vt:lpstr>General advice </vt:lpstr>
      <vt:lpstr>Terminology</vt:lpstr>
      <vt:lpstr>Challenges with BOLD Impulse response </vt:lpstr>
      <vt:lpstr>Optimising efficiency: stimulus timing </vt:lpstr>
      <vt:lpstr>Stimulus timing: Single condition vs baseline </vt:lpstr>
      <vt:lpstr>Fixed SOA </vt:lpstr>
      <vt:lpstr>Varied SOA  </vt:lpstr>
      <vt:lpstr>Varied SOA </vt:lpstr>
      <vt:lpstr>Fourier transform</vt:lpstr>
      <vt:lpstr>Most efficient design </vt:lpstr>
      <vt:lpstr>Problem: low frequency noise </vt:lpstr>
      <vt:lpstr>Consequences of high pass-filtering </vt:lpstr>
      <vt:lpstr>Revisiting the stochastic design </vt:lpstr>
      <vt:lpstr>Stimulus timing: 2 or more conditions </vt:lpstr>
      <vt:lpstr>GENERAL LINEAR MODEL </vt:lpstr>
      <vt:lpstr>Different efficiency for different contrasts</vt:lpstr>
      <vt:lpstr>Reducing the trade off: null events </vt:lpstr>
      <vt:lpstr>Correlation between regressors </vt:lpstr>
      <vt:lpstr>Reducing correlation between regressors </vt:lpstr>
      <vt:lpstr>Conclusions: 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design</dc:title>
  <dc:creator>Mandy </dc:creator>
  <cp:lastModifiedBy>Buhler, Sarah</cp:lastModifiedBy>
  <cp:revision>134</cp:revision>
  <dcterms:created xsi:type="dcterms:W3CDTF">2017-01-11T16:13:53Z</dcterms:created>
  <dcterms:modified xsi:type="dcterms:W3CDTF">2021-02-10T10:33:57Z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0x010100D8FA3A3F63AB5A4CB7545F4A4F5DA748</vt:lpwstr>
  </property>
</Properties>
</file>