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5.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1"/>
  </p:sldMasterIdLst>
  <p:notesMasterIdLst>
    <p:notesMasterId r:id="rId57"/>
  </p:notesMasterIdLst>
  <p:handoutMasterIdLst>
    <p:handoutMasterId r:id="rId58"/>
  </p:handoutMasterIdLst>
  <p:sldIdLst>
    <p:sldId id="256" r:id="rId2"/>
    <p:sldId id="257" r:id="rId3"/>
    <p:sldId id="309" r:id="rId4"/>
    <p:sldId id="259" r:id="rId5"/>
    <p:sldId id="265" r:id="rId6"/>
    <p:sldId id="266" r:id="rId7"/>
    <p:sldId id="267" r:id="rId8"/>
    <p:sldId id="268" r:id="rId9"/>
    <p:sldId id="278" r:id="rId10"/>
    <p:sldId id="270" r:id="rId11"/>
    <p:sldId id="286" r:id="rId12"/>
    <p:sldId id="344" r:id="rId13"/>
    <p:sldId id="280" r:id="rId14"/>
    <p:sldId id="283" r:id="rId15"/>
    <p:sldId id="314" r:id="rId16"/>
    <p:sldId id="320" r:id="rId17"/>
    <p:sldId id="312" r:id="rId18"/>
    <p:sldId id="323" r:id="rId19"/>
    <p:sldId id="319" r:id="rId20"/>
    <p:sldId id="345" r:id="rId21"/>
    <p:sldId id="281" r:id="rId22"/>
    <p:sldId id="316" r:id="rId23"/>
    <p:sldId id="313" r:id="rId24"/>
    <p:sldId id="315" r:id="rId25"/>
    <p:sldId id="346" r:id="rId26"/>
    <p:sldId id="347" r:id="rId27"/>
    <p:sldId id="326" r:id="rId28"/>
    <p:sldId id="282" r:id="rId29"/>
    <p:sldId id="273" r:id="rId30"/>
    <p:sldId id="348" r:id="rId31"/>
    <p:sldId id="349" r:id="rId32"/>
    <p:sldId id="277" r:id="rId33"/>
    <p:sldId id="272"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06" r:id="rId52"/>
    <p:sldId id="310" r:id="rId53"/>
    <p:sldId id="288" r:id="rId54"/>
    <p:sldId id="307" r:id="rId55"/>
    <p:sldId id="276"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600"/>
    <a:srgbClr val="8DB9CA"/>
    <a:srgbClr val="F6BE00"/>
    <a:srgbClr val="D6D2C4"/>
    <a:srgbClr val="B2E2ED"/>
    <a:srgbClr val="00FFFF"/>
    <a:srgbClr val="00FDFF"/>
    <a:srgbClr val="A4DBE8"/>
    <a:srgbClr val="BBC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9"/>
    <p:restoredTop sz="76054" autoAdjust="0"/>
  </p:normalViewPr>
  <p:slideViewPr>
    <p:cSldViewPr snapToGrid="0" snapToObjects="1">
      <p:cViewPr varScale="1">
        <p:scale>
          <a:sx n="128" d="100"/>
          <a:sy n="128" d="100"/>
        </p:scale>
        <p:origin x="192" y="16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05C6D-FFA2-C94C-806B-FC5912D959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F09DED2-1A8C-FB4F-A8F8-A9D095FF29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34E73-1B52-9845-98EB-4AB9CD03A9B3}" type="datetimeFigureOut">
              <a:rPr lang="en-GB" smtClean="0"/>
              <a:pPr/>
              <a:t>24/02/2021</a:t>
            </a:fld>
            <a:endParaRPr lang="en-GB"/>
          </a:p>
        </p:txBody>
      </p:sp>
      <p:sp>
        <p:nvSpPr>
          <p:cNvPr id="4" name="Footer Placeholder 3">
            <a:extLst>
              <a:ext uri="{FF2B5EF4-FFF2-40B4-BE49-F238E27FC236}">
                <a16:creationId xmlns:a16="http://schemas.microsoft.com/office/drawing/2014/main" id="{1893733B-78BF-4A4C-AA4A-14FA2F2CA2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4B7BCC9-E226-2D45-8A9F-5E43AF2B5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C1372F-A647-284B-A5DE-CDFD503DEAA0}" type="slidenum">
              <a:rPr lang="en-GB" smtClean="0"/>
              <a:pPr/>
              <a:t>‹#›</a:t>
            </a:fld>
            <a:endParaRPr lang="en-GB"/>
          </a:p>
        </p:txBody>
      </p:sp>
    </p:spTree>
    <p:extLst>
      <p:ext uri="{BB962C8B-B14F-4D97-AF65-F5344CB8AC3E}">
        <p14:creationId xmlns:p14="http://schemas.microsoft.com/office/powerpoint/2010/main" val="21734497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8T22:17:38.124"/>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8T22:17:38.124"/>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EE1CD-6EDF-5C43-ACE9-942F6C137C3E}" type="datetimeFigureOut">
              <a:rPr lang="en-US" smtClean="0"/>
              <a:pPr/>
              <a:t>2/23/21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55201-7865-8744-8A9B-9F5FC03C5C4C}" type="slidenum">
              <a:rPr lang="en-US" smtClean="0"/>
              <a:pPr/>
              <a:t>‹#›</a:t>
            </a:fld>
            <a:endParaRPr lang="en-US"/>
          </a:p>
        </p:txBody>
      </p:sp>
    </p:spTree>
    <p:extLst>
      <p:ext uri="{BB962C8B-B14F-4D97-AF65-F5344CB8AC3E}">
        <p14:creationId xmlns:p14="http://schemas.microsoft.com/office/powerpoint/2010/main" val="177610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journals.sagepub.com/doi/full/10.1111/j.1745-6924.2009.01125.x?url_ver=Z39.88-2003&amp;rfr_id=ori:rid:crossref.org&amp;rfr_dat=cr_pub=pubme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we want to localize areas that are active in response to a task, we begin by constructing a model for each voxel of the brain. </a:t>
            </a:r>
          </a:p>
          <a:p>
            <a:r>
              <a:rPr lang="en-GB" sz="1200" kern="1200" dirty="0">
                <a:solidFill>
                  <a:schemeClr val="tx1"/>
                </a:solidFill>
                <a:effectLst/>
                <a:latin typeface="+mn-lt"/>
                <a:ea typeface="+mn-ea"/>
                <a:cs typeface="+mn-cs"/>
              </a:rPr>
              <a:t>This is typically done in the massive univariate approach, where every voxel has a separate model. And we usually use a GLM type approach. </a:t>
            </a:r>
          </a:p>
          <a:p>
            <a:r>
              <a:rPr lang="en-GB" sz="1200" kern="1200" dirty="0">
                <a:solidFill>
                  <a:schemeClr val="tx1"/>
                </a:solidFill>
                <a:effectLst/>
                <a:latin typeface="+mn-lt"/>
                <a:ea typeface="+mn-ea"/>
                <a:cs typeface="+mn-cs"/>
              </a:rPr>
              <a:t>Here is just a diagram showing how we can create a Design Matrix for two different conditions, A and B. And then put this into the GLM model.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a:t>
            </a:fld>
            <a:endParaRPr lang="en-US"/>
          </a:p>
        </p:txBody>
      </p:sp>
    </p:spTree>
    <p:extLst>
      <p:ext uri="{BB962C8B-B14F-4D97-AF65-F5344CB8AC3E}">
        <p14:creationId xmlns:p14="http://schemas.microsoft.com/office/powerpoint/2010/main" val="365903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maximum statistics is above u, then there is at least a t statistic that is above the threshold</a:t>
            </a:r>
          </a:p>
          <a:p>
            <a:r>
              <a:rPr lang="en-GB" dirty="0"/>
              <a:t>In order to control for the FWER, we need to find the distribution for the max statistic and threshold using that.</a:t>
            </a:r>
          </a:p>
          <a:p>
            <a:r>
              <a:rPr lang="en-GB" dirty="0"/>
              <a:t>We choose a threshold such that the probability of the max statistic being larger than the threshold under the null hp is </a:t>
            </a:r>
            <a:r>
              <a:rPr lang="el-GR" sz="1200" dirty="0">
                <a:latin typeface="Arial" panose="020B0604020202020204" pitchFamily="34" charset="0"/>
                <a:cs typeface="Arial" panose="020B0604020202020204" pitchFamily="34" charset="0"/>
              </a:rPr>
              <a:t>α</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Random filed theory is a way of approximating the tail of the max statistic.</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15</a:t>
            </a:fld>
            <a:endParaRPr lang="en-US"/>
          </a:p>
        </p:txBody>
      </p:sp>
    </p:spTree>
    <p:extLst>
      <p:ext uri="{BB962C8B-B14F-4D97-AF65-F5344CB8AC3E}">
        <p14:creationId xmlns:p14="http://schemas.microsoft.com/office/powerpoint/2010/main" val="380805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16</a:t>
            </a:fld>
            <a:endParaRPr lang="en-US"/>
          </a:p>
        </p:txBody>
      </p:sp>
    </p:spTree>
    <p:extLst>
      <p:ext uri="{BB962C8B-B14F-4D97-AF65-F5344CB8AC3E}">
        <p14:creationId xmlns:p14="http://schemas.microsoft.com/office/powerpoint/2010/main" val="232445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work with random field theory, we have to define something called the Euler Characteristic.</a:t>
            </a:r>
          </a:p>
          <a:p>
            <a:r>
              <a:rPr lang="en-GB" dirty="0"/>
              <a:t>EC is a property of a random field after it has been </a:t>
            </a:r>
            <a:r>
              <a:rPr lang="en-GB" dirty="0" err="1"/>
              <a:t>thresholded</a:t>
            </a:r>
            <a:r>
              <a:rPr lang="en-GB" dirty="0"/>
              <a:t>.</a:t>
            </a:r>
          </a:p>
          <a:p>
            <a:r>
              <a:rPr lang="en-GB" dirty="0"/>
              <a:t>FWER = </a:t>
            </a:r>
            <a:r>
              <a:rPr lang="en-GB" sz="1200" kern="1200" dirty="0">
                <a:solidFill>
                  <a:schemeClr val="tx1"/>
                </a:solidFill>
                <a:effectLst/>
                <a:latin typeface="+mn-lt"/>
                <a:ea typeface="+mn-ea"/>
                <a:cs typeface="+mn-cs"/>
              </a:rPr>
              <a:t>probability that the max voxel exceeds some threshold under the null hypothesis = we must have one or more blobs (significant!)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(approximation) we don’t have any holes = (approximation) expected value of the </a:t>
            </a:r>
            <a:r>
              <a:rPr lang="el-GR" sz="1200" dirty="0">
                <a:cs typeface="Arial" panose="020B0604020202020204" pitchFamily="34" charset="0"/>
              </a:rPr>
              <a:t>χ</a:t>
            </a:r>
            <a:r>
              <a:rPr lang="en-GB" sz="1200" baseline="-25000" dirty="0">
                <a:cs typeface="Arial" panose="020B0604020202020204" pitchFamily="34" charset="0"/>
              </a:rPr>
              <a:t>u</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17</a:t>
            </a:fld>
            <a:endParaRPr lang="en-US"/>
          </a:p>
        </p:txBody>
      </p:sp>
    </p:spTree>
    <p:extLst>
      <p:ext uri="{BB962C8B-B14F-4D97-AF65-F5344CB8AC3E}">
        <p14:creationId xmlns:p14="http://schemas.microsoft.com/office/powerpoint/2010/main" val="2383114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18</a:t>
            </a:fld>
            <a:endParaRPr lang="en-US"/>
          </a:p>
        </p:txBody>
      </p:sp>
    </p:spTree>
    <p:extLst>
      <p:ext uri="{BB962C8B-B14F-4D97-AF65-F5344CB8AC3E}">
        <p14:creationId xmlns:p14="http://schemas.microsoft.com/office/powerpoint/2010/main" val="28761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19</a:t>
            </a:fld>
            <a:endParaRPr lang="en-US"/>
          </a:p>
        </p:txBody>
      </p:sp>
    </p:spTree>
    <p:extLst>
      <p:ext uri="{BB962C8B-B14F-4D97-AF65-F5344CB8AC3E}">
        <p14:creationId xmlns:p14="http://schemas.microsoft.com/office/powerpoint/2010/main" val="1885408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While the FWER controls the probability of any false positives, the FDR controls the proportion of false positives among all rejected tests.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Advised</a:t>
            </a:r>
            <a:r>
              <a:rPr lang="en-GB" sz="1200" b="0" i="0" u="none" strike="noStrike" kern="1200" baseline="0" dirty="0">
                <a:solidFill>
                  <a:schemeClr val="tx1"/>
                </a:solidFill>
                <a:effectLst/>
                <a:latin typeface="+mn-lt"/>
                <a:ea typeface="+mn-ea"/>
                <a:cs typeface="+mn-cs"/>
              </a:rPr>
              <a:t> to use random field theory as they don’t depend on your design</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20</a:t>
            </a:fld>
            <a:endParaRPr lang="en-US"/>
          </a:p>
        </p:txBody>
      </p:sp>
    </p:spTree>
    <p:extLst>
      <p:ext uri="{BB962C8B-B14F-4D97-AF65-F5344CB8AC3E}">
        <p14:creationId xmlns:p14="http://schemas.microsoft.com/office/powerpoint/2010/main" val="4018695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FWER = probability that false positives &gt; 1</a:t>
            </a:r>
          </a:p>
          <a:p>
            <a:r>
              <a:rPr lang="en-GB" dirty="0"/>
              <a:t>FDR = expected number of false positive over the number of voxels declared active</a:t>
            </a:r>
          </a:p>
        </p:txBody>
      </p:sp>
      <p:sp>
        <p:nvSpPr>
          <p:cNvPr id="4" name="Slide Number Placeholder 3"/>
          <p:cNvSpPr>
            <a:spLocks noGrp="1"/>
          </p:cNvSpPr>
          <p:nvPr>
            <p:ph type="sldNum" sz="quarter" idx="5"/>
          </p:nvPr>
        </p:nvSpPr>
        <p:spPr/>
        <p:txBody>
          <a:bodyPr/>
          <a:lstStyle/>
          <a:p>
            <a:fld id="{78455201-7865-8744-8A9B-9F5FC03C5C4C}" type="slidenum">
              <a:rPr lang="en-US" smtClean="0"/>
              <a:pPr/>
              <a:t>21</a:t>
            </a:fld>
            <a:endParaRPr lang="en-US"/>
          </a:p>
        </p:txBody>
      </p:sp>
    </p:spTree>
    <p:extLst>
      <p:ext uri="{BB962C8B-B14F-4D97-AF65-F5344CB8AC3E}">
        <p14:creationId xmlns:p14="http://schemas.microsoft.com/office/powerpoint/2010/main" val="252540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lang="en-GB" sz="1200" i="1" smtClean="0">
                            <a:latin typeface="Cambria Math" panose="02040503050406030204" pitchFamily="18" charset="0"/>
                            <a:ea typeface="Cambria Math" panose="02040503050406030204" pitchFamily="18" charset="0"/>
                            <a:cs typeface="Arial" panose="020B0604020202020204" pitchFamily="34" charset="0"/>
                          </a:rPr>
                        </m:ctrlPr>
                      </m:fPr>
                      <m:num>
                        <m:r>
                          <a:rPr lang="en-GB" sz="1200" b="0" i="1" smtClean="0">
                            <a:latin typeface="Cambria Math" panose="02040503050406030204" pitchFamily="18" charset="0"/>
                            <a:ea typeface="Cambria Math" panose="02040503050406030204" pitchFamily="18" charset="0"/>
                            <a:cs typeface="Arial" panose="020B0604020202020204" pitchFamily="34" charset="0"/>
                          </a:rPr>
                          <m:t>𝑖</m:t>
                        </m:r>
                      </m:num>
                      <m:den>
                        <m:r>
                          <a:rPr lang="en-GB" sz="1200" b="0" i="1" smtClean="0">
                            <a:latin typeface="Cambria Math" panose="02040503050406030204" pitchFamily="18" charset="0"/>
                            <a:ea typeface="Cambria Math" panose="02040503050406030204" pitchFamily="18" charset="0"/>
                            <a:cs typeface="Arial" panose="020B0604020202020204" pitchFamily="34" charset="0"/>
                          </a:rPr>
                          <m:t>𝑉</m:t>
                        </m:r>
                      </m:den>
                    </m:f>
                    <m:r>
                      <a:rPr lang="en-GB" sz="1200" i="1" smtClean="0">
                        <a:latin typeface="Cambria Math" panose="02040503050406030204" pitchFamily="18" charset="0"/>
                        <a:ea typeface="Cambria Math" panose="02040503050406030204" pitchFamily="18" charset="0"/>
                        <a:cs typeface="Arial" panose="020B0604020202020204" pitchFamily="34" charset="0"/>
                      </a:rPr>
                      <m:t>×</m:t>
                    </m:r>
                    <m:r>
                      <a:rPr lang="en-GB" sz="1200" b="0" i="1" smtClean="0">
                        <a:latin typeface="Cambria Math" panose="02040503050406030204" pitchFamily="18" charset="0"/>
                        <a:ea typeface="Cambria Math" panose="02040503050406030204" pitchFamily="18" charset="0"/>
                        <a:cs typeface="Arial" panose="020B0604020202020204" pitchFamily="34" charset="0"/>
                      </a:rPr>
                      <m:t>𝑞</m:t>
                    </m:r>
                  </m:oMath>
                </a14:m>
                <a:r>
                  <a:rPr lang="en-GB" sz="1200" dirty="0">
                    <a:latin typeface="Arial" panose="020B0604020202020204" pitchFamily="34" charset="0"/>
                    <a:cs typeface="Arial" panose="020B0604020202020204" pitchFamily="34" charset="0"/>
                  </a:rPr>
                  <a:t> is a straight line going from 0 to q/V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reject all the null hypotheses whose corresponding p-values are between p(1) and p(r).</a:t>
                </a:r>
              </a:p>
              <a:p>
                <a:pPr algn="l"/>
                <a:endParaRPr lang="en-GB"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latin typeface="Cambria Math" panose="02040503050406030204" pitchFamily="18" charset="0"/>
                    <a:ea typeface="Cambria Math" panose="02040503050406030204" pitchFamily="18" charset="0"/>
                    <a:cs typeface="Arial" panose="020B0604020202020204" pitchFamily="34" charset="0"/>
                  </a:rPr>
                  <a:t>𝑖⁄𝑉</a:t>
                </a:r>
                <a:r>
                  <a:rPr lang="en-GB" sz="1200" i="0">
                    <a:latin typeface="Cambria Math" panose="02040503050406030204" pitchFamily="18" charset="0"/>
                    <a:ea typeface="Cambria Math" panose="02040503050406030204" pitchFamily="18" charset="0"/>
                    <a:cs typeface="Arial" panose="020B0604020202020204" pitchFamily="34" charset="0"/>
                  </a:rPr>
                  <a:t>×</a:t>
                </a:r>
                <a:r>
                  <a:rPr lang="en-GB" sz="1200" b="0" i="0">
                    <a:latin typeface="Cambria Math" panose="02040503050406030204" pitchFamily="18" charset="0"/>
                    <a:ea typeface="Cambria Math" panose="02040503050406030204" pitchFamily="18" charset="0"/>
                    <a:cs typeface="Arial" panose="020B0604020202020204" pitchFamily="34" charset="0"/>
                  </a:rPr>
                  <a:t>𝑞</a:t>
                </a:r>
                <a:r>
                  <a:rPr lang="en-GB" sz="1200" dirty="0">
                    <a:latin typeface="Arial" panose="020B0604020202020204" pitchFamily="34" charset="0"/>
                    <a:cs typeface="Arial" panose="020B0604020202020204" pitchFamily="34" charset="0"/>
                  </a:rPr>
                  <a:t> is a straight line going from 0 to q/V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reject all the null hypotheses whose corresponding p-values are between p(1) and p(r).</a:t>
                </a:r>
              </a:p>
              <a:p>
                <a:pPr algn="l"/>
                <a:endParaRPr lang="en-GB" dirty="0"/>
              </a:p>
            </p:txBody>
          </p:sp>
        </mc:Fallback>
      </mc:AlternateContent>
      <p:sp>
        <p:nvSpPr>
          <p:cNvPr id="4" name="Slide Number Placeholder 3"/>
          <p:cNvSpPr>
            <a:spLocks noGrp="1"/>
          </p:cNvSpPr>
          <p:nvPr>
            <p:ph type="sldNum" sz="quarter" idx="5"/>
          </p:nvPr>
        </p:nvSpPr>
        <p:spPr/>
        <p:txBody>
          <a:bodyPr/>
          <a:lstStyle/>
          <a:p>
            <a:fld id="{78455201-7865-8744-8A9B-9F5FC03C5C4C}" type="slidenum">
              <a:rPr lang="en-US" smtClean="0"/>
              <a:pPr/>
              <a:t>22</a:t>
            </a:fld>
            <a:endParaRPr lang="en-US"/>
          </a:p>
        </p:txBody>
      </p:sp>
    </p:spTree>
    <p:extLst>
      <p:ext uri="{BB962C8B-B14F-4D97-AF65-F5344CB8AC3E}">
        <p14:creationId xmlns:p14="http://schemas.microsoft.com/office/powerpoint/2010/main" val="115463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23</a:t>
            </a:fld>
            <a:endParaRPr lang="en-US"/>
          </a:p>
        </p:txBody>
      </p:sp>
    </p:spTree>
    <p:extLst>
      <p:ext uri="{BB962C8B-B14F-4D97-AF65-F5344CB8AC3E}">
        <p14:creationId xmlns:p14="http://schemas.microsoft.com/office/powerpoint/2010/main" val="299370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we have talked about voxel-level inferences based on height thresholds to ask whether the activation at a given voxel is significantly non-zero</a:t>
            </a:r>
          </a:p>
          <a:p>
            <a:r>
              <a:rPr lang="en-GB" dirty="0"/>
              <a:t>We have seen how to derive a threshold that pertain the p-value for each voxel.</a:t>
            </a:r>
          </a:p>
        </p:txBody>
      </p:sp>
      <p:sp>
        <p:nvSpPr>
          <p:cNvPr id="4" name="Slide Number Placeholder 3"/>
          <p:cNvSpPr>
            <a:spLocks noGrp="1"/>
          </p:cNvSpPr>
          <p:nvPr>
            <p:ph type="sldNum" sz="quarter" idx="5"/>
          </p:nvPr>
        </p:nvSpPr>
        <p:spPr/>
        <p:txBody>
          <a:bodyPr/>
          <a:lstStyle/>
          <a:p>
            <a:fld id="{78455201-7865-8744-8A9B-9F5FC03C5C4C}" type="slidenum">
              <a:rPr lang="en-US" smtClean="0"/>
              <a:pPr/>
              <a:t>24</a:t>
            </a:fld>
            <a:endParaRPr lang="en-US"/>
          </a:p>
        </p:txBody>
      </p:sp>
    </p:spTree>
    <p:extLst>
      <p:ext uri="{BB962C8B-B14F-4D97-AF65-F5344CB8AC3E}">
        <p14:creationId xmlns:p14="http://schemas.microsoft.com/office/powerpoint/2010/main" val="250419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Inference at a single voxel</a:t>
            </a:r>
          </a:p>
          <a:p>
            <a:r>
              <a:rPr lang="en-GB" strike="sngStrike" dirty="0"/>
              <a:t>P-value = probability that differences between conditions arose by chance</a:t>
            </a:r>
          </a:p>
          <a:p>
            <a:r>
              <a:rPr lang="en-GB" dirty="0"/>
              <a:t>Significance level = theoretical p-value that acts as a reference to identify significant results</a:t>
            </a:r>
          </a:p>
          <a:p>
            <a:r>
              <a:rPr lang="en-GB" strike="sngStrike" dirty="0"/>
              <a:t>With </a:t>
            </a:r>
            <a:r>
              <a:rPr lang="en-GB" sz="1200" b="0" strike="sngStrike" dirty="0">
                <a:latin typeface="Arial" panose="020B0604020202020204" pitchFamily="34" charset="0"/>
                <a:cs typeface="Arial" panose="020B0604020202020204" pitchFamily="34" charset="0"/>
              </a:rPr>
              <a:t>𝛂</a:t>
            </a:r>
            <a:r>
              <a:rPr lang="en-GB" sz="1200" strike="sngStrike" dirty="0">
                <a:latin typeface="Arial" panose="020B0604020202020204" pitchFamily="34" charset="0"/>
                <a:cs typeface="Arial" panose="020B0604020202020204" pitchFamily="34" charset="0"/>
              </a:rPr>
              <a:t> = .05 we expect 5% of voxels being false positive.</a:t>
            </a:r>
            <a:endParaRPr lang="en-GB" strike="sngStrike"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6</a:t>
            </a:fld>
            <a:endParaRPr lang="en-US"/>
          </a:p>
        </p:txBody>
      </p:sp>
    </p:spTree>
    <p:extLst>
      <p:ext uri="{BB962C8B-B14F-4D97-AF65-F5344CB8AC3E}">
        <p14:creationId xmlns:p14="http://schemas.microsoft.com/office/powerpoint/2010/main" val="252103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Two steps:</a:t>
            </a:r>
          </a:p>
          <a:p>
            <a:pPr marL="228600" indent="-228600">
              <a:buAutoNum type="arabicParenR"/>
            </a:pPr>
            <a:r>
              <a:rPr lang="en-US" baseline="0" dirty="0"/>
              <a:t>An arbitrary voxel-level primary threshold defines clusters by retaining groups of suprathreshold voxels.</a:t>
            </a:r>
          </a:p>
          <a:p>
            <a:pPr marL="228600" indent="-228600">
              <a:buAutoNum type="arabicParenR"/>
            </a:pPr>
            <a:r>
              <a:rPr lang="en-US" baseline="0" dirty="0"/>
              <a:t>A cluster-level extent threshold measures units of activated voxels. We are going to keep all the clusters that are larger in terms of contiguous voxels than a threshold </a:t>
            </a:r>
            <a:r>
              <a:rPr lang="en-GB" sz="1200" i="1" dirty="0">
                <a:latin typeface="Arial" panose="020B0604020202020204" pitchFamily="34" charset="0"/>
                <a:cs typeface="Arial" panose="020B0604020202020204" pitchFamily="34" charset="0"/>
              </a:rPr>
              <a:t>k</a:t>
            </a:r>
            <a:r>
              <a:rPr lang="en-GB" sz="1200" baseline="-25000" dirty="0">
                <a:latin typeface="Arial" panose="020B0604020202020204" pitchFamily="34" charset="0"/>
                <a:cs typeface="Arial" panose="020B0604020202020204" pitchFamily="34" charset="0"/>
              </a:rPr>
              <a:t>α</a:t>
            </a:r>
            <a:r>
              <a:rPr lang="en-US" baseline="0" dirty="0"/>
              <a:t>. K is a cluster size parameter. </a:t>
            </a:r>
            <a:endParaRPr lang="en-GB" sz="1200" baseline="-25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25</a:t>
            </a:fld>
            <a:endParaRPr lang="en-US"/>
          </a:p>
        </p:txBody>
      </p:sp>
    </p:spTree>
    <p:extLst>
      <p:ext uri="{BB962C8B-B14F-4D97-AF65-F5344CB8AC3E}">
        <p14:creationId xmlns:p14="http://schemas.microsoft.com/office/powerpoint/2010/main" val="3289498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 controls for FWER, i.e. less stringent than voxel-based multiple comparison correction – accounts for the fact that individual voxel activations are not spatially independent from </a:t>
            </a:r>
            <a:r>
              <a:rPr lang="en-US" baseline="0" dirty="0" err="1"/>
              <a:t>neighbours</a:t>
            </a:r>
            <a:r>
              <a:rPr lang="en-US" baseline="0" dirty="0"/>
              <a:t>. </a:t>
            </a:r>
          </a:p>
          <a:p>
            <a:pPr marL="0" indent="0">
              <a:buNone/>
            </a:pPr>
            <a:r>
              <a:rPr lang="en-US" baseline="0" dirty="0"/>
              <a:t>Better sensitivity but worse spatial specificity</a:t>
            </a:r>
            <a:endParaRPr lang="en-US" dirty="0"/>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26</a:t>
            </a:fld>
            <a:endParaRPr lang="en-US"/>
          </a:p>
        </p:txBody>
      </p:sp>
    </p:spTree>
    <p:extLst>
      <p:ext uri="{BB962C8B-B14F-4D97-AF65-F5344CB8AC3E}">
        <p14:creationId xmlns:p14="http://schemas.microsoft.com/office/powerpoint/2010/main" val="3022210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Large clusters that span multiple</a:t>
            </a:r>
            <a:r>
              <a:rPr lang="en-GB" baseline="0" dirty="0"/>
              <a:t> anatomical regions provide us with poor spatial resolution and neuroscientific interpretability. </a:t>
            </a:r>
          </a:p>
          <a:p>
            <a:r>
              <a:rPr lang="en-GB" sz="1200" kern="1200" dirty="0">
                <a:solidFill>
                  <a:schemeClr val="tx1"/>
                </a:solidFill>
                <a:effectLst/>
                <a:latin typeface="+mn-lt"/>
                <a:ea typeface="+mn-ea"/>
                <a:cs typeface="+mn-cs"/>
              </a:rPr>
              <a:t>We can only infer that there is true signal “somewhere” in this huge cluster and cannot make an inference about specific anatomical regions.</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Dont</a:t>
            </a:r>
            <a:r>
              <a:rPr lang="en-GB" sz="1200" kern="1200" dirty="0">
                <a:solidFill>
                  <a:schemeClr val="tx1"/>
                </a:solidFill>
                <a:effectLst/>
                <a:latin typeface="+mn-lt"/>
                <a:ea typeface="+mn-ea"/>
                <a:cs typeface="+mn-cs"/>
              </a:rPr>
              <a:t> make conclusions about </a:t>
            </a:r>
            <a:r>
              <a:rPr lang="en-GB" sz="1200" kern="1200" dirty="0" err="1">
                <a:solidFill>
                  <a:schemeClr val="tx1"/>
                </a:solidFill>
                <a:effectLst/>
                <a:latin typeface="+mn-lt"/>
                <a:ea typeface="+mn-ea"/>
                <a:cs typeface="+mn-cs"/>
              </a:rPr>
              <a:t>activuty</a:t>
            </a:r>
            <a:r>
              <a:rPr lang="en-GB" sz="1200" kern="1200" dirty="0">
                <a:solidFill>
                  <a:schemeClr val="tx1"/>
                </a:solidFill>
                <a:effectLst/>
                <a:latin typeface="+mn-lt"/>
                <a:ea typeface="+mn-ea"/>
                <a:cs typeface="+mn-cs"/>
              </a:rPr>
              <a:t> in cluster,</a:t>
            </a:r>
            <a:r>
              <a:rPr lang="en-GB" sz="1200" kern="1200" baseline="0" dirty="0">
                <a:solidFill>
                  <a:schemeClr val="tx1"/>
                </a:solidFill>
                <a:effectLst/>
                <a:latin typeface="+mn-lt"/>
                <a:ea typeface="+mn-ea"/>
                <a:cs typeface="+mn-cs"/>
              </a:rPr>
              <a:t> there is only a region within the </a:t>
            </a:r>
            <a:r>
              <a:rPr lang="en-GB" sz="1200" kern="1200" baseline="0" dirty="0" err="1">
                <a:solidFill>
                  <a:schemeClr val="tx1"/>
                </a:solidFill>
                <a:effectLst/>
                <a:latin typeface="+mn-lt"/>
                <a:ea typeface="+mn-ea"/>
                <a:cs typeface="+mn-cs"/>
              </a:rPr>
              <a:t>clusrter</a:t>
            </a:r>
            <a:r>
              <a:rPr lang="en-GB" sz="1200" kern="1200" baseline="0" dirty="0">
                <a:solidFill>
                  <a:schemeClr val="tx1"/>
                </a:solidFill>
                <a:effectLst/>
                <a:latin typeface="+mn-lt"/>
                <a:ea typeface="+mn-ea"/>
                <a:cs typeface="+mn-cs"/>
              </a:rPr>
              <a:t> which is active.</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27</a:t>
            </a:fld>
            <a:endParaRPr lang="en-US"/>
          </a:p>
        </p:txBody>
      </p:sp>
    </p:spTree>
    <p:extLst>
      <p:ext uri="{BB962C8B-B14F-4D97-AF65-F5344CB8AC3E}">
        <p14:creationId xmlns:p14="http://schemas.microsoft.com/office/powerpoint/2010/main" val="57921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28</a:t>
            </a:fld>
            <a:endParaRPr lang="en-US"/>
          </a:p>
        </p:txBody>
      </p:sp>
    </p:spTree>
    <p:extLst>
      <p:ext uri="{BB962C8B-B14F-4D97-AF65-F5344CB8AC3E}">
        <p14:creationId xmlns:p14="http://schemas.microsoft.com/office/powerpoint/2010/main" val="206559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imes New Roman" panose="02020603050405020304" pitchFamily="18" charset="0"/>
              </a:rPr>
              <a:t>The proportions of studies using cluster-extent based correction, voxel-based correction, and uncorrected threshold. This result shows that cluster-extent based thresholding </a:t>
            </a:r>
            <a:r>
              <a:rPr lang="en-GB" dirty="0" err="1">
                <a:latin typeface="Times New Roman" panose="02020603050405020304" pitchFamily="18" charset="0"/>
              </a:rPr>
              <a:t>isthe</a:t>
            </a:r>
            <a:r>
              <a:rPr lang="en-GB" dirty="0">
                <a:latin typeface="Times New Roman" panose="02020603050405020304" pitchFamily="18" charset="0"/>
              </a:rPr>
              <a:t> most popular threshold method among the correction methods. The survey included fMRI studies from Cerebral Cortex, Nature, Nature Neuroscience, </a:t>
            </a:r>
            <a:r>
              <a:rPr lang="en-GB" dirty="0" err="1">
                <a:latin typeface="Times New Roman" panose="02020603050405020304" pitchFamily="18" charset="0"/>
              </a:rPr>
              <a:t>NeuroImage</a:t>
            </a:r>
            <a:r>
              <a:rPr lang="en-GB" dirty="0">
                <a:latin typeface="Times New Roman" panose="02020603050405020304" pitchFamily="18" charset="0"/>
              </a:rPr>
              <a:t>, Neuron, PNAS, </a:t>
            </a:r>
            <a:r>
              <a:rPr lang="en-GB" dirty="0" err="1">
                <a:latin typeface="Times New Roman" panose="02020603050405020304" pitchFamily="18" charset="0"/>
              </a:rPr>
              <a:t>andScience</a:t>
            </a:r>
            <a:r>
              <a:rPr lang="en-GB" dirty="0">
                <a:latin typeface="Times New Roman" panose="02020603050405020304" pitchFamily="18" charset="0"/>
              </a:rPr>
              <a:t> (N=814).</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29</a:t>
            </a:fld>
            <a:endParaRPr lang="en-US"/>
          </a:p>
        </p:txBody>
      </p:sp>
    </p:spTree>
    <p:extLst>
      <p:ext uri="{BB962C8B-B14F-4D97-AF65-F5344CB8AC3E}">
        <p14:creationId xmlns:p14="http://schemas.microsoft.com/office/powerpoint/2010/main" val="263393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30</a:t>
            </a:fld>
            <a:endParaRPr lang="en-US"/>
          </a:p>
        </p:txBody>
      </p:sp>
    </p:spTree>
    <p:extLst>
      <p:ext uri="{BB962C8B-B14F-4D97-AF65-F5344CB8AC3E}">
        <p14:creationId xmlns:p14="http://schemas.microsoft.com/office/powerpoint/2010/main" val="2520985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31</a:t>
            </a:fld>
            <a:endParaRPr lang="en-US"/>
          </a:p>
        </p:txBody>
      </p:sp>
    </p:spTree>
    <p:extLst>
      <p:ext uri="{BB962C8B-B14F-4D97-AF65-F5344CB8AC3E}">
        <p14:creationId xmlns:p14="http://schemas.microsoft.com/office/powerpoint/2010/main" val="3875541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32</a:t>
            </a:fld>
            <a:endParaRPr lang="en-US"/>
          </a:p>
        </p:txBody>
      </p:sp>
    </p:spTree>
    <p:extLst>
      <p:ext uri="{BB962C8B-B14F-4D97-AF65-F5344CB8AC3E}">
        <p14:creationId xmlns:p14="http://schemas.microsoft.com/office/powerpoint/2010/main" val="1760878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33</a:t>
            </a:fld>
            <a:endParaRPr lang="en-US"/>
          </a:p>
        </p:txBody>
      </p:sp>
    </p:spTree>
    <p:extLst>
      <p:ext uri="{BB962C8B-B14F-4D97-AF65-F5344CB8AC3E}">
        <p14:creationId xmlns:p14="http://schemas.microsoft.com/office/powerpoint/2010/main" val="3403869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fMRI, the goal is typically twofold:</a:t>
            </a:r>
          </a:p>
          <a:p>
            <a:endParaRPr lang="en-GB" dirty="0"/>
          </a:p>
          <a:p>
            <a:pPr marL="228600" indent="-228600">
              <a:buAutoNum type="arabicParenBoth"/>
            </a:pPr>
            <a:r>
              <a:rPr lang="en-GB" dirty="0"/>
              <a:t>To identify voxels that contain a particular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goal is finding brain regions that contain a particular effect. For example, we may wish to answer questions like: Which voxels respond more to faces than houses? The use of many null-hypothesis tests across brain locations presents a multiple-comparison problem (see above).</a:t>
            </a:r>
          </a:p>
          <a:p>
            <a:endParaRPr lang="en-GB" dirty="0"/>
          </a:p>
          <a:p>
            <a:r>
              <a:rPr lang="en-GB" dirty="0"/>
              <a:t>(2) To estimate the size of the effect, typically within a region of interest (ROI).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second goal is estimating the size of the effect. For example we may wish to answer questions like: How strongly do these voxels respond to faces? This is typically done within an ROI </a:t>
            </a:r>
            <a:r>
              <a:rPr lang="en-GB" sz="1200" b="0" i="0" u="none" strike="noStrike" kern="1200" dirty="0">
                <a:solidFill>
                  <a:schemeClr val="tx1"/>
                </a:solidFill>
                <a:effectLst/>
                <a:latin typeface="+mn-lt"/>
                <a:ea typeface="+mn-ea"/>
                <a:cs typeface="+mn-cs"/>
              </a:rPr>
              <a:t>by means of a statistical mapping that highlights voxels more strongly active during one condition than another. </a:t>
            </a:r>
            <a:r>
              <a:rPr lang="en-GB" dirty="0"/>
              <a:t>The effect-size statistics need to be independent of the selection criterion; otherwise the results will be affected by “selection bias”. </a:t>
            </a:r>
          </a:p>
        </p:txBody>
      </p:sp>
      <p:sp>
        <p:nvSpPr>
          <p:cNvPr id="4" name="Slide Number Placeholder 3"/>
          <p:cNvSpPr>
            <a:spLocks noGrp="1"/>
          </p:cNvSpPr>
          <p:nvPr>
            <p:ph type="sldNum" sz="quarter" idx="5"/>
          </p:nvPr>
        </p:nvSpPr>
        <p:spPr/>
        <p:txBody>
          <a:bodyPr/>
          <a:lstStyle/>
          <a:p>
            <a:fld id="{78455201-7865-8744-8A9B-9F5FC03C5C4C}" type="slidenum">
              <a:rPr lang="en-US" smtClean="0"/>
              <a:pPr/>
              <a:t>34</a:t>
            </a:fld>
            <a:endParaRPr lang="en-US"/>
          </a:p>
        </p:txBody>
      </p:sp>
    </p:spTree>
    <p:extLst>
      <p:ext uri="{BB962C8B-B14F-4D97-AF65-F5344CB8AC3E}">
        <p14:creationId xmlns:p14="http://schemas.microsoft.com/office/powerpoint/2010/main" val="222101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chemeClr val="accent2"/>
              </a:buClr>
            </a:pPr>
            <a:r>
              <a:rPr lang="en-GB" sz="1200" dirty="0">
                <a:solidFill>
                  <a:schemeClr val="bg1">
                    <a:lumMod val="65000"/>
                  </a:schemeClr>
                </a:solidFill>
                <a:latin typeface="Arial" panose="020B0604020202020204" pitchFamily="34" charset="0"/>
                <a:cs typeface="Arial" panose="020B0604020202020204" pitchFamily="34" charset="0"/>
              </a:rPr>
              <a:t>There are two types of </a:t>
            </a:r>
            <a:r>
              <a:rPr lang="en-GB" sz="1200" kern="1200" dirty="0">
                <a:solidFill>
                  <a:schemeClr val="tx1"/>
                </a:solidFill>
                <a:effectLst/>
                <a:latin typeface="+mn-lt"/>
                <a:ea typeface="+mn-ea"/>
                <a:cs typeface="+mn-cs"/>
              </a:rPr>
              <a:t>errors that we can make:</a:t>
            </a:r>
            <a:endParaRPr lang="en-GB" sz="12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 Type I error: </a:t>
            </a:r>
            <a:r>
              <a:rPr lang="en-GB" sz="1500" dirty="0">
                <a:latin typeface="Arial" panose="020B0604020202020204" pitchFamily="34" charset="0"/>
                <a:cs typeface="Arial" panose="020B0604020202020204" pitchFamily="34" charset="0"/>
              </a:rPr>
              <a:t>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is true, but we mistakenly reject it (</a:t>
            </a:r>
            <a:r>
              <a:rPr lang="en-GB" sz="1500" b="1" dirty="0">
                <a:latin typeface="Arial" panose="020B0604020202020204" pitchFamily="34" charset="0"/>
                <a:cs typeface="Arial" panose="020B0604020202020204" pitchFamily="34" charset="0"/>
              </a:rPr>
              <a:t>False positive</a:t>
            </a:r>
            <a:r>
              <a:rPr lang="en-GB" sz="1500" dirty="0">
                <a:latin typeface="Arial" panose="020B0604020202020204" pitchFamily="34" charset="0"/>
                <a:cs typeface="Arial" panose="020B0604020202020204" pitchFamily="34" charset="0"/>
              </a:rPr>
              <a:t>); Controlled by significance level </a:t>
            </a:r>
            <a:r>
              <a:rPr lang="el-GR" sz="1500" dirty="0">
                <a:latin typeface="Arial" panose="020B0604020202020204" pitchFamily="34" charset="0"/>
                <a:cs typeface="Arial" panose="020B0604020202020204" pitchFamily="34" charset="0"/>
              </a:rPr>
              <a:t>α.</a:t>
            </a:r>
            <a:endParaRPr lang="en-GB" sz="12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200" dirty="0">
                <a:solidFill>
                  <a:schemeClr val="bg1">
                    <a:lumMod val="65000"/>
                  </a:schemeClr>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Type II error: </a:t>
            </a:r>
            <a:r>
              <a:rPr lang="en-GB" sz="1500" dirty="0">
                <a:latin typeface="Arial" panose="020B0604020202020204" pitchFamily="34" charset="0"/>
                <a:cs typeface="Arial" panose="020B0604020202020204" pitchFamily="34" charset="0"/>
              </a:rPr>
              <a:t>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is false, but we fail to reject it (</a:t>
            </a:r>
            <a:r>
              <a:rPr lang="en-GB" sz="1500" b="1" dirty="0">
                <a:latin typeface="Arial" panose="020B0604020202020204" pitchFamily="34" charset="0"/>
                <a:cs typeface="Arial" panose="020B0604020202020204" pitchFamily="34" charset="0"/>
              </a:rPr>
              <a:t>False negative)</a:t>
            </a:r>
          </a:p>
          <a:p>
            <a:pPr algn="just">
              <a:buClr>
                <a:schemeClr val="accent2"/>
              </a:buClr>
            </a:pPr>
            <a:endParaRPr lang="en-GB" sz="1500" b="1" dirty="0">
              <a:latin typeface="Arial" panose="020B0604020202020204" pitchFamily="34" charset="0"/>
              <a:cs typeface="Arial" panose="020B0604020202020204" pitchFamily="34" charset="0"/>
            </a:endParaRPr>
          </a:p>
          <a:p>
            <a:pPr algn="just">
              <a:buClr>
                <a:schemeClr val="accent2"/>
              </a:buClr>
            </a:pPr>
            <a:r>
              <a:rPr lang="en-GB" sz="1500" b="0" dirty="0">
                <a:latin typeface="Arial" panose="020B0604020202020204" pitchFamily="34" charset="0"/>
                <a:cs typeface="Arial" panose="020B0604020202020204" pitchFamily="34" charset="0"/>
              </a:rPr>
              <a:t>I like to remember these by thinking about the law example. If someone innocent is wrongly convicted, that’s always worse than if someone guilty is let go.</a:t>
            </a:r>
            <a:endParaRPr lang="en-GB" b="0"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7</a:t>
            </a:fld>
            <a:endParaRPr lang="en-US"/>
          </a:p>
        </p:txBody>
      </p:sp>
    </p:spTree>
    <p:extLst>
      <p:ext uri="{BB962C8B-B14F-4D97-AF65-F5344CB8AC3E}">
        <p14:creationId xmlns:p14="http://schemas.microsoft.com/office/powerpoint/2010/main" val="155355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Imagine the data were pure noise. If we select voxels by some criterion, those voxels are going to better conform to that criterion than expected by chance (for randomly selected voxels). </a:t>
            </a:r>
            <a:r>
              <a:rPr lang="en-GB" sz="1200" b="0" i="0" u="none" strike="noStrike" kern="1200" dirty="0">
                <a:solidFill>
                  <a:schemeClr val="tx1"/>
                </a:solidFill>
                <a:effectLst/>
                <a:latin typeface="+mn-lt"/>
                <a:ea typeface="+mn-ea"/>
                <a:cs typeface="+mn-cs"/>
              </a:rPr>
              <a:t>Double dipping would not be an issue if selection was determined only by true effects in the data. However, selection is affected by noise. </a:t>
            </a:r>
            <a:r>
              <a:rPr lang="en-GB" dirty="0"/>
              <a:t>Even if the selected voxels truly contain the effect of interest, the noise in the data will typically have pushed some voxels into the selected set and some others out of it.</a:t>
            </a:r>
            <a:r>
              <a:rPr lang="en-GB" sz="1200" b="0" i="0" u="none" strike="noStrike" kern="1200" dirty="0">
                <a:solidFill>
                  <a:schemeClr val="tx1"/>
                </a:solidFill>
                <a:effectLst/>
                <a:latin typeface="+mn-lt"/>
                <a:ea typeface="+mn-ea"/>
                <a:cs typeface="+mn-cs"/>
              </a:rPr>
              <a:t>  For example, the voxels included at the fringe of an ROI tend to reflect the noise to some extent – even if the ROI highlights a truly active brain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problem of double dipping arises so frequently because the desired selection criterion is often identical with or related to the desired results statistics for the selective analysis. For example, we may hypothesize that there is a region responding more strongly to stimulus A than B, select voxels showing this effect to define an ROI, and then selectively analyse that ROI to test our hypothesis. </a:t>
            </a:r>
          </a:p>
        </p:txBody>
      </p:sp>
      <p:sp>
        <p:nvSpPr>
          <p:cNvPr id="4" name="Slide Number Placeholder 3"/>
          <p:cNvSpPr>
            <a:spLocks noGrp="1"/>
          </p:cNvSpPr>
          <p:nvPr>
            <p:ph type="sldNum" sz="quarter" idx="5"/>
          </p:nvPr>
        </p:nvSpPr>
        <p:spPr/>
        <p:txBody>
          <a:bodyPr/>
          <a:lstStyle/>
          <a:p>
            <a:fld id="{78455201-7865-8744-8A9B-9F5FC03C5C4C}" type="slidenum">
              <a:rPr lang="en-US" smtClean="0"/>
              <a:pPr/>
              <a:t>35</a:t>
            </a:fld>
            <a:endParaRPr lang="en-US"/>
          </a:p>
        </p:txBody>
      </p:sp>
    </p:spTree>
    <p:extLst>
      <p:ext uri="{BB962C8B-B14F-4D97-AF65-F5344CB8AC3E}">
        <p14:creationId xmlns:p14="http://schemas.microsoft.com/office/powerpoint/2010/main" val="2513278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Resulting data set added to independent spatiotemporal Gaussian noise and spatially smoothed by convolution with a 3-voxel-wide cubic kernel</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36</a:t>
            </a:fld>
            <a:endParaRPr lang="en-US"/>
          </a:p>
        </p:txBody>
      </p:sp>
    </p:spTree>
    <p:extLst>
      <p:ext uri="{BB962C8B-B14F-4D97-AF65-F5344CB8AC3E}">
        <p14:creationId xmlns:p14="http://schemas.microsoft.com/office/powerpoint/2010/main" val="2345390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data were analysed by means of a general linear model using the same design matrix as used to simulate the effects, with one predictor per condition. The data set was mapped by voxel-wise univariate linear modelling using the contrast A-D. The resulting t map was </a:t>
            </a:r>
            <a:r>
              <a:rPr lang="en-GB" sz="1200" b="0" i="0" u="none" strike="noStrike" kern="1200" dirty="0" err="1">
                <a:solidFill>
                  <a:schemeClr val="tx1"/>
                </a:solidFill>
                <a:effectLst/>
                <a:latin typeface="+mn-lt"/>
                <a:ea typeface="+mn-ea"/>
                <a:cs typeface="+mn-cs"/>
              </a:rPr>
              <a:t>thresholded</a:t>
            </a:r>
            <a:r>
              <a:rPr lang="en-GB" sz="1200" b="0" i="0" u="none" strike="noStrike" kern="1200" dirty="0">
                <a:solidFill>
                  <a:schemeClr val="tx1"/>
                </a:solidFill>
                <a:effectLst/>
                <a:latin typeface="+mn-lt"/>
                <a:ea typeface="+mn-ea"/>
                <a:cs typeface="+mn-cs"/>
              </a:rPr>
              <a:t> using a primary threshold corresponding to p&lt;0.0001, uncorrected. The size of each contiguous cluster exceeding this primary threshold was then assessed and highlighted all clusters whose size exceeded a cluster-size threshold that controlled the familywise error rate at p&lt;0.05, thus correcting for multiple tests.</a:t>
            </a:r>
          </a:p>
        </p:txBody>
      </p:sp>
      <p:sp>
        <p:nvSpPr>
          <p:cNvPr id="4" name="Slide Number Placeholder 3"/>
          <p:cNvSpPr>
            <a:spLocks noGrp="1"/>
          </p:cNvSpPr>
          <p:nvPr>
            <p:ph type="sldNum" sz="quarter" idx="5"/>
          </p:nvPr>
        </p:nvSpPr>
        <p:spPr/>
        <p:txBody>
          <a:bodyPr/>
          <a:lstStyle/>
          <a:p>
            <a:fld id="{78455201-7865-8744-8A9B-9F5FC03C5C4C}" type="slidenum">
              <a:rPr lang="en-US" smtClean="0"/>
              <a:pPr/>
              <a:t>37</a:t>
            </a:fld>
            <a:endParaRPr lang="en-US"/>
          </a:p>
        </p:txBody>
      </p:sp>
    </p:spTree>
    <p:extLst>
      <p:ext uri="{BB962C8B-B14F-4D97-AF65-F5344CB8AC3E}">
        <p14:creationId xmlns:p14="http://schemas.microsoft.com/office/powerpoint/2010/main" val="2116374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ROI defined by the mapping analysis (red contour) correctly highlights the activated region (blue contour). However, the ROI is somewhat affected by noise. Some voxels at the fringe of the ROI will be included because their noise component makes them look as though they conformed slightly better to the selection criterion; others will be excluded because their noise makes them look as though they did not conform as well to the selection criterion. This can be interpreted as overfitting of the ROI.</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38</a:t>
            </a:fld>
            <a:endParaRPr lang="en-US"/>
          </a:p>
        </p:txBody>
      </p:sp>
    </p:spTree>
    <p:extLst>
      <p:ext uri="{BB962C8B-B14F-4D97-AF65-F5344CB8AC3E}">
        <p14:creationId xmlns:p14="http://schemas.microsoft.com/office/powerpoint/2010/main" val="610947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Averaging all time courses within the ROI (same data as used for mapping) and fitting the linear model. The resulting bar graph reflects the activation of the region during conditions A and B as well as the absence of activation during conditions C and D. However, it is substantially distorted by the non-independent selection: recall that the mapping was based on the contrast A-D. Although the region is equally activated during conditions A and B, it appears to be more activated during condition A than B; and this effect is significant (p&lt;0.01 in the particular example run shown).</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39</a:t>
            </a:fld>
            <a:endParaRPr lang="en-US"/>
          </a:p>
        </p:txBody>
      </p:sp>
    </p:spTree>
    <p:extLst>
      <p:ext uri="{BB962C8B-B14F-4D97-AF65-F5344CB8AC3E}">
        <p14:creationId xmlns:p14="http://schemas.microsoft.com/office/powerpoint/2010/main" val="121347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When we use independent data to define the ROI (green contour), no distortion is observed.</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40</a:t>
            </a:fld>
            <a:endParaRPr lang="en-US"/>
          </a:p>
        </p:txBody>
      </p:sp>
    </p:spTree>
    <p:extLst>
      <p:ext uri="{BB962C8B-B14F-4D97-AF65-F5344CB8AC3E}">
        <p14:creationId xmlns:p14="http://schemas.microsoft.com/office/powerpoint/2010/main" val="3035738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41</a:t>
            </a:fld>
            <a:endParaRPr lang="en-US"/>
          </a:p>
        </p:txBody>
      </p:sp>
    </p:spTree>
    <p:extLst>
      <p:ext uri="{BB962C8B-B14F-4D97-AF65-F5344CB8AC3E}">
        <p14:creationId xmlns:p14="http://schemas.microsoft.com/office/powerpoint/2010/main" val="76036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Out of 134 fMRI studies published in five prestigious journals (Nature, Science, Nature Neuroscience, Neuron, Journal of Neuroscience) in 2008, 42% (57 papers) contained at least one non-independent selective analysis (not considering supplementary materials). Another 14% (20 papers) may contain non-independent selective analyses, but the methodological information given was insufficient to reach a judgment (</a:t>
            </a:r>
            <a:r>
              <a:rPr lang="en-GB" sz="1200" kern="1200" dirty="0" err="1">
                <a:solidFill>
                  <a:schemeClr val="tx1"/>
                </a:solidFill>
                <a:effectLst/>
                <a:latin typeface="+mn-lt"/>
                <a:ea typeface="+mn-ea"/>
                <a:cs typeface="+mn-cs"/>
              </a:rPr>
              <a:t>Kriegeskorte</a:t>
            </a:r>
            <a:r>
              <a:rPr lang="en-GB" sz="1200" kern="1200" dirty="0">
                <a:solidFill>
                  <a:schemeClr val="tx1"/>
                </a:solidFill>
                <a:effectLst/>
                <a:latin typeface="+mn-lt"/>
                <a:ea typeface="+mn-ea"/>
                <a:cs typeface="+mn-cs"/>
              </a:rPr>
              <a:t> et al., 2009).</a:t>
            </a: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42</a:t>
            </a:fld>
            <a:endParaRPr lang="en-US"/>
          </a:p>
        </p:txBody>
      </p:sp>
    </p:spTree>
    <p:extLst>
      <p:ext uri="{BB962C8B-B14F-4D97-AF65-F5344CB8AC3E}">
        <p14:creationId xmlns:p14="http://schemas.microsoft.com/office/powerpoint/2010/main" val="730817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Vul</a:t>
            </a:r>
            <a:r>
              <a:rPr lang="en-GB" dirty="0"/>
              <a:t> et al. (2009) </a:t>
            </a:r>
            <a:r>
              <a:rPr lang="en-GB" sz="1200" b="0" i="0" u="none" strike="noStrike" kern="1200" dirty="0">
                <a:solidFill>
                  <a:schemeClr val="tx1"/>
                </a:solidFill>
                <a:effectLst/>
                <a:latin typeface="+mn-lt"/>
                <a:ea typeface="+mn-ea"/>
                <a:cs typeface="+mn-cs"/>
              </a:rPr>
              <a:t>explored mysteriously high correlations between individual measures of personality or emotionality and evoked BOLD activity.</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43</a:t>
            </a:fld>
            <a:endParaRPr lang="en-US"/>
          </a:p>
        </p:txBody>
      </p:sp>
    </p:spTree>
    <p:extLst>
      <p:ext uri="{BB962C8B-B14F-4D97-AF65-F5344CB8AC3E}">
        <p14:creationId xmlns:p14="http://schemas.microsoft.com/office/powerpoint/2010/main" val="2898901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Clr>
                <a:schemeClr val="accent2"/>
              </a:buClr>
              <a:buFont typeface="Arial" panose="020B0604020202020204" pitchFamily="34" charset="0"/>
              <a:buNone/>
            </a:pPr>
            <a:r>
              <a:rPr lang="en-GB" dirty="0">
                <a:hlinkClick r:id="rId3"/>
              </a:rPr>
              <a:t>Eisenberger, Lieberman, and Williams (2003)</a:t>
            </a:r>
            <a:r>
              <a:rPr lang="en-GB" dirty="0"/>
              <a:t>, writing in </a:t>
            </a:r>
            <a:r>
              <a:rPr lang="en-GB" i="1" dirty="0"/>
              <a:t>Science</a:t>
            </a:r>
            <a:r>
              <a:rPr lang="en-GB" dirty="0"/>
              <a:t>, described a game they created to expose individuals to social rejection in the laboratory. The authors measured the brain activity in 13 individuals while the actual rejection took place, and they later obtained a self-report measure of how much distress the subject had experienced. Distress was correlated at </a:t>
            </a:r>
            <a:r>
              <a:rPr lang="en-GB" i="1" dirty="0"/>
              <a:t>r</a:t>
            </a:r>
            <a:r>
              <a:rPr lang="en-GB" dirty="0"/>
              <a:t> = .88 with activity in the anterior cingulate cortex (ACC).</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44</a:t>
            </a:fld>
            <a:endParaRPr lang="en-US"/>
          </a:p>
        </p:txBody>
      </p:sp>
    </p:spTree>
    <p:extLst>
      <p:ext uri="{BB962C8B-B14F-4D97-AF65-F5344CB8AC3E}">
        <p14:creationId xmlns:p14="http://schemas.microsoft.com/office/powerpoint/2010/main" val="4558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9</a:t>
            </a:fld>
            <a:endParaRPr lang="en-US"/>
          </a:p>
        </p:txBody>
      </p:sp>
    </p:spTree>
    <p:extLst>
      <p:ext uri="{BB962C8B-B14F-4D97-AF65-F5344CB8AC3E}">
        <p14:creationId xmlns:p14="http://schemas.microsoft.com/office/powerpoint/2010/main" val="1666538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45</a:t>
            </a:fld>
            <a:endParaRPr lang="en-US"/>
          </a:p>
        </p:txBody>
      </p:sp>
    </p:spTree>
    <p:extLst>
      <p:ext uri="{BB962C8B-B14F-4D97-AF65-F5344CB8AC3E}">
        <p14:creationId xmlns:p14="http://schemas.microsoft.com/office/powerpoint/2010/main" val="2906198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46</a:t>
            </a:fld>
            <a:endParaRPr lang="en-US"/>
          </a:p>
        </p:txBody>
      </p:sp>
    </p:spTree>
    <p:extLst>
      <p:ext uri="{BB962C8B-B14F-4D97-AF65-F5344CB8AC3E}">
        <p14:creationId xmlns:p14="http://schemas.microsoft.com/office/powerpoint/2010/main" val="2841803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desired selection criterion is often identical to the desired results statistics for the selective analysis. What do we do to avoid double dipping?</a:t>
            </a:r>
            <a:endParaRPr lang="en-GB" dirty="0"/>
          </a:p>
          <a:p>
            <a:endParaRPr lang="en-GB" dirty="0"/>
          </a:p>
          <a:p>
            <a:r>
              <a:rPr lang="en-GB" dirty="0"/>
              <a:t>Separate dataset for ROI definition!</a:t>
            </a:r>
          </a:p>
        </p:txBody>
      </p:sp>
      <p:sp>
        <p:nvSpPr>
          <p:cNvPr id="4" name="Slide Number Placeholder 3"/>
          <p:cNvSpPr>
            <a:spLocks noGrp="1"/>
          </p:cNvSpPr>
          <p:nvPr>
            <p:ph type="sldNum" sz="quarter" idx="5"/>
          </p:nvPr>
        </p:nvSpPr>
        <p:spPr/>
        <p:txBody>
          <a:bodyPr/>
          <a:lstStyle/>
          <a:p>
            <a:fld id="{78455201-7865-8744-8A9B-9F5FC03C5C4C}" type="slidenum">
              <a:rPr lang="en-US" smtClean="0"/>
              <a:pPr/>
              <a:t>47</a:t>
            </a:fld>
            <a:endParaRPr lang="en-US"/>
          </a:p>
        </p:txBody>
      </p:sp>
    </p:spTree>
    <p:extLst>
      <p:ext uri="{BB962C8B-B14F-4D97-AF65-F5344CB8AC3E}">
        <p14:creationId xmlns:p14="http://schemas.microsoft.com/office/powerpoint/2010/main" val="2004710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48</a:t>
            </a:fld>
            <a:endParaRPr lang="en-US"/>
          </a:p>
        </p:txBody>
      </p:sp>
    </p:spTree>
    <p:extLst>
      <p:ext uri="{BB962C8B-B14F-4D97-AF65-F5344CB8AC3E}">
        <p14:creationId xmlns:p14="http://schemas.microsoft.com/office/powerpoint/2010/main" val="1849863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Contrast-vector orthogonality does not ensure independent statistics. For example, consider the selection contrast A+B and the test contrast A-B. These are orthogonal contrast vectors in that their inner product is zero. However, whether selecting with </a:t>
            </a:r>
            <a:r>
              <a:rPr lang="en-GB" dirty="0" err="1"/>
              <a:t>cselection</a:t>
            </a:r>
            <a:r>
              <a:rPr lang="en-GB" dirty="0"/>
              <a:t> biases testing with </a:t>
            </a:r>
            <a:r>
              <a:rPr lang="en-GB" dirty="0" err="1"/>
              <a:t>ctest</a:t>
            </a:r>
            <a:r>
              <a:rPr lang="en-GB" dirty="0"/>
              <a:t> also depends on the design matrix X.</a:t>
            </a:r>
          </a:p>
          <a:p>
            <a:endParaRPr lang="en-GB" dirty="0"/>
          </a:p>
          <a:p>
            <a:r>
              <a:rPr lang="en-GB" dirty="0"/>
              <a:t>For the two condition example, selecting by the contrast A+B can bias testing the contrast A-B if the design is not balanced with respect to A and B. For an intuitive understanding of this, consider the case when there is more data for condition A than for condition B. Condition B will be less stably estimated. As a result selecting by contrast A+B will favour voxels having high positive noise in condition B. High positive noise in condition A will not be favoured equally since the noise is more strongly reduced by averaging for condition A. As a result, the contrast A-B will be negatively biased.</a:t>
            </a:r>
          </a:p>
          <a:p>
            <a:endParaRPr lang="en-GB" dirty="0"/>
          </a:p>
          <a:p>
            <a:r>
              <a:rPr lang="en-GB" dirty="0"/>
              <a:t>For an ordinary-least-squares analysis, the effect of the design matrix can be taken into account by using the criterion </a:t>
            </a:r>
            <a:r>
              <a:rPr lang="en-GB" dirty="0" err="1"/>
              <a:t>cselectionT</a:t>
            </a:r>
            <a:r>
              <a:rPr lang="en-GB" dirty="0"/>
              <a:t> ⋅ (XTX)-1 ⋅ </a:t>
            </a:r>
            <a:r>
              <a:rPr lang="en-GB" dirty="0" err="1"/>
              <a:t>ctest</a:t>
            </a:r>
            <a:r>
              <a:rPr lang="en-GB" dirty="0"/>
              <a:t> = 0. However, if the errors are temporally dependent (as is the case for fMRI data), small biases can still arise. The temporal dependence can be characterized by a time-point mixing matrix S. Taking temporal dependence into account yields the criterion </a:t>
            </a:r>
            <a:r>
              <a:rPr lang="en-GB" dirty="0" err="1"/>
              <a:t>cselectionT</a:t>
            </a:r>
            <a:r>
              <a:rPr lang="en-GB" dirty="0"/>
              <a:t> ⋅ (XTX)-1 ⋅ XT ⋅ S ⋅ ST ⋅ X ⋅ (XTX)-1 ⋅ </a:t>
            </a:r>
            <a:r>
              <a:rPr lang="en-GB" dirty="0" err="1"/>
              <a:t>ctest</a:t>
            </a:r>
            <a:r>
              <a:rPr lang="en-GB" dirty="0"/>
              <a:t> = 0.</a:t>
            </a:r>
          </a:p>
        </p:txBody>
      </p:sp>
      <p:sp>
        <p:nvSpPr>
          <p:cNvPr id="4" name="Slide Number Placeholder 3"/>
          <p:cNvSpPr>
            <a:spLocks noGrp="1"/>
          </p:cNvSpPr>
          <p:nvPr>
            <p:ph type="sldNum" sz="quarter" idx="5"/>
          </p:nvPr>
        </p:nvSpPr>
        <p:spPr/>
        <p:txBody>
          <a:bodyPr/>
          <a:lstStyle/>
          <a:p>
            <a:fld id="{78455201-7865-8744-8A9B-9F5FC03C5C4C}" type="slidenum">
              <a:rPr lang="en-US" smtClean="0"/>
              <a:pPr/>
              <a:t>49</a:t>
            </a:fld>
            <a:endParaRPr lang="en-US"/>
          </a:p>
        </p:txBody>
      </p:sp>
    </p:spTree>
    <p:extLst>
      <p:ext uri="{BB962C8B-B14F-4D97-AF65-F5344CB8AC3E}">
        <p14:creationId xmlns:p14="http://schemas.microsoft.com/office/powerpoint/2010/main" val="1766303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50</a:t>
            </a:fld>
            <a:endParaRPr lang="en-US"/>
          </a:p>
        </p:txBody>
      </p:sp>
    </p:spTree>
    <p:extLst>
      <p:ext uri="{BB962C8B-B14F-4D97-AF65-F5344CB8AC3E}">
        <p14:creationId xmlns:p14="http://schemas.microsoft.com/office/powerpoint/2010/main" val="1619742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51</a:t>
            </a:fld>
            <a:endParaRPr lang="en-US"/>
          </a:p>
        </p:txBody>
      </p:sp>
    </p:spTree>
    <p:extLst>
      <p:ext uri="{BB962C8B-B14F-4D97-AF65-F5344CB8AC3E}">
        <p14:creationId xmlns:p14="http://schemas.microsoft.com/office/powerpoint/2010/main" val="3222122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key distinction </a:t>
            </a:r>
            <a:r>
              <a:rPr lang="en-GB" sz="1200" b="0" i="0" u="none" strike="noStrike" kern="1200" dirty="0">
                <a:solidFill>
                  <a:schemeClr val="tx1"/>
                </a:solidFill>
                <a:effectLst/>
                <a:latin typeface="+mn-lt"/>
                <a:ea typeface="+mn-ea"/>
                <a:cs typeface="+mn-cs"/>
              </a:rPr>
              <a:t>between research that is exploratory (i.e., hypothesis-generating) versus confirmatory (i.e., hypothesis-testing).</a:t>
            </a:r>
          </a:p>
          <a:p>
            <a:r>
              <a:rPr lang="en-GB" sz="1200" b="0" i="0" u="none" strike="noStrike" kern="1200" dirty="0">
                <a:solidFill>
                  <a:schemeClr val="tx1"/>
                </a:solidFill>
                <a:effectLst/>
                <a:latin typeface="+mn-lt"/>
                <a:ea typeface="+mn-ea"/>
                <a:cs typeface="+mn-cs"/>
              </a:rPr>
              <a:t>The core of the problem is that hypothesis testing requires predictions. The problem is not with exploratory research itself. Rather, the problem is with dishonesty, that is, pretending that exploratory research was instead confirmatory.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cycle of exploration and confirmation in science provides a useful perspective on the problem of circular analysis. Hypotheses generated by exploring the data require confirmation by means of independent data, because a relationship observed in a data set will be consistent with that data set, whether or not it reflects a true relationship or just the noise.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figure illustrates the continuum from exploratory to confirmatory research and highlights the need to cleanly separate the two. On the far left of the continuum, researchers find their hypothesis in the data by post hoc theorizing, and the corresponding statistics are ‘wonky’, dramatically overestimating the evidence for the hypothesis. On the far right of the continuum, researchers preregister their studies such that data collection and data analyses leave no room whatsoever for exploration; the corresponding statistics are ‘sound’ in the sense that they are used for their intended purpose. Much empirical research operates somewhere in between these two extremes, although for any specific study the exact location may be impossible to determine. In the grey area of exploration, data are tortured to some extent, and the corresponding statistics are somewhat wonky.</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52</a:t>
            </a:fld>
            <a:endParaRPr lang="en-US"/>
          </a:p>
        </p:txBody>
      </p:sp>
    </p:spTree>
    <p:extLst>
      <p:ext uri="{BB962C8B-B14F-4D97-AF65-F5344CB8AC3E}">
        <p14:creationId xmlns:p14="http://schemas.microsoft.com/office/powerpoint/2010/main" val="2860154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a:t>This highlights the importance of hypothesis testing in fMRI studies. This figure</a:t>
            </a:r>
            <a:r>
              <a:rPr lang="en-GB" baseline="0" dirty="0"/>
              <a:t> is taken from a paper investigating the pain matrix. Each of these four colours represents brain activations evoked from four different stimuli. Can you tell which one is a response evoked from a painful stimulus?</a:t>
            </a:r>
          </a:p>
          <a:p>
            <a:pPr>
              <a:spcBef>
                <a:spcPct val="0"/>
              </a:spcBef>
            </a:pPr>
            <a:endParaRPr lang="en-GB"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It is important to clearly define your hypothesis as it contextualises brain activation.</a:t>
            </a:r>
          </a:p>
          <a:p>
            <a:pPr>
              <a:spcBef>
                <a:spcPct val="0"/>
              </a:spcBef>
            </a:pPr>
            <a:endParaRPr lang="en-GB" baseline="0"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53</a:t>
            </a:fld>
            <a:endParaRPr lang="en-US"/>
          </a:p>
        </p:txBody>
      </p:sp>
    </p:spTree>
    <p:extLst>
      <p:ext uri="{BB962C8B-B14F-4D97-AF65-F5344CB8AC3E}">
        <p14:creationId xmlns:p14="http://schemas.microsoft.com/office/powerpoint/2010/main" val="3300005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Box, G. E., &amp; Draper, N. R. (1987). </a:t>
            </a:r>
            <a:r>
              <a:rPr lang="en-GB" sz="1200" b="0" i="1" u="none" strike="noStrike" kern="1200" dirty="0">
                <a:solidFill>
                  <a:schemeClr val="tx1"/>
                </a:solidFill>
                <a:effectLst/>
                <a:latin typeface="+mn-lt"/>
                <a:ea typeface="+mn-ea"/>
                <a:cs typeface="+mn-cs"/>
              </a:rPr>
              <a:t>Empirical model-building and response surfaces</a:t>
            </a:r>
            <a:r>
              <a:rPr lang="en-GB" sz="1200" b="0" i="0" u="none" strike="noStrike" kern="1200" dirty="0">
                <a:solidFill>
                  <a:schemeClr val="tx1"/>
                </a:solidFill>
                <a:effectLst/>
                <a:latin typeface="+mn-lt"/>
                <a:ea typeface="+mn-ea"/>
                <a:cs typeface="+mn-cs"/>
              </a:rPr>
              <a:t>. John Wiley &amp; Sons.</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54</a:t>
            </a:fld>
            <a:endParaRPr lang="en-US"/>
          </a:p>
        </p:txBody>
      </p:sp>
    </p:spTree>
    <p:extLst>
      <p:ext uri="{BB962C8B-B14F-4D97-AF65-F5344CB8AC3E}">
        <p14:creationId xmlns:p14="http://schemas.microsoft.com/office/powerpoint/2010/main" val="303832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low threshold, you get a lot of active voxels (but risk of false positives)</a:t>
            </a:r>
          </a:p>
          <a:p>
            <a:r>
              <a:rPr lang="en-GB" dirty="0"/>
              <a:t>With a high threshold, pretty sure active regions are truly active (but risk of false negatives)</a:t>
            </a:r>
          </a:p>
        </p:txBody>
      </p:sp>
      <p:sp>
        <p:nvSpPr>
          <p:cNvPr id="4" name="Slide Number Placeholder 3"/>
          <p:cNvSpPr>
            <a:spLocks noGrp="1"/>
          </p:cNvSpPr>
          <p:nvPr>
            <p:ph type="sldNum" sz="quarter" idx="5"/>
          </p:nvPr>
        </p:nvSpPr>
        <p:spPr/>
        <p:txBody>
          <a:bodyPr/>
          <a:lstStyle/>
          <a:p>
            <a:fld id="{78455201-7865-8744-8A9B-9F5FC03C5C4C}" type="slidenum">
              <a:rPr lang="en-US" smtClean="0"/>
              <a:pPr/>
              <a:t>10</a:t>
            </a:fld>
            <a:endParaRPr lang="en-US"/>
          </a:p>
        </p:txBody>
      </p:sp>
    </p:spTree>
    <p:extLst>
      <p:ext uri="{BB962C8B-B14F-4D97-AF65-F5344CB8AC3E}">
        <p14:creationId xmlns:p14="http://schemas.microsoft.com/office/powerpoint/2010/main" val="287653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55</a:t>
            </a:fld>
            <a:endParaRPr lang="en-US"/>
          </a:p>
        </p:txBody>
      </p:sp>
    </p:spTree>
    <p:extLst>
      <p:ext uri="{BB962C8B-B14F-4D97-AF65-F5344CB8AC3E}">
        <p14:creationId xmlns:p14="http://schemas.microsoft.com/office/powerpoint/2010/main" val="193070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11</a:t>
            </a:fld>
            <a:endParaRPr lang="en-US"/>
          </a:p>
        </p:txBody>
      </p:sp>
    </p:spTree>
    <p:extLst>
      <p:ext uri="{BB962C8B-B14F-4D97-AF65-F5344CB8AC3E}">
        <p14:creationId xmlns:p14="http://schemas.microsoft.com/office/powerpoint/2010/main" val="205187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several ways of quantifying the likelihood of obtaining false positives.</a:t>
            </a:r>
          </a:p>
          <a:p>
            <a:r>
              <a:rPr lang="en-GB" dirty="0"/>
              <a:t>FWER = probability of making one (or more) Type I error under the null hypothesis (Null hypothesis wrongly rejected)</a:t>
            </a:r>
          </a:p>
        </p:txBody>
      </p:sp>
      <p:sp>
        <p:nvSpPr>
          <p:cNvPr id="4" name="Slide Number Placeholder 3"/>
          <p:cNvSpPr>
            <a:spLocks noGrp="1"/>
          </p:cNvSpPr>
          <p:nvPr>
            <p:ph type="sldNum" sz="quarter" idx="5"/>
          </p:nvPr>
        </p:nvSpPr>
        <p:spPr/>
        <p:txBody>
          <a:bodyPr/>
          <a:lstStyle/>
          <a:p>
            <a:fld id="{78455201-7865-8744-8A9B-9F5FC03C5C4C}" type="slidenum">
              <a:rPr lang="en-US" smtClean="0"/>
              <a:pPr/>
              <a:t>12</a:t>
            </a:fld>
            <a:endParaRPr lang="en-US"/>
          </a:p>
        </p:txBody>
      </p:sp>
    </p:spTree>
    <p:extLst>
      <p:ext uri="{BB962C8B-B14F-4D97-AF65-F5344CB8AC3E}">
        <p14:creationId xmlns:p14="http://schemas.microsoft.com/office/powerpoint/2010/main" val="66383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For each voxel we define the null hypothesis as the hypothesis that there is no activation in the voxel.</a:t>
            </a:r>
          </a:p>
          <a:p>
            <a:r>
              <a:rPr lang="en-US" sz="1200" kern="1200" dirty="0">
                <a:solidFill>
                  <a:schemeClr val="tx1"/>
                </a:solidFill>
                <a:latin typeface="+mn-lt"/>
                <a:ea typeface="+mn-ea"/>
                <a:cs typeface="+mn-cs"/>
              </a:rPr>
              <a:t>FWER: we want to control the probability that any test statistic across the brain is above a certain threshold </a:t>
            </a:r>
          </a:p>
          <a:p>
            <a:r>
              <a:rPr lang="en-US" sz="1200" kern="1200" dirty="0">
                <a:solidFill>
                  <a:schemeClr val="tx1"/>
                </a:solidFill>
                <a:latin typeface="+mn-lt"/>
                <a:ea typeface="+mn-ea"/>
                <a:cs typeface="+mn-cs"/>
              </a:rPr>
              <a:t>(if it is above the threshold we reject the null hypothesis and get a false positive).</a:t>
            </a:r>
          </a:p>
        </p:txBody>
      </p:sp>
      <p:sp>
        <p:nvSpPr>
          <p:cNvPr id="4" name="Slide Number Placeholder 3"/>
          <p:cNvSpPr>
            <a:spLocks noGrp="1"/>
          </p:cNvSpPr>
          <p:nvPr>
            <p:ph type="sldNum" sz="quarter" idx="5"/>
          </p:nvPr>
        </p:nvSpPr>
        <p:spPr/>
        <p:txBody>
          <a:bodyPr/>
          <a:lstStyle/>
          <a:p>
            <a:fld id="{78455201-7865-8744-8A9B-9F5FC03C5C4C}" type="slidenum">
              <a:rPr lang="en-US" smtClean="0"/>
              <a:pPr/>
              <a:t>13</a:t>
            </a:fld>
            <a:endParaRPr lang="en-US"/>
          </a:p>
        </p:txBody>
      </p:sp>
    </p:spTree>
    <p:extLst>
      <p:ext uri="{BB962C8B-B14F-4D97-AF65-F5344CB8AC3E}">
        <p14:creationId xmlns:p14="http://schemas.microsoft.com/office/powerpoint/2010/main" val="222649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Bonferroni correction is a classic way of doing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choose a threshold so that the probability of any test statistic being above tis threshold is less than alpha over the total number of voxels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Reduced sensitivity (risk of type II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might be able to chose a more appropriate threshold by using information about the spatial correlation present in the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Each voxel is not independent – correlated therefore truly less independent comparisons than Bonferroni implies</a:t>
            </a:r>
          </a:p>
        </p:txBody>
      </p:sp>
      <p:sp>
        <p:nvSpPr>
          <p:cNvPr id="4" name="Slide Number Placeholder 3"/>
          <p:cNvSpPr>
            <a:spLocks noGrp="1"/>
          </p:cNvSpPr>
          <p:nvPr>
            <p:ph type="sldNum" sz="quarter" idx="5"/>
          </p:nvPr>
        </p:nvSpPr>
        <p:spPr/>
        <p:txBody>
          <a:bodyPr/>
          <a:lstStyle/>
          <a:p>
            <a:fld id="{78455201-7865-8744-8A9B-9F5FC03C5C4C}" type="slidenum">
              <a:rPr lang="en-US" smtClean="0"/>
              <a:pPr/>
              <a:t>14</a:t>
            </a:fld>
            <a:endParaRPr lang="en-US"/>
          </a:p>
        </p:txBody>
      </p:sp>
    </p:spTree>
    <p:extLst>
      <p:ext uri="{BB962C8B-B14F-4D97-AF65-F5344CB8AC3E}">
        <p14:creationId xmlns:p14="http://schemas.microsoft.com/office/powerpoint/2010/main" val="6786154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463"/>
            <a:ext cx="7886700" cy="994172"/>
          </a:xfrm>
          <a:prstGeom prst="rect">
            <a:avLst/>
          </a:prstGeom>
        </p:spPr>
        <p:txBody>
          <a:bodyPr/>
          <a:lstStyle>
            <a:lvl1pPr>
              <a:defRPr sz="3200" b="1">
                <a:solidFill>
                  <a:srgbClr val="EA7600"/>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2606039"/>
            <a:ext cx="7886700" cy="2026683"/>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1235075"/>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287999" y="288000"/>
            <a:ext cx="5488958" cy="293044"/>
          </a:xfrm>
        </p:spPr>
        <p:txBody>
          <a:bodyPr lIns="0" tIns="0" rIns="0" bIns="0">
            <a:noAutofit/>
          </a:bodyPr>
          <a:lstStyle>
            <a:lvl1pPr marL="0" indent="0">
              <a:lnSpc>
                <a:spcPct val="80000"/>
              </a:lnSpc>
              <a:buNone/>
              <a:defRPr sz="11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43594" y="1034474"/>
            <a:ext cx="6907996" cy="3745062"/>
          </a:xfrm>
        </p:spPr>
        <p:txBody>
          <a:bodyPr>
            <a:normAutofit/>
          </a:bodyPr>
          <a:lstStyle>
            <a:lvl1pPr marL="0" indent="0">
              <a:buNone/>
              <a:defRPr sz="2800" b="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grpSp>
        <p:nvGrpSpPr>
          <p:cNvPr id="6" name="Group 5"/>
          <p:cNvGrpSpPr/>
          <p:nvPr userDrawn="1"/>
        </p:nvGrpSpPr>
        <p:grpSpPr>
          <a:xfrm>
            <a:off x="0" y="-1588"/>
            <a:ext cx="9144000" cy="741363"/>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16000" y="216000"/>
            <a:ext cx="5488958" cy="293044"/>
          </a:xfrm>
        </p:spPr>
        <p:txBody>
          <a:bodyPr lIns="0" tIns="0" rIns="0" bIns="0" anchor="ctr" anchorCtr="0">
            <a:noAutofit/>
          </a:bodyPr>
          <a:lstStyle>
            <a:lvl1pPr marL="0" indent="0">
              <a:lnSpc>
                <a:spcPct val="80000"/>
              </a:lnSpc>
              <a:buNone/>
              <a:defRPr sz="20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Title</a:t>
            </a:r>
          </a:p>
        </p:txBody>
      </p:sp>
      <p:sp>
        <p:nvSpPr>
          <p:cNvPr id="2" name="Slide Number Placeholder 1">
            <a:extLst>
              <a:ext uri="{FF2B5EF4-FFF2-40B4-BE49-F238E27FC236}">
                <a16:creationId xmlns:a16="http://schemas.microsoft.com/office/drawing/2014/main" id="{B9F8D96E-116C-5743-9BC4-95B8D444EA2E}"/>
              </a:ext>
            </a:extLst>
          </p:cNvPr>
          <p:cNvSpPr>
            <a:spLocks noGrp="1"/>
          </p:cNvSpPr>
          <p:nvPr>
            <p:ph type="sldNum" sz="quarter" idx="13"/>
          </p:nvPr>
        </p:nvSpPr>
        <p:spPr>
          <a:xfrm>
            <a:off x="7086600" y="4857404"/>
            <a:ext cx="2057400" cy="274637"/>
          </a:xfrm>
        </p:spPr>
        <p:txBody>
          <a:bodyPr/>
          <a:lstStyle>
            <a:lvl1pPr>
              <a:defRPr>
                <a:solidFill>
                  <a:schemeClr val="tx1"/>
                </a:solidFill>
              </a:defRPr>
            </a:lvl1pPr>
          </a:lstStyle>
          <a:p>
            <a:fld id="{AC3CE22D-A43C-4441-8105-4F4E9698B87A}" type="slidenum">
              <a:rPr lang="en-GB" smtClean="0"/>
              <a:pPr/>
              <a:t>‹#›</a:t>
            </a:fld>
            <a:endParaRPr lang="en-GB" dirty="0"/>
          </a:p>
        </p:txBody>
      </p:sp>
    </p:spTree>
    <p:extLst>
      <p:ext uri="{BB962C8B-B14F-4D97-AF65-F5344CB8AC3E}">
        <p14:creationId xmlns:p14="http://schemas.microsoft.com/office/powerpoint/2010/main" val="1771749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00742"/>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165187" y="165584"/>
            <a:ext cx="3216840" cy="704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a:lstStyle>
          <a:p>
            <a:pPr marL="12700"/>
            <a:endParaRPr lang="en-GB" sz="1000" dirty="0">
              <a:solidFill>
                <a:schemeClr val="bg1"/>
              </a:solidFill>
              <a:latin typeface="Arial"/>
              <a:cs typeface="Arial"/>
            </a:endParaRPr>
          </a:p>
        </p:txBody>
      </p:sp>
      <p:sp>
        <p:nvSpPr>
          <p:cNvPr id="2" name="Slide Number Placeholder 1">
            <a:extLst>
              <a:ext uri="{FF2B5EF4-FFF2-40B4-BE49-F238E27FC236}">
                <a16:creationId xmlns:a16="http://schemas.microsoft.com/office/drawing/2014/main" id="{7CB0D89A-A15B-1E4E-8239-C202E60ACDA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3CE22D-A43C-4441-8105-4F4E9698B87A}" type="slidenum">
              <a:rPr lang="en-GB" smtClean="0"/>
              <a:pPr/>
              <a:t>‹#›</a:t>
            </a:fld>
            <a:endParaRPr lang="en-GB"/>
          </a:p>
        </p:txBody>
      </p:sp>
    </p:spTree>
    <p:extLst>
      <p:ext uri="{BB962C8B-B14F-4D97-AF65-F5344CB8AC3E}">
        <p14:creationId xmlns:p14="http://schemas.microsoft.com/office/powerpoint/2010/main" val="308303588"/>
      </p:ext>
    </p:extLst>
  </p:cSld>
  <p:clrMap bg1="lt1" tx1="dk1" bg2="lt2" tx2="dk2" accent1="accent1" accent2="accent2" accent3="accent3" accent4="accent4" accent5="accent5" accent6="accent6" hlink="hlink" folHlink="folHlink"/>
  <p:sldLayoutIdLst>
    <p:sldLayoutId id="2147483797" r:id="rId1"/>
    <p:sldLayoutId id="2147483811"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90000" indent="-90000" algn="l" defTabSz="685800" rtl="0" eaLnBrk="1" latinLnBrk="0" hangingPunct="1">
        <a:lnSpc>
          <a:spcPct val="90000"/>
        </a:lnSpc>
        <a:spcBef>
          <a:spcPts val="750"/>
        </a:spcBef>
        <a:buFont typeface="Arial" panose="020B0604020202020204" pitchFamily="34" charset="0"/>
        <a:buChar char="•"/>
        <a:defRPr sz="2800" b="1" kern="1200">
          <a:solidFill>
            <a:schemeClr val="tx1"/>
          </a:solidFill>
          <a:latin typeface="Arial" charset="0"/>
          <a:ea typeface="Arial" charset="0"/>
          <a:cs typeface="Arial" charset="0"/>
        </a:defRPr>
      </a:lvl1pPr>
      <a:lvl2pPr marL="90000" indent="-9000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charset="0"/>
          <a:ea typeface="Arial" charset="0"/>
          <a:cs typeface="Arial" charset="0"/>
        </a:defRPr>
      </a:lvl2pPr>
      <a:lvl3pPr marL="90000" indent="-90000" algn="l" defTabSz="685800" rtl="0" eaLnBrk="1" latinLnBrk="0" hangingPunct="1">
        <a:lnSpc>
          <a:spcPct val="90000"/>
        </a:lnSpc>
        <a:spcBef>
          <a:spcPts val="375"/>
        </a:spcBef>
        <a:buFont typeface="Arial" panose="020B0604020202020204" pitchFamily="34" charset="0"/>
        <a:buChar char="•"/>
        <a:defRPr sz="1400" b="1" kern="1200">
          <a:solidFill>
            <a:schemeClr val="tx1"/>
          </a:solidFill>
          <a:latin typeface="Arial" charset="0"/>
          <a:ea typeface="Arial" charset="0"/>
          <a:cs typeface="Arial" charset="0"/>
        </a:defRPr>
      </a:lvl3pPr>
      <a:lvl4pPr marL="90000" indent="-9000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charset="0"/>
          <a:ea typeface="Arial" charset="0"/>
          <a:cs typeface="Arial" charset="0"/>
        </a:defRPr>
      </a:lvl4pPr>
      <a:lvl5pPr marL="90000" indent="-90000" algn="l" defTabSz="685800" rtl="0" eaLnBrk="1" latinLnBrk="0" hangingPunct="1">
        <a:lnSpc>
          <a:spcPct val="90000"/>
        </a:lnSpc>
        <a:spcBef>
          <a:spcPts val="375"/>
        </a:spcBef>
        <a:buFont typeface="Arial" panose="020B0604020202020204" pitchFamily="34" charset="0"/>
        <a:buChar char="•"/>
        <a:defRPr sz="10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tiff"/><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1.xml"/><Relationship Id="rId7"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emf"/><Relationship Id="rId11"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8.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2.xml"/><Relationship Id="rId7"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emf"/><Relationship Id="rId11"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journals.sagepub.com/doi/full/10.1111/j.1745-6924.2009.01125.x?url_ver=Z39.88-2003&amp;rfr_id=ori:rid:crossref.org&amp;rfr_dat=cr_pub=pubmed"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AalIM9-5-Pk&amp;t=181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in-mind.org/article/a-perfect-storm-the-record-of-a-revolu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solidFill>
                  <a:schemeClr val="tx1"/>
                </a:solidFill>
              </a:rPr>
              <a:t>Issues with Analysis and Interpretation</a:t>
            </a:r>
          </a:p>
        </p:txBody>
      </p:sp>
      <p:sp>
        <p:nvSpPr>
          <p:cNvPr id="12" name="Content Placeholder 11"/>
          <p:cNvSpPr>
            <a:spLocks noGrp="1"/>
          </p:cNvSpPr>
          <p:nvPr>
            <p:ph idx="1"/>
          </p:nvPr>
        </p:nvSpPr>
        <p:spPr/>
        <p:txBody>
          <a:bodyPr>
            <a:normAutofit/>
          </a:bodyPr>
          <a:lstStyle/>
          <a:p>
            <a:pPr marL="0" indent="0" algn="ctr">
              <a:buNone/>
            </a:pPr>
            <a:r>
              <a:rPr lang="en-GB" sz="2400" b="0" dirty="0"/>
              <a:t>Alexis Low &amp; Emily Towner</a:t>
            </a:r>
          </a:p>
          <a:p>
            <a:pPr marL="0" indent="0" algn="ctr">
              <a:buNone/>
            </a:pPr>
            <a:endParaRPr lang="en-GB" sz="2400" b="0" dirty="0"/>
          </a:p>
          <a:p>
            <a:pPr marL="0" indent="0" algn="ctr">
              <a:buNone/>
            </a:pPr>
            <a:r>
              <a:rPr lang="en-GB" sz="2000" b="0" dirty="0" err="1"/>
              <a:t>MfD</a:t>
            </a:r>
            <a:r>
              <a:rPr lang="en-GB" sz="2000" b="0" dirty="0"/>
              <a:t>, 24</a:t>
            </a:r>
            <a:r>
              <a:rPr lang="en-GB" sz="2000" b="0" baseline="30000" dirty="0"/>
              <a:t>th</a:t>
            </a:r>
            <a:r>
              <a:rPr lang="en-GB" sz="2000" b="0" dirty="0"/>
              <a:t> February 2021</a:t>
            </a:r>
            <a:endParaRPr lang="en-US" sz="2000" dirty="0"/>
          </a:p>
        </p:txBody>
      </p:sp>
      <p:sp>
        <p:nvSpPr>
          <p:cNvPr id="13" name="Text Placeholder 12"/>
          <p:cNvSpPr>
            <a:spLocks noGrp="1"/>
          </p:cNvSpPr>
          <p:nvPr>
            <p:ph type="body" sz="quarter" idx="12"/>
          </p:nvPr>
        </p:nvSpPr>
        <p:spPr/>
        <p:txBody>
          <a:bodyPr/>
          <a:lstStyle/>
          <a:p>
            <a:r>
              <a:rPr lang="en-US" dirty="0"/>
              <a:t>Methods for Dummies (</a:t>
            </a:r>
            <a:r>
              <a:rPr lang="en-US" dirty="0" err="1"/>
              <a:t>MfD</a:t>
            </a:r>
            <a:r>
              <a:rPr lang="en-US" dirty="0"/>
              <a:t>)</a:t>
            </a:r>
          </a:p>
        </p:txBody>
      </p:sp>
      <p:pic>
        <p:nvPicPr>
          <p:cNvPr id="2" name="Picture 1">
            <a:extLst>
              <a:ext uri="{FF2B5EF4-FFF2-40B4-BE49-F238E27FC236}">
                <a16:creationId xmlns:a16="http://schemas.microsoft.com/office/drawing/2014/main" id="{7F4D9F05-DF1C-CC44-B7DA-7A72C8B6FFE4}"/>
              </a:ext>
            </a:extLst>
          </p:cNvPr>
          <p:cNvPicPr>
            <a:picLocks noChangeAspect="1"/>
          </p:cNvPicPr>
          <p:nvPr/>
        </p:nvPicPr>
        <p:blipFill>
          <a:blip r:embed="rId2"/>
          <a:stretch>
            <a:fillRect/>
          </a:stretch>
        </p:blipFill>
        <p:spPr>
          <a:xfrm>
            <a:off x="6096000" y="3457462"/>
            <a:ext cx="3048000" cy="1676400"/>
          </a:xfrm>
          <a:prstGeom prst="rect">
            <a:avLst/>
          </a:prstGeom>
        </p:spPr>
      </p:pic>
    </p:spTree>
    <p:extLst>
      <p:ext uri="{BB962C8B-B14F-4D97-AF65-F5344CB8AC3E}">
        <p14:creationId xmlns:p14="http://schemas.microsoft.com/office/powerpoint/2010/main" val="46775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7" y="1004496"/>
            <a:ext cx="7982057"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Choosing a threshold is a balance between </a:t>
            </a:r>
            <a:r>
              <a:rPr lang="en-GB" sz="1800" b="1" dirty="0">
                <a:latin typeface="Arial" panose="020B0604020202020204" pitchFamily="34" charset="0"/>
                <a:cs typeface="Arial" panose="020B0604020202020204" pitchFamily="34" charset="0"/>
              </a:rPr>
              <a:t>sensitivity</a:t>
            </a:r>
            <a:r>
              <a:rPr lang="en-GB" sz="1800" dirty="0">
                <a:latin typeface="Arial" panose="020B0604020202020204" pitchFamily="34" charset="0"/>
                <a:cs typeface="Arial" panose="020B0604020202020204" pitchFamily="34" charset="0"/>
              </a:rPr>
              <a:t> (true positive rate) and </a:t>
            </a:r>
            <a:r>
              <a:rPr lang="en-GB" sz="1800" b="1" dirty="0">
                <a:latin typeface="Arial" panose="020B0604020202020204" pitchFamily="34" charset="0"/>
                <a:cs typeface="Arial" panose="020B0604020202020204" pitchFamily="34" charset="0"/>
              </a:rPr>
              <a:t>specificity</a:t>
            </a:r>
            <a:r>
              <a:rPr lang="en-GB" sz="1800" dirty="0">
                <a:latin typeface="Arial" panose="020B0604020202020204" pitchFamily="34" charset="0"/>
                <a:cs typeface="Arial" panose="020B0604020202020204" pitchFamily="34" charset="0"/>
              </a:rPr>
              <a:t> (true negative rate)</a:t>
            </a:r>
          </a:p>
          <a:p>
            <a:pPr algn="just">
              <a:buClr>
                <a:schemeClr val="accent2"/>
              </a:buClr>
            </a:pPr>
            <a:endParaRPr lang="en-GB" sz="18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Problem</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10</a:t>
            </a:fld>
            <a:endParaRPr lang="en-GB" dirty="0"/>
          </a:p>
        </p:txBody>
      </p:sp>
      <p:pic>
        <p:nvPicPr>
          <p:cNvPr id="3" name="Picture 2">
            <a:extLst>
              <a:ext uri="{FF2B5EF4-FFF2-40B4-BE49-F238E27FC236}">
                <a16:creationId xmlns:a16="http://schemas.microsoft.com/office/drawing/2014/main" id="{6270A289-9065-E943-977D-B3AA90660FFC}"/>
              </a:ext>
            </a:extLst>
          </p:cNvPr>
          <p:cNvPicPr>
            <a:picLocks noChangeAspect="1"/>
          </p:cNvPicPr>
          <p:nvPr/>
        </p:nvPicPr>
        <p:blipFill>
          <a:blip r:embed="rId3"/>
          <a:stretch>
            <a:fillRect/>
          </a:stretch>
        </p:blipFill>
        <p:spPr>
          <a:xfrm>
            <a:off x="1006928" y="1998402"/>
            <a:ext cx="7130143" cy="2017080"/>
          </a:xfrm>
          <a:prstGeom prst="rect">
            <a:avLst/>
          </a:prstGeom>
        </p:spPr>
      </p:pic>
      <p:sp>
        <p:nvSpPr>
          <p:cNvPr id="2" name="Rectangle 1">
            <a:extLst>
              <a:ext uri="{FF2B5EF4-FFF2-40B4-BE49-F238E27FC236}">
                <a16:creationId xmlns:a16="http://schemas.microsoft.com/office/drawing/2014/main" id="{7944A205-5ED2-AC44-8255-C535BF880311}"/>
              </a:ext>
            </a:extLst>
          </p:cNvPr>
          <p:cNvSpPr/>
          <p:nvPr/>
        </p:nvSpPr>
        <p:spPr>
          <a:xfrm>
            <a:off x="635620" y="3962536"/>
            <a:ext cx="2583365" cy="923330"/>
          </a:xfrm>
          <a:prstGeom prst="rect">
            <a:avLst/>
          </a:prstGeom>
        </p:spPr>
        <p:txBody>
          <a:bodyPr wrap="square">
            <a:spAutoFit/>
          </a:bodyPr>
          <a:lstStyle/>
          <a:p>
            <a:pPr algn="ctr"/>
            <a:r>
              <a:rPr lang="en-GB" b="1" dirty="0">
                <a:solidFill>
                  <a:srgbClr val="FF0000"/>
                </a:solidFill>
                <a:latin typeface="Arial" panose="020B0604020202020204" pitchFamily="34" charset="0"/>
              </a:rPr>
              <a:t>Poor Specificity </a:t>
            </a:r>
            <a:endParaRPr lang="en-GB" dirty="0">
              <a:solidFill>
                <a:srgbClr val="FF0000"/>
              </a:solidFill>
            </a:endParaRPr>
          </a:p>
          <a:p>
            <a:pPr algn="ctr"/>
            <a:r>
              <a:rPr lang="en-GB" b="1" dirty="0">
                <a:solidFill>
                  <a:srgbClr val="00B050"/>
                </a:solidFill>
                <a:latin typeface="Arial" panose="020B0604020202020204" pitchFamily="34" charset="0"/>
              </a:rPr>
              <a:t>Good Power </a:t>
            </a:r>
            <a:endParaRPr lang="en-GB" dirty="0">
              <a:solidFill>
                <a:srgbClr val="00B050"/>
              </a:solidFill>
            </a:endParaRPr>
          </a:p>
          <a:p>
            <a:pPr algn="ctr"/>
            <a:r>
              <a:rPr lang="en-GB" dirty="0">
                <a:latin typeface="ArialMT"/>
              </a:rPr>
              <a:t>(risk of false positives) </a:t>
            </a:r>
            <a:endParaRPr lang="en-GB" dirty="0">
              <a:effectLst/>
            </a:endParaRPr>
          </a:p>
        </p:txBody>
      </p:sp>
      <p:sp>
        <p:nvSpPr>
          <p:cNvPr id="4" name="Rectangle 3">
            <a:extLst>
              <a:ext uri="{FF2B5EF4-FFF2-40B4-BE49-F238E27FC236}">
                <a16:creationId xmlns:a16="http://schemas.microsoft.com/office/drawing/2014/main" id="{91341F7C-A776-9948-8665-20B842FC0BF1}"/>
              </a:ext>
            </a:extLst>
          </p:cNvPr>
          <p:cNvSpPr/>
          <p:nvPr/>
        </p:nvSpPr>
        <p:spPr>
          <a:xfrm>
            <a:off x="5925017" y="3989009"/>
            <a:ext cx="2583365" cy="923330"/>
          </a:xfrm>
          <a:prstGeom prst="rect">
            <a:avLst/>
          </a:prstGeom>
        </p:spPr>
        <p:txBody>
          <a:bodyPr wrap="square">
            <a:spAutoFit/>
          </a:bodyPr>
          <a:lstStyle/>
          <a:p>
            <a:pPr algn="ctr"/>
            <a:r>
              <a:rPr lang="en-GB" b="1" dirty="0">
                <a:solidFill>
                  <a:srgbClr val="00B050"/>
                </a:solidFill>
                <a:latin typeface="Arial" panose="020B0604020202020204" pitchFamily="34" charset="0"/>
              </a:rPr>
              <a:t>Good Specificity </a:t>
            </a:r>
          </a:p>
          <a:p>
            <a:pPr algn="ctr"/>
            <a:r>
              <a:rPr lang="en-GB" b="1" dirty="0">
                <a:solidFill>
                  <a:srgbClr val="FF0000"/>
                </a:solidFill>
                <a:latin typeface="Arial" panose="020B0604020202020204" pitchFamily="34" charset="0"/>
              </a:rPr>
              <a:t>Poor Power </a:t>
            </a:r>
            <a:endParaRPr lang="en-GB" dirty="0">
              <a:solidFill>
                <a:srgbClr val="FF0000"/>
              </a:solidFill>
            </a:endParaRPr>
          </a:p>
          <a:p>
            <a:pPr algn="ctr"/>
            <a:r>
              <a:rPr lang="en-GB" dirty="0">
                <a:latin typeface="ArialMT"/>
              </a:rPr>
              <a:t>(risk of false negatives) </a:t>
            </a:r>
            <a:endParaRPr lang="en-GB" dirty="0"/>
          </a:p>
        </p:txBody>
      </p:sp>
    </p:spTree>
    <p:extLst>
      <p:ext uri="{BB962C8B-B14F-4D97-AF65-F5344CB8AC3E}">
        <p14:creationId xmlns:p14="http://schemas.microsoft.com/office/powerpoint/2010/main" val="221301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11</a:t>
            </a:fld>
            <a:endParaRPr lang="en-GB"/>
          </a:p>
        </p:txBody>
      </p:sp>
      <p:sp>
        <p:nvSpPr>
          <p:cNvPr id="8" name="テキスト ボックス 7">
            <a:extLst>
              <a:ext uri="{FF2B5EF4-FFF2-40B4-BE49-F238E27FC236}">
                <a16:creationId xmlns:a16="http://schemas.microsoft.com/office/drawing/2014/main" id="{5781E5B9-0867-1744-977A-5C42F3600ADB}"/>
              </a:ext>
            </a:extLst>
          </p:cNvPr>
          <p:cNvSpPr txBox="1"/>
          <p:nvPr/>
        </p:nvSpPr>
        <p:spPr>
          <a:xfrm>
            <a:off x="1165974" y="1123315"/>
            <a:ext cx="1734798" cy="584775"/>
          </a:xfrm>
          <a:prstGeom prst="rect">
            <a:avLst/>
          </a:prstGeom>
          <a:solidFill>
            <a:schemeClr val="accent2">
              <a:lumMod val="20000"/>
              <a:lumOff val="80000"/>
            </a:schemeClr>
          </a:solidFill>
          <a:ln w="19050">
            <a:solidFill>
              <a:srgbClr val="FF0000"/>
            </a:solidFill>
          </a:ln>
        </p:spPr>
        <p:txBody>
          <a:bodyPr wrap="square">
            <a:spAutoFit/>
          </a:bodyPr>
          <a:lstStyle/>
          <a:p>
            <a:pPr algn="ctr">
              <a:defRPr/>
            </a:pPr>
            <a:r>
              <a:rPr kumimoji="1" lang="en-US" altLang="ja-JP" sz="1600" dirty="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rPr>
              <a:t>Uncorrected </a:t>
            </a:r>
          </a:p>
          <a:p>
            <a:pPr algn="ctr">
              <a:defRPr/>
            </a:pPr>
            <a:r>
              <a:rPr kumimoji="1" lang="en-US" altLang="ja-JP" sz="1600" dirty="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rPr>
              <a:t>p value</a:t>
            </a:r>
          </a:p>
        </p:txBody>
      </p:sp>
      <p:sp>
        <p:nvSpPr>
          <p:cNvPr id="9" name="TextBox 8">
            <a:extLst>
              <a:ext uri="{FF2B5EF4-FFF2-40B4-BE49-F238E27FC236}">
                <a16:creationId xmlns:a16="http://schemas.microsoft.com/office/drawing/2014/main" id="{A9C2EE8A-450A-864E-8C8B-37C746A02579}"/>
              </a:ext>
            </a:extLst>
          </p:cNvPr>
          <p:cNvSpPr txBox="1"/>
          <p:nvPr/>
        </p:nvSpPr>
        <p:spPr>
          <a:xfrm>
            <a:off x="6243228" y="1121882"/>
            <a:ext cx="1734798" cy="584775"/>
          </a:xfrm>
          <a:prstGeom prst="rect">
            <a:avLst/>
          </a:prstGeom>
          <a:solidFill>
            <a:schemeClr val="accent6">
              <a:lumMod val="20000"/>
              <a:lumOff val="80000"/>
              <a:alpha val="50000"/>
            </a:schemeClr>
          </a:solidFill>
          <a:ln w="19050">
            <a:solidFill>
              <a:srgbClr val="00B050">
                <a:alpha val="50000"/>
              </a:srgbClr>
            </a:solidFill>
          </a:ln>
        </p:spPr>
        <p:txBody>
          <a:bodyPr wrap="square" rtlCol="0">
            <a:spAutoFit/>
          </a:bodyPr>
          <a:lstStyle/>
          <a:p>
            <a:pPr algn="ctr"/>
            <a:r>
              <a:rPr lang="en-GB" sz="1600" dirty="0">
                <a:solidFill>
                  <a:schemeClr val="tx1">
                    <a:alpha val="50000"/>
                  </a:schemeClr>
                </a:solidFill>
                <a:latin typeface="Arial" panose="020B0604020202020204" pitchFamily="34" charset="0"/>
                <a:cs typeface="Arial" panose="020B0604020202020204" pitchFamily="34" charset="0"/>
              </a:rPr>
              <a:t>False Discovery Rate</a:t>
            </a:r>
          </a:p>
        </p:txBody>
      </p:sp>
      <p:sp>
        <p:nvSpPr>
          <p:cNvPr id="11" name="TextBox 10">
            <a:extLst>
              <a:ext uri="{FF2B5EF4-FFF2-40B4-BE49-F238E27FC236}">
                <a16:creationId xmlns:a16="http://schemas.microsoft.com/office/drawing/2014/main" id="{CEC76DC8-DB2A-ED40-ADA2-799E6F114984}"/>
              </a:ext>
            </a:extLst>
          </p:cNvPr>
          <p:cNvSpPr txBox="1"/>
          <p:nvPr/>
        </p:nvSpPr>
        <p:spPr>
          <a:xfrm>
            <a:off x="3704601" y="1123315"/>
            <a:ext cx="1734798" cy="584775"/>
          </a:xfrm>
          <a:prstGeom prst="rect">
            <a:avLst/>
          </a:prstGeom>
          <a:solidFill>
            <a:schemeClr val="accent6">
              <a:lumMod val="20000"/>
              <a:lumOff val="80000"/>
              <a:alpha val="50000"/>
            </a:schemeClr>
          </a:solidFill>
          <a:ln w="19050">
            <a:solidFill>
              <a:srgbClr val="00B050">
                <a:alpha val="50000"/>
              </a:srgbClr>
            </a:solidFill>
          </a:ln>
        </p:spPr>
        <p:txBody>
          <a:bodyPr wrap="square" rtlCol="0">
            <a:spAutoFit/>
          </a:bodyPr>
          <a:lstStyle/>
          <a:p>
            <a:pPr algn="ctr"/>
            <a:r>
              <a:rPr lang="en-GB" sz="1600" dirty="0">
                <a:solidFill>
                  <a:schemeClr val="tx1">
                    <a:alpha val="50000"/>
                  </a:schemeClr>
                </a:solidFill>
                <a:latin typeface="Arial" panose="020B0604020202020204" pitchFamily="34" charset="0"/>
                <a:cs typeface="Arial" panose="020B0604020202020204" pitchFamily="34" charset="0"/>
              </a:rPr>
              <a:t>Family-Wise Error Rate</a:t>
            </a:r>
          </a:p>
        </p:txBody>
      </p:sp>
      <p:pic>
        <p:nvPicPr>
          <p:cNvPr id="22" name="Picture 21" descr="http://qph.cf.quoracdn.net/main-qimg-adf42cb403c80385b284a94d95912536">
            <a:extLst>
              <a:ext uri="{FF2B5EF4-FFF2-40B4-BE49-F238E27FC236}">
                <a16:creationId xmlns:a16="http://schemas.microsoft.com/office/drawing/2014/main" id="{32C3D8D8-45CA-AA4F-9529-D3D52FEB316D}"/>
              </a:ext>
            </a:extLst>
          </p:cNvPr>
          <p:cNvPicPr>
            <a:picLocks noChangeAspect="1" noChangeArrowheads="1"/>
          </p:cNvPicPr>
          <p:nvPr/>
        </p:nvPicPr>
        <p:blipFill>
          <a:blip r:embed="rId3" cstate="print"/>
          <a:srcRect/>
          <a:stretch>
            <a:fillRect/>
          </a:stretch>
        </p:blipFill>
        <p:spPr bwMode="auto">
          <a:xfrm>
            <a:off x="1058315" y="2325907"/>
            <a:ext cx="1950116" cy="1061507"/>
          </a:xfrm>
          <a:prstGeom prst="rect">
            <a:avLst/>
          </a:prstGeom>
          <a:noFill/>
        </p:spPr>
      </p:pic>
      <p:sp>
        <p:nvSpPr>
          <p:cNvPr id="23" name="Rectangle 22">
            <a:extLst>
              <a:ext uri="{FF2B5EF4-FFF2-40B4-BE49-F238E27FC236}">
                <a16:creationId xmlns:a16="http://schemas.microsoft.com/office/drawing/2014/main" id="{26458B90-1466-E746-BCE8-4345529AC482}"/>
              </a:ext>
            </a:extLst>
          </p:cNvPr>
          <p:cNvSpPr/>
          <p:nvPr/>
        </p:nvSpPr>
        <p:spPr>
          <a:xfrm>
            <a:off x="949630" y="3345354"/>
            <a:ext cx="1805302" cy="307777"/>
          </a:xfrm>
          <a:prstGeom prst="rect">
            <a:avLst/>
          </a:prstGeom>
        </p:spPr>
        <p:txBody>
          <a:bodyPr wrap="none">
            <a:spAutoFit/>
          </a:bodyPr>
          <a:lstStyle/>
          <a:p>
            <a:pPr marL="0" indent="0" algn="r">
              <a:buNone/>
            </a:pPr>
            <a:r>
              <a:rPr lang="en-US" sz="1400" dirty="0">
                <a:latin typeface="Arial" panose="020B0604020202020204" pitchFamily="34" charset="0"/>
                <a:cs typeface="Arial" panose="020B0604020202020204" pitchFamily="34" charset="0"/>
              </a:rPr>
              <a:t>Bennett et al. (2010)</a:t>
            </a:r>
          </a:p>
        </p:txBody>
      </p:sp>
      <p:cxnSp>
        <p:nvCxnSpPr>
          <p:cNvPr id="24" name="Straight Arrow Connector 23">
            <a:extLst>
              <a:ext uri="{FF2B5EF4-FFF2-40B4-BE49-F238E27FC236}">
                <a16:creationId xmlns:a16="http://schemas.microsoft.com/office/drawing/2014/main" id="{676FCA7F-7A5F-0846-A7D3-03D933FB916F}"/>
              </a:ext>
            </a:extLst>
          </p:cNvPr>
          <p:cNvCxnSpPr>
            <a:cxnSpLocks/>
          </p:cNvCxnSpPr>
          <p:nvPr/>
        </p:nvCxnSpPr>
        <p:spPr>
          <a:xfrm>
            <a:off x="2033373" y="1785034"/>
            <a:ext cx="0" cy="435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888CC73A-11B9-AF41-882C-4D8E5F5FDE89}"/>
              </a:ext>
            </a:extLst>
          </p:cNvPr>
          <p:cNvGraphicFramePr>
            <a:graphicFrameLocks noGrp="1"/>
          </p:cNvGraphicFramePr>
          <p:nvPr/>
        </p:nvGraphicFramePr>
        <p:xfrm>
          <a:off x="1596572" y="4354918"/>
          <a:ext cx="6096000" cy="502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algn="ctr"/>
                      <a:r>
                        <a:rPr lang="en-GB" b="0" dirty="0">
                          <a:solidFill>
                            <a:schemeClr val="tx1"/>
                          </a:solidFill>
                          <a:effectLst/>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dk1"/>
                          </a:solidFill>
                          <a:effectLst/>
                          <a:latin typeface="+mn-lt"/>
                          <a:ea typeface="+mn-ea"/>
                          <a:cs typeface="+mn-cs"/>
                        </a:rPr>
                        <a:t>It generates too many false positives and should not be used.</a:t>
                      </a:r>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26" name="Picture 25">
            <a:extLst>
              <a:ext uri="{FF2B5EF4-FFF2-40B4-BE49-F238E27FC236}">
                <a16:creationId xmlns:a16="http://schemas.microsoft.com/office/drawing/2014/main" id="{D6A540A7-8731-1341-B7CD-67DA8B87D299}"/>
              </a:ext>
            </a:extLst>
          </p:cNvPr>
          <p:cNvPicPr>
            <a:picLocks noChangeAspect="1"/>
          </p:cNvPicPr>
          <p:nvPr/>
        </p:nvPicPr>
        <p:blipFill>
          <a:blip r:embed="rId4"/>
          <a:stretch>
            <a:fillRect/>
          </a:stretch>
        </p:blipFill>
        <p:spPr>
          <a:xfrm>
            <a:off x="2734611" y="3689589"/>
            <a:ext cx="588978" cy="588978"/>
          </a:xfrm>
          <a:prstGeom prst="rect">
            <a:avLst/>
          </a:prstGeom>
        </p:spPr>
      </p:pic>
      <p:pic>
        <p:nvPicPr>
          <p:cNvPr id="27" name="Picture 26">
            <a:extLst>
              <a:ext uri="{FF2B5EF4-FFF2-40B4-BE49-F238E27FC236}">
                <a16:creationId xmlns:a16="http://schemas.microsoft.com/office/drawing/2014/main" id="{80C33691-AB96-C144-9E6F-307C0E591843}"/>
              </a:ext>
            </a:extLst>
          </p:cNvPr>
          <p:cNvPicPr>
            <a:picLocks noChangeAspect="1"/>
          </p:cNvPicPr>
          <p:nvPr/>
        </p:nvPicPr>
        <p:blipFill>
          <a:blip r:embed="rId5"/>
          <a:stretch>
            <a:fillRect/>
          </a:stretch>
        </p:blipFill>
        <p:spPr>
          <a:xfrm>
            <a:off x="5965557" y="3689589"/>
            <a:ext cx="588978" cy="588978"/>
          </a:xfrm>
          <a:prstGeom prst="rect">
            <a:avLst/>
          </a:prstGeom>
        </p:spPr>
      </p:pic>
    </p:spTree>
    <p:extLst>
      <p:ext uri="{BB962C8B-B14F-4D97-AF65-F5344CB8AC3E}">
        <p14:creationId xmlns:p14="http://schemas.microsoft.com/office/powerpoint/2010/main" val="83582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12</a:t>
            </a:fld>
            <a:endParaRPr lang="en-GB"/>
          </a:p>
        </p:txBody>
      </p:sp>
      <p:sp>
        <p:nvSpPr>
          <p:cNvPr id="8" name="テキスト ボックス 7">
            <a:extLst>
              <a:ext uri="{FF2B5EF4-FFF2-40B4-BE49-F238E27FC236}">
                <a16:creationId xmlns:a16="http://schemas.microsoft.com/office/drawing/2014/main" id="{5781E5B9-0867-1744-977A-5C42F3600ADB}"/>
              </a:ext>
            </a:extLst>
          </p:cNvPr>
          <p:cNvSpPr txBox="1"/>
          <p:nvPr/>
        </p:nvSpPr>
        <p:spPr>
          <a:xfrm>
            <a:off x="759297" y="1318524"/>
            <a:ext cx="1734798" cy="584775"/>
          </a:xfrm>
          <a:prstGeom prst="rect">
            <a:avLst/>
          </a:prstGeom>
          <a:solidFill>
            <a:schemeClr val="accent2">
              <a:lumMod val="20000"/>
              <a:lumOff val="80000"/>
              <a:alpha val="50000"/>
            </a:schemeClr>
          </a:solidFill>
          <a:ln w="19050">
            <a:solidFill>
              <a:srgbClr val="FF0000">
                <a:alpha val="50000"/>
              </a:srgbClr>
            </a:solidFill>
          </a:ln>
        </p:spPr>
        <p:txBody>
          <a:bodyPr wrap="square">
            <a:spAutoFit/>
          </a:bodyPr>
          <a:lstStyle>
            <a:defPPr>
              <a:defRPr lang="en-US"/>
            </a:defPPr>
            <a:lvl1pPr algn="ctr">
              <a:defRPr kumimoji="1" sz="160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defRPr>
            </a:lvl1pPr>
          </a:lstStyle>
          <a:p>
            <a:r>
              <a:rPr lang="en-US" altLang="ja-JP" dirty="0">
                <a:solidFill>
                  <a:schemeClr val="tx1">
                    <a:alpha val="50000"/>
                  </a:schemeClr>
                </a:solidFill>
              </a:rPr>
              <a:t>Uncorrected </a:t>
            </a:r>
          </a:p>
          <a:p>
            <a:r>
              <a:rPr lang="en-US" altLang="ja-JP" dirty="0">
                <a:solidFill>
                  <a:schemeClr val="tx1">
                    <a:alpha val="50000"/>
                  </a:schemeClr>
                </a:solidFill>
              </a:rPr>
              <a:t>p value</a:t>
            </a:r>
          </a:p>
        </p:txBody>
      </p:sp>
      <p:sp>
        <p:nvSpPr>
          <p:cNvPr id="9" name="TextBox 8">
            <a:extLst>
              <a:ext uri="{FF2B5EF4-FFF2-40B4-BE49-F238E27FC236}">
                <a16:creationId xmlns:a16="http://schemas.microsoft.com/office/drawing/2014/main" id="{A9C2EE8A-450A-864E-8C8B-37C746A02579}"/>
              </a:ext>
            </a:extLst>
          </p:cNvPr>
          <p:cNvSpPr txBox="1"/>
          <p:nvPr/>
        </p:nvSpPr>
        <p:spPr>
          <a:xfrm>
            <a:off x="759297" y="3630618"/>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dirty="0">
                <a:solidFill>
                  <a:schemeClr val="tx1">
                    <a:alpha val="50000"/>
                  </a:schemeClr>
                </a:solidFill>
              </a:rPr>
              <a:t>False Discovery Rate</a:t>
            </a:r>
          </a:p>
        </p:txBody>
      </p:sp>
      <p:sp>
        <p:nvSpPr>
          <p:cNvPr id="11" name="TextBox 10">
            <a:extLst>
              <a:ext uri="{FF2B5EF4-FFF2-40B4-BE49-F238E27FC236}">
                <a16:creationId xmlns:a16="http://schemas.microsoft.com/office/drawing/2014/main" id="{CEC76DC8-DB2A-ED40-ADA2-799E6F114984}"/>
              </a:ext>
            </a:extLst>
          </p:cNvPr>
          <p:cNvSpPr txBox="1"/>
          <p:nvPr/>
        </p:nvSpPr>
        <p:spPr>
          <a:xfrm>
            <a:off x="759297" y="2474571"/>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p>
            <a:pPr algn="ctr"/>
            <a:r>
              <a:rPr lang="en-GB" sz="1600" dirty="0">
                <a:latin typeface="Arial" panose="020B0604020202020204" pitchFamily="34" charset="0"/>
                <a:cs typeface="Arial" panose="020B0604020202020204" pitchFamily="34" charset="0"/>
              </a:rPr>
              <a:t>Family-Wise Error Rate</a:t>
            </a:r>
          </a:p>
        </p:txBody>
      </p:sp>
      <p:sp>
        <p:nvSpPr>
          <p:cNvPr id="13" name="TextBox 12">
            <a:extLst>
              <a:ext uri="{FF2B5EF4-FFF2-40B4-BE49-F238E27FC236}">
                <a16:creationId xmlns:a16="http://schemas.microsoft.com/office/drawing/2014/main" id="{90B4F15C-E1FE-C948-B559-6580D99B92BC}"/>
              </a:ext>
            </a:extLst>
          </p:cNvPr>
          <p:cNvSpPr txBox="1"/>
          <p:nvPr/>
        </p:nvSpPr>
        <p:spPr>
          <a:xfrm>
            <a:off x="3428552" y="2536126"/>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Controls probability of </a:t>
            </a:r>
            <a:r>
              <a:rPr lang="en-GB" sz="1400" u="sng" dirty="0">
                <a:latin typeface="Arial" panose="020B0604020202020204" pitchFamily="34" charset="0"/>
                <a:cs typeface="Arial" panose="020B0604020202020204" pitchFamily="34" charset="0"/>
              </a:rPr>
              <a:t>any</a:t>
            </a:r>
            <a:r>
              <a:rPr lang="en-GB" sz="1400" dirty="0">
                <a:latin typeface="Arial" panose="020B0604020202020204" pitchFamily="34" charset="0"/>
                <a:cs typeface="Arial" panose="020B0604020202020204" pitchFamily="34" charset="0"/>
              </a:rPr>
              <a:t> false positives in a family</a:t>
            </a:r>
          </a:p>
        </p:txBody>
      </p:sp>
      <p:sp>
        <p:nvSpPr>
          <p:cNvPr id="14" name="TextBox 13">
            <a:extLst>
              <a:ext uri="{FF2B5EF4-FFF2-40B4-BE49-F238E27FC236}">
                <a16:creationId xmlns:a16="http://schemas.microsoft.com/office/drawing/2014/main" id="{888B6442-023C-0948-8A2B-74B0C2CE4FCE}"/>
              </a:ext>
            </a:extLst>
          </p:cNvPr>
          <p:cNvSpPr txBox="1"/>
          <p:nvPr/>
        </p:nvSpPr>
        <p:spPr>
          <a:xfrm>
            <a:off x="3428551" y="3661395"/>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sz="1400" dirty="0">
                <a:solidFill>
                  <a:schemeClr val="tx1">
                    <a:alpha val="50000"/>
                  </a:schemeClr>
                </a:solidFill>
              </a:rPr>
              <a:t>Proportion of active voxels that are false positives</a:t>
            </a:r>
          </a:p>
        </p:txBody>
      </p:sp>
      <p:cxnSp>
        <p:nvCxnSpPr>
          <p:cNvPr id="16" name="Straight Arrow Connector 15">
            <a:extLst>
              <a:ext uri="{FF2B5EF4-FFF2-40B4-BE49-F238E27FC236}">
                <a16:creationId xmlns:a16="http://schemas.microsoft.com/office/drawing/2014/main" id="{D31878D9-B38C-FB4B-B290-F7B162031754}"/>
              </a:ext>
            </a:extLst>
          </p:cNvPr>
          <p:cNvCxnSpPr>
            <a:cxnSpLocks/>
          </p:cNvCxnSpPr>
          <p:nvPr/>
        </p:nvCxnSpPr>
        <p:spPr>
          <a:xfrm>
            <a:off x="2676157" y="2766959"/>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B1EFAA7-B99C-7843-89A3-C34C37710360}"/>
              </a:ext>
            </a:extLst>
          </p:cNvPr>
          <p:cNvCxnSpPr>
            <a:cxnSpLocks/>
          </p:cNvCxnSpPr>
          <p:nvPr/>
        </p:nvCxnSpPr>
        <p:spPr>
          <a:xfrm>
            <a:off x="2676157" y="3931452"/>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2">
            <a:extLst>
              <a:ext uri="{FF2B5EF4-FFF2-40B4-BE49-F238E27FC236}">
                <a16:creationId xmlns:a16="http://schemas.microsoft.com/office/drawing/2014/main" id="{E260139B-4E4A-2A41-9E10-997DE6F11940}"/>
              </a:ext>
            </a:extLst>
          </p:cNvPr>
          <p:cNvSpPr txBox="1"/>
          <p:nvPr/>
        </p:nvSpPr>
        <p:spPr>
          <a:xfrm>
            <a:off x="6649904" y="2474571"/>
            <a:ext cx="1939291" cy="738664"/>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r>
              <a:rPr lang="en-US" altLang="ja-JP" dirty="0"/>
              <a:t>- Bonferroni </a:t>
            </a:r>
          </a:p>
          <a:p>
            <a:r>
              <a:rPr lang="en-US" altLang="ja-JP" dirty="0"/>
              <a:t>- Random field theory</a:t>
            </a:r>
          </a:p>
          <a:p>
            <a:r>
              <a:rPr lang="en-US" altLang="ja-JP" dirty="0"/>
              <a:t>- Permutation tests</a:t>
            </a:r>
          </a:p>
        </p:txBody>
      </p:sp>
      <p:cxnSp>
        <p:nvCxnSpPr>
          <p:cNvPr id="19" name="Straight Arrow Connector 18">
            <a:extLst>
              <a:ext uri="{FF2B5EF4-FFF2-40B4-BE49-F238E27FC236}">
                <a16:creationId xmlns:a16="http://schemas.microsoft.com/office/drawing/2014/main" id="{CFE0E0AC-1A0C-C74E-A9D2-90E788C0F92D}"/>
              </a:ext>
            </a:extLst>
          </p:cNvPr>
          <p:cNvCxnSpPr>
            <a:cxnSpLocks/>
          </p:cNvCxnSpPr>
          <p:nvPr/>
        </p:nvCxnSpPr>
        <p:spPr>
          <a:xfrm>
            <a:off x="5890256" y="2797736"/>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Family-Wise Error Rate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13</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The family-wise null hypothesis states that the activation is zero everywhere in the brain.</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If we reject a single voxel null hypothesis, we reject the family-wise null hypothesis.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 false positive at any voxel (i.e., anywhere in the image of the brain) gives a Family-Wise Error (FWE).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Family-Wise Error (FWE) rate = ‘corrected’ </a:t>
            </a:r>
            <a:r>
              <a:rPr lang="en-GB" sz="1800" i="1" dirty="0">
                <a:latin typeface="Arial" panose="020B0604020202020204" pitchFamily="34" charset="0"/>
                <a:cs typeface="Arial" panose="020B0604020202020204" pitchFamily="34" charset="0"/>
              </a:rPr>
              <a:t>p</a:t>
            </a:r>
            <a:r>
              <a:rPr lang="en-GB" sz="1800" dirty="0">
                <a:latin typeface="Arial" panose="020B0604020202020204" pitchFamily="34" charset="0"/>
                <a:cs typeface="Arial" panose="020B0604020202020204" pitchFamily="34" charset="0"/>
              </a:rPr>
              <a:t>-value.</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99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Bonferroni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14</a:t>
            </a:fld>
            <a:endParaRPr lang="en-GB"/>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986972"/>
                <a:ext cx="8214793" cy="40224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To ensure a particular FWER, we can use:</a:t>
                </a:r>
              </a:p>
              <a:p>
                <a:pPr marL="1005840" lvl="3" indent="0" algn="just">
                  <a:buClr>
                    <a:schemeClr val="accent2"/>
                  </a:buClr>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cs typeface="Arial" panose="020B0604020202020204" pitchFamily="34" charset="0"/>
                        </a:rPr>
                        <m:t>𝛼</m:t>
                      </m:r>
                      <m:r>
                        <a:rPr lang="en-GB" i="1">
                          <a:latin typeface="Cambria Math" panose="02040503050406030204" pitchFamily="18" charset="0"/>
                          <a:ea typeface="Cambria Math" panose="02040503050406030204" pitchFamily="18" charset="0"/>
                          <a:cs typeface="Arial" panose="020B0604020202020204" pitchFamily="34" charset="0"/>
                        </a:rPr>
                        <m:t> =</m:t>
                      </m:r>
                      <m:f>
                        <m:fPr>
                          <m:ctrlPr>
                            <a:rPr lang="en-GB" i="1">
                              <a:latin typeface="Cambria Math" panose="02040503050406030204" pitchFamily="18" charset="0"/>
                              <a:ea typeface="Cambria Math" panose="02040503050406030204" pitchFamily="18" charset="0"/>
                              <a:cs typeface="Arial" panose="020B0604020202020204" pitchFamily="34" charset="0"/>
                            </a:rPr>
                          </m:ctrlPr>
                        </m:fPr>
                        <m:num>
                          <m:sSub>
                            <m:sSubPr>
                              <m:ctrlPr>
                                <a:rPr lang="en-GB" i="1">
                                  <a:latin typeface="Cambria Math" panose="02040503050406030204" pitchFamily="18" charset="0"/>
                                  <a:ea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𝛼</m:t>
                              </m:r>
                            </m:e>
                            <m:sub>
                              <m:r>
                                <a:rPr lang="en-GB" i="1">
                                  <a:latin typeface="Cambria Math" panose="02040503050406030204" pitchFamily="18" charset="0"/>
                                  <a:ea typeface="Cambria Math" panose="02040503050406030204" pitchFamily="18" charset="0"/>
                                  <a:cs typeface="Arial" panose="020B0604020202020204" pitchFamily="34" charset="0"/>
                                </a:rPr>
                                <m:t>𝐹𝑊𝐸</m:t>
                              </m:r>
                            </m:sub>
                          </m:sSub>
                        </m:num>
                        <m:den>
                          <m:r>
                            <a:rPr lang="en-GB" i="1">
                              <a:latin typeface="Cambria Math" panose="02040503050406030204" pitchFamily="18" charset="0"/>
                              <a:ea typeface="Cambria Math" panose="02040503050406030204" pitchFamily="18" charset="0"/>
                              <a:cs typeface="Arial" panose="020B0604020202020204" pitchFamily="34" charset="0"/>
                            </a:rPr>
                            <m:t>𝑁</m:t>
                          </m:r>
                        </m:den>
                      </m:f>
                    </m:oMath>
                  </m:oMathPara>
                </a14:m>
                <a:endParaRPr lang="en-GB" sz="1800" dirty="0">
                  <a:latin typeface="Arial" panose="020B0604020202020204" pitchFamily="34" charset="0"/>
                  <a:cs typeface="Arial" panose="020B0604020202020204" pitchFamily="34" charset="0"/>
                </a:endParaRPr>
              </a:p>
              <a:p>
                <a:pPr marL="0" indent="0" algn="just">
                  <a:buClr>
                    <a:schemeClr val="accent2"/>
                  </a:buClr>
                  <a:buNone/>
                </a:pPr>
                <a14:m>
                  <m:oMath xmlns:m="http://schemas.openxmlformats.org/officeDocument/2006/math">
                    <m:r>
                      <a:rPr lang="en-GB" sz="1600" i="1">
                        <a:latin typeface="Cambria Math" panose="02040503050406030204" pitchFamily="18" charset="0"/>
                        <a:ea typeface="Cambria Math" panose="02040503050406030204" pitchFamily="18" charset="0"/>
                        <a:cs typeface="Arial" panose="020B0604020202020204" pitchFamily="34" charset="0"/>
                      </a:rPr>
                      <m:t>𝛼</m:t>
                    </m:r>
                  </m:oMath>
                </a14:m>
                <a:r>
                  <a:rPr lang="en-GB" sz="1600" dirty="0">
                    <a:latin typeface="Arial" panose="020B0604020202020204" pitchFamily="34" charset="0"/>
                    <a:cs typeface="Arial" panose="020B0604020202020204" pitchFamily="34" charset="0"/>
                  </a:rPr>
                  <a:t> = single-voxel probability threshold</a:t>
                </a:r>
              </a:p>
              <a:p>
                <a:pPr marL="0" indent="0" algn="just">
                  <a:buClr>
                    <a:schemeClr val="accent2"/>
                  </a:buClr>
                  <a:buNone/>
                </a:pP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cs typeface="Arial" panose="020B0604020202020204" pitchFamily="34" charset="0"/>
                          </a:rPr>
                        </m:ctrlPr>
                      </m:sSubPr>
                      <m:e>
                        <m:r>
                          <a:rPr lang="en-GB" sz="1600" i="1" smtClean="0">
                            <a:latin typeface="Cambria Math" panose="02040503050406030204" pitchFamily="18" charset="0"/>
                            <a:ea typeface="Cambria Math" panose="02040503050406030204" pitchFamily="18" charset="0"/>
                            <a:cs typeface="Arial" panose="020B0604020202020204" pitchFamily="34" charset="0"/>
                          </a:rPr>
                          <m:t>𝛼</m:t>
                        </m:r>
                      </m:e>
                      <m:sub>
                        <m:r>
                          <a:rPr lang="en-GB" sz="1600" i="1">
                            <a:latin typeface="Cambria Math" panose="02040503050406030204" pitchFamily="18" charset="0"/>
                            <a:ea typeface="Cambria Math" panose="02040503050406030204" pitchFamily="18" charset="0"/>
                            <a:cs typeface="Arial" panose="020B0604020202020204" pitchFamily="34" charset="0"/>
                          </a:rPr>
                          <m:t>𝐹𝑊𝐸</m:t>
                        </m:r>
                      </m:sub>
                    </m:sSub>
                  </m:oMath>
                </a14:m>
                <a:r>
                  <a:rPr lang="en-GB" sz="1600" dirty="0">
                    <a:latin typeface="Arial" panose="020B0604020202020204" pitchFamily="34" charset="0"/>
                    <a:cs typeface="Arial" panose="020B0604020202020204" pitchFamily="34" charset="0"/>
                  </a:rPr>
                  <a:t> = family-wise error rate</a:t>
                </a:r>
              </a:p>
              <a:p>
                <a:pPr marL="0" indent="0" algn="just">
                  <a:buClr>
                    <a:schemeClr val="accent2"/>
                  </a:buClr>
                  <a:buNone/>
                </a:pPr>
                <a14:m>
                  <m:oMath xmlns:m="http://schemas.openxmlformats.org/officeDocument/2006/math">
                    <m:r>
                      <a:rPr lang="en-GB" sz="1600" i="1">
                        <a:latin typeface="Cambria Math" panose="02040503050406030204" pitchFamily="18" charset="0"/>
                        <a:ea typeface="Cambria Math" panose="02040503050406030204" pitchFamily="18" charset="0"/>
                        <a:cs typeface="Arial" panose="020B0604020202020204" pitchFamily="34" charset="0"/>
                      </a:rPr>
                      <m:t>𝑁</m:t>
                    </m:r>
                  </m:oMath>
                </a14:m>
                <a:r>
                  <a:rPr lang="en-GB" sz="1600" dirty="0">
                    <a:latin typeface="Arial" panose="020B0604020202020204" pitchFamily="34" charset="0"/>
                    <a:cs typeface="Arial" panose="020B0604020202020204" pitchFamily="34" charset="0"/>
                  </a:rPr>
                  <a:t> = number of voxels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mc:Choice>
        <mc:Fallback xmlns="">
          <p:sp>
            <p:nvSpPr>
              <p:cNvPr id="19" name="Content Placeholder 2">
                <a:extLst>
                  <a:ext uri="{FF2B5EF4-FFF2-40B4-BE49-F238E27FC236}">
                    <a16:creationId xmlns:a16="http://schemas.microsoft.com/office/drawing/2014/main" xmlns="" xmlns:a14="http://schemas.microsoft.com/office/drawing/2010/main" id="{058A69CE-E763-5945-AE3C-CB69D7058B15}"/>
                  </a:ext>
                </a:extLst>
              </p:cNvPr>
              <p:cNvSpPr txBox="1">
                <a:spLocks noRot="1" noChangeAspect="1" noMove="1" noResize="1" noEditPoints="1" noAdjustHandles="1" noChangeArrowheads="1" noChangeShapeType="1" noTextEdit="1"/>
              </p:cNvSpPr>
              <p:nvPr/>
            </p:nvSpPr>
            <p:spPr>
              <a:xfrm>
                <a:off x="268807" y="986972"/>
                <a:ext cx="8214793" cy="4022416"/>
              </a:xfrm>
              <a:prstGeom prst="rect">
                <a:avLst/>
              </a:prstGeom>
              <a:blipFill>
                <a:blip r:embed="rId3"/>
                <a:stretch>
                  <a:fillRect t="-631"/>
                </a:stretch>
              </a:blipFill>
            </p:spPr>
            <p:txBody>
              <a:bodyPr/>
              <a:lstStyle/>
              <a:p>
                <a:r>
                  <a:rPr lang="en-GB">
                    <a:noFill/>
                  </a:rPr>
                  <a:t> </a:t>
                </a:r>
              </a:p>
            </p:txBody>
          </p:sp>
        </mc:Fallback>
      </mc:AlternateContent>
      <p:graphicFrame>
        <p:nvGraphicFramePr>
          <p:cNvPr id="8" name="Table 7">
            <a:extLst>
              <a:ext uri="{FF2B5EF4-FFF2-40B4-BE49-F238E27FC236}">
                <a16:creationId xmlns:a16="http://schemas.microsoft.com/office/drawing/2014/main" id="{5E4B1EA8-E367-5248-91A8-B1B0848D520E}"/>
              </a:ext>
            </a:extLst>
          </p:cNvPr>
          <p:cNvGraphicFramePr>
            <a:graphicFrameLocks noGrp="1"/>
          </p:cNvGraphicFramePr>
          <p:nvPr/>
        </p:nvGraphicFramePr>
        <p:xfrm>
          <a:off x="1596572" y="4158977"/>
          <a:ext cx="6096000" cy="716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r>
                        <a:rPr lang="en-GB" sz="1350" b="0" kern="1200" dirty="0">
                          <a:solidFill>
                            <a:schemeClr val="tx1"/>
                          </a:solidFill>
                          <a:effectLst/>
                          <a:latin typeface="Arial" panose="020B0604020202020204" pitchFamily="34" charset="0"/>
                          <a:ea typeface="+mn-ea"/>
                          <a:cs typeface="Arial" panose="020B0604020202020204" pitchFamily="34" charset="0"/>
                        </a:rPr>
                        <a:t>- It provides a strong control over the number of false positives.</a:t>
                      </a:r>
                      <a:endParaRPr lang="en-GB" b="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latin typeface="Arial" panose="020B0604020202020204" pitchFamily="34" charset="0"/>
                          <a:ea typeface="+mn-ea"/>
                          <a:cs typeface="Arial" panose="020B0604020202020204" pitchFamily="34" charset="0"/>
                        </a:rPr>
                        <a:t>- It is very conservative;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latin typeface="Arial" panose="020B0604020202020204" pitchFamily="34" charset="0"/>
                          <a:ea typeface="+mn-ea"/>
                          <a:cs typeface="Arial" panose="020B0604020202020204" pitchFamily="34" charset="0"/>
                        </a:rPr>
                        <a:t>- It decreases the power of a test;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 It is not optimal for correlated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9" name="Picture 8">
            <a:extLst>
              <a:ext uri="{FF2B5EF4-FFF2-40B4-BE49-F238E27FC236}">
                <a16:creationId xmlns:a16="http://schemas.microsoft.com/office/drawing/2014/main" id="{ACA9BFF8-7A60-A44D-9686-2B14EEAF4F57}"/>
              </a:ext>
            </a:extLst>
          </p:cNvPr>
          <p:cNvPicPr>
            <a:picLocks noChangeAspect="1"/>
          </p:cNvPicPr>
          <p:nvPr/>
        </p:nvPicPr>
        <p:blipFill>
          <a:blip r:embed="rId4"/>
          <a:stretch>
            <a:fillRect/>
          </a:stretch>
        </p:blipFill>
        <p:spPr>
          <a:xfrm>
            <a:off x="2734611" y="3493648"/>
            <a:ext cx="588978" cy="588978"/>
          </a:xfrm>
          <a:prstGeom prst="rect">
            <a:avLst/>
          </a:prstGeom>
        </p:spPr>
      </p:pic>
      <p:pic>
        <p:nvPicPr>
          <p:cNvPr id="11" name="Picture 10">
            <a:extLst>
              <a:ext uri="{FF2B5EF4-FFF2-40B4-BE49-F238E27FC236}">
                <a16:creationId xmlns:a16="http://schemas.microsoft.com/office/drawing/2014/main" id="{575408C8-7DC2-0540-AA98-C68DE5E4DEB4}"/>
              </a:ext>
            </a:extLst>
          </p:cNvPr>
          <p:cNvPicPr>
            <a:picLocks noChangeAspect="1"/>
          </p:cNvPicPr>
          <p:nvPr/>
        </p:nvPicPr>
        <p:blipFill>
          <a:blip r:embed="rId5"/>
          <a:stretch>
            <a:fillRect/>
          </a:stretch>
        </p:blipFill>
        <p:spPr>
          <a:xfrm>
            <a:off x="5965557" y="3493648"/>
            <a:ext cx="588978" cy="58897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5D38BFE-F1ED-0142-A171-37F24CF63375}"/>
                  </a:ext>
                </a:extLst>
              </p:cNvPr>
              <p:cNvSpPr txBox="1"/>
              <p:nvPr/>
            </p:nvSpPr>
            <p:spPr>
              <a:xfrm>
                <a:off x="5965557" y="1440407"/>
                <a:ext cx="1399649" cy="1200329"/>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GB" dirty="0"/>
                  <a:t>Example:</a:t>
                </a:r>
              </a:p>
              <a:p>
                <a:r>
                  <a:rPr lang="en-GB" dirty="0"/>
                  <a:t>10 voxels</a:t>
                </a:r>
              </a:p>
              <a:p>
                <a14:m>
                  <m:oMath xmlns:m="http://schemas.openxmlformats.org/officeDocument/2006/math">
                    <m:sSub>
                      <m:sSubPr>
                        <m:ctrlPr>
                          <a:rPr lang="en-GB" i="1">
                            <a:latin typeface="Cambria Math" panose="02040503050406030204" pitchFamily="18" charset="0"/>
                            <a:ea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𝛼</m:t>
                        </m:r>
                      </m:e>
                      <m:sub>
                        <m:r>
                          <a:rPr lang="en-GB" i="1">
                            <a:latin typeface="Cambria Math" panose="02040503050406030204" pitchFamily="18" charset="0"/>
                            <a:ea typeface="Cambria Math" panose="02040503050406030204" pitchFamily="18" charset="0"/>
                            <a:cs typeface="Arial" panose="020B0604020202020204" pitchFamily="34" charset="0"/>
                          </a:rPr>
                          <m:t>𝐹𝑊𝐸</m:t>
                        </m:r>
                      </m:sub>
                    </m:sSub>
                  </m:oMath>
                </a14:m>
                <a:r>
                  <a:rPr lang="en-GB" dirty="0"/>
                  <a:t> = .05</a:t>
                </a:r>
              </a:p>
              <a:p>
                <a14:m>
                  <m:oMath xmlns:m="http://schemas.openxmlformats.org/officeDocument/2006/math">
                    <m:r>
                      <a:rPr lang="en-GB" i="1">
                        <a:latin typeface="Cambria Math" panose="02040503050406030204" pitchFamily="18" charset="0"/>
                        <a:ea typeface="Cambria Math" panose="02040503050406030204" pitchFamily="18" charset="0"/>
                        <a:cs typeface="Arial" panose="020B0604020202020204" pitchFamily="34" charset="0"/>
                      </a:rPr>
                      <m:t>𝛼</m:t>
                    </m:r>
                  </m:oMath>
                </a14:m>
                <a:r>
                  <a:rPr lang="en-GB" dirty="0"/>
                  <a:t> = .005</a:t>
                </a:r>
              </a:p>
            </p:txBody>
          </p:sp>
        </mc:Choice>
        <mc:Fallback xmlns="">
          <p:sp>
            <p:nvSpPr>
              <p:cNvPr id="2" name="TextBox 1">
                <a:extLst>
                  <a:ext uri="{FF2B5EF4-FFF2-40B4-BE49-F238E27FC236}">
                    <a16:creationId xmlns:a16="http://schemas.microsoft.com/office/drawing/2014/main" xmlns="" xmlns:a14="http://schemas.microsoft.com/office/drawing/2010/main" id="{A5D38BFE-F1ED-0142-A171-37F24CF63375}"/>
                  </a:ext>
                </a:extLst>
              </p:cNvPr>
              <p:cNvSpPr txBox="1">
                <a:spLocks noRot="1" noChangeAspect="1" noMove="1" noResize="1" noEditPoints="1" noAdjustHandles="1" noChangeArrowheads="1" noChangeShapeType="1" noTextEdit="1"/>
              </p:cNvSpPr>
              <p:nvPr/>
            </p:nvSpPr>
            <p:spPr>
              <a:xfrm>
                <a:off x="5965557" y="1440407"/>
                <a:ext cx="1399649" cy="1200329"/>
              </a:xfrm>
              <a:prstGeom prst="rect">
                <a:avLst/>
              </a:prstGeom>
              <a:blipFill>
                <a:blip r:embed="rId6"/>
                <a:stretch>
                  <a:fillRect l="-3571" t="-1031" b="-6186"/>
                </a:stretch>
              </a:blipFill>
              <a:ln>
                <a:solidFill>
                  <a:schemeClr val="accent2">
                    <a:lumMod val="75000"/>
                  </a:schemeClr>
                </a:solidFill>
              </a:ln>
            </p:spPr>
            <p:txBody>
              <a:bodyPr/>
              <a:lstStyle/>
              <a:p>
                <a:r>
                  <a:rPr lang="en-GB">
                    <a:noFill/>
                  </a:rPr>
                  <a:t> </a:t>
                </a:r>
              </a:p>
            </p:txBody>
          </p:sp>
        </mc:Fallback>
      </mc:AlternateContent>
    </p:spTree>
    <p:extLst>
      <p:ext uri="{BB962C8B-B14F-4D97-AF65-F5344CB8AC3E}">
        <p14:creationId xmlns:p14="http://schemas.microsoft.com/office/powerpoint/2010/main" val="303333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15</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526277" cy="3852884"/>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Random field theory allows us to incorporate the spatial correlation into the calculation of the appropriate threshold.</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It is based on approximating the distribution of the </a:t>
            </a:r>
            <a:r>
              <a:rPr lang="en-GB" sz="1800" b="1" dirty="0">
                <a:latin typeface="Arial" panose="020B0604020202020204" pitchFamily="34" charset="0"/>
                <a:cs typeface="Arial" panose="020B0604020202020204" pitchFamily="34" charset="0"/>
              </a:rPr>
              <a:t>maximum statistic </a:t>
            </a:r>
            <a:r>
              <a:rPr lang="en-GB" sz="1800" dirty="0">
                <a:latin typeface="Arial" panose="020B0604020202020204" pitchFamily="34" charset="0"/>
                <a:cs typeface="Arial" panose="020B0604020202020204" pitchFamily="34" charset="0"/>
              </a:rPr>
              <a:t>over the whole image.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Link between FWER and max statistic:</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marL="365760" lvl="1" indent="0" algn="just">
              <a:buClr>
                <a:schemeClr val="accent2"/>
              </a:buClr>
              <a:buNone/>
            </a:pPr>
            <a:r>
              <a:rPr lang="en-GB" sz="1700" dirty="0">
                <a:latin typeface="Arial" panose="020B0604020202020204" pitchFamily="34" charset="0"/>
                <a:cs typeface="Arial" panose="020B0604020202020204" pitchFamily="34" charset="0"/>
              </a:rPr>
              <a:t>FWER = P(FWE)</a:t>
            </a:r>
          </a:p>
          <a:p>
            <a:pPr marL="365760" lvl="1" indent="0" algn="just">
              <a:buClr>
                <a:schemeClr val="accent2"/>
              </a:buClr>
              <a:buNone/>
            </a:pPr>
            <a:r>
              <a:rPr lang="en-GB" sz="1700" dirty="0">
                <a:latin typeface="Arial" panose="020B0604020202020204" pitchFamily="34" charset="0"/>
                <a:cs typeface="Arial" panose="020B0604020202020204" pitchFamily="34" charset="0"/>
              </a:rPr>
              <a:t>            = P(one or more voxels ≥ </a:t>
            </a:r>
            <a:r>
              <a:rPr lang="en-GB" sz="1700" i="1" dirty="0">
                <a:latin typeface="Arial" panose="020B0604020202020204" pitchFamily="34" charset="0"/>
                <a:cs typeface="Arial" panose="020B0604020202020204" pitchFamily="34" charset="0"/>
              </a:rPr>
              <a:t>u</a:t>
            </a:r>
            <a:r>
              <a:rPr lang="en-GB" sz="1700" dirty="0">
                <a:latin typeface="Arial" panose="020B0604020202020204" pitchFamily="34" charset="0"/>
                <a:cs typeface="Arial" panose="020B0604020202020204" pitchFamily="34" charset="0"/>
              </a:rPr>
              <a:t> | H0)</a:t>
            </a:r>
          </a:p>
          <a:p>
            <a:pPr marL="365760" lvl="1" indent="0" algn="just">
              <a:buClr>
                <a:schemeClr val="accent2"/>
              </a:buClr>
              <a:buNone/>
            </a:pPr>
            <a:r>
              <a:rPr lang="en-GB" sz="1700" dirty="0">
                <a:latin typeface="Arial" panose="020B0604020202020204" pitchFamily="34" charset="0"/>
                <a:cs typeface="Arial" panose="020B0604020202020204" pitchFamily="34" charset="0"/>
              </a:rPr>
              <a:t>            = P(max voxel ≥ </a:t>
            </a:r>
            <a:r>
              <a:rPr lang="en-GB" sz="1700" i="1" dirty="0">
                <a:latin typeface="Arial" panose="020B0604020202020204" pitchFamily="34" charset="0"/>
                <a:cs typeface="Arial" panose="020B0604020202020204" pitchFamily="34" charset="0"/>
              </a:rPr>
              <a:t>u</a:t>
            </a:r>
            <a:r>
              <a:rPr lang="en-GB" sz="1700" dirty="0">
                <a:latin typeface="Arial" panose="020B0604020202020204" pitchFamily="34" charset="0"/>
                <a:cs typeface="Arial" panose="020B0604020202020204" pitchFamily="34" charset="0"/>
              </a:rPr>
              <a:t> | H0)</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Choose the threshold u such that the max only </a:t>
            </a:r>
          </a:p>
          <a:p>
            <a:pPr marL="0" indent="0" algn="just">
              <a:buClr>
                <a:schemeClr val="accent2"/>
              </a:buClr>
              <a:buNone/>
            </a:pPr>
            <a:r>
              <a:rPr lang="en-GB" sz="1800" dirty="0">
                <a:latin typeface="Arial" panose="020B0604020202020204" pitchFamily="34" charset="0"/>
                <a:cs typeface="Arial" panose="020B0604020202020204" pitchFamily="34" charset="0"/>
              </a:rPr>
              <a:t>     exceeds it </a:t>
            </a:r>
            <a:r>
              <a:rPr lang="el-GR" sz="1800" dirty="0">
                <a:latin typeface="Arial" panose="020B0604020202020204" pitchFamily="34" charset="0"/>
                <a:cs typeface="Arial" panose="020B0604020202020204" pitchFamily="34" charset="0"/>
              </a:rPr>
              <a:t>α% </a:t>
            </a:r>
            <a:r>
              <a:rPr lang="en-GB" sz="1800" dirty="0">
                <a:latin typeface="Arial" panose="020B0604020202020204" pitchFamily="34" charset="0"/>
                <a:cs typeface="Arial" panose="020B0604020202020204" pitchFamily="34" charset="0"/>
              </a:rPr>
              <a:t>of the time </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9" name="Immagine 7">
            <a:extLst>
              <a:ext uri="{FF2B5EF4-FFF2-40B4-BE49-F238E27FC236}">
                <a16:creationId xmlns:a16="http://schemas.microsoft.com/office/drawing/2014/main" id="{5BD0EFBA-745F-6443-9A97-517AB76B1492}"/>
              </a:ext>
            </a:extLst>
          </p:cNvPr>
          <p:cNvPicPr>
            <a:picLocks noChangeAspect="1"/>
          </p:cNvPicPr>
          <p:nvPr/>
        </p:nvPicPr>
        <p:blipFill>
          <a:blip r:embed="rId3"/>
          <a:stretch>
            <a:fillRect/>
          </a:stretch>
        </p:blipFill>
        <p:spPr>
          <a:xfrm>
            <a:off x="5861077" y="3326411"/>
            <a:ext cx="2813456" cy="1530969"/>
          </a:xfrm>
          <a:prstGeom prst="rect">
            <a:avLst/>
          </a:prstGeom>
        </p:spPr>
      </p:pic>
    </p:spTree>
    <p:extLst>
      <p:ext uri="{BB962C8B-B14F-4D97-AF65-F5344CB8AC3E}">
        <p14:creationId xmlns:p14="http://schemas.microsoft.com/office/powerpoint/2010/main" val="89086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16</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6068197"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A random field is a set of random variables defined at every point in D-dimensional space.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 Gaussian random field has a Gaussian distribution at every point and every collection of points.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Consider a statistical image to be a lattice representation of a continuous random field.</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Random field methods are able to:</a:t>
            </a:r>
          </a:p>
          <a:p>
            <a:pPr lvl="1" algn="just">
              <a:buClr>
                <a:schemeClr val="accent2"/>
              </a:buClr>
            </a:pPr>
            <a:r>
              <a:rPr lang="en-GB" sz="1500" dirty="0">
                <a:latin typeface="Arial" panose="020B0604020202020204" pitchFamily="34" charset="0"/>
                <a:cs typeface="Arial" panose="020B0604020202020204" pitchFamily="34" charset="0"/>
              </a:rPr>
              <a:t>approximate the upper tail of the maximum distribution, which is the part needed to find the appropriate thresholds;</a:t>
            </a:r>
            <a:endParaRPr lang="en-GB" sz="18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account for the spatial dependence in the data.</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1286E508-EF90-4C78-B858-FA0ECBC33A56}"/>
              </a:ext>
            </a:extLst>
          </p:cNvPr>
          <p:cNvPicPr>
            <a:picLocks noChangeAspect="1"/>
          </p:cNvPicPr>
          <p:nvPr/>
        </p:nvPicPr>
        <p:blipFill>
          <a:blip r:embed="rId3"/>
          <a:stretch>
            <a:fillRect/>
          </a:stretch>
        </p:blipFill>
        <p:spPr>
          <a:xfrm>
            <a:off x="6616953" y="3323919"/>
            <a:ext cx="1972642" cy="1670779"/>
          </a:xfrm>
          <a:prstGeom prst="rect">
            <a:avLst/>
          </a:prstGeom>
        </p:spPr>
      </p:pic>
      <p:pic>
        <p:nvPicPr>
          <p:cNvPr id="3" name="Immagine 2">
            <a:extLst>
              <a:ext uri="{FF2B5EF4-FFF2-40B4-BE49-F238E27FC236}">
                <a16:creationId xmlns:a16="http://schemas.microsoft.com/office/drawing/2014/main" id="{AA9CC013-9A80-44E9-BE06-74FEA859F412}"/>
              </a:ext>
            </a:extLst>
          </p:cNvPr>
          <p:cNvPicPr>
            <a:picLocks noChangeAspect="1"/>
          </p:cNvPicPr>
          <p:nvPr/>
        </p:nvPicPr>
        <p:blipFill>
          <a:blip r:embed="rId4"/>
          <a:stretch>
            <a:fillRect/>
          </a:stretch>
        </p:blipFill>
        <p:spPr>
          <a:xfrm>
            <a:off x="6644832" y="892508"/>
            <a:ext cx="1944763" cy="1679242"/>
          </a:xfrm>
          <a:prstGeom prst="rect">
            <a:avLst/>
          </a:prstGeom>
        </p:spPr>
      </p:pic>
      <p:sp>
        <p:nvSpPr>
          <p:cNvPr id="7" name="CasellaDiTesto 6">
            <a:extLst>
              <a:ext uri="{FF2B5EF4-FFF2-40B4-BE49-F238E27FC236}">
                <a16:creationId xmlns:a16="http://schemas.microsoft.com/office/drawing/2014/main" id="{AAFFFC57-8A48-425A-A77F-B3687A728DE4}"/>
              </a:ext>
            </a:extLst>
          </p:cNvPr>
          <p:cNvSpPr txBox="1"/>
          <p:nvPr/>
        </p:nvSpPr>
        <p:spPr>
          <a:xfrm>
            <a:off x="6756728" y="2717002"/>
            <a:ext cx="1693092" cy="461665"/>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Discretisation </a:t>
            </a:r>
          </a:p>
          <a:p>
            <a:pPr algn="ctr"/>
            <a:r>
              <a:rPr lang="en-GB" sz="1200" dirty="0">
                <a:latin typeface="Arial" panose="020B0604020202020204" pitchFamily="34" charset="0"/>
                <a:cs typeface="Arial" panose="020B0604020202020204" pitchFamily="34" charset="0"/>
              </a:rPr>
              <a:t>(lattice approximation)</a:t>
            </a:r>
          </a:p>
        </p:txBody>
      </p:sp>
      <p:cxnSp>
        <p:nvCxnSpPr>
          <p:cNvPr id="8" name="Straight Arrow Connector 7">
            <a:extLst>
              <a:ext uri="{FF2B5EF4-FFF2-40B4-BE49-F238E27FC236}">
                <a16:creationId xmlns:a16="http://schemas.microsoft.com/office/drawing/2014/main" id="{37DBA529-365E-B047-B21D-D26DD6E7CEED}"/>
              </a:ext>
            </a:extLst>
          </p:cNvPr>
          <p:cNvCxnSpPr/>
          <p:nvPr/>
        </p:nvCxnSpPr>
        <p:spPr>
          <a:xfrm>
            <a:off x="7610126" y="2571750"/>
            <a:ext cx="0" cy="18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F9CDC4-B8DC-8A4E-987D-07F702E84125}"/>
              </a:ext>
            </a:extLst>
          </p:cNvPr>
          <p:cNvCxnSpPr/>
          <p:nvPr/>
        </p:nvCxnSpPr>
        <p:spPr>
          <a:xfrm>
            <a:off x="7617213" y="3139621"/>
            <a:ext cx="0" cy="18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23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Euler Characteristic</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17</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8" y="1004496"/>
            <a:ext cx="478165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Euler Characteristic (</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a:t>
            </a:r>
          </a:p>
          <a:p>
            <a:pPr lvl="1" algn="just">
              <a:buClr>
                <a:schemeClr val="accent2"/>
              </a:buClr>
            </a:pPr>
            <a:r>
              <a:rPr lang="en-GB" sz="1600" dirty="0">
                <a:latin typeface="Arial" panose="020B0604020202020204" pitchFamily="34" charset="0"/>
                <a:cs typeface="Arial" panose="020B0604020202020204" pitchFamily="34" charset="0"/>
              </a:rPr>
              <a:t>Topological measure </a:t>
            </a:r>
          </a:p>
          <a:p>
            <a:pPr lvl="1" algn="just">
              <a:buClr>
                <a:schemeClr val="accent2"/>
              </a:buClr>
            </a:pP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#blobs - #holes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At high thresholds, just counts blobs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Link between FWER and max statistic:</a:t>
            </a:r>
          </a:p>
          <a:p>
            <a:pPr marL="0" indent="0" algn="just">
              <a:buClr>
                <a:schemeClr val="accent2"/>
              </a:buClr>
              <a:buNone/>
            </a:pPr>
            <a:r>
              <a:rPr lang="en-GB" sz="1600" dirty="0">
                <a:latin typeface="Arial" panose="020B0604020202020204" pitchFamily="34" charset="0"/>
                <a:cs typeface="Arial" panose="020B0604020202020204" pitchFamily="34" charset="0"/>
              </a:rPr>
              <a:t>         FWER = P(max voxel ≥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P(one or more blobs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P(</a:t>
            </a: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1|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E(</a:t>
            </a: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562E611E-984E-433D-94CD-A7CC8A116F9E}"/>
              </a:ext>
            </a:extLst>
          </p:cNvPr>
          <p:cNvPicPr>
            <a:picLocks noChangeAspect="1"/>
          </p:cNvPicPr>
          <p:nvPr/>
        </p:nvPicPr>
        <p:blipFill>
          <a:blip r:embed="rId3"/>
          <a:stretch>
            <a:fillRect/>
          </a:stretch>
        </p:blipFill>
        <p:spPr>
          <a:xfrm>
            <a:off x="7678250" y="968226"/>
            <a:ext cx="1038225" cy="3819525"/>
          </a:xfrm>
          <a:prstGeom prst="rect">
            <a:avLst/>
          </a:prstGeom>
        </p:spPr>
      </p:pic>
      <p:pic>
        <p:nvPicPr>
          <p:cNvPr id="9" name="Immagine 8">
            <a:extLst>
              <a:ext uri="{FF2B5EF4-FFF2-40B4-BE49-F238E27FC236}">
                <a16:creationId xmlns:a16="http://schemas.microsoft.com/office/drawing/2014/main" id="{AEEEF595-C056-49ED-8208-AD73DD214866}"/>
              </a:ext>
            </a:extLst>
          </p:cNvPr>
          <p:cNvPicPr>
            <a:picLocks noChangeAspect="1"/>
          </p:cNvPicPr>
          <p:nvPr/>
        </p:nvPicPr>
        <p:blipFill>
          <a:blip r:embed="rId4"/>
          <a:stretch>
            <a:fillRect/>
          </a:stretch>
        </p:blipFill>
        <p:spPr>
          <a:xfrm>
            <a:off x="5574156" y="2232498"/>
            <a:ext cx="1494051" cy="1290066"/>
          </a:xfrm>
          <a:prstGeom prst="rect">
            <a:avLst/>
          </a:prstGeom>
        </p:spPr>
      </p:pic>
      <p:sp>
        <p:nvSpPr>
          <p:cNvPr id="12" name="CasellaDiTesto 11">
            <a:extLst>
              <a:ext uri="{FF2B5EF4-FFF2-40B4-BE49-F238E27FC236}">
                <a16:creationId xmlns:a16="http://schemas.microsoft.com/office/drawing/2014/main" id="{8EB49B92-1829-4922-AC4C-C53E648F9F9F}"/>
              </a:ext>
            </a:extLst>
          </p:cNvPr>
          <p:cNvSpPr txBox="1"/>
          <p:nvPr/>
        </p:nvSpPr>
        <p:spPr>
          <a:xfrm>
            <a:off x="5761064" y="3522564"/>
            <a:ext cx="1138452"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Random Field</a:t>
            </a:r>
          </a:p>
        </p:txBody>
      </p:sp>
      <p:cxnSp>
        <p:nvCxnSpPr>
          <p:cNvPr id="13" name="Connettore 2 12">
            <a:extLst>
              <a:ext uri="{FF2B5EF4-FFF2-40B4-BE49-F238E27FC236}">
                <a16:creationId xmlns:a16="http://schemas.microsoft.com/office/drawing/2014/main" id="{9BB49457-8ABD-45FE-B206-0669DC7DA8CF}"/>
              </a:ext>
            </a:extLst>
          </p:cNvPr>
          <p:cNvCxnSpPr/>
          <p:nvPr/>
        </p:nvCxnSpPr>
        <p:spPr>
          <a:xfrm>
            <a:off x="7102501" y="3105150"/>
            <a:ext cx="575749" cy="257175"/>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4" name="Connettore 2 13">
            <a:extLst>
              <a:ext uri="{FF2B5EF4-FFF2-40B4-BE49-F238E27FC236}">
                <a16:creationId xmlns:a16="http://schemas.microsoft.com/office/drawing/2014/main" id="{6C977B7C-607A-420A-A972-BD980A8685AA}"/>
              </a:ext>
            </a:extLst>
          </p:cNvPr>
          <p:cNvCxnSpPr/>
          <p:nvPr/>
        </p:nvCxnSpPr>
        <p:spPr>
          <a:xfrm flipV="1">
            <a:off x="7102501" y="2343150"/>
            <a:ext cx="575749" cy="30480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6" name="Connettore 2 15">
            <a:extLst>
              <a:ext uri="{FF2B5EF4-FFF2-40B4-BE49-F238E27FC236}">
                <a16:creationId xmlns:a16="http://schemas.microsoft.com/office/drawing/2014/main" id="{0EF9C2A5-EF39-4C44-A58B-6DB7672A98D1}"/>
              </a:ext>
            </a:extLst>
          </p:cNvPr>
          <p:cNvCxnSpPr/>
          <p:nvPr/>
        </p:nvCxnSpPr>
        <p:spPr>
          <a:xfrm flipV="1">
            <a:off x="7102501" y="1485900"/>
            <a:ext cx="486384" cy="85725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8" name="Connettore 2 17">
            <a:extLst>
              <a:ext uri="{FF2B5EF4-FFF2-40B4-BE49-F238E27FC236}">
                <a16:creationId xmlns:a16="http://schemas.microsoft.com/office/drawing/2014/main" id="{27ED5245-C918-4C4F-8090-3361A27FCFB5}"/>
              </a:ext>
            </a:extLst>
          </p:cNvPr>
          <p:cNvCxnSpPr/>
          <p:nvPr/>
        </p:nvCxnSpPr>
        <p:spPr>
          <a:xfrm>
            <a:off x="7102501" y="3431954"/>
            <a:ext cx="486384" cy="768571"/>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20" name="CasellaDiTesto 19">
            <a:extLst>
              <a:ext uri="{FF2B5EF4-FFF2-40B4-BE49-F238E27FC236}">
                <a16:creationId xmlns:a16="http://schemas.microsoft.com/office/drawing/2014/main" id="{8B0AFEF1-1E67-4949-85E2-C293C6F173E3}"/>
              </a:ext>
            </a:extLst>
          </p:cNvPr>
          <p:cNvSpPr txBox="1"/>
          <p:nvPr/>
        </p:nvSpPr>
        <p:spPr>
          <a:xfrm>
            <a:off x="6635235" y="1448966"/>
            <a:ext cx="865943" cy="276999"/>
          </a:xfrm>
          <a:prstGeom prst="rect">
            <a:avLst/>
          </a:prstGeom>
          <a:noFill/>
        </p:spPr>
        <p:txBody>
          <a:bodyPr wrap="none" rtlCol="0">
            <a:spAutoFit/>
          </a:bodyPr>
          <a:lstStyle/>
          <a:p>
            <a:r>
              <a:rPr lang="en-GB" sz="1200" dirty="0">
                <a:solidFill>
                  <a:schemeClr val="accent2">
                    <a:lumMod val="75000"/>
                  </a:schemeClr>
                </a:solidFill>
                <a:latin typeface="Arial" panose="020B0604020202020204" pitchFamily="34" charset="0"/>
                <a:cs typeface="Arial" panose="020B0604020202020204" pitchFamily="34" charset="0"/>
              </a:rPr>
              <a:t>Threshold</a:t>
            </a:r>
          </a:p>
        </p:txBody>
      </p:sp>
      <p:sp>
        <p:nvSpPr>
          <p:cNvPr id="21" name="CasellaDiTesto 20">
            <a:extLst>
              <a:ext uri="{FF2B5EF4-FFF2-40B4-BE49-F238E27FC236}">
                <a16:creationId xmlns:a16="http://schemas.microsoft.com/office/drawing/2014/main" id="{29FDE8B1-3CBF-4F4B-9F1C-147A79AF9E59}"/>
              </a:ext>
            </a:extLst>
          </p:cNvPr>
          <p:cNvSpPr txBox="1"/>
          <p:nvPr/>
        </p:nvSpPr>
        <p:spPr>
          <a:xfrm>
            <a:off x="7351516" y="4787751"/>
            <a:ext cx="157447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Suprathreshold Sets</a:t>
            </a:r>
          </a:p>
        </p:txBody>
      </p:sp>
      <p:sp>
        <p:nvSpPr>
          <p:cNvPr id="22" name="Freccia circolare in su 21">
            <a:extLst>
              <a:ext uri="{FF2B5EF4-FFF2-40B4-BE49-F238E27FC236}">
                <a16:creationId xmlns:a16="http://schemas.microsoft.com/office/drawing/2014/main" id="{E446A240-96A1-4622-8632-A462AC40585C}"/>
              </a:ext>
            </a:extLst>
          </p:cNvPr>
          <p:cNvSpPr/>
          <p:nvPr/>
        </p:nvSpPr>
        <p:spPr>
          <a:xfrm rot="5400000">
            <a:off x="1074785" y="4033836"/>
            <a:ext cx="561975" cy="314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reccia circolare in su 22">
            <a:extLst>
              <a:ext uri="{FF2B5EF4-FFF2-40B4-BE49-F238E27FC236}">
                <a16:creationId xmlns:a16="http://schemas.microsoft.com/office/drawing/2014/main" id="{EC8839A9-9AF1-44FC-A93D-768227194E0E}"/>
              </a:ext>
            </a:extLst>
          </p:cNvPr>
          <p:cNvSpPr/>
          <p:nvPr/>
        </p:nvSpPr>
        <p:spPr>
          <a:xfrm rot="5400000">
            <a:off x="1103360" y="3752848"/>
            <a:ext cx="561975" cy="314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asellaDiTesto 23">
            <a:extLst>
              <a:ext uri="{FF2B5EF4-FFF2-40B4-BE49-F238E27FC236}">
                <a16:creationId xmlns:a16="http://schemas.microsoft.com/office/drawing/2014/main" id="{C8DD0733-0CA2-4217-8D66-9DE3887CD850}"/>
              </a:ext>
            </a:extLst>
          </p:cNvPr>
          <p:cNvSpPr txBox="1"/>
          <p:nvPr/>
        </p:nvSpPr>
        <p:spPr>
          <a:xfrm>
            <a:off x="307019" y="3697898"/>
            <a:ext cx="891591" cy="307777"/>
          </a:xfrm>
          <a:prstGeom prst="rect">
            <a:avLst/>
          </a:prstGeom>
          <a:noFill/>
        </p:spPr>
        <p:txBody>
          <a:bodyPr wrap="none" rtlCol="0">
            <a:spAutoFit/>
          </a:bodyPr>
          <a:lstStyle/>
          <a:p>
            <a:pPr algn="r"/>
            <a:r>
              <a:rPr lang="en-GB" sz="1400" dirty="0">
                <a:solidFill>
                  <a:schemeClr val="accent1"/>
                </a:solidFill>
                <a:latin typeface="Arial" panose="020B0604020202020204" pitchFamily="34" charset="0"/>
                <a:cs typeface="Arial" panose="020B0604020202020204" pitchFamily="34" charset="0"/>
              </a:rPr>
              <a:t>No holes</a:t>
            </a:r>
          </a:p>
        </p:txBody>
      </p:sp>
      <p:sp>
        <p:nvSpPr>
          <p:cNvPr id="25" name="CasellaDiTesto 24">
            <a:extLst>
              <a:ext uri="{FF2B5EF4-FFF2-40B4-BE49-F238E27FC236}">
                <a16:creationId xmlns:a16="http://schemas.microsoft.com/office/drawing/2014/main" id="{0D87D8C8-91C1-4DC5-886B-51E495BBE677}"/>
              </a:ext>
            </a:extLst>
          </p:cNvPr>
          <p:cNvSpPr txBox="1"/>
          <p:nvPr/>
        </p:nvSpPr>
        <p:spPr>
          <a:xfrm>
            <a:off x="59297" y="4017518"/>
            <a:ext cx="1200150" cy="523220"/>
          </a:xfrm>
          <a:prstGeom prst="rect">
            <a:avLst/>
          </a:prstGeom>
          <a:noFill/>
        </p:spPr>
        <p:txBody>
          <a:bodyPr wrap="square" rtlCol="0">
            <a:spAutoFit/>
          </a:bodyPr>
          <a:lstStyle/>
          <a:p>
            <a:pPr algn="r"/>
            <a:r>
              <a:rPr lang="en-GB" sz="1400" dirty="0">
                <a:solidFill>
                  <a:schemeClr val="accent1"/>
                </a:solidFill>
                <a:latin typeface="Arial" panose="020B0604020202020204" pitchFamily="34" charset="0"/>
                <a:cs typeface="Arial" panose="020B0604020202020204" pitchFamily="34" charset="0"/>
              </a:rPr>
              <a:t>Never more than 1 blob</a:t>
            </a:r>
          </a:p>
        </p:txBody>
      </p:sp>
    </p:spTree>
    <p:extLst>
      <p:ext uri="{BB962C8B-B14F-4D97-AF65-F5344CB8AC3E}">
        <p14:creationId xmlns:p14="http://schemas.microsoft.com/office/powerpoint/2010/main" val="37809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18</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10366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Closed form results exist for E(</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 for Z, t, F and </a:t>
            </a:r>
            <a:r>
              <a:rPr lang="el-GR" sz="1800" dirty="0">
                <a:cs typeface="Arial" panose="020B0604020202020204" pitchFamily="34" charset="0"/>
              </a:rPr>
              <a:t>χ</a:t>
            </a:r>
            <a:r>
              <a:rPr lang="en-GB" sz="1800" baseline="30000" dirty="0">
                <a:cs typeface="Arial" panose="020B0604020202020204" pitchFamily="34" charset="0"/>
              </a:rPr>
              <a:t>2</a:t>
            </a:r>
            <a:r>
              <a:rPr lang="en-GB" sz="1800" dirty="0">
                <a:cs typeface="Arial" panose="020B0604020202020204" pitchFamily="34" charset="0"/>
              </a:rPr>
              <a:t> </a:t>
            </a:r>
            <a:r>
              <a:rPr lang="en-GB" sz="1800" dirty="0"/>
              <a:t>continuous random fields.</a:t>
            </a:r>
          </a:p>
          <a:p>
            <a:pPr lvl="1" algn="just">
              <a:buClr>
                <a:schemeClr val="accent2"/>
              </a:buClr>
            </a:pPr>
            <a:r>
              <a:rPr lang="en-GB" sz="1500" dirty="0">
                <a:latin typeface="Arial" panose="020B0604020202020204" pitchFamily="34" charset="0"/>
                <a:cs typeface="Arial" panose="020B0604020202020204" pitchFamily="34" charset="0"/>
              </a:rPr>
              <a:t>It depends on the smoothness of the image;</a:t>
            </a:r>
          </a:p>
          <a:p>
            <a:pPr lvl="1" algn="just">
              <a:buClr>
                <a:schemeClr val="accent2"/>
              </a:buClr>
            </a:pPr>
            <a:r>
              <a:rPr lang="en-GB" sz="1500" dirty="0">
                <a:latin typeface="Arial" panose="020B0604020202020204" pitchFamily="34" charset="0"/>
                <a:cs typeface="Arial" panose="020B0604020202020204" pitchFamily="34" charset="0"/>
              </a:rPr>
              <a:t>You must quantify the smoothness (and report it).</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 ≈ </a:t>
            </a:r>
            <a:r>
              <a:rPr lang="en-GB" sz="1800" dirty="0" err="1">
                <a:latin typeface="Arial" panose="020B0604020202020204" pitchFamily="34" charset="0"/>
                <a:cs typeface="Arial" panose="020B0604020202020204" pitchFamily="34" charset="0"/>
              </a:rPr>
              <a:t>mathy</a:t>
            </a:r>
            <a:r>
              <a:rPr lang="en-GB" sz="1800" dirty="0">
                <a:latin typeface="Arial" panose="020B0604020202020204" pitchFamily="34" charset="0"/>
                <a:cs typeface="Arial" panose="020B0604020202020204" pitchFamily="34" charset="0"/>
              </a:rPr>
              <a:t> stuff *Volume/Smoothness</a:t>
            </a:r>
          </a:p>
          <a:p>
            <a:pPr lvl="1" algn="just">
              <a:buClr>
                <a:schemeClr val="accent2"/>
              </a:buClr>
            </a:pPr>
            <a:r>
              <a:rPr lang="en-GB" sz="1500" dirty="0">
                <a:latin typeface="Arial" panose="020B0604020202020204" pitchFamily="34" charset="0"/>
                <a:cs typeface="Arial" panose="020B0604020202020204" pitchFamily="34" charset="0"/>
              </a:rPr>
              <a:t>E(</a:t>
            </a:r>
            <a:r>
              <a:rPr lang="el-GR" sz="1600" dirty="0">
                <a:cs typeface="Arial" panose="020B0604020202020204" pitchFamily="34" charset="0"/>
              </a:rPr>
              <a:t>χ</a:t>
            </a:r>
            <a:r>
              <a:rPr lang="en-GB" sz="1600" baseline="-25000" dirty="0">
                <a:cs typeface="Arial" panose="020B0604020202020204" pitchFamily="34" charset="0"/>
              </a:rPr>
              <a:t>u</a:t>
            </a:r>
            <a:r>
              <a:rPr lang="en-GB" sz="1500" dirty="0">
                <a:latin typeface="Arial" panose="020B0604020202020204" pitchFamily="34" charset="0"/>
                <a:cs typeface="Arial" panose="020B0604020202020204" pitchFamily="34" charset="0"/>
              </a:rPr>
              <a:t>) is our </a:t>
            </a:r>
            <a:r>
              <a:rPr lang="en-GB" sz="1500" i="1" dirty="0">
                <a:latin typeface="Arial" panose="020B0604020202020204" pitchFamily="34" charset="0"/>
                <a:cs typeface="Arial" panose="020B0604020202020204" pitchFamily="34" charset="0"/>
              </a:rPr>
              <a:t>p</a:t>
            </a:r>
            <a:r>
              <a:rPr lang="en-GB" sz="1500" dirty="0">
                <a:latin typeface="Arial" panose="020B0604020202020204" pitchFamily="34" charset="0"/>
                <a:cs typeface="Arial" panose="020B0604020202020204" pitchFamily="34" charset="0"/>
              </a:rPr>
              <a:t>-value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Properties:</a:t>
            </a:r>
          </a:p>
          <a:p>
            <a:pPr lvl="1" algn="just">
              <a:buClr>
                <a:schemeClr val="accent2"/>
              </a:buClr>
            </a:pPr>
            <a:r>
              <a:rPr lang="en-GB" sz="1600" dirty="0">
                <a:latin typeface="Arial" panose="020B0604020202020204" pitchFamily="34" charset="0"/>
                <a:cs typeface="Arial" panose="020B0604020202020204" pitchFamily="34" charset="0"/>
              </a:rPr>
              <a:t>As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increases, FWER decreases (Note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large)</a:t>
            </a:r>
          </a:p>
          <a:p>
            <a:pPr lvl="1" algn="just">
              <a:buClr>
                <a:schemeClr val="accent2"/>
              </a:buClr>
            </a:pPr>
            <a:r>
              <a:rPr lang="en-GB" sz="1600" dirty="0">
                <a:latin typeface="Arial" panose="020B0604020202020204" pitchFamily="34" charset="0"/>
                <a:cs typeface="Arial" panose="020B0604020202020204" pitchFamily="34" charset="0"/>
              </a:rPr>
              <a:t>As Volume increases, FWER increases</a:t>
            </a:r>
          </a:p>
          <a:p>
            <a:pPr lvl="1" algn="just">
              <a:buClr>
                <a:schemeClr val="accent2"/>
              </a:buClr>
            </a:pPr>
            <a:r>
              <a:rPr lang="en-GB" sz="1600" dirty="0">
                <a:latin typeface="Arial" panose="020B0604020202020204" pitchFamily="34" charset="0"/>
                <a:cs typeface="Arial" panose="020B0604020202020204" pitchFamily="34" charset="0"/>
              </a:rPr>
              <a:t>As Smoothness increases, FWER decreases</a:t>
            </a:r>
          </a:p>
          <a:p>
            <a:pPr lvl="1" algn="just">
              <a:buClr>
                <a:schemeClr val="accent2"/>
              </a:buClr>
            </a:pP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42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19</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526277"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Recent body of mathematics defining theoretical results for smooth statistical maps;</a:t>
            </a:r>
          </a:p>
          <a:p>
            <a:pPr algn="just">
              <a:buClr>
                <a:schemeClr val="accent2"/>
              </a:buClr>
            </a:pPr>
            <a:r>
              <a:rPr lang="en-GB" sz="1800" dirty="0">
                <a:latin typeface="Arial" panose="020B0604020202020204" pitchFamily="34" charset="0"/>
                <a:cs typeface="Arial" panose="020B0604020202020204" pitchFamily="34" charset="0"/>
              </a:rPr>
              <a:t>It allows to find a threshold in a set of data where it’s not easy (or even impossible) to find the number of independent variables;</a:t>
            </a:r>
          </a:p>
        </p:txBody>
      </p:sp>
      <p:graphicFrame>
        <p:nvGraphicFramePr>
          <p:cNvPr id="5" name="Table 7">
            <a:extLst>
              <a:ext uri="{FF2B5EF4-FFF2-40B4-BE49-F238E27FC236}">
                <a16:creationId xmlns:a16="http://schemas.microsoft.com/office/drawing/2014/main" id="{301C76CF-AF9C-4DA3-910F-A5380B1D4928}"/>
              </a:ext>
            </a:extLst>
          </p:cNvPr>
          <p:cNvGraphicFramePr>
            <a:graphicFrameLocks noGrp="1"/>
          </p:cNvGraphicFramePr>
          <p:nvPr/>
        </p:nvGraphicFramePr>
        <p:xfrm>
          <a:off x="1596572" y="3368402"/>
          <a:ext cx="6096000" cy="15849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It takes special correlations into account;</a:t>
                      </a:r>
                    </a:p>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Less stringent than Bonferroni correction (though not always);</a:t>
                      </a:r>
                    </a:p>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It adapts to volume searched and smoothness.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Good for highly-smoothed data only;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It requires estimating a lot of parameters;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Multivariate normality assumption difficult to check;</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Several layers of approximation.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8">
            <a:extLst>
              <a:ext uri="{FF2B5EF4-FFF2-40B4-BE49-F238E27FC236}">
                <a16:creationId xmlns:a16="http://schemas.microsoft.com/office/drawing/2014/main" id="{B9010DC3-BEDB-40F2-BDE1-9FCEE43F668E}"/>
              </a:ext>
            </a:extLst>
          </p:cNvPr>
          <p:cNvPicPr>
            <a:picLocks noChangeAspect="1"/>
          </p:cNvPicPr>
          <p:nvPr/>
        </p:nvPicPr>
        <p:blipFill>
          <a:blip r:embed="rId3"/>
          <a:stretch>
            <a:fillRect/>
          </a:stretch>
        </p:blipFill>
        <p:spPr>
          <a:xfrm>
            <a:off x="2734611" y="2703073"/>
            <a:ext cx="588978" cy="588978"/>
          </a:xfrm>
          <a:prstGeom prst="rect">
            <a:avLst/>
          </a:prstGeom>
        </p:spPr>
      </p:pic>
      <p:pic>
        <p:nvPicPr>
          <p:cNvPr id="7" name="Picture 10">
            <a:extLst>
              <a:ext uri="{FF2B5EF4-FFF2-40B4-BE49-F238E27FC236}">
                <a16:creationId xmlns:a16="http://schemas.microsoft.com/office/drawing/2014/main" id="{AD271ACD-BE89-41D9-9958-8399635B6882}"/>
              </a:ext>
            </a:extLst>
          </p:cNvPr>
          <p:cNvPicPr>
            <a:picLocks noChangeAspect="1"/>
          </p:cNvPicPr>
          <p:nvPr/>
        </p:nvPicPr>
        <p:blipFill>
          <a:blip r:embed="rId4"/>
          <a:stretch>
            <a:fillRect/>
          </a:stretch>
        </p:blipFill>
        <p:spPr>
          <a:xfrm>
            <a:off x="5965557" y="2703073"/>
            <a:ext cx="588978" cy="588978"/>
          </a:xfrm>
          <a:prstGeom prst="rect">
            <a:avLst/>
          </a:prstGeom>
        </p:spPr>
      </p:pic>
    </p:spTree>
    <p:extLst>
      <p:ext uri="{BB962C8B-B14F-4D97-AF65-F5344CB8AC3E}">
        <p14:creationId xmlns:p14="http://schemas.microsoft.com/office/powerpoint/2010/main" val="32043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2</a:t>
            </a:fld>
            <a:endParaRPr lang="en-GB"/>
          </a:p>
        </p:txBody>
      </p:sp>
    </p:spTree>
    <p:extLst>
      <p:ext uri="{BB962C8B-B14F-4D97-AF65-F5344CB8AC3E}">
        <p14:creationId xmlns:p14="http://schemas.microsoft.com/office/powerpoint/2010/main" val="1141765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20</a:t>
            </a:fld>
            <a:endParaRPr lang="en-GB"/>
          </a:p>
        </p:txBody>
      </p:sp>
      <p:sp>
        <p:nvSpPr>
          <p:cNvPr id="11" name="TextBox 10">
            <a:extLst>
              <a:ext uri="{FF2B5EF4-FFF2-40B4-BE49-F238E27FC236}">
                <a16:creationId xmlns:a16="http://schemas.microsoft.com/office/drawing/2014/main" id="{CEC76DC8-DB2A-ED40-ADA2-799E6F114984}"/>
              </a:ext>
            </a:extLst>
          </p:cNvPr>
          <p:cNvSpPr txBox="1"/>
          <p:nvPr/>
        </p:nvSpPr>
        <p:spPr>
          <a:xfrm>
            <a:off x="759297" y="2474571"/>
            <a:ext cx="1734798" cy="584775"/>
          </a:xfrm>
          <a:prstGeom prst="rect">
            <a:avLst/>
          </a:prstGeom>
          <a:solidFill>
            <a:schemeClr val="accent6">
              <a:lumMod val="20000"/>
              <a:lumOff val="80000"/>
              <a:alpha val="50000"/>
            </a:schemeClr>
          </a:solidFill>
          <a:ln w="19050">
            <a:solidFill>
              <a:schemeClr val="accent6">
                <a:lumMod val="75000"/>
                <a:alpha val="50000"/>
              </a:schemeClr>
            </a:solidFill>
          </a:ln>
        </p:spPr>
        <p:txBody>
          <a:bodyPr wrap="square" rtlCol="0">
            <a:spAutoFit/>
          </a:bodyPr>
          <a:lstStyle/>
          <a:p>
            <a:pPr algn="ctr"/>
            <a:r>
              <a:rPr lang="en-GB" sz="1600" dirty="0">
                <a:solidFill>
                  <a:schemeClr val="tx1">
                    <a:alpha val="30000"/>
                  </a:schemeClr>
                </a:solidFill>
                <a:latin typeface="Arial" panose="020B0604020202020204" pitchFamily="34" charset="0"/>
                <a:cs typeface="Arial" panose="020B0604020202020204" pitchFamily="34" charset="0"/>
              </a:rPr>
              <a:t>Family-Wise Error Rate</a:t>
            </a:r>
          </a:p>
        </p:txBody>
      </p:sp>
      <p:sp>
        <p:nvSpPr>
          <p:cNvPr id="13" name="TextBox 12">
            <a:extLst>
              <a:ext uri="{FF2B5EF4-FFF2-40B4-BE49-F238E27FC236}">
                <a16:creationId xmlns:a16="http://schemas.microsoft.com/office/drawing/2014/main" id="{90B4F15C-E1FE-C948-B559-6580D99B92BC}"/>
              </a:ext>
            </a:extLst>
          </p:cNvPr>
          <p:cNvSpPr txBox="1"/>
          <p:nvPr/>
        </p:nvSpPr>
        <p:spPr>
          <a:xfrm>
            <a:off x="3428552" y="2536126"/>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p>
            <a:r>
              <a:rPr lang="en-GB" sz="1400" dirty="0">
                <a:solidFill>
                  <a:schemeClr val="tx1">
                    <a:alpha val="30000"/>
                  </a:schemeClr>
                </a:solidFill>
                <a:latin typeface="Arial" panose="020B0604020202020204" pitchFamily="34" charset="0"/>
                <a:cs typeface="Arial" panose="020B0604020202020204" pitchFamily="34" charset="0"/>
              </a:rPr>
              <a:t>Controls probability of </a:t>
            </a:r>
            <a:r>
              <a:rPr lang="en-GB" sz="1400" u="sng" dirty="0">
                <a:solidFill>
                  <a:schemeClr val="tx1">
                    <a:alpha val="30000"/>
                  </a:schemeClr>
                </a:solidFill>
                <a:latin typeface="Arial" panose="020B0604020202020204" pitchFamily="34" charset="0"/>
                <a:cs typeface="Arial" panose="020B0604020202020204" pitchFamily="34" charset="0"/>
              </a:rPr>
              <a:t>any</a:t>
            </a:r>
            <a:r>
              <a:rPr lang="en-GB" sz="1400" dirty="0">
                <a:solidFill>
                  <a:schemeClr val="tx1">
                    <a:alpha val="30000"/>
                  </a:schemeClr>
                </a:solidFill>
                <a:latin typeface="Arial" panose="020B0604020202020204" pitchFamily="34" charset="0"/>
                <a:cs typeface="Arial" panose="020B0604020202020204" pitchFamily="34" charset="0"/>
              </a:rPr>
              <a:t> false positives in a family</a:t>
            </a:r>
          </a:p>
        </p:txBody>
      </p:sp>
      <p:cxnSp>
        <p:nvCxnSpPr>
          <p:cNvPr id="16" name="Straight Arrow Connector 15">
            <a:extLst>
              <a:ext uri="{FF2B5EF4-FFF2-40B4-BE49-F238E27FC236}">
                <a16:creationId xmlns:a16="http://schemas.microsoft.com/office/drawing/2014/main" id="{D31878D9-B38C-FB4B-B290-F7B162031754}"/>
              </a:ext>
            </a:extLst>
          </p:cNvPr>
          <p:cNvCxnSpPr>
            <a:cxnSpLocks/>
          </p:cNvCxnSpPr>
          <p:nvPr/>
        </p:nvCxnSpPr>
        <p:spPr>
          <a:xfrm>
            <a:off x="2676157" y="2766959"/>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2">
            <a:extLst>
              <a:ext uri="{FF2B5EF4-FFF2-40B4-BE49-F238E27FC236}">
                <a16:creationId xmlns:a16="http://schemas.microsoft.com/office/drawing/2014/main" id="{E260139B-4E4A-2A41-9E10-997DE6F11940}"/>
              </a:ext>
            </a:extLst>
          </p:cNvPr>
          <p:cNvSpPr txBox="1"/>
          <p:nvPr/>
        </p:nvSpPr>
        <p:spPr>
          <a:xfrm>
            <a:off x="6649904" y="2474571"/>
            <a:ext cx="1939291" cy="738664"/>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r>
              <a:rPr lang="en-US" altLang="ja-JP" dirty="0">
                <a:solidFill>
                  <a:schemeClr val="tx1">
                    <a:alpha val="30000"/>
                  </a:schemeClr>
                </a:solidFill>
              </a:rPr>
              <a:t>- Bonferroni </a:t>
            </a:r>
          </a:p>
          <a:p>
            <a:r>
              <a:rPr lang="en-US" altLang="ja-JP" dirty="0">
                <a:solidFill>
                  <a:schemeClr val="tx1">
                    <a:alpha val="30000"/>
                  </a:schemeClr>
                </a:solidFill>
              </a:rPr>
              <a:t>- Random field theory</a:t>
            </a:r>
          </a:p>
          <a:p>
            <a:r>
              <a:rPr lang="en-US" altLang="ja-JP" dirty="0">
                <a:solidFill>
                  <a:schemeClr val="tx1">
                    <a:alpha val="30000"/>
                  </a:schemeClr>
                </a:solidFill>
              </a:rPr>
              <a:t>- Permutation tests</a:t>
            </a:r>
          </a:p>
        </p:txBody>
      </p:sp>
      <p:cxnSp>
        <p:nvCxnSpPr>
          <p:cNvPr id="19" name="Straight Arrow Connector 18">
            <a:extLst>
              <a:ext uri="{FF2B5EF4-FFF2-40B4-BE49-F238E27FC236}">
                <a16:creationId xmlns:a16="http://schemas.microsoft.com/office/drawing/2014/main" id="{CFE0E0AC-1A0C-C74E-A9D2-90E788C0F92D}"/>
              </a:ext>
            </a:extLst>
          </p:cNvPr>
          <p:cNvCxnSpPr>
            <a:cxnSpLocks/>
          </p:cNvCxnSpPr>
          <p:nvPr/>
        </p:nvCxnSpPr>
        <p:spPr>
          <a:xfrm>
            <a:off x="5890256" y="2797736"/>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7">
            <a:extLst>
              <a:ext uri="{FF2B5EF4-FFF2-40B4-BE49-F238E27FC236}">
                <a16:creationId xmlns:a16="http://schemas.microsoft.com/office/drawing/2014/main" id="{9ADFB890-6CE7-AD41-8278-B2B8EE8500A2}"/>
              </a:ext>
            </a:extLst>
          </p:cNvPr>
          <p:cNvSpPr txBox="1"/>
          <p:nvPr/>
        </p:nvSpPr>
        <p:spPr>
          <a:xfrm>
            <a:off x="759297" y="1318524"/>
            <a:ext cx="1734798" cy="584775"/>
          </a:xfrm>
          <a:prstGeom prst="rect">
            <a:avLst/>
          </a:prstGeom>
          <a:solidFill>
            <a:schemeClr val="accent2">
              <a:lumMod val="20000"/>
              <a:lumOff val="80000"/>
              <a:alpha val="50000"/>
            </a:schemeClr>
          </a:solidFill>
          <a:ln w="19050">
            <a:solidFill>
              <a:srgbClr val="FF0000">
                <a:alpha val="50000"/>
              </a:srgbClr>
            </a:solidFill>
          </a:ln>
        </p:spPr>
        <p:txBody>
          <a:bodyPr wrap="square">
            <a:spAutoFit/>
          </a:bodyPr>
          <a:lstStyle>
            <a:defPPr>
              <a:defRPr lang="en-US"/>
            </a:defPPr>
            <a:lvl1pPr algn="ctr">
              <a:defRPr kumimoji="1" sz="160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defRPr>
            </a:lvl1pPr>
          </a:lstStyle>
          <a:p>
            <a:r>
              <a:rPr lang="en-US" altLang="ja-JP" dirty="0">
                <a:solidFill>
                  <a:schemeClr val="tx1">
                    <a:alpha val="50000"/>
                  </a:schemeClr>
                </a:solidFill>
              </a:rPr>
              <a:t>Uncorrected </a:t>
            </a:r>
          </a:p>
          <a:p>
            <a:r>
              <a:rPr lang="en-US" altLang="ja-JP" dirty="0">
                <a:solidFill>
                  <a:schemeClr val="tx1">
                    <a:alpha val="50000"/>
                  </a:schemeClr>
                </a:solidFill>
              </a:rPr>
              <a:t>p value</a:t>
            </a:r>
          </a:p>
        </p:txBody>
      </p:sp>
      <p:sp>
        <p:nvSpPr>
          <p:cNvPr id="21" name="TextBox 20">
            <a:extLst>
              <a:ext uri="{FF2B5EF4-FFF2-40B4-BE49-F238E27FC236}">
                <a16:creationId xmlns:a16="http://schemas.microsoft.com/office/drawing/2014/main" id="{7ABEAD6A-BF98-B74B-89E1-0D3216F6E28B}"/>
              </a:ext>
            </a:extLst>
          </p:cNvPr>
          <p:cNvSpPr txBox="1"/>
          <p:nvPr/>
        </p:nvSpPr>
        <p:spPr>
          <a:xfrm>
            <a:off x="759297" y="3630618"/>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dirty="0"/>
              <a:t>False Discovery Rate</a:t>
            </a:r>
          </a:p>
        </p:txBody>
      </p:sp>
      <p:sp>
        <p:nvSpPr>
          <p:cNvPr id="22" name="TextBox 21">
            <a:extLst>
              <a:ext uri="{FF2B5EF4-FFF2-40B4-BE49-F238E27FC236}">
                <a16:creationId xmlns:a16="http://schemas.microsoft.com/office/drawing/2014/main" id="{9A54CC98-4EEA-8A4E-9D3C-EFB525058C34}"/>
              </a:ext>
            </a:extLst>
          </p:cNvPr>
          <p:cNvSpPr txBox="1"/>
          <p:nvPr/>
        </p:nvSpPr>
        <p:spPr>
          <a:xfrm>
            <a:off x="3428552" y="3669842"/>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sz="1400" dirty="0"/>
              <a:t>Proportion of active voxels that are false positives</a:t>
            </a:r>
          </a:p>
        </p:txBody>
      </p:sp>
      <p:cxnSp>
        <p:nvCxnSpPr>
          <p:cNvPr id="23" name="Straight Arrow Connector 22">
            <a:extLst>
              <a:ext uri="{FF2B5EF4-FFF2-40B4-BE49-F238E27FC236}">
                <a16:creationId xmlns:a16="http://schemas.microsoft.com/office/drawing/2014/main" id="{A870DE9F-35BE-514E-B675-399D2BA38F40}"/>
              </a:ext>
            </a:extLst>
          </p:cNvPr>
          <p:cNvCxnSpPr>
            <a:cxnSpLocks/>
          </p:cNvCxnSpPr>
          <p:nvPr/>
        </p:nvCxnSpPr>
        <p:spPr>
          <a:xfrm>
            <a:off x="2676157" y="3931452"/>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18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21</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209674"/>
            <a:ext cx="8020265" cy="379971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While the FWER controls the probability of any false positives, </a:t>
            </a:r>
          </a:p>
          <a:p>
            <a:pPr marL="0" indent="0" algn="just">
              <a:buClr>
                <a:schemeClr val="accent2"/>
              </a:buClr>
              <a:buNone/>
            </a:pPr>
            <a:r>
              <a:rPr lang="en-GB" sz="1800" dirty="0">
                <a:latin typeface="Arial" panose="020B0604020202020204" pitchFamily="34" charset="0"/>
                <a:cs typeface="Arial" panose="020B0604020202020204" pitchFamily="34" charset="0"/>
              </a:rPr>
              <a:t>    FDR = proportion of activated voxels that are false positives.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graphicFrame>
        <p:nvGraphicFramePr>
          <p:cNvPr id="8" name="Table 10">
            <a:extLst>
              <a:ext uri="{FF2B5EF4-FFF2-40B4-BE49-F238E27FC236}">
                <a16:creationId xmlns:a16="http://schemas.microsoft.com/office/drawing/2014/main" id="{EC738631-FC5B-4956-88C0-91C7FE6B6D90}"/>
              </a:ext>
            </a:extLst>
          </p:cNvPr>
          <p:cNvGraphicFramePr>
            <a:graphicFrameLocks noGrp="1"/>
          </p:cNvGraphicFramePr>
          <p:nvPr/>
        </p:nvGraphicFramePr>
        <p:xfrm>
          <a:off x="1345261" y="2466942"/>
          <a:ext cx="5867355" cy="1080000"/>
        </p:xfrm>
        <a:graphic>
          <a:graphicData uri="http://schemas.openxmlformats.org/drawingml/2006/table">
            <a:tbl>
              <a:tblPr firstRow="1" bandRow="1">
                <a:tableStyleId>{0505E3EF-67EA-436B-97B2-0124C06EBD24}</a:tableStyleId>
              </a:tblPr>
              <a:tblGrid>
                <a:gridCol w="1955785">
                  <a:extLst>
                    <a:ext uri="{9D8B030D-6E8A-4147-A177-3AD203B41FA5}">
                      <a16:colId xmlns:a16="http://schemas.microsoft.com/office/drawing/2014/main" val="20000"/>
                    </a:ext>
                  </a:extLst>
                </a:gridCol>
                <a:gridCol w="1955785">
                  <a:extLst>
                    <a:ext uri="{9D8B030D-6E8A-4147-A177-3AD203B41FA5}">
                      <a16:colId xmlns:a16="http://schemas.microsoft.com/office/drawing/2014/main" val="20001"/>
                    </a:ext>
                  </a:extLst>
                </a:gridCol>
                <a:gridCol w="1955785">
                  <a:extLst>
                    <a:ext uri="{9D8B030D-6E8A-4147-A177-3AD203B41FA5}">
                      <a16:colId xmlns:a16="http://schemas.microsoft.com/office/drawing/2014/main" val="20002"/>
                    </a:ext>
                  </a:extLst>
                </a:gridCol>
              </a:tblGrid>
              <a:tr h="36000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cs typeface="Arial" panose="020B0604020202020204" pitchFamily="34" charset="0"/>
                        </a:rPr>
                        <a:t>Declared inactive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a:r>
                        <a:rPr lang="en-US" sz="1400" dirty="0">
                          <a:latin typeface="Arial" panose="020B0604020202020204" pitchFamily="34" charset="0"/>
                          <a:cs typeface="Arial" panose="020B0604020202020204" pitchFamily="34" charset="0"/>
                        </a:rPr>
                        <a:t>Declared 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60000">
                <a:tc>
                  <a:txBody>
                    <a:bodyPr/>
                    <a:lstStyle/>
                    <a:p>
                      <a:pPr algn="ctr"/>
                      <a:r>
                        <a:rPr lang="en-US" sz="1400" b="1" dirty="0">
                          <a:latin typeface="Arial" panose="020B0604020202020204" pitchFamily="34" charset="0"/>
                          <a:cs typeface="Arial" panose="020B0604020202020204" pitchFamily="34" charset="0"/>
                        </a:rPr>
                        <a:t>Truly inactive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910"/>
                    </a:solidFill>
                  </a:tcPr>
                </a:tc>
                <a:tc>
                  <a:txBody>
                    <a:bodyPr/>
                    <a:lstStyle/>
                    <a:p>
                      <a:pPr algn="ctr"/>
                      <a:r>
                        <a:rPr lang="en-US" sz="1400" dirty="0">
                          <a:latin typeface="Arial" panose="020B0604020202020204" pitchFamily="34" charset="0"/>
                          <a:ea typeface="Zapf Dingbats"/>
                          <a:cs typeface="Arial" panose="020B0604020202020204" pitchFamily="34" charset="0"/>
                          <a:sym typeface="Zapf Dingbats"/>
                        </a:rPr>
                        <a:t>✔</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cs typeface="Arial" panose="020B0604020202020204" pitchFamily="34" charset="0"/>
                        </a:rPr>
                        <a:t>Type I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0000">
                <a:tc>
                  <a:txBody>
                    <a:bodyPr/>
                    <a:lstStyle/>
                    <a:p>
                      <a:pPr algn="ctr"/>
                      <a:r>
                        <a:rPr lang="en-US" sz="1400" b="1" dirty="0">
                          <a:latin typeface="Arial" panose="020B0604020202020204" pitchFamily="34" charset="0"/>
                          <a:cs typeface="Arial" panose="020B0604020202020204" pitchFamily="34" charset="0"/>
                        </a:rPr>
                        <a:t>Truly 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910"/>
                    </a:solidFill>
                  </a:tcPr>
                </a:tc>
                <a:tc>
                  <a:txBody>
                    <a:bodyPr/>
                    <a:lstStyle/>
                    <a:p>
                      <a:pPr algn="ctr"/>
                      <a:r>
                        <a:rPr lang="en-US" sz="1400" dirty="0">
                          <a:latin typeface="Arial" panose="020B0604020202020204" pitchFamily="34" charset="0"/>
                          <a:cs typeface="Arial" panose="020B0604020202020204" pitchFamily="34" charset="0"/>
                        </a:rPr>
                        <a:t>Type II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ea typeface="Zapf Dingbats"/>
                          <a:cs typeface="Arial" panose="020B0604020202020204" pitchFamily="34" charset="0"/>
                          <a:sym typeface="Zapf Dingbats"/>
                        </a:rPr>
                        <a:t>✔</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841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22</a:t>
            </a:fld>
            <a:endParaRPr lang="en-GB"/>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A procedure controlling the FDR ensures that on average the FDR is not bigger than a pre-specified rate q which lies between 0 and 1 (e.g., 0.05).</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err="1">
                    <a:latin typeface="Arial" panose="020B0604020202020204" pitchFamily="34" charset="0"/>
                    <a:cs typeface="Arial" panose="020B0604020202020204" pitchFamily="34" charset="0"/>
                  </a:rPr>
                  <a:t>Benjamini</a:t>
                </a:r>
                <a:r>
                  <a:rPr lang="en-GB" sz="1800">
                    <a:latin typeface="Arial" panose="020B0604020202020204" pitchFamily="34" charset="0"/>
                    <a:cs typeface="Arial" panose="020B0604020202020204" pitchFamily="34" charset="0"/>
                  </a:rPr>
                  <a:t> &amp; </a:t>
                </a:r>
                <a:r>
                  <a:rPr lang="en-GB" sz="1800" dirty="0">
                    <a:latin typeface="Arial" panose="020B0604020202020204" pitchFamily="34" charset="0"/>
                    <a:cs typeface="Arial" panose="020B0604020202020204" pitchFamily="34" charset="0"/>
                  </a:rPr>
                  <a:t>Hochberg procedure:</a:t>
                </a:r>
              </a:p>
              <a:p>
                <a:pPr algn="just">
                  <a:buClr>
                    <a:schemeClr val="accent2"/>
                  </a:buClr>
                </a:pPr>
                <a:endParaRPr lang="en-GB" sz="1800" dirty="0">
                  <a:latin typeface="Arial" panose="020B0604020202020204" pitchFamily="34" charset="0"/>
                  <a:cs typeface="Arial" panose="020B0604020202020204" pitchFamily="34" charset="0"/>
                </a:endParaRPr>
              </a:p>
              <a:p>
                <a:pPr lvl="1" algn="just">
                  <a:buClr>
                    <a:schemeClr val="accent2"/>
                  </a:buClr>
                </a:pPr>
                <a:r>
                  <a:rPr lang="en-GB" sz="1600" dirty="0">
                    <a:latin typeface="Arial" panose="020B0604020202020204" pitchFamily="34" charset="0"/>
                    <a:cs typeface="Arial" panose="020B0604020202020204" pitchFamily="34" charset="0"/>
                  </a:rPr>
                  <a:t>Select desired limit </a:t>
                </a:r>
                <a:r>
                  <a:rPr lang="en-GB" sz="1600" i="1" dirty="0">
                    <a:latin typeface="Arial" panose="020B0604020202020204" pitchFamily="34" charset="0"/>
                    <a:cs typeface="Arial" panose="020B0604020202020204" pitchFamily="34" charset="0"/>
                  </a:rPr>
                  <a:t>q</a:t>
                </a:r>
                <a:r>
                  <a:rPr lang="en-GB" sz="1600" dirty="0">
                    <a:latin typeface="Arial" panose="020B0604020202020204" pitchFamily="34" charset="0"/>
                    <a:cs typeface="Arial" panose="020B0604020202020204" pitchFamily="34" charset="0"/>
                  </a:rPr>
                  <a:t> on FDR</a:t>
                </a:r>
              </a:p>
              <a:p>
                <a:pPr lvl="1" algn="just">
                  <a:buClr>
                    <a:schemeClr val="accent2"/>
                  </a:buClr>
                </a:pPr>
                <a:r>
                  <a:rPr lang="en-GB" sz="1600" dirty="0">
                    <a:latin typeface="Arial" panose="020B0604020202020204" pitchFamily="34" charset="0"/>
                    <a:cs typeface="Arial" panose="020B0604020202020204" pitchFamily="34" charset="0"/>
                  </a:rPr>
                  <a:t>Order p-values, p</a:t>
                </a:r>
                <a:r>
                  <a:rPr lang="en-GB" sz="1600" baseline="-25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&lt; p</a:t>
                </a:r>
                <a:r>
                  <a:rPr lang="en-GB" sz="1600" baseline="-25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&lt; ... &lt; p</a:t>
                </a:r>
                <a:r>
                  <a:rPr lang="en-GB" sz="1600" baseline="-25000" dirty="0">
                    <a:latin typeface="Arial" panose="020B0604020202020204" pitchFamily="34" charset="0"/>
                    <a:cs typeface="Arial" panose="020B0604020202020204" pitchFamily="34" charset="0"/>
                  </a:rPr>
                  <a:t>(V)</a:t>
                </a:r>
              </a:p>
              <a:p>
                <a:pPr lvl="1" algn="just">
                  <a:buClr>
                    <a:schemeClr val="accent2"/>
                  </a:buClr>
                </a:pPr>
                <a:r>
                  <a:rPr lang="en-GB" sz="1600" dirty="0">
                    <a:latin typeface="Arial" panose="020B0604020202020204" pitchFamily="34" charset="0"/>
                    <a:cs typeface="Arial" panose="020B0604020202020204" pitchFamily="34" charset="0"/>
                  </a:rPr>
                  <a:t>Let r be the largest voxel </a:t>
                </a:r>
                <a:r>
                  <a:rPr lang="en-GB" sz="1600" i="1" dirty="0" err="1">
                    <a:latin typeface="Arial" panose="020B0604020202020204" pitchFamily="34" charset="0"/>
                    <a:cs typeface="Arial" panose="020B0604020202020204" pitchFamily="34" charset="0"/>
                  </a:rPr>
                  <a:t>i</a:t>
                </a:r>
                <a:r>
                  <a:rPr lang="en-GB" sz="1600" dirty="0">
                    <a:latin typeface="Arial" panose="020B0604020202020204" pitchFamily="34" charset="0"/>
                    <a:cs typeface="Arial" panose="020B0604020202020204" pitchFamily="34" charset="0"/>
                  </a:rPr>
                  <a:t> such that</a:t>
                </a:r>
              </a:p>
              <a:p>
                <a:pPr marL="365760" lvl="1" indent="0" algn="just">
                  <a:buClr>
                    <a:schemeClr val="accent2"/>
                  </a:buClr>
                  <a:buNone/>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𝑝</m:t>
                          </m:r>
                        </m:e>
                        <m:sub>
                          <m:r>
                            <a:rPr lang="en-GB" sz="1600" b="0" i="1" smtClean="0">
                              <a:latin typeface="Cambria Math" panose="02040503050406030204" pitchFamily="18" charset="0"/>
                              <a:cs typeface="Arial" panose="020B0604020202020204" pitchFamily="34" charset="0"/>
                            </a:rPr>
                            <m:t>(</m:t>
                          </m:r>
                          <m:r>
                            <a:rPr lang="en-GB" sz="1600" b="0" i="1" smtClean="0">
                              <a:latin typeface="Cambria Math" panose="02040503050406030204" pitchFamily="18" charset="0"/>
                              <a:cs typeface="Arial" panose="020B0604020202020204" pitchFamily="34" charset="0"/>
                            </a:rPr>
                            <m:t>𝑖</m:t>
                          </m:r>
                          <m:r>
                            <a:rPr lang="en-GB" sz="1600" b="0" i="1" smtClean="0">
                              <a:latin typeface="Cambria Math" panose="02040503050406030204" pitchFamily="18" charset="0"/>
                              <a:cs typeface="Arial" panose="020B0604020202020204" pitchFamily="34" charset="0"/>
                            </a:rPr>
                            <m:t>)</m:t>
                          </m:r>
                        </m:sub>
                      </m:sSub>
                      <m:r>
                        <a:rPr lang="en-GB" sz="1600" i="1" smtClean="0">
                          <a:latin typeface="Cambria Math" panose="02040503050406030204" pitchFamily="18" charset="0"/>
                          <a:ea typeface="Cambria Math" panose="02040503050406030204" pitchFamily="18" charset="0"/>
                          <a:cs typeface="Arial" panose="020B0604020202020204" pitchFamily="34" charset="0"/>
                        </a:rPr>
                        <m:t>≤</m:t>
                      </m:r>
                      <m:f>
                        <m:fPr>
                          <m:type m:val="skw"/>
                          <m:ctrlPr>
                            <a:rPr lang="en-GB" sz="1600" i="1" smtClean="0">
                              <a:latin typeface="Cambria Math" panose="02040503050406030204" pitchFamily="18" charset="0"/>
                              <a:ea typeface="Cambria Math" panose="02040503050406030204" pitchFamily="18" charset="0"/>
                              <a:cs typeface="Arial" panose="020B0604020202020204" pitchFamily="34" charset="0"/>
                            </a:rPr>
                          </m:ctrlPr>
                        </m:fPr>
                        <m:num>
                          <m:r>
                            <a:rPr lang="en-GB" sz="1600" b="0" i="1" smtClean="0">
                              <a:latin typeface="Cambria Math" panose="02040503050406030204" pitchFamily="18" charset="0"/>
                              <a:ea typeface="Cambria Math" panose="02040503050406030204" pitchFamily="18" charset="0"/>
                              <a:cs typeface="Arial" panose="020B0604020202020204" pitchFamily="34" charset="0"/>
                            </a:rPr>
                            <m:t>𝑖</m:t>
                          </m:r>
                        </m:num>
                        <m:den>
                          <m:r>
                            <a:rPr lang="en-GB" sz="1600" b="0" i="1" smtClean="0">
                              <a:latin typeface="Cambria Math" panose="02040503050406030204" pitchFamily="18" charset="0"/>
                              <a:ea typeface="Cambria Math" panose="02040503050406030204" pitchFamily="18" charset="0"/>
                              <a:cs typeface="Arial" panose="020B0604020202020204" pitchFamily="34" charset="0"/>
                            </a:rPr>
                            <m:t>𝑉</m:t>
                          </m:r>
                        </m:den>
                      </m:f>
                      <m:r>
                        <a:rPr lang="en-GB" sz="1600" i="1" smtClean="0">
                          <a:latin typeface="Cambria Math" panose="02040503050406030204" pitchFamily="18" charset="0"/>
                          <a:ea typeface="Cambria Math" panose="02040503050406030204" pitchFamily="18" charset="0"/>
                          <a:cs typeface="Arial" panose="020B0604020202020204" pitchFamily="34" charset="0"/>
                        </a:rPr>
                        <m:t>×</m:t>
                      </m:r>
                      <m:r>
                        <a:rPr lang="en-GB" sz="1600" b="0" i="1" smtClean="0">
                          <a:latin typeface="Cambria Math" panose="02040503050406030204" pitchFamily="18" charset="0"/>
                          <a:ea typeface="Cambria Math" panose="02040503050406030204" pitchFamily="18" charset="0"/>
                          <a:cs typeface="Arial" panose="020B0604020202020204" pitchFamily="34" charset="0"/>
                        </a:rPr>
                        <m:t>𝑞</m:t>
                      </m:r>
                    </m:oMath>
                  </m:oMathPara>
                </a14:m>
                <a:endParaRPr lang="en-GB" sz="1600" dirty="0">
                  <a:latin typeface="Arial" panose="020B0604020202020204" pitchFamily="34" charset="0"/>
                  <a:cs typeface="Arial" panose="020B0604020202020204" pitchFamily="34" charset="0"/>
                </a:endParaRPr>
              </a:p>
              <a:p>
                <a:pPr lvl="1" algn="just">
                  <a:buClr>
                    <a:schemeClr val="accent2"/>
                  </a:buClr>
                </a:pPr>
                <a:r>
                  <a:rPr lang="en-GB" sz="1600" dirty="0">
                    <a:latin typeface="Arial" panose="020B0604020202020204" pitchFamily="34" charset="0"/>
                    <a:cs typeface="Arial" panose="020B0604020202020204" pitchFamily="34" charset="0"/>
                  </a:rPr>
                  <a:t>Reject all null hypotheses corresponding to p</a:t>
                </a:r>
                <a:r>
                  <a:rPr lang="en-GB" sz="1600" baseline="-25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 …, p</a:t>
                </a:r>
                <a:r>
                  <a:rPr lang="en-GB" sz="1600" baseline="-25000" dirty="0">
                    <a:latin typeface="Arial" panose="020B0604020202020204" pitchFamily="34" charset="0"/>
                    <a:cs typeface="Arial" panose="020B0604020202020204" pitchFamily="34" charset="0"/>
                  </a:rPr>
                  <a:t>(r)</a:t>
                </a:r>
                <a:r>
                  <a:rPr lang="en-GB" sz="1600" dirty="0">
                    <a:latin typeface="Arial" panose="020B0604020202020204" pitchFamily="34" charset="0"/>
                    <a:cs typeface="Arial" panose="020B0604020202020204" pitchFamily="34" charset="0"/>
                  </a:rPr>
                  <a:t>.</a:t>
                </a:r>
              </a:p>
              <a:p>
                <a:pPr algn="just">
                  <a:buClr>
                    <a:schemeClr val="accent2"/>
                  </a:buClr>
                </a:pPr>
                <a:endParaRPr lang="en-GB" sz="16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mc:Choice>
        <mc:Fallback xmlns="">
          <p:sp>
            <p:nvSpPr>
              <p:cNvPr id="19" name="Content Placeholder 2">
                <a:extLst>
                  <a:ext uri="{FF2B5EF4-FFF2-40B4-BE49-F238E27FC236}">
                    <a16:creationId xmlns:a16="http://schemas.microsoft.com/office/drawing/2014/main" id="{058A69CE-E763-5945-AE3C-CB69D7058B15}"/>
                  </a:ext>
                </a:extLst>
              </p:cNvPr>
              <p:cNvSpPr txBox="1">
                <a:spLocks noRot="1" noChangeAspect="1" noMove="1" noResize="1" noEditPoints="1" noAdjustHandles="1" noChangeArrowheads="1" noChangeShapeType="1" noTextEdit="1"/>
              </p:cNvSpPr>
              <p:nvPr/>
            </p:nvSpPr>
            <p:spPr>
              <a:xfrm>
                <a:off x="268807" y="1004496"/>
                <a:ext cx="8020265" cy="4004892"/>
              </a:xfrm>
              <a:prstGeom prst="rect">
                <a:avLst/>
              </a:prstGeom>
              <a:blipFill>
                <a:blip r:embed="rId3"/>
                <a:stretch>
                  <a:fillRect t="-949" r="-633"/>
                </a:stretch>
              </a:blipFill>
            </p:spPr>
            <p:txBody>
              <a:bodyPr/>
              <a:lstStyle/>
              <a:p>
                <a:r>
                  <a:rPr lang="en-US">
                    <a:noFill/>
                  </a:rPr>
                  <a:t> </a:t>
                </a:r>
              </a:p>
            </p:txBody>
          </p:sp>
        </mc:Fallback>
      </mc:AlternateContent>
      <p:sp>
        <p:nvSpPr>
          <p:cNvPr id="2" name="Rettangolo 1">
            <a:extLst>
              <a:ext uri="{FF2B5EF4-FFF2-40B4-BE49-F238E27FC236}">
                <a16:creationId xmlns:a16="http://schemas.microsoft.com/office/drawing/2014/main" id="{F0B686AC-09C6-41A7-9C1B-548EA6F7AB2D}"/>
              </a:ext>
            </a:extLst>
          </p:cNvPr>
          <p:cNvSpPr/>
          <p:nvPr/>
        </p:nvSpPr>
        <p:spPr>
          <a:xfrm>
            <a:off x="75383" y="4791500"/>
            <a:ext cx="4572000" cy="276999"/>
          </a:xfrm>
          <a:prstGeom prst="rect">
            <a:avLst/>
          </a:prstGeom>
        </p:spPr>
        <p:txBody>
          <a:bodyPr>
            <a:spAutoFit/>
          </a:bodyPr>
          <a:lstStyle/>
          <a:p>
            <a:r>
              <a:rPr lang="sv-SE" sz="1200" dirty="0">
                <a:latin typeface="Arial" panose="020B0604020202020204" pitchFamily="34" charset="0"/>
                <a:cs typeface="Arial" panose="020B0604020202020204" pitchFamily="34" charset="0"/>
              </a:rPr>
              <a:t>Benjamini &amp; </a:t>
            </a:r>
            <a:r>
              <a:rPr lang="sv-SE" sz="1200" dirty="0" err="1">
                <a:latin typeface="Arial" panose="020B0604020202020204" pitchFamily="34" charset="0"/>
                <a:cs typeface="Arial" panose="020B0604020202020204" pitchFamily="34" charset="0"/>
              </a:rPr>
              <a:t>Hochberg</a:t>
            </a:r>
            <a:r>
              <a:rPr lang="sv-SE" sz="1200" dirty="0">
                <a:latin typeface="Arial" panose="020B0604020202020204" pitchFamily="34" charset="0"/>
                <a:cs typeface="Arial" panose="020B0604020202020204" pitchFamily="34" charset="0"/>
              </a:rPr>
              <a:t> (1995)</a:t>
            </a:r>
            <a:endParaRPr lang="en-GB" sz="12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950B0D92-F639-4D82-8F1F-963C764C303C}"/>
              </a:ext>
            </a:extLst>
          </p:cNvPr>
          <p:cNvPicPr>
            <a:picLocks noChangeAspect="1"/>
          </p:cNvPicPr>
          <p:nvPr/>
        </p:nvPicPr>
        <p:blipFill>
          <a:blip r:embed="rId4"/>
          <a:stretch>
            <a:fillRect/>
          </a:stretch>
        </p:blipFill>
        <p:spPr>
          <a:xfrm>
            <a:off x="6488561" y="2085521"/>
            <a:ext cx="2347912" cy="2453141"/>
          </a:xfrm>
          <a:prstGeom prst="rect">
            <a:avLst/>
          </a:prstGeom>
        </p:spPr>
      </p:pic>
    </p:spTree>
    <p:extLst>
      <p:ext uri="{BB962C8B-B14F-4D97-AF65-F5344CB8AC3E}">
        <p14:creationId xmlns:p14="http://schemas.microsoft.com/office/powerpoint/2010/main" val="322013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23</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If all null hypotheses are true, the FDR is equivalent to the FWER.</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Any procedure that controls the FWER also controls the FDR. A procedure that controls the FDR only can be less stringent and lead to a gain in power.</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C3BC88B-0ADD-AE4E-9592-564CD21577CB}"/>
              </a:ext>
            </a:extLst>
          </p:cNvPr>
          <p:cNvGraphicFramePr>
            <a:graphicFrameLocks noGrp="1"/>
          </p:cNvGraphicFramePr>
          <p:nvPr/>
        </p:nvGraphicFramePr>
        <p:xfrm>
          <a:off x="1171575" y="3120337"/>
          <a:ext cx="6096000" cy="1798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Arial" panose="020B0604020202020204" pitchFamily="34" charset="0"/>
                          <a:ea typeface="ＭＳ Ｐゴシック" pitchFamily="34" charset="-128"/>
                          <a:cs typeface="Arial" panose="020B0604020202020204" pitchFamily="34" charset="0"/>
                        </a:rPr>
                        <a:t>- L</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ess</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conservative</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than</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FWER;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It can be applied to any valid statistical test;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Good for </a:t>
                      </a:r>
                      <a:r>
                        <a:rPr lang="en-US" sz="1400" b="0" kern="1200" dirty="0">
                          <a:solidFill>
                            <a:schemeClr val="tx1"/>
                          </a:solidFill>
                          <a:latin typeface="Arial" panose="020B0604020202020204" pitchFamily="34" charset="0"/>
                          <a:ea typeface="+mn-ea"/>
                          <a:cs typeface="Arial" panose="020B0604020202020204" pitchFamily="34" charset="0"/>
                        </a:rPr>
                        <a:t>unsmoothed (or low-smoothed), single-subject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 very high sensitivity while still providing good control of false positives</a:t>
                      </a:r>
                      <a:r>
                        <a:rPr lang="en-GB" sz="1400" b="0" kern="1200" dirty="0">
                          <a:solidFill>
                            <a:schemeClr val="tx1"/>
                          </a:solidFill>
                          <a:effectLst/>
                          <a:latin typeface="Arial" panose="020B0604020202020204" pitchFamily="34" charset="0"/>
                          <a:ea typeface="+mn-ea"/>
                          <a:cs typeface="Arial" panose="020B0604020202020204" pitchFamily="34" charset="0"/>
                        </a:rPr>
                        <a:t>.</a:t>
                      </a:r>
                      <a:endParaRPr lang="en-US" sz="1400" b="0"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 Questionable if suitable for neuroimaging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 </a:t>
                      </a:r>
                      <a:r>
                        <a:rPr lang="en-GB" sz="1400" b="0" dirty="0" err="1">
                          <a:solidFill>
                            <a:schemeClr val="tx1"/>
                          </a:solidFill>
                          <a:effectLst/>
                          <a:latin typeface="Arial" panose="020B0604020202020204" pitchFamily="34" charset="0"/>
                          <a:cs typeface="Arial" panose="020B0604020202020204" pitchFamily="34" charset="0"/>
                        </a:rPr>
                        <a:t>Chumbley</a:t>
                      </a:r>
                      <a:r>
                        <a:rPr lang="en-GB" sz="1400" b="0" dirty="0">
                          <a:solidFill>
                            <a:schemeClr val="tx1"/>
                          </a:solidFill>
                          <a:effectLst/>
                          <a:latin typeface="Arial" panose="020B0604020202020204" pitchFamily="34" charset="0"/>
                          <a:cs typeface="Arial" panose="020B0604020202020204" pitchFamily="34" charset="0"/>
                        </a:rPr>
                        <a:t> &amp; </a:t>
                      </a:r>
                      <a:r>
                        <a:rPr lang="en-GB" sz="1400" b="0" dirty="0" err="1">
                          <a:solidFill>
                            <a:schemeClr val="tx1"/>
                          </a:solidFill>
                          <a:effectLst/>
                          <a:latin typeface="Arial" panose="020B0604020202020204" pitchFamily="34" charset="0"/>
                          <a:cs typeface="Arial" panose="020B0604020202020204" pitchFamily="34" charset="0"/>
                        </a:rPr>
                        <a:t>Friston</a:t>
                      </a:r>
                      <a:r>
                        <a:rPr lang="en-GB" sz="1400" b="0" dirty="0">
                          <a:solidFill>
                            <a:schemeClr val="tx1"/>
                          </a:solidFill>
                          <a:effectLst/>
                          <a:latin typeface="Arial" panose="020B0604020202020204" pitchFamily="34" charset="0"/>
                          <a:cs typeface="Arial" panose="020B0604020202020204" pitchFamily="34" charset="0"/>
                        </a:rPr>
                        <a:t> (2009): the fMRI signal is spatially extended, inference should therefore not be about single voxels, but about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topological features of the signal (e.g. peaks or clusters).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5">
            <a:extLst>
              <a:ext uri="{FF2B5EF4-FFF2-40B4-BE49-F238E27FC236}">
                <a16:creationId xmlns:a16="http://schemas.microsoft.com/office/drawing/2014/main" id="{693BDBA7-A6B5-8648-97D1-0D40FB195DD7}"/>
              </a:ext>
            </a:extLst>
          </p:cNvPr>
          <p:cNvPicPr>
            <a:picLocks noChangeAspect="1"/>
          </p:cNvPicPr>
          <p:nvPr/>
        </p:nvPicPr>
        <p:blipFill>
          <a:blip r:embed="rId3"/>
          <a:stretch>
            <a:fillRect/>
          </a:stretch>
        </p:blipFill>
        <p:spPr>
          <a:xfrm>
            <a:off x="2309614" y="2464533"/>
            <a:ext cx="588978" cy="588978"/>
          </a:xfrm>
          <a:prstGeom prst="rect">
            <a:avLst/>
          </a:prstGeom>
        </p:spPr>
      </p:pic>
      <p:pic>
        <p:nvPicPr>
          <p:cNvPr id="10" name="Picture 9">
            <a:extLst>
              <a:ext uri="{FF2B5EF4-FFF2-40B4-BE49-F238E27FC236}">
                <a16:creationId xmlns:a16="http://schemas.microsoft.com/office/drawing/2014/main" id="{A77D9B74-A5B3-C141-BDEE-BB4401F6A2D8}"/>
              </a:ext>
            </a:extLst>
          </p:cNvPr>
          <p:cNvPicPr>
            <a:picLocks noChangeAspect="1"/>
          </p:cNvPicPr>
          <p:nvPr/>
        </p:nvPicPr>
        <p:blipFill>
          <a:blip r:embed="rId4"/>
          <a:stretch>
            <a:fillRect/>
          </a:stretch>
        </p:blipFill>
        <p:spPr>
          <a:xfrm>
            <a:off x="5540560" y="2464533"/>
            <a:ext cx="588978" cy="588978"/>
          </a:xfrm>
          <a:prstGeom prst="rect">
            <a:avLst/>
          </a:prstGeom>
        </p:spPr>
      </p:pic>
    </p:spTree>
    <p:extLst>
      <p:ext uri="{BB962C8B-B14F-4D97-AF65-F5344CB8AC3E}">
        <p14:creationId xmlns:p14="http://schemas.microsoft.com/office/powerpoint/2010/main" val="309028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2F521-DC06-5C44-9DCC-967240C01256}"/>
              </a:ext>
            </a:extLst>
          </p:cNvPr>
          <p:cNvPicPr>
            <a:picLocks noChangeAspect="1"/>
          </p:cNvPicPr>
          <p:nvPr/>
        </p:nvPicPr>
        <p:blipFill>
          <a:blip r:embed="rId3"/>
          <a:stretch>
            <a:fillRect/>
          </a:stretch>
        </p:blipFill>
        <p:spPr>
          <a:xfrm>
            <a:off x="1771453" y="2123894"/>
            <a:ext cx="5601094" cy="2227617"/>
          </a:xfrm>
          <a:prstGeom prst="rect">
            <a:avLst/>
          </a:prstGeom>
          <a:ln>
            <a:solidFill>
              <a:schemeClr val="tx1"/>
            </a:solidFill>
          </a:ln>
        </p:spPr>
      </p:pic>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Voxel-level Inference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24</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Retain voxels above 𝛂-level threshold </a:t>
            </a:r>
            <a:r>
              <a:rPr lang="en-GB" sz="1800" i="1" dirty="0">
                <a:latin typeface="Arial" panose="020B0604020202020204" pitchFamily="34" charset="0"/>
                <a:cs typeface="Arial" panose="020B0604020202020204" pitchFamily="34" charset="0"/>
              </a:rPr>
              <a:t>u</a:t>
            </a:r>
            <a:r>
              <a:rPr lang="en-GB" sz="1800" baseline="-25000" dirty="0">
                <a:latin typeface="Arial" panose="020B0604020202020204" pitchFamily="34" charset="0"/>
                <a:cs typeface="Arial" panose="020B0604020202020204" pitchFamily="34" charset="0"/>
              </a:rPr>
              <a:t>α</a:t>
            </a: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Gives best spatial specificity</a:t>
            </a:r>
          </a:p>
          <a:p>
            <a:pPr lvl="1" algn="just">
              <a:buClr>
                <a:schemeClr val="accent2"/>
              </a:buClr>
            </a:pPr>
            <a:r>
              <a:rPr lang="en-GB" sz="1600" dirty="0">
                <a:latin typeface="Arial" panose="020B0604020202020204" pitchFamily="34" charset="0"/>
                <a:cs typeface="Arial" panose="020B0604020202020204" pitchFamily="34" charset="0"/>
              </a:rPr>
              <a:t>H</a:t>
            </a:r>
            <a:r>
              <a:rPr lang="en-GB" sz="16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at a single voxel can be rejected</a:t>
            </a:r>
            <a:endParaRPr lang="en-GB" sz="1500" baseline="-250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263B3290-D9AC-49BC-AE5C-340444C53075}"/>
              </a:ext>
            </a:extLst>
          </p:cNvPr>
          <p:cNvSpPr txBox="1"/>
          <p:nvPr/>
        </p:nvSpPr>
        <p:spPr>
          <a:xfrm>
            <a:off x="2685163" y="2868370"/>
            <a:ext cx="410689" cy="369332"/>
          </a:xfrm>
          <a:prstGeom prst="rect">
            <a:avLst/>
          </a:prstGeom>
          <a:solidFill>
            <a:srgbClr val="FFFFD4"/>
          </a:solidFill>
        </p:spPr>
        <p:txBody>
          <a:bodyPr wrap="none" rtlCol="0">
            <a:spAutoFit/>
          </a:bodyPr>
          <a:lstStyle/>
          <a:p>
            <a:pPr algn="r"/>
            <a:r>
              <a:rPr lang="en-GB" i="1" dirty="0">
                <a:latin typeface="Arial" panose="020B0604020202020204" pitchFamily="34" charset="0"/>
                <a:cs typeface="Arial" panose="020B0604020202020204" pitchFamily="34" charset="0"/>
              </a:rPr>
              <a:t>u</a:t>
            </a:r>
            <a:r>
              <a:rPr lang="en-GB" baseline="-25000" dirty="0">
                <a:latin typeface="Arial" panose="020B0604020202020204" pitchFamily="34" charset="0"/>
                <a:cs typeface="Arial" panose="020B0604020202020204" pitchFamily="34" charset="0"/>
              </a:rPr>
              <a:t>𝛂</a:t>
            </a:r>
          </a:p>
        </p:txBody>
      </p:sp>
    </p:spTree>
    <p:extLst>
      <p:ext uri="{BB962C8B-B14F-4D97-AF65-F5344CB8AC3E}">
        <p14:creationId xmlns:p14="http://schemas.microsoft.com/office/powerpoint/2010/main" val="211471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Cluster-Extend based Thresholding</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25</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Two-stage procedure:</a:t>
            </a:r>
          </a:p>
          <a:p>
            <a:pPr lvl="1" algn="just">
              <a:buClr>
                <a:schemeClr val="accent2"/>
              </a:buClr>
            </a:pPr>
            <a:r>
              <a:rPr lang="en-GB" sz="1500" dirty="0">
                <a:latin typeface="Arial" panose="020B0604020202020204" pitchFamily="34" charset="0"/>
                <a:cs typeface="Arial" panose="020B0604020202020204" pitchFamily="34" charset="0"/>
              </a:rPr>
              <a:t>Define clusters by arbitrary threshold </a:t>
            </a:r>
            <a:r>
              <a:rPr lang="en-GB" sz="1500" dirty="0" err="1">
                <a:latin typeface="Arial" panose="020B0604020202020204" pitchFamily="34" charset="0"/>
                <a:cs typeface="Arial" panose="020B0604020202020204" pitchFamily="34" charset="0"/>
              </a:rPr>
              <a:t>u</a:t>
            </a:r>
            <a:r>
              <a:rPr lang="en-GB" sz="1500" baseline="-25000" dirty="0" err="1">
                <a:latin typeface="Arial" panose="020B0604020202020204" pitchFamily="34" charset="0"/>
                <a:cs typeface="Arial" panose="020B0604020202020204" pitchFamily="34" charset="0"/>
              </a:rPr>
              <a:t>clus</a:t>
            </a:r>
            <a:endParaRPr lang="en-GB" sz="1500" baseline="-250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Retain clusters larger than </a:t>
            </a:r>
            <a:r>
              <a:rPr lang="el-GR" sz="1500" dirty="0">
                <a:latin typeface="Arial" panose="020B0604020202020204" pitchFamily="34" charset="0"/>
                <a:cs typeface="Arial" panose="020B0604020202020204" pitchFamily="34" charset="0"/>
              </a:rPr>
              <a:t>α</a:t>
            </a:r>
            <a:r>
              <a:rPr lang="en-GB" sz="1500" dirty="0">
                <a:latin typeface="Arial" panose="020B0604020202020204" pitchFamily="34" charset="0"/>
                <a:cs typeface="Arial" panose="020B0604020202020204" pitchFamily="34" charset="0"/>
              </a:rPr>
              <a:t>-level threshold </a:t>
            </a:r>
            <a:r>
              <a:rPr lang="en-GB" sz="1500" i="1" dirty="0">
                <a:latin typeface="Arial" panose="020B0604020202020204" pitchFamily="34" charset="0"/>
                <a:cs typeface="Arial" panose="020B0604020202020204" pitchFamily="34" charset="0"/>
              </a:rPr>
              <a:t>k</a:t>
            </a:r>
            <a:r>
              <a:rPr lang="en-GB" sz="1500" baseline="-25000" dirty="0">
                <a:latin typeface="Arial" panose="020B0604020202020204" pitchFamily="34" charset="0"/>
                <a:cs typeface="Arial" panose="020B0604020202020204" pitchFamily="34" charset="0"/>
              </a:rPr>
              <a:t>α</a:t>
            </a:r>
          </a:p>
          <a:p>
            <a:pPr lvl="1" algn="just">
              <a:buClr>
                <a:schemeClr val="accent2"/>
              </a:buClr>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62AC980-290E-4952-BAF4-FE93973ED3CC}"/>
              </a:ext>
            </a:extLst>
          </p:cNvPr>
          <p:cNvPicPr>
            <a:picLocks noChangeAspect="1"/>
          </p:cNvPicPr>
          <p:nvPr/>
        </p:nvPicPr>
        <p:blipFill>
          <a:blip r:embed="rId3"/>
          <a:stretch>
            <a:fillRect/>
          </a:stretch>
        </p:blipFill>
        <p:spPr>
          <a:xfrm>
            <a:off x="1653916" y="2100161"/>
            <a:ext cx="5257247" cy="2038843"/>
          </a:xfrm>
          <a:prstGeom prst="rect">
            <a:avLst/>
          </a:prstGeom>
          <a:ln>
            <a:solidFill>
              <a:schemeClr val="tx1"/>
            </a:solidFill>
          </a:ln>
        </p:spPr>
      </p:pic>
      <p:sp>
        <p:nvSpPr>
          <p:cNvPr id="5" name="CasellaDiTesto 4">
            <a:extLst>
              <a:ext uri="{FF2B5EF4-FFF2-40B4-BE49-F238E27FC236}">
                <a16:creationId xmlns:a16="http://schemas.microsoft.com/office/drawing/2014/main" id="{263B3290-D9AC-49BC-AE5C-340444C53075}"/>
              </a:ext>
            </a:extLst>
          </p:cNvPr>
          <p:cNvSpPr txBox="1"/>
          <p:nvPr/>
        </p:nvSpPr>
        <p:spPr>
          <a:xfrm>
            <a:off x="2346049" y="2658281"/>
            <a:ext cx="585417" cy="369332"/>
          </a:xfrm>
          <a:prstGeom prst="rect">
            <a:avLst/>
          </a:prstGeom>
          <a:solidFill>
            <a:srgbClr val="FFFFD4"/>
          </a:solidFill>
        </p:spPr>
        <p:txBody>
          <a:bodyPr wrap="none" rtlCol="0">
            <a:spAutoFit/>
          </a:bodyPr>
          <a:lstStyle/>
          <a:p>
            <a:pPr algn="r"/>
            <a:r>
              <a:rPr lang="en-GB" i="1" dirty="0" err="1">
                <a:latin typeface="Arial" panose="020B0604020202020204" pitchFamily="34" charset="0"/>
                <a:cs typeface="Arial" panose="020B0604020202020204" pitchFamily="34" charset="0"/>
              </a:rPr>
              <a:t>u</a:t>
            </a:r>
            <a:r>
              <a:rPr lang="en-GB" baseline="-25000" dirty="0" err="1">
                <a:latin typeface="Arial" panose="020B0604020202020204" pitchFamily="34" charset="0"/>
                <a:cs typeface="Arial" panose="020B0604020202020204" pitchFamily="34" charset="0"/>
              </a:rPr>
              <a:t>clus</a:t>
            </a:r>
            <a:endParaRPr lang="en-GB"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318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Cluster-Extend based Thresholding</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26</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Typically better sensitivity but worse spatial specificity</a:t>
            </a:r>
          </a:p>
          <a:p>
            <a:pPr lvl="1" algn="just">
              <a:buClr>
                <a:schemeClr val="accent2"/>
              </a:buClr>
            </a:pPr>
            <a:r>
              <a:rPr lang="en-GB" sz="1600" dirty="0">
                <a:latin typeface="Arial" panose="020B0604020202020204" pitchFamily="34" charset="0"/>
                <a:cs typeface="Arial" panose="020B0604020202020204" pitchFamily="34" charset="0"/>
              </a:rPr>
              <a:t>H</a:t>
            </a:r>
            <a:r>
              <a:rPr lang="en-GB" sz="16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of the entire cluster is rejected</a:t>
            </a:r>
            <a:endParaRPr lang="en-GB" sz="1500" baseline="-250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Only means that one or more voxels in the cluster are active</a:t>
            </a:r>
            <a:endParaRPr lang="en-GB" sz="1500" baseline="-250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baseline="-250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62AC980-290E-4952-BAF4-FE93973ED3CC}"/>
              </a:ext>
            </a:extLst>
          </p:cNvPr>
          <p:cNvPicPr>
            <a:picLocks noChangeAspect="1"/>
          </p:cNvPicPr>
          <p:nvPr/>
        </p:nvPicPr>
        <p:blipFill>
          <a:blip r:embed="rId3"/>
          <a:stretch>
            <a:fillRect/>
          </a:stretch>
        </p:blipFill>
        <p:spPr>
          <a:xfrm>
            <a:off x="1653916" y="2100161"/>
            <a:ext cx="5257247" cy="2038843"/>
          </a:xfrm>
          <a:prstGeom prst="rect">
            <a:avLst/>
          </a:prstGeom>
          <a:ln>
            <a:solidFill>
              <a:schemeClr val="tx1"/>
            </a:solidFill>
          </a:ln>
        </p:spPr>
      </p:pic>
      <p:sp>
        <p:nvSpPr>
          <p:cNvPr id="5" name="CasellaDiTesto 4">
            <a:extLst>
              <a:ext uri="{FF2B5EF4-FFF2-40B4-BE49-F238E27FC236}">
                <a16:creationId xmlns:a16="http://schemas.microsoft.com/office/drawing/2014/main" id="{263B3290-D9AC-49BC-AE5C-340444C53075}"/>
              </a:ext>
            </a:extLst>
          </p:cNvPr>
          <p:cNvSpPr txBox="1"/>
          <p:nvPr/>
        </p:nvSpPr>
        <p:spPr>
          <a:xfrm>
            <a:off x="2346049" y="2658281"/>
            <a:ext cx="585417" cy="369332"/>
          </a:xfrm>
          <a:prstGeom prst="rect">
            <a:avLst/>
          </a:prstGeom>
          <a:solidFill>
            <a:srgbClr val="FFFFD4"/>
          </a:solidFill>
        </p:spPr>
        <p:txBody>
          <a:bodyPr wrap="none" rtlCol="0">
            <a:spAutoFit/>
          </a:bodyPr>
          <a:lstStyle/>
          <a:p>
            <a:pPr algn="r"/>
            <a:r>
              <a:rPr lang="en-GB" i="1" dirty="0" err="1">
                <a:latin typeface="Arial" panose="020B0604020202020204" pitchFamily="34" charset="0"/>
                <a:cs typeface="Arial" panose="020B0604020202020204" pitchFamily="34" charset="0"/>
              </a:rPr>
              <a:t>u</a:t>
            </a:r>
            <a:r>
              <a:rPr lang="en-GB" baseline="-25000" dirty="0" err="1">
                <a:latin typeface="Arial" panose="020B0604020202020204" pitchFamily="34" charset="0"/>
                <a:cs typeface="Arial" panose="020B0604020202020204" pitchFamily="34" charset="0"/>
              </a:rPr>
              <a:t>clus</a:t>
            </a:r>
            <a:endParaRPr lang="en-GB"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275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Cluster-Extend based Thresholding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27</a:t>
            </a:fld>
            <a:endParaRPr lang="en-GB"/>
          </a:p>
        </p:txBody>
      </p:sp>
      <p:pic>
        <p:nvPicPr>
          <p:cNvPr id="3" name="Picture 2">
            <a:extLst>
              <a:ext uri="{FF2B5EF4-FFF2-40B4-BE49-F238E27FC236}">
                <a16:creationId xmlns:a16="http://schemas.microsoft.com/office/drawing/2014/main" id="{6252CC81-9C92-A24E-9439-A66102777915}"/>
              </a:ext>
            </a:extLst>
          </p:cNvPr>
          <p:cNvPicPr>
            <a:picLocks noChangeAspect="1"/>
          </p:cNvPicPr>
          <p:nvPr/>
        </p:nvPicPr>
        <p:blipFill>
          <a:blip r:embed="rId3"/>
          <a:stretch>
            <a:fillRect/>
          </a:stretch>
        </p:blipFill>
        <p:spPr>
          <a:xfrm>
            <a:off x="2419493" y="1434631"/>
            <a:ext cx="4305014" cy="3509737"/>
          </a:xfrm>
          <a:prstGeom prst="rect">
            <a:avLst/>
          </a:prstGeom>
        </p:spPr>
      </p:pic>
      <p:pic>
        <p:nvPicPr>
          <p:cNvPr id="4" name="Picture 3">
            <a:extLst>
              <a:ext uri="{FF2B5EF4-FFF2-40B4-BE49-F238E27FC236}">
                <a16:creationId xmlns:a16="http://schemas.microsoft.com/office/drawing/2014/main" id="{80BAB98B-E0CB-2346-9A9C-406E9AFD0386}"/>
              </a:ext>
            </a:extLst>
          </p:cNvPr>
          <p:cNvPicPr>
            <a:picLocks noChangeAspect="1"/>
          </p:cNvPicPr>
          <p:nvPr/>
        </p:nvPicPr>
        <p:blipFill>
          <a:blip r:embed="rId4"/>
          <a:stretch>
            <a:fillRect/>
          </a:stretch>
        </p:blipFill>
        <p:spPr>
          <a:xfrm>
            <a:off x="1034134" y="3981834"/>
            <a:ext cx="851816" cy="541464"/>
          </a:xfrm>
          <a:prstGeom prst="rect">
            <a:avLst/>
          </a:prstGeom>
        </p:spPr>
      </p:pic>
      <p:sp>
        <p:nvSpPr>
          <p:cNvPr id="5" name="Rectangle 4">
            <a:extLst>
              <a:ext uri="{FF2B5EF4-FFF2-40B4-BE49-F238E27FC236}">
                <a16:creationId xmlns:a16="http://schemas.microsoft.com/office/drawing/2014/main" id="{2B71D5D1-81A2-A24F-901E-1F0ED2A3CFC1}"/>
              </a:ext>
            </a:extLst>
          </p:cNvPr>
          <p:cNvSpPr/>
          <p:nvPr/>
        </p:nvSpPr>
        <p:spPr>
          <a:xfrm>
            <a:off x="2362963" y="1400382"/>
            <a:ext cx="141636" cy="28533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a:solidFill>
                  <a:schemeClr val="bg1"/>
                </a:solidFill>
              </a:ln>
            </a:endParaRPr>
          </a:p>
        </p:txBody>
      </p:sp>
      <p:sp>
        <p:nvSpPr>
          <p:cNvPr id="12" name="Content Placeholder 2">
            <a:extLst>
              <a:ext uri="{FF2B5EF4-FFF2-40B4-BE49-F238E27FC236}">
                <a16:creationId xmlns:a16="http://schemas.microsoft.com/office/drawing/2014/main" id="{4FF95B82-CC74-FA4B-AA65-F7D8C917F2B6}"/>
              </a:ext>
            </a:extLst>
          </p:cNvPr>
          <p:cNvSpPr txBox="1">
            <a:spLocks/>
          </p:cNvSpPr>
          <p:nvPr/>
        </p:nvSpPr>
        <p:spPr>
          <a:xfrm>
            <a:off x="268807" y="1004496"/>
            <a:ext cx="8020265" cy="51712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Which regions are activated?</a:t>
            </a: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69206B6C-EFB6-46EB-8DBE-03EC83B865FC}"/>
              </a:ext>
            </a:extLst>
          </p:cNvPr>
          <p:cNvSpPr/>
          <p:nvPr/>
        </p:nvSpPr>
        <p:spPr>
          <a:xfrm>
            <a:off x="6781037" y="4672714"/>
            <a:ext cx="1676549"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Woo et al., 2013</a:t>
            </a:r>
          </a:p>
        </p:txBody>
      </p:sp>
    </p:spTree>
    <p:extLst>
      <p:ext uri="{BB962C8B-B14F-4D97-AF65-F5344CB8AC3E}">
        <p14:creationId xmlns:p14="http://schemas.microsoft.com/office/powerpoint/2010/main" val="225955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Cluster-Extend based Thresholding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28</a:t>
            </a:fld>
            <a:endParaRPr lang="en-GB"/>
          </a:p>
        </p:txBody>
      </p:sp>
      <p:graphicFrame>
        <p:nvGraphicFramePr>
          <p:cNvPr id="2" name="Table 1">
            <a:extLst>
              <a:ext uri="{FF2B5EF4-FFF2-40B4-BE49-F238E27FC236}">
                <a16:creationId xmlns:a16="http://schemas.microsoft.com/office/drawing/2014/main" id="{4C3BC88B-0ADD-AE4E-9592-564CD21577CB}"/>
              </a:ext>
            </a:extLst>
          </p:cNvPr>
          <p:cNvGraphicFramePr>
            <a:graphicFrameLocks noGrp="1"/>
          </p:cNvGraphicFramePr>
          <p:nvPr/>
        </p:nvGraphicFramePr>
        <p:xfrm>
          <a:off x="1524000" y="2162112"/>
          <a:ext cx="6096000" cy="13258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High sensitivity;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It accounts for the fact that individual voxel activations are not independent of the activations of their neighbouring voxels, especially when the data are spatially smoothed.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Low spatial specificity when clusters are large;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 Problematic if primary voxel level threshold to define clusters is liberal (e.g. p&lt;0.01).</a:t>
                      </a:r>
                      <a:endParaRPr lang="en-GB" b="0" baseline="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5">
            <a:extLst>
              <a:ext uri="{FF2B5EF4-FFF2-40B4-BE49-F238E27FC236}">
                <a16:creationId xmlns:a16="http://schemas.microsoft.com/office/drawing/2014/main" id="{693BDBA7-A6B5-8648-97D1-0D40FB195DD7}"/>
              </a:ext>
            </a:extLst>
          </p:cNvPr>
          <p:cNvPicPr>
            <a:picLocks noChangeAspect="1"/>
          </p:cNvPicPr>
          <p:nvPr/>
        </p:nvPicPr>
        <p:blipFill>
          <a:blip r:embed="rId3"/>
          <a:stretch>
            <a:fillRect/>
          </a:stretch>
        </p:blipFill>
        <p:spPr>
          <a:xfrm>
            <a:off x="2662039" y="1496783"/>
            <a:ext cx="588978" cy="588978"/>
          </a:xfrm>
          <a:prstGeom prst="rect">
            <a:avLst/>
          </a:prstGeom>
        </p:spPr>
      </p:pic>
      <p:pic>
        <p:nvPicPr>
          <p:cNvPr id="10" name="Picture 9">
            <a:extLst>
              <a:ext uri="{FF2B5EF4-FFF2-40B4-BE49-F238E27FC236}">
                <a16:creationId xmlns:a16="http://schemas.microsoft.com/office/drawing/2014/main" id="{A77D9B74-A5B3-C141-BDEE-BB4401F6A2D8}"/>
              </a:ext>
            </a:extLst>
          </p:cNvPr>
          <p:cNvPicPr>
            <a:picLocks noChangeAspect="1"/>
          </p:cNvPicPr>
          <p:nvPr/>
        </p:nvPicPr>
        <p:blipFill>
          <a:blip r:embed="rId4"/>
          <a:stretch>
            <a:fillRect/>
          </a:stretch>
        </p:blipFill>
        <p:spPr>
          <a:xfrm>
            <a:off x="5892985" y="1496783"/>
            <a:ext cx="588978" cy="588978"/>
          </a:xfrm>
          <a:prstGeom prst="rect">
            <a:avLst/>
          </a:prstGeom>
        </p:spPr>
      </p:pic>
    </p:spTree>
    <p:extLst>
      <p:ext uri="{BB962C8B-B14F-4D97-AF65-F5344CB8AC3E}">
        <p14:creationId xmlns:p14="http://schemas.microsoft.com/office/powerpoint/2010/main" val="178846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Screen Shot 2014-01-29 at 10.32.52.png">
            <a:extLst>
              <a:ext uri="{FF2B5EF4-FFF2-40B4-BE49-F238E27FC236}">
                <a16:creationId xmlns:a16="http://schemas.microsoft.com/office/drawing/2014/main" id="{A9F63F85-1F86-7140-80EA-38E5EB79223C}"/>
              </a:ext>
            </a:extLst>
          </p:cNvPr>
          <p:cNvPicPr>
            <a:picLocks noChangeAspect="1"/>
          </p:cNvPicPr>
          <p:nvPr/>
        </p:nvPicPr>
        <p:blipFill>
          <a:blip r:embed="rId3" cstate="print"/>
          <a:srcRect/>
          <a:stretch>
            <a:fillRect/>
          </a:stretch>
        </p:blipFill>
        <p:spPr bwMode="auto">
          <a:xfrm>
            <a:off x="3321220" y="1077044"/>
            <a:ext cx="2904331" cy="2768531"/>
          </a:xfrm>
          <a:prstGeom prst="rect">
            <a:avLst/>
          </a:prstGeom>
          <a:noFill/>
          <a:ln w="9525">
            <a:noFill/>
            <a:miter lim="800000"/>
            <a:headEnd/>
            <a:tailEnd/>
          </a:ln>
        </p:spPr>
      </p:pic>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29</a:t>
            </a:fld>
            <a:endParaRPr lang="en-GB" dirty="0"/>
          </a:p>
        </p:txBody>
      </p:sp>
      <p:sp>
        <p:nvSpPr>
          <p:cNvPr id="2" name="Rectangle 1">
            <a:extLst>
              <a:ext uri="{FF2B5EF4-FFF2-40B4-BE49-F238E27FC236}">
                <a16:creationId xmlns:a16="http://schemas.microsoft.com/office/drawing/2014/main" id="{34B50C44-60AC-D84B-B17F-7AE9CAE78A0D}"/>
              </a:ext>
            </a:extLst>
          </p:cNvPr>
          <p:cNvSpPr/>
          <p:nvPr/>
        </p:nvSpPr>
        <p:spPr>
          <a:xfrm>
            <a:off x="555170" y="4066456"/>
            <a:ext cx="8436429"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Proportions of studies using cluster-extent based correction, voxel-based correction, and uncorrected threshold (N=814).</a:t>
            </a:r>
          </a:p>
        </p:txBody>
      </p:sp>
      <p:sp>
        <p:nvSpPr>
          <p:cNvPr id="20" name="TextBox 6">
            <a:extLst>
              <a:ext uri="{FF2B5EF4-FFF2-40B4-BE49-F238E27FC236}">
                <a16:creationId xmlns:a16="http://schemas.microsoft.com/office/drawing/2014/main" id="{A6A43C56-258C-B941-9217-A52337F26F01}"/>
              </a:ext>
            </a:extLst>
          </p:cNvPr>
          <p:cNvSpPr txBox="1">
            <a:spLocks noChangeArrowheads="1"/>
          </p:cNvSpPr>
          <p:nvPr/>
        </p:nvSpPr>
        <p:spPr bwMode="auto">
          <a:xfrm>
            <a:off x="6752896" y="3402018"/>
            <a:ext cx="2238703" cy="338554"/>
          </a:xfrm>
          <a:prstGeom prst="rect">
            <a:avLst/>
          </a:prstGeom>
          <a:noFill/>
          <a:ln w="9525">
            <a:noFill/>
            <a:miter lim="800000"/>
            <a:headEnd/>
            <a:tailEnd/>
          </a:ln>
        </p:spPr>
        <p:txBody>
          <a:bodyPr wrap="square">
            <a:spAutoFit/>
          </a:bodyPr>
          <a:lstStyle/>
          <a:p>
            <a:r>
              <a:rPr lang="en-US" sz="1600" dirty="0">
                <a:latin typeface="Arial" panose="020B0604020202020204" pitchFamily="34" charset="0"/>
                <a:cs typeface="Arial" panose="020B0604020202020204" pitchFamily="34" charset="0"/>
              </a:rPr>
              <a:t>Woo et al., 2013</a:t>
            </a:r>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34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3</a:t>
            </a:fld>
            <a:endParaRPr lang="en-GB"/>
          </a:p>
        </p:txBody>
      </p:sp>
    </p:spTree>
    <p:extLst>
      <p:ext uri="{BB962C8B-B14F-4D97-AF65-F5344CB8AC3E}">
        <p14:creationId xmlns:p14="http://schemas.microsoft.com/office/powerpoint/2010/main" val="45845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Pitfalls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30</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Some researchers use </a:t>
            </a:r>
            <a:r>
              <a:rPr lang="en-GB" sz="1800" b="1" dirty="0">
                <a:latin typeface="Arial" panose="020B0604020202020204" pitchFamily="34" charset="0"/>
                <a:cs typeface="Arial" panose="020B0604020202020204" pitchFamily="34" charset="0"/>
              </a:rPr>
              <a:t>arbitrary (uncorrected) height thresholds</a:t>
            </a:r>
            <a:r>
              <a:rPr lang="en-GB" sz="1800" dirty="0">
                <a:latin typeface="Arial" panose="020B0604020202020204" pitchFamily="34" charset="0"/>
                <a:cs typeface="Arial" panose="020B0604020202020204" pitchFamily="34" charset="0"/>
              </a:rPr>
              <a:t> (e.g., p&lt;0.001), </a:t>
            </a:r>
            <a:r>
              <a:rPr lang="en-GB" sz="1800" u="sng" dirty="0">
                <a:latin typeface="Arial" panose="020B0604020202020204" pitchFamily="34" charset="0"/>
                <a:cs typeface="Arial" panose="020B0604020202020204" pitchFamily="34" charset="0"/>
              </a:rPr>
              <a:t>but</a:t>
            </a:r>
            <a:r>
              <a:rPr lang="en-GB" sz="1800" dirty="0">
                <a:latin typeface="Arial" panose="020B0604020202020204" pitchFamily="34" charset="0"/>
                <a:cs typeface="Arial" panose="020B0604020202020204" pitchFamily="34" charset="0"/>
              </a:rPr>
              <a:t> it is problematic when interpreting conclusions from individual studies, as many activated regions may be false positives.</a:t>
            </a:r>
          </a:p>
          <a:p>
            <a:pPr lvl="1" algn="just">
              <a:buClr>
                <a:schemeClr val="accent2"/>
              </a:buClr>
            </a:pPr>
            <a:r>
              <a:rPr lang="en-GB" sz="1500" dirty="0">
                <a:latin typeface="Arial" panose="020B0604020202020204" pitchFamily="34" charset="0"/>
                <a:cs typeface="Arial" panose="020B0604020202020204" pitchFamily="34" charset="0"/>
              </a:rPr>
              <a:t>Null findings are hardly published, hence it is difficult to refute false positives established in the literature.</a:t>
            </a:r>
          </a:p>
          <a:p>
            <a:pPr lvl="1" algn="just">
              <a:buClr>
                <a:schemeClr val="accent2"/>
              </a:buClr>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Some researchers use </a:t>
            </a:r>
            <a:r>
              <a:rPr lang="en-GB" sz="1800" b="1" dirty="0">
                <a:latin typeface="Arial" panose="020B0604020202020204" pitchFamily="34" charset="0"/>
                <a:cs typeface="Arial" panose="020B0604020202020204" pitchFamily="34" charset="0"/>
              </a:rPr>
              <a:t>arbitrary extent thresholds </a:t>
            </a:r>
            <a:r>
              <a:rPr lang="en-GB" sz="1800" dirty="0">
                <a:latin typeface="Arial" panose="020B0604020202020204" pitchFamily="34" charset="0"/>
                <a:cs typeface="Arial" panose="020B0604020202020204" pitchFamily="34" charset="0"/>
              </a:rPr>
              <a:t>when reporting results </a:t>
            </a:r>
            <a:r>
              <a:rPr lang="en-GB" sz="1800" u="sng" dirty="0">
                <a:latin typeface="Arial" panose="020B0604020202020204" pitchFamily="34" charset="0"/>
                <a:cs typeface="Arial" panose="020B0604020202020204" pitchFamily="34" charset="0"/>
              </a:rPr>
              <a:t>but</a:t>
            </a:r>
            <a:r>
              <a:rPr lang="en-GB" sz="1800" dirty="0">
                <a:latin typeface="Arial" panose="020B0604020202020204" pitchFamily="34" charset="0"/>
                <a:cs typeface="Arial" panose="020B0604020202020204" pitchFamily="34" charset="0"/>
              </a:rPr>
              <a:t>, imaging data are spatially smooth and false positives may appear in clusters.</a:t>
            </a:r>
          </a:p>
          <a:p>
            <a:pPr lvl="1" algn="just">
              <a:buClr>
                <a:schemeClr val="accent2"/>
              </a:buClr>
            </a:pPr>
            <a:r>
              <a:rPr lang="en-GB" sz="1500" dirty="0">
                <a:latin typeface="Arial" panose="020B0604020202020204" pitchFamily="34" charset="0"/>
                <a:cs typeface="Arial" panose="020B0604020202020204" pitchFamily="34" charset="0"/>
              </a:rPr>
              <a:t>Voxels are not independent. There might be whole areas of contiguous voxels that are false positive blobs.</a:t>
            </a:r>
          </a:p>
        </p:txBody>
      </p:sp>
      <p:sp>
        <p:nvSpPr>
          <p:cNvPr id="2" name="Rectangle 1">
            <a:extLst>
              <a:ext uri="{FF2B5EF4-FFF2-40B4-BE49-F238E27FC236}">
                <a16:creationId xmlns:a16="http://schemas.microsoft.com/office/drawing/2014/main" id="{8A256C08-5C2E-AD4D-97E1-EAE86CB5C842}"/>
              </a:ext>
            </a:extLst>
          </p:cNvPr>
          <p:cNvSpPr/>
          <p:nvPr/>
        </p:nvSpPr>
        <p:spPr>
          <a:xfrm>
            <a:off x="1512668" y="4356244"/>
            <a:ext cx="6351172" cy="65314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Imposing arbitrary height and extent thresholds does not provide correction for multiple comparisons at the level that we'd like.</a:t>
            </a:r>
          </a:p>
        </p:txBody>
      </p:sp>
      <p:sp>
        <p:nvSpPr>
          <p:cNvPr id="4" name="Bent Up Arrow 3">
            <a:extLst>
              <a:ext uri="{FF2B5EF4-FFF2-40B4-BE49-F238E27FC236}">
                <a16:creationId xmlns:a16="http://schemas.microsoft.com/office/drawing/2014/main" id="{42A7F5A7-B8D7-D349-ADC2-685CE1274C28}"/>
              </a:ext>
            </a:extLst>
          </p:cNvPr>
          <p:cNvSpPr/>
          <p:nvPr/>
        </p:nvSpPr>
        <p:spPr>
          <a:xfrm rot="5400000">
            <a:off x="776458" y="4282541"/>
            <a:ext cx="522515" cy="5318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917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31592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Pitfalls of cluster-extent based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31</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Low spatial specificity and inappropriate inferences:</a:t>
            </a:r>
          </a:p>
          <a:p>
            <a:pPr lvl="1" algn="just">
              <a:buClr>
                <a:schemeClr val="accent2"/>
              </a:buClr>
            </a:pPr>
            <a:r>
              <a:rPr lang="en-GB" sz="1500" dirty="0">
                <a:latin typeface="Arial" panose="020B0604020202020204" pitchFamily="34" charset="0"/>
                <a:cs typeface="Arial" panose="020B0604020202020204" pitchFamily="34" charset="0"/>
              </a:rPr>
              <a:t>with cluster-extent based thresholding methods, we can only infer that there is true signal somewhere within the large cluster.</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Detrimental effects of liberal primary thresholds on the spatial localization of true-signal regions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level of primary threshold is crucial to the size of significant clusters:</a:t>
            </a:r>
          </a:p>
          <a:p>
            <a:pPr lvl="1" algn="just">
              <a:buClr>
                <a:schemeClr val="accent2"/>
              </a:buClr>
            </a:pPr>
            <a:r>
              <a:rPr lang="en-GB" sz="1500" dirty="0">
                <a:latin typeface="Arial" panose="020B0604020202020204" pitchFamily="34" charset="0"/>
                <a:cs typeface="Arial" panose="020B0604020202020204" pitchFamily="34" charset="0"/>
              </a:rPr>
              <a:t>People often choose the primary threshold depending on the defaults of the software package used for analysis.</a:t>
            </a:r>
          </a:p>
          <a:p>
            <a:pPr lvl="1" algn="just">
              <a:buClr>
                <a:schemeClr val="accent2"/>
              </a:buClr>
            </a:pPr>
            <a:r>
              <a:rPr lang="en-GB" sz="1500" dirty="0">
                <a:latin typeface="Arial" panose="020B0604020202020204" pitchFamily="34" charset="0"/>
                <a:cs typeface="Arial" panose="020B0604020202020204" pitchFamily="34" charset="0"/>
              </a:rPr>
              <a:t>Most (45-70%) activated voxels in map are not truly active      high false discovery rate</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Liberal primary thresholds do not control over cluster-based FWER adequately</a:t>
            </a:r>
          </a:p>
          <a:p>
            <a:pPr lvl="1" algn="just">
              <a:buClr>
                <a:schemeClr val="accent2"/>
              </a:buClr>
            </a:pPr>
            <a:r>
              <a:rPr lang="en-GB" sz="1500" dirty="0">
                <a:latin typeface="Arial" panose="020B0604020202020204" pitchFamily="34" charset="0"/>
                <a:cs typeface="Arial" panose="020B0604020202020204" pitchFamily="34" charset="0"/>
              </a:rPr>
              <a:t>Anti-conservative bias: cluster-extent based thresholding can become anti-conservative when the data violate the assumptions of GRD theory</a:t>
            </a:r>
          </a:p>
          <a:p>
            <a:pPr lvl="1" algn="just">
              <a:buClr>
                <a:schemeClr val="accent2"/>
              </a:buClr>
            </a:pPr>
            <a:endParaRPr lang="en-GB" sz="1500" dirty="0">
              <a:latin typeface="Arial" panose="020B0604020202020204" pitchFamily="34" charset="0"/>
              <a:cs typeface="Arial" panose="020B0604020202020204" pitchFamily="34" charset="0"/>
            </a:endParaRPr>
          </a:p>
          <a:p>
            <a:pPr marL="365760" lvl="1" indent="0" algn="just">
              <a:buClr>
                <a:schemeClr val="accent2"/>
              </a:buClr>
              <a:buNone/>
            </a:pPr>
            <a:endParaRPr lang="en-GB" sz="1200"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B685D011-198A-E340-8B54-9A2807E71F26}"/>
              </a:ext>
            </a:extLst>
          </p:cNvPr>
          <p:cNvCxnSpPr/>
          <p:nvPr/>
        </p:nvCxnSpPr>
        <p:spPr>
          <a:xfrm>
            <a:off x="5585188" y="3676920"/>
            <a:ext cx="21771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552ACD-E09C-4FE3-8EBB-6892545BB63A}"/>
              </a:ext>
            </a:extLst>
          </p:cNvPr>
          <p:cNvSpPr txBox="1">
            <a:spLocks noChangeArrowheads="1"/>
          </p:cNvSpPr>
          <p:nvPr/>
        </p:nvSpPr>
        <p:spPr bwMode="auto">
          <a:xfrm>
            <a:off x="5791200" y="4780821"/>
            <a:ext cx="3548315" cy="307777"/>
          </a:xfrm>
          <a:prstGeom prst="rect">
            <a:avLst/>
          </a:prstGeom>
          <a:noFill/>
          <a:ln w="9525">
            <a:noFill/>
            <a:miter lim="800000"/>
            <a:headEnd/>
            <a:tailEnd/>
          </a:ln>
        </p:spPr>
        <p:txBody>
          <a:bodyPr wrap="square">
            <a:spAutoFit/>
          </a:bodyPr>
          <a:lstStyle/>
          <a:p>
            <a:r>
              <a:rPr lang="en-US" sz="1400" dirty="0">
                <a:latin typeface="Arial" panose="020B0604020202020204" pitchFamily="34" charset="0"/>
                <a:cs typeface="Arial" panose="020B0604020202020204" pitchFamily="34" charset="0"/>
              </a:rPr>
              <a:t>Eklund et al., 2016; Woo et al., 2013</a:t>
            </a:r>
          </a:p>
        </p:txBody>
      </p:sp>
    </p:spTree>
    <p:extLst>
      <p:ext uri="{BB962C8B-B14F-4D97-AF65-F5344CB8AC3E}">
        <p14:creationId xmlns:p14="http://schemas.microsoft.com/office/powerpoint/2010/main" val="415248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Suggestions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32</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Which thresholding method?</a:t>
            </a:r>
          </a:p>
          <a:p>
            <a:pPr lvl="1" algn="just">
              <a:buClr>
                <a:schemeClr val="accent2"/>
              </a:buClr>
            </a:pPr>
            <a:r>
              <a:rPr lang="en-GB" sz="1500" dirty="0">
                <a:latin typeface="Arial" panose="020B0604020202020204" pitchFamily="34" charset="0"/>
                <a:cs typeface="Arial" panose="020B0604020202020204" pitchFamily="34" charset="0"/>
              </a:rPr>
              <a:t>For studies with good power, voxel-wise corrections such as FWER and FDR are preferable;</a:t>
            </a:r>
          </a:p>
          <a:p>
            <a:pPr lvl="1" algn="just">
              <a:buClr>
                <a:schemeClr val="accent2"/>
              </a:buClr>
            </a:pPr>
            <a:r>
              <a:rPr lang="en-GB" sz="1500" dirty="0">
                <a:latin typeface="Arial" panose="020B0604020202020204" pitchFamily="34" charset="0"/>
                <a:cs typeface="Arial" panose="020B0604020202020204" pitchFamily="34" charset="0"/>
              </a:rPr>
              <a:t>For studies with moderate effect/sample size (Cohen’s d &lt; .8 / N &lt; 50), cluster-extent based thresholding is adequate;</a:t>
            </a:r>
          </a:p>
          <a:p>
            <a:pPr lvl="1" algn="just">
              <a:buClr>
                <a:schemeClr val="accent2"/>
              </a:buClr>
            </a:pPr>
            <a:r>
              <a:rPr lang="en-GB" sz="1500" dirty="0">
                <a:latin typeface="Arial" panose="020B0604020202020204" pitchFamily="34" charset="0"/>
                <a:cs typeface="Arial" panose="020B0604020202020204" pitchFamily="34" charset="0"/>
              </a:rPr>
              <a:t>For ROI analyses, choose cluster or peak-level threshold depending on the size and shape of your ROI.</a:t>
            </a:r>
          </a:p>
          <a:p>
            <a:pPr lvl="1"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Which primary threshold?</a:t>
            </a:r>
          </a:p>
          <a:p>
            <a:pPr lvl="1" algn="just">
              <a:buClr>
                <a:schemeClr val="accent2"/>
              </a:buClr>
            </a:pPr>
            <a:r>
              <a:rPr lang="en-GB" sz="1500" dirty="0">
                <a:latin typeface="Arial" panose="020B0604020202020204" pitchFamily="34" charset="0"/>
                <a:cs typeface="Arial" panose="020B0604020202020204" pitchFamily="34" charset="0"/>
              </a:rPr>
              <a:t>For cluster-extent based thresholding, primary thresholds more liberal than p &lt; .001 are not recommended.</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Visualisation of cluster extent and reporting strategies</a:t>
            </a:r>
          </a:p>
          <a:p>
            <a:pPr lvl="1" algn="just">
              <a:buClr>
                <a:schemeClr val="accent2"/>
              </a:buClr>
            </a:pPr>
            <a:r>
              <a:rPr lang="en-GB" sz="1500" dirty="0">
                <a:latin typeface="Arial" panose="020B0604020202020204" pitchFamily="34" charset="0"/>
                <a:cs typeface="Arial" panose="020B0604020202020204" pitchFamily="34" charset="0"/>
              </a:rPr>
              <a:t>Mark the boundaries of each cluster clearly in figures to reduce problems with mis-interpretation of cluster-extent </a:t>
            </a:r>
            <a:r>
              <a:rPr lang="en-GB" sz="1500" dirty="0" err="1">
                <a:latin typeface="Arial" panose="020B0604020202020204" pitchFamily="34" charset="0"/>
                <a:cs typeface="Arial" panose="020B0604020202020204" pitchFamily="34" charset="0"/>
              </a:rPr>
              <a:t>thresholded</a:t>
            </a:r>
            <a:r>
              <a:rPr lang="en-GB" sz="1500" dirty="0">
                <a:latin typeface="Arial" panose="020B0604020202020204" pitchFamily="34" charset="0"/>
                <a:cs typeface="Arial" panose="020B0604020202020204" pitchFamily="34" charset="0"/>
              </a:rPr>
              <a:t> results;</a:t>
            </a:r>
          </a:p>
          <a:p>
            <a:pPr lvl="1" algn="just">
              <a:buClr>
                <a:schemeClr val="accent2"/>
              </a:buClr>
            </a:pPr>
            <a:r>
              <a:rPr lang="en-GB" sz="1500" dirty="0">
                <a:latin typeface="Arial" panose="020B0604020202020204" pitchFamily="34" charset="0"/>
                <a:cs typeface="Arial" panose="020B0604020202020204" pitchFamily="34" charset="0"/>
              </a:rPr>
              <a:t>The neuroanatomical descriptors used to report and discuss results should be consistent with the level of spatial specificity of the results.</a:t>
            </a:r>
          </a:p>
        </p:txBody>
      </p:sp>
    </p:spTree>
    <p:extLst>
      <p:ext uri="{BB962C8B-B14F-4D97-AF65-F5344CB8AC3E}">
        <p14:creationId xmlns:p14="http://schemas.microsoft.com/office/powerpoint/2010/main" val="261024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33</a:t>
            </a:fld>
            <a:endParaRPr lang="en-GB"/>
          </a:p>
        </p:txBody>
      </p:sp>
    </p:spTree>
    <p:extLst>
      <p:ext uri="{BB962C8B-B14F-4D97-AF65-F5344CB8AC3E}">
        <p14:creationId xmlns:p14="http://schemas.microsoft.com/office/powerpoint/2010/main" val="175496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230812C-FAAF-4C1C-8FF4-A3757CE5C88F}"/>
              </a:ext>
            </a:extLst>
          </p:cNvPr>
          <p:cNvSpPr txBox="1">
            <a:spLocks/>
          </p:cNvSpPr>
          <p:nvPr/>
        </p:nvSpPr>
        <p:spPr>
          <a:xfrm>
            <a:off x="268808" y="4139005"/>
            <a:ext cx="8285912" cy="71839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Double dipping: The use of the same data set for selection and selective analysis.</a:t>
            </a: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5"/>
            <a:ext cx="8285912" cy="332397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spcAft>
                <a:spcPts val="800"/>
              </a:spcAft>
              <a:buClr>
                <a:schemeClr val="accent2"/>
              </a:buClr>
              <a:buNone/>
            </a:pPr>
            <a:r>
              <a:rPr lang="en-GB" sz="1800" dirty="0">
                <a:latin typeface="Arial" panose="020B0604020202020204" pitchFamily="34" charset="0"/>
                <a:cs typeface="Arial" panose="020B0604020202020204" pitchFamily="34" charset="0"/>
              </a:rPr>
              <a:t>In fMRI studies, the goal is:</a:t>
            </a:r>
          </a:p>
          <a:p>
            <a:pPr marL="342900" indent="-342900" algn="just">
              <a:spcAft>
                <a:spcPts val="800"/>
              </a:spcAft>
              <a:buClr>
                <a:schemeClr val="accent2"/>
              </a:buClr>
              <a:buFont typeface="+mj-lt"/>
              <a:buAutoNum type="arabicPeriod"/>
            </a:pPr>
            <a:r>
              <a:rPr lang="en-GB" sz="1800" dirty="0">
                <a:latin typeface="Arial" panose="020B0604020202020204" pitchFamily="34" charset="0"/>
                <a:cs typeface="Arial" panose="020B0604020202020204" pitchFamily="34" charset="0"/>
              </a:rPr>
              <a:t>to identify voxels that contain a particular effect</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For example: </a:t>
            </a:r>
            <a:r>
              <a:rPr lang="en-GB" sz="1600" i="1" dirty="0">
                <a:latin typeface="Arial" panose="020B0604020202020204" pitchFamily="34" charset="0"/>
                <a:cs typeface="Arial" panose="020B0604020202020204" pitchFamily="34" charset="0"/>
              </a:rPr>
              <a:t>Which</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voxels</a:t>
            </a:r>
            <a:r>
              <a:rPr lang="en-GB" sz="1600" dirty="0">
                <a:latin typeface="Arial" panose="020B0604020202020204" pitchFamily="34" charset="0"/>
                <a:cs typeface="Arial" panose="020B0604020202020204" pitchFamily="34" charset="0"/>
              </a:rPr>
              <a:t> respond more to faces than houses? </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Multiple comparison problem</a:t>
            </a:r>
          </a:p>
          <a:p>
            <a:pPr marL="342900" indent="-342900" algn="just">
              <a:spcAft>
                <a:spcPts val="800"/>
              </a:spcAft>
              <a:buClr>
                <a:schemeClr val="accent2"/>
              </a:buClr>
              <a:buFont typeface="+mj-lt"/>
              <a:buAutoNum type="arabicPeriod"/>
            </a:pPr>
            <a:r>
              <a:rPr lang="en-GB" sz="1800" dirty="0">
                <a:latin typeface="Arial" panose="020B0604020202020204" pitchFamily="34" charset="0"/>
                <a:cs typeface="Arial" panose="020B0604020202020204" pitchFamily="34" charset="0"/>
              </a:rPr>
              <a:t>to estimate the size of the effect, typically within a region of interest (ROI)</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For example: </a:t>
            </a:r>
            <a:r>
              <a:rPr lang="en-GB" sz="1600" i="1" dirty="0">
                <a:latin typeface="Arial" panose="020B0604020202020204" pitchFamily="34" charset="0"/>
                <a:cs typeface="Arial" panose="020B0604020202020204" pitchFamily="34" charset="0"/>
              </a:rPr>
              <a:t>How strongly </a:t>
            </a:r>
            <a:r>
              <a:rPr lang="en-GB" sz="1600" dirty="0">
                <a:latin typeface="Arial" panose="020B0604020202020204" pitchFamily="34" charset="0"/>
                <a:cs typeface="Arial" panose="020B0604020202020204" pitchFamily="34" charset="0"/>
              </a:rPr>
              <a:t>do these voxels respond to faces?</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“Double dipping”</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34</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spTree>
    <p:extLst>
      <p:ext uri="{BB962C8B-B14F-4D97-AF65-F5344CB8AC3E}">
        <p14:creationId xmlns:p14="http://schemas.microsoft.com/office/powerpoint/2010/main" val="19170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2859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Double dipping (or non-independent selective analysis) occurs when data are first analysed to select a subset and then the subset is </a:t>
            </a:r>
            <a:r>
              <a:rPr lang="en-GB" sz="1800" b="1" dirty="0">
                <a:latin typeface="Arial" panose="020B0604020202020204" pitchFamily="34" charset="0"/>
                <a:cs typeface="Arial" panose="020B0604020202020204" pitchFamily="34" charset="0"/>
              </a:rPr>
              <a:t>reanalysed</a:t>
            </a:r>
            <a:r>
              <a:rPr lang="en-GB" sz="1800" dirty="0">
                <a:latin typeface="Arial" panose="020B0604020202020204" pitchFamily="34" charset="0"/>
                <a:cs typeface="Arial" panose="020B0604020202020204" pitchFamily="34" charset="0"/>
              </a:rPr>
              <a:t> to obtain results.</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For example:</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Hypothesise that there is a region responding more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strongly to stimulus A than B.</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Select voxels showing this effect to define an ROI.</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Selectively analyse that ROI to test the hypothesis. </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35</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10" name="Picture 9">
            <a:extLst>
              <a:ext uri="{FF2B5EF4-FFF2-40B4-BE49-F238E27FC236}">
                <a16:creationId xmlns:a16="http://schemas.microsoft.com/office/drawing/2014/main" id="{BB1D1A02-A64A-4E21-B45B-BD7C781C66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61" b="93485" l="9836" r="89930">
                        <a14:foregroundMark x1="50351" y1="6061" x2="48361" y2="22121"/>
                        <a14:foregroundMark x1="48829" y1="93485" x2="47892" y2="85303"/>
                      </a14:backgroundRemoval>
                    </a14:imgEffect>
                  </a14:imgLayer>
                </a14:imgProps>
              </a:ext>
            </a:extLst>
          </a:blip>
          <a:stretch>
            <a:fillRect/>
          </a:stretch>
        </p:blipFill>
        <p:spPr>
          <a:xfrm>
            <a:off x="5816311" y="2073910"/>
            <a:ext cx="3327689" cy="2571750"/>
          </a:xfrm>
          <a:prstGeom prst="rect">
            <a:avLst/>
          </a:prstGeom>
        </p:spPr>
      </p:pic>
    </p:spTree>
    <p:extLst>
      <p:ext uri="{BB962C8B-B14F-4D97-AF65-F5344CB8AC3E}">
        <p14:creationId xmlns:p14="http://schemas.microsoft.com/office/powerpoint/2010/main" val="126690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56951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Simulated fMRI experiment:</a:t>
            </a:r>
          </a:p>
          <a:p>
            <a:pPr>
              <a:spcAft>
                <a:spcPts val="600"/>
              </a:spcAft>
              <a:buClr>
                <a:schemeClr val="accent2"/>
              </a:buClr>
            </a:pPr>
            <a:r>
              <a:rPr lang="en-GB" sz="1800" dirty="0">
                <a:latin typeface="Arial" panose="020B0604020202020204" pitchFamily="34" charset="0"/>
                <a:cs typeface="Arial" panose="020B0604020202020204" pitchFamily="34" charset="0"/>
              </a:rPr>
              <a:t>Neuroimaging data set of 30 x 30 x 20 voxels and 200 time points</a:t>
            </a:r>
          </a:p>
          <a:p>
            <a:pPr>
              <a:spcAft>
                <a:spcPts val="600"/>
              </a:spcAft>
              <a:buClr>
                <a:schemeClr val="accent2"/>
              </a:buClr>
            </a:pPr>
            <a:r>
              <a:rPr lang="en-GB" sz="1800" dirty="0">
                <a:latin typeface="Arial" panose="020B0604020202020204" pitchFamily="34" charset="0"/>
                <a:cs typeface="Arial" panose="020B0604020202020204" pitchFamily="34" charset="0"/>
              </a:rPr>
              <a:t>Block design with 4 conditions (A, B, C, D)</a:t>
            </a:r>
          </a:p>
          <a:p>
            <a:pPr>
              <a:spcAft>
                <a:spcPts val="600"/>
              </a:spcAft>
              <a:buClr>
                <a:schemeClr val="accent2"/>
              </a:buClr>
            </a:pPr>
            <a:r>
              <a:rPr lang="en-GB" sz="1800" dirty="0">
                <a:latin typeface="Arial" panose="020B0604020202020204" pitchFamily="34" charset="0"/>
                <a:cs typeface="Arial" panose="020B0604020202020204" pitchFamily="34" charset="0"/>
              </a:rPr>
              <a:t>100-voxel (5 x 5 x 4 voxels) region at the centre of the volume simulated to be active during conditions A and B but not C and D</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Resulting data set added to independent Gaussian noise and spatially smoothed.</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36</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V="1">
            <a:off x="7371616" y="3274143"/>
            <a:ext cx="0" cy="741865"/>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536094" y="4054036"/>
            <a:ext cx="16710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sp>
        <p:nvSpPr>
          <p:cNvPr id="12" name="Rectangle 11">
            <a:extLst>
              <a:ext uri="{FF2B5EF4-FFF2-40B4-BE49-F238E27FC236}">
                <a16:creationId xmlns:a16="http://schemas.microsoft.com/office/drawing/2014/main" id="{25BAA3C9-2543-409A-A9C7-A5E82D77401D}"/>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138022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5695112"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Construct a model for each voxel of the brain</a:t>
            </a:r>
            <a:endParaRPr lang="en-GB" sz="1200" i="1" dirty="0">
              <a:latin typeface="Arial" panose="020B0604020202020204" pitchFamily="34" charset="0"/>
              <a:cs typeface="Arial" panose="020B0604020202020204" pitchFamily="34" charset="0"/>
            </a:endParaRPr>
          </a:p>
          <a:p>
            <a:pPr lvl="1">
              <a:spcAft>
                <a:spcPts val="600"/>
              </a:spcAft>
              <a:buClr>
                <a:schemeClr val="accent2"/>
              </a:buClr>
            </a:pPr>
            <a:r>
              <a:rPr lang="en-GB" sz="1800" dirty="0">
                <a:latin typeface="Arial" panose="020B0604020202020204" pitchFamily="34" charset="0"/>
                <a:cs typeface="Arial" panose="020B0604020202020204" pitchFamily="34" charset="0"/>
              </a:rPr>
              <a:t>Voxel-wise univariate linear model (GLM)</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Perform a statistical test to determine whether task-related activation is present in the voxel</a:t>
            </a:r>
          </a:p>
          <a:p>
            <a:pPr lvl="1">
              <a:spcAft>
                <a:spcPts val="600"/>
              </a:spcAft>
              <a:buClr>
                <a:schemeClr val="accent2"/>
              </a:buClr>
            </a:pPr>
            <a:r>
              <a:rPr lang="en-GB" sz="1800" dirty="0">
                <a:latin typeface="Arial" panose="020B0604020202020204" pitchFamily="34" charset="0"/>
                <a:cs typeface="Arial" panose="020B0604020202020204" pitchFamily="34" charset="0"/>
              </a:rPr>
              <a:t>Contrast [A &gt; D]</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Choose an appropriate threshold for determining statistical significance</a:t>
            </a:r>
          </a:p>
          <a:p>
            <a:pPr lvl="1">
              <a:spcAft>
                <a:spcPts val="600"/>
              </a:spcAft>
              <a:buClr>
                <a:schemeClr val="accent2"/>
              </a:buClr>
            </a:pPr>
            <a:r>
              <a:rPr lang="en-GB" sz="1800" dirty="0">
                <a:latin typeface="Arial" panose="020B0604020202020204" pitchFamily="34" charset="0"/>
                <a:cs typeface="Arial" panose="020B0604020202020204" pitchFamily="34" charset="0"/>
              </a:rPr>
              <a:t>Threshold corresponding to p &lt; 0.0001 (uncorrected)</a:t>
            </a:r>
          </a:p>
          <a:p>
            <a:pPr lvl="1">
              <a:spcAft>
                <a:spcPts val="600"/>
              </a:spcAft>
              <a:buClr>
                <a:schemeClr val="accent2"/>
              </a:buClr>
            </a:pPr>
            <a:r>
              <a:rPr lang="en-GB" sz="1800" dirty="0">
                <a:latin typeface="Arial" panose="020B0604020202020204" pitchFamily="34" charset="0"/>
                <a:cs typeface="Arial" panose="020B0604020202020204" pitchFamily="34" charset="0"/>
              </a:rPr>
              <a:t>FWE-corrected at p &lt; 0.05</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37</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089F4E95-5277-4A30-B059-E137F53E449E}"/>
              </a:ext>
            </a:extLst>
          </p:cNvPr>
          <p:cNvCxnSpPr>
            <a:cxnSpLocks/>
          </p:cNvCxnSpPr>
          <p:nvPr/>
        </p:nvCxnSpPr>
        <p:spPr>
          <a:xfrm flipV="1">
            <a:off x="7371616" y="3274143"/>
            <a:ext cx="0" cy="741865"/>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B91DDC-66EA-4C45-A6E8-20827DBA54FD}"/>
              </a:ext>
            </a:extLst>
          </p:cNvPr>
          <p:cNvSpPr txBox="1">
            <a:spLocks noChangeArrowheads="1"/>
          </p:cNvSpPr>
          <p:nvPr/>
        </p:nvSpPr>
        <p:spPr bwMode="auto">
          <a:xfrm>
            <a:off x="6536094" y="4054036"/>
            <a:ext cx="16710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sp>
        <p:nvSpPr>
          <p:cNvPr id="17" name="Rectangle 16">
            <a:extLst>
              <a:ext uri="{FF2B5EF4-FFF2-40B4-BE49-F238E27FC236}">
                <a16:creationId xmlns:a16="http://schemas.microsoft.com/office/drawing/2014/main" id="{B6F63478-DEC9-4769-81E4-5AD8B7BD50A5}"/>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1340776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38</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V="1">
            <a:off x="7371616" y="3274143"/>
            <a:ext cx="0" cy="741865"/>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298408" y="4080386"/>
            <a:ext cx="21464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pic>
        <p:nvPicPr>
          <p:cNvPr id="13" name="Picture 7">
            <a:extLst>
              <a:ext uri="{FF2B5EF4-FFF2-40B4-BE49-F238E27FC236}">
                <a16:creationId xmlns:a16="http://schemas.microsoft.com/office/drawing/2014/main" id="{438EEA1F-D9A2-4880-9188-8312F2F731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772691" y="1743565"/>
            <a:ext cx="1433968" cy="144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C93761A7-143A-43A2-9B84-70C252E0E89B}"/>
              </a:ext>
            </a:extLst>
          </p:cNvPr>
          <p:cNvSpPr txBox="1">
            <a:spLocks/>
          </p:cNvSpPr>
          <p:nvPr/>
        </p:nvSpPr>
        <p:spPr>
          <a:xfrm>
            <a:off x="268808" y="1004496"/>
            <a:ext cx="5695112"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Construct a model for each voxel of the brain</a:t>
            </a:r>
            <a:endParaRPr lang="en-GB" sz="1200" i="1" dirty="0">
              <a:latin typeface="Arial" panose="020B0604020202020204" pitchFamily="34" charset="0"/>
              <a:cs typeface="Arial" panose="020B0604020202020204" pitchFamily="34" charset="0"/>
            </a:endParaRPr>
          </a:p>
          <a:p>
            <a:pPr lvl="1">
              <a:spcAft>
                <a:spcPts val="600"/>
              </a:spcAft>
              <a:buClr>
                <a:schemeClr val="accent2"/>
              </a:buClr>
            </a:pPr>
            <a:r>
              <a:rPr lang="en-GB" sz="1800" dirty="0">
                <a:latin typeface="Arial" panose="020B0604020202020204" pitchFamily="34" charset="0"/>
                <a:cs typeface="Arial" panose="020B0604020202020204" pitchFamily="34" charset="0"/>
              </a:rPr>
              <a:t>Voxel-wise univariate linear model (GLM)</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Perform a statistical test to determine whether task-related activation is present in the voxel</a:t>
            </a:r>
          </a:p>
          <a:p>
            <a:pPr lvl="1">
              <a:spcAft>
                <a:spcPts val="600"/>
              </a:spcAft>
              <a:buClr>
                <a:schemeClr val="accent2"/>
              </a:buClr>
            </a:pPr>
            <a:r>
              <a:rPr lang="en-GB" sz="1800" dirty="0">
                <a:latin typeface="Arial" panose="020B0604020202020204" pitchFamily="34" charset="0"/>
                <a:cs typeface="Arial" panose="020B0604020202020204" pitchFamily="34" charset="0"/>
              </a:rPr>
              <a:t>Contrast [A &gt; D]</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Choose an appropriate threshold for determining statistical significance</a:t>
            </a:r>
          </a:p>
          <a:p>
            <a:pPr lvl="1">
              <a:spcAft>
                <a:spcPts val="600"/>
              </a:spcAft>
              <a:buClr>
                <a:schemeClr val="accent2"/>
              </a:buClr>
            </a:pPr>
            <a:r>
              <a:rPr lang="en-GB" sz="1800" dirty="0">
                <a:latin typeface="Arial" panose="020B0604020202020204" pitchFamily="34" charset="0"/>
                <a:cs typeface="Arial" panose="020B0604020202020204" pitchFamily="34" charset="0"/>
              </a:rPr>
              <a:t>Threshold corresponding to p &lt; 0.0001 (uncorrected)</a:t>
            </a:r>
          </a:p>
          <a:p>
            <a:pPr lvl="1">
              <a:spcAft>
                <a:spcPts val="600"/>
              </a:spcAft>
              <a:buClr>
                <a:schemeClr val="accent2"/>
              </a:buClr>
            </a:pPr>
            <a:r>
              <a:rPr lang="en-GB" sz="1800" dirty="0">
                <a:latin typeface="Arial" panose="020B0604020202020204" pitchFamily="34" charset="0"/>
                <a:cs typeface="Arial" panose="020B0604020202020204" pitchFamily="34" charset="0"/>
              </a:rPr>
              <a:t>FWE-corrected at p &lt; 0.05</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D98D9-EA9C-4C09-87F8-1F7C60E88221}"/>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3702214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39</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9E19E33-ACEF-4F21-90CA-05DBAE027913}"/>
                  </a:ext>
                </a:extLst>
              </p14:cNvPr>
              <p14:cNvContentPartPr/>
              <p14:nvPr/>
            </p14:nvContentPartPr>
            <p14:xfrm>
              <a:off x="3067026" y="-130401"/>
              <a:ext cx="360" cy="360"/>
            </p14:xfrm>
          </p:contentPart>
        </mc:Choice>
        <mc:Fallback xmlns="">
          <p:pic>
            <p:nvPicPr>
              <p:cNvPr id="6" name="Ink 5">
                <a:extLst>
                  <a:ext uri="{FF2B5EF4-FFF2-40B4-BE49-F238E27FC236}">
                    <a16:creationId xmlns:a16="http://schemas.microsoft.com/office/drawing/2014/main" xmlns="" xmlns:p14="http://schemas.microsoft.com/office/powerpoint/2010/main" id="{79E19E33-ACEF-4F21-90CA-05DBAE027913}"/>
                  </a:ext>
                </a:extLst>
              </p:cNvPr>
              <p:cNvPicPr/>
              <p:nvPr/>
            </p:nvPicPr>
            <p:blipFill>
              <a:blip r:embed="rId4"/>
              <a:stretch>
                <a:fillRect/>
              </a:stretch>
            </p:blipFill>
            <p:spPr>
              <a:xfrm>
                <a:off x="3058386" y="-139041"/>
                <a:ext cx="18000" cy="18000"/>
              </a:xfrm>
              <a:prstGeom prst="rect">
                <a:avLst/>
              </a:prstGeom>
            </p:spPr>
          </p:pic>
        </mc:Fallback>
      </mc:AlternateContent>
      <p:grpSp>
        <p:nvGrpSpPr>
          <p:cNvPr id="2" name="Group 1">
            <a:extLst>
              <a:ext uri="{FF2B5EF4-FFF2-40B4-BE49-F238E27FC236}">
                <a16:creationId xmlns:a16="http://schemas.microsoft.com/office/drawing/2014/main" id="{FB298959-EC8E-4093-BBF1-17CACB05D15D}"/>
              </a:ext>
            </a:extLst>
          </p:cNvPr>
          <p:cNvGrpSpPr/>
          <p:nvPr/>
        </p:nvGrpSpPr>
        <p:grpSpPr>
          <a:xfrm>
            <a:off x="482214" y="1574334"/>
            <a:ext cx="8179572" cy="2723346"/>
            <a:chOff x="1005637" y="1442254"/>
            <a:chExt cx="7198234" cy="2396614"/>
          </a:xfrm>
        </p:grpSpPr>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057455" y="1526940"/>
              <a:ext cx="21464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grpSp>
          <p:nvGrpSpPr>
            <p:cNvPr id="16" name="Group 15">
              <a:extLst>
                <a:ext uri="{FF2B5EF4-FFF2-40B4-BE49-F238E27FC236}">
                  <a16:creationId xmlns:a16="http://schemas.microsoft.com/office/drawing/2014/main" id="{FBCEEF14-D54C-4FB6-B211-57BE25BAA0F3}"/>
                </a:ext>
              </a:extLst>
            </p:cNvPr>
            <p:cNvGrpSpPr/>
            <p:nvPr/>
          </p:nvGrpSpPr>
          <p:grpSpPr>
            <a:xfrm>
              <a:off x="3208390" y="1442254"/>
              <a:ext cx="2366208" cy="2396614"/>
              <a:chOff x="2933985" y="1159491"/>
              <a:chExt cx="2366208" cy="2396614"/>
            </a:xfrm>
          </p:grpSpPr>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985" y="1159491"/>
                <a:ext cx="2366208" cy="2396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17241" y="1736453"/>
                <a:ext cx="1228749" cy="124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7">
                <a:extLst>
                  <a:ext uri="{FF2B5EF4-FFF2-40B4-BE49-F238E27FC236}">
                    <a16:creationId xmlns:a16="http://schemas.microsoft.com/office/drawing/2014/main" id="{0DFFFAD8-95E5-4CC5-90CC-3CA3B9F2F7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18164" y="1529613"/>
                <a:ext cx="1433968" cy="144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F9035347-0657-4A38-A239-45E74C242881}"/>
                </a:ext>
              </a:extLst>
            </p:cNvPr>
            <p:cNvSpPr txBox="1">
              <a:spLocks noChangeArrowheads="1"/>
            </p:cNvSpPr>
            <p:nvPr/>
          </p:nvSpPr>
          <p:spPr bwMode="auto">
            <a:xfrm>
              <a:off x="1005637" y="1478450"/>
              <a:ext cx="16710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H="1">
              <a:off x="5321259" y="2439006"/>
              <a:ext cx="1080000" cy="1"/>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a:extLst>
                <a:ext uri="{FF2B5EF4-FFF2-40B4-BE49-F238E27FC236}">
                  <a16:creationId xmlns:a16="http://schemas.microsoft.com/office/drawing/2014/main" id="{4703C038-214A-4602-9D48-7B5EE18ED3C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5771" y="2033259"/>
              <a:ext cx="1117950" cy="1676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9B6BB78-2FDA-411C-ADCB-8680A86B00B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62866" y="2081748"/>
              <a:ext cx="1135588" cy="118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Arrow Connector 11">
              <a:extLst>
                <a:ext uri="{FF2B5EF4-FFF2-40B4-BE49-F238E27FC236}">
                  <a16:creationId xmlns:a16="http://schemas.microsoft.com/office/drawing/2014/main" id="{DEBBD9A2-E5CA-4915-A505-F1293EE59B1A}"/>
                </a:ext>
              </a:extLst>
            </p:cNvPr>
            <p:cNvCxnSpPr>
              <a:cxnSpLocks/>
            </p:cNvCxnSpPr>
            <p:nvPr/>
          </p:nvCxnSpPr>
          <p:spPr>
            <a:xfrm>
              <a:off x="2640343" y="2436634"/>
              <a:ext cx="1080000" cy="1"/>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955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42900" indent="-342900" algn="just">
              <a:buClr>
                <a:schemeClr val="accent2"/>
              </a:buClr>
              <a:buAutoNum type="arabicPeriod"/>
            </a:pPr>
            <a:r>
              <a:rPr lang="en-GB" sz="1800" dirty="0">
                <a:latin typeface="Arial" panose="020B0604020202020204" pitchFamily="34" charset="0"/>
                <a:cs typeface="Arial" panose="020B0604020202020204" pitchFamily="34" charset="0"/>
              </a:rPr>
              <a:t>Construct a model for each voxel of the brain</a:t>
            </a:r>
          </a:p>
          <a:p>
            <a:pPr lvl="1" algn="just">
              <a:spcBef>
                <a:spcPts val="0"/>
              </a:spcBef>
              <a:buClr>
                <a:schemeClr val="accent2"/>
              </a:buClr>
            </a:pPr>
            <a:r>
              <a:rPr lang="en-GB" sz="1600" dirty="0">
                <a:latin typeface="Arial" panose="020B0604020202020204" pitchFamily="34" charset="0"/>
                <a:cs typeface="Arial" panose="020B0604020202020204" pitchFamily="34" charset="0"/>
              </a:rPr>
              <a:t>“Massive univariate approach”</a:t>
            </a:r>
          </a:p>
          <a:p>
            <a:pPr lvl="1" algn="just">
              <a:buClr>
                <a:schemeClr val="accent2"/>
              </a:buClr>
            </a:pPr>
            <a:r>
              <a:rPr lang="en-GB" sz="1600" dirty="0">
                <a:latin typeface="Arial" panose="020B0604020202020204" pitchFamily="34" charset="0"/>
                <a:cs typeface="Arial" panose="020B0604020202020204" pitchFamily="34" charset="0"/>
              </a:rPr>
              <a:t>Regression models (GLM) commonly used</a:t>
            </a:r>
            <a:endParaRPr lang="en-GB" sz="1600" dirty="0">
              <a:solidFill>
                <a:schemeClr val="bg1">
                  <a:lumMod val="65000"/>
                </a:schemeClr>
              </a:solidFill>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r>
              <a:rPr lang="en-GB" sz="1800" dirty="0">
                <a:latin typeface="Arial" panose="020B0604020202020204" pitchFamily="34" charset="0"/>
                <a:cs typeface="Arial" panose="020B0604020202020204" pitchFamily="34" charset="0"/>
              </a:rPr>
              <a:t>Perform a statistical test to determine whether task related activation is present in the voxel</a:t>
            </a:r>
          </a:p>
          <a:p>
            <a:pPr marL="342900" indent="-342900" algn="just">
              <a:buClr>
                <a:schemeClr val="accent2"/>
              </a:buClr>
              <a:buFont typeface="Wingdings"/>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endParaRPr lang="en-GB" sz="16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r>
              <a:rPr lang="en-GB" sz="1800" dirty="0">
                <a:latin typeface="Arial" panose="020B0604020202020204" pitchFamily="34" charset="0"/>
                <a:cs typeface="Arial" panose="020B0604020202020204" pitchFamily="34" charset="0"/>
              </a:rPr>
              <a:t>Choose an appropriate threshold for determining statistical significance</a:t>
            </a:r>
            <a:endParaRPr lang="en-GB" sz="1600" dirty="0">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Localising Activation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4</a:t>
            </a:fld>
            <a:endParaRPr lang="en-GB" dirty="0"/>
          </a:p>
        </p:txBody>
      </p:sp>
      <p:pic>
        <p:nvPicPr>
          <p:cNvPr id="11" name="Picture 10">
            <a:extLst>
              <a:ext uri="{FF2B5EF4-FFF2-40B4-BE49-F238E27FC236}">
                <a16:creationId xmlns:a16="http://schemas.microsoft.com/office/drawing/2014/main" id="{18073DEF-4CC9-0643-ADDA-9B2ABED2AEF5}"/>
              </a:ext>
            </a:extLst>
          </p:cNvPr>
          <p:cNvPicPr>
            <a:picLocks noChangeAspect="1"/>
          </p:cNvPicPr>
          <p:nvPr/>
        </p:nvPicPr>
        <p:blipFill>
          <a:blip r:embed="rId3"/>
          <a:stretch>
            <a:fillRect/>
          </a:stretch>
        </p:blipFill>
        <p:spPr>
          <a:xfrm>
            <a:off x="6675634" y="1302923"/>
            <a:ext cx="1788592" cy="1535375"/>
          </a:xfrm>
          <a:prstGeom prst="rect">
            <a:avLst/>
          </a:prstGeom>
        </p:spPr>
      </p:pic>
      <p:pic>
        <p:nvPicPr>
          <p:cNvPr id="12" name="Picture 11">
            <a:extLst>
              <a:ext uri="{FF2B5EF4-FFF2-40B4-BE49-F238E27FC236}">
                <a16:creationId xmlns:a16="http://schemas.microsoft.com/office/drawing/2014/main" id="{BC43FDF7-E71C-1B4D-9353-A7DE2FC9CCEC}"/>
              </a:ext>
            </a:extLst>
          </p:cNvPr>
          <p:cNvPicPr>
            <a:picLocks noChangeAspect="1"/>
          </p:cNvPicPr>
          <p:nvPr/>
        </p:nvPicPr>
        <p:blipFill>
          <a:blip r:embed="rId4"/>
          <a:stretch>
            <a:fillRect/>
          </a:stretch>
        </p:blipFill>
        <p:spPr>
          <a:xfrm>
            <a:off x="6675634" y="3249446"/>
            <a:ext cx="1471773" cy="1572221"/>
          </a:xfrm>
          <a:prstGeom prst="rect">
            <a:avLst/>
          </a:prstGeom>
        </p:spPr>
      </p:pic>
      <p:sp>
        <p:nvSpPr>
          <p:cNvPr id="5" name="Rectangle 4">
            <a:extLst>
              <a:ext uri="{FF2B5EF4-FFF2-40B4-BE49-F238E27FC236}">
                <a16:creationId xmlns:a16="http://schemas.microsoft.com/office/drawing/2014/main" id="{886D9458-4891-B740-B84D-8F15272B8C03}"/>
              </a:ext>
            </a:extLst>
          </p:cNvPr>
          <p:cNvSpPr/>
          <p:nvPr/>
        </p:nvSpPr>
        <p:spPr>
          <a:xfrm>
            <a:off x="6423374" y="4821667"/>
            <a:ext cx="1976291" cy="276999"/>
          </a:xfrm>
          <a:prstGeom prst="rect">
            <a:avLst/>
          </a:prstGeom>
        </p:spPr>
        <p:txBody>
          <a:bodyPr wrap="square">
            <a:spAutoFit/>
          </a:bodyPr>
          <a:lstStyle/>
          <a:p>
            <a:pPr algn="ctr"/>
            <a:r>
              <a:rPr lang="en-GB" sz="1200" dirty="0">
                <a:latin typeface="Arial" panose="020B0604020202020204" pitchFamily="34" charset="0"/>
                <a:cs typeface="Arial" panose="020B0604020202020204" pitchFamily="34" charset="0"/>
              </a:rPr>
              <a:t>Statistical parametric map</a:t>
            </a:r>
          </a:p>
        </p:txBody>
      </p:sp>
      <p:sp>
        <p:nvSpPr>
          <p:cNvPr id="6" name="Rectangle 5">
            <a:extLst>
              <a:ext uri="{FF2B5EF4-FFF2-40B4-BE49-F238E27FC236}">
                <a16:creationId xmlns:a16="http://schemas.microsoft.com/office/drawing/2014/main" id="{97D7B799-9A5F-C144-A66D-9C27ADBC5889}"/>
              </a:ext>
            </a:extLst>
          </p:cNvPr>
          <p:cNvSpPr/>
          <p:nvPr/>
        </p:nvSpPr>
        <p:spPr>
          <a:xfrm>
            <a:off x="6675632" y="2749750"/>
            <a:ext cx="1471773" cy="276999"/>
          </a:xfrm>
          <a:prstGeom prst="rect">
            <a:avLst/>
          </a:prstGeom>
        </p:spPr>
        <p:txBody>
          <a:bodyPr wrap="square">
            <a:spAutoFit/>
          </a:bodyPr>
          <a:lstStyle/>
          <a:p>
            <a:pPr algn="ctr"/>
            <a:r>
              <a:rPr lang="en-GB" sz="1200" dirty="0">
                <a:latin typeface="Arial" panose="020B0604020202020204" pitchFamily="34" charset="0"/>
                <a:cs typeface="Arial" panose="020B0604020202020204" pitchFamily="34" charset="0"/>
              </a:rPr>
              <a:t>Statistical image</a:t>
            </a:r>
          </a:p>
        </p:txBody>
      </p:sp>
    </p:spTree>
    <p:extLst>
      <p:ext uri="{BB962C8B-B14F-4D97-AF65-F5344CB8AC3E}">
        <p14:creationId xmlns:p14="http://schemas.microsoft.com/office/powerpoint/2010/main" val="15326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40</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9E19E33-ACEF-4F21-90CA-05DBAE027913}"/>
                  </a:ext>
                </a:extLst>
              </p14:cNvPr>
              <p14:cNvContentPartPr/>
              <p14:nvPr/>
            </p14:nvContentPartPr>
            <p14:xfrm>
              <a:off x="3067026" y="-130401"/>
              <a:ext cx="360" cy="360"/>
            </p14:xfrm>
          </p:contentPart>
        </mc:Choice>
        <mc:Fallback xmlns="">
          <p:pic>
            <p:nvPicPr>
              <p:cNvPr id="6" name="Ink 5">
                <a:extLst>
                  <a:ext uri="{FF2B5EF4-FFF2-40B4-BE49-F238E27FC236}">
                    <a16:creationId xmlns:a16="http://schemas.microsoft.com/office/drawing/2014/main" xmlns="" xmlns:p14="http://schemas.microsoft.com/office/powerpoint/2010/main" id="{79E19E33-ACEF-4F21-90CA-05DBAE027913}"/>
                  </a:ext>
                </a:extLst>
              </p:cNvPr>
              <p:cNvPicPr/>
              <p:nvPr/>
            </p:nvPicPr>
            <p:blipFill>
              <a:blip r:embed="rId4"/>
              <a:stretch>
                <a:fillRect/>
              </a:stretch>
            </p:blipFill>
            <p:spPr>
              <a:xfrm>
                <a:off x="3058386" y="-139041"/>
                <a:ext cx="18000" cy="18000"/>
              </a:xfrm>
              <a:prstGeom prst="rect">
                <a:avLst/>
              </a:prstGeom>
            </p:spPr>
          </p:pic>
        </mc:Fallback>
      </mc:AlternateContent>
      <p:grpSp>
        <p:nvGrpSpPr>
          <p:cNvPr id="7" name="Group 6">
            <a:extLst>
              <a:ext uri="{FF2B5EF4-FFF2-40B4-BE49-F238E27FC236}">
                <a16:creationId xmlns:a16="http://schemas.microsoft.com/office/drawing/2014/main" id="{1AF1AB19-F569-43A3-9E01-B7C8ABD8D3BF}"/>
              </a:ext>
            </a:extLst>
          </p:cNvPr>
          <p:cNvGrpSpPr/>
          <p:nvPr/>
        </p:nvGrpSpPr>
        <p:grpSpPr>
          <a:xfrm>
            <a:off x="588669" y="1081653"/>
            <a:ext cx="7966662" cy="3559695"/>
            <a:chOff x="1005637" y="1081653"/>
            <a:chExt cx="7966662" cy="3559695"/>
          </a:xfrm>
        </p:grpSpPr>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318567" y="2898540"/>
              <a:ext cx="21464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grpSp>
          <p:nvGrpSpPr>
            <p:cNvPr id="16" name="Group 15">
              <a:extLst>
                <a:ext uri="{FF2B5EF4-FFF2-40B4-BE49-F238E27FC236}">
                  <a16:creationId xmlns:a16="http://schemas.microsoft.com/office/drawing/2014/main" id="{FBCEEF14-D54C-4FB6-B211-57BE25BAA0F3}"/>
                </a:ext>
              </a:extLst>
            </p:cNvPr>
            <p:cNvGrpSpPr/>
            <p:nvPr/>
          </p:nvGrpSpPr>
          <p:grpSpPr>
            <a:xfrm>
              <a:off x="3208390" y="1442254"/>
              <a:ext cx="2366208" cy="2396614"/>
              <a:chOff x="2933985" y="1159491"/>
              <a:chExt cx="2366208" cy="2396614"/>
            </a:xfrm>
          </p:grpSpPr>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985" y="1159491"/>
                <a:ext cx="2366208" cy="2396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17241" y="1736453"/>
                <a:ext cx="1228749" cy="124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7">
                <a:extLst>
                  <a:ext uri="{FF2B5EF4-FFF2-40B4-BE49-F238E27FC236}">
                    <a16:creationId xmlns:a16="http://schemas.microsoft.com/office/drawing/2014/main" id="{0DFFFAD8-95E5-4CC5-90CC-3CA3B9F2F7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18164" y="1529613"/>
                <a:ext cx="1433968" cy="144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F9035347-0657-4A38-A239-45E74C242881}"/>
                </a:ext>
              </a:extLst>
            </p:cNvPr>
            <p:cNvSpPr txBox="1">
              <a:spLocks noChangeArrowheads="1"/>
            </p:cNvSpPr>
            <p:nvPr/>
          </p:nvSpPr>
          <p:spPr bwMode="auto">
            <a:xfrm>
              <a:off x="1005637" y="2240450"/>
              <a:ext cx="16710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H="1">
              <a:off x="4640539" y="3099406"/>
              <a:ext cx="1778124" cy="1"/>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a:extLst>
                <a:ext uri="{FF2B5EF4-FFF2-40B4-BE49-F238E27FC236}">
                  <a16:creationId xmlns:a16="http://schemas.microsoft.com/office/drawing/2014/main" id="{4703C038-214A-4602-9D48-7B5EE18ED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771" y="2795259"/>
              <a:ext cx="1117950" cy="1676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9B6BB78-2FDA-411C-ADCB-8680A86B00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84044" y="3453348"/>
              <a:ext cx="1135588" cy="118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 name="Freeform: Shape 44">
              <a:extLst>
                <a:ext uri="{FF2B5EF4-FFF2-40B4-BE49-F238E27FC236}">
                  <a16:creationId xmlns:a16="http://schemas.microsoft.com/office/drawing/2014/main" id="{59BE726E-510B-4384-AAAF-F8E795C0A88B}"/>
                </a:ext>
              </a:extLst>
            </p:cNvPr>
            <p:cNvSpPr/>
            <p:nvPr/>
          </p:nvSpPr>
          <p:spPr>
            <a:xfrm>
              <a:off x="3641128" y="1873747"/>
              <a:ext cx="1095922" cy="1286266"/>
            </a:xfrm>
            <a:custGeom>
              <a:avLst/>
              <a:gdLst>
                <a:gd name="connsiteX0" fmla="*/ 0 w 1095704"/>
                <a:gd name="connsiteY0" fmla="*/ 228600 h 1292772"/>
                <a:gd name="connsiteX1" fmla="*/ 15766 w 1095704"/>
                <a:gd name="connsiteY1" fmla="*/ 677917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28600 h 1292772"/>
                <a:gd name="connsiteX0" fmla="*/ 0 w 1141423"/>
                <a:gd name="connsiteY0" fmla="*/ 212834 h 1292772"/>
                <a:gd name="connsiteX1" fmla="*/ 61485 w 1141423"/>
                <a:gd name="connsiteY1" fmla="*/ 677917 h 1292772"/>
                <a:gd name="connsiteX2" fmla="*/ 297968 w 1141423"/>
                <a:gd name="connsiteY2" fmla="*/ 677917 h 1292772"/>
                <a:gd name="connsiteX3" fmla="*/ 286143 w 1141423"/>
                <a:gd name="connsiteY3" fmla="*/ 1079938 h 1292772"/>
                <a:gd name="connsiteX4" fmla="*/ 518685 w 1141423"/>
                <a:gd name="connsiteY4" fmla="*/ 1072055 h 1292772"/>
                <a:gd name="connsiteX5" fmla="*/ 514743 w 1141423"/>
                <a:gd name="connsiteY5" fmla="*/ 1292772 h 1292772"/>
                <a:gd name="connsiteX6" fmla="*/ 778816 w 1141423"/>
                <a:gd name="connsiteY6" fmla="*/ 1277007 h 1292772"/>
                <a:gd name="connsiteX7" fmla="*/ 766992 w 1141423"/>
                <a:gd name="connsiteY7" fmla="*/ 1095703 h 1292772"/>
                <a:gd name="connsiteX8" fmla="*/ 1141423 w 1141423"/>
                <a:gd name="connsiteY8" fmla="*/ 1079938 h 1292772"/>
                <a:gd name="connsiteX9" fmla="*/ 1125657 w 1141423"/>
                <a:gd name="connsiteY9" fmla="*/ 429610 h 1292772"/>
                <a:gd name="connsiteX10" fmla="*/ 920705 w 1141423"/>
                <a:gd name="connsiteY10" fmla="*/ 421727 h 1292772"/>
                <a:gd name="connsiteX11" fmla="*/ 928588 w 1141423"/>
                <a:gd name="connsiteY11" fmla="*/ 0 h 1292772"/>
                <a:gd name="connsiteX12" fmla="*/ 467447 w 1141423"/>
                <a:gd name="connsiteY12" fmla="*/ 7883 h 1292772"/>
                <a:gd name="connsiteX13" fmla="*/ 487154 w 1141423"/>
                <a:gd name="connsiteY13" fmla="*/ 457200 h 1292772"/>
                <a:gd name="connsiteX14" fmla="*/ 278261 w 1141423"/>
                <a:gd name="connsiteY14" fmla="*/ 445376 h 1292772"/>
                <a:gd name="connsiteX15" fmla="*/ 270378 w 1141423"/>
                <a:gd name="connsiteY15" fmla="*/ 201010 h 1292772"/>
                <a:gd name="connsiteX16" fmla="*/ 0 w 1141423"/>
                <a:gd name="connsiteY16" fmla="*/ 212834 h 1292772"/>
                <a:gd name="connsiteX0" fmla="*/ 0 w 1095704"/>
                <a:gd name="connsiteY0" fmla="*/ 201080 h 1292772"/>
                <a:gd name="connsiteX1" fmla="*/ 15766 w 1095704"/>
                <a:gd name="connsiteY1" fmla="*/ 677917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01080 h 1292772"/>
                <a:gd name="connsiteX0" fmla="*/ 45719 w 1141423"/>
                <a:gd name="connsiteY0" fmla="*/ 201080 h 1292772"/>
                <a:gd name="connsiteX1" fmla="*/ 0 w 1141423"/>
                <a:gd name="connsiteY1" fmla="*/ 687217 h 1292772"/>
                <a:gd name="connsiteX2" fmla="*/ 297968 w 1141423"/>
                <a:gd name="connsiteY2" fmla="*/ 677917 h 1292772"/>
                <a:gd name="connsiteX3" fmla="*/ 286143 w 1141423"/>
                <a:gd name="connsiteY3" fmla="*/ 1079938 h 1292772"/>
                <a:gd name="connsiteX4" fmla="*/ 518685 w 1141423"/>
                <a:gd name="connsiteY4" fmla="*/ 1072055 h 1292772"/>
                <a:gd name="connsiteX5" fmla="*/ 514743 w 1141423"/>
                <a:gd name="connsiteY5" fmla="*/ 1292772 h 1292772"/>
                <a:gd name="connsiteX6" fmla="*/ 778816 w 1141423"/>
                <a:gd name="connsiteY6" fmla="*/ 1277007 h 1292772"/>
                <a:gd name="connsiteX7" fmla="*/ 766992 w 1141423"/>
                <a:gd name="connsiteY7" fmla="*/ 1095703 h 1292772"/>
                <a:gd name="connsiteX8" fmla="*/ 1141423 w 1141423"/>
                <a:gd name="connsiteY8" fmla="*/ 1079938 h 1292772"/>
                <a:gd name="connsiteX9" fmla="*/ 1125657 w 1141423"/>
                <a:gd name="connsiteY9" fmla="*/ 429610 h 1292772"/>
                <a:gd name="connsiteX10" fmla="*/ 920705 w 1141423"/>
                <a:gd name="connsiteY10" fmla="*/ 421727 h 1292772"/>
                <a:gd name="connsiteX11" fmla="*/ 928588 w 1141423"/>
                <a:gd name="connsiteY11" fmla="*/ 0 h 1292772"/>
                <a:gd name="connsiteX12" fmla="*/ 467447 w 1141423"/>
                <a:gd name="connsiteY12" fmla="*/ 7883 h 1292772"/>
                <a:gd name="connsiteX13" fmla="*/ 487154 w 1141423"/>
                <a:gd name="connsiteY13" fmla="*/ 457200 h 1292772"/>
                <a:gd name="connsiteX14" fmla="*/ 278261 w 1141423"/>
                <a:gd name="connsiteY14" fmla="*/ 445376 h 1292772"/>
                <a:gd name="connsiteX15" fmla="*/ 270378 w 1141423"/>
                <a:gd name="connsiteY15" fmla="*/ 201010 h 1292772"/>
                <a:gd name="connsiteX16" fmla="*/ 45719 w 1141423"/>
                <a:gd name="connsiteY16" fmla="*/ 201080 h 1292772"/>
                <a:gd name="connsiteX0" fmla="*/ 0 w 1095704"/>
                <a:gd name="connsiteY0" fmla="*/ 201080 h 1292772"/>
                <a:gd name="connsiteX1" fmla="*/ 5209 w 1095704"/>
                <a:gd name="connsiteY1" fmla="*/ 680272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01080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36433 w 1090702"/>
                <a:gd name="connsiteY13" fmla="*/ 457200 h 1292772"/>
                <a:gd name="connsiteX14" fmla="*/ 227540 w 1090702"/>
                <a:gd name="connsiteY14" fmla="*/ 445376 h 1292772"/>
                <a:gd name="connsiteX15" fmla="*/ 219657 w 1090702"/>
                <a:gd name="connsiteY15" fmla="*/ 201010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36433 w 1090702"/>
                <a:gd name="connsiteY13" fmla="*/ 457200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20229 w 1090702"/>
                <a:gd name="connsiteY13" fmla="*/ 445626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674852 w 1090702"/>
                <a:gd name="connsiteY6" fmla="*/ 1290896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20229 w 1090702"/>
                <a:gd name="connsiteY13" fmla="*/ 445626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67964 w 1090702"/>
                <a:gd name="connsiteY4" fmla="*/ 1072055 h 1290896"/>
                <a:gd name="connsiteX5" fmla="*/ 429298 w 1090702"/>
                <a:gd name="connsiteY5" fmla="*/ 1285827 h 1290896"/>
                <a:gd name="connsiteX6" fmla="*/ 674852 w 1090702"/>
                <a:gd name="connsiteY6" fmla="*/ 1290896 h 1290896"/>
                <a:gd name="connsiteX7" fmla="*/ 716271 w 1090702"/>
                <a:gd name="connsiteY7" fmla="*/ 109570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42500 w 1090702"/>
                <a:gd name="connsiteY4" fmla="*/ 1081315 h 1290896"/>
                <a:gd name="connsiteX5" fmla="*/ 429298 w 1090702"/>
                <a:gd name="connsiteY5" fmla="*/ 1285827 h 1290896"/>
                <a:gd name="connsiteX6" fmla="*/ 674852 w 1090702"/>
                <a:gd name="connsiteY6" fmla="*/ 1290896 h 1290896"/>
                <a:gd name="connsiteX7" fmla="*/ 716271 w 1090702"/>
                <a:gd name="connsiteY7" fmla="*/ 109570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42500 w 1090702"/>
                <a:gd name="connsiteY4" fmla="*/ 1081315 h 1290896"/>
                <a:gd name="connsiteX5" fmla="*/ 429298 w 1090702"/>
                <a:gd name="connsiteY5" fmla="*/ 1285827 h 1290896"/>
                <a:gd name="connsiteX6" fmla="*/ 674852 w 1090702"/>
                <a:gd name="connsiteY6" fmla="*/ 1290896 h 1290896"/>
                <a:gd name="connsiteX7" fmla="*/ 669972 w 1090702"/>
                <a:gd name="connsiteY7" fmla="*/ 110033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26544 h 1286266"/>
                <a:gd name="connsiteX1" fmla="*/ 207 w 1090702"/>
                <a:gd name="connsiteY1" fmla="*/ 675642 h 1286266"/>
                <a:gd name="connsiteX2" fmla="*/ 247247 w 1090702"/>
                <a:gd name="connsiteY2" fmla="*/ 673287 h 1286266"/>
                <a:gd name="connsiteX3" fmla="*/ 235422 w 1090702"/>
                <a:gd name="connsiteY3" fmla="*/ 1075308 h 1286266"/>
                <a:gd name="connsiteX4" fmla="*/ 442500 w 1090702"/>
                <a:gd name="connsiteY4" fmla="*/ 1076685 h 1286266"/>
                <a:gd name="connsiteX5" fmla="*/ 429298 w 1090702"/>
                <a:gd name="connsiteY5" fmla="*/ 1281197 h 1286266"/>
                <a:gd name="connsiteX6" fmla="*/ 674852 w 1090702"/>
                <a:gd name="connsiteY6" fmla="*/ 1286266 h 1286266"/>
                <a:gd name="connsiteX7" fmla="*/ 669972 w 1090702"/>
                <a:gd name="connsiteY7" fmla="*/ 1095703 h 1286266"/>
                <a:gd name="connsiteX8" fmla="*/ 1090702 w 1090702"/>
                <a:gd name="connsiteY8" fmla="*/ 1075308 h 1286266"/>
                <a:gd name="connsiteX9" fmla="*/ 1074936 w 1090702"/>
                <a:gd name="connsiteY9" fmla="*/ 424980 h 1286266"/>
                <a:gd name="connsiteX10" fmla="*/ 869984 w 1090702"/>
                <a:gd name="connsiteY10" fmla="*/ 417097 h 1286266"/>
                <a:gd name="connsiteX11" fmla="*/ 870922 w 1090702"/>
                <a:gd name="connsiteY11" fmla="*/ 0 h 1286266"/>
                <a:gd name="connsiteX12" fmla="*/ 416726 w 1090702"/>
                <a:gd name="connsiteY12" fmla="*/ 3253 h 1286266"/>
                <a:gd name="connsiteX13" fmla="*/ 420229 w 1090702"/>
                <a:gd name="connsiteY13" fmla="*/ 440996 h 1286266"/>
                <a:gd name="connsiteX14" fmla="*/ 227540 w 1090702"/>
                <a:gd name="connsiteY14" fmla="*/ 440746 h 1286266"/>
                <a:gd name="connsiteX15" fmla="*/ 224287 w 1090702"/>
                <a:gd name="connsiteY15" fmla="*/ 221844 h 1286266"/>
                <a:gd name="connsiteX16" fmla="*/ 6573 w 1090702"/>
                <a:gd name="connsiteY16" fmla="*/ 226544 h 1286266"/>
                <a:gd name="connsiteX0" fmla="*/ 6573 w 1102276"/>
                <a:gd name="connsiteY0" fmla="*/ 226544 h 1286266"/>
                <a:gd name="connsiteX1" fmla="*/ 207 w 1102276"/>
                <a:gd name="connsiteY1" fmla="*/ 675642 h 1286266"/>
                <a:gd name="connsiteX2" fmla="*/ 247247 w 1102276"/>
                <a:gd name="connsiteY2" fmla="*/ 673287 h 1286266"/>
                <a:gd name="connsiteX3" fmla="*/ 235422 w 1102276"/>
                <a:gd name="connsiteY3" fmla="*/ 1075308 h 1286266"/>
                <a:gd name="connsiteX4" fmla="*/ 442500 w 1102276"/>
                <a:gd name="connsiteY4" fmla="*/ 1076685 h 1286266"/>
                <a:gd name="connsiteX5" fmla="*/ 429298 w 1102276"/>
                <a:gd name="connsiteY5" fmla="*/ 1281197 h 1286266"/>
                <a:gd name="connsiteX6" fmla="*/ 674852 w 1102276"/>
                <a:gd name="connsiteY6" fmla="*/ 1286266 h 1286266"/>
                <a:gd name="connsiteX7" fmla="*/ 669972 w 1102276"/>
                <a:gd name="connsiteY7" fmla="*/ 1095703 h 1286266"/>
                <a:gd name="connsiteX8" fmla="*/ 1102276 w 1102276"/>
                <a:gd name="connsiteY8" fmla="*/ 1105402 h 1286266"/>
                <a:gd name="connsiteX9" fmla="*/ 1074936 w 1102276"/>
                <a:gd name="connsiteY9" fmla="*/ 424980 h 1286266"/>
                <a:gd name="connsiteX10" fmla="*/ 869984 w 1102276"/>
                <a:gd name="connsiteY10" fmla="*/ 417097 h 1286266"/>
                <a:gd name="connsiteX11" fmla="*/ 870922 w 1102276"/>
                <a:gd name="connsiteY11" fmla="*/ 0 h 1286266"/>
                <a:gd name="connsiteX12" fmla="*/ 416726 w 1102276"/>
                <a:gd name="connsiteY12" fmla="*/ 3253 h 1286266"/>
                <a:gd name="connsiteX13" fmla="*/ 420229 w 1102276"/>
                <a:gd name="connsiteY13" fmla="*/ 440996 h 1286266"/>
                <a:gd name="connsiteX14" fmla="*/ 227540 w 1102276"/>
                <a:gd name="connsiteY14" fmla="*/ 440746 h 1286266"/>
                <a:gd name="connsiteX15" fmla="*/ 224287 w 1102276"/>
                <a:gd name="connsiteY15" fmla="*/ 221844 h 1286266"/>
                <a:gd name="connsiteX16" fmla="*/ 6573 w 1102276"/>
                <a:gd name="connsiteY16" fmla="*/ 226544 h 1286266"/>
                <a:gd name="connsiteX0" fmla="*/ 6573 w 1086071"/>
                <a:gd name="connsiteY0" fmla="*/ 226544 h 1286266"/>
                <a:gd name="connsiteX1" fmla="*/ 207 w 1086071"/>
                <a:gd name="connsiteY1" fmla="*/ 675642 h 1286266"/>
                <a:gd name="connsiteX2" fmla="*/ 247247 w 1086071"/>
                <a:gd name="connsiteY2" fmla="*/ 673287 h 1286266"/>
                <a:gd name="connsiteX3" fmla="*/ 235422 w 1086071"/>
                <a:gd name="connsiteY3" fmla="*/ 1075308 h 1286266"/>
                <a:gd name="connsiteX4" fmla="*/ 442500 w 1086071"/>
                <a:gd name="connsiteY4" fmla="*/ 1076685 h 1286266"/>
                <a:gd name="connsiteX5" fmla="*/ 429298 w 1086071"/>
                <a:gd name="connsiteY5" fmla="*/ 1281197 h 1286266"/>
                <a:gd name="connsiteX6" fmla="*/ 674852 w 1086071"/>
                <a:gd name="connsiteY6" fmla="*/ 1286266 h 1286266"/>
                <a:gd name="connsiteX7" fmla="*/ 669972 w 1086071"/>
                <a:gd name="connsiteY7" fmla="*/ 1095703 h 1286266"/>
                <a:gd name="connsiteX8" fmla="*/ 1086071 w 1086071"/>
                <a:gd name="connsiteY8" fmla="*/ 1103087 h 1286266"/>
                <a:gd name="connsiteX9" fmla="*/ 1074936 w 1086071"/>
                <a:gd name="connsiteY9" fmla="*/ 424980 h 1286266"/>
                <a:gd name="connsiteX10" fmla="*/ 869984 w 1086071"/>
                <a:gd name="connsiteY10" fmla="*/ 417097 h 1286266"/>
                <a:gd name="connsiteX11" fmla="*/ 870922 w 1086071"/>
                <a:gd name="connsiteY11" fmla="*/ 0 h 1286266"/>
                <a:gd name="connsiteX12" fmla="*/ 416726 w 1086071"/>
                <a:gd name="connsiteY12" fmla="*/ 3253 h 1286266"/>
                <a:gd name="connsiteX13" fmla="*/ 420229 w 1086071"/>
                <a:gd name="connsiteY13" fmla="*/ 440996 h 1286266"/>
                <a:gd name="connsiteX14" fmla="*/ 227540 w 1086071"/>
                <a:gd name="connsiteY14" fmla="*/ 440746 h 1286266"/>
                <a:gd name="connsiteX15" fmla="*/ 224287 w 1086071"/>
                <a:gd name="connsiteY15" fmla="*/ 221844 h 1286266"/>
                <a:gd name="connsiteX16" fmla="*/ 6573 w 1086071"/>
                <a:gd name="connsiteY16" fmla="*/ 226544 h 1286266"/>
                <a:gd name="connsiteX0" fmla="*/ 6573 w 1095770"/>
                <a:gd name="connsiteY0" fmla="*/ 226544 h 1286266"/>
                <a:gd name="connsiteX1" fmla="*/ 207 w 1095770"/>
                <a:gd name="connsiteY1" fmla="*/ 675642 h 1286266"/>
                <a:gd name="connsiteX2" fmla="*/ 247247 w 1095770"/>
                <a:gd name="connsiteY2" fmla="*/ 673287 h 1286266"/>
                <a:gd name="connsiteX3" fmla="*/ 235422 w 1095770"/>
                <a:gd name="connsiteY3" fmla="*/ 1075308 h 1286266"/>
                <a:gd name="connsiteX4" fmla="*/ 442500 w 1095770"/>
                <a:gd name="connsiteY4" fmla="*/ 1076685 h 1286266"/>
                <a:gd name="connsiteX5" fmla="*/ 429298 w 1095770"/>
                <a:gd name="connsiteY5" fmla="*/ 1281197 h 1286266"/>
                <a:gd name="connsiteX6" fmla="*/ 674852 w 1095770"/>
                <a:gd name="connsiteY6" fmla="*/ 1286266 h 1286266"/>
                <a:gd name="connsiteX7" fmla="*/ 669972 w 1095770"/>
                <a:gd name="connsiteY7" fmla="*/ 1095703 h 1286266"/>
                <a:gd name="connsiteX8" fmla="*/ 1086071 w 1095770"/>
                <a:gd name="connsiteY8" fmla="*/ 1103087 h 1286266"/>
                <a:gd name="connsiteX9" fmla="*/ 1095770 w 1095770"/>
                <a:gd name="connsiteY9" fmla="*/ 420350 h 1286266"/>
                <a:gd name="connsiteX10" fmla="*/ 869984 w 1095770"/>
                <a:gd name="connsiteY10" fmla="*/ 417097 h 1286266"/>
                <a:gd name="connsiteX11" fmla="*/ 870922 w 1095770"/>
                <a:gd name="connsiteY11" fmla="*/ 0 h 1286266"/>
                <a:gd name="connsiteX12" fmla="*/ 416726 w 1095770"/>
                <a:gd name="connsiteY12" fmla="*/ 3253 h 1286266"/>
                <a:gd name="connsiteX13" fmla="*/ 420229 w 1095770"/>
                <a:gd name="connsiteY13" fmla="*/ 440996 h 1286266"/>
                <a:gd name="connsiteX14" fmla="*/ 227540 w 1095770"/>
                <a:gd name="connsiteY14" fmla="*/ 440746 h 1286266"/>
                <a:gd name="connsiteX15" fmla="*/ 224287 w 1095770"/>
                <a:gd name="connsiteY15" fmla="*/ 221844 h 1286266"/>
                <a:gd name="connsiteX16" fmla="*/ 6573 w 1095770"/>
                <a:gd name="connsiteY16" fmla="*/ 226544 h 1286266"/>
                <a:gd name="connsiteX0" fmla="*/ 2095 w 1095922"/>
                <a:gd name="connsiteY0" fmla="*/ 226544 h 1286266"/>
                <a:gd name="connsiteX1" fmla="*/ 359 w 1095922"/>
                <a:gd name="connsiteY1" fmla="*/ 675642 h 1286266"/>
                <a:gd name="connsiteX2" fmla="*/ 247399 w 1095922"/>
                <a:gd name="connsiteY2" fmla="*/ 673287 h 1286266"/>
                <a:gd name="connsiteX3" fmla="*/ 235574 w 1095922"/>
                <a:gd name="connsiteY3" fmla="*/ 1075308 h 1286266"/>
                <a:gd name="connsiteX4" fmla="*/ 442652 w 1095922"/>
                <a:gd name="connsiteY4" fmla="*/ 1076685 h 1286266"/>
                <a:gd name="connsiteX5" fmla="*/ 429450 w 1095922"/>
                <a:gd name="connsiteY5" fmla="*/ 1281197 h 1286266"/>
                <a:gd name="connsiteX6" fmla="*/ 675004 w 1095922"/>
                <a:gd name="connsiteY6" fmla="*/ 1286266 h 1286266"/>
                <a:gd name="connsiteX7" fmla="*/ 670124 w 1095922"/>
                <a:gd name="connsiteY7" fmla="*/ 1095703 h 1286266"/>
                <a:gd name="connsiteX8" fmla="*/ 1086223 w 1095922"/>
                <a:gd name="connsiteY8" fmla="*/ 1103087 h 1286266"/>
                <a:gd name="connsiteX9" fmla="*/ 1095922 w 1095922"/>
                <a:gd name="connsiteY9" fmla="*/ 420350 h 1286266"/>
                <a:gd name="connsiteX10" fmla="*/ 870136 w 1095922"/>
                <a:gd name="connsiteY10" fmla="*/ 417097 h 1286266"/>
                <a:gd name="connsiteX11" fmla="*/ 871074 w 1095922"/>
                <a:gd name="connsiteY11" fmla="*/ 0 h 1286266"/>
                <a:gd name="connsiteX12" fmla="*/ 416878 w 1095922"/>
                <a:gd name="connsiteY12" fmla="*/ 3253 h 1286266"/>
                <a:gd name="connsiteX13" fmla="*/ 420381 w 1095922"/>
                <a:gd name="connsiteY13" fmla="*/ 440996 h 1286266"/>
                <a:gd name="connsiteX14" fmla="*/ 227692 w 1095922"/>
                <a:gd name="connsiteY14" fmla="*/ 440746 h 1286266"/>
                <a:gd name="connsiteX15" fmla="*/ 224439 w 1095922"/>
                <a:gd name="connsiteY15" fmla="*/ 221844 h 1286266"/>
                <a:gd name="connsiteX16" fmla="*/ 2095 w 1095922"/>
                <a:gd name="connsiteY16" fmla="*/ 226544 h 12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922" h="1286266">
                  <a:moveTo>
                    <a:pt x="2095" y="226544"/>
                  </a:moveTo>
                  <a:cubicBezTo>
                    <a:pt x="3831" y="386275"/>
                    <a:pt x="-1377" y="515911"/>
                    <a:pt x="359" y="675642"/>
                  </a:cubicBezTo>
                  <a:lnTo>
                    <a:pt x="247399" y="673287"/>
                  </a:lnTo>
                  <a:lnTo>
                    <a:pt x="235574" y="1075308"/>
                  </a:lnTo>
                  <a:lnTo>
                    <a:pt x="442652" y="1076685"/>
                  </a:lnTo>
                  <a:lnTo>
                    <a:pt x="429450" y="1281197"/>
                  </a:lnTo>
                  <a:lnTo>
                    <a:pt x="675004" y="1286266"/>
                  </a:lnTo>
                  <a:lnTo>
                    <a:pt x="670124" y="1095703"/>
                  </a:lnTo>
                  <a:lnTo>
                    <a:pt x="1086223" y="1103087"/>
                  </a:lnTo>
                  <a:lnTo>
                    <a:pt x="1095922" y="420350"/>
                  </a:lnTo>
                  <a:lnTo>
                    <a:pt x="870136" y="417097"/>
                  </a:lnTo>
                  <a:cubicBezTo>
                    <a:pt x="870449" y="278065"/>
                    <a:pt x="870761" y="139032"/>
                    <a:pt x="871074" y="0"/>
                  </a:cubicBezTo>
                  <a:lnTo>
                    <a:pt x="416878" y="3253"/>
                  </a:lnTo>
                  <a:cubicBezTo>
                    <a:pt x="418046" y="149167"/>
                    <a:pt x="419213" y="295082"/>
                    <a:pt x="420381" y="440996"/>
                  </a:cubicBezTo>
                  <a:lnTo>
                    <a:pt x="227692" y="440746"/>
                  </a:lnTo>
                  <a:cubicBezTo>
                    <a:pt x="226608" y="367779"/>
                    <a:pt x="225523" y="294811"/>
                    <a:pt x="224439" y="221844"/>
                  </a:cubicBezTo>
                  <a:lnTo>
                    <a:pt x="2095" y="226544"/>
                  </a:lnTo>
                  <a:close/>
                </a:path>
              </a:pathLst>
            </a:custGeom>
            <a:noFill/>
            <a:ln w="38100" cap="flat">
              <a:solidFill>
                <a:srgbClr val="06FD0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2">
              <a:extLst>
                <a:ext uri="{FF2B5EF4-FFF2-40B4-BE49-F238E27FC236}">
                  <a16:creationId xmlns:a16="http://schemas.microsoft.com/office/drawing/2014/main" id="{80E5808E-4DFD-4095-83C5-D5D2E9722D4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65707" t="36643" r="23966" b="44610"/>
            <a:stretch/>
          </p:blipFill>
          <p:spPr bwMode="auto">
            <a:xfrm>
              <a:off x="6682924" y="1545243"/>
              <a:ext cx="1137829" cy="1188000"/>
            </a:xfrm>
            <a:prstGeom prst="rect">
              <a:avLst/>
            </a:prstGeom>
            <a:noFill/>
            <a:ln w="190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0" name="Straight Arrow Connector 49">
              <a:extLst>
                <a:ext uri="{FF2B5EF4-FFF2-40B4-BE49-F238E27FC236}">
                  <a16:creationId xmlns:a16="http://schemas.microsoft.com/office/drawing/2014/main" id="{B38BE995-FEE1-4089-89E9-C957BCFDA5A7}"/>
                </a:ext>
              </a:extLst>
            </p:cNvPr>
            <p:cNvCxnSpPr>
              <a:cxnSpLocks/>
            </p:cNvCxnSpPr>
            <p:nvPr/>
          </p:nvCxnSpPr>
          <p:spPr>
            <a:xfrm flipH="1">
              <a:off x="4604216" y="1906789"/>
              <a:ext cx="1778124" cy="1"/>
            </a:xfrm>
            <a:prstGeom prst="straightConnector1">
              <a:avLst/>
            </a:prstGeom>
            <a:ln w="38100">
              <a:solidFill>
                <a:srgbClr val="06FD05"/>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90DE1A5-6CEE-4433-ACF9-CB4CA0B5B569}"/>
                </a:ext>
              </a:extLst>
            </p:cNvPr>
            <p:cNvSpPr txBox="1">
              <a:spLocks noChangeArrowheads="1"/>
            </p:cNvSpPr>
            <p:nvPr/>
          </p:nvSpPr>
          <p:spPr bwMode="auto">
            <a:xfrm>
              <a:off x="5531378" y="1081653"/>
              <a:ext cx="34409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06FD05"/>
                  </a:solidFill>
                </a:rPr>
                <a:t>Independent-data ROI</a:t>
              </a:r>
            </a:p>
          </p:txBody>
        </p:sp>
        <p:cxnSp>
          <p:nvCxnSpPr>
            <p:cNvPr id="12" name="Straight Arrow Connector 11">
              <a:extLst>
                <a:ext uri="{FF2B5EF4-FFF2-40B4-BE49-F238E27FC236}">
                  <a16:creationId xmlns:a16="http://schemas.microsoft.com/office/drawing/2014/main" id="{DEBBD9A2-E5CA-4915-A505-F1293EE59B1A}"/>
                </a:ext>
              </a:extLst>
            </p:cNvPr>
            <p:cNvCxnSpPr>
              <a:cxnSpLocks/>
            </p:cNvCxnSpPr>
            <p:nvPr/>
          </p:nvCxnSpPr>
          <p:spPr>
            <a:xfrm>
              <a:off x="2640343" y="2436634"/>
              <a:ext cx="1080000" cy="1"/>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285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967736"/>
            <a:ext cx="8275752" cy="240038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What went wrong?!</a:t>
            </a: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Selection contrast: A - D</a:t>
            </a:r>
          </a:p>
          <a:p>
            <a:pPr marL="0" indent="0">
              <a:spcAft>
                <a:spcPts val="600"/>
              </a:spcAft>
              <a:buClr>
                <a:schemeClr val="accent2"/>
              </a:buClr>
              <a:buNone/>
            </a:pP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c</a:t>
            </a:r>
            <a:r>
              <a:rPr lang="en-US" sz="1900" i="1" baseline="-25000" dirty="0" err="1">
                <a:latin typeface="Times New Roman" pitchFamily="18" charset="0"/>
                <a:cs typeface="Times New Roman" pitchFamily="18" charset="0"/>
              </a:rPr>
              <a:t>selection</a:t>
            </a:r>
            <a:r>
              <a:rPr lang="en-US" sz="1900" dirty="0">
                <a:latin typeface="Times New Roman" pitchFamily="18" charset="0"/>
                <a:cs typeface="Times New Roman" pitchFamily="18" charset="0"/>
              </a:rPr>
              <a:t>= [1 0 0 -1]</a:t>
            </a:r>
            <a:r>
              <a:rPr lang="en-US" sz="1900" b="1" baseline="30000" dirty="0">
                <a:latin typeface="Times New Roman" pitchFamily="18" charset="0"/>
                <a:cs typeface="Times New Roman" pitchFamily="18" charset="0"/>
              </a:rPr>
              <a:t>T</a:t>
            </a:r>
            <a:endParaRPr lang="en-GB" sz="19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Test contrast: A - B</a:t>
            </a: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a:t>
            </a:r>
            <a:r>
              <a:rPr lang="en-US" sz="1900" b="1" dirty="0" err="1">
                <a:latin typeface="Times New Roman" pitchFamily="18" charset="0"/>
                <a:cs typeface="Times New Roman" pitchFamily="18" charset="0"/>
              </a:rPr>
              <a:t>c</a:t>
            </a:r>
            <a:r>
              <a:rPr lang="en-US" sz="1900" i="1" baseline="-25000" dirty="0" err="1">
                <a:latin typeface="Times New Roman" pitchFamily="18" charset="0"/>
                <a:cs typeface="Times New Roman" pitchFamily="18" charset="0"/>
              </a:rPr>
              <a:t>test</a:t>
            </a:r>
            <a:r>
              <a:rPr lang="en-US" sz="1900" dirty="0">
                <a:latin typeface="Times New Roman" pitchFamily="18" charset="0"/>
                <a:cs typeface="Times New Roman" pitchFamily="18" charset="0"/>
              </a:rPr>
              <a:t>= [1 -1 0 0]</a:t>
            </a:r>
            <a:r>
              <a:rPr lang="en-US" sz="1900" b="1" baseline="30000" dirty="0">
                <a:latin typeface="Times New Roman" pitchFamily="18" charset="0"/>
                <a:cs typeface="Times New Roman" pitchFamily="18" charset="0"/>
              </a:rPr>
              <a:t>T</a:t>
            </a:r>
            <a:endParaRPr lang="en-GB" sz="19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FA17E0E1-7625-4915-8D31-6E9B6E57AF94}"/>
              </a:ext>
            </a:extLst>
          </p:cNvPr>
          <p:cNvSpPr txBox="1">
            <a:spLocks/>
          </p:cNvSpPr>
          <p:nvPr/>
        </p:nvSpPr>
        <p:spPr>
          <a:xfrm>
            <a:off x="269573" y="3366104"/>
            <a:ext cx="8275752" cy="159276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Aft>
                <a:spcPts val="600"/>
              </a:spcAft>
              <a:buClr>
                <a:schemeClr val="accent2"/>
              </a:buClr>
            </a:pPr>
            <a:r>
              <a:rPr lang="en-GB" sz="1800" dirty="0">
                <a:latin typeface="Arial" panose="020B0604020202020204" pitchFamily="34" charset="0"/>
                <a:cs typeface="Arial" panose="020B0604020202020204" pitchFamily="34" charset="0"/>
              </a:rPr>
              <a:t>ROI defined by a contrast favouring condition A: voxels with higher signals during condition A are more likely to be selected by chance</a:t>
            </a:r>
          </a:p>
          <a:p>
            <a:pPr>
              <a:spcAft>
                <a:spcPts val="600"/>
              </a:spcAft>
              <a:buClr>
                <a:schemeClr val="accent2"/>
              </a:buClr>
            </a:pPr>
            <a:r>
              <a:rPr lang="en-GB" sz="1800" dirty="0">
                <a:latin typeface="Arial" panose="020B0604020202020204" pitchFamily="34" charset="0"/>
                <a:cs typeface="Arial" panose="020B0604020202020204" pitchFamily="34" charset="0"/>
              </a:rPr>
              <a:t>Any subsequent ROI search using the same data would find stronger effects for A &gt; B: test contrast A - B will be biased</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41</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sp>
        <p:nvSpPr>
          <p:cNvPr id="28" name="Right Brace 27">
            <a:extLst>
              <a:ext uri="{FF2B5EF4-FFF2-40B4-BE49-F238E27FC236}">
                <a16:creationId xmlns:a16="http://schemas.microsoft.com/office/drawing/2014/main" id="{45A686C6-B19C-4962-95ED-8F1A3E235FCE}"/>
              </a:ext>
            </a:extLst>
          </p:cNvPr>
          <p:cNvSpPr/>
          <p:nvPr/>
        </p:nvSpPr>
        <p:spPr>
          <a:xfrm>
            <a:off x="4949708" y="1700201"/>
            <a:ext cx="575610" cy="1511686"/>
          </a:xfrm>
          <a:prstGeom prst="rightBrace">
            <a:avLst>
              <a:gd name="adj1" fmla="val 22101"/>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9" name="TextBox 28">
            <a:extLst>
              <a:ext uri="{FF2B5EF4-FFF2-40B4-BE49-F238E27FC236}">
                <a16:creationId xmlns:a16="http://schemas.microsoft.com/office/drawing/2014/main" id="{C22361DD-42A9-434F-90D1-58EFDD23007F}"/>
              </a:ext>
            </a:extLst>
          </p:cNvPr>
          <p:cNvSpPr txBox="1"/>
          <p:nvPr/>
        </p:nvSpPr>
        <p:spPr>
          <a:xfrm>
            <a:off x="5480129" y="2048157"/>
            <a:ext cx="3233001" cy="677108"/>
          </a:xfrm>
          <a:prstGeom prst="rect">
            <a:avLst/>
          </a:prstGeom>
          <a:noFill/>
        </p:spPr>
        <p:txBody>
          <a:bodyPr wrap="none" rtlCol="0">
            <a:spAutoFit/>
          </a:bodyPr>
          <a:lstStyle/>
          <a:p>
            <a:pPr algn="ctr"/>
            <a:r>
              <a:rPr lang="en-GB" dirty="0"/>
              <a:t>Non-orthogonal contrast vectors</a:t>
            </a:r>
          </a:p>
          <a:p>
            <a:pPr algn="ct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endParaRPr lang="en-GB" sz="2000" dirty="0"/>
          </a:p>
        </p:txBody>
      </p:sp>
    </p:spTree>
    <p:extLst>
      <p:ext uri="{BB962C8B-B14F-4D97-AF65-F5344CB8AC3E}">
        <p14:creationId xmlns:p14="http://schemas.microsoft.com/office/powerpoint/2010/main" val="261455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2780A-06D6-4813-82EC-744B53DB1E34}"/>
              </a:ext>
            </a:extLst>
          </p:cNvPr>
          <p:cNvSpPr/>
          <p:nvPr/>
        </p:nvSpPr>
        <p:spPr>
          <a:xfrm>
            <a:off x="268808" y="1004496"/>
            <a:ext cx="8285912" cy="3831818"/>
          </a:xfrm>
          <a:prstGeom prst="rect">
            <a:avLst/>
          </a:prstGeom>
        </p:spPr>
        <p:txBody>
          <a:bodyPr wrap="square">
            <a:spAutoFit/>
          </a:bodyPr>
          <a:lstStyle/>
          <a:p>
            <a:pPr>
              <a:spcAft>
                <a:spcPts val="600"/>
              </a:spcAft>
              <a:buClr>
                <a:schemeClr val="accent2"/>
              </a:buClr>
            </a:pPr>
            <a:r>
              <a:rPr lang="en-GB" dirty="0">
                <a:latin typeface="Arial" panose="020B0604020202020204" pitchFamily="34" charset="0"/>
                <a:cs typeface="Arial" panose="020B0604020202020204" pitchFamily="34" charset="0"/>
              </a:rPr>
              <a:t>Double dipping is a common issue:</a:t>
            </a:r>
          </a:p>
          <a:p>
            <a:pP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r>
              <a:rPr lang="en-GB" dirty="0">
                <a:latin typeface="Arial" panose="020B0604020202020204" pitchFamily="34" charset="0"/>
                <a:cs typeface="Arial" panose="020B0604020202020204" pitchFamily="34" charset="0"/>
              </a:rPr>
              <a:t>Out of 134 fMRI studies published in five prestigious journals in 2008,</a:t>
            </a:r>
            <a:br>
              <a:rPr lang="en-GB"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42% contained at least one non-independent selective analysis</a:t>
            </a:r>
            <a:r>
              <a:rPr lang="en-GB" dirty="0">
                <a:latin typeface="Arial" panose="020B0604020202020204" pitchFamily="34" charset="0"/>
                <a:cs typeface="Arial" panose="020B0604020202020204" pitchFamily="34" charset="0"/>
              </a:rPr>
              <a:t>.</a:t>
            </a:r>
          </a:p>
          <a:p>
            <a:pPr algn="ctr">
              <a:spcAft>
                <a:spcPts val="600"/>
              </a:spcAft>
              <a:buClr>
                <a:schemeClr val="accent2"/>
              </a:buClr>
            </a:pPr>
            <a:r>
              <a:rPr lang="en-GB" dirty="0" err="1">
                <a:latin typeface="Arial" panose="020B0604020202020204" pitchFamily="34" charset="0"/>
                <a:cs typeface="Arial" panose="020B0604020202020204" pitchFamily="34" charset="0"/>
              </a:rPr>
              <a:t>Kriegeskorte</a:t>
            </a:r>
            <a:r>
              <a:rPr lang="en-GB" dirty="0">
                <a:latin typeface="Arial" panose="020B0604020202020204" pitchFamily="34" charset="0"/>
                <a:cs typeface="Arial" panose="020B0604020202020204" pitchFamily="34" charset="0"/>
              </a:rPr>
              <a:t> et al., 2009</a:t>
            </a: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775171" y="1437118"/>
            <a:ext cx="8285912" cy="2589423"/>
          </a:xfrm>
          <a:prstGeom prst="rect">
            <a:avLst/>
          </a:prstGeom>
        </p:spPr>
        <p:txBody>
          <a:bodyPr vert="horz" numCol="2">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lnSpc>
                <a:spcPct val="110000"/>
              </a:lnSpc>
              <a:buClr>
                <a:schemeClr val="accent2"/>
              </a:buClr>
            </a:pPr>
            <a:r>
              <a:rPr lang="en-GB" sz="1800" dirty="0">
                <a:latin typeface="Arial" panose="020B0604020202020204" pitchFamily="34" charset="0"/>
                <a:cs typeface="Arial" panose="020B0604020202020204" pitchFamily="34" charset="0"/>
              </a:rPr>
              <a:t>Auctioneering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“The winner’s curse”</a:t>
            </a:r>
          </a:p>
          <a:p>
            <a:pPr algn="just">
              <a:lnSpc>
                <a:spcPct val="110000"/>
              </a:lnSpc>
              <a:buClr>
                <a:schemeClr val="accent2"/>
              </a:buClr>
            </a:pPr>
            <a:r>
              <a:rPr lang="en-GB" sz="1800" dirty="0">
                <a:latin typeface="Arial" panose="020B0604020202020204" pitchFamily="34" charset="0"/>
                <a:cs typeface="Arial" panose="020B0604020202020204" pitchFamily="34" charset="0"/>
              </a:rPr>
              <a:t>Machine learning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“Data snooping”</a:t>
            </a:r>
          </a:p>
          <a:p>
            <a:pPr algn="just">
              <a:lnSpc>
                <a:spcPct val="110000"/>
              </a:lnSpc>
              <a:buClr>
                <a:schemeClr val="accent2"/>
              </a:buClr>
            </a:pPr>
            <a:r>
              <a:rPr lang="en-GB" sz="1800" dirty="0">
                <a:latin typeface="Arial" panose="020B0604020202020204" pitchFamily="34" charset="0"/>
                <a:cs typeface="Arial" panose="020B0604020202020204" pitchFamily="34" charset="0"/>
              </a:rPr>
              <a:t>Modelling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“Overfitting”</a:t>
            </a:r>
          </a:p>
          <a:p>
            <a:pPr marL="365760" lvl="1"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marL="365760" lvl="1"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algn="just">
              <a:lnSpc>
                <a:spcPct val="110000"/>
              </a:lnSpc>
              <a:buClr>
                <a:schemeClr val="accent2"/>
              </a:buClr>
            </a:pPr>
            <a:r>
              <a:rPr lang="en-GB" sz="1800" dirty="0">
                <a:latin typeface="Arial" panose="020B0604020202020204" pitchFamily="34" charset="0"/>
                <a:cs typeface="Arial" panose="020B0604020202020204" pitchFamily="34" charset="0"/>
              </a:rPr>
              <a:t>Survey sampling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“Selection bias”</a:t>
            </a:r>
          </a:p>
          <a:p>
            <a:pPr algn="just">
              <a:lnSpc>
                <a:spcPct val="110000"/>
              </a:lnSpc>
              <a:buClr>
                <a:schemeClr val="accent2"/>
              </a:buClr>
            </a:pPr>
            <a:r>
              <a:rPr lang="en-GB" sz="1800" dirty="0">
                <a:latin typeface="Arial" panose="020B0604020202020204" pitchFamily="34" charset="0"/>
                <a:cs typeface="Arial" panose="020B0604020202020204" pitchFamily="34" charset="0"/>
              </a:rPr>
              <a:t>Logic</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“Circularity”</a:t>
            </a:r>
          </a:p>
          <a:p>
            <a:pPr algn="just">
              <a:lnSpc>
                <a:spcPct val="110000"/>
              </a:lnSpc>
              <a:buClr>
                <a:schemeClr val="accent2"/>
              </a:buClr>
            </a:pPr>
            <a:r>
              <a:rPr lang="en-GB" sz="1800" dirty="0">
                <a:latin typeface="Arial" panose="020B0604020202020204" pitchFamily="34" charset="0"/>
                <a:cs typeface="Arial" panose="020B0604020202020204" pitchFamily="34" charset="0"/>
              </a:rPr>
              <a:t>Meta-analysis</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“Publication bias”</a:t>
            </a:r>
          </a:p>
          <a:p>
            <a:pPr marL="0"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marL="0" indent="0" algn="just">
              <a:lnSpc>
                <a:spcPct val="110000"/>
              </a:lnSpc>
              <a:buClr>
                <a:schemeClr val="accent2"/>
              </a:buClr>
              <a:buNone/>
            </a:pPr>
            <a:endParaRPr lang="en-GB"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42</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spTree>
    <p:extLst>
      <p:ext uri="{BB962C8B-B14F-4D97-AF65-F5344CB8AC3E}">
        <p14:creationId xmlns:p14="http://schemas.microsoft.com/office/powerpoint/2010/main" val="105148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B74A0DF-0B36-4477-8470-5B1D4BFD9E9F}"/>
              </a:ext>
            </a:extLst>
          </p:cNvPr>
          <p:cNvSpPr txBox="1">
            <a:spLocks/>
          </p:cNvSpPr>
          <p:nvPr/>
        </p:nvSpPr>
        <p:spPr>
          <a:xfrm>
            <a:off x="268807" y="1004496"/>
            <a:ext cx="5787417"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Literature review: </a:t>
            </a:r>
          </a:p>
          <a:p>
            <a:pPr>
              <a:spcAft>
                <a:spcPts val="600"/>
              </a:spcAft>
              <a:buClr>
                <a:schemeClr val="accent2"/>
              </a:buClr>
            </a:pPr>
            <a:r>
              <a:rPr lang="en-GB" sz="1800" dirty="0">
                <a:latin typeface="Arial" panose="020B0604020202020204" pitchFamily="34" charset="0"/>
                <a:cs typeface="Arial" panose="020B0604020202020204" pitchFamily="34" charset="0"/>
              </a:rPr>
              <a:t>Keyword “fMRI” with a list of social terms (e.g. jealousy, altruism, personality)</a:t>
            </a:r>
          </a:p>
          <a:p>
            <a:pPr>
              <a:spcAft>
                <a:spcPts val="600"/>
              </a:spcAft>
              <a:buClr>
                <a:schemeClr val="accent2"/>
              </a:buClr>
            </a:pPr>
            <a:r>
              <a:rPr lang="en-GB" sz="1800" dirty="0">
                <a:latin typeface="Arial" panose="020B0604020202020204" pitchFamily="34" charset="0"/>
                <a:cs typeface="Arial" panose="020B0604020202020204" pitchFamily="34" charset="0"/>
              </a:rPr>
              <a:t>55 articles reporting 274 significant across-subject correlations between a trait measure and evoked BOLD signal activity</a:t>
            </a:r>
          </a:p>
          <a:p>
            <a:pPr>
              <a:spcAft>
                <a:spcPts val="600"/>
              </a:spcAft>
              <a:buClr>
                <a:schemeClr val="accent2"/>
              </a:buClr>
            </a:pPr>
            <a:r>
              <a:rPr lang="en-GB" sz="1800" dirty="0">
                <a:latin typeface="Arial" panose="020B0604020202020204" pitchFamily="34" charset="0"/>
                <a:cs typeface="Arial" panose="020B0604020202020204" pitchFamily="34" charset="0"/>
              </a:rPr>
              <a:t>Very high (e.g. &gt; 0.8) correlations between brain activation and personality measures reported in some fMRI studies of emotion, personality, and social cognition</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43</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“Voodoo correlations”</a:t>
            </a:r>
          </a:p>
        </p:txBody>
      </p:sp>
      <p:pic>
        <p:nvPicPr>
          <p:cNvPr id="9" name="Picture 8" descr="A close up of text on a white background&#10;&#10;Description automatically generated">
            <a:extLst>
              <a:ext uri="{FF2B5EF4-FFF2-40B4-BE49-F238E27FC236}">
                <a16:creationId xmlns:a16="http://schemas.microsoft.com/office/drawing/2014/main" id="{99E9E01E-6A82-44CE-A708-A82B23C1DB68}"/>
              </a:ext>
            </a:extLst>
          </p:cNvPr>
          <p:cNvPicPr>
            <a:picLocks noChangeAspect="1"/>
          </p:cNvPicPr>
          <p:nvPr/>
        </p:nvPicPr>
        <p:blipFill>
          <a:blip r:embed="rId3"/>
          <a:stretch>
            <a:fillRect/>
          </a:stretch>
        </p:blipFill>
        <p:spPr>
          <a:xfrm>
            <a:off x="6056225" y="929660"/>
            <a:ext cx="2416893" cy="3661960"/>
          </a:xfrm>
          <a:prstGeom prst="rect">
            <a:avLst/>
          </a:prstGeom>
        </p:spPr>
      </p:pic>
      <p:sp>
        <p:nvSpPr>
          <p:cNvPr id="6" name="Rectangle 5">
            <a:extLst>
              <a:ext uri="{FF2B5EF4-FFF2-40B4-BE49-F238E27FC236}">
                <a16:creationId xmlns:a16="http://schemas.microsoft.com/office/drawing/2014/main" id="{E31E9DEC-93AC-48DB-B0BD-7B244CAA025A}"/>
              </a:ext>
            </a:extLst>
          </p:cNvPr>
          <p:cNvSpPr/>
          <p:nvPr/>
        </p:nvSpPr>
        <p:spPr>
          <a:xfrm>
            <a:off x="6933819" y="4839202"/>
            <a:ext cx="1246560" cy="276999"/>
          </a:xfrm>
          <a:prstGeom prst="rect">
            <a:avLst/>
          </a:prstGeom>
        </p:spPr>
        <p:txBody>
          <a:bodyPr wrap="none">
            <a:spAutoFit/>
          </a:bodyPr>
          <a:lstStyle/>
          <a:p>
            <a:pPr algn="r">
              <a:spcAft>
                <a:spcPts val="600"/>
              </a:spcAft>
              <a:buClr>
                <a:schemeClr val="accent2"/>
              </a:buClr>
            </a:pPr>
            <a:r>
              <a:rPr lang="en-GB" sz="1200" dirty="0" err="1">
                <a:latin typeface="Arial" panose="020B0604020202020204" pitchFamily="34" charset="0"/>
                <a:cs typeface="Arial" panose="020B0604020202020204" pitchFamily="34" charset="0"/>
              </a:rPr>
              <a:t>Vul</a:t>
            </a:r>
            <a:r>
              <a:rPr lang="en-GB" sz="1200" dirty="0">
                <a:latin typeface="Arial" panose="020B0604020202020204" pitchFamily="34" charset="0"/>
                <a:cs typeface="Arial" panose="020B0604020202020204" pitchFamily="34" charset="0"/>
              </a:rPr>
              <a:t> et al., 2009 </a:t>
            </a:r>
          </a:p>
        </p:txBody>
      </p:sp>
    </p:spTree>
    <p:extLst>
      <p:ext uri="{BB962C8B-B14F-4D97-AF65-F5344CB8AC3E}">
        <p14:creationId xmlns:p14="http://schemas.microsoft.com/office/powerpoint/2010/main" val="3457857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C9724A-0ED8-41F2-941D-313144DB986F}"/>
              </a:ext>
            </a:extLst>
          </p:cNvPr>
          <p:cNvSpPr txBox="1">
            <a:spLocks/>
          </p:cNvSpPr>
          <p:nvPr/>
        </p:nvSpPr>
        <p:spPr>
          <a:xfrm>
            <a:off x="268808" y="1004496"/>
            <a:ext cx="4886754"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fMRI study looking at social rejection:</a:t>
            </a:r>
            <a:endParaRPr lang="en-GB" sz="1800" dirty="0">
              <a:latin typeface="Arial" panose="020B0604020202020204" pitchFamily="34" charset="0"/>
              <a:cs typeface="Arial" panose="020B0604020202020204" pitchFamily="34" charset="0"/>
              <a:hlinkClick r:id="rId3"/>
            </a:endParaRPr>
          </a:p>
          <a:p>
            <a:pPr>
              <a:spcAft>
                <a:spcPts val="600"/>
              </a:spcAft>
              <a:buClr>
                <a:schemeClr val="accent2"/>
              </a:buClr>
            </a:pPr>
            <a:r>
              <a:rPr lang="en-GB" sz="1800" dirty="0">
                <a:latin typeface="Arial" panose="020B0604020202020204" pitchFamily="34" charset="0"/>
                <a:cs typeface="Arial" panose="020B0604020202020204" pitchFamily="34" charset="0"/>
              </a:rPr>
              <a:t>Game created to expose individuals to social rejection in the laboratory. </a:t>
            </a:r>
          </a:p>
          <a:p>
            <a:pPr>
              <a:spcAft>
                <a:spcPts val="600"/>
              </a:spcAft>
              <a:buClr>
                <a:schemeClr val="accent2"/>
              </a:buClr>
            </a:pPr>
            <a:r>
              <a:rPr lang="en-GB" sz="1800" dirty="0">
                <a:latin typeface="Arial" panose="020B0604020202020204" pitchFamily="34" charset="0"/>
                <a:cs typeface="Arial" panose="020B0604020202020204" pitchFamily="34" charset="0"/>
              </a:rPr>
              <a:t>Brain activity in 13 individuals measured while the actual rejection took place.</a:t>
            </a:r>
          </a:p>
          <a:p>
            <a:pPr>
              <a:spcAft>
                <a:spcPts val="600"/>
              </a:spcAft>
              <a:buClr>
                <a:schemeClr val="accent2"/>
              </a:buClr>
            </a:pPr>
            <a:r>
              <a:rPr lang="en-GB" sz="1800" dirty="0">
                <a:latin typeface="Arial" panose="020B0604020202020204" pitchFamily="34" charset="0"/>
                <a:cs typeface="Arial" panose="020B0604020202020204" pitchFamily="34" charset="0"/>
              </a:rPr>
              <a:t>Self-report measure of how much distress the subject had experienced. </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Distress was correlated at </a:t>
            </a:r>
            <a:r>
              <a:rPr lang="en-GB" sz="1800" i="1" dirty="0">
                <a:latin typeface="Arial" panose="020B0604020202020204" pitchFamily="34" charset="0"/>
                <a:cs typeface="Arial" panose="020B0604020202020204" pitchFamily="34" charset="0"/>
              </a:rPr>
              <a:t>r</a:t>
            </a:r>
            <a:r>
              <a:rPr lang="en-GB" sz="1800" dirty="0">
                <a:latin typeface="Arial" panose="020B0604020202020204" pitchFamily="34" charset="0"/>
                <a:cs typeface="Arial" panose="020B0604020202020204" pitchFamily="34" charset="0"/>
              </a:rPr>
              <a:t> = .88 with activity in the anterior cingulate cortex (ACC).</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44</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8" name="Picture 7" descr="social distress_anterior cingulate_voodoo.jpeg">
            <a:extLst>
              <a:ext uri="{FF2B5EF4-FFF2-40B4-BE49-F238E27FC236}">
                <a16:creationId xmlns:a16="http://schemas.microsoft.com/office/drawing/2014/main" id="{258DB5CC-25C1-4A3B-9AD4-5CA58D7D4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2638" y="1685564"/>
            <a:ext cx="3767924" cy="2730881"/>
          </a:xfrm>
          <a:prstGeom prst="rect">
            <a:avLst/>
          </a:prstGeom>
        </p:spPr>
      </p:pic>
      <p:sp>
        <p:nvSpPr>
          <p:cNvPr id="2" name="Rectangle 1">
            <a:extLst>
              <a:ext uri="{FF2B5EF4-FFF2-40B4-BE49-F238E27FC236}">
                <a16:creationId xmlns:a16="http://schemas.microsoft.com/office/drawing/2014/main" id="{52ECF1BF-1BBC-46B3-BFB9-94C11555F347}"/>
              </a:ext>
            </a:extLst>
          </p:cNvPr>
          <p:cNvSpPr/>
          <p:nvPr/>
        </p:nvSpPr>
        <p:spPr>
          <a:xfrm>
            <a:off x="5597513" y="4832846"/>
            <a:ext cx="3149773"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Eisenberger, Lieberman and Williams, 2003</a:t>
            </a:r>
          </a:p>
        </p:txBody>
      </p:sp>
    </p:spTree>
    <p:extLst>
      <p:ext uri="{BB962C8B-B14F-4D97-AF65-F5344CB8AC3E}">
        <p14:creationId xmlns:p14="http://schemas.microsoft.com/office/powerpoint/2010/main" val="2745728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2780A-06D6-4813-82EC-744B53DB1E34}"/>
              </a:ext>
            </a:extLst>
          </p:cNvPr>
          <p:cNvSpPr/>
          <p:nvPr/>
        </p:nvSpPr>
        <p:spPr>
          <a:xfrm>
            <a:off x="268808" y="1004496"/>
            <a:ext cx="5566819" cy="3801041"/>
          </a:xfrm>
          <a:prstGeom prst="rect">
            <a:avLst/>
          </a:prstGeom>
        </p:spPr>
        <p:txBody>
          <a:bodyPr wrap="square">
            <a:spAutoFit/>
          </a:bodyPr>
          <a:lstStyle/>
          <a:p>
            <a:pPr>
              <a:spcAft>
                <a:spcPts val="600"/>
              </a:spcAft>
              <a:buClr>
                <a:schemeClr val="accent2"/>
              </a:buClr>
            </a:pPr>
            <a:r>
              <a:rPr lang="en-GB" dirty="0">
                <a:latin typeface="Arial" panose="020B0604020202020204" pitchFamily="34" charset="0"/>
                <a:cs typeface="Arial" panose="020B0604020202020204" pitchFamily="34" charset="0"/>
              </a:rPr>
              <a:t>What went wrong?!</a:t>
            </a:r>
          </a:p>
          <a:p>
            <a:pPr>
              <a:spcAft>
                <a:spcPts val="600"/>
              </a:spcAft>
              <a:buClr>
                <a:schemeClr val="accent2"/>
              </a:buClr>
            </a:pPr>
            <a:r>
              <a:rPr lang="en-GB"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Compute a correlation of the behavioural measure of interest with each of the voxels.</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Select those voxels that exhibit a sufficiently high correlation.</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Compute the mean correlation of the voxels over the threshold and report this as the “true” correlation.</a:t>
            </a:r>
          </a:p>
          <a:p>
            <a:pPr>
              <a:spcAft>
                <a:spcPts val="600"/>
              </a:spcAft>
              <a:buClr>
                <a:schemeClr val="accent2"/>
              </a:buClr>
            </a:pPr>
            <a:r>
              <a:rPr lang="en-GB" dirty="0">
                <a:latin typeface="Arial" panose="020B0604020202020204" pitchFamily="34" charset="0"/>
                <a:cs typeface="Arial" panose="020B0604020202020204" pitchFamily="34" charset="0"/>
              </a:rPr>
              <a:t>With enough voxels, such a biased analysis is guaranteed to produce high correlations even if none are truly present.</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45</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“Voodoo correlations”</a:t>
            </a:r>
          </a:p>
        </p:txBody>
      </p:sp>
      <p:pic>
        <p:nvPicPr>
          <p:cNvPr id="11" name="Picture 10" descr="A close up of a map&#10;&#10;Description automatically generated">
            <a:extLst>
              <a:ext uri="{FF2B5EF4-FFF2-40B4-BE49-F238E27FC236}">
                <a16:creationId xmlns:a16="http://schemas.microsoft.com/office/drawing/2014/main" id="{6C26BC06-28CD-41EE-9536-28369017ED13}"/>
              </a:ext>
            </a:extLst>
          </p:cNvPr>
          <p:cNvPicPr>
            <a:picLocks noChangeAspect="1"/>
          </p:cNvPicPr>
          <p:nvPr/>
        </p:nvPicPr>
        <p:blipFill>
          <a:blip r:embed="rId3"/>
          <a:stretch>
            <a:fillRect/>
          </a:stretch>
        </p:blipFill>
        <p:spPr>
          <a:xfrm>
            <a:off x="5915490" y="871889"/>
            <a:ext cx="2551735" cy="3719731"/>
          </a:xfrm>
          <a:prstGeom prst="rect">
            <a:avLst/>
          </a:prstGeom>
        </p:spPr>
      </p:pic>
      <p:sp>
        <p:nvSpPr>
          <p:cNvPr id="8" name="Rectangle 7">
            <a:extLst>
              <a:ext uri="{FF2B5EF4-FFF2-40B4-BE49-F238E27FC236}">
                <a16:creationId xmlns:a16="http://schemas.microsoft.com/office/drawing/2014/main" id="{42CC905C-8CE7-43DF-9B38-4831E24B59BF}"/>
              </a:ext>
            </a:extLst>
          </p:cNvPr>
          <p:cNvSpPr/>
          <p:nvPr/>
        </p:nvSpPr>
        <p:spPr>
          <a:xfrm>
            <a:off x="6933819" y="4839202"/>
            <a:ext cx="1246560" cy="276999"/>
          </a:xfrm>
          <a:prstGeom prst="rect">
            <a:avLst/>
          </a:prstGeom>
        </p:spPr>
        <p:txBody>
          <a:bodyPr wrap="none">
            <a:spAutoFit/>
          </a:bodyPr>
          <a:lstStyle/>
          <a:p>
            <a:pPr algn="r">
              <a:spcAft>
                <a:spcPts val="600"/>
              </a:spcAft>
              <a:buClr>
                <a:schemeClr val="accent2"/>
              </a:buClr>
            </a:pPr>
            <a:r>
              <a:rPr lang="en-GB" sz="1200" dirty="0" err="1">
                <a:latin typeface="Arial" panose="020B0604020202020204" pitchFamily="34" charset="0"/>
                <a:cs typeface="Arial" panose="020B0604020202020204" pitchFamily="34" charset="0"/>
              </a:rPr>
              <a:t>Vul</a:t>
            </a:r>
            <a:r>
              <a:rPr lang="en-GB" sz="1200" dirty="0">
                <a:latin typeface="Arial" panose="020B0604020202020204" pitchFamily="34" charset="0"/>
                <a:cs typeface="Arial" panose="020B0604020202020204" pitchFamily="34" charset="0"/>
              </a:rPr>
              <a:t> et al., 2009 </a:t>
            </a:r>
          </a:p>
        </p:txBody>
      </p:sp>
    </p:spTree>
    <p:extLst>
      <p:ext uri="{BB962C8B-B14F-4D97-AF65-F5344CB8AC3E}">
        <p14:creationId xmlns:p14="http://schemas.microsoft.com/office/powerpoint/2010/main" val="390817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46</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8" name="Picture 2" descr="http://sparkleigh.files.wordpress.com/2012/03/double-dip.jpg">
            <a:extLst>
              <a:ext uri="{FF2B5EF4-FFF2-40B4-BE49-F238E27FC236}">
                <a16:creationId xmlns:a16="http://schemas.microsoft.com/office/drawing/2014/main" id="{6CE7CA91-BD08-495B-BAC3-EECC602636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013" y="908720"/>
            <a:ext cx="5851975" cy="39013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99645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6675813"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a:spcAft>
                <a:spcPts val="600"/>
              </a:spcAft>
              <a:buClr>
                <a:schemeClr val="accent2"/>
              </a:buClr>
            </a:pPr>
            <a:r>
              <a:rPr lang="en-GB" sz="1800" dirty="0">
                <a:latin typeface="Arial" panose="020B0604020202020204" pitchFamily="34" charset="0"/>
                <a:cs typeface="Arial" panose="020B0604020202020204" pitchFamily="34" charset="0"/>
              </a:rPr>
              <a:t>Perform a </a:t>
            </a:r>
            <a:r>
              <a:rPr lang="en-GB" sz="1800" b="1" dirty="0">
                <a:latin typeface="Arial" panose="020B0604020202020204" pitchFamily="34" charset="0"/>
                <a:cs typeface="Arial" panose="020B0604020202020204" pitchFamily="34" charset="0"/>
              </a:rPr>
              <a:t>non-selective analysis</a:t>
            </a:r>
          </a:p>
          <a:p>
            <a:pPr marL="0" indent="0">
              <a:spcAft>
                <a:spcPts val="600"/>
              </a:spcAft>
              <a:buClr>
                <a:schemeClr val="accent2"/>
              </a:buClr>
              <a:buNone/>
            </a:pPr>
            <a:r>
              <a:rPr lang="en-GB" sz="1800" b="1" dirty="0">
                <a:latin typeface="Arial" panose="020B0604020202020204" pitchFamily="34" charset="0"/>
                <a:cs typeface="Arial" panose="020B0604020202020204" pitchFamily="34" charset="0"/>
              </a:rPr>
              <a:t>OR</a:t>
            </a:r>
          </a:p>
          <a:p>
            <a:pPr>
              <a:spcAft>
                <a:spcPts val="600"/>
              </a:spcAft>
              <a:buClr>
                <a:schemeClr val="accent2"/>
              </a:buClr>
            </a:pPr>
            <a:r>
              <a:rPr lang="en-GB" sz="1800" dirty="0">
                <a:latin typeface="Arial" panose="020B0604020202020204" pitchFamily="34" charset="0"/>
                <a:cs typeface="Arial" panose="020B0604020202020204" pitchFamily="34" charset="0"/>
              </a:rPr>
              <a:t>Make sure that selection and selective statistics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are </a:t>
            </a:r>
            <a:r>
              <a:rPr lang="en-GB" sz="1800" b="1" dirty="0">
                <a:latin typeface="Arial" panose="020B0604020202020204" pitchFamily="34" charset="0"/>
                <a:cs typeface="Arial" panose="020B0604020202020204" pitchFamily="34" charset="0"/>
              </a:rPr>
              <a:t>independent</a:t>
            </a:r>
            <a:r>
              <a:rPr lang="en-GB" sz="1800" dirty="0">
                <a:latin typeface="Arial" panose="020B0604020202020204" pitchFamily="34" charset="0"/>
                <a:cs typeface="Arial" panose="020B0604020202020204" pitchFamily="34" charset="0"/>
              </a:rPr>
              <a:t> under the null hypothesis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independent data sets </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endParaRPr lang="en-GB" sz="15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47</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Suggestions</a:t>
            </a:r>
          </a:p>
        </p:txBody>
      </p:sp>
      <p:sp>
        <p:nvSpPr>
          <p:cNvPr id="7" name="AutoShape 5">
            <a:extLst>
              <a:ext uri="{FF2B5EF4-FFF2-40B4-BE49-F238E27FC236}">
                <a16:creationId xmlns:a16="http://schemas.microsoft.com/office/drawing/2014/main" id="{511CF862-05A0-41EE-B2FF-EAC8C2017E63}"/>
              </a:ext>
            </a:extLst>
          </p:cNvPr>
          <p:cNvSpPr>
            <a:spLocks noChangeArrowheads="1"/>
          </p:cNvSpPr>
          <p:nvPr/>
        </p:nvSpPr>
        <p:spPr bwMode="auto">
          <a:xfrm>
            <a:off x="4365523" y="1153008"/>
            <a:ext cx="4320000" cy="900000"/>
          </a:xfrm>
          <a:prstGeom prst="leftArrow">
            <a:avLst/>
          </a:prstGeom>
          <a:solidFill>
            <a:srgbClr val="EA7600"/>
          </a:solidFill>
          <a:ln>
            <a:noFill/>
          </a:ln>
          <a:extLst>
            <a:ext uri="{91240B29-F687-4f45-9708-019B960494DF}">
              <a14:hiddenLine xmlns="" xmlns:a14="http://schemas.microsoft.com/office/drawing/2010/main" w="1" algn="ctr">
                <a:solidFill>
                  <a:srgbClr val="000000"/>
                </a:solidFill>
                <a:miter lim="800000"/>
                <a:headEnd/>
                <a:tailEnd/>
              </a14:hiddenLine>
            </a:ext>
          </a:extLst>
        </p:spPr>
        <p:txBody>
          <a:bodyPr/>
          <a:lstStyle/>
          <a:p>
            <a:pPr algn="ctr"/>
            <a:r>
              <a:rPr lang="en-US" sz="1600" dirty="0"/>
              <a:t>e.g. whole-brain mapping (no ROI analysis)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3113533"/>
            <a:ext cx="2988000" cy="900000"/>
          </a:xfrm>
          <a:prstGeom prst="leftArrow">
            <a:avLst/>
          </a:prstGeom>
          <a:solidFill>
            <a:srgbClr val="EA7600"/>
          </a:solidFill>
          <a:ln>
            <a:noFill/>
          </a:ln>
          <a:extLst>
            <a:ext uri="{91240B29-F687-4f45-9708-019B960494DF}">
              <a14:hiddenLine xmlns="" xmlns:a14="http://schemas.microsoft.com/office/drawing/2010/main" w="1" algn="ctr">
                <a:solidFill>
                  <a:srgbClr val="000000"/>
                </a:solidFill>
                <a:miter lim="800000"/>
                <a:headEnd/>
                <a:tailEnd/>
              </a14:hiddenLine>
            </a:ext>
          </a:extLst>
        </p:spPr>
        <p:txBody>
          <a:bodyPr/>
          <a:lstStyle/>
          <a:p>
            <a:pPr algn="ctr"/>
            <a:r>
              <a:rPr lang="en-US" sz="1600" dirty="0"/>
              <a:t>e.g. independent contrasts</a:t>
            </a:r>
          </a:p>
        </p:txBody>
      </p:sp>
      <p:sp>
        <p:nvSpPr>
          <p:cNvPr id="2" name="Rectangle 1">
            <a:extLst>
              <a:ext uri="{FF2B5EF4-FFF2-40B4-BE49-F238E27FC236}">
                <a16:creationId xmlns:a16="http://schemas.microsoft.com/office/drawing/2014/main" id="{E9130531-2DAD-4FF9-B27E-BCD6A04658F5}"/>
              </a:ext>
            </a:extLst>
          </p:cNvPr>
          <p:cNvSpPr/>
          <p:nvPr/>
        </p:nvSpPr>
        <p:spPr>
          <a:xfrm>
            <a:off x="4887859" y="4102581"/>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71999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60087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p>
          <a:p>
            <a:pPr marL="0" indent="0">
              <a:spcAft>
                <a:spcPts val="600"/>
              </a:spcAft>
              <a:buClr>
                <a:schemeClr val="accent2"/>
              </a:buClr>
              <a:buNone/>
            </a:pPr>
            <a:endParaRPr lang="en-GB" sz="21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Example: </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Selection contrast: A + B</a:t>
            </a:r>
          </a:p>
          <a:p>
            <a:pPr marL="0" indent="0">
              <a:spcAft>
                <a:spcPts val="600"/>
              </a:spcAft>
              <a:buClr>
                <a:schemeClr val="accent2"/>
              </a:buClr>
              <a:buNone/>
            </a:pPr>
            <a:r>
              <a:rPr lang="en-US" sz="18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selection</a:t>
            </a:r>
            <a:r>
              <a:rPr lang="en-US" sz="2000" dirty="0">
                <a:latin typeface="Times New Roman" pitchFamily="18" charset="0"/>
                <a:cs typeface="Times New Roman" pitchFamily="18" charset="0"/>
              </a:rPr>
              <a:t>= [1  1]</a:t>
            </a:r>
            <a:r>
              <a:rPr lang="en-US" sz="2000" b="1" baseline="30000" dirty="0">
                <a:latin typeface="Times New Roman" pitchFamily="18" charset="0"/>
                <a:cs typeface="Times New Roman" pitchFamily="18" charset="0"/>
              </a:rPr>
              <a:t>T</a:t>
            </a:r>
            <a:endParaRPr lang="en-GB" sz="20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Test contrast: A - B</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dirty="0">
                <a:latin typeface="Times New Roman" pitchFamily="18" charset="0"/>
                <a:cs typeface="Times New Roman" pitchFamily="18" charset="0"/>
              </a:rPr>
              <a:t>= [1 -1]</a:t>
            </a:r>
            <a:r>
              <a:rPr lang="en-US" sz="2000" b="1" baseline="30000" dirty="0">
                <a:latin typeface="Times New Roman" pitchFamily="18" charset="0"/>
                <a:cs typeface="Times New Roman" pitchFamily="18" charset="0"/>
              </a:rPr>
              <a:t>T</a:t>
            </a: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48</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 note on orthogonal contrast vectors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1132333"/>
            <a:ext cx="2988000" cy="900000"/>
          </a:xfrm>
          <a:prstGeom prst="leftArrow">
            <a:avLst/>
          </a:prstGeom>
          <a:solidFill>
            <a:srgbClr val="EA7600"/>
          </a:solidFill>
          <a:ln>
            <a:noFill/>
          </a:ln>
          <a:extLst>
            <a:ext uri="{91240B29-F687-4f45-9708-019B960494DF}">
              <a14:hiddenLine xmlns="" xmlns:a14="http://schemas.microsoft.com/office/drawing/2010/main" w="1" algn="ctr">
                <a:solidFill>
                  <a:srgbClr val="000000"/>
                </a:solidFill>
                <a:miter lim="800000"/>
                <a:headEnd/>
                <a:tailEnd/>
              </a14:hiddenLine>
            </a:ext>
          </a:extLst>
        </p:spPr>
        <p:txBody>
          <a:bodyPr/>
          <a:lstStyle/>
          <a:p>
            <a:pPr algn="ctr"/>
            <a:r>
              <a:rPr lang="en-US" sz="1600" dirty="0"/>
              <a:t>e.g. independent contrasts</a:t>
            </a:r>
          </a:p>
        </p:txBody>
      </p:sp>
      <p:sp>
        <p:nvSpPr>
          <p:cNvPr id="3" name="Right Brace 2">
            <a:extLst>
              <a:ext uri="{FF2B5EF4-FFF2-40B4-BE49-F238E27FC236}">
                <a16:creationId xmlns:a16="http://schemas.microsoft.com/office/drawing/2014/main" id="{95916EF5-AD40-4269-8463-00B268698EA5}"/>
              </a:ext>
            </a:extLst>
          </p:cNvPr>
          <p:cNvSpPr/>
          <p:nvPr/>
        </p:nvSpPr>
        <p:spPr>
          <a:xfrm>
            <a:off x="4752124" y="2956560"/>
            <a:ext cx="575610" cy="1576578"/>
          </a:xfrm>
          <a:prstGeom prst="rightBrace">
            <a:avLst>
              <a:gd name="adj1" fmla="val 22101"/>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3D08F82A-D631-4F6F-BF21-C4218329B110}"/>
              </a:ext>
            </a:extLst>
          </p:cNvPr>
          <p:cNvSpPr txBox="1"/>
          <p:nvPr/>
        </p:nvSpPr>
        <p:spPr>
          <a:xfrm>
            <a:off x="5508140" y="3332086"/>
            <a:ext cx="2800190" cy="677108"/>
          </a:xfrm>
          <a:prstGeom prst="rect">
            <a:avLst/>
          </a:prstGeom>
          <a:noFill/>
        </p:spPr>
        <p:txBody>
          <a:bodyPr wrap="none" rtlCol="0">
            <a:spAutoFit/>
          </a:bodyPr>
          <a:lstStyle/>
          <a:p>
            <a:pPr algn="ctr"/>
            <a:r>
              <a:rPr lang="en-GB" dirty="0"/>
              <a:t>Orthogonal contrast vectors</a:t>
            </a:r>
          </a:p>
          <a:p>
            <a:pPr algn="ct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endParaRPr lang="en-GB" sz="2000" dirty="0"/>
          </a:p>
        </p:txBody>
      </p:sp>
      <p:sp>
        <p:nvSpPr>
          <p:cNvPr id="10" name="Rectangle 9">
            <a:extLst>
              <a:ext uri="{FF2B5EF4-FFF2-40B4-BE49-F238E27FC236}">
                <a16:creationId xmlns:a16="http://schemas.microsoft.com/office/drawing/2014/main" id="{1F12E7E4-E834-439A-A79C-40D19AC852BE}"/>
              </a:ext>
            </a:extLst>
          </p:cNvPr>
          <p:cNvSpPr/>
          <p:nvPr/>
        </p:nvSpPr>
        <p:spPr>
          <a:xfrm>
            <a:off x="4887859" y="2039426"/>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401979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95B8E9ED-58FF-46B6-9009-C469526B0CC9}"/>
              </a:ext>
            </a:extLst>
          </p:cNvPr>
          <p:cNvSpPr txBox="1">
            <a:spLocks/>
          </p:cNvSpPr>
          <p:nvPr/>
        </p:nvSpPr>
        <p:spPr>
          <a:xfrm>
            <a:off x="269573" y="3803162"/>
            <a:ext cx="8600872" cy="105424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US" sz="1800" dirty="0">
                <a:latin typeface="Arial" panose="020B0604020202020204" pitchFamily="34" charset="0"/>
                <a:cs typeface="Arial" panose="020B0604020202020204" pitchFamily="34" charset="0"/>
              </a:rPr>
              <a:t>The </a:t>
            </a:r>
            <a:r>
              <a:rPr lang="en-US" sz="1800" b="1" dirty="0">
                <a:solidFill>
                  <a:srgbClr val="06FD05"/>
                </a:solidFill>
                <a:latin typeface="Arial" panose="020B0604020202020204" pitchFamily="34" charset="0"/>
                <a:cs typeface="Arial" panose="020B0604020202020204" pitchFamily="34" charset="0"/>
              </a:rPr>
              <a:t>design</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a:t>
            </a:r>
            <a:r>
              <a:rPr lang="en-US" sz="1800" b="1" dirty="0">
                <a:solidFill>
                  <a:srgbClr val="2E38FF"/>
                </a:solidFill>
                <a:latin typeface="Arial" panose="020B0604020202020204" pitchFamily="34" charset="0"/>
                <a:cs typeface="Arial" panose="020B0604020202020204" pitchFamily="34" charset="0"/>
              </a:rPr>
              <a:t>noise </a:t>
            </a:r>
            <a:r>
              <a:rPr lang="en-US" sz="1800" dirty="0">
                <a:latin typeface="Arial" panose="020B0604020202020204" pitchFamily="34" charset="0"/>
                <a:cs typeface="Arial" panose="020B0604020202020204" pitchFamily="34" charset="0"/>
              </a:rPr>
              <a:t>dependencies</a:t>
            </a:r>
            <a:r>
              <a:rPr lang="en-US" sz="1800" b="1" dirty="0">
                <a:solidFill>
                  <a:srgbClr val="2E38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matter.</a:t>
            </a:r>
          </a:p>
          <a:p>
            <a:pPr marL="0" indent="0">
              <a:spcAft>
                <a:spcPts val="600"/>
              </a:spcAft>
              <a:buClr>
                <a:schemeClr val="accent2"/>
              </a:buClr>
              <a:buNone/>
            </a:pPr>
            <a:r>
              <a:rPr lang="en-US" sz="2000" b="1" dirty="0">
                <a:latin typeface="Times New Roman" pitchFamily="18" charset="0"/>
                <a:cs typeface="Times New Roman" pitchFamily="18" charset="0"/>
              </a:rPr>
              <a:t>	 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 </a:t>
            </a:r>
            <a:r>
              <a:rPr lang="en-US" sz="2000" b="1" dirty="0">
                <a:latin typeface="Times New Roman" pitchFamily="18" charset="0"/>
                <a:cs typeface="Times New Roman" pitchFamily="18" charset="0"/>
              </a:rPr>
              <a:t>· </a:t>
            </a:r>
            <a:r>
              <a:rPr lang="en-US" sz="2000" b="1" dirty="0">
                <a:solidFill>
                  <a:srgbClr val="2E38FF"/>
                </a:solidFill>
                <a:latin typeface="Times New Roman" pitchFamily="18" charset="0"/>
                <a:cs typeface="Times New Roman" pitchFamily="18" charset="0"/>
              </a:rPr>
              <a:t>S</a:t>
            </a:r>
            <a:r>
              <a:rPr lang="en-US" sz="2000" b="1" dirty="0">
                <a:latin typeface="Times New Roman" pitchFamily="18" charset="0"/>
                <a:cs typeface="Times New Roman" pitchFamily="18" charset="0"/>
              </a:rPr>
              <a:t> · </a:t>
            </a:r>
            <a:r>
              <a:rPr lang="en-US" sz="2000" b="1" dirty="0">
                <a:solidFill>
                  <a:srgbClr val="2E38FF"/>
                </a:solidFill>
                <a:latin typeface="Times New Roman" pitchFamily="18" charset="0"/>
                <a:cs typeface="Times New Roman" pitchFamily="18" charset="0"/>
              </a:rPr>
              <a:t>S</a:t>
            </a:r>
            <a:r>
              <a:rPr lang="en-US" sz="2000" baseline="30000" dirty="0">
                <a:latin typeface="Times New Roman" pitchFamily="18" charset="0"/>
                <a:cs typeface="Times New Roman" pitchFamily="18" charset="0"/>
              </a:rPr>
              <a:t>T</a:t>
            </a:r>
            <a:r>
              <a:rPr lang="en-US" sz="2000" b="1" dirty="0">
                <a:latin typeface="Times New Roman" pitchFamily="18" charset="0"/>
                <a:cs typeface="Times New Roman" pitchFamily="18" charset="0"/>
              </a:rPr>
              <a:t> · </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 · </a:t>
            </a:r>
            <a:r>
              <a:rPr lang="en-US" sz="2000" dirty="0">
                <a:latin typeface="Times New Roman" pitchFamily="18" charset="0"/>
                <a:cs typeface="Times New Roman" pitchFamily="18" charset="0"/>
              </a:rPr>
              <a:t>(</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endParaRPr lang="en-US" sz="2000" b="1" dirty="0">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600872" cy="279866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p>
          <a:p>
            <a:pPr marL="365760" lvl="1" indent="0">
              <a:spcAft>
                <a:spcPts val="600"/>
              </a:spcAft>
              <a:buClr>
                <a:schemeClr val="accent2"/>
              </a:buClr>
              <a:buNone/>
            </a:pPr>
            <a:endParaRPr lang="en-GB" sz="21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Example: </a:t>
            </a:r>
          </a:p>
          <a:p>
            <a:pPr marL="0" indent="0">
              <a:spcAft>
                <a:spcPts val="600"/>
              </a:spcAft>
              <a:buClr>
                <a:schemeClr val="accent2"/>
              </a:buClr>
              <a:buNone/>
            </a:pPr>
            <a:r>
              <a:rPr lang="en-GB" sz="1800" b="1" dirty="0">
                <a:latin typeface="Arial" panose="020B0604020202020204" pitchFamily="34" charset="0"/>
                <a:cs typeface="Arial" panose="020B0604020202020204" pitchFamily="34" charset="0"/>
              </a:rPr>
              <a:t>	</a:t>
            </a: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r>
              <a:rPr lang="en-GB" sz="1800" b="1" dirty="0">
                <a:latin typeface="Times New Roman" pitchFamily="18" charset="0"/>
                <a:cs typeface="Times New Roman" pitchFamily="18" charset="0"/>
              </a:rPr>
              <a:t>	</a:t>
            </a:r>
            <a:r>
              <a:rPr lang="en-US" sz="2000" b="1" dirty="0">
                <a:latin typeface="Times New Roman" pitchFamily="18" charset="0"/>
                <a:cs typeface="Times New Roman" pitchFamily="18" charset="0"/>
              </a:rPr>
              <a:t> 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endParaRPr lang="en-US" sz="2000" b="1" dirty="0">
              <a:latin typeface="Times New Roman" pitchFamily="18" charset="0"/>
              <a:cs typeface="Times New Roman" pitchFamily="18"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49</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 note on orthogonal contrast vectors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1132333"/>
            <a:ext cx="2988000" cy="900000"/>
          </a:xfrm>
          <a:prstGeom prst="leftArrow">
            <a:avLst/>
          </a:prstGeom>
          <a:solidFill>
            <a:srgbClr val="EA7600"/>
          </a:solidFill>
          <a:ln>
            <a:noFill/>
          </a:ln>
          <a:extLst>
            <a:ext uri="{91240B29-F687-4f45-9708-019B960494DF}">
              <a14:hiddenLine xmlns="" xmlns:a14="http://schemas.microsoft.com/office/drawing/2010/main" w="1" algn="ctr">
                <a:solidFill>
                  <a:srgbClr val="000000"/>
                </a:solidFill>
                <a:miter lim="800000"/>
                <a:headEnd/>
                <a:tailEnd/>
              </a14:hiddenLine>
            </a:ext>
          </a:extLst>
        </p:spPr>
        <p:txBody>
          <a:bodyPr/>
          <a:lstStyle/>
          <a:p>
            <a:pPr algn="ctr"/>
            <a:r>
              <a:rPr lang="en-US" sz="1600" dirty="0"/>
              <a:t>e.g. independent contrasts</a:t>
            </a:r>
          </a:p>
        </p:txBody>
      </p:sp>
      <p:grpSp>
        <p:nvGrpSpPr>
          <p:cNvPr id="10" name="Group 20">
            <a:extLst>
              <a:ext uri="{FF2B5EF4-FFF2-40B4-BE49-F238E27FC236}">
                <a16:creationId xmlns:a16="http://schemas.microsoft.com/office/drawing/2014/main" id="{0303922A-6A9F-48C1-867C-EE7B505F00E4}"/>
              </a:ext>
            </a:extLst>
          </p:cNvPr>
          <p:cNvGrpSpPr>
            <a:grpSpLocks/>
          </p:cNvGrpSpPr>
          <p:nvPr/>
        </p:nvGrpSpPr>
        <p:grpSpPr bwMode="auto">
          <a:xfrm>
            <a:off x="3344055" y="2738836"/>
            <a:ext cx="2648032" cy="369332"/>
            <a:chOff x="3352800" y="2470160"/>
            <a:chExt cx="2648035" cy="369992"/>
          </a:xfrm>
        </p:grpSpPr>
        <p:cxnSp>
          <p:nvCxnSpPr>
            <p:cNvPr id="11" name="Straight Arrow Connector 11">
              <a:extLst>
                <a:ext uri="{FF2B5EF4-FFF2-40B4-BE49-F238E27FC236}">
                  <a16:creationId xmlns:a16="http://schemas.microsoft.com/office/drawing/2014/main" id="{F22898E4-75F3-40E8-B3D0-FF843C55CAB0}"/>
                </a:ext>
              </a:extLst>
            </p:cNvPr>
            <p:cNvCxnSpPr/>
            <p:nvPr/>
          </p:nvCxnSpPr>
          <p:spPr>
            <a:xfrm rot="10800000">
              <a:off x="3352800" y="2666726"/>
              <a:ext cx="1143001" cy="1590"/>
            </a:xfrm>
            <a:prstGeom prst="straightConnector1">
              <a:avLst/>
            </a:prstGeom>
            <a:ln w="28575">
              <a:solidFill>
                <a:srgbClr val="EA76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15586E56-0C67-4F62-878C-2FC9540D3A49}"/>
                </a:ext>
              </a:extLst>
            </p:cNvPr>
            <p:cNvSpPr txBox="1">
              <a:spLocks noChangeArrowheads="1"/>
            </p:cNvSpPr>
            <p:nvPr/>
          </p:nvSpPr>
          <p:spPr bwMode="auto">
            <a:xfrm>
              <a:off x="4525108" y="2470160"/>
              <a:ext cx="1475727" cy="369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EA7600"/>
                  </a:solidFill>
                </a:rPr>
                <a:t>not sufficient</a:t>
              </a:r>
            </a:p>
          </p:txBody>
        </p:sp>
      </p:grpSp>
      <p:grpSp>
        <p:nvGrpSpPr>
          <p:cNvPr id="13" name="Group 20">
            <a:extLst>
              <a:ext uri="{FF2B5EF4-FFF2-40B4-BE49-F238E27FC236}">
                <a16:creationId xmlns:a16="http://schemas.microsoft.com/office/drawing/2014/main" id="{DD4D16AC-D73F-45AF-AF1F-F001E1C6666C}"/>
              </a:ext>
            </a:extLst>
          </p:cNvPr>
          <p:cNvGrpSpPr>
            <a:grpSpLocks/>
          </p:cNvGrpSpPr>
          <p:nvPr/>
        </p:nvGrpSpPr>
        <p:grpSpPr bwMode="auto">
          <a:xfrm>
            <a:off x="4329576" y="3195052"/>
            <a:ext cx="3045577" cy="369332"/>
            <a:chOff x="3352800" y="2470160"/>
            <a:chExt cx="3045579" cy="369992"/>
          </a:xfrm>
        </p:grpSpPr>
        <p:cxnSp>
          <p:nvCxnSpPr>
            <p:cNvPr id="14" name="Straight Arrow Connector 11">
              <a:extLst>
                <a:ext uri="{FF2B5EF4-FFF2-40B4-BE49-F238E27FC236}">
                  <a16:creationId xmlns:a16="http://schemas.microsoft.com/office/drawing/2014/main" id="{C01C743C-A0ED-468E-AAF1-C0950AC1EC48}"/>
                </a:ext>
              </a:extLst>
            </p:cNvPr>
            <p:cNvCxnSpPr/>
            <p:nvPr/>
          </p:nvCxnSpPr>
          <p:spPr>
            <a:xfrm rot="10800000">
              <a:off x="3352800" y="2666726"/>
              <a:ext cx="1143001" cy="1590"/>
            </a:xfrm>
            <a:prstGeom prst="straightConnector1">
              <a:avLst/>
            </a:prstGeom>
            <a:ln w="28575">
              <a:solidFill>
                <a:srgbClr val="EA76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39">
              <a:extLst>
                <a:ext uri="{FF2B5EF4-FFF2-40B4-BE49-F238E27FC236}">
                  <a16:creationId xmlns:a16="http://schemas.microsoft.com/office/drawing/2014/main" id="{7FA5C6CD-2D4D-48BD-95FE-35397F6D1888}"/>
                </a:ext>
              </a:extLst>
            </p:cNvPr>
            <p:cNvSpPr txBox="1">
              <a:spLocks noChangeArrowheads="1"/>
            </p:cNvSpPr>
            <p:nvPr/>
          </p:nvSpPr>
          <p:spPr bwMode="auto">
            <a:xfrm>
              <a:off x="4525108" y="2470160"/>
              <a:ext cx="1873271" cy="369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EA7600"/>
                  </a:solidFill>
                </a:rPr>
                <a:t>still not sufficient</a:t>
              </a:r>
            </a:p>
          </p:txBody>
        </p:sp>
      </p:grpSp>
      <p:sp>
        <p:nvSpPr>
          <p:cNvPr id="16" name="Rectangle 15">
            <a:extLst>
              <a:ext uri="{FF2B5EF4-FFF2-40B4-BE49-F238E27FC236}">
                <a16:creationId xmlns:a16="http://schemas.microsoft.com/office/drawing/2014/main" id="{5FF7890E-FDA1-4EDD-B053-2289C1B0653C}"/>
              </a:ext>
            </a:extLst>
          </p:cNvPr>
          <p:cNvSpPr/>
          <p:nvPr/>
        </p:nvSpPr>
        <p:spPr>
          <a:xfrm>
            <a:off x="4887859" y="2039426"/>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3611868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a:t>
            </a:fld>
            <a:endParaRPr lang="en-GB"/>
          </a:p>
        </p:txBody>
      </p:sp>
    </p:spTree>
    <p:extLst>
      <p:ext uri="{BB962C8B-B14F-4D97-AF65-F5344CB8AC3E}">
        <p14:creationId xmlns:p14="http://schemas.microsoft.com/office/powerpoint/2010/main" val="196505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50</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6" name="Picture 2">
            <a:extLst>
              <a:ext uri="{FF2B5EF4-FFF2-40B4-BE49-F238E27FC236}">
                <a16:creationId xmlns:a16="http://schemas.microsoft.com/office/drawing/2014/main" id="{2812D9F2-C122-4F54-B009-08CCD7D42746}"/>
              </a:ext>
            </a:extLst>
          </p:cNvPr>
          <p:cNvPicPr>
            <a:picLocks noChangeAspect="1" noChangeArrowheads="1"/>
          </p:cNvPicPr>
          <p:nvPr/>
        </p:nvPicPr>
        <p:blipFill>
          <a:blip r:embed="rId3" cstate="print"/>
          <a:srcRect/>
          <a:stretch>
            <a:fillRect/>
          </a:stretch>
        </p:blipFill>
        <p:spPr bwMode="auto">
          <a:xfrm>
            <a:off x="1706784" y="919322"/>
            <a:ext cx="3657467" cy="3999042"/>
          </a:xfrm>
          <a:prstGeom prst="rect">
            <a:avLst/>
          </a:prstGeom>
          <a:noFill/>
          <a:ln w="9525">
            <a:noFill/>
            <a:miter lim="800000"/>
            <a:headEnd/>
            <a:tailEnd/>
          </a:ln>
        </p:spPr>
      </p:pic>
      <p:sp>
        <p:nvSpPr>
          <p:cNvPr id="7" name="Rectangle 6">
            <a:extLst>
              <a:ext uri="{FF2B5EF4-FFF2-40B4-BE49-F238E27FC236}">
                <a16:creationId xmlns:a16="http://schemas.microsoft.com/office/drawing/2014/main" id="{5C50C637-8906-49C2-8B56-E3899FBE445C}"/>
              </a:ext>
            </a:extLst>
          </p:cNvPr>
          <p:cNvSpPr/>
          <p:nvPr/>
        </p:nvSpPr>
        <p:spPr>
          <a:xfrm>
            <a:off x="5442073" y="2143264"/>
            <a:ext cx="3299082" cy="1415772"/>
          </a:xfrm>
          <a:prstGeom prst="rect">
            <a:avLst/>
          </a:prstGeom>
        </p:spPr>
        <p:txBody>
          <a:bodyPr wrap="square">
            <a:spAutoFit/>
          </a:bodyPr>
          <a:lstStyle/>
          <a:p>
            <a:pPr algn="ctr"/>
            <a:r>
              <a:rPr lang="en-GB" b="1" dirty="0"/>
              <a:t>Circular analysis in systems neuroscience: the dangers of double dipping</a:t>
            </a:r>
          </a:p>
          <a:p>
            <a:pPr algn="ctr"/>
            <a:endParaRPr lang="en-GB" sz="1600" b="1" dirty="0">
              <a:latin typeface="Arial" panose="020B0604020202020204" pitchFamily="34" charset="0"/>
              <a:cs typeface="Arial" panose="020B0604020202020204" pitchFamily="34" charset="0"/>
            </a:endParaRPr>
          </a:p>
          <a:p>
            <a:pPr algn="ctr"/>
            <a:r>
              <a:rPr lang="en-GB" sz="1600" dirty="0" err="1">
                <a:latin typeface="Arial" panose="020B0604020202020204" pitchFamily="34" charset="0"/>
                <a:cs typeface="Arial" panose="020B0604020202020204" pitchFamily="34" charset="0"/>
              </a:rPr>
              <a:t>Kriegeskorte</a:t>
            </a:r>
            <a:r>
              <a:rPr lang="en-GB" sz="1600" dirty="0">
                <a:latin typeface="Arial" panose="020B0604020202020204" pitchFamily="34" charset="0"/>
                <a:cs typeface="Arial" panose="020B0604020202020204" pitchFamily="34" charset="0"/>
              </a:rPr>
              <a:t> et al. (2009). </a:t>
            </a:r>
            <a:endParaRPr lang="en-GB" sz="1600" dirty="0"/>
          </a:p>
        </p:txBody>
      </p:sp>
    </p:spTree>
    <p:extLst>
      <p:ext uri="{BB962C8B-B14F-4D97-AF65-F5344CB8AC3E}">
        <p14:creationId xmlns:p14="http://schemas.microsoft.com/office/powerpoint/2010/main" val="3997042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51</a:t>
            </a:fld>
            <a:endParaRPr lang="en-GB"/>
          </a:p>
        </p:txBody>
      </p:sp>
    </p:spTree>
    <p:extLst>
      <p:ext uri="{BB962C8B-B14F-4D97-AF65-F5344CB8AC3E}">
        <p14:creationId xmlns:p14="http://schemas.microsoft.com/office/powerpoint/2010/main" val="2071210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26D47B3-C08A-4DEF-A9E9-7BC636507E9C}"/>
              </a:ext>
            </a:extLst>
          </p:cNvPr>
          <p:cNvSpPr txBox="1">
            <a:spLocks/>
          </p:cNvSpPr>
          <p:nvPr/>
        </p:nvSpPr>
        <p:spPr>
          <a:xfrm>
            <a:off x="268808" y="1004496"/>
            <a:ext cx="82859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Types of data analysis:</a:t>
            </a:r>
          </a:p>
          <a:p>
            <a:pPr>
              <a:spcAft>
                <a:spcPts val="600"/>
              </a:spcAft>
              <a:buClr>
                <a:schemeClr val="accent2"/>
              </a:buClr>
            </a:pPr>
            <a:r>
              <a:rPr lang="en-GB" sz="1800" dirty="0">
                <a:latin typeface="Arial" panose="020B0604020202020204" pitchFamily="34" charset="0"/>
                <a:cs typeface="Arial" panose="020B0604020202020204" pitchFamily="34" charset="0"/>
              </a:rPr>
              <a:t>Exploratory analysis</a:t>
            </a:r>
          </a:p>
          <a:p>
            <a:pPr lvl="1">
              <a:spcAft>
                <a:spcPts val="600"/>
              </a:spcAft>
              <a:buClr>
                <a:schemeClr val="accent2"/>
              </a:buClr>
            </a:pPr>
            <a:r>
              <a:rPr lang="en-GB" sz="1800" dirty="0">
                <a:latin typeface="Arial" panose="020B0604020202020204" pitchFamily="34" charset="0"/>
                <a:cs typeface="Arial" panose="020B0604020202020204" pitchFamily="34" charset="0"/>
              </a:rPr>
              <a:t>Aimed at</a:t>
            </a:r>
            <a:r>
              <a:rPr lang="en-GB" sz="1800" b="1" dirty="0">
                <a:latin typeface="Arial" panose="020B0604020202020204" pitchFamily="34" charset="0"/>
                <a:cs typeface="Arial" panose="020B0604020202020204" pitchFamily="34" charset="0"/>
              </a:rPr>
              <a:t> formulating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hypotheses</a:t>
            </a:r>
          </a:p>
          <a:p>
            <a:pPr>
              <a:spcAft>
                <a:spcPts val="600"/>
              </a:spcAft>
              <a:buClr>
                <a:schemeClr val="accent2"/>
              </a:buClr>
            </a:pPr>
            <a:r>
              <a:rPr lang="en-GB" sz="1800" dirty="0">
                <a:latin typeface="Arial" panose="020B0604020202020204" pitchFamily="34" charset="0"/>
                <a:cs typeface="Arial" panose="020B0604020202020204" pitchFamily="34" charset="0"/>
              </a:rPr>
              <a:t>Confirmatory analysis</a:t>
            </a:r>
          </a:p>
          <a:p>
            <a:pPr lvl="1">
              <a:spcAft>
                <a:spcPts val="600"/>
              </a:spcAft>
              <a:buClr>
                <a:schemeClr val="accent2"/>
              </a:buClr>
            </a:pPr>
            <a:r>
              <a:rPr lang="en-GB" sz="1800" dirty="0">
                <a:latin typeface="Arial" panose="020B0604020202020204" pitchFamily="34" charset="0"/>
                <a:cs typeface="Arial" panose="020B0604020202020204" pitchFamily="34" charset="0"/>
              </a:rPr>
              <a:t>Aimed at </a:t>
            </a:r>
            <a:r>
              <a:rPr lang="en-GB" sz="1800" b="1" dirty="0">
                <a:latin typeface="Arial" panose="020B0604020202020204" pitchFamily="34" charset="0"/>
                <a:cs typeface="Arial" panose="020B0604020202020204" pitchFamily="34" charset="0"/>
              </a:rPr>
              <a:t>testing </a:t>
            </a:r>
            <a:br>
              <a:rPr lang="en-GB" sz="1800" i="1"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hypotheses</a:t>
            </a:r>
          </a:p>
          <a:p>
            <a:pPr lvl="1">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“The only way to obtain clear answers from Nature is to ask her clear questions.” </a:t>
            </a:r>
            <a:r>
              <a:rPr lang="en-GB" sz="1800" dirty="0" err="1">
                <a:latin typeface="Arial" panose="020B0604020202020204" pitchFamily="34" charset="0"/>
                <a:cs typeface="Arial" panose="020B0604020202020204" pitchFamily="34" charset="0"/>
              </a:rPr>
              <a:t>Waagenmakers</a:t>
            </a:r>
            <a:r>
              <a:rPr lang="en-GB" sz="1800" dirty="0">
                <a:latin typeface="Arial" panose="020B0604020202020204" pitchFamily="34" charset="0"/>
                <a:cs typeface="Arial" panose="020B0604020202020204" pitchFamily="34" charset="0"/>
              </a:rPr>
              <a:t> (2015). </a:t>
            </a:r>
          </a:p>
          <a:p>
            <a:pPr marL="365760" lvl="1" indent="0" algn="just">
              <a:spcAft>
                <a:spcPts val="600"/>
              </a:spcAft>
              <a:buClr>
                <a:schemeClr val="accent2"/>
              </a:buClr>
              <a:buNone/>
            </a:pPr>
            <a:endParaRPr lang="en-GB"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817266"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Exploratory versus confirmatory analysis</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86600" y="4857404"/>
            <a:ext cx="2057400" cy="274637"/>
          </a:xfrm>
        </p:spPr>
        <p:txBody>
          <a:bodyPr/>
          <a:lstStyle/>
          <a:p>
            <a:fld id="{AC3CE22D-A43C-4441-8105-4F4E9698B87A}" type="slidenum">
              <a:rPr lang="en-GB" smtClean="0"/>
              <a:pPr/>
              <a:t>52</a:t>
            </a:fld>
            <a:endParaRPr lang="en-GB"/>
          </a:p>
        </p:txBody>
      </p:sp>
      <p:pic>
        <p:nvPicPr>
          <p:cNvPr id="3" name="Picture 2">
            <a:extLst>
              <a:ext uri="{FF2B5EF4-FFF2-40B4-BE49-F238E27FC236}">
                <a16:creationId xmlns:a16="http://schemas.microsoft.com/office/drawing/2014/main" id="{D967C35C-558E-425B-A776-85D4E460CF0F}"/>
              </a:ext>
            </a:extLst>
          </p:cNvPr>
          <p:cNvPicPr>
            <a:picLocks noChangeAspect="1"/>
          </p:cNvPicPr>
          <p:nvPr/>
        </p:nvPicPr>
        <p:blipFill>
          <a:blip r:embed="rId3"/>
          <a:stretch>
            <a:fillRect/>
          </a:stretch>
        </p:blipFill>
        <p:spPr>
          <a:xfrm>
            <a:off x="3942080" y="1167056"/>
            <a:ext cx="4429051" cy="2474066"/>
          </a:xfrm>
          <a:prstGeom prst="rect">
            <a:avLst/>
          </a:prstGeom>
        </p:spPr>
      </p:pic>
    </p:spTree>
    <p:extLst>
      <p:ext uri="{BB962C8B-B14F-4D97-AF65-F5344CB8AC3E}">
        <p14:creationId xmlns:p14="http://schemas.microsoft.com/office/powerpoint/2010/main" val="1443118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817266"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Exploratory versus confirmatory analysis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53</a:t>
            </a:fld>
            <a:endParaRPr lang="en-GB"/>
          </a:p>
        </p:txBody>
      </p:sp>
      <p:pic>
        <p:nvPicPr>
          <p:cNvPr id="5" name="Picture 2">
            <a:extLst>
              <a:ext uri="{FF2B5EF4-FFF2-40B4-BE49-F238E27FC236}">
                <a16:creationId xmlns:a16="http://schemas.microsoft.com/office/drawing/2014/main" id="{57527885-4FED-4ADF-BF3D-8BEE2467CEFC}"/>
              </a:ext>
            </a:extLst>
          </p:cNvPr>
          <p:cNvPicPr>
            <a:picLocks noChangeAspect="1" noChangeArrowheads="1"/>
          </p:cNvPicPr>
          <p:nvPr/>
        </p:nvPicPr>
        <p:blipFill rotWithShape="1">
          <a:blip r:embed="rId3" cstate="print"/>
          <a:srcRect l="1096"/>
          <a:stretch/>
        </p:blipFill>
        <p:spPr bwMode="auto">
          <a:xfrm>
            <a:off x="1371599" y="832771"/>
            <a:ext cx="6472519" cy="4094101"/>
          </a:xfrm>
          <a:prstGeom prst="rect">
            <a:avLst/>
          </a:prstGeom>
          <a:noFill/>
          <a:ln w="9525">
            <a:noFill/>
            <a:miter lim="800000"/>
            <a:headEnd/>
            <a:tailEnd/>
          </a:ln>
        </p:spPr>
      </p:pic>
      <p:sp>
        <p:nvSpPr>
          <p:cNvPr id="7" name="Rectangle 6">
            <a:extLst>
              <a:ext uri="{FF2B5EF4-FFF2-40B4-BE49-F238E27FC236}">
                <a16:creationId xmlns:a16="http://schemas.microsoft.com/office/drawing/2014/main" id="{077681BF-4630-4449-A36B-71333CC38057}"/>
              </a:ext>
            </a:extLst>
          </p:cNvPr>
          <p:cNvSpPr/>
          <p:nvPr/>
        </p:nvSpPr>
        <p:spPr>
          <a:xfrm>
            <a:off x="3746680" y="937713"/>
            <a:ext cx="190047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B87BB1A6-023C-41F0-B156-DC01DC07DD52}"/>
              </a:ext>
            </a:extLst>
          </p:cNvPr>
          <p:cNvSpPr/>
          <p:nvPr/>
        </p:nvSpPr>
        <p:spPr>
          <a:xfrm>
            <a:off x="3621108" y="1935002"/>
            <a:ext cx="190047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a:extLst>
              <a:ext uri="{FF2B5EF4-FFF2-40B4-BE49-F238E27FC236}">
                <a16:creationId xmlns:a16="http://schemas.microsoft.com/office/drawing/2014/main" id="{BCCC2A5D-2CC4-4ACF-B97F-AD989A1DA597}"/>
              </a:ext>
            </a:extLst>
          </p:cNvPr>
          <p:cNvSpPr/>
          <p:nvPr/>
        </p:nvSpPr>
        <p:spPr>
          <a:xfrm>
            <a:off x="3621108" y="2932292"/>
            <a:ext cx="190178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a:extLst>
              <a:ext uri="{FF2B5EF4-FFF2-40B4-BE49-F238E27FC236}">
                <a16:creationId xmlns:a16="http://schemas.microsoft.com/office/drawing/2014/main" id="{F6203F2F-C52A-4D84-8FE9-1992AE7C38AD}"/>
              </a:ext>
            </a:extLst>
          </p:cNvPr>
          <p:cNvSpPr/>
          <p:nvPr/>
        </p:nvSpPr>
        <p:spPr>
          <a:xfrm>
            <a:off x="3656966" y="3878264"/>
            <a:ext cx="190178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409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5C031-214A-4487-B6B5-AEF845C1852D}"/>
              </a:ext>
            </a:extLst>
          </p:cNvPr>
          <p:cNvSpPr>
            <a:spLocks noGrp="1"/>
          </p:cNvSpPr>
          <p:nvPr>
            <p:ph type="body" sz="half" idx="2"/>
          </p:nvPr>
        </p:nvSpPr>
        <p:spPr>
          <a:xfrm>
            <a:off x="2814380" y="1034474"/>
            <a:ext cx="5682029" cy="3745062"/>
          </a:xfrm>
        </p:spPr>
        <p:txBody>
          <a:bodyPr>
            <a:normAutofit/>
          </a:bodyPr>
          <a:lstStyle/>
          <a:p>
            <a:pPr algn="ctr"/>
            <a:endParaRPr lang="en-GB" dirty="0"/>
          </a:p>
          <a:p>
            <a:pPr algn="ctr"/>
            <a:endParaRPr lang="en-GB" sz="1600" dirty="0"/>
          </a:p>
          <a:p>
            <a:pPr algn="ctr"/>
            <a:r>
              <a:rPr lang="en-GB" sz="1600" dirty="0"/>
              <a:t>...all models are approximations. </a:t>
            </a:r>
          </a:p>
          <a:p>
            <a:pPr algn="ctr"/>
            <a:r>
              <a:rPr lang="en-GB" sz="2400" dirty="0"/>
              <a:t>Essentially, all models are wrong,</a:t>
            </a:r>
            <a:br>
              <a:rPr lang="en-GB" sz="2400" dirty="0"/>
            </a:br>
            <a:r>
              <a:rPr lang="en-GB" sz="2400" dirty="0"/>
              <a:t>but some are useful.</a:t>
            </a:r>
          </a:p>
          <a:p>
            <a:pPr algn="ctr"/>
            <a:r>
              <a:rPr lang="en-GB" sz="1600" dirty="0"/>
              <a:t>However, the approximate nature of the model </a:t>
            </a:r>
            <a:br>
              <a:rPr lang="en-GB" sz="1600" dirty="0"/>
            </a:br>
            <a:r>
              <a:rPr lang="en-GB" sz="1600" dirty="0"/>
              <a:t>must always be borne in mind...</a:t>
            </a:r>
          </a:p>
          <a:p>
            <a:pPr algn="ctr"/>
            <a:endParaRPr lang="en-GB" sz="1600" dirty="0"/>
          </a:p>
          <a:p>
            <a:pPr algn="ctr"/>
            <a:r>
              <a:rPr lang="en-GB" sz="1600" dirty="0"/>
              <a:t>George E. P. Box</a:t>
            </a:r>
          </a:p>
        </p:txBody>
      </p:sp>
      <p:sp>
        <p:nvSpPr>
          <p:cNvPr id="4" name="Slide Number Placeholder 3">
            <a:extLst>
              <a:ext uri="{FF2B5EF4-FFF2-40B4-BE49-F238E27FC236}">
                <a16:creationId xmlns:a16="http://schemas.microsoft.com/office/drawing/2014/main" id="{9BC4DB63-0507-40B9-87A2-5E7FFD56ABA2}"/>
              </a:ext>
            </a:extLst>
          </p:cNvPr>
          <p:cNvSpPr>
            <a:spLocks noGrp="1"/>
          </p:cNvSpPr>
          <p:nvPr>
            <p:ph type="sldNum" sz="quarter" idx="13"/>
          </p:nvPr>
        </p:nvSpPr>
        <p:spPr/>
        <p:txBody>
          <a:bodyPr/>
          <a:lstStyle/>
          <a:p>
            <a:fld id="{AC3CE22D-A43C-4441-8105-4F4E9698B87A}" type="slidenum">
              <a:rPr lang="en-GB" smtClean="0"/>
              <a:pPr/>
              <a:t>54</a:t>
            </a:fld>
            <a:endParaRPr lang="en-GB" dirty="0"/>
          </a:p>
        </p:txBody>
      </p:sp>
      <p:pic>
        <p:nvPicPr>
          <p:cNvPr id="9" name="Picture 8" descr="A person wearing glasses&#10;&#10;Description automatically generated">
            <a:extLst>
              <a:ext uri="{FF2B5EF4-FFF2-40B4-BE49-F238E27FC236}">
                <a16:creationId xmlns:a16="http://schemas.microsoft.com/office/drawing/2014/main" id="{1C2C8149-C732-4486-83BB-ED1E7B808346}"/>
              </a:ext>
            </a:extLst>
          </p:cNvPr>
          <p:cNvPicPr>
            <a:picLocks noChangeAspect="1"/>
          </p:cNvPicPr>
          <p:nvPr/>
        </p:nvPicPr>
        <p:blipFill>
          <a:blip r:embed="rId3"/>
          <a:stretch>
            <a:fillRect/>
          </a:stretch>
        </p:blipFill>
        <p:spPr>
          <a:xfrm>
            <a:off x="647591" y="1217284"/>
            <a:ext cx="2327787" cy="3271633"/>
          </a:xfrm>
          <a:prstGeom prst="rect">
            <a:avLst/>
          </a:prstGeom>
          <a:ln>
            <a:noFill/>
          </a:ln>
        </p:spPr>
      </p:pic>
    </p:spTree>
    <p:extLst>
      <p:ext uri="{BB962C8B-B14F-4D97-AF65-F5344CB8AC3E}">
        <p14:creationId xmlns:p14="http://schemas.microsoft.com/office/powerpoint/2010/main" val="2894126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174374" y="795237"/>
            <a:ext cx="8795253" cy="4055899"/>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Bef>
                <a:spcPts val="0"/>
              </a:spcBef>
              <a:buClr>
                <a:schemeClr val="accent2"/>
              </a:buClr>
            </a:pPr>
            <a:r>
              <a:rPr lang="en-GB" sz="950" dirty="0" err="1">
                <a:latin typeface="Arial" panose="020B0604020202020204" pitchFamily="34" charset="0"/>
                <a:cs typeface="Arial" panose="020B0604020202020204" pitchFamily="34" charset="0"/>
              </a:rPr>
              <a:t>Benjamini</a:t>
            </a:r>
            <a:r>
              <a:rPr lang="en-GB" sz="950" dirty="0">
                <a:latin typeface="Arial" panose="020B0604020202020204" pitchFamily="34" charset="0"/>
                <a:cs typeface="Arial" panose="020B0604020202020204" pitchFamily="34" charset="0"/>
              </a:rPr>
              <a:t>, Y., &amp; Hochberg, Y. (1995). Controlling the False Discovery Rate: A Practical and Powerful Approach to Multiple Testing. </a:t>
            </a:r>
            <a:r>
              <a:rPr lang="en-GB" sz="950" i="1" dirty="0">
                <a:latin typeface="Arial" panose="020B0604020202020204" pitchFamily="34" charset="0"/>
                <a:cs typeface="Arial" panose="020B0604020202020204" pitchFamily="34" charset="0"/>
              </a:rPr>
              <a:t>Journal of the Royal Statistical Society. Series B (Methodological), 57</a:t>
            </a:r>
            <a:r>
              <a:rPr lang="en-GB" sz="950" dirty="0">
                <a:latin typeface="Arial" panose="020B0604020202020204" pitchFamily="34" charset="0"/>
                <a:cs typeface="Arial" panose="020B0604020202020204" pitchFamily="34" charset="0"/>
              </a:rPr>
              <a:t>(1), 289-300</a:t>
            </a:r>
          </a:p>
          <a:p>
            <a:pPr>
              <a:spcBef>
                <a:spcPts val="0"/>
              </a:spcBef>
              <a:buClr>
                <a:schemeClr val="accent2"/>
              </a:buClr>
            </a:pPr>
            <a:r>
              <a:rPr lang="en-GB" sz="950" dirty="0">
                <a:latin typeface="Arial" panose="020B0604020202020204" pitchFamily="34" charset="0"/>
                <a:cs typeface="Arial" panose="020B0604020202020204" pitchFamily="34" charset="0"/>
              </a:rPr>
              <a:t>Bennett, C. M., Miller, M. B., &amp; Wolford, G. L. (2009). Neural correlates of interspecies perspective taking in the post-mortem Atlantic Salmon: An argument for multiple comparisons correction.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47</a:t>
            </a:r>
            <a:r>
              <a:rPr lang="en-GB" sz="950" dirty="0">
                <a:latin typeface="Arial" panose="020B0604020202020204" pitchFamily="34" charset="0"/>
                <a:cs typeface="Arial" panose="020B0604020202020204" pitchFamily="34" charset="0"/>
              </a:rPr>
              <a:t>(</a:t>
            </a:r>
            <a:r>
              <a:rPr lang="en-GB" sz="950" dirty="0" err="1">
                <a:latin typeface="Arial" panose="020B0604020202020204" pitchFamily="34" charset="0"/>
                <a:cs typeface="Arial" panose="020B0604020202020204" pitchFamily="34" charset="0"/>
              </a:rPr>
              <a:t>Suppl</a:t>
            </a:r>
            <a:r>
              <a:rPr lang="en-GB" sz="950" dirty="0">
                <a:latin typeface="Arial" panose="020B0604020202020204" pitchFamily="34" charset="0"/>
                <a:cs typeface="Arial" panose="020B0604020202020204" pitchFamily="34" charset="0"/>
              </a:rPr>
              <a:t> 1), S125.</a:t>
            </a:r>
          </a:p>
          <a:p>
            <a:pPr>
              <a:spcBef>
                <a:spcPts val="0"/>
              </a:spcBef>
              <a:buClr>
                <a:schemeClr val="accent2"/>
              </a:buClr>
            </a:pPr>
            <a:r>
              <a:rPr lang="en-GB" sz="950" dirty="0">
                <a:latin typeface="Arial" panose="020B0604020202020204" pitchFamily="34" charset="0"/>
                <a:cs typeface="Arial" panose="020B0604020202020204" pitchFamily="34" charset="0"/>
              </a:rPr>
              <a:t>Bennett, C. M., Wolford, G. L., &amp; Miller, M. B. (2009). The principled control of false positives in neuroimaging. </a:t>
            </a:r>
            <a:r>
              <a:rPr lang="en-GB" sz="950" i="1" dirty="0">
                <a:latin typeface="Arial" panose="020B0604020202020204" pitchFamily="34" charset="0"/>
                <a:cs typeface="Arial" panose="020B0604020202020204" pitchFamily="34" charset="0"/>
              </a:rPr>
              <a:t>Social Cognitive and Affective Neuroscience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a:t>
            </a:r>
            <a:r>
              <a:rPr lang="en-GB" sz="950" dirty="0">
                <a:latin typeface="Arial" panose="020B0604020202020204" pitchFamily="34" charset="0"/>
                <a:cs typeface="Arial" panose="020B0604020202020204" pitchFamily="34" charset="0"/>
              </a:rPr>
              <a:t>(4), 417-422.</a:t>
            </a:r>
          </a:p>
          <a:p>
            <a:pPr>
              <a:spcBef>
                <a:spcPts val="0"/>
              </a:spcBef>
              <a:buClr>
                <a:schemeClr val="accent2"/>
              </a:buClr>
            </a:pPr>
            <a:r>
              <a:rPr lang="en-GB" sz="950" dirty="0">
                <a:latin typeface="Arial" panose="020B0604020202020204" pitchFamily="34" charset="0"/>
                <a:cs typeface="Arial" panose="020B0604020202020204" pitchFamily="34" charset="0"/>
              </a:rPr>
              <a:t>Box, G. E., &amp; Draper, N. R. (1987). Empirical model-building and response surfaces. </a:t>
            </a:r>
            <a:r>
              <a:rPr lang="en-GB" sz="950" i="1" dirty="0">
                <a:latin typeface="Arial" panose="020B0604020202020204" pitchFamily="34" charset="0"/>
                <a:cs typeface="Arial" panose="020B0604020202020204" pitchFamily="34" charset="0"/>
              </a:rPr>
              <a:t>John Wiley &amp; Sons</a:t>
            </a:r>
            <a:r>
              <a:rPr lang="en-GB" sz="950" dirty="0">
                <a:latin typeface="Arial" panose="020B0604020202020204" pitchFamily="34" charset="0"/>
                <a:cs typeface="Arial" panose="020B0604020202020204" pitchFamily="34" charset="0"/>
              </a:rPr>
              <a:t>.</a:t>
            </a:r>
          </a:p>
          <a:p>
            <a:pPr>
              <a:spcBef>
                <a:spcPts val="0"/>
              </a:spcBef>
              <a:buClr>
                <a:schemeClr val="accent2"/>
              </a:buClr>
            </a:pPr>
            <a:r>
              <a:rPr lang="en-GB" sz="950" dirty="0" err="1">
                <a:latin typeface="Arial" panose="020B0604020202020204" pitchFamily="34" charset="0"/>
                <a:cs typeface="Arial" panose="020B0604020202020204" pitchFamily="34" charset="0"/>
              </a:rPr>
              <a:t>Chumbley</a:t>
            </a:r>
            <a:r>
              <a:rPr lang="en-GB" sz="950" dirty="0">
                <a:latin typeface="Arial" panose="020B0604020202020204" pitchFamily="34" charset="0"/>
                <a:cs typeface="Arial" panose="020B0604020202020204" pitchFamily="34" charset="0"/>
              </a:rPr>
              <a:t>, J. R., &amp; </a:t>
            </a:r>
            <a:r>
              <a:rPr lang="en-GB" sz="950" dirty="0" err="1">
                <a:latin typeface="Arial" panose="020B0604020202020204" pitchFamily="34" charset="0"/>
                <a:cs typeface="Arial" panose="020B0604020202020204" pitchFamily="34" charset="0"/>
              </a:rPr>
              <a:t>Friston</a:t>
            </a:r>
            <a:r>
              <a:rPr lang="en-GB" sz="950" dirty="0">
                <a:latin typeface="Arial" panose="020B0604020202020204" pitchFamily="34" charset="0"/>
                <a:cs typeface="Arial" panose="020B0604020202020204" pitchFamily="34" charset="0"/>
              </a:rPr>
              <a:t>, K. J. (2009). False discovery rate revisited: FDR and topological inference using Gaussian random fields. </a:t>
            </a:r>
            <a:r>
              <a:rPr lang="en-GB" sz="950" i="1" dirty="0">
                <a:latin typeface="Arial" panose="020B0604020202020204" pitchFamily="34" charset="0"/>
                <a:cs typeface="Arial" panose="020B0604020202020204" pitchFamily="34" charset="0"/>
              </a:rPr>
              <a:t>Neuroimage, 44</a:t>
            </a:r>
            <a:r>
              <a:rPr lang="en-GB" sz="950" dirty="0">
                <a:latin typeface="Arial" panose="020B0604020202020204" pitchFamily="34" charset="0"/>
                <a:cs typeface="Arial" panose="020B0604020202020204" pitchFamily="34" charset="0"/>
              </a:rPr>
              <a:t>(1), 62-70.</a:t>
            </a:r>
          </a:p>
          <a:p>
            <a:pPr>
              <a:spcBef>
                <a:spcPts val="0"/>
              </a:spcBef>
              <a:buClr>
                <a:schemeClr val="accent2"/>
              </a:buClr>
            </a:pPr>
            <a:r>
              <a:rPr lang="en-GB" sz="950" dirty="0">
                <a:latin typeface="Arial" panose="020B0604020202020204" pitchFamily="34" charset="0"/>
                <a:cs typeface="Arial" panose="020B0604020202020204" pitchFamily="34" charset="0"/>
              </a:rPr>
              <a:t>Eklund, A., Nichols, T., &amp; </a:t>
            </a:r>
            <a:r>
              <a:rPr lang="en-GB" sz="950" dirty="0" err="1">
                <a:latin typeface="Arial" panose="020B0604020202020204" pitchFamily="34" charset="0"/>
                <a:cs typeface="Arial" panose="020B0604020202020204" pitchFamily="34" charset="0"/>
              </a:rPr>
              <a:t>Knutsson</a:t>
            </a:r>
            <a:r>
              <a:rPr lang="en-GB" sz="950" dirty="0">
                <a:latin typeface="Arial" panose="020B0604020202020204" pitchFamily="34" charset="0"/>
                <a:cs typeface="Arial" panose="020B0604020202020204" pitchFamily="34" charset="0"/>
              </a:rPr>
              <a:t>, H. ( 2016). Cluster failure: Why </a:t>
            </a:r>
            <a:r>
              <a:rPr lang="en-GB" sz="950" dirty="0" err="1">
                <a:latin typeface="Arial" panose="020B0604020202020204" pitchFamily="34" charset="0"/>
                <a:cs typeface="Arial" panose="020B0604020202020204" pitchFamily="34" charset="0"/>
              </a:rPr>
              <a:t>gMRI</a:t>
            </a:r>
            <a:r>
              <a:rPr lang="en-GB" sz="950" dirty="0">
                <a:latin typeface="Arial" panose="020B0604020202020204" pitchFamily="34" charset="0"/>
                <a:cs typeface="Arial" panose="020B0604020202020204" pitchFamily="34" charset="0"/>
              </a:rPr>
              <a:t> inferences for spatial extent have inflated false-positive rates. </a:t>
            </a:r>
            <a:r>
              <a:rPr lang="en-GB" sz="950" i="1" dirty="0">
                <a:latin typeface="Arial" panose="020B0604020202020204" pitchFamily="34" charset="0"/>
                <a:cs typeface="Arial" panose="020B0604020202020204" pitchFamily="34" charset="0"/>
              </a:rPr>
              <a:t>Proceedings of the National Academy of Sciences, 113</a:t>
            </a:r>
            <a:r>
              <a:rPr lang="en-GB" sz="950" dirty="0">
                <a:latin typeface="Arial" panose="020B0604020202020204" pitchFamily="34" charset="0"/>
                <a:cs typeface="Arial" panose="020B0604020202020204" pitchFamily="34" charset="0"/>
              </a:rPr>
              <a:t>(28), 7900-7905.</a:t>
            </a:r>
          </a:p>
          <a:p>
            <a:pPr>
              <a:spcBef>
                <a:spcPts val="0"/>
              </a:spcBef>
              <a:buClr>
                <a:schemeClr val="accent2"/>
              </a:buClr>
            </a:pPr>
            <a:r>
              <a:rPr lang="en-GB" sz="950" dirty="0" err="1">
                <a:latin typeface="Arial" panose="020B0604020202020204" pitchFamily="34" charset="0"/>
                <a:cs typeface="Arial" panose="020B0604020202020204" pitchFamily="34" charset="0"/>
              </a:rPr>
              <a:t>Kriegeskorte</a:t>
            </a:r>
            <a:r>
              <a:rPr lang="en-GB" sz="950" dirty="0">
                <a:latin typeface="Arial" panose="020B0604020202020204" pitchFamily="34" charset="0"/>
                <a:cs typeface="Arial" panose="020B0604020202020204" pitchFamily="34" charset="0"/>
              </a:rPr>
              <a:t>, N., Simmons, W. K., </a:t>
            </a:r>
            <a:r>
              <a:rPr lang="en-GB" sz="950" dirty="0" err="1">
                <a:latin typeface="Arial" panose="020B0604020202020204" pitchFamily="34" charset="0"/>
                <a:cs typeface="Arial" panose="020B0604020202020204" pitchFamily="34" charset="0"/>
              </a:rPr>
              <a:t>Bellgowan</a:t>
            </a:r>
            <a:r>
              <a:rPr lang="en-GB" sz="950" dirty="0">
                <a:latin typeface="Arial" panose="020B0604020202020204" pitchFamily="34" charset="0"/>
                <a:cs typeface="Arial" panose="020B0604020202020204" pitchFamily="34" charset="0"/>
              </a:rPr>
              <a:t>, P. S., &amp; Baker, C. I. (2009). Circular analysis in systems neuroscience: the dangers of double dipping. </a:t>
            </a:r>
            <a:r>
              <a:rPr lang="en-GB" sz="950" i="1" dirty="0">
                <a:latin typeface="Arial" panose="020B0604020202020204" pitchFamily="34" charset="0"/>
                <a:cs typeface="Arial" panose="020B0604020202020204" pitchFamily="34" charset="0"/>
              </a:rPr>
              <a:t>Nature Neuroscience</a:t>
            </a:r>
            <a:r>
              <a:rPr lang="en-GB" sz="950" dirty="0">
                <a:latin typeface="Arial" panose="020B0604020202020204" pitchFamily="34" charset="0"/>
                <a:cs typeface="Arial" panose="020B0604020202020204" pitchFamily="34" charset="0"/>
              </a:rPr>
              <a:t>, 12(5), 535.</a:t>
            </a:r>
          </a:p>
          <a:p>
            <a:pPr>
              <a:spcBef>
                <a:spcPts val="0"/>
              </a:spcBef>
              <a:buClr>
                <a:schemeClr val="accent2"/>
              </a:buClr>
            </a:pPr>
            <a:r>
              <a:rPr lang="en-GB" sz="950" dirty="0">
                <a:latin typeface="Arial" panose="020B0604020202020204" pitchFamily="34" charset="0"/>
                <a:cs typeface="Arial" panose="020B0604020202020204" pitchFamily="34" charset="0"/>
              </a:rPr>
              <a:t>Lieberman, M. D., &amp; Cunningham, W. A. (2009). Type I and Type II error concerns in fMRI research: re-balancing the scale. </a:t>
            </a:r>
            <a:r>
              <a:rPr lang="en-GB" sz="950" i="1" dirty="0">
                <a:latin typeface="Arial" panose="020B0604020202020204" pitchFamily="34" charset="0"/>
                <a:cs typeface="Arial" panose="020B0604020202020204" pitchFamily="34" charset="0"/>
              </a:rPr>
              <a:t>Social Cognitive and Affective Neuroscience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a:t>
            </a:r>
            <a:r>
              <a:rPr lang="en-GB" sz="950" dirty="0">
                <a:latin typeface="Arial" panose="020B0604020202020204" pitchFamily="34" charset="0"/>
                <a:cs typeface="Arial" panose="020B0604020202020204" pitchFamily="34" charset="0"/>
              </a:rPr>
              <a:t>(4), 423-428.</a:t>
            </a:r>
          </a:p>
          <a:p>
            <a:pPr>
              <a:spcBef>
                <a:spcPts val="0"/>
              </a:spcBef>
              <a:buClr>
                <a:schemeClr val="accent2"/>
              </a:buClr>
            </a:pPr>
            <a:r>
              <a:rPr lang="en-GB" sz="950" dirty="0">
                <a:latin typeface="Arial" panose="020B0604020202020204" pitchFamily="34" charset="0"/>
                <a:cs typeface="Arial" panose="020B0604020202020204" pitchFamily="34" charset="0"/>
              </a:rPr>
              <a:t>Lindquist, M. (2015). </a:t>
            </a:r>
            <a:r>
              <a:rPr lang="en-GB" sz="950" i="1" dirty="0">
                <a:latin typeface="Arial" panose="020B0604020202020204" pitchFamily="34" charset="0"/>
                <a:cs typeface="Arial" panose="020B0604020202020204" pitchFamily="34" charset="0"/>
              </a:rPr>
              <a:t>Principles of fMRI Part 1, Module 26: Multiple Comparisons</a:t>
            </a:r>
            <a:r>
              <a:rPr lang="en-GB" sz="950" dirty="0">
                <a:latin typeface="Arial" panose="020B0604020202020204" pitchFamily="34" charset="0"/>
                <a:cs typeface="Arial" panose="020B0604020202020204" pitchFamily="34" charset="0"/>
              </a:rPr>
              <a:t>. Retrieved from </a:t>
            </a:r>
            <a:r>
              <a:rPr lang="en-GB" sz="950" dirty="0">
                <a:latin typeface="Arial" panose="020B0604020202020204" pitchFamily="34" charset="0"/>
                <a:cs typeface="Arial" panose="020B0604020202020204" pitchFamily="34" charset="0"/>
                <a:hlinkClick r:id="rId3"/>
              </a:rPr>
              <a:t>https://www.youtube.com/watch?v=AalIM9-5-Pk&amp;t=181s</a:t>
            </a:r>
            <a:endParaRPr lang="en-GB" sz="950" dirty="0">
              <a:latin typeface="Arial" panose="020B0604020202020204" pitchFamily="34" charset="0"/>
              <a:cs typeface="Arial" panose="020B0604020202020204" pitchFamily="34" charset="0"/>
            </a:endParaRPr>
          </a:p>
          <a:p>
            <a:pPr>
              <a:spcBef>
                <a:spcPts val="0"/>
              </a:spcBef>
              <a:buClr>
                <a:schemeClr val="accent2"/>
              </a:buClr>
            </a:pPr>
            <a:r>
              <a:rPr lang="en-GB" sz="950" dirty="0">
                <a:latin typeface="Arial" panose="020B0604020202020204" pitchFamily="34" charset="0"/>
                <a:cs typeface="Arial" panose="020B0604020202020204" pitchFamily="34" charset="0"/>
              </a:rPr>
              <a:t>Logan, B. R., </a:t>
            </a:r>
            <a:r>
              <a:rPr lang="en-GB" sz="950" dirty="0" err="1">
                <a:latin typeface="Arial" panose="020B0604020202020204" pitchFamily="34" charset="0"/>
                <a:cs typeface="Arial" panose="020B0604020202020204" pitchFamily="34" charset="0"/>
              </a:rPr>
              <a:t>Geliazkova</a:t>
            </a:r>
            <a:r>
              <a:rPr lang="en-GB" sz="950" dirty="0">
                <a:latin typeface="Arial" panose="020B0604020202020204" pitchFamily="34" charset="0"/>
                <a:cs typeface="Arial" panose="020B0604020202020204" pitchFamily="34" charset="0"/>
              </a:rPr>
              <a:t>, M. P. and Rowe, D. B. (2008). An evaluation of spatial thresholding techniques in fMRI analysis. </a:t>
            </a:r>
            <a:r>
              <a:rPr lang="en-GB" sz="950" i="1" dirty="0">
                <a:latin typeface="Arial" panose="020B0604020202020204" pitchFamily="34" charset="0"/>
                <a:cs typeface="Arial" panose="020B0604020202020204" pitchFamily="34" charset="0"/>
              </a:rPr>
              <a:t>Human Brain Mapping</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29</a:t>
            </a:r>
            <a:r>
              <a:rPr lang="en-GB" sz="950" dirty="0">
                <a:latin typeface="Arial" panose="020B0604020202020204" pitchFamily="34" charset="0"/>
                <a:cs typeface="Arial" panose="020B0604020202020204" pitchFamily="34" charset="0"/>
              </a:rPr>
              <a:t>(12), 1379-1389.</a:t>
            </a:r>
          </a:p>
          <a:p>
            <a:pPr>
              <a:spcBef>
                <a:spcPts val="0"/>
              </a:spcBef>
              <a:buClr>
                <a:schemeClr val="accent2"/>
              </a:buClr>
            </a:pPr>
            <a:r>
              <a:rPr lang="en-GB" sz="950" dirty="0" err="1">
                <a:latin typeface="Arial" panose="020B0604020202020204" pitchFamily="34" charset="0"/>
                <a:cs typeface="Arial" panose="020B0604020202020204" pitchFamily="34" charset="0"/>
              </a:rPr>
              <a:t>Mouraux</a:t>
            </a:r>
            <a:r>
              <a:rPr lang="en-GB" sz="950" dirty="0">
                <a:latin typeface="Arial" panose="020B0604020202020204" pitchFamily="34" charset="0"/>
                <a:cs typeface="Arial" panose="020B0604020202020204" pitchFamily="34" charset="0"/>
              </a:rPr>
              <a:t>, A, </a:t>
            </a:r>
            <a:r>
              <a:rPr lang="en-GB" sz="950" dirty="0" err="1">
                <a:latin typeface="Arial" panose="020B0604020202020204" pitchFamily="34" charset="0"/>
                <a:cs typeface="Arial" panose="020B0604020202020204" pitchFamily="34" charset="0"/>
              </a:rPr>
              <a:t>Diukova</a:t>
            </a:r>
            <a:r>
              <a:rPr lang="en-GB" sz="950" dirty="0">
                <a:latin typeface="Arial" panose="020B0604020202020204" pitchFamily="34" charset="0"/>
                <a:cs typeface="Arial" panose="020B0604020202020204" pitchFamily="34" charset="0"/>
              </a:rPr>
              <a:t>, A, Lee, M. C, Wise, R. G., &amp; </a:t>
            </a:r>
            <a:r>
              <a:rPr lang="en-GB" sz="950" dirty="0" err="1">
                <a:latin typeface="Arial" panose="020B0604020202020204" pitchFamily="34" charset="0"/>
                <a:cs typeface="Arial" panose="020B0604020202020204" pitchFamily="34" charset="0"/>
              </a:rPr>
              <a:t>Iannetti</a:t>
            </a:r>
            <a:r>
              <a:rPr lang="en-GB" sz="950" dirty="0">
                <a:latin typeface="Arial" panose="020B0604020202020204" pitchFamily="34" charset="0"/>
                <a:cs typeface="Arial" panose="020B0604020202020204" pitchFamily="34" charset="0"/>
              </a:rPr>
              <a:t>, G. D. (2011). A multisensory investigation of the functional significance of the "pain matrix".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54(3</a:t>
            </a:r>
            <a:r>
              <a:rPr lang="en-GB" sz="950" dirty="0">
                <a:latin typeface="Arial" panose="020B0604020202020204" pitchFamily="34" charset="0"/>
                <a:cs typeface="Arial" panose="020B0604020202020204" pitchFamily="34" charset="0"/>
              </a:rPr>
              <a:t>), 2237-2249.</a:t>
            </a:r>
          </a:p>
          <a:p>
            <a:pPr>
              <a:spcBef>
                <a:spcPts val="0"/>
              </a:spcBef>
              <a:buClr>
                <a:schemeClr val="accent2"/>
              </a:buClr>
            </a:pPr>
            <a:r>
              <a:rPr lang="en-GB" sz="950" dirty="0">
                <a:latin typeface="Arial" panose="020B0604020202020204" pitchFamily="34" charset="0"/>
                <a:cs typeface="Arial" panose="020B0604020202020204" pitchFamily="34" charset="0"/>
              </a:rPr>
              <a:t>Nichols, T., &amp; </a:t>
            </a:r>
            <a:r>
              <a:rPr lang="en-GB" sz="950" dirty="0" err="1">
                <a:latin typeface="Arial" panose="020B0604020202020204" pitchFamily="34" charset="0"/>
                <a:cs typeface="Arial" panose="020B0604020202020204" pitchFamily="34" charset="0"/>
              </a:rPr>
              <a:t>Hayasaka</a:t>
            </a:r>
            <a:r>
              <a:rPr lang="en-GB" sz="950" dirty="0">
                <a:latin typeface="Arial" panose="020B0604020202020204" pitchFamily="34" charset="0"/>
                <a:cs typeface="Arial" panose="020B0604020202020204" pitchFamily="34" charset="0"/>
              </a:rPr>
              <a:t>, S. (2003). Controlling the familywise error rate in functional neuroimaging: a comparative review. </a:t>
            </a:r>
            <a:r>
              <a:rPr lang="en-GB" sz="950" i="1" dirty="0">
                <a:latin typeface="Arial" panose="020B0604020202020204" pitchFamily="34" charset="0"/>
                <a:cs typeface="Arial" panose="020B0604020202020204" pitchFamily="34" charset="0"/>
              </a:rPr>
              <a:t>Statistical Methods in Medical Research</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12</a:t>
            </a:r>
            <a:r>
              <a:rPr lang="en-GB" sz="950" dirty="0">
                <a:latin typeface="Arial" panose="020B0604020202020204" pitchFamily="34" charset="0"/>
                <a:cs typeface="Arial" panose="020B0604020202020204" pitchFamily="34" charset="0"/>
              </a:rPr>
              <a:t>(5), 419-446.</a:t>
            </a:r>
          </a:p>
          <a:p>
            <a:pPr>
              <a:spcBef>
                <a:spcPts val="0"/>
              </a:spcBef>
              <a:buClr>
                <a:schemeClr val="accent2"/>
              </a:buClr>
            </a:pPr>
            <a:r>
              <a:rPr lang="en-GB" sz="950" dirty="0">
                <a:latin typeface="Arial" panose="020B0604020202020204" pitchFamily="34" charset="0"/>
                <a:cs typeface="Arial" panose="020B0604020202020204" pitchFamily="34" charset="0"/>
              </a:rPr>
              <a:t>Previous </a:t>
            </a:r>
            <a:r>
              <a:rPr lang="en-GB" sz="950" dirty="0" err="1">
                <a:latin typeface="Arial" panose="020B0604020202020204" pitchFamily="34" charset="0"/>
                <a:cs typeface="Arial" panose="020B0604020202020204" pitchFamily="34" charset="0"/>
              </a:rPr>
              <a:t>MfD</a:t>
            </a:r>
            <a:r>
              <a:rPr lang="en-GB" sz="950" dirty="0">
                <a:latin typeface="Arial" panose="020B0604020202020204" pitchFamily="34" charset="0"/>
                <a:cs typeface="Arial" panose="020B0604020202020204" pitchFamily="34" charset="0"/>
              </a:rPr>
              <a:t> slides</a:t>
            </a:r>
          </a:p>
          <a:p>
            <a:pPr>
              <a:spcBef>
                <a:spcPts val="0"/>
              </a:spcBef>
              <a:buClr>
                <a:schemeClr val="accent2"/>
              </a:buClr>
            </a:pPr>
            <a:r>
              <a:rPr lang="en-GB" sz="950" dirty="0" err="1">
                <a:latin typeface="Arial" panose="020B0604020202020204" pitchFamily="34" charset="0"/>
                <a:cs typeface="Arial" panose="020B0604020202020204" pitchFamily="34" charset="0"/>
              </a:rPr>
              <a:t>Vul</a:t>
            </a:r>
            <a:r>
              <a:rPr lang="en-GB" sz="950" dirty="0">
                <a:latin typeface="Arial" panose="020B0604020202020204" pitchFamily="34" charset="0"/>
                <a:cs typeface="Arial" panose="020B0604020202020204" pitchFamily="34" charset="0"/>
              </a:rPr>
              <a:t>, E., Harris, C., </a:t>
            </a:r>
            <a:r>
              <a:rPr lang="en-GB" sz="950" dirty="0" err="1">
                <a:latin typeface="Arial" panose="020B0604020202020204" pitchFamily="34" charset="0"/>
                <a:cs typeface="Arial" panose="020B0604020202020204" pitchFamily="34" charset="0"/>
              </a:rPr>
              <a:t>Winkielman</a:t>
            </a:r>
            <a:r>
              <a:rPr lang="en-GB" sz="950" dirty="0">
                <a:latin typeface="Arial" panose="020B0604020202020204" pitchFamily="34" charset="0"/>
                <a:cs typeface="Arial" panose="020B0604020202020204" pitchFamily="34" charset="0"/>
              </a:rPr>
              <a:t>, P., &amp; </a:t>
            </a:r>
            <a:r>
              <a:rPr lang="en-GB" sz="950" dirty="0" err="1">
                <a:latin typeface="Arial" panose="020B0604020202020204" pitchFamily="34" charset="0"/>
                <a:cs typeface="Arial" panose="020B0604020202020204" pitchFamily="34" charset="0"/>
              </a:rPr>
              <a:t>Pashler</a:t>
            </a:r>
            <a:r>
              <a:rPr lang="en-GB" sz="950" dirty="0">
                <a:latin typeface="Arial" panose="020B0604020202020204" pitchFamily="34" charset="0"/>
                <a:cs typeface="Arial" panose="020B0604020202020204" pitchFamily="34" charset="0"/>
              </a:rPr>
              <a:t>, H. (2009). Puzzlingly high correlations in fMRI studies of emotion, personality, and social cognition. </a:t>
            </a:r>
            <a:r>
              <a:rPr lang="en-GB" sz="950" i="1" dirty="0">
                <a:latin typeface="Arial" panose="020B0604020202020204" pitchFamily="34" charset="0"/>
                <a:cs typeface="Arial" panose="020B0604020202020204" pitchFamily="34" charset="0"/>
              </a:rPr>
              <a:t>Perspectives on Psychological Science</a:t>
            </a:r>
            <a:r>
              <a:rPr lang="en-GB" sz="950" dirty="0">
                <a:latin typeface="Arial" panose="020B0604020202020204" pitchFamily="34" charset="0"/>
                <a:cs typeface="Arial" panose="020B0604020202020204" pitchFamily="34" charset="0"/>
              </a:rPr>
              <a:t>, 4(3), 274-290.</a:t>
            </a:r>
          </a:p>
          <a:p>
            <a:pPr>
              <a:spcBef>
                <a:spcPts val="0"/>
              </a:spcBef>
              <a:buClr>
                <a:schemeClr val="accent2"/>
              </a:buClr>
            </a:pPr>
            <a:r>
              <a:rPr lang="en-GB" sz="950" dirty="0" err="1">
                <a:latin typeface="Arial" panose="020B0604020202020204" pitchFamily="34" charset="0"/>
                <a:cs typeface="Arial" panose="020B0604020202020204" pitchFamily="34" charset="0"/>
              </a:rPr>
              <a:t>Wagenmakers</a:t>
            </a:r>
            <a:r>
              <a:rPr lang="en-GB" sz="950" dirty="0">
                <a:latin typeface="Arial" panose="020B0604020202020204" pitchFamily="34" charset="0"/>
                <a:cs typeface="Arial" panose="020B0604020202020204" pitchFamily="34" charset="0"/>
              </a:rPr>
              <a:t>, E-J. (2015). A perfect storm: The record of a revolution. </a:t>
            </a:r>
            <a:r>
              <a:rPr lang="en-GB" sz="950" i="1" dirty="0">
                <a:latin typeface="Arial" panose="020B0604020202020204" pitchFamily="34" charset="0"/>
                <a:cs typeface="Arial" panose="020B0604020202020204" pitchFamily="34" charset="0"/>
              </a:rPr>
              <a:t>The Inquisitive Mind</a:t>
            </a:r>
            <a:r>
              <a:rPr lang="en-GB" sz="950" dirty="0">
                <a:latin typeface="Arial" panose="020B0604020202020204" pitchFamily="34" charset="0"/>
                <a:cs typeface="Arial" panose="020B0604020202020204" pitchFamily="34" charset="0"/>
              </a:rPr>
              <a:t>, 25. Retrieved from </a:t>
            </a:r>
            <a:r>
              <a:rPr lang="en-GB" sz="950" dirty="0">
                <a:latin typeface="Arial" panose="020B0604020202020204" pitchFamily="34" charset="0"/>
                <a:cs typeface="Arial" panose="020B0604020202020204" pitchFamily="34" charset="0"/>
                <a:hlinkClick r:id="rId4"/>
              </a:rPr>
              <a:t>http://www.in-mind.org/article/a-perfect-storm-the-record-of-a-revolution</a:t>
            </a:r>
            <a:r>
              <a:rPr lang="en-GB" sz="950" dirty="0">
                <a:latin typeface="Arial" panose="020B0604020202020204" pitchFamily="34" charset="0"/>
                <a:cs typeface="Arial" panose="020B0604020202020204" pitchFamily="34" charset="0"/>
              </a:rPr>
              <a:t>  </a:t>
            </a:r>
          </a:p>
          <a:p>
            <a:pPr>
              <a:spcBef>
                <a:spcPts val="0"/>
              </a:spcBef>
              <a:buClr>
                <a:schemeClr val="accent2"/>
              </a:buClr>
            </a:pPr>
            <a:r>
              <a:rPr lang="en-GB" sz="950" dirty="0">
                <a:latin typeface="Arial" panose="020B0604020202020204" pitchFamily="34" charset="0"/>
                <a:cs typeface="Arial" panose="020B0604020202020204" pitchFamily="34" charset="0"/>
              </a:rPr>
              <a:t>Woo, C. W., Krishnan, A., &amp; Wager, T. D. (2014). Cluster-extent based thresholding in fMRI analyses: Pitfalls and recommendations.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91</a:t>
            </a:r>
            <a:r>
              <a:rPr lang="en-GB" sz="950" dirty="0">
                <a:latin typeface="Arial" panose="020B0604020202020204" pitchFamily="34" charset="0"/>
                <a:cs typeface="Arial" panose="020B0604020202020204" pitchFamily="34" charset="0"/>
              </a:rPr>
              <a:t>, 412-419.</a:t>
            </a: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References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55</a:t>
            </a:fld>
            <a:endParaRPr lang="en-GB"/>
          </a:p>
        </p:txBody>
      </p:sp>
    </p:spTree>
    <p:extLst>
      <p:ext uri="{BB962C8B-B14F-4D97-AF65-F5344CB8AC3E}">
        <p14:creationId xmlns:p14="http://schemas.microsoft.com/office/powerpoint/2010/main" val="122446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Hypothesis Testing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6</a:t>
            </a:fld>
            <a:endParaRPr lang="en-GB" dirty="0"/>
          </a:p>
        </p:txBody>
      </p:sp>
      <p:sp>
        <p:nvSpPr>
          <p:cNvPr id="5" name="Content Placeholder 2">
            <a:extLst>
              <a:ext uri="{FF2B5EF4-FFF2-40B4-BE49-F238E27FC236}">
                <a16:creationId xmlns:a16="http://schemas.microsoft.com/office/drawing/2014/main" id="{7BFB820F-7417-6A49-9531-1750967BD01D}"/>
              </a:ext>
            </a:extLst>
          </p:cNvPr>
          <p:cNvSpPr txBox="1">
            <a:spLocks/>
          </p:cNvSpPr>
          <p:nvPr/>
        </p:nvSpPr>
        <p:spPr>
          <a:xfrm>
            <a:off x="264747" y="849187"/>
            <a:ext cx="6719426" cy="400054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Null Hypothesis H</a:t>
            </a:r>
            <a:r>
              <a:rPr lang="en-GB" sz="1800" baseline="-25000" dirty="0">
                <a:latin typeface="Arial" panose="020B0604020202020204" pitchFamily="34" charset="0"/>
                <a:cs typeface="Arial" panose="020B0604020202020204" pitchFamily="34" charset="0"/>
              </a:rPr>
              <a:t>0</a:t>
            </a:r>
          </a:p>
          <a:p>
            <a:pPr lvl="1" algn="just">
              <a:buClr>
                <a:schemeClr val="accent2"/>
              </a:buClr>
            </a:pPr>
            <a:r>
              <a:rPr lang="en-GB" sz="1500" dirty="0">
                <a:latin typeface="Arial" panose="020B0604020202020204" pitchFamily="34" charset="0"/>
                <a:cs typeface="Arial" panose="020B0604020202020204" pitchFamily="34" charset="0"/>
              </a:rPr>
              <a:t>Statement of no effect (No activation)</a:t>
            </a:r>
          </a:p>
          <a:p>
            <a:pPr lvl="1" algn="just">
              <a:buClr>
                <a:schemeClr val="accent2"/>
              </a:buClr>
            </a:pPr>
            <a:endParaRPr lang="en-GB" sz="1500" b="1"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Test Statistic </a:t>
            </a:r>
            <a:r>
              <a:rPr lang="en-GB" sz="1800" i="1" dirty="0">
                <a:latin typeface="Arial" panose="020B0604020202020204" pitchFamily="34" charset="0"/>
                <a:cs typeface="Arial" panose="020B0604020202020204" pitchFamily="34" charset="0"/>
              </a:rPr>
              <a:t>T</a:t>
            </a:r>
            <a:r>
              <a:rPr lang="en-GB" sz="1800" dirty="0">
                <a:latin typeface="Arial" panose="020B0604020202020204" pitchFamily="34" charset="0"/>
                <a:cs typeface="Arial" panose="020B0604020202020204" pitchFamily="34" charset="0"/>
              </a:rPr>
              <a:t> summarises evidence about H</a:t>
            </a:r>
            <a:r>
              <a:rPr lang="en-GB" sz="1800" baseline="-25000" dirty="0">
                <a:latin typeface="Arial" panose="020B0604020202020204" pitchFamily="34" charset="0"/>
                <a:cs typeface="Arial" panose="020B0604020202020204" pitchFamily="34" charset="0"/>
              </a:rPr>
              <a:t>0</a:t>
            </a:r>
          </a:p>
          <a:p>
            <a:pPr lvl="1" algn="just">
              <a:buClr>
                <a:schemeClr val="accent2"/>
              </a:buClr>
            </a:pPr>
            <a:r>
              <a:rPr lang="en-GB" sz="1500" dirty="0">
                <a:latin typeface="Arial" panose="020B0604020202020204" pitchFamily="34" charset="0"/>
                <a:cs typeface="Arial" panose="020B0604020202020204" pitchFamily="34" charset="0"/>
              </a:rPr>
              <a:t>measures compatibility between 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and the data</a:t>
            </a:r>
          </a:p>
          <a:p>
            <a:pPr lvl="1" algn="just">
              <a:buClr>
                <a:schemeClr val="accent2"/>
              </a:buClr>
            </a:pPr>
            <a:endParaRPr lang="en-GB" sz="1500" dirty="0">
              <a:latin typeface="Arial" panose="020B0604020202020204" pitchFamily="34" charset="0"/>
              <a:cs typeface="Arial" panose="020B0604020202020204" pitchFamily="34" charset="0"/>
            </a:endParaRPr>
          </a:p>
          <a:p>
            <a:pPr algn="just">
              <a:buClr>
                <a:schemeClr val="accent2"/>
              </a:buClr>
            </a:pPr>
            <a:r>
              <a:rPr lang="en-GB" sz="1800" i="1" dirty="0">
                <a:latin typeface="Arial" panose="020B0604020202020204" pitchFamily="34" charset="0"/>
                <a:cs typeface="Arial" panose="020B0604020202020204" pitchFamily="34" charset="0"/>
              </a:rPr>
              <a:t>p</a:t>
            </a:r>
            <a:r>
              <a:rPr lang="en-GB" sz="1800" dirty="0">
                <a:latin typeface="Arial" panose="020B0604020202020204" pitchFamily="34" charset="0"/>
                <a:cs typeface="Arial" panose="020B0604020202020204" pitchFamily="34" charset="0"/>
              </a:rPr>
              <a:t>-value: probability of getting a value of t at least as extreme as that actually observed if H</a:t>
            </a:r>
            <a:r>
              <a:rPr lang="en-GB" sz="1800" baseline="-25000" dirty="0">
                <a:latin typeface="Arial" panose="020B0604020202020204" pitchFamily="34" charset="0"/>
                <a:cs typeface="Arial" panose="020B0604020202020204" pitchFamily="34" charset="0"/>
              </a:rPr>
              <a:t>0 </a:t>
            </a:r>
            <a:r>
              <a:rPr lang="en-GB" sz="1800" dirty="0">
                <a:latin typeface="Arial" panose="020B0604020202020204" pitchFamily="34" charset="0"/>
                <a:cs typeface="Arial" panose="020B0604020202020204" pitchFamily="34" charset="0"/>
              </a:rPr>
              <a:t>is true</a:t>
            </a:r>
            <a:endParaRPr lang="en-GB" sz="1800" i="1"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Significance Level 𝛂 </a:t>
            </a:r>
          </a:p>
          <a:p>
            <a:pPr lvl="1" algn="just">
              <a:buClr>
                <a:schemeClr val="accent2"/>
              </a:buClr>
            </a:pPr>
            <a:r>
              <a:rPr lang="en-GB" sz="1500" dirty="0">
                <a:latin typeface="Arial" panose="020B0604020202020204" pitchFamily="34" charset="0"/>
                <a:cs typeface="Arial" panose="020B0604020202020204" pitchFamily="34" charset="0"/>
              </a:rPr>
              <a:t>If </a:t>
            </a:r>
            <a:r>
              <a:rPr lang="en-GB" sz="1600" dirty="0">
                <a:latin typeface="Arial" panose="020B0604020202020204" pitchFamily="34" charset="0"/>
                <a:cs typeface="Arial" panose="020B0604020202020204" pitchFamily="34" charset="0"/>
              </a:rPr>
              <a:t>𝛂 </a:t>
            </a:r>
            <a:r>
              <a:rPr lang="en-GB" sz="1500" dirty="0">
                <a:latin typeface="Arial" panose="020B0604020202020204" pitchFamily="34" charset="0"/>
                <a:cs typeface="Arial" panose="020B0604020202020204" pitchFamily="34" charset="0"/>
              </a:rPr>
              <a:t>is small we reject the null hypothesis</a:t>
            </a:r>
          </a:p>
          <a:p>
            <a:pPr lvl="1" algn="just">
              <a:buClr>
                <a:schemeClr val="accent2"/>
              </a:buClr>
            </a:pPr>
            <a:r>
              <a:rPr lang="en-GB" sz="1500" dirty="0">
                <a:latin typeface="Arial" panose="020B0604020202020204" pitchFamily="34" charset="0"/>
                <a:cs typeface="Arial" panose="020B0604020202020204" pitchFamily="34" charset="0"/>
              </a:rPr>
              <a:t>We can choose </a:t>
            </a:r>
            <a:r>
              <a:rPr lang="en-GB" sz="1500" i="1" dirty="0">
                <a:latin typeface="Arial" panose="020B0604020202020204" pitchFamily="34" charset="0"/>
                <a:cs typeface="Arial" panose="020B0604020202020204" pitchFamily="34" charset="0"/>
              </a:rPr>
              <a:t>u</a:t>
            </a:r>
            <a:r>
              <a:rPr lang="en-GB" sz="1500" dirty="0">
                <a:latin typeface="Arial" panose="020B0604020202020204" pitchFamily="34" charset="0"/>
                <a:cs typeface="Arial" panose="020B0604020202020204" pitchFamily="34" charset="0"/>
              </a:rPr>
              <a:t> to ensure a voxel-wise significance level of </a:t>
            </a:r>
            <a:r>
              <a:rPr lang="en-GB" sz="1600" dirty="0">
                <a:latin typeface="Arial" panose="020B0604020202020204" pitchFamily="34" charset="0"/>
                <a:cs typeface="Arial" panose="020B0604020202020204" pitchFamily="34" charset="0"/>
              </a:rPr>
              <a:t>𝛂</a:t>
            </a:r>
            <a:endParaRPr lang="en-GB" sz="1500" dirty="0">
              <a:latin typeface="Arial" panose="020B0604020202020204" pitchFamily="34" charset="0"/>
              <a:cs typeface="Arial" panose="020B0604020202020204" pitchFamily="34" charset="0"/>
            </a:endParaRPr>
          </a:p>
        </p:txBody>
      </p:sp>
      <p:pic>
        <p:nvPicPr>
          <p:cNvPr id="14" name="Immagine 13">
            <a:extLst>
              <a:ext uri="{FF2B5EF4-FFF2-40B4-BE49-F238E27FC236}">
                <a16:creationId xmlns:a16="http://schemas.microsoft.com/office/drawing/2014/main" id="{0790F785-FCBF-442B-935F-FA80EDB545B1}"/>
              </a:ext>
            </a:extLst>
          </p:cNvPr>
          <p:cNvPicPr>
            <a:picLocks noChangeAspect="1"/>
          </p:cNvPicPr>
          <p:nvPr/>
        </p:nvPicPr>
        <p:blipFill>
          <a:blip r:embed="rId3"/>
          <a:stretch>
            <a:fillRect/>
          </a:stretch>
        </p:blipFill>
        <p:spPr>
          <a:xfrm>
            <a:off x="7070352" y="3282403"/>
            <a:ext cx="1987468" cy="1621677"/>
          </a:xfrm>
          <a:prstGeom prst="rect">
            <a:avLst/>
          </a:prstGeom>
        </p:spPr>
      </p:pic>
      <p:sp>
        <p:nvSpPr>
          <p:cNvPr id="16" name="CasellaDiTesto 15">
            <a:extLst>
              <a:ext uri="{FF2B5EF4-FFF2-40B4-BE49-F238E27FC236}">
                <a16:creationId xmlns:a16="http://schemas.microsoft.com/office/drawing/2014/main" id="{E6BAFDFA-BC9B-4625-AECE-043EA9FC0617}"/>
              </a:ext>
            </a:extLst>
          </p:cNvPr>
          <p:cNvSpPr txBox="1"/>
          <p:nvPr/>
        </p:nvSpPr>
        <p:spPr>
          <a:xfrm>
            <a:off x="8496066" y="4126870"/>
            <a:ext cx="266420" cy="261610"/>
          </a:xfrm>
          <a:prstGeom prst="rect">
            <a:avLst/>
          </a:prstGeom>
          <a:noFill/>
        </p:spPr>
        <p:txBody>
          <a:bodyPr wrap="none" rtlCol="0">
            <a:spAutoFit/>
          </a:bodyPr>
          <a:lstStyle/>
          <a:p>
            <a:r>
              <a:rPr lang="el-GR" sz="1100" dirty="0">
                <a:latin typeface="Arial" panose="020B0604020202020204" pitchFamily="34" charset="0"/>
                <a:cs typeface="Arial" panose="020B0604020202020204" pitchFamily="34" charset="0"/>
              </a:rPr>
              <a:t>α</a:t>
            </a:r>
            <a:endParaRPr lang="en-GB" sz="1100" dirty="0">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A69E8A4B-7A28-4020-AC5A-0B8286D75BD3}"/>
              </a:ext>
            </a:extLst>
          </p:cNvPr>
          <p:cNvSpPr txBox="1"/>
          <p:nvPr/>
        </p:nvSpPr>
        <p:spPr>
          <a:xfrm>
            <a:off x="8457966" y="3359321"/>
            <a:ext cx="317716" cy="430887"/>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u</a:t>
            </a:r>
            <a:r>
              <a:rPr lang="el-GR" sz="1100" baseline="-25000" dirty="0">
                <a:latin typeface="Arial" panose="020B0604020202020204" pitchFamily="34" charset="0"/>
                <a:cs typeface="Arial" panose="020B0604020202020204" pitchFamily="34" charset="0"/>
              </a:rPr>
              <a:t>α</a:t>
            </a:r>
            <a:endParaRPr lang="en-GB" sz="1100" baseline="-250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pic>
        <p:nvPicPr>
          <p:cNvPr id="22" name="Immagine 21">
            <a:extLst>
              <a:ext uri="{FF2B5EF4-FFF2-40B4-BE49-F238E27FC236}">
                <a16:creationId xmlns:a16="http://schemas.microsoft.com/office/drawing/2014/main" id="{E24E099D-686F-4E0B-8212-3E3EEE7ED42A}"/>
              </a:ext>
            </a:extLst>
          </p:cNvPr>
          <p:cNvPicPr>
            <a:picLocks noChangeAspect="1"/>
          </p:cNvPicPr>
          <p:nvPr/>
        </p:nvPicPr>
        <p:blipFill>
          <a:blip r:embed="rId3"/>
          <a:stretch>
            <a:fillRect/>
          </a:stretch>
        </p:blipFill>
        <p:spPr>
          <a:xfrm>
            <a:off x="7070352" y="1407756"/>
            <a:ext cx="1987468" cy="1621677"/>
          </a:xfrm>
          <a:prstGeom prst="rect">
            <a:avLst/>
          </a:prstGeom>
        </p:spPr>
      </p:pic>
      <p:sp>
        <p:nvSpPr>
          <p:cNvPr id="23" name="CasellaDiTesto 22">
            <a:extLst>
              <a:ext uri="{FF2B5EF4-FFF2-40B4-BE49-F238E27FC236}">
                <a16:creationId xmlns:a16="http://schemas.microsoft.com/office/drawing/2014/main" id="{1E2F57E8-F6E8-4F9E-9403-D03B6929098B}"/>
              </a:ext>
            </a:extLst>
          </p:cNvPr>
          <p:cNvSpPr txBox="1"/>
          <p:nvPr/>
        </p:nvSpPr>
        <p:spPr>
          <a:xfrm>
            <a:off x="8496066" y="2252223"/>
            <a:ext cx="64793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p-value</a:t>
            </a:r>
          </a:p>
        </p:txBody>
      </p:sp>
      <p:sp>
        <p:nvSpPr>
          <p:cNvPr id="24" name="CasellaDiTesto 23">
            <a:extLst>
              <a:ext uri="{FF2B5EF4-FFF2-40B4-BE49-F238E27FC236}">
                <a16:creationId xmlns:a16="http://schemas.microsoft.com/office/drawing/2014/main" id="{8EC328A7-93D0-4DB8-9A91-7F0EEE5E99F9}"/>
              </a:ext>
            </a:extLst>
          </p:cNvPr>
          <p:cNvSpPr txBox="1"/>
          <p:nvPr/>
        </p:nvSpPr>
        <p:spPr>
          <a:xfrm>
            <a:off x="8457966" y="1484674"/>
            <a:ext cx="223138"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413010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36D0CA-74AD-4287-BF71-AFA385E88707}"/>
              </a:ext>
            </a:extLst>
          </p:cNvPr>
          <p:cNvSpPr txBox="1">
            <a:spLocks/>
          </p:cNvSpPr>
          <p:nvPr/>
        </p:nvSpPr>
        <p:spPr>
          <a:xfrm>
            <a:off x="264746" y="849187"/>
            <a:ext cx="7821979" cy="416020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probability that a hypothesis test will correctly reject a false null hypothesis is the </a:t>
            </a:r>
            <a:r>
              <a:rPr lang="en-GB" sz="1800" b="1" dirty="0">
                <a:latin typeface="Arial" panose="020B0604020202020204" pitchFamily="34" charset="0"/>
                <a:cs typeface="Arial" panose="020B0604020202020204" pitchFamily="34" charset="0"/>
              </a:rPr>
              <a:t>power</a:t>
            </a:r>
            <a:r>
              <a:rPr lang="en-GB" sz="1800" dirty="0">
                <a:latin typeface="Arial" panose="020B0604020202020204" pitchFamily="34" charset="0"/>
                <a:cs typeface="Arial" panose="020B0604020202020204" pitchFamily="34" charset="0"/>
              </a:rPr>
              <a:t> of the test.</a:t>
            </a: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Type I/Type II Error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86600" y="4857404"/>
            <a:ext cx="2057400" cy="274637"/>
          </a:xfrm>
        </p:spPr>
        <p:txBody>
          <a:bodyPr/>
          <a:lstStyle/>
          <a:p>
            <a:fld id="{AC3CE22D-A43C-4441-8105-4F4E9698B87A}" type="slidenum">
              <a:rPr lang="en-GB" smtClean="0"/>
              <a:pPr/>
              <a:t>7</a:t>
            </a:fld>
            <a:endParaRPr lang="en-GB" dirty="0"/>
          </a:p>
        </p:txBody>
      </p:sp>
      <p:graphicFrame>
        <p:nvGraphicFramePr>
          <p:cNvPr id="8" name="Table 10">
            <a:extLst>
              <a:ext uri="{FF2B5EF4-FFF2-40B4-BE49-F238E27FC236}">
                <a16:creationId xmlns:a16="http://schemas.microsoft.com/office/drawing/2014/main" id="{552FD82F-6E24-4427-B81E-7FFBB206830D}"/>
              </a:ext>
            </a:extLst>
          </p:cNvPr>
          <p:cNvGraphicFramePr>
            <a:graphicFrameLocks noGrp="1"/>
          </p:cNvGraphicFramePr>
          <p:nvPr/>
        </p:nvGraphicFramePr>
        <p:xfrm>
          <a:off x="1627220" y="929513"/>
          <a:ext cx="5000660" cy="3364800"/>
        </p:xfrm>
        <a:graphic>
          <a:graphicData uri="http://schemas.openxmlformats.org/drawingml/2006/table">
            <a:tbl>
              <a:tblPr firstRow="1" bandRow="1">
                <a:tableStyleId>{0505E3EF-67EA-436B-97B2-0124C06EBD24}</a:tableStyleId>
              </a:tblPr>
              <a:tblGrid>
                <a:gridCol w="360000">
                  <a:extLst>
                    <a:ext uri="{9D8B030D-6E8A-4147-A177-3AD203B41FA5}">
                      <a16:colId xmlns:a16="http://schemas.microsoft.com/office/drawing/2014/main" val="927900909"/>
                    </a:ext>
                  </a:extLst>
                </a:gridCol>
                <a:gridCol w="1184660">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728000">
                  <a:extLst>
                    <a:ext uri="{9D8B030D-6E8A-4147-A177-3AD203B41FA5}">
                      <a16:colId xmlns:a16="http://schemas.microsoft.com/office/drawing/2014/main" val="20002"/>
                    </a:ext>
                  </a:extLst>
                </a:gridCol>
              </a:tblGrid>
              <a:tr h="36000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b="1" dirty="0">
                          <a:latin typeface="Arial" panose="020B0604020202020204" pitchFamily="34" charset="0"/>
                          <a:cs typeface="Arial" panose="020B0604020202020204" pitchFamily="34" charset="0"/>
                        </a:rPr>
                        <a:t>Actual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2704022"/>
                  </a:ext>
                </a:extLst>
              </a:tr>
              <a:tr h="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r>
                        <a:rPr lang="en-GB" sz="1400" b="1" baseline="0" dirty="0">
                          <a:latin typeface="Arial" panose="020B0604020202020204" pitchFamily="34" charset="0"/>
                          <a:cs typeface="Arial" panose="020B0604020202020204" pitchFamily="34" charset="0"/>
                        </a:rPr>
                        <a:t> true</a:t>
                      </a: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r>
                        <a:rPr lang="en-GB" sz="1400" b="1" baseline="0" dirty="0">
                          <a:latin typeface="Arial" panose="020B0604020202020204" pitchFamily="34" charset="0"/>
                          <a:cs typeface="Arial" panose="020B0604020202020204" pitchFamily="34" charset="0"/>
                        </a:rPr>
                        <a:t> false</a:t>
                      </a: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8000">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Test result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atin typeface="Arial" panose="020B0604020202020204" pitchFamily="34" charset="0"/>
                          <a:cs typeface="Arial" panose="020B0604020202020204" pitchFamily="34" charset="0"/>
                        </a:rPr>
                        <a:t>Reject </a:t>
                      </a: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0000"/>
                          </a:solidFill>
                          <a:latin typeface="Arial" panose="020B0604020202020204" pitchFamily="34" charset="0"/>
                          <a:cs typeface="Arial" panose="020B0604020202020204" pitchFamily="34" charset="0"/>
                          <a:sym typeface="Zapf Dingbats"/>
                        </a:rPr>
                        <a:t>False positive</a:t>
                      </a:r>
                    </a:p>
                    <a:p>
                      <a:pPr algn="ctr"/>
                      <a:r>
                        <a:rPr lang="en-US" sz="1400" b="1" dirty="0">
                          <a:solidFill>
                            <a:srgbClr val="FF0000"/>
                          </a:solidFill>
                          <a:latin typeface="Arial" panose="020B0604020202020204" pitchFamily="34" charset="0"/>
                          <a:cs typeface="Arial" panose="020B0604020202020204" pitchFamily="34" charset="0"/>
                          <a:sym typeface="Zapf Dingbats"/>
                        </a:rPr>
                        <a:t>(Type I error)</a:t>
                      </a:r>
                      <a:endParaRPr lang="en-US" sz="14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6">
                              <a:lumMod val="75000"/>
                            </a:schemeClr>
                          </a:solidFill>
                          <a:latin typeface="Arial" panose="020B0604020202020204" pitchFamily="34" charset="0"/>
                          <a:cs typeface="Arial" panose="020B0604020202020204" pitchFamily="34" charset="0"/>
                        </a:rPr>
                        <a:t>True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8000">
                <a:tc vMerge="1">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8910"/>
                    </a:solidFill>
                  </a:tcPr>
                </a:tc>
                <a:tc>
                  <a:txBody>
                    <a:bodyPr/>
                    <a:lstStyle/>
                    <a:p>
                      <a:pPr algn="ctr"/>
                      <a:r>
                        <a:rPr lang="en-US" sz="1400" b="1" dirty="0">
                          <a:latin typeface="Arial" panose="020B0604020202020204" pitchFamily="34" charset="0"/>
                          <a:cs typeface="Arial" panose="020B0604020202020204" pitchFamily="34" charset="0"/>
                        </a:rPr>
                        <a:t>Failure to reject </a:t>
                      </a: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6">
                              <a:lumMod val="75000"/>
                            </a:schemeClr>
                          </a:solidFill>
                          <a:latin typeface="Arial" panose="020B0604020202020204" pitchFamily="34" charset="0"/>
                          <a:cs typeface="Arial" panose="020B0604020202020204" pitchFamily="34" charset="0"/>
                        </a:rPr>
                        <a:t>True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0000"/>
                          </a:solidFill>
                          <a:latin typeface="Arial" panose="020B0604020202020204" pitchFamily="34" charset="0"/>
                          <a:cs typeface="Arial" panose="020B0604020202020204" pitchFamily="34" charset="0"/>
                          <a:sym typeface="Zapf Dingbats"/>
                        </a:rPr>
                        <a:t>False negative</a:t>
                      </a:r>
                    </a:p>
                    <a:p>
                      <a:pPr algn="ctr"/>
                      <a:r>
                        <a:rPr lang="en-US" sz="1400" b="1" dirty="0">
                          <a:solidFill>
                            <a:srgbClr val="FF0000"/>
                          </a:solidFill>
                          <a:latin typeface="Arial" panose="020B0604020202020204" pitchFamily="34" charset="0"/>
                          <a:cs typeface="Arial" panose="020B0604020202020204" pitchFamily="34" charset="0"/>
                          <a:sym typeface="Zapf Dingbats"/>
                        </a:rPr>
                        <a:t>(Type II error)</a:t>
                      </a:r>
                      <a:endParaRPr lang="en-US" sz="14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44000">
                <a:tc>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dirty="0">
                          <a:latin typeface="Arial" panose="020B0604020202020204" pitchFamily="34" charset="0"/>
                          <a:cs typeface="Arial" panose="020B0604020202020204" pitchFamily="34" charset="0"/>
                        </a:rPr>
                        <a:t>Specificity</a:t>
                      </a:r>
                      <a:r>
                        <a:rPr lang="en-GB" sz="1200" dirty="0">
                          <a:latin typeface="Arial" panose="020B0604020202020204" pitchFamily="34" charset="0"/>
                          <a:cs typeface="Arial" panose="020B0604020202020204" pitchFamily="34" charset="0"/>
                        </a:rPr>
                        <a:t>: proportion of actual negatives which are correctly identified </a:t>
                      </a:r>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dirty="0">
                          <a:latin typeface="Arial" panose="020B0604020202020204" pitchFamily="34" charset="0"/>
                          <a:cs typeface="Arial" panose="020B0604020202020204" pitchFamily="34" charset="0"/>
                        </a:rPr>
                        <a:t>Sensitivity</a:t>
                      </a:r>
                      <a:r>
                        <a:rPr lang="en-GB" sz="1200" dirty="0">
                          <a:latin typeface="Arial" panose="020B0604020202020204" pitchFamily="34" charset="0"/>
                          <a:cs typeface="Arial" panose="020B0604020202020204" pitchFamily="34" charset="0"/>
                        </a:rPr>
                        <a:t> (power): proportion of actual positives which are correctly identified</a:t>
                      </a:r>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726018"/>
                  </a:ext>
                </a:extLst>
              </a:tr>
            </a:tbl>
          </a:graphicData>
        </a:graphic>
      </p:graphicFrame>
    </p:spTree>
    <p:extLst>
      <p:ext uri="{BB962C8B-B14F-4D97-AF65-F5344CB8AC3E}">
        <p14:creationId xmlns:p14="http://schemas.microsoft.com/office/powerpoint/2010/main" val="34366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8</a:t>
            </a:fld>
            <a:endParaRPr lang="en-GB"/>
          </a:p>
        </p:txBody>
      </p:sp>
    </p:spTree>
    <p:extLst>
      <p:ext uri="{BB962C8B-B14F-4D97-AF65-F5344CB8AC3E}">
        <p14:creationId xmlns:p14="http://schemas.microsoft.com/office/powerpoint/2010/main" val="92307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626737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Choosing an appropriate threshold is complicated by the fact we are dealing with a family of tests.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If more than one hypothesis test is performed, the risk of making at least one Type I error is greater than the </a:t>
            </a:r>
            <a:r>
              <a:rPr lang="el-GR" sz="1800" dirty="0">
                <a:latin typeface="Arial" panose="020B0604020202020204" pitchFamily="34" charset="0"/>
                <a:cs typeface="Arial" panose="020B0604020202020204" pitchFamily="34" charset="0"/>
              </a:rPr>
              <a:t>α </a:t>
            </a:r>
            <a:r>
              <a:rPr lang="en-GB" sz="1800" dirty="0">
                <a:latin typeface="Arial" panose="020B0604020202020204" pitchFamily="34" charset="0"/>
                <a:cs typeface="Arial" panose="020B0604020202020204" pitchFamily="34" charset="0"/>
              </a:rPr>
              <a:t>value for a single test.</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more tests one performs, the greater the likelihood of getting at least one false positive.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Which of 100,000 voxels are significant?</a:t>
            </a:r>
          </a:p>
          <a:p>
            <a:pPr lvl="1" algn="just">
              <a:buClr>
                <a:schemeClr val="accent2"/>
              </a:buClr>
            </a:pPr>
            <a:r>
              <a:rPr lang="el-GR" sz="1500" dirty="0">
                <a:latin typeface="Arial" panose="020B0604020202020204" pitchFamily="34" charset="0"/>
                <a:cs typeface="Arial" panose="020B0604020202020204" pitchFamily="34" charset="0"/>
              </a:rPr>
              <a:t>α=0.05 ⇒ 5,000 </a:t>
            </a:r>
            <a:r>
              <a:rPr lang="en-GB" sz="1500" dirty="0">
                <a:latin typeface="Arial" panose="020B0604020202020204" pitchFamily="34" charset="0"/>
                <a:cs typeface="Arial" panose="020B0604020202020204" pitchFamily="34" charset="0"/>
              </a:rPr>
              <a:t>false positive voxels</a:t>
            </a: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Problem</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9</a:t>
            </a:fld>
            <a:endParaRPr lang="en-GB"/>
          </a:p>
        </p:txBody>
      </p:sp>
      <p:pic>
        <p:nvPicPr>
          <p:cNvPr id="2" name="Picture 1">
            <a:extLst>
              <a:ext uri="{FF2B5EF4-FFF2-40B4-BE49-F238E27FC236}">
                <a16:creationId xmlns:a16="http://schemas.microsoft.com/office/drawing/2014/main" id="{3FFFD9BA-FFF2-8A41-9CF1-414E8C8CE86D}"/>
              </a:ext>
            </a:extLst>
          </p:cNvPr>
          <p:cNvPicPr>
            <a:picLocks noChangeAspect="1"/>
          </p:cNvPicPr>
          <p:nvPr/>
        </p:nvPicPr>
        <p:blipFill>
          <a:blip r:embed="rId3"/>
          <a:stretch>
            <a:fillRect/>
          </a:stretch>
        </p:blipFill>
        <p:spPr>
          <a:xfrm>
            <a:off x="6758537" y="1458685"/>
            <a:ext cx="2023110" cy="2697480"/>
          </a:xfrm>
          <a:prstGeom prst="rect">
            <a:avLst/>
          </a:prstGeom>
        </p:spPr>
      </p:pic>
    </p:spTree>
    <p:extLst>
      <p:ext uri="{BB962C8B-B14F-4D97-AF65-F5344CB8AC3E}">
        <p14:creationId xmlns:p14="http://schemas.microsoft.com/office/powerpoint/2010/main" val="1537099685"/>
      </p:ext>
    </p:extLst>
  </p:cSld>
  <p:clrMapOvr>
    <a:masterClrMapping/>
  </p:clrMapOvr>
</p:sld>
</file>

<file path=ppt/theme/theme1.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FA3A3F63AB5A4CB7545F4A4F5DA748" ma:contentTypeVersion="8" ma:contentTypeDescription="Create a new document." ma:contentTypeScope="" ma:versionID="5b86aa85beb5c5be497d650d2735d04b">
  <xsd:schema xmlns:xsd="http://www.w3.org/2001/XMLSchema" xmlns:xs="http://www.w3.org/2001/XMLSchema" xmlns:p="http://schemas.microsoft.com/office/2006/metadata/properties" xmlns:ns2="46f2f5ee-1d06-48d0-a48b-171d8a5db8c4" xmlns:ns3="a71d853a-9160-4b06-8871-a2258eaa9eee" targetNamespace="http://schemas.microsoft.com/office/2006/metadata/properties" ma:root="true" ma:fieldsID="d5a243d464bd3cd7a316a20985c255ec" ns2:_="" ns3:_="">
    <xsd:import namespace="46f2f5ee-1d06-48d0-a48b-171d8a5db8c4"/>
    <xsd:import namespace="a71d853a-9160-4b06-8871-a2258eaa9e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2f5ee-1d06-48d0-a48b-171d8a5db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1d853a-9160-4b06-8871-a2258eaa9e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A9C215-86D0-4A7E-B1C5-143DB88A3682}"/>
</file>

<file path=customXml/itemProps2.xml><?xml version="1.0" encoding="utf-8"?>
<ds:datastoreItem xmlns:ds="http://schemas.openxmlformats.org/officeDocument/2006/customXml" ds:itemID="{5BABEBE4-8C57-4E20-ACFF-94EBCCDB8377}"/>
</file>

<file path=customXml/itemProps3.xml><?xml version="1.0" encoding="utf-8"?>
<ds:datastoreItem xmlns:ds="http://schemas.openxmlformats.org/officeDocument/2006/customXml" ds:itemID="{EFF319D3-F030-42D3-B08A-D9C4C3EEDCDB}"/>
</file>

<file path=docProps/app.xml><?xml version="1.0" encoding="utf-8"?>
<Properties xmlns="http://schemas.openxmlformats.org/officeDocument/2006/extended-properties" xmlns:vt="http://schemas.openxmlformats.org/officeDocument/2006/docPropsVTypes">
  <Template/>
  <TotalTime>4123</TotalTime>
  <Words>6438</Words>
  <Application>Microsoft Macintosh PowerPoint</Application>
  <PresentationFormat>On-screen Show (16:9)</PresentationFormat>
  <Paragraphs>731</Paragraphs>
  <Slides>55</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ArialMT</vt:lpstr>
      <vt:lpstr>Calibri</vt:lpstr>
      <vt:lpstr>Cambria Math</vt:lpstr>
      <vt:lpstr>Times New Roman</vt:lpstr>
      <vt:lpstr>Wingdings</vt:lpstr>
      <vt:lpstr>Wingdings 2</vt:lpstr>
      <vt:lpstr>4_Custom Design</vt:lpstr>
      <vt:lpstr>Issues with Analysis and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 16:9 PP Plain - ORANGE</dc:title>
  <dc:subject/>
  <dc:creator>Clayton, Janine</dc:creator>
  <cp:keywords/>
  <dc:description/>
  <cp:lastModifiedBy>Emily Towner</cp:lastModifiedBy>
  <cp:revision>193</cp:revision>
  <cp:lastPrinted>2020-01-20T10:57:25Z</cp:lastPrinted>
  <dcterms:created xsi:type="dcterms:W3CDTF">2016-12-07T10:36:45Z</dcterms:created>
  <dcterms:modified xsi:type="dcterms:W3CDTF">2021-02-24T07:36:30Z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0x010100D8FA3A3F63AB5A4CB7545F4A4F5DA748</vt:lpwstr>
  </property>
</Properties>
</file>